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tags/tag63.xml" ContentType="application/vnd.openxmlformats-officedocument.presentationml.tags+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customXml/itemProps2.xml" ContentType="application/vnd.openxmlformats-officedocument.customXmlProperties+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notesSlides/notesSlide46.xml" ContentType="application/vnd.openxmlformats-officedocument.presentationml.notes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customXml/itemProps4.xml" ContentType="application/vnd.openxmlformats-officedocument.customXmlProperties+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46.xml" ContentType="application/vnd.openxmlformats-officedocument.presentationml.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44.xml" ContentType="application/vnd.openxmlformats-officedocument.presentationml.notesSlide+xml"/>
  <Override PartName="/ppt/tags/tag66.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Override PartName="/ppt/tags/tag62.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customXml/itemProps5.xml" ContentType="application/vnd.openxmlformats-officedocument.customXmlProperties+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5.xml" ContentType="application/vnd.openxmlformats-officedocument.presentationml.slide+xml"/>
  <Override PartName="/ppt/notesSlides/notesSlide47.xml" ContentType="application/vnd.openxmlformats-officedocument.presentationml.notesSlide+xml"/>
  <Override PartName="/ppt/slides/slide34.xml" ContentType="application/vnd.openxmlformats-officedocument.presentationml.slide+xml"/>
  <Override PartName="/ppt/tags/tag58.xml" ContentType="application/vnd.openxmlformats-officedocument.presentationml.tags+xml"/>
  <Override PartName="/ppt/notesSlides/notesSlide36.xml" ContentType="application/vnd.openxmlformats-officedocument.presentationml.notesSlide+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749" r:id="rId2"/>
  </p:sldMasterIdLst>
  <p:notesMasterIdLst>
    <p:notesMasterId r:id="rId60"/>
  </p:notesMasterIdLst>
  <p:sldIdLst>
    <p:sldId id="394" r:id="rId3"/>
    <p:sldId id="462" r:id="rId4"/>
    <p:sldId id="399" r:id="rId5"/>
    <p:sldId id="400" r:id="rId6"/>
    <p:sldId id="401" r:id="rId7"/>
    <p:sldId id="402" r:id="rId8"/>
    <p:sldId id="403" r:id="rId9"/>
    <p:sldId id="404" r:id="rId10"/>
    <p:sldId id="405" r:id="rId11"/>
    <p:sldId id="406" r:id="rId12"/>
    <p:sldId id="464" r:id="rId13"/>
    <p:sldId id="408" r:id="rId14"/>
    <p:sldId id="409" r:id="rId15"/>
    <p:sldId id="410" r:id="rId16"/>
    <p:sldId id="411" r:id="rId17"/>
    <p:sldId id="412" r:id="rId18"/>
    <p:sldId id="413" r:id="rId19"/>
    <p:sldId id="414" r:id="rId20"/>
    <p:sldId id="415" r:id="rId21"/>
    <p:sldId id="463" r:id="rId22"/>
    <p:sldId id="417" r:id="rId23"/>
    <p:sldId id="418" r:id="rId24"/>
    <p:sldId id="419" r:id="rId25"/>
    <p:sldId id="428" r:id="rId26"/>
    <p:sldId id="420" r:id="rId27"/>
    <p:sldId id="421" r:id="rId28"/>
    <p:sldId id="422" r:id="rId29"/>
    <p:sldId id="423" r:id="rId30"/>
    <p:sldId id="424" r:id="rId31"/>
    <p:sldId id="425" r:id="rId32"/>
    <p:sldId id="426" r:id="rId33"/>
    <p:sldId id="427" r:id="rId34"/>
    <p:sldId id="429" r:id="rId35"/>
    <p:sldId id="430" r:id="rId36"/>
    <p:sldId id="431" r:id="rId37"/>
    <p:sldId id="432" r:id="rId38"/>
    <p:sldId id="433" r:id="rId39"/>
    <p:sldId id="434" r:id="rId40"/>
    <p:sldId id="435" r:id="rId41"/>
    <p:sldId id="438" r:id="rId42"/>
    <p:sldId id="439" r:id="rId43"/>
    <p:sldId id="440" r:id="rId44"/>
    <p:sldId id="441" r:id="rId45"/>
    <p:sldId id="442" r:id="rId46"/>
    <p:sldId id="443" r:id="rId47"/>
    <p:sldId id="444" r:id="rId48"/>
    <p:sldId id="445" r:id="rId49"/>
    <p:sldId id="446" r:id="rId50"/>
    <p:sldId id="447" r:id="rId51"/>
    <p:sldId id="448" r:id="rId52"/>
    <p:sldId id="449" r:id="rId53"/>
    <p:sldId id="457" r:id="rId54"/>
    <p:sldId id="458" r:id="rId55"/>
    <p:sldId id="459" r:id="rId56"/>
    <p:sldId id="460" r:id="rId57"/>
    <p:sldId id="461" r:id="rId58"/>
    <p:sldId id="396" r:id="rId59"/>
  </p:sldIdLst>
  <p:sldSz cx="9144000" cy="6858000" type="letter"/>
  <p:notesSz cx="6858000" cy="9144000"/>
  <p:custDataLst>
    <p:tags r:id="rId61"/>
  </p:custDataLst>
  <p:defaultTextStyle>
    <a:defPPr>
      <a:defRPr lang="en-GB"/>
    </a:defPPr>
    <a:lvl1pPr algn="l" rtl="0" fontAlgn="base">
      <a:spcBef>
        <a:spcPct val="0"/>
      </a:spcBef>
      <a:spcAft>
        <a:spcPct val="0"/>
      </a:spcAft>
      <a:defRPr sz="1000" kern="1200">
        <a:solidFill>
          <a:schemeClr val="tx1"/>
        </a:solidFill>
        <a:latin typeface="Univers 45 Light" pitchFamily="2" charset="0"/>
        <a:ea typeface="+mn-ea"/>
        <a:cs typeface="+mn-cs"/>
      </a:defRPr>
    </a:lvl1pPr>
    <a:lvl2pPr marL="457200" algn="l" rtl="0" fontAlgn="base">
      <a:spcBef>
        <a:spcPct val="0"/>
      </a:spcBef>
      <a:spcAft>
        <a:spcPct val="0"/>
      </a:spcAft>
      <a:defRPr sz="1000" kern="1200">
        <a:solidFill>
          <a:schemeClr val="tx1"/>
        </a:solidFill>
        <a:latin typeface="Univers 45 Light" pitchFamily="2" charset="0"/>
        <a:ea typeface="+mn-ea"/>
        <a:cs typeface="+mn-cs"/>
      </a:defRPr>
    </a:lvl2pPr>
    <a:lvl3pPr marL="914400" algn="l" rtl="0" fontAlgn="base">
      <a:spcBef>
        <a:spcPct val="0"/>
      </a:spcBef>
      <a:spcAft>
        <a:spcPct val="0"/>
      </a:spcAft>
      <a:defRPr sz="1000" kern="1200">
        <a:solidFill>
          <a:schemeClr val="tx1"/>
        </a:solidFill>
        <a:latin typeface="Univers 45 Light" pitchFamily="2" charset="0"/>
        <a:ea typeface="+mn-ea"/>
        <a:cs typeface="+mn-cs"/>
      </a:defRPr>
    </a:lvl3pPr>
    <a:lvl4pPr marL="1371600" algn="l" rtl="0" fontAlgn="base">
      <a:spcBef>
        <a:spcPct val="0"/>
      </a:spcBef>
      <a:spcAft>
        <a:spcPct val="0"/>
      </a:spcAft>
      <a:defRPr sz="1000" kern="1200">
        <a:solidFill>
          <a:schemeClr val="tx1"/>
        </a:solidFill>
        <a:latin typeface="Univers 45 Light" pitchFamily="2" charset="0"/>
        <a:ea typeface="+mn-ea"/>
        <a:cs typeface="+mn-cs"/>
      </a:defRPr>
    </a:lvl4pPr>
    <a:lvl5pPr marL="1828800" algn="l" rtl="0" fontAlgn="base">
      <a:spcBef>
        <a:spcPct val="0"/>
      </a:spcBef>
      <a:spcAft>
        <a:spcPct val="0"/>
      </a:spcAft>
      <a:defRPr sz="1000" kern="1200">
        <a:solidFill>
          <a:schemeClr val="tx1"/>
        </a:solidFill>
        <a:latin typeface="Univers 45 Light" pitchFamily="2" charset="0"/>
        <a:ea typeface="+mn-ea"/>
        <a:cs typeface="+mn-cs"/>
      </a:defRPr>
    </a:lvl5pPr>
    <a:lvl6pPr marL="2286000" algn="l" defTabSz="914400" rtl="0" eaLnBrk="1" latinLnBrk="0" hangingPunct="1">
      <a:defRPr sz="1000" kern="1200">
        <a:solidFill>
          <a:schemeClr val="tx1"/>
        </a:solidFill>
        <a:latin typeface="Univers 45 Light" pitchFamily="2" charset="0"/>
        <a:ea typeface="+mn-ea"/>
        <a:cs typeface="+mn-cs"/>
      </a:defRPr>
    </a:lvl6pPr>
    <a:lvl7pPr marL="2743200" algn="l" defTabSz="914400" rtl="0" eaLnBrk="1" latinLnBrk="0" hangingPunct="1">
      <a:defRPr sz="1000" kern="1200">
        <a:solidFill>
          <a:schemeClr val="tx1"/>
        </a:solidFill>
        <a:latin typeface="Univers 45 Light" pitchFamily="2" charset="0"/>
        <a:ea typeface="+mn-ea"/>
        <a:cs typeface="+mn-cs"/>
      </a:defRPr>
    </a:lvl7pPr>
    <a:lvl8pPr marL="3200400" algn="l" defTabSz="914400" rtl="0" eaLnBrk="1" latinLnBrk="0" hangingPunct="1">
      <a:defRPr sz="1000" kern="1200">
        <a:solidFill>
          <a:schemeClr val="tx1"/>
        </a:solidFill>
        <a:latin typeface="Univers 45 Light" pitchFamily="2" charset="0"/>
        <a:ea typeface="+mn-ea"/>
        <a:cs typeface="+mn-cs"/>
      </a:defRPr>
    </a:lvl8pPr>
    <a:lvl9pPr marL="3657600" algn="l" defTabSz="914400" rtl="0" eaLnBrk="1" latinLnBrk="0" hangingPunct="1">
      <a:defRPr sz="1000" kern="1200">
        <a:solidFill>
          <a:schemeClr val="tx1"/>
        </a:solidFill>
        <a:latin typeface="Univers 45 Light" pitchFamily="2"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1107"/>
    <a:srgbClr val="C84E00"/>
    <a:srgbClr val="8AA5CB"/>
    <a:srgbClr val="ACACAC"/>
    <a:srgbClr val="D7DFB4"/>
    <a:srgbClr val="68820B"/>
    <a:srgbClr val="F38E31"/>
    <a:srgbClr val="F06A00"/>
    <a:srgbClr val="C5DEE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4" autoAdjust="0"/>
    <p:restoredTop sz="99655" autoAdjust="0"/>
  </p:normalViewPr>
  <p:slideViewPr>
    <p:cSldViewPr snapToGrid="0">
      <p:cViewPr varScale="1">
        <p:scale>
          <a:sx n="70" d="100"/>
          <a:sy n="70" d="100"/>
        </p:scale>
        <p:origin x="-1296" y="-108"/>
      </p:cViewPr>
      <p:guideLst>
        <p:guide orient="horz" pos="799"/>
        <p:guide orient="horz" pos="2678"/>
        <p:guide orient="horz" pos="1486"/>
        <p:guide pos="159"/>
        <p:guide pos="5607"/>
        <p:guide pos="2840"/>
        <p:guide pos="2922"/>
        <p:guide pos="705"/>
        <p:guide pos="3158"/>
      </p:guideLst>
    </p:cSldViewPr>
  </p:slideViewPr>
  <p:notesTextViewPr>
    <p:cViewPr>
      <p:scale>
        <a:sx n="100" d="100"/>
        <a:sy n="100" d="100"/>
      </p:scale>
      <p:origin x="0" y="0"/>
    </p:cViewPr>
  </p:notesTextViewPr>
  <p:sorterViewPr>
    <p:cViewPr>
      <p:scale>
        <a:sx n="100" d="100"/>
        <a:sy n="100" d="100"/>
      </p:scale>
      <p:origin x="0" y="566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presProps" Target="presProps.xml"/><Relationship Id="rId68"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tags" Target="tags/tag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69" Type="http://schemas.openxmlformats.org/officeDocument/2006/relationships/customXml" Target="../customXml/item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70" Type="http://schemas.openxmlformats.org/officeDocument/2006/relationships/customXml" Target="../customXml/item5.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GB" dirty="0"/>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GB" dirty="0"/>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GB" dirty="0"/>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86DB6BA-F71D-476F-9943-D97001E0F811}"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6DB6BA-F71D-476F-9943-D97001E0F811}" type="slidenum">
              <a:rPr lang="en-GB" smtClean="0"/>
              <a:pPr>
                <a:defRPr/>
              </a:pPr>
              <a:t>0</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6DB6BA-F71D-476F-9943-D97001E0F811}" type="slidenum">
              <a:rPr lang="en-GB" smtClean="0"/>
              <a:pPr>
                <a:defRPr/>
              </a:pPr>
              <a:t>10</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6DB6BA-F71D-476F-9943-D97001E0F811}" type="slidenum">
              <a:rPr lang="en-GB" smtClean="0"/>
              <a:pPr>
                <a:defRPr/>
              </a:pPr>
              <a:t>1</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66813" y="679450"/>
            <a:ext cx="4527550" cy="3397250"/>
          </a:xfrm>
          <a:ln/>
        </p:spPr>
      </p:sp>
      <p:sp>
        <p:nvSpPr>
          <p:cNvPr id="103427" name="Rectangle 3"/>
          <p:cNvSpPr>
            <a:spLocks noGrp="1" noChangeArrowheads="1"/>
          </p:cNvSpPr>
          <p:nvPr>
            <p:ph type="body" idx="1"/>
          </p:nvPr>
        </p:nvSpPr>
        <p:spPr>
          <a:xfrm>
            <a:off x="895351" y="4381501"/>
            <a:ext cx="5073651" cy="4080136"/>
          </a:xfrm>
          <a:noFill/>
          <a:ln/>
        </p:spPr>
        <p:txBody>
          <a:bodyPr lIns="89111" tIns="44554" rIns="89111" bIns="44554"/>
          <a:lstStyle/>
          <a:p>
            <a:endParaRPr lang="en-GB"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6DB6BA-F71D-476F-9943-D97001E0F811}" type="slidenum">
              <a:rPr lang="en-GB" smtClean="0"/>
              <a:pPr>
                <a:defRPr/>
              </a:pPr>
              <a:t>56</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595313" y="757238"/>
            <a:ext cx="3929062" cy="2947987"/>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4" name="Picture 14" descr="OFFICE LADY compressed.jpg"/>
          <p:cNvPicPr>
            <a:picLocks/>
          </p:cNvPicPr>
          <p:nvPr userDrawn="1"/>
        </p:nvPicPr>
        <p:blipFill>
          <a:blip r:embed="rId2" cstate="print"/>
          <a:srcRect/>
          <a:stretch>
            <a:fillRect/>
          </a:stretch>
        </p:blipFill>
        <p:spPr bwMode="gray">
          <a:xfrm>
            <a:off x="0" y="0"/>
            <a:ext cx="9144000" cy="6858000"/>
          </a:xfrm>
          <a:prstGeom prst="rect">
            <a:avLst/>
          </a:prstGeom>
          <a:noFill/>
          <a:ln w="9525">
            <a:noFill/>
            <a:miter lim="800000"/>
            <a:headEnd/>
            <a:tailEnd/>
          </a:ln>
        </p:spPr>
      </p:pic>
      <p:pic>
        <p:nvPicPr>
          <p:cNvPr id="5" name="Picture 19" descr="Wedge1.png"/>
          <p:cNvPicPr>
            <a:picLocks noChangeAspect="1"/>
          </p:cNvPicPr>
          <p:nvPr userDrawn="1"/>
        </p:nvPicPr>
        <p:blipFill>
          <a:blip r:embed="rId3" cstate="print"/>
          <a:srcRect/>
          <a:stretch>
            <a:fillRect/>
          </a:stretch>
        </p:blipFill>
        <p:spPr bwMode="auto">
          <a:xfrm>
            <a:off x="-7938" y="-7938"/>
            <a:ext cx="4810126" cy="5602288"/>
          </a:xfrm>
          <a:prstGeom prst="rect">
            <a:avLst/>
          </a:prstGeom>
          <a:noFill/>
          <a:ln w="9525">
            <a:noFill/>
            <a:miter lim="800000"/>
            <a:headEnd/>
            <a:tailEnd/>
          </a:ln>
        </p:spPr>
      </p:pic>
      <p:grpSp>
        <p:nvGrpSpPr>
          <p:cNvPr id="6" name="Group 19"/>
          <p:cNvGrpSpPr>
            <a:grpSpLocks/>
          </p:cNvGrpSpPr>
          <p:nvPr userDrawn="1"/>
        </p:nvGrpSpPr>
        <p:grpSpPr bwMode="auto">
          <a:xfrm>
            <a:off x="128588" y="0"/>
            <a:ext cx="2735262" cy="1530350"/>
            <a:chOff x="68" y="0"/>
            <a:chExt cx="1723" cy="964"/>
          </a:xfrm>
        </p:grpSpPr>
        <p:sp>
          <p:nvSpPr>
            <p:cNvPr id="7"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pPr>
                <a:defRPr/>
              </a:pPr>
              <a:endParaRPr lang="en-GB" dirty="0"/>
            </a:p>
          </p:txBody>
        </p:sp>
        <p:sp>
          <p:nvSpPr>
            <p:cNvPr id="8"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pPr>
                <a:defRPr/>
              </a:pPr>
              <a:endParaRPr lang="en-GB" dirty="0"/>
            </a:p>
          </p:txBody>
        </p:sp>
      </p:grpSp>
      <p:sp>
        <p:nvSpPr>
          <p:cNvPr id="10" name="Title 9"/>
          <p:cNvSpPr>
            <a:spLocks noGrp="1"/>
          </p:cNvSpPr>
          <p:nvPr>
            <p:ph type="title"/>
          </p:nvPr>
        </p:nvSpPr>
        <p:spPr bwMode="gray">
          <a:xfrm>
            <a:off x="317991" y="1412776"/>
            <a:ext cx="3522853" cy="2160240"/>
          </a:xfrm>
          <a:noFill/>
          <a:ln w="9525">
            <a:noFill/>
            <a:miter lim="800000"/>
            <a:headEnd/>
            <a:tailEnd/>
          </a:ln>
        </p:spPr>
        <p:txBody>
          <a:bodyPr anchor="t"/>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30"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30"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6"/>
            <a:ext cx="8496954" cy="2376487"/>
          </a:xfrm>
        </p:spPr>
        <p:txBody>
          <a:bodyPr rtlCol="0" anchor="ctr">
            <a:normAutofit/>
          </a:bodyPr>
          <a:lstStyle>
            <a:lvl1pPr algn="ctr">
              <a:defRPr/>
            </a:lvl1pPr>
          </a:lstStyle>
          <a:p>
            <a:pPr lvl="0"/>
            <a:r>
              <a:rPr lang="en-US" noProof="0" dirty="0" smtClean="0"/>
              <a:t>Click icon to add chart</a:t>
            </a:r>
            <a:endParaRPr lang="en-GB"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8"/>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1" name="Text Placeholder 20"/>
          <p:cNvSpPr>
            <a:spLocks noGrp="1"/>
          </p:cNvSpPr>
          <p:nvPr>
            <p:ph type="body" sz="quarter" idx="26"/>
          </p:nvPr>
        </p:nvSpPr>
        <p:spPr bwMode="gray">
          <a:xfrm>
            <a:off x="323528" y="1268418"/>
            <a:ext cx="21945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30"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9"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10"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50"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8"/>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7" name="Text Placeholder 20"/>
          <p:cNvSpPr>
            <a:spLocks noGrp="1"/>
          </p:cNvSpPr>
          <p:nvPr>
            <p:ph type="body" sz="quarter" idx="29"/>
          </p:nvPr>
        </p:nvSpPr>
        <p:spPr bwMode="gray">
          <a:xfrm>
            <a:off x="6804248" y="1268418"/>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8"/>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5" name="Text Placeholder 20"/>
          <p:cNvSpPr>
            <a:spLocks noGrp="1"/>
          </p:cNvSpPr>
          <p:nvPr>
            <p:ph type="body" sz="quarter" idx="26"/>
          </p:nvPr>
        </p:nvSpPr>
        <p:spPr bwMode="gray">
          <a:xfrm>
            <a:off x="323528" y="1268418"/>
            <a:ext cx="17373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rm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16" name="Text Placeholder 20"/>
          <p:cNvSpPr>
            <a:spLocks noGrp="1"/>
          </p:cNvSpPr>
          <p:nvPr>
            <p:ph type="body" sz="quarter" idx="28"/>
          </p:nvPr>
        </p:nvSpPr>
        <p:spPr bwMode="gray">
          <a:xfrm>
            <a:off x="3779912" y="1268418"/>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17" name="Text Placeholder 20"/>
          <p:cNvSpPr>
            <a:spLocks noGrp="1"/>
          </p:cNvSpPr>
          <p:nvPr>
            <p:ph type="body" sz="quarter" idx="29"/>
          </p:nvPr>
        </p:nvSpPr>
        <p:spPr bwMode="gray">
          <a:xfrm>
            <a:off x="5508104" y="1268418"/>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9" name="Text Placeholder 20"/>
          <p:cNvSpPr>
            <a:spLocks noGrp="1"/>
          </p:cNvSpPr>
          <p:nvPr>
            <p:ph type="body" sz="quarter" idx="30"/>
          </p:nvPr>
        </p:nvSpPr>
        <p:spPr bwMode="gray">
          <a:xfrm>
            <a:off x="7236297" y="1268418"/>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31" y="1989138"/>
            <a:ext cx="1584176"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Text Placeholder 29"/>
          <p:cNvSpPr>
            <a:spLocks noGrp="1"/>
          </p:cNvSpPr>
          <p:nvPr>
            <p:ph type="body" sz="quarter" idx="31"/>
          </p:nvPr>
        </p:nvSpPr>
        <p:spPr bwMode="gray">
          <a:xfrm>
            <a:off x="205172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8"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grpSp>
        <p:nvGrpSpPr>
          <p:cNvPr id="12" name="Group 15"/>
          <p:cNvGrpSpPr>
            <a:grpSpLocks/>
          </p:cNvGrpSpPr>
          <p:nvPr userDrawn="1"/>
        </p:nvGrpSpPr>
        <p:grpSpPr bwMode="auto">
          <a:xfrm>
            <a:off x="2908300" y="2497138"/>
            <a:ext cx="3338513" cy="2447925"/>
            <a:chOff x="2902075" y="2497138"/>
            <a:chExt cx="3339178" cy="2448457"/>
          </a:xfrm>
        </p:grpSpPr>
        <p:sp>
          <p:nvSpPr>
            <p:cNvPr id="13" name="AutoShape 20"/>
            <p:cNvSpPr>
              <a:spLocks noChangeArrowheads="1"/>
            </p:cNvSpPr>
            <p:nvPr userDrawn="1"/>
          </p:nvSpPr>
          <p:spPr bwMode="gray">
            <a:xfrm rot="19080000" flipH="1">
              <a:off x="4743942" y="2497138"/>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dirty="0"/>
            </a:p>
          </p:txBody>
        </p:sp>
        <p:sp>
          <p:nvSpPr>
            <p:cNvPr id="14" name="AutoShape 17"/>
            <p:cNvSpPr>
              <a:spLocks noChangeArrowheads="1"/>
            </p:cNvSpPr>
            <p:nvPr userDrawn="1"/>
          </p:nvSpPr>
          <p:spPr bwMode="gray">
            <a:xfrm rot="2520000" flipH="1">
              <a:off x="4743942" y="4564512"/>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sz="1800" dirty="0">
                <a:latin typeface="+mn-lt"/>
              </a:endParaRPr>
            </a:p>
          </p:txBody>
        </p:sp>
        <p:sp>
          <p:nvSpPr>
            <p:cNvPr id="15" name="AutoShape 20"/>
            <p:cNvSpPr>
              <a:spLocks noChangeArrowheads="1"/>
            </p:cNvSpPr>
            <p:nvPr userDrawn="1"/>
          </p:nvSpPr>
          <p:spPr bwMode="gray">
            <a:xfrm rot="2520000">
              <a:off x="2902075" y="2497138"/>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dirty="0"/>
            </a:p>
          </p:txBody>
        </p:sp>
        <p:sp>
          <p:nvSpPr>
            <p:cNvPr id="16" name="AutoShape 17"/>
            <p:cNvSpPr>
              <a:spLocks noChangeArrowheads="1"/>
            </p:cNvSpPr>
            <p:nvPr userDrawn="1"/>
          </p:nvSpPr>
          <p:spPr bwMode="gray">
            <a:xfrm rot="19080000">
              <a:off x="2902075" y="4564512"/>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sz="1800" dirty="0">
                <a:latin typeface="+mn-lt"/>
              </a:endParaRPr>
            </a:p>
          </p:txBody>
        </p:sp>
      </p:grpSp>
      <p:sp>
        <p:nvSpPr>
          <p:cNvPr id="10" name="Title 9"/>
          <p:cNvSpPr>
            <a:spLocks noGrp="1"/>
          </p:cNvSpPr>
          <p:nvPr>
            <p:ph type="title"/>
          </p:nvPr>
        </p:nvSpPr>
        <p:spPr bwMode="gray"/>
        <p:txBody>
          <a:bodyPr/>
          <a:lstStyle/>
          <a:p>
            <a:r>
              <a:rPr lang="en-US" smtClean="0"/>
              <a:t>Click to edit Master title style</a:t>
            </a:r>
            <a:endParaRPr lang="en-GB"/>
          </a:p>
        </p:txBody>
      </p:sp>
      <p:sp>
        <p:nvSpPr>
          <p:cNvPr id="25" name="Text Placeholder 10"/>
          <p:cNvSpPr>
            <a:spLocks noGrp="1"/>
          </p:cNvSpPr>
          <p:nvPr>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8"/>
            <a:ext cx="3323022"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6" name="Text Placeholder 20"/>
          <p:cNvSpPr>
            <a:spLocks noGrp="1"/>
          </p:cNvSpPr>
          <p:nvPr>
            <p:ph type="body" sz="quarter" idx="27"/>
          </p:nvPr>
        </p:nvSpPr>
        <p:spPr bwMode="gray">
          <a:xfrm>
            <a:off x="5508104" y="1268418"/>
            <a:ext cx="3312368"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7" name="Text Placeholder 20"/>
          <p:cNvSpPr>
            <a:spLocks noGrp="1"/>
          </p:cNvSpPr>
          <p:nvPr>
            <p:ph type="body" sz="quarter" idx="28"/>
          </p:nvPr>
        </p:nvSpPr>
        <p:spPr bwMode="gray">
          <a:xfrm>
            <a:off x="323528" y="3787781"/>
            <a:ext cx="3323022"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8" name="Text Placeholder 20"/>
          <p:cNvSpPr>
            <a:spLocks noGrp="1"/>
          </p:cNvSpPr>
          <p:nvPr>
            <p:ph type="body" sz="quarter" idx="29"/>
          </p:nvPr>
        </p:nvSpPr>
        <p:spPr bwMode="gray">
          <a:xfrm>
            <a:off x="5508104" y="3787781"/>
            <a:ext cx="3312368"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30"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3" name="Text Placeholder 20"/>
          <p:cNvSpPr>
            <a:spLocks noGrp="1"/>
          </p:cNvSpPr>
          <p:nvPr>
            <p:ph type="body" sz="quarter" idx="22"/>
          </p:nvPr>
        </p:nvSpPr>
        <p:spPr bwMode="gray">
          <a:xfrm>
            <a:off x="4644010"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30"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10"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30" y="1270005"/>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30" name="Text Placeholder 20"/>
          <p:cNvSpPr>
            <a:spLocks noGrp="1"/>
          </p:cNvSpPr>
          <p:nvPr>
            <p:ph type="body" sz="quarter" idx="27"/>
          </p:nvPr>
        </p:nvSpPr>
        <p:spPr bwMode="gray">
          <a:xfrm>
            <a:off x="4644011" y="1270005"/>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1" name="Text Placeholder 20"/>
          <p:cNvSpPr>
            <a:spLocks noGrp="1"/>
          </p:cNvSpPr>
          <p:nvPr>
            <p:ph type="body" sz="quarter" idx="28"/>
          </p:nvPr>
        </p:nvSpPr>
        <p:spPr bwMode="gray">
          <a:xfrm>
            <a:off x="323530" y="3789367"/>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2" name="Text Placeholder 20"/>
          <p:cNvSpPr>
            <a:spLocks noGrp="1"/>
          </p:cNvSpPr>
          <p:nvPr>
            <p:ph type="body" sz="quarter" idx="29"/>
          </p:nvPr>
        </p:nvSpPr>
        <p:spPr bwMode="gray">
          <a:xfrm>
            <a:off x="4644011" y="3789367"/>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30" y="1270000"/>
            <a:ext cx="2736304" cy="2375024"/>
          </a:xfrm>
        </p:spPr>
        <p:txBody>
          <a:bodyPr rtlCol="0">
            <a:normAutofit/>
          </a:bodyPr>
          <a:lstStyle/>
          <a:p>
            <a:pPr lvl="0"/>
            <a:r>
              <a:rPr lang="en-US" noProof="0" dirty="0" smtClean="0"/>
              <a:t>Click icon to add table</a:t>
            </a:r>
            <a:endParaRPr lang="en-GB" noProof="0" dirty="0"/>
          </a:p>
        </p:txBody>
      </p:sp>
      <p:sp>
        <p:nvSpPr>
          <p:cNvPr id="18" name="Text Placeholder 17"/>
          <p:cNvSpPr>
            <a:spLocks noGrp="1"/>
          </p:cNvSpPr>
          <p:nvPr>
            <p:ph type="body" sz="quarter" idx="16"/>
          </p:nvPr>
        </p:nvSpPr>
        <p:spPr bwMode="gray">
          <a:xfrm>
            <a:off x="323530" y="3789367"/>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50" y="1270000"/>
            <a:ext cx="2736304" cy="2375024"/>
          </a:xfrm>
        </p:spPr>
        <p:txBody>
          <a:bodyPr rtlCol="0">
            <a:normAutofit/>
          </a:bodyPr>
          <a:lstStyle/>
          <a:p>
            <a:pPr lvl="0"/>
            <a:r>
              <a:rPr lang="en-US" noProof="0" dirty="0" smtClean="0"/>
              <a:t>Click icon to add table</a:t>
            </a:r>
            <a:endParaRPr lang="en-GB" noProof="0" dirty="0"/>
          </a:p>
        </p:txBody>
      </p:sp>
      <p:sp>
        <p:nvSpPr>
          <p:cNvPr id="11" name="Table Placeholder 12"/>
          <p:cNvSpPr>
            <a:spLocks noGrp="1"/>
          </p:cNvSpPr>
          <p:nvPr>
            <p:ph type="tbl" sz="quarter" idx="22"/>
          </p:nvPr>
        </p:nvSpPr>
        <p:spPr bwMode="gray">
          <a:xfrm>
            <a:off x="6084168" y="1270000"/>
            <a:ext cx="2736304" cy="2375024"/>
          </a:xfrm>
        </p:spPr>
        <p:txBody>
          <a:bodyPr rtlCol="0">
            <a:normAutofit/>
          </a:bodyPr>
          <a:lstStyle/>
          <a:p>
            <a:pPr lvl="0"/>
            <a:r>
              <a:rPr lang="en-US" noProof="0" dirty="0" smtClean="0"/>
              <a:t>Click icon to add table</a:t>
            </a:r>
            <a:endParaRPr lang="en-GB" noProof="0" dirty="0"/>
          </a:p>
        </p:txBody>
      </p:sp>
      <p:sp>
        <p:nvSpPr>
          <p:cNvPr id="12" name="Text Placeholder 17"/>
          <p:cNvSpPr>
            <a:spLocks noGrp="1"/>
          </p:cNvSpPr>
          <p:nvPr>
            <p:ph type="body" sz="quarter" idx="23"/>
          </p:nvPr>
        </p:nvSpPr>
        <p:spPr bwMode="gray">
          <a:xfrm>
            <a:off x="3203850" y="3789367"/>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7"/>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4" name="Picture 14" descr="Wedge4.png"/>
          <p:cNvPicPr>
            <a:picLocks noChangeAspect="1"/>
          </p:cNvPicPr>
          <p:nvPr userDrawn="1"/>
        </p:nvPicPr>
        <p:blipFill>
          <a:blip r:embed="rId2" cstate="print"/>
          <a:srcRect b="1485"/>
          <a:stretch>
            <a:fillRect/>
          </a:stretch>
        </p:blipFill>
        <p:spPr bwMode="auto">
          <a:xfrm>
            <a:off x="-7938" y="-7938"/>
            <a:ext cx="6400801" cy="6865938"/>
          </a:xfrm>
          <a:prstGeom prst="rect">
            <a:avLst/>
          </a:prstGeom>
          <a:noFill/>
          <a:ln w="9525">
            <a:noFill/>
            <a:miter lim="800000"/>
            <a:headEnd/>
            <a:tailEnd/>
          </a:ln>
        </p:spPr>
      </p:pic>
      <p:sp>
        <p:nvSpPr>
          <p:cNvPr id="5" name="Title 4"/>
          <p:cNvSpPr>
            <a:spLocks noGrp="1"/>
          </p:cNvSpPr>
          <p:nvPr>
            <p:ph type="title"/>
          </p:nvPr>
        </p:nvSpPr>
        <p:spPr bwMode="gray">
          <a:xfrm>
            <a:off x="324000" y="889686"/>
            <a:ext cx="5384822" cy="84026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7" name="Text Placeholder 6"/>
          <p:cNvSpPr>
            <a:spLocks noGrp="1"/>
          </p:cNvSpPr>
          <p:nvPr>
            <p:ph type="body" sz="quarter" idx="10"/>
          </p:nvPr>
        </p:nvSpPr>
        <p:spPr bwMode="gray">
          <a:xfrm>
            <a:off x="324002" y="1742304"/>
            <a:ext cx="4614051" cy="2707167"/>
          </a:xfrm>
          <a:noFill/>
          <a:ln w="9525">
            <a:noFill/>
            <a:miter lim="800000"/>
            <a:headEnd/>
            <a:tailEnd/>
          </a:ln>
        </p:spPr>
        <p:txBody>
          <a:bodyPr>
            <a:normAutofit/>
          </a:bodyPr>
          <a:lstStyle>
            <a:lvl1pPr>
              <a:defRPr lang="en-US" sz="16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14" descr="Wedge1.png"/>
          <p:cNvPicPr>
            <a:picLocks noChangeAspect="1"/>
          </p:cNvPicPr>
          <p:nvPr userDrawn="1"/>
        </p:nvPicPr>
        <p:blipFill>
          <a:blip r:embed="rId2" cstate="print"/>
          <a:srcRect/>
          <a:stretch>
            <a:fillRect/>
          </a:stretch>
        </p:blipFill>
        <p:spPr bwMode="auto">
          <a:xfrm>
            <a:off x="-7938" y="-7938"/>
            <a:ext cx="4810126" cy="5602288"/>
          </a:xfrm>
          <a:prstGeom prst="rect">
            <a:avLst/>
          </a:prstGeom>
          <a:noFill/>
          <a:ln w="9525">
            <a:noFill/>
            <a:miter lim="800000"/>
            <a:headEnd/>
            <a:tailEnd/>
          </a:ln>
        </p:spPr>
      </p:pic>
      <p:grpSp>
        <p:nvGrpSpPr>
          <p:cNvPr id="5" name="Group 19"/>
          <p:cNvGrpSpPr>
            <a:grpSpLocks/>
          </p:cNvGrpSpPr>
          <p:nvPr userDrawn="1"/>
        </p:nvGrpSpPr>
        <p:grpSpPr bwMode="auto">
          <a:xfrm>
            <a:off x="128588" y="0"/>
            <a:ext cx="2735262"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pPr>
                <a:defRPr/>
              </a:pPr>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pPr>
                <a:defRPr/>
              </a:pPr>
              <a:endParaRPr lang="en-GB" dirty="0"/>
            </a:p>
          </p:txBody>
        </p:sp>
      </p:grpSp>
      <p:sp>
        <p:nvSpPr>
          <p:cNvPr id="6" name="Title 9"/>
          <p:cNvSpPr>
            <a:spLocks noGrp="1"/>
          </p:cNvSpPr>
          <p:nvPr>
            <p:ph type="title"/>
          </p:nvPr>
        </p:nvSpPr>
        <p:spPr bwMode="gray">
          <a:xfrm>
            <a:off x="317991" y="1412776"/>
            <a:ext cx="3389915" cy="2160240"/>
          </a:xfrm>
          <a:noFill/>
          <a:ln w="9525">
            <a:noFill/>
            <a:miter lim="800000"/>
            <a:headEnd/>
            <a:tailEnd/>
          </a:ln>
        </p:spPr>
        <p:txBody>
          <a:bodyPr anchor="t">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7" name="Text Placeholder 16"/>
          <p:cNvSpPr>
            <a:spLocks noGrp="1"/>
          </p:cNvSpPr>
          <p:nvPr>
            <p:ph type="body" sz="quarter" idx="10"/>
          </p:nvPr>
        </p:nvSpPr>
        <p:spPr bwMode="gray">
          <a:xfrm>
            <a:off x="317990" y="3789363"/>
            <a:ext cx="3029875"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4" name="Picture 14" descr="Wedge3.png"/>
          <p:cNvPicPr>
            <a:picLocks noChangeAspect="1"/>
          </p:cNvPicPr>
          <p:nvPr userDrawn="1"/>
        </p:nvPicPr>
        <p:blipFill>
          <a:blip r:embed="rId2" cstate="print"/>
          <a:srcRect r="1489" b="1485"/>
          <a:stretch>
            <a:fillRect/>
          </a:stretch>
        </p:blipFill>
        <p:spPr bwMode="auto">
          <a:xfrm>
            <a:off x="-19050" y="-7938"/>
            <a:ext cx="9148763" cy="6865938"/>
          </a:xfrm>
          <a:prstGeom prst="rect">
            <a:avLst/>
          </a:prstGeom>
          <a:noFill/>
          <a:ln w="9525">
            <a:noFill/>
            <a:miter lim="800000"/>
            <a:headEnd/>
            <a:tailEnd/>
          </a:ln>
        </p:spPr>
      </p:pic>
      <p:sp>
        <p:nvSpPr>
          <p:cNvPr id="11" name="Title 10"/>
          <p:cNvSpPr>
            <a:spLocks noGrp="1"/>
          </p:cNvSpPr>
          <p:nvPr>
            <p:ph type="title"/>
          </p:nvPr>
        </p:nvSpPr>
        <p:spPr bwMode="gray">
          <a:xfrm>
            <a:off x="4860032" y="2492896"/>
            <a:ext cx="3888432" cy="2232248"/>
          </a:xfrm>
          <a:noFill/>
          <a:ln w="9525">
            <a:noFill/>
            <a:miter lim="800000"/>
            <a:headEnd/>
            <a:tailEnd/>
          </a:ln>
        </p:spPr>
        <p:txBody>
          <a:bodyPr anchor="t"/>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6" name="Text Placeholder 15"/>
          <p:cNvSpPr>
            <a:spLocks noGrp="1"/>
          </p:cNvSpPr>
          <p:nvPr>
            <p:ph type="body" sz="quarter" idx="10"/>
          </p:nvPr>
        </p:nvSpPr>
        <p:spPr bwMode="gray">
          <a:xfrm>
            <a:off x="4859578" y="5013325"/>
            <a:ext cx="3889689" cy="1511300"/>
          </a:xfrm>
          <a:noFill/>
          <a:ln w="9525">
            <a:noFill/>
            <a:miter lim="800000"/>
            <a:headEnd/>
            <a:tailEnd/>
          </a:ln>
        </p:spPr>
        <p:txBody>
          <a:bodyPr>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14" descr="Wedge1.png"/>
          <p:cNvPicPr>
            <a:picLocks noChangeAspect="1"/>
          </p:cNvPicPr>
          <p:nvPr userDrawn="1"/>
        </p:nvPicPr>
        <p:blipFill>
          <a:blip r:embed="rId2" cstate="print"/>
          <a:srcRect/>
          <a:stretch>
            <a:fillRect/>
          </a:stretch>
        </p:blipFill>
        <p:spPr bwMode="auto">
          <a:xfrm>
            <a:off x="-7938" y="-7938"/>
            <a:ext cx="4808538" cy="5600701"/>
          </a:xfrm>
          <a:prstGeom prst="rect">
            <a:avLst/>
          </a:prstGeom>
          <a:noFill/>
          <a:ln w="9525">
            <a:noFill/>
            <a:miter lim="800000"/>
            <a:headEnd/>
            <a:tailEnd/>
          </a:ln>
        </p:spPr>
      </p:pic>
      <p:sp>
        <p:nvSpPr>
          <p:cNvPr id="5" name="Title 2"/>
          <p:cNvSpPr>
            <a:spLocks noGrp="1"/>
          </p:cNvSpPr>
          <p:nvPr>
            <p:ph type="title"/>
          </p:nvPr>
        </p:nvSpPr>
        <p:spPr bwMode="gray">
          <a:xfrm>
            <a:off x="323530"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3" name="Picture 14" descr="Wedge5.png"/>
          <p:cNvPicPr>
            <a:picLocks noChangeAspect="1"/>
          </p:cNvPicPr>
          <p:nvPr userDrawn="1"/>
        </p:nvPicPr>
        <p:blipFill>
          <a:blip r:embed="rId2" cstate="print"/>
          <a:srcRect/>
          <a:stretch>
            <a:fillRect/>
          </a:stretch>
        </p:blipFill>
        <p:spPr bwMode="auto">
          <a:xfrm>
            <a:off x="-7938" y="-7938"/>
            <a:ext cx="4808538" cy="3217863"/>
          </a:xfrm>
          <a:prstGeom prst="rect">
            <a:avLst/>
          </a:prstGeom>
          <a:noFill/>
          <a:ln w="9525">
            <a:noFill/>
            <a:miter lim="800000"/>
            <a:headEnd/>
            <a:tailEnd/>
          </a:ln>
        </p:spPr>
      </p:pic>
      <p:sp>
        <p:nvSpPr>
          <p:cNvPr id="4" name="Text Placeholder 4"/>
          <p:cNvSpPr>
            <a:spLocks noGrp="1"/>
          </p:cNvSpPr>
          <p:nvPr>
            <p:ph type="body" sz="quarter" idx="10"/>
          </p:nvPr>
        </p:nvSpPr>
        <p:spPr bwMode="gray">
          <a:xfrm>
            <a:off x="320400" y="3789363"/>
            <a:ext cx="3531520" cy="2623794"/>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10" name="Picture 9"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30" y="116632"/>
            <a:ext cx="8496944" cy="792088"/>
          </a:xfrm>
        </p:spPr>
        <p:txBody>
          <a:bodyPr/>
          <a:lstStyle>
            <a:lvl1pPr>
              <a:lnSpc>
                <a:spcPct val="100000"/>
              </a:lnSpc>
              <a:defRPr sz="1800"/>
            </a:lvl1pPr>
          </a:lstStyle>
          <a:p>
            <a:r>
              <a:rPr lang="en-US" dirty="0" smtClean="0"/>
              <a:t>Click to edit Master title style</a:t>
            </a:r>
            <a:endParaRPr lang="en-GB" dirty="0"/>
          </a:p>
        </p:txBody>
      </p:sp>
      <p:sp>
        <p:nvSpPr>
          <p:cNvPr id="3" name="Content Placeholder 2"/>
          <p:cNvSpPr>
            <a:spLocks noGrp="1"/>
          </p:cNvSpPr>
          <p:nvPr>
            <p:ph sz="half" idx="1"/>
          </p:nvPr>
        </p:nvSpPr>
        <p:spPr>
          <a:xfrm>
            <a:off x="333971" y="1284515"/>
            <a:ext cx="4114800" cy="4525962"/>
          </a:xfrm>
        </p:spPr>
        <p:txBody>
          <a:bodyPr/>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Clr>
                <a:schemeClr val="accent1"/>
              </a:buClr>
              <a:buFont typeface="Arial" pitchFamily="34" charset="0"/>
              <a:buChar char="•"/>
              <a:defRPr sz="1400"/>
            </a:lvl5pPr>
            <a:lvl6pPr>
              <a:defRPr sz="1800"/>
            </a:lvl6pPr>
            <a:lvl7pPr>
              <a:defRPr sz="1800"/>
            </a:lvl7pPr>
            <a:lvl8pPr marL="687388" indent="-160338">
              <a:buFont typeface="Arial" pitchFamily="34" charset="0"/>
              <a:buChar char="–"/>
              <a:defRPr sz="14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709451" y="1284515"/>
            <a:ext cx="4114800" cy="4525962"/>
          </a:xfrm>
        </p:spPr>
        <p:txBody>
          <a:bodyPr/>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Clr>
                <a:schemeClr val="accent1"/>
              </a:buClr>
              <a:buFont typeface="Arial" pitchFamily="34" charset="0"/>
              <a:buChar char="•"/>
              <a:defRPr sz="1400"/>
            </a:lvl5pPr>
            <a:lvl6pPr>
              <a:defRPr sz="1800"/>
            </a:lvl6pPr>
            <a:lvl7pPr>
              <a:defRPr sz="1800"/>
            </a:lvl7pPr>
            <a:lvl8pPr>
              <a:defRPr sz="1800"/>
            </a:lvl8pPr>
            <a:lvl9pPr marL="809625" indent="-241300">
              <a:buClr>
                <a:schemeClr val="accent1"/>
              </a:buClr>
              <a:buSzPct val="65000"/>
              <a:buFont typeface="Arial" pitchFamily="34" charset="0"/>
              <a:buChar char="–"/>
              <a:defRPr sz="14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5" name="Rectangle 6"/>
          <p:cNvSpPr>
            <a:spLocks noGrp="1" noChangeArrowheads="1"/>
          </p:cNvSpPr>
          <p:nvPr>
            <p:ph type="sldNum" sz="quarter" idx="10"/>
          </p:nvPr>
        </p:nvSpPr>
        <p:spPr bwMode="auto">
          <a:xfrm>
            <a:off x="8297863" y="6392863"/>
            <a:ext cx="658812"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950" smtClean="0">
                <a:solidFill>
                  <a:schemeClr val="accent1"/>
                </a:solidFill>
              </a:defRPr>
            </a:lvl1pPr>
          </a:lstStyle>
          <a:p>
            <a:pPr>
              <a:defRPr/>
            </a:pPr>
            <a:fld id="{0AD01E78-2E71-4C20-B322-6B54BE9D0EE2}" type="slidenum">
              <a:rPr lang="en-GB"/>
              <a:pPr>
                <a:defRPr/>
              </a:pPr>
              <a:t>‹#›</a:t>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9"/>
          <p:cNvSpPr>
            <a:spLocks noGrp="1"/>
          </p:cNvSpPr>
          <p:nvPr>
            <p:ph type="sldNum" sz="quarter" idx="4"/>
          </p:nvPr>
        </p:nvSpPr>
        <p:spPr>
          <a:xfrm>
            <a:off x="8553178" y="6370908"/>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4" name="Picture 14" descr="Wedge2.png"/>
          <p:cNvPicPr>
            <a:picLocks noChangeAspect="1"/>
          </p:cNvPicPr>
          <p:nvPr userDrawn="1"/>
        </p:nvPicPr>
        <p:blipFill>
          <a:blip r:embed="rId2" cstate="print"/>
          <a:srcRect/>
          <a:stretch>
            <a:fillRect/>
          </a:stretch>
        </p:blipFill>
        <p:spPr bwMode="auto">
          <a:xfrm>
            <a:off x="-7938" y="542925"/>
            <a:ext cx="4645026" cy="5046663"/>
          </a:xfrm>
          <a:prstGeom prst="rect">
            <a:avLst/>
          </a:prstGeom>
          <a:noFill/>
          <a:ln w="9525">
            <a:noFill/>
            <a:miter lim="800000"/>
            <a:headEnd/>
            <a:tailEnd/>
          </a:ln>
        </p:spPr>
      </p:pic>
      <p:grpSp>
        <p:nvGrpSpPr>
          <p:cNvPr id="5" name="Group 4"/>
          <p:cNvGrpSpPr>
            <a:grpSpLocks/>
          </p:cNvGrpSpPr>
          <p:nvPr userDrawn="1"/>
        </p:nvGrpSpPr>
        <p:grpSpPr bwMode="gray">
          <a:xfrm>
            <a:off x="683570" y="548680"/>
            <a:ext cx="1930547" cy="1080120"/>
            <a:chOff x="68" y="0"/>
            <a:chExt cx="1723" cy="964"/>
          </a:xfrm>
          <a:solidFill>
            <a:schemeClr val="bg1"/>
          </a:solidFill>
        </p:grpSpPr>
        <p:sp>
          <p:nvSpPr>
            <p:cNvPr id="6" name="Freeform 5"/>
            <p:cNvSpPr>
              <a:spLocks noEditPoints="1"/>
            </p:cNvSpPr>
            <p:nvPr/>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grpFill/>
            <a:ln w="9525">
              <a:noFill/>
              <a:round/>
              <a:headEnd/>
              <a:tailEnd/>
            </a:ln>
          </p:spPr>
          <p:txBody>
            <a:bodyPr/>
            <a:lstStyle/>
            <a:p>
              <a:pPr>
                <a:defRPr/>
              </a:pPr>
              <a:endParaRPr lang="en-GB" dirty="0"/>
            </a:p>
          </p:txBody>
        </p:sp>
        <p:sp>
          <p:nvSpPr>
            <p:cNvPr id="7" name="Freeform 6"/>
            <p:cNvSpPr>
              <a:spLocks noEditPoints="1"/>
            </p:cNvSpPr>
            <p:nvPr/>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pPr>
                <a:defRPr/>
              </a:pPr>
              <a:endParaRPr lang="en-GB" dirty="0"/>
            </a:p>
          </p:txBody>
        </p:sp>
      </p:grpSp>
      <p:sp>
        <p:nvSpPr>
          <p:cNvPr id="15" name="Title 9"/>
          <p:cNvSpPr>
            <a:spLocks noGrp="1"/>
          </p:cNvSpPr>
          <p:nvPr>
            <p:ph type="title"/>
          </p:nvPr>
        </p:nvSpPr>
        <p:spPr bwMode="gray">
          <a:xfrm>
            <a:off x="827585" y="1844824"/>
            <a:ext cx="2808313" cy="1943892"/>
          </a:xfrm>
          <a:noFill/>
          <a:ln w="9525">
            <a:noFill/>
            <a:miter lim="800000"/>
            <a:headEnd/>
            <a:tailEnd/>
          </a:ln>
        </p:spPr>
        <p:txBody>
          <a:bodyPr anchor="t">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4" name="Picture 14" descr="Wedge3.png"/>
          <p:cNvPicPr>
            <a:picLocks noChangeAspect="1"/>
          </p:cNvPicPr>
          <p:nvPr userDrawn="1"/>
        </p:nvPicPr>
        <p:blipFill>
          <a:blip r:embed="rId2" cstate="print"/>
          <a:srcRect r="1489" b="1485"/>
          <a:stretch>
            <a:fillRect/>
          </a:stretch>
        </p:blipFill>
        <p:spPr bwMode="auto">
          <a:xfrm>
            <a:off x="-4763" y="-7938"/>
            <a:ext cx="9148763" cy="6865938"/>
          </a:xfrm>
          <a:prstGeom prst="rect">
            <a:avLst/>
          </a:prstGeom>
          <a:noFill/>
          <a:ln w="9525">
            <a:noFill/>
            <a:miter lim="800000"/>
            <a:headEnd/>
            <a:tailEnd/>
          </a:ln>
        </p:spPr>
      </p:pic>
      <p:sp>
        <p:nvSpPr>
          <p:cNvPr id="10" name="Title 9"/>
          <p:cNvSpPr>
            <a:spLocks noGrp="1"/>
          </p:cNvSpPr>
          <p:nvPr>
            <p:ph type="title"/>
          </p:nvPr>
        </p:nvSpPr>
        <p:spPr bwMode="gray">
          <a:xfrm>
            <a:off x="4860033" y="2492896"/>
            <a:ext cx="3888433" cy="2232248"/>
          </a:xfrm>
          <a:noFill/>
          <a:ln w="9525">
            <a:noFill/>
            <a:miter lim="800000"/>
            <a:headEnd/>
            <a:tailEnd/>
          </a:ln>
        </p:spPr>
        <p:txBody>
          <a:bodyPr anchor="t">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p:ph type="body" sz="quarter" idx="10"/>
          </p:nvPr>
        </p:nvSpPr>
        <p:spPr bwMode="gray">
          <a:xfrm>
            <a:off x="4860033" y="5013176"/>
            <a:ext cx="3888433" cy="1512168"/>
          </a:xfrm>
          <a:noFill/>
          <a:ln w="9525">
            <a:noFill/>
            <a:miter lim="800000"/>
            <a:headEnd/>
            <a:tailEnd/>
          </a:ln>
        </p:spPr>
        <p:txBody>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7" name="Text Placeholder 6"/>
          <p:cNvSpPr>
            <a:spLocks noGrp="1"/>
          </p:cNvSpPr>
          <p:nvPr>
            <p:ph type="body" sz="quarter" idx="10"/>
          </p:nvPr>
        </p:nvSpPr>
        <p:spPr bwMode="gray"/>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4176465"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10"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4176465"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10"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8"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10" y="3789364"/>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10"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8" y="1268416"/>
            <a:ext cx="4176465" cy="2376487"/>
          </a:xfrm>
        </p:spPr>
        <p:txBody>
          <a:bodyPr rtlCol="0" anchor="ctr">
            <a:normAutofit/>
          </a:bodyPr>
          <a:lstStyle>
            <a:lvl1pPr algn="ctr">
              <a:defRPr/>
            </a:lvl1pPr>
          </a:lstStyle>
          <a:p>
            <a:pPr lvl="0"/>
            <a:r>
              <a:rPr lang="en-US" noProof="0" dirty="0" smtClean="0"/>
              <a:t>Click icon to add chart</a:t>
            </a:r>
            <a:endParaRPr lang="en-GB" noProof="0" dirty="0"/>
          </a:p>
        </p:txBody>
      </p:sp>
      <p:sp>
        <p:nvSpPr>
          <p:cNvPr id="10" name="Chart Placeholder 7"/>
          <p:cNvSpPr>
            <a:spLocks noGrp="1"/>
          </p:cNvSpPr>
          <p:nvPr>
            <p:ph type="chart" sz="quarter" idx="13"/>
          </p:nvPr>
        </p:nvSpPr>
        <p:spPr bwMode="gray">
          <a:xfrm>
            <a:off x="323528" y="3789367"/>
            <a:ext cx="4176465" cy="2376487"/>
          </a:xfrm>
        </p:spPr>
        <p:txBody>
          <a:bodyPr rtlCol="0" anchor="ctr">
            <a:normAutofit/>
          </a:bodyPr>
          <a:lstStyle>
            <a:lvl1pPr algn="ctr">
              <a:defRPr/>
            </a:lvl1pPr>
          </a:lstStyle>
          <a:p>
            <a:pPr lvl="0"/>
            <a:r>
              <a:rPr lang="en-US" noProof="0" dirty="0" smtClean="0"/>
              <a:t>Click icon to add chart</a:t>
            </a:r>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10"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8" y="1268416"/>
            <a:ext cx="4176465" cy="2376487"/>
          </a:xfrm>
        </p:spPr>
        <p:txBody>
          <a:bodyPr rtlCol="0" anchor="ctr">
            <a:normAutofit/>
          </a:bodyPr>
          <a:lstStyle>
            <a:lvl1pPr algn="ctr">
              <a:defRPr/>
            </a:lvl1pPr>
          </a:lstStyle>
          <a:p>
            <a:pPr lvl="0"/>
            <a:r>
              <a:rPr lang="en-US" noProof="0" dirty="0" smtClean="0"/>
              <a:t>Click icon to add table</a:t>
            </a:r>
            <a:endParaRPr lang="en-GB" noProof="0" dirty="0"/>
          </a:p>
        </p:txBody>
      </p:sp>
      <p:sp>
        <p:nvSpPr>
          <p:cNvPr id="12" name="Table Placeholder 10"/>
          <p:cNvSpPr>
            <a:spLocks noGrp="1"/>
          </p:cNvSpPr>
          <p:nvPr>
            <p:ph type="tbl" sz="quarter" idx="13"/>
          </p:nvPr>
        </p:nvSpPr>
        <p:spPr bwMode="gray">
          <a:xfrm>
            <a:off x="323528" y="3789367"/>
            <a:ext cx="4176465" cy="2376487"/>
          </a:xfrm>
        </p:spPr>
        <p:txBody>
          <a:bodyPr rtlCol="0" anchor="ctr">
            <a:normAutofit/>
          </a:bodyPr>
          <a:lstStyle>
            <a:lvl1pPr algn="ctr">
              <a:defRPr/>
            </a:lvl1pPr>
          </a:lstStyle>
          <a:p>
            <a:pPr lvl="0"/>
            <a:r>
              <a:rPr lang="en-US" noProof="0" dirty="0" smtClean="0"/>
              <a:t>Click icon to add table</a:t>
            </a:r>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026" name="Picture 12" descr="Top1.png"/>
          <p:cNvPicPr>
            <a:picLocks noChangeAspect="1"/>
          </p:cNvPicPr>
          <p:nvPr userDrawn="1"/>
        </p:nvPicPr>
        <p:blipFill>
          <a:blip r:embed="rId26" cstate="print"/>
          <a:srcRect/>
          <a:stretch>
            <a:fillRect/>
          </a:stretch>
        </p:blipFill>
        <p:spPr bwMode="auto">
          <a:xfrm>
            <a:off x="-7938" y="-7938"/>
            <a:ext cx="9151938" cy="1066801"/>
          </a:xfrm>
          <a:prstGeom prst="rect">
            <a:avLst/>
          </a:prstGeom>
          <a:noFill/>
          <a:ln w="9525">
            <a:noFill/>
            <a:miter lim="800000"/>
            <a:headEnd/>
            <a:tailEnd/>
          </a:ln>
        </p:spPr>
      </p:pic>
      <p:sp>
        <p:nvSpPr>
          <p:cNvPr id="1027" name="Text Placeholder 55"/>
          <p:cNvSpPr>
            <a:spLocks noGrp="1"/>
          </p:cNvSpPr>
          <p:nvPr>
            <p:ph type="body" idx="1"/>
          </p:nvPr>
        </p:nvSpPr>
        <p:spPr bwMode="gray">
          <a:xfrm>
            <a:off x="323850" y="1268413"/>
            <a:ext cx="8496300"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Title Placeholder 54"/>
          <p:cNvSpPr>
            <a:spLocks noGrp="1"/>
          </p:cNvSpPr>
          <p:nvPr>
            <p:ph type="title"/>
          </p:nvPr>
        </p:nvSpPr>
        <p:spPr bwMode="gray">
          <a:xfrm>
            <a:off x="323850" y="115888"/>
            <a:ext cx="8496300" cy="7921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32" name="Line 10"/>
          <p:cNvSpPr>
            <a:spLocks noChangeShapeType="1"/>
          </p:cNvSpPr>
          <p:nvPr/>
        </p:nvSpPr>
        <p:spPr bwMode="gray">
          <a:xfrm>
            <a:off x="323850" y="6381750"/>
            <a:ext cx="8496300" cy="0"/>
          </a:xfrm>
          <a:prstGeom prst="line">
            <a:avLst/>
          </a:prstGeom>
          <a:noFill/>
          <a:ln w="3175">
            <a:solidFill>
              <a:srgbClr val="000000"/>
            </a:solidFill>
            <a:round/>
            <a:headEnd/>
            <a:tailEnd/>
          </a:ln>
        </p:spPr>
        <p:txBody>
          <a:bodyPr/>
          <a:lstStyle/>
          <a:p>
            <a:pPr algn="ctr">
              <a:spcBef>
                <a:spcPct val="50000"/>
              </a:spcBef>
              <a:defRPr/>
            </a:pPr>
            <a:endParaRPr lang="en-GB" dirty="0"/>
          </a:p>
        </p:txBody>
      </p:sp>
      <p:sp>
        <p:nvSpPr>
          <p:cNvPr id="34" name="Rectangle 33"/>
          <p:cNvSpPr/>
          <p:nvPr/>
        </p:nvSpPr>
        <p:spPr bwMode="gray">
          <a:xfrm>
            <a:off x="8301038" y="6381750"/>
            <a:ext cx="503237" cy="280988"/>
          </a:xfrm>
          <a:prstGeom prst="rect">
            <a:avLst/>
          </a:prstGeom>
          <a:ln>
            <a:miter lim="800000"/>
            <a:headEnd/>
            <a:tailEnd/>
          </a:ln>
        </p:spPr>
        <p:txBody>
          <a:bodyPr lIns="72000" tIns="72000" rIns="0" bIns="0"/>
          <a:lstStyle/>
          <a:p>
            <a:pPr algn="r">
              <a:spcBef>
                <a:spcPct val="40000"/>
              </a:spcBef>
              <a:defRPr/>
            </a:pPr>
            <a:fld id="{BF2900C1-FD22-438A-9655-D87349DD4EE2}" type="slidenum">
              <a:rPr lang="en-US" sz="900">
                <a:solidFill>
                  <a:srgbClr val="00338D"/>
                </a:solidFill>
                <a:latin typeface="Arial"/>
              </a:rPr>
              <a:pPr algn="r">
                <a:spcBef>
                  <a:spcPct val="40000"/>
                </a:spcBef>
                <a:defRPr/>
              </a:pPr>
              <a:t>‹#›</a:t>
            </a:fld>
            <a:endParaRPr lang="en-US" sz="900" dirty="0">
              <a:solidFill>
                <a:srgbClr val="00338D"/>
              </a:solidFill>
              <a:latin typeface="Arial"/>
            </a:endParaRPr>
          </a:p>
        </p:txBody>
      </p:sp>
      <p:grpSp>
        <p:nvGrpSpPr>
          <p:cNvPr id="2" name="Group 19"/>
          <p:cNvGrpSpPr/>
          <p:nvPr/>
        </p:nvGrpSpPr>
        <p:grpSpPr bwMode="gray">
          <a:xfrm>
            <a:off x="2"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pPr>
                <a:defRPr/>
              </a:pPr>
              <a:endParaRPr lang="en-GB"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pPr>
                <a:defRPr/>
              </a:pPr>
              <a:endParaRPr lang="en-GB"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pPr>
                <a:defRPr/>
              </a:pPr>
              <a:endParaRPr lang="en-GB"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pPr>
                <a:defRPr/>
              </a:pPr>
              <a:endParaRPr lang="en-GB" dirty="0"/>
            </a:p>
          </p:txBody>
        </p:sp>
      </p:grpSp>
      <p:sp>
        <p:nvSpPr>
          <p:cNvPr id="15" name="Text Box 9"/>
          <p:cNvSpPr txBox="1">
            <a:spLocks noChangeArrowheads="1"/>
          </p:cNvSpPr>
          <p:nvPr userDrawn="1"/>
        </p:nvSpPr>
        <p:spPr bwMode="auto">
          <a:xfrm>
            <a:off x="203786" y="6397811"/>
            <a:ext cx="3794524" cy="323850"/>
          </a:xfrm>
          <a:prstGeom prst="rect">
            <a:avLst/>
          </a:prstGeom>
          <a:noFill/>
          <a:ln w="9525">
            <a:noFill/>
            <a:miter lim="800000"/>
            <a:headEnd/>
            <a:tailEnd/>
          </a:ln>
        </p:spPr>
        <p:txBody>
          <a:bodyPr anchor="ctr"/>
          <a:lstStyle/>
          <a:p>
            <a:pPr marL="0" marR="0" lvl="0" indent="0" defTabSz="914400" eaLnBrk="0" fontAlgn="auto" latinLnBrk="0" hangingPunct="0">
              <a:lnSpc>
                <a:spcPts val="7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338D"/>
                </a:solidFill>
                <a:effectLst/>
                <a:uLnTx/>
                <a:uFillTx/>
                <a:latin typeface="+mn-lt"/>
              </a:rPr>
              <a:t>© </a:t>
            </a:r>
            <a:r>
              <a:rPr kumimoji="0" lang="en-US" sz="500" b="0" i="0" u="none" strike="noStrike" kern="0" cap="none" spc="0" normalizeH="0" baseline="0" noProof="0" dirty="0" smtClean="0">
                <a:ln>
                  <a:noFill/>
                </a:ln>
                <a:solidFill>
                  <a:srgbClr val="00338D"/>
                </a:solidFill>
                <a:effectLst/>
                <a:uLnTx/>
                <a:uFillTx/>
                <a:latin typeface="+mn-lt"/>
              </a:rPr>
              <a:t>2012 </a:t>
            </a:r>
            <a:r>
              <a:rPr kumimoji="0" lang="en-US" sz="500" b="0" i="0" u="none" strike="noStrike" kern="0" cap="none" spc="0" normalizeH="0" baseline="0" noProof="0" dirty="0">
                <a:ln>
                  <a:noFill/>
                </a:ln>
                <a:solidFill>
                  <a:srgbClr val="00338D"/>
                </a:solidFill>
                <a:effectLst/>
                <a:uLnTx/>
                <a:uFillTx/>
                <a:latin typeface="+mn-lt"/>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0" cap="none" spc="0" normalizeH="0" baseline="0" noProof="0" dirty="0">
              <a:ln>
                <a:noFill/>
              </a:ln>
              <a:solidFill>
                <a:srgbClr val="00338D"/>
              </a:solidFill>
              <a:effectLst/>
              <a:uLnTx/>
              <a:uFillTx/>
              <a:latin typeface="+mn-lt"/>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800" r:id="rId13"/>
    <p:sldLayoutId id="2147483792" r:id="rId14"/>
    <p:sldLayoutId id="2147483793" r:id="rId15"/>
    <p:sldLayoutId id="2147483801" r:id="rId16"/>
    <p:sldLayoutId id="2147483794" r:id="rId17"/>
    <p:sldLayoutId id="2147483795" r:id="rId18"/>
    <p:sldLayoutId id="2147483802" r:id="rId19"/>
    <p:sldLayoutId id="2147483803" r:id="rId20"/>
    <p:sldLayoutId id="2147483804" r:id="rId21"/>
    <p:sldLayoutId id="2147483805" r:id="rId22"/>
    <p:sldLayoutId id="2147483806" r:id="rId23"/>
    <p:sldLayoutId id="2147483808" r:id="rId24"/>
  </p:sldLayoutIdLst>
  <p:txStyles>
    <p:titleStyle>
      <a:lvl1pPr algn="l" rtl="0" fontAlgn="base">
        <a:spcBef>
          <a:spcPct val="0"/>
        </a:spcBef>
        <a:spcAft>
          <a:spcPct val="0"/>
        </a:spcAft>
        <a:defRPr lang="en-GB" b="1" kern="1200" dirty="0">
          <a:solidFill>
            <a:schemeClr val="bg1"/>
          </a:solidFill>
          <a:latin typeface="Arial"/>
          <a:ea typeface="+mj-ea"/>
          <a:cs typeface="+mj-cs"/>
        </a:defRPr>
      </a:lvl1pPr>
      <a:lvl2pPr algn="l" rtl="0" fontAlgn="base">
        <a:spcBef>
          <a:spcPct val="0"/>
        </a:spcBef>
        <a:spcAft>
          <a:spcPct val="0"/>
        </a:spcAft>
        <a:defRPr lang="en-GB" b="1" kern="1200" dirty="0">
          <a:solidFill>
            <a:schemeClr val="bg1"/>
          </a:solidFill>
          <a:latin typeface="+mj-lt"/>
          <a:ea typeface="+mj-ea"/>
          <a:cs typeface="+mj-cs"/>
        </a:defRPr>
      </a:lvl2pPr>
      <a:lvl3pPr algn="l" rtl="0" fontAlgn="base">
        <a:spcBef>
          <a:spcPct val="0"/>
        </a:spcBef>
        <a:spcAft>
          <a:spcPct val="0"/>
        </a:spcAft>
        <a:defRPr lang="en-GB" b="1" kern="1200" dirty="0">
          <a:solidFill>
            <a:schemeClr val="bg1"/>
          </a:solidFill>
          <a:latin typeface="+mj-lt"/>
          <a:ea typeface="+mj-ea"/>
          <a:cs typeface="+mj-cs"/>
        </a:defRPr>
      </a:lvl3pPr>
      <a:lvl4pPr algn="l" rtl="0" fontAlgn="base">
        <a:spcBef>
          <a:spcPct val="0"/>
        </a:spcBef>
        <a:spcAft>
          <a:spcPct val="0"/>
        </a:spcAft>
        <a:defRPr lang="en-GB" b="1" kern="1200" dirty="0">
          <a:solidFill>
            <a:schemeClr val="bg1"/>
          </a:solidFill>
          <a:latin typeface="+mj-lt"/>
          <a:ea typeface="+mj-ea"/>
          <a:cs typeface="+mj-cs"/>
        </a:defRPr>
      </a:lvl4pPr>
      <a:lvl5pPr algn="l" rtl="0" fontAlgn="base">
        <a:spcBef>
          <a:spcPct val="0"/>
        </a:spcBef>
        <a:spcAft>
          <a:spcPct val="0"/>
        </a:spcAft>
        <a:defRPr lang="en-GB" b="1" kern="120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algn="l" rtl="0" fontAlgn="base">
        <a:spcBef>
          <a:spcPct val="0"/>
        </a:spcBef>
        <a:spcAft>
          <a:spcPts val="600"/>
        </a:spcAft>
        <a:buFont typeface="Arial" charset="0"/>
        <a:defRPr lang="en-US" sz="1200" b="1" kern="1200" dirty="0">
          <a:solidFill>
            <a:srgbClr val="00338D"/>
          </a:solidFill>
          <a:latin typeface="Arial"/>
          <a:ea typeface="+mn-ea"/>
          <a:cs typeface="Arial" pitchFamily="34" charset="0"/>
        </a:defRPr>
      </a:lvl1pPr>
      <a:lvl2pPr algn="l" rtl="0" fontAlgn="base">
        <a:spcBef>
          <a:spcPct val="0"/>
        </a:spcBef>
        <a:spcAft>
          <a:spcPts val="600"/>
        </a:spcAft>
        <a:buFont typeface="Arial" charset="0"/>
        <a:defRPr lang="en-US" sz="1200" kern="1200" dirty="0">
          <a:solidFill>
            <a:schemeClr val="tx1"/>
          </a:solidFill>
          <a:latin typeface="Arial"/>
          <a:ea typeface="+mn-ea"/>
          <a:cs typeface="Arial" pitchFamily="34" charset="0"/>
        </a:defRPr>
      </a:lvl2pPr>
      <a:lvl3pPr marL="177800" indent="-177800" algn="l" rtl="0" fontAlgn="base">
        <a:spcBef>
          <a:spcPct val="0"/>
        </a:spcBef>
        <a:spcAft>
          <a:spcPts val="600"/>
        </a:spcAft>
        <a:buClr>
          <a:srgbClr val="00338D"/>
        </a:buClr>
        <a:buFont typeface="Symbol" pitchFamily="18" charset="2"/>
        <a:buChar char="·"/>
        <a:defRPr lang="en-US" sz="1200" kern="1200" dirty="0">
          <a:solidFill>
            <a:schemeClr val="tx1"/>
          </a:solidFill>
          <a:latin typeface="Arial"/>
          <a:ea typeface="+mn-ea"/>
          <a:cs typeface="Arial" pitchFamily="34" charset="0"/>
        </a:defRPr>
      </a:lvl3pPr>
      <a:lvl4pPr marL="355600" indent="-177800" algn="l" rtl="0" fontAlgn="base">
        <a:spcBef>
          <a:spcPct val="0"/>
        </a:spcBef>
        <a:spcAft>
          <a:spcPts val="600"/>
        </a:spcAft>
        <a:buClr>
          <a:srgbClr val="00338D"/>
        </a:buClr>
        <a:buFont typeface="Arial" charset="0"/>
        <a:buChar char="–"/>
        <a:defRPr lang="en-US" sz="1200" kern="1200" dirty="0">
          <a:solidFill>
            <a:schemeClr val="tx1"/>
          </a:solidFill>
          <a:latin typeface="Arial"/>
          <a:ea typeface="+mn-ea"/>
          <a:cs typeface="Arial" pitchFamily="34" charset="0"/>
        </a:defRPr>
      </a:lvl4pPr>
      <a:lvl5pPr marL="534988" indent="-174625" algn="l" rtl="0" fontAlgn="base">
        <a:spcBef>
          <a:spcPct val="0"/>
        </a:spcBef>
        <a:spcAft>
          <a:spcPts val="600"/>
        </a:spcAft>
        <a:buClr>
          <a:srgbClr val="00338D"/>
        </a:buClr>
        <a:buFont typeface="Symbol" pitchFamily="18" charset="2"/>
        <a:buChar char="·"/>
        <a:defRPr lang="en-GB" sz="12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image" Target="../media/image11.png"/><Relationship Id="rId2" Type="http://schemas.openxmlformats.org/officeDocument/2006/relationships/tags" Target="../tags/tag4.xml"/><Relationship Id="rId16" Type="http://schemas.openxmlformats.org/officeDocument/2006/relationships/notesSlide" Target="../notesSlides/notesSlide1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slideLayout" Target="../slideLayouts/slideLayout24.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19.xml"/><Relationship Id="rId7"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1.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1.png"/><Relationship Id="rId5" Type="http://schemas.openxmlformats.org/officeDocument/2006/relationships/notesSlide" Target="../notesSlides/notesSlide22.xml"/><Relationship Id="rId4"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28.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1.xml"/><Relationship Id="rId7" Type="http://schemas.openxmlformats.org/officeDocument/2006/relationships/notesSlide" Target="../notesSlides/notesSlide29.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24.xml"/><Relationship Id="rId5" Type="http://schemas.openxmlformats.org/officeDocument/2006/relationships/tags" Target="../tags/tag33.xml"/><Relationship Id="rId4"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s://portal.ema.kworld.kpmg.com/Advisory/services/ts/BuySide/Pages/BuySideServices.aspx" TargetMode="External"/><Relationship Id="rId2" Type="http://schemas.openxmlformats.org/officeDocument/2006/relationships/notesSlide" Target="../notesSlides/notesSlide33.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26" Type="http://schemas.openxmlformats.org/officeDocument/2006/relationships/tags" Target="../tags/tag59.xml"/><Relationship Id="rId3" Type="http://schemas.openxmlformats.org/officeDocument/2006/relationships/tags" Target="../tags/tag36.xml"/><Relationship Id="rId21" Type="http://schemas.openxmlformats.org/officeDocument/2006/relationships/tags" Target="../tags/tag54.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tags" Target="../tags/tag58.xml"/><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29" Type="http://schemas.openxmlformats.org/officeDocument/2006/relationships/notesSlide" Target="../notesSlides/notesSlide36.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tags" Target="../tags/tag57.xml"/><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tags" Target="../tags/tag56.xml"/><Relationship Id="rId28" Type="http://schemas.openxmlformats.org/officeDocument/2006/relationships/slideLayout" Target="../slideLayouts/slideLayout24.xml"/><Relationship Id="rId10" Type="http://schemas.openxmlformats.org/officeDocument/2006/relationships/tags" Target="../tags/tag43.xml"/><Relationship Id="rId19" Type="http://schemas.openxmlformats.org/officeDocument/2006/relationships/tags" Target="../tags/tag5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 Id="rId27" Type="http://schemas.openxmlformats.org/officeDocument/2006/relationships/tags" Target="../tags/tag60.xml"/><Relationship Id="rId30"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hyperlink" Target="http://www.columbus.kworld.kpmg.com/G-TS/0021/Content/9"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11.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notesSlide" Target="../notesSlides/notesSlide47.xml"/><Relationship Id="rId5" Type="http://schemas.openxmlformats.org/officeDocument/2006/relationships/tags" Target="../tags/tag65.xml"/><Relationship Id="rId10" Type="http://schemas.openxmlformats.org/officeDocument/2006/relationships/slideLayout" Target="../slideLayouts/slideLayout24.xml"/><Relationship Id="rId4" Type="http://schemas.openxmlformats.org/officeDocument/2006/relationships/tags" Target="../tags/tag64.xml"/><Relationship Id="rId9" Type="http://schemas.openxmlformats.org/officeDocument/2006/relationships/tags" Target="../tags/tag69.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4.xml"/><Relationship Id="rId1" Type="http://schemas.openxmlformats.org/officeDocument/2006/relationships/tags" Target="../tags/tag70.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9.xml"/><Relationship Id="rId7"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9"/>
          <p:cNvSpPr txBox="1">
            <a:spLocks noChangeArrowheads="1"/>
          </p:cNvSpPr>
          <p:nvPr/>
        </p:nvSpPr>
        <p:spPr bwMode="auto">
          <a:xfrm>
            <a:off x="7140575" y="0"/>
            <a:ext cx="2003425" cy="301625"/>
          </a:xfrm>
          <a:prstGeom prst="rect">
            <a:avLst/>
          </a:prstGeom>
          <a:solidFill>
            <a:srgbClr val="B21107"/>
          </a:solidFill>
          <a:ln w="6350">
            <a:noFill/>
            <a:miter lim="800000"/>
            <a:headEnd/>
            <a:tailEnd/>
          </a:ln>
        </p:spPr>
        <p:txBody>
          <a:bodyPr tIns="91440" bIns="91440" anchor="ctr"/>
          <a:lstStyle/>
          <a:p>
            <a:pPr fontAlgn="auto">
              <a:spcBef>
                <a:spcPct val="50000"/>
              </a:spcBef>
              <a:spcAft>
                <a:spcPts val="0"/>
              </a:spcAft>
              <a:defRPr/>
            </a:pPr>
            <a:r>
              <a:rPr lang="en-US" b="1" kern="0" dirty="0">
                <a:solidFill>
                  <a:srgbClr val="FFFFFF"/>
                </a:solidFill>
                <a:latin typeface="+mn-lt"/>
              </a:rPr>
              <a:t>FOR INTERNAL USE ONLY</a:t>
            </a:r>
          </a:p>
        </p:txBody>
      </p:sp>
      <p:sp>
        <p:nvSpPr>
          <p:cNvPr id="13" name="Rectangle 2"/>
          <p:cNvSpPr txBox="1">
            <a:spLocks noChangeArrowheads="1"/>
          </p:cNvSpPr>
          <p:nvPr/>
        </p:nvSpPr>
        <p:spPr bwMode="gray">
          <a:xfrm>
            <a:off x="3276600" y="2916238"/>
            <a:ext cx="5510213" cy="2725737"/>
          </a:xfrm>
          <a:prstGeom prst="rect">
            <a:avLst/>
          </a:prstGeom>
          <a:noFill/>
          <a:ln w="9525">
            <a:noFill/>
            <a:miter lim="800000"/>
            <a:headEnd/>
            <a:tailEnd/>
          </a:ln>
          <a:effectLst/>
        </p:spPr>
        <p:txBody>
          <a:bodyPr lIns="0" tIns="0" rIns="0" bIns="0"/>
          <a:lstStyle/>
          <a:p>
            <a:pPr algn="r" fontAlgn="auto">
              <a:lnSpc>
                <a:spcPts val="3240"/>
              </a:lnSpc>
              <a:spcBef>
                <a:spcPts val="0"/>
              </a:spcBef>
              <a:spcAft>
                <a:spcPts val="0"/>
              </a:spcAft>
              <a:defRPr/>
            </a:pPr>
            <a:r>
              <a:rPr lang="en-GB" sz="1200" b="1" kern="0" baseline="-25000" dirty="0">
                <a:solidFill>
                  <a:srgbClr val="FFFFFF"/>
                </a:solidFill>
              </a:rPr>
              <a:t>TRANSACTION SERVICES</a:t>
            </a:r>
          </a:p>
          <a:p>
            <a:pPr algn="r" fontAlgn="auto">
              <a:lnSpc>
                <a:spcPts val="3240"/>
              </a:lnSpc>
              <a:spcBef>
                <a:spcPts val="0"/>
              </a:spcBef>
              <a:spcAft>
                <a:spcPts val="0"/>
              </a:spcAft>
              <a:defRPr/>
            </a:pPr>
            <a:r>
              <a:rPr lang="en-GB" sz="2000" b="1" kern="0" dirty="0">
                <a:solidFill>
                  <a:srgbClr val="FFFFFF"/>
                </a:solidFill>
                <a:latin typeface="Arial"/>
                <a:cs typeface="Arial"/>
              </a:rPr>
              <a:t>FINANCIAL DUE DILIGENCE (FDD) TOOLKIT</a:t>
            </a:r>
          </a:p>
          <a:p>
            <a:pPr algn="r" fontAlgn="auto">
              <a:lnSpc>
                <a:spcPts val="3240"/>
              </a:lnSpc>
              <a:spcBef>
                <a:spcPts val="0"/>
              </a:spcBef>
              <a:spcAft>
                <a:spcPts val="0"/>
              </a:spcAft>
              <a:defRPr/>
            </a:pPr>
            <a:endParaRPr lang="en-GB" sz="3200" b="1" kern="0" dirty="0">
              <a:solidFill>
                <a:srgbClr val="FFFFFF"/>
              </a:solidFill>
              <a:latin typeface="Arial"/>
              <a:cs typeface="Arial"/>
            </a:endParaRPr>
          </a:p>
          <a:p>
            <a:pPr algn="r" fontAlgn="auto">
              <a:lnSpc>
                <a:spcPts val="3240"/>
              </a:lnSpc>
              <a:spcBef>
                <a:spcPts val="0"/>
              </a:spcBef>
              <a:spcAft>
                <a:spcPts val="0"/>
              </a:spcAft>
              <a:defRPr/>
            </a:pPr>
            <a:r>
              <a:rPr lang="en-GB" sz="3000" b="1" kern="0" dirty="0" smtClean="0">
                <a:solidFill>
                  <a:srgbClr val="FFFFFF"/>
                </a:solidFill>
                <a:latin typeface="Arial"/>
                <a:cs typeface="Arial"/>
              </a:rPr>
              <a:t>Planning guidance</a:t>
            </a:r>
            <a:endParaRPr lang="en-GB" sz="3000" b="1" kern="0" dirty="0">
              <a:solidFill>
                <a:srgbClr val="FFFFFF"/>
              </a:solidFill>
              <a:latin typeface="Arial"/>
              <a:ea typeface="+mj-ea"/>
              <a:cs typeface="Arial"/>
            </a:endParaRPr>
          </a:p>
          <a:p>
            <a:pPr algn="r" fontAlgn="auto">
              <a:lnSpc>
                <a:spcPts val="3240"/>
              </a:lnSpc>
              <a:spcBef>
                <a:spcPts val="0"/>
              </a:spcBef>
              <a:spcAft>
                <a:spcPts val="0"/>
              </a:spcAft>
              <a:defRPr/>
            </a:pPr>
            <a:endParaRPr lang="en-GB" sz="1600" b="1" kern="0" dirty="0">
              <a:solidFill>
                <a:srgbClr val="FFFFFF"/>
              </a:solidFill>
              <a:latin typeface="Arial"/>
              <a:ea typeface="+mj-ea"/>
              <a:cs typeface="Arial"/>
            </a:endParaRPr>
          </a:p>
          <a:p>
            <a:pPr algn="r" fontAlgn="auto">
              <a:lnSpc>
                <a:spcPts val="3240"/>
              </a:lnSpc>
              <a:spcBef>
                <a:spcPts val="0"/>
              </a:spcBef>
              <a:spcAft>
                <a:spcPts val="0"/>
              </a:spcAft>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14" name="Text Box 22"/>
          <p:cNvSpPr txBox="1">
            <a:spLocks noChangeArrowheads="1"/>
          </p:cNvSpPr>
          <p:nvPr/>
        </p:nvSpPr>
        <p:spPr bwMode="auto">
          <a:xfrm>
            <a:off x="2743200" y="6161088"/>
            <a:ext cx="6400800" cy="657225"/>
          </a:xfrm>
          <a:prstGeom prst="rect">
            <a:avLst/>
          </a:prstGeom>
          <a:solidFill>
            <a:srgbClr val="00338D"/>
          </a:solidFill>
          <a:ln w="6350">
            <a:noFill/>
            <a:miter lim="800000"/>
            <a:headEnd/>
            <a:tailEnd/>
          </a:ln>
          <a:effectLst/>
        </p:spPr>
        <p:txBody>
          <a:bodyPr tIns="91440" bIns="91440"/>
          <a:lstStyle/>
          <a:p>
            <a:pPr fontAlgn="auto">
              <a:spcBef>
                <a:spcPts val="0"/>
              </a:spcBef>
              <a:spcAft>
                <a:spcPts val="0"/>
              </a:spcAft>
              <a:defRPr/>
            </a:pPr>
            <a:r>
              <a:rPr lang="en-US" i="1" kern="0" dirty="0">
                <a:solidFill>
                  <a:srgbClr val="FFFFFF"/>
                </a:solidFill>
                <a:latin typeface="+mn-lt"/>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5" name="Comment 28"/>
          <p:cNvSpPr>
            <a:spLocks noChangeArrowheads="1"/>
          </p:cNvSpPr>
          <p:nvPr/>
        </p:nvSpPr>
        <p:spPr bwMode="auto">
          <a:xfrm>
            <a:off x="4306824" y="1804988"/>
            <a:ext cx="4837176" cy="1020508"/>
          </a:xfrm>
          <a:prstGeom prst="rect">
            <a:avLst/>
          </a:prstGeom>
          <a:solidFill>
            <a:srgbClr val="7AB800"/>
          </a:solidFill>
          <a:ln w="9525">
            <a:solidFill>
              <a:srgbClr val="FFFFFF"/>
            </a:solidFill>
            <a:miter lim="800000"/>
            <a:headEnd/>
            <a:tailEnd/>
          </a:ln>
        </p:spPr>
        <p:txBody>
          <a:bodyPr/>
          <a:lstStyle/>
          <a:p>
            <a:pPr fontAlgn="auto">
              <a:spcBef>
                <a:spcPts val="0"/>
              </a:spcBef>
              <a:spcAft>
                <a:spcPts val="0"/>
              </a:spcAft>
              <a:defRPr/>
            </a:pPr>
            <a:r>
              <a:rPr lang="en-US" sz="900" kern="0" dirty="0" smtClean="0">
                <a:solidFill>
                  <a:srgbClr val="FFFFFF"/>
                </a:solidFill>
                <a:latin typeface="Arial" charset="0"/>
                <a:cs typeface="Arial" charset="0"/>
              </a:rPr>
              <a:t>Financial due diligence (FDD) services are permitted for audit clients subject to the general independence considerations for SEC and IFAC audit clients contained in  "</a:t>
            </a:r>
            <a:r>
              <a:rPr lang="en-US" sz="900" kern="0" dirty="0" smtClean="0">
                <a:solidFill>
                  <a:srgbClr val="FFFFFF"/>
                </a:solidFill>
                <a:latin typeface="Arial" charset="0"/>
                <a:cs typeface="Arial" charset="0"/>
                <a:hlinkClick r:id="rId3"/>
              </a:rPr>
              <a:t>Auditor Independence - General guidance for TS Services</a:t>
            </a:r>
            <a:r>
              <a:rPr lang="en-US" sz="900" kern="0" dirty="0" smtClean="0">
                <a:solidFill>
                  <a:srgbClr val="FFFFFF"/>
                </a:solidFill>
                <a:latin typeface="Arial" charset="0"/>
                <a:cs typeface="Arial" charset="0"/>
              </a:rPr>
              <a:t>."  Additionally,  Chapters 11 and 20 of the </a:t>
            </a:r>
            <a:r>
              <a:rPr lang="en-US" sz="900" kern="0" dirty="0" smtClean="0">
                <a:solidFill>
                  <a:srgbClr val="FFFFFF"/>
                </a:solidFill>
                <a:latin typeface="Arial" charset="0"/>
                <a:cs typeface="Arial" charset="0"/>
                <a:hlinkClick r:id="rId4"/>
              </a:rPr>
              <a:t>Global Quality &amp; Risk Management Manual </a:t>
            </a:r>
            <a:r>
              <a:rPr lang="en-US" sz="900" kern="0" dirty="0" smtClean="0">
                <a:solidFill>
                  <a:srgbClr val="FFFFFF"/>
                </a:solidFill>
                <a:latin typeface="Arial" charset="0"/>
                <a:cs typeface="Arial" charset="0"/>
              </a:rPr>
              <a:t>and Sections 1 and 5 of the </a:t>
            </a:r>
            <a:r>
              <a:rPr lang="en-US" sz="900" kern="0" dirty="0" smtClean="0">
                <a:solidFill>
                  <a:srgbClr val="FFFFFF"/>
                </a:solidFill>
                <a:latin typeface="Arial" charset="0"/>
                <a:cs typeface="Arial" charset="0"/>
                <a:hlinkClick r:id="rId5"/>
              </a:rPr>
              <a:t>Global Transaction Services Manual</a:t>
            </a:r>
            <a:r>
              <a:rPr lang="en-US" sz="900" kern="0" dirty="0" smtClean="0">
                <a:solidFill>
                  <a:srgbClr val="FFFFFF"/>
                </a:solidFill>
                <a:latin typeface="Arial" charset="0"/>
                <a:cs typeface="Arial" charset="0"/>
              </a:rPr>
              <a:t> contain independence guidance. Where this warning icon is present in the toolkit, it is an indication of independence concerns for audit client engagements.</a:t>
            </a:r>
            <a:endParaRPr lang="en-US" kern="0" dirty="0">
              <a:solidFill>
                <a:srgbClr val="FFFFFF"/>
              </a:solidFill>
              <a:cs typeface="Arial" charset="0"/>
            </a:endParaRPr>
          </a:p>
        </p:txBody>
      </p:sp>
      <p:pic>
        <p:nvPicPr>
          <p:cNvPr id="13318" name="Picture 3" descr="DPP-1"/>
          <p:cNvPicPr>
            <a:picLocks noChangeAspect="1" noChangeArrowheads="1"/>
          </p:cNvPicPr>
          <p:nvPr/>
        </p:nvPicPr>
        <p:blipFill>
          <a:blip r:embed="rId6" cstate="print"/>
          <a:srcRect/>
          <a:stretch>
            <a:fillRect/>
          </a:stretch>
        </p:blipFill>
        <p:spPr bwMode="auto">
          <a:xfrm>
            <a:off x="3762375" y="1935163"/>
            <a:ext cx="492125" cy="49371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sng" strike="noStrike" kern="0" cap="none" spc="0" normalizeH="0" baseline="0" noProof="0" dirty="0" smtClean="0">
                <a:ln>
                  <a:noFill/>
                </a:ln>
                <a:solidFill>
                  <a:schemeClr val="bg1"/>
                </a:solidFill>
                <a:effectLst/>
                <a:uLnTx/>
                <a:uFillTx/>
                <a:latin typeface="+mn-lt"/>
              </a:rPr>
              <a:t>Research</a:t>
            </a:r>
            <a:r>
              <a:rPr kumimoji="0" lang="en-US" sz="1800" b="1" i="0" u="none" strike="noStrike" kern="0" cap="none" spc="0" normalizeH="0" baseline="0" noProof="0" dirty="0" smtClean="0">
                <a:ln>
                  <a:noFill/>
                </a:ln>
                <a:solidFill>
                  <a:schemeClr val="bg1"/>
                </a:solidFill>
                <a:effectLst/>
                <a:uLnTx/>
                <a:uFillTx/>
                <a:latin typeface="+mn-lt"/>
              </a:rPr>
              <a:t>, discuss, think: </a:t>
            </a:r>
            <a:r>
              <a:rPr lang="en-GB" sz="1800" b="1" kern="0" dirty="0" smtClean="0">
                <a:solidFill>
                  <a:schemeClr val="bg1"/>
                </a:solidFill>
                <a:latin typeface="+mn-lt"/>
              </a:rPr>
              <a:t>Value Driver Framework (1 of 3)</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47" name="Rectangle 3"/>
          <p:cNvSpPr txBox="1">
            <a:spLocks noChangeArrowheads="1"/>
          </p:cNvSpPr>
          <p:nvPr/>
        </p:nvSpPr>
        <p:spPr bwMode="auto">
          <a:xfrm>
            <a:off x="252047" y="1258888"/>
            <a:ext cx="8614862" cy="51228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ts val="600"/>
              </a:spcAft>
              <a:buClrTx/>
              <a:buSzTx/>
              <a:buFontTx/>
              <a:buNone/>
              <a:tabLst/>
              <a:defRPr/>
            </a:pPr>
            <a:r>
              <a:rPr lang="en-US" sz="1200" b="1" kern="0" dirty="0" smtClean="0">
                <a:solidFill>
                  <a:srgbClr val="8E258D"/>
                </a:solidFill>
                <a:latin typeface="+mn-lt"/>
                <a:cs typeface="+mn-cs"/>
              </a:rPr>
              <a:t>What is the Value Driver framework?</a:t>
            </a:r>
          </a:p>
          <a:p>
            <a:pPr marL="231775" marR="0" lvl="1" indent="-231775" defTabSz="914400" eaLnBrk="1" latinLnBrk="0" hangingPunct="1">
              <a:lnSpc>
                <a:spcPct val="100000"/>
              </a:lnSpc>
              <a:spcBef>
                <a:spcPts val="0"/>
              </a:spcBef>
              <a:spcAft>
                <a:spcPts val="60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cs typeface="+mn-cs"/>
              </a:rPr>
              <a:t>The Value Driver Framework is a conceptual framework for analyzing a business, developed under the Next Generation initiative.  It encompasses all areas affecting delivery of the business strategy, therefore drawing on our deep experience within KPMG’s multiple service offerings to understand the impact of the key drivers on the financial performance. It looks at the business through the eyes of the CEO/shareholder rather than the CFO.</a:t>
            </a:r>
          </a:p>
          <a:p>
            <a:pPr marL="231775" marR="0" lvl="1" indent="-231775" defTabSz="914400" eaLnBrk="1" latinLnBrk="0" hangingPunct="1">
              <a:lnSpc>
                <a:spcPct val="100000"/>
              </a:lnSpc>
              <a:spcBef>
                <a:spcPts val="0"/>
              </a:spcBef>
              <a:spcAft>
                <a:spcPts val="60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cs typeface="+mn-cs"/>
              </a:rPr>
              <a:t>By using the Value Drivers to analyze the business, we will be able to form a more complete, integrated view and provide our clients with more value-add advice through the seamless integration of wider service offerings.</a:t>
            </a:r>
          </a:p>
          <a:p>
            <a:pPr marL="231775" marR="0" lvl="1" indent="-231775" defTabSz="914400" eaLnBrk="1" latinLnBrk="0" hangingPunct="1">
              <a:lnSpc>
                <a:spcPct val="100000"/>
              </a:lnSpc>
              <a:spcBef>
                <a:spcPts val="0"/>
              </a:spcBef>
              <a:spcAft>
                <a:spcPts val="60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cs typeface="+mn-cs"/>
              </a:rPr>
              <a:t>This framework is flexible and will need to be adapted through identifying the relevant core processes for the relevant target and drawing on appropriate sector expertise to assess the key drivers and measurement of </a:t>
            </a:r>
            <a:r>
              <a:rPr lang="en-US" sz="1200" kern="0" dirty="0" smtClean="0">
                <a:solidFill>
                  <a:schemeClr val="accent1"/>
                </a:solidFill>
                <a:latin typeface="+mn-lt"/>
              </a:rPr>
              <a:t>performance</a:t>
            </a:r>
            <a:r>
              <a:rPr lang="en-US" sz="1200" kern="0" dirty="0" smtClean="0">
                <a:solidFill>
                  <a:schemeClr val="accent1"/>
                </a:solidFill>
              </a:rPr>
              <a:t>. </a:t>
            </a:r>
            <a:endParaRPr lang="en-US" sz="1200" kern="0" dirty="0" smtClean="0">
              <a:solidFill>
                <a:schemeClr val="accent1"/>
              </a:solidFill>
              <a:latin typeface="+mn-lt"/>
              <a:cs typeface="+mn-cs"/>
            </a:endParaRPr>
          </a:p>
          <a:p>
            <a:pPr marL="231775" marR="0" lvl="1" indent="-231775" defTabSz="914400" eaLnBrk="1" latinLnBrk="0" hangingPunct="1">
              <a:lnSpc>
                <a:spcPct val="100000"/>
              </a:lnSpc>
              <a:spcBef>
                <a:spcPts val="0"/>
              </a:spcBef>
              <a:spcAft>
                <a:spcPts val="60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cs typeface="+mn-cs"/>
              </a:rPr>
              <a:t>This approach will draw on both our sector expertise and broader KPMG service offerings to enable us to extend the scope of our services and provide more comprehensive advice to our clients.</a:t>
            </a:r>
          </a:p>
          <a:p>
            <a:pPr marL="231775" marR="0" lvl="1" indent="-231775" defTabSz="914400" eaLnBrk="1" latinLnBrk="0" hangingPunct="1">
              <a:lnSpc>
                <a:spcPct val="100000"/>
              </a:lnSpc>
              <a:spcBef>
                <a:spcPts val="0"/>
              </a:spcBef>
              <a:spcAft>
                <a:spcPts val="60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cs typeface="+mn-cs"/>
              </a:rPr>
              <a:t>The Value Driver Framework is set out in more detail overleaf, and includes the questions under each lever that we should ask ourselves about the target business at the start of any engagement.</a:t>
            </a:r>
          </a:p>
          <a:p>
            <a:pPr marL="231775" marR="0" lvl="1" indent="-231775" defTabSz="914400" eaLnBrk="1" latinLnBrk="0" hangingPunct="1">
              <a:lnSpc>
                <a:spcPct val="100000"/>
              </a:lnSpc>
              <a:spcBef>
                <a:spcPts val="0"/>
              </a:spcBef>
              <a:spcAft>
                <a:spcPts val="600"/>
              </a:spcAft>
              <a:buClr>
                <a:schemeClr val="accent1"/>
              </a:buClr>
              <a:buSzPct val="75000"/>
              <a:buFont typeface="Wingdings" pitchFamily="2" charset="2"/>
              <a:buChar char="l"/>
              <a:tabLst>
                <a:tab pos="231775" algn="l"/>
              </a:tabLst>
              <a:defRPr/>
            </a:pPr>
            <a:endParaRPr lang="en-US" sz="1200" kern="0" dirty="0" smtClean="0">
              <a:solidFill>
                <a:schemeClr val="accent1"/>
              </a:solidFill>
              <a:latin typeface="+mn-lt"/>
              <a:cs typeface="+mn-cs"/>
            </a:endParaRPr>
          </a:p>
        </p:txBody>
      </p:sp>
      <p:pic>
        <p:nvPicPr>
          <p:cNvPr id="48" name="Picture 1"/>
          <p:cNvPicPr>
            <a:picLocks noChangeAspect="1" noChangeArrowheads="1"/>
          </p:cNvPicPr>
          <p:nvPr/>
        </p:nvPicPr>
        <p:blipFill>
          <a:blip r:embed="rId4" cstate="print"/>
          <a:srcRect/>
          <a:stretch>
            <a:fillRect/>
          </a:stretch>
        </p:blipFill>
        <p:spPr bwMode="auto">
          <a:xfrm>
            <a:off x="4600804" y="4680260"/>
            <a:ext cx="2021051" cy="1399190"/>
          </a:xfrm>
          <a:prstGeom prst="rect">
            <a:avLst/>
          </a:prstGeom>
          <a:noFill/>
          <a:ln w="9525">
            <a:noFill/>
            <a:miter lim="800000"/>
            <a:headEnd/>
            <a:tailEnd/>
          </a:ln>
          <a:effectLst/>
        </p:spPr>
      </p:pic>
      <p:grpSp>
        <p:nvGrpSpPr>
          <p:cNvPr id="2" name="Group 49"/>
          <p:cNvGrpSpPr/>
          <p:nvPr/>
        </p:nvGrpSpPr>
        <p:grpSpPr>
          <a:xfrm>
            <a:off x="2106994" y="4225637"/>
            <a:ext cx="2131880" cy="2019503"/>
            <a:chOff x="4516257" y="1518987"/>
            <a:chExt cx="4148985" cy="4074989"/>
          </a:xfrm>
        </p:grpSpPr>
        <p:grpSp>
          <p:nvGrpSpPr>
            <p:cNvPr id="3" name="Group 5"/>
            <p:cNvGrpSpPr>
              <a:grpSpLocks/>
            </p:cNvGrpSpPr>
            <p:nvPr/>
          </p:nvGrpSpPr>
          <p:grpSpPr bwMode="auto">
            <a:xfrm>
              <a:off x="4516257" y="1518987"/>
              <a:ext cx="4148985" cy="4074989"/>
              <a:chOff x="634" y="1924"/>
              <a:chExt cx="2954" cy="2945"/>
            </a:xfrm>
          </p:grpSpPr>
          <p:sp>
            <p:nvSpPr>
              <p:cNvPr id="60" name="Freeform 3"/>
              <p:cNvSpPr>
                <a:spLocks/>
              </p:cNvSpPr>
              <p:nvPr/>
            </p:nvSpPr>
            <p:spPr bwMode="auto">
              <a:xfrm>
                <a:off x="2106" y="1924"/>
                <a:ext cx="1153" cy="1482"/>
              </a:xfrm>
              <a:custGeom>
                <a:avLst/>
                <a:gdLst>
                  <a:gd name="T0" fmla="*/ 119 w 119"/>
                  <a:gd name="T1" fmla="*/ 57 h 153"/>
                  <a:gd name="T2" fmla="*/ 1 w 119"/>
                  <a:gd name="T3" fmla="*/ 1 h 153"/>
                  <a:gd name="T4" fmla="*/ 0 w 119"/>
                  <a:gd name="T5" fmla="*/ 1 h 153"/>
                  <a:gd name="T6" fmla="*/ 1 w 119"/>
                  <a:gd name="T7" fmla="*/ 153 h 153"/>
                  <a:gd name="T8" fmla="*/ 119 w 119"/>
                  <a:gd name="T9" fmla="*/ 57 h 153"/>
                  <a:gd name="T10" fmla="*/ 0 60000 65536"/>
                  <a:gd name="T11" fmla="*/ 0 60000 65536"/>
                  <a:gd name="T12" fmla="*/ 0 60000 65536"/>
                  <a:gd name="T13" fmla="*/ 0 60000 65536"/>
                  <a:gd name="T14" fmla="*/ 0 60000 65536"/>
                  <a:gd name="T15" fmla="*/ 0 w 119"/>
                  <a:gd name="T16" fmla="*/ 0 h 153"/>
                  <a:gd name="T17" fmla="*/ 119 w 119"/>
                  <a:gd name="T18" fmla="*/ 153 h 153"/>
                </a:gdLst>
                <a:ahLst/>
                <a:cxnLst>
                  <a:cxn ang="T10">
                    <a:pos x="T0" y="T1"/>
                  </a:cxn>
                  <a:cxn ang="T11">
                    <a:pos x="T2" y="T3"/>
                  </a:cxn>
                  <a:cxn ang="T12">
                    <a:pos x="T4" y="T5"/>
                  </a:cxn>
                  <a:cxn ang="T13">
                    <a:pos x="T6" y="T7"/>
                  </a:cxn>
                  <a:cxn ang="T14">
                    <a:pos x="T8" y="T9"/>
                  </a:cxn>
                </a:cxnLst>
                <a:rect l="T15" t="T16" r="T17" b="T18"/>
                <a:pathLst>
                  <a:path w="119" h="153">
                    <a:moveTo>
                      <a:pt x="119" y="57"/>
                    </a:moveTo>
                    <a:cubicBezTo>
                      <a:pt x="90" y="21"/>
                      <a:pt x="46" y="1"/>
                      <a:pt x="1" y="1"/>
                    </a:cubicBezTo>
                    <a:cubicBezTo>
                      <a:pt x="0" y="0"/>
                      <a:pt x="0" y="1"/>
                      <a:pt x="0" y="1"/>
                    </a:cubicBezTo>
                    <a:lnTo>
                      <a:pt x="1" y="153"/>
                    </a:lnTo>
                    <a:lnTo>
                      <a:pt x="119" y="57"/>
                    </a:lnTo>
                    <a:close/>
                  </a:path>
                </a:pathLst>
              </a:custGeom>
              <a:solidFill>
                <a:srgbClr val="C792C6"/>
              </a:solidFill>
              <a:ln w="12700">
                <a:solidFill>
                  <a:schemeClr val="bg1"/>
                </a:solidFill>
                <a:miter lim="800000"/>
                <a:headEnd/>
                <a:tailEnd/>
              </a:ln>
              <a:effectLst/>
            </p:spPr>
            <p:txBody>
              <a:bodyPr/>
              <a:lstStyle/>
              <a:p>
                <a:endParaRPr lang="en-GB" sz="800" dirty="0">
                  <a:solidFill>
                    <a:schemeClr val="accent4"/>
                  </a:solidFill>
                </a:endParaRPr>
              </a:p>
            </p:txBody>
          </p:sp>
          <p:sp>
            <p:nvSpPr>
              <p:cNvPr id="61" name="Freeform 4"/>
              <p:cNvSpPr>
                <a:spLocks/>
              </p:cNvSpPr>
              <p:nvPr/>
            </p:nvSpPr>
            <p:spPr bwMode="auto">
              <a:xfrm>
                <a:off x="2116" y="2476"/>
                <a:ext cx="1472" cy="1260"/>
              </a:xfrm>
              <a:custGeom>
                <a:avLst/>
                <a:gdLst>
                  <a:gd name="T0" fmla="*/ 148 w 152"/>
                  <a:gd name="T1" fmla="*/ 130 h 130"/>
                  <a:gd name="T2" fmla="*/ 152 w 152"/>
                  <a:gd name="T3" fmla="*/ 96 h 130"/>
                  <a:gd name="T4" fmla="*/ 118 w 152"/>
                  <a:gd name="T5" fmla="*/ 0 h 130"/>
                  <a:gd name="T6" fmla="*/ 0 w 152"/>
                  <a:gd name="T7" fmla="*/ 96 h 130"/>
                  <a:gd name="T8" fmla="*/ 148 w 152"/>
                  <a:gd name="T9" fmla="*/ 130 h 130"/>
                  <a:gd name="T10" fmla="*/ 0 60000 65536"/>
                  <a:gd name="T11" fmla="*/ 0 60000 65536"/>
                  <a:gd name="T12" fmla="*/ 0 60000 65536"/>
                  <a:gd name="T13" fmla="*/ 0 60000 65536"/>
                  <a:gd name="T14" fmla="*/ 0 60000 65536"/>
                  <a:gd name="T15" fmla="*/ 0 w 152"/>
                  <a:gd name="T16" fmla="*/ 0 h 130"/>
                  <a:gd name="T17" fmla="*/ 152 w 152"/>
                  <a:gd name="T18" fmla="*/ 130 h 130"/>
                </a:gdLst>
                <a:ahLst/>
                <a:cxnLst>
                  <a:cxn ang="T10">
                    <a:pos x="T0" y="T1"/>
                  </a:cxn>
                  <a:cxn ang="T11">
                    <a:pos x="T2" y="T3"/>
                  </a:cxn>
                  <a:cxn ang="T12">
                    <a:pos x="T4" y="T5"/>
                  </a:cxn>
                  <a:cxn ang="T13">
                    <a:pos x="T6" y="T7"/>
                  </a:cxn>
                  <a:cxn ang="T14">
                    <a:pos x="T8" y="T9"/>
                  </a:cxn>
                </a:cxnLst>
                <a:rect l="T15" t="T16" r="T17" b="T18"/>
                <a:pathLst>
                  <a:path w="152" h="130">
                    <a:moveTo>
                      <a:pt x="148" y="130"/>
                    </a:moveTo>
                    <a:cubicBezTo>
                      <a:pt x="150" y="119"/>
                      <a:pt x="152" y="107"/>
                      <a:pt x="152" y="96"/>
                    </a:cubicBezTo>
                    <a:cubicBezTo>
                      <a:pt x="152" y="61"/>
                      <a:pt x="139" y="27"/>
                      <a:pt x="118" y="0"/>
                    </a:cubicBezTo>
                    <a:lnTo>
                      <a:pt x="0" y="96"/>
                    </a:lnTo>
                    <a:lnTo>
                      <a:pt x="148" y="130"/>
                    </a:lnTo>
                    <a:close/>
                  </a:path>
                </a:pathLst>
              </a:custGeom>
              <a:solidFill>
                <a:srgbClr val="D3CFB8"/>
              </a:solidFill>
              <a:ln w="12700">
                <a:solidFill>
                  <a:schemeClr val="bg1"/>
                </a:solidFill>
                <a:miter lim="800000"/>
                <a:headEnd/>
                <a:tailEnd/>
              </a:ln>
              <a:effectLst/>
            </p:spPr>
            <p:txBody>
              <a:bodyPr/>
              <a:lstStyle/>
              <a:p>
                <a:endParaRPr lang="en-GB" sz="800" dirty="0">
                  <a:solidFill>
                    <a:schemeClr val="accent4"/>
                  </a:solidFill>
                </a:endParaRPr>
              </a:p>
            </p:txBody>
          </p:sp>
          <p:sp>
            <p:nvSpPr>
              <p:cNvPr id="62" name="Freeform 5"/>
              <p:cNvSpPr>
                <a:spLocks/>
              </p:cNvSpPr>
              <p:nvPr/>
            </p:nvSpPr>
            <p:spPr bwMode="auto">
              <a:xfrm>
                <a:off x="2116" y="3406"/>
                <a:ext cx="1434" cy="1318"/>
              </a:xfrm>
              <a:custGeom>
                <a:avLst/>
                <a:gdLst>
                  <a:gd name="T0" fmla="*/ 66 w 148"/>
                  <a:gd name="T1" fmla="*/ 136 h 136"/>
                  <a:gd name="T2" fmla="*/ 148 w 148"/>
                  <a:gd name="T3" fmla="*/ 34 h 136"/>
                  <a:gd name="T4" fmla="*/ 0 w 148"/>
                  <a:gd name="T5" fmla="*/ 0 h 136"/>
                  <a:gd name="T6" fmla="*/ 66 w 148"/>
                  <a:gd name="T7" fmla="*/ 136 h 136"/>
                  <a:gd name="T8" fmla="*/ 0 60000 65536"/>
                  <a:gd name="T9" fmla="*/ 0 60000 65536"/>
                  <a:gd name="T10" fmla="*/ 0 60000 65536"/>
                  <a:gd name="T11" fmla="*/ 0 60000 65536"/>
                  <a:gd name="T12" fmla="*/ 0 w 148"/>
                  <a:gd name="T13" fmla="*/ 0 h 136"/>
                  <a:gd name="T14" fmla="*/ 148 w 148"/>
                  <a:gd name="T15" fmla="*/ 136 h 136"/>
                </a:gdLst>
                <a:ahLst/>
                <a:cxnLst>
                  <a:cxn ang="T8">
                    <a:pos x="T0" y="T1"/>
                  </a:cxn>
                  <a:cxn ang="T9">
                    <a:pos x="T2" y="T3"/>
                  </a:cxn>
                  <a:cxn ang="T10">
                    <a:pos x="T4" y="T5"/>
                  </a:cxn>
                  <a:cxn ang="T11">
                    <a:pos x="T6" y="T7"/>
                  </a:cxn>
                </a:cxnLst>
                <a:rect l="T12" t="T13" r="T14" b="T15"/>
                <a:pathLst>
                  <a:path w="148" h="136">
                    <a:moveTo>
                      <a:pt x="66" y="136"/>
                    </a:moveTo>
                    <a:cubicBezTo>
                      <a:pt x="107" y="116"/>
                      <a:pt x="137" y="78"/>
                      <a:pt x="148" y="34"/>
                    </a:cubicBezTo>
                    <a:lnTo>
                      <a:pt x="0" y="0"/>
                    </a:lnTo>
                    <a:lnTo>
                      <a:pt x="66" y="136"/>
                    </a:lnTo>
                    <a:close/>
                  </a:path>
                </a:pathLst>
              </a:custGeom>
              <a:solidFill>
                <a:srgbClr val="BDDC80"/>
              </a:solidFill>
              <a:ln w="12700">
                <a:solidFill>
                  <a:schemeClr val="bg1"/>
                </a:solidFill>
                <a:miter lim="800000"/>
                <a:headEnd/>
                <a:tailEnd/>
              </a:ln>
              <a:effectLst/>
            </p:spPr>
            <p:txBody>
              <a:bodyPr/>
              <a:lstStyle/>
              <a:p>
                <a:endParaRPr lang="en-GB" sz="800" dirty="0">
                  <a:solidFill>
                    <a:schemeClr val="accent4"/>
                  </a:solidFill>
                </a:endParaRPr>
              </a:p>
            </p:txBody>
          </p:sp>
          <p:sp>
            <p:nvSpPr>
              <p:cNvPr id="63" name="Freeform 6"/>
              <p:cNvSpPr>
                <a:spLocks/>
              </p:cNvSpPr>
              <p:nvPr/>
            </p:nvSpPr>
            <p:spPr bwMode="auto">
              <a:xfrm>
                <a:off x="1457" y="3406"/>
                <a:ext cx="1298" cy="1463"/>
              </a:xfrm>
              <a:custGeom>
                <a:avLst/>
                <a:gdLst>
                  <a:gd name="T0" fmla="*/ 0 w 134"/>
                  <a:gd name="T1" fmla="*/ 136 h 151"/>
                  <a:gd name="T2" fmla="*/ 68 w 134"/>
                  <a:gd name="T3" fmla="*/ 151 h 151"/>
                  <a:gd name="T4" fmla="*/ 134 w 134"/>
                  <a:gd name="T5" fmla="*/ 136 h 151"/>
                  <a:gd name="T6" fmla="*/ 68 w 134"/>
                  <a:gd name="T7" fmla="*/ 0 h 151"/>
                  <a:gd name="T8" fmla="*/ 0 w 134"/>
                  <a:gd name="T9" fmla="*/ 136 h 151"/>
                  <a:gd name="T10" fmla="*/ 0 60000 65536"/>
                  <a:gd name="T11" fmla="*/ 0 60000 65536"/>
                  <a:gd name="T12" fmla="*/ 0 60000 65536"/>
                  <a:gd name="T13" fmla="*/ 0 60000 65536"/>
                  <a:gd name="T14" fmla="*/ 0 60000 65536"/>
                  <a:gd name="T15" fmla="*/ 0 w 134"/>
                  <a:gd name="T16" fmla="*/ 0 h 151"/>
                  <a:gd name="T17" fmla="*/ 134 w 134"/>
                  <a:gd name="T18" fmla="*/ 151 h 151"/>
                </a:gdLst>
                <a:ahLst/>
                <a:cxnLst>
                  <a:cxn ang="T10">
                    <a:pos x="T0" y="T1"/>
                  </a:cxn>
                  <a:cxn ang="T11">
                    <a:pos x="T2" y="T3"/>
                  </a:cxn>
                  <a:cxn ang="T12">
                    <a:pos x="T4" y="T5"/>
                  </a:cxn>
                  <a:cxn ang="T13">
                    <a:pos x="T6" y="T7"/>
                  </a:cxn>
                  <a:cxn ang="T14">
                    <a:pos x="T8" y="T9"/>
                  </a:cxn>
                </a:cxnLst>
                <a:rect l="T15" t="T16" r="T17" b="T18"/>
                <a:pathLst>
                  <a:path w="134" h="151">
                    <a:moveTo>
                      <a:pt x="0" y="136"/>
                    </a:moveTo>
                    <a:cubicBezTo>
                      <a:pt x="21" y="146"/>
                      <a:pt x="44" y="151"/>
                      <a:pt x="68" y="151"/>
                    </a:cubicBezTo>
                    <a:cubicBezTo>
                      <a:pt x="91" y="151"/>
                      <a:pt x="113" y="146"/>
                      <a:pt x="134" y="136"/>
                    </a:cubicBezTo>
                    <a:lnTo>
                      <a:pt x="68" y="0"/>
                    </a:lnTo>
                    <a:lnTo>
                      <a:pt x="0" y="136"/>
                    </a:lnTo>
                    <a:close/>
                  </a:path>
                </a:pathLst>
              </a:custGeom>
              <a:solidFill>
                <a:srgbClr val="8099C6"/>
              </a:solidFill>
              <a:ln w="12700">
                <a:solidFill>
                  <a:schemeClr val="bg1"/>
                </a:solidFill>
                <a:miter lim="800000"/>
                <a:headEnd/>
                <a:tailEnd/>
              </a:ln>
              <a:effectLst/>
            </p:spPr>
            <p:txBody>
              <a:bodyPr/>
              <a:lstStyle/>
              <a:p>
                <a:endParaRPr lang="en-GB" sz="800" dirty="0">
                  <a:solidFill>
                    <a:schemeClr val="accent4"/>
                  </a:solidFill>
                </a:endParaRPr>
              </a:p>
            </p:txBody>
          </p:sp>
          <p:sp>
            <p:nvSpPr>
              <p:cNvPr id="64" name="Freeform 7"/>
              <p:cNvSpPr>
                <a:spLocks/>
              </p:cNvSpPr>
              <p:nvPr/>
            </p:nvSpPr>
            <p:spPr bwMode="auto">
              <a:xfrm>
                <a:off x="672" y="3406"/>
                <a:ext cx="1444" cy="1318"/>
              </a:xfrm>
              <a:custGeom>
                <a:avLst/>
                <a:gdLst>
                  <a:gd name="T0" fmla="*/ 0 w 149"/>
                  <a:gd name="T1" fmla="*/ 34 h 136"/>
                  <a:gd name="T2" fmla="*/ 81 w 149"/>
                  <a:gd name="T3" fmla="*/ 136 h 136"/>
                  <a:gd name="T4" fmla="*/ 149 w 149"/>
                  <a:gd name="T5" fmla="*/ 0 h 136"/>
                  <a:gd name="T6" fmla="*/ 0 w 149"/>
                  <a:gd name="T7" fmla="*/ 34 h 136"/>
                  <a:gd name="T8" fmla="*/ 0 60000 65536"/>
                  <a:gd name="T9" fmla="*/ 0 60000 65536"/>
                  <a:gd name="T10" fmla="*/ 0 60000 65536"/>
                  <a:gd name="T11" fmla="*/ 0 60000 65536"/>
                  <a:gd name="T12" fmla="*/ 0 w 149"/>
                  <a:gd name="T13" fmla="*/ 0 h 136"/>
                  <a:gd name="T14" fmla="*/ 149 w 149"/>
                  <a:gd name="T15" fmla="*/ 136 h 136"/>
                </a:gdLst>
                <a:ahLst/>
                <a:cxnLst>
                  <a:cxn ang="T8">
                    <a:pos x="T0" y="T1"/>
                  </a:cxn>
                  <a:cxn ang="T9">
                    <a:pos x="T2" y="T3"/>
                  </a:cxn>
                  <a:cxn ang="T10">
                    <a:pos x="T4" y="T5"/>
                  </a:cxn>
                  <a:cxn ang="T11">
                    <a:pos x="T6" y="T7"/>
                  </a:cxn>
                </a:cxnLst>
                <a:rect l="T12" t="T13" r="T14" b="T15"/>
                <a:pathLst>
                  <a:path w="149" h="136">
                    <a:moveTo>
                      <a:pt x="0" y="34"/>
                    </a:moveTo>
                    <a:cubicBezTo>
                      <a:pt x="11" y="78"/>
                      <a:pt x="40" y="115"/>
                      <a:pt x="81" y="136"/>
                    </a:cubicBezTo>
                    <a:lnTo>
                      <a:pt x="149" y="0"/>
                    </a:lnTo>
                    <a:lnTo>
                      <a:pt x="0" y="34"/>
                    </a:lnTo>
                    <a:close/>
                  </a:path>
                </a:pathLst>
              </a:custGeom>
              <a:solidFill>
                <a:srgbClr val="E3A780"/>
              </a:solidFill>
              <a:ln w="12700">
                <a:solidFill>
                  <a:schemeClr val="bg1"/>
                </a:solidFill>
                <a:miter lim="800000"/>
                <a:headEnd/>
                <a:tailEnd/>
              </a:ln>
              <a:effectLst/>
            </p:spPr>
            <p:txBody>
              <a:bodyPr/>
              <a:lstStyle/>
              <a:p>
                <a:endParaRPr lang="en-GB" sz="800" dirty="0">
                  <a:solidFill>
                    <a:schemeClr val="bg1"/>
                  </a:solidFill>
                  <a:latin typeface="Arial" pitchFamily="34" charset="0"/>
                  <a:cs typeface="Arial" pitchFamily="34" charset="0"/>
                </a:endParaRPr>
              </a:p>
            </p:txBody>
          </p:sp>
          <p:sp>
            <p:nvSpPr>
              <p:cNvPr id="65" name="Freeform 8"/>
              <p:cNvSpPr>
                <a:spLocks/>
              </p:cNvSpPr>
              <p:nvPr/>
            </p:nvSpPr>
            <p:spPr bwMode="auto">
              <a:xfrm>
                <a:off x="634" y="2476"/>
                <a:ext cx="1482" cy="1260"/>
              </a:xfrm>
              <a:custGeom>
                <a:avLst/>
                <a:gdLst>
                  <a:gd name="T0" fmla="*/ 34 w 153"/>
                  <a:gd name="T1" fmla="*/ 0 h 130"/>
                  <a:gd name="T2" fmla="*/ 1 w 153"/>
                  <a:gd name="T3" fmla="*/ 95 h 130"/>
                  <a:gd name="T4" fmla="*/ 4 w 153"/>
                  <a:gd name="T5" fmla="*/ 130 h 130"/>
                  <a:gd name="T6" fmla="*/ 153 w 153"/>
                  <a:gd name="T7" fmla="*/ 96 h 130"/>
                  <a:gd name="T8" fmla="*/ 34 w 153"/>
                  <a:gd name="T9" fmla="*/ 0 h 130"/>
                  <a:gd name="T10" fmla="*/ 0 60000 65536"/>
                  <a:gd name="T11" fmla="*/ 0 60000 65536"/>
                  <a:gd name="T12" fmla="*/ 0 60000 65536"/>
                  <a:gd name="T13" fmla="*/ 0 60000 65536"/>
                  <a:gd name="T14" fmla="*/ 0 60000 65536"/>
                  <a:gd name="T15" fmla="*/ 0 w 153"/>
                  <a:gd name="T16" fmla="*/ 0 h 130"/>
                  <a:gd name="T17" fmla="*/ 153 w 153"/>
                  <a:gd name="T18" fmla="*/ 130 h 130"/>
                </a:gdLst>
                <a:ahLst/>
                <a:cxnLst>
                  <a:cxn ang="T10">
                    <a:pos x="T0" y="T1"/>
                  </a:cxn>
                  <a:cxn ang="T11">
                    <a:pos x="T2" y="T3"/>
                  </a:cxn>
                  <a:cxn ang="T12">
                    <a:pos x="T4" y="T5"/>
                  </a:cxn>
                  <a:cxn ang="T13">
                    <a:pos x="T6" y="T7"/>
                  </a:cxn>
                  <a:cxn ang="T14">
                    <a:pos x="T8" y="T9"/>
                  </a:cxn>
                </a:cxnLst>
                <a:rect l="T15" t="T16" r="T17" b="T18"/>
                <a:pathLst>
                  <a:path w="153" h="130">
                    <a:moveTo>
                      <a:pt x="34" y="0"/>
                    </a:moveTo>
                    <a:cubicBezTo>
                      <a:pt x="12" y="27"/>
                      <a:pt x="1" y="61"/>
                      <a:pt x="1" y="95"/>
                    </a:cubicBezTo>
                    <a:cubicBezTo>
                      <a:pt x="0" y="107"/>
                      <a:pt x="2" y="118"/>
                      <a:pt x="4" y="130"/>
                    </a:cubicBezTo>
                    <a:lnTo>
                      <a:pt x="153" y="96"/>
                    </a:lnTo>
                    <a:lnTo>
                      <a:pt x="34" y="0"/>
                    </a:lnTo>
                    <a:close/>
                  </a:path>
                </a:pathLst>
              </a:custGeom>
              <a:solidFill>
                <a:srgbClr val="F5DB7E"/>
              </a:solidFill>
              <a:ln w="12700">
                <a:solidFill>
                  <a:schemeClr val="bg1"/>
                </a:solidFill>
                <a:miter lim="800000"/>
                <a:headEnd/>
                <a:tailEnd/>
              </a:ln>
              <a:effectLst/>
            </p:spPr>
            <p:txBody>
              <a:bodyPr/>
              <a:lstStyle/>
              <a:p>
                <a:endParaRPr lang="en-GB" sz="800" dirty="0">
                  <a:solidFill>
                    <a:schemeClr val="accent4"/>
                  </a:solidFill>
                </a:endParaRPr>
              </a:p>
            </p:txBody>
          </p:sp>
          <p:sp>
            <p:nvSpPr>
              <p:cNvPr id="66" name="Freeform 9"/>
              <p:cNvSpPr>
                <a:spLocks/>
              </p:cNvSpPr>
              <p:nvPr/>
            </p:nvSpPr>
            <p:spPr bwMode="auto">
              <a:xfrm>
                <a:off x="963" y="1934"/>
                <a:ext cx="1153" cy="1472"/>
              </a:xfrm>
              <a:custGeom>
                <a:avLst/>
                <a:gdLst>
                  <a:gd name="T0" fmla="*/ 118 w 119"/>
                  <a:gd name="T1" fmla="*/ 0 h 152"/>
                  <a:gd name="T2" fmla="*/ 0 w 119"/>
                  <a:gd name="T3" fmla="*/ 56 h 152"/>
                  <a:gd name="T4" fmla="*/ 119 w 119"/>
                  <a:gd name="T5" fmla="*/ 152 h 152"/>
                  <a:gd name="T6" fmla="*/ 118 w 119"/>
                  <a:gd name="T7" fmla="*/ 0 h 152"/>
                  <a:gd name="T8" fmla="*/ 0 60000 65536"/>
                  <a:gd name="T9" fmla="*/ 0 60000 65536"/>
                  <a:gd name="T10" fmla="*/ 0 60000 65536"/>
                  <a:gd name="T11" fmla="*/ 0 60000 65536"/>
                  <a:gd name="T12" fmla="*/ 0 w 119"/>
                  <a:gd name="T13" fmla="*/ 0 h 152"/>
                  <a:gd name="T14" fmla="*/ 119 w 119"/>
                  <a:gd name="T15" fmla="*/ 152 h 152"/>
                </a:gdLst>
                <a:ahLst/>
                <a:cxnLst>
                  <a:cxn ang="T8">
                    <a:pos x="T0" y="T1"/>
                  </a:cxn>
                  <a:cxn ang="T9">
                    <a:pos x="T2" y="T3"/>
                  </a:cxn>
                  <a:cxn ang="T10">
                    <a:pos x="T4" y="T5"/>
                  </a:cxn>
                  <a:cxn ang="T11">
                    <a:pos x="T6" y="T7"/>
                  </a:cxn>
                </a:cxnLst>
                <a:rect l="T12" t="T13" r="T14" b="T15"/>
                <a:pathLst>
                  <a:path w="119" h="152">
                    <a:moveTo>
                      <a:pt x="118" y="0"/>
                    </a:moveTo>
                    <a:cubicBezTo>
                      <a:pt x="72" y="0"/>
                      <a:pt x="29" y="21"/>
                      <a:pt x="0" y="56"/>
                    </a:cubicBezTo>
                    <a:lnTo>
                      <a:pt x="119" y="152"/>
                    </a:lnTo>
                    <a:lnTo>
                      <a:pt x="118" y="0"/>
                    </a:lnTo>
                    <a:close/>
                  </a:path>
                </a:pathLst>
              </a:custGeom>
              <a:solidFill>
                <a:srgbClr val="80BEC9"/>
              </a:solidFill>
              <a:ln w="12700">
                <a:solidFill>
                  <a:schemeClr val="bg1"/>
                </a:solidFill>
                <a:miter lim="800000"/>
                <a:headEnd/>
                <a:tailEnd/>
              </a:ln>
              <a:effectLst/>
            </p:spPr>
            <p:txBody>
              <a:bodyPr/>
              <a:lstStyle/>
              <a:p>
                <a:endParaRPr lang="en-GB" sz="800" dirty="0">
                  <a:solidFill>
                    <a:schemeClr val="accent4"/>
                  </a:solidFill>
                </a:endParaRPr>
              </a:p>
            </p:txBody>
          </p:sp>
        </p:grpSp>
        <p:sp>
          <p:nvSpPr>
            <p:cNvPr id="52" name="Text Box 10"/>
            <p:cNvSpPr txBox="1">
              <a:spLocks noChangeArrowheads="1"/>
            </p:cNvSpPr>
            <p:nvPr/>
          </p:nvSpPr>
          <p:spPr bwMode="gray">
            <a:xfrm>
              <a:off x="6627539" y="2037432"/>
              <a:ext cx="1257303" cy="533424"/>
            </a:xfrm>
            <a:prstGeom prst="rect">
              <a:avLst/>
            </a:prstGeom>
            <a:noFill/>
            <a:ln w="28575" algn="ctr">
              <a:noFill/>
              <a:miter lim="800000"/>
              <a:headEnd/>
              <a:tailEnd/>
            </a:ln>
          </p:spPr>
          <p:txBody>
            <a:bodyPr lIns="0" tIns="0" rIns="0" bIns="0">
              <a:spAutoFit/>
            </a:bodyPr>
            <a:lstStyle/>
            <a:p>
              <a:pPr algn="ctr">
                <a:spcBef>
                  <a:spcPct val="15000"/>
                </a:spcBef>
              </a:pPr>
              <a:r>
                <a:rPr lang="en-GB" sz="800" dirty="0">
                  <a:solidFill>
                    <a:srgbClr val="00338D"/>
                  </a:solidFill>
                  <a:latin typeface="Arial" pitchFamily="34" charset="0"/>
                  <a:cs typeface="Arial" pitchFamily="34" charset="0"/>
                </a:rPr>
                <a:t>Markets and opportunities</a:t>
              </a:r>
            </a:p>
          </p:txBody>
        </p:sp>
        <p:sp>
          <p:nvSpPr>
            <p:cNvPr id="53" name="Text Box 11"/>
            <p:cNvSpPr txBox="1">
              <a:spLocks noChangeArrowheads="1"/>
            </p:cNvSpPr>
            <p:nvPr/>
          </p:nvSpPr>
          <p:spPr bwMode="gray">
            <a:xfrm>
              <a:off x="7201863" y="4058596"/>
              <a:ext cx="1099702" cy="800137"/>
            </a:xfrm>
            <a:prstGeom prst="rect">
              <a:avLst/>
            </a:prstGeom>
            <a:noFill/>
            <a:ln w="28575" algn="ctr">
              <a:noFill/>
              <a:miter lim="800000"/>
              <a:headEnd/>
              <a:tailEnd/>
            </a:ln>
          </p:spPr>
          <p:txBody>
            <a:bodyPr lIns="0" tIns="0" rIns="0" bIns="0">
              <a:spAutoFit/>
            </a:bodyPr>
            <a:lstStyle/>
            <a:p>
              <a:pPr algn="ctr">
                <a:spcBef>
                  <a:spcPct val="15000"/>
                </a:spcBef>
              </a:pPr>
              <a:r>
                <a:rPr lang="en-GB" sz="800" dirty="0">
                  <a:solidFill>
                    <a:srgbClr val="00338D"/>
                  </a:solidFill>
                  <a:latin typeface="Arial" pitchFamily="34" charset="0"/>
                  <a:cs typeface="Arial" pitchFamily="34" charset="0"/>
                </a:rPr>
                <a:t>Customers </a:t>
              </a:r>
              <a:r>
                <a:rPr lang="en-GB" sz="800" dirty="0" smtClean="0">
                  <a:solidFill>
                    <a:srgbClr val="00338D"/>
                  </a:solidFill>
                  <a:latin typeface="Arial" pitchFamily="34" charset="0"/>
                  <a:cs typeface="Arial" pitchFamily="34" charset="0"/>
                </a:rPr>
                <a:t>and</a:t>
              </a:r>
              <a:br>
                <a:rPr lang="en-GB" sz="800" dirty="0" smtClean="0">
                  <a:solidFill>
                    <a:srgbClr val="00338D"/>
                  </a:solidFill>
                  <a:latin typeface="Arial" pitchFamily="34" charset="0"/>
                  <a:cs typeface="Arial" pitchFamily="34" charset="0"/>
                </a:rPr>
              </a:br>
              <a:r>
                <a:rPr lang="en-GB" sz="800" dirty="0" smtClean="0">
                  <a:solidFill>
                    <a:srgbClr val="00338D"/>
                  </a:solidFill>
                  <a:latin typeface="Arial" pitchFamily="34" charset="0"/>
                  <a:cs typeface="Arial" pitchFamily="34" charset="0"/>
                </a:rPr>
                <a:t>channels</a:t>
              </a:r>
              <a:endParaRPr lang="en-GB" sz="800" dirty="0">
                <a:solidFill>
                  <a:srgbClr val="00338D"/>
                </a:solidFill>
                <a:latin typeface="Arial" pitchFamily="34" charset="0"/>
                <a:cs typeface="Arial" pitchFamily="34" charset="0"/>
              </a:endParaRPr>
            </a:p>
          </p:txBody>
        </p:sp>
        <p:sp>
          <p:nvSpPr>
            <p:cNvPr id="54" name="Text Box 12"/>
            <p:cNvSpPr txBox="1">
              <a:spLocks noChangeArrowheads="1"/>
            </p:cNvSpPr>
            <p:nvPr/>
          </p:nvSpPr>
          <p:spPr bwMode="gray">
            <a:xfrm>
              <a:off x="5902575" y="4919155"/>
              <a:ext cx="1403230" cy="266713"/>
            </a:xfrm>
            <a:prstGeom prst="rect">
              <a:avLst/>
            </a:prstGeom>
            <a:noFill/>
            <a:ln w="28575" algn="ctr">
              <a:noFill/>
              <a:miter lim="800000"/>
              <a:headEnd/>
              <a:tailEnd/>
            </a:ln>
          </p:spPr>
          <p:txBody>
            <a:bodyPr lIns="0" tIns="0" rIns="0" bIns="0">
              <a:spAutoFit/>
            </a:bodyPr>
            <a:lstStyle/>
            <a:p>
              <a:pPr algn="ctr">
                <a:spcBef>
                  <a:spcPct val="15000"/>
                </a:spcBef>
              </a:pPr>
              <a:r>
                <a:rPr lang="en-GB" sz="800" dirty="0">
                  <a:solidFill>
                    <a:srgbClr val="00338D"/>
                  </a:solidFill>
                  <a:latin typeface="Arial" pitchFamily="34" charset="0"/>
                  <a:cs typeface="Arial" pitchFamily="34" charset="0"/>
                </a:rPr>
                <a:t>Operations</a:t>
              </a:r>
            </a:p>
          </p:txBody>
        </p:sp>
        <p:sp>
          <p:nvSpPr>
            <p:cNvPr id="55" name="Text Box 13"/>
            <p:cNvSpPr txBox="1">
              <a:spLocks noChangeArrowheads="1"/>
            </p:cNvSpPr>
            <p:nvPr/>
          </p:nvSpPr>
          <p:spPr bwMode="gray">
            <a:xfrm>
              <a:off x="4819217" y="4004807"/>
              <a:ext cx="1286489" cy="800137"/>
            </a:xfrm>
            <a:prstGeom prst="rect">
              <a:avLst/>
            </a:prstGeom>
            <a:noFill/>
            <a:ln w="28575" algn="ctr">
              <a:noFill/>
              <a:miter lim="800000"/>
              <a:headEnd/>
              <a:tailEnd/>
            </a:ln>
          </p:spPr>
          <p:txBody>
            <a:bodyPr lIns="0" tIns="0" rIns="0" bIns="0">
              <a:spAutoFit/>
            </a:bodyPr>
            <a:lstStyle/>
            <a:p>
              <a:pPr algn="ctr">
                <a:spcBef>
                  <a:spcPct val="15000"/>
                </a:spcBef>
              </a:pPr>
              <a:r>
                <a:rPr lang="en-GB" sz="800" dirty="0">
                  <a:solidFill>
                    <a:srgbClr val="00338D"/>
                  </a:solidFill>
                  <a:latin typeface="Arial" pitchFamily="34" charset="0"/>
                  <a:cs typeface="Arial" pitchFamily="34" charset="0"/>
                </a:rPr>
                <a:t>Infrastructure and technology</a:t>
              </a:r>
            </a:p>
          </p:txBody>
        </p:sp>
        <p:sp>
          <p:nvSpPr>
            <p:cNvPr id="56" name="Text Box 14"/>
            <p:cNvSpPr txBox="1">
              <a:spLocks noChangeArrowheads="1"/>
            </p:cNvSpPr>
            <p:nvPr/>
          </p:nvSpPr>
          <p:spPr bwMode="gray">
            <a:xfrm>
              <a:off x="4604416" y="3065977"/>
              <a:ext cx="1326180" cy="533424"/>
            </a:xfrm>
            <a:prstGeom prst="rect">
              <a:avLst/>
            </a:prstGeom>
            <a:noFill/>
            <a:ln w="28575" algn="ctr">
              <a:noFill/>
              <a:miter lim="800000"/>
              <a:headEnd/>
              <a:tailEnd/>
            </a:ln>
          </p:spPr>
          <p:txBody>
            <a:bodyPr lIns="0" tIns="0" rIns="0" bIns="0">
              <a:spAutoFit/>
            </a:bodyPr>
            <a:lstStyle/>
            <a:p>
              <a:pPr algn="ctr">
                <a:spcBef>
                  <a:spcPct val="15000"/>
                </a:spcBef>
              </a:pPr>
              <a:r>
                <a:rPr lang="en-GB" sz="800" dirty="0">
                  <a:solidFill>
                    <a:srgbClr val="00338D"/>
                  </a:solidFill>
                  <a:latin typeface="Arial" pitchFamily="34" charset="0"/>
                  <a:cs typeface="Arial" pitchFamily="34" charset="0"/>
                </a:rPr>
                <a:t>Structure and governance</a:t>
              </a:r>
            </a:p>
          </p:txBody>
        </p:sp>
        <p:sp>
          <p:nvSpPr>
            <p:cNvPr id="57" name="Text Box 15"/>
            <p:cNvSpPr txBox="1">
              <a:spLocks noChangeArrowheads="1"/>
            </p:cNvSpPr>
            <p:nvPr/>
          </p:nvSpPr>
          <p:spPr bwMode="gray">
            <a:xfrm>
              <a:off x="5437601" y="1795386"/>
              <a:ext cx="1271311" cy="1066850"/>
            </a:xfrm>
            <a:prstGeom prst="rect">
              <a:avLst/>
            </a:prstGeom>
            <a:noFill/>
            <a:ln w="28575" algn="ctr">
              <a:noFill/>
              <a:miter lim="800000"/>
              <a:headEnd/>
              <a:tailEnd/>
            </a:ln>
          </p:spPr>
          <p:txBody>
            <a:bodyPr lIns="0" tIns="0" rIns="0" bIns="0">
              <a:spAutoFit/>
            </a:bodyPr>
            <a:lstStyle/>
            <a:p>
              <a:pPr algn="ctr">
                <a:spcBef>
                  <a:spcPct val="15000"/>
                </a:spcBef>
              </a:pPr>
              <a:r>
                <a:rPr lang="en-GB" sz="800" dirty="0">
                  <a:solidFill>
                    <a:srgbClr val="00338D"/>
                  </a:solidFill>
                  <a:latin typeface="Arial" pitchFamily="34" charset="0"/>
                  <a:cs typeface="Arial" pitchFamily="34" charset="0"/>
                </a:rPr>
                <a:t>People, culture </a:t>
              </a:r>
              <a:br>
                <a:rPr lang="en-GB" sz="800" dirty="0">
                  <a:solidFill>
                    <a:srgbClr val="00338D"/>
                  </a:solidFill>
                  <a:latin typeface="Arial" pitchFamily="34" charset="0"/>
                  <a:cs typeface="Arial" pitchFamily="34" charset="0"/>
                </a:rPr>
              </a:br>
              <a:r>
                <a:rPr lang="en-GB" sz="800" dirty="0">
                  <a:solidFill>
                    <a:srgbClr val="00338D"/>
                  </a:solidFill>
                  <a:latin typeface="Arial" pitchFamily="34" charset="0"/>
                  <a:cs typeface="Arial" pitchFamily="34" charset="0"/>
                </a:rPr>
                <a:t>and incentives</a:t>
              </a:r>
            </a:p>
          </p:txBody>
        </p:sp>
        <p:sp>
          <p:nvSpPr>
            <p:cNvPr id="58" name="Oval 16"/>
            <p:cNvSpPr>
              <a:spLocks noChangeArrowheads="1"/>
            </p:cNvSpPr>
            <p:nvPr/>
          </p:nvSpPr>
          <p:spPr bwMode="gray">
            <a:xfrm>
              <a:off x="5917147" y="2904454"/>
              <a:ext cx="1347193" cy="1309667"/>
            </a:xfrm>
            <a:prstGeom prst="ellipse">
              <a:avLst/>
            </a:prstGeom>
            <a:solidFill>
              <a:srgbClr val="007C92"/>
            </a:solidFill>
            <a:ln w="12700" algn="ctr">
              <a:solidFill>
                <a:schemeClr val="bg1"/>
              </a:solidFill>
              <a:round/>
              <a:headEnd/>
              <a:tailEnd/>
            </a:ln>
          </p:spPr>
          <p:txBody>
            <a:bodyPr lIns="0" tIns="0" rIns="0" bIns="0" anchor="ctr" anchorCtr="1"/>
            <a:lstStyle/>
            <a:p>
              <a:pPr indent="1588" algn="ctr">
                <a:spcBef>
                  <a:spcPct val="15000"/>
                </a:spcBef>
                <a:buClr>
                  <a:schemeClr val="tx2"/>
                </a:buClr>
                <a:buSzPct val="85000"/>
                <a:buFont typeface="Wingdings" pitchFamily="2" charset="2"/>
                <a:buNone/>
              </a:pPr>
              <a:r>
                <a:rPr lang="en-GB" sz="800" b="1" dirty="0">
                  <a:solidFill>
                    <a:schemeClr val="bg1"/>
                  </a:solidFill>
                  <a:latin typeface="Arial" pitchFamily="34" charset="0"/>
                  <a:cs typeface="Arial" pitchFamily="34" charset="0"/>
                </a:rPr>
                <a:t>Financial impact – </a:t>
              </a:r>
              <a:r>
                <a:rPr lang="en-GB" sz="800" b="1" dirty="0" smtClean="0">
                  <a:solidFill>
                    <a:schemeClr val="bg1"/>
                  </a:solidFill>
                  <a:latin typeface="Arial" pitchFamily="34" charset="0"/>
                  <a:cs typeface="Arial" pitchFamily="34" charset="0"/>
                </a:rPr>
                <a:t>historical &amp; future</a:t>
              </a:r>
              <a:endParaRPr lang="en-GB" sz="800" b="1" dirty="0">
                <a:solidFill>
                  <a:schemeClr val="bg1"/>
                </a:solidFill>
                <a:latin typeface="Arial" pitchFamily="34" charset="0"/>
                <a:cs typeface="Arial" pitchFamily="34" charset="0"/>
              </a:endParaRPr>
            </a:p>
          </p:txBody>
        </p:sp>
        <p:sp>
          <p:nvSpPr>
            <p:cNvPr id="59" name="Text Box 17"/>
            <p:cNvSpPr txBox="1">
              <a:spLocks noChangeArrowheads="1"/>
            </p:cNvSpPr>
            <p:nvPr/>
          </p:nvSpPr>
          <p:spPr bwMode="gray">
            <a:xfrm>
              <a:off x="7254956" y="3039083"/>
              <a:ext cx="1314507" cy="533424"/>
            </a:xfrm>
            <a:prstGeom prst="rect">
              <a:avLst/>
            </a:prstGeom>
            <a:noFill/>
            <a:ln w="28575" algn="ctr">
              <a:noFill/>
              <a:miter lim="800000"/>
              <a:headEnd/>
              <a:tailEnd/>
            </a:ln>
          </p:spPr>
          <p:txBody>
            <a:bodyPr lIns="0" tIns="0" rIns="0" bIns="0">
              <a:spAutoFit/>
            </a:bodyPr>
            <a:lstStyle/>
            <a:p>
              <a:pPr algn="ctr">
                <a:spcBef>
                  <a:spcPct val="15000"/>
                </a:spcBef>
              </a:pPr>
              <a:r>
                <a:rPr lang="en-GB" sz="800" dirty="0">
                  <a:solidFill>
                    <a:srgbClr val="00338D"/>
                  </a:solidFill>
                  <a:latin typeface="Arial" pitchFamily="34" charset="0"/>
                  <a:cs typeface="Arial" pitchFamily="34" charset="0"/>
                </a:rPr>
                <a:t>Products and </a:t>
              </a:r>
              <a:r>
                <a:rPr lang="en-GB" sz="800" dirty="0" smtClean="0">
                  <a:solidFill>
                    <a:srgbClr val="00338D"/>
                  </a:solidFill>
                  <a:latin typeface="Arial" pitchFamily="34" charset="0"/>
                  <a:cs typeface="Arial" pitchFamily="34" charset="0"/>
                </a:rPr>
                <a:t/>
              </a:r>
              <a:br>
                <a:rPr lang="en-GB" sz="800" dirty="0" smtClean="0">
                  <a:solidFill>
                    <a:srgbClr val="00338D"/>
                  </a:solidFill>
                  <a:latin typeface="Arial" pitchFamily="34" charset="0"/>
                  <a:cs typeface="Arial" pitchFamily="34" charset="0"/>
                </a:rPr>
              </a:br>
              <a:r>
                <a:rPr lang="en-GB" sz="800" dirty="0" smtClean="0">
                  <a:solidFill>
                    <a:srgbClr val="00338D"/>
                  </a:solidFill>
                  <a:latin typeface="Arial" pitchFamily="34" charset="0"/>
                  <a:cs typeface="Arial" pitchFamily="34" charset="0"/>
                </a:rPr>
                <a:t>services</a:t>
              </a:r>
              <a:endParaRPr lang="en-GB" sz="800" dirty="0">
                <a:solidFill>
                  <a:srgbClr val="00338D"/>
                </a:solidFill>
                <a:latin typeface="Arial" pitchFamily="34" charset="0"/>
                <a:cs typeface="Arial" pitchFamily="34" charset="0"/>
              </a:endParaRPr>
            </a:p>
          </p:txBody>
        </p:sp>
      </p:grpSp>
      <p:sp>
        <p:nvSpPr>
          <p:cNvPr id="67" name="Text Box 2"/>
          <p:cNvSpPr txBox="1">
            <a:spLocks noChangeArrowheads="1"/>
          </p:cNvSpPr>
          <p:nvPr>
            <p:custDataLst>
              <p:tags r:id="rId1"/>
            </p:custDataLst>
          </p:nvPr>
        </p:nvSpPr>
        <p:spPr bwMode="auto">
          <a:xfrm>
            <a:off x="358179" y="4336473"/>
            <a:ext cx="1442911" cy="762000"/>
          </a:xfrm>
          <a:prstGeom prst="rect">
            <a:avLst/>
          </a:prstGeom>
          <a:noFill/>
          <a:ln w="9525" algn="ctr">
            <a:noFill/>
            <a:miter lim="800000"/>
            <a:headEnd/>
            <a:tailEnd/>
          </a:ln>
          <a:effectLst/>
        </p:spPr>
        <p:txBody>
          <a:bodyPr lIns="0" tIns="0" rIns="0" bIns="0" anchor="b"/>
          <a:lstStyle/>
          <a:p>
            <a:pPr defTabSz="762000" eaLnBrk="0" hangingPunct="0"/>
            <a:r>
              <a:rPr lang="en-GB" sz="1200" b="1" kern="0" dirty="0" smtClean="0">
                <a:solidFill>
                  <a:srgbClr val="8E258D"/>
                </a:solidFill>
                <a:latin typeface="+mn-lt"/>
                <a:cs typeface="+mn-cs"/>
              </a:rPr>
              <a:t>Looking through the eyes of</a:t>
            </a:r>
          </a:p>
          <a:p>
            <a:pPr defTabSz="762000" eaLnBrk="0" hangingPunct="0"/>
            <a:r>
              <a:rPr lang="en-GB" sz="1200" b="1" kern="0" dirty="0" smtClean="0">
                <a:solidFill>
                  <a:srgbClr val="8E258D"/>
                </a:solidFill>
                <a:latin typeface="+mn-lt"/>
                <a:cs typeface="+mn-cs"/>
              </a:rPr>
              <a:t>the CEO...</a:t>
            </a:r>
            <a:endParaRPr lang="en-GB" sz="1200" b="1" kern="0" dirty="0">
              <a:solidFill>
                <a:srgbClr val="8E258D"/>
              </a:solidFill>
              <a:latin typeface="+mn-lt"/>
              <a:cs typeface="+mn-cs"/>
            </a:endParaRPr>
          </a:p>
        </p:txBody>
      </p:sp>
      <p:cxnSp>
        <p:nvCxnSpPr>
          <p:cNvPr id="68" name="Straight Connector 67"/>
          <p:cNvCxnSpPr/>
          <p:nvPr/>
        </p:nvCxnSpPr>
        <p:spPr>
          <a:xfrm flipV="1">
            <a:off x="3504583" y="5694218"/>
            <a:ext cx="2119745" cy="484909"/>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3601564" y="4322618"/>
            <a:ext cx="2064329" cy="831273"/>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noChangeArrowheads="1"/>
          </p:cNvPicPr>
          <p:nvPr/>
        </p:nvPicPr>
        <p:blipFill>
          <a:blip r:embed="rId5"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99016"/>
            <a:ext cx="8496300" cy="792162"/>
          </a:xfrm>
        </p:spPr>
        <p:txBody>
          <a:bodyPr/>
          <a:lstStyle/>
          <a:p>
            <a:pPr lvl="0" eaLnBrk="0" fontAlgn="auto" hangingPunct="0">
              <a:spcBef>
                <a:spcPts val="0"/>
              </a:spcBef>
              <a:spcAft>
                <a:spcPts val="0"/>
              </a:spcAft>
              <a:defRPr/>
            </a:pPr>
            <a:r>
              <a:rPr lang="en-US" sz="1600" b="0" kern="0" dirty="0" smtClean="0">
                <a:solidFill>
                  <a:srgbClr val="8AA5CB"/>
                </a:solidFill>
                <a:ea typeface="+mn-ea"/>
                <a:cs typeface="Arial" pitchFamily="34" charset="0"/>
              </a:rPr>
              <a:t>Engagement process: planning guidance</a:t>
            </a:r>
            <a:br>
              <a:rPr lang="en-US" sz="1600" b="0" kern="0" dirty="0" smtClean="0">
                <a:solidFill>
                  <a:srgbClr val="8AA5CB"/>
                </a:solidFill>
                <a:ea typeface="+mn-ea"/>
                <a:cs typeface="Arial" pitchFamily="34" charset="0"/>
              </a:rPr>
            </a:br>
            <a:r>
              <a:rPr lang="en-GB" kern="0" dirty="0" smtClean="0"/>
              <a:t>1. </a:t>
            </a:r>
            <a:r>
              <a:rPr lang="en-US" u="sng" kern="0" dirty="0" smtClean="0">
                <a:ea typeface="+mn-ea"/>
                <a:cs typeface="+mn-cs"/>
              </a:rPr>
              <a:t>Research</a:t>
            </a:r>
            <a:r>
              <a:rPr lang="en-US" kern="0" dirty="0" smtClean="0">
                <a:ea typeface="+mn-ea"/>
                <a:cs typeface="+mn-cs"/>
              </a:rPr>
              <a:t>, discuss, think: Value Driver Framework (2 of 3)</a:t>
            </a:r>
            <a:r>
              <a:rPr lang="en-US" altLang="en-US" kern="0" dirty="0" smtClean="0">
                <a:solidFill>
                  <a:srgbClr val="E7EDF5"/>
                </a:solidFill>
                <a:ea typeface="+mn-ea"/>
                <a:cs typeface="Arial" charset="0"/>
              </a:rPr>
              <a:t/>
            </a:r>
            <a:br>
              <a:rPr lang="en-US" altLang="en-US" kern="0" dirty="0" smtClean="0">
                <a:solidFill>
                  <a:srgbClr val="E7EDF5"/>
                </a:solidFill>
                <a:ea typeface="+mn-ea"/>
                <a:cs typeface="Arial" charset="0"/>
              </a:rPr>
            </a:br>
            <a:endParaRPr lang="en-US" dirty="0"/>
          </a:p>
        </p:txBody>
      </p:sp>
      <p:sp>
        <p:nvSpPr>
          <p:cNvPr id="3" name="Rectangle 175"/>
          <p:cNvSpPr txBox="1">
            <a:spLocks noChangeArrowheads="1"/>
          </p:cNvSpPr>
          <p:nvPr/>
        </p:nvSpPr>
        <p:spPr bwMode="gray">
          <a:xfrm>
            <a:off x="252413" y="1049339"/>
            <a:ext cx="8636000" cy="3463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300"/>
              </a:spcAft>
              <a:buClrTx/>
              <a:buSzTx/>
              <a:buFont typeface="Arial" charset="0"/>
              <a:buNone/>
              <a:tabLst/>
              <a:defRPr/>
            </a:pPr>
            <a:r>
              <a:rPr kumimoji="0" lang="en-GB" b="1" i="0" u="none" strike="noStrike" kern="1200" cap="none" spc="0" normalizeH="0" baseline="0" noProof="0" dirty="0" smtClean="0">
                <a:ln>
                  <a:noFill/>
                </a:ln>
                <a:solidFill>
                  <a:srgbClr val="00338D"/>
                </a:solidFill>
                <a:effectLst/>
                <a:uLnTx/>
                <a:uFillTx/>
                <a:latin typeface="Arial"/>
                <a:ea typeface="+mn-ea"/>
                <a:cs typeface="Arial" pitchFamily="34" charset="0"/>
              </a:rPr>
              <a:t>The impact on financials is at the </a:t>
            </a:r>
            <a:r>
              <a:rPr kumimoji="0" lang="en-US" b="1" i="0" u="none" strike="noStrike" kern="1200" cap="none" spc="0" normalizeH="0" baseline="0" noProof="0" dirty="0" smtClean="0">
                <a:ln>
                  <a:noFill/>
                </a:ln>
                <a:solidFill>
                  <a:srgbClr val="00338D"/>
                </a:solidFill>
                <a:effectLst/>
                <a:uLnTx/>
                <a:uFillTx/>
                <a:latin typeface="Arial"/>
                <a:ea typeface="+mn-ea"/>
                <a:cs typeface="Arial" pitchFamily="34" charset="0"/>
              </a:rPr>
              <a:t>center</a:t>
            </a:r>
            <a:r>
              <a:rPr lang="en-US" b="1" dirty="0" smtClean="0">
                <a:solidFill>
                  <a:srgbClr val="00338D"/>
                </a:solidFill>
                <a:latin typeface="Arial"/>
                <a:cs typeface="Arial" pitchFamily="34" charset="0"/>
              </a:rPr>
              <a:t> </a:t>
            </a:r>
            <a:r>
              <a:rPr kumimoji="0" lang="en-US" b="1" i="0" u="none" strike="noStrike" kern="1200" cap="none" spc="0" normalizeH="0" baseline="0" noProof="0" dirty="0" smtClean="0">
                <a:ln>
                  <a:noFill/>
                </a:ln>
                <a:solidFill>
                  <a:srgbClr val="00338D"/>
                </a:solidFill>
                <a:effectLst/>
                <a:uLnTx/>
                <a:uFillTx/>
                <a:latin typeface="Arial"/>
                <a:ea typeface="+mn-ea"/>
                <a:cs typeface="Arial" pitchFamily="34" charset="0"/>
              </a:rPr>
              <a:t>o</a:t>
            </a:r>
            <a:r>
              <a:rPr kumimoji="0" lang="en-GB" b="1" i="0" u="none" strike="noStrike" kern="1200" cap="none" spc="0" normalizeH="0" baseline="0" noProof="0" dirty="0" smtClean="0">
                <a:ln>
                  <a:noFill/>
                </a:ln>
                <a:solidFill>
                  <a:srgbClr val="00338D"/>
                </a:solidFill>
                <a:effectLst/>
                <a:uLnTx/>
                <a:uFillTx/>
                <a:latin typeface="Arial"/>
                <a:ea typeface="+mn-ea"/>
                <a:cs typeface="Arial" pitchFamily="34" charset="0"/>
              </a:rPr>
              <a:t>f the value drivers. Investment needs and the impact on the company’s risk profile should also be considered for each driver/question</a:t>
            </a:r>
          </a:p>
        </p:txBody>
      </p:sp>
      <p:sp>
        <p:nvSpPr>
          <p:cNvPr id="4" name="Freeform 49"/>
          <p:cNvSpPr>
            <a:spLocks/>
          </p:cNvSpPr>
          <p:nvPr/>
        </p:nvSpPr>
        <p:spPr bwMode="gray">
          <a:xfrm>
            <a:off x="1828800" y="4749800"/>
            <a:ext cx="5888038" cy="1431925"/>
          </a:xfrm>
          <a:custGeom>
            <a:avLst/>
            <a:gdLst/>
            <a:ahLst/>
            <a:cxnLst>
              <a:cxn ang="0">
                <a:pos x="1618" y="0"/>
              </a:cxn>
              <a:cxn ang="0">
                <a:pos x="0" y="902"/>
              </a:cxn>
              <a:cxn ang="0">
                <a:pos x="4018" y="902"/>
              </a:cxn>
              <a:cxn ang="0">
                <a:pos x="2098" y="0"/>
              </a:cxn>
              <a:cxn ang="0">
                <a:pos x="1618" y="0"/>
              </a:cxn>
            </a:cxnLst>
            <a:rect l="0" t="0" r="r" b="b"/>
            <a:pathLst>
              <a:path w="4018" h="902">
                <a:moveTo>
                  <a:pt x="1618" y="0"/>
                </a:moveTo>
                <a:lnTo>
                  <a:pt x="0" y="902"/>
                </a:lnTo>
                <a:lnTo>
                  <a:pt x="4018" y="902"/>
                </a:lnTo>
                <a:lnTo>
                  <a:pt x="2098" y="0"/>
                </a:lnTo>
                <a:lnTo>
                  <a:pt x="1618" y="0"/>
                </a:lnTo>
                <a:close/>
              </a:path>
            </a:pathLst>
          </a:custGeom>
          <a:gradFill rotWithShape="1">
            <a:gsLst>
              <a:gs pos="0">
                <a:schemeClr val="accent2"/>
              </a:gs>
              <a:gs pos="100000">
                <a:schemeClr val="accent2">
                  <a:gamma/>
                  <a:tint val="20000"/>
                  <a:invGamma/>
                </a:schemeClr>
              </a:gs>
            </a:gsLst>
            <a:lin ang="5400000" scaled="1"/>
          </a:gradFill>
          <a:ln w="19050" cap="flat" cmpd="sng">
            <a:solidFill>
              <a:schemeClr val="bg1"/>
            </a:solidFill>
            <a:prstDash val="solid"/>
            <a:round/>
            <a:headEnd/>
            <a:tailEnd/>
          </a:ln>
          <a:effectLst/>
        </p:spPr>
        <p:txBody>
          <a:bodyPr lIns="54000" tIns="54000" rIns="54000" bIns="54000">
            <a:spAutoFit/>
          </a:bodyPr>
          <a:lstStyle/>
          <a:p>
            <a:pPr>
              <a:defRPr/>
            </a:pPr>
            <a:endParaRPr lang="en-US" dirty="0"/>
          </a:p>
        </p:txBody>
      </p:sp>
      <p:sp>
        <p:nvSpPr>
          <p:cNvPr id="5" name="Freeform 50"/>
          <p:cNvSpPr>
            <a:spLocks/>
          </p:cNvSpPr>
          <p:nvPr/>
        </p:nvSpPr>
        <p:spPr bwMode="gray">
          <a:xfrm>
            <a:off x="246063" y="2662238"/>
            <a:ext cx="3643312" cy="2133600"/>
          </a:xfrm>
          <a:custGeom>
            <a:avLst/>
            <a:gdLst>
              <a:gd name="T0" fmla="*/ 2147483647 w 2486"/>
              <a:gd name="T1" fmla="*/ 2147483647 h 1344"/>
              <a:gd name="T2" fmla="*/ 0 w 2486"/>
              <a:gd name="T3" fmla="*/ 0 h 1344"/>
              <a:gd name="T4" fmla="*/ 0 w 2486"/>
              <a:gd name="T5" fmla="*/ 2147483647 h 1344"/>
              <a:gd name="T6" fmla="*/ 2147483647 w 2486"/>
              <a:gd name="T7" fmla="*/ 2147483647 h 1344"/>
              <a:gd name="T8" fmla="*/ 2147483647 w 2486"/>
              <a:gd name="T9" fmla="*/ 2147483647 h 1344"/>
              <a:gd name="T10" fmla="*/ 0 60000 65536"/>
              <a:gd name="T11" fmla="*/ 0 60000 65536"/>
              <a:gd name="T12" fmla="*/ 0 60000 65536"/>
              <a:gd name="T13" fmla="*/ 0 60000 65536"/>
              <a:gd name="T14" fmla="*/ 0 60000 65536"/>
              <a:gd name="T15" fmla="*/ 0 w 2486"/>
              <a:gd name="T16" fmla="*/ 0 h 1344"/>
              <a:gd name="T17" fmla="*/ 2486 w 2486"/>
              <a:gd name="T18" fmla="*/ 1344 h 1344"/>
            </a:gdLst>
            <a:ahLst/>
            <a:cxnLst>
              <a:cxn ang="T10">
                <a:pos x="T0" y="T1"/>
              </a:cxn>
              <a:cxn ang="T11">
                <a:pos x="T2" y="T3"/>
              </a:cxn>
              <a:cxn ang="T12">
                <a:pos x="T4" y="T5"/>
              </a:cxn>
              <a:cxn ang="T13">
                <a:pos x="T6" y="T7"/>
              </a:cxn>
              <a:cxn ang="T14">
                <a:pos x="T8" y="T9"/>
              </a:cxn>
            </a:cxnLst>
            <a:rect l="T15" t="T16" r="T17" b="T18"/>
            <a:pathLst>
              <a:path w="2486" h="1344">
                <a:moveTo>
                  <a:pt x="2486" y="249"/>
                </a:moveTo>
                <a:lnTo>
                  <a:pt x="0" y="0"/>
                </a:lnTo>
                <a:lnTo>
                  <a:pt x="0" y="1344"/>
                </a:lnTo>
                <a:lnTo>
                  <a:pt x="2270" y="869"/>
                </a:lnTo>
                <a:lnTo>
                  <a:pt x="2486" y="249"/>
                </a:lnTo>
                <a:close/>
              </a:path>
            </a:pathLst>
          </a:custGeom>
          <a:gradFill rotWithShape="1">
            <a:gsLst>
              <a:gs pos="0">
                <a:srgbClr val="F7F9F0"/>
              </a:gs>
              <a:gs pos="100000">
                <a:srgbClr val="D7DFB4"/>
              </a:gs>
            </a:gsLst>
            <a:lin ang="0" scaled="1"/>
          </a:gradFill>
          <a:ln w="19050">
            <a:solidFill>
              <a:schemeClr val="bg1"/>
            </a:solidFill>
            <a:round/>
            <a:headEnd/>
            <a:tailEnd/>
          </a:ln>
        </p:spPr>
        <p:txBody>
          <a:bodyPr lIns="54000" tIns="54000" rIns="54000" bIns="54000">
            <a:spAutoFit/>
          </a:bodyPr>
          <a:lstStyle/>
          <a:p>
            <a:endParaRPr lang="en-US" dirty="0"/>
          </a:p>
        </p:txBody>
      </p:sp>
      <p:sp>
        <p:nvSpPr>
          <p:cNvPr id="6" name="Freeform 51"/>
          <p:cNvSpPr>
            <a:spLocks/>
          </p:cNvSpPr>
          <p:nvPr/>
        </p:nvSpPr>
        <p:spPr bwMode="gray">
          <a:xfrm>
            <a:off x="5178425" y="2078038"/>
            <a:ext cx="3714750" cy="2182812"/>
          </a:xfrm>
          <a:custGeom>
            <a:avLst/>
            <a:gdLst/>
            <a:ahLst/>
            <a:cxnLst>
              <a:cxn ang="0">
                <a:pos x="0" y="531"/>
              </a:cxn>
              <a:cxn ang="0">
                <a:pos x="2535" y="0"/>
              </a:cxn>
              <a:cxn ang="0">
                <a:pos x="2534" y="1375"/>
              </a:cxn>
              <a:cxn ang="0">
                <a:pos x="186" y="1217"/>
              </a:cxn>
              <a:cxn ang="0">
                <a:pos x="0" y="531"/>
              </a:cxn>
            </a:cxnLst>
            <a:rect l="0" t="0" r="r" b="b"/>
            <a:pathLst>
              <a:path w="2535" h="1375">
                <a:moveTo>
                  <a:pt x="0" y="531"/>
                </a:moveTo>
                <a:lnTo>
                  <a:pt x="2535" y="0"/>
                </a:lnTo>
                <a:lnTo>
                  <a:pt x="2534" y="1375"/>
                </a:lnTo>
                <a:lnTo>
                  <a:pt x="186" y="1217"/>
                </a:lnTo>
                <a:lnTo>
                  <a:pt x="0" y="531"/>
                </a:lnTo>
                <a:close/>
              </a:path>
            </a:pathLst>
          </a:custGeom>
          <a:gradFill rotWithShape="1">
            <a:gsLst>
              <a:gs pos="0">
                <a:schemeClr val="bg2"/>
              </a:gs>
              <a:gs pos="100000">
                <a:schemeClr val="bg2">
                  <a:gamma/>
                  <a:tint val="20000"/>
                  <a:invGamma/>
                </a:schemeClr>
              </a:gs>
            </a:gsLst>
            <a:lin ang="0" scaled="1"/>
          </a:gradFill>
          <a:ln w="19050" cap="flat" cmpd="sng">
            <a:solidFill>
              <a:schemeClr val="bg1"/>
            </a:solidFill>
            <a:prstDash val="solid"/>
            <a:round/>
            <a:headEnd/>
            <a:tailEnd/>
          </a:ln>
          <a:effectLst/>
        </p:spPr>
        <p:txBody>
          <a:bodyPr lIns="54000" tIns="54000" rIns="54000" bIns="54000">
            <a:spAutoFit/>
          </a:bodyPr>
          <a:lstStyle/>
          <a:p>
            <a:pPr>
              <a:defRPr/>
            </a:pPr>
            <a:endParaRPr lang="en-US" dirty="0"/>
          </a:p>
        </p:txBody>
      </p:sp>
      <p:sp>
        <p:nvSpPr>
          <p:cNvPr id="7" name="Freeform 52"/>
          <p:cNvSpPr>
            <a:spLocks/>
          </p:cNvSpPr>
          <p:nvPr/>
        </p:nvSpPr>
        <p:spPr bwMode="gray">
          <a:xfrm>
            <a:off x="4943475" y="4017963"/>
            <a:ext cx="3948113" cy="2163762"/>
          </a:xfrm>
          <a:custGeom>
            <a:avLst/>
            <a:gdLst/>
            <a:ahLst/>
            <a:cxnLst>
              <a:cxn ang="0">
                <a:pos x="341" y="0"/>
              </a:cxn>
              <a:cxn ang="0">
                <a:pos x="2694" y="157"/>
              </a:cxn>
              <a:cxn ang="0">
                <a:pos x="2693" y="1363"/>
              </a:cxn>
              <a:cxn ang="0">
                <a:pos x="1829" y="1363"/>
              </a:cxn>
              <a:cxn ang="0">
                <a:pos x="0" y="471"/>
              </a:cxn>
              <a:cxn ang="0">
                <a:pos x="341" y="0"/>
              </a:cxn>
            </a:cxnLst>
            <a:rect l="0" t="0" r="r" b="b"/>
            <a:pathLst>
              <a:path w="2694" h="1363">
                <a:moveTo>
                  <a:pt x="341" y="0"/>
                </a:moveTo>
                <a:lnTo>
                  <a:pt x="2694" y="157"/>
                </a:lnTo>
                <a:lnTo>
                  <a:pt x="2693" y="1363"/>
                </a:lnTo>
                <a:lnTo>
                  <a:pt x="1829" y="1363"/>
                </a:lnTo>
                <a:lnTo>
                  <a:pt x="0" y="471"/>
                </a:lnTo>
                <a:lnTo>
                  <a:pt x="341" y="0"/>
                </a:lnTo>
                <a:close/>
              </a:path>
            </a:pathLst>
          </a:custGeom>
          <a:gradFill rotWithShape="1">
            <a:gsLst>
              <a:gs pos="0">
                <a:schemeClr val="hlink"/>
              </a:gs>
              <a:gs pos="100000">
                <a:schemeClr val="hlink">
                  <a:gamma/>
                  <a:tint val="20000"/>
                  <a:invGamma/>
                </a:schemeClr>
              </a:gs>
            </a:gsLst>
            <a:lin ang="0" scaled="1"/>
          </a:gradFill>
          <a:ln w="19050" cap="flat" cmpd="sng">
            <a:solidFill>
              <a:schemeClr val="bg1"/>
            </a:solidFill>
            <a:prstDash val="solid"/>
            <a:round/>
            <a:headEnd/>
            <a:tailEnd/>
          </a:ln>
          <a:effectLst/>
        </p:spPr>
        <p:txBody>
          <a:bodyPr lIns="54000" tIns="54000" rIns="54000" bIns="54000">
            <a:spAutoFit/>
          </a:bodyPr>
          <a:lstStyle/>
          <a:p>
            <a:pPr>
              <a:defRPr/>
            </a:pPr>
            <a:endParaRPr lang="en-US" dirty="0"/>
          </a:p>
        </p:txBody>
      </p:sp>
      <p:sp>
        <p:nvSpPr>
          <p:cNvPr id="8" name="Freeform 53"/>
          <p:cNvSpPr>
            <a:spLocks/>
          </p:cNvSpPr>
          <p:nvPr/>
        </p:nvSpPr>
        <p:spPr bwMode="gray">
          <a:xfrm>
            <a:off x="228500" y="3987700"/>
            <a:ext cx="3967163" cy="2209800"/>
          </a:xfrm>
          <a:custGeom>
            <a:avLst/>
            <a:gdLst/>
            <a:ahLst/>
            <a:cxnLst>
              <a:cxn ang="0">
                <a:pos x="2386" y="0"/>
              </a:cxn>
              <a:cxn ang="0">
                <a:pos x="0" y="509"/>
              </a:cxn>
              <a:cxn ang="0">
                <a:pos x="8" y="1384"/>
              </a:cxn>
              <a:cxn ang="0">
                <a:pos x="1085" y="1392"/>
              </a:cxn>
              <a:cxn ang="0">
                <a:pos x="2707" y="485"/>
              </a:cxn>
              <a:cxn ang="0">
                <a:pos x="2386" y="0"/>
              </a:cxn>
            </a:cxnLst>
            <a:rect l="0" t="0" r="r" b="b"/>
            <a:pathLst>
              <a:path w="2707" h="1392">
                <a:moveTo>
                  <a:pt x="2386" y="0"/>
                </a:moveTo>
                <a:lnTo>
                  <a:pt x="0" y="509"/>
                </a:lnTo>
                <a:lnTo>
                  <a:pt x="8" y="1384"/>
                </a:lnTo>
                <a:lnTo>
                  <a:pt x="1085" y="1392"/>
                </a:lnTo>
                <a:lnTo>
                  <a:pt x="2707" y="485"/>
                </a:lnTo>
                <a:lnTo>
                  <a:pt x="2386" y="0"/>
                </a:lnTo>
                <a:close/>
              </a:path>
            </a:pathLst>
          </a:custGeom>
          <a:gradFill rotWithShape="1">
            <a:gsLst>
              <a:gs pos="0">
                <a:schemeClr val="folHlink">
                  <a:gamma/>
                  <a:tint val="20000"/>
                  <a:invGamma/>
                </a:schemeClr>
              </a:gs>
              <a:gs pos="100000">
                <a:schemeClr val="folHlink"/>
              </a:gs>
            </a:gsLst>
            <a:lin ang="0" scaled="1"/>
          </a:gradFill>
          <a:ln w="19050" cap="flat" cmpd="sng">
            <a:solidFill>
              <a:schemeClr val="bg1"/>
            </a:solidFill>
            <a:prstDash val="solid"/>
            <a:round/>
            <a:headEnd/>
            <a:tailEnd/>
          </a:ln>
          <a:effectLst/>
        </p:spPr>
        <p:txBody>
          <a:bodyPr lIns="54000" tIns="54000" rIns="54000" bIns="54000">
            <a:spAutoFit/>
          </a:bodyPr>
          <a:lstStyle/>
          <a:p>
            <a:pPr>
              <a:defRPr/>
            </a:pPr>
            <a:endParaRPr lang="en-US" dirty="0"/>
          </a:p>
        </p:txBody>
      </p:sp>
      <p:sp>
        <p:nvSpPr>
          <p:cNvPr id="9" name="Freeform 54"/>
          <p:cNvSpPr>
            <a:spLocks/>
          </p:cNvSpPr>
          <p:nvPr/>
        </p:nvSpPr>
        <p:spPr bwMode="gray">
          <a:xfrm>
            <a:off x="4554538" y="1354138"/>
            <a:ext cx="4341812" cy="1735137"/>
          </a:xfrm>
          <a:custGeom>
            <a:avLst/>
            <a:gdLst/>
            <a:ahLst/>
            <a:cxnLst>
              <a:cxn ang="0">
                <a:pos x="0" y="887"/>
              </a:cxn>
              <a:cxn ang="0">
                <a:pos x="5" y="0"/>
              </a:cxn>
              <a:cxn ang="0">
                <a:pos x="2963" y="5"/>
              </a:cxn>
              <a:cxn ang="0">
                <a:pos x="2960" y="455"/>
              </a:cxn>
              <a:cxn ang="0">
                <a:pos x="439" y="1093"/>
              </a:cxn>
              <a:cxn ang="0">
                <a:pos x="0" y="887"/>
              </a:cxn>
            </a:cxnLst>
            <a:rect l="0" t="0" r="r" b="b"/>
            <a:pathLst>
              <a:path w="2963" h="1093">
                <a:moveTo>
                  <a:pt x="0" y="887"/>
                </a:moveTo>
                <a:lnTo>
                  <a:pt x="5" y="0"/>
                </a:lnTo>
                <a:lnTo>
                  <a:pt x="2963" y="5"/>
                </a:lnTo>
                <a:lnTo>
                  <a:pt x="2960" y="455"/>
                </a:lnTo>
                <a:lnTo>
                  <a:pt x="439" y="1093"/>
                </a:lnTo>
                <a:lnTo>
                  <a:pt x="0" y="887"/>
                </a:lnTo>
                <a:close/>
              </a:path>
            </a:pathLst>
          </a:custGeom>
          <a:gradFill rotWithShape="1">
            <a:gsLst>
              <a:gs pos="0">
                <a:schemeClr val="accent1"/>
              </a:gs>
              <a:gs pos="100000">
                <a:schemeClr val="accent1">
                  <a:gamma/>
                  <a:tint val="20000"/>
                  <a:invGamma/>
                </a:schemeClr>
              </a:gs>
            </a:gsLst>
            <a:path path="rect">
              <a:fillToRect t="100000" r="100000"/>
            </a:path>
          </a:gradFill>
          <a:ln w="19050" cap="flat" cmpd="sng">
            <a:solidFill>
              <a:schemeClr val="bg1"/>
            </a:solidFill>
            <a:prstDash val="solid"/>
            <a:round/>
            <a:headEnd/>
            <a:tailEnd/>
          </a:ln>
          <a:effectLst/>
        </p:spPr>
        <p:txBody>
          <a:bodyPr lIns="54000" tIns="54000" rIns="54000" bIns="54000">
            <a:spAutoFit/>
          </a:bodyPr>
          <a:lstStyle/>
          <a:p>
            <a:pPr>
              <a:defRPr/>
            </a:pPr>
            <a:endParaRPr lang="en-US" dirty="0"/>
          </a:p>
        </p:txBody>
      </p:sp>
      <p:sp>
        <p:nvSpPr>
          <p:cNvPr id="10" name="Freeform 55"/>
          <p:cNvSpPr>
            <a:spLocks/>
          </p:cNvSpPr>
          <p:nvPr/>
        </p:nvSpPr>
        <p:spPr bwMode="gray">
          <a:xfrm>
            <a:off x="249238" y="1354138"/>
            <a:ext cx="4305300" cy="1703387"/>
          </a:xfrm>
          <a:custGeom>
            <a:avLst/>
            <a:gdLst>
              <a:gd name="T0" fmla="*/ 2147483647 w 2938"/>
              <a:gd name="T1" fmla="*/ 0 h 1073"/>
              <a:gd name="T2" fmla="*/ 2147483647 w 2938"/>
              <a:gd name="T3" fmla="*/ 2147483647 h 1073"/>
              <a:gd name="T4" fmla="*/ 2147483647 w 2938"/>
              <a:gd name="T5" fmla="*/ 2147483647 h 1073"/>
              <a:gd name="T6" fmla="*/ 0 w 2938"/>
              <a:gd name="T7" fmla="*/ 2147483647 h 1073"/>
              <a:gd name="T8" fmla="*/ 0 w 2938"/>
              <a:gd name="T9" fmla="*/ 2147483647 h 1073"/>
              <a:gd name="T10" fmla="*/ 2147483647 w 2938"/>
              <a:gd name="T11" fmla="*/ 0 h 1073"/>
              <a:gd name="T12" fmla="*/ 0 60000 65536"/>
              <a:gd name="T13" fmla="*/ 0 60000 65536"/>
              <a:gd name="T14" fmla="*/ 0 60000 65536"/>
              <a:gd name="T15" fmla="*/ 0 60000 65536"/>
              <a:gd name="T16" fmla="*/ 0 60000 65536"/>
              <a:gd name="T17" fmla="*/ 0 60000 65536"/>
              <a:gd name="T18" fmla="*/ 0 w 2938"/>
              <a:gd name="T19" fmla="*/ 0 h 1073"/>
              <a:gd name="T20" fmla="*/ 2938 w 2938"/>
              <a:gd name="T21" fmla="*/ 1073 h 1073"/>
            </a:gdLst>
            <a:ahLst/>
            <a:cxnLst>
              <a:cxn ang="T12">
                <a:pos x="T0" y="T1"/>
              </a:cxn>
              <a:cxn ang="T13">
                <a:pos x="T2" y="T3"/>
              </a:cxn>
              <a:cxn ang="T14">
                <a:pos x="T4" y="T5"/>
              </a:cxn>
              <a:cxn ang="T15">
                <a:pos x="T6" y="T7"/>
              </a:cxn>
              <a:cxn ang="T16">
                <a:pos x="T8" y="T9"/>
              </a:cxn>
              <a:cxn ang="T17">
                <a:pos x="T10" y="T11"/>
              </a:cxn>
            </a:cxnLst>
            <a:rect l="T18" t="T19" r="T20" b="T21"/>
            <a:pathLst>
              <a:path w="2938" h="1073">
                <a:moveTo>
                  <a:pt x="2937" y="0"/>
                </a:moveTo>
                <a:lnTo>
                  <a:pt x="2938" y="875"/>
                </a:lnTo>
                <a:lnTo>
                  <a:pt x="2494" y="1073"/>
                </a:lnTo>
                <a:lnTo>
                  <a:pt x="0" y="869"/>
                </a:lnTo>
                <a:lnTo>
                  <a:pt x="0" y="5"/>
                </a:lnTo>
                <a:lnTo>
                  <a:pt x="2937" y="0"/>
                </a:lnTo>
                <a:close/>
              </a:path>
            </a:pathLst>
          </a:custGeom>
          <a:gradFill rotWithShape="1">
            <a:gsLst>
              <a:gs pos="0">
                <a:srgbClr val="87BDC7"/>
              </a:gs>
              <a:gs pos="100000">
                <a:srgbClr val="E7F2F4"/>
              </a:gs>
            </a:gsLst>
            <a:path path="rect">
              <a:fillToRect l="100000" t="100000"/>
            </a:path>
          </a:gradFill>
          <a:ln w="19050">
            <a:solidFill>
              <a:schemeClr val="bg1"/>
            </a:solidFill>
            <a:round/>
            <a:headEnd/>
            <a:tailEnd/>
          </a:ln>
        </p:spPr>
        <p:txBody>
          <a:bodyPr lIns="54000" tIns="54000" rIns="54000" bIns="54000">
            <a:spAutoFit/>
          </a:bodyPr>
          <a:lstStyle/>
          <a:p>
            <a:endParaRPr lang="en-US" dirty="0"/>
          </a:p>
        </p:txBody>
      </p:sp>
      <p:grpSp>
        <p:nvGrpSpPr>
          <p:cNvPr id="11" name="Group 56"/>
          <p:cNvGrpSpPr>
            <a:grpSpLocks/>
          </p:cNvGrpSpPr>
          <p:nvPr/>
        </p:nvGrpSpPr>
        <p:grpSpPr bwMode="auto">
          <a:xfrm>
            <a:off x="3341688" y="2243138"/>
            <a:ext cx="2463800" cy="3079750"/>
            <a:chOff x="2105" y="1288"/>
            <a:chExt cx="1552" cy="1940"/>
          </a:xfrm>
        </p:grpSpPr>
        <p:grpSp>
          <p:nvGrpSpPr>
            <p:cNvPr id="12" name="Group 57"/>
            <p:cNvGrpSpPr>
              <a:grpSpLocks/>
            </p:cNvGrpSpPr>
            <p:nvPr/>
          </p:nvGrpSpPr>
          <p:grpSpPr bwMode="auto">
            <a:xfrm>
              <a:off x="2105" y="1289"/>
              <a:ext cx="1552" cy="1943"/>
              <a:chOff x="2139" y="1164"/>
              <a:chExt cx="1953" cy="2251"/>
            </a:xfrm>
          </p:grpSpPr>
          <p:sp>
            <p:nvSpPr>
              <p:cNvPr id="29" name="Text Box 58"/>
              <p:cNvSpPr txBox="1">
                <a:spLocks noChangeArrowheads="1"/>
              </p:cNvSpPr>
              <p:nvPr/>
            </p:nvSpPr>
            <p:spPr bwMode="gray">
              <a:xfrm>
                <a:off x="2812" y="1164"/>
                <a:ext cx="588" cy="270"/>
              </a:xfrm>
              <a:prstGeom prst="rect">
                <a:avLst/>
              </a:prstGeom>
              <a:noFill/>
              <a:ln w="0" algn="ctr">
                <a:noFill/>
                <a:miter lim="800000"/>
                <a:headEnd/>
                <a:tailEnd/>
              </a:ln>
            </p:spPr>
            <p:txBody>
              <a:bodyPr lIns="0" tIns="0" rIns="0" bIns="0">
                <a:spAutoFit/>
              </a:bodyPr>
              <a:lstStyle/>
              <a:p>
                <a:pPr algn="ctr">
                  <a:spcBef>
                    <a:spcPct val="50000"/>
                  </a:spcBef>
                  <a:buClrTx/>
                  <a:buSzTx/>
                  <a:buFontTx/>
                  <a:buNone/>
                </a:pPr>
                <a:r>
                  <a:rPr lang="en-GB" sz="800" b="1" dirty="0">
                    <a:solidFill>
                      <a:schemeClr val="bg1"/>
                    </a:solidFill>
                  </a:rPr>
                  <a:t>Investment requirements, risk profile</a:t>
                </a:r>
              </a:p>
            </p:txBody>
          </p:sp>
          <p:sp>
            <p:nvSpPr>
              <p:cNvPr id="30" name="Text Box 59"/>
              <p:cNvSpPr txBox="1">
                <a:spLocks noChangeArrowheads="1"/>
              </p:cNvSpPr>
              <p:nvPr/>
            </p:nvSpPr>
            <p:spPr bwMode="gray">
              <a:xfrm>
                <a:off x="2879" y="3145"/>
                <a:ext cx="501" cy="270"/>
              </a:xfrm>
              <a:prstGeom prst="rect">
                <a:avLst/>
              </a:prstGeom>
              <a:noFill/>
              <a:ln w="0" algn="ctr">
                <a:noFill/>
                <a:miter lim="800000"/>
                <a:headEnd/>
                <a:tailEnd/>
              </a:ln>
            </p:spPr>
            <p:txBody>
              <a:bodyPr lIns="0" tIns="0" rIns="0" bIns="0">
                <a:spAutoFit/>
              </a:bodyPr>
              <a:lstStyle/>
              <a:p>
                <a:pPr algn="ctr">
                  <a:spcBef>
                    <a:spcPct val="50000"/>
                  </a:spcBef>
                  <a:buClrTx/>
                  <a:buSzTx/>
                  <a:buFontTx/>
                  <a:buNone/>
                </a:pPr>
                <a:r>
                  <a:rPr lang="en-GB" sz="800" b="1" dirty="0">
                    <a:solidFill>
                      <a:schemeClr val="bg1"/>
                    </a:solidFill>
                  </a:rPr>
                  <a:t>Measures and comparators</a:t>
                </a:r>
              </a:p>
            </p:txBody>
          </p:sp>
          <p:sp>
            <p:nvSpPr>
              <p:cNvPr id="31" name="Arc 60"/>
              <p:cNvSpPr>
                <a:spLocks noChangeAspect="1"/>
              </p:cNvSpPr>
              <p:nvPr/>
            </p:nvSpPr>
            <p:spPr bwMode="gray">
              <a:xfrm>
                <a:off x="2139" y="1349"/>
                <a:ext cx="980" cy="1909"/>
              </a:xfrm>
              <a:custGeom>
                <a:avLst/>
                <a:gdLst>
                  <a:gd name="T0" fmla="*/ 0 w 21600"/>
                  <a:gd name="T1" fmla="*/ 0 h 42094"/>
                  <a:gd name="T2" fmla="*/ 0 w 21600"/>
                  <a:gd name="T3" fmla="*/ 0 h 42094"/>
                  <a:gd name="T4" fmla="*/ 0 w 21600"/>
                  <a:gd name="T5" fmla="*/ 0 h 42094"/>
                  <a:gd name="T6" fmla="*/ 0 60000 65536"/>
                  <a:gd name="T7" fmla="*/ 0 60000 65536"/>
                  <a:gd name="T8" fmla="*/ 0 60000 65536"/>
                  <a:gd name="T9" fmla="*/ 0 w 21600"/>
                  <a:gd name="T10" fmla="*/ 0 h 42094"/>
                  <a:gd name="T11" fmla="*/ 21600 w 21600"/>
                  <a:gd name="T12" fmla="*/ 42094 h 42094"/>
                </a:gdLst>
                <a:ahLst/>
                <a:cxnLst>
                  <a:cxn ang="T6">
                    <a:pos x="T0" y="T1"/>
                  </a:cxn>
                  <a:cxn ang="T7">
                    <a:pos x="T2" y="T3"/>
                  </a:cxn>
                  <a:cxn ang="T8">
                    <a:pos x="T4" y="T5"/>
                  </a:cxn>
                </a:cxnLst>
                <a:rect l="T9" t="T10" r="T11" b="T12"/>
                <a:pathLst>
                  <a:path w="21600" h="42094" fill="none" extrusionOk="0">
                    <a:moveTo>
                      <a:pt x="18088" y="42093"/>
                    </a:moveTo>
                    <a:cubicBezTo>
                      <a:pt x="7654" y="40374"/>
                      <a:pt x="0" y="31354"/>
                      <a:pt x="0" y="20781"/>
                    </a:cubicBezTo>
                    <a:cubicBezTo>
                      <a:pt x="-1" y="11120"/>
                      <a:pt x="6414" y="2634"/>
                      <a:pt x="15708" y="-1"/>
                    </a:cubicBezTo>
                  </a:path>
                  <a:path w="21600" h="42094" stroke="0" extrusionOk="0">
                    <a:moveTo>
                      <a:pt x="18088" y="42093"/>
                    </a:moveTo>
                    <a:cubicBezTo>
                      <a:pt x="7654" y="40374"/>
                      <a:pt x="0" y="31354"/>
                      <a:pt x="0" y="20781"/>
                    </a:cubicBezTo>
                    <a:cubicBezTo>
                      <a:pt x="-1" y="11120"/>
                      <a:pt x="6414" y="2634"/>
                      <a:pt x="15708" y="-1"/>
                    </a:cubicBezTo>
                    <a:lnTo>
                      <a:pt x="21600" y="20781"/>
                    </a:lnTo>
                    <a:close/>
                  </a:path>
                </a:pathLst>
              </a:custGeom>
              <a:noFill/>
              <a:ln w="12700">
                <a:solidFill>
                  <a:schemeClr val="tx2"/>
                </a:solidFill>
                <a:round/>
                <a:headEnd/>
                <a:tailEnd type="triangle" w="sm" len="sm"/>
              </a:ln>
            </p:spPr>
            <p:txBody>
              <a:bodyPr lIns="54000" tIns="54000" rIns="54000" bIns="54000" anchor="ctr">
                <a:spAutoFit/>
              </a:bodyPr>
              <a:lstStyle/>
              <a:p>
                <a:endParaRPr lang="en-US" dirty="0"/>
              </a:p>
            </p:txBody>
          </p:sp>
          <p:sp>
            <p:nvSpPr>
              <p:cNvPr id="32" name="Arc 61"/>
              <p:cNvSpPr>
                <a:spLocks noChangeAspect="1"/>
              </p:cNvSpPr>
              <p:nvPr/>
            </p:nvSpPr>
            <p:spPr bwMode="gray">
              <a:xfrm>
                <a:off x="3112" y="1342"/>
                <a:ext cx="980" cy="1905"/>
              </a:xfrm>
              <a:custGeom>
                <a:avLst/>
                <a:gdLst>
                  <a:gd name="T0" fmla="*/ 0 w 21600"/>
                  <a:gd name="T1" fmla="*/ 0 h 42001"/>
                  <a:gd name="T2" fmla="*/ 0 w 21600"/>
                  <a:gd name="T3" fmla="*/ 0 h 42001"/>
                  <a:gd name="T4" fmla="*/ 0 w 21600"/>
                  <a:gd name="T5" fmla="*/ 0 h 42001"/>
                  <a:gd name="T6" fmla="*/ 0 60000 65536"/>
                  <a:gd name="T7" fmla="*/ 0 60000 65536"/>
                  <a:gd name="T8" fmla="*/ 0 60000 65536"/>
                  <a:gd name="T9" fmla="*/ 0 w 21600"/>
                  <a:gd name="T10" fmla="*/ 0 h 42001"/>
                  <a:gd name="T11" fmla="*/ 21600 w 21600"/>
                  <a:gd name="T12" fmla="*/ 42001 h 42001"/>
                </a:gdLst>
                <a:ahLst/>
                <a:cxnLst>
                  <a:cxn ang="T6">
                    <a:pos x="T0" y="T1"/>
                  </a:cxn>
                  <a:cxn ang="T7">
                    <a:pos x="T2" y="T3"/>
                  </a:cxn>
                  <a:cxn ang="T8">
                    <a:pos x="T4" y="T5"/>
                  </a:cxn>
                </a:cxnLst>
                <a:rect l="T9" t="T10" r="T11" b="T12"/>
                <a:pathLst>
                  <a:path w="21600" h="42001" fill="none" extrusionOk="0">
                    <a:moveTo>
                      <a:pt x="5612" y="0"/>
                    </a:moveTo>
                    <a:cubicBezTo>
                      <a:pt x="15045" y="2538"/>
                      <a:pt x="21600" y="11090"/>
                      <a:pt x="21600" y="20858"/>
                    </a:cubicBezTo>
                    <a:cubicBezTo>
                      <a:pt x="21600" y="31084"/>
                      <a:pt x="14427" y="39910"/>
                      <a:pt x="4417" y="42001"/>
                    </a:cubicBezTo>
                  </a:path>
                  <a:path w="21600" h="42001" stroke="0" extrusionOk="0">
                    <a:moveTo>
                      <a:pt x="5612" y="0"/>
                    </a:moveTo>
                    <a:cubicBezTo>
                      <a:pt x="15045" y="2538"/>
                      <a:pt x="21600" y="11090"/>
                      <a:pt x="21600" y="20858"/>
                    </a:cubicBezTo>
                    <a:cubicBezTo>
                      <a:pt x="21600" y="31084"/>
                      <a:pt x="14427" y="39910"/>
                      <a:pt x="4417" y="42001"/>
                    </a:cubicBezTo>
                    <a:lnTo>
                      <a:pt x="0" y="20858"/>
                    </a:lnTo>
                    <a:close/>
                  </a:path>
                </a:pathLst>
              </a:custGeom>
              <a:noFill/>
              <a:ln w="12700">
                <a:solidFill>
                  <a:schemeClr val="tx2"/>
                </a:solidFill>
                <a:round/>
                <a:headEnd/>
                <a:tailEnd type="triangle" w="sm" len="sm"/>
              </a:ln>
            </p:spPr>
            <p:txBody>
              <a:bodyPr lIns="54000" tIns="54000" rIns="54000" bIns="54000" anchor="ctr">
                <a:spAutoFit/>
              </a:bodyPr>
              <a:lstStyle/>
              <a:p>
                <a:endParaRPr lang="en-US" dirty="0"/>
              </a:p>
            </p:txBody>
          </p:sp>
        </p:grpSp>
        <p:grpSp>
          <p:nvGrpSpPr>
            <p:cNvPr id="13" name="Group 62"/>
            <p:cNvGrpSpPr>
              <a:grpSpLocks/>
            </p:cNvGrpSpPr>
            <p:nvPr/>
          </p:nvGrpSpPr>
          <p:grpSpPr bwMode="auto">
            <a:xfrm>
              <a:off x="2214" y="1526"/>
              <a:ext cx="1332" cy="1453"/>
              <a:chOff x="634" y="1924"/>
              <a:chExt cx="2954" cy="2945"/>
            </a:xfrm>
          </p:grpSpPr>
          <p:sp>
            <p:nvSpPr>
              <p:cNvPr id="22" name="Freeform 63"/>
              <p:cNvSpPr>
                <a:spLocks/>
              </p:cNvSpPr>
              <p:nvPr/>
            </p:nvSpPr>
            <p:spPr bwMode="auto">
              <a:xfrm>
                <a:off x="2106" y="1924"/>
                <a:ext cx="1153" cy="1482"/>
              </a:xfrm>
              <a:custGeom>
                <a:avLst/>
                <a:gdLst>
                  <a:gd name="T0" fmla="*/ 2147483647 w 119"/>
                  <a:gd name="T1" fmla="*/ 2147483647 h 153"/>
                  <a:gd name="T2" fmla="*/ 777739886 w 119"/>
                  <a:gd name="T3" fmla="*/ 776364356 h 153"/>
                  <a:gd name="T4" fmla="*/ 0 w 119"/>
                  <a:gd name="T5" fmla="*/ 776364356 h 153"/>
                  <a:gd name="T6" fmla="*/ 777739886 w 119"/>
                  <a:gd name="T7" fmla="*/ 2147483647 h 153"/>
                  <a:gd name="T8" fmla="*/ 2147483647 w 119"/>
                  <a:gd name="T9" fmla="*/ 2147483647 h 153"/>
                  <a:gd name="T10" fmla="*/ 0 60000 65536"/>
                  <a:gd name="T11" fmla="*/ 0 60000 65536"/>
                  <a:gd name="T12" fmla="*/ 0 60000 65536"/>
                  <a:gd name="T13" fmla="*/ 0 60000 65536"/>
                  <a:gd name="T14" fmla="*/ 0 60000 65536"/>
                  <a:gd name="T15" fmla="*/ 0 w 119"/>
                  <a:gd name="T16" fmla="*/ 0 h 153"/>
                  <a:gd name="T17" fmla="*/ 119 w 119"/>
                  <a:gd name="T18" fmla="*/ 153 h 153"/>
                </a:gdLst>
                <a:ahLst/>
                <a:cxnLst>
                  <a:cxn ang="T10">
                    <a:pos x="T0" y="T1"/>
                  </a:cxn>
                  <a:cxn ang="T11">
                    <a:pos x="T2" y="T3"/>
                  </a:cxn>
                  <a:cxn ang="T12">
                    <a:pos x="T4" y="T5"/>
                  </a:cxn>
                  <a:cxn ang="T13">
                    <a:pos x="T6" y="T7"/>
                  </a:cxn>
                  <a:cxn ang="T14">
                    <a:pos x="T8" y="T9"/>
                  </a:cxn>
                </a:cxnLst>
                <a:rect l="T15" t="T16" r="T17" b="T18"/>
                <a:pathLst>
                  <a:path w="119" h="153">
                    <a:moveTo>
                      <a:pt x="119" y="57"/>
                    </a:moveTo>
                    <a:cubicBezTo>
                      <a:pt x="90" y="21"/>
                      <a:pt x="46" y="1"/>
                      <a:pt x="1" y="1"/>
                    </a:cubicBezTo>
                    <a:cubicBezTo>
                      <a:pt x="0" y="0"/>
                      <a:pt x="0" y="1"/>
                      <a:pt x="0" y="1"/>
                    </a:cubicBezTo>
                    <a:lnTo>
                      <a:pt x="1" y="153"/>
                    </a:lnTo>
                    <a:lnTo>
                      <a:pt x="119" y="57"/>
                    </a:lnTo>
                    <a:close/>
                  </a:path>
                </a:pathLst>
              </a:custGeom>
              <a:solidFill>
                <a:schemeClr val="accent1"/>
              </a:solidFill>
              <a:ln w="19050">
                <a:solidFill>
                  <a:srgbClr val="FFFFFF"/>
                </a:solidFill>
                <a:round/>
                <a:headEnd/>
                <a:tailEnd/>
              </a:ln>
            </p:spPr>
            <p:txBody>
              <a:bodyPr lIns="0" tIns="0" rIns="0" bIns="0"/>
              <a:lstStyle/>
              <a:p>
                <a:endParaRPr lang="en-US" dirty="0"/>
              </a:p>
            </p:txBody>
          </p:sp>
          <p:sp>
            <p:nvSpPr>
              <p:cNvPr id="23" name="Freeform 64"/>
              <p:cNvSpPr>
                <a:spLocks/>
              </p:cNvSpPr>
              <p:nvPr/>
            </p:nvSpPr>
            <p:spPr bwMode="auto">
              <a:xfrm>
                <a:off x="2116" y="2476"/>
                <a:ext cx="1472" cy="1260"/>
              </a:xfrm>
              <a:custGeom>
                <a:avLst/>
                <a:gdLst>
                  <a:gd name="T0" fmla="*/ 2147483647 w 152"/>
                  <a:gd name="T1" fmla="*/ 2147483647 h 130"/>
                  <a:gd name="T2" fmla="*/ 2147483647 w 152"/>
                  <a:gd name="T3" fmla="*/ 2147483647 h 130"/>
                  <a:gd name="T4" fmla="*/ 2147483647 w 152"/>
                  <a:gd name="T5" fmla="*/ 0 h 130"/>
                  <a:gd name="T6" fmla="*/ 0 w 152"/>
                  <a:gd name="T7" fmla="*/ 2147483647 h 130"/>
                  <a:gd name="T8" fmla="*/ 2147483647 w 152"/>
                  <a:gd name="T9" fmla="*/ 2147483647 h 130"/>
                  <a:gd name="T10" fmla="*/ 0 60000 65536"/>
                  <a:gd name="T11" fmla="*/ 0 60000 65536"/>
                  <a:gd name="T12" fmla="*/ 0 60000 65536"/>
                  <a:gd name="T13" fmla="*/ 0 60000 65536"/>
                  <a:gd name="T14" fmla="*/ 0 60000 65536"/>
                  <a:gd name="T15" fmla="*/ 0 w 152"/>
                  <a:gd name="T16" fmla="*/ 0 h 130"/>
                  <a:gd name="T17" fmla="*/ 152 w 152"/>
                  <a:gd name="T18" fmla="*/ 130 h 130"/>
                </a:gdLst>
                <a:ahLst/>
                <a:cxnLst>
                  <a:cxn ang="T10">
                    <a:pos x="T0" y="T1"/>
                  </a:cxn>
                  <a:cxn ang="T11">
                    <a:pos x="T2" y="T3"/>
                  </a:cxn>
                  <a:cxn ang="T12">
                    <a:pos x="T4" y="T5"/>
                  </a:cxn>
                  <a:cxn ang="T13">
                    <a:pos x="T6" y="T7"/>
                  </a:cxn>
                  <a:cxn ang="T14">
                    <a:pos x="T8" y="T9"/>
                  </a:cxn>
                </a:cxnLst>
                <a:rect l="T15" t="T16" r="T17" b="T18"/>
                <a:pathLst>
                  <a:path w="152" h="130">
                    <a:moveTo>
                      <a:pt x="148" y="130"/>
                    </a:moveTo>
                    <a:cubicBezTo>
                      <a:pt x="150" y="119"/>
                      <a:pt x="152" y="107"/>
                      <a:pt x="152" y="96"/>
                    </a:cubicBezTo>
                    <a:cubicBezTo>
                      <a:pt x="152" y="61"/>
                      <a:pt x="139" y="27"/>
                      <a:pt x="118" y="0"/>
                    </a:cubicBezTo>
                    <a:lnTo>
                      <a:pt x="0" y="96"/>
                    </a:lnTo>
                    <a:lnTo>
                      <a:pt x="148" y="130"/>
                    </a:lnTo>
                    <a:close/>
                  </a:path>
                </a:pathLst>
              </a:custGeom>
              <a:solidFill>
                <a:schemeClr val="bg2"/>
              </a:solidFill>
              <a:ln w="19050">
                <a:solidFill>
                  <a:srgbClr val="FFFFFF"/>
                </a:solidFill>
                <a:round/>
                <a:headEnd/>
                <a:tailEnd/>
              </a:ln>
            </p:spPr>
            <p:txBody>
              <a:bodyPr lIns="0" tIns="0" rIns="0" bIns="0"/>
              <a:lstStyle/>
              <a:p>
                <a:endParaRPr lang="en-US" dirty="0"/>
              </a:p>
            </p:txBody>
          </p:sp>
          <p:sp>
            <p:nvSpPr>
              <p:cNvPr id="24" name="Freeform 65"/>
              <p:cNvSpPr>
                <a:spLocks/>
              </p:cNvSpPr>
              <p:nvPr/>
            </p:nvSpPr>
            <p:spPr bwMode="auto">
              <a:xfrm>
                <a:off x="2116" y="3406"/>
                <a:ext cx="1434" cy="1318"/>
              </a:xfrm>
              <a:custGeom>
                <a:avLst/>
                <a:gdLst>
                  <a:gd name="T0" fmla="*/ 2147483647 w 148"/>
                  <a:gd name="T1" fmla="*/ 2147483647 h 136"/>
                  <a:gd name="T2" fmla="*/ 2147483647 w 148"/>
                  <a:gd name="T3" fmla="*/ 2147483647 h 136"/>
                  <a:gd name="T4" fmla="*/ 0 w 148"/>
                  <a:gd name="T5" fmla="*/ 0 h 136"/>
                  <a:gd name="T6" fmla="*/ 2147483647 w 148"/>
                  <a:gd name="T7" fmla="*/ 2147483647 h 136"/>
                  <a:gd name="T8" fmla="*/ 0 60000 65536"/>
                  <a:gd name="T9" fmla="*/ 0 60000 65536"/>
                  <a:gd name="T10" fmla="*/ 0 60000 65536"/>
                  <a:gd name="T11" fmla="*/ 0 60000 65536"/>
                  <a:gd name="T12" fmla="*/ 0 w 148"/>
                  <a:gd name="T13" fmla="*/ 0 h 136"/>
                  <a:gd name="T14" fmla="*/ 148 w 148"/>
                  <a:gd name="T15" fmla="*/ 136 h 136"/>
                </a:gdLst>
                <a:ahLst/>
                <a:cxnLst>
                  <a:cxn ang="T8">
                    <a:pos x="T0" y="T1"/>
                  </a:cxn>
                  <a:cxn ang="T9">
                    <a:pos x="T2" y="T3"/>
                  </a:cxn>
                  <a:cxn ang="T10">
                    <a:pos x="T4" y="T5"/>
                  </a:cxn>
                  <a:cxn ang="T11">
                    <a:pos x="T6" y="T7"/>
                  </a:cxn>
                </a:cxnLst>
                <a:rect l="T12" t="T13" r="T14" b="T15"/>
                <a:pathLst>
                  <a:path w="148" h="136">
                    <a:moveTo>
                      <a:pt x="66" y="136"/>
                    </a:moveTo>
                    <a:cubicBezTo>
                      <a:pt x="107" y="116"/>
                      <a:pt x="137" y="78"/>
                      <a:pt x="148" y="34"/>
                    </a:cubicBezTo>
                    <a:lnTo>
                      <a:pt x="0" y="0"/>
                    </a:lnTo>
                    <a:lnTo>
                      <a:pt x="66" y="136"/>
                    </a:lnTo>
                    <a:close/>
                  </a:path>
                </a:pathLst>
              </a:custGeom>
              <a:solidFill>
                <a:schemeClr val="hlink"/>
              </a:solidFill>
              <a:ln w="19050">
                <a:solidFill>
                  <a:srgbClr val="FFFFFF"/>
                </a:solidFill>
                <a:round/>
                <a:headEnd/>
                <a:tailEnd/>
              </a:ln>
            </p:spPr>
            <p:txBody>
              <a:bodyPr lIns="0" tIns="0" rIns="0" bIns="0"/>
              <a:lstStyle/>
              <a:p>
                <a:endParaRPr lang="en-US" dirty="0"/>
              </a:p>
            </p:txBody>
          </p:sp>
          <p:sp>
            <p:nvSpPr>
              <p:cNvPr id="25" name="Freeform 66"/>
              <p:cNvSpPr>
                <a:spLocks/>
              </p:cNvSpPr>
              <p:nvPr/>
            </p:nvSpPr>
            <p:spPr bwMode="auto">
              <a:xfrm>
                <a:off x="1457" y="3406"/>
                <a:ext cx="1298" cy="1463"/>
              </a:xfrm>
              <a:custGeom>
                <a:avLst/>
                <a:gdLst>
                  <a:gd name="T0" fmla="*/ 0 w 134"/>
                  <a:gd name="T1" fmla="*/ 2147483647 h 151"/>
                  <a:gd name="T2" fmla="*/ 2147483647 w 134"/>
                  <a:gd name="T3" fmla="*/ 2147483647 h 151"/>
                  <a:gd name="T4" fmla="*/ 2147483647 w 134"/>
                  <a:gd name="T5" fmla="*/ 2147483647 h 151"/>
                  <a:gd name="T6" fmla="*/ 2147483647 w 134"/>
                  <a:gd name="T7" fmla="*/ 0 h 151"/>
                  <a:gd name="T8" fmla="*/ 0 w 134"/>
                  <a:gd name="T9" fmla="*/ 2147483647 h 151"/>
                  <a:gd name="T10" fmla="*/ 0 60000 65536"/>
                  <a:gd name="T11" fmla="*/ 0 60000 65536"/>
                  <a:gd name="T12" fmla="*/ 0 60000 65536"/>
                  <a:gd name="T13" fmla="*/ 0 60000 65536"/>
                  <a:gd name="T14" fmla="*/ 0 60000 65536"/>
                  <a:gd name="T15" fmla="*/ 0 w 134"/>
                  <a:gd name="T16" fmla="*/ 0 h 151"/>
                  <a:gd name="T17" fmla="*/ 134 w 134"/>
                  <a:gd name="T18" fmla="*/ 151 h 151"/>
                </a:gdLst>
                <a:ahLst/>
                <a:cxnLst>
                  <a:cxn ang="T10">
                    <a:pos x="T0" y="T1"/>
                  </a:cxn>
                  <a:cxn ang="T11">
                    <a:pos x="T2" y="T3"/>
                  </a:cxn>
                  <a:cxn ang="T12">
                    <a:pos x="T4" y="T5"/>
                  </a:cxn>
                  <a:cxn ang="T13">
                    <a:pos x="T6" y="T7"/>
                  </a:cxn>
                  <a:cxn ang="T14">
                    <a:pos x="T8" y="T9"/>
                  </a:cxn>
                </a:cxnLst>
                <a:rect l="T15" t="T16" r="T17" b="T18"/>
                <a:pathLst>
                  <a:path w="134" h="151">
                    <a:moveTo>
                      <a:pt x="0" y="136"/>
                    </a:moveTo>
                    <a:cubicBezTo>
                      <a:pt x="21" y="146"/>
                      <a:pt x="44" y="151"/>
                      <a:pt x="68" y="151"/>
                    </a:cubicBezTo>
                    <a:cubicBezTo>
                      <a:pt x="91" y="151"/>
                      <a:pt x="113" y="146"/>
                      <a:pt x="134" y="136"/>
                    </a:cubicBezTo>
                    <a:lnTo>
                      <a:pt x="68" y="0"/>
                    </a:lnTo>
                    <a:lnTo>
                      <a:pt x="0" y="136"/>
                    </a:lnTo>
                    <a:close/>
                  </a:path>
                </a:pathLst>
              </a:custGeom>
              <a:solidFill>
                <a:schemeClr val="accent2"/>
              </a:solidFill>
              <a:ln w="19050">
                <a:solidFill>
                  <a:srgbClr val="FFFFFF"/>
                </a:solidFill>
                <a:round/>
                <a:headEnd/>
                <a:tailEnd/>
              </a:ln>
            </p:spPr>
            <p:txBody>
              <a:bodyPr lIns="0" tIns="0" rIns="0" bIns="0"/>
              <a:lstStyle/>
              <a:p>
                <a:endParaRPr lang="en-US" dirty="0"/>
              </a:p>
            </p:txBody>
          </p:sp>
          <p:sp>
            <p:nvSpPr>
              <p:cNvPr id="26" name="Freeform 67"/>
              <p:cNvSpPr>
                <a:spLocks/>
              </p:cNvSpPr>
              <p:nvPr/>
            </p:nvSpPr>
            <p:spPr bwMode="auto">
              <a:xfrm>
                <a:off x="672" y="3406"/>
                <a:ext cx="1444" cy="1318"/>
              </a:xfrm>
              <a:custGeom>
                <a:avLst/>
                <a:gdLst>
                  <a:gd name="T0" fmla="*/ 0 w 149"/>
                  <a:gd name="T1" fmla="*/ 2147483647 h 136"/>
                  <a:gd name="T2" fmla="*/ 2147483647 w 149"/>
                  <a:gd name="T3" fmla="*/ 2147483647 h 136"/>
                  <a:gd name="T4" fmla="*/ 2147483647 w 149"/>
                  <a:gd name="T5" fmla="*/ 0 h 136"/>
                  <a:gd name="T6" fmla="*/ 0 w 149"/>
                  <a:gd name="T7" fmla="*/ 2147483647 h 136"/>
                  <a:gd name="T8" fmla="*/ 0 60000 65536"/>
                  <a:gd name="T9" fmla="*/ 0 60000 65536"/>
                  <a:gd name="T10" fmla="*/ 0 60000 65536"/>
                  <a:gd name="T11" fmla="*/ 0 60000 65536"/>
                  <a:gd name="T12" fmla="*/ 0 w 149"/>
                  <a:gd name="T13" fmla="*/ 0 h 136"/>
                  <a:gd name="T14" fmla="*/ 149 w 149"/>
                  <a:gd name="T15" fmla="*/ 136 h 136"/>
                </a:gdLst>
                <a:ahLst/>
                <a:cxnLst>
                  <a:cxn ang="T8">
                    <a:pos x="T0" y="T1"/>
                  </a:cxn>
                  <a:cxn ang="T9">
                    <a:pos x="T2" y="T3"/>
                  </a:cxn>
                  <a:cxn ang="T10">
                    <a:pos x="T4" y="T5"/>
                  </a:cxn>
                  <a:cxn ang="T11">
                    <a:pos x="T6" y="T7"/>
                  </a:cxn>
                </a:cxnLst>
                <a:rect l="T12" t="T13" r="T14" b="T15"/>
                <a:pathLst>
                  <a:path w="149" h="136">
                    <a:moveTo>
                      <a:pt x="0" y="34"/>
                    </a:moveTo>
                    <a:cubicBezTo>
                      <a:pt x="11" y="78"/>
                      <a:pt x="40" y="115"/>
                      <a:pt x="81" y="136"/>
                    </a:cubicBezTo>
                    <a:lnTo>
                      <a:pt x="149" y="0"/>
                    </a:lnTo>
                    <a:lnTo>
                      <a:pt x="0" y="34"/>
                    </a:lnTo>
                    <a:close/>
                  </a:path>
                </a:pathLst>
              </a:custGeom>
              <a:solidFill>
                <a:schemeClr val="folHlink"/>
              </a:solidFill>
              <a:ln w="19050">
                <a:solidFill>
                  <a:srgbClr val="FFFFFF"/>
                </a:solidFill>
                <a:round/>
                <a:headEnd/>
                <a:tailEnd/>
              </a:ln>
            </p:spPr>
            <p:txBody>
              <a:bodyPr lIns="0" tIns="0" rIns="0" bIns="0"/>
              <a:lstStyle/>
              <a:p>
                <a:endParaRPr lang="en-US" dirty="0"/>
              </a:p>
            </p:txBody>
          </p:sp>
          <p:sp>
            <p:nvSpPr>
              <p:cNvPr id="27" name="Freeform 68"/>
              <p:cNvSpPr>
                <a:spLocks/>
              </p:cNvSpPr>
              <p:nvPr/>
            </p:nvSpPr>
            <p:spPr bwMode="auto">
              <a:xfrm>
                <a:off x="634" y="2476"/>
                <a:ext cx="1482" cy="1260"/>
              </a:xfrm>
              <a:custGeom>
                <a:avLst/>
                <a:gdLst>
                  <a:gd name="T0" fmla="*/ 2147483647 w 153"/>
                  <a:gd name="T1" fmla="*/ 0 h 130"/>
                  <a:gd name="T2" fmla="*/ 776364356 w 153"/>
                  <a:gd name="T3" fmla="*/ 2147483647 h 130"/>
                  <a:gd name="T4" fmla="*/ 2147483647 w 153"/>
                  <a:gd name="T5" fmla="*/ 2147483647 h 130"/>
                  <a:gd name="T6" fmla="*/ 2147483647 w 153"/>
                  <a:gd name="T7" fmla="*/ 2147483647 h 130"/>
                  <a:gd name="T8" fmla="*/ 2147483647 w 153"/>
                  <a:gd name="T9" fmla="*/ 0 h 130"/>
                  <a:gd name="T10" fmla="*/ 0 60000 65536"/>
                  <a:gd name="T11" fmla="*/ 0 60000 65536"/>
                  <a:gd name="T12" fmla="*/ 0 60000 65536"/>
                  <a:gd name="T13" fmla="*/ 0 60000 65536"/>
                  <a:gd name="T14" fmla="*/ 0 60000 65536"/>
                  <a:gd name="T15" fmla="*/ 0 w 153"/>
                  <a:gd name="T16" fmla="*/ 0 h 130"/>
                  <a:gd name="T17" fmla="*/ 153 w 153"/>
                  <a:gd name="T18" fmla="*/ 130 h 130"/>
                </a:gdLst>
                <a:ahLst/>
                <a:cxnLst>
                  <a:cxn ang="T10">
                    <a:pos x="T0" y="T1"/>
                  </a:cxn>
                  <a:cxn ang="T11">
                    <a:pos x="T2" y="T3"/>
                  </a:cxn>
                  <a:cxn ang="T12">
                    <a:pos x="T4" y="T5"/>
                  </a:cxn>
                  <a:cxn ang="T13">
                    <a:pos x="T6" y="T7"/>
                  </a:cxn>
                  <a:cxn ang="T14">
                    <a:pos x="T8" y="T9"/>
                  </a:cxn>
                </a:cxnLst>
                <a:rect l="T15" t="T16" r="T17" b="T18"/>
                <a:pathLst>
                  <a:path w="153" h="130">
                    <a:moveTo>
                      <a:pt x="34" y="0"/>
                    </a:moveTo>
                    <a:cubicBezTo>
                      <a:pt x="12" y="27"/>
                      <a:pt x="1" y="61"/>
                      <a:pt x="1" y="95"/>
                    </a:cubicBezTo>
                    <a:cubicBezTo>
                      <a:pt x="0" y="107"/>
                      <a:pt x="2" y="118"/>
                      <a:pt x="4" y="130"/>
                    </a:cubicBezTo>
                    <a:lnTo>
                      <a:pt x="153" y="96"/>
                    </a:lnTo>
                    <a:lnTo>
                      <a:pt x="34" y="0"/>
                    </a:lnTo>
                    <a:close/>
                  </a:path>
                </a:pathLst>
              </a:custGeom>
              <a:solidFill>
                <a:srgbClr val="D7DFB4"/>
              </a:solidFill>
              <a:ln w="19050">
                <a:solidFill>
                  <a:srgbClr val="FFFFFF"/>
                </a:solidFill>
                <a:round/>
                <a:headEnd/>
                <a:tailEnd/>
              </a:ln>
            </p:spPr>
            <p:txBody>
              <a:bodyPr lIns="0" tIns="0" rIns="0" bIns="0"/>
              <a:lstStyle/>
              <a:p>
                <a:endParaRPr lang="en-US" dirty="0"/>
              </a:p>
            </p:txBody>
          </p:sp>
          <p:sp>
            <p:nvSpPr>
              <p:cNvPr id="28" name="Freeform 69"/>
              <p:cNvSpPr>
                <a:spLocks/>
              </p:cNvSpPr>
              <p:nvPr/>
            </p:nvSpPr>
            <p:spPr bwMode="auto">
              <a:xfrm>
                <a:off x="963" y="1934"/>
                <a:ext cx="1153" cy="1472"/>
              </a:xfrm>
              <a:custGeom>
                <a:avLst/>
                <a:gdLst>
                  <a:gd name="T0" fmla="*/ 2147483647 w 119"/>
                  <a:gd name="T1" fmla="*/ 0 h 152"/>
                  <a:gd name="T2" fmla="*/ 0 w 119"/>
                  <a:gd name="T3" fmla="*/ 2147483647 h 152"/>
                  <a:gd name="T4" fmla="*/ 2147483647 w 119"/>
                  <a:gd name="T5" fmla="*/ 2147483647 h 152"/>
                  <a:gd name="T6" fmla="*/ 2147483647 w 119"/>
                  <a:gd name="T7" fmla="*/ 0 h 152"/>
                  <a:gd name="T8" fmla="*/ 0 60000 65536"/>
                  <a:gd name="T9" fmla="*/ 0 60000 65536"/>
                  <a:gd name="T10" fmla="*/ 0 60000 65536"/>
                  <a:gd name="T11" fmla="*/ 0 60000 65536"/>
                  <a:gd name="T12" fmla="*/ 0 w 119"/>
                  <a:gd name="T13" fmla="*/ 0 h 152"/>
                  <a:gd name="T14" fmla="*/ 119 w 119"/>
                  <a:gd name="T15" fmla="*/ 152 h 152"/>
                </a:gdLst>
                <a:ahLst/>
                <a:cxnLst>
                  <a:cxn ang="T8">
                    <a:pos x="T0" y="T1"/>
                  </a:cxn>
                  <a:cxn ang="T9">
                    <a:pos x="T2" y="T3"/>
                  </a:cxn>
                  <a:cxn ang="T10">
                    <a:pos x="T4" y="T5"/>
                  </a:cxn>
                  <a:cxn ang="T11">
                    <a:pos x="T6" y="T7"/>
                  </a:cxn>
                </a:cxnLst>
                <a:rect l="T12" t="T13" r="T14" b="T15"/>
                <a:pathLst>
                  <a:path w="119" h="152">
                    <a:moveTo>
                      <a:pt x="118" y="0"/>
                    </a:moveTo>
                    <a:cubicBezTo>
                      <a:pt x="72" y="0"/>
                      <a:pt x="29" y="21"/>
                      <a:pt x="0" y="56"/>
                    </a:cubicBezTo>
                    <a:lnTo>
                      <a:pt x="119" y="152"/>
                    </a:lnTo>
                    <a:lnTo>
                      <a:pt x="118" y="0"/>
                    </a:lnTo>
                    <a:close/>
                  </a:path>
                </a:pathLst>
              </a:custGeom>
              <a:solidFill>
                <a:srgbClr val="87BDC7"/>
              </a:solidFill>
              <a:ln w="19050">
                <a:solidFill>
                  <a:srgbClr val="FFFFFF"/>
                </a:solidFill>
                <a:round/>
                <a:headEnd/>
                <a:tailEnd/>
              </a:ln>
            </p:spPr>
            <p:txBody>
              <a:bodyPr lIns="0" tIns="0" rIns="0" bIns="0"/>
              <a:lstStyle/>
              <a:p>
                <a:endParaRPr lang="en-US" dirty="0"/>
              </a:p>
            </p:txBody>
          </p:sp>
        </p:grpSp>
        <p:sp>
          <p:nvSpPr>
            <p:cNvPr id="14" name="Text Box 70"/>
            <p:cNvSpPr txBox="1">
              <a:spLocks noChangeArrowheads="1"/>
            </p:cNvSpPr>
            <p:nvPr/>
          </p:nvSpPr>
          <p:spPr bwMode="gray">
            <a:xfrm>
              <a:off x="2880" y="1719"/>
              <a:ext cx="498" cy="154"/>
            </a:xfrm>
            <a:prstGeom prst="rect">
              <a:avLst/>
            </a:prstGeom>
            <a:noFill/>
            <a:ln w="19050" algn="ctr">
              <a:noFill/>
              <a:miter lim="800000"/>
              <a:headEnd/>
              <a:tailEnd/>
            </a:ln>
          </p:spPr>
          <p:txBody>
            <a:bodyPr lIns="0" tIns="0" rIns="0" bIns="0">
              <a:spAutoFit/>
            </a:bodyPr>
            <a:lstStyle/>
            <a:p>
              <a:pPr algn="ctr">
                <a:spcBef>
                  <a:spcPct val="15000"/>
                </a:spcBef>
                <a:buClrTx/>
                <a:buSzTx/>
                <a:buFontTx/>
                <a:buNone/>
              </a:pPr>
              <a:r>
                <a:rPr lang="en-GB" sz="800" b="1" dirty="0">
                  <a:solidFill>
                    <a:schemeClr val="bg1"/>
                  </a:solidFill>
                </a:rPr>
                <a:t>Markets and opportunities</a:t>
              </a:r>
            </a:p>
          </p:txBody>
        </p:sp>
        <p:sp>
          <p:nvSpPr>
            <p:cNvPr id="15" name="Text Box 71"/>
            <p:cNvSpPr txBox="1">
              <a:spLocks noChangeArrowheads="1"/>
            </p:cNvSpPr>
            <p:nvPr/>
          </p:nvSpPr>
          <p:spPr bwMode="gray">
            <a:xfrm>
              <a:off x="3081" y="2513"/>
              <a:ext cx="354" cy="77"/>
            </a:xfrm>
            <a:prstGeom prst="rect">
              <a:avLst/>
            </a:prstGeom>
            <a:noFill/>
            <a:ln w="19050" algn="ctr">
              <a:noFill/>
              <a:miter lim="800000"/>
              <a:headEnd/>
              <a:tailEnd/>
            </a:ln>
          </p:spPr>
          <p:txBody>
            <a:bodyPr lIns="0" tIns="0" rIns="0" bIns="0">
              <a:spAutoFit/>
            </a:bodyPr>
            <a:lstStyle/>
            <a:p>
              <a:pPr algn="ctr">
                <a:spcBef>
                  <a:spcPct val="15000"/>
                </a:spcBef>
                <a:buClrTx/>
                <a:buSzTx/>
                <a:buFontTx/>
                <a:buNone/>
              </a:pPr>
              <a:r>
                <a:rPr lang="en-GB" sz="800" b="1" dirty="0">
                  <a:solidFill>
                    <a:schemeClr val="bg1"/>
                  </a:solidFill>
                </a:rPr>
                <a:t>Customers</a:t>
              </a:r>
            </a:p>
          </p:txBody>
        </p:sp>
        <p:sp>
          <p:nvSpPr>
            <p:cNvPr id="16" name="Text Box 72"/>
            <p:cNvSpPr txBox="1">
              <a:spLocks noChangeArrowheads="1"/>
            </p:cNvSpPr>
            <p:nvPr/>
          </p:nvSpPr>
          <p:spPr bwMode="gray">
            <a:xfrm>
              <a:off x="2654" y="2680"/>
              <a:ext cx="453" cy="77"/>
            </a:xfrm>
            <a:prstGeom prst="rect">
              <a:avLst/>
            </a:prstGeom>
            <a:noFill/>
            <a:ln w="19050" algn="ctr">
              <a:noFill/>
              <a:miter lim="800000"/>
              <a:headEnd/>
              <a:tailEnd/>
            </a:ln>
          </p:spPr>
          <p:txBody>
            <a:bodyPr lIns="0" tIns="0" rIns="0" bIns="0">
              <a:spAutoFit/>
            </a:bodyPr>
            <a:lstStyle/>
            <a:p>
              <a:pPr algn="ctr">
                <a:spcBef>
                  <a:spcPct val="15000"/>
                </a:spcBef>
                <a:buClrTx/>
                <a:buSzTx/>
                <a:buFontTx/>
                <a:buNone/>
              </a:pPr>
              <a:r>
                <a:rPr lang="en-GB" sz="800" b="1" dirty="0">
                  <a:solidFill>
                    <a:schemeClr val="bg1"/>
                  </a:solidFill>
                </a:rPr>
                <a:t>Operations</a:t>
              </a:r>
            </a:p>
          </p:txBody>
        </p:sp>
        <p:sp>
          <p:nvSpPr>
            <p:cNvPr id="17" name="Text Box 73"/>
            <p:cNvSpPr txBox="1">
              <a:spLocks noChangeArrowheads="1"/>
            </p:cNvSpPr>
            <p:nvPr/>
          </p:nvSpPr>
          <p:spPr bwMode="gray">
            <a:xfrm>
              <a:off x="2290" y="2436"/>
              <a:ext cx="445" cy="231"/>
            </a:xfrm>
            <a:prstGeom prst="rect">
              <a:avLst/>
            </a:prstGeom>
            <a:noFill/>
            <a:ln w="19050" algn="ctr">
              <a:noFill/>
              <a:miter lim="800000"/>
              <a:headEnd/>
              <a:tailEnd/>
            </a:ln>
          </p:spPr>
          <p:txBody>
            <a:bodyPr lIns="0" tIns="0" rIns="0" bIns="0">
              <a:spAutoFit/>
            </a:bodyPr>
            <a:lstStyle/>
            <a:p>
              <a:pPr algn="ctr">
                <a:spcBef>
                  <a:spcPct val="15000"/>
                </a:spcBef>
                <a:buClrTx/>
                <a:buSzTx/>
                <a:buFontTx/>
                <a:buNone/>
              </a:pPr>
              <a:r>
                <a:rPr lang="en-GB" sz="800" b="1" dirty="0">
                  <a:solidFill>
                    <a:schemeClr val="bg1"/>
                  </a:solidFill>
                </a:rPr>
                <a:t>Infrastructure and technology</a:t>
              </a:r>
            </a:p>
          </p:txBody>
        </p:sp>
        <p:sp>
          <p:nvSpPr>
            <p:cNvPr id="18" name="Text Box 74"/>
            <p:cNvSpPr txBox="1">
              <a:spLocks noChangeArrowheads="1"/>
            </p:cNvSpPr>
            <p:nvPr/>
          </p:nvSpPr>
          <p:spPr bwMode="gray">
            <a:xfrm>
              <a:off x="2237" y="2083"/>
              <a:ext cx="426" cy="154"/>
            </a:xfrm>
            <a:prstGeom prst="rect">
              <a:avLst/>
            </a:prstGeom>
            <a:noFill/>
            <a:ln w="19050" algn="ctr">
              <a:noFill/>
              <a:miter lim="800000"/>
              <a:headEnd/>
              <a:tailEnd/>
            </a:ln>
          </p:spPr>
          <p:txBody>
            <a:bodyPr lIns="0" tIns="0" rIns="0" bIns="0">
              <a:spAutoFit/>
            </a:bodyPr>
            <a:lstStyle/>
            <a:p>
              <a:pPr algn="ctr">
                <a:spcBef>
                  <a:spcPct val="15000"/>
                </a:spcBef>
                <a:buClrTx/>
                <a:buSzTx/>
                <a:buFontTx/>
                <a:buNone/>
              </a:pPr>
              <a:r>
                <a:rPr lang="en-GB" sz="800" b="1" dirty="0">
                  <a:solidFill>
                    <a:schemeClr val="bg1"/>
                  </a:solidFill>
                </a:rPr>
                <a:t>Structure and governance</a:t>
              </a:r>
            </a:p>
          </p:txBody>
        </p:sp>
        <p:sp>
          <p:nvSpPr>
            <p:cNvPr id="19" name="Text Box 75"/>
            <p:cNvSpPr txBox="1">
              <a:spLocks noChangeArrowheads="1"/>
            </p:cNvSpPr>
            <p:nvPr/>
          </p:nvSpPr>
          <p:spPr bwMode="gray">
            <a:xfrm>
              <a:off x="2542" y="1661"/>
              <a:ext cx="338" cy="308"/>
            </a:xfrm>
            <a:prstGeom prst="rect">
              <a:avLst/>
            </a:prstGeom>
            <a:noFill/>
            <a:ln w="19050" algn="ctr">
              <a:noFill/>
              <a:miter lim="800000"/>
              <a:headEnd/>
              <a:tailEnd/>
            </a:ln>
          </p:spPr>
          <p:txBody>
            <a:bodyPr lIns="0" tIns="0" rIns="0" bIns="0">
              <a:spAutoFit/>
            </a:bodyPr>
            <a:lstStyle/>
            <a:p>
              <a:pPr algn="ctr">
                <a:spcBef>
                  <a:spcPct val="15000"/>
                </a:spcBef>
                <a:buClrTx/>
                <a:buSzTx/>
                <a:buFontTx/>
                <a:buNone/>
              </a:pPr>
              <a:r>
                <a:rPr lang="en-GB" sz="800" b="1" dirty="0">
                  <a:solidFill>
                    <a:schemeClr val="bg1"/>
                  </a:solidFill>
                </a:rPr>
                <a:t>People, culture and incentives</a:t>
              </a:r>
            </a:p>
          </p:txBody>
        </p:sp>
        <p:sp>
          <p:nvSpPr>
            <p:cNvPr id="20" name="Oval 76"/>
            <p:cNvSpPr>
              <a:spLocks noChangeArrowheads="1"/>
            </p:cNvSpPr>
            <p:nvPr/>
          </p:nvSpPr>
          <p:spPr bwMode="gray">
            <a:xfrm>
              <a:off x="2664" y="2020"/>
              <a:ext cx="433" cy="467"/>
            </a:xfrm>
            <a:prstGeom prst="ellipse">
              <a:avLst/>
            </a:prstGeom>
            <a:solidFill>
              <a:schemeClr val="tx2"/>
            </a:solidFill>
            <a:ln w="19050" algn="ctr">
              <a:solidFill>
                <a:schemeClr val="bg1"/>
              </a:solidFill>
              <a:round/>
              <a:headEnd/>
              <a:tailEnd/>
            </a:ln>
          </p:spPr>
          <p:txBody>
            <a:bodyPr lIns="0" tIns="0" rIns="0" bIns="0" anchor="ctr" anchorCtr="1"/>
            <a:lstStyle/>
            <a:p>
              <a:pPr indent="1588" algn="ctr">
                <a:spcBef>
                  <a:spcPct val="15000"/>
                </a:spcBef>
                <a:buFont typeface="Wingdings" pitchFamily="2" charset="2"/>
                <a:buNone/>
              </a:pPr>
              <a:r>
                <a:rPr lang="en-GB" sz="800" b="1" dirty="0">
                  <a:solidFill>
                    <a:schemeClr val="bg1"/>
                  </a:solidFill>
                </a:rPr>
                <a:t>Financial </a:t>
              </a:r>
              <a:br>
                <a:rPr lang="en-GB" sz="800" b="1" dirty="0">
                  <a:solidFill>
                    <a:schemeClr val="bg1"/>
                  </a:solidFill>
                </a:rPr>
              </a:br>
              <a:r>
                <a:rPr lang="en-GB" sz="800" b="1" dirty="0">
                  <a:solidFill>
                    <a:schemeClr val="bg1"/>
                  </a:solidFill>
                </a:rPr>
                <a:t>impact – historic and future</a:t>
              </a:r>
            </a:p>
          </p:txBody>
        </p:sp>
        <p:sp>
          <p:nvSpPr>
            <p:cNvPr id="21" name="Text Box 77"/>
            <p:cNvSpPr txBox="1">
              <a:spLocks noChangeArrowheads="1"/>
            </p:cNvSpPr>
            <p:nvPr/>
          </p:nvSpPr>
          <p:spPr bwMode="gray">
            <a:xfrm>
              <a:off x="3162" y="2047"/>
              <a:ext cx="314" cy="231"/>
            </a:xfrm>
            <a:prstGeom prst="rect">
              <a:avLst/>
            </a:prstGeom>
            <a:noFill/>
            <a:ln w="19050" algn="ctr">
              <a:noFill/>
              <a:miter lim="800000"/>
              <a:headEnd/>
              <a:tailEnd/>
            </a:ln>
          </p:spPr>
          <p:txBody>
            <a:bodyPr lIns="0" tIns="0" rIns="0" bIns="0">
              <a:spAutoFit/>
            </a:bodyPr>
            <a:lstStyle/>
            <a:p>
              <a:pPr algn="ctr">
                <a:spcBef>
                  <a:spcPct val="15000"/>
                </a:spcBef>
                <a:buClrTx/>
                <a:buSzTx/>
                <a:buFontTx/>
                <a:buNone/>
              </a:pPr>
              <a:r>
                <a:rPr lang="en-GB" sz="800" b="1" dirty="0">
                  <a:solidFill>
                    <a:schemeClr val="bg1"/>
                  </a:solidFill>
                </a:rPr>
                <a:t>Products and services</a:t>
              </a:r>
            </a:p>
          </p:txBody>
        </p:sp>
      </p:grpSp>
      <p:sp>
        <p:nvSpPr>
          <p:cNvPr id="33" name="Rectangle 33"/>
          <p:cNvSpPr>
            <a:spLocks noChangeArrowheads="1"/>
          </p:cNvSpPr>
          <p:nvPr/>
        </p:nvSpPr>
        <p:spPr bwMode="gray">
          <a:xfrm>
            <a:off x="5872163" y="4191000"/>
            <a:ext cx="1241425" cy="1117600"/>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Who are the key customers/users of the </a:t>
            </a:r>
            <a:r>
              <a:rPr lang="en-GB" sz="700" dirty="0" smtClean="0">
                <a:latin typeface="+mn-lt"/>
                <a:cs typeface="Arial" charset="0"/>
              </a:rPr>
              <a:t>company’s </a:t>
            </a:r>
            <a:r>
              <a:rPr lang="en-GB" sz="700" dirty="0">
                <a:latin typeface="+mn-lt"/>
                <a:cs typeface="Arial" charset="0"/>
              </a:rPr>
              <a:t>products? Are they likely to change? What do the </a:t>
            </a:r>
            <a:r>
              <a:rPr lang="en-GB" sz="700" dirty="0" smtClean="0">
                <a:latin typeface="+mn-lt"/>
                <a:cs typeface="Arial" charset="0"/>
              </a:rPr>
              <a:t>company’s </a:t>
            </a:r>
            <a:r>
              <a:rPr lang="en-GB" sz="700" dirty="0">
                <a:latin typeface="+mn-lt"/>
                <a:cs typeface="Arial" charset="0"/>
              </a:rPr>
              <a:t>customers think of the company and its products? How well do you understand your customers and realize value from the data you possess? </a:t>
            </a:r>
          </a:p>
        </p:txBody>
      </p:sp>
      <p:sp>
        <p:nvSpPr>
          <p:cNvPr id="34" name="Rectangle 34"/>
          <p:cNvSpPr>
            <a:spLocks noChangeArrowheads="1"/>
          </p:cNvSpPr>
          <p:nvPr/>
        </p:nvSpPr>
        <p:spPr bwMode="gray">
          <a:xfrm>
            <a:off x="3203475" y="5375275"/>
            <a:ext cx="1768475" cy="1031875"/>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are the major 'Operations' in the business (e.g</a:t>
            </a:r>
            <a:r>
              <a:rPr lang="en-GB" sz="700" dirty="0" smtClean="0">
                <a:latin typeface="+mn-lt"/>
                <a:cs typeface="Arial" charset="0"/>
              </a:rPr>
              <a:t>. </a:t>
            </a:r>
            <a:r>
              <a:rPr lang="en-GB" sz="700" dirty="0">
                <a:latin typeface="+mn-lt"/>
                <a:cs typeface="Arial" charset="0"/>
              </a:rPr>
              <a:t>manufacturing, distribution, Research &amp; Development, etc.)? For each of these activities, how effective is the company, and how can it improve? How does it compare to its peers?</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Do future operations require it to change existing operations, including developing new operations?</a:t>
            </a:r>
          </a:p>
        </p:txBody>
      </p:sp>
      <p:sp>
        <p:nvSpPr>
          <p:cNvPr id="35" name="Rectangle 35"/>
          <p:cNvSpPr>
            <a:spLocks noChangeArrowheads="1"/>
          </p:cNvSpPr>
          <p:nvPr/>
        </p:nvSpPr>
        <p:spPr bwMode="gray">
          <a:xfrm>
            <a:off x="4819550" y="1471512"/>
            <a:ext cx="2214563" cy="844550"/>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In which markets/regions/sectors does the company operate? Is </a:t>
            </a:r>
            <a:r>
              <a:rPr lang="en-GB" sz="700" dirty="0" smtClean="0">
                <a:latin typeface="+mn-lt"/>
                <a:cs typeface="Arial" charset="0"/>
              </a:rPr>
              <a:t>that </a:t>
            </a:r>
            <a:r>
              <a:rPr lang="en-GB" sz="700" dirty="0">
                <a:latin typeface="+mn-lt"/>
                <a:cs typeface="Arial" charset="0"/>
              </a:rPr>
              <a:t>likely to/does this need to change?</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Are there any regulatory or other barriers (e.g</a:t>
            </a:r>
            <a:r>
              <a:rPr lang="en-GB" sz="700" dirty="0" smtClean="0">
                <a:latin typeface="+mn-lt"/>
                <a:cs typeface="Arial" charset="0"/>
              </a:rPr>
              <a:t>. </a:t>
            </a:r>
            <a:r>
              <a:rPr lang="en-GB" sz="700" dirty="0">
                <a:latin typeface="+mn-lt"/>
                <a:cs typeface="Arial" charset="0"/>
              </a:rPr>
              <a:t>access) to operating in any of the current or planned markets/regions/sectors?</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Does the addressable market outlook support the company's business model and projections? How is the addressable market structured?</a:t>
            </a:r>
          </a:p>
        </p:txBody>
      </p:sp>
      <p:sp>
        <p:nvSpPr>
          <p:cNvPr id="36" name="Rectangle 36"/>
          <p:cNvSpPr>
            <a:spLocks noChangeArrowheads="1"/>
          </p:cNvSpPr>
          <p:nvPr/>
        </p:nvSpPr>
        <p:spPr bwMode="gray">
          <a:xfrm>
            <a:off x="5872163" y="2998788"/>
            <a:ext cx="1166812" cy="930275"/>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How does the company make money? What are the product/services that provide the revenue/profit streams?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How are the current offerings competitively positioned and does this support the forecast? </a:t>
            </a:r>
          </a:p>
        </p:txBody>
      </p:sp>
      <p:sp>
        <p:nvSpPr>
          <p:cNvPr id="37" name="Rectangle 37"/>
          <p:cNvSpPr>
            <a:spLocks noChangeArrowheads="1"/>
          </p:cNvSpPr>
          <p:nvPr/>
        </p:nvSpPr>
        <p:spPr bwMode="gray">
          <a:xfrm>
            <a:off x="298450" y="4767263"/>
            <a:ext cx="1349375" cy="1352550"/>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are the key elements of the </a:t>
            </a:r>
            <a:r>
              <a:rPr lang="en-GB" sz="700" dirty="0" smtClean="0">
                <a:latin typeface="+mn-lt"/>
                <a:cs typeface="Arial" charset="0"/>
              </a:rPr>
              <a:t>company’s </a:t>
            </a:r>
            <a:r>
              <a:rPr lang="en-GB" sz="700" dirty="0">
                <a:latin typeface="+mn-lt"/>
                <a:cs typeface="Arial" charset="0"/>
              </a:rPr>
              <a:t>infrastructure to support the business?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How effective is this support – could it be better/more efficient? Is the business getting all it needs? Has the business been adequately invested in and what impact will this have?</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Does the infrastructure need to change to support the forward projections?</a:t>
            </a:r>
          </a:p>
        </p:txBody>
      </p:sp>
      <p:sp>
        <p:nvSpPr>
          <p:cNvPr id="38" name="Rectangle 38"/>
          <p:cNvSpPr>
            <a:spLocks noChangeArrowheads="1"/>
          </p:cNvSpPr>
          <p:nvPr/>
        </p:nvSpPr>
        <p:spPr bwMode="gray">
          <a:xfrm>
            <a:off x="298450" y="2914650"/>
            <a:ext cx="1530350" cy="1657350"/>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How is the company organized – By business, region, product? Is this effective/efficient, and does it in encourage the right </a:t>
            </a:r>
            <a:r>
              <a:rPr lang="en-US" sz="700" dirty="0">
                <a:latin typeface="+mn-lt"/>
                <a:cs typeface="Arial" charset="0"/>
              </a:rPr>
              <a:t>behaviors</a:t>
            </a:r>
            <a:r>
              <a:rPr lang="en-GB" sz="700" dirty="0">
                <a:latin typeface="+mn-lt"/>
                <a:cs typeface="Arial" charset="0"/>
              </a:rPr>
              <a:t>? Is the size of the organization appropriate for the industry/scale?</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Does this need to change to support the future projections – has an appropriate assessment been made of the cost of this? How easy is it to do? What does the combined structure look like legally, regulatory and reporting?</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Is its governance leading practice? Would the current governance be acceptable to the buyer?</a:t>
            </a:r>
          </a:p>
        </p:txBody>
      </p:sp>
      <p:sp>
        <p:nvSpPr>
          <p:cNvPr id="39" name="Rectangle 39"/>
          <p:cNvSpPr>
            <a:spLocks noChangeArrowheads="1"/>
          </p:cNvSpPr>
          <p:nvPr/>
        </p:nvSpPr>
        <p:spPr bwMode="gray">
          <a:xfrm>
            <a:off x="298450" y="1481138"/>
            <a:ext cx="1774825" cy="1336675"/>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does the employee structure look like and is it sustainable? Which managerial and operational staff are critical to help manage the business and how can they be incentivized to stay with the organization post transaction?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is the employment cost composition? Have appropriate allowances been made in the valuation model? Is there a risk of inheriting employment related liabilities? To what extent does the remuneration align to the business strategy and structure?</a:t>
            </a:r>
          </a:p>
        </p:txBody>
      </p:sp>
      <p:sp>
        <p:nvSpPr>
          <p:cNvPr id="40" name="Rectangle 40"/>
          <p:cNvSpPr>
            <a:spLocks noChangeArrowheads="1"/>
          </p:cNvSpPr>
          <p:nvPr/>
        </p:nvSpPr>
        <p:spPr bwMode="gray">
          <a:xfrm>
            <a:off x="1846263" y="4538663"/>
            <a:ext cx="1436687" cy="930275"/>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How will the combined footprint, from manufacturing, sales and support be structured? How will the combined IT infrastructure be integrated?</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Are there opportunities to improve the operating cost base without impacting ability to scale or support?</a:t>
            </a:r>
          </a:p>
        </p:txBody>
      </p:sp>
      <p:sp>
        <p:nvSpPr>
          <p:cNvPr id="41" name="Rectangle 41"/>
          <p:cNvSpPr>
            <a:spLocks noChangeArrowheads="1"/>
          </p:cNvSpPr>
          <p:nvPr/>
        </p:nvSpPr>
        <p:spPr bwMode="gray">
          <a:xfrm>
            <a:off x="1846263" y="2971800"/>
            <a:ext cx="1495425" cy="1158009"/>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is the capital structure of the business? Is this scalable, are there issues with this going forward?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Does the company have joint ventures – either through desire or requirement in certain areas? Do these work? Can these continue to work post-transaction?</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How efficient is the group’s tax structure?</a:t>
            </a:r>
          </a:p>
        </p:txBody>
      </p:sp>
      <p:sp>
        <p:nvSpPr>
          <p:cNvPr id="42" name="Rectangle 42"/>
          <p:cNvSpPr>
            <a:spLocks noChangeArrowheads="1"/>
          </p:cNvSpPr>
          <p:nvPr/>
        </p:nvSpPr>
        <p:spPr bwMode="gray">
          <a:xfrm>
            <a:off x="2136775" y="1446213"/>
            <a:ext cx="1978025" cy="1260475"/>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is the impact on employee benefit arrangements? Do new arrangements need to be established? Does the target operate a pension scheme? Will legacy pensions liabilities transfer to the purchaser as part of the transaction?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Are there opportunities for workforce cost and/or risk reduction and efficiencies? Do they have the right people in the right jobs/places?</a:t>
            </a:r>
          </a:p>
          <a:p>
            <a:pPr marL="136525" lvl="1" indent="-133350">
              <a:lnSpc>
                <a:spcPct val="95000"/>
              </a:lnSpc>
              <a:spcBef>
                <a:spcPct val="15000"/>
              </a:spcBef>
              <a:buClr>
                <a:schemeClr val="accent1"/>
              </a:buClr>
              <a:buSzPct val="125000"/>
              <a:buFont typeface="Wingdings" pitchFamily="2" charset="2"/>
              <a:buChar char="§"/>
              <a:defRPr/>
            </a:pPr>
            <a:r>
              <a:rPr lang="en-GB" sz="700" dirty="0" smtClean="0">
                <a:latin typeface="+mn-lt"/>
                <a:cs typeface="Arial" charset="0"/>
              </a:rPr>
              <a:t>What </a:t>
            </a:r>
            <a:r>
              <a:rPr lang="en-GB" sz="700" dirty="0">
                <a:latin typeface="+mn-lt"/>
                <a:cs typeface="Arial" charset="0"/>
              </a:rPr>
              <a:t>culture will better support the business strategy and how does current culture compare to this?</a:t>
            </a:r>
          </a:p>
        </p:txBody>
      </p:sp>
      <p:sp>
        <p:nvSpPr>
          <p:cNvPr id="43" name="Rectangle 43"/>
          <p:cNvSpPr>
            <a:spLocks noChangeArrowheads="1"/>
          </p:cNvSpPr>
          <p:nvPr/>
        </p:nvSpPr>
        <p:spPr bwMode="gray">
          <a:xfrm>
            <a:off x="7113588" y="2533650"/>
            <a:ext cx="1725612" cy="1657350"/>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Is there an expectation that the relative importance of each product and service will change? Does market data support this change? What does the combined product portfolio look like and what is the impact on product development opportunities?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How does the company develop new products? How strong is the R&amp;D department, what does the product pipeline look like and what is the </a:t>
            </a:r>
            <a:r>
              <a:rPr lang="en-GB" sz="700" dirty="0" smtClean="0">
                <a:latin typeface="+mn-lt"/>
                <a:cs typeface="Arial" charset="0"/>
              </a:rPr>
              <a:t>company’s </a:t>
            </a:r>
            <a:r>
              <a:rPr lang="en-GB" sz="700" dirty="0">
                <a:latin typeface="+mn-lt"/>
                <a:cs typeface="Arial" charset="0"/>
              </a:rPr>
              <a:t>record with successfully bringing new products to market?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Which emerging technologies should be leveraged to develop forward thinking products and services?</a:t>
            </a:r>
          </a:p>
        </p:txBody>
      </p:sp>
      <p:sp>
        <p:nvSpPr>
          <p:cNvPr id="44" name="Rectangle 44"/>
          <p:cNvSpPr>
            <a:spLocks noChangeArrowheads="1"/>
          </p:cNvSpPr>
          <p:nvPr/>
        </p:nvSpPr>
        <p:spPr bwMode="gray">
          <a:xfrm>
            <a:off x="7113588" y="4598988"/>
            <a:ext cx="1708150" cy="1149350"/>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is the customer and pricing strategy and how does this support the financial performance?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How does the company go to market (e.g</a:t>
            </a:r>
            <a:r>
              <a:rPr lang="en-GB" sz="700" dirty="0" smtClean="0">
                <a:latin typeface="+mn-lt"/>
                <a:cs typeface="Arial" charset="0"/>
              </a:rPr>
              <a:t>. </a:t>
            </a:r>
            <a:r>
              <a:rPr lang="en-GB" sz="700" dirty="0">
                <a:latin typeface="+mn-lt"/>
                <a:cs typeface="Arial" charset="0"/>
              </a:rPr>
              <a:t>channels, agents, etc.)? How does the company communicate with its customers? How strong and sustainable are the relationships with the existing customer base? </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Does the combined customer/channel profile support the ongoing strategy?</a:t>
            </a:r>
          </a:p>
        </p:txBody>
      </p:sp>
      <p:sp>
        <p:nvSpPr>
          <p:cNvPr id="45" name="Rectangle 45"/>
          <p:cNvSpPr>
            <a:spLocks noChangeArrowheads="1"/>
          </p:cNvSpPr>
          <p:nvPr/>
        </p:nvSpPr>
        <p:spPr bwMode="gray">
          <a:xfrm>
            <a:off x="5068888" y="5375275"/>
            <a:ext cx="1030287" cy="625475"/>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will it take to integrate the business with existing operations?</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Is the value chain tax efficient?</a:t>
            </a:r>
          </a:p>
        </p:txBody>
      </p:sp>
      <p:sp>
        <p:nvSpPr>
          <p:cNvPr id="46" name="Rectangle 46"/>
          <p:cNvSpPr>
            <a:spLocks noChangeArrowheads="1"/>
          </p:cNvSpPr>
          <p:nvPr/>
        </p:nvSpPr>
        <p:spPr bwMode="gray">
          <a:xfrm>
            <a:off x="7113588" y="1481138"/>
            <a:ext cx="1708150" cy="727075"/>
          </a:xfrm>
          <a:prstGeom prst="rect">
            <a:avLst/>
          </a:prstGeom>
          <a:noFill/>
          <a:ln w="6350" algn="ctr">
            <a:noFill/>
            <a:miter lim="800000"/>
            <a:headEnd/>
            <a:tailEnd/>
          </a:ln>
        </p:spPr>
        <p:txBody>
          <a:bodyPr lIns="0" tIns="0" rIns="0" bIns="0">
            <a:spAutoFit/>
          </a:bodyPr>
          <a:lstStyle/>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Can the bidders infrastructure effectively support revenue/market synergies including rapid entry into new geographies for the combined entity?</a:t>
            </a:r>
          </a:p>
          <a:p>
            <a:pPr marL="136525" lvl="1" indent="-133350">
              <a:lnSpc>
                <a:spcPct val="95000"/>
              </a:lnSpc>
              <a:spcBef>
                <a:spcPct val="15000"/>
              </a:spcBef>
              <a:buClr>
                <a:schemeClr val="accent1"/>
              </a:buClr>
              <a:buSzPct val="125000"/>
              <a:buFont typeface="Wingdings" pitchFamily="2" charset="2"/>
              <a:buChar char="§"/>
              <a:defRPr/>
            </a:pPr>
            <a:r>
              <a:rPr lang="en-GB" sz="700" dirty="0">
                <a:latin typeface="+mn-lt"/>
                <a:cs typeface="Arial" charset="0"/>
              </a:rPr>
              <a:t>What does the combined market look like and does this support the ongoing strategy?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US"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US"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u="sng" kern="0" dirty="0" smtClean="0">
                <a:solidFill>
                  <a:schemeClr val="bg1"/>
                </a:solidFill>
                <a:latin typeface="+mn-lt"/>
              </a:rPr>
              <a:t>Research</a:t>
            </a:r>
            <a:r>
              <a:rPr lang="en-US" sz="1800" b="1" kern="0" dirty="0" smtClean="0">
                <a:solidFill>
                  <a:schemeClr val="bg1"/>
                </a:solidFill>
                <a:latin typeface="+mn-lt"/>
              </a:rPr>
              <a:t>, discuss, think: Value Driver Framework (3 of 3)</a:t>
            </a:r>
          </a:p>
          <a:p>
            <a:pPr eaLnBrk="0" fontAlgn="auto" hangingPunct="0">
              <a:spcBef>
                <a:spcPts val="0"/>
              </a:spcBef>
              <a:spcAft>
                <a:spcPts val="0"/>
              </a:spcAft>
              <a:defRPr/>
            </a:pPr>
            <a:r>
              <a:rPr lang="en-US" altLang="en-US" sz="1800" b="1" kern="0" dirty="0" smtClean="0">
                <a:solidFill>
                  <a:schemeClr val="bg1"/>
                </a:solidFill>
                <a:latin typeface="+mn-lt"/>
              </a:rPr>
              <a:t>Airline Example</a:t>
            </a:r>
          </a:p>
        </p:txBody>
      </p:sp>
      <p:pic>
        <p:nvPicPr>
          <p:cNvPr id="45" name="Picture 44"/>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
        <p:nvSpPr>
          <p:cNvPr id="65" name="Rectangle 2"/>
          <p:cNvSpPr>
            <a:spLocks noChangeArrowheads="1"/>
          </p:cNvSpPr>
          <p:nvPr/>
        </p:nvSpPr>
        <p:spPr bwMode="auto">
          <a:xfrm>
            <a:off x="5842000" y="1038225"/>
            <a:ext cx="2971800" cy="338554"/>
          </a:xfrm>
          <a:prstGeom prst="rect">
            <a:avLst/>
          </a:prstGeom>
          <a:solidFill>
            <a:srgbClr val="F06A0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For Example Purposes Only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6" name="Group 65"/>
          <p:cNvGrpSpPr/>
          <p:nvPr/>
        </p:nvGrpSpPr>
        <p:grpSpPr>
          <a:xfrm>
            <a:off x="79080" y="1497330"/>
            <a:ext cx="8996411" cy="4829048"/>
            <a:chOff x="79079" y="1238250"/>
            <a:chExt cx="9371261" cy="4927600"/>
          </a:xfrm>
        </p:grpSpPr>
        <p:sp>
          <p:nvSpPr>
            <p:cNvPr id="86" name="Freeform 2"/>
            <p:cNvSpPr>
              <a:spLocks/>
            </p:cNvSpPr>
            <p:nvPr/>
          </p:nvSpPr>
          <p:spPr bwMode="gray">
            <a:xfrm>
              <a:off x="1338462" y="4451767"/>
              <a:ext cx="7099427" cy="1708680"/>
            </a:xfrm>
            <a:custGeom>
              <a:avLst/>
              <a:gdLst>
                <a:gd name="connsiteX0" fmla="*/ 1895 w 4261"/>
                <a:gd name="connsiteY0" fmla="*/ 0 h 1099"/>
                <a:gd name="connsiteX1" fmla="*/ 0 w 4261"/>
                <a:gd name="connsiteY1" fmla="*/ 1099 h 1099"/>
                <a:gd name="connsiteX2" fmla="*/ 4261 w 4261"/>
                <a:gd name="connsiteY2" fmla="*/ 1036 h 1099"/>
                <a:gd name="connsiteX3" fmla="*/ 2443 w 4261"/>
                <a:gd name="connsiteY3" fmla="*/ 16 h 1099"/>
                <a:gd name="connsiteX4" fmla="*/ 1895 w 4261"/>
                <a:gd name="connsiteY4" fmla="*/ 0 h 1099"/>
                <a:gd name="connsiteX0" fmla="*/ 1895 w 4372"/>
                <a:gd name="connsiteY0" fmla="*/ 0 h 1106"/>
                <a:gd name="connsiteX1" fmla="*/ 0 w 4372"/>
                <a:gd name="connsiteY1" fmla="*/ 1099 h 1106"/>
                <a:gd name="connsiteX2" fmla="*/ 4372 w 4372"/>
                <a:gd name="connsiteY2" fmla="*/ 1106 h 1106"/>
                <a:gd name="connsiteX3" fmla="*/ 2443 w 4372"/>
                <a:gd name="connsiteY3" fmla="*/ 16 h 1106"/>
                <a:gd name="connsiteX4" fmla="*/ 1895 w 4372"/>
                <a:gd name="connsiteY4" fmla="*/ 0 h 1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2" h="1106">
                  <a:moveTo>
                    <a:pt x="1895" y="0"/>
                  </a:moveTo>
                  <a:lnTo>
                    <a:pt x="0" y="1099"/>
                  </a:lnTo>
                  <a:lnTo>
                    <a:pt x="4372" y="1106"/>
                  </a:lnTo>
                  <a:lnTo>
                    <a:pt x="2443" y="16"/>
                  </a:lnTo>
                  <a:lnTo>
                    <a:pt x="1895" y="0"/>
                  </a:lnTo>
                  <a:close/>
                </a:path>
              </a:pathLst>
            </a:custGeom>
            <a:solidFill>
              <a:srgbClr val="E5EAF3"/>
            </a:solidFill>
            <a:ln w="19050" cap="flat" cmpd="sng">
              <a:solidFill>
                <a:srgbClr val="FFFFFF"/>
              </a:solidFill>
              <a:prstDash val="solid"/>
              <a:round/>
              <a:headEnd/>
              <a:tailEnd/>
            </a:ln>
            <a:effectLst/>
          </p:spPr>
          <p:txBody>
            <a:bodyPr lIns="54000" tIns="54000" rIns="54000" bIns="54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ysClr val="windowText" lastClr="000000"/>
                </a:solidFill>
                <a:effectLst/>
                <a:uLnTx/>
                <a:uFillTx/>
                <a:latin typeface="Univers 45 Light" pitchFamily="2" charset="0"/>
                <a:cs typeface="+mn-cs"/>
              </a:endParaRPr>
            </a:p>
          </p:txBody>
        </p:sp>
        <p:sp>
          <p:nvSpPr>
            <p:cNvPr id="87" name="Freeform 4"/>
            <p:cNvSpPr>
              <a:spLocks/>
            </p:cNvSpPr>
            <p:nvPr/>
          </p:nvSpPr>
          <p:spPr bwMode="gray">
            <a:xfrm>
              <a:off x="5478395" y="1534793"/>
              <a:ext cx="3971945" cy="2621443"/>
            </a:xfrm>
            <a:custGeom>
              <a:avLst/>
              <a:gdLst>
                <a:gd name="connsiteX0" fmla="*/ 0 w 2535"/>
                <a:gd name="connsiteY0" fmla="*/ 653 h 1497"/>
                <a:gd name="connsiteX1" fmla="*/ 2535 w 2535"/>
                <a:gd name="connsiteY1" fmla="*/ 0 h 1497"/>
                <a:gd name="connsiteX2" fmla="*/ 2534 w 2535"/>
                <a:gd name="connsiteY2" fmla="*/ 1497 h 1497"/>
                <a:gd name="connsiteX3" fmla="*/ 186 w 2535"/>
                <a:gd name="connsiteY3" fmla="*/ 1339 h 1497"/>
                <a:gd name="connsiteX4" fmla="*/ 0 w 2535"/>
                <a:gd name="connsiteY4" fmla="*/ 653 h 1497"/>
                <a:gd name="connsiteX0" fmla="*/ 0 w 2520"/>
                <a:gd name="connsiteY0" fmla="*/ 797 h 1497"/>
                <a:gd name="connsiteX1" fmla="*/ 2520 w 2520"/>
                <a:gd name="connsiteY1" fmla="*/ 0 h 1497"/>
                <a:gd name="connsiteX2" fmla="*/ 2519 w 2520"/>
                <a:gd name="connsiteY2" fmla="*/ 1497 h 1497"/>
                <a:gd name="connsiteX3" fmla="*/ 171 w 2520"/>
                <a:gd name="connsiteY3" fmla="*/ 1339 h 1497"/>
                <a:gd name="connsiteX4" fmla="*/ 0 w 2520"/>
                <a:gd name="connsiteY4" fmla="*/ 797 h 1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 h="1497">
                  <a:moveTo>
                    <a:pt x="0" y="797"/>
                  </a:moveTo>
                  <a:lnTo>
                    <a:pt x="2520" y="0"/>
                  </a:lnTo>
                  <a:cubicBezTo>
                    <a:pt x="2520" y="458"/>
                    <a:pt x="2519" y="1039"/>
                    <a:pt x="2519" y="1497"/>
                  </a:cubicBezTo>
                  <a:lnTo>
                    <a:pt x="171" y="1339"/>
                  </a:lnTo>
                  <a:lnTo>
                    <a:pt x="0" y="797"/>
                  </a:lnTo>
                  <a:close/>
                </a:path>
              </a:pathLst>
            </a:custGeom>
            <a:solidFill>
              <a:srgbClr val="F6F5F0"/>
            </a:solidFill>
            <a:ln w="19050" cap="flat" cmpd="sng">
              <a:solidFill>
                <a:srgbClr val="FFFFFF"/>
              </a:solidFill>
              <a:prstDash val="solid"/>
              <a:round/>
              <a:headEnd/>
              <a:tailEnd/>
            </a:ln>
            <a:effectLst/>
          </p:spPr>
          <p:txBody>
            <a:bodyPr lIns="54000" tIns="54000" rIns="54000" bIns="54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ysClr val="windowText" lastClr="000000"/>
                </a:solidFill>
                <a:effectLst/>
                <a:uLnTx/>
                <a:uFillTx/>
                <a:latin typeface="Univers 45 Light" pitchFamily="2" charset="0"/>
                <a:cs typeface="+mn-cs"/>
              </a:endParaRPr>
            </a:p>
          </p:txBody>
        </p:sp>
        <p:sp>
          <p:nvSpPr>
            <p:cNvPr id="88" name="Freeform 5"/>
            <p:cNvSpPr>
              <a:spLocks/>
            </p:cNvSpPr>
            <p:nvPr/>
          </p:nvSpPr>
          <p:spPr bwMode="gray">
            <a:xfrm>
              <a:off x="5098883" y="3865370"/>
              <a:ext cx="4350827" cy="2300480"/>
            </a:xfrm>
            <a:custGeom>
              <a:avLst/>
              <a:gdLst/>
              <a:ahLst/>
              <a:cxnLst>
                <a:cxn ang="0">
                  <a:pos x="384" y="0"/>
                </a:cxn>
                <a:cxn ang="0">
                  <a:pos x="2636" y="154"/>
                </a:cxn>
                <a:cxn ang="0">
                  <a:pos x="2640" y="1494"/>
                </a:cxn>
                <a:cxn ang="0">
                  <a:pos x="1794" y="1494"/>
                </a:cxn>
                <a:cxn ang="0">
                  <a:pos x="0" y="486"/>
                </a:cxn>
                <a:cxn ang="0">
                  <a:pos x="384" y="0"/>
                </a:cxn>
              </a:cxnLst>
              <a:rect l="0" t="0" r="r" b="b"/>
              <a:pathLst>
                <a:path w="2640" h="1494">
                  <a:moveTo>
                    <a:pt x="384" y="0"/>
                  </a:moveTo>
                  <a:lnTo>
                    <a:pt x="2636" y="154"/>
                  </a:lnTo>
                  <a:lnTo>
                    <a:pt x="2640" y="1494"/>
                  </a:lnTo>
                  <a:lnTo>
                    <a:pt x="1794" y="1494"/>
                  </a:lnTo>
                  <a:lnTo>
                    <a:pt x="0" y="486"/>
                  </a:lnTo>
                  <a:lnTo>
                    <a:pt x="384" y="0"/>
                  </a:lnTo>
                  <a:close/>
                </a:path>
              </a:pathLst>
            </a:custGeom>
            <a:solidFill>
              <a:srgbClr val="F1F8E5"/>
            </a:solidFill>
            <a:ln w="19050" cap="flat" cmpd="sng">
              <a:solidFill>
                <a:srgbClr val="FFFFFF"/>
              </a:solidFill>
              <a:prstDash val="solid"/>
              <a:round/>
              <a:headEnd/>
              <a:tailEnd/>
            </a:ln>
            <a:effectLst/>
          </p:spPr>
          <p:txBody>
            <a:bodyPr lIns="54000" tIns="54000" rIns="54000" bIns="54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ysClr val="windowText" lastClr="000000"/>
                </a:solidFill>
                <a:effectLst/>
                <a:uLnTx/>
                <a:uFillTx/>
                <a:latin typeface="Univers 45 Light" pitchFamily="2" charset="0"/>
                <a:cs typeface="+mn-cs"/>
              </a:endParaRPr>
            </a:p>
          </p:txBody>
        </p:sp>
        <p:sp>
          <p:nvSpPr>
            <p:cNvPr id="89" name="Freeform 7"/>
            <p:cNvSpPr>
              <a:spLocks/>
            </p:cNvSpPr>
            <p:nvPr/>
          </p:nvSpPr>
          <p:spPr bwMode="gray">
            <a:xfrm>
              <a:off x="4601142" y="1252500"/>
              <a:ext cx="4849198" cy="1670616"/>
            </a:xfrm>
            <a:custGeom>
              <a:avLst/>
              <a:gdLst>
                <a:gd name="connsiteX0" fmla="*/ 0 w 2963"/>
                <a:gd name="connsiteY0" fmla="*/ 887 h 1093"/>
                <a:gd name="connsiteX1" fmla="*/ 5 w 2963"/>
                <a:gd name="connsiteY1" fmla="*/ 0 h 1093"/>
                <a:gd name="connsiteX2" fmla="*/ 2963 w 2963"/>
                <a:gd name="connsiteY2" fmla="*/ 5 h 1093"/>
                <a:gd name="connsiteX3" fmla="*/ 2960 w 2963"/>
                <a:gd name="connsiteY3" fmla="*/ 455 h 1093"/>
                <a:gd name="connsiteX4" fmla="*/ 439 w 2963"/>
                <a:gd name="connsiteY4" fmla="*/ 1093 h 1093"/>
                <a:gd name="connsiteX5" fmla="*/ 0 w 2963"/>
                <a:gd name="connsiteY5" fmla="*/ 887 h 1093"/>
                <a:gd name="connsiteX0" fmla="*/ 0 w 2963"/>
                <a:gd name="connsiteY0" fmla="*/ 887 h 1093"/>
                <a:gd name="connsiteX1" fmla="*/ 5 w 2963"/>
                <a:gd name="connsiteY1" fmla="*/ 0 h 1093"/>
                <a:gd name="connsiteX2" fmla="*/ 2963 w 2963"/>
                <a:gd name="connsiteY2" fmla="*/ 5 h 1093"/>
                <a:gd name="connsiteX3" fmla="*/ 2960 w 2963"/>
                <a:gd name="connsiteY3" fmla="*/ 455 h 1093"/>
                <a:gd name="connsiteX4" fmla="*/ 439 w 2963"/>
                <a:gd name="connsiteY4" fmla="*/ 1093 h 1093"/>
                <a:gd name="connsiteX5" fmla="*/ 0 w 2963"/>
                <a:gd name="connsiteY5" fmla="*/ 887 h 1093"/>
                <a:gd name="connsiteX0" fmla="*/ 0 w 2963"/>
                <a:gd name="connsiteY0" fmla="*/ 887 h 1093"/>
                <a:gd name="connsiteX1" fmla="*/ 5 w 2963"/>
                <a:gd name="connsiteY1" fmla="*/ 0 h 1093"/>
                <a:gd name="connsiteX2" fmla="*/ 2963 w 2963"/>
                <a:gd name="connsiteY2" fmla="*/ 5 h 1093"/>
                <a:gd name="connsiteX3" fmla="*/ 2960 w 2963"/>
                <a:gd name="connsiteY3" fmla="*/ 455 h 1093"/>
                <a:gd name="connsiteX4" fmla="*/ 439 w 2963"/>
                <a:gd name="connsiteY4" fmla="*/ 1093 h 1093"/>
                <a:gd name="connsiteX5" fmla="*/ 0 w 2963"/>
                <a:gd name="connsiteY5" fmla="*/ 887 h 1093"/>
                <a:gd name="connsiteX0" fmla="*/ 0 w 2963"/>
                <a:gd name="connsiteY0" fmla="*/ 887 h 1078"/>
                <a:gd name="connsiteX1" fmla="*/ 5 w 2963"/>
                <a:gd name="connsiteY1" fmla="*/ 0 h 1078"/>
                <a:gd name="connsiteX2" fmla="*/ 2963 w 2963"/>
                <a:gd name="connsiteY2" fmla="*/ 5 h 1078"/>
                <a:gd name="connsiteX3" fmla="*/ 2960 w 2963"/>
                <a:gd name="connsiteY3" fmla="*/ 455 h 1078"/>
                <a:gd name="connsiteX4" fmla="*/ 559 w 2963"/>
                <a:gd name="connsiteY4" fmla="*/ 1078 h 1078"/>
                <a:gd name="connsiteX5" fmla="*/ 0 w 2963"/>
                <a:gd name="connsiteY5" fmla="*/ 887 h 1078"/>
                <a:gd name="connsiteX0" fmla="*/ 0 w 2963"/>
                <a:gd name="connsiteY0" fmla="*/ 887 h 1078"/>
                <a:gd name="connsiteX1" fmla="*/ 5 w 2963"/>
                <a:gd name="connsiteY1" fmla="*/ 0 h 1078"/>
                <a:gd name="connsiteX2" fmla="*/ 2963 w 2963"/>
                <a:gd name="connsiteY2" fmla="*/ 5 h 1078"/>
                <a:gd name="connsiteX3" fmla="*/ 2960 w 2963"/>
                <a:gd name="connsiteY3" fmla="*/ 271 h 1078"/>
                <a:gd name="connsiteX4" fmla="*/ 559 w 2963"/>
                <a:gd name="connsiteY4" fmla="*/ 1078 h 1078"/>
                <a:gd name="connsiteX5" fmla="*/ 0 w 2963"/>
                <a:gd name="connsiteY5" fmla="*/ 887 h 1078"/>
                <a:gd name="connsiteX0" fmla="*/ 0 w 2963"/>
                <a:gd name="connsiteY0" fmla="*/ 887 h 1078"/>
                <a:gd name="connsiteX1" fmla="*/ 5 w 2963"/>
                <a:gd name="connsiteY1" fmla="*/ 0 h 1078"/>
                <a:gd name="connsiteX2" fmla="*/ 2963 w 2963"/>
                <a:gd name="connsiteY2" fmla="*/ 5 h 1078"/>
                <a:gd name="connsiteX3" fmla="*/ 2960 w 2963"/>
                <a:gd name="connsiteY3" fmla="*/ 179 h 1078"/>
                <a:gd name="connsiteX4" fmla="*/ 559 w 2963"/>
                <a:gd name="connsiteY4" fmla="*/ 1078 h 1078"/>
                <a:gd name="connsiteX5" fmla="*/ 0 w 2963"/>
                <a:gd name="connsiteY5" fmla="*/ 887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3" h="1078">
                  <a:moveTo>
                    <a:pt x="0" y="887"/>
                  </a:moveTo>
                  <a:cubicBezTo>
                    <a:pt x="2" y="591"/>
                    <a:pt x="3" y="296"/>
                    <a:pt x="5" y="0"/>
                  </a:cubicBezTo>
                  <a:lnTo>
                    <a:pt x="2963" y="5"/>
                  </a:lnTo>
                  <a:cubicBezTo>
                    <a:pt x="2962" y="94"/>
                    <a:pt x="2961" y="90"/>
                    <a:pt x="2960" y="179"/>
                  </a:cubicBezTo>
                  <a:lnTo>
                    <a:pt x="559" y="1078"/>
                  </a:lnTo>
                  <a:lnTo>
                    <a:pt x="0" y="887"/>
                  </a:lnTo>
                  <a:close/>
                </a:path>
              </a:pathLst>
            </a:custGeom>
            <a:solidFill>
              <a:srgbClr val="F3E9F3"/>
            </a:solidFill>
            <a:ln w="19050" cap="flat" cmpd="sng">
              <a:solidFill>
                <a:srgbClr val="FFFFFF"/>
              </a:solidFill>
              <a:prstDash val="solid"/>
              <a:round/>
              <a:headEnd/>
              <a:tailEnd/>
            </a:ln>
            <a:effectLst/>
          </p:spPr>
          <p:txBody>
            <a:bodyPr lIns="54000" tIns="54000" rIns="54000" bIns="54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ysClr val="windowText" lastClr="000000"/>
                </a:solidFill>
                <a:effectLst/>
                <a:uLnTx/>
                <a:uFillTx/>
                <a:latin typeface="Univers 45 Light" pitchFamily="2" charset="0"/>
                <a:cs typeface="+mn-cs"/>
              </a:endParaRPr>
            </a:p>
          </p:txBody>
        </p:sp>
        <p:sp>
          <p:nvSpPr>
            <p:cNvPr id="90" name="Freeform 3"/>
            <p:cNvSpPr>
              <a:spLocks/>
            </p:cNvSpPr>
            <p:nvPr/>
          </p:nvSpPr>
          <p:spPr bwMode="gray">
            <a:xfrm>
              <a:off x="79079" y="2561920"/>
              <a:ext cx="4076273" cy="2054723"/>
            </a:xfrm>
            <a:custGeom>
              <a:avLst/>
              <a:gdLst>
                <a:gd name="T0" fmla="*/ 2486 w 2486"/>
                <a:gd name="T1" fmla="*/ 249 h 1344"/>
                <a:gd name="T2" fmla="*/ 0 w 2486"/>
                <a:gd name="T3" fmla="*/ 0 h 1344"/>
                <a:gd name="T4" fmla="*/ 0 w 2486"/>
                <a:gd name="T5" fmla="*/ 1344 h 1344"/>
                <a:gd name="T6" fmla="*/ 2270 w 2486"/>
                <a:gd name="T7" fmla="*/ 869 h 1344"/>
                <a:gd name="T8" fmla="*/ 2486 w 2486"/>
                <a:gd name="T9" fmla="*/ 249 h 1344"/>
                <a:gd name="T10" fmla="*/ 0 60000 65536"/>
                <a:gd name="T11" fmla="*/ 0 60000 65536"/>
                <a:gd name="T12" fmla="*/ 0 60000 65536"/>
                <a:gd name="T13" fmla="*/ 0 60000 65536"/>
                <a:gd name="T14" fmla="*/ 0 60000 65536"/>
                <a:gd name="T15" fmla="*/ 0 w 2486"/>
                <a:gd name="T16" fmla="*/ 0 h 1344"/>
                <a:gd name="T17" fmla="*/ 2486 w 2486"/>
                <a:gd name="T18" fmla="*/ 1344 h 1344"/>
              </a:gdLst>
              <a:ahLst/>
              <a:cxnLst>
                <a:cxn ang="T10">
                  <a:pos x="T0" y="T1"/>
                </a:cxn>
                <a:cxn ang="T11">
                  <a:pos x="T2" y="T3"/>
                </a:cxn>
                <a:cxn ang="T12">
                  <a:pos x="T4" y="T5"/>
                </a:cxn>
                <a:cxn ang="T13">
                  <a:pos x="T6" y="T7"/>
                </a:cxn>
                <a:cxn ang="T14">
                  <a:pos x="T8" y="T9"/>
                </a:cxn>
              </a:cxnLst>
              <a:rect l="T15" t="T16" r="T17" b="T18"/>
              <a:pathLst>
                <a:path w="2486" h="1344">
                  <a:moveTo>
                    <a:pt x="2486" y="249"/>
                  </a:moveTo>
                  <a:lnTo>
                    <a:pt x="0" y="0"/>
                  </a:lnTo>
                  <a:lnTo>
                    <a:pt x="0" y="1344"/>
                  </a:lnTo>
                  <a:lnTo>
                    <a:pt x="2270" y="869"/>
                  </a:lnTo>
                  <a:lnTo>
                    <a:pt x="2486" y="249"/>
                  </a:lnTo>
                  <a:close/>
                </a:path>
              </a:pathLst>
            </a:custGeom>
            <a:solidFill>
              <a:srgbClr val="FDF8E5"/>
            </a:solidFill>
            <a:ln w="19050" cap="flat" cmpd="sng">
              <a:solidFill>
                <a:srgbClr val="FFFFFF"/>
              </a:solidFill>
              <a:prstDash val="solid"/>
              <a:round/>
              <a:headEnd/>
              <a:tailEnd/>
            </a:ln>
          </p:spPr>
          <p:txBody>
            <a:bodyPr lIns="54000" tIns="54000" rIns="54000" bIns="54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1" name="Freeform 6"/>
            <p:cNvSpPr>
              <a:spLocks/>
            </p:cNvSpPr>
            <p:nvPr/>
          </p:nvSpPr>
          <p:spPr bwMode="gray">
            <a:xfrm>
              <a:off x="79079" y="3843594"/>
              <a:ext cx="4097088" cy="2308049"/>
            </a:xfrm>
            <a:custGeom>
              <a:avLst/>
              <a:gdLst>
                <a:gd name="connsiteX0" fmla="*/ 2262 w 2640"/>
                <a:gd name="connsiteY0" fmla="*/ 0 h 1500"/>
                <a:gd name="connsiteX1" fmla="*/ 0 w 2640"/>
                <a:gd name="connsiteY1" fmla="*/ 462 h 1500"/>
                <a:gd name="connsiteX2" fmla="*/ 0 w 2640"/>
                <a:gd name="connsiteY2" fmla="*/ 1500 h 1500"/>
                <a:gd name="connsiteX3" fmla="*/ 894 w 2640"/>
                <a:gd name="connsiteY3" fmla="*/ 1500 h 1500"/>
                <a:gd name="connsiteX4" fmla="*/ 2640 w 2640"/>
                <a:gd name="connsiteY4" fmla="*/ 492 h 1500"/>
                <a:gd name="connsiteX5" fmla="*/ 2262 w 2640"/>
                <a:gd name="connsiteY5" fmla="*/ 0 h 1500"/>
                <a:gd name="connsiteX0" fmla="*/ 2262 w 2640"/>
                <a:gd name="connsiteY0" fmla="*/ 0 h 1550"/>
                <a:gd name="connsiteX1" fmla="*/ 0 w 2640"/>
                <a:gd name="connsiteY1" fmla="*/ 462 h 1550"/>
                <a:gd name="connsiteX2" fmla="*/ 0 w 2640"/>
                <a:gd name="connsiteY2" fmla="*/ 1500 h 1550"/>
                <a:gd name="connsiteX3" fmla="*/ 851 w 2640"/>
                <a:gd name="connsiteY3" fmla="*/ 1550 h 1550"/>
                <a:gd name="connsiteX4" fmla="*/ 2640 w 2640"/>
                <a:gd name="connsiteY4" fmla="*/ 492 h 1550"/>
                <a:gd name="connsiteX5" fmla="*/ 2262 w 2640"/>
                <a:gd name="connsiteY5" fmla="*/ 0 h 1550"/>
                <a:gd name="connsiteX0" fmla="*/ 2262 w 2640"/>
                <a:gd name="connsiteY0" fmla="*/ 0 h 1550"/>
                <a:gd name="connsiteX1" fmla="*/ 0 w 2640"/>
                <a:gd name="connsiteY1" fmla="*/ 462 h 1550"/>
                <a:gd name="connsiteX2" fmla="*/ 0 w 2640"/>
                <a:gd name="connsiteY2" fmla="*/ 1500 h 1550"/>
                <a:gd name="connsiteX3" fmla="*/ 851 w 2640"/>
                <a:gd name="connsiteY3" fmla="*/ 1550 h 1550"/>
                <a:gd name="connsiteX4" fmla="*/ 2640 w 2640"/>
                <a:gd name="connsiteY4" fmla="*/ 492 h 1550"/>
                <a:gd name="connsiteX5" fmla="*/ 2262 w 2640"/>
                <a:gd name="connsiteY5" fmla="*/ 0 h 1550"/>
                <a:gd name="connsiteX0" fmla="*/ 2262 w 2640"/>
                <a:gd name="connsiteY0" fmla="*/ 0 h 1550"/>
                <a:gd name="connsiteX1" fmla="*/ 0 w 2640"/>
                <a:gd name="connsiteY1" fmla="*/ 462 h 1550"/>
                <a:gd name="connsiteX2" fmla="*/ 0 w 2640"/>
                <a:gd name="connsiteY2" fmla="*/ 1500 h 1550"/>
                <a:gd name="connsiteX3" fmla="*/ 16 w 2640"/>
                <a:gd name="connsiteY3" fmla="*/ 1548 h 1550"/>
                <a:gd name="connsiteX4" fmla="*/ 851 w 2640"/>
                <a:gd name="connsiteY4" fmla="*/ 1550 h 1550"/>
                <a:gd name="connsiteX5" fmla="*/ 2640 w 2640"/>
                <a:gd name="connsiteY5" fmla="*/ 492 h 1550"/>
                <a:gd name="connsiteX6" fmla="*/ 2262 w 2640"/>
                <a:gd name="connsiteY6" fmla="*/ 0 h 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0" h="1550">
                  <a:moveTo>
                    <a:pt x="2262" y="0"/>
                  </a:moveTo>
                  <a:lnTo>
                    <a:pt x="0" y="462"/>
                  </a:lnTo>
                  <a:lnTo>
                    <a:pt x="0" y="1500"/>
                  </a:lnTo>
                  <a:cubicBezTo>
                    <a:pt x="4" y="1501"/>
                    <a:pt x="12" y="1547"/>
                    <a:pt x="16" y="1548"/>
                  </a:cubicBezTo>
                  <a:lnTo>
                    <a:pt x="851" y="1550"/>
                  </a:lnTo>
                  <a:lnTo>
                    <a:pt x="2640" y="492"/>
                  </a:lnTo>
                  <a:lnTo>
                    <a:pt x="2262" y="0"/>
                  </a:lnTo>
                  <a:close/>
                </a:path>
              </a:pathLst>
            </a:custGeom>
            <a:solidFill>
              <a:srgbClr val="F9EDE5"/>
            </a:solidFill>
            <a:ln w="19050" cap="flat" cmpd="sng">
              <a:solidFill>
                <a:srgbClr val="FFFFFF"/>
              </a:solidFill>
              <a:prstDash val="solid"/>
              <a:round/>
              <a:headEnd/>
              <a:tailEnd/>
            </a:ln>
            <a:effectLst/>
          </p:spPr>
          <p:txBody>
            <a:bodyPr lIns="54000" tIns="54000" rIns="54000" bIns="54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ysClr val="windowText" lastClr="000000"/>
                </a:solidFill>
                <a:effectLst/>
                <a:uLnTx/>
                <a:uFillTx/>
                <a:latin typeface="Univers 45 Light" pitchFamily="2" charset="0"/>
                <a:cs typeface="+mn-cs"/>
              </a:endParaRPr>
            </a:p>
          </p:txBody>
        </p:sp>
        <p:sp>
          <p:nvSpPr>
            <p:cNvPr id="92" name="Freeform 8"/>
            <p:cNvSpPr>
              <a:spLocks/>
            </p:cNvSpPr>
            <p:nvPr/>
          </p:nvSpPr>
          <p:spPr bwMode="gray">
            <a:xfrm>
              <a:off x="79079" y="1238250"/>
              <a:ext cx="4555018" cy="1709416"/>
            </a:xfrm>
            <a:custGeom>
              <a:avLst/>
              <a:gdLst>
                <a:gd name="T0" fmla="*/ 2937 w 2938"/>
                <a:gd name="T1" fmla="*/ 0 h 1073"/>
                <a:gd name="T2" fmla="*/ 2938 w 2938"/>
                <a:gd name="T3" fmla="*/ 875 h 1073"/>
                <a:gd name="T4" fmla="*/ 2494 w 2938"/>
                <a:gd name="T5" fmla="*/ 1073 h 1073"/>
                <a:gd name="T6" fmla="*/ 0 w 2938"/>
                <a:gd name="T7" fmla="*/ 869 h 1073"/>
                <a:gd name="T8" fmla="*/ 0 w 2938"/>
                <a:gd name="T9" fmla="*/ 5 h 1073"/>
                <a:gd name="T10" fmla="*/ 2937 w 2938"/>
                <a:gd name="T11" fmla="*/ 0 h 1073"/>
                <a:gd name="T12" fmla="*/ 0 60000 65536"/>
                <a:gd name="T13" fmla="*/ 0 60000 65536"/>
                <a:gd name="T14" fmla="*/ 0 60000 65536"/>
                <a:gd name="T15" fmla="*/ 0 60000 65536"/>
                <a:gd name="T16" fmla="*/ 0 60000 65536"/>
                <a:gd name="T17" fmla="*/ 0 60000 65536"/>
                <a:gd name="T18" fmla="*/ 0 w 2938"/>
                <a:gd name="T19" fmla="*/ 0 h 1073"/>
                <a:gd name="T20" fmla="*/ 2938 w 2938"/>
                <a:gd name="T21" fmla="*/ 1073 h 1073"/>
              </a:gdLst>
              <a:ahLst/>
              <a:cxnLst>
                <a:cxn ang="T12">
                  <a:pos x="T0" y="T1"/>
                </a:cxn>
                <a:cxn ang="T13">
                  <a:pos x="T2" y="T3"/>
                </a:cxn>
                <a:cxn ang="T14">
                  <a:pos x="T4" y="T5"/>
                </a:cxn>
                <a:cxn ang="T15">
                  <a:pos x="T6" y="T7"/>
                </a:cxn>
                <a:cxn ang="T16">
                  <a:pos x="T8" y="T9"/>
                </a:cxn>
                <a:cxn ang="T17">
                  <a:pos x="T10" y="T11"/>
                </a:cxn>
              </a:cxnLst>
              <a:rect l="T18" t="T19" r="T20" b="T21"/>
              <a:pathLst>
                <a:path w="2938" h="1073">
                  <a:moveTo>
                    <a:pt x="2937" y="0"/>
                  </a:moveTo>
                  <a:lnTo>
                    <a:pt x="2938" y="875"/>
                  </a:lnTo>
                  <a:lnTo>
                    <a:pt x="2494" y="1073"/>
                  </a:lnTo>
                  <a:lnTo>
                    <a:pt x="0" y="869"/>
                  </a:lnTo>
                  <a:lnTo>
                    <a:pt x="0" y="5"/>
                  </a:lnTo>
                  <a:lnTo>
                    <a:pt x="2937" y="0"/>
                  </a:lnTo>
                  <a:close/>
                </a:path>
              </a:pathLst>
            </a:custGeom>
            <a:solidFill>
              <a:srgbClr val="E5F2F4"/>
            </a:solidFill>
            <a:ln w="19050" cap="flat" cmpd="sng">
              <a:solidFill>
                <a:srgbClr val="FFFFFF"/>
              </a:solidFill>
              <a:prstDash val="solid"/>
              <a:round/>
              <a:headEnd/>
              <a:tailEnd/>
            </a:ln>
          </p:spPr>
          <p:txBody>
            <a:bodyPr lIns="54000" tIns="54000" rIns="54000" bIns="54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3" name="Rectangle 32"/>
            <p:cNvSpPr>
              <a:spLocks noChangeArrowheads="1"/>
            </p:cNvSpPr>
            <p:nvPr/>
          </p:nvSpPr>
          <p:spPr bwMode="gray">
            <a:xfrm>
              <a:off x="258436" y="1509915"/>
              <a:ext cx="4000528" cy="1083499"/>
            </a:xfrm>
            <a:prstGeom prst="rect">
              <a:avLst/>
            </a:prstGeom>
            <a:noFill/>
            <a:ln w="6350" algn="ctr">
              <a:noFill/>
              <a:miter lim="800000"/>
              <a:headEnd/>
              <a:tailEnd/>
            </a:ln>
          </p:spPr>
          <p:txBody>
            <a:bodyPr wrap="square" lIns="0" tIns="0" rIns="0" bIns="0">
              <a:spAutoFit/>
            </a:bodyPr>
            <a:lstStyle/>
            <a:p>
              <a:pPr marL="177800" lvl="2" indent="-177800">
                <a:lnSpc>
                  <a:spcPct val="90000"/>
                </a:lnSpc>
                <a:spcBef>
                  <a:spcPts val="600"/>
                </a:spcBef>
                <a:buClr>
                  <a:schemeClr val="accent1"/>
                </a:buClr>
                <a:buSzPct val="125000"/>
                <a:buFont typeface="Arial" pitchFamily="34" charset="0"/>
                <a:buChar char="▪"/>
              </a:pPr>
              <a:r>
                <a:rPr lang="en-US" sz="800" dirty="0" smtClean="0">
                  <a:latin typeface="Arial"/>
                  <a:cs typeface="Arial" pitchFamily="34" charset="0"/>
                </a:rPr>
                <a:t>Costs per block hour for crew - Flight Deck (Captain and First Officer) and Cabin </a:t>
              </a:r>
            </a:p>
            <a:p>
              <a:pPr marL="177800" lvl="2" indent="-177800">
                <a:spcBef>
                  <a:spcPts val="600"/>
                </a:spcBef>
                <a:buClr>
                  <a:schemeClr val="accent1"/>
                </a:buClr>
                <a:buSzPct val="125000"/>
                <a:buFont typeface="Arial" pitchFamily="34" charset="0"/>
                <a:buChar char="▪"/>
              </a:pPr>
              <a:r>
                <a:rPr lang="en-US" sz="800" dirty="0" smtClean="0">
                  <a:latin typeface="Arial"/>
                  <a:cs typeface="Arial" pitchFamily="34" charset="0"/>
                </a:rPr>
                <a:t>Crew productivity (in block hours per year) </a:t>
              </a:r>
            </a:p>
            <a:p>
              <a:pPr marL="177800" lvl="2" indent="-177800">
                <a:lnSpc>
                  <a:spcPct val="90000"/>
                </a:lnSpc>
                <a:spcBef>
                  <a:spcPts val="600"/>
                </a:spcBef>
                <a:buClr>
                  <a:schemeClr val="accent1"/>
                </a:buClr>
                <a:buSzPct val="125000"/>
                <a:buFont typeface="Arial" pitchFamily="34" charset="0"/>
                <a:buChar char="▪"/>
              </a:pPr>
              <a:r>
                <a:rPr lang="en-US" sz="800" dirty="0" smtClean="0">
                  <a:latin typeface="Arial"/>
                  <a:cs typeface="Arial" pitchFamily="34" charset="0"/>
                </a:rPr>
                <a:t>Seniority profile for pilots</a:t>
              </a:r>
            </a:p>
            <a:p>
              <a:pPr marL="177800" lvl="2" indent="-177800">
                <a:lnSpc>
                  <a:spcPct val="90000"/>
                </a:lnSpc>
                <a:spcBef>
                  <a:spcPts val="600"/>
                </a:spcBef>
                <a:buClr>
                  <a:schemeClr val="accent1"/>
                </a:buClr>
                <a:buSzPct val="125000"/>
                <a:buFont typeface="Arial" pitchFamily="34" charset="0"/>
                <a:buChar char="▪"/>
              </a:pPr>
              <a:r>
                <a:rPr lang="en-US" sz="800" dirty="0" smtClean="0">
                  <a:latin typeface="Arial"/>
                  <a:cs typeface="Arial" pitchFamily="34" charset="0"/>
                </a:rPr>
                <a:t>Unions (strikes by pilots, crew, technicians and other ground personnel)</a:t>
              </a:r>
            </a:p>
            <a:p>
              <a:pPr marL="177800" lvl="2" indent="-177800">
                <a:lnSpc>
                  <a:spcPct val="90000"/>
                </a:lnSpc>
                <a:spcBef>
                  <a:spcPts val="600"/>
                </a:spcBef>
                <a:buClr>
                  <a:schemeClr val="accent1"/>
                </a:buClr>
                <a:buSzPct val="125000"/>
                <a:buFont typeface="Arial" pitchFamily="34" charset="0"/>
                <a:buChar char="▪"/>
              </a:pPr>
              <a:r>
                <a:rPr lang="en-US" sz="800" dirty="0" smtClean="0">
                  <a:latin typeface="Arial"/>
                  <a:cs typeface="Arial" pitchFamily="34" charset="0"/>
                </a:rPr>
                <a:t>Pensions (max. age for pilots below general retirement age)</a:t>
              </a:r>
            </a:p>
            <a:p>
              <a:pPr marL="177800" lvl="2" indent="-177800">
                <a:lnSpc>
                  <a:spcPct val="90000"/>
                </a:lnSpc>
                <a:spcBef>
                  <a:spcPts val="600"/>
                </a:spcBef>
                <a:buClr>
                  <a:schemeClr val="accent1"/>
                </a:buClr>
                <a:buSzPct val="125000"/>
                <a:buFont typeface="Arial" pitchFamily="34" charset="0"/>
                <a:buChar char="▪"/>
              </a:pPr>
              <a:r>
                <a:rPr lang="en-US" sz="800" dirty="0" smtClean="0">
                  <a:latin typeface="Arial"/>
                  <a:cs typeface="Arial" pitchFamily="34" charset="0"/>
                </a:rPr>
                <a:t>Cultural fit between airlines </a:t>
              </a:r>
              <a:endParaRPr lang="en-US" sz="800" dirty="0">
                <a:latin typeface="Arial"/>
                <a:cs typeface="Arial" pitchFamily="34" charset="0"/>
              </a:endParaRPr>
            </a:p>
          </p:txBody>
        </p:sp>
        <p:sp>
          <p:nvSpPr>
            <p:cNvPr id="94" name="Rectangle 33"/>
            <p:cNvSpPr>
              <a:spLocks noChangeArrowheads="1"/>
            </p:cNvSpPr>
            <p:nvPr/>
          </p:nvSpPr>
          <p:spPr bwMode="gray">
            <a:xfrm>
              <a:off x="144168" y="2809101"/>
              <a:ext cx="3186102" cy="1319043"/>
            </a:xfrm>
            <a:prstGeom prst="rect">
              <a:avLst/>
            </a:prstGeom>
            <a:noFill/>
            <a:ln w="6350" algn="ctr">
              <a:noFill/>
              <a:miter lim="800000"/>
              <a:headEnd/>
              <a:tailEnd/>
            </a:ln>
          </p:spPr>
          <p:txBody>
            <a:bodyPr wrap="square" lIns="0" tIns="0" rIns="0" bIns="0">
              <a:spAutoFit/>
            </a:bodyPr>
            <a:lstStyle/>
            <a:p>
              <a:pPr marL="171450" lvl="2" indent="-171450">
                <a:spcBef>
                  <a:spcPts val="600"/>
                </a:spcBef>
                <a:buClr>
                  <a:schemeClr val="accent1"/>
                </a:buClr>
                <a:buSzPct val="125000"/>
                <a:buFont typeface="Arial" pitchFamily="34" charset="0"/>
                <a:buChar char="▪"/>
              </a:pPr>
              <a:r>
                <a:rPr lang="en-US" sz="800" dirty="0" smtClean="0">
                  <a:latin typeface="Arial"/>
                  <a:cs typeface="Arial" pitchFamily="34" charset="0"/>
                </a:rPr>
                <a:t>International group companies and JVs </a:t>
              </a:r>
              <a:br>
                <a:rPr lang="en-US" sz="800" dirty="0" smtClean="0">
                  <a:latin typeface="Arial"/>
                  <a:cs typeface="Arial" pitchFamily="34" charset="0"/>
                </a:rPr>
              </a:br>
              <a:r>
                <a:rPr lang="en-US" sz="800" dirty="0" smtClean="0">
                  <a:latin typeface="Arial"/>
                  <a:cs typeface="Arial" pitchFamily="34" charset="0"/>
                </a:rPr>
                <a:t>(e.g. MRO operations, catering, ground handling)</a:t>
              </a:r>
            </a:p>
            <a:p>
              <a:pPr marL="171450" lvl="2" indent="-171450">
                <a:spcBef>
                  <a:spcPts val="600"/>
                </a:spcBef>
                <a:buClr>
                  <a:schemeClr val="accent1"/>
                </a:buClr>
                <a:buSzPct val="125000"/>
                <a:buFont typeface="Arial" pitchFamily="34" charset="0"/>
                <a:buChar char="▪"/>
              </a:pPr>
              <a:r>
                <a:rPr lang="en-US" sz="800" dirty="0" smtClean="0">
                  <a:latin typeface="Arial"/>
                  <a:cs typeface="Arial" pitchFamily="34" charset="0"/>
                </a:rPr>
                <a:t>Financial gearing/aircraft financing [operating versus finance leases (SIC 12)/minimum liquidity requirements</a:t>
              </a:r>
            </a:p>
            <a:p>
              <a:pPr marL="171450" lvl="2" indent="-171450">
                <a:spcBef>
                  <a:spcPts val="600"/>
                </a:spcBef>
                <a:buClr>
                  <a:schemeClr val="accent1"/>
                </a:buClr>
                <a:buSzPct val="125000"/>
                <a:buFont typeface="Arial" pitchFamily="34" charset="0"/>
                <a:buChar char="▪"/>
              </a:pPr>
              <a:r>
                <a:rPr lang="en-US" sz="800" dirty="0" smtClean="0">
                  <a:latin typeface="Arial"/>
                  <a:cs typeface="Arial" pitchFamily="34" charset="0"/>
                </a:rPr>
                <a:t>Aircraft operator certificate (AOC) and reporting to respective authorities</a:t>
              </a:r>
            </a:p>
            <a:p>
              <a:pPr marL="171450" lvl="2" indent="-171450">
                <a:spcBef>
                  <a:spcPts val="600"/>
                </a:spcBef>
                <a:buClr>
                  <a:schemeClr val="accent1"/>
                </a:buClr>
                <a:buSzPct val="125000"/>
                <a:buFont typeface="Arial" pitchFamily="34" charset="0"/>
                <a:buChar char="▪"/>
              </a:pPr>
              <a:r>
                <a:rPr lang="en-US" sz="800" dirty="0" smtClean="0">
                  <a:latin typeface="Arial"/>
                  <a:cs typeface="Arial" pitchFamily="34" charset="0"/>
                </a:rPr>
                <a:t>Tax aggressive cross border lease structures</a:t>
              </a:r>
            </a:p>
            <a:p>
              <a:pPr marL="171450" lvl="2" indent="-171450">
                <a:spcBef>
                  <a:spcPts val="600"/>
                </a:spcBef>
                <a:buClr>
                  <a:schemeClr val="accent1"/>
                </a:buClr>
                <a:buSzPct val="125000"/>
                <a:buFont typeface="Arial" pitchFamily="34" charset="0"/>
                <a:buChar char="▪"/>
              </a:pPr>
              <a:r>
                <a:rPr lang="en-US" sz="800" dirty="0" smtClean="0">
                  <a:latin typeface="Arial"/>
                  <a:cs typeface="Arial" pitchFamily="34" charset="0"/>
                </a:rPr>
                <a:t>Private airlines versus subsidized flag carriers</a:t>
              </a:r>
              <a:endParaRPr lang="en-US" sz="800" dirty="0">
                <a:latin typeface="Arial"/>
                <a:cs typeface="Arial" pitchFamily="34" charset="0"/>
              </a:endParaRPr>
            </a:p>
          </p:txBody>
        </p:sp>
        <p:sp>
          <p:nvSpPr>
            <p:cNvPr id="95" name="Rectangle 34"/>
            <p:cNvSpPr>
              <a:spLocks noChangeArrowheads="1"/>
            </p:cNvSpPr>
            <p:nvPr/>
          </p:nvSpPr>
          <p:spPr bwMode="gray">
            <a:xfrm>
              <a:off x="128670" y="4538670"/>
              <a:ext cx="1629965" cy="1585992"/>
            </a:xfrm>
            <a:prstGeom prst="rect">
              <a:avLst/>
            </a:prstGeom>
            <a:noFill/>
            <a:ln w="6350" algn="ctr">
              <a:noFill/>
              <a:miter lim="800000"/>
              <a:headEnd/>
              <a:tailEnd/>
            </a:ln>
          </p:spPr>
          <p:txBody>
            <a:bodyPr wrap="square" lIns="0" tIns="0" rIns="0" bIns="0">
              <a:spAutoFit/>
            </a:bodyPr>
            <a:lstStyle/>
            <a:p>
              <a:pPr marL="174625" lvl="2" indent="-174625">
                <a:spcBef>
                  <a:spcPts val="600"/>
                </a:spcBef>
                <a:buClr>
                  <a:schemeClr val="accent1"/>
                </a:buClr>
                <a:buSzPct val="125000"/>
                <a:buFont typeface="Arial" pitchFamily="34" charset="0"/>
                <a:buChar char="▪"/>
              </a:pPr>
              <a:r>
                <a:rPr lang="en-US" sz="800" dirty="0" smtClean="0">
                  <a:latin typeface="Arial"/>
                  <a:cs typeface="Arial" pitchFamily="34" charset="0"/>
                </a:rPr>
                <a:t>Fleet and aircraft orders (aircraft types and sizes; utilization in BH/d; age; accounting for aircraft, engines, spares; pending returns to lessons, gains on sale and lease back)</a:t>
              </a:r>
            </a:p>
            <a:p>
              <a:pPr marL="115888" lvl="2" indent="-115888">
                <a:spcBef>
                  <a:spcPts val="600"/>
                </a:spcBef>
                <a:buClr>
                  <a:schemeClr val="accent1"/>
                </a:buClr>
                <a:buSzPct val="125000"/>
                <a:buFont typeface="Arial" pitchFamily="34" charset="0"/>
                <a:buChar char="▪"/>
              </a:pPr>
              <a:r>
                <a:rPr lang="en-US" sz="800" dirty="0" smtClean="0">
                  <a:latin typeface="Arial"/>
                  <a:cs typeface="Arial" pitchFamily="34" charset="0"/>
                </a:rPr>
                <a:t>Quality of management information (strong focus on ratios, e.g. revenue and cost per ASK; Yields and Load Factors, etc.)</a:t>
              </a:r>
              <a:endParaRPr lang="en-US" sz="800" dirty="0">
                <a:latin typeface="Arial"/>
                <a:cs typeface="Arial" pitchFamily="34" charset="0"/>
              </a:endParaRPr>
            </a:p>
          </p:txBody>
        </p:sp>
        <p:sp>
          <p:nvSpPr>
            <p:cNvPr id="96" name="Rectangle 43"/>
            <p:cNvSpPr>
              <a:spLocks noChangeArrowheads="1"/>
            </p:cNvSpPr>
            <p:nvPr/>
          </p:nvSpPr>
          <p:spPr bwMode="gray">
            <a:xfrm>
              <a:off x="1998368" y="4173860"/>
              <a:ext cx="1617653" cy="879361"/>
            </a:xfrm>
            <a:prstGeom prst="rect">
              <a:avLst/>
            </a:prstGeom>
            <a:noFill/>
            <a:ln w="6350" algn="ctr">
              <a:noFill/>
              <a:miter lim="800000"/>
              <a:headEnd/>
              <a:tailEnd/>
            </a:ln>
          </p:spPr>
          <p:txBody>
            <a:bodyPr wrap="square" lIns="0" tIns="0" rIns="0" bIns="0">
              <a:spAutoFit/>
            </a:bodyPr>
            <a:lstStyle/>
            <a:p>
              <a:pPr marL="177800" lvl="2" indent="-177800">
                <a:lnSpc>
                  <a:spcPct val="90000"/>
                </a:lnSpc>
                <a:spcBef>
                  <a:spcPts val="600"/>
                </a:spcBef>
                <a:buClr>
                  <a:schemeClr val="accent1"/>
                </a:buClr>
                <a:buSzPct val="125000"/>
                <a:buFont typeface="Arial" pitchFamily="34" charset="0"/>
                <a:buChar char="▪"/>
              </a:pPr>
              <a:r>
                <a:rPr lang="en-GB" sz="800" dirty="0">
                  <a:latin typeface="Arial"/>
                  <a:cs typeface="Arial" pitchFamily="34" charset="0"/>
                </a:rPr>
                <a:t>Reliability of IT systems </a:t>
              </a:r>
            </a:p>
            <a:p>
              <a:pPr marL="285750" lvl="2" indent="-114300">
                <a:lnSpc>
                  <a:spcPct val="90000"/>
                </a:lnSpc>
                <a:spcBef>
                  <a:spcPts val="600"/>
                </a:spcBef>
                <a:buClr>
                  <a:schemeClr val="accent1"/>
                </a:buClr>
                <a:buSzPct val="100000"/>
                <a:buFont typeface="Arial" pitchFamily="34" charset="0"/>
                <a:buChar char="–"/>
                <a:defRPr/>
              </a:pPr>
              <a:r>
                <a:rPr lang="en-GB" sz="800" dirty="0" smtClean="0">
                  <a:latin typeface="Arial"/>
                  <a:cs typeface="Arial" pitchFamily="34" charset="0"/>
                </a:rPr>
                <a:t>Flight ops/ground ops </a:t>
              </a:r>
            </a:p>
            <a:p>
              <a:pPr marL="285750" lvl="2" indent="-114300">
                <a:lnSpc>
                  <a:spcPct val="90000"/>
                </a:lnSpc>
                <a:spcBef>
                  <a:spcPts val="600"/>
                </a:spcBef>
                <a:buClr>
                  <a:schemeClr val="accent1"/>
                </a:buClr>
                <a:buSzPct val="100000"/>
                <a:buFont typeface="Arial" pitchFamily="34" charset="0"/>
                <a:buChar char="–"/>
                <a:defRPr/>
              </a:pPr>
              <a:r>
                <a:rPr lang="en-GB" sz="800" dirty="0" smtClean="0">
                  <a:latin typeface="Arial"/>
                  <a:cs typeface="Arial" pitchFamily="34" charset="0"/>
                </a:rPr>
                <a:t>Sales and booking systems</a:t>
              </a:r>
            </a:p>
            <a:p>
              <a:pPr marL="285750" lvl="2" indent="-114300">
                <a:lnSpc>
                  <a:spcPct val="90000"/>
                </a:lnSpc>
                <a:spcBef>
                  <a:spcPts val="600"/>
                </a:spcBef>
                <a:buClr>
                  <a:schemeClr val="accent1"/>
                </a:buClr>
                <a:buSzPct val="100000"/>
                <a:buFont typeface="Arial" pitchFamily="34" charset="0"/>
                <a:buChar char="–"/>
                <a:defRPr/>
              </a:pPr>
              <a:r>
                <a:rPr lang="en-GB" sz="800" dirty="0" smtClean="0">
                  <a:latin typeface="Arial"/>
                  <a:cs typeface="Arial" pitchFamily="34" charset="0"/>
                </a:rPr>
                <a:t>Technical recordkeeping</a:t>
              </a:r>
            </a:p>
            <a:p>
              <a:pPr marL="177800" lvl="2" indent="-177800">
                <a:lnSpc>
                  <a:spcPct val="90000"/>
                </a:lnSpc>
                <a:spcBef>
                  <a:spcPts val="600"/>
                </a:spcBef>
                <a:buClr>
                  <a:schemeClr val="accent1"/>
                </a:buClr>
                <a:buSzPct val="125000"/>
                <a:buFont typeface="Arial" pitchFamily="34" charset="0"/>
                <a:buChar char="▪"/>
              </a:pPr>
              <a:r>
                <a:rPr lang="en-GB" sz="800" dirty="0">
                  <a:latin typeface="Arial"/>
                  <a:cs typeface="Arial" pitchFamily="34" charset="0"/>
                </a:rPr>
                <a:t>Slots and landing rights</a:t>
              </a:r>
            </a:p>
          </p:txBody>
        </p:sp>
        <p:sp>
          <p:nvSpPr>
            <p:cNvPr id="97" name="Rectangle 35"/>
            <p:cNvSpPr>
              <a:spLocks noChangeArrowheads="1"/>
            </p:cNvSpPr>
            <p:nvPr/>
          </p:nvSpPr>
          <p:spPr bwMode="gray">
            <a:xfrm>
              <a:off x="4695213" y="1316306"/>
              <a:ext cx="2206957" cy="910767"/>
            </a:xfrm>
            <a:prstGeom prst="rect">
              <a:avLst/>
            </a:prstGeom>
            <a:noFill/>
            <a:ln w="6350" algn="ctr">
              <a:noFill/>
              <a:miter lim="800000"/>
              <a:headEnd/>
              <a:tailEnd/>
            </a:ln>
          </p:spPr>
          <p:txBody>
            <a:bodyPr wrap="square" lIns="0" tIns="0" rIns="0" bIns="0">
              <a:spAutoFit/>
            </a:bodyPr>
            <a:lstStyle/>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Major origins and destinations (reverse traffic from destinations?)</a:t>
              </a:r>
            </a:p>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Coverage of network</a:t>
              </a:r>
            </a:p>
            <a:p>
              <a:pPr marL="228600" lvl="2" indent="-114300">
                <a:spcBef>
                  <a:spcPts val="300"/>
                </a:spcBef>
                <a:buClr>
                  <a:schemeClr val="accent1"/>
                </a:buClr>
                <a:buSzPct val="100000"/>
                <a:buFont typeface="Arial" pitchFamily="34" charset="0"/>
                <a:buChar char="–"/>
                <a:defRPr/>
              </a:pPr>
              <a:r>
                <a:rPr lang="en-US" sz="800" dirty="0" smtClean="0">
                  <a:latin typeface="Arial"/>
                  <a:cs typeface="Arial" pitchFamily="34" charset="0"/>
                </a:rPr>
                <a:t>(range: cont. versus. intercont.</a:t>
              </a:r>
            </a:p>
            <a:p>
              <a:pPr marL="228600" lvl="2" indent="-114300">
                <a:spcBef>
                  <a:spcPts val="300"/>
                </a:spcBef>
                <a:buClr>
                  <a:schemeClr val="accent1"/>
                </a:buClr>
                <a:buSzPct val="100000"/>
                <a:buFont typeface="Arial" pitchFamily="34" charset="0"/>
                <a:buChar char="–"/>
                <a:defRPr/>
              </a:pPr>
              <a:r>
                <a:rPr lang="en-US" sz="800" dirty="0" smtClean="0">
                  <a:latin typeface="Arial"/>
                  <a:cs typeface="Arial" pitchFamily="34" charset="0"/>
                </a:rPr>
                <a:t>type of destinations</a:t>
              </a:r>
              <a:r>
                <a:rPr lang="en-US" sz="800" dirty="0" smtClean="0">
                  <a:solidFill>
                    <a:srgbClr val="000000"/>
                  </a:solidFill>
                  <a:latin typeface="Arial"/>
                  <a:cs typeface="Arial" pitchFamily="34" charset="0"/>
                </a:rPr>
                <a:t>: city versus holiday) </a:t>
              </a:r>
            </a:p>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Alliances; code shares; interlining.</a:t>
              </a:r>
              <a:endParaRPr lang="en-US" sz="800" dirty="0">
                <a:latin typeface="Arial"/>
                <a:cs typeface="Arial" pitchFamily="34" charset="0"/>
              </a:endParaRPr>
            </a:p>
          </p:txBody>
        </p:sp>
        <p:sp>
          <p:nvSpPr>
            <p:cNvPr id="98" name="Rectangle 44"/>
            <p:cNvSpPr>
              <a:spLocks noChangeArrowheads="1"/>
            </p:cNvSpPr>
            <p:nvPr/>
          </p:nvSpPr>
          <p:spPr bwMode="gray">
            <a:xfrm>
              <a:off x="6906932" y="1315661"/>
              <a:ext cx="2214578" cy="785144"/>
            </a:xfrm>
            <a:prstGeom prst="rect">
              <a:avLst/>
            </a:prstGeom>
            <a:noFill/>
            <a:ln w="6350" algn="ctr">
              <a:noFill/>
              <a:miter lim="800000"/>
              <a:headEnd/>
              <a:tailEnd/>
            </a:ln>
          </p:spPr>
          <p:txBody>
            <a:bodyPr wrap="square" lIns="0" tIns="0" rIns="0" bIns="0">
              <a:spAutoFit/>
            </a:bodyPr>
            <a:lstStyle/>
            <a:p>
              <a:pPr marL="114300" lvl="2" indent="-114300">
                <a:spcBef>
                  <a:spcPts val="600"/>
                </a:spcBef>
                <a:buClr>
                  <a:schemeClr val="accent1"/>
                </a:buClr>
                <a:buSzPct val="125000"/>
                <a:buFont typeface="Arial" pitchFamily="34" charset="0"/>
                <a:buChar char="▪"/>
              </a:pPr>
              <a:r>
                <a:rPr lang="en-US" sz="800" dirty="0" smtClean="0">
                  <a:latin typeface="Arial"/>
                  <a:cs typeface="Arial" pitchFamily="34" charset="0"/>
                </a:rPr>
                <a:t>Network strategy </a:t>
              </a:r>
              <a:br>
                <a:rPr lang="en-US" sz="800" dirty="0" smtClean="0">
                  <a:latin typeface="Arial"/>
                  <a:cs typeface="Arial" pitchFamily="34" charset="0"/>
                </a:rPr>
              </a:br>
              <a:r>
                <a:rPr lang="en-US" sz="800" dirty="0" smtClean="0">
                  <a:latin typeface="Arial"/>
                  <a:cs typeface="Arial" pitchFamily="34" charset="0"/>
                </a:rPr>
                <a:t>(hub-spoke, point to point, hybrid)</a:t>
              </a:r>
            </a:p>
            <a:p>
              <a:pPr marL="114300" lvl="2" indent="-114300">
                <a:spcBef>
                  <a:spcPts val="600"/>
                </a:spcBef>
                <a:buClr>
                  <a:schemeClr val="accent1"/>
                </a:buClr>
                <a:buSzPct val="125000"/>
                <a:buFont typeface="Arial" pitchFamily="34" charset="0"/>
                <a:buChar char="▪"/>
              </a:pPr>
              <a:r>
                <a:rPr lang="en-US" sz="800" dirty="0" smtClean="0">
                  <a:latin typeface="Arial"/>
                  <a:cs typeface="Arial" pitchFamily="34" charset="0"/>
                </a:rPr>
                <a:t>Route profitability </a:t>
              </a:r>
            </a:p>
            <a:p>
              <a:pPr marL="114300" lvl="2" indent="-114300">
                <a:spcBef>
                  <a:spcPts val="600"/>
                </a:spcBef>
                <a:buClr>
                  <a:schemeClr val="accent1"/>
                </a:buClr>
                <a:buSzPct val="125000"/>
                <a:buFont typeface="Arial" pitchFamily="34" charset="0"/>
                <a:buChar char="▪"/>
              </a:pPr>
              <a:r>
                <a:rPr lang="en-US" sz="800" dirty="0" smtClean="0">
                  <a:latin typeface="Arial"/>
                  <a:cs typeface="Arial" pitchFamily="34" charset="0"/>
                </a:rPr>
                <a:t>Route overlap (between </a:t>
              </a:r>
              <a:br>
                <a:rPr lang="en-US" sz="800" dirty="0" smtClean="0">
                  <a:latin typeface="Arial"/>
                  <a:cs typeface="Arial" pitchFamily="34" charset="0"/>
                </a:rPr>
              </a:br>
              <a:r>
                <a:rPr lang="en-US" sz="800" dirty="0" smtClean="0">
                  <a:latin typeface="Arial"/>
                  <a:cs typeface="Arial" pitchFamily="34" charset="0"/>
                </a:rPr>
                <a:t>buyer and target).</a:t>
              </a:r>
              <a:endParaRPr lang="en-US" sz="800" dirty="0">
                <a:latin typeface="Arial"/>
                <a:cs typeface="Arial" pitchFamily="34" charset="0"/>
              </a:endParaRPr>
            </a:p>
          </p:txBody>
        </p:sp>
        <p:sp>
          <p:nvSpPr>
            <p:cNvPr id="99" name="Rectangle 36"/>
            <p:cNvSpPr>
              <a:spLocks noChangeArrowheads="1"/>
            </p:cNvSpPr>
            <p:nvPr/>
          </p:nvSpPr>
          <p:spPr bwMode="gray">
            <a:xfrm>
              <a:off x="5973476" y="3980502"/>
              <a:ext cx="2000264" cy="620264"/>
            </a:xfrm>
            <a:prstGeom prst="rect">
              <a:avLst/>
            </a:prstGeom>
            <a:noFill/>
            <a:ln w="6350" algn="ctr">
              <a:noFill/>
              <a:miter lim="800000"/>
              <a:headEnd/>
              <a:tailEnd/>
            </a:ln>
          </p:spPr>
          <p:txBody>
            <a:bodyPr wrap="square" lIns="0" tIns="0" rIns="0" bIns="0">
              <a:spAutoFit/>
            </a:bodyPr>
            <a:lstStyle/>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Loyalty programs</a:t>
              </a:r>
            </a:p>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Spend on frequent flyer lounges</a:t>
              </a:r>
            </a:p>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Business versus Economy seats</a:t>
              </a:r>
            </a:p>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Yield curve management.</a:t>
              </a:r>
              <a:endParaRPr lang="en-US" sz="800" dirty="0">
                <a:latin typeface="Arial"/>
                <a:cs typeface="Arial" pitchFamily="34" charset="0"/>
              </a:endParaRPr>
            </a:p>
          </p:txBody>
        </p:sp>
        <p:sp>
          <p:nvSpPr>
            <p:cNvPr id="100" name="Rectangle 37"/>
            <p:cNvSpPr>
              <a:spLocks noChangeArrowheads="1"/>
            </p:cNvSpPr>
            <p:nvPr/>
          </p:nvSpPr>
          <p:spPr bwMode="gray">
            <a:xfrm>
              <a:off x="6116352" y="2779761"/>
              <a:ext cx="2928958" cy="1026968"/>
            </a:xfrm>
            <a:prstGeom prst="rect">
              <a:avLst/>
            </a:prstGeom>
            <a:noFill/>
            <a:ln w="6350" algn="ctr">
              <a:noFill/>
              <a:miter lim="800000"/>
              <a:headEnd/>
              <a:tailEnd/>
            </a:ln>
          </p:spPr>
          <p:txBody>
            <a:bodyPr wrap="square" lIns="0" tIns="0" rIns="0" bIns="0">
              <a:spAutoFit/>
            </a:bodyPr>
            <a:lstStyle/>
            <a:p>
              <a:pPr marL="177800" lvl="2" indent="-177800">
                <a:lnSpc>
                  <a:spcPct val="90000"/>
                </a:lnSpc>
                <a:spcBef>
                  <a:spcPts val="300"/>
                </a:spcBef>
                <a:buClr>
                  <a:schemeClr val="accent1"/>
                </a:buClr>
                <a:buSzPct val="125000"/>
                <a:buFont typeface="Arial" pitchFamily="34" charset="0"/>
                <a:buChar char="▪"/>
              </a:pPr>
              <a:r>
                <a:rPr lang="en-GB" sz="800" dirty="0">
                  <a:latin typeface="Arial"/>
                  <a:cs typeface="Arial" pitchFamily="34" charset="0"/>
                </a:rPr>
                <a:t>Low cost (no frills) versus full service business model</a:t>
              </a:r>
            </a:p>
            <a:p>
              <a:pPr marL="177800" lvl="2" indent="-177800">
                <a:lnSpc>
                  <a:spcPct val="90000"/>
                </a:lnSpc>
                <a:spcBef>
                  <a:spcPts val="300"/>
                </a:spcBef>
                <a:buClr>
                  <a:schemeClr val="accent1"/>
                </a:buClr>
                <a:buSzPct val="125000"/>
                <a:buFont typeface="Arial" pitchFamily="34" charset="0"/>
                <a:buChar char="▪"/>
              </a:pPr>
              <a:r>
                <a:rPr lang="en-GB" sz="800" dirty="0">
                  <a:latin typeface="Arial"/>
                  <a:cs typeface="Arial" pitchFamily="34" charset="0"/>
                </a:rPr>
                <a:t>Scheduled </a:t>
              </a:r>
              <a:r>
                <a:rPr lang="en-GB" sz="800" dirty="0" smtClean="0">
                  <a:latin typeface="Arial"/>
                  <a:cs typeface="Arial" pitchFamily="34" charset="0"/>
                </a:rPr>
                <a:t>versus </a:t>
              </a:r>
              <a:r>
                <a:rPr lang="en-GB" sz="800" dirty="0">
                  <a:latin typeface="Arial"/>
                  <a:cs typeface="Arial" pitchFamily="34" charset="0"/>
                </a:rPr>
                <a:t>(touristic) charter traffic</a:t>
              </a:r>
            </a:p>
            <a:p>
              <a:pPr marL="177800" lvl="2" indent="-177800">
                <a:lnSpc>
                  <a:spcPct val="90000"/>
                </a:lnSpc>
                <a:spcBef>
                  <a:spcPts val="300"/>
                </a:spcBef>
                <a:buClr>
                  <a:schemeClr val="accent1"/>
                </a:buClr>
                <a:buSzPct val="125000"/>
                <a:buFont typeface="Arial" pitchFamily="34" charset="0"/>
                <a:buChar char="▪"/>
              </a:pPr>
              <a:r>
                <a:rPr lang="en-GB" sz="800" dirty="0">
                  <a:latin typeface="Arial"/>
                  <a:cs typeface="Arial" pitchFamily="34" charset="0"/>
                </a:rPr>
                <a:t>Ancillary revenues (excess baggage, on board sales, </a:t>
              </a:r>
              <a:r>
                <a:rPr lang="en-GB" sz="800" dirty="0" smtClean="0">
                  <a:latin typeface="Arial"/>
                  <a:cs typeface="Arial" pitchFamily="34" charset="0"/>
                </a:rPr>
                <a:t>etc.)</a:t>
              </a:r>
              <a:endParaRPr lang="en-GB" sz="800" dirty="0">
                <a:latin typeface="Arial"/>
                <a:cs typeface="Arial" pitchFamily="34" charset="0"/>
              </a:endParaRPr>
            </a:p>
            <a:p>
              <a:pPr marL="177800" lvl="2" indent="-177800">
                <a:lnSpc>
                  <a:spcPct val="90000"/>
                </a:lnSpc>
                <a:spcBef>
                  <a:spcPts val="300"/>
                </a:spcBef>
                <a:buClr>
                  <a:schemeClr val="accent1"/>
                </a:buClr>
                <a:buSzPct val="125000"/>
                <a:buFont typeface="Arial" pitchFamily="34" charset="0"/>
                <a:buChar char="▪"/>
              </a:pPr>
              <a:r>
                <a:rPr lang="en-GB" sz="800" dirty="0" smtClean="0">
                  <a:latin typeface="Arial"/>
                  <a:cs typeface="Arial" pitchFamily="34" charset="0"/>
                </a:rPr>
                <a:t>Cargo/air </a:t>
              </a:r>
              <a:r>
                <a:rPr lang="en-GB" sz="800" dirty="0">
                  <a:latin typeface="Arial"/>
                  <a:cs typeface="Arial" pitchFamily="34" charset="0"/>
                </a:rPr>
                <a:t>freight</a:t>
              </a:r>
            </a:p>
            <a:p>
              <a:pPr marL="177800" lvl="2" indent="-177800">
                <a:lnSpc>
                  <a:spcPct val="90000"/>
                </a:lnSpc>
                <a:spcBef>
                  <a:spcPts val="300"/>
                </a:spcBef>
                <a:buClr>
                  <a:schemeClr val="accent1"/>
                </a:buClr>
                <a:buSzPct val="125000"/>
                <a:buFont typeface="Arial" pitchFamily="34" charset="0"/>
                <a:buChar char="▪"/>
              </a:pPr>
              <a:r>
                <a:rPr lang="en-GB" sz="800" dirty="0">
                  <a:latin typeface="Arial"/>
                  <a:cs typeface="Arial" pitchFamily="34" charset="0"/>
                </a:rPr>
                <a:t>MRO (maintenance, repair, overhaul) operations </a:t>
              </a:r>
            </a:p>
            <a:p>
              <a:pPr marL="177800" lvl="2" indent="-177800">
                <a:lnSpc>
                  <a:spcPct val="90000"/>
                </a:lnSpc>
                <a:spcBef>
                  <a:spcPts val="300"/>
                </a:spcBef>
                <a:buClr>
                  <a:schemeClr val="accent1"/>
                </a:buClr>
                <a:buSzPct val="125000"/>
                <a:buFont typeface="Arial" pitchFamily="34" charset="0"/>
                <a:buChar char="▪"/>
              </a:pPr>
              <a:r>
                <a:rPr lang="en-GB" sz="800" dirty="0">
                  <a:latin typeface="Arial"/>
                  <a:cs typeface="Arial" pitchFamily="34" charset="0"/>
                </a:rPr>
                <a:t>Catering</a:t>
              </a:r>
            </a:p>
            <a:p>
              <a:pPr marL="177800" lvl="2" indent="-177800">
                <a:lnSpc>
                  <a:spcPct val="90000"/>
                </a:lnSpc>
                <a:spcBef>
                  <a:spcPts val="300"/>
                </a:spcBef>
                <a:buClr>
                  <a:schemeClr val="accent1"/>
                </a:buClr>
                <a:buSzPct val="125000"/>
                <a:buFont typeface="Arial" pitchFamily="34" charset="0"/>
                <a:buChar char="▪"/>
              </a:pPr>
              <a:r>
                <a:rPr lang="en-GB" sz="800" dirty="0">
                  <a:latin typeface="Arial"/>
                  <a:cs typeface="Arial" pitchFamily="34" charset="0"/>
                </a:rPr>
                <a:t>Ground </a:t>
              </a:r>
              <a:r>
                <a:rPr lang="en-GB" sz="800" dirty="0" smtClean="0">
                  <a:latin typeface="Arial"/>
                  <a:cs typeface="Arial" pitchFamily="34" charset="0"/>
                </a:rPr>
                <a:t>handling.</a:t>
              </a:r>
              <a:endParaRPr lang="en-GB" sz="800" dirty="0">
                <a:latin typeface="Arial"/>
                <a:cs typeface="Arial" pitchFamily="34" charset="0"/>
              </a:endParaRPr>
            </a:p>
          </p:txBody>
        </p:sp>
        <p:sp>
          <p:nvSpPr>
            <p:cNvPr id="101" name="Rectangle 40"/>
            <p:cNvSpPr>
              <a:spLocks noChangeArrowheads="1"/>
            </p:cNvSpPr>
            <p:nvPr/>
          </p:nvSpPr>
          <p:spPr bwMode="gray">
            <a:xfrm>
              <a:off x="4149426" y="5462047"/>
              <a:ext cx="2965608" cy="570014"/>
            </a:xfrm>
            <a:prstGeom prst="rect">
              <a:avLst/>
            </a:prstGeom>
            <a:noFill/>
            <a:ln w="6350" algn="ctr">
              <a:noFill/>
              <a:miter lim="800000"/>
              <a:headEnd/>
              <a:tailEnd/>
            </a:ln>
          </p:spPr>
          <p:txBody>
            <a:bodyPr wrap="square" lIns="0" tIns="0" rIns="0" bIns="0">
              <a:spAutoFit/>
            </a:bodyPr>
            <a:lstStyle/>
            <a:p>
              <a:pPr marL="177800" lvl="2" indent="-177800">
                <a:lnSpc>
                  <a:spcPct val="90000"/>
                </a:lnSpc>
                <a:spcBef>
                  <a:spcPts val="300"/>
                </a:spcBef>
                <a:buClr>
                  <a:schemeClr val="accent1"/>
                </a:buClr>
                <a:buSzPct val="125000"/>
                <a:buFont typeface="Arial" pitchFamily="34" charset="0"/>
                <a:buChar char="▪"/>
              </a:pPr>
              <a:r>
                <a:rPr lang="en-US" sz="800" dirty="0" smtClean="0">
                  <a:latin typeface="Arial"/>
                  <a:cs typeface="Arial" pitchFamily="34" charset="0"/>
                </a:rPr>
                <a:t>ACMI cost (aircraft, crew, maintenance, insurance)</a:t>
              </a:r>
            </a:p>
            <a:p>
              <a:pPr marL="177800" lvl="2" indent="-177800">
                <a:lnSpc>
                  <a:spcPct val="90000"/>
                </a:lnSpc>
                <a:spcBef>
                  <a:spcPts val="300"/>
                </a:spcBef>
                <a:buClr>
                  <a:schemeClr val="accent1"/>
                </a:buClr>
                <a:buSzPct val="125000"/>
                <a:buFont typeface="Arial" pitchFamily="34" charset="0"/>
                <a:buChar char="▪"/>
              </a:pPr>
              <a:r>
                <a:rPr lang="en-US" sz="800" dirty="0" smtClean="0">
                  <a:latin typeface="Arial"/>
                  <a:cs typeface="Arial" pitchFamily="34" charset="0"/>
                </a:rPr>
                <a:t>Network efficiency</a:t>
              </a:r>
            </a:p>
            <a:p>
              <a:pPr marL="285750" lvl="2" indent="-114300">
                <a:lnSpc>
                  <a:spcPct val="90000"/>
                </a:lnSpc>
                <a:spcBef>
                  <a:spcPts val="300"/>
                </a:spcBef>
                <a:buClr>
                  <a:schemeClr val="accent1"/>
                </a:buClr>
                <a:buSzPct val="100000"/>
                <a:buFont typeface="Arial" pitchFamily="34" charset="0"/>
                <a:buChar char="–"/>
                <a:tabLst>
                  <a:tab pos="285750" algn="l"/>
                </a:tabLst>
                <a:defRPr/>
              </a:pPr>
              <a:r>
                <a:rPr lang="en-US" sz="800" dirty="0" smtClean="0">
                  <a:latin typeface="Arial"/>
                  <a:cs typeface="Arial" pitchFamily="34" charset="0"/>
                </a:rPr>
                <a:t>Punctuality, aircraft on ground events</a:t>
              </a:r>
            </a:p>
            <a:p>
              <a:pPr marL="285750" lvl="2" indent="-114300">
                <a:lnSpc>
                  <a:spcPct val="90000"/>
                </a:lnSpc>
                <a:spcBef>
                  <a:spcPts val="300"/>
                </a:spcBef>
                <a:buClr>
                  <a:schemeClr val="accent1"/>
                </a:buClr>
                <a:buSzPct val="100000"/>
                <a:buFont typeface="Arial" pitchFamily="34" charset="0"/>
                <a:buChar char="–"/>
                <a:tabLst>
                  <a:tab pos="285750" algn="l"/>
                </a:tabLst>
                <a:defRPr/>
              </a:pPr>
              <a:r>
                <a:rPr lang="en-US" sz="800" dirty="0" smtClean="0">
                  <a:latin typeface="Arial"/>
                  <a:cs typeface="Arial" pitchFamily="34" charset="0"/>
                </a:rPr>
                <a:t>Daily rotations and returns to hubs</a:t>
              </a:r>
            </a:p>
          </p:txBody>
        </p:sp>
        <p:sp>
          <p:nvSpPr>
            <p:cNvPr id="102" name="Rectangle 45"/>
            <p:cNvSpPr>
              <a:spLocks noChangeArrowheads="1"/>
            </p:cNvSpPr>
            <p:nvPr/>
          </p:nvSpPr>
          <p:spPr bwMode="gray">
            <a:xfrm>
              <a:off x="6625947" y="4631979"/>
              <a:ext cx="2476488" cy="832253"/>
            </a:xfrm>
            <a:prstGeom prst="rect">
              <a:avLst/>
            </a:prstGeom>
            <a:noFill/>
            <a:ln w="6350" algn="ctr">
              <a:noFill/>
              <a:miter lim="800000"/>
              <a:headEnd/>
              <a:tailEnd/>
            </a:ln>
          </p:spPr>
          <p:txBody>
            <a:bodyPr wrap="square" lIns="0" tIns="0" rIns="0" bIns="0">
              <a:spAutoFit/>
            </a:bodyPr>
            <a:lstStyle/>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Framework contracts with large businesses or governments</a:t>
              </a:r>
            </a:p>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Sales channels (online bookings, call centers, travel agents, etc.)</a:t>
              </a:r>
            </a:p>
            <a:p>
              <a:pPr marL="114300" lvl="2" indent="-114300">
                <a:spcBef>
                  <a:spcPts val="300"/>
                </a:spcBef>
                <a:buClr>
                  <a:schemeClr val="accent1"/>
                </a:buClr>
                <a:buSzPct val="125000"/>
                <a:buFont typeface="Arial" pitchFamily="34" charset="0"/>
                <a:buChar char="▪"/>
              </a:pPr>
              <a:r>
                <a:rPr lang="en-US" sz="800" dirty="0" smtClean="0">
                  <a:latin typeface="Arial"/>
                  <a:cs typeface="Arial" pitchFamily="34" charset="0"/>
                </a:rPr>
                <a:t>For leisure carriers: full plane versus block charter and pro rate agreements with tour operators.</a:t>
              </a:r>
              <a:endParaRPr lang="en-US" sz="800" dirty="0">
                <a:latin typeface="Arial"/>
                <a:cs typeface="Arial" pitchFamily="34" charset="0"/>
              </a:endParaRPr>
            </a:p>
          </p:txBody>
        </p:sp>
        <p:sp>
          <p:nvSpPr>
            <p:cNvPr id="103" name="Rectangle 50"/>
            <p:cNvSpPr>
              <a:spLocks noChangeArrowheads="1"/>
            </p:cNvSpPr>
            <p:nvPr/>
          </p:nvSpPr>
          <p:spPr bwMode="gray">
            <a:xfrm>
              <a:off x="2434914" y="5578490"/>
              <a:ext cx="1990723" cy="570014"/>
            </a:xfrm>
            <a:prstGeom prst="rect">
              <a:avLst/>
            </a:prstGeom>
            <a:noFill/>
            <a:ln w="6350" algn="ctr">
              <a:noFill/>
              <a:miter lim="800000"/>
              <a:headEnd/>
              <a:tailEnd/>
            </a:ln>
          </p:spPr>
          <p:txBody>
            <a:bodyPr wrap="square" lIns="0" tIns="0" rIns="0" bIns="0">
              <a:spAutoFit/>
            </a:bodyPr>
            <a:lstStyle/>
            <a:p>
              <a:pPr marL="115888" lvl="2" indent="-115888">
                <a:lnSpc>
                  <a:spcPct val="90000"/>
                </a:lnSpc>
                <a:spcBef>
                  <a:spcPts val="300"/>
                </a:spcBef>
                <a:buClr>
                  <a:schemeClr val="accent1"/>
                </a:buClr>
                <a:buSzPct val="100000"/>
                <a:buFont typeface="Arial" pitchFamily="34" charset="0"/>
                <a:buChar char="▪"/>
              </a:pPr>
              <a:r>
                <a:rPr lang="en-US" sz="800" dirty="0">
                  <a:latin typeface="Arial"/>
                  <a:cs typeface="Arial" pitchFamily="34" charset="0"/>
                </a:rPr>
                <a:t>Direct operating costs (DOC)</a:t>
              </a:r>
            </a:p>
            <a:p>
              <a:pPr marL="115888" lvl="2" indent="-115888">
                <a:lnSpc>
                  <a:spcPct val="90000"/>
                </a:lnSpc>
                <a:spcBef>
                  <a:spcPts val="300"/>
                </a:spcBef>
                <a:buClr>
                  <a:schemeClr val="accent1"/>
                </a:buClr>
                <a:buSzPct val="100000"/>
                <a:buFont typeface="Arial" pitchFamily="34" charset="0"/>
                <a:buChar char="▪"/>
              </a:pPr>
              <a:r>
                <a:rPr lang="en-US" sz="800" dirty="0" smtClean="0">
                  <a:latin typeface="Arial"/>
                  <a:cs typeface="Arial" pitchFamily="34" charset="0"/>
                </a:rPr>
                <a:t>Fuel burn and fuel hedging</a:t>
              </a:r>
            </a:p>
            <a:p>
              <a:pPr marL="115888" lvl="2" indent="-115888">
                <a:lnSpc>
                  <a:spcPct val="90000"/>
                </a:lnSpc>
                <a:spcBef>
                  <a:spcPts val="300"/>
                </a:spcBef>
                <a:buClr>
                  <a:schemeClr val="accent1"/>
                </a:buClr>
                <a:buSzPct val="100000"/>
                <a:buFont typeface="Arial" pitchFamily="34" charset="0"/>
                <a:buChar char="▪"/>
              </a:pPr>
              <a:r>
                <a:rPr lang="en-US" sz="800" dirty="0" smtClean="0">
                  <a:latin typeface="Arial"/>
                  <a:cs typeface="Arial" pitchFamily="34" charset="0"/>
                </a:rPr>
                <a:t>Airport and ground handling </a:t>
              </a:r>
            </a:p>
            <a:p>
              <a:pPr marL="115888" lvl="2" indent="-115888">
                <a:lnSpc>
                  <a:spcPct val="90000"/>
                </a:lnSpc>
                <a:spcBef>
                  <a:spcPts val="300"/>
                </a:spcBef>
                <a:buClr>
                  <a:schemeClr val="accent1"/>
                </a:buClr>
                <a:buSzPct val="100000"/>
                <a:buFont typeface="Arial" pitchFamily="34" charset="0"/>
                <a:buChar char="▪"/>
              </a:pPr>
              <a:r>
                <a:rPr lang="en-US" sz="800" dirty="0" smtClean="0">
                  <a:latin typeface="Arial"/>
                  <a:cs typeface="Arial" pitchFamily="34" charset="0"/>
                </a:rPr>
                <a:t>Marketing, catering, etc.</a:t>
              </a:r>
              <a:endParaRPr lang="en-US" sz="800" dirty="0">
                <a:latin typeface="Arial"/>
                <a:cs typeface="Arial" pitchFamily="34" charset="0"/>
              </a:endParaRPr>
            </a:p>
          </p:txBody>
        </p:sp>
        <p:sp>
          <p:nvSpPr>
            <p:cNvPr id="104" name="Rectangle 49"/>
            <p:cNvSpPr>
              <a:spLocks noChangeArrowheads="1"/>
            </p:cNvSpPr>
            <p:nvPr/>
          </p:nvSpPr>
          <p:spPr bwMode="gray">
            <a:xfrm>
              <a:off x="3827478" y="5082234"/>
              <a:ext cx="1857388" cy="265379"/>
            </a:xfrm>
            <a:prstGeom prst="rect">
              <a:avLst/>
            </a:prstGeom>
            <a:noFill/>
            <a:ln w="6350" algn="ctr">
              <a:noFill/>
              <a:miter lim="800000"/>
              <a:headEnd/>
              <a:tailEnd/>
            </a:ln>
          </p:spPr>
          <p:txBody>
            <a:bodyPr wrap="square" lIns="0" tIns="0" rIns="0" bIns="0">
              <a:spAutoFit/>
            </a:bodyPr>
            <a:lstStyle/>
            <a:p>
              <a:pPr marL="114300" lvl="2" indent="-114300">
                <a:lnSpc>
                  <a:spcPct val="90000"/>
                </a:lnSpc>
                <a:spcBef>
                  <a:spcPts val="600"/>
                </a:spcBef>
                <a:buClr>
                  <a:schemeClr val="accent1"/>
                </a:buClr>
                <a:buSzPct val="125000"/>
                <a:buFont typeface="Arial" pitchFamily="34" charset="0"/>
                <a:buChar char="▪"/>
              </a:pPr>
              <a:r>
                <a:rPr lang="en-GB" sz="800" dirty="0">
                  <a:latin typeface="Arial"/>
                  <a:cs typeface="Arial" pitchFamily="34" charset="0"/>
                </a:rPr>
                <a:t>Revenue management</a:t>
              </a:r>
            </a:p>
            <a:p>
              <a:pPr marL="228600" lvl="2" indent="-114300">
                <a:lnSpc>
                  <a:spcPct val="90000"/>
                </a:lnSpc>
                <a:spcBef>
                  <a:spcPts val="300"/>
                </a:spcBef>
                <a:buClr>
                  <a:schemeClr val="accent1"/>
                </a:buClr>
                <a:buSzPct val="100000"/>
                <a:buFont typeface="Arial" pitchFamily="34" charset="0"/>
                <a:buChar char="–"/>
                <a:tabLst>
                  <a:tab pos="228600" algn="l"/>
                </a:tabLst>
                <a:defRPr/>
              </a:pPr>
              <a:r>
                <a:rPr lang="en-GB" sz="800" dirty="0" smtClean="0">
                  <a:latin typeface="Arial"/>
                  <a:cs typeface="Arial" pitchFamily="34" charset="0"/>
                </a:rPr>
                <a:t>Yields and load factors</a:t>
              </a:r>
            </a:p>
          </p:txBody>
        </p:sp>
        <p:grpSp>
          <p:nvGrpSpPr>
            <p:cNvPr id="105" name="Group 58"/>
            <p:cNvGrpSpPr/>
            <p:nvPr/>
          </p:nvGrpSpPr>
          <p:grpSpPr>
            <a:xfrm>
              <a:off x="3263776" y="2234451"/>
              <a:ext cx="2731970" cy="2707178"/>
              <a:chOff x="3457746" y="2234451"/>
              <a:chExt cx="2731970" cy="2707178"/>
            </a:xfrm>
          </p:grpSpPr>
          <p:grpSp>
            <p:nvGrpSpPr>
              <p:cNvPr id="106" name="Group 15"/>
              <p:cNvGrpSpPr>
                <a:grpSpLocks/>
              </p:cNvGrpSpPr>
              <p:nvPr/>
            </p:nvGrpSpPr>
            <p:grpSpPr bwMode="auto">
              <a:xfrm>
                <a:off x="3643355" y="2498148"/>
                <a:ext cx="2346891" cy="2221156"/>
                <a:chOff x="634" y="1924"/>
                <a:chExt cx="2954" cy="2945"/>
              </a:xfrm>
            </p:grpSpPr>
            <p:sp>
              <p:nvSpPr>
                <p:cNvPr id="119" name="Freeform 16"/>
                <p:cNvSpPr>
                  <a:spLocks/>
                </p:cNvSpPr>
                <p:nvPr/>
              </p:nvSpPr>
              <p:spPr bwMode="auto">
                <a:xfrm>
                  <a:off x="2106" y="1924"/>
                  <a:ext cx="1153" cy="1482"/>
                </a:xfrm>
                <a:custGeom>
                  <a:avLst/>
                  <a:gdLst>
                    <a:gd name="T0" fmla="*/ 119 w 119"/>
                    <a:gd name="T1" fmla="*/ 57 h 153"/>
                    <a:gd name="T2" fmla="*/ 1 w 119"/>
                    <a:gd name="T3" fmla="*/ 1 h 153"/>
                    <a:gd name="T4" fmla="*/ 0 w 119"/>
                    <a:gd name="T5" fmla="*/ 1 h 153"/>
                    <a:gd name="T6" fmla="*/ 1 w 119"/>
                    <a:gd name="T7" fmla="*/ 153 h 153"/>
                    <a:gd name="T8" fmla="*/ 119 w 119"/>
                    <a:gd name="T9" fmla="*/ 57 h 153"/>
                    <a:gd name="T10" fmla="*/ 0 60000 65536"/>
                    <a:gd name="T11" fmla="*/ 0 60000 65536"/>
                    <a:gd name="T12" fmla="*/ 0 60000 65536"/>
                    <a:gd name="T13" fmla="*/ 0 60000 65536"/>
                    <a:gd name="T14" fmla="*/ 0 60000 65536"/>
                    <a:gd name="T15" fmla="*/ 0 w 119"/>
                    <a:gd name="T16" fmla="*/ 0 h 153"/>
                    <a:gd name="T17" fmla="*/ 119 w 119"/>
                    <a:gd name="T18" fmla="*/ 153 h 153"/>
                  </a:gdLst>
                  <a:ahLst/>
                  <a:cxnLst>
                    <a:cxn ang="T10">
                      <a:pos x="T0" y="T1"/>
                    </a:cxn>
                    <a:cxn ang="T11">
                      <a:pos x="T2" y="T3"/>
                    </a:cxn>
                    <a:cxn ang="T12">
                      <a:pos x="T4" y="T5"/>
                    </a:cxn>
                    <a:cxn ang="T13">
                      <a:pos x="T6" y="T7"/>
                    </a:cxn>
                    <a:cxn ang="T14">
                      <a:pos x="T8" y="T9"/>
                    </a:cxn>
                  </a:cxnLst>
                  <a:rect l="T15" t="T16" r="T17" b="T18"/>
                  <a:pathLst>
                    <a:path w="119" h="153">
                      <a:moveTo>
                        <a:pt x="119" y="57"/>
                      </a:moveTo>
                      <a:cubicBezTo>
                        <a:pt x="90" y="21"/>
                        <a:pt x="46" y="1"/>
                        <a:pt x="1" y="1"/>
                      </a:cubicBezTo>
                      <a:cubicBezTo>
                        <a:pt x="0" y="0"/>
                        <a:pt x="0" y="1"/>
                        <a:pt x="0" y="1"/>
                      </a:cubicBezTo>
                      <a:lnTo>
                        <a:pt x="1" y="153"/>
                      </a:lnTo>
                      <a:lnTo>
                        <a:pt x="119" y="57"/>
                      </a:lnTo>
                      <a:close/>
                    </a:path>
                  </a:pathLst>
                </a:custGeom>
                <a:solidFill>
                  <a:srgbClr val="E3C9E3"/>
                </a:solidFill>
                <a:ln w="19050" cmpd="sng">
                  <a:solidFill>
                    <a:srgbClr val="FFFFFF"/>
                  </a:solidFill>
                  <a:prstDash val="solid"/>
                  <a:round/>
                  <a:headEnd/>
                  <a:tailE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0" name="Freeform 17"/>
                <p:cNvSpPr>
                  <a:spLocks/>
                </p:cNvSpPr>
                <p:nvPr/>
              </p:nvSpPr>
              <p:spPr bwMode="auto">
                <a:xfrm>
                  <a:off x="2116" y="2476"/>
                  <a:ext cx="1472" cy="1260"/>
                </a:xfrm>
                <a:custGeom>
                  <a:avLst/>
                  <a:gdLst>
                    <a:gd name="T0" fmla="*/ 148 w 152"/>
                    <a:gd name="T1" fmla="*/ 130 h 130"/>
                    <a:gd name="T2" fmla="*/ 152 w 152"/>
                    <a:gd name="T3" fmla="*/ 96 h 130"/>
                    <a:gd name="T4" fmla="*/ 118 w 152"/>
                    <a:gd name="T5" fmla="*/ 0 h 130"/>
                    <a:gd name="T6" fmla="*/ 0 w 152"/>
                    <a:gd name="T7" fmla="*/ 96 h 130"/>
                    <a:gd name="T8" fmla="*/ 148 w 152"/>
                    <a:gd name="T9" fmla="*/ 130 h 130"/>
                    <a:gd name="T10" fmla="*/ 0 60000 65536"/>
                    <a:gd name="T11" fmla="*/ 0 60000 65536"/>
                    <a:gd name="T12" fmla="*/ 0 60000 65536"/>
                    <a:gd name="T13" fmla="*/ 0 60000 65536"/>
                    <a:gd name="T14" fmla="*/ 0 60000 65536"/>
                    <a:gd name="T15" fmla="*/ 0 w 152"/>
                    <a:gd name="T16" fmla="*/ 0 h 130"/>
                    <a:gd name="T17" fmla="*/ 152 w 152"/>
                    <a:gd name="T18" fmla="*/ 130 h 130"/>
                  </a:gdLst>
                  <a:ahLst/>
                  <a:cxnLst>
                    <a:cxn ang="T10">
                      <a:pos x="T0" y="T1"/>
                    </a:cxn>
                    <a:cxn ang="T11">
                      <a:pos x="T2" y="T3"/>
                    </a:cxn>
                    <a:cxn ang="T12">
                      <a:pos x="T4" y="T5"/>
                    </a:cxn>
                    <a:cxn ang="T13">
                      <a:pos x="T6" y="T7"/>
                    </a:cxn>
                    <a:cxn ang="T14">
                      <a:pos x="T8" y="T9"/>
                    </a:cxn>
                  </a:cxnLst>
                  <a:rect l="T15" t="T16" r="T17" b="T18"/>
                  <a:pathLst>
                    <a:path w="152" h="130">
                      <a:moveTo>
                        <a:pt x="148" y="130"/>
                      </a:moveTo>
                      <a:cubicBezTo>
                        <a:pt x="150" y="119"/>
                        <a:pt x="152" y="107"/>
                        <a:pt x="152" y="96"/>
                      </a:cubicBezTo>
                      <a:cubicBezTo>
                        <a:pt x="152" y="61"/>
                        <a:pt x="139" y="27"/>
                        <a:pt x="118" y="0"/>
                      </a:cubicBezTo>
                      <a:lnTo>
                        <a:pt x="0" y="96"/>
                      </a:lnTo>
                      <a:lnTo>
                        <a:pt x="148" y="130"/>
                      </a:lnTo>
                      <a:close/>
                    </a:path>
                  </a:pathLst>
                </a:custGeom>
                <a:solidFill>
                  <a:srgbClr val="E9E7DB"/>
                </a:solidFill>
                <a:ln w="19050" cmpd="sng">
                  <a:solidFill>
                    <a:srgbClr val="FFFFFF"/>
                  </a:solidFill>
                  <a:prstDash val="solid"/>
                  <a:round/>
                  <a:headEnd/>
                  <a:tailE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1" name="Freeform 18"/>
                <p:cNvSpPr>
                  <a:spLocks/>
                </p:cNvSpPr>
                <p:nvPr/>
              </p:nvSpPr>
              <p:spPr bwMode="auto">
                <a:xfrm>
                  <a:off x="2116" y="3406"/>
                  <a:ext cx="1434" cy="1318"/>
                </a:xfrm>
                <a:custGeom>
                  <a:avLst/>
                  <a:gdLst>
                    <a:gd name="T0" fmla="*/ 66 w 148"/>
                    <a:gd name="T1" fmla="*/ 136 h 136"/>
                    <a:gd name="T2" fmla="*/ 148 w 148"/>
                    <a:gd name="T3" fmla="*/ 34 h 136"/>
                    <a:gd name="T4" fmla="*/ 0 w 148"/>
                    <a:gd name="T5" fmla="*/ 0 h 136"/>
                    <a:gd name="T6" fmla="*/ 66 w 148"/>
                    <a:gd name="T7" fmla="*/ 136 h 136"/>
                    <a:gd name="T8" fmla="*/ 0 60000 65536"/>
                    <a:gd name="T9" fmla="*/ 0 60000 65536"/>
                    <a:gd name="T10" fmla="*/ 0 60000 65536"/>
                    <a:gd name="T11" fmla="*/ 0 60000 65536"/>
                    <a:gd name="T12" fmla="*/ 0 w 148"/>
                    <a:gd name="T13" fmla="*/ 0 h 136"/>
                    <a:gd name="T14" fmla="*/ 148 w 148"/>
                    <a:gd name="T15" fmla="*/ 136 h 136"/>
                  </a:gdLst>
                  <a:ahLst/>
                  <a:cxnLst>
                    <a:cxn ang="T8">
                      <a:pos x="T0" y="T1"/>
                    </a:cxn>
                    <a:cxn ang="T9">
                      <a:pos x="T2" y="T3"/>
                    </a:cxn>
                    <a:cxn ang="T10">
                      <a:pos x="T4" y="T5"/>
                    </a:cxn>
                    <a:cxn ang="T11">
                      <a:pos x="T6" y="T7"/>
                    </a:cxn>
                  </a:cxnLst>
                  <a:rect l="T12" t="T13" r="T14" b="T15"/>
                  <a:pathLst>
                    <a:path w="148" h="136">
                      <a:moveTo>
                        <a:pt x="66" y="136"/>
                      </a:moveTo>
                      <a:cubicBezTo>
                        <a:pt x="107" y="116"/>
                        <a:pt x="137" y="78"/>
                        <a:pt x="148" y="34"/>
                      </a:cubicBezTo>
                      <a:lnTo>
                        <a:pt x="0" y="0"/>
                      </a:lnTo>
                      <a:lnTo>
                        <a:pt x="66" y="136"/>
                      </a:lnTo>
                      <a:close/>
                    </a:path>
                  </a:pathLst>
                </a:custGeom>
                <a:solidFill>
                  <a:srgbClr val="DEEDBF"/>
                </a:solidFill>
                <a:ln w="19050" cmpd="sng">
                  <a:solidFill>
                    <a:srgbClr val="FFFFFF"/>
                  </a:solidFill>
                  <a:prstDash val="solid"/>
                  <a:round/>
                  <a:headEnd/>
                  <a:tailE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2" name="Freeform 19"/>
                <p:cNvSpPr>
                  <a:spLocks/>
                </p:cNvSpPr>
                <p:nvPr/>
              </p:nvSpPr>
              <p:spPr bwMode="auto">
                <a:xfrm>
                  <a:off x="1457" y="3406"/>
                  <a:ext cx="1298" cy="1463"/>
                </a:xfrm>
                <a:custGeom>
                  <a:avLst/>
                  <a:gdLst>
                    <a:gd name="T0" fmla="*/ 0 w 134"/>
                    <a:gd name="T1" fmla="*/ 136 h 151"/>
                    <a:gd name="T2" fmla="*/ 68 w 134"/>
                    <a:gd name="T3" fmla="*/ 151 h 151"/>
                    <a:gd name="T4" fmla="*/ 134 w 134"/>
                    <a:gd name="T5" fmla="*/ 136 h 151"/>
                    <a:gd name="T6" fmla="*/ 68 w 134"/>
                    <a:gd name="T7" fmla="*/ 0 h 151"/>
                    <a:gd name="T8" fmla="*/ 0 w 134"/>
                    <a:gd name="T9" fmla="*/ 136 h 151"/>
                    <a:gd name="T10" fmla="*/ 0 60000 65536"/>
                    <a:gd name="T11" fmla="*/ 0 60000 65536"/>
                    <a:gd name="T12" fmla="*/ 0 60000 65536"/>
                    <a:gd name="T13" fmla="*/ 0 60000 65536"/>
                    <a:gd name="T14" fmla="*/ 0 60000 65536"/>
                    <a:gd name="T15" fmla="*/ 0 w 134"/>
                    <a:gd name="T16" fmla="*/ 0 h 151"/>
                    <a:gd name="T17" fmla="*/ 134 w 134"/>
                    <a:gd name="T18" fmla="*/ 151 h 151"/>
                  </a:gdLst>
                  <a:ahLst/>
                  <a:cxnLst>
                    <a:cxn ang="T10">
                      <a:pos x="T0" y="T1"/>
                    </a:cxn>
                    <a:cxn ang="T11">
                      <a:pos x="T2" y="T3"/>
                    </a:cxn>
                    <a:cxn ang="T12">
                      <a:pos x="T4" y="T5"/>
                    </a:cxn>
                    <a:cxn ang="T13">
                      <a:pos x="T6" y="T7"/>
                    </a:cxn>
                    <a:cxn ang="T14">
                      <a:pos x="T8" y="T9"/>
                    </a:cxn>
                  </a:cxnLst>
                  <a:rect l="T15" t="T16" r="T17" b="T18"/>
                  <a:pathLst>
                    <a:path w="134" h="151">
                      <a:moveTo>
                        <a:pt x="0" y="136"/>
                      </a:moveTo>
                      <a:cubicBezTo>
                        <a:pt x="21" y="146"/>
                        <a:pt x="44" y="151"/>
                        <a:pt x="68" y="151"/>
                      </a:cubicBezTo>
                      <a:cubicBezTo>
                        <a:pt x="91" y="151"/>
                        <a:pt x="113" y="146"/>
                        <a:pt x="134" y="136"/>
                      </a:cubicBezTo>
                      <a:lnTo>
                        <a:pt x="68" y="0"/>
                      </a:lnTo>
                      <a:lnTo>
                        <a:pt x="0" y="136"/>
                      </a:lnTo>
                      <a:close/>
                    </a:path>
                  </a:pathLst>
                </a:custGeom>
                <a:solidFill>
                  <a:srgbClr val="BFCCE3"/>
                </a:solidFill>
                <a:ln w="19050" cmpd="sng">
                  <a:solidFill>
                    <a:srgbClr val="FFFFFF"/>
                  </a:solidFill>
                  <a:prstDash val="solid"/>
                  <a:round/>
                  <a:headEnd/>
                  <a:tailE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3" name="Freeform 20"/>
                <p:cNvSpPr>
                  <a:spLocks/>
                </p:cNvSpPr>
                <p:nvPr/>
              </p:nvSpPr>
              <p:spPr bwMode="auto">
                <a:xfrm>
                  <a:off x="672" y="3406"/>
                  <a:ext cx="1444" cy="1318"/>
                </a:xfrm>
                <a:custGeom>
                  <a:avLst/>
                  <a:gdLst>
                    <a:gd name="T0" fmla="*/ 0 w 149"/>
                    <a:gd name="T1" fmla="*/ 34 h 136"/>
                    <a:gd name="T2" fmla="*/ 81 w 149"/>
                    <a:gd name="T3" fmla="*/ 136 h 136"/>
                    <a:gd name="T4" fmla="*/ 149 w 149"/>
                    <a:gd name="T5" fmla="*/ 0 h 136"/>
                    <a:gd name="T6" fmla="*/ 0 w 149"/>
                    <a:gd name="T7" fmla="*/ 34 h 136"/>
                    <a:gd name="T8" fmla="*/ 0 60000 65536"/>
                    <a:gd name="T9" fmla="*/ 0 60000 65536"/>
                    <a:gd name="T10" fmla="*/ 0 60000 65536"/>
                    <a:gd name="T11" fmla="*/ 0 60000 65536"/>
                    <a:gd name="T12" fmla="*/ 0 w 149"/>
                    <a:gd name="T13" fmla="*/ 0 h 136"/>
                    <a:gd name="T14" fmla="*/ 149 w 149"/>
                    <a:gd name="T15" fmla="*/ 136 h 136"/>
                  </a:gdLst>
                  <a:ahLst/>
                  <a:cxnLst>
                    <a:cxn ang="T8">
                      <a:pos x="T0" y="T1"/>
                    </a:cxn>
                    <a:cxn ang="T9">
                      <a:pos x="T2" y="T3"/>
                    </a:cxn>
                    <a:cxn ang="T10">
                      <a:pos x="T4" y="T5"/>
                    </a:cxn>
                    <a:cxn ang="T11">
                      <a:pos x="T6" y="T7"/>
                    </a:cxn>
                  </a:cxnLst>
                  <a:rect l="T12" t="T13" r="T14" b="T15"/>
                  <a:pathLst>
                    <a:path w="149" h="136">
                      <a:moveTo>
                        <a:pt x="0" y="34"/>
                      </a:moveTo>
                      <a:cubicBezTo>
                        <a:pt x="11" y="78"/>
                        <a:pt x="40" y="115"/>
                        <a:pt x="81" y="136"/>
                      </a:cubicBezTo>
                      <a:lnTo>
                        <a:pt x="149" y="0"/>
                      </a:lnTo>
                      <a:lnTo>
                        <a:pt x="0" y="34"/>
                      </a:lnTo>
                      <a:close/>
                    </a:path>
                  </a:pathLst>
                </a:custGeom>
                <a:solidFill>
                  <a:srgbClr val="F1D3BF"/>
                </a:solidFill>
                <a:ln w="19050" cmpd="sng">
                  <a:solidFill>
                    <a:srgbClr val="FFFFFF"/>
                  </a:solidFill>
                  <a:prstDash val="solid"/>
                  <a:round/>
                  <a:headEnd/>
                  <a:tailE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4" name="Freeform 21"/>
                <p:cNvSpPr>
                  <a:spLocks/>
                </p:cNvSpPr>
                <p:nvPr/>
              </p:nvSpPr>
              <p:spPr bwMode="auto">
                <a:xfrm>
                  <a:off x="634" y="2476"/>
                  <a:ext cx="1482" cy="1260"/>
                </a:xfrm>
                <a:custGeom>
                  <a:avLst/>
                  <a:gdLst>
                    <a:gd name="T0" fmla="*/ 34 w 153"/>
                    <a:gd name="T1" fmla="*/ 0 h 130"/>
                    <a:gd name="T2" fmla="*/ 1 w 153"/>
                    <a:gd name="T3" fmla="*/ 95 h 130"/>
                    <a:gd name="T4" fmla="*/ 4 w 153"/>
                    <a:gd name="T5" fmla="*/ 130 h 130"/>
                    <a:gd name="T6" fmla="*/ 153 w 153"/>
                    <a:gd name="T7" fmla="*/ 96 h 130"/>
                    <a:gd name="T8" fmla="*/ 34 w 153"/>
                    <a:gd name="T9" fmla="*/ 0 h 130"/>
                    <a:gd name="T10" fmla="*/ 0 60000 65536"/>
                    <a:gd name="T11" fmla="*/ 0 60000 65536"/>
                    <a:gd name="T12" fmla="*/ 0 60000 65536"/>
                    <a:gd name="T13" fmla="*/ 0 60000 65536"/>
                    <a:gd name="T14" fmla="*/ 0 60000 65536"/>
                    <a:gd name="T15" fmla="*/ 0 w 153"/>
                    <a:gd name="T16" fmla="*/ 0 h 130"/>
                    <a:gd name="T17" fmla="*/ 153 w 153"/>
                    <a:gd name="T18" fmla="*/ 130 h 130"/>
                  </a:gdLst>
                  <a:ahLst/>
                  <a:cxnLst>
                    <a:cxn ang="T10">
                      <a:pos x="T0" y="T1"/>
                    </a:cxn>
                    <a:cxn ang="T11">
                      <a:pos x="T2" y="T3"/>
                    </a:cxn>
                    <a:cxn ang="T12">
                      <a:pos x="T4" y="T5"/>
                    </a:cxn>
                    <a:cxn ang="T13">
                      <a:pos x="T6" y="T7"/>
                    </a:cxn>
                    <a:cxn ang="T14">
                      <a:pos x="T8" y="T9"/>
                    </a:cxn>
                  </a:cxnLst>
                  <a:rect l="T15" t="T16" r="T17" b="T18"/>
                  <a:pathLst>
                    <a:path w="153" h="130">
                      <a:moveTo>
                        <a:pt x="34" y="0"/>
                      </a:moveTo>
                      <a:cubicBezTo>
                        <a:pt x="12" y="27"/>
                        <a:pt x="1" y="61"/>
                        <a:pt x="1" y="95"/>
                      </a:cubicBezTo>
                      <a:cubicBezTo>
                        <a:pt x="0" y="107"/>
                        <a:pt x="2" y="118"/>
                        <a:pt x="4" y="130"/>
                      </a:cubicBezTo>
                      <a:lnTo>
                        <a:pt x="153" y="96"/>
                      </a:lnTo>
                      <a:lnTo>
                        <a:pt x="34" y="0"/>
                      </a:lnTo>
                      <a:close/>
                    </a:path>
                  </a:pathLst>
                </a:custGeom>
                <a:solidFill>
                  <a:srgbClr val="FAEDBF"/>
                </a:solidFill>
                <a:ln w="19050" cmpd="sng">
                  <a:solidFill>
                    <a:srgbClr val="FFFFFF"/>
                  </a:solidFill>
                  <a:prstDash val="solid"/>
                  <a:round/>
                  <a:headEnd/>
                  <a:tailE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5" name="Freeform 22"/>
                <p:cNvSpPr>
                  <a:spLocks/>
                </p:cNvSpPr>
                <p:nvPr/>
              </p:nvSpPr>
              <p:spPr bwMode="auto">
                <a:xfrm>
                  <a:off x="963" y="1934"/>
                  <a:ext cx="1153" cy="1472"/>
                </a:xfrm>
                <a:custGeom>
                  <a:avLst/>
                  <a:gdLst>
                    <a:gd name="T0" fmla="*/ 118 w 119"/>
                    <a:gd name="T1" fmla="*/ 0 h 152"/>
                    <a:gd name="T2" fmla="*/ 0 w 119"/>
                    <a:gd name="T3" fmla="*/ 56 h 152"/>
                    <a:gd name="T4" fmla="*/ 119 w 119"/>
                    <a:gd name="T5" fmla="*/ 152 h 152"/>
                    <a:gd name="T6" fmla="*/ 118 w 119"/>
                    <a:gd name="T7" fmla="*/ 0 h 152"/>
                    <a:gd name="T8" fmla="*/ 0 60000 65536"/>
                    <a:gd name="T9" fmla="*/ 0 60000 65536"/>
                    <a:gd name="T10" fmla="*/ 0 60000 65536"/>
                    <a:gd name="T11" fmla="*/ 0 60000 65536"/>
                    <a:gd name="T12" fmla="*/ 0 w 119"/>
                    <a:gd name="T13" fmla="*/ 0 h 152"/>
                    <a:gd name="T14" fmla="*/ 119 w 119"/>
                    <a:gd name="T15" fmla="*/ 152 h 152"/>
                  </a:gdLst>
                  <a:ahLst/>
                  <a:cxnLst>
                    <a:cxn ang="T8">
                      <a:pos x="T0" y="T1"/>
                    </a:cxn>
                    <a:cxn ang="T9">
                      <a:pos x="T2" y="T3"/>
                    </a:cxn>
                    <a:cxn ang="T10">
                      <a:pos x="T4" y="T5"/>
                    </a:cxn>
                    <a:cxn ang="T11">
                      <a:pos x="T6" y="T7"/>
                    </a:cxn>
                  </a:cxnLst>
                  <a:rect l="T12" t="T13" r="T14" b="T15"/>
                  <a:pathLst>
                    <a:path w="119" h="152">
                      <a:moveTo>
                        <a:pt x="118" y="0"/>
                      </a:moveTo>
                      <a:cubicBezTo>
                        <a:pt x="72" y="0"/>
                        <a:pt x="29" y="21"/>
                        <a:pt x="0" y="56"/>
                      </a:cubicBezTo>
                      <a:lnTo>
                        <a:pt x="119" y="152"/>
                      </a:lnTo>
                      <a:lnTo>
                        <a:pt x="118" y="0"/>
                      </a:lnTo>
                      <a:close/>
                    </a:path>
                  </a:pathLst>
                </a:custGeom>
                <a:solidFill>
                  <a:srgbClr val="BFDEE4"/>
                </a:solidFill>
                <a:ln w="19050" cmpd="sng">
                  <a:solidFill>
                    <a:srgbClr val="FFFFFF"/>
                  </a:solidFill>
                  <a:prstDash val="solid"/>
                  <a:round/>
                  <a:headEnd/>
                  <a:tailE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07" name="Text Box 11"/>
              <p:cNvSpPr txBox="1">
                <a:spLocks noChangeArrowheads="1"/>
              </p:cNvSpPr>
              <p:nvPr/>
            </p:nvSpPr>
            <p:spPr bwMode="gray">
              <a:xfrm>
                <a:off x="4379333" y="2234451"/>
                <a:ext cx="822529" cy="282652"/>
              </a:xfrm>
              <a:prstGeom prst="rect">
                <a:avLst/>
              </a:prstGeom>
              <a:noFill/>
              <a:ln w="0" algn="ctr">
                <a:noFill/>
                <a:miter lim="800000"/>
                <a:headEnd/>
                <a:tailEnd/>
              </a:ln>
            </p:spPr>
            <p:txBody>
              <a:bodyPr lIns="0" tIns="0" rIns="0" bIns="0">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GB" sz="600" b="1" i="0" u="none" strike="noStrike" kern="0" cap="none" spc="0" normalizeH="0" baseline="0" noProof="0" dirty="0">
                    <a:ln>
                      <a:noFill/>
                    </a:ln>
                    <a:solidFill>
                      <a:srgbClr val="00338D"/>
                    </a:solidFill>
                    <a:effectLst/>
                    <a:uLnTx/>
                    <a:uFillTx/>
                    <a:latin typeface="+mn-lt"/>
                  </a:rPr>
                  <a:t>Investment </a:t>
                </a:r>
                <a:r>
                  <a:rPr kumimoji="0" lang="en-GB" sz="600" b="1" i="0" u="none" strike="noStrike" kern="0" cap="none" spc="0" normalizeH="0" baseline="0" noProof="0" dirty="0" smtClean="0">
                    <a:ln>
                      <a:noFill/>
                    </a:ln>
                    <a:solidFill>
                      <a:srgbClr val="00338D"/>
                    </a:solidFill>
                    <a:effectLst/>
                    <a:uLnTx/>
                    <a:uFillTx/>
                    <a:latin typeface="+mn-lt"/>
                  </a:rPr>
                  <a:t>requirements, risk profile</a:t>
                </a:r>
                <a:endParaRPr kumimoji="0" lang="en-GB" sz="600" b="1" i="0" u="none" strike="noStrike" kern="0" cap="none" spc="0" normalizeH="0" baseline="0" noProof="0" dirty="0">
                  <a:ln>
                    <a:noFill/>
                  </a:ln>
                  <a:solidFill>
                    <a:srgbClr val="00338D"/>
                  </a:solidFill>
                  <a:effectLst/>
                  <a:uLnTx/>
                  <a:uFillTx/>
                  <a:latin typeface="+mn-lt"/>
                </a:endParaRPr>
              </a:p>
            </p:txBody>
          </p:sp>
          <p:sp>
            <p:nvSpPr>
              <p:cNvPr id="108" name="Text Box 12"/>
              <p:cNvSpPr txBox="1">
                <a:spLocks noChangeArrowheads="1"/>
              </p:cNvSpPr>
              <p:nvPr/>
            </p:nvSpPr>
            <p:spPr bwMode="gray">
              <a:xfrm>
                <a:off x="4437237" y="4753194"/>
                <a:ext cx="793750" cy="188435"/>
              </a:xfrm>
              <a:prstGeom prst="rect">
                <a:avLst/>
              </a:prstGeom>
              <a:noFill/>
              <a:ln w="0" algn="ctr">
                <a:noFill/>
                <a:miter lim="800000"/>
                <a:headEnd/>
                <a:tailEnd/>
              </a:ln>
            </p:spPr>
            <p:txBody>
              <a:bodyPr wrap="square" lIns="0" tIns="0" rIns="0" bIns="0">
                <a:spAutoFit/>
              </a:bodyPr>
              <a:lstStyle/>
              <a:p>
                <a:pPr algn="ctr">
                  <a:spcBef>
                    <a:spcPct val="50000"/>
                  </a:spcBef>
                  <a:buClrTx/>
                  <a:buSzTx/>
                  <a:buFontTx/>
                  <a:buNone/>
                </a:pPr>
                <a:r>
                  <a:rPr lang="en-GB" sz="600" b="1" dirty="0" smtClean="0">
                    <a:solidFill>
                      <a:schemeClr val="accent1"/>
                    </a:solidFill>
                    <a:latin typeface="+mn-lt"/>
                  </a:rPr>
                  <a:t>Measures and comparators</a:t>
                </a:r>
                <a:endParaRPr lang="en-GB" sz="600" b="1" dirty="0">
                  <a:solidFill>
                    <a:schemeClr val="accent1"/>
                  </a:solidFill>
                  <a:latin typeface="+mn-lt"/>
                </a:endParaRPr>
              </a:p>
            </p:txBody>
          </p:sp>
          <p:sp>
            <p:nvSpPr>
              <p:cNvPr id="109" name="Arc 13"/>
              <p:cNvSpPr>
                <a:spLocks noChangeAspect="1"/>
              </p:cNvSpPr>
              <p:nvPr/>
            </p:nvSpPr>
            <p:spPr bwMode="gray">
              <a:xfrm>
                <a:off x="3457746" y="2388413"/>
                <a:ext cx="1370881" cy="2512169"/>
              </a:xfrm>
              <a:custGeom>
                <a:avLst/>
                <a:gdLst>
                  <a:gd name="T0" fmla="*/ 821 w 21600"/>
                  <a:gd name="T1" fmla="*/ 1909 h 42094"/>
                  <a:gd name="T2" fmla="*/ 713 w 21600"/>
                  <a:gd name="T3" fmla="*/ 0 h 42094"/>
                  <a:gd name="T4" fmla="*/ 980 w 21600"/>
                  <a:gd name="T5" fmla="*/ 942 h 42094"/>
                  <a:gd name="T6" fmla="*/ 0 60000 65536"/>
                  <a:gd name="T7" fmla="*/ 0 60000 65536"/>
                  <a:gd name="T8" fmla="*/ 0 60000 65536"/>
                  <a:gd name="T9" fmla="*/ 0 w 21600"/>
                  <a:gd name="T10" fmla="*/ 0 h 42094"/>
                  <a:gd name="T11" fmla="*/ 21600 w 21600"/>
                  <a:gd name="T12" fmla="*/ 42094 h 42094"/>
                </a:gdLst>
                <a:ahLst/>
                <a:cxnLst>
                  <a:cxn ang="T6">
                    <a:pos x="T0" y="T1"/>
                  </a:cxn>
                  <a:cxn ang="T7">
                    <a:pos x="T2" y="T3"/>
                  </a:cxn>
                  <a:cxn ang="T8">
                    <a:pos x="T4" y="T5"/>
                  </a:cxn>
                </a:cxnLst>
                <a:rect l="T9" t="T10" r="T11" b="T12"/>
                <a:pathLst>
                  <a:path w="21600" h="42094" fill="none" extrusionOk="0">
                    <a:moveTo>
                      <a:pt x="18088" y="42093"/>
                    </a:moveTo>
                    <a:cubicBezTo>
                      <a:pt x="7654" y="40374"/>
                      <a:pt x="0" y="31354"/>
                      <a:pt x="0" y="20781"/>
                    </a:cubicBezTo>
                    <a:cubicBezTo>
                      <a:pt x="-1" y="11120"/>
                      <a:pt x="6414" y="2634"/>
                      <a:pt x="15708" y="-1"/>
                    </a:cubicBezTo>
                  </a:path>
                  <a:path w="21600" h="42094" stroke="0" extrusionOk="0">
                    <a:moveTo>
                      <a:pt x="18088" y="42093"/>
                    </a:moveTo>
                    <a:cubicBezTo>
                      <a:pt x="7654" y="40374"/>
                      <a:pt x="0" y="31354"/>
                      <a:pt x="0" y="20781"/>
                    </a:cubicBezTo>
                    <a:cubicBezTo>
                      <a:pt x="-1" y="11120"/>
                      <a:pt x="6414" y="2634"/>
                      <a:pt x="15708" y="-1"/>
                    </a:cubicBezTo>
                    <a:lnTo>
                      <a:pt x="21600" y="20781"/>
                    </a:lnTo>
                    <a:close/>
                  </a:path>
                </a:pathLst>
              </a:custGeom>
              <a:noFill/>
              <a:ln w="12700">
                <a:solidFill>
                  <a:srgbClr val="00338D"/>
                </a:solidFill>
                <a:round/>
                <a:headEnd/>
                <a:tailEnd type="triangle" w="sm" len="sm"/>
              </a:ln>
            </p:spPr>
            <p:txBody>
              <a:bodyPr lIns="54000" tIns="54000" rIns="54000" bIns="540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0" name="Arc 14"/>
              <p:cNvSpPr>
                <a:spLocks noChangeAspect="1"/>
              </p:cNvSpPr>
              <p:nvPr/>
            </p:nvSpPr>
            <p:spPr bwMode="gray">
              <a:xfrm>
                <a:off x="4818835" y="2379201"/>
                <a:ext cx="1370881" cy="2506905"/>
              </a:xfrm>
              <a:custGeom>
                <a:avLst/>
                <a:gdLst>
                  <a:gd name="T0" fmla="*/ 255 w 21600"/>
                  <a:gd name="T1" fmla="*/ 0 h 42001"/>
                  <a:gd name="T2" fmla="*/ 200 w 21600"/>
                  <a:gd name="T3" fmla="*/ 1905 h 42001"/>
                  <a:gd name="T4" fmla="*/ 0 w 21600"/>
                  <a:gd name="T5" fmla="*/ 946 h 42001"/>
                  <a:gd name="T6" fmla="*/ 0 60000 65536"/>
                  <a:gd name="T7" fmla="*/ 0 60000 65536"/>
                  <a:gd name="T8" fmla="*/ 0 60000 65536"/>
                  <a:gd name="T9" fmla="*/ 0 w 21600"/>
                  <a:gd name="T10" fmla="*/ 0 h 42001"/>
                  <a:gd name="T11" fmla="*/ 21600 w 21600"/>
                  <a:gd name="T12" fmla="*/ 42001 h 42001"/>
                </a:gdLst>
                <a:ahLst/>
                <a:cxnLst>
                  <a:cxn ang="T6">
                    <a:pos x="T0" y="T1"/>
                  </a:cxn>
                  <a:cxn ang="T7">
                    <a:pos x="T2" y="T3"/>
                  </a:cxn>
                  <a:cxn ang="T8">
                    <a:pos x="T4" y="T5"/>
                  </a:cxn>
                </a:cxnLst>
                <a:rect l="T9" t="T10" r="T11" b="T12"/>
                <a:pathLst>
                  <a:path w="21600" h="42001" fill="none" extrusionOk="0">
                    <a:moveTo>
                      <a:pt x="5612" y="0"/>
                    </a:moveTo>
                    <a:cubicBezTo>
                      <a:pt x="15045" y="2538"/>
                      <a:pt x="21600" y="11090"/>
                      <a:pt x="21600" y="20858"/>
                    </a:cubicBezTo>
                    <a:cubicBezTo>
                      <a:pt x="21600" y="31084"/>
                      <a:pt x="14427" y="39910"/>
                      <a:pt x="4417" y="42001"/>
                    </a:cubicBezTo>
                  </a:path>
                  <a:path w="21600" h="42001" stroke="0" extrusionOk="0">
                    <a:moveTo>
                      <a:pt x="5612" y="0"/>
                    </a:moveTo>
                    <a:cubicBezTo>
                      <a:pt x="15045" y="2538"/>
                      <a:pt x="21600" y="11090"/>
                      <a:pt x="21600" y="20858"/>
                    </a:cubicBezTo>
                    <a:cubicBezTo>
                      <a:pt x="21600" y="31084"/>
                      <a:pt x="14427" y="39910"/>
                      <a:pt x="4417" y="42001"/>
                    </a:cubicBezTo>
                    <a:lnTo>
                      <a:pt x="0" y="20858"/>
                    </a:lnTo>
                    <a:close/>
                  </a:path>
                </a:pathLst>
              </a:custGeom>
              <a:noFill/>
              <a:ln w="12700">
                <a:solidFill>
                  <a:srgbClr val="00338D"/>
                </a:solidFill>
                <a:round/>
                <a:headEnd/>
                <a:tailEnd type="triangle" w="sm" len="sm"/>
              </a:ln>
            </p:spPr>
            <p:txBody>
              <a:bodyPr lIns="54000" tIns="54000" rIns="54000" bIns="540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1" name="Text Box 23"/>
              <p:cNvSpPr txBox="1">
                <a:spLocks noChangeArrowheads="1"/>
              </p:cNvSpPr>
              <p:nvPr/>
            </p:nvSpPr>
            <p:spPr bwMode="gray">
              <a:xfrm>
                <a:off x="4861025" y="2806123"/>
                <a:ext cx="719852" cy="251246"/>
              </a:xfrm>
              <a:prstGeom prst="rect">
                <a:avLst/>
              </a:prstGeom>
              <a:noFill/>
              <a:ln w="19050" algn="ctr">
                <a:noFill/>
                <a:miter lim="800000"/>
                <a:headEnd/>
                <a:tailEnd/>
              </a:ln>
            </p:spPr>
            <p:txBody>
              <a:bodyPr lIns="0" tIns="0" rIns="0" bIns="0">
                <a:spAutoFit/>
              </a:bodyPr>
              <a:lstStyle/>
              <a:p>
                <a:pPr marL="0" marR="0" lvl="0" indent="0" algn="ctr" defTabSz="914400" eaLnBrk="1" fontAlgn="auto" latinLnBrk="0" hangingPunct="1">
                  <a:lnSpc>
                    <a:spcPct val="100000"/>
                  </a:lnSpc>
                  <a:spcBef>
                    <a:spcPct val="15000"/>
                  </a:spcBef>
                  <a:spcAft>
                    <a:spcPts val="0"/>
                  </a:spcAft>
                  <a:buClrTx/>
                  <a:buSzTx/>
                  <a:buFontTx/>
                  <a:buNone/>
                  <a:tabLst/>
                  <a:defRPr/>
                </a:pPr>
                <a:r>
                  <a:rPr kumimoji="0" lang="en-GB" sz="800" b="0" i="0" u="none" strike="noStrike" kern="0" cap="none" spc="0" normalizeH="0" baseline="0" noProof="0" dirty="0">
                    <a:ln>
                      <a:noFill/>
                    </a:ln>
                    <a:solidFill>
                      <a:srgbClr val="00338D"/>
                    </a:solidFill>
                    <a:effectLst/>
                    <a:uLnTx/>
                    <a:uFillTx/>
                    <a:latin typeface="+mn-lt"/>
                  </a:rPr>
                  <a:t>Markets and opportunities</a:t>
                </a:r>
              </a:p>
            </p:txBody>
          </p:sp>
          <p:sp>
            <p:nvSpPr>
              <p:cNvPr id="112" name="Text Box 24"/>
              <p:cNvSpPr txBox="1">
                <a:spLocks noChangeArrowheads="1"/>
              </p:cNvSpPr>
              <p:nvPr/>
            </p:nvSpPr>
            <p:spPr bwMode="gray">
              <a:xfrm>
                <a:off x="5176719" y="4019358"/>
                <a:ext cx="622716" cy="125623"/>
              </a:xfrm>
              <a:prstGeom prst="rect">
                <a:avLst/>
              </a:prstGeom>
              <a:noFill/>
              <a:ln w="19050" algn="ctr">
                <a:noFill/>
                <a:miter lim="800000"/>
                <a:headEnd/>
                <a:tailEnd/>
              </a:ln>
            </p:spPr>
            <p:txBody>
              <a:bodyPr lIns="0" tIns="0" rIns="0" bIns="0">
                <a:spAutoFit/>
              </a:bodyPr>
              <a:lstStyle/>
              <a:p>
                <a:pPr marL="0" marR="0" lvl="0" indent="0" algn="ctr" defTabSz="914400" eaLnBrk="1" fontAlgn="auto" latinLnBrk="0" hangingPunct="1">
                  <a:lnSpc>
                    <a:spcPct val="100000"/>
                  </a:lnSpc>
                  <a:spcBef>
                    <a:spcPct val="15000"/>
                  </a:spcBef>
                  <a:spcAft>
                    <a:spcPts val="0"/>
                  </a:spcAft>
                  <a:buClrTx/>
                  <a:buSzTx/>
                  <a:buFontTx/>
                  <a:buNone/>
                  <a:tabLst/>
                  <a:defRPr/>
                </a:pPr>
                <a:r>
                  <a:rPr kumimoji="0" lang="en-GB" sz="800" b="0" i="0" u="none" strike="noStrike" kern="0" cap="none" spc="0" normalizeH="0" baseline="0" noProof="0" dirty="0">
                    <a:ln>
                      <a:noFill/>
                    </a:ln>
                    <a:solidFill>
                      <a:srgbClr val="00338D"/>
                    </a:solidFill>
                    <a:effectLst/>
                    <a:uLnTx/>
                    <a:uFillTx/>
                    <a:latin typeface="+mn-lt"/>
                  </a:rPr>
                  <a:t>Customers</a:t>
                </a:r>
              </a:p>
            </p:txBody>
          </p:sp>
          <p:sp>
            <p:nvSpPr>
              <p:cNvPr id="113" name="Text Box 25"/>
              <p:cNvSpPr txBox="1">
                <a:spLocks noChangeArrowheads="1"/>
              </p:cNvSpPr>
              <p:nvPr/>
            </p:nvSpPr>
            <p:spPr bwMode="gray">
              <a:xfrm>
                <a:off x="4425644" y="4274449"/>
                <a:ext cx="796174" cy="125623"/>
              </a:xfrm>
              <a:prstGeom prst="rect">
                <a:avLst/>
              </a:prstGeom>
              <a:noFill/>
              <a:ln w="19050" algn="ctr">
                <a:noFill/>
                <a:miter lim="800000"/>
                <a:headEnd/>
                <a:tailEnd/>
              </a:ln>
            </p:spPr>
            <p:txBody>
              <a:bodyPr lIns="0" tIns="0" rIns="0" bIns="0">
                <a:spAutoFit/>
              </a:bodyPr>
              <a:lstStyle/>
              <a:p>
                <a:pPr marL="0" marR="0" lvl="0" indent="0" algn="ctr" defTabSz="914400" eaLnBrk="1" fontAlgn="auto" latinLnBrk="0" hangingPunct="1">
                  <a:lnSpc>
                    <a:spcPct val="100000"/>
                  </a:lnSpc>
                  <a:spcBef>
                    <a:spcPct val="15000"/>
                  </a:spcBef>
                  <a:spcAft>
                    <a:spcPts val="0"/>
                  </a:spcAft>
                  <a:buClrTx/>
                  <a:buSzTx/>
                  <a:buFontTx/>
                  <a:buNone/>
                  <a:tabLst/>
                  <a:defRPr/>
                </a:pPr>
                <a:r>
                  <a:rPr kumimoji="0" lang="en-GB" sz="800" b="0" i="0" u="none" strike="noStrike" kern="0" cap="none" spc="0" normalizeH="0" baseline="0" noProof="0" dirty="0">
                    <a:ln>
                      <a:noFill/>
                    </a:ln>
                    <a:solidFill>
                      <a:srgbClr val="00338D"/>
                    </a:solidFill>
                    <a:effectLst/>
                    <a:uLnTx/>
                    <a:uFillTx/>
                    <a:latin typeface="+mn-lt"/>
                  </a:rPr>
                  <a:t>Operations</a:t>
                </a:r>
              </a:p>
            </p:txBody>
          </p:sp>
          <p:sp>
            <p:nvSpPr>
              <p:cNvPr id="114" name="Text Box 26"/>
              <p:cNvSpPr txBox="1">
                <a:spLocks noChangeArrowheads="1"/>
              </p:cNvSpPr>
              <p:nvPr/>
            </p:nvSpPr>
            <p:spPr bwMode="gray">
              <a:xfrm>
                <a:off x="3815070" y="3901146"/>
                <a:ext cx="725056" cy="251246"/>
              </a:xfrm>
              <a:prstGeom prst="rect">
                <a:avLst/>
              </a:prstGeom>
              <a:noFill/>
              <a:ln w="19050" algn="ctr">
                <a:noFill/>
                <a:miter lim="800000"/>
                <a:headEnd/>
                <a:tailEnd/>
              </a:ln>
            </p:spPr>
            <p:txBody>
              <a:bodyPr lIns="0" tIns="0" rIns="0" bIns="0">
                <a:spAutoFit/>
              </a:bodyPr>
              <a:lstStyle/>
              <a:p>
                <a:pPr marL="0" marR="0" lvl="0" indent="0" algn="ctr" defTabSz="914400" eaLnBrk="1" fontAlgn="auto" latinLnBrk="0" hangingPunct="1">
                  <a:lnSpc>
                    <a:spcPct val="100000"/>
                  </a:lnSpc>
                  <a:spcBef>
                    <a:spcPct val="15000"/>
                  </a:spcBef>
                  <a:spcAft>
                    <a:spcPts val="0"/>
                  </a:spcAft>
                  <a:buClrTx/>
                  <a:buSzTx/>
                  <a:buFontTx/>
                  <a:buNone/>
                  <a:tabLst/>
                  <a:defRPr/>
                </a:pPr>
                <a:r>
                  <a:rPr kumimoji="0" lang="en-GB" sz="800" b="0" i="0" u="none" strike="noStrike" kern="0" cap="none" spc="0" normalizeH="0" baseline="0" noProof="0" dirty="0">
                    <a:ln>
                      <a:noFill/>
                    </a:ln>
                    <a:solidFill>
                      <a:srgbClr val="00338D"/>
                    </a:solidFill>
                    <a:effectLst/>
                    <a:uLnTx/>
                    <a:uFillTx/>
                    <a:latin typeface="+mn-lt"/>
                  </a:rPr>
                  <a:t>Infrastructure and technology</a:t>
                </a:r>
              </a:p>
            </p:txBody>
          </p:sp>
          <p:sp>
            <p:nvSpPr>
              <p:cNvPr id="115" name="Text Box 27"/>
              <p:cNvSpPr txBox="1">
                <a:spLocks noChangeArrowheads="1"/>
              </p:cNvSpPr>
              <p:nvPr/>
            </p:nvSpPr>
            <p:spPr bwMode="gray">
              <a:xfrm>
                <a:off x="3690180" y="3361411"/>
                <a:ext cx="751075" cy="251246"/>
              </a:xfrm>
              <a:prstGeom prst="rect">
                <a:avLst/>
              </a:prstGeom>
              <a:noFill/>
              <a:ln w="19050" algn="ctr">
                <a:noFill/>
                <a:miter lim="800000"/>
                <a:headEnd/>
                <a:tailEnd/>
              </a:ln>
            </p:spPr>
            <p:txBody>
              <a:bodyPr lIns="0" tIns="0" rIns="0" bIns="0">
                <a:spAutoFit/>
              </a:bodyPr>
              <a:lstStyle/>
              <a:p>
                <a:pPr marL="0" marR="0" lvl="0" indent="0" algn="ctr" defTabSz="914400" eaLnBrk="1" fontAlgn="auto" latinLnBrk="0" hangingPunct="1">
                  <a:lnSpc>
                    <a:spcPct val="100000"/>
                  </a:lnSpc>
                  <a:spcBef>
                    <a:spcPct val="15000"/>
                  </a:spcBef>
                  <a:spcAft>
                    <a:spcPts val="0"/>
                  </a:spcAft>
                  <a:buClrTx/>
                  <a:buSzTx/>
                  <a:buFontTx/>
                  <a:buNone/>
                  <a:tabLst/>
                  <a:defRPr/>
                </a:pPr>
                <a:r>
                  <a:rPr kumimoji="0" lang="en-GB" sz="800" b="0" i="0" u="none" strike="noStrike" kern="0" cap="none" spc="0" normalizeH="0" baseline="0" noProof="0" dirty="0">
                    <a:ln>
                      <a:noFill/>
                    </a:ln>
                    <a:solidFill>
                      <a:srgbClr val="00338D"/>
                    </a:solidFill>
                    <a:effectLst/>
                    <a:uLnTx/>
                    <a:uFillTx/>
                    <a:latin typeface="+mn-lt"/>
                  </a:rPr>
                  <a:t>Structure and governance</a:t>
                </a:r>
              </a:p>
            </p:txBody>
          </p:sp>
          <p:sp>
            <p:nvSpPr>
              <p:cNvPr id="116" name="Text Box 28"/>
              <p:cNvSpPr txBox="1">
                <a:spLocks noChangeArrowheads="1"/>
              </p:cNvSpPr>
              <p:nvPr/>
            </p:nvSpPr>
            <p:spPr bwMode="gray">
              <a:xfrm>
                <a:off x="4151580" y="2747016"/>
                <a:ext cx="594962" cy="376869"/>
              </a:xfrm>
              <a:prstGeom prst="rect">
                <a:avLst/>
              </a:prstGeom>
              <a:noFill/>
              <a:ln w="19050" algn="ctr">
                <a:noFill/>
                <a:miter lim="800000"/>
                <a:headEnd/>
                <a:tailEnd/>
              </a:ln>
            </p:spPr>
            <p:txBody>
              <a:bodyPr lIns="0" tIns="0" rIns="0" bIns="0">
                <a:spAutoFit/>
              </a:bodyPr>
              <a:lstStyle/>
              <a:p>
                <a:pPr marL="0" marR="0" lvl="0" indent="0" algn="ctr" defTabSz="914400" eaLnBrk="1" fontAlgn="auto" latinLnBrk="0" hangingPunct="1">
                  <a:lnSpc>
                    <a:spcPct val="100000"/>
                  </a:lnSpc>
                  <a:spcBef>
                    <a:spcPct val="15000"/>
                  </a:spcBef>
                  <a:spcAft>
                    <a:spcPts val="0"/>
                  </a:spcAft>
                  <a:buClrTx/>
                  <a:buSzTx/>
                  <a:buFontTx/>
                  <a:buNone/>
                  <a:tabLst/>
                  <a:defRPr/>
                </a:pPr>
                <a:r>
                  <a:rPr kumimoji="0" lang="en-GB" sz="800" b="0" i="0" u="none" strike="noStrike" kern="0" cap="none" spc="0" normalizeH="0" baseline="0" noProof="0" dirty="0">
                    <a:ln>
                      <a:noFill/>
                    </a:ln>
                    <a:solidFill>
                      <a:srgbClr val="00338D"/>
                    </a:solidFill>
                    <a:effectLst/>
                    <a:uLnTx/>
                    <a:uFillTx/>
                    <a:latin typeface="+mn-lt"/>
                  </a:rPr>
                  <a:t>People, </a:t>
                </a:r>
                <a:r>
                  <a:rPr kumimoji="0" lang="en-GB" sz="800" b="0" i="0" u="none" strike="noStrike" kern="0" cap="none" spc="0" normalizeH="0" baseline="0" noProof="0" dirty="0" smtClean="0">
                    <a:ln>
                      <a:noFill/>
                    </a:ln>
                    <a:solidFill>
                      <a:srgbClr val="00338D"/>
                    </a:solidFill>
                    <a:effectLst/>
                    <a:uLnTx/>
                    <a:uFillTx/>
                    <a:latin typeface="+mn-lt"/>
                  </a:rPr>
                  <a:t/>
                </a:r>
                <a:br>
                  <a:rPr kumimoji="0" lang="en-GB" sz="800" b="0" i="0" u="none" strike="noStrike" kern="0" cap="none" spc="0" normalizeH="0" baseline="0" noProof="0" dirty="0" smtClean="0">
                    <a:ln>
                      <a:noFill/>
                    </a:ln>
                    <a:solidFill>
                      <a:srgbClr val="00338D"/>
                    </a:solidFill>
                    <a:effectLst/>
                    <a:uLnTx/>
                    <a:uFillTx/>
                    <a:latin typeface="+mn-lt"/>
                  </a:rPr>
                </a:br>
                <a:r>
                  <a:rPr kumimoji="0" lang="en-GB" sz="800" b="0" i="0" u="none" strike="noStrike" kern="0" cap="none" spc="0" normalizeH="0" baseline="0" noProof="0" dirty="0" smtClean="0">
                    <a:ln>
                      <a:noFill/>
                    </a:ln>
                    <a:solidFill>
                      <a:srgbClr val="00338D"/>
                    </a:solidFill>
                    <a:effectLst/>
                    <a:uLnTx/>
                    <a:uFillTx/>
                    <a:latin typeface="+mn-lt"/>
                  </a:rPr>
                  <a:t>culture </a:t>
                </a:r>
                <a:r>
                  <a:rPr kumimoji="0" lang="en-GB" sz="800" b="0" i="0" u="none" strike="noStrike" kern="0" cap="none" spc="0" normalizeH="0" baseline="0" noProof="0" dirty="0">
                    <a:ln>
                      <a:noFill/>
                    </a:ln>
                    <a:solidFill>
                      <a:srgbClr val="00338D"/>
                    </a:solidFill>
                    <a:effectLst/>
                    <a:uLnTx/>
                    <a:uFillTx/>
                    <a:latin typeface="+mn-lt"/>
                  </a:rPr>
                  <a:t>and incentives</a:t>
                </a:r>
              </a:p>
            </p:txBody>
          </p:sp>
          <p:sp>
            <p:nvSpPr>
              <p:cNvPr id="117" name="Oval 29"/>
              <p:cNvSpPr>
                <a:spLocks noChangeArrowheads="1"/>
              </p:cNvSpPr>
              <p:nvPr/>
            </p:nvSpPr>
            <p:spPr bwMode="gray">
              <a:xfrm>
                <a:off x="4442990" y="3264975"/>
                <a:ext cx="761482" cy="713942"/>
              </a:xfrm>
              <a:prstGeom prst="ellipse">
                <a:avLst/>
              </a:prstGeom>
              <a:solidFill>
                <a:srgbClr val="007C92"/>
              </a:solidFill>
              <a:ln w="19050" algn="ctr">
                <a:solidFill>
                  <a:srgbClr val="FFFFFF"/>
                </a:solidFill>
                <a:round/>
                <a:headEnd/>
                <a:tailEnd/>
              </a:ln>
            </p:spPr>
            <p:txBody>
              <a:bodyPr lIns="0" tIns="0" rIns="0" bIns="0" anchor="ctr" anchorCtr="1"/>
              <a:lstStyle/>
              <a:p>
                <a:pPr marL="0" marR="0" lvl="0" indent="1588" algn="ctr" defTabSz="914400" eaLnBrk="1" fontAlgn="auto" latinLnBrk="0" hangingPunct="1">
                  <a:lnSpc>
                    <a:spcPct val="100000"/>
                  </a:lnSpc>
                  <a:spcBef>
                    <a:spcPct val="15000"/>
                  </a:spcBef>
                  <a:spcAft>
                    <a:spcPts val="0"/>
                  </a:spcAft>
                  <a:buClr>
                    <a:srgbClr val="007C92"/>
                  </a:buClr>
                  <a:buSzPct val="85000"/>
                  <a:buFont typeface="Wingdings" pitchFamily="2" charset="2"/>
                  <a:buNone/>
                  <a:tabLst/>
                  <a:defRPr/>
                </a:pPr>
                <a:r>
                  <a:rPr kumimoji="0" lang="en-GB" sz="800" b="1" i="0" u="none" strike="noStrike" kern="0" cap="none" spc="0" normalizeH="0" baseline="0" noProof="0" dirty="0">
                    <a:ln>
                      <a:noFill/>
                    </a:ln>
                    <a:solidFill>
                      <a:srgbClr val="FFFFFF"/>
                    </a:solidFill>
                    <a:effectLst/>
                    <a:uLnTx/>
                    <a:uFillTx/>
                    <a:latin typeface="+mn-lt"/>
                  </a:rPr>
                  <a:t>Financial </a:t>
                </a:r>
                <a:br>
                  <a:rPr kumimoji="0" lang="en-GB" sz="800" b="1" i="0" u="none" strike="noStrike" kern="0" cap="none" spc="0" normalizeH="0" baseline="0" noProof="0" dirty="0">
                    <a:ln>
                      <a:noFill/>
                    </a:ln>
                    <a:solidFill>
                      <a:srgbClr val="FFFFFF"/>
                    </a:solidFill>
                    <a:effectLst/>
                    <a:uLnTx/>
                    <a:uFillTx/>
                    <a:latin typeface="+mn-lt"/>
                  </a:rPr>
                </a:br>
                <a:r>
                  <a:rPr kumimoji="0" lang="en-GB" sz="800" b="1" i="0" u="none" strike="noStrike" kern="0" cap="none" spc="0" normalizeH="0" baseline="0" noProof="0" dirty="0">
                    <a:ln>
                      <a:noFill/>
                    </a:ln>
                    <a:solidFill>
                      <a:srgbClr val="FFFFFF"/>
                    </a:solidFill>
                    <a:effectLst/>
                    <a:uLnTx/>
                    <a:uFillTx/>
                    <a:latin typeface="+mn-lt"/>
                  </a:rPr>
                  <a:t>impact – historic and future</a:t>
                </a:r>
              </a:p>
            </p:txBody>
          </p:sp>
          <p:sp>
            <p:nvSpPr>
              <p:cNvPr id="118" name="Text Box 30"/>
              <p:cNvSpPr txBox="1">
                <a:spLocks noChangeArrowheads="1"/>
              </p:cNvSpPr>
              <p:nvPr/>
            </p:nvSpPr>
            <p:spPr bwMode="gray">
              <a:xfrm>
                <a:off x="5320689" y="3306972"/>
                <a:ext cx="551598" cy="376869"/>
              </a:xfrm>
              <a:prstGeom prst="rect">
                <a:avLst/>
              </a:prstGeom>
              <a:noFill/>
              <a:ln w="19050" algn="ctr">
                <a:noFill/>
                <a:miter lim="800000"/>
                <a:headEnd/>
                <a:tailEnd/>
              </a:ln>
            </p:spPr>
            <p:txBody>
              <a:bodyPr lIns="0" tIns="0" rIns="0" bIns="0">
                <a:spAutoFit/>
              </a:bodyPr>
              <a:lstStyle/>
              <a:p>
                <a:pPr marL="0" marR="0" lvl="0" indent="0" algn="ctr" defTabSz="914400" eaLnBrk="1" fontAlgn="auto" latinLnBrk="0" hangingPunct="1">
                  <a:lnSpc>
                    <a:spcPct val="100000"/>
                  </a:lnSpc>
                  <a:spcBef>
                    <a:spcPct val="15000"/>
                  </a:spcBef>
                  <a:spcAft>
                    <a:spcPts val="0"/>
                  </a:spcAft>
                  <a:buClrTx/>
                  <a:buSzTx/>
                  <a:buFontTx/>
                  <a:buNone/>
                  <a:tabLst/>
                  <a:defRPr/>
                </a:pPr>
                <a:r>
                  <a:rPr kumimoji="0" lang="en-GB" sz="800" b="0" i="0" u="none" strike="noStrike" kern="0" cap="none" spc="0" normalizeH="0" baseline="0" noProof="0" dirty="0">
                    <a:ln>
                      <a:noFill/>
                    </a:ln>
                    <a:solidFill>
                      <a:srgbClr val="00338D"/>
                    </a:solidFill>
                    <a:effectLst/>
                    <a:uLnTx/>
                    <a:uFillTx/>
                    <a:latin typeface="+mn-lt"/>
                  </a:rPr>
                  <a:t>Products and services</a:t>
                </a:r>
              </a:p>
            </p:txBody>
          </p:sp>
        </p:gr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u="sng" kern="0" dirty="0" smtClean="0">
                <a:solidFill>
                  <a:schemeClr val="bg1"/>
                </a:solidFill>
                <a:latin typeface="+mn-lt"/>
              </a:rPr>
              <a:t>Research</a:t>
            </a:r>
            <a:r>
              <a:rPr lang="en-US" sz="1800" b="1" kern="0" dirty="0" smtClean="0">
                <a:solidFill>
                  <a:schemeClr val="bg1"/>
                </a:solidFill>
                <a:latin typeface="+mn-lt"/>
              </a:rPr>
              <a:t>, discuss, think: </a:t>
            </a:r>
            <a:r>
              <a:rPr lang="en-GB" sz="1800" b="1" kern="0" dirty="0" smtClean="0">
                <a:solidFill>
                  <a:schemeClr val="bg1"/>
                </a:solidFill>
                <a:latin typeface="+mn-lt"/>
              </a:rPr>
              <a:t>Porter’s Five Forces (1 of 2)</a:t>
            </a:r>
            <a:endParaRPr lang="en-US" altLang="en-US" sz="1800" b="1" kern="0" dirty="0" smtClean="0">
              <a:solidFill>
                <a:schemeClr val="bg1"/>
              </a:solidFill>
              <a:latin typeface="+mn-lt"/>
            </a:endParaRPr>
          </a:p>
        </p:txBody>
      </p:sp>
      <p:sp>
        <p:nvSpPr>
          <p:cNvPr id="43" name="Rectangle 3"/>
          <p:cNvSpPr txBox="1">
            <a:spLocks noChangeArrowheads="1"/>
          </p:cNvSpPr>
          <p:nvPr/>
        </p:nvSpPr>
        <p:spPr bwMode="auto">
          <a:xfrm>
            <a:off x="138550" y="1102152"/>
            <a:ext cx="8891954" cy="527959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171450" marR="0" lvl="0" indent="-171450" algn="l" defTabSz="914400" rtl="0" eaLnBrk="1" fontAlgn="base" latinLnBrk="0" hangingPunct="1">
              <a:lnSpc>
                <a:spcPct val="100000"/>
              </a:lnSpc>
              <a:spcBef>
                <a:spcPts val="300"/>
              </a:spcBef>
              <a:spcAft>
                <a:spcPts val="300"/>
              </a:spcAft>
              <a:buClrTx/>
              <a:buSzTx/>
              <a:buFontTx/>
              <a:buNone/>
              <a:tabLst/>
              <a:defRPr/>
            </a:pPr>
            <a:r>
              <a:rPr lang="en-US" sz="1200" b="1" kern="0" dirty="0" smtClean="0">
                <a:solidFill>
                  <a:srgbClr val="8E258D"/>
                </a:solidFill>
                <a:latin typeface="+mn-lt"/>
                <a:cs typeface="+mn-cs"/>
              </a:rPr>
              <a:t>What are the Five Forces?</a:t>
            </a:r>
          </a:p>
          <a:p>
            <a:pPr marL="166688" marR="0" lvl="1" indent="-165100" defTabSz="914400" eaLnBrk="1" latinLnBrk="0" hangingPunct="1">
              <a:lnSpc>
                <a:spcPct val="100000"/>
              </a:lnSpc>
              <a:spcBef>
                <a:spcPts val="300"/>
              </a:spcBef>
              <a:spcAft>
                <a:spcPts val="300"/>
              </a:spcAft>
              <a:buClr>
                <a:schemeClr val="accent1"/>
              </a:buClr>
              <a:buSzPct val="125000"/>
              <a:buFont typeface="Wingdings" pitchFamily="2" charset="2"/>
              <a:buChar char="§"/>
              <a:tabLst/>
              <a:defRPr/>
            </a:pPr>
            <a:r>
              <a:rPr lang="en-US" sz="1200" kern="0" dirty="0" smtClean="0">
                <a:solidFill>
                  <a:schemeClr val="accent1"/>
                </a:solidFill>
                <a:latin typeface="+mn-lt"/>
              </a:rPr>
              <a:t>Five Forces analysis assumes that, in any industry, the rules of competition are embodied in five competitive forces.  The Five Forces and a brief description of each are given below:</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lang="en-US" sz="1200" b="1" kern="0" dirty="0" smtClean="0">
                <a:solidFill>
                  <a:schemeClr val="accent1"/>
                </a:solidFill>
                <a:latin typeface="+mn-lt"/>
                <a:cs typeface="+mn-cs"/>
              </a:rPr>
              <a:t>The entry of new competitors</a:t>
            </a:r>
            <a:r>
              <a:rPr lang="en-US" sz="1200" kern="0" dirty="0" smtClean="0">
                <a:solidFill>
                  <a:schemeClr val="accent1"/>
                </a:solidFill>
                <a:latin typeface="+mn-lt"/>
              </a:rPr>
              <a:t>– if </a:t>
            </a:r>
            <a:r>
              <a:rPr lang="en-US" sz="1200" kern="0" dirty="0" smtClean="0">
                <a:solidFill>
                  <a:schemeClr val="accent1"/>
                </a:solidFill>
                <a:latin typeface="+mn-lt"/>
                <a:cs typeface="+mn-cs"/>
              </a:rPr>
              <a:t>any industry is producing above normal levels of profitability it will attract new entrants.  What are the barriers that exist to prevent new entrants to that industry so that levels of profitability can be maintained?</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lang="en-US" sz="1200" b="1" kern="0" dirty="0" smtClean="0">
                <a:solidFill>
                  <a:schemeClr val="accent1"/>
                </a:solidFill>
                <a:latin typeface="+mn-lt"/>
                <a:cs typeface="+mn-cs"/>
              </a:rPr>
              <a:t>The threat of substitutes</a:t>
            </a:r>
            <a:r>
              <a:rPr lang="en-US" sz="1200" kern="0" dirty="0" smtClean="0">
                <a:solidFill>
                  <a:schemeClr val="accent1"/>
                </a:solidFill>
                <a:latin typeface="+mn-lt"/>
              </a:rPr>
              <a:t>– are</a:t>
            </a:r>
            <a:r>
              <a:rPr lang="en-US" sz="1200" kern="0" dirty="0" smtClean="0">
                <a:solidFill>
                  <a:schemeClr val="accent1"/>
                </a:solidFill>
                <a:latin typeface="+mn-lt"/>
                <a:cs typeface="+mn-cs"/>
              </a:rPr>
              <a:t> there alternative products that can be purchased and are customers more or less price sensitive to the substitutes?</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lang="en-US" sz="1200" b="1" kern="0" dirty="0" smtClean="0">
                <a:solidFill>
                  <a:schemeClr val="accent1"/>
                </a:solidFill>
                <a:latin typeface="+mn-lt"/>
                <a:cs typeface="+mn-cs"/>
              </a:rPr>
              <a:t>The bargaining power of buyers (customers)</a:t>
            </a:r>
            <a:r>
              <a:rPr lang="en-US" sz="1200" kern="0" dirty="0" smtClean="0">
                <a:solidFill>
                  <a:schemeClr val="accent1"/>
                </a:solidFill>
                <a:latin typeface="+mn-lt"/>
              </a:rPr>
              <a:t>– consider </a:t>
            </a:r>
            <a:r>
              <a:rPr lang="en-US" sz="1200" kern="0" dirty="0" smtClean="0">
                <a:solidFill>
                  <a:schemeClr val="accent1"/>
                </a:solidFill>
                <a:latin typeface="+mn-lt"/>
                <a:cs typeface="+mn-cs"/>
              </a:rPr>
              <a:t>the bargaining power of customers and their price sensitivity</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lang="en-US" sz="1200" b="1" kern="0" dirty="0" smtClean="0">
                <a:solidFill>
                  <a:schemeClr val="accent1"/>
                </a:solidFill>
                <a:latin typeface="+mn-lt"/>
                <a:cs typeface="+mn-cs"/>
              </a:rPr>
              <a:t>The bargaining power of suppliers</a:t>
            </a:r>
            <a:r>
              <a:rPr lang="en-US" sz="1200" kern="0" dirty="0" smtClean="0">
                <a:solidFill>
                  <a:schemeClr val="accent1"/>
                </a:solidFill>
                <a:latin typeface="+mn-lt"/>
              </a:rPr>
              <a:t>– the b</a:t>
            </a:r>
            <a:r>
              <a:rPr lang="en-US" sz="1200" kern="0" dirty="0" smtClean="0">
                <a:solidFill>
                  <a:schemeClr val="accent1"/>
                </a:solidFill>
                <a:latin typeface="+mn-lt"/>
                <a:cs typeface="+mn-cs"/>
              </a:rPr>
              <a:t>argaining power of the company’s suppliers</a:t>
            </a:r>
            <a:r>
              <a:rPr lang="en-US" sz="1200" kern="0" dirty="0" smtClean="0">
                <a:solidFill>
                  <a:schemeClr val="accent1"/>
                </a:solidFill>
                <a:latin typeface="+mn-lt"/>
              </a:rPr>
              <a:t> </a:t>
            </a:r>
            <a:endParaRPr lang="en-US" sz="1200" kern="0" dirty="0" smtClean="0">
              <a:solidFill>
                <a:schemeClr val="accent1"/>
              </a:solidFill>
              <a:latin typeface="+mn-lt"/>
              <a:cs typeface="+mn-cs"/>
            </a:endParaRP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lang="en-US" sz="1200" b="1" kern="0" dirty="0" smtClean="0">
                <a:solidFill>
                  <a:schemeClr val="accent1"/>
                </a:solidFill>
                <a:latin typeface="+mn-lt"/>
                <a:cs typeface="+mn-cs"/>
              </a:rPr>
              <a:t>The rivalry among existing competitors</a:t>
            </a:r>
            <a:r>
              <a:rPr lang="en-US" sz="1200" kern="0" dirty="0" smtClean="0">
                <a:solidFill>
                  <a:schemeClr val="accent1"/>
                </a:solidFill>
                <a:latin typeface="+mn-lt"/>
              </a:rPr>
              <a:t>– in m</a:t>
            </a:r>
            <a:r>
              <a:rPr lang="en-US" sz="1200" kern="0" dirty="0" smtClean="0">
                <a:solidFill>
                  <a:schemeClr val="accent1"/>
                </a:solidFill>
                <a:latin typeface="+mn-lt"/>
                <a:cs typeface="+mn-cs"/>
              </a:rPr>
              <a:t>ost industries, the level of profitability is dependent upon the competitiveness of the market (i.e. more competition will often drive lower profitability)</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Wingdings" pitchFamily="2" charset="2"/>
              <a:buChar char="§"/>
              <a:tabLst/>
              <a:defRPr/>
            </a:pPr>
            <a:r>
              <a:rPr lang="en-US" sz="1200" kern="0" dirty="0" smtClean="0">
                <a:solidFill>
                  <a:schemeClr val="accent1"/>
                </a:solidFill>
                <a:latin typeface="+mn-lt"/>
                <a:cs typeface="+mn-cs"/>
              </a:rPr>
              <a:t>The collective strength of these forces determines the ability of companies within an industry to make a profit as they influence prices, costs and the investment required by companies in that industry.  The individual and collective strengths of these forces varies from industry to industry and can change as an industry evolves.</a:t>
            </a:r>
          </a:p>
          <a:p>
            <a:pPr marL="166688" lvl="1" indent="-165100">
              <a:spcBef>
                <a:spcPts val="300"/>
              </a:spcBef>
              <a:spcAft>
                <a:spcPts val="300"/>
              </a:spcAft>
              <a:buClr>
                <a:schemeClr val="accent1"/>
              </a:buClr>
              <a:buSzPct val="125000"/>
              <a:buFont typeface="Wingdings" pitchFamily="2" charset="2"/>
              <a:buChar char="§"/>
            </a:pPr>
            <a:r>
              <a:rPr lang="en-US" sz="1200" kern="0" dirty="0" smtClean="0">
                <a:solidFill>
                  <a:schemeClr val="accent1"/>
                </a:solidFill>
                <a:latin typeface="+mn-lt"/>
                <a:cs typeface="+mn-cs"/>
              </a:rPr>
              <a:t>The model is best seen as a framework within which to gather relevant industry information.  It can enable us to see through the complexity of an industry, pinpoint those factors that are critical to competition,</a:t>
            </a:r>
            <a:r>
              <a:rPr lang="en-US" sz="1200" kern="0" dirty="0" smtClean="0">
                <a:solidFill>
                  <a:schemeClr val="accent1"/>
                </a:solidFill>
                <a:latin typeface="+mn-lt"/>
              </a:rPr>
              <a:t> and demonstrate the ultimate profit potential of a business</a:t>
            </a:r>
            <a:r>
              <a:rPr lang="en-US" sz="1200" kern="0" dirty="0" smtClean="0">
                <a:solidFill>
                  <a:schemeClr val="accent1"/>
                </a:solidFill>
                <a:latin typeface="+mn-lt"/>
                <a:cs typeface="+mn-cs"/>
              </a:rPr>
              <a:t>.  It is important to gain an understanding of the relative strength of each of the five forces involved so that we can see which are the main influences upon the business and its profitability.</a:t>
            </a:r>
          </a:p>
          <a:p>
            <a:pPr marL="166688" lvl="1" indent="-165100">
              <a:spcBef>
                <a:spcPts val="300"/>
              </a:spcBef>
              <a:spcAft>
                <a:spcPts val="300"/>
              </a:spcAft>
              <a:buClr>
                <a:schemeClr val="accent1"/>
              </a:buClr>
              <a:buSzPct val="125000"/>
              <a:buFont typeface="Wingdings" pitchFamily="2" charset="2"/>
              <a:buChar char="§"/>
            </a:pPr>
            <a:r>
              <a:rPr lang="en-US" sz="1200" kern="0" dirty="0" smtClean="0">
                <a:solidFill>
                  <a:schemeClr val="accent1"/>
                </a:solidFill>
                <a:latin typeface="+mn-lt"/>
                <a:cs typeface="+mn-cs"/>
              </a:rPr>
              <a:t>The key question is “so what?”. Each finding emerging from the analysis should be challenged in terms of what it actually means for the organization being reviewed, in terms of its ability to:</a:t>
            </a:r>
          </a:p>
          <a:p>
            <a:pPr marL="346075" lvl="2" indent="-179388">
              <a:spcBef>
                <a:spcPts val="0"/>
              </a:spcBef>
              <a:spcAft>
                <a:spcPts val="0"/>
              </a:spcAft>
              <a:buClr>
                <a:schemeClr val="accent1"/>
              </a:buClr>
              <a:buSzPct val="100000"/>
              <a:buFont typeface="Arial" pitchFamily="34" charset="0"/>
              <a:buChar char="–"/>
            </a:pPr>
            <a:r>
              <a:rPr lang="en-US" sz="1200" kern="0" dirty="0" smtClean="0">
                <a:solidFill>
                  <a:schemeClr val="accent1"/>
                </a:solidFill>
                <a:latin typeface="+mn-lt"/>
              </a:rPr>
              <a:t>S</a:t>
            </a:r>
            <a:r>
              <a:rPr lang="en-US" sz="1200" kern="0" dirty="0" smtClean="0">
                <a:solidFill>
                  <a:schemeClr val="accent1"/>
                </a:solidFill>
                <a:latin typeface="+mn-lt"/>
                <a:cs typeface="+mn-cs"/>
              </a:rPr>
              <a:t>urvive and grow</a:t>
            </a:r>
          </a:p>
          <a:p>
            <a:pPr marL="346075" lvl="2" indent="-179388">
              <a:spcBef>
                <a:spcPts val="300"/>
              </a:spcBef>
              <a:spcAft>
                <a:spcPts val="0"/>
              </a:spcAft>
              <a:buClr>
                <a:schemeClr val="accent1"/>
              </a:buClr>
              <a:buSzPct val="100000"/>
              <a:buFont typeface="Arial" pitchFamily="34" charset="0"/>
              <a:buChar char="–"/>
            </a:pPr>
            <a:r>
              <a:rPr lang="en-US" sz="1200" kern="0" dirty="0" smtClean="0">
                <a:solidFill>
                  <a:schemeClr val="accent1"/>
                </a:solidFill>
                <a:latin typeface="+mn-lt"/>
                <a:cs typeface="+mn-cs"/>
              </a:rPr>
              <a:t>Adapt to a changing marketplace</a:t>
            </a:r>
          </a:p>
          <a:p>
            <a:pPr marL="346075" lvl="2" indent="-179388">
              <a:spcBef>
                <a:spcPts val="300"/>
              </a:spcBef>
              <a:spcAft>
                <a:spcPts val="0"/>
              </a:spcAft>
              <a:buClr>
                <a:schemeClr val="accent1"/>
              </a:buClr>
              <a:buSzPct val="100000"/>
              <a:buFont typeface="Arial" pitchFamily="34" charset="0"/>
              <a:buChar char="–"/>
            </a:pPr>
            <a:r>
              <a:rPr lang="en-US" sz="1200" kern="0" dirty="0" smtClean="0">
                <a:solidFill>
                  <a:schemeClr val="accent1"/>
                </a:solidFill>
                <a:latin typeface="+mn-lt"/>
                <a:cs typeface="+mn-cs"/>
              </a:rPr>
              <a:t>Outpace the competition</a:t>
            </a:r>
          </a:p>
          <a:p>
            <a:pPr marL="346075" lvl="2" indent="-179388">
              <a:spcBef>
                <a:spcPts val="300"/>
              </a:spcBef>
              <a:spcAft>
                <a:spcPts val="0"/>
              </a:spcAft>
              <a:buClr>
                <a:schemeClr val="accent1"/>
              </a:buClr>
              <a:buSzPct val="100000"/>
              <a:buFont typeface="Arial" pitchFamily="34" charset="0"/>
              <a:buChar char="–"/>
            </a:pPr>
            <a:r>
              <a:rPr lang="en-US" sz="1200" kern="0" dirty="0" smtClean="0">
                <a:solidFill>
                  <a:schemeClr val="accent1"/>
                </a:solidFill>
                <a:latin typeface="+mn-lt"/>
                <a:cs typeface="+mn-cs"/>
              </a:rPr>
              <a:t>Generate the forecast returns.</a:t>
            </a: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US" sz="1600" b="0" i="0" u="none" strike="noStrike" kern="0" cap="none" spc="0" normalizeH="0" baseline="0" dirty="0" smtClean="0">
                <a:ln>
                  <a:noFill/>
                </a:ln>
                <a:solidFill>
                  <a:srgbClr val="8AA5CB"/>
                </a:solidFill>
                <a:effectLst/>
                <a:uLnTx/>
                <a:uFillTx/>
                <a:latin typeface="+mn-lt"/>
                <a:ea typeface="+mj-ea"/>
                <a:cs typeface="Arial" pitchFamily="34" charset="0"/>
              </a:rPr>
              <a:t>Engagement process: planning guidance</a:t>
            </a:r>
            <a:br>
              <a:rPr kumimoji="0" lang="en-US" sz="1600" b="0" i="0" u="none" strike="noStrike" kern="0" cap="none" spc="0" normalizeH="0" baseline="0" dirty="0" smtClean="0">
                <a:ln>
                  <a:noFill/>
                </a:ln>
                <a:solidFill>
                  <a:srgbClr val="8AA5CB"/>
                </a:solidFill>
                <a:effectLst/>
                <a:uLnTx/>
                <a:uFillTx/>
                <a:latin typeface="+mn-lt"/>
                <a:ea typeface="+mj-ea"/>
                <a:cs typeface="Arial" pitchFamily="34" charset="0"/>
              </a:rPr>
            </a:br>
            <a:r>
              <a:rPr lang="en-GB" sz="1800" b="1" kern="0" dirty="0" smtClean="0">
                <a:solidFill>
                  <a:schemeClr val="bg1"/>
                </a:solidFill>
              </a:rPr>
              <a:t>1. </a:t>
            </a:r>
            <a:r>
              <a:rPr lang="en-US" sz="1800" b="1" u="sng" kern="0" dirty="0" smtClean="0">
                <a:solidFill>
                  <a:schemeClr val="bg1"/>
                </a:solidFill>
                <a:latin typeface="+mn-lt"/>
              </a:rPr>
              <a:t>Research</a:t>
            </a:r>
            <a:r>
              <a:rPr lang="en-US" sz="1800" b="1" kern="0" dirty="0" smtClean="0">
                <a:solidFill>
                  <a:schemeClr val="bg1"/>
                </a:solidFill>
                <a:latin typeface="+mn-lt"/>
              </a:rPr>
              <a:t>, discuss, think: Porter’s Five Forces (2 of 2)</a:t>
            </a:r>
            <a:endParaRPr lang="en-US" altLang="en-US" sz="1800" b="1" kern="0" dirty="0" smtClean="0">
              <a:solidFill>
                <a:schemeClr val="bg1"/>
              </a:solidFill>
              <a:latin typeface="+mn-lt"/>
            </a:endParaRPr>
          </a:p>
        </p:txBody>
      </p:sp>
      <p:sp>
        <p:nvSpPr>
          <p:cNvPr id="10" name="AutoShape 14"/>
          <p:cNvSpPr>
            <a:spLocks noChangeArrowheads="1"/>
          </p:cNvSpPr>
          <p:nvPr>
            <p:custDataLst>
              <p:tags r:id="rId1"/>
            </p:custDataLst>
          </p:nvPr>
        </p:nvSpPr>
        <p:spPr bwMode="auto">
          <a:xfrm rot="5400000" flipV="1">
            <a:off x="6198713" y="2336923"/>
            <a:ext cx="2506512" cy="2878017"/>
          </a:xfrm>
          <a:prstGeom prst="upArrow">
            <a:avLst>
              <a:gd name="adj1" fmla="val 100000"/>
              <a:gd name="adj2" fmla="val 26605"/>
            </a:avLst>
          </a:prstGeom>
          <a:solidFill>
            <a:schemeClr val="accent3"/>
          </a:solidFill>
          <a:ln w="6350" algn="ctr">
            <a:noFill/>
            <a:miter lim="800000"/>
            <a:headEnd/>
            <a:tailEnd/>
          </a:ln>
          <a:effectLst/>
        </p:spPr>
        <p:txBody>
          <a:bodyPr vert="eaVert" anchor="t" anchorCtr="1"/>
          <a:lstStyle/>
          <a:p>
            <a:pPr algn="ctr" eaLnBrk="0" hangingPunct="0">
              <a:defRPr/>
            </a:pPr>
            <a:r>
              <a:rPr lang="en-US" b="1" dirty="0" smtClean="0">
                <a:solidFill>
                  <a:schemeClr val="bg1"/>
                </a:solidFill>
                <a:latin typeface="+mn-lt"/>
              </a:rPr>
              <a:t>Bargaining power of customers</a:t>
            </a:r>
          </a:p>
          <a:p>
            <a:pPr algn="ctr" eaLnBrk="0" hangingPunct="0">
              <a:defRPr/>
            </a:pPr>
            <a:endParaRPr lang="en-US" b="1" dirty="0" smtClean="0">
              <a:solidFill>
                <a:schemeClr val="bg1"/>
              </a:solidFill>
              <a:latin typeface="+mn-lt"/>
            </a:endParaRPr>
          </a:p>
          <a:p>
            <a:pPr algn="ctr" eaLnBrk="0" hangingPunct="0">
              <a:defRPr/>
            </a:pPr>
            <a:endParaRPr lang="en-US" b="1" dirty="0" smtClean="0">
              <a:solidFill>
                <a:schemeClr val="bg1"/>
              </a:solidFill>
              <a:latin typeface="+mn-lt"/>
            </a:endParaRPr>
          </a:p>
          <a:p>
            <a:pPr algn="ctr" eaLnBrk="0" hangingPunct="0">
              <a:defRPr/>
            </a:pPr>
            <a:endParaRPr lang="en-US" b="1" dirty="0" smtClean="0">
              <a:solidFill>
                <a:schemeClr val="bg1"/>
              </a:solidFill>
              <a:latin typeface="+mn-lt"/>
            </a:endParaRPr>
          </a:p>
          <a:p>
            <a:pPr algn="ctr" eaLnBrk="0" hangingPunct="0">
              <a:defRPr/>
            </a:pPr>
            <a:endParaRPr lang="en-US" b="1" dirty="0" smtClean="0">
              <a:solidFill>
                <a:schemeClr val="bg1"/>
              </a:solidFill>
              <a:latin typeface="+mn-lt"/>
            </a:endParaRPr>
          </a:p>
          <a:p>
            <a:pPr algn="ctr" eaLnBrk="0" hangingPunct="0">
              <a:defRPr/>
            </a:pPr>
            <a:endParaRPr lang="en-US" b="1" dirty="0" smtClean="0">
              <a:solidFill>
                <a:schemeClr val="bg1"/>
              </a:solidFill>
              <a:latin typeface="+mn-lt"/>
            </a:endParaRPr>
          </a:p>
          <a:p>
            <a:pPr algn="ctr" eaLnBrk="0" hangingPunct="0">
              <a:defRPr/>
            </a:pPr>
            <a:endParaRPr lang="en-US" b="1" dirty="0">
              <a:solidFill>
                <a:schemeClr val="bg1"/>
              </a:solidFill>
              <a:latin typeface="+mn-lt"/>
            </a:endParaRPr>
          </a:p>
        </p:txBody>
      </p:sp>
      <p:sp>
        <p:nvSpPr>
          <p:cNvPr id="11" name="AutoShape 15"/>
          <p:cNvSpPr>
            <a:spLocks noChangeArrowheads="1"/>
          </p:cNvSpPr>
          <p:nvPr>
            <p:custDataLst>
              <p:tags r:id="rId2"/>
            </p:custDataLst>
          </p:nvPr>
        </p:nvSpPr>
        <p:spPr bwMode="auto">
          <a:xfrm rot="16200000" flipH="1" flipV="1">
            <a:off x="325401" y="2322486"/>
            <a:ext cx="2590800" cy="2878017"/>
          </a:xfrm>
          <a:prstGeom prst="upArrow">
            <a:avLst>
              <a:gd name="adj1" fmla="val 100000"/>
              <a:gd name="adj2" fmla="val 23302"/>
            </a:avLst>
          </a:prstGeom>
          <a:solidFill>
            <a:schemeClr val="accent2"/>
          </a:solidFill>
          <a:ln w="6350" algn="ctr">
            <a:noFill/>
            <a:miter lim="800000"/>
            <a:headEnd/>
            <a:tailEnd/>
          </a:ln>
          <a:effectLst/>
        </p:spPr>
        <p:txBody>
          <a:bodyPr rot="10800000" vert="eaVert" anchor="t" anchorCtr="1"/>
          <a:lstStyle/>
          <a:p>
            <a:pPr algn="ctr" eaLnBrk="0" hangingPunct="0">
              <a:defRPr/>
            </a:pPr>
            <a:r>
              <a:rPr lang="en-US" b="1" dirty="0" smtClean="0">
                <a:solidFill>
                  <a:schemeClr val="bg1"/>
                </a:solidFill>
                <a:latin typeface="+mn-lt"/>
              </a:rPr>
              <a:t>Bargaining power of suppliers</a:t>
            </a:r>
          </a:p>
          <a:p>
            <a:pPr algn="ctr" eaLnBrk="0" hangingPunct="0">
              <a:defRPr/>
            </a:pPr>
            <a:endParaRPr lang="en-US" b="1" dirty="0" smtClean="0">
              <a:solidFill>
                <a:schemeClr val="bg1"/>
              </a:solidFill>
              <a:latin typeface="+mn-lt"/>
            </a:endParaRPr>
          </a:p>
          <a:p>
            <a:pPr algn="ctr" eaLnBrk="0" hangingPunct="0">
              <a:defRPr/>
            </a:pPr>
            <a:endParaRPr lang="en-US" b="1" dirty="0" smtClean="0">
              <a:solidFill>
                <a:schemeClr val="bg1"/>
              </a:solidFill>
              <a:latin typeface="+mn-lt"/>
            </a:endParaRPr>
          </a:p>
          <a:p>
            <a:pPr algn="ctr" eaLnBrk="0" hangingPunct="0">
              <a:defRPr/>
            </a:pPr>
            <a:endParaRPr lang="en-US" b="1" dirty="0" smtClean="0">
              <a:solidFill>
                <a:schemeClr val="bg1"/>
              </a:solidFill>
              <a:latin typeface="+mn-lt"/>
            </a:endParaRPr>
          </a:p>
          <a:p>
            <a:pPr algn="ctr" eaLnBrk="0" hangingPunct="0">
              <a:defRPr/>
            </a:pPr>
            <a:endParaRPr lang="en-US" b="1" dirty="0" smtClean="0">
              <a:solidFill>
                <a:schemeClr val="bg1"/>
              </a:solidFill>
              <a:latin typeface="+mn-lt"/>
            </a:endParaRPr>
          </a:p>
          <a:p>
            <a:pPr algn="ctr" eaLnBrk="0" hangingPunct="0">
              <a:defRPr/>
            </a:pPr>
            <a:endParaRPr lang="en-US" b="1" dirty="0" smtClean="0">
              <a:solidFill>
                <a:schemeClr val="bg1"/>
              </a:solidFill>
              <a:latin typeface="+mn-lt"/>
            </a:endParaRPr>
          </a:p>
          <a:p>
            <a:pPr algn="ctr" eaLnBrk="0" hangingPunct="0">
              <a:defRPr/>
            </a:pPr>
            <a:endParaRPr lang="en-US" dirty="0">
              <a:solidFill>
                <a:schemeClr val="bg1"/>
              </a:solidFill>
              <a:latin typeface="+mn-lt"/>
            </a:endParaRPr>
          </a:p>
        </p:txBody>
      </p:sp>
      <p:sp>
        <p:nvSpPr>
          <p:cNvPr id="12" name="AutoShape 16"/>
          <p:cNvSpPr>
            <a:spLocks noChangeArrowheads="1"/>
          </p:cNvSpPr>
          <p:nvPr>
            <p:custDataLst>
              <p:tags r:id="rId3"/>
            </p:custDataLst>
          </p:nvPr>
        </p:nvSpPr>
        <p:spPr bwMode="auto">
          <a:xfrm>
            <a:off x="2632359" y="4612120"/>
            <a:ext cx="3948546" cy="1644936"/>
          </a:xfrm>
          <a:prstGeom prst="upArrow">
            <a:avLst>
              <a:gd name="adj1" fmla="val 100000"/>
              <a:gd name="adj2" fmla="val 32449"/>
            </a:avLst>
          </a:prstGeom>
          <a:solidFill>
            <a:schemeClr val="accent5"/>
          </a:solidFill>
          <a:ln w="6350" algn="ctr">
            <a:noFill/>
            <a:miter lim="800000"/>
            <a:headEnd/>
            <a:tailEnd/>
          </a:ln>
          <a:effectLst/>
        </p:spPr>
        <p:txBody>
          <a:bodyPr anchor="t" anchorCtr="1"/>
          <a:lstStyle/>
          <a:p>
            <a:pPr algn="ctr" eaLnBrk="0" hangingPunct="0">
              <a:defRPr/>
            </a:pPr>
            <a:endParaRPr lang="en-US" b="1" dirty="0" smtClean="0">
              <a:solidFill>
                <a:schemeClr val="bg1"/>
              </a:solidFill>
              <a:latin typeface="+mn-lt"/>
            </a:endParaRPr>
          </a:p>
        </p:txBody>
      </p:sp>
      <p:sp>
        <p:nvSpPr>
          <p:cNvPr id="13" name="AutoShape 17"/>
          <p:cNvSpPr>
            <a:spLocks noChangeArrowheads="1"/>
          </p:cNvSpPr>
          <p:nvPr>
            <p:custDataLst>
              <p:tags r:id="rId4"/>
            </p:custDataLst>
          </p:nvPr>
        </p:nvSpPr>
        <p:spPr bwMode="ltGray">
          <a:xfrm flipV="1">
            <a:off x="2563086" y="1177624"/>
            <a:ext cx="4045528" cy="1731820"/>
          </a:xfrm>
          <a:prstGeom prst="upArrow">
            <a:avLst>
              <a:gd name="adj1" fmla="val 99870"/>
              <a:gd name="adj2" fmla="val 21213"/>
            </a:avLst>
          </a:prstGeom>
          <a:solidFill>
            <a:schemeClr val="accent4"/>
          </a:solidFill>
          <a:ln w="6350" algn="ctr">
            <a:noFill/>
            <a:miter lim="800000"/>
            <a:headEnd/>
            <a:tailEnd/>
          </a:ln>
          <a:effectLst/>
        </p:spPr>
        <p:txBody>
          <a:bodyPr rot="10800000" anchorCtr="1"/>
          <a:lstStyle/>
          <a:p>
            <a:pPr algn="ctr" eaLnBrk="0" hangingPunct="0">
              <a:defRPr/>
            </a:pPr>
            <a:r>
              <a:rPr lang="en-US" b="1" dirty="0" smtClean="0">
                <a:solidFill>
                  <a:schemeClr val="bg1"/>
                </a:solidFill>
                <a:latin typeface="+mn-lt"/>
              </a:rPr>
              <a:t>Threat of new entrants</a:t>
            </a:r>
            <a:endParaRPr lang="en-US" dirty="0">
              <a:solidFill>
                <a:schemeClr val="bg1"/>
              </a:solidFill>
              <a:latin typeface="+mn-lt"/>
            </a:endParaRPr>
          </a:p>
        </p:txBody>
      </p:sp>
      <p:sp>
        <p:nvSpPr>
          <p:cNvPr id="14" name="Rectangle 18"/>
          <p:cNvSpPr>
            <a:spLocks noChangeArrowheads="1"/>
          </p:cNvSpPr>
          <p:nvPr/>
        </p:nvSpPr>
        <p:spPr bwMode="auto">
          <a:xfrm>
            <a:off x="3100400" y="2951001"/>
            <a:ext cx="2878017" cy="1648693"/>
          </a:xfrm>
          <a:prstGeom prst="rect">
            <a:avLst/>
          </a:prstGeom>
          <a:solidFill>
            <a:srgbClr val="0070C0"/>
          </a:solidFill>
          <a:ln w="6350" algn="ctr">
            <a:noFill/>
            <a:miter lim="800000"/>
            <a:headEnd/>
            <a:tailEnd/>
          </a:ln>
          <a:effectLst/>
        </p:spPr>
        <p:txBody>
          <a:bodyPr anchor="t" anchorCtr="1"/>
          <a:lstStyle/>
          <a:p>
            <a:pPr algn="ctr">
              <a:defRPr/>
            </a:pPr>
            <a:r>
              <a:rPr lang="en-US" b="1" dirty="0" smtClean="0">
                <a:solidFill>
                  <a:schemeClr val="bg1"/>
                </a:solidFill>
                <a:latin typeface="+mn-lt"/>
              </a:rPr>
              <a:t>Competitive Rivalry</a:t>
            </a:r>
          </a:p>
          <a:p>
            <a:pPr algn="ctr">
              <a:defRPr/>
            </a:pPr>
            <a:endParaRPr lang="en-US" b="1" dirty="0" smtClean="0">
              <a:solidFill>
                <a:schemeClr val="bg1"/>
              </a:solidFill>
              <a:latin typeface="+mn-lt"/>
            </a:endParaRPr>
          </a:p>
          <a:p>
            <a:pPr algn="ctr">
              <a:defRPr/>
            </a:pPr>
            <a:endParaRPr lang="en-US" b="1" dirty="0" smtClean="0">
              <a:solidFill>
                <a:schemeClr val="bg1"/>
              </a:solidFill>
              <a:latin typeface="+mn-lt"/>
            </a:endParaRPr>
          </a:p>
          <a:p>
            <a:pPr algn="ctr">
              <a:defRPr/>
            </a:pPr>
            <a:endParaRPr lang="en-US" b="1" dirty="0" smtClean="0">
              <a:solidFill>
                <a:schemeClr val="bg1"/>
              </a:solidFill>
              <a:latin typeface="+mn-lt"/>
            </a:endParaRPr>
          </a:p>
          <a:p>
            <a:pPr algn="ctr">
              <a:defRPr/>
            </a:pPr>
            <a:endParaRPr lang="en-US" b="1" dirty="0" smtClean="0">
              <a:solidFill>
                <a:schemeClr val="bg1"/>
              </a:solidFill>
              <a:latin typeface="+mn-lt"/>
            </a:endParaRPr>
          </a:p>
          <a:p>
            <a:pPr algn="ctr">
              <a:defRPr/>
            </a:pPr>
            <a:endParaRPr lang="en-US" dirty="0">
              <a:solidFill>
                <a:schemeClr val="bg1"/>
              </a:solidFill>
              <a:latin typeface="+mn-lt"/>
            </a:endParaRPr>
          </a:p>
        </p:txBody>
      </p:sp>
      <p:graphicFrame>
        <p:nvGraphicFramePr>
          <p:cNvPr id="15" name="Group 102"/>
          <p:cNvGraphicFramePr>
            <a:graphicFrameLocks noGrp="1"/>
          </p:cNvGraphicFramePr>
          <p:nvPr>
            <p:custDataLst>
              <p:tags r:id="rId5"/>
            </p:custDataLst>
          </p:nvPr>
        </p:nvGraphicFramePr>
        <p:xfrm>
          <a:off x="2660068" y="1481712"/>
          <a:ext cx="1795890" cy="1083360"/>
        </p:xfrm>
        <a:graphic>
          <a:graphicData uri="http://schemas.openxmlformats.org/drawingml/2006/table">
            <a:tbl>
              <a:tblPr/>
              <a:tblGrid>
                <a:gridCol w="1795890"/>
              </a:tblGrid>
              <a:tr h="504825">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GB" sz="1000" b="1" i="1" u="none" strike="noStrike" kern="1200" cap="none" normalizeH="0" baseline="0" dirty="0" smtClean="0">
                          <a:ln>
                            <a:noFill/>
                          </a:ln>
                          <a:solidFill>
                            <a:schemeClr val="bg1"/>
                          </a:solidFill>
                          <a:effectLst/>
                          <a:latin typeface="+mn-lt"/>
                          <a:ea typeface="+mn-ea"/>
                          <a:cs typeface="+mn-cs"/>
                        </a:rPr>
                        <a:t>Economies of scale</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GB" sz="1000" b="1" i="1" u="none" strike="noStrike" kern="1200" cap="none" normalizeH="0" baseline="0" dirty="0" smtClean="0">
                          <a:ln>
                            <a:noFill/>
                          </a:ln>
                          <a:solidFill>
                            <a:schemeClr val="bg1"/>
                          </a:solidFill>
                          <a:effectLst/>
                          <a:latin typeface="+mn-lt"/>
                          <a:ea typeface="+mn-ea"/>
                          <a:cs typeface="+mn-cs"/>
                        </a:rPr>
                        <a:t>Brand identity</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GB" sz="1000" b="1" i="1" u="none" strike="noStrike" kern="1200" cap="none" normalizeH="0" baseline="0" dirty="0" smtClean="0">
                          <a:ln>
                            <a:noFill/>
                          </a:ln>
                          <a:solidFill>
                            <a:schemeClr val="bg1"/>
                          </a:solidFill>
                          <a:effectLst/>
                          <a:latin typeface="+mn-lt"/>
                          <a:ea typeface="+mn-ea"/>
                          <a:cs typeface="+mn-cs"/>
                        </a:rPr>
                        <a:t>Capital requirements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GB" sz="1000" b="1" i="1" u="none" strike="noStrike" kern="1200" cap="none" normalizeH="0" baseline="0" dirty="0" smtClean="0">
                          <a:ln>
                            <a:noFill/>
                          </a:ln>
                          <a:solidFill>
                            <a:schemeClr val="bg1"/>
                          </a:solidFill>
                          <a:effectLst/>
                          <a:latin typeface="+mn-lt"/>
                          <a:ea typeface="+mn-ea"/>
                          <a:cs typeface="+mn-cs"/>
                        </a:rPr>
                        <a:t>Access to distribution</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GB" sz="1000" b="1" i="1" u="none" strike="noStrike" kern="1200" cap="none" normalizeH="0" baseline="0" dirty="0" smtClean="0">
                          <a:ln>
                            <a:noFill/>
                          </a:ln>
                          <a:solidFill>
                            <a:schemeClr val="bg1"/>
                          </a:solidFill>
                          <a:effectLst/>
                          <a:latin typeface="+mn-lt"/>
                          <a:ea typeface="+mn-ea"/>
                          <a:cs typeface="+mn-cs"/>
                        </a:rPr>
                        <a:t>Entry barriers, expected retaliation</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6" name="Group 103"/>
          <p:cNvGraphicFramePr>
            <a:graphicFrameLocks noGrp="1"/>
          </p:cNvGraphicFramePr>
          <p:nvPr>
            <p:custDataLst>
              <p:tags r:id="rId6"/>
            </p:custDataLst>
          </p:nvPr>
        </p:nvGraphicFramePr>
        <p:xfrm>
          <a:off x="4551874" y="1467858"/>
          <a:ext cx="1876630" cy="1205280"/>
        </p:xfrm>
        <a:graphic>
          <a:graphicData uri="http://schemas.openxmlformats.org/drawingml/2006/table">
            <a:tbl>
              <a:tblPr/>
              <a:tblGrid>
                <a:gridCol w="1876630"/>
              </a:tblGrid>
              <a:tr h="504825">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Absolute cost advantages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Low-cost product design</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Learning curve for new entrants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Access to necessary inputs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Wingdings" pitchFamily="2" charset="2"/>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Government policy</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7" name="Group 133"/>
          <p:cNvGraphicFramePr>
            <a:graphicFrameLocks noGrp="1"/>
          </p:cNvGraphicFramePr>
          <p:nvPr>
            <p:custDataLst>
              <p:tags r:id="rId7"/>
            </p:custDataLst>
          </p:nvPr>
        </p:nvGraphicFramePr>
        <p:xfrm>
          <a:off x="3128724" y="3306467"/>
          <a:ext cx="1418492" cy="1327200"/>
        </p:xfrm>
        <a:graphic>
          <a:graphicData uri="http://schemas.openxmlformats.org/drawingml/2006/table">
            <a:tbl>
              <a:tblPr/>
              <a:tblGrid>
                <a:gridCol w="1418492"/>
              </a:tblGrid>
              <a:tr h="504825">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Industry growth</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Switching costs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Fixed costs / value added</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Diversity of competitors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Intermittent over-capacity</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8" name="Group 138"/>
          <p:cNvGraphicFramePr>
            <a:graphicFrameLocks noGrp="1"/>
          </p:cNvGraphicFramePr>
          <p:nvPr>
            <p:custDataLst>
              <p:tags r:id="rId8"/>
            </p:custDataLst>
          </p:nvPr>
        </p:nvGraphicFramePr>
        <p:xfrm>
          <a:off x="4490734" y="3320316"/>
          <a:ext cx="1418492" cy="1083360"/>
        </p:xfrm>
        <a:graphic>
          <a:graphicData uri="http://schemas.openxmlformats.org/drawingml/2006/table">
            <a:tbl>
              <a:tblPr/>
              <a:tblGrid>
                <a:gridCol w="1418492"/>
              </a:tblGrid>
              <a:tr h="504825">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Corporate stakes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Product differences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Exit barriers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Brand identity</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GB" sz="1000" b="1" i="1" u="none" strike="noStrike" kern="1200" cap="none" normalizeH="0" baseline="0" dirty="0" smtClean="0">
                          <a:ln>
                            <a:noFill/>
                          </a:ln>
                          <a:solidFill>
                            <a:schemeClr val="bg1"/>
                          </a:solidFill>
                          <a:effectLst/>
                          <a:latin typeface="+mn-lt"/>
                          <a:ea typeface="+mn-ea"/>
                          <a:cs typeface="+mn-cs"/>
                        </a:rPr>
                        <a:t>Market strategies</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9" name="Group 185"/>
          <p:cNvGraphicFramePr>
            <a:graphicFrameLocks noGrp="1"/>
          </p:cNvGraphicFramePr>
          <p:nvPr>
            <p:custDataLst>
              <p:tags r:id="rId9"/>
            </p:custDataLst>
          </p:nvPr>
        </p:nvGraphicFramePr>
        <p:xfrm>
          <a:off x="2715488" y="5338918"/>
          <a:ext cx="1814507" cy="907214"/>
        </p:xfrm>
        <a:graphic>
          <a:graphicData uri="http://schemas.openxmlformats.org/drawingml/2006/table">
            <a:tbl>
              <a:tblPr/>
              <a:tblGrid>
                <a:gridCol w="1814507"/>
              </a:tblGrid>
              <a:tr h="907214">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Relative price / quality of substitute</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Rate of product change</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Costs of switching</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0" name="Group 187"/>
          <p:cNvGraphicFramePr>
            <a:graphicFrameLocks noGrp="1"/>
          </p:cNvGraphicFramePr>
          <p:nvPr>
            <p:custDataLst>
              <p:tags r:id="rId10"/>
            </p:custDataLst>
          </p:nvPr>
        </p:nvGraphicFramePr>
        <p:xfrm>
          <a:off x="4470217" y="5346709"/>
          <a:ext cx="2193815" cy="973129"/>
        </p:xfrm>
        <a:graphic>
          <a:graphicData uri="http://schemas.openxmlformats.org/drawingml/2006/table">
            <a:tbl>
              <a:tblPr/>
              <a:tblGrid>
                <a:gridCol w="2193815"/>
              </a:tblGrid>
              <a:tr h="973129">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j-lt"/>
                          <a:ea typeface="+mn-ea"/>
                          <a:cs typeface="+mn-cs"/>
                        </a:rPr>
                        <a:t>Level of research and development</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j-lt"/>
                          <a:ea typeface="+mn-ea"/>
                          <a:cs typeface="+mn-cs"/>
                        </a:rPr>
                        <a:t>Buyer propensity to substitute</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j-lt"/>
                          <a:ea typeface="+mn-ea"/>
                          <a:cs typeface="+mn-cs"/>
                        </a:rPr>
                        <a:t>Cross -industry substitution (e.g. wood/plastic)</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1" name="Group 205"/>
          <p:cNvGraphicFramePr>
            <a:graphicFrameLocks noGrp="1"/>
          </p:cNvGraphicFramePr>
          <p:nvPr>
            <p:custDataLst>
              <p:tags r:id="rId11"/>
            </p:custDataLst>
          </p:nvPr>
        </p:nvGraphicFramePr>
        <p:xfrm>
          <a:off x="6550937" y="3009020"/>
          <a:ext cx="1263025" cy="1936800"/>
        </p:xfrm>
        <a:graphic>
          <a:graphicData uri="http://schemas.openxmlformats.org/drawingml/2006/table">
            <a:tbl>
              <a:tblPr/>
              <a:tblGrid>
                <a:gridCol w="1263025"/>
              </a:tblGrid>
              <a:tr h="504825">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Bargaining leverage</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Buyer volume</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Buyer switching costs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Buyer information</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Ability to substitute </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Closeness of relationship</a:t>
                      </a:r>
                    </a:p>
                    <a:p>
                      <a:pPr marL="200025" marR="0" lvl="1" indent="-198438" algn="l" defTabSz="762000" rtl="0" eaLnBrk="1" fontAlgn="base" latinLnBrk="0" hangingPunct="1">
                        <a:lnSpc>
                          <a:spcPct val="80000"/>
                        </a:lnSpc>
                        <a:spcBef>
                          <a:spcPct val="40000"/>
                        </a:spcBef>
                        <a:spcAft>
                          <a:spcPct val="0"/>
                        </a:spcAft>
                        <a:buClr>
                          <a:schemeClr val="bg1"/>
                        </a:buClr>
                        <a:buSzPct val="85000"/>
                        <a:buFont typeface="Wingdings" pitchFamily="2" charset="2"/>
                        <a:buChar char="l"/>
                        <a:tabLst/>
                      </a:pPr>
                      <a:endParaRPr kumimoji="0" lang="en-GB" sz="1000" b="1" i="1" u="none" strike="noStrike" cap="none" normalizeH="0" baseline="0" dirty="0" smtClean="0">
                        <a:ln>
                          <a:noFill/>
                        </a:ln>
                        <a:solidFill>
                          <a:schemeClr val="bg1"/>
                        </a:solidFill>
                        <a:effectLst/>
                        <a:latin typeface="+mn-lt"/>
                      </a:endParaRP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2" name="Group 206"/>
          <p:cNvGraphicFramePr>
            <a:graphicFrameLocks noGrp="1"/>
          </p:cNvGraphicFramePr>
          <p:nvPr>
            <p:custDataLst>
              <p:tags r:id="rId12"/>
            </p:custDataLst>
          </p:nvPr>
        </p:nvGraphicFramePr>
        <p:xfrm>
          <a:off x="7689272" y="3022876"/>
          <a:ext cx="1258099" cy="1997760"/>
        </p:xfrm>
        <a:graphic>
          <a:graphicData uri="http://schemas.openxmlformats.org/drawingml/2006/table">
            <a:tbl>
              <a:tblPr/>
              <a:tblGrid>
                <a:gridCol w="1258099"/>
              </a:tblGrid>
              <a:tr h="504825">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Price sensitivity</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Price / total purchases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Product differences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Brand identify</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Effect on quality / performance</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Decision-makers’ incentives</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3" name="Group 175"/>
          <p:cNvGraphicFramePr>
            <a:graphicFrameLocks noGrp="1"/>
          </p:cNvGraphicFramePr>
          <p:nvPr>
            <p:custDataLst>
              <p:tags r:id="rId13"/>
            </p:custDataLst>
          </p:nvPr>
        </p:nvGraphicFramePr>
        <p:xfrm>
          <a:off x="222074" y="2962275"/>
          <a:ext cx="1246505" cy="1953822"/>
        </p:xfrm>
        <a:graphic>
          <a:graphicData uri="http://schemas.openxmlformats.org/drawingml/2006/table">
            <a:tbl>
              <a:tblPr/>
              <a:tblGrid>
                <a:gridCol w="1246505"/>
              </a:tblGrid>
              <a:tr h="1953822">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cap="none" normalizeH="0" baseline="0" noProof="0" dirty="0" smtClean="0">
                          <a:ln>
                            <a:noFill/>
                          </a:ln>
                          <a:solidFill>
                            <a:schemeClr val="bg1"/>
                          </a:solidFill>
                          <a:effectLst/>
                          <a:latin typeface="+mn-lt"/>
                        </a:rPr>
                        <a:t>Presence of substitute supplies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cap="none" normalizeH="0" baseline="0" noProof="0" dirty="0" smtClean="0">
                          <a:ln>
                            <a:noFill/>
                          </a:ln>
                          <a:solidFill>
                            <a:schemeClr val="bg1"/>
                          </a:solidFill>
                          <a:effectLst/>
                          <a:latin typeface="+mn-lt"/>
                        </a:rPr>
                        <a:t>Effect of supplies on cost or differentiation</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cap="none" normalizeH="0" baseline="0" noProof="0" dirty="0" smtClean="0">
                          <a:ln>
                            <a:noFill/>
                          </a:ln>
                          <a:solidFill>
                            <a:schemeClr val="bg1"/>
                          </a:solidFill>
                          <a:effectLst/>
                          <a:latin typeface="+mn-lt"/>
                        </a:rPr>
                        <a:t>Supplier concentration</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cap="none" normalizeH="0" baseline="0" noProof="0" dirty="0" smtClean="0">
                          <a:ln>
                            <a:noFill/>
                          </a:ln>
                          <a:solidFill>
                            <a:schemeClr val="bg1"/>
                          </a:solidFill>
                          <a:effectLst/>
                          <a:latin typeface="+mn-lt"/>
                        </a:rPr>
                        <a:t>Importance of client to supplier</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4" name="Group 181"/>
          <p:cNvGraphicFramePr>
            <a:graphicFrameLocks noGrp="1"/>
          </p:cNvGraphicFramePr>
          <p:nvPr>
            <p:custDataLst>
              <p:tags r:id="rId14"/>
            </p:custDataLst>
          </p:nvPr>
        </p:nvGraphicFramePr>
        <p:xfrm>
          <a:off x="1389184" y="2940255"/>
          <a:ext cx="1201616" cy="2098478"/>
        </p:xfrm>
        <a:graphic>
          <a:graphicData uri="http://schemas.openxmlformats.org/drawingml/2006/table">
            <a:tbl>
              <a:tblPr/>
              <a:tblGrid>
                <a:gridCol w="1201616"/>
              </a:tblGrid>
              <a:tr h="2098478">
                <a:tc>
                  <a:txBody>
                    <a:bodyPr/>
                    <a:lstStyle/>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Differentiation of supplies</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Switching costs of suppliers and firms in industry</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Cost relative to total purchases in the industry</a:t>
                      </a:r>
                    </a:p>
                    <a:p>
                      <a:pPr marL="200025" marR="0" lvl="1" indent="-198438" algn="l" defTabSz="762000" rtl="0" eaLnBrk="1" fontAlgn="base" latinLnBrk="0" hangingPunct="1">
                        <a:lnSpc>
                          <a:spcPct val="80000"/>
                        </a:lnSpc>
                        <a:spcBef>
                          <a:spcPct val="40000"/>
                        </a:spcBef>
                        <a:spcAft>
                          <a:spcPct val="0"/>
                        </a:spcAft>
                        <a:buClr>
                          <a:schemeClr val="bg1"/>
                        </a:buClr>
                        <a:buSzPct val="125000"/>
                        <a:buFont typeface="Arial" pitchFamily="34" charset="0"/>
                        <a:buChar char="▪"/>
                        <a:tabLst/>
                      </a:pPr>
                      <a:r>
                        <a:rPr kumimoji="0" lang="en-US" sz="1000" b="1" i="1" u="none" strike="noStrike" kern="1200" cap="none" normalizeH="0" baseline="0" noProof="0" dirty="0" smtClean="0">
                          <a:ln>
                            <a:noFill/>
                          </a:ln>
                          <a:solidFill>
                            <a:schemeClr val="bg1"/>
                          </a:solidFill>
                          <a:effectLst/>
                          <a:latin typeface="+mn-lt"/>
                          <a:ea typeface="+mn-ea"/>
                          <a:cs typeface="+mn-cs"/>
                        </a:rPr>
                        <a:t>Importance of volume suppliers</a:t>
                      </a:r>
                    </a:p>
                  </a:txBody>
                  <a:tcPr marL="49846" marR="49846" marT="54000" marB="54000" horzOverflow="overflow">
                    <a:lnL cap="flat">
                      <a:noFill/>
                    </a:lnL>
                    <a:lnR cap="flat">
                      <a:noFill/>
                    </a:lnR>
                    <a:lnT cap="flat">
                      <a:noFill/>
                    </a:lnT>
                    <a:lnB cap="flat">
                      <a:noFill/>
                    </a:lnB>
                    <a:lnTlToBr>
                      <a:noFill/>
                    </a:lnTlToBr>
                    <a:lnBlToTr>
                      <a:noFill/>
                    </a:lnBlToTr>
                    <a:noFill/>
                  </a:tcPr>
                </a:tc>
              </a:tr>
            </a:tbl>
          </a:graphicData>
        </a:graphic>
      </p:graphicFrame>
      <p:sp>
        <p:nvSpPr>
          <p:cNvPr id="25" name="TextBox 24"/>
          <p:cNvSpPr txBox="1"/>
          <p:nvPr/>
        </p:nvSpPr>
        <p:spPr>
          <a:xfrm>
            <a:off x="3667126" y="5048250"/>
            <a:ext cx="1800224" cy="153888"/>
          </a:xfrm>
          <a:prstGeom prst="rect">
            <a:avLst/>
          </a:prstGeom>
          <a:noFill/>
        </p:spPr>
        <p:txBody>
          <a:bodyPr wrap="square" lIns="0" tIns="0" rIns="0" bIns="0" rtlCol="0">
            <a:spAutoFit/>
          </a:bodyPr>
          <a:lstStyle/>
          <a:p>
            <a:r>
              <a:rPr lang="en-US" sz="1000" b="1" dirty="0" smtClean="0">
                <a:solidFill>
                  <a:schemeClr val="bg1"/>
                </a:solidFill>
                <a:latin typeface="+mn-lt"/>
              </a:rPr>
              <a:t>Threat of substitute products</a:t>
            </a:r>
          </a:p>
        </p:txBody>
      </p:sp>
      <p:pic>
        <p:nvPicPr>
          <p:cNvPr id="26" name="Picture 25"/>
          <p:cNvPicPr>
            <a:picLocks noChangeAspect="1" noChangeArrowheads="1"/>
          </p:cNvPicPr>
          <p:nvPr/>
        </p:nvPicPr>
        <p:blipFill>
          <a:blip r:embed="rId17"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u="sng" kern="0" dirty="0" smtClean="0">
                <a:solidFill>
                  <a:schemeClr val="bg1"/>
                </a:solidFill>
                <a:latin typeface="+mn-lt"/>
              </a:rPr>
              <a:t>Research</a:t>
            </a:r>
            <a:r>
              <a:rPr lang="en-US" sz="1800" b="1" kern="0" dirty="0" smtClean="0">
                <a:solidFill>
                  <a:schemeClr val="bg1"/>
                </a:solidFill>
                <a:latin typeface="+mn-lt"/>
              </a:rPr>
              <a:t>, discuss, think: </a:t>
            </a:r>
            <a:r>
              <a:rPr lang="en-GB" sz="1800" b="1" kern="0" dirty="0" smtClean="0">
                <a:solidFill>
                  <a:schemeClr val="bg1"/>
                </a:solidFill>
                <a:latin typeface="+mn-lt"/>
              </a:rPr>
              <a:t>PEST analysis (1 of 2)</a:t>
            </a:r>
            <a:endParaRPr lang="en-US" altLang="en-US" sz="1800" b="1" kern="0" dirty="0" smtClean="0">
              <a:solidFill>
                <a:schemeClr val="bg1"/>
              </a:solidFill>
              <a:latin typeface="+mn-lt"/>
            </a:endParaRPr>
          </a:p>
        </p:txBody>
      </p:sp>
      <p:sp>
        <p:nvSpPr>
          <p:cNvPr id="25" name="Rectangle 3"/>
          <p:cNvSpPr txBox="1">
            <a:spLocks noChangeArrowheads="1"/>
          </p:cNvSpPr>
          <p:nvPr/>
        </p:nvSpPr>
        <p:spPr bwMode="auto">
          <a:xfrm>
            <a:off x="207818" y="1219200"/>
            <a:ext cx="8685357"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300"/>
              </a:spcAft>
              <a:buClr>
                <a:schemeClr val="accent1"/>
              </a:buClr>
              <a:buSzPct val="125000"/>
              <a:tabLst/>
              <a:defRPr/>
            </a:pPr>
            <a:r>
              <a:rPr lang="en-US" sz="1200" b="1" kern="0" dirty="0" smtClean="0">
                <a:solidFill>
                  <a:srgbClr val="8E258D"/>
                </a:solidFill>
                <a:latin typeface="+mn-lt"/>
                <a:cs typeface="+mn-cs"/>
              </a:rPr>
              <a:t>What is PEST?</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chemeClr val="tx1"/>
                </a:solidFill>
                <a:effectLst/>
                <a:uLnTx/>
                <a:uFillTx/>
                <a:latin typeface="+mn-lt"/>
                <a:cs typeface="+mn-cs"/>
              </a:rPr>
              <a:t>PEST is an acronym for Political, Economic, Socio-cultural and Technological.  PEST analysis is a high-level technique that considers these factors in relation to a company and its business and helps in gaining an understanding of:</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lang="en-US" sz="1200" kern="0" dirty="0" smtClean="0">
                <a:latin typeface="+mn-lt"/>
              </a:rPr>
              <a:t>The</a:t>
            </a:r>
            <a:r>
              <a:rPr kumimoji="0" lang="en-US" sz="1200" b="0" i="0" u="none" strike="noStrike" kern="0" cap="none" spc="0" normalizeH="0" baseline="0" noProof="0" dirty="0" smtClean="0">
                <a:ln>
                  <a:noFill/>
                </a:ln>
                <a:solidFill>
                  <a:schemeClr val="tx1"/>
                </a:solidFill>
                <a:effectLst/>
                <a:uLnTx/>
                <a:uFillTx/>
                <a:latin typeface="+mn-lt"/>
                <a:cs typeface="+mn-cs"/>
              </a:rPr>
              <a:t> external environment affecting the industry in which a company operates</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kumimoji="0" lang="en-US" sz="1200" b="0" i="0" u="none" strike="noStrike" kern="0" cap="none" spc="0" normalizeH="0" baseline="0" noProof="0" dirty="0" smtClean="0">
                <a:ln>
                  <a:noFill/>
                </a:ln>
                <a:solidFill>
                  <a:schemeClr val="tx1"/>
                </a:solidFill>
                <a:effectLst/>
                <a:uLnTx/>
                <a:uFillTx/>
                <a:latin typeface="+mn-lt"/>
                <a:cs typeface="+mn-cs"/>
              </a:rPr>
              <a:t>How specific external factors may affect its business</a:t>
            </a:r>
          </a:p>
          <a:p>
            <a:pPr marL="346075" marR="0" lvl="2" indent="-179388" algn="l" defTabSz="914400" rtl="0" eaLnBrk="1" fontAlgn="base" latinLnBrk="0" hangingPunct="1">
              <a:lnSpc>
                <a:spcPct val="100000"/>
              </a:lnSpc>
              <a:spcBef>
                <a:spcPts val="300"/>
              </a:spcBef>
              <a:spcAft>
                <a:spcPts val="300"/>
              </a:spcAft>
              <a:buClr>
                <a:schemeClr val="accent1"/>
              </a:buClr>
              <a:buSzPct val="100000"/>
              <a:buFont typeface="Arial" pitchFamily="34" charset="0"/>
              <a:buChar char="–"/>
              <a:tabLst/>
              <a:defRPr/>
            </a:pPr>
            <a:r>
              <a:rPr kumimoji="0" lang="en-US" sz="1200" b="0" i="0" u="none" strike="noStrike" kern="0" cap="none" spc="0" normalizeH="0" baseline="0" noProof="0" dirty="0" smtClean="0">
                <a:ln>
                  <a:noFill/>
                </a:ln>
                <a:solidFill>
                  <a:schemeClr val="tx1"/>
                </a:solidFill>
                <a:effectLst/>
                <a:uLnTx/>
                <a:uFillTx/>
                <a:latin typeface="+mn-lt"/>
                <a:cs typeface="+mn-cs"/>
              </a:rPr>
              <a:t>How changes in external environment could affect a business.</a:t>
            </a:r>
          </a:p>
          <a:p>
            <a:pPr>
              <a:spcBef>
                <a:spcPts val="300"/>
              </a:spcBef>
              <a:spcAft>
                <a:spcPts val="300"/>
              </a:spcAft>
            </a:pPr>
            <a:r>
              <a:rPr lang="en-US" sz="1200" b="1" kern="0" dirty="0" smtClean="0">
                <a:solidFill>
                  <a:srgbClr val="8E258D"/>
                </a:solidFill>
                <a:latin typeface="+mn-lt"/>
                <a:cs typeface="+mn-cs"/>
              </a:rPr>
              <a:t>When to use a PEST</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chemeClr val="tx1"/>
                </a:solidFill>
                <a:effectLst/>
                <a:uLnTx/>
                <a:uFillTx/>
                <a:latin typeface="+mn-lt"/>
                <a:cs typeface="+mn-cs"/>
              </a:rPr>
              <a:t>The model is best seen as a starting point for considering how external factors at a macro economic level affect an organization, both currently and in the future.  It is appropriate for simple and complex businesses large or small.</a:t>
            </a:r>
          </a:p>
          <a:p>
            <a:pPr marL="0" marR="0" lvl="0" indent="0" algn="l" defTabSz="914400" rtl="0" eaLnBrk="1" fontAlgn="base" latinLnBrk="0" hangingPunct="1">
              <a:lnSpc>
                <a:spcPct val="100000"/>
              </a:lnSpc>
              <a:spcBef>
                <a:spcPts val="300"/>
              </a:spcBef>
              <a:spcAft>
                <a:spcPts val="300"/>
              </a:spcAft>
              <a:buClrTx/>
              <a:buSzTx/>
              <a:buFontTx/>
              <a:buNone/>
              <a:tabLst/>
              <a:defRPr/>
            </a:pPr>
            <a:r>
              <a:rPr lang="en-US" sz="1200" b="1" kern="0" dirty="0" smtClean="0">
                <a:solidFill>
                  <a:srgbClr val="8E258D"/>
                </a:solidFill>
                <a:latin typeface="+mn-lt"/>
                <a:cs typeface="+mn-cs"/>
              </a:rPr>
              <a:t>Features of a PEST analysis</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chemeClr val="tx1"/>
                </a:solidFill>
                <a:effectLst/>
                <a:uLnTx/>
                <a:uFillTx/>
                <a:latin typeface="+mn-lt"/>
                <a:cs typeface="+mn-cs"/>
              </a:rPr>
              <a:t>Consider:</a:t>
            </a:r>
          </a:p>
          <a:p>
            <a:pPr marL="346075" lvl="2" indent="-179388">
              <a:spcBef>
                <a:spcPts val="300"/>
              </a:spcBef>
              <a:spcAft>
                <a:spcPts val="300"/>
              </a:spcAft>
              <a:buClr>
                <a:schemeClr val="accent1"/>
              </a:buClr>
              <a:buSzPct val="125000"/>
              <a:buFont typeface="Arial" pitchFamily="34" charset="0"/>
              <a:buChar char="–"/>
              <a:defRPr/>
            </a:pPr>
            <a:r>
              <a:rPr lang="en-US" sz="1200" kern="0" dirty="0" smtClean="0">
                <a:latin typeface="+mn-lt"/>
              </a:rPr>
              <a:t>Which environmental factors are affecting the organization?</a:t>
            </a:r>
          </a:p>
          <a:p>
            <a:pPr marL="346075" lvl="2" indent="-179388">
              <a:spcBef>
                <a:spcPts val="300"/>
              </a:spcBef>
              <a:spcAft>
                <a:spcPts val="300"/>
              </a:spcAft>
              <a:buClr>
                <a:schemeClr val="accent1"/>
              </a:buClr>
              <a:buSzPct val="125000"/>
              <a:buFont typeface="Arial" pitchFamily="34" charset="0"/>
              <a:buChar char="–"/>
              <a:defRPr/>
            </a:pPr>
            <a:r>
              <a:rPr lang="en-US" sz="1200" kern="0" dirty="0" smtClean="0">
                <a:latin typeface="+mn-lt"/>
              </a:rPr>
              <a:t>Which of these have the most impact at the present time?</a:t>
            </a:r>
          </a:p>
          <a:p>
            <a:pPr marL="346075" lvl="2" indent="-179388">
              <a:spcBef>
                <a:spcPts val="300"/>
              </a:spcBef>
              <a:spcAft>
                <a:spcPts val="300"/>
              </a:spcAft>
              <a:buClr>
                <a:schemeClr val="accent1"/>
              </a:buClr>
              <a:buSzPct val="125000"/>
              <a:buFont typeface="Arial" pitchFamily="34" charset="0"/>
              <a:buChar char="–"/>
              <a:defRPr/>
            </a:pPr>
            <a:r>
              <a:rPr lang="en-US" sz="1200" kern="0" dirty="0" smtClean="0">
                <a:latin typeface="+mn-lt"/>
              </a:rPr>
              <a:t>Which will be most important in the future?</a:t>
            </a:r>
          </a:p>
          <a:p>
            <a:pPr marL="166688" lvl="1" indent="-165100">
              <a:spcBef>
                <a:spcPts val="300"/>
              </a:spcBef>
              <a:spcAft>
                <a:spcPts val="300"/>
              </a:spcAft>
              <a:buClr>
                <a:schemeClr val="accent1"/>
              </a:buClr>
              <a:buSzPct val="125000"/>
              <a:buFont typeface="Arial" pitchFamily="34" charset="0"/>
              <a:buChar char="▪"/>
              <a:defRPr/>
            </a:pPr>
            <a:r>
              <a:rPr lang="en-US" sz="1200" kern="0" dirty="0" smtClean="0">
                <a:latin typeface="+mn-lt"/>
              </a:rPr>
              <a:t>Factors to consider in PEST Analysis are on the next page</a:t>
            </a: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US"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US"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u="sng" kern="0" dirty="0" smtClean="0">
                <a:solidFill>
                  <a:schemeClr val="bg1"/>
                </a:solidFill>
                <a:latin typeface="+mn-lt"/>
              </a:rPr>
              <a:t>Research</a:t>
            </a:r>
            <a:r>
              <a:rPr lang="en-US" sz="1800" b="1" kern="0" dirty="0" smtClean="0">
                <a:solidFill>
                  <a:schemeClr val="bg1"/>
                </a:solidFill>
                <a:latin typeface="+mn-lt"/>
              </a:rPr>
              <a:t>, discuss, think: PEST analysis (2 of 2)</a:t>
            </a:r>
            <a:endParaRPr lang="en-US" altLang="en-US" sz="1800" b="1" kern="0" dirty="0" smtClean="0">
              <a:solidFill>
                <a:schemeClr val="bg1"/>
              </a:solidFill>
              <a:latin typeface="+mn-lt"/>
            </a:endParaRPr>
          </a:p>
        </p:txBody>
      </p:sp>
      <p:sp>
        <p:nvSpPr>
          <p:cNvPr id="6" name="Rectangle 3"/>
          <p:cNvSpPr>
            <a:spLocks noChangeArrowheads="1"/>
          </p:cNvSpPr>
          <p:nvPr/>
        </p:nvSpPr>
        <p:spPr bwMode="auto">
          <a:xfrm>
            <a:off x="504092" y="1906160"/>
            <a:ext cx="3993173" cy="2087563"/>
          </a:xfrm>
          <a:prstGeom prst="rect">
            <a:avLst/>
          </a:prstGeom>
          <a:solidFill>
            <a:srgbClr val="FFFFFF"/>
          </a:solidFill>
          <a:ln w="6350">
            <a:solidFill>
              <a:schemeClr val="accent1"/>
            </a:solidFill>
            <a:miter lim="800000"/>
            <a:headEnd/>
            <a:tailEnd/>
          </a:ln>
        </p:spPr>
        <p:txBody>
          <a:bodyPr lIns="54000" tIns="54000" rIns="54000" bIns="54000"/>
          <a:lstStyle/>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Government stability</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Industry regulations/social legislation</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De-regulation/liberalization</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Tariff controls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Taxation policy</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Employment law</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Environmental protection laws</a:t>
            </a:r>
          </a:p>
          <a:p>
            <a:pPr marL="180975" lvl="1" indent="-179388" defTabSz="762000" eaLnBrk="0" hangingPunct="0">
              <a:spcBef>
                <a:spcPct val="50000"/>
              </a:spcBef>
              <a:buClr>
                <a:srgbClr val="0C2D83"/>
              </a:buClr>
              <a:buSzPct val="85000"/>
              <a:buFont typeface="Wingdings" pitchFamily="2" charset="2"/>
              <a:buChar char="l"/>
            </a:pPr>
            <a:endParaRPr lang="en-US" sz="1000" dirty="0" smtClean="0">
              <a:solidFill>
                <a:srgbClr val="000000"/>
              </a:solidFill>
              <a:latin typeface="+mn-lt"/>
              <a:cs typeface="Arial" pitchFamily="34" charset="0"/>
            </a:endParaRPr>
          </a:p>
        </p:txBody>
      </p:sp>
      <p:sp>
        <p:nvSpPr>
          <p:cNvPr id="7" name="Rectangle 4"/>
          <p:cNvSpPr>
            <a:spLocks noChangeArrowheads="1"/>
          </p:cNvSpPr>
          <p:nvPr/>
        </p:nvSpPr>
        <p:spPr bwMode="auto">
          <a:xfrm>
            <a:off x="504092" y="1502935"/>
            <a:ext cx="3993173" cy="317500"/>
          </a:xfrm>
          <a:prstGeom prst="rect">
            <a:avLst/>
          </a:prstGeom>
          <a:solidFill>
            <a:schemeClr val="accent4"/>
          </a:solidFill>
          <a:ln w="6350">
            <a:solidFill>
              <a:schemeClr val="accent1"/>
            </a:solidFill>
            <a:miter lim="800000"/>
            <a:headEnd/>
            <a:tailEnd/>
          </a:ln>
        </p:spPr>
        <p:txBody>
          <a:bodyPr lIns="0" tIns="0" rIns="0" bIns="0" anchor="ctr" anchorCtr="1"/>
          <a:lstStyle/>
          <a:p>
            <a:pPr algn="ctr" defTabSz="762000" eaLnBrk="0" hangingPunct="0"/>
            <a:r>
              <a:rPr lang="en-US" sz="1000" b="1" dirty="0" smtClean="0">
                <a:solidFill>
                  <a:schemeClr val="bg1"/>
                </a:solidFill>
                <a:latin typeface="+mn-lt"/>
                <a:cs typeface="Arial" pitchFamily="34" charset="0"/>
              </a:rPr>
              <a:t>POLITICAL</a:t>
            </a:r>
          </a:p>
        </p:txBody>
      </p:sp>
      <p:sp>
        <p:nvSpPr>
          <p:cNvPr id="8" name="Rectangle 5"/>
          <p:cNvSpPr>
            <a:spLocks noChangeArrowheads="1"/>
          </p:cNvSpPr>
          <p:nvPr/>
        </p:nvSpPr>
        <p:spPr bwMode="auto">
          <a:xfrm>
            <a:off x="4636477" y="1502935"/>
            <a:ext cx="3993173" cy="317500"/>
          </a:xfrm>
          <a:prstGeom prst="rect">
            <a:avLst/>
          </a:prstGeom>
          <a:solidFill>
            <a:schemeClr val="accent3"/>
          </a:solidFill>
          <a:ln w="6350">
            <a:solidFill>
              <a:schemeClr val="accent1"/>
            </a:solidFill>
            <a:miter lim="800000"/>
            <a:headEnd/>
            <a:tailEnd/>
          </a:ln>
        </p:spPr>
        <p:txBody>
          <a:bodyPr lIns="0" tIns="0" rIns="0" bIns="0" anchor="ctr" anchorCtr="1"/>
          <a:lstStyle/>
          <a:p>
            <a:pPr algn="ctr" defTabSz="762000" eaLnBrk="0" hangingPunct="0"/>
            <a:r>
              <a:rPr lang="en-US" sz="1000" b="1" dirty="0" smtClean="0">
                <a:solidFill>
                  <a:schemeClr val="bg1"/>
                </a:solidFill>
                <a:latin typeface="+mn-lt"/>
                <a:cs typeface="Arial" pitchFamily="34" charset="0"/>
              </a:rPr>
              <a:t>ECONOMIC</a:t>
            </a:r>
          </a:p>
        </p:txBody>
      </p:sp>
      <p:sp>
        <p:nvSpPr>
          <p:cNvPr id="9" name="Rectangle 6"/>
          <p:cNvSpPr>
            <a:spLocks noChangeArrowheads="1"/>
          </p:cNvSpPr>
          <p:nvPr/>
        </p:nvSpPr>
        <p:spPr bwMode="auto">
          <a:xfrm>
            <a:off x="504092" y="4054048"/>
            <a:ext cx="3993173" cy="317500"/>
          </a:xfrm>
          <a:prstGeom prst="rect">
            <a:avLst/>
          </a:prstGeom>
          <a:solidFill>
            <a:schemeClr val="accent5"/>
          </a:solidFill>
          <a:ln w="6350">
            <a:solidFill>
              <a:schemeClr val="accent1"/>
            </a:solidFill>
            <a:miter lim="800000"/>
            <a:headEnd/>
            <a:tailEnd/>
          </a:ln>
        </p:spPr>
        <p:txBody>
          <a:bodyPr lIns="0" tIns="0" rIns="0" bIns="0" anchor="ctr" anchorCtr="1"/>
          <a:lstStyle/>
          <a:p>
            <a:pPr algn="ctr" defTabSz="762000" eaLnBrk="0" hangingPunct="0"/>
            <a:r>
              <a:rPr lang="en-US" sz="1000" b="1" dirty="0" smtClean="0">
                <a:solidFill>
                  <a:schemeClr val="bg1"/>
                </a:solidFill>
                <a:latin typeface="+mn-lt"/>
                <a:cs typeface="Arial" pitchFamily="34" charset="0"/>
              </a:rPr>
              <a:t>SOCIO-CULTURAL</a:t>
            </a:r>
          </a:p>
        </p:txBody>
      </p:sp>
      <p:sp>
        <p:nvSpPr>
          <p:cNvPr id="10" name="Rectangle 7"/>
          <p:cNvSpPr>
            <a:spLocks noChangeArrowheads="1"/>
          </p:cNvSpPr>
          <p:nvPr/>
        </p:nvSpPr>
        <p:spPr bwMode="auto">
          <a:xfrm>
            <a:off x="4636477" y="4054048"/>
            <a:ext cx="3993173" cy="317500"/>
          </a:xfrm>
          <a:prstGeom prst="rect">
            <a:avLst/>
          </a:prstGeom>
          <a:solidFill>
            <a:schemeClr val="accent1"/>
          </a:solidFill>
          <a:ln w="6350">
            <a:solidFill>
              <a:schemeClr val="accent1"/>
            </a:solidFill>
            <a:miter lim="800000"/>
            <a:headEnd/>
            <a:tailEnd/>
          </a:ln>
        </p:spPr>
        <p:txBody>
          <a:bodyPr lIns="0" tIns="0" rIns="0" bIns="0" anchor="ctr" anchorCtr="1"/>
          <a:lstStyle/>
          <a:p>
            <a:pPr algn="ctr" defTabSz="762000" eaLnBrk="0" hangingPunct="0"/>
            <a:r>
              <a:rPr lang="en-US" sz="1000" b="1" dirty="0" smtClean="0">
                <a:solidFill>
                  <a:schemeClr val="bg1"/>
                </a:solidFill>
                <a:latin typeface="+mn-lt"/>
                <a:cs typeface="Arial" pitchFamily="34" charset="0"/>
              </a:rPr>
              <a:t>TECHNOLOGICAL</a:t>
            </a:r>
          </a:p>
        </p:txBody>
      </p:sp>
      <p:sp>
        <p:nvSpPr>
          <p:cNvPr id="11" name="Rectangle 8"/>
          <p:cNvSpPr>
            <a:spLocks noChangeArrowheads="1"/>
          </p:cNvSpPr>
          <p:nvPr/>
        </p:nvSpPr>
        <p:spPr bwMode="auto">
          <a:xfrm>
            <a:off x="4636477" y="1906160"/>
            <a:ext cx="3993173" cy="2087563"/>
          </a:xfrm>
          <a:prstGeom prst="rect">
            <a:avLst/>
          </a:prstGeom>
          <a:solidFill>
            <a:srgbClr val="FFFFFF"/>
          </a:solidFill>
          <a:ln w="6350">
            <a:solidFill>
              <a:schemeClr val="accent1"/>
            </a:solidFill>
            <a:miter lim="800000"/>
            <a:headEnd/>
            <a:tailEnd/>
          </a:ln>
        </p:spPr>
        <p:txBody>
          <a:bodyPr lIns="54000" tIns="54000" rIns="54000" bIns="54000"/>
          <a:lstStyle/>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Business cycles (growth, recession)</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GNP trends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Inflation</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Interest rates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Unemployment</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Exchange rates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Disposable income levels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Single currency impacts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Trading alliances/barriers</a:t>
            </a:r>
          </a:p>
          <a:p>
            <a:pPr marL="180975" lvl="1" indent="-179388" defTabSz="762000" eaLnBrk="0" hangingPunct="0">
              <a:spcBef>
                <a:spcPct val="50000"/>
              </a:spcBef>
              <a:buClr>
                <a:srgbClr val="0C2D83"/>
              </a:buClr>
              <a:buSzPct val="85000"/>
              <a:buFont typeface="Wingdings" pitchFamily="2" charset="2"/>
              <a:buChar char="l"/>
            </a:pPr>
            <a:endParaRPr lang="en-US" sz="1000" dirty="0" smtClean="0">
              <a:solidFill>
                <a:srgbClr val="000000"/>
              </a:solidFill>
              <a:latin typeface="+mn-lt"/>
              <a:cs typeface="Arial" pitchFamily="34" charset="0"/>
            </a:endParaRPr>
          </a:p>
        </p:txBody>
      </p:sp>
      <p:sp>
        <p:nvSpPr>
          <p:cNvPr id="12" name="Rectangle 9"/>
          <p:cNvSpPr>
            <a:spLocks noChangeArrowheads="1"/>
          </p:cNvSpPr>
          <p:nvPr/>
        </p:nvSpPr>
        <p:spPr bwMode="auto">
          <a:xfrm>
            <a:off x="504092" y="4460448"/>
            <a:ext cx="3993173" cy="1884939"/>
          </a:xfrm>
          <a:prstGeom prst="rect">
            <a:avLst/>
          </a:prstGeom>
          <a:solidFill>
            <a:srgbClr val="FFFFFF"/>
          </a:solidFill>
          <a:ln w="6350">
            <a:solidFill>
              <a:schemeClr val="accent1"/>
            </a:solidFill>
            <a:miter lim="800000"/>
            <a:headEnd/>
            <a:tailEnd/>
          </a:ln>
        </p:spPr>
        <p:txBody>
          <a:bodyPr lIns="54000" tIns="54000" rIns="54000" bIns="54000"/>
          <a:lstStyle/>
          <a:p>
            <a:pPr marL="180975" lvl="1" indent="-179388" defTabSz="762000" eaLnBrk="0" hangingPunct="0">
              <a:spcBef>
                <a:spcPct val="50000"/>
              </a:spcBef>
              <a:buClr>
                <a:srgbClr val="0C2D83"/>
              </a:buClr>
              <a:buSzPct val="125000"/>
              <a:buFont typeface="Wingdings" pitchFamily="2" charset="2"/>
              <a:buChar char="§"/>
            </a:pPr>
            <a:r>
              <a:rPr lang="en-US" sz="1000" dirty="0" smtClean="0">
                <a:solidFill>
                  <a:srgbClr val="000000"/>
                </a:solidFill>
                <a:latin typeface="+mn-lt"/>
                <a:cs typeface="+mn-cs"/>
              </a:rPr>
              <a:t>Population growth / shift</a:t>
            </a:r>
          </a:p>
          <a:p>
            <a:pPr marL="180975" lvl="1" indent="-179388" defTabSz="762000" eaLnBrk="0" hangingPunct="0">
              <a:spcBef>
                <a:spcPct val="50000"/>
              </a:spcBef>
              <a:buClr>
                <a:srgbClr val="0C2D83"/>
              </a:buClr>
              <a:buSzPct val="125000"/>
              <a:buFont typeface="Wingdings" pitchFamily="2" charset="2"/>
              <a:buChar char="§"/>
            </a:pPr>
            <a:r>
              <a:rPr lang="en-US" sz="1000" dirty="0" smtClean="0">
                <a:solidFill>
                  <a:srgbClr val="000000"/>
                </a:solidFill>
                <a:latin typeface="+mn-lt"/>
                <a:cs typeface="+mn-cs"/>
              </a:rPr>
              <a:t>Income distribution</a:t>
            </a:r>
          </a:p>
          <a:p>
            <a:pPr marL="180975" lvl="1" indent="-179388" defTabSz="762000" eaLnBrk="0" hangingPunct="0">
              <a:spcBef>
                <a:spcPct val="50000"/>
              </a:spcBef>
              <a:buClr>
                <a:srgbClr val="0C2D83"/>
              </a:buClr>
              <a:buSzPct val="125000"/>
              <a:buFont typeface="Wingdings" pitchFamily="2" charset="2"/>
              <a:buChar char="§"/>
            </a:pPr>
            <a:r>
              <a:rPr lang="en-US" sz="1000" dirty="0" smtClean="0">
                <a:solidFill>
                  <a:srgbClr val="000000"/>
                </a:solidFill>
                <a:latin typeface="+mn-lt"/>
                <a:cs typeface="+mn-cs"/>
              </a:rPr>
              <a:t>Social mobility</a:t>
            </a:r>
          </a:p>
          <a:p>
            <a:pPr marL="180975" lvl="1" indent="-179388" defTabSz="762000" eaLnBrk="0" hangingPunct="0">
              <a:spcBef>
                <a:spcPct val="50000"/>
              </a:spcBef>
              <a:buClr>
                <a:srgbClr val="0C2D83"/>
              </a:buClr>
              <a:buSzPct val="125000"/>
              <a:buFont typeface="Wingdings" pitchFamily="2" charset="2"/>
              <a:buChar char="§"/>
            </a:pPr>
            <a:r>
              <a:rPr lang="en-US" sz="1000" dirty="0" smtClean="0">
                <a:solidFill>
                  <a:srgbClr val="000000"/>
                </a:solidFill>
                <a:latin typeface="+mn-lt"/>
                <a:cs typeface="+mn-cs"/>
              </a:rPr>
              <a:t>Work/leisure/quality of life</a:t>
            </a:r>
          </a:p>
          <a:p>
            <a:pPr marL="180975" lvl="1" indent="-179388" defTabSz="762000" eaLnBrk="0" hangingPunct="0">
              <a:spcBef>
                <a:spcPct val="50000"/>
              </a:spcBef>
              <a:buClr>
                <a:srgbClr val="0C2D83"/>
              </a:buClr>
              <a:buSzPct val="125000"/>
              <a:buFont typeface="Wingdings" pitchFamily="2" charset="2"/>
              <a:buChar char="§"/>
            </a:pPr>
            <a:r>
              <a:rPr lang="en-US" sz="1000" dirty="0" smtClean="0">
                <a:solidFill>
                  <a:srgbClr val="000000"/>
                </a:solidFill>
                <a:latin typeface="+mn-lt"/>
                <a:cs typeface="+mn-cs"/>
              </a:rPr>
              <a:t>Health/education/welfare</a:t>
            </a:r>
          </a:p>
          <a:p>
            <a:pPr marL="180975" lvl="1" indent="-179388" defTabSz="762000" eaLnBrk="0" hangingPunct="0">
              <a:spcBef>
                <a:spcPct val="50000"/>
              </a:spcBef>
              <a:buClr>
                <a:srgbClr val="0C2D83"/>
              </a:buClr>
              <a:buSzPct val="125000"/>
              <a:buFont typeface="Wingdings" pitchFamily="2" charset="2"/>
              <a:buChar char="§"/>
            </a:pPr>
            <a:r>
              <a:rPr lang="en-US" sz="1000" dirty="0" smtClean="0">
                <a:solidFill>
                  <a:srgbClr val="000000"/>
                </a:solidFill>
                <a:latin typeface="+mn-lt"/>
                <a:cs typeface="+mn-cs"/>
              </a:rPr>
              <a:t>Lifestyle changes</a:t>
            </a:r>
          </a:p>
          <a:p>
            <a:pPr marL="180975" lvl="1" indent="-179388" defTabSz="762000" eaLnBrk="0" hangingPunct="0">
              <a:spcBef>
                <a:spcPct val="50000"/>
              </a:spcBef>
              <a:buClr>
                <a:srgbClr val="0C2D83"/>
              </a:buClr>
              <a:buSzPct val="125000"/>
              <a:buFont typeface="Wingdings" pitchFamily="2" charset="2"/>
              <a:buChar char="§"/>
            </a:pPr>
            <a:r>
              <a:rPr lang="en-US" sz="1000" dirty="0" smtClean="0">
                <a:solidFill>
                  <a:srgbClr val="000000"/>
                </a:solidFill>
                <a:latin typeface="+mn-lt"/>
                <a:cs typeface="+mn-cs"/>
              </a:rPr>
              <a:t>Public opinion, expectations, values</a:t>
            </a:r>
          </a:p>
          <a:p>
            <a:pPr marL="180975" lvl="1" indent="-179388" defTabSz="762000" eaLnBrk="0" hangingPunct="0">
              <a:spcBef>
                <a:spcPct val="50000"/>
              </a:spcBef>
              <a:buClr>
                <a:srgbClr val="0C2D83"/>
              </a:buClr>
              <a:buSzPct val="125000"/>
              <a:buFont typeface="Wingdings" pitchFamily="2" charset="2"/>
              <a:buChar char="§"/>
            </a:pPr>
            <a:r>
              <a:rPr lang="en-US" sz="1000" dirty="0" smtClean="0">
                <a:solidFill>
                  <a:srgbClr val="000000"/>
                </a:solidFill>
                <a:latin typeface="+mn-lt"/>
                <a:cs typeface="+mn-cs"/>
              </a:rPr>
              <a:t>Media opinion </a:t>
            </a:r>
          </a:p>
        </p:txBody>
      </p:sp>
      <p:sp>
        <p:nvSpPr>
          <p:cNvPr id="13" name="Rectangle 10"/>
          <p:cNvSpPr>
            <a:spLocks noChangeArrowheads="1"/>
          </p:cNvSpPr>
          <p:nvPr/>
        </p:nvSpPr>
        <p:spPr bwMode="auto">
          <a:xfrm>
            <a:off x="4636477" y="4460448"/>
            <a:ext cx="3993173" cy="1884939"/>
          </a:xfrm>
          <a:prstGeom prst="rect">
            <a:avLst/>
          </a:prstGeom>
          <a:solidFill>
            <a:srgbClr val="FFFFFF"/>
          </a:solidFill>
          <a:ln w="6350">
            <a:solidFill>
              <a:schemeClr val="accent1"/>
            </a:solidFill>
            <a:miter lim="800000"/>
            <a:headEnd/>
            <a:tailEnd/>
          </a:ln>
        </p:spPr>
        <p:txBody>
          <a:bodyPr lIns="54000" tIns="54000" rIns="54000" bIns="54000"/>
          <a:lstStyle/>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Information/communications breakthroughs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Substitute technologies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Emerging  technologies</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Digital economy</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Obsolescence </a:t>
            </a:r>
          </a:p>
          <a:p>
            <a:pPr marL="180975" lvl="1" indent="-179388" defTabSz="762000" eaLnBrk="0" hangingPunct="0">
              <a:spcBef>
                <a:spcPct val="50000"/>
              </a:spcBef>
              <a:buClr>
                <a:srgbClr val="0C2D83"/>
              </a:buClr>
              <a:buSzPct val="125000"/>
              <a:buFont typeface="Wingdings" pitchFamily="2" charset="2"/>
              <a:buChar char="§"/>
            </a:pPr>
            <a:r>
              <a:rPr lang="en-US" dirty="0" smtClean="0">
                <a:solidFill>
                  <a:srgbClr val="000000"/>
                </a:solidFill>
                <a:latin typeface="+mn-lt"/>
              </a:rPr>
              <a:t>Technology transfer</a:t>
            </a:r>
          </a:p>
        </p:txBody>
      </p:sp>
      <p:sp>
        <p:nvSpPr>
          <p:cNvPr id="14" name="Rectangle 12"/>
          <p:cNvSpPr>
            <a:spLocks noChangeArrowheads="1"/>
          </p:cNvSpPr>
          <p:nvPr/>
        </p:nvSpPr>
        <p:spPr bwMode="auto">
          <a:xfrm>
            <a:off x="517280" y="1191491"/>
            <a:ext cx="3043337" cy="184666"/>
          </a:xfrm>
          <a:prstGeom prst="rect">
            <a:avLst/>
          </a:prstGeom>
          <a:noFill/>
          <a:ln w="6350">
            <a:noFill/>
            <a:miter lim="800000"/>
            <a:headEnd/>
            <a:tailEnd/>
          </a:ln>
        </p:spPr>
        <p:txBody>
          <a:bodyPr wrap="square" lIns="0" tIns="0" rIns="0" bIns="0">
            <a:spAutoFit/>
          </a:bodyPr>
          <a:lstStyle/>
          <a:p>
            <a:pPr>
              <a:spcBef>
                <a:spcPct val="40000"/>
              </a:spcBef>
            </a:pPr>
            <a:r>
              <a:rPr lang="en-US" sz="1200" b="1" kern="0" dirty="0" smtClean="0">
                <a:solidFill>
                  <a:srgbClr val="8E258D"/>
                </a:solidFill>
                <a:latin typeface="+mn-lt"/>
                <a:cs typeface="+mn-cs"/>
              </a:rPr>
              <a:t>Factors to consider in a PEST analysis</a:t>
            </a:r>
          </a:p>
        </p:txBody>
      </p:sp>
      <p:pic>
        <p:nvPicPr>
          <p:cNvPr id="15" name="Picture 14"/>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u="sng" kern="0" dirty="0" smtClean="0">
                <a:solidFill>
                  <a:schemeClr val="bg1"/>
                </a:solidFill>
                <a:latin typeface="+mn-lt"/>
              </a:rPr>
              <a:t>Research</a:t>
            </a:r>
            <a:r>
              <a:rPr lang="en-US" sz="1800" b="1" kern="0" dirty="0" smtClean="0">
                <a:solidFill>
                  <a:schemeClr val="bg1"/>
                </a:solidFill>
                <a:latin typeface="+mn-lt"/>
              </a:rPr>
              <a:t>, discuss, think: </a:t>
            </a:r>
            <a:r>
              <a:rPr lang="en-GB" sz="1800" b="1" kern="0" dirty="0" smtClean="0">
                <a:solidFill>
                  <a:schemeClr val="bg1"/>
                </a:solidFill>
                <a:latin typeface="+mn-lt"/>
              </a:rPr>
              <a:t>SIPOC analysis (1 of 2)</a:t>
            </a:r>
            <a:endParaRPr lang="en-US" altLang="en-US" sz="2000" b="1" kern="0" dirty="0" smtClean="0">
              <a:solidFill>
                <a:schemeClr val="bg1"/>
              </a:solidFill>
              <a:latin typeface="+mn-lt"/>
            </a:endParaRPr>
          </a:p>
        </p:txBody>
      </p:sp>
      <p:sp>
        <p:nvSpPr>
          <p:cNvPr id="15" name="Rectangle 3"/>
          <p:cNvSpPr txBox="1">
            <a:spLocks noChangeArrowheads="1"/>
          </p:cNvSpPr>
          <p:nvPr/>
        </p:nvSpPr>
        <p:spPr bwMode="auto">
          <a:xfrm>
            <a:off x="211138" y="1219200"/>
            <a:ext cx="8682037"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spcBef>
                <a:spcPts val="300"/>
              </a:spcBef>
              <a:spcAft>
                <a:spcPts val="300"/>
              </a:spcAft>
            </a:pPr>
            <a:r>
              <a:rPr lang="en-US" sz="1200" b="1" kern="0" dirty="0" smtClean="0">
                <a:solidFill>
                  <a:srgbClr val="8E258D"/>
                </a:solidFill>
                <a:latin typeface="+mn-lt"/>
                <a:cs typeface="+mn-cs"/>
              </a:rPr>
              <a:t>What is SIPOC analysis?</a:t>
            </a:r>
          </a:p>
          <a:p>
            <a:pPr marL="166688" lvl="1" indent="-165100">
              <a:spcBef>
                <a:spcPts val="300"/>
              </a:spcBef>
              <a:spcAft>
                <a:spcPts val="300"/>
              </a:spcAft>
              <a:buClr>
                <a:schemeClr val="accent1"/>
              </a:buClr>
              <a:buSzPct val="125000"/>
              <a:buFont typeface="Arial" pitchFamily="34" charset="0"/>
              <a:buChar char="▪"/>
            </a:pPr>
            <a:r>
              <a:rPr lang="en-US" sz="1200" kern="0" dirty="0" smtClean="0">
                <a:latin typeface="+mn-lt"/>
                <a:cs typeface="+mn-cs"/>
              </a:rPr>
              <a:t>A SIPOC analysis provides the link between the accounting world and the value driver world.</a:t>
            </a:r>
          </a:p>
          <a:p>
            <a:pPr marL="166688" lvl="1" indent="-165100">
              <a:spcBef>
                <a:spcPts val="300"/>
              </a:spcBef>
              <a:spcAft>
                <a:spcPts val="300"/>
              </a:spcAft>
              <a:buClr>
                <a:schemeClr val="accent1"/>
              </a:buClr>
              <a:buSzPct val="125000"/>
              <a:buFont typeface="Arial" pitchFamily="34" charset="0"/>
              <a:buChar char="▪"/>
            </a:pPr>
            <a:r>
              <a:rPr lang="en-US" sz="1200" kern="0" dirty="0" smtClean="0">
                <a:latin typeface="+mn-lt"/>
                <a:cs typeface="+mn-cs"/>
              </a:rPr>
              <a:t>It allows you to see at glance the major components underpinning the business and assists in identifying the key value drivers and therefore appropriate sensitivities.</a:t>
            </a:r>
          </a:p>
          <a:p>
            <a:pPr marL="166688" lvl="1" indent="-165100">
              <a:spcBef>
                <a:spcPts val="300"/>
              </a:spcBef>
              <a:spcAft>
                <a:spcPts val="300"/>
              </a:spcAft>
              <a:buClr>
                <a:schemeClr val="accent1"/>
              </a:buClr>
              <a:buSzPct val="125000"/>
              <a:buFont typeface="Arial" pitchFamily="34" charset="0"/>
              <a:buChar char="▪"/>
            </a:pPr>
            <a:r>
              <a:rPr lang="en-US" sz="1200" kern="0" dirty="0" smtClean="0">
                <a:latin typeface="+mn-lt"/>
                <a:cs typeface="+mn-cs"/>
              </a:rPr>
              <a:t>A SIPOC shows on one page a business’s suppliers, inputs, processes, outputs, and customers.</a:t>
            </a:r>
          </a:p>
          <a:p>
            <a:pPr marL="166688" lvl="1" indent="-165100">
              <a:spcBef>
                <a:spcPts val="300"/>
              </a:spcBef>
              <a:spcAft>
                <a:spcPts val="300"/>
              </a:spcAft>
              <a:buClr>
                <a:schemeClr val="accent1"/>
              </a:buClr>
              <a:buSzPct val="125000"/>
              <a:buFont typeface="Arial" pitchFamily="34" charset="0"/>
              <a:buChar char="▪"/>
            </a:pPr>
            <a:r>
              <a:rPr lang="en-US" sz="1200" kern="0" dirty="0" smtClean="0">
                <a:latin typeface="+mn-lt"/>
                <a:cs typeface="+mn-cs"/>
              </a:rPr>
              <a:t>Completion of a SIPOC demonstrates we understand a business’s interaction with the outside world and where it fits in the value chain.</a:t>
            </a:r>
          </a:p>
          <a:p>
            <a:pPr marL="166688" lvl="1" indent="-165100">
              <a:spcBef>
                <a:spcPts val="300"/>
              </a:spcBef>
              <a:spcAft>
                <a:spcPts val="300"/>
              </a:spcAft>
              <a:buClr>
                <a:schemeClr val="accent1"/>
              </a:buClr>
              <a:buSzPct val="125000"/>
              <a:buFont typeface="Arial" pitchFamily="34" charset="0"/>
              <a:buChar char="▪"/>
            </a:pPr>
            <a:r>
              <a:rPr lang="en-US" sz="1200" kern="0" dirty="0" smtClean="0">
                <a:latin typeface="+mn-lt"/>
                <a:cs typeface="+mn-cs"/>
              </a:rPr>
              <a:t>A SIPOC shows who a business spends its money with (its suppliers), what it spends its money on (its inputs) and what it costs to carry out its key activities (its processes).</a:t>
            </a:r>
          </a:p>
          <a:p>
            <a:pPr marL="166688" lvl="1" indent="-165100">
              <a:spcBef>
                <a:spcPts val="300"/>
              </a:spcBef>
              <a:spcAft>
                <a:spcPts val="300"/>
              </a:spcAft>
              <a:buClr>
                <a:schemeClr val="accent1"/>
              </a:buClr>
              <a:buSzPct val="125000"/>
              <a:buFont typeface="Arial" pitchFamily="34" charset="0"/>
              <a:buChar char="▪"/>
            </a:pPr>
            <a:r>
              <a:rPr lang="en-US" sz="1200" kern="0" dirty="0" smtClean="0">
                <a:latin typeface="+mn-lt"/>
                <a:cs typeface="+mn-cs"/>
              </a:rPr>
              <a:t>A SIPOC shows what a business sells (its products/outputs) and to whom it sells them (its customers).</a:t>
            </a:r>
          </a:p>
          <a:p>
            <a:pPr marL="166688" lvl="1" indent="-165100">
              <a:spcBef>
                <a:spcPts val="300"/>
              </a:spcBef>
              <a:spcAft>
                <a:spcPts val="300"/>
              </a:spcAft>
              <a:buClr>
                <a:schemeClr val="accent1"/>
              </a:buClr>
              <a:buSzPct val="125000"/>
              <a:buFont typeface="Arial" pitchFamily="34" charset="0"/>
              <a:buChar char="▪"/>
            </a:pPr>
            <a:r>
              <a:rPr lang="en-US" sz="1200" kern="0" dirty="0" smtClean="0">
                <a:latin typeface="+mn-lt"/>
                <a:cs typeface="+mn-cs"/>
              </a:rPr>
              <a:t>We can use the SIPOC to start our validation of a client’s hypothesis about margin development as it provides a framework through which we can look at the cost base and its link to sales.</a:t>
            </a: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US" sz="1600" b="0" i="0" u="none" strike="noStrike" kern="0" cap="none" spc="0" normalizeH="0" baseline="0" noProof="0" dirty="0" smtClean="0">
                <a:ln>
                  <a:noFill/>
                </a:ln>
                <a:solidFill>
                  <a:srgbClr val="8AA5CB"/>
                </a:solidFill>
                <a:effectLst/>
                <a:uLnTx/>
                <a:uFillTx/>
                <a:latin typeface="+mn-lt"/>
                <a:ea typeface="+mj-ea"/>
                <a:cs typeface="Arial" pitchFamily="34" charset="0"/>
              </a:rPr>
              <a:t>Engagement process: planning guidance</a:t>
            </a:r>
            <a:br>
              <a:rPr kumimoji="0" lang="en-US" sz="1600" b="0" i="0" u="none" strike="noStrike" kern="0" cap="none" spc="0" normalizeH="0" baseline="0" noProof="0" dirty="0" smtClean="0">
                <a:ln>
                  <a:noFill/>
                </a:ln>
                <a:solidFill>
                  <a:srgbClr val="8AA5CB"/>
                </a:solidFill>
                <a:effectLst/>
                <a:uLnTx/>
                <a:uFillTx/>
                <a:latin typeface="+mn-lt"/>
                <a:ea typeface="+mj-ea"/>
                <a:cs typeface="Arial" pitchFamily="34" charset="0"/>
              </a:rPr>
            </a:br>
            <a:r>
              <a:rPr lang="en-GB" sz="1800" b="1" kern="0" dirty="0" smtClean="0">
                <a:solidFill>
                  <a:schemeClr val="bg1"/>
                </a:solidFill>
              </a:rPr>
              <a:t>1. </a:t>
            </a:r>
            <a:r>
              <a:rPr lang="en-US" sz="1800" b="1" u="sng" kern="0" dirty="0" smtClean="0">
                <a:solidFill>
                  <a:schemeClr val="bg1"/>
                </a:solidFill>
                <a:latin typeface="+mn-lt"/>
              </a:rPr>
              <a:t>Research</a:t>
            </a:r>
            <a:r>
              <a:rPr lang="en-US" sz="1800" b="1" kern="0" dirty="0" smtClean="0">
                <a:solidFill>
                  <a:schemeClr val="bg1"/>
                </a:solidFill>
                <a:latin typeface="+mn-lt"/>
              </a:rPr>
              <a:t>, discuss, think: SIPOC analysis (2 of 2)</a:t>
            </a:r>
          </a:p>
          <a:p>
            <a:pPr eaLnBrk="0" fontAlgn="auto" hangingPunct="0">
              <a:spcBef>
                <a:spcPts val="0"/>
              </a:spcBef>
              <a:spcAft>
                <a:spcPts val="0"/>
              </a:spcAft>
              <a:defRPr/>
            </a:pPr>
            <a:r>
              <a:rPr lang="en-US" altLang="en-US" sz="1800" b="1" kern="0" dirty="0" smtClean="0">
                <a:solidFill>
                  <a:schemeClr val="bg1"/>
                </a:solidFill>
                <a:latin typeface="+mn-lt"/>
              </a:rPr>
              <a:t>Worked Example</a:t>
            </a:r>
          </a:p>
        </p:txBody>
      </p:sp>
      <p:grpSp>
        <p:nvGrpSpPr>
          <p:cNvPr id="2" name="Group 3"/>
          <p:cNvGrpSpPr>
            <a:grpSpLocks/>
          </p:cNvGrpSpPr>
          <p:nvPr/>
        </p:nvGrpSpPr>
        <p:grpSpPr bwMode="auto">
          <a:xfrm>
            <a:off x="542925" y="1368427"/>
            <a:ext cx="8161338" cy="4779963"/>
            <a:chOff x="1354" y="436"/>
            <a:chExt cx="4602" cy="2635"/>
          </a:xfrm>
        </p:grpSpPr>
        <p:sp>
          <p:nvSpPr>
            <p:cNvPr id="4" name="Line 4"/>
            <p:cNvSpPr>
              <a:spLocks noChangeShapeType="1"/>
            </p:cNvSpPr>
            <p:nvPr/>
          </p:nvSpPr>
          <p:spPr bwMode="auto">
            <a:xfrm>
              <a:off x="2173" y="1425"/>
              <a:ext cx="0" cy="366"/>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6" name="Line 5"/>
            <p:cNvSpPr>
              <a:spLocks noChangeShapeType="1"/>
            </p:cNvSpPr>
            <p:nvPr/>
          </p:nvSpPr>
          <p:spPr bwMode="auto">
            <a:xfrm>
              <a:off x="2173" y="1791"/>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7" name="Line 6"/>
            <p:cNvSpPr>
              <a:spLocks noChangeShapeType="1"/>
            </p:cNvSpPr>
            <p:nvPr/>
          </p:nvSpPr>
          <p:spPr bwMode="auto">
            <a:xfrm>
              <a:off x="2173" y="1882"/>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8" name="Line 7"/>
            <p:cNvSpPr>
              <a:spLocks noChangeShapeType="1"/>
            </p:cNvSpPr>
            <p:nvPr/>
          </p:nvSpPr>
          <p:spPr bwMode="auto">
            <a:xfrm>
              <a:off x="2173" y="1973"/>
              <a:ext cx="0" cy="728"/>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9" name="Line 8"/>
            <p:cNvSpPr>
              <a:spLocks noChangeShapeType="1"/>
            </p:cNvSpPr>
            <p:nvPr/>
          </p:nvSpPr>
          <p:spPr bwMode="auto">
            <a:xfrm>
              <a:off x="2173" y="2701"/>
              <a:ext cx="0" cy="182"/>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0" name="Line 9"/>
            <p:cNvSpPr>
              <a:spLocks noChangeShapeType="1"/>
            </p:cNvSpPr>
            <p:nvPr/>
          </p:nvSpPr>
          <p:spPr bwMode="auto">
            <a:xfrm>
              <a:off x="2179" y="1425"/>
              <a:ext cx="1145" cy="0"/>
            </a:xfrm>
            <a:prstGeom prst="line">
              <a:avLst/>
            </a:prstGeom>
            <a:noFill/>
            <a:ln w="6350">
              <a:noFill/>
              <a:round/>
              <a:headEnd type="none" w="sm" len="sm"/>
              <a:tailEnd type="none" w="sm" len="sm"/>
            </a:ln>
          </p:spPr>
          <p:txBody>
            <a:bodyPr lIns="19050" tIns="19050" rIns="19050" bIns="19050">
              <a:spAutoFit/>
            </a:bodyPr>
            <a:lstStyle/>
            <a:p>
              <a:endParaRPr lang="en-US" dirty="0">
                <a:latin typeface="+mn-lt"/>
              </a:endParaRPr>
            </a:p>
          </p:txBody>
        </p:sp>
        <p:sp>
          <p:nvSpPr>
            <p:cNvPr id="11" name="Line 10"/>
            <p:cNvSpPr>
              <a:spLocks noChangeShapeType="1"/>
            </p:cNvSpPr>
            <p:nvPr/>
          </p:nvSpPr>
          <p:spPr bwMode="auto">
            <a:xfrm>
              <a:off x="2179" y="1425"/>
              <a:ext cx="0" cy="305"/>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2" name="Line 11"/>
            <p:cNvSpPr>
              <a:spLocks noChangeShapeType="1"/>
            </p:cNvSpPr>
            <p:nvPr/>
          </p:nvSpPr>
          <p:spPr bwMode="auto">
            <a:xfrm>
              <a:off x="3324" y="1425"/>
              <a:ext cx="0" cy="305"/>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3" name="Line 12"/>
            <p:cNvSpPr>
              <a:spLocks noChangeShapeType="1"/>
            </p:cNvSpPr>
            <p:nvPr/>
          </p:nvSpPr>
          <p:spPr bwMode="auto">
            <a:xfrm>
              <a:off x="2179" y="1730"/>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4" name="Line 13"/>
            <p:cNvSpPr>
              <a:spLocks noChangeShapeType="1"/>
            </p:cNvSpPr>
            <p:nvPr/>
          </p:nvSpPr>
          <p:spPr bwMode="auto">
            <a:xfrm>
              <a:off x="3324" y="1730"/>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5" name="Line 14"/>
            <p:cNvSpPr>
              <a:spLocks noChangeShapeType="1"/>
            </p:cNvSpPr>
            <p:nvPr/>
          </p:nvSpPr>
          <p:spPr bwMode="auto">
            <a:xfrm>
              <a:off x="2179" y="1821"/>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6" name="Line 15"/>
            <p:cNvSpPr>
              <a:spLocks noChangeShapeType="1"/>
            </p:cNvSpPr>
            <p:nvPr/>
          </p:nvSpPr>
          <p:spPr bwMode="auto">
            <a:xfrm>
              <a:off x="3324" y="1821"/>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7" name="Line 16"/>
            <p:cNvSpPr>
              <a:spLocks noChangeShapeType="1"/>
            </p:cNvSpPr>
            <p:nvPr/>
          </p:nvSpPr>
          <p:spPr bwMode="auto">
            <a:xfrm>
              <a:off x="2179" y="1912"/>
              <a:ext cx="0" cy="546"/>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8" name="Line 17"/>
            <p:cNvSpPr>
              <a:spLocks noChangeShapeType="1"/>
            </p:cNvSpPr>
            <p:nvPr/>
          </p:nvSpPr>
          <p:spPr bwMode="auto">
            <a:xfrm>
              <a:off x="3324" y="1912"/>
              <a:ext cx="0" cy="546"/>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19" name="Line 18"/>
            <p:cNvSpPr>
              <a:spLocks noChangeShapeType="1"/>
            </p:cNvSpPr>
            <p:nvPr/>
          </p:nvSpPr>
          <p:spPr bwMode="auto">
            <a:xfrm>
              <a:off x="2179" y="2458"/>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20" name="Line 19"/>
            <p:cNvSpPr>
              <a:spLocks noChangeShapeType="1"/>
            </p:cNvSpPr>
            <p:nvPr/>
          </p:nvSpPr>
          <p:spPr bwMode="auto">
            <a:xfrm>
              <a:off x="3324" y="2458"/>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21" name="Line 20"/>
            <p:cNvSpPr>
              <a:spLocks noChangeShapeType="1"/>
            </p:cNvSpPr>
            <p:nvPr/>
          </p:nvSpPr>
          <p:spPr bwMode="auto">
            <a:xfrm>
              <a:off x="2179" y="2549"/>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22" name="Line 21"/>
            <p:cNvSpPr>
              <a:spLocks noChangeShapeType="1"/>
            </p:cNvSpPr>
            <p:nvPr/>
          </p:nvSpPr>
          <p:spPr bwMode="auto">
            <a:xfrm>
              <a:off x="3324" y="2549"/>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23" name="Line 22"/>
            <p:cNvSpPr>
              <a:spLocks noChangeShapeType="1"/>
            </p:cNvSpPr>
            <p:nvPr/>
          </p:nvSpPr>
          <p:spPr bwMode="auto">
            <a:xfrm>
              <a:off x="2179" y="2640"/>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24" name="Line 23"/>
            <p:cNvSpPr>
              <a:spLocks noChangeShapeType="1"/>
            </p:cNvSpPr>
            <p:nvPr/>
          </p:nvSpPr>
          <p:spPr bwMode="auto">
            <a:xfrm>
              <a:off x="3324" y="2640"/>
              <a:ext cx="0" cy="91"/>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25" name="Line 24"/>
            <p:cNvSpPr>
              <a:spLocks noChangeShapeType="1"/>
            </p:cNvSpPr>
            <p:nvPr/>
          </p:nvSpPr>
          <p:spPr bwMode="auto">
            <a:xfrm>
              <a:off x="2179" y="2731"/>
              <a:ext cx="0" cy="182"/>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26" name="Line 25"/>
            <p:cNvSpPr>
              <a:spLocks noChangeShapeType="1"/>
            </p:cNvSpPr>
            <p:nvPr/>
          </p:nvSpPr>
          <p:spPr bwMode="auto">
            <a:xfrm>
              <a:off x="3324" y="2731"/>
              <a:ext cx="0" cy="182"/>
            </a:xfrm>
            <a:prstGeom prst="line">
              <a:avLst/>
            </a:prstGeom>
            <a:noFill/>
            <a:ln w="6350" cap="sq">
              <a:noFill/>
              <a:round/>
              <a:headEnd type="none" w="sm" len="sm"/>
              <a:tailEnd type="none" w="sm" len="sm"/>
            </a:ln>
          </p:spPr>
          <p:txBody>
            <a:bodyPr lIns="19050" tIns="19050" rIns="19050" bIns="19050">
              <a:spAutoFit/>
            </a:bodyPr>
            <a:lstStyle/>
            <a:p>
              <a:endParaRPr lang="en-US" dirty="0">
                <a:latin typeface="+mn-lt"/>
              </a:endParaRPr>
            </a:p>
          </p:txBody>
        </p:sp>
        <p:sp>
          <p:nvSpPr>
            <p:cNvPr id="27" name="Line 26"/>
            <p:cNvSpPr>
              <a:spLocks noChangeShapeType="1"/>
            </p:cNvSpPr>
            <p:nvPr/>
          </p:nvSpPr>
          <p:spPr bwMode="auto">
            <a:xfrm>
              <a:off x="3131" y="1432"/>
              <a:ext cx="1165" cy="0"/>
            </a:xfrm>
            <a:prstGeom prst="line">
              <a:avLst/>
            </a:prstGeom>
            <a:noFill/>
            <a:ln w="6350">
              <a:noFill/>
              <a:round/>
              <a:headEnd type="none" w="sm" len="sm"/>
              <a:tailEnd type="none" w="sm" len="sm"/>
            </a:ln>
          </p:spPr>
          <p:txBody>
            <a:bodyPr lIns="19050" tIns="11430" rIns="19050" bIns="11430">
              <a:spAutoFit/>
            </a:bodyPr>
            <a:lstStyle/>
            <a:p>
              <a:endParaRPr lang="en-US" dirty="0">
                <a:latin typeface="+mn-lt"/>
              </a:endParaRPr>
            </a:p>
          </p:txBody>
        </p:sp>
        <p:sp>
          <p:nvSpPr>
            <p:cNvPr id="28" name="Line 27"/>
            <p:cNvSpPr>
              <a:spLocks noChangeShapeType="1"/>
            </p:cNvSpPr>
            <p:nvPr/>
          </p:nvSpPr>
          <p:spPr bwMode="auto">
            <a:xfrm>
              <a:off x="3131" y="1432"/>
              <a:ext cx="0" cy="352"/>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29" name="Line 28"/>
            <p:cNvSpPr>
              <a:spLocks noChangeShapeType="1"/>
            </p:cNvSpPr>
            <p:nvPr/>
          </p:nvSpPr>
          <p:spPr bwMode="auto">
            <a:xfrm>
              <a:off x="4296" y="1432"/>
              <a:ext cx="0" cy="352"/>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0" name="Line 29"/>
            <p:cNvSpPr>
              <a:spLocks noChangeShapeType="1"/>
            </p:cNvSpPr>
            <p:nvPr/>
          </p:nvSpPr>
          <p:spPr bwMode="auto">
            <a:xfrm>
              <a:off x="3131" y="1784"/>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1" name="Line 30"/>
            <p:cNvSpPr>
              <a:spLocks noChangeShapeType="1"/>
            </p:cNvSpPr>
            <p:nvPr/>
          </p:nvSpPr>
          <p:spPr bwMode="auto">
            <a:xfrm>
              <a:off x="4296" y="1784"/>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2" name="Line 31"/>
            <p:cNvSpPr>
              <a:spLocks noChangeShapeType="1"/>
            </p:cNvSpPr>
            <p:nvPr/>
          </p:nvSpPr>
          <p:spPr bwMode="auto">
            <a:xfrm>
              <a:off x="3131" y="1865"/>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3" name="Line 32"/>
            <p:cNvSpPr>
              <a:spLocks noChangeShapeType="1"/>
            </p:cNvSpPr>
            <p:nvPr/>
          </p:nvSpPr>
          <p:spPr bwMode="auto">
            <a:xfrm>
              <a:off x="4296" y="1865"/>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4" name="Line 33"/>
            <p:cNvSpPr>
              <a:spLocks noChangeShapeType="1"/>
            </p:cNvSpPr>
            <p:nvPr/>
          </p:nvSpPr>
          <p:spPr bwMode="auto">
            <a:xfrm>
              <a:off x="3131" y="1946"/>
              <a:ext cx="0" cy="249"/>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5" name="Line 34"/>
            <p:cNvSpPr>
              <a:spLocks noChangeShapeType="1"/>
            </p:cNvSpPr>
            <p:nvPr/>
          </p:nvSpPr>
          <p:spPr bwMode="auto">
            <a:xfrm>
              <a:off x="4296" y="1946"/>
              <a:ext cx="0" cy="249"/>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6" name="Line 35"/>
            <p:cNvSpPr>
              <a:spLocks noChangeShapeType="1"/>
            </p:cNvSpPr>
            <p:nvPr/>
          </p:nvSpPr>
          <p:spPr bwMode="auto">
            <a:xfrm>
              <a:off x="3973" y="1431"/>
              <a:ext cx="699" cy="0"/>
            </a:xfrm>
            <a:prstGeom prst="line">
              <a:avLst/>
            </a:prstGeom>
            <a:noFill/>
            <a:ln w="6350">
              <a:noFill/>
              <a:round/>
              <a:headEnd type="none" w="sm" len="sm"/>
              <a:tailEnd type="none" w="sm" len="sm"/>
            </a:ln>
          </p:spPr>
          <p:txBody>
            <a:bodyPr lIns="19050" tIns="11430" rIns="19050" bIns="11430">
              <a:spAutoFit/>
            </a:bodyPr>
            <a:lstStyle/>
            <a:p>
              <a:endParaRPr lang="en-US" dirty="0">
                <a:latin typeface="+mn-lt"/>
              </a:endParaRPr>
            </a:p>
          </p:txBody>
        </p:sp>
        <p:sp>
          <p:nvSpPr>
            <p:cNvPr id="37" name="Line 36"/>
            <p:cNvSpPr>
              <a:spLocks noChangeShapeType="1"/>
            </p:cNvSpPr>
            <p:nvPr/>
          </p:nvSpPr>
          <p:spPr bwMode="auto">
            <a:xfrm>
              <a:off x="3973" y="1431"/>
              <a:ext cx="0" cy="285"/>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8" name="Line 37"/>
            <p:cNvSpPr>
              <a:spLocks noChangeShapeType="1"/>
            </p:cNvSpPr>
            <p:nvPr/>
          </p:nvSpPr>
          <p:spPr bwMode="auto">
            <a:xfrm>
              <a:off x="5118" y="1431"/>
              <a:ext cx="0" cy="285"/>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39" name="Line 38"/>
            <p:cNvSpPr>
              <a:spLocks noChangeShapeType="1"/>
            </p:cNvSpPr>
            <p:nvPr/>
          </p:nvSpPr>
          <p:spPr bwMode="auto">
            <a:xfrm>
              <a:off x="3973" y="1716"/>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0" name="Line 39"/>
            <p:cNvSpPr>
              <a:spLocks noChangeShapeType="1"/>
            </p:cNvSpPr>
            <p:nvPr/>
          </p:nvSpPr>
          <p:spPr bwMode="auto">
            <a:xfrm>
              <a:off x="5118" y="1716"/>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1" name="Line 40"/>
            <p:cNvSpPr>
              <a:spLocks noChangeShapeType="1"/>
            </p:cNvSpPr>
            <p:nvPr/>
          </p:nvSpPr>
          <p:spPr bwMode="auto">
            <a:xfrm>
              <a:off x="3973" y="1797"/>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2" name="Line 41"/>
            <p:cNvSpPr>
              <a:spLocks noChangeShapeType="1"/>
            </p:cNvSpPr>
            <p:nvPr/>
          </p:nvSpPr>
          <p:spPr bwMode="auto">
            <a:xfrm>
              <a:off x="5118" y="1797"/>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3" name="Line 42"/>
            <p:cNvSpPr>
              <a:spLocks noChangeShapeType="1"/>
            </p:cNvSpPr>
            <p:nvPr/>
          </p:nvSpPr>
          <p:spPr bwMode="auto">
            <a:xfrm>
              <a:off x="3973" y="1878"/>
              <a:ext cx="0" cy="486"/>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4" name="Line 43"/>
            <p:cNvSpPr>
              <a:spLocks noChangeShapeType="1"/>
            </p:cNvSpPr>
            <p:nvPr/>
          </p:nvSpPr>
          <p:spPr bwMode="auto">
            <a:xfrm>
              <a:off x="5118" y="1878"/>
              <a:ext cx="0" cy="486"/>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5" name="Line 44"/>
            <p:cNvSpPr>
              <a:spLocks noChangeShapeType="1"/>
            </p:cNvSpPr>
            <p:nvPr/>
          </p:nvSpPr>
          <p:spPr bwMode="auto">
            <a:xfrm>
              <a:off x="4672" y="1431"/>
              <a:ext cx="446" cy="0"/>
            </a:xfrm>
            <a:prstGeom prst="line">
              <a:avLst/>
            </a:prstGeom>
            <a:noFill/>
            <a:ln w="6350">
              <a:noFill/>
              <a:round/>
              <a:headEnd type="none" w="sm" len="sm"/>
              <a:tailEnd type="none" w="sm" len="sm"/>
            </a:ln>
          </p:spPr>
          <p:txBody>
            <a:bodyPr lIns="19050" tIns="11430" rIns="19050" bIns="11430">
              <a:spAutoFit/>
            </a:bodyPr>
            <a:lstStyle/>
            <a:p>
              <a:endParaRPr lang="en-US" dirty="0">
                <a:latin typeface="+mn-lt"/>
              </a:endParaRPr>
            </a:p>
          </p:txBody>
        </p:sp>
        <p:sp>
          <p:nvSpPr>
            <p:cNvPr id="46" name="Line 45"/>
            <p:cNvSpPr>
              <a:spLocks noChangeShapeType="1"/>
            </p:cNvSpPr>
            <p:nvPr/>
          </p:nvSpPr>
          <p:spPr bwMode="auto">
            <a:xfrm>
              <a:off x="3973" y="2445"/>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7" name="Line 46"/>
            <p:cNvSpPr>
              <a:spLocks noChangeShapeType="1"/>
            </p:cNvSpPr>
            <p:nvPr/>
          </p:nvSpPr>
          <p:spPr bwMode="auto">
            <a:xfrm>
              <a:off x="3973" y="2364"/>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8" name="Line 47"/>
            <p:cNvSpPr>
              <a:spLocks noChangeShapeType="1"/>
            </p:cNvSpPr>
            <p:nvPr/>
          </p:nvSpPr>
          <p:spPr bwMode="auto">
            <a:xfrm>
              <a:off x="5118" y="2445"/>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49" name="Line 48"/>
            <p:cNvSpPr>
              <a:spLocks noChangeShapeType="1"/>
            </p:cNvSpPr>
            <p:nvPr/>
          </p:nvSpPr>
          <p:spPr bwMode="auto">
            <a:xfrm>
              <a:off x="5118" y="2364"/>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0" name="Line 49"/>
            <p:cNvSpPr>
              <a:spLocks noChangeShapeType="1"/>
            </p:cNvSpPr>
            <p:nvPr/>
          </p:nvSpPr>
          <p:spPr bwMode="auto">
            <a:xfrm>
              <a:off x="3973" y="2526"/>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1" name="Line 50"/>
            <p:cNvSpPr>
              <a:spLocks noChangeShapeType="1"/>
            </p:cNvSpPr>
            <p:nvPr/>
          </p:nvSpPr>
          <p:spPr bwMode="auto">
            <a:xfrm>
              <a:off x="5118" y="2526"/>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2" name="Line 51"/>
            <p:cNvSpPr>
              <a:spLocks noChangeShapeType="1"/>
            </p:cNvSpPr>
            <p:nvPr/>
          </p:nvSpPr>
          <p:spPr bwMode="auto">
            <a:xfrm>
              <a:off x="3973" y="2607"/>
              <a:ext cx="0" cy="162"/>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3" name="Line 52"/>
            <p:cNvSpPr>
              <a:spLocks noChangeShapeType="1"/>
            </p:cNvSpPr>
            <p:nvPr/>
          </p:nvSpPr>
          <p:spPr bwMode="auto">
            <a:xfrm>
              <a:off x="5118" y="2607"/>
              <a:ext cx="0" cy="162"/>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4" name="Line 53"/>
            <p:cNvSpPr>
              <a:spLocks noChangeShapeType="1"/>
            </p:cNvSpPr>
            <p:nvPr/>
          </p:nvSpPr>
          <p:spPr bwMode="auto">
            <a:xfrm>
              <a:off x="3973" y="2769"/>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5" name="Line 54"/>
            <p:cNvSpPr>
              <a:spLocks noChangeShapeType="1"/>
            </p:cNvSpPr>
            <p:nvPr/>
          </p:nvSpPr>
          <p:spPr bwMode="auto">
            <a:xfrm>
              <a:off x="5118" y="2769"/>
              <a:ext cx="0" cy="81"/>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6" name="Line 55"/>
            <p:cNvSpPr>
              <a:spLocks noChangeShapeType="1"/>
            </p:cNvSpPr>
            <p:nvPr/>
          </p:nvSpPr>
          <p:spPr bwMode="auto">
            <a:xfrm>
              <a:off x="3973" y="2850"/>
              <a:ext cx="0" cy="162"/>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7" name="Line 56"/>
            <p:cNvSpPr>
              <a:spLocks noChangeShapeType="1"/>
            </p:cNvSpPr>
            <p:nvPr/>
          </p:nvSpPr>
          <p:spPr bwMode="auto">
            <a:xfrm>
              <a:off x="5118" y="2850"/>
              <a:ext cx="0" cy="162"/>
            </a:xfrm>
            <a:prstGeom prst="line">
              <a:avLst/>
            </a:prstGeom>
            <a:noFill/>
            <a:ln w="6350" cap="sq">
              <a:noFill/>
              <a:round/>
              <a:headEnd type="none" w="sm" len="sm"/>
              <a:tailEnd type="none" w="sm" len="sm"/>
            </a:ln>
          </p:spPr>
          <p:txBody>
            <a:bodyPr lIns="19050" tIns="11430" rIns="19050" bIns="11430">
              <a:spAutoFit/>
            </a:bodyPr>
            <a:lstStyle/>
            <a:p>
              <a:endParaRPr lang="en-US" dirty="0">
                <a:latin typeface="+mn-lt"/>
              </a:endParaRPr>
            </a:p>
          </p:txBody>
        </p:sp>
        <p:sp>
          <p:nvSpPr>
            <p:cNvPr id="58" name="Rectangle 57"/>
            <p:cNvSpPr>
              <a:spLocks noChangeArrowheads="1"/>
            </p:cNvSpPr>
            <p:nvPr/>
          </p:nvSpPr>
          <p:spPr bwMode="auto">
            <a:xfrm>
              <a:off x="1389" y="2578"/>
              <a:ext cx="2952" cy="116"/>
            </a:xfrm>
            <a:prstGeom prst="rect">
              <a:avLst/>
            </a:prstGeom>
            <a:noFill/>
            <a:ln w="6350">
              <a:noFill/>
              <a:miter lim="800000"/>
              <a:headEnd/>
              <a:tailEnd/>
            </a:ln>
          </p:spPr>
          <p:txBody>
            <a:bodyPr lIns="0"/>
            <a:lstStyle/>
            <a:p>
              <a:pPr marL="473075" indent="-473075" defTabSz="762000" eaLnBrk="0" hangingPunct="0">
                <a:spcBef>
                  <a:spcPct val="20000"/>
                </a:spcBef>
                <a:tabLst>
                  <a:tab pos="660400" algn="l"/>
                </a:tabLst>
              </a:pPr>
              <a:r>
                <a:rPr lang="en-US" sz="600" i="1" dirty="0" smtClean="0">
                  <a:solidFill>
                    <a:schemeClr val="bg2"/>
                  </a:solidFill>
                  <a:latin typeface="+mn-lt"/>
                </a:rPr>
                <a:t>Source: 	2002 Group management accounts</a:t>
              </a:r>
              <a:endParaRPr lang="en-US" sz="600" i="1" dirty="0">
                <a:solidFill>
                  <a:schemeClr val="bg2"/>
                </a:solidFill>
                <a:latin typeface="+mn-lt"/>
              </a:endParaRPr>
            </a:p>
          </p:txBody>
        </p:sp>
        <p:sp>
          <p:nvSpPr>
            <p:cNvPr id="59" name="Rectangle 58"/>
            <p:cNvSpPr>
              <a:spLocks noChangeArrowheads="1"/>
            </p:cNvSpPr>
            <p:nvPr/>
          </p:nvSpPr>
          <p:spPr bwMode="auto">
            <a:xfrm>
              <a:off x="5687" y="877"/>
              <a:ext cx="223" cy="123"/>
            </a:xfrm>
            <a:prstGeom prst="rect">
              <a:avLst/>
            </a:prstGeom>
            <a:solidFill>
              <a:schemeClr val="hlink"/>
            </a:solid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endParaRPr lang="en-US" sz="700" b="1" dirty="0">
                <a:solidFill>
                  <a:schemeClr val="tx2"/>
                </a:solidFill>
                <a:latin typeface="+mn-lt"/>
              </a:endParaRPr>
            </a:p>
          </p:txBody>
        </p:sp>
        <p:sp>
          <p:nvSpPr>
            <p:cNvPr id="60" name="Rectangle 59"/>
            <p:cNvSpPr>
              <a:spLocks noChangeArrowheads="1"/>
            </p:cNvSpPr>
            <p:nvPr/>
          </p:nvSpPr>
          <p:spPr bwMode="auto">
            <a:xfrm>
              <a:off x="5590" y="877"/>
              <a:ext cx="223" cy="123"/>
            </a:xfrm>
            <a:prstGeom prst="rect">
              <a:avLst/>
            </a:prstGeom>
            <a:solidFill>
              <a:schemeClr val="hlink"/>
            </a:solid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endParaRPr lang="en-US" sz="700" b="1" dirty="0">
                <a:solidFill>
                  <a:schemeClr val="tx2"/>
                </a:solidFill>
                <a:latin typeface="+mn-lt"/>
              </a:endParaRPr>
            </a:p>
          </p:txBody>
        </p:sp>
        <p:sp>
          <p:nvSpPr>
            <p:cNvPr id="61" name="Rectangle 60"/>
            <p:cNvSpPr>
              <a:spLocks noChangeArrowheads="1"/>
            </p:cNvSpPr>
            <p:nvPr/>
          </p:nvSpPr>
          <p:spPr bwMode="auto">
            <a:xfrm>
              <a:off x="5207" y="877"/>
              <a:ext cx="699" cy="123"/>
            </a:xfrm>
            <a:prstGeom prst="rect">
              <a:avLst/>
            </a:prstGeom>
            <a:solidFill>
              <a:schemeClr val="accent1"/>
            </a:solidFill>
            <a:ln w="6350">
              <a:noFill/>
              <a:miter lim="800000"/>
              <a:headEnd type="none" w="sm" len="sm"/>
              <a:tailEnd type="none" w="sm" len="sm"/>
            </a:ln>
          </p:spPr>
          <p:txBody>
            <a:bodyPr lIns="19050" tIns="11430" rIns="19050" bIns="11430" anchor="b"/>
            <a:lstStyle/>
            <a:p>
              <a:pPr marL="1588" lvl="1" defTabSz="762000">
                <a:buClr>
                  <a:schemeClr val="tx2"/>
                </a:buClr>
                <a:buSzPct val="85000"/>
                <a:buFont typeface="Wingdings" pitchFamily="2" charset="2"/>
                <a:buNone/>
              </a:pPr>
              <a:r>
                <a:rPr lang="en-US" sz="1000" b="1" dirty="0">
                  <a:solidFill>
                    <a:schemeClr val="bg1"/>
                  </a:solidFill>
                  <a:latin typeface="+mn-lt"/>
                </a:rPr>
                <a:t>Customers</a:t>
              </a:r>
            </a:p>
          </p:txBody>
        </p:sp>
        <p:sp>
          <p:nvSpPr>
            <p:cNvPr id="62" name="Rectangle 61"/>
            <p:cNvSpPr>
              <a:spLocks noChangeArrowheads="1"/>
            </p:cNvSpPr>
            <p:nvPr/>
          </p:nvSpPr>
          <p:spPr bwMode="auto">
            <a:xfrm>
              <a:off x="5687" y="2053"/>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b="1" dirty="0">
                  <a:latin typeface="+mn-lt"/>
                </a:rPr>
                <a:t>650</a:t>
              </a:r>
            </a:p>
          </p:txBody>
        </p:sp>
        <p:sp>
          <p:nvSpPr>
            <p:cNvPr id="63" name="Rectangle 62"/>
            <p:cNvSpPr>
              <a:spLocks noChangeArrowheads="1"/>
            </p:cNvSpPr>
            <p:nvPr/>
          </p:nvSpPr>
          <p:spPr bwMode="auto">
            <a:xfrm>
              <a:off x="5590" y="2053"/>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64" name="Rectangle 63"/>
            <p:cNvSpPr>
              <a:spLocks noChangeArrowheads="1"/>
            </p:cNvSpPr>
            <p:nvPr/>
          </p:nvSpPr>
          <p:spPr bwMode="auto">
            <a:xfrm>
              <a:off x="5241" y="2053"/>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endParaRPr lang="en-US" sz="900" b="1" dirty="0">
                <a:latin typeface="+mn-lt"/>
              </a:endParaRPr>
            </a:p>
          </p:txBody>
        </p:sp>
        <p:sp>
          <p:nvSpPr>
            <p:cNvPr id="65" name="Rectangle 64"/>
            <p:cNvSpPr>
              <a:spLocks noChangeArrowheads="1"/>
            </p:cNvSpPr>
            <p:nvPr/>
          </p:nvSpPr>
          <p:spPr bwMode="auto">
            <a:xfrm>
              <a:off x="5687" y="2377"/>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b="1" dirty="0">
                  <a:latin typeface="+mn-lt"/>
                </a:rPr>
                <a:t>650</a:t>
              </a:r>
            </a:p>
          </p:txBody>
        </p:sp>
        <p:sp>
          <p:nvSpPr>
            <p:cNvPr id="66" name="Rectangle 65"/>
            <p:cNvSpPr>
              <a:spLocks noChangeArrowheads="1"/>
            </p:cNvSpPr>
            <p:nvPr/>
          </p:nvSpPr>
          <p:spPr bwMode="auto">
            <a:xfrm>
              <a:off x="5590" y="2377"/>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67" name="Rectangle 66"/>
            <p:cNvSpPr>
              <a:spLocks noChangeArrowheads="1"/>
            </p:cNvSpPr>
            <p:nvPr/>
          </p:nvSpPr>
          <p:spPr bwMode="auto">
            <a:xfrm>
              <a:off x="5241" y="2377"/>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endParaRPr lang="en-US" sz="900" b="1" dirty="0">
                <a:latin typeface="+mn-lt"/>
              </a:endParaRPr>
            </a:p>
          </p:txBody>
        </p:sp>
        <p:sp>
          <p:nvSpPr>
            <p:cNvPr id="68" name="Rectangle 67"/>
            <p:cNvSpPr>
              <a:spLocks noChangeArrowheads="1"/>
            </p:cNvSpPr>
            <p:nvPr/>
          </p:nvSpPr>
          <p:spPr bwMode="auto">
            <a:xfrm>
              <a:off x="5687" y="2296"/>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25</a:t>
              </a:r>
            </a:p>
          </p:txBody>
        </p:sp>
        <p:sp>
          <p:nvSpPr>
            <p:cNvPr id="69" name="Rectangle 68"/>
            <p:cNvSpPr>
              <a:spLocks noChangeArrowheads="1"/>
            </p:cNvSpPr>
            <p:nvPr/>
          </p:nvSpPr>
          <p:spPr bwMode="auto">
            <a:xfrm>
              <a:off x="5590" y="2296"/>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70" name="Rectangle 69"/>
            <p:cNvSpPr>
              <a:spLocks noChangeArrowheads="1"/>
            </p:cNvSpPr>
            <p:nvPr/>
          </p:nvSpPr>
          <p:spPr bwMode="auto">
            <a:xfrm>
              <a:off x="5241" y="2296"/>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Other</a:t>
              </a:r>
            </a:p>
          </p:txBody>
        </p:sp>
        <p:sp>
          <p:nvSpPr>
            <p:cNvPr id="71" name="Rectangle 70"/>
            <p:cNvSpPr>
              <a:spLocks noChangeArrowheads="1"/>
            </p:cNvSpPr>
            <p:nvPr/>
          </p:nvSpPr>
          <p:spPr bwMode="auto">
            <a:xfrm>
              <a:off x="5687" y="2215"/>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225</a:t>
              </a:r>
            </a:p>
          </p:txBody>
        </p:sp>
        <p:sp>
          <p:nvSpPr>
            <p:cNvPr id="72" name="Rectangle 71"/>
            <p:cNvSpPr>
              <a:spLocks noChangeArrowheads="1"/>
            </p:cNvSpPr>
            <p:nvPr/>
          </p:nvSpPr>
          <p:spPr bwMode="auto">
            <a:xfrm>
              <a:off x="5590" y="2215"/>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73" name="Rectangle 72"/>
            <p:cNvSpPr>
              <a:spLocks noChangeArrowheads="1"/>
            </p:cNvSpPr>
            <p:nvPr/>
          </p:nvSpPr>
          <p:spPr bwMode="auto">
            <a:xfrm>
              <a:off x="5241" y="2215"/>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Euro</a:t>
              </a:r>
            </a:p>
          </p:txBody>
        </p:sp>
        <p:sp>
          <p:nvSpPr>
            <p:cNvPr id="74" name="Rectangle 73"/>
            <p:cNvSpPr>
              <a:spLocks noChangeArrowheads="1"/>
            </p:cNvSpPr>
            <p:nvPr/>
          </p:nvSpPr>
          <p:spPr bwMode="auto">
            <a:xfrm>
              <a:off x="5687" y="2134"/>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400</a:t>
              </a:r>
            </a:p>
          </p:txBody>
        </p:sp>
        <p:sp>
          <p:nvSpPr>
            <p:cNvPr id="75" name="Rectangle 74"/>
            <p:cNvSpPr>
              <a:spLocks noChangeArrowheads="1"/>
            </p:cNvSpPr>
            <p:nvPr/>
          </p:nvSpPr>
          <p:spPr bwMode="auto">
            <a:xfrm>
              <a:off x="5590" y="2134"/>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76" name="Rectangle 75"/>
            <p:cNvSpPr>
              <a:spLocks noChangeArrowheads="1"/>
            </p:cNvSpPr>
            <p:nvPr/>
          </p:nvSpPr>
          <p:spPr bwMode="auto">
            <a:xfrm>
              <a:off x="5241" y="2134"/>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a:t>
              </a:r>
            </a:p>
          </p:txBody>
        </p:sp>
        <p:sp>
          <p:nvSpPr>
            <p:cNvPr id="77" name="Rectangle 76"/>
            <p:cNvSpPr>
              <a:spLocks noChangeArrowheads="1"/>
            </p:cNvSpPr>
            <p:nvPr/>
          </p:nvSpPr>
          <p:spPr bwMode="auto">
            <a:xfrm>
              <a:off x="5687" y="1972"/>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50</a:t>
              </a:r>
            </a:p>
          </p:txBody>
        </p:sp>
        <p:sp>
          <p:nvSpPr>
            <p:cNvPr id="78" name="Rectangle 77"/>
            <p:cNvSpPr>
              <a:spLocks noChangeArrowheads="1"/>
            </p:cNvSpPr>
            <p:nvPr/>
          </p:nvSpPr>
          <p:spPr bwMode="auto">
            <a:xfrm>
              <a:off x="5590" y="1972"/>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79" name="Rectangle 78"/>
            <p:cNvSpPr>
              <a:spLocks noChangeArrowheads="1"/>
            </p:cNvSpPr>
            <p:nvPr/>
          </p:nvSpPr>
          <p:spPr bwMode="auto">
            <a:xfrm>
              <a:off x="5241" y="1972"/>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Others</a:t>
              </a:r>
            </a:p>
          </p:txBody>
        </p:sp>
        <p:sp>
          <p:nvSpPr>
            <p:cNvPr id="80" name="Rectangle 79"/>
            <p:cNvSpPr>
              <a:spLocks noChangeArrowheads="1"/>
            </p:cNvSpPr>
            <p:nvPr/>
          </p:nvSpPr>
          <p:spPr bwMode="auto">
            <a:xfrm>
              <a:off x="5687" y="1891"/>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100</a:t>
              </a:r>
            </a:p>
          </p:txBody>
        </p:sp>
        <p:sp>
          <p:nvSpPr>
            <p:cNvPr id="81" name="Rectangle 80"/>
            <p:cNvSpPr>
              <a:spLocks noChangeArrowheads="1"/>
            </p:cNvSpPr>
            <p:nvPr/>
          </p:nvSpPr>
          <p:spPr bwMode="auto">
            <a:xfrm>
              <a:off x="5590" y="1891"/>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82" name="Rectangle 81"/>
            <p:cNvSpPr>
              <a:spLocks noChangeArrowheads="1"/>
            </p:cNvSpPr>
            <p:nvPr/>
          </p:nvSpPr>
          <p:spPr bwMode="auto">
            <a:xfrm>
              <a:off x="5241" y="1891"/>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Italy</a:t>
              </a:r>
            </a:p>
          </p:txBody>
        </p:sp>
        <p:sp>
          <p:nvSpPr>
            <p:cNvPr id="83" name="Rectangle 82"/>
            <p:cNvSpPr>
              <a:spLocks noChangeArrowheads="1"/>
            </p:cNvSpPr>
            <p:nvPr/>
          </p:nvSpPr>
          <p:spPr bwMode="auto">
            <a:xfrm>
              <a:off x="5687" y="1567"/>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250</a:t>
              </a:r>
            </a:p>
          </p:txBody>
        </p:sp>
        <p:sp>
          <p:nvSpPr>
            <p:cNvPr id="84" name="Rectangle 83"/>
            <p:cNvSpPr>
              <a:spLocks noChangeArrowheads="1"/>
            </p:cNvSpPr>
            <p:nvPr/>
          </p:nvSpPr>
          <p:spPr bwMode="auto">
            <a:xfrm>
              <a:off x="5590" y="1567"/>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85" name="Rectangle 84"/>
            <p:cNvSpPr>
              <a:spLocks noChangeArrowheads="1"/>
            </p:cNvSpPr>
            <p:nvPr/>
          </p:nvSpPr>
          <p:spPr bwMode="auto">
            <a:xfrm>
              <a:off x="5241" y="1567"/>
              <a:ext cx="69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r>
                <a:rPr lang="en-US" sz="900" dirty="0">
                  <a:latin typeface="+mn-lt"/>
                </a:rPr>
                <a:t>Others</a:t>
              </a:r>
            </a:p>
          </p:txBody>
        </p:sp>
        <p:sp>
          <p:nvSpPr>
            <p:cNvPr id="86" name="Rectangle 85"/>
            <p:cNvSpPr>
              <a:spLocks noChangeArrowheads="1"/>
            </p:cNvSpPr>
            <p:nvPr/>
          </p:nvSpPr>
          <p:spPr bwMode="auto">
            <a:xfrm>
              <a:off x="5590" y="1810"/>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87" name="Rectangle 86"/>
            <p:cNvSpPr>
              <a:spLocks noChangeArrowheads="1"/>
            </p:cNvSpPr>
            <p:nvPr/>
          </p:nvSpPr>
          <p:spPr bwMode="auto">
            <a:xfrm>
              <a:off x="5590" y="1729"/>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88" name="Rectangle 87"/>
            <p:cNvSpPr>
              <a:spLocks noChangeArrowheads="1"/>
            </p:cNvSpPr>
            <p:nvPr/>
          </p:nvSpPr>
          <p:spPr bwMode="auto">
            <a:xfrm>
              <a:off x="5590" y="1648"/>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89" name="Rectangle 88"/>
            <p:cNvSpPr>
              <a:spLocks noChangeArrowheads="1"/>
            </p:cNvSpPr>
            <p:nvPr/>
          </p:nvSpPr>
          <p:spPr bwMode="auto">
            <a:xfrm>
              <a:off x="5590" y="1486"/>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90" name="Rectangle 89"/>
            <p:cNvSpPr>
              <a:spLocks noChangeArrowheads="1"/>
            </p:cNvSpPr>
            <p:nvPr/>
          </p:nvSpPr>
          <p:spPr bwMode="auto">
            <a:xfrm>
              <a:off x="5590" y="1405"/>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91" name="Rectangle 90"/>
            <p:cNvSpPr>
              <a:spLocks noChangeArrowheads="1"/>
            </p:cNvSpPr>
            <p:nvPr/>
          </p:nvSpPr>
          <p:spPr bwMode="auto">
            <a:xfrm>
              <a:off x="5590" y="1324"/>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92" name="Rectangle 91"/>
            <p:cNvSpPr>
              <a:spLocks noChangeArrowheads="1"/>
            </p:cNvSpPr>
            <p:nvPr/>
          </p:nvSpPr>
          <p:spPr bwMode="auto">
            <a:xfrm>
              <a:off x="5590" y="1243"/>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93" name="Rectangle 92"/>
            <p:cNvSpPr>
              <a:spLocks noChangeArrowheads="1"/>
            </p:cNvSpPr>
            <p:nvPr/>
          </p:nvSpPr>
          <p:spPr bwMode="auto">
            <a:xfrm>
              <a:off x="5590" y="1162"/>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94" name="Rectangle 93"/>
            <p:cNvSpPr>
              <a:spLocks noChangeArrowheads="1"/>
            </p:cNvSpPr>
            <p:nvPr/>
          </p:nvSpPr>
          <p:spPr bwMode="auto">
            <a:xfrm>
              <a:off x="5590" y="1081"/>
              <a:ext cx="223" cy="81"/>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endParaRPr lang="en-US" sz="900" dirty="0">
                <a:latin typeface="+mn-lt"/>
              </a:endParaRPr>
            </a:p>
          </p:txBody>
        </p:sp>
        <p:sp>
          <p:nvSpPr>
            <p:cNvPr id="95" name="Rectangle 94"/>
            <p:cNvSpPr>
              <a:spLocks noChangeArrowheads="1"/>
            </p:cNvSpPr>
            <p:nvPr/>
          </p:nvSpPr>
          <p:spPr bwMode="auto">
            <a:xfrm>
              <a:off x="5590" y="1000"/>
              <a:ext cx="223" cy="81"/>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endParaRPr lang="en-US" sz="900" b="1" dirty="0">
                <a:latin typeface="+mn-lt"/>
              </a:endParaRPr>
            </a:p>
          </p:txBody>
        </p:sp>
        <p:sp>
          <p:nvSpPr>
            <p:cNvPr id="96" name="Rectangle 95"/>
            <p:cNvSpPr>
              <a:spLocks noChangeArrowheads="1"/>
            </p:cNvSpPr>
            <p:nvPr/>
          </p:nvSpPr>
          <p:spPr bwMode="auto">
            <a:xfrm>
              <a:off x="5687" y="1000"/>
              <a:ext cx="223" cy="81"/>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r>
                <a:rPr lang="en-US" sz="900" b="1" dirty="0">
                  <a:solidFill>
                    <a:schemeClr val="tx2"/>
                  </a:solidFill>
                  <a:latin typeface="+mn-lt"/>
                </a:rPr>
                <a:t>€m</a:t>
              </a:r>
            </a:p>
          </p:txBody>
        </p:sp>
        <p:sp>
          <p:nvSpPr>
            <p:cNvPr id="97" name="Rectangle 96"/>
            <p:cNvSpPr>
              <a:spLocks noChangeArrowheads="1"/>
            </p:cNvSpPr>
            <p:nvPr/>
          </p:nvSpPr>
          <p:spPr bwMode="auto">
            <a:xfrm>
              <a:off x="5687" y="1810"/>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100</a:t>
              </a:r>
            </a:p>
          </p:txBody>
        </p:sp>
        <p:sp>
          <p:nvSpPr>
            <p:cNvPr id="98" name="Rectangle 97"/>
            <p:cNvSpPr>
              <a:spLocks noChangeArrowheads="1"/>
            </p:cNvSpPr>
            <p:nvPr/>
          </p:nvSpPr>
          <p:spPr bwMode="auto">
            <a:xfrm>
              <a:off x="5241" y="1810"/>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France</a:t>
              </a:r>
            </a:p>
          </p:txBody>
        </p:sp>
        <p:sp>
          <p:nvSpPr>
            <p:cNvPr id="99" name="Rectangle 98"/>
            <p:cNvSpPr>
              <a:spLocks noChangeArrowheads="1"/>
            </p:cNvSpPr>
            <p:nvPr/>
          </p:nvSpPr>
          <p:spPr bwMode="auto">
            <a:xfrm>
              <a:off x="5687" y="1729"/>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400</a:t>
              </a:r>
            </a:p>
          </p:txBody>
        </p:sp>
        <p:sp>
          <p:nvSpPr>
            <p:cNvPr id="100" name="Rectangle 99"/>
            <p:cNvSpPr>
              <a:spLocks noChangeArrowheads="1"/>
            </p:cNvSpPr>
            <p:nvPr/>
          </p:nvSpPr>
          <p:spPr bwMode="auto">
            <a:xfrm>
              <a:off x="5241" y="1729"/>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UK</a:t>
              </a:r>
            </a:p>
          </p:txBody>
        </p:sp>
        <p:sp>
          <p:nvSpPr>
            <p:cNvPr id="101" name="Rectangle 100"/>
            <p:cNvSpPr>
              <a:spLocks noChangeArrowheads="1"/>
            </p:cNvSpPr>
            <p:nvPr/>
          </p:nvSpPr>
          <p:spPr bwMode="auto">
            <a:xfrm>
              <a:off x="5687" y="1648"/>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b="1" dirty="0">
                  <a:latin typeface="+mn-lt"/>
                </a:rPr>
                <a:t>650</a:t>
              </a:r>
            </a:p>
          </p:txBody>
        </p:sp>
        <p:sp>
          <p:nvSpPr>
            <p:cNvPr id="102" name="Rectangle 101"/>
            <p:cNvSpPr>
              <a:spLocks noChangeArrowheads="1"/>
            </p:cNvSpPr>
            <p:nvPr/>
          </p:nvSpPr>
          <p:spPr bwMode="auto">
            <a:xfrm>
              <a:off x="5241" y="1648"/>
              <a:ext cx="69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endParaRPr lang="en-US" sz="900" b="1" dirty="0">
                <a:latin typeface="+mn-lt"/>
              </a:endParaRPr>
            </a:p>
          </p:txBody>
        </p:sp>
        <p:sp>
          <p:nvSpPr>
            <p:cNvPr id="103" name="Rectangle 102"/>
            <p:cNvSpPr>
              <a:spLocks noChangeArrowheads="1"/>
            </p:cNvSpPr>
            <p:nvPr/>
          </p:nvSpPr>
          <p:spPr bwMode="auto">
            <a:xfrm>
              <a:off x="5687" y="1486"/>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400</a:t>
              </a:r>
            </a:p>
          </p:txBody>
        </p:sp>
        <p:sp>
          <p:nvSpPr>
            <p:cNvPr id="104" name="Rectangle 103"/>
            <p:cNvSpPr>
              <a:spLocks noChangeArrowheads="1"/>
            </p:cNvSpPr>
            <p:nvPr/>
          </p:nvSpPr>
          <p:spPr bwMode="auto">
            <a:xfrm>
              <a:off x="5241" y="1486"/>
              <a:ext cx="69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endParaRPr lang="en-US" sz="900" dirty="0">
                <a:latin typeface="+mn-lt"/>
              </a:endParaRPr>
            </a:p>
          </p:txBody>
        </p:sp>
        <p:sp>
          <p:nvSpPr>
            <p:cNvPr id="105" name="Rectangle 104"/>
            <p:cNvSpPr>
              <a:spLocks noChangeArrowheads="1"/>
            </p:cNvSpPr>
            <p:nvPr/>
          </p:nvSpPr>
          <p:spPr bwMode="auto">
            <a:xfrm>
              <a:off x="5687" y="1405"/>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100</a:t>
              </a:r>
            </a:p>
          </p:txBody>
        </p:sp>
        <p:sp>
          <p:nvSpPr>
            <p:cNvPr id="106" name="Rectangle 105"/>
            <p:cNvSpPr>
              <a:spLocks noChangeArrowheads="1"/>
            </p:cNvSpPr>
            <p:nvPr/>
          </p:nvSpPr>
          <p:spPr bwMode="auto">
            <a:xfrm>
              <a:off x="5241" y="1405"/>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Rest of top 10</a:t>
              </a:r>
            </a:p>
          </p:txBody>
        </p:sp>
        <p:sp>
          <p:nvSpPr>
            <p:cNvPr id="107" name="Rectangle 106"/>
            <p:cNvSpPr>
              <a:spLocks noChangeArrowheads="1"/>
            </p:cNvSpPr>
            <p:nvPr/>
          </p:nvSpPr>
          <p:spPr bwMode="auto">
            <a:xfrm>
              <a:off x="5687" y="1324"/>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50</a:t>
              </a:r>
            </a:p>
          </p:txBody>
        </p:sp>
        <p:sp>
          <p:nvSpPr>
            <p:cNvPr id="108" name="Rectangle 107"/>
            <p:cNvSpPr>
              <a:spLocks noChangeArrowheads="1"/>
            </p:cNvSpPr>
            <p:nvPr/>
          </p:nvSpPr>
          <p:spPr bwMode="auto">
            <a:xfrm>
              <a:off x="5241" y="1324"/>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smtClean="0">
                  <a:latin typeface="+mn-lt"/>
                </a:rPr>
                <a:t>Customer D</a:t>
              </a:r>
              <a:endParaRPr lang="en-US" sz="900" dirty="0">
                <a:latin typeface="+mn-lt"/>
              </a:endParaRPr>
            </a:p>
          </p:txBody>
        </p:sp>
        <p:sp>
          <p:nvSpPr>
            <p:cNvPr id="109" name="Rectangle 108"/>
            <p:cNvSpPr>
              <a:spLocks noChangeArrowheads="1"/>
            </p:cNvSpPr>
            <p:nvPr/>
          </p:nvSpPr>
          <p:spPr bwMode="auto">
            <a:xfrm>
              <a:off x="5687" y="1243"/>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60</a:t>
              </a:r>
            </a:p>
          </p:txBody>
        </p:sp>
        <p:sp>
          <p:nvSpPr>
            <p:cNvPr id="110" name="Rectangle 109"/>
            <p:cNvSpPr>
              <a:spLocks noChangeArrowheads="1"/>
            </p:cNvSpPr>
            <p:nvPr/>
          </p:nvSpPr>
          <p:spPr bwMode="auto">
            <a:xfrm>
              <a:off x="5241" y="1243"/>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smtClean="0">
                  <a:latin typeface="+mn-lt"/>
                </a:rPr>
                <a:t>Customer C</a:t>
              </a:r>
              <a:endParaRPr lang="en-US" sz="900" dirty="0">
                <a:latin typeface="+mn-lt"/>
              </a:endParaRPr>
            </a:p>
          </p:txBody>
        </p:sp>
        <p:sp>
          <p:nvSpPr>
            <p:cNvPr id="111" name="Rectangle 110"/>
            <p:cNvSpPr>
              <a:spLocks noChangeArrowheads="1"/>
            </p:cNvSpPr>
            <p:nvPr/>
          </p:nvSpPr>
          <p:spPr bwMode="auto">
            <a:xfrm>
              <a:off x="5687" y="1162"/>
              <a:ext cx="22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60</a:t>
              </a:r>
            </a:p>
          </p:txBody>
        </p:sp>
        <p:sp>
          <p:nvSpPr>
            <p:cNvPr id="112" name="Rectangle 111"/>
            <p:cNvSpPr>
              <a:spLocks noChangeArrowheads="1"/>
            </p:cNvSpPr>
            <p:nvPr/>
          </p:nvSpPr>
          <p:spPr bwMode="auto">
            <a:xfrm>
              <a:off x="5241" y="1162"/>
              <a:ext cx="69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smtClean="0">
                  <a:latin typeface="+mn-lt"/>
                </a:rPr>
                <a:t>Customer B</a:t>
              </a:r>
              <a:endParaRPr lang="en-US" sz="900" dirty="0">
                <a:latin typeface="+mn-lt"/>
              </a:endParaRPr>
            </a:p>
          </p:txBody>
        </p:sp>
        <p:sp>
          <p:nvSpPr>
            <p:cNvPr id="113" name="Rectangle 112"/>
            <p:cNvSpPr>
              <a:spLocks noChangeArrowheads="1"/>
            </p:cNvSpPr>
            <p:nvPr/>
          </p:nvSpPr>
          <p:spPr bwMode="auto">
            <a:xfrm>
              <a:off x="5687" y="1081"/>
              <a:ext cx="223" cy="81"/>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r>
                <a:rPr lang="en-US" sz="900" dirty="0">
                  <a:latin typeface="+mn-lt"/>
                </a:rPr>
                <a:t>130</a:t>
              </a:r>
            </a:p>
          </p:txBody>
        </p:sp>
        <p:sp>
          <p:nvSpPr>
            <p:cNvPr id="114" name="Rectangle 113"/>
            <p:cNvSpPr>
              <a:spLocks noChangeArrowheads="1"/>
            </p:cNvSpPr>
            <p:nvPr/>
          </p:nvSpPr>
          <p:spPr bwMode="auto">
            <a:xfrm>
              <a:off x="5241" y="1081"/>
              <a:ext cx="699" cy="81"/>
            </a:xfrm>
            <a:prstGeom prst="rect">
              <a:avLst/>
            </a:prstGeom>
            <a:noFill/>
            <a:ln w="6350">
              <a:noFill/>
              <a:miter lim="800000"/>
              <a:headEnd type="none" w="sm" len="sm"/>
              <a:tailEnd type="none" w="sm" len="sm"/>
            </a:ln>
          </p:spPr>
          <p:txBody>
            <a:bodyPr lIns="19050" tIns="11430" rIns="19050" bIns="11430"/>
            <a:lstStyle/>
            <a:p>
              <a:pPr marL="1588" lvl="1" defTabSz="762000">
                <a:buClr>
                  <a:schemeClr val="tx2"/>
                </a:buClr>
                <a:buSzPct val="85000"/>
                <a:buFont typeface="Wingdings" pitchFamily="2" charset="2"/>
                <a:buNone/>
              </a:pPr>
              <a:r>
                <a:rPr lang="en-US" sz="900" dirty="0" smtClean="0">
                  <a:latin typeface="+mn-lt"/>
                </a:rPr>
                <a:t>Customer A</a:t>
              </a:r>
              <a:endParaRPr lang="en-US" sz="900" dirty="0">
                <a:latin typeface="+mn-lt"/>
              </a:endParaRPr>
            </a:p>
          </p:txBody>
        </p:sp>
        <p:grpSp>
          <p:nvGrpSpPr>
            <p:cNvPr id="3" name="Group 114"/>
            <p:cNvGrpSpPr>
              <a:grpSpLocks/>
            </p:cNvGrpSpPr>
            <p:nvPr/>
          </p:nvGrpSpPr>
          <p:grpSpPr bwMode="auto">
            <a:xfrm>
              <a:off x="5241" y="1081"/>
              <a:ext cx="676" cy="1377"/>
              <a:chOff x="3973" y="1635"/>
              <a:chExt cx="1145" cy="1377"/>
            </a:xfrm>
          </p:grpSpPr>
          <p:sp>
            <p:nvSpPr>
              <p:cNvPr id="338" name="Line 115"/>
              <p:cNvSpPr>
                <a:spLocks noChangeShapeType="1"/>
              </p:cNvSpPr>
              <p:nvPr/>
            </p:nvSpPr>
            <p:spPr bwMode="auto">
              <a:xfrm>
                <a:off x="3973" y="3012"/>
                <a:ext cx="1145" cy="0"/>
              </a:xfrm>
              <a:prstGeom prst="line">
                <a:avLst/>
              </a:prstGeom>
              <a:noFill/>
              <a:ln w="190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339" name="Line 116"/>
              <p:cNvSpPr>
                <a:spLocks noChangeShapeType="1"/>
              </p:cNvSpPr>
              <p:nvPr/>
            </p:nvSpPr>
            <p:spPr bwMode="auto">
              <a:xfrm>
                <a:off x="3973" y="1635"/>
                <a:ext cx="1145" cy="0"/>
              </a:xfrm>
              <a:prstGeom prst="line">
                <a:avLst/>
              </a:prstGeom>
              <a:noFill/>
              <a:ln w="63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340" name="Line 117"/>
              <p:cNvSpPr>
                <a:spLocks noChangeShapeType="1"/>
              </p:cNvSpPr>
              <p:nvPr/>
            </p:nvSpPr>
            <p:spPr bwMode="auto">
              <a:xfrm>
                <a:off x="3973" y="2931"/>
                <a:ext cx="1145" cy="0"/>
              </a:xfrm>
              <a:prstGeom prst="line">
                <a:avLst/>
              </a:prstGeom>
              <a:noFill/>
              <a:ln w="63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341" name="Line 118"/>
              <p:cNvSpPr>
                <a:spLocks noChangeShapeType="1"/>
              </p:cNvSpPr>
              <p:nvPr/>
            </p:nvSpPr>
            <p:spPr bwMode="auto">
              <a:xfrm>
                <a:off x="3973" y="2283"/>
                <a:ext cx="1145" cy="0"/>
              </a:xfrm>
              <a:prstGeom prst="line">
                <a:avLst/>
              </a:prstGeom>
              <a:noFill/>
              <a:ln w="190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342" name="Line 119"/>
              <p:cNvSpPr>
                <a:spLocks noChangeShapeType="1"/>
              </p:cNvSpPr>
              <p:nvPr/>
            </p:nvSpPr>
            <p:spPr bwMode="auto">
              <a:xfrm>
                <a:off x="3973" y="2040"/>
                <a:ext cx="1145" cy="0"/>
              </a:xfrm>
              <a:prstGeom prst="line">
                <a:avLst/>
              </a:prstGeom>
              <a:noFill/>
              <a:ln w="63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343" name="Line 120"/>
              <p:cNvSpPr>
                <a:spLocks noChangeShapeType="1"/>
              </p:cNvSpPr>
              <p:nvPr/>
            </p:nvSpPr>
            <p:spPr bwMode="auto">
              <a:xfrm>
                <a:off x="3973" y="2607"/>
                <a:ext cx="1145" cy="0"/>
              </a:xfrm>
              <a:prstGeom prst="line">
                <a:avLst/>
              </a:prstGeom>
              <a:noFill/>
              <a:ln w="63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344" name="Line 121"/>
              <p:cNvSpPr>
                <a:spLocks noChangeShapeType="1"/>
              </p:cNvSpPr>
              <p:nvPr/>
            </p:nvSpPr>
            <p:spPr bwMode="auto">
              <a:xfrm>
                <a:off x="3973" y="2688"/>
                <a:ext cx="1145" cy="0"/>
              </a:xfrm>
              <a:prstGeom prst="line">
                <a:avLst/>
              </a:prstGeom>
              <a:noFill/>
              <a:ln w="190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345" name="Line 122"/>
              <p:cNvSpPr>
                <a:spLocks noChangeShapeType="1"/>
              </p:cNvSpPr>
              <p:nvPr/>
            </p:nvSpPr>
            <p:spPr bwMode="auto">
              <a:xfrm>
                <a:off x="3973" y="2202"/>
                <a:ext cx="1145"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grpSp>
        <p:sp>
          <p:nvSpPr>
            <p:cNvPr id="116" name="Rectangle 123"/>
            <p:cNvSpPr>
              <a:spLocks noChangeArrowheads="1"/>
            </p:cNvSpPr>
            <p:nvPr/>
          </p:nvSpPr>
          <p:spPr bwMode="auto">
            <a:xfrm>
              <a:off x="1441" y="436"/>
              <a:ext cx="624" cy="252"/>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Allows you to identify any supplier dependencies</a:t>
              </a:r>
              <a:endParaRPr lang="en-US" sz="800" dirty="0">
                <a:solidFill>
                  <a:schemeClr val="tx2"/>
                </a:solidFill>
                <a:latin typeface="+mn-lt"/>
              </a:endParaRPr>
            </a:p>
          </p:txBody>
        </p:sp>
        <p:sp>
          <p:nvSpPr>
            <p:cNvPr id="117" name="Rectangle 124"/>
            <p:cNvSpPr>
              <a:spLocks noChangeArrowheads="1"/>
            </p:cNvSpPr>
            <p:nvPr/>
          </p:nvSpPr>
          <p:spPr bwMode="auto">
            <a:xfrm>
              <a:off x="2177" y="436"/>
              <a:ext cx="630" cy="252"/>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Allows you to see what the business spends its money on</a:t>
              </a:r>
              <a:endParaRPr lang="en-US" sz="800" dirty="0">
                <a:solidFill>
                  <a:schemeClr val="tx2"/>
                </a:solidFill>
                <a:latin typeface="+mn-lt"/>
              </a:endParaRPr>
            </a:p>
          </p:txBody>
        </p:sp>
        <p:sp>
          <p:nvSpPr>
            <p:cNvPr id="118" name="Rectangle 125"/>
            <p:cNvSpPr>
              <a:spLocks noChangeArrowheads="1"/>
            </p:cNvSpPr>
            <p:nvPr/>
          </p:nvSpPr>
          <p:spPr bwMode="auto">
            <a:xfrm>
              <a:off x="3447" y="871"/>
              <a:ext cx="891" cy="117"/>
            </a:xfrm>
            <a:prstGeom prst="rect">
              <a:avLst/>
            </a:prstGeom>
            <a:solidFill>
              <a:schemeClr val="accent1"/>
            </a:solidFill>
            <a:ln w="6350">
              <a:noFill/>
              <a:miter lim="800000"/>
              <a:headEnd type="none" w="sm" len="sm"/>
              <a:tailEnd type="none" w="sm" len="sm"/>
            </a:ln>
          </p:spPr>
          <p:txBody>
            <a:bodyPr lIns="19050" tIns="19050" rIns="19050" bIns="19050" anchor="b"/>
            <a:lstStyle/>
            <a:p>
              <a:pPr marL="1588" lvl="1" defTabSz="762000">
                <a:buClr>
                  <a:schemeClr val="tx2"/>
                </a:buClr>
                <a:buSzPct val="85000"/>
                <a:buFont typeface="Wingdings" pitchFamily="2" charset="2"/>
                <a:buNone/>
              </a:pPr>
              <a:r>
                <a:rPr lang="en-US" sz="1000" b="1" dirty="0">
                  <a:solidFill>
                    <a:schemeClr val="bg1"/>
                  </a:solidFill>
                  <a:latin typeface="+mn-lt"/>
                </a:rPr>
                <a:t>Processes</a:t>
              </a:r>
            </a:p>
          </p:txBody>
        </p:sp>
        <p:sp>
          <p:nvSpPr>
            <p:cNvPr id="119" name="Rectangle 126"/>
            <p:cNvSpPr>
              <a:spLocks noChangeArrowheads="1"/>
            </p:cNvSpPr>
            <p:nvPr/>
          </p:nvSpPr>
          <p:spPr bwMode="auto">
            <a:xfrm>
              <a:off x="4152" y="2268"/>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b="1" dirty="0">
                  <a:latin typeface="+mn-lt"/>
                </a:rPr>
                <a:t>550</a:t>
              </a:r>
            </a:p>
          </p:txBody>
        </p:sp>
        <p:sp>
          <p:nvSpPr>
            <p:cNvPr id="120" name="Rectangle 127"/>
            <p:cNvSpPr>
              <a:spLocks noChangeArrowheads="1"/>
            </p:cNvSpPr>
            <p:nvPr/>
          </p:nvSpPr>
          <p:spPr bwMode="auto">
            <a:xfrm>
              <a:off x="4046" y="2268"/>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121" name="Rectangle 128"/>
            <p:cNvSpPr>
              <a:spLocks noChangeArrowheads="1"/>
            </p:cNvSpPr>
            <p:nvPr/>
          </p:nvSpPr>
          <p:spPr bwMode="auto">
            <a:xfrm>
              <a:off x="3447" y="2268"/>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endParaRPr lang="en-US" sz="900" b="1" dirty="0">
                <a:latin typeface="+mn-lt"/>
              </a:endParaRPr>
            </a:p>
          </p:txBody>
        </p:sp>
        <p:sp>
          <p:nvSpPr>
            <p:cNvPr id="122" name="Rectangle 129"/>
            <p:cNvSpPr>
              <a:spLocks noChangeArrowheads="1"/>
            </p:cNvSpPr>
            <p:nvPr/>
          </p:nvSpPr>
          <p:spPr bwMode="auto">
            <a:xfrm>
              <a:off x="4152" y="2177"/>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20</a:t>
              </a:r>
            </a:p>
          </p:txBody>
        </p:sp>
        <p:sp>
          <p:nvSpPr>
            <p:cNvPr id="123" name="Rectangle 130"/>
            <p:cNvSpPr>
              <a:spLocks noChangeArrowheads="1"/>
            </p:cNvSpPr>
            <p:nvPr/>
          </p:nvSpPr>
          <p:spPr bwMode="auto">
            <a:xfrm>
              <a:off x="4046" y="2177"/>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dirty="0">
                <a:latin typeface="+mn-lt"/>
              </a:endParaRPr>
            </a:p>
          </p:txBody>
        </p:sp>
        <p:sp>
          <p:nvSpPr>
            <p:cNvPr id="124" name="Rectangle 131"/>
            <p:cNvSpPr>
              <a:spLocks noChangeArrowheads="1"/>
            </p:cNvSpPr>
            <p:nvPr/>
          </p:nvSpPr>
          <p:spPr bwMode="auto">
            <a:xfrm>
              <a:off x="3447" y="2177"/>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Operational capex</a:t>
              </a:r>
            </a:p>
          </p:txBody>
        </p:sp>
        <p:sp>
          <p:nvSpPr>
            <p:cNvPr id="125" name="Rectangle 132"/>
            <p:cNvSpPr>
              <a:spLocks noChangeArrowheads="1"/>
            </p:cNvSpPr>
            <p:nvPr/>
          </p:nvSpPr>
          <p:spPr bwMode="auto">
            <a:xfrm>
              <a:off x="4152" y="2086"/>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530</a:t>
              </a:r>
            </a:p>
          </p:txBody>
        </p:sp>
        <p:sp>
          <p:nvSpPr>
            <p:cNvPr id="126" name="Rectangle 133"/>
            <p:cNvSpPr>
              <a:spLocks noChangeArrowheads="1"/>
            </p:cNvSpPr>
            <p:nvPr/>
          </p:nvSpPr>
          <p:spPr bwMode="auto">
            <a:xfrm>
              <a:off x="4046" y="2086"/>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127" name="Rectangle 134"/>
            <p:cNvSpPr>
              <a:spLocks noChangeArrowheads="1"/>
            </p:cNvSpPr>
            <p:nvPr/>
          </p:nvSpPr>
          <p:spPr bwMode="auto">
            <a:xfrm>
              <a:off x="3447" y="2086"/>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endParaRPr lang="en-US" sz="900" b="1" dirty="0">
                <a:latin typeface="+mn-lt"/>
              </a:endParaRPr>
            </a:p>
          </p:txBody>
        </p:sp>
        <p:sp>
          <p:nvSpPr>
            <p:cNvPr id="128" name="Rectangle 135"/>
            <p:cNvSpPr>
              <a:spLocks noChangeArrowheads="1"/>
            </p:cNvSpPr>
            <p:nvPr/>
          </p:nvSpPr>
          <p:spPr bwMode="auto">
            <a:xfrm>
              <a:off x="4152" y="1995"/>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50</a:t>
              </a:r>
            </a:p>
          </p:txBody>
        </p:sp>
        <p:sp>
          <p:nvSpPr>
            <p:cNvPr id="129" name="Rectangle 136"/>
            <p:cNvSpPr>
              <a:spLocks noChangeArrowheads="1"/>
            </p:cNvSpPr>
            <p:nvPr/>
          </p:nvSpPr>
          <p:spPr bwMode="auto">
            <a:xfrm>
              <a:off x="4046" y="1995"/>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130" name="Rectangle 137"/>
            <p:cNvSpPr>
              <a:spLocks noChangeArrowheads="1"/>
            </p:cNvSpPr>
            <p:nvPr/>
          </p:nvSpPr>
          <p:spPr bwMode="auto">
            <a:xfrm>
              <a:off x="3447" y="1995"/>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General &amp; admin</a:t>
              </a:r>
            </a:p>
          </p:txBody>
        </p:sp>
        <p:sp>
          <p:nvSpPr>
            <p:cNvPr id="131" name="Rectangle 138"/>
            <p:cNvSpPr>
              <a:spLocks noChangeArrowheads="1"/>
            </p:cNvSpPr>
            <p:nvPr/>
          </p:nvSpPr>
          <p:spPr bwMode="auto">
            <a:xfrm>
              <a:off x="4152" y="1904"/>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70</a:t>
              </a:r>
            </a:p>
          </p:txBody>
        </p:sp>
        <p:sp>
          <p:nvSpPr>
            <p:cNvPr id="132" name="Rectangle 139"/>
            <p:cNvSpPr>
              <a:spLocks noChangeArrowheads="1"/>
            </p:cNvSpPr>
            <p:nvPr/>
          </p:nvSpPr>
          <p:spPr bwMode="auto">
            <a:xfrm>
              <a:off x="4046" y="1904"/>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133" name="Rectangle 140"/>
            <p:cNvSpPr>
              <a:spLocks noChangeArrowheads="1"/>
            </p:cNvSpPr>
            <p:nvPr/>
          </p:nvSpPr>
          <p:spPr bwMode="auto">
            <a:xfrm>
              <a:off x="3447" y="1904"/>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Sales </a:t>
              </a:r>
              <a:r>
                <a:rPr lang="en-US" sz="900" dirty="0" smtClean="0">
                  <a:latin typeface="+mn-lt"/>
                </a:rPr>
                <a:t>and </a:t>
              </a:r>
              <a:r>
                <a:rPr lang="en-US" sz="900" dirty="0">
                  <a:latin typeface="+mn-lt"/>
                </a:rPr>
                <a:t>marketing</a:t>
              </a:r>
            </a:p>
          </p:txBody>
        </p:sp>
        <p:sp>
          <p:nvSpPr>
            <p:cNvPr id="134" name="Rectangle 141"/>
            <p:cNvSpPr>
              <a:spLocks noChangeArrowheads="1"/>
            </p:cNvSpPr>
            <p:nvPr/>
          </p:nvSpPr>
          <p:spPr bwMode="auto">
            <a:xfrm>
              <a:off x="4152" y="1813"/>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410</a:t>
              </a:r>
            </a:p>
          </p:txBody>
        </p:sp>
        <p:sp>
          <p:nvSpPr>
            <p:cNvPr id="135" name="Rectangle 142"/>
            <p:cNvSpPr>
              <a:spLocks noChangeArrowheads="1"/>
            </p:cNvSpPr>
            <p:nvPr/>
          </p:nvSpPr>
          <p:spPr bwMode="auto">
            <a:xfrm>
              <a:off x="4046" y="1813"/>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136" name="Rectangle 143"/>
            <p:cNvSpPr>
              <a:spLocks noChangeArrowheads="1"/>
            </p:cNvSpPr>
            <p:nvPr/>
          </p:nvSpPr>
          <p:spPr bwMode="auto">
            <a:xfrm>
              <a:off x="3447" y="1813"/>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Cost of sales</a:t>
              </a:r>
            </a:p>
          </p:txBody>
        </p:sp>
        <p:sp>
          <p:nvSpPr>
            <p:cNvPr id="137" name="Rectangle 144"/>
            <p:cNvSpPr>
              <a:spLocks noChangeArrowheads="1"/>
            </p:cNvSpPr>
            <p:nvPr/>
          </p:nvSpPr>
          <p:spPr bwMode="auto">
            <a:xfrm>
              <a:off x="4152" y="1358"/>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70</a:t>
              </a:r>
            </a:p>
          </p:txBody>
        </p:sp>
        <p:sp>
          <p:nvSpPr>
            <p:cNvPr id="138" name="Rectangle 145"/>
            <p:cNvSpPr>
              <a:spLocks noChangeArrowheads="1"/>
            </p:cNvSpPr>
            <p:nvPr/>
          </p:nvSpPr>
          <p:spPr bwMode="auto">
            <a:xfrm>
              <a:off x="4046" y="1358"/>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dirty="0">
                <a:latin typeface="+mn-lt"/>
              </a:endParaRPr>
            </a:p>
          </p:txBody>
        </p:sp>
        <p:sp>
          <p:nvSpPr>
            <p:cNvPr id="139" name="Rectangle 146"/>
            <p:cNvSpPr>
              <a:spLocks noChangeArrowheads="1"/>
            </p:cNvSpPr>
            <p:nvPr/>
          </p:nvSpPr>
          <p:spPr bwMode="auto">
            <a:xfrm>
              <a:off x="3447" y="1358"/>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Sales </a:t>
              </a:r>
              <a:r>
                <a:rPr lang="en-US" sz="900" dirty="0" smtClean="0">
                  <a:latin typeface="+mn-lt"/>
                </a:rPr>
                <a:t>and </a:t>
              </a:r>
              <a:r>
                <a:rPr lang="en-US" sz="900" dirty="0">
                  <a:latin typeface="+mn-lt"/>
                </a:rPr>
                <a:t>marketing</a:t>
              </a:r>
            </a:p>
          </p:txBody>
        </p:sp>
        <p:sp>
          <p:nvSpPr>
            <p:cNvPr id="140" name="Rectangle 147"/>
            <p:cNvSpPr>
              <a:spLocks noChangeArrowheads="1"/>
            </p:cNvSpPr>
            <p:nvPr/>
          </p:nvSpPr>
          <p:spPr bwMode="auto">
            <a:xfrm>
              <a:off x="4152" y="1449"/>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50</a:t>
              </a:r>
            </a:p>
          </p:txBody>
        </p:sp>
        <p:sp>
          <p:nvSpPr>
            <p:cNvPr id="141" name="Rectangle 148"/>
            <p:cNvSpPr>
              <a:spLocks noChangeArrowheads="1"/>
            </p:cNvSpPr>
            <p:nvPr/>
          </p:nvSpPr>
          <p:spPr bwMode="auto">
            <a:xfrm>
              <a:off x="4046" y="1449"/>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dirty="0">
                <a:latin typeface="+mn-lt"/>
              </a:endParaRPr>
            </a:p>
          </p:txBody>
        </p:sp>
        <p:sp>
          <p:nvSpPr>
            <p:cNvPr id="142" name="Rectangle 149"/>
            <p:cNvSpPr>
              <a:spLocks noChangeArrowheads="1"/>
            </p:cNvSpPr>
            <p:nvPr/>
          </p:nvSpPr>
          <p:spPr bwMode="auto">
            <a:xfrm>
              <a:off x="3447" y="1449"/>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Distribution</a:t>
              </a:r>
            </a:p>
          </p:txBody>
        </p:sp>
        <p:sp>
          <p:nvSpPr>
            <p:cNvPr id="143" name="Rectangle 150"/>
            <p:cNvSpPr>
              <a:spLocks noChangeArrowheads="1"/>
            </p:cNvSpPr>
            <p:nvPr/>
          </p:nvSpPr>
          <p:spPr bwMode="auto">
            <a:xfrm>
              <a:off x="4152" y="1540"/>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40</a:t>
              </a:r>
            </a:p>
          </p:txBody>
        </p:sp>
        <p:sp>
          <p:nvSpPr>
            <p:cNvPr id="144" name="Rectangle 151"/>
            <p:cNvSpPr>
              <a:spLocks noChangeArrowheads="1"/>
            </p:cNvSpPr>
            <p:nvPr/>
          </p:nvSpPr>
          <p:spPr bwMode="auto">
            <a:xfrm>
              <a:off x="4046" y="1540"/>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dirty="0">
                <a:latin typeface="+mn-lt"/>
              </a:endParaRPr>
            </a:p>
          </p:txBody>
        </p:sp>
        <p:sp>
          <p:nvSpPr>
            <p:cNvPr id="145" name="Rectangle 152"/>
            <p:cNvSpPr>
              <a:spLocks noChangeArrowheads="1"/>
            </p:cNvSpPr>
            <p:nvPr/>
          </p:nvSpPr>
          <p:spPr bwMode="auto">
            <a:xfrm>
              <a:off x="3447" y="1540"/>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Maintenance &amp; capex</a:t>
              </a:r>
            </a:p>
          </p:txBody>
        </p:sp>
        <p:sp>
          <p:nvSpPr>
            <p:cNvPr id="146" name="Rectangle 153"/>
            <p:cNvSpPr>
              <a:spLocks noChangeArrowheads="1"/>
            </p:cNvSpPr>
            <p:nvPr/>
          </p:nvSpPr>
          <p:spPr bwMode="auto">
            <a:xfrm>
              <a:off x="4046" y="1722"/>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147" name="Rectangle 154"/>
            <p:cNvSpPr>
              <a:spLocks noChangeArrowheads="1"/>
            </p:cNvSpPr>
            <p:nvPr/>
          </p:nvSpPr>
          <p:spPr bwMode="auto">
            <a:xfrm>
              <a:off x="4046" y="1631"/>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dirty="0">
                <a:latin typeface="+mn-lt"/>
              </a:endParaRPr>
            </a:p>
          </p:txBody>
        </p:sp>
        <p:sp>
          <p:nvSpPr>
            <p:cNvPr id="148" name="Rectangle 155"/>
            <p:cNvSpPr>
              <a:spLocks noChangeArrowheads="1"/>
            </p:cNvSpPr>
            <p:nvPr/>
          </p:nvSpPr>
          <p:spPr bwMode="auto">
            <a:xfrm>
              <a:off x="4046" y="1267"/>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dirty="0">
                <a:latin typeface="+mn-lt"/>
              </a:endParaRPr>
            </a:p>
          </p:txBody>
        </p:sp>
        <p:sp>
          <p:nvSpPr>
            <p:cNvPr id="149" name="Rectangle 156"/>
            <p:cNvSpPr>
              <a:spLocks noChangeArrowheads="1"/>
            </p:cNvSpPr>
            <p:nvPr/>
          </p:nvSpPr>
          <p:spPr bwMode="auto">
            <a:xfrm>
              <a:off x="4046" y="1176"/>
              <a:ext cx="190"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dirty="0">
                <a:latin typeface="+mn-lt"/>
              </a:endParaRPr>
            </a:p>
          </p:txBody>
        </p:sp>
        <p:sp>
          <p:nvSpPr>
            <p:cNvPr id="150" name="Rectangle 157"/>
            <p:cNvSpPr>
              <a:spLocks noChangeArrowheads="1"/>
            </p:cNvSpPr>
            <p:nvPr/>
          </p:nvSpPr>
          <p:spPr bwMode="auto">
            <a:xfrm>
              <a:off x="4046" y="1085"/>
              <a:ext cx="121" cy="91"/>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endParaRPr lang="en-US" sz="900" dirty="0">
                <a:latin typeface="+mn-lt"/>
              </a:endParaRPr>
            </a:p>
          </p:txBody>
        </p:sp>
        <p:sp>
          <p:nvSpPr>
            <p:cNvPr id="151" name="Rectangle 158"/>
            <p:cNvSpPr>
              <a:spLocks noChangeArrowheads="1"/>
            </p:cNvSpPr>
            <p:nvPr/>
          </p:nvSpPr>
          <p:spPr bwMode="auto">
            <a:xfrm>
              <a:off x="4046" y="994"/>
              <a:ext cx="234" cy="91"/>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endParaRPr lang="en-US" sz="900" b="1" dirty="0">
                <a:latin typeface="+mn-lt"/>
              </a:endParaRPr>
            </a:p>
          </p:txBody>
        </p:sp>
        <p:sp>
          <p:nvSpPr>
            <p:cNvPr id="152" name="Rectangle 159"/>
            <p:cNvSpPr>
              <a:spLocks noChangeArrowheads="1"/>
            </p:cNvSpPr>
            <p:nvPr/>
          </p:nvSpPr>
          <p:spPr bwMode="auto">
            <a:xfrm>
              <a:off x="4196" y="994"/>
              <a:ext cx="144" cy="91"/>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r>
                <a:rPr lang="en-US" sz="900" b="1" dirty="0">
                  <a:solidFill>
                    <a:schemeClr val="tx2"/>
                  </a:solidFill>
                  <a:latin typeface="+mn-lt"/>
                </a:rPr>
                <a:t>€m</a:t>
              </a:r>
            </a:p>
          </p:txBody>
        </p:sp>
        <p:sp>
          <p:nvSpPr>
            <p:cNvPr id="153" name="Rectangle 160"/>
            <p:cNvSpPr>
              <a:spLocks noChangeArrowheads="1"/>
            </p:cNvSpPr>
            <p:nvPr/>
          </p:nvSpPr>
          <p:spPr bwMode="auto">
            <a:xfrm>
              <a:off x="3447" y="994"/>
              <a:ext cx="767" cy="91"/>
            </a:xfrm>
            <a:prstGeom prst="rect">
              <a:avLst/>
            </a:prstGeom>
            <a:noFill/>
            <a:ln w="6350">
              <a:noFill/>
              <a:miter lim="800000"/>
              <a:headEnd type="none" w="sm" len="sm"/>
              <a:tailEnd type="none" w="sm" len="sm"/>
            </a:ln>
          </p:spPr>
          <p:txBody>
            <a:bodyPr lIns="19050" tIns="19050" rIns="19050" bIns="19050"/>
            <a:lstStyle/>
            <a:p>
              <a:pPr marL="1588" lvl="1" defTabSz="762000">
                <a:buClr>
                  <a:schemeClr val="tx2"/>
                </a:buClr>
                <a:buSzPct val="85000"/>
                <a:buFont typeface="Wingdings" pitchFamily="2" charset="2"/>
                <a:buNone/>
              </a:pPr>
              <a:endParaRPr lang="en-US" sz="900" dirty="0">
                <a:latin typeface="+mn-lt"/>
              </a:endParaRPr>
            </a:p>
          </p:txBody>
        </p:sp>
        <p:sp>
          <p:nvSpPr>
            <p:cNvPr id="154" name="Rectangle 161"/>
            <p:cNvSpPr>
              <a:spLocks noChangeArrowheads="1"/>
            </p:cNvSpPr>
            <p:nvPr/>
          </p:nvSpPr>
          <p:spPr bwMode="auto">
            <a:xfrm>
              <a:off x="4152" y="1722"/>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b="1" dirty="0">
                  <a:latin typeface="+mn-lt"/>
                </a:rPr>
                <a:t>550</a:t>
              </a:r>
            </a:p>
          </p:txBody>
        </p:sp>
        <p:sp>
          <p:nvSpPr>
            <p:cNvPr id="155" name="Rectangle 162"/>
            <p:cNvSpPr>
              <a:spLocks noChangeArrowheads="1"/>
            </p:cNvSpPr>
            <p:nvPr/>
          </p:nvSpPr>
          <p:spPr bwMode="auto">
            <a:xfrm>
              <a:off x="3447" y="1722"/>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endParaRPr lang="en-US" sz="900" b="1" dirty="0">
                <a:latin typeface="+mn-lt"/>
              </a:endParaRPr>
            </a:p>
          </p:txBody>
        </p:sp>
        <p:sp>
          <p:nvSpPr>
            <p:cNvPr id="156" name="Rectangle 163"/>
            <p:cNvSpPr>
              <a:spLocks noChangeArrowheads="1"/>
            </p:cNvSpPr>
            <p:nvPr/>
          </p:nvSpPr>
          <p:spPr bwMode="auto">
            <a:xfrm>
              <a:off x="4152" y="1631"/>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35</a:t>
              </a:r>
            </a:p>
          </p:txBody>
        </p:sp>
        <p:sp>
          <p:nvSpPr>
            <p:cNvPr id="157" name="Rectangle 164"/>
            <p:cNvSpPr>
              <a:spLocks noChangeArrowheads="1"/>
            </p:cNvSpPr>
            <p:nvPr/>
          </p:nvSpPr>
          <p:spPr bwMode="auto">
            <a:xfrm>
              <a:off x="3447" y="1631"/>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Finance </a:t>
              </a:r>
              <a:r>
                <a:rPr lang="en-US" sz="900" dirty="0" smtClean="0">
                  <a:latin typeface="+mn-lt"/>
                </a:rPr>
                <a:t>and </a:t>
              </a:r>
              <a:r>
                <a:rPr lang="en-US" sz="900" dirty="0">
                  <a:latin typeface="+mn-lt"/>
                </a:rPr>
                <a:t>admin</a:t>
              </a:r>
            </a:p>
          </p:txBody>
        </p:sp>
        <p:sp>
          <p:nvSpPr>
            <p:cNvPr id="158" name="Rectangle 165"/>
            <p:cNvSpPr>
              <a:spLocks noChangeArrowheads="1"/>
            </p:cNvSpPr>
            <p:nvPr/>
          </p:nvSpPr>
          <p:spPr bwMode="auto">
            <a:xfrm>
              <a:off x="4152" y="1267"/>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15</a:t>
              </a:r>
            </a:p>
          </p:txBody>
        </p:sp>
        <p:sp>
          <p:nvSpPr>
            <p:cNvPr id="159" name="Rectangle 166"/>
            <p:cNvSpPr>
              <a:spLocks noChangeArrowheads="1"/>
            </p:cNvSpPr>
            <p:nvPr/>
          </p:nvSpPr>
          <p:spPr bwMode="auto">
            <a:xfrm>
              <a:off x="3447" y="1267"/>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Research </a:t>
              </a:r>
              <a:r>
                <a:rPr lang="en-US" sz="900" dirty="0" smtClean="0">
                  <a:latin typeface="+mn-lt"/>
                </a:rPr>
                <a:t>&amp; development</a:t>
              </a:r>
              <a:endParaRPr lang="en-US" sz="900" dirty="0">
                <a:latin typeface="+mn-lt"/>
              </a:endParaRPr>
            </a:p>
          </p:txBody>
        </p:sp>
        <p:sp>
          <p:nvSpPr>
            <p:cNvPr id="160" name="Rectangle 167"/>
            <p:cNvSpPr>
              <a:spLocks noChangeArrowheads="1"/>
            </p:cNvSpPr>
            <p:nvPr/>
          </p:nvSpPr>
          <p:spPr bwMode="auto">
            <a:xfrm>
              <a:off x="4152" y="1176"/>
              <a:ext cx="188"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40</a:t>
              </a:r>
            </a:p>
          </p:txBody>
        </p:sp>
        <p:sp>
          <p:nvSpPr>
            <p:cNvPr id="161" name="Rectangle 168"/>
            <p:cNvSpPr>
              <a:spLocks noChangeArrowheads="1"/>
            </p:cNvSpPr>
            <p:nvPr/>
          </p:nvSpPr>
          <p:spPr bwMode="auto">
            <a:xfrm>
              <a:off x="3447" y="1176"/>
              <a:ext cx="767"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After sales support</a:t>
              </a:r>
            </a:p>
          </p:txBody>
        </p:sp>
        <p:sp>
          <p:nvSpPr>
            <p:cNvPr id="162" name="Rectangle 169"/>
            <p:cNvSpPr>
              <a:spLocks noChangeArrowheads="1"/>
            </p:cNvSpPr>
            <p:nvPr/>
          </p:nvSpPr>
          <p:spPr bwMode="auto">
            <a:xfrm>
              <a:off x="4083" y="1085"/>
              <a:ext cx="257" cy="91"/>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r>
                <a:rPr lang="en-US" sz="900" dirty="0">
                  <a:latin typeface="+mn-lt"/>
                </a:rPr>
                <a:t>300</a:t>
              </a:r>
            </a:p>
          </p:txBody>
        </p:sp>
        <p:sp>
          <p:nvSpPr>
            <p:cNvPr id="163" name="Rectangle 170"/>
            <p:cNvSpPr>
              <a:spLocks noChangeArrowheads="1"/>
            </p:cNvSpPr>
            <p:nvPr/>
          </p:nvSpPr>
          <p:spPr bwMode="auto">
            <a:xfrm>
              <a:off x="3447" y="1085"/>
              <a:ext cx="767" cy="91"/>
            </a:xfrm>
            <a:prstGeom prst="rect">
              <a:avLst/>
            </a:prstGeom>
            <a:noFill/>
            <a:ln w="6350">
              <a:noFill/>
              <a:miter lim="800000"/>
              <a:headEnd type="none" w="sm" len="sm"/>
              <a:tailEnd type="none" w="sm" len="sm"/>
            </a:ln>
          </p:spPr>
          <p:txBody>
            <a:bodyPr lIns="19050" tIns="19050" rIns="19050" bIns="19050"/>
            <a:lstStyle/>
            <a:p>
              <a:pPr marL="1588" lvl="1" defTabSz="762000">
                <a:buClr>
                  <a:schemeClr val="tx2"/>
                </a:buClr>
                <a:buSzPct val="85000"/>
                <a:buFont typeface="Wingdings" pitchFamily="2" charset="2"/>
                <a:buNone/>
              </a:pPr>
              <a:r>
                <a:rPr lang="en-US" sz="900" dirty="0">
                  <a:latin typeface="+mn-lt"/>
                </a:rPr>
                <a:t>Production</a:t>
              </a:r>
            </a:p>
          </p:txBody>
        </p:sp>
        <p:sp>
          <p:nvSpPr>
            <p:cNvPr id="164" name="Line 171"/>
            <p:cNvSpPr>
              <a:spLocks noChangeShapeType="1"/>
            </p:cNvSpPr>
            <p:nvPr/>
          </p:nvSpPr>
          <p:spPr bwMode="auto">
            <a:xfrm>
              <a:off x="3447" y="2359"/>
              <a:ext cx="883" cy="0"/>
            </a:xfrm>
            <a:prstGeom prst="line">
              <a:avLst/>
            </a:prstGeom>
            <a:noFill/>
            <a:ln w="19050">
              <a:solidFill>
                <a:schemeClr val="bg2"/>
              </a:solidFill>
              <a:round/>
              <a:headEnd type="none" w="sm" len="sm"/>
              <a:tailEnd type="none" w="sm" len="sm"/>
            </a:ln>
          </p:spPr>
          <p:txBody>
            <a:bodyPr lIns="19050" tIns="19050" rIns="19050" bIns="19050">
              <a:spAutoFit/>
            </a:bodyPr>
            <a:lstStyle/>
            <a:p>
              <a:endParaRPr lang="en-US" dirty="0">
                <a:latin typeface="+mn-lt"/>
              </a:endParaRPr>
            </a:p>
          </p:txBody>
        </p:sp>
        <p:sp>
          <p:nvSpPr>
            <p:cNvPr id="165" name="Line 172"/>
            <p:cNvSpPr>
              <a:spLocks noChangeShapeType="1"/>
            </p:cNvSpPr>
            <p:nvPr/>
          </p:nvSpPr>
          <p:spPr bwMode="auto">
            <a:xfrm>
              <a:off x="3447" y="1085"/>
              <a:ext cx="897"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166" name="Line 173"/>
            <p:cNvSpPr>
              <a:spLocks noChangeShapeType="1"/>
            </p:cNvSpPr>
            <p:nvPr/>
          </p:nvSpPr>
          <p:spPr bwMode="auto">
            <a:xfrm>
              <a:off x="3447" y="1813"/>
              <a:ext cx="890" cy="0"/>
            </a:xfrm>
            <a:prstGeom prst="line">
              <a:avLst/>
            </a:prstGeom>
            <a:noFill/>
            <a:ln w="190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167" name="Line 174"/>
            <p:cNvSpPr>
              <a:spLocks noChangeShapeType="1"/>
            </p:cNvSpPr>
            <p:nvPr/>
          </p:nvSpPr>
          <p:spPr bwMode="auto">
            <a:xfrm>
              <a:off x="3447" y="2268"/>
              <a:ext cx="884"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168" name="Line 175"/>
            <p:cNvSpPr>
              <a:spLocks noChangeShapeType="1"/>
            </p:cNvSpPr>
            <p:nvPr/>
          </p:nvSpPr>
          <p:spPr bwMode="auto">
            <a:xfrm>
              <a:off x="3447" y="2086"/>
              <a:ext cx="884"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169" name="Line 176"/>
            <p:cNvSpPr>
              <a:spLocks noChangeShapeType="1"/>
            </p:cNvSpPr>
            <p:nvPr/>
          </p:nvSpPr>
          <p:spPr bwMode="auto">
            <a:xfrm>
              <a:off x="3447" y="1722"/>
              <a:ext cx="884"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170" name="Freeform 177"/>
            <p:cNvSpPr>
              <a:spLocks/>
            </p:cNvSpPr>
            <p:nvPr/>
          </p:nvSpPr>
          <p:spPr bwMode="auto">
            <a:xfrm>
              <a:off x="3405" y="868"/>
              <a:ext cx="421" cy="136"/>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171" name="Rectangle 178"/>
            <p:cNvSpPr>
              <a:spLocks noChangeArrowheads="1"/>
            </p:cNvSpPr>
            <p:nvPr/>
          </p:nvSpPr>
          <p:spPr bwMode="auto">
            <a:xfrm>
              <a:off x="4399" y="878"/>
              <a:ext cx="749" cy="123"/>
            </a:xfrm>
            <a:prstGeom prst="rect">
              <a:avLst/>
            </a:prstGeom>
            <a:solidFill>
              <a:schemeClr val="accent1"/>
            </a:solidFill>
            <a:ln w="6350">
              <a:noFill/>
              <a:miter lim="800000"/>
              <a:headEnd type="none" w="sm" len="sm"/>
              <a:tailEnd type="none" w="sm" len="sm"/>
            </a:ln>
          </p:spPr>
          <p:txBody>
            <a:bodyPr lIns="19050" tIns="11430" rIns="19050" bIns="11430" anchor="b"/>
            <a:lstStyle/>
            <a:p>
              <a:pPr marL="1588" lvl="1" defTabSz="762000">
                <a:buClr>
                  <a:schemeClr val="tx2"/>
                </a:buClr>
                <a:buSzPct val="85000"/>
                <a:buFont typeface="Wingdings" pitchFamily="2" charset="2"/>
                <a:buNone/>
              </a:pPr>
              <a:r>
                <a:rPr lang="en-US" sz="1000" b="1" dirty="0">
                  <a:solidFill>
                    <a:schemeClr val="bg1"/>
                  </a:solidFill>
                  <a:latin typeface="+mn-lt"/>
                </a:rPr>
                <a:t>Outputs</a:t>
              </a:r>
            </a:p>
          </p:txBody>
        </p:sp>
        <p:sp>
          <p:nvSpPr>
            <p:cNvPr id="172" name="Rectangle 179"/>
            <p:cNvSpPr>
              <a:spLocks noChangeArrowheads="1"/>
            </p:cNvSpPr>
            <p:nvPr/>
          </p:nvSpPr>
          <p:spPr bwMode="auto">
            <a:xfrm>
              <a:off x="4971" y="1393"/>
              <a:ext cx="193" cy="87"/>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10</a:t>
              </a:r>
            </a:p>
          </p:txBody>
        </p:sp>
        <p:sp>
          <p:nvSpPr>
            <p:cNvPr id="173" name="Rectangle 180"/>
            <p:cNvSpPr>
              <a:spLocks noChangeArrowheads="1"/>
            </p:cNvSpPr>
            <p:nvPr/>
          </p:nvSpPr>
          <p:spPr bwMode="auto">
            <a:xfrm>
              <a:off x="4667" y="1399"/>
              <a:ext cx="274"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100</a:t>
              </a:r>
            </a:p>
          </p:txBody>
        </p:sp>
        <p:sp>
          <p:nvSpPr>
            <p:cNvPr id="174" name="Rectangle 181"/>
            <p:cNvSpPr>
              <a:spLocks noChangeArrowheads="1"/>
            </p:cNvSpPr>
            <p:nvPr/>
          </p:nvSpPr>
          <p:spPr bwMode="auto">
            <a:xfrm>
              <a:off x="4399" y="1392"/>
              <a:ext cx="712" cy="87"/>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Servicing</a:t>
              </a:r>
            </a:p>
          </p:txBody>
        </p:sp>
        <p:sp>
          <p:nvSpPr>
            <p:cNvPr id="175" name="Rectangle 182"/>
            <p:cNvSpPr>
              <a:spLocks noChangeArrowheads="1"/>
            </p:cNvSpPr>
            <p:nvPr/>
          </p:nvSpPr>
          <p:spPr bwMode="auto">
            <a:xfrm>
              <a:off x="4971" y="1480"/>
              <a:ext cx="19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50</a:t>
              </a:r>
            </a:p>
          </p:txBody>
        </p:sp>
        <p:sp>
          <p:nvSpPr>
            <p:cNvPr id="176" name="Rectangle 183"/>
            <p:cNvSpPr>
              <a:spLocks noChangeArrowheads="1"/>
            </p:cNvSpPr>
            <p:nvPr/>
          </p:nvSpPr>
          <p:spPr bwMode="auto">
            <a:xfrm>
              <a:off x="4667" y="1487"/>
              <a:ext cx="274" cy="75"/>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1,200</a:t>
              </a:r>
            </a:p>
          </p:txBody>
        </p:sp>
        <p:sp>
          <p:nvSpPr>
            <p:cNvPr id="177" name="Rectangle 184"/>
            <p:cNvSpPr>
              <a:spLocks noChangeArrowheads="1"/>
            </p:cNvSpPr>
            <p:nvPr/>
          </p:nvSpPr>
          <p:spPr bwMode="auto">
            <a:xfrm>
              <a:off x="4399" y="1479"/>
              <a:ext cx="712"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Spares</a:t>
              </a:r>
            </a:p>
          </p:txBody>
        </p:sp>
        <p:sp>
          <p:nvSpPr>
            <p:cNvPr id="178" name="Rectangle 185"/>
            <p:cNvSpPr>
              <a:spLocks noChangeArrowheads="1"/>
            </p:cNvSpPr>
            <p:nvPr/>
          </p:nvSpPr>
          <p:spPr bwMode="auto">
            <a:xfrm>
              <a:off x="4667" y="1568"/>
              <a:ext cx="274" cy="75"/>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b="1" dirty="0">
                  <a:latin typeface="+mn-lt"/>
                </a:rPr>
                <a:t>4,000</a:t>
              </a:r>
            </a:p>
          </p:txBody>
        </p:sp>
        <p:sp>
          <p:nvSpPr>
            <p:cNvPr id="179" name="Rectangle 186"/>
            <p:cNvSpPr>
              <a:spLocks noChangeArrowheads="1"/>
            </p:cNvSpPr>
            <p:nvPr/>
          </p:nvSpPr>
          <p:spPr bwMode="auto">
            <a:xfrm>
              <a:off x="4667" y="1319"/>
              <a:ext cx="274" cy="75"/>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500</a:t>
              </a:r>
            </a:p>
          </p:txBody>
        </p:sp>
        <p:sp>
          <p:nvSpPr>
            <p:cNvPr id="180" name="Rectangle 187"/>
            <p:cNvSpPr>
              <a:spLocks noChangeArrowheads="1"/>
            </p:cNvSpPr>
            <p:nvPr/>
          </p:nvSpPr>
          <p:spPr bwMode="auto">
            <a:xfrm>
              <a:off x="4667" y="1238"/>
              <a:ext cx="274" cy="75"/>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1,000</a:t>
              </a:r>
            </a:p>
          </p:txBody>
        </p:sp>
        <p:sp>
          <p:nvSpPr>
            <p:cNvPr id="181" name="Rectangle 188"/>
            <p:cNvSpPr>
              <a:spLocks noChangeArrowheads="1"/>
            </p:cNvSpPr>
            <p:nvPr/>
          </p:nvSpPr>
          <p:spPr bwMode="auto">
            <a:xfrm>
              <a:off x="4667" y="1157"/>
              <a:ext cx="274" cy="75"/>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r>
                <a:rPr lang="en-US" sz="900" dirty="0">
                  <a:latin typeface="+mn-lt"/>
                </a:rPr>
                <a:t>1,200</a:t>
              </a:r>
            </a:p>
          </p:txBody>
        </p:sp>
        <p:sp>
          <p:nvSpPr>
            <p:cNvPr id="182" name="Rectangle 189"/>
            <p:cNvSpPr>
              <a:spLocks noChangeArrowheads="1"/>
            </p:cNvSpPr>
            <p:nvPr/>
          </p:nvSpPr>
          <p:spPr bwMode="auto">
            <a:xfrm>
              <a:off x="4667" y="1003"/>
              <a:ext cx="274" cy="137"/>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r>
                <a:rPr lang="en-US" sz="900" b="1" dirty="0">
                  <a:solidFill>
                    <a:schemeClr val="tx2"/>
                  </a:solidFill>
                  <a:latin typeface="+mn-lt"/>
                </a:rPr>
                <a:t>Volume</a:t>
              </a:r>
            </a:p>
          </p:txBody>
        </p:sp>
        <p:sp>
          <p:nvSpPr>
            <p:cNvPr id="183" name="Rectangle 190"/>
            <p:cNvSpPr>
              <a:spLocks noChangeArrowheads="1"/>
            </p:cNvSpPr>
            <p:nvPr/>
          </p:nvSpPr>
          <p:spPr bwMode="auto">
            <a:xfrm>
              <a:off x="4971" y="1002"/>
              <a:ext cx="193" cy="148"/>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r>
                <a:rPr lang="en-US" sz="900" b="1" dirty="0">
                  <a:solidFill>
                    <a:schemeClr val="tx2"/>
                  </a:solidFill>
                  <a:latin typeface="+mn-lt"/>
                </a:rPr>
                <a:t>€m</a:t>
              </a:r>
            </a:p>
          </p:txBody>
        </p:sp>
        <p:sp>
          <p:nvSpPr>
            <p:cNvPr id="184" name="Rectangle 191"/>
            <p:cNvSpPr>
              <a:spLocks noChangeArrowheads="1"/>
            </p:cNvSpPr>
            <p:nvPr/>
          </p:nvSpPr>
          <p:spPr bwMode="auto">
            <a:xfrm>
              <a:off x="4971" y="1561"/>
              <a:ext cx="19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b="1" dirty="0">
                  <a:latin typeface="+mn-lt"/>
                </a:rPr>
                <a:t>650</a:t>
              </a:r>
            </a:p>
          </p:txBody>
        </p:sp>
        <p:sp>
          <p:nvSpPr>
            <p:cNvPr id="185" name="Rectangle 192"/>
            <p:cNvSpPr>
              <a:spLocks noChangeArrowheads="1"/>
            </p:cNvSpPr>
            <p:nvPr/>
          </p:nvSpPr>
          <p:spPr bwMode="auto">
            <a:xfrm>
              <a:off x="4399" y="1560"/>
              <a:ext cx="712"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endParaRPr lang="en-US" sz="900" b="1" dirty="0">
                <a:latin typeface="+mn-lt"/>
              </a:endParaRPr>
            </a:p>
          </p:txBody>
        </p:sp>
        <p:sp>
          <p:nvSpPr>
            <p:cNvPr id="186" name="Rectangle 193"/>
            <p:cNvSpPr>
              <a:spLocks noChangeArrowheads="1"/>
            </p:cNvSpPr>
            <p:nvPr/>
          </p:nvSpPr>
          <p:spPr bwMode="auto">
            <a:xfrm>
              <a:off x="4971" y="1312"/>
              <a:ext cx="19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45</a:t>
              </a:r>
            </a:p>
          </p:txBody>
        </p:sp>
        <p:sp>
          <p:nvSpPr>
            <p:cNvPr id="187" name="Rectangle 194"/>
            <p:cNvSpPr>
              <a:spLocks noChangeArrowheads="1"/>
            </p:cNvSpPr>
            <p:nvPr/>
          </p:nvSpPr>
          <p:spPr bwMode="auto">
            <a:xfrm>
              <a:off x="4399" y="1311"/>
              <a:ext cx="712"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Showers</a:t>
              </a:r>
            </a:p>
          </p:txBody>
        </p:sp>
        <p:sp>
          <p:nvSpPr>
            <p:cNvPr id="188" name="Rectangle 195"/>
            <p:cNvSpPr>
              <a:spLocks noChangeArrowheads="1"/>
            </p:cNvSpPr>
            <p:nvPr/>
          </p:nvSpPr>
          <p:spPr bwMode="auto">
            <a:xfrm>
              <a:off x="4971" y="1231"/>
              <a:ext cx="19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145</a:t>
              </a:r>
            </a:p>
          </p:txBody>
        </p:sp>
        <p:sp>
          <p:nvSpPr>
            <p:cNvPr id="189" name="Rectangle 196"/>
            <p:cNvSpPr>
              <a:spLocks noChangeArrowheads="1"/>
            </p:cNvSpPr>
            <p:nvPr/>
          </p:nvSpPr>
          <p:spPr bwMode="auto">
            <a:xfrm>
              <a:off x="4399" y="1230"/>
              <a:ext cx="712"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Radiators</a:t>
              </a:r>
            </a:p>
          </p:txBody>
        </p:sp>
        <p:sp>
          <p:nvSpPr>
            <p:cNvPr id="190" name="Rectangle 197"/>
            <p:cNvSpPr>
              <a:spLocks noChangeArrowheads="1"/>
            </p:cNvSpPr>
            <p:nvPr/>
          </p:nvSpPr>
          <p:spPr bwMode="auto">
            <a:xfrm>
              <a:off x="4971" y="1150"/>
              <a:ext cx="193" cy="81"/>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r>
                <a:rPr lang="en-US" sz="900" dirty="0">
                  <a:latin typeface="+mn-lt"/>
                </a:rPr>
                <a:t>400</a:t>
              </a:r>
            </a:p>
          </p:txBody>
        </p:sp>
        <p:sp>
          <p:nvSpPr>
            <p:cNvPr id="191" name="Rectangle 198"/>
            <p:cNvSpPr>
              <a:spLocks noChangeArrowheads="1"/>
            </p:cNvSpPr>
            <p:nvPr/>
          </p:nvSpPr>
          <p:spPr bwMode="auto">
            <a:xfrm>
              <a:off x="4399" y="1149"/>
              <a:ext cx="712" cy="81"/>
            </a:xfrm>
            <a:prstGeom prst="rect">
              <a:avLst/>
            </a:prstGeom>
            <a:noFill/>
            <a:ln w="6350">
              <a:noFill/>
              <a:miter lim="800000"/>
              <a:headEnd type="none" w="sm" len="sm"/>
              <a:tailEnd type="none" w="sm" len="sm"/>
            </a:ln>
          </p:spPr>
          <p:txBody>
            <a:bodyPr lIns="19050" tIns="11430" rIns="19050" bIns="11430"/>
            <a:lstStyle/>
            <a:p>
              <a:pPr marL="1588" lvl="1" defTabSz="762000">
                <a:buClr>
                  <a:schemeClr val="tx2"/>
                </a:buClr>
                <a:buSzPct val="85000"/>
                <a:buFont typeface="Wingdings" pitchFamily="2" charset="2"/>
                <a:buNone/>
              </a:pPr>
              <a:r>
                <a:rPr lang="en-US" sz="900" dirty="0">
                  <a:latin typeface="+mn-lt"/>
                </a:rPr>
                <a:t>Boilers</a:t>
              </a:r>
            </a:p>
          </p:txBody>
        </p:sp>
        <p:sp>
          <p:nvSpPr>
            <p:cNvPr id="192" name="Line 199"/>
            <p:cNvSpPr>
              <a:spLocks noChangeShapeType="1"/>
            </p:cNvSpPr>
            <p:nvPr/>
          </p:nvSpPr>
          <p:spPr bwMode="auto">
            <a:xfrm>
              <a:off x="4399" y="1641"/>
              <a:ext cx="790" cy="0"/>
            </a:xfrm>
            <a:prstGeom prst="line">
              <a:avLst/>
            </a:prstGeom>
            <a:noFill/>
            <a:ln w="190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193" name="Line 200"/>
            <p:cNvSpPr>
              <a:spLocks noChangeShapeType="1"/>
            </p:cNvSpPr>
            <p:nvPr/>
          </p:nvSpPr>
          <p:spPr bwMode="auto">
            <a:xfrm>
              <a:off x="4399" y="1149"/>
              <a:ext cx="769" cy="0"/>
            </a:xfrm>
            <a:prstGeom prst="line">
              <a:avLst/>
            </a:prstGeom>
            <a:noFill/>
            <a:ln w="6350">
              <a:solidFill>
                <a:schemeClr val="bg2"/>
              </a:solidFill>
              <a:round/>
              <a:headEnd type="none" w="sm" len="sm"/>
              <a:tailEnd type="none" w="sm" len="sm"/>
            </a:ln>
          </p:spPr>
          <p:txBody>
            <a:bodyPr lIns="19050" tIns="11430" rIns="19050" bIns="11430">
              <a:spAutoFit/>
            </a:bodyPr>
            <a:lstStyle/>
            <a:p>
              <a:endParaRPr lang="en-US" dirty="0">
                <a:latin typeface="+mn-lt"/>
              </a:endParaRPr>
            </a:p>
          </p:txBody>
        </p:sp>
        <p:sp>
          <p:nvSpPr>
            <p:cNvPr id="194" name="Line 201"/>
            <p:cNvSpPr>
              <a:spLocks noChangeShapeType="1"/>
            </p:cNvSpPr>
            <p:nvPr/>
          </p:nvSpPr>
          <p:spPr bwMode="auto">
            <a:xfrm>
              <a:off x="4399" y="1560"/>
              <a:ext cx="769"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195" name="Freeform 202"/>
            <p:cNvSpPr>
              <a:spLocks/>
            </p:cNvSpPr>
            <p:nvPr/>
          </p:nvSpPr>
          <p:spPr bwMode="auto">
            <a:xfrm>
              <a:off x="4338" y="889"/>
              <a:ext cx="421" cy="136"/>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196" name="Freeform 203"/>
            <p:cNvSpPr>
              <a:spLocks/>
            </p:cNvSpPr>
            <p:nvPr/>
          </p:nvSpPr>
          <p:spPr bwMode="auto">
            <a:xfrm>
              <a:off x="5153" y="889"/>
              <a:ext cx="493" cy="136"/>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197" name="Rectangle 204"/>
            <p:cNvSpPr>
              <a:spLocks noChangeArrowheads="1"/>
            </p:cNvSpPr>
            <p:nvPr/>
          </p:nvSpPr>
          <p:spPr bwMode="auto">
            <a:xfrm>
              <a:off x="4017" y="436"/>
              <a:ext cx="773" cy="276"/>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Allows you to see what products/services the business provides in volume and value terms</a:t>
              </a:r>
              <a:endParaRPr lang="en-US" sz="800" dirty="0">
                <a:solidFill>
                  <a:schemeClr val="tx2"/>
                </a:solidFill>
                <a:latin typeface="+mn-lt"/>
              </a:endParaRPr>
            </a:p>
          </p:txBody>
        </p:sp>
        <p:sp>
          <p:nvSpPr>
            <p:cNvPr id="198" name="Rectangle 205"/>
            <p:cNvSpPr>
              <a:spLocks noChangeArrowheads="1"/>
            </p:cNvSpPr>
            <p:nvPr/>
          </p:nvSpPr>
          <p:spPr bwMode="auto">
            <a:xfrm>
              <a:off x="2884" y="436"/>
              <a:ext cx="992" cy="306"/>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Allows you to see what activities the business carries out and the cost of these activities can help with benchmarking</a:t>
              </a:r>
              <a:endParaRPr lang="en-US" sz="800" dirty="0">
                <a:solidFill>
                  <a:schemeClr val="tx2"/>
                </a:solidFill>
                <a:latin typeface="+mn-lt"/>
              </a:endParaRPr>
            </a:p>
          </p:txBody>
        </p:sp>
        <p:sp>
          <p:nvSpPr>
            <p:cNvPr id="199" name="Rectangle 206"/>
            <p:cNvSpPr>
              <a:spLocks noChangeArrowheads="1"/>
            </p:cNvSpPr>
            <p:nvPr/>
          </p:nvSpPr>
          <p:spPr bwMode="auto">
            <a:xfrm>
              <a:off x="4984" y="436"/>
              <a:ext cx="802" cy="252"/>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Allows you to see </a:t>
              </a:r>
              <a:br>
                <a:rPr lang="en-US" sz="800" dirty="0" smtClean="0">
                  <a:solidFill>
                    <a:schemeClr val="tx2"/>
                  </a:solidFill>
                  <a:latin typeface="+mn-lt"/>
                </a:rPr>
              </a:br>
              <a:r>
                <a:rPr lang="en-US" sz="800" dirty="0" smtClean="0">
                  <a:solidFill>
                    <a:schemeClr val="tx2"/>
                  </a:solidFill>
                  <a:latin typeface="+mn-lt"/>
                </a:rPr>
                <a:t>customer dependency and </a:t>
              </a:r>
              <a:br>
                <a:rPr lang="en-US" sz="800" dirty="0" smtClean="0">
                  <a:solidFill>
                    <a:schemeClr val="tx2"/>
                  </a:solidFill>
                  <a:latin typeface="+mn-lt"/>
                </a:rPr>
              </a:br>
              <a:r>
                <a:rPr lang="en-US" sz="800" dirty="0" smtClean="0">
                  <a:solidFill>
                    <a:schemeClr val="tx2"/>
                  </a:solidFill>
                  <a:latin typeface="+mn-lt"/>
                </a:rPr>
                <a:t>geographic concentration</a:t>
              </a:r>
              <a:endParaRPr lang="en-US" sz="800" dirty="0">
                <a:solidFill>
                  <a:schemeClr val="tx2"/>
                </a:solidFill>
                <a:latin typeface="+mn-lt"/>
              </a:endParaRPr>
            </a:p>
          </p:txBody>
        </p:sp>
        <p:sp>
          <p:nvSpPr>
            <p:cNvPr id="200" name="Rectangle 207"/>
            <p:cNvSpPr>
              <a:spLocks noChangeArrowheads="1"/>
            </p:cNvSpPr>
            <p:nvPr/>
          </p:nvSpPr>
          <p:spPr bwMode="auto">
            <a:xfrm>
              <a:off x="1395" y="865"/>
              <a:ext cx="836" cy="122"/>
            </a:xfrm>
            <a:prstGeom prst="rect">
              <a:avLst/>
            </a:prstGeom>
            <a:solidFill>
              <a:schemeClr val="accent1"/>
            </a:solidFill>
            <a:ln w="6350">
              <a:noFill/>
              <a:miter lim="800000"/>
              <a:headEnd type="none" w="sm" len="sm"/>
              <a:tailEnd type="none" w="sm" len="sm"/>
            </a:ln>
          </p:spPr>
          <p:txBody>
            <a:bodyPr lIns="19050" tIns="19050" rIns="19050" bIns="19050" anchor="b"/>
            <a:lstStyle/>
            <a:p>
              <a:pPr marL="1588" lvl="1" defTabSz="762000">
                <a:buClr>
                  <a:schemeClr val="tx2"/>
                </a:buClr>
                <a:buSzPct val="85000"/>
                <a:buFont typeface="Wingdings" pitchFamily="2" charset="2"/>
                <a:buNone/>
              </a:pPr>
              <a:r>
                <a:rPr lang="en-US" sz="1000" b="1" dirty="0">
                  <a:solidFill>
                    <a:schemeClr val="bg1"/>
                  </a:solidFill>
                  <a:latin typeface="+mn-lt"/>
                </a:rPr>
                <a:t>Suppliers</a:t>
              </a:r>
            </a:p>
          </p:txBody>
        </p:sp>
        <p:sp>
          <p:nvSpPr>
            <p:cNvPr id="201" name="Rectangle 208"/>
            <p:cNvSpPr>
              <a:spLocks noChangeArrowheads="1"/>
            </p:cNvSpPr>
            <p:nvPr/>
          </p:nvSpPr>
          <p:spPr bwMode="auto">
            <a:xfrm>
              <a:off x="1924" y="2459"/>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b="1" dirty="0">
                  <a:latin typeface="+mn-lt"/>
                </a:rPr>
                <a:t>550</a:t>
              </a:r>
            </a:p>
          </p:txBody>
        </p:sp>
        <p:sp>
          <p:nvSpPr>
            <p:cNvPr id="202" name="Rectangle 209"/>
            <p:cNvSpPr>
              <a:spLocks noChangeArrowheads="1"/>
            </p:cNvSpPr>
            <p:nvPr/>
          </p:nvSpPr>
          <p:spPr bwMode="auto">
            <a:xfrm>
              <a:off x="1804" y="2459"/>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203" name="Rectangle 210"/>
            <p:cNvSpPr>
              <a:spLocks noChangeArrowheads="1"/>
            </p:cNvSpPr>
            <p:nvPr/>
          </p:nvSpPr>
          <p:spPr bwMode="auto">
            <a:xfrm>
              <a:off x="1395" y="2459"/>
              <a:ext cx="40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endParaRPr lang="en-US" sz="900" b="1" dirty="0">
                <a:latin typeface="+mn-lt"/>
              </a:endParaRPr>
            </a:p>
          </p:txBody>
        </p:sp>
        <p:sp>
          <p:nvSpPr>
            <p:cNvPr id="204" name="Rectangle 211"/>
            <p:cNvSpPr>
              <a:spLocks noChangeArrowheads="1"/>
            </p:cNvSpPr>
            <p:nvPr/>
          </p:nvSpPr>
          <p:spPr bwMode="auto">
            <a:xfrm>
              <a:off x="1924" y="2374"/>
              <a:ext cx="313" cy="85"/>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5</a:t>
              </a:r>
            </a:p>
          </p:txBody>
        </p:sp>
        <p:sp>
          <p:nvSpPr>
            <p:cNvPr id="205" name="Rectangle 212"/>
            <p:cNvSpPr>
              <a:spLocks noChangeArrowheads="1"/>
            </p:cNvSpPr>
            <p:nvPr/>
          </p:nvSpPr>
          <p:spPr bwMode="auto">
            <a:xfrm>
              <a:off x="1804" y="2374"/>
              <a:ext cx="241" cy="85"/>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06" name="Rectangle 213"/>
            <p:cNvSpPr>
              <a:spLocks noChangeArrowheads="1"/>
            </p:cNvSpPr>
            <p:nvPr/>
          </p:nvSpPr>
          <p:spPr bwMode="auto">
            <a:xfrm>
              <a:off x="1395" y="2374"/>
              <a:ext cx="409" cy="85"/>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Other</a:t>
              </a:r>
            </a:p>
          </p:txBody>
        </p:sp>
        <p:sp>
          <p:nvSpPr>
            <p:cNvPr id="207" name="Rectangle 214"/>
            <p:cNvSpPr>
              <a:spLocks noChangeArrowheads="1"/>
            </p:cNvSpPr>
            <p:nvPr/>
          </p:nvSpPr>
          <p:spPr bwMode="auto">
            <a:xfrm>
              <a:off x="1924" y="2293"/>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295</a:t>
              </a:r>
            </a:p>
          </p:txBody>
        </p:sp>
        <p:sp>
          <p:nvSpPr>
            <p:cNvPr id="208" name="Rectangle 215"/>
            <p:cNvSpPr>
              <a:spLocks noChangeArrowheads="1"/>
            </p:cNvSpPr>
            <p:nvPr/>
          </p:nvSpPr>
          <p:spPr bwMode="auto">
            <a:xfrm>
              <a:off x="1804" y="2293"/>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09" name="Rectangle 216"/>
            <p:cNvSpPr>
              <a:spLocks noChangeArrowheads="1"/>
            </p:cNvSpPr>
            <p:nvPr/>
          </p:nvSpPr>
          <p:spPr bwMode="auto">
            <a:xfrm>
              <a:off x="1395" y="2293"/>
              <a:ext cx="40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E</a:t>
              </a:r>
            </a:p>
          </p:txBody>
        </p:sp>
        <p:sp>
          <p:nvSpPr>
            <p:cNvPr id="210" name="Rectangle 217"/>
            <p:cNvSpPr>
              <a:spLocks noChangeArrowheads="1"/>
            </p:cNvSpPr>
            <p:nvPr/>
          </p:nvSpPr>
          <p:spPr bwMode="auto">
            <a:xfrm>
              <a:off x="1924" y="2212"/>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250</a:t>
              </a:r>
            </a:p>
          </p:txBody>
        </p:sp>
        <p:sp>
          <p:nvSpPr>
            <p:cNvPr id="211" name="Rectangle 218"/>
            <p:cNvSpPr>
              <a:spLocks noChangeArrowheads="1"/>
            </p:cNvSpPr>
            <p:nvPr/>
          </p:nvSpPr>
          <p:spPr bwMode="auto">
            <a:xfrm>
              <a:off x="1804" y="2212"/>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12" name="Rectangle 219"/>
            <p:cNvSpPr>
              <a:spLocks noChangeArrowheads="1"/>
            </p:cNvSpPr>
            <p:nvPr/>
          </p:nvSpPr>
          <p:spPr bwMode="auto">
            <a:xfrm>
              <a:off x="1395" y="2212"/>
              <a:ext cx="40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a:t>
              </a:r>
            </a:p>
          </p:txBody>
        </p:sp>
        <p:sp>
          <p:nvSpPr>
            <p:cNvPr id="213" name="Rectangle 220"/>
            <p:cNvSpPr>
              <a:spLocks noChangeArrowheads="1"/>
            </p:cNvSpPr>
            <p:nvPr/>
          </p:nvSpPr>
          <p:spPr bwMode="auto">
            <a:xfrm>
              <a:off x="1924" y="1969"/>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200</a:t>
              </a:r>
            </a:p>
          </p:txBody>
        </p:sp>
        <p:sp>
          <p:nvSpPr>
            <p:cNvPr id="214" name="Rectangle 221"/>
            <p:cNvSpPr>
              <a:spLocks noChangeArrowheads="1"/>
            </p:cNvSpPr>
            <p:nvPr/>
          </p:nvSpPr>
          <p:spPr bwMode="auto">
            <a:xfrm>
              <a:off x="1804" y="1969"/>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i="1" dirty="0">
                  <a:latin typeface="+mn-lt"/>
                </a:rPr>
                <a:t>5,900</a:t>
              </a:r>
            </a:p>
          </p:txBody>
        </p:sp>
        <p:sp>
          <p:nvSpPr>
            <p:cNvPr id="215" name="Rectangle 222"/>
            <p:cNvSpPr>
              <a:spLocks noChangeArrowheads="1"/>
            </p:cNvSpPr>
            <p:nvPr/>
          </p:nvSpPr>
          <p:spPr bwMode="auto">
            <a:xfrm>
              <a:off x="1395" y="1969"/>
              <a:ext cx="40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endParaRPr lang="en-US" sz="900" dirty="0">
                <a:latin typeface="+mn-lt"/>
              </a:endParaRPr>
            </a:p>
          </p:txBody>
        </p:sp>
        <p:sp>
          <p:nvSpPr>
            <p:cNvPr id="216" name="Rectangle 223"/>
            <p:cNvSpPr>
              <a:spLocks noChangeArrowheads="1"/>
            </p:cNvSpPr>
            <p:nvPr/>
          </p:nvSpPr>
          <p:spPr bwMode="auto">
            <a:xfrm>
              <a:off x="1924" y="2050"/>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190</a:t>
              </a:r>
            </a:p>
          </p:txBody>
        </p:sp>
        <p:sp>
          <p:nvSpPr>
            <p:cNvPr id="217" name="Rectangle 224"/>
            <p:cNvSpPr>
              <a:spLocks noChangeArrowheads="1"/>
            </p:cNvSpPr>
            <p:nvPr/>
          </p:nvSpPr>
          <p:spPr bwMode="auto">
            <a:xfrm>
              <a:off x="1804" y="2050"/>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18" name="Rectangle 225"/>
            <p:cNvSpPr>
              <a:spLocks noChangeArrowheads="1"/>
            </p:cNvSpPr>
            <p:nvPr/>
          </p:nvSpPr>
          <p:spPr bwMode="auto">
            <a:xfrm>
              <a:off x="1395" y="2050"/>
              <a:ext cx="40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r>
                <a:rPr lang="en-US" sz="900" dirty="0">
                  <a:latin typeface="+mn-lt"/>
                </a:rPr>
                <a:t>Others</a:t>
              </a:r>
            </a:p>
          </p:txBody>
        </p:sp>
        <p:sp>
          <p:nvSpPr>
            <p:cNvPr id="219" name="Rectangle 226"/>
            <p:cNvSpPr>
              <a:spLocks noChangeArrowheads="1"/>
            </p:cNvSpPr>
            <p:nvPr/>
          </p:nvSpPr>
          <p:spPr bwMode="auto">
            <a:xfrm>
              <a:off x="1924" y="1645"/>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80</a:t>
              </a:r>
            </a:p>
          </p:txBody>
        </p:sp>
        <p:sp>
          <p:nvSpPr>
            <p:cNvPr id="220" name="Rectangle 227"/>
            <p:cNvSpPr>
              <a:spLocks noChangeArrowheads="1"/>
            </p:cNvSpPr>
            <p:nvPr/>
          </p:nvSpPr>
          <p:spPr bwMode="auto">
            <a:xfrm>
              <a:off x="1804" y="1645"/>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i="1" dirty="0">
                  <a:latin typeface="+mn-lt"/>
                </a:rPr>
                <a:t>2,000</a:t>
              </a:r>
            </a:p>
          </p:txBody>
        </p:sp>
        <p:sp>
          <p:nvSpPr>
            <p:cNvPr id="221" name="Rectangle 228"/>
            <p:cNvSpPr>
              <a:spLocks noChangeArrowheads="1"/>
            </p:cNvSpPr>
            <p:nvPr/>
          </p:nvSpPr>
          <p:spPr bwMode="auto">
            <a:xfrm>
              <a:off x="1395" y="1645"/>
              <a:ext cx="40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r>
                <a:rPr lang="en-US" sz="900" dirty="0">
                  <a:latin typeface="+mn-lt"/>
                </a:rPr>
                <a:t>	UK – Other </a:t>
              </a:r>
            </a:p>
          </p:txBody>
        </p:sp>
        <p:sp>
          <p:nvSpPr>
            <p:cNvPr id="222" name="Rectangle 229"/>
            <p:cNvSpPr>
              <a:spLocks noChangeArrowheads="1"/>
            </p:cNvSpPr>
            <p:nvPr/>
          </p:nvSpPr>
          <p:spPr bwMode="auto">
            <a:xfrm>
              <a:off x="1924" y="1726"/>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40</a:t>
              </a:r>
            </a:p>
          </p:txBody>
        </p:sp>
        <p:sp>
          <p:nvSpPr>
            <p:cNvPr id="223" name="Rectangle 230"/>
            <p:cNvSpPr>
              <a:spLocks noChangeArrowheads="1"/>
            </p:cNvSpPr>
            <p:nvPr/>
          </p:nvSpPr>
          <p:spPr bwMode="auto">
            <a:xfrm>
              <a:off x="1804" y="1726"/>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i="1" dirty="0">
                  <a:latin typeface="+mn-lt"/>
                </a:rPr>
                <a:t>1,100</a:t>
              </a:r>
            </a:p>
          </p:txBody>
        </p:sp>
        <p:sp>
          <p:nvSpPr>
            <p:cNvPr id="224" name="Rectangle 231"/>
            <p:cNvSpPr>
              <a:spLocks noChangeArrowheads="1"/>
            </p:cNvSpPr>
            <p:nvPr/>
          </p:nvSpPr>
          <p:spPr bwMode="auto">
            <a:xfrm>
              <a:off x="1395" y="1726"/>
              <a:ext cx="40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r>
                <a:rPr lang="en-US" sz="900" dirty="0">
                  <a:latin typeface="+mn-lt"/>
                </a:rPr>
                <a:t>	France </a:t>
              </a:r>
            </a:p>
          </p:txBody>
        </p:sp>
        <p:sp>
          <p:nvSpPr>
            <p:cNvPr id="225" name="Rectangle 232"/>
            <p:cNvSpPr>
              <a:spLocks noChangeArrowheads="1"/>
            </p:cNvSpPr>
            <p:nvPr/>
          </p:nvSpPr>
          <p:spPr bwMode="auto">
            <a:xfrm>
              <a:off x="1924" y="1807"/>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25</a:t>
              </a:r>
            </a:p>
          </p:txBody>
        </p:sp>
        <p:sp>
          <p:nvSpPr>
            <p:cNvPr id="226" name="Rectangle 233"/>
            <p:cNvSpPr>
              <a:spLocks noChangeArrowheads="1"/>
            </p:cNvSpPr>
            <p:nvPr/>
          </p:nvSpPr>
          <p:spPr bwMode="auto">
            <a:xfrm>
              <a:off x="1804" y="1807"/>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i="1" dirty="0">
                  <a:latin typeface="+mn-lt"/>
                </a:rPr>
                <a:t>800</a:t>
              </a:r>
            </a:p>
          </p:txBody>
        </p:sp>
        <p:sp>
          <p:nvSpPr>
            <p:cNvPr id="227" name="Rectangle 234"/>
            <p:cNvSpPr>
              <a:spLocks noChangeArrowheads="1"/>
            </p:cNvSpPr>
            <p:nvPr/>
          </p:nvSpPr>
          <p:spPr bwMode="auto">
            <a:xfrm>
              <a:off x="1395" y="1807"/>
              <a:ext cx="40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r>
                <a:rPr lang="en-US" sz="900" dirty="0">
                  <a:latin typeface="+mn-lt"/>
                </a:rPr>
                <a:t>	Italy</a:t>
              </a:r>
            </a:p>
          </p:txBody>
        </p:sp>
        <p:sp>
          <p:nvSpPr>
            <p:cNvPr id="228" name="Rectangle 235"/>
            <p:cNvSpPr>
              <a:spLocks noChangeArrowheads="1"/>
            </p:cNvSpPr>
            <p:nvPr/>
          </p:nvSpPr>
          <p:spPr bwMode="auto">
            <a:xfrm>
              <a:off x="1924" y="1888"/>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5</a:t>
              </a:r>
            </a:p>
          </p:txBody>
        </p:sp>
        <p:sp>
          <p:nvSpPr>
            <p:cNvPr id="229" name="Rectangle 236"/>
            <p:cNvSpPr>
              <a:spLocks noChangeArrowheads="1"/>
            </p:cNvSpPr>
            <p:nvPr/>
          </p:nvSpPr>
          <p:spPr bwMode="auto">
            <a:xfrm>
              <a:off x="1804" y="1888"/>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i="1" dirty="0">
                  <a:latin typeface="+mn-lt"/>
                </a:rPr>
                <a:t>500</a:t>
              </a:r>
            </a:p>
          </p:txBody>
        </p:sp>
        <p:sp>
          <p:nvSpPr>
            <p:cNvPr id="230" name="Rectangle 237"/>
            <p:cNvSpPr>
              <a:spLocks noChangeArrowheads="1"/>
            </p:cNvSpPr>
            <p:nvPr/>
          </p:nvSpPr>
          <p:spPr bwMode="auto">
            <a:xfrm>
              <a:off x="1395" y="1888"/>
              <a:ext cx="40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r>
                <a:rPr lang="en-US" sz="900" dirty="0">
                  <a:latin typeface="+mn-lt"/>
                </a:rPr>
                <a:t>	Other</a:t>
              </a:r>
            </a:p>
          </p:txBody>
        </p:sp>
        <p:sp>
          <p:nvSpPr>
            <p:cNvPr id="231" name="Rectangle 238"/>
            <p:cNvSpPr>
              <a:spLocks noChangeArrowheads="1"/>
            </p:cNvSpPr>
            <p:nvPr/>
          </p:nvSpPr>
          <p:spPr bwMode="auto">
            <a:xfrm>
              <a:off x="1804" y="2131"/>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232" name="Rectangle 239"/>
            <p:cNvSpPr>
              <a:spLocks noChangeArrowheads="1"/>
            </p:cNvSpPr>
            <p:nvPr/>
          </p:nvSpPr>
          <p:spPr bwMode="auto">
            <a:xfrm>
              <a:off x="1804" y="1564"/>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i="1" dirty="0">
                  <a:latin typeface="+mn-lt"/>
                </a:rPr>
                <a:t>1,500</a:t>
              </a:r>
            </a:p>
          </p:txBody>
        </p:sp>
        <p:sp>
          <p:nvSpPr>
            <p:cNvPr id="233" name="Rectangle 240"/>
            <p:cNvSpPr>
              <a:spLocks noChangeArrowheads="1"/>
            </p:cNvSpPr>
            <p:nvPr/>
          </p:nvSpPr>
          <p:spPr bwMode="auto">
            <a:xfrm>
              <a:off x="1804" y="1483"/>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34" name="Rectangle 241"/>
            <p:cNvSpPr>
              <a:spLocks noChangeArrowheads="1"/>
            </p:cNvSpPr>
            <p:nvPr/>
          </p:nvSpPr>
          <p:spPr bwMode="auto">
            <a:xfrm>
              <a:off x="1804" y="1402"/>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35" name="Rectangle 242"/>
            <p:cNvSpPr>
              <a:spLocks noChangeArrowheads="1"/>
            </p:cNvSpPr>
            <p:nvPr/>
          </p:nvSpPr>
          <p:spPr bwMode="auto">
            <a:xfrm>
              <a:off x="1804" y="1314"/>
              <a:ext cx="241" cy="88"/>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36" name="Rectangle 243"/>
            <p:cNvSpPr>
              <a:spLocks noChangeArrowheads="1"/>
            </p:cNvSpPr>
            <p:nvPr/>
          </p:nvSpPr>
          <p:spPr bwMode="auto">
            <a:xfrm>
              <a:off x="1804" y="1233"/>
              <a:ext cx="241"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37" name="Rectangle 244"/>
            <p:cNvSpPr>
              <a:spLocks noChangeArrowheads="1"/>
            </p:cNvSpPr>
            <p:nvPr/>
          </p:nvSpPr>
          <p:spPr bwMode="auto">
            <a:xfrm>
              <a:off x="1804" y="1152"/>
              <a:ext cx="241" cy="81"/>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endParaRPr lang="en-US" sz="900" dirty="0">
                <a:latin typeface="+mn-lt"/>
              </a:endParaRPr>
            </a:p>
          </p:txBody>
        </p:sp>
        <p:sp>
          <p:nvSpPr>
            <p:cNvPr id="238" name="Rectangle 245"/>
            <p:cNvSpPr>
              <a:spLocks noChangeArrowheads="1"/>
            </p:cNvSpPr>
            <p:nvPr/>
          </p:nvSpPr>
          <p:spPr bwMode="auto">
            <a:xfrm>
              <a:off x="1759" y="994"/>
              <a:ext cx="322" cy="158"/>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r>
                <a:rPr lang="en-US" sz="900" b="1" i="1" dirty="0">
                  <a:solidFill>
                    <a:schemeClr val="tx2"/>
                  </a:solidFill>
                  <a:latin typeface="+mn-lt"/>
                </a:rPr>
                <a:t>Number</a:t>
              </a:r>
            </a:p>
          </p:txBody>
        </p:sp>
        <p:sp>
          <p:nvSpPr>
            <p:cNvPr id="239" name="Rectangle 246"/>
            <p:cNvSpPr>
              <a:spLocks noChangeArrowheads="1"/>
            </p:cNvSpPr>
            <p:nvPr/>
          </p:nvSpPr>
          <p:spPr bwMode="auto">
            <a:xfrm>
              <a:off x="1924" y="994"/>
              <a:ext cx="313" cy="158"/>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r>
                <a:rPr lang="en-US" sz="900" b="1" dirty="0">
                  <a:solidFill>
                    <a:schemeClr val="tx2"/>
                  </a:solidFill>
                  <a:latin typeface="+mn-lt"/>
                </a:rPr>
                <a:t>€m</a:t>
              </a:r>
            </a:p>
          </p:txBody>
        </p:sp>
        <p:sp>
          <p:nvSpPr>
            <p:cNvPr id="240" name="Rectangle 247"/>
            <p:cNvSpPr>
              <a:spLocks noChangeArrowheads="1"/>
            </p:cNvSpPr>
            <p:nvPr/>
          </p:nvSpPr>
          <p:spPr bwMode="auto">
            <a:xfrm>
              <a:off x="1395" y="994"/>
              <a:ext cx="409" cy="158"/>
            </a:xfrm>
            <a:prstGeom prst="rect">
              <a:avLst/>
            </a:prstGeom>
            <a:noFill/>
            <a:ln w="6350">
              <a:noFill/>
              <a:miter lim="800000"/>
              <a:headEnd type="none" w="sm" len="sm"/>
              <a:tailEnd type="none" w="sm" len="sm"/>
            </a:ln>
          </p:spPr>
          <p:txBody>
            <a:bodyPr lIns="19050" tIns="19050" rIns="19050" bIns="19050"/>
            <a:lstStyle/>
            <a:p>
              <a:pPr marL="1588" lvl="1" defTabSz="762000">
                <a:buClr>
                  <a:schemeClr val="tx2"/>
                </a:buClr>
                <a:buSzPct val="85000"/>
                <a:buFont typeface="Wingdings" pitchFamily="2" charset="2"/>
                <a:buNone/>
              </a:pPr>
              <a:endParaRPr lang="en-US" sz="900" dirty="0">
                <a:latin typeface="+mn-lt"/>
              </a:endParaRPr>
            </a:p>
          </p:txBody>
        </p:sp>
        <p:sp>
          <p:nvSpPr>
            <p:cNvPr id="241" name="Rectangle 248"/>
            <p:cNvSpPr>
              <a:spLocks noChangeArrowheads="1"/>
            </p:cNvSpPr>
            <p:nvPr/>
          </p:nvSpPr>
          <p:spPr bwMode="auto">
            <a:xfrm>
              <a:off x="1924" y="2131"/>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b="1" dirty="0">
                  <a:latin typeface="+mn-lt"/>
                </a:rPr>
                <a:t>550</a:t>
              </a:r>
            </a:p>
          </p:txBody>
        </p:sp>
        <p:sp>
          <p:nvSpPr>
            <p:cNvPr id="242" name="Rectangle 249"/>
            <p:cNvSpPr>
              <a:spLocks noChangeArrowheads="1"/>
            </p:cNvSpPr>
            <p:nvPr/>
          </p:nvSpPr>
          <p:spPr bwMode="auto">
            <a:xfrm>
              <a:off x="1395" y="2131"/>
              <a:ext cx="40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endParaRPr lang="en-US" sz="900" b="1" dirty="0">
                <a:latin typeface="+mn-lt"/>
              </a:endParaRPr>
            </a:p>
          </p:txBody>
        </p:sp>
        <p:sp>
          <p:nvSpPr>
            <p:cNvPr id="243" name="Rectangle 250"/>
            <p:cNvSpPr>
              <a:spLocks noChangeArrowheads="1"/>
            </p:cNvSpPr>
            <p:nvPr/>
          </p:nvSpPr>
          <p:spPr bwMode="auto">
            <a:xfrm>
              <a:off x="1924" y="1564"/>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50</a:t>
              </a:r>
            </a:p>
          </p:txBody>
        </p:sp>
        <p:sp>
          <p:nvSpPr>
            <p:cNvPr id="244" name="Rectangle 251"/>
            <p:cNvSpPr>
              <a:spLocks noChangeArrowheads="1"/>
            </p:cNvSpPr>
            <p:nvPr/>
          </p:nvSpPr>
          <p:spPr bwMode="auto">
            <a:xfrm>
              <a:off x="1395" y="1564"/>
              <a:ext cx="409" cy="81"/>
            </a:xfrm>
            <a:prstGeom prst="rect">
              <a:avLst/>
            </a:prstGeom>
            <a:noFill/>
            <a:ln w="6350">
              <a:noFill/>
              <a:miter lim="800000"/>
              <a:headEnd type="none" w="sm" len="sm"/>
              <a:tailEnd type="none" w="sm" len="sm"/>
            </a:ln>
          </p:spPr>
          <p:txBody>
            <a:bodyPr lIns="19050" tIns="11430" rIns="19050" bIns="11430" anchor="ctr"/>
            <a:lstStyle/>
            <a:p>
              <a:pPr marL="95250" lvl="1" indent="-93663" defTabSz="762000">
                <a:buClr>
                  <a:schemeClr val="tx2"/>
                </a:buClr>
                <a:buSzPct val="85000"/>
                <a:buFont typeface="Wingdings" pitchFamily="2" charset="2"/>
                <a:buNone/>
              </a:pPr>
              <a:r>
                <a:rPr lang="en-US" sz="900" dirty="0">
                  <a:latin typeface="+mn-lt"/>
                </a:rPr>
                <a:t>	UK – AEU</a:t>
              </a:r>
            </a:p>
          </p:txBody>
        </p:sp>
        <p:sp>
          <p:nvSpPr>
            <p:cNvPr id="245" name="Rectangle 252"/>
            <p:cNvSpPr>
              <a:spLocks noChangeArrowheads="1"/>
            </p:cNvSpPr>
            <p:nvPr/>
          </p:nvSpPr>
          <p:spPr bwMode="auto">
            <a:xfrm>
              <a:off x="1924" y="1483"/>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endParaRPr lang="en-US" sz="900" dirty="0">
                <a:latin typeface="+mn-lt"/>
              </a:endParaRPr>
            </a:p>
          </p:txBody>
        </p:sp>
        <p:sp>
          <p:nvSpPr>
            <p:cNvPr id="246" name="Rectangle 253"/>
            <p:cNvSpPr>
              <a:spLocks noChangeArrowheads="1"/>
            </p:cNvSpPr>
            <p:nvPr/>
          </p:nvSpPr>
          <p:spPr bwMode="auto">
            <a:xfrm>
              <a:off x="1395" y="1483"/>
              <a:ext cx="40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Staff</a:t>
              </a:r>
            </a:p>
          </p:txBody>
        </p:sp>
        <p:sp>
          <p:nvSpPr>
            <p:cNvPr id="247" name="Rectangle 254"/>
            <p:cNvSpPr>
              <a:spLocks noChangeArrowheads="1"/>
            </p:cNvSpPr>
            <p:nvPr/>
          </p:nvSpPr>
          <p:spPr bwMode="auto">
            <a:xfrm>
              <a:off x="1924" y="1402"/>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40</a:t>
              </a:r>
            </a:p>
          </p:txBody>
        </p:sp>
        <p:sp>
          <p:nvSpPr>
            <p:cNvPr id="248" name="Rectangle 255"/>
            <p:cNvSpPr>
              <a:spLocks noChangeArrowheads="1"/>
            </p:cNvSpPr>
            <p:nvPr/>
          </p:nvSpPr>
          <p:spPr bwMode="auto">
            <a:xfrm>
              <a:off x="1395" y="1402"/>
              <a:ext cx="40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a:latin typeface="+mn-lt"/>
                </a:rPr>
                <a:t>Exel</a:t>
              </a:r>
            </a:p>
          </p:txBody>
        </p:sp>
        <p:sp>
          <p:nvSpPr>
            <p:cNvPr id="249" name="Rectangle 256"/>
            <p:cNvSpPr>
              <a:spLocks noChangeArrowheads="1"/>
            </p:cNvSpPr>
            <p:nvPr/>
          </p:nvSpPr>
          <p:spPr bwMode="auto">
            <a:xfrm>
              <a:off x="1924" y="1314"/>
              <a:ext cx="313" cy="88"/>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30</a:t>
              </a:r>
            </a:p>
          </p:txBody>
        </p:sp>
        <p:sp>
          <p:nvSpPr>
            <p:cNvPr id="250" name="Rectangle 257"/>
            <p:cNvSpPr>
              <a:spLocks noChangeArrowheads="1"/>
            </p:cNvSpPr>
            <p:nvPr/>
          </p:nvSpPr>
          <p:spPr bwMode="auto">
            <a:xfrm>
              <a:off x="1395" y="1314"/>
              <a:ext cx="409" cy="88"/>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smtClean="0">
                  <a:latin typeface="+mn-lt"/>
                </a:rPr>
                <a:t>Supplier C</a:t>
              </a:r>
              <a:endParaRPr lang="en-US" sz="900" dirty="0">
                <a:latin typeface="+mn-lt"/>
              </a:endParaRPr>
            </a:p>
          </p:txBody>
        </p:sp>
        <p:sp>
          <p:nvSpPr>
            <p:cNvPr id="251" name="Rectangle 258"/>
            <p:cNvSpPr>
              <a:spLocks noChangeArrowheads="1"/>
            </p:cNvSpPr>
            <p:nvPr/>
          </p:nvSpPr>
          <p:spPr bwMode="auto">
            <a:xfrm>
              <a:off x="1924" y="1233"/>
              <a:ext cx="313" cy="81"/>
            </a:xfrm>
            <a:prstGeom prst="rect">
              <a:avLst/>
            </a:prstGeom>
            <a:noFill/>
            <a:ln w="6350">
              <a:noFill/>
              <a:miter lim="800000"/>
              <a:headEnd type="none" w="sm" len="sm"/>
              <a:tailEnd type="none" w="sm" len="sm"/>
            </a:ln>
          </p:spPr>
          <p:txBody>
            <a:bodyPr lIns="19050" tIns="11430" rIns="19050" bIns="11430" anchor="ctr"/>
            <a:lstStyle/>
            <a:p>
              <a:pPr marL="1588" lvl="1" algn="r" defTabSz="762000">
                <a:buClr>
                  <a:schemeClr val="tx2"/>
                </a:buClr>
                <a:buSzPct val="85000"/>
                <a:buFont typeface="Wingdings" pitchFamily="2" charset="2"/>
                <a:buNone/>
              </a:pPr>
              <a:r>
                <a:rPr lang="en-US" sz="900" dirty="0">
                  <a:latin typeface="+mn-lt"/>
                </a:rPr>
                <a:t>50</a:t>
              </a:r>
            </a:p>
          </p:txBody>
        </p:sp>
        <p:sp>
          <p:nvSpPr>
            <p:cNvPr id="252" name="Rectangle 259"/>
            <p:cNvSpPr>
              <a:spLocks noChangeArrowheads="1"/>
            </p:cNvSpPr>
            <p:nvPr/>
          </p:nvSpPr>
          <p:spPr bwMode="auto">
            <a:xfrm>
              <a:off x="1395" y="1233"/>
              <a:ext cx="409" cy="81"/>
            </a:xfrm>
            <a:prstGeom prst="rect">
              <a:avLst/>
            </a:prstGeom>
            <a:noFill/>
            <a:ln w="6350">
              <a:noFill/>
              <a:miter lim="800000"/>
              <a:headEnd type="none" w="sm" len="sm"/>
              <a:tailEnd type="none" w="sm" len="sm"/>
            </a:ln>
          </p:spPr>
          <p:txBody>
            <a:bodyPr lIns="19050" tIns="11430" rIns="19050" bIns="11430" anchor="ctr"/>
            <a:lstStyle/>
            <a:p>
              <a:pPr marL="1588" lvl="1" defTabSz="762000">
                <a:buClr>
                  <a:schemeClr val="tx2"/>
                </a:buClr>
                <a:buSzPct val="85000"/>
                <a:buFont typeface="Wingdings" pitchFamily="2" charset="2"/>
                <a:buNone/>
              </a:pPr>
              <a:r>
                <a:rPr lang="en-US" sz="900" dirty="0" smtClean="0">
                  <a:latin typeface="+mn-lt"/>
                </a:rPr>
                <a:t>Supplier B</a:t>
              </a:r>
              <a:endParaRPr lang="en-US" sz="900" dirty="0">
                <a:latin typeface="+mn-lt"/>
              </a:endParaRPr>
            </a:p>
          </p:txBody>
        </p:sp>
        <p:sp>
          <p:nvSpPr>
            <p:cNvPr id="253" name="Rectangle 260"/>
            <p:cNvSpPr>
              <a:spLocks noChangeArrowheads="1"/>
            </p:cNvSpPr>
            <p:nvPr/>
          </p:nvSpPr>
          <p:spPr bwMode="auto">
            <a:xfrm>
              <a:off x="1924" y="1152"/>
              <a:ext cx="313" cy="81"/>
            </a:xfrm>
            <a:prstGeom prst="rect">
              <a:avLst/>
            </a:prstGeom>
            <a:noFill/>
            <a:ln w="6350">
              <a:noFill/>
              <a:miter lim="800000"/>
              <a:headEnd type="none" w="sm" len="sm"/>
              <a:tailEnd type="none" w="sm" len="sm"/>
            </a:ln>
          </p:spPr>
          <p:txBody>
            <a:bodyPr lIns="19050" tIns="11430" rIns="19050" bIns="11430"/>
            <a:lstStyle/>
            <a:p>
              <a:pPr marL="3175" lvl="2" algn="r" defTabSz="762000">
                <a:buClr>
                  <a:schemeClr val="tx2"/>
                </a:buClr>
                <a:buSzPct val="85000"/>
                <a:buFont typeface="Symbol" pitchFamily="18" charset="2"/>
                <a:buNone/>
              </a:pPr>
              <a:r>
                <a:rPr lang="en-US" sz="900" dirty="0">
                  <a:latin typeface="+mn-lt"/>
                </a:rPr>
                <a:t>40</a:t>
              </a:r>
            </a:p>
          </p:txBody>
        </p:sp>
        <p:sp>
          <p:nvSpPr>
            <p:cNvPr id="254" name="Rectangle 261"/>
            <p:cNvSpPr>
              <a:spLocks noChangeArrowheads="1"/>
            </p:cNvSpPr>
            <p:nvPr/>
          </p:nvSpPr>
          <p:spPr bwMode="auto">
            <a:xfrm>
              <a:off x="1395" y="1152"/>
              <a:ext cx="409" cy="81"/>
            </a:xfrm>
            <a:prstGeom prst="rect">
              <a:avLst/>
            </a:prstGeom>
            <a:noFill/>
            <a:ln w="6350">
              <a:noFill/>
              <a:miter lim="800000"/>
              <a:headEnd type="none" w="sm" len="sm"/>
              <a:tailEnd type="none" w="sm" len="sm"/>
            </a:ln>
          </p:spPr>
          <p:txBody>
            <a:bodyPr lIns="19050" tIns="11430" rIns="19050" bIns="11430"/>
            <a:lstStyle/>
            <a:p>
              <a:pPr marL="1588" lvl="1" defTabSz="762000">
                <a:buClr>
                  <a:schemeClr val="tx2"/>
                </a:buClr>
                <a:buSzPct val="85000"/>
                <a:buFont typeface="Wingdings" pitchFamily="2" charset="2"/>
                <a:buNone/>
              </a:pPr>
              <a:r>
                <a:rPr lang="en-US" sz="900" dirty="0" smtClean="0">
                  <a:latin typeface="+mn-lt"/>
                </a:rPr>
                <a:t>Supplier A</a:t>
              </a:r>
              <a:endParaRPr lang="en-US" sz="900" dirty="0">
                <a:latin typeface="+mn-lt"/>
              </a:endParaRPr>
            </a:p>
          </p:txBody>
        </p:sp>
        <p:sp>
          <p:nvSpPr>
            <p:cNvPr id="255" name="Line 262"/>
            <p:cNvSpPr>
              <a:spLocks noChangeShapeType="1"/>
            </p:cNvSpPr>
            <p:nvPr/>
          </p:nvSpPr>
          <p:spPr bwMode="auto">
            <a:xfrm>
              <a:off x="1395" y="2540"/>
              <a:ext cx="842" cy="0"/>
            </a:xfrm>
            <a:prstGeom prst="line">
              <a:avLst/>
            </a:prstGeom>
            <a:noFill/>
            <a:ln w="19050">
              <a:solidFill>
                <a:schemeClr val="bg2"/>
              </a:solidFill>
              <a:round/>
              <a:headEnd type="none" w="sm" len="sm"/>
              <a:tailEnd type="none" w="sm" len="sm"/>
            </a:ln>
          </p:spPr>
          <p:txBody>
            <a:bodyPr lIns="19050" tIns="19050" rIns="19050" bIns="19050">
              <a:spAutoFit/>
            </a:bodyPr>
            <a:lstStyle/>
            <a:p>
              <a:endParaRPr lang="en-US" dirty="0">
                <a:latin typeface="+mn-lt"/>
              </a:endParaRPr>
            </a:p>
          </p:txBody>
        </p:sp>
        <p:sp>
          <p:nvSpPr>
            <p:cNvPr id="256" name="Line 263"/>
            <p:cNvSpPr>
              <a:spLocks noChangeShapeType="1"/>
            </p:cNvSpPr>
            <p:nvPr/>
          </p:nvSpPr>
          <p:spPr bwMode="auto">
            <a:xfrm>
              <a:off x="1395" y="1152"/>
              <a:ext cx="823"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257" name="Line 264"/>
            <p:cNvSpPr>
              <a:spLocks noChangeShapeType="1"/>
            </p:cNvSpPr>
            <p:nvPr/>
          </p:nvSpPr>
          <p:spPr bwMode="auto">
            <a:xfrm>
              <a:off x="1395" y="2459"/>
              <a:ext cx="829"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258" name="Line 265"/>
            <p:cNvSpPr>
              <a:spLocks noChangeShapeType="1"/>
            </p:cNvSpPr>
            <p:nvPr/>
          </p:nvSpPr>
          <p:spPr bwMode="auto">
            <a:xfrm>
              <a:off x="1395" y="2212"/>
              <a:ext cx="836" cy="0"/>
            </a:xfrm>
            <a:prstGeom prst="line">
              <a:avLst/>
            </a:prstGeom>
            <a:noFill/>
            <a:ln w="190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259" name="Line 266"/>
            <p:cNvSpPr>
              <a:spLocks noChangeShapeType="1"/>
            </p:cNvSpPr>
            <p:nvPr/>
          </p:nvSpPr>
          <p:spPr bwMode="auto">
            <a:xfrm>
              <a:off x="1395" y="2131"/>
              <a:ext cx="837"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260" name="Line 267"/>
            <p:cNvSpPr>
              <a:spLocks noChangeShapeType="1"/>
            </p:cNvSpPr>
            <p:nvPr/>
          </p:nvSpPr>
          <p:spPr bwMode="auto">
            <a:xfrm>
              <a:off x="1395" y="2050"/>
              <a:ext cx="829"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261" name="Line 268"/>
            <p:cNvSpPr>
              <a:spLocks noChangeShapeType="1"/>
            </p:cNvSpPr>
            <p:nvPr/>
          </p:nvSpPr>
          <p:spPr bwMode="auto">
            <a:xfrm>
              <a:off x="1395" y="1969"/>
              <a:ext cx="829"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262" name="Freeform 269"/>
            <p:cNvSpPr>
              <a:spLocks/>
            </p:cNvSpPr>
            <p:nvPr/>
          </p:nvSpPr>
          <p:spPr bwMode="auto">
            <a:xfrm>
              <a:off x="1354" y="868"/>
              <a:ext cx="421" cy="136"/>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263" name="Freeform 270"/>
            <p:cNvSpPr>
              <a:spLocks/>
            </p:cNvSpPr>
            <p:nvPr/>
          </p:nvSpPr>
          <p:spPr bwMode="auto">
            <a:xfrm>
              <a:off x="1354" y="2169"/>
              <a:ext cx="307" cy="316"/>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264" name="Freeform 271"/>
            <p:cNvSpPr>
              <a:spLocks/>
            </p:cNvSpPr>
            <p:nvPr/>
          </p:nvSpPr>
          <p:spPr bwMode="auto">
            <a:xfrm>
              <a:off x="2070" y="2435"/>
              <a:ext cx="223" cy="112"/>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265" name="Freeform 272"/>
            <p:cNvSpPr>
              <a:spLocks/>
            </p:cNvSpPr>
            <p:nvPr/>
          </p:nvSpPr>
          <p:spPr bwMode="auto">
            <a:xfrm>
              <a:off x="3213" y="2225"/>
              <a:ext cx="223" cy="112"/>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266" name="Freeform 273"/>
            <p:cNvSpPr>
              <a:spLocks/>
            </p:cNvSpPr>
            <p:nvPr/>
          </p:nvSpPr>
          <p:spPr bwMode="auto">
            <a:xfrm>
              <a:off x="4162" y="2255"/>
              <a:ext cx="223" cy="112"/>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267" name="Freeform 274"/>
            <p:cNvSpPr>
              <a:spLocks/>
            </p:cNvSpPr>
            <p:nvPr/>
          </p:nvSpPr>
          <p:spPr bwMode="auto">
            <a:xfrm>
              <a:off x="4997" y="1542"/>
              <a:ext cx="223" cy="112"/>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268" name="Freeform 275"/>
            <p:cNvSpPr>
              <a:spLocks/>
            </p:cNvSpPr>
            <p:nvPr/>
          </p:nvSpPr>
          <p:spPr bwMode="auto">
            <a:xfrm>
              <a:off x="5118" y="2115"/>
              <a:ext cx="403" cy="316"/>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269" name="Freeform 276"/>
            <p:cNvSpPr>
              <a:spLocks/>
            </p:cNvSpPr>
            <p:nvPr/>
          </p:nvSpPr>
          <p:spPr bwMode="auto">
            <a:xfrm>
              <a:off x="5733" y="2358"/>
              <a:ext cx="223" cy="112"/>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sp>
          <p:nvSpPr>
            <p:cNvPr id="270" name="Rectangle 277"/>
            <p:cNvSpPr>
              <a:spLocks noChangeArrowheads="1"/>
            </p:cNvSpPr>
            <p:nvPr/>
          </p:nvSpPr>
          <p:spPr bwMode="auto">
            <a:xfrm>
              <a:off x="2048" y="2749"/>
              <a:ext cx="528" cy="320"/>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Identify fixed and variable costs to allow effective bridges to be built</a:t>
              </a:r>
              <a:endParaRPr lang="en-US" sz="800" dirty="0">
                <a:solidFill>
                  <a:schemeClr val="tx2"/>
                </a:solidFill>
                <a:latin typeface="+mn-lt"/>
              </a:endParaRPr>
            </a:p>
          </p:txBody>
        </p:sp>
        <p:sp>
          <p:nvSpPr>
            <p:cNvPr id="271" name="Rectangle 278"/>
            <p:cNvSpPr>
              <a:spLocks noChangeArrowheads="1"/>
            </p:cNvSpPr>
            <p:nvPr/>
          </p:nvSpPr>
          <p:spPr bwMode="auto">
            <a:xfrm>
              <a:off x="2276" y="871"/>
              <a:ext cx="1112" cy="117"/>
            </a:xfrm>
            <a:prstGeom prst="rect">
              <a:avLst/>
            </a:prstGeom>
            <a:solidFill>
              <a:schemeClr val="accent1"/>
            </a:solidFill>
            <a:ln w="6350">
              <a:noFill/>
              <a:miter lim="800000"/>
              <a:headEnd type="none" w="sm" len="sm"/>
              <a:tailEnd type="none" w="sm" len="sm"/>
            </a:ln>
          </p:spPr>
          <p:txBody>
            <a:bodyPr lIns="19050" tIns="19050" rIns="19050" bIns="19050" anchor="b"/>
            <a:lstStyle/>
            <a:p>
              <a:pPr marL="1588" lvl="1" defTabSz="762000">
                <a:buClr>
                  <a:schemeClr val="tx2"/>
                </a:buClr>
                <a:buSzPct val="85000"/>
                <a:buFont typeface="Wingdings" pitchFamily="2" charset="2"/>
                <a:buNone/>
              </a:pPr>
              <a:r>
                <a:rPr lang="en-US" sz="1000" b="1" dirty="0">
                  <a:solidFill>
                    <a:schemeClr val="bg1"/>
                  </a:solidFill>
                  <a:latin typeface="+mn-lt"/>
                </a:rPr>
                <a:t>Inputs</a:t>
              </a:r>
            </a:p>
          </p:txBody>
        </p:sp>
        <p:sp>
          <p:nvSpPr>
            <p:cNvPr id="272" name="Rectangle 279"/>
            <p:cNvSpPr>
              <a:spLocks noChangeArrowheads="1"/>
            </p:cNvSpPr>
            <p:nvPr/>
          </p:nvSpPr>
          <p:spPr bwMode="auto">
            <a:xfrm>
              <a:off x="3173" y="2238"/>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b="1" dirty="0">
                  <a:latin typeface="+mn-lt"/>
                </a:rPr>
                <a:t>550</a:t>
              </a:r>
            </a:p>
          </p:txBody>
        </p:sp>
        <p:sp>
          <p:nvSpPr>
            <p:cNvPr id="273" name="Rectangle 280"/>
            <p:cNvSpPr>
              <a:spLocks noChangeArrowheads="1"/>
            </p:cNvSpPr>
            <p:nvPr/>
          </p:nvSpPr>
          <p:spPr bwMode="auto">
            <a:xfrm>
              <a:off x="2948" y="2238"/>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274" name="Rectangle 281"/>
            <p:cNvSpPr>
              <a:spLocks noChangeArrowheads="1"/>
            </p:cNvSpPr>
            <p:nvPr/>
          </p:nvSpPr>
          <p:spPr bwMode="auto">
            <a:xfrm>
              <a:off x="2276" y="2238"/>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endParaRPr lang="en-US" sz="900" b="1" dirty="0">
                <a:latin typeface="+mn-lt"/>
              </a:endParaRPr>
            </a:p>
          </p:txBody>
        </p:sp>
        <p:sp>
          <p:nvSpPr>
            <p:cNvPr id="275" name="Rectangle 282"/>
            <p:cNvSpPr>
              <a:spLocks noChangeArrowheads="1"/>
            </p:cNvSpPr>
            <p:nvPr/>
          </p:nvSpPr>
          <p:spPr bwMode="auto">
            <a:xfrm>
              <a:off x="3173" y="2147"/>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215</a:t>
              </a:r>
            </a:p>
          </p:txBody>
        </p:sp>
        <p:sp>
          <p:nvSpPr>
            <p:cNvPr id="276" name="Rectangle 283"/>
            <p:cNvSpPr>
              <a:spLocks noChangeArrowheads="1"/>
            </p:cNvSpPr>
            <p:nvPr/>
          </p:nvSpPr>
          <p:spPr bwMode="auto">
            <a:xfrm>
              <a:off x="2948" y="2147"/>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Fixed</a:t>
              </a:r>
            </a:p>
          </p:txBody>
        </p:sp>
        <p:sp>
          <p:nvSpPr>
            <p:cNvPr id="277" name="Rectangle 284"/>
            <p:cNvSpPr>
              <a:spLocks noChangeArrowheads="1"/>
            </p:cNvSpPr>
            <p:nvPr/>
          </p:nvSpPr>
          <p:spPr bwMode="auto">
            <a:xfrm>
              <a:off x="2276" y="2147"/>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Fixed</a:t>
              </a:r>
            </a:p>
          </p:txBody>
        </p:sp>
        <p:sp>
          <p:nvSpPr>
            <p:cNvPr id="278" name="Rectangle 285"/>
            <p:cNvSpPr>
              <a:spLocks noChangeArrowheads="1"/>
            </p:cNvSpPr>
            <p:nvPr/>
          </p:nvSpPr>
          <p:spPr bwMode="auto">
            <a:xfrm>
              <a:off x="3173" y="2056"/>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335</a:t>
              </a:r>
            </a:p>
          </p:txBody>
        </p:sp>
        <p:sp>
          <p:nvSpPr>
            <p:cNvPr id="279" name="Rectangle 286"/>
            <p:cNvSpPr>
              <a:spLocks noChangeArrowheads="1"/>
            </p:cNvSpPr>
            <p:nvPr/>
          </p:nvSpPr>
          <p:spPr bwMode="auto">
            <a:xfrm>
              <a:off x="2948" y="2056"/>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Variable</a:t>
              </a:r>
            </a:p>
          </p:txBody>
        </p:sp>
        <p:sp>
          <p:nvSpPr>
            <p:cNvPr id="280" name="Rectangle 287"/>
            <p:cNvSpPr>
              <a:spLocks noChangeArrowheads="1"/>
            </p:cNvSpPr>
            <p:nvPr/>
          </p:nvSpPr>
          <p:spPr bwMode="auto">
            <a:xfrm>
              <a:off x="2276" y="2056"/>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Variable</a:t>
              </a:r>
            </a:p>
          </p:txBody>
        </p:sp>
        <p:sp>
          <p:nvSpPr>
            <p:cNvPr id="281" name="Rectangle 288"/>
            <p:cNvSpPr>
              <a:spLocks noChangeArrowheads="1"/>
            </p:cNvSpPr>
            <p:nvPr/>
          </p:nvSpPr>
          <p:spPr bwMode="auto">
            <a:xfrm>
              <a:off x="3173" y="1419"/>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120</a:t>
              </a:r>
            </a:p>
          </p:txBody>
        </p:sp>
        <p:sp>
          <p:nvSpPr>
            <p:cNvPr id="282" name="Rectangle 289"/>
            <p:cNvSpPr>
              <a:spLocks noChangeArrowheads="1"/>
            </p:cNvSpPr>
            <p:nvPr/>
          </p:nvSpPr>
          <p:spPr bwMode="auto">
            <a:xfrm>
              <a:off x="2948" y="1419"/>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Variable</a:t>
              </a:r>
            </a:p>
          </p:txBody>
        </p:sp>
        <p:sp>
          <p:nvSpPr>
            <p:cNvPr id="283" name="Rectangle 290"/>
            <p:cNvSpPr>
              <a:spLocks noChangeArrowheads="1"/>
            </p:cNvSpPr>
            <p:nvPr/>
          </p:nvSpPr>
          <p:spPr bwMode="auto">
            <a:xfrm>
              <a:off x="2276" y="1419"/>
              <a:ext cx="71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Electronic components</a:t>
              </a:r>
            </a:p>
          </p:txBody>
        </p:sp>
        <p:sp>
          <p:nvSpPr>
            <p:cNvPr id="284" name="Rectangle 291"/>
            <p:cNvSpPr>
              <a:spLocks noChangeArrowheads="1"/>
            </p:cNvSpPr>
            <p:nvPr/>
          </p:nvSpPr>
          <p:spPr bwMode="auto">
            <a:xfrm>
              <a:off x="3173" y="1510"/>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65</a:t>
              </a:r>
            </a:p>
          </p:txBody>
        </p:sp>
        <p:sp>
          <p:nvSpPr>
            <p:cNvPr id="285" name="Rectangle 292"/>
            <p:cNvSpPr>
              <a:spLocks noChangeArrowheads="1"/>
            </p:cNvSpPr>
            <p:nvPr/>
          </p:nvSpPr>
          <p:spPr bwMode="auto">
            <a:xfrm>
              <a:off x="2948" y="1510"/>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Variable</a:t>
              </a:r>
            </a:p>
          </p:txBody>
        </p:sp>
        <p:sp>
          <p:nvSpPr>
            <p:cNvPr id="286" name="Rectangle 293"/>
            <p:cNvSpPr>
              <a:spLocks noChangeArrowheads="1"/>
            </p:cNvSpPr>
            <p:nvPr/>
          </p:nvSpPr>
          <p:spPr bwMode="auto">
            <a:xfrm>
              <a:off x="2276" y="1510"/>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Bought in parts</a:t>
              </a:r>
            </a:p>
          </p:txBody>
        </p:sp>
        <p:sp>
          <p:nvSpPr>
            <p:cNvPr id="287" name="Rectangle 294"/>
            <p:cNvSpPr>
              <a:spLocks noChangeArrowheads="1"/>
            </p:cNvSpPr>
            <p:nvPr/>
          </p:nvSpPr>
          <p:spPr bwMode="auto">
            <a:xfrm>
              <a:off x="3173" y="1601"/>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25</a:t>
              </a:r>
            </a:p>
          </p:txBody>
        </p:sp>
        <p:sp>
          <p:nvSpPr>
            <p:cNvPr id="288" name="Rectangle 295"/>
            <p:cNvSpPr>
              <a:spLocks noChangeArrowheads="1"/>
            </p:cNvSpPr>
            <p:nvPr/>
          </p:nvSpPr>
          <p:spPr bwMode="auto">
            <a:xfrm>
              <a:off x="2948" y="1601"/>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Fixed</a:t>
              </a:r>
            </a:p>
          </p:txBody>
        </p:sp>
        <p:sp>
          <p:nvSpPr>
            <p:cNvPr id="289" name="Rectangle 296"/>
            <p:cNvSpPr>
              <a:spLocks noChangeArrowheads="1"/>
            </p:cNvSpPr>
            <p:nvPr/>
          </p:nvSpPr>
          <p:spPr bwMode="auto">
            <a:xfrm>
              <a:off x="2276" y="1601"/>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Leased property</a:t>
              </a:r>
            </a:p>
          </p:txBody>
        </p:sp>
        <p:sp>
          <p:nvSpPr>
            <p:cNvPr id="290" name="Rectangle 297"/>
            <p:cNvSpPr>
              <a:spLocks noChangeArrowheads="1"/>
            </p:cNvSpPr>
            <p:nvPr/>
          </p:nvSpPr>
          <p:spPr bwMode="auto">
            <a:xfrm>
              <a:off x="2948" y="1965"/>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endParaRPr lang="en-US" sz="900" b="1" dirty="0">
                <a:latin typeface="+mn-lt"/>
              </a:endParaRPr>
            </a:p>
          </p:txBody>
        </p:sp>
        <p:sp>
          <p:nvSpPr>
            <p:cNvPr id="291" name="Rectangle 298"/>
            <p:cNvSpPr>
              <a:spLocks noChangeArrowheads="1"/>
            </p:cNvSpPr>
            <p:nvPr/>
          </p:nvSpPr>
          <p:spPr bwMode="auto">
            <a:xfrm>
              <a:off x="2948" y="1874"/>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Fixed</a:t>
              </a:r>
            </a:p>
          </p:txBody>
        </p:sp>
        <p:sp>
          <p:nvSpPr>
            <p:cNvPr id="292" name="Rectangle 299"/>
            <p:cNvSpPr>
              <a:spLocks noChangeArrowheads="1"/>
            </p:cNvSpPr>
            <p:nvPr/>
          </p:nvSpPr>
          <p:spPr bwMode="auto">
            <a:xfrm>
              <a:off x="2948" y="1783"/>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Fixed</a:t>
              </a:r>
            </a:p>
          </p:txBody>
        </p:sp>
        <p:sp>
          <p:nvSpPr>
            <p:cNvPr id="293" name="Rectangle 300"/>
            <p:cNvSpPr>
              <a:spLocks noChangeArrowheads="1"/>
            </p:cNvSpPr>
            <p:nvPr/>
          </p:nvSpPr>
          <p:spPr bwMode="auto">
            <a:xfrm>
              <a:off x="2948" y="1692"/>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Variable</a:t>
              </a:r>
            </a:p>
          </p:txBody>
        </p:sp>
        <p:sp>
          <p:nvSpPr>
            <p:cNvPr id="294" name="Rectangle 301"/>
            <p:cNvSpPr>
              <a:spLocks noChangeArrowheads="1"/>
            </p:cNvSpPr>
            <p:nvPr/>
          </p:nvSpPr>
          <p:spPr bwMode="auto">
            <a:xfrm>
              <a:off x="2948" y="1328"/>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Variable </a:t>
              </a:r>
            </a:p>
          </p:txBody>
        </p:sp>
        <p:sp>
          <p:nvSpPr>
            <p:cNvPr id="295" name="Rectangle 302"/>
            <p:cNvSpPr>
              <a:spLocks noChangeArrowheads="1"/>
            </p:cNvSpPr>
            <p:nvPr/>
          </p:nvSpPr>
          <p:spPr bwMode="auto">
            <a:xfrm>
              <a:off x="2948" y="1237"/>
              <a:ext cx="266"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Variable</a:t>
              </a:r>
            </a:p>
          </p:txBody>
        </p:sp>
        <p:sp>
          <p:nvSpPr>
            <p:cNvPr id="296" name="Rectangle 303"/>
            <p:cNvSpPr>
              <a:spLocks noChangeArrowheads="1"/>
            </p:cNvSpPr>
            <p:nvPr/>
          </p:nvSpPr>
          <p:spPr bwMode="auto">
            <a:xfrm>
              <a:off x="2948" y="1146"/>
              <a:ext cx="266" cy="91"/>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r>
                <a:rPr lang="en-US" sz="900" dirty="0">
                  <a:latin typeface="+mn-lt"/>
                </a:rPr>
                <a:t>Fixed</a:t>
              </a:r>
            </a:p>
          </p:txBody>
        </p:sp>
        <p:sp>
          <p:nvSpPr>
            <p:cNvPr id="297" name="Rectangle 304"/>
            <p:cNvSpPr>
              <a:spLocks noChangeArrowheads="1"/>
            </p:cNvSpPr>
            <p:nvPr/>
          </p:nvSpPr>
          <p:spPr bwMode="auto">
            <a:xfrm>
              <a:off x="2788" y="988"/>
              <a:ext cx="426" cy="158"/>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r>
                <a:rPr lang="en-US" sz="900" b="1" dirty="0">
                  <a:solidFill>
                    <a:schemeClr val="tx2"/>
                  </a:solidFill>
                  <a:latin typeface="+mn-lt"/>
                </a:rPr>
                <a:t>Fixed or variable</a:t>
              </a:r>
            </a:p>
          </p:txBody>
        </p:sp>
        <p:sp>
          <p:nvSpPr>
            <p:cNvPr id="298" name="Rectangle 305"/>
            <p:cNvSpPr>
              <a:spLocks noChangeArrowheads="1"/>
            </p:cNvSpPr>
            <p:nvPr/>
          </p:nvSpPr>
          <p:spPr bwMode="auto">
            <a:xfrm>
              <a:off x="3173" y="988"/>
              <a:ext cx="227" cy="158"/>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r>
                <a:rPr lang="en-US" sz="900" b="1" dirty="0">
                  <a:solidFill>
                    <a:schemeClr val="tx2"/>
                  </a:solidFill>
                  <a:latin typeface="+mn-lt"/>
                </a:rPr>
                <a:t/>
              </a:r>
              <a:br>
                <a:rPr lang="en-US" sz="900" b="1" dirty="0">
                  <a:solidFill>
                    <a:schemeClr val="tx2"/>
                  </a:solidFill>
                  <a:latin typeface="+mn-lt"/>
                </a:rPr>
              </a:br>
              <a:r>
                <a:rPr lang="en-US" sz="900" b="1" dirty="0">
                  <a:solidFill>
                    <a:schemeClr val="tx2"/>
                  </a:solidFill>
                  <a:latin typeface="+mn-lt"/>
                </a:rPr>
                <a:t>€m</a:t>
              </a:r>
            </a:p>
          </p:txBody>
        </p:sp>
        <p:sp>
          <p:nvSpPr>
            <p:cNvPr id="299" name="Rectangle 306"/>
            <p:cNvSpPr>
              <a:spLocks noChangeArrowheads="1"/>
            </p:cNvSpPr>
            <p:nvPr/>
          </p:nvSpPr>
          <p:spPr bwMode="auto">
            <a:xfrm>
              <a:off x="2276" y="988"/>
              <a:ext cx="512" cy="158"/>
            </a:xfrm>
            <a:prstGeom prst="rect">
              <a:avLst/>
            </a:prstGeom>
            <a:noFill/>
            <a:ln w="6350">
              <a:noFill/>
              <a:miter lim="800000"/>
              <a:headEnd type="none" w="sm" len="sm"/>
              <a:tailEnd type="none" w="sm" len="sm"/>
            </a:ln>
          </p:spPr>
          <p:txBody>
            <a:bodyPr lIns="19050" tIns="19050" rIns="19050" bIns="19050"/>
            <a:lstStyle/>
            <a:p>
              <a:pPr marL="1588" lvl="1" defTabSz="762000">
                <a:buClr>
                  <a:schemeClr val="tx2"/>
                </a:buClr>
                <a:buSzPct val="85000"/>
                <a:buFont typeface="Wingdings" pitchFamily="2" charset="2"/>
                <a:buNone/>
              </a:pPr>
              <a:endParaRPr lang="en-US" sz="900" dirty="0">
                <a:latin typeface="+mn-lt"/>
              </a:endParaRPr>
            </a:p>
          </p:txBody>
        </p:sp>
        <p:sp>
          <p:nvSpPr>
            <p:cNvPr id="300" name="Rectangle 307"/>
            <p:cNvSpPr>
              <a:spLocks noChangeArrowheads="1"/>
            </p:cNvSpPr>
            <p:nvPr/>
          </p:nvSpPr>
          <p:spPr bwMode="auto">
            <a:xfrm>
              <a:off x="3173" y="1965"/>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b="1" dirty="0">
                  <a:latin typeface="+mn-lt"/>
                </a:rPr>
                <a:t>550</a:t>
              </a:r>
            </a:p>
          </p:txBody>
        </p:sp>
        <p:sp>
          <p:nvSpPr>
            <p:cNvPr id="301" name="Rectangle 308"/>
            <p:cNvSpPr>
              <a:spLocks noChangeArrowheads="1"/>
            </p:cNvSpPr>
            <p:nvPr/>
          </p:nvSpPr>
          <p:spPr bwMode="auto">
            <a:xfrm>
              <a:off x="2276" y="1965"/>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endParaRPr lang="en-US" sz="900" b="1" dirty="0">
                <a:latin typeface="+mn-lt"/>
              </a:endParaRPr>
            </a:p>
          </p:txBody>
        </p:sp>
        <p:sp>
          <p:nvSpPr>
            <p:cNvPr id="302" name="Rectangle 309"/>
            <p:cNvSpPr>
              <a:spLocks noChangeArrowheads="1"/>
            </p:cNvSpPr>
            <p:nvPr/>
          </p:nvSpPr>
          <p:spPr bwMode="auto">
            <a:xfrm>
              <a:off x="3173" y="1874"/>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20</a:t>
              </a:r>
            </a:p>
          </p:txBody>
        </p:sp>
        <p:sp>
          <p:nvSpPr>
            <p:cNvPr id="303" name="Rectangle 310"/>
            <p:cNvSpPr>
              <a:spLocks noChangeArrowheads="1"/>
            </p:cNvSpPr>
            <p:nvPr/>
          </p:nvSpPr>
          <p:spPr bwMode="auto">
            <a:xfrm>
              <a:off x="2276" y="1874"/>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Operational capex</a:t>
              </a:r>
            </a:p>
          </p:txBody>
        </p:sp>
        <p:sp>
          <p:nvSpPr>
            <p:cNvPr id="304" name="Rectangle 311"/>
            <p:cNvSpPr>
              <a:spLocks noChangeArrowheads="1"/>
            </p:cNvSpPr>
            <p:nvPr/>
          </p:nvSpPr>
          <p:spPr bwMode="auto">
            <a:xfrm>
              <a:off x="3173" y="1783"/>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20</a:t>
              </a:r>
            </a:p>
          </p:txBody>
        </p:sp>
        <p:sp>
          <p:nvSpPr>
            <p:cNvPr id="305" name="Rectangle 312"/>
            <p:cNvSpPr>
              <a:spLocks noChangeArrowheads="1"/>
            </p:cNvSpPr>
            <p:nvPr/>
          </p:nvSpPr>
          <p:spPr bwMode="auto">
            <a:xfrm>
              <a:off x="2276" y="1783"/>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IT</a:t>
              </a:r>
            </a:p>
          </p:txBody>
        </p:sp>
        <p:sp>
          <p:nvSpPr>
            <p:cNvPr id="306" name="Rectangle 313"/>
            <p:cNvSpPr>
              <a:spLocks noChangeArrowheads="1"/>
            </p:cNvSpPr>
            <p:nvPr/>
          </p:nvSpPr>
          <p:spPr bwMode="auto">
            <a:xfrm>
              <a:off x="3173" y="1692"/>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50</a:t>
              </a:r>
            </a:p>
          </p:txBody>
        </p:sp>
        <p:sp>
          <p:nvSpPr>
            <p:cNvPr id="307" name="Rectangle 314"/>
            <p:cNvSpPr>
              <a:spLocks noChangeArrowheads="1"/>
            </p:cNvSpPr>
            <p:nvPr/>
          </p:nvSpPr>
          <p:spPr bwMode="auto">
            <a:xfrm>
              <a:off x="2276" y="1692"/>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Logistics</a:t>
              </a:r>
            </a:p>
          </p:txBody>
        </p:sp>
        <p:sp>
          <p:nvSpPr>
            <p:cNvPr id="308" name="Rectangle 315"/>
            <p:cNvSpPr>
              <a:spLocks noChangeArrowheads="1"/>
            </p:cNvSpPr>
            <p:nvPr/>
          </p:nvSpPr>
          <p:spPr bwMode="auto">
            <a:xfrm>
              <a:off x="3173" y="1328"/>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50</a:t>
              </a:r>
            </a:p>
          </p:txBody>
        </p:sp>
        <p:sp>
          <p:nvSpPr>
            <p:cNvPr id="309" name="Rectangle 316"/>
            <p:cNvSpPr>
              <a:spLocks noChangeArrowheads="1"/>
            </p:cNvSpPr>
            <p:nvPr/>
          </p:nvSpPr>
          <p:spPr bwMode="auto">
            <a:xfrm>
              <a:off x="2276" y="1328"/>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Aluminum</a:t>
              </a:r>
            </a:p>
          </p:txBody>
        </p:sp>
        <p:sp>
          <p:nvSpPr>
            <p:cNvPr id="310" name="Rectangle 317"/>
            <p:cNvSpPr>
              <a:spLocks noChangeArrowheads="1"/>
            </p:cNvSpPr>
            <p:nvPr/>
          </p:nvSpPr>
          <p:spPr bwMode="auto">
            <a:xfrm>
              <a:off x="3173" y="1237"/>
              <a:ext cx="227" cy="91"/>
            </a:xfrm>
            <a:prstGeom prst="rect">
              <a:avLst/>
            </a:prstGeom>
            <a:noFill/>
            <a:ln w="6350">
              <a:noFill/>
              <a:miter lim="800000"/>
              <a:headEnd type="none" w="sm" len="sm"/>
              <a:tailEnd type="none" w="sm" len="sm"/>
            </a:ln>
          </p:spPr>
          <p:txBody>
            <a:bodyPr lIns="19050" tIns="19050" rIns="19050" bIns="19050" anchor="ctr"/>
            <a:lstStyle/>
            <a:p>
              <a:pPr marL="1588" lvl="1" algn="r" defTabSz="762000">
                <a:buClr>
                  <a:schemeClr val="tx2"/>
                </a:buClr>
                <a:buSzPct val="85000"/>
                <a:buFont typeface="Wingdings" pitchFamily="2" charset="2"/>
                <a:buNone/>
              </a:pPr>
              <a:r>
                <a:rPr lang="en-US" sz="900" dirty="0">
                  <a:latin typeface="+mn-lt"/>
                </a:rPr>
                <a:t>50</a:t>
              </a:r>
            </a:p>
          </p:txBody>
        </p:sp>
        <p:sp>
          <p:nvSpPr>
            <p:cNvPr id="311" name="Rectangle 318"/>
            <p:cNvSpPr>
              <a:spLocks noChangeArrowheads="1"/>
            </p:cNvSpPr>
            <p:nvPr/>
          </p:nvSpPr>
          <p:spPr bwMode="auto">
            <a:xfrm>
              <a:off x="2276" y="1237"/>
              <a:ext cx="672" cy="91"/>
            </a:xfrm>
            <a:prstGeom prst="rect">
              <a:avLst/>
            </a:prstGeom>
            <a:noFill/>
            <a:ln w="6350">
              <a:noFill/>
              <a:miter lim="800000"/>
              <a:headEnd type="none" w="sm" len="sm"/>
              <a:tailEnd type="none" w="sm" len="sm"/>
            </a:ln>
          </p:spPr>
          <p:txBody>
            <a:bodyPr lIns="19050" tIns="19050" rIns="19050" bIns="19050" anchor="ctr"/>
            <a:lstStyle/>
            <a:p>
              <a:pPr marL="1588" lvl="1" defTabSz="762000">
                <a:buClr>
                  <a:schemeClr val="tx2"/>
                </a:buClr>
                <a:buSzPct val="85000"/>
                <a:buFont typeface="Wingdings" pitchFamily="2" charset="2"/>
                <a:buNone/>
              </a:pPr>
              <a:r>
                <a:rPr lang="en-US" sz="900" dirty="0">
                  <a:latin typeface="+mn-lt"/>
                </a:rPr>
                <a:t>People – variable</a:t>
              </a:r>
            </a:p>
          </p:txBody>
        </p:sp>
        <p:sp>
          <p:nvSpPr>
            <p:cNvPr id="312" name="Rectangle 319"/>
            <p:cNvSpPr>
              <a:spLocks noChangeArrowheads="1"/>
            </p:cNvSpPr>
            <p:nvPr/>
          </p:nvSpPr>
          <p:spPr bwMode="auto">
            <a:xfrm>
              <a:off x="3173" y="1146"/>
              <a:ext cx="227" cy="91"/>
            </a:xfrm>
            <a:prstGeom prst="rect">
              <a:avLst/>
            </a:prstGeom>
            <a:noFill/>
            <a:ln w="6350">
              <a:noFill/>
              <a:miter lim="800000"/>
              <a:headEnd type="none" w="sm" len="sm"/>
              <a:tailEnd type="none" w="sm" len="sm"/>
            </a:ln>
          </p:spPr>
          <p:txBody>
            <a:bodyPr lIns="19050" tIns="19050" rIns="19050" bIns="19050"/>
            <a:lstStyle/>
            <a:p>
              <a:pPr marL="3175" lvl="2" algn="r" defTabSz="762000">
                <a:buClr>
                  <a:schemeClr val="tx2"/>
                </a:buClr>
                <a:buSzPct val="85000"/>
                <a:buFont typeface="Symbol" pitchFamily="18" charset="2"/>
                <a:buNone/>
              </a:pPr>
              <a:r>
                <a:rPr lang="en-US" sz="900" dirty="0">
                  <a:latin typeface="+mn-lt"/>
                </a:rPr>
                <a:t>150</a:t>
              </a:r>
            </a:p>
          </p:txBody>
        </p:sp>
        <p:sp>
          <p:nvSpPr>
            <p:cNvPr id="313" name="Rectangle 320"/>
            <p:cNvSpPr>
              <a:spLocks noChangeArrowheads="1"/>
            </p:cNvSpPr>
            <p:nvPr/>
          </p:nvSpPr>
          <p:spPr bwMode="auto">
            <a:xfrm>
              <a:off x="2276" y="1146"/>
              <a:ext cx="672" cy="91"/>
            </a:xfrm>
            <a:prstGeom prst="rect">
              <a:avLst/>
            </a:prstGeom>
            <a:noFill/>
            <a:ln w="6350">
              <a:noFill/>
              <a:miter lim="800000"/>
              <a:headEnd type="none" w="sm" len="sm"/>
              <a:tailEnd type="none" w="sm" len="sm"/>
            </a:ln>
          </p:spPr>
          <p:txBody>
            <a:bodyPr lIns="19050" tIns="19050" rIns="19050" bIns="19050"/>
            <a:lstStyle/>
            <a:p>
              <a:pPr marL="1588" lvl="1" defTabSz="762000">
                <a:buClr>
                  <a:schemeClr val="tx2"/>
                </a:buClr>
                <a:buSzPct val="85000"/>
                <a:buFont typeface="Wingdings" pitchFamily="2" charset="2"/>
                <a:buNone/>
              </a:pPr>
              <a:r>
                <a:rPr lang="en-US" sz="900" dirty="0">
                  <a:latin typeface="+mn-lt"/>
                </a:rPr>
                <a:t>People – fixed</a:t>
              </a:r>
            </a:p>
          </p:txBody>
        </p:sp>
        <p:sp>
          <p:nvSpPr>
            <p:cNvPr id="314" name="Line 321"/>
            <p:cNvSpPr>
              <a:spLocks noChangeShapeType="1"/>
            </p:cNvSpPr>
            <p:nvPr/>
          </p:nvSpPr>
          <p:spPr bwMode="auto">
            <a:xfrm>
              <a:off x="2276" y="2329"/>
              <a:ext cx="1104" cy="0"/>
            </a:xfrm>
            <a:prstGeom prst="line">
              <a:avLst/>
            </a:prstGeom>
            <a:noFill/>
            <a:ln w="19050">
              <a:solidFill>
                <a:schemeClr val="bg2"/>
              </a:solidFill>
              <a:round/>
              <a:headEnd type="none" w="sm" len="sm"/>
              <a:tailEnd type="none" w="sm" len="sm"/>
            </a:ln>
          </p:spPr>
          <p:txBody>
            <a:bodyPr lIns="19050" tIns="19050" rIns="19050" bIns="19050">
              <a:spAutoFit/>
            </a:bodyPr>
            <a:lstStyle/>
            <a:p>
              <a:endParaRPr lang="en-US" dirty="0">
                <a:latin typeface="+mn-lt"/>
              </a:endParaRPr>
            </a:p>
          </p:txBody>
        </p:sp>
        <p:sp>
          <p:nvSpPr>
            <p:cNvPr id="315" name="Line 322"/>
            <p:cNvSpPr>
              <a:spLocks noChangeShapeType="1"/>
            </p:cNvSpPr>
            <p:nvPr/>
          </p:nvSpPr>
          <p:spPr bwMode="auto">
            <a:xfrm>
              <a:off x="2276" y="1146"/>
              <a:ext cx="1110"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316" name="Line 323"/>
            <p:cNvSpPr>
              <a:spLocks noChangeShapeType="1"/>
            </p:cNvSpPr>
            <p:nvPr/>
          </p:nvSpPr>
          <p:spPr bwMode="auto">
            <a:xfrm>
              <a:off x="2276" y="2056"/>
              <a:ext cx="1111" cy="0"/>
            </a:xfrm>
            <a:prstGeom prst="line">
              <a:avLst/>
            </a:prstGeom>
            <a:noFill/>
            <a:ln w="190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317" name="Line 324"/>
            <p:cNvSpPr>
              <a:spLocks noChangeShapeType="1"/>
            </p:cNvSpPr>
            <p:nvPr/>
          </p:nvSpPr>
          <p:spPr bwMode="auto">
            <a:xfrm>
              <a:off x="2276" y="2238"/>
              <a:ext cx="1104"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318" name="Line 325"/>
            <p:cNvSpPr>
              <a:spLocks noChangeShapeType="1"/>
            </p:cNvSpPr>
            <p:nvPr/>
          </p:nvSpPr>
          <p:spPr bwMode="auto">
            <a:xfrm>
              <a:off x="2276" y="1965"/>
              <a:ext cx="1104" cy="0"/>
            </a:xfrm>
            <a:prstGeom prst="line">
              <a:avLst/>
            </a:prstGeom>
            <a:noFill/>
            <a:ln w="6350">
              <a:solidFill>
                <a:schemeClr val="bg2"/>
              </a:solidFill>
              <a:round/>
              <a:headEnd type="none" w="sm" len="sm"/>
              <a:tailEnd type="none" w="sm" len="sm"/>
            </a:ln>
          </p:spPr>
          <p:txBody>
            <a:bodyPr lIns="126000" tIns="46800" rIns="90000" bIns="46800">
              <a:spAutoFit/>
            </a:bodyPr>
            <a:lstStyle/>
            <a:p>
              <a:endParaRPr lang="en-US" dirty="0">
                <a:latin typeface="+mn-lt"/>
              </a:endParaRPr>
            </a:p>
          </p:txBody>
        </p:sp>
        <p:sp>
          <p:nvSpPr>
            <p:cNvPr id="319" name="Freeform 326"/>
            <p:cNvSpPr>
              <a:spLocks/>
            </p:cNvSpPr>
            <p:nvPr/>
          </p:nvSpPr>
          <p:spPr bwMode="auto">
            <a:xfrm>
              <a:off x="2933" y="1979"/>
              <a:ext cx="403" cy="316"/>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cxnSp>
          <p:nvCxnSpPr>
            <p:cNvPr id="320" name="AutoShape 327"/>
            <p:cNvCxnSpPr>
              <a:cxnSpLocks noChangeShapeType="1"/>
              <a:stCxn id="270" idx="0"/>
              <a:endCxn id="319" idx="1"/>
            </p:cNvCxnSpPr>
            <p:nvPr/>
          </p:nvCxnSpPr>
          <p:spPr bwMode="auto">
            <a:xfrm flipV="1">
              <a:off x="2312" y="2092"/>
              <a:ext cx="665" cy="657"/>
            </a:xfrm>
            <a:prstGeom prst="straightConnector1">
              <a:avLst/>
            </a:prstGeom>
            <a:noFill/>
            <a:ln w="6350">
              <a:solidFill>
                <a:srgbClr val="F06A00"/>
              </a:solidFill>
              <a:round/>
              <a:headEnd type="none" w="sm" len="sm"/>
              <a:tailEnd type="triangle" w="sm" len="sm"/>
            </a:ln>
          </p:spPr>
        </p:cxnSp>
        <p:sp>
          <p:nvSpPr>
            <p:cNvPr id="321" name="Rectangle 328"/>
            <p:cNvSpPr>
              <a:spLocks noChangeArrowheads="1"/>
            </p:cNvSpPr>
            <p:nvPr/>
          </p:nvSpPr>
          <p:spPr bwMode="auto">
            <a:xfrm>
              <a:off x="1429" y="2805"/>
              <a:ext cx="504" cy="264"/>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Allows you to see functional currency exposure</a:t>
              </a:r>
              <a:endParaRPr lang="en-US" sz="800" dirty="0">
                <a:solidFill>
                  <a:schemeClr val="tx2"/>
                </a:solidFill>
                <a:latin typeface="+mn-lt"/>
              </a:endParaRPr>
            </a:p>
          </p:txBody>
        </p:sp>
        <p:cxnSp>
          <p:nvCxnSpPr>
            <p:cNvPr id="322" name="AutoShape 329"/>
            <p:cNvCxnSpPr>
              <a:cxnSpLocks noChangeShapeType="1"/>
              <a:stCxn id="321" idx="0"/>
              <a:endCxn id="263" idx="3"/>
            </p:cNvCxnSpPr>
            <p:nvPr/>
          </p:nvCxnSpPr>
          <p:spPr bwMode="auto">
            <a:xfrm flipH="1" flipV="1">
              <a:off x="1597" y="2407"/>
              <a:ext cx="84" cy="398"/>
            </a:xfrm>
            <a:prstGeom prst="straightConnector1">
              <a:avLst/>
            </a:prstGeom>
            <a:noFill/>
            <a:ln w="6350">
              <a:solidFill>
                <a:srgbClr val="F06A00"/>
              </a:solidFill>
              <a:round/>
              <a:headEnd type="none" w="sm" len="sm"/>
              <a:tailEnd type="triangle" w="sm" len="sm"/>
            </a:ln>
          </p:spPr>
        </p:cxnSp>
        <p:sp>
          <p:nvSpPr>
            <p:cNvPr id="323" name="Rectangle 330"/>
            <p:cNvSpPr>
              <a:spLocks noChangeArrowheads="1"/>
            </p:cNvSpPr>
            <p:nvPr/>
          </p:nvSpPr>
          <p:spPr bwMode="auto">
            <a:xfrm>
              <a:off x="2801" y="2787"/>
              <a:ext cx="1841" cy="284"/>
            </a:xfrm>
            <a:prstGeom prst="rect">
              <a:avLst/>
            </a:prstGeom>
            <a:solidFill>
              <a:srgbClr val="FAD8AF"/>
            </a:solidFill>
            <a:ln w="9525">
              <a:solidFill>
                <a:schemeClr val="hlink"/>
              </a:solidFill>
              <a:miter lim="800000"/>
              <a:headEnd/>
              <a:tailEnd/>
            </a:ln>
          </p:spPr>
          <p:txBody>
            <a:bodyPr lIns="0" tIns="0" rIns="0" bIns="0" anchorCtr="1"/>
            <a:lstStyle/>
            <a:p>
              <a:pPr algn="ctr" defTabSz="762000" eaLnBrk="0" hangingPunct="0">
                <a:lnSpc>
                  <a:spcPct val="90000"/>
                </a:lnSpc>
              </a:pPr>
              <a:r>
                <a:rPr lang="en-US" sz="800" dirty="0" smtClean="0">
                  <a:solidFill>
                    <a:schemeClr val="tx2"/>
                  </a:solidFill>
                  <a:latin typeface="+mn-lt"/>
                </a:rPr>
                <a:t>Shows three different ways of looking at the ongoing cost base of the business i.e. who the business buys from (suppliers); what it buys (inputs) and how much it costs to carry out its business proceeds to (processes)</a:t>
              </a:r>
              <a:endParaRPr lang="en-US" sz="800" dirty="0">
                <a:solidFill>
                  <a:schemeClr val="tx2"/>
                </a:solidFill>
                <a:latin typeface="+mn-lt"/>
              </a:endParaRPr>
            </a:p>
          </p:txBody>
        </p:sp>
        <p:cxnSp>
          <p:nvCxnSpPr>
            <p:cNvPr id="324" name="AutoShape 331"/>
            <p:cNvCxnSpPr>
              <a:cxnSpLocks noChangeShapeType="1"/>
              <a:stCxn id="323" idx="0"/>
              <a:endCxn id="264" idx="3"/>
            </p:cNvCxnSpPr>
            <p:nvPr/>
          </p:nvCxnSpPr>
          <p:spPr bwMode="auto">
            <a:xfrm flipH="1" flipV="1">
              <a:off x="2247" y="2520"/>
              <a:ext cx="1475" cy="267"/>
            </a:xfrm>
            <a:prstGeom prst="straightConnector1">
              <a:avLst/>
            </a:prstGeom>
            <a:noFill/>
            <a:ln w="6350">
              <a:solidFill>
                <a:srgbClr val="F06A00"/>
              </a:solidFill>
              <a:round/>
              <a:headEnd type="none" w="sm" len="sm"/>
              <a:tailEnd type="triangle" w="sm" len="sm"/>
            </a:ln>
          </p:spPr>
        </p:cxnSp>
        <p:cxnSp>
          <p:nvCxnSpPr>
            <p:cNvPr id="325" name="AutoShape 332"/>
            <p:cNvCxnSpPr>
              <a:cxnSpLocks noChangeShapeType="1"/>
              <a:stCxn id="323" idx="0"/>
              <a:endCxn id="265" idx="3"/>
            </p:cNvCxnSpPr>
            <p:nvPr/>
          </p:nvCxnSpPr>
          <p:spPr bwMode="auto">
            <a:xfrm flipH="1" flipV="1">
              <a:off x="3390" y="2310"/>
              <a:ext cx="332" cy="477"/>
            </a:xfrm>
            <a:prstGeom prst="straightConnector1">
              <a:avLst/>
            </a:prstGeom>
            <a:noFill/>
            <a:ln w="6350">
              <a:solidFill>
                <a:srgbClr val="F06A00"/>
              </a:solidFill>
              <a:round/>
              <a:headEnd type="none" w="sm" len="sm"/>
              <a:tailEnd type="triangle" w="sm" len="sm"/>
            </a:ln>
          </p:spPr>
        </p:cxnSp>
        <p:cxnSp>
          <p:nvCxnSpPr>
            <p:cNvPr id="326" name="AutoShape 333"/>
            <p:cNvCxnSpPr>
              <a:cxnSpLocks noChangeShapeType="1"/>
              <a:stCxn id="323" idx="0"/>
              <a:endCxn id="266" idx="2"/>
            </p:cNvCxnSpPr>
            <p:nvPr/>
          </p:nvCxnSpPr>
          <p:spPr bwMode="auto">
            <a:xfrm flipV="1">
              <a:off x="3722" y="2360"/>
              <a:ext cx="494" cy="427"/>
            </a:xfrm>
            <a:prstGeom prst="straightConnector1">
              <a:avLst/>
            </a:prstGeom>
            <a:noFill/>
            <a:ln w="6350">
              <a:solidFill>
                <a:srgbClr val="F06A00"/>
              </a:solidFill>
              <a:round/>
              <a:headEnd type="none" w="sm" len="sm"/>
              <a:tailEnd type="triangle" w="sm" len="sm"/>
            </a:ln>
          </p:spPr>
        </p:cxnSp>
        <p:sp>
          <p:nvSpPr>
            <p:cNvPr id="327" name="Rectangle 334"/>
            <p:cNvSpPr>
              <a:spLocks noChangeArrowheads="1"/>
            </p:cNvSpPr>
            <p:nvPr/>
          </p:nvSpPr>
          <p:spPr bwMode="auto">
            <a:xfrm>
              <a:off x="4396" y="1790"/>
              <a:ext cx="716" cy="500"/>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Shows two different ways of looking at the ongoing revenue base of the business i.e. what the business sells (outputs) and who it sells to (customers)</a:t>
              </a:r>
              <a:endParaRPr lang="en-US" sz="800" dirty="0">
                <a:solidFill>
                  <a:schemeClr val="tx2"/>
                </a:solidFill>
                <a:latin typeface="+mn-lt"/>
              </a:endParaRPr>
            </a:p>
          </p:txBody>
        </p:sp>
        <p:cxnSp>
          <p:nvCxnSpPr>
            <p:cNvPr id="328" name="AutoShape 335"/>
            <p:cNvCxnSpPr>
              <a:cxnSpLocks noChangeShapeType="1"/>
              <a:stCxn id="327" idx="3"/>
              <a:endCxn id="267" idx="2"/>
            </p:cNvCxnSpPr>
            <p:nvPr/>
          </p:nvCxnSpPr>
          <p:spPr bwMode="auto">
            <a:xfrm flipH="1" flipV="1">
              <a:off x="5051" y="1647"/>
              <a:ext cx="61" cy="393"/>
            </a:xfrm>
            <a:prstGeom prst="straightConnector1">
              <a:avLst/>
            </a:prstGeom>
            <a:noFill/>
            <a:ln w="6350">
              <a:solidFill>
                <a:srgbClr val="F06A00"/>
              </a:solidFill>
              <a:round/>
              <a:headEnd type="none" w="sm" len="sm"/>
              <a:tailEnd type="triangle" w="sm" len="sm"/>
            </a:ln>
          </p:spPr>
        </p:cxnSp>
        <p:cxnSp>
          <p:nvCxnSpPr>
            <p:cNvPr id="329" name="AutoShape 336"/>
            <p:cNvCxnSpPr>
              <a:cxnSpLocks noChangeShapeType="1"/>
              <a:stCxn id="327" idx="3"/>
              <a:endCxn id="269" idx="1"/>
            </p:cNvCxnSpPr>
            <p:nvPr/>
          </p:nvCxnSpPr>
          <p:spPr bwMode="auto">
            <a:xfrm>
              <a:off x="5112" y="2040"/>
              <a:ext cx="646" cy="358"/>
            </a:xfrm>
            <a:prstGeom prst="straightConnector1">
              <a:avLst/>
            </a:prstGeom>
            <a:noFill/>
            <a:ln w="6350">
              <a:solidFill>
                <a:srgbClr val="F06A00"/>
              </a:solidFill>
              <a:round/>
              <a:headEnd type="none" w="sm" len="sm"/>
              <a:tailEnd type="triangle" w="sm" len="sm"/>
            </a:ln>
          </p:spPr>
        </p:cxnSp>
        <p:sp>
          <p:nvSpPr>
            <p:cNvPr id="330" name="Rectangle 337"/>
            <p:cNvSpPr>
              <a:spLocks noChangeArrowheads="1"/>
            </p:cNvSpPr>
            <p:nvPr/>
          </p:nvSpPr>
          <p:spPr bwMode="auto">
            <a:xfrm>
              <a:off x="4813" y="2817"/>
              <a:ext cx="748" cy="252"/>
            </a:xfrm>
            <a:prstGeom prst="rect">
              <a:avLst/>
            </a:prstGeom>
            <a:solidFill>
              <a:srgbClr val="FAD8AF"/>
            </a:solidFill>
            <a:ln w="9525">
              <a:solidFill>
                <a:schemeClr val="hlink"/>
              </a:solidFill>
              <a:miter lim="800000"/>
              <a:headEnd/>
              <a:tailEnd/>
            </a:ln>
          </p:spPr>
          <p:txBody>
            <a:bodyPr lIns="0" tIns="0" rIns="0" bIns="0" anchor="ctr" anchorCtr="1"/>
            <a:lstStyle/>
            <a:p>
              <a:pPr algn="ctr" defTabSz="762000" eaLnBrk="0" hangingPunct="0">
                <a:lnSpc>
                  <a:spcPct val="90000"/>
                </a:lnSpc>
              </a:pPr>
              <a:r>
                <a:rPr lang="en-US" sz="800" dirty="0" smtClean="0">
                  <a:solidFill>
                    <a:schemeClr val="tx2"/>
                  </a:solidFill>
                  <a:latin typeface="+mn-lt"/>
                </a:rPr>
                <a:t>Allows you to see functional currency exposure</a:t>
              </a:r>
              <a:endParaRPr lang="en-US" sz="800" dirty="0">
                <a:solidFill>
                  <a:schemeClr val="tx2"/>
                </a:solidFill>
                <a:latin typeface="+mn-lt"/>
              </a:endParaRPr>
            </a:p>
          </p:txBody>
        </p:sp>
        <p:cxnSp>
          <p:nvCxnSpPr>
            <p:cNvPr id="331" name="AutoShape 338"/>
            <p:cNvCxnSpPr>
              <a:cxnSpLocks noChangeShapeType="1"/>
              <a:stCxn id="330" idx="0"/>
              <a:endCxn id="268" idx="2"/>
            </p:cNvCxnSpPr>
            <p:nvPr/>
          </p:nvCxnSpPr>
          <p:spPr bwMode="auto">
            <a:xfrm flipV="1">
              <a:off x="5187" y="2410"/>
              <a:ext cx="28" cy="407"/>
            </a:xfrm>
            <a:prstGeom prst="straightConnector1">
              <a:avLst/>
            </a:prstGeom>
            <a:noFill/>
            <a:ln w="6350">
              <a:solidFill>
                <a:srgbClr val="F06A00"/>
              </a:solidFill>
              <a:round/>
              <a:headEnd type="none" w="sm" len="sm"/>
              <a:tailEnd type="triangle" w="sm" len="sm"/>
            </a:ln>
          </p:spPr>
        </p:cxnSp>
        <p:cxnSp>
          <p:nvCxnSpPr>
            <p:cNvPr id="332" name="AutoShape 339"/>
            <p:cNvCxnSpPr>
              <a:cxnSpLocks noChangeShapeType="1"/>
              <a:stCxn id="116" idx="2"/>
              <a:endCxn id="262" idx="0"/>
            </p:cNvCxnSpPr>
            <p:nvPr/>
          </p:nvCxnSpPr>
          <p:spPr bwMode="auto">
            <a:xfrm flipH="1">
              <a:off x="1670" y="688"/>
              <a:ext cx="83" cy="187"/>
            </a:xfrm>
            <a:prstGeom prst="straightConnector1">
              <a:avLst/>
            </a:prstGeom>
            <a:noFill/>
            <a:ln w="6350">
              <a:solidFill>
                <a:srgbClr val="F06A00"/>
              </a:solidFill>
              <a:round/>
              <a:headEnd type="none" w="sm" len="sm"/>
              <a:tailEnd type="triangle" w="sm" len="sm"/>
            </a:ln>
          </p:spPr>
        </p:cxnSp>
        <p:cxnSp>
          <p:nvCxnSpPr>
            <p:cNvPr id="333" name="AutoShape 340"/>
            <p:cNvCxnSpPr>
              <a:cxnSpLocks noChangeShapeType="1"/>
              <a:stCxn id="117" idx="2"/>
              <a:endCxn id="337" idx="0"/>
            </p:cNvCxnSpPr>
            <p:nvPr/>
          </p:nvCxnSpPr>
          <p:spPr bwMode="auto">
            <a:xfrm>
              <a:off x="2492" y="688"/>
              <a:ext cx="25" cy="187"/>
            </a:xfrm>
            <a:prstGeom prst="straightConnector1">
              <a:avLst/>
            </a:prstGeom>
            <a:noFill/>
            <a:ln w="6350">
              <a:solidFill>
                <a:srgbClr val="F06A00"/>
              </a:solidFill>
              <a:round/>
              <a:headEnd type="none" w="sm" len="sm"/>
              <a:tailEnd type="triangle" w="sm" len="sm"/>
            </a:ln>
          </p:spPr>
        </p:cxnSp>
        <p:cxnSp>
          <p:nvCxnSpPr>
            <p:cNvPr id="334" name="AutoShape 341"/>
            <p:cNvCxnSpPr>
              <a:cxnSpLocks noChangeShapeType="1"/>
              <a:stCxn id="198" idx="2"/>
              <a:endCxn id="170" idx="4"/>
            </p:cNvCxnSpPr>
            <p:nvPr/>
          </p:nvCxnSpPr>
          <p:spPr bwMode="auto">
            <a:xfrm>
              <a:off x="3380" y="742"/>
              <a:ext cx="289" cy="150"/>
            </a:xfrm>
            <a:prstGeom prst="straightConnector1">
              <a:avLst/>
            </a:prstGeom>
            <a:noFill/>
            <a:ln w="6350">
              <a:solidFill>
                <a:srgbClr val="F06A00"/>
              </a:solidFill>
              <a:round/>
              <a:headEnd type="none" w="sm" len="sm"/>
              <a:tailEnd type="triangle" w="sm" len="sm"/>
            </a:ln>
          </p:spPr>
        </p:cxnSp>
        <p:cxnSp>
          <p:nvCxnSpPr>
            <p:cNvPr id="335" name="AutoShape 342"/>
            <p:cNvCxnSpPr>
              <a:cxnSpLocks noChangeShapeType="1"/>
              <a:stCxn id="197" idx="2"/>
              <a:endCxn id="195" idx="4"/>
            </p:cNvCxnSpPr>
            <p:nvPr/>
          </p:nvCxnSpPr>
          <p:spPr bwMode="auto">
            <a:xfrm>
              <a:off x="4404" y="712"/>
              <a:ext cx="198" cy="201"/>
            </a:xfrm>
            <a:prstGeom prst="straightConnector1">
              <a:avLst/>
            </a:prstGeom>
            <a:noFill/>
            <a:ln w="6350">
              <a:solidFill>
                <a:srgbClr val="F06A00"/>
              </a:solidFill>
              <a:round/>
              <a:headEnd type="none" w="sm" len="sm"/>
              <a:tailEnd type="triangle" w="sm" len="sm"/>
            </a:ln>
          </p:spPr>
        </p:cxnSp>
        <p:cxnSp>
          <p:nvCxnSpPr>
            <p:cNvPr id="336" name="AutoShape 343"/>
            <p:cNvCxnSpPr>
              <a:cxnSpLocks noChangeShapeType="1"/>
              <a:stCxn id="199" idx="2"/>
            </p:cNvCxnSpPr>
            <p:nvPr/>
          </p:nvCxnSpPr>
          <p:spPr bwMode="auto">
            <a:xfrm>
              <a:off x="5385" y="688"/>
              <a:ext cx="133" cy="187"/>
            </a:xfrm>
            <a:prstGeom prst="straightConnector1">
              <a:avLst/>
            </a:prstGeom>
            <a:noFill/>
            <a:ln w="6350">
              <a:solidFill>
                <a:srgbClr val="F06A00"/>
              </a:solidFill>
              <a:round/>
              <a:headEnd type="none" w="sm" len="sm"/>
              <a:tailEnd type="triangle" w="sm" len="sm"/>
            </a:ln>
          </p:spPr>
        </p:cxnSp>
        <p:sp>
          <p:nvSpPr>
            <p:cNvPr id="337" name="Freeform 344"/>
            <p:cNvSpPr>
              <a:spLocks/>
            </p:cNvSpPr>
            <p:nvPr/>
          </p:nvSpPr>
          <p:spPr bwMode="auto">
            <a:xfrm>
              <a:off x="2201" y="868"/>
              <a:ext cx="421" cy="136"/>
            </a:xfrm>
            <a:custGeom>
              <a:avLst/>
              <a:gdLst>
                <a:gd name="T0" fmla="*/ 545 w 725"/>
                <a:gd name="T1" fmla="*/ 20 h 391"/>
                <a:gd name="T2" fmla="*/ 80 w 725"/>
                <a:gd name="T3" fmla="*/ 140 h 391"/>
                <a:gd name="T4" fmla="*/ 175 w 725"/>
                <a:gd name="T5" fmla="*/ 365 h 391"/>
                <a:gd name="T6" fmla="*/ 575 w 725"/>
                <a:gd name="T7" fmla="*/ 295 h 391"/>
                <a:gd name="T8" fmla="*/ 455 w 725"/>
                <a:gd name="T9" fmla="*/ 70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6350" cap="flat" cmpd="sng">
              <a:solidFill>
                <a:srgbClr val="CC0000"/>
              </a:solidFill>
              <a:prstDash val="solid"/>
              <a:round/>
              <a:headEnd type="none" w="sm" len="sm"/>
              <a:tailEnd type="none" w="sm" len="sm"/>
            </a:ln>
          </p:spPr>
          <p:txBody>
            <a:bodyPr wrap="none" anchor="ctr"/>
            <a:lstStyle/>
            <a:p>
              <a:endParaRPr lang="en-US" dirty="0">
                <a:latin typeface="+mn-lt"/>
              </a:endParaRPr>
            </a:p>
          </p:txBody>
        </p:sp>
      </p:grpSp>
      <p:pic>
        <p:nvPicPr>
          <p:cNvPr id="346" name="Picture 345"/>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
        <p:nvSpPr>
          <p:cNvPr id="1026" name="Rectangle 2"/>
          <p:cNvSpPr>
            <a:spLocks noChangeArrowheads="1"/>
          </p:cNvSpPr>
          <p:nvPr/>
        </p:nvSpPr>
        <p:spPr bwMode="auto">
          <a:xfrm>
            <a:off x="5842000" y="1038226"/>
            <a:ext cx="2971800" cy="276999"/>
          </a:xfrm>
          <a:prstGeom prst="rect">
            <a:avLst/>
          </a:prstGeom>
          <a:solidFill>
            <a:srgbClr val="F06A0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For Example Purposes Only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dirty="0" smtClean="0">
                <a:ln>
                  <a:noFill/>
                </a:ln>
                <a:solidFill>
                  <a:srgbClr val="8AA5CB"/>
                </a:solidFill>
                <a:effectLst/>
                <a:uLnTx/>
                <a:uFillTx/>
                <a:latin typeface="Arial" pitchFamily="34" charset="0"/>
                <a:ea typeface="+mj-ea"/>
                <a:cs typeface="Arial" pitchFamily="34" charset="0"/>
              </a:rPr>
              <a:t>Engagement process: planning guidance</a:t>
            </a:r>
            <a:br>
              <a:rPr kumimoji="0" lang="en-US" sz="1600" b="0" i="0" u="none" strike="noStrike" kern="0" cap="none" spc="0" normalizeH="0" baseline="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dirty="0" smtClean="0">
                <a:ln>
                  <a:noFill/>
                </a:ln>
                <a:solidFill>
                  <a:schemeClr val="bg1"/>
                </a:solidFill>
                <a:effectLst/>
                <a:uLnTx/>
                <a:uFillTx/>
                <a:latin typeface="+mn-lt"/>
              </a:rPr>
              <a:t>Research, </a:t>
            </a:r>
            <a:r>
              <a:rPr kumimoji="0" lang="en-US" sz="1800" b="1" i="0" u="sng" strike="noStrike" kern="0" cap="none" spc="0" normalizeH="0" baseline="0" dirty="0" smtClean="0">
                <a:ln>
                  <a:noFill/>
                </a:ln>
                <a:solidFill>
                  <a:schemeClr val="bg1"/>
                </a:solidFill>
                <a:effectLst/>
                <a:uLnTx/>
                <a:uFillTx/>
                <a:latin typeface="+mn-lt"/>
              </a:rPr>
              <a:t>discuss</a:t>
            </a:r>
            <a:r>
              <a:rPr kumimoji="0" lang="en-US" sz="1800" b="1" i="0" u="none" strike="noStrike" kern="0" cap="none" spc="0" normalizeH="0" baseline="0" dirty="0" smtClean="0">
                <a:ln>
                  <a:noFill/>
                </a:ln>
                <a:solidFill>
                  <a:schemeClr val="bg1"/>
                </a:solidFill>
                <a:effectLst/>
                <a:uLnTx/>
                <a:uFillTx/>
                <a:latin typeface="+mn-lt"/>
              </a:rPr>
              <a:t>, think</a:t>
            </a:r>
            <a:endParaRPr kumimoji="0" lang="en-US" altLang="en-US" sz="1800" b="1" i="0" u="none" strike="noStrike" kern="0" cap="none" spc="0" normalizeH="0" baseline="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auto">
          <a:xfrm>
            <a:off x="398352" y="1376127"/>
            <a:ext cx="8329189"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ct val="50000"/>
              </a:spcBef>
              <a:spcAft>
                <a:spcPts val="300"/>
              </a:spcAft>
              <a:buClr>
                <a:schemeClr val="accent1"/>
              </a:buClr>
              <a:buSzPct val="75000"/>
              <a:tabLst>
                <a:tab pos="231775" algn="l"/>
              </a:tabLst>
              <a:defRPr/>
            </a:pPr>
            <a:r>
              <a:rPr lang="en-US" sz="1200" b="1" kern="0" dirty="0" smtClean="0">
                <a:solidFill>
                  <a:srgbClr val="8E258D"/>
                </a:solidFill>
                <a:latin typeface="+mn-lt"/>
              </a:rPr>
              <a:t>Talk to your client about the deal...</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rPr>
              <a:t>Discuss the deal with your client.  Seek to gain an in-depth understand of their deal strategy and rationale.  If this discussion was held with the client by the partner or project director, seek to gain an understanding from them:</a:t>
            </a:r>
          </a:p>
        </p:txBody>
      </p:sp>
      <p:sp>
        <p:nvSpPr>
          <p:cNvPr id="7" name="AutoShape 109"/>
          <p:cNvSpPr>
            <a:spLocks noChangeArrowheads="1"/>
          </p:cNvSpPr>
          <p:nvPr>
            <p:custDataLst>
              <p:tags r:id="rId1"/>
            </p:custDataLst>
          </p:nvPr>
        </p:nvSpPr>
        <p:spPr bwMode="auto">
          <a:xfrm>
            <a:off x="355611" y="2534411"/>
            <a:ext cx="2304462" cy="1137043"/>
          </a:xfrm>
          <a:prstGeom prst="wedgeRectCallout">
            <a:avLst>
              <a:gd name="adj1" fmla="val 37407"/>
              <a:gd name="adj2" fmla="val 76812"/>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marL="0" lvl="1" algn="ctr" defTabSz="762000" eaLnBrk="0" fontAlgn="auto" hangingPunct="0">
              <a:spcBef>
                <a:spcPts val="0"/>
              </a:spcBef>
              <a:spcAft>
                <a:spcPts val="0"/>
              </a:spcAft>
            </a:pPr>
            <a:r>
              <a:rPr lang="en-US" sz="1200" b="1" i="1" kern="0" dirty="0" smtClean="0">
                <a:solidFill>
                  <a:srgbClr val="8E258D"/>
                </a:solidFill>
                <a:latin typeface="Arial"/>
              </a:rPr>
              <a:t>“Why are you doing the deal, and how will the deal create value for you?”</a:t>
            </a:r>
          </a:p>
        </p:txBody>
      </p:sp>
      <p:sp>
        <p:nvSpPr>
          <p:cNvPr id="8" name="AutoShape 109"/>
          <p:cNvSpPr>
            <a:spLocks noChangeArrowheads="1"/>
          </p:cNvSpPr>
          <p:nvPr>
            <p:custDataLst>
              <p:tags r:id="rId2"/>
            </p:custDataLst>
          </p:nvPr>
        </p:nvSpPr>
        <p:spPr bwMode="auto">
          <a:xfrm>
            <a:off x="3214248" y="2369127"/>
            <a:ext cx="1911934" cy="1108363"/>
          </a:xfrm>
          <a:prstGeom prst="wedgeRectCallout">
            <a:avLst>
              <a:gd name="adj1" fmla="val -7663"/>
              <a:gd name="adj2" fmla="val 75420"/>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marL="0" lvl="1" algn="ctr" defTabSz="762000" eaLnBrk="0" fontAlgn="auto" hangingPunct="0">
              <a:spcBef>
                <a:spcPts val="0"/>
              </a:spcBef>
              <a:spcAft>
                <a:spcPts val="0"/>
              </a:spcAft>
            </a:pPr>
            <a:r>
              <a:rPr lang="en-US" sz="1200" b="1" i="1" kern="0" dirty="0" smtClean="0">
                <a:solidFill>
                  <a:srgbClr val="8E258D"/>
                </a:solidFill>
                <a:latin typeface="Arial"/>
              </a:rPr>
              <a:t>“What key concerns do you have, and what key risks do you perceive?”</a:t>
            </a:r>
          </a:p>
        </p:txBody>
      </p:sp>
      <p:sp>
        <p:nvSpPr>
          <p:cNvPr id="9" name="AutoShape 109"/>
          <p:cNvSpPr>
            <a:spLocks noChangeArrowheads="1"/>
          </p:cNvSpPr>
          <p:nvPr>
            <p:custDataLst>
              <p:tags r:id="rId3"/>
            </p:custDataLst>
          </p:nvPr>
        </p:nvSpPr>
        <p:spPr bwMode="auto">
          <a:xfrm>
            <a:off x="3117272" y="4322619"/>
            <a:ext cx="1828799" cy="1080655"/>
          </a:xfrm>
          <a:prstGeom prst="wedgeRectCallout">
            <a:avLst>
              <a:gd name="adj1" fmla="val 2482"/>
              <a:gd name="adj2" fmla="val 80420"/>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marL="0" lvl="1" algn="ctr" defTabSz="762000" eaLnBrk="0" fontAlgn="auto" hangingPunct="0">
              <a:spcBef>
                <a:spcPts val="0"/>
              </a:spcBef>
              <a:spcAft>
                <a:spcPts val="0"/>
              </a:spcAft>
            </a:pPr>
            <a:r>
              <a:rPr lang="en-US" sz="1200" b="1" i="1" kern="0" dirty="0" smtClean="0">
                <a:solidFill>
                  <a:srgbClr val="8E258D"/>
                </a:solidFill>
                <a:latin typeface="Arial"/>
              </a:rPr>
              <a:t>“Where do you see the due diligence helping you to make the deal a success?”</a:t>
            </a:r>
          </a:p>
        </p:txBody>
      </p:sp>
      <p:sp>
        <p:nvSpPr>
          <p:cNvPr id="10" name="AutoShape 109"/>
          <p:cNvSpPr>
            <a:spLocks noChangeArrowheads="1"/>
          </p:cNvSpPr>
          <p:nvPr>
            <p:custDataLst>
              <p:tags r:id="rId4"/>
            </p:custDataLst>
          </p:nvPr>
        </p:nvSpPr>
        <p:spPr bwMode="auto">
          <a:xfrm>
            <a:off x="5680364" y="4378039"/>
            <a:ext cx="3006436" cy="1454727"/>
          </a:xfrm>
          <a:prstGeom prst="wedgeRectCallout">
            <a:avLst>
              <a:gd name="adj1" fmla="val -36828"/>
              <a:gd name="adj2" fmla="val 67087"/>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marL="0" lvl="1" algn="ctr" defTabSz="762000" eaLnBrk="0" fontAlgn="auto" hangingPunct="0">
              <a:spcBef>
                <a:spcPts val="0"/>
              </a:spcBef>
              <a:spcAft>
                <a:spcPts val="0"/>
              </a:spcAft>
            </a:pPr>
            <a:r>
              <a:rPr lang="en-US" sz="1200" b="1" i="1" kern="0" dirty="0" smtClean="0">
                <a:solidFill>
                  <a:srgbClr val="8E258D"/>
                </a:solidFill>
                <a:latin typeface="Arial"/>
              </a:rPr>
              <a:t>“What valuation method are you planning to use to value the business (e.g. EBITDA multiple or discounted  cash flow?), and what will be the key assumptions?  How will the due diligence feed into this?”</a:t>
            </a:r>
          </a:p>
        </p:txBody>
      </p:sp>
      <p:sp>
        <p:nvSpPr>
          <p:cNvPr id="12" name="AutoShape 109"/>
          <p:cNvSpPr>
            <a:spLocks noChangeArrowheads="1"/>
          </p:cNvSpPr>
          <p:nvPr>
            <p:custDataLst>
              <p:tags r:id="rId5"/>
            </p:custDataLst>
          </p:nvPr>
        </p:nvSpPr>
        <p:spPr bwMode="auto">
          <a:xfrm>
            <a:off x="5472537" y="2410690"/>
            <a:ext cx="2604663" cy="1357746"/>
          </a:xfrm>
          <a:prstGeom prst="wedgeRectCallout">
            <a:avLst>
              <a:gd name="adj1" fmla="val 2482"/>
              <a:gd name="adj2" fmla="val 80420"/>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marL="0" lvl="1" algn="ctr" defTabSz="762000" eaLnBrk="0" fontAlgn="auto" hangingPunct="0">
              <a:spcBef>
                <a:spcPts val="0"/>
              </a:spcBef>
              <a:spcAft>
                <a:spcPts val="0"/>
              </a:spcAft>
            </a:pPr>
            <a:r>
              <a:rPr lang="en-US" sz="1200" b="1" i="1" kern="0" dirty="0" smtClean="0">
                <a:solidFill>
                  <a:srgbClr val="8E258D"/>
                </a:solidFill>
                <a:latin typeface="Arial"/>
              </a:rPr>
              <a:t>“Do you know the industry well, and what do they see as the critical success factors for making the deal a success?”</a:t>
            </a:r>
          </a:p>
        </p:txBody>
      </p:sp>
      <p:sp>
        <p:nvSpPr>
          <p:cNvPr id="13" name="AutoShape 109"/>
          <p:cNvSpPr>
            <a:spLocks noChangeArrowheads="1"/>
          </p:cNvSpPr>
          <p:nvPr>
            <p:custDataLst>
              <p:tags r:id="rId6"/>
            </p:custDataLst>
          </p:nvPr>
        </p:nvSpPr>
        <p:spPr bwMode="auto">
          <a:xfrm>
            <a:off x="928246" y="4294909"/>
            <a:ext cx="1634845" cy="1274619"/>
          </a:xfrm>
          <a:prstGeom prst="wedgeRectCallout">
            <a:avLst>
              <a:gd name="adj1" fmla="val -908"/>
              <a:gd name="adj2" fmla="val 69550"/>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marL="0" lvl="1" algn="ctr" defTabSz="762000" eaLnBrk="0" fontAlgn="auto" hangingPunct="0">
              <a:spcBef>
                <a:spcPts val="0"/>
              </a:spcBef>
              <a:spcAft>
                <a:spcPts val="0"/>
              </a:spcAft>
            </a:pPr>
            <a:r>
              <a:rPr lang="en-US" sz="1200" b="1" i="1" kern="0" dirty="0" smtClean="0">
                <a:solidFill>
                  <a:srgbClr val="8E258D"/>
                </a:solidFill>
                <a:latin typeface="Arial"/>
              </a:rPr>
              <a:t>“Are there new strategies for the business post-deal (e.g. planned synergies?)”</a:t>
            </a:r>
          </a:p>
        </p:txBody>
      </p:sp>
      <p:pic>
        <p:nvPicPr>
          <p:cNvPr id="11" name="Picture 10"/>
          <p:cNvPicPr>
            <a:picLocks noChangeAspect="1" noChangeArrowheads="1"/>
          </p:cNvPicPr>
          <p:nvPr/>
        </p:nvPicPr>
        <p:blipFill>
          <a:blip r:embed="rId9"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gray">
          <a:xfrm>
            <a:off x="6022975" y="3848100"/>
            <a:ext cx="2422525" cy="2397125"/>
            <a:chOff x="6062297" y="4043313"/>
            <a:chExt cx="2211266" cy="2393157"/>
          </a:xfrm>
        </p:grpSpPr>
        <p:sp>
          <p:nvSpPr>
            <p:cNvPr id="23" name="Freeform 18"/>
            <p:cNvSpPr>
              <a:spLocks/>
            </p:cNvSpPr>
            <p:nvPr/>
          </p:nvSpPr>
          <p:spPr bwMode="gray">
            <a:xfrm rot="16200000" flipH="1">
              <a:off x="7187621" y="4427754"/>
              <a:ext cx="786073" cy="722273"/>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CAB5E8"/>
                </a:gs>
                <a:gs pos="35000">
                  <a:srgbClr val="DACBEE"/>
                </a:gs>
                <a:gs pos="80000">
                  <a:srgbClr val="F1EAF9"/>
                </a:gs>
              </a:gsLst>
              <a:lin ang="18000000" scaled="0"/>
            </a:gradFill>
            <a:ln w="9525" cap="flat" cmpd="sng" algn="ctr">
              <a:solidFill>
                <a:srgbClr val="7E60A0"/>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sz="800" kern="0" dirty="0">
                <a:solidFill>
                  <a:srgbClr val="000000"/>
                </a:solidFill>
                <a:latin typeface="Arial"/>
                <a:cs typeface="Arial"/>
              </a:endParaRPr>
            </a:p>
          </p:txBody>
        </p:sp>
        <p:sp>
          <p:nvSpPr>
            <p:cNvPr id="24" name="Freeform 18"/>
            <p:cNvSpPr>
              <a:spLocks/>
            </p:cNvSpPr>
            <p:nvPr/>
          </p:nvSpPr>
          <p:spPr bwMode="gray">
            <a:xfrm rot="10800000" flipH="1">
              <a:off x="6400415" y="4395855"/>
              <a:ext cx="723860" cy="784486"/>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DBFDA7"/>
                </a:gs>
                <a:gs pos="35000">
                  <a:srgbClr val="E5FDC2"/>
                </a:gs>
                <a:gs pos="80000">
                  <a:srgbClr val="F6FFE6"/>
                </a:gs>
              </a:gsLst>
              <a:lin ang="18600000" scaled="0"/>
            </a:gradFill>
            <a:ln w="9525" cap="flat" cmpd="sng" algn="ctr">
              <a:solidFill>
                <a:srgbClr val="B5BF88">
                  <a:lumMod val="75000"/>
                </a:srgb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sz="800" kern="0" dirty="0">
                <a:solidFill>
                  <a:srgbClr val="000000"/>
                </a:solidFill>
                <a:latin typeface="Arial"/>
                <a:cs typeface="Arial"/>
              </a:endParaRPr>
            </a:p>
          </p:txBody>
        </p:sp>
        <p:sp>
          <p:nvSpPr>
            <p:cNvPr id="25" name="Freeform 18"/>
            <p:cNvSpPr>
              <a:spLocks/>
            </p:cNvSpPr>
            <p:nvPr/>
          </p:nvSpPr>
          <p:spPr bwMode="gray">
            <a:xfrm>
              <a:off x="6400415" y="5299442"/>
              <a:ext cx="723860" cy="784486"/>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FEBE86"/>
                </a:gs>
                <a:gs pos="35000">
                  <a:srgbClr val="FED0AA"/>
                </a:gs>
                <a:gs pos="80000">
                  <a:srgbClr val="FEEBDB"/>
                </a:gs>
              </a:gsLst>
              <a:lin ang="18000000" scaled="0"/>
            </a:gradFill>
            <a:ln w="9525" cap="flat" cmpd="sng" algn="ctr">
              <a:solidFill>
                <a:srgbClr val="C84E00"/>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sz="800" kern="0" dirty="0">
                <a:solidFill>
                  <a:srgbClr val="000000"/>
                </a:solidFill>
                <a:latin typeface="Arial"/>
                <a:cs typeface="Arial"/>
              </a:endParaRPr>
            </a:p>
          </p:txBody>
        </p:sp>
        <p:sp>
          <p:nvSpPr>
            <p:cNvPr id="26" name="Freeform 19"/>
            <p:cNvSpPr>
              <a:spLocks/>
            </p:cNvSpPr>
            <p:nvPr/>
          </p:nvSpPr>
          <p:spPr bwMode="gray">
            <a:xfrm>
              <a:off x="7217934" y="5299442"/>
              <a:ext cx="723860" cy="784486"/>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rotWithShape="1">
              <a:gsLst>
                <a:gs pos="0">
                  <a:srgbClr val="A2C4FF"/>
                </a:gs>
                <a:gs pos="35000">
                  <a:srgbClr val="BED5FF"/>
                </a:gs>
                <a:gs pos="100000">
                  <a:srgbClr val="E4EEFF"/>
                </a:gs>
              </a:gsLst>
              <a:lin ang="13800000" scaled="0"/>
            </a:gradFill>
            <a:ln w="9525" cap="flat" cmpd="sng" algn="ctr">
              <a:solidFill>
                <a:srgbClr val="4274B0"/>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sz="800" kern="0" dirty="0">
                <a:solidFill>
                  <a:srgbClr val="000000"/>
                </a:solidFill>
                <a:latin typeface="Arial"/>
                <a:cs typeface="Arial"/>
              </a:endParaRPr>
            </a:p>
          </p:txBody>
        </p:sp>
        <p:sp>
          <p:nvSpPr>
            <p:cNvPr id="27" name="Freeform 21"/>
            <p:cNvSpPr>
              <a:spLocks/>
            </p:cNvSpPr>
            <p:nvPr/>
          </p:nvSpPr>
          <p:spPr bwMode="gray">
            <a:xfrm>
              <a:off x="6062297" y="4043313"/>
              <a:ext cx="2211266" cy="1141791"/>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en-US" sz="800" kern="0" dirty="0">
                <a:solidFill>
                  <a:srgbClr val="FFFFFF"/>
                </a:solidFill>
                <a:latin typeface="Arial"/>
                <a:cs typeface="Arial"/>
              </a:endParaRPr>
            </a:p>
          </p:txBody>
        </p:sp>
        <p:sp>
          <p:nvSpPr>
            <p:cNvPr id="28" name="Freeform 22"/>
            <p:cNvSpPr>
              <a:spLocks/>
            </p:cNvSpPr>
            <p:nvPr/>
          </p:nvSpPr>
          <p:spPr bwMode="gray">
            <a:xfrm>
              <a:off x="6062297" y="5294679"/>
              <a:ext cx="2211266" cy="1141791"/>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en-US" sz="800" kern="0" dirty="0">
                <a:solidFill>
                  <a:srgbClr val="FFFFFF"/>
                </a:solidFill>
                <a:latin typeface="Arial"/>
                <a:cs typeface="Arial"/>
              </a:endParaRPr>
            </a:p>
          </p:txBody>
        </p:sp>
        <p:sp>
          <p:nvSpPr>
            <p:cNvPr id="14345" name="WordArt 112"/>
            <p:cNvSpPr>
              <a:spLocks noChangeArrowheads="1" noChangeShapeType="1" noTextEdit="1"/>
            </p:cNvSpPr>
            <p:nvPr/>
          </p:nvSpPr>
          <p:spPr bwMode="gray">
            <a:xfrm rot="-5400000">
              <a:off x="6315247" y="4096334"/>
              <a:ext cx="1707525" cy="1835182"/>
            </a:xfrm>
            <a:prstGeom prst="rect">
              <a:avLst/>
            </a:prstGeom>
          </p:spPr>
          <p:txBody>
            <a:bodyPr spcFirstLastPara="1" wrap="none" fromWordArt="1">
              <a:prstTxWarp prst="textCircle">
                <a:avLst>
                  <a:gd name="adj" fmla="val 18052648"/>
                </a:avLst>
              </a:prstTxWarp>
            </a:bodyPr>
            <a:lstStyle/>
            <a:p>
              <a:pPr algn="ctr"/>
              <a:r>
                <a:rPr lang="en-US" b="1" kern="10" spc="360" dirty="0">
                  <a:ln w="9525">
                    <a:noFill/>
                    <a:round/>
                    <a:headEnd/>
                    <a:tailEnd/>
                  </a:ln>
                  <a:solidFill>
                    <a:srgbClr val="F8F8F8"/>
                  </a:solidFill>
                  <a:latin typeface="+mj-lt"/>
                  <a:ea typeface="+mj-lt"/>
                  <a:cs typeface="+mj-lt"/>
                </a:rPr>
                <a:t>GO TO MARKET MATERIALS</a:t>
              </a:r>
            </a:p>
          </p:txBody>
        </p:sp>
        <p:sp>
          <p:nvSpPr>
            <p:cNvPr id="14346" name="WordArt 112"/>
            <p:cNvSpPr>
              <a:spLocks noChangeArrowheads="1" noChangeShapeType="1" noTextEdit="1"/>
            </p:cNvSpPr>
            <p:nvPr/>
          </p:nvSpPr>
          <p:spPr bwMode="gray">
            <a:xfrm>
              <a:off x="6171486" y="4371194"/>
              <a:ext cx="2009698" cy="1988114"/>
            </a:xfrm>
            <a:prstGeom prst="rect">
              <a:avLst/>
            </a:prstGeom>
          </p:spPr>
          <p:txBody>
            <a:bodyPr spcFirstLastPara="1" wrap="none" fromWordArt="1">
              <a:prstTxWarp prst="textArchDown">
                <a:avLst>
                  <a:gd name="adj" fmla="val 2060966"/>
                </a:avLst>
              </a:prstTxWarp>
            </a:bodyPr>
            <a:lstStyle/>
            <a:p>
              <a:pPr algn="ctr"/>
              <a:r>
                <a:rPr lang="en-US" b="1" kern="10" spc="360" dirty="0">
                  <a:ln w="9525">
                    <a:noFill/>
                    <a:round/>
                    <a:headEnd/>
                    <a:tailEnd/>
                  </a:ln>
                  <a:solidFill>
                    <a:srgbClr val="F8F8F8"/>
                  </a:solidFill>
                  <a:latin typeface="+mj-lt"/>
                  <a:ea typeface="+mj-lt"/>
                  <a:cs typeface="+mj-lt"/>
                </a:rPr>
                <a:t>RISK MANAGEMENT GUIDANCE</a:t>
              </a:r>
            </a:p>
          </p:txBody>
        </p:sp>
        <p:sp>
          <p:nvSpPr>
            <p:cNvPr id="31" name="Oval 30"/>
            <p:cNvSpPr/>
            <p:nvPr/>
          </p:nvSpPr>
          <p:spPr bwMode="gray">
            <a:xfrm>
              <a:off x="7924332" y="4499076"/>
              <a:ext cx="106357" cy="11592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anchor="ctr"/>
            <a:lstStyle/>
            <a:p>
              <a:pPr algn="ctr" fontAlgn="auto">
                <a:spcBef>
                  <a:spcPts val="0"/>
                </a:spcBef>
                <a:spcAft>
                  <a:spcPts val="0"/>
                </a:spcAft>
                <a:defRPr/>
              </a:pPr>
              <a:r>
                <a:rPr lang="en-US" sz="800" kern="0" dirty="0">
                  <a:solidFill>
                    <a:srgbClr val="00338D"/>
                  </a:solidFill>
                  <a:latin typeface="Arial"/>
                  <a:cs typeface="Arial"/>
                  <a:sym typeface="Symbol"/>
                </a:rPr>
                <a:t></a:t>
              </a:r>
              <a:endParaRPr lang="en-US" sz="800" kern="0" dirty="0">
                <a:solidFill>
                  <a:srgbClr val="00338D"/>
                </a:solidFill>
                <a:latin typeface="Arial"/>
                <a:cs typeface="Arial"/>
              </a:endParaRPr>
            </a:p>
          </p:txBody>
        </p:sp>
        <p:sp>
          <p:nvSpPr>
            <p:cNvPr id="32" name="Oval 31"/>
            <p:cNvSpPr/>
            <p:nvPr/>
          </p:nvSpPr>
          <p:spPr bwMode="gray">
            <a:xfrm>
              <a:off x="7932270" y="5874308"/>
              <a:ext cx="107944" cy="114338"/>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anchor="ctr"/>
            <a:lstStyle/>
            <a:p>
              <a:pPr algn="ctr" fontAlgn="auto">
                <a:spcBef>
                  <a:spcPts val="0"/>
                </a:spcBef>
                <a:spcAft>
                  <a:spcPts val="0"/>
                </a:spcAft>
                <a:defRPr/>
              </a:pPr>
              <a:r>
                <a:rPr lang="en-US" sz="800" kern="0" dirty="0">
                  <a:solidFill>
                    <a:srgbClr val="00338D"/>
                  </a:solidFill>
                  <a:latin typeface="Arial"/>
                  <a:cs typeface="Arial"/>
                  <a:sym typeface="Symbol"/>
                </a:rPr>
                <a:t></a:t>
              </a:r>
              <a:endParaRPr lang="en-US" sz="800" kern="0" dirty="0">
                <a:solidFill>
                  <a:srgbClr val="00338D"/>
                </a:solidFill>
                <a:latin typeface="Arial"/>
                <a:cs typeface="Arial"/>
              </a:endParaRPr>
            </a:p>
          </p:txBody>
        </p:sp>
        <p:sp>
          <p:nvSpPr>
            <p:cNvPr id="33" name="TextBox 32"/>
            <p:cNvSpPr txBox="1"/>
            <p:nvPr/>
          </p:nvSpPr>
          <p:spPr bwMode="gray">
            <a:xfrm rot="18954064">
              <a:off x="6658572" y="4870016"/>
              <a:ext cx="731876" cy="401973"/>
            </a:xfrm>
            <a:prstGeom prst="rect">
              <a:avLst/>
            </a:prstGeom>
            <a:noFill/>
          </p:spPr>
          <p:txBody>
            <a:bodyPr spcFirstLastPara="1" lIns="0" tIns="0" rIns="0" bIns="0">
              <a:prstTxWarp prst="textArchUp">
                <a:avLst/>
              </a:prstTxWarp>
              <a:spAutoFit/>
            </a:bodyPr>
            <a:lstStyle/>
            <a:p>
              <a:pPr algn="ctr" fontAlgn="auto">
                <a:spcBef>
                  <a:spcPts val="0"/>
                </a:spcBef>
                <a:spcAft>
                  <a:spcPts val="0"/>
                </a:spcAft>
                <a:defRPr/>
              </a:pPr>
              <a:r>
                <a:rPr lang="en-US" sz="800" kern="0" dirty="0">
                  <a:solidFill>
                    <a:srgbClr val="00338D"/>
                  </a:solidFill>
                  <a:latin typeface="Arial"/>
                </a:rPr>
                <a:t>ENGAGEMENT</a:t>
              </a:r>
            </a:p>
            <a:p>
              <a:pPr algn="ctr" fontAlgn="auto">
                <a:spcBef>
                  <a:spcPts val="0"/>
                </a:spcBef>
                <a:spcAft>
                  <a:spcPts val="0"/>
                </a:spcAft>
                <a:defRPr/>
              </a:pPr>
              <a:r>
                <a:rPr lang="en-US" sz="800" kern="0" dirty="0">
                  <a:solidFill>
                    <a:srgbClr val="00338D"/>
                  </a:solidFill>
                  <a:latin typeface="Arial"/>
                </a:rPr>
                <a:t>PROCESS</a:t>
              </a:r>
            </a:p>
            <a:p>
              <a:pPr algn="ctr" fontAlgn="auto">
                <a:spcBef>
                  <a:spcPts val="0"/>
                </a:spcBef>
                <a:spcAft>
                  <a:spcPts val="0"/>
                </a:spcAft>
                <a:defRPr/>
              </a:pPr>
              <a:r>
                <a:rPr lang="en-US" sz="800" kern="0" dirty="0">
                  <a:solidFill>
                    <a:srgbClr val="00338D"/>
                  </a:solidFill>
                  <a:latin typeface="Arial"/>
                </a:rPr>
                <a:t>GUIDANCE</a:t>
              </a:r>
            </a:p>
          </p:txBody>
        </p:sp>
        <p:sp>
          <p:nvSpPr>
            <p:cNvPr id="34" name="TextBox 33"/>
            <p:cNvSpPr txBox="1"/>
            <p:nvPr/>
          </p:nvSpPr>
          <p:spPr bwMode="gray">
            <a:xfrm rot="2516322">
              <a:off x="7094245" y="4818018"/>
              <a:ext cx="650854" cy="307698"/>
            </a:xfrm>
            <a:prstGeom prst="rect">
              <a:avLst/>
            </a:prstGeom>
            <a:noFill/>
          </p:spPr>
          <p:txBody>
            <a:bodyPr spcFirstLastPara="1" lIns="0" tIns="0" rIns="0" bIns="0">
              <a:prstTxWarp prst="textArchUp">
                <a:avLst/>
              </a:prstTxWarp>
              <a:spAutoFit/>
            </a:bodyPr>
            <a:lstStyle/>
            <a:p>
              <a:pPr algn="ctr" fontAlgn="auto">
                <a:spcBef>
                  <a:spcPts val="0"/>
                </a:spcBef>
                <a:spcAft>
                  <a:spcPts val="0"/>
                </a:spcAft>
                <a:defRPr/>
              </a:pPr>
              <a:r>
                <a:rPr lang="en-US" sz="800" kern="0" dirty="0">
                  <a:solidFill>
                    <a:srgbClr val="00338D"/>
                  </a:solidFill>
                  <a:latin typeface="Arial"/>
                </a:rPr>
                <a:t>FDD WORK</a:t>
              </a:r>
            </a:p>
            <a:p>
              <a:pPr algn="ctr" fontAlgn="auto">
                <a:spcBef>
                  <a:spcPts val="0"/>
                </a:spcBef>
                <a:spcAft>
                  <a:spcPts val="0"/>
                </a:spcAft>
                <a:defRPr/>
              </a:pPr>
              <a:r>
                <a:rPr lang="en-US" sz="800" kern="0" dirty="0">
                  <a:solidFill>
                    <a:srgbClr val="00338D"/>
                  </a:solidFill>
                  <a:latin typeface="Arial"/>
                </a:rPr>
                <a:t>AREAS</a:t>
              </a:r>
            </a:p>
          </p:txBody>
        </p:sp>
        <p:sp>
          <p:nvSpPr>
            <p:cNvPr id="35" name="TextBox 34"/>
            <p:cNvSpPr txBox="1"/>
            <p:nvPr/>
          </p:nvSpPr>
          <p:spPr bwMode="gray">
            <a:xfrm rot="2691548">
              <a:off x="6537223" y="5272044"/>
              <a:ext cx="812009" cy="459129"/>
            </a:xfrm>
            <a:prstGeom prst="rect">
              <a:avLst/>
            </a:prstGeom>
            <a:noFill/>
          </p:spPr>
          <p:txBody>
            <a:bodyPr spcFirstLastPara="1" lIns="0" tIns="0" rIns="0" bIns="0">
              <a:prstTxWarp prst="textArchDown">
                <a:avLst/>
              </a:prstTxWarp>
              <a:spAutoFit/>
            </a:bodyPr>
            <a:lstStyle/>
            <a:p>
              <a:pPr algn="ctr" fontAlgn="auto">
                <a:spcBef>
                  <a:spcPts val="0"/>
                </a:spcBef>
                <a:spcAft>
                  <a:spcPts val="0"/>
                </a:spcAft>
                <a:defRPr/>
              </a:pPr>
              <a:r>
                <a:rPr lang="en-US" sz="800" kern="0" dirty="0">
                  <a:solidFill>
                    <a:srgbClr val="00338D"/>
                  </a:solidFill>
                  <a:latin typeface="Arial"/>
                </a:rPr>
                <a:t>ENGAGEMENT</a:t>
              </a:r>
            </a:p>
            <a:p>
              <a:pPr algn="ctr" fontAlgn="auto">
                <a:spcBef>
                  <a:spcPts val="0"/>
                </a:spcBef>
                <a:spcAft>
                  <a:spcPts val="0"/>
                </a:spcAft>
                <a:defRPr/>
              </a:pPr>
              <a:r>
                <a:rPr lang="en-US" sz="800" kern="0" dirty="0">
                  <a:solidFill>
                    <a:srgbClr val="00338D"/>
                  </a:solidFill>
                  <a:latin typeface="Arial"/>
                </a:rPr>
                <a:t>ENABLERS</a:t>
              </a:r>
            </a:p>
          </p:txBody>
        </p:sp>
        <p:sp>
          <p:nvSpPr>
            <p:cNvPr id="36" name="TextBox 35"/>
            <p:cNvSpPr txBox="1"/>
            <p:nvPr/>
          </p:nvSpPr>
          <p:spPr bwMode="gray">
            <a:xfrm rot="18997325">
              <a:off x="6930271" y="5185794"/>
              <a:ext cx="812009" cy="459129"/>
            </a:xfrm>
            <a:prstGeom prst="rect">
              <a:avLst/>
            </a:prstGeom>
            <a:noFill/>
          </p:spPr>
          <p:txBody>
            <a:bodyPr spcFirstLastPara="1" lIns="0" tIns="0" rIns="0" bIns="0">
              <a:prstTxWarp prst="textArchDown">
                <a:avLst/>
              </a:prstTxWarp>
              <a:spAutoFit/>
            </a:bodyPr>
            <a:lstStyle/>
            <a:p>
              <a:pPr algn="ctr" fontAlgn="auto">
                <a:spcBef>
                  <a:spcPts val="0"/>
                </a:spcBef>
                <a:spcAft>
                  <a:spcPts val="0"/>
                </a:spcAft>
                <a:defRPr/>
              </a:pPr>
              <a:r>
                <a:rPr lang="en-US" sz="800" kern="0" dirty="0">
                  <a:solidFill>
                    <a:srgbClr val="00338D"/>
                  </a:solidFill>
                  <a:latin typeface="Arial"/>
                </a:rPr>
                <a:t>OFFSHORE</a:t>
              </a:r>
            </a:p>
            <a:p>
              <a:pPr algn="ctr" fontAlgn="auto">
                <a:spcBef>
                  <a:spcPts val="0"/>
                </a:spcBef>
                <a:spcAft>
                  <a:spcPts val="0"/>
                </a:spcAft>
                <a:defRPr/>
              </a:pPr>
              <a:r>
                <a:rPr lang="en-US" sz="800" kern="0" dirty="0">
                  <a:solidFill>
                    <a:srgbClr val="00338D"/>
                  </a:solidFill>
                  <a:latin typeface="Arial"/>
                </a:rPr>
                <a:t>SUPPORT</a:t>
              </a:r>
            </a:p>
            <a:p>
              <a:pPr algn="ctr" fontAlgn="auto">
                <a:spcBef>
                  <a:spcPts val="0"/>
                </a:spcBef>
                <a:spcAft>
                  <a:spcPts val="0"/>
                </a:spcAft>
                <a:defRPr/>
              </a:pPr>
              <a:r>
                <a:rPr lang="en-US" sz="800" kern="0" dirty="0">
                  <a:solidFill>
                    <a:srgbClr val="00338D"/>
                  </a:solidFill>
                  <a:latin typeface="Arial"/>
                </a:rPr>
                <a:t>OPPORTUNITIES</a:t>
              </a:r>
            </a:p>
          </p:txBody>
        </p:sp>
        <p:sp>
          <p:nvSpPr>
            <p:cNvPr id="37" name="Oval 36"/>
            <p:cNvSpPr/>
            <p:nvPr/>
          </p:nvSpPr>
          <p:spPr bwMode="gray">
            <a:xfrm>
              <a:off x="6911563" y="4962780"/>
              <a:ext cx="528609" cy="573278"/>
            </a:xfrm>
            <a:prstGeom prst="ellipse">
              <a:avLst/>
            </a:pr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en-US" sz="800" kern="0" dirty="0">
                <a:solidFill>
                  <a:srgbClr val="FFFFFF"/>
                </a:solidFill>
                <a:latin typeface="Arial"/>
                <a:cs typeface="Arial"/>
              </a:endParaRPr>
            </a:p>
          </p:txBody>
        </p:sp>
        <p:sp>
          <p:nvSpPr>
            <p:cNvPr id="38" name="TextBox 37"/>
            <p:cNvSpPr txBox="1"/>
            <p:nvPr/>
          </p:nvSpPr>
          <p:spPr bwMode="gray">
            <a:xfrm>
              <a:off x="6929025" y="5066003"/>
              <a:ext cx="528608" cy="338249"/>
            </a:xfrm>
            <a:prstGeom prst="rect">
              <a:avLst/>
            </a:prstGeom>
            <a:noFill/>
          </p:spPr>
          <p:txBody>
            <a:bodyPr>
              <a:spAutoFit/>
            </a:bodyPr>
            <a:lstStyle/>
            <a:p>
              <a:pPr algn="ctr" fontAlgn="auto">
                <a:spcBef>
                  <a:spcPts val="0"/>
                </a:spcBef>
                <a:spcAft>
                  <a:spcPts val="0"/>
                </a:spcAft>
                <a:defRPr/>
              </a:pPr>
              <a:r>
                <a:rPr lang="en-US" sz="800" b="1" kern="0" dirty="0">
                  <a:solidFill>
                    <a:srgbClr val="FFFFFF"/>
                  </a:solidFill>
                  <a:effectLst>
                    <a:outerShdw blurRad="38100" dist="38100" dir="2700000" algn="tl">
                      <a:srgbClr val="000000">
                        <a:alpha val="43137"/>
                      </a:srgbClr>
                    </a:outerShdw>
                  </a:effectLst>
                  <a:latin typeface="Arial"/>
                </a:rPr>
                <a:t>FDD </a:t>
              </a:r>
            </a:p>
            <a:p>
              <a:pPr algn="ctr" fontAlgn="auto">
                <a:spcBef>
                  <a:spcPts val="0"/>
                </a:spcBef>
                <a:spcAft>
                  <a:spcPts val="0"/>
                </a:spcAft>
                <a:defRPr/>
              </a:pPr>
              <a:r>
                <a:rPr lang="en-US" sz="800" b="1" kern="0" dirty="0">
                  <a:solidFill>
                    <a:srgbClr val="FFFFFF"/>
                  </a:solidFill>
                  <a:effectLst>
                    <a:outerShdw blurRad="38100" dist="38100" dir="2700000" algn="tl">
                      <a:srgbClr val="000000">
                        <a:alpha val="43137"/>
                      </a:srgbClr>
                    </a:outerShdw>
                  </a:effectLst>
                  <a:latin typeface="Arial"/>
                </a:rPr>
                <a:t>Toolkit</a:t>
              </a:r>
            </a:p>
          </p:txBody>
        </p:sp>
      </p:grpSp>
      <p:sp>
        <p:nvSpPr>
          <p:cNvPr id="39" name="Subtitle 19"/>
          <p:cNvSpPr txBox="1">
            <a:spLocks/>
          </p:cNvSpPr>
          <p:nvPr/>
        </p:nvSpPr>
        <p:spPr bwMode="gray">
          <a:xfrm>
            <a:off x="371226" y="1575589"/>
            <a:ext cx="4242977" cy="39915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R="0" lvl="0" defTabSz="914400" latinLnBrk="0">
              <a:lnSpc>
                <a:spcPct val="100000"/>
              </a:lnSpc>
              <a:spcBef>
                <a:spcPts val="300"/>
              </a:spcBef>
              <a:spcAft>
                <a:spcPts val="300"/>
              </a:spcAft>
              <a:buClrTx/>
              <a:buSzTx/>
              <a:tabLst/>
              <a:defRPr/>
            </a:pPr>
            <a:r>
              <a:rPr lang="en-US" sz="1600" b="1" i="1" dirty="0" smtClean="0">
                <a:solidFill>
                  <a:srgbClr val="C792C6"/>
                </a:solidFill>
                <a:latin typeface="+mn-lt"/>
              </a:rPr>
              <a:t>Engagement Process Guidance</a:t>
            </a:r>
          </a:p>
          <a:p>
            <a:pPr marR="0" lvl="0" defTabSz="914400" latinLnBrk="0">
              <a:lnSpc>
                <a:spcPct val="100000"/>
              </a:lnSpc>
              <a:spcBef>
                <a:spcPts val="300"/>
              </a:spcBef>
              <a:spcAft>
                <a:spcPts val="300"/>
              </a:spcAft>
              <a:buClrTx/>
              <a:buSzTx/>
              <a:tabLst/>
              <a:defRPr/>
            </a:pPr>
            <a:r>
              <a:rPr lang="en-US" sz="1600" dirty="0" smtClean="0">
                <a:solidFill>
                  <a:schemeClr val="bg1"/>
                </a:solidFill>
                <a:latin typeface="+mn-lt"/>
              </a:rPr>
              <a:t>The Engagement Process Guidance in the FDD Toolkit links in closely with Next Generation Buyside and Sellside, which are focused on our ability to win clients, win deals and maximize our bandwidth.</a:t>
            </a:r>
          </a:p>
          <a:p>
            <a:pPr marR="0" lvl="0" defTabSz="914400" latinLnBrk="0">
              <a:lnSpc>
                <a:spcPct val="100000"/>
              </a:lnSpc>
              <a:spcBef>
                <a:spcPts val="300"/>
              </a:spcBef>
              <a:spcAft>
                <a:spcPts val="300"/>
              </a:spcAft>
              <a:buClrTx/>
              <a:buSzTx/>
              <a:tabLst/>
              <a:defRPr/>
            </a:pPr>
            <a:r>
              <a:rPr lang="en-US" sz="1600" dirty="0" smtClean="0">
                <a:solidFill>
                  <a:schemeClr val="bg1"/>
                </a:solidFill>
                <a:latin typeface="+mn-lt"/>
              </a:rPr>
              <a:t>The FDD Toolkit Engagement Process Guidance provides additional help and tools to assist teams manage the engagement process and overall execution of the work.</a:t>
            </a:r>
          </a:p>
          <a:p>
            <a:r>
              <a:rPr lang="en-US" sz="1600" b="1" i="1" dirty="0" smtClean="0">
                <a:solidFill>
                  <a:srgbClr val="C792C6"/>
                </a:solidFill>
              </a:rPr>
              <a:t>Planning Guidance document</a:t>
            </a:r>
          </a:p>
          <a:p>
            <a:r>
              <a:rPr lang="en-US" sz="1600" dirty="0" smtClean="0">
                <a:solidFill>
                  <a:schemeClr val="bg1"/>
                </a:solidFill>
                <a:latin typeface="+mn-lt"/>
              </a:rPr>
              <a:t>The purpose of this particular document is to assist professionals when planning financial due diligence engagements.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n-lt"/>
              </a:rPr>
              <a:t>Research, discuss, </a:t>
            </a:r>
            <a:r>
              <a:rPr kumimoji="0" lang="en-US" sz="1800" b="1" i="0" u="sng" strike="noStrike" kern="0" cap="none" spc="0" normalizeH="0" baseline="0" noProof="0" dirty="0" smtClean="0">
                <a:ln>
                  <a:noFill/>
                </a:ln>
                <a:solidFill>
                  <a:schemeClr val="bg1"/>
                </a:solidFill>
                <a:effectLst/>
                <a:uLnTx/>
                <a:uFillTx/>
                <a:latin typeface="+mn-lt"/>
              </a:rPr>
              <a:t>think</a:t>
            </a:r>
            <a:endParaRPr kumimoji="0" lang="en-US" altLang="en-US" sz="1800" b="1" i="0" u="sng" strike="noStrike" kern="0" cap="none" spc="0" normalizeH="0" baseline="0" noProof="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auto">
          <a:xfrm>
            <a:off x="370642" y="1058622"/>
            <a:ext cx="8468558" cy="530407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168275" marR="0" lvl="1" indent="-168275" algn="l" defTabSz="914400" rtl="0" eaLnBrk="1" fontAlgn="base" latinLnBrk="0" hangingPunct="1">
              <a:spcBef>
                <a:spcPts val="300"/>
              </a:spcBef>
              <a:spcAft>
                <a:spcPts val="300"/>
              </a:spcAft>
              <a:buClr>
                <a:schemeClr val="accent1"/>
              </a:buClr>
              <a:buSzPct val="125000"/>
              <a:buFont typeface="Arial" pitchFamily="34" charset="0"/>
              <a:buChar char="▪"/>
              <a:tabLst>
                <a:tab pos="231775" algn="l"/>
              </a:tabLst>
              <a:defRPr/>
            </a:pPr>
            <a:r>
              <a:rPr lang="en-GB" sz="1200" b="1" kern="0" dirty="0" smtClean="0">
                <a:solidFill>
                  <a:schemeClr val="accent1"/>
                </a:solidFill>
                <a:latin typeface="+mn-lt"/>
              </a:rPr>
              <a:t>Think about:</a:t>
            </a:r>
          </a:p>
          <a:p>
            <a:pPr marL="457200" lvl="2" indent="-228600">
              <a:spcBef>
                <a:spcPts val="300"/>
              </a:spcBef>
              <a:spcAft>
                <a:spcPts val="30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What creates value in the transaction (use value creation map)</a:t>
            </a:r>
          </a:p>
          <a:p>
            <a:pPr marL="457200" lvl="2" indent="-228600">
              <a:spcBef>
                <a:spcPts val="300"/>
              </a:spcBef>
              <a:spcAft>
                <a:spcPts val="300"/>
              </a:spcAft>
              <a:buClr>
                <a:schemeClr val="accent1"/>
              </a:buClr>
              <a:buSzPct val="100000"/>
              <a:buFont typeface="Arial" pitchFamily="34" charset="0"/>
              <a:buChar char="–"/>
              <a:tabLst>
                <a:tab pos="231775" algn="l"/>
              </a:tabLst>
              <a:defRPr/>
            </a:pPr>
            <a:r>
              <a:rPr lang="en-US" sz="1200" kern="0" dirty="0" smtClean="0">
                <a:solidFill>
                  <a:schemeClr val="accent1"/>
                </a:solidFill>
                <a:latin typeface="+mn-lt"/>
              </a:rPr>
              <a:t>How our work links in to the price paid/received; this helps identify relevant FDD issues (the issues can be prioritized based on impact on profitability and valuation)</a:t>
            </a:r>
          </a:p>
          <a:p>
            <a:pPr marL="457200" lvl="2" indent="-228600">
              <a:spcBef>
                <a:spcPts val="300"/>
              </a:spcBef>
              <a:spcAft>
                <a:spcPts val="300"/>
              </a:spcAft>
              <a:buClr>
                <a:schemeClr val="accent1"/>
              </a:buClr>
              <a:buSzPct val="100000"/>
              <a:buFont typeface="Arial" pitchFamily="34" charset="0"/>
              <a:buChar char="–"/>
              <a:tabLst>
                <a:tab pos="231775" algn="l"/>
              </a:tabLst>
              <a:defRPr/>
            </a:pPr>
            <a:r>
              <a:rPr lang="en-US" sz="1200" kern="0" dirty="0" smtClean="0">
                <a:solidFill>
                  <a:schemeClr val="accent1"/>
                </a:solidFill>
                <a:latin typeface="+mn-lt"/>
              </a:rPr>
              <a:t>The deal questions that typically arise; this will also help frame and scope the FDD (the hypothesis framework can also be used to assist in scoping)</a:t>
            </a:r>
          </a:p>
          <a:p>
            <a:pPr marL="457200" lvl="2" indent="-228600">
              <a:spcBef>
                <a:spcPts val="300"/>
              </a:spcBef>
              <a:spcAft>
                <a:spcPts val="300"/>
              </a:spcAft>
              <a:buClr>
                <a:schemeClr val="accent1"/>
              </a:buClr>
              <a:buSzPct val="100000"/>
              <a:buFont typeface="Arial" pitchFamily="34" charset="0"/>
              <a:buChar char="–"/>
              <a:tabLst>
                <a:tab pos="231775" algn="l"/>
              </a:tabLst>
              <a:defRPr/>
            </a:pPr>
            <a:r>
              <a:rPr lang="en-US" sz="1200" kern="0" dirty="0" smtClean="0">
                <a:solidFill>
                  <a:schemeClr val="accent1"/>
                </a:solidFill>
                <a:latin typeface="+mn-lt"/>
              </a:rPr>
              <a:t>The potential risks in relation to data quality and integrity</a:t>
            </a:r>
          </a:p>
          <a:p>
            <a:pPr marL="457200" lvl="2" indent="-228600">
              <a:spcBef>
                <a:spcPts val="300"/>
              </a:spcBef>
              <a:spcAft>
                <a:spcPts val="300"/>
              </a:spcAft>
              <a:buClr>
                <a:schemeClr val="accent1"/>
              </a:buClr>
              <a:buSzPct val="100000"/>
              <a:buFont typeface="Arial" pitchFamily="34" charset="0"/>
              <a:buChar char="–"/>
              <a:tabLst>
                <a:tab pos="231775" algn="l"/>
              </a:tabLst>
              <a:defRPr/>
            </a:pPr>
            <a:r>
              <a:rPr lang="en-US" sz="1200" kern="0" dirty="0" smtClean="0">
                <a:solidFill>
                  <a:schemeClr val="accent1"/>
                </a:solidFill>
                <a:latin typeface="+mn-lt"/>
              </a:rPr>
              <a:t>Key questions that the client expects to be addressed through the due diligence </a:t>
            </a:r>
          </a:p>
          <a:p>
            <a:pPr marL="231775" lvl="1" indent="-231775">
              <a:spcBef>
                <a:spcPts val="300"/>
              </a:spcBef>
              <a:spcAft>
                <a:spcPts val="300"/>
              </a:spcAft>
              <a:buClr>
                <a:schemeClr val="accent1"/>
              </a:buClr>
              <a:buSzPct val="125000"/>
              <a:buFont typeface="Arial" pitchFamily="34" charset="0"/>
              <a:buChar char="▪"/>
              <a:tabLst>
                <a:tab pos="231775" algn="l"/>
              </a:tabLst>
              <a:defRPr/>
            </a:pPr>
            <a:r>
              <a:rPr lang="en-GB" sz="1200" b="1" kern="0" dirty="0" smtClean="0">
                <a:solidFill>
                  <a:schemeClr val="accent1"/>
                </a:solidFill>
                <a:latin typeface="+mn-lt"/>
              </a:rPr>
              <a:t>Many of the key drivers and due diligence issues may not be directly relevant to the FDD, and may be more relevant to commercial or operational due diligence for example.  Consider how other KPMG specialists may be able to assist the client.  For example, other areas of due diligence may include:</a:t>
            </a:r>
          </a:p>
          <a:p>
            <a:pPr lvl="1" indent="-228600">
              <a:spcBef>
                <a:spcPts val="300"/>
              </a:spcBef>
              <a:spcAft>
                <a:spcPts val="30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Tax – corporate tax, employee taxes, VAT, indirect tax, etc.</a:t>
            </a:r>
          </a:p>
          <a:p>
            <a:pPr lvl="1" indent="-228600">
              <a:spcBef>
                <a:spcPts val="300"/>
              </a:spcBef>
              <a:spcAft>
                <a:spcPts val="30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Pensions and employee benefits – defined benefit and defined </a:t>
            </a:r>
            <a:r>
              <a:rPr lang="en-GB" sz="1200" b="1" kern="0" dirty="0" smtClean="0">
                <a:solidFill>
                  <a:schemeClr val="accent1"/>
                </a:solidFill>
                <a:latin typeface="+mn-lt"/>
              </a:rPr>
              <a:t>contribution</a:t>
            </a:r>
            <a:r>
              <a:rPr lang="en-GB" sz="1200" kern="0" dirty="0" smtClean="0">
                <a:solidFill>
                  <a:schemeClr val="accent1"/>
                </a:solidFill>
                <a:latin typeface="+mn-lt"/>
              </a:rPr>
              <a:t> schemes, other employee benefits such as share options</a:t>
            </a:r>
          </a:p>
          <a:p>
            <a:pPr lvl="1" indent="-228600">
              <a:spcBef>
                <a:spcPts val="300"/>
              </a:spcBef>
              <a:spcAft>
                <a:spcPts val="30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Commercial – market size, demand, competition</a:t>
            </a:r>
          </a:p>
          <a:p>
            <a:pPr lvl="1" indent="-228600">
              <a:spcBef>
                <a:spcPts val="300"/>
              </a:spcBef>
              <a:spcAft>
                <a:spcPts val="30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Operational – evaluate low cost sustainability</a:t>
            </a:r>
          </a:p>
          <a:p>
            <a:pPr lvl="1" indent="-228600">
              <a:spcBef>
                <a:spcPts val="300"/>
              </a:spcBef>
              <a:spcAft>
                <a:spcPts val="30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Environmental – regulation, remediation</a:t>
            </a:r>
          </a:p>
          <a:p>
            <a:pPr lvl="1" indent="-228600">
              <a:spcBef>
                <a:spcPts val="300"/>
              </a:spcBef>
              <a:spcAft>
                <a:spcPts val="30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IT – evaluate systems</a:t>
            </a:r>
          </a:p>
          <a:p>
            <a:pPr marL="231775" indent="-231775">
              <a:spcBef>
                <a:spcPts val="300"/>
              </a:spcBef>
              <a:spcAft>
                <a:spcPts val="300"/>
              </a:spcAft>
              <a:buClr>
                <a:schemeClr val="accent1"/>
              </a:buClr>
              <a:buSzPct val="125000"/>
              <a:buFont typeface="Wingdings" pitchFamily="2" charset="2"/>
              <a:buChar char="§"/>
              <a:tabLst>
                <a:tab pos="231775" algn="l"/>
              </a:tabLst>
              <a:defRPr/>
            </a:pPr>
            <a:r>
              <a:rPr lang="en-GB" sz="1200" b="1" kern="0" dirty="0" smtClean="0">
                <a:solidFill>
                  <a:schemeClr val="accent1"/>
                </a:solidFill>
                <a:latin typeface="+mn-lt"/>
              </a:rPr>
              <a:t>Tips...</a:t>
            </a:r>
          </a:p>
          <a:p>
            <a:pPr marL="457200" lvl="2" indent="-228600">
              <a:spcBef>
                <a:spcPts val="300"/>
              </a:spcBef>
              <a:spcAft>
                <a:spcPts val="30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Think as a new CEO/CFO</a:t>
            </a:r>
          </a:p>
          <a:p>
            <a:pPr marL="457200" lvl="2" indent="-228600">
              <a:spcBef>
                <a:spcPts val="300"/>
              </a:spcBef>
              <a:spcAft>
                <a:spcPts val="30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Think as a customer (e.g. visit stores, touch the product, place a call, etc.)</a:t>
            </a:r>
          </a:p>
          <a:p>
            <a:pPr marL="457200" lvl="2" indent="-228600">
              <a:spcBef>
                <a:spcPts val="300"/>
              </a:spcBef>
              <a:spcAft>
                <a:spcPts val="30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Take the same view as your client – ask yourself the following questions</a:t>
            </a:r>
            <a:r>
              <a:rPr lang="en-GB" sz="1200" kern="0" dirty="0" smtClean="0">
                <a:solidFill>
                  <a:schemeClr val="accent1"/>
                </a:solidFill>
                <a:latin typeface="+mn-lt"/>
              </a:rPr>
              <a:t>:</a:t>
            </a:r>
            <a:endParaRPr lang="en-GB" sz="1200" kern="0" dirty="0" smtClean="0">
              <a:solidFill>
                <a:schemeClr val="accent1"/>
              </a:solidFill>
            </a:endParaRPr>
          </a:p>
          <a:p>
            <a:pPr marL="231775" lvl="1" indent="-231775">
              <a:spcBef>
                <a:spcPts val="300"/>
              </a:spcBef>
              <a:spcAft>
                <a:spcPts val="300"/>
              </a:spcAft>
              <a:buClr>
                <a:schemeClr val="accent1"/>
              </a:buClr>
              <a:buSzPct val="75000"/>
              <a:buFont typeface="Wingdings" pitchFamily="2" charset="2"/>
              <a:buChar char="l"/>
              <a:tabLst>
                <a:tab pos="231775" algn="l"/>
              </a:tabLst>
              <a:defRPr/>
            </a:pPr>
            <a:endParaRPr lang="en-GB" sz="1200" kern="0" dirty="0" smtClean="0">
              <a:solidFill>
                <a:schemeClr val="accent1"/>
              </a:solidFill>
              <a:latin typeface="+mn-lt"/>
              <a:cs typeface="+mn-cs"/>
            </a:endParaRPr>
          </a:p>
          <a:p>
            <a:pPr marL="231775" marR="0" lvl="1" indent="-231775" algn="l" defTabSz="914400" rtl="0" eaLnBrk="1" fontAlgn="base" latinLnBrk="0" hangingPunct="1">
              <a:spcBef>
                <a:spcPts val="300"/>
              </a:spcBef>
              <a:spcAft>
                <a:spcPts val="300"/>
              </a:spcAft>
              <a:buClr>
                <a:schemeClr val="accent1"/>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chemeClr val="accent1"/>
              </a:solidFill>
              <a:effectLst/>
              <a:uLnTx/>
              <a:uFillTx/>
              <a:latin typeface="+mn-lt"/>
              <a:cs typeface="+mn-cs"/>
            </a:endParaRPr>
          </a:p>
        </p:txBody>
      </p:sp>
      <p:sp>
        <p:nvSpPr>
          <p:cNvPr id="8" name="Cloud"/>
          <p:cNvSpPr>
            <a:spLocks noChangeAspect="1" noEditPoints="1" noChangeArrowheads="1"/>
          </p:cNvSpPr>
          <p:nvPr>
            <p:custDataLst>
              <p:tags r:id="rId1"/>
            </p:custDataLst>
          </p:nvPr>
        </p:nvSpPr>
        <p:spPr bwMode="auto">
          <a:xfrm>
            <a:off x="5947063" y="5081154"/>
            <a:ext cx="3158837" cy="66501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2000" eaLnBrk="0" fontAlgn="auto" hangingPunct="0">
              <a:spcBef>
                <a:spcPts val="0"/>
              </a:spcBef>
              <a:spcAft>
                <a:spcPts val="0"/>
              </a:spcAft>
            </a:pPr>
            <a:r>
              <a:rPr lang="en-GB" sz="1100" b="1" i="1" kern="0" dirty="0" smtClean="0">
                <a:solidFill>
                  <a:srgbClr val="8E258D"/>
                </a:solidFill>
              </a:rPr>
              <a:t>Would I spend my own inheritance or savings on this target?</a:t>
            </a:r>
          </a:p>
        </p:txBody>
      </p:sp>
      <p:sp>
        <p:nvSpPr>
          <p:cNvPr id="9" name="Cloud"/>
          <p:cNvSpPr>
            <a:spLocks noChangeAspect="1" noEditPoints="1" noChangeArrowheads="1"/>
          </p:cNvSpPr>
          <p:nvPr>
            <p:custDataLst>
              <p:tags r:id="rId2"/>
            </p:custDataLst>
          </p:nvPr>
        </p:nvSpPr>
        <p:spPr bwMode="auto">
          <a:xfrm>
            <a:off x="6287655" y="5763491"/>
            <a:ext cx="2604654" cy="59574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2000" eaLnBrk="0" fontAlgn="auto" hangingPunct="0">
              <a:spcBef>
                <a:spcPts val="0"/>
              </a:spcBef>
              <a:spcAft>
                <a:spcPts val="0"/>
              </a:spcAft>
            </a:pPr>
            <a:r>
              <a:rPr lang="en-GB" sz="1100" b="1" i="1" kern="0" dirty="0" smtClean="0">
                <a:solidFill>
                  <a:srgbClr val="8E258D"/>
                </a:solidFill>
              </a:rPr>
              <a:t>If I did, what would I worry about?</a:t>
            </a:r>
          </a:p>
        </p:txBody>
      </p:sp>
      <p:pic>
        <p:nvPicPr>
          <p:cNvPr id="7" name="Picture 6"/>
          <p:cNvPicPr>
            <a:picLocks noChangeAspect="1" noChangeArrowheads="1"/>
          </p:cNvPicPr>
          <p:nvPr/>
        </p:nvPicPr>
        <p:blipFill>
          <a:blip r:embed="rId5" cstate="print"/>
          <a:srcRect/>
          <a:stretch>
            <a:fillRect/>
          </a:stretch>
        </p:blipFill>
        <p:spPr bwMode="auto">
          <a:xfrm>
            <a:off x="8080202" y="63500"/>
            <a:ext cx="819266" cy="822960"/>
          </a:xfrm>
          <a:prstGeom prst="rect">
            <a:avLst/>
          </a:prstGeom>
          <a:noFill/>
          <a:ln w="9525">
            <a:noFill/>
            <a:miter lim="800000"/>
            <a:headEnd/>
            <a:tailEnd/>
          </a:ln>
          <a:effectLst/>
        </p:spPr>
      </p:pic>
      <p:cxnSp>
        <p:nvCxnSpPr>
          <p:cNvPr id="11" name="Straight Arrow Connector 10"/>
          <p:cNvCxnSpPr/>
          <p:nvPr/>
        </p:nvCxnSpPr>
        <p:spPr>
          <a:xfrm rot="5400000" flipH="1" flipV="1">
            <a:off x="5822950" y="5657850"/>
            <a:ext cx="571500" cy="533400"/>
          </a:xfrm>
          <a:prstGeom prst="straightConnector1">
            <a:avLst/>
          </a:prstGeom>
          <a:ln>
            <a:solidFill>
              <a:srgbClr val="B21107"/>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57875" y="6211888"/>
            <a:ext cx="530225" cy="7937"/>
          </a:xfrm>
          <a:prstGeom prst="straightConnector1">
            <a:avLst/>
          </a:prstGeom>
          <a:ln>
            <a:solidFill>
              <a:srgbClr val="B21107"/>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n-lt"/>
              </a:rPr>
              <a:t>Research, discuss, </a:t>
            </a:r>
            <a:r>
              <a:rPr kumimoji="0" lang="en-US" sz="1800" b="1" i="0" u="sng" strike="noStrike" kern="0" cap="none" spc="0" normalizeH="0" baseline="0" noProof="0" dirty="0" smtClean="0">
                <a:ln>
                  <a:noFill/>
                </a:ln>
                <a:solidFill>
                  <a:schemeClr val="bg1"/>
                </a:solidFill>
                <a:effectLst/>
                <a:uLnTx/>
                <a:uFillTx/>
                <a:latin typeface="+mn-lt"/>
              </a:rPr>
              <a:t>think</a:t>
            </a:r>
            <a:r>
              <a:rPr kumimoji="0" lang="en-US" sz="1800" b="1" i="0" u="none" strike="noStrike" kern="0" cap="none" spc="0" normalizeH="0" baseline="0" noProof="0" dirty="0" smtClean="0">
                <a:ln>
                  <a:noFill/>
                </a:ln>
                <a:solidFill>
                  <a:schemeClr val="bg1"/>
                </a:solidFill>
                <a:effectLst/>
                <a:uLnTx/>
                <a:uFillTx/>
                <a:latin typeface="+mn-lt"/>
              </a:rPr>
              <a:t>:</a:t>
            </a:r>
            <a:r>
              <a:rPr kumimoji="0" lang="en-US" sz="1800" b="1" i="0" u="none" strike="noStrike" kern="0" cap="none" spc="0" normalizeH="0" noProof="0" dirty="0" smtClean="0">
                <a:ln>
                  <a:noFill/>
                </a:ln>
                <a:solidFill>
                  <a:schemeClr val="bg1"/>
                </a:solidFill>
                <a:effectLst/>
                <a:uLnTx/>
                <a:uFillTx/>
                <a:latin typeface="+mn-lt"/>
              </a:rPr>
              <a:t>  Value creation map (1 of 2)</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auto">
          <a:xfrm>
            <a:off x="370642" y="1223722"/>
            <a:ext cx="8468558"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algn="l" defTabSz="914400" rtl="0" eaLnBrk="1" fontAlgn="base" latinLnBrk="0" hangingPunct="1">
              <a:lnSpc>
                <a:spcPct val="100000"/>
              </a:lnSpc>
              <a:spcBef>
                <a:spcPct val="50000"/>
              </a:spcBef>
              <a:spcAft>
                <a:spcPts val="300"/>
              </a:spcAft>
              <a:buClr>
                <a:schemeClr val="accent1"/>
              </a:buClr>
              <a:buSzPct val="75000"/>
              <a:buFont typeface="Wingdings" pitchFamily="2" charset="2"/>
              <a:buNone/>
              <a:tabLst>
                <a:tab pos="231775" algn="l"/>
              </a:tabLst>
              <a:defRPr/>
            </a:pPr>
            <a:r>
              <a:rPr kumimoji="0" lang="en-US" sz="1200" b="1" i="0" u="none" strike="noStrike" kern="0" cap="none" spc="0" normalizeH="0" baseline="0" noProof="0" dirty="0" smtClean="0">
                <a:ln>
                  <a:noFill/>
                </a:ln>
                <a:solidFill>
                  <a:srgbClr val="8E258D"/>
                </a:solidFill>
                <a:effectLst/>
                <a:uLnTx/>
                <a:uFillTx/>
                <a:latin typeface="+mn-lt"/>
                <a:cs typeface="+mn-cs"/>
              </a:rPr>
              <a:t>Use the value creation map to help focus the due diligence</a:t>
            </a:r>
            <a:r>
              <a:rPr kumimoji="0" lang="en-US" sz="1200" b="1" i="0" u="none" strike="noStrike" kern="0" cap="none" spc="0" normalizeH="0" noProof="0" dirty="0" smtClean="0">
                <a:ln>
                  <a:noFill/>
                </a:ln>
                <a:solidFill>
                  <a:srgbClr val="8E258D"/>
                </a:solidFill>
                <a:effectLst/>
                <a:uLnTx/>
                <a:uFillTx/>
                <a:latin typeface="+mn-lt"/>
                <a:cs typeface="+mn-cs"/>
              </a:rPr>
              <a:t> work on the items most important to value...</a:t>
            </a:r>
            <a:endParaRPr kumimoji="0" lang="en-US" sz="1200" b="1" i="0" u="none" strike="noStrike" kern="0" cap="none" spc="0" normalizeH="0" baseline="0" noProof="0" dirty="0" smtClean="0">
              <a:ln>
                <a:noFill/>
              </a:ln>
              <a:solidFill>
                <a:srgbClr val="8E258D"/>
              </a:solidFill>
              <a:effectLst/>
              <a:uLnTx/>
              <a:uFillTx/>
              <a:latin typeface="+mn-lt"/>
              <a:cs typeface="+mn-cs"/>
            </a:endParaRPr>
          </a:p>
          <a:p>
            <a:pPr marL="231775" lvl="1" indent="-231775">
              <a:spcBef>
                <a:spcPts val="600"/>
              </a:spcBef>
              <a:spcAft>
                <a:spcPts val="0"/>
              </a:spcAft>
              <a:buClr>
                <a:schemeClr val="accent1"/>
              </a:buClr>
              <a:buSzPct val="125000"/>
              <a:buFont typeface="Wingdings" pitchFamily="2" charset="2"/>
              <a:buChar char="§"/>
              <a:tabLst>
                <a:tab pos="231775" algn="l"/>
              </a:tabLst>
              <a:defRPr/>
            </a:pPr>
            <a:r>
              <a:rPr lang="en-US" sz="1200" kern="0" dirty="0" smtClean="0">
                <a:solidFill>
                  <a:schemeClr val="accent1"/>
                </a:solidFill>
                <a:latin typeface="+mn-lt"/>
              </a:rPr>
              <a:t>The value creation map overleaf shows how our clients seek to create value from transactions.</a:t>
            </a:r>
          </a:p>
          <a:p>
            <a:pPr marL="231775" lvl="1" indent="-231775">
              <a:spcBef>
                <a:spcPts val="600"/>
              </a:spcBef>
              <a:spcAft>
                <a:spcPts val="0"/>
              </a:spcAft>
              <a:buClr>
                <a:schemeClr val="accent1"/>
              </a:buClr>
              <a:buSzPct val="125000"/>
              <a:buFont typeface="Wingdings" pitchFamily="2" charset="2"/>
              <a:buChar char="§"/>
              <a:tabLst>
                <a:tab pos="231775" algn="l"/>
              </a:tabLst>
              <a:defRPr/>
            </a:pPr>
            <a:r>
              <a:rPr lang="en-US" sz="1200" kern="0" dirty="0" smtClean="0">
                <a:solidFill>
                  <a:schemeClr val="accent1"/>
                </a:solidFill>
                <a:latin typeface="+mn-lt"/>
              </a:rPr>
              <a:t>FDD, like all due diligence, should be focused on where it can add most value, which is typically on the three key areas of risk identified:</a:t>
            </a:r>
          </a:p>
          <a:p>
            <a:pPr marL="688975" lvl="2" indent="-231775">
              <a:spcBef>
                <a:spcPts val="600"/>
              </a:spcBef>
              <a:spcAft>
                <a:spcPts val="0"/>
              </a:spcAft>
              <a:buClr>
                <a:schemeClr val="accent1"/>
              </a:buClr>
              <a:buSzPct val="75000"/>
              <a:buFont typeface="+mj-lt"/>
              <a:buAutoNum type="arabicParenR"/>
              <a:tabLst>
                <a:tab pos="231775" algn="l"/>
              </a:tabLst>
              <a:defRPr/>
            </a:pPr>
            <a:r>
              <a:rPr lang="en-US" sz="1200" kern="0" dirty="0" smtClean="0">
                <a:solidFill>
                  <a:schemeClr val="accent1"/>
                </a:solidFill>
                <a:latin typeface="+mn-lt"/>
                <a:cs typeface="+mn-cs"/>
              </a:rPr>
              <a:t>Synergy risks</a:t>
            </a:r>
          </a:p>
          <a:p>
            <a:pPr marL="688975" lvl="2" indent="-231775">
              <a:spcBef>
                <a:spcPts val="600"/>
              </a:spcBef>
              <a:spcAft>
                <a:spcPts val="0"/>
              </a:spcAft>
              <a:buClr>
                <a:schemeClr val="accent1"/>
              </a:buClr>
              <a:buSzPct val="75000"/>
              <a:buFont typeface="+mj-lt"/>
              <a:buAutoNum type="arabicParenR"/>
              <a:tabLst>
                <a:tab pos="231775" algn="l"/>
              </a:tabLst>
              <a:defRPr/>
            </a:pPr>
            <a:r>
              <a:rPr lang="en-US" sz="1200" kern="0" dirty="0" smtClean="0">
                <a:solidFill>
                  <a:schemeClr val="accent1"/>
                </a:solidFill>
                <a:latin typeface="+mn-lt"/>
                <a:cs typeface="+mn-cs"/>
              </a:rPr>
              <a:t>New strategy risks</a:t>
            </a:r>
          </a:p>
          <a:p>
            <a:pPr marL="688975" lvl="2" indent="-231775">
              <a:spcBef>
                <a:spcPts val="600"/>
              </a:spcBef>
              <a:spcAft>
                <a:spcPts val="0"/>
              </a:spcAft>
              <a:buClr>
                <a:schemeClr val="accent1"/>
              </a:buClr>
              <a:buSzPct val="75000"/>
              <a:buFont typeface="+mj-lt"/>
              <a:buAutoNum type="arabicParenR"/>
              <a:tabLst>
                <a:tab pos="231775" algn="l"/>
              </a:tabLst>
              <a:defRPr/>
            </a:pPr>
            <a:r>
              <a:rPr lang="en-US" sz="1200" kern="0" dirty="0" smtClean="0">
                <a:solidFill>
                  <a:schemeClr val="accent1"/>
                </a:solidFill>
                <a:latin typeface="+mn-lt"/>
                <a:cs typeface="+mn-cs"/>
              </a:rPr>
              <a:t>Standalone business risks</a:t>
            </a:r>
          </a:p>
          <a:p>
            <a:pPr marL="231775" lvl="1" indent="-231775">
              <a:spcBef>
                <a:spcPts val="600"/>
              </a:spcBef>
              <a:spcAft>
                <a:spcPts val="0"/>
              </a:spcAft>
              <a:buClr>
                <a:schemeClr val="accent1"/>
              </a:buClr>
              <a:buSzPct val="125000"/>
              <a:buFont typeface="Wingdings" pitchFamily="2" charset="2"/>
              <a:buChar char="§"/>
              <a:tabLst>
                <a:tab pos="231775" algn="l"/>
              </a:tabLst>
              <a:defRPr/>
            </a:pPr>
            <a:r>
              <a:rPr lang="en-US" sz="1200" kern="0" dirty="0" smtClean="0">
                <a:solidFill>
                  <a:schemeClr val="accent1"/>
                </a:solidFill>
                <a:latin typeface="+mn-lt"/>
                <a:cs typeface="+mn-cs"/>
              </a:rPr>
              <a:t>The FDD work should be effectively focused on these three areas, and the biggest unknowns/drivers in each</a:t>
            </a:r>
          </a:p>
          <a:p>
            <a:pPr marL="231775" lvl="1" indent="-231775">
              <a:spcBef>
                <a:spcPts val="600"/>
              </a:spcBef>
              <a:spcAft>
                <a:spcPts val="0"/>
              </a:spcAft>
              <a:buClr>
                <a:schemeClr val="accent1"/>
              </a:buClr>
              <a:buSzPct val="125000"/>
              <a:buFont typeface="Wingdings" pitchFamily="2" charset="2"/>
              <a:buChar char="§"/>
              <a:tabLst>
                <a:tab pos="231775" algn="l"/>
              </a:tabLst>
              <a:defRPr/>
            </a:pPr>
            <a:r>
              <a:rPr lang="en-US" sz="1200" kern="0" dirty="0" smtClean="0">
                <a:solidFill>
                  <a:schemeClr val="accent1"/>
                </a:solidFill>
                <a:latin typeface="+mn-lt"/>
                <a:cs typeface="+mn-cs"/>
              </a:rPr>
              <a:t>We often spend too long looking at the risks relevant to standalone value, and not enough time looking at risks to our client’s ability to create additional value through the deal.</a:t>
            </a:r>
          </a:p>
          <a:p>
            <a:pPr marL="231775" lvl="1" indent="-231775">
              <a:spcBef>
                <a:spcPts val="600"/>
              </a:spcBef>
              <a:spcAft>
                <a:spcPts val="0"/>
              </a:spcAft>
              <a:buClr>
                <a:schemeClr val="accent1"/>
              </a:buClr>
              <a:buSzPct val="125000"/>
              <a:buFont typeface="Wingdings" pitchFamily="2" charset="2"/>
              <a:buChar char="§"/>
              <a:tabLst>
                <a:tab pos="231775" algn="l"/>
              </a:tabLst>
              <a:defRPr/>
            </a:pPr>
            <a:r>
              <a:rPr lang="en-US" sz="1200" kern="0" dirty="0" smtClean="0">
                <a:solidFill>
                  <a:schemeClr val="accent1"/>
                </a:solidFill>
                <a:latin typeface="+mn-lt"/>
                <a:cs typeface="+mn-cs"/>
              </a:rPr>
              <a:t>Its therefore really important that we don’t just understand the industry and the nature of the target’s business, but also our client’s deal rational and their strategy post-completion.</a:t>
            </a:r>
            <a:endParaRPr lang="en-US" sz="1200" kern="0" dirty="0" smtClean="0">
              <a:solidFill>
                <a:schemeClr val="accent1"/>
              </a:solidFill>
              <a:latin typeface="+mn-lt"/>
            </a:endParaRPr>
          </a:p>
          <a:p>
            <a:pPr marL="231775" lvl="1" indent="-231775">
              <a:spcBef>
                <a:spcPts val="600"/>
              </a:spcBef>
              <a:spcAft>
                <a:spcPts val="0"/>
              </a:spcAft>
              <a:buClr>
                <a:schemeClr val="accent1"/>
              </a:buClr>
              <a:buSzPct val="75000"/>
              <a:buFont typeface="Wingdings" pitchFamily="2" charset="2"/>
              <a:buChar char="l"/>
              <a:tabLst>
                <a:tab pos="231775" algn="l"/>
              </a:tabLst>
              <a:defRPr/>
            </a:pPr>
            <a:endParaRPr lang="en-GB" sz="1200" kern="0" dirty="0" smtClean="0">
              <a:solidFill>
                <a:schemeClr val="accent1"/>
              </a:solidFill>
              <a:latin typeface="+mn-lt"/>
              <a:cs typeface="+mn-cs"/>
            </a:endParaRPr>
          </a:p>
          <a:p>
            <a:pPr marL="231775" marR="0" lvl="1" indent="-231775" algn="l" defTabSz="914400" rtl="0" eaLnBrk="1" fontAlgn="base" latinLnBrk="0" hangingPunct="1">
              <a:lnSpc>
                <a:spcPct val="100000"/>
              </a:lnSpc>
              <a:spcBef>
                <a:spcPts val="600"/>
              </a:spcBef>
              <a:spcAft>
                <a:spcPts val="0"/>
              </a:spcAft>
              <a:buClr>
                <a:schemeClr val="accent1"/>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chemeClr val="accent1"/>
              </a:solidFill>
              <a:effectLst/>
              <a:uLnTx/>
              <a:uFillTx/>
              <a:latin typeface="+mn-lt"/>
              <a:cs typeface="+mn-cs"/>
            </a:endParaRP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j-lt"/>
              </a:rPr>
              <a:t>Research, discuss, </a:t>
            </a:r>
            <a:r>
              <a:rPr kumimoji="0" lang="en-US" sz="1800" b="1" i="0" u="sng" strike="noStrike" kern="0" cap="none" spc="0" normalizeH="0" baseline="0" noProof="0" dirty="0" smtClean="0">
                <a:ln>
                  <a:noFill/>
                </a:ln>
                <a:solidFill>
                  <a:schemeClr val="bg1"/>
                </a:solidFill>
                <a:effectLst/>
                <a:uLnTx/>
                <a:uFillTx/>
                <a:latin typeface="+mj-lt"/>
              </a:rPr>
              <a:t>think</a:t>
            </a:r>
            <a:r>
              <a:rPr kumimoji="0" lang="en-US" sz="1800" b="1" i="0" u="none" strike="noStrike" kern="0" cap="none" spc="0" normalizeH="0" baseline="0" noProof="0" dirty="0" smtClean="0">
                <a:ln>
                  <a:noFill/>
                </a:ln>
                <a:solidFill>
                  <a:schemeClr val="bg1"/>
                </a:solidFill>
                <a:effectLst/>
                <a:uLnTx/>
                <a:uFillTx/>
                <a:latin typeface="+mj-lt"/>
              </a:rPr>
              <a:t>:</a:t>
            </a:r>
            <a:r>
              <a:rPr kumimoji="0" lang="en-US" sz="1800" b="1" i="0" u="none" strike="noStrike" kern="0" cap="none" spc="0" normalizeH="0" noProof="0" dirty="0" smtClean="0">
                <a:ln>
                  <a:noFill/>
                </a:ln>
                <a:solidFill>
                  <a:schemeClr val="bg1"/>
                </a:solidFill>
                <a:effectLst/>
                <a:uLnTx/>
                <a:uFillTx/>
                <a:latin typeface="+mj-lt"/>
              </a:rPr>
              <a:t>  Value creation map (2 of 2)</a:t>
            </a:r>
            <a:endParaRPr kumimoji="0" lang="en-US" altLang="en-US" sz="1800" b="1" i="0" u="none" strike="noStrike" kern="0" cap="none" spc="0" normalizeH="0" baseline="0" noProof="0" dirty="0" smtClean="0">
              <a:ln>
                <a:noFill/>
              </a:ln>
              <a:solidFill>
                <a:schemeClr val="bg1"/>
              </a:solidFill>
              <a:effectLst/>
              <a:uLnTx/>
              <a:uFillTx/>
              <a:latin typeface="+mj-lt"/>
              <a:ea typeface="+mj-ea"/>
              <a:cs typeface="Arial" charset="0"/>
            </a:endParaRPr>
          </a:p>
        </p:txBody>
      </p:sp>
      <p:sp>
        <p:nvSpPr>
          <p:cNvPr id="4" name="Text Box 44"/>
          <p:cNvSpPr txBox="1">
            <a:spLocks noChangeArrowheads="1"/>
          </p:cNvSpPr>
          <p:nvPr>
            <p:custDataLst>
              <p:tags r:id="rId1"/>
            </p:custDataLst>
          </p:nvPr>
        </p:nvSpPr>
        <p:spPr bwMode="gray">
          <a:xfrm rot="19670295">
            <a:off x="661058" y="2241555"/>
            <a:ext cx="3826963" cy="416831"/>
          </a:xfrm>
          <a:prstGeom prst="rect">
            <a:avLst/>
          </a:prstGeom>
          <a:noFill/>
          <a:ln w="6350">
            <a:noFill/>
            <a:miter lim="800000"/>
            <a:headEnd/>
            <a:tailEnd/>
          </a:ln>
          <a:effectLst/>
        </p:spPr>
        <p:txBody>
          <a:bodyPr wrap="square" lIns="54000" tIns="54000" rIns="54000" bIns="54000" anchor="ctr" anchorCtr="1">
            <a:spAutoFit/>
          </a:bodyPr>
          <a:lstStyle/>
          <a:p>
            <a:pPr>
              <a:spcBef>
                <a:spcPct val="50000"/>
              </a:spcBef>
            </a:pPr>
            <a:r>
              <a:rPr lang="en-GB" sz="2000" b="1" dirty="0">
                <a:solidFill>
                  <a:srgbClr val="ACACAC"/>
                </a:solidFill>
                <a:latin typeface="Arial"/>
              </a:rPr>
              <a:t>[MOCK DATA]</a:t>
            </a:r>
          </a:p>
        </p:txBody>
      </p:sp>
      <p:sp>
        <p:nvSpPr>
          <p:cNvPr id="7" name="Rectangle 4"/>
          <p:cNvSpPr>
            <a:spLocks noChangeArrowheads="1"/>
          </p:cNvSpPr>
          <p:nvPr/>
        </p:nvSpPr>
        <p:spPr bwMode="auto">
          <a:xfrm>
            <a:off x="409580" y="1234442"/>
            <a:ext cx="2627313" cy="4398037"/>
          </a:xfrm>
          <a:prstGeom prst="rect">
            <a:avLst/>
          </a:prstGeom>
          <a:solidFill>
            <a:srgbClr val="FDF8E5"/>
          </a:solidFill>
          <a:ln w="9525">
            <a:noFill/>
            <a:miter lim="800000"/>
            <a:headEnd/>
            <a:tailEnd/>
          </a:ln>
        </p:spPr>
        <p:txBody>
          <a:bodyPr wrap="none" anchor="ctr"/>
          <a:lstStyle/>
          <a:p>
            <a:endParaRPr lang="en-US" dirty="0"/>
          </a:p>
        </p:txBody>
      </p:sp>
      <p:sp>
        <p:nvSpPr>
          <p:cNvPr id="8" name="Line 6"/>
          <p:cNvSpPr>
            <a:spLocks noChangeShapeType="1"/>
          </p:cNvSpPr>
          <p:nvPr/>
        </p:nvSpPr>
        <p:spPr bwMode="auto">
          <a:xfrm flipH="1" flipV="1">
            <a:off x="368300" y="1136650"/>
            <a:ext cx="0" cy="4495800"/>
          </a:xfrm>
          <a:prstGeom prst="line">
            <a:avLst/>
          </a:prstGeom>
          <a:noFill/>
          <a:ln w="22225">
            <a:solidFill>
              <a:schemeClr val="tx1"/>
            </a:solidFill>
            <a:round/>
            <a:headEnd/>
            <a:tailEnd type="triangle" w="med" len="med"/>
          </a:ln>
        </p:spPr>
        <p:txBody>
          <a:bodyPr/>
          <a:lstStyle/>
          <a:p>
            <a:endParaRPr lang="en-GB" dirty="0"/>
          </a:p>
        </p:txBody>
      </p:sp>
      <p:sp>
        <p:nvSpPr>
          <p:cNvPr id="9" name="Line 7"/>
          <p:cNvSpPr>
            <a:spLocks noChangeShapeType="1"/>
          </p:cNvSpPr>
          <p:nvPr/>
        </p:nvSpPr>
        <p:spPr bwMode="auto">
          <a:xfrm>
            <a:off x="368300" y="5619750"/>
            <a:ext cx="8667750" cy="0"/>
          </a:xfrm>
          <a:prstGeom prst="line">
            <a:avLst/>
          </a:prstGeom>
          <a:noFill/>
          <a:ln w="22225">
            <a:solidFill>
              <a:schemeClr val="tx1"/>
            </a:solidFill>
            <a:round/>
            <a:headEnd/>
            <a:tailEnd type="triangle" w="med" len="med"/>
          </a:ln>
        </p:spPr>
        <p:txBody>
          <a:bodyPr/>
          <a:lstStyle/>
          <a:p>
            <a:endParaRPr lang="en-GB" dirty="0"/>
          </a:p>
        </p:txBody>
      </p:sp>
      <p:sp>
        <p:nvSpPr>
          <p:cNvPr id="10" name="Rectangle 9"/>
          <p:cNvSpPr>
            <a:spLocks noChangeArrowheads="1"/>
          </p:cNvSpPr>
          <p:nvPr/>
        </p:nvSpPr>
        <p:spPr bwMode="auto">
          <a:xfrm>
            <a:off x="695325" y="3794131"/>
            <a:ext cx="457200" cy="701675"/>
          </a:xfrm>
          <a:prstGeom prst="rect">
            <a:avLst/>
          </a:prstGeom>
          <a:solidFill>
            <a:srgbClr val="8099C6"/>
          </a:solidFill>
          <a:ln w="9525">
            <a:solidFill>
              <a:srgbClr val="808080"/>
            </a:solidFill>
            <a:miter lim="800000"/>
            <a:headEnd/>
            <a:tailEnd/>
          </a:ln>
        </p:spPr>
        <p:txBody>
          <a:bodyPr wrap="none" anchor="ctr"/>
          <a:lstStyle/>
          <a:p>
            <a:endParaRPr lang="en-US" dirty="0"/>
          </a:p>
        </p:txBody>
      </p:sp>
      <p:sp>
        <p:nvSpPr>
          <p:cNvPr id="11" name="Rectangle 10"/>
          <p:cNvSpPr>
            <a:spLocks noChangeArrowheads="1"/>
          </p:cNvSpPr>
          <p:nvPr/>
        </p:nvSpPr>
        <p:spPr bwMode="auto">
          <a:xfrm>
            <a:off x="1330362" y="3081338"/>
            <a:ext cx="371475" cy="712787"/>
          </a:xfrm>
          <a:prstGeom prst="rect">
            <a:avLst/>
          </a:prstGeom>
          <a:solidFill>
            <a:srgbClr val="80BEC9"/>
          </a:solidFill>
          <a:ln w="9525">
            <a:solidFill>
              <a:srgbClr val="808080"/>
            </a:solidFill>
            <a:miter lim="800000"/>
            <a:headEnd/>
            <a:tailEnd/>
          </a:ln>
        </p:spPr>
        <p:txBody>
          <a:bodyPr wrap="none" anchor="ctr"/>
          <a:lstStyle/>
          <a:p>
            <a:endParaRPr lang="en-US" dirty="0"/>
          </a:p>
        </p:txBody>
      </p:sp>
      <p:sp>
        <p:nvSpPr>
          <p:cNvPr id="12" name="Rectangle 11"/>
          <p:cNvSpPr>
            <a:spLocks noChangeArrowheads="1"/>
          </p:cNvSpPr>
          <p:nvPr/>
        </p:nvSpPr>
        <p:spPr bwMode="auto">
          <a:xfrm>
            <a:off x="1824038" y="2848049"/>
            <a:ext cx="398462" cy="233363"/>
          </a:xfrm>
          <a:prstGeom prst="rect">
            <a:avLst/>
          </a:prstGeom>
          <a:solidFill>
            <a:srgbClr val="80BEC9"/>
          </a:solidFill>
          <a:ln w="9525">
            <a:solidFill>
              <a:srgbClr val="808080"/>
            </a:solidFill>
            <a:miter lim="800000"/>
            <a:headEnd/>
            <a:tailEnd/>
          </a:ln>
        </p:spPr>
        <p:txBody>
          <a:bodyPr wrap="none" anchor="ctr"/>
          <a:lstStyle/>
          <a:p>
            <a:pPr indent="-285750"/>
            <a:endParaRPr lang="en-US" dirty="0"/>
          </a:p>
        </p:txBody>
      </p:sp>
      <p:sp>
        <p:nvSpPr>
          <p:cNvPr id="13" name="Rectangle 12"/>
          <p:cNvSpPr>
            <a:spLocks noChangeArrowheads="1"/>
          </p:cNvSpPr>
          <p:nvPr/>
        </p:nvSpPr>
        <p:spPr bwMode="auto">
          <a:xfrm>
            <a:off x="2386013" y="2847975"/>
            <a:ext cx="430212" cy="2768600"/>
          </a:xfrm>
          <a:prstGeom prst="rect">
            <a:avLst/>
          </a:prstGeom>
          <a:solidFill>
            <a:srgbClr val="007C92"/>
          </a:solidFill>
          <a:ln w="9525">
            <a:solidFill>
              <a:srgbClr val="808080"/>
            </a:solidFill>
            <a:miter lim="800000"/>
            <a:headEnd/>
            <a:tailEnd/>
          </a:ln>
        </p:spPr>
        <p:txBody>
          <a:bodyPr wrap="none" anchor="ctr"/>
          <a:lstStyle/>
          <a:p>
            <a:endParaRPr lang="en-US" dirty="0"/>
          </a:p>
        </p:txBody>
      </p:sp>
      <p:sp>
        <p:nvSpPr>
          <p:cNvPr id="14" name="Text Box 13"/>
          <p:cNvSpPr txBox="1">
            <a:spLocks noChangeArrowheads="1"/>
          </p:cNvSpPr>
          <p:nvPr/>
        </p:nvSpPr>
        <p:spPr bwMode="auto">
          <a:xfrm rot="21583035">
            <a:off x="465138" y="5646738"/>
            <a:ext cx="938212" cy="368300"/>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Stand-alone value</a:t>
            </a:r>
            <a:endParaRPr lang="en-US" sz="900" b="1" dirty="0">
              <a:solidFill>
                <a:srgbClr val="00338D"/>
              </a:solidFill>
              <a:latin typeface="+mn-lt"/>
              <a:cs typeface="Arial" pitchFamily="34" charset="0"/>
            </a:endParaRPr>
          </a:p>
        </p:txBody>
      </p:sp>
      <p:sp>
        <p:nvSpPr>
          <p:cNvPr id="15" name="Text Box 14"/>
          <p:cNvSpPr txBox="1">
            <a:spLocks noChangeArrowheads="1"/>
          </p:cNvSpPr>
          <p:nvPr/>
        </p:nvSpPr>
        <p:spPr bwMode="auto">
          <a:xfrm rot="16234978">
            <a:off x="1058900" y="5774210"/>
            <a:ext cx="873125" cy="230832"/>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Premium</a:t>
            </a:r>
            <a:endParaRPr lang="en-US" sz="900" b="1" dirty="0">
              <a:solidFill>
                <a:srgbClr val="00338D"/>
              </a:solidFill>
              <a:latin typeface="+mn-lt"/>
              <a:cs typeface="Arial" pitchFamily="34" charset="0"/>
            </a:endParaRPr>
          </a:p>
        </p:txBody>
      </p:sp>
      <p:sp>
        <p:nvSpPr>
          <p:cNvPr id="16" name="Text Box 15"/>
          <p:cNvSpPr txBox="1">
            <a:spLocks noChangeArrowheads="1"/>
          </p:cNvSpPr>
          <p:nvPr/>
        </p:nvSpPr>
        <p:spPr bwMode="auto">
          <a:xfrm rot="16226438">
            <a:off x="1586744" y="5811516"/>
            <a:ext cx="750887" cy="230832"/>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Deal costs</a:t>
            </a:r>
            <a:endParaRPr lang="en-US" sz="900" b="1" dirty="0">
              <a:solidFill>
                <a:srgbClr val="00338D"/>
              </a:solidFill>
              <a:latin typeface="+mn-lt"/>
              <a:cs typeface="Arial" pitchFamily="34" charset="0"/>
            </a:endParaRPr>
          </a:p>
        </p:txBody>
      </p:sp>
      <p:sp>
        <p:nvSpPr>
          <p:cNvPr id="17" name="Text Box 16"/>
          <p:cNvSpPr txBox="1">
            <a:spLocks noChangeArrowheads="1"/>
          </p:cNvSpPr>
          <p:nvPr/>
        </p:nvSpPr>
        <p:spPr bwMode="auto">
          <a:xfrm rot="16241085">
            <a:off x="2176463" y="5785128"/>
            <a:ext cx="868362" cy="369332"/>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Total price paid</a:t>
            </a:r>
            <a:endParaRPr lang="en-US" sz="900" b="1" dirty="0">
              <a:solidFill>
                <a:srgbClr val="00338D"/>
              </a:solidFill>
              <a:latin typeface="+mn-lt"/>
              <a:cs typeface="Arial" pitchFamily="34" charset="0"/>
            </a:endParaRPr>
          </a:p>
        </p:txBody>
      </p:sp>
      <p:sp>
        <p:nvSpPr>
          <p:cNvPr id="18" name="Text Box 17"/>
          <p:cNvSpPr txBox="1">
            <a:spLocks noChangeArrowheads="1"/>
          </p:cNvSpPr>
          <p:nvPr/>
        </p:nvSpPr>
        <p:spPr bwMode="auto">
          <a:xfrm>
            <a:off x="191292" y="1308100"/>
            <a:ext cx="2922588" cy="306388"/>
          </a:xfrm>
          <a:prstGeom prst="rect">
            <a:avLst/>
          </a:prstGeom>
          <a:noFill/>
          <a:ln w="9525">
            <a:noFill/>
            <a:miter lim="800000"/>
            <a:headEnd/>
            <a:tailEnd/>
          </a:ln>
        </p:spPr>
        <p:txBody>
          <a:bodyPr>
            <a:spAutoFit/>
          </a:bodyPr>
          <a:lstStyle/>
          <a:p>
            <a:pPr algn="ctr">
              <a:spcBef>
                <a:spcPct val="50000"/>
              </a:spcBef>
              <a:defRPr/>
            </a:pPr>
            <a:r>
              <a:rPr lang="en-GB" sz="1400" b="1" dirty="0">
                <a:solidFill>
                  <a:srgbClr val="B21107"/>
                </a:solidFill>
                <a:latin typeface="+mj-lt"/>
              </a:rPr>
              <a:t>CONSIDERATION</a:t>
            </a:r>
            <a:endParaRPr lang="en-US" sz="1400" b="1" dirty="0">
              <a:solidFill>
                <a:srgbClr val="B21107"/>
              </a:solidFill>
              <a:latin typeface="+mj-lt"/>
            </a:endParaRPr>
          </a:p>
        </p:txBody>
      </p:sp>
      <p:sp>
        <p:nvSpPr>
          <p:cNvPr id="19" name="Rectangle 8"/>
          <p:cNvSpPr>
            <a:spLocks noChangeArrowheads="1"/>
          </p:cNvSpPr>
          <p:nvPr/>
        </p:nvSpPr>
        <p:spPr bwMode="auto">
          <a:xfrm>
            <a:off x="695325" y="4471417"/>
            <a:ext cx="457200" cy="1145190"/>
          </a:xfrm>
          <a:prstGeom prst="rect">
            <a:avLst/>
          </a:prstGeom>
          <a:solidFill>
            <a:srgbClr val="00338D"/>
          </a:solidFill>
          <a:ln w="9525">
            <a:solidFill>
              <a:srgbClr val="808080"/>
            </a:solidFill>
            <a:miter lim="800000"/>
            <a:headEnd/>
            <a:tailEnd/>
          </a:ln>
        </p:spPr>
        <p:txBody>
          <a:bodyPr wrap="none" anchor="ctr"/>
          <a:lstStyle/>
          <a:p>
            <a:endParaRPr lang="en-US" dirty="0">
              <a:solidFill>
                <a:srgbClr val="FFFFFF"/>
              </a:solidFill>
            </a:endParaRPr>
          </a:p>
        </p:txBody>
      </p:sp>
      <p:sp>
        <p:nvSpPr>
          <p:cNvPr id="20" name="Text Box 18"/>
          <p:cNvSpPr txBox="1">
            <a:spLocks noChangeArrowheads="1"/>
          </p:cNvSpPr>
          <p:nvPr/>
        </p:nvSpPr>
        <p:spPr bwMode="auto">
          <a:xfrm>
            <a:off x="452443" y="4739239"/>
            <a:ext cx="941387" cy="500137"/>
          </a:xfrm>
          <a:prstGeom prst="rect">
            <a:avLst/>
          </a:prstGeom>
          <a:noFill/>
          <a:ln w="9525">
            <a:noFill/>
            <a:miter lim="800000"/>
            <a:headEnd/>
            <a:tailEnd/>
          </a:ln>
        </p:spPr>
        <p:txBody>
          <a:bodyPr>
            <a:spAutoFit/>
          </a:bodyPr>
          <a:lstStyle/>
          <a:p>
            <a:pPr algn="ctr">
              <a:spcBef>
                <a:spcPts val="300"/>
              </a:spcBef>
              <a:defRPr/>
            </a:pPr>
            <a:r>
              <a:rPr lang="en-GB" sz="1200" b="1" dirty="0">
                <a:solidFill>
                  <a:srgbClr val="FFFFFF"/>
                </a:solidFill>
                <a:latin typeface="+mn-lt"/>
                <a:cs typeface="Arial" pitchFamily="34" charset="0"/>
              </a:rPr>
              <a:t>Base </a:t>
            </a:r>
          </a:p>
          <a:p>
            <a:pPr algn="ctr">
              <a:spcBef>
                <a:spcPts val="300"/>
              </a:spcBef>
              <a:defRPr/>
            </a:pPr>
            <a:r>
              <a:rPr lang="en-GB" sz="1200" b="1" dirty="0">
                <a:solidFill>
                  <a:srgbClr val="FFFFFF"/>
                </a:solidFill>
                <a:latin typeface="+mn-lt"/>
                <a:cs typeface="Arial" pitchFamily="34" charset="0"/>
              </a:rPr>
              <a:t>value</a:t>
            </a:r>
            <a:endParaRPr lang="en-US" sz="1200" b="1" dirty="0">
              <a:solidFill>
                <a:srgbClr val="FFFFFF"/>
              </a:solidFill>
              <a:latin typeface="+mn-lt"/>
              <a:cs typeface="Arial" pitchFamily="34" charset="0"/>
            </a:endParaRPr>
          </a:p>
        </p:txBody>
      </p:sp>
      <p:sp>
        <p:nvSpPr>
          <p:cNvPr id="21" name="Text Box 19"/>
          <p:cNvSpPr txBox="1">
            <a:spLocks noChangeArrowheads="1"/>
          </p:cNvSpPr>
          <p:nvPr/>
        </p:nvSpPr>
        <p:spPr bwMode="auto">
          <a:xfrm>
            <a:off x="466730" y="3890837"/>
            <a:ext cx="939800" cy="500137"/>
          </a:xfrm>
          <a:prstGeom prst="rect">
            <a:avLst/>
          </a:prstGeom>
          <a:noFill/>
          <a:ln w="9525">
            <a:noFill/>
            <a:miter lim="800000"/>
            <a:headEnd/>
            <a:tailEnd/>
          </a:ln>
        </p:spPr>
        <p:txBody>
          <a:bodyPr>
            <a:spAutoFit/>
          </a:bodyPr>
          <a:lstStyle/>
          <a:p>
            <a:pPr algn="ctr">
              <a:spcBef>
                <a:spcPts val="300"/>
              </a:spcBef>
              <a:defRPr/>
            </a:pPr>
            <a:r>
              <a:rPr lang="en-GB" sz="1200" b="1" dirty="0">
                <a:solidFill>
                  <a:schemeClr val="bg1"/>
                </a:solidFill>
                <a:latin typeface="+mn-lt"/>
                <a:cs typeface="Arial" pitchFamily="34" charset="0"/>
              </a:rPr>
              <a:t>Future</a:t>
            </a:r>
          </a:p>
          <a:p>
            <a:pPr algn="ctr">
              <a:spcBef>
                <a:spcPts val="300"/>
              </a:spcBef>
              <a:defRPr/>
            </a:pPr>
            <a:r>
              <a:rPr lang="en-GB" sz="1200" b="1" dirty="0">
                <a:solidFill>
                  <a:schemeClr val="bg1"/>
                </a:solidFill>
                <a:latin typeface="+mn-lt"/>
                <a:cs typeface="Arial" pitchFamily="34" charset="0"/>
              </a:rPr>
              <a:t>value</a:t>
            </a:r>
            <a:endParaRPr lang="en-US" sz="1200" b="1" dirty="0">
              <a:solidFill>
                <a:schemeClr val="bg1"/>
              </a:solidFill>
              <a:latin typeface="+mn-lt"/>
              <a:cs typeface="Arial" pitchFamily="34" charset="0"/>
            </a:endParaRPr>
          </a:p>
        </p:txBody>
      </p:sp>
      <p:sp>
        <p:nvSpPr>
          <p:cNvPr id="22" name="Text Box 20"/>
          <p:cNvSpPr txBox="1">
            <a:spLocks noChangeArrowheads="1"/>
          </p:cNvSpPr>
          <p:nvPr/>
        </p:nvSpPr>
        <p:spPr bwMode="auto">
          <a:xfrm>
            <a:off x="-277810" y="2749550"/>
            <a:ext cx="852488" cy="228600"/>
          </a:xfrm>
          <a:prstGeom prst="rect">
            <a:avLst/>
          </a:prstGeom>
          <a:noFill/>
          <a:ln w="9525">
            <a:noFill/>
            <a:miter lim="800000"/>
            <a:headEnd/>
            <a:tailEnd/>
          </a:ln>
        </p:spPr>
        <p:txBody>
          <a:bodyPr>
            <a:spAutoFit/>
          </a:bodyPr>
          <a:lstStyle/>
          <a:p>
            <a:pPr marL="285750" indent="-285750" algn="ctr" defTabSz="762000" eaLnBrk="0" hangingPunct="0">
              <a:spcBef>
                <a:spcPct val="50000"/>
              </a:spcBef>
            </a:pPr>
            <a:r>
              <a:rPr lang="en-GB" sz="900" dirty="0">
                <a:solidFill>
                  <a:srgbClr val="00338D"/>
                </a:solidFill>
                <a:latin typeface="Arial" charset="0"/>
                <a:cs typeface="Arial" charset="0"/>
              </a:rPr>
              <a:t>$m</a:t>
            </a:r>
            <a:endParaRPr lang="en-US" sz="900" dirty="0">
              <a:solidFill>
                <a:srgbClr val="00338D"/>
              </a:solidFill>
              <a:latin typeface="Arial" charset="0"/>
              <a:cs typeface="Arial" charset="0"/>
            </a:endParaRPr>
          </a:p>
        </p:txBody>
      </p:sp>
      <p:sp>
        <p:nvSpPr>
          <p:cNvPr id="23" name="Text Box 21"/>
          <p:cNvSpPr txBox="1">
            <a:spLocks noChangeArrowheads="1"/>
          </p:cNvSpPr>
          <p:nvPr/>
        </p:nvSpPr>
        <p:spPr bwMode="auto">
          <a:xfrm>
            <a:off x="-292100" y="3663950"/>
            <a:ext cx="852488" cy="228600"/>
          </a:xfrm>
          <a:prstGeom prst="rect">
            <a:avLst/>
          </a:prstGeom>
          <a:noFill/>
          <a:ln w="9525">
            <a:noFill/>
            <a:miter lim="800000"/>
            <a:headEnd/>
            <a:tailEnd/>
          </a:ln>
        </p:spPr>
        <p:txBody>
          <a:bodyPr>
            <a:spAutoFit/>
          </a:bodyPr>
          <a:lstStyle/>
          <a:p>
            <a:pPr marL="285750" indent="-285750" algn="ctr" defTabSz="762000" eaLnBrk="0" hangingPunct="0">
              <a:spcBef>
                <a:spcPct val="50000"/>
              </a:spcBef>
            </a:pPr>
            <a:r>
              <a:rPr lang="en-GB" sz="900" dirty="0">
                <a:solidFill>
                  <a:srgbClr val="00338D"/>
                </a:solidFill>
                <a:latin typeface="Arial" charset="0"/>
                <a:cs typeface="Arial" charset="0"/>
              </a:rPr>
              <a:t>$m </a:t>
            </a:r>
            <a:endParaRPr lang="en-US" sz="900" dirty="0">
              <a:solidFill>
                <a:srgbClr val="00338D"/>
              </a:solidFill>
              <a:latin typeface="Arial" charset="0"/>
              <a:cs typeface="Arial" charset="0"/>
            </a:endParaRPr>
          </a:p>
        </p:txBody>
      </p:sp>
      <p:sp>
        <p:nvSpPr>
          <p:cNvPr id="24" name="Text Box 22"/>
          <p:cNvSpPr txBox="1">
            <a:spLocks noChangeArrowheads="1"/>
          </p:cNvSpPr>
          <p:nvPr/>
        </p:nvSpPr>
        <p:spPr bwMode="auto">
          <a:xfrm>
            <a:off x="-133342" y="4400550"/>
            <a:ext cx="563563" cy="228600"/>
          </a:xfrm>
          <a:prstGeom prst="rect">
            <a:avLst/>
          </a:prstGeom>
          <a:noFill/>
          <a:ln w="9525">
            <a:noFill/>
            <a:miter lim="800000"/>
            <a:headEnd/>
            <a:tailEnd/>
          </a:ln>
        </p:spPr>
        <p:txBody>
          <a:bodyPr>
            <a:spAutoFit/>
          </a:bodyPr>
          <a:lstStyle/>
          <a:p>
            <a:pPr marL="285750" indent="-285750" algn="ctr" defTabSz="762000" eaLnBrk="0" hangingPunct="0">
              <a:spcBef>
                <a:spcPct val="50000"/>
              </a:spcBef>
            </a:pPr>
            <a:r>
              <a:rPr lang="en-GB" sz="900" dirty="0">
                <a:solidFill>
                  <a:srgbClr val="00338D"/>
                </a:solidFill>
                <a:latin typeface="Arial" charset="0"/>
                <a:cs typeface="Arial" charset="0"/>
              </a:rPr>
              <a:t>$m</a:t>
            </a:r>
            <a:endParaRPr lang="en-US" sz="900" dirty="0">
              <a:solidFill>
                <a:srgbClr val="00338D"/>
              </a:solidFill>
              <a:latin typeface="Arial" charset="0"/>
              <a:cs typeface="Arial" charset="0"/>
            </a:endParaRPr>
          </a:p>
        </p:txBody>
      </p:sp>
      <p:sp>
        <p:nvSpPr>
          <p:cNvPr id="25" name="AutoShape 24"/>
          <p:cNvSpPr>
            <a:spLocks noChangeArrowheads="1"/>
          </p:cNvSpPr>
          <p:nvPr/>
        </p:nvSpPr>
        <p:spPr bwMode="auto">
          <a:xfrm>
            <a:off x="971289" y="1888998"/>
            <a:ext cx="1679575" cy="863600"/>
          </a:xfrm>
          <a:prstGeom prst="downArrowCallout">
            <a:avLst>
              <a:gd name="adj1" fmla="val 48621"/>
              <a:gd name="adj2" fmla="val 48621"/>
              <a:gd name="adj3" fmla="val 16667"/>
              <a:gd name="adj4" fmla="val 66667"/>
            </a:avLst>
          </a:prstGeom>
          <a:solidFill>
            <a:srgbClr val="FFCC99"/>
          </a:solidFill>
          <a:ln w="9525">
            <a:solidFill>
              <a:srgbClr val="808080"/>
            </a:solidFill>
            <a:miter lim="800000"/>
            <a:headEnd/>
            <a:tailEnd/>
          </a:ln>
        </p:spPr>
        <p:txBody>
          <a:bodyPr lIns="76200" tIns="38100" rIns="76200" bIns="38100" anchor="ctr"/>
          <a:lstStyle/>
          <a:p>
            <a:pPr marL="190500" indent="-190500" algn="ctr" eaLnBrk="0" hangingPunct="0">
              <a:buClr>
                <a:schemeClr val="bg1"/>
              </a:buClr>
              <a:buSzPct val="100000"/>
              <a:buFont typeface="Wingdings" pitchFamily="2" charset="2"/>
              <a:buNone/>
              <a:defRPr/>
            </a:pPr>
            <a:r>
              <a:rPr lang="en-GB" sz="1200" b="1" dirty="0">
                <a:solidFill>
                  <a:srgbClr val="00338D"/>
                </a:solidFill>
                <a:latin typeface="+mn-lt"/>
                <a:cs typeface="Arial" pitchFamily="34" charset="0"/>
              </a:rPr>
              <a:t>1. Are you paying the right price?</a:t>
            </a:r>
            <a:endParaRPr lang="en-US" sz="1200" b="1" dirty="0">
              <a:solidFill>
                <a:srgbClr val="00338D"/>
              </a:solidFill>
              <a:latin typeface="+mn-lt"/>
              <a:cs typeface="Arial" pitchFamily="34" charset="0"/>
            </a:endParaRPr>
          </a:p>
        </p:txBody>
      </p:sp>
      <p:sp>
        <p:nvSpPr>
          <p:cNvPr id="26" name="Rectangle 25"/>
          <p:cNvSpPr>
            <a:spLocks noChangeArrowheads="1"/>
          </p:cNvSpPr>
          <p:nvPr/>
        </p:nvSpPr>
        <p:spPr bwMode="auto">
          <a:xfrm>
            <a:off x="2937341" y="1233357"/>
            <a:ext cx="5189079" cy="4376737"/>
          </a:xfrm>
          <a:prstGeom prst="rect">
            <a:avLst/>
          </a:prstGeom>
          <a:solidFill>
            <a:srgbClr val="CCE3F4"/>
          </a:solidFill>
          <a:ln w="9525">
            <a:noFill/>
            <a:miter lim="800000"/>
            <a:headEnd/>
            <a:tailEnd/>
          </a:ln>
        </p:spPr>
        <p:txBody>
          <a:bodyPr wrap="none" anchor="ctr"/>
          <a:lstStyle/>
          <a:p>
            <a:pPr>
              <a:defRPr/>
            </a:pPr>
            <a:endParaRPr lang="en-US" dirty="0">
              <a:latin typeface="+mn-lt"/>
            </a:endParaRPr>
          </a:p>
        </p:txBody>
      </p:sp>
      <p:sp>
        <p:nvSpPr>
          <p:cNvPr id="27" name="Text Box 28"/>
          <p:cNvSpPr txBox="1">
            <a:spLocks noChangeArrowheads="1"/>
          </p:cNvSpPr>
          <p:nvPr/>
        </p:nvSpPr>
        <p:spPr bwMode="auto">
          <a:xfrm rot="21549427">
            <a:off x="4375957" y="3319113"/>
            <a:ext cx="944048" cy="276999"/>
          </a:xfrm>
          <a:prstGeom prst="rect">
            <a:avLst/>
          </a:prstGeom>
          <a:noFill/>
          <a:ln w="9525">
            <a:noFill/>
            <a:miter lim="800000"/>
            <a:headEnd/>
            <a:tailEnd/>
          </a:ln>
        </p:spPr>
        <p:txBody>
          <a:bodyPr wrap="square">
            <a:spAutoFit/>
          </a:bodyPr>
          <a:lstStyle/>
          <a:p>
            <a:pPr algn="ctr">
              <a:spcBef>
                <a:spcPct val="50000"/>
              </a:spcBef>
              <a:defRPr/>
            </a:pPr>
            <a:r>
              <a:rPr lang="en-GB" sz="1200" b="1" dirty="0">
                <a:solidFill>
                  <a:srgbClr val="00338D"/>
                </a:solidFill>
                <a:latin typeface="+mn-lt"/>
                <a:cs typeface="Arial" pitchFamily="34" charset="0"/>
              </a:rPr>
              <a:t>Synergies</a:t>
            </a:r>
            <a:endParaRPr lang="en-US" sz="1200" b="1" dirty="0">
              <a:solidFill>
                <a:srgbClr val="00338D"/>
              </a:solidFill>
              <a:latin typeface="+mn-lt"/>
              <a:cs typeface="Arial" pitchFamily="34" charset="0"/>
            </a:endParaRPr>
          </a:p>
        </p:txBody>
      </p:sp>
      <p:sp>
        <p:nvSpPr>
          <p:cNvPr id="28" name="Text Box 29"/>
          <p:cNvSpPr txBox="1">
            <a:spLocks noChangeArrowheads="1"/>
          </p:cNvSpPr>
          <p:nvPr/>
        </p:nvSpPr>
        <p:spPr bwMode="auto">
          <a:xfrm rot="21549427">
            <a:off x="6058992" y="2431818"/>
            <a:ext cx="909218" cy="461665"/>
          </a:xfrm>
          <a:prstGeom prst="rect">
            <a:avLst/>
          </a:prstGeom>
          <a:noFill/>
          <a:ln w="9525">
            <a:noFill/>
            <a:miter lim="800000"/>
            <a:headEnd/>
            <a:tailEnd/>
          </a:ln>
        </p:spPr>
        <p:txBody>
          <a:bodyPr wrap="square">
            <a:spAutoFit/>
          </a:bodyPr>
          <a:lstStyle/>
          <a:p>
            <a:pPr algn="ctr">
              <a:spcBef>
                <a:spcPct val="50000"/>
              </a:spcBef>
              <a:defRPr/>
            </a:pPr>
            <a:r>
              <a:rPr lang="en-GB" sz="1200" b="1" dirty="0">
                <a:solidFill>
                  <a:srgbClr val="00338D"/>
                </a:solidFill>
                <a:latin typeface="+mn-lt"/>
                <a:cs typeface="Arial" pitchFamily="34" charset="0"/>
              </a:rPr>
              <a:t>New strategies</a:t>
            </a:r>
            <a:endParaRPr lang="en-US" sz="1200" b="1" dirty="0">
              <a:solidFill>
                <a:srgbClr val="00338D"/>
              </a:solidFill>
              <a:latin typeface="+mn-lt"/>
              <a:cs typeface="Arial" pitchFamily="34" charset="0"/>
            </a:endParaRPr>
          </a:p>
        </p:txBody>
      </p:sp>
      <p:sp>
        <p:nvSpPr>
          <p:cNvPr id="29" name="Line 31"/>
          <p:cNvSpPr>
            <a:spLocks noChangeShapeType="1"/>
          </p:cNvSpPr>
          <p:nvPr/>
        </p:nvSpPr>
        <p:spPr bwMode="auto">
          <a:xfrm flipV="1">
            <a:off x="5859051" y="1773276"/>
            <a:ext cx="1578" cy="3740001"/>
          </a:xfrm>
          <a:prstGeom prst="line">
            <a:avLst/>
          </a:prstGeom>
          <a:noFill/>
          <a:ln w="9525" cap="rnd">
            <a:solidFill>
              <a:srgbClr val="000000"/>
            </a:solidFill>
            <a:prstDash val="sysDot"/>
            <a:round/>
            <a:headEnd/>
            <a:tailEnd/>
          </a:ln>
        </p:spPr>
        <p:txBody>
          <a:bodyPr/>
          <a:lstStyle/>
          <a:p>
            <a:pPr>
              <a:defRPr/>
            </a:pPr>
            <a:endParaRPr lang="en-US" dirty="0">
              <a:latin typeface="+mn-lt"/>
            </a:endParaRPr>
          </a:p>
        </p:txBody>
      </p:sp>
      <p:grpSp>
        <p:nvGrpSpPr>
          <p:cNvPr id="2" name="Group 33"/>
          <p:cNvGrpSpPr>
            <a:grpSpLocks/>
          </p:cNvGrpSpPr>
          <p:nvPr/>
        </p:nvGrpSpPr>
        <p:grpSpPr bwMode="auto">
          <a:xfrm>
            <a:off x="395289" y="2848371"/>
            <a:ext cx="7707330" cy="1621297"/>
            <a:chOff x="400" y="1759"/>
            <a:chExt cx="4846" cy="1030"/>
          </a:xfrm>
        </p:grpSpPr>
        <p:sp>
          <p:nvSpPr>
            <p:cNvPr id="31" name="Line 34"/>
            <p:cNvSpPr>
              <a:spLocks noChangeShapeType="1"/>
            </p:cNvSpPr>
            <p:nvPr/>
          </p:nvSpPr>
          <p:spPr bwMode="auto">
            <a:xfrm>
              <a:off x="400" y="2788"/>
              <a:ext cx="4846" cy="1"/>
            </a:xfrm>
            <a:prstGeom prst="line">
              <a:avLst/>
            </a:prstGeom>
            <a:noFill/>
            <a:ln w="9525">
              <a:solidFill>
                <a:srgbClr val="000000"/>
              </a:solidFill>
              <a:prstDash val="sysDot"/>
              <a:round/>
              <a:headEnd/>
              <a:tailEnd/>
            </a:ln>
          </p:spPr>
          <p:txBody>
            <a:bodyPr/>
            <a:lstStyle/>
            <a:p>
              <a:pPr>
                <a:defRPr/>
              </a:pPr>
              <a:endParaRPr lang="en-US" dirty="0">
                <a:latin typeface="+mn-lt"/>
              </a:endParaRPr>
            </a:p>
          </p:txBody>
        </p:sp>
        <p:sp>
          <p:nvSpPr>
            <p:cNvPr id="32" name="Line 35"/>
            <p:cNvSpPr>
              <a:spLocks noChangeShapeType="1"/>
            </p:cNvSpPr>
            <p:nvPr/>
          </p:nvSpPr>
          <p:spPr bwMode="auto">
            <a:xfrm>
              <a:off x="400" y="2355"/>
              <a:ext cx="4846" cy="1"/>
            </a:xfrm>
            <a:prstGeom prst="line">
              <a:avLst/>
            </a:prstGeom>
            <a:noFill/>
            <a:ln w="9525">
              <a:solidFill>
                <a:srgbClr val="000000"/>
              </a:solidFill>
              <a:prstDash val="sysDot"/>
              <a:round/>
              <a:headEnd/>
              <a:tailEnd/>
            </a:ln>
          </p:spPr>
          <p:txBody>
            <a:bodyPr/>
            <a:lstStyle/>
            <a:p>
              <a:pPr>
                <a:defRPr/>
              </a:pPr>
              <a:endParaRPr lang="en-US" dirty="0">
                <a:latin typeface="+mn-lt"/>
              </a:endParaRPr>
            </a:p>
          </p:txBody>
        </p:sp>
        <p:sp>
          <p:nvSpPr>
            <p:cNvPr id="33" name="Line 36"/>
            <p:cNvSpPr>
              <a:spLocks noChangeShapeType="1"/>
            </p:cNvSpPr>
            <p:nvPr/>
          </p:nvSpPr>
          <p:spPr bwMode="auto">
            <a:xfrm>
              <a:off x="400" y="1759"/>
              <a:ext cx="4846" cy="1"/>
            </a:xfrm>
            <a:prstGeom prst="line">
              <a:avLst/>
            </a:prstGeom>
            <a:noFill/>
            <a:ln w="9525">
              <a:solidFill>
                <a:srgbClr val="000000"/>
              </a:solidFill>
              <a:prstDash val="sysDot"/>
              <a:round/>
              <a:headEnd/>
              <a:tailEnd/>
            </a:ln>
          </p:spPr>
          <p:txBody>
            <a:bodyPr/>
            <a:lstStyle/>
            <a:p>
              <a:pPr>
                <a:defRPr/>
              </a:pPr>
              <a:endParaRPr lang="en-US" dirty="0">
                <a:latin typeface="+mn-lt"/>
              </a:endParaRPr>
            </a:p>
          </p:txBody>
        </p:sp>
      </p:grpSp>
      <p:sp>
        <p:nvSpPr>
          <p:cNvPr id="34" name="Line 37"/>
          <p:cNvSpPr>
            <a:spLocks noChangeShapeType="1"/>
          </p:cNvSpPr>
          <p:nvPr/>
        </p:nvSpPr>
        <p:spPr bwMode="auto">
          <a:xfrm>
            <a:off x="485242" y="1817349"/>
            <a:ext cx="7645797" cy="1574"/>
          </a:xfrm>
          <a:prstGeom prst="line">
            <a:avLst/>
          </a:prstGeom>
          <a:noFill/>
          <a:ln w="9525">
            <a:solidFill>
              <a:srgbClr val="000000"/>
            </a:solidFill>
            <a:prstDash val="sysDot"/>
            <a:round/>
            <a:headEnd/>
            <a:tailEnd/>
          </a:ln>
        </p:spPr>
        <p:txBody>
          <a:bodyPr/>
          <a:lstStyle/>
          <a:p>
            <a:pPr>
              <a:defRPr/>
            </a:pPr>
            <a:endParaRPr lang="en-US" dirty="0">
              <a:latin typeface="+mn-lt"/>
            </a:endParaRPr>
          </a:p>
        </p:txBody>
      </p:sp>
      <p:sp>
        <p:nvSpPr>
          <p:cNvPr id="35" name="Rectangle 39"/>
          <p:cNvSpPr>
            <a:spLocks noChangeArrowheads="1"/>
          </p:cNvSpPr>
          <p:nvPr/>
        </p:nvSpPr>
        <p:spPr bwMode="auto">
          <a:xfrm>
            <a:off x="3090093" y="3786516"/>
            <a:ext cx="419682" cy="758052"/>
          </a:xfrm>
          <a:prstGeom prst="rect">
            <a:avLst/>
          </a:prstGeom>
          <a:solidFill>
            <a:srgbClr val="8099C6"/>
          </a:solidFill>
          <a:ln w="9525">
            <a:solidFill>
              <a:srgbClr val="808080"/>
            </a:solidFill>
            <a:miter lim="800000"/>
            <a:headEnd/>
            <a:tailEnd/>
          </a:ln>
        </p:spPr>
        <p:txBody>
          <a:bodyPr wrap="none" anchor="ctr"/>
          <a:lstStyle/>
          <a:p>
            <a:pPr>
              <a:defRPr/>
            </a:pPr>
            <a:endParaRPr lang="en-US" dirty="0"/>
          </a:p>
        </p:txBody>
      </p:sp>
      <p:sp>
        <p:nvSpPr>
          <p:cNvPr id="36" name="Rectangle 40"/>
          <p:cNvSpPr>
            <a:spLocks noChangeArrowheads="1"/>
          </p:cNvSpPr>
          <p:nvPr/>
        </p:nvSpPr>
        <p:spPr bwMode="auto">
          <a:xfrm>
            <a:off x="3533441" y="3566146"/>
            <a:ext cx="366039" cy="220370"/>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1</a:t>
            </a:r>
            <a:endParaRPr lang="en-US" sz="900" dirty="0">
              <a:solidFill>
                <a:srgbClr val="001B64"/>
              </a:solidFill>
              <a:latin typeface="+mn-lt"/>
              <a:cs typeface="Arial" pitchFamily="34" charset="0"/>
            </a:endParaRPr>
          </a:p>
        </p:txBody>
      </p:sp>
      <p:sp>
        <p:nvSpPr>
          <p:cNvPr id="37" name="Text Box 41"/>
          <p:cNvSpPr txBox="1">
            <a:spLocks noChangeArrowheads="1"/>
          </p:cNvSpPr>
          <p:nvPr/>
        </p:nvSpPr>
        <p:spPr bwMode="auto">
          <a:xfrm>
            <a:off x="4311260" y="1307392"/>
            <a:ext cx="2677449" cy="308519"/>
          </a:xfrm>
          <a:prstGeom prst="rect">
            <a:avLst/>
          </a:prstGeom>
          <a:noFill/>
          <a:ln w="9525">
            <a:noFill/>
            <a:miter lim="800000"/>
            <a:headEnd/>
            <a:tailEnd/>
          </a:ln>
        </p:spPr>
        <p:txBody>
          <a:bodyPr>
            <a:spAutoFit/>
          </a:bodyPr>
          <a:lstStyle/>
          <a:p>
            <a:pPr algn="ctr">
              <a:spcBef>
                <a:spcPct val="50000"/>
              </a:spcBef>
              <a:defRPr/>
            </a:pPr>
            <a:r>
              <a:rPr lang="en-GB" sz="1400" b="1" dirty="0">
                <a:solidFill>
                  <a:srgbClr val="B21107"/>
                </a:solidFill>
                <a:latin typeface="+mn-lt"/>
                <a:cs typeface="Arial" pitchFamily="34" charset="0"/>
              </a:rPr>
              <a:t>VALUE CREATION</a:t>
            </a:r>
            <a:endParaRPr lang="en-US" sz="1400" b="1" dirty="0">
              <a:solidFill>
                <a:srgbClr val="B21107"/>
              </a:solidFill>
              <a:latin typeface="+mn-lt"/>
              <a:cs typeface="Arial" pitchFamily="34" charset="0"/>
            </a:endParaRPr>
          </a:p>
        </p:txBody>
      </p:sp>
      <p:sp>
        <p:nvSpPr>
          <p:cNvPr id="38" name="Rectangle 42"/>
          <p:cNvSpPr>
            <a:spLocks noChangeArrowheads="1"/>
          </p:cNvSpPr>
          <p:nvPr/>
        </p:nvSpPr>
        <p:spPr bwMode="auto">
          <a:xfrm>
            <a:off x="6674771" y="1834666"/>
            <a:ext cx="392861" cy="275463"/>
          </a:xfrm>
          <a:prstGeom prst="rect">
            <a:avLst/>
          </a:prstGeom>
          <a:solidFill>
            <a:srgbClr val="9BCA4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cs typeface="Arial" pitchFamily="34" charset="0"/>
              </a:rPr>
              <a:t>3</a:t>
            </a:r>
            <a:endParaRPr lang="en-US" sz="900" dirty="0">
              <a:solidFill>
                <a:srgbClr val="001B64"/>
              </a:solidFill>
              <a:cs typeface="Arial" pitchFamily="34" charset="0"/>
            </a:endParaRPr>
          </a:p>
        </p:txBody>
      </p:sp>
      <p:sp>
        <p:nvSpPr>
          <p:cNvPr id="39" name="Rectangle 43"/>
          <p:cNvSpPr>
            <a:spLocks noChangeArrowheads="1"/>
          </p:cNvSpPr>
          <p:nvPr/>
        </p:nvSpPr>
        <p:spPr bwMode="auto">
          <a:xfrm>
            <a:off x="3924725" y="3344201"/>
            <a:ext cx="380238" cy="207778"/>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2</a:t>
            </a:r>
            <a:endParaRPr lang="en-US" sz="900" dirty="0">
              <a:solidFill>
                <a:srgbClr val="001B64"/>
              </a:solidFill>
              <a:latin typeface="+mn-lt"/>
              <a:cs typeface="Arial" pitchFamily="34" charset="0"/>
            </a:endParaRPr>
          </a:p>
        </p:txBody>
      </p:sp>
      <p:sp>
        <p:nvSpPr>
          <p:cNvPr id="40" name="Rectangle 44"/>
          <p:cNvSpPr>
            <a:spLocks noChangeArrowheads="1"/>
          </p:cNvSpPr>
          <p:nvPr/>
        </p:nvSpPr>
        <p:spPr bwMode="auto">
          <a:xfrm>
            <a:off x="4316009" y="3161652"/>
            <a:ext cx="366039" cy="182593"/>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3</a:t>
            </a:r>
            <a:endParaRPr lang="en-US" sz="900" dirty="0">
              <a:solidFill>
                <a:srgbClr val="001B64"/>
              </a:solidFill>
              <a:latin typeface="+mn-lt"/>
              <a:cs typeface="Arial" pitchFamily="34" charset="0"/>
            </a:endParaRPr>
          </a:p>
        </p:txBody>
      </p:sp>
      <p:sp>
        <p:nvSpPr>
          <p:cNvPr id="41" name="Rectangle 45"/>
          <p:cNvSpPr>
            <a:spLocks noChangeArrowheads="1"/>
          </p:cNvSpPr>
          <p:nvPr/>
        </p:nvSpPr>
        <p:spPr bwMode="auto">
          <a:xfrm>
            <a:off x="5868539" y="2388781"/>
            <a:ext cx="392861" cy="275463"/>
          </a:xfrm>
          <a:prstGeom prst="rect">
            <a:avLst/>
          </a:prstGeom>
          <a:solidFill>
            <a:srgbClr val="9BCA4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1</a:t>
            </a:r>
            <a:endParaRPr lang="en-US" sz="900" dirty="0">
              <a:solidFill>
                <a:srgbClr val="001B64"/>
              </a:solidFill>
              <a:latin typeface="+mn-lt"/>
              <a:cs typeface="Arial" pitchFamily="34" charset="0"/>
            </a:endParaRPr>
          </a:p>
        </p:txBody>
      </p:sp>
      <p:sp>
        <p:nvSpPr>
          <p:cNvPr id="42" name="Rectangle 46"/>
          <p:cNvSpPr>
            <a:spLocks noChangeArrowheads="1"/>
          </p:cNvSpPr>
          <p:nvPr/>
        </p:nvSpPr>
        <p:spPr bwMode="auto">
          <a:xfrm>
            <a:off x="6272423" y="2119571"/>
            <a:ext cx="407060" cy="288056"/>
          </a:xfrm>
          <a:prstGeom prst="rect">
            <a:avLst/>
          </a:prstGeom>
          <a:solidFill>
            <a:srgbClr val="9BCA4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cs typeface="Arial" pitchFamily="34" charset="0"/>
              </a:rPr>
              <a:t>2</a:t>
            </a:r>
            <a:endParaRPr lang="en-US" sz="900" dirty="0">
              <a:solidFill>
                <a:srgbClr val="001B64"/>
              </a:solidFill>
              <a:cs typeface="Arial" pitchFamily="34" charset="0"/>
            </a:endParaRPr>
          </a:p>
        </p:txBody>
      </p:sp>
      <p:sp>
        <p:nvSpPr>
          <p:cNvPr id="43" name="Rectangle 47"/>
          <p:cNvSpPr>
            <a:spLocks noChangeArrowheads="1"/>
          </p:cNvSpPr>
          <p:nvPr/>
        </p:nvSpPr>
        <p:spPr bwMode="auto">
          <a:xfrm>
            <a:off x="4707291" y="3005775"/>
            <a:ext cx="380238" cy="170000"/>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4</a:t>
            </a:r>
            <a:endParaRPr lang="en-US" sz="900" dirty="0">
              <a:solidFill>
                <a:srgbClr val="001B64"/>
              </a:solidFill>
              <a:latin typeface="+mn-lt"/>
              <a:cs typeface="Arial" pitchFamily="34" charset="0"/>
            </a:endParaRPr>
          </a:p>
        </p:txBody>
      </p:sp>
      <p:sp>
        <p:nvSpPr>
          <p:cNvPr id="44" name="Rectangle 48"/>
          <p:cNvSpPr>
            <a:spLocks noChangeArrowheads="1"/>
          </p:cNvSpPr>
          <p:nvPr/>
        </p:nvSpPr>
        <p:spPr bwMode="auto">
          <a:xfrm>
            <a:off x="5092265" y="2842072"/>
            <a:ext cx="366039" cy="170000"/>
          </a:xfrm>
          <a:prstGeom prst="rect">
            <a:avLst/>
          </a:prstGeom>
          <a:solidFill>
            <a:srgbClr val="FFC0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5</a:t>
            </a:r>
            <a:endParaRPr lang="en-US" sz="900" dirty="0">
              <a:solidFill>
                <a:srgbClr val="001B64"/>
              </a:solidFill>
              <a:latin typeface="+mn-lt"/>
              <a:cs typeface="Arial" pitchFamily="34" charset="0"/>
            </a:endParaRPr>
          </a:p>
        </p:txBody>
      </p:sp>
      <p:sp>
        <p:nvSpPr>
          <p:cNvPr id="45" name="Rectangle 49"/>
          <p:cNvSpPr>
            <a:spLocks noChangeArrowheads="1"/>
          </p:cNvSpPr>
          <p:nvPr/>
        </p:nvSpPr>
        <p:spPr bwMode="auto">
          <a:xfrm>
            <a:off x="5477235" y="2672072"/>
            <a:ext cx="380238" cy="170000"/>
          </a:xfrm>
          <a:prstGeom prst="rect">
            <a:avLst/>
          </a:prstGeom>
          <a:solidFill>
            <a:srgbClr val="EBB700"/>
          </a:solidFill>
          <a:ln w="9525">
            <a:solidFill>
              <a:srgbClr val="808080"/>
            </a:solidFill>
            <a:miter lim="800000"/>
            <a:headEnd/>
            <a:tailEnd/>
          </a:ln>
        </p:spPr>
        <p:txBody>
          <a:bodyPr wrap="none" anchor="ctr"/>
          <a:lstStyle/>
          <a:p>
            <a:pPr marL="285750" indent="-285750" algn="ctr" defTabSz="762000" eaLnBrk="0" hangingPunct="0">
              <a:defRPr/>
            </a:pPr>
            <a:r>
              <a:rPr lang="en-GB" sz="900" dirty="0">
                <a:solidFill>
                  <a:srgbClr val="001B64"/>
                </a:solidFill>
                <a:latin typeface="+mn-lt"/>
                <a:cs typeface="Arial" pitchFamily="34" charset="0"/>
              </a:rPr>
              <a:t>6</a:t>
            </a:r>
            <a:endParaRPr lang="en-US" sz="900" dirty="0">
              <a:solidFill>
                <a:srgbClr val="001B64"/>
              </a:solidFill>
              <a:latin typeface="+mn-lt"/>
              <a:cs typeface="Arial" pitchFamily="34" charset="0"/>
            </a:endParaRPr>
          </a:p>
        </p:txBody>
      </p:sp>
      <p:sp>
        <p:nvSpPr>
          <p:cNvPr id="46" name="AutoShape 50"/>
          <p:cNvSpPr>
            <a:spLocks noChangeArrowheads="1"/>
          </p:cNvSpPr>
          <p:nvPr/>
        </p:nvSpPr>
        <p:spPr bwMode="auto">
          <a:xfrm>
            <a:off x="4389143" y="1719929"/>
            <a:ext cx="1539888" cy="870463"/>
          </a:xfrm>
          <a:prstGeom prst="downArrowCallout">
            <a:avLst>
              <a:gd name="adj1" fmla="val 44853"/>
              <a:gd name="adj2" fmla="val 44853"/>
              <a:gd name="adj3" fmla="val 16667"/>
              <a:gd name="adj4" fmla="val 66667"/>
            </a:avLst>
          </a:prstGeom>
          <a:solidFill>
            <a:srgbClr val="FFCC99"/>
          </a:solidFill>
          <a:ln w="9525">
            <a:solidFill>
              <a:srgbClr val="808080"/>
            </a:solidFill>
            <a:miter lim="800000"/>
            <a:headEnd/>
            <a:tailEnd/>
          </a:ln>
        </p:spPr>
        <p:txBody>
          <a:bodyPr lIns="76200" tIns="38100" rIns="76200" bIns="38100" anchor="ctr"/>
          <a:lstStyle/>
          <a:p>
            <a:pPr marL="190500" indent="-190500" algn="ctr" eaLnBrk="0" hangingPunct="0">
              <a:buClr>
                <a:schemeClr val="bg1"/>
              </a:buClr>
              <a:buSzPct val="100000"/>
              <a:buFont typeface="Wingdings" pitchFamily="2" charset="2"/>
              <a:buNone/>
              <a:defRPr/>
            </a:pPr>
            <a:r>
              <a:rPr lang="en-GB" sz="1200" b="1" dirty="0">
                <a:solidFill>
                  <a:srgbClr val="00338D"/>
                </a:solidFill>
                <a:latin typeface="+mn-lt"/>
                <a:cs typeface="Arial" pitchFamily="34" charset="0"/>
              </a:rPr>
              <a:t>2. Can value be conserved or created?</a:t>
            </a:r>
            <a:endParaRPr lang="en-US" sz="1200" b="1" dirty="0">
              <a:solidFill>
                <a:srgbClr val="00338D"/>
              </a:solidFill>
              <a:latin typeface="+mn-lt"/>
              <a:cs typeface="Arial" pitchFamily="34" charset="0"/>
            </a:endParaRPr>
          </a:p>
        </p:txBody>
      </p:sp>
      <p:sp>
        <p:nvSpPr>
          <p:cNvPr id="47" name="Text Box 57"/>
          <p:cNvSpPr txBox="1">
            <a:spLocks noChangeArrowheads="1"/>
          </p:cNvSpPr>
          <p:nvPr/>
        </p:nvSpPr>
        <p:spPr bwMode="auto">
          <a:xfrm>
            <a:off x="8035933" y="2011557"/>
            <a:ext cx="1074201" cy="646331"/>
          </a:xfrm>
          <a:prstGeom prst="rect">
            <a:avLst/>
          </a:prstGeom>
          <a:noFill/>
          <a:ln w="9525">
            <a:noFill/>
            <a:miter lim="800000"/>
            <a:headEnd/>
            <a:tailEnd/>
          </a:ln>
        </p:spPr>
        <p:txBody>
          <a:bodyPr wrap="square">
            <a:spAutoFit/>
          </a:bodyPr>
          <a:lstStyle/>
          <a:p>
            <a:pPr>
              <a:spcBef>
                <a:spcPct val="50000"/>
              </a:spcBef>
              <a:defRPr/>
            </a:pPr>
            <a:r>
              <a:rPr lang="en-GB" sz="1200" b="1" dirty="0">
                <a:solidFill>
                  <a:srgbClr val="00338D"/>
                </a:solidFill>
                <a:latin typeface="+mn-lt"/>
                <a:cs typeface="Arial" pitchFamily="34" charset="0"/>
              </a:rPr>
              <a:t>Create </a:t>
            </a:r>
            <a:br>
              <a:rPr lang="en-GB" sz="1200" b="1" dirty="0">
                <a:solidFill>
                  <a:srgbClr val="00338D"/>
                </a:solidFill>
                <a:latin typeface="+mn-lt"/>
                <a:cs typeface="Arial" pitchFamily="34" charset="0"/>
              </a:rPr>
            </a:br>
            <a:r>
              <a:rPr lang="en-GB" sz="1200" b="1" dirty="0">
                <a:solidFill>
                  <a:srgbClr val="00338D"/>
                </a:solidFill>
                <a:latin typeface="+mn-lt"/>
                <a:cs typeface="Arial" pitchFamily="34" charset="0"/>
              </a:rPr>
              <a:t>shareholder </a:t>
            </a:r>
            <a:br>
              <a:rPr lang="en-GB" sz="1200" b="1" dirty="0">
                <a:solidFill>
                  <a:srgbClr val="00338D"/>
                </a:solidFill>
                <a:latin typeface="+mn-lt"/>
                <a:cs typeface="Arial" pitchFamily="34" charset="0"/>
              </a:rPr>
            </a:br>
            <a:r>
              <a:rPr lang="en-GB" sz="1200" b="1" dirty="0">
                <a:solidFill>
                  <a:srgbClr val="00338D"/>
                </a:solidFill>
                <a:latin typeface="+mn-lt"/>
                <a:cs typeface="Arial" pitchFamily="34" charset="0"/>
              </a:rPr>
              <a:t>value</a:t>
            </a:r>
            <a:endParaRPr lang="en-US" sz="1200" b="1" dirty="0">
              <a:solidFill>
                <a:srgbClr val="00338D"/>
              </a:solidFill>
              <a:latin typeface="+mn-lt"/>
              <a:cs typeface="Arial" pitchFamily="34" charset="0"/>
            </a:endParaRPr>
          </a:p>
        </p:txBody>
      </p:sp>
      <p:sp>
        <p:nvSpPr>
          <p:cNvPr id="48" name="Text Box 58"/>
          <p:cNvSpPr txBox="1">
            <a:spLocks noChangeArrowheads="1"/>
          </p:cNvSpPr>
          <p:nvPr/>
        </p:nvSpPr>
        <p:spPr bwMode="auto">
          <a:xfrm>
            <a:off x="8030738" y="3443386"/>
            <a:ext cx="1214864" cy="646331"/>
          </a:xfrm>
          <a:prstGeom prst="rect">
            <a:avLst/>
          </a:prstGeom>
          <a:noFill/>
          <a:ln w="9525">
            <a:noFill/>
            <a:miter lim="800000"/>
            <a:headEnd/>
            <a:tailEnd/>
          </a:ln>
        </p:spPr>
        <p:txBody>
          <a:bodyPr wrap="square">
            <a:spAutoFit/>
          </a:bodyPr>
          <a:lstStyle/>
          <a:p>
            <a:pPr>
              <a:spcBef>
                <a:spcPct val="50000"/>
              </a:spcBef>
              <a:defRPr/>
            </a:pPr>
            <a:r>
              <a:rPr lang="en-GB" sz="1200" b="1" dirty="0">
                <a:solidFill>
                  <a:srgbClr val="00338D"/>
                </a:solidFill>
                <a:cs typeface="Arial" pitchFamily="34" charset="0"/>
              </a:rPr>
              <a:t>Destroy  </a:t>
            </a:r>
            <a:br>
              <a:rPr lang="en-GB" sz="1200" b="1" dirty="0">
                <a:solidFill>
                  <a:srgbClr val="00338D"/>
                </a:solidFill>
                <a:cs typeface="Arial" pitchFamily="34" charset="0"/>
              </a:rPr>
            </a:br>
            <a:r>
              <a:rPr lang="en-GB" sz="1200" b="1" dirty="0">
                <a:solidFill>
                  <a:srgbClr val="00338D"/>
                </a:solidFill>
                <a:cs typeface="Arial" pitchFamily="34" charset="0"/>
              </a:rPr>
              <a:t>shareholder</a:t>
            </a:r>
            <a:br>
              <a:rPr lang="en-GB" sz="1200" b="1" dirty="0">
                <a:solidFill>
                  <a:srgbClr val="00338D"/>
                </a:solidFill>
                <a:cs typeface="Arial" pitchFamily="34" charset="0"/>
              </a:rPr>
            </a:br>
            <a:r>
              <a:rPr lang="en-GB" sz="1200" b="1" dirty="0">
                <a:solidFill>
                  <a:srgbClr val="00338D"/>
                </a:solidFill>
                <a:cs typeface="Arial" pitchFamily="34" charset="0"/>
              </a:rPr>
              <a:t>value</a:t>
            </a:r>
            <a:endParaRPr lang="en-US" sz="1200" b="1" dirty="0">
              <a:solidFill>
                <a:srgbClr val="00338D"/>
              </a:solidFill>
              <a:cs typeface="Arial" pitchFamily="34" charset="0"/>
            </a:endParaRPr>
          </a:p>
        </p:txBody>
      </p:sp>
      <p:sp>
        <p:nvSpPr>
          <p:cNvPr id="49" name="Rectangle 59"/>
          <p:cNvSpPr>
            <a:spLocks noChangeArrowheads="1"/>
          </p:cNvSpPr>
          <p:nvPr/>
        </p:nvSpPr>
        <p:spPr bwMode="auto">
          <a:xfrm>
            <a:off x="7072314" y="1828839"/>
            <a:ext cx="468312" cy="828675"/>
          </a:xfrm>
          <a:prstGeom prst="rect">
            <a:avLst/>
          </a:prstGeom>
          <a:solidFill>
            <a:srgbClr val="9BCA40"/>
          </a:solidFill>
          <a:ln w="9525">
            <a:solidFill>
              <a:srgbClr val="808080"/>
            </a:solidFill>
            <a:miter lim="800000"/>
            <a:headEnd/>
            <a:tailEnd/>
          </a:ln>
        </p:spPr>
        <p:txBody>
          <a:bodyPr wrap="none" anchor="ctr"/>
          <a:lstStyle/>
          <a:p>
            <a:pPr marL="285750" indent="-285750" algn="ctr" defTabSz="762000" eaLnBrk="0" hangingPunct="0">
              <a:defRPr/>
            </a:pPr>
            <a:endParaRPr lang="en-US" sz="900" dirty="0">
              <a:solidFill>
                <a:srgbClr val="001B64"/>
              </a:solidFill>
              <a:cs typeface="Arial" pitchFamily="34" charset="0"/>
            </a:endParaRPr>
          </a:p>
        </p:txBody>
      </p:sp>
      <p:sp>
        <p:nvSpPr>
          <p:cNvPr id="50" name="Rectangle 60"/>
          <p:cNvSpPr>
            <a:spLocks noChangeArrowheads="1"/>
          </p:cNvSpPr>
          <p:nvPr/>
        </p:nvSpPr>
        <p:spPr bwMode="auto">
          <a:xfrm>
            <a:off x="7072314" y="2657528"/>
            <a:ext cx="468312" cy="1114425"/>
          </a:xfrm>
          <a:prstGeom prst="rect">
            <a:avLst/>
          </a:prstGeom>
          <a:solidFill>
            <a:srgbClr val="FFC000"/>
          </a:solidFill>
          <a:ln w="9525">
            <a:solidFill>
              <a:srgbClr val="808080"/>
            </a:solidFill>
            <a:miter lim="800000"/>
            <a:headEnd/>
            <a:tailEnd/>
          </a:ln>
        </p:spPr>
        <p:txBody>
          <a:bodyPr wrap="none" anchor="ctr"/>
          <a:lstStyle/>
          <a:p>
            <a:pPr>
              <a:defRPr/>
            </a:pPr>
            <a:endParaRPr lang="en-US" dirty="0">
              <a:latin typeface="+mn-lt"/>
              <a:cs typeface="Arial" pitchFamily="34" charset="0"/>
            </a:endParaRPr>
          </a:p>
        </p:txBody>
      </p:sp>
      <p:sp>
        <p:nvSpPr>
          <p:cNvPr id="51" name="Rectangle 63"/>
          <p:cNvSpPr>
            <a:spLocks noChangeArrowheads="1"/>
          </p:cNvSpPr>
          <p:nvPr/>
        </p:nvSpPr>
        <p:spPr bwMode="auto">
          <a:xfrm>
            <a:off x="7072314" y="3771911"/>
            <a:ext cx="468312" cy="946394"/>
          </a:xfrm>
          <a:prstGeom prst="rect">
            <a:avLst/>
          </a:prstGeom>
          <a:solidFill>
            <a:srgbClr val="BDB694"/>
          </a:solidFill>
          <a:ln w="9525">
            <a:solidFill>
              <a:srgbClr val="808080"/>
            </a:solidFill>
            <a:miter lim="800000"/>
            <a:headEnd/>
            <a:tailEnd/>
          </a:ln>
        </p:spPr>
        <p:txBody>
          <a:bodyPr wrap="none" anchor="ctr"/>
          <a:lstStyle/>
          <a:p>
            <a:pPr>
              <a:defRPr/>
            </a:pPr>
            <a:endParaRPr lang="en-US" dirty="0">
              <a:latin typeface="+mn-lt"/>
              <a:cs typeface="Arial" pitchFamily="34" charset="0"/>
            </a:endParaRPr>
          </a:p>
        </p:txBody>
      </p:sp>
      <p:sp>
        <p:nvSpPr>
          <p:cNvPr id="52" name="Text Box 64"/>
          <p:cNvSpPr txBox="1">
            <a:spLocks noChangeArrowheads="1"/>
          </p:cNvSpPr>
          <p:nvPr/>
        </p:nvSpPr>
        <p:spPr bwMode="auto">
          <a:xfrm>
            <a:off x="6864859" y="4005099"/>
            <a:ext cx="865187" cy="461665"/>
          </a:xfrm>
          <a:prstGeom prst="rect">
            <a:avLst/>
          </a:prstGeom>
          <a:noFill/>
          <a:ln w="9525">
            <a:noFill/>
            <a:miter lim="800000"/>
            <a:headEnd/>
            <a:tailEnd/>
          </a:ln>
        </p:spPr>
        <p:txBody>
          <a:bodyPr wrap="square">
            <a:spAutoFit/>
          </a:bodyPr>
          <a:lstStyle/>
          <a:p>
            <a:pPr algn="ctr">
              <a:spcBef>
                <a:spcPct val="50000"/>
              </a:spcBef>
              <a:defRPr/>
            </a:pPr>
            <a:r>
              <a:rPr lang="en-GB" sz="1200" b="1" dirty="0" smtClean="0">
                <a:solidFill>
                  <a:srgbClr val="00338D"/>
                </a:solidFill>
                <a:latin typeface="+mn-lt"/>
                <a:cs typeface="Arial" pitchFamily="34" charset="0"/>
              </a:rPr>
              <a:t>Target</a:t>
            </a:r>
            <a:r>
              <a:rPr lang="en-GB" sz="1200" b="1" dirty="0">
                <a:solidFill>
                  <a:srgbClr val="00338D"/>
                </a:solidFill>
                <a:latin typeface="+mn-lt"/>
                <a:cs typeface="Arial" pitchFamily="34" charset="0"/>
              </a:rPr>
              <a:t/>
            </a:r>
            <a:br>
              <a:rPr lang="en-GB" sz="1200" b="1" dirty="0">
                <a:solidFill>
                  <a:srgbClr val="00338D"/>
                </a:solidFill>
                <a:latin typeface="+mn-lt"/>
                <a:cs typeface="Arial" pitchFamily="34" charset="0"/>
              </a:rPr>
            </a:br>
            <a:r>
              <a:rPr lang="en-GB" sz="1200" b="1" dirty="0">
                <a:solidFill>
                  <a:srgbClr val="00338D"/>
                </a:solidFill>
                <a:latin typeface="+mn-lt"/>
                <a:cs typeface="Arial" pitchFamily="34" charset="0"/>
              </a:rPr>
              <a:t>risk</a:t>
            </a:r>
            <a:endParaRPr lang="en-US" sz="1200" b="1" dirty="0">
              <a:solidFill>
                <a:srgbClr val="00338D"/>
              </a:solidFill>
              <a:latin typeface="+mn-lt"/>
              <a:cs typeface="Arial" pitchFamily="34" charset="0"/>
            </a:endParaRPr>
          </a:p>
        </p:txBody>
      </p:sp>
      <p:sp>
        <p:nvSpPr>
          <p:cNvPr id="53" name="Text Box 65"/>
          <p:cNvSpPr txBox="1">
            <a:spLocks noChangeArrowheads="1"/>
          </p:cNvSpPr>
          <p:nvPr/>
        </p:nvSpPr>
        <p:spPr bwMode="auto">
          <a:xfrm rot="21549427">
            <a:off x="6905333" y="3035883"/>
            <a:ext cx="860425" cy="461665"/>
          </a:xfrm>
          <a:prstGeom prst="rect">
            <a:avLst/>
          </a:prstGeom>
          <a:noFill/>
          <a:ln w="9525">
            <a:noFill/>
            <a:miter lim="800000"/>
            <a:headEnd/>
            <a:tailEnd/>
          </a:ln>
        </p:spPr>
        <p:txBody>
          <a:bodyPr>
            <a:spAutoFit/>
          </a:bodyPr>
          <a:lstStyle/>
          <a:p>
            <a:pPr algn="ctr">
              <a:spcBef>
                <a:spcPct val="50000"/>
              </a:spcBef>
              <a:defRPr/>
            </a:pPr>
            <a:r>
              <a:rPr lang="en-GB" sz="1200" b="1" dirty="0">
                <a:solidFill>
                  <a:srgbClr val="00338D"/>
                </a:solidFill>
                <a:cs typeface="Arial" pitchFamily="34" charset="0"/>
              </a:rPr>
              <a:t>Synergy </a:t>
            </a:r>
            <a:br>
              <a:rPr lang="en-GB" sz="1200" b="1" dirty="0">
                <a:solidFill>
                  <a:srgbClr val="00338D"/>
                </a:solidFill>
                <a:cs typeface="Arial" pitchFamily="34" charset="0"/>
              </a:rPr>
            </a:br>
            <a:r>
              <a:rPr lang="en-GB" sz="1200" b="1" dirty="0">
                <a:solidFill>
                  <a:srgbClr val="00338D"/>
                </a:solidFill>
                <a:cs typeface="Arial" pitchFamily="34" charset="0"/>
              </a:rPr>
              <a:t>risk</a:t>
            </a:r>
            <a:endParaRPr lang="en-US" sz="1200" b="1" dirty="0">
              <a:solidFill>
                <a:srgbClr val="00338D"/>
              </a:solidFill>
              <a:cs typeface="Arial" pitchFamily="34" charset="0"/>
            </a:endParaRPr>
          </a:p>
        </p:txBody>
      </p:sp>
      <p:sp>
        <p:nvSpPr>
          <p:cNvPr id="54" name="Text Box 66"/>
          <p:cNvSpPr txBox="1">
            <a:spLocks noChangeArrowheads="1"/>
          </p:cNvSpPr>
          <p:nvPr/>
        </p:nvSpPr>
        <p:spPr bwMode="auto">
          <a:xfrm rot="21549427">
            <a:off x="6888185" y="1911276"/>
            <a:ext cx="860425" cy="646331"/>
          </a:xfrm>
          <a:prstGeom prst="rect">
            <a:avLst/>
          </a:prstGeom>
          <a:noFill/>
          <a:ln w="9525">
            <a:noFill/>
            <a:miter lim="800000"/>
            <a:headEnd/>
            <a:tailEnd/>
          </a:ln>
        </p:spPr>
        <p:txBody>
          <a:bodyPr>
            <a:spAutoFit/>
          </a:bodyPr>
          <a:lstStyle/>
          <a:p>
            <a:pPr algn="ctr">
              <a:spcBef>
                <a:spcPct val="50000"/>
              </a:spcBef>
              <a:defRPr/>
            </a:pPr>
            <a:r>
              <a:rPr lang="en-GB" sz="1200" b="1" dirty="0">
                <a:solidFill>
                  <a:srgbClr val="00338D"/>
                </a:solidFill>
                <a:latin typeface="+mn-lt"/>
                <a:cs typeface="Arial" pitchFamily="34" charset="0"/>
              </a:rPr>
              <a:t>New </a:t>
            </a:r>
            <a:br>
              <a:rPr lang="en-GB" sz="1200" b="1" dirty="0">
                <a:solidFill>
                  <a:srgbClr val="00338D"/>
                </a:solidFill>
                <a:latin typeface="+mn-lt"/>
                <a:cs typeface="Arial" pitchFamily="34" charset="0"/>
              </a:rPr>
            </a:br>
            <a:r>
              <a:rPr lang="en-GB" sz="1200" b="1" dirty="0">
                <a:solidFill>
                  <a:srgbClr val="00338D"/>
                </a:solidFill>
                <a:latin typeface="+mn-lt"/>
                <a:cs typeface="Arial" pitchFamily="34" charset="0"/>
              </a:rPr>
              <a:t>strategy </a:t>
            </a:r>
            <a:br>
              <a:rPr lang="en-GB" sz="1200" b="1" dirty="0">
                <a:solidFill>
                  <a:srgbClr val="00338D"/>
                </a:solidFill>
                <a:latin typeface="+mn-lt"/>
                <a:cs typeface="Arial" pitchFamily="34" charset="0"/>
              </a:rPr>
            </a:br>
            <a:r>
              <a:rPr lang="en-GB" sz="1200" b="1" dirty="0">
                <a:solidFill>
                  <a:srgbClr val="00338D"/>
                </a:solidFill>
                <a:latin typeface="+mn-lt"/>
                <a:cs typeface="Arial" pitchFamily="34" charset="0"/>
              </a:rPr>
              <a:t>risk</a:t>
            </a:r>
            <a:endParaRPr lang="en-US" sz="1200" b="1" dirty="0">
              <a:solidFill>
                <a:srgbClr val="00338D"/>
              </a:solidFill>
              <a:latin typeface="+mn-lt"/>
              <a:cs typeface="Arial" pitchFamily="34" charset="0"/>
            </a:endParaRPr>
          </a:p>
        </p:txBody>
      </p:sp>
      <p:sp>
        <p:nvSpPr>
          <p:cNvPr id="55" name="AutoShape 67"/>
          <p:cNvSpPr>
            <a:spLocks noChangeArrowheads="1"/>
          </p:cNvSpPr>
          <p:nvPr/>
        </p:nvSpPr>
        <p:spPr bwMode="auto">
          <a:xfrm>
            <a:off x="4805410" y="3734445"/>
            <a:ext cx="2082136" cy="868364"/>
          </a:xfrm>
          <a:prstGeom prst="rightArrowCallout">
            <a:avLst>
              <a:gd name="adj1" fmla="val 33424"/>
              <a:gd name="adj2" fmla="val 32371"/>
              <a:gd name="adj3" fmla="val 29394"/>
              <a:gd name="adj4" fmla="val 80855"/>
            </a:avLst>
          </a:prstGeom>
          <a:solidFill>
            <a:srgbClr val="FFCC99"/>
          </a:solidFill>
          <a:ln w="9525">
            <a:solidFill>
              <a:srgbClr val="808080"/>
            </a:solidFill>
            <a:miter lim="800000"/>
            <a:headEnd/>
            <a:tailEnd/>
          </a:ln>
        </p:spPr>
        <p:txBody>
          <a:bodyPr lIns="76200" tIns="38100" rIns="76200" bIns="38100" anchor="ctr"/>
          <a:lstStyle/>
          <a:p>
            <a:pPr marL="190500" indent="-190500" algn="ctr" eaLnBrk="0" hangingPunct="0">
              <a:buClr>
                <a:schemeClr val="bg1"/>
              </a:buClr>
              <a:buSzPct val="100000"/>
              <a:buFont typeface="Wingdings" pitchFamily="2" charset="2"/>
              <a:buNone/>
            </a:pPr>
            <a:r>
              <a:rPr lang="en-GB" sz="1200" b="1" dirty="0">
                <a:solidFill>
                  <a:srgbClr val="00338D"/>
                </a:solidFill>
                <a:cs typeface="Arial" charset="0"/>
              </a:rPr>
              <a:t>3. What are the risks?</a:t>
            </a:r>
            <a:endParaRPr lang="en-US" sz="1200" b="1" dirty="0">
              <a:solidFill>
                <a:srgbClr val="00338D"/>
              </a:solidFill>
              <a:cs typeface="Arial" charset="0"/>
            </a:endParaRPr>
          </a:p>
        </p:txBody>
      </p:sp>
      <p:sp>
        <p:nvSpPr>
          <p:cNvPr id="56" name="Text Box 13"/>
          <p:cNvSpPr txBox="1">
            <a:spLocks noChangeArrowheads="1"/>
          </p:cNvSpPr>
          <p:nvPr/>
        </p:nvSpPr>
        <p:spPr bwMode="auto">
          <a:xfrm rot="21583035">
            <a:off x="2859460" y="5661978"/>
            <a:ext cx="938212" cy="368300"/>
          </a:xfrm>
          <a:prstGeom prst="rect">
            <a:avLst/>
          </a:prstGeom>
          <a:noFill/>
          <a:ln w="9525">
            <a:noFill/>
            <a:miter lim="800000"/>
            <a:headEnd/>
            <a:tailEnd/>
          </a:ln>
        </p:spPr>
        <p:txBody>
          <a:bodyPr>
            <a:spAutoFit/>
          </a:bodyPr>
          <a:lstStyle/>
          <a:p>
            <a:pPr algn="ctr">
              <a:spcBef>
                <a:spcPct val="50000"/>
              </a:spcBef>
              <a:defRPr/>
            </a:pPr>
            <a:r>
              <a:rPr lang="en-GB" sz="900" b="1" dirty="0">
                <a:solidFill>
                  <a:srgbClr val="00338D"/>
                </a:solidFill>
                <a:latin typeface="+mn-lt"/>
                <a:cs typeface="Arial" pitchFamily="34" charset="0"/>
              </a:rPr>
              <a:t>Stand-alone value</a:t>
            </a:r>
            <a:endParaRPr lang="en-US" sz="900" b="1" dirty="0">
              <a:solidFill>
                <a:srgbClr val="00338D"/>
              </a:solidFill>
              <a:latin typeface="+mn-lt"/>
              <a:cs typeface="Arial" pitchFamily="34" charset="0"/>
            </a:endParaRPr>
          </a:p>
        </p:txBody>
      </p:sp>
      <p:sp>
        <p:nvSpPr>
          <p:cNvPr id="57" name="Rectangle 38"/>
          <p:cNvSpPr>
            <a:spLocks noChangeArrowheads="1"/>
          </p:cNvSpPr>
          <p:nvPr/>
        </p:nvSpPr>
        <p:spPr bwMode="auto">
          <a:xfrm>
            <a:off x="3090093" y="4471459"/>
            <a:ext cx="419682" cy="1149001"/>
          </a:xfrm>
          <a:prstGeom prst="rect">
            <a:avLst/>
          </a:prstGeom>
          <a:solidFill>
            <a:srgbClr val="00338D"/>
          </a:solidFill>
          <a:ln w="9525">
            <a:solidFill>
              <a:srgbClr val="808080"/>
            </a:solidFill>
            <a:miter lim="800000"/>
            <a:headEnd/>
            <a:tailEnd/>
          </a:ln>
        </p:spPr>
        <p:txBody>
          <a:bodyPr wrap="none" anchor="ctr"/>
          <a:lstStyle/>
          <a:p>
            <a:pPr>
              <a:defRPr/>
            </a:pPr>
            <a:endParaRPr lang="en-US" dirty="0">
              <a:solidFill>
                <a:srgbClr val="FFFFFF"/>
              </a:solidFill>
            </a:endParaRPr>
          </a:p>
        </p:txBody>
      </p:sp>
      <p:sp>
        <p:nvSpPr>
          <p:cNvPr id="58" name="Text Box 18"/>
          <p:cNvSpPr txBox="1">
            <a:spLocks noChangeArrowheads="1"/>
          </p:cNvSpPr>
          <p:nvPr/>
        </p:nvSpPr>
        <p:spPr bwMode="auto">
          <a:xfrm>
            <a:off x="2323468" y="3767332"/>
            <a:ext cx="571685" cy="646331"/>
          </a:xfrm>
          <a:prstGeom prst="rect">
            <a:avLst/>
          </a:prstGeom>
          <a:noFill/>
          <a:ln w="9525">
            <a:noFill/>
            <a:miter lim="800000"/>
            <a:headEnd/>
            <a:tailEnd/>
          </a:ln>
        </p:spPr>
        <p:txBody>
          <a:bodyPr wrap="square">
            <a:spAutoFit/>
          </a:bodyPr>
          <a:lstStyle/>
          <a:p>
            <a:pPr algn="ctr">
              <a:spcBef>
                <a:spcPts val="300"/>
              </a:spcBef>
              <a:defRPr/>
            </a:pPr>
            <a:r>
              <a:rPr lang="en-GB" sz="1200" b="1" dirty="0" smtClean="0">
                <a:solidFill>
                  <a:srgbClr val="FFFFFF"/>
                </a:solidFill>
                <a:latin typeface="+mn-lt"/>
                <a:cs typeface="Arial" pitchFamily="34" charset="0"/>
              </a:rPr>
              <a:t>Total price paid</a:t>
            </a:r>
            <a:endParaRPr lang="en-US" sz="1200" b="1" dirty="0">
              <a:solidFill>
                <a:srgbClr val="FFFFFF"/>
              </a:solidFill>
              <a:latin typeface="+mn-lt"/>
              <a:cs typeface="Arial" pitchFamily="34" charset="0"/>
            </a:endParaRPr>
          </a:p>
        </p:txBody>
      </p:sp>
      <p:sp>
        <p:nvSpPr>
          <p:cNvPr id="59" name="Up Arrow 58"/>
          <p:cNvSpPr/>
          <p:nvPr/>
        </p:nvSpPr>
        <p:spPr>
          <a:xfrm>
            <a:off x="7799131" y="1856232"/>
            <a:ext cx="261659" cy="960120"/>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Up Arrow 59"/>
          <p:cNvSpPr/>
          <p:nvPr/>
        </p:nvSpPr>
        <p:spPr>
          <a:xfrm rot="10800000">
            <a:off x="7796315" y="2895600"/>
            <a:ext cx="261659" cy="1813560"/>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Rounded Rectangle 60"/>
          <p:cNvSpPr/>
          <p:nvPr>
            <p:custDataLst>
              <p:tags r:id="rId2"/>
            </p:custDataLst>
          </p:nvPr>
        </p:nvSpPr>
        <p:spPr bwMode="gray">
          <a:xfrm rot="5400000">
            <a:off x="5618601" y="2873143"/>
            <a:ext cx="3367595" cy="798257"/>
          </a:xfrm>
          <a:prstGeom prst="roundRect">
            <a:avLst>
              <a:gd name="adj" fmla="val 26588"/>
            </a:avLst>
          </a:prstGeom>
          <a:noFill/>
          <a:ln w="25400">
            <a:solidFill>
              <a:srgbClr val="8E25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a:p>
        </p:txBody>
      </p:sp>
      <p:cxnSp>
        <p:nvCxnSpPr>
          <p:cNvPr id="62" name="Straight Arrow Connector 61"/>
          <p:cNvCxnSpPr>
            <a:stCxn id="63" idx="0"/>
            <a:endCxn id="61" idx="3"/>
          </p:cNvCxnSpPr>
          <p:nvPr/>
        </p:nvCxnSpPr>
        <p:spPr bwMode="gray">
          <a:xfrm flipV="1">
            <a:off x="7119663" y="4956048"/>
            <a:ext cx="182718" cy="300278"/>
          </a:xfrm>
          <a:prstGeom prst="straightConnector1">
            <a:avLst/>
          </a:prstGeom>
          <a:ln w="25400">
            <a:solidFill>
              <a:srgbClr val="8E258D"/>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63" name="Rectangle 4"/>
          <p:cNvSpPr>
            <a:spLocks noChangeArrowheads="1"/>
          </p:cNvSpPr>
          <p:nvPr>
            <p:custDataLst>
              <p:tags r:id="rId3"/>
            </p:custDataLst>
          </p:nvPr>
        </p:nvSpPr>
        <p:spPr bwMode="gray">
          <a:xfrm>
            <a:off x="6212293" y="5256326"/>
            <a:ext cx="1814732" cy="303226"/>
          </a:xfrm>
          <a:prstGeom prst="rect">
            <a:avLst/>
          </a:prstGeom>
          <a:solidFill>
            <a:srgbClr val="8E258D"/>
          </a:solidFill>
          <a:ln w="6350">
            <a:noFill/>
            <a:miter lim="800000"/>
            <a:headEnd/>
            <a:tailEnd/>
          </a:ln>
          <a:effectLst/>
        </p:spPr>
        <p:txBody>
          <a:bodyPr lIns="54000" tIns="54000" rIns="54000" bIns="54000" anchor="ctr" anchorCtr="1"/>
          <a:lstStyle/>
          <a:p>
            <a:pPr algn="ctr" defTabSz="762000" eaLnBrk="0" hangingPunct="0">
              <a:lnSpc>
                <a:spcPct val="90000"/>
              </a:lnSpc>
            </a:pPr>
            <a:r>
              <a:rPr lang="en-GB" sz="1200" b="1" dirty="0" smtClean="0">
                <a:solidFill>
                  <a:srgbClr val="FFFFFF"/>
                </a:solidFill>
                <a:latin typeface="Arial"/>
              </a:rPr>
              <a:t>Focus of due diligence</a:t>
            </a:r>
            <a:endParaRPr lang="en-GB" sz="1200" b="1" dirty="0">
              <a:solidFill>
                <a:srgbClr val="FFFFFF"/>
              </a:solidFill>
              <a:latin typeface="Arial"/>
            </a:endParaRPr>
          </a:p>
        </p:txBody>
      </p:sp>
      <p:pic>
        <p:nvPicPr>
          <p:cNvPr id="64" name="Picture 63"/>
          <p:cNvPicPr>
            <a:picLocks noChangeAspect="1" noChangeArrowheads="1"/>
          </p:cNvPicPr>
          <p:nvPr/>
        </p:nvPicPr>
        <p:blipFill>
          <a:blip r:embed="rId6"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512619" y="3477490"/>
            <a:ext cx="8326582" cy="2867891"/>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n-lt"/>
              </a:rPr>
              <a:t>Research, discuss, </a:t>
            </a:r>
            <a:r>
              <a:rPr kumimoji="0" lang="en-US" sz="1800" b="1" i="0" u="sng" strike="noStrike" kern="0" cap="none" spc="0" normalizeH="0" baseline="0" noProof="0" dirty="0" smtClean="0">
                <a:ln>
                  <a:noFill/>
                </a:ln>
                <a:solidFill>
                  <a:schemeClr val="bg1"/>
                </a:solidFill>
                <a:effectLst/>
                <a:uLnTx/>
                <a:uFillTx/>
                <a:latin typeface="+mn-lt"/>
              </a:rPr>
              <a:t>think</a:t>
            </a:r>
            <a:r>
              <a:rPr kumimoji="0" lang="en-US" sz="1800" b="1" i="0" u="none" strike="noStrike" kern="0" cap="none" spc="0" normalizeH="0" baseline="0" noProof="0" dirty="0" smtClean="0">
                <a:ln>
                  <a:noFill/>
                </a:ln>
                <a:solidFill>
                  <a:schemeClr val="bg1"/>
                </a:solidFill>
                <a:effectLst/>
                <a:uLnTx/>
                <a:uFillTx/>
                <a:latin typeface="+mn-lt"/>
              </a:rPr>
              <a:t>:</a:t>
            </a:r>
            <a:r>
              <a:rPr lang="en-US" sz="1800" b="1" kern="0" dirty="0" smtClean="0">
                <a:solidFill>
                  <a:schemeClr val="bg1"/>
                </a:solidFill>
                <a:latin typeface="+mn-lt"/>
              </a:rPr>
              <a:t>  consider how FDD links to price paid</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4" name="Rectangle 3"/>
          <p:cNvSpPr txBox="1">
            <a:spLocks noChangeArrowheads="1"/>
          </p:cNvSpPr>
          <p:nvPr/>
        </p:nvSpPr>
        <p:spPr bwMode="auto">
          <a:xfrm>
            <a:off x="148961" y="1182157"/>
            <a:ext cx="8828783"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algn="l" defTabSz="914400" rtl="0" eaLnBrk="1" fontAlgn="base" latinLnBrk="0" hangingPunct="1">
              <a:lnSpc>
                <a:spcPct val="100000"/>
              </a:lnSpc>
              <a:spcBef>
                <a:spcPct val="50000"/>
              </a:spcBef>
              <a:spcAft>
                <a:spcPts val="300"/>
              </a:spcAft>
              <a:buClr>
                <a:schemeClr val="accent1"/>
              </a:buClr>
              <a:buSzPct val="75000"/>
              <a:buFont typeface="Wingdings" pitchFamily="2" charset="2"/>
              <a:buNone/>
              <a:tabLst>
                <a:tab pos="231775" algn="l"/>
              </a:tabLst>
              <a:defRPr/>
            </a:pPr>
            <a:r>
              <a:rPr lang="en-GB" sz="1200" b="1" kern="0" dirty="0" smtClean="0">
                <a:solidFill>
                  <a:srgbClr val="8E258D"/>
                </a:solidFill>
                <a:latin typeface="+mn-lt"/>
                <a:cs typeface="+mn-cs"/>
              </a:rPr>
              <a:t>To identify relevant key FDD issues, also think about how our work links in to the price paid/received...</a:t>
            </a:r>
            <a:endParaRPr lang="en-GB" sz="1200" kern="0" dirty="0" smtClean="0">
              <a:solidFill>
                <a:schemeClr val="accent1"/>
              </a:solidFill>
              <a:latin typeface="+mn-lt"/>
              <a:cs typeface="+mn-cs"/>
            </a:endParaRP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We need to ensure that our FDD work will be focused on all relevant areas that will impact how much our client will pay or receive from the deal.  Think about each of these components of price, and how this will effect the scope of the FDD</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The key components of the net price paid are shown below – FDD is likely to be relevant for all:</a:t>
            </a:r>
          </a:p>
          <a:p>
            <a:pPr marL="688975" lvl="2" indent="-23177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Headline price is typically determined using either a multiple of EBITDA, or a Discounted Cash Flow model.  Our work may be able to assist our client in understanding underlying EBITDA, and with investigating the key assumptions underpinning their model</a:t>
            </a:r>
          </a:p>
          <a:p>
            <a:pPr marL="688975" lvl="2" indent="-23177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Price adjustments may relate to the level of debt and </a:t>
            </a:r>
            <a:r>
              <a:rPr lang="en-GB" sz="1200" kern="0" dirty="0" smtClean="0">
                <a:solidFill>
                  <a:schemeClr val="accent1"/>
                </a:solidFill>
                <a:latin typeface="+mn-lt"/>
                <a:cs typeface="+mn-cs"/>
              </a:rPr>
              <a:t>working capital at completion</a:t>
            </a:r>
          </a:p>
          <a:p>
            <a:pPr marL="688975" lvl="2" indent="-23177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Other items to seek protection for in  the SPA may also be identified through the FDD (e.g. provisions and contingencies)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It doesn’t really matter whether we are advising the buyer or seller; the FDD is focused on informing our client</a:t>
            </a:r>
            <a:r>
              <a:rPr lang="en-GB" sz="1200" kern="0" dirty="0" smtClean="0">
                <a:solidFill>
                  <a:schemeClr val="accent1"/>
                </a:solidFill>
                <a:latin typeface="+mn-lt"/>
              </a:rPr>
              <a:t> and</a:t>
            </a:r>
            <a:r>
              <a:rPr lang="en-GB" sz="1200" kern="0" dirty="0" smtClean="0">
                <a:solidFill>
                  <a:schemeClr val="accent1"/>
                </a:solidFill>
                <a:latin typeface="+mn-lt"/>
                <a:cs typeface="+mn-cs"/>
              </a:rPr>
              <a:t> arming them with facts to assist in their negotiations.</a:t>
            </a:r>
            <a:endParaRPr kumimoji="0" lang="en-GB" sz="1200" b="0" i="0" u="none" strike="noStrike" kern="0" cap="none" spc="0" normalizeH="0" baseline="0" noProof="0" dirty="0" smtClean="0">
              <a:ln>
                <a:noFill/>
              </a:ln>
              <a:solidFill>
                <a:schemeClr val="accent1"/>
              </a:solidFill>
              <a:effectLst/>
              <a:uLnTx/>
              <a:uFillTx/>
              <a:latin typeface="+mn-lt"/>
              <a:cs typeface="+mn-cs"/>
            </a:endParaRPr>
          </a:p>
        </p:txBody>
      </p:sp>
      <p:grpSp>
        <p:nvGrpSpPr>
          <p:cNvPr id="2" name="Group 79"/>
          <p:cNvGrpSpPr/>
          <p:nvPr/>
        </p:nvGrpSpPr>
        <p:grpSpPr>
          <a:xfrm>
            <a:off x="711032" y="3533153"/>
            <a:ext cx="7892656" cy="2950762"/>
            <a:chOff x="253817" y="3547008"/>
            <a:chExt cx="7892656" cy="2950762"/>
          </a:xfrm>
        </p:grpSpPr>
        <p:sp>
          <p:nvSpPr>
            <p:cNvPr id="66" name="Rectangle 3"/>
            <p:cNvSpPr txBox="1">
              <a:spLocks noChangeArrowheads="1"/>
            </p:cNvSpPr>
            <p:nvPr/>
          </p:nvSpPr>
          <p:spPr bwMode="auto">
            <a:xfrm>
              <a:off x="253817" y="3547008"/>
              <a:ext cx="4438650" cy="29507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7C92"/>
                  </a:solidFill>
                  <a:effectLst/>
                  <a:uLnTx/>
                  <a:uFillTx/>
                  <a:latin typeface="+mn-lt"/>
                  <a:ea typeface="+mn-ea"/>
                  <a:cs typeface="+mn-cs"/>
                </a:rPr>
                <a:t>Headline price		$m</a:t>
              </a:r>
            </a:p>
            <a:p>
              <a:pPr marL="166688" marR="0" lvl="1" indent="-165100" algn="l" defTabSz="914400" rtl="0" eaLnBrk="1" fontAlgn="base" latinLnBrk="0" hangingPunct="1">
                <a:spcBef>
                  <a:spcPts val="0"/>
                </a:spcBef>
                <a:spcAft>
                  <a:spcPts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PE multiple (EBITDA x multiple)	XYZ</a:t>
              </a:r>
            </a:p>
            <a:p>
              <a:pPr marL="166688" lvl="1" indent="15875">
                <a:spcBef>
                  <a:spcPts val="0"/>
                </a:spcBef>
                <a:spcAft>
                  <a:spcPts val="0"/>
                </a:spcAft>
                <a:buClr>
                  <a:schemeClr val="accent1"/>
                </a:buClr>
                <a:buSzPct val="125000"/>
              </a:pPr>
              <a:r>
                <a:rPr lang="en-GB" sz="1200" kern="0" dirty="0" smtClean="0">
                  <a:latin typeface="+mn-lt"/>
                  <a:cs typeface="+mn-cs"/>
                </a:rPr>
                <a:t>o</a:t>
              </a:r>
              <a:r>
                <a:rPr kumimoji="0" lang="en-GB" sz="1200" b="0" i="0" u="none" strike="noStrike" kern="0" cap="none" spc="0" normalizeH="0" baseline="0" noProof="0" dirty="0" smtClean="0">
                  <a:ln>
                    <a:noFill/>
                  </a:ln>
                  <a:solidFill>
                    <a:schemeClr val="tx1"/>
                  </a:solidFill>
                  <a:effectLst/>
                  <a:uLnTx/>
                  <a:uFillTx/>
                  <a:latin typeface="+mn-lt"/>
                  <a:cs typeface="+mn-cs"/>
                </a:rPr>
                <a:t>r			or</a:t>
              </a:r>
            </a:p>
            <a:p>
              <a:pPr marL="166688" marR="0" lvl="1" indent="-165100" algn="l" defTabSz="914400" rtl="0" eaLnBrk="1" fontAlgn="base" latinLnBrk="0" hangingPunct="1">
                <a:spcBef>
                  <a:spcPts val="0"/>
                </a:spcBef>
                <a:spcAft>
                  <a:spcPts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DCF			ABC</a:t>
              </a:r>
            </a:p>
            <a:p>
              <a:pPr marL="0" marR="0" lvl="0" indent="0" algn="l" defTabSz="914400" rtl="0" eaLnBrk="1" fontAlgn="base" latinLnBrk="0" hangingPunct="1">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7C92"/>
                  </a:solidFill>
                  <a:effectLst/>
                  <a:uLnTx/>
                  <a:uFillTx/>
                  <a:latin typeface="+mn-lt"/>
                  <a:ea typeface="+mn-ea"/>
                  <a:cs typeface="+mn-cs"/>
                </a:rPr>
                <a:t>Price adjustments</a:t>
              </a:r>
            </a:p>
            <a:p>
              <a:pPr marL="166688" marR="0" lvl="1" indent="-165100" algn="l" defTabSz="914400" rtl="0" eaLnBrk="1" fontAlgn="base" latinLnBrk="0" hangingPunct="1">
                <a:spcBef>
                  <a:spcPts val="0"/>
                </a:spcBef>
                <a:spcAft>
                  <a:spcPts val="0"/>
                </a:spcAft>
                <a:buClr>
                  <a:schemeClr val="accent1"/>
                </a:buClr>
                <a:buSzPct val="125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Completion mechanism</a:t>
              </a:r>
            </a:p>
            <a:p>
              <a:pPr marL="346075" marR="0" lvl="2" indent="-179388" algn="l" defTabSz="914400" rtl="0" eaLnBrk="1" fontAlgn="base" latinLnBrk="0" hangingPunct="1">
                <a:spcBef>
                  <a:spcPts val="0"/>
                </a:spcBef>
                <a:spcAft>
                  <a:spcPts val="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Net debt/cash		(B)</a:t>
              </a:r>
            </a:p>
            <a:p>
              <a:pPr marL="346075" marR="0" lvl="2" indent="-179388" algn="l" defTabSz="914400" rtl="0" eaLnBrk="1" fontAlgn="base" latinLnBrk="0" hangingPunct="1">
                <a:spcBef>
                  <a:spcPts val="0"/>
                </a:spcBef>
                <a:spcAft>
                  <a:spcPts val="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Working capital		 G</a:t>
              </a:r>
            </a:p>
            <a:p>
              <a:pPr marL="346075" marR="0" lvl="2" indent="-179388" algn="l" defTabSz="914400" rtl="0" eaLnBrk="1" fontAlgn="base" latinLnBrk="0" hangingPunct="1">
                <a:spcBef>
                  <a:spcPts val="0"/>
                </a:spcBef>
                <a:spcAft>
                  <a:spcPts val="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Capex			(F)</a:t>
              </a:r>
            </a:p>
            <a:p>
              <a:pPr marL="166688" marR="0" lvl="1" indent="-165100" algn="l" defTabSz="914400" rtl="0" eaLnBrk="1" fontAlgn="base" latinLnBrk="0" hangingPunct="1">
                <a:spcBef>
                  <a:spcPts val="0"/>
                </a:spcBef>
                <a:spcAft>
                  <a:spcPts val="0"/>
                </a:spcAft>
                <a:buClr>
                  <a:schemeClr val="accent1"/>
                </a:buClr>
                <a:buSzPct val="65000"/>
                <a:buFont typeface="Wingdings" pitchFamily="2" charset="2"/>
                <a:buNone/>
                <a:tabLst/>
                <a:defRPr/>
              </a:pPr>
              <a:r>
                <a:rPr kumimoji="0" lang="en-GB" sz="1200" b="1" i="0" u="none" strike="noStrike" kern="0" cap="none" spc="0" normalizeH="0" baseline="0" noProof="0" dirty="0" smtClean="0">
                  <a:ln>
                    <a:noFill/>
                  </a:ln>
                  <a:solidFill>
                    <a:srgbClr val="007C92"/>
                  </a:solidFill>
                  <a:effectLst/>
                  <a:uLnTx/>
                  <a:uFillTx/>
                  <a:latin typeface="+mn-lt"/>
                  <a:ea typeface="+mn-ea"/>
                  <a:cs typeface="+mn-cs"/>
                </a:rPr>
                <a:t>Other matters</a:t>
              </a:r>
            </a:p>
            <a:p>
              <a:pPr marL="346075" marR="0" lvl="2" indent="-179388" algn="l" defTabSz="914400" rtl="0" eaLnBrk="1" fontAlgn="base" latinLnBrk="0" hangingPunct="1">
                <a:spcBef>
                  <a:spcPts val="0"/>
                </a:spcBef>
                <a:spcAft>
                  <a:spcPts val="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Commitments		 H</a:t>
              </a:r>
            </a:p>
            <a:p>
              <a:pPr marL="346075" marR="0" lvl="2" indent="-179388" algn="l" defTabSz="914400" rtl="0" eaLnBrk="1" fontAlgn="base" latinLnBrk="0" hangingPunct="1">
                <a:spcBef>
                  <a:spcPts val="0"/>
                </a:spcBef>
                <a:spcAft>
                  <a:spcPts val="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Liabilities		 L</a:t>
              </a:r>
            </a:p>
            <a:p>
              <a:pPr marL="346075" marR="0" lvl="2" indent="-179388" algn="l" defTabSz="914400" rtl="0" eaLnBrk="1" fontAlgn="base" latinLnBrk="0" hangingPunct="1">
                <a:spcBef>
                  <a:spcPts val="0"/>
                </a:spcBef>
                <a:spcAft>
                  <a:spcPts val="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Excess assets		 R</a:t>
              </a:r>
            </a:p>
            <a:p>
              <a:pPr marL="346075" marR="0" lvl="2" indent="-179388" algn="l" defTabSz="914400" rtl="0" eaLnBrk="1" fontAlgn="base" latinLnBrk="0" hangingPunct="1">
                <a:spcBef>
                  <a:spcPts val="0"/>
                </a:spcBef>
                <a:spcAft>
                  <a:spcPts val="0"/>
                </a:spcAft>
                <a:buClr>
                  <a:schemeClr val="accent1"/>
                </a:buClr>
                <a:buSzPct val="65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	</a:t>
              </a:r>
            </a:p>
            <a:p>
              <a:pPr marL="0" marR="0" lvl="0" indent="0" algn="l" defTabSz="914400" rtl="0" eaLnBrk="1" fontAlgn="base" latinLnBrk="0" hangingPunct="1">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7C92"/>
                  </a:solidFill>
                  <a:effectLst/>
                  <a:uLnTx/>
                  <a:uFillTx/>
                  <a:latin typeface="+mn-lt"/>
                  <a:ea typeface="+mn-ea"/>
                  <a:cs typeface="+mn-cs"/>
                </a:rPr>
                <a:t>NET  PURCHASE PRICE		XXX</a:t>
              </a:r>
              <a:endParaRPr kumimoji="0" lang="en-GB" sz="1200" b="1" i="0" u="none" strike="noStrike" kern="0" cap="none" spc="0" normalizeH="0" baseline="0" noProof="0" dirty="0">
                <a:ln>
                  <a:noFill/>
                </a:ln>
                <a:solidFill>
                  <a:srgbClr val="007C92"/>
                </a:solidFill>
                <a:effectLst/>
                <a:uLnTx/>
                <a:uFillTx/>
                <a:latin typeface="+mn-lt"/>
                <a:ea typeface="+mn-ea"/>
                <a:cs typeface="+mn-cs"/>
              </a:endParaRPr>
            </a:p>
          </p:txBody>
        </p:sp>
        <p:sp>
          <p:nvSpPr>
            <p:cNvPr id="67" name="Line 4"/>
            <p:cNvSpPr>
              <a:spLocks noChangeShapeType="1"/>
            </p:cNvSpPr>
            <p:nvPr/>
          </p:nvSpPr>
          <p:spPr bwMode="auto">
            <a:xfrm>
              <a:off x="2594849" y="6070883"/>
              <a:ext cx="778119" cy="0"/>
            </a:xfrm>
            <a:prstGeom prst="line">
              <a:avLst/>
            </a:prstGeom>
            <a:noFill/>
            <a:ln w="6350">
              <a:solidFill>
                <a:schemeClr val="tx2"/>
              </a:solidFill>
              <a:round/>
              <a:headEnd/>
              <a:tailEnd/>
            </a:ln>
            <a:effectLst/>
          </p:spPr>
          <p:txBody>
            <a:bodyPr lIns="54000" tIns="54000" rIns="54000" bIns="0" anchor="ctr"/>
            <a:lstStyle/>
            <a:p>
              <a:pPr>
                <a:spcBef>
                  <a:spcPts val="0"/>
                </a:spcBef>
                <a:spcAft>
                  <a:spcPts val="0"/>
                </a:spcAft>
              </a:pPr>
              <a:endParaRPr lang="en-US" sz="1200" dirty="0">
                <a:latin typeface="+mn-lt"/>
              </a:endParaRPr>
            </a:p>
          </p:txBody>
        </p:sp>
        <p:sp>
          <p:nvSpPr>
            <p:cNvPr id="68" name="Line 5"/>
            <p:cNvSpPr>
              <a:spLocks noChangeShapeType="1"/>
            </p:cNvSpPr>
            <p:nvPr/>
          </p:nvSpPr>
          <p:spPr bwMode="auto">
            <a:xfrm>
              <a:off x="2590476" y="6292820"/>
              <a:ext cx="778119" cy="0"/>
            </a:xfrm>
            <a:prstGeom prst="line">
              <a:avLst/>
            </a:prstGeom>
            <a:noFill/>
            <a:ln w="6350">
              <a:solidFill>
                <a:schemeClr val="tx2"/>
              </a:solidFill>
              <a:round/>
              <a:headEnd/>
              <a:tailEnd/>
            </a:ln>
            <a:effectLst/>
          </p:spPr>
          <p:txBody>
            <a:bodyPr lIns="54000" tIns="54000" rIns="54000" bIns="0" anchor="ctr"/>
            <a:lstStyle/>
            <a:p>
              <a:pPr>
                <a:spcBef>
                  <a:spcPts val="0"/>
                </a:spcBef>
                <a:spcAft>
                  <a:spcPts val="0"/>
                </a:spcAft>
              </a:pPr>
              <a:endParaRPr lang="en-US" sz="1200" dirty="0">
                <a:latin typeface="+mn-lt"/>
              </a:endParaRPr>
            </a:p>
          </p:txBody>
        </p:sp>
        <p:sp>
          <p:nvSpPr>
            <p:cNvPr id="69" name="Text Box 6"/>
            <p:cNvSpPr txBox="1">
              <a:spLocks noChangeArrowheads="1"/>
            </p:cNvSpPr>
            <p:nvPr/>
          </p:nvSpPr>
          <p:spPr bwMode="auto">
            <a:xfrm>
              <a:off x="3777271" y="3859615"/>
              <a:ext cx="2083186" cy="239193"/>
            </a:xfrm>
            <a:prstGeom prst="rect">
              <a:avLst/>
            </a:prstGeom>
            <a:noFill/>
            <a:ln w="6350">
              <a:noFill/>
              <a:miter lim="800000"/>
              <a:headEnd/>
              <a:tailEnd/>
            </a:ln>
            <a:effectLst/>
          </p:spPr>
          <p:txBody>
            <a:bodyPr wrap="square" lIns="54000" tIns="54000" rIns="54000" bIns="0">
              <a:spAutoFit/>
            </a:bodyPr>
            <a:lstStyle/>
            <a:p>
              <a:pPr>
                <a:spcBef>
                  <a:spcPts val="0"/>
                </a:spcBef>
                <a:spcAft>
                  <a:spcPts val="0"/>
                </a:spcAft>
              </a:pPr>
              <a:r>
                <a:rPr lang="en-GB" sz="1200" dirty="0" smtClean="0">
                  <a:solidFill>
                    <a:srgbClr val="8E258D"/>
                  </a:solidFill>
                  <a:latin typeface="+mn-lt"/>
                </a:rPr>
                <a:t>Valuation of Enterprise Value</a:t>
              </a:r>
              <a:endParaRPr lang="en-GB" sz="1200" dirty="0">
                <a:solidFill>
                  <a:srgbClr val="8E258D"/>
                </a:solidFill>
                <a:latin typeface="+mn-lt"/>
              </a:endParaRPr>
            </a:p>
          </p:txBody>
        </p:sp>
        <p:sp>
          <p:nvSpPr>
            <p:cNvPr id="70" name="Text Box 7"/>
            <p:cNvSpPr txBox="1">
              <a:spLocks noChangeArrowheads="1"/>
            </p:cNvSpPr>
            <p:nvPr/>
          </p:nvSpPr>
          <p:spPr bwMode="auto">
            <a:xfrm>
              <a:off x="3792523" y="4645202"/>
              <a:ext cx="2665412" cy="608525"/>
            </a:xfrm>
            <a:prstGeom prst="rect">
              <a:avLst/>
            </a:prstGeom>
            <a:noFill/>
            <a:ln w="6350">
              <a:noFill/>
              <a:miter lim="800000"/>
              <a:headEnd/>
              <a:tailEnd/>
            </a:ln>
            <a:effectLst/>
          </p:spPr>
          <p:txBody>
            <a:bodyPr wrap="square" lIns="54000" tIns="54000" rIns="54000" bIns="0">
              <a:spAutoFit/>
            </a:bodyPr>
            <a:lstStyle/>
            <a:p>
              <a:pPr>
                <a:spcBef>
                  <a:spcPts val="0"/>
                </a:spcBef>
                <a:spcAft>
                  <a:spcPts val="0"/>
                </a:spcAft>
              </a:pPr>
              <a:r>
                <a:rPr lang="en-GB" sz="1200" dirty="0" smtClean="0">
                  <a:solidFill>
                    <a:srgbClr val="8E258D"/>
                  </a:solidFill>
                  <a:latin typeface="+mn-lt"/>
                </a:rPr>
                <a:t>Enterprise to Equity bridge: </a:t>
              </a:r>
            </a:p>
            <a:p>
              <a:pPr>
                <a:spcBef>
                  <a:spcPts val="0"/>
                </a:spcBef>
                <a:spcAft>
                  <a:spcPts val="0"/>
                </a:spcAft>
              </a:pPr>
              <a:r>
                <a:rPr lang="en-GB" sz="1200" dirty="0" smtClean="0">
                  <a:solidFill>
                    <a:srgbClr val="8E258D"/>
                  </a:solidFill>
                  <a:latin typeface="+mn-lt"/>
                </a:rPr>
                <a:t>Sale and Purchase Agreement (SPA)</a:t>
              </a:r>
              <a:endParaRPr lang="en-GB" sz="1200" dirty="0">
                <a:solidFill>
                  <a:srgbClr val="8E258D"/>
                </a:solidFill>
                <a:latin typeface="+mn-lt"/>
              </a:endParaRPr>
            </a:p>
            <a:p>
              <a:pPr>
                <a:spcBef>
                  <a:spcPts val="0"/>
                </a:spcBef>
                <a:spcAft>
                  <a:spcPts val="0"/>
                </a:spcAft>
              </a:pPr>
              <a:r>
                <a:rPr lang="en-GB" sz="1200" dirty="0">
                  <a:solidFill>
                    <a:srgbClr val="8E258D"/>
                  </a:solidFill>
                  <a:latin typeface="+mn-lt"/>
                </a:rPr>
                <a:t>Completion Accounts</a:t>
              </a:r>
            </a:p>
          </p:txBody>
        </p:sp>
        <p:sp>
          <p:nvSpPr>
            <p:cNvPr id="71" name="Text Box 8"/>
            <p:cNvSpPr txBox="1">
              <a:spLocks noChangeArrowheads="1"/>
            </p:cNvSpPr>
            <p:nvPr/>
          </p:nvSpPr>
          <p:spPr bwMode="auto">
            <a:xfrm>
              <a:off x="3782277" y="5334171"/>
              <a:ext cx="2420010" cy="608525"/>
            </a:xfrm>
            <a:prstGeom prst="rect">
              <a:avLst/>
            </a:prstGeom>
            <a:noFill/>
            <a:ln w="6350">
              <a:noFill/>
              <a:miter lim="800000"/>
              <a:headEnd/>
              <a:tailEnd/>
            </a:ln>
            <a:effectLst/>
          </p:spPr>
          <p:txBody>
            <a:bodyPr wrap="square" lIns="54000" tIns="54000" rIns="54000" bIns="0">
              <a:spAutoFit/>
            </a:bodyPr>
            <a:lstStyle/>
            <a:p>
              <a:pPr>
                <a:spcBef>
                  <a:spcPts val="0"/>
                </a:spcBef>
                <a:spcAft>
                  <a:spcPts val="0"/>
                </a:spcAft>
              </a:pPr>
              <a:r>
                <a:rPr lang="en-GB" sz="1200" dirty="0" smtClean="0">
                  <a:solidFill>
                    <a:srgbClr val="8E258D"/>
                  </a:solidFill>
                  <a:latin typeface="+mn-lt"/>
                </a:rPr>
                <a:t>May be reflected in valuation for headline price or SPA </a:t>
              </a:r>
              <a:r>
                <a:rPr lang="en-GB" sz="1200" dirty="0">
                  <a:solidFill>
                    <a:srgbClr val="8E258D"/>
                  </a:solidFill>
                  <a:latin typeface="+mn-lt"/>
                </a:rPr>
                <a:t>treatment</a:t>
              </a:r>
            </a:p>
            <a:p>
              <a:pPr>
                <a:spcBef>
                  <a:spcPts val="0"/>
                </a:spcBef>
                <a:spcAft>
                  <a:spcPts val="0"/>
                </a:spcAft>
              </a:pPr>
              <a:r>
                <a:rPr lang="en-GB" sz="1200" dirty="0" smtClean="0">
                  <a:solidFill>
                    <a:srgbClr val="8E258D"/>
                  </a:solidFill>
                  <a:latin typeface="+mn-lt"/>
                </a:rPr>
                <a:t>(e.g. indemnities and warranties)</a:t>
              </a:r>
              <a:endParaRPr lang="en-GB" sz="1200" dirty="0">
                <a:solidFill>
                  <a:srgbClr val="8E258D"/>
                </a:solidFill>
                <a:latin typeface="+mn-lt"/>
              </a:endParaRPr>
            </a:p>
          </p:txBody>
        </p:sp>
        <p:sp>
          <p:nvSpPr>
            <p:cNvPr id="72" name="AutoShape 9"/>
            <p:cNvSpPr>
              <a:spLocks/>
            </p:cNvSpPr>
            <p:nvPr/>
          </p:nvSpPr>
          <p:spPr bwMode="auto">
            <a:xfrm>
              <a:off x="3495449" y="3740887"/>
              <a:ext cx="209722" cy="512445"/>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pPr>
                <a:spcBef>
                  <a:spcPts val="0"/>
                </a:spcBef>
                <a:spcAft>
                  <a:spcPts val="0"/>
                </a:spcAft>
              </a:pPr>
              <a:endParaRPr lang="en-US" sz="1200" dirty="0">
                <a:latin typeface="+mn-lt"/>
              </a:endParaRPr>
            </a:p>
          </p:txBody>
        </p:sp>
        <p:sp>
          <p:nvSpPr>
            <p:cNvPr id="73" name="AutoShape 10"/>
            <p:cNvSpPr>
              <a:spLocks/>
            </p:cNvSpPr>
            <p:nvPr/>
          </p:nvSpPr>
          <p:spPr bwMode="auto">
            <a:xfrm>
              <a:off x="3458113" y="4662117"/>
              <a:ext cx="205494" cy="533325"/>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pPr>
                <a:spcBef>
                  <a:spcPts val="0"/>
                </a:spcBef>
                <a:spcAft>
                  <a:spcPts val="0"/>
                </a:spcAft>
              </a:pPr>
              <a:endParaRPr lang="en-US" sz="1200" dirty="0">
                <a:latin typeface="+mn-lt"/>
              </a:endParaRPr>
            </a:p>
          </p:txBody>
        </p:sp>
        <p:sp>
          <p:nvSpPr>
            <p:cNvPr id="74" name="AutoShape 11"/>
            <p:cNvSpPr>
              <a:spLocks/>
            </p:cNvSpPr>
            <p:nvPr/>
          </p:nvSpPr>
          <p:spPr bwMode="auto">
            <a:xfrm>
              <a:off x="3472539" y="5405439"/>
              <a:ext cx="204923" cy="496584"/>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pPr>
                <a:spcBef>
                  <a:spcPts val="0"/>
                </a:spcBef>
                <a:spcAft>
                  <a:spcPts val="0"/>
                </a:spcAft>
              </a:pPr>
              <a:endParaRPr lang="en-US" sz="1200" dirty="0">
                <a:latin typeface="+mn-lt"/>
              </a:endParaRPr>
            </a:p>
          </p:txBody>
        </p:sp>
        <p:sp>
          <p:nvSpPr>
            <p:cNvPr id="75" name="Rectangle 74"/>
            <p:cNvSpPr/>
            <p:nvPr/>
          </p:nvSpPr>
          <p:spPr>
            <a:xfrm>
              <a:off x="6856673" y="3629571"/>
              <a:ext cx="1261350" cy="2591107"/>
            </a:xfrm>
            <a:prstGeom prst="rect">
              <a:avLst/>
            </a:prstGeom>
            <a:solidFill>
              <a:srgbClr val="A79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pPr>
              <a:endParaRPr lang="en-GB" sz="1200" dirty="0">
                <a:solidFill>
                  <a:srgbClr val="A79E70"/>
                </a:solidFill>
              </a:endParaRPr>
            </a:p>
          </p:txBody>
        </p:sp>
        <p:sp>
          <p:nvSpPr>
            <p:cNvPr id="76" name="Text Box 7"/>
            <p:cNvSpPr txBox="1">
              <a:spLocks noChangeArrowheads="1"/>
            </p:cNvSpPr>
            <p:nvPr/>
          </p:nvSpPr>
          <p:spPr bwMode="auto">
            <a:xfrm>
              <a:off x="6821897" y="4589158"/>
              <a:ext cx="1324576" cy="793191"/>
            </a:xfrm>
            <a:prstGeom prst="rect">
              <a:avLst/>
            </a:prstGeom>
            <a:noFill/>
            <a:ln w="6350">
              <a:noFill/>
              <a:miter lim="800000"/>
              <a:headEnd/>
              <a:tailEnd/>
            </a:ln>
            <a:effectLst/>
          </p:spPr>
          <p:txBody>
            <a:bodyPr wrap="square" lIns="54000" tIns="54000" rIns="54000" bIns="0">
              <a:spAutoFit/>
            </a:bodyPr>
            <a:lstStyle/>
            <a:p>
              <a:pPr algn="ctr">
                <a:spcBef>
                  <a:spcPts val="0"/>
                </a:spcBef>
                <a:spcAft>
                  <a:spcPts val="0"/>
                </a:spcAft>
              </a:pPr>
              <a:r>
                <a:rPr lang="en-GB" sz="1200" dirty="0" smtClean="0">
                  <a:solidFill>
                    <a:srgbClr val="FFFFFF"/>
                  </a:solidFill>
                  <a:latin typeface="+mn-lt"/>
                </a:rPr>
                <a:t>FDD provides input to all components of price</a:t>
              </a:r>
              <a:endParaRPr lang="en-GB" sz="1200" dirty="0">
                <a:solidFill>
                  <a:srgbClr val="FFFFFF"/>
                </a:solidFill>
                <a:latin typeface="+mn-lt"/>
              </a:endParaRPr>
            </a:p>
          </p:txBody>
        </p:sp>
        <p:sp>
          <p:nvSpPr>
            <p:cNvPr id="77" name="Left Arrow 76"/>
            <p:cNvSpPr/>
            <p:nvPr/>
          </p:nvSpPr>
          <p:spPr>
            <a:xfrm>
              <a:off x="6378946" y="3781351"/>
              <a:ext cx="539000" cy="628478"/>
            </a:xfrm>
            <a:prstGeom prst="leftArrow">
              <a:avLst/>
            </a:prstGeom>
            <a:solidFill>
              <a:srgbClr val="A79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pPr>
              <a:endParaRPr lang="en-GB" sz="1200" dirty="0">
                <a:solidFill>
                  <a:srgbClr val="A79E70"/>
                </a:solidFill>
              </a:endParaRPr>
            </a:p>
          </p:txBody>
        </p:sp>
        <p:sp>
          <p:nvSpPr>
            <p:cNvPr id="78" name="Left Arrow 77"/>
            <p:cNvSpPr/>
            <p:nvPr/>
          </p:nvSpPr>
          <p:spPr>
            <a:xfrm>
              <a:off x="6373000" y="4587513"/>
              <a:ext cx="539000" cy="628478"/>
            </a:xfrm>
            <a:prstGeom prst="leftArrow">
              <a:avLst/>
            </a:prstGeom>
            <a:solidFill>
              <a:srgbClr val="A79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pPr>
              <a:endParaRPr lang="en-GB" sz="1200" dirty="0">
                <a:solidFill>
                  <a:srgbClr val="A79E70"/>
                </a:solidFill>
              </a:endParaRPr>
            </a:p>
          </p:txBody>
        </p:sp>
        <p:sp>
          <p:nvSpPr>
            <p:cNvPr id="79" name="Left Arrow 78"/>
            <p:cNvSpPr/>
            <p:nvPr/>
          </p:nvSpPr>
          <p:spPr>
            <a:xfrm>
              <a:off x="6380896" y="5415061"/>
              <a:ext cx="539000" cy="628478"/>
            </a:xfrm>
            <a:prstGeom prst="leftArrow">
              <a:avLst/>
            </a:prstGeom>
            <a:solidFill>
              <a:srgbClr val="A79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pPr>
              <a:endParaRPr lang="en-GB" sz="1200" dirty="0">
                <a:solidFill>
                  <a:srgbClr val="A79E70"/>
                </a:solidFill>
              </a:endParaRPr>
            </a:p>
          </p:txBody>
        </p:sp>
      </p:grpSp>
      <p:pic>
        <p:nvPicPr>
          <p:cNvPr id="20" name="Picture 19"/>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n-lt"/>
              </a:rPr>
              <a:t>Research, discuss, </a:t>
            </a:r>
            <a:r>
              <a:rPr kumimoji="0" lang="en-US" sz="1800" b="1" i="0" u="sng" strike="noStrike" kern="0" cap="none" spc="0" normalizeH="0" baseline="0" noProof="0" dirty="0" smtClean="0">
                <a:ln>
                  <a:noFill/>
                </a:ln>
                <a:solidFill>
                  <a:schemeClr val="bg1"/>
                </a:solidFill>
                <a:effectLst/>
                <a:uLnTx/>
                <a:uFillTx/>
                <a:latin typeface="+mn-lt"/>
              </a:rPr>
              <a:t>think</a:t>
            </a:r>
            <a:r>
              <a:rPr kumimoji="0" lang="en-US" sz="1800" b="1" i="0" u="none" strike="noStrike" kern="0" cap="none" spc="0" normalizeH="0" baseline="0" noProof="0" dirty="0" smtClean="0">
                <a:ln>
                  <a:noFill/>
                </a:ln>
                <a:solidFill>
                  <a:schemeClr val="bg1"/>
                </a:solidFill>
                <a:effectLst/>
                <a:uLnTx/>
                <a:uFillTx/>
                <a:latin typeface="+mn-lt"/>
              </a:rPr>
              <a:t>:</a:t>
            </a:r>
            <a:r>
              <a:rPr lang="en-US" sz="1800" b="1" kern="0" dirty="0" smtClean="0">
                <a:solidFill>
                  <a:schemeClr val="bg1"/>
                </a:solidFill>
                <a:latin typeface="+mn-lt"/>
              </a:rPr>
              <a:t>  prioritizing key due diligence issues</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28" name="Text Placeholder 4"/>
          <p:cNvSpPr txBox="1">
            <a:spLocks/>
          </p:cNvSpPr>
          <p:nvPr/>
        </p:nvSpPr>
        <p:spPr bwMode="gray">
          <a:xfrm>
            <a:off x="189365" y="1157108"/>
            <a:ext cx="8746817" cy="450019"/>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8E258D"/>
                </a:solidFill>
                <a:effectLst/>
                <a:uLnTx/>
                <a:uFillTx/>
                <a:latin typeface="Arial"/>
                <a:ea typeface="+mn-ea"/>
                <a:cs typeface="Arial" pitchFamily="34" charset="0"/>
              </a:rPr>
              <a:t>In order</a:t>
            </a:r>
            <a:r>
              <a:rPr kumimoji="0" lang="en-GB" sz="1200" b="1" i="0" u="none" strike="noStrike" kern="1200" cap="none" spc="0" normalizeH="0" noProof="0" dirty="0" smtClean="0">
                <a:ln>
                  <a:noFill/>
                </a:ln>
                <a:solidFill>
                  <a:srgbClr val="8E258D"/>
                </a:solidFill>
                <a:effectLst/>
                <a:uLnTx/>
                <a:uFillTx/>
                <a:latin typeface="Arial"/>
                <a:ea typeface="+mn-ea"/>
                <a:cs typeface="Arial" pitchFamily="34" charset="0"/>
              </a:rPr>
              <a:t> to identify the key due diligence issue to focus on in the FDD, a method of prioritization is required.  Think about the probably of a particular risks arising, the potential impact on the valuation, and the controllability of the risk...</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lang="en-GB" sz="1200" b="1" baseline="0" dirty="0" smtClean="0">
              <a:solidFill>
                <a:srgbClr val="8E258D"/>
              </a:solidFill>
              <a:latin typeface="Arial"/>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kumimoji="0" lang="en-GB" sz="1200" b="0" i="0" u="none" strike="noStrike" kern="1200" cap="none" spc="0" normalizeH="0" baseline="0" noProof="0" dirty="0">
              <a:ln>
                <a:noFill/>
              </a:ln>
              <a:solidFill>
                <a:srgbClr val="8E258D"/>
              </a:solidFill>
              <a:effectLst/>
              <a:uLnTx/>
              <a:uFillTx/>
              <a:latin typeface="Arial"/>
              <a:ea typeface="+mn-ea"/>
              <a:cs typeface="Arial" pitchFamily="34" charset="0"/>
            </a:endParaRPr>
          </a:p>
        </p:txBody>
      </p:sp>
      <p:sp>
        <p:nvSpPr>
          <p:cNvPr id="6" name="Rectangle 3"/>
          <p:cNvSpPr>
            <a:spLocks noChangeArrowheads="1"/>
          </p:cNvSpPr>
          <p:nvPr/>
        </p:nvSpPr>
        <p:spPr bwMode="auto">
          <a:xfrm rot="-5400000">
            <a:off x="167771" y="3575772"/>
            <a:ext cx="215444" cy="65"/>
          </a:xfrm>
          <a:prstGeom prst="rect">
            <a:avLst/>
          </a:prstGeom>
          <a:noFill/>
          <a:ln w="9525">
            <a:noFill/>
            <a:miter lim="800000"/>
            <a:headEnd/>
            <a:tailEnd/>
          </a:ln>
        </p:spPr>
        <p:txBody>
          <a:bodyPr vert="eaVert" wrap="none" lIns="0" tIns="0" rIns="0" bIns="0">
            <a:spAutoFit/>
          </a:bodyPr>
          <a:lstStyle/>
          <a:p>
            <a:pPr marL="285750" indent="-285750" algn="ctr" defTabSz="762000" eaLnBrk="0" hangingPunct="0"/>
            <a:endParaRPr lang="en-US" sz="1400" b="1" dirty="0" smtClean="0">
              <a:solidFill>
                <a:srgbClr val="000000"/>
              </a:solidFill>
              <a:latin typeface="+mn-lt"/>
              <a:cs typeface="Arial" pitchFamily="34" charset="0"/>
            </a:endParaRPr>
          </a:p>
        </p:txBody>
      </p:sp>
      <p:sp>
        <p:nvSpPr>
          <p:cNvPr id="7" name="Rectangle 4"/>
          <p:cNvSpPr>
            <a:spLocks noChangeArrowheads="1"/>
          </p:cNvSpPr>
          <p:nvPr/>
        </p:nvSpPr>
        <p:spPr bwMode="auto">
          <a:xfrm>
            <a:off x="4042987" y="2121634"/>
            <a:ext cx="65" cy="138499"/>
          </a:xfrm>
          <a:prstGeom prst="rect">
            <a:avLst/>
          </a:prstGeom>
          <a:noFill/>
          <a:ln w="9525">
            <a:noFill/>
            <a:miter lim="800000"/>
            <a:headEnd/>
            <a:tailEnd/>
          </a:ln>
        </p:spPr>
        <p:txBody>
          <a:bodyPr wrap="none" lIns="0" tIns="0" rIns="0" bIns="0">
            <a:spAutoFit/>
          </a:bodyPr>
          <a:lstStyle/>
          <a:p>
            <a:pPr marL="285750" indent="-285750" algn="ctr" defTabSz="762000" eaLnBrk="0" hangingPunct="0"/>
            <a:endParaRPr lang="en-US" sz="900" dirty="0" smtClean="0">
              <a:solidFill>
                <a:srgbClr val="0C2D83"/>
              </a:solidFill>
              <a:latin typeface="+mn-lt"/>
              <a:cs typeface="Arial" pitchFamily="34" charset="0"/>
            </a:endParaRPr>
          </a:p>
        </p:txBody>
      </p:sp>
      <p:sp>
        <p:nvSpPr>
          <p:cNvPr id="8" name="Rectangle 5"/>
          <p:cNvSpPr>
            <a:spLocks noChangeArrowheads="1"/>
          </p:cNvSpPr>
          <p:nvPr/>
        </p:nvSpPr>
        <p:spPr bwMode="auto">
          <a:xfrm>
            <a:off x="530469" y="1929545"/>
            <a:ext cx="4009292" cy="4110038"/>
          </a:xfrm>
          <a:prstGeom prst="rect">
            <a:avLst/>
          </a:prstGeom>
          <a:solidFill>
            <a:schemeClr val="bg2">
              <a:alpha val="50195"/>
            </a:schemeClr>
          </a:solidFill>
          <a:ln w="6350">
            <a:solidFill>
              <a:schemeClr val="accent1"/>
            </a:solidFill>
            <a:miter lim="800000"/>
            <a:headEnd type="none" w="sm" len="sm"/>
            <a:tailEnd type="none" w="sm" len="sm"/>
          </a:ln>
        </p:spPr>
        <p:txBody>
          <a:bodyPr wrap="none" anchor="ctr"/>
          <a:lstStyle/>
          <a:p>
            <a:endParaRPr lang="en-US" sz="1000" dirty="0" smtClean="0">
              <a:solidFill>
                <a:srgbClr val="000000"/>
              </a:solidFill>
              <a:latin typeface="+mn-lt"/>
              <a:cs typeface="+mn-cs"/>
            </a:endParaRPr>
          </a:p>
        </p:txBody>
      </p:sp>
      <p:sp>
        <p:nvSpPr>
          <p:cNvPr id="9" name="Line 6"/>
          <p:cNvSpPr>
            <a:spLocks noChangeShapeType="1"/>
          </p:cNvSpPr>
          <p:nvPr/>
        </p:nvSpPr>
        <p:spPr bwMode="auto">
          <a:xfrm>
            <a:off x="2535115" y="1929545"/>
            <a:ext cx="0" cy="4110038"/>
          </a:xfrm>
          <a:prstGeom prst="line">
            <a:avLst/>
          </a:prstGeom>
          <a:noFill/>
          <a:ln w="6350">
            <a:solidFill>
              <a:schemeClr val="accent1"/>
            </a:solidFill>
            <a:round/>
            <a:headEnd/>
            <a:tailEnd/>
          </a:ln>
        </p:spPr>
        <p:txBody>
          <a:bodyPr/>
          <a:lstStyle/>
          <a:p>
            <a:endParaRPr lang="en-GB" sz="1000" dirty="0" smtClean="0">
              <a:solidFill>
                <a:srgbClr val="000000"/>
              </a:solidFill>
              <a:latin typeface="+mn-lt"/>
              <a:cs typeface="+mn-cs"/>
            </a:endParaRPr>
          </a:p>
        </p:txBody>
      </p:sp>
      <p:sp>
        <p:nvSpPr>
          <p:cNvPr id="10" name="Line 7"/>
          <p:cNvSpPr>
            <a:spLocks noChangeShapeType="1"/>
          </p:cNvSpPr>
          <p:nvPr/>
        </p:nvSpPr>
        <p:spPr bwMode="auto">
          <a:xfrm>
            <a:off x="530469" y="3985358"/>
            <a:ext cx="4009292" cy="0"/>
          </a:xfrm>
          <a:prstGeom prst="line">
            <a:avLst/>
          </a:prstGeom>
          <a:noFill/>
          <a:ln w="6350">
            <a:solidFill>
              <a:schemeClr val="accent1"/>
            </a:solidFill>
            <a:round/>
            <a:headEnd/>
            <a:tailEnd/>
          </a:ln>
        </p:spPr>
        <p:txBody>
          <a:bodyPr/>
          <a:lstStyle/>
          <a:p>
            <a:endParaRPr lang="en-GB" sz="1000" dirty="0" smtClean="0">
              <a:solidFill>
                <a:srgbClr val="000000"/>
              </a:solidFill>
              <a:latin typeface="+mn-lt"/>
              <a:cs typeface="+mn-cs"/>
            </a:endParaRPr>
          </a:p>
        </p:txBody>
      </p:sp>
      <p:grpSp>
        <p:nvGrpSpPr>
          <p:cNvPr id="2" name="Group 8"/>
          <p:cNvGrpSpPr>
            <a:grpSpLocks/>
          </p:cNvGrpSpPr>
          <p:nvPr/>
        </p:nvGrpSpPr>
        <p:grpSpPr bwMode="auto">
          <a:xfrm>
            <a:off x="4963258" y="1929545"/>
            <a:ext cx="4007826" cy="4110038"/>
            <a:chOff x="3386" y="1006"/>
            <a:chExt cx="2736" cy="2589"/>
          </a:xfrm>
        </p:grpSpPr>
        <p:sp>
          <p:nvSpPr>
            <p:cNvPr id="12" name="Rectangle 9"/>
            <p:cNvSpPr>
              <a:spLocks noChangeArrowheads="1"/>
            </p:cNvSpPr>
            <p:nvPr/>
          </p:nvSpPr>
          <p:spPr bwMode="auto">
            <a:xfrm>
              <a:off x="3386" y="1006"/>
              <a:ext cx="2736" cy="2589"/>
            </a:xfrm>
            <a:prstGeom prst="rect">
              <a:avLst/>
            </a:prstGeom>
            <a:solidFill>
              <a:schemeClr val="bg2">
                <a:alpha val="50195"/>
              </a:schemeClr>
            </a:solidFill>
            <a:ln w="6350">
              <a:solidFill>
                <a:schemeClr val="accent1"/>
              </a:solidFill>
              <a:miter lim="800000"/>
              <a:headEnd type="none" w="sm" len="sm"/>
              <a:tailEnd type="none" w="sm" len="sm"/>
            </a:ln>
          </p:spPr>
          <p:txBody>
            <a:bodyPr wrap="none" anchor="ctr"/>
            <a:lstStyle/>
            <a:p>
              <a:endParaRPr lang="en-US" sz="1000" dirty="0" smtClean="0">
                <a:solidFill>
                  <a:srgbClr val="000000"/>
                </a:solidFill>
                <a:latin typeface="+mn-lt"/>
                <a:cs typeface="+mn-cs"/>
              </a:endParaRPr>
            </a:p>
          </p:txBody>
        </p:sp>
        <p:sp>
          <p:nvSpPr>
            <p:cNvPr id="13" name="Line 10"/>
            <p:cNvSpPr>
              <a:spLocks noChangeShapeType="1"/>
            </p:cNvSpPr>
            <p:nvPr/>
          </p:nvSpPr>
          <p:spPr bwMode="auto">
            <a:xfrm>
              <a:off x="4754" y="1006"/>
              <a:ext cx="0" cy="2589"/>
            </a:xfrm>
            <a:prstGeom prst="line">
              <a:avLst/>
            </a:prstGeom>
            <a:noFill/>
            <a:ln w="6350">
              <a:solidFill>
                <a:schemeClr val="accent1"/>
              </a:solidFill>
              <a:round/>
              <a:headEnd/>
              <a:tailEnd/>
            </a:ln>
          </p:spPr>
          <p:txBody>
            <a:bodyPr/>
            <a:lstStyle/>
            <a:p>
              <a:endParaRPr lang="en-GB" sz="1000" dirty="0" smtClean="0">
                <a:solidFill>
                  <a:srgbClr val="000000"/>
                </a:solidFill>
                <a:latin typeface="+mn-lt"/>
                <a:cs typeface="+mn-cs"/>
              </a:endParaRPr>
            </a:p>
          </p:txBody>
        </p:sp>
        <p:sp>
          <p:nvSpPr>
            <p:cNvPr id="14" name="Line 11"/>
            <p:cNvSpPr>
              <a:spLocks noChangeShapeType="1"/>
            </p:cNvSpPr>
            <p:nvPr/>
          </p:nvSpPr>
          <p:spPr bwMode="auto">
            <a:xfrm>
              <a:off x="3386" y="2301"/>
              <a:ext cx="2736" cy="0"/>
            </a:xfrm>
            <a:prstGeom prst="line">
              <a:avLst/>
            </a:prstGeom>
            <a:noFill/>
            <a:ln w="6350">
              <a:solidFill>
                <a:schemeClr val="accent1"/>
              </a:solidFill>
              <a:round/>
              <a:headEnd/>
              <a:tailEnd/>
            </a:ln>
          </p:spPr>
          <p:txBody>
            <a:bodyPr/>
            <a:lstStyle/>
            <a:p>
              <a:endParaRPr lang="en-GB" sz="1000" dirty="0" smtClean="0">
                <a:solidFill>
                  <a:srgbClr val="000000"/>
                </a:solidFill>
                <a:latin typeface="+mn-lt"/>
                <a:cs typeface="+mn-cs"/>
              </a:endParaRPr>
            </a:p>
          </p:txBody>
        </p:sp>
      </p:grpSp>
      <p:sp>
        <p:nvSpPr>
          <p:cNvPr id="15" name="Rectangle 17"/>
          <p:cNvSpPr>
            <a:spLocks noChangeArrowheads="1"/>
          </p:cNvSpPr>
          <p:nvPr/>
        </p:nvSpPr>
        <p:spPr bwMode="auto">
          <a:xfrm>
            <a:off x="609333" y="1965382"/>
            <a:ext cx="1454994" cy="984885"/>
          </a:xfrm>
          <a:prstGeom prst="rect">
            <a:avLst/>
          </a:prstGeom>
          <a:noFill/>
          <a:ln w="9525">
            <a:noFill/>
            <a:miter lim="800000"/>
            <a:headEnd/>
            <a:tailEnd/>
          </a:ln>
        </p:spPr>
        <p:txBody>
          <a:bodyPr wrap="square" lIns="0" tIns="0" rIns="0" bIns="0">
            <a:spAutoFit/>
          </a:bodyPr>
          <a:lstStyle/>
          <a:p>
            <a:pPr marL="266700" indent="-266700" defTabSz="762000" eaLnBrk="0" hangingPunct="0"/>
            <a:r>
              <a:rPr lang="en-US" sz="800" i="1" dirty="0" smtClean="0">
                <a:solidFill>
                  <a:schemeClr val="accent1"/>
                </a:solidFill>
                <a:latin typeface="+mn-lt"/>
                <a:cs typeface="Arial" pitchFamily="34" charset="0"/>
              </a:rPr>
              <a:t>Note: Size of bubble is an estimate of </a:t>
            </a:r>
            <a:r>
              <a:rPr lang="en-GB" sz="800" i="1" dirty="0" smtClean="0">
                <a:solidFill>
                  <a:schemeClr val="accent1"/>
                </a:solidFill>
                <a:latin typeface="+mn-lt"/>
                <a:cs typeface="Arial" pitchFamily="34" charset="0"/>
              </a:rPr>
              <a:t>CONTROLLABILITY – larger being less controllable</a:t>
            </a:r>
          </a:p>
          <a:p>
            <a:pPr marL="266700" indent="-266700" defTabSz="762000" eaLnBrk="0" hangingPunct="0"/>
            <a:r>
              <a:rPr lang="en-GB" sz="800" i="1" dirty="0" smtClean="0">
                <a:solidFill>
                  <a:schemeClr val="accent1"/>
                </a:solidFill>
                <a:latin typeface="+mn-lt"/>
                <a:cs typeface="Arial" pitchFamily="34" charset="0"/>
              </a:rPr>
              <a:t>	The above chart shows the estimated probability and valuation impact</a:t>
            </a:r>
            <a:endParaRPr lang="en-US" sz="800" i="1" dirty="0" smtClean="0">
              <a:solidFill>
                <a:schemeClr val="accent1"/>
              </a:solidFill>
              <a:latin typeface="+mn-lt"/>
              <a:cs typeface="Arial" pitchFamily="34" charset="0"/>
            </a:endParaRPr>
          </a:p>
        </p:txBody>
      </p:sp>
      <p:sp>
        <p:nvSpPr>
          <p:cNvPr id="16" name="Rectangle 18"/>
          <p:cNvSpPr>
            <a:spLocks noChangeArrowheads="1"/>
          </p:cNvSpPr>
          <p:nvPr/>
        </p:nvSpPr>
        <p:spPr bwMode="auto">
          <a:xfrm>
            <a:off x="1626599" y="6071378"/>
            <a:ext cx="354623" cy="230187"/>
          </a:xfrm>
          <a:prstGeom prst="rect">
            <a:avLst/>
          </a:prstGeom>
          <a:noFill/>
          <a:ln w="9525">
            <a:noFill/>
            <a:miter lim="800000"/>
            <a:headEnd/>
            <a:tailEnd/>
          </a:ln>
        </p:spPr>
        <p:txBody>
          <a:bodyPr/>
          <a:lstStyle/>
          <a:p>
            <a:endParaRPr lang="en-US" sz="1000" dirty="0" smtClean="0">
              <a:solidFill>
                <a:srgbClr val="000000"/>
              </a:solidFill>
              <a:latin typeface="+mn-lt"/>
              <a:cs typeface="+mn-cs"/>
            </a:endParaRPr>
          </a:p>
        </p:txBody>
      </p:sp>
      <p:sp>
        <p:nvSpPr>
          <p:cNvPr id="17" name="Rectangle 19"/>
          <p:cNvSpPr>
            <a:spLocks noChangeArrowheads="1"/>
          </p:cNvSpPr>
          <p:nvPr/>
        </p:nvSpPr>
        <p:spPr bwMode="auto">
          <a:xfrm>
            <a:off x="516760" y="6128484"/>
            <a:ext cx="234038"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US" sz="1000" dirty="0" smtClean="0">
                <a:solidFill>
                  <a:srgbClr val="0C2D83"/>
                </a:solidFill>
                <a:latin typeface="+mn-lt"/>
                <a:cs typeface="Arial" pitchFamily="34" charset="0"/>
              </a:rPr>
              <a:t>Low</a:t>
            </a:r>
          </a:p>
        </p:txBody>
      </p:sp>
      <p:sp>
        <p:nvSpPr>
          <p:cNvPr id="18" name="Rectangle 20"/>
          <p:cNvSpPr>
            <a:spLocks noChangeArrowheads="1"/>
          </p:cNvSpPr>
          <p:nvPr/>
        </p:nvSpPr>
        <p:spPr bwMode="auto">
          <a:xfrm>
            <a:off x="1953358" y="6234845"/>
            <a:ext cx="351692" cy="230188"/>
          </a:xfrm>
          <a:prstGeom prst="rect">
            <a:avLst/>
          </a:prstGeom>
          <a:noFill/>
          <a:ln w="9525">
            <a:noFill/>
            <a:miter lim="800000"/>
            <a:headEnd/>
            <a:tailEnd/>
          </a:ln>
        </p:spPr>
        <p:txBody>
          <a:bodyPr/>
          <a:lstStyle/>
          <a:p>
            <a:endParaRPr lang="en-US" sz="1000" dirty="0" smtClean="0">
              <a:solidFill>
                <a:srgbClr val="000000"/>
              </a:solidFill>
              <a:latin typeface="Univers 45 Light" pitchFamily="2" charset="0"/>
              <a:cs typeface="+mn-cs"/>
            </a:endParaRPr>
          </a:p>
        </p:txBody>
      </p:sp>
      <p:sp>
        <p:nvSpPr>
          <p:cNvPr id="19" name="Rectangle 22"/>
          <p:cNvSpPr>
            <a:spLocks noChangeArrowheads="1"/>
          </p:cNvSpPr>
          <p:nvPr/>
        </p:nvSpPr>
        <p:spPr bwMode="auto">
          <a:xfrm>
            <a:off x="4301343" y="6128484"/>
            <a:ext cx="262892"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US" sz="1000" dirty="0" smtClean="0">
                <a:solidFill>
                  <a:srgbClr val="0C2D83"/>
                </a:solidFill>
                <a:latin typeface="+mn-lt"/>
                <a:cs typeface="Arial" pitchFamily="34" charset="0"/>
              </a:rPr>
              <a:t>High</a:t>
            </a:r>
          </a:p>
        </p:txBody>
      </p:sp>
      <p:sp>
        <p:nvSpPr>
          <p:cNvPr id="20" name="Rectangle 23"/>
          <p:cNvSpPr>
            <a:spLocks noChangeArrowheads="1"/>
          </p:cNvSpPr>
          <p:nvPr/>
        </p:nvSpPr>
        <p:spPr bwMode="auto">
          <a:xfrm>
            <a:off x="1953358" y="6234845"/>
            <a:ext cx="351692" cy="230188"/>
          </a:xfrm>
          <a:prstGeom prst="rect">
            <a:avLst/>
          </a:prstGeom>
          <a:noFill/>
          <a:ln w="9525">
            <a:noFill/>
            <a:miter lim="800000"/>
            <a:headEnd/>
            <a:tailEnd/>
          </a:ln>
        </p:spPr>
        <p:txBody>
          <a:bodyPr/>
          <a:lstStyle/>
          <a:p>
            <a:endParaRPr lang="en-US" sz="1000" dirty="0" smtClean="0">
              <a:solidFill>
                <a:srgbClr val="000000"/>
              </a:solidFill>
              <a:latin typeface="Univers 45 Light" pitchFamily="2" charset="0"/>
              <a:cs typeface="+mn-cs"/>
            </a:endParaRPr>
          </a:p>
        </p:txBody>
      </p:sp>
      <p:sp>
        <p:nvSpPr>
          <p:cNvPr id="21" name="Rectangle 24"/>
          <p:cNvSpPr>
            <a:spLocks noChangeArrowheads="1"/>
          </p:cNvSpPr>
          <p:nvPr/>
        </p:nvSpPr>
        <p:spPr bwMode="auto">
          <a:xfrm>
            <a:off x="1890730" y="6130070"/>
            <a:ext cx="1288815"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GB" sz="1000" b="1" dirty="0" smtClean="0">
                <a:solidFill>
                  <a:srgbClr val="0C2D83"/>
                </a:solidFill>
                <a:latin typeface="+mn-lt"/>
                <a:cs typeface="Arial" pitchFamily="34" charset="0"/>
              </a:rPr>
              <a:t>VALUATION IMPACT</a:t>
            </a:r>
            <a:endParaRPr lang="en-US" sz="1000" b="1" dirty="0" smtClean="0">
              <a:solidFill>
                <a:srgbClr val="0C2D83"/>
              </a:solidFill>
              <a:latin typeface="+mn-lt"/>
              <a:cs typeface="Arial" pitchFamily="34" charset="0"/>
            </a:endParaRPr>
          </a:p>
        </p:txBody>
      </p:sp>
      <p:sp>
        <p:nvSpPr>
          <p:cNvPr id="22" name="Rectangle 25"/>
          <p:cNvSpPr>
            <a:spLocks noChangeArrowheads="1"/>
          </p:cNvSpPr>
          <p:nvPr/>
        </p:nvSpPr>
        <p:spPr bwMode="auto">
          <a:xfrm rot="-5400000">
            <a:off x="-44622" y="3902858"/>
            <a:ext cx="868829"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GB" sz="1000" b="1" dirty="0" smtClean="0">
                <a:solidFill>
                  <a:srgbClr val="0C2D83"/>
                </a:solidFill>
                <a:latin typeface="+mn-lt"/>
                <a:cs typeface="Arial" pitchFamily="34" charset="0"/>
              </a:rPr>
              <a:t>PROBABILITY</a:t>
            </a:r>
            <a:endParaRPr lang="en-US" sz="1000" b="1" dirty="0" smtClean="0">
              <a:solidFill>
                <a:srgbClr val="0C2D83"/>
              </a:solidFill>
              <a:latin typeface="+mn-lt"/>
              <a:cs typeface="Arial" pitchFamily="34" charset="0"/>
            </a:endParaRPr>
          </a:p>
        </p:txBody>
      </p:sp>
      <p:sp>
        <p:nvSpPr>
          <p:cNvPr id="23" name="Rectangle 26"/>
          <p:cNvSpPr>
            <a:spLocks noChangeArrowheads="1"/>
          </p:cNvSpPr>
          <p:nvPr/>
        </p:nvSpPr>
        <p:spPr bwMode="auto">
          <a:xfrm>
            <a:off x="237831" y="1929545"/>
            <a:ext cx="262892"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US" sz="1000" dirty="0" smtClean="0">
                <a:solidFill>
                  <a:srgbClr val="0C2D83"/>
                </a:solidFill>
                <a:latin typeface="+mn-lt"/>
                <a:cs typeface="Arial" pitchFamily="34" charset="0"/>
              </a:rPr>
              <a:t>High</a:t>
            </a:r>
          </a:p>
        </p:txBody>
      </p:sp>
      <p:sp>
        <p:nvSpPr>
          <p:cNvPr id="24" name="Rectangle 27"/>
          <p:cNvSpPr>
            <a:spLocks noChangeArrowheads="1"/>
          </p:cNvSpPr>
          <p:nvPr/>
        </p:nvSpPr>
        <p:spPr bwMode="auto">
          <a:xfrm>
            <a:off x="1839348" y="1680308"/>
            <a:ext cx="1393010"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GB" sz="1000" b="1" dirty="0" smtClean="0">
                <a:solidFill>
                  <a:srgbClr val="0C2D83"/>
                </a:solidFill>
                <a:latin typeface="+mn-lt"/>
                <a:cs typeface="Arial" pitchFamily="34" charset="0"/>
              </a:rPr>
              <a:t>STANDALONE ISSUES</a:t>
            </a:r>
            <a:endParaRPr lang="en-US" sz="1000" b="1" dirty="0" smtClean="0">
              <a:solidFill>
                <a:srgbClr val="0C2D83"/>
              </a:solidFill>
              <a:latin typeface="+mn-lt"/>
              <a:cs typeface="Arial" pitchFamily="34" charset="0"/>
            </a:endParaRPr>
          </a:p>
        </p:txBody>
      </p:sp>
      <p:sp>
        <p:nvSpPr>
          <p:cNvPr id="25" name="Rectangle 28"/>
          <p:cNvSpPr>
            <a:spLocks noChangeArrowheads="1"/>
          </p:cNvSpPr>
          <p:nvPr/>
        </p:nvSpPr>
        <p:spPr bwMode="auto">
          <a:xfrm>
            <a:off x="7691804" y="6211078"/>
            <a:ext cx="367811" cy="231775"/>
          </a:xfrm>
          <a:prstGeom prst="rect">
            <a:avLst/>
          </a:prstGeom>
          <a:noFill/>
          <a:ln w="9525">
            <a:noFill/>
            <a:miter lim="800000"/>
            <a:headEnd/>
            <a:tailEnd/>
          </a:ln>
        </p:spPr>
        <p:txBody>
          <a:bodyPr/>
          <a:lstStyle/>
          <a:p>
            <a:endParaRPr lang="en-US" sz="1000" dirty="0" smtClean="0">
              <a:solidFill>
                <a:srgbClr val="000000"/>
              </a:solidFill>
              <a:latin typeface="Univers 45 Light" pitchFamily="2" charset="0"/>
              <a:cs typeface="+mn-cs"/>
            </a:endParaRPr>
          </a:p>
        </p:txBody>
      </p:sp>
      <p:sp>
        <p:nvSpPr>
          <p:cNvPr id="26" name="Rectangle 29"/>
          <p:cNvSpPr>
            <a:spLocks noChangeArrowheads="1"/>
          </p:cNvSpPr>
          <p:nvPr/>
        </p:nvSpPr>
        <p:spPr bwMode="auto">
          <a:xfrm>
            <a:off x="8731201" y="6128484"/>
            <a:ext cx="262892"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US" sz="1000" dirty="0" smtClean="0">
                <a:solidFill>
                  <a:srgbClr val="0C2D83"/>
                </a:solidFill>
                <a:latin typeface="+mn-lt"/>
                <a:cs typeface="Arial" pitchFamily="34" charset="0"/>
              </a:rPr>
              <a:t>High</a:t>
            </a:r>
          </a:p>
        </p:txBody>
      </p:sp>
      <p:sp>
        <p:nvSpPr>
          <p:cNvPr id="27" name="Rectangle 30"/>
          <p:cNvSpPr>
            <a:spLocks noChangeArrowheads="1"/>
          </p:cNvSpPr>
          <p:nvPr/>
        </p:nvSpPr>
        <p:spPr bwMode="auto">
          <a:xfrm>
            <a:off x="4948083" y="6128484"/>
            <a:ext cx="234038"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US" sz="1000" dirty="0" smtClean="0">
                <a:solidFill>
                  <a:srgbClr val="0C2D83"/>
                </a:solidFill>
                <a:latin typeface="+mn-lt"/>
                <a:cs typeface="Arial" pitchFamily="34" charset="0"/>
              </a:rPr>
              <a:t>Low</a:t>
            </a:r>
          </a:p>
        </p:txBody>
      </p:sp>
      <p:sp>
        <p:nvSpPr>
          <p:cNvPr id="29" name="Rectangle 31"/>
          <p:cNvSpPr>
            <a:spLocks noChangeArrowheads="1"/>
          </p:cNvSpPr>
          <p:nvPr/>
        </p:nvSpPr>
        <p:spPr bwMode="auto">
          <a:xfrm>
            <a:off x="4669155" y="1929545"/>
            <a:ext cx="262892"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US" sz="1000" dirty="0" smtClean="0">
                <a:solidFill>
                  <a:srgbClr val="0C2D83"/>
                </a:solidFill>
                <a:latin typeface="+mn-lt"/>
                <a:cs typeface="Arial" pitchFamily="34" charset="0"/>
              </a:rPr>
              <a:t>High</a:t>
            </a:r>
          </a:p>
        </p:txBody>
      </p:sp>
      <p:sp>
        <p:nvSpPr>
          <p:cNvPr id="33" name="Rectangle 33"/>
          <p:cNvSpPr>
            <a:spLocks noChangeArrowheads="1"/>
          </p:cNvSpPr>
          <p:nvPr/>
        </p:nvSpPr>
        <p:spPr bwMode="auto">
          <a:xfrm>
            <a:off x="6322053" y="6130070"/>
            <a:ext cx="1288815"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GB" sz="1000" b="1" dirty="0" smtClean="0">
                <a:solidFill>
                  <a:srgbClr val="0C2D83"/>
                </a:solidFill>
                <a:latin typeface="+mn-lt"/>
                <a:cs typeface="Arial" pitchFamily="34" charset="0"/>
              </a:rPr>
              <a:t>VALUATION IMPACT</a:t>
            </a:r>
            <a:endParaRPr lang="en-US" sz="1000" b="1" dirty="0" smtClean="0">
              <a:solidFill>
                <a:srgbClr val="0C2D83"/>
              </a:solidFill>
              <a:latin typeface="+mn-lt"/>
              <a:cs typeface="Arial" pitchFamily="34" charset="0"/>
            </a:endParaRPr>
          </a:p>
        </p:txBody>
      </p:sp>
      <p:sp>
        <p:nvSpPr>
          <p:cNvPr id="34" name="Rectangle 34"/>
          <p:cNvSpPr>
            <a:spLocks noChangeArrowheads="1"/>
          </p:cNvSpPr>
          <p:nvPr/>
        </p:nvSpPr>
        <p:spPr bwMode="auto">
          <a:xfrm rot="-5400000">
            <a:off x="4383771" y="3902858"/>
            <a:ext cx="868829"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GB" sz="1000" b="1" dirty="0" smtClean="0">
                <a:solidFill>
                  <a:srgbClr val="0C2D83"/>
                </a:solidFill>
                <a:latin typeface="+mn-lt"/>
                <a:cs typeface="Arial" pitchFamily="34" charset="0"/>
              </a:rPr>
              <a:t>PROBABILITY</a:t>
            </a:r>
            <a:endParaRPr lang="en-US" sz="1000" b="1" dirty="0" smtClean="0">
              <a:solidFill>
                <a:srgbClr val="0C2D83"/>
              </a:solidFill>
              <a:latin typeface="+mn-lt"/>
              <a:cs typeface="Arial" pitchFamily="34" charset="0"/>
            </a:endParaRPr>
          </a:p>
        </p:txBody>
      </p:sp>
      <p:sp>
        <p:nvSpPr>
          <p:cNvPr id="35" name="Rectangle 35"/>
          <p:cNvSpPr>
            <a:spLocks noChangeArrowheads="1"/>
          </p:cNvSpPr>
          <p:nvPr/>
        </p:nvSpPr>
        <p:spPr bwMode="auto">
          <a:xfrm>
            <a:off x="6048742" y="1680308"/>
            <a:ext cx="1835439"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GB" sz="1000" b="1" dirty="0" smtClean="0">
                <a:solidFill>
                  <a:srgbClr val="0C2D83"/>
                </a:solidFill>
                <a:latin typeface="+mn-lt"/>
                <a:cs typeface="Arial" pitchFamily="34" charset="0"/>
              </a:rPr>
              <a:t>PURCHASER DRIVEN ISSUES</a:t>
            </a:r>
            <a:endParaRPr lang="en-US" sz="1000" b="1" dirty="0" smtClean="0">
              <a:solidFill>
                <a:srgbClr val="0C2D83"/>
              </a:solidFill>
              <a:latin typeface="+mn-lt"/>
              <a:cs typeface="Arial" pitchFamily="34" charset="0"/>
            </a:endParaRPr>
          </a:p>
        </p:txBody>
      </p:sp>
      <p:sp>
        <p:nvSpPr>
          <p:cNvPr id="36" name="Rectangle 36"/>
          <p:cNvSpPr>
            <a:spLocks noChangeArrowheads="1"/>
          </p:cNvSpPr>
          <p:nvPr/>
        </p:nvSpPr>
        <p:spPr bwMode="auto">
          <a:xfrm>
            <a:off x="245665" y="5877658"/>
            <a:ext cx="234038"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US" sz="1000" dirty="0" smtClean="0">
                <a:solidFill>
                  <a:srgbClr val="0C2D83"/>
                </a:solidFill>
                <a:latin typeface="+mn-lt"/>
                <a:cs typeface="Arial" pitchFamily="34" charset="0"/>
              </a:rPr>
              <a:t>Low</a:t>
            </a:r>
          </a:p>
        </p:txBody>
      </p:sp>
      <p:sp>
        <p:nvSpPr>
          <p:cNvPr id="37" name="Rectangle 37"/>
          <p:cNvSpPr>
            <a:spLocks noChangeArrowheads="1"/>
          </p:cNvSpPr>
          <p:nvPr/>
        </p:nvSpPr>
        <p:spPr bwMode="auto">
          <a:xfrm>
            <a:off x="4676988" y="5877658"/>
            <a:ext cx="234038" cy="153888"/>
          </a:xfrm>
          <a:prstGeom prst="rect">
            <a:avLst/>
          </a:prstGeom>
          <a:noFill/>
          <a:ln w="9525">
            <a:noFill/>
            <a:miter lim="800000"/>
            <a:headEnd/>
            <a:tailEnd/>
          </a:ln>
        </p:spPr>
        <p:txBody>
          <a:bodyPr wrap="none" lIns="0" tIns="0" rIns="0" bIns="0">
            <a:spAutoFit/>
          </a:bodyPr>
          <a:lstStyle/>
          <a:p>
            <a:pPr marL="285750" indent="-285750" algn="ctr" defTabSz="762000" eaLnBrk="0" hangingPunct="0"/>
            <a:r>
              <a:rPr lang="en-US" sz="1000" dirty="0" smtClean="0">
                <a:solidFill>
                  <a:srgbClr val="0C2D83"/>
                </a:solidFill>
                <a:latin typeface="+mn-lt"/>
                <a:cs typeface="Arial" pitchFamily="34" charset="0"/>
              </a:rPr>
              <a:t>Low</a:t>
            </a:r>
          </a:p>
        </p:txBody>
      </p:sp>
      <p:grpSp>
        <p:nvGrpSpPr>
          <p:cNvPr id="3" name="Group 38"/>
          <p:cNvGrpSpPr>
            <a:grpSpLocks/>
          </p:cNvGrpSpPr>
          <p:nvPr/>
        </p:nvGrpSpPr>
        <p:grpSpPr bwMode="auto">
          <a:xfrm>
            <a:off x="2573238" y="1977175"/>
            <a:ext cx="1907931" cy="4037013"/>
            <a:chOff x="1756" y="1036"/>
            <a:chExt cx="1302" cy="2543"/>
          </a:xfrm>
        </p:grpSpPr>
        <p:sp>
          <p:nvSpPr>
            <p:cNvPr id="39" name="Rectangle 39"/>
            <p:cNvSpPr>
              <a:spLocks noChangeArrowheads="1"/>
            </p:cNvSpPr>
            <p:nvPr/>
          </p:nvSpPr>
          <p:spPr bwMode="auto">
            <a:xfrm>
              <a:off x="1779" y="1053"/>
              <a:ext cx="315" cy="226"/>
            </a:xfrm>
            <a:prstGeom prst="rect">
              <a:avLst/>
            </a:prstGeom>
            <a:solidFill>
              <a:srgbClr val="B21107"/>
            </a:solidFill>
            <a:ln w="9525">
              <a:solidFill>
                <a:srgbClr val="B21107"/>
              </a:solidFill>
              <a:miter lim="800000"/>
              <a:headEnd/>
              <a:tailEnd/>
            </a:ln>
          </p:spPr>
          <p:txBody>
            <a:bodyPr wrap="none" lIns="54000" tIns="54000" rIns="54000" bIns="54000" anchor="ctr" anchorCtr="1">
              <a:spAutoFit/>
            </a:bodyPr>
            <a:lstStyle/>
            <a:p>
              <a:pPr defTabSz="762000" eaLnBrk="0" hangingPunct="0">
                <a:lnSpc>
                  <a:spcPct val="90000"/>
                </a:lnSpc>
              </a:pPr>
              <a:r>
                <a:rPr lang="en-GB" sz="900" b="1" dirty="0" smtClean="0">
                  <a:solidFill>
                    <a:srgbClr val="FFFFFF"/>
                  </a:solidFill>
                  <a:latin typeface="+mn-lt"/>
                  <a:cs typeface="Arial" pitchFamily="34" charset="0"/>
                </a:rPr>
                <a:t>KEY</a:t>
              </a:r>
              <a:br>
                <a:rPr lang="en-GB" sz="900" b="1" dirty="0" smtClean="0">
                  <a:solidFill>
                    <a:srgbClr val="FFFFFF"/>
                  </a:solidFill>
                  <a:latin typeface="+mn-lt"/>
                  <a:cs typeface="Arial" pitchFamily="34" charset="0"/>
                </a:rPr>
              </a:br>
              <a:r>
                <a:rPr lang="en-GB" sz="900" b="1" dirty="0" smtClean="0">
                  <a:solidFill>
                    <a:srgbClr val="FFFFFF"/>
                  </a:solidFill>
                  <a:latin typeface="+mn-lt"/>
                  <a:cs typeface="Arial" pitchFamily="34" charset="0"/>
                </a:rPr>
                <a:t>RISKS</a:t>
              </a:r>
            </a:p>
          </p:txBody>
        </p:sp>
        <p:sp>
          <p:nvSpPr>
            <p:cNvPr id="40" name="Rectangle 40"/>
            <p:cNvSpPr>
              <a:spLocks noChangeArrowheads="1"/>
            </p:cNvSpPr>
            <p:nvPr/>
          </p:nvSpPr>
          <p:spPr bwMode="auto">
            <a:xfrm>
              <a:off x="1756" y="1036"/>
              <a:ext cx="1302" cy="2543"/>
            </a:xfrm>
            <a:prstGeom prst="rect">
              <a:avLst/>
            </a:prstGeom>
            <a:noFill/>
            <a:ln w="9525">
              <a:solidFill>
                <a:srgbClr val="B21107"/>
              </a:solidFill>
              <a:prstDash val="dash"/>
              <a:miter lim="800000"/>
              <a:headEnd/>
              <a:tailEnd/>
            </a:ln>
          </p:spPr>
          <p:txBody>
            <a:bodyPr wrap="none" anchor="ctr"/>
            <a:lstStyle/>
            <a:p>
              <a:endParaRPr lang="en-US" sz="1000" dirty="0" smtClean="0">
                <a:solidFill>
                  <a:srgbClr val="000000"/>
                </a:solidFill>
                <a:latin typeface="+mn-lt"/>
                <a:cs typeface="+mn-cs"/>
              </a:endParaRPr>
            </a:p>
          </p:txBody>
        </p:sp>
      </p:grpSp>
      <p:grpSp>
        <p:nvGrpSpPr>
          <p:cNvPr id="4" name="Group 41"/>
          <p:cNvGrpSpPr>
            <a:grpSpLocks/>
          </p:cNvGrpSpPr>
          <p:nvPr/>
        </p:nvGrpSpPr>
        <p:grpSpPr bwMode="auto">
          <a:xfrm>
            <a:off x="7004561" y="1966058"/>
            <a:ext cx="1907931" cy="4037012"/>
            <a:chOff x="1756" y="1036"/>
            <a:chExt cx="1302" cy="2543"/>
          </a:xfrm>
        </p:grpSpPr>
        <p:sp>
          <p:nvSpPr>
            <p:cNvPr id="42" name="Rectangle 42"/>
            <p:cNvSpPr>
              <a:spLocks noChangeArrowheads="1"/>
            </p:cNvSpPr>
            <p:nvPr/>
          </p:nvSpPr>
          <p:spPr bwMode="auto">
            <a:xfrm>
              <a:off x="1782" y="1053"/>
              <a:ext cx="315" cy="226"/>
            </a:xfrm>
            <a:prstGeom prst="rect">
              <a:avLst/>
            </a:prstGeom>
            <a:solidFill>
              <a:srgbClr val="B21107"/>
            </a:solidFill>
            <a:ln w="9525">
              <a:noFill/>
              <a:miter lim="800000"/>
              <a:headEnd/>
              <a:tailEnd/>
            </a:ln>
          </p:spPr>
          <p:txBody>
            <a:bodyPr wrap="none" lIns="54000" tIns="54000" rIns="54000" bIns="54000" anchor="ctr" anchorCtr="1">
              <a:spAutoFit/>
            </a:bodyPr>
            <a:lstStyle/>
            <a:p>
              <a:pPr defTabSz="762000" eaLnBrk="0" hangingPunct="0">
                <a:lnSpc>
                  <a:spcPct val="90000"/>
                </a:lnSpc>
              </a:pPr>
              <a:r>
                <a:rPr lang="en-GB" sz="900" b="1" dirty="0" smtClean="0">
                  <a:solidFill>
                    <a:srgbClr val="FFFFFF"/>
                  </a:solidFill>
                  <a:latin typeface="+mn-lt"/>
                  <a:cs typeface="Arial" pitchFamily="34" charset="0"/>
                </a:rPr>
                <a:t>KEY</a:t>
              </a:r>
              <a:br>
                <a:rPr lang="en-GB" sz="900" b="1" dirty="0" smtClean="0">
                  <a:solidFill>
                    <a:srgbClr val="FFFFFF"/>
                  </a:solidFill>
                  <a:latin typeface="+mn-lt"/>
                  <a:cs typeface="Arial" pitchFamily="34" charset="0"/>
                </a:rPr>
              </a:br>
              <a:r>
                <a:rPr lang="en-GB" sz="900" b="1" dirty="0" smtClean="0">
                  <a:solidFill>
                    <a:srgbClr val="FFFFFF"/>
                  </a:solidFill>
                  <a:latin typeface="+mn-lt"/>
                  <a:cs typeface="Arial" pitchFamily="34" charset="0"/>
                </a:rPr>
                <a:t>RISKS</a:t>
              </a:r>
            </a:p>
          </p:txBody>
        </p:sp>
        <p:sp>
          <p:nvSpPr>
            <p:cNvPr id="43" name="Rectangle 43"/>
            <p:cNvSpPr>
              <a:spLocks noChangeArrowheads="1"/>
            </p:cNvSpPr>
            <p:nvPr/>
          </p:nvSpPr>
          <p:spPr bwMode="auto">
            <a:xfrm>
              <a:off x="1756" y="1036"/>
              <a:ext cx="1302" cy="2543"/>
            </a:xfrm>
            <a:prstGeom prst="rect">
              <a:avLst/>
            </a:prstGeom>
            <a:noFill/>
            <a:ln w="9525">
              <a:solidFill>
                <a:srgbClr val="B21107"/>
              </a:solidFill>
              <a:prstDash val="dash"/>
              <a:miter lim="800000"/>
              <a:headEnd/>
              <a:tailEnd/>
            </a:ln>
          </p:spPr>
          <p:txBody>
            <a:bodyPr wrap="none" anchor="ctr"/>
            <a:lstStyle/>
            <a:p>
              <a:endParaRPr lang="en-US" sz="1000" dirty="0" smtClean="0">
                <a:solidFill>
                  <a:srgbClr val="000000"/>
                </a:solidFill>
                <a:latin typeface="+mn-lt"/>
                <a:cs typeface="+mn-cs"/>
              </a:endParaRPr>
            </a:p>
          </p:txBody>
        </p:sp>
      </p:grpSp>
      <p:sp>
        <p:nvSpPr>
          <p:cNvPr id="44" name="Oval 44"/>
          <p:cNvSpPr>
            <a:spLocks noChangeArrowheads="1"/>
          </p:cNvSpPr>
          <p:nvPr/>
        </p:nvSpPr>
        <p:spPr bwMode="auto">
          <a:xfrm>
            <a:off x="2121877" y="5182378"/>
            <a:ext cx="653562" cy="598487"/>
          </a:xfrm>
          <a:prstGeom prst="ellipse">
            <a:avLst/>
          </a:prstGeom>
          <a:gradFill rotWithShape="0">
            <a:gsLst>
              <a:gs pos="0">
                <a:schemeClr val="accent1">
                  <a:gamma/>
                  <a:tint val="70196"/>
                  <a:invGamma/>
                </a:schemeClr>
              </a:gs>
              <a:gs pos="100000">
                <a:schemeClr val="accent1"/>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900" dirty="0">
                <a:solidFill>
                  <a:srgbClr val="FFFFFF"/>
                </a:solidFill>
                <a:latin typeface="+mn-lt"/>
                <a:cs typeface="+mn-cs"/>
              </a:rPr>
              <a:t>Safety </a:t>
            </a:r>
          </a:p>
          <a:p>
            <a:pPr algn="ctr" eaLnBrk="0" hangingPunct="0">
              <a:defRPr/>
            </a:pPr>
            <a:r>
              <a:rPr lang="en-GB" sz="900" dirty="0">
                <a:solidFill>
                  <a:srgbClr val="FFFFFF"/>
                </a:solidFill>
                <a:latin typeface="+mn-lt"/>
                <a:cs typeface="+mn-cs"/>
              </a:rPr>
              <a:t>perception</a:t>
            </a:r>
          </a:p>
        </p:txBody>
      </p:sp>
      <p:sp>
        <p:nvSpPr>
          <p:cNvPr id="45" name="Oval 45"/>
          <p:cNvSpPr>
            <a:spLocks noChangeArrowheads="1"/>
          </p:cNvSpPr>
          <p:nvPr/>
        </p:nvSpPr>
        <p:spPr bwMode="auto">
          <a:xfrm>
            <a:off x="1159124" y="4671203"/>
            <a:ext cx="543657" cy="503237"/>
          </a:xfrm>
          <a:prstGeom prst="ellipse">
            <a:avLst/>
          </a:prstGeom>
          <a:gradFill rotWithShape="0">
            <a:gsLst>
              <a:gs pos="0">
                <a:schemeClr val="accent1">
                  <a:gamma/>
                  <a:tint val="70196"/>
                  <a:invGamma/>
                </a:schemeClr>
              </a:gs>
              <a:gs pos="100000">
                <a:schemeClr val="accent1"/>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FFFFFF"/>
                </a:solidFill>
                <a:latin typeface="+mn-lt"/>
                <a:cs typeface="+mn-cs"/>
              </a:rPr>
              <a:t>Loyalty </a:t>
            </a:r>
          </a:p>
          <a:p>
            <a:pPr algn="ctr" eaLnBrk="0" hangingPunct="0">
              <a:defRPr/>
            </a:pPr>
            <a:r>
              <a:rPr lang="en-GB" sz="800" dirty="0">
                <a:solidFill>
                  <a:srgbClr val="FFFFFF"/>
                </a:solidFill>
                <a:latin typeface="+mn-lt"/>
                <a:cs typeface="+mn-cs"/>
              </a:rPr>
              <a:t>schemes</a:t>
            </a:r>
          </a:p>
        </p:txBody>
      </p:sp>
      <p:sp>
        <p:nvSpPr>
          <p:cNvPr id="46" name="Oval 46"/>
          <p:cNvSpPr>
            <a:spLocks noChangeArrowheads="1"/>
          </p:cNvSpPr>
          <p:nvPr/>
        </p:nvSpPr>
        <p:spPr bwMode="auto">
          <a:xfrm>
            <a:off x="3279536" y="2751870"/>
            <a:ext cx="693127" cy="628650"/>
          </a:xfrm>
          <a:prstGeom prst="ellipse">
            <a:avLst/>
          </a:prstGeom>
          <a:gradFill rotWithShape="0">
            <a:gsLst>
              <a:gs pos="0">
                <a:schemeClr val="hlink">
                  <a:gamma/>
                  <a:tint val="70196"/>
                  <a:invGamma/>
                </a:schemeClr>
              </a:gs>
              <a:gs pos="100000">
                <a:schemeClr val="hlink"/>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Performance </a:t>
            </a:r>
          </a:p>
          <a:p>
            <a:pPr algn="ctr" eaLnBrk="0" hangingPunct="0">
              <a:defRPr/>
            </a:pPr>
            <a:r>
              <a:rPr lang="en-GB" sz="800" dirty="0">
                <a:solidFill>
                  <a:srgbClr val="0C2D83"/>
                </a:solidFill>
                <a:latin typeface="+mn-lt"/>
                <a:cs typeface="+mn-cs"/>
              </a:rPr>
              <a:t>per route</a:t>
            </a:r>
          </a:p>
        </p:txBody>
      </p:sp>
      <p:sp>
        <p:nvSpPr>
          <p:cNvPr id="47" name="Oval 47"/>
          <p:cNvSpPr>
            <a:spLocks noChangeArrowheads="1"/>
          </p:cNvSpPr>
          <p:nvPr/>
        </p:nvSpPr>
        <p:spPr bwMode="auto">
          <a:xfrm>
            <a:off x="3653204" y="2083533"/>
            <a:ext cx="819150" cy="831850"/>
          </a:xfrm>
          <a:prstGeom prst="ellipse">
            <a:avLst/>
          </a:prstGeom>
          <a:gradFill rotWithShape="0">
            <a:gsLst>
              <a:gs pos="0">
                <a:schemeClr val="hlink">
                  <a:gamma/>
                  <a:tint val="70196"/>
                  <a:invGamma/>
                </a:schemeClr>
              </a:gs>
              <a:gs pos="100000">
                <a:schemeClr val="hlink"/>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Capacity</a:t>
            </a:r>
          </a:p>
          <a:p>
            <a:pPr algn="ctr" eaLnBrk="0" hangingPunct="0">
              <a:defRPr/>
            </a:pPr>
            <a:r>
              <a:rPr lang="en-GB" sz="800" dirty="0">
                <a:solidFill>
                  <a:srgbClr val="0C2D83"/>
                </a:solidFill>
                <a:latin typeface="+mn-lt"/>
                <a:cs typeface="+mn-cs"/>
              </a:rPr>
              <a:t> per route</a:t>
            </a:r>
          </a:p>
        </p:txBody>
      </p:sp>
      <p:sp>
        <p:nvSpPr>
          <p:cNvPr id="48" name="Oval 48"/>
          <p:cNvSpPr>
            <a:spLocks noChangeArrowheads="1"/>
          </p:cNvSpPr>
          <p:nvPr/>
        </p:nvSpPr>
        <p:spPr bwMode="auto">
          <a:xfrm>
            <a:off x="1912350" y="4282220"/>
            <a:ext cx="581757" cy="546100"/>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Customer</a:t>
            </a:r>
          </a:p>
          <a:p>
            <a:pPr algn="ctr" eaLnBrk="0" hangingPunct="0">
              <a:defRPr/>
            </a:pPr>
            <a:r>
              <a:rPr lang="en-GB" sz="800" dirty="0">
                <a:solidFill>
                  <a:srgbClr val="0C2D83"/>
                </a:solidFill>
                <a:latin typeface="+mn-lt"/>
                <a:cs typeface="+mn-cs"/>
              </a:rPr>
              <a:t> mix</a:t>
            </a:r>
          </a:p>
        </p:txBody>
      </p:sp>
      <p:sp>
        <p:nvSpPr>
          <p:cNvPr id="49" name="Oval 49"/>
          <p:cNvSpPr>
            <a:spLocks noChangeArrowheads="1"/>
          </p:cNvSpPr>
          <p:nvPr/>
        </p:nvSpPr>
        <p:spPr bwMode="auto">
          <a:xfrm>
            <a:off x="2678745" y="3099533"/>
            <a:ext cx="817685" cy="831850"/>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900" dirty="0">
                <a:solidFill>
                  <a:srgbClr val="0C2D83"/>
                </a:solidFill>
                <a:latin typeface="+mn-lt"/>
                <a:cs typeface="+mn-cs"/>
              </a:rPr>
              <a:t>Competition</a:t>
            </a:r>
          </a:p>
        </p:txBody>
      </p:sp>
      <p:sp>
        <p:nvSpPr>
          <p:cNvPr id="50" name="Oval 50"/>
          <p:cNvSpPr>
            <a:spLocks noChangeArrowheads="1"/>
          </p:cNvSpPr>
          <p:nvPr/>
        </p:nvSpPr>
        <p:spPr bwMode="auto">
          <a:xfrm>
            <a:off x="2192215" y="3604358"/>
            <a:ext cx="722435" cy="690562"/>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Fuel costs</a:t>
            </a:r>
          </a:p>
        </p:txBody>
      </p:sp>
      <p:sp>
        <p:nvSpPr>
          <p:cNvPr id="51" name="Oval 51"/>
          <p:cNvSpPr>
            <a:spLocks noChangeArrowheads="1"/>
          </p:cNvSpPr>
          <p:nvPr/>
        </p:nvSpPr>
        <p:spPr bwMode="auto">
          <a:xfrm>
            <a:off x="2630366" y="4183795"/>
            <a:ext cx="531934" cy="522288"/>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900" dirty="0">
                <a:solidFill>
                  <a:srgbClr val="0C2D83"/>
                </a:solidFill>
                <a:latin typeface="+mn-lt"/>
                <a:cs typeface="+mn-cs"/>
              </a:rPr>
              <a:t>Mainte-</a:t>
            </a:r>
            <a:br>
              <a:rPr lang="en-GB" sz="900" dirty="0">
                <a:solidFill>
                  <a:srgbClr val="0C2D83"/>
                </a:solidFill>
                <a:latin typeface="+mn-lt"/>
                <a:cs typeface="+mn-cs"/>
              </a:rPr>
            </a:br>
            <a:r>
              <a:rPr lang="en-GB" sz="900" dirty="0">
                <a:solidFill>
                  <a:srgbClr val="0C2D83"/>
                </a:solidFill>
                <a:latin typeface="+mn-lt"/>
                <a:cs typeface="+mn-cs"/>
              </a:rPr>
              <a:t>nance</a:t>
            </a:r>
          </a:p>
        </p:txBody>
      </p:sp>
      <p:sp>
        <p:nvSpPr>
          <p:cNvPr id="52" name="Oval 52"/>
          <p:cNvSpPr>
            <a:spLocks noChangeArrowheads="1"/>
          </p:cNvSpPr>
          <p:nvPr/>
        </p:nvSpPr>
        <p:spPr bwMode="auto">
          <a:xfrm>
            <a:off x="3405554" y="3620235"/>
            <a:ext cx="628650" cy="581025"/>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Aircraft </a:t>
            </a:r>
          </a:p>
          <a:p>
            <a:pPr algn="ctr" eaLnBrk="0" hangingPunct="0">
              <a:defRPr/>
            </a:pPr>
            <a:r>
              <a:rPr lang="en-GB" sz="800" dirty="0" smtClean="0">
                <a:solidFill>
                  <a:srgbClr val="0C2D83"/>
                </a:solidFill>
                <a:latin typeface="+mn-lt"/>
                <a:cs typeface="+mn-cs"/>
              </a:rPr>
              <a:t>utilization</a:t>
            </a:r>
            <a:endParaRPr lang="en-GB" sz="800" dirty="0">
              <a:solidFill>
                <a:srgbClr val="0C2D83"/>
              </a:solidFill>
              <a:latin typeface="+mn-lt"/>
              <a:cs typeface="+mn-cs"/>
            </a:endParaRPr>
          </a:p>
        </p:txBody>
      </p:sp>
      <p:sp>
        <p:nvSpPr>
          <p:cNvPr id="53" name="Oval 53"/>
          <p:cNvSpPr>
            <a:spLocks noChangeArrowheads="1"/>
          </p:cNvSpPr>
          <p:nvPr/>
        </p:nvSpPr>
        <p:spPr bwMode="auto">
          <a:xfrm>
            <a:off x="3042161" y="2208945"/>
            <a:ext cx="760535" cy="731838"/>
          </a:xfrm>
          <a:prstGeom prst="ellipse">
            <a:avLst/>
          </a:prstGeom>
          <a:gradFill rotWithShape="0">
            <a:gsLst>
              <a:gs pos="0">
                <a:schemeClr val="hlink">
                  <a:gamma/>
                  <a:tint val="70196"/>
                  <a:invGamma/>
                </a:schemeClr>
              </a:gs>
              <a:gs pos="100000">
                <a:schemeClr val="hlink"/>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Destinations</a:t>
            </a:r>
          </a:p>
          <a:p>
            <a:pPr algn="ctr" eaLnBrk="0" hangingPunct="0">
              <a:defRPr/>
            </a:pPr>
            <a:r>
              <a:rPr lang="en-GB" sz="800" dirty="0">
                <a:solidFill>
                  <a:srgbClr val="0C2D83"/>
                </a:solidFill>
                <a:latin typeface="+mn-lt"/>
                <a:cs typeface="+mn-cs"/>
              </a:rPr>
              <a:t>licences</a:t>
            </a:r>
          </a:p>
        </p:txBody>
      </p:sp>
      <p:sp>
        <p:nvSpPr>
          <p:cNvPr id="54" name="Oval 54"/>
          <p:cNvSpPr>
            <a:spLocks noChangeArrowheads="1"/>
          </p:cNvSpPr>
          <p:nvPr/>
        </p:nvSpPr>
        <p:spPr bwMode="auto">
          <a:xfrm>
            <a:off x="635979" y="5080733"/>
            <a:ext cx="819150" cy="831850"/>
          </a:xfrm>
          <a:prstGeom prst="ellipse">
            <a:avLst/>
          </a:prstGeom>
          <a:gradFill rotWithShape="0">
            <a:gsLst>
              <a:gs pos="0">
                <a:schemeClr val="accent1">
                  <a:gamma/>
                  <a:tint val="70196"/>
                  <a:invGamma/>
                </a:schemeClr>
              </a:gs>
              <a:gs pos="100000">
                <a:schemeClr val="accent1"/>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FFFFFF"/>
                </a:solidFill>
                <a:latin typeface="+mn-lt"/>
                <a:cs typeface="+mn-cs"/>
              </a:rPr>
              <a:t>Government </a:t>
            </a:r>
          </a:p>
          <a:p>
            <a:pPr algn="ctr" eaLnBrk="0" hangingPunct="0">
              <a:defRPr/>
            </a:pPr>
            <a:r>
              <a:rPr lang="en-GB" sz="800" dirty="0">
                <a:solidFill>
                  <a:srgbClr val="FFFFFF"/>
                </a:solidFill>
                <a:latin typeface="+mn-lt"/>
                <a:cs typeface="+mn-cs"/>
              </a:rPr>
              <a:t>legislation</a:t>
            </a:r>
          </a:p>
        </p:txBody>
      </p:sp>
      <p:sp>
        <p:nvSpPr>
          <p:cNvPr id="55" name="Oval 55"/>
          <p:cNvSpPr>
            <a:spLocks noChangeArrowheads="1"/>
          </p:cNvSpPr>
          <p:nvPr/>
        </p:nvSpPr>
        <p:spPr bwMode="auto">
          <a:xfrm>
            <a:off x="3172558" y="4080608"/>
            <a:ext cx="704850" cy="709612"/>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Environmental </a:t>
            </a:r>
          </a:p>
          <a:p>
            <a:pPr algn="ctr" eaLnBrk="0" hangingPunct="0">
              <a:defRPr/>
            </a:pPr>
            <a:r>
              <a:rPr lang="en-GB" sz="800" dirty="0">
                <a:solidFill>
                  <a:srgbClr val="0C2D83"/>
                </a:solidFill>
                <a:latin typeface="+mn-lt"/>
                <a:cs typeface="+mn-cs"/>
              </a:rPr>
              <a:t>issues</a:t>
            </a:r>
          </a:p>
        </p:txBody>
      </p:sp>
      <p:sp>
        <p:nvSpPr>
          <p:cNvPr id="56" name="Oval 56"/>
          <p:cNvSpPr>
            <a:spLocks noChangeArrowheads="1"/>
          </p:cNvSpPr>
          <p:nvPr/>
        </p:nvSpPr>
        <p:spPr bwMode="auto">
          <a:xfrm>
            <a:off x="8154889" y="2977340"/>
            <a:ext cx="706315" cy="676275"/>
          </a:xfrm>
          <a:prstGeom prst="ellipse">
            <a:avLst/>
          </a:prstGeom>
          <a:gradFill rotWithShape="0">
            <a:gsLst>
              <a:gs pos="0">
                <a:schemeClr val="hlink">
                  <a:gamma/>
                  <a:tint val="70196"/>
                  <a:invGamma/>
                </a:schemeClr>
              </a:gs>
              <a:gs pos="100000">
                <a:schemeClr val="hlink"/>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Shared </a:t>
            </a:r>
            <a:br>
              <a:rPr lang="en-GB" sz="800" dirty="0">
                <a:solidFill>
                  <a:srgbClr val="0C2D83"/>
                </a:solidFill>
                <a:latin typeface="+mn-lt"/>
                <a:cs typeface="+mn-cs"/>
              </a:rPr>
            </a:br>
            <a:r>
              <a:rPr lang="en-GB" sz="800" dirty="0">
                <a:solidFill>
                  <a:srgbClr val="0C2D83"/>
                </a:solidFill>
                <a:latin typeface="+mn-lt"/>
                <a:cs typeface="+mn-cs"/>
              </a:rPr>
              <a:t>aircraft </a:t>
            </a:r>
          </a:p>
          <a:p>
            <a:pPr algn="ctr" eaLnBrk="0" hangingPunct="0">
              <a:defRPr/>
            </a:pPr>
            <a:r>
              <a:rPr lang="en-GB" sz="800" dirty="0">
                <a:solidFill>
                  <a:srgbClr val="0C2D83"/>
                </a:solidFill>
                <a:latin typeface="+mn-lt"/>
                <a:cs typeface="+mn-cs"/>
              </a:rPr>
              <a:t>costs</a:t>
            </a:r>
          </a:p>
        </p:txBody>
      </p:sp>
      <p:sp>
        <p:nvSpPr>
          <p:cNvPr id="57" name="Oval 57"/>
          <p:cNvSpPr>
            <a:spLocks noChangeArrowheads="1"/>
          </p:cNvSpPr>
          <p:nvPr/>
        </p:nvSpPr>
        <p:spPr bwMode="auto">
          <a:xfrm>
            <a:off x="5115663" y="4753753"/>
            <a:ext cx="615462" cy="600075"/>
          </a:xfrm>
          <a:prstGeom prst="ellipse">
            <a:avLst/>
          </a:prstGeom>
          <a:gradFill rotWithShape="0">
            <a:gsLst>
              <a:gs pos="0">
                <a:schemeClr val="accent1">
                  <a:gamma/>
                  <a:tint val="70196"/>
                  <a:invGamma/>
                </a:schemeClr>
              </a:gs>
              <a:gs pos="100000">
                <a:schemeClr val="accent1"/>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900" dirty="0">
                <a:solidFill>
                  <a:srgbClr val="FFFFFF"/>
                </a:solidFill>
                <a:latin typeface="+mn-lt"/>
                <a:cs typeface="+mn-cs"/>
              </a:rPr>
              <a:t>Shared </a:t>
            </a:r>
          </a:p>
          <a:p>
            <a:pPr algn="ctr" eaLnBrk="0" hangingPunct="0">
              <a:defRPr/>
            </a:pPr>
            <a:r>
              <a:rPr lang="en-GB" sz="900" dirty="0">
                <a:solidFill>
                  <a:srgbClr val="FFFFFF"/>
                </a:solidFill>
                <a:latin typeface="+mn-lt"/>
                <a:cs typeface="+mn-cs"/>
              </a:rPr>
              <a:t>booking</a:t>
            </a:r>
          </a:p>
        </p:txBody>
      </p:sp>
      <p:sp>
        <p:nvSpPr>
          <p:cNvPr id="58" name="Oval 58"/>
          <p:cNvSpPr>
            <a:spLocks noChangeArrowheads="1"/>
          </p:cNvSpPr>
          <p:nvPr/>
        </p:nvSpPr>
        <p:spPr bwMode="auto">
          <a:xfrm>
            <a:off x="5706230" y="4404458"/>
            <a:ext cx="660889" cy="660400"/>
          </a:xfrm>
          <a:prstGeom prst="ellipse">
            <a:avLst/>
          </a:prstGeom>
          <a:gradFill rotWithShape="0">
            <a:gsLst>
              <a:gs pos="0">
                <a:schemeClr val="accent1">
                  <a:gamma/>
                  <a:tint val="70196"/>
                  <a:invGamma/>
                </a:schemeClr>
              </a:gs>
              <a:gs pos="100000">
                <a:schemeClr val="accent1"/>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900" dirty="0">
                <a:solidFill>
                  <a:srgbClr val="FFFFFF"/>
                </a:solidFill>
                <a:latin typeface="+mn-lt"/>
                <a:cs typeface="+mn-cs"/>
              </a:rPr>
              <a:t>Loyalty </a:t>
            </a:r>
          </a:p>
          <a:p>
            <a:pPr algn="ctr" eaLnBrk="0" hangingPunct="0">
              <a:defRPr/>
            </a:pPr>
            <a:r>
              <a:rPr lang="en-GB" sz="900" dirty="0">
                <a:solidFill>
                  <a:srgbClr val="FFFFFF"/>
                </a:solidFill>
                <a:latin typeface="+mn-lt"/>
                <a:cs typeface="+mn-cs"/>
              </a:rPr>
              <a:t>scheme</a:t>
            </a:r>
          </a:p>
        </p:txBody>
      </p:sp>
      <p:sp>
        <p:nvSpPr>
          <p:cNvPr id="59" name="Oval 59"/>
          <p:cNvSpPr>
            <a:spLocks noChangeArrowheads="1"/>
          </p:cNvSpPr>
          <p:nvPr/>
        </p:nvSpPr>
        <p:spPr bwMode="auto">
          <a:xfrm>
            <a:off x="8097715" y="2067685"/>
            <a:ext cx="814754" cy="809625"/>
          </a:xfrm>
          <a:prstGeom prst="ellipse">
            <a:avLst/>
          </a:prstGeom>
          <a:gradFill rotWithShape="0">
            <a:gsLst>
              <a:gs pos="0">
                <a:schemeClr val="hlink">
                  <a:gamma/>
                  <a:tint val="70196"/>
                  <a:invGamma/>
                </a:schemeClr>
              </a:gs>
              <a:gs pos="100000">
                <a:schemeClr val="hlink"/>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Eastern </a:t>
            </a:r>
            <a:br>
              <a:rPr lang="en-GB" sz="800" dirty="0">
                <a:solidFill>
                  <a:srgbClr val="0C2D83"/>
                </a:solidFill>
                <a:latin typeface="+mn-lt"/>
                <a:cs typeface="+mn-cs"/>
              </a:rPr>
            </a:br>
            <a:r>
              <a:rPr lang="en-GB" sz="800" dirty="0">
                <a:solidFill>
                  <a:srgbClr val="0C2D83"/>
                </a:solidFill>
                <a:latin typeface="+mn-lt"/>
                <a:cs typeface="+mn-cs"/>
              </a:rPr>
              <a:t>European </a:t>
            </a:r>
          </a:p>
          <a:p>
            <a:pPr algn="ctr" eaLnBrk="0" hangingPunct="0">
              <a:defRPr/>
            </a:pPr>
            <a:r>
              <a:rPr lang="en-GB" sz="800" dirty="0">
                <a:solidFill>
                  <a:srgbClr val="0C2D83"/>
                </a:solidFill>
                <a:latin typeface="+mn-lt"/>
                <a:cs typeface="+mn-cs"/>
              </a:rPr>
              <a:t>routes</a:t>
            </a:r>
          </a:p>
        </p:txBody>
      </p:sp>
      <p:sp>
        <p:nvSpPr>
          <p:cNvPr id="60" name="Oval 60"/>
          <p:cNvSpPr>
            <a:spLocks noChangeArrowheads="1"/>
          </p:cNvSpPr>
          <p:nvPr/>
        </p:nvSpPr>
        <p:spPr bwMode="auto">
          <a:xfrm>
            <a:off x="6948861" y="3464662"/>
            <a:ext cx="693127" cy="676275"/>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E booking</a:t>
            </a:r>
          </a:p>
        </p:txBody>
      </p:sp>
      <p:sp>
        <p:nvSpPr>
          <p:cNvPr id="61" name="Oval 61"/>
          <p:cNvSpPr>
            <a:spLocks noChangeArrowheads="1"/>
          </p:cNvSpPr>
          <p:nvPr/>
        </p:nvSpPr>
        <p:spPr bwMode="auto">
          <a:xfrm>
            <a:off x="7425104" y="4153635"/>
            <a:ext cx="691662" cy="674687"/>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Marketing </a:t>
            </a:r>
          </a:p>
          <a:p>
            <a:pPr algn="ctr" eaLnBrk="0" hangingPunct="0">
              <a:defRPr/>
            </a:pPr>
            <a:r>
              <a:rPr lang="en-GB" sz="800" dirty="0">
                <a:solidFill>
                  <a:srgbClr val="0C2D83"/>
                </a:solidFill>
                <a:latin typeface="+mn-lt"/>
                <a:cs typeface="+mn-cs"/>
              </a:rPr>
              <a:t>savings</a:t>
            </a:r>
          </a:p>
        </p:txBody>
      </p:sp>
      <p:sp>
        <p:nvSpPr>
          <p:cNvPr id="62" name="Oval 62"/>
          <p:cNvSpPr>
            <a:spLocks noChangeArrowheads="1"/>
          </p:cNvSpPr>
          <p:nvPr/>
        </p:nvSpPr>
        <p:spPr bwMode="auto">
          <a:xfrm>
            <a:off x="6538569" y="4640995"/>
            <a:ext cx="660889" cy="660400"/>
          </a:xfrm>
          <a:prstGeom prst="ellipse">
            <a:avLst/>
          </a:prstGeom>
          <a:gradFill rotWithShape="0">
            <a:gsLst>
              <a:gs pos="0">
                <a:schemeClr val="accent2">
                  <a:gamma/>
                  <a:tint val="70196"/>
                  <a:invGamma/>
                </a:schemeClr>
              </a:gs>
              <a:gs pos="100000">
                <a:schemeClr val="accent2"/>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Head office</a:t>
            </a:r>
          </a:p>
          <a:p>
            <a:pPr algn="ctr" eaLnBrk="0" hangingPunct="0">
              <a:defRPr/>
            </a:pPr>
            <a:r>
              <a:rPr lang="en-GB" sz="800" dirty="0">
                <a:solidFill>
                  <a:srgbClr val="0C2D83"/>
                </a:solidFill>
                <a:latin typeface="+mn-lt"/>
                <a:cs typeface="+mn-cs"/>
              </a:rPr>
              <a:t>consolidation</a:t>
            </a:r>
          </a:p>
        </p:txBody>
      </p:sp>
      <p:sp>
        <p:nvSpPr>
          <p:cNvPr id="63" name="Oval 63"/>
          <p:cNvSpPr>
            <a:spLocks noChangeArrowheads="1"/>
          </p:cNvSpPr>
          <p:nvPr/>
        </p:nvSpPr>
        <p:spPr bwMode="auto">
          <a:xfrm>
            <a:off x="5873262" y="3631346"/>
            <a:ext cx="882162" cy="784225"/>
          </a:xfrm>
          <a:prstGeom prst="ellipse">
            <a:avLst/>
          </a:prstGeom>
          <a:gradFill rotWithShape="0">
            <a:gsLst>
              <a:gs pos="0">
                <a:schemeClr val="accent1">
                  <a:gamma/>
                  <a:tint val="70196"/>
                  <a:invGamma/>
                </a:schemeClr>
              </a:gs>
              <a:gs pos="100000">
                <a:schemeClr val="accent1"/>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900" dirty="0">
                <a:solidFill>
                  <a:srgbClr val="FFFFFF"/>
                </a:solidFill>
                <a:latin typeface="+mn-lt"/>
                <a:cs typeface="+mn-cs"/>
              </a:rPr>
              <a:t>City breaks</a:t>
            </a:r>
          </a:p>
        </p:txBody>
      </p:sp>
      <p:sp>
        <p:nvSpPr>
          <p:cNvPr id="64" name="Oval 64"/>
          <p:cNvSpPr>
            <a:spLocks noChangeArrowheads="1"/>
          </p:cNvSpPr>
          <p:nvPr/>
        </p:nvSpPr>
        <p:spPr bwMode="auto">
          <a:xfrm>
            <a:off x="7951177" y="3628170"/>
            <a:ext cx="681404" cy="622300"/>
          </a:xfrm>
          <a:prstGeom prst="ellipse">
            <a:avLst/>
          </a:prstGeom>
          <a:gradFill rotWithShape="0">
            <a:gsLst>
              <a:gs pos="0">
                <a:schemeClr val="hlink">
                  <a:gamma/>
                  <a:tint val="70196"/>
                  <a:invGamma/>
                </a:schemeClr>
              </a:gs>
              <a:gs pos="100000">
                <a:schemeClr val="hlink"/>
              </a:gs>
            </a:gsLst>
            <a:path path="shape">
              <a:fillToRect l="50000" t="50000" r="50000" b="50000"/>
            </a:path>
          </a:gradFill>
          <a:ln w="6350" algn="ctr">
            <a:solidFill>
              <a:schemeClr val="bg1"/>
            </a:solidFill>
            <a:round/>
            <a:headEnd/>
            <a:tailEnd/>
          </a:ln>
          <a:effectLst/>
        </p:spPr>
        <p:txBody>
          <a:bodyPr wrap="none" anchor="ctr"/>
          <a:lstStyle/>
          <a:p>
            <a:pPr algn="ctr" eaLnBrk="0" hangingPunct="0">
              <a:defRPr/>
            </a:pPr>
            <a:r>
              <a:rPr lang="en-GB" sz="800" dirty="0">
                <a:solidFill>
                  <a:srgbClr val="0C2D83"/>
                </a:solidFill>
                <a:latin typeface="+mn-lt"/>
                <a:cs typeface="+mn-cs"/>
              </a:rPr>
              <a:t>Shared </a:t>
            </a:r>
            <a:br>
              <a:rPr lang="en-GB" sz="800" dirty="0">
                <a:solidFill>
                  <a:srgbClr val="0C2D83"/>
                </a:solidFill>
                <a:latin typeface="+mn-lt"/>
                <a:cs typeface="+mn-cs"/>
              </a:rPr>
            </a:br>
            <a:r>
              <a:rPr lang="en-GB" sz="800" dirty="0">
                <a:solidFill>
                  <a:srgbClr val="0C2D83"/>
                </a:solidFill>
                <a:latin typeface="+mn-lt"/>
                <a:cs typeface="+mn-cs"/>
              </a:rPr>
              <a:t>capacity</a:t>
            </a:r>
          </a:p>
        </p:txBody>
      </p:sp>
      <p:pic>
        <p:nvPicPr>
          <p:cNvPr id="65" name="Picture 64"/>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n-lt"/>
              </a:rPr>
              <a:t>Research, discuss, </a:t>
            </a:r>
            <a:r>
              <a:rPr kumimoji="0" lang="en-US" sz="1800" b="1" i="0" u="sng" strike="noStrike" kern="0" cap="none" spc="0" normalizeH="0" baseline="0" noProof="0" dirty="0" smtClean="0">
                <a:ln>
                  <a:noFill/>
                </a:ln>
                <a:solidFill>
                  <a:schemeClr val="bg1"/>
                </a:solidFill>
                <a:effectLst/>
                <a:uLnTx/>
                <a:uFillTx/>
                <a:latin typeface="+mn-lt"/>
              </a:rPr>
              <a:t>think</a:t>
            </a:r>
            <a:r>
              <a:rPr kumimoji="0" lang="en-US" sz="1800" b="1" i="0" u="none" strike="noStrike" kern="0" cap="none" spc="0" normalizeH="0" baseline="0" noProof="0" dirty="0" smtClean="0">
                <a:ln>
                  <a:noFill/>
                </a:ln>
                <a:solidFill>
                  <a:schemeClr val="bg1"/>
                </a:solidFill>
                <a:effectLst/>
                <a:uLnTx/>
                <a:uFillTx/>
                <a:latin typeface="+mn-lt"/>
              </a:rPr>
              <a:t>:</a:t>
            </a:r>
            <a:r>
              <a:rPr lang="en-US" sz="1800" b="1" kern="0" dirty="0" smtClean="0">
                <a:solidFill>
                  <a:schemeClr val="bg1"/>
                </a:solidFill>
                <a:latin typeface="+mn-lt"/>
              </a:rPr>
              <a:t>  typical deal questions (1 of 3)</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4" name="Rectangle 3"/>
          <p:cNvSpPr txBox="1">
            <a:spLocks noChangeArrowheads="1"/>
          </p:cNvSpPr>
          <p:nvPr/>
        </p:nvSpPr>
        <p:spPr bwMode="gray">
          <a:xfrm>
            <a:off x="221670" y="1233050"/>
            <a:ext cx="8437419" cy="459100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algn="l" defTabSz="914400" rtl="0" eaLnBrk="1" fontAlgn="base" latinLnBrk="0" hangingPunct="1">
              <a:lnSpc>
                <a:spcPct val="100000"/>
              </a:lnSpc>
              <a:spcBef>
                <a:spcPct val="50000"/>
              </a:spcBef>
              <a:spcAft>
                <a:spcPts val="300"/>
              </a:spcAft>
              <a:buClr>
                <a:schemeClr val="accent1"/>
              </a:buClr>
              <a:buSzPct val="75000"/>
              <a:buFont typeface="Wingdings" pitchFamily="2" charset="2"/>
              <a:buNone/>
              <a:tabLst>
                <a:tab pos="231775" algn="l"/>
              </a:tabLst>
              <a:defRPr/>
            </a:pPr>
            <a:r>
              <a:rPr lang="en-GB" sz="1200" b="1" kern="0" dirty="0" smtClean="0">
                <a:solidFill>
                  <a:srgbClr val="8E258D"/>
                </a:solidFill>
                <a:latin typeface="+mn-lt"/>
                <a:cs typeface="+mn-cs"/>
              </a:rPr>
              <a:t>Think through the following deal questions that typically arise...this will also help frame and scope the FDD...</a:t>
            </a:r>
            <a:endParaRPr lang="en-GB" sz="1200" kern="0" dirty="0" smtClean="0">
              <a:solidFill>
                <a:schemeClr val="accent1"/>
              </a:solidFill>
              <a:latin typeface="+mn-lt"/>
              <a:cs typeface="+mn-cs"/>
            </a:endParaRPr>
          </a:p>
        </p:txBody>
      </p:sp>
      <p:sp>
        <p:nvSpPr>
          <p:cNvPr id="19" name="Text Box 5"/>
          <p:cNvSpPr txBox="1">
            <a:spLocks noChangeArrowheads="1"/>
          </p:cNvSpPr>
          <p:nvPr/>
        </p:nvSpPr>
        <p:spPr bwMode="gray">
          <a:xfrm>
            <a:off x="3144848" y="1574948"/>
            <a:ext cx="2788626" cy="284162"/>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Market</a:t>
            </a:r>
          </a:p>
        </p:txBody>
      </p:sp>
      <p:sp>
        <p:nvSpPr>
          <p:cNvPr id="20" name="Rectangle 6"/>
          <p:cNvSpPr>
            <a:spLocks noChangeArrowheads="1"/>
          </p:cNvSpPr>
          <p:nvPr/>
        </p:nvSpPr>
        <p:spPr bwMode="gray">
          <a:xfrm>
            <a:off x="3144848" y="1903587"/>
            <a:ext cx="2788626" cy="1629326"/>
          </a:xfrm>
          <a:prstGeom prst="rect">
            <a:avLst/>
          </a:prstGeom>
          <a:solidFill>
            <a:schemeClr val="bg1"/>
          </a:solidFill>
          <a:ln w="9525">
            <a:solidFill>
              <a:schemeClr val="accent4"/>
            </a:solidFill>
            <a:miter lim="800000"/>
            <a:headEnd/>
            <a:tailEnd/>
          </a:ln>
        </p:spPr>
        <p:txBody>
          <a:bodyPr lIns="54000" tIns="54000" rIns="54000" bIns="54000"/>
          <a:lstStyle/>
          <a:p>
            <a:pPr marL="190500" indent="-190500">
              <a:spcBef>
                <a:spcPct val="30000"/>
              </a:spcBef>
            </a:pPr>
            <a:r>
              <a:rPr lang="en-GB" sz="800" b="1" dirty="0" smtClean="0">
                <a:solidFill>
                  <a:schemeClr val="accent4"/>
                </a:solidFill>
                <a:latin typeface="+mn-lt"/>
                <a:cs typeface="+mn-cs"/>
              </a:rPr>
              <a:t>Is this an attractive market in which to compete?</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is the market definition?</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is the market size? </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are the drivers of historical and forecast growth? </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are the key market, customer and competitor trends?</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are the primary market segments? </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Who are the key competitors? </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is target’s competitive position?</a:t>
            </a:r>
          </a:p>
          <a:p>
            <a:pPr marL="190500" indent="-190500">
              <a:spcBef>
                <a:spcPct val="30000"/>
              </a:spcBef>
            </a:pPr>
            <a:r>
              <a:rPr lang="en-GB" sz="800" dirty="0" smtClean="0">
                <a:solidFill>
                  <a:schemeClr val="accent4"/>
                </a:solidFill>
                <a:latin typeface="+mn-lt"/>
                <a:cs typeface="+mn-cs"/>
              </a:rPr>
              <a:t>[Deal specific questions?]</a:t>
            </a:r>
          </a:p>
        </p:txBody>
      </p:sp>
      <p:sp>
        <p:nvSpPr>
          <p:cNvPr id="21" name="Text Box 7"/>
          <p:cNvSpPr txBox="1">
            <a:spLocks noChangeArrowheads="1"/>
          </p:cNvSpPr>
          <p:nvPr/>
        </p:nvSpPr>
        <p:spPr bwMode="gray">
          <a:xfrm>
            <a:off x="6068290" y="1574948"/>
            <a:ext cx="2791558" cy="284162"/>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Earnings</a:t>
            </a:r>
          </a:p>
        </p:txBody>
      </p:sp>
      <p:sp>
        <p:nvSpPr>
          <p:cNvPr id="22" name="Rectangle 8"/>
          <p:cNvSpPr>
            <a:spLocks noChangeArrowheads="1"/>
          </p:cNvSpPr>
          <p:nvPr/>
        </p:nvSpPr>
        <p:spPr bwMode="gray">
          <a:xfrm>
            <a:off x="6068290" y="1903587"/>
            <a:ext cx="2791558" cy="1629326"/>
          </a:xfrm>
          <a:prstGeom prst="rect">
            <a:avLst/>
          </a:prstGeom>
          <a:solidFill>
            <a:schemeClr val="bg1"/>
          </a:solidFill>
          <a:ln w="9525">
            <a:solidFill>
              <a:schemeClr val="accent4"/>
            </a:solidFill>
            <a:miter lim="800000"/>
            <a:headEnd/>
            <a:tailEnd/>
          </a:ln>
        </p:spPr>
        <p:txBody>
          <a:bodyPr lIns="54000" tIns="54000" rIns="54000" bIns="54000"/>
          <a:lstStyle/>
          <a:p>
            <a:pPr marL="190500" indent="-190500">
              <a:spcBef>
                <a:spcPct val="30000"/>
              </a:spcBef>
            </a:pPr>
            <a:r>
              <a:rPr lang="en-GB" sz="800" b="1" dirty="0" smtClean="0">
                <a:solidFill>
                  <a:schemeClr val="accent4"/>
                </a:solidFill>
                <a:latin typeface="+mn-lt"/>
                <a:cs typeface="+mn-cs"/>
              </a:rPr>
              <a:t>What are the drivers of historical reported earnings? </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are the underlying reported earnings on a standalone basis? </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How can earnings be massaged or manipulated?</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is the impact of IFRS / other GAAP differences?</a:t>
            </a:r>
          </a:p>
          <a:p>
            <a:pPr marL="190500" indent="-190500">
              <a:spcBef>
                <a:spcPct val="30000"/>
              </a:spcBef>
            </a:pPr>
            <a:r>
              <a:rPr lang="en-GB" sz="800" dirty="0" smtClean="0">
                <a:solidFill>
                  <a:schemeClr val="accent4"/>
                </a:solidFill>
                <a:latin typeface="+mn-lt"/>
                <a:cs typeface="+mn-cs"/>
              </a:rPr>
              <a:t>[Deal specific questions?]</a:t>
            </a:r>
          </a:p>
        </p:txBody>
      </p:sp>
      <p:sp>
        <p:nvSpPr>
          <p:cNvPr id="23" name="Text Box 9"/>
          <p:cNvSpPr txBox="1">
            <a:spLocks noChangeArrowheads="1"/>
          </p:cNvSpPr>
          <p:nvPr/>
        </p:nvSpPr>
        <p:spPr bwMode="gray">
          <a:xfrm>
            <a:off x="224336" y="3660778"/>
            <a:ext cx="2790092" cy="28416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Current trading</a:t>
            </a:r>
          </a:p>
        </p:txBody>
      </p:sp>
      <p:sp>
        <p:nvSpPr>
          <p:cNvPr id="24" name="Rectangle 10"/>
          <p:cNvSpPr>
            <a:spLocks noChangeArrowheads="1"/>
          </p:cNvSpPr>
          <p:nvPr/>
        </p:nvSpPr>
        <p:spPr bwMode="gray">
          <a:xfrm>
            <a:off x="224336" y="4010771"/>
            <a:ext cx="2790092" cy="1725007"/>
          </a:xfrm>
          <a:prstGeom prst="rect">
            <a:avLst/>
          </a:prstGeom>
          <a:solidFill>
            <a:schemeClr val="bg1"/>
          </a:solidFill>
          <a:ln w="9525">
            <a:solidFill>
              <a:schemeClr val="accent4"/>
            </a:solidFill>
            <a:miter lim="800000"/>
            <a:headEnd/>
            <a:tailEnd/>
          </a:ln>
        </p:spPr>
        <p:txBody>
          <a:bodyPr lIns="54000" tIns="54000" rIns="54000" bIns="54000"/>
          <a:lstStyle/>
          <a:p>
            <a:pPr>
              <a:spcBef>
                <a:spcPct val="30000"/>
              </a:spcBef>
            </a:pPr>
            <a:r>
              <a:rPr lang="en-GB" sz="800" b="1" dirty="0" smtClean="0">
                <a:solidFill>
                  <a:schemeClr val="accent4"/>
                </a:solidFill>
                <a:latin typeface="+mn-lt"/>
                <a:cs typeface="+mn-cs"/>
              </a:rPr>
              <a:t>What are the drivers of the current trading performance?</a:t>
            </a:r>
          </a:p>
          <a:p>
            <a:pPr marL="171450" lvl="1" indent="-169863">
              <a:spcBef>
                <a:spcPct val="30000"/>
              </a:spcBef>
              <a:buClr>
                <a:schemeClr val="accent1"/>
              </a:buClr>
              <a:buSzPct val="125000"/>
              <a:buFont typeface="Arial" pitchFamily="34" charset="0"/>
              <a:buChar char="▪"/>
            </a:pPr>
            <a:r>
              <a:rPr lang="en-GB" sz="800" dirty="0" smtClean="0">
                <a:solidFill>
                  <a:srgbClr val="000000"/>
                </a:solidFill>
                <a:latin typeface="+mn-lt"/>
                <a:cs typeface="+mn-cs"/>
              </a:rPr>
              <a:t>What is the expected out turn for this year?</a:t>
            </a:r>
          </a:p>
          <a:p>
            <a:pPr>
              <a:spcBef>
                <a:spcPct val="30000"/>
              </a:spcBef>
            </a:pPr>
            <a:r>
              <a:rPr lang="en-GB" sz="800" dirty="0" smtClean="0">
                <a:solidFill>
                  <a:schemeClr val="accent4"/>
                </a:solidFill>
                <a:latin typeface="+mn-lt"/>
                <a:cs typeface="+mn-cs"/>
              </a:rPr>
              <a:t>[Deal specific questions?]</a:t>
            </a:r>
          </a:p>
        </p:txBody>
      </p:sp>
      <p:sp>
        <p:nvSpPr>
          <p:cNvPr id="25" name="Text Box 11"/>
          <p:cNvSpPr txBox="1">
            <a:spLocks noChangeArrowheads="1"/>
          </p:cNvSpPr>
          <p:nvPr/>
        </p:nvSpPr>
        <p:spPr bwMode="gray">
          <a:xfrm>
            <a:off x="224336" y="1574948"/>
            <a:ext cx="2790092" cy="284162"/>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Accounting fundamentals</a:t>
            </a:r>
          </a:p>
        </p:txBody>
      </p:sp>
      <p:sp>
        <p:nvSpPr>
          <p:cNvPr id="26" name="Rectangle 12"/>
          <p:cNvSpPr>
            <a:spLocks noChangeArrowheads="1"/>
          </p:cNvSpPr>
          <p:nvPr/>
        </p:nvSpPr>
        <p:spPr bwMode="gray">
          <a:xfrm>
            <a:off x="224336" y="1903587"/>
            <a:ext cx="2790092" cy="1629326"/>
          </a:xfrm>
          <a:prstGeom prst="rect">
            <a:avLst/>
          </a:prstGeom>
          <a:solidFill>
            <a:schemeClr val="bg1"/>
          </a:solidFill>
          <a:ln w="9525">
            <a:solidFill>
              <a:schemeClr val="accent4"/>
            </a:solidFill>
            <a:miter lim="800000"/>
            <a:headEnd/>
            <a:tailEnd/>
          </a:ln>
        </p:spPr>
        <p:txBody>
          <a:bodyPr lIns="54000" tIns="54000" rIns="54000" bIns="54000"/>
          <a:lstStyle/>
          <a:p>
            <a:pPr marL="190500" indent="-190500">
              <a:spcBef>
                <a:spcPct val="30000"/>
              </a:spcBef>
            </a:pPr>
            <a:r>
              <a:rPr lang="en-GB" sz="800" b="1" dirty="0" smtClean="0">
                <a:solidFill>
                  <a:schemeClr val="accent4"/>
                </a:solidFill>
                <a:latin typeface="+mn-lt"/>
                <a:cs typeface="+mn-cs"/>
              </a:rPr>
              <a:t>What are the risks that the numbers are not right?</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is the basis of preparation?</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are the key and subjective accounting policies?</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Is financial information consistent and does it reconcile?</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To what extent are the reported results independently checked? </a:t>
            </a:r>
          </a:p>
          <a:p>
            <a:pPr marL="190500" indent="-190500">
              <a:spcBef>
                <a:spcPct val="30000"/>
              </a:spcBef>
            </a:pPr>
            <a:r>
              <a:rPr lang="en-GB" sz="800" dirty="0" smtClean="0">
                <a:solidFill>
                  <a:schemeClr val="accent4"/>
                </a:solidFill>
                <a:latin typeface="+mn-lt"/>
                <a:cs typeface="+mn-cs"/>
              </a:rPr>
              <a:t>[Deal specific questions?]</a:t>
            </a:r>
          </a:p>
        </p:txBody>
      </p:sp>
      <p:sp>
        <p:nvSpPr>
          <p:cNvPr id="27" name="Text Box 13"/>
          <p:cNvSpPr txBox="1">
            <a:spLocks noChangeArrowheads="1"/>
          </p:cNvSpPr>
          <p:nvPr/>
        </p:nvSpPr>
        <p:spPr bwMode="gray">
          <a:xfrm>
            <a:off x="6068290" y="3660778"/>
            <a:ext cx="2791558" cy="28416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Management controls</a:t>
            </a:r>
          </a:p>
        </p:txBody>
      </p:sp>
      <p:sp>
        <p:nvSpPr>
          <p:cNvPr id="28" name="Rectangle 14"/>
          <p:cNvSpPr>
            <a:spLocks noChangeArrowheads="1"/>
          </p:cNvSpPr>
          <p:nvPr/>
        </p:nvSpPr>
        <p:spPr bwMode="gray">
          <a:xfrm>
            <a:off x="6068290" y="4010771"/>
            <a:ext cx="2791558" cy="1725007"/>
          </a:xfrm>
          <a:prstGeom prst="rect">
            <a:avLst/>
          </a:prstGeom>
          <a:solidFill>
            <a:schemeClr val="bg1"/>
          </a:solidFill>
          <a:ln w="9525">
            <a:solidFill>
              <a:schemeClr val="accent4"/>
            </a:solidFill>
            <a:miter lim="800000"/>
            <a:headEnd/>
            <a:tailEnd/>
          </a:ln>
        </p:spPr>
        <p:txBody>
          <a:bodyPr lIns="54000" tIns="54000" rIns="54000" bIns="54000"/>
          <a:lstStyle/>
          <a:p>
            <a:pPr marL="190500" indent="-190500">
              <a:spcBef>
                <a:spcPct val="30000"/>
              </a:spcBef>
            </a:pPr>
            <a:r>
              <a:rPr lang="en-GB" sz="800" b="1" dirty="0" smtClean="0">
                <a:solidFill>
                  <a:schemeClr val="accent4"/>
                </a:solidFill>
                <a:latin typeface="+mn-lt"/>
                <a:cs typeface="+mn-cs"/>
              </a:rPr>
              <a:t>How well controlled is the business?</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How do management control the business?</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information does management use to control the business?</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How effective are management information systems?</a:t>
            </a:r>
          </a:p>
          <a:p>
            <a:pPr marL="190500" indent="-190500">
              <a:spcBef>
                <a:spcPct val="30000"/>
              </a:spcBef>
            </a:pPr>
            <a:r>
              <a:rPr lang="en-GB" sz="800" dirty="0" smtClean="0">
                <a:solidFill>
                  <a:schemeClr val="accent4"/>
                </a:solidFill>
                <a:latin typeface="+mn-lt"/>
                <a:cs typeface="+mn-cs"/>
              </a:rPr>
              <a:t>[Deal specific questions?]</a:t>
            </a:r>
          </a:p>
        </p:txBody>
      </p:sp>
      <p:sp>
        <p:nvSpPr>
          <p:cNvPr id="29" name="Text Box 15"/>
          <p:cNvSpPr txBox="1">
            <a:spLocks noChangeArrowheads="1"/>
          </p:cNvSpPr>
          <p:nvPr/>
        </p:nvSpPr>
        <p:spPr bwMode="gray">
          <a:xfrm>
            <a:off x="3144848" y="3660778"/>
            <a:ext cx="2788626" cy="28416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Forecasts</a:t>
            </a:r>
          </a:p>
        </p:txBody>
      </p:sp>
      <p:sp>
        <p:nvSpPr>
          <p:cNvPr id="30" name="Rectangle 16"/>
          <p:cNvSpPr>
            <a:spLocks noChangeArrowheads="1"/>
          </p:cNvSpPr>
          <p:nvPr/>
        </p:nvSpPr>
        <p:spPr bwMode="gray">
          <a:xfrm>
            <a:off x="3144848" y="4010771"/>
            <a:ext cx="2788626" cy="1725007"/>
          </a:xfrm>
          <a:prstGeom prst="rect">
            <a:avLst/>
          </a:prstGeom>
          <a:solidFill>
            <a:schemeClr val="bg1"/>
          </a:solidFill>
          <a:ln w="9525">
            <a:solidFill>
              <a:schemeClr val="accent4"/>
            </a:solidFill>
            <a:miter lim="800000"/>
            <a:headEnd/>
            <a:tailEnd/>
          </a:ln>
        </p:spPr>
        <p:txBody>
          <a:bodyPr lIns="54000" tIns="54000" rIns="54000" bIns="54000"/>
          <a:lstStyle/>
          <a:p>
            <a:pPr marL="190500" indent="-190500">
              <a:spcBef>
                <a:spcPct val="30000"/>
              </a:spcBef>
            </a:pPr>
            <a:r>
              <a:rPr lang="en-GB" sz="800" b="1" dirty="0" smtClean="0">
                <a:solidFill>
                  <a:schemeClr val="accent4"/>
                </a:solidFill>
                <a:latin typeface="+mn-lt"/>
                <a:cs typeface="+mn-cs"/>
              </a:rPr>
              <a:t>What are the risks in achieving the projections? </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is the supporting and negating evidence?</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are the key assumptions?</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Are forecasts consistent with expected market and customer dynamics and changes?</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Are forecast consistent with current trading and historical performance?</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Have the forecasts been robustly prepared? </a:t>
            </a:r>
          </a:p>
          <a:p>
            <a:pPr marL="192088" lvl="1" indent="-190500">
              <a:spcBef>
                <a:spcPct val="30000"/>
              </a:spcBef>
              <a:buClr>
                <a:srgbClr val="0C2D83"/>
              </a:buClr>
              <a:buSzPct val="125000"/>
              <a:buFont typeface="Arial" pitchFamily="34" charset="0"/>
              <a:buChar char="▪"/>
            </a:pPr>
            <a:r>
              <a:rPr lang="en-GB" sz="800" dirty="0" smtClean="0">
                <a:solidFill>
                  <a:srgbClr val="000000"/>
                </a:solidFill>
                <a:latin typeface="+mn-lt"/>
                <a:cs typeface="+mn-cs"/>
              </a:rPr>
              <a:t>What are management’s actions to prevent the downsides occurring?</a:t>
            </a:r>
          </a:p>
          <a:p>
            <a:pPr marL="190500" indent="-190500">
              <a:spcBef>
                <a:spcPct val="30000"/>
              </a:spcBef>
            </a:pPr>
            <a:r>
              <a:rPr lang="en-GB" sz="800" b="1" dirty="0" smtClean="0">
                <a:solidFill>
                  <a:schemeClr val="accent4"/>
                </a:solidFill>
                <a:latin typeface="+mn-lt"/>
                <a:cs typeface="+mn-cs"/>
              </a:rPr>
              <a:t>[</a:t>
            </a:r>
            <a:r>
              <a:rPr lang="en-GB" sz="800" dirty="0" smtClean="0">
                <a:solidFill>
                  <a:schemeClr val="accent4"/>
                </a:solidFill>
                <a:latin typeface="+mn-lt"/>
                <a:cs typeface="+mn-cs"/>
              </a:rPr>
              <a:t>Deal specific questions?]</a:t>
            </a:r>
          </a:p>
        </p:txBody>
      </p:sp>
      <p:sp>
        <p:nvSpPr>
          <p:cNvPr id="31" name="Text Box 17"/>
          <p:cNvSpPr txBox="1">
            <a:spLocks noChangeArrowheads="1"/>
          </p:cNvSpPr>
          <p:nvPr/>
        </p:nvSpPr>
        <p:spPr bwMode="gray">
          <a:xfrm>
            <a:off x="240327" y="5837228"/>
            <a:ext cx="8641374" cy="369332"/>
          </a:xfrm>
          <a:prstGeom prst="rect">
            <a:avLst/>
          </a:prstGeom>
          <a:noFill/>
          <a:ln w="6350">
            <a:noFill/>
            <a:miter lim="800000"/>
            <a:headEnd/>
            <a:tailEnd/>
          </a:ln>
        </p:spPr>
        <p:txBody>
          <a:bodyPr lIns="0" tIns="0" rIns="0" bIns="0">
            <a:spAutoFit/>
          </a:bodyPr>
          <a:lstStyle/>
          <a:p>
            <a:r>
              <a:rPr lang="en-GB" sz="800" dirty="0" smtClean="0">
                <a:solidFill>
                  <a:schemeClr val="accent4"/>
                </a:solidFill>
                <a:latin typeface="+mn-lt"/>
                <a:cs typeface="+mn-cs"/>
              </a:rPr>
              <a:t>IMPORTANT NOTICE:  The questions illustrate what management may typically be asking about a business. Focusing on these questions facilitates scope setting, reviewing the fieldwork and a checklist for reporting.  However, we must take care not to build up an expectation that we can answer the questions within the scope of a DD engagement.  In particular we must take care in reporting in the context of these questions that we do not assume an assurance role</a:t>
            </a:r>
          </a:p>
        </p:txBody>
      </p:sp>
      <p:pic>
        <p:nvPicPr>
          <p:cNvPr id="17" name="Picture 16"/>
          <p:cNvPicPr>
            <a:picLocks noChangeAspect="1" noChangeArrowheads="1"/>
          </p:cNvPicPr>
          <p:nvPr/>
        </p:nvPicPr>
        <p:blipFill>
          <a:blip r:embed="rId3" cstate="print"/>
          <a:srcRect/>
          <a:stretch>
            <a:fillRect/>
          </a:stretch>
        </p:blipFill>
        <p:spPr bwMode="gray">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n-lt"/>
              </a:rPr>
              <a:t>Research, discuss, </a:t>
            </a:r>
            <a:r>
              <a:rPr kumimoji="0" lang="en-US" sz="1800" b="1" i="0" u="sng" strike="noStrike" kern="0" cap="none" spc="0" normalizeH="0" baseline="0" noProof="0" dirty="0" smtClean="0">
                <a:ln>
                  <a:noFill/>
                </a:ln>
                <a:solidFill>
                  <a:schemeClr val="bg1"/>
                </a:solidFill>
                <a:effectLst/>
                <a:uLnTx/>
                <a:uFillTx/>
                <a:latin typeface="+mn-lt"/>
              </a:rPr>
              <a:t>think</a:t>
            </a:r>
            <a:r>
              <a:rPr kumimoji="0" lang="en-US" sz="1800" b="1" i="0" u="none" strike="noStrike" kern="0" cap="none" spc="0" normalizeH="0" baseline="0" noProof="0" dirty="0" smtClean="0">
                <a:ln>
                  <a:noFill/>
                </a:ln>
                <a:solidFill>
                  <a:schemeClr val="bg1"/>
                </a:solidFill>
                <a:effectLst/>
                <a:uLnTx/>
                <a:uFillTx/>
                <a:latin typeface="+mn-lt"/>
              </a:rPr>
              <a:t>:</a:t>
            </a:r>
            <a:r>
              <a:rPr lang="en-US" sz="1800" b="1" kern="0" dirty="0" smtClean="0">
                <a:solidFill>
                  <a:schemeClr val="bg1"/>
                </a:solidFill>
                <a:latin typeface="+mn-lt"/>
              </a:rPr>
              <a:t>  typical deal questions (2 of 3)</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31" name="Text Box 17"/>
          <p:cNvSpPr txBox="1">
            <a:spLocks noChangeArrowheads="1"/>
          </p:cNvSpPr>
          <p:nvPr/>
        </p:nvSpPr>
        <p:spPr bwMode="gray">
          <a:xfrm>
            <a:off x="240327" y="5934213"/>
            <a:ext cx="8641374" cy="369332"/>
          </a:xfrm>
          <a:prstGeom prst="rect">
            <a:avLst/>
          </a:prstGeom>
          <a:noFill/>
          <a:ln w="6350">
            <a:noFill/>
            <a:miter lim="800000"/>
            <a:headEnd/>
            <a:tailEnd/>
          </a:ln>
        </p:spPr>
        <p:txBody>
          <a:bodyPr lIns="0" tIns="0" rIns="0" bIns="0">
            <a:spAutoFit/>
          </a:bodyPr>
          <a:lstStyle/>
          <a:p>
            <a:r>
              <a:rPr lang="en-GB" sz="800" dirty="0" smtClean="0">
                <a:solidFill>
                  <a:schemeClr val="accent4"/>
                </a:solidFill>
                <a:latin typeface="+mn-lt"/>
                <a:cs typeface="+mn-cs"/>
              </a:rPr>
              <a:t>IMPORTANT NOTICE:  The questions illustrate what management may typically be asking about a business. Focusing on these questions facilitates scope setting, reviewing the fieldwork and a checklist for reporting.  However, we must take care not to build up an expectation that we can answer the questions within the scope of a DD engagement.  In particular we must take care in reporting in the context of these questions that we do not assume an assurance role</a:t>
            </a:r>
          </a:p>
        </p:txBody>
      </p:sp>
      <p:sp>
        <p:nvSpPr>
          <p:cNvPr id="17" name="Text Box 2"/>
          <p:cNvSpPr txBox="1">
            <a:spLocks noChangeArrowheads="1"/>
          </p:cNvSpPr>
          <p:nvPr/>
        </p:nvSpPr>
        <p:spPr bwMode="gray">
          <a:xfrm>
            <a:off x="252046" y="1200292"/>
            <a:ext cx="2790092" cy="365271"/>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Taxation</a:t>
            </a:r>
          </a:p>
        </p:txBody>
      </p:sp>
      <p:sp>
        <p:nvSpPr>
          <p:cNvPr id="18" name="Rectangle 3"/>
          <p:cNvSpPr>
            <a:spLocks noChangeArrowheads="1"/>
          </p:cNvSpPr>
          <p:nvPr/>
        </p:nvSpPr>
        <p:spPr bwMode="gray">
          <a:xfrm>
            <a:off x="252046" y="1639480"/>
            <a:ext cx="2790092" cy="1497013"/>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are the potential tax liabilities and risks?</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is the existing tax rate?</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is the likely future tax rate?</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are the tax implications of the deal?</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Has the business fulfilled all tax reporting requirements, and to what extent are tax filings still open to investigation?</a:t>
            </a:r>
          </a:p>
          <a:p>
            <a:pPr>
              <a:spcBef>
                <a:spcPct val="40000"/>
              </a:spcBef>
            </a:pPr>
            <a:r>
              <a:rPr lang="en-GB" sz="900" dirty="0" smtClean="0">
                <a:solidFill>
                  <a:schemeClr val="accent4"/>
                </a:solidFill>
                <a:latin typeface="+mn-lt"/>
                <a:cs typeface="+mn-cs"/>
              </a:rPr>
              <a:t>[Deal specific questions?]</a:t>
            </a:r>
          </a:p>
        </p:txBody>
      </p:sp>
      <p:sp>
        <p:nvSpPr>
          <p:cNvPr id="32" name="Text Box 5"/>
          <p:cNvSpPr txBox="1">
            <a:spLocks noChangeArrowheads="1"/>
          </p:cNvSpPr>
          <p:nvPr/>
        </p:nvSpPr>
        <p:spPr bwMode="gray">
          <a:xfrm>
            <a:off x="3168162" y="1200292"/>
            <a:ext cx="2790092" cy="365271"/>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Net assets</a:t>
            </a:r>
          </a:p>
        </p:txBody>
      </p:sp>
      <p:sp>
        <p:nvSpPr>
          <p:cNvPr id="33" name="Rectangle 6"/>
          <p:cNvSpPr>
            <a:spLocks noChangeArrowheads="1"/>
          </p:cNvSpPr>
          <p:nvPr/>
        </p:nvSpPr>
        <p:spPr bwMode="gray">
          <a:xfrm>
            <a:off x="3168162" y="1639480"/>
            <a:ext cx="2790092" cy="1497013"/>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are the risks that assets and liabilities are misstated?</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assets and liabilities are being acquired?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Are there any one off or unusual items that may impact earnings?</a:t>
            </a:r>
          </a:p>
          <a:p>
            <a:pPr>
              <a:spcBef>
                <a:spcPct val="40000"/>
              </a:spcBef>
            </a:pPr>
            <a:r>
              <a:rPr lang="en-GB" sz="900" dirty="0" smtClean="0">
                <a:solidFill>
                  <a:schemeClr val="accent4"/>
                </a:solidFill>
                <a:latin typeface="+mn-lt"/>
                <a:cs typeface="+mn-cs"/>
              </a:rPr>
              <a:t>[Deal specific questions?]</a:t>
            </a:r>
          </a:p>
        </p:txBody>
      </p:sp>
      <p:sp>
        <p:nvSpPr>
          <p:cNvPr id="34" name="Text Box 7"/>
          <p:cNvSpPr txBox="1">
            <a:spLocks noChangeArrowheads="1"/>
          </p:cNvSpPr>
          <p:nvPr/>
        </p:nvSpPr>
        <p:spPr bwMode="gray">
          <a:xfrm>
            <a:off x="252048" y="3631620"/>
            <a:ext cx="1663212" cy="40005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Infrastructure</a:t>
            </a:r>
          </a:p>
        </p:txBody>
      </p:sp>
      <p:sp>
        <p:nvSpPr>
          <p:cNvPr id="35" name="Rectangle 8"/>
          <p:cNvSpPr>
            <a:spLocks noChangeArrowheads="1"/>
          </p:cNvSpPr>
          <p:nvPr/>
        </p:nvSpPr>
        <p:spPr bwMode="gray">
          <a:xfrm>
            <a:off x="252048" y="4099676"/>
            <a:ext cx="1663212" cy="1760800"/>
          </a:xfrm>
          <a:prstGeom prst="rect">
            <a:avLst/>
          </a:prstGeom>
          <a:solidFill>
            <a:schemeClr val="bg1"/>
          </a:solidFill>
          <a:ln w="9525">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is the risk that the business has not been sufficiently invested in?</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Have assets been well maintained?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Are the future capex cash flows sufficient to support the business plan?</a:t>
            </a:r>
          </a:p>
        </p:txBody>
      </p:sp>
      <p:sp>
        <p:nvSpPr>
          <p:cNvPr id="36" name="Text Box 9"/>
          <p:cNvSpPr txBox="1">
            <a:spLocks noChangeArrowheads="1"/>
          </p:cNvSpPr>
          <p:nvPr/>
        </p:nvSpPr>
        <p:spPr bwMode="gray">
          <a:xfrm>
            <a:off x="1994389" y="3631620"/>
            <a:ext cx="1661746" cy="40005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Working capital</a:t>
            </a:r>
          </a:p>
        </p:txBody>
      </p:sp>
      <p:sp>
        <p:nvSpPr>
          <p:cNvPr id="37" name="Rectangle 10"/>
          <p:cNvSpPr>
            <a:spLocks noChangeArrowheads="1"/>
          </p:cNvSpPr>
          <p:nvPr/>
        </p:nvSpPr>
        <p:spPr bwMode="gray">
          <a:xfrm>
            <a:off x="1994389" y="4099676"/>
            <a:ext cx="1661746" cy="1760800"/>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are the WC requirements of the business and will they change?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is the suitable benchmark WC for the SPA?</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is the average and peak WC requirements?</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is the quality / recoverability of WC?</a:t>
            </a:r>
          </a:p>
        </p:txBody>
      </p:sp>
      <p:sp>
        <p:nvSpPr>
          <p:cNvPr id="38" name="Text Box 11"/>
          <p:cNvSpPr txBox="1">
            <a:spLocks noChangeArrowheads="1"/>
          </p:cNvSpPr>
          <p:nvPr/>
        </p:nvSpPr>
        <p:spPr bwMode="gray">
          <a:xfrm>
            <a:off x="3736734" y="3631620"/>
            <a:ext cx="1664677" cy="40005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Net debt</a:t>
            </a:r>
          </a:p>
        </p:txBody>
      </p:sp>
      <p:sp>
        <p:nvSpPr>
          <p:cNvPr id="39" name="Rectangle 12"/>
          <p:cNvSpPr>
            <a:spLocks noChangeArrowheads="1"/>
          </p:cNvSpPr>
          <p:nvPr/>
        </p:nvSpPr>
        <p:spPr bwMode="gray">
          <a:xfrm>
            <a:off x="3736734" y="4099676"/>
            <a:ext cx="1664677" cy="1760800"/>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is the adjusted net debt position at the last balance sheet date?</a:t>
            </a:r>
            <a:r>
              <a:rPr lang="en-GB" sz="900" dirty="0" smtClean="0">
                <a:solidFill>
                  <a:schemeClr val="accent4"/>
                </a:solidFill>
                <a:latin typeface="+mn-lt"/>
                <a:cs typeface="+mn-cs"/>
              </a:rPr>
              <a:t>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Are there any items which could be considered debt for SPA purposes?</a:t>
            </a:r>
          </a:p>
        </p:txBody>
      </p:sp>
      <p:sp>
        <p:nvSpPr>
          <p:cNvPr id="40" name="Text Box 13"/>
          <p:cNvSpPr txBox="1">
            <a:spLocks noChangeArrowheads="1"/>
          </p:cNvSpPr>
          <p:nvPr/>
        </p:nvSpPr>
        <p:spPr bwMode="gray">
          <a:xfrm>
            <a:off x="5480545" y="3631620"/>
            <a:ext cx="1661746" cy="40005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Provisions/ Estimates*</a:t>
            </a:r>
          </a:p>
        </p:txBody>
      </p:sp>
      <p:sp>
        <p:nvSpPr>
          <p:cNvPr id="41" name="Rectangle 14"/>
          <p:cNvSpPr>
            <a:spLocks noChangeArrowheads="1"/>
          </p:cNvSpPr>
          <p:nvPr/>
        </p:nvSpPr>
        <p:spPr bwMode="gray">
          <a:xfrm>
            <a:off x="5480545" y="4099676"/>
            <a:ext cx="1661746" cy="1760800"/>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is the nature and extent of provisions in the balance sheet?</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Are these provisions/estimates appropriate?</a:t>
            </a:r>
          </a:p>
        </p:txBody>
      </p:sp>
      <p:sp>
        <p:nvSpPr>
          <p:cNvPr id="42" name="Text Box 15"/>
          <p:cNvSpPr txBox="1">
            <a:spLocks noChangeArrowheads="1"/>
          </p:cNvSpPr>
          <p:nvPr/>
        </p:nvSpPr>
        <p:spPr bwMode="gray">
          <a:xfrm>
            <a:off x="7224348" y="3631620"/>
            <a:ext cx="1663212" cy="40005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Off balance sheet items</a:t>
            </a:r>
          </a:p>
        </p:txBody>
      </p:sp>
      <p:sp>
        <p:nvSpPr>
          <p:cNvPr id="43" name="Rectangle 16"/>
          <p:cNvSpPr>
            <a:spLocks noChangeArrowheads="1"/>
          </p:cNvSpPr>
          <p:nvPr/>
        </p:nvSpPr>
        <p:spPr bwMode="gray">
          <a:xfrm>
            <a:off x="7224348" y="4099676"/>
            <a:ext cx="1663212" cy="1760800"/>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Are there any off balance sheet liabilities?</a:t>
            </a:r>
          </a:p>
        </p:txBody>
      </p:sp>
      <p:sp>
        <p:nvSpPr>
          <p:cNvPr id="44" name="Text Box 17"/>
          <p:cNvSpPr txBox="1">
            <a:spLocks noChangeArrowheads="1"/>
          </p:cNvSpPr>
          <p:nvPr/>
        </p:nvSpPr>
        <p:spPr bwMode="gray">
          <a:xfrm>
            <a:off x="6103328" y="1200292"/>
            <a:ext cx="2790092" cy="365271"/>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Cash flow</a:t>
            </a:r>
          </a:p>
        </p:txBody>
      </p:sp>
      <p:sp>
        <p:nvSpPr>
          <p:cNvPr id="45" name="Rectangle 18"/>
          <p:cNvSpPr>
            <a:spLocks noChangeArrowheads="1"/>
          </p:cNvSpPr>
          <p:nvPr/>
        </p:nvSpPr>
        <p:spPr bwMode="gray">
          <a:xfrm>
            <a:off x="6103328" y="1639480"/>
            <a:ext cx="2790092" cy="1497013"/>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are the cash flow characteristics of the Group?</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is the quality of earnings?</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are the cash flows around completion and who will owns them? </a:t>
            </a:r>
          </a:p>
          <a:p>
            <a:pPr>
              <a:spcBef>
                <a:spcPct val="40000"/>
              </a:spcBef>
            </a:pPr>
            <a:r>
              <a:rPr lang="en-GB" sz="900" dirty="0" smtClean="0">
                <a:solidFill>
                  <a:schemeClr val="accent4"/>
                </a:solidFill>
                <a:latin typeface="+mn-lt"/>
                <a:cs typeface="+mn-cs"/>
              </a:rPr>
              <a:t>[Deal specific questions?]</a:t>
            </a:r>
          </a:p>
        </p:txBody>
      </p:sp>
      <p:cxnSp>
        <p:nvCxnSpPr>
          <p:cNvPr id="46" name="AutoShape 21"/>
          <p:cNvCxnSpPr>
            <a:cxnSpLocks noChangeShapeType="1"/>
            <a:stCxn id="33" idx="2"/>
            <a:endCxn id="34" idx="0"/>
          </p:cNvCxnSpPr>
          <p:nvPr/>
        </p:nvCxnSpPr>
        <p:spPr bwMode="gray">
          <a:xfrm rot="5400000">
            <a:off x="2575868" y="1644279"/>
            <a:ext cx="495127" cy="3479554"/>
          </a:xfrm>
          <a:prstGeom prst="bentConnector3">
            <a:avLst>
              <a:gd name="adj1" fmla="val 50000"/>
            </a:avLst>
          </a:prstGeom>
          <a:noFill/>
          <a:ln w="6350">
            <a:solidFill>
              <a:schemeClr val="accent3"/>
            </a:solidFill>
            <a:miter lim="800000"/>
            <a:headEnd/>
            <a:tailEnd type="triangle" w="med" len="med"/>
          </a:ln>
        </p:spPr>
      </p:cxnSp>
      <p:cxnSp>
        <p:nvCxnSpPr>
          <p:cNvPr id="47" name="AutoShape 22"/>
          <p:cNvCxnSpPr>
            <a:cxnSpLocks noChangeShapeType="1"/>
            <a:stCxn id="33" idx="2"/>
            <a:endCxn id="42" idx="0"/>
          </p:cNvCxnSpPr>
          <p:nvPr/>
        </p:nvCxnSpPr>
        <p:spPr bwMode="gray">
          <a:xfrm rot="16200000" flipH="1">
            <a:off x="6062018" y="1637683"/>
            <a:ext cx="495127" cy="3492746"/>
          </a:xfrm>
          <a:prstGeom prst="bentConnector3">
            <a:avLst>
              <a:gd name="adj1" fmla="val 50000"/>
            </a:avLst>
          </a:prstGeom>
          <a:noFill/>
          <a:ln w="6350">
            <a:solidFill>
              <a:schemeClr val="accent3"/>
            </a:solidFill>
            <a:miter lim="800000"/>
            <a:headEnd/>
            <a:tailEnd type="triangle" w="med" len="med"/>
          </a:ln>
        </p:spPr>
      </p:cxnSp>
      <p:cxnSp>
        <p:nvCxnSpPr>
          <p:cNvPr id="48" name="AutoShape 23"/>
          <p:cNvCxnSpPr>
            <a:cxnSpLocks noChangeShapeType="1"/>
            <a:stCxn id="33" idx="2"/>
            <a:endCxn id="36" idx="0"/>
          </p:cNvCxnSpPr>
          <p:nvPr/>
        </p:nvCxnSpPr>
        <p:spPr bwMode="gray">
          <a:xfrm rot="5400000">
            <a:off x="3446672" y="2515083"/>
            <a:ext cx="495127" cy="1737946"/>
          </a:xfrm>
          <a:prstGeom prst="bentConnector3">
            <a:avLst>
              <a:gd name="adj1" fmla="val 50000"/>
            </a:avLst>
          </a:prstGeom>
          <a:noFill/>
          <a:ln w="6350">
            <a:solidFill>
              <a:schemeClr val="accent3"/>
            </a:solidFill>
            <a:miter lim="800000"/>
            <a:headEnd/>
            <a:tailEnd type="triangle" w="med" len="med"/>
          </a:ln>
        </p:spPr>
      </p:cxnSp>
      <p:cxnSp>
        <p:nvCxnSpPr>
          <p:cNvPr id="49" name="AutoShape 24"/>
          <p:cNvCxnSpPr>
            <a:cxnSpLocks noChangeShapeType="1"/>
            <a:stCxn id="33" idx="2"/>
            <a:endCxn id="38" idx="0"/>
          </p:cNvCxnSpPr>
          <p:nvPr/>
        </p:nvCxnSpPr>
        <p:spPr bwMode="gray">
          <a:xfrm rot="16200000" flipH="1">
            <a:off x="4318577" y="3381123"/>
            <a:ext cx="495127" cy="5865"/>
          </a:xfrm>
          <a:prstGeom prst="bentConnector3">
            <a:avLst>
              <a:gd name="adj1" fmla="val 50000"/>
            </a:avLst>
          </a:prstGeom>
          <a:noFill/>
          <a:ln w="6350">
            <a:solidFill>
              <a:schemeClr val="accent3"/>
            </a:solidFill>
            <a:miter lim="800000"/>
            <a:headEnd/>
            <a:tailEnd type="triangle" w="med" len="med"/>
          </a:ln>
        </p:spPr>
      </p:cxnSp>
      <p:cxnSp>
        <p:nvCxnSpPr>
          <p:cNvPr id="50" name="AutoShape 25"/>
          <p:cNvCxnSpPr>
            <a:cxnSpLocks noChangeShapeType="1"/>
            <a:stCxn id="33" idx="2"/>
            <a:endCxn id="40" idx="0"/>
          </p:cNvCxnSpPr>
          <p:nvPr/>
        </p:nvCxnSpPr>
        <p:spPr bwMode="gray">
          <a:xfrm rot="16200000" flipH="1">
            <a:off x="5189750" y="2509951"/>
            <a:ext cx="495127" cy="1748210"/>
          </a:xfrm>
          <a:prstGeom prst="bentConnector3">
            <a:avLst>
              <a:gd name="adj1" fmla="val 50000"/>
            </a:avLst>
          </a:prstGeom>
          <a:noFill/>
          <a:ln w="6350">
            <a:solidFill>
              <a:schemeClr val="accent3"/>
            </a:solidFill>
            <a:miter lim="800000"/>
            <a:headEnd/>
            <a:tailEnd type="triangle" w="med" len="med"/>
          </a:ln>
        </p:spPr>
      </p:cxnSp>
      <p:sp>
        <p:nvSpPr>
          <p:cNvPr id="25" name="TextBox 24"/>
          <p:cNvSpPr txBox="1"/>
          <p:nvPr/>
        </p:nvSpPr>
        <p:spPr bwMode="gray">
          <a:xfrm>
            <a:off x="5499100" y="5714999"/>
            <a:ext cx="1645920" cy="139701"/>
          </a:xfrm>
          <a:prstGeom prst="rect">
            <a:avLst/>
          </a:prstGeom>
          <a:noFill/>
          <a:ln>
            <a:solidFill>
              <a:schemeClr val="accent1"/>
            </a:solidFill>
          </a:ln>
        </p:spPr>
        <p:txBody>
          <a:bodyPr wrap="square" lIns="0" tIns="0" rIns="0" bIns="0" rtlCol="0">
            <a:spAutoFit/>
          </a:bodyPr>
          <a:lstStyle/>
          <a:p>
            <a:r>
              <a:rPr lang="en-US" sz="900" dirty="0" smtClean="0">
                <a:latin typeface="+mn-lt"/>
              </a:rPr>
              <a:t>* - non-working capital related</a:t>
            </a:r>
          </a:p>
        </p:txBody>
      </p:sp>
      <p:pic>
        <p:nvPicPr>
          <p:cNvPr id="26" name="Picture 25"/>
          <p:cNvPicPr>
            <a:picLocks noChangeAspect="1" noChangeArrowheads="1"/>
          </p:cNvPicPr>
          <p:nvPr/>
        </p:nvPicPr>
        <p:blipFill>
          <a:blip r:embed="rId3" cstate="print"/>
          <a:srcRect/>
          <a:stretch>
            <a:fillRect/>
          </a:stretch>
        </p:blipFill>
        <p:spPr bwMode="gray">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n-lt"/>
              </a:rPr>
              <a:t>Research, discuss, </a:t>
            </a:r>
            <a:r>
              <a:rPr kumimoji="0" lang="en-US" sz="1800" b="1" i="0" u="sng" strike="noStrike" kern="0" cap="none" spc="0" normalizeH="0" baseline="0" noProof="0" dirty="0" smtClean="0">
                <a:ln>
                  <a:noFill/>
                </a:ln>
                <a:solidFill>
                  <a:schemeClr val="bg1"/>
                </a:solidFill>
                <a:effectLst/>
                <a:uLnTx/>
                <a:uFillTx/>
                <a:latin typeface="+mn-lt"/>
              </a:rPr>
              <a:t>think</a:t>
            </a:r>
            <a:r>
              <a:rPr kumimoji="0" lang="en-US" sz="1800" b="1" i="0" u="none" strike="noStrike" kern="0" cap="none" spc="0" normalizeH="0" baseline="0" noProof="0" dirty="0" smtClean="0">
                <a:ln>
                  <a:noFill/>
                </a:ln>
                <a:solidFill>
                  <a:schemeClr val="bg1"/>
                </a:solidFill>
                <a:effectLst/>
                <a:uLnTx/>
                <a:uFillTx/>
                <a:latin typeface="+mn-lt"/>
              </a:rPr>
              <a:t>:</a:t>
            </a:r>
            <a:r>
              <a:rPr lang="en-US" sz="1800" b="1" kern="0" dirty="0" smtClean="0">
                <a:solidFill>
                  <a:schemeClr val="bg1"/>
                </a:solidFill>
                <a:latin typeface="+mn-lt"/>
              </a:rPr>
              <a:t>  typical deal questions (3 of 3)</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31" name="Text Box 17"/>
          <p:cNvSpPr txBox="1">
            <a:spLocks noChangeArrowheads="1"/>
          </p:cNvSpPr>
          <p:nvPr/>
        </p:nvSpPr>
        <p:spPr bwMode="gray">
          <a:xfrm>
            <a:off x="240327" y="5837228"/>
            <a:ext cx="8641374" cy="369332"/>
          </a:xfrm>
          <a:prstGeom prst="rect">
            <a:avLst/>
          </a:prstGeom>
          <a:noFill/>
          <a:ln w="6350">
            <a:noFill/>
            <a:miter lim="800000"/>
            <a:headEnd/>
            <a:tailEnd/>
          </a:ln>
        </p:spPr>
        <p:txBody>
          <a:bodyPr lIns="0" tIns="0" rIns="0" bIns="0">
            <a:spAutoFit/>
          </a:bodyPr>
          <a:lstStyle/>
          <a:p>
            <a:r>
              <a:rPr lang="en-GB" sz="800" dirty="0" smtClean="0">
                <a:solidFill>
                  <a:schemeClr val="accent4"/>
                </a:solidFill>
                <a:latin typeface="+mn-lt"/>
                <a:cs typeface="+mn-cs"/>
              </a:rPr>
              <a:t>IMPORTANT NOTICE:  The questions illustrate what management may typically be asking about a business. Focusing on these questions facilitates scope setting, reviewing the fieldwork and a checklist for reporting.  However, we must take care not to build up an expectation that we can answer the questions within the scope of a DD engagement.  In particular we must take care in reporting in the context of these questions that we do not assume an assurance role</a:t>
            </a:r>
          </a:p>
        </p:txBody>
      </p:sp>
      <p:sp>
        <p:nvSpPr>
          <p:cNvPr id="17" name="Text Box 3"/>
          <p:cNvSpPr txBox="1">
            <a:spLocks noChangeArrowheads="1"/>
          </p:cNvSpPr>
          <p:nvPr/>
        </p:nvSpPr>
        <p:spPr bwMode="gray">
          <a:xfrm>
            <a:off x="252046" y="3952883"/>
            <a:ext cx="2790092" cy="28416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IT systems</a:t>
            </a:r>
          </a:p>
        </p:txBody>
      </p:sp>
      <p:sp>
        <p:nvSpPr>
          <p:cNvPr id="18" name="Rectangle 4"/>
          <p:cNvSpPr>
            <a:spLocks noChangeArrowheads="1"/>
          </p:cNvSpPr>
          <p:nvPr/>
        </p:nvSpPr>
        <p:spPr bwMode="gray">
          <a:xfrm>
            <a:off x="252046" y="4321175"/>
            <a:ext cx="2790092" cy="1320800"/>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Are the IT systems adequate for the existing and future business needs?</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Are the management systems sufficient to control the business?</a:t>
            </a:r>
          </a:p>
          <a:p>
            <a:pPr>
              <a:spcBef>
                <a:spcPct val="40000"/>
              </a:spcBef>
            </a:pPr>
            <a:r>
              <a:rPr lang="en-GB" sz="900" dirty="0" smtClean="0">
                <a:solidFill>
                  <a:schemeClr val="accent4"/>
                </a:solidFill>
                <a:latin typeface="+mn-lt"/>
                <a:cs typeface="+mn-cs"/>
              </a:rPr>
              <a:t>[Deal specific questions?]</a:t>
            </a:r>
          </a:p>
        </p:txBody>
      </p:sp>
      <p:sp>
        <p:nvSpPr>
          <p:cNvPr id="32" name="Text Box 5"/>
          <p:cNvSpPr txBox="1">
            <a:spLocks noChangeArrowheads="1"/>
          </p:cNvSpPr>
          <p:nvPr/>
        </p:nvSpPr>
        <p:spPr bwMode="gray">
          <a:xfrm>
            <a:off x="3182816" y="1266856"/>
            <a:ext cx="2790092" cy="28416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SPA</a:t>
            </a:r>
          </a:p>
        </p:txBody>
      </p:sp>
      <p:sp>
        <p:nvSpPr>
          <p:cNvPr id="33" name="Rectangle 6"/>
          <p:cNvSpPr>
            <a:spLocks noChangeArrowheads="1"/>
          </p:cNvSpPr>
          <p:nvPr/>
        </p:nvSpPr>
        <p:spPr bwMode="gray">
          <a:xfrm>
            <a:off x="3182816" y="1624012"/>
            <a:ext cx="2790092" cy="2144423"/>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How will the DD findings be reflected in the SPA?</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How will we help ensure the highest working capital benchmark is agreed?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How will we hel</a:t>
            </a:r>
            <a:r>
              <a:rPr lang="en-GB" sz="900" dirty="0" smtClean="0">
                <a:solidFill>
                  <a:srgbClr val="000000"/>
                </a:solidFill>
                <a:latin typeface="+mn-lt"/>
              </a:rPr>
              <a:t>p </a:t>
            </a:r>
            <a:r>
              <a:rPr lang="en-GB" sz="900" dirty="0" smtClean="0">
                <a:solidFill>
                  <a:srgbClr val="000000"/>
                </a:solidFill>
                <a:latin typeface="+mn-lt"/>
                <a:cs typeface="+mn-cs"/>
              </a:rPr>
              <a:t>ensure the financial definitions and price adjustment mechanism are tight and appropriate?</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How will financial indemnities and warranties be captured and drafted?</a:t>
            </a:r>
          </a:p>
          <a:p>
            <a:pPr>
              <a:spcBef>
                <a:spcPct val="40000"/>
              </a:spcBef>
            </a:pPr>
            <a:r>
              <a:rPr lang="en-GB" sz="900" dirty="0" smtClean="0">
                <a:solidFill>
                  <a:schemeClr val="accent4"/>
                </a:solidFill>
                <a:latin typeface="+mn-lt"/>
                <a:cs typeface="+mn-cs"/>
              </a:rPr>
              <a:t>[Deal specific questions?]</a:t>
            </a:r>
          </a:p>
        </p:txBody>
      </p:sp>
      <p:sp>
        <p:nvSpPr>
          <p:cNvPr id="34" name="Text Box 7"/>
          <p:cNvSpPr txBox="1">
            <a:spLocks noChangeArrowheads="1"/>
          </p:cNvSpPr>
          <p:nvPr/>
        </p:nvSpPr>
        <p:spPr bwMode="gray">
          <a:xfrm>
            <a:off x="3182816" y="3952883"/>
            <a:ext cx="2790092" cy="28416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Integration / Separation</a:t>
            </a:r>
          </a:p>
        </p:txBody>
      </p:sp>
      <p:sp>
        <p:nvSpPr>
          <p:cNvPr id="35" name="Rectangle 8"/>
          <p:cNvSpPr>
            <a:spLocks noChangeArrowheads="1"/>
          </p:cNvSpPr>
          <p:nvPr/>
        </p:nvSpPr>
        <p:spPr bwMode="gray">
          <a:xfrm>
            <a:off x="3182816" y="4321175"/>
            <a:ext cx="2790092" cy="1320800"/>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and where are the synergies?</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How are the synergies going to be achieved, and what are the risks relating to their achievement?</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Are there any integration or separation issues? </a:t>
            </a:r>
          </a:p>
          <a:p>
            <a:pPr>
              <a:spcBef>
                <a:spcPct val="40000"/>
              </a:spcBef>
            </a:pPr>
            <a:r>
              <a:rPr lang="en-GB" sz="900" dirty="0" smtClean="0">
                <a:solidFill>
                  <a:schemeClr val="accent4"/>
                </a:solidFill>
                <a:latin typeface="+mn-lt"/>
                <a:cs typeface="+mn-cs"/>
              </a:rPr>
              <a:t>[Deal specific questions?]</a:t>
            </a:r>
          </a:p>
        </p:txBody>
      </p:sp>
      <p:sp>
        <p:nvSpPr>
          <p:cNvPr id="36" name="Text Box 9"/>
          <p:cNvSpPr txBox="1">
            <a:spLocks noChangeArrowheads="1"/>
          </p:cNvSpPr>
          <p:nvPr/>
        </p:nvSpPr>
        <p:spPr bwMode="gray">
          <a:xfrm>
            <a:off x="6101862" y="3941763"/>
            <a:ext cx="2790092" cy="284162"/>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Post Deal Support</a:t>
            </a:r>
          </a:p>
        </p:txBody>
      </p:sp>
      <p:sp>
        <p:nvSpPr>
          <p:cNvPr id="37" name="Rectangle 10"/>
          <p:cNvSpPr>
            <a:spLocks noChangeArrowheads="1"/>
          </p:cNvSpPr>
          <p:nvPr/>
        </p:nvSpPr>
        <p:spPr bwMode="gray">
          <a:xfrm>
            <a:off x="6101862" y="4321175"/>
            <a:ext cx="2790092" cy="1320800"/>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are the key actions and risks to address post deal?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How do we get control of the business as quickly as possible?</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How will the transaction be accounted for?</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How do we align our corporate governance?</a:t>
            </a:r>
          </a:p>
          <a:p>
            <a:pPr>
              <a:spcBef>
                <a:spcPct val="40000"/>
              </a:spcBef>
            </a:pPr>
            <a:r>
              <a:rPr lang="en-GB" sz="900" dirty="0" smtClean="0">
                <a:solidFill>
                  <a:schemeClr val="accent4"/>
                </a:solidFill>
                <a:latin typeface="+mn-lt"/>
                <a:cs typeface="+mn-cs"/>
              </a:rPr>
              <a:t>[Deal specific questions?]</a:t>
            </a:r>
          </a:p>
        </p:txBody>
      </p:sp>
      <p:sp>
        <p:nvSpPr>
          <p:cNvPr id="38" name="Text Box 11"/>
          <p:cNvSpPr txBox="1">
            <a:spLocks noChangeArrowheads="1"/>
          </p:cNvSpPr>
          <p:nvPr/>
        </p:nvSpPr>
        <p:spPr bwMode="gray">
          <a:xfrm>
            <a:off x="6101862" y="1266856"/>
            <a:ext cx="2790092" cy="28416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Operational</a:t>
            </a:r>
          </a:p>
        </p:txBody>
      </p:sp>
      <p:sp>
        <p:nvSpPr>
          <p:cNvPr id="39" name="Rectangle 12"/>
          <p:cNvSpPr>
            <a:spLocks noChangeArrowheads="1"/>
          </p:cNvSpPr>
          <p:nvPr/>
        </p:nvSpPr>
        <p:spPr bwMode="gray">
          <a:xfrm>
            <a:off x="6101862" y="1624012"/>
            <a:ext cx="2790092" cy="2144423"/>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are the primary operating systems/model?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Does the business have a stable operating platform?</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Are the business’s operations scalable and able to support projected growth?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do the operational KPIs show about the business? </a:t>
            </a:r>
          </a:p>
          <a:p>
            <a:pPr marL="342900" lvl="2" indent="-163513">
              <a:spcBef>
                <a:spcPct val="40000"/>
              </a:spcBef>
              <a:buClr>
                <a:schemeClr val="accent1"/>
              </a:buClr>
              <a:buSzPct val="100000"/>
              <a:buFont typeface="Arial" pitchFamily="34" charset="0"/>
              <a:buChar char="–"/>
            </a:pPr>
            <a:r>
              <a:rPr lang="en-GB" sz="900" dirty="0" smtClean="0">
                <a:solidFill>
                  <a:srgbClr val="000000"/>
                </a:solidFill>
                <a:latin typeface="+mn-lt"/>
                <a:cs typeface="+mn-cs"/>
              </a:rPr>
              <a:t>Capacity</a:t>
            </a:r>
          </a:p>
          <a:p>
            <a:pPr marL="342900" lvl="2" indent="-163513">
              <a:spcBef>
                <a:spcPct val="40000"/>
              </a:spcBef>
              <a:buClr>
                <a:schemeClr val="accent1"/>
              </a:buClr>
              <a:buSzPct val="100000"/>
              <a:buFont typeface="Arial" pitchFamily="34" charset="0"/>
              <a:buChar char="–"/>
            </a:pPr>
            <a:r>
              <a:rPr lang="en-GB" sz="900" dirty="0" smtClean="0">
                <a:solidFill>
                  <a:srgbClr val="000000"/>
                </a:solidFill>
                <a:latin typeface="+mn-lt"/>
                <a:cs typeface="+mn-cs"/>
              </a:rPr>
              <a:t>Efficiency</a:t>
            </a:r>
          </a:p>
          <a:p>
            <a:pPr marL="342900" lvl="2" indent="-163513">
              <a:spcBef>
                <a:spcPct val="40000"/>
              </a:spcBef>
              <a:buClr>
                <a:schemeClr val="accent1"/>
              </a:buClr>
              <a:buSzPct val="100000"/>
              <a:buFont typeface="Arial" pitchFamily="34" charset="0"/>
              <a:buChar char="–"/>
            </a:pPr>
            <a:r>
              <a:rPr lang="en-GB" sz="900" dirty="0" smtClean="0">
                <a:solidFill>
                  <a:srgbClr val="000000"/>
                </a:solidFill>
                <a:latin typeface="+mn-lt"/>
                <a:cs typeface="+mn-cs"/>
              </a:rPr>
              <a:t>Safety record</a:t>
            </a:r>
          </a:p>
          <a:p>
            <a:pPr>
              <a:spcBef>
                <a:spcPct val="40000"/>
              </a:spcBef>
            </a:pPr>
            <a:r>
              <a:rPr lang="en-GB" sz="900" dirty="0" smtClean="0">
                <a:solidFill>
                  <a:schemeClr val="accent4"/>
                </a:solidFill>
                <a:latin typeface="+mn-lt"/>
                <a:cs typeface="+mn-cs"/>
              </a:rPr>
              <a:t>[Deal specific questions?]</a:t>
            </a:r>
          </a:p>
        </p:txBody>
      </p:sp>
      <p:sp>
        <p:nvSpPr>
          <p:cNvPr id="40" name="Text Box 13"/>
          <p:cNvSpPr txBox="1">
            <a:spLocks noChangeArrowheads="1"/>
          </p:cNvSpPr>
          <p:nvPr/>
        </p:nvSpPr>
        <p:spPr bwMode="gray">
          <a:xfrm>
            <a:off x="252046" y="1266856"/>
            <a:ext cx="2790092" cy="284163"/>
          </a:xfrm>
          <a:prstGeom prst="rect">
            <a:avLst/>
          </a:prstGeom>
          <a:solidFill>
            <a:schemeClr val="accent4"/>
          </a:solidFill>
          <a:ln w="12700" algn="ctr">
            <a:solidFill>
              <a:schemeClr val="accent4"/>
            </a:solidFill>
            <a:miter lim="800000"/>
            <a:headEnd/>
            <a:tailEnd/>
          </a:ln>
        </p:spPr>
        <p:txBody>
          <a:bodyPr lIns="54000" tIns="54000" rIns="54000" bIns="54000" anchor="ctr"/>
          <a:lstStyle/>
          <a:p>
            <a:pPr algn="ctr"/>
            <a:r>
              <a:rPr lang="en-GB" sz="1200" b="1" dirty="0" smtClean="0">
                <a:solidFill>
                  <a:srgbClr val="FFFFFF"/>
                </a:solidFill>
                <a:latin typeface="+mn-lt"/>
                <a:cs typeface="Arial" pitchFamily="34" charset="0"/>
              </a:rPr>
              <a:t>Pensions</a:t>
            </a:r>
          </a:p>
        </p:txBody>
      </p:sp>
      <p:sp>
        <p:nvSpPr>
          <p:cNvPr id="41" name="Rectangle 14"/>
          <p:cNvSpPr>
            <a:spLocks noChangeArrowheads="1"/>
          </p:cNvSpPr>
          <p:nvPr/>
        </p:nvSpPr>
        <p:spPr bwMode="gray">
          <a:xfrm>
            <a:off x="252046" y="1624012"/>
            <a:ext cx="2790092" cy="2144423"/>
          </a:xfrm>
          <a:prstGeom prst="rect">
            <a:avLst/>
          </a:prstGeom>
          <a:solidFill>
            <a:schemeClr val="bg1"/>
          </a:solidFill>
          <a:ln w="9525" algn="ctr">
            <a:solidFill>
              <a:schemeClr val="accent1"/>
            </a:solidFill>
            <a:miter lim="800000"/>
            <a:headEnd/>
            <a:tailEnd/>
          </a:ln>
        </p:spPr>
        <p:txBody>
          <a:bodyPr lIns="54000" tIns="54000" rIns="54000" bIns="54000"/>
          <a:lstStyle/>
          <a:p>
            <a:pPr>
              <a:spcBef>
                <a:spcPct val="40000"/>
              </a:spcBef>
            </a:pPr>
            <a:r>
              <a:rPr lang="en-GB" sz="900" b="1" dirty="0" smtClean="0">
                <a:solidFill>
                  <a:schemeClr val="accent4"/>
                </a:solidFill>
                <a:latin typeface="+mn-lt"/>
                <a:cs typeface="+mn-cs"/>
              </a:rPr>
              <a:t>What could the impact be of pensions on the deal? </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Do employees participate in a defined benefit scheme?</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Is the scheme in deficit and is the measurement of the deficit appropriate?</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Are cash contributions about to go up?</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issues will there be with the Pensions Regulator and the trustees?</a:t>
            </a:r>
          </a:p>
          <a:p>
            <a:pPr marL="177800" lvl="1" indent="-176213">
              <a:spcBef>
                <a:spcPct val="40000"/>
              </a:spcBef>
              <a:buClr>
                <a:srgbClr val="0C2D83"/>
              </a:buClr>
              <a:buSzPct val="125000"/>
              <a:buFont typeface="Arial" pitchFamily="34" charset="0"/>
              <a:buChar char="▪"/>
            </a:pPr>
            <a:r>
              <a:rPr lang="en-GB" sz="900" dirty="0" smtClean="0">
                <a:solidFill>
                  <a:srgbClr val="000000"/>
                </a:solidFill>
                <a:latin typeface="+mn-lt"/>
                <a:cs typeface="+mn-cs"/>
              </a:rPr>
              <a:t>What are the recurring/future costs of these schemes? </a:t>
            </a:r>
          </a:p>
          <a:p>
            <a:pPr>
              <a:spcBef>
                <a:spcPct val="40000"/>
              </a:spcBef>
            </a:pPr>
            <a:r>
              <a:rPr lang="en-GB" sz="900" dirty="0" smtClean="0">
                <a:solidFill>
                  <a:schemeClr val="accent4"/>
                </a:solidFill>
                <a:latin typeface="+mn-lt"/>
                <a:cs typeface="+mn-cs"/>
              </a:rPr>
              <a:t>[Deal specific questions?]</a:t>
            </a:r>
          </a:p>
        </p:txBody>
      </p:sp>
      <p:pic>
        <p:nvPicPr>
          <p:cNvPr id="16" name="Picture 15"/>
          <p:cNvPicPr>
            <a:picLocks noChangeAspect="1" noChangeArrowheads="1"/>
          </p:cNvPicPr>
          <p:nvPr/>
        </p:nvPicPr>
        <p:blipFill>
          <a:blip r:embed="rId3" cstate="print"/>
          <a:srcRect/>
          <a:stretch>
            <a:fillRect/>
          </a:stretch>
        </p:blipFill>
        <p:spPr bwMode="gray">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none" strike="noStrike" kern="0" cap="none" spc="0" normalizeH="0" baseline="0" noProof="0" dirty="0" smtClean="0">
                <a:ln>
                  <a:noFill/>
                </a:ln>
                <a:solidFill>
                  <a:schemeClr val="bg1"/>
                </a:solidFill>
                <a:effectLst/>
                <a:uLnTx/>
                <a:uFillTx/>
                <a:latin typeface="+mn-lt"/>
              </a:rPr>
              <a:t>Research, discuss, </a:t>
            </a:r>
            <a:r>
              <a:rPr kumimoji="0" lang="en-US" sz="1800" b="1" i="0" u="sng" strike="noStrike" kern="0" cap="none" spc="0" normalizeH="0" baseline="0" noProof="0" dirty="0" smtClean="0">
                <a:ln>
                  <a:noFill/>
                </a:ln>
                <a:solidFill>
                  <a:schemeClr val="bg1"/>
                </a:solidFill>
                <a:effectLst/>
                <a:uLnTx/>
                <a:uFillTx/>
                <a:latin typeface="+mn-lt"/>
              </a:rPr>
              <a:t>think</a:t>
            </a:r>
            <a:r>
              <a:rPr kumimoji="0" lang="en-US" sz="1800" b="1" i="0" u="none" strike="noStrike" kern="0" cap="none" spc="0" normalizeH="0" baseline="0" noProof="0" dirty="0" smtClean="0">
                <a:ln>
                  <a:noFill/>
                </a:ln>
                <a:solidFill>
                  <a:schemeClr val="bg1"/>
                </a:solidFill>
                <a:effectLst/>
                <a:uLnTx/>
                <a:uFillTx/>
                <a:latin typeface="+mn-lt"/>
              </a:rPr>
              <a:t>:</a:t>
            </a:r>
            <a:r>
              <a:rPr lang="en-US" sz="1800" b="1" kern="0" dirty="0" smtClean="0">
                <a:solidFill>
                  <a:schemeClr val="bg1"/>
                </a:solidFill>
                <a:latin typeface="+mn-lt"/>
              </a:rPr>
              <a:t>  hypothesis framework (1 of 3)</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16" name="Rectangle 6"/>
          <p:cNvSpPr>
            <a:spLocks noChangeArrowheads="1"/>
          </p:cNvSpPr>
          <p:nvPr/>
        </p:nvSpPr>
        <p:spPr bwMode="auto">
          <a:xfrm>
            <a:off x="196626" y="1135058"/>
            <a:ext cx="8639908" cy="628650"/>
          </a:xfrm>
          <a:prstGeom prst="rect">
            <a:avLst/>
          </a:prstGeom>
          <a:noFill/>
          <a:ln w="6350">
            <a:noFill/>
            <a:miter lim="800000"/>
            <a:headEnd/>
            <a:tailEnd/>
          </a:ln>
        </p:spPr>
        <p:txBody>
          <a:bodyPr lIns="0" tIns="0" rIns="0" bIns="0" anchor="ctr" anchorCtr="1"/>
          <a:lstStyle/>
          <a:p>
            <a:pPr defTabSz="762000" eaLnBrk="0" hangingPunct="0"/>
            <a:r>
              <a:rPr lang="en-US" sz="1200" b="1" dirty="0" smtClean="0">
                <a:solidFill>
                  <a:schemeClr val="accent3"/>
                </a:solidFill>
                <a:latin typeface="+mn-lt"/>
              </a:rPr>
              <a:t>The hypothesis framework is also a good way to help plan the scope of the FDD work</a:t>
            </a:r>
          </a:p>
          <a:p>
            <a:pPr defTabSz="762000" eaLnBrk="0" hangingPunct="0"/>
            <a:r>
              <a:rPr lang="en-US" sz="1200" b="1" dirty="0" smtClean="0">
                <a:solidFill>
                  <a:schemeClr val="accent3"/>
                </a:solidFill>
                <a:latin typeface="+mn-lt"/>
              </a:rPr>
              <a:t>A </a:t>
            </a:r>
            <a:r>
              <a:rPr lang="en-US" sz="1200" b="1" dirty="0">
                <a:solidFill>
                  <a:schemeClr val="accent3"/>
                </a:solidFill>
                <a:latin typeface="+mn-lt"/>
              </a:rPr>
              <a:t>hypothesis is a ‘work in progress’ answer to a question or problem, which can be tested by a series of </a:t>
            </a:r>
            <a:r>
              <a:rPr lang="en-US" sz="1200" b="1" dirty="0" smtClean="0">
                <a:solidFill>
                  <a:schemeClr val="accent3"/>
                </a:solidFill>
                <a:latin typeface="+mn-lt"/>
              </a:rPr>
              <a:t>activities...</a:t>
            </a:r>
            <a:endParaRPr lang="en-GB" sz="1200" b="1" dirty="0">
              <a:solidFill>
                <a:schemeClr val="accent3"/>
              </a:solidFill>
              <a:latin typeface="+mn-lt"/>
            </a:endParaRPr>
          </a:p>
        </p:txBody>
      </p:sp>
      <p:grpSp>
        <p:nvGrpSpPr>
          <p:cNvPr id="2" name="Group 9"/>
          <p:cNvGrpSpPr>
            <a:grpSpLocks/>
          </p:cNvGrpSpPr>
          <p:nvPr/>
        </p:nvGrpSpPr>
        <p:grpSpPr bwMode="auto">
          <a:xfrm>
            <a:off x="601734" y="1815801"/>
            <a:ext cx="4201257" cy="3036888"/>
            <a:chOff x="647" y="1349"/>
            <a:chExt cx="2867" cy="1913"/>
          </a:xfrm>
        </p:grpSpPr>
        <p:sp>
          <p:nvSpPr>
            <p:cNvPr id="23" name="Rectangle 3"/>
            <p:cNvSpPr>
              <a:spLocks noChangeArrowheads="1"/>
            </p:cNvSpPr>
            <p:nvPr/>
          </p:nvSpPr>
          <p:spPr bwMode="auto">
            <a:xfrm>
              <a:off x="647" y="1752"/>
              <a:ext cx="2867" cy="1510"/>
            </a:xfrm>
            <a:prstGeom prst="rect">
              <a:avLst/>
            </a:prstGeom>
            <a:noFill/>
            <a:ln w="9525">
              <a:noFill/>
              <a:miter lim="800000"/>
              <a:headEnd/>
              <a:tailEnd/>
            </a:ln>
          </p:spPr>
          <p:txBody>
            <a:bodyPr lIns="90000" tIns="90000" rIns="90000" bIns="90000">
              <a:spAutoFit/>
            </a:bodyPr>
            <a:lstStyle/>
            <a:p>
              <a:pPr marL="180975" lvl="1" indent="-179388">
                <a:spcBef>
                  <a:spcPct val="40000"/>
                </a:spcBef>
                <a:buClr>
                  <a:schemeClr val="accent1"/>
                </a:buClr>
                <a:buSzPct val="125000"/>
                <a:buFont typeface="Arial" pitchFamily="34" charset="0"/>
                <a:buChar char="▪"/>
              </a:pPr>
              <a:r>
                <a:rPr lang="en-US" sz="1200" dirty="0">
                  <a:latin typeface="+mn-lt"/>
                </a:rPr>
                <a:t>It is frequently a summary of the </a:t>
              </a:r>
              <a:r>
                <a:rPr lang="en-US" sz="1200" dirty="0" smtClean="0">
                  <a:latin typeface="+mn-lt"/>
                </a:rPr>
                <a:t>rational </a:t>
              </a:r>
              <a:r>
                <a:rPr lang="en-US" sz="1200" dirty="0">
                  <a:latin typeface="+mn-lt"/>
                </a:rPr>
                <a:t>for the deal e.g. </a:t>
              </a:r>
              <a:r>
                <a:rPr lang="en-US" sz="1200" dirty="0" smtClean="0">
                  <a:latin typeface="+mn-lt"/>
                </a:rPr>
                <a:t>“target” </a:t>
              </a:r>
              <a:r>
                <a:rPr lang="en-US" sz="1200" dirty="0">
                  <a:latin typeface="+mn-lt"/>
                </a:rPr>
                <a:t>has strong cash flows and minimal additional working capital requirements</a:t>
              </a:r>
            </a:p>
            <a:p>
              <a:pPr marL="180975" lvl="1" indent="-179388">
                <a:spcBef>
                  <a:spcPct val="40000"/>
                </a:spcBef>
                <a:buClr>
                  <a:schemeClr val="accent1"/>
                </a:buClr>
                <a:buSzPct val="125000"/>
                <a:buFont typeface="Arial" pitchFamily="34" charset="0"/>
                <a:buChar char="▪"/>
              </a:pPr>
              <a:r>
                <a:rPr lang="en-US" sz="1200" dirty="0">
                  <a:latin typeface="+mn-lt"/>
                </a:rPr>
                <a:t>It is a ‘hunch’ or an initial assertion to be proved or disproved</a:t>
              </a:r>
            </a:p>
            <a:p>
              <a:pPr marL="180975" lvl="1" indent="-179388">
                <a:spcBef>
                  <a:spcPct val="40000"/>
                </a:spcBef>
                <a:buClr>
                  <a:schemeClr val="accent1"/>
                </a:buClr>
                <a:buSzPct val="125000"/>
                <a:buFont typeface="Arial" pitchFamily="34" charset="0"/>
                <a:buChar char="▪"/>
              </a:pPr>
              <a:r>
                <a:rPr lang="en-US" sz="1200" dirty="0">
                  <a:latin typeface="+mn-lt"/>
                </a:rPr>
                <a:t>It may be wrong, but…</a:t>
              </a:r>
            </a:p>
            <a:p>
              <a:pPr marL="180975" lvl="1" indent="-179388">
                <a:spcBef>
                  <a:spcPct val="40000"/>
                </a:spcBef>
                <a:buClr>
                  <a:schemeClr val="accent1"/>
                </a:buClr>
                <a:buSzPct val="125000"/>
                <a:buFont typeface="Arial" pitchFamily="34" charset="0"/>
                <a:buChar char="▪"/>
              </a:pPr>
              <a:r>
                <a:rPr lang="en-US" sz="1200" dirty="0">
                  <a:latin typeface="+mn-lt"/>
                </a:rPr>
                <a:t>It is the anchor and start point for project planning</a:t>
              </a:r>
            </a:p>
            <a:p>
              <a:pPr marL="361950" lvl="2" indent="-179388">
                <a:spcBef>
                  <a:spcPct val="40000"/>
                </a:spcBef>
                <a:buClr>
                  <a:schemeClr val="accent1"/>
                </a:buClr>
                <a:buSzPct val="100000"/>
                <a:buFont typeface="Arial" pitchFamily="34" charset="0"/>
                <a:buChar char="–"/>
              </a:pPr>
              <a:r>
                <a:rPr lang="en-US" sz="1200" dirty="0" smtClean="0">
                  <a:latin typeface="+mn-lt"/>
                </a:rPr>
                <a:t>It </a:t>
              </a:r>
              <a:r>
                <a:rPr lang="en-US" sz="1200" dirty="0">
                  <a:latin typeface="+mn-lt"/>
                </a:rPr>
                <a:t>provides a basis for planning appropriate analysis to support or refute it</a:t>
              </a:r>
            </a:p>
            <a:p>
              <a:pPr marL="361950" lvl="2" indent="-179388">
                <a:spcBef>
                  <a:spcPct val="40000"/>
                </a:spcBef>
                <a:buClr>
                  <a:schemeClr val="accent1"/>
                </a:buClr>
                <a:buSzPct val="100000"/>
                <a:buFont typeface="Arial" pitchFamily="34" charset="0"/>
                <a:buChar char="–"/>
              </a:pPr>
              <a:r>
                <a:rPr lang="en-US" sz="1200" dirty="0" smtClean="0">
                  <a:latin typeface="+mn-lt"/>
                </a:rPr>
                <a:t>It </a:t>
              </a:r>
              <a:r>
                <a:rPr lang="en-US" sz="1200" dirty="0">
                  <a:latin typeface="+mn-lt"/>
                </a:rPr>
                <a:t>focuses the team on the rationale for the deal</a:t>
              </a:r>
            </a:p>
          </p:txBody>
        </p:sp>
        <p:sp>
          <p:nvSpPr>
            <p:cNvPr id="24" name="Rectangle 4"/>
            <p:cNvSpPr>
              <a:spLocks noChangeArrowheads="1"/>
            </p:cNvSpPr>
            <p:nvPr/>
          </p:nvSpPr>
          <p:spPr bwMode="auto">
            <a:xfrm>
              <a:off x="647" y="1349"/>
              <a:ext cx="2865" cy="340"/>
            </a:xfrm>
            <a:prstGeom prst="rect">
              <a:avLst/>
            </a:prstGeom>
            <a:solidFill>
              <a:schemeClr val="accent4"/>
            </a:solidFill>
            <a:ln w="6350">
              <a:noFill/>
              <a:miter lim="800000"/>
              <a:headEnd/>
              <a:tailEnd/>
            </a:ln>
          </p:spPr>
          <p:txBody>
            <a:bodyPr lIns="0" tIns="0" rIns="0" bIns="0" anchor="ctr" anchorCtr="1"/>
            <a:lstStyle/>
            <a:p>
              <a:pPr algn="ctr" defTabSz="762000" eaLnBrk="0" hangingPunct="0"/>
              <a:r>
                <a:rPr lang="en-GB" sz="1400" b="1" dirty="0">
                  <a:solidFill>
                    <a:schemeClr val="bg1"/>
                  </a:solidFill>
                  <a:latin typeface="+mn-lt"/>
                </a:rPr>
                <a:t>CHARACTERISTICS OF A HYPOTHESIS</a:t>
              </a:r>
            </a:p>
          </p:txBody>
        </p:sp>
      </p:grpSp>
      <p:sp>
        <p:nvSpPr>
          <p:cNvPr id="21" name="Rectangle 5"/>
          <p:cNvSpPr>
            <a:spLocks noChangeArrowheads="1"/>
          </p:cNvSpPr>
          <p:nvPr/>
        </p:nvSpPr>
        <p:spPr bwMode="auto">
          <a:xfrm>
            <a:off x="5731126" y="1898106"/>
            <a:ext cx="2900268" cy="2746906"/>
          </a:xfrm>
          <a:prstGeom prst="rect">
            <a:avLst/>
          </a:prstGeom>
          <a:noFill/>
          <a:ln w="9525">
            <a:noFill/>
            <a:miter lim="800000"/>
            <a:headEnd/>
            <a:tailEnd/>
          </a:ln>
        </p:spPr>
        <p:txBody>
          <a:bodyPr wrap="square" lIns="0" tIns="0" rIns="0" bIns="0" anchor="b">
            <a:spAutoFit/>
          </a:bodyPr>
          <a:lstStyle/>
          <a:p>
            <a:pPr>
              <a:spcBef>
                <a:spcPct val="40000"/>
              </a:spcBef>
            </a:pPr>
            <a:r>
              <a:rPr lang="en-US" sz="1200" b="1" dirty="0" smtClean="0">
                <a:solidFill>
                  <a:schemeClr val="accent4"/>
                </a:solidFill>
                <a:latin typeface="+mn-lt"/>
                <a:cs typeface="Arial" pitchFamily="34" charset="0"/>
              </a:rPr>
              <a:t>A </a:t>
            </a:r>
            <a:r>
              <a:rPr lang="en-US" sz="1200" b="1" dirty="0">
                <a:solidFill>
                  <a:schemeClr val="accent4"/>
                </a:solidFill>
                <a:latin typeface="+mn-lt"/>
                <a:cs typeface="Arial" pitchFamily="34" charset="0"/>
              </a:rPr>
              <a:t>hypothesis is a structure and a </a:t>
            </a:r>
            <a:r>
              <a:rPr lang="en-US" sz="1200" b="1" dirty="0" smtClean="0">
                <a:solidFill>
                  <a:schemeClr val="accent4"/>
                </a:solidFill>
                <a:latin typeface="+mn-lt"/>
                <a:cs typeface="Arial" pitchFamily="34" charset="0"/>
              </a:rPr>
              <a:t>process...</a:t>
            </a:r>
          </a:p>
          <a:p>
            <a:pPr marL="166688" lvl="1" indent="-165100">
              <a:spcBef>
                <a:spcPts val="300"/>
              </a:spcBef>
              <a:spcAft>
                <a:spcPts val="300"/>
              </a:spcAft>
              <a:buClr>
                <a:srgbClr val="00338D"/>
              </a:buClr>
              <a:buSzPct val="125000"/>
              <a:buFont typeface="Arial" pitchFamily="34" charset="0"/>
              <a:buChar char="▪"/>
            </a:pPr>
            <a:r>
              <a:rPr lang="en-US" sz="1200" kern="0" dirty="0" smtClean="0">
                <a:solidFill>
                  <a:srgbClr val="000000"/>
                </a:solidFill>
                <a:latin typeface="+mn-lt"/>
                <a:cs typeface="Arial"/>
              </a:rPr>
              <a:t>It focuses work on the most critical questions which impact on value – fundamental to the TS value proposition</a:t>
            </a:r>
          </a:p>
          <a:p>
            <a:pPr marL="166688" lvl="1" indent="-165100">
              <a:spcBef>
                <a:spcPts val="300"/>
              </a:spcBef>
              <a:spcAft>
                <a:spcPts val="300"/>
              </a:spcAft>
              <a:buClr>
                <a:srgbClr val="00338D"/>
              </a:buClr>
              <a:buSzPct val="125000"/>
              <a:buFont typeface="Arial" pitchFamily="34" charset="0"/>
              <a:buChar char="▪"/>
            </a:pPr>
            <a:r>
              <a:rPr lang="en-US" sz="1200" kern="0" dirty="0" smtClean="0">
                <a:solidFill>
                  <a:srgbClr val="000000"/>
                </a:solidFill>
                <a:latin typeface="+mn-lt"/>
                <a:cs typeface="Arial"/>
              </a:rPr>
              <a:t>It maintains the team’s focus on the rationale for the deal throughout the FDD</a:t>
            </a:r>
          </a:p>
          <a:p>
            <a:pPr marL="166688" lvl="1" indent="-165100">
              <a:spcBef>
                <a:spcPts val="300"/>
              </a:spcBef>
              <a:spcAft>
                <a:spcPts val="300"/>
              </a:spcAft>
              <a:buClr>
                <a:srgbClr val="00338D"/>
              </a:buClr>
              <a:buSzPct val="125000"/>
              <a:buFont typeface="Arial" pitchFamily="34" charset="0"/>
              <a:buChar char="▪"/>
            </a:pPr>
            <a:r>
              <a:rPr lang="en-US" sz="1200" kern="0" dirty="0" smtClean="0">
                <a:solidFill>
                  <a:srgbClr val="000000"/>
                </a:solidFill>
                <a:latin typeface="+mn-lt"/>
                <a:cs typeface="Arial"/>
              </a:rPr>
              <a:t>It keeps the analysis insight-based not information-based</a:t>
            </a:r>
          </a:p>
          <a:p>
            <a:pPr marL="166688" lvl="1" indent="-165100">
              <a:spcBef>
                <a:spcPts val="300"/>
              </a:spcBef>
              <a:spcAft>
                <a:spcPts val="300"/>
              </a:spcAft>
              <a:buClr>
                <a:srgbClr val="00338D"/>
              </a:buClr>
              <a:buSzPct val="125000"/>
              <a:buFont typeface="Arial" pitchFamily="34" charset="0"/>
              <a:buChar char="▪"/>
            </a:pPr>
            <a:r>
              <a:rPr lang="en-US" sz="1200" kern="0" dirty="0" smtClean="0">
                <a:solidFill>
                  <a:srgbClr val="000000"/>
                </a:solidFill>
                <a:latin typeface="+mn-lt"/>
                <a:cs typeface="Arial"/>
              </a:rPr>
              <a:t>It narrows the focus on evidence and data</a:t>
            </a:r>
          </a:p>
          <a:p>
            <a:pPr marL="166688" lvl="1" indent="-165100">
              <a:spcBef>
                <a:spcPts val="300"/>
              </a:spcBef>
              <a:spcAft>
                <a:spcPts val="300"/>
              </a:spcAft>
              <a:buClr>
                <a:srgbClr val="00338D"/>
              </a:buClr>
              <a:buSzPct val="125000"/>
              <a:buFont typeface="Arial" pitchFamily="34" charset="0"/>
              <a:buChar char="▪"/>
            </a:pPr>
            <a:r>
              <a:rPr lang="en-US" sz="1200" kern="0" dirty="0" smtClean="0">
                <a:solidFill>
                  <a:srgbClr val="000000"/>
                </a:solidFill>
                <a:latin typeface="+mn-lt"/>
                <a:cs typeface="Arial"/>
              </a:rPr>
              <a:t>It provides a structure for our work</a:t>
            </a:r>
          </a:p>
        </p:txBody>
      </p:sp>
      <p:sp>
        <p:nvSpPr>
          <p:cNvPr id="22" name="AutoShape 7"/>
          <p:cNvSpPr>
            <a:spLocks noChangeArrowheads="1"/>
          </p:cNvSpPr>
          <p:nvPr/>
        </p:nvSpPr>
        <p:spPr bwMode="auto">
          <a:xfrm>
            <a:off x="5068226" y="1868189"/>
            <a:ext cx="419100" cy="2808288"/>
          </a:xfrm>
          <a:prstGeom prst="rightArrow">
            <a:avLst>
              <a:gd name="adj1" fmla="val 52167"/>
              <a:gd name="adj2" fmla="val 100000"/>
            </a:avLst>
          </a:prstGeom>
          <a:gradFill rotWithShape="0">
            <a:gsLst>
              <a:gs pos="0">
                <a:srgbClr val="FFFFFF"/>
              </a:gs>
              <a:gs pos="100000">
                <a:srgbClr val="F0C116"/>
              </a:gs>
            </a:gsLst>
            <a:lin ang="0" scaled="1"/>
          </a:gradFill>
          <a:ln w="6350">
            <a:noFill/>
            <a:miter lim="800000"/>
            <a:headEnd type="none" w="sm" len="sm"/>
            <a:tailEnd type="none" w="sm" len="sm"/>
          </a:ln>
        </p:spPr>
        <p:txBody>
          <a:bodyPr wrap="none" lIns="90000" tIns="90000" rIns="90000" bIns="90000" anchor="ctr"/>
          <a:lstStyle/>
          <a:p>
            <a:endParaRPr lang="en-US" dirty="0">
              <a:latin typeface="+mn-lt"/>
            </a:endParaRPr>
          </a:p>
        </p:txBody>
      </p:sp>
      <p:sp>
        <p:nvSpPr>
          <p:cNvPr id="25" name="Rectangle 5"/>
          <p:cNvSpPr>
            <a:spLocks noChangeArrowheads="1"/>
          </p:cNvSpPr>
          <p:nvPr/>
        </p:nvSpPr>
        <p:spPr bwMode="gray">
          <a:xfrm>
            <a:off x="3236909" y="5013457"/>
            <a:ext cx="2724150" cy="1096397"/>
          </a:xfrm>
          <a:prstGeom prst="rect">
            <a:avLst/>
          </a:prstGeom>
          <a:solidFill>
            <a:schemeClr val="accent5"/>
          </a:solidFill>
          <a:ln w="9525" algn="ctr">
            <a:noFill/>
            <a:miter lim="800000"/>
            <a:headEnd/>
            <a:tailEnd/>
          </a:ln>
        </p:spPr>
        <p:txBody>
          <a:bodyPr lIns="54000" tIns="54000" rIns="54000" bIns="54000" anchor="ctr"/>
          <a:lstStyle/>
          <a:p>
            <a:pPr algn="ctr">
              <a:spcBef>
                <a:spcPct val="40000"/>
              </a:spcBef>
            </a:pPr>
            <a:r>
              <a:rPr lang="en-GB" sz="1200" b="1" dirty="0">
                <a:solidFill>
                  <a:schemeClr val="bg1"/>
                </a:solidFill>
                <a:latin typeface="+mn-lt"/>
                <a:cs typeface="Arial" pitchFamily="34" charset="0"/>
              </a:rPr>
              <a:t>We may identify areas where the client needs additional assistance from KPMG</a:t>
            </a:r>
          </a:p>
        </p:txBody>
      </p:sp>
      <p:sp>
        <p:nvSpPr>
          <p:cNvPr id="26" name="Rectangle 10"/>
          <p:cNvSpPr>
            <a:spLocks noChangeAspect="1" noChangeArrowheads="1"/>
          </p:cNvSpPr>
          <p:nvPr>
            <p:custDataLst>
              <p:tags r:id="rId1"/>
            </p:custDataLst>
          </p:nvPr>
        </p:nvSpPr>
        <p:spPr bwMode="gray">
          <a:xfrm>
            <a:off x="362891" y="5013475"/>
            <a:ext cx="2724150" cy="1092366"/>
          </a:xfrm>
          <a:prstGeom prst="rect">
            <a:avLst/>
          </a:prstGeom>
          <a:solidFill>
            <a:schemeClr val="accent5"/>
          </a:solidFill>
          <a:ln w="9525" algn="ctr">
            <a:noFill/>
            <a:miter lim="800000"/>
            <a:headEnd/>
            <a:tailEnd/>
          </a:ln>
        </p:spPr>
        <p:txBody>
          <a:bodyPr lIns="54000" tIns="54000" rIns="54000" bIns="54000" anchor="ctr"/>
          <a:lstStyle/>
          <a:p>
            <a:pPr algn="ctr">
              <a:spcBef>
                <a:spcPct val="40000"/>
              </a:spcBef>
            </a:pPr>
            <a:r>
              <a:rPr lang="en-GB" sz="1200" b="1" dirty="0">
                <a:solidFill>
                  <a:schemeClr val="bg1"/>
                </a:solidFill>
                <a:latin typeface="+mn-lt"/>
                <a:cs typeface="Arial" pitchFamily="34" charset="0"/>
              </a:rPr>
              <a:t>Ensures we focus our work on supporting our clients key hypothesis and </a:t>
            </a:r>
            <a:r>
              <a:rPr lang="en-GB" sz="1200" b="1" dirty="0" smtClean="0">
                <a:solidFill>
                  <a:schemeClr val="bg1"/>
                </a:solidFill>
                <a:latin typeface="+mn-lt"/>
                <a:cs typeface="Arial" pitchFamily="34" charset="0"/>
              </a:rPr>
              <a:t>assumptions (e.g. “Earnings are robust” and “forecasts are achievable”</a:t>
            </a:r>
            <a:endParaRPr lang="en-GB" sz="1200" b="1" dirty="0">
              <a:solidFill>
                <a:schemeClr val="bg1"/>
              </a:solidFill>
              <a:latin typeface="+mn-lt"/>
              <a:cs typeface="Arial" pitchFamily="34" charset="0"/>
            </a:endParaRPr>
          </a:p>
        </p:txBody>
      </p:sp>
      <p:sp>
        <p:nvSpPr>
          <p:cNvPr id="27" name="Rectangle 5"/>
          <p:cNvSpPr>
            <a:spLocks noChangeArrowheads="1"/>
          </p:cNvSpPr>
          <p:nvPr/>
        </p:nvSpPr>
        <p:spPr bwMode="gray">
          <a:xfrm>
            <a:off x="6077072" y="5013457"/>
            <a:ext cx="2724150" cy="1096397"/>
          </a:xfrm>
          <a:prstGeom prst="rect">
            <a:avLst/>
          </a:prstGeom>
          <a:solidFill>
            <a:schemeClr val="accent5"/>
          </a:solidFill>
          <a:ln w="9525" algn="ctr">
            <a:noFill/>
            <a:miter lim="800000"/>
            <a:headEnd/>
            <a:tailEnd/>
          </a:ln>
        </p:spPr>
        <p:txBody>
          <a:bodyPr lIns="54000" tIns="54000" rIns="54000" bIns="54000" anchor="ctr"/>
          <a:lstStyle/>
          <a:p>
            <a:pPr algn="ctr">
              <a:spcBef>
                <a:spcPct val="40000"/>
              </a:spcBef>
            </a:pPr>
            <a:r>
              <a:rPr lang="en-GB" sz="1200" b="1" dirty="0">
                <a:solidFill>
                  <a:schemeClr val="bg1"/>
                </a:solidFill>
                <a:latin typeface="+mn-lt"/>
                <a:cs typeface="Arial" pitchFamily="34" charset="0"/>
              </a:rPr>
              <a:t>We may identify areas where the client needs additional assistance from KPMG</a:t>
            </a:r>
          </a:p>
        </p:txBody>
      </p:sp>
      <p:pic>
        <p:nvPicPr>
          <p:cNvPr id="12" name="Picture 11"/>
          <p:cNvPicPr>
            <a:picLocks noChangeAspect="1" noChangeArrowheads="1"/>
          </p:cNvPicPr>
          <p:nvPr/>
        </p:nvPicPr>
        <p:blipFill>
          <a:blip r:embed="rId4"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kern="0" dirty="0" smtClean="0">
                <a:solidFill>
                  <a:schemeClr val="bg1"/>
                </a:solidFill>
                <a:latin typeface="+mn-lt"/>
              </a:rPr>
              <a:t>Research, discuss, think:  hypothesis framework (2 of 3)</a:t>
            </a:r>
          </a:p>
          <a:p>
            <a:pPr marL="0" marR="0" lvl="0" indent="0" defTabSz="914400" eaLnBrk="0" fontAlgn="auto" latinLnBrk="0" hangingPunct="0">
              <a:lnSpc>
                <a:spcPct val="100000"/>
              </a:lnSpc>
              <a:spcBef>
                <a:spcPts val="0"/>
              </a:spcBef>
              <a:spcAft>
                <a:spcPts val="0"/>
              </a:spcAft>
              <a:buClrTx/>
              <a:buSzTx/>
              <a:buFontTx/>
              <a:buNone/>
              <a:tabLst/>
              <a:defRPr/>
            </a:pPr>
            <a:r>
              <a:rPr lang="en-US" altLang="en-US" sz="1800" b="1" kern="0" dirty="0" smtClean="0">
                <a:solidFill>
                  <a:schemeClr val="bg1"/>
                </a:solidFill>
                <a:latin typeface="+mn-lt"/>
              </a:rPr>
              <a:t>Worked Example</a:t>
            </a:r>
          </a:p>
        </p:txBody>
      </p:sp>
      <p:sp>
        <p:nvSpPr>
          <p:cNvPr id="12" name="Rectangle 25"/>
          <p:cNvSpPr>
            <a:spLocks noChangeArrowheads="1"/>
          </p:cNvSpPr>
          <p:nvPr/>
        </p:nvSpPr>
        <p:spPr bwMode="auto">
          <a:xfrm>
            <a:off x="451346" y="1243030"/>
            <a:ext cx="8275027" cy="314325"/>
          </a:xfrm>
          <a:prstGeom prst="rect">
            <a:avLst/>
          </a:prstGeom>
          <a:solidFill>
            <a:schemeClr val="accent3"/>
          </a:solidFill>
          <a:ln w="6350" algn="ctr">
            <a:noFill/>
            <a:miter lim="800000"/>
            <a:headEnd/>
            <a:tailEnd/>
          </a:ln>
        </p:spPr>
        <p:txBody>
          <a:bodyPr lIns="0" tIns="0" rIns="0" bIns="0" anchor="ctr" anchorCtr="1"/>
          <a:lstStyle/>
          <a:p>
            <a:pPr algn="ctr" defTabSz="762000" eaLnBrk="0" hangingPunct="0"/>
            <a:r>
              <a:rPr lang="en-GB" sz="1200" b="1" dirty="0">
                <a:solidFill>
                  <a:schemeClr val="bg1"/>
                </a:solidFill>
                <a:latin typeface="+mn-lt"/>
              </a:rPr>
              <a:t>The hypothesis is just one part of a structured problem solving/story telling process</a:t>
            </a:r>
          </a:p>
        </p:txBody>
      </p:sp>
      <p:grpSp>
        <p:nvGrpSpPr>
          <p:cNvPr id="2" name="Group 38"/>
          <p:cNvGrpSpPr>
            <a:grpSpLocks/>
          </p:cNvGrpSpPr>
          <p:nvPr/>
        </p:nvGrpSpPr>
        <p:grpSpPr bwMode="auto">
          <a:xfrm>
            <a:off x="451338" y="1648691"/>
            <a:ext cx="8295543" cy="794472"/>
            <a:chOff x="172" y="1063"/>
            <a:chExt cx="5661" cy="476"/>
          </a:xfrm>
        </p:grpSpPr>
        <p:sp>
          <p:nvSpPr>
            <p:cNvPr id="14" name="AutoShape 4"/>
            <p:cNvSpPr>
              <a:spLocks noChangeAspect="1" noChangeArrowheads="1"/>
            </p:cNvSpPr>
            <p:nvPr/>
          </p:nvSpPr>
          <p:spPr bwMode="auto">
            <a:xfrm rot="16200000" flipV="1">
              <a:off x="1631" y="1025"/>
              <a:ext cx="399" cy="554"/>
            </a:xfrm>
            <a:prstGeom prst="upArrow">
              <a:avLst>
                <a:gd name="adj1" fmla="val 70667"/>
                <a:gd name="adj2" fmla="val 38286"/>
              </a:avLst>
            </a:prstGeom>
            <a:gradFill rotWithShape="0">
              <a:gsLst>
                <a:gs pos="0">
                  <a:schemeClr val="bg1"/>
                </a:gs>
                <a:gs pos="100000">
                  <a:schemeClr val="folHlink"/>
                </a:gs>
              </a:gsLst>
              <a:lin ang="0" scaled="1"/>
            </a:gradFill>
            <a:ln w="6350">
              <a:noFill/>
              <a:miter lim="800000"/>
              <a:headEnd type="none" w="sm" len="sm"/>
              <a:tailEnd type="none" w="sm" len="sm"/>
            </a:ln>
          </p:spPr>
          <p:txBody>
            <a:bodyPr wrap="none" anchor="ctr"/>
            <a:lstStyle/>
            <a:p>
              <a:endParaRPr lang="en-US" sz="1200" dirty="0">
                <a:latin typeface="+mn-lt"/>
              </a:endParaRPr>
            </a:p>
          </p:txBody>
        </p:sp>
        <p:sp>
          <p:nvSpPr>
            <p:cNvPr id="15" name="Rectangle 6"/>
            <p:cNvSpPr>
              <a:spLocks noChangeArrowheads="1"/>
            </p:cNvSpPr>
            <p:nvPr/>
          </p:nvSpPr>
          <p:spPr bwMode="auto">
            <a:xfrm>
              <a:off x="2157" y="1063"/>
              <a:ext cx="3676" cy="476"/>
            </a:xfrm>
            <a:prstGeom prst="rect">
              <a:avLst/>
            </a:prstGeom>
            <a:noFill/>
            <a:ln w="6350">
              <a:solidFill>
                <a:schemeClr val="bg2"/>
              </a:solidFill>
              <a:miter lim="800000"/>
              <a:headEnd/>
              <a:tailEnd/>
            </a:ln>
          </p:spPr>
          <p:txBody>
            <a:bodyPr lIns="72000" tIns="72000" rIns="72000" bIns="72000" anchor="ctr"/>
            <a:lstStyle/>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A private equity house is looking to invest in a manufacturer of breakfast snack bars</a:t>
              </a:r>
              <a:r>
                <a:rPr lang="en-GB" sz="1200" dirty="0">
                  <a:latin typeface="+mn-lt"/>
                </a:rPr>
                <a:t> and has called KPMG for assistance</a:t>
              </a:r>
            </a:p>
          </p:txBody>
        </p:sp>
        <p:sp>
          <p:nvSpPr>
            <p:cNvPr id="17" name="Rectangle 31"/>
            <p:cNvSpPr>
              <a:spLocks noChangeArrowheads="1"/>
            </p:cNvSpPr>
            <p:nvPr>
              <p:custDataLst>
                <p:tags r:id="rId5"/>
              </p:custDataLst>
            </p:nvPr>
          </p:nvSpPr>
          <p:spPr bwMode="auto">
            <a:xfrm>
              <a:off x="172" y="1063"/>
              <a:ext cx="1405" cy="476"/>
            </a:xfrm>
            <a:prstGeom prst="rect">
              <a:avLst/>
            </a:prstGeom>
            <a:solidFill>
              <a:schemeClr val="accent4"/>
            </a:solidFill>
            <a:ln w="6350" algn="ctr">
              <a:noFill/>
              <a:miter lim="800000"/>
              <a:headEnd type="none" w="sm" len="sm"/>
              <a:tailEnd type="none" w="sm" len="sm"/>
            </a:ln>
          </p:spPr>
          <p:txBody>
            <a:bodyPr lIns="54000" tIns="54000" rIns="54000" bIns="54000" anchor="ctr" anchorCtr="1"/>
            <a:lstStyle/>
            <a:p>
              <a:pPr algn="ctr" defTabSz="762000">
                <a:spcBef>
                  <a:spcPct val="20000"/>
                </a:spcBef>
              </a:pPr>
              <a:r>
                <a:rPr lang="en-GB" sz="1200" b="1" dirty="0">
                  <a:solidFill>
                    <a:schemeClr val="bg1"/>
                  </a:solidFill>
                  <a:latin typeface="+mn-lt"/>
                </a:rPr>
                <a:t>Situation</a:t>
              </a:r>
            </a:p>
          </p:txBody>
        </p:sp>
      </p:grpSp>
      <p:grpSp>
        <p:nvGrpSpPr>
          <p:cNvPr id="3" name="Group 39"/>
          <p:cNvGrpSpPr>
            <a:grpSpLocks/>
          </p:cNvGrpSpPr>
          <p:nvPr/>
        </p:nvGrpSpPr>
        <p:grpSpPr bwMode="auto">
          <a:xfrm>
            <a:off x="451338" y="2517053"/>
            <a:ext cx="8295543" cy="794472"/>
            <a:chOff x="172" y="1611"/>
            <a:chExt cx="5661" cy="476"/>
          </a:xfrm>
        </p:grpSpPr>
        <p:sp>
          <p:nvSpPr>
            <p:cNvPr id="19" name="AutoShape 16"/>
            <p:cNvSpPr>
              <a:spLocks noChangeAspect="1" noChangeArrowheads="1"/>
            </p:cNvSpPr>
            <p:nvPr/>
          </p:nvSpPr>
          <p:spPr bwMode="auto">
            <a:xfrm rot="16200000" flipV="1">
              <a:off x="1631" y="1573"/>
              <a:ext cx="399" cy="554"/>
            </a:xfrm>
            <a:prstGeom prst="upArrow">
              <a:avLst>
                <a:gd name="adj1" fmla="val 70667"/>
                <a:gd name="adj2" fmla="val 38286"/>
              </a:avLst>
            </a:prstGeom>
            <a:gradFill rotWithShape="0">
              <a:gsLst>
                <a:gs pos="0">
                  <a:schemeClr val="bg1"/>
                </a:gs>
                <a:gs pos="100000">
                  <a:schemeClr val="folHlink"/>
                </a:gs>
              </a:gsLst>
              <a:lin ang="0" scaled="1"/>
            </a:gradFill>
            <a:ln w="6350">
              <a:noFill/>
              <a:miter lim="800000"/>
              <a:headEnd type="none" w="sm" len="sm"/>
              <a:tailEnd type="none" w="sm" len="sm"/>
            </a:ln>
          </p:spPr>
          <p:txBody>
            <a:bodyPr wrap="none" anchor="ctr"/>
            <a:lstStyle/>
            <a:p>
              <a:endParaRPr lang="en-US" sz="1200" dirty="0">
                <a:latin typeface="+mn-lt"/>
              </a:endParaRPr>
            </a:p>
          </p:txBody>
        </p:sp>
        <p:sp>
          <p:nvSpPr>
            <p:cNvPr id="20" name="Rectangle 18"/>
            <p:cNvSpPr>
              <a:spLocks noChangeArrowheads="1"/>
            </p:cNvSpPr>
            <p:nvPr/>
          </p:nvSpPr>
          <p:spPr bwMode="auto">
            <a:xfrm>
              <a:off x="2157" y="1611"/>
              <a:ext cx="3676" cy="476"/>
            </a:xfrm>
            <a:prstGeom prst="rect">
              <a:avLst/>
            </a:prstGeom>
            <a:noFill/>
            <a:ln w="6350" algn="ctr">
              <a:solidFill>
                <a:schemeClr val="bg2"/>
              </a:solidFill>
              <a:miter lim="800000"/>
              <a:headEnd/>
              <a:tailEnd/>
            </a:ln>
          </p:spPr>
          <p:txBody>
            <a:bodyPr lIns="72000" tIns="72000" rIns="72000" bIns="72000" anchor="ctr"/>
            <a:lstStyle/>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The market appears to be increasingly competitive with new and powerful competitors entering the breakfast bar market</a:t>
              </a:r>
              <a:endParaRPr lang="en-US" sz="1200" dirty="0">
                <a:latin typeface="+mn-lt"/>
                <a:cs typeface="Times New Roman" pitchFamily="18" charset="0"/>
              </a:endParaRPr>
            </a:p>
          </p:txBody>
        </p:sp>
        <p:sp>
          <p:nvSpPr>
            <p:cNvPr id="28" name="Rectangle 33"/>
            <p:cNvSpPr>
              <a:spLocks noChangeArrowheads="1"/>
            </p:cNvSpPr>
            <p:nvPr>
              <p:custDataLst>
                <p:tags r:id="rId4"/>
              </p:custDataLst>
            </p:nvPr>
          </p:nvSpPr>
          <p:spPr bwMode="auto">
            <a:xfrm>
              <a:off x="172" y="1611"/>
              <a:ext cx="1405" cy="476"/>
            </a:xfrm>
            <a:prstGeom prst="rect">
              <a:avLst/>
            </a:prstGeom>
            <a:solidFill>
              <a:schemeClr val="accent4"/>
            </a:solidFill>
            <a:ln w="6350" algn="ctr">
              <a:noFill/>
              <a:miter lim="800000"/>
              <a:headEnd type="none" w="sm" len="sm"/>
              <a:tailEnd type="none" w="sm" len="sm"/>
            </a:ln>
          </p:spPr>
          <p:txBody>
            <a:bodyPr lIns="54000" tIns="54000" rIns="54000" bIns="54000" anchor="ctr" anchorCtr="1"/>
            <a:lstStyle/>
            <a:p>
              <a:pPr algn="ctr" defTabSz="762000">
                <a:spcBef>
                  <a:spcPct val="20000"/>
                </a:spcBef>
              </a:pPr>
              <a:r>
                <a:rPr lang="en-GB" sz="1200" b="1" dirty="0">
                  <a:solidFill>
                    <a:schemeClr val="bg1"/>
                  </a:solidFill>
                  <a:latin typeface="+mn-lt"/>
                </a:rPr>
                <a:t>Complication</a:t>
              </a:r>
            </a:p>
          </p:txBody>
        </p:sp>
      </p:grpSp>
      <p:grpSp>
        <p:nvGrpSpPr>
          <p:cNvPr id="4" name="Group 40"/>
          <p:cNvGrpSpPr>
            <a:grpSpLocks/>
          </p:cNvGrpSpPr>
          <p:nvPr/>
        </p:nvGrpSpPr>
        <p:grpSpPr bwMode="auto">
          <a:xfrm>
            <a:off x="451338" y="3385339"/>
            <a:ext cx="8295543" cy="796141"/>
            <a:chOff x="172" y="2159"/>
            <a:chExt cx="5661" cy="477"/>
          </a:xfrm>
        </p:grpSpPr>
        <p:sp>
          <p:nvSpPr>
            <p:cNvPr id="30" name="AutoShape 8"/>
            <p:cNvSpPr>
              <a:spLocks noChangeAspect="1" noChangeArrowheads="1"/>
            </p:cNvSpPr>
            <p:nvPr/>
          </p:nvSpPr>
          <p:spPr bwMode="auto">
            <a:xfrm rot="16200000" flipV="1">
              <a:off x="1631" y="2121"/>
              <a:ext cx="399" cy="554"/>
            </a:xfrm>
            <a:prstGeom prst="upArrow">
              <a:avLst>
                <a:gd name="adj1" fmla="val 70667"/>
                <a:gd name="adj2" fmla="val 38286"/>
              </a:avLst>
            </a:prstGeom>
            <a:gradFill rotWithShape="0">
              <a:gsLst>
                <a:gs pos="0">
                  <a:schemeClr val="bg1"/>
                </a:gs>
                <a:gs pos="100000">
                  <a:schemeClr val="folHlink"/>
                </a:gs>
              </a:gsLst>
              <a:lin ang="0" scaled="1"/>
            </a:gradFill>
            <a:ln w="6350">
              <a:noFill/>
              <a:miter lim="800000"/>
              <a:headEnd type="none" w="sm" len="sm"/>
              <a:tailEnd type="none" w="sm" len="sm"/>
            </a:ln>
          </p:spPr>
          <p:txBody>
            <a:bodyPr wrap="none" anchor="ctr"/>
            <a:lstStyle/>
            <a:p>
              <a:endParaRPr lang="en-US" sz="1200" dirty="0"/>
            </a:p>
          </p:txBody>
        </p:sp>
        <p:sp>
          <p:nvSpPr>
            <p:cNvPr id="31" name="Rectangle 10"/>
            <p:cNvSpPr>
              <a:spLocks noChangeArrowheads="1"/>
            </p:cNvSpPr>
            <p:nvPr/>
          </p:nvSpPr>
          <p:spPr bwMode="auto">
            <a:xfrm>
              <a:off x="2157" y="2159"/>
              <a:ext cx="3676" cy="476"/>
            </a:xfrm>
            <a:prstGeom prst="rect">
              <a:avLst/>
            </a:prstGeom>
            <a:noFill/>
            <a:ln w="6350" algn="ctr">
              <a:solidFill>
                <a:schemeClr val="bg2"/>
              </a:solidFill>
              <a:miter lim="800000"/>
              <a:headEnd/>
              <a:tailEnd/>
            </a:ln>
          </p:spPr>
          <p:txBody>
            <a:bodyPr lIns="72000" tIns="72000" rIns="72000" bIns="72000" anchor="ctr"/>
            <a:lstStyle/>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Do the company’s trading prospects make this an attractive business to invest in?</a:t>
              </a:r>
              <a:endParaRPr lang="en-US" sz="1200" dirty="0">
                <a:latin typeface="+mn-lt"/>
                <a:cs typeface="Times New Roman" pitchFamily="18" charset="0"/>
              </a:endParaRPr>
            </a:p>
          </p:txBody>
        </p:sp>
        <p:sp>
          <p:nvSpPr>
            <p:cNvPr id="32" name="Rectangle 34"/>
            <p:cNvSpPr>
              <a:spLocks noChangeArrowheads="1"/>
            </p:cNvSpPr>
            <p:nvPr>
              <p:custDataLst>
                <p:tags r:id="rId3"/>
              </p:custDataLst>
            </p:nvPr>
          </p:nvSpPr>
          <p:spPr bwMode="auto">
            <a:xfrm>
              <a:off x="172" y="2160"/>
              <a:ext cx="1405" cy="476"/>
            </a:xfrm>
            <a:prstGeom prst="rect">
              <a:avLst/>
            </a:prstGeom>
            <a:solidFill>
              <a:schemeClr val="accent4"/>
            </a:solidFill>
            <a:ln w="6350" algn="ctr">
              <a:noFill/>
              <a:miter lim="800000"/>
              <a:headEnd type="none" w="sm" len="sm"/>
              <a:tailEnd type="none" w="sm" len="sm"/>
            </a:ln>
          </p:spPr>
          <p:txBody>
            <a:bodyPr lIns="54000" tIns="54000" rIns="54000" bIns="54000" anchor="ctr" anchorCtr="1"/>
            <a:lstStyle/>
            <a:p>
              <a:pPr algn="ctr" defTabSz="762000">
                <a:spcBef>
                  <a:spcPct val="20000"/>
                </a:spcBef>
              </a:pPr>
              <a:r>
                <a:rPr lang="en-GB" sz="1200" b="1" dirty="0">
                  <a:solidFill>
                    <a:schemeClr val="bg1"/>
                  </a:solidFill>
                  <a:latin typeface="+mn-lt"/>
                </a:rPr>
                <a:t>Question</a:t>
              </a:r>
            </a:p>
          </p:txBody>
        </p:sp>
      </p:grpSp>
      <p:grpSp>
        <p:nvGrpSpPr>
          <p:cNvPr id="6" name="Group 41"/>
          <p:cNvGrpSpPr>
            <a:grpSpLocks/>
          </p:cNvGrpSpPr>
          <p:nvPr/>
        </p:nvGrpSpPr>
        <p:grpSpPr bwMode="auto">
          <a:xfrm>
            <a:off x="451338" y="4255366"/>
            <a:ext cx="8295543" cy="794472"/>
            <a:chOff x="172" y="2717"/>
            <a:chExt cx="5661" cy="476"/>
          </a:xfrm>
        </p:grpSpPr>
        <p:sp>
          <p:nvSpPr>
            <p:cNvPr id="34" name="AutoShape 12"/>
            <p:cNvSpPr>
              <a:spLocks noChangeAspect="1" noChangeArrowheads="1"/>
            </p:cNvSpPr>
            <p:nvPr/>
          </p:nvSpPr>
          <p:spPr bwMode="auto">
            <a:xfrm rot="16200000" flipV="1">
              <a:off x="1631" y="2679"/>
              <a:ext cx="399" cy="554"/>
            </a:xfrm>
            <a:prstGeom prst="upArrow">
              <a:avLst>
                <a:gd name="adj1" fmla="val 70667"/>
                <a:gd name="adj2" fmla="val 38286"/>
              </a:avLst>
            </a:prstGeom>
            <a:gradFill rotWithShape="0">
              <a:gsLst>
                <a:gs pos="0">
                  <a:schemeClr val="bg1"/>
                </a:gs>
                <a:gs pos="100000">
                  <a:schemeClr val="folHlink"/>
                </a:gs>
              </a:gsLst>
              <a:lin ang="0" scaled="1"/>
            </a:gradFill>
            <a:ln w="6350">
              <a:noFill/>
              <a:miter lim="800000"/>
              <a:headEnd type="none" w="sm" len="sm"/>
              <a:tailEnd type="none" w="sm" len="sm"/>
            </a:ln>
          </p:spPr>
          <p:txBody>
            <a:bodyPr wrap="none" anchor="ctr"/>
            <a:lstStyle/>
            <a:p>
              <a:endParaRPr lang="en-US" sz="1200" dirty="0"/>
            </a:p>
          </p:txBody>
        </p:sp>
        <p:sp>
          <p:nvSpPr>
            <p:cNvPr id="35" name="Rectangle 14"/>
            <p:cNvSpPr>
              <a:spLocks noChangeArrowheads="1"/>
            </p:cNvSpPr>
            <p:nvPr/>
          </p:nvSpPr>
          <p:spPr bwMode="auto">
            <a:xfrm>
              <a:off x="2157" y="2717"/>
              <a:ext cx="3676" cy="476"/>
            </a:xfrm>
            <a:prstGeom prst="rect">
              <a:avLst/>
            </a:prstGeom>
            <a:noFill/>
            <a:ln w="6350" algn="ctr">
              <a:solidFill>
                <a:schemeClr val="bg2"/>
              </a:solidFill>
              <a:miter lim="800000"/>
              <a:headEnd/>
              <a:tailEnd/>
            </a:ln>
          </p:spPr>
          <p:txBody>
            <a:bodyPr lIns="72000" tIns="72000" rIns="72000" bIns="72000" anchor="ctr"/>
            <a:lstStyle/>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Despite competition, this company is well placed to achieve projections over the forecast period </a:t>
              </a:r>
              <a:endParaRPr lang="en-US" sz="1200" dirty="0">
                <a:latin typeface="+mn-lt"/>
                <a:cs typeface="Times New Roman" pitchFamily="18" charset="0"/>
              </a:endParaRPr>
            </a:p>
          </p:txBody>
        </p:sp>
        <p:sp>
          <p:nvSpPr>
            <p:cNvPr id="36" name="Rectangle 35"/>
            <p:cNvSpPr>
              <a:spLocks noChangeArrowheads="1"/>
            </p:cNvSpPr>
            <p:nvPr>
              <p:custDataLst>
                <p:tags r:id="rId2"/>
              </p:custDataLst>
            </p:nvPr>
          </p:nvSpPr>
          <p:spPr bwMode="auto">
            <a:xfrm>
              <a:off x="172" y="2717"/>
              <a:ext cx="1405" cy="476"/>
            </a:xfrm>
            <a:prstGeom prst="rect">
              <a:avLst/>
            </a:prstGeom>
            <a:solidFill>
              <a:schemeClr val="accent4"/>
            </a:solidFill>
            <a:ln w="6350" algn="ctr">
              <a:noFill/>
              <a:miter lim="800000"/>
              <a:headEnd type="none" w="sm" len="sm"/>
              <a:tailEnd type="none" w="sm" len="sm"/>
            </a:ln>
          </p:spPr>
          <p:txBody>
            <a:bodyPr lIns="54000" tIns="54000" rIns="54000" bIns="54000" anchor="ctr" anchorCtr="1"/>
            <a:lstStyle/>
            <a:p>
              <a:pPr algn="ctr" defTabSz="762000">
                <a:spcBef>
                  <a:spcPct val="20000"/>
                </a:spcBef>
              </a:pPr>
              <a:r>
                <a:rPr lang="en-GB" sz="1200" b="1" dirty="0">
                  <a:solidFill>
                    <a:schemeClr val="bg1"/>
                  </a:solidFill>
                  <a:latin typeface="+mn-lt"/>
                </a:rPr>
                <a:t>Hypothesis/</a:t>
              </a:r>
              <a:br>
                <a:rPr lang="en-GB" sz="1200" b="1" dirty="0">
                  <a:solidFill>
                    <a:schemeClr val="bg1"/>
                  </a:solidFill>
                  <a:latin typeface="+mn-lt"/>
                </a:rPr>
              </a:br>
              <a:r>
                <a:rPr lang="en-GB" sz="1200" b="1" dirty="0">
                  <a:solidFill>
                    <a:schemeClr val="bg1"/>
                  </a:solidFill>
                  <a:latin typeface="+mn-lt"/>
                </a:rPr>
                <a:t>answer</a:t>
              </a:r>
            </a:p>
          </p:txBody>
        </p:sp>
      </p:grpSp>
      <p:grpSp>
        <p:nvGrpSpPr>
          <p:cNvPr id="7" name="Group 42"/>
          <p:cNvGrpSpPr>
            <a:grpSpLocks/>
          </p:cNvGrpSpPr>
          <p:nvPr/>
        </p:nvGrpSpPr>
        <p:grpSpPr bwMode="auto">
          <a:xfrm>
            <a:off x="451338" y="5108613"/>
            <a:ext cx="8295543" cy="1136629"/>
            <a:chOff x="172" y="3253"/>
            <a:chExt cx="5661" cy="681"/>
          </a:xfrm>
        </p:grpSpPr>
        <p:sp>
          <p:nvSpPr>
            <p:cNvPr id="38" name="Rectangle 23"/>
            <p:cNvSpPr>
              <a:spLocks noChangeArrowheads="1"/>
            </p:cNvSpPr>
            <p:nvPr/>
          </p:nvSpPr>
          <p:spPr bwMode="auto">
            <a:xfrm>
              <a:off x="2157" y="3253"/>
              <a:ext cx="3676" cy="680"/>
            </a:xfrm>
            <a:prstGeom prst="rect">
              <a:avLst/>
            </a:prstGeom>
            <a:noFill/>
            <a:ln w="6350" algn="ctr">
              <a:solidFill>
                <a:schemeClr val="bg2"/>
              </a:solidFill>
              <a:miter lim="800000"/>
              <a:headEnd/>
              <a:tailEnd/>
            </a:ln>
          </p:spPr>
          <p:txBody>
            <a:bodyPr lIns="72000" tIns="72000" rIns="72000" bIns="72000" anchor="ctr"/>
            <a:lstStyle/>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Attractive high growth market</a:t>
              </a:r>
            </a:p>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Clear competitive distinction – ‘loaded’ breakfast bars</a:t>
              </a:r>
            </a:p>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Margins are strong and sustainable</a:t>
              </a:r>
            </a:p>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The operations model supports strong cash generation</a:t>
              </a:r>
            </a:p>
          </p:txBody>
        </p:sp>
        <p:sp>
          <p:nvSpPr>
            <p:cNvPr id="39" name="AutoShape 20"/>
            <p:cNvSpPr>
              <a:spLocks noChangeAspect="1" noChangeArrowheads="1"/>
            </p:cNvSpPr>
            <p:nvPr/>
          </p:nvSpPr>
          <p:spPr bwMode="auto">
            <a:xfrm rot="16200000" flipV="1">
              <a:off x="1585" y="3317"/>
              <a:ext cx="491" cy="554"/>
            </a:xfrm>
            <a:prstGeom prst="upArrow">
              <a:avLst>
                <a:gd name="adj1" fmla="val 70667"/>
                <a:gd name="adj2" fmla="val 31112"/>
              </a:avLst>
            </a:prstGeom>
            <a:gradFill rotWithShape="0">
              <a:gsLst>
                <a:gs pos="0">
                  <a:schemeClr val="bg1"/>
                </a:gs>
                <a:gs pos="100000">
                  <a:schemeClr val="folHlink"/>
                </a:gs>
              </a:gsLst>
              <a:lin ang="0" scaled="1"/>
            </a:gradFill>
            <a:ln w="6350">
              <a:noFill/>
              <a:miter lim="800000"/>
              <a:headEnd type="none" w="sm" len="sm"/>
              <a:tailEnd type="none" w="sm" len="sm"/>
            </a:ln>
          </p:spPr>
          <p:txBody>
            <a:bodyPr wrap="none" anchor="ctr"/>
            <a:lstStyle/>
            <a:p>
              <a:endParaRPr lang="en-US" sz="1200" dirty="0">
                <a:latin typeface="+mn-lt"/>
              </a:endParaRPr>
            </a:p>
          </p:txBody>
        </p:sp>
        <p:sp>
          <p:nvSpPr>
            <p:cNvPr id="40" name="Rectangle 36"/>
            <p:cNvSpPr>
              <a:spLocks noChangeArrowheads="1"/>
            </p:cNvSpPr>
            <p:nvPr>
              <p:custDataLst>
                <p:tags r:id="rId1"/>
              </p:custDataLst>
            </p:nvPr>
          </p:nvSpPr>
          <p:spPr bwMode="auto">
            <a:xfrm>
              <a:off x="172" y="3254"/>
              <a:ext cx="1405" cy="680"/>
            </a:xfrm>
            <a:prstGeom prst="rect">
              <a:avLst/>
            </a:prstGeom>
            <a:solidFill>
              <a:schemeClr val="accent4"/>
            </a:solidFill>
            <a:ln w="6350" algn="ctr">
              <a:noFill/>
              <a:miter lim="800000"/>
              <a:headEnd type="none" w="sm" len="sm"/>
              <a:tailEnd type="none" w="sm" len="sm"/>
            </a:ln>
          </p:spPr>
          <p:txBody>
            <a:bodyPr lIns="54000" tIns="54000" rIns="54000" bIns="54000" anchor="ctr" anchorCtr="1"/>
            <a:lstStyle/>
            <a:p>
              <a:pPr algn="ctr" defTabSz="762000">
                <a:spcBef>
                  <a:spcPct val="20000"/>
                </a:spcBef>
              </a:pPr>
              <a:r>
                <a:rPr lang="en-GB" sz="1200" b="1" dirty="0">
                  <a:solidFill>
                    <a:schemeClr val="bg1"/>
                  </a:solidFill>
                  <a:latin typeface="+mn-lt"/>
                </a:rPr>
                <a:t>Assertions</a:t>
              </a:r>
              <a:br>
                <a:rPr lang="en-GB" sz="1200" b="1" dirty="0">
                  <a:solidFill>
                    <a:schemeClr val="bg1"/>
                  </a:solidFill>
                  <a:latin typeface="+mn-lt"/>
                </a:rPr>
              </a:br>
              <a:r>
                <a:rPr lang="en-GB" sz="1200" b="1" dirty="0">
                  <a:solidFill>
                    <a:schemeClr val="bg1"/>
                  </a:solidFill>
                  <a:latin typeface="+mn-lt"/>
                </a:rPr>
                <a:t>(Why is answer true?)</a:t>
              </a:r>
            </a:p>
          </p:txBody>
        </p:sp>
      </p:grpSp>
      <p:pic>
        <p:nvPicPr>
          <p:cNvPr id="24" name="Picture 23"/>
          <p:cNvPicPr>
            <a:picLocks noChangeAspect="1" noChangeArrowheads="1"/>
          </p:cNvPicPr>
          <p:nvPr/>
        </p:nvPicPr>
        <p:blipFill>
          <a:blip r:embed="rId8" cstate="print"/>
          <a:srcRect/>
          <a:stretch>
            <a:fillRect/>
          </a:stretch>
        </p:blipFill>
        <p:spPr bwMode="auto">
          <a:xfrm>
            <a:off x="8080202" y="63500"/>
            <a:ext cx="819266" cy="822960"/>
          </a:xfrm>
          <a:prstGeom prst="rect">
            <a:avLst/>
          </a:prstGeom>
          <a:noFill/>
          <a:ln w="9525">
            <a:noFill/>
            <a:miter lim="800000"/>
            <a:headEnd/>
            <a:tailEnd/>
          </a:ln>
          <a:effectLst/>
        </p:spPr>
      </p:pic>
      <p:sp>
        <p:nvSpPr>
          <p:cNvPr id="27" name="Rectangle 2"/>
          <p:cNvSpPr>
            <a:spLocks noChangeArrowheads="1"/>
          </p:cNvSpPr>
          <p:nvPr/>
        </p:nvSpPr>
        <p:spPr bwMode="auto">
          <a:xfrm>
            <a:off x="6545944" y="1038226"/>
            <a:ext cx="2267856" cy="276999"/>
          </a:xfrm>
          <a:prstGeom prst="rect">
            <a:avLst/>
          </a:prstGeom>
          <a:solidFill>
            <a:srgbClr val="F06A0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For Example Purposes Only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4"/>
            <a:ext cx="8991600" cy="987425"/>
          </a:xfrm>
        </p:spPr>
        <p:txBody>
          <a:bodyPr lIns="91440" tIns="45720" rIns="91440" bIns="45720"/>
          <a:lstStyle/>
          <a:p>
            <a:r>
              <a:rPr lang="en-GB" sz="1600" b="0" kern="0" dirty="0" smtClean="0">
                <a:solidFill>
                  <a:srgbClr val="8AA5CB"/>
                </a:solidFill>
                <a:latin typeface="Arial" pitchFamily="34" charset="0"/>
                <a:cs typeface="Arial" pitchFamily="34" charset="0"/>
              </a:rPr>
              <a:t>Engagement process: planning guidance</a:t>
            </a:r>
            <a:br>
              <a:rPr lang="en-GB" sz="1600" b="0" kern="0" dirty="0" smtClean="0">
                <a:solidFill>
                  <a:srgbClr val="8AA5CB"/>
                </a:solidFill>
                <a:latin typeface="Arial" pitchFamily="34" charset="0"/>
                <a:cs typeface="Arial" pitchFamily="34" charset="0"/>
              </a:rPr>
            </a:br>
            <a:r>
              <a:rPr lang="en-US" altLang="en-US"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8"/>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32" y="2043120"/>
            <a:ext cx="5711825" cy="3416320"/>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Arial" pitchFamily="34" charset="0"/>
              <a:buChar char="▪"/>
            </a:pPr>
            <a:r>
              <a:rPr lang="en-US" sz="1800" dirty="0" smtClean="0">
                <a:solidFill>
                  <a:schemeClr val="accent1"/>
                </a:solidFill>
                <a:latin typeface="+mj-lt"/>
              </a:rPr>
              <a:t>What is planning?</a:t>
            </a:r>
          </a:p>
          <a:p>
            <a:pPr marL="269875" indent="-269875">
              <a:lnSpc>
                <a:spcPct val="120000"/>
              </a:lnSpc>
              <a:buClr>
                <a:schemeClr val="accent1"/>
              </a:buClr>
              <a:buSzPct val="125000"/>
              <a:buFont typeface="Arial" pitchFamily="34" charset="0"/>
              <a:buChar char="▪"/>
            </a:pPr>
            <a:r>
              <a:rPr lang="en-US" sz="1800" dirty="0" smtClean="0">
                <a:solidFill>
                  <a:schemeClr val="accent1"/>
                </a:solidFill>
                <a:latin typeface="+mj-lt"/>
              </a:rPr>
              <a:t>Why is planning important?</a:t>
            </a:r>
          </a:p>
          <a:p>
            <a:pPr marL="342900" indent="-57150">
              <a:lnSpc>
                <a:spcPct val="120000"/>
              </a:lnSpc>
              <a:buClr>
                <a:schemeClr val="accent1"/>
              </a:buClr>
              <a:buSzPct val="125000"/>
            </a:pPr>
            <a:r>
              <a:rPr lang="en-US" sz="1800" dirty="0" smtClean="0">
                <a:solidFill>
                  <a:schemeClr val="accent1"/>
                </a:solidFill>
                <a:latin typeface="+mj-lt"/>
              </a:rPr>
              <a:t>1. Research, discuss and think</a:t>
            </a:r>
          </a:p>
          <a:p>
            <a:pPr marL="342900" indent="-57150">
              <a:lnSpc>
                <a:spcPct val="120000"/>
              </a:lnSpc>
              <a:buClr>
                <a:schemeClr val="accent1"/>
              </a:buClr>
              <a:buSzPct val="125000"/>
            </a:pPr>
            <a:r>
              <a:rPr lang="en-US" sz="1800" dirty="0" smtClean="0">
                <a:solidFill>
                  <a:schemeClr val="accent1"/>
                </a:solidFill>
                <a:latin typeface="+mj-lt"/>
              </a:rPr>
              <a:t>2. Document Interaction Zero</a:t>
            </a:r>
          </a:p>
          <a:p>
            <a:pPr marL="342900" indent="-57150">
              <a:lnSpc>
                <a:spcPct val="120000"/>
              </a:lnSpc>
              <a:buClr>
                <a:schemeClr val="accent1"/>
              </a:buClr>
              <a:buSzPct val="125000"/>
            </a:pPr>
            <a:r>
              <a:rPr lang="en-US" sz="1800" dirty="0" smtClean="0">
                <a:solidFill>
                  <a:schemeClr val="accent1"/>
                </a:solidFill>
                <a:latin typeface="+mj-lt"/>
              </a:rPr>
              <a:t>3. Scope</a:t>
            </a:r>
          </a:p>
          <a:p>
            <a:pPr marL="342900" indent="-57150">
              <a:lnSpc>
                <a:spcPct val="120000"/>
              </a:lnSpc>
              <a:buClr>
                <a:schemeClr val="accent1"/>
              </a:buClr>
              <a:buSzPct val="125000"/>
            </a:pPr>
            <a:r>
              <a:rPr lang="en-US" sz="1800" dirty="0" smtClean="0">
                <a:solidFill>
                  <a:schemeClr val="accent1"/>
                </a:solidFill>
                <a:latin typeface="+mj-lt"/>
              </a:rPr>
              <a:t>4. Negotiate</a:t>
            </a:r>
          </a:p>
          <a:p>
            <a:pPr marL="342900" indent="-57150">
              <a:lnSpc>
                <a:spcPct val="120000"/>
              </a:lnSpc>
              <a:buClr>
                <a:schemeClr val="accent1"/>
              </a:buClr>
              <a:buSzPct val="125000"/>
            </a:pPr>
            <a:r>
              <a:rPr lang="en-US" sz="1800" dirty="0" smtClean="0">
                <a:solidFill>
                  <a:schemeClr val="accent1"/>
                </a:solidFill>
                <a:latin typeface="+mj-lt"/>
              </a:rPr>
              <a:t>5. Team</a:t>
            </a:r>
          </a:p>
          <a:p>
            <a:pPr marL="342900" indent="-57150">
              <a:lnSpc>
                <a:spcPct val="120000"/>
              </a:lnSpc>
              <a:buClr>
                <a:schemeClr val="accent1"/>
              </a:buClr>
              <a:buSzPct val="125000"/>
            </a:pPr>
            <a:r>
              <a:rPr lang="en-US" sz="1800" dirty="0" smtClean="0">
                <a:solidFill>
                  <a:schemeClr val="accent1"/>
                </a:solidFill>
                <a:latin typeface="+mj-lt"/>
              </a:rPr>
              <a:t>6. Relationships</a:t>
            </a:r>
          </a:p>
          <a:p>
            <a:pPr marL="342900" indent="-57150">
              <a:lnSpc>
                <a:spcPct val="120000"/>
              </a:lnSpc>
              <a:buClr>
                <a:schemeClr val="accent1"/>
              </a:buClr>
              <a:buSzPct val="125000"/>
            </a:pPr>
            <a:r>
              <a:rPr lang="en-US" sz="1800" dirty="0" smtClean="0">
                <a:solidFill>
                  <a:schemeClr val="accent1"/>
                </a:solidFill>
                <a:latin typeface="+mj-lt"/>
              </a:rPr>
              <a:t>7. Communicate</a:t>
            </a:r>
          </a:p>
          <a:p>
            <a:pPr marL="269875" indent="-269875">
              <a:lnSpc>
                <a:spcPct val="120000"/>
              </a:lnSpc>
              <a:buClr>
                <a:schemeClr val="accent1"/>
              </a:buClr>
              <a:buSzPct val="125000"/>
              <a:buFont typeface="Arial" pitchFamily="34" charset="0"/>
              <a:buChar char="▪"/>
            </a:pPr>
            <a:r>
              <a:rPr lang="en-US" sz="1800" dirty="0" smtClean="0">
                <a:solidFill>
                  <a:schemeClr val="accent1"/>
                </a:solidFill>
                <a:latin typeface="+mj-lt"/>
              </a:rPr>
              <a:t>Planning checklist</a:t>
            </a:r>
          </a:p>
        </p:txBody>
      </p:sp>
      <p:pic>
        <p:nvPicPr>
          <p:cNvPr id="5" name="Picture 4"/>
          <p:cNvPicPr>
            <a:picLocks noChangeAspect="1" noChangeArrowheads="1"/>
          </p:cNvPicPr>
          <p:nvPr/>
        </p:nvPicPr>
        <p:blipFill>
          <a:blip r:embed="rId4"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kern="0" dirty="0" smtClean="0">
                <a:solidFill>
                  <a:schemeClr val="bg1"/>
                </a:solidFill>
                <a:latin typeface="+mn-lt"/>
              </a:rPr>
              <a:t>Research, discuss, think:  hypothesis framework (3 of 3)</a:t>
            </a:r>
          </a:p>
          <a:p>
            <a:pPr marL="0" marR="0" lvl="0" indent="0" defTabSz="914400" eaLnBrk="0" fontAlgn="auto" latinLnBrk="0" hangingPunct="0">
              <a:lnSpc>
                <a:spcPct val="100000"/>
              </a:lnSpc>
              <a:spcBef>
                <a:spcPts val="0"/>
              </a:spcBef>
              <a:spcAft>
                <a:spcPts val="0"/>
              </a:spcAft>
              <a:buClrTx/>
              <a:buSzTx/>
              <a:buFontTx/>
              <a:buNone/>
              <a:tabLst/>
              <a:defRPr/>
            </a:pPr>
            <a:r>
              <a:rPr lang="en-US" altLang="en-US" sz="1800" b="1" kern="0" dirty="0" smtClean="0">
                <a:solidFill>
                  <a:schemeClr val="bg1"/>
                </a:solidFill>
                <a:latin typeface="+mn-lt"/>
              </a:rPr>
              <a:t>Worked Example (continued)</a:t>
            </a:r>
          </a:p>
        </p:txBody>
      </p:sp>
      <p:cxnSp>
        <p:nvCxnSpPr>
          <p:cNvPr id="24" name="AutoShape 2"/>
          <p:cNvCxnSpPr>
            <a:cxnSpLocks noChangeShapeType="1"/>
            <a:stCxn id="51" idx="0"/>
          </p:cNvCxnSpPr>
          <p:nvPr/>
        </p:nvCxnSpPr>
        <p:spPr bwMode="auto">
          <a:xfrm flipV="1">
            <a:off x="5695950" y="2620963"/>
            <a:ext cx="0" cy="246062"/>
          </a:xfrm>
          <a:prstGeom prst="straightConnector1">
            <a:avLst/>
          </a:prstGeom>
          <a:noFill/>
          <a:ln w="6350">
            <a:noFill/>
            <a:round/>
            <a:headEnd type="none" w="sm" len="sm"/>
            <a:tailEnd type="triangle" w="sm" len="sm"/>
          </a:ln>
          <a:effectLst>
            <a:outerShdw dist="17961" dir="2700000" algn="ctr" rotWithShape="0">
              <a:srgbClr val="003399"/>
            </a:outerShdw>
          </a:effectLst>
        </p:spPr>
      </p:cxnSp>
      <p:sp>
        <p:nvSpPr>
          <p:cNvPr id="25" name="Rectangle 4"/>
          <p:cNvSpPr>
            <a:spLocks noChangeArrowheads="1"/>
          </p:cNvSpPr>
          <p:nvPr/>
        </p:nvSpPr>
        <p:spPr bwMode="auto">
          <a:xfrm>
            <a:off x="5180537" y="5785552"/>
            <a:ext cx="3007502" cy="369332"/>
          </a:xfrm>
          <a:prstGeom prst="rect">
            <a:avLst/>
          </a:prstGeom>
          <a:noFill/>
          <a:ln w="9525" algn="ctr">
            <a:noFill/>
            <a:miter lim="800000"/>
            <a:headEnd/>
            <a:tailEnd/>
          </a:ln>
        </p:spPr>
        <p:txBody>
          <a:bodyPr wrap="square" lIns="0" tIns="0" rIns="0" bIns="0" anchor="b">
            <a:spAutoFit/>
          </a:bodyPr>
          <a:lstStyle/>
          <a:p>
            <a:pPr defTabSz="762000" eaLnBrk="0" hangingPunct="0"/>
            <a:r>
              <a:rPr lang="en-US" sz="1200" b="1" dirty="0" smtClean="0">
                <a:solidFill>
                  <a:schemeClr val="accent3"/>
                </a:solidFill>
                <a:latin typeface="+mn-lt"/>
              </a:rPr>
              <a:t>Scope of work now </a:t>
            </a:r>
            <a:r>
              <a:rPr lang="en-US" sz="1200" b="1" dirty="0">
                <a:solidFill>
                  <a:schemeClr val="accent3"/>
                </a:solidFill>
                <a:latin typeface="+mn-lt"/>
              </a:rPr>
              <a:t>focuses on the supporting assertions</a:t>
            </a:r>
          </a:p>
        </p:txBody>
      </p:sp>
      <p:cxnSp>
        <p:nvCxnSpPr>
          <p:cNvPr id="26" name="AutoShape 5"/>
          <p:cNvCxnSpPr>
            <a:cxnSpLocks noChangeShapeType="1"/>
            <a:stCxn id="48" idx="0"/>
          </p:cNvCxnSpPr>
          <p:nvPr/>
        </p:nvCxnSpPr>
        <p:spPr bwMode="auto">
          <a:xfrm flipV="1">
            <a:off x="3414347" y="2633663"/>
            <a:ext cx="344366" cy="233362"/>
          </a:xfrm>
          <a:prstGeom prst="straightConnector1">
            <a:avLst/>
          </a:prstGeom>
          <a:noFill/>
          <a:ln w="6350">
            <a:noFill/>
            <a:round/>
            <a:headEnd type="none" w="sm" len="sm"/>
            <a:tailEnd type="triangle" w="sm" len="sm"/>
          </a:ln>
          <a:effectLst>
            <a:outerShdw dist="17961" dir="2700000" algn="ctr" rotWithShape="0">
              <a:srgbClr val="003399"/>
            </a:outerShdw>
          </a:effectLst>
        </p:spPr>
      </p:cxnSp>
      <p:cxnSp>
        <p:nvCxnSpPr>
          <p:cNvPr id="27" name="AutoShape 6"/>
          <p:cNvCxnSpPr>
            <a:cxnSpLocks noChangeShapeType="1"/>
            <a:stCxn id="54" idx="0"/>
          </p:cNvCxnSpPr>
          <p:nvPr/>
        </p:nvCxnSpPr>
        <p:spPr bwMode="auto">
          <a:xfrm flipH="1" flipV="1">
            <a:off x="7634654" y="2633663"/>
            <a:ext cx="344366" cy="233362"/>
          </a:xfrm>
          <a:prstGeom prst="straightConnector1">
            <a:avLst/>
          </a:prstGeom>
          <a:noFill/>
          <a:ln w="6350">
            <a:noFill/>
            <a:round/>
            <a:headEnd type="none" w="sm" len="sm"/>
            <a:tailEnd type="triangle" w="sm" len="sm"/>
          </a:ln>
          <a:effectLst>
            <a:outerShdw dist="17961" dir="2700000" algn="ctr" rotWithShape="0">
              <a:srgbClr val="003399"/>
            </a:outerShdw>
          </a:effectLst>
        </p:spPr>
      </p:cxnSp>
      <p:cxnSp>
        <p:nvCxnSpPr>
          <p:cNvPr id="29" name="AutoShape 7"/>
          <p:cNvCxnSpPr>
            <a:cxnSpLocks noChangeShapeType="1"/>
            <a:stCxn id="45" idx="0"/>
            <a:endCxn id="57" idx="1"/>
          </p:cNvCxnSpPr>
          <p:nvPr/>
        </p:nvCxnSpPr>
        <p:spPr bwMode="auto">
          <a:xfrm rot="16200000">
            <a:off x="1408541" y="1780023"/>
            <a:ext cx="811212" cy="1362808"/>
          </a:xfrm>
          <a:prstGeom prst="bentConnector2">
            <a:avLst/>
          </a:prstGeom>
          <a:noFill/>
          <a:ln w="6350">
            <a:noFill/>
            <a:miter lim="800000"/>
            <a:headEnd type="none" w="sm" len="sm"/>
            <a:tailEnd type="triangle" w="sm" len="sm"/>
          </a:ln>
          <a:effectLst>
            <a:outerShdw dist="17961" dir="2700000" algn="ctr" rotWithShape="0">
              <a:srgbClr val="003399"/>
            </a:outerShdw>
          </a:effectLst>
        </p:spPr>
      </p:cxnSp>
      <p:cxnSp>
        <p:nvCxnSpPr>
          <p:cNvPr id="33" name="AutoShape 8"/>
          <p:cNvCxnSpPr>
            <a:cxnSpLocks noChangeShapeType="1"/>
            <a:endCxn id="57" idx="3"/>
          </p:cNvCxnSpPr>
          <p:nvPr/>
        </p:nvCxnSpPr>
        <p:spPr bwMode="auto">
          <a:xfrm rot="5400000" flipH="1">
            <a:off x="7126716" y="1530664"/>
            <a:ext cx="481012" cy="1531326"/>
          </a:xfrm>
          <a:prstGeom prst="bentConnector2">
            <a:avLst/>
          </a:prstGeom>
          <a:noFill/>
          <a:ln w="6350">
            <a:noFill/>
            <a:miter lim="800000"/>
            <a:headEnd type="none" w="sm" len="sm"/>
            <a:tailEnd type="triangle" w="sm" len="sm"/>
          </a:ln>
          <a:effectLst>
            <a:outerShdw dist="17961" dir="2700000" algn="ctr" rotWithShape="0">
              <a:srgbClr val="003399"/>
            </a:outerShdw>
          </a:effectLst>
        </p:spPr>
      </p:cxnSp>
      <p:cxnSp>
        <p:nvCxnSpPr>
          <p:cNvPr id="37" name="AutoShape 9"/>
          <p:cNvCxnSpPr>
            <a:cxnSpLocks noChangeShapeType="1"/>
            <a:stCxn id="57" idx="2"/>
            <a:endCxn id="51" idx="0"/>
          </p:cNvCxnSpPr>
          <p:nvPr/>
        </p:nvCxnSpPr>
        <p:spPr bwMode="auto">
          <a:xfrm rot="16200000" flipH="1">
            <a:off x="4849997" y="2021087"/>
            <a:ext cx="544512" cy="1147397"/>
          </a:xfrm>
          <a:prstGeom prst="bentConnector3">
            <a:avLst>
              <a:gd name="adj1" fmla="val 49856"/>
            </a:avLst>
          </a:prstGeom>
          <a:noFill/>
          <a:ln w="6350">
            <a:solidFill>
              <a:schemeClr val="accent3"/>
            </a:solidFill>
            <a:miter lim="800000"/>
            <a:headEnd type="none" w="sm" len="sm"/>
            <a:tailEnd type="none" w="sm" len="sm"/>
          </a:ln>
        </p:spPr>
      </p:cxnSp>
      <p:cxnSp>
        <p:nvCxnSpPr>
          <p:cNvPr id="41" name="AutoShape 10"/>
          <p:cNvCxnSpPr>
            <a:cxnSpLocks noChangeShapeType="1"/>
            <a:stCxn id="57" idx="2"/>
            <a:endCxn id="45" idx="0"/>
          </p:cNvCxnSpPr>
          <p:nvPr/>
        </p:nvCxnSpPr>
        <p:spPr bwMode="auto">
          <a:xfrm rot="5400000">
            <a:off x="2568392" y="886872"/>
            <a:ext cx="544512" cy="3415811"/>
          </a:xfrm>
          <a:prstGeom prst="bentConnector3">
            <a:avLst>
              <a:gd name="adj1" fmla="val 49856"/>
            </a:avLst>
          </a:prstGeom>
          <a:noFill/>
          <a:ln w="6350">
            <a:solidFill>
              <a:schemeClr val="accent3"/>
            </a:solidFill>
            <a:miter lim="800000"/>
            <a:headEnd type="none" w="sm" len="sm"/>
            <a:tailEnd type="none" w="sm" len="sm"/>
          </a:ln>
        </p:spPr>
      </p:cxnSp>
      <p:cxnSp>
        <p:nvCxnSpPr>
          <p:cNvPr id="42" name="AutoShape 11"/>
          <p:cNvCxnSpPr>
            <a:cxnSpLocks noChangeShapeType="1"/>
            <a:stCxn id="57" idx="2"/>
            <a:endCxn id="48" idx="0"/>
          </p:cNvCxnSpPr>
          <p:nvPr/>
        </p:nvCxnSpPr>
        <p:spPr bwMode="auto">
          <a:xfrm rot="5400000">
            <a:off x="3709194" y="2027672"/>
            <a:ext cx="544512" cy="1134208"/>
          </a:xfrm>
          <a:prstGeom prst="bentConnector3">
            <a:avLst>
              <a:gd name="adj1" fmla="val 49856"/>
            </a:avLst>
          </a:prstGeom>
          <a:noFill/>
          <a:ln w="6350">
            <a:solidFill>
              <a:schemeClr val="accent3"/>
            </a:solidFill>
            <a:miter lim="800000"/>
            <a:headEnd type="none" w="sm" len="sm"/>
            <a:tailEnd type="none" w="sm" len="sm"/>
          </a:ln>
        </p:spPr>
      </p:cxnSp>
      <p:cxnSp>
        <p:nvCxnSpPr>
          <p:cNvPr id="43" name="AutoShape 12"/>
          <p:cNvCxnSpPr>
            <a:cxnSpLocks noChangeShapeType="1"/>
            <a:stCxn id="57" idx="2"/>
            <a:endCxn id="54" idx="0"/>
          </p:cNvCxnSpPr>
          <p:nvPr/>
        </p:nvCxnSpPr>
        <p:spPr bwMode="auto">
          <a:xfrm rot="16200000" flipH="1">
            <a:off x="5991531" y="879536"/>
            <a:ext cx="544512" cy="3430466"/>
          </a:xfrm>
          <a:prstGeom prst="bentConnector3">
            <a:avLst>
              <a:gd name="adj1" fmla="val 49856"/>
            </a:avLst>
          </a:prstGeom>
          <a:noFill/>
          <a:ln w="6350">
            <a:solidFill>
              <a:schemeClr val="accent3"/>
            </a:solidFill>
            <a:miter lim="800000"/>
            <a:headEnd type="none" w="sm" len="sm"/>
            <a:tailEnd type="none" w="sm" len="sm"/>
          </a:ln>
        </p:spPr>
      </p:cxnSp>
      <p:sp>
        <p:nvSpPr>
          <p:cNvPr id="45" name="Rectangle 13"/>
          <p:cNvSpPr>
            <a:spLocks noChangeArrowheads="1"/>
          </p:cNvSpPr>
          <p:nvPr/>
        </p:nvSpPr>
        <p:spPr bwMode="auto">
          <a:xfrm>
            <a:off x="218343" y="2867041"/>
            <a:ext cx="1827334" cy="500063"/>
          </a:xfrm>
          <a:prstGeom prst="rect">
            <a:avLst/>
          </a:prstGeom>
          <a:solidFill>
            <a:schemeClr val="accent4"/>
          </a:solidFill>
          <a:ln w="6350" algn="ctr">
            <a:noFill/>
            <a:miter lim="800000"/>
            <a:headEnd/>
            <a:tailEnd/>
          </a:ln>
        </p:spPr>
        <p:txBody>
          <a:bodyPr lIns="0" tIns="0" rIns="0" bIns="0" anchor="ctr" anchorCtr="1"/>
          <a:lstStyle/>
          <a:p>
            <a:pPr algn="ctr" defTabSz="762000" eaLnBrk="0" hangingPunct="0"/>
            <a:r>
              <a:rPr lang="en-US" sz="1200" b="1" dirty="0">
                <a:solidFill>
                  <a:schemeClr val="bg1"/>
                </a:solidFill>
                <a:latin typeface="+mn-lt"/>
                <a:cs typeface="Times New Roman" pitchFamily="18" charset="0"/>
              </a:rPr>
              <a:t>Attractive high growth market</a:t>
            </a:r>
          </a:p>
        </p:txBody>
      </p:sp>
      <p:sp>
        <p:nvSpPr>
          <p:cNvPr id="46" name="Rectangle 14"/>
          <p:cNvSpPr>
            <a:spLocks noChangeArrowheads="1"/>
          </p:cNvSpPr>
          <p:nvPr/>
        </p:nvSpPr>
        <p:spPr bwMode="auto">
          <a:xfrm>
            <a:off x="218343" y="3398854"/>
            <a:ext cx="1827334" cy="2325688"/>
          </a:xfrm>
          <a:prstGeom prst="rect">
            <a:avLst/>
          </a:prstGeom>
          <a:noFill/>
          <a:ln w="9525">
            <a:noFill/>
            <a:miter lim="800000"/>
            <a:headEnd type="none" w="sm" len="sm"/>
            <a:tailEnd type="none" w="sm" len="sm"/>
          </a:ln>
        </p:spPr>
        <p:txBody>
          <a:bodyPr lIns="0" tIns="36000" rIns="0" bIns="0">
            <a:spAutoFit/>
          </a:bodyPr>
          <a:lstStyle/>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UK market CAGR 5% over last year</a:t>
            </a:r>
          </a:p>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UK market CAGR forecast to be &gt;7% over next five years</a:t>
            </a:r>
          </a:p>
          <a:p>
            <a:pPr marL="285750" indent="-285750"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Customers are moving towards the “full fat, full sugar, full salt” segment, which will match or exceed general market growth rates</a:t>
            </a:r>
          </a:p>
        </p:txBody>
      </p:sp>
      <p:sp>
        <p:nvSpPr>
          <p:cNvPr id="48" name="Rectangle 15"/>
          <p:cNvSpPr>
            <a:spLocks noChangeArrowheads="1"/>
          </p:cNvSpPr>
          <p:nvPr/>
        </p:nvSpPr>
        <p:spPr bwMode="auto">
          <a:xfrm>
            <a:off x="2499955" y="2867038"/>
            <a:ext cx="1827335" cy="500063"/>
          </a:xfrm>
          <a:prstGeom prst="rect">
            <a:avLst/>
          </a:prstGeom>
          <a:solidFill>
            <a:schemeClr val="accent4"/>
          </a:solidFill>
          <a:ln w="6350" algn="ctr">
            <a:noFill/>
            <a:miter lim="800000"/>
            <a:headEnd/>
            <a:tailEnd/>
          </a:ln>
        </p:spPr>
        <p:txBody>
          <a:bodyPr lIns="0" tIns="0" rIns="0" bIns="0" anchor="ctr" anchorCtr="1"/>
          <a:lstStyle/>
          <a:p>
            <a:pPr algn="ctr" defTabSz="762000" eaLnBrk="0" hangingPunct="0"/>
            <a:r>
              <a:rPr lang="en-US" sz="1200" b="1" dirty="0">
                <a:solidFill>
                  <a:schemeClr val="bg1"/>
                </a:solidFill>
                <a:latin typeface="+mn-lt"/>
                <a:cs typeface="Times New Roman" pitchFamily="18" charset="0"/>
              </a:rPr>
              <a:t>Clear competitive distinction</a:t>
            </a:r>
          </a:p>
        </p:txBody>
      </p:sp>
      <p:sp>
        <p:nvSpPr>
          <p:cNvPr id="49" name="Rectangle 16"/>
          <p:cNvSpPr>
            <a:spLocks noChangeArrowheads="1"/>
          </p:cNvSpPr>
          <p:nvPr/>
        </p:nvSpPr>
        <p:spPr bwMode="auto">
          <a:xfrm>
            <a:off x="2499955" y="3398851"/>
            <a:ext cx="1827335" cy="2178050"/>
          </a:xfrm>
          <a:prstGeom prst="rect">
            <a:avLst/>
          </a:prstGeom>
          <a:noFill/>
          <a:ln w="9525">
            <a:noFill/>
            <a:miter lim="800000"/>
            <a:headEnd type="none" w="sm" len="sm"/>
            <a:tailEnd type="none" w="sm" len="sm"/>
          </a:ln>
        </p:spPr>
        <p:txBody>
          <a:bodyPr lIns="0" tIns="36000" rIns="0" bIns="0">
            <a:spAutoFit/>
          </a:bodyPr>
          <a:lstStyle/>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Only significant company in the ‘fat boy’ niche</a:t>
            </a:r>
          </a:p>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“Killer product” in development</a:t>
            </a:r>
          </a:p>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Recent new entrants targeting ‘healthy eating’ market</a:t>
            </a:r>
          </a:p>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Sales volume growth superior to market in </a:t>
            </a:r>
            <a:br>
              <a:rPr lang="en-GB" sz="1200" dirty="0">
                <a:latin typeface="+mn-lt"/>
                <a:cs typeface="Times New Roman" pitchFamily="18" charset="0"/>
              </a:rPr>
            </a:br>
            <a:r>
              <a:rPr lang="en-GB" sz="1200" dirty="0">
                <a:latin typeface="+mn-lt"/>
                <a:cs typeface="Times New Roman" pitchFamily="18" charset="0"/>
              </a:rPr>
              <a:t>last three years</a:t>
            </a:r>
            <a:endParaRPr lang="en-GB" sz="1200" b="1" dirty="0">
              <a:latin typeface="+mn-lt"/>
            </a:endParaRPr>
          </a:p>
        </p:txBody>
      </p:sp>
      <p:sp>
        <p:nvSpPr>
          <p:cNvPr id="51" name="Rectangle 18"/>
          <p:cNvSpPr>
            <a:spLocks noChangeArrowheads="1"/>
          </p:cNvSpPr>
          <p:nvPr/>
        </p:nvSpPr>
        <p:spPr bwMode="auto">
          <a:xfrm>
            <a:off x="4781551" y="2867026"/>
            <a:ext cx="1827334" cy="500063"/>
          </a:xfrm>
          <a:prstGeom prst="rect">
            <a:avLst/>
          </a:prstGeom>
          <a:solidFill>
            <a:schemeClr val="accent4"/>
          </a:solidFill>
          <a:ln w="6350" algn="ctr">
            <a:noFill/>
            <a:miter lim="800000"/>
            <a:headEnd/>
            <a:tailEnd/>
          </a:ln>
        </p:spPr>
        <p:txBody>
          <a:bodyPr lIns="0" tIns="0" rIns="0" bIns="0" anchor="ctr" anchorCtr="1"/>
          <a:lstStyle/>
          <a:p>
            <a:pPr algn="ctr" defTabSz="762000" eaLnBrk="0" hangingPunct="0"/>
            <a:r>
              <a:rPr lang="en-US" sz="1200" b="1" dirty="0">
                <a:solidFill>
                  <a:schemeClr val="bg1"/>
                </a:solidFill>
                <a:latin typeface="+mn-lt"/>
                <a:cs typeface="Times New Roman" pitchFamily="18" charset="0"/>
              </a:rPr>
              <a:t>Margins are strong and sustainable</a:t>
            </a:r>
          </a:p>
        </p:txBody>
      </p:sp>
      <p:sp>
        <p:nvSpPr>
          <p:cNvPr id="52" name="Rectangle 19"/>
          <p:cNvSpPr>
            <a:spLocks noChangeArrowheads="1"/>
          </p:cNvSpPr>
          <p:nvPr/>
        </p:nvSpPr>
        <p:spPr bwMode="auto">
          <a:xfrm>
            <a:off x="4781551" y="3398839"/>
            <a:ext cx="1827334" cy="2141538"/>
          </a:xfrm>
          <a:prstGeom prst="rect">
            <a:avLst/>
          </a:prstGeom>
          <a:noFill/>
          <a:ln w="9525" algn="ctr">
            <a:noFill/>
            <a:miter lim="800000"/>
            <a:headEnd type="none" w="sm" len="sm"/>
            <a:tailEnd type="none" w="sm" len="sm"/>
          </a:ln>
        </p:spPr>
        <p:txBody>
          <a:bodyPr lIns="0" tIns="36000" rIns="0" bIns="0">
            <a:spAutoFit/>
          </a:bodyPr>
          <a:lstStyle/>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Historic and recent profitability has been maintained</a:t>
            </a:r>
          </a:p>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Future profitability is unlikely to be adversely impacted by competitive activity</a:t>
            </a:r>
          </a:p>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Established management team and operational competency</a:t>
            </a:r>
          </a:p>
        </p:txBody>
      </p:sp>
      <p:sp>
        <p:nvSpPr>
          <p:cNvPr id="54" name="Rectangle 21"/>
          <p:cNvSpPr>
            <a:spLocks noChangeArrowheads="1"/>
          </p:cNvSpPr>
          <p:nvPr/>
        </p:nvSpPr>
        <p:spPr bwMode="auto">
          <a:xfrm>
            <a:off x="7064620" y="2867026"/>
            <a:ext cx="1827334" cy="500063"/>
          </a:xfrm>
          <a:prstGeom prst="rect">
            <a:avLst/>
          </a:prstGeom>
          <a:solidFill>
            <a:schemeClr val="accent4"/>
          </a:solidFill>
          <a:ln w="6350" algn="ctr">
            <a:noFill/>
            <a:miter lim="800000"/>
            <a:headEnd/>
            <a:tailEnd/>
          </a:ln>
        </p:spPr>
        <p:txBody>
          <a:bodyPr lIns="0" tIns="0" rIns="0" bIns="0" anchor="ctr" anchorCtr="1"/>
          <a:lstStyle/>
          <a:p>
            <a:pPr algn="ctr" defTabSz="762000" eaLnBrk="0" hangingPunct="0"/>
            <a:r>
              <a:rPr lang="en-US" sz="1200" b="1" dirty="0">
                <a:solidFill>
                  <a:schemeClr val="bg1"/>
                </a:solidFill>
                <a:latin typeface="+mn-lt"/>
                <a:cs typeface="Times New Roman" pitchFamily="18" charset="0"/>
              </a:rPr>
              <a:t>The business is cash generative</a:t>
            </a:r>
          </a:p>
        </p:txBody>
      </p:sp>
      <p:sp>
        <p:nvSpPr>
          <p:cNvPr id="55" name="Rectangle 22"/>
          <p:cNvSpPr>
            <a:spLocks noChangeArrowheads="1"/>
          </p:cNvSpPr>
          <p:nvPr/>
        </p:nvSpPr>
        <p:spPr bwMode="auto">
          <a:xfrm>
            <a:off x="7064620" y="3398839"/>
            <a:ext cx="1827334" cy="1957388"/>
          </a:xfrm>
          <a:prstGeom prst="rect">
            <a:avLst/>
          </a:prstGeom>
          <a:noFill/>
          <a:ln w="9525" algn="ctr">
            <a:noFill/>
            <a:miter lim="800000"/>
            <a:headEnd type="none" w="sm" len="sm"/>
            <a:tailEnd type="none" w="sm" len="sm"/>
          </a:ln>
        </p:spPr>
        <p:txBody>
          <a:bodyPr lIns="0" tIns="36000" rIns="0" bIns="0">
            <a:spAutoFit/>
          </a:bodyPr>
          <a:lstStyle/>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No requirements for balance sheet restructuring</a:t>
            </a:r>
          </a:p>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Working capital will not adversely affect future cash-flow</a:t>
            </a:r>
          </a:p>
          <a:p>
            <a:pPr marL="274638" indent="-274638" defTabSz="762000" eaLnBrk="0" hangingPunct="0">
              <a:spcBef>
                <a:spcPct val="20000"/>
              </a:spcBef>
              <a:buClr>
                <a:schemeClr val="accent1"/>
              </a:buClr>
              <a:buSzPct val="125000"/>
              <a:buFont typeface="Arial" pitchFamily="34" charset="0"/>
              <a:buChar char="▪"/>
            </a:pPr>
            <a:r>
              <a:rPr lang="en-GB" sz="1200" dirty="0">
                <a:latin typeface="+mn-lt"/>
                <a:cs typeface="Times New Roman" pitchFamily="18" charset="0"/>
              </a:rPr>
              <a:t>Short term financing needs are met by acceptable use of creditors</a:t>
            </a:r>
          </a:p>
        </p:txBody>
      </p:sp>
      <p:sp>
        <p:nvSpPr>
          <p:cNvPr id="56" name="AutoShape 23"/>
          <p:cNvSpPr>
            <a:spLocks noChangeArrowheads="1"/>
          </p:cNvSpPr>
          <p:nvPr/>
        </p:nvSpPr>
        <p:spPr bwMode="auto">
          <a:xfrm>
            <a:off x="1163782" y="5611091"/>
            <a:ext cx="3274868" cy="697634"/>
          </a:xfrm>
          <a:prstGeom prst="wedgeEllipseCallout">
            <a:avLst>
              <a:gd name="adj1" fmla="val -37442"/>
              <a:gd name="adj2" fmla="val -55885"/>
            </a:avLst>
          </a:prstGeom>
          <a:solidFill>
            <a:schemeClr val="bg1"/>
          </a:solidFill>
          <a:ln w="6350" algn="ctr">
            <a:solidFill>
              <a:schemeClr val="accent3"/>
            </a:solidFill>
            <a:miter lim="800000"/>
            <a:headEnd type="none" w="sm" len="sm"/>
            <a:tailEnd type="none" w="sm" len="sm"/>
          </a:ln>
        </p:spPr>
        <p:txBody>
          <a:bodyPr lIns="18000" tIns="18000" rIns="18000" bIns="18000" anchor="ctr" anchorCtr="1"/>
          <a:lstStyle/>
          <a:p>
            <a:pPr algn="ctr" defTabSz="762000" eaLnBrk="0" hangingPunct="0"/>
            <a:r>
              <a:rPr lang="en-GB" sz="1200" b="1" i="1" dirty="0">
                <a:solidFill>
                  <a:schemeClr val="accent3"/>
                </a:solidFill>
                <a:latin typeface="+mn-lt"/>
              </a:rPr>
              <a:t>Supporting assertions (build to prove the primary assertions)</a:t>
            </a:r>
          </a:p>
        </p:txBody>
      </p:sp>
      <p:sp>
        <p:nvSpPr>
          <p:cNvPr id="57" name="Rectangle 24"/>
          <p:cNvSpPr>
            <a:spLocks noChangeArrowheads="1"/>
          </p:cNvSpPr>
          <p:nvPr/>
        </p:nvSpPr>
        <p:spPr bwMode="auto">
          <a:xfrm>
            <a:off x="2495554" y="1787525"/>
            <a:ext cx="4106008" cy="534988"/>
          </a:xfrm>
          <a:prstGeom prst="rect">
            <a:avLst/>
          </a:prstGeom>
          <a:solidFill>
            <a:schemeClr val="accent3"/>
          </a:solidFill>
          <a:ln w="6350" algn="ctr">
            <a:noFill/>
            <a:miter lim="800000"/>
            <a:headEnd/>
            <a:tailEnd/>
          </a:ln>
        </p:spPr>
        <p:txBody>
          <a:bodyPr lIns="0" tIns="0" rIns="0" bIns="0" anchor="ctr" anchorCtr="1"/>
          <a:lstStyle/>
          <a:p>
            <a:pPr algn="ctr" defTabSz="762000" eaLnBrk="0" hangingPunct="0"/>
            <a:r>
              <a:rPr lang="en-GB" sz="1200" b="1" dirty="0">
                <a:solidFill>
                  <a:schemeClr val="bg1"/>
                </a:solidFill>
                <a:latin typeface="+mn-lt"/>
                <a:cs typeface="Times New Roman" pitchFamily="18" charset="0"/>
              </a:rPr>
              <a:t>Despite competition this company is well placed to achieve projections over the forecast period</a:t>
            </a:r>
            <a:r>
              <a:rPr lang="en-GB" sz="1200" b="1" dirty="0">
                <a:solidFill>
                  <a:schemeClr val="bg1"/>
                </a:solidFill>
                <a:latin typeface="+mn-lt"/>
              </a:rPr>
              <a:t> </a:t>
            </a:r>
            <a:endParaRPr lang="en-US" sz="1200" b="1" dirty="0">
              <a:solidFill>
                <a:schemeClr val="bg1"/>
              </a:solidFill>
              <a:latin typeface="+mn-lt"/>
            </a:endParaRPr>
          </a:p>
        </p:txBody>
      </p:sp>
      <p:sp>
        <p:nvSpPr>
          <p:cNvPr id="58" name="AutoShape 25"/>
          <p:cNvSpPr>
            <a:spLocks noChangeArrowheads="1"/>
          </p:cNvSpPr>
          <p:nvPr/>
        </p:nvSpPr>
        <p:spPr bwMode="auto">
          <a:xfrm>
            <a:off x="871904" y="1627188"/>
            <a:ext cx="1307123" cy="506412"/>
          </a:xfrm>
          <a:prstGeom prst="wedgeEllipseCallout">
            <a:avLst>
              <a:gd name="adj1" fmla="val 73542"/>
              <a:gd name="adj2" fmla="val 5171"/>
            </a:avLst>
          </a:prstGeom>
          <a:solidFill>
            <a:schemeClr val="bg1"/>
          </a:solidFill>
          <a:ln w="6350" algn="ctr">
            <a:solidFill>
              <a:schemeClr val="accent3"/>
            </a:solidFill>
            <a:miter lim="800000"/>
            <a:headEnd type="none" w="sm" len="sm"/>
            <a:tailEnd type="none" w="sm" len="sm"/>
          </a:ln>
        </p:spPr>
        <p:txBody>
          <a:bodyPr lIns="18000" tIns="18000" rIns="18000" bIns="18000" anchor="ctr" anchorCtr="1"/>
          <a:lstStyle/>
          <a:p>
            <a:pPr algn="ctr" defTabSz="762000" eaLnBrk="0" hangingPunct="0"/>
            <a:r>
              <a:rPr lang="en-GB" sz="1200" b="1" i="1" dirty="0">
                <a:solidFill>
                  <a:schemeClr val="accent3"/>
                </a:solidFill>
                <a:latin typeface="+mn-lt"/>
              </a:rPr>
              <a:t>Hypothesis</a:t>
            </a:r>
          </a:p>
        </p:txBody>
      </p:sp>
      <p:sp>
        <p:nvSpPr>
          <p:cNvPr id="59" name="AutoShape 26"/>
          <p:cNvSpPr>
            <a:spLocks noChangeArrowheads="1"/>
          </p:cNvSpPr>
          <p:nvPr/>
        </p:nvSpPr>
        <p:spPr bwMode="auto">
          <a:xfrm>
            <a:off x="6885183" y="1377229"/>
            <a:ext cx="2064854" cy="1028700"/>
          </a:xfrm>
          <a:prstGeom prst="wedgeEllipseCallout">
            <a:avLst>
              <a:gd name="adj1" fmla="val -25486"/>
              <a:gd name="adj2" fmla="val 78688"/>
            </a:avLst>
          </a:prstGeom>
          <a:solidFill>
            <a:schemeClr val="bg1"/>
          </a:solidFill>
          <a:ln w="6350" algn="ctr">
            <a:solidFill>
              <a:schemeClr val="accent3"/>
            </a:solidFill>
            <a:miter lim="800000"/>
            <a:headEnd type="none" w="sm" len="sm"/>
            <a:tailEnd type="none" w="sm" len="sm"/>
          </a:ln>
        </p:spPr>
        <p:txBody>
          <a:bodyPr lIns="18000" tIns="18000" rIns="18000" bIns="18000" anchor="ctr" anchorCtr="1"/>
          <a:lstStyle/>
          <a:p>
            <a:pPr algn="ctr" defTabSz="762000" eaLnBrk="0" hangingPunct="0"/>
            <a:r>
              <a:rPr lang="en-GB" sz="1200" b="1" i="1" dirty="0">
                <a:solidFill>
                  <a:schemeClr val="accent3"/>
                </a:solidFill>
                <a:latin typeface="+mn-lt"/>
              </a:rPr>
              <a:t>Primary assertions (if hypothesis is true these must also be true)</a:t>
            </a:r>
          </a:p>
        </p:txBody>
      </p:sp>
      <p:sp>
        <p:nvSpPr>
          <p:cNvPr id="60" name="Rectangle 27"/>
          <p:cNvSpPr>
            <a:spLocks noChangeArrowheads="1"/>
          </p:cNvSpPr>
          <p:nvPr/>
        </p:nvSpPr>
        <p:spPr bwMode="auto">
          <a:xfrm>
            <a:off x="223270" y="1066800"/>
            <a:ext cx="7867783" cy="318655"/>
          </a:xfrm>
          <a:prstGeom prst="rect">
            <a:avLst/>
          </a:prstGeom>
          <a:noFill/>
          <a:ln w="9525" algn="ctr">
            <a:noFill/>
            <a:miter lim="800000"/>
            <a:headEnd/>
            <a:tailEnd/>
          </a:ln>
        </p:spPr>
        <p:txBody>
          <a:bodyPr lIns="0" tIns="0" rIns="0" bIns="0" anchor="b"/>
          <a:lstStyle/>
          <a:p>
            <a:pPr defTabSz="762000" eaLnBrk="0" hangingPunct="0"/>
            <a:r>
              <a:rPr lang="en-GB" sz="1200" b="1" dirty="0">
                <a:solidFill>
                  <a:schemeClr val="accent3"/>
                </a:solidFill>
                <a:latin typeface="+mn-lt"/>
              </a:rPr>
              <a:t>The hypothesis is set into primary and supporting assertions which will be </a:t>
            </a:r>
            <a:r>
              <a:rPr lang="en-GB" sz="1200" b="1" dirty="0" smtClean="0">
                <a:solidFill>
                  <a:schemeClr val="accent3"/>
                </a:solidFill>
                <a:latin typeface="+mn-lt"/>
              </a:rPr>
              <a:t>tested...</a:t>
            </a:r>
            <a:endParaRPr lang="en-GB" sz="1200" b="1" dirty="0">
              <a:solidFill>
                <a:schemeClr val="accent3"/>
              </a:solidFill>
              <a:latin typeface="+mn-lt"/>
            </a:endParaRPr>
          </a:p>
        </p:txBody>
      </p:sp>
      <p:sp>
        <p:nvSpPr>
          <p:cNvPr id="61" name="AutoShape 28"/>
          <p:cNvSpPr>
            <a:spLocks noChangeArrowheads="1"/>
          </p:cNvSpPr>
          <p:nvPr/>
        </p:nvSpPr>
        <p:spPr bwMode="auto">
          <a:xfrm>
            <a:off x="4513385" y="5710967"/>
            <a:ext cx="457200" cy="536575"/>
          </a:xfrm>
          <a:prstGeom prst="rightArrow">
            <a:avLst>
              <a:gd name="adj1" fmla="val 66269"/>
              <a:gd name="adj2" fmla="val 58972"/>
            </a:avLst>
          </a:prstGeom>
          <a:gradFill rotWithShape="0">
            <a:gsLst>
              <a:gs pos="0">
                <a:srgbClr val="FFFFFF"/>
              </a:gs>
              <a:gs pos="100000">
                <a:srgbClr val="F0C116"/>
              </a:gs>
            </a:gsLst>
            <a:lin ang="0" scaled="1"/>
          </a:gradFill>
          <a:ln w="6350">
            <a:noFill/>
            <a:miter lim="800000"/>
            <a:headEnd type="none" w="sm" len="sm"/>
            <a:tailEnd type="none" w="sm" len="sm"/>
          </a:ln>
        </p:spPr>
        <p:txBody>
          <a:bodyPr wrap="none" lIns="90000" tIns="90000" rIns="90000" bIns="90000" anchor="ctr"/>
          <a:lstStyle/>
          <a:p>
            <a:endParaRPr lang="en-US" dirty="0">
              <a:latin typeface="+mn-lt"/>
            </a:endParaRPr>
          </a:p>
        </p:txBody>
      </p:sp>
      <p:pic>
        <p:nvPicPr>
          <p:cNvPr id="28" name="Picture 27"/>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
        <p:nvSpPr>
          <p:cNvPr id="30" name="Rectangle 2"/>
          <p:cNvSpPr>
            <a:spLocks noChangeArrowheads="1"/>
          </p:cNvSpPr>
          <p:nvPr/>
        </p:nvSpPr>
        <p:spPr bwMode="auto">
          <a:xfrm>
            <a:off x="6545944" y="1038226"/>
            <a:ext cx="2267856" cy="276999"/>
          </a:xfrm>
          <a:prstGeom prst="rect">
            <a:avLst/>
          </a:prstGeom>
          <a:solidFill>
            <a:srgbClr val="F06A0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For Example Purposes Only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kern="0" dirty="0" smtClean="0">
                <a:solidFill>
                  <a:schemeClr val="bg1"/>
                </a:solidFill>
                <a:latin typeface="+mn-lt"/>
              </a:rPr>
              <a:t>Research, discuss, think:  data risk assessment</a:t>
            </a:r>
            <a:endParaRPr lang="en-US" altLang="en-US" sz="1800" b="1" kern="0" dirty="0" smtClean="0">
              <a:solidFill>
                <a:schemeClr val="bg1"/>
              </a:solidFill>
              <a:latin typeface="+mn-lt"/>
            </a:endParaRPr>
          </a:p>
        </p:txBody>
      </p:sp>
      <p:sp>
        <p:nvSpPr>
          <p:cNvPr id="28" name="Text Placeholder 4"/>
          <p:cNvSpPr txBox="1">
            <a:spLocks/>
          </p:cNvSpPr>
          <p:nvPr/>
        </p:nvSpPr>
        <p:spPr bwMode="gray">
          <a:xfrm>
            <a:off x="203219" y="1115536"/>
            <a:ext cx="8745409" cy="115276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8E258D"/>
                </a:solidFill>
                <a:effectLst/>
                <a:uLnTx/>
                <a:uFillTx/>
                <a:latin typeface="Arial"/>
                <a:ea typeface="+mn-ea"/>
                <a:cs typeface="Arial" pitchFamily="34" charset="0"/>
              </a:rPr>
              <a:t>In order </a:t>
            </a:r>
            <a:r>
              <a:rPr kumimoji="0" lang="en-GB" sz="1200" b="1" i="0" u="none" strike="noStrike" kern="1200" cap="none" spc="0" normalizeH="0" noProof="0" dirty="0" smtClean="0">
                <a:ln>
                  <a:noFill/>
                </a:ln>
                <a:solidFill>
                  <a:srgbClr val="8E258D"/>
                </a:solidFill>
                <a:effectLst/>
                <a:uLnTx/>
                <a:uFillTx/>
                <a:latin typeface="Arial"/>
                <a:ea typeface="+mn-ea"/>
                <a:cs typeface="Arial" pitchFamily="34" charset="0"/>
              </a:rPr>
              <a:t>to scope the work, we also need to consider the potential risks in relation to data quality and integrity.  </a:t>
            </a:r>
            <a:r>
              <a:rPr lang="en-GB" sz="1200" b="1" dirty="0" smtClean="0">
                <a:solidFill>
                  <a:srgbClr val="8E258D"/>
                </a:solidFill>
                <a:latin typeface="Arial"/>
                <a:cs typeface="Arial" pitchFamily="34" charset="0"/>
              </a:rPr>
              <a:t>Think about the considerations below based on what you know about the target business, and whether this suggests there are key potential risks in the quality of the data that also need to be addressed through the FDD</a:t>
            </a:r>
            <a:endParaRPr lang="en-GB" sz="1200" b="1" baseline="0" dirty="0" smtClean="0">
              <a:solidFill>
                <a:srgbClr val="8E258D"/>
              </a:solidFill>
              <a:latin typeface="Arial"/>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kumimoji="0" lang="en-GB" sz="1200" b="0" i="0" u="none" strike="noStrike" kern="1200" cap="none" spc="0" normalizeH="0" baseline="0" noProof="0" dirty="0">
              <a:ln>
                <a:noFill/>
              </a:ln>
              <a:solidFill>
                <a:srgbClr val="8E258D"/>
              </a:solidFill>
              <a:effectLst/>
              <a:uLnTx/>
              <a:uFillTx/>
              <a:latin typeface="Arial"/>
              <a:ea typeface="+mn-ea"/>
              <a:cs typeface="Arial" pitchFamily="34" charset="0"/>
            </a:endParaRPr>
          </a:p>
        </p:txBody>
      </p:sp>
      <p:sp>
        <p:nvSpPr>
          <p:cNvPr id="6" name="Text Box 3"/>
          <p:cNvSpPr txBox="1">
            <a:spLocks noChangeArrowheads="1"/>
          </p:cNvSpPr>
          <p:nvPr/>
        </p:nvSpPr>
        <p:spPr bwMode="gray">
          <a:xfrm>
            <a:off x="252048" y="1801102"/>
            <a:ext cx="2781300" cy="413327"/>
          </a:xfrm>
          <a:prstGeom prst="rect">
            <a:avLst/>
          </a:prstGeom>
          <a:solidFill>
            <a:schemeClr val="accent1"/>
          </a:solidFill>
          <a:ln w="12700" algn="ctr">
            <a:solidFill>
              <a:schemeClr val="accent1"/>
            </a:solidFill>
            <a:miter lim="800000"/>
            <a:headEnd/>
            <a:tailEnd/>
          </a:ln>
        </p:spPr>
        <p:txBody>
          <a:bodyPr lIns="54000" tIns="54000" rIns="54000" bIns="54000" anchor="ctr"/>
          <a:lstStyle/>
          <a:p>
            <a:pPr algn="ctr"/>
            <a:r>
              <a:rPr lang="en-GB" sz="1200" b="1" dirty="0" smtClean="0">
                <a:solidFill>
                  <a:schemeClr val="bg1"/>
                </a:solidFill>
                <a:latin typeface="+mn-lt"/>
                <a:cs typeface="Arial" pitchFamily="34" charset="0"/>
              </a:rPr>
              <a:t>Financial concerns</a:t>
            </a:r>
          </a:p>
        </p:txBody>
      </p:sp>
      <p:sp>
        <p:nvSpPr>
          <p:cNvPr id="7" name="Rectangle 4"/>
          <p:cNvSpPr>
            <a:spLocks noChangeArrowheads="1"/>
          </p:cNvSpPr>
          <p:nvPr/>
        </p:nvSpPr>
        <p:spPr bwMode="gray">
          <a:xfrm>
            <a:off x="252048" y="2214430"/>
            <a:ext cx="2781300" cy="1817250"/>
          </a:xfrm>
          <a:prstGeom prst="rect">
            <a:avLst/>
          </a:prstGeom>
          <a:solidFill>
            <a:schemeClr val="bg1"/>
          </a:solidFill>
          <a:ln w="9525">
            <a:solidFill>
              <a:schemeClr val="accent1"/>
            </a:solidFill>
            <a:miter lim="800000"/>
            <a:headEnd/>
            <a:tailEnd/>
          </a:ln>
        </p:spPr>
        <p:txBody>
          <a:bodyPr lIns="54000" tIns="54000" rIns="54000" bIns="54000"/>
          <a:lstStyle/>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Adoption of IFRS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Significant difference between cash and earnings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Tight cash / funding gap/ covenants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Aggressive forecasts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Aggressive accounting policies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Results exceed market trends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Profit / credit warnings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High forex exposure</a:t>
            </a:r>
          </a:p>
        </p:txBody>
      </p:sp>
      <p:sp>
        <p:nvSpPr>
          <p:cNvPr id="8" name="Text Box 5"/>
          <p:cNvSpPr txBox="1">
            <a:spLocks noChangeArrowheads="1"/>
          </p:cNvSpPr>
          <p:nvPr/>
        </p:nvSpPr>
        <p:spPr bwMode="gray">
          <a:xfrm>
            <a:off x="6101868" y="1801102"/>
            <a:ext cx="2781300" cy="413327"/>
          </a:xfrm>
          <a:prstGeom prst="rect">
            <a:avLst/>
          </a:prstGeom>
          <a:solidFill>
            <a:schemeClr val="accent1"/>
          </a:solidFill>
          <a:ln w="12700" algn="ctr">
            <a:solidFill>
              <a:schemeClr val="accent1"/>
            </a:solidFill>
            <a:miter lim="800000"/>
            <a:headEnd/>
            <a:tailEnd/>
          </a:ln>
        </p:spPr>
        <p:txBody>
          <a:bodyPr lIns="54000" tIns="54000" rIns="54000" bIns="54000" anchor="ctr"/>
          <a:lstStyle/>
          <a:p>
            <a:pPr algn="ctr"/>
            <a:r>
              <a:rPr lang="en-GB" sz="1200" b="1" dirty="0" smtClean="0">
                <a:solidFill>
                  <a:schemeClr val="bg1"/>
                </a:solidFill>
                <a:latin typeface="+mn-lt"/>
                <a:cs typeface="Arial" pitchFamily="34" charset="0"/>
              </a:rPr>
              <a:t>Corporate Governance</a:t>
            </a:r>
          </a:p>
        </p:txBody>
      </p:sp>
      <p:sp>
        <p:nvSpPr>
          <p:cNvPr id="9" name="Rectangle 6"/>
          <p:cNvSpPr>
            <a:spLocks noChangeArrowheads="1"/>
          </p:cNvSpPr>
          <p:nvPr/>
        </p:nvSpPr>
        <p:spPr bwMode="gray">
          <a:xfrm>
            <a:off x="6101868" y="2214430"/>
            <a:ext cx="2781300" cy="1817250"/>
          </a:xfrm>
          <a:prstGeom prst="rect">
            <a:avLst/>
          </a:prstGeom>
          <a:solidFill>
            <a:schemeClr val="bg1"/>
          </a:solidFill>
          <a:ln w="9525">
            <a:solidFill>
              <a:schemeClr val="accent1"/>
            </a:solidFill>
            <a:miter lim="800000"/>
            <a:headEnd/>
            <a:tailEnd/>
          </a:ln>
        </p:spPr>
        <p:txBody>
          <a:bodyPr lIns="54000" tIns="54000" rIns="54000" bIns="54000"/>
          <a:lstStyle/>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Owner manager controls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Regulatory compliance - SOX compliance</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Independent board/non executive</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Poor corporate governance / internal control</a:t>
            </a:r>
          </a:p>
        </p:txBody>
      </p:sp>
      <p:sp>
        <p:nvSpPr>
          <p:cNvPr id="10" name="Text Box 7"/>
          <p:cNvSpPr txBox="1">
            <a:spLocks noChangeArrowheads="1"/>
          </p:cNvSpPr>
          <p:nvPr/>
        </p:nvSpPr>
        <p:spPr bwMode="gray">
          <a:xfrm>
            <a:off x="3172582" y="1801102"/>
            <a:ext cx="2791557" cy="413327"/>
          </a:xfrm>
          <a:prstGeom prst="rect">
            <a:avLst/>
          </a:prstGeom>
          <a:solidFill>
            <a:schemeClr val="accent1"/>
          </a:solidFill>
          <a:ln w="12700" algn="ctr">
            <a:solidFill>
              <a:schemeClr val="accent1"/>
            </a:solidFill>
            <a:miter lim="800000"/>
            <a:headEnd/>
            <a:tailEnd/>
          </a:ln>
        </p:spPr>
        <p:txBody>
          <a:bodyPr lIns="54000" tIns="54000" rIns="54000" bIns="54000" anchor="ctr"/>
          <a:lstStyle/>
          <a:p>
            <a:pPr algn="ctr"/>
            <a:r>
              <a:rPr lang="en-GB" sz="1200" b="1" dirty="0" smtClean="0">
                <a:solidFill>
                  <a:schemeClr val="bg1"/>
                </a:solidFill>
                <a:latin typeface="+mn-lt"/>
                <a:cs typeface="Arial" pitchFamily="34" charset="0"/>
              </a:rPr>
              <a:t>Complexity</a:t>
            </a:r>
          </a:p>
        </p:txBody>
      </p:sp>
      <p:sp>
        <p:nvSpPr>
          <p:cNvPr id="11" name="Rectangle 8"/>
          <p:cNvSpPr>
            <a:spLocks noChangeArrowheads="1"/>
          </p:cNvSpPr>
          <p:nvPr/>
        </p:nvSpPr>
        <p:spPr bwMode="gray">
          <a:xfrm>
            <a:off x="3172582" y="2214430"/>
            <a:ext cx="2791557" cy="1817250"/>
          </a:xfrm>
          <a:prstGeom prst="rect">
            <a:avLst/>
          </a:prstGeom>
          <a:solidFill>
            <a:schemeClr val="bg1"/>
          </a:solidFill>
          <a:ln w="9525">
            <a:solidFill>
              <a:schemeClr val="accent1"/>
            </a:solidFill>
            <a:miter lim="800000"/>
            <a:headEnd/>
            <a:tailEnd/>
          </a:ln>
        </p:spPr>
        <p:txBody>
          <a:bodyPr lIns="54000" tIns="54000" rIns="54000" bIns="54000"/>
          <a:lstStyle/>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Remote operations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Emerging market locations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Complex and subjective accounting policies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Carve out information (significant limitations may apply to carve-out financials where the target business is part of a larger group)</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Complex banking, derivative and hedging arrangements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Complex corporate structures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Related party arrangements</a:t>
            </a:r>
          </a:p>
        </p:txBody>
      </p:sp>
      <p:sp>
        <p:nvSpPr>
          <p:cNvPr id="12" name="Text Box 9"/>
          <p:cNvSpPr txBox="1">
            <a:spLocks noChangeArrowheads="1"/>
          </p:cNvSpPr>
          <p:nvPr/>
        </p:nvSpPr>
        <p:spPr bwMode="gray">
          <a:xfrm>
            <a:off x="6101868" y="4114799"/>
            <a:ext cx="2781300" cy="409575"/>
          </a:xfrm>
          <a:prstGeom prst="rect">
            <a:avLst/>
          </a:prstGeom>
          <a:solidFill>
            <a:schemeClr val="accent1"/>
          </a:solidFill>
          <a:ln w="12700" algn="ctr">
            <a:solidFill>
              <a:schemeClr val="accent1"/>
            </a:solidFill>
            <a:miter lim="800000"/>
            <a:headEnd/>
            <a:tailEnd/>
          </a:ln>
        </p:spPr>
        <p:txBody>
          <a:bodyPr lIns="54000" tIns="54000" rIns="54000" bIns="54000" anchor="ctr"/>
          <a:lstStyle/>
          <a:p>
            <a:pPr algn="ctr"/>
            <a:r>
              <a:rPr lang="en-GB" sz="1200" b="1" dirty="0" smtClean="0">
                <a:solidFill>
                  <a:schemeClr val="bg1"/>
                </a:solidFill>
                <a:latin typeface="+mn-lt"/>
                <a:cs typeface="Arial" pitchFamily="34" charset="0"/>
              </a:rPr>
              <a:t>IT Systems / controls</a:t>
            </a:r>
          </a:p>
        </p:txBody>
      </p:sp>
      <p:sp>
        <p:nvSpPr>
          <p:cNvPr id="13" name="Rectangle 10"/>
          <p:cNvSpPr>
            <a:spLocks noChangeArrowheads="1"/>
          </p:cNvSpPr>
          <p:nvPr/>
        </p:nvSpPr>
        <p:spPr bwMode="gray">
          <a:xfrm>
            <a:off x="6101868" y="4524422"/>
            <a:ext cx="2781300" cy="1723977"/>
          </a:xfrm>
          <a:prstGeom prst="rect">
            <a:avLst/>
          </a:prstGeom>
          <a:solidFill>
            <a:schemeClr val="bg1"/>
          </a:solidFill>
          <a:ln w="9525">
            <a:solidFill>
              <a:schemeClr val="accent1"/>
            </a:solidFill>
            <a:miter lim="800000"/>
            <a:headEnd/>
            <a:tailEnd/>
          </a:ln>
        </p:spPr>
        <p:txBody>
          <a:bodyPr lIns="54000" tIns="54000" rIns="54000" bIns="54000"/>
          <a:lstStyle/>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New systems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New acquisitions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Bespoke IT system</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Lack of reconciliations to system, reliance on IT generating reported figures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Audit comment on IT and controls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Existence and reporting of internal audit</a:t>
            </a:r>
          </a:p>
        </p:txBody>
      </p:sp>
      <p:sp>
        <p:nvSpPr>
          <p:cNvPr id="14" name="Text Box 11"/>
          <p:cNvSpPr txBox="1">
            <a:spLocks noChangeArrowheads="1"/>
          </p:cNvSpPr>
          <p:nvPr/>
        </p:nvSpPr>
        <p:spPr bwMode="gray">
          <a:xfrm>
            <a:off x="3172582" y="4114799"/>
            <a:ext cx="2791557" cy="409575"/>
          </a:xfrm>
          <a:prstGeom prst="rect">
            <a:avLst/>
          </a:prstGeom>
          <a:solidFill>
            <a:schemeClr val="accent1"/>
          </a:solidFill>
          <a:ln w="12700" algn="ctr">
            <a:solidFill>
              <a:schemeClr val="accent1"/>
            </a:solidFill>
            <a:miter lim="800000"/>
            <a:headEnd/>
            <a:tailEnd/>
          </a:ln>
        </p:spPr>
        <p:txBody>
          <a:bodyPr lIns="54000" tIns="54000" rIns="54000" bIns="54000" anchor="ctr"/>
          <a:lstStyle/>
          <a:p>
            <a:pPr algn="ctr"/>
            <a:r>
              <a:rPr lang="en-GB" sz="1200" b="1" dirty="0" smtClean="0">
                <a:solidFill>
                  <a:schemeClr val="bg1"/>
                </a:solidFill>
                <a:latin typeface="+mn-lt"/>
                <a:cs typeface="Arial" pitchFamily="34" charset="0"/>
              </a:rPr>
              <a:t>Management</a:t>
            </a:r>
          </a:p>
        </p:txBody>
      </p:sp>
      <p:sp>
        <p:nvSpPr>
          <p:cNvPr id="15" name="Rectangle 12"/>
          <p:cNvSpPr>
            <a:spLocks noChangeArrowheads="1"/>
          </p:cNvSpPr>
          <p:nvPr/>
        </p:nvSpPr>
        <p:spPr bwMode="gray">
          <a:xfrm>
            <a:off x="3172582" y="4524422"/>
            <a:ext cx="2791557" cy="1723977"/>
          </a:xfrm>
          <a:prstGeom prst="rect">
            <a:avLst/>
          </a:prstGeom>
          <a:solidFill>
            <a:schemeClr val="bg1"/>
          </a:solidFill>
          <a:ln w="9525">
            <a:solidFill>
              <a:schemeClr val="accent1"/>
            </a:solidFill>
            <a:miter lim="800000"/>
            <a:headEnd/>
            <a:tailEnd/>
          </a:ln>
        </p:spPr>
        <p:txBody>
          <a:bodyPr lIns="54000" tIns="54000" rIns="54000" bIns="54000"/>
          <a:lstStyle/>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Dominance / lifestyle issues </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Quality of management</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High hope value</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High management turnover</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Highly leveraged rewards - management incentivised with disposal bonuses</a:t>
            </a:r>
          </a:p>
          <a:p>
            <a:pPr marL="192088" lvl="1" indent="-190500">
              <a:spcBef>
                <a:spcPts val="300"/>
              </a:spcBef>
              <a:buClr>
                <a:srgbClr val="0C2D83"/>
              </a:buClr>
              <a:buSzPct val="125000"/>
              <a:buFont typeface="Arial" pitchFamily="34" charset="0"/>
              <a:buChar char="▪"/>
            </a:pPr>
            <a:r>
              <a:rPr lang="en-GB" sz="1000" dirty="0" smtClean="0">
                <a:solidFill>
                  <a:srgbClr val="000000"/>
                </a:solidFill>
                <a:latin typeface="+mn-lt"/>
                <a:cs typeface="+mn-cs"/>
              </a:rPr>
              <a:t>Illegal / unethical practices</a:t>
            </a:r>
          </a:p>
        </p:txBody>
      </p:sp>
      <p:sp>
        <p:nvSpPr>
          <p:cNvPr id="16" name="Text Box 13"/>
          <p:cNvSpPr txBox="1">
            <a:spLocks noChangeArrowheads="1"/>
          </p:cNvSpPr>
          <p:nvPr/>
        </p:nvSpPr>
        <p:spPr bwMode="gray">
          <a:xfrm>
            <a:off x="240347" y="4114799"/>
            <a:ext cx="2793023" cy="409575"/>
          </a:xfrm>
          <a:prstGeom prst="rect">
            <a:avLst/>
          </a:prstGeom>
          <a:solidFill>
            <a:schemeClr val="accent1"/>
          </a:solidFill>
          <a:ln w="12700" algn="ctr">
            <a:solidFill>
              <a:schemeClr val="accent1"/>
            </a:solidFill>
            <a:miter lim="800000"/>
            <a:headEnd/>
            <a:tailEnd/>
          </a:ln>
        </p:spPr>
        <p:txBody>
          <a:bodyPr lIns="54000" tIns="54000" rIns="54000" bIns="54000" anchor="ctr"/>
          <a:lstStyle/>
          <a:p>
            <a:pPr algn="ctr"/>
            <a:r>
              <a:rPr lang="en-GB" sz="1200" b="1" dirty="0" smtClean="0">
                <a:solidFill>
                  <a:schemeClr val="bg1"/>
                </a:solidFill>
                <a:latin typeface="+mn-lt"/>
                <a:cs typeface="Arial" pitchFamily="34" charset="0"/>
              </a:rPr>
              <a:t>Relationship with third parties/market</a:t>
            </a:r>
          </a:p>
        </p:txBody>
      </p:sp>
      <p:sp>
        <p:nvSpPr>
          <p:cNvPr id="17" name="Rectangle 14"/>
          <p:cNvSpPr>
            <a:spLocks noChangeArrowheads="1"/>
          </p:cNvSpPr>
          <p:nvPr/>
        </p:nvSpPr>
        <p:spPr bwMode="gray">
          <a:xfrm>
            <a:off x="240347" y="4524422"/>
            <a:ext cx="2793023" cy="1723977"/>
          </a:xfrm>
          <a:prstGeom prst="rect">
            <a:avLst/>
          </a:prstGeom>
          <a:solidFill>
            <a:schemeClr val="bg1"/>
          </a:solidFill>
          <a:ln w="9525">
            <a:solidFill>
              <a:schemeClr val="accent1"/>
            </a:solidFill>
            <a:miter lim="800000"/>
            <a:headEnd/>
            <a:tailEnd/>
          </a:ln>
        </p:spPr>
        <p:txBody>
          <a:bodyPr lIns="54000" tIns="54000" rIns="54000" bIns="54000"/>
          <a:lstStyle/>
          <a:p>
            <a:pPr marL="192088" lvl="1" indent="-190500">
              <a:lnSpc>
                <a:spcPct val="90000"/>
              </a:lnSpc>
              <a:spcBef>
                <a:spcPts val="300"/>
              </a:spcBef>
              <a:buClr>
                <a:srgbClr val="0C2D83"/>
              </a:buClr>
              <a:buSzPct val="125000"/>
              <a:buFont typeface="Arial" pitchFamily="34" charset="0"/>
              <a:buChar char="▪"/>
            </a:pPr>
            <a:r>
              <a:rPr lang="en-GB" sz="1000" dirty="0" smtClean="0">
                <a:solidFill>
                  <a:srgbClr val="000000"/>
                </a:solidFill>
                <a:latin typeface="+mn-lt"/>
                <a:cs typeface="+mn-cs"/>
              </a:rPr>
              <a:t>Shared services</a:t>
            </a:r>
          </a:p>
          <a:p>
            <a:pPr marL="192088" lvl="1" indent="-190500">
              <a:lnSpc>
                <a:spcPct val="90000"/>
              </a:lnSpc>
              <a:spcBef>
                <a:spcPts val="300"/>
              </a:spcBef>
              <a:buClr>
                <a:srgbClr val="0C2D83"/>
              </a:buClr>
              <a:buSzPct val="125000"/>
              <a:buFont typeface="Arial" pitchFamily="34" charset="0"/>
              <a:buChar char="▪"/>
            </a:pPr>
            <a:r>
              <a:rPr lang="en-GB" sz="1000" dirty="0" smtClean="0">
                <a:solidFill>
                  <a:srgbClr val="000000"/>
                </a:solidFill>
                <a:latin typeface="+mn-lt"/>
                <a:cs typeface="+mn-cs"/>
              </a:rPr>
              <a:t>Transfer pricing arrangements</a:t>
            </a:r>
          </a:p>
          <a:p>
            <a:pPr marL="192088" lvl="1" indent="-190500">
              <a:lnSpc>
                <a:spcPct val="90000"/>
              </a:lnSpc>
              <a:spcBef>
                <a:spcPts val="300"/>
              </a:spcBef>
              <a:buClr>
                <a:srgbClr val="0C2D83"/>
              </a:buClr>
              <a:buSzPct val="125000"/>
              <a:buFont typeface="Arial" pitchFamily="34" charset="0"/>
              <a:buChar char="▪"/>
            </a:pPr>
            <a:r>
              <a:rPr lang="en-GB" sz="1000" dirty="0" smtClean="0">
                <a:solidFill>
                  <a:srgbClr val="000000"/>
                </a:solidFill>
                <a:latin typeface="+mn-lt"/>
                <a:cs typeface="+mn-cs"/>
              </a:rPr>
              <a:t>Depth/quality of audit</a:t>
            </a:r>
          </a:p>
          <a:p>
            <a:pPr marL="192088" lvl="1" indent="-190500">
              <a:lnSpc>
                <a:spcPct val="90000"/>
              </a:lnSpc>
              <a:spcBef>
                <a:spcPts val="300"/>
              </a:spcBef>
              <a:buClr>
                <a:srgbClr val="0C2D83"/>
              </a:buClr>
              <a:buSzPct val="125000"/>
              <a:buFont typeface="Arial" pitchFamily="34" charset="0"/>
              <a:buChar char="▪"/>
            </a:pPr>
            <a:r>
              <a:rPr lang="en-GB" sz="1000" dirty="0" smtClean="0">
                <a:solidFill>
                  <a:srgbClr val="000000"/>
                </a:solidFill>
                <a:latin typeface="+mn-lt"/>
                <a:cs typeface="+mn-cs"/>
              </a:rPr>
              <a:t>Auditor history/ changing auditors - lack of trust / poor auditor relationship?</a:t>
            </a:r>
          </a:p>
          <a:p>
            <a:pPr marL="192088" lvl="1" indent="-190500">
              <a:lnSpc>
                <a:spcPct val="90000"/>
              </a:lnSpc>
              <a:spcBef>
                <a:spcPts val="300"/>
              </a:spcBef>
              <a:buClr>
                <a:srgbClr val="0C2D83"/>
              </a:buClr>
              <a:buSzPct val="125000"/>
              <a:buFont typeface="Arial" pitchFamily="34" charset="0"/>
              <a:buChar char="▪"/>
            </a:pPr>
            <a:r>
              <a:rPr lang="en-GB" sz="1000" dirty="0" smtClean="0">
                <a:solidFill>
                  <a:srgbClr val="000000"/>
                </a:solidFill>
                <a:latin typeface="+mn-lt"/>
                <a:cs typeface="+mn-cs"/>
              </a:rPr>
              <a:t>Shareholder/broker pressure</a:t>
            </a:r>
          </a:p>
          <a:p>
            <a:pPr marL="192088" lvl="1" indent="-190500">
              <a:lnSpc>
                <a:spcPct val="90000"/>
              </a:lnSpc>
              <a:spcBef>
                <a:spcPts val="300"/>
              </a:spcBef>
              <a:buClr>
                <a:srgbClr val="0C2D83"/>
              </a:buClr>
              <a:buSzPct val="125000"/>
              <a:buFont typeface="Arial" pitchFamily="34" charset="0"/>
              <a:buChar char="▪"/>
            </a:pPr>
            <a:r>
              <a:rPr lang="en-GB" sz="1000" dirty="0" smtClean="0">
                <a:solidFill>
                  <a:srgbClr val="000000"/>
                </a:solidFill>
                <a:latin typeface="+mn-lt"/>
                <a:cs typeface="+mn-cs"/>
              </a:rPr>
              <a:t>Unique products / unique risks</a:t>
            </a:r>
          </a:p>
          <a:p>
            <a:pPr marL="192088" lvl="1" indent="-190500">
              <a:lnSpc>
                <a:spcPct val="90000"/>
              </a:lnSpc>
              <a:spcBef>
                <a:spcPts val="300"/>
              </a:spcBef>
              <a:buClr>
                <a:srgbClr val="0C2D83"/>
              </a:buClr>
              <a:buSzPct val="125000"/>
              <a:buFont typeface="Arial" pitchFamily="34" charset="0"/>
              <a:buChar char="▪"/>
            </a:pPr>
            <a:r>
              <a:rPr lang="en-GB" sz="1000" dirty="0" smtClean="0">
                <a:solidFill>
                  <a:srgbClr val="000000"/>
                </a:solidFill>
                <a:latin typeface="+mn-lt"/>
                <a:cs typeface="+mn-cs"/>
              </a:rPr>
              <a:t>High level of related party transactions</a:t>
            </a:r>
          </a:p>
        </p:txBody>
      </p:sp>
      <p:sp>
        <p:nvSpPr>
          <p:cNvPr id="18" name="Oval 16"/>
          <p:cNvSpPr>
            <a:spLocks noChangeArrowheads="1"/>
          </p:cNvSpPr>
          <p:nvPr/>
        </p:nvSpPr>
        <p:spPr bwMode="gray">
          <a:xfrm>
            <a:off x="2787834" y="3149605"/>
            <a:ext cx="599342" cy="577850"/>
          </a:xfrm>
          <a:prstGeom prst="ellipse">
            <a:avLst/>
          </a:prstGeom>
          <a:solidFill>
            <a:srgbClr val="FF0000"/>
          </a:solidFill>
          <a:ln w="6350">
            <a:solidFill>
              <a:schemeClr val="tx2"/>
            </a:solidFill>
            <a:round/>
            <a:headEnd/>
            <a:tailEnd/>
          </a:ln>
        </p:spPr>
        <p:txBody>
          <a:bodyPr wrap="none" lIns="0" tIns="0" rIns="0" bIns="0" anchor="ctr"/>
          <a:lstStyle/>
          <a:p>
            <a:pPr algn="ctr">
              <a:spcBef>
                <a:spcPts val="300"/>
              </a:spcBef>
            </a:pPr>
            <a:r>
              <a:rPr lang="en-GB" sz="1200" dirty="0" smtClean="0">
                <a:solidFill>
                  <a:srgbClr val="FFFFFF"/>
                </a:solidFill>
                <a:latin typeface="+mn-lt"/>
                <a:cs typeface="+mn-cs"/>
              </a:rPr>
              <a:t>HIGH</a:t>
            </a:r>
          </a:p>
        </p:txBody>
      </p:sp>
      <p:sp>
        <p:nvSpPr>
          <p:cNvPr id="19" name="Oval 17"/>
          <p:cNvSpPr>
            <a:spLocks noChangeArrowheads="1"/>
          </p:cNvSpPr>
          <p:nvPr/>
        </p:nvSpPr>
        <p:spPr bwMode="gray">
          <a:xfrm>
            <a:off x="2772509" y="3800190"/>
            <a:ext cx="599343" cy="577850"/>
          </a:xfrm>
          <a:prstGeom prst="ellipse">
            <a:avLst/>
          </a:prstGeom>
          <a:solidFill>
            <a:srgbClr val="FF6600"/>
          </a:solidFill>
          <a:ln w="6350">
            <a:solidFill>
              <a:schemeClr val="tx2"/>
            </a:solidFill>
            <a:round/>
            <a:headEnd/>
            <a:tailEnd/>
          </a:ln>
        </p:spPr>
        <p:txBody>
          <a:bodyPr wrap="none" lIns="0" tIns="0" rIns="0" bIns="0" anchor="ctr"/>
          <a:lstStyle/>
          <a:p>
            <a:pPr algn="ctr"/>
            <a:r>
              <a:rPr lang="en-GB" sz="1200" dirty="0" smtClean="0">
                <a:solidFill>
                  <a:srgbClr val="FFFFFF"/>
                </a:solidFill>
                <a:latin typeface="+mn-lt"/>
                <a:cs typeface="+mn-cs"/>
              </a:rPr>
              <a:t>MED</a:t>
            </a:r>
          </a:p>
        </p:txBody>
      </p:sp>
      <p:sp>
        <p:nvSpPr>
          <p:cNvPr id="20" name="Oval 18"/>
          <p:cNvSpPr>
            <a:spLocks noChangeArrowheads="1"/>
          </p:cNvSpPr>
          <p:nvPr/>
        </p:nvSpPr>
        <p:spPr bwMode="gray">
          <a:xfrm>
            <a:off x="2821604" y="4492625"/>
            <a:ext cx="599342" cy="577850"/>
          </a:xfrm>
          <a:prstGeom prst="ellipse">
            <a:avLst/>
          </a:prstGeom>
          <a:solidFill>
            <a:srgbClr val="92D050"/>
          </a:solidFill>
          <a:ln w="6350">
            <a:solidFill>
              <a:schemeClr val="tx2"/>
            </a:solidFill>
            <a:round/>
            <a:headEnd/>
            <a:tailEnd/>
          </a:ln>
        </p:spPr>
        <p:txBody>
          <a:bodyPr wrap="none" lIns="0" tIns="0" rIns="0" bIns="0" anchor="ctr"/>
          <a:lstStyle/>
          <a:p>
            <a:pPr algn="ctr">
              <a:spcBef>
                <a:spcPts val="300"/>
              </a:spcBef>
            </a:pPr>
            <a:r>
              <a:rPr lang="en-GB" sz="1200" dirty="0" smtClean="0">
                <a:solidFill>
                  <a:srgbClr val="FFFFFF"/>
                </a:solidFill>
                <a:latin typeface="+mn-lt"/>
                <a:cs typeface="+mn-cs"/>
              </a:rPr>
              <a:t>LOW</a:t>
            </a:r>
          </a:p>
        </p:txBody>
      </p:sp>
      <p:sp>
        <p:nvSpPr>
          <p:cNvPr id="21" name="Oval 19"/>
          <p:cNvSpPr>
            <a:spLocks noChangeArrowheads="1"/>
          </p:cNvSpPr>
          <p:nvPr/>
        </p:nvSpPr>
        <p:spPr bwMode="gray">
          <a:xfrm>
            <a:off x="5729522" y="3108040"/>
            <a:ext cx="599342" cy="577850"/>
          </a:xfrm>
          <a:prstGeom prst="ellipse">
            <a:avLst/>
          </a:prstGeom>
          <a:solidFill>
            <a:srgbClr val="FF0000"/>
          </a:solidFill>
          <a:ln w="6350">
            <a:solidFill>
              <a:schemeClr val="tx2"/>
            </a:solidFill>
            <a:round/>
            <a:headEnd/>
            <a:tailEnd/>
          </a:ln>
        </p:spPr>
        <p:txBody>
          <a:bodyPr wrap="none" lIns="0" tIns="0" rIns="0" bIns="0" anchor="ctr"/>
          <a:lstStyle/>
          <a:p>
            <a:pPr algn="ctr">
              <a:spcBef>
                <a:spcPts val="300"/>
              </a:spcBef>
            </a:pPr>
            <a:r>
              <a:rPr lang="en-GB" sz="1200" dirty="0" smtClean="0">
                <a:solidFill>
                  <a:srgbClr val="FFFFFF"/>
                </a:solidFill>
                <a:latin typeface="+mn-lt"/>
                <a:cs typeface="+mn-cs"/>
              </a:rPr>
              <a:t>HIGH</a:t>
            </a:r>
          </a:p>
        </p:txBody>
      </p:sp>
      <p:sp>
        <p:nvSpPr>
          <p:cNvPr id="22" name="Oval 20"/>
          <p:cNvSpPr>
            <a:spLocks noChangeArrowheads="1"/>
          </p:cNvSpPr>
          <p:nvPr/>
        </p:nvSpPr>
        <p:spPr bwMode="gray">
          <a:xfrm>
            <a:off x="5728063" y="3772480"/>
            <a:ext cx="599343" cy="577850"/>
          </a:xfrm>
          <a:prstGeom prst="ellipse">
            <a:avLst/>
          </a:prstGeom>
          <a:solidFill>
            <a:srgbClr val="FF6600"/>
          </a:solidFill>
          <a:ln w="6350">
            <a:solidFill>
              <a:schemeClr val="tx2"/>
            </a:solidFill>
            <a:round/>
            <a:headEnd/>
            <a:tailEnd/>
          </a:ln>
        </p:spPr>
        <p:txBody>
          <a:bodyPr wrap="none" lIns="0" tIns="0" rIns="0" bIns="0" anchor="ctr"/>
          <a:lstStyle/>
          <a:p>
            <a:pPr algn="ctr"/>
            <a:r>
              <a:rPr lang="en-GB" sz="1200" dirty="0" smtClean="0">
                <a:solidFill>
                  <a:srgbClr val="FFFFFF"/>
                </a:solidFill>
                <a:latin typeface="+mn-lt"/>
                <a:cs typeface="+mn-cs"/>
              </a:rPr>
              <a:t>MED</a:t>
            </a:r>
          </a:p>
        </p:txBody>
      </p:sp>
      <p:sp>
        <p:nvSpPr>
          <p:cNvPr id="23" name="Oval 21"/>
          <p:cNvSpPr>
            <a:spLocks noChangeArrowheads="1"/>
          </p:cNvSpPr>
          <p:nvPr/>
        </p:nvSpPr>
        <p:spPr bwMode="gray">
          <a:xfrm>
            <a:off x="5720862" y="4492625"/>
            <a:ext cx="599342" cy="577850"/>
          </a:xfrm>
          <a:prstGeom prst="ellipse">
            <a:avLst/>
          </a:prstGeom>
          <a:solidFill>
            <a:srgbClr val="92D050"/>
          </a:solidFill>
          <a:ln w="6350">
            <a:solidFill>
              <a:schemeClr val="tx2"/>
            </a:solidFill>
            <a:round/>
            <a:headEnd/>
            <a:tailEnd/>
          </a:ln>
        </p:spPr>
        <p:txBody>
          <a:bodyPr wrap="none" lIns="0" tIns="0" rIns="0" bIns="0" anchor="ctr"/>
          <a:lstStyle/>
          <a:p>
            <a:pPr algn="ctr">
              <a:spcBef>
                <a:spcPts val="300"/>
              </a:spcBef>
            </a:pPr>
            <a:r>
              <a:rPr lang="en-GB" sz="1200" dirty="0" smtClean="0">
                <a:solidFill>
                  <a:srgbClr val="FFFFFF"/>
                </a:solidFill>
                <a:latin typeface="+mn-lt"/>
                <a:cs typeface="+mn-cs"/>
              </a:rPr>
              <a:t>LOW</a:t>
            </a:r>
          </a:p>
        </p:txBody>
      </p:sp>
      <p:pic>
        <p:nvPicPr>
          <p:cNvPr id="24" name="Picture 23"/>
          <p:cNvPicPr>
            <a:picLocks noChangeAspect="1" noChangeArrowheads="1"/>
          </p:cNvPicPr>
          <p:nvPr/>
        </p:nvPicPr>
        <p:blipFill>
          <a:blip r:embed="rId3" cstate="print"/>
          <a:srcRect/>
          <a:stretch>
            <a:fillRect/>
          </a:stretch>
        </p:blipFill>
        <p:spPr bwMode="gray">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lang="en-US" sz="1800" b="1" kern="0" dirty="0" smtClean="0">
                <a:solidFill>
                  <a:schemeClr val="bg1"/>
                </a:solidFill>
                <a:latin typeface="+mn-lt"/>
              </a:rPr>
              <a:t>Research, discuss, think:  key question approach</a:t>
            </a:r>
            <a:endParaRPr lang="en-US" altLang="en-US" sz="1800" b="1" kern="0" dirty="0" smtClean="0">
              <a:solidFill>
                <a:schemeClr val="bg1"/>
              </a:solidFill>
              <a:latin typeface="+mn-lt"/>
            </a:endParaRPr>
          </a:p>
        </p:txBody>
      </p:sp>
      <p:sp>
        <p:nvSpPr>
          <p:cNvPr id="28" name="Text Placeholder 4"/>
          <p:cNvSpPr txBox="1">
            <a:spLocks/>
          </p:cNvSpPr>
          <p:nvPr/>
        </p:nvSpPr>
        <p:spPr bwMode="gray">
          <a:xfrm>
            <a:off x="203219" y="1226376"/>
            <a:ext cx="8745409" cy="115276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baseline="0" noProof="0" dirty="0" smtClean="0">
                <a:ln>
                  <a:noFill/>
                </a:ln>
                <a:solidFill>
                  <a:srgbClr val="8E258D"/>
                </a:solidFill>
                <a:effectLst/>
                <a:uLnTx/>
                <a:uFillTx/>
                <a:latin typeface="Arial"/>
                <a:ea typeface="+mn-ea"/>
                <a:cs typeface="Arial" pitchFamily="34" charset="0"/>
              </a:rPr>
              <a:t>Another approach adopted by some clients is to </a:t>
            </a:r>
            <a:r>
              <a:rPr kumimoji="0" lang="en-GB" sz="1200" b="1" i="0" u="none" strike="noStrike" kern="1200" cap="none" spc="0" normalizeH="0" noProof="0" dirty="0" smtClean="0">
                <a:ln>
                  <a:noFill/>
                </a:ln>
                <a:solidFill>
                  <a:srgbClr val="8E258D"/>
                </a:solidFill>
                <a:effectLst/>
                <a:uLnTx/>
                <a:uFillTx/>
                <a:latin typeface="Arial"/>
                <a:ea typeface="+mn-ea"/>
                <a:cs typeface="Arial" pitchFamily="34" charset="0"/>
              </a:rPr>
              <a:t>develop a list of key questions to be answered by the due diligence work.  These questions are shared with advisers prior to scoping, and they should be revisited throughout the process.  </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GB" sz="1200" b="1" i="0" u="none" strike="noStrike" kern="1200" cap="none" spc="0" normalizeH="0" noProof="0" dirty="0" smtClean="0">
                <a:ln>
                  <a:noFill/>
                </a:ln>
                <a:solidFill>
                  <a:srgbClr val="8E258D"/>
                </a:solidFill>
                <a:effectLst/>
                <a:uLnTx/>
                <a:uFillTx/>
                <a:latin typeface="Arial"/>
                <a:ea typeface="+mn-ea"/>
                <a:cs typeface="Arial" pitchFamily="34" charset="0"/>
              </a:rPr>
              <a:t>An example of what these key questions might be are...</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lang="en-GB" sz="1200" b="1" baseline="0" dirty="0" smtClean="0">
              <a:solidFill>
                <a:srgbClr val="8E258D"/>
              </a:solidFill>
              <a:latin typeface="Arial"/>
              <a:cs typeface="Arial" pitchFamily="34" charset="0"/>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kumimoji="0" lang="en-GB" sz="1200" b="0" i="0" u="none" strike="noStrike" kern="1200" cap="none" spc="0" normalizeH="0" baseline="0" noProof="0" dirty="0">
              <a:ln>
                <a:noFill/>
              </a:ln>
              <a:solidFill>
                <a:srgbClr val="8E258D"/>
              </a:solidFill>
              <a:effectLst/>
              <a:uLnTx/>
              <a:uFillTx/>
              <a:latin typeface="Arial"/>
              <a:ea typeface="+mn-ea"/>
              <a:cs typeface="Arial" pitchFamily="34" charset="0"/>
            </a:endParaRPr>
          </a:p>
        </p:txBody>
      </p:sp>
      <p:sp>
        <p:nvSpPr>
          <p:cNvPr id="30" name="Text Placeholder 4"/>
          <p:cNvSpPr txBox="1">
            <a:spLocks/>
          </p:cNvSpPr>
          <p:nvPr/>
        </p:nvSpPr>
        <p:spPr>
          <a:xfrm>
            <a:off x="167433" y="1973134"/>
            <a:ext cx="4248026" cy="4032449"/>
          </a:xfrm>
          <a:prstGeom prst="rect">
            <a:avLst/>
          </a:prstGeom>
        </p:spPr>
        <p:txBody>
          <a:bodyPr>
            <a:noAutofit/>
          </a:bodyPr>
          <a:lstStyle/>
          <a:p>
            <a:pPr marL="271463" marR="0" lvl="2" indent="-271463" algn="l" defTabSz="914400" rtl="0" eaLnBrk="1" fontAlgn="base" latinLnBrk="0" hangingPunct="1">
              <a:lnSpc>
                <a:spcPct val="100000"/>
              </a:lnSpc>
              <a:spcBef>
                <a:spcPts val="0"/>
              </a:spcBef>
              <a:spcAft>
                <a:spcPts val="300"/>
              </a:spcAft>
              <a:buClr>
                <a:schemeClr val="accent1"/>
              </a:buClr>
              <a:buSzPct val="65000"/>
              <a:buFont typeface="Arial" pitchFamily="34" charset="0"/>
              <a:buNone/>
              <a:tabLst/>
              <a:defRPr/>
            </a:pPr>
            <a:r>
              <a:rPr kumimoji="0" lang="en-GB" sz="1200" b="1" i="0" u="none" strike="noStrike" kern="0" cap="none" spc="0" normalizeH="0" baseline="0" noProof="0" dirty="0" smtClean="0">
                <a:ln>
                  <a:noFill/>
                </a:ln>
                <a:solidFill>
                  <a:srgbClr val="007C92"/>
                </a:solidFill>
                <a:effectLst/>
                <a:uLnTx/>
                <a:uFillTx/>
                <a:latin typeface="+mn-lt"/>
                <a:cs typeface="+mn-cs"/>
              </a:rPr>
              <a:t>Separation / carve-out</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Is the definition of the business clear (i.e. people and cost base being acquired?)</a:t>
            </a:r>
            <a:endParaRPr kumimoji="0" lang="en-GB" sz="1200" b="0" i="0" u="none" strike="noStrike" kern="0" cap="none" spc="0" normalizeH="0" baseline="0" noProof="0" dirty="0" smtClean="0">
              <a:ln>
                <a:noFill/>
              </a:ln>
              <a:solidFill>
                <a:srgbClr val="000000"/>
              </a:solidFill>
              <a:effectLst/>
              <a:uLnTx/>
              <a:uFillTx/>
              <a:latin typeface="+mn-lt"/>
              <a:cs typeface="+mn-cs"/>
            </a:endParaRPr>
          </a:p>
          <a:p>
            <a:pPr marL="271463" marR="0" lvl="2" indent="-271463" algn="l" defTabSz="914400" rtl="0" eaLnBrk="1" fontAlgn="base" latinLnBrk="0" hangingPunct="1">
              <a:lnSpc>
                <a:spcPct val="100000"/>
              </a:lnSpc>
              <a:spcBef>
                <a:spcPts val="0"/>
              </a:spcBef>
              <a:spcAft>
                <a:spcPts val="300"/>
              </a:spcAft>
              <a:buClr>
                <a:schemeClr val="accent1"/>
              </a:buClr>
              <a:buSzPct val="65000"/>
              <a:buFont typeface="Arial" pitchFamily="34" charset="0"/>
              <a:buNone/>
              <a:tabLst/>
              <a:defRPr/>
            </a:pPr>
            <a:r>
              <a:rPr kumimoji="0" lang="en-GB" sz="1200" b="1" i="0" u="none" strike="noStrike" kern="0" cap="none" spc="0" normalizeH="0" baseline="0" noProof="0" dirty="0" smtClean="0">
                <a:ln>
                  <a:noFill/>
                </a:ln>
                <a:solidFill>
                  <a:srgbClr val="007C92"/>
                </a:solidFill>
                <a:effectLst/>
                <a:uLnTx/>
                <a:uFillTx/>
                <a:latin typeface="+mn-lt"/>
                <a:cs typeface="+mn-cs"/>
              </a:rPr>
              <a:t>Earnings and</a:t>
            </a:r>
            <a:r>
              <a:rPr kumimoji="0" lang="en-GB" sz="1200" b="1" i="0" u="none" strike="noStrike" kern="0" cap="none" spc="0" normalizeH="0" noProof="0" dirty="0" smtClean="0">
                <a:ln>
                  <a:noFill/>
                </a:ln>
                <a:solidFill>
                  <a:srgbClr val="007C92"/>
                </a:solidFill>
                <a:effectLst/>
                <a:uLnTx/>
                <a:uFillTx/>
                <a:latin typeface="+mn-lt"/>
                <a:cs typeface="+mn-cs"/>
              </a:rPr>
              <a:t> cost base</a:t>
            </a:r>
            <a:endParaRPr kumimoji="0" lang="en-GB" sz="1200" b="1" i="0" u="none" strike="noStrike" kern="0" cap="none" spc="0" normalizeH="0" baseline="0" noProof="0" dirty="0" smtClean="0">
              <a:ln>
                <a:noFill/>
              </a:ln>
              <a:solidFill>
                <a:srgbClr val="007C92"/>
              </a:solidFill>
              <a:effectLst/>
              <a:uLnTx/>
              <a:uFillTx/>
              <a:latin typeface="+mn-lt"/>
              <a:cs typeface="+mn-cs"/>
            </a:endParaRPr>
          </a:p>
          <a:p>
            <a:pPr marL="271463" lvl="2" indent="-271463">
              <a:spcBef>
                <a:spcPts val="0"/>
              </a:spcBef>
              <a:spcAft>
                <a:spcPts val="300"/>
              </a:spcAft>
              <a:buClr>
                <a:schemeClr val="accent1"/>
              </a:buClr>
              <a:buSzPct val="100000"/>
              <a:buFont typeface="Arial" pitchFamily="34" charset="0"/>
              <a:buChar char="–"/>
            </a:pPr>
            <a:r>
              <a:rPr lang="en-GB" sz="1200" kern="0" dirty="0" smtClean="0">
                <a:solidFill>
                  <a:srgbClr val="000000"/>
                </a:solidFill>
                <a:latin typeface="+mn-lt"/>
                <a:cs typeface="+mn-cs"/>
              </a:rPr>
              <a:t>What were the underlying earnings costs of the business over the last three years, after adjusting for non-recurring items?</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mn-lt"/>
                <a:cs typeface="+mn-cs"/>
              </a:rPr>
              <a:t>What are the components and drivers of the cost base (opex vs overheads, fixed vs variable, own costs vs allocations)?</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mn-lt"/>
                <a:cs typeface="+mn-cs"/>
              </a:rPr>
              <a:t>What are the drivers of historical capex spend, and what are the consequences of any variance against budget?</a:t>
            </a:r>
          </a:p>
          <a:p>
            <a:pPr marL="271463" marR="0" lvl="2" indent="-271463" algn="l" defTabSz="914400" rtl="0" eaLnBrk="1" fontAlgn="base" latinLnBrk="0" hangingPunct="1">
              <a:lnSpc>
                <a:spcPct val="100000"/>
              </a:lnSpc>
              <a:spcBef>
                <a:spcPts val="0"/>
              </a:spcBef>
              <a:spcAft>
                <a:spcPts val="300"/>
              </a:spcAft>
              <a:buClr>
                <a:schemeClr val="accent1"/>
              </a:buClr>
              <a:buSzPct val="65000"/>
              <a:buFont typeface="Arial" pitchFamily="34" charset="0"/>
              <a:buNone/>
              <a:tabLst/>
              <a:defRPr/>
            </a:pPr>
            <a:endParaRPr kumimoji="0" lang="en-GB" sz="1200" b="0" i="0" u="none" strike="noStrike" kern="0" cap="none" spc="0" normalizeH="0" baseline="0" noProof="0" dirty="0">
              <a:ln>
                <a:noFill/>
              </a:ln>
              <a:solidFill>
                <a:schemeClr val="tx1"/>
              </a:solidFill>
              <a:effectLst/>
              <a:uLnTx/>
              <a:uFillTx/>
              <a:latin typeface="+mn-lt"/>
              <a:cs typeface="+mn-cs"/>
            </a:endParaRPr>
          </a:p>
        </p:txBody>
      </p:sp>
      <p:sp>
        <p:nvSpPr>
          <p:cNvPr id="31" name="Text Placeholder 4"/>
          <p:cNvSpPr txBox="1">
            <a:spLocks/>
          </p:cNvSpPr>
          <p:nvPr/>
        </p:nvSpPr>
        <p:spPr>
          <a:xfrm>
            <a:off x="4645819" y="1973125"/>
            <a:ext cx="4248026" cy="4032449"/>
          </a:xfrm>
          <a:prstGeom prst="rect">
            <a:avLst/>
          </a:prstGeom>
        </p:spPr>
        <p:txBody>
          <a:bodyPr>
            <a:noAutofit/>
          </a:bodyPr>
          <a:lstStyle/>
          <a:p>
            <a:pPr marL="271463" marR="0" lvl="2" indent="-271463" algn="l" defTabSz="914400" rtl="0" eaLnBrk="1" fontAlgn="base" latinLnBrk="0" hangingPunct="1">
              <a:lnSpc>
                <a:spcPct val="100000"/>
              </a:lnSpc>
              <a:spcBef>
                <a:spcPts val="0"/>
              </a:spcBef>
              <a:spcAft>
                <a:spcPts val="300"/>
              </a:spcAft>
              <a:buClr>
                <a:schemeClr val="accent1"/>
              </a:buClr>
              <a:buSzPct val="65000"/>
              <a:buFont typeface="Arial" pitchFamily="34" charset="0"/>
              <a:buNone/>
              <a:tabLst/>
              <a:defRPr/>
            </a:pPr>
            <a:r>
              <a:rPr kumimoji="0" lang="en-GB" sz="1200" b="1" i="0" u="none" strike="noStrike" kern="0" cap="none" spc="0" normalizeH="0" baseline="0" noProof="0" dirty="0" smtClean="0">
                <a:ln>
                  <a:noFill/>
                </a:ln>
                <a:solidFill>
                  <a:srgbClr val="007C92"/>
                </a:solidFill>
                <a:effectLst/>
                <a:uLnTx/>
                <a:uFillTx/>
                <a:latin typeface="+mn-lt"/>
                <a:cs typeface="+mn-cs"/>
              </a:rPr>
              <a:t>Control environment</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rgbClr val="000000"/>
                </a:solidFill>
                <a:effectLst/>
                <a:uLnTx/>
                <a:uFillTx/>
                <a:latin typeface="+mn-lt"/>
                <a:cs typeface="+mn-cs"/>
              </a:rPr>
              <a:t>Can we rely on the numbers?</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How well controlled is the business?</a:t>
            </a:r>
            <a:endParaRPr kumimoji="0" lang="en-GB" sz="1200" b="0" i="0" u="none" strike="noStrike" kern="0" cap="none" spc="0" normalizeH="0" baseline="0" noProof="0" dirty="0" smtClean="0">
              <a:ln>
                <a:noFill/>
              </a:ln>
              <a:solidFill>
                <a:srgbClr val="000000"/>
              </a:solidFill>
              <a:effectLst/>
              <a:uLnTx/>
              <a:uFillTx/>
              <a:latin typeface="+mn-lt"/>
              <a:cs typeface="+mn-cs"/>
            </a:endParaRPr>
          </a:p>
          <a:p>
            <a:pPr marL="271463" marR="0" lvl="2" indent="-271463" algn="l" defTabSz="914400" rtl="0" eaLnBrk="1" fontAlgn="base" latinLnBrk="0" hangingPunct="1">
              <a:lnSpc>
                <a:spcPct val="100000"/>
              </a:lnSpc>
              <a:spcBef>
                <a:spcPts val="0"/>
              </a:spcBef>
              <a:spcAft>
                <a:spcPts val="300"/>
              </a:spcAft>
              <a:buClr>
                <a:schemeClr val="accent1"/>
              </a:buClr>
              <a:buSzPct val="65000"/>
              <a:buFont typeface="Arial" pitchFamily="34" charset="0"/>
              <a:buNone/>
              <a:tabLst/>
              <a:defRPr/>
            </a:pPr>
            <a:r>
              <a:rPr kumimoji="0" lang="en-GB" sz="1200" b="1" i="0" u="none" strike="noStrike" kern="0" cap="none" spc="0" normalizeH="0" baseline="0" noProof="0" dirty="0" smtClean="0">
                <a:ln>
                  <a:noFill/>
                </a:ln>
                <a:solidFill>
                  <a:srgbClr val="007C92"/>
                </a:solidFill>
                <a:effectLst/>
                <a:uLnTx/>
                <a:uFillTx/>
                <a:latin typeface="+mn-lt"/>
                <a:cs typeface="+mn-cs"/>
              </a:rPr>
              <a:t>Working capital</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What are the true working capital requirements of the business?</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What should target working capital be at completion?</a:t>
            </a:r>
          </a:p>
          <a:p>
            <a:pPr marL="271463" marR="0" lvl="2" indent="-271463" algn="l" defTabSz="914400" rtl="0" eaLnBrk="1" fontAlgn="base" latinLnBrk="0" hangingPunct="1">
              <a:lnSpc>
                <a:spcPct val="100000"/>
              </a:lnSpc>
              <a:spcBef>
                <a:spcPts val="0"/>
              </a:spcBef>
              <a:spcAft>
                <a:spcPts val="300"/>
              </a:spcAft>
              <a:buClr>
                <a:schemeClr val="accent1"/>
              </a:buClr>
              <a:buSzPct val="65000"/>
              <a:buFont typeface="Arial" pitchFamily="34" charset="0"/>
              <a:buNone/>
              <a:tabLst/>
              <a:defRPr/>
            </a:pPr>
            <a:r>
              <a:rPr kumimoji="0" lang="en-GB" sz="1200" b="1" i="0" u="none" strike="noStrike" kern="0" cap="none" spc="0" normalizeH="0" baseline="0" noProof="0" dirty="0" smtClean="0">
                <a:ln>
                  <a:noFill/>
                </a:ln>
                <a:solidFill>
                  <a:srgbClr val="007C92"/>
                </a:solidFill>
                <a:effectLst/>
                <a:uLnTx/>
                <a:uFillTx/>
                <a:latin typeface="+mn-lt"/>
                <a:cs typeface="+mn-cs"/>
              </a:rPr>
              <a:t>Net debt</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What is the net debt in the business?</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Are there any off balance sheet liabilities (e.g. derivatives)?</a:t>
            </a:r>
          </a:p>
          <a:p>
            <a:pPr marL="271463" marR="0" lvl="2" indent="-271463" algn="l" defTabSz="914400" rtl="0" eaLnBrk="1" fontAlgn="base" latinLnBrk="0" hangingPunct="1">
              <a:lnSpc>
                <a:spcPct val="100000"/>
              </a:lnSpc>
              <a:spcBef>
                <a:spcPts val="0"/>
              </a:spcBef>
              <a:spcAft>
                <a:spcPts val="300"/>
              </a:spcAft>
              <a:buClr>
                <a:schemeClr val="accent1"/>
              </a:buClr>
              <a:buSzPct val="65000"/>
              <a:buFont typeface="Arial" pitchFamily="34" charset="0"/>
              <a:buNone/>
              <a:tabLst/>
              <a:defRPr/>
            </a:pPr>
            <a:r>
              <a:rPr kumimoji="0" lang="en-GB" sz="1200" b="1" i="0" u="none" strike="noStrike" kern="0" cap="none" spc="0" normalizeH="0" baseline="0" noProof="0" dirty="0" smtClean="0">
                <a:ln>
                  <a:noFill/>
                </a:ln>
                <a:solidFill>
                  <a:srgbClr val="007C92"/>
                </a:solidFill>
                <a:effectLst/>
                <a:uLnTx/>
                <a:uFillTx/>
                <a:latin typeface="+mn-lt"/>
                <a:cs typeface="+mn-cs"/>
              </a:rPr>
              <a:t>Other issues</a:t>
            </a:r>
          </a:p>
          <a:p>
            <a:pPr marL="271463" marR="0" lvl="2" indent="-271463" algn="l" defTabSz="914400" rtl="0" eaLnBrk="1" fontAlgn="base" latinLnBrk="0" hangingPunct="1">
              <a:lnSpc>
                <a:spcPct val="100000"/>
              </a:lnSpc>
              <a:spcBef>
                <a:spcPts val="0"/>
              </a:spcBef>
              <a:spcAft>
                <a:spcPts val="300"/>
              </a:spcAft>
              <a:buClr>
                <a:schemeClr val="accent1"/>
              </a:buClr>
              <a:buSzPct val="100000"/>
              <a:buFont typeface="Arial" pitchFamily="34" charset="0"/>
              <a:buChar char="–"/>
              <a:tabLst/>
              <a:defRPr/>
            </a:pPr>
            <a:r>
              <a:rPr kumimoji="0" lang="en-GB" sz="1200" b="0" i="0" u="none" strike="noStrike" kern="0" cap="none" spc="0" normalizeH="0" baseline="0" noProof="0" dirty="0" smtClean="0">
                <a:ln>
                  <a:noFill/>
                </a:ln>
                <a:solidFill>
                  <a:schemeClr val="tx1"/>
                </a:solidFill>
                <a:effectLst/>
                <a:uLnTx/>
                <a:uFillTx/>
                <a:latin typeface="+mn-lt"/>
                <a:cs typeface="+mn-cs"/>
              </a:rPr>
              <a:t>What are the consequences of the pension scheme on valuation?</a:t>
            </a:r>
            <a:endParaRPr kumimoji="0" lang="en-GB" sz="1200" b="0" i="0" u="none" strike="noStrike" kern="0" cap="none" spc="0" normalizeH="0" baseline="0" noProof="0" dirty="0">
              <a:ln>
                <a:noFill/>
              </a:ln>
              <a:solidFill>
                <a:schemeClr val="tx1"/>
              </a:solidFill>
              <a:effectLst/>
              <a:uLnTx/>
              <a:uFillTx/>
              <a:latin typeface="+mn-lt"/>
              <a:cs typeface="+mn-cs"/>
            </a:endParaRPr>
          </a:p>
        </p:txBody>
      </p:sp>
      <p:pic>
        <p:nvPicPr>
          <p:cNvPr id="6" name="Picture 5"/>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62962" y="1285592"/>
            <a:ext cx="8836183" cy="2245259"/>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2. Document Interaction Zero</a:t>
            </a:r>
            <a:endParaRPr lang="en-US" altLang="en-US" sz="1800" b="1" kern="0" dirty="0" smtClean="0">
              <a:solidFill>
                <a:schemeClr val="bg1"/>
              </a:solidFill>
              <a:latin typeface="+mn-lt"/>
            </a:endParaRPr>
          </a:p>
        </p:txBody>
      </p:sp>
      <p:sp>
        <p:nvSpPr>
          <p:cNvPr id="14" name="Rectangle 3"/>
          <p:cNvSpPr txBox="1">
            <a:spLocks noChangeArrowheads="1"/>
          </p:cNvSpPr>
          <p:nvPr/>
        </p:nvSpPr>
        <p:spPr bwMode="auto">
          <a:xfrm>
            <a:off x="280658" y="2933352"/>
            <a:ext cx="8401616" cy="26798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ts val="600"/>
              </a:spcBef>
              <a:spcAft>
                <a:spcPts val="0"/>
              </a:spcAft>
              <a:buClr>
                <a:schemeClr val="accent1"/>
              </a:buClr>
              <a:buSzPct val="75000"/>
              <a:buFont typeface="+mj-lt"/>
              <a:buAutoNum type="arabicPeriod" startAt="2"/>
              <a:tabLst>
                <a:tab pos="231775" algn="l"/>
              </a:tabLst>
              <a:defRPr/>
            </a:pPr>
            <a:r>
              <a:rPr lang="en-GB" sz="1200" b="1" kern="0" dirty="0" smtClean="0">
                <a:solidFill>
                  <a:srgbClr val="007C92"/>
                </a:solidFill>
                <a:latin typeface="+mn-lt"/>
              </a:rPr>
              <a:t>Document Interaction Zero:  </a:t>
            </a:r>
            <a:r>
              <a:rPr lang="en-GB" sz="1200" kern="0" dirty="0" smtClean="0">
                <a:solidFill>
                  <a:schemeClr val="accent1"/>
                </a:solidFill>
                <a:latin typeface="+mn-lt"/>
              </a:rPr>
              <a:t>capture the results of the initial discussion with the client, the potential issues identified, and how we can add value in an Interaction Zero document ([refer to Next Generation guidance])</a:t>
            </a:r>
          </a:p>
        </p:txBody>
      </p:sp>
      <p:sp>
        <p:nvSpPr>
          <p:cNvPr id="17" name="Rectangle 3"/>
          <p:cNvSpPr txBox="1">
            <a:spLocks noChangeArrowheads="1"/>
          </p:cNvSpPr>
          <p:nvPr/>
        </p:nvSpPr>
        <p:spPr bwMode="auto">
          <a:xfrm>
            <a:off x="181150" y="2343377"/>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algn="l" defTabSz="914400" rtl="0" eaLnBrk="1" fontAlgn="base" latinLnBrk="0" hangingPunct="1">
              <a:lnSpc>
                <a:spcPct val="100000"/>
              </a:lnSpc>
              <a:spcBef>
                <a:spcPts val="600"/>
              </a:spcBef>
              <a:spcAft>
                <a:spcPts val="0"/>
              </a:spcAft>
              <a:buClr>
                <a:schemeClr val="accent1"/>
              </a:buClr>
              <a:buSzPct val="75000"/>
              <a:tabLst>
                <a:tab pos="90488" algn="l"/>
              </a:tabLst>
              <a:defRPr/>
            </a:pPr>
            <a:r>
              <a:rPr kumimoji="0" lang="en-GB" sz="800" b="0" i="0" u="none" strike="noStrike" kern="0" cap="none" spc="0" normalizeH="0" baseline="0" noProof="0" dirty="0" smtClean="0">
                <a:ln>
                  <a:noFill/>
                </a:ln>
                <a:solidFill>
                  <a:schemeClr val="accent1"/>
                </a:solidFill>
                <a:effectLst/>
                <a:uLnTx/>
                <a:uFillTx/>
                <a:latin typeface="+mn-lt"/>
                <a:cs typeface="+mn-cs"/>
              </a:rPr>
              <a:t>Note:</a:t>
            </a:r>
            <a:r>
              <a:rPr kumimoji="0" lang="en-GB" sz="800" b="0" i="0" u="none" strike="noStrike" kern="0" cap="none" spc="0" normalizeH="0" noProof="0" dirty="0" smtClean="0">
                <a:ln>
                  <a:noFill/>
                </a:ln>
                <a:solidFill>
                  <a:schemeClr val="accent1"/>
                </a:solidFill>
                <a:effectLst/>
                <a:uLnTx/>
                <a:uFillTx/>
                <a:latin typeface="+mn-lt"/>
                <a:cs typeface="+mn-cs"/>
              </a:rPr>
              <a:t>  the planning process here is shown as being  a linear process, both for illustrative purposes and to help structure the guidance in this document.  In practice many of these components will be carried out simultaneously , and not necessarily always in the chronological order shown</a:t>
            </a:r>
            <a:endParaRPr kumimoji="0" lang="en-GB" sz="800" b="0" i="0" u="none" strike="noStrike" kern="0" cap="none" spc="0" normalizeH="0" baseline="0" noProof="0" dirty="0" smtClean="0">
              <a:ln>
                <a:noFill/>
              </a:ln>
              <a:solidFill>
                <a:schemeClr val="accent1"/>
              </a:solidFill>
              <a:effectLst/>
              <a:uLnTx/>
              <a:uFillTx/>
              <a:latin typeface="+mn-lt"/>
              <a:cs typeface="+mn-cs"/>
            </a:endParaRPr>
          </a:p>
        </p:txBody>
      </p:sp>
      <p:sp>
        <p:nvSpPr>
          <p:cNvPr id="23" name="Rectangle 3"/>
          <p:cNvSpPr txBox="1">
            <a:spLocks noChangeArrowheads="1"/>
          </p:cNvSpPr>
          <p:nvPr/>
        </p:nvSpPr>
        <p:spPr bwMode="auto">
          <a:xfrm>
            <a:off x="346367" y="3809999"/>
            <a:ext cx="8450450" cy="233271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Document Interaction Zero</a:t>
            </a:r>
          </a:p>
          <a:p>
            <a:pPr marL="231775" marR="0" lvl="0"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ea typeface="+mn-ea"/>
                <a:cs typeface="+mn-cs"/>
              </a:rPr>
              <a:t>Use Interaction Zero to document our</a:t>
            </a:r>
            <a:r>
              <a:rPr kumimoji="0" lang="en-GB" sz="1200" b="0" i="0" u="none" strike="noStrike" kern="0" cap="none" spc="0" normalizeH="0" noProof="0" dirty="0" smtClean="0">
                <a:ln>
                  <a:noFill/>
                </a:ln>
                <a:solidFill>
                  <a:schemeClr val="accent1"/>
                </a:solidFill>
                <a:effectLst/>
                <a:uLnTx/>
                <a:uFillTx/>
                <a:latin typeface="+mn-lt"/>
                <a:ea typeface="+mn-ea"/>
                <a:cs typeface="+mn-cs"/>
              </a:rPr>
              <a:t> understanding of</a:t>
            </a:r>
            <a:r>
              <a:rPr kumimoji="0" lang="en-GB" sz="1200" b="0" i="0" u="none" strike="noStrike" kern="0" cap="none" spc="0" normalizeH="0" baseline="0" noProof="0" dirty="0" smtClean="0">
                <a:ln>
                  <a:noFill/>
                </a:ln>
                <a:solidFill>
                  <a:schemeClr val="accent1"/>
                </a:solidFill>
                <a:effectLst/>
                <a:uLnTx/>
                <a:uFillTx/>
                <a:latin typeface="+mn-lt"/>
                <a:ea typeface="+mn-ea"/>
                <a:cs typeface="+mn-cs"/>
              </a:rPr>
              <a:t>:</a:t>
            </a:r>
          </a:p>
          <a:p>
            <a:pPr marL="539750" lvl="1" indent="-276225">
              <a:spcBef>
                <a:spcPts val="600"/>
              </a:spcBef>
              <a:spcAft>
                <a:spcPts val="0"/>
              </a:spcAft>
              <a:buClr>
                <a:schemeClr val="accent1"/>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ea typeface="+mn-ea"/>
                <a:cs typeface="+mn-cs"/>
              </a:rPr>
              <a:t>The deal and our client’s deal strategy</a:t>
            </a:r>
          </a:p>
          <a:p>
            <a:pPr marL="539750" lvl="1" indent="-276225">
              <a:spcBef>
                <a:spcPts val="600"/>
              </a:spcBef>
              <a:spcAft>
                <a:spcPts val="0"/>
              </a:spcAft>
              <a:buClr>
                <a:schemeClr val="accent1"/>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ea typeface="+mn-ea"/>
                <a:cs typeface="+mn-cs"/>
              </a:rPr>
              <a:t>The key value drivers of</a:t>
            </a:r>
            <a:r>
              <a:rPr kumimoji="0" lang="en-GB" sz="1200" b="0" i="0" u="none" strike="noStrike" kern="0" cap="none" spc="0" normalizeH="0" noProof="0" dirty="0" smtClean="0">
                <a:ln>
                  <a:noFill/>
                </a:ln>
                <a:solidFill>
                  <a:schemeClr val="accent1"/>
                </a:solidFill>
                <a:effectLst/>
                <a:uLnTx/>
                <a:uFillTx/>
                <a:latin typeface="+mn-lt"/>
                <a:ea typeface="+mn-ea"/>
                <a:cs typeface="+mn-cs"/>
              </a:rPr>
              <a:t> the target business</a:t>
            </a:r>
          </a:p>
          <a:p>
            <a:pPr marL="539750" lvl="1" indent="-276225">
              <a:spcBef>
                <a:spcPts val="600"/>
              </a:spcBef>
              <a:spcAft>
                <a:spcPts val="0"/>
              </a:spcAft>
              <a:buClr>
                <a:schemeClr val="accent1"/>
              </a:buClr>
              <a:buSzPct val="100000"/>
              <a:buFont typeface="Arial" pitchFamily="34" charset="0"/>
              <a:buChar char="–"/>
              <a:tabLst>
                <a:tab pos="231775" algn="l"/>
              </a:tabLst>
              <a:defRPr/>
            </a:pPr>
            <a:r>
              <a:rPr kumimoji="0" lang="en-GB" sz="1200" b="0" i="0" u="none" strike="noStrike" kern="0" cap="none" spc="0" normalizeH="0" noProof="0" dirty="0" smtClean="0">
                <a:ln>
                  <a:noFill/>
                </a:ln>
                <a:solidFill>
                  <a:schemeClr val="accent1"/>
                </a:solidFill>
                <a:effectLst/>
                <a:uLnTx/>
                <a:uFillTx/>
                <a:latin typeface="+mn-lt"/>
                <a:ea typeface="+mn-ea"/>
                <a:cs typeface="+mn-cs"/>
              </a:rPr>
              <a:t>The key risks for our client of creating value from the deal</a:t>
            </a:r>
          </a:p>
          <a:p>
            <a:pPr marL="539750" lvl="1" indent="-276225">
              <a:spcBef>
                <a:spcPts val="600"/>
              </a:spcBef>
              <a:spcAft>
                <a:spcPts val="0"/>
              </a:spcAft>
              <a:buClr>
                <a:schemeClr val="accent1"/>
              </a:buClr>
              <a:buSzPct val="100000"/>
              <a:buFont typeface="Arial" pitchFamily="34" charset="0"/>
              <a:buChar char="–"/>
              <a:tabLst>
                <a:tab pos="231775" algn="l"/>
              </a:tabLst>
              <a:defRPr/>
            </a:pPr>
            <a:r>
              <a:rPr lang="en-GB" sz="1200" kern="0" baseline="0" dirty="0" smtClean="0">
                <a:solidFill>
                  <a:schemeClr val="accent1"/>
                </a:solidFill>
                <a:latin typeface="+mn-lt"/>
                <a:cs typeface="+mn-cs"/>
              </a:rPr>
              <a:t>The key due diligence</a:t>
            </a:r>
            <a:r>
              <a:rPr lang="en-GB" sz="1200" kern="0" dirty="0" smtClean="0">
                <a:solidFill>
                  <a:schemeClr val="accent1"/>
                </a:solidFill>
                <a:latin typeface="+mn-lt"/>
                <a:cs typeface="+mn-cs"/>
              </a:rPr>
              <a:t> </a:t>
            </a:r>
            <a:r>
              <a:rPr lang="en-GB" sz="1200" kern="0" baseline="0" dirty="0" smtClean="0">
                <a:solidFill>
                  <a:schemeClr val="accent1"/>
                </a:solidFill>
                <a:latin typeface="+mn-lt"/>
                <a:cs typeface="+mn-cs"/>
              </a:rPr>
              <a:t>issues</a:t>
            </a:r>
            <a:r>
              <a:rPr lang="en-GB" sz="1200" kern="0" dirty="0" smtClean="0">
                <a:solidFill>
                  <a:schemeClr val="accent1"/>
                </a:solidFill>
                <a:latin typeface="+mn-lt"/>
                <a:cs typeface="+mn-cs"/>
              </a:rPr>
              <a:t> and how we can help</a:t>
            </a:r>
            <a:endParaRPr kumimoji="0" lang="en-GB" sz="1200" b="1" i="0" u="none" strike="noStrike" kern="0" cap="none" spc="0" normalizeH="0" baseline="0" noProof="0" dirty="0" smtClean="0">
              <a:ln>
                <a:noFill/>
              </a:ln>
              <a:solidFill>
                <a:schemeClr val="accent1"/>
              </a:solidFill>
              <a:effectLst/>
              <a:uLnTx/>
              <a:uFillTx/>
              <a:latin typeface="+mn-lt"/>
              <a:ea typeface="+mn-ea"/>
              <a:cs typeface="+mn-cs"/>
            </a:endParaRP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cs typeface="+mn-cs"/>
              </a:rPr>
              <a:t>An example Interaction Zero document</a:t>
            </a:r>
            <a:r>
              <a:rPr kumimoji="0" lang="en-GB" sz="1200" b="0" i="0" u="none" strike="noStrike" kern="0" cap="none" spc="0" normalizeH="0" noProof="0" dirty="0" smtClean="0">
                <a:ln>
                  <a:noFill/>
                </a:ln>
                <a:solidFill>
                  <a:schemeClr val="accent1"/>
                </a:solidFill>
                <a:effectLst/>
                <a:uLnTx/>
                <a:uFillTx/>
                <a:latin typeface="+mn-lt"/>
                <a:cs typeface="+mn-cs"/>
              </a:rPr>
              <a:t> is available in the </a:t>
            </a:r>
            <a:r>
              <a:rPr kumimoji="0" lang="en-GB" sz="1200" b="0" i="0" u="none" strike="noStrike" kern="0" cap="none" spc="0" normalizeH="0" noProof="0" dirty="0" smtClean="0">
                <a:ln>
                  <a:noFill/>
                </a:ln>
                <a:solidFill>
                  <a:schemeClr val="accent1"/>
                </a:solidFill>
                <a:effectLst/>
                <a:uLnTx/>
                <a:uFillTx/>
                <a:latin typeface="+mn-lt"/>
                <a:cs typeface="+mn-cs"/>
                <a:hlinkClick r:id="rId3"/>
              </a:rPr>
              <a:t>next generation buy side portal</a:t>
            </a:r>
            <a:endParaRPr kumimoji="0" lang="en-GB" sz="1200" b="0" i="0" u="none" strike="noStrike" kern="0" cap="none" spc="0" normalizeH="0" noProof="0" dirty="0" smtClean="0">
              <a:ln>
                <a:noFill/>
              </a:ln>
              <a:solidFill>
                <a:schemeClr val="accent1"/>
              </a:solidFill>
              <a:effectLst/>
              <a:uLnTx/>
              <a:uFillTx/>
              <a:latin typeface="+mn-lt"/>
              <a:cs typeface="+mn-cs"/>
            </a:endParaRPr>
          </a:p>
          <a:p>
            <a:pPr marL="231775" marR="0" lvl="1"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kern="0" baseline="0" dirty="0" smtClean="0">
                <a:solidFill>
                  <a:schemeClr val="accent1"/>
                </a:solidFill>
                <a:latin typeface="+mn-lt"/>
                <a:cs typeface="+mn-cs"/>
              </a:rPr>
              <a:t>As well as capturing</a:t>
            </a:r>
            <a:r>
              <a:rPr lang="en-GB" sz="1200" kern="0" dirty="0" smtClean="0">
                <a:solidFill>
                  <a:schemeClr val="accent1"/>
                </a:solidFill>
                <a:latin typeface="+mn-lt"/>
                <a:cs typeface="+mn-cs"/>
              </a:rPr>
              <a:t> key information and knowledge, </a:t>
            </a:r>
            <a:r>
              <a:rPr lang="en-GB" sz="1200" kern="0" baseline="0" dirty="0" smtClean="0">
                <a:solidFill>
                  <a:schemeClr val="accent1"/>
                </a:solidFill>
                <a:latin typeface="+mn-lt"/>
                <a:cs typeface="+mn-cs"/>
              </a:rPr>
              <a:t>Interaction Zero can later be used as an effective and efficient briefing tool for the whole team</a:t>
            </a:r>
            <a:endParaRPr kumimoji="0" lang="en-GB" sz="1200" b="0" i="0" u="none" strike="noStrike" kern="0" cap="none" spc="0" normalizeH="0" baseline="0" noProof="0" dirty="0" smtClean="0">
              <a:ln>
                <a:noFill/>
              </a:ln>
              <a:solidFill>
                <a:schemeClr val="accent1"/>
              </a:solidFill>
              <a:effectLst/>
              <a:uLnTx/>
              <a:uFillTx/>
              <a:latin typeface="+mn-lt"/>
              <a:cs typeface="+mn-cs"/>
            </a:endParaRPr>
          </a:p>
        </p:txBody>
      </p:sp>
      <p:pic>
        <p:nvPicPr>
          <p:cNvPr id="24" name="Picture 23"/>
          <p:cNvPicPr>
            <a:picLocks noChangeAspect="1" noChangeArrowheads="1"/>
          </p:cNvPicPr>
          <p:nvPr/>
        </p:nvPicPr>
        <p:blipFill>
          <a:blip r:embed="rId4" cstate="print"/>
          <a:srcRect/>
          <a:stretch>
            <a:fillRect/>
          </a:stretch>
        </p:blipFill>
        <p:spPr bwMode="auto">
          <a:xfrm>
            <a:off x="8080202" y="63500"/>
            <a:ext cx="819266" cy="822960"/>
          </a:xfrm>
          <a:prstGeom prst="rect">
            <a:avLst/>
          </a:prstGeom>
          <a:noFill/>
          <a:ln w="9525">
            <a:noFill/>
            <a:miter lim="800000"/>
            <a:headEnd/>
            <a:tailEnd/>
          </a:ln>
          <a:effectLst/>
        </p:spPr>
      </p:pic>
      <p:grpSp>
        <p:nvGrpSpPr>
          <p:cNvPr id="39" name="Group 38"/>
          <p:cNvGrpSpPr/>
          <p:nvPr/>
        </p:nvGrpSpPr>
        <p:grpSpPr>
          <a:xfrm>
            <a:off x="262633" y="1399997"/>
            <a:ext cx="8707051" cy="903845"/>
            <a:chOff x="329745" y="5032430"/>
            <a:chExt cx="8707051" cy="903845"/>
          </a:xfrm>
        </p:grpSpPr>
        <p:sp>
          <p:nvSpPr>
            <p:cNvPr id="32" name="Pentagon 31"/>
            <p:cNvSpPr/>
            <p:nvPr/>
          </p:nvSpPr>
          <p:spPr>
            <a:xfrm>
              <a:off x="7693391" y="5033781"/>
              <a:ext cx="1343405" cy="896293"/>
            </a:xfrm>
            <a:prstGeom prst="homePlate">
              <a:avLst>
                <a:gd name="adj" fmla="val 21717"/>
              </a:avLst>
            </a:prstGeom>
            <a:solidFill>
              <a:srgbClr val="BFD3D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7. Communicate</a:t>
              </a:r>
              <a:endParaRPr lang="en-US" b="1" dirty="0">
                <a:solidFill>
                  <a:srgbClr val="FFFFFF"/>
                </a:solidFill>
              </a:endParaRPr>
            </a:p>
          </p:txBody>
        </p:sp>
        <p:sp>
          <p:nvSpPr>
            <p:cNvPr id="33" name="Pentagon 32"/>
            <p:cNvSpPr/>
            <p:nvPr/>
          </p:nvSpPr>
          <p:spPr>
            <a:xfrm>
              <a:off x="6449765" y="5035290"/>
              <a:ext cx="1343405" cy="896293"/>
            </a:xfrm>
            <a:prstGeom prst="homePlate">
              <a:avLst>
                <a:gd name="adj" fmla="val 21717"/>
              </a:avLst>
            </a:prstGeom>
            <a:solidFill>
              <a:srgbClr val="E7CB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6. Relationships</a:t>
              </a:r>
              <a:endParaRPr lang="en-US" b="1" dirty="0">
                <a:solidFill>
                  <a:srgbClr val="FFFFFF"/>
                </a:solidFill>
              </a:endParaRPr>
            </a:p>
          </p:txBody>
        </p:sp>
        <p:sp>
          <p:nvSpPr>
            <p:cNvPr id="34" name="Pentagon 33"/>
            <p:cNvSpPr/>
            <p:nvPr/>
          </p:nvSpPr>
          <p:spPr>
            <a:xfrm>
              <a:off x="5222253" y="5037464"/>
              <a:ext cx="1343405" cy="896293"/>
            </a:xfrm>
            <a:prstGeom prst="homePlate">
              <a:avLst>
                <a:gd name="adj" fmla="val 21717"/>
              </a:avLst>
            </a:prstGeom>
            <a:solidFill>
              <a:srgbClr val="F1D3B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5. Team</a:t>
              </a:r>
              <a:endParaRPr lang="en-US" b="1" dirty="0">
                <a:solidFill>
                  <a:srgbClr val="FFFFFF"/>
                </a:solidFill>
              </a:endParaRPr>
            </a:p>
          </p:txBody>
        </p:sp>
        <p:sp>
          <p:nvSpPr>
            <p:cNvPr id="35" name="Pentagon 34"/>
            <p:cNvSpPr/>
            <p:nvPr/>
          </p:nvSpPr>
          <p:spPr>
            <a:xfrm>
              <a:off x="3993391" y="5038481"/>
              <a:ext cx="1343405" cy="896293"/>
            </a:xfrm>
            <a:prstGeom prst="homePlate">
              <a:avLst>
                <a:gd name="adj" fmla="val 21717"/>
              </a:avLst>
            </a:prstGeom>
            <a:solidFill>
              <a:srgbClr val="DADFC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4. Negotiate</a:t>
              </a:r>
              <a:endParaRPr lang="en-US" b="1" dirty="0">
                <a:solidFill>
                  <a:srgbClr val="FFFFFF"/>
                </a:solidFill>
              </a:endParaRPr>
            </a:p>
          </p:txBody>
        </p:sp>
        <p:sp>
          <p:nvSpPr>
            <p:cNvPr id="36" name="Pentagon 35"/>
            <p:cNvSpPr/>
            <p:nvPr/>
          </p:nvSpPr>
          <p:spPr>
            <a:xfrm>
              <a:off x="2765919" y="5039982"/>
              <a:ext cx="1343405" cy="896293"/>
            </a:xfrm>
            <a:prstGeom prst="homePlate">
              <a:avLst>
                <a:gd name="adj" fmla="val 21717"/>
              </a:avLst>
            </a:prstGeom>
            <a:solidFill>
              <a:srgbClr val="E9E7DB"/>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3. Scope</a:t>
              </a:r>
              <a:endParaRPr lang="en-US" b="1" dirty="0">
                <a:solidFill>
                  <a:srgbClr val="FFFFFF"/>
                </a:solidFill>
              </a:endParaRPr>
            </a:p>
          </p:txBody>
        </p:sp>
        <p:sp>
          <p:nvSpPr>
            <p:cNvPr id="37" name="Pentagon 36"/>
            <p:cNvSpPr/>
            <p:nvPr/>
          </p:nvSpPr>
          <p:spPr>
            <a:xfrm>
              <a:off x="1547500" y="5032430"/>
              <a:ext cx="1343405" cy="896293"/>
            </a:xfrm>
            <a:prstGeom prst="homePlate">
              <a:avLst>
                <a:gd name="adj" fmla="val 21717"/>
              </a:avLst>
            </a:prstGeom>
            <a:solidFill>
              <a:srgbClr val="AA5CAA"/>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2. Document Interaction Zero</a:t>
              </a:r>
            </a:p>
          </p:txBody>
        </p:sp>
        <p:sp>
          <p:nvSpPr>
            <p:cNvPr id="38" name="Pentagon 37"/>
            <p:cNvSpPr/>
            <p:nvPr/>
          </p:nvSpPr>
          <p:spPr>
            <a:xfrm>
              <a:off x="329745" y="5033931"/>
              <a:ext cx="1343405" cy="896293"/>
            </a:xfrm>
            <a:prstGeom prst="homePlate">
              <a:avLst>
                <a:gd name="adj" fmla="val 21717"/>
              </a:avLst>
            </a:prstGeom>
            <a:solidFill>
              <a:srgbClr val="BFDEE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1. Research, discuss, think</a:t>
              </a:r>
              <a:endParaRPr lang="en-US" b="1" dirty="0">
                <a:solidFill>
                  <a:srgbClr val="FFFFFF"/>
                </a:solidFill>
              </a:endParaRPr>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62962" y="1285592"/>
            <a:ext cx="8836183" cy="2145671"/>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3. Scope</a:t>
            </a:r>
            <a:endParaRPr lang="en-US" altLang="en-US" sz="1800" b="1" kern="0" dirty="0" smtClean="0">
              <a:solidFill>
                <a:schemeClr val="bg1"/>
              </a:solidFill>
              <a:latin typeface="+mn-lt"/>
            </a:endParaRPr>
          </a:p>
        </p:txBody>
      </p:sp>
      <p:sp>
        <p:nvSpPr>
          <p:cNvPr id="14" name="Rectangle 3"/>
          <p:cNvSpPr txBox="1">
            <a:spLocks noChangeArrowheads="1"/>
          </p:cNvSpPr>
          <p:nvPr/>
        </p:nvSpPr>
        <p:spPr bwMode="auto">
          <a:xfrm>
            <a:off x="280658" y="2933352"/>
            <a:ext cx="8401616" cy="26798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ts val="600"/>
              </a:spcBef>
              <a:spcAft>
                <a:spcPts val="0"/>
              </a:spcAft>
              <a:buClr>
                <a:srgbClr val="00338D"/>
              </a:buClr>
              <a:buSzPct val="75000"/>
              <a:buFont typeface="+mj-lt"/>
              <a:buAutoNum type="arabicPeriod" startAt="3"/>
              <a:tabLst>
                <a:tab pos="231775" algn="l"/>
              </a:tabLst>
              <a:defRPr/>
            </a:pPr>
            <a:r>
              <a:rPr lang="en-GB" sz="1200" b="1" kern="0" dirty="0" smtClean="0">
                <a:solidFill>
                  <a:srgbClr val="007C92"/>
                </a:solidFill>
                <a:latin typeface="Arial"/>
                <a:cs typeface="Arial"/>
              </a:rPr>
              <a:t>Scope:  </a:t>
            </a:r>
            <a:r>
              <a:rPr lang="en-GB" sz="1200" kern="0" dirty="0" smtClean="0">
                <a:solidFill>
                  <a:srgbClr val="00338D"/>
                </a:solidFill>
                <a:latin typeface="Arial"/>
                <a:cs typeface="Arial"/>
              </a:rPr>
              <a:t>Design a specific scope of work to address the potential due diligence issues and meet the needs of the client for the deal.  Involve specialists and local KPMG teams as required for input</a:t>
            </a:r>
          </a:p>
        </p:txBody>
      </p:sp>
      <p:sp>
        <p:nvSpPr>
          <p:cNvPr id="17" name="Rectangle 3"/>
          <p:cNvSpPr txBox="1">
            <a:spLocks noChangeArrowheads="1"/>
          </p:cNvSpPr>
          <p:nvPr/>
        </p:nvSpPr>
        <p:spPr bwMode="auto">
          <a:xfrm>
            <a:off x="181150" y="2343377"/>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algn="l" defTabSz="914400" rtl="0" eaLnBrk="1" fontAlgn="base" latinLnBrk="0" hangingPunct="1">
              <a:lnSpc>
                <a:spcPct val="100000"/>
              </a:lnSpc>
              <a:spcBef>
                <a:spcPts val="600"/>
              </a:spcBef>
              <a:spcAft>
                <a:spcPts val="0"/>
              </a:spcAft>
              <a:buClr>
                <a:schemeClr val="accent1"/>
              </a:buClr>
              <a:buSzPct val="75000"/>
              <a:tabLst>
                <a:tab pos="90488" algn="l"/>
              </a:tabLst>
              <a:defRPr/>
            </a:pPr>
            <a:r>
              <a:rPr kumimoji="0" lang="en-GB" sz="800" b="0" i="0" u="none" strike="noStrike" kern="0" cap="none" spc="0" normalizeH="0" baseline="0" noProof="0" dirty="0" smtClean="0">
                <a:ln>
                  <a:noFill/>
                </a:ln>
                <a:solidFill>
                  <a:schemeClr val="accent1"/>
                </a:solidFill>
                <a:effectLst/>
                <a:uLnTx/>
                <a:uFillTx/>
                <a:latin typeface="+mn-lt"/>
                <a:cs typeface="+mn-cs"/>
              </a:rPr>
              <a:t>Note:</a:t>
            </a:r>
            <a:r>
              <a:rPr kumimoji="0" lang="en-GB" sz="800" b="0" i="0" u="none" strike="noStrike" kern="0" cap="none" spc="0" normalizeH="0" noProof="0" dirty="0" smtClean="0">
                <a:ln>
                  <a:noFill/>
                </a:ln>
                <a:solidFill>
                  <a:schemeClr val="accent1"/>
                </a:solidFill>
                <a:effectLst/>
                <a:uLnTx/>
                <a:uFillTx/>
                <a:latin typeface="+mn-lt"/>
                <a:cs typeface="+mn-cs"/>
              </a:rPr>
              <a:t>  the planning process here is shown as being  a linear process, both for illustrative purposes and to help structure the guidance in this document.  In practice many of these components will be carried out simultaneously , and not necessarily always in the chronological order shown</a:t>
            </a:r>
            <a:endParaRPr kumimoji="0" lang="en-GB" sz="800" b="0" i="0" u="none" strike="noStrike" kern="0" cap="none" spc="0" normalizeH="0" baseline="0" noProof="0" dirty="0" smtClean="0">
              <a:ln>
                <a:noFill/>
              </a:ln>
              <a:solidFill>
                <a:schemeClr val="accent1"/>
              </a:solidFill>
              <a:effectLst/>
              <a:uLnTx/>
              <a:uFillTx/>
              <a:latin typeface="+mn-lt"/>
              <a:cs typeface="+mn-cs"/>
            </a:endParaRPr>
          </a:p>
        </p:txBody>
      </p:sp>
      <p:pic>
        <p:nvPicPr>
          <p:cNvPr id="22" name="Picture 21"/>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grpSp>
        <p:nvGrpSpPr>
          <p:cNvPr id="37" name="Group 36"/>
          <p:cNvGrpSpPr/>
          <p:nvPr/>
        </p:nvGrpSpPr>
        <p:grpSpPr>
          <a:xfrm>
            <a:off x="271022" y="1399997"/>
            <a:ext cx="8707051" cy="903845"/>
            <a:chOff x="329745" y="5032430"/>
            <a:chExt cx="8707051" cy="903845"/>
          </a:xfrm>
        </p:grpSpPr>
        <p:sp>
          <p:nvSpPr>
            <p:cNvPr id="30" name="Pentagon 29"/>
            <p:cNvSpPr/>
            <p:nvPr/>
          </p:nvSpPr>
          <p:spPr>
            <a:xfrm>
              <a:off x="7693391" y="5033781"/>
              <a:ext cx="1343405" cy="896293"/>
            </a:xfrm>
            <a:prstGeom prst="homePlate">
              <a:avLst>
                <a:gd name="adj" fmla="val 21717"/>
              </a:avLst>
            </a:prstGeom>
            <a:solidFill>
              <a:srgbClr val="BFD3D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7. Communicate</a:t>
              </a:r>
              <a:endParaRPr lang="en-US" b="1" dirty="0">
                <a:solidFill>
                  <a:srgbClr val="FFFFFF"/>
                </a:solidFill>
              </a:endParaRPr>
            </a:p>
          </p:txBody>
        </p:sp>
        <p:sp>
          <p:nvSpPr>
            <p:cNvPr id="31" name="Pentagon 30"/>
            <p:cNvSpPr/>
            <p:nvPr/>
          </p:nvSpPr>
          <p:spPr>
            <a:xfrm>
              <a:off x="6449765" y="5035290"/>
              <a:ext cx="1343405" cy="896293"/>
            </a:xfrm>
            <a:prstGeom prst="homePlate">
              <a:avLst>
                <a:gd name="adj" fmla="val 21717"/>
              </a:avLst>
            </a:prstGeom>
            <a:solidFill>
              <a:srgbClr val="E7CB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6. Relationships</a:t>
              </a:r>
              <a:endParaRPr lang="en-US" b="1" dirty="0">
                <a:solidFill>
                  <a:srgbClr val="FFFFFF"/>
                </a:solidFill>
              </a:endParaRPr>
            </a:p>
          </p:txBody>
        </p:sp>
        <p:sp>
          <p:nvSpPr>
            <p:cNvPr id="32" name="Pentagon 31"/>
            <p:cNvSpPr/>
            <p:nvPr/>
          </p:nvSpPr>
          <p:spPr>
            <a:xfrm>
              <a:off x="5222253" y="5037464"/>
              <a:ext cx="1343405" cy="896293"/>
            </a:xfrm>
            <a:prstGeom prst="homePlate">
              <a:avLst>
                <a:gd name="adj" fmla="val 21717"/>
              </a:avLst>
            </a:prstGeom>
            <a:solidFill>
              <a:srgbClr val="F1D3B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5. Team</a:t>
              </a:r>
              <a:endParaRPr lang="en-US" b="1" dirty="0">
                <a:solidFill>
                  <a:srgbClr val="FFFFFF"/>
                </a:solidFill>
              </a:endParaRPr>
            </a:p>
          </p:txBody>
        </p:sp>
        <p:sp>
          <p:nvSpPr>
            <p:cNvPr id="33" name="Pentagon 32"/>
            <p:cNvSpPr/>
            <p:nvPr/>
          </p:nvSpPr>
          <p:spPr>
            <a:xfrm>
              <a:off x="3993391" y="5038481"/>
              <a:ext cx="1343405" cy="896293"/>
            </a:xfrm>
            <a:prstGeom prst="homePlate">
              <a:avLst>
                <a:gd name="adj" fmla="val 21717"/>
              </a:avLst>
            </a:prstGeom>
            <a:solidFill>
              <a:srgbClr val="DADFC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4. Negotiate</a:t>
              </a:r>
              <a:endParaRPr lang="en-US" b="1" dirty="0">
                <a:solidFill>
                  <a:srgbClr val="FFFFFF"/>
                </a:solidFill>
              </a:endParaRPr>
            </a:p>
          </p:txBody>
        </p:sp>
        <p:sp>
          <p:nvSpPr>
            <p:cNvPr id="34" name="Pentagon 33"/>
            <p:cNvSpPr/>
            <p:nvPr/>
          </p:nvSpPr>
          <p:spPr>
            <a:xfrm>
              <a:off x="2765919" y="5039982"/>
              <a:ext cx="1343405" cy="896293"/>
            </a:xfrm>
            <a:prstGeom prst="homePlate">
              <a:avLst>
                <a:gd name="adj" fmla="val 21717"/>
              </a:avLst>
            </a:prstGeom>
            <a:solidFill>
              <a:srgbClr val="A79E7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3. Scope</a:t>
              </a:r>
            </a:p>
          </p:txBody>
        </p:sp>
        <p:sp>
          <p:nvSpPr>
            <p:cNvPr id="35" name="Pentagon 34"/>
            <p:cNvSpPr/>
            <p:nvPr/>
          </p:nvSpPr>
          <p:spPr>
            <a:xfrm>
              <a:off x="1547500" y="5032430"/>
              <a:ext cx="1343405" cy="896293"/>
            </a:xfrm>
            <a:prstGeom prst="homePlate">
              <a:avLst>
                <a:gd name="adj" fmla="val 21717"/>
              </a:avLst>
            </a:prstGeom>
            <a:solidFill>
              <a:srgbClr val="E3C9E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2. Document Interaction Zero</a:t>
              </a:r>
            </a:p>
          </p:txBody>
        </p:sp>
        <p:sp>
          <p:nvSpPr>
            <p:cNvPr id="36" name="Pentagon 35"/>
            <p:cNvSpPr/>
            <p:nvPr/>
          </p:nvSpPr>
          <p:spPr>
            <a:xfrm>
              <a:off x="329745" y="5033931"/>
              <a:ext cx="1343405" cy="896293"/>
            </a:xfrm>
            <a:prstGeom prst="homePlate">
              <a:avLst>
                <a:gd name="adj" fmla="val 21717"/>
              </a:avLst>
            </a:prstGeom>
            <a:solidFill>
              <a:srgbClr val="BFDEE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1. Research, discuss, think</a:t>
              </a:r>
              <a:endParaRPr lang="en-US" b="1" dirty="0">
                <a:solidFill>
                  <a:srgbClr val="FFFFFF"/>
                </a:solidFill>
              </a:endParaRP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dirty="0" smtClean="0">
                <a:solidFill>
                  <a:schemeClr val="bg1"/>
                </a:solidFill>
                <a:latin typeface="+mn-lt"/>
              </a:rPr>
              <a:t>3. Scope</a:t>
            </a:r>
            <a:endParaRPr lang="en-US" altLang="en-US" sz="1800" b="1" kern="0" dirty="0" smtClean="0">
              <a:solidFill>
                <a:schemeClr val="bg1"/>
              </a:solidFill>
              <a:latin typeface="+mn-lt"/>
            </a:endParaRPr>
          </a:p>
        </p:txBody>
      </p:sp>
      <p:sp>
        <p:nvSpPr>
          <p:cNvPr id="6" name="Rectangle 3"/>
          <p:cNvSpPr txBox="1">
            <a:spLocks noChangeArrowheads="1"/>
          </p:cNvSpPr>
          <p:nvPr/>
        </p:nvSpPr>
        <p:spPr bwMode="auto">
          <a:xfrm>
            <a:off x="398352" y="1376127"/>
            <a:ext cx="8329189"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cs typeface="+mn-cs"/>
              </a:rPr>
              <a:t>Scope the FDD</a:t>
            </a:r>
          </a:p>
          <a:p>
            <a:pPr marL="231775" lvl="1" indent="-231775">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cs typeface="+mn-cs"/>
              </a:rPr>
              <a:t>Using our understanding of the key due diligence issues to develop a specific</a:t>
            </a:r>
            <a:r>
              <a:rPr kumimoji="0" lang="en-GB" sz="1200" b="0" i="0" u="none" strike="noStrike" kern="0" cap="none" spc="0" normalizeH="0" noProof="0" dirty="0" smtClean="0">
                <a:ln>
                  <a:noFill/>
                </a:ln>
                <a:solidFill>
                  <a:schemeClr val="accent1"/>
                </a:solidFill>
                <a:effectLst/>
                <a:uLnTx/>
                <a:uFillTx/>
                <a:latin typeface="+mn-lt"/>
                <a:cs typeface="+mn-cs"/>
              </a:rPr>
              <a:t> </a:t>
            </a:r>
            <a:r>
              <a:rPr kumimoji="0" lang="en-GB" sz="1200" b="0" i="0" u="none" strike="noStrike" kern="0" cap="none" spc="0" normalizeH="0" baseline="0" noProof="0" dirty="0" smtClean="0">
                <a:ln>
                  <a:noFill/>
                </a:ln>
                <a:solidFill>
                  <a:schemeClr val="accent1"/>
                </a:solidFill>
                <a:effectLst/>
                <a:uLnTx/>
                <a:uFillTx/>
                <a:latin typeface="+mn-lt"/>
                <a:cs typeface="+mn-cs"/>
              </a:rPr>
              <a:t>and tailored </a:t>
            </a:r>
            <a:r>
              <a:rPr kumimoji="0" lang="en-GB" sz="1200" b="0" i="0" u="none" strike="noStrike" kern="0" cap="none" spc="0" normalizeH="0" noProof="0" dirty="0" smtClean="0">
                <a:ln>
                  <a:noFill/>
                </a:ln>
                <a:solidFill>
                  <a:schemeClr val="accent1"/>
                </a:solidFill>
                <a:effectLst/>
                <a:uLnTx/>
                <a:uFillTx/>
                <a:latin typeface="+mn-lt"/>
                <a:cs typeface="+mn-cs"/>
              </a:rPr>
              <a:t> scope of work for the FDD.  This will help the work to be as focused and efficient as possible</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Think about what we know now, and what we need to know to address the key issues – this tells us the information gap we need to fill through the FDD work.   The scope of work and planning for the analysis should be designed to fill this information gap</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The approach can be documented in a “BIF” (Business Issues Framework) format as below.  An example of another BIF format is shown in Appendix 1.</a:t>
            </a:r>
            <a:endParaRPr kumimoji="0" lang="en-GB" sz="1200" b="0" i="0" u="none" strike="noStrike" kern="0" cap="none" spc="0" normalizeH="0" noProof="0" dirty="0" smtClean="0">
              <a:ln>
                <a:noFill/>
              </a:ln>
              <a:solidFill>
                <a:schemeClr val="accent1"/>
              </a:solidFill>
              <a:effectLst/>
              <a:uLnTx/>
              <a:uFillTx/>
              <a:latin typeface="+mn-lt"/>
              <a:cs typeface="+mn-cs"/>
            </a:endParaRPr>
          </a:p>
          <a:p>
            <a:pPr marL="231775" lvl="1" indent="-231775">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noProof="0" dirty="0" smtClean="0">
                <a:ln>
                  <a:noFill/>
                </a:ln>
                <a:solidFill>
                  <a:schemeClr val="accent1"/>
                </a:solidFill>
                <a:effectLst/>
                <a:uLnTx/>
                <a:uFillTx/>
                <a:latin typeface="+mn-lt"/>
                <a:cs typeface="+mn-cs"/>
              </a:rPr>
              <a:t>Engage with relevant specialists for non-FDD issues and help ensure that the relevant scope for non-FDD work is prepared by them</a:t>
            </a:r>
            <a:endParaRPr lang="en-GB" sz="1200" dirty="0" smtClean="0">
              <a:latin typeface="Univers 45 Light" pitchFamily="2" charset="0"/>
            </a:endParaRPr>
          </a:p>
          <a:p>
            <a:pPr marL="231775" marR="0" lvl="1" indent="-231775" algn="l" defTabSz="914400" rtl="0" eaLnBrk="1" fontAlgn="base" latinLnBrk="0" hangingPunct="1">
              <a:lnSpc>
                <a:spcPct val="100000"/>
              </a:lnSpc>
              <a:spcBef>
                <a:spcPts val="600"/>
              </a:spcBef>
              <a:spcAft>
                <a:spcPts val="0"/>
              </a:spcAft>
              <a:buClr>
                <a:schemeClr val="accent1"/>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chemeClr val="accent1"/>
              </a:solidFill>
              <a:effectLst/>
              <a:uLnTx/>
              <a:uFillTx/>
              <a:latin typeface="+mn-lt"/>
              <a:cs typeface="+mn-cs"/>
            </a:endParaRPr>
          </a:p>
        </p:txBody>
      </p:sp>
      <p:graphicFrame>
        <p:nvGraphicFramePr>
          <p:cNvPr id="4" name="Table 3"/>
          <p:cNvGraphicFramePr>
            <a:graphicFrameLocks noGrp="1"/>
          </p:cNvGraphicFramePr>
          <p:nvPr/>
        </p:nvGraphicFramePr>
        <p:xfrm>
          <a:off x="439733" y="3827591"/>
          <a:ext cx="8108522" cy="1813761"/>
        </p:xfrm>
        <a:graphic>
          <a:graphicData uri="http://schemas.openxmlformats.org/drawingml/2006/table">
            <a:tbl>
              <a:tblPr/>
              <a:tblGrid>
                <a:gridCol w="2719103"/>
                <a:gridCol w="2770909"/>
                <a:gridCol w="2618510"/>
              </a:tblGrid>
              <a:tr h="356481">
                <a:tc gridSpan="3">
                  <a:txBody>
                    <a:bodyPr/>
                    <a:lstStyle/>
                    <a:p>
                      <a:pPr algn="l" fontAlgn="b"/>
                      <a:r>
                        <a:rPr lang="en-GB" sz="1200" b="1" i="0" u="none" strike="noStrike" dirty="0" smtClean="0">
                          <a:solidFill>
                            <a:srgbClr val="FFFFFF"/>
                          </a:solidFill>
                          <a:latin typeface="Arial" pitchFamily="34" charset="0"/>
                          <a:cs typeface="Arial" pitchFamily="34" charset="0"/>
                        </a:rPr>
                        <a:t>Business</a:t>
                      </a:r>
                      <a:r>
                        <a:rPr lang="en-GB" sz="1200" b="1" i="0" u="none" strike="noStrike" baseline="0" dirty="0" smtClean="0">
                          <a:solidFill>
                            <a:srgbClr val="FFFFFF"/>
                          </a:solidFill>
                          <a:latin typeface="Arial" pitchFamily="34" charset="0"/>
                          <a:cs typeface="Arial" pitchFamily="34" charset="0"/>
                        </a:rPr>
                        <a:t> Issues Framework (BIF)</a:t>
                      </a:r>
                      <a:endParaRPr lang="en-GB" sz="12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ctr"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ctr"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r>
              <a:tr h="119529">
                <a:tc>
                  <a:txBody>
                    <a:bodyPr/>
                    <a:lstStyle/>
                    <a:p>
                      <a:pPr algn="l" fontAlgn="b"/>
                      <a:r>
                        <a:rPr lang="en-GB" sz="1200" b="1" i="0" u="none" strike="noStrike" dirty="0" smtClean="0">
                          <a:solidFill>
                            <a:srgbClr val="FFFFFF"/>
                          </a:solidFill>
                          <a:latin typeface="Arial" pitchFamily="34" charset="0"/>
                          <a:cs typeface="Arial" pitchFamily="34" charset="0"/>
                        </a:rPr>
                        <a:t>Issue</a:t>
                      </a:r>
                      <a:endParaRPr lang="en-GB" sz="12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200" b="1" i="0" u="none" strike="noStrike" dirty="0" smtClean="0">
                          <a:solidFill>
                            <a:srgbClr val="E7EDF5"/>
                          </a:solidFill>
                          <a:latin typeface="Arial" pitchFamily="34" charset="0"/>
                          <a:cs typeface="Arial" pitchFamily="34" charset="0"/>
                        </a:rPr>
                        <a:t>Implication</a:t>
                      </a:r>
                      <a:endParaRPr lang="en-GB" sz="1200" b="1"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200" b="1" i="0" u="none" strike="noStrike" dirty="0" smtClean="0">
                          <a:solidFill>
                            <a:srgbClr val="E7EDF5"/>
                          </a:solidFill>
                          <a:latin typeface="Arial" pitchFamily="34" charset="0"/>
                          <a:cs typeface="Arial" pitchFamily="34" charset="0"/>
                        </a:rPr>
                        <a:t>Scope</a:t>
                      </a:r>
                      <a:endParaRPr lang="en-GB" sz="1200" b="1"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latin typeface="Arial" pitchFamily="34" charset="0"/>
                          <a:cs typeface="Arial" pitchFamily="34" charset="0"/>
                        </a:rPr>
                        <a:t>1.  What is the issue?</a:t>
                      </a:r>
                    </a:p>
                  </a:txBody>
                  <a:tcPr marL="36000" marR="36000" marT="36000" marB="36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r>
                        <a:rPr lang="en-GB" sz="1200" b="0" i="0" u="none" strike="noStrike" kern="1200" dirty="0" smtClean="0">
                          <a:solidFill>
                            <a:schemeClr val="tx1"/>
                          </a:solidFill>
                          <a:latin typeface="Arial" pitchFamily="34" charset="0"/>
                          <a:ea typeface="+mn-ea"/>
                          <a:cs typeface="Arial" pitchFamily="34" charset="0"/>
                        </a:rPr>
                        <a:t>Why is the issue important?  What impact may it have?</a:t>
                      </a:r>
                      <a:endParaRPr lang="en-GB" sz="1200" b="0" i="0" u="none" strike="noStrike" kern="1200" dirty="0">
                        <a:solidFill>
                          <a:schemeClr val="tx1"/>
                        </a:solidFill>
                        <a:latin typeface="Arial" pitchFamily="34" charset="0"/>
                        <a:ea typeface="+mn-ea"/>
                        <a:cs typeface="Arial" pitchFamily="34" charset="0"/>
                      </a:endParaRPr>
                    </a:p>
                  </a:txBody>
                  <a:tcPr marL="36000" marR="36000" marT="36000" marB="36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r>
                        <a:rPr lang="en-GB" sz="1200" b="0" i="0" u="none" strike="noStrike" kern="1200" dirty="0" smtClean="0">
                          <a:solidFill>
                            <a:schemeClr val="tx1"/>
                          </a:solidFill>
                          <a:latin typeface="Arial" pitchFamily="34" charset="0"/>
                          <a:ea typeface="+mn-ea"/>
                          <a:cs typeface="Arial" pitchFamily="34" charset="0"/>
                        </a:rPr>
                        <a:t>What can we do to help through the FDD work?</a:t>
                      </a:r>
                      <a:endParaRPr lang="en-GB" sz="1200" b="0" i="0" u="none" strike="noStrike" kern="1200" dirty="0">
                        <a:solidFill>
                          <a:schemeClr val="tx1"/>
                        </a:solidFill>
                        <a:latin typeface="Arial" pitchFamily="34" charset="0"/>
                        <a:ea typeface="+mn-ea"/>
                        <a:cs typeface="Arial" pitchFamily="34" charset="0"/>
                      </a:endParaRPr>
                    </a:p>
                  </a:txBody>
                  <a:tcPr marL="36000" marR="36000" marT="36000" marB="36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200" b="0" i="0" u="none" strike="noStrike" kern="1200" dirty="0" smtClean="0">
                          <a:solidFill>
                            <a:schemeClr val="tx1"/>
                          </a:solidFill>
                          <a:latin typeface="Arial" pitchFamily="34" charset="0"/>
                          <a:ea typeface="+mn-ea"/>
                          <a:cs typeface="Arial" pitchFamily="34" charset="0"/>
                        </a:rPr>
                        <a:t>2</a:t>
                      </a:r>
                      <a:endParaRPr lang="en-GB" sz="1200" b="0" i="0" u="none" strike="noStrike" kern="1200" dirty="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2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2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latin typeface="Arial" pitchFamily="34" charset="0"/>
                          <a:cs typeface="Arial" pitchFamily="34" charset="0"/>
                        </a:rPr>
                        <a:t>3</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2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2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latin typeface="Arial" pitchFamily="34" charset="0"/>
                          <a:cs typeface="Arial" pitchFamily="34" charset="0"/>
                        </a:rPr>
                        <a:t>4...</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2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2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bl>
          </a:graphicData>
        </a:graphic>
      </p:graphicFrame>
      <p:pic>
        <p:nvPicPr>
          <p:cNvPr id="7" name="Picture 6"/>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dirty="0" smtClean="0">
                <a:solidFill>
                  <a:schemeClr val="bg1"/>
                </a:solidFill>
                <a:latin typeface="+mn-lt"/>
              </a:rPr>
              <a:t>3. Scope</a:t>
            </a:r>
            <a:endParaRPr lang="en-US" altLang="en-US" sz="1800" b="1" kern="0" dirty="0" smtClean="0">
              <a:solidFill>
                <a:schemeClr val="bg1"/>
              </a:solidFill>
              <a:latin typeface="+mn-lt"/>
            </a:endParaRPr>
          </a:p>
        </p:txBody>
      </p:sp>
      <p:sp>
        <p:nvSpPr>
          <p:cNvPr id="6" name="Rectangle 3"/>
          <p:cNvSpPr txBox="1">
            <a:spLocks noChangeArrowheads="1"/>
          </p:cNvSpPr>
          <p:nvPr/>
        </p:nvSpPr>
        <p:spPr bwMode="auto">
          <a:xfrm>
            <a:off x="245947" y="1087808"/>
            <a:ext cx="8551689" cy="136707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cs typeface="+mn-cs"/>
              </a:rPr>
              <a:t>Phasing the work</a:t>
            </a:r>
          </a:p>
          <a:p>
            <a:pPr marL="231775" lvl="1" indent="-231775">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cs typeface="+mn-cs"/>
              </a:rPr>
              <a:t>It may</a:t>
            </a:r>
            <a:r>
              <a:rPr kumimoji="0" lang="en-GB" sz="1200" b="0" i="0" u="none" strike="noStrike" kern="0" cap="none" spc="0" normalizeH="0" noProof="0" dirty="0" smtClean="0">
                <a:ln>
                  <a:noFill/>
                </a:ln>
                <a:solidFill>
                  <a:schemeClr val="accent1"/>
                </a:solidFill>
                <a:effectLst/>
                <a:uLnTx/>
                <a:uFillTx/>
                <a:latin typeface="+mn-lt"/>
                <a:cs typeface="+mn-cs"/>
              </a:rPr>
              <a:t> be that the FDD work will be carried out in two or more phases, depending on the stage of an auction process that our client reaches, and the level of access obtained</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The scope of work will therefore need to be adapted to each phase</a:t>
            </a:r>
            <a:r>
              <a:rPr kumimoji="0" lang="en-GB" sz="1200" b="0" i="0" u="none" strike="noStrike" kern="0" cap="none" spc="0" normalizeH="0" noProof="0" dirty="0" smtClean="0">
                <a:ln>
                  <a:noFill/>
                </a:ln>
                <a:solidFill>
                  <a:schemeClr val="accent1"/>
                </a:solidFill>
                <a:effectLst/>
                <a:uLnTx/>
                <a:uFillTx/>
                <a:latin typeface="+mn-lt"/>
                <a:cs typeface="+mn-cs"/>
              </a:rPr>
              <a:t>.  For example, phase 1 of the FDD work may be relatively high level and deal only with the most significant issues, in order to keep the costs down until our client reaches preferred bidder status or exclusivity, and a higher level of access is obtained</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A typical timeline for a deal, and phasing of the FDD work, is illustrated below</a:t>
            </a:r>
            <a:endParaRPr lang="en-GB" sz="1200" dirty="0" smtClean="0">
              <a:latin typeface="Univers 45 Light" pitchFamily="2" charset="0"/>
            </a:endParaRPr>
          </a:p>
          <a:p>
            <a:pPr marL="231775" marR="0" lvl="1" indent="-231775" algn="l" defTabSz="914400" rtl="0" eaLnBrk="1" fontAlgn="base" latinLnBrk="0" hangingPunct="1">
              <a:lnSpc>
                <a:spcPct val="100000"/>
              </a:lnSpc>
              <a:spcBef>
                <a:spcPts val="600"/>
              </a:spcBef>
              <a:spcAft>
                <a:spcPts val="0"/>
              </a:spcAft>
              <a:buClr>
                <a:schemeClr val="accent1"/>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chemeClr val="accent1"/>
              </a:solidFill>
              <a:effectLst/>
              <a:uLnTx/>
              <a:uFillTx/>
              <a:latin typeface="+mn-lt"/>
              <a:cs typeface="+mn-cs"/>
            </a:endParaRPr>
          </a:p>
        </p:txBody>
      </p:sp>
      <p:sp>
        <p:nvSpPr>
          <p:cNvPr id="7" name="Text Placeholder 4"/>
          <p:cNvSpPr txBox="1">
            <a:spLocks/>
          </p:cNvSpPr>
          <p:nvPr/>
        </p:nvSpPr>
        <p:spPr bwMode="auto">
          <a:xfrm>
            <a:off x="272400" y="3354868"/>
            <a:ext cx="1128514" cy="230832"/>
          </a:xfrm>
          <a:prstGeom prst="rect">
            <a:avLst/>
          </a:prstGeom>
          <a:noFill/>
          <a:ln w="9525">
            <a:noFill/>
            <a:miter lim="800000"/>
            <a:headEnd/>
            <a:tailEnd/>
          </a:ln>
          <a:effectLst/>
        </p:spPr>
        <p:txBody>
          <a:bodyPr vert="horz" wrap="none" lIns="0" tIns="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200" b="1" i="0" u="none" strike="noStrike" kern="0" cap="none" spc="0" normalizeH="0" baseline="0" noProof="0" dirty="0" smtClean="0">
                <a:ln>
                  <a:noFill/>
                </a:ln>
                <a:solidFill>
                  <a:schemeClr val="accent1"/>
                </a:solidFill>
                <a:effectLst/>
                <a:uLnTx/>
                <a:uFillTx/>
                <a:latin typeface="+mn-lt"/>
                <a:ea typeface="+mn-ea"/>
                <a:cs typeface="+mn-cs"/>
              </a:rPr>
              <a:t>Client activities</a:t>
            </a:r>
            <a:endParaRPr kumimoji="0" lang="en-GB" sz="1200" b="1" i="0" u="none" strike="noStrike" kern="0" cap="none" spc="0" normalizeH="0" baseline="0" noProof="0" dirty="0">
              <a:ln>
                <a:noFill/>
              </a:ln>
              <a:solidFill>
                <a:schemeClr val="accent1"/>
              </a:solidFill>
              <a:effectLst/>
              <a:uLnTx/>
              <a:uFillTx/>
              <a:latin typeface="+mn-lt"/>
              <a:ea typeface="+mn-ea"/>
              <a:cs typeface="+mn-cs"/>
            </a:endParaRPr>
          </a:p>
        </p:txBody>
      </p:sp>
      <p:sp>
        <p:nvSpPr>
          <p:cNvPr id="8" name="AutoShape 4"/>
          <p:cNvSpPr>
            <a:spLocks noChangeArrowheads="1"/>
          </p:cNvSpPr>
          <p:nvPr/>
        </p:nvSpPr>
        <p:spPr bwMode="gray">
          <a:xfrm>
            <a:off x="253595" y="2781299"/>
            <a:ext cx="8638886" cy="523915"/>
          </a:xfrm>
          <a:prstGeom prst="homePlate">
            <a:avLst>
              <a:gd name="adj" fmla="val 34140"/>
            </a:avLst>
          </a:prstGeom>
          <a:solidFill>
            <a:srgbClr val="FAEDBF"/>
          </a:solidFill>
          <a:ln w="6350">
            <a:noFill/>
            <a:miter lim="800000"/>
            <a:headEnd type="none" w="sm" len="sm"/>
            <a:tailEnd type="none" w="sm" len="sm"/>
          </a:ln>
          <a:effectLst/>
        </p:spPr>
        <p:txBody>
          <a:bodyPr lIns="54000" tIns="54000" rIns="54000" bIns="54000" anchor="ctr"/>
          <a:lstStyle/>
          <a:p>
            <a:pPr algn="ctr" fontAlgn="auto">
              <a:spcBef>
                <a:spcPts val="0"/>
              </a:spcBef>
              <a:spcAft>
                <a:spcPts val="0"/>
              </a:spcAft>
            </a:pPr>
            <a:endParaRPr lang="en-US" sz="1000" dirty="0">
              <a:solidFill>
                <a:srgbClr val="000000"/>
              </a:solidFill>
              <a:latin typeface="+mn-lt"/>
              <a:cs typeface="Arial" pitchFamily="34" charset="0"/>
            </a:endParaRPr>
          </a:p>
        </p:txBody>
      </p:sp>
      <p:sp>
        <p:nvSpPr>
          <p:cNvPr id="9" name="Line 68"/>
          <p:cNvSpPr>
            <a:spLocks noChangeShapeType="1"/>
          </p:cNvSpPr>
          <p:nvPr/>
        </p:nvSpPr>
        <p:spPr bwMode="gray">
          <a:xfrm>
            <a:off x="467274" y="2874178"/>
            <a:ext cx="8211006" cy="0"/>
          </a:xfrm>
          <a:prstGeom prst="line">
            <a:avLst/>
          </a:prstGeom>
          <a:noFill/>
          <a:ln w="12700">
            <a:solidFill>
              <a:srgbClr val="00338D"/>
            </a:solidFill>
            <a:round/>
            <a:headEnd type="none" w="sm" len="sm"/>
            <a:tailEnd type="triangle" w="med" len="lg"/>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nvGrpSpPr>
          <p:cNvPr id="2" name="Group 250"/>
          <p:cNvGrpSpPr/>
          <p:nvPr/>
        </p:nvGrpSpPr>
        <p:grpSpPr bwMode="gray">
          <a:xfrm>
            <a:off x="251521" y="2837586"/>
            <a:ext cx="215754" cy="268065"/>
            <a:chOff x="249954" y="2679171"/>
            <a:chExt cx="217590" cy="268065"/>
          </a:xfrm>
        </p:grpSpPr>
        <p:sp>
          <p:nvSpPr>
            <p:cNvPr id="11" name="Rectangle 10"/>
            <p:cNvSpPr>
              <a:spLocks noChangeArrowheads="1"/>
            </p:cNvSpPr>
            <p:nvPr>
              <p:custDataLst>
                <p:tags r:id="rId27"/>
              </p:custDataLst>
            </p:nvPr>
          </p:nvSpPr>
          <p:spPr bwMode="gray">
            <a:xfrm>
              <a:off x="249954"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12"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3" name="Group 253"/>
          <p:cNvGrpSpPr/>
          <p:nvPr/>
        </p:nvGrpSpPr>
        <p:grpSpPr bwMode="gray">
          <a:xfrm>
            <a:off x="1453615" y="2837586"/>
            <a:ext cx="108879" cy="268065"/>
            <a:chOff x="357738" y="2679171"/>
            <a:chExt cx="109806" cy="268065"/>
          </a:xfrm>
        </p:grpSpPr>
        <p:sp>
          <p:nvSpPr>
            <p:cNvPr id="14" name="Rectangle 13"/>
            <p:cNvSpPr>
              <a:spLocks noChangeArrowheads="1"/>
            </p:cNvSpPr>
            <p:nvPr>
              <p:custDataLst>
                <p:tags r:id="rId26"/>
              </p:custDataLst>
            </p:nvPr>
          </p:nvSpPr>
          <p:spPr bwMode="gray">
            <a:xfrm>
              <a:off x="35773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15"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4" name="Group 256"/>
          <p:cNvGrpSpPr/>
          <p:nvPr/>
        </p:nvGrpSpPr>
        <p:grpSpPr bwMode="gray">
          <a:xfrm>
            <a:off x="2318548" y="2865296"/>
            <a:ext cx="109673" cy="268065"/>
            <a:chOff x="356938" y="2679171"/>
            <a:chExt cx="110606" cy="268065"/>
          </a:xfrm>
        </p:grpSpPr>
        <p:sp>
          <p:nvSpPr>
            <p:cNvPr id="17" name="Rectangle 16"/>
            <p:cNvSpPr>
              <a:spLocks noChangeArrowheads="1"/>
            </p:cNvSpPr>
            <p:nvPr>
              <p:custDataLst>
                <p:tags r:id="rId25"/>
              </p:custDataLst>
            </p:nvPr>
          </p:nvSpPr>
          <p:spPr bwMode="gray">
            <a:xfrm>
              <a:off x="35693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18"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10" name="Group 259"/>
          <p:cNvGrpSpPr/>
          <p:nvPr/>
        </p:nvGrpSpPr>
        <p:grpSpPr bwMode="gray">
          <a:xfrm>
            <a:off x="3195435" y="2837586"/>
            <a:ext cx="98547" cy="268065"/>
            <a:chOff x="368158" y="2679171"/>
            <a:chExt cx="99386" cy="268065"/>
          </a:xfrm>
        </p:grpSpPr>
        <p:sp>
          <p:nvSpPr>
            <p:cNvPr id="20" name="Rectangle 19"/>
            <p:cNvSpPr>
              <a:spLocks noChangeArrowheads="1"/>
            </p:cNvSpPr>
            <p:nvPr>
              <p:custDataLst>
                <p:tags r:id="rId24"/>
              </p:custDataLst>
            </p:nvPr>
          </p:nvSpPr>
          <p:spPr bwMode="gray">
            <a:xfrm>
              <a:off x="36815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21"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13" name="Group 262"/>
          <p:cNvGrpSpPr/>
          <p:nvPr/>
        </p:nvGrpSpPr>
        <p:grpSpPr bwMode="gray">
          <a:xfrm>
            <a:off x="4039705" y="2837586"/>
            <a:ext cx="120005" cy="268065"/>
            <a:chOff x="346518" y="2679171"/>
            <a:chExt cx="121026" cy="268065"/>
          </a:xfrm>
        </p:grpSpPr>
        <p:sp>
          <p:nvSpPr>
            <p:cNvPr id="23" name="Rectangle 22"/>
            <p:cNvSpPr>
              <a:spLocks noChangeArrowheads="1"/>
            </p:cNvSpPr>
            <p:nvPr>
              <p:custDataLst>
                <p:tags r:id="rId23"/>
              </p:custDataLst>
            </p:nvPr>
          </p:nvSpPr>
          <p:spPr bwMode="gray">
            <a:xfrm>
              <a:off x="34651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24"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16" name="Group 265"/>
          <p:cNvGrpSpPr/>
          <p:nvPr/>
        </p:nvGrpSpPr>
        <p:grpSpPr bwMode="gray">
          <a:xfrm>
            <a:off x="4923672" y="2837586"/>
            <a:ext cx="101726" cy="268065"/>
            <a:chOff x="364952" y="2679171"/>
            <a:chExt cx="102592" cy="268065"/>
          </a:xfrm>
        </p:grpSpPr>
        <p:sp>
          <p:nvSpPr>
            <p:cNvPr id="26" name="Rectangle 25"/>
            <p:cNvSpPr>
              <a:spLocks noChangeArrowheads="1"/>
            </p:cNvSpPr>
            <p:nvPr>
              <p:custDataLst>
                <p:tags r:id="rId22"/>
              </p:custDataLst>
            </p:nvPr>
          </p:nvSpPr>
          <p:spPr bwMode="gray">
            <a:xfrm>
              <a:off x="364952"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27"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19" name="Group 268"/>
          <p:cNvGrpSpPr/>
          <p:nvPr/>
        </p:nvGrpSpPr>
        <p:grpSpPr bwMode="gray">
          <a:xfrm>
            <a:off x="5810061" y="2837586"/>
            <a:ext cx="81063" cy="268065"/>
            <a:chOff x="385791" y="2679171"/>
            <a:chExt cx="81753" cy="268065"/>
          </a:xfrm>
        </p:grpSpPr>
        <p:sp>
          <p:nvSpPr>
            <p:cNvPr id="29" name="Rectangle 28"/>
            <p:cNvSpPr>
              <a:spLocks noChangeArrowheads="1"/>
            </p:cNvSpPr>
            <p:nvPr>
              <p:custDataLst>
                <p:tags r:id="rId21"/>
              </p:custDataLst>
            </p:nvPr>
          </p:nvSpPr>
          <p:spPr bwMode="gray">
            <a:xfrm>
              <a:off x="385791"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30"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22" name="Group 271"/>
          <p:cNvGrpSpPr/>
          <p:nvPr/>
        </p:nvGrpSpPr>
        <p:grpSpPr bwMode="gray">
          <a:xfrm>
            <a:off x="6644791" y="2837586"/>
            <a:ext cx="112058" cy="268065"/>
            <a:chOff x="354532" y="2679171"/>
            <a:chExt cx="113012" cy="268065"/>
          </a:xfrm>
        </p:grpSpPr>
        <p:sp>
          <p:nvSpPr>
            <p:cNvPr id="32" name="Rectangle 31"/>
            <p:cNvSpPr>
              <a:spLocks noChangeArrowheads="1"/>
            </p:cNvSpPr>
            <p:nvPr>
              <p:custDataLst>
                <p:tags r:id="rId20"/>
              </p:custDataLst>
            </p:nvPr>
          </p:nvSpPr>
          <p:spPr bwMode="gray">
            <a:xfrm>
              <a:off x="354532"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33"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25" name="Group 274"/>
          <p:cNvGrpSpPr/>
          <p:nvPr/>
        </p:nvGrpSpPr>
        <p:grpSpPr bwMode="gray">
          <a:xfrm>
            <a:off x="7510517" y="2837586"/>
            <a:ext cx="112058" cy="268065"/>
            <a:chOff x="354532" y="2679171"/>
            <a:chExt cx="113012" cy="268065"/>
          </a:xfrm>
        </p:grpSpPr>
        <p:sp>
          <p:nvSpPr>
            <p:cNvPr id="35" name="Rectangle 34"/>
            <p:cNvSpPr>
              <a:spLocks noChangeArrowheads="1"/>
            </p:cNvSpPr>
            <p:nvPr>
              <p:custDataLst>
                <p:tags r:id="rId19"/>
              </p:custDataLst>
            </p:nvPr>
          </p:nvSpPr>
          <p:spPr bwMode="gray">
            <a:xfrm>
              <a:off x="354532"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36"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grpSp>
        <p:nvGrpSpPr>
          <p:cNvPr id="28" name="Group 283"/>
          <p:cNvGrpSpPr/>
          <p:nvPr/>
        </p:nvGrpSpPr>
        <p:grpSpPr bwMode="gray">
          <a:xfrm>
            <a:off x="8376280" y="2837586"/>
            <a:ext cx="98547" cy="268065"/>
            <a:chOff x="368158" y="2679171"/>
            <a:chExt cx="99386" cy="268065"/>
          </a:xfrm>
        </p:grpSpPr>
        <p:sp>
          <p:nvSpPr>
            <p:cNvPr id="38" name="Rectangle 37"/>
            <p:cNvSpPr>
              <a:spLocks noChangeArrowheads="1"/>
            </p:cNvSpPr>
            <p:nvPr>
              <p:custDataLst>
                <p:tags r:id="rId18"/>
              </p:custDataLst>
            </p:nvPr>
          </p:nvSpPr>
          <p:spPr bwMode="gray">
            <a:xfrm>
              <a:off x="368158" y="2787774"/>
              <a:ext cx="35566" cy="159462"/>
            </a:xfrm>
            <a:prstGeom prst="rect">
              <a:avLst/>
            </a:prstGeom>
            <a:noFill/>
            <a:ln w="12699">
              <a:noFill/>
              <a:miter lim="800000"/>
              <a:headEnd type="none" w="sm" len="sm"/>
              <a:tailEnd type="none" w="sm" len="sm"/>
            </a:ln>
            <a:effectLst/>
          </p:spPr>
          <p:txBody>
            <a:bodyPr wrap="none" lIns="0" tIns="36000" rIns="0" bIns="0">
              <a:spAutoFit/>
            </a:bodyPr>
            <a:lstStyle/>
            <a:p>
              <a:pPr defTabSz="762000" eaLnBrk="0" fontAlgn="auto" hangingPunct="0">
                <a:lnSpc>
                  <a:spcPct val="80000"/>
                </a:lnSpc>
                <a:spcBef>
                  <a:spcPts val="0"/>
                </a:spcBef>
                <a:spcAft>
                  <a:spcPts val="0"/>
                </a:spcAft>
              </a:pPr>
              <a:r>
                <a:rPr lang="en-GB" sz="1000" dirty="0" smtClean="0">
                  <a:solidFill>
                    <a:srgbClr val="00338D"/>
                  </a:solidFill>
                  <a:latin typeface="+mn-lt"/>
                  <a:cs typeface="Arial" pitchFamily="34" charset="0"/>
                </a:rPr>
                <a:t> </a:t>
              </a:r>
              <a:endParaRPr lang="en-GB" sz="1000" dirty="0">
                <a:solidFill>
                  <a:srgbClr val="00338D"/>
                </a:solidFill>
                <a:latin typeface="+mn-lt"/>
                <a:cs typeface="Arial" pitchFamily="34" charset="0"/>
              </a:endParaRPr>
            </a:p>
          </p:txBody>
        </p:sp>
        <p:sp>
          <p:nvSpPr>
            <p:cNvPr id="39" name="Line 70"/>
            <p:cNvSpPr>
              <a:spLocks noChangeShapeType="1"/>
            </p:cNvSpPr>
            <p:nvPr/>
          </p:nvSpPr>
          <p:spPr bwMode="gray">
            <a:xfrm>
              <a:off x="467544" y="2679171"/>
              <a:ext cx="0" cy="72000"/>
            </a:xfrm>
            <a:prstGeom prst="line">
              <a:avLst/>
            </a:prstGeom>
            <a:noFill/>
            <a:ln w="12700">
              <a:solidFill>
                <a:srgbClr val="00338D"/>
              </a:solidFill>
              <a:round/>
              <a:headEnd type="none" w="sm" len="sm"/>
              <a:tailEnd type="none" w="sm" len="sm"/>
            </a:ln>
            <a:effectLst/>
          </p:spPr>
          <p:txBody>
            <a:bodyPr lIns="54000" tIns="54000" rIns="54000" bIns="54000"/>
            <a:lstStyle/>
            <a:p>
              <a:pPr fontAlgn="auto">
                <a:spcBef>
                  <a:spcPts val="0"/>
                </a:spcBef>
                <a:spcAft>
                  <a:spcPts val="0"/>
                </a:spcAft>
              </a:pPr>
              <a:endParaRPr lang="en-GB" sz="1000" dirty="0">
                <a:solidFill>
                  <a:srgbClr val="000000"/>
                </a:solidFill>
                <a:latin typeface="+mn-lt"/>
                <a:cs typeface="Arial" pitchFamily="34" charset="0"/>
              </a:endParaRPr>
            </a:p>
          </p:txBody>
        </p:sp>
      </p:grpSp>
      <p:sp>
        <p:nvSpPr>
          <p:cNvPr id="40" name="Rectangle 39"/>
          <p:cNvSpPr>
            <a:spLocks noChangeArrowheads="1"/>
          </p:cNvSpPr>
          <p:nvPr>
            <p:custDataLst>
              <p:tags r:id="rId1"/>
            </p:custDataLst>
          </p:nvPr>
        </p:nvSpPr>
        <p:spPr bwMode="gray">
          <a:xfrm>
            <a:off x="5522119" y="3076855"/>
            <a:ext cx="753411"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fontAlgn="auto" hangingPunct="0">
              <a:lnSpc>
                <a:spcPct val="80000"/>
              </a:lnSpc>
              <a:spcBef>
                <a:spcPts val="0"/>
              </a:spcBef>
              <a:spcAft>
                <a:spcPts val="0"/>
              </a:spcAft>
            </a:pPr>
            <a:r>
              <a:rPr lang="en-GB" sz="1000" b="1" dirty="0" smtClean="0">
                <a:solidFill>
                  <a:srgbClr val="00338D"/>
                </a:solidFill>
                <a:latin typeface="+mn-lt"/>
                <a:cs typeface="Arial" pitchFamily="34" charset="0"/>
              </a:rPr>
              <a:t>SPA signing</a:t>
            </a:r>
            <a:endParaRPr lang="en-GB" sz="1000" b="1" dirty="0">
              <a:solidFill>
                <a:srgbClr val="00338D"/>
              </a:solidFill>
              <a:latin typeface="+mn-lt"/>
              <a:cs typeface="Arial" pitchFamily="34" charset="0"/>
            </a:endParaRPr>
          </a:p>
        </p:txBody>
      </p:sp>
      <p:sp>
        <p:nvSpPr>
          <p:cNvPr id="41" name="AutoShape 57"/>
          <p:cNvSpPr>
            <a:spLocks noChangeArrowheads="1"/>
          </p:cNvSpPr>
          <p:nvPr/>
        </p:nvSpPr>
        <p:spPr bwMode="gray">
          <a:xfrm>
            <a:off x="5839660" y="2952322"/>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fontAlgn="auto">
              <a:spcBef>
                <a:spcPts val="0"/>
              </a:spcBef>
              <a:spcAft>
                <a:spcPts val="0"/>
              </a:spcAft>
            </a:pPr>
            <a:endParaRPr lang="en-US" sz="1000" dirty="0">
              <a:solidFill>
                <a:srgbClr val="000000"/>
              </a:solidFill>
              <a:latin typeface="+mn-lt"/>
              <a:cs typeface="Arial" pitchFamily="34" charset="0"/>
            </a:endParaRPr>
          </a:p>
        </p:txBody>
      </p:sp>
      <p:sp>
        <p:nvSpPr>
          <p:cNvPr id="42" name="Rectangle 41"/>
          <p:cNvSpPr>
            <a:spLocks noChangeArrowheads="1"/>
          </p:cNvSpPr>
          <p:nvPr>
            <p:custDataLst>
              <p:tags r:id="rId2"/>
            </p:custDataLst>
          </p:nvPr>
        </p:nvSpPr>
        <p:spPr bwMode="gray">
          <a:xfrm>
            <a:off x="7126331" y="3076855"/>
            <a:ext cx="987450"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fontAlgn="auto" hangingPunct="0">
              <a:lnSpc>
                <a:spcPct val="80000"/>
              </a:lnSpc>
              <a:spcBef>
                <a:spcPts val="0"/>
              </a:spcBef>
              <a:spcAft>
                <a:spcPts val="0"/>
              </a:spcAft>
            </a:pPr>
            <a:r>
              <a:rPr lang="en-GB" sz="1000" b="1" dirty="0" smtClean="0">
                <a:solidFill>
                  <a:srgbClr val="00338D"/>
                </a:solidFill>
                <a:latin typeface="+mn-lt"/>
                <a:cs typeface="Arial" pitchFamily="34" charset="0"/>
              </a:rPr>
              <a:t>Deal completion</a:t>
            </a:r>
            <a:endParaRPr lang="en-GB" sz="1000" b="1" dirty="0">
              <a:solidFill>
                <a:srgbClr val="00338D"/>
              </a:solidFill>
              <a:latin typeface="+mn-lt"/>
              <a:cs typeface="Arial" pitchFamily="34" charset="0"/>
            </a:endParaRPr>
          </a:p>
        </p:txBody>
      </p:sp>
      <p:sp>
        <p:nvSpPr>
          <p:cNvPr id="43" name="AutoShape 57"/>
          <p:cNvSpPr>
            <a:spLocks noChangeArrowheads="1"/>
          </p:cNvSpPr>
          <p:nvPr/>
        </p:nvSpPr>
        <p:spPr bwMode="gray">
          <a:xfrm>
            <a:off x="7570939" y="2952322"/>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fontAlgn="auto">
              <a:spcBef>
                <a:spcPts val="0"/>
              </a:spcBef>
              <a:spcAft>
                <a:spcPts val="0"/>
              </a:spcAft>
            </a:pPr>
            <a:endParaRPr lang="en-US" sz="1000" dirty="0">
              <a:solidFill>
                <a:srgbClr val="000000"/>
              </a:solidFill>
              <a:latin typeface="+mn-lt"/>
              <a:cs typeface="Arial" pitchFamily="34" charset="0"/>
            </a:endParaRPr>
          </a:p>
        </p:txBody>
      </p:sp>
      <p:sp>
        <p:nvSpPr>
          <p:cNvPr id="44" name="AutoShape 41"/>
          <p:cNvSpPr>
            <a:spLocks noChangeArrowheads="1"/>
          </p:cNvSpPr>
          <p:nvPr>
            <p:custDataLst>
              <p:tags r:id="rId3"/>
            </p:custDataLst>
          </p:nvPr>
        </p:nvSpPr>
        <p:spPr bwMode="gray">
          <a:xfrm>
            <a:off x="241876" y="4073247"/>
            <a:ext cx="8697041" cy="556226"/>
          </a:xfrm>
          <a:prstGeom prst="homePlate">
            <a:avLst>
              <a:gd name="adj" fmla="val 24045"/>
            </a:avLst>
          </a:prstGeom>
          <a:solidFill>
            <a:srgbClr val="80BEC9"/>
          </a:solidFill>
          <a:ln w="6350">
            <a:noFill/>
            <a:miter lim="800000"/>
            <a:headEnd type="none" w="sm" len="sm"/>
            <a:tailEnd type="none" w="sm" len="sm"/>
          </a:ln>
          <a:effectLst/>
        </p:spPr>
        <p:txBody>
          <a:bodyPr wrap="none" lIns="54000" tIns="54000" rIns="54000" bIns="54000" numCol="1" spcCol="252000" anchor="ctr"/>
          <a:lstStyle/>
          <a:p>
            <a:pPr marL="3859213" lvl="2" indent="-177800" fontAlgn="auto">
              <a:spcBef>
                <a:spcPts val="0"/>
              </a:spcBef>
              <a:spcAft>
                <a:spcPts val="0"/>
              </a:spcAft>
              <a:buClr>
                <a:srgbClr val="FFFFFF"/>
              </a:buClr>
              <a:buFont typeface="Arial" pitchFamily="34" charset="0"/>
              <a:buChar char="■"/>
              <a:defRPr/>
            </a:pPr>
            <a:endParaRPr lang="en-GB" sz="1000" b="1" dirty="0">
              <a:solidFill>
                <a:srgbClr val="FFFFFF"/>
              </a:solidFill>
              <a:latin typeface="+mn-lt"/>
              <a:cs typeface="Arial" pitchFamily="34" charset="0"/>
            </a:endParaRPr>
          </a:p>
        </p:txBody>
      </p:sp>
      <p:sp>
        <p:nvSpPr>
          <p:cNvPr id="45" name="Rectangle 44"/>
          <p:cNvSpPr>
            <a:spLocks noChangeArrowheads="1"/>
          </p:cNvSpPr>
          <p:nvPr>
            <p:custDataLst>
              <p:tags r:id="rId4"/>
            </p:custDataLst>
          </p:nvPr>
        </p:nvSpPr>
        <p:spPr bwMode="gray">
          <a:xfrm>
            <a:off x="3702693" y="3076855"/>
            <a:ext cx="904094"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fontAlgn="auto" hangingPunct="0">
              <a:lnSpc>
                <a:spcPct val="80000"/>
              </a:lnSpc>
              <a:spcBef>
                <a:spcPts val="0"/>
              </a:spcBef>
              <a:spcAft>
                <a:spcPts val="0"/>
              </a:spcAft>
            </a:pPr>
            <a:r>
              <a:rPr lang="en-GB" sz="1000" b="1" dirty="0" smtClean="0">
                <a:solidFill>
                  <a:srgbClr val="00338D"/>
                </a:solidFill>
                <a:latin typeface="+mn-lt"/>
                <a:cs typeface="Arial" pitchFamily="34" charset="0"/>
              </a:rPr>
              <a:t>DD completion</a:t>
            </a:r>
            <a:endParaRPr lang="en-GB" sz="1000" b="1" dirty="0">
              <a:solidFill>
                <a:srgbClr val="00338D"/>
              </a:solidFill>
              <a:latin typeface="+mn-lt"/>
              <a:cs typeface="Arial" pitchFamily="34" charset="0"/>
            </a:endParaRPr>
          </a:p>
        </p:txBody>
      </p:sp>
      <p:sp>
        <p:nvSpPr>
          <p:cNvPr id="46" name="AutoShape 57"/>
          <p:cNvSpPr>
            <a:spLocks noChangeArrowheads="1"/>
          </p:cNvSpPr>
          <p:nvPr/>
        </p:nvSpPr>
        <p:spPr bwMode="gray">
          <a:xfrm>
            <a:off x="4105629" y="2952322"/>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fontAlgn="auto">
              <a:spcBef>
                <a:spcPts val="0"/>
              </a:spcBef>
              <a:spcAft>
                <a:spcPts val="0"/>
              </a:spcAft>
            </a:pPr>
            <a:endParaRPr lang="en-US" sz="1000" dirty="0">
              <a:solidFill>
                <a:srgbClr val="000000"/>
              </a:solidFill>
              <a:latin typeface="+mn-lt"/>
              <a:cs typeface="Arial" pitchFamily="34" charset="0"/>
            </a:endParaRPr>
          </a:p>
        </p:txBody>
      </p:sp>
      <p:sp>
        <p:nvSpPr>
          <p:cNvPr id="47" name="Rectangle 46"/>
          <p:cNvSpPr>
            <a:spLocks noChangeArrowheads="1"/>
          </p:cNvSpPr>
          <p:nvPr>
            <p:custDataLst>
              <p:tags r:id="rId5"/>
            </p:custDataLst>
          </p:nvPr>
        </p:nvSpPr>
        <p:spPr bwMode="gray">
          <a:xfrm>
            <a:off x="1313175" y="3076855"/>
            <a:ext cx="498534"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fontAlgn="auto" hangingPunct="0">
              <a:lnSpc>
                <a:spcPct val="80000"/>
              </a:lnSpc>
              <a:spcBef>
                <a:spcPts val="0"/>
              </a:spcBef>
              <a:spcAft>
                <a:spcPts val="0"/>
              </a:spcAft>
            </a:pPr>
            <a:r>
              <a:rPr lang="en-GB" sz="1000" b="1" dirty="0" smtClean="0">
                <a:solidFill>
                  <a:srgbClr val="00338D"/>
                </a:solidFill>
                <a:latin typeface="+mn-lt"/>
                <a:cs typeface="Arial" pitchFamily="34" charset="0"/>
              </a:rPr>
              <a:t>DD start</a:t>
            </a:r>
            <a:endParaRPr lang="en-GB" sz="1000" b="1" dirty="0">
              <a:solidFill>
                <a:srgbClr val="00338D"/>
              </a:solidFill>
              <a:latin typeface="+mn-lt"/>
              <a:cs typeface="Arial" pitchFamily="34" charset="0"/>
            </a:endParaRPr>
          </a:p>
        </p:txBody>
      </p:sp>
      <p:sp>
        <p:nvSpPr>
          <p:cNvPr id="48" name="AutoShape 57"/>
          <p:cNvSpPr>
            <a:spLocks noChangeArrowheads="1"/>
          </p:cNvSpPr>
          <p:nvPr/>
        </p:nvSpPr>
        <p:spPr bwMode="gray">
          <a:xfrm>
            <a:off x="1503292" y="2952322"/>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fontAlgn="auto">
              <a:spcBef>
                <a:spcPts val="0"/>
              </a:spcBef>
              <a:spcAft>
                <a:spcPts val="0"/>
              </a:spcAft>
            </a:pPr>
            <a:endParaRPr lang="en-US" sz="1000" dirty="0">
              <a:solidFill>
                <a:srgbClr val="000000"/>
              </a:solidFill>
              <a:latin typeface="+mn-lt"/>
              <a:cs typeface="Arial" pitchFamily="34" charset="0"/>
            </a:endParaRPr>
          </a:p>
        </p:txBody>
      </p:sp>
      <p:grpSp>
        <p:nvGrpSpPr>
          <p:cNvPr id="31" name="Group 69"/>
          <p:cNvGrpSpPr/>
          <p:nvPr/>
        </p:nvGrpSpPr>
        <p:grpSpPr>
          <a:xfrm>
            <a:off x="252061" y="3588348"/>
            <a:ext cx="8640420" cy="424772"/>
            <a:chOff x="273066" y="1175657"/>
            <a:chExt cx="9360455" cy="474103"/>
          </a:xfrm>
          <a:solidFill>
            <a:schemeClr val="accent4"/>
          </a:solidFill>
        </p:grpSpPr>
        <p:sp>
          <p:nvSpPr>
            <p:cNvPr id="50" name="AutoShape 41"/>
            <p:cNvSpPr>
              <a:spLocks noChangeArrowheads="1"/>
            </p:cNvSpPr>
            <p:nvPr>
              <p:custDataLst>
                <p:tags r:id="rId13"/>
              </p:custDataLst>
            </p:nvPr>
          </p:nvSpPr>
          <p:spPr bwMode="gray">
            <a:xfrm>
              <a:off x="273066" y="1175657"/>
              <a:ext cx="1439589" cy="474103"/>
            </a:xfrm>
            <a:prstGeom prst="homePlate">
              <a:avLst>
                <a:gd name="adj" fmla="val 28642"/>
              </a:avLst>
            </a:prstGeom>
            <a:grpFill/>
            <a:ln w="6350">
              <a:noFill/>
              <a:miter lim="800000"/>
              <a:headEnd type="none" w="sm" len="sm"/>
              <a:tailEnd type="none" w="sm" len="sm"/>
            </a:ln>
            <a:effectLst/>
          </p:spPr>
          <p:txBody>
            <a:bodyPr wrap="square" lIns="54000" tIns="54000" rIns="54000" bIns="54000" anchor="ctr"/>
            <a:lstStyle/>
            <a:p>
              <a:pPr algn="ctr" defTabSz="762000" eaLnBrk="0" fontAlgn="auto" hangingPunct="0">
                <a:spcBef>
                  <a:spcPts val="0"/>
                </a:spcBef>
                <a:spcAft>
                  <a:spcPts val="0"/>
                </a:spcAft>
              </a:pPr>
              <a:r>
                <a:rPr lang="en-GB" sz="1000" b="1" dirty="0" smtClean="0">
                  <a:solidFill>
                    <a:srgbClr val="FFFFFF"/>
                  </a:solidFill>
                  <a:latin typeface="+mn-lt"/>
                  <a:cs typeface="Arial" pitchFamily="34" charset="0"/>
                </a:rPr>
                <a:t>Identifying the value</a:t>
              </a:r>
              <a:endParaRPr lang="en-GB" sz="1000" b="1" dirty="0">
                <a:solidFill>
                  <a:srgbClr val="FFFFFF"/>
                </a:solidFill>
                <a:latin typeface="+mn-lt"/>
                <a:cs typeface="Arial" pitchFamily="34" charset="0"/>
              </a:endParaRPr>
            </a:p>
          </p:txBody>
        </p:sp>
        <p:sp>
          <p:nvSpPr>
            <p:cNvPr id="51" name="AutoShape 42"/>
            <p:cNvSpPr>
              <a:spLocks noChangeArrowheads="1"/>
            </p:cNvSpPr>
            <p:nvPr>
              <p:custDataLst>
                <p:tags r:id="rId14"/>
              </p:custDataLst>
            </p:nvPr>
          </p:nvSpPr>
          <p:spPr bwMode="gray">
            <a:xfrm>
              <a:off x="4538974" y="1175657"/>
              <a:ext cx="1890191" cy="474103"/>
            </a:xfrm>
            <a:prstGeom prst="chevron">
              <a:avLst>
                <a:gd name="adj" fmla="val 29540"/>
              </a:avLst>
            </a:prstGeom>
            <a:grpFill/>
            <a:ln w="6350">
              <a:noFill/>
              <a:miter lim="800000"/>
              <a:headEnd type="none" w="sm" len="sm"/>
              <a:tailEnd type="none" w="sm" len="sm"/>
            </a:ln>
            <a:effectLst/>
          </p:spPr>
          <p:txBody>
            <a:bodyPr wrap="square" lIns="54000" tIns="54000" rIns="54000" bIns="54000" anchor="ctr"/>
            <a:lstStyle/>
            <a:p>
              <a:pPr algn="ctr" defTabSz="762000" eaLnBrk="0" fontAlgn="auto" hangingPunct="0">
                <a:spcBef>
                  <a:spcPts val="0"/>
                </a:spcBef>
                <a:spcAft>
                  <a:spcPts val="0"/>
                </a:spcAft>
              </a:pPr>
              <a:r>
                <a:rPr lang="en-GB" sz="1000" b="1" dirty="0" smtClean="0">
                  <a:solidFill>
                    <a:srgbClr val="FFFFFF"/>
                  </a:solidFill>
                  <a:latin typeface="+mn-lt"/>
                  <a:cs typeface="Arial" pitchFamily="34" charset="0"/>
                </a:rPr>
                <a:t>Negotiate the deal</a:t>
              </a:r>
              <a:endParaRPr lang="en-GB" sz="1000" b="1" dirty="0">
                <a:solidFill>
                  <a:srgbClr val="FFFFFF"/>
                </a:solidFill>
                <a:latin typeface="+mn-lt"/>
                <a:cs typeface="Arial" pitchFamily="34" charset="0"/>
              </a:endParaRPr>
            </a:p>
          </p:txBody>
        </p:sp>
        <p:sp>
          <p:nvSpPr>
            <p:cNvPr id="52" name="AutoShape 43"/>
            <p:cNvSpPr>
              <a:spLocks noChangeArrowheads="1"/>
            </p:cNvSpPr>
            <p:nvPr>
              <p:custDataLst>
                <p:tags r:id="rId15"/>
              </p:custDataLst>
            </p:nvPr>
          </p:nvSpPr>
          <p:spPr bwMode="gray">
            <a:xfrm>
              <a:off x="1721650" y="1175657"/>
              <a:ext cx="2808312" cy="474103"/>
            </a:xfrm>
            <a:prstGeom prst="chevron">
              <a:avLst>
                <a:gd name="adj" fmla="val 29575"/>
              </a:avLst>
            </a:prstGeom>
            <a:grpFill/>
            <a:ln w="6350">
              <a:noFill/>
              <a:miter lim="800000"/>
              <a:headEnd type="none" w="sm" len="sm"/>
              <a:tailEnd type="none" w="sm" len="sm"/>
            </a:ln>
            <a:effectLst/>
          </p:spPr>
          <p:txBody>
            <a:bodyPr wrap="square" lIns="54000" tIns="54000" rIns="54000" bIns="54000" anchor="ctr"/>
            <a:lstStyle/>
            <a:p>
              <a:pPr algn="ctr" defTabSz="762000" eaLnBrk="0" fontAlgn="auto" hangingPunct="0">
                <a:spcBef>
                  <a:spcPts val="0"/>
                </a:spcBef>
                <a:spcAft>
                  <a:spcPts val="0"/>
                </a:spcAft>
              </a:pPr>
              <a:r>
                <a:rPr lang="en-GB" sz="1000" b="1" dirty="0" smtClean="0">
                  <a:solidFill>
                    <a:srgbClr val="FFFFFF"/>
                  </a:solidFill>
                  <a:latin typeface="+mn-lt"/>
                  <a:cs typeface="Arial" pitchFamily="34" charset="0"/>
                </a:rPr>
                <a:t>Due Diligence</a:t>
              </a:r>
            </a:p>
          </p:txBody>
        </p:sp>
        <p:sp>
          <p:nvSpPr>
            <p:cNvPr id="53" name="AutoShape 42"/>
            <p:cNvSpPr>
              <a:spLocks noChangeArrowheads="1"/>
            </p:cNvSpPr>
            <p:nvPr>
              <p:custDataLst>
                <p:tags r:id="rId16"/>
              </p:custDataLst>
            </p:nvPr>
          </p:nvSpPr>
          <p:spPr bwMode="gray">
            <a:xfrm>
              <a:off x="6438175" y="1175657"/>
              <a:ext cx="1890191" cy="474103"/>
            </a:xfrm>
            <a:prstGeom prst="chevron">
              <a:avLst>
                <a:gd name="adj" fmla="val 29540"/>
              </a:avLst>
            </a:prstGeom>
            <a:grpFill/>
            <a:ln w="6350">
              <a:noFill/>
              <a:miter lim="800000"/>
              <a:headEnd type="none" w="sm" len="sm"/>
              <a:tailEnd type="none" w="sm" len="sm"/>
            </a:ln>
            <a:effectLst/>
          </p:spPr>
          <p:txBody>
            <a:bodyPr wrap="square" lIns="54000" tIns="54000" rIns="54000" bIns="54000" anchor="ctr"/>
            <a:lstStyle/>
            <a:p>
              <a:pPr algn="ctr" defTabSz="762000" eaLnBrk="0" fontAlgn="auto" hangingPunct="0">
                <a:spcBef>
                  <a:spcPts val="0"/>
                </a:spcBef>
                <a:spcAft>
                  <a:spcPts val="0"/>
                </a:spcAft>
              </a:pPr>
              <a:r>
                <a:rPr lang="en-GB" sz="1000" b="1" dirty="0" smtClean="0">
                  <a:solidFill>
                    <a:srgbClr val="FFFFFF"/>
                  </a:solidFill>
                  <a:latin typeface="+mn-lt"/>
                  <a:cs typeface="Arial" pitchFamily="34" charset="0"/>
                </a:rPr>
                <a:t>Legal completion</a:t>
              </a:r>
              <a:endParaRPr lang="en-GB" sz="1000" b="1" dirty="0">
                <a:solidFill>
                  <a:srgbClr val="FFFFFF"/>
                </a:solidFill>
                <a:latin typeface="+mn-lt"/>
                <a:cs typeface="Arial" pitchFamily="34" charset="0"/>
              </a:endParaRPr>
            </a:p>
          </p:txBody>
        </p:sp>
        <p:sp>
          <p:nvSpPr>
            <p:cNvPr id="54" name="AutoShape 42"/>
            <p:cNvSpPr>
              <a:spLocks noChangeArrowheads="1"/>
            </p:cNvSpPr>
            <p:nvPr>
              <p:custDataLst>
                <p:tags r:id="rId17"/>
              </p:custDataLst>
            </p:nvPr>
          </p:nvSpPr>
          <p:spPr bwMode="gray">
            <a:xfrm>
              <a:off x="8337377" y="1175657"/>
              <a:ext cx="1296144" cy="474103"/>
            </a:xfrm>
            <a:prstGeom prst="chevron">
              <a:avLst>
                <a:gd name="adj" fmla="val 29540"/>
              </a:avLst>
            </a:prstGeom>
            <a:grpFill/>
            <a:ln w="6350">
              <a:noFill/>
              <a:miter lim="800000"/>
              <a:headEnd type="none" w="sm" len="sm"/>
              <a:tailEnd type="none" w="sm" len="sm"/>
            </a:ln>
            <a:effectLst/>
          </p:spPr>
          <p:txBody>
            <a:bodyPr wrap="square" lIns="54000" tIns="54000" rIns="54000" bIns="54000" anchor="ctr"/>
            <a:lstStyle/>
            <a:p>
              <a:pPr algn="ctr" defTabSz="762000" eaLnBrk="0" fontAlgn="auto" hangingPunct="0">
                <a:spcBef>
                  <a:spcPts val="0"/>
                </a:spcBef>
                <a:spcAft>
                  <a:spcPts val="0"/>
                </a:spcAft>
              </a:pPr>
              <a:r>
                <a:rPr lang="en-GB" sz="1000" b="1" dirty="0" smtClean="0">
                  <a:solidFill>
                    <a:srgbClr val="FFFFFF"/>
                  </a:solidFill>
                  <a:latin typeface="+mn-lt"/>
                  <a:cs typeface="Arial" pitchFamily="34" charset="0"/>
                </a:rPr>
                <a:t>Delivering value</a:t>
              </a:r>
              <a:endParaRPr lang="en-GB" sz="1000" b="1" dirty="0">
                <a:solidFill>
                  <a:srgbClr val="FFFFFF"/>
                </a:solidFill>
                <a:latin typeface="+mn-lt"/>
                <a:cs typeface="Arial" pitchFamily="34" charset="0"/>
              </a:endParaRPr>
            </a:p>
          </p:txBody>
        </p:sp>
      </p:grpSp>
      <p:grpSp>
        <p:nvGrpSpPr>
          <p:cNvPr id="34" name="Group 68"/>
          <p:cNvGrpSpPr/>
          <p:nvPr/>
        </p:nvGrpSpPr>
        <p:grpSpPr>
          <a:xfrm>
            <a:off x="272754" y="4849092"/>
            <a:ext cx="8871245" cy="1425124"/>
            <a:chOff x="273050" y="2516240"/>
            <a:chExt cx="9610514" cy="1707418"/>
          </a:xfrm>
        </p:grpSpPr>
        <p:sp>
          <p:nvSpPr>
            <p:cNvPr id="56" name="AutoShape 41"/>
            <p:cNvSpPr>
              <a:spLocks noChangeArrowheads="1"/>
            </p:cNvSpPr>
            <p:nvPr>
              <p:custDataLst>
                <p:tags r:id="rId8"/>
              </p:custDataLst>
            </p:nvPr>
          </p:nvSpPr>
          <p:spPr bwMode="gray">
            <a:xfrm>
              <a:off x="273058" y="2814179"/>
              <a:ext cx="1520610" cy="1409477"/>
            </a:xfrm>
            <a:prstGeom prst="homePlate">
              <a:avLst>
                <a:gd name="adj" fmla="val 29365"/>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ctr"/>
            <a:lstStyle/>
            <a:p>
              <a:pPr marL="85725" defTabSz="762000" eaLnBrk="0" fontAlgn="auto" hangingPunct="0">
                <a:spcBef>
                  <a:spcPts val="0"/>
                </a:spcBef>
                <a:spcAft>
                  <a:spcPts val="0"/>
                </a:spcAft>
              </a:pPr>
              <a:r>
                <a:rPr lang="en-GB" sz="1000" b="1" dirty="0" smtClean="0">
                  <a:solidFill>
                    <a:srgbClr val="FFFFFF"/>
                  </a:solidFill>
                  <a:latin typeface="+mn-lt"/>
                  <a:cs typeface="Arial" pitchFamily="34" charset="0"/>
                </a:rPr>
                <a:t>Pre deal:</a:t>
              </a:r>
            </a:p>
            <a:p>
              <a:pPr marL="85725" defTabSz="762000" eaLnBrk="0" fontAlgn="auto" hangingPunct="0">
                <a:spcBef>
                  <a:spcPts val="0"/>
                </a:spcBef>
                <a:spcAft>
                  <a:spcPts val="0"/>
                </a:spcAft>
              </a:pPr>
              <a:r>
                <a:rPr lang="en-GB" sz="1000" dirty="0" smtClean="0">
                  <a:solidFill>
                    <a:srgbClr val="FFFFFF"/>
                  </a:solidFill>
                  <a:latin typeface="+mn-lt"/>
                  <a:cs typeface="Arial" pitchFamily="34" charset="0"/>
                </a:rPr>
                <a:t>Understanding deal rationale and value</a:t>
              </a:r>
            </a:p>
            <a:p>
              <a:pPr marL="85725" defTabSz="762000" eaLnBrk="0" fontAlgn="auto" hangingPunct="0">
                <a:spcBef>
                  <a:spcPts val="0"/>
                </a:spcBef>
                <a:spcAft>
                  <a:spcPts val="0"/>
                </a:spcAft>
              </a:pPr>
              <a:r>
                <a:rPr lang="en-GB" sz="1000" dirty="0" smtClean="0">
                  <a:solidFill>
                    <a:srgbClr val="FFFFFF"/>
                  </a:solidFill>
                  <a:latin typeface="+mn-lt"/>
                  <a:cs typeface="Arial" pitchFamily="34" charset="0"/>
                </a:rPr>
                <a:t>Discussion of key risks / potential issues</a:t>
              </a:r>
            </a:p>
          </p:txBody>
        </p:sp>
        <p:sp>
          <p:nvSpPr>
            <p:cNvPr id="57" name="AutoShape 42"/>
            <p:cNvSpPr>
              <a:spLocks noChangeArrowheads="1"/>
            </p:cNvSpPr>
            <p:nvPr>
              <p:custDataLst>
                <p:tags r:id="rId9"/>
              </p:custDataLst>
            </p:nvPr>
          </p:nvSpPr>
          <p:spPr bwMode="gray">
            <a:xfrm>
              <a:off x="6325115" y="2814179"/>
              <a:ext cx="2160000" cy="1409477"/>
            </a:xfrm>
            <a:prstGeom prst="chevron">
              <a:avLst>
                <a:gd name="adj" fmla="val 29540"/>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ctr"/>
            <a:lstStyle/>
            <a:p>
              <a:pPr marL="87313" lvl="2" indent="-1588" fontAlgn="auto">
                <a:spcBef>
                  <a:spcPts val="0"/>
                </a:spcBef>
                <a:spcAft>
                  <a:spcPts val="0"/>
                </a:spcAft>
                <a:buClr>
                  <a:srgbClr val="FFFFFF"/>
                </a:buClr>
                <a:defRPr/>
              </a:pPr>
              <a:r>
                <a:rPr lang="en-GB" sz="1000" b="1" dirty="0" smtClean="0">
                  <a:solidFill>
                    <a:srgbClr val="FFFFFF"/>
                  </a:solidFill>
                  <a:latin typeface="+mn-lt"/>
                  <a:cs typeface="Arial" pitchFamily="34" charset="0"/>
                </a:rPr>
                <a:t>Completion assistance:</a:t>
              </a:r>
            </a:p>
            <a:p>
              <a:pPr marL="263525" lvl="2" indent="-177800" fontAlgn="auto">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Completion accounts</a:t>
              </a:r>
            </a:p>
            <a:p>
              <a:pPr marL="263525" lvl="2" indent="-177800" fontAlgn="auto">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Disputes</a:t>
              </a:r>
              <a:endParaRPr lang="en-GB" sz="1000" dirty="0">
                <a:solidFill>
                  <a:srgbClr val="FFFFFF"/>
                </a:solidFill>
                <a:latin typeface="+mn-lt"/>
                <a:cs typeface="Arial" pitchFamily="34" charset="0"/>
              </a:endParaRPr>
            </a:p>
          </p:txBody>
        </p:sp>
        <p:sp>
          <p:nvSpPr>
            <p:cNvPr id="58" name="AutoShape 43"/>
            <p:cNvSpPr>
              <a:spLocks noChangeArrowheads="1"/>
            </p:cNvSpPr>
            <p:nvPr>
              <p:custDataLst>
                <p:tags r:id="rId10"/>
              </p:custDataLst>
            </p:nvPr>
          </p:nvSpPr>
          <p:spPr bwMode="gray">
            <a:xfrm>
              <a:off x="4555339" y="2814179"/>
              <a:ext cx="2008421" cy="1409477"/>
            </a:xfrm>
            <a:prstGeom prst="chevron">
              <a:avLst>
                <a:gd name="adj" fmla="val 29575"/>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ctr"/>
            <a:lstStyle/>
            <a:p>
              <a:pPr defTabSz="762000" eaLnBrk="0" fontAlgn="auto" hangingPunct="0">
                <a:spcBef>
                  <a:spcPts val="0"/>
                </a:spcBef>
                <a:spcAft>
                  <a:spcPts val="0"/>
                </a:spcAft>
              </a:pPr>
              <a:r>
                <a:rPr lang="en-GB" sz="1000" b="1" dirty="0" smtClean="0">
                  <a:solidFill>
                    <a:srgbClr val="FFFFFF"/>
                  </a:solidFill>
                  <a:latin typeface="+mn-lt"/>
                  <a:cs typeface="Arial" pitchFamily="34" charset="0"/>
                </a:rPr>
                <a:t>SPA assistance:</a:t>
              </a:r>
            </a:p>
            <a:p>
              <a:pPr marL="177800" lvl="2" indent="-177800" fontAlgn="auto">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Proposed mechanism</a:t>
              </a:r>
            </a:p>
            <a:p>
              <a:pPr marL="177800" lvl="2" indent="-177800" fontAlgn="auto">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Defining financial terms</a:t>
              </a:r>
              <a:endParaRPr lang="en-GB" sz="1000" dirty="0">
                <a:solidFill>
                  <a:srgbClr val="FFFFFF"/>
                </a:solidFill>
                <a:latin typeface="+mn-lt"/>
                <a:cs typeface="Arial" pitchFamily="34" charset="0"/>
              </a:endParaRPr>
            </a:p>
          </p:txBody>
        </p:sp>
        <p:sp>
          <p:nvSpPr>
            <p:cNvPr id="59" name="AutoShape 42"/>
            <p:cNvSpPr>
              <a:spLocks noChangeArrowheads="1"/>
            </p:cNvSpPr>
            <p:nvPr>
              <p:custDataLst>
                <p:tags r:id="rId11"/>
              </p:custDataLst>
            </p:nvPr>
          </p:nvSpPr>
          <p:spPr bwMode="gray">
            <a:xfrm>
              <a:off x="8194874" y="2814179"/>
              <a:ext cx="1688690" cy="1409477"/>
            </a:xfrm>
            <a:prstGeom prst="chevron">
              <a:avLst>
                <a:gd name="adj" fmla="val 29540"/>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none" lIns="0" tIns="0" rIns="0" bIns="0" anchor="ctr"/>
            <a:lstStyle/>
            <a:p>
              <a:pPr algn="ctr" defTabSz="762000" eaLnBrk="0" fontAlgn="auto" hangingPunct="0">
                <a:spcBef>
                  <a:spcPts val="0"/>
                </a:spcBef>
                <a:spcAft>
                  <a:spcPts val="0"/>
                </a:spcAft>
              </a:pPr>
              <a:r>
                <a:rPr lang="en-GB" sz="1000" b="1" dirty="0" smtClean="0">
                  <a:solidFill>
                    <a:srgbClr val="FFFFFF"/>
                  </a:solidFill>
                  <a:latin typeface="+mn-lt"/>
                  <a:cs typeface="Arial" pitchFamily="34" charset="0"/>
                </a:rPr>
                <a:t>   Post deal </a:t>
              </a:r>
              <a:br>
                <a:rPr lang="en-GB" sz="1000" b="1" dirty="0" smtClean="0">
                  <a:solidFill>
                    <a:srgbClr val="FFFFFF"/>
                  </a:solidFill>
                  <a:latin typeface="+mn-lt"/>
                  <a:cs typeface="Arial" pitchFamily="34" charset="0"/>
                </a:rPr>
              </a:br>
              <a:r>
                <a:rPr lang="en-GB" sz="1000" b="1" dirty="0" smtClean="0">
                  <a:solidFill>
                    <a:srgbClr val="FFFFFF"/>
                  </a:solidFill>
                  <a:latin typeface="+mn-lt"/>
                  <a:cs typeface="Arial" pitchFamily="34" charset="0"/>
                </a:rPr>
                <a:t>    support</a:t>
              </a:r>
            </a:p>
            <a:p>
              <a:pPr marL="114300" indent="-114300" algn="ctr" defTabSz="762000" eaLnBrk="0" fontAlgn="auto" hangingPunct="0">
                <a:spcBef>
                  <a:spcPts val="0"/>
                </a:spcBef>
                <a:spcAft>
                  <a:spcPts val="0"/>
                </a:spcAft>
                <a:buClr>
                  <a:schemeClr val="bg1"/>
                </a:buClr>
                <a:buSzPct val="125000"/>
                <a:buFont typeface="Arial" pitchFamily="34" charset="0"/>
                <a:buChar char="▪"/>
                <a:tabLst>
                  <a:tab pos="171450" algn="l"/>
                </a:tabLst>
              </a:pPr>
              <a:r>
                <a:rPr lang="en-GB" sz="1000" b="1" dirty="0" smtClean="0">
                  <a:solidFill>
                    <a:srgbClr val="FFFFFF"/>
                  </a:solidFill>
                  <a:latin typeface="+mn-lt"/>
                  <a:cs typeface="Arial" pitchFamily="34" charset="0"/>
                </a:rPr>
                <a:t> </a:t>
              </a:r>
              <a:r>
                <a:rPr lang="en-GB" sz="1000" dirty="0" smtClean="0">
                  <a:solidFill>
                    <a:srgbClr val="FFFFFF"/>
                  </a:solidFill>
                  <a:latin typeface="+mn-lt"/>
                  <a:cs typeface="Arial" pitchFamily="34" charset="0"/>
                </a:rPr>
                <a:t>Vendor </a:t>
              </a:r>
            </a:p>
            <a:p>
              <a:pPr marL="342900" indent="-114300" algn="ctr" defTabSz="762000" eaLnBrk="0" fontAlgn="auto" hangingPunct="0">
                <a:spcBef>
                  <a:spcPts val="0"/>
                </a:spcBef>
                <a:spcAft>
                  <a:spcPts val="0"/>
                </a:spcAft>
                <a:buClr>
                  <a:schemeClr val="bg1"/>
                </a:buClr>
                <a:buSzPct val="125000"/>
                <a:buFont typeface="Arial" pitchFamily="34" charset="0"/>
                <a:buChar char="▪"/>
                <a:tabLst>
                  <a:tab pos="342900" algn="l"/>
                </a:tabLst>
              </a:pPr>
              <a:r>
                <a:rPr lang="en-GB" sz="1000" dirty="0" smtClean="0">
                  <a:solidFill>
                    <a:srgbClr val="FFFFFF"/>
                  </a:solidFill>
                  <a:latin typeface="+mn-lt"/>
                  <a:cs typeface="Arial" pitchFamily="34" charset="0"/>
                </a:rPr>
                <a:t> Assistance </a:t>
              </a:r>
            </a:p>
            <a:p>
              <a:pPr marL="342900" indent="57150" algn="ctr" defTabSz="762000" eaLnBrk="0" fontAlgn="auto" hangingPunct="0">
                <a:spcBef>
                  <a:spcPts val="0"/>
                </a:spcBef>
                <a:spcAft>
                  <a:spcPts val="0"/>
                </a:spcAft>
                <a:buClr>
                  <a:schemeClr val="bg1"/>
                </a:buClr>
                <a:buSzPct val="125000"/>
                <a:tabLst>
                  <a:tab pos="342900" algn="l"/>
                </a:tabLst>
              </a:pPr>
              <a:r>
                <a:rPr lang="en-GB" sz="1000" dirty="0" smtClean="0">
                  <a:solidFill>
                    <a:srgbClr val="FFFFFF"/>
                  </a:solidFill>
                  <a:latin typeface="+mn-lt"/>
                  <a:cs typeface="Arial" pitchFamily="34" charset="0"/>
                </a:rPr>
                <a:t>for disposals</a:t>
              </a:r>
              <a:endParaRPr lang="en-GB" sz="1000" dirty="0">
                <a:solidFill>
                  <a:srgbClr val="FFFFFF"/>
                </a:solidFill>
                <a:latin typeface="+mn-lt"/>
                <a:cs typeface="Arial" pitchFamily="34" charset="0"/>
              </a:endParaRPr>
            </a:p>
          </p:txBody>
        </p:sp>
        <p:sp>
          <p:nvSpPr>
            <p:cNvPr id="60" name="AutoShape 43"/>
            <p:cNvSpPr>
              <a:spLocks noChangeArrowheads="1"/>
            </p:cNvSpPr>
            <p:nvPr>
              <p:custDataLst>
                <p:tags r:id="rId12"/>
              </p:custDataLst>
            </p:nvPr>
          </p:nvSpPr>
          <p:spPr bwMode="gray">
            <a:xfrm>
              <a:off x="3009403" y="2814180"/>
              <a:ext cx="1786086" cy="1409478"/>
            </a:xfrm>
            <a:prstGeom prst="chevron">
              <a:avLst>
                <a:gd name="adj" fmla="val 29575"/>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54000" tIns="54000" rIns="54000" bIns="54000" anchor="ctr"/>
            <a:lstStyle/>
            <a:p>
              <a:pPr defTabSz="762000" eaLnBrk="0" fontAlgn="auto" hangingPunct="0">
                <a:spcBef>
                  <a:spcPts val="0"/>
                </a:spcBef>
                <a:spcAft>
                  <a:spcPts val="0"/>
                </a:spcAft>
                <a:buClr>
                  <a:srgbClr val="FFFFFF"/>
                </a:buClr>
              </a:pPr>
              <a:r>
                <a:rPr lang="en-GB" sz="1000" b="1" dirty="0" smtClean="0">
                  <a:solidFill>
                    <a:srgbClr val="FFFFFF"/>
                  </a:solidFill>
                  <a:latin typeface="+mn-lt"/>
                  <a:cs typeface="Arial" pitchFamily="34" charset="0"/>
                </a:rPr>
                <a:t>Phase 2 : </a:t>
              </a:r>
            </a:p>
            <a:p>
              <a:pPr marL="177800" lvl="2" indent="-177800" defTabSz="762000" eaLnBrk="0" fontAlgn="auto" hangingPunct="0">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detailed FDD with full access</a:t>
              </a:r>
            </a:p>
            <a:p>
              <a:pPr marL="177800" lvl="2" indent="-177800" defTabSz="762000" eaLnBrk="0" fontAlgn="auto" hangingPunct="0">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SPA assistance</a:t>
              </a:r>
            </a:p>
            <a:p>
              <a:pPr marL="177800" lvl="2" indent="-177800" defTabSz="762000" eaLnBrk="0" fontAlgn="auto" hangingPunct="0">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Final report</a:t>
              </a:r>
            </a:p>
          </p:txBody>
        </p:sp>
        <p:sp>
          <p:nvSpPr>
            <p:cNvPr id="61" name="Text Placeholder 4"/>
            <p:cNvSpPr txBox="1">
              <a:spLocks/>
            </p:cNvSpPr>
            <p:nvPr/>
          </p:nvSpPr>
          <p:spPr bwMode="gray">
            <a:xfrm>
              <a:off x="273050" y="2516240"/>
              <a:ext cx="1259026" cy="221245"/>
            </a:xfrm>
            <a:prstGeom prst="rect">
              <a:avLst/>
            </a:prstGeom>
          </p:spPr>
          <p:txBody>
            <a:bodyPr vert="horz" wrap="none" lIns="0" tIns="0" rIns="0" bIns="0" rtlCol="0">
              <a:spAutoFit/>
            </a:bodyPr>
            <a:lstStyle/>
            <a:p>
              <a:pPr fontAlgn="auto">
                <a:spcBef>
                  <a:spcPts val="600"/>
                </a:spcBef>
                <a:spcAft>
                  <a:spcPts val="0"/>
                </a:spcAft>
                <a:buFont typeface="Arial" pitchFamily="34" charset="0"/>
                <a:buNone/>
                <a:defRPr/>
              </a:pPr>
              <a:r>
                <a:rPr lang="en-GB" sz="1200" b="1" dirty="0" smtClean="0">
                  <a:solidFill>
                    <a:srgbClr val="00338D"/>
                  </a:solidFill>
                  <a:latin typeface="+mn-lt"/>
                  <a:cs typeface="Arial" pitchFamily="34" charset="0"/>
                </a:rPr>
                <a:t>KPMG activities</a:t>
              </a:r>
              <a:endParaRPr lang="en-GB" sz="1200" b="1" dirty="0">
                <a:solidFill>
                  <a:srgbClr val="00338D"/>
                </a:solidFill>
                <a:latin typeface="+mn-lt"/>
                <a:cs typeface="Arial" pitchFamily="34" charset="0"/>
              </a:endParaRPr>
            </a:p>
          </p:txBody>
        </p:sp>
      </p:grpSp>
      <p:sp>
        <p:nvSpPr>
          <p:cNvPr id="62" name="Rectangle 61"/>
          <p:cNvSpPr/>
          <p:nvPr/>
        </p:nvSpPr>
        <p:spPr>
          <a:xfrm>
            <a:off x="253161" y="4115116"/>
            <a:ext cx="2624316" cy="620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Target identification</a:t>
            </a:r>
          </a:p>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Deal strategy</a:t>
            </a:r>
          </a:p>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Preparation of internal approval</a:t>
            </a:r>
          </a:p>
        </p:txBody>
      </p:sp>
      <p:sp>
        <p:nvSpPr>
          <p:cNvPr id="63" name="Rectangle 62"/>
          <p:cNvSpPr/>
          <p:nvPr/>
        </p:nvSpPr>
        <p:spPr>
          <a:xfrm>
            <a:off x="2664671" y="4112013"/>
            <a:ext cx="2678550" cy="544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Valuation</a:t>
            </a:r>
          </a:p>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Continuous deal evaluation</a:t>
            </a:r>
          </a:p>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Post deal planning</a:t>
            </a:r>
          </a:p>
        </p:txBody>
      </p:sp>
      <p:sp>
        <p:nvSpPr>
          <p:cNvPr id="64" name="Text Placeholder 4"/>
          <p:cNvSpPr txBox="1">
            <a:spLocks/>
          </p:cNvSpPr>
          <p:nvPr/>
        </p:nvSpPr>
        <p:spPr bwMode="gray">
          <a:xfrm>
            <a:off x="260536" y="2624148"/>
            <a:ext cx="948978" cy="184666"/>
          </a:xfrm>
          <a:prstGeom prst="rect">
            <a:avLst/>
          </a:prstGeom>
        </p:spPr>
        <p:txBody>
          <a:bodyPr vert="horz" wrap="none" lIns="0" tIns="0" rIns="0" bIns="0" rtlCol="0">
            <a:spAutoFit/>
          </a:bodyPr>
          <a:lstStyle/>
          <a:p>
            <a:pPr fontAlgn="auto">
              <a:spcBef>
                <a:spcPts val="600"/>
              </a:spcBef>
              <a:spcAft>
                <a:spcPts val="0"/>
              </a:spcAft>
              <a:buFont typeface="Arial" pitchFamily="34" charset="0"/>
              <a:buNone/>
              <a:defRPr/>
            </a:pPr>
            <a:r>
              <a:rPr lang="en-GB" sz="1200" b="1" dirty="0" smtClean="0">
                <a:solidFill>
                  <a:srgbClr val="00338D"/>
                </a:solidFill>
                <a:latin typeface="+mn-lt"/>
                <a:cs typeface="Arial" pitchFamily="34" charset="0"/>
              </a:rPr>
              <a:t>Deal timeline</a:t>
            </a:r>
            <a:endParaRPr lang="en-GB" sz="1200" b="1" dirty="0">
              <a:solidFill>
                <a:srgbClr val="00338D"/>
              </a:solidFill>
              <a:latin typeface="+mn-lt"/>
              <a:cs typeface="Arial" pitchFamily="34" charset="0"/>
            </a:endParaRPr>
          </a:p>
        </p:txBody>
      </p:sp>
      <p:sp>
        <p:nvSpPr>
          <p:cNvPr id="65" name="Rectangle 64"/>
          <p:cNvSpPr/>
          <p:nvPr/>
        </p:nvSpPr>
        <p:spPr>
          <a:xfrm>
            <a:off x="4833896" y="4134656"/>
            <a:ext cx="2436178" cy="544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Coordinating all advisors</a:t>
            </a:r>
          </a:p>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Negotiations</a:t>
            </a:r>
            <a:endParaRPr lang="en-GB" sz="1000" dirty="0">
              <a:solidFill>
                <a:srgbClr val="00338D"/>
              </a:solidFill>
            </a:endParaRPr>
          </a:p>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Preparing post deal</a:t>
            </a:r>
          </a:p>
        </p:txBody>
      </p:sp>
      <p:sp>
        <p:nvSpPr>
          <p:cNvPr id="67" name="Up-Down Arrow 66"/>
          <p:cNvSpPr/>
          <p:nvPr/>
        </p:nvSpPr>
        <p:spPr>
          <a:xfrm>
            <a:off x="1481828" y="4710546"/>
            <a:ext cx="783772" cy="331566"/>
          </a:xfrm>
          <a:prstGeom prst="upDownArrow">
            <a:avLst>
              <a:gd name="adj1" fmla="val 50000"/>
              <a:gd name="adj2" fmla="val 33301"/>
            </a:avLst>
          </a:prstGeom>
          <a:solidFill>
            <a:srgbClr val="A79E70"/>
          </a:solidFill>
          <a:ln w="6350">
            <a:noFill/>
            <a:miter lim="800000"/>
            <a:headEnd type="none" w="sm" len="sm"/>
            <a:tailEnd type="none" w="sm" len="sm"/>
          </a:ln>
          <a:effectLst/>
        </p:spPr>
        <p:txBody>
          <a:bodyPr wrap="none" anchor="ctr"/>
          <a:lstStyle/>
          <a:p>
            <a:pPr fontAlgn="auto">
              <a:spcBef>
                <a:spcPts val="0"/>
              </a:spcBef>
              <a:spcAft>
                <a:spcPts val="0"/>
              </a:spcAft>
              <a:defRPr/>
            </a:pPr>
            <a:endParaRPr lang="en-GB" sz="1000" dirty="0">
              <a:solidFill>
                <a:srgbClr val="000000"/>
              </a:solidFill>
              <a:latin typeface="+mn-lt"/>
            </a:endParaRPr>
          </a:p>
        </p:txBody>
      </p:sp>
      <p:sp>
        <p:nvSpPr>
          <p:cNvPr id="68" name="Up-Down Arrow 67"/>
          <p:cNvSpPr/>
          <p:nvPr/>
        </p:nvSpPr>
        <p:spPr>
          <a:xfrm>
            <a:off x="4011882" y="4727363"/>
            <a:ext cx="783772" cy="331566"/>
          </a:xfrm>
          <a:prstGeom prst="upDownArrow">
            <a:avLst>
              <a:gd name="adj1" fmla="val 50000"/>
              <a:gd name="adj2" fmla="val 33301"/>
            </a:avLst>
          </a:prstGeom>
          <a:solidFill>
            <a:srgbClr val="A79E70"/>
          </a:solidFill>
          <a:ln w="6350">
            <a:noFill/>
            <a:miter lim="800000"/>
            <a:headEnd type="none" w="sm" len="sm"/>
            <a:tailEnd type="none" w="sm" len="sm"/>
          </a:ln>
          <a:effectLst/>
        </p:spPr>
        <p:txBody>
          <a:bodyPr wrap="none" anchor="ctr"/>
          <a:lstStyle/>
          <a:p>
            <a:pPr fontAlgn="auto">
              <a:spcBef>
                <a:spcPts val="0"/>
              </a:spcBef>
              <a:spcAft>
                <a:spcPts val="0"/>
              </a:spcAft>
              <a:defRPr/>
            </a:pPr>
            <a:endParaRPr lang="en-GB" sz="1000" dirty="0">
              <a:solidFill>
                <a:srgbClr val="000000"/>
              </a:solidFill>
              <a:latin typeface="+mn-lt"/>
            </a:endParaRPr>
          </a:p>
        </p:txBody>
      </p:sp>
      <p:sp>
        <p:nvSpPr>
          <p:cNvPr id="69" name="Up-Down Arrow 68"/>
          <p:cNvSpPr/>
          <p:nvPr/>
        </p:nvSpPr>
        <p:spPr>
          <a:xfrm>
            <a:off x="6475709" y="4724401"/>
            <a:ext cx="783772" cy="331566"/>
          </a:xfrm>
          <a:prstGeom prst="upDownArrow">
            <a:avLst>
              <a:gd name="adj1" fmla="val 50000"/>
              <a:gd name="adj2" fmla="val 33301"/>
            </a:avLst>
          </a:prstGeom>
          <a:solidFill>
            <a:srgbClr val="A79E70"/>
          </a:solidFill>
          <a:ln w="6350">
            <a:noFill/>
            <a:miter lim="800000"/>
            <a:headEnd type="none" w="sm" len="sm"/>
            <a:tailEnd type="none" w="sm" len="sm"/>
          </a:ln>
          <a:effectLst/>
        </p:spPr>
        <p:txBody>
          <a:bodyPr wrap="none" anchor="ctr"/>
          <a:lstStyle/>
          <a:p>
            <a:pPr fontAlgn="auto">
              <a:spcBef>
                <a:spcPts val="0"/>
              </a:spcBef>
              <a:spcAft>
                <a:spcPts val="0"/>
              </a:spcAft>
              <a:defRPr/>
            </a:pPr>
            <a:endParaRPr lang="en-GB" sz="1000" dirty="0">
              <a:solidFill>
                <a:srgbClr val="000000"/>
              </a:solidFill>
              <a:latin typeface="+mn-lt"/>
            </a:endParaRPr>
          </a:p>
        </p:txBody>
      </p:sp>
      <p:sp>
        <p:nvSpPr>
          <p:cNvPr id="70" name="Rectangle 69"/>
          <p:cNvSpPr/>
          <p:nvPr/>
        </p:nvSpPr>
        <p:spPr>
          <a:xfrm>
            <a:off x="6941127" y="4120804"/>
            <a:ext cx="1856511" cy="544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Delivering post deal plan</a:t>
            </a:r>
          </a:p>
          <a:p>
            <a:pPr marL="358775" lvl="2" indent="-271463" fontAlgn="auto">
              <a:spcBef>
                <a:spcPts val="0"/>
              </a:spcBef>
              <a:spcAft>
                <a:spcPts val="0"/>
              </a:spcAft>
              <a:buClr>
                <a:srgbClr val="00338D"/>
              </a:buClr>
              <a:buSzPct val="125000"/>
              <a:buFont typeface="Arial" pitchFamily="34" charset="0"/>
              <a:buChar char="▪"/>
              <a:defRPr/>
            </a:pPr>
            <a:r>
              <a:rPr lang="en-GB" sz="1000" dirty="0" smtClean="0">
                <a:solidFill>
                  <a:srgbClr val="00338D"/>
                </a:solidFill>
                <a:cs typeface="Arial" pitchFamily="34" charset="0"/>
              </a:rPr>
              <a:t>Disputes?</a:t>
            </a:r>
          </a:p>
        </p:txBody>
      </p:sp>
      <p:sp>
        <p:nvSpPr>
          <p:cNvPr id="71" name="AutoShape 43"/>
          <p:cNvSpPr>
            <a:spLocks noChangeArrowheads="1"/>
          </p:cNvSpPr>
          <p:nvPr>
            <p:custDataLst>
              <p:tags r:id="rId6"/>
            </p:custDataLst>
          </p:nvPr>
        </p:nvSpPr>
        <p:spPr bwMode="gray">
          <a:xfrm>
            <a:off x="1440873" y="5097772"/>
            <a:ext cx="1593272" cy="1176443"/>
          </a:xfrm>
          <a:prstGeom prst="chevron">
            <a:avLst>
              <a:gd name="adj" fmla="val 29575"/>
            </a:avLst>
          </a:prstGeom>
          <a:gradFill flip="none" rotWithShape="1">
            <a:gsLst>
              <a:gs pos="0">
                <a:srgbClr val="C792C6"/>
              </a:gs>
              <a:gs pos="100000">
                <a:srgbClr val="AA5CAA"/>
              </a:gs>
            </a:gsLst>
            <a:lin ang="0" scaled="1"/>
            <a:tileRect/>
          </a:gradFill>
          <a:ln w="6350">
            <a:noFill/>
            <a:miter lim="800000"/>
            <a:headEnd type="none" w="sm" len="sm"/>
            <a:tailEnd type="none" w="sm" len="sm"/>
          </a:ln>
          <a:effectLst/>
        </p:spPr>
        <p:txBody>
          <a:bodyPr wrap="square" lIns="36000" tIns="54000" rIns="36000" bIns="54000" anchor="ctr"/>
          <a:lstStyle/>
          <a:p>
            <a:pPr defTabSz="762000" eaLnBrk="0" fontAlgn="auto" hangingPunct="0">
              <a:spcBef>
                <a:spcPts val="0"/>
              </a:spcBef>
              <a:spcAft>
                <a:spcPts val="0"/>
              </a:spcAft>
              <a:buClr>
                <a:srgbClr val="FFFFFF"/>
              </a:buClr>
            </a:pPr>
            <a:r>
              <a:rPr lang="en-GB" sz="1000" b="1" dirty="0" smtClean="0">
                <a:solidFill>
                  <a:srgbClr val="FFFFFF"/>
                </a:solidFill>
                <a:latin typeface="+mn-lt"/>
                <a:cs typeface="Arial" pitchFamily="34" charset="0"/>
              </a:rPr>
              <a:t>Phase 1:</a:t>
            </a:r>
          </a:p>
          <a:p>
            <a:pPr marL="177800" lvl="2" indent="-177800" fontAlgn="auto">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Key issues analysis</a:t>
            </a:r>
          </a:p>
          <a:p>
            <a:pPr marL="177800" lvl="2" indent="-177800" fontAlgn="auto">
              <a:spcBef>
                <a:spcPts val="0"/>
              </a:spcBef>
              <a:spcAft>
                <a:spcPts val="0"/>
              </a:spcAft>
              <a:buClr>
                <a:srgbClr val="FFFFFF"/>
              </a:buClr>
              <a:buSzPct val="125000"/>
              <a:buFont typeface="Arial" pitchFamily="34" charset="0"/>
              <a:buChar char="▪"/>
              <a:defRPr/>
            </a:pPr>
            <a:r>
              <a:rPr lang="en-GB" sz="1000" dirty="0" smtClean="0">
                <a:solidFill>
                  <a:srgbClr val="FFFFFF"/>
                </a:solidFill>
                <a:latin typeface="+mn-lt"/>
                <a:cs typeface="Arial" pitchFamily="34" charset="0"/>
              </a:rPr>
              <a:t>Key issues report (e.g. red flag report)</a:t>
            </a:r>
          </a:p>
        </p:txBody>
      </p:sp>
      <p:sp>
        <p:nvSpPr>
          <p:cNvPr id="72" name="Rectangle 71"/>
          <p:cNvSpPr>
            <a:spLocks noChangeArrowheads="1"/>
          </p:cNvSpPr>
          <p:nvPr>
            <p:custDataLst>
              <p:tags r:id="rId7"/>
            </p:custDataLst>
          </p:nvPr>
        </p:nvSpPr>
        <p:spPr bwMode="gray">
          <a:xfrm>
            <a:off x="2105635" y="3076856"/>
            <a:ext cx="631583" cy="195814"/>
          </a:xfrm>
          <a:prstGeom prst="rect">
            <a:avLst/>
          </a:prstGeom>
          <a:noFill/>
          <a:ln w="12700">
            <a:noFill/>
            <a:miter lim="800000"/>
            <a:headEnd type="none" w="sm" len="sm"/>
            <a:tailEnd type="none" w="sm" len="sm"/>
          </a:ln>
          <a:effectLst/>
        </p:spPr>
        <p:txBody>
          <a:bodyPr wrap="none" lIns="0" tIns="72000" rIns="0" bIns="0">
            <a:spAutoFit/>
          </a:bodyPr>
          <a:lstStyle/>
          <a:p>
            <a:pPr algn="ctr" defTabSz="762000" eaLnBrk="0" fontAlgn="auto" hangingPunct="0">
              <a:lnSpc>
                <a:spcPct val="80000"/>
              </a:lnSpc>
              <a:spcBef>
                <a:spcPts val="0"/>
              </a:spcBef>
              <a:spcAft>
                <a:spcPts val="0"/>
              </a:spcAft>
            </a:pPr>
            <a:r>
              <a:rPr lang="en-GB" sz="1000" b="1" dirty="0" smtClean="0">
                <a:solidFill>
                  <a:srgbClr val="00338D"/>
                </a:solidFill>
                <a:latin typeface="+mn-lt"/>
                <a:cs typeface="Arial" pitchFamily="34" charset="0"/>
              </a:rPr>
              <a:t>Initial bids</a:t>
            </a:r>
            <a:endParaRPr lang="en-GB" sz="1000" b="1" dirty="0">
              <a:solidFill>
                <a:srgbClr val="00338D"/>
              </a:solidFill>
              <a:latin typeface="+mn-lt"/>
              <a:cs typeface="Arial" pitchFamily="34" charset="0"/>
            </a:endParaRPr>
          </a:p>
        </p:txBody>
      </p:sp>
      <p:sp>
        <p:nvSpPr>
          <p:cNvPr id="73" name="AutoShape 57"/>
          <p:cNvSpPr>
            <a:spLocks noChangeArrowheads="1"/>
          </p:cNvSpPr>
          <p:nvPr/>
        </p:nvSpPr>
        <p:spPr bwMode="gray">
          <a:xfrm>
            <a:off x="2362274" y="2952323"/>
            <a:ext cx="116308" cy="126996"/>
          </a:xfrm>
          <a:prstGeom prst="triangle">
            <a:avLst>
              <a:gd name="adj" fmla="val 50000"/>
            </a:avLst>
          </a:prstGeom>
          <a:solidFill>
            <a:srgbClr val="C84E00"/>
          </a:solidFill>
          <a:ln w="6350">
            <a:noFill/>
            <a:miter lim="800000"/>
            <a:headEnd type="none" w="sm" len="sm"/>
            <a:tailEnd type="none" w="sm" len="sm"/>
          </a:ln>
          <a:effectLst/>
        </p:spPr>
        <p:txBody>
          <a:bodyPr lIns="54000" tIns="54000" rIns="54000" bIns="54000" anchor="ctr"/>
          <a:lstStyle/>
          <a:p>
            <a:pPr algn="ctr" fontAlgn="auto">
              <a:spcBef>
                <a:spcPts val="0"/>
              </a:spcBef>
              <a:spcAft>
                <a:spcPts val="0"/>
              </a:spcAft>
            </a:pPr>
            <a:endParaRPr lang="en-US" sz="1000" dirty="0">
              <a:solidFill>
                <a:srgbClr val="000000"/>
              </a:solidFill>
              <a:latin typeface="+mn-lt"/>
              <a:cs typeface="Arial" pitchFamily="34" charset="0"/>
            </a:endParaRPr>
          </a:p>
        </p:txBody>
      </p:sp>
      <p:pic>
        <p:nvPicPr>
          <p:cNvPr id="74" name="Picture 73"/>
          <p:cNvPicPr>
            <a:picLocks noChangeAspect="1" noChangeArrowheads="1"/>
          </p:cNvPicPr>
          <p:nvPr/>
        </p:nvPicPr>
        <p:blipFill>
          <a:blip r:embed="rId30" cstate="print"/>
          <a:srcRect/>
          <a:stretch>
            <a:fillRect/>
          </a:stretch>
        </p:blipFill>
        <p:spPr bwMode="auto">
          <a:xfrm>
            <a:off x="8080202" y="63500"/>
            <a:ext cx="819266" cy="822960"/>
          </a:xfrm>
          <a:prstGeom prst="rect">
            <a:avLst/>
          </a:prstGeom>
          <a:noFill/>
          <a:ln w="9525">
            <a:noFill/>
            <a:miter lim="800000"/>
            <a:headEnd/>
            <a:tailEnd/>
          </a:ln>
          <a:effectLst/>
        </p:spPr>
      </p:pic>
      <p:sp>
        <p:nvSpPr>
          <p:cNvPr id="75" name="Rectangle 2"/>
          <p:cNvSpPr>
            <a:spLocks noChangeArrowheads="1"/>
          </p:cNvSpPr>
          <p:nvPr/>
        </p:nvSpPr>
        <p:spPr bwMode="auto">
          <a:xfrm>
            <a:off x="6610350" y="2457450"/>
            <a:ext cx="2089150" cy="276999"/>
          </a:xfrm>
          <a:prstGeom prst="rect">
            <a:avLst/>
          </a:prstGeom>
          <a:solidFill>
            <a:srgbClr val="F06A0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For Illustrative Purposes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2962" y="1285592"/>
            <a:ext cx="8836183" cy="3480372"/>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4. Negotiate</a:t>
            </a:r>
            <a:endParaRPr lang="en-US" altLang="en-US" sz="1800" b="1" kern="0" dirty="0" smtClean="0">
              <a:solidFill>
                <a:schemeClr val="bg1"/>
              </a:solidFill>
              <a:latin typeface="+mn-lt"/>
            </a:endParaRPr>
          </a:p>
        </p:txBody>
      </p:sp>
      <p:sp>
        <p:nvSpPr>
          <p:cNvPr id="14" name="Rectangle 3"/>
          <p:cNvSpPr txBox="1">
            <a:spLocks noChangeArrowheads="1"/>
          </p:cNvSpPr>
          <p:nvPr/>
        </p:nvSpPr>
        <p:spPr bwMode="auto">
          <a:xfrm>
            <a:off x="280658" y="2933352"/>
            <a:ext cx="8401616" cy="26798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ts val="600"/>
              </a:spcBef>
              <a:spcAft>
                <a:spcPts val="0"/>
              </a:spcAft>
              <a:buClr>
                <a:srgbClr val="00338D"/>
              </a:buClr>
              <a:buSzPct val="75000"/>
              <a:buFont typeface="+mj-lt"/>
              <a:buAutoNum type="arabicPeriod" startAt="4"/>
              <a:tabLst>
                <a:tab pos="231775" algn="l"/>
              </a:tabLst>
              <a:defRPr/>
            </a:pPr>
            <a:r>
              <a:rPr lang="en-GB" sz="1200" b="1" kern="0" dirty="0" smtClean="0">
                <a:solidFill>
                  <a:srgbClr val="007C92"/>
                </a:solidFill>
                <a:latin typeface="Arial"/>
                <a:cs typeface="Arial"/>
              </a:rPr>
              <a:t>Negotiate:</a:t>
            </a:r>
            <a:r>
              <a:rPr lang="en-GB" sz="1200" b="1" kern="0" dirty="0" smtClean="0">
                <a:solidFill>
                  <a:srgbClr val="8E258D"/>
                </a:solidFill>
                <a:latin typeface="Arial"/>
                <a:cs typeface="Arial"/>
              </a:rPr>
              <a:t> </a:t>
            </a:r>
            <a:r>
              <a:rPr lang="en-GB" sz="1200" kern="0" dirty="0" smtClean="0">
                <a:solidFill>
                  <a:srgbClr val="00338D"/>
                </a:solidFill>
                <a:latin typeface="Arial"/>
                <a:cs typeface="Arial"/>
              </a:rPr>
              <a:t>Negotiate with your client, recognizing that each component needs to be in balance to meet the needs of the client as well as KPMG’s needs as a business:</a:t>
            </a:r>
          </a:p>
          <a:p>
            <a:pPr marL="533400" lvl="1" indent="-261938">
              <a:spcBef>
                <a:spcPts val="600"/>
              </a:spcBef>
              <a:spcAft>
                <a:spcPts val="0"/>
              </a:spcAft>
              <a:buClr>
                <a:srgbClr val="00338D"/>
              </a:buClr>
              <a:buSzPct val="75000"/>
              <a:buFont typeface="+mj-lt"/>
              <a:buAutoNum type="alphaLcParenR"/>
              <a:tabLst>
                <a:tab pos="442913" algn="l"/>
              </a:tabLst>
              <a:defRPr/>
            </a:pPr>
            <a:r>
              <a:rPr lang="en-GB" sz="1200" kern="0" dirty="0" smtClean="0">
                <a:solidFill>
                  <a:srgbClr val="00338D"/>
                </a:solidFill>
                <a:latin typeface="Arial"/>
                <a:cs typeface="Arial"/>
              </a:rPr>
              <a:t>Detailed and specific scope of work</a:t>
            </a:r>
          </a:p>
          <a:p>
            <a:pPr marL="533400" lvl="1" indent="-261938">
              <a:spcBef>
                <a:spcPts val="600"/>
              </a:spcBef>
              <a:spcAft>
                <a:spcPts val="0"/>
              </a:spcAft>
              <a:buClr>
                <a:srgbClr val="00338D"/>
              </a:buClr>
              <a:buSzPct val="75000"/>
              <a:buFont typeface="+mj-lt"/>
              <a:buAutoNum type="alphaLcParenR"/>
              <a:tabLst>
                <a:tab pos="442913" algn="l"/>
              </a:tabLst>
              <a:defRPr/>
            </a:pPr>
            <a:r>
              <a:rPr lang="en-GB" sz="1200" kern="0" dirty="0" smtClean="0">
                <a:solidFill>
                  <a:srgbClr val="00338D"/>
                </a:solidFill>
                <a:latin typeface="Arial"/>
                <a:cs typeface="Arial"/>
              </a:rPr>
              <a:t>Fee structure</a:t>
            </a:r>
          </a:p>
          <a:p>
            <a:pPr marL="533400" lvl="1" indent="-261938">
              <a:spcBef>
                <a:spcPts val="600"/>
              </a:spcBef>
              <a:spcAft>
                <a:spcPts val="0"/>
              </a:spcAft>
              <a:buClr>
                <a:srgbClr val="00338D"/>
              </a:buClr>
              <a:buSzPct val="75000"/>
              <a:buFont typeface="+mj-lt"/>
              <a:buAutoNum type="alphaLcParenR"/>
              <a:tabLst>
                <a:tab pos="442913" algn="l"/>
              </a:tabLst>
              <a:defRPr/>
            </a:pPr>
            <a:r>
              <a:rPr lang="en-GB" sz="1200" kern="0" dirty="0" smtClean="0">
                <a:solidFill>
                  <a:srgbClr val="00338D"/>
                </a:solidFill>
                <a:latin typeface="Arial"/>
                <a:cs typeface="Arial"/>
              </a:rPr>
              <a:t>Realistic timeline and phasing of work, including access to data and target management</a:t>
            </a:r>
          </a:p>
          <a:p>
            <a:pPr marL="533400" lvl="1" indent="-261938">
              <a:spcBef>
                <a:spcPts val="600"/>
              </a:spcBef>
              <a:spcAft>
                <a:spcPts val="0"/>
              </a:spcAft>
              <a:buClr>
                <a:srgbClr val="00338D"/>
              </a:buClr>
              <a:buSzPct val="75000"/>
              <a:buFont typeface="+mj-lt"/>
              <a:buAutoNum type="alphaLcParenR"/>
              <a:tabLst>
                <a:tab pos="442913" algn="l"/>
              </a:tabLst>
              <a:defRPr/>
            </a:pPr>
            <a:r>
              <a:rPr lang="en-GB" sz="1200" kern="0" dirty="0" smtClean="0">
                <a:solidFill>
                  <a:srgbClr val="00338D"/>
                </a:solidFill>
                <a:latin typeface="Arial"/>
                <a:cs typeface="Arial"/>
              </a:rPr>
              <a:t>Form of output (e.g. comprehensive formal written report, issues based reporting, oral reporting, etc)</a:t>
            </a:r>
          </a:p>
          <a:p>
            <a:pPr marL="533400" lvl="1" indent="-261938">
              <a:spcBef>
                <a:spcPts val="600"/>
              </a:spcBef>
              <a:spcAft>
                <a:spcPts val="0"/>
              </a:spcAft>
              <a:buClr>
                <a:srgbClr val="00338D"/>
              </a:buClr>
              <a:buSzPct val="75000"/>
              <a:buFont typeface="+mj-lt"/>
              <a:buAutoNum type="alphaLcParenR"/>
              <a:tabLst>
                <a:tab pos="442913" algn="l"/>
              </a:tabLst>
              <a:defRPr/>
            </a:pPr>
            <a:r>
              <a:rPr lang="en-GB" sz="1200" kern="0" dirty="0" smtClean="0">
                <a:solidFill>
                  <a:srgbClr val="00338D"/>
                </a:solidFill>
                <a:latin typeface="Arial"/>
                <a:cs typeface="Arial"/>
              </a:rPr>
              <a:t>Budgeted recovery</a:t>
            </a:r>
          </a:p>
        </p:txBody>
      </p:sp>
      <p:sp>
        <p:nvSpPr>
          <p:cNvPr id="17" name="Rectangle 3"/>
          <p:cNvSpPr txBox="1">
            <a:spLocks noChangeArrowheads="1"/>
          </p:cNvSpPr>
          <p:nvPr/>
        </p:nvSpPr>
        <p:spPr bwMode="auto">
          <a:xfrm>
            <a:off x="181150" y="2343377"/>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algn="l" defTabSz="914400" rtl="0" eaLnBrk="1" fontAlgn="base" latinLnBrk="0" hangingPunct="1">
              <a:lnSpc>
                <a:spcPct val="100000"/>
              </a:lnSpc>
              <a:spcBef>
                <a:spcPts val="600"/>
              </a:spcBef>
              <a:spcAft>
                <a:spcPts val="0"/>
              </a:spcAft>
              <a:buClr>
                <a:schemeClr val="accent1"/>
              </a:buClr>
              <a:buSzPct val="75000"/>
              <a:tabLst>
                <a:tab pos="90488" algn="l"/>
              </a:tabLst>
              <a:defRPr/>
            </a:pPr>
            <a:r>
              <a:rPr kumimoji="0" lang="en-GB" sz="800" b="0" i="0" u="none" strike="noStrike" kern="0" cap="none" spc="0" normalizeH="0" baseline="0" noProof="0" dirty="0" smtClean="0">
                <a:ln>
                  <a:noFill/>
                </a:ln>
                <a:solidFill>
                  <a:schemeClr val="accent1"/>
                </a:solidFill>
                <a:effectLst/>
                <a:uLnTx/>
                <a:uFillTx/>
                <a:latin typeface="+mn-lt"/>
                <a:cs typeface="+mn-cs"/>
              </a:rPr>
              <a:t>Note:</a:t>
            </a:r>
            <a:r>
              <a:rPr kumimoji="0" lang="en-GB" sz="800" b="0" i="0" u="none" strike="noStrike" kern="0" cap="none" spc="0" normalizeH="0" noProof="0" dirty="0" smtClean="0">
                <a:ln>
                  <a:noFill/>
                </a:ln>
                <a:solidFill>
                  <a:schemeClr val="accent1"/>
                </a:solidFill>
                <a:effectLst/>
                <a:uLnTx/>
                <a:uFillTx/>
                <a:latin typeface="+mn-lt"/>
                <a:cs typeface="+mn-cs"/>
              </a:rPr>
              <a:t>  the planning process here is shown as being  a linear process, both for illustrative purposes and to help structure the guidance in this document.  In practice many of these components will be carried out simultaneously , and not necessarily always in the chronological order shown</a:t>
            </a:r>
            <a:endParaRPr kumimoji="0" lang="en-GB" sz="800" b="0" i="0" u="none" strike="noStrike" kern="0" cap="none" spc="0" normalizeH="0" baseline="0" noProof="0" dirty="0" smtClean="0">
              <a:ln>
                <a:noFill/>
              </a:ln>
              <a:solidFill>
                <a:schemeClr val="accent1"/>
              </a:solidFill>
              <a:effectLst/>
              <a:uLnTx/>
              <a:uFillTx/>
              <a:latin typeface="+mn-lt"/>
              <a:cs typeface="+mn-cs"/>
            </a:endParaRPr>
          </a:p>
        </p:txBody>
      </p:sp>
      <p:pic>
        <p:nvPicPr>
          <p:cNvPr id="21" name="Picture 20"/>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grpSp>
        <p:nvGrpSpPr>
          <p:cNvPr id="36" name="Group 35"/>
          <p:cNvGrpSpPr/>
          <p:nvPr/>
        </p:nvGrpSpPr>
        <p:grpSpPr>
          <a:xfrm>
            <a:off x="262633" y="1391608"/>
            <a:ext cx="8707051" cy="903845"/>
            <a:chOff x="329745" y="5032430"/>
            <a:chExt cx="8707051" cy="903845"/>
          </a:xfrm>
        </p:grpSpPr>
        <p:sp>
          <p:nvSpPr>
            <p:cNvPr id="29" name="Pentagon 28"/>
            <p:cNvSpPr/>
            <p:nvPr/>
          </p:nvSpPr>
          <p:spPr>
            <a:xfrm>
              <a:off x="7693391" y="5033781"/>
              <a:ext cx="1343405" cy="896293"/>
            </a:xfrm>
            <a:prstGeom prst="homePlate">
              <a:avLst>
                <a:gd name="adj" fmla="val 21717"/>
              </a:avLst>
            </a:prstGeom>
            <a:solidFill>
              <a:srgbClr val="BFD3D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7. Communicate</a:t>
              </a:r>
              <a:endParaRPr lang="en-US" b="1" dirty="0">
                <a:solidFill>
                  <a:srgbClr val="FFFFFF"/>
                </a:solidFill>
              </a:endParaRPr>
            </a:p>
          </p:txBody>
        </p:sp>
        <p:sp>
          <p:nvSpPr>
            <p:cNvPr id="30" name="Pentagon 29"/>
            <p:cNvSpPr/>
            <p:nvPr/>
          </p:nvSpPr>
          <p:spPr>
            <a:xfrm>
              <a:off x="6449765" y="5035290"/>
              <a:ext cx="1343405" cy="896293"/>
            </a:xfrm>
            <a:prstGeom prst="homePlate">
              <a:avLst>
                <a:gd name="adj" fmla="val 21717"/>
              </a:avLst>
            </a:prstGeom>
            <a:solidFill>
              <a:srgbClr val="E7CB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6. Relationships</a:t>
              </a:r>
              <a:endParaRPr lang="en-US" b="1" dirty="0">
                <a:solidFill>
                  <a:srgbClr val="FFFFFF"/>
                </a:solidFill>
              </a:endParaRPr>
            </a:p>
          </p:txBody>
        </p:sp>
        <p:sp>
          <p:nvSpPr>
            <p:cNvPr id="31" name="Pentagon 30"/>
            <p:cNvSpPr/>
            <p:nvPr/>
          </p:nvSpPr>
          <p:spPr>
            <a:xfrm>
              <a:off x="5222253" y="5037464"/>
              <a:ext cx="1343405" cy="896293"/>
            </a:xfrm>
            <a:prstGeom prst="homePlate">
              <a:avLst>
                <a:gd name="adj" fmla="val 21717"/>
              </a:avLst>
            </a:prstGeom>
            <a:solidFill>
              <a:srgbClr val="F1D3B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5. Team</a:t>
              </a:r>
              <a:endParaRPr lang="en-US" b="1" dirty="0">
                <a:solidFill>
                  <a:srgbClr val="FFFFFF"/>
                </a:solidFill>
              </a:endParaRPr>
            </a:p>
          </p:txBody>
        </p:sp>
        <p:sp>
          <p:nvSpPr>
            <p:cNvPr id="32" name="Pentagon 31"/>
            <p:cNvSpPr/>
            <p:nvPr/>
          </p:nvSpPr>
          <p:spPr>
            <a:xfrm>
              <a:off x="3993391" y="5038481"/>
              <a:ext cx="1343405" cy="896293"/>
            </a:xfrm>
            <a:prstGeom prst="homePlate">
              <a:avLst>
                <a:gd name="adj" fmla="val 21717"/>
              </a:avLst>
            </a:prstGeom>
            <a:solidFill>
              <a:srgbClr val="6A7F1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4. Negotiate</a:t>
              </a:r>
            </a:p>
          </p:txBody>
        </p:sp>
        <p:sp>
          <p:nvSpPr>
            <p:cNvPr id="33" name="Pentagon 32"/>
            <p:cNvSpPr/>
            <p:nvPr/>
          </p:nvSpPr>
          <p:spPr>
            <a:xfrm>
              <a:off x="2765919" y="5039982"/>
              <a:ext cx="1343405" cy="896293"/>
            </a:xfrm>
            <a:prstGeom prst="homePlate">
              <a:avLst>
                <a:gd name="adj" fmla="val 21717"/>
              </a:avLst>
            </a:prstGeom>
            <a:solidFill>
              <a:srgbClr val="E9E7DB"/>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3. Scope</a:t>
              </a:r>
            </a:p>
          </p:txBody>
        </p:sp>
        <p:sp>
          <p:nvSpPr>
            <p:cNvPr id="34" name="Pentagon 33"/>
            <p:cNvSpPr/>
            <p:nvPr/>
          </p:nvSpPr>
          <p:spPr>
            <a:xfrm>
              <a:off x="1547500" y="5032430"/>
              <a:ext cx="1343405" cy="896293"/>
            </a:xfrm>
            <a:prstGeom prst="homePlate">
              <a:avLst>
                <a:gd name="adj" fmla="val 21717"/>
              </a:avLst>
            </a:prstGeom>
            <a:solidFill>
              <a:srgbClr val="E3C9E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2. Document Interaction Zero</a:t>
              </a:r>
            </a:p>
          </p:txBody>
        </p:sp>
        <p:sp>
          <p:nvSpPr>
            <p:cNvPr id="35" name="Pentagon 34"/>
            <p:cNvSpPr/>
            <p:nvPr/>
          </p:nvSpPr>
          <p:spPr>
            <a:xfrm>
              <a:off x="329745" y="5033931"/>
              <a:ext cx="1343405" cy="896293"/>
            </a:xfrm>
            <a:prstGeom prst="homePlate">
              <a:avLst>
                <a:gd name="adj" fmla="val 21717"/>
              </a:avLst>
            </a:prstGeom>
            <a:solidFill>
              <a:srgbClr val="BFDEE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1. Research, discuss, think</a:t>
              </a:r>
              <a:endParaRPr lang="en-US" b="1" dirty="0">
                <a:solidFill>
                  <a:srgbClr val="FFFFFF"/>
                </a:solidFill>
              </a:endParaRP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dirty="0" smtClean="0">
                <a:solidFill>
                  <a:schemeClr val="bg1"/>
                </a:solidFill>
                <a:latin typeface="+mn-lt"/>
              </a:rPr>
              <a:t>4. Negotiate - Overview</a:t>
            </a:r>
            <a:endParaRPr lang="en-US" altLang="en-US" sz="1800" b="1" kern="0" dirty="0" smtClean="0">
              <a:solidFill>
                <a:schemeClr val="bg1"/>
              </a:solidFill>
              <a:latin typeface="+mn-lt"/>
            </a:endParaRPr>
          </a:p>
        </p:txBody>
      </p:sp>
      <p:grpSp>
        <p:nvGrpSpPr>
          <p:cNvPr id="2" name="Group 22"/>
          <p:cNvGrpSpPr/>
          <p:nvPr/>
        </p:nvGrpSpPr>
        <p:grpSpPr>
          <a:xfrm>
            <a:off x="5209308" y="1454734"/>
            <a:ext cx="3061846" cy="3034139"/>
            <a:chOff x="5888185" y="1856515"/>
            <a:chExt cx="3061846" cy="3034139"/>
          </a:xfrm>
        </p:grpSpPr>
        <p:sp>
          <p:nvSpPr>
            <p:cNvPr id="12" name="Oval 11"/>
            <p:cNvSpPr/>
            <p:nvPr/>
          </p:nvSpPr>
          <p:spPr>
            <a:xfrm>
              <a:off x="7675417" y="3311234"/>
              <a:ext cx="1233054" cy="1122220"/>
            </a:xfrm>
            <a:prstGeom prst="ellipse">
              <a:avLst/>
            </a:prstGeom>
            <a:solidFill>
              <a:srgbClr val="B6646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Team structure</a:t>
              </a:r>
            </a:p>
          </p:txBody>
        </p:sp>
        <p:sp>
          <p:nvSpPr>
            <p:cNvPr id="4" name="Oval 3"/>
            <p:cNvSpPr/>
            <p:nvPr/>
          </p:nvSpPr>
          <p:spPr>
            <a:xfrm>
              <a:off x="5915892" y="2382980"/>
              <a:ext cx="1233054" cy="1122220"/>
            </a:xfrm>
            <a:prstGeom prst="ellipse">
              <a:avLst/>
            </a:prstGeom>
            <a:solidFill>
              <a:srgbClr val="6A7F1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Outputs</a:t>
              </a:r>
            </a:p>
          </p:txBody>
        </p:sp>
        <p:sp>
          <p:nvSpPr>
            <p:cNvPr id="7" name="Oval 6"/>
            <p:cNvSpPr/>
            <p:nvPr/>
          </p:nvSpPr>
          <p:spPr>
            <a:xfrm>
              <a:off x="5888185" y="3283527"/>
              <a:ext cx="1233054" cy="1122220"/>
            </a:xfrm>
            <a:prstGeom prst="ellipse">
              <a:avLst/>
            </a:prstGeom>
            <a:solidFill>
              <a:srgbClr val="D67A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Timeline</a:t>
              </a:r>
            </a:p>
          </p:txBody>
        </p:sp>
        <p:sp>
          <p:nvSpPr>
            <p:cNvPr id="8" name="Oval 7"/>
            <p:cNvSpPr/>
            <p:nvPr/>
          </p:nvSpPr>
          <p:spPr>
            <a:xfrm>
              <a:off x="6816436" y="1856515"/>
              <a:ext cx="1233054" cy="1122220"/>
            </a:xfrm>
            <a:prstGeom prst="ellipse">
              <a:avLst/>
            </a:prstGeom>
            <a:solidFill>
              <a:srgbClr val="409DA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Fee and billing structure</a:t>
              </a:r>
            </a:p>
          </p:txBody>
        </p:sp>
        <p:sp>
          <p:nvSpPr>
            <p:cNvPr id="9" name="Oval 8"/>
            <p:cNvSpPr/>
            <p:nvPr/>
          </p:nvSpPr>
          <p:spPr>
            <a:xfrm>
              <a:off x="7716977" y="2327568"/>
              <a:ext cx="1233054" cy="1122220"/>
            </a:xfrm>
            <a:prstGeom prst="ellipse">
              <a:avLst/>
            </a:prstGeom>
            <a:solidFill>
              <a:srgbClr val="A79E7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Scope</a:t>
              </a:r>
            </a:p>
          </p:txBody>
        </p:sp>
        <p:sp>
          <p:nvSpPr>
            <p:cNvPr id="19" name="Oval 18"/>
            <p:cNvSpPr/>
            <p:nvPr/>
          </p:nvSpPr>
          <p:spPr>
            <a:xfrm>
              <a:off x="6761026" y="3768434"/>
              <a:ext cx="1233054" cy="1122220"/>
            </a:xfrm>
            <a:prstGeom prst="ellipse">
              <a:avLst/>
            </a:prstGeom>
            <a:solidFill>
              <a:srgbClr val="4066A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Access</a:t>
              </a:r>
            </a:p>
          </p:txBody>
        </p:sp>
        <p:sp>
          <p:nvSpPr>
            <p:cNvPr id="10" name="Oval 9"/>
            <p:cNvSpPr/>
            <p:nvPr/>
          </p:nvSpPr>
          <p:spPr>
            <a:xfrm>
              <a:off x="6816436" y="2826326"/>
              <a:ext cx="1233054" cy="1122220"/>
            </a:xfrm>
            <a:prstGeom prst="ellipse">
              <a:avLst/>
            </a:prstGeom>
            <a:solidFill>
              <a:srgbClr val="AA5CA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KPMG recovery</a:t>
              </a:r>
            </a:p>
          </p:txBody>
        </p:sp>
      </p:grpSp>
      <p:sp>
        <p:nvSpPr>
          <p:cNvPr id="11" name="Rectangle 3"/>
          <p:cNvSpPr txBox="1">
            <a:spLocks noChangeArrowheads="1"/>
          </p:cNvSpPr>
          <p:nvPr/>
        </p:nvSpPr>
        <p:spPr bwMode="auto">
          <a:xfrm>
            <a:off x="166253" y="1233055"/>
            <a:ext cx="4350328" cy="51201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The importance of negotiation at the outset...</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We need to remain absolutely focused on the needs of our client throughout an engagement, but we have to recognize that KPMG has business objectives that also need to be met.  An open and honest negotiation with the client over our terms and conditions should take place before we start work</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It is important to recognize that the negotiation of our contract does not relate only to a discussion of fees.  It should cover all aspects which impact our recoverability on engagements, and therefore KPMG’s profitability.  This includes the scope of work, the team structure, the timeline, the level of access to information and target management, and the nature of our deliverables.  All of these factors are closely inter-related and impact our recovery</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We need to recognize that negotiation does not need to be confrontational, or pose a problem in our relationships with our clients.  It is a reality of doing business, and when negotiations are done well and constructively, they are in fact an opportunity to build rapport, respect  and mutual understanding with our clients at the outset</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An open and honest negotiation at the start also helps avoid problems at the end of the engagement when we may have overrun on costs and there is nothing left to negotiate with other than fees.  This often results in a compromise on final fees in order to help ensure that the client uses us again next time</a:t>
            </a:r>
          </a:p>
        </p:txBody>
      </p:sp>
      <p:sp>
        <p:nvSpPr>
          <p:cNvPr id="24" name="Rectangle 3"/>
          <p:cNvSpPr txBox="1">
            <a:spLocks noChangeArrowheads="1"/>
          </p:cNvSpPr>
          <p:nvPr/>
        </p:nvSpPr>
        <p:spPr bwMode="auto">
          <a:xfrm>
            <a:off x="4793672" y="4987641"/>
            <a:ext cx="4156364" cy="15517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1" indent="-231775">
              <a:spcBef>
                <a:spcPts val="600"/>
              </a:spcBef>
              <a:spcAft>
                <a:spcPts val="0"/>
              </a:spcAft>
              <a:buClr>
                <a:schemeClr val="accent1"/>
              </a:buClr>
              <a:buSzPct val="75000"/>
              <a:tabLst>
                <a:tab pos="231775" algn="l"/>
              </a:tabLst>
              <a:defRPr/>
            </a:pPr>
            <a:r>
              <a:rPr lang="en-GB" sz="1200" b="1" kern="0" dirty="0" smtClean="0">
                <a:solidFill>
                  <a:srgbClr val="8E258D"/>
                </a:solidFill>
                <a:latin typeface="Arial"/>
                <a:cs typeface="Arial"/>
              </a:rPr>
              <a:t>Communicating the results of the negotiation...</a:t>
            </a:r>
            <a:endParaRPr lang="en-GB" sz="1200" kern="0" dirty="0" smtClean="0">
              <a:solidFill>
                <a:schemeClr val="accent1"/>
              </a:solidFill>
              <a:latin typeface="Arial" pitchFamily="34" charset="0"/>
              <a:cs typeface="Arial" pitchFamily="34" charset="0"/>
            </a:endParaRP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The negotiation of our contract will often be carried out by the partner or director on the project.  It is however important that the whole team understands the agreement that has been reached, as it touches on all aspects of the work from initial scope to the nature of our final report</a:t>
            </a:r>
          </a:p>
        </p:txBody>
      </p:sp>
      <p:pic>
        <p:nvPicPr>
          <p:cNvPr id="13" name="Picture 12"/>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dirty="0" smtClean="0">
                <a:solidFill>
                  <a:srgbClr val="E7EDF5"/>
                </a:solidFill>
                <a:latin typeface="+mn-lt"/>
              </a:rPr>
              <a:t>4. </a:t>
            </a:r>
            <a:r>
              <a:rPr lang="en-US" sz="1800" b="1" kern="0" dirty="0" smtClean="0">
                <a:solidFill>
                  <a:schemeClr val="bg1"/>
                </a:solidFill>
                <a:latin typeface="+mn-lt"/>
              </a:rPr>
              <a:t>Negotiate – planning considerations to help manage profitability</a:t>
            </a:r>
            <a:endParaRPr lang="en-US" altLang="en-US" sz="1800" b="1" kern="0" dirty="0" smtClean="0">
              <a:solidFill>
                <a:schemeClr val="bg1"/>
              </a:solidFill>
              <a:latin typeface="+mn-lt"/>
            </a:endParaRPr>
          </a:p>
        </p:txBody>
      </p:sp>
      <p:sp>
        <p:nvSpPr>
          <p:cNvPr id="11" name="Rectangle 3"/>
          <p:cNvSpPr txBox="1">
            <a:spLocks noChangeArrowheads="1"/>
          </p:cNvSpPr>
          <p:nvPr/>
        </p:nvSpPr>
        <p:spPr bwMode="auto">
          <a:xfrm>
            <a:off x="235527" y="1246910"/>
            <a:ext cx="4253345" cy="491871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Key planning questions to help manage our profitability...</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Avoid over scoping or poor scoping at the outset.  Ensure we understand the deal, the target business, and our client’s strategy.  Is our scope tailored to the situation, and does match with our client’s needs and budget?</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Have we understood the practicalities of the work, and their impact on our costs?  Are these documented in our contract/agreement with the client?:</a:t>
            </a:r>
          </a:p>
          <a:p>
            <a:pPr marL="688975" lvl="2" indent="-231775">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What team structure does our client want, and what team members do we have available?</a:t>
            </a:r>
          </a:p>
          <a:p>
            <a:pPr marL="688975" lvl="2" indent="-231775">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What level of access to information and target management will we get?</a:t>
            </a:r>
          </a:p>
          <a:p>
            <a:pPr marL="688975" lvl="2" indent="-231775">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What timeline do we need to meet?</a:t>
            </a:r>
          </a:p>
          <a:p>
            <a:pPr marL="688975" lvl="2" indent="-231775">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What outputs does our client want (key issues and status report, written final reports, etc)?</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Is our budget for the work realistic?  Does it include any contingency for overruns?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Have we agreed budgets with KPMG specialists?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Have we set up a process to monitor costs and compare these to budget?  It is recommended this is carried out weekly by an assigned member of the engagement team (which could be somebody at KGS).  This should include costs for all work streams, not just FDD</a:t>
            </a:r>
          </a:p>
        </p:txBody>
      </p:sp>
      <p:sp>
        <p:nvSpPr>
          <p:cNvPr id="14" name="Rectangle 3"/>
          <p:cNvSpPr txBox="1">
            <a:spLocks noChangeArrowheads="1"/>
          </p:cNvSpPr>
          <p:nvPr/>
        </p:nvSpPr>
        <p:spPr bwMode="auto">
          <a:xfrm>
            <a:off x="4738256" y="4627420"/>
            <a:ext cx="4087091" cy="151014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How will the team identify overruns and scope creep as soon as they arise, and is there a process for raising these and discussing them with the partner and the client?</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Arial" pitchFamily="34" charset="0"/>
                <a:cs typeface="Arial" pitchFamily="34" charset="0"/>
              </a:rPr>
              <a:t>How will the team keep track of key milestones/dates (e.g. was the information delivered on the promised date?).  How will this be escalated to the partner and client?</a:t>
            </a:r>
          </a:p>
        </p:txBody>
      </p:sp>
      <p:grpSp>
        <p:nvGrpSpPr>
          <p:cNvPr id="2" name="Group 14"/>
          <p:cNvGrpSpPr/>
          <p:nvPr/>
        </p:nvGrpSpPr>
        <p:grpSpPr>
          <a:xfrm>
            <a:off x="5209308" y="1454734"/>
            <a:ext cx="3061846" cy="3034139"/>
            <a:chOff x="5888185" y="1856515"/>
            <a:chExt cx="3061846" cy="3034139"/>
          </a:xfrm>
        </p:grpSpPr>
        <p:sp>
          <p:nvSpPr>
            <p:cNvPr id="16" name="Oval 15"/>
            <p:cNvSpPr/>
            <p:nvPr/>
          </p:nvSpPr>
          <p:spPr>
            <a:xfrm>
              <a:off x="7675417" y="3311234"/>
              <a:ext cx="1233054" cy="1122220"/>
            </a:xfrm>
            <a:prstGeom prst="ellipse">
              <a:avLst/>
            </a:prstGeom>
            <a:solidFill>
              <a:srgbClr val="B6646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Team structure</a:t>
              </a:r>
            </a:p>
          </p:txBody>
        </p:sp>
        <p:sp>
          <p:nvSpPr>
            <p:cNvPr id="17" name="Oval 16"/>
            <p:cNvSpPr/>
            <p:nvPr/>
          </p:nvSpPr>
          <p:spPr>
            <a:xfrm>
              <a:off x="5915892" y="2382980"/>
              <a:ext cx="1233054" cy="1122220"/>
            </a:xfrm>
            <a:prstGeom prst="ellipse">
              <a:avLst/>
            </a:prstGeom>
            <a:solidFill>
              <a:srgbClr val="6A7F1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Outputs</a:t>
              </a:r>
            </a:p>
          </p:txBody>
        </p:sp>
        <p:sp>
          <p:nvSpPr>
            <p:cNvPr id="18" name="Oval 17"/>
            <p:cNvSpPr/>
            <p:nvPr/>
          </p:nvSpPr>
          <p:spPr>
            <a:xfrm>
              <a:off x="5888185" y="3283527"/>
              <a:ext cx="1233054" cy="1122220"/>
            </a:xfrm>
            <a:prstGeom prst="ellipse">
              <a:avLst/>
            </a:prstGeom>
            <a:solidFill>
              <a:srgbClr val="D67A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Timeline</a:t>
              </a:r>
            </a:p>
          </p:txBody>
        </p:sp>
        <p:sp>
          <p:nvSpPr>
            <p:cNvPr id="20" name="Oval 19"/>
            <p:cNvSpPr/>
            <p:nvPr/>
          </p:nvSpPr>
          <p:spPr>
            <a:xfrm>
              <a:off x="6816436" y="1856515"/>
              <a:ext cx="1233054" cy="1122220"/>
            </a:xfrm>
            <a:prstGeom prst="ellipse">
              <a:avLst/>
            </a:prstGeom>
            <a:solidFill>
              <a:srgbClr val="409DA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Fee and billing structure</a:t>
              </a:r>
            </a:p>
          </p:txBody>
        </p:sp>
        <p:sp>
          <p:nvSpPr>
            <p:cNvPr id="21" name="Oval 20"/>
            <p:cNvSpPr/>
            <p:nvPr/>
          </p:nvSpPr>
          <p:spPr>
            <a:xfrm>
              <a:off x="7716977" y="2327568"/>
              <a:ext cx="1233054" cy="1122220"/>
            </a:xfrm>
            <a:prstGeom prst="ellipse">
              <a:avLst/>
            </a:prstGeom>
            <a:solidFill>
              <a:srgbClr val="A79E7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Scope</a:t>
              </a:r>
            </a:p>
          </p:txBody>
        </p:sp>
        <p:sp>
          <p:nvSpPr>
            <p:cNvPr id="22" name="Oval 21"/>
            <p:cNvSpPr/>
            <p:nvPr/>
          </p:nvSpPr>
          <p:spPr>
            <a:xfrm>
              <a:off x="6761026" y="3768434"/>
              <a:ext cx="1233054" cy="1122220"/>
            </a:xfrm>
            <a:prstGeom prst="ellipse">
              <a:avLst/>
            </a:prstGeom>
            <a:solidFill>
              <a:srgbClr val="4066A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Access</a:t>
              </a:r>
            </a:p>
          </p:txBody>
        </p:sp>
        <p:sp>
          <p:nvSpPr>
            <p:cNvPr id="23" name="Oval 22"/>
            <p:cNvSpPr/>
            <p:nvPr/>
          </p:nvSpPr>
          <p:spPr>
            <a:xfrm>
              <a:off x="6816436" y="2826326"/>
              <a:ext cx="1233054" cy="1122220"/>
            </a:xfrm>
            <a:prstGeom prst="ellipse">
              <a:avLst/>
            </a:prstGeom>
            <a:solidFill>
              <a:srgbClr val="AA5CA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accent1"/>
                  </a:solidFill>
                </a:rPr>
                <a:t>KPMG recovery</a:t>
              </a:r>
            </a:p>
          </p:txBody>
        </p:sp>
      </p:grpSp>
      <p:pic>
        <p:nvPicPr>
          <p:cNvPr id="13" name="Picture 12"/>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62962" y="1584350"/>
            <a:ext cx="8836183" cy="2551422"/>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US"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dirty="0" smtClean="0">
                <a:solidFill>
                  <a:schemeClr val="bg1"/>
                </a:solidFill>
                <a:latin typeface="+mj-lt"/>
              </a:rPr>
              <a:t>What is planning? (1 of 2)</a:t>
            </a:r>
            <a:endParaRPr kumimoji="0" lang="en-US" altLang="en-US" sz="1800" b="1" i="0" u="none" strike="noStrike" kern="0" cap="none" spc="0" normalizeH="0" baseline="0" noProof="0" dirty="0" smtClean="0">
              <a:ln>
                <a:noFill/>
              </a:ln>
              <a:solidFill>
                <a:schemeClr val="bg1"/>
              </a:solidFill>
              <a:effectLst/>
              <a:uLnTx/>
              <a:uFillTx/>
              <a:latin typeface="+mj-lt"/>
              <a:ea typeface="+mj-ea"/>
              <a:cs typeface="Arial" charset="0"/>
            </a:endParaRPr>
          </a:p>
        </p:txBody>
      </p:sp>
      <p:sp>
        <p:nvSpPr>
          <p:cNvPr id="13" name="Pentagon 12"/>
          <p:cNvSpPr/>
          <p:nvPr/>
        </p:nvSpPr>
        <p:spPr>
          <a:xfrm>
            <a:off x="7616492" y="2440184"/>
            <a:ext cx="1343405" cy="896293"/>
          </a:xfrm>
          <a:prstGeom prst="homePlate">
            <a:avLst>
              <a:gd name="adj" fmla="val 21717"/>
            </a:avLst>
          </a:prstGeom>
          <a:solidFill>
            <a:srgbClr val="407C85"/>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7. Communicate</a:t>
            </a:r>
            <a:endParaRPr lang="en-US" sz="1000" b="1" dirty="0">
              <a:solidFill>
                <a:srgbClr val="FFFFFF"/>
              </a:solidFill>
            </a:endParaRPr>
          </a:p>
        </p:txBody>
      </p:sp>
      <p:sp>
        <p:nvSpPr>
          <p:cNvPr id="12" name="Pentagon 11"/>
          <p:cNvSpPr/>
          <p:nvPr/>
        </p:nvSpPr>
        <p:spPr>
          <a:xfrm>
            <a:off x="6372866" y="2441693"/>
            <a:ext cx="1343405" cy="896293"/>
          </a:xfrm>
          <a:prstGeom prst="homePlate">
            <a:avLst>
              <a:gd name="adj" fmla="val 21717"/>
            </a:avLst>
          </a:prstGeom>
          <a:solidFill>
            <a:srgbClr val="B6646B"/>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6. Relationships</a:t>
            </a:r>
            <a:endParaRPr lang="en-US" sz="1000" b="1" dirty="0">
              <a:solidFill>
                <a:srgbClr val="FFFFFF"/>
              </a:solidFill>
            </a:endParaRPr>
          </a:p>
        </p:txBody>
      </p:sp>
      <p:sp>
        <p:nvSpPr>
          <p:cNvPr id="11" name="Pentagon 10"/>
          <p:cNvSpPr/>
          <p:nvPr/>
        </p:nvSpPr>
        <p:spPr>
          <a:xfrm>
            <a:off x="5145354" y="2443867"/>
            <a:ext cx="1343405" cy="896293"/>
          </a:xfrm>
          <a:prstGeom prst="homePlate">
            <a:avLst>
              <a:gd name="adj" fmla="val 21717"/>
            </a:avLst>
          </a:prstGeom>
          <a:solidFill>
            <a:srgbClr val="D67A40"/>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5. Team</a:t>
            </a:r>
            <a:endParaRPr lang="en-US" sz="1000" b="1" dirty="0">
              <a:solidFill>
                <a:srgbClr val="FFFFFF"/>
              </a:solidFill>
            </a:endParaRPr>
          </a:p>
        </p:txBody>
      </p:sp>
      <p:sp>
        <p:nvSpPr>
          <p:cNvPr id="9" name="Pentagon 8"/>
          <p:cNvSpPr/>
          <p:nvPr/>
        </p:nvSpPr>
        <p:spPr>
          <a:xfrm>
            <a:off x="3916492" y="2444884"/>
            <a:ext cx="1343405" cy="896293"/>
          </a:xfrm>
          <a:prstGeom prst="homePlate">
            <a:avLst>
              <a:gd name="adj" fmla="val 21717"/>
            </a:avLst>
          </a:prstGeom>
          <a:solidFill>
            <a:srgbClr val="6A7F10"/>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4. Negotiate</a:t>
            </a:r>
            <a:endParaRPr lang="en-US" sz="1000" b="1" dirty="0">
              <a:solidFill>
                <a:srgbClr val="FFFFFF"/>
              </a:solidFill>
            </a:endParaRPr>
          </a:p>
        </p:txBody>
      </p:sp>
      <p:sp>
        <p:nvSpPr>
          <p:cNvPr id="8" name="Pentagon 7"/>
          <p:cNvSpPr/>
          <p:nvPr/>
        </p:nvSpPr>
        <p:spPr>
          <a:xfrm>
            <a:off x="2689020" y="2446385"/>
            <a:ext cx="1343405" cy="896293"/>
          </a:xfrm>
          <a:prstGeom prst="homePlate">
            <a:avLst>
              <a:gd name="adj" fmla="val 21717"/>
            </a:avLst>
          </a:prstGeom>
          <a:solidFill>
            <a:srgbClr val="A79E70"/>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3. Scope</a:t>
            </a:r>
            <a:endParaRPr lang="en-US" sz="1000" b="1" dirty="0">
              <a:solidFill>
                <a:srgbClr val="FFFFFF"/>
              </a:solidFill>
            </a:endParaRPr>
          </a:p>
        </p:txBody>
      </p:sp>
      <p:sp>
        <p:nvSpPr>
          <p:cNvPr id="7" name="Pentagon 6"/>
          <p:cNvSpPr/>
          <p:nvPr/>
        </p:nvSpPr>
        <p:spPr>
          <a:xfrm>
            <a:off x="1470601" y="2438833"/>
            <a:ext cx="1343405" cy="896293"/>
          </a:xfrm>
          <a:prstGeom prst="homePlate">
            <a:avLst>
              <a:gd name="adj" fmla="val 21717"/>
            </a:avLst>
          </a:prstGeom>
          <a:solidFill>
            <a:srgbClr val="AA5CAA"/>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2. Document Interaction Zero</a:t>
            </a:r>
            <a:endParaRPr lang="en-US" sz="1000" b="1" dirty="0">
              <a:solidFill>
                <a:srgbClr val="FFFFFF"/>
              </a:solidFill>
            </a:endParaRPr>
          </a:p>
        </p:txBody>
      </p:sp>
      <p:sp>
        <p:nvSpPr>
          <p:cNvPr id="4" name="Pentagon 3"/>
          <p:cNvSpPr/>
          <p:nvPr/>
        </p:nvSpPr>
        <p:spPr>
          <a:xfrm>
            <a:off x="252846" y="2440334"/>
            <a:ext cx="1343405" cy="896293"/>
          </a:xfrm>
          <a:prstGeom prst="homePlate">
            <a:avLst>
              <a:gd name="adj" fmla="val 21717"/>
            </a:avLst>
          </a:prstGeom>
          <a:solidFill>
            <a:srgbClr val="409DAD"/>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1. Research, discuss, think</a:t>
            </a:r>
            <a:endParaRPr lang="en-US" sz="1000" b="1" dirty="0">
              <a:solidFill>
                <a:srgbClr val="FFFFFF"/>
              </a:solidFill>
            </a:endParaRPr>
          </a:p>
        </p:txBody>
      </p:sp>
      <p:sp>
        <p:nvSpPr>
          <p:cNvPr id="14" name="Rectangle 3"/>
          <p:cNvSpPr txBox="1">
            <a:spLocks noChangeArrowheads="1"/>
          </p:cNvSpPr>
          <p:nvPr/>
        </p:nvSpPr>
        <p:spPr bwMode="auto">
          <a:xfrm>
            <a:off x="172015" y="4231872"/>
            <a:ext cx="8827129" cy="23176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spcBef>
                <a:spcPts val="600"/>
              </a:spcBef>
              <a:spcAft>
                <a:spcPts val="0"/>
              </a:spcAft>
              <a:buClr>
                <a:schemeClr val="accent1"/>
              </a:buClr>
              <a:buSzPct val="75000"/>
              <a:defRPr/>
            </a:pPr>
            <a:r>
              <a:rPr lang="en-US" sz="1200" b="1" dirty="0" smtClean="0">
                <a:solidFill>
                  <a:srgbClr val="007C92"/>
                </a:solidFill>
              </a:rPr>
              <a:t>Engagement set-up:</a:t>
            </a:r>
            <a:r>
              <a:rPr lang="en-US" sz="1200" dirty="0" smtClean="0">
                <a:solidFill>
                  <a:srgbClr val="007C92"/>
                </a:solidFill>
              </a:rPr>
              <a:t> </a:t>
            </a:r>
            <a:r>
              <a:rPr lang="en-US" sz="1200" dirty="0" smtClean="0">
                <a:solidFill>
                  <a:schemeClr val="accent1"/>
                </a:solidFill>
              </a:rPr>
              <a:t>Complete engagement set-up and planning requirements in line with local risk management requirements and guidance (including sentinel, Client and Engagement Acceptance, engagement code set-up, drafting/finalizing engagement letter, drafting and circulating planning memorandum, setting up a shared folder, meeting confidentiality requirements, etc)</a:t>
            </a:r>
          </a:p>
          <a:p>
            <a:pPr marL="231775" marR="0" lvl="0" indent="-231775" algn="l" defTabSz="914400" rtl="0" eaLnBrk="1" fontAlgn="base" latinLnBrk="0" hangingPunct="1">
              <a:lnSpc>
                <a:spcPct val="100000"/>
              </a:lnSpc>
              <a:spcBef>
                <a:spcPts val="600"/>
              </a:spcBef>
              <a:spcAft>
                <a:spcPts val="0"/>
              </a:spcAft>
              <a:buClr>
                <a:schemeClr val="accent1"/>
              </a:buClr>
              <a:buSzPct val="75000"/>
              <a:buFont typeface="+mj-lt"/>
              <a:buAutoNum type="arabicPeriod"/>
              <a:tabLst>
                <a:tab pos="231775" algn="l"/>
              </a:tabLst>
              <a:defRPr/>
            </a:pPr>
            <a:r>
              <a:rPr kumimoji="0" lang="en-US" sz="1200" b="1" i="0" u="none" strike="noStrike" kern="0" cap="none" spc="0" normalizeH="0" baseline="0" dirty="0" smtClean="0">
                <a:ln>
                  <a:noFill/>
                </a:ln>
                <a:solidFill>
                  <a:srgbClr val="007C92"/>
                </a:solidFill>
                <a:effectLst/>
                <a:uLnTx/>
                <a:uFillTx/>
                <a:latin typeface="+mn-lt"/>
                <a:ea typeface="+mn-ea"/>
                <a:cs typeface="+mn-cs"/>
              </a:rPr>
              <a:t>Research, discuss, think:</a:t>
            </a:r>
            <a:r>
              <a:rPr kumimoji="0" lang="en-US" sz="1200" b="0" i="0" u="none" strike="noStrike" kern="0" cap="none" spc="0" normalizeH="0" baseline="0" dirty="0" smtClean="0">
                <a:ln>
                  <a:noFill/>
                </a:ln>
                <a:solidFill>
                  <a:schemeClr val="accent1"/>
                </a:solidFill>
                <a:effectLst/>
                <a:uLnTx/>
                <a:uFillTx/>
                <a:latin typeface="+mn-lt"/>
                <a:ea typeface="+mn-ea"/>
                <a:cs typeface="+mn-cs"/>
              </a:rPr>
              <a:t> </a:t>
            </a:r>
          </a:p>
          <a:p>
            <a:pPr marL="533400" marR="0" lvl="1" indent="-261938" algn="l" defTabSz="914400" rtl="0" eaLnBrk="1" fontAlgn="base" latinLnBrk="0" hangingPunct="1">
              <a:lnSpc>
                <a:spcPct val="100000"/>
              </a:lnSpc>
              <a:spcBef>
                <a:spcPts val="0"/>
              </a:spcBef>
              <a:spcAft>
                <a:spcPts val="0"/>
              </a:spcAft>
              <a:buClr>
                <a:schemeClr val="accent1"/>
              </a:buClr>
              <a:buSzPct val="75000"/>
              <a:buFont typeface="+mj-lt"/>
              <a:buAutoNum type="alphaLcParenR"/>
              <a:tabLst>
                <a:tab pos="442913" algn="l"/>
              </a:tabLst>
              <a:defRPr/>
            </a:pPr>
            <a:r>
              <a:rPr kumimoji="0" lang="en-US" sz="1200" b="0" i="0" u="none" strike="noStrike" kern="0" cap="none" spc="0" normalizeH="0" baseline="0" dirty="0" smtClean="0">
                <a:ln>
                  <a:noFill/>
                </a:ln>
                <a:solidFill>
                  <a:srgbClr val="007C92"/>
                </a:solidFill>
                <a:effectLst/>
                <a:uLnTx/>
                <a:uFillTx/>
                <a:latin typeface="+mn-lt"/>
                <a:cs typeface="+mn-cs"/>
              </a:rPr>
              <a:t>Research:  </a:t>
            </a:r>
            <a:r>
              <a:rPr kumimoji="0" lang="en-US" sz="1200" b="0" i="0" u="none" strike="noStrike" kern="0" cap="none" spc="0" normalizeH="0" baseline="0" dirty="0" smtClean="0">
                <a:ln>
                  <a:noFill/>
                </a:ln>
                <a:solidFill>
                  <a:schemeClr val="accent1"/>
                </a:solidFill>
                <a:effectLst/>
                <a:uLnTx/>
                <a:uFillTx/>
                <a:latin typeface="+mn-lt"/>
                <a:cs typeface="+mn-cs"/>
              </a:rPr>
              <a:t>understand the target business and industry trends/issues</a:t>
            </a:r>
            <a:r>
              <a:rPr kumimoji="0" lang="en-US" sz="1200" b="0" i="0" u="none" strike="noStrike" kern="0" cap="none" spc="0" normalizeH="0" dirty="0" smtClean="0">
                <a:ln>
                  <a:noFill/>
                </a:ln>
                <a:solidFill>
                  <a:schemeClr val="accent1"/>
                </a:solidFill>
                <a:effectLst/>
                <a:uLnTx/>
                <a:uFillTx/>
                <a:latin typeface="+mn-lt"/>
                <a:cs typeface="+mn-cs"/>
              </a:rPr>
              <a:t> </a:t>
            </a:r>
            <a:r>
              <a:rPr kumimoji="0" lang="en-US" sz="1200" b="0" i="0" u="none" strike="noStrike" kern="0" cap="none" spc="0" normalizeH="0" baseline="0" dirty="0" smtClean="0">
                <a:ln>
                  <a:noFill/>
                </a:ln>
                <a:solidFill>
                  <a:schemeClr val="accent1"/>
                </a:solidFill>
                <a:effectLst/>
                <a:uLnTx/>
                <a:uFillTx/>
                <a:latin typeface="+mn-lt"/>
                <a:cs typeface="+mn-cs"/>
              </a:rPr>
              <a:t>based on available information (e.g. Information Memorandum and internet research).  Talk to KPMG sector experts and involve them.  Use the Value Driver Framework (refer to Next Generation guidance) and other tools</a:t>
            </a:r>
          </a:p>
          <a:p>
            <a:pPr marL="533400" marR="0" lvl="1" indent="-261938" algn="l" defTabSz="914400" rtl="0" eaLnBrk="1" fontAlgn="base" latinLnBrk="0" hangingPunct="1">
              <a:lnSpc>
                <a:spcPct val="100000"/>
              </a:lnSpc>
              <a:spcBef>
                <a:spcPts val="0"/>
              </a:spcBef>
              <a:spcAft>
                <a:spcPts val="0"/>
              </a:spcAft>
              <a:buClr>
                <a:schemeClr val="accent1"/>
              </a:buClr>
              <a:buSzPct val="75000"/>
              <a:buFont typeface="+mj-lt"/>
              <a:buAutoNum type="alphaLcParenR"/>
              <a:tabLst>
                <a:tab pos="442913" algn="l"/>
              </a:tabLst>
              <a:defRPr/>
            </a:pPr>
            <a:r>
              <a:rPr kumimoji="0" lang="en-US" sz="1200" b="0" i="0" u="none" strike="noStrike" kern="0" cap="none" spc="0" normalizeH="0" baseline="0" dirty="0" smtClean="0">
                <a:ln>
                  <a:noFill/>
                </a:ln>
                <a:solidFill>
                  <a:srgbClr val="007C92"/>
                </a:solidFill>
                <a:effectLst/>
                <a:uLnTx/>
                <a:uFillTx/>
                <a:latin typeface="+mn-lt"/>
                <a:cs typeface="+mn-cs"/>
              </a:rPr>
              <a:t>Discuss:  </a:t>
            </a:r>
            <a:r>
              <a:rPr kumimoji="0" lang="en-US" sz="1200" b="0" i="0" u="none" strike="noStrike" kern="0" cap="none" spc="0" normalizeH="0" baseline="0" dirty="0" smtClean="0">
                <a:ln>
                  <a:noFill/>
                </a:ln>
                <a:solidFill>
                  <a:schemeClr val="accent1"/>
                </a:solidFill>
                <a:effectLst/>
                <a:uLnTx/>
                <a:uFillTx/>
                <a:latin typeface="+mn-lt"/>
                <a:cs typeface="+mn-cs"/>
              </a:rPr>
              <a:t>talk to your client.  Discuss their deal strategy and rationale, how the deal will add value, and what their key concerns are?</a:t>
            </a:r>
          </a:p>
          <a:p>
            <a:pPr marL="533400" marR="0" lvl="1" indent="-261938" algn="l" defTabSz="914400" rtl="0" eaLnBrk="1" fontAlgn="base" latinLnBrk="0" hangingPunct="1">
              <a:lnSpc>
                <a:spcPct val="100000"/>
              </a:lnSpc>
              <a:spcBef>
                <a:spcPts val="0"/>
              </a:spcBef>
              <a:spcAft>
                <a:spcPts val="0"/>
              </a:spcAft>
              <a:buClr>
                <a:schemeClr val="accent1"/>
              </a:buClr>
              <a:buSzPct val="75000"/>
              <a:buFont typeface="+mj-lt"/>
              <a:buAutoNum type="alphaLcParenR"/>
              <a:tabLst>
                <a:tab pos="442913" algn="l"/>
              </a:tabLst>
              <a:defRPr/>
            </a:pPr>
            <a:r>
              <a:rPr kumimoji="0" lang="en-US" sz="1200" b="0" i="0" u="none" strike="noStrike" kern="0" cap="none" spc="0" normalizeH="0" baseline="0" dirty="0" smtClean="0">
                <a:ln>
                  <a:noFill/>
                </a:ln>
                <a:solidFill>
                  <a:srgbClr val="007C92"/>
                </a:solidFill>
                <a:effectLst/>
                <a:uLnTx/>
                <a:uFillTx/>
                <a:latin typeface="+mn-lt"/>
                <a:cs typeface="+mn-cs"/>
              </a:rPr>
              <a:t>Think:</a:t>
            </a:r>
            <a:r>
              <a:rPr kumimoji="0" lang="en-US" sz="1200" b="0" i="0" u="none" strike="noStrike" kern="0" cap="none" spc="0" normalizeH="0" baseline="0" dirty="0" smtClean="0">
                <a:ln>
                  <a:noFill/>
                </a:ln>
                <a:solidFill>
                  <a:srgbClr val="8E258D"/>
                </a:solidFill>
                <a:effectLst/>
                <a:uLnTx/>
                <a:uFillTx/>
                <a:latin typeface="+mn-lt"/>
                <a:cs typeface="+mn-cs"/>
              </a:rPr>
              <a:t>  </a:t>
            </a:r>
            <a:r>
              <a:rPr kumimoji="0" lang="en-US" sz="1200" b="0" i="0" u="none" strike="noStrike" kern="0" cap="none" spc="0" normalizeH="0" baseline="0" dirty="0" smtClean="0">
                <a:ln>
                  <a:noFill/>
                </a:ln>
                <a:solidFill>
                  <a:schemeClr val="accent1"/>
                </a:solidFill>
                <a:effectLst/>
                <a:uLnTx/>
                <a:uFillTx/>
                <a:latin typeface="+mn-lt"/>
                <a:cs typeface="+mn-cs"/>
              </a:rPr>
              <a:t>what are the potential due diligence issues?  How could value be created/destroyed, and how can our due diligence help?  Think as broadly as possible, not just FDD!</a:t>
            </a:r>
          </a:p>
        </p:txBody>
      </p:sp>
      <p:sp>
        <p:nvSpPr>
          <p:cNvPr id="16" name="Rectangle 3"/>
          <p:cNvSpPr txBox="1">
            <a:spLocks noChangeArrowheads="1"/>
          </p:cNvSpPr>
          <p:nvPr/>
        </p:nvSpPr>
        <p:spPr bwMode="auto">
          <a:xfrm>
            <a:off x="161458" y="1238810"/>
            <a:ext cx="8401616" cy="33648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ts val="300"/>
              </a:spcAft>
              <a:buClr>
                <a:schemeClr val="accent1"/>
              </a:buClr>
              <a:buSzPct val="75000"/>
              <a:buFontTx/>
              <a:buNone/>
              <a:tabLst/>
              <a:defRPr/>
            </a:pPr>
            <a:r>
              <a:rPr kumimoji="0" lang="en-US" sz="1200" b="1" i="0" u="none" strike="noStrike" kern="0" cap="none" spc="0" normalizeH="0" baseline="0" dirty="0" smtClean="0">
                <a:ln>
                  <a:noFill/>
                </a:ln>
                <a:solidFill>
                  <a:srgbClr val="8E258D"/>
                </a:solidFill>
                <a:effectLst/>
                <a:uLnTx/>
                <a:uFillTx/>
                <a:latin typeface="+mn-lt"/>
                <a:ea typeface="+mn-ea"/>
                <a:cs typeface="+mn-cs"/>
              </a:rPr>
              <a:t>“The process of setting goals, developing strategies, and outlining tasks and schedules to accomplish the goals.”</a:t>
            </a:r>
          </a:p>
        </p:txBody>
      </p:sp>
      <p:sp>
        <p:nvSpPr>
          <p:cNvPr id="17" name="Rectangle 3"/>
          <p:cNvSpPr txBox="1">
            <a:spLocks noChangeArrowheads="1"/>
          </p:cNvSpPr>
          <p:nvPr/>
        </p:nvSpPr>
        <p:spPr bwMode="auto">
          <a:xfrm>
            <a:off x="181150" y="3826676"/>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algn="l" defTabSz="914400" rtl="0" eaLnBrk="1" fontAlgn="base" latinLnBrk="0" hangingPunct="1">
              <a:lnSpc>
                <a:spcPct val="100000"/>
              </a:lnSpc>
              <a:spcBef>
                <a:spcPts val="600"/>
              </a:spcBef>
              <a:spcAft>
                <a:spcPts val="0"/>
              </a:spcAft>
              <a:buClr>
                <a:schemeClr val="accent1"/>
              </a:buClr>
              <a:buSzPct val="75000"/>
              <a:tabLst>
                <a:tab pos="90488" algn="l"/>
              </a:tabLst>
              <a:defRPr/>
            </a:pPr>
            <a:r>
              <a:rPr kumimoji="0" lang="en-US" sz="800" b="0" i="0" u="none" strike="noStrike" kern="0" cap="none" spc="0" normalizeH="0" baseline="0" dirty="0" smtClean="0">
                <a:ln>
                  <a:noFill/>
                </a:ln>
                <a:solidFill>
                  <a:schemeClr val="accent1"/>
                </a:solidFill>
                <a:effectLst/>
                <a:uLnTx/>
                <a:uFillTx/>
                <a:latin typeface="+mn-lt"/>
                <a:cs typeface="+mn-cs"/>
              </a:rPr>
              <a:t>Note:</a:t>
            </a:r>
            <a:r>
              <a:rPr kumimoji="0" lang="en-US" sz="800" b="0" i="0" u="none" strike="noStrike" kern="0" cap="none" spc="0" normalizeH="0" dirty="0" smtClean="0">
                <a:ln>
                  <a:noFill/>
                </a:ln>
                <a:solidFill>
                  <a:schemeClr val="accent1"/>
                </a:solidFill>
                <a:effectLst/>
                <a:uLnTx/>
                <a:uFillTx/>
                <a:latin typeface="+mn-lt"/>
                <a:cs typeface="+mn-cs"/>
              </a:rPr>
              <a:t>  the planning process here is shown as being  a linear process, both for illustrative purposes and to help structure the guidance in this document.  In practice many of these components will be carried out simultaneously , and not necessarily always in the chronological order shown</a:t>
            </a:r>
            <a:endParaRPr kumimoji="0" lang="en-US" sz="800" b="0" i="0" u="none" strike="noStrike" kern="0" cap="none" spc="0" normalizeH="0" baseline="0" dirty="0" smtClean="0">
              <a:ln>
                <a:noFill/>
              </a:ln>
              <a:solidFill>
                <a:schemeClr val="accent1"/>
              </a:solidFill>
              <a:effectLst/>
              <a:uLnTx/>
              <a:uFillTx/>
              <a:latin typeface="+mn-lt"/>
              <a:cs typeface="+mn-cs"/>
            </a:endParaRPr>
          </a:p>
        </p:txBody>
      </p:sp>
      <p:sp>
        <p:nvSpPr>
          <p:cNvPr id="19" name="Rectangle 3"/>
          <p:cNvSpPr txBox="1">
            <a:spLocks noChangeArrowheads="1"/>
          </p:cNvSpPr>
          <p:nvPr/>
        </p:nvSpPr>
        <p:spPr bwMode="auto">
          <a:xfrm>
            <a:off x="277640" y="1708076"/>
            <a:ext cx="8401616" cy="33648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ts val="300"/>
              </a:spcAft>
              <a:buClr>
                <a:schemeClr val="accent1"/>
              </a:buClr>
              <a:buSzPct val="75000"/>
              <a:buFontTx/>
              <a:buNone/>
              <a:tabLst/>
              <a:defRPr/>
            </a:pPr>
            <a:r>
              <a:rPr lang="en-US" sz="1200" b="1" kern="0" dirty="0" smtClean="0">
                <a:solidFill>
                  <a:srgbClr val="007C92"/>
                </a:solidFill>
                <a:latin typeface="+mn-lt"/>
                <a:cs typeface="+mn-cs"/>
              </a:rPr>
              <a:t>Planning in a TS FDD environment includes the following components</a:t>
            </a:r>
            <a:r>
              <a:rPr lang="en-US" sz="1200" b="1" kern="0" dirty="0" smtClean="0">
                <a:solidFill>
                  <a:srgbClr val="007C92"/>
                </a:solidFill>
                <a:latin typeface="+mn-lt"/>
              </a:rPr>
              <a:t>:</a:t>
            </a:r>
            <a:endParaRPr kumimoji="0" lang="en-US" sz="1200" b="1" i="0" u="none" strike="noStrike" kern="0" cap="none" spc="0" normalizeH="0" baseline="0" dirty="0" smtClean="0">
              <a:ln>
                <a:noFill/>
              </a:ln>
              <a:solidFill>
                <a:srgbClr val="007C92"/>
              </a:solidFill>
              <a:effectLst/>
              <a:uLnTx/>
              <a:uFillTx/>
              <a:latin typeface="+mn-lt"/>
              <a:ea typeface="+mn-ea"/>
              <a:cs typeface="+mn-cs"/>
            </a:endParaRPr>
          </a:p>
        </p:txBody>
      </p:sp>
      <p:sp>
        <p:nvSpPr>
          <p:cNvPr id="20" name="Pentagon 19"/>
          <p:cNvSpPr/>
          <p:nvPr/>
        </p:nvSpPr>
        <p:spPr>
          <a:xfrm>
            <a:off x="253497" y="3417479"/>
            <a:ext cx="8655113" cy="334975"/>
          </a:xfrm>
          <a:prstGeom prst="homePlate">
            <a:avLst/>
          </a:prstGeom>
          <a:solidFill>
            <a:srgbClr val="007C92"/>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Concurring partner consultation and review</a:t>
            </a:r>
            <a:endParaRPr lang="en-US" sz="1000" b="1" dirty="0"/>
          </a:p>
        </p:txBody>
      </p:sp>
      <p:pic>
        <p:nvPicPr>
          <p:cNvPr id="21" name="Picture 20"/>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
        <p:nvSpPr>
          <p:cNvPr id="22" name="Pentagon 21"/>
          <p:cNvSpPr/>
          <p:nvPr/>
        </p:nvSpPr>
        <p:spPr>
          <a:xfrm>
            <a:off x="254895" y="2034693"/>
            <a:ext cx="8655113" cy="334975"/>
          </a:xfrm>
          <a:prstGeom prst="homePlate">
            <a:avLst/>
          </a:prstGeom>
          <a:solidFill>
            <a:srgbClr val="4066AA"/>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Engagement set-up</a:t>
            </a:r>
            <a:endParaRPr lang="en-US" b="1" dirty="0">
              <a:solidFill>
                <a:srgbClr val="FFFFFF"/>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gray">
          <a:xfrm>
            <a:off x="162962" y="1285592"/>
            <a:ext cx="8836183" cy="2263366"/>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noProof="0" dirty="0" smtClean="0">
                <a:solidFill>
                  <a:schemeClr val="bg1"/>
                </a:solidFill>
                <a:latin typeface="+mn-lt"/>
              </a:rPr>
              <a:t>5</a:t>
            </a:r>
            <a:r>
              <a:rPr lang="en-GB" sz="1800" b="1" kern="0" dirty="0" smtClean="0">
                <a:solidFill>
                  <a:schemeClr val="bg1"/>
                </a:solidFill>
                <a:latin typeface="+mn-lt"/>
              </a:rPr>
              <a:t>. Team</a:t>
            </a:r>
            <a:endParaRPr lang="en-US" altLang="en-US" sz="1800" b="1" kern="0" dirty="0" smtClean="0">
              <a:solidFill>
                <a:schemeClr val="bg1"/>
              </a:solidFill>
              <a:latin typeface="+mn-lt"/>
            </a:endParaRPr>
          </a:p>
        </p:txBody>
      </p:sp>
      <p:sp>
        <p:nvSpPr>
          <p:cNvPr id="14" name="Rectangle 3"/>
          <p:cNvSpPr txBox="1">
            <a:spLocks noChangeArrowheads="1"/>
          </p:cNvSpPr>
          <p:nvPr/>
        </p:nvSpPr>
        <p:spPr bwMode="auto">
          <a:xfrm>
            <a:off x="280658" y="2933352"/>
            <a:ext cx="8401616" cy="26798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ts val="600"/>
              </a:spcBef>
              <a:spcAft>
                <a:spcPts val="0"/>
              </a:spcAft>
              <a:buClr>
                <a:srgbClr val="00338D"/>
              </a:buClr>
              <a:buSzPct val="75000"/>
              <a:buFont typeface="+mj-lt"/>
              <a:buAutoNum type="arabicPeriod" startAt="5"/>
              <a:tabLst>
                <a:tab pos="231775" algn="l"/>
              </a:tabLst>
              <a:defRPr/>
            </a:pPr>
            <a:r>
              <a:rPr lang="en-GB" sz="1200" b="1" kern="0" dirty="0" smtClean="0">
                <a:solidFill>
                  <a:srgbClr val="007C92"/>
                </a:solidFill>
                <a:latin typeface="Arial"/>
                <a:cs typeface="Arial"/>
              </a:rPr>
              <a:t>Team:  </a:t>
            </a:r>
            <a:r>
              <a:rPr lang="en-GB" sz="1200" kern="0" dirty="0" smtClean="0">
                <a:solidFill>
                  <a:srgbClr val="00338D"/>
                </a:solidFill>
                <a:latin typeface="Arial"/>
                <a:cs typeface="Arial"/>
              </a:rPr>
              <a:t>Agree KPMG team structure and roles, including working with specialists, overseas KPMG offices and with KGS.  Issue Inter-Firm Agreements with overseas KPMG offices in line with local risk management guidance</a:t>
            </a:r>
          </a:p>
        </p:txBody>
      </p:sp>
      <p:sp>
        <p:nvSpPr>
          <p:cNvPr id="17" name="Rectangle 3"/>
          <p:cNvSpPr txBox="1">
            <a:spLocks noChangeArrowheads="1"/>
          </p:cNvSpPr>
          <p:nvPr/>
        </p:nvSpPr>
        <p:spPr bwMode="gray">
          <a:xfrm>
            <a:off x="181150" y="2343377"/>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algn="l" defTabSz="914400" rtl="0" eaLnBrk="1" fontAlgn="base" latinLnBrk="0" hangingPunct="1">
              <a:lnSpc>
                <a:spcPct val="100000"/>
              </a:lnSpc>
              <a:spcBef>
                <a:spcPts val="600"/>
              </a:spcBef>
              <a:spcAft>
                <a:spcPts val="0"/>
              </a:spcAft>
              <a:buClr>
                <a:schemeClr val="accent1"/>
              </a:buClr>
              <a:buSzPct val="75000"/>
              <a:tabLst>
                <a:tab pos="90488" algn="l"/>
              </a:tabLst>
              <a:defRPr/>
            </a:pPr>
            <a:r>
              <a:rPr kumimoji="0" lang="en-GB" sz="800" b="0" i="0" u="none" strike="noStrike" kern="0" cap="none" spc="0" normalizeH="0" baseline="0" noProof="0" dirty="0" smtClean="0">
                <a:ln>
                  <a:noFill/>
                </a:ln>
                <a:solidFill>
                  <a:schemeClr val="accent1"/>
                </a:solidFill>
                <a:effectLst/>
                <a:uLnTx/>
                <a:uFillTx/>
                <a:latin typeface="+mn-lt"/>
                <a:cs typeface="+mn-cs"/>
              </a:rPr>
              <a:t>Note:</a:t>
            </a:r>
            <a:r>
              <a:rPr kumimoji="0" lang="en-GB" sz="800" b="0" i="0" u="none" strike="noStrike" kern="0" cap="none" spc="0" normalizeH="0" noProof="0" dirty="0" smtClean="0">
                <a:ln>
                  <a:noFill/>
                </a:ln>
                <a:solidFill>
                  <a:schemeClr val="accent1"/>
                </a:solidFill>
                <a:effectLst/>
                <a:uLnTx/>
                <a:uFillTx/>
                <a:latin typeface="+mn-lt"/>
                <a:cs typeface="+mn-cs"/>
              </a:rPr>
              <a:t>  the planning process here is shown as being  a linear process, both for illustrative purposes and to help structure the guidance in this document.  In practice many of these components will be carried out simultaneously , and not necessarily always in the chronological order shown</a:t>
            </a:r>
            <a:endParaRPr kumimoji="0" lang="en-GB" sz="800" b="0" i="0" u="none" strike="noStrike" kern="0" cap="none" spc="0" normalizeH="0" baseline="0" noProof="0" dirty="0" smtClean="0">
              <a:ln>
                <a:noFill/>
              </a:ln>
              <a:solidFill>
                <a:schemeClr val="accent1"/>
              </a:solidFill>
              <a:effectLst/>
              <a:uLnTx/>
              <a:uFillTx/>
              <a:latin typeface="+mn-lt"/>
              <a:cs typeface="+mn-cs"/>
            </a:endParaRPr>
          </a:p>
        </p:txBody>
      </p:sp>
      <p:pic>
        <p:nvPicPr>
          <p:cNvPr id="21" name="Picture 20"/>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grpSp>
        <p:nvGrpSpPr>
          <p:cNvPr id="36" name="Group 35"/>
          <p:cNvGrpSpPr/>
          <p:nvPr/>
        </p:nvGrpSpPr>
        <p:grpSpPr bwMode="gray">
          <a:xfrm>
            <a:off x="262633" y="1408386"/>
            <a:ext cx="8707051" cy="903845"/>
            <a:chOff x="329745" y="5032430"/>
            <a:chExt cx="8707051" cy="903845"/>
          </a:xfrm>
        </p:grpSpPr>
        <p:sp>
          <p:nvSpPr>
            <p:cNvPr id="29" name="Pentagon 28"/>
            <p:cNvSpPr/>
            <p:nvPr/>
          </p:nvSpPr>
          <p:spPr bwMode="gray">
            <a:xfrm>
              <a:off x="7693391" y="5033781"/>
              <a:ext cx="1343405" cy="896293"/>
            </a:xfrm>
            <a:prstGeom prst="homePlate">
              <a:avLst>
                <a:gd name="adj" fmla="val 21717"/>
              </a:avLst>
            </a:prstGeom>
            <a:solidFill>
              <a:srgbClr val="BFD3D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7. Communicate</a:t>
              </a:r>
              <a:endParaRPr lang="en-US" b="1" dirty="0">
                <a:solidFill>
                  <a:srgbClr val="FFFFFF"/>
                </a:solidFill>
              </a:endParaRPr>
            </a:p>
          </p:txBody>
        </p:sp>
        <p:sp>
          <p:nvSpPr>
            <p:cNvPr id="30" name="Pentagon 29"/>
            <p:cNvSpPr/>
            <p:nvPr/>
          </p:nvSpPr>
          <p:spPr bwMode="gray">
            <a:xfrm>
              <a:off x="6449765" y="5035290"/>
              <a:ext cx="1343405" cy="896293"/>
            </a:xfrm>
            <a:prstGeom prst="homePlate">
              <a:avLst>
                <a:gd name="adj" fmla="val 21717"/>
              </a:avLst>
            </a:prstGeom>
            <a:solidFill>
              <a:srgbClr val="E7CB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6. Relationships</a:t>
              </a:r>
              <a:endParaRPr lang="en-US" b="1" dirty="0">
                <a:solidFill>
                  <a:srgbClr val="FFFFFF"/>
                </a:solidFill>
              </a:endParaRPr>
            </a:p>
          </p:txBody>
        </p:sp>
        <p:sp>
          <p:nvSpPr>
            <p:cNvPr id="31" name="Pentagon 30"/>
            <p:cNvSpPr/>
            <p:nvPr/>
          </p:nvSpPr>
          <p:spPr bwMode="gray">
            <a:xfrm>
              <a:off x="5222253" y="5037464"/>
              <a:ext cx="1343405" cy="896293"/>
            </a:xfrm>
            <a:prstGeom prst="homePlate">
              <a:avLst>
                <a:gd name="adj" fmla="val 21717"/>
              </a:avLst>
            </a:prstGeom>
            <a:solidFill>
              <a:srgbClr val="D67A4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5. Team</a:t>
              </a:r>
            </a:p>
          </p:txBody>
        </p:sp>
        <p:sp>
          <p:nvSpPr>
            <p:cNvPr id="32" name="Pentagon 31"/>
            <p:cNvSpPr/>
            <p:nvPr/>
          </p:nvSpPr>
          <p:spPr bwMode="gray">
            <a:xfrm>
              <a:off x="3993391" y="5038481"/>
              <a:ext cx="1343405" cy="896293"/>
            </a:xfrm>
            <a:prstGeom prst="homePlate">
              <a:avLst>
                <a:gd name="adj" fmla="val 21717"/>
              </a:avLst>
            </a:prstGeom>
            <a:solidFill>
              <a:srgbClr val="DADFC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4. Negotiate</a:t>
              </a:r>
            </a:p>
          </p:txBody>
        </p:sp>
        <p:sp>
          <p:nvSpPr>
            <p:cNvPr id="33" name="Pentagon 32"/>
            <p:cNvSpPr/>
            <p:nvPr/>
          </p:nvSpPr>
          <p:spPr bwMode="gray">
            <a:xfrm>
              <a:off x="2765919" y="5039982"/>
              <a:ext cx="1343405" cy="896293"/>
            </a:xfrm>
            <a:prstGeom prst="homePlate">
              <a:avLst>
                <a:gd name="adj" fmla="val 21717"/>
              </a:avLst>
            </a:prstGeom>
            <a:solidFill>
              <a:srgbClr val="E9E7DB"/>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3. Scope</a:t>
              </a:r>
            </a:p>
          </p:txBody>
        </p:sp>
        <p:sp>
          <p:nvSpPr>
            <p:cNvPr id="34" name="Pentagon 33"/>
            <p:cNvSpPr/>
            <p:nvPr/>
          </p:nvSpPr>
          <p:spPr bwMode="gray">
            <a:xfrm>
              <a:off x="1547500" y="5032430"/>
              <a:ext cx="1343405" cy="896293"/>
            </a:xfrm>
            <a:prstGeom prst="homePlate">
              <a:avLst>
                <a:gd name="adj" fmla="val 21717"/>
              </a:avLst>
            </a:prstGeom>
            <a:solidFill>
              <a:srgbClr val="E3C9E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2. Document Interaction Zero</a:t>
              </a:r>
            </a:p>
          </p:txBody>
        </p:sp>
        <p:sp>
          <p:nvSpPr>
            <p:cNvPr id="35" name="Pentagon 34"/>
            <p:cNvSpPr/>
            <p:nvPr/>
          </p:nvSpPr>
          <p:spPr bwMode="gray">
            <a:xfrm>
              <a:off x="329745" y="5033931"/>
              <a:ext cx="1343405" cy="896293"/>
            </a:xfrm>
            <a:prstGeom prst="homePlate">
              <a:avLst>
                <a:gd name="adj" fmla="val 21717"/>
              </a:avLst>
            </a:prstGeom>
            <a:solidFill>
              <a:srgbClr val="BFDEE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1. Research, discuss, think</a:t>
              </a:r>
              <a:endParaRPr lang="en-US" b="1" dirty="0">
                <a:solidFill>
                  <a:srgbClr val="FFFFFF"/>
                </a:solidFill>
              </a:endParaRPr>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noProof="0" dirty="0" smtClean="0">
                <a:solidFill>
                  <a:schemeClr val="bg1"/>
                </a:solidFill>
                <a:latin typeface="+mn-lt"/>
              </a:rPr>
              <a:t>5</a:t>
            </a:r>
            <a:r>
              <a:rPr lang="en-US" sz="1800" b="1" kern="0" dirty="0" smtClean="0">
                <a:solidFill>
                  <a:schemeClr val="bg1"/>
                </a:solidFill>
                <a:latin typeface="+mn-lt"/>
              </a:rPr>
              <a:t>. Team – core FDD team</a:t>
            </a:r>
            <a:endParaRPr lang="en-US" altLang="en-US" sz="1800" b="1" kern="0" dirty="0" smtClean="0">
              <a:solidFill>
                <a:schemeClr val="bg1"/>
              </a:solidFill>
              <a:latin typeface="+mn-lt"/>
            </a:endParaRPr>
          </a:p>
        </p:txBody>
      </p:sp>
      <p:sp>
        <p:nvSpPr>
          <p:cNvPr id="6" name="Rectangle 3"/>
          <p:cNvSpPr txBox="1">
            <a:spLocks noChangeArrowheads="1"/>
          </p:cNvSpPr>
          <p:nvPr/>
        </p:nvSpPr>
        <p:spPr bwMode="auto">
          <a:xfrm>
            <a:off x="249382" y="1265287"/>
            <a:ext cx="8672945"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Team structure</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Selecting the right team with the right experience is key to delivering a quality service, as well as to managing our risks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Where possible select team members with relevant industry experience, particularly in more specialists sectors (e.g. financial services, oil and gas, telecommunications, etc).  Where this is not possible with Transaction Services locally, consider using industry specialists from other KPMG firms or from outside of Transaction Services (e.g. Audit) on a consulting basis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Getting an appropriate balance between experienced and inexperienced team members is important to help ensure that the team has sufficient expertise to execute the work to a high quality, whilst at the same time facilitating learning experiences for newer/less experienced team members</a:t>
            </a:r>
          </a:p>
          <a:p>
            <a:pPr marL="231775" lvl="1" indent="-231775">
              <a:spcBef>
                <a:spcPts val="600"/>
              </a:spcBef>
              <a:spcAft>
                <a:spcPts val="0"/>
              </a:spcAft>
              <a:buClr>
                <a:schemeClr val="accent1"/>
              </a:buClr>
              <a:buSzPct val="75000"/>
              <a:tabLst>
                <a:tab pos="231775" algn="l"/>
              </a:tabLst>
              <a:defRPr/>
            </a:pPr>
            <a:r>
              <a:rPr lang="en-GB" sz="1200" b="1" kern="0" dirty="0" smtClean="0">
                <a:solidFill>
                  <a:srgbClr val="8E258D"/>
                </a:solidFill>
                <a:latin typeface="+mn-lt"/>
                <a:cs typeface="+mn-cs"/>
              </a:rPr>
              <a:t>Roles and objectives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Get to know your team members:</a:t>
            </a:r>
          </a:p>
          <a:p>
            <a:pPr marL="539750" lvl="2"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are their personal objectives?</a:t>
            </a:r>
          </a:p>
          <a:p>
            <a:pPr marL="539750" lvl="2"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are their preferred working styles?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Consider roles and objectives for team members.  Remember that a team is not just a resource but a collection of individuals for whom morale and team spirit needs to be built.  Think about how to achieve the right balance between:</a:t>
            </a:r>
          </a:p>
          <a:p>
            <a:pPr marL="539750" lvl="2"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Challenging and stretching individuals to enable new learning opportunities and enhance motivation levels; and</a:t>
            </a:r>
          </a:p>
          <a:p>
            <a:pPr marL="539750" lvl="2"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Ensuring individuals are not left unsupported and overwhelmed</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Check whether team members have personal commitments during the engagement and how these might be accommodated</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Discuss and agree roles and objectives for the team, potentially in a team briefing meeting.  Ensure objectives facilitate and promote learning, are specific and are documented, and that appropriate coaching relationships are established (further guidance on this is included in the Empowered to Deliver guidance under the Briefing Guidance in the FDD Toolkit)</a:t>
            </a:r>
          </a:p>
        </p:txBody>
      </p:sp>
      <p:sp>
        <p:nvSpPr>
          <p:cNvPr id="4" name="Rectangle 3"/>
          <p:cNvSpPr txBox="1">
            <a:spLocks noChangeArrowheads="1"/>
          </p:cNvSpPr>
          <p:nvPr/>
        </p:nvSpPr>
        <p:spPr bwMode="auto">
          <a:xfrm>
            <a:off x="193963" y="5735781"/>
            <a:ext cx="8659091" cy="50849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ts val="0"/>
              </a:spcBef>
              <a:spcAft>
                <a:spcPts val="0"/>
              </a:spcAft>
              <a:buClr>
                <a:schemeClr val="accent1"/>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...remember that the better the team gets to know each other as people</a:t>
            </a:r>
            <a:r>
              <a:rPr kumimoji="0" lang="en-GB" sz="1200" b="1" i="0" u="none" strike="noStrike" kern="0" cap="none" spc="0" normalizeH="0" noProof="0" dirty="0" smtClean="0">
                <a:ln>
                  <a:noFill/>
                </a:ln>
                <a:solidFill>
                  <a:srgbClr val="8E258D"/>
                </a:solidFill>
                <a:effectLst/>
                <a:uLnTx/>
                <a:uFillTx/>
                <a:latin typeface="+mn-lt"/>
                <a:ea typeface="+mn-ea"/>
                <a:cs typeface="+mn-cs"/>
              </a:rPr>
              <a:t> at the outset, the more effectively</a:t>
            </a:r>
          </a:p>
          <a:p>
            <a:pPr marL="0" marR="0" lvl="0" indent="0" algn="r" defTabSz="914400" rtl="0" eaLnBrk="1" fontAlgn="base" latinLnBrk="0" hangingPunct="1">
              <a:lnSpc>
                <a:spcPct val="100000"/>
              </a:lnSpc>
              <a:spcBef>
                <a:spcPts val="0"/>
              </a:spcBef>
              <a:spcAft>
                <a:spcPts val="0"/>
              </a:spcAft>
              <a:buClr>
                <a:schemeClr val="accent1"/>
              </a:buClr>
              <a:buSzPct val="75000"/>
              <a:buFontTx/>
              <a:buNone/>
              <a:tabLst/>
              <a:defRPr/>
            </a:pPr>
            <a:r>
              <a:rPr kumimoji="0" lang="en-GB" sz="1200" b="1" i="0" u="none" strike="noStrike" kern="0" cap="none" spc="0" normalizeH="0" noProof="0" dirty="0" smtClean="0">
                <a:ln>
                  <a:noFill/>
                </a:ln>
                <a:solidFill>
                  <a:srgbClr val="8E258D"/>
                </a:solidFill>
                <a:effectLst/>
                <a:uLnTx/>
                <a:uFillTx/>
                <a:latin typeface="+mn-lt"/>
                <a:ea typeface="+mn-ea"/>
                <a:cs typeface="+mn-cs"/>
              </a:rPr>
              <a:t>and efficiently they are likely to work together, and the more enjoyable to engagement is likely to be.</a:t>
            </a:r>
          </a:p>
          <a:p>
            <a:pPr marL="0" marR="0" lvl="0" indent="0" algn="r" defTabSz="914400" rtl="0" eaLnBrk="1" fontAlgn="base" latinLnBrk="0" hangingPunct="1">
              <a:lnSpc>
                <a:spcPct val="100000"/>
              </a:lnSpc>
              <a:spcBef>
                <a:spcPts val="0"/>
              </a:spcBef>
              <a:spcAft>
                <a:spcPts val="0"/>
              </a:spcAft>
              <a:buClr>
                <a:schemeClr val="accent1"/>
              </a:buClr>
              <a:buSzPct val="75000"/>
              <a:buFontTx/>
              <a:buNone/>
              <a:tabLst/>
              <a:defRPr/>
            </a:pPr>
            <a:r>
              <a:rPr kumimoji="0" lang="en-GB" sz="1200" b="1" i="0" u="none" strike="noStrike" kern="0" cap="none" spc="0" normalizeH="0" noProof="0" dirty="0" smtClean="0">
                <a:ln>
                  <a:noFill/>
                </a:ln>
                <a:solidFill>
                  <a:srgbClr val="8E258D"/>
                </a:solidFill>
                <a:effectLst/>
                <a:uLnTx/>
                <a:uFillTx/>
                <a:latin typeface="+mn-lt"/>
                <a:ea typeface="+mn-ea"/>
                <a:cs typeface="+mn-cs"/>
              </a:rPr>
              <a:t>Consider team drinks or a team lunch early on!</a:t>
            </a:r>
            <a:endParaRPr kumimoji="0" lang="en-GB" sz="1200" b="1" i="0" u="none" strike="noStrike" kern="0" cap="none" spc="0" normalizeH="0" baseline="0" noProof="0" dirty="0" smtClean="0">
              <a:ln>
                <a:noFill/>
              </a:ln>
              <a:solidFill>
                <a:srgbClr val="8E258D"/>
              </a:solidFill>
              <a:effectLst/>
              <a:uLnTx/>
              <a:uFillTx/>
              <a:latin typeface="+mn-lt"/>
              <a:ea typeface="+mn-ea"/>
              <a:cs typeface="+mn-cs"/>
            </a:endParaRPr>
          </a:p>
        </p:txBody>
      </p:sp>
      <p:pic>
        <p:nvPicPr>
          <p:cNvPr id="7" name="Picture 6"/>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dirty="0" smtClean="0">
                <a:solidFill>
                  <a:schemeClr val="bg1"/>
                </a:solidFill>
                <a:latin typeface="+mn-lt"/>
              </a:rPr>
              <a:t>5</a:t>
            </a:r>
            <a:r>
              <a:rPr kumimoji="0" lang="en-US" sz="1800" b="1" i="0" u="none" strike="noStrike" kern="0" cap="none" spc="0" normalizeH="0" baseline="0" noProof="0" dirty="0" smtClean="0">
                <a:ln>
                  <a:noFill/>
                </a:ln>
                <a:solidFill>
                  <a:schemeClr val="bg1"/>
                </a:solidFill>
                <a:effectLst/>
                <a:uLnTx/>
                <a:uFillTx/>
                <a:latin typeface="+mn-lt"/>
              </a:rPr>
              <a:t>. Team – data scouts and data managers</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auto">
          <a:xfrm>
            <a:off x="176672" y="1182156"/>
            <a:ext cx="8801068" cy="516149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Consider appointing</a:t>
            </a:r>
            <a:r>
              <a:rPr kumimoji="0" lang="en-GB" sz="1200" b="1" i="0" u="none" strike="noStrike" kern="0" cap="none" spc="0" normalizeH="0" noProof="0" dirty="0" smtClean="0">
                <a:ln>
                  <a:noFill/>
                </a:ln>
                <a:solidFill>
                  <a:srgbClr val="8E258D"/>
                </a:solidFill>
                <a:effectLst/>
                <a:uLnTx/>
                <a:uFillTx/>
                <a:latin typeface="+mn-lt"/>
                <a:ea typeface="+mn-ea"/>
                <a:cs typeface="+mn-cs"/>
              </a:rPr>
              <a:t> </a:t>
            </a:r>
            <a:r>
              <a:rPr kumimoji="0" lang="en-GB" sz="1200" b="1" i="0" u="none" strike="noStrike" kern="0" cap="none" spc="0" normalizeH="0" baseline="0" noProof="0" dirty="0" smtClean="0">
                <a:ln>
                  <a:noFill/>
                </a:ln>
                <a:solidFill>
                  <a:srgbClr val="8E258D"/>
                </a:solidFill>
                <a:effectLst/>
                <a:uLnTx/>
                <a:uFillTx/>
                <a:latin typeface="+mn-lt"/>
                <a:ea typeface="+mn-ea"/>
                <a:cs typeface="+mn-cs"/>
              </a:rPr>
              <a:t>a data scout</a:t>
            </a:r>
          </a:p>
          <a:p>
            <a:pPr marL="231775"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Before the rest of the team is in place, a data scout is an efficient way of collating and assessing the available information  in a data room and/or meeting with management to establish: </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financial information is available?</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How do management control / monitor the business? </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information / data / reports does the board use: the finance director, sales director, production director, etc? </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are the KPIs for the business? </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is the source and basis of preparation? </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are the key accounting policies and subjective areas?  Have any of the these changed in the last three years?</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How robust and consistent is the data (e.g.) at a gross margin level?</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If the target is being carved out of a larger group, what is the basis of preparation for carve-out financial information?</a:t>
            </a:r>
          </a:p>
          <a:p>
            <a:pPr marL="231775" indent="-231775">
              <a:spcBef>
                <a:spcPct val="50000"/>
              </a:spcBef>
              <a:spcAft>
                <a:spcPts val="300"/>
              </a:spcAft>
              <a:buClr>
                <a:schemeClr val="accent1"/>
              </a:buClr>
              <a:buSzPct val="75000"/>
              <a:tabLst>
                <a:tab pos="231775" algn="l"/>
              </a:tabLst>
              <a:defRPr/>
            </a:pPr>
            <a:r>
              <a:rPr lang="en-GB" sz="1200" b="1" kern="0" dirty="0" smtClean="0">
                <a:solidFill>
                  <a:srgbClr val="8E258D"/>
                </a:solidFill>
                <a:latin typeface="+mn-lt"/>
                <a:cs typeface="+mn-cs"/>
              </a:rPr>
              <a:t>Consider appointing a data manager (on smaller projects this may be the same as a project manager)</a:t>
            </a:r>
          </a:p>
          <a:p>
            <a:pPr marL="231775"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You may also wish to appoint a team member to be the data manager.  Their responsibilities may include:</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Agreeing data management strategy and communication</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Manages and chases information requests</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Facilitates analysis story board</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Prepares and maintains central Databook</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Co-ordinates team analysis</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Extract data and prepares first stage analysis</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Ensures consistency of data and is responsible for key reconciliations</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Manages and tracks adjustments / changes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The benefits of using a data manager includes:</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Greater responsibility and control of numbers</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Robust and reconciled numbers</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Efficient extraction</a:t>
            </a:r>
          </a:p>
          <a:p>
            <a:pPr marL="539750" lvl="1" indent="-276225">
              <a:spcBef>
                <a:spcPts val="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cs typeface="+mn-cs"/>
              </a:rPr>
              <a:t>Avoids duplication</a:t>
            </a: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noProof="0" dirty="0" smtClean="0">
                <a:solidFill>
                  <a:schemeClr val="bg1"/>
                </a:solidFill>
                <a:latin typeface="+mn-lt"/>
              </a:rPr>
              <a:t>5</a:t>
            </a:r>
            <a:r>
              <a:rPr lang="en-US" sz="1800" b="1" kern="0" dirty="0" smtClean="0">
                <a:solidFill>
                  <a:schemeClr val="bg1"/>
                </a:solidFill>
                <a:latin typeface="+mn-lt"/>
              </a:rPr>
              <a:t>. Team – specialists</a:t>
            </a:r>
            <a:endParaRPr lang="en-US" altLang="en-US" sz="1800" b="1" kern="0" dirty="0" smtClean="0">
              <a:solidFill>
                <a:schemeClr val="bg1"/>
              </a:solidFill>
              <a:latin typeface="+mn-lt"/>
            </a:endParaRPr>
          </a:p>
        </p:txBody>
      </p:sp>
      <p:sp>
        <p:nvSpPr>
          <p:cNvPr id="6" name="Rectangle 3"/>
          <p:cNvSpPr txBox="1">
            <a:spLocks noChangeArrowheads="1"/>
          </p:cNvSpPr>
          <p:nvPr/>
        </p:nvSpPr>
        <p:spPr bwMode="auto">
          <a:xfrm>
            <a:off x="193960" y="1205341"/>
            <a:ext cx="8825345" cy="50335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indent="-231775">
              <a:spcBef>
                <a:spcPct val="50000"/>
              </a:spcBef>
              <a:spcAft>
                <a:spcPts val="300"/>
              </a:spcAft>
              <a:buClr>
                <a:schemeClr val="accent1"/>
              </a:buClr>
              <a:buSzPct val="75000"/>
              <a:tabLst>
                <a:tab pos="231775" algn="l"/>
              </a:tabLst>
              <a:defRPr/>
            </a:pPr>
            <a:r>
              <a:rPr lang="en-GB" sz="1200" b="1" kern="0" dirty="0" smtClean="0">
                <a:solidFill>
                  <a:srgbClr val="8E258D"/>
                </a:solidFill>
                <a:latin typeface="+mn-lt"/>
                <a:cs typeface="+mn-cs"/>
              </a:rPr>
              <a:t>Involvement of specialists</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The purpose of using specialists is two-fold:</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Ensuring the core FDD team has adequate support in technical areas relevant to the deal  (e.g. industry sector specialists, capital markets transactions, technical accounting expertise, etc)</a:t>
            </a:r>
          </a:p>
          <a:p>
            <a:pPr marL="539750" lvl="1" indent="-276225">
              <a:spcBef>
                <a:spcPts val="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Expanding the bandwidth of how KPMG assists our clients on deals</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In discussion with the partner / project director, involve specialists early to help ensure client receives maximum assistance/advice.  Don’t be afraid to bring to our clients attention some of the other KPMG services where we can add value </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Plan to communicate regularly with specialists throughout the engagement, and who on the team will be responsible for coordinating this and liaising with them.  Include specialists in team meetings/interactions – they can bring a different perspective which can help identify, develop and address key issues</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Examples of specialist areas where we can assist clients beyond the FDD include:</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Tax (corporation tax, payroll taxes, indirect tax, etc)</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Technical accounting</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Regulatory and capital markets</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Pensions and other employee benefits including share options </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Strategy and commercial due diligence</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Operational due diligence and supply chain</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IT due diligence</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Integration and separations support</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Business modelling and valuations</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Corporate Finance</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Forensic</a:t>
            </a:r>
          </a:p>
          <a:p>
            <a:pPr marL="539750" lvl="1" indent="-276225">
              <a:spcBef>
                <a:spcPts val="3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Environmental due diligence</a:t>
            </a: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noProof="0" dirty="0" smtClean="0">
                <a:solidFill>
                  <a:schemeClr val="bg1"/>
                </a:solidFill>
                <a:latin typeface="+mn-lt"/>
              </a:rPr>
              <a:t>5</a:t>
            </a:r>
            <a:r>
              <a:rPr lang="en-US" sz="1800" b="1" kern="0" dirty="0" smtClean="0">
                <a:solidFill>
                  <a:schemeClr val="bg1"/>
                </a:solidFill>
                <a:latin typeface="+mn-lt"/>
              </a:rPr>
              <a:t>. Team – overseas offices</a:t>
            </a:r>
            <a:endParaRPr lang="en-US" altLang="en-US" sz="1800" b="1" kern="0" dirty="0" smtClean="0">
              <a:solidFill>
                <a:schemeClr val="bg1"/>
              </a:solidFill>
              <a:latin typeface="+mn-lt"/>
            </a:endParaRPr>
          </a:p>
        </p:txBody>
      </p:sp>
      <p:sp>
        <p:nvSpPr>
          <p:cNvPr id="6" name="Rectangle 3"/>
          <p:cNvSpPr txBox="1">
            <a:spLocks noChangeArrowheads="1"/>
          </p:cNvSpPr>
          <p:nvPr/>
        </p:nvSpPr>
        <p:spPr bwMode="auto">
          <a:xfrm>
            <a:off x="249000" y="1221739"/>
            <a:ext cx="8575147" cy="502920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100"/>
              </a:spcBef>
              <a:spcAft>
                <a:spcPts val="0"/>
              </a:spcAft>
              <a:buClr>
                <a:schemeClr val="accent1"/>
              </a:buClr>
              <a:buSzPct val="75000"/>
              <a:tabLst>
                <a:tab pos="231775" algn="l"/>
              </a:tabLst>
              <a:defRPr/>
            </a:pPr>
            <a:r>
              <a:rPr lang="en-GB" sz="1200" b="1" kern="0" dirty="0" smtClean="0">
                <a:solidFill>
                  <a:srgbClr val="8E258D"/>
                </a:solidFill>
                <a:latin typeface="+mn-lt"/>
                <a:cs typeface="+mn-cs"/>
              </a:rPr>
              <a:t>Benefits of using overseas offices</a:t>
            </a:r>
          </a:p>
          <a:p>
            <a:pPr marL="231775" indent="-231775">
              <a:spcBef>
                <a:spcPts val="1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It is important not to underestimate the advantages of sourcing local assistance:</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It helps reduce cultural and language barriers</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Local KPMG teams may have contacts at targets/client which can be leveraged and developed</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Access to right people to give local tax and accounting advice</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Helps less experienced local TS teams learn and develop</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Local teams’ rates may be less, which can reduce engagement costs</a:t>
            </a:r>
          </a:p>
          <a:p>
            <a:pPr marL="231775" indent="-231775">
              <a:spcBef>
                <a:spcPts val="100"/>
              </a:spcBef>
              <a:spcAft>
                <a:spcPts val="0"/>
              </a:spcAft>
              <a:buClr>
                <a:schemeClr val="accent1"/>
              </a:buClr>
              <a:buSzPct val="75000"/>
              <a:tabLst>
                <a:tab pos="231775" algn="l"/>
              </a:tabLst>
              <a:defRPr/>
            </a:pPr>
            <a:r>
              <a:rPr lang="en-GB" sz="1200" b="1" kern="0" dirty="0" smtClean="0">
                <a:solidFill>
                  <a:srgbClr val="8E258D"/>
                </a:solidFill>
                <a:latin typeface="+mn-lt"/>
              </a:rPr>
              <a:t>Key considerations</a:t>
            </a:r>
          </a:p>
          <a:p>
            <a:pPr marL="231775" indent="-231775">
              <a:spcBef>
                <a:spcPts val="1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Please note that there are certain situations where you are required to consult with local KPMG offices.  Please refer to </a:t>
            </a:r>
            <a:r>
              <a:rPr lang="en-GB" sz="1200" kern="0" dirty="0" smtClean="0">
                <a:solidFill>
                  <a:schemeClr val="accent1"/>
                </a:solidFill>
                <a:latin typeface="+mn-lt"/>
                <a:hlinkClick r:id="rId3"/>
              </a:rPr>
              <a:t>section 1.2.3.1 of the Global TS Manual </a:t>
            </a:r>
            <a:r>
              <a:rPr lang="en-GB" sz="1200" kern="0" dirty="0" smtClean="0">
                <a:solidFill>
                  <a:schemeClr val="accent1"/>
                </a:solidFill>
                <a:latin typeface="+mn-lt"/>
              </a:rPr>
              <a:t>- Delivering a Service in, or Giving Advice in Relation to, a Foreign Jurisdiction</a:t>
            </a:r>
          </a:p>
          <a:p>
            <a:pPr marL="231775" indent="-231775">
              <a:spcBef>
                <a:spcPts val="1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To ensure that work can be delivered to the required standard, consider the expertise and experience of the local team members who will be involved in the engagement.  Are they TS accredited and what TS experience do they have?</a:t>
            </a:r>
          </a:p>
          <a:p>
            <a:pPr marL="231775" indent="-231775">
              <a:spcBef>
                <a:spcPts val="1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Consider how the local team will need to be supported  by the engaging firm</a:t>
            </a:r>
          </a:p>
          <a:p>
            <a:pPr marL="231775" indent="-231775">
              <a:spcBef>
                <a:spcPts val="100"/>
              </a:spcBef>
              <a:spcAft>
                <a:spcPts val="0"/>
              </a:spcAft>
              <a:buClr>
                <a:schemeClr val="accent1"/>
              </a:buClr>
              <a:buSzPct val="75000"/>
              <a:tabLst>
                <a:tab pos="231775" algn="l"/>
              </a:tabLst>
              <a:defRPr/>
            </a:pPr>
            <a:r>
              <a:rPr lang="en-GB" sz="1200" b="1" kern="0" dirty="0" smtClean="0">
                <a:solidFill>
                  <a:srgbClr val="8E258D"/>
                </a:solidFill>
                <a:latin typeface="+mn-lt"/>
                <a:cs typeface="+mn-cs"/>
              </a:rPr>
              <a:t>Communication with overseas offices</a:t>
            </a:r>
          </a:p>
          <a:p>
            <a:pPr marL="231775" indent="-231775">
              <a:spcBef>
                <a:spcPts val="1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For a successful engagement, it is critical that both the engaging and participating firms communicate effectively and work closely together.   Key actions include:</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Ensuring the local firm / Partner buy in to the process in areas such as report format, adequate local scope of work, local responsibilities and a realistic timetable for reporting to the engaging firm</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Using analysis storyboarding - agree the format of the financial analysis with the local team and set up template reports </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Give the local team an opportunity to confirm their understanding of our requirements at the outset</a:t>
            </a:r>
          </a:p>
          <a:p>
            <a:pPr marL="539750" lvl="1" indent="-276225">
              <a:spcBef>
                <a:spcPts val="1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Planning how you will keep in regular contact with the local team – regular calls are recommended to help ensure everything remains on track and key issues are escalated quickly</a:t>
            </a:r>
          </a:p>
          <a:p>
            <a:pPr marL="231775" indent="-231775">
              <a:spcBef>
                <a:spcPts val="100"/>
              </a:spcBef>
              <a:spcAft>
                <a:spcPts val="0"/>
              </a:spcAft>
              <a:buClr>
                <a:schemeClr val="accent1"/>
              </a:buClr>
              <a:buSzPct val="100000"/>
              <a:tabLst>
                <a:tab pos="231775" algn="l"/>
              </a:tabLst>
              <a:defRPr/>
            </a:pPr>
            <a:r>
              <a:rPr lang="en-GB" sz="1200" b="1" kern="0" dirty="0" smtClean="0">
                <a:solidFill>
                  <a:srgbClr val="8E258D"/>
                </a:solidFill>
                <a:latin typeface="+mn-lt"/>
              </a:rPr>
              <a:t>Inter-Firm Agreements (IFAs)</a:t>
            </a:r>
          </a:p>
          <a:p>
            <a:pPr marL="231775" indent="-231775">
              <a:spcBef>
                <a:spcPts val="1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Inter-Firm agreements need to be in place for the provision of services or personnel by local teams from other KPMG firms. This should be carried in accordance with the latest inter-firm arrangements in place between the engaging firm and the participating firm.  Within ELLP this is simplified, as only an e-mail is needed </a:t>
            </a:r>
          </a:p>
          <a:p>
            <a:pPr marL="231775" indent="-231775">
              <a:spcBef>
                <a:spcPts val="100"/>
              </a:spcBef>
              <a:spcAft>
                <a:spcPts val="0"/>
              </a:spcAft>
              <a:buClr>
                <a:schemeClr val="accent1"/>
              </a:buClr>
              <a:buSzPct val="75000"/>
              <a:buFont typeface="Wingdings" pitchFamily="2" charset="2"/>
              <a:buChar char="l"/>
              <a:tabLst>
                <a:tab pos="231775" algn="l"/>
              </a:tabLst>
              <a:defRPr/>
            </a:pPr>
            <a:endParaRPr lang="en-GB" sz="1200" dirty="0" smtClean="0">
              <a:latin typeface="+mn-lt"/>
            </a:endParaRPr>
          </a:p>
        </p:txBody>
      </p:sp>
      <p:pic>
        <p:nvPicPr>
          <p:cNvPr id="4" name="Picture 3"/>
          <p:cNvPicPr>
            <a:picLocks noChangeAspect="1" noChangeArrowheads="1"/>
          </p:cNvPicPr>
          <p:nvPr/>
        </p:nvPicPr>
        <p:blipFill>
          <a:blip r:embed="rId4"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62962" y="1285592"/>
            <a:ext cx="8836183" cy="2335794"/>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a:t>
            </a:r>
            <a:r>
              <a:rPr lang="en-US" sz="1600" kern="0" dirty="0" smtClean="0">
                <a:solidFill>
                  <a:srgbClr val="8AA5CB"/>
                </a:solidFill>
                <a:latin typeface="Arial" pitchFamily="34" charset="0"/>
                <a:ea typeface="+mj-ea"/>
                <a:cs typeface="Arial" pitchFamily="34" charset="0"/>
              </a:rPr>
              <a:t>guidance</a:t>
            </a:r>
            <a:r>
              <a:rPr kumimoji="0" lang="en-US"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
            </a:r>
            <a:br>
              <a:rPr kumimoji="0" lang="en-US"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noProof="0" dirty="0" smtClean="0">
                <a:solidFill>
                  <a:schemeClr val="bg1"/>
                </a:solidFill>
                <a:latin typeface="+mn-lt"/>
              </a:rPr>
              <a:t>6</a:t>
            </a:r>
            <a:r>
              <a:rPr lang="en-US" sz="1800" b="1" kern="0" dirty="0" smtClean="0">
                <a:solidFill>
                  <a:schemeClr val="bg1"/>
                </a:solidFill>
                <a:latin typeface="+mn-lt"/>
              </a:rPr>
              <a:t>. Relationships</a:t>
            </a:r>
            <a:endParaRPr lang="en-US" altLang="en-US" sz="1800" b="1" kern="0" dirty="0" smtClean="0">
              <a:solidFill>
                <a:schemeClr val="bg1"/>
              </a:solidFill>
              <a:latin typeface="+mn-lt"/>
            </a:endParaRPr>
          </a:p>
        </p:txBody>
      </p:sp>
      <p:sp>
        <p:nvSpPr>
          <p:cNvPr id="14" name="Rectangle 3"/>
          <p:cNvSpPr txBox="1">
            <a:spLocks noChangeArrowheads="1"/>
          </p:cNvSpPr>
          <p:nvPr/>
        </p:nvSpPr>
        <p:spPr bwMode="auto">
          <a:xfrm>
            <a:off x="280658" y="2933352"/>
            <a:ext cx="8401616" cy="26798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ts val="600"/>
              </a:spcBef>
              <a:spcAft>
                <a:spcPts val="0"/>
              </a:spcAft>
              <a:buClr>
                <a:srgbClr val="00338D"/>
              </a:buClr>
              <a:buSzPct val="75000"/>
              <a:buFont typeface="+mj-lt"/>
              <a:buAutoNum type="arabicPeriod" startAt="6"/>
              <a:tabLst>
                <a:tab pos="231775" algn="l"/>
              </a:tabLst>
              <a:defRPr/>
            </a:pPr>
            <a:r>
              <a:rPr lang="en-GB" sz="1200" b="1" kern="0" dirty="0" smtClean="0">
                <a:solidFill>
                  <a:srgbClr val="007C92"/>
                </a:solidFill>
                <a:latin typeface="Arial"/>
                <a:cs typeface="Arial"/>
              </a:rPr>
              <a:t>Relationships:  </a:t>
            </a:r>
            <a:r>
              <a:rPr lang="en-GB" sz="1200" kern="0" dirty="0" smtClean="0">
                <a:solidFill>
                  <a:srgbClr val="00338D"/>
                </a:solidFill>
                <a:latin typeface="Arial"/>
                <a:cs typeface="Arial"/>
              </a:rPr>
              <a:t>Establish a team marking model for the team (i.e. who at KPMG will build each of the key relationships with the client?)</a:t>
            </a:r>
          </a:p>
        </p:txBody>
      </p:sp>
      <p:sp>
        <p:nvSpPr>
          <p:cNvPr id="17" name="Rectangle 3"/>
          <p:cNvSpPr txBox="1">
            <a:spLocks noChangeArrowheads="1"/>
          </p:cNvSpPr>
          <p:nvPr/>
        </p:nvSpPr>
        <p:spPr bwMode="auto">
          <a:xfrm>
            <a:off x="181150" y="2343377"/>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algn="l" defTabSz="914400" rtl="0" eaLnBrk="1" fontAlgn="base" latinLnBrk="0" hangingPunct="1">
              <a:lnSpc>
                <a:spcPct val="100000"/>
              </a:lnSpc>
              <a:spcBef>
                <a:spcPts val="600"/>
              </a:spcBef>
              <a:spcAft>
                <a:spcPts val="0"/>
              </a:spcAft>
              <a:buClr>
                <a:schemeClr val="accent1"/>
              </a:buClr>
              <a:buSzPct val="75000"/>
              <a:tabLst>
                <a:tab pos="90488" algn="l"/>
              </a:tabLst>
              <a:defRPr/>
            </a:pPr>
            <a:r>
              <a:rPr kumimoji="0" lang="en-GB" sz="800" b="0" i="0" u="none" strike="noStrike" kern="0" cap="none" spc="0" normalizeH="0" baseline="0" noProof="0" dirty="0" smtClean="0">
                <a:ln>
                  <a:noFill/>
                </a:ln>
                <a:solidFill>
                  <a:schemeClr val="accent1"/>
                </a:solidFill>
                <a:effectLst/>
                <a:uLnTx/>
                <a:uFillTx/>
                <a:latin typeface="+mn-lt"/>
                <a:cs typeface="+mn-cs"/>
              </a:rPr>
              <a:t>Note:</a:t>
            </a:r>
            <a:r>
              <a:rPr kumimoji="0" lang="en-GB" sz="800" b="0" i="0" u="none" strike="noStrike" kern="0" cap="none" spc="0" normalizeH="0" noProof="0" dirty="0" smtClean="0">
                <a:ln>
                  <a:noFill/>
                </a:ln>
                <a:solidFill>
                  <a:schemeClr val="accent1"/>
                </a:solidFill>
                <a:effectLst/>
                <a:uLnTx/>
                <a:uFillTx/>
                <a:latin typeface="+mn-lt"/>
                <a:cs typeface="+mn-cs"/>
              </a:rPr>
              <a:t>  the planning process here is shown as being  a linear process, both for illustrative purposes and to help structure the guidance in this document.  In practice many of these components will be carried out simultaneously , and not necessarily always in the chronological order shown</a:t>
            </a:r>
            <a:endParaRPr kumimoji="0" lang="en-GB" sz="800" b="0" i="0" u="none" strike="noStrike" kern="0" cap="none" spc="0" normalizeH="0" baseline="0" noProof="0" dirty="0" smtClean="0">
              <a:ln>
                <a:noFill/>
              </a:ln>
              <a:solidFill>
                <a:schemeClr val="accent1"/>
              </a:solidFill>
              <a:effectLst/>
              <a:uLnTx/>
              <a:uFillTx/>
              <a:latin typeface="+mn-lt"/>
              <a:cs typeface="+mn-cs"/>
            </a:endParaRPr>
          </a:p>
        </p:txBody>
      </p:sp>
      <p:pic>
        <p:nvPicPr>
          <p:cNvPr id="22" name="Picture 21"/>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grpSp>
        <p:nvGrpSpPr>
          <p:cNvPr id="37" name="Group 36"/>
          <p:cNvGrpSpPr/>
          <p:nvPr/>
        </p:nvGrpSpPr>
        <p:grpSpPr>
          <a:xfrm>
            <a:off x="262633" y="1408386"/>
            <a:ext cx="8707051" cy="903845"/>
            <a:chOff x="329745" y="5032430"/>
            <a:chExt cx="8707051" cy="903845"/>
          </a:xfrm>
        </p:grpSpPr>
        <p:sp>
          <p:nvSpPr>
            <p:cNvPr id="30" name="Pentagon 29"/>
            <p:cNvSpPr/>
            <p:nvPr/>
          </p:nvSpPr>
          <p:spPr>
            <a:xfrm>
              <a:off x="7693391" y="5033781"/>
              <a:ext cx="1343405" cy="896293"/>
            </a:xfrm>
            <a:prstGeom prst="homePlate">
              <a:avLst>
                <a:gd name="adj" fmla="val 21717"/>
              </a:avLst>
            </a:prstGeom>
            <a:solidFill>
              <a:srgbClr val="BFD3D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7. Communicate</a:t>
              </a:r>
              <a:endParaRPr lang="en-US" b="1" dirty="0">
                <a:solidFill>
                  <a:srgbClr val="FFFFFF"/>
                </a:solidFill>
              </a:endParaRPr>
            </a:p>
          </p:txBody>
        </p:sp>
        <p:sp>
          <p:nvSpPr>
            <p:cNvPr id="31" name="Pentagon 30"/>
            <p:cNvSpPr/>
            <p:nvPr/>
          </p:nvSpPr>
          <p:spPr>
            <a:xfrm>
              <a:off x="6449765" y="5035290"/>
              <a:ext cx="1343405" cy="896293"/>
            </a:xfrm>
            <a:prstGeom prst="homePlate">
              <a:avLst>
                <a:gd name="adj" fmla="val 21717"/>
              </a:avLst>
            </a:prstGeom>
            <a:solidFill>
              <a:srgbClr val="B6646B"/>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6. Relationships</a:t>
              </a:r>
            </a:p>
          </p:txBody>
        </p:sp>
        <p:sp>
          <p:nvSpPr>
            <p:cNvPr id="32" name="Pentagon 31"/>
            <p:cNvSpPr/>
            <p:nvPr/>
          </p:nvSpPr>
          <p:spPr>
            <a:xfrm>
              <a:off x="5222253" y="5037464"/>
              <a:ext cx="1343405" cy="896293"/>
            </a:xfrm>
            <a:prstGeom prst="homePlate">
              <a:avLst>
                <a:gd name="adj" fmla="val 21717"/>
              </a:avLst>
            </a:prstGeom>
            <a:solidFill>
              <a:srgbClr val="F1D3B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5. Team</a:t>
              </a:r>
            </a:p>
          </p:txBody>
        </p:sp>
        <p:sp>
          <p:nvSpPr>
            <p:cNvPr id="33" name="Pentagon 32"/>
            <p:cNvSpPr/>
            <p:nvPr/>
          </p:nvSpPr>
          <p:spPr>
            <a:xfrm>
              <a:off x="3993391" y="5038481"/>
              <a:ext cx="1343405" cy="896293"/>
            </a:xfrm>
            <a:prstGeom prst="homePlate">
              <a:avLst>
                <a:gd name="adj" fmla="val 21717"/>
              </a:avLst>
            </a:prstGeom>
            <a:solidFill>
              <a:srgbClr val="DADFC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4. Negotiate</a:t>
              </a:r>
            </a:p>
          </p:txBody>
        </p:sp>
        <p:sp>
          <p:nvSpPr>
            <p:cNvPr id="34" name="Pentagon 33"/>
            <p:cNvSpPr/>
            <p:nvPr/>
          </p:nvSpPr>
          <p:spPr>
            <a:xfrm>
              <a:off x="2765919" y="5039982"/>
              <a:ext cx="1343405" cy="896293"/>
            </a:xfrm>
            <a:prstGeom prst="homePlate">
              <a:avLst>
                <a:gd name="adj" fmla="val 21717"/>
              </a:avLst>
            </a:prstGeom>
            <a:solidFill>
              <a:srgbClr val="E9E7DB"/>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3. Scope</a:t>
              </a:r>
            </a:p>
          </p:txBody>
        </p:sp>
        <p:sp>
          <p:nvSpPr>
            <p:cNvPr id="35" name="Pentagon 34"/>
            <p:cNvSpPr/>
            <p:nvPr/>
          </p:nvSpPr>
          <p:spPr>
            <a:xfrm>
              <a:off x="1547500" y="5032430"/>
              <a:ext cx="1343405" cy="896293"/>
            </a:xfrm>
            <a:prstGeom prst="homePlate">
              <a:avLst>
                <a:gd name="adj" fmla="val 21717"/>
              </a:avLst>
            </a:prstGeom>
            <a:solidFill>
              <a:srgbClr val="E3C9E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2. Document Interaction Zero</a:t>
              </a:r>
            </a:p>
          </p:txBody>
        </p:sp>
        <p:sp>
          <p:nvSpPr>
            <p:cNvPr id="36" name="Pentagon 35"/>
            <p:cNvSpPr/>
            <p:nvPr/>
          </p:nvSpPr>
          <p:spPr>
            <a:xfrm>
              <a:off x="329745" y="5033931"/>
              <a:ext cx="1343405" cy="896293"/>
            </a:xfrm>
            <a:prstGeom prst="homePlate">
              <a:avLst>
                <a:gd name="adj" fmla="val 21717"/>
              </a:avLst>
            </a:prstGeom>
            <a:solidFill>
              <a:srgbClr val="BFDEE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1. Research, discuss, think</a:t>
              </a:r>
              <a:endParaRPr lang="en-US" b="1" dirty="0">
                <a:solidFill>
                  <a:srgbClr val="FFFFFF"/>
                </a:solidFill>
              </a:endParaRPr>
            </a:p>
          </p:txBody>
        </p:sp>
      </p:gr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dirty="0" smtClean="0">
                <a:solidFill>
                  <a:schemeClr val="bg1"/>
                </a:solidFill>
                <a:latin typeface="+mn-lt"/>
              </a:rPr>
              <a:t>6</a:t>
            </a:r>
            <a:r>
              <a:rPr kumimoji="0" lang="en-US" sz="1800" b="1" i="0" u="none" strike="noStrike" kern="0" cap="none" spc="0" normalizeH="0" baseline="0" noProof="0" dirty="0" smtClean="0">
                <a:ln>
                  <a:noFill/>
                </a:ln>
                <a:solidFill>
                  <a:schemeClr val="bg1"/>
                </a:solidFill>
                <a:effectLst/>
                <a:uLnTx/>
                <a:uFillTx/>
                <a:latin typeface="+mn-lt"/>
              </a:rPr>
              <a:t>. Relationships - planning</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auto">
          <a:xfrm>
            <a:off x="290944" y="1196012"/>
            <a:ext cx="8520547"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Plan how you will manage the external relationships...</a:t>
            </a:r>
          </a:p>
          <a:p>
            <a:pPr marL="231775" marR="0" lvl="0"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ea typeface="+mn-ea"/>
                <a:cs typeface="+mn-cs"/>
              </a:rPr>
              <a:t>Outline a stakeholder map for the deal by identifying</a:t>
            </a:r>
            <a:r>
              <a:rPr kumimoji="0" lang="en-GB" sz="1200" b="0" i="0" u="none" strike="noStrike" kern="0" cap="none" spc="0" normalizeH="0" noProof="0" dirty="0" smtClean="0">
                <a:ln>
                  <a:noFill/>
                </a:ln>
                <a:solidFill>
                  <a:schemeClr val="accent1"/>
                </a:solidFill>
                <a:effectLst/>
                <a:uLnTx/>
                <a:uFillTx/>
                <a:latin typeface="+mn-lt"/>
                <a:ea typeface="+mn-ea"/>
                <a:cs typeface="+mn-cs"/>
              </a:rPr>
              <a:t> the key stakeholders:</a:t>
            </a:r>
          </a:p>
          <a:p>
            <a:pPr marL="442913" lvl="1" indent="-179388">
              <a:spcBef>
                <a:spcPts val="600"/>
              </a:spcBef>
              <a:spcAft>
                <a:spcPts val="0"/>
              </a:spcAft>
              <a:buClr>
                <a:schemeClr val="accent1"/>
              </a:buClr>
              <a:buSzPct val="100000"/>
              <a:buFont typeface="Arial" pitchFamily="34" charset="0"/>
              <a:buChar char="–"/>
              <a:tabLst>
                <a:tab pos="231775" algn="l"/>
              </a:tabLst>
              <a:defRPr/>
            </a:pPr>
            <a:r>
              <a:rPr kumimoji="0" lang="en-GB" sz="1200" b="0" i="0" u="none" strike="noStrike" kern="0" cap="none" spc="0" normalizeH="0" noProof="0" dirty="0" smtClean="0">
                <a:ln>
                  <a:noFill/>
                </a:ln>
                <a:solidFill>
                  <a:schemeClr val="accent1"/>
                </a:solidFill>
                <a:effectLst/>
                <a:uLnTx/>
                <a:uFillTx/>
                <a:latin typeface="+mn-lt"/>
                <a:ea typeface="+mn-ea"/>
                <a:cs typeface="+mn-cs"/>
              </a:rPr>
              <a:t>At the client (e.g. CFO, Head of M&amp;A, M&amp;A Manager/Executive, Tax Manager, etc)</a:t>
            </a:r>
          </a:p>
          <a:p>
            <a:pPr marL="442913" lvl="1" indent="-179388">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At the </a:t>
            </a:r>
            <a:r>
              <a:rPr kumimoji="0" lang="en-GB" sz="1200" b="0" i="0" u="none" strike="noStrike" kern="0" cap="none" spc="0" normalizeH="0" noProof="0" dirty="0" smtClean="0">
                <a:ln>
                  <a:noFill/>
                </a:ln>
                <a:solidFill>
                  <a:schemeClr val="accent1"/>
                </a:solidFill>
                <a:effectLst/>
                <a:uLnTx/>
                <a:uFillTx/>
                <a:latin typeface="+mn-lt"/>
                <a:ea typeface="+mn-ea"/>
                <a:cs typeface="+mn-cs"/>
              </a:rPr>
              <a:t>target business (e.g. target CEO, CFO, FC, etc) </a:t>
            </a:r>
          </a:p>
          <a:p>
            <a:pPr marL="442913" lvl="1" indent="-179388">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At other parties such as other advisors and lenders</a:t>
            </a:r>
            <a:r>
              <a:rPr lang="en-GB" sz="1200" kern="0" dirty="0" smtClean="0">
                <a:solidFill>
                  <a:schemeClr val="accent1"/>
                </a:solidFill>
              </a:rPr>
              <a:t> (e.g. investment banks) </a:t>
            </a:r>
          </a:p>
          <a:p>
            <a:pPr marL="231775"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Determine who in the KPMG team will be responsible for managing the relationship with each key stakeholder.  This can be documented in a relationship map such as that below.  Each team member should have specific objectives in relation to developing these relationships</a:t>
            </a:r>
          </a:p>
          <a:p>
            <a:pPr marL="231775"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Remember to include:</a:t>
            </a:r>
          </a:p>
          <a:p>
            <a:pPr marL="442913" lvl="1" indent="-179388">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 Junior levels as well as senior levels – this enables junior team members to start to develop skills around building relationships, and the junior individuals of today could be the senior executives of the future!</a:t>
            </a:r>
          </a:p>
          <a:p>
            <a:pPr marL="442913" lvl="1" indent="-179388">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Specialists</a:t>
            </a:r>
          </a:p>
        </p:txBody>
      </p:sp>
      <p:graphicFrame>
        <p:nvGraphicFramePr>
          <p:cNvPr id="4" name="Table 3"/>
          <p:cNvGraphicFramePr>
            <a:graphicFrameLocks noGrp="1"/>
          </p:cNvGraphicFramePr>
          <p:nvPr/>
        </p:nvGraphicFramePr>
        <p:xfrm>
          <a:off x="346368" y="4187821"/>
          <a:ext cx="8423561" cy="2007681"/>
        </p:xfrm>
        <a:graphic>
          <a:graphicData uri="http://schemas.openxmlformats.org/drawingml/2006/table">
            <a:tbl>
              <a:tblPr/>
              <a:tblGrid>
                <a:gridCol w="1837001"/>
                <a:gridCol w="988680"/>
                <a:gridCol w="932980"/>
                <a:gridCol w="932980"/>
                <a:gridCol w="932980"/>
                <a:gridCol w="932980"/>
                <a:gridCol w="932980"/>
                <a:gridCol w="932980"/>
              </a:tblGrid>
              <a:tr h="356481">
                <a:tc gridSpan="8">
                  <a:txBody>
                    <a:bodyPr/>
                    <a:lstStyle/>
                    <a:p>
                      <a:pPr algn="l" fontAlgn="b"/>
                      <a:r>
                        <a:rPr lang="en-GB" sz="1000" b="1" i="0" u="none" strike="noStrike" dirty="0" smtClean="0">
                          <a:solidFill>
                            <a:srgbClr val="FFFFFF"/>
                          </a:solidFill>
                          <a:latin typeface="+mn-lt"/>
                          <a:cs typeface="Arial" pitchFamily="34" charset="0"/>
                        </a:rPr>
                        <a:t>Example</a:t>
                      </a:r>
                      <a:r>
                        <a:rPr lang="en-GB" sz="1000" b="1" i="0" u="none" strike="noStrike" baseline="0" dirty="0" smtClean="0">
                          <a:solidFill>
                            <a:srgbClr val="FFFFFF"/>
                          </a:solidFill>
                          <a:latin typeface="+mn-lt"/>
                          <a:cs typeface="Arial" pitchFamily="34" charset="0"/>
                        </a:rPr>
                        <a:t> r</a:t>
                      </a:r>
                      <a:r>
                        <a:rPr lang="en-GB" sz="1000" b="1" i="0" u="none" strike="noStrike" dirty="0" smtClean="0">
                          <a:solidFill>
                            <a:srgbClr val="FFFFFF"/>
                          </a:solidFill>
                          <a:latin typeface="+mn-lt"/>
                          <a:cs typeface="Arial" pitchFamily="34" charset="0"/>
                        </a:rPr>
                        <a:t>elationship map</a:t>
                      </a:r>
                      <a:endParaRPr lang="en-GB" sz="1000" b="1"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ctr"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ctr"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l"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l"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l"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l"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hMerge="1">
                  <a:txBody>
                    <a:bodyPr/>
                    <a:lstStyle/>
                    <a:p>
                      <a:pPr algn="l" fontAlgn="b"/>
                      <a:endParaRPr lang="en-GB" sz="1200" b="1" i="0" u="none" strike="noStrike">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r>
              <a:tr h="119529">
                <a:tc>
                  <a:txBody>
                    <a:bodyPr/>
                    <a:lstStyle/>
                    <a:p>
                      <a:pPr algn="l" fontAlgn="b"/>
                      <a:r>
                        <a:rPr lang="en-GB" sz="1000" b="1" i="0" u="none" strike="noStrike" dirty="0" smtClean="0">
                          <a:solidFill>
                            <a:srgbClr val="FFFFFF"/>
                          </a:solidFill>
                          <a:latin typeface="+mn-lt"/>
                          <a:cs typeface="Arial" pitchFamily="34" charset="0"/>
                        </a:rPr>
                        <a:t>KPMG team member</a:t>
                      </a:r>
                      <a:endParaRPr lang="en-GB" sz="1000" b="1"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000" b="1" i="0" u="none" strike="noStrike" dirty="0" smtClean="0">
                          <a:solidFill>
                            <a:srgbClr val="E7EDF5"/>
                          </a:solidFill>
                          <a:latin typeface="+mn-lt"/>
                          <a:cs typeface="Arial" pitchFamily="34" charset="0"/>
                        </a:rPr>
                        <a:t>Client CFO</a:t>
                      </a:r>
                      <a:endParaRPr lang="en-GB" sz="1000" b="1"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000" b="1" i="0" u="none" strike="noStrike" dirty="0" smtClean="0">
                          <a:solidFill>
                            <a:srgbClr val="E7EDF5"/>
                          </a:solidFill>
                          <a:latin typeface="+mn-lt"/>
                          <a:cs typeface="Arial" pitchFamily="34" charset="0"/>
                        </a:rPr>
                        <a:t>Head</a:t>
                      </a:r>
                      <a:r>
                        <a:rPr lang="en-GB" sz="1000" b="1" i="0" u="none" strike="noStrike" baseline="0" dirty="0" smtClean="0">
                          <a:solidFill>
                            <a:srgbClr val="E7EDF5"/>
                          </a:solidFill>
                          <a:latin typeface="+mn-lt"/>
                          <a:cs typeface="Arial" pitchFamily="34" charset="0"/>
                        </a:rPr>
                        <a:t> of M&amp;A</a:t>
                      </a:r>
                      <a:endParaRPr lang="en-GB" sz="1000" b="1"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000" b="1" i="0" u="none" strike="noStrike" dirty="0" smtClean="0">
                          <a:solidFill>
                            <a:srgbClr val="E7EDF5"/>
                          </a:solidFill>
                          <a:latin typeface="+mn-lt"/>
                          <a:cs typeface="Arial" pitchFamily="34" charset="0"/>
                        </a:rPr>
                        <a:t>M&amp;A Manager</a:t>
                      </a:r>
                      <a:endParaRPr lang="en-GB" sz="1000" b="1"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000" b="1" i="0" u="none" strike="noStrike" dirty="0" smtClean="0">
                          <a:solidFill>
                            <a:srgbClr val="E7EDF5"/>
                          </a:solidFill>
                          <a:latin typeface="+mn-lt"/>
                          <a:cs typeface="Arial" pitchFamily="34" charset="0"/>
                        </a:rPr>
                        <a:t>Target CEO</a:t>
                      </a:r>
                      <a:endParaRPr lang="en-GB" sz="1000" b="1"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000" b="1" i="0" u="none" strike="noStrike" dirty="0" smtClean="0">
                          <a:solidFill>
                            <a:srgbClr val="E7EDF5"/>
                          </a:solidFill>
                          <a:latin typeface="+mn-lt"/>
                          <a:cs typeface="Arial" pitchFamily="34" charset="0"/>
                        </a:rPr>
                        <a:t>Target CFO</a:t>
                      </a:r>
                      <a:endParaRPr lang="en-GB" sz="1000" b="1"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000" b="1" i="0" u="none" strike="noStrike" dirty="0" smtClean="0">
                          <a:solidFill>
                            <a:srgbClr val="E7EDF5"/>
                          </a:solidFill>
                          <a:latin typeface="+mn-lt"/>
                          <a:cs typeface="Arial" pitchFamily="34" charset="0"/>
                        </a:rPr>
                        <a:t>Target controller</a:t>
                      </a:r>
                      <a:endParaRPr lang="en-GB" sz="1000" b="1"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l" fontAlgn="b"/>
                      <a:r>
                        <a:rPr lang="en-GB" sz="1000" b="1" i="0" u="none" strike="noStrike" dirty="0" smtClean="0">
                          <a:solidFill>
                            <a:srgbClr val="E7EDF5"/>
                          </a:solidFill>
                          <a:latin typeface="+mn-lt"/>
                          <a:cs typeface="Arial" pitchFamily="34" charset="0"/>
                        </a:rPr>
                        <a:t>Investment bank executive</a:t>
                      </a:r>
                      <a:endParaRPr lang="en-GB" sz="1000" b="1"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b="0" i="0" u="none" strike="noStrike" dirty="0" smtClean="0">
                          <a:solidFill>
                            <a:schemeClr val="accent4"/>
                          </a:solidFill>
                          <a:latin typeface="+mn-lt"/>
                          <a:cs typeface="Arial" pitchFamily="34" charset="0"/>
                        </a:rPr>
                        <a:t>Partner</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b="0" i="0" u="none" strike="noStrike" dirty="0" smtClean="0">
                          <a:solidFill>
                            <a:schemeClr val="accent4"/>
                          </a:solidFill>
                          <a:latin typeface="+mn-lt"/>
                          <a:cs typeface="Arial" pitchFamily="34" charset="0"/>
                        </a:rPr>
                        <a:t>Senior Manager / Director</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b="0" i="0" u="none" strike="noStrike" dirty="0" smtClean="0">
                          <a:solidFill>
                            <a:schemeClr val="accent4"/>
                          </a:solidFill>
                          <a:latin typeface="+mn-lt"/>
                          <a:cs typeface="Arial" pitchFamily="34" charset="0"/>
                        </a:rPr>
                        <a:t>Manager</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b="0" i="0" u="none" strike="noStrike" dirty="0" smtClean="0">
                          <a:solidFill>
                            <a:schemeClr val="accent4"/>
                          </a:solidFill>
                          <a:latin typeface="+mn-lt"/>
                          <a:cs typeface="Arial" pitchFamily="34" charset="0"/>
                        </a:rPr>
                        <a:t>Associate</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b="0" i="0" u="none" strike="noStrike" dirty="0" smtClean="0">
                          <a:solidFill>
                            <a:schemeClr val="accent4"/>
                          </a:solidFill>
                          <a:latin typeface="+mn-lt"/>
                          <a:cs typeface="Arial" pitchFamily="34" charset="0"/>
                        </a:rPr>
                        <a:t>Executive</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l" fontAlgn="b"/>
                      <a:endParaRPr lang="en-GB" sz="1000" b="0" i="0" u="none" strike="noStrike" dirty="0">
                        <a:solidFill>
                          <a:srgbClr val="E7EDF5"/>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bl>
          </a:graphicData>
        </a:graphic>
      </p:graphicFrame>
      <p:grpSp>
        <p:nvGrpSpPr>
          <p:cNvPr id="2" name="Group 13"/>
          <p:cNvGrpSpPr/>
          <p:nvPr/>
        </p:nvGrpSpPr>
        <p:grpSpPr>
          <a:xfrm>
            <a:off x="2471432" y="5052061"/>
            <a:ext cx="6062973" cy="1239088"/>
            <a:chOff x="2471432" y="4761106"/>
            <a:chExt cx="6062973" cy="1239088"/>
          </a:xfrm>
        </p:grpSpPr>
        <p:sp>
          <p:nvSpPr>
            <p:cNvPr id="7" name="Text Box 37"/>
            <p:cNvSpPr txBox="1">
              <a:spLocks noChangeArrowheads="1"/>
            </p:cNvSpPr>
            <p:nvPr/>
          </p:nvSpPr>
          <p:spPr bwMode="auto">
            <a:xfrm>
              <a:off x="2471432" y="4761106"/>
              <a:ext cx="424174" cy="338554"/>
            </a:xfrm>
            <a:prstGeom prst="rect">
              <a:avLst/>
            </a:prstGeom>
            <a:noFill/>
            <a:ln w="9525" algn="ctr">
              <a:noFill/>
              <a:miter lim="800000"/>
              <a:headEnd/>
              <a:tailEnd/>
            </a:ln>
            <a:effectLst/>
          </p:spPr>
          <p:txBody>
            <a:bodyPr wrap="square">
              <a:spAutoFit/>
            </a:bodyPr>
            <a:lstStyle/>
            <a:p>
              <a:pPr algn="ctr">
                <a:spcBef>
                  <a:spcPct val="45000"/>
                </a:spcBef>
                <a:buSzPct val="100000"/>
                <a:buFont typeface="Wingdings" pitchFamily="2" charset="2"/>
                <a:buChar char="ü"/>
              </a:pPr>
              <a:r>
                <a:rPr lang="en-GB" sz="1600" dirty="0">
                  <a:solidFill>
                    <a:schemeClr val="accent3">
                      <a:lumMod val="75000"/>
                    </a:schemeClr>
                  </a:solidFill>
                </a:rPr>
                <a:t> </a:t>
              </a:r>
            </a:p>
          </p:txBody>
        </p:sp>
        <p:sp>
          <p:nvSpPr>
            <p:cNvPr id="8" name="Text Box 37"/>
            <p:cNvSpPr txBox="1">
              <a:spLocks noChangeArrowheads="1"/>
            </p:cNvSpPr>
            <p:nvPr/>
          </p:nvSpPr>
          <p:spPr bwMode="auto">
            <a:xfrm>
              <a:off x="8110231" y="5661640"/>
              <a:ext cx="424174" cy="338554"/>
            </a:xfrm>
            <a:prstGeom prst="rect">
              <a:avLst/>
            </a:prstGeom>
            <a:noFill/>
            <a:ln w="9525" algn="ctr">
              <a:noFill/>
              <a:miter lim="800000"/>
              <a:headEnd/>
              <a:tailEnd/>
            </a:ln>
            <a:effectLst/>
          </p:spPr>
          <p:txBody>
            <a:bodyPr wrap="square">
              <a:spAutoFit/>
            </a:bodyPr>
            <a:lstStyle/>
            <a:p>
              <a:pPr algn="ctr">
                <a:spcBef>
                  <a:spcPct val="45000"/>
                </a:spcBef>
                <a:buSzPct val="100000"/>
                <a:buFont typeface="Wingdings" pitchFamily="2" charset="2"/>
                <a:buChar char="ü"/>
              </a:pPr>
              <a:r>
                <a:rPr lang="en-GB" sz="1600" dirty="0">
                  <a:solidFill>
                    <a:schemeClr val="accent3">
                      <a:lumMod val="75000"/>
                    </a:schemeClr>
                  </a:solidFill>
                </a:rPr>
                <a:t> </a:t>
              </a:r>
            </a:p>
          </p:txBody>
        </p:sp>
        <p:sp>
          <p:nvSpPr>
            <p:cNvPr id="9" name="Text Box 37"/>
            <p:cNvSpPr txBox="1">
              <a:spLocks noChangeArrowheads="1"/>
            </p:cNvSpPr>
            <p:nvPr/>
          </p:nvSpPr>
          <p:spPr bwMode="auto">
            <a:xfrm>
              <a:off x="7181977" y="5439969"/>
              <a:ext cx="424174" cy="338554"/>
            </a:xfrm>
            <a:prstGeom prst="rect">
              <a:avLst/>
            </a:prstGeom>
            <a:noFill/>
            <a:ln w="9525" algn="ctr">
              <a:noFill/>
              <a:miter lim="800000"/>
              <a:headEnd/>
              <a:tailEnd/>
            </a:ln>
            <a:effectLst/>
          </p:spPr>
          <p:txBody>
            <a:bodyPr wrap="square">
              <a:spAutoFit/>
            </a:bodyPr>
            <a:lstStyle/>
            <a:p>
              <a:pPr algn="ctr">
                <a:spcBef>
                  <a:spcPct val="45000"/>
                </a:spcBef>
                <a:buSzPct val="100000"/>
                <a:buFont typeface="Wingdings" pitchFamily="2" charset="2"/>
                <a:buChar char="ü"/>
              </a:pPr>
              <a:r>
                <a:rPr lang="en-GB" sz="1600" dirty="0">
                  <a:solidFill>
                    <a:schemeClr val="accent3">
                      <a:lumMod val="75000"/>
                    </a:schemeClr>
                  </a:solidFill>
                </a:rPr>
                <a:t> </a:t>
              </a:r>
            </a:p>
          </p:txBody>
        </p:sp>
        <p:sp>
          <p:nvSpPr>
            <p:cNvPr id="10" name="Text Box 37"/>
            <p:cNvSpPr txBox="1">
              <a:spLocks noChangeArrowheads="1"/>
            </p:cNvSpPr>
            <p:nvPr/>
          </p:nvSpPr>
          <p:spPr bwMode="auto">
            <a:xfrm>
              <a:off x="6226013" y="5204443"/>
              <a:ext cx="424174" cy="338554"/>
            </a:xfrm>
            <a:prstGeom prst="rect">
              <a:avLst/>
            </a:prstGeom>
            <a:noFill/>
            <a:ln w="9525" algn="ctr">
              <a:noFill/>
              <a:miter lim="800000"/>
              <a:headEnd/>
              <a:tailEnd/>
            </a:ln>
            <a:effectLst/>
          </p:spPr>
          <p:txBody>
            <a:bodyPr wrap="square">
              <a:spAutoFit/>
            </a:bodyPr>
            <a:lstStyle/>
            <a:p>
              <a:pPr algn="ctr">
                <a:spcBef>
                  <a:spcPct val="45000"/>
                </a:spcBef>
                <a:buSzPct val="100000"/>
                <a:buFont typeface="Wingdings" pitchFamily="2" charset="2"/>
                <a:buChar char="ü"/>
              </a:pPr>
              <a:r>
                <a:rPr lang="en-GB" sz="1600" dirty="0">
                  <a:solidFill>
                    <a:schemeClr val="accent3">
                      <a:lumMod val="75000"/>
                    </a:schemeClr>
                  </a:solidFill>
                </a:rPr>
                <a:t> </a:t>
              </a:r>
            </a:p>
          </p:txBody>
        </p:sp>
        <p:sp>
          <p:nvSpPr>
            <p:cNvPr id="11" name="Text Box 37"/>
            <p:cNvSpPr txBox="1">
              <a:spLocks noChangeArrowheads="1"/>
            </p:cNvSpPr>
            <p:nvPr/>
          </p:nvSpPr>
          <p:spPr bwMode="auto">
            <a:xfrm>
              <a:off x="5311614" y="4982771"/>
              <a:ext cx="424174" cy="338554"/>
            </a:xfrm>
            <a:prstGeom prst="rect">
              <a:avLst/>
            </a:prstGeom>
            <a:noFill/>
            <a:ln w="9525" algn="ctr">
              <a:noFill/>
              <a:miter lim="800000"/>
              <a:headEnd/>
              <a:tailEnd/>
            </a:ln>
            <a:effectLst/>
          </p:spPr>
          <p:txBody>
            <a:bodyPr wrap="square">
              <a:spAutoFit/>
            </a:bodyPr>
            <a:lstStyle/>
            <a:p>
              <a:pPr algn="ctr">
                <a:spcBef>
                  <a:spcPct val="45000"/>
                </a:spcBef>
                <a:buSzPct val="100000"/>
                <a:buFont typeface="Wingdings" pitchFamily="2" charset="2"/>
                <a:buChar char="ü"/>
              </a:pPr>
              <a:r>
                <a:rPr lang="en-GB" sz="1600" dirty="0">
                  <a:solidFill>
                    <a:schemeClr val="accent3">
                      <a:lumMod val="75000"/>
                    </a:schemeClr>
                  </a:solidFill>
                </a:rPr>
                <a:t> </a:t>
              </a:r>
            </a:p>
          </p:txBody>
        </p:sp>
        <p:sp>
          <p:nvSpPr>
            <p:cNvPr id="12" name="Text Box 37"/>
            <p:cNvSpPr txBox="1">
              <a:spLocks noChangeArrowheads="1"/>
            </p:cNvSpPr>
            <p:nvPr/>
          </p:nvSpPr>
          <p:spPr bwMode="auto">
            <a:xfrm>
              <a:off x="4369504" y="4968916"/>
              <a:ext cx="424174" cy="338554"/>
            </a:xfrm>
            <a:prstGeom prst="rect">
              <a:avLst/>
            </a:prstGeom>
            <a:noFill/>
            <a:ln w="9525" algn="ctr">
              <a:noFill/>
              <a:miter lim="800000"/>
              <a:headEnd/>
              <a:tailEnd/>
            </a:ln>
            <a:effectLst/>
          </p:spPr>
          <p:txBody>
            <a:bodyPr wrap="square">
              <a:spAutoFit/>
            </a:bodyPr>
            <a:lstStyle/>
            <a:p>
              <a:pPr algn="ctr">
                <a:spcBef>
                  <a:spcPct val="45000"/>
                </a:spcBef>
                <a:buSzPct val="100000"/>
                <a:buFont typeface="Wingdings" pitchFamily="2" charset="2"/>
                <a:buChar char="ü"/>
              </a:pPr>
              <a:r>
                <a:rPr lang="en-GB" sz="1600" dirty="0">
                  <a:solidFill>
                    <a:schemeClr val="accent3">
                      <a:lumMod val="75000"/>
                    </a:schemeClr>
                  </a:solidFill>
                </a:rPr>
                <a:t> </a:t>
              </a:r>
            </a:p>
          </p:txBody>
        </p:sp>
        <p:sp>
          <p:nvSpPr>
            <p:cNvPr id="13" name="Text Box 37"/>
            <p:cNvSpPr txBox="1">
              <a:spLocks noChangeArrowheads="1"/>
            </p:cNvSpPr>
            <p:nvPr/>
          </p:nvSpPr>
          <p:spPr bwMode="auto">
            <a:xfrm>
              <a:off x="3441249" y="4761106"/>
              <a:ext cx="424174" cy="338554"/>
            </a:xfrm>
            <a:prstGeom prst="rect">
              <a:avLst/>
            </a:prstGeom>
            <a:noFill/>
            <a:ln w="9525" algn="ctr">
              <a:noFill/>
              <a:miter lim="800000"/>
              <a:headEnd/>
              <a:tailEnd/>
            </a:ln>
            <a:effectLst/>
          </p:spPr>
          <p:txBody>
            <a:bodyPr wrap="square">
              <a:spAutoFit/>
            </a:bodyPr>
            <a:lstStyle/>
            <a:p>
              <a:pPr algn="ctr">
                <a:spcBef>
                  <a:spcPct val="45000"/>
                </a:spcBef>
                <a:buSzPct val="100000"/>
                <a:buFont typeface="Wingdings" pitchFamily="2" charset="2"/>
                <a:buChar char="ü"/>
              </a:pPr>
              <a:r>
                <a:rPr lang="en-GB" sz="1600" dirty="0">
                  <a:solidFill>
                    <a:schemeClr val="accent3">
                      <a:lumMod val="75000"/>
                    </a:schemeClr>
                  </a:solidFill>
                </a:rPr>
                <a:t> </a:t>
              </a:r>
            </a:p>
          </p:txBody>
        </p:sp>
      </p:grpSp>
      <p:pic>
        <p:nvPicPr>
          <p:cNvPr id="14" name="Picture 1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b="1" kern="0" dirty="0" smtClean="0">
                <a:solidFill>
                  <a:schemeClr val="bg1"/>
                </a:solidFill>
                <a:latin typeface="+mn-lt"/>
              </a:rPr>
              <a:t>6</a:t>
            </a:r>
            <a:r>
              <a:rPr kumimoji="0" lang="en-US" sz="1800" b="1" i="0" u="none" strike="noStrike" kern="0" cap="none" spc="0" normalizeH="0" baseline="0" noProof="0" dirty="0" smtClean="0">
                <a:ln>
                  <a:noFill/>
                </a:ln>
                <a:solidFill>
                  <a:schemeClr val="bg1"/>
                </a:solidFill>
                <a:effectLst/>
                <a:uLnTx/>
                <a:uFillTx/>
                <a:latin typeface="+mn-lt"/>
              </a:rPr>
              <a:t>. Relationships</a:t>
            </a:r>
            <a:r>
              <a:rPr kumimoji="0" lang="en-US" sz="1800" b="1" i="0" u="none" strike="noStrike" kern="0" cap="none" spc="0" normalizeH="0" noProof="0" dirty="0" smtClean="0">
                <a:ln>
                  <a:noFill/>
                </a:ln>
                <a:solidFill>
                  <a:schemeClr val="bg1"/>
                </a:solidFill>
                <a:effectLst/>
                <a:uLnTx/>
                <a:uFillTx/>
                <a:latin typeface="+mn-lt"/>
              </a:rPr>
              <a:t> – key tips and the team marking model</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gray">
          <a:xfrm>
            <a:off x="332514" y="1237577"/>
            <a:ext cx="8505868"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a:t>
            </a:r>
          </a:p>
          <a:p>
            <a:pPr marL="231775" marR="0" lvl="0" indent="-231775" algn="l" defTabSz="914400" rtl="0" eaLnBrk="1" fontAlgn="base" latinLnBrk="0" hangingPunct="1">
              <a:lnSpc>
                <a:spcPct val="100000"/>
              </a:lnSpc>
              <a:spcBef>
                <a:spcPts val="600"/>
              </a:spcBef>
              <a:spcAft>
                <a:spcPts val="0"/>
              </a:spcAft>
              <a:buClr>
                <a:schemeClr val="accent1"/>
              </a:buClr>
              <a:buSzPct val="75000"/>
              <a:buFont typeface="Wingdings" pitchFamily="2" charset="2"/>
              <a:buChar char="l"/>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ea typeface="+mn-ea"/>
                <a:cs typeface="+mn-cs"/>
              </a:rPr>
              <a:t>[[]</a:t>
            </a:r>
            <a:endParaRPr kumimoji="0" lang="en-GB" sz="1200" b="0" i="0" u="none" strike="noStrike" kern="0" cap="none" spc="0" normalizeH="0" noProof="0" dirty="0" smtClean="0">
              <a:ln>
                <a:noFill/>
              </a:ln>
              <a:solidFill>
                <a:schemeClr val="accent1"/>
              </a:solidFill>
              <a:effectLst/>
              <a:uLnTx/>
              <a:uFillTx/>
              <a:latin typeface="+mn-lt"/>
              <a:ea typeface="+mn-ea"/>
              <a:cs typeface="+mn-cs"/>
            </a:endParaRPr>
          </a:p>
          <a:p>
            <a:pPr marL="442913" lvl="1" indent="-179388">
              <a:spcBef>
                <a:spcPts val="600"/>
              </a:spcBef>
              <a:spcAft>
                <a:spcPts val="0"/>
              </a:spcAft>
              <a:buClr>
                <a:schemeClr val="accent1"/>
              </a:buClr>
              <a:buSzPct val="75000"/>
              <a:buFont typeface="Arial" pitchFamily="34" charset="0"/>
              <a:buChar char="–"/>
              <a:tabLst>
                <a:tab pos="231775" algn="l"/>
              </a:tabLst>
              <a:defRPr/>
            </a:pPr>
            <a:r>
              <a:rPr kumimoji="0" lang="en-GB" sz="1200" b="0" i="0" u="none" strike="noStrike" kern="0" cap="none" spc="0" normalizeH="0" noProof="0" dirty="0" smtClean="0">
                <a:ln>
                  <a:noFill/>
                </a:ln>
                <a:solidFill>
                  <a:schemeClr val="accent1"/>
                </a:solidFill>
                <a:effectLst/>
                <a:uLnTx/>
                <a:uFillTx/>
                <a:latin typeface="+mn-lt"/>
                <a:ea typeface="+mn-ea"/>
                <a:cs typeface="+mn-cs"/>
              </a:rPr>
              <a:t>[]</a:t>
            </a:r>
            <a:endParaRPr lang="en-GB" sz="1200" kern="0" dirty="0" smtClean="0">
              <a:solidFill>
                <a:schemeClr val="accent1"/>
              </a:solidFill>
            </a:endParaRPr>
          </a:p>
          <a:p>
            <a:pPr marL="231775" indent="-231775">
              <a:spcBef>
                <a:spcPts val="600"/>
              </a:spcBef>
              <a:spcAft>
                <a:spcPts val="0"/>
              </a:spcAft>
              <a:buClr>
                <a:schemeClr val="accent1"/>
              </a:buClr>
              <a:buSzPct val="75000"/>
              <a:buFont typeface="Wingdings" pitchFamily="2" charset="2"/>
              <a:buChar char="l"/>
              <a:tabLst>
                <a:tab pos="231775" algn="l"/>
              </a:tabLst>
              <a:defRPr/>
            </a:pPr>
            <a:r>
              <a:rPr lang="en-GB" sz="1200" kern="0" dirty="0" smtClean="0">
                <a:solidFill>
                  <a:schemeClr val="accent1"/>
                </a:solidFill>
                <a:latin typeface="+mn-lt"/>
                <a:cs typeface="+mn-cs"/>
              </a:rPr>
              <a:t>[]</a:t>
            </a:r>
          </a:p>
        </p:txBody>
      </p:sp>
      <p:sp>
        <p:nvSpPr>
          <p:cNvPr id="70" name="Rectangle 2"/>
          <p:cNvSpPr>
            <a:spLocks noChangeArrowheads="1"/>
          </p:cNvSpPr>
          <p:nvPr/>
        </p:nvSpPr>
        <p:spPr bwMode="gray">
          <a:xfrm>
            <a:off x="2312377" y="2311402"/>
            <a:ext cx="997927" cy="299295"/>
          </a:xfrm>
          <a:prstGeom prst="rect">
            <a:avLst/>
          </a:prstGeom>
          <a:solidFill>
            <a:srgbClr val="409DAD"/>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lvl="1" indent="-185738" algn="ctr">
              <a:buClr>
                <a:srgbClr val="0C2D83"/>
              </a:buClr>
              <a:buSzPct val="85000"/>
            </a:pPr>
            <a:r>
              <a:rPr lang="en-US" sz="1000" b="1" dirty="0" smtClean="0">
                <a:solidFill>
                  <a:srgbClr val="FFFFFF"/>
                </a:solidFill>
                <a:latin typeface="Arial" pitchFamily="34" charset="0"/>
                <a:cs typeface="Arial" pitchFamily="34" charset="0"/>
              </a:rPr>
              <a:t>Board, CEO</a:t>
            </a:r>
          </a:p>
        </p:txBody>
      </p:sp>
      <p:sp>
        <p:nvSpPr>
          <p:cNvPr id="71" name="Text Box 4"/>
          <p:cNvSpPr txBox="1">
            <a:spLocks noChangeArrowheads="1"/>
          </p:cNvSpPr>
          <p:nvPr/>
        </p:nvSpPr>
        <p:spPr bwMode="gray">
          <a:xfrm>
            <a:off x="6802316" y="1196976"/>
            <a:ext cx="2089638" cy="3446310"/>
          </a:xfrm>
          <a:prstGeom prst="rect">
            <a:avLst/>
          </a:prstGeom>
          <a:solidFill>
            <a:schemeClr val="accent4">
              <a:lumMod val="20000"/>
              <a:lumOff val="80000"/>
            </a:schemeClr>
          </a:solidFill>
          <a:ln w="6350">
            <a:solidFill>
              <a:srgbClr val="8AA5CB"/>
            </a:solidFill>
            <a:miter lim="800000"/>
            <a:headEnd/>
            <a:tailEnd/>
          </a:ln>
        </p:spPr>
        <p:txBody>
          <a:bodyPr lIns="72000" tIns="72000" rIns="72000" bIns="72000">
            <a:spAutoFit/>
          </a:bodyPr>
          <a:lstStyle/>
          <a:p>
            <a:pPr marL="342900" marR="0" lvl="0" indent="-342900" defTabSz="914400" eaLnBrk="1" fontAlgn="auto" latinLnBrk="0" hangingPunct="1">
              <a:lnSpc>
                <a:spcPct val="100000"/>
              </a:lnSpc>
              <a:spcBef>
                <a:spcPct val="50000"/>
              </a:spcBef>
              <a:spcAft>
                <a:spcPts val="0"/>
              </a:spcAft>
              <a:buClrTx/>
              <a:buSzTx/>
              <a:buFontTx/>
              <a:buNone/>
              <a:tabLst/>
              <a:defRPr/>
            </a:pPr>
            <a:r>
              <a:rPr kumimoji="0" lang="en-GB" sz="1100" b="1" i="0" u="none" strike="noStrike" kern="0" cap="none" spc="0" normalizeH="0" baseline="0" noProof="0" dirty="0">
                <a:ln>
                  <a:noFill/>
                </a:ln>
                <a:solidFill>
                  <a:srgbClr val="0C2D83"/>
                </a:solidFill>
                <a:effectLst/>
                <a:uLnTx/>
                <a:uFillTx/>
                <a:latin typeface="Arial" pitchFamily="34" charset="0"/>
                <a:cs typeface="Arial" pitchFamily="34" charset="0"/>
              </a:rPr>
              <a:t>Key benefits of </a:t>
            </a:r>
            <a:r>
              <a:rPr kumimoji="0" lang="en-GB" sz="1100" b="1" i="0" u="none" strike="noStrike" kern="0" cap="none" spc="0" normalizeH="0" baseline="0" noProof="0" dirty="0" smtClean="0">
                <a:ln>
                  <a:noFill/>
                </a:ln>
                <a:solidFill>
                  <a:srgbClr val="0C2D83"/>
                </a:solidFill>
                <a:effectLst/>
                <a:uLnTx/>
                <a:uFillTx/>
                <a:latin typeface="Arial" pitchFamily="34" charset="0"/>
                <a:cs typeface="Arial" pitchFamily="34" charset="0"/>
              </a:rPr>
              <a:t>model...</a:t>
            </a:r>
            <a:endParaRPr kumimoji="0" lang="en-GB" sz="1100" b="1" i="0" u="none" strike="noStrike" kern="0" cap="none" spc="0" normalizeH="0" baseline="0" noProof="0" dirty="0">
              <a:ln>
                <a:noFill/>
              </a:ln>
              <a:solidFill>
                <a:srgbClr val="0C2D83"/>
              </a:solidFill>
              <a:effectLst/>
              <a:uLnTx/>
              <a:uFillTx/>
              <a:latin typeface="Arial" pitchFamily="34" charset="0"/>
              <a:cs typeface="Arial" pitchFamily="34" charset="0"/>
            </a:endParaRPr>
          </a:p>
          <a:p>
            <a:pPr marL="342900" marR="0" lvl="0" indent="-342900" defTabSz="914400" eaLnBrk="1" fontAlgn="auto" latinLnBrk="0" hangingPunct="1">
              <a:lnSpc>
                <a:spcPct val="100000"/>
              </a:lnSpc>
              <a:spcBef>
                <a:spcPct val="50000"/>
              </a:spcBef>
              <a:spcAft>
                <a:spcPts val="0"/>
              </a:spcAft>
              <a:buClrTx/>
              <a:buSzTx/>
              <a:buFontTx/>
              <a:buAutoNum type="arabicPeriod"/>
              <a:tabLst/>
              <a:defRPr/>
            </a:pP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Improved clarity over ownership of relationships – at all levels</a:t>
            </a:r>
          </a:p>
          <a:p>
            <a:pPr marL="342900" marR="0" lvl="0" indent="-342900" defTabSz="914400" eaLnBrk="1" fontAlgn="auto" latinLnBrk="0" hangingPunct="1">
              <a:lnSpc>
                <a:spcPct val="100000"/>
              </a:lnSpc>
              <a:spcBef>
                <a:spcPct val="50000"/>
              </a:spcBef>
              <a:spcAft>
                <a:spcPts val="0"/>
              </a:spcAft>
              <a:buClrTx/>
              <a:buSzTx/>
              <a:buFontTx/>
              <a:buAutoNum type="arabicPeriod"/>
              <a:tabLst/>
              <a:defRPr/>
            </a:pP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ADs/Directors given prime responsibility for relationship with key deal doer</a:t>
            </a:r>
          </a:p>
          <a:p>
            <a:pPr marL="342900" marR="0" lvl="0" indent="-342900" defTabSz="914400" eaLnBrk="1" fontAlgn="auto" latinLnBrk="0" hangingPunct="1">
              <a:lnSpc>
                <a:spcPct val="100000"/>
              </a:lnSpc>
              <a:spcBef>
                <a:spcPct val="50000"/>
              </a:spcBef>
              <a:spcAft>
                <a:spcPts val="0"/>
              </a:spcAft>
              <a:buClrTx/>
              <a:buSzTx/>
              <a:buFontTx/>
              <a:buAutoNum type="arabicPeriod"/>
              <a:tabLst/>
              <a:defRPr/>
            </a:pP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ADs/Directors given more one to one coaching from Partners</a:t>
            </a:r>
          </a:p>
          <a:p>
            <a:pPr marL="342900" marR="0" lvl="0" indent="-342900" defTabSz="914400" eaLnBrk="1" fontAlgn="auto" latinLnBrk="0" hangingPunct="1">
              <a:lnSpc>
                <a:spcPct val="100000"/>
              </a:lnSpc>
              <a:spcBef>
                <a:spcPct val="50000"/>
              </a:spcBef>
              <a:spcAft>
                <a:spcPts val="0"/>
              </a:spcAft>
              <a:buClrTx/>
              <a:buSzTx/>
              <a:buFontTx/>
              <a:buAutoNum type="arabicPeriod"/>
              <a:tabLst/>
              <a:defRPr/>
            </a:pP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Partners given space to target their relationships at Board level</a:t>
            </a:r>
          </a:p>
          <a:p>
            <a:pPr marL="342900" marR="0" lvl="0" indent="-342900" defTabSz="914400" eaLnBrk="1" fontAlgn="auto" latinLnBrk="0" hangingPunct="1">
              <a:lnSpc>
                <a:spcPct val="100000"/>
              </a:lnSpc>
              <a:spcBef>
                <a:spcPct val="50000"/>
              </a:spcBef>
              <a:spcAft>
                <a:spcPts val="0"/>
              </a:spcAft>
              <a:buClrTx/>
              <a:buSzTx/>
              <a:buFontTx/>
              <a:buAutoNum type="arabicPeriod"/>
              <a:tabLst/>
              <a:defRPr/>
            </a:pP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Should increase ability to sell post deal work</a:t>
            </a:r>
          </a:p>
        </p:txBody>
      </p:sp>
      <p:sp>
        <p:nvSpPr>
          <p:cNvPr id="72" name="Rectangle 5"/>
          <p:cNvSpPr>
            <a:spLocks noChangeArrowheads="1"/>
          </p:cNvSpPr>
          <p:nvPr/>
        </p:nvSpPr>
        <p:spPr bwMode="gray">
          <a:xfrm>
            <a:off x="2312377" y="1673226"/>
            <a:ext cx="997927" cy="460375"/>
          </a:xfrm>
          <a:prstGeom prst="rect">
            <a:avLst/>
          </a:prstGeom>
          <a:solidFill>
            <a:srgbClr val="409DAD"/>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marR="0" lvl="1" indent="-185738" algn="ctr" defTabSz="914400" eaLnBrk="1" latinLnBrk="0" hangingPunct="1">
              <a:lnSpc>
                <a:spcPct val="100000"/>
              </a:lnSpc>
              <a:buClr>
                <a:srgbClr val="0C2D83"/>
              </a:buClr>
              <a:buSzPct val="85000"/>
              <a:buFont typeface="Wingdings" pitchFamily="2" charset="2"/>
              <a:buNone/>
              <a:tabLst/>
              <a:defRPr/>
            </a:pPr>
            <a:r>
              <a:rPr lang="en-US" sz="1000" b="1" dirty="0" smtClean="0">
                <a:solidFill>
                  <a:srgbClr val="FFFFFF"/>
                </a:solidFill>
                <a:latin typeface="Arial" pitchFamily="34" charset="0"/>
                <a:cs typeface="Arial" pitchFamily="34" charset="0"/>
              </a:rPr>
              <a:t>Corporate client</a:t>
            </a:r>
          </a:p>
        </p:txBody>
      </p:sp>
      <p:sp>
        <p:nvSpPr>
          <p:cNvPr id="73" name="Rectangle 6"/>
          <p:cNvSpPr>
            <a:spLocks noChangeArrowheads="1"/>
          </p:cNvSpPr>
          <p:nvPr/>
        </p:nvSpPr>
        <p:spPr bwMode="gray">
          <a:xfrm>
            <a:off x="2312378" y="1196975"/>
            <a:ext cx="4120662" cy="387350"/>
          </a:xfrm>
          <a:prstGeom prst="rect">
            <a:avLst/>
          </a:prstGeom>
          <a:solidFill>
            <a:schemeClr val="accent1"/>
          </a:solidFill>
          <a:ln w="6350">
            <a:noFill/>
            <a:miter lim="800000"/>
            <a:headEnd type="none" w="sm" len="sm"/>
            <a:tailEnd type="none" w="sm" len="sm"/>
          </a:ln>
        </p:spPr>
        <p:txBody>
          <a:bodyPr lIns="72000" tIns="72000" rIns="72000" bIns="72000"/>
          <a:lstStyle/>
          <a:p>
            <a:pPr marL="187325" marR="0" lvl="1" indent="-185738" algn="ctr" defTabSz="914400" eaLnBrk="1" fontAlgn="auto" latinLnBrk="0" hangingPunct="1">
              <a:lnSpc>
                <a:spcPct val="100000"/>
              </a:lnSpc>
              <a:spcBef>
                <a:spcPct val="40000"/>
              </a:spcBef>
              <a:spcAft>
                <a:spcPts val="0"/>
              </a:spcAft>
              <a:buClr>
                <a:srgbClr val="0C2D83"/>
              </a:buClr>
              <a:buSzPct val="85000"/>
              <a:buFont typeface="Wingdings" pitchFamily="2" charset="2"/>
              <a:buNone/>
              <a:tabLst/>
              <a:defRPr/>
            </a:pPr>
            <a:endParaRPr kumimoji="0" lang="en-US" sz="1800" b="1" i="0" u="none" strike="noStrike" kern="0" cap="none" spc="0" normalizeH="0" baseline="0" noProof="0" dirty="0">
              <a:ln>
                <a:noFill/>
              </a:ln>
              <a:solidFill>
                <a:schemeClr val="bg1"/>
              </a:solidFill>
              <a:effectLst/>
              <a:uLnTx/>
              <a:uFillTx/>
              <a:latin typeface="Arial" pitchFamily="34" charset="0"/>
              <a:cs typeface="Arial" pitchFamily="34" charset="0"/>
            </a:endParaRPr>
          </a:p>
        </p:txBody>
      </p:sp>
      <p:sp>
        <p:nvSpPr>
          <p:cNvPr id="74" name="Line 7"/>
          <p:cNvSpPr>
            <a:spLocks noChangeShapeType="1"/>
          </p:cNvSpPr>
          <p:nvPr/>
        </p:nvSpPr>
        <p:spPr bwMode="gray">
          <a:xfrm>
            <a:off x="2645020" y="1196975"/>
            <a:ext cx="2718288" cy="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5" name="Line 8"/>
          <p:cNvSpPr>
            <a:spLocks noChangeShapeType="1"/>
          </p:cNvSpPr>
          <p:nvPr/>
        </p:nvSpPr>
        <p:spPr bwMode="gray">
          <a:xfrm>
            <a:off x="2645020" y="1196975"/>
            <a:ext cx="0" cy="38735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6" name="Line 9"/>
          <p:cNvSpPr>
            <a:spLocks noChangeShapeType="1"/>
          </p:cNvSpPr>
          <p:nvPr/>
        </p:nvSpPr>
        <p:spPr bwMode="gray">
          <a:xfrm>
            <a:off x="8233997" y="1196975"/>
            <a:ext cx="0" cy="38735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7" name="Line 10"/>
          <p:cNvSpPr>
            <a:spLocks noChangeShapeType="1"/>
          </p:cNvSpPr>
          <p:nvPr/>
        </p:nvSpPr>
        <p:spPr bwMode="gray">
          <a:xfrm>
            <a:off x="2645021" y="4098925"/>
            <a:ext cx="5588977" cy="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8" name="Line 12"/>
          <p:cNvSpPr>
            <a:spLocks noChangeShapeType="1"/>
          </p:cNvSpPr>
          <p:nvPr/>
        </p:nvSpPr>
        <p:spPr bwMode="gray">
          <a:xfrm>
            <a:off x="2645020" y="1584325"/>
            <a:ext cx="0" cy="73025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9" name="Line 13"/>
          <p:cNvSpPr>
            <a:spLocks noChangeShapeType="1"/>
          </p:cNvSpPr>
          <p:nvPr/>
        </p:nvSpPr>
        <p:spPr bwMode="gray">
          <a:xfrm>
            <a:off x="8055221" y="1196975"/>
            <a:ext cx="178777" cy="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0" name="Line 14"/>
          <p:cNvSpPr>
            <a:spLocks noChangeShapeType="1"/>
          </p:cNvSpPr>
          <p:nvPr/>
        </p:nvSpPr>
        <p:spPr bwMode="gray">
          <a:xfrm>
            <a:off x="8233997" y="1584325"/>
            <a:ext cx="0" cy="73025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1" name="Line 15"/>
          <p:cNvSpPr>
            <a:spLocks noChangeShapeType="1"/>
          </p:cNvSpPr>
          <p:nvPr/>
        </p:nvSpPr>
        <p:spPr bwMode="gray">
          <a:xfrm>
            <a:off x="2645020" y="2314575"/>
            <a:ext cx="0" cy="76200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82" name="Line 16"/>
          <p:cNvSpPr>
            <a:spLocks noChangeShapeType="1"/>
          </p:cNvSpPr>
          <p:nvPr/>
        </p:nvSpPr>
        <p:spPr bwMode="gray">
          <a:xfrm>
            <a:off x="8233997" y="2314575"/>
            <a:ext cx="0" cy="76200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3" name="Line 17"/>
          <p:cNvSpPr>
            <a:spLocks noChangeShapeType="1"/>
          </p:cNvSpPr>
          <p:nvPr/>
        </p:nvSpPr>
        <p:spPr bwMode="gray">
          <a:xfrm>
            <a:off x="2645020" y="3076575"/>
            <a:ext cx="0" cy="73025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84" name="Line 18"/>
          <p:cNvSpPr>
            <a:spLocks noChangeShapeType="1"/>
          </p:cNvSpPr>
          <p:nvPr/>
        </p:nvSpPr>
        <p:spPr bwMode="gray">
          <a:xfrm>
            <a:off x="7829550" y="2997200"/>
            <a:ext cx="0" cy="73025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5" name="Line 19"/>
          <p:cNvSpPr>
            <a:spLocks noChangeShapeType="1"/>
          </p:cNvSpPr>
          <p:nvPr/>
        </p:nvSpPr>
        <p:spPr bwMode="gray">
          <a:xfrm>
            <a:off x="2645020" y="3806825"/>
            <a:ext cx="0" cy="29210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86" name="Line 20"/>
          <p:cNvSpPr>
            <a:spLocks noChangeShapeType="1"/>
          </p:cNvSpPr>
          <p:nvPr/>
        </p:nvSpPr>
        <p:spPr bwMode="gray">
          <a:xfrm>
            <a:off x="8233997" y="3806825"/>
            <a:ext cx="0" cy="292100"/>
          </a:xfrm>
          <a:prstGeom prst="line">
            <a:avLst/>
          </a:prstGeom>
          <a:noFill/>
          <a:ln w="12700" cap="sq">
            <a:noFill/>
            <a:round/>
            <a:headEnd type="none" w="sm" len="sm"/>
            <a:tailEnd type="none" w="sm" len="sm"/>
          </a:ln>
        </p:spPr>
        <p:txBody>
          <a:bodyPr lIns="72000" tIns="72000" rIns="72000" bIns="7200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7" name="Text Box 22"/>
          <p:cNvSpPr txBox="1">
            <a:spLocks noChangeArrowheads="1"/>
          </p:cNvSpPr>
          <p:nvPr/>
        </p:nvSpPr>
        <p:spPr bwMode="gray">
          <a:xfrm>
            <a:off x="2511670" y="1303341"/>
            <a:ext cx="1538883" cy="184666"/>
          </a:xfrm>
          <a:prstGeom prst="rect">
            <a:avLst/>
          </a:prstGeom>
          <a:noFill/>
          <a:ln w="635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chemeClr val="bg1"/>
                </a:solidFill>
                <a:effectLst/>
                <a:uLnTx/>
                <a:uFillTx/>
                <a:latin typeface="Arial" pitchFamily="34" charset="0"/>
                <a:cs typeface="Arial" pitchFamily="34" charset="0"/>
              </a:rPr>
              <a:t>Team </a:t>
            </a:r>
            <a:r>
              <a:rPr kumimoji="0" lang="en-GB" sz="1200" b="1" i="0" u="none" strike="noStrike" kern="0" cap="none" spc="0" normalizeH="0" baseline="0" noProof="0" dirty="0">
                <a:ln>
                  <a:noFill/>
                </a:ln>
                <a:solidFill>
                  <a:schemeClr val="bg1"/>
                </a:solidFill>
                <a:effectLst/>
                <a:uLnTx/>
                <a:uFillTx/>
                <a:latin typeface="Arial" pitchFamily="34" charset="0"/>
                <a:cs typeface="Arial" pitchFamily="34" charset="0"/>
              </a:rPr>
              <a:t>marking model</a:t>
            </a:r>
            <a:endParaRPr kumimoji="0" lang="en-US" sz="1200" b="1" i="0" u="none" strike="noStrike" kern="0" cap="none" spc="0" normalizeH="0" baseline="0" noProof="0" dirty="0">
              <a:ln>
                <a:noFill/>
              </a:ln>
              <a:solidFill>
                <a:schemeClr val="bg1"/>
              </a:solidFill>
              <a:effectLst/>
              <a:uLnTx/>
              <a:uFillTx/>
              <a:latin typeface="Arial" pitchFamily="34" charset="0"/>
              <a:cs typeface="Arial" pitchFamily="34" charset="0"/>
            </a:endParaRPr>
          </a:p>
        </p:txBody>
      </p:sp>
      <p:sp>
        <p:nvSpPr>
          <p:cNvPr id="88" name="Rectangle 23"/>
          <p:cNvSpPr>
            <a:spLocks noChangeArrowheads="1"/>
          </p:cNvSpPr>
          <p:nvPr/>
        </p:nvSpPr>
        <p:spPr bwMode="gray">
          <a:xfrm>
            <a:off x="3774832" y="1673226"/>
            <a:ext cx="1264627" cy="460375"/>
          </a:xfrm>
          <a:prstGeom prst="rect">
            <a:avLst/>
          </a:prstGeom>
          <a:solidFill>
            <a:srgbClr val="4066AA"/>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marR="0" lvl="1" indent="-185738" algn="ctr" defTabSz="914400" eaLnBrk="1" latinLnBrk="0" hangingPunct="1">
              <a:lnSpc>
                <a:spcPct val="100000"/>
              </a:lnSpc>
              <a:buClr>
                <a:srgbClr val="0C2D83"/>
              </a:buClr>
              <a:buSzPct val="85000"/>
              <a:buFont typeface="Wingdings" pitchFamily="2" charset="2"/>
              <a:buNone/>
              <a:tabLst/>
              <a:defRPr/>
            </a:pPr>
            <a:r>
              <a:rPr lang="en-US" sz="1000" b="1" dirty="0">
                <a:solidFill>
                  <a:srgbClr val="FFFFFF"/>
                </a:solidFill>
                <a:latin typeface="Arial" pitchFamily="34" charset="0"/>
                <a:cs typeface="Arial" pitchFamily="34" charset="0"/>
              </a:rPr>
              <a:t>KPMG</a:t>
            </a:r>
          </a:p>
        </p:txBody>
      </p:sp>
      <p:sp>
        <p:nvSpPr>
          <p:cNvPr id="89" name="Rectangle 24"/>
          <p:cNvSpPr>
            <a:spLocks noChangeArrowheads="1"/>
          </p:cNvSpPr>
          <p:nvPr/>
        </p:nvSpPr>
        <p:spPr bwMode="gray">
          <a:xfrm>
            <a:off x="5502521" y="1673226"/>
            <a:ext cx="930519" cy="460375"/>
          </a:xfrm>
          <a:prstGeom prst="rect">
            <a:avLst/>
          </a:prstGeom>
          <a:solidFill>
            <a:srgbClr val="A79E70"/>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marR="0" lvl="1" indent="-185738" algn="ctr" defTabSz="914400" eaLnBrk="1" latinLnBrk="0" hangingPunct="1">
              <a:lnSpc>
                <a:spcPct val="100000"/>
              </a:lnSpc>
              <a:buClr>
                <a:srgbClr val="0C2D83"/>
              </a:buClr>
              <a:buSzPct val="85000"/>
              <a:buFont typeface="Wingdings" pitchFamily="2" charset="2"/>
              <a:buNone/>
              <a:tabLst/>
              <a:defRPr/>
            </a:pPr>
            <a:r>
              <a:rPr lang="en-US" sz="1000" b="1" dirty="0">
                <a:solidFill>
                  <a:srgbClr val="FFFFFF"/>
                </a:solidFill>
                <a:latin typeface="Arial" pitchFamily="34" charset="0"/>
                <a:cs typeface="Arial" pitchFamily="34" charset="0"/>
              </a:rPr>
              <a:t>Target</a:t>
            </a:r>
          </a:p>
        </p:txBody>
      </p:sp>
      <p:sp>
        <p:nvSpPr>
          <p:cNvPr id="90" name="Rectangle 25"/>
          <p:cNvSpPr>
            <a:spLocks noChangeArrowheads="1"/>
          </p:cNvSpPr>
          <p:nvPr/>
        </p:nvSpPr>
        <p:spPr bwMode="gray">
          <a:xfrm>
            <a:off x="2312377" y="3065466"/>
            <a:ext cx="997927" cy="453183"/>
          </a:xfrm>
          <a:prstGeom prst="rect">
            <a:avLst/>
          </a:prstGeom>
          <a:solidFill>
            <a:srgbClr val="409DAD"/>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marR="0" lvl="1" indent="-185738" algn="ctr" defTabSz="914400" eaLnBrk="1" latinLnBrk="0" hangingPunct="1">
              <a:lnSpc>
                <a:spcPct val="100000"/>
              </a:lnSpc>
              <a:buClr>
                <a:srgbClr val="0C2D83"/>
              </a:buClr>
              <a:buSzPct val="85000"/>
              <a:buFont typeface="Wingdings" pitchFamily="2" charset="2"/>
              <a:buNone/>
              <a:tabLst/>
              <a:defRPr/>
            </a:pPr>
            <a:r>
              <a:rPr lang="en-US" sz="1000" b="1" dirty="0" smtClean="0">
                <a:solidFill>
                  <a:srgbClr val="FFFFFF"/>
                </a:solidFill>
                <a:latin typeface="Arial" pitchFamily="34" charset="0"/>
                <a:cs typeface="Arial" pitchFamily="34" charset="0"/>
              </a:rPr>
              <a:t>M&amp;A Dir’tor, COO, CFO</a:t>
            </a:r>
          </a:p>
        </p:txBody>
      </p:sp>
      <p:sp>
        <p:nvSpPr>
          <p:cNvPr id="91" name="Rectangle 26"/>
          <p:cNvSpPr>
            <a:spLocks noChangeArrowheads="1"/>
          </p:cNvSpPr>
          <p:nvPr/>
        </p:nvSpPr>
        <p:spPr bwMode="gray">
          <a:xfrm>
            <a:off x="2312377" y="4111625"/>
            <a:ext cx="997927" cy="299295"/>
          </a:xfrm>
          <a:prstGeom prst="rect">
            <a:avLst/>
          </a:prstGeom>
          <a:solidFill>
            <a:srgbClr val="409DAD"/>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lvl="1" indent="-185738" algn="ctr">
              <a:buClr>
                <a:srgbClr val="0C2D83"/>
              </a:buClr>
              <a:buSzPct val="85000"/>
            </a:pPr>
            <a:r>
              <a:rPr lang="en-US" sz="1000" b="1" dirty="0" smtClean="0">
                <a:solidFill>
                  <a:srgbClr val="FFFFFF"/>
                </a:solidFill>
                <a:latin typeface="Arial" pitchFamily="34" charset="0"/>
                <a:cs typeface="Arial" pitchFamily="34" charset="0"/>
              </a:rPr>
              <a:t>FC/Others</a:t>
            </a:r>
          </a:p>
        </p:txBody>
      </p:sp>
      <p:sp>
        <p:nvSpPr>
          <p:cNvPr id="92" name="Rectangle 27"/>
          <p:cNvSpPr>
            <a:spLocks noChangeArrowheads="1"/>
          </p:cNvSpPr>
          <p:nvPr/>
        </p:nvSpPr>
        <p:spPr bwMode="gray">
          <a:xfrm>
            <a:off x="3774832" y="4000502"/>
            <a:ext cx="1264627" cy="453183"/>
          </a:xfrm>
          <a:prstGeom prst="rect">
            <a:avLst/>
          </a:prstGeom>
          <a:solidFill>
            <a:srgbClr val="4066AA"/>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lvl="1" indent="-185738" algn="ctr">
              <a:buClr>
                <a:srgbClr val="0C2D83"/>
              </a:buClr>
              <a:buSzPct val="85000"/>
            </a:pPr>
            <a:r>
              <a:rPr lang="en-US" sz="1000" b="1" dirty="0">
                <a:solidFill>
                  <a:srgbClr val="FFFFFF"/>
                </a:solidFill>
                <a:latin typeface="Arial" pitchFamily="34" charset="0"/>
                <a:cs typeface="Arial" pitchFamily="34" charset="0"/>
              </a:rPr>
              <a:t>Other KPMG team members</a:t>
            </a:r>
          </a:p>
        </p:txBody>
      </p:sp>
      <p:sp>
        <p:nvSpPr>
          <p:cNvPr id="93" name="Rectangle 28"/>
          <p:cNvSpPr>
            <a:spLocks noChangeArrowheads="1"/>
          </p:cNvSpPr>
          <p:nvPr/>
        </p:nvSpPr>
        <p:spPr bwMode="gray">
          <a:xfrm>
            <a:off x="3774832" y="2924178"/>
            <a:ext cx="1264627" cy="664149"/>
          </a:xfrm>
          <a:prstGeom prst="rect">
            <a:avLst/>
          </a:prstGeom>
          <a:solidFill>
            <a:srgbClr val="4066AA"/>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marR="0" lvl="1" indent="-185738" algn="ctr" defTabSz="914400" eaLnBrk="1" latinLnBrk="0" hangingPunct="1">
              <a:lnSpc>
                <a:spcPct val="100000"/>
              </a:lnSpc>
              <a:buClr>
                <a:srgbClr val="0C2D83"/>
              </a:buClr>
              <a:buSzPct val="85000"/>
              <a:buFont typeface="Wingdings" pitchFamily="2" charset="2"/>
              <a:buNone/>
              <a:tabLst/>
              <a:defRPr/>
            </a:pPr>
            <a:r>
              <a:rPr lang="en-US" sz="1000" b="1" dirty="0">
                <a:solidFill>
                  <a:srgbClr val="FFFFFF"/>
                </a:solidFill>
                <a:latin typeface="Arial" pitchFamily="34" charset="0"/>
                <a:cs typeface="Arial" pitchFamily="34" charset="0"/>
              </a:rPr>
              <a:t>Director/AD</a:t>
            </a:r>
          </a:p>
          <a:p>
            <a:pPr marL="187325" marR="0" lvl="1" indent="-185738" algn="ctr" defTabSz="914400" eaLnBrk="1" latinLnBrk="0" hangingPunct="1">
              <a:lnSpc>
                <a:spcPct val="100000"/>
              </a:lnSpc>
              <a:buClr>
                <a:srgbClr val="0C2D83"/>
              </a:buClr>
              <a:buSzPct val="85000"/>
              <a:buFont typeface="Wingdings" pitchFamily="2" charset="2"/>
              <a:buNone/>
              <a:tabLst/>
              <a:defRPr/>
            </a:pPr>
            <a:r>
              <a:rPr lang="en-US" sz="1000" b="1" dirty="0">
                <a:solidFill>
                  <a:srgbClr val="FFFFFF"/>
                </a:solidFill>
                <a:latin typeface="Arial" pitchFamily="34" charset="0"/>
                <a:cs typeface="Arial" pitchFamily="34" charset="0"/>
              </a:rPr>
              <a:t> (FA, SCI,M&amp;A Tax, Others)</a:t>
            </a:r>
          </a:p>
        </p:txBody>
      </p:sp>
      <p:sp>
        <p:nvSpPr>
          <p:cNvPr id="94" name="Rectangle 29"/>
          <p:cNvSpPr>
            <a:spLocks noChangeArrowheads="1"/>
          </p:cNvSpPr>
          <p:nvPr/>
        </p:nvSpPr>
        <p:spPr bwMode="gray">
          <a:xfrm>
            <a:off x="3774832" y="2276477"/>
            <a:ext cx="1264627" cy="299295"/>
          </a:xfrm>
          <a:prstGeom prst="rect">
            <a:avLst/>
          </a:prstGeom>
          <a:solidFill>
            <a:srgbClr val="4066AA"/>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lvl="1" indent="-185738" algn="ctr">
              <a:buClr>
                <a:srgbClr val="0C2D83"/>
              </a:buClr>
              <a:buSzPct val="85000"/>
            </a:pPr>
            <a:r>
              <a:rPr lang="en-US" sz="1000" b="1" dirty="0">
                <a:solidFill>
                  <a:srgbClr val="FFFFFF"/>
                </a:solidFill>
                <a:latin typeface="Arial" pitchFamily="34" charset="0"/>
                <a:cs typeface="Arial" pitchFamily="34" charset="0"/>
              </a:rPr>
              <a:t>Partner</a:t>
            </a:r>
          </a:p>
        </p:txBody>
      </p:sp>
      <p:sp>
        <p:nvSpPr>
          <p:cNvPr id="95" name="Rectangle 30"/>
          <p:cNvSpPr>
            <a:spLocks noChangeArrowheads="1"/>
          </p:cNvSpPr>
          <p:nvPr/>
        </p:nvSpPr>
        <p:spPr bwMode="gray">
          <a:xfrm>
            <a:off x="5502521" y="4111625"/>
            <a:ext cx="864577" cy="299295"/>
          </a:xfrm>
          <a:prstGeom prst="rect">
            <a:avLst/>
          </a:prstGeom>
          <a:solidFill>
            <a:srgbClr val="A79E70"/>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lvl="1" indent="-185738" algn="ctr">
              <a:buClr>
                <a:srgbClr val="0C2D83"/>
              </a:buClr>
              <a:buSzPct val="85000"/>
            </a:pPr>
            <a:r>
              <a:rPr lang="en-US" sz="1000" b="1" dirty="0">
                <a:solidFill>
                  <a:srgbClr val="FFFFFF"/>
                </a:solidFill>
                <a:latin typeface="Arial" pitchFamily="34" charset="0"/>
                <a:cs typeface="Arial" pitchFamily="34" charset="0"/>
              </a:rPr>
              <a:t>FC/Others</a:t>
            </a:r>
          </a:p>
        </p:txBody>
      </p:sp>
      <p:sp>
        <p:nvSpPr>
          <p:cNvPr id="96" name="Rectangle 31"/>
          <p:cNvSpPr>
            <a:spLocks noChangeArrowheads="1"/>
          </p:cNvSpPr>
          <p:nvPr/>
        </p:nvSpPr>
        <p:spPr bwMode="gray">
          <a:xfrm>
            <a:off x="5502521" y="3141665"/>
            <a:ext cx="864577" cy="299295"/>
          </a:xfrm>
          <a:prstGeom prst="rect">
            <a:avLst/>
          </a:prstGeom>
          <a:solidFill>
            <a:srgbClr val="A79E70"/>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marR="0" lvl="1" indent="-185738" algn="ctr" defTabSz="914400" eaLnBrk="1" latinLnBrk="0" hangingPunct="1">
              <a:lnSpc>
                <a:spcPct val="100000"/>
              </a:lnSpc>
              <a:buClr>
                <a:srgbClr val="0C2D83"/>
              </a:buClr>
              <a:buSzPct val="85000"/>
              <a:buFont typeface="Wingdings" pitchFamily="2" charset="2"/>
              <a:buNone/>
              <a:tabLst/>
              <a:defRPr/>
            </a:pPr>
            <a:r>
              <a:rPr lang="en-US" sz="1000" b="1" dirty="0">
                <a:solidFill>
                  <a:srgbClr val="FFFFFF"/>
                </a:solidFill>
                <a:latin typeface="Arial" pitchFamily="34" charset="0"/>
                <a:cs typeface="Arial" pitchFamily="34" charset="0"/>
              </a:rPr>
              <a:t>COO, </a:t>
            </a:r>
            <a:r>
              <a:rPr lang="en-US" sz="1000" b="1" dirty="0" smtClean="0">
                <a:solidFill>
                  <a:srgbClr val="FFFFFF"/>
                </a:solidFill>
                <a:latin typeface="Arial" pitchFamily="34" charset="0"/>
                <a:cs typeface="Arial" pitchFamily="34" charset="0"/>
              </a:rPr>
              <a:t>CFO</a:t>
            </a:r>
            <a:endParaRPr lang="en-US" sz="1000" b="1" dirty="0">
              <a:solidFill>
                <a:srgbClr val="FFFFFF"/>
              </a:solidFill>
              <a:latin typeface="Arial" pitchFamily="34" charset="0"/>
              <a:cs typeface="Arial" pitchFamily="34" charset="0"/>
            </a:endParaRPr>
          </a:p>
        </p:txBody>
      </p:sp>
      <p:sp>
        <p:nvSpPr>
          <p:cNvPr id="97" name="Rectangle 32"/>
          <p:cNvSpPr>
            <a:spLocks noChangeArrowheads="1"/>
          </p:cNvSpPr>
          <p:nvPr/>
        </p:nvSpPr>
        <p:spPr bwMode="gray">
          <a:xfrm>
            <a:off x="5502521" y="2276477"/>
            <a:ext cx="930519" cy="299295"/>
          </a:xfrm>
          <a:prstGeom prst="rect">
            <a:avLst/>
          </a:prstGeom>
          <a:solidFill>
            <a:srgbClr val="A79E70"/>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lvl="1" indent="-185738" algn="ctr">
              <a:buClr>
                <a:srgbClr val="0C2D83"/>
              </a:buClr>
              <a:buSzPct val="85000"/>
            </a:pPr>
            <a:r>
              <a:rPr lang="en-US" sz="1000" b="1" dirty="0">
                <a:solidFill>
                  <a:srgbClr val="FFFFFF"/>
                </a:solidFill>
                <a:latin typeface="Arial" pitchFamily="34" charset="0"/>
                <a:cs typeface="Arial" pitchFamily="34" charset="0"/>
              </a:rPr>
              <a:t>Board, CEO</a:t>
            </a:r>
          </a:p>
        </p:txBody>
      </p:sp>
      <p:sp>
        <p:nvSpPr>
          <p:cNvPr id="98" name="Text Box 33"/>
          <p:cNvSpPr txBox="1">
            <a:spLocks noChangeArrowheads="1"/>
          </p:cNvSpPr>
          <p:nvPr/>
        </p:nvSpPr>
        <p:spPr bwMode="gray">
          <a:xfrm>
            <a:off x="766397" y="4076703"/>
            <a:ext cx="1079988" cy="479425"/>
          </a:xfrm>
          <a:prstGeom prst="rect">
            <a:avLst/>
          </a:prstGeom>
          <a:noFill/>
          <a:ln w="6350">
            <a:noFill/>
            <a:miter lim="800000"/>
            <a:headEnd/>
            <a:tailEnd/>
          </a:ln>
        </p:spPr>
        <p:txBody>
          <a:bodyPr lIns="72000" tIns="72000" rIns="72000" bIns="72000">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GB" sz="1100" b="0" i="0" u="none" strike="noStrike" kern="0" cap="none" spc="0" normalizeH="0" baseline="0" noProof="0" dirty="0">
                <a:ln>
                  <a:noFill/>
                </a:ln>
                <a:solidFill>
                  <a:srgbClr val="0C2D83"/>
                </a:solidFill>
                <a:effectLst/>
                <a:uLnTx/>
                <a:uFillTx/>
                <a:cs typeface="Arial" pitchFamily="34" charset="0"/>
              </a:rPr>
              <a:t>Primary relationship</a:t>
            </a:r>
          </a:p>
        </p:txBody>
      </p:sp>
      <p:sp>
        <p:nvSpPr>
          <p:cNvPr id="99" name="Text Box 34"/>
          <p:cNvSpPr txBox="1">
            <a:spLocks noChangeArrowheads="1"/>
          </p:cNvSpPr>
          <p:nvPr/>
        </p:nvSpPr>
        <p:spPr bwMode="gray">
          <a:xfrm>
            <a:off x="745881" y="4508503"/>
            <a:ext cx="1036026" cy="479425"/>
          </a:xfrm>
          <a:prstGeom prst="rect">
            <a:avLst/>
          </a:prstGeom>
          <a:noFill/>
          <a:ln w="6350">
            <a:noFill/>
            <a:miter lim="800000"/>
            <a:headEnd/>
            <a:tailEnd/>
          </a:ln>
        </p:spPr>
        <p:txBody>
          <a:bodyPr lIns="72000" tIns="72000" rIns="72000" bIns="72000">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GB" sz="1100" b="0" i="0" u="none" strike="noStrike" kern="0" cap="none" spc="0" normalizeH="0" baseline="0" noProof="0" dirty="0">
                <a:ln>
                  <a:noFill/>
                </a:ln>
                <a:solidFill>
                  <a:srgbClr val="0C2D83"/>
                </a:solidFill>
                <a:effectLst/>
                <a:uLnTx/>
                <a:uFillTx/>
                <a:cs typeface="Arial" pitchFamily="34" charset="0"/>
              </a:rPr>
              <a:t>Secondary relationship</a:t>
            </a:r>
          </a:p>
        </p:txBody>
      </p:sp>
      <p:sp>
        <p:nvSpPr>
          <p:cNvPr id="100" name="AutoShape 35"/>
          <p:cNvSpPr>
            <a:spLocks noChangeArrowheads="1"/>
          </p:cNvSpPr>
          <p:nvPr>
            <p:custDataLst>
              <p:tags r:id="rId1"/>
            </p:custDataLst>
          </p:nvPr>
        </p:nvSpPr>
        <p:spPr bwMode="gray">
          <a:xfrm rot="5400000">
            <a:off x="413606" y="4491406"/>
            <a:ext cx="142875" cy="465992"/>
          </a:xfrm>
          <a:prstGeom prst="upArrow">
            <a:avLst>
              <a:gd name="adj1" fmla="val 63852"/>
              <a:gd name="adj2" fmla="val 116960"/>
            </a:avLst>
          </a:prstGeom>
          <a:solidFill>
            <a:schemeClr val="accent3">
              <a:lumMod val="40000"/>
              <a:lumOff val="60000"/>
            </a:schemeClr>
          </a:solidFill>
          <a:ln w="6350">
            <a:noFill/>
            <a:miter lim="800000"/>
            <a:headEnd type="none" w="sm" len="sm"/>
            <a:tailEnd type="none" w="sm" len="sm"/>
          </a:ln>
        </p:spPr>
        <p:txBody>
          <a:bodyPr wrap="none" anchor="ctr"/>
          <a:lstStyle/>
          <a:p>
            <a:pPr algn="ctr" defTabSz="762000" fontAlgn="auto">
              <a:spcBef>
                <a:spcPts val="0"/>
              </a:spcBef>
              <a:spcAft>
                <a:spcPts val="0"/>
              </a:spcAft>
            </a:pPr>
            <a:endParaRPr lang="en-US" kern="0" dirty="0">
              <a:solidFill>
                <a:sysClr val="windowText" lastClr="000000"/>
              </a:solidFill>
              <a:latin typeface="Arial" pitchFamily="34" charset="0"/>
              <a:cs typeface="Arial" pitchFamily="34" charset="0"/>
            </a:endParaRPr>
          </a:p>
        </p:txBody>
      </p:sp>
      <p:sp>
        <p:nvSpPr>
          <p:cNvPr id="101" name="AutoShape 36"/>
          <p:cNvSpPr>
            <a:spLocks noChangeArrowheads="1"/>
          </p:cNvSpPr>
          <p:nvPr/>
        </p:nvSpPr>
        <p:spPr bwMode="gray">
          <a:xfrm>
            <a:off x="4239358" y="2636838"/>
            <a:ext cx="332642" cy="215900"/>
          </a:xfrm>
          <a:prstGeom prst="upDownArrow">
            <a:avLst>
              <a:gd name="adj1" fmla="val 50000"/>
              <a:gd name="adj2" fmla="val 20000"/>
            </a:avLst>
          </a:prstGeom>
          <a:solidFill>
            <a:srgbClr val="AABE75"/>
          </a:solidFill>
          <a:ln w="6350" algn="ctr">
            <a:noFill/>
            <a:miter lim="800000"/>
            <a:headEnd/>
            <a:tailEnd/>
          </a:ln>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102" name="Text Box 37"/>
          <p:cNvSpPr txBox="1">
            <a:spLocks noChangeArrowheads="1"/>
          </p:cNvSpPr>
          <p:nvPr/>
        </p:nvSpPr>
        <p:spPr bwMode="gray">
          <a:xfrm>
            <a:off x="1726488" y="4720078"/>
            <a:ext cx="6844812" cy="1579563"/>
          </a:xfrm>
          <a:prstGeom prst="rect">
            <a:avLst/>
          </a:prstGeom>
          <a:solidFill>
            <a:schemeClr val="accent4">
              <a:lumMod val="20000"/>
              <a:lumOff val="80000"/>
            </a:schemeClr>
          </a:solidFill>
          <a:ln w="6350">
            <a:solidFill>
              <a:srgbClr val="8AA5CB"/>
            </a:solidFill>
            <a:miter lim="800000"/>
            <a:headEnd/>
            <a:tailEnd/>
          </a:ln>
        </p:spPr>
        <p:txBody>
          <a:bodyPr lIns="72000" tIns="72000" rIns="72000" bIns="72000">
            <a:spAutoFit/>
          </a:bodyPr>
          <a:lstStyle/>
          <a:p>
            <a:pPr marL="342900" marR="0" lvl="0" indent="-342900" defTabSz="914400" eaLnBrk="1" fontAlgn="auto" latinLnBrk="0" hangingPunct="1">
              <a:lnSpc>
                <a:spcPct val="100000"/>
              </a:lnSpc>
              <a:spcBef>
                <a:spcPct val="50000"/>
              </a:spcBef>
              <a:spcAft>
                <a:spcPts val="0"/>
              </a:spcAft>
              <a:buClrTx/>
              <a:buSzTx/>
              <a:buFontTx/>
              <a:buNone/>
              <a:tabLst/>
              <a:defRPr/>
            </a:pPr>
            <a:r>
              <a:rPr kumimoji="0" lang="en-GB" sz="1100" b="1" i="0" u="none" strike="noStrike" kern="0" cap="none" spc="0" normalizeH="0" baseline="0" noProof="0" dirty="0">
                <a:ln>
                  <a:noFill/>
                </a:ln>
                <a:solidFill>
                  <a:srgbClr val="0C2D83"/>
                </a:solidFill>
                <a:effectLst/>
                <a:uLnTx/>
                <a:uFillTx/>
                <a:latin typeface="Arial" pitchFamily="34" charset="0"/>
                <a:cs typeface="Arial" pitchFamily="34" charset="0"/>
              </a:rPr>
              <a:t>Implementation</a:t>
            </a:r>
          </a:p>
          <a:p>
            <a:pPr marL="342900" marR="0" lvl="0" indent="-342900" defTabSz="914400" eaLnBrk="1" fontAlgn="auto" latinLnBrk="0" hangingPunct="1">
              <a:lnSpc>
                <a:spcPct val="100000"/>
              </a:lnSpc>
              <a:spcBef>
                <a:spcPct val="50000"/>
              </a:spcBef>
              <a:spcAft>
                <a:spcPts val="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rgbClr val="0C2D83"/>
                </a:solidFill>
                <a:effectLst/>
                <a:uLnTx/>
                <a:uFillTx/>
                <a:latin typeface="+mn-lt"/>
                <a:cs typeface="Arial" pitchFamily="34" charset="0"/>
              </a:rPr>
              <a:t>Plan and document marking at start of each transaction (at every level).  Revisit as deal progresses</a:t>
            </a:r>
          </a:p>
          <a:p>
            <a:pPr marL="342900" marR="0" lvl="0" indent="-342900" defTabSz="914400" eaLnBrk="1" fontAlgn="auto" latinLnBrk="0" hangingPunct="1">
              <a:lnSpc>
                <a:spcPct val="100000"/>
              </a:lnSpc>
              <a:spcBef>
                <a:spcPct val="50000"/>
              </a:spcBef>
              <a:spcAft>
                <a:spcPts val="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rgbClr val="0C2D83"/>
                </a:solidFill>
                <a:effectLst/>
                <a:uLnTx/>
                <a:uFillTx/>
                <a:latin typeface="+mn-lt"/>
                <a:cs typeface="Arial" pitchFamily="34" charset="0"/>
              </a:rPr>
              <a:t>The model </a:t>
            </a:r>
            <a:r>
              <a:rPr kumimoji="0" lang="en-GB" sz="1100" b="0" i="0" u="none" strike="noStrike" kern="0" cap="none" spc="0" normalizeH="0" baseline="0" noProof="0" dirty="0" smtClean="0">
                <a:ln>
                  <a:noFill/>
                </a:ln>
                <a:solidFill>
                  <a:srgbClr val="0C2D83"/>
                </a:solidFill>
                <a:effectLst/>
                <a:uLnTx/>
                <a:uFillTx/>
                <a:latin typeface="+mn-lt"/>
                <a:cs typeface="Arial" pitchFamily="34" charset="0"/>
              </a:rPr>
              <a:t>is likely to be </a:t>
            </a:r>
            <a:r>
              <a:rPr kumimoji="0" lang="en-GB" sz="1100" b="0" i="0" u="none" strike="noStrike" kern="0" cap="none" spc="0" normalizeH="0" baseline="0" noProof="0" dirty="0">
                <a:ln>
                  <a:noFill/>
                </a:ln>
                <a:solidFill>
                  <a:srgbClr val="0C2D83"/>
                </a:solidFill>
                <a:effectLst/>
                <a:uLnTx/>
                <a:uFillTx/>
                <a:latin typeface="+mn-lt"/>
                <a:cs typeface="Arial" pitchFamily="34" charset="0"/>
              </a:rPr>
              <a:t>different for every transaction</a:t>
            </a:r>
          </a:p>
          <a:p>
            <a:pPr marL="342900" marR="0" lvl="0" indent="-342900" defTabSz="914400" eaLnBrk="1" fontAlgn="auto" latinLnBrk="0" hangingPunct="1">
              <a:lnSpc>
                <a:spcPct val="100000"/>
              </a:lnSpc>
              <a:spcBef>
                <a:spcPct val="50000"/>
              </a:spcBef>
              <a:spcAft>
                <a:spcPts val="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rgbClr val="0C2D83"/>
                </a:solidFill>
                <a:effectLst/>
                <a:uLnTx/>
                <a:uFillTx/>
                <a:latin typeface="+mn-lt"/>
                <a:cs typeface="Arial" pitchFamily="34" charset="0"/>
              </a:rPr>
              <a:t>If marking the board for the first time, leverage relationships already held by others in KPMG</a:t>
            </a:r>
          </a:p>
          <a:p>
            <a:pPr marL="342900" marR="0" lvl="0" indent="-342900" defTabSz="914400" eaLnBrk="1" fontAlgn="auto" latinLnBrk="0" hangingPunct="1">
              <a:lnSpc>
                <a:spcPct val="100000"/>
              </a:lnSpc>
              <a:spcBef>
                <a:spcPct val="50000"/>
              </a:spcBef>
              <a:spcAft>
                <a:spcPts val="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rgbClr val="0C2D83"/>
                </a:solidFill>
                <a:effectLst/>
                <a:uLnTx/>
                <a:uFillTx/>
                <a:latin typeface="+mn-lt"/>
              </a:rPr>
              <a:t>Ensure full KPMG team is on </a:t>
            </a:r>
            <a:r>
              <a:rPr kumimoji="0" lang="en-GB" sz="1100" b="1" i="0" u="none" strike="noStrike" kern="0" cap="none" spc="0" normalizeH="0" baseline="0" noProof="0" dirty="0">
                <a:ln>
                  <a:noFill/>
                </a:ln>
                <a:solidFill>
                  <a:srgbClr val="0C2D83"/>
                </a:solidFill>
                <a:effectLst/>
                <a:uLnTx/>
                <a:uFillTx/>
                <a:latin typeface="+mn-lt"/>
              </a:rPr>
              <a:t>first</a:t>
            </a:r>
            <a:r>
              <a:rPr kumimoji="0" lang="en-GB" sz="1100" b="0" i="0" u="none" strike="noStrike" kern="0" cap="none" spc="0" normalizeH="0" baseline="0" noProof="0" dirty="0">
                <a:ln>
                  <a:noFill/>
                </a:ln>
                <a:solidFill>
                  <a:srgbClr val="0C2D83"/>
                </a:solidFill>
                <a:effectLst/>
                <a:uLnTx/>
                <a:uFillTx/>
                <a:latin typeface="+mn-lt"/>
              </a:rPr>
              <a:t> draft of the list of parties</a:t>
            </a:r>
          </a:p>
          <a:p>
            <a:pPr marL="342900" marR="0" lvl="0" indent="-342900" defTabSz="914400" eaLnBrk="1" fontAlgn="auto" latinLnBrk="0" hangingPunct="1">
              <a:lnSpc>
                <a:spcPct val="100000"/>
              </a:lnSpc>
              <a:spcBef>
                <a:spcPct val="50000"/>
              </a:spcBef>
              <a:spcAft>
                <a:spcPts val="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rgbClr val="0C2D83"/>
                </a:solidFill>
                <a:effectLst/>
                <a:uLnTx/>
                <a:uFillTx/>
                <a:latin typeface="+mn-lt"/>
              </a:rPr>
              <a:t>Marking model to include key advisers (ie lawyers and bankers)</a:t>
            </a:r>
            <a:endParaRPr kumimoji="0" lang="en-GB" sz="1100" b="0" i="0" u="none" strike="noStrike" kern="0" cap="none" spc="0" normalizeH="0" baseline="0" noProof="0" dirty="0">
              <a:ln>
                <a:noFill/>
              </a:ln>
              <a:solidFill>
                <a:srgbClr val="0C2D83"/>
              </a:solidFill>
              <a:effectLst/>
              <a:uLnTx/>
              <a:uFillTx/>
              <a:latin typeface="+mn-lt"/>
              <a:cs typeface="Arial" pitchFamily="34" charset="0"/>
            </a:endParaRPr>
          </a:p>
        </p:txBody>
      </p:sp>
      <p:sp>
        <p:nvSpPr>
          <p:cNvPr id="103" name="AutoShape 38"/>
          <p:cNvSpPr>
            <a:spLocks noChangeArrowheads="1"/>
          </p:cNvSpPr>
          <p:nvPr/>
        </p:nvSpPr>
        <p:spPr bwMode="gray">
          <a:xfrm>
            <a:off x="3308838" y="2349500"/>
            <a:ext cx="398585" cy="215900"/>
          </a:xfrm>
          <a:prstGeom prst="leftArrow">
            <a:avLst>
              <a:gd name="adj1" fmla="val 50000"/>
              <a:gd name="adj2" fmla="val 50000"/>
            </a:avLst>
          </a:prstGeom>
          <a:solidFill>
            <a:schemeClr val="accent3">
              <a:lumMod val="75000"/>
            </a:schemeClr>
          </a:solidFill>
          <a:ln w="6350">
            <a:noFill/>
            <a:miter lim="800000"/>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104" name="AutoShape 39"/>
          <p:cNvSpPr>
            <a:spLocks noChangeArrowheads="1"/>
          </p:cNvSpPr>
          <p:nvPr/>
        </p:nvSpPr>
        <p:spPr bwMode="gray">
          <a:xfrm>
            <a:off x="4239358" y="3717925"/>
            <a:ext cx="332642" cy="215900"/>
          </a:xfrm>
          <a:prstGeom prst="upDownArrow">
            <a:avLst>
              <a:gd name="adj1" fmla="val 50000"/>
              <a:gd name="adj2" fmla="val 20000"/>
            </a:avLst>
          </a:prstGeom>
          <a:solidFill>
            <a:srgbClr val="AABE75"/>
          </a:solidFill>
          <a:ln w="6350" algn="ctr">
            <a:noFill/>
            <a:miter lim="800000"/>
            <a:headEnd/>
            <a:tailEnd/>
          </a:ln>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105" name="AutoShape 40"/>
          <p:cNvSpPr>
            <a:spLocks noChangeArrowheads="1"/>
          </p:cNvSpPr>
          <p:nvPr/>
        </p:nvSpPr>
        <p:spPr bwMode="gray">
          <a:xfrm>
            <a:off x="252048" y="5013325"/>
            <a:ext cx="332643" cy="215900"/>
          </a:xfrm>
          <a:prstGeom prst="upDownArrow">
            <a:avLst>
              <a:gd name="adj1" fmla="val 50000"/>
              <a:gd name="adj2" fmla="val 20000"/>
            </a:avLst>
          </a:prstGeom>
          <a:solidFill>
            <a:srgbClr val="AABE75"/>
          </a:solidFill>
          <a:ln w="6350" algn="ctr">
            <a:noFill/>
            <a:miter lim="800000"/>
            <a:headEnd/>
            <a:tailEnd/>
          </a:ln>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6" name="Text Box 41" descr="25%"/>
          <p:cNvSpPr txBox="1">
            <a:spLocks noChangeArrowheads="1"/>
          </p:cNvSpPr>
          <p:nvPr/>
        </p:nvSpPr>
        <p:spPr bwMode="gray">
          <a:xfrm>
            <a:off x="705363" y="5029200"/>
            <a:ext cx="821059" cy="261610"/>
          </a:xfrm>
          <a:prstGeom prst="rect">
            <a:avLst/>
          </a:prstGeom>
          <a:noFill/>
          <a:ln w="6350" algn="ctr">
            <a:noFill/>
            <a:miter lim="800000"/>
            <a:headEnd/>
            <a:tailEnd/>
          </a:ln>
        </p:spPr>
        <p:txBody>
          <a:bodyPr wrap="none">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C2D83"/>
                </a:solidFill>
                <a:effectLst/>
                <a:uLnTx/>
                <a:uFillTx/>
                <a:cs typeface="Arial" pitchFamily="34" charset="0"/>
              </a:rPr>
              <a:t>Coaching</a:t>
            </a: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 </a:t>
            </a:r>
          </a:p>
        </p:txBody>
      </p:sp>
      <p:sp>
        <p:nvSpPr>
          <p:cNvPr id="107" name="AutoShape 42"/>
          <p:cNvSpPr>
            <a:spLocks noChangeArrowheads="1"/>
          </p:cNvSpPr>
          <p:nvPr/>
        </p:nvSpPr>
        <p:spPr bwMode="gray">
          <a:xfrm rot="10800000">
            <a:off x="5103936" y="2349500"/>
            <a:ext cx="398585" cy="215900"/>
          </a:xfrm>
          <a:prstGeom prst="leftArrow">
            <a:avLst>
              <a:gd name="adj1" fmla="val 50000"/>
              <a:gd name="adj2" fmla="val 50000"/>
            </a:avLst>
          </a:prstGeom>
          <a:solidFill>
            <a:schemeClr val="accent3">
              <a:lumMod val="75000"/>
            </a:schemeClr>
          </a:solidFill>
          <a:ln w="6350">
            <a:noFill/>
            <a:miter lim="800000"/>
            <a:headEnd/>
            <a:tailEnd/>
          </a:ln>
        </p:spPr>
        <p:txBody>
          <a:bodyPr wrap="none" lIns="0" tIns="0" rIns="0" bIns="0" anchor="ctr"/>
          <a:lstStyle/>
          <a:p>
            <a:pPr fontAlgn="auto">
              <a:spcBef>
                <a:spcPts val="0"/>
              </a:spcBef>
              <a:spcAft>
                <a:spcPts val="0"/>
              </a:spcAft>
            </a:pPr>
            <a:endParaRPr lang="en-US" kern="0" dirty="0">
              <a:solidFill>
                <a:sysClr val="windowText" lastClr="000000"/>
              </a:solidFill>
              <a:latin typeface="Arial" pitchFamily="34" charset="0"/>
              <a:cs typeface="Arial" pitchFamily="34" charset="0"/>
            </a:endParaRPr>
          </a:p>
        </p:txBody>
      </p:sp>
      <p:sp>
        <p:nvSpPr>
          <p:cNvPr id="108" name="AutoShape 43"/>
          <p:cNvSpPr>
            <a:spLocks noChangeArrowheads="1"/>
          </p:cNvSpPr>
          <p:nvPr/>
        </p:nvSpPr>
        <p:spPr bwMode="gray">
          <a:xfrm>
            <a:off x="3308838" y="3213100"/>
            <a:ext cx="398585" cy="215900"/>
          </a:xfrm>
          <a:prstGeom prst="leftArrow">
            <a:avLst>
              <a:gd name="adj1" fmla="val 50000"/>
              <a:gd name="adj2" fmla="val 50000"/>
            </a:avLst>
          </a:prstGeom>
          <a:solidFill>
            <a:schemeClr val="accent3">
              <a:lumMod val="75000"/>
            </a:schemeClr>
          </a:solidFill>
          <a:ln w="6350">
            <a:noFill/>
            <a:miter lim="800000"/>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Arial" pitchFamily="34" charset="0"/>
              <a:cs typeface="Arial" pitchFamily="34" charset="0"/>
            </a:endParaRPr>
          </a:p>
        </p:txBody>
      </p:sp>
      <p:sp>
        <p:nvSpPr>
          <p:cNvPr id="109" name="AutoShape 44"/>
          <p:cNvSpPr>
            <a:spLocks noChangeArrowheads="1"/>
          </p:cNvSpPr>
          <p:nvPr/>
        </p:nvSpPr>
        <p:spPr bwMode="gray">
          <a:xfrm>
            <a:off x="3308838" y="4149725"/>
            <a:ext cx="398585" cy="215900"/>
          </a:xfrm>
          <a:prstGeom prst="leftArrow">
            <a:avLst>
              <a:gd name="adj1" fmla="val 50000"/>
              <a:gd name="adj2" fmla="val 50000"/>
            </a:avLst>
          </a:prstGeom>
          <a:solidFill>
            <a:schemeClr val="accent3">
              <a:lumMod val="75000"/>
            </a:schemeClr>
          </a:solidFill>
          <a:ln w="6350">
            <a:noFill/>
            <a:miter lim="800000"/>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Arial" pitchFamily="34" charset="0"/>
              <a:cs typeface="Arial" pitchFamily="34" charset="0"/>
            </a:endParaRPr>
          </a:p>
        </p:txBody>
      </p:sp>
      <p:sp>
        <p:nvSpPr>
          <p:cNvPr id="110" name="AutoShape 45"/>
          <p:cNvSpPr>
            <a:spLocks noChangeArrowheads="1"/>
          </p:cNvSpPr>
          <p:nvPr/>
        </p:nvSpPr>
        <p:spPr bwMode="gray">
          <a:xfrm rot="10800000">
            <a:off x="5103936" y="3213100"/>
            <a:ext cx="398585" cy="215900"/>
          </a:xfrm>
          <a:prstGeom prst="leftArrow">
            <a:avLst>
              <a:gd name="adj1" fmla="val 50000"/>
              <a:gd name="adj2" fmla="val 50000"/>
            </a:avLst>
          </a:prstGeom>
          <a:solidFill>
            <a:schemeClr val="accent3">
              <a:lumMod val="75000"/>
            </a:schemeClr>
          </a:solidFill>
          <a:ln w="6350">
            <a:noFill/>
            <a:miter lim="800000"/>
            <a:headEnd/>
            <a:tailEnd/>
          </a:ln>
        </p:spPr>
        <p:txBody>
          <a:bodyPr wrap="none" lIns="0" tIns="0" rIns="0" bIns="0" anchor="ctr"/>
          <a:lstStyle/>
          <a:p>
            <a:pPr fontAlgn="auto">
              <a:spcBef>
                <a:spcPts val="0"/>
              </a:spcBef>
              <a:spcAft>
                <a:spcPts val="0"/>
              </a:spcAft>
            </a:pPr>
            <a:endParaRPr lang="en-US" kern="0" dirty="0">
              <a:solidFill>
                <a:sysClr val="windowText" lastClr="000000"/>
              </a:solidFill>
              <a:latin typeface="Arial" pitchFamily="34" charset="0"/>
              <a:cs typeface="Arial" pitchFamily="34" charset="0"/>
            </a:endParaRPr>
          </a:p>
        </p:txBody>
      </p:sp>
      <p:sp>
        <p:nvSpPr>
          <p:cNvPr id="111" name="AutoShape 46"/>
          <p:cNvSpPr>
            <a:spLocks noChangeArrowheads="1"/>
          </p:cNvSpPr>
          <p:nvPr/>
        </p:nvSpPr>
        <p:spPr bwMode="gray">
          <a:xfrm rot="10800000">
            <a:off x="5103936" y="4149725"/>
            <a:ext cx="398585" cy="215900"/>
          </a:xfrm>
          <a:prstGeom prst="leftArrow">
            <a:avLst>
              <a:gd name="adj1" fmla="val 50000"/>
              <a:gd name="adj2" fmla="val 50000"/>
            </a:avLst>
          </a:prstGeom>
          <a:solidFill>
            <a:schemeClr val="accent3">
              <a:lumMod val="75000"/>
            </a:schemeClr>
          </a:solidFill>
          <a:ln w="6350">
            <a:noFill/>
            <a:miter lim="800000"/>
            <a:headEnd/>
            <a:tailEnd/>
          </a:ln>
        </p:spPr>
        <p:txBody>
          <a:bodyPr wrap="none" lIns="0" tIns="0" rIns="0" bIns="0" anchor="ctr"/>
          <a:lstStyle/>
          <a:p>
            <a:pPr fontAlgn="auto">
              <a:spcBef>
                <a:spcPts val="0"/>
              </a:spcBef>
              <a:spcAft>
                <a:spcPts val="0"/>
              </a:spcAft>
            </a:pPr>
            <a:endParaRPr lang="en-US" kern="0" dirty="0">
              <a:solidFill>
                <a:sysClr val="windowText" lastClr="000000"/>
              </a:solidFill>
              <a:latin typeface="Arial" pitchFamily="34" charset="0"/>
              <a:cs typeface="Arial" pitchFamily="34" charset="0"/>
            </a:endParaRPr>
          </a:p>
        </p:txBody>
      </p:sp>
      <p:sp>
        <p:nvSpPr>
          <p:cNvPr id="112" name="AutoShape 47"/>
          <p:cNvSpPr>
            <a:spLocks noChangeArrowheads="1"/>
          </p:cNvSpPr>
          <p:nvPr/>
        </p:nvSpPr>
        <p:spPr bwMode="gray">
          <a:xfrm rot="10800000">
            <a:off x="252047" y="4149725"/>
            <a:ext cx="398585" cy="215900"/>
          </a:xfrm>
          <a:prstGeom prst="leftArrow">
            <a:avLst>
              <a:gd name="adj1" fmla="val 50000"/>
              <a:gd name="adj2" fmla="val 50000"/>
            </a:avLst>
          </a:prstGeom>
          <a:solidFill>
            <a:schemeClr val="accent3">
              <a:lumMod val="75000"/>
            </a:schemeClr>
          </a:solidFill>
          <a:ln w="6350">
            <a:noFill/>
            <a:miter lim="800000"/>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endParaRPr>
          </a:p>
        </p:txBody>
      </p:sp>
      <p:grpSp>
        <p:nvGrpSpPr>
          <p:cNvPr id="2" name="Group 48"/>
          <p:cNvGrpSpPr>
            <a:grpSpLocks/>
          </p:cNvGrpSpPr>
          <p:nvPr/>
        </p:nvGrpSpPr>
        <p:grpSpPr bwMode="gray">
          <a:xfrm>
            <a:off x="3242898" y="2563816"/>
            <a:ext cx="599342" cy="649287"/>
            <a:chOff x="2213" y="1615"/>
            <a:chExt cx="409" cy="409"/>
          </a:xfrm>
        </p:grpSpPr>
        <p:sp>
          <p:nvSpPr>
            <p:cNvPr id="114" name="AutoShape 49"/>
            <p:cNvSpPr>
              <a:spLocks noChangeArrowheads="1"/>
            </p:cNvSpPr>
            <p:nvPr>
              <p:custDataLst>
                <p:tags r:id="rId8"/>
              </p:custDataLst>
            </p:nvPr>
          </p:nvSpPr>
          <p:spPr bwMode="gray">
            <a:xfrm rot="-8403676">
              <a:off x="2349" y="1615"/>
              <a:ext cx="91" cy="409"/>
            </a:xfrm>
            <a:prstGeom prst="upArrow">
              <a:avLst>
                <a:gd name="adj1" fmla="val 63852"/>
                <a:gd name="adj2" fmla="val 148776"/>
              </a:avLst>
            </a:prstGeom>
            <a:solidFill>
              <a:schemeClr val="accent3">
                <a:lumMod val="40000"/>
                <a:lumOff val="60000"/>
              </a:schemeClr>
            </a:solidFill>
            <a:ln w="6350">
              <a:noFill/>
              <a:miter lim="800000"/>
              <a:headEnd type="none" w="sm" len="sm"/>
              <a:tailEnd type="none" w="sm" len="sm"/>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Arial" pitchFamily="34" charset="0"/>
                <a:cs typeface="Arial" pitchFamily="34" charset="0"/>
              </a:endParaRPr>
            </a:p>
          </p:txBody>
        </p:sp>
        <p:sp>
          <p:nvSpPr>
            <p:cNvPr id="115" name="AutoShape 50"/>
            <p:cNvSpPr>
              <a:spLocks noChangeArrowheads="1"/>
            </p:cNvSpPr>
            <p:nvPr>
              <p:custDataLst>
                <p:tags r:id="rId9"/>
              </p:custDataLst>
            </p:nvPr>
          </p:nvSpPr>
          <p:spPr bwMode="gray">
            <a:xfrm rot="-3003676">
              <a:off x="2372" y="1547"/>
              <a:ext cx="91" cy="409"/>
            </a:xfrm>
            <a:prstGeom prst="upArrow">
              <a:avLst>
                <a:gd name="adj1" fmla="val 63852"/>
                <a:gd name="adj2" fmla="val 148776"/>
              </a:avLst>
            </a:prstGeom>
            <a:solidFill>
              <a:schemeClr val="accent3">
                <a:lumMod val="40000"/>
                <a:lumOff val="60000"/>
              </a:schemeClr>
            </a:solidFill>
            <a:ln w="6350">
              <a:noFill/>
              <a:miter lim="800000"/>
              <a:headEnd type="none" w="sm" len="sm"/>
              <a:tailEnd type="none" w="sm" len="sm"/>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Arial" pitchFamily="34" charset="0"/>
                <a:cs typeface="Arial" pitchFamily="34" charset="0"/>
              </a:endParaRPr>
            </a:p>
          </p:txBody>
        </p:sp>
      </p:grpSp>
      <p:grpSp>
        <p:nvGrpSpPr>
          <p:cNvPr id="3" name="Group 51"/>
          <p:cNvGrpSpPr>
            <a:grpSpLocks/>
          </p:cNvGrpSpPr>
          <p:nvPr/>
        </p:nvGrpSpPr>
        <p:grpSpPr bwMode="gray">
          <a:xfrm>
            <a:off x="3242898" y="3571875"/>
            <a:ext cx="599342" cy="649288"/>
            <a:chOff x="2213" y="1615"/>
            <a:chExt cx="409" cy="409"/>
          </a:xfrm>
        </p:grpSpPr>
        <p:sp>
          <p:nvSpPr>
            <p:cNvPr id="117" name="AutoShape 52"/>
            <p:cNvSpPr>
              <a:spLocks noChangeArrowheads="1"/>
            </p:cNvSpPr>
            <p:nvPr>
              <p:custDataLst>
                <p:tags r:id="rId6"/>
              </p:custDataLst>
            </p:nvPr>
          </p:nvSpPr>
          <p:spPr bwMode="gray">
            <a:xfrm rot="-8403676">
              <a:off x="2349" y="1615"/>
              <a:ext cx="91" cy="409"/>
            </a:xfrm>
            <a:prstGeom prst="upArrow">
              <a:avLst>
                <a:gd name="adj1" fmla="val 63852"/>
                <a:gd name="adj2" fmla="val 148776"/>
              </a:avLst>
            </a:prstGeom>
            <a:solidFill>
              <a:schemeClr val="accent3">
                <a:lumMod val="40000"/>
                <a:lumOff val="60000"/>
              </a:schemeClr>
            </a:solidFill>
            <a:ln w="6350">
              <a:noFill/>
              <a:miter lim="800000"/>
              <a:headEnd type="none" w="sm" len="sm"/>
              <a:tailEnd type="none" w="sm" len="sm"/>
            </a:ln>
          </p:spPr>
          <p:txBody>
            <a:bodyPr wrap="none" anchor="ctr"/>
            <a:lstStyle/>
            <a:p>
              <a:pPr algn="ctr" defTabSz="762000" fontAlgn="auto">
                <a:spcBef>
                  <a:spcPts val="0"/>
                </a:spcBef>
                <a:spcAft>
                  <a:spcPts val="0"/>
                </a:spcAft>
              </a:pPr>
              <a:endParaRPr lang="en-US" kern="0" dirty="0">
                <a:solidFill>
                  <a:sysClr val="windowText" lastClr="000000"/>
                </a:solidFill>
                <a:latin typeface="Arial" pitchFamily="34" charset="0"/>
                <a:cs typeface="Arial" pitchFamily="34" charset="0"/>
              </a:endParaRPr>
            </a:p>
          </p:txBody>
        </p:sp>
        <p:sp>
          <p:nvSpPr>
            <p:cNvPr id="118" name="AutoShape 53"/>
            <p:cNvSpPr>
              <a:spLocks noChangeArrowheads="1"/>
            </p:cNvSpPr>
            <p:nvPr>
              <p:custDataLst>
                <p:tags r:id="rId7"/>
              </p:custDataLst>
            </p:nvPr>
          </p:nvSpPr>
          <p:spPr bwMode="gray">
            <a:xfrm rot="-3003676">
              <a:off x="2372" y="1547"/>
              <a:ext cx="91" cy="409"/>
            </a:xfrm>
            <a:prstGeom prst="upArrow">
              <a:avLst>
                <a:gd name="adj1" fmla="val 63852"/>
                <a:gd name="adj2" fmla="val 148776"/>
              </a:avLst>
            </a:prstGeom>
            <a:solidFill>
              <a:schemeClr val="accent3">
                <a:lumMod val="40000"/>
                <a:lumOff val="60000"/>
              </a:schemeClr>
            </a:solidFill>
            <a:ln w="6350">
              <a:noFill/>
              <a:miter lim="800000"/>
              <a:headEnd type="none" w="sm" len="sm"/>
              <a:tailEnd type="none" w="sm" len="sm"/>
            </a:ln>
          </p:spPr>
          <p:txBody>
            <a:bodyPr wrap="none" anchor="ctr"/>
            <a:lstStyle/>
            <a:p>
              <a:pPr algn="ctr" defTabSz="762000" fontAlgn="auto">
                <a:spcBef>
                  <a:spcPts val="0"/>
                </a:spcBef>
                <a:spcAft>
                  <a:spcPts val="0"/>
                </a:spcAft>
              </a:pPr>
              <a:endParaRPr lang="en-US" kern="0" dirty="0">
                <a:solidFill>
                  <a:sysClr val="windowText" lastClr="000000"/>
                </a:solidFill>
                <a:latin typeface="Arial" pitchFamily="34" charset="0"/>
                <a:cs typeface="Arial" pitchFamily="34" charset="0"/>
              </a:endParaRPr>
            </a:p>
          </p:txBody>
        </p:sp>
      </p:grpSp>
      <p:grpSp>
        <p:nvGrpSpPr>
          <p:cNvPr id="4" name="Group 54"/>
          <p:cNvGrpSpPr>
            <a:grpSpLocks/>
          </p:cNvGrpSpPr>
          <p:nvPr/>
        </p:nvGrpSpPr>
        <p:grpSpPr bwMode="gray">
          <a:xfrm rot="10800000">
            <a:off x="4970585" y="3500441"/>
            <a:ext cx="599343" cy="649287"/>
            <a:chOff x="2213" y="1615"/>
            <a:chExt cx="409" cy="409"/>
          </a:xfrm>
        </p:grpSpPr>
        <p:sp>
          <p:nvSpPr>
            <p:cNvPr id="120" name="AutoShape 55"/>
            <p:cNvSpPr>
              <a:spLocks noChangeArrowheads="1"/>
            </p:cNvSpPr>
            <p:nvPr>
              <p:custDataLst>
                <p:tags r:id="rId4"/>
              </p:custDataLst>
            </p:nvPr>
          </p:nvSpPr>
          <p:spPr bwMode="gray">
            <a:xfrm rot="-8403676">
              <a:off x="2349" y="1615"/>
              <a:ext cx="91" cy="409"/>
            </a:xfrm>
            <a:prstGeom prst="upArrow">
              <a:avLst>
                <a:gd name="adj1" fmla="val 63852"/>
                <a:gd name="adj2" fmla="val 148776"/>
              </a:avLst>
            </a:prstGeom>
            <a:solidFill>
              <a:schemeClr val="accent3">
                <a:lumMod val="40000"/>
                <a:lumOff val="60000"/>
              </a:schemeClr>
            </a:solidFill>
            <a:ln w="6350">
              <a:noFill/>
              <a:miter lim="800000"/>
              <a:headEnd type="none" w="sm" len="sm"/>
              <a:tailEnd type="none" w="sm" len="sm"/>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Arial" pitchFamily="34" charset="0"/>
                <a:cs typeface="Arial" pitchFamily="34" charset="0"/>
              </a:endParaRPr>
            </a:p>
          </p:txBody>
        </p:sp>
        <p:sp>
          <p:nvSpPr>
            <p:cNvPr id="121" name="AutoShape 56"/>
            <p:cNvSpPr>
              <a:spLocks noChangeArrowheads="1"/>
            </p:cNvSpPr>
            <p:nvPr>
              <p:custDataLst>
                <p:tags r:id="rId5"/>
              </p:custDataLst>
            </p:nvPr>
          </p:nvSpPr>
          <p:spPr bwMode="gray">
            <a:xfrm rot="-3003676">
              <a:off x="2372" y="1547"/>
              <a:ext cx="91" cy="409"/>
            </a:xfrm>
            <a:prstGeom prst="upArrow">
              <a:avLst>
                <a:gd name="adj1" fmla="val 63852"/>
                <a:gd name="adj2" fmla="val 148776"/>
              </a:avLst>
            </a:prstGeom>
            <a:solidFill>
              <a:schemeClr val="accent3">
                <a:lumMod val="40000"/>
                <a:lumOff val="60000"/>
              </a:schemeClr>
            </a:solidFill>
            <a:ln w="6350">
              <a:noFill/>
              <a:miter lim="800000"/>
              <a:headEnd type="none" w="sm" len="sm"/>
              <a:tailEnd type="none" w="sm" len="sm"/>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latin typeface="Arial" pitchFamily="34" charset="0"/>
                <a:cs typeface="Arial" pitchFamily="34" charset="0"/>
              </a:endParaRPr>
            </a:p>
          </p:txBody>
        </p:sp>
      </p:grpSp>
      <p:grpSp>
        <p:nvGrpSpPr>
          <p:cNvPr id="7" name="Group 57"/>
          <p:cNvGrpSpPr>
            <a:grpSpLocks/>
          </p:cNvGrpSpPr>
          <p:nvPr/>
        </p:nvGrpSpPr>
        <p:grpSpPr bwMode="gray">
          <a:xfrm rot="10800000">
            <a:off x="4970585" y="2492375"/>
            <a:ext cx="599343" cy="649288"/>
            <a:chOff x="2213" y="1615"/>
            <a:chExt cx="409" cy="409"/>
          </a:xfrm>
        </p:grpSpPr>
        <p:sp>
          <p:nvSpPr>
            <p:cNvPr id="123" name="AutoShape 58"/>
            <p:cNvSpPr>
              <a:spLocks noChangeArrowheads="1"/>
            </p:cNvSpPr>
            <p:nvPr>
              <p:custDataLst>
                <p:tags r:id="rId2"/>
              </p:custDataLst>
            </p:nvPr>
          </p:nvSpPr>
          <p:spPr bwMode="gray">
            <a:xfrm rot="-8403676">
              <a:off x="2349" y="1615"/>
              <a:ext cx="91" cy="409"/>
            </a:xfrm>
            <a:prstGeom prst="upArrow">
              <a:avLst>
                <a:gd name="adj1" fmla="val 63852"/>
                <a:gd name="adj2" fmla="val 148776"/>
              </a:avLst>
            </a:prstGeom>
            <a:solidFill>
              <a:schemeClr val="accent3">
                <a:lumMod val="40000"/>
                <a:lumOff val="60000"/>
              </a:schemeClr>
            </a:solidFill>
            <a:ln w="6350">
              <a:noFill/>
              <a:miter lim="800000"/>
              <a:headEnd type="none" w="sm" len="sm"/>
              <a:tailEnd type="none" w="sm" len="sm"/>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124" name="AutoShape 59"/>
            <p:cNvSpPr>
              <a:spLocks noChangeArrowheads="1"/>
            </p:cNvSpPr>
            <p:nvPr>
              <p:custDataLst>
                <p:tags r:id="rId3"/>
              </p:custDataLst>
            </p:nvPr>
          </p:nvSpPr>
          <p:spPr bwMode="gray">
            <a:xfrm rot="-3003676">
              <a:off x="2372" y="1547"/>
              <a:ext cx="91" cy="409"/>
            </a:xfrm>
            <a:prstGeom prst="upArrow">
              <a:avLst>
                <a:gd name="adj1" fmla="val 63852"/>
                <a:gd name="adj2" fmla="val 148776"/>
              </a:avLst>
            </a:prstGeom>
            <a:solidFill>
              <a:schemeClr val="accent3">
                <a:lumMod val="40000"/>
                <a:lumOff val="60000"/>
              </a:schemeClr>
            </a:solidFill>
            <a:ln w="6350">
              <a:noFill/>
              <a:miter lim="800000"/>
              <a:headEnd type="none" w="sm" len="sm"/>
              <a:tailEnd type="none" w="sm" len="sm"/>
            </a:ln>
          </p:spPr>
          <p:txBody>
            <a:bodyPr wrap="none" anchor="ctr"/>
            <a:lstStyle/>
            <a:p>
              <a:pPr algn="ctr" defTabSz="762000" fontAlgn="auto">
                <a:spcBef>
                  <a:spcPts val="0"/>
                </a:spcBef>
                <a:spcAft>
                  <a:spcPts val="0"/>
                </a:spcAft>
              </a:pPr>
              <a:endParaRPr lang="en-US" kern="0" dirty="0">
                <a:solidFill>
                  <a:sysClr val="windowText" lastClr="000000"/>
                </a:solidFill>
                <a:latin typeface="Arial" pitchFamily="34" charset="0"/>
                <a:cs typeface="Arial" pitchFamily="34" charset="0"/>
              </a:endParaRPr>
            </a:p>
          </p:txBody>
        </p:sp>
      </p:grpSp>
      <p:sp>
        <p:nvSpPr>
          <p:cNvPr id="125" name="Text Box 60"/>
          <p:cNvSpPr txBox="1">
            <a:spLocks noChangeArrowheads="1"/>
          </p:cNvSpPr>
          <p:nvPr/>
        </p:nvSpPr>
        <p:spPr bwMode="gray">
          <a:xfrm>
            <a:off x="250582" y="1196976"/>
            <a:ext cx="1795096" cy="2261370"/>
          </a:xfrm>
          <a:prstGeom prst="rect">
            <a:avLst/>
          </a:prstGeom>
          <a:solidFill>
            <a:schemeClr val="accent4">
              <a:lumMod val="20000"/>
              <a:lumOff val="80000"/>
            </a:schemeClr>
          </a:solidFill>
          <a:ln w="6350">
            <a:solidFill>
              <a:srgbClr val="8AA5CB"/>
            </a:solidFill>
            <a:miter lim="800000"/>
            <a:headEnd/>
            <a:tailEnd/>
          </a:ln>
        </p:spPr>
        <p:txBody>
          <a:bodyPr lIns="72000" tIns="72000" rIns="72000" bIns="72000">
            <a:spAutoFit/>
          </a:bodyPr>
          <a:lstStyle/>
          <a:p>
            <a:pPr marL="342900" marR="0" lvl="0" indent="-342900" defTabSz="914400" eaLnBrk="1" fontAlgn="auto" latinLnBrk="0" hangingPunct="1">
              <a:lnSpc>
                <a:spcPct val="100000"/>
              </a:lnSpc>
              <a:spcBef>
                <a:spcPct val="50000"/>
              </a:spcBef>
              <a:spcAft>
                <a:spcPts val="0"/>
              </a:spcAft>
              <a:buClrTx/>
              <a:buSzTx/>
              <a:buFontTx/>
              <a:buNone/>
              <a:tabLst/>
              <a:defRPr/>
            </a:pPr>
            <a:r>
              <a:rPr kumimoji="0" lang="en-GB" sz="1100" b="1" i="0" u="none" strike="noStrike" kern="0" cap="none" spc="0" normalizeH="0" baseline="0" noProof="0" dirty="0" smtClean="0">
                <a:ln>
                  <a:noFill/>
                </a:ln>
                <a:solidFill>
                  <a:srgbClr val="0C2D83"/>
                </a:solidFill>
                <a:effectLst/>
                <a:uLnTx/>
                <a:uFillTx/>
                <a:latin typeface="Arial" pitchFamily="34" charset="0"/>
                <a:cs typeface="Arial" pitchFamily="34" charset="0"/>
              </a:rPr>
              <a:t>What to avoid...</a:t>
            </a:r>
            <a:endParaRPr kumimoji="0" lang="en-GB" sz="1100" b="1" i="0" u="none" strike="noStrike" kern="0" cap="none" spc="0" normalizeH="0" baseline="0" noProof="0" dirty="0">
              <a:ln>
                <a:noFill/>
              </a:ln>
              <a:solidFill>
                <a:srgbClr val="0C2D83"/>
              </a:solidFill>
              <a:effectLst/>
              <a:uLnTx/>
              <a:uFillTx/>
              <a:latin typeface="Arial" pitchFamily="34" charset="0"/>
              <a:cs typeface="Arial" pitchFamily="34" charset="0"/>
            </a:endParaRPr>
          </a:p>
          <a:p>
            <a:pPr marL="342900" marR="0" lvl="0" indent="-342900" defTabSz="914400" eaLnBrk="1" fontAlgn="auto" latinLnBrk="0" hangingPunct="1">
              <a:lnSpc>
                <a:spcPct val="100000"/>
              </a:lnSpc>
              <a:spcBef>
                <a:spcPct val="50000"/>
              </a:spcBef>
              <a:spcAft>
                <a:spcPts val="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Marking ‘by default’ (not planned)</a:t>
            </a:r>
          </a:p>
          <a:p>
            <a:pPr marL="342900" marR="0" lvl="0" indent="-342900" defTabSz="914400" eaLnBrk="1" fontAlgn="auto" latinLnBrk="0" hangingPunct="1">
              <a:lnSpc>
                <a:spcPct val="100000"/>
              </a:lnSpc>
              <a:spcBef>
                <a:spcPct val="50000"/>
              </a:spcBef>
              <a:spcAft>
                <a:spcPts val="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TS partner not focused at Board level</a:t>
            </a:r>
          </a:p>
          <a:p>
            <a:pPr marL="342900" marR="0" lvl="0" indent="-342900" defTabSz="914400" eaLnBrk="1" fontAlgn="auto" latinLnBrk="0" hangingPunct="1">
              <a:lnSpc>
                <a:spcPct val="100000"/>
              </a:lnSpc>
              <a:spcBef>
                <a:spcPct val="50000"/>
              </a:spcBef>
              <a:spcAft>
                <a:spcPts val="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rgbClr val="0C2D83"/>
                </a:solidFill>
                <a:effectLst/>
                <a:uLnTx/>
                <a:uFillTx/>
                <a:latin typeface="Arial" pitchFamily="34" charset="0"/>
                <a:cs typeface="Arial" pitchFamily="34" charset="0"/>
              </a:rPr>
              <a:t>TS Directors/ADs sometimes squeezed out of relationship with deal doer</a:t>
            </a:r>
          </a:p>
        </p:txBody>
      </p:sp>
      <p:pic>
        <p:nvPicPr>
          <p:cNvPr id="60" name="Picture 59"/>
          <p:cNvPicPr>
            <a:picLocks noChangeAspect="1" noChangeArrowheads="1"/>
          </p:cNvPicPr>
          <p:nvPr/>
        </p:nvPicPr>
        <p:blipFill>
          <a:blip r:embed="rId12"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62962" y="1285592"/>
            <a:ext cx="8836183" cy="2181885"/>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7</a:t>
            </a:r>
            <a:r>
              <a:rPr lang="en-GB" sz="1800" b="1" kern="0" noProof="0" dirty="0" smtClean="0">
                <a:solidFill>
                  <a:schemeClr val="bg1"/>
                </a:solidFill>
                <a:latin typeface="+mn-lt"/>
              </a:rPr>
              <a:t>. Communicate</a:t>
            </a:r>
            <a:endParaRPr kumimoji="0" lang="en-US" altLang="en-US" sz="20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14" name="Rectangle 3"/>
          <p:cNvSpPr txBox="1">
            <a:spLocks noChangeArrowheads="1"/>
          </p:cNvSpPr>
          <p:nvPr/>
        </p:nvSpPr>
        <p:spPr bwMode="auto">
          <a:xfrm>
            <a:off x="280658" y="2933352"/>
            <a:ext cx="8401616" cy="26798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ts val="600"/>
              </a:spcBef>
              <a:spcAft>
                <a:spcPts val="0"/>
              </a:spcAft>
              <a:buClr>
                <a:srgbClr val="00338D"/>
              </a:buClr>
              <a:buSzPct val="75000"/>
              <a:buFont typeface="+mj-lt"/>
              <a:buAutoNum type="arabicPeriod" startAt="7"/>
              <a:tabLst>
                <a:tab pos="231775" algn="l"/>
              </a:tabLst>
              <a:defRPr/>
            </a:pPr>
            <a:r>
              <a:rPr lang="en-GB" sz="1200" b="1" kern="0" dirty="0" smtClean="0">
                <a:solidFill>
                  <a:srgbClr val="007C92"/>
                </a:solidFill>
                <a:latin typeface="Arial"/>
                <a:cs typeface="Arial"/>
              </a:rPr>
              <a:t>Communicate:  </a:t>
            </a:r>
            <a:r>
              <a:rPr lang="en-GB" sz="1200" kern="0" dirty="0" smtClean="0">
                <a:solidFill>
                  <a:srgbClr val="00338D"/>
                </a:solidFill>
                <a:latin typeface="Arial"/>
                <a:cs typeface="Arial"/>
              </a:rPr>
              <a:t>Plan regular communications, both within the KPMG team and with the external client</a:t>
            </a:r>
          </a:p>
        </p:txBody>
      </p:sp>
      <p:sp>
        <p:nvSpPr>
          <p:cNvPr id="17" name="Rectangle 3"/>
          <p:cNvSpPr txBox="1">
            <a:spLocks noChangeArrowheads="1"/>
          </p:cNvSpPr>
          <p:nvPr/>
        </p:nvSpPr>
        <p:spPr bwMode="auto">
          <a:xfrm>
            <a:off x="181150" y="2343377"/>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algn="l" defTabSz="914400" rtl="0" eaLnBrk="1" fontAlgn="base" latinLnBrk="0" hangingPunct="1">
              <a:lnSpc>
                <a:spcPct val="100000"/>
              </a:lnSpc>
              <a:spcBef>
                <a:spcPts val="600"/>
              </a:spcBef>
              <a:spcAft>
                <a:spcPts val="0"/>
              </a:spcAft>
              <a:buClr>
                <a:schemeClr val="accent1"/>
              </a:buClr>
              <a:buSzPct val="75000"/>
              <a:tabLst>
                <a:tab pos="90488" algn="l"/>
              </a:tabLst>
              <a:defRPr/>
            </a:pPr>
            <a:r>
              <a:rPr kumimoji="0" lang="en-GB" sz="800" b="0" i="0" u="none" strike="noStrike" kern="0" cap="none" spc="0" normalizeH="0" baseline="0" noProof="0" dirty="0" smtClean="0">
                <a:ln>
                  <a:noFill/>
                </a:ln>
                <a:solidFill>
                  <a:schemeClr val="accent1"/>
                </a:solidFill>
                <a:effectLst/>
                <a:uLnTx/>
                <a:uFillTx/>
                <a:latin typeface="+mn-lt"/>
                <a:cs typeface="+mn-cs"/>
              </a:rPr>
              <a:t>Note:</a:t>
            </a:r>
            <a:r>
              <a:rPr kumimoji="0" lang="en-GB" sz="800" b="0" i="0" u="none" strike="noStrike" kern="0" cap="none" spc="0" normalizeH="0" noProof="0" dirty="0" smtClean="0">
                <a:ln>
                  <a:noFill/>
                </a:ln>
                <a:solidFill>
                  <a:schemeClr val="accent1"/>
                </a:solidFill>
                <a:effectLst/>
                <a:uLnTx/>
                <a:uFillTx/>
                <a:latin typeface="+mn-lt"/>
                <a:cs typeface="+mn-cs"/>
              </a:rPr>
              <a:t>  the planning process here is shown as being  a linear process, both for illustrative purposes and to help structure the guidance in this document.  In practice many of these components will be carried out simultaneously , and not necessarily always in the chronological order shown</a:t>
            </a:r>
            <a:endParaRPr kumimoji="0" lang="en-GB" sz="800" b="0" i="0" u="none" strike="noStrike" kern="0" cap="none" spc="0" normalizeH="0" baseline="0" noProof="0" dirty="0" smtClean="0">
              <a:ln>
                <a:noFill/>
              </a:ln>
              <a:solidFill>
                <a:schemeClr val="accent1"/>
              </a:solidFill>
              <a:effectLst/>
              <a:uLnTx/>
              <a:uFillTx/>
              <a:latin typeface="+mn-lt"/>
              <a:cs typeface="+mn-cs"/>
            </a:endParaRPr>
          </a:p>
        </p:txBody>
      </p:sp>
      <p:pic>
        <p:nvPicPr>
          <p:cNvPr id="23" name="Picture 22"/>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
        <p:nvSpPr>
          <p:cNvPr id="24" name="Pentagon 23"/>
          <p:cNvSpPr/>
          <p:nvPr/>
        </p:nvSpPr>
        <p:spPr>
          <a:xfrm>
            <a:off x="7608103" y="1391560"/>
            <a:ext cx="1343405" cy="896293"/>
          </a:xfrm>
          <a:prstGeom prst="homePlate">
            <a:avLst>
              <a:gd name="adj" fmla="val 21717"/>
            </a:avLst>
          </a:prstGeom>
          <a:solidFill>
            <a:srgbClr val="407C8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7. Communicate</a:t>
            </a:r>
          </a:p>
        </p:txBody>
      </p:sp>
      <p:sp>
        <p:nvSpPr>
          <p:cNvPr id="25" name="Pentagon 24"/>
          <p:cNvSpPr/>
          <p:nvPr/>
        </p:nvSpPr>
        <p:spPr>
          <a:xfrm>
            <a:off x="6364477" y="1393069"/>
            <a:ext cx="1343405" cy="896293"/>
          </a:xfrm>
          <a:prstGeom prst="homePlate">
            <a:avLst>
              <a:gd name="adj" fmla="val 21717"/>
            </a:avLst>
          </a:prstGeom>
          <a:solidFill>
            <a:srgbClr val="E7CB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6. Relationships</a:t>
            </a:r>
          </a:p>
        </p:txBody>
      </p:sp>
      <p:sp>
        <p:nvSpPr>
          <p:cNvPr id="26" name="Pentagon 25"/>
          <p:cNvSpPr/>
          <p:nvPr/>
        </p:nvSpPr>
        <p:spPr>
          <a:xfrm>
            <a:off x="5136965" y="1395243"/>
            <a:ext cx="1343405" cy="896293"/>
          </a:xfrm>
          <a:prstGeom prst="homePlate">
            <a:avLst>
              <a:gd name="adj" fmla="val 21717"/>
            </a:avLst>
          </a:prstGeom>
          <a:solidFill>
            <a:srgbClr val="F1D3B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5. Team</a:t>
            </a:r>
          </a:p>
        </p:txBody>
      </p:sp>
      <p:sp>
        <p:nvSpPr>
          <p:cNvPr id="27" name="Pentagon 26"/>
          <p:cNvSpPr/>
          <p:nvPr/>
        </p:nvSpPr>
        <p:spPr>
          <a:xfrm>
            <a:off x="3908103" y="1396260"/>
            <a:ext cx="1343405" cy="896293"/>
          </a:xfrm>
          <a:prstGeom prst="homePlate">
            <a:avLst>
              <a:gd name="adj" fmla="val 21717"/>
            </a:avLst>
          </a:prstGeom>
          <a:solidFill>
            <a:srgbClr val="DADFC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4. Negotiate</a:t>
            </a:r>
          </a:p>
        </p:txBody>
      </p:sp>
      <p:sp>
        <p:nvSpPr>
          <p:cNvPr id="28" name="Pentagon 27"/>
          <p:cNvSpPr/>
          <p:nvPr/>
        </p:nvSpPr>
        <p:spPr>
          <a:xfrm>
            <a:off x="2680631" y="1397761"/>
            <a:ext cx="1343405" cy="896293"/>
          </a:xfrm>
          <a:prstGeom prst="homePlate">
            <a:avLst>
              <a:gd name="adj" fmla="val 21717"/>
            </a:avLst>
          </a:prstGeom>
          <a:solidFill>
            <a:srgbClr val="E9E7DB"/>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3. Scope</a:t>
            </a:r>
          </a:p>
        </p:txBody>
      </p:sp>
      <p:sp>
        <p:nvSpPr>
          <p:cNvPr id="29" name="Pentagon 28"/>
          <p:cNvSpPr/>
          <p:nvPr/>
        </p:nvSpPr>
        <p:spPr>
          <a:xfrm>
            <a:off x="1462212" y="1390209"/>
            <a:ext cx="1343405" cy="896293"/>
          </a:xfrm>
          <a:prstGeom prst="homePlate">
            <a:avLst>
              <a:gd name="adj" fmla="val 21717"/>
            </a:avLst>
          </a:prstGeom>
          <a:solidFill>
            <a:srgbClr val="E3C9E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2. Document Interaction Zero</a:t>
            </a:r>
          </a:p>
        </p:txBody>
      </p:sp>
      <p:sp>
        <p:nvSpPr>
          <p:cNvPr id="30" name="Pentagon 29"/>
          <p:cNvSpPr/>
          <p:nvPr/>
        </p:nvSpPr>
        <p:spPr>
          <a:xfrm>
            <a:off x="244457" y="1391710"/>
            <a:ext cx="1343405" cy="896293"/>
          </a:xfrm>
          <a:prstGeom prst="homePlate">
            <a:avLst>
              <a:gd name="adj" fmla="val 21717"/>
            </a:avLst>
          </a:prstGeom>
          <a:solidFill>
            <a:srgbClr val="BFDEE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1. Research, discuss, think</a:t>
            </a:r>
            <a:endParaRPr lang="en-US" b="1" dirty="0">
              <a:solidFill>
                <a:srgbClr val="FFFFFF"/>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noProof="0" dirty="0" smtClean="0">
                <a:solidFill>
                  <a:srgbClr val="E7EDF5"/>
                </a:solidFill>
                <a:latin typeface="+mn-lt"/>
              </a:rPr>
              <a:t>7</a:t>
            </a:r>
            <a:r>
              <a:rPr lang="en-GB" sz="1800" b="1" kern="0" dirty="0" smtClean="0">
                <a:solidFill>
                  <a:schemeClr val="bg1"/>
                </a:solidFill>
                <a:latin typeface="+mn-lt"/>
              </a:rPr>
              <a:t>. Communicate – overview and KPMG team</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auto">
          <a:xfrm>
            <a:off x="342932" y="1251432"/>
            <a:ext cx="8468559"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ea typeface="+mn-ea"/>
                <a:cs typeface="+mn-cs"/>
              </a:rPr>
              <a:t>Overview</a:t>
            </a:r>
          </a:p>
          <a:p>
            <a:pPr marL="231775" marR="0" lvl="0" indent="-231775" algn="l" defTabSz="9144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ea typeface="+mn-ea"/>
                <a:cs typeface="+mn-cs"/>
              </a:rPr>
              <a:t>Communication is critical throughout the</a:t>
            </a:r>
            <a:r>
              <a:rPr kumimoji="0" lang="en-GB" sz="1200" b="0" i="0" u="none" strike="noStrike" kern="0" cap="none" spc="0" normalizeH="0" noProof="0" dirty="0" smtClean="0">
                <a:ln>
                  <a:noFill/>
                </a:ln>
                <a:solidFill>
                  <a:schemeClr val="accent1"/>
                </a:solidFill>
                <a:effectLst/>
                <a:uLnTx/>
                <a:uFillTx/>
                <a:latin typeface="+mn-lt"/>
                <a:ea typeface="+mn-ea"/>
                <a:cs typeface="+mn-cs"/>
              </a:rPr>
              <a:t> engagement to help ensure that knowledge is shared, obstacles and issues are raised and addressed in a timely manner, and the expectations of all stakeholders are managed.  When problems arise, it very often as a result of poor communication</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GB" sz="1200" kern="0" baseline="0" dirty="0" smtClean="0">
                <a:solidFill>
                  <a:schemeClr val="accent1"/>
                </a:solidFill>
                <a:latin typeface="+mn-lt"/>
                <a:cs typeface="+mn-cs"/>
              </a:rPr>
              <a:t>It is therefore important</a:t>
            </a:r>
            <a:r>
              <a:rPr lang="en-GB" sz="1200" kern="0" dirty="0" smtClean="0">
                <a:solidFill>
                  <a:schemeClr val="accent1"/>
                </a:solidFill>
                <a:latin typeface="+mn-lt"/>
                <a:cs typeface="+mn-cs"/>
              </a:rPr>
              <a:t> </a:t>
            </a:r>
            <a:r>
              <a:rPr lang="en-GB" sz="1200" kern="0" dirty="0" smtClean="0">
                <a:solidFill>
                  <a:schemeClr val="accent1"/>
                </a:solidFill>
                <a:latin typeface="+mn-lt"/>
              </a:rPr>
              <a:t>during the planning phase </a:t>
            </a:r>
            <a:r>
              <a:rPr lang="en-GB" sz="1200" kern="0" dirty="0" smtClean="0">
                <a:solidFill>
                  <a:schemeClr val="accent1"/>
                </a:solidFill>
                <a:latin typeface="+mn-lt"/>
                <a:cs typeface="+mn-cs"/>
              </a:rPr>
              <a:t>to determine how communication will work throughout the engagement, and establish the appropriate means of communication at the outset (e.g. setting up regular calls, etc).  This should be discussed and agreed with the client and other external parties including target management</a:t>
            </a:r>
            <a:endParaRPr kumimoji="0" lang="en-GB" sz="1200" b="1" i="0" u="none" strike="noStrike" kern="0" cap="none" spc="0" normalizeH="0" baseline="0" noProof="0" dirty="0" smtClean="0">
              <a:ln>
                <a:noFill/>
              </a:ln>
              <a:solidFill>
                <a:schemeClr val="accent1"/>
              </a:solidFill>
              <a:effectLst/>
              <a:uLnTx/>
              <a:uFillTx/>
              <a:latin typeface="+mn-lt"/>
              <a:ea typeface="+mn-ea"/>
              <a:cs typeface="+mn-cs"/>
            </a:endParaRPr>
          </a:p>
          <a:p>
            <a:pPr marL="231775" marR="0" lvl="1" indent="-231775" algn="l" defTabSz="914400" rtl="0" eaLnBrk="1" fontAlgn="base" latinLnBrk="0" hangingPunct="1">
              <a:lnSpc>
                <a:spcPct val="100000"/>
              </a:lnSpc>
              <a:spcBef>
                <a:spcPct val="50000"/>
              </a:spcBef>
              <a:spcAft>
                <a:spcPts val="300"/>
              </a:spcAft>
              <a:buClr>
                <a:schemeClr val="accent1"/>
              </a:buClr>
              <a:buSzPct val="75000"/>
              <a:buFont typeface="Wingdings" pitchFamily="2" charset="2"/>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mn-lt"/>
                <a:cs typeface="+mn-cs"/>
              </a:rPr>
              <a:t>KPMG team communications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Hold a team briefing or kick-off meeting to hep ensure all team members understand the objectives of the transaction and KPMG’s role.  Discuss individual team members roles and objectives (see separate FDD Toolkit guidance in relation to briefing)</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Circulate Interaction Zero and Planning Memorandum to all team members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Engagement and concurring partner interactions booked where possible (planning , briefing, fieldwork, reporting, debrief)</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Concurring partner consulted and approves planning memorandum</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Help ensure  confidentiality barriers are in place as needed and that the full team understands what these are</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Seek to obtain a project room for the team where possible, which aids team communication and bonding</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mn-cs"/>
              </a:rPr>
              <a:t>Team communication throughout the engagement is key to share information and ideas – consulting with others on problems and issues can often be the most efficient way of moving things forward.  Establish regular team catch-up sessions (e.g. daily or twice weekly)  - may be informal or more formal depending on team preference</a:t>
            </a:r>
          </a:p>
          <a:p>
            <a:pPr marL="231775" lvl="1" indent="-231775">
              <a:spcBef>
                <a:spcPts val="600"/>
              </a:spcBef>
              <a:spcAft>
                <a:spcPts val="0"/>
              </a:spcAft>
              <a:buClr>
                <a:schemeClr val="accent1"/>
              </a:buClr>
              <a:buSzPct val="75000"/>
              <a:buFont typeface="Wingdings" pitchFamily="2" charset="2"/>
              <a:buChar char="l"/>
              <a:tabLst>
                <a:tab pos="231775" algn="l"/>
              </a:tabLst>
              <a:defRPr/>
            </a:pPr>
            <a:endParaRPr lang="en-GB" sz="1200" kern="0" dirty="0" smtClean="0">
              <a:solidFill>
                <a:schemeClr val="accent1"/>
              </a:solidFill>
              <a:latin typeface="+mn-lt"/>
              <a:cs typeface="+mn-cs"/>
            </a:endParaRP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334979" y="1367073"/>
            <a:ext cx="8437830" cy="4814652"/>
          </a:xfrm>
        </p:spPr>
        <p:txBody>
          <a:bodyPr/>
          <a:lstStyle/>
          <a:p>
            <a:pPr marL="231775" lvl="0" indent="-231775">
              <a:spcBef>
                <a:spcPts val="600"/>
              </a:spcBef>
              <a:spcAft>
                <a:spcPts val="0"/>
              </a:spcAft>
              <a:buClr>
                <a:schemeClr val="accent1"/>
              </a:buClr>
              <a:buSzPct val="75000"/>
              <a:buFont typeface="+mj-lt"/>
              <a:buAutoNum type="arabicPeriod" startAt="2"/>
              <a:tabLst>
                <a:tab pos="231775" algn="l"/>
              </a:tabLst>
              <a:defRPr/>
            </a:pPr>
            <a:r>
              <a:rPr lang="en-US" sz="1200" kern="0" dirty="0" smtClean="0">
                <a:solidFill>
                  <a:srgbClr val="007C92"/>
                </a:solidFill>
              </a:rPr>
              <a:t>Document Interaction Zero:  </a:t>
            </a:r>
            <a:r>
              <a:rPr lang="en-US" sz="1200" b="0" kern="0" dirty="0" smtClean="0">
                <a:solidFill>
                  <a:schemeClr val="accent1"/>
                </a:solidFill>
              </a:rPr>
              <a:t>capture the results of the initial discussion with the client, the potential issues identified, and how we can add value in an Interaction Zero document (refer to Next Generation guidance)</a:t>
            </a:r>
          </a:p>
          <a:p>
            <a:pPr marL="231775" indent="-231775">
              <a:spcBef>
                <a:spcPts val="600"/>
              </a:spcBef>
              <a:spcAft>
                <a:spcPts val="0"/>
              </a:spcAft>
              <a:buClr>
                <a:schemeClr val="accent1"/>
              </a:buClr>
              <a:buSzPct val="75000"/>
              <a:buFont typeface="+mj-lt"/>
              <a:buAutoNum type="arabicPeriod" startAt="2"/>
              <a:tabLst>
                <a:tab pos="231775" algn="l"/>
              </a:tabLst>
              <a:defRPr/>
            </a:pPr>
            <a:r>
              <a:rPr lang="en-US" sz="1200" dirty="0" smtClean="0">
                <a:solidFill>
                  <a:srgbClr val="007C92"/>
                </a:solidFill>
              </a:rPr>
              <a:t>Scope:  </a:t>
            </a:r>
            <a:r>
              <a:rPr lang="en-US" sz="1200" b="0" dirty="0" smtClean="0">
                <a:solidFill>
                  <a:schemeClr val="accent1"/>
                </a:solidFill>
              </a:rPr>
              <a:t>Design a specific scope of work to address the potential due diligence issues and meet the needs of the client for this deal. Involve specialists and local KPMG teams as required for input</a:t>
            </a:r>
          </a:p>
          <a:p>
            <a:pPr marL="231775" lvl="0" indent="-231775">
              <a:spcBef>
                <a:spcPts val="600"/>
              </a:spcBef>
              <a:spcAft>
                <a:spcPts val="0"/>
              </a:spcAft>
              <a:buClr>
                <a:schemeClr val="accent1"/>
              </a:buClr>
              <a:buSzPct val="75000"/>
              <a:buFont typeface="+mj-lt"/>
              <a:buAutoNum type="arabicPeriod" startAt="2"/>
              <a:tabLst>
                <a:tab pos="231775" algn="l"/>
              </a:tabLst>
              <a:defRPr/>
            </a:pPr>
            <a:r>
              <a:rPr lang="en-US" sz="1200" dirty="0" smtClean="0">
                <a:solidFill>
                  <a:srgbClr val="007C92"/>
                </a:solidFill>
              </a:rPr>
              <a:t>Negotiate:</a:t>
            </a:r>
            <a:r>
              <a:rPr lang="en-US" sz="1200" dirty="0" smtClean="0">
                <a:solidFill>
                  <a:srgbClr val="8E258D"/>
                </a:solidFill>
              </a:rPr>
              <a:t> </a:t>
            </a:r>
            <a:r>
              <a:rPr lang="en-US" sz="1200" b="0" dirty="0" smtClean="0">
                <a:solidFill>
                  <a:schemeClr val="accent1"/>
                </a:solidFill>
              </a:rPr>
              <a:t>Negotiate with your client, recognizing that each component needs to be in balance to meet the needs of the client as well as KPMG’s needs as a business:</a:t>
            </a:r>
          </a:p>
          <a:p>
            <a:pPr marL="533400" lvl="1" indent="-261938">
              <a:spcBef>
                <a:spcPts val="600"/>
              </a:spcBef>
              <a:spcAft>
                <a:spcPts val="0"/>
              </a:spcAft>
              <a:buSzPct val="75000"/>
              <a:buFont typeface="+mj-lt"/>
              <a:buAutoNum type="alphaLcParenR"/>
              <a:tabLst>
                <a:tab pos="442913" algn="l"/>
              </a:tabLst>
              <a:defRPr/>
            </a:pPr>
            <a:r>
              <a:rPr lang="en-US" sz="1200" dirty="0" smtClean="0">
                <a:solidFill>
                  <a:schemeClr val="accent1"/>
                </a:solidFill>
              </a:rPr>
              <a:t>Detailed and specific scope of work</a:t>
            </a:r>
          </a:p>
          <a:p>
            <a:pPr marL="533400" lvl="1" indent="-261938">
              <a:spcBef>
                <a:spcPts val="600"/>
              </a:spcBef>
              <a:spcAft>
                <a:spcPts val="0"/>
              </a:spcAft>
              <a:buSzPct val="75000"/>
              <a:buFont typeface="+mj-lt"/>
              <a:buAutoNum type="alphaLcParenR"/>
              <a:tabLst>
                <a:tab pos="442913" algn="l"/>
              </a:tabLst>
              <a:defRPr/>
            </a:pPr>
            <a:r>
              <a:rPr lang="en-US" sz="1200" dirty="0" smtClean="0">
                <a:solidFill>
                  <a:schemeClr val="accent1"/>
                </a:solidFill>
              </a:rPr>
              <a:t>Fee structure and budgeted recovery</a:t>
            </a:r>
          </a:p>
          <a:p>
            <a:pPr marL="533400" lvl="1" indent="-261938">
              <a:spcBef>
                <a:spcPts val="600"/>
              </a:spcBef>
              <a:spcAft>
                <a:spcPts val="0"/>
              </a:spcAft>
              <a:buSzPct val="75000"/>
              <a:buFont typeface="+mj-lt"/>
              <a:buAutoNum type="alphaLcParenR"/>
              <a:tabLst>
                <a:tab pos="442913" algn="l"/>
              </a:tabLst>
              <a:defRPr/>
            </a:pPr>
            <a:r>
              <a:rPr lang="en-US" sz="1200" dirty="0" smtClean="0">
                <a:solidFill>
                  <a:schemeClr val="accent1"/>
                </a:solidFill>
              </a:rPr>
              <a:t>Realistic timeline and phasing of work, including access to data and target management</a:t>
            </a:r>
          </a:p>
          <a:p>
            <a:pPr marL="533400" lvl="1" indent="-261938">
              <a:spcBef>
                <a:spcPts val="600"/>
              </a:spcBef>
              <a:spcAft>
                <a:spcPts val="0"/>
              </a:spcAft>
              <a:buSzPct val="75000"/>
              <a:buFont typeface="+mj-lt"/>
              <a:buAutoNum type="alphaLcParenR"/>
              <a:tabLst>
                <a:tab pos="442913" algn="l"/>
              </a:tabLst>
              <a:defRPr/>
            </a:pPr>
            <a:r>
              <a:rPr lang="en-US" sz="1200" dirty="0" smtClean="0">
                <a:solidFill>
                  <a:schemeClr val="accent1"/>
                </a:solidFill>
              </a:rPr>
              <a:t>Form of output (e.g. comprehensive formal written report, issues based reporting, oral reporting, etc)</a:t>
            </a:r>
          </a:p>
          <a:p>
            <a:pPr marL="231775" indent="-231775">
              <a:spcBef>
                <a:spcPts val="600"/>
              </a:spcBef>
              <a:spcAft>
                <a:spcPts val="0"/>
              </a:spcAft>
              <a:buClr>
                <a:schemeClr val="accent1"/>
              </a:buClr>
              <a:buSzPct val="75000"/>
              <a:buFont typeface="+mj-lt"/>
              <a:buAutoNum type="arabicPeriod" startAt="5"/>
              <a:tabLst>
                <a:tab pos="231775" algn="l"/>
              </a:tabLst>
              <a:defRPr/>
            </a:pPr>
            <a:r>
              <a:rPr lang="en-US" sz="1200" dirty="0" smtClean="0">
                <a:solidFill>
                  <a:srgbClr val="007C92"/>
                </a:solidFill>
              </a:rPr>
              <a:t>Team:  </a:t>
            </a:r>
            <a:r>
              <a:rPr lang="en-US" sz="1200" b="0" dirty="0" smtClean="0">
                <a:solidFill>
                  <a:schemeClr val="accent1"/>
                </a:solidFill>
              </a:rPr>
              <a:t>Agree KPMG team structure and roles, including working with specialists, overseas KPMG offices and with KGS.  Agree team and individual objectives.  Issue Inter-Firm Agreements with overseas KPMG offices in line with local risk management guidance</a:t>
            </a:r>
          </a:p>
          <a:p>
            <a:pPr marL="231775" indent="-231775">
              <a:spcBef>
                <a:spcPts val="600"/>
              </a:spcBef>
              <a:spcAft>
                <a:spcPts val="0"/>
              </a:spcAft>
              <a:buClr>
                <a:schemeClr val="accent1"/>
              </a:buClr>
              <a:buSzPct val="75000"/>
              <a:buFont typeface="+mj-lt"/>
              <a:buAutoNum type="arabicPeriod" startAt="5"/>
              <a:tabLst>
                <a:tab pos="231775" algn="l"/>
              </a:tabLst>
              <a:defRPr/>
            </a:pPr>
            <a:r>
              <a:rPr lang="en-US" sz="1200" dirty="0" smtClean="0">
                <a:solidFill>
                  <a:srgbClr val="007C92"/>
                </a:solidFill>
              </a:rPr>
              <a:t>Relationships:  </a:t>
            </a:r>
            <a:r>
              <a:rPr lang="en-US" sz="1200" b="0" dirty="0" smtClean="0">
                <a:solidFill>
                  <a:schemeClr val="accent1"/>
                </a:solidFill>
              </a:rPr>
              <a:t>Establish a team marking model for the team (i.e. who at KPMG will build each of the key relationships with the client?)</a:t>
            </a:r>
          </a:p>
          <a:p>
            <a:pPr marL="231775" indent="-231775">
              <a:spcBef>
                <a:spcPts val="600"/>
              </a:spcBef>
              <a:spcAft>
                <a:spcPts val="0"/>
              </a:spcAft>
              <a:buClr>
                <a:schemeClr val="accent1"/>
              </a:buClr>
              <a:buSzPct val="75000"/>
              <a:buFont typeface="+mj-lt"/>
              <a:buAutoNum type="arabicPeriod" startAt="5"/>
              <a:tabLst>
                <a:tab pos="231775" algn="l"/>
              </a:tabLst>
              <a:defRPr/>
            </a:pPr>
            <a:r>
              <a:rPr lang="en-US" sz="1200" dirty="0" smtClean="0">
                <a:solidFill>
                  <a:srgbClr val="007C92"/>
                </a:solidFill>
              </a:rPr>
              <a:t>Communicate:  </a:t>
            </a:r>
            <a:r>
              <a:rPr lang="en-US" sz="1200" b="0" dirty="0" smtClean="0">
                <a:solidFill>
                  <a:schemeClr val="accent1"/>
                </a:solidFill>
              </a:rPr>
              <a:t>Plan regular communications, both within the KPMG team and with the client</a:t>
            </a:r>
          </a:p>
          <a:p>
            <a:pPr>
              <a:spcBef>
                <a:spcPts val="600"/>
              </a:spcBef>
              <a:spcAft>
                <a:spcPts val="0"/>
              </a:spcAft>
              <a:buClr>
                <a:schemeClr val="accent1"/>
              </a:buClr>
              <a:buSzPct val="75000"/>
              <a:tabLst>
                <a:tab pos="0" algn="l"/>
              </a:tabLst>
              <a:defRPr/>
            </a:pPr>
            <a:endParaRPr lang="en-US" sz="1200" dirty="0" smtClean="0">
              <a:solidFill>
                <a:srgbClr val="007C92"/>
              </a:solidFill>
            </a:endParaRPr>
          </a:p>
          <a:p>
            <a:pPr>
              <a:spcBef>
                <a:spcPts val="600"/>
              </a:spcBef>
              <a:spcAft>
                <a:spcPts val="0"/>
              </a:spcAft>
              <a:buClr>
                <a:schemeClr val="accent1"/>
              </a:buClr>
              <a:buSzPct val="75000"/>
              <a:tabLst>
                <a:tab pos="0" algn="l"/>
              </a:tabLst>
              <a:defRPr/>
            </a:pPr>
            <a:r>
              <a:rPr lang="en-US" sz="1200" dirty="0" smtClean="0">
                <a:solidFill>
                  <a:srgbClr val="007C92"/>
                </a:solidFill>
              </a:rPr>
              <a:t>Concurring partner consultation and sign-off:  </a:t>
            </a:r>
            <a:r>
              <a:rPr lang="en-US" sz="1200" b="0" dirty="0" smtClean="0">
                <a:solidFill>
                  <a:schemeClr val="accent1"/>
                </a:solidFill>
              </a:rPr>
              <a:t>engage with the concurring partner at the start and ensure that their input is obtained on all key aspects of the planning process.   Their input should be in a consultation and review capacity, and planning is the key stage where a concurring partner can add the most value – during or after the fieldwork is too late!   </a:t>
            </a: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b="0" dirty="0" smtClean="0">
              <a:solidFill>
                <a:schemeClr val="accent1"/>
              </a:solidFill>
            </a:endParaRP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b="0" dirty="0" smtClean="0">
              <a:solidFill>
                <a:schemeClr val="accent1"/>
              </a:solidFill>
            </a:endParaRP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b="0" dirty="0" smtClean="0">
              <a:solidFill>
                <a:schemeClr val="accent1"/>
              </a:solidFill>
            </a:endParaRP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b="0" dirty="0" smtClean="0">
              <a:solidFill>
                <a:schemeClr val="accent1"/>
              </a:solidFill>
            </a:endParaRP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b="0" dirty="0" smtClean="0">
              <a:solidFill>
                <a:schemeClr val="accent1"/>
              </a:solidFill>
            </a:endParaRP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b="0" dirty="0" smtClean="0">
              <a:solidFill>
                <a:schemeClr val="accent1"/>
              </a:solidFill>
            </a:endParaRP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b="0" dirty="0" smtClean="0">
              <a:solidFill>
                <a:schemeClr val="accent1"/>
              </a:solidFill>
            </a:endParaRP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b="0" dirty="0" smtClean="0">
              <a:solidFill>
                <a:schemeClr val="accent1"/>
              </a:solidFill>
            </a:endParaRPr>
          </a:p>
          <a:p>
            <a:pPr marL="231775" indent="-231775">
              <a:spcBef>
                <a:spcPts val="600"/>
              </a:spcBef>
              <a:spcAft>
                <a:spcPts val="0"/>
              </a:spcAft>
              <a:buClr>
                <a:schemeClr val="accent1"/>
              </a:buClr>
              <a:buSzPct val="75000"/>
              <a:buFont typeface="+mj-lt"/>
              <a:buAutoNum type="arabicPeriod" startAt="5"/>
              <a:tabLst>
                <a:tab pos="231775" algn="l"/>
              </a:tabLst>
              <a:defRPr/>
            </a:pPr>
            <a:endParaRPr lang="en-US" sz="1200" dirty="0" smtClean="0">
              <a:solidFill>
                <a:schemeClr val="accent1"/>
              </a:solidFill>
            </a:endParaRPr>
          </a:p>
          <a:p>
            <a:pPr algn="r" hangingPunct="0"/>
            <a:r>
              <a:rPr lang="en-US" sz="1200" dirty="0" smtClean="0">
                <a:solidFill>
                  <a:srgbClr val="8E258D"/>
                </a:solidFill>
              </a:rPr>
              <a:t>...the extent of the planning required varies depending on the transaction size, complexity and risks.”</a:t>
            </a:r>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dirty="0" smtClean="0">
                <a:ln>
                  <a:noFill/>
                </a:ln>
                <a:solidFill>
                  <a:srgbClr val="8AA5CB"/>
                </a:solidFill>
                <a:effectLst/>
                <a:uLnTx/>
                <a:uFillTx/>
                <a:latin typeface="Arial" pitchFamily="34" charset="0"/>
                <a:ea typeface="+mj-ea"/>
                <a:cs typeface="Arial" pitchFamily="34" charset="0"/>
              </a:rPr>
              <a:t>Engagement process: planning guidance</a:t>
            </a:r>
            <a:br>
              <a:rPr kumimoji="0" lang="en-US" sz="1600" b="0" i="0" u="none" strike="noStrike" kern="0" cap="none" spc="0" normalizeH="0" baseline="0" dirty="0" smtClean="0">
                <a:ln>
                  <a:noFill/>
                </a:ln>
                <a:solidFill>
                  <a:srgbClr val="8AA5CB"/>
                </a:solidFill>
                <a:effectLst/>
                <a:uLnTx/>
                <a:uFillTx/>
                <a:latin typeface="Arial" pitchFamily="34" charset="0"/>
                <a:ea typeface="+mj-ea"/>
                <a:cs typeface="Arial" pitchFamily="34" charset="0"/>
              </a:rPr>
            </a:br>
            <a:r>
              <a:rPr kumimoji="0" lang="en-US" sz="1800" b="1" i="0" u="none" strike="noStrike" kern="0" cap="none" spc="0" normalizeH="0" baseline="0" dirty="0" smtClean="0">
                <a:ln>
                  <a:noFill/>
                </a:ln>
                <a:solidFill>
                  <a:schemeClr val="bg1"/>
                </a:solidFill>
                <a:effectLst/>
                <a:uLnTx/>
                <a:uFillTx/>
                <a:latin typeface="+mj-lt"/>
              </a:rPr>
              <a:t>What is planning? (2 of 2)</a:t>
            </a:r>
            <a:endParaRPr kumimoji="0" lang="en-US" altLang="en-US" sz="1800" b="1" i="0" u="none" strike="noStrike" kern="0" cap="none" spc="0" normalizeH="0" baseline="0" dirty="0" smtClean="0">
              <a:ln>
                <a:noFill/>
              </a:ln>
              <a:solidFill>
                <a:schemeClr val="bg1"/>
              </a:solidFill>
              <a:effectLst/>
              <a:uLnTx/>
              <a:uFillTx/>
              <a:latin typeface="+mj-lt"/>
              <a:ea typeface="+mj-ea"/>
              <a:cs typeface="Arial" charset="0"/>
            </a:endParaRP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noProof="0" dirty="0" smtClean="0">
                <a:solidFill>
                  <a:schemeClr val="bg1"/>
                </a:solidFill>
                <a:latin typeface="+mn-lt"/>
              </a:rPr>
              <a:t>7</a:t>
            </a:r>
            <a:r>
              <a:rPr lang="en-GB" sz="1800" b="1" kern="0" dirty="0" smtClean="0">
                <a:solidFill>
                  <a:schemeClr val="bg1"/>
                </a:solidFill>
                <a:latin typeface="+mn-lt"/>
              </a:rPr>
              <a:t>. Communicate – external communications</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auto">
          <a:xfrm>
            <a:off x="342932" y="1251432"/>
            <a:ext cx="8468559" cy="507316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1" indent="-231775">
              <a:spcBef>
                <a:spcPts val="600"/>
              </a:spcBef>
              <a:spcAft>
                <a:spcPts val="0"/>
              </a:spcAft>
              <a:buClr>
                <a:schemeClr val="accent1"/>
              </a:buClr>
              <a:buSzPct val="75000"/>
              <a:tabLst>
                <a:tab pos="231775" algn="l"/>
              </a:tabLst>
              <a:defRPr/>
            </a:pPr>
            <a:r>
              <a:rPr lang="en-GB" sz="1200" b="1" kern="0" dirty="0" smtClean="0">
                <a:solidFill>
                  <a:srgbClr val="8E258D"/>
                </a:solidFill>
                <a:latin typeface="+mn-lt"/>
              </a:rPr>
              <a:t>Client / external communications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E</a:t>
            </a:r>
            <a:r>
              <a:rPr lang="en-GB" sz="1200" kern="0" dirty="0" smtClean="0">
                <a:solidFill>
                  <a:schemeClr val="accent1"/>
                </a:solidFill>
                <a:latin typeface="+mn-lt"/>
                <a:cs typeface="+mn-cs"/>
              </a:rPr>
              <a:t>nsure all KPMG team members are included on key contacts/list of parties as early as possible, and ensure this is circulated to the client’s wider deal team</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Establish a means of regular communication that is convenient / suitable for the client at the outset (e.g. an hourly call or meeting twice a week would be typical):</a:t>
            </a:r>
          </a:p>
          <a:p>
            <a:pPr marL="539750" lvl="2" indent="-276225">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rPr>
              <a:t>Always put yourself in the client shoes – what would you want or expect in terms of a communication plan?  How can you meet or exceed this?</a:t>
            </a:r>
          </a:p>
          <a:p>
            <a:pPr marL="539750" lvl="2" indent="-276225">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Arial" pitchFamily="34" charset="0"/>
              </a:rPr>
              <a:t>We need to ensure we keep up the visibility with the client through the process.  Don’t go quiet on the client – let them know the issues, or that the information is not user friendly and it will take extra time to do what was asked!</a:t>
            </a:r>
          </a:p>
          <a:p>
            <a:pPr marL="539750" lvl="2" indent="-276225">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Arial" pitchFamily="34" charset="0"/>
              </a:rPr>
              <a:t>Discuss with the client how we can interact and share issues with the wider deal team and their other advisors.  If we are not plugged into this, we may miss some key issues identified elsewhere that may impact the FDD</a:t>
            </a:r>
            <a:endParaRPr lang="en-GB" sz="1200" kern="0" dirty="0" smtClean="0">
              <a:solidFill>
                <a:schemeClr val="accent1"/>
              </a:solidFill>
              <a:latin typeface="+mn-lt"/>
            </a:endParaRP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Always consider the appropriate means of communication when planning interactions with the client:</a:t>
            </a:r>
          </a:p>
          <a:p>
            <a:pPr marL="539750" lvl="2" indent="-276225">
              <a:spcBef>
                <a:spcPts val="60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rPr>
              <a:t>Face-to-face meetings are best for building relationships and rapport.  This may take more time and be less convenient, but where possible the investment is usually very worthwhile – build this in to the budget and communications plan</a:t>
            </a:r>
          </a:p>
          <a:p>
            <a:pPr marL="539750" lvl="2" indent="-276225">
              <a:spcBef>
                <a:spcPts val="60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rPr>
              <a:t>Telephone calls are often more efficient and effective than e-mails</a:t>
            </a:r>
          </a:p>
          <a:p>
            <a:pPr marL="539750" lvl="2" indent="-276225">
              <a:spcBef>
                <a:spcPts val="600"/>
              </a:spcBef>
              <a:spcAft>
                <a:spcPts val="0"/>
              </a:spcAft>
              <a:buClr>
                <a:schemeClr val="accent1"/>
              </a:buClr>
              <a:buSzPct val="75000"/>
              <a:buFont typeface="Arial" pitchFamily="34" charset="0"/>
              <a:buChar char="–"/>
              <a:tabLst>
                <a:tab pos="231775" algn="l"/>
              </a:tabLst>
              <a:defRPr/>
            </a:pPr>
            <a:r>
              <a:rPr lang="en-GB" sz="1200" kern="0" dirty="0" smtClean="0">
                <a:solidFill>
                  <a:schemeClr val="accent1"/>
                </a:solidFill>
                <a:latin typeface="+mn-lt"/>
              </a:rPr>
              <a:t>A combination may be the most effective (e.g. e-mail a status report with key issues identified and our costs to date, followed by a phone call to the client to talk through the key points)</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cs typeface="Arial" pitchFamily="34" charset="0"/>
              </a:rPr>
              <a:t>Plan to use different people at the client for different levels of detail (e.g. the engagement manager could give a daily update to their equivalent at the client, whilst the partner reinforces key messages with a weekly call to the CFO).  KPMG team needs to communicate closely and be clear on communication strategy with client</a:t>
            </a:r>
          </a:p>
          <a:p>
            <a:pPr marL="231775" lvl="1" indent="-231775">
              <a:spcBef>
                <a:spcPts val="600"/>
              </a:spcBef>
              <a:spcAft>
                <a:spcPts val="0"/>
              </a:spcAft>
              <a:buClr>
                <a:schemeClr val="accent1"/>
              </a:buClr>
              <a:buSzPct val="125000"/>
              <a:buFont typeface="Arial" pitchFamily="34" charset="0"/>
              <a:buChar char="▪"/>
              <a:tabLst>
                <a:tab pos="231775" algn="l"/>
              </a:tabLst>
              <a:defRPr/>
            </a:pPr>
            <a:r>
              <a:rPr lang="en-GB" sz="1200" kern="0" dirty="0" smtClean="0">
                <a:solidFill>
                  <a:schemeClr val="accent1"/>
                </a:solidFill>
                <a:latin typeface="+mn-lt"/>
              </a:rPr>
              <a:t>Set up a cost monitoring and reporting process, both to the partner and to our external client.  Plan to use this to capture anticipated scope creep also</a:t>
            </a:r>
          </a:p>
        </p:txBody>
      </p:sp>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planning guidance</a:t>
            </a:r>
            <a:br>
              <a:rPr lang="en-GB" sz="1600" kern="0" dirty="0" smtClean="0">
                <a:solidFill>
                  <a:srgbClr val="8AA5CB"/>
                </a:solidFill>
                <a:latin typeface="Arial" pitchFamily="34" charset="0"/>
                <a:cs typeface="Arial" pitchFamily="34" charset="0"/>
              </a:rPr>
            </a:br>
            <a:r>
              <a:rPr lang="en-GB" sz="1800" b="1" kern="0" dirty="0" smtClean="0">
                <a:solidFill>
                  <a:schemeClr val="bg1"/>
                </a:solidFill>
                <a:latin typeface="+mn-lt"/>
              </a:rPr>
              <a:t>Planning checklist</a:t>
            </a:r>
            <a:endParaRPr lang="en-US" altLang="en-US" sz="1800" b="1" kern="0" dirty="0" smtClean="0">
              <a:solidFill>
                <a:schemeClr val="bg1"/>
              </a:solidFill>
              <a:latin typeface="+mn-lt"/>
            </a:endParaRPr>
          </a:p>
        </p:txBody>
      </p:sp>
      <p:graphicFrame>
        <p:nvGraphicFramePr>
          <p:cNvPr id="4" name="Table 3"/>
          <p:cNvGraphicFramePr>
            <a:graphicFrameLocks noGrp="1"/>
          </p:cNvGraphicFramePr>
          <p:nvPr/>
        </p:nvGraphicFramePr>
        <p:xfrm>
          <a:off x="81630" y="1251957"/>
          <a:ext cx="4056066" cy="4897920"/>
        </p:xfrm>
        <a:graphic>
          <a:graphicData uri="http://schemas.openxmlformats.org/drawingml/2006/table">
            <a:tbl>
              <a:tblPr/>
              <a:tblGrid>
                <a:gridCol w="3261314"/>
                <a:gridCol w="794752"/>
              </a:tblGrid>
              <a:tr h="119529">
                <a:tc>
                  <a:txBody>
                    <a:bodyPr/>
                    <a:lstStyle/>
                    <a:p>
                      <a:pPr algn="l" fontAlgn="b"/>
                      <a:r>
                        <a:rPr lang="en-GB" sz="800" b="1" i="0" u="none" strike="noStrike" dirty="0" smtClean="0">
                          <a:solidFill>
                            <a:srgbClr val="FFFFFF"/>
                          </a:solidFill>
                          <a:latin typeface="+mn-lt"/>
                          <a:cs typeface="Arial" pitchFamily="34" charset="0"/>
                        </a:rPr>
                        <a:t>Planning task</a:t>
                      </a:r>
                      <a:endParaRPr lang="en-GB" sz="800" b="1"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a:txBody>
                    <a:body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r>
              <a:tr h="119529">
                <a:tc>
                  <a:txBody>
                    <a:bodyPr/>
                    <a:lstStyle/>
                    <a:p>
                      <a:pPr algn="l" fontAlgn="b"/>
                      <a:r>
                        <a:rPr lang="en-GB" sz="800" b="0" i="0" u="none" strike="noStrike" dirty="0" smtClean="0">
                          <a:solidFill>
                            <a:srgbClr val="FFFFFF"/>
                          </a:solidFill>
                          <a:latin typeface="+mn-lt"/>
                          <a:cs typeface="Arial" pitchFamily="34" charset="0"/>
                        </a:rPr>
                        <a:t>Before you start...</a:t>
                      </a:r>
                      <a:endParaRPr lang="en-GB" sz="80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Sentinel approval and</a:t>
                      </a:r>
                      <a:r>
                        <a:rPr lang="en-GB" sz="800" b="0" i="0" u="none" strike="noStrike" baseline="0" dirty="0" smtClean="0">
                          <a:latin typeface="+mn-lt"/>
                          <a:cs typeface="Arial" pitchFamily="34" charset="0"/>
                        </a:rPr>
                        <a:t> local</a:t>
                      </a:r>
                      <a:r>
                        <a:rPr lang="en-GB" sz="800" b="0" i="0" u="none" strike="noStrike" dirty="0" smtClean="0">
                          <a:latin typeface="+mn-lt"/>
                          <a:cs typeface="Arial" pitchFamily="34" charset="0"/>
                        </a:rPr>
                        <a:t> conflicts</a:t>
                      </a:r>
                      <a:r>
                        <a:rPr lang="en-GB" sz="800" b="0" i="0" u="none" strike="noStrike" baseline="0" dirty="0" smtClean="0">
                          <a:latin typeface="+mn-lt"/>
                          <a:cs typeface="Arial" pitchFamily="34" charset="0"/>
                        </a:rPr>
                        <a:t> check cleared, barriers in place</a:t>
                      </a:r>
                      <a:endParaRPr lang="en-GB" sz="80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algn="l" fontAlgn="b"/>
                      <a:r>
                        <a:rPr lang="en-GB" sz="800" b="0" i="0" u="none" strike="noStrike" dirty="0" smtClean="0">
                          <a:latin typeface="+mn-lt"/>
                          <a:cs typeface="Arial" pitchFamily="34" charset="0"/>
                        </a:rPr>
                        <a:t>Client and engagement acceptance</a:t>
                      </a:r>
                      <a:r>
                        <a:rPr lang="en-GB" sz="800" b="0" i="0" u="none" strike="noStrike" baseline="0" dirty="0" smtClean="0">
                          <a:latin typeface="+mn-lt"/>
                          <a:cs typeface="Arial" pitchFamily="34" charset="0"/>
                        </a:rPr>
                        <a:t>  procedures completed</a:t>
                      </a:r>
                      <a:endParaRPr lang="en-GB" sz="80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Confidentiality</a:t>
                      </a:r>
                      <a:r>
                        <a:rPr lang="en-GB" sz="800" b="0" i="0" u="none" strike="noStrike" baseline="0" dirty="0" smtClean="0">
                          <a:latin typeface="+mn-lt"/>
                          <a:cs typeface="Arial" pitchFamily="34" charset="0"/>
                        </a:rPr>
                        <a:t> obligations communicated and understood</a:t>
                      </a:r>
                      <a:endParaRPr lang="en-GB" sz="80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Concurring partner identified and engaged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algn="l" fontAlgn="b"/>
                      <a:r>
                        <a:rPr lang="en-GB" sz="800" b="0" i="0" u="none" strike="noStrike" dirty="0" smtClean="0">
                          <a:solidFill>
                            <a:srgbClr val="E7EDF5"/>
                          </a:solidFill>
                          <a:latin typeface="+mn-lt"/>
                          <a:cs typeface="Arial" pitchFamily="34" charset="0"/>
                        </a:rPr>
                        <a:t>1. </a:t>
                      </a:r>
                      <a:r>
                        <a:rPr lang="en-GB" sz="800" b="0" i="0" u="none" strike="noStrike" dirty="0" smtClean="0">
                          <a:solidFill>
                            <a:srgbClr val="FFFFFF"/>
                          </a:solidFill>
                          <a:latin typeface="+mn-lt"/>
                          <a:cs typeface="Arial" pitchFamily="34" charset="0"/>
                        </a:rPr>
                        <a:t>Research, discuss and think </a:t>
                      </a:r>
                      <a:endParaRPr lang="en-GB" sz="80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Value Driver Framework</a:t>
                      </a:r>
                      <a:r>
                        <a:rPr lang="en-GB" sz="800" b="0" i="0" u="none" strike="noStrike" baseline="0" dirty="0" smtClean="0">
                          <a:latin typeface="+mn-lt"/>
                          <a:cs typeface="Arial" pitchFamily="34" charset="0"/>
                        </a:rPr>
                        <a:t> for target / industry obtained and developed</a:t>
                      </a:r>
                      <a:endParaRPr lang="en-GB" sz="80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Industry drivers</a:t>
                      </a:r>
                      <a:r>
                        <a:rPr lang="en-GB" sz="800" b="0" i="0" u="none" strike="noStrike" baseline="0" dirty="0" smtClean="0">
                          <a:latin typeface="+mn-lt"/>
                          <a:cs typeface="Arial" pitchFamily="34" charset="0"/>
                        </a:rPr>
                        <a:t> and trends researched</a:t>
                      </a:r>
                      <a:endParaRPr lang="en-GB" sz="80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dirty="0" smtClean="0">
                          <a:latin typeface="+mn-lt"/>
                          <a:cs typeface="Arial" pitchFamily="34" charset="0"/>
                        </a:rPr>
                        <a:t>Input</a:t>
                      </a:r>
                      <a:r>
                        <a:rPr lang="en-GB" sz="800" b="0" i="0" u="none" strike="noStrike" baseline="0" dirty="0" smtClean="0">
                          <a:latin typeface="+mn-lt"/>
                          <a:cs typeface="Arial" pitchFamily="34" charset="0"/>
                        </a:rPr>
                        <a:t> obtained from KPMG specialists and sector experts</a:t>
                      </a:r>
                      <a:endParaRPr lang="en-GB" sz="80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Deal rationale, strategy</a:t>
                      </a:r>
                      <a:r>
                        <a:rPr lang="en-GB" sz="800" b="0" i="0" u="none" strike="noStrike" baseline="0" dirty="0" smtClean="0">
                          <a:latin typeface="+mn-lt"/>
                          <a:cs typeface="Arial" pitchFamily="34" charset="0"/>
                        </a:rPr>
                        <a:t> and key risks discussed with client</a:t>
                      </a:r>
                      <a:endParaRPr lang="en-GB" sz="80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Potential due diligence issues identified (e.g. in BIF format)</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Challenge the bandwidth</a:t>
                      </a:r>
                      <a:r>
                        <a:rPr lang="en-GB" sz="800" b="0" i="0" u="none" strike="noStrike" baseline="0" dirty="0" smtClean="0">
                          <a:latin typeface="+mn-lt"/>
                          <a:cs typeface="Arial" pitchFamily="34" charset="0"/>
                        </a:rPr>
                        <a:t> – other areas where KPMG can add value identified</a:t>
                      </a:r>
                      <a:endParaRPr lang="en-GB" sz="80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dirty="0" smtClean="0">
                          <a:solidFill>
                            <a:srgbClr val="E7EDF5"/>
                          </a:solidFill>
                          <a:latin typeface="+mn-lt"/>
                          <a:cs typeface="Arial" pitchFamily="34" charset="0"/>
                        </a:rPr>
                        <a:t>2. </a:t>
                      </a:r>
                      <a:r>
                        <a:rPr lang="en-GB" sz="800" b="0" i="0" u="none" strike="noStrike" dirty="0" smtClean="0">
                          <a:solidFill>
                            <a:srgbClr val="FFFFFF"/>
                          </a:solidFill>
                          <a:latin typeface="+mn-lt"/>
                          <a:cs typeface="Arial" pitchFamily="34" charset="0"/>
                        </a:rPr>
                        <a:t>Document Interaction Zero</a:t>
                      </a:r>
                      <a:endParaRPr lang="en-GB" sz="80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algn="l" fontAlgn="b"/>
                      <a:r>
                        <a:rPr lang="en-GB" sz="800" b="0" i="0" u="none" strike="noStrike" dirty="0" smtClean="0">
                          <a:latin typeface="+mn-lt"/>
                          <a:cs typeface="Arial" pitchFamily="34" charset="0"/>
                        </a:rPr>
                        <a:t>Interaction</a:t>
                      </a:r>
                      <a:r>
                        <a:rPr lang="en-GB" sz="800" b="0" i="0" u="none" strike="noStrike" baseline="0" dirty="0" smtClean="0">
                          <a:latin typeface="+mn-lt"/>
                          <a:cs typeface="Arial" pitchFamily="34" charset="0"/>
                        </a:rPr>
                        <a:t> Zero populated and circulated to team</a:t>
                      </a:r>
                      <a:endParaRPr lang="en-GB" sz="80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dirty="0" smtClean="0">
                          <a:solidFill>
                            <a:srgbClr val="E7EDF5"/>
                          </a:solidFill>
                          <a:latin typeface="+mn-lt"/>
                          <a:cs typeface="Arial" pitchFamily="34" charset="0"/>
                        </a:rPr>
                        <a:t>3. Scope</a:t>
                      </a:r>
                      <a:endParaRPr lang="en-GB" sz="80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algn="l" fontAlgn="b"/>
                      <a:r>
                        <a:rPr lang="en-GB" sz="800" b="0" i="0" u="none" strike="noStrike" dirty="0" smtClean="0">
                          <a:latin typeface="+mn-lt"/>
                          <a:cs typeface="Arial" pitchFamily="34" charset="0"/>
                        </a:rPr>
                        <a:t>Proposed scope of work developed to address potential due</a:t>
                      </a:r>
                      <a:r>
                        <a:rPr lang="en-GB" sz="800" b="0" i="0" u="none" strike="noStrike" baseline="0" dirty="0" smtClean="0">
                          <a:latin typeface="+mn-lt"/>
                          <a:cs typeface="Arial" pitchFamily="34" charset="0"/>
                        </a:rPr>
                        <a:t> diligence issues</a:t>
                      </a:r>
                      <a:endParaRPr lang="en-GB" sz="80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baseline="0" dirty="0" smtClean="0">
                          <a:latin typeface="+mn-lt"/>
                          <a:cs typeface="Arial" pitchFamily="34" charset="0"/>
                        </a:rPr>
                        <a:t>Overseas KPMG offices and specialists input obtained where required</a:t>
                      </a:r>
                      <a:endParaRPr lang="en-GB" sz="80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dirty="0" smtClean="0">
                          <a:solidFill>
                            <a:srgbClr val="E7EDF5"/>
                          </a:solidFill>
                          <a:latin typeface="+mn-lt"/>
                          <a:cs typeface="Arial" pitchFamily="34" charset="0"/>
                        </a:rPr>
                        <a:t>4. Negotiate</a:t>
                      </a:r>
                      <a:endParaRPr lang="en-GB" sz="80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algn="l" fontAlgn="b"/>
                      <a:r>
                        <a:rPr lang="en-GB" sz="800" b="0" i="0" u="none" strike="noStrike" dirty="0" smtClean="0">
                          <a:latin typeface="+mn-lt"/>
                          <a:cs typeface="Arial" pitchFamily="34" charset="0"/>
                        </a:rPr>
                        <a:t>Fee and billing structure  agreed with client</a:t>
                      </a:r>
                      <a:endParaRPr lang="en-GB" sz="80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Scope</a:t>
                      </a:r>
                      <a:r>
                        <a:rPr lang="en-GB" sz="800" b="0" i="0" u="none" strike="noStrike" baseline="0" dirty="0" smtClean="0">
                          <a:latin typeface="+mn-lt"/>
                          <a:cs typeface="Arial" pitchFamily="34" charset="0"/>
                        </a:rPr>
                        <a:t> agreed with client</a:t>
                      </a:r>
                      <a:endParaRPr lang="en-GB" sz="80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Timing  / phasing of work agreed with client</a:t>
                      </a:r>
                      <a:endParaRPr lang="en-GB" sz="80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dirty="0" smtClean="0">
                          <a:latin typeface="+mn-lt"/>
                          <a:cs typeface="Arial" pitchFamily="34" charset="0"/>
                        </a:rPr>
                        <a:t>Team structure agreed with client</a:t>
                      </a:r>
                      <a:endParaRPr lang="en-GB" sz="80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mn-lt"/>
                          <a:cs typeface="Arial" pitchFamily="34" charset="0"/>
                        </a:rPr>
                        <a:t>Format of outputs/reporting agreed wit h client</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318671" y="1249086"/>
          <a:ext cx="4695824" cy="3897840"/>
        </p:xfrm>
        <a:graphic>
          <a:graphicData uri="http://schemas.openxmlformats.org/drawingml/2006/table">
            <a:tbl>
              <a:tblPr/>
              <a:tblGrid>
                <a:gridCol w="3886199"/>
                <a:gridCol w="809625"/>
              </a:tblGrid>
              <a:tr h="142875">
                <a:tc>
                  <a:txBody>
                    <a:bodyPr/>
                    <a:lstStyle/>
                    <a:p>
                      <a:pPr algn="l" fontAlgn="b"/>
                      <a:r>
                        <a:rPr lang="en-GB" sz="750" b="1" i="0" u="none" strike="noStrike" dirty="0" smtClean="0">
                          <a:solidFill>
                            <a:srgbClr val="FFFFFF"/>
                          </a:solidFill>
                          <a:latin typeface="+mn-lt"/>
                          <a:cs typeface="Arial" pitchFamily="34" charset="0"/>
                        </a:rPr>
                        <a:t>Planning task</a:t>
                      </a:r>
                      <a:endParaRPr lang="en-GB" sz="750" b="1"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a:txBody>
                    <a:body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r>
              <a:tr h="188146">
                <a:tc>
                  <a:txBody>
                    <a:bodyPr/>
                    <a:lstStyle/>
                    <a:p>
                      <a:pPr algn="l" fontAlgn="b"/>
                      <a:r>
                        <a:rPr lang="en-GB" sz="750" b="0" i="0" u="none" strike="noStrike" dirty="0" smtClean="0">
                          <a:solidFill>
                            <a:srgbClr val="FFFFFF"/>
                          </a:solidFill>
                          <a:latin typeface="+mn-lt"/>
                          <a:cs typeface="Arial" pitchFamily="34" charset="0"/>
                        </a:rPr>
                        <a:t>6. Team</a:t>
                      </a:r>
                      <a:endParaRPr lang="en-GB" sz="75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r>
                        <a:rPr lang="en-GB" sz="800" b="0" i="0" u="none" strike="noStrike" dirty="0">
                          <a:solidFill>
                            <a:srgbClr val="FFFFFF"/>
                          </a:solidFill>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8814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750" b="0" i="0" u="none" strike="noStrike" dirty="0" smtClean="0">
                          <a:latin typeface="+mn-lt"/>
                          <a:cs typeface="Arial" pitchFamily="34" charset="0"/>
                        </a:rPr>
                        <a:t>Team structure and members identified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750" b="0" i="0" u="none" strike="noStrike" dirty="0" smtClean="0">
                          <a:latin typeface="+mn-lt"/>
                          <a:cs typeface="Arial" pitchFamily="34" charset="0"/>
                        </a:rPr>
                        <a:t>Overseas team members and specialists</a:t>
                      </a:r>
                      <a:r>
                        <a:rPr lang="en-GB" sz="750" b="0" i="0" u="none" strike="noStrike" baseline="0" dirty="0" smtClean="0">
                          <a:latin typeface="+mn-lt"/>
                          <a:cs typeface="Arial" pitchFamily="34" charset="0"/>
                        </a:rPr>
                        <a:t> identified and briefed</a:t>
                      </a:r>
                      <a:endParaRPr lang="en-GB" sz="75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algn="l" fontAlgn="b"/>
                      <a:r>
                        <a:rPr lang="en-GB" sz="750" b="0" i="0" u="none" strike="noStrike" dirty="0" smtClean="0">
                          <a:latin typeface="+mn-lt"/>
                          <a:cs typeface="Arial" pitchFamily="34" charset="0"/>
                        </a:rPr>
                        <a:t>Individual roles and responsibilities</a:t>
                      </a:r>
                      <a:r>
                        <a:rPr lang="en-GB" sz="750" b="0" i="0" u="none" strike="noStrike" baseline="0" dirty="0" smtClean="0">
                          <a:latin typeface="+mn-lt"/>
                          <a:cs typeface="Arial" pitchFamily="34" charset="0"/>
                        </a:rPr>
                        <a:t> assigned</a:t>
                      </a:r>
                      <a:endParaRPr lang="en-GB" sz="75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algn="l" fontAlgn="b"/>
                      <a:r>
                        <a:rPr lang="en-GB" sz="750" b="0" i="0" u="none" strike="noStrike" dirty="0" smtClean="0">
                          <a:latin typeface="+mn-lt"/>
                          <a:cs typeface="Arial" pitchFamily="34" charset="0"/>
                        </a:rPr>
                        <a:t>Team and individual objectives discussed and agreed</a:t>
                      </a:r>
                      <a:endParaRPr lang="en-GB" sz="75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algn="l" fontAlgn="b"/>
                      <a:r>
                        <a:rPr lang="en-GB" sz="750" b="0" i="0" u="none" strike="noStrike" dirty="0" smtClean="0">
                          <a:latin typeface="+mn-lt"/>
                          <a:cs typeface="Arial" pitchFamily="34" charset="0"/>
                        </a:rPr>
                        <a:t>Team briefing completed (see separate guidance  in FDD Toolkit )</a:t>
                      </a:r>
                      <a:endParaRPr lang="en-GB" sz="75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algn="l" fontAlgn="b"/>
                      <a:r>
                        <a:rPr lang="en-GB" sz="750" b="0" i="0" u="none" strike="noStrike" dirty="0" smtClean="0">
                          <a:latin typeface="+mn-lt"/>
                          <a:cs typeface="Arial" pitchFamily="34" charset="0"/>
                        </a:rPr>
                        <a:t>Data Scout and Data</a:t>
                      </a:r>
                      <a:r>
                        <a:rPr lang="en-GB" sz="750" b="0" i="0" u="none" strike="noStrike" baseline="0" dirty="0" smtClean="0">
                          <a:latin typeface="+mn-lt"/>
                          <a:cs typeface="Arial" pitchFamily="34" charset="0"/>
                        </a:rPr>
                        <a:t> </a:t>
                      </a:r>
                      <a:r>
                        <a:rPr lang="en-GB" sz="750" b="0" i="0" u="none" strike="noStrike" dirty="0" smtClean="0">
                          <a:latin typeface="+mn-lt"/>
                          <a:cs typeface="Arial" pitchFamily="34" charset="0"/>
                        </a:rPr>
                        <a:t>Manager appointed  where appropriate</a:t>
                      </a:r>
                      <a:endParaRPr lang="en-GB" sz="75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algn="l" fontAlgn="b"/>
                      <a:r>
                        <a:rPr lang="en-GB" sz="750" b="0" i="0" u="none" strike="noStrike" dirty="0" smtClean="0">
                          <a:latin typeface="+mn-lt"/>
                          <a:cs typeface="Arial" pitchFamily="34" charset="0"/>
                        </a:rPr>
                        <a:t>Report Manager and process for report structure and glossary in place</a:t>
                      </a:r>
                      <a:endParaRPr lang="en-GB" sz="75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algn="l" fontAlgn="b"/>
                      <a:r>
                        <a:rPr lang="en-GB" sz="750" b="0" i="0" u="none" strike="noStrike" dirty="0" smtClean="0">
                          <a:solidFill>
                            <a:srgbClr val="FFFFFF"/>
                          </a:solidFill>
                          <a:latin typeface="+mn-lt"/>
                          <a:cs typeface="Arial" pitchFamily="34" charset="0"/>
                        </a:rPr>
                        <a:t>7.  Relationships</a:t>
                      </a:r>
                      <a:endParaRPr lang="en-GB" sz="75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r>
                        <a:rPr lang="en-GB" sz="800" b="0" i="0" u="none" strike="noStrike" dirty="0">
                          <a:solidFill>
                            <a:srgbClr val="FFFFFF"/>
                          </a:solidFill>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8814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750" b="0" i="0" u="none" strike="noStrike" dirty="0" smtClean="0">
                          <a:latin typeface="+mn-lt"/>
                          <a:cs typeface="Arial" pitchFamily="34" charset="0"/>
                        </a:rPr>
                        <a:t>Key contacts / list of parties circulated to team</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750" dirty="0" smtClean="0">
                          <a:latin typeface="+mn-lt"/>
                          <a:cs typeface="Arial" pitchFamily="34" charset="0"/>
                        </a:rPr>
                        <a:t>Stakeholder map completed and communicated </a:t>
                      </a:r>
                      <a:r>
                        <a:rPr lang="en-GB" sz="750" baseline="0" dirty="0" smtClean="0">
                          <a:latin typeface="+mn-lt"/>
                          <a:cs typeface="Arial" pitchFamily="34" charset="0"/>
                        </a:rPr>
                        <a:t>to team</a:t>
                      </a:r>
                      <a:endParaRPr lang="en-GB" sz="750"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750" dirty="0" smtClean="0">
                          <a:latin typeface="+mn-lt"/>
                          <a:cs typeface="Arial" pitchFamily="34" charset="0"/>
                        </a:rPr>
                        <a:t>Man-marking</a:t>
                      </a:r>
                      <a:r>
                        <a:rPr lang="en-GB" sz="750" baseline="0" dirty="0" smtClean="0">
                          <a:latin typeface="+mn-lt"/>
                          <a:cs typeface="Arial" pitchFamily="34" charset="0"/>
                        </a:rPr>
                        <a:t> model in place and relationship objectives set</a:t>
                      </a:r>
                      <a:endParaRPr lang="en-GB" sz="750"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0">
                <a:tc>
                  <a:txBody>
                    <a:bodyPr/>
                    <a:lstStyle/>
                    <a:p>
                      <a:pPr algn="l" fontAlgn="b"/>
                      <a:r>
                        <a:rPr lang="en-GB" sz="800" b="0" i="0" u="none" strike="noStrike" dirty="0" smtClean="0">
                          <a:solidFill>
                            <a:srgbClr val="FFFFFF"/>
                          </a:solidFill>
                          <a:latin typeface="+mn-lt"/>
                          <a:cs typeface="Arial" pitchFamily="34" charset="0"/>
                        </a:rPr>
                        <a:t>8.  Communicate</a:t>
                      </a:r>
                      <a:endParaRPr lang="en-GB" sz="800" b="0" i="0" u="none" strike="noStrike" dirty="0">
                        <a:solidFill>
                          <a:srgbClr val="FFFFFF"/>
                        </a:solidFill>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r>
                        <a:rPr lang="en-GB" sz="800" b="0" i="0" u="none" strike="noStrike" dirty="0">
                          <a:solidFill>
                            <a:srgbClr val="FFFFFF"/>
                          </a:solidFill>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29165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750" b="0" i="0" u="none" strike="noStrike" dirty="0" smtClean="0">
                          <a:latin typeface="+mn-lt"/>
                          <a:cs typeface="Arial" pitchFamily="34" charset="0"/>
                        </a:rPr>
                        <a:t>Communication</a:t>
                      </a:r>
                      <a:r>
                        <a:rPr lang="en-GB" sz="750" b="0" i="0" u="none" strike="noStrike" baseline="0" dirty="0" smtClean="0">
                          <a:latin typeface="+mn-lt"/>
                          <a:cs typeface="Arial" pitchFamily="34" charset="0"/>
                        </a:rPr>
                        <a:t> plan agreed with clients including key issues and work status reporting, communication with deal team and other advisors</a:t>
                      </a:r>
                      <a:endParaRPr lang="en-GB" sz="75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21607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750" b="0" i="0" u="none" strike="noStrike" dirty="0" smtClean="0">
                          <a:latin typeface="+mn-lt"/>
                          <a:cs typeface="Arial" pitchFamily="34" charset="0"/>
                        </a:rPr>
                        <a:t>Engagement</a:t>
                      </a:r>
                      <a:r>
                        <a:rPr lang="en-GB" sz="750" b="0" i="0" u="none" strike="noStrike" baseline="0" dirty="0" smtClean="0">
                          <a:latin typeface="+mn-lt"/>
                          <a:cs typeface="Arial" pitchFamily="34" charset="0"/>
                        </a:rPr>
                        <a:t> and concurring partner interactions booked  where appropriate (planning , briefing, fieldwork, reporting, debrief)</a:t>
                      </a:r>
                      <a:endParaRPr lang="en-GB" sz="75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750" b="0" i="0" u="none" strike="noStrike" dirty="0" smtClean="0">
                          <a:latin typeface="+mn-lt"/>
                          <a:cs typeface="Arial" pitchFamily="34" charset="0"/>
                        </a:rPr>
                        <a:t>Concurring partner consulted</a:t>
                      </a:r>
                      <a:r>
                        <a:rPr lang="en-GB" sz="750" b="0" i="0" u="none" strike="noStrike" baseline="0" dirty="0" smtClean="0">
                          <a:latin typeface="+mn-lt"/>
                          <a:cs typeface="Arial" pitchFamily="34" charset="0"/>
                        </a:rPr>
                        <a:t> and approves planning memorandum</a:t>
                      </a:r>
                      <a:endParaRPr lang="en-GB" sz="750" b="0" i="0" u="none" strike="noStrike" dirty="0" smtClean="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0">
                <a:tc>
                  <a:txBody>
                    <a:bodyPr/>
                    <a:lstStyle/>
                    <a:p>
                      <a:pPr algn="l" fontAlgn="b"/>
                      <a:r>
                        <a:rPr lang="en-GB" sz="750" b="0" i="0" u="none" strike="noStrike" dirty="0" smtClean="0">
                          <a:latin typeface="+mn-lt"/>
                          <a:cs typeface="Arial" pitchFamily="34" charset="0"/>
                        </a:rPr>
                        <a:t>Set up cost monitoring and reporting process</a:t>
                      </a:r>
                      <a:endParaRPr lang="en-GB" sz="75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88146">
                <a:tc>
                  <a:txBody>
                    <a:bodyPr/>
                    <a:lstStyle/>
                    <a:p>
                      <a:pPr algn="l" fontAlgn="b"/>
                      <a:r>
                        <a:rPr lang="en-GB" sz="750" b="0" i="0" u="none" strike="noStrike" dirty="0" smtClean="0">
                          <a:latin typeface="+mn-lt"/>
                          <a:cs typeface="Arial" pitchFamily="34" charset="0"/>
                        </a:rPr>
                        <a:t>Process to identify scope creep in place</a:t>
                      </a:r>
                      <a:endParaRPr lang="en-GB" sz="750" b="0" i="0" u="none" strike="noStrike" dirty="0">
                        <a:latin typeface="+mn-lt"/>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bl>
          </a:graphicData>
        </a:graphic>
      </p:graphicFrame>
      <p:pic>
        <p:nvPicPr>
          <p:cNvPr id="6" name="Picture 5"/>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 - appendices</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Appendix 1: example BIF (business issues framework)</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graphicFrame>
        <p:nvGraphicFramePr>
          <p:cNvPr id="4" name="Group 22"/>
          <p:cNvGraphicFramePr>
            <a:graphicFrameLocks noGrp="1"/>
          </p:cNvGraphicFramePr>
          <p:nvPr/>
        </p:nvGraphicFramePr>
        <p:xfrm>
          <a:off x="214613" y="1832429"/>
          <a:ext cx="8691196" cy="4078633"/>
        </p:xfrm>
        <a:graphic>
          <a:graphicData uri="http://schemas.openxmlformats.org/drawingml/2006/table">
            <a:tbl>
              <a:tblPr/>
              <a:tblGrid>
                <a:gridCol w="1563565"/>
                <a:gridCol w="7127631"/>
              </a:tblGrid>
              <a:tr h="392113">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Deal concern</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KPMG approach/scope</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r>
              <a:tr h="1304925">
                <a:tc>
                  <a:txBody>
                    <a:bodyPr/>
                    <a:lstStyle/>
                    <a:p>
                      <a:pPr marL="0" marR="0" lvl="0" indent="0" algn="l" defTabSz="762000" rtl="0" eaLnBrk="1" fontAlgn="base" latinLnBrk="0" hangingPunct="1">
                        <a:lnSpc>
                          <a:spcPct val="100000"/>
                        </a:lnSpc>
                        <a:spcBef>
                          <a:spcPct val="3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How will all the buyers be able to understand quickly what is being offered for sale?</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Provide a definition of the business that is intended to be disposed by reference to group structure, trading, operations and assets of example including use of the “[  ]” brand</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Highlight areas where the boundary of Example has not yet been fully defined and may be an area for discussion between the vendor and potential purchasers</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In the event that the business is disposed of in separate parts, present our report in a modular format to accommodate this.  For example, our report may be presented in three parts; [   ]</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Provide a summary of product flow volumes by channel of trade</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Provide a summary of the key performance indicators analysed by division ([], etc.)</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1049338">
                <a:tc>
                  <a:txBody>
                    <a:bodyPr/>
                    <a:lstStyle/>
                    <a:p>
                      <a:pPr marL="0" marR="0" lvl="0" indent="0" algn="l" defTabSz="762000" rtl="0" eaLnBrk="1" fontAlgn="base" latinLnBrk="0" hangingPunct="1">
                        <a:lnSpc>
                          <a:spcPct val="100000"/>
                        </a:lnSpc>
                        <a:spcBef>
                          <a:spcPct val="3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To what extent is the business standalone, and what separation issues exist?</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Comment on the extent to which the business being disposed is standalone</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the separation issues that have been or need to be addressed for the disposal of Example, including:</a:t>
                      </a:r>
                    </a:p>
                    <a:p>
                      <a:pPr marL="377825" marR="0" lvl="2" indent="-196850" algn="l" defTabSz="762000" rtl="0" eaLnBrk="1" fontAlgn="base" latinLnBrk="0" hangingPunct="1">
                        <a:lnSpc>
                          <a:spcPct val="100000"/>
                        </a:lnSpc>
                        <a:spcBef>
                          <a:spcPct val="3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Separation/carve-out of the [] business to be retained by Example</a:t>
                      </a:r>
                    </a:p>
                    <a:p>
                      <a:pPr marL="377825" marR="0" lvl="2" indent="-196850" algn="l" defTabSz="762000" rtl="0" eaLnBrk="1" fontAlgn="base" latinLnBrk="0" hangingPunct="1">
                        <a:lnSpc>
                          <a:spcPct val="100000"/>
                        </a:lnSpc>
                        <a:spcBef>
                          <a:spcPct val="3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Other assets of Example that need to be carved-out (for example, [])</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the transition arrangements for Project [] and how this would interact with Project Example, commenting on key issues for potential purchasers.  This would include consideration of:</a:t>
                      </a:r>
                    </a:p>
                    <a:p>
                      <a:pPr marL="377825" marR="0" lvl="2" indent="-196850" algn="l" defTabSz="762000" rtl="0" eaLnBrk="1" fontAlgn="base" latinLnBrk="0" hangingPunct="1">
                        <a:lnSpc>
                          <a:spcPct val="100000"/>
                        </a:lnSpc>
                        <a:spcBef>
                          <a:spcPct val="3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Transition arrangements for product supply to the Example</a:t>
                      </a:r>
                    </a:p>
                    <a:p>
                      <a:pPr marL="377825" marR="0" lvl="2" indent="-196850" algn="l" defTabSz="762000" rtl="0" eaLnBrk="1" fontAlgn="base" latinLnBrk="0" hangingPunct="1">
                        <a:lnSpc>
                          <a:spcPct val="100000"/>
                        </a:lnSpc>
                        <a:spcBef>
                          <a:spcPct val="3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Extent of residual separation issues between the [  ] Operations </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To prepare for the eventuality that the business is disposed of in separate parts, prepare a section to our report related to separation issues that would arise in this instance.  This should include consideration of the [   ] businesses which are managed on a pan-European basis  </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bl>
          </a:graphicData>
        </a:graphic>
      </p:graphicFrame>
      <p:sp>
        <p:nvSpPr>
          <p:cNvPr id="7" name="Rectangle 24"/>
          <p:cNvSpPr>
            <a:spLocks noChangeArrowheads="1"/>
          </p:cNvSpPr>
          <p:nvPr>
            <p:custDataLst>
              <p:tags r:id="rId1"/>
            </p:custDataLst>
          </p:nvPr>
        </p:nvSpPr>
        <p:spPr bwMode="auto">
          <a:xfrm>
            <a:off x="252046" y="1106488"/>
            <a:ext cx="8545589" cy="491114"/>
          </a:xfrm>
          <a:prstGeom prst="rect">
            <a:avLst/>
          </a:prstGeom>
          <a:noFill/>
          <a:ln w="6350" algn="ctr">
            <a:noFill/>
            <a:miter lim="800000"/>
            <a:headEnd/>
            <a:tailEnd/>
          </a:ln>
          <a:effectLst/>
        </p:spPr>
        <p:txBody>
          <a:bodyPr lIns="0" tIns="0" rIns="0" bIns="0"/>
          <a:lstStyle/>
          <a:p>
            <a:r>
              <a:rPr lang="en-GB" sz="1200" b="1" dirty="0" smtClean="0">
                <a:solidFill>
                  <a:srgbClr val="7030A0"/>
                </a:solidFill>
                <a:latin typeface="+mn-lt"/>
                <a:cs typeface="Arial" charset="0"/>
              </a:rPr>
              <a:t>Set </a:t>
            </a:r>
            <a:r>
              <a:rPr lang="en-GB" sz="1200" b="1" dirty="0">
                <a:solidFill>
                  <a:srgbClr val="7030A0"/>
                </a:solidFill>
                <a:latin typeface="+mn-lt"/>
                <a:cs typeface="Arial" charset="0"/>
              </a:rPr>
              <a:t>out below </a:t>
            </a:r>
            <a:r>
              <a:rPr lang="en-GB" sz="1200" b="1" dirty="0" smtClean="0">
                <a:solidFill>
                  <a:srgbClr val="7030A0"/>
                </a:solidFill>
                <a:latin typeface="+mn-lt"/>
                <a:cs typeface="Arial" charset="0"/>
              </a:rPr>
              <a:t>is an example of a BIF for a deal where KPMG provided sell-side assistance to our client.  The BIF sets out the key deal issues in the left hand column, and the scope of the pre-sale due diligence work to be carried out by KPMG in the right hand column...</a:t>
            </a:r>
            <a:endParaRPr lang="en-GB" sz="1200" b="1" dirty="0">
              <a:solidFill>
                <a:srgbClr val="7030A0"/>
              </a:solidFill>
              <a:latin typeface="+mn-lt"/>
              <a:cs typeface="Arial" charset="0"/>
            </a:endParaRPr>
          </a:p>
        </p:txBody>
      </p:sp>
      <p:pic>
        <p:nvPicPr>
          <p:cNvPr id="6" name="Picture 5"/>
          <p:cNvPicPr>
            <a:picLocks noChangeAspect="1" noChangeArrowheads="1"/>
          </p:cNvPicPr>
          <p:nvPr/>
        </p:nvPicPr>
        <p:blipFill>
          <a:blip r:embed="rId4"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 - appendices</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Appendix 1: example BIF (business issues framework)</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graphicFrame>
        <p:nvGraphicFramePr>
          <p:cNvPr id="3" name="Group 50"/>
          <p:cNvGraphicFramePr>
            <a:graphicFrameLocks noGrp="1"/>
          </p:cNvGraphicFramePr>
          <p:nvPr/>
        </p:nvGraphicFramePr>
        <p:xfrm>
          <a:off x="200758" y="1231454"/>
          <a:ext cx="8691196" cy="4002433"/>
        </p:xfrm>
        <a:graphic>
          <a:graphicData uri="http://schemas.openxmlformats.org/drawingml/2006/table">
            <a:tbl>
              <a:tblPr/>
              <a:tblGrid>
                <a:gridCol w="1563565"/>
                <a:gridCol w="7127631"/>
              </a:tblGrid>
              <a:tr h="392113">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Deal concern</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KPMG approach/scope</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r>
              <a:tr h="1647825">
                <a:tc>
                  <a:txBody>
                    <a:bodyPr/>
                    <a:lstStyle/>
                    <a:p>
                      <a:pPr marL="0" marR="0" lvl="0" indent="0" algn="l" defTabSz="762000" rtl="0" eaLnBrk="1" fontAlgn="base" latinLnBrk="0" hangingPunct="1">
                        <a:lnSpc>
                          <a:spcPct val="100000"/>
                        </a:lnSpc>
                        <a:spcBef>
                          <a:spcPct val="15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How will all buyers get comfortable with the maintainable earnings of the business?</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15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For each of the key geographic divisions, seek to describe the impact of the following items on the historical financial performance of the business:</a:t>
                      </a:r>
                    </a:p>
                    <a:p>
                      <a:pPr marL="377825" marR="0" lvl="2" indent="-196850" algn="l" defTabSz="762000" rtl="0" eaLnBrk="1" fontAlgn="base" latinLnBrk="0" hangingPunct="1">
                        <a:lnSpc>
                          <a:spcPct val="100000"/>
                        </a:lnSpc>
                        <a:spcBef>
                          <a:spcPct val="15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Acquisitions and disposals (for example [            ])</a:t>
                      </a:r>
                    </a:p>
                    <a:p>
                      <a:pPr marL="377825" marR="0" lvl="2" indent="-196850" algn="l" defTabSz="762000" rtl="0" eaLnBrk="1" fontAlgn="base" latinLnBrk="0" hangingPunct="1">
                        <a:lnSpc>
                          <a:spcPct val="100000"/>
                        </a:lnSpc>
                        <a:spcBef>
                          <a:spcPct val="15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Non-recurring and/or exceptional items including an assessment of cost allocations</a:t>
                      </a:r>
                    </a:p>
                    <a:p>
                      <a:pPr marL="377825" marR="0" lvl="2" indent="-196850" algn="l" defTabSz="762000" rtl="0" eaLnBrk="1" fontAlgn="base" latinLnBrk="0" hangingPunct="1">
                        <a:lnSpc>
                          <a:spcPct val="100000"/>
                        </a:lnSpc>
                        <a:spcBef>
                          <a:spcPct val="15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Changes in accounting policy</a:t>
                      </a:r>
                    </a:p>
                    <a:p>
                      <a:pPr marL="377825" marR="0" lvl="2" indent="-196850" algn="l" defTabSz="762000" rtl="0" eaLnBrk="1" fontAlgn="base" latinLnBrk="0" hangingPunct="1">
                        <a:lnSpc>
                          <a:spcPct val="100000"/>
                        </a:lnSpc>
                        <a:spcBef>
                          <a:spcPct val="15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Period end adjustments</a:t>
                      </a:r>
                    </a:p>
                    <a:p>
                      <a:pPr marL="377825" marR="0" lvl="2" indent="-196850" algn="l" defTabSz="762000" rtl="0" eaLnBrk="1" fontAlgn="base" latinLnBrk="0" hangingPunct="1">
                        <a:lnSpc>
                          <a:spcPct val="100000"/>
                        </a:lnSpc>
                        <a:spcBef>
                          <a:spcPct val="15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Impact of the application of IFRS </a:t>
                      </a:r>
                    </a:p>
                    <a:p>
                      <a:pPr marL="179388" marR="0" lvl="1" indent="-177800" algn="l" defTabSz="762000" rtl="0" eaLnBrk="1" fontAlgn="base" latinLnBrk="0" hangingPunct="1">
                        <a:lnSpc>
                          <a:spcPct val="100000"/>
                        </a:lnSpc>
                        <a:spcBef>
                          <a:spcPct val="15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For items that are adjusted for in order to present an underlying earnings analysis, provide the rationale and support for the adjustments made</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1049338">
                <a:tc>
                  <a:txBody>
                    <a:bodyPr/>
                    <a:lstStyle/>
                    <a:p>
                      <a:pPr marL="0" marR="0" lvl="0" indent="0" algn="l" defTabSz="762000" rtl="0" eaLnBrk="1" fontAlgn="base" latinLnBrk="0" hangingPunct="1">
                        <a:lnSpc>
                          <a:spcPct val="100000"/>
                        </a:lnSpc>
                        <a:spcBef>
                          <a:spcPct val="15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Is the financial information provided robust and reliable?</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15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the basis for the historical financial information presented, commenting on key assumptions, estimates and adjustments made by management in its preparation</a:t>
                      </a:r>
                    </a:p>
                    <a:p>
                      <a:pPr marL="179388" marR="0" lvl="1" indent="-177800" algn="l" defTabSz="762000" rtl="0" eaLnBrk="1" fontAlgn="base" latinLnBrk="0" hangingPunct="1">
                        <a:lnSpc>
                          <a:spcPct val="100000"/>
                        </a:lnSpc>
                        <a:spcBef>
                          <a:spcPct val="15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Provide a reconciliation(s) between audited statutory accounts and management accounting information to cover the key components of the business to be disposed</a:t>
                      </a:r>
                    </a:p>
                    <a:p>
                      <a:pPr marL="179388" marR="0" lvl="1" indent="-177800" algn="l" defTabSz="762000" rtl="0" eaLnBrk="1" fontAlgn="base" latinLnBrk="0" hangingPunct="1">
                        <a:lnSpc>
                          <a:spcPct val="100000"/>
                        </a:lnSpc>
                        <a:spcBef>
                          <a:spcPct val="15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the accounting policies adopted, and comment on the extent to which these are in line with IFRS.  Comment on changes in accounting policy in the historical period.  In particular this would include: [  ]</a:t>
                      </a:r>
                    </a:p>
                    <a:p>
                      <a:pPr marL="179388" marR="0" lvl="1" indent="-177800" algn="l" defTabSz="762000" rtl="0" eaLnBrk="1" fontAlgn="base" latinLnBrk="0" hangingPunct="1">
                        <a:lnSpc>
                          <a:spcPct val="100000"/>
                        </a:lnSpc>
                        <a:spcBef>
                          <a:spcPct val="15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and comment on overall financial control environment</a:t>
                      </a:r>
                    </a:p>
                    <a:p>
                      <a:pPr marL="179388" marR="0" lvl="1" indent="-177800" algn="l" defTabSz="762000" rtl="0" eaLnBrk="1" fontAlgn="base" latinLnBrk="0" hangingPunct="1">
                        <a:lnSpc>
                          <a:spcPct val="100000"/>
                        </a:lnSpc>
                        <a:spcBef>
                          <a:spcPct val="15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key issues arising from the most recently completed audit, including comments on year end adjustments.  Comment on management letters raised by auditors in the historical period</a:t>
                      </a:r>
                    </a:p>
                    <a:p>
                      <a:pPr marL="179388" marR="0" lvl="1" indent="-177800" algn="l" defTabSz="762000" rtl="0" eaLnBrk="1" fontAlgn="base" latinLnBrk="0" hangingPunct="1">
                        <a:lnSpc>
                          <a:spcPct val="100000"/>
                        </a:lnSpc>
                        <a:spcBef>
                          <a:spcPct val="15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Highlight significant weaknesses or areas of concern identified in relation to the integrity of the financial information</a:t>
                      </a:r>
                    </a:p>
                    <a:p>
                      <a:pPr marL="179388" marR="0" lvl="1" indent="-177800" algn="l" defTabSz="762000" rtl="0" eaLnBrk="1" fontAlgn="base" latinLnBrk="0" hangingPunct="1">
                        <a:lnSpc>
                          <a:spcPct val="100000"/>
                        </a:lnSpc>
                        <a:spcBef>
                          <a:spcPct val="15000"/>
                        </a:spcBef>
                        <a:spcAft>
                          <a:spcPct val="0"/>
                        </a:spcAft>
                        <a:buClr>
                          <a:schemeClr val="tx2"/>
                        </a:buClr>
                        <a:buSzPct val="85000"/>
                        <a:buFont typeface="Wingdings" pitchFamily="2" charset="2"/>
                        <a:buChar char="l"/>
                        <a:tabLst/>
                      </a:pPr>
                      <a:endParaRPr kumimoji="0" lang="en-GB" sz="1000" b="0" i="0" u="none" strike="noStrike" cap="none" normalizeH="0" baseline="0" dirty="0" smtClean="0">
                        <a:ln>
                          <a:noFill/>
                        </a:ln>
                        <a:solidFill>
                          <a:schemeClr val="bg1"/>
                        </a:solidFill>
                        <a:effectLst/>
                        <a:latin typeface="Arial" pitchFamily="34" charset="0"/>
                        <a:cs typeface="Arial" pitchFamily="34" charset="0"/>
                      </a:endParaRP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bl>
          </a:graphicData>
        </a:graphic>
      </p:graphicFrame>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 - appendices</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Appendix 1: Example BIF (business issues framework)</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graphicFrame>
        <p:nvGraphicFramePr>
          <p:cNvPr id="4" name="Group 56"/>
          <p:cNvGraphicFramePr>
            <a:graphicFrameLocks noGrp="1"/>
          </p:cNvGraphicFramePr>
          <p:nvPr/>
        </p:nvGraphicFramePr>
        <p:xfrm>
          <a:off x="252046" y="1268414"/>
          <a:ext cx="8639908" cy="3833523"/>
        </p:xfrm>
        <a:graphic>
          <a:graphicData uri="http://schemas.openxmlformats.org/drawingml/2006/table">
            <a:tbl>
              <a:tblPr/>
              <a:tblGrid>
                <a:gridCol w="1548912"/>
                <a:gridCol w="7090996"/>
              </a:tblGrid>
              <a:tr h="392113">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mn-lt"/>
                          <a:cs typeface="Arial" pitchFamily="34" charset="0"/>
                        </a:rPr>
                        <a:t>Deal concern</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mn-lt"/>
                          <a:cs typeface="Arial" pitchFamily="34" charset="0"/>
                        </a:rPr>
                        <a:t>KPMG approach/scope</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r>
              <a:tr h="1177925">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mn-lt"/>
                          <a:cs typeface="Arial" pitchFamily="34" charset="0"/>
                        </a:rPr>
                        <a:t>What are the drivers of the financial performance of the business?</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For each of the key geographic divisions, comment on the drivers of the financial performance in the historic period.  This should include:</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Trends and drivers in gross margins, direct costs and overheads for [  ]</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The extent to which intercompany prices are likely to be on an arms length basis, and details of other related party transactions</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The impact of foreign exchange movements and management’s strategy to help manage foreign exchange exposure</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The impact of energy price movements and management’s ability to pass on to customers</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80645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mn-lt"/>
                          <a:cs typeface="Arial" pitchFamily="34" charset="0"/>
                        </a:rPr>
                        <a:t>Is the quality of earnings supported by the cash flow?</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Summarize the available cash flow information for [Example] in the historical period, including adjustments made by management for the purposes of presenting the information on a standalone or pro-forma basis.  Comment on the rationale for these adjustments</a:t>
                      </a:r>
                    </a:p>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Comment on the impact of key items such as movements in working capital on cash flow</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1147763">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mn-lt"/>
                          <a:cs typeface="Arial" pitchFamily="34" charset="0"/>
                        </a:rPr>
                        <a:t>What are the working capital requirements of the business?</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For each of the key geographic divisions, summarize the working capital trends in the historical period.  This should include analysis of debtor days, inventory days and creditors days</a:t>
                      </a:r>
                    </a:p>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Summarize management adjustments to working capital information required in order to present the financial information for Example on a standalone basis.  Comment on the basis and rationale for these adjustments</a:t>
                      </a:r>
                    </a:p>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Comment on how working capital levels have been monitored and controlled in the historical period</a:t>
                      </a:r>
                    </a:p>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mn-lt"/>
                          <a:cs typeface="Arial" pitchFamily="34" charset="0"/>
                        </a:rPr>
                        <a:t>Comment on the credit risk in the different channels of trade, and perform an analysis of aged debts for higher risk parts of Example’s business at the latest available balance sheet date</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bl>
          </a:graphicData>
        </a:graphic>
      </p:graphicFrame>
      <p:pic>
        <p:nvPicPr>
          <p:cNvPr id="6" name="Picture 5"/>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a:t>
            </a:r>
            <a:r>
              <a:rPr lang="en-GB" sz="1600" kern="0" dirty="0" smtClean="0">
                <a:solidFill>
                  <a:srgbClr val="8AA5CB"/>
                </a:solidFill>
                <a:latin typeface="Arial" pitchFamily="34" charset="0"/>
                <a:ea typeface="+mj-ea"/>
                <a:cs typeface="Arial" pitchFamily="34" charset="0"/>
              </a:rPr>
              <a:t>guidance</a:t>
            </a: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 - appendices</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Appendix 1: Example BIF (business issues framework)</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graphicFrame>
        <p:nvGraphicFramePr>
          <p:cNvPr id="6" name="Group 37"/>
          <p:cNvGraphicFramePr>
            <a:graphicFrameLocks noGrp="1"/>
          </p:cNvGraphicFramePr>
          <p:nvPr/>
        </p:nvGraphicFramePr>
        <p:xfrm>
          <a:off x="228467" y="1342302"/>
          <a:ext cx="8691196" cy="4440094"/>
        </p:xfrm>
        <a:graphic>
          <a:graphicData uri="http://schemas.openxmlformats.org/drawingml/2006/table">
            <a:tbl>
              <a:tblPr/>
              <a:tblGrid>
                <a:gridCol w="1563565"/>
                <a:gridCol w="7127631"/>
              </a:tblGrid>
              <a:tr h="392113">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Deal concern</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KPMG approach/scope</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r>
              <a:tr h="1049338">
                <a:tc>
                  <a:txBody>
                    <a:bodyPr/>
                    <a:lstStyle/>
                    <a:p>
                      <a:pPr marL="0" marR="0" lvl="0" indent="0" algn="l" defTabSz="762000" rtl="0" eaLnBrk="1" fontAlgn="base" latinLnBrk="0" hangingPunct="1">
                        <a:lnSpc>
                          <a:spcPct val="100000"/>
                        </a:lnSpc>
                        <a:spcBef>
                          <a:spcPct val="3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How will all buyers understand the validity and support behind your budget and business plan?</a:t>
                      </a:r>
                      <a:endParaRPr kumimoji="0" lang="en-GB" sz="1000" b="0" i="0" u="none" strike="noStrike" cap="none" normalizeH="0" baseline="0" dirty="0" smtClean="0">
                        <a:ln>
                          <a:noFill/>
                        </a:ln>
                        <a:solidFill>
                          <a:schemeClr val="bg1"/>
                        </a:solidFill>
                        <a:effectLst/>
                        <a:latin typeface="Arial" pitchFamily="34" charset="0"/>
                        <a:cs typeface="Arial" pitchFamily="34" charset="0"/>
                      </a:endParaRP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Present the financial information forecast in the budget and five year business plan</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For each of the key geographic divisions, summarize the assumptions adopted by management when preparing the budget and business plan</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Explain the rationale for the assumptions and compare the forecast trends and assumptions to the drivers identified in the historical analysis.  Comment on inconsistencies identified and the key risks in achieving the budget / business plan.  This should include both earnings information as well as forecast working capital requirements</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Perform an analysis of current trading and compare to the 20X0 budget.  Comment on the achievability of the budget based on this analysis</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Provide details for major long term contracts that may impact the future financial performance, and the extent to which this has been taken into account by management when preparing the prospective financial information</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1049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Is there any supplier or customer dependency in the business?</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Comment on the existing supply arrangements, including:</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[Energy suppliers]</a:t>
                      </a:r>
                    </a:p>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the top 10 customers in the most recent financial year for:</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Reliance customer contracts</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Price negotiation is tougher given consolidation in the industry</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1147763">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Has the business been sufficiently invested in the past?</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For each of the key geographic divisions, summarize historical capital and maintenance expenditure in the historical period and the associated trends.  Comment on the extent to which management believe this has been sufficient to maintain operational effectiveness.  In particular, this should cover:</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Capital and maintenance spend at the factories, including turnarounds</a:t>
                      </a:r>
                    </a:p>
                    <a:p>
                      <a:pPr marL="377825" marR="0" lvl="2" indent="-196850" algn="l" defTabSz="762000" rtl="0" eaLnBrk="1" fontAlgn="base" latinLnBrk="0" hangingPunct="1">
                        <a:lnSpc>
                          <a:spcPct val="100000"/>
                        </a:lnSpc>
                        <a:spcBef>
                          <a:spcPct val="20000"/>
                        </a:spcBef>
                        <a:spcAft>
                          <a:spcPct val="0"/>
                        </a:spcAft>
                        <a:buClr>
                          <a:schemeClr val="accent1"/>
                        </a:buClr>
                        <a:buSzPct val="100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Extent of significant backlogs identified in capital and maintenance spend</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bl>
          </a:graphicData>
        </a:graphic>
      </p:graphicFrame>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 - appendices</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j-lt"/>
              </a:rPr>
              <a:t>Appendix 1: Example BIF (business issues framework)</a:t>
            </a:r>
            <a:endParaRPr kumimoji="0" lang="en-US" altLang="en-US" sz="1800" b="1" i="0" u="none" strike="noStrike" kern="0" cap="none" spc="0" normalizeH="0" baseline="0" noProof="0" dirty="0" smtClean="0">
              <a:ln>
                <a:noFill/>
              </a:ln>
              <a:solidFill>
                <a:schemeClr val="bg1"/>
              </a:solidFill>
              <a:effectLst/>
              <a:uLnTx/>
              <a:uFillTx/>
              <a:latin typeface="+mj-lt"/>
              <a:ea typeface="+mj-ea"/>
              <a:cs typeface="Arial" charset="0"/>
            </a:endParaRPr>
          </a:p>
        </p:txBody>
      </p:sp>
      <p:graphicFrame>
        <p:nvGraphicFramePr>
          <p:cNvPr id="6" name="Group 37"/>
          <p:cNvGraphicFramePr>
            <a:graphicFrameLocks noGrp="1"/>
          </p:cNvGraphicFramePr>
          <p:nvPr/>
        </p:nvGraphicFramePr>
        <p:xfrm>
          <a:off x="228467" y="1342302"/>
          <a:ext cx="8691196" cy="1435273"/>
        </p:xfrm>
        <a:graphic>
          <a:graphicData uri="http://schemas.openxmlformats.org/drawingml/2006/table">
            <a:tbl>
              <a:tblPr/>
              <a:tblGrid>
                <a:gridCol w="1563565"/>
                <a:gridCol w="7127631"/>
              </a:tblGrid>
              <a:tr h="392113">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Deal concern</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KPMG approach/scope</a:t>
                      </a:r>
                    </a:p>
                  </a:txBody>
                  <a:tcPr marL="66462" marR="66462" marT="90000" marB="90000"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2"/>
                    </a:solidFill>
                  </a:tcPr>
                </a:tc>
              </a:tr>
              <a:tr h="673100">
                <a:tc>
                  <a:txBody>
                    <a:bodyPr/>
                    <a:lstStyle/>
                    <a:p>
                      <a:pPr marL="0" marR="0" lvl="0" indent="0" algn="l" defTabSz="762000" rtl="0" eaLnBrk="1" fontAlgn="base" latinLnBrk="0" hangingPunct="1">
                        <a:lnSpc>
                          <a:spcPct val="100000"/>
                        </a:lnSpc>
                        <a:spcBef>
                          <a:spcPct val="30000"/>
                        </a:spcBef>
                        <a:spcAft>
                          <a:spcPct val="0"/>
                        </a:spcAft>
                        <a:buClrTx/>
                        <a:buSzTx/>
                        <a:buFontTx/>
                        <a:buNone/>
                        <a:tabLst/>
                      </a:pPr>
                      <a:r>
                        <a:rPr kumimoji="0" lang="en-GB" sz="1000" b="1" i="0" u="none" strike="noStrike" cap="none" normalizeH="0" baseline="0" dirty="0" smtClean="0">
                          <a:ln>
                            <a:noFill/>
                          </a:ln>
                          <a:solidFill>
                            <a:schemeClr val="bg1"/>
                          </a:solidFill>
                          <a:effectLst/>
                          <a:latin typeface="Arial" pitchFamily="34" charset="0"/>
                          <a:cs typeface="Arial" pitchFamily="34" charset="0"/>
                        </a:rPr>
                        <a:t>What are the significant provisions and contingent liabilities that buyers should be aware of?</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For each of the key geographic divisions, summarize and comment on the key components of the balance sheet during the historical period</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the provisions currently recognized in the accounts of [Example[</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Summarize contingent liabilities identified, providing details of possible timing and amount to the extent known</a:t>
                      </a:r>
                    </a:p>
                    <a:p>
                      <a:pPr marL="179388" marR="0" lvl="1" indent="-177800" algn="l" defTabSz="7620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bg1"/>
                          </a:solidFill>
                          <a:effectLst/>
                          <a:latin typeface="Arial" pitchFamily="34" charset="0"/>
                          <a:cs typeface="Arial" pitchFamily="34" charset="0"/>
                        </a:rPr>
                        <a:t>Comment on other assets or liabilities expected to transfer with [Example] on disposal</a:t>
                      </a:r>
                    </a:p>
                  </a:txBody>
                  <a:tcPr marL="66462" marR="66462" marT="72000" marB="720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bl>
          </a:graphicData>
        </a:graphic>
      </p:graphicFrame>
      <p:pic>
        <p:nvPicPr>
          <p:cNvPr id="4" name="Picture 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1"/>
          <p:cNvSpPr txBox="1">
            <a:spLocks/>
          </p:cNvSpPr>
          <p:nvPr/>
        </p:nvSpPr>
        <p:spPr bwMode="gray">
          <a:xfrm>
            <a:off x="320675" y="3789363"/>
            <a:ext cx="3530600" cy="2624137"/>
          </a:xfrm>
          <a:prstGeom prst="rect">
            <a:avLst/>
          </a:prstGeom>
          <a:noFill/>
          <a:ln w="9525">
            <a:noFill/>
            <a:miter lim="800000"/>
            <a:headEnd/>
            <a:tailEnd/>
          </a:ln>
        </p:spPr>
        <p:txBody>
          <a:bodyPr lIns="0" tIns="0" rIns="0" bIns="0" anchor="b"/>
          <a:lstStyle/>
          <a:p>
            <a:pPr eaLnBrk="0" hangingPunct="0">
              <a:spcAft>
                <a:spcPts val="600"/>
              </a:spcAft>
              <a:buFont typeface="Arial" charset="0"/>
              <a:buNone/>
            </a:pPr>
            <a:r>
              <a:rPr lang="en-US" dirty="0">
                <a:solidFill>
                  <a:srgbClr val="000000"/>
                </a:solidFill>
                <a:latin typeface="Arial" charset="0"/>
              </a:rPr>
              <a:t>© </a:t>
            </a:r>
            <a:r>
              <a:rPr lang="en-US" dirty="0" smtClean="0">
                <a:solidFill>
                  <a:srgbClr val="000000"/>
                </a:solidFill>
                <a:latin typeface="Arial" charset="0"/>
              </a:rPr>
              <a:t>2012 </a:t>
            </a:r>
            <a:r>
              <a:rPr lang="en-US" dirty="0">
                <a:solidFill>
                  <a:srgbClr val="000000"/>
                </a:solidFill>
                <a:latin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eaLnBrk="0" hangingPunct="0">
              <a:spcAft>
                <a:spcPts val="600"/>
              </a:spcAft>
              <a:buFont typeface="Arial" charset="0"/>
              <a:buNone/>
            </a:pPr>
            <a:endParaRPr lang="en-GB" dirty="0">
              <a:solidFill>
                <a:srgbClr val="000000"/>
              </a:solidFill>
              <a:latin typeface="Arial" charset="0"/>
            </a:endParaRPr>
          </a:p>
          <a:p>
            <a:pPr>
              <a:spcAft>
                <a:spcPts val="600"/>
              </a:spcAft>
              <a:buFont typeface="Arial" charset="0"/>
              <a:buNone/>
            </a:pPr>
            <a:r>
              <a:rPr lang="en-GB" dirty="0">
                <a:solidFill>
                  <a:srgbClr val="000000"/>
                </a:solidFill>
                <a:latin typeface="Arial" charset="0"/>
              </a:rPr>
              <a:t>The KPMG name, logo and "cutting through complexity" are registered trademarks or trademarks of KPMG International Cooperative ("KPMG International").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dirty="0" smtClean="0">
                <a:ln>
                  <a:noFill/>
                </a:ln>
                <a:solidFill>
                  <a:srgbClr val="8AA5CB"/>
                </a:solidFill>
                <a:effectLst/>
                <a:uLnTx/>
                <a:uFillTx/>
                <a:latin typeface="Arial" pitchFamily="34" charset="0"/>
                <a:ea typeface="+mj-ea"/>
                <a:cs typeface="Arial" pitchFamily="34" charset="0"/>
              </a:rPr>
              <a:t>Engagement process: planning guidance</a:t>
            </a:r>
            <a:br>
              <a:rPr kumimoji="0" lang="en-US" sz="1600" b="0" i="0" u="none" strike="noStrike" kern="0" cap="none" spc="0" normalizeH="0" baseline="0" dirty="0" smtClean="0">
                <a:ln>
                  <a:noFill/>
                </a:ln>
                <a:solidFill>
                  <a:srgbClr val="8AA5CB"/>
                </a:solidFill>
                <a:effectLst/>
                <a:uLnTx/>
                <a:uFillTx/>
                <a:latin typeface="Arial" pitchFamily="34" charset="0"/>
                <a:ea typeface="+mj-ea"/>
                <a:cs typeface="Arial" pitchFamily="34" charset="0"/>
              </a:rPr>
            </a:br>
            <a:r>
              <a:rPr kumimoji="0" lang="en-US" sz="1800" b="1" i="0" u="none" strike="noStrike" kern="0" cap="none" spc="0" normalizeH="0" baseline="0" dirty="0" smtClean="0">
                <a:ln>
                  <a:noFill/>
                </a:ln>
                <a:solidFill>
                  <a:schemeClr val="bg1"/>
                </a:solidFill>
                <a:effectLst/>
                <a:uLnTx/>
                <a:uFillTx/>
                <a:latin typeface="+mn-lt"/>
              </a:rPr>
              <a:t>Why is planning important?</a:t>
            </a:r>
            <a:endParaRPr kumimoji="0" lang="en-US" altLang="en-US" sz="1800" b="1" i="0" u="none" strike="noStrike" kern="0" cap="none" spc="0" normalizeH="0" baseline="0" dirty="0" smtClean="0">
              <a:ln>
                <a:noFill/>
              </a:ln>
              <a:solidFill>
                <a:schemeClr val="bg1"/>
              </a:solidFill>
              <a:effectLst/>
              <a:uLnTx/>
              <a:uFillTx/>
              <a:latin typeface="+mn-lt"/>
              <a:ea typeface="+mj-ea"/>
              <a:cs typeface="Arial" charset="0"/>
            </a:endParaRPr>
          </a:p>
        </p:txBody>
      </p:sp>
      <p:sp>
        <p:nvSpPr>
          <p:cNvPr id="4" name="Oval 3"/>
          <p:cNvSpPr/>
          <p:nvPr/>
        </p:nvSpPr>
        <p:spPr>
          <a:xfrm>
            <a:off x="206580" y="2969538"/>
            <a:ext cx="1636071" cy="1511929"/>
          </a:xfrm>
          <a:prstGeom prst="ellipse">
            <a:avLst/>
          </a:prstGeom>
          <a:solidFill>
            <a:srgbClr val="8E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Lack of planning</a:t>
            </a:r>
            <a:endParaRPr lang="en-US" b="1" dirty="0"/>
          </a:p>
        </p:txBody>
      </p:sp>
      <p:sp>
        <p:nvSpPr>
          <p:cNvPr id="6" name="Rectangle 3"/>
          <p:cNvSpPr txBox="1">
            <a:spLocks noChangeArrowheads="1"/>
          </p:cNvSpPr>
          <p:nvPr/>
        </p:nvSpPr>
        <p:spPr bwMode="auto">
          <a:xfrm>
            <a:off x="2498344" y="1187107"/>
            <a:ext cx="2545532" cy="39986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lgn="ctr">
              <a:spcBef>
                <a:spcPct val="50000"/>
              </a:spcBef>
              <a:spcAft>
                <a:spcPts val="300"/>
              </a:spcAft>
              <a:buClr>
                <a:srgbClr val="00338D"/>
              </a:buClr>
              <a:buSzPct val="75000"/>
              <a:defRPr/>
            </a:pPr>
            <a:r>
              <a:rPr lang="en-US" b="1" kern="0" dirty="0" smtClean="0">
                <a:solidFill>
                  <a:srgbClr val="8E258D"/>
                </a:solidFill>
                <a:latin typeface="+mn-lt"/>
                <a:cs typeface="Arial"/>
              </a:rPr>
              <a:t>Result</a:t>
            </a:r>
            <a:endParaRPr kumimoji="0" lang="en-US" b="0" i="0" u="none" strike="noStrike" kern="0" cap="none" spc="0" normalizeH="0" baseline="0" dirty="0" smtClean="0">
              <a:ln>
                <a:noFill/>
              </a:ln>
              <a:solidFill>
                <a:schemeClr val="accent1"/>
              </a:solidFill>
              <a:effectLst/>
              <a:uLnTx/>
              <a:uFillTx/>
              <a:latin typeface="+mn-lt"/>
              <a:ea typeface="+mn-ea"/>
              <a:cs typeface="+mn-cs"/>
            </a:endParaRPr>
          </a:p>
        </p:txBody>
      </p:sp>
      <p:sp>
        <p:nvSpPr>
          <p:cNvPr id="8" name="Rectangle 7"/>
          <p:cNvSpPr/>
          <p:nvPr/>
        </p:nvSpPr>
        <p:spPr>
          <a:xfrm>
            <a:off x="2293279" y="2043295"/>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Poorly defined or incorrectly focused scope</a:t>
            </a:r>
          </a:p>
        </p:txBody>
      </p:sp>
      <p:sp>
        <p:nvSpPr>
          <p:cNvPr id="9" name="Rectangle 8"/>
          <p:cNvSpPr/>
          <p:nvPr/>
        </p:nvSpPr>
        <p:spPr>
          <a:xfrm>
            <a:off x="2282716" y="2521624"/>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Fieldwork inefficient and unfocused</a:t>
            </a:r>
            <a:endParaRPr lang="en-US" sz="1200" dirty="0">
              <a:solidFill>
                <a:srgbClr val="E5F2F4"/>
              </a:solidFill>
            </a:endParaRPr>
          </a:p>
        </p:txBody>
      </p:sp>
      <p:sp>
        <p:nvSpPr>
          <p:cNvPr id="10" name="Rectangle 9"/>
          <p:cNvSpPr/>
          <p:nvPr/>
        </p:nvSpPr>
        <p:spPr>
          <a:xfrm>
            <a:off x="2272155" y="2999954"/>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Fee/budget insufficient and timeline unrealistic</a:t>
            </a:r>
          </a:p>
        </p:txBody>
      </p:sp>
      <p:sp>
        <p:nvSpPr>
          <p:cNvPr id="11" name="Rectangle 10"/>
          <p:cNvSpPr/>
          <p:nvPr/>
        </p:nvSpPr>
        <p:spPr>
          <a:xfrm>
            <a:off x="2279699" y="3478284"/>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“Lack of” or “mis-” communication (either within KPMG or with client)</a:t>
            </a:r>
            <a:endParaRPr lang="en-US" sz="1200" dirty="0">
              <a:solidFill>
                <a:srgbClr val="E5F2F4"/>
              </a:solidFill>
            </a:endParaRPr>
          </a:p>
        </p:txBody>
      </p:sp>
      <p:sp>
        <p:nvSpPr>
          <p:cNvPr id="12" name="Rectangle 11"/>
          <p:cNvSpPr/>
          <p:nvPr/>
        </p:nvSpPr>
        <p:spPr>
          <a:xfrm>
            <a:off x="2269137" y="3965667"/>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Wrong team structure, team roles unclear / not defined</a:t>
            </a:r>
            <a:endParaRPr lang="en-US" sz="1200" dirty="0">
              <a:solidFill>
                <a:srgbClr val="E5F2F4"/>
              </a:solidFill>
            </a:endParaRPr>
          </a:p>
        </p:txBody>
      </p:sp>
      <p:sp>
        <p:nvSpPr>
          <p:cNvPr id="13" name="Rectangle 12"/>
          <p:cNvSpPr/>
          <p:nvPr/>
        </p:nvSpPr>
        <p:spPr>
          <a:xfrm>
            <a:off x="2267628" y="4933724"/>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Form of reporting doesn’t meet client’s requirements</a:t>
            </a:r>
            <a:endParaRPr lang="en-US" sz="1200" dirty="0">
              <a:solidFill>
                <a:srgbClr val="E5F2F4"/>
              </a:solidFill>
            </a:endParaRPr>
          </a:p>
        </p:txBody>
      </p:sp>
      <p:sp>
        <p:nvSpPr>
          <p:cNvPr id="14" name="Rectangle 13"/>
          <p:cNvSpPr/>
          <p:nvPr/>
        </p:nvSpPr>
        <p:spPr>
          <a:xfrm>
            <a:off x="2257065" y="5403000"/>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Unclear relationship objectives and priorities</a:t>
            </a:r>
            <a:endParaRPr lang="en-US" sz="1200" dirty="0">
              <a:solidFill>
                <a:srgbClr val="E5F2F4"/>
              </a:solidFill>
            </a:endParaRPr>
          </a:p>
        </p:txBody>
      </p:sp>
      <p:sp>
        <p:nvSpPr>
          <p:cNvPr id="15" name="Rectangle 14"/>
          <p:cNvSpPr/>
          <p:nvPr/>
        </p:nvSpPr>
        <p:spPr>
          <a:xfrm>
            <a:off x="2255556" y="5872278"/>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Lack of adherence to local risk management guidance</a:t>
            </a:r>
            <a:endParaRPr lang="en-US" sz="1200" dirty="0">
              <a:solidFill>
                <a:srgbClr val="E5F2F4"/>
              </a:solidFill>
            </a:endParaRPr>
          </a:p>
        </p:txBody>
      </p:sp>
      <p:sp>
        <p:nvSpPr>
          <p:cNvPr id="16" name="Rectangle 15"/>
          <p:cNvSpPr/>
          <p:nvPr/>
        </p:nvSpPr>
        <p:spPr>
          <a:xfrm>
            <a:off x="2300824" y="1561953"/>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Don’t understand the business, deal or issues</a:t>
            </a:r>
            <a:endParaRPr lang="en-US" sz="1200" dirty="0">
              <a:solidFill>
                <a:srgbClr val="E5F2F4"/>
              </a:solidFill>
            </a:endParaRPr>
          </a:p>
        </p:txBody>
      </p:sp>
      <p:sp>
        <p:nvSpPr>
          <p:cNvPr id="19" name="Rectangle 3"/>
          <p:cNvSpPr txBox="1">
            <a:spLocks noChangeArrowheads="1"/>
          </p:cNvSpPr>
          <p:nvPr/>
        </p:nvSpPr>
        <p:spPr bwMode="auto">
          <a:xfrm>
            <a:off x="6126873" y="1204246"/>
            <a:ext cx="2545532" cy="39986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lgn="ctr">
              <a:spcBef>
                <a:spcPct val="50000"/>
              </a:spcBef>
              <a:spcAft>
                <a:spcPts val="300"/>
              </a:spcAft>
              <a:buClr>
                <a:srgbClr val="00338D"/>
              </a:buClr>
              <a:buSzPct val="75000"/>
              <a:defRPr/>
            </a:pPr>
            <a:r>
              <a:rPr lang="en-US" b="1" kern="0" dirty="0" smtClean="0">
                <a:solidFill>
                  <a:srgbClr val="8E258D"/>
                </a:solidFill>
                <a:latin typeface="+mn-lt"/>
                <a:cs typeface="Arial"/>
              </a:rPr>
              <a:t>Consequences</a:t>
            </a:r>
            <a:endParaRPr kumimoji="0" lang="en-US" b="0" i="0" u="none" strike="noStrike" kern="0" cap="none" spc="0" normalizeH="0" baseline="0" dirty="0" smtClean="0">
              <a:ln>
                <a:noFill/>
              </a:ln>
              <a:solidFill>
                <a:schemeClr val="accent1"/>
              </a:solidFill>
              <a:effectLst/>
              <a:uLnTx/>
              <a:uFillTx/>
              <a:latin typeface="+mn-lt"/>
              <a:ea typeface="+mn-ea"/>
              <a:cs typeface="+mn-cs"/>
            </a:endParaRPr>
          </a:p>
        </p:txBody>
      </p:sp>
      <p:sp>
        <p:nvSpPr>
          <p:cNvPr id="20" name="Rectangle 19"/>
          <p:cNvSpPr/>
          <p:nvPr/>
        </p:nvSpPr>
        <p:spPr>
          <a:xfrm>
            <a:off x="5778583" y="1555395"/>
            <a:ext cx="3127980" cy="752925"/>
          </a:xfrm>
          <a:prstGeom prst="rect">
            <a:avLst/>
          </a:prstGeom>
          <a:solidFill>
            <a:srgbClr val="80B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338D"/>
                </a:solidFill>
              </a:rPr>
              <a:t>Client’s expectations not met, reducing recoverability and impacting future relationships and opportunities</a:t>
            </a:r>
          </a:p>
        </p:txBody>
      </p:sp>
      <p:sp>
        <p:nvSpPr>
          <p:cNvPr id="21" name="Rectangle 20"/>
          <p:cNvSpPr/>
          <p:nvPr/>
        </p:nvSpPr>
        <p:spPr>
          <a:xfrm>
            <a:off x="5777072" y="3541007"/>
            <a:ext cx="3127980" cy="752925"/>
          </a:xfrm>
          <a:prstGeom prst="rect">
            <a:avLst/>
          </a:prstGeom>
          <a:solidFill>
            <a:srgbClr val="80B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lvl="0" indent="-231775" algn="ctr">
              <a:buClr>
                <a:srgbClr val="00338D"/>
              </a:buClr>
              <a:buSzPct val="75000"/>
              <a:tabLst>
                <a:tab pos="231775" algn="l"/>
              </a:tabLst>
              <a:defRPr/>
            </a:pPr>
            <a:r>
              <a:rPr lang="en-US" sz="1200" dirty="0" smtClean="0">
                <a:solidFill>
                  <a:srgbClr val="00338D"/>
                </a:solidFill>
              </a:rPr>
              <a:t>KPMG’s wider reputation in marketplace impacted?</a:t>
            </a:r>
          </a:p>
        </p:txBody>
      </p:sp>
      <p:sp>
        <p:nvSpPr>
          <p:cNvPr id="23" name="Rectangle 22"/>
          <p:cNvSpPr/>
          <p:nvPr/>
        </p:nvSpPr>
        <p:spPr>
          <a:xfrm>
            <a:off x="5783102" y="4513176"/>
            <a:ext cx="3127980" cy="752925"/>
          </a:xfrm>
          <a:prstGeom prst="rect">
            <a:avLst/>
          </a:prstGeom>
          <a:solidFill>
            <a:srgbClr val="80B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338D"/>
                </a:solidFill>
              </a:rPr>
              <a:t>KPMG team unhappy and frustrated</a:t>
            </a:r>
            <a:endParaRPr lang="en-US" sz="1200" dirty="0">
              <a:solidFill>
                <a:srgbClr val="00338D"/>
              </a:solidFill>
            </a:endParaRPr>
          </a:p>
        </p:txBody>
      </p:sp>
      <p:sp>
        <p:nvSpPr>
          <p:cNvPr id="24" name="Rectangle 23"/>
          <p:cNvSpPr/>
          <p:nvPr/>
        </p:nvSpPr>
        <p:spPr>
          <a:xfrm>
            <a:off x="5790652" y="5514499"/>
            <a:ext cx="3127980" cy="752925"/>
          </a:xfrm>
          <a:prstGeom prst="rect">
            <a:avLst/>
          </a:prstGeom>
          <a:solidFill>
            <a:srgbClr val="80B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338D"/>
                </a:solidFill>
              </a:rPr>
              <a:t>KPMG’s risks increased</a:t>
            </a:r>
            <a:endParaRPr lang="en-US" sz="1200" dirty="0">
              <a:solidFill>
                <a:srgbClr val="00338D"/>
              </a:solidFill>
            </a:endParaRPr>
          </a:p>
        </p:txBody>
      </p:sp>
      <p:sp>
        <p:nvSpPr>
          <p:cNvPr id="28" name="Rectangle 27"/>
          <p:cNvSpPr/>
          <p:nvPr/>
        </p:nvSpPr>
        <p:spPr>
          <a:xfrm>
            <a:off x="5777077" y="2561030"/>
            <a:ext cx="3127980" cy="752925"/>
          </a:xfrm>
          <a:prstGeom prst="rect">
            <a:avLst/>
          </a:prstGeom>
          <a:solidFill>
            <a:srgbClr val="80B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338D"/>
                </a:solidFill>
              </a:rPr>
              <a:t>KPMG profitability reduced</a:t>
            </a:r>
            <a:endParaRPr lang="en-US" sz="1200" dirty="0">
              <a:solidFill>
                <a:srgbClr val="00338D"/>
              </a:solidFill>
            </a:endParaRPr>
          </a:p>
        </p:txBody>
      </p:sp>
      <p:sp>
        <p:nvSpPr>
          <p:cNvPr id="30" name="Right Arrow 29"/>
          <p:cNvSpPr/>
          <p:nvPr/>
        </p:nvSpPr>
        <p:spPr>
          <a:xfrm rot="1206337">
            <a:off x="1926739" y="4514671"/>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p:cNvSpPr/>
          <p:nvPr/>
        </p:nvSpPr>
        <p:spPr>
          <a:xfrm>
            <a:off x="1979552" y="3601770"/>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ight Arrow 31"/>
          <p:cNvSpPr/>
          <p:nvPr/>
        </p:nvSpPr>
        <p:spPr>
          <a:xfrm rot="20934619">
            <a:off x="1968989" y="2729884"/>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ight Arrow 32"/>
          <p:cNvSpPr/>
          <p:nvPr/>
        </p:nvSpPr>
        <p:spPr>
          <a:xfrm rot="20946185">
            <a:off x="5414942" y="2002594"/>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ight Arrow 33"/>
          <p:cNvSpPr/>
          <p:nvPr/>
        </p:nvSpPr>
        <p:spPr>
          <a:xfrm rot="21236492">
            <a:off x="5440593" y="2934693"/>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ight Arrow 35"/>
          <p:cNvSpPr/>
          <p:nvPr/>
        </p:nvSpPr>
        <p:spPr>
          <a:xfrm>
            <a:off x="5419468" y="3920150"/>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p:cNvSpPr/>
          <p:nvPr/>
        </p:nvSpPr>
        <p:spPr>
          <a:xfrm rot="334075">
            <a:off x="5445121" y="4788873"/>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ight Arrow 37"/>
          <p:cNvSpPr/>
          <p:nvPr/>
        </p:nvSpPr>
        <p:spPr>
          <a:xfrm rot="1422234">
            <a:off x="5425504" y="5666650"/>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ight Arrow 38"/>
          <p:cNvSpPr/>
          <p:nvPr/>
        </p:nvSpPr>
        <p:spPr>
          <a:xfrm rot="19729850">
            <a:off x="1849785" y="1999701"/>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p:cNvSpPr/>
          <p:nvPr/>
        </p:nvSpPr>
        <p:spPr>
          <a:xfrm rot="2549544">
            <a:off x="1839222" y="5383264"/>
            <a:ext cx="226336" cy="271604"/>
          </a:xfrm>
          <a:prstGeom prst="rightArrow">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2255277" y="4450587"/>
            <a:ext cx="2973785" cy="410424"/>
          </a:xfrm>
          <a:prstGeom prst="rect">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E5F2F4"/>
                </a:solidFill>
              </a:rPr>
              <a:t>Objectives of individual team members not agreed/not met/disregarded</a:t>
            </a:r>
            <a:endParaRPr lang="en-US" sz="1200" dirty="0">
              <a:solidFill>
                <a:srgbClr val="E5F2F4"/>
              </a:solidFill>
            </a:endParaRPr>
          </a:p>
        </p:txBody>
      </p:sp>
      <p:pic>
        <p:nvPicPr>
          <p:cNvPr id="41" name="Picture 40"/>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2962" y="1285592"/>
            <a:ext cx="8836183" cy="3385996"/>
          </a:xfrm>
          <a:prstGeom prst="rect">
            <a:avLst/>
          </a:prstGeom>
          <a:solidFill>
            <a:srgbClr val="E5F2F4"/>
          </a:solidFill>
          <a:ln w="9525">
            <a:solidFill>
              <a:srgbClr val="80BE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dirty="0" smtClean="0">
                <a:ln>
                  <a:noFill/>
                </a:ln>
                <a:solidFill>
                  <a:srgbClr val="8AA5CB"/>
                </a:solidFill>
                <a:effectLst/>
                <a:uLnTx/>
                <a:uFillTx/>
                <a:latin typeface="Arial" pitchFamily="34" charset="0"/>
                <a:ea typeface="+mj-ea"/>
                <a:cs typeface="Arial" pitchFamily="34" charset="0"/>
              </a:rPr>
              <a:t>Engagement process: planning guidance</a:t>
            </a:r>
            <a:br>
              <a:rPr kumimoji="0" lang="en-US" sz="1600" b="0" i="0" u="none" strike="noStrike" kern="0" cap="none" spc="0" normalizeH="0" baseline="0" dirty="0" smtClean="0">
                <a:ln>
                  <a:noFill/>
                </a:ln>
                <a:solidFill>
                  <a:srgbClr val="8AA5CB"/>
                </a:solidFill>
                <a:effectLst/>
                <a:uLnTx/>
                <a:uFillTx/>
                <a:latin typeface="Arial" pitchFamily="34" charset="0"/>
                <a:ea typeface="+mj-ea"/>
                <a:cs typeface="Arial" pitchFamily="34" charset="0"/>
              </a:rPr>
            </a:br>
            <a:r>
              <a:rPr lang="en-US" sz="1800" b="1" kern="0" dirty="0" smtClean="0">
                <a:solidFill>
                  <a:schemeClr val="bg1"/>
                </a:solidFill>
                <a:latin typeface="+mn-lt"/>
              </a:rPr>
              <a:t>1. Research, discuss and think</a:t>
            </a:r>
            <a:endParaRPr kumimoji="0" lang="en-US" altLang="en-US" sz="1800" b="1" i="0" u="none" strike="noStrike" kern="0" cap="none" spc="0" normalizeH="0" baseline="0" dirty="0" smtClean="0">
              <a:ln>
                <a:noFill/>
              </a:ln>
              <a:solidFill>
                <a:schemeClr val="bg1"/>
              </a:solidFill>
              <a:effectLst/>
              <a:uLnTx/>
              <a:uFillTx/>
              <a:latin typeface="+mn-lt"/>
              <a:ea typeface="+mj-ea"/>
              <a:cs typeface="Arial" charset="0"/>
            </a:endParaRPr>
          </a:p>
        </p:txBody>
      </p:sp>
      <p:sp>
        <p:nvSpPr>
          <p:cNvPr id="14" name="Rectangle 3"/>
          <p:cNvSpPr txBox="1">
            <a:spLocks noChangeArrowheads="1"/>
          </p:cNvSpPr>
          <p:nvPr/>
        </p:nvSpPr>
        <p:spPr bwMode="auto">
          <a:xfrm>
            <a:off x="280658" y="2815663"/>
            <a:ext cx="8401616" cy="18649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chemeClr val="accent1"/>
              </a:buClr>
              <a:buSzPct val="75000"/>
              <a:buFont typeface="+mj-lt"/>
              <a:buAutoNum type="arabicPeriod"/>
              <a:tabLst>
                <a:tab pos="231775" algn="l"/>
              </a:tabLst>
              <a:defRPr/>
            </a:pPr>
            <a:r>
              <a:rPr kumimoji="0" lang="en-US" sz="1200" b="1" i="0" u="none" strike="noStrike" kern="0" cap="none" spc="0" normalizeH="0" baseline="0" dirty="0" smtClean="0">
                <a:ln>
                  <a:noFill/>
                </a:ln>
                <a:solidFill>
                  <a:srgbClr val="007C92"/>
                </a:solidFill>
                <a:effectLst/>
                <a:uLnTx/>
                <a:uFillTx/>
                <a:latin typeface="+mn-lt"/>
                <a:ea typeface="+mn-ea"/>
                <a:cs typeface="+mn-cs"/>
              </a:rPr>
              <a:t>Research, discuss think:</a:t>
            </a:r>
            <a:r>
              <a:rPr kumimoji="0" lang="en-US" sz="1200" b="0" i="0" u="none" strike="noStrike" kern="0" cap="none" spc="0" normalizeH="0" baseline="0" dirty="0" smtClean="0">
                <a:ln>
                  <a:noFill/>
                </a:ln>
                <a:solidFill>
                  <a:schemeClr val="accent1"/>
                </a:solidFill>
                <a:effectLst/>
                <a:uLnTx/>
                <a:uFillTx/>
                <a:latin typeface="+mn-lt"/>
                <a:ea typeface="+mn-ea"/>
                <a:cs typeface="+mn-cs"/>
              </a:rPr>
              <a:t> </a:t>
            </a:r>
          </a:p>
          <a:p>
            <a:pPr marL="533400" marR="0" lvl="1" indent="-261938" algn="l" defTabSz="914400" rtl="0" eaLnBrk="1" fontAlgn="base" latinLnBrk="0" hangingPunct="1">
              <a:lnSpc>
                <a:spcPct val="100000"/>
              </a:lnSpc>
              <a:spcBef>
                <a:spcPts val="600"/>
              </a:spcBef>
              <a:spcAft>
                <a:spcPts val="0"/>
              </a:spcAft>
              <a:buClr>
                <a:schemeClr val="accent1"/>
              </a:buClr>
              <a:buSzPct val="75000"/>
              <a:buFont typeface="+mj-lt"/>
              <a:buAutoNum type="alphaLcParenR"/>
              <a:tabLst>
                <a:tab pos="442913" algn="l"/>
              </a:tabLst>
              <a:defRPr/>
            </a:pPr>
            <a:r>
              <a:rPr kumimoji="0" lang="en-US" sz="1200" b="0" i="0" u="none" strike="noStrike" kern="0" cap="none" spc="0" normalizeH="0" baseline="0" dirty="0" smtClean="0">
                <a:ln>
                  <a:noFill/>
                </a:ln>
                <a:solidFill>
                  <a:srgbClr val="007C92"/>
                </a:solidFill>
                <a:effectLst/>
                <a:uLnTx/>
                <a:uFillTx/>
                <a:latin typeface="+mn-lt"/>
                <a:cs typeface="+mn-cs"/>
              </a:rPr>
              <a:t>Research:  </a:t>
            </a:r>
            <a:r>
              <a:rPr lang="en-US" sz="1200" kern="0" dirty="0" smtClean="0">
                <a:solidFill>
                  <a:schemeClr val="accent1"/>
                </a:solidFill>
                <a:latin typeface="+mn-lt"/>
              </a:rPr>
              <a:t>U</a:t>
            </a:r>
            <a:r>
              <a:rPr kumimoji="0" lang="en-US" sz="1200" b="0" i="0" u="none" strike="noStrike" kern="0" cap="none" spc="0" normalizeH="0" baseline="0" dirty="0" smtClean="0">
                <a:ln>
                  <a:noFill/>
                </a:ln>
                <a:solidFill>
                  <a:schemeClr val="accent1"/>
                </a:solidFill>
                <a:effectLst/>
                <a:uLnTx/>
                <a:uFillTx/>
                <a:latin typeface="+mn-lt"/>
                <a:cs typeface="+mn-cs"/>
              </a:rPr>
              <a:t>nderstand the target business and industry trends/issues, based on available information (e.g. Information Memorandum and internet research).  Talk to KPMG sector experts and involve them.  Use the Value Driver Framework (refer to Next Generation guidance) and other tools.</a:t>
            </a:r>
          </a:p>
          <a:p>
            <a:pPr marL="533400" marR="0" lvl="1" indent="-261938" algn="l" defTabSz="914400" rtl="0" eaLnBrk="1" fontAlgn="base" latinLnBrk="0" hangingPunct="1">
              <a:lnSpc>
                <a:spcPct val="100000"/>
              </a:lnSpc>
              <a:spcBef>
                <a:spcPts val="600"/>
              </a:spcBef>
              <a:spcAft>
                <a:spcPts val="0"/>
              </a:spcAft>
              <a:buClr>
                <a:schemeClr val="accent1"/>
              </a:buClr>
              <a:buSzPct val="75000"/>
              <a:buFont typeface="+mj-lt"/>
              <a:buAutoNum type="alphaLcParenR"/>
              <a:tabLst>
                <a:tab pos="442913" algn="l"/>
              </a:tabLst>
              <a:defRPr/>
            </a:pPr>
            <a:r>
              <a:rPr kumimoji="0" lang="en-US" sz="1200" b="0" i="0" u="none" strike="noStrike" kern="0" cap="none" spc="0" normalizeH="0" baseline="0" dirty="0" smtClean="0">
                <a:ln>
                  <a:noFill/>
                </a:ln>
                <a:solidFill>
                  <a:srgbClr val="007C92"/>
                </a:solidFill>
                <a:effectLst/>
                <a:uLnTx/>
                <a:uFillTx/>
                <a:latin typeface="+mn-lt"/>
                <a:cs typeface="+mn-cs"/>
              </a:rPr>
              <a:t>Discuss:  </a:t>
            </a:r>
            <a:r>
              <a:rPr lang="en-US" sz="1200" kern="0" dirty="0" smtClean="0">
                <a:solidFill>
                  <a:schemeClr val="accent1"/>
                </a:solidFill>
                <a:latin typeface="+mn-lt"/>
              </a:rPr>
              <a:t>T</a:t>
            </a:r>
            <a:r>
              <a:rPr kumimoji="0" lang="en-US" sz="1200" b="0" i="0" u="none" strike="noStrike" kern="0" cap="none" spc="0" normalizeH="0" baseline="0" dirty="0" smtClean="0">
                <a:ln>
                  <a:noFill/>
                </a:ln>
                <a:solidFill>
                  <a:schemeClr val="accent1"/>
                </a:solidFill>
                <a:effectLst/>
                <a:uLnTx/>
                <a:uFillTx/>
                <a:latin typeface="+mn-lt"/>
                <a:cs typeface="+mn-cs"/>
              </a:rPr>
              <a:t>alk to your client.  Discuss their deal strategy and rationale, how the deal will add value, and what their key concerns are?</a:t>
            </a:r>
          </a:p>
          <a:p>
            <a:pPr marL="533400" marR="0" lvl="1" indent="-261938" algn="l" defTabSz="914400" rtl="0" eaLnBrk="1" fontAlgn="base" latinLnBrk="0" hangingPunct="1">
              <a:lnSpc>
                <a:spcPct val="100000"/>
              </a:lnSpc>
              <a:spcBef>
                <a:spcPts val="600"/>
              </a:spcBef>
              <a:spcAft>
                <a:spcPts val="0"/>
              </a:spcAft>
              <a:buClr>
                <a:schemeClr val="accent1"/>
              </a:buClr>
              <a:buSzPct val="75000"/>
              <a:buFont typeface="+mj-lt"/>
              <a:buAutoNum type="alphaLcParenR"/>
              <a:tabLst>
                <a:tab pos="442913" algn="l"/>
              </a:tabLst>
              <a:defRPr/>
            </a:pPr>
            <a:r>
              <a:rPr kumimoji="0" lang="en-US" sz="1200" b="0" i="0" u="none" strike="noStrike" kern="0" cap="none" spc="0" normalizeH="0" baseline="0" dirty="0" smtClean="0">
                <a:ln>
                  <a:noFill/>
                </a:ln>
                <a:solidFill>
                  <a:srgbClr val="007C92"/>
                </a:solidFill>
                <a:effectLst/>
                <a:uLnTx/>
                <a:uFillTx/>
                <a:latin typeface="+mn-lt"/>
                <a:cs typeface="+mn-cs"/>
              </a:rPr>
              <a:t>Think:</a:t>
            </a:r>
            <a:r>
              <a:rPr kumimoji="0" lang="en-US" sz="1200" b="0" i="0" u="none" strike="noStrike" kern="0" cap="none" spc="0" normalizeH="0" baseline="0" dirty="0" smtClean="0">
                <a:ln>
                  <a:noFill/>
                </a:ln>
                <a:solidFill>
                  <a:srgbClr val="8E258D"/>
                </a:solidFill>
                <a:effectLst/>
                <a:uLnTx/>
                <a:uFillTx/>
                <a:latin typeface="+mn-lt"/>
                <a:cs typeface="+mn-cs"/>
              </a:rPr>
              <a:t>  </a:t>
            </a:r>
            <a:r>
              <a:rPr lang="en-US" sz="1200" kern="0" dirty="0" smtClean="0">
                <a:solidFill>
                  <a:schemeClr val="accent1"/>
                </a:solidFill>
                <a:latin typeface="+mn-lt"/>
              </a:rPr>
              <a:t>W</a:t>
            </a:r>
            <a:r>
              <a:rPr kumimoji="0" lang="en-US" sz="1200" b="0" i="0" u="none" strike="noStrike" kern="0" cap="none" spc="0" normalizeH="0" baseline="0" dirty="0" smtClean="0">
                <a:ln>
                  <a:noFill/>
                </a:ln>
                <a:solidFill>
                  <a:schemeClr val="accent1"/>
                </a:solidFill>
                <a:effectLst/>
                <a:uLnTx/>
                <a:uFillTx/>
                <a:latin typeface="+mn-lt"/>
                <a:cs typeface="+mn-cs"/>
              </a:rPr>
              <a:t>hat are the potential due diligence issues?  How could value be created/destroyed, and how can our due diligence help?  Think as broad as possible, not just FDD!</a:t>
            </a:r>
          </a:p>
        </p:txBody>
      </p:sp>
      <p:sp>
        <p:nvSpPr>
          <p:cNvPr id="17" name="Rectangle 3"/>
          <p:cNvSpPr txBox="1">
            <a:spLocks noChangeArrowheads="1"/>
          </p:cNvSpPr>
          <p:nvPr/>
        </p:nvSpPr>
        <p:spPr bwMode="auto">
          <a:xfrm>
            <a:off x="181150" y="2343377"/>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algn="l" defTabSz="914400" rtl="0" eaLnBrk="1" fontAlgn="base" latinLnBrk="0" hangingPunct="1">
              <a:lnSpc>
                <a:spcPct val="100000"/>
              </a:lnSpc>
              <a:spcBef>
                <a:spcPts val="600"/>
              </a:spcBef>
              <a:spcAft>
                <a:spcPts val="0"/>
              </a:spcAft>
              <a:buClr>
                <a:schemeClr val="accent1"/>
              </a:buClr>
              <a:buSzPct val="75000"/>
              <a:tabLst>
                <a:tab pos="90488" algn="l"/>
              </a:tabLst>
              <a:defRPr/>
            </a:pPr>
            <a:r>
              <a:rPr kumimoji="0" lang="en-US" sz="800" b="0" i="0" u="none" strike="noStrike" kern="0" cap="none" spc="0" normalizeH="0" baseline="0" dirty="0" smtClean="0">
                <a:ln>
                  <a:noFill/>
                </a:ln>
                <a:solidFill>
                  <a:schemeClr val="accent1"/>
                </a:solidFill>
                <a:effectLst/>
                <a:uLnTx/>
                <a:uFillTx/>
                <a:latin typeface="+mn-lt"/>
                <a:cs typeface="+mn-cs"/>
              </a:rPr>
              <a:t>Note:</a:t>
            </a:r>
            <a:r>
              <a:rPr kumimoji="0" lang="en-US" sz="800" b="0" i="0" u="none" strike="noStrike" kern="0" cap="none" spc="0" normalizeH="0" dirty="0" smtClean="0">
                <a:ln>
                  <a:noFill/>
                </a:ln>
                <a:solidFill>
                  <a:schemeClr val="accent1"/>
                </a:solidFill>
                <a:effectLst/>
                <a:uLnTx/>
                <a:uFillTx/>
                <a:latin typeface="+mn-lt"/>
                <a:cs typeface="+mn-cs"/>
              </a:rPr>
              <a:t>  the planning process here is shown as being  a linear process, both for illustrative purposes and to help structure the guidance in this document.  In practice many of these components will be carried out simultaneously , and not necessarily always in the chronological order shown</a:t>
            </a:r>
            <a:endParaRPr kumimoji="0" lang="en-US" sz="800" b="0" i="0" u="none" strike="noStrike" kern="0" cap="none" spc="0" normalizeH="0" baseline="0" dirty="0" smtClean="0">
              <a:ln>
                <a:noFill/>
              </a:ln>
              <a:solidFill>
                <a:schemeClr val="accent1"/>
              </a:solidFill>
              <a:effectLst/>
              <a:uLnTx/>
              <a:uFillTx/>
              <a:latin typeface="+mn-lt"/>
              <a:cs typeface="+mn-cs"/>
            </a:endParaRPr>
          </a:p>
        </p:txBody>
      </p:sp>
      <p:pic>
        <p:nvPicPr>
          <p:cNvPr id="16" name="Picture 15"/>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grpSp>
        <p:nvGrpSpPr>
          <p:cNvPr id="32" name="Group 31"/>
          <p:cNvGrpSpPr/>
          <p:nvPr/>
        </p:nvGrpSpPr>
        <p:grpSpPr>
          <a:xfrm>
            <a:off x="271022" y="1399997"/>
            <a:ext cx="8707051" cy="903845"/>
            <a:chOff x="329745" y="5032430"/>
            <a:chExt cx="8707051" cy="903845"/>
          </a:xfrm>
        </p:grpSpPr>
        <p:sp>
          <p:nvSpPr>
            <p:cNvPr id="25" name="Pentagon 24"/>
            <p:cNvSpPr/>
            <p:nvPr/>
          </p:nvSpPr>
          <p:spPr>
            <a:xfrm>
              <a:off x="7693391" y="5033781"/>
              <a:ext cx="1343405" cy="896293"/>
            </a:xfrm>
            <a:prstGeom prst="homePlate">
              <a:avLst>
                <a:gd name="adj" fmla="val 21717"/>
              </a:avLst>
            </a:prstGeom>
            <a:solidFill>
              <a:srgbClr val="BFD3D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7. Communicate</a:t>
              </a:r>
              <a:endParaRPr lang="en-US" b="1" dirty="0">
                <a:solidFill>
                  <a:srgbClr val="FFFFFF"/>
                </a:solidFill>
              </a:endParaRPr>
            </a:p>
          </p:txBody>
        </p:sp>
        <p:sp>
          <p:nvSpPr>
            <p:cNvPr id="26" name="Pentagon 25"/>
            <p:cNvSpPr/>
            <p:nvPr/>
          </p:nvSpPr>
          <p:spPr>
            <a:xfrm>
              <a:off x="6449765" y="5035290"/>
              <a:ext cx="1343405" cy="896293"/>
            </a:xfrm>
            <a:prstGeom prst="homePlate">
              <a:avLst>
                <a:gd name="adj" fmla="val 21717"/>
              </a:avLst>
            </a:prstGeom>
            <a:solidFill>
              <a:srgbClr val="E7CBC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6. Relationships</a:t>
              </a:r>
              <a:endParaRPr lang="en-US" b="1" dirty="0">
                <a:solidFill>
                  <a:srgbClr val="FFFFFF"/>
                </a:solidFill>
              </a:endParaRPr>
            </a:p>
          </p:txBody>
        </p:sp>
        <p:sp>
          <p:nvSpPr>
            <p:cNvPr id="27" name="Pentagon 26"/>
            <p:cNvSpPr/>
            <p:nvPr/>
          </p:nvSpPr>
          <p:spPr>
            <a:xfrm>
              <a:off x="5222253" y="5037464"/>
              <a:ext cx="1343405" cy="896293"/>
            </a:xfrm>
            <a:prstGeom prst="homePlate">
              <a:avLst>
                <a:gd name="adj" fmla="val 21717"/>
              </a:avLst>
            </a:prstGeom>
            <a:solidFill>
              <a:srgbClr val="F1D3B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5. Team</a:t>
              </a:r>
              <a:endParaRPr lang="en-US" b="1" dirty="0">
                <a:solidFill>
                  <a:srgbClr val="FFFFFF"/>
                </a:solidFill>
              </a:endParaRPr>
            </a:p>
          </p:txBody>
        </p:sp>
        <p:sp>
          <p:nvSpPr>
            <p:cNvPr id="28" name="Pentagon 27"/>
            <p:cNvSpPr/>
            <p:nvPr/>
          </p:nvSpPr>
          <p:spPr>
            <a:xfrm>
              <a:off x="3993391" y="5038481"/>
              <a:ext cx="1343405" cy="896293"/>
            </a:xfrm>
            <a:prstGeom prst="homePlate">
              <a:avLst>
                <a:gd name="adj" fmla="val 21717"/>
              </a:avLst>
            </a:prstGeom>
            <a:solidFill>
              <a:srgbClr val="DADFC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4. Negotiate</a:t>
              </a:r>
              <a:endParaRPr lang="en-US" b="1" dirty="0">
                <a:solidFill>
                  <a:srgbClr val="FFFFFF"/>
                </a:solidFill>
              </a:endParaRPr>
            </a:p>
          </p:txBody>
        </p:sp>
        <p:sp>
          <p:nvSpPr>
            <p:cNvPr id="29" name="Pentagon 28"/>
            <p:cNvSpPr/>
            <p:nvPr/>
          </p:nvSpPr>
          <p:spPr>
            <a:xfrm>
              <a:off x="2765919" y="5039982"/>
              <a:ext cx="1343405" cy="896293"/>
            </a:xfrm>
            <a:prstGeom prst="homePlate">
              <a:avLst>
                <a:gd name="adj" fmla="val 21717"/>
              </a:avLst>
            </a:prstGeom>
            <a:solidFill>
              <a:srgbClr val="E9E7DB"/>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3. Scope</a:t>
              </a:r>
              <a:endParaRPr lang="en-US" b="1" dirty="0">
                <a:solidFill>
                  <a:srgbClr val="FFFFFF"/>
                </a:solidFill>
              </a:endParaRPr>
            </a:p>
          </p:txBody>
        </p:sp>
        <p:sp>
          <p:nvSpPr>
            <p:cNvPr id="30" name="Pentagon 29"/>
            <p:cNvSpPr/>
            <p:nvPr/>
          </p:nvSpPr>
          <p:spPr>
            <a:xfrm>
              <a:off x="1547500" y="5032430"/>
              <a:ext cx="1343405" cy="896293"/>
            </a:xfrm>
            <a:prstGeom prst="homePlate">
              <a:avLst>
                <a:gd name="adj" fmla="val 21717"/>
              </a:avLst>
            </a:prstGeom>
            <a:solidFill>
              <a:srgbClr val="E3C9E3"/>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2. Document Interaction Zero</a:t>
              </a:r>
              <a:endParaRPr lang="en-US" b="1" dirty="0">
                <a:solidFill>
                  <a:srgbClr val="FFFFFF"/>
                </a:solidFill>
              </a:endParaRPr>
            </a:p>
          </p:txBody>
        </p:sp>
        <p:sp>
          <p:nvSpPr>
            <p:cNvPr id="31" name="Pentagon 30"/>
            <p:cNvSpPr/>
            <p:nvPr/>
          </p:nvSpPr>
          <p:spPr>
            <a:xfrm>
              <a:off x="329745" y="5033931"/>
              <a:ext cx="1343405" cy="896293"/>
            </a:xfrm>
            <a:prstGeom prst="homePlate">
              <a:avLst>
                <a:gd name="adj" fmla="val 21717"/>
              </a:avLst>
            </a:prstGeom>
            <a:solidFill>
              <a:srgbClr val="409DAD"/>
            </a:solidFill>
            <a:ln>
              <a:solidFill>
                <a:srgbClr val="E5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1. Research, discuss, think</a:t>
              </a:r>
              <a:endParaRPr lang="en-US" sz="1000" b="1" dirty="0">
                <a:solidFill>
                  <a:srgbClr val="FFFFFF"/>
                </a:solidFill>
              </a:endParaRP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latin typeface="+mn-lt"/>
              </a:rPr>
              <a:t>1. </a:t>
            </a:r>
            <a:r>
              <a:rPr kumimoji="0" lang="en-US" sz="1800" b="1" i="0" u="sng" strike="noStrike" kern="0" cap="none" spc="0" normalizeH="0" baseline="0" noProof="0" dirty="0" smtClean="0">
                <a:ln>
                  <a:noFill/>
                </a:ln>
                <a:solidFill>
                  <a:schemeClr val="bg1"/>
                </a:solidFill>
                <a:effectLst/>
                <a:uLnTx/>
                <a:uFillTx/>
                <a:latin typeface="+mn-lt"/>
              </a:rPr>
              <a:t>Research</a:t>
            </a:r>
            <a:r>
              <a:rPr kumimoji="0" lang="en-US" sz="1800" b="1" i="0" u="none" strike="noStrike" kern="0" cap="none" spc="0" normalizeH="0" baseline="0" noProof="0" dirty="0" smtClean="0">
                <a:ln>
                  <a:noFill/>
                </a:ln>
                <a:solidFill>
                  <a:schemeClr val="bg1"/>
                </a:solidFill>
                <a:effectLst/>
                <a:uLnTx/>
                <a:uFillTx/>
                <a:latin typeface="+mn-lt"/>
              </a:rPr>
              <a:t>, discuss, think</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sp>
        <p:nvSpPr>
          <p:cNvPr id="6" name="Rectangle 3"/>
          <p:cNvSpPr txBox="1">
            <a:spLocks noChangeArrowheads="1"/>
          </p:cNvSpPr>
          <p:nvPr/>
        </p:nvSpPr>
        <p:spPr bwMode="auto">
          <a:xfrm>
            <a:off x="287511" y="1251431"/>
            <a:ext cx="8593249" cy="504459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ct val="50000"/>
              </a:spcBef>
              <a:spcAft>
                <a:spcPts val="300"/>
              </a:spcAft>
              <a:buClr>
                <a:schemeClr val="accent1"/>
              </a:buClr>
              <a:buSzPct val="75000"/>
              <a:tabLst>
                <a:tab pos="231775" algn="l"/>
              </a:tabLst>
              <a:defRPr/>
            </a:pPr>
            <a:r>
              <a:rPr lang="en-US" sz="1200" b="1" kern="0" dirty="0" smtClean="0">
                <a:solidFill>
                  <a:srgbClr val="8E258D"/>
                </a:solidFill>
                <a:latin typeface="+mn-lt"/>
              </a:rPr>
              <a:t>Research:</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rPr>
              <a:t>Perform research through the internet , publicly available accounts and KPMG research tools to understand the target business and current industry dynamics and trends.  Seek to identify the key issues faced by the target business.</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rPr>
              <a:t>Use information available on the target business from the client (e.g. Information Memorandum, financial statements, management accounts, etc.).</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rPr>
              <a:t>Talk to KPMG sector experts and involve them – obtain latest Value Driver framework for the sector (refer to Next Generation Guidance).</a:t>
            </a:r>
          </a:p>
          <a:p>
            <a:pPr marL="231775" lvl="0" indent="-231775">
              <a:spcBef>
                <a:spcPts val="600"/>
              </a:spcBef>
              <a:spcAft>
                <a:spcPts val="0"/>
              </a:spcAft>
              <a:buClr>
                <a:schemeClr val="accent1"/>
              </a:buClr>
              <a:buSzPct val="125000"/>
              <a:buFont typeface="Arial" pitchFamily="34" charset="0"/>
              <a:buChar char="▪"/>
              <a:tabLst>
                <a:tab pos="231775" algn="l"/>
              </a:tabLst>
              <a:defRPr/>
            </a:pPr>
            <a:r>
              <a:rPr lang="en-US" sz="1200" kern="0" dirty="0" smtClean="0">
                <a:solidFill>
                  <a:schemeClr val="accent1"/>
                </a:solidFill>
                <a:latin typeface="+mn-lt"/>
              </a:rPr>
              <a:t>In order to help you understand the target business, the following pages set out guidance for the following tools:</a:t>
            </a:r>
          </a:p>
          <a:p>
            <a:pPr lvl="1" indent="-228600">
              <a:spcBef>
                <a:spcPts val="600"/>
              </a:spcBef>
              <a:spcAft>
                <a:spcPts val="0"/>
              </a:spcAft>
              <a:buClr>
                <a:schemeClr val="accent1"/>
              </a:buClr>
              <a:buSzPct val="100000"/>
              <a:buFont typeface="Arial" pitchFamily="34" charset="0"/>
              <a:buChar char="–"/>
              <a:tabLst>
                <a:tab pos="231775" algn="l"/>
              </a:tabLst>
              <a:defRPr/>
            </a:pPr>
            <a:r>
              <a:rPr lang="en-US" sz="1200" b="1" kern="0" dirty="0" smtClean="0">
                <a:solidFill>
                  <a:schemeClr val="accent1"/>
                </a:solidFill>
                <a:latin typeface="+mn-lt"/>
                <a:hlinkClick r:id="rId3" action="ppaction://hlinksldjump"/>
              </a:rPr>
              <a:t>Value Driver Tree diagram</a:t>
            </a:r>
            <a:r>
              <a:rPr lang="en-US" sz="1200" kern="0" dirty="0" smtClean="0">
                <a:solidFill>
                  <a:schemeClr val="accent1"/>
                </a:solidFill>
                <a:latin typeface="+mn-lt"/>
              </a:rPr>
              <a:t>:  This looks at the drivers of line items in the income statement of the target business</a:t>
            </a:r>
          </a:p>
          <a:p>
            <a:pPr lvl="1" indent="-228600">
              <a:spcBef>
                <a:spcPts val="600"/>
              </a:spcBef>
              <a:spcAft>
                <a:spcPts val="0"/>
              </a:spcAft>
              <a:buClr>
                <a:schemeClr val="accent1"/>
              </a:buClr>
              <a:buSzPct val="100000"/>
              <a:buFont typeface="Arial" pitchFamily="34" charset="0"/>
              <a:buChar char="–"/>
              <a:tabLst>
                <a:tab pos="231775" algn="l"/>
              </a:tabLst>
              <a:defRPr/>
            </a:pPr>
            <a:r>
              <a:rPr lang="en-US" sz="1200" b="1" kern="0" dirty="0" smtClean="0">
                <a:solidFill>
                  <a:schemeClr val="accent1"/>
                </a:solidFill>
                <a:latin typeface="+mn-lt"/>
                <a:hlinkClick r:id="rId4" action="ppaction://hlinksldjump"/>
              </a:rPr>
              <a:t>Value Driver Framework</a:t>
            </a:r>
            <a:r>
              <a:rPr lang="en-US" sz="1200" b="1" kern="0" dirty="0" smtClean="0">
                <a:solidFill>
                  <a:schemeClr val="accent1"/>
                </a:solidFill>
                <a:latin typeface="+mn-lt"/>
              </a:rPr>
              <a:t> </a:t>
            </a:r>
            <a:r>
              <a:rPr lang="en-US" sz="1200" kern="0" dirty="0" smtClean="0">
                <a:solidFill>
                  <a:schemeClr val="accent1"/>
                </a:solidFill>
                <a:latin typeface="+mn-lt"/>
              </a:rPr>
              <a:t>(refer to Next Generation guidance):  This looks at the seven different levers which drive financial performance  (People, Culture and Incentives; Markets and Opportunities; Products and Services; Customers; Operations; Infrastructure and Technology; and Structure and Governance)</a:t>
            </a:r>
          </a:p>
          <a:p>
            <a:pPr lvl="1" indent="-228600">
              <a:spcBef>
                <a:spcPts val="600"/>
              </a:spcBef>
              <a:spcAft>
                <a:spcPts val="0"/>
              </a:spcAft>
              <a:buClr>
                <a:schemeClr val="accent1"/>
              </a:buClr>
              <a:buSzPct val="100000"/>
              <a:buFont typeface="Arial" pitchFamily="34" charset="0"/>
              <a:buChar char="–"/>
              <a:tabLst>
                <a:tab pos="231775" algn="l"/>
              </a:tabLst>
              <a:defRPr/>
            </a:pPr>
            <a:r>
              <a:rPr lang="en-US" sz="1200" b="1" kern="0" dirty="0" smtClean="0">
                <a:solidFill>
                  <a:schemeClr val="accent1"/>
                </a:solidFill>
                <a:latin typeface="+mn-lt"/>
                <a:hlinkClick r:id="rId5" action="ppaction://hlinksldjump"/>
              </a:rPr>
              <a:t>Porters five forces</a:t>
            </a:r>
            <a:r>
              <a:rPr lang="en-US" sz="1200" kern="0" dirty="0" smtClean="0">
                <a:solidFill>
                  <a:schemeClr val="accent1"/>
                </a:solidFill>
                <a:latin typeface="+mn-lt"/>
              </a:rPr>
              <a:t>:  This model assumes that, in any industry, the rules of competition are embodied in five competitive forces, including the threat of new entrants, the threat of substitutes, the bargaining power of buyers (customers), the bargaining power of suppliers, and rivalry among existing competitors</a:t>
            </a:r>
          </a:p>
          <a:p>
            <a:pPr lvl="1" indent="-228600">
              <a:spcBef>
                <a:spcPts val="600"/>
              </a:spcBef>
              <a:spcAft>
                <a:spcPts val="0"/>
              </a:spcAft>
              <a:buClr>
                <a:schemeClr val="accent1"/>
              </a:buClr>
              <a:buSzPct val="100000"/>
              <a:buFont typeface="Arial" pitchFamily="34" charset="0"/>
              <a:buChar char="–"/>
              <a:tabLst>
                <a:tab pos="231775" algn="l"/>
              </a:tabLst>
              <a:defRPr/>
            </a:pPr>
            <a:r>
              <a:rPr lang="en-US" sz="1200" b="1" kern="0" dirty="0" smtClean="0">
                <a:solidFill>
                  <a:schemeClr val="accent1"/>
                </a:solidFill>
                <a:latin typeface="+mn-lt"/>
                <a:hlinkClick r:id="rId6" action="ppaction://hlinksldjump"/>
              </a:rPr>
              <a:t>PEST </a:t>
            </a:r>
            <a:r>
              <a:rPr lang="en-US" sz="1200" kern="0" dirty="0" smtClean="0">
                <a:solidFill>
                  <a:schemeClr val="accent1"/>
                </a:solidFill>
                <a:latin typeface="+mn-lt"/>
              </a:rPr>
              <a:t>(Political, Economic, Sociological, Technological)</a:t>
            </a:r>
          </a:p>
          <a:p>
            <a:pPr lvl="1" indent="-228600">
              <a:spcBef>
                <a:spcPts val="600"/>
              </a:spcBef>
              <a:spcAft>
                <a:spcPts val="0"/>
              </a:spcAft>
              <a:buClr>
                <a:schemeClr val="accent1"/>
              </a:buClr>
              <a:buSzPct val="100000"/>
              <a:buFont typeface="Arial" pitchFamily="34" charset="0"/>
              <a:buChar char="–"/>
              <a:tabLst>
                <a:tab pos="231775" algn="l"/>
              </a:tabLst>
              <a:defRPr/>
            </a:pPr>
            <a:r>
              <a:rPr lang="en-US" sz="1200" b="1" kern="0" dirty="0" smtClean="0">
                <a:solidFill>
                  <a:schemeClr val="accent1"/>
                </a:solidFill>
                <a:latin typeface="+mn-lt"/>
                <a:hlinkClick r:id="rId7" action="ppaction://hlinksldjump"/>
              </a:rPr>
              <a:t>SIPOC</a:t>
            </a:r>
            <a:r>
              <a:rPr lang="en-US" sz="1200" b="1" kern="0" dirty="0" smtClean="0">
                <a:solidFill>
                  <a:schemeClr val="accent1"/>
                </a:solidFill>
                <a:latin typeface="+mn-lt"/>
              </a:rPr>
              <a:t> </a:t>
            </a:r>
            <a:r>
              <a:rPr lang="en-US" sz="1200" kern="0" dirty="0" smtClean="0">
                <a:solidFill>
                  <a:schemeClr val="accent1"/>
                </a:solidFill>
                <a:latin typeface="+mn-lt"/>
              </a:rPr>
              <a:t>(Supplies, Inputs, Products, Outputs, Customers</a:t>
            </a:r>
            <a:r>
              <a:rPr lang="en-US" sz="1200" kern="0" dirty="0" smtClean="0">
                <a:solidFill>
                  <a:schemeClr val="accent1"/>
                </a:solidFill>
              </a:rPr>
              <a:t>)</a:t>
            </a:r>
            <a:endParaRPr lang="en-US" sz="1200" b="1" kern="0" dirty="0" smtClean="0">
              <a:solidFill>
                <a:schemeClr val="accent1"/>
              </a:solidFill>
            </a:endParaRPr>
          </a:p>
        </p:txBody>
      </p:sp>
      <p:pic>
        <p:nvPicPr>
          <p:cNvPr id="4" name="Picture 3"/>
          <p:cNvPicPr>
            <a:picLocks noChangeAspect="1" noChangeArrowheads="1"/>
          </p:cNvPicPr>
          <p:nvPr/>
        </p:nvPicPr>
        <p:blipFill>
          <a:blip r:embed="rId8" cstate="print"/>
          <a:srcRect/>
          <a:stretch>
            <a:fillRect/>
          </a:stretch>
        </p:blipFill>
        <p:spPr bwMode="auto">
          <a:xfrm>
            <a:off x="8080202" y="63500"/>
            <a:ext cx="819266"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b="1" kern="0" dirty="0" smtClean="0">
                <a:solidFill>
                  <a:schemeClr val="bg1"/>
                </a:solidFill>
              </a:rPr>
              <a:t>1. </a:t>
            </a:r>
            <a:r>
              <a:rPr kumimoji="0" lang="en-US" sz="1800" b="1" i="0" u="sng" strike="noStrike" kern="0" cap="none" spc="0" normalizeH="0" baseline="0" noProof="0" dirty="0" smtClean="0">
                <a:ln>
                  <a:noFill/>
                </a:ln>
                <a:solidFill>
                  <a:schemeClr val="bg1"/>
                </a:solidFill>
                <a:effectLst/>
                <a:uLnTx/>
                <a:uFillTx/>
                <a:latin typeface="+mn-lt"/>
              </a:rPr>
              <a:t>Research</a:t>
            </a:r>
            <a:r>
              <a:rPr kumimoji="0" lang="en-US" sz="1800" b="1" i="0" u="none" strike="noStrike" kern="0" cap="none" spc="0" normalizeH="0" baseline="0" noProof="0" dirty="0" smtClean="0">
                <a:ln>
                  <a:noFill/>
                </a:ln>
                <a:solidFill>
                  <a:schemeClr val="bg1"/>
                </a:solidFill>
                <a:effectLst/>
                <a:uLnTx/>
                <a:uFillTx/>
                <a:latin typeface="+mn-lt"/>
              </a:rPr>
              <a:t>, discuss, think: </a:t>
            </a:r>
            <a:r>
              <a:rPr lang="en-GB" sz="1800" b="1" kern="0" dirty="0" smtClean="0">
                <a:solidFill>
                  <a:schemeClr val="bg1"/>
                </a:solidFill>
                <a:latin typeface="+mn-lt"/>
              </a:rPr>
              <a:t>Value Driver Tree Diagram</a:t>
            </a:r>
          </a:p>
          <a:p>
            <a:pPr eaLnBrk="0" fontAlgn="auto" hangingPunct="0">
              <a:spcBef>
                <a:spcPts val="0"/>
              </a:spcBef>
              <a:spcAft>
                <a:spcPts val="0"/>
              </a:spcAft>
              <a:defRPr/>
            </a:pPr>
            <a:r>
              <a:rPr lang="en-GB" sz="1800" b="1" kern="0" dirty="0" smtClean="0">
                <a:solidFill>
                  <a:schemeClr val="bg1"/>
                </a:solidFill>
                <a:latin typeface="+mn-lt"/>
              </a:rPr>
              <a:t>Airline example</a:t>
            </a:r>
            <a:endParaRPr kumimoji="0" lang="en-US" altLang="en-US" sz="1800" b="1" i="0" u="none" strike="noStrike" kern="0" cap="none" spc="0" normalizeH="0" baseline="0" noProof="0" dirty="0" smtClean="0">
              <a:ln>
                <a:noFill/>
              </a:ln>
              <a:solidFill>
                <a:schemeClr val="bg1"/>
              </a:solidFill>
              <a:effectLst/>
              <a:uLnTx/>
              <a:uFillTx/>
              <a:latin typeface="+mn-lt"/>
              <a:ea typeface="+mj-ea"/>
              <a:cs typeface="Arial" charset="0"/>
            </a:endParaRPr>
          </a:p>
        </p:txBody>
      </p:sp>
      <p:cxnSp>
        <p:nvCxnSpPr>
          <p:cNvPr id="4" name="AutoShape 2"/>
          <p:cNvCxnSpPr>
            <a:cxnSpLocks noChangeShapeType="1"/>
            <a:stCxn id="42" idx="3"/>
            <a:endCxn id="65" idx="1"/>
          </p:cNvCxnSpPr>
          <p:nvPr/>
        </p:nvCxnSpPr>
        <p:spPr bwMode="auto">
          <a:xfrm>
            <a:off x="3640015" y="4806950"/>
            <a:ext cx="3278066" cy="1227138"/>
          </a:xfrm>
          <a:prstGeom prst="straightConnector1">
            <a:avLst/>
          </a:prstGeom>
          <a:noFill/>
          <a:ln w="9525" cap="rnd">
            <a:solidFill>
              <a:schemeClr val="hlink"/>
            </a:solidFill>
            <a:prstDash val="sysDot"/>
            <a:round/>
            <a:headEnd/>
            <a:tailEnd type="triangle" w="med" len="med"/>
          </a:ln>
        </p:spPr>
      </p:cxnSp>
      <p:cxnSp>
        <p:nvCxnSpPr>
          <p:cNvPr id="7" name="AutoShape 3"/>
          <p:cNvCxnSpPr>
            <a:cxnSpLocks noChangeShapeType="1"/>
            <a:stCxn id="37" idx="3"/>
            <a:endCxn id="22" idx="1"/>
          </p:cNvCxnSpPr>
          <p:nvPr/>
        </p:nvCxnSpPr>
        <p:spPr bwMode="auto">
          <a:xfrm flipV="1">
            <a:off x="3640036" y="1498642"/>
            <a:ext cx="3278045" cy="325396"/>
          </a:xfrm>
          <a:prstGeom prst="straightConnector1">
            <a:avLst/>
          </a:prstGeom>
          <a:noFill/>
          <a:ln w="9525" cap="rnd">
            <a:solidFill>
              <a:schemeClr val="hlink"/>
            </a:solidFill>
            <a:prstDash val="sysDot"/>
            <a:round/>
            <a:headEnd/>
            <a:tailEnd type="triangle" w="med" len="med"/>
          </a:ln>
        </p:spPr>
      </p:cxnSp>
      <p:cxnSp>
        <p:nvCxnSpPr>
          <p:cNvPr id="8" name="AutoShape 4"/>
          <p:cNvCxnSpPr>
            <a:cxnSpLocks noChangeShapeType="1"/>
            <a:stCxn id="37" idx="3"/>
            <a:endCxn id="23" idx="1"/>
          </p:cNvCxnSpPr>
          <p:nvPr/>
        </p:nvCxnSpPr>
        <p:spPr bwMode="auto">
          <a:xfrm>
            <a:off x="3640036" y="1824038"/>
            <a:ext cx="3278045" cy="11115"/>
          </a:xfrm>
          <a:prstGeom prst="straightConnector1">
            <a:avLst/>
          </a:prstGeom>
          <a:noFill/>
          <a:ln w="9525" cap="rnd">
            <a:solidFill>
              <a:schemeClr val="hlink"/>
            </a:solidFill>
            <a:prstDash val="sysDot"/>
            <a:round/>
            <a:headEnd/>
            <a:tailEnd type="triangle" w="med" len="med"/>
          </a:ln>
        </p:spPr>
      </p:cxnSp>
      <p:cxnSp>
        <p:nvCxnSpPr>
          <p:cNvPr id="9" name="AutoShape 5"/>
          <p:cNvCxnSpPr>
            <a:cxnSpLocks noChangeShapeType="1"/>
            <a:stCxn id="37" idx="3"/>
            <a:endCxn id="18" idx="1"/>
          </p:cNvCxnSpPr>
          <p:nvPr/>
        </p:nvCxnSpPr>
        <p:spPr bwMode="auto">
          <a:xfrm>
            <a:off x="3640036" y="1824038"/>
            <a:ext cx="3278045" cy="884279"/>
          </a:xfrm>
          <a:prstGeom prst="straightConnector1">
            <a:avLst/>
          </a:prstGeom>
          <a:noFill/>
          <a:ln w="9525" cap="rnd">
            <a:solidFill>
              <a:schemeClr val="hlink"/>
            </a:solidFill>
            <a:prstDash val="sysDot"/>
            <a:round/>
            <a:headEnd/>
            <a:tailEnd type="triangle" w="med" len="med"/>
          </a:ln>
        </p:spPr>
      </p:cxnSp>
      <p:cxnSp>
        <p:nvCxnSpPr>
          <p:cNvPr id="10" name="AutoShape 6"/>
          <p:cNvCxnSpPr>
            <a:cxnSpLocks noChangeShapeType="1"/>
            <a:stCxn id="37" idx="3"/>
            <a:endCxn id="24" idx="1"/>
          </p:cNvCxnSpPr>
          <p:nvPr/>
        </p:nvCxnSpPr>
        <p:spPr bwMode="auto">
          <a:xfrm>
            <a:off x="3640036" y="1824038"/>
            <a:ext cx="3278045" cy="347687"/>
          </a:xfrm>
          <a:prstGeom prst="straightConnector1">
            <a:avLst/>
          </a:prstGeom>
          <a:noFill/>
          <a:ln w="9525" cap="rnd">
            <a:solidFill>
              <a:schemeClr val="hlink"/>
            </a:solidFill>
            <a:prstDash val="sysDot"/>
            <a:round/>
            <a:headEnd/>
            <a:tailEnd type="triangle" w="med" len="med"/>
          </a:ln>
        </p:spPr>
      </p:cxnSp>
      <p:cxnSp>
        <p:nvCxnSpPr>
          <p:cNvPr id="11" name="AutoShape 7"/>
          <p:cNvCxnSpPr>
            <a:cxnSpLocks noChangeShapeType="1"/>
            <a:stCxn id="42" idx="3"/>
            <a:endCxn id="39" idx="1"/>
          </p:cNvCxnSpPr>
          <p:nvPr/>
        </p:nvCxnSpPr>
        <p:spPr bwMode="auto">
          <a:xfrm>
            <a:off x="3640015" y="4806991"/>
            <a:ext cx="3278066" cy="695325"/>
          </a:xfrm>
          <a:prstGeom prst="straightConnector1">
            <a:avLst/>
          </a:prstGeom>
          <a:noFill/>
          <a:ln w="9525" cap="rnd">
            <a:solidFill>
              <a:schemeClr val="hlink"/>
            </a:solidFill>
            <a:prstDash val="sysDot"/>
            <a:round/>
            <a:headEnd/>
            <a:tailEnd type="triangle" w="med" len="med"/>
          </a:ln>
        </p:spPr>
      </p:cxnSp>
      <p:cxnSp>
        <p:nvCxnSpPr>
          <p:cNvPr id="12" name="AutoShape 8"/>
          <p:cNvCxnSpPr>
            <a:cxnSpLocks noChangeShapeType="1"/>
            <a:stCxn id="42" idx="3"/>
            <a:endCxn id="66" idx="1"/>
          </p:cNvCxnSpPr>
          <p:nvPr/>
        </p:nvCxnSpPr>
        <p:spPr bwMode="auto">
          <a:xfrm>
            <a:off x="3640015" y="4806950"/>
            <a:ext cx="3278066" cy="254000"/>
          </a:xfrm>
          <a:prstGeom prst="straightConnector1">
            <a:avLst/>
          </a:prstGeom>
          <a:noFill/>
          <a:ln w="9525" cap="rnd">
            <a:solidFill>
              <a:schemeClr val="hlink"/>
            </a:solidFill>
            <a:prstDash val="sysDot"/>
            <a:round/>
            <a:headEnd/>
            <a:tailEnd type="triangle" w="med" len="med"/>
          </a:ln>
        </p:spPr>
      </p:cxnSp>
      <p:sp>
        <p:nvSpPr>
          <p:cNvPr id="13" name="Rectangle 10"/>
          <p:cNvSpPr>
            <a:spLocks noChangeArrowheads="1"/>
          </p:cNvSpPr>
          <p:nvPr/>
        </p:nvSpPr>
        <p:spPr bwMode="auto">
          <a:xfrm>
            <a:off x="335594" y="3616330"/>
            <a:ext cx="964223" cy="238125"/>
          </a:xfrm>
          <a:prstGeom prst="rect">
            <a:avLst/>
          </a:prstGeom>
          <a:solidFill>
            <a:srgbClr val="80BEC9"/>
          </a:solidFill>
          <a:ln w="9525">
            <a:solidFill>
              <a:schemeClr val="tx2"/>
            </a:solidFill>
            <a:miter lim="800000"/>
            <a:headEnd type="none" w="sm" len="sm"/>
            <a:tailEnd type="none" w="sm" len="sm"/>
          </a:ln>
        </p:spPr>
        <p:txBody>
          <a:bodyPr anchor="ctr">
            <a:spAutoFit/>
          </a:bodyPr>
          <a:lstStyle/>
          <a:p>
            <a:pPr marL="285750" indent="-285750" algn="ctr" defTabSz="762000" eaLnBrk="0" hangingPunct="0"/>
            <a:r>
              <a:rPr lang="en-US" sz="900" b="1" dirty="0" smtClean="0">
                <a:solidFill>
                  <a:srgbClr val="0C2D83"/>
                </a:solidFill>
                <a:latin typeface="+mn-lt"/>
                <a:cs typeface="Arial" pitchFamily="34" charset="0"/>
              </a:rPr>
              <a:t>EBITDA</a:t>
            </a:r>
          </a:p>
        </p:txBody>
      </p:sp>
      <p:sp>
        <p:nvSpPr>
          <p:cNvPr id="14" name="Rectangle 11"/>
          <p:cNvSpPr>
            <a:spLocks noChangeArrowheads="1"/>
          </p:cNvSpPr>
          <p:nvPr/>
        </p:nvSpPr>
        <p:spPr bwMode="auto">
          <a:xfrm>
            <a:off x="1573823" y="4154514"/>
            <a:ext cx="838200" cy="238125"/>
          </a:xfrm>
          <a:prstGeom prst="rect">
            <a:avLst/>
          </a:prstGeom>
          <a:solidFill>
            <a:srgbClr val="C792C6"/>
          </a:solidFill>
          <a:ln w="9525">
            <a:solidFill>
              <a:schemeClr val="accent1"/>
            </a:solidFill>
            <a:miter lim="800000"/>
            <a:headEnd type="none" w="sm" len="sm"/>
            <a:tailEnd type="none" w="sm" len="sm"/>
          </a:ln>
        </p:spPr>
        <p:txBody>
          <a:bodyPr anchor="ctr">
            <a:spAutoFit/>
          </a:bodyPr>
          <a:lstStyle/>
          <a:p>
            <a:pPr marL="285750" indent="-285750" algn="ctr" defTabSz="762000" eaLnBrk="0" hangingPunct="0"/>
            <a:r>
              <a:rPr lang="en-US" sz="900" b="1" dirty="0" smtClean="0">
                <a:solidFill>
                  <a:srgbClr val="0C2D83"/>
                </a:solidFill>
                <a:latin typeface="+mn-lt"/>
                <a:cs typeface="Arial" pitchFamily="34" charset="0"/>
              </a:rPr>
              <a:t>Costs</a:t>
            </a:r>
          </a:p>
        </p:txBody>
      </p:sp>
      <p:sp>
        <p:nvSpPr>
          <p:cNvPr id="15" name="Rectangle 12"/>
          <p:cNvSpPr>
            <a:spLocks noChangeArrowheads="1"/>
          </p:cNvSpPr>
          <p:nvPr/>
        </p:nvSpPr>
        <p:spPr bwMode="auto">
          <a:xfrm>
            <a:off x="1573823" y="2224129"/>
            <a:ext cx="838200" cy="238125"/>
          </a:xfrm>
          <a:prstGeom prst="rect">
            <a:avLst/>
          </a:prstGeom>
          <a:solidFill>
            <a:srgbClr val="C792C6"/>
          </a:solidFill>
          <a:ln w="9525">
            <a:solidFill>
              <a:schemeClr val="accent1"/>
            </a:solidFill>
            <a:miter lim="800000"/>
            <a:headEnd type="none" w="sm" len="sm"/>
            <a:tailEnd type="none" w="sm" len="sm"/>
          </a:ln>
        </p:spPr>
        <p:txBody>
          <a:bodyPr anchor="ctr">
            <a:spAutoFit/>
          </a:bodyPr>
          <a:lstStyle/>
          <a:p>
            <a:pPr marL="285750" indent="-285750" algn="ctr" defTabSz="762000" eaLnBrk="0" hangingPunct="0"/>
            <a:r>
              <a:rPr lang="en-US" sz="900" b="1" dirty="0" smtClean="0">
                <a:solidFill>
                  <a:srgbClr val="001B64"/>
                </a:solidFill>
                <a:latin typeface="+mn-lt"/>
                <a:cs typeface="Arial" pitchFamily="34" charset="0"/>
              </a:rPr>
              <a:t>Revenue</a:t>
            </a:r>
          </a:p>
        </p:txBody>
      </p:sp>
      <p:cxnSp>
        <p:nvCxnSpPr>
          <p:cNvPr id="16" name="AutoShape 13"/>
          <p:cNvCxnSpPr>
            <a:cxnSpLocks noChangeShapeType="1"/>
            <a:stCxn id="13" idx="2"/>
            <a:endCxn id="14" idx="1"/>
          </p:cNvCxnSpPr>
          <p:nvPr/>
        </p:nvCxnSpPr>
        <p:spPr bwMode="auto">
          <a:xfrm>
            <a:off x="817685" y="3854450"/>
            <a:ext cx="756138" cy="419100"/>
          </a:xfrm>
          <a:prstGeom prst="straightConnector1">
            <a:avLst/>
          </a:prstGeom>
          <a:noFill/>
          <a:ln w="9525">
            <a:solidFill>
              <a:schemeClr val="hlink"/>
            </a:solidFill>
            <a:round/>
            <a:headEnd/>
            <a:tailEnd type="triangle" w="med" len="med"/>
          </a:ln>
        </p:spPr>
      </p:cxnSp>
      <p:cxnSp>
        <p:nvCxnSpPr>
          <p:cNvPr id="17" name="AutoShape 14"/>
          <p:cNvCxnSpPr>
            <a:cxnSpLocks noChangeShapeType="1"/>
            <a:stCxn id="13" idx="0"/>
            <a:endCxn id="15" idx="1"/>
          </p:cNvCxnSpPr>
          <p:nvPr/>
        </p:nvCxnSpPr>
        <p:spPr bwMode="auto">
          <a:xfrm flipV="1">
            <a:off x="817685" y="2343191"/>
            <a:ext cx="756138" cy="1273175"/>
          </a:xfrm>
          <a:prstGeom prst="straightConnector1">
            <a:avLst/>
          </a:prstGeom>
          <a:noFill/>
          <a:ln w="9525">
            <a:solidFill>
              <a:schemeClr val="hlink"/>
            </a:solidFill>
            <a:round/>
            <a:headEnd/>
            <a:tailEnd type="triangle" w="med" len="med"/>
          </a:ln>
        </p:spPr>
      </p:cxnSp>
      <p:sp>
        <p:nvSpPr>
          <p:cNvPr id="18" name="Rectangle 15"/>
          <p:cNvSpPr>
            <a:spLocks noChangeArrowheads="1"/>
          </p:cNvSpPr>
          <p:nvPr/>
        </p:nvSpPr>
        <p:spPr bwMode="auto">
          <a:xfrm>
            <a:off x="6918081" y="2598779"/>
            <a:ext cx="1651488"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Market size and demand</a:t>
            </a:r>
          </a:p>
        </p:txBody>
      </p:sp>
      <p:sp>
        <p:nvSpPr>
          <p:cNvPr id="19" name="Rectangle 16"/>
          <p:cNvSpPr>
            <a:spLocks noChangeArrowheads="1"/>
          </p:cNvSpPr>
          <p:nvPr/>
        </p:nvSpPr>
        <p:spPr bwMode="auto">
          <a:xfrm>
            <a:off x="4498731" y="4654591"/>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Fuel costs</a:t>
            </a:r>
          </a:p>
        </p:txBody>
      </p:sp>
      <p:sp>
        <p:nvSpPr>
          <p:cNvPr id="20" name="Rectangle 17"/>
          <p:cNvSpPr>
            <a:spLocks noChangeArrowheads="1"/>
          </p:cNvSpPr>
          <p:nvPr/>
        </p:nvSpPr>
        <p:spPr bwMode="auto">
          <a:xfrm>
            <a:off x="6918102" y="3706814"/>
            <a:ext cx="1650023"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marL="190500" indent="-190500" defTabSz="762000" eaLnBrk="0" hangingPunct="0"/>
            <a:r>
              <a:rPr lang="en-US" sz="900" b="1" dirty="0" smtClean="0">
                <a:solidFill>
                  <a:srgbClr val="001B64"/>
                </a:solidFill>
                <a:latin typeface="+mn-lt"/>
                <a:cs typeface="Arial" pitchFamily="34" charset="0"/>
              </a:rPr>
              <a:t>Competition</a:t>
            </a:r>
          </a:p>
        </p:txBody>
      </p:sp>
      <p:sp>
        <p:nvSpPr>
          <p:cNvPr id="21" name="Rectangle 18"/>
          <p:cNvSpPr>
            <a:spLocks noChangeArrowheads="1"/>
          </p:cNvSpPr>
          <p:nvPr/>
        </p:nvSpPr>
        <p:spPr bwMode="auto">
          <a:xfrm>
            <a:off x="6918085" y="4035425"/>
            <a:ext cx="1636834" cy="355600"/>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Business travel, economic cycles</a:t>
            </a:r>
          </a:p>
        </p:txBody>
      </p:sp>
      <p:sp>
        <p:nvSpPr>
          <p:cNvPr id="22" name="Rectangle 19"/>
          <p:cNvSpPr>
            <a:spLocks noChangeArrowheads="1"/>
          </p:cNvSpPr>
          <p:nvPr/>
        </p:nvSpPr>
        <p:spPr bwMode="auto">
          <a:xfrm>
            <a:off x="6918081" y="1389104"/>
            <a:ext cx="1651488"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Reputation</a:t>
            </a:r>
          </a:p>
        </p:txBody>
      </p:sp>
      <p:sp>
        <p:nvSpPr>
          <p:cNvPr id="23" name="Rectangle 20"/>
          <p:cNvSpPr>
            <a:spLocks noChangeArrowheads="1"/>
          </p:cNvSpPr>
          <p:nvPr/>
        </p:nvSpPr>
        <p:spPr bwMode="auto">
          <a:xfrm>
            <a:off x="6918081" y="1725615"/>
            <a:ext cx="1651488"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Customer prior experience</a:t>
            </a:r>
          </a:p>
        </p:txBody>
      </p:sp>
      <p:sp>
        <p:nvSpPr>
          <p:cNvPr id="24" name="Rectangle 21"/>
          <p:cNvSpPr>
            <a:spLocks noChangeArrowheads="1"/>
          </p:cNvSpPr>
          <p:nvPr/>
        </p:nvSpPr>
        <p:spPr bwMode="auto">
          <a:xfrm>
            <a:off x="6918081" y="2062187"/>
            <a:ext cx="1651488"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Quality, customer service</a:t>
            </a:r>
          </a:p>
        </p:txBody>
      </p:sp>
      <p:sp>
        <p:nvSpPr>
          <p:cNvPr id="25" name="Rectangle 22"/>
          <p:cNvSpPr>
            <a:spLocks noChangeArrowheads="1"/>
          </p:cNvSpPr>
          <p:nvPr/>
        </p:nvSpPr>
        <p:spPr bwMode="auto">
          <a:xfrm>
            <a:off x="6918084" y="3312894"/>
            <a:ext cx="1638300" cy="349702"/>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Consumer disposable income</a:t>
            </a:r>
          </a:p>
        </p:txBody>
      </p:sp>
      <p:sp>
        <p:nvSpPr>
          <p:cNvPr id="26" name="Rectangle 23"/>
          <p:cNvSpPr>
            <a:spLocks noChangeArrowheads="1"/>
          </p:cNvSpPr>
          <p:nvPr/>
        </p:nvSpPr>
        <p:spPr bwMode="auto">
          <a:xfrm>
            <a:off x="4498731" y="1989164"/>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Performance per route</a:t>
            </a:r>
          </a:p>
        </p:txBody>
      </p:sp>
      <p:sp>
        <p:nvSpPr>
          <p:cNvPr id="27" name="Rectangle 24"/>
          <p:cNvSpPr>
            <a:spLocks noChangeArrowheads="1"/>
          </p:cNvSpPr>
          <p:nvPr/>
        </p:nvSpPr>
        <p:spPr bwMode="auto">
          <a:xfrm>
            <a:off x="4498731" y="4357729"/>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marL="95250" indent="-95250" defTabSz="762000" eaLnBrk="0" hangingPunct="0"/>
            <a:r>
              <a:rPr lang="en-US" sz="900" b="1" dirty="0" smtClean="0">
                <a:solidFill>
                  <a:srgbClr val="001B64"/>
                </a:solidFill>
                <a:latin typeface="+mn-lt"/>
                <a:cs typeface="Arial" pitchFamily="34" charset="0"/>
              </a:rPr>
              <a:t>Aircraft leasing costs</a:t>
            </a:r>
          </a:p>
        </p:txBody>
      </p:sp>
      <p:cxnSp>
        <p:nvCxnSpPr>
          <p:cNvPr id="28" name="AutoShape 25"/>
          <p:cNvCxnSpPr>
            <a:cxnSpLocks noChangeShapeType="1"/>
            <a:stCxn id="33" idx="3"/>
            <a:endCxn id="66" idx="1"/>
          </p:cNvCxnSpPr>
          <p:nvPr/>
        </p:nvCxnSpPr>
        <p:spPr bwMode="auto">
          <a:xfrm>
            <a:off x="6137031" y="5060950"/>
            <a:ext cx="781050" cy="0"/>
          </a:xfrm>
          <a:prstGeom prst="straightConnector1">
            <a:avLst/>
          </a:prstGeom>
          <a:noFill/>
          <a:ln w="9525" cap="rnd">
            <a:solidFill>
              <a:schemeClr val="hlink"/>
            </a:solidFill>
            <a:prstDash val="sysDot"/>
            <a:round/>
            <a:headEnd/>
            <a:tailEnd type="triangle" w="med" len="med"/>
          </a:ln>
        </p:spPr>
      </p:cxnSp>
      <p:sp>
        <p:nvSpPr>
          <p:cNvPr id="29" name="Rectangle 26"/>
          <p:cNvSpPr>
            <a:spLocks noChangeArrowheads="1"/>
          </p:cNvSpPr>
          <p:nvPr/>
        </p:nvSpPr>
        <p:spPr bwMode="auto">
          <a:xfrm>
            <a:off x="4498731" y="5489616"/>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Staff costs</a:t>
            </a:r>
          </a:p>
        </p:txBody>
      </p:sp>
      <p:sp>
        <p:nvSpPr>
          <p:cNvPr id="30" name="Rectangle 27"/>
          <p:cNvSpPr>
            <a:spLocks noChangeArrowheads="1"/>
          </p:cNvSpPr>
          <p:nvPr/>
        </p:nvSpPr>
        <p:spPr bwMode="auto">
          <a:xfrm>
            <a:off x="4498731" y="2509879"/>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Capacity per route</a:t>
            </a:r>
          </a:p>
        </p:txBody>
      </p:sp>
      <p:sp>
        <p:nvSpPr>
          <p:cNvPr id="31" name="Rectangle 28"/>
          <p:cNvSpPr>
            <a:spLocks noChangeArrowheads="1"/>
          </p:cNvSpPr>
          <p:nvPr/>
        </p:nvSpPr>
        <p:spPr bwMode="auto">
          <a:xfrm>
            <a:off x="4498731" y="2821029"/>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Turn around times</a:t>
            </a:r>
          </a:p>
        </p:txBody>
      </p:sp>
      <p:sp>
        <p:nvSpPr>
          <p:cNvPr id="32" name="Rectangle 29"/>
          <p:cNvSpPr>
            <a:spLocks noChangeArrowheads="1"/>
          </p:cNvSpPr>
          <p:nvPr/>
        </p:nvSpPr>
        <p:spPr bwMode="auto">
          <a:xfrm>
            <a:off x="4498731" y="4043363"/>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Aircraft type and efficiency</a:t>
            </a:r>
          </a:p>
        </p:txBody>
      </p:sp>
      <p:sp>
        <p:nvSpPr>
          <p:cNvPr id="33" name="Rectangle 30"/>
          <p:cNvSpPr>
            <a:spLocks noChangeArrowheads="1"/>
          </p:cNvSpPr>
          <p:nvPr/>
        </p:nvSpPr>
        <p:spPr bwMode="auto">
          <a:xfrm>
            <a:off x="4498731" y="4951454"/>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Maintenance</a:t>
            </a:r>
          </a:p>
        </p:txBody>
      </p:sp>
      <p:sp>
        <p:nvSpPr>
          <p:cNvPr id="34" name="Rectangle 31"/>
          <p:cNvSpPr>
            <a:spLocks noChangeArrowheads="1"/>
          </p:cNvSpPr>
          <p:nvPr/>
        </p:nvSpPr>
        <p:spPr bwMode="auto">
          <a:xfrm>
            <a:off x="4498731" y="5786479"/>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Booking ease</a:t>
            </a:r>
          </a:p>
        </p:txBody>
      </p:sp>
      <p:sp>
        <p:nvSpPr>
          <p:cNvPr id="35" name="Rectangle 32"/>
          <p:cNvSpPr>
            <a:spLocks noChangeArrowheads="1"/>
          </p:cNvSpPr>
          <p:nvPr/>
        </p:nvSpPr>
        <p:spPr bwMode="auto">
          <a:xfrm>
            <a:off x="4498731" y="3333752"/>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Revenue per passenger</a:t>
            </a:r>
          </a:p>
        </p:txBody>
      </p:sp>
      <p:sp>
        <p:nvSpPr>
          <p:cNvPr id="36" name="Rectangle 33"/>
          <p:cNvSpPr>
            <a:spLocks noChangeArrowheads="1"/>
          </p:cNvSpPr>
          <p:nvPr/>
        </p:nvSpPr>
        <p:spPr bwMode="auto">
          <a:xfrm>
            <a:off x="4498731" y="1687517"/>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No. aircraft, flights per day</a:t>
            </a:r>
          </a:p>
        </p:txBody>
      </p:sp>
      <p:sp>
        <p:nvSpPr>
          <p:cNvPr id="37" name="Rectangle 34"/>
          <p:cNvSpPr>
            <a:spLocks noChangeArrowheads="1"/>
          </p:cNvSpPr>
          <p:nvPr/>
        </p:nvSpPr>
        <p:spPr bwMode="auto">
          <a:xfrm>
            <a:off x="2776925" y="1639372"/>
            <a:ext cx="863111" cy="369332"/>
          </a:xfrm>
          <a:prstGeom prst="rect">
            <a:avLst/>
          </a:prstGeom>
          <a:solidFill>
            <a:srgbClr val="C792C6"/>
          </a:solidFill>
          <a:ln w="9525">
            <a:solidFill>
              <a:schemeClr val="accent1"/>
            </a:solidFill>
            <a:miter lim="800000"/>
            <a:headEnd type="none" w="sm" len="sm"/>
            <a:tailEnd type="none" w="sm" len="sm"/>
          </a:ln>
        </p:spPr>
        <p:txBody>
          <a:bodyPr anchor="ctr">
            <a:spAutoFit/>
          </a:bodyPr>
          <a:lstStyle/>
          <a:p>
            <a:pPr defTabSz="762000" eaLnBrk="0" hangingPunct="0"/>
            <a:r>
              <a:rPr lang="en-US" sz="900" b="1" dirty="0" smtClean="0">
                <a:solidFill>
                  <a:srgbClr val="001B64"/>
                </a:solidFill>
                <a:latin typeface="+mn-lt"/>
                <a:cs typeface="Arial" pitchFamily="34" charset="0"/>
              </a:rPr>
              <a:t>Sales volume</a:t>
            </a:r>
          </a:p>
        </p:txBody>
      </p:sp>
      <p:sp>
        <p:nvSpPr>
          <p:cNvPr id="38" name="Rectangle 35"/>
          <p:cNvSpPr>
            <a:spLocks noChangeArrowheads="1"/>
          </p:cNvSpPr>
          <p:nvPr/>
        </p:nvSpPr>
        <p:spPr bwMode="auto">
          <a:xfrm>
            <a:off x="2776925" y="2960729"/>
            <a:ext cx="863111" cy="238125"/>
          </a:xfrm>
          <a:prstGeom prst="rect">
            <a:avLst/>
          </a:prstGeom>
          <a:solidFill>
            <a:srgbClr val="C792C6"/>
          </a:solidFill>
          <a:ln w="9525">
            <a:solidFill>
              <a:schemeClr val="accent1"/>
            </a:solidFill>
            <a:miter lim="800000"/>
            <a:headEnd type="none" w="sm" len="sm"/>
            <a:tailEnd type="none" w="sm" len="sm"/>
          </a:ln>
        </p:spPr>
        <p:txBody>
          <a:bodyPr anchor="ctr">
            <a:spAutoFit/>
          </a:bodyPr>
          <a:lstStyle/>
          <a:p>
            <a:pPr marL="285750" indent="-285750" algn="ctr" defTabSz="762000" eaLnBrk="0" hangingPunct="0"/>
            <a:r>
              <a:rPr lang="en-US" sz="900" b="1" dirty="0" smtClean="0">
                <a:solidFill>
                  <a:srgbClr val="001B64"/>
                </a:solidFill>
                <a:latin typeface="+mn-lt"/>
                <a:cs typeface="Arial" pitchFamily="34" charset="0"/>
              </a:rPr>
              <a:t>Sales price</a:t>
            </a:r>
          </a:p>
        </p:txBody>
      </p:sp>
      <p:sp>
        <p:nvSpPr>
          <p:cNvPr id="39" name="Rectangle 36"/>
          <p:cNvSpPr>
            <a:spLocks noChangeArrowheads="1"/>
          </p:cNvSpPr>
          <p:nvPr/>
        </p:nvSpPr>
        <p:spPr bwMode="auto">
          <a:xfrm>
            <a:off x="6918084" y="5392779"/>
            <a:ext cx="1638300"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marL="95250" indent="-95250" defTabSz="762000" eaLnBrk="0" hangingPunct="0"/>
            <a:r>
              <a:rPr lang="en-US" sz="900" b="1" dirty="0" smtClean="0">
                <a:solidFill>
                  <a:srgbClr val="001B64"/>
                </a:solidFill>
                <a:latin typeface="+mn-lt"/>
                <a:cs typeface="Arial" pitchFamily="34" charset="0"/>
              </a:rPr>
              <a:t>Route licenses</a:t>
            </a:r>
          </a:p>
        </p:txBody>
      </p:sp>
      <p:sp>
        <p:nvSpPr>
          <p:cNvPr id="40" name="Rectangle 37"/>
          <p:cNvSpPr>
            <a:spLocks noChangeArrowheads="1"/>
          </p:cNvSpPr>
          <p:nvPr/>
        </p:nvSpPr>
        <p:spPr bwMode="auto">
          <a:xfrm>
            <a:off x="6918081" y="3049629"/>
            <a:ext cx="1651488"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Loyalty schemes</a:t>
            </a:r>
          </a:p>
        </p:txBody>
      </p:sp>
      <p:sp>
        <p:nvSpPr>
          <p:cNvPr id="41" name="Rectangle 38"/>
          <p:cNvSpPr>
            <a:spLocks noChangeArrowheads="1"/>
          </p:cNvSpPr>
          <p:nvPr/>
        </p:nvSpPr>
        <p:spPr bwMode="auto">
          <a:xfrm>
            <a:off x="2776925" y="4078317"/>
            <a:ext cx="863111" cy="238125"/>
          </a:xfrm>
          <a:prstGeom prst="rect">
            <a:avLst/>
          </a:prstGeom>
          <a:solidFill>
            <a:srgbClr val="C792C6"/>
          </a:solidFill>
          <a:ln w="9525">
            <a:solidFill>
              <a:schemeClr val="accent1"/>
            </a:solidFill>
            <a:miter lim="800000"/>
            <a:headEnd type="none" w="sm" len="sm"/>
            <a:tailEnd type="none" w="sm" len="sm"/>
          </a:ln>
        </p:spPr>
        <p:txBody>
          <a:bodyPr anchor="ctr">
            <a:spAutoFit/>
          </a:bodyPr>
          <a:lstStyle/>
          <a:p>
            <a:pPr marL="285750" indent="-285750" algn="ctr" defTabSz="762000" eaLnBrk="0" hangingPunct="0"/>
            <a:r>
              <a:rPr lang="en-US" sz="900" b="1" dirty="0" smtClean="0">
                <a:solidFill>
                  <a:srgbClr val="0C2D83"/>
                </a:solidFill>
                <a:latin typeface="+mn-lt"/>
                <a:cs typeface="Arial" pitchFamily="34" charset="0"/>
              </a:rPr>
              <a:t>Aircraft</a:t>
            </a:r>
          </a:p>
        </p:txBody>
      </p:sp>
      <p:sp>
        <p:nvSpPr>
          <p:cNvPr id="42" name="Rectangle 39"/>
          <p:cNvSpPr>
            <a:spLocks noChangeArrowheads="1"/>
          </p:cNvSpPr>
          <p:nvPr/>
        </p:nvSpPr>
        <p:spPr bwMode="auto">
          <a:xfrm>
            <a:off x="2776925" y="4687929"/>
            <a:ext cx="863111" cy="238125"/>
          </a:xfrm>
          <a:prstGeom prst="rect">
            <a:avLst/>
          </a:prstGeom>
          <a:solidFill>
            <a:srgbClr val="C792C6"/>
          </a:solidFill>
          <a:ln w="9525">
            <a:solidFill>
              <a:schemeClr val="accent1"/>
            </a:solidFill>
            <a:miter lim="800000"/>
            <a:headEnd type="none" w="sm" len="sm"/>
            <a:tailEnd type="none" w="sm" len="sm"/>
          </a:ln>
        </p:spPr>
        <p:txBody>
          <a:bodyPr anchor="ctr">
            <a:spAutoFit/>
          </a:bodyPr>
          <a:lstStyle/>
          <a:p>
            <a:pPr marL="285750" indent="-285750" algn="ctr" defTabSz="762000" eaLnBrk="0" hangingPunct="0"/>
            <a:r>
              <a:rPr lang="en-US" sz="900" b="1" dirty="0" smtClean="0">
                <a:solidFill>
                  <a:srgbClr val="0C2D83"/>
                </a:solidFill>
                <a:latin typeface="+mn-lt"/>
                <a:cs typeface="Arial" pitchFamily="34" charset="0"/>
              </a:rPr>
              <a:t>Other</a:t>
            </a:r>
          </a:p>
        </p:txBody>
      </p:sp>
      <p:sp>
        <p:nvSpPr>
          <p:cNvPr id="43" name="Rectangle 40"/>
          <p:cNvSpPr>
            <a:spLocks noChangeArrowheads="1"/>
          </p:cNvSpPr>
          <p:nvPr/>
        </p:nvSpPr>
        <p:spPr bwMode="auto">
          <a:xfrm>
            <a:off x="4498731" y="1376404"/>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Licenses/Destinations</a:t>
            </a:r>
          </a:p>
        </p:txBody>
      </p:sp>
      <p:sp>
        <p:nvSpPr>
          <p:cNvPr id="44" name="Rectangle 41"/>
          <p:cNvSpPr>
            <a:spLocks noChangeArrowheads="1"/>
          </p:cNvSpPr>
          <p:nvPr/>
        </p:nvSpPr>
        <p:spPr bwMode="auto">
          <a:xfrm>
            <a:off x="4498751" y="3636964"/>
            <a:ext cx="1651489"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marL="190500" indent="-190500" defTabSz="762000" eaLnBrk="0" hangingPunct="0"/>
            <a:r>
              <a:rPr lang="en-US" sz="900" b="1" dirty="0" smtClean="0">
                <a:solidFill>
                  <a:srgbClr val="001B64"/>
                </a:solidFill>
                <a:latin typeface="+mn-lt"/>
                <a:cs typeface="Arial" pitchFamily="34" charset="0"/>
              </a:rPr>
              <a:t>Customer mix - business</a:t>
            </a:r>
          </a:p>
        </p:txBody>
      </p:sp>
      <p:cxnSp>
        <p:nvCxnSpPr>
          <p:cNvPr id="45" name="AutoShape 42"/>
          <p:cNvCxnSpPr>
            <a:cxnSpLocks noChangeShapeType="1"/>
            <a:stCxn id="15" idx="3"/>
            <a:endCxn id="37" idx="1"/>
          </p:cNvCxnSpPr>
          <p:nvPr/>
        </p:nvCxnSpPr>
        <p:spPr bwMode="auto">
          <a:xfrm flipV="1">
            <a:off x="2412023" y="1824038"/>
            <a:ext cx="364902" cy="519154"/>
          </a:xfrm>
          <a:prstGeom prst="straightConnector1">
            <a:avLst/>
          </a:prstGeom>
          <a:noFill/>
          <a:ln w="9525">
            <a:solidFill>
              <a:schemeClr val="hlink"/>
            </a:solidFill>
            <a:round/>
            <a:headEnd/>
            <a:tailEnd type="triangle" w="med" len="med"/>
          </a:ln>
        </p:spPr>
      </p:cxnSp>
      <p:cxnSp>
        <p:nvCxnSpPr>
          <p:cNvPr id="46" name="AutoShape 43"/>
          <p:cNvCxnSpPr>
            <a:cxnSpLocks noChangeShapeType="1"/>
            <a:stCxn id="15" idx="3"/>
            <a:endCxn id="38" idx="1"/>
          </p:cNvCxnSpPr>
          <p:nvPr/>
        </p:nvCxnSpPr>
        <p:spPr bwMode="auto">
          <a:xfrm>
            <a:off x="2412023" y="2343150"/>
            <a:ext cx="364881" cy="736600"/>
          </a:xfrm>
          <a:prstGeom prst="straightConnector1">
            <a:avLst/>
          </a:prstGeom>
          <a:noFill/>
          <a:ln w="9525">
            <a:solidFill>
              <a:schemeClr val="hlink"/>
            </a:solidFill>
            <a:round/>
            <a:headEnd/>
            <a:tailEnd type="triangle" w="med" len="med"/>
          </a:ln>
        </p:spPr>
      </p:cxnSp>
      <p:cxnSp>
        <p:nvCxnSpPr>
          <p:cNvPr id="47" name="AutoShape 44"/>
          <p:cNvCxnSpPr>
            <a:cxnSpLocks noChangeShapeType="1"/>
            <a:stCxn id="14" idx="3"/>
            <a:endCxn id="42" idx="1"/>
          </p:cNvCxnSpPr>
          <p:nvPr/>
        </p:nvCxnSpPr>
        <p:spPr bwMode="auto">
          <a:xfrm>
            <a:off x="2412023" y="4273550"/>
            <a:ext cx="364881" cy="533400"/>
          </a:xfrm>
          <a:prstGeom prst="straightConnector1">
            <a:avLst/>
          </a:prstGeom>
          <a:noFill/>
          <a:ln w="9525">
            <a:solidFill>
              <a:schemeClr val="hlink"/>
            </a:solidFill>
            <a:round/>
            <a:headEnd/>
            <a:tailEnd type="triangle" w="med" len="med"/>
          </a:ln>
        </p:spPr>
      </p:cxnSp>
      <p:cxnSp>
        <p:nvCxnSpPr>
          <p:cNvPr id="48" name="AutoShape 45"/>
          <p:cNvCxnSpPr>
            <a:cxnSpLocks noChangeShapeType="1"/>
            <a:stCxn id="14" idx="3"/>
            <a:endCxn id="41" idx="1"/>
          </p:cNvCxnSpPr>
          <p:nvPr/>
        </p:nvCxnSpPr>
        <p:spPr bwMode="auto">
          <a:xfrm flipV="1">
            <a:off x="2412023" y="4197350"/>
            <a:ext cx="364881" cy="76200"/>
          </a:xfrm>
          <a:prstGeom prst="straightConnector1">
            <a:avLst/>
          </a:prstGeom>
          <a:noFill/>
          <a:ln w="9525">
            <a:solidFill>
              <a:schemeClr val="hlink"/>
            </a:solidFill>
            <a:round/>
            <a:headEnd/>
            <a:tailEnd type="triangle" w="med" len="med"/>
          </a:ln>
        </p:spPr>
      </p:cxnSp>
      <p:cxnSp>
        <p:nvCxnSpPr>
          <p:cNvPr id="49" name="AutoShape 46"/>
          <p:cNvCxnSpPr>
            <a:cxnSpLocks noChangeShapeType="1"/>
            <a:stCxn id="41" idx="3"/>
            <a:endCxn id="32" idx="1"/>
          </p:cNvCxnSpPr>
          <p:nvPr/>
        </p:nvCxnSpPr>
        <p:spPr bwMode="auto">
          <a:xfrm flipV="1">
            <a:off x="3640036" y="4152900"/>
            <a:ext cx="858715" cy="44450"/>
          </a:xfrm>
          <a:prstGeom prst="straightConnector1">
            <a:avLst/>
          </a:prstGeom>
          <a:noFill/>
          <a:ln w="9525">
            <a:solidFill>
              <a:schemeClr val="hlink"/>
            </a:solidFill>
            <a:round/>
            <a:headEnd/>
            <a:tailEnd type="triangle" w="med" len="med"/>
          </a:ln>
        </p:spPr>
      </p:cxnSp>
      <p:cxnSp>
        <p:nvCxnSpPr>
          <p:cNvPr id="50" name="AutoShape 47"/>
          <p:cNvCxnSpPr>
            <a:cxnSpLocks noChangeShapeType="1"/>
            <a:stCxn id="41" idx="3"/>
            <a:endCxn id="27" idx="1"/>
          </p:cNvCxnSpPr>
          <p:nvPr/>
        </p:nvCxnSpPr>
        <p:spPr bwMode="auto">
          <a:xfrm>
            <a:off x="3640036" y="4197391"/>
            <a:ext cx="858715" cy="269875"/>
          </a:xfrm>
          <a:prstGeom prst="straightConnector1">
            <a:avLst/>
          </a:prstGeom>
          <a:noFill/>
          <a:ln w="9525">
            <a:solidFill>
              <a:schemeClr val="hlink"/>
            </a:solidFill>
            <a:round/>
            <a:headEnd/>
            <a:tailEnd type="triangle" w="med" len="med"/>
          </a:ln>
        </p:spPr>
      </p:cxnSp>
      <p:cxnSp>
        <p:nvCxnSpPr>
          <p:cNvPr id="51" name="AutoShape 48"/>
          <p:cNvCxnSpPr>
            <a:cxnSpLocks noChangeShapeType="1"/>
            <a:stCxn id="41" idx="3"/>
            <a:endCxn id="19" idx="1"/>
          </p:cNvCxnSpPr>
          <p:nvPr/>
        </p:nvCxnSpPr>
        <p:spPr bwMode="auto">
          <a:xfrm>
            <a:off x="3640036" y="4197350"/>
            <a:ext cx="858715" cy="566738"/>
          </a:xfrm>
          <a:prstGeom prst="straightConnector1">
            <a:avLst/>
          </a:prstGeom>
          <a:noFill/>
          <a:ln w="9525">
            <a:solidFill>
              <a:schemeClr val="hlink"/>
            </a:solidFill>
            <a:round/>
            <a:headEnd/>
            <a:tailEnd type="triangle" w="med" len="med"/>
          </a:ln>
        </p:spPr>
      </p:cxnSp>
      <p:cxnSp>
        <p:nvCxnSpPr>
          <p:cNvPr id="52" name="AutoShape 49"/>
          <p:cNvCxnSpPr>
            <a:cxnSpLocks noChangeShapeType="1"/>
            <a:stCxn id="41" idx="3"/>
            <a:endCxn id="33" idx="1"/>
          </p:cNvCxnSpPr>
          <p:nvPr/>
        </p:nvCxnSpPr>
        <p:spPr bwMode="auto">
          <a:xfrm>
            <a:off x="3640036" y="4197350"/>
            <a:ext cx="858715" cy="863600"/>
          </a:xfrm>
          <a:prstGeom prst="straightConnector1">
            <a:avLst/>
          </a:prstGeom>
          <a:noFill/>
          <a:ln w="9525">
            <a:solidFill>
              <a:schemeClr val="hlink"/>
            </a:solidFill>
            <a:round/>
            <a:headEnd/>
            <a:tailEnd type="triangle" w="med" len="med"/>
          </a:ln>
        </p:spPr>
      </p:cxnSp>
      <p:cxnSp>
        <p:nvCxnSpPr>
          <p:cNvPr id="53" name="AutoShape 50"/>
          <p:cNvCxnSpPr>
            <a:cxnSpLocks noChangeShapeType="1"/>
            <a:stCxn id="38" idx="3"/>
            <a:endCxn id="35" idx="1"/>
          </p:cNvCxnSpPr>
          <p:nvPr/>
        </p:nvCxnSpPr>
        <p:spPr bwMode="auto">
          <a:xfrm>
            <a:off x="3640036" y="3079750"/>
            <a:ext cx="858715" cy="363538"/>
          </a:xfrm>
          <a:prstGeom prst="straightConnector1">
            <a:avLst/>
          </a:prstGeom>
          <a:noFill/>
          <a:ln w="9525">
            <a:solidFill>
              <a:schemeClr val="hlink"/>
            </a:solidFill>
            <a:round/>
            <a:headEnd/>
            <a:tailEnd type="triangle" w="med" len="med"/>
          </a:ln>
        </p:spPr>
      </p:cxnSp>
      <p:cxnSp>
        <p:nvCxnSpPr>
          <p:cNvPr id="54" name="AutoShape 51"/>
          <p:cNvCxnSpPr>
            <a:cxnSpLocks noChangeShapeType="1"/>
            <a:stCxn id="42" idx="3"/>
            <a:endCxn id="29" idx="1"/>
          </p:cNvCxnSpPr>
          <p:nvPr/>
        </p:nvCxnSpPr>
        <p:spPr bwMode="auto">
          <a:xfrm>
            <a:off x="3640036" y="4806991"/>
            <a:ext cx="858715" cy="792163"/>
          </a:xfrm>
          <a:prstGeom prst="straightConnector1">
            <a:avLst/>
          </a:prstGeom>
          <a:noFill/>
          <a:ln w="9525">
            <a:solidFill>
              <a:schemeClr val="hlink"/>
            </a:solidFill>
            <a:round/>
            <a:headEnd/>
            <a:tailEnd type="triangle" w="med" len="med"/>
          </a:ln>
        </p:spPr>
      </p:cxnSp>
      <p:cxnSp>
        <p:nvCxnSpPr>
          <p:cNvPr id="55" name="AutoShape 52"/>
          <p:cNvCxnSpPr>
            <a:cxnSpLocks noChangeShapeType="1"/>
            <a:stCxn id="42" idx="3"/>
            <a:endCxn id="34" idx="1"/>
          </p:cNvCxnSpPr>
          <p:nvPr/>
        </p:nvCxnSpPr>
        <p:spPr bwMode="auto">
          <a:xfrm>
            <a:off x="3640036" y="4806991"/>
            <a:ext cx="858715" cy="1089025"/>
          </a:xfrm>
          <a:prstGeom prst="straightConnector1">
            <a:avLst/>
          </a:prstGeom>
          <a:noFill/>
          <a:ln w="9525">
            <a:solidFill>
              <a:schemeClr val="hlink"/>
            </a:solidFill>
            <a:round/>
            <a:headEnd/>
            <a:tailEnd type="triangle" w="med" len="med"/>
          </a:ln>
        </p:spPr>
      </p:cxnSp>
      <p:cxnSp>
        <p:nvCxnSpPr>
          <p:cNvPr id="56" name="AutoShape 53"/>
          <p:cNvCxnSpPr>
            <a:cxnSpLocks noChangeShapeType="1"/>
            <a:stCxn id="38" idx="3"/>
            <a:endCxn id="44" idx="1"/>
          </p:cNvCxnSpPr>
          <p:nvPr/>
        </p:nvCxnSpPr>
        <p:spPr bwMode="auto">
          <a:xfrm>
            <a:off x="3640036" y="3079750"/>
            <a:ext cx="858715" cy="666750"/>
          </a:xfrm>
          <a:prstGeom prst="straightConnector1">
            <a:avLst/>
          </a:prstGeom>
          <a:noFill/>
          <a:ln w="9525">
            <a:solidFill>
              <a:schemeClr val="hlink"/>
            </a:solidFill>
            <a:round/>
            <a:headEnd/>
            <a:tailEnd type="triangle" w="med" len="med"/>
          </a:ln>
        </p:spPr>
      </p:cxnSp>
      <p:cxnSp>
        <p:nvCxnSpPr>
          <p:cNvPr id="57" name="AutoShape 54"/>
          <p:cNvCxnSpPr>
            <a:cxnSpLocks noChangeShapeType="1"/>
            <a:stCxn id="37" idx="3"/>
            <a:endCxn id="26" idx="1"/>
          </p:cNvCxnSpPr>
          <p:nvPr/>
        </p:nvCxnSpPr>
        <p:spPr bwMode="auto">
          <a:xfrm>
            <a:off x="3640036" y="1824038"/>
            <a:ext cx="858695" cy="274664"/>
          </a:xfrm>
          <a:prstGeom prst="straightConnector1">
            <a:avLst/>
          </a:prstGeom>
          <a:noFill/>
          <a:ln w="9525">
            <a:solidFill>
              <a:schemeClr val="hlink"/>
            </a:solidFill>
            <a:round/>
            <a:headEnd/>
            <a:tailEnd type="triangle" w="med" len="med"/>
          </a:ln>
        </p:spPr>
      </p:cxnSp>
      <p:cxnSp>
        <p:nvCxnSpPr>
          <p:cNvPr id="58" name="AutoShape 55"/>
          <p:cNvCxnSpPr>
            <a:cxnSpLocks noChangeShapeType="1"/>
            <a:stCxn id="37" idx="3"/>
            <a:endCxn id="30" idx="1"/>
          </p:cNvCxnSpPr>
          <p:nvPr/>
        </p:nvCxnSpPr>
        <p:spPr bwMode="auto">
          <a:xfrm>
            <a:off x="3640036" y="1824038"/>
            <a:ext cx="858695" cy="795379"/>
          </a:xfrm>
          <a:prstGeom prst="straightConnector1">
            <a:avLst/>
          </a:prstGeom>
          <a:noFill/>
          <a:ln w="9525">
            <a:solidFill>
              <a:schemeClr val="hlink"/>
            </a:solidFill>
            <a:round/>
            <a:headEnd/>
            <a:tailEnd type="triangle" w="med" len="med"/>
          </a:ln>
        </p:spPr>
      </p:cxnSp>
      <p:cxnSp>
        <p:nvCxnSpPr>
          <p:cNvPr id="59" name="AutoShape 56"/>
          <p:cNvCxnSpPr>
            <a:cxnSpLocks noChangeShapeType="1"/>
            <a:stCxn id="37" idx="3"/>
            <a:endCxn id="31" idx="1"/>
          </p:cNvCxnSpPr>
          <p:nvPr/>
        </p:nvCxnSpPr>
        <p:spPr bwMode="auto">
          <a:xfrm>
            <a:off x="3640036" y="1824038"/>
            <a:ext cx="858695" cy="1106529"/>
          </a:xfrm>
          <a:prstGeom prst="straightConnector1">
            <a:avLst/>
          </a:prstGeom>
          <a:noFill/>
          <a:ln w="9525">
            <a:solidFill>
              <a:schemeClr val="hlink"/>
            </a:solidFill>
            <a:round/>
            <a:headEnd/>
            <a:tailEnd type="triangle" w="med" len="med"/>
          </a:ln>
        </p:spPr>
      </p:cxnSp>
      <p:cxnSp>
        <p:nvCxnSpPr>
          <p:cNvPr id="60" name="AutoShape 57"/>
          <p:cNvCxnSpPr>
            <a:cxnSpLocks noChangeShapeType="1"/>
            <a:stCxn id="37" idx="3"/>
            <a:endCxn id="43" idx="1"/>
          </p:cNvCxnSpPr>
          <p:nvPr/>
        </p:nvCxnSpPr>
        <p:spPr bwMode="auto">
          <a:xfrm flipV="1">
            <a:off x="3640036" y="1485942"/>
            <a:ext cx="858695" cy="338096"/>
          </a:xfrm>
          <a:prstGeom prst="straightConnector1">
            <a:avLst/>
          </a:prstGeom>
          <a:noFill/>
          <a:ln w="9525">
            <a:solidFill>
              <a:schemeClr val="hlink"/>
            </a:solidFill>
            <a:round/>
            <a:headEnd/>
            <a:tailEnd type="triangle" w="med" len="med"/>
          </a:ln>
        </p:spPr>
      </p:cxnSp>
      <p:cxnSp>
        <p:nvCxnSpPr>
          <p:cNvPr id="61" name="AutoShape 58"/>
          <p:cNvCxnSpPr>
            <a:cxnSpLocks noChangeShapeType="1"/>
            <a:stCxn id="37" idx="3"/>
            <a:endCxn id="36" idx="1"/>
          </p:cNvCxnSpPr>
          <p:nvPr/>
        </p:nvCxnSpPr>
        <p:spPr bwMode="auto">
          <a:xfrm flipV="1">
            <a:off x="3640036" y="1797055"/>
            <a:ext cx="858695" cy="26983"/>
          </a:xfrm>
          <a:prstGeom prst="straightConnector1">
            <a:avLst/>
          </a:prstGeom>
          <a:noFill/>
          <a:ln w="9525">
            <a:solidFill>
              <a:schemeClr val="hlink"/>
            </a:solidFill>
            <a:round/>
            <a:headEnd/>
            <a:tailEnd type="triangle" w="med" len="med"/>
          </a:ln>
        </p:spPr>
      </p:cxnSp>
      <p:sp>
        <p:nvSpPr>
          <p:cNvPr id="62" name="Rectangle 59"/>
          <p:cNvSpPr>
            <a:spLocks noChangeArrowheads="1"/>
          </p:cNvSpPr>
          <p:nvPr/>
        </p:nvSpPr>
        <p:spPr bwMode="auto">
          <a:xfrm>
            <a:off x="6918084" y="4629191"/>
            <a:ext cx="1638300"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Reliability</a:t>
            </a:r>
          </a:p>
        </p:txBody>
      </p:sp>
      <p:sp>
        <p:nvSpPr>
          <p:cNvPr id="63" name="Rectangle 60"/>
          <p:cNvSpPr>
            <a:spLocks noChangeArrowheads="1"/>
          </p:cNvSpPr>
          <p:nvPr/>
        </p:nvSpPr>
        <p:spPr bwMode="auto">
          <a:xfrm>
            <a:off x="4498731" y="6037304"/>
            <a:ext cx="1638300" cy="219075"/>
          </a:xfrm>
          <a:prstGeom prst="rect">
            <a:avLst/>
          </a:prstGeom>
          <a:solidFill>
            <a:srgbClr val="8099C6"/>
          </a:solidFill>
          <a:ln w="9525">
            <a:solidFill>
              <a:schemeClr val="hlink"/>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Security</a:t>
            </a:r>
          </a:p>
        </p:txBody>
      </p:sp>
      <p:cxnSp>
        <p:nvCxnSpPr>
          <p:cNvPr id="64" name="AutoShape 61"/>
          <p:cNvCxnSpPr>
            <a:cxnSpLocks noChangeShapeType="1"/>
            <a:stCxn id="42" idx="3"/>
            <a:endCxn id="63" idx="1"/>
          </p:cNvCxnSpPr>
          <p:nvPr/>
        </p:nvCxnSpPr>
        <p:spPr bwMode="auto">
          <a:xfrm>
            <a:off x="3640036" y="4806950"/>
            <a:ext cx="858715" cy="1339850"/>
          </a:xfrm>
          <a:prstGeom prst="straightConnector1">
            <a:avLst/>
          </a:prstGeom>
          <a:noFill/>
          <a:ln w="9525">
            <a:solidFill>
              <a:schemeClr val="hlink"/>
            </a:solidFill>
            <a:round/>
            <a:headEnd/>
            <a:tailEnd type="triangle" w="med" len="med"/>
          </a:ln>
        </p:spPr>
      </p:cxnSp>
      <p:sp>
        <p:nvSpPr>
          <p:cNvPr id="65" name="Rectangle 62"/>
          <p:cNvSpPr>
            <a:spLocks noChangeArrowheads="1"/>
          </p:cNvSpPr>
          <p:nvPr/>
        </p:nvSpPr>
        <p:spPr bwMode="auto">
          <a:xfrm>
            <a:off x="6918084" y="5719763"/>
            <a:ext cx="1638300" cy="628650"/>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defTabSz="762000" eaLnBrk="0" hangingPunct="0"/>
            <a:r>
              <a:rPr lang="en-US" sz="900" b="1" dirty="0" smtClean="0">
                <a:solidFill>
                  <a:srgbClr val="001B64"/>
                </a:solidFill>
                <a:latin typeface="+mn-lt"/>
                <a:cs typeface="Arial" pitchFamily="34" charset="0"/>
              </a:rPr>
              <a:t>Government legislation</a:t>
            </a:r>
          </a:p>
          <a:p>
            <a:pPr marL="179388" lvl="1" indent="-177800" defTabSz="762000" eaLnBrk="0" hangingPunct="0">
              <a:buFont typeface="Wingdings" pitchFamily="2" charset="2"/>
              <a:buChar char="§"/>
            </a:pPr>
            <a:r>
              <a:rPr lang="en-US" sz="900" b="1" dirty="0" smtClean="0">
                <a:solidFill>
                  <a:srgbClr val="001B64"/>
                </a:solidFill>
                <a:latin typeface="+mn-lt"/>
                <a:cs typeface="Arial" pitchFamily="34" charset="0"/>
              </a:rPr>
              <a:t>environmental</a:t>
            </a:r>
          </a:p>
          <a:p>
            <a:pPr marL="179388" lvl="1" indent="-177800" defTabSz="762000" eaLnBrk="0" hangingPunct="0">
              <a:buFont typeface="Wingdings" pitchFamily="2" charset="2"/>
              <a:buChar char="§"/>
            </a:pPr>
            <a:r>
              <a:rPr lang="en-US" sz="900" b="1" dirty="0" smtClean="0">
                <a:solidFill>
                  <a:srgbClr val="001B64"/>
                </a:solidFill>
                <a:latin typeface="+mn-lt"/>
                <a:cs typeface="Arial" pitchFamily="34" charset="0"/>
              </a:rPr>
              <a:t>taxes</a:t>
            </a:r>
          </a:p>
          <a:p>
            <a:pPr marL="179388" lvl="1" indent="-177800" defTabSz="762000" eaLnBrk="0" hangingPunct="0">
              <a:buFont typeface="Wingdings" pitchFamily="2" charset="2"/>
              <a:buChar char="§"/>
            </a:pPr>
            <a:r>
              <a:rPr lang="en-US" sz="900" b="1" dirty="0" smtClean="0">
                <a:solidFill>
                  <a:srgbClr val="001B64"/>
                </a:solidFill>
                <a:latin typeface="+mn-lt"/>
                <a:cs typeface="Arial" pitchFamily="34" charset="0"/>
              </a:rPr>
              <a:t>licenses</a:t>
            </a:r>
          </a:p>
        </p:txBody>
      </p:sp>
      <p:sp>
        <p:nvSpPr>
          <p:cNvPr id="66" name="Rectangle 63"/>
          <p:cNvSpPr>
            <a:spLocks noChangeArrowheads="1"/>
          </p:cNvSpPr>
          <p:nvPr/>
        </p:nvSpPr>
        <p:spPr bwMode="auto">
          <a:xfrm>
            <a:off x="6918084" y="4951454"/>
            <a:ext cx="1638300" cy="219075"/>
          </a:xfrm>
          <a:prstGeom prst="rect">
            <a:avLst/>
          </a:prstGeom>
          <a:solidFill>
            <a:srgbClr val="BDDC80"/>
          </a:solidFill>
          <a:ln w="9525">
            <a:solidFill>
              <a:srgbClr val="68820B"/>
            </a:solidFill>
            <a:miter lim="800000"/>
            <a:headEnd type="none" w="sm" len="sm"/>
            <a:tailEnd type="none" w="sm" len="sm"/>
          </a:ln>
        </p:spPr>
        <p:txBody>
          <a:bodyPr lIns="36000" tIns="36000" rIns="36000" bIns="36000" anchor="ctr" anchorCtr="1">
            <a:spAutoFit/>
          </a:bodyPr>
          <a:lstStyle/>
          <a:p>
            <a:pPr algn="ctr" defTabSz="762000" eaLnBrk="0" hangingPunct="0"/>
            <a:r>
              <a:rPr lang="en-US" sz="900" b="1" dirty="0" smtClean="0">
                <a:solidFill>
                  <a:srgbClr val="001B64"/>
                </a:solidFill>
                <a:latin typeface="+mn-lt"/>
                <a:cs typeface="Arial" pitchFamily="34" charset="0"/>
              </a:rPr>
              <a:t>Airline industry rules</a:t>
            </a:r>
          </a:p>
        </p:txBody>
      </p:sp>
      <p:cxnSp>
        <p:nvCxnSpPr>
          <p:cNvPr id="67" name="AutoShape 64"/>
          <p:cNvCxnSpPr>
            <a:cxnSpLocks noChangeShapeType="1"/>
            <a:stCxn id="27" idx="3"/>
            <a:endCxn id="62" idx="1"/>
          </p:cNvCxnSpPr>
          <p:nvPr/>
        </p:nvCxnSpPr>
        <p:spPr bwMode="auto">
          <a:xfrm>
            <a:off x="6137031" y="4467266"/>
            <a:ext cx="781050" cy="271463"/>
          </a:xfrm>
          <a:prstGeom prst="straightConnector1">
            <a:avLst/>
          </a:prstGeom>
          <a:noFill/>
          <a:ln w="9525" cap="rnd">
            <a:solidFill>
              <a:schemeClr val="hlink"/>
            </a:solidFill>
            <a:prstDash val="sysDot"/>
            <a:round/>
            <a:headEnd/>
            <a:tailEnd type="triangle" w="med" len="med"/>
          </a:ln>
        </p:spPr>
      </p:cxnSp>
      <p:cxnSp>
        <p:nvCxnSpPr>
          <p:cNvPr id="68" name="AutoShape 65"/>
          <p:cNvCxnSpPr>
            <a:cxnSpLocks noChangeShapeType="1"/>
            <a:stCxn id="35" idx="3"/>
            <a:endCxn id="24" idx="1"/>
          </p:cNvCxnSpPr>
          <p:nvPr/>
        </p:nvCxnSpPr>
        <p:spPr bwMode="auto">
          <a:xfrm flipV="1">
            <a:off x="6137031" y="2171700"/>
            <a:ext cx="781050" cy="1271588"/>
          </a:xfrm>
          <a:prstGeom prst="straightConnector1">
            <a:avLst/>
          </a:prstGeom>
          <a:noFill/>
          <a:ln w="9525" cap="rnd">
            <a:solidFill>
              <a:schemeClr val="hlink"/>
            </a:solidFill>
            <a:prstDash val="sysDot"/>
            <a:round/>
            <a:headEnd/>
            <a:tailEnd type="triangle" w="med" len="med"/>
          </a:ln>
        </p:spPr>
      </p:cxnSp>
      <p:cxnSp>
        <p:nvCxnSpPr>
          <p:cNvPr id="69" name="AutoShape 66"/>
          <p:cNvCxnSpPr>
            <a:cxnSpLocks noChangeShapeType="1"/>
            <a:stCxn id="35" idx="3"/>
            <a:endCxn id="40" idx="1"/>
          </p:cNvCxnSpPr>
          <p:nvPr/>
        </p:nvCxnSpPr>
        <p:spPr bwMode="auto">
          <a:xfrm flipV="1">
            <a:off x="6137031" y="3159166"/>
            <a:ext cx="781050" cy="284163"/>
          </a:xfrm>
          <a:prstGeom prst="straightConnector1">
            <a:avLst/>
          </a:prstGeom>
          <a:noFill/>
          <a:ln w="9525" cap="rnd">
            <a:solidFill>
              <a:schemeClr val="hlink"/>
            </a:solidFill>
            <a:prstDash val="sysDot"/>
            <a:round/>
            <a:headEnd/>
            <a:tailEnd type="triangle" w="med" len="med"/>
          </a:ln>
        </p:spPr>
      </p:cxnSp>
      <p:cxnSp>
        <p:nvCxnSpPr>
          <p:cNvPr id="70" name="AutoShape 67"/>
          <p:cNvCxnSpPr>
            <a:cxnSpLocks noChangeShapeType="1"/>
            <a:stCxn id="35" idx="3"/>
            <a:endCxn id="25" idx="1"/>
          </p:cNvCxnSpPr>
          <p:nvPr/>
        </p:nvCxnSpPr>
        <p:spPr bwMode="auto">
          <a:xfrm>
            <a:off x="6137031" y="3443290"/>
            <a:ext cx="781053" cy="44455"/>
          </a:xfrm>
          <a:prstGeom prst="straightConnector1">
            <a:avLst/>
          </a:prstGeom>
          <a:noFill/>
          <a:ln w="9525" cap="rnd">
            <a:solidFill>
              <a:schemeClr val="hlink"/>
            </a:solidFill>
            <a:prstDash val="sysDot"/>
            <a:round/>
            <a:headEnd/>
            <a:tailEnd type="triangle" w="med" len="med"/>
          </a:ln>
        </p:spPr>
      </p:cxnSp>
      <p:cxnSp>
        <p:nvCxnSpPr>
          <p:cNvPr id="71" name="AutoShape 68"/>
          <p:cNvCxnSpPr>
            <a:cxnSpLocks noChangeShapeType="1"/>
            <a:stCxn id="35" idx="3"/>
            <a:endCxn id="21" idx="1"/>
          </p:cNvCxnSpPr>
          <p:nvPr/>
        </p:nvCxnSpPr>
        <p:spPr bwMode="auto">
          <a:xfrm>
            <a:off x="6137031" y="3443289"/>
            <a:ext cx="781050" cy="769937"/>
          </a:xfrm>
          <a:prstGeom prst="straightConnector1">
            <a:avLst/>
          </a:prstGeom>
          <a:noFill/>
          <a:ln w="9525" cap="rnd">
            <a:solidFill>
              <a:schemeClr val="hlink"/>
            </a:solidFill>
            <a:prstDash val="sysDot"/>
            <a:round/>
            <a:headEnd/>
            <a:tailEnd type="triangle" w="med" len="med"/>
          </a:ln>
        </p:spPr>
      </p:cxnSp>
      <p:sp>
        <p:nvSpPr>
          <p:cNvPr id="72" name="Text Box 69"/>
          <p:cNvSpPr txBox="1">
            <a:spLocks noChangeArrowheads="1"/>
          </p:cNvSpPr>
          <p:nvPr/>
        </p:nvSpPr>
        <p:spPr bwMode="auto">
          <a:xfrm>
            <a:off x="4695092" y="1068388"/>
            <a:ext cx="1324708" cy="230832"/>
          </a:xfrm>
          <a:prstGeom prst="rect">
            <a:avLst/>
          </a:prstGeom>
          <a:noFill/>
          <a:ln w="12700">
            <a:noFill/>
            <a:miter lim="800000"/>
            <a:headEnd type="none" w="sm" len="sm"/>
            <a:tailEnd type="none" w="sm" len="sm"/>
          </a:ln>
        </p:spPr>
        <p:txBody>
          <a:bodyPr wrap="square">
            <a:spAutoFit/>
          </a:bodyPr>
          <a:lstStyle/>
          <a:p>
            <a:pPr marL="285750" indent="-285750" algn="ctr" defTabSz="762000" eaLnBrk="0" hangingPunct="0"/>
            <a:r>
              <a:rPr lang="en-US" sz="900" b="1" dirty="0" smtClean="0">
                <a:solidFill>
                  <a:srgbClr val="0C2D83"/>
                </a:solidFill>
                <a:latin typeface="+mj-lt"/>
                <a:cs typeface="Arial" pitchFamily="34" charset="0"/>
              </a:rPr>
              <a:t>INTERNAL DRIVERS</a:t>
            </a:r>
          </a:p>
        </p:txBody>
      </p:sp>
      <p:sp>
        <p:nvSpPr>
          <p:cNvPr id="73" name="Text Box 70"/>
          <p:cNvSpPr txBox="1">
            <a:spLocks noChangeArrowheads="1"/>
          </p:cNvSpPr>
          <p:nvPr/>
        </p:nvSpPr>
        <p:spPr bwMode="auto">
          <a:xfrm>
            <a:off x="6943725" y="1058863"/>
            <a:ext cx="1657349" cy="230832"/>
          </a:xfrm>
          <a:prstGeom prst="rect">
            <a:avLst/>
          </a:prstGeom>
          <a:noFill/>
          <a:ln w="12700">
            <a:noFill/>
            <a:miter lim="800000"/>
            <a:headEnd type="none" w="sm" len="sm"/>
            <a:tailEnd type="none" w="sm" len="sm"/>
          </a:ln>
        </p:spPr>
        <p:txBody>
          <a:bodyPr wrap="square">
            <a:spAutoFit/>
          </a:bodyPr>
          <a:lstStyle/>
          <a:p>
            <a:pPr marL="285750" indent="-285750" algn="ctr" defTabSz="762000" eaLnBrk="0" hangingPunct="0"/>
            <a:r>
              <a:rPr lang="en-US" sz="900" b="1" dirty="0" smtClean="0">
                <a:solidFill>
                  <a:srgbClr val="0C2D83"/>
                </a:solidFill>
                <a:latin typeface="+mn-lt"/>
                <a:cs typeface="Arial" pitchFamily="34" charset="0"/>
              </a:rPr>
              <a:t>EXTERNAL DRIVERS</a:t>
            </a:r>
          </a:p>
        </p:txBody>
      </p:sp>
      <p:cxnSp>
        <p:nvCxnSpPr>
          <p:cNvPr id="74" name="AutoShape 71"/>
          <p:cNvCxnSpPr>
            <a:cxnSpLocks noChangeShapeType="1"/>
            <a:stCxn id="38" idx="3"/>
            <a:endCxn id="31" idx="1"/>
          </p:cNvCxnSpPr>
          <p:nvPr/>
        </p:nvCxnSpPr>
        <p:spPr bwMode="auto">
          <a:xfrm flipV="1">
            <a:off x="3640036" y="2930566"/>
            <a:ext cx="858715" cy="149225"/>
          </a:xfrm>
          <a:prstGeom prst="straightConnector1">
            <a:avLst/>
          </a:prstGeom>
          <a:noFill/>
          <a:ln w="9525">
            <a:solidFill>
              <a:schemeClr val="hlink"/>
            </a:solidFill>
            <a:round/>
            <a:headEnd/>
            <a:tailEnd type="triangle" w="med" len="med"/>
          </a:ln>
        </p:spPr>
      </p:cxnSp>
      <p:cxnSp>
        <p:nvCxnSpPr>
          <p:cNvPr id="75" name="AutoShape 72"/>
          <p:cNvCxnSpPr>
            <a:cxnSpLocks noChangeShapeType="1"/>
            <a:stCxn id="38" idx="3"/>
            <a:endCxn id="30" idx="1"/>
          </p:cNvCxnSpPr>
          <p:nvPr/>
        </p:nvCxnSpPr>
        <p:spPr bwMode="auto">
          <a:xfrm flipV="1">
            <a:off x="3640036" y="2619416"/>
            <a:ext cx="858715" cy="460375"/>
          </a:xfrm>
          <a:prstGeom prst="straightConnector1">
            <a:avLst/>
          </a:prstGeom>
          <a:noFill/>
          <a:ln w="9525">
            <a:solidFill>
              <a:schemeClr val="hlink"/>
            </a:solidFill>
            <a:round/>
            <a:headEnd/>
            <a:tailEnd type="triangle" w="med" len="med"/>
          </a:ln>
        </p:spPr>
      </p:cxnSp>
      <p:cxnSp>
        <p:nvCxnSpPr>
          <p:cNvPr id="76" name="AutoShape 73"/>
          <p:cNvCxnSpPr>
            <a:cxnSpLocks noChangeShapeType="1"/>
            <a:stCxn id="33" idx="3"/>
            <a:endCxn id="62" idx="1"/>
          </p:cNvCxnSpPr>
          <p:nvPr/>
        </p:nvCxnSpPr>
        <p:spPr bwMode="auto">
          <a:xfrm flipV="1">
            <a:off x="6137031" y="4738688"/>
            <a:ext cx="781050" cy="322262"/>
          </a:xfrm>
          <a:prstGeom prst="straightConnector1">
            <a:avLst/>
          </a:prstGeom>
          <a:noFill/>
          <a:ln w="9525" cap="rnd">
            <a:solidFill>
              <a:schemeClr val="hlink"/>
            </a:solidFill>
            <a:prstDash val="sysDot"/>
            <a:round/>
            <a:headEnd/>
            <a:tailEnd type="triangle" w="med" len="med"/>
          </a:ln>
        </p:spPr>
      </p:cxnSp>
      <p:cxnSp>
        <p:nvCxnSpPr>
          <p:cNvPr id="77" name="AutoShape 74"/>
          <p:cNvCxnSpPr>
            <a:cxnSpLocks noChangeShapeType="1"/>
            <a:stCxn id="35" idx="3"/>
            <a:endCxn id="20" idx="1"/>
          </p:cNvCxnSpPr>
          <p:nvPr/>
        </p:nvCxnSpPr>
        <p:spPr bwMode="auto">
          <a:xfrm>
            <a:off x="6137031" y="3443288"/>
            <a:ext cx="781050" cy="373062"/>
          </a:xfrm>
          <a:prstGeom prst="straightConnector1">
            <a:avLst/>
          </a:prstGeom>
          <a:noFill/>
          <a:ln w="9525" cap="rnd">
            <a:solidFill>
              <a:schemeClr val="hlink"/>
            </a:solidFill>
            <a:prstDash val="sysDot"/>
            <a:round/>
            <a:headEnd/>
            <a:tailEnd type="triangle" w="med" len="med"/>
          </a:ln>
        </p:spPr>
      </p:cxnSp>
      <p:cxnSp>
        <p:nvCxnSpPr>
          <p:cNvPr id="78" name="AutoShape 75"/>
          <p:cNvCxnSpPr>
            <a:cxnSpLocks noChangeShapeType="1"/>
            <a:stCxn id="63" idx="3"/>
            <a:endCxn id="66" idx="1"/>
          </p:cNvCxnSpPr>
          <p:nvPr/>
        </p:nvCxnSpPr>
        <p:spPr bwMode="auto">
          <a:xfrm flipV="1">
            <a:off x="6137031" y="5060950"/>
            <a:ext cx="781050" cy="1085850"/>
          </a:xfrm>
          <a:prstGeom prst="straightConnector1">
            <a:avLst/>
          </a:prstGeom>
          <a:noFill/>
          <a:ln w="9525" cap="rnd">
            <a:solidFill>
              <a:schemeClr val="hlink"/>
            </a:solidFill>
            <a:prstDash val="sysDot"/>
            <a:round/>
            <a:headEnd/>
            <a:tailEnd type="triangle" w="med" len="med"/>
          </a:ln>
        </p:spPr>
      </p:cxnSp>
      <p:cxnSp>
        <p:nvCxnSpPr>
          <p:cNvPr id="79" name="AutoShape 76"/>
          <p:cNvCxnSpPr>
            <a:cxnSpLocks noChangeShapeType="1"/>
            <a:stCxn id="35" idx="3"/>
            <a:endCxn id="18" idx="1"/>
          </p:cNvCxnSpPr>
          <p:nvPr/>
        </p:nvCxnSpPr>
        <p:spPr bwMode="auto">
          <a:xfrm flipV="1">
            <a:off x="6137031" y="2708316"/>
            <a:ext cx="781050" cy="735013"/>
          </a:xfrm>
          <a:prstGeom prst="straightConnector1">
            <a:avLst/>
          </a:prstGeom>
          <a:noFill/>
          <a:ln w="9525" cap="rnd">
            <a:solidFill>
              <a:schemeClr val="hlink"/>
            </a:solidFill>
            <a:prstDash val="sysDot"/>
            <a:round/>
            <a:headEnd/>
            <a:tailEnd type="triangle" w="med" len="med"/>
          </a:ln>
        </p:spPr>
      </p:cxnSp>
      <p:sp>
        <p:nvSpPr>
          <p:cNvPr id="80" name="Rectangle 77"/>
          <p:cNvSpPr>
            <a:spLocks noChangeArrowheads="1"/>
          </p:cNvSpPr>
          <p:nvPr/>
        </p:nvSpPr>
        <p:spPr bwMode="auto">
          <a:xfrm>
            <a:off x="1573823" y="4900613"/>
            <a:ext cx="838200" cy="374650"/>
          </a:xfrm>
          <a:prstGeom prst="rect">
            <a:avLst/>
          </a:prstGeom>
          <a:solidFill>
            <a:srgbClr val="C792C6"/>
          </a:solidFill>
          <a:ln w="9525">
            <a:solidFill>
              <a:schemeClr val="accent1"/>
            </a:solidFill>
            <a:miter lim="800000"/>
            <a:headEnd type="none" w="sm" len="sm"/>
            <a:tailEnd type="none" w="sm" len="sm"/>
          </a:ln>
        </p:spPr>
        <p:txBody>
          <a:bodyPr anchor="ctr">
            <a:spAutoFit/>
          </a:bodyPr>
          <a:lstStyle/>
          <a:p>
            <a:pPr marL="285750" indent="-285750" algn="ctr" defTabSz="762000" eaLnBrk="0" hangingPunct="0"/>
            <a:r>
              <a:rPr lang="en-US" sz="900" b="1" dirty="0" smtClean="0">
                <a:solidFill>
                  <a:srgbClr val="0C2D83"/>
                </a:solidFill>
                <a:latin typeface="+mn-lt"/>
                <a:cs typeface="Arial" pitchFamily="34" charset="0"/>
              </a:rPr>
              <a:t>Accounting </a:t>
            </a:r>
          </a:p>
          <a:p>
            <a:pPr marL="285750" indent="-285750" algn="ctr" defTabSz="762000" eaLnBrk="0" hangingPunct="0"/>
            <a:r>
              <a:rPr lang="en-US" sz="900" b="1" dirty="0" smtClean="0">
                <a:solidFill>
                  <a:srgbClr val="0C2D83"/>
                </a:solidFill>
                <a:latin typeface="+mn-lt"/>
                <a:cs typeface="Arial" pitchFamily="34" charset="0"/>
              </a:rPr>
              <a:t>policies</a:t>
            </a:r>
          </a:p>
        </p:txBody>
      </p:sp>
      <p:cxnSp>
        <p:nvCxnSpPr>
          <p:cNvPr id="81" name="AutoShape 78"/>
          <p:cNvCxnSpPr>
            <a:cxnSpLocks noChangeShapeType="1"/>
            <a:stCxn id="13" idx="2"/>
            <a:endCxn id="80" idx="1"/>
          </p:cNvCxnSpPr>
          <p:nvPr/>
        </p:nvCxnSpPr>
        <p:spPr bwMode="auto">
          <a:xfrm>
            <a:off x="817685" y="3854450"/>
            <a:ext cx="756138" cy="1233488"/>
          </a:xfrm>
          <a:prstGeom prst="straightConnector1">
            <a:avLst/>
          </a:prstGeom>
          <a:noFill/>
          <a:ln w="9525">
            <a:solidFill>
              <a:schemeClr val="hlink"/>
            </a:solidFill>
            <a:round/>
            <a:headEnd/>
            <a:tailEnd type="triangle" w="med" len="med"/>
          </a:ln>
        </p:spPr>
      </p:cxnSp>
      <p:sp>
        <p:nvSpPr>
          <p:cNvPr id="82" name="Rectangle 79"/>
          <p:cNvSpPr>
            <a:spLocks noChangeArrowheads="1"/>
          </p:cNvSpPr>
          <p:nvPr/>
        </p:nvSpPr>
        <p:spPr bwMode="auto">
          <a:xfrm>
            <a:off x="1573823" y="5624513"/>
            <a:ext cx="838200" cy="374650"/>
          </a:xfrm>
          <a:prstGeom prst="rect">
            <a:avLst/>
          </a:prstGeom>
          <a:solidFill>
            <a:srgbClr val="C792C6"/>
          </a:solidFill>
          <a:ln w="9525">
            <a:solidFill>
              <a:schemeClr val="accent1"/>
            </a:solidFill>
            <a:miter lim="800000"/>
            <a:headEnd type="none" w="sm" len="sm"/>
            <a:tailEnd type="none" w="sm" len="sm"/>
          </a:ln>
        </p:spPr>
        <p:txBody>
          <a:bodyPr anchor="ctr">
            <a:spAutoFit/>
          </a:bodyPr>
          <a:lstStyle/>
          <a:p>
            <a:pPr marL="285750" indent="-285750" algn="ctr" defTabSz="762000" eaLnBrk="0" hangingPunct="0"/>
            <a:r>
              <a:rPr lang="en-US" sz="900" b="1" dirty="0" smtClean="0">
                <a:solidFill>
                  <a:srgbClr val="0C2D83"/>
                </a:solidFill>
                <a:latin typeface="+mn-lt"/>
                <a:cs typeface="Arial" pitchFamily="34" charset="0"/>
              </a:rPr>
              <a:t>Basis of </a:t>
            </a:r>
          </a:p>
          <a:p>
            <a:pPr marL="285750" indent="-285750" algn="ctr" defTabSz="762000" eaLnBrk="0" hangingPunct="0"/>
            <a:r>
              <a:rPr lang="en-US" sz="900" b="1" dirty="0" smtClean="0">
                <a:solidFill>
                  <a:srgbClr val="0C2D83"/>
                </a:solidFill>
                <a:latin typeface="+mn-lt"/>
                <a:cs typeface="Arial" pitchFamily="34" charset="0"/>
              </a:rPr>
              <a:t>preparation</a:t>
            </a:r>
          </a:p>
        </p:txBody>
      </p:sp>
      <p:cxnSp>
        <p:nvCxnSpPr>
          <p:cNvPr id="83" name="AutoShape 80"/>
          <p:cNvCxnSpPr>
            <a:cxnSpLocks noChangeShapeType="1"/>
            <a:stCxn id="13" idx="2"/>
            <a:endCxn id="82" idx="1"/>
          </p:cNvCxnSpPr>
          <p:nvPr/>
        </p:nvCxnSpPr>
        <p:spPr bwMode="auto">
          <a:xfrm>
            <a:off x="817685" y="3854450"/>
            <a:ext cx="756138" cy="1957388"/>
          </a:xfrm>
          <a:prstGeom prst="straightConnector1">
            <a:avLst/>
          </a:prstGeom>
          <a:noFill/>
          <a:ln w="9525">
            <a:solidFill>
              <a:schemeClr val="hlink"/>
            </a:solidFill>
            <a:round/>
            <a:headEnd/>
            <a:tailEnd type="triangle" w="med" len="med"/>
          </a:ln>
        </p:spPr>
      </p:cxnSp>
      <p:cxnSp>
        <p:nvCxnSpPr>
          <p:cNvPr id="86" name="AutoShape 83"/>
          <p:cNvCxnSpPr>
            <a:cxnSpLocks noChangeShapeType="1"/>
            <a:stCxn id="44" idx="3"/>
            <a:endCxn id="21" idx="1"/>
          </p:cNvCxnSpPr>
          <p:nvPr/>
        </p:nvCxnSpPr>
        <p:spPr bwMode="auto">
          <a:xfrm>
            <a:off x="6150219" y="3746501"/>
            <a:ext cx="767862" cy="466725"/>
          </a:xfrm>
          <a:prstGeom prst="straightConnector1">
            <a:avLst/>
          </a:prstGeom>
          <a:noFill/>
          <a:ln w="9525" cap="rnd">
            <a:solidFill>
              <a:schemeClr val="hlink"/>
            </a:solidFill>
            <a:prstDash val="sysDot"/>
            <a:round/>
            <a:headEnd/>
            <a:tailEnd type="triangle" w="med" len="med"/>
          </a:ln>
        </p:spPr>
      </p:cxnSp>
      <p:pic>
        <p:nvPicPr>
          <p:cNvPr id="84" name="Picture 83"/>
          <p:cNvPicPr>
            <a:picLocks noChangeAspect="1" noChangeArrowheads="1"/>
          </p:cNvPicPr>
          <p:nvPr/>
        </p:nvPicPr>
        <p:blipFill>
          <a:blip r:embed="rId3" cstate="print"/>
          <a:srcRect/>
          <a:stretch>
            <a:fillRect/>
          </a:stretch>
        </p:blipFill>
        <p:spPr bwMode="auto">
          <a:xfrm>
            <a:off x="8080202" y="63500"/>
            <a:ext cx="819266" cy="822960"/>
          </a:xfrm>
          <a:prstGeom prst="rect">
            <a:avLst/>
          </a:prstGeom>
          <a:noFill/>
          <a:ln w="9525">
            <a:noFill/>
            <a:miter lim="800000"/>
            <a:headEnd/>
            <a:tailEnd/>
          </a:ln>
          <a:effectLst/>
        </p:spPr>
      </p:pic>
      <p:sp>
        <p:nvSpPr>
          <p:cNvPr id="85" name="Rectangle 2"/>
          <p:cNvSpPr>
            <a:spLocks noChangeArrowheads="1"/>
          </p:cNvSpPr>
          <p:nvPr/>
        </p:nvSpPr>
        <p:spPr bwMode="auto">
          <a:xfrm>
            <a:off x="268973" y="1047850"/>
            <a:ext cx="2971800" cy="334963"/>
          </a:xfrm>
          <a:prstGeom prst="rect">
            <a:avLst/>
          </a:prstGeom>
          <a:solidFill>
            <a:srgbClr val="F06A0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For Example Purposes Only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Advisory Toolbar"/>
  <p:tag name="TOOLBARVERSION" val="0.61"/>
  <p:tag name="TYPE" val="FullPage"/>
  <p:tag name="KEYWORD" val="FULL-PAGE"/>
  <p:tag name="TEMPLATEVERSION" val="15/05/2006 12:44:40"/>
</p:tagLst>
</file>

<file path=ppt/tags/tag10.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11.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12.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13.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14.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15.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16.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17.xml><?xml version="1.0" encoding="utf-8"?>
<p:tagLst xmlns:a="http://schemas.openxmlformats.org/drawingml/2006/main" xmlns:r="http://schemas.openxmlformats.org/officeDocument/2006/relationships" xmlns:p="http://schemas.openxmlformats.org/presentationml/2006/main">
  <p:tag name="FASFONT" val="Univers55"/>
</p:tagLst>
</file>

<file path=ppt/tags/tag18.xml><?xml version="1.0" encoding="utf-8"?>
<p:tagLst xmlns:a="http://schemas.openxmlformats.org/drawingml/2006/main" xmlns:r="http://schemas.openxmlformats.org/officeDocument/2006/relationships" xmlns:p="http://schemas.openxmlformats.org/presentationml/2006/main">
  <p:tag name="FASFONT" val="Univers55"/>
</p:tagLst>
</file>

<file path=ppt/tags/tag19.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ADV_TOP" val="473.875"/>
  <p:tag name="ADV_LEFT" val="21.5"/>
  <p:tag name="ADV_HEIGHT" val="22.62496"/>
  <p:tag name="ADV_WIDTH" val="736.75"/>
</p:tagLst>
</file>

<file path=ppt/tags/tag20.xml><?xml version="1.0" encoding="utf-8"?>
<p:tagLst xmlns:a="http://schemas.openxmlformats.org/drawingml/2006/main" xmlns:r="http://schemas.openxmlformats.org/officeDocument/2006/relationships" xmlns:p="http://schemas.openxmlformats.org/presentationml/2006/main">
  <p:tag name="FASFONT" val="Univers55"/>
</p:tagLst>
</file>

<file path=ppt/tags/tag21.xml><?xml version="1.0" encoding="utf-8"?>
<p:tagLst xmlns:a="http://schemas.openxmlformats.org/drawingml/2006/main" xmlns:r="http://schemas.openxmlformats.org/officeDocument/2006/relationships" xmlns:p="http://schemas.openxmlformats.org/presentationml/2006/main">
  <p:tag name="FASFONT" val="Univers55"/>
</p:tagLst>
</file>

<file path=ppt/tags/tag22.xml><?xml version="1.0" encoding="utf-8"?>
<p:tagLst xmlns:a="http://schemas.openxmlformats.org/drawingml/2006/main" xmlns:r="http://schemas.openxmlformats.org/officeDocument/2006/relationships" xmlns:p="http://schemas.openxmlformats.org/presentationml/2006/main">
  <p:tag name="FASFONT" val="Univers55"/>
</p:tagLst>
</file>

<file path=ppt/tags/tag23.xml><?xml version="1.0" encoding="utf-8"?>
<p:tagLst xmlns:a="http://schemas.openxmlformats.org/drawingml/2006/main" xmlns:r="http://schemas.openxmlformats.org/officeDocument/2006/relationships" xmlns:p="http://schemas.openxmlformats.org/presentationml/2006/main">
  <p:tag name="ADV_TOP" val="99.87504"/>
  <p:tag name="ADV_LEFT" val="21.5"/>
  <p:tag name="ADV_HEIGHT" val="62.12496"/>
  <p:tag name="ADV_WIDTH" val="101.25"/>
</p:tagLst>
</file>

<file path=ppt/tags/tag24.xml><?xml version="1.0" encoding="utf-8"?>
<p:tagLst xmlns:a="http://schemas.openxmlformats.org/drawingml/2006/main" xmlns:r="http://schemas.openxmlformats.org/officeDocument/2006/relationships" xmlns:p="http://schemas.openxmlformats.org/presentationml/2006/main">
  <p:tag name="ADV_TOP" val="99.87504"/>
  <p:tag name="ADV_LEFT" val="21.5"/>
  <p:tag name="ADV_HEIGHT" val="62.12496"/>
  <p:tag name="ADV_WIDTH" val="101.25"/>
</p:tagLst>
</file>

<file path=ppt/tags/tag25.xml><?xml version="1.0" encoding="utf-8"?>
<p:tagLst xmlns:a="http://schemas.openxmlformats.org/drawingml/2006/main" xmlns:r="http://schemas.openxmlformats.org/officeDocument/2006/relationships" xmlns:p="http://schemas.openxmlformats.org/presentationml/2006/main">
  <p:tag name="ADV_TOP" val="176.4946"/>
  <p:tag name="ADV_LEFT" val="52.04898"/>
  <p:tag name="ADV_HEIGHT" val="32.82134"/>
  <p:tag name="ADV_WIDTH" val="301.3357"/>
</p:tagLst>
</file>

<file path=ppt/tags/tag26.xml><?xml version="1.0" encoding="utf-8"?>
<p:tagLst xmlns:a="http://schemas.openxmlformats.org/drawingml/2006/main" xmlns:r="http://schemas.openxmlformats.org/officeDocument/2006/relationships" xmlns:p="http://schemas.openxmlformats.org/presentationml/2006/main">
  <p:tag name="ADV_TOP" val="82.85205"/>
  <p:tag name="ADV_LEFT" val="38.52291"/>
  <p:tag name="ADV_HEIGHT" val="68.09283"/>
  <p:tag name="ADV_WIDTH" val="34.04685"/>
</p:tagLst>
</file>

<file path=ppt/tags/tag27.xml><?xml version="1.0" encoding="utf-8"?>
<p:tagLst xmlns:a="http://schemas.openxmlformats.org/drawingml/2006/main" xmlns:r="http://schemas.openxmlformats.org/officeDocument/2006/relationships" xmlns:p="http://schemas.openxmlformats.org/presentationml/2006/main">
  <p:tag name="FASFONT" val="Univers55"/>
</p:tagLst>
</file>

<file path=ppt/tags/tag28.xml><?xml version="1.0" encoding="utf-8"?>
<p:tagLst xmlns:a="http://schemas.openxmlformats.org/drawingml/2006/main" xmlns:r="http://schemas.openxmlformats.org/officeDocument/2006/relationships" xmlns:p="http://schemas.openxmlformats.org/presentationml/2006/main">
  <p:tag name="ADV_TOP" val="99.875"/>
  <p:tag name="ADV_LEFT" val="395.75"/>
  <p:tag name="ADV_HEIGHT" val="192.75"/>
  <p:tag name="ADV_WIDTH" val="362.75"/>
</p:tagLst>
</file>

<file path=ppt/tags/tag29.xml><?xml version="1.0" encoding="utf-8"?>
<p:tagLst xmlns:a="http://schemas.openxmlformats.org/drawingml/2006/main" xmlns:r="http://schemas.openxmlformats.org/officeDocument/2006/relationships" xmlns:p="http://schemas.openxmlformats.org/presentationml/2006/main">
  <p:tag name="ADV_TOP" val="427.75"/>
  <p:tag name="ADV_LEFT" val="21.5"/>
  <p:tag name="ADV_HEIGHT" val="30.375"/>
  <p:tag name="ADV_WIDTH" val="238.125"/>
</p:tagLst>
</file>

<file path=ppt/tags/tag3.xml><?xml version="1.0" encoding="utf-8"?>
<p:tagLst xmlns:a="http://schemas.openxmlformats.org/drawingml/2006/main" xmlns:r="http://schemas.openxmlformats.org/officeDocument/2006/relationships" xmlns:p="http://schemas.openxmlformats.org/presentationml/2006/main">
  <p:tag name="ADV_TOP" val="324.75"/>
  <p:tag name="ADV_LEFT" val="31.375"/>
  <p:tag name="ADV_HEIGHT" val="49.5"/>
  <p:tag name="ADV_WIDTH" val="29.75"/>
</p:tagLst>
</file>

<file path=ppt/tags/tag30.xml><?xml version="1.0" encoding="utf-8"?>
<p:tagLst xmlns:a="http://schemas.openxmlformats.org/drawingml/2006/main" xmlns:r="http://schemas.openxmlformats.org/officeDocument/2006/relationships" xmlns:p="http://schemas.openxmlformats.org/presentationml/2006/main">
  <p:tag name="ADV_TOP" val="427.75"/>
  <p:tag name="ADV_LEFT" val="21.5"/>
  <p:tag name="ADV_HEIGHT" val="30.375"/>
  <p:tag name="ADV_WIDTH" val="238.125"/>
</p:tagLst>
</file>

<file path=ppt/tags/tag31.xml><?xml version="1.0" encoding="utf-8"?>
<p:tagLst xmlns:a="http://schemas.openxmlformats.org/drawingml/2006/main" xmlns:r="http://schemas.openxmlformats.org/officeDocument/2006/relationships" xmlns:p="http://schemas.openxmlformats.org/presentationml/2006/main">
  <p:tag name="ADV_TOP" val="427.75"/>
  <p:tag name="ADV_LEFT" val="21.5"/>
  <p:tag name="ADV_HEIGHT" val="30.375"/>
  <p:tag name="ADV_WIDTH" val="238.125"/>
</p:tagLst>
</file>

<file path=ppt/tags/tag32.xml><?xml version="1.0" encoding="utf-8"?>
<p:tagLst xmlns:a="http://schemas.openxmlformats.org/drawingml/2006/main" xmlns:r="http://schemas.openxmlformats.org/officeDocument/2006/relationships" xmlns:p="http://schemas.openxmlformats.org/presentationml/2006/main">
  <p:tag name="ADV_TOP" val="427.75"/>
  <p:tag name="ADV_LEFT" val="21.5"/>
  <p:tag name="ADV_HEIGHT" val="30.375"/>
  <p:tag name="ADV_WIDTH" val="238.125"/>
</p:tagLst>
</file>

<file path=ppt/tags/tag33.xml><?xml version="1.0" encoding="utf-8"?>
<p:tagLst xmlns:a="http://schemas.openxmlformats.org/drawingml/2006/main" xmlns:r="http://schemas.openxmlformats.org/officeDocument/2006/relationships" xmlns:p="http://schemas.openxmlformats.org/presentationml/2006/main">
  <p:tag name="ADV_TOP" val="427.75"/>
  <p:tag name="ADV_LEFT" val="21.5"/>
  <p:tag name="ADV_HEIGHT" val="30.375"/>
  <p:tag name="ADV_WIDTH" val="238.125"/>
</p:tagLst>
</file>

<file path=ppt/tags/tag34.xml><?xml version="1.0" encoding="utf-8"?>
<p:tagLst xmlns:a="http://schemas.openxmlformats.org/drawingml/2006/main" xmlns:r="http://schemas.openxmlformats.org/officeDocument/2006/relationships" xmlns:p="http://schemas.openxmlformats.org/presentationml/2006/main">
  <p:tag name="FASFONT" val="Univers55"/>
</p:tagLst>
</file>

<file path=ppt/tags/tag35.xml><?xml version="1.0" encoding="utf-8"?>
<p:tagLst xmlns:a="http://schemas.openxmlformats.org/drawingml/2006/main" xmlns:r="http://schemas.openxmlformats.org/officeDocument/2006/relationships" xmlns:p="http://schemas.openxmlformats.org/presentationml/2006/main">
  <p:tag name="FASFONT" val="Univers55"/>
</p:tagLst>
</file>

<file path=ppt/tags/tag36.xml><?xml version="1.0" encoding="utf-8"?>
<p:tagLst xmlns:a="http://schemas.openxmlformats.org/drawingml/2006/main" xmlns:r="http://schemas.openxmlformats.org/officeDocument/2006/relationships" xmlns:p="http://schemas.openxmlformats.org/presentationml/2006/main">
  <p:tag name="FASFONT" val="Univers55"/>
</p:tagLst>
</file>

<file path=ppt/tags/tag37.xml><?xml version="1.0" encoding="utf-8"?>
<p:tagLst xmlns:a="http://schemas.openxmlformats.org/drawingml/2006/main" xmlns:r="http://schemas.openxmlformats.org/officeDocument/2006/relationships" xmlns:p="http://schemas.openxmlformats.org/presentationml/2006/main">
  <p:tag name="FASFONT" val="Univers55"/>
</p:tagLst>
</file>

<file path=ppt/tags/tag38.xml><?xml version="1.0" encoding="utf-8"?>
<p:tagLst xmlns:a="http://schemas.openxmlformats.org/drawingml/2006/main" xmlns:r="http://schemas.openxmlformats.org/officeDocument/2006/relationships" xmlns:p="http://schemas.openxmlformats.org/presentationml/2006/main">
  <p:tag name="FASFONT" val="Univers55"/>
</p:tagLst>
</file>

<file path=ppt/tags/tag39.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ADV_TOP" val="324.75"/>
  <p:tag name="ADV_LEFT" val="31.375"/>
  <p:tag name="ADV_HEIGHT" val="49.5"/>
  <p:tag name="ADV_WIDTH" val="29.75"/>
</p:tagLst>
</file>

<file path=ppt/tags/tag40.xml><?xml version="1.0" encoding="utf-8"?>
<p:tagLst xmlns:a="http://schemas.openxmlformats.org/drawingml/2006/main" xmlns:r="http://schemas.openxmlformats.org/officeDocument/2006/relationships" xmlns:p="http://schemas.openxmlformats.org/presentationml/2006/main">
  <p:tag name="FASFONT" val="Univers55"/>
</p:tagLst>
</file>

<file path=ppt/tags/tag41.xml><?xml version="1.0" encoding="utf-8"?>
<p:tagLst xmlns:a="http://schemas.openxmlformats.org/drawingml/2006/main" xmlns:r="http://schemas.openxmlformats.org/officeDocument/2006/relationships" xmlns:p="http://schemas.openxmlformats.org/presentationml/2006/main">
  <p:tag name="FASFONT" val="Univers55"/>
</p:tagLst>
</file>

<file path=ppt/tags/tag42.xml><?xml version="1.0" encoding="utf-8"?>
<p:tagLst xmlns:a="http://schemas.openxmlformats.org/drawingml/2006/main" xmlns:r="http://schemas.openxmlformats.org/officeDocument/2006/relationships" xmlns:p="http://schemas.openxmlformats.org/presentationml/2006/main">
  <p:tag name="FASFONT" val="Univers55"/>
</p:tagLst>
</file>

<file path=ppt/tags/tag43.xml><?xml version="1.0" encoding="utf-8"?>
<p:tagLst xmlns:a="http://schemas.openxmlformats.org/drawingml/2006/main" xmlns:r="http://schemas.openxmlformats.org/officeDocument/2006/relationships" xmlns:p="http://schemas.openxmlformats.org/presentationml/2006/main">
  <p:tag name="FASFONT" val="Univers55"/>
</p:tagLst>
</file>

<file path=ppt/tags/tag44.xml><?xml version="1.0" encoding="utf-8"?>
<p:tagLst xmlns:a="http://schemas.openxmlformats.org/drawingml/2006/main" xmlns:r="http://schemas.openxmlformats.org/officeDocument/2006/relationships" xmlns:p="http://schemas.openxmlformats.org/presentationml/2006/main">
  <p:tag name="FASFONT" val="Univers55"/>
</p:tagLst>
</file>

<file path=ppt/tags/tag45.xml><?xml version="1.0" encoding="utf-8"?>
<p:tagLst xmlns:a="http://schemas.openxmlformats.org/drawingml/2006/main" xmlns:r="http://schemas.openxmlformats.org/officeDocument/2006/relationships" xmlns:p="http://schemas.openxmlformats.org/presentationml/2006/main">
  <p:tag name="FASFONT" val="Univers55"/>
</p:tagLst>
</file>

<file path=ppt/tags/tag46.xml><?xml version="1.0" encoding="utf-8"?>
<p:tagLst xmlns:a="http://schemas.openxmlformats.org/drawingml/2006/main" xmlns:r="http://schemas.openxmlformats.org/officeDocument/2006/relationships" xmlns:p="http://schemas.openxmlformats.org/presentationml/2006/main">
  <p:tag name="FASFONT" val="Univers55"/>
</p:tagLst>
</file>

<file path=ppt/tags/tag47.xml><?xml version="1.0" encoding="utf-8"?>
<p:tagLst xmlns:a="http://schemas.openxmlformats.org/drawingml/2006/main" xmlns:r="http://schemas.openxmlformats.org/officeDocument/2006/relationships" xmlns:p="http://schemas.openxmlformats.org/presentationml/2006/main">
  <p:tag name="FASFONT" val="Univers55"/>
</p:tagLst>
</file>

<file path=ppt/tags/tag48.xml><?xml version="1.0" encoding="utf-8"?>
<p:tagLst xmlns:a="http://schemas.openxmlformats.org/drawingml/2006/main" xmlns:r="http://schemas.openxmlformats.org/officeDocument/2006/relationships" xmlns:p="http://schemas.openxmlformats.org/presentationml/2006/main">
  <p:tag name="FASFONT" val="Univers55"/>
</p:tagLst>
</file>

<file path=ppt/tags/tag49.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ADV_TOP" val="447.25"/>
  <p:tag name="ADV_LEFT" val="21.5"/>
  <p:tag name="ADV_HEIGHT" val="49.5"/>
  <p:tag name="ADV_WIDTH" val="29.75"/>
</p:tagLst>
</file>

<file path=ppt/tags/tag50.xml><?xml version="1.0" encoding="utf-8"?>
<p:tagLst xmlns:a="http://schemas.openxmlformats.org/drawingml/2006/main" xmlns:r="http://schemas.openxmlformats.org/officeDocument/2006/relationships" xmlns:p="http://schemas.openxmlformats.org/presentationml/2006/main">
  <p:tag name="FASFONT" val="Univers55"/>
</p:tagLst>
</file>

<file path=ppt/tags/tag51.xml><?xml version="1.0" encoding="utf-8"?>
<p:tagLst xmlns:a="http://schemas.openxmlformats.org/drawingml/2006/main" xmlns:r="http://schemas.openxmlformats.org/officeDocument/2006/relationships" xmlns:p="http://schemas.openxmlformats.org/presentationml/2006/main">
  <p:tag name="FASFONT" val="Univers55"/>
</p:tagLst>
</file>

<file path=ppt/tags/tag52.xml><?xml version="1.0" encoding="utf-8"?>
<p:tagLst xmlns:a="http://schemas.openxmlformats.org/drawingml/2006/main" xmlns:r="http://schemas.openxmlformats.org/officeDocument/2006/relationships" xmlns:p="http://schemas.openxmlformats.org/presentationml/2006/main">
  <p:tag name="FASFONT" val="Univers55"/>
</p:tagLst>
</file>

<file path=ppt/tags/tag53.xml><?xml version="1.0" encoding="utf-8"?>
<p:tagLst xmlns:a="http://schemas.openxmlformats.org/drawingml/2006/main" xmlns:r="http://schemas.openxmlformats.org/officeDocument/2006/relationships" xmlns:p="http://schemas.openxmlformats.org/presentationml/2006/main">
  <p:tag name="FASFONT" val="Univers55"/>
</p:tagLst>
</file>

<file path=ppt/tags/tag54.xml><?xml version="1.0" encoding="utf-8"?>
<p:tagLst xmlns:a="http://schemas.openxmlformats.org/drawingml/2006/main" xmlns:r="http://schemas.openxmlformats.org/officeDocument/2006/relationships" xmlns:p="http://schemas.openxmlformats.org/presentationml/2006/main">
  <p:tag name="FASFONT" val="Univers55"/>
</p:tagLst>
</file>

<file path=ppt/tags/tag55.xml><?xml version="1.0" encoding="utf-8"?>
<p:tagLst xmlns:a="http://schemas.openxmlformats.org/drawingml/2006/main" xmlns:r="http://schemas.openxmlformats.org/officeDocument/2006/relationships" xmlns:p="http://schemas.openxmlformats.org/presentationml/2006/main">
  <p:tag name="FASFONT" val="Univers55"/>
</p:tagLst>
</file>

<file path=ppt/tags/tag56.xml><?xml version="1.0" encoding="utf-8"?>
<p:tagLst xmlns:a="http://schemas.openxmlformats.org/drawingml/2006/main" xmlns:r="http://schemas.openxmlformats.org/officeDocument/2006/relationships" xmlns:p="http://schemas.openxmlformats.org/presentationml/2006/main">
  <p:tag name="FASFONT" val="Univers55"/>
</p:tagLst>
</file>

<file path=ppt/tags/tag57.xml><?xml version="1.0" encoding="utf-8"?>
<p:tagLst xmlns:a="http://schemas.openxmlformats.org/drawingml/2006/main" xmlns:r="http://schemas.openxmlformats.org/officeDocument/2006/relationships" xmlns:p="http://schemas.openxmlformats.org/presentationml/2006/main">
  <p:tag name="FASFONT" val="Univers55"/>
</p:tagLst>
</file>

<file path=ppt/tags/tag58.xml><?xml version="1.0" encoding="utf-8"?>
<p:tagLst xmlns:a="http://schemas.openxmlformats.org/drawingml/2006/main" xmlns:r="http://schemas.openxmlformats.org/officeDocument/2006/relationships" xmlns:p="http://schemas.openxmlformats.org/presentationml/2006/main">
  <p:tag name="FASFONT" val="Univers55"/>
</p:tagLst>
</file>

<file path=ppt/tags/tag59.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ADV_TOP" val="447.25"/>
  <p:tag name="ADV_LEFT" val="21.5"/>
  <p:tag name="ADV_HEIGHT" val="49.5"/>
  <p:tag name="ADV_WIDTH" val="29.75"/>
</p:tagLst>
</file>

<file path=ppt/tags/tag60.xml><?xml version="1.0" encoding="utf-8"?>
<p:tagLst xmlns:a="http://schemas.openxmlformats.org/drawingml/2006/main" xmlns:r="http://schemas.openxmlformats.org/officeDocument/2006/relationships" xmlns:p="http://schemas.openxmlformats.org/presentationml/2006/main">
  <p:tag name="FASFONT" val="Univers55"/>
</p:tagLst>
</file>

<file path=ppt/tags/tag61.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62.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63.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64.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65.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66.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67.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68.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69.xml><?xml version="1.0" encoding="utf-8"?>
<p:tagLst xmlns:a="http://schemas.openxmlformats.org/drawingml/2006/main" xmlns:r="http://schemas.openxmlformats.org/officeDocument/2006/relationships" xmlns:p="http://schemas.openxmlformats.org/presentationml/2006/main">
  <p:tag name="TAX_LEFT" val="49.875"/>
  <p:tag name="TAX_TOP" val="167.875"/>
  <p:tag name="TAX_HEIGHT" val="114.375"/>
  <p:tag name="TAX_WIDTH" val="65.75"/>
</p:tagLst>
</file>

<file path=ppt/tags/tag7.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70.xml><?xml version="1.0" encoding="utf-8"?>
<p:tagLst xmlns:a="http://schemas.openxmlformats.org/drawingml/2006/main" xmlns:r="http://schemas.openxmlformats.org/officeDocument/2006/relationships" xmlns:p="http://schemas.openxmlformats.org/presentationml/2006/main">
  <p:tag name="FAS_TOP" val="99.875"/>
  <p:tag name="FAS_LEFT" val="21.5"/>
  <p:tag name="FAS_HEIGHT" val="14.375"/>
  <p:tag name="FAS_WIDTH" val="612.25"/>
</p:tagLst>
</file>

<file path=ppt/tags/tag8.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ags/tag9.xml><?xml version="1.0" encoding="utf-8"?>
<p:tagLst xmlns:a="http://schemas.openxmlformats.org/drawingml/2006/main" xmlns:r="http://schemas.openxmlformats.org/officeDocument/2006/relationships" xmlns:p="http://schemas.openxmlformats.org/presentationml/2006/main">
  <p:tag name="ADV_TOP" val="304"/>
  <p:tag name="ADV_LEFT" val="21.5"/>
  <p:tag name="ADV_HEIGHT" val="149"/>
  <p:tag name="ADV_WIDTH" val="362.875"/>
</p:tagLst>
</file>

<file path=ppt/theme/theme1.xml><?xml version="1.0" encoding="utf-8"?>
<a:theme xmlns:a="http://schemas.openxmlformats.org/drawingml/2006/main" name="CREATE TALKBOOK LETTER">
  <a:themeElements>
    <a:clrScheme name="KPMG Colors">
      <a:dk1>
        <a:srgbClr val="000000"/>
      </a:dk1>
      <a:lt1>
        <a:srgbClr val="FFFFFF"/>
      </a:lt1>
      <a:dk2>
        <a:srgbClr val="007C92"/>
      </a:dk2>
      <a:lt2>
        <a:srgbClr val="747678"/>
      </a:lt2>
      <a:accent1>
        <a:srgbClr val="00338D"/>
      </a:accent1>
      <a:accent2>
        <a:srgbClr val="A79E70"/>
      </a:accent2>
      <a:accent3>
        <a:srgbClr val="7AB800"/>
      </a:accent3>
      <a:accent4>
        <a:srgbClr val="8E25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CREATE TALKBOOK LETTER 1">
        <a:dk1>
          <a:srgbClr val="007C92"/>
        </a:dk1>
        <a:lt1>
          <a:srgbClr val="FFFFFF"/>
        </a:lt1>
        <a:dk2>
          <a:srgbClr val="000000"/>
        </a:dk2>
        <a:lt2>
          <a:srgbClr val="747678"/>
        </a:lt2>
        <a:accent1>
          <a:srgbClr val="8E258D"/>
        </a:accent1>
        <a:accent2>
          <a:srgbClr val="A79E70"/>
        </a:accent2>
        <a:accent3>
          <a:srgbClr val="AAAAAA"/>
        </a:accent3>
        <a:accent4>
          <a:srgbClr val="DADADA"/>
        </a:accent4>
        <a:accent5>
          <a:srgbClr val="C6ACC5"/>
        </a:accent5>
        <a:accent6>
          <a:srgbClr val="978F65"/>
        </a:accent6>
        <a:hlink>
          <a:srgbClr val="007C92"/>
        </a:hlink>
        <a:folHlink>
          <a:srgbClr val="8E258D"/>
        </a:folHlink>
      </a:clrScheme>
      <a:clrMap bg1="dk2" tx1="lt1" bg2="dk1" tx2="lt2" accent1="accent1" accent2="accent2" accent3="accent3" accent4="accent4" accent5="accent5" accent6="accent6" hlink="hlink" folHlink="folHlink"/>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particular document is to assist professionals when planning financial due diligence engagements.</Abstract>
    <Category_x002f_DocumentType xmlns="be912a0f-871e-4bc8-abfc-ad9b3a1cba72">Methodology &amp; Tools | Leading Guidance</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FDD_EP_Plan</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 Integration-Separation</Services>
    <Publication_x0020_Date xmlns="be912a0f-871e-4bc8-abfc-ad9b3a1cba72">2012-01-23T23:00:00+00:00</Publication_x0020_Date>
    <Primary_x0020_Language xmlns="be912a0f-871e-4bc8-abfc-ad9b3a1cba72">English</Primary_x0020_Language>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461F3C6-AAA2-4790-BC4F-1B3F4AA5069C}"/>
</file>

<file path=customXml/itemProps2.xml><?xml version="1.0" encoding="utf-8"?>
<ds:datastoreItem xmlns:ds="http://schemas.openxmlformats.org/officeDocument/2006/customXml" ds:itemID="{D04BAE16-A57C-40B7-88D8-D4D8D280819F}"/>
</file>

<file path=customXml/itemProps3.xml><?xml version="1.0" encoding="utf-8"?>
<ds:datastoreItem xmlns:ds="http://schemas.openxmlformats.org/officeDocument/2006/customXml" ds:itemID="{8439EFFD-CA1E-4A1C-9B00-0C674972511B}"/>
</file>

<file path=customXml/itemProps4.xml><?xml version="1.0" encoding="utf-8"?>
<ds:datastoreItem xmlns:ds="http://schemas.openxmlformats.org/officeDocument/2006/customXml" ds:itemID="{7C44A396-94C8-478E-9FF5-1FEC11E68F11}"/>
</file>

<file path=customXml/itemProps5.xml><?xml version="1.0" encoding="utf-8"?>
<ds:datastoreItem xmlns:ds="http://schemas.openxmlformats.org/officeDocument/2006/customXml" ds:itemID="{8E318C50-8E26-4563-8594-3963B60940A3}"/>
</file>

<file path=docProps/app.xml><?xml version="1.0" encoding="utf-8"?>
<Properties xmlns="http://schemas.openxmlformats.org/officeDocument/2006/extended-properties" xmlns:vt="http://schemas.openxmlformats.org/officeDocument/2006/docPropsVTypes">
  <Template/>
  <TotalTime>0</TotalTime>
  <Words>13675</Words>
  <Application>Microsoft Office PowerPoint</Application>
  <PresentationFormat>Letter Paper (8.5x11 in)</PresentationFormat>
  <Paragraphs>1533</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CREATE TALKBOOK LETTER</vt:lpstr>
      <vt:lpstr>Slide 0</vt:lpstr>
      <vt:lpstr>Slide 1</vt:lpstr>
      <vt:lpstr>Engagement process: planning guidance Contents </vt:lpstr>
      <vt:lpstr>Slide 3</vt:lpstr>
      <vt:lpstr>Slide 4</vt:lpstr>
      <vt:lpstr>Slide 5</vt:lpstr>
      <vt:lpstr>Slide 6</vt:lpstr>
      <vt:lpstr>Slide 7</vt:lpstr>
      <vt:lpstr>Slide 8</vt:lpstr>
      <vt:lpstr>Slide 9</vt:lpstr>
      <vt:lpstr>Engagement process: planning guidance 1. Research, discuss, think: Value Driver Framework (2 of 3) </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guidance</dc:title>
  <dc:creator>Ramaswarmy, K.</dc:creator>
  <cp:keywords/>
  <dc:description/>
  <cp:lastModifiedBy/>
  <cp:revision>1</cp:revision>
  <dcterms:created xsi:type="dcterms:W3CDTF">2012-10-11T03:38:17Z</dcterms:created>
  <dcterms:modified xsi:type="dcterms:W3CDTF">2012-10-11T03:38:20Z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713500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particular document is to assist professionals when planning financial due diligence engagements.</vt:lpwstr>
  </property>
  <property fmtid="{D5CDD505-2E9C-101B-9397-08002B2CF9AE}" pid="7" name="Keyword">
    <vt:lpwstr>FDD_EP_Plan</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57</vt:lpwstr>
  </property>
  <property fmtid="{D5CDD505-2E9C-101B-9397-08002B2CF9AE}" pid="22" name="Primary Language">
    <vt:lpwstr>19</vt:lpwstr>
  </property>
  <property fmtid="{D5CDD505-2E9C-101B-9397-08002B2CF9AE}" pid="26" name="Category/DocumentType">
    <vt:lpwstr>24</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particular document is to assist professionals when planning financial due diligence engagements.</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89127</vt:lpwstr>
  </property>
  <property fmtid="{D5CDD505-2E9C-101B-9397-08002B2CF9AE}" pid="93" name="AdvCatDocType">
    <vt:lpwstr>24</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FDD_EP_Plan</vt:lpwstr>
  </property>
  <property fmtid="{D5CDD505-2E9C-101B-9397-08002B2CF9AE}" pid="102" name="AdvRiskReviewer">
    <vt:lpwstr/>
  </property>
</Properties>
</file>