
<file path=[Content_Types].xml><?xml version="1.0" encoding="utf-8"?>
<Types xmlns="http://schemas.openxmlformats.org/package/2006/content-types">
  <Override PartName="/ppt/slides/slide47.xml" ContentType="application/vnd.openxmlformats-officedocument.presentationml.slide+xml"/>
  <Override PartName="/ppt/tags/tag8.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Default Extension="xml" ContentType="application/xml"/>
  <Override PartName="/ppt/tags/tag38.xml" ContentType="application/vnd.openxmlformats-officedocument.presentationml.tags+xml"/>
  <Override PartName="/ppt/notesSlides/notesSlide16.xml" ContentType="application/vnd.openxmlformats-officedocument.presentationml.notesSlide+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notesSlides/notesSlide41.xml" ContentType="application/vnd.openxmlformats-officedocument.presentationml.notesSlide+xml"/>
  <Override PartName="/ppt/tags/tag52.xml" ContentType="application/vnd.openxmlformats-officedocument.presentationml.tags+xml"/>
  <Override PartName="/ppt/notesSlides/notesSlide30.xml" ContentType="application/vnd.openxmlformats-officedocument.presentationml.notesSlide+xml"/>
  <Override PartName="/ppt/tags/tag109.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customXml/itemProps2.xml" ContentType="application/vnd.openxmlformats-officedocument.customXmlProperties+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Default Extension="emf" ContentType="image/x-emf"/>
  <Override PartName="/ppt/tags/tag68.xml" ContentType="application/vnd.openxmlformats-officedocument.presentationml.tags+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notesSlides/notesSlide4.xml" ContentType="application/vnd.openxmlformats-officedocument.presentationml.notesSlide+xml"/>
  <Override PartName="/ppt/tags/tag106.xml" ContentType="application/vnd.openxmlformats-officedocument.presentationml.tags+xml"/>
  <Override PartName="/ppt/slides/slide3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tags/tag98.xml" ContentType="application/vnd.openxmlformats-officedocument.presentationml.tags+xml"/>
  <Override PartName="/ppt/tags/tag120.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tags/tag87.xml" ContentType="application/vnd.openxmlformats-officedocument.presentationml.tags+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notesSlides/notesSlide43.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notesSlides/notesSlide32.xml" ContentType="application/vnd.openxmlformats-officedocument.presentationml.notesSlide+xml"/>
  <Override PartName="/ppt/notesSlides/notesSlide9.xml" ContentType="application/vnd.openxmlformats-officedocument.presentationml.notesSlide+xml"/>
  <Override PartName="/ppt/tags/tag43.xml" ContentType="application/vnd.openxmlformats-officedocument.presentationml.tags+xml"/>
  <Override PartName="/ppt/notesSlides/notesSlide21.xml" ContentType="application/vnd.openxmlformats-officedocument.presentationml.notesSlide+xml"/>
  <Override PartName="/ppt/tags/tag90.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customXml/itemProps4.xml" ContentType="application/vnd.openxmlformats-officedocument.customXmlProperties+xml"/>
  <Override PartName="/ppt/notesSlides/notesSlide1.xml" ContentType="application/vnd.openxmlformats-officedocument.presentationml.notesSlide+xml"/>
  <Override PartName="/ppt/tags/tag7.xml" ContentType="application/vnd.openxmlformats-officedocument.presentationml.tags+xml"/>
  <Override PartName="/ppt/tags/tag103.xml" ContentType="application/vnd.openxmlformats-officedocument.presentationml.tags+xml"/>
  <Override PartName="/ppt/slides/slide46.xml" ContentType="application/vnd.openxmlformats-officedocument.presentationml.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tags/tag59.xml" ContentType="application/vnd.openxmlformats-officedocument.presentationml.tags+xml"/>
  <Override PartName="/ppt/notesSlides/notesSlide37.xml" ContentType="application/vnd.openxmlformats-officedocument.presentationml.notes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tags/tag84.xml" ContentType="application/vnd.openxmlformats-officedocument.presentationml.tags+xml"/>
  <Override PartName="/ppt/tags/tag95.xml" ContentType="application/vnd.openxmlformats-officedocument.presentationml.tags+xml"/>
  <Override PartName="/ppt/slideLayouts/slideLayout12.xml" ContentType="application/vnd.openxmlformats-officedocument.presentationml.slideLayout+xml"/>
  <Override PartName="/ppt/tags/tag26.xml" ContentType="application/vnd.openxmlformats-officedocument.presentationml.tags+xml"/>
  <Override PartName="/ppt/tags/tag73.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119.xml" ContentType="application/vnd.openxmlformats-officedocument.presentationml.tags+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customXml/itemProps1.xml" ContentType="application/vnd.openxmlformats-officedocument.customXmlPropertie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notesSlides/notesSlide45.xml" ContentType="application/vnd.openxmlformats-officedocument.presentationml.notesSlide+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tags/tag45.xml" ContentType="application/vnd.openxmlformats-officedocument.presentationml.tags+xml"/>
  <Override PartName="/ppt/notesSlides/notesSlide23.xml" ContentType="application/vnd.openxmlformats-officedocument.presentationml.notesSlide+xml"/>
  <Override PartName="/ppt/tags/tag92.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86.xml" ContentType="application/vnd.openxmlformats-officedocument.presentationml.tags+xml"/>
  <Override PartName="/ppt/tags/tag97.xml" ContentType="application/vnd.openxmlformats-officedocument.presentationml.tags+xml"/>
  <Override PartName="/ppt/slideLayouts/slideLayout14.xml" ContentType="application/vnd.openxmlformats-officedocument.presentationml.slideLayout+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notesSlides/notesSlide42.xml" ContentType="application/vnd.openxmlformats-officedocument.presentationml.notesSlide+xml"/>
  <Override PartName="/ppt/notesSlides/notesSlide8.xml" ContentType="application/vnd.openxmlformats-officedocument.presentationml.notesSlide+xml"/>
  <Override PartName="/ppt/tags/tag53.xml" ContentType="application/vnd.openxmlformats-officedocument.presentationml.tags+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tags/tag31.xml" ContentType="application/vnd.openxmlformats-officedocument.presentationml.tags+xml"/>
  <Override PartName="/ppt/tags/tag42.xml" ContentType="application/vnd.openxmlformats-officedocument.presentationml.tags+xml"/>
  <Override PartName="/ppt/handoutMasters/handoutMaster1.xml" ContentType="application/vnd.openxmlformats-officedocument.presentationml.handoutMaster+xml"/>
  <Override PartName="/ppt/tags/tag20.xml" ContentType="application/vnd.openxmlformats-officedocument.presentationml.tags+xml"/>
  <Override PartName="/ppt/tags/tag124.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5.xml" ContentType="application/vnd.openxmlformats-officedocument.presentationml.slide+xml"/>
  <Override PartName="/ppt/theme/theme3.xml" ContentType="application/vnd.openxmlformats-officedocument.theme+xml"/>
  <Override PartName="/ppt/tags/tag102.xml" ContentType="application/vnd.openxmlformats-officedocument.presentationml.tags+xml"/>
  <Override PartName="/ppt/notesSlides/notesSlide47.xml" ContentType="application/vnd.openxmlformats-officedocument.presentationml.notesSlide+xml"/>
  <Override PartName="/ppt/slides/slide34.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tags/tag47.xml" ContentType="application/vnd.openxmlformats-officedocument.presentationml.tags+xml"/>
  <Override PartName="/ppt/notesSlides/notesSlide25.xml" ContentType="application/vnd.openxmlformats-officedocument.presentationml.notesSlide+xml"/>
  <Override PartName="/ppt/tags/tag9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36.xml" ContentType="application/vnd.openxmlformats-officedocument.presentationml.tags+xml"/>
  <Override PartName="/ppt/tags/tag83.xml" ContentType="application/vnd.openxmlformats-officedocument.presentationml.tags+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slideLayouts/slideLayout16.xml" ContentType="application/vnd.openxmlformats-officedocument.presentationml.slideLayout+xml"/>
  <Default Extension="jpeg" ContentType="image/jpeg"/>
  <Override PartName="/ppt/tags/tag3.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notesSlides/notesSlide44.xml" ContentType="application/vnd.openxmlformats-officedocument.presentationml.notesSlide+xml"/>
  <Override PartName="/ppt/slides/slide20.xml" ContentType="application/vnd.openxmlformats-officedocument.presentationml.slide+xml"/>
  <Override PartName="/ppt/tags/tag55.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22.xml" ContentType="application/vnd.openxmlformats-officedocument.presentationml.tags+xml"/>
  <Override PartName="/ppt/tags/tag126.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notesSlides/notesSlide2.xml" ContentType="application/vnd.openxmlformats-officedocument.presentationml.notesSlide+xml"/>
  <Override PartName="/ppt/tags/tag104.xml" ContentType="application/vnd.openxmlformats-officedocument.presentationml.tags+xml"/>
  <Override PartName="/ppt/slides/slide36.xml" ContentType="application/vnd.openxmlformats-officedocument.presentationml.slide+xml"/>
  <Override PartName="/ppt/tags/tag49.xml" ContentType="application/vnd.openxmlformats-officedocument.presentationml.tags+xml"/>
  <Override PartName="/ppt/notesSlides/notesSlide27.xml" ContentType="application/vnd.openxmlformats-officedocument.presentationml.notesSlide+xml"/>
  <Override PartName="/ppt/tags/tag96.xml" ContentType="application/vnd.openxmlformats-officedocument.presentationml.tags+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73" r:id="rId1"/>
  </p:sldMasterIdLst>
  <p:notesMasterIdLst>
    <p:notesMasterId r:id="rId50"/>
  </p:notesMasterIdLst>
  <p:handoutMasterIdLst>
    <p:handoutMasterId r:id="rId51"/>
  </p:handoutMasterIdLst>
  <p:sldIdLst>
    <p:sldId id="283" r:id="rId2"/>
    <p:sldId id="393" r:id="rId3"/>
    <p:sldId id="495" r:id="rId4"/>
    <p:sldId id="496" r:id="rId5"/>
    <p:sldId id="776" r:id="rId6"/>
    <p:sldId id="785" r:id="rId7"/>
    <p:sldId id="782" r:id="rId8"/>
    <p:sldId id="791" r:id="rId9"/>
    <p:sldId id="792" r:id="rId10"/>
    <p:sldId id="777" r:id="rId11"/>
    <p:sldId id="798" r:id="rId12"/>
    <p:sldId id="778" r:id="rId13"/>
    <p:sldId id="786" r:id="rId14"/>
    <p:sldId id="865" r:id="rId15"/>
    <p:sldId id="867" r:id="rId16"/>
    <p:sldId id="868" r:id="rId17"/>
    <p:sldId id="869" r:id="rId18"/>
    <p:sldId id="870" r:id="rId19"/>
    <p:sldId id="789" r:id="rId20"/>
    <p:sldId id="779" r:id="rId21"/>
    <p:sldId id="814" r:id="rId22"/>
    <p:sldId id="871" r:id="rId23"/>
    <p:sldId id="872" r:id="rId24"/>
    <p:sldId id="873" r:id="rId25"/>
    <p:sldId id="875" r:id="rId26"/>
    <p:sldId id="881" r:id="rId27"/>
    <p:sldId id="874" r:id="rId28"/>
    <p:sldId id="882" r:id="rId29"/>
    <p:sldId id="885" r:id="rId30"/>
    <p:sldId id="886" r:id="rId31"/>
    <p:sldId id="883" r:id="rId32"/>
    <p:sldId id="888" r:id="rId33"/>
    <p:sldId id="889" r:id="rId34"/>
    <p:sldId id="890" r:id="rId35"/>
    <p:sldId id="891" r:id="rId36"/>
    <p:sldId id="892" r:id="rId37"/>
    <p:sldId id="893" r:id="rId38"/>
    <p:sldId id="894" r:id="rId39"/>
    <p:sldId id="895" r:id="rId40"/>
    <p:sldId id="896" r:id="rId41"/>
    <p:sldId id="897" r:id="rId42"/>
    <p:sldId id="780" r:id="rId43"/>
    <p:sldId id="898" r:id="rId44"/>
    <p:sldId id="781" r:id="rId45"/>
    <p:sldId id="784" r:id="rId46"/>
    <p:sldId id="790" r:id="rId47"/>
    <p:sldId id="783" r:id="rId48"/>
    <p:sldId id="899" r:id="rId49"/>
  </p:sldIdLst>
  <p:sldSz cx="9144000" cy="6858000" type="letter"/>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84E00"/>
    <a:srgbClr val="8AA5CB"/>
    <a:srgbClr val="E7EDF5"/>
    <a:srgbClr val="85904E"/>
    <a:srgbClr val="FAD8AF"/>
    <a:srgbClr val="E3A780"/>
    <a:srgbClr val="E5E9D3"/>
    <a:srgbClr val="C4C7B5"/>
    <a:srgbClr val="969696"/>
    <a:srgbClr val="E2E7CB"/>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386" autoAdjust="0"/>
    <p:restoredTop sz="98798" autoAdjust="0"/>
  </p:normalViewPr>
  <p:slideViewPr>
    <p:cSldViewPr snapToGrid="0" showGuides="1">
      <p:cViewPr>
        <p:scale>
          <a:sx n="100" d="100"/>
          <a:sy n="100" d="100"/>
        </p:scale>
        <p:origin x="-1068" y="-72"/>
      </p:cViewPr>
      <p:guideLst>
        <p:guide orient="horz" pos="880"/>
        <p:guide orient="horz" pos="3984"/>
        <p:guide pos="2160"/>
        <p:guide pos="236"/>
        <p:guide/>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dirty="0"/>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10/11/2012</a:t>
            </a:fld>
            <a:endParaRPr lang="en-US" dirty="0"/>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dirty="0"/>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dirty="0"/>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dirty="0"/>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dirty="0"/>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3163" y="696913"/>
            <a:ext cx="4638675" cy="34798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0D91B0E6-3719-4AD5-9DF0-88A3A12863E1}" type="slidenum">
              <a:rPr lang="en-GB" smtClean="0">
                <a:solidFill>
                  <a:prstClr val="black"/>
                </a:solidFill>
              </a:rPr>
              <a:pPr>
                <a:defRPr/>
              </a:pPr>
              <a:t>13</a:t>
            </a:fld>
            <a:endParaRPr lang="en-GB"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3163" y="696913"/>
            <a:ext cx="4638675" cy="34798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0D91B0E6-3719-4AD5-9DF0-88A3A12863E1}" type="slidenum">
              <a:rPr lang="en-GB" smtClean="0">
                <a:solidFill>
                  <a:prstClr val="black"/>
                </a:solidFill>
              </a:rPr>
              <a:pPr>
                <a:defRPr/>
              </a:pPr>
              <a:t>14</a:t>
            </a:fld>
            <a:endParaRPr lang="en-GB"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3163" y="696913"/>
            <a:ext cx="4638675" cy="34798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0D91B0E6-3719-4AD5-9DF0-88A3A12863E1}" type="slidenum">
              <a:rPr lang="en-GB" smtClean="0">
                <a:solidFill>
                  <a:prstClr val="black"/>
                </a:solidFill>
              </a:rPr>
              <a:pPr>
                <a:defRPr/>
              </a:pPr>
              <a:t>15</a:t>
            </a:fld>
            <a:endParaRPr lang="en-GB"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3163" y="696913"/>
            <a:ext cx="4638675" cy="34798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0D91B0E6-3719-4AD5-9DF0-88A3A12863E1}" type="slidenum">
              <a:rPr lang="en-GB" smtClean="0">
                <a:solidFill>
                  <a:prstClr val="black"/>
                </a:solidFill>
              </a:rPr>
              <a:pPr>
                <a:defRPr/>
              </a:pPr>
              <a:t>16</a:t>
            </a:fld>
            <a:endParaRPr lang="en-GB"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3163" y="696913"/>
            <a:ext cx="4638675" cy="34798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0D91B0E6-3719-4AD5-9DF0-88A3A12863E1}" type="slidenum">
              <a:rPr lang="en-GB" smtClean="0">
                <a:solidFill>
                  <a:prstClr val="black"/>
                </a:solidFill>
              </a:rPr>
              <a:pPr>
                <a:defRPr/>
              </a:pPr>
              <a:t>17</a:t>
            </a:fld>
            <a:endParaRPr lang="en-GB"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95388" y="690563"/>
            <a:ext cx="4597400" cy="3448050"/>
          </a:xfrm>
          <a:ln/>
        </p:spPr>
      </p:sp>
      <p:sp>
        <p:nvSpPr>
          <p:cNvPr id="103427" name="Rectangle 3"/>
          <p:cNvSpPr>
            <a:spLocks noGrp="1" noChangeArrowheads="1"/>
          </p:cNvSpPr>
          <p:nvPr>
            <p:ph type="body" idx="1"/>
          </p:nvPr>
        </p:nvSpPr>
        <p:spPr>
          <a:xfrm>
            <a:off x="911931" y="4448440"/>
            <a:ext cx="5167607" cy="4142471"/>
          </a:xfrm>
          <a:noFill/>
          <a:ln/>
        </p:spPr>
        <p:txBody>
          <a:bodyPr lIns="90597" tIns="45297" rIns="90597" bIns="45297"/>
          <a:lstStyle/>
          <a:p>
            <a:endParaRPr lang="en-GB" dirty="0"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9" name="Picture 8" descr="OFFICE LADY compressed.jpg"/>
          <p:cNvPicPr>
            <a:picLocks/>
          </p:cNvPicPr>
          <p:nvPr userDrawn="1"/>
        </p:nvPicPr>
        <p:blipFill>
          <a:blip r:embed="rId2" cstate="print"/>
          <a:srcRect l="7664"/>
          <a:stretch>
            <a:fillRect/>
          </a:stretch>
        </p:blipFill>
        <p:spPr bwMode="gray">
          <a:xfrm>
            <a:off x="0" y="0"/>
            <a:ext cx="9144000" cy="6858000"/>
          </a:xfrm>
          <a:prstGeom prst="rect">
            <a:avLst/>
          </a:prstGeom>
        </p:spPr>
      </p:pic>
      <p:sp>
        <p:nvSpPr>
          <p:cNvPr id="20" name="Freeform 7"/>
          <p:cNvSpPr>
            <a:spLocks noEditPoints="1"/>
          </p:cNvSpPr>
          <p:nvPr userDrawn="1"/>
        </p:nvSpPr>
        <p:spPr bwMode="gray">
          <a:xfrm>
            <a:off x="0" y="0"/>
            <a:ext cx="4797424" cy="5588000"/>
          </a:xfrm>
          <a:custGeom>
            <a:avLst/>
            <a:gdLst/>
            <a:ahLst/>
            <a:cxnLst>
              <a:cxn ang="0">
                <a:pos x="3022" y="0"/>
              </a:cxn>
              <a:cxn ang="0">
                <a:pos x="0" y="0"/>
              </a:cxn>
              <a:cxn ang="0">
                <a:pos x="0" y="3520"/>
              </a:cxn>
              <a:cxn ang="0">
                <a:pos x="1979" y="3520"/>
              </a:cxn>
              <a:cxn ang="0">
                <a:pos x="3022" y="0"/>
              </a:cxn>
              <a:cxn ang="0">
                <a:pos x="3022" y="0"/>
              </a:cxn>
              <a:cxn ang="0">
                <a:pos x="3022" y="0"/>
              </a:cxn>
            </a:cxnLst>
            <a:rect l="0" t="0" r="r" b="b"/>
            <a:pathLst>
              <a:path w="3022" h="3520">
                <a:moveTo>
                  <a:pt x="3022" y="0"/>
                </a:moveTo>
                <a:lnTo>
                  <a:pt x="0" y="0"/>
                </a:lnTo>
                <a:lnTo>
                  <a:pt x="0" y="3520"/>
                </a:lnTo>
                <a:lnTo>
                  <a:pt x="1979" y="3520"/>
                </a:lnTo>
                <a:lnTo>
                  <a:pt x="3022" y="0"/>
                </a:lnTo>
                <a:close/>
                <a:moveTo>
                  <a:pt x="3022" y="0"/>
                </a:moveTo>
                <a:lnTo>
                  <a:pt x="3022"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10" name="Title 9"/>
          <p:cNvSpPr>
            <a:spLocks noGrp="1"/>
          </p:cNvSpPr>
          <p:nvPr>
            <p:ph type="title"/>
          </p:nvPr>
        </p:nvSpPr>
        <p:spPr bwMode="gray">
          <a:xfrm>
            <a:off x="317989" y="1556792"/>
            <a:ext cx="3522853" cy="2016224"/>
          </a:xfr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dirty="0" smtClean="0"/>
              <a:t>Click to edit Master title style</a:t>
            </a:r>
            <a:endParaRPr lang="en-GB" dirty="0"/>
          </a:p>
        </p:txBody>
      </p:sp>
      <p:sp>
        <p:nvSpPr>
          <p:cNvPr id="17" name="Text Placeholder 16"/>
          <p:cNvSpPr>
            <a:spLocks noGrp="1"/>
          </p:cNvSpPr>
          <p:nvPr>
            <p:ph type="body" sz="quarter" idx="10"/>
          </p:nvPr>
        </p:nvSpPr>
        <p:spPr bwMode="gray">
          <a:xfrm>
            <a:off x="317989" y="3789363"/>
            <a:ext cx="3124200"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pic>
        <p:nvPicPr>
          <p:cNvPr id="11" name="Picture 10"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Rows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8" y="1268760"/>
            <a:ext cx="849694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6"/>
          <p:cNvSpPr>
            <a:spLocks noGrp="1"/>
          </p:cNvSpPr>
          <p:nvPr>
            <p:ph type="body" sz="quarter" idx="11"/>
          </p:nvPr>
        </p:nvSpPr>
        <p:spPr bwMode="gray">
          <a:xfrm>
            <a:off x="323528" y="3789710"/>
            <a:ext cx="849694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One Chart One Row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6" name="Text Placeholder 6"/>
          <p:cNvSpPr>
            <a:spLocks noGrp="1"/>
          </p:cNvSpPr>
          <p:nvPr>
            <p:ph type="body" sz="quarter" idx="11"/>
          </p:nvPr>
        </p:nvSpPr>
        <p:spPr bwMode="gray">
          <a:xfrm>
            <a:off x="323528" y="3789710"/>
            <a:ext cx="8497988"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Chart Placeholder 7"/>
          <p:cNvSpPr>
            <a:spLocks noGrp="1"/>
          </p:cNvSpPr>
          <p:nvPr>
            <p:ph type="chart" sz="quarter" idx="12"/>
          </p:nvPr>
        </p:nvSpPr>
        <p:spPr bwMode="gray">
          <a:xfrm>
            <a:off x="323519" y="1268414"/>
            <a:ext cx="8496954" cy="2376487"/>
          </a:xfrm>
        </p:spPr>
        <p:txBody>
          <a:bodyPr anchor="ctr"/>
          <a:lstStyle>
            <a:lvl1pPr algn="ctr">
              <a:defRPr/>
            </a:lvl1pPr>
          </a:lstStyle>
          <a:p>
            <a:r>
              <a:rPr lang="en-US" dirty="0" smtClean="0"/>
              <a:t>Click icon to add chart</a:t>
            </a:r>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bwMode="gray"/>
        <p:txBody>
          <a:bodyPr/>
          <a:lstStyle/>
          <a:p>
            <a:r>
              <a:rPr lang="en-US" smtClean="0"/>
              <a:t>Click to edit Master title style</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Four Chevrons">
    <p:spTree>
      <p:nvGrpSpPr>
        <p:cNvPr id="1" name=""/>
        <p:cNvGrpSpPr/>
        <p:nvPr/>
      </p:nvGrpSpPr>
      <p:grpSpPr>
        <a:xfrm>
          <a:off x="0" y="0"/>
          <a:ext cx="0" cy="0"/>
          <a:chOff x="0" y="0"/>
          <a:chExt cx="0" cy="0"/>
        </a:xfrm>
      </p:grpSpPr>
      <p:sp>
        <p:nvSpPr>
          <p:cNvPr id="12" name="Text Placeholder 20"/>
          <p:cNvSpPr>
            <a:spLocks noGrp="1"/>
          </p:cNvSpPr>
          <p:nvPr>
            <p:ph type="body" sz="quarter" idx="27"/>
          </p:nvPr>
        </p:nvSpPr>
        <p:spPr bwMode="gray">
          <a:xfrm>
            <a:off x="2483768" y="1268414"/>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1" name="Text Placeholder 20"/>
          <p:cNvSpPr>
            <a:spLocks noGrp="1"/>
          </p:cNvSpPr>
          <p:nvPr>
            <p:ph type="body" sz="quarter" idx="26"/>
          </p:nvPr>
        </p:nvSpPr>
        <p:spPr bwMode="gray">
          <a:xfrm>
            <a:off x="323528" y="1268414"/>
            <a:ext cx="219456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6" name="Title 5"/>
          <p:cNvSpPr>
            <a:spLocks noGrp="1"/>
          </p:cNvSpPr>
          <p:nvPr>
            <p:ph type="title"/>
          </p:nvPr>
        </p:nvSpPr>
        <p:spPr bwMode="gray"/>
        <p:txBody>
          <a:bodyPr/>
          <a:lstStyle/>
          <a:p>
            <a:r>
              <a:rPr lang="en-US" smtClean="0"/>
              <a:t>Click to edit Master title style</a:t>
            </a:r>
            <a:endParaRPr lang="en-GB"/>
          </a:p>
        </p:txBody>
      </p:sp>
      <p:sp>
        <p:nvSpPr>
          <p:cNvPr id="30" name="Text Placeholder 29"/>
          <p:cNvSpPr>
            <a:spLocks noGrp="1"/>
          </p:cNvSpPr>
          <p:nvPr>
            <p:ph type="body" sz="quarter" idx="13"/>
          </p:nvPr>
        </p:nvSpPr>
        <p:spPr bwMode="gray">
          <a:xfrm>
            <a:off x="323528" y="1988840"/>
            <a:ext cx="2016224" cy="417701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1" name="Text Placeholder 29"/>
          <p:cNvSpPr>
            <a:spLocks noGrp="1"/>
          </p:cNvSpPr>
          <p:nvPr>
            <p:ph type="body" sz="quarter" idx="14"/>
          </p:nvPr>
        </p:nvSpPr>
        <p:spPr bwMode="gray">
          <a:xfrm>
            <a:off x="2483768" y="1988840"/>
            <a:ext cx="2016223"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2" name="Text Placeholder 29"/>
          <p:cNvSpPr>
            <a:spLocks noGrp="1"/>
          </p:cNvSpPr>
          <p:nvPr>
            <p:ph type="body" sz="quarter" idx="15"/>
          </p:nvPr>
        </p:nvSpPr>
        <p:spPr bwMode="gray">
          <a:xfrm>
            <a:off x="4644008" y="1988840"/>
            <a:ext cx="2016224"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3" name="Text Placeholder 29"/>
          <p:cNvSpPr>
            <a:spLocks noGrp="1"/>
          </p:cNvSpPr>
          <p:nvPr>
            <p:ph type="body" sz="quarter" idx="16"/>
          </p:nvPr>
        </p:nvSpPr>
        <p:spPr bwMode="gray">
          <a:xfrm>
            <a:off x="6804248" y="1988840"/>
            <a:ext cx="2016224"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ext Placeholder 20"/>
          <p:cNvSpPr>
            <a:spLocks noGrp="1"/>
          </p:cNvSpPr>
          <p:nvPr>
            <p:ph type="body" sz="quarter" idx="28"/>
          </p:nvPr>
        </p:nvSpPr>
        <p:spPr bwMode="gray">
          <a:xfrm>
            <a:off x="4644008" y="1268414"/>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7" name="Text Placeholder 20"/>
          <p:cNvSpPr>
            <a:spLocks noGrp="1"/>
          </p:cNvSpPr>
          <p:nvPr>
            <p:ph type="body" sz="quarter" idx="29"/>
          </p:nvPr>
        </p:nvSpPr>
        <p:spPr bwMode="gray">
          <a:xfrm>
            <a:off x="6804248" y="1268414"/>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Five Chevrons">
    <p:spTree>
      <p:nvGrpSpPr>
        <p:cNvPr id="1" name=""/>
        <p:cNvGrpSpPr/>
        <p:nvPr/>
      </p:nvGrpSpPr>
      <p:grpSpPr>
        <a:xfrm>
          <a:off x="0" y="0"/>
          <a:ext cx="0" cy="0"/>
          <a:chOff x="0" y="0"/>
          <a:chExt cx="0" cy="0"/>
        </a:xfrm>
      </p:grpSpPr>
      <p:sp>
        <p:nvSpPr>
          <p:cNvPr id="14" name="Text Placeholder 20"/>
          <p:cNvSpPr>
            <a:spLocks noGrp="1"/>
          </p:cNvSpPr>
          <p:nvPr>
            <p:ph type="body" sz="quarter" idx="27"/>
          </p:nvPr>
        </p:nvSpPr>
        <p:spPr bwMode="gray">
          <a:xfrm>
            <a:off x="2051720"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5" name="Text Placeholder 20"/>
          <p:cNvSpPr>
            <a:spLocks noGrp="1"/>
          </p:cNvSpPr>
          <p:nvPr>
            <p:ph type="body" sz="quarter" idx="26"/>
          </p:nvPr>
        </p:nvSpPr>
        <p:spPr bwMode="gray">
          <a:xfrm>
            <a:off x="323528" y="1268414"/>
            <a:ext cx="173736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rm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6" name="Text Placeholder 20"/>
          <p:cNvSpPr>
            <a:spLocks noGrp="1"/>
          </p:cNvSpPr>
          <p:nvPr>
            <p:ph type="body" sz="quarter" idx="28"/>
          </p:nvPr>
        </p:nvSpPr>
        <p:spPr bwMode="gray">
          <a:xfrm>
            <a:off x="3779912"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7" name="Text Placeholder 20"/>
          <p:cNvSpPr>
            <a:spLocks noGrp="1"/>
          </p:cNvSpPr>
          <p:nvPr>
            <p:ph type="body" sz="quarter" idx="29"/>
          </p:nvPr>
        </p:nvSpPr>
        <p:spPr bwMode="gray">
          <a:xfrm>
            <a:off x="5508104"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9" name="Text Placeholder 20"/>
          <p:cNvSpPr>
            <a:spLocks noGrp="1"/>
          </p:cNvSpPr>
          <p:nvPr>
            <p:ph type="body" sz="quarter" idx="30"/>
          </p:nvPr>
        </p:nvSpPr>
        <p:spPr bwMode="gray">
          <a:xfrm>
            <a:off x="7236297"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6" name="Title 5"/>
          <p:cNvSpPr>
            <a:spLocks noGrp="1"/>
          </p:cNvSpPr>
          <p:nvPr>
            <p:ph type="title"/>
          </p:nvPr>
        </p:nvSpPr>
        <p:spPr bwMode="gray"/>
        <p:txBody>
          <a:bodyPr/>
          <a:lstStyle/>
          <a:p>
            <a:r>
              <a:rPr lang="en-US" smtClean="0"/>
              <a:t>Click to edit Master title style</a:t>
            </a:r>
            <a:endParaRPr lang="en-GB" dirty="0"/>
          </a:p>
        </p:txBody>
      </p:sp>
      <p:sp>
        <p:nvSpPr>
          <p:cNvPr id="26" name="Text Placeholder 29"/>
          <p:cNvSpPr>
            <a:spLocks noGrp="1"/>
          </p:cNvSpPr>
          <p:nvPr>
            <p:ph type="body" sz="quarter" idx="13"/>
          </p:nvPr>
        </p:nvSpPr>
        <p:spPr bwMode="gray">
          <a:xfrm>
            <a:off x="323529" y="1989138"/>
            <a:ext cx="1584176"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4" name="Text Placeholder 29"/>
          <p:cNvSpPr>
            <a:spLocks noGrp="1"/>
          </p:cNvSpPr>
          <p:nvPr>
            <p:ph type="body" sz="quarter" idx="31"/>
          </p:nvPr>
        </p:nvSpPr>
        <p:spPr bwMode="gray">
          <a:xfrm>
            <a:off x="2051720"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Text Placeholder 29"/>
          <p:cNvSpPr>
            <a:spLocks noGrp="1"/>
          </p:cNvSpPr>
          <p:nvPr>
            <p:ph type="body" sz="quarter" idx="32"/>
          </p:nvPr>
        </p:nvSpPr>
        <p:spPr bwMode="gray">
          <a:xfrm>
            <a:off x="3779912"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9" name="Text Placeholder 29"/>
          <p:cNvSpPr>
            <a:spLocks noGrp="1"/>
          </p:cNvSpPr>
          <p:nvPr>
            <p:ph type="body" sz="quarter" idx="33"/>
          </p:nvPr>
        </p:nvSpPr>
        <p:spPr bwMode="gray">
          <a:xfrm>
            <a:off x="5508104"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1" name="Text Placeholder 29"/>
          <p:cNvSpPr>
            <a:spLocks noGrp="1"/>
          </p:cNvSpPr>
          <p:nvPr>
            <p:ph type="body" sz="quarter" idx="34"/>
          </p:nvPr>
        </p:nvSpPr>
        <p:spPr bwMode="gray">
          <a:xfrm>
            <a:off x="7236296"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ands and drivers">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grpSp>
        <p:nvGrpSpPr>
          <p:cNvPr id="2" name="Group 15"/>
          <p:cNvGrpSpPr/>
          <p:nvPr userDrawn="1"/>
        </p:nvGrpSpPr>
        <p:grpSpPr bwMode="gray">
          <a:xfrm>
            <a:off x="2907738" y="2497138"/>
            <a:ext cx="3339178" cy="2448457"/>
            <a:chOff x="2902075" y="2497138"/>
            <a:chExt cx="3339178" cy="2448457"/>
          </a:xfrm>
        </p:grpSpPr>
        <p:sp>
          <p:nvSpPr>
            <p:cNvPr id="33" name="AutoShape 20"/>
            <p:cNvSpPr>
              <a:spLocks noChangeArrowheads="1"/>
            </p:cNvSpPr>
            <p:nvPr userDrawn="1"/>
          </p:nvSpPr>
          <p:spPr bwMode="gray">
            <a:xfrm rot="19080000" flipH="1">
              <a:off x="4743630" y="2497138"/>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p>
          </p:txBody>
        </p:sp>
        <p:sp>
          <p:nvSpPr>
            <p:cNvPr id="34" name="AutoShape 17"/>
            <p:cNvSpPr>
              <a:spLocks noChangeArrowheads="1"/>
            </p:cNvSpPr>
            <p:nvPr userDrawn="1"/>
          </p:nvSpPr>
          <p:spPr bwMode="gray">
            <a:xfrm rot="2520000" flipH="1">
              <a:off x="4743630" y="4564595"/>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marL="0" algn="l" defTabSz="914400" rtl="0" eaLnBrk="1" latinLnBrk="0" hangingPunct="1"/>
              <a:endParaRPr lang="en-CA" sz="1800" kern="1200" dirty="0">
                <a:solidFill>
                  <a:schemeClr val="tx1"/>
                </a:solidFill>
                <a:latin typeface="+mn-lt"/>
                <a:ea typeface="+mn-ea"/>
                <a:cs typeface="+mn-cs"/>
              </a:endParaRPr>
            </a:p>
          </p:txBody>
        </p:sp>
        <p:sp>
          <p:nvSpPr>
            <p:cNvPr id="22" name="AutoShape 20"/>
            <p:cNvSpPr>
              <a:spLocks noChangeArrowheads="1"/>
            </p:cNvSpPr>
            <p:nvPr userDrawn="1"/>
          </p:nvSpPr>
          <p:spPr bwMode="gray">
            <a:xfrm rot="2520000">
              <a:off x="2902075" y="2497138"/>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p>
          </p:txBody>
        </p:sp>
        <p:sp>
          <p:nvSpPr>
            <p:cNvPr id="23" name="AutoShape 17"/>
            <p:cNvSpPr>
              <a:spLocks noChangeArrowheads="1"/>
            </p:cNvSpPr>
            <p:nvPr userDrawn="1"/>
          </p:nvSpPr>
          <p:spPr bwMode="gray">
            <a:xfrm rot="19080000">
              <a:off x="2902075" y="4564595"/>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marL="0" algn="l" defTabSz="914400" rtl="0" eaLnBrk="1" latinLnBrk="0" hangingPunct="1"/>
              <a:endParaRPr lang="en-CA" sz="1800" kern="1200" dirty="0">
                <a:solidFill>
                  <a:schemeClr val="tx1"/>
                </a:solidFill>
                <a:latin typeface="+mn-lt"/>
                <a:ea typeface="+mn-ea"/>
                <a:cs typeface="+mn-cs"/>
              </a:endParaRPr>
            </a:p>
          </p:txBody>
        </p:sp>
      </p:grpSp>
      <p:sp>
        <p:nvSpPr>
          <p:cNvPr id="25" name="Text Placeholder 10"/>
          <p:cNvSpPr>
            <a:spLocks noGrp="1"/>
          </p:cNvSpPr>
          <p:nvPr userDrawn="1">
            <p:ph type="body" sz="quarter" idx="21"/>
          </p:nvPr>
        </p:nvSpPr>
        <p:spPr bwMode="gray">
          <a:xfrm>
            <a:off x="4030681" y="3395663"/>
            <a:ext cx="1093292" cy="622800"/>
          </a:xfrm>
          <a:prstGeom prst="ellipse">
            <a:avLst/>
          </a:prstGeom>
          <a:solidFill>
            <a:srgbClr val="AA5CAA"/>
          </a:solidFill>
          <a:ln>
            <a:noFill/>
          </a:ln>
        </p:spPr>
        <p:txBody>
          <a:bodyPr lIns="54000" tIns="54000" rIns="54000" bIns="54000" anchor="ctr" anchorCtr="1"/>
          <a:lstStyle>
            <a:lvl1pPr algn="ctr">
              <a:defRPr>
                <a:solidFill>
                  <a:schemeClr val="bg1"/>
                </a:solidFill>
              </a:defRPr>
            </a:lvl1pPr>
          </a:lstStyle>
          <a:p>
            <a:pPr lvl="0"/>
            <a:r>
              <a:rPr lang="en-US" smtClean="0"/>
              <a:t>Click to edit Master text styles</a:t>
            </a:r>
          </a:p>
        </p:txBody>
      </p:sp>
      <p:sp>
        <p:nvSpPr>
          <p:cNvPr id="29" name="Text Placeholder 20"/>
          <p:cNvSpPr>
            <a:spLocks noGrp="1"/>
          </p:cNvSpPr>
          <p:nvPr>
            <p:ph type="body" sz="quarter" idx="22"/>
          </p:nvPr>
        </p:nvSpPr>
        <p:spPr bwMode="gray">
          <a:xfrm>
            <a:off x="323528" y="1700213"/>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0" name="Text Placeholder 20"/>
          <p:cNvSpPr>
            <a:spLocks noGrp="1"/>
          </p:cNvSpPr>
          <p:nvPr>
            <p:ph type="body" sz="quarter" idx="23"/>
          </p:nvPr>
        </p:nvSpPr>
        <p:spPr bwMode="gray">
          <a:xfrm>
            <a:off x="323528" y="4219575"/>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1" name="Text Placeholder 20"/>
          <p:cNvSpPr>
            <a:spLocks noGrp="1"/>
          </p:cNvSpPr>
          <p:nvPr>
            <p:ph type="body" sz="quarter" idx="24"/>
          </p:nvPr>
        </p:nvSpPr>
        <p:spPr bwMode="gray">
          <a:xfrm>
            <a:off x="5508104" y="1700213"/>
            <a:ext cx="3312368"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2" name="Text Placeholder 20"/>
          <p:cNvSpPr>
            <a:spLocks noGrp="1"/>
          </p:cNvSpPr>
          <p:nvPr>
            <p:ph type="body" sz="quarter" idx="25"/>
          </p:nvPr>
        </p:nvSpPr>
        <p:spPr bwMode="gray">
          <a:xfrm>
            <a:off x="5508104" y="4219575"/>
            <a:ext cx="3312368"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5" name="Text Placeholder 20"/>
          <p:cNvSpPr>
            <a:spLocks noGrp="1"/>
          </p:cNvSpPr>
          <p:nvPr>
            <p:ph type="body" sz="quarter" idx="26"/>
          </p:nvPr>
        </p:nvSpPr>
        <p:spPr bwMode="gray">
          <a:xfrm>
            <a:off x="323528" y="1268414"/>
            <a:ext cx="3323022"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6" name="Text Placeholder 20"/>
          <p:cNvSpPr>
            <a:spLocks noGrp="1"/>
          </p:cNvSpPr>
          <p:nvPr>
            <p:ph type="body" sz="quarter" idx="27"/>
          </p:nvPr>
        </p:nvSpPr>
        <p:spPr bwMode="gray">
          <a:xfrm>
            <a:off x="5508104" y="1268414"/>
            <a:ext cx="3312368"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7" name="Text Placeholder 20"/>
          <p:cNvSpPr>
            <a:spLocks noGrp="1"/>
          </p:cNvSpPr>
          <p:nvPr>
            <p:ph type="body" sz="quarter" idx="28"/>
          </p:nvPr>
        </p:nvSpPr>
        <p:spPr bwMode="gray">
          <a:xfrm>
            <a:off x="323528" y="3787777"/>
            <a:ext cx="3323022"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8" name="Text Placeholder 20"/>
          <p:cNvSpPr>
            <a:spLocks noGrp="1"/>
          </p:cNvSpPr>
          <p:nvPr>
            <p:ph type="body" sz="quarter" idx="29"/>
          </p:nvPr>
        </p:nvSpPr>
        <p:spPr bwMode="gray">
          <a:xfrm>
            <a:off x="5508104" y="3787777"/>
            <a:ext cx="3312368"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21" name="Text Placeholder 20"/>
          <p:cNvSpPr>
            <a:spLocks noGrp="1"/>
          </p:cNvSpPr>
          <p:nvPr>
            <p:ph type="body" sz="quarter" idx="21"/>
          </p:nvPr>
        </p:nvSpPr>
        <p:spPr bwMode="gray">
          <a:xfrm>
            <a:off x="323528" y="1701800"/>
            <a:ext cx="4176464"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3" name="Text Placeholder 20"/>
          <p:cNvSpPr>
            <a:spLocks noGrp="1"/>
          </p:cNvSpPr>
          <p:nvPr>
            <p:ph type="body" sz="quarter" idx="22"/>
          </p:nvPr>
        </p:nvSpPr>
        <p:spPr bwMode="gray">
          <a:xfrm>
            <a:off x="4644008" y="1701800"/>
            <a:ext cx="4176464"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Text Placeholder 20"/>
          <p:cNvSpPr>
            <a:spLocks noGrp="1"/>
          </p:cNvSpPr>
          <p:nvPr>
            <p:ph type="body" sz="quarter" idx="23"/>
          </p:nvPr>
        </p:nvSpPr>
        <p:spPr bwMode="gray">
          <a:xfrm>
            <a:off x="323528" y="4221162"/>
            <a:ext cx="4176464"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6" name="Text Placeholder 20"/>
          <p:cNvSpPr>
            <a:spLocks noGrp="1"/>
          </p:cNvSpPr>
          <p:nvPr>
            <p:ph type="body" sz="quarter" idx="24"/>
          </p:nvPr>
        </p:nvSpPr>
        <p:spPr bwMode="gray">
          <a:xfrm>
            <a:off x="4644008" y="4221162"/>
            <a:ext cx="4176464"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9" name="Text Placeholder 20"/>
          <p:cNvSpPr>
            <a:spLocks noGrp="1"/>
          </p:cNvSpPr>
          <p:nvPr>
            <p:ph type="body" sz="quarter" idx="26"/>
          </p:nvPr>
        </p:nvSpPr>
        <p:spPr bwMode="gray">
          <a:xfrm>
            <a:off x="323528" y="1270001"/>
            <a:ext cx="4176464"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0" name="Text Placeholder 20"/>
          <p:cNvSpPr>
            <a:spLocks noGrp="1"/>
          </p:cNvSpPr>
          <p:nvPr>
            <p:ph type="body" sz="quarter" idx="27"/>
          </p:nvPr>
        </p:nvSpPr>
        <p:spPr bwMode="gray">
          <a:xfrm>
            <a:off x="4644009" y="1270001"/>
            <a:ext cx="4176464"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1" name="Text Placeholder 20"/>
          <p:cNvSpPr>
            <a:spLocks noGrp="1"/>
          </p:cNvSpPr>
          <p:nvPr>
            <p:ph type="body" sz="quarter" idx="28"/>
          </p:nvPr>
        </p:nvSpPr>
        <p:spPr bwMode="gray">
          <a:xfrm>
            <a:off x="323528" y="3789364"/>
            <a:ext cx="4176464"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2" name="Text Placeholder 20"/>
          <p:cNvSpPr>
            <a:spLocks noGrp="1"/>
          </p:cNvSpPr>
          <p:nvPr>
            <p:ph type="body" sz="quarter" idx="29"/>
          </p:nvPr>
        </p:nvSpPr>
        <p:spPr bwMode="gray">
          <a:xfrm>
            <a:off x="4644009" y="3789364"/>
            <a:ext cx="4176464"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13" name="Table Placeholder 12"/>
          <p:cNvSpPr>
            <a:spLocks noGrp="1"/>
          </p:cNvSpPr>
          <p:nvPr>
            <p:ph type="tbl" sz="quarter" idx="14"/>
          </p:nvPr>
        </p:nvSpPr>
        <p:spPr bwMode="gray">
          <a:xfrm>
            <a:off x="323528" y="1270000"/>
            <a:ext cx="2736304" cy="2375024"/>
          </a:xfrm>
        </p:spPr>
        <p:txBody>
          <a:bodyPr/>
          <a:lstStyle/>
          <a:p>
            <a:r>
              <a:rPr lang="en-US" dirty="0" smtClean="0"/>
              <a:t>Click icon to add table</a:t>
            </a:r>
            <a:endParaRPr lang="en-GB" dirty="0"/>
          </a:p>
        </p:txBody>
      </p:sp>
      <p:sp>
        <p:nvSpPr>
          <p:cNvPr id="18" name="Text Placeholder 17"/>
          <p:cNvSpPr>
            <a:spLocks noGrp="1"/>
          </p:cNvSpPr>
          <p:nvPr>
            <p:ph type="body" sz="quarter" idx="16"/>
          </p:nvPr>
        </p:nvSpPr>
        <p:spPr bwMode="gray">
          <a:xfrm>
            <a:off x="323528" y="3789364"/>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able Placeholder 12"/>
          <p:cNvSpPr>
            <a:spLocks noGrp="1"/>
          </p:cNvSpPr>
          <p:nvPr>
            <p:ph type="tbl" sz="quarter" idx="21"/>
          </p:nvPr>
        </p:nvSpPr>
        <p:spPr bwMode="gray">
          <a:xfrm>
            <a:off x="3203848" y="1270000"/>
            <a:ext cx="2736304" cy="2375024"/>
          </a:xfrm>
        </p:spPr>
        <p:txBody>
          <a:bodyPr/>
          <a:lstStyle/>
          <a:p>
            <a:r>
              <a:rPr lang="en-US" dirty="0" smtClean="0"/>
              <a:t>Click icon to add table</a:t>
            </a:r>
            <a:endParaRPr lang="en-GB" dirty="0"/>
          </a:p>
        </p:txBody>
      </p:sp>
      <p:sp>
        <p:nvSpPr>
          <p:cNvPr id="11" name="Table Placeholder 12"/>
          <p:cNvSpPr>
            <a:spLocks noGrp="1"/>
          </p:cNvSpPr>
          <p:nvPr>
            <p:ph type="tbl" sz="quarter" idx="22"/>
          </p:nvPr>
        </p:nvSpPr>
        <p:spPr bwMode="gray">
          <a:xfrm>
            <a:off x="6084168" y="1270000"/>
            <a:ext cx="2736304" cy="2375024"/>
          </a:xfrm>
        </p:spPr>
        <p:txBody>
          <a:bodyPr/>
          <a:lstStyle/>
          <a:p>
            <a:r>
              <a:rPr lang="en-US" dirty="0" smtClean="0"/>
              <a:t>Click icon to add table</a:t>
            </a:r>
            <a:endParaRPr lang="en-GB" dirty="0"/>
          </a:p>
        </p:txBody>
      </p:sp>
      <p:sp>
        <p:nvSpPr>
          <p:cNvPr id="12" name="Text Placeholder 17"/>
          <p:cNvSpPr>
            <a:spLocks noGrp="1"/>
          </p:cNvSpPr>
          <p:nvPr>
            <p:ph type="body" sz="quarter" idx="23"/>
          </p:nvPr>
        </p:nvSpPr>
        <p:spPr bwMode="gray">
          <a:xfrm>
            <a:off x="3203848" y="3789364"/>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4" name="Text Placeholder 17"/>
          <p:cNvSpPr>
            <a:spLocks noGrp="1"/>
          </p:cNvSpPr>
          <p:nvPr>
            <p:ph type="body" sz="quarter" idx="24"/>
          </p:nvPr>
        </p:nvSpPr>
        <p:spPr bwMode="gray">
          <a:xfrm>
            <a:off x="6084168" y="3789364"/>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pic>
        <p:nvPicPr>
          <p:cNvPr id="6" name="Picture 5" descr="Wedge4.png"/>
          <p:cNvPicPr>
            <a:picLocks noChangeAspect="1"/>
          </p:cNvPicPr>
          <p:nvPr userDrawn="1"/>
        </p:nvPicPr>
        <p:blipFill>
          <a:blip r:embed="rId2" cstate="screen"/>
          <a:srcRect b="1485"/>
          <a:stretch>
            <a:fillRect/>
          </a:stretch>
        </p:blipFill>
        <p:spPr>
          <a:xfrm>
            <a:off x="-8626" y="-8627"/>
            <a:ext cx="6401151" cy="6866627"/>
          </a:xfrm>
          <a:prstGeom prst="rect">
            <a:avLst/>
          </a:prstGeom>
        </p:spPr>
      </p:pic>
      <p:sp>
        <p:nvSpPr>
          <p:cNvPr id="5" name="Title 4"/>
          <p:cNvSpPr>
            <a:spLocks noGrp="1"/>
          </p:cNvSpPr>
          <p:nvPr>
            <p:ph type="title"/>
          </p:nvPr>
        </p:nvSpPr>
        <p:spPr bwMode="gray">
          <a:xfrm>
            <a:off x="324000" y="889686"/>
            <a:ext cx="5384822" cy="840260"/>
          </a:xfrm>
          <a:noFill/>
          <a:ln w="9525">
            <a:noFill/>
            <a:miter lim="800000"/>
            <a:headEnd/>
            <a:tailEnd/>
          </a:ln>
        </p:spPr>
        <p:txBody>
          <a:bodyPr vert="horz" wrap="square" lIns="0" tIns="0" rIns="0" bIns="0" numCol="1" anchor="t" anchorCtr="0" compatLnSpc="1">
            <a:prstTxWarp prst="textNoShape">
              <a:avLst/>
            </a:prstTxWarp>
          </a:bodyPr>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lgn="l" rtl="0" eaLnBrk="1" fontAlgn="base" hangingPunct="1">
              <a:spcBef>
                <a:spcPct val="40000"/>
              </a:spcBef>
              <a:spcAft>
                <a:spcPct val="0"/>
              </a:spcAft>
            </a:pPr>
            <a:r>
              <a:rPr lang="en-US" dirty="0" smtClean="0"/>
              <a:t>Click to edit Master title style</a:t>
            </a:r>
            <a:endParaRPr lang="en-GB" dirty="0"/>
          </a:p>
        </p:txBody>
      </p:sp>
      <p:sp>
        <p:nvSpPr>
          <p:cNvPr id="7" name="Text Placeholder 6"/>
          <p:cNvSpPr>
            <a:spLocks noGrp="1"/>
          </p:cNvSpPr>
          <p:nvPr>
            <p:ph type="body" sz="quarter" idx="10"/>
          </p:nvPr>
        </p:nvSpPr>
        <p:spPr bwMode="gray">
          <a:xfrm>
            <a:off x="324000" y="1742303"/>
            <a:ext cx="4614051" cy="2707167"/>
          </a:xfrm>
          <a:noFill/>
          <a:ln w="9525">
            <a:noFill/>
            <a:miter lim="800000"/>
            <a:headEnd/>
            <a:tailEnd/>
          </a:ln>
        </p:spPr>
        <p:txBody>
          <a:bodyPr vert="horz" wrap="square" lIns="0" tIns="0" rIns="0" bIns="0" numCol="1" anchor="t" anchorCtr="0" compatLnSpc="1">
            <a:prstTxWarp prst="textNoShape">
              <a:avLst/>
            </a:prstTxWarp>
            <a:normAutofit/>
          </a:bodyPr>
          <a:lstStyle>
            <a:lvl1pPr>
              <a:defRPr lang="en-US" sz="16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marL="342900" lvl="0" indent="-342900" algn="l" rtl="0" eaLnBrk="1" fontAlgn="base" hangingPunct="1">
              <a:lnSpc>
                <a:spcPct val="110000"/>
              </a:lnSpc>
              <a:spcBef>
                <a:spcPts val="600"/>
              </a:spcBef>
              <a:spcAft>
                <a:spcPct val="0"/>
              </a:spcAft>
            </a:pPr>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3081" name="Freeform 9"/>
          <p:cNvSpPr>
            <a:spLocks/>
          </p:cNvSpPr>
          <p:nvPr userDrawn="1"/>
        </p:nvSpPr>
        <p:spPr bwMode="gray">
          <a:xfrm>
            <a:off x="0" y="548680"/>
            <a:ext cx="4634979" cy="5036867"/>
          </a:xfrm>
          <a:custGeom>
            <a:avLst/>
            <a:gdLst/>
            <a:ahLst/>
            <a:cxnLst>
              <a:cxn ang="0">
                <a:pos x="2618" y="0"/>
              </a:cxn>
              <a:cxn ang="0">
                <a:pos x="388" y="0"/>
              </a:cxn>
              <a:cxn ang="0">
                <a:pos x="0" y="1310"/>
              </a:cxn>
              <a:cxn ang="0">
                <a:pos x="0" y="2845"/>
              </a:cxn>
              <a:cxn ang="0">
                <a:pos x="1775" y="2845"/>
              </a:cxn>
              <a:cxn ang="0">
                <a:pos x="2618" y="0"/>
              </a:cxn>
            </a:cxnLst>
            <a:rect l="0" t="0" r="r" b="b"/>
            <a:pathLst>
              <a:path w="2618" h="2845">
                <a:moveTo>
                  <a:pt x="2618" y="0"/>
                </a:moveTo>
                <a:lnTo>
                  <a:pt x="388" y="0"/>
                </a:lnTo>
                <a:lnTo>
                  <a:pt x="0" y="1310"/>
                </a:lnTo>
                <a:lnTo>
                  <a:pt x="0" y="2845"/>
                </a:lnTo>
                <a:lnTo>
                  <a:pt x="1775" y="2845"/>
                </a:lnTo>
                <a:lnTo>
                  <a:pt x="2618" y="0"/>
                </a:lnTo>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15" name="Title 9"/>
          <p:cNvSpPr>
            <a:spLocks noGrp="1"/>
          </p:cNvSpPr>
          <p:nvPr>
            <p:ph type="title"/>
          </p:nvPr>
        </p:nvSpPr>
        <p:spPr bwMode="gray">
          <a:xfrm>
            <a:off x="827583" y="1844824"/>
            <a:ext cx="2808313" cy="1943892"/>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smtClean="0"/>
              <a:t>Click to edit Master title style</a:t>
            </a:r>
            <a:endParaRPr lang="en-GB" dirty="0"/>
          </a:p>
        </p:txBody>
      </p:sp>
      <p:sp>
        <p:nvSpPr>
          <p:cNvPr id="16" name="Text Placeholder 16"/>
          <p:cNvSpPr>
            <a:spLocks noGrp="1"/>
          </p:cNvSpPr>
          <p:nvPr>
            <p:ph type="body" sz="quarter" idx="10"/>
          </p:nvPr>
        </p:nvSpPr>
        <p:spPr bwMode="gray">
          <a:xfrm>
            <a:off x="810020" y="4005064"/>
            <a:ext cx="2465836"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pic>
        <p:nvPicPr>
          <p:cNvPr id="8" name="Picture 7" descr="KPMG_Plus_Strapline_White no tm.emf"/>
          <p:cNvPicPr>
            <a:picLocks noChangeAspect="1"/>
          </p:cNvPicPr>
          <p:nvPr userDrawn="1"/>
        </p:nvPicPr>
        <p:blipFill>
          <a:blip r:embed="rId2" cstate="print"/>
          <a:stretch>
            <a:fillRect/>
          </a:stretch>
        </p:blipFill>
        <p:spPr>
          <a:xfrm>
            <a:off x="835189" y="821812"/>
            <a:ext cx="1494149" cy="54629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pic>
        <p:nvPicPr>
          <p:cNvPr id="9" name="Picture 8" descr="Wedge3.png"/>
          <p:cNvPicPr>
            <a:picLocks noChangeAspect="1"/>
          </p:cNvPicPr>
          <p:nvPr userDrawn="1"/>
        </p:nvPicPr>
        <p:blipFill>
          <a:blip r:embed="rId2" cstate="screen"/>
          <a:srcRect r="1490" b="1485"/>
          <a:stretch>
            <a:fillRect/>
          </a:stretch>
        </p:blipFill>
        <p:spPr>
          <a:xfrm>
            <a:off x="-18877" y="-7257"/>
            <a:ext cx="9149229" cy="6865257"/>
          </a:xfrm>
          <a:prstGeom prst="rect">
            <a:avLst/>
          </a:prstGeom>
        </p:spPr>
      </p:pic>
      <p:sp>
        <p:nvSpPr>
          <p:cNvPr id="11" name="Title 10"/>
          <p:cNvSpPr>
            <a:spLocks noGrp="1"/>
          </p:cNvSpPr>
          <p:nvPr userDrawn="1">
            <p:ph type="title"/>
          </p:nvPr>
        </p:nvSpPr>
        <p:spPr bwMode="gray">
          <a:xfrm>
            <a:off x="4860032" y="2492896"/>
            <a:ext cx="3888432" cy="2232248"/>
          </a:xfrm>
          <a:noFill/>
          <a:ln w="9525">
            <a:noFill/>
            <a:miter lim="800000"/>
            <a:headEnd/>
            <a:tailEnd/>
          </a:ln>
        </p:spPr>
        <p:txBody>
          <a:bodyPr vert="horz" wrap="square" lIns="0" tIns="0" rIns="0" bIns="0" numCol="1" anchor="t" anchorCtr="0" compatLnSpc="1">
            <a:prstTxWarp prst="textNoShape">
              <a:avLst/>
            </a:prstTxWarp>
          </a:bodyPr>
          <a:lstStyle>
            <a:lvl1pPr algn="r">
              <a:defRPr lang="en-GB" sz="3000" b="1" dirty="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lgn="l" rtl="0" eaLnBrk="1" fontAlgn="base" hangingPunct="1">
              <a:spcBef>
                <a:spcPct val="40000"/>
              </a:spcBef>
              <a:spcAft>
                <a:spcPct val="0"/>
              </a:spcAft>
            </a:pPr>
            <a:r>
              <a:rPr lang="en-US" smtClean="0"/>
              <a:t>Click to edit Master title style</a:t>
            </a:r>
            <a:endParaRPr lang="en-GB" dirty="0"/>
          </a:p>
        </p:txBody>
      </p:sp>
      <p:sp>
        <p:nvSpPr>
          <p:cNvPr id="16" name="Text Placeholder 15"/>
          <p:cNvSpPr>
            <a:spLocks noGrp="1"/>
          </p:cNvSpPr>
          <p:nvPr userDrawn="1">
            <p:ph type="body" sz="quarter" idx="10"/>
          </p:nvPr>
        </p:nvSpPr>
        <p:spPr bwMode="gray">
          <a:xfrm>
            <a:off x="4859578" y="5013325"/>
            <a:ext cx="3889689" cy="1511300"/>
          </a:xfrm>
          <a:noFill/>
          <a:ln w="9525">
            <a:noFill/>
            <a:miter lim="800000"/>
            <a:headEnd/>
            <a:tailEnd/>
          </a:ln>
        </p:spPr>
        <p:txBody>
          <a:bodyPr vert="horz" wrap="square" lIns="0" tIns="0" rIns="0" bIns="0" numCol="1" anchor="t" anchorCtr="0" compatLnSpc="1">
            <a:prstTxWarp prst="textNoShape">
              <a:avLst/>
            </a:prstTxWarp>
            <a:normAutofit/>
          </a:bodyPr>
          <a:lstStyle>
            <a:lvl1pPr algn="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marL="342900" lvl="0" indent="-342900" algn="l" rtl="0" eaLnBrk="1" fontAlgn="base" hangingPunct="1">
              <a:lnSpc>
                <a:spcPct val="110000"/>
              </a:lnSpc>
              <a:spcBef>
                <a:spcPts val="600"/>
              </a:spcBef>
              <a:spcAft>
                <a:spcPct val="0"/>
              </a:spcAft>
            </a:pPr>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descr="Wedge1.png"/>
          <p:cNvPicPr>
            <a:picLocks noChangeAspect="1"/>
          </p:cNvPicPr>
          <p:nvPr userDrawn="1"/>
        </p:nvPicPr>
        <p:blipFill>
          <a:blip r:embed="rId2" cstate="screen"/>
          <a:stretch>
            <a:fillRect/>
          </a:stretch>
        </p:blipFill>
        <p:spPr>
          <a:xfrm>
            <a:off x="-8626" y="-8626"/>
            <a:ext cx="4809347" cy="5601761"/>
          </a:xfrm>
          <a:prstGeom prst="rect">
            <a:avLst/>
          </a:prstGeom>
        </p:spPr>
      </p:pic>
      <p:sp>
        <p:nvSpPr>
          <p:cNvPr id="5" name="Title 2"/>
          <p:cNvSpPr>
            <a:spLocks noGrp="1"/>
          </p:cNvSpPr>
          <p:nvPr>
            <p:ph type="title"/>
          </p:nvPr>
        </p:nvSpPr>
        <p:spPr bwMode="gray">
          <a:xfrm>
            <a:off x="323528" y="1412776"/>
            <a:ext cx="3384376" cy="2160240"/>
          </a:xfrm>
          <a:noFill/>
          <a:ln w="9525">
            <a:noFill/>
            <a:miter lim="800000"/>
            <a:headEnd/>
            <a:tailEnd/>
          </a:ln>
        </p:spPr>
        <p:txBody>
          <a:bodyPr anchor="t"/>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smtClean="0"/>
              <a:t>Click to edit Master title style</a:t>
            </a:r>
            <a:endParaRPr lang="en-GB" dirty="0"/>
          </a:p>
        </p:txBody>
      </p:sp>
      <p:sp>
        <p:nvSpPr>
          <p:cNvPr id="6" name="Text Placeholder 4"/>
          <p:cNvSpPr>
            <a:spLocks noGrp="1"/>
          </p:cNvSpPr>
          <p:nvPr>
            <p:ph type="body" sz="quarter" idx="10"/>
          </p:nvPr>
        </p:nvSpPr>
        <p:spPr bwMode="gray">
          <a:xfrm>
            <a:off x="323528" y="3789040"/>
            <a:ext cx="3024336" cy="1080120"/>
          </a:xfrm>
          <a:prstGeom prst="rect">
            <a:avLst/>
          </a:prstGeom>
          <a:noFill/>
          <a:ln w="9525">
            <a:noFill/>
            <a:miter lim="800000"/>
            <a:headEnd/>
            <a:tailEnd/>
          </a:ln>
        </p:spPr>
        <p:txBody>
          <a:bodyPr>
            <a:normAutofit/>
          </a:bodyPr>
          <a:lstStyle>
            <a:lvl1pP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pic>
        <p:nvPicPr>
          <p:cNvPr id="7" name="Picture 6"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pic>
        <p:nvPicPr>
          <p:cNvPr id="7" name="Picture 6" descr="Wedge5.png"/>
          <p:cNvPicPr>
            <a:picLocks noChangeAspect="1"/>
          </p:cNvPicPr>
          <p:nvPr userDrawn="1"/>
        </p:nvPicPr>
        <p:blipFill>
          <a:blip r:embed="rId2" cstate="screen"/>
          <a:stretch>
            <a:fillRect/>
          </a:stretch>
        </p:blipFill>
        <p:spPr>
          <a:xfrm>
            <a:off x="-8626" y="-8626"/>
            <a:ext cx="4809347" cy="3218422"/>
          </a:xfrm>
          <a:prstGeom prst="rect">
            <a:avLst/>
          </a:prstGeom>
        </p:spPr>
      </p:pic>
      <p:sp>
        <p:nvSpPr>
          <p:cNvPr id="4" name="Text Placeholder 4"/>
          <p:cNvSpPr>
            <a:spLocks noGrp="1"/>
          </p:cNvSpPr>
          <p:nvPr>
            <p:ph type="body" sz="quarter" idx="10"/>
          </p:nvPr>
        </p:nvSpPr>
        <p:spPr bwMode="gray">
          <a:xfrm>
            <a:off x="320400" y="3789363"/>
            <a:ext cx="3531520" cy="2623794"/>
          </a:xfrm>
          <a:prstGeom prst="rect">
            <a:avLst/>
          </a:prstGeom>
          <a:noFill/>
          <a:ln w="9525">
            <a:noFill/>
            <a:miter lim="800000"/>
            <a:headEnd/>
            <a:tailEnd/>
          </a:ln>
        </p:spPr>
        <p:txBody>
          <a:bodyPr anchor="b">
            <a:normAutofit/>
          </a:bodyPr>
          <a:lstStyle>
            <a:lvl1pPr>
              <a:defRPr lang="en-US" sz="1000" b="0" dirty="0" smtClean="0">
                <a:solidFill>
                  <a:schemeClr val="tx1"/>
                </a:solidFill>
                <a:latin typeface="+mn-lt"/>
                <a:ea typeface="+mn-ea"/>
                <a:cs typeface="+mn-cs"/>
              </a:defRPr>
            </a:lvl1pPr>
          </a:lstStyle>
          <a:p>
            <a:pPr lvl="0"/>
            <a:r>
              <a:rPr lang="en-US" smtClean="0"/>
              <a:t>Click to edit Master text styles</a:t>
            </a:r>
          </a:p>
        </p:txBody>
      </p:sp>
      <p:pic>
        <p:nvPicPr>
          <p:cNvPr id="8" name="Picture 7"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496944" cy="792088"/>
          </a:xfrm>
        </p:spPr>
        <p:txBody>
          <a:bodyPr/>
          <a:lstStyle>
            <a:lvl1pPr>
              <a:lnSpc>
                <a:spcPct val="100000"/>
              </a:lnSpc>
              <a:defRPr sz="1800"/>
            </a:lvl1pPr>
          </a:lstStyle>
          <a:p>
            <a:r>
              <a:rPr lang="en-US" dirty="0" smtClean="0"/>
              <a:t>Click to edit Master title style</a:t>
            </a:r>
            <a:endParaRPr lang="en-GB" dirty="0"/>
          </a:p>
        </p:txBody>
      </p:sp>
      <p:sp>
        <p:nvSpPr>
          <p:cNvPr id="3" name="Content Placeholder 2"/>
          <p:cNvSpPr>
            <a:spLocks noGrp="1"/>
          </p:cNvSpPr>
          <p:nvPr>
            <p:ph sz="half" idx="1"/>
          </p:nvPr>
        </p:nvSpPr>
        <p:spPr>
          <a:xfrm>
            <a:off x="333971" y="1284515"/>
            <a:ext cx="4114800" cy="4525962"/>
          </a:xfrm>
        </p:spPr>
        <p:txBody>
          <a:bodyPr bIns="0"/>
          <a:lstStyle>
            <a:lvl1pPr>
              <a:defRPr sz="1400">
                <a:solidFill>
                  <a:srgbClr val="00338D"/>
                </a:solidFill>
              </a:defRPr>
            </a:lvl1pPr>
            <a:lvl2pPr>
              <a:defRPr sz="1400"/>
            </a:lvl2pPr>
            <a:lvl3pPr marL="139700" indent="-139700">
              <a:buFont typeface="Arial" pitchFamily="34" charset="0"/>
              <a:buChar char="•"/>
              <a:defRPr sz="1400"/>
            </a:lvl3pPr>
            <a:lvl4pPr marL="349250" indent="-182563">
              <a:buFont typeface="Arial" pitchFamily="34" charset="0"/>
              <a:buChar char="–"/>
              <a:defRPr sz="1400"/>
            </a:lvl4pPr>
            <a:lvl5pPr marL="515938" indent="-166688">
              <a:buClr>
                <a:schemeClr val="accent1"/>
              </a:buClr>
              <a:buFont typeface="Arial" pitchFamily="34" charset="0"/>
              <a:buChar char="•"/>
              <a:defRPr sz="1400"/>
            </a:lvl5pPr>
            <a:lvl6pPr>
              <a:defRPr sz="1800"/>
            </a:lvl6pPr>
            <a:lvl7pPr>
              <a:defRPr sz="1800"/>
            </a:lvl7pPr>
            <a:lvl8pPr marL="687388" indent="-160338">
              <a:buFont typeface="Arial" pitchFamily="34" charset="0"/>
              <a:buChar char="–"/>
              <a:defRPr sz="14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709451" y="1284515"/>
            <a:ext cx="4114800" cy="4525962"/>
          </a:xfrm>
        </p:spPr>
        <p:txBody>
          <a:bodyPr bIns="0"/>
          <a:lstStyle>
            <a:lvl1pPr>
              <a:defRPr sz="1400">
                <a:solidFill>
                  <a:srgbClr val="00338D"/>
                </a:solidFill>
              </a:defRPr>
            </a:lvl1pPr>
            <a:lvl2pPr>
              <a:defRPr sz="1400"/>
            </a:lvl2pPr>
            <a:lvl3pPr marL="127000" indent="-127000">
              <a:buFont typeface="Arial" pitchFamily="34" charset="0"/>
              <a:buChar char="•"/>
              <a:defRPr sz="1400"/>
            </a:lvl3pPr>
            <a:lvl4pPr marL="349250" indent="-182563">
              <a:buFont typeface="Arial" pitchFamily="34" charset="0"/>
              <a:buChar char="–"/>
              <a:defRPr sz="1400"/>
            </a:lvl4pPr>
            <a:lvl5pPr marL="536575" indent="-187325">
              <a:buClr>
                <a:schemeClr val="accent1"/>
              </a:buClr>
              <a:buFont typeface="Arial" pitchFamily="34" charset="0"/>
              <a:buChar char="•"/>
              <a:defRPr sz="1400"/>
            </a:lvl5pPr>
            <a:lvl6pPr>
              <a:defRPr sz="1800"/>
            </a:lvl6pPr>
            <a:lvl7pPr>
              <a:defRPr sz="1800"/>
            </a:lvl7pPr>
            <a:lvl8pPr>
              <a:defRPr sz="1800"/>
            </a:lvl8pPr>
            <a:lvl9pPr marL="809625" indent="-241300">
              <a:buClr>
                <a:schemeClr val="accent1"/>
              </a:buClr>
              <a:buSzPct val="65000"/>
              <a:buFont typeface="Arial" pitchFamily="34" charset="0"/>
              <a:buChar char="–"/>
              <a:defRPr sz="14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2" name="Rectangle 6"/>
          <p:cNvSpPr>
            <a:spLocks noGrp="1" noChangeArrowheads="1"/>
          </p:cNvSpPr>
          <p:nvPr>
            <p:ph type="sldNum" sz="quarter" idx="4"/>
          </p:nvPr>
        </p:nvSpPr>
        <p:spPr bwMode="auto">
          <a:xfrm>
            <a:off x="8297863" y="6392890"/>
            <a:ext cx="658812"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50">
                <a:solidFill>
                  <a:schemeClr val="accent1"/>
                </a:solidFill>
              </a:defRPr>
            </a:lvl1pPr>
          </a:lstStyle>
          <a:p>
            <a:fld id="{11CFD04F-0977-47EC-874B-E62213FEFEDF}"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055" name="Freeform 7"/>
          <p:cNvSpPr>
            <a:spLocks noEditPoints="1"/>
          </p:cNvSpPr>
          <p:nvPr userDrawn="1"/>
        </p:nvSpPr>
        <p:spPr bwMode="gray">
          <a:xfrm>
            <a:off x="0" y="0"/>
            <a:ext cx="4797424" cy="5588000"/>
          </a:xfrm>
          <a:custGeom>
            <a:avLst/>
            <a:gdLst/>
            <a:ahLst/>
            <a:cxnLst>
              <a:cxn ang="0">
                <a:pos x="3022" y="0"/>
              </a:cxn>
              <a:cxn ang="0">
                <a:pos x="0" y="0"/>
              </a:cxn>
              <a:cxn ang="0">
                <a:pos x="0" y="3520"/>
              </a:cxn>
              <a:cxn ang="0">
                <a:pos x="1979" y="3520"/>
              </a:cxn>
              <a:cxn ang="0">
                <a:pos x="3022" y="0"/>
              </a:cxn>
              <a:cxn ang="0">
                <a:pos x="3022" y="0"/>
              </a:cxn>
              <a:cxn ang="0">
                <a:pos x="3022" y="0"/>
              </a:cxn>
            </a:cxnLst>
            <a:rect l="0" t="0" r="r" b="b"/>
            <a:pathLst>
              <a:path w="3022" h="3520">
                <a:moveTo>
                  <a:pt x="3022" y="0"/>
                </a:moveTo>
                <a:lnTo>
                  <a:pt x="0" y="0"/>
                </a:lnTo>
                <a:lnTo>
                  <a:pt x="0" y="3520"/>
                </a:lnTo>
                <a:lnTo>
                  <a:pt x="1979" y="3520"/>
                </a:lnTo>
                <a:lnTo>
                  <a:pt x="3022" y="0"/>
                </a:lnTo>
                <a:close/>
                <a:moveTo>
                  <a:pt x="3022" y="0"/>
                </a:moveTo>
                <a:lnTo>
                  <a:pt x="3022"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6" name="Title 9"/>
          <p:cNvSpPr>
            <a:spLocks noGrp="1"/>
          </p:cNvSpPr>
          <p:nvPr>
            <p:ph type="title"/>
          </p:nvPr>
        </p:nvSpPr>
        <p:spPr bwMode="gray">
          <a:xfrm>
            <a:off x="317989" y="1556792"/>
            <a:ext cx="3389915" cy="2016224"/>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smtClean="0"/>
              <a:t>Click to edit Master title style</a:t>
            </a:r>
            <a:endParaRPr lang="en-GB" dirty="0"/>
          </a:p>
        </p:txBody>
      </p:sp>
      <p:sp>
        <p:nvSpPr>
          <p:cNvPr id="7" name="Text Placeholder 16"/>
          <p:cNvSpPr>
            <a:spLocks noGrp="1"/>
          </p:cNvSpPr>
          <p:nvPr>
            <p:ph type="body" sz="quarter" idx="10"/>
          </p:nvPr>
        </p:nvSpPr>
        <p:spPr bwMode="gray">
          <a:xfrm>
            <a:off x="317989" y="3789363"/>
            <a:ext cx="3029875"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pic>
        <p:nvPicPr>
          <p:cNvPr id="8" name="Picture 7" descr="KPMG_Plus_Strapline_White no tm.emf"/>
          <p:cNvPicPr>
            <a:picLocks noChangeAspect="1"/>
          </p:cNvPicPr>
          <p:nvPr userDrawn="1"/>
        </p:nvPicPr>
        <p:blipFill>
          <a:blip r:embed="rId2"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pic>
        <p:nvPicPr>
          <p:cNvPr id="13" name="Picture 12" descr="Wedge3.png"/>
          <p:cNvPicPr>
            <a:picLocks noChangeAspect="1"/>
          </p:cNvPicPr>
          <p:nvPr userDrawn="1"/>
        </p:nvPicPr>
        <p:blipFill>
          <a:blip r:embed="rId2" cstate="screen"/>
          <a:srcRect r="1490" b="1485"/>
          <a:stretch>
            <a:fillRect/>
          </a:stretch>
        </p:blipFill>
        <p:spPr>
          <a:xfrm>
            <a:off x="-5229" y="-7257"/>
            <a:ext cx="9149229" cy="6865257"/>
          </a:xfrm>
          <a:prstGeom prst="rect">
            <a:avLst/>
          </a:prstGeom>
        </p:spPr>
      </p:pic>
      <p:sp>
        <p:nvSpPr>
          <p:cNvPr id="10" name="Title 9"/>
          <p:cNvSpPr>
            <a:spLocks noGrp="1"/>
          </p:cNvSpPr>
          <p:nvPr userDrawn="1">
            <p:ph type="title"/>
          </p:nvPr>
        </p:nvSpPr>
        <p:spPr bwMode="gray">
          <a:xfrm>
            <a:off x="4860031" y="2492896"/>
            <a:ext cx="3888433" cy="2232248"/>
          </a:xfrm>
          <a:noFill/>
          <a:ln w="9525">
            <a:noFill/>
            <a:miter lim="800000"/>
            <a:headEnd/>
            <a:tailEnd/>
          </a:ln>
        </p:spPr>
        <p:txBody>
          <a:bodyPr vert="horz" wrap="square" lIns="0" tIns="0" rIns="0" bIns="0" numCol="1" anchor="t" anchorCtr="0" compatLnSpc="1">
            <a:prstTxWarp prst="textNoShape">
              <a:avLst/>
            </a:prstTxWarp>
            <a:normAutofit/>
          </a:bodyPr>
          <a:lstStyle>
            <a:lvl1pPr algn="r" rtl="0" eaLnBrk="1" fontAlgn="base" hangingPunct="1">
              <a:spcBef>
                <a:spcPct val="40000"/>
              </a:spcBef>
              <a:spcAft>
                <a:spcPct val="0"/>
              </a:spcAft>
              <a:defRPr lang="en-GB" sz="3000" b="1" dirty="0" smtClean="0">
                <a:solidFill>
                  <a:schemeClr val="bg1"/>
                </a:solidFill>
                <a:latin typeface="+mj-lt"/>
                <a:ea typeface="+mj-ea"/>
                <a:cs typeface="+mj-cs"/>
              </a:defRPr>
            </a:lvl1pPr>
          </a:lstStyle>
          <a:p>
            <a:r>
              <a:rPr lang="en-US" smtClean="0"/>
              <a:t>Click to edit Master title style</a:t>
            </a:r>
            <a:endParaRPr lang="en-GB" dirty="0"/>
          </a:p>
        </p:txBody>
      </p:sp>
      <p:sp>
        <p:nvSpPr>
          <p:cNvPr id="17" name="Text Placeholder 16"/>
          <p:cNvSpPr>
            <a:spLocks noGrp="1"/>
          </p:cNvSpPr>
          <p:nvPr userDrawn="1">
            <p:ph type="body" sz="quarter" idx="10"/>
          </p:nvPr>
        </p:nvSpPr>
        <p:spPr bwMode="gray">
          <a:xfrm>
            <a:off x="4860031" y="5013176"/>
            <a:ext cx="3888433" cy="1512168"/>
          </a:xfrm>
          <a:noFill/>
          <a:ln w="9525">
            <a:noFill/>
            <a:miter lim="800000"/>
            <a:headEnd/>
            <a:tailEnd/>
          </a:ln>
        </p:spPr>
        <p:txBody>
          <a:bodyPr vert="horz" wrap="square" lIns="0" tIns="0" rIns="0" bIns="0" numCol="1" anchor="t" anchorCtr="0" compatLnSpc="1">
            <a:prstTxWarp prst="textNoShape">
              <a:avLst/>
            </a:prstTxWarp>
          </a:bodyPr>
          <a:lstStyle>
            <a:lvl1pPr marL="342900" indent="-342900" algn="r"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stStyle>
          <a:p>
            <a:pPr lvl="0"/>
            <a:r>
              <a:rPr lang="en-US" smtClean="0"/>
              <a:t>Click to edit Master text styles</a:t>
            </a:r>
          </a:p>
        </p:txBody>
      </p:sp>
      <p:pic>
        <p:nvPicPr>
          <p:cNvPr id="8" name="Picture 7"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dirty="0" smtClean="0"/>
              <a:t>Click to edit Master title style</a:t>
            </a:r>
            <a:endParaRPr lang="en-GB" dirty="0"/>
          </a:p>
        </p:txBody>
      </p:sp>
      <p:sp>
        <p:nvSpPr>
          <p:cNvPr id="7" name="Text Placeholder 6"/>
          <p:cNvSpPr>
            <a:spLocks noGrp="1"/>
          </p:cNvSpPr>
          <p:nvPr>
            <p:ph type="body" sz="quarter" idx="10"/>
          </p:nvPr>
        </p:nvSpPr>
        <p:spPr bwMode="gray"/>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7" y="1268760"/>
            <a:ext cx="4176465" cy="4896544"/>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ext Placeholder 6"/>
          <p:cNvSpPr>
            <a:spLocks noGrp="1"/>
          </p:cNvSpPr>
          <p:nvPr>
            <p:ph type="body" sz="quarter" idx="11"/>
          </p:nvPr>
        </p:nvSpPr>
        <p:spPr bwMode="gray">
          <a:xfrm>
            <a:off x="4644008"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Four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7" y="1268760"/>
            <a:ext cx="4176465"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ext Placeholder 6"/>
          <p:cNvSpPr>
            <a:spLocks noGrp="1"/>
          </p:cNvSpPr>
          <p:nvPr>
            <p:ph type="body" sz="quarter" idx="11"/>
          </p:nvPr>
        </p:nvSpPr>
        <p:spPr bwMode="gray">
          <a:xfrm>
            <a:off x="4644008" y="1268760"/>
            <a:ext cx="417646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Text Placeholder 6"/>
          <p:cNvSpPr>
            <a:spLocks noGrp="1"/>
          </p:cNvSpPr>
          <p:nvPr>
            <p:ph type="body" sz="quarter" idx="12"/>
          </p:nvPr>
        </p:nvSpPr>
        <p:spPr bwMode="gray">
          <a:xfrm>
            <a:off x="323527" y="3789363"/>
            <a:ext cx="4176465"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Text Placeholder 6"/>
          <p:cNvSpPr>
            <a:spLocks noGrp="1"/>
          </p:cNvSpPr>
          <p:nvPr>
            <p:ph type="body" sz="quarter" idx="13"/>
          </p:nvPr>
        </p:nvSpPr>
        <p:spPr bwMode="gray">
          <a:xfrm>
            <a:off x="4644008" y="3789363"/>
            <a:ext cx="4176464" cy="2375941"/>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wo Chart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44008"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Chart Placeholder 7"/>
          <p:cNvSpPr>
            <a:spLocks noGrp="1"/>
          </p:cNvSpPr>
          <p:nvPr>
            <p:ph type="chart" sz="quarter" idx="12"/>
          </p:nvPr>
        </p:nvSpPr>
        <p:spPr bwMode="gray">
          <a:xfrm>
            <a:off x="323527" y="1268414"/>
            <a:ext cx="4176465" cy="2376487"/>
          </a:xfrm>
        </p:spPr>
        <p:txBody>
          <a:bodyPr anchor="ctr"/>
          <a:lstStyle>
            <a:lvl1pPr algn="ctr">
              <a:defRPr/>
            </a:lvl1pPr>
          </a:lstStyle>
          <a:p>
            <a:r>
              <a:rPr lang="en-US" dirty="0" smtClean="0"/>
              <a:t>Click icon to add chart</a:t>
            </a:r>
            <a:endParaRPr lang="en-GB" dirty="0"/>
          </a:p>
        </p:txBody>
      </p:sp>
      <p:sp>
        <p:nvSpPr>
          <p:cNvPr id="10" name="Chart Placeholder 7"/>
          <p:cNvSpPr>
            <a:spLocks noGrp="1"/>
          </p:cNvSpPr>
          <p:nvPr>
            <p:ph type="chart" sz="quarter" idx="13"/>
          </p:nvPr>
        </p:nvSpPr>
        <p:spPr bwMode="gray">
          <a:xfrm>
            <a:off x="323527" y="3789364"/>
            <a:ext cx="4176465" cy="2376487"/>
          </a:xfrm>
        </p:spPr>
        <p:txBody>
          <a:bodyPr anchor="ctr"/>
          <a:lstStyle>
            <a:lvl1pPr algn="ctr">
              <a:defRPr/>
            </a:lvl1pPr>
          </a:lstStyle>
          <a:p>
            <a:r>
              <a:rPr lang="en-US" dirty="0" smtClean="0"/>
              <a:t>Click icon to add chart</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wo Table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44008"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Table Placeholder 10"/>
          <p:cNvSpPr>
            <a:spLocks noGrp="1"/>
          </p:cNvSpPr>
          <p:nvPr>
            <p:ph type="tbl" sz="quarter" idx="12"/>
          </p:nvPr>
        </p:nvSpPr>
        <p:spPr bwMode="gray">
          <a:xfrm>
            <a:off x="323527" y="1268414"/>
            <a:ext cx="4176465" cy="2376487"/>
          </a:xfrm>
        </p:spPr>
        <p:txBody>
          <a:bodyPr anchor="ctr"/>
          <a:lstStyle>
            <a:lvl1pPr algn="ctr">
              <a:defRPr/>
            </a:lvl1pPr>
          </a:lstStyle>
          <a:p>
            <a:r>
              <a:rPr lang="en-US" dirty="0" smtClean="0"/>
              <a:t>Click icon to add table</a:t>
            </a:r>
            <a:endParaRPr lang="en-GB" dirty="0"/>
          </a:p>
        </p:txBody>
      </p:sp>
      <p:sp>
        <p:nvSpPr>
          <p:cNvPr id="12" name="Table Placeholder 10"/>
          <p:cNvSpPr>
            <a:spLocks noGrp="1"/>
          </p:cNvSpPr>
          <p:nvPr>
            <p:ph type="tbl" sz="quarter" idx="13"/>
          </p:nvPr>
        </p:nvSpPr>
        <p:spPr bwMode="gray">
          <a:xfrm>
            <a:off x="323527" y="3789364"/>
            <a:ext cx="4176465" cy="2376487"/>
          </a:xfrm>
        </p:spPr>
        <p:txBody>
          <a:bodyPr anchor="ctr"/>
          <a:lstStyle>
            <a:lvl1pPr algn="ctr">
              <a:defRPr/>
            </a:lvl1pPr>
          </a:lstStyle>
          <a:p>
            <a:r>
              <a:rPr lang="en-US" dirty="0" smtClean="0"/>
              <a:t>Click icon to add table</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13" name="Picture 12" descr="Top1.png"/>
          <p:cNvPicPr>
            <a:picLocks noChangeAspect="1"/>
          </p:cNvPicPr>
          <p:nvPr userDrawn="1"/>
        </p:nvPicPr>
        <p:blipFill>
          <a:blip r:embed="rId25" cstate="screen"/>
          <a:stretch>
            <a:fillRect/>
          </a:stretch>
        </p:blipFill>
        <p:spPr>
          <a:xfrm>
            <a:off x="-7258" y="-7257"/>
            <a:ext cx="9151257" cy="1065516"/>
          </a:xfrm>
          <a:prstGeom prst="rect">
            <a:avLst/>
          </a:prstGeom>
        </p:spPr>
      </p:pic>
      <p:sp>
        <p:nvSpPr>
          <p:cNvPr id="56" name="Text Placeholder 55"/>
          <p:cNvSpPr>
            <a:spLocks noGrp="1"/>
          </p:cNvSpPr>
          <p:nvPr>
            <p:ph type="body" idx="1"/>
          </p:nvPr>
        </p:nvSpPr>
        <p:spPr bwMode="gray">
          <a:xfrm>
            <a:off x="323528" y="1268760"/>
            <a:ext cx="8496944" cy="489654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Title Placeholder 54"/>
          <p:cNvSpPr>
            <a:spLocks noGrp="1"/>
          </p:cNvSpPr>
          <p:nvPr>
            <p:ph type="title"/>
          </p:nvPr>
        </p:nvSpPr>
        <p:spPr bwMode="gray">
          <a:xfrm>
            <a:off x="323528" y="116632"/>
            <a:ext cx="8496944" cy="7920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lgn="l" rtl="0" eaLnBrk="1" fontAlgn="base" hangingPunct="1">
              <a:spcBef>
                <a:spcPct val="40000"/>
              </a:spcBef>
              <a:spcAft>
                <a:spcPct val="0"/>
              </a:spcAft>
            </a:pPr>
            <a:r>
              <a:rPr lang="en-US" smtClean="0"/>
              <a:t>Click to edit Master title style</a:t>
            </a:r>
            <a:endParaRPr lang="en-US" dirty="0"/>
          </a:p>
        </p:txBody>
      </p:sp>
      <p:sp>
        <p:nvSpPr>
          <p:cNvPr id="32" name="Line 10"/>
          <p:cNvSpPr>
            <a:spLocks noChangeShapeType="1"/>
          </p:cNvSpPr>
          <p:nvPr/>
        </p:nvSpPr>
        <p:spPr bwMode="gray">
          <a:xfrm>
            <a:off x="323528" y="6381328"/>
            <a:ext cx="8496622" cy="0"/>
          </a:xfrm>
          <a:prstGeom prst="line">
            <a:avLst/>
          </a:prstGeom>
          <a:noFill/>
          <a:ln w="3175">
            <a:solidFill>
              <a:srgbClr val="000000"/>
            </a:solidFill>
            <a:round/>
            <a:headEnd/>
            <a:tailEnd/>
          </a:ln>
        </p:spPr>
        <p:txBody>
          <a:bodyPr/>
          <a:lstStyle/>
          <a:p>
            <a:pPr algn="ctr">
              <a:spcBef>
                <a:spcPct val="50000"/>
              </a:spcBef>
              <a:defRPr/>
            </a:pPr>
            <a:endParaRPr lang="en-GB" dirty="0"/>
          </a:p>
        </p:txBody>
      </p:sp>
      <p:sp>
        <p:nvSpPr>
          <p:cNvPr id="34" name="Rectangle 33"/>
          <p:cNvSpPr/>
          <p:nvPr/>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grpSp>
        <p:nvGrpSpPr>
          <p:cNvPr id="2" name="Group 19"/>
          <p:cNvGrpSpPr/>
          <p:nvPr/>
        </p:nvGrpSpPr>
        <p:grpSpPr bwMode="gray">
          <a:xfrm>
            <a:off x="1" y="1052736"/>
            <a:ext cx="9143999" cy="5328591"/>
            <a:chOff x="1" y="1052736"/>
            <a:chExt cx="9905999" cy="5328591"/>
          </a:xfrm>
          <a:noFill/>
        </p:grpSpPr>
        <p:sp>
          <p:nvSpPr>
            <p:cNvPr id="16" name="Rectangle 22"/>
            <p:cNvSpPr>
              <a:spLocks noChangeArrowheads="1"/>
            </p:cNvSpPr>
            <p:nvPr/>
          </p:nvSpPr>
          <p:spPr bwMode="gray">
            <a:xfrm>
              <a:off x="9633520" y="3680619"/>
              <a:ext cx="272480" cy="73025"/>
            </a:xfrm>
            <a:prstGeom prst="rect">
              <a:avLst/>
            </a:prstGeom>
            <a:grpFill/>
            <a:ln w="9525" algn="ctr">
              <a:noFill/>
              <a:miter lim="800000"/>
              <a:headEnd/>
              <a:tailEnd/>
            </a:ln>
            <a:effectLst/>
          </p:spPr>
          <p:txBody>
            <a:bodyPr/>
            <a:lstStyle/>
            <a:p>
              <a:endParaRPr lang="en-GB" dirty="0"/>
            </a:p>
          </p:txBody>
        </p:sp>
        <p:sp>
          <p:nvSpPr>
            <p:cNvPr id="17" name="Rectangle 23"/>
            <p:cNvSpPr>
              <a:spLocks noChangeArrowheads="1"/>
            </p:cNvSpPr>
            <p:nvPr/>
          </p:nvSpPr>
          <p:spPr bwMode="gray">
            <a:xfrm>
              <a:off x="1" y="3680619"/>
              <a:ext cx="272480" cy="73025"/>
            </a:xfrm>
            <a:prstGeom prst="rect">
              <a:avLst/>
            </a:prstGeom>
            <a:grpFill/>
            <a:ln w="9525" algn="ctr">
              <a:noFill/>
              <a:miter lim="800000"/>
              <a:headEnd/>
              <a:tailEnd/>
            </a:ln>
            <a:effectLst/>
          </p:spPr>
          <p:txBody>
            <a:bodyPr/>
            <a:lstStyle/>
            <a:p>
              <a:endParaRPr lang="en-GB" dirty="0"/>
            </a:p>
          </p:txBody>
        </p:sp>
        <p:sp>
          <p:nvSpPr>
            <p:cNvPr id="18" name="Rectangle 24"/>
            <p:cNvSpPr>
              <a:spLocks noChangeArrowheads="1"/>
            </p:cNvSpPr>
            <p:nvPr/>
          </p:nvSpPr>
          <p:spPr bwMode="gray">
            <a:xfrm rot="16200000">
              <a:off x="4845050" y="1124173"/>
              <a:ext cx="215900" cy="73025"/>
            </a:xfrm>
            <a:prstGeom prst="rect">
              <a:avLst/>
            </a:prstGeom>
            <a:grpFill/>
            <a:ln w="9525" algn="ctr">
              <a:noFill/>
              <a:miter lim="800000"/>
              <a:headEnd/>
              <a:tailEnd/>
            </a:ln>
            <a:effectLst/>
          </p:spPr>
          <p:txBody>
            <a:bodyPr/>
            <a:lstStyle/>
            <a:p>
              <a:endParaRPr lang="en-GB" dirty="0"/>
            </a:p>
          </p:txBody>
        </p:sp>
        <p:sp>
          <p:nvSpPr>
            <p:cNvPr id="19" name="Rectangle 34"/>
            <p:cNvSpPr>
              <a:spLocks noChangeArrowheads="1"/>
            </p:cNvSpPr>
            <p:nvPr/>
          </p:nvSpPr>
          <p:spPr bwMode="gray">
            <a:xfrm rot="16200000">
              <a:off x="4844989" y="6236803"/>
              <a:ext cx="216023" cy="73025"/>
            </a:xfrm>
            <a:prstGeom prst="rect">
              <a:avLst/>
            </a:prstGeom>
            <a:grpFill/>
            <a:ln w="9525" algn="ctr">
              <a:noFill/>
              <a:miter lim="800000"/>
              <a:headEnd/>
              <a:tailEnd/>
            </a:ln>
            <a:effectLst/>
          </p:spPr>
          <p:txBody>
            <a:bodyPr/>
            <a:lstStyle/>
            <a:p>
              <a:endParaRPr lang="en-GB" dirty="0"/>
            </a:p>
          </p:txBody>
        </p:sp>
      </p:grpSp>
      <p:sp>
        <p:nvSpPr>
          <p:cNvPr id="15" name="Text Box 9"/>
          <p:cNvSpPr txBox="1">
            <a:spLocks noChangeArrowheads="1"/>
          </p:cNvSpPr>
          <p:nvPr userDrawn="1"/>
        </p:nvSpPr>
        <p:spPr bwMode="auto">
          <a:xfrm>
            <a:off x="263867" y="6415397"/>
            <a:ext cx="3794524" cy="323850"/>
          </a:xfrm>
          <a:prstGeom prst="rect">
            <a:avLst/>
          </a:prstGeom>
          <a:noFill/>
          <a:ln w="9525">
            <a:noFill/>
            <a:miter lim="800000"/>
            <a:headEnd/>
            <a:tailEnd/>
          </a:ln>
        </p:spPr>
        <p:txBody>
          <a:bodyPr anchor="ctr"/>
          <a:lstStyle/>
          <a:p>
            <a:pPr eaLnBrk="0" hangingPunct="0">
              <a:lnSpc>
                <a:spcPts val="700"/>
              </a:lnSpc>
            </a:pPr>
            <a:r>
              <a:rPr lang="en-US" sz="500" dirty="0">
                <a:solidFill>
                  <a:schemeClr val="accent1"/>
                </a:solidFill>
              </a:rPr>
              <a:t>© </a:t>
            </a:r>
            <a:r>
              <a:rPr lang="en-US" sz="500" dirty="0" smtClean="0">
                <a:solidFill>
                  <a:schemeClr val="accent1"/>
                </a:solidFill>
              </a:rPr>
              <a:t>2012 </a:t>
            </a:r>
            <a:r>
              <a:rPr lang="en-US" sz="500" dirty="0">
                <a:solidFill>
                  <a:schemeClr val="accent1"/>
                </a:solidFill>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lang="en-GB" sz="500" dirty="0">
              <a:solidFill>
                <a:schemeClr val="accent1"/>
              </a:solidFill>
            </a:endParaRPr>
          </a:p>
        </p:txBody>
      </p:sp>
      <p:pic>
        <p:nvPicPr>
          <p:cNvPr id="20" name="Picture 4"/>
          <p:cNvPicPr>
            <a:picLocks noChangeAspect="1" noChangeArrowheads="1"/>
          </p:cNvPicPr>
          <p:nvPr userDrawn="1"/>
        </p:nvPicPr>
        <p:blipFill>
          <a:blip r:embed="rId26" cstate="print"/>
          <a:srcRect/>
          <a:stretch>
            <a:fillRect/>
          </a:stretch>
        </p:blipFill>
        <p:spPr bwMode="auto">
          <a:xfrm>
            <a:off x="7995209" y="118783"/>
            <a:ext cx="819266" cy="82296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4574" r:id="rId1"/>
    <p:sldLayoutId id="2147484575" r:id="rId2"/>
    <p:sldLayoutId id="2147484576" r:id="rId3"/>
    <p:sldLayoutId id="2147484577" r:id="rId4"/>
    <p:sldLayoutId id="2147484578" r:id="rId5"/>
    <p:sldLayoutId id="2147484579" r:id="rId6"/>
    <p:sldLayoutId id="2147484580" r:id="rId7"/>
    <p:sldLayoutId id="2147484581" r:id="rId8"/>
    <p:sldLayoutId id="2147484582" r:id="rId9"/>
    <p:sldLayoutId id="2147484583" r:id="rId10"/>
    <p:sldLayoutId id="2147484584" r:id="rId11"/>
    <p:sldLayoutId id="2147484585" r:id="rId12"/>
    <p:sldLayoutId id="2147484586" r:id="rId13"/>
    <p:sldLayoutId id="2147484587" r:id="rId14"/>
    <p:sldLayoutId id="2147484588" r:id="rId15"/>
    <p:sldLayoutId id="2147484589" r:id="rId16"/>
    <p:sldLayoutId id="2147484590" r:id="rId17"/>
    <p:sldLayoutId id="2147484591" r:id="rId18"/>
    <p:sldLayoutId id="2147484592" r:id="rId19"/>
    <p:sldLayoutId id="2147484593" r:id="rId20"/>
    <p:sldLayoutId id="2147484594" r:id="rId21"/>
    <p:sldLayoutId id="2147484595" r:id="rId22"/>
    <p:sldLayoutId id="2147484596" r:id="rId23"/>
  </p:sldLayoutIdLst>
  <p:txStyles>
    <p:titleStyle>
      <a:lvl1pPr algn="l" defTabSz="914400" rtl="0" eaLnBrk="1" latinLnBrk="0" hangingPunct="1">
        <a:spcBef>
          <a:spcPts val="0"/>
        </a:spcBef>
        <a:buNone/>
        <a:defRPr lang="en-GB" sz="1800" b="1" kern="1200" noProof="0" dirty="0">
          <a:solidFill>
            <a:schemeClr val="bg1"/>
          </a:solidFill>
          <a:latin typeface="Arial"/>
          <a:ea typeface="+mj-ea"/>
          <a:cs typeface="+mj-cs"/>
        </a:defRPr>
      </a:lvl1pPr>
      <a:lvl2pPr eaLnBrk="1" hangingPunct="1">
        <a:defRPr lang="en-GB" sz="1800" b="1" kern="1200" noProof="0" dirty="0">
          <a:solidFill>
            <a:schemeClr val="bg1"/>
          </a:solidFill>
          <a:latin typeface="+mj-lt"/>
          <a:ea typeface="+mj-ea"/>
          <a:cs typeface="+mj-cs"/>
        </a:defRPr>
      </a:lvl2pPr>
      <a:lvl3pPr eaLnBrk="1" hangingPunct="1">
        <a:defRPr lang="en-GB" sz="1800" b="1" kern="1200" noProof="0" dirty="0">
          <a:solidFill>
            <a:schemeClr val="bg1"/>
          </a:solidFill>
          <a:latin typeface="+mj-lt"/>
          <a:ea typeface="+mj-ea"/>
          <a:cs typeface="+mj-cs"/>
        </a:defRPr>
      </a:lvl3pPr>
      <a:lvl4pPr eaLnBrk="1" hangingPunct="1">
        <a:defRPr lang="en-GB" sz="1800" b="1" kern="1200" noProof="0" dirty="0">
          <a:solidFill>
            <a:schemeClr val="bg1"/>
          </a:solidFill>
          <a:latin typeface="+mj-lt"/>
          <a:ea typeface="+mj-ea"/>
          <a:cs typeface="+mj-cs"/>
        </a:defRPr>
      </a:lvl4pPr>
      <a:lvl5pPr eaLnBrk="1" hangingPunct="1">
        <a:defRPr lang="en-GB" sz="1800" b="1" kern="1200" noProof="0" dirty="0">
          <a:solidFill>
            <a:schemeClr val="bg1"/>
          </a:solidFill>
          <a:latin typeface="+mj-lt"/>
          <a:ea typeface="+mj-ea"/>
          <a:cs typeface="+mj-cs"/>
        </a:defRPr>
      </a:lvl5pPr>
      <a:lvl6pPr eaLnBrk="1" hangingPunct="1">
        <a:defRPr lang="en-GB" sz="1800" b="1" kern="1200" noProof="0" dirty="0">
          <a:solidFill>
            <a:schemeClr val="bg1"/>
          </a:solidFill>
          <a:latin typeface="+mj-lt"/>
          <a:ea typeface="+mj-ea"/>
          <a:cs typeface="+mj-cs"/>
        </a:defRPr>
      </a:lvl6pPr>
      <a:lvl7pPr eaLnBrk="1" hangingPunct="1">
        <a:defRPr lang="en-GB" sz="1800" b="1" kern="1200" noProof="0" dirty="0">
          <a:solidFill>
            <a:schemeClr val="bg1"/>
          </a:solidFill>
          <a:latin typeface="+mj-lt"/>
          <a:ea typeface="+mj-ea"/>
          <a:cs typeface="+mj-cs"/>
        </a:defRPr>
      </a:lvl7pPr>
      <a:lvl8pPr eaLnBrk="1" hangingPunct="1">
        <a:defRPr lang="en-GB" sz="1800" b="1" kern="1200" noProof="0" dirty="0">
          <a:solidFill>
            <a:schemeClr val="bg1"/>
          </a:solidFill>
          <a:latin typeface="+mj-lt"/>
          <a:ea typeface="+mj-ea"/>
          <a:cs typeface="+mj-cs"/>
        </a:defRPr>
      </a:lvl8pPr>
      <a:lvl9pPr eaLnBrk="1" hangingPunct="1">
        <a:defRPr lang="en-GB" sz="1800" b="1" kern="1200" noProof="0" dirty="0">
          <a:solidFill>
            <a:schemeClr val="bg1"/>
          </a:solidFill>
          <a:latin typeface="+mj-lt"/>
          <a:ea typeface="+mj-ea"/>
          <a:cs typeface="+mj-cs"/>
        </a:defRPr>
      </a:lvl9pPr>
    </p:titleStyle>
    <p:bodyStyle>
      <a:lvl1pPr marL="0" indent="0" algn="l" defTabSz="914400" rtl="0" eaLnBrk="1" latinLnBrk="0" hangingPunct="1">
        <a:lnSpc>
          <a:spcPct val="100000"/>
        </a:lnSpc>
        <a:spcBef>
          <a:spcPts val="0"/>
        </a:spcBef>
        <a:spcAft>
          <a:spcPts val="600"/>
        </a:spcAft>
        <a:buFont typeface="Arial" pitchFamily="34" charset="0"/>
        <a:buNone/>
        <a:defRPr lang="en-US" sz="12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0"/>
        </a:spcBef>
        <a:spcAft>
          <a:spcPts val="600"/>
        </a:spcAft>
        <a:buFont typeface="Arial" pitchFamily="34" charset="0"/>
        <a:buNone/>
        <a:defRPr lang="en-US" sz="1200" b="0" kern="1200" noProof="0" dirty="0" smtClean="0">
          <a:solidFill>
            <a:schemeClr val="tx1"/>
          </a:solidFill>
          <a:latin typeface="Arial"/>
          <a:ea typeface="+mn-ea"/>
          <a:cs typeface="Arial" pitchFamily="34" charset="0"/>
        </a:defRPr>
      </a:lvl2pPr>
      <a:lvl3pPr marL="177800" indent="-177800" algn="l" defTabSz="914400" rtl="0" eaLnBrk="1" latinLnBrk="0" hangingPunct="1">
        <a:lnSpc>
          <a:spcPct val="100000"/>
        </a:lnSpc>
        <a:spcBef>
          <a:spcPts val="0"/>
        </a:spcBef>
        <a:spcAft>
          <a:spcPts val="600"/>
        </a:spcAft>
        <a:buClr>
          <a:srgbClr val="00338D"/>
        </a:buClr>
        <a:buFont typeface="Symbol" pitchFamily="18" charset="2"/>
        <a:buChar char="·"/>
        <a:defRPr lang="en-US" sz="1200" b="0" kern="1200" noProof="0" dirty="0" smtClean="0">
          <a:solidFill>
            <a:schemeClr val="tx1"/>
          </a:solidFill>
          <a:latin typeface="Arial"/>
          <a:ea typeface="+mn-ea"/>
          <a:cs typeface="Arial" pitchFamily="34" charset="0"/>
        </a:defRPr>
      </a:lvl3pPr>
      <a:lvl4pPr marL="355600" indent="-177800" algn="l" defTabSz="914400" rtl="0" eaLnBrk="1" latinLnBrk="0" hangingPunct="1">
        <a:lnSpc>
          <a:spcPct val="100000"/>
        </a:lnSpc>
        <a:spcBef>
          <a:spcPts val="0"/>
        </a:spcBef>
        <a:spcAft>
          <a:spcPts val="600"/>
        </a:spcAft>
        <a:buClr>
          <a:srgbClr val="00338D"/>
        </a:buClr>
        <a:buFont typeface="Arial" pitchFamily="34" charset="0"/>
        <a:buChar char="–"/>
        <a:defRPr lang="en-US" sz="1200" b="0" kern="1200" noProof="0" dirty="0" smtClean="0">
          <a:solidFill>
            <a:schemeClr val="tx1"/>
          </a:solidFill>
          <a:latin typeface="Arial"/>
          <a:ea typeface="+mn-ea"/>
          <a:cs typeface="Arial" pitchFamily="34" charset="0"/>
        </a:defRPr>
      </a:lvl4pPr>
      <a:lvl5pPr marL="534988" indent="-174625" algn="l" defTabSz="914400" rtl="0" eaLnBrk="1" latinLnBrk="0" hangingPunct="1">
        <a:lnSpc>
          <a:spcPct val="100000"/>
        </a:lnSpc>
        <a:spcBef>
          <a:spcPts val="0"/>
        </a:spcBef>
        <a:spcAft>
          <a:spcPts val="600"/>
        </a:spcAft>
        <a:buClr>
          <a:srgbClr val="00338D"/>
        </a:buClr>
        <a:buFont typeface="Symbol" pitchFamily="18" charset="2"/>
        <a:buChar char="·"/>
        <a:defRPr lang="en-GB" sz="1200" b="0" kern="1200" baseline="0" noProof="0" dirty="0" smtClean="0">
          <a:solidFill>
            <a:schemeClr val="tx1"/>
          </a:solidFill>
          <a:latin typeface="Arial"/>
          <a:ea typeface="+mn-ea"/>
          <a:cs typeface="Arial" pitchFamily="34" charset="0"/>
        </a:defRPr>
      </a:lvl5pPr>
      <a:lvl6pPr marL="720725"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Arial" pitchFamily="34" charset="0"/>
        </a:defRPr>
      </a:lvl6pPr>
      <a:lvl7pPr marL="895350" indent="-174625" algn="l" defTabSz="914400" rtl="0" eaLnBrk="1" latinLnBrk="0" hangingPunct="1">
        <a:lnSpc>
          <a:spcPct val="100000"/>
        </a:lnSpc>
        <a:spcBef>
          <a:spcPts val="600"/>
        </a:spcBef>
        <a:buClr>
          <a:srgbClr val="97989A"/>
        </a:buClr>
        <a:buFont typeface="Arial" pitchFamily="34" charset="0"/>
        <a:buChar char="■"/>
        <a:defRPr lang="en-GB" sz="1000" kern="1200" baseline="0" dirty="0" smtClean="0">
          <a:solidFill>
            <a:schemeClr val="tx1"/>
          </a:solidFill>
          <a:latin typeface="Arial" pitchFamily="34" charset="0"/>
          <a:ea typeface="+mn-ea"/>
          <a:cs typeface="Arial" pitchFamily="34" charset="0"/>
        </a:defRPr>
      </a:lvl7pPr>
      <a:lvl8pPr marL="1081088"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mn-cs"/>
        </a:defRPr>
      </a:lvl8pPr>
      <a:lvl9pPr marL="1255713" indent="-174625"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&#65279;<?xml version="1.0" encoding="UTF-8" standalone="yes"?>
<Relationships xmlns="http://schemas.openxmlformats.org/package/2006/relationships">
  <Relationship Id="rId3" Type="http://schemas.openxmlformats.org/officeDocument/2006/relationships/hyperlink" Target="http://portal.ema.kworld.kpmg.com/Adv/CST/go_gad_lib/sellside/03_VDD%20Methodology%20Guide.ppt" TargetMode="External" />
  <Relationship Id="rId2" Type="http://schemas.openxmlformats.org/officeDocument/2006/relationships/notesSlide" Target="../notesSlides/notesSlide11.xml" />
  <Relationship Id="rId1" Type="http://schemas.openxmlformats.org/officeDocument/2006/relationships/slideLayout" Target="../slideLayouts/slideLayout13.xml" />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notesSlide" Target="../notesSlides/notesSlide14.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slideLayout" Target="../slideLayouts/slideLayout13.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s>
</file>

<file path=ppt/slides/_rels/slide15.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tags" Target="../tags/tag49.xml"/><Relationship Id="rId26" Type="http://schemas.openxmlformats.org/officeDocument/2006/relationships/tags" Target="../tags/tag57.xml"/><Relationship Id="rId3" Type="http://schemas.openxmlformats.org/officeDocument/2006/relationships/tags" Target="../tags/tag34.xml"/><Relationship Id="rId21" Type="http://schemas.openxmlformats.org/officeDocument/2006/relationships/tags" Target="../tags/tag52.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tags" Target="../tags/tag48.xml"/><Relationship Id="rId25" Type="http://schemas.openxmlformats.org/officeDocument/2006/relationships/tags" Target="../tags/tag56.xml"/><Relationship Id="rId33" Type="http://schemas.openxmlformats.org/officeDocument/2006/relationships/notesSlide" Target="../notesSlides/notesSlide15.xml"/><Relationship Id="rId2" Type="http://schemas.openxmlformats.org/officeDocument/2006/relationships/tags" Target="../tags/tag33.xml"/><Relationship Id="rId16" Type="http://schemas.openxmlformats.org/officeDocument/2006/relationships/tags" Target="../tags/tag47.xml"/><Relationship Id="rId20" Type="http://schemas.openxmlformats.org/officeDocument/2006/relationships/tags" Target="../tags/tag51.xml"/><Relationship Id="rId29" Type="http://schemas.openxmlformats.org/officeDocument/2006/relationships/tags" Target="../tags/tag60.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24" Type="http://schemas.openxmlformats.org/officeDocument/2006/relationships/tags" Target="../tags/tag55.xml"/><Relationship Id="rId32" Type="http://schemas.openxmlformats.org/officeDocument/2006/relationships/slideLayout" Target="../slideLayouts/slideLayout13.xml"/><Relationship Id="rId5" Type="http://schemas.openxmlformats.org/officeDocument/2006/relationships/tags" Target="../tags/tag36.xml"/><Relationship Id="rId15" Type="http://schemas.openxmlformats.org/officeDocument/2006/relationships/tags" Target="../tags/tag46.xml"/><Relationship Id="rId23" Type="http://schemas.openxmlformats.org/officeDocument/2006/relationships/tags" Target="../tags/tag54.xml"/><Relationship Id="rId28" Type="http://schemas.openxmlformats.org/officeDocument/2006/relationships/tags" Target="../tags/tag59.xml"/><Relationship Id="rId10" Type="http://schemas.openxmlformats.org/officeDocument/2006/relationships/tags" Target="../tags/tag41.xml"/><Relationship Id="rId19" Type="http://schemas.openxmlformats.org/officeDocument/2006/relationships/tags" Target="../tags/tag50.xml"/><Relationship Id="rId31" Type="http://schemas.openxmlformats.org/officeDocument/2006/relationships/tags" Target="../tags/tag62.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 Id="rId22" Type="http://schemas.openxmlformats.org/officeDocument/2006/relationships/tags" Target="../tags/tag53.xml"/><Relationship Id="rId27" Type="http://schemas.openxmlformats.org/officeDocument/2006/relationships/tags" Target="../tags/tag58.xml"/><Relationship Id="rId30" Type="http://schemas.openxmlformats.org/officeDocument/2006/relationships/tags" Target="../tags/tag6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4.jpeg"/><Relationship Id="rId5" Type="http://schemas.openxmlformats.org/officeDocument/2006/relationships/oleObject" Target="../embeddings/oleObject1.bin"/><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slideLayout" Target="../slideLayouts/slideLayout13.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tags" Target="../tags/tag74.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tags" Target="../tags/tag73.xml"/><Relationship Id="rId5" Type="http://schemas.openxmlformats.org/officeDocument/2006/relationships/tags" Target="../tags/tag67.xml"/><Relationship Id="rId10" Type="http://schemas.openxmlformats.org/officeDocument/2006/relationships/tags" Target="../tags/tag72.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7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31.xml"/><Relationship Id="rId3" Type="http://schemas.openxmlformats.org/officeDocument/2006/relationships/tags" Target="../tags/tag78.xml"/><Relationship Id="rId7" Type="http://schemas.openxmlformats.org/officeDocument/2006/relationships/slideLayout" Target="../slideLayouts/slideLayout13.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s>
</file>

<file path=ppt/slides/_rels/slide32.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tags" Target="../tags/tag99.xml"/><Relationship Id="rId3" Type="http://schemas.openxmlformats.org/officeDocument/2006/relationships/tags" Target="../tags/tag84.xml"/><Relationship Id="rId21" Type="http://schemas.openxmlformats.org/officeDocument/2006/relationships/tags" Target="../tags/tag102.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tags" Target="../tags/tag98.xml"/><Relationship Id="rId2" Type="http://schemas.openxmlformats.org/officeDocument/2006/relationships/tags" Target="../tags/tag83.xml"/><Relationship Id="rId16" Type="http://schemas.openxmlformats.org/officeDocument/2006/relationships/tags" Target="../tags/tag97.xml"/><Relationship Id="rId20" Type="http://schemas.openxmlformats.org/officeDocument/2006/relationships/tags" Target="../tags/tag101.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23" Type="http://schemas.openxmlformats.org/officeDocument/2006/relationships/notesSlide" Target="../notesSlides/notesSlide32.xml"/><Relationship Id="rId10" Type="http://schemas.openxmlformats.org/officeDocument/2006/relationships/tags" Target="../tags/tag91.xml"/><Relationship Id="rId19" Type="http://schemas.openxmlformats.org/officeDocument/2006/relationships/tags" Target="../tags/tag100.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 Id="rId22"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33.xml"/><Relationship Id="rId3" Type="http://schemas.openxmlformats.org/officeDocument/2006/relationships/tags" Target="../tags/tag105.xml"/><Relationship Id="rId7" Type="http://schemas.openxmlformats.org/officeDocument/2006/relationships/slideLayout" Target="../slideLayouts/slideLayout13.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4.xml"/><Relationship Id="rId3" Type="http://schemas.openxmlformats.org/officeDocument/2006/relationships/tags" Target="../tags/tag111.xml"/><Relationship Id="rId7" Type="http://schemas.openxmlformats.org/officeDocument/2006/relationships/slideLayout" Target="../slideLayouts/slideLayout13.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35.xml"/><Relationship Id="rId3" Type="http://schemas.openxmlformats.org/officeDocument/2006/relationships/tags" Target="../tags/tag117.xml"/><Relationship Id="rId7" Type="http://schemas.openxmlformats.org/officeDocument/2006/relationships/slideLayout" Target="../slideLayouts/slideLayout13.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38.xml"/><Relationship Id="rId3" Type="http://schemas.openxmlformats.org/officeDocument/2006/relationships/tags" Target="../tags/tag123.xml"/><Relationship Id="rId7" Type="http://schemas.openxmlformats.org/officeDocument/2006/relationships/slideLayout" Target="../slideLayouts/slideLayout13.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12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rPr>
              <a:t>FOR INTERNAL USE ONLY</a:t>
            </a:r>
          </a:p>
        </p:txBody>
      </p:sp>
      <p:sp>
        <p:nvSpPr>
          <p:cNvPr id="14" name="Rectangle 2"/>
          <p:cNvSpPr txBox="1">
            <a:spLocks noChangeArrowheads="1"/>
          </p:cNvSpPr>
          <p:nvPr/>
        </p:nvSpPr>
        <p:spPr bwMode="gray">
          <a:xfrm>
            <a:off x="3276600" y="3040411"/>
            <a:ext cx="5510213" cy="2109788"/>
          </a:xfrm>
          <a:prstGeom prst="rect">
            <a:avLst/>
          </a:prstGeom>
          <a:noFill/>
          <a:ln w="9525">
            <a:noFill/>
            <a:miter lim="800000"/>
            <a:headEnd/>
            <a:tailEnd/>
          </a:ln>
          <a:effectLst/>
        </p:spPr>
        <p:txBody>
          <a:bodyPr lIns="0" tIns="0" rIns="0" bIns="0"/>
          <a:lstStyle/>
          <a:p>
            <a:pPr marL="0" marR="0" lvl="0" indent="0" algn="r" defTabSz="914400" eaLnBrk="1" fontAlgn="auto" latinLnBrk="0" hangingPunct="1">
              <a:lnSpc>
                <a:spcPts val="3240"/>
              </a:lnSpc>
              <a:spcBef>
                <a:spcPts val="0"/>
              </a:spcBef>
              <a:spcAft>
                <a:spcPts val="0"/>
              </a:spcAft>
              <a:buClrTx/>
              <a:buSzTx/>
              <a:buFontTx/>
              <a:buNone/>
              <a:tabLst/>
              <a:defRPr/>
            </a:pPr>
            <a:r>
              <a:rPr kumimoji="0" lang="en-GB" sz="1200" b="1" i="0" u="none" strike="noStrike" kern="0" cap="none" spc="0" normalizeH="0" baseline="-25000" noProof="0" dirty="0" smtClean="0">
                <a:ln>
                  <a:noFill/>
                </a:ln>
                <a:solidFill>
                  <a:srgbClr val="FFFFFF"/>
                </a:solidFill>
                <a:effectLst/>
                <a:uLnTx/>
                <a:uFillTx/>
              </a:rPr>
              <a:t>TRANSACTION SERVICES</a:t>
            </a:r>
          </a:p>
          <a:p>
            <a:pPr marL="0" marR="0" lvl="0" indent="0" algn="r" defTabSz="914400" eaLnBrk="1" fontAlgn="auto" latinLnBrk="0" hangingPunct="1">
              <a:lnSpc>
                <a:spcPts val="3240"/>
              </a:lnSpc>
              <a:spcBef>
                <a:spcPts val="0"/>
              </a:spcBef>
              <a:spcAft>
                <a:spcPts val="0"/>
              </a:spcAft>
              <a:buClrTx/>
              <a:buSzTx/>
              <a:buFontTx/>
              <a:buNone/>
              <a:tabLst/>
              <a:defRPr/>
            </a:pPr>
            <a:r>
              <a:rPr kumimoji="0" lang="en-GB" sz="2000" b="1" i="0" u="none" strike="noStrike" kern="0" cap="none" spc="0" normalizeH="0" baseline="0" noProof="0" dirty="0" smtClean="0">
                <a:ln>
                  <a:noFill/>
                </a:ln>
                <a:solidFill>
                  <a:srgbClr val="FFFFFF"/>
                </a:solidFill>
                <a:effectLst/>
                <a:uLnTx/>
                <a:uFillTx/>
                <a:latin typeface="Arial"/>
                <a:cs typeface="Arial"/>
              </a:rPr>
              <a:t>FINANCIAL DUE DILIGENCE (</a:t>
            </a:r>
            <a:r>
              <a:rPr kumimoji="0" lang="en-GB" sz="2000" b="1" i="0" u="none" strike="noStrike" kern="0" cap="none" spc="0" normalizeH="0" baseline="0" noProof="0" dirty="0" err="1" smtClean="0">
                <a:ln>
                  <a:noFill/>
                </a:ln>
                <a:solidFill>
                  <a:srgbClr val="FFFFFF"/>
                </a:solidFill>
                <a:effectLst/>
                <a:uLnTx/>
                <a:uFillTx/>
                <a:latin typeface="Arial"/>
                <a:cs typeface="Arial"/>
              </a:rPr>
              <a:t>FDD</a:t>
            </a:r>
            <a:r>
              <a:rPr kumimoji="0" lang="en-GB" sz="2000" b="1" i="0" u="none" strike="noStrike" kern="0" cap="none" spc="0" normalizeH="0" baseline="0" noProof="0" dirty="0" smtClean="0">
                <a:ln>
                  <a:noFill/>
                </a:ln>
                <a:solidFill>
                  <a:srgbClr val="FFFFFF"/>
                </a:solidFill>
                <a:effectLst/>
                <a:uLnTx/>
                <a:uFillTx/>
                <a:latin typeface="Arial"/>
                <a:cs typeface="Arial"/>
              </a:rPr>
              <a:t>) TOOLKIT</a:t>
            </a:r>
          </a:p>
          <a:p>
            <a:pPr marL="0" marR="0" lvl="0" indent="0" algn="r" defTabSz="914400" eaLnBrk="1" fontAlgn="auto" latinLnBrk="0" hangingPunct="1">
              <a:lnSpc>
                <a:spcPts val="3240"/>
              </a:lnSpc>
              <a:spcBef>
                <a:spcPts val="0"/>
              </a:spcBef>
              <a:spcAft>
                <a:spcPts val="0"/>
              </a:spcAft>
              <a:buClrTx/>
              <a:buSzTx/>
              <a:buFontTx/>
              <a:buNone/>
              <a:tabLst/>
              <a:defRPr/>
            </a:pPr>
            <a:endParaRPr kumimoji="0" lang="en-GB" sz="3200" b="1" i="0" u="none" strike="noStrike" kern="0" cap="none" spc="0" normalizeH="0" baseline="0" noProof="0" dirty="0" smtClean="0">
              <a:ln>
                <a:noFill/>
              </a:ln>
              <a:solidFill>
                <a:srgbClr val="FFFFFF"/>
              </a:solidFill>
              <a:effectLst/>
              <a:uLnTx/>
              <a:uFillTx/>
              <a:latin typeface="Arial"/>
              <a:cs typeface="Arial"/>
            </a:endParaRPr>
          </a:p>
          <a:p>
            <a:pPr marL="0" marR="0" lvl="0" indent="0" algn="r" defTabSz="914400" eaLnBrk="1" fontAlgn="auto" latinLnBrk="0" hangingPunct="1">
              <a:lnSpc>
                <a:spcPts val="3240"/>
              </a:lnSpc>
              <a:spcBef>
                <a:spcPts val="0"/>
              </a:spcBef>
              <a:spcAft>
                <a:spcPts val="0"/>
              </a:spcAft>
              <a:buClrTx/>
              <a:buSzTx/>
              <a:buFontTx/>
              <a:buNone/>
              <a:tabLst/>
              <a:defRPr/>
            </a:pPr>
            <a:r>
              <a:rPr lang="en-GB" sz="3000" b="1" kern="0" dirty="0" smtClean="0">
                <a:solidFill>
                  <a:srgbClr val="FFFFFF"/>
                </a:solidFill>
                <a:latin typeface="Arial"/>
                <a:cs typeface="Arial"/>
              </a:rPr>
              <a:t>Reporting guidance </a:t>
            </a:r>
            <a:endParaRPr kumimoji="0" lang="en-GB" sz="3000" b="1" i="0" u="none" strike="noStrike" kern="0" cap="none" spc="0" normalizeH="0" baseline="0" noProof="0" dirty="0">
              <a:ln>
                <a:noFill/>
              </a:ln>
              <a:solidFill>
                <a:srgbClr val="FFFFFF"/>
              </a:solidFill>
              <a:effectLst/>
              <a:uLnTx/>
              <a:uFillTx/>
              <a:latin typeface="Arial"/>
              <a:ea typeface="+mj-ea"/>
              <a:cs typeface="Arial"/>
            </a:endParaRPr>
          </a:p>
          <a:p>
            <a:pPr marL="0" marR="0" lvl="0" indent="0" algn="r" defTabSz="914400" eaLnBrk="1" fontAlgn="auto" latinLnBrk="0" hangingPunct="1">
              <a:lnSpc>
                <a:spcPts val="3240"/>
              </a:lnSpc>
              <a:spcBef>
                <a:spcPts val="0"/>
              </a:spcBef>
              <a:spcAft>
                <a:spcPts val="0"/>
              </a:spcAft>
              <a:buClrTx/>
              <a:buSzTx/>
              <a:buFontTx/>
              <a:buNone/>
              <a:tabLst/>
              <a:defRPr/>
            </a:pPr>
            <a:endParaRPr kumimoji="0" lang="en-GB" sz="1600" b="1" i="0" u="none" strike="noStrike" kern="0" cap="none" spc="0" normalizeH="0" baseline="0" noProof="0" dirty="0" smtClean="0">
              <a:ln>
                <a:noFill/>
              </a:ln>
              <a:solidFill>
                <a:srgbClr val="FFFFFF"/>
              </a:solidFill>
              <a:effectLst/>
              <a:uLnTx/>
              <a:uFillTx/>
              <a:latin typeface="Arial"/>
              <a:ea typeface="+mj-ea"/>
              <a:cs typeface="Arial"/>
            </a:endParaRPr>
          </a:p>
          <a:p>
            <a:pPr marL="0" marR="0" lvl="0" indent="0" algn="r" defTabSz="914400" eaLnBrk="1" fontAlgn="auto" latinLnBrk="0" hangingPunct="1">
              <a:lnSpc>
                <a:spcPts val="324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j-ea"/>
                <a:cs typeface="Arial"/>
              </a:rPr>
              <a:t>January 2012</a:t>
            </a:r>
            <a:endParaRPr kumimoji="0" lang="en-US" sz="1200" b="1" i="0" u="none" strike="noStrike" kern="0" cap="none" spc="0" normalizeH="0" baseline="0" noProof="0" dirty="0">
              <a:ln>
                <a:noFill/>
              </a:ln>
              <a:solidFill>
                <a:srgbClr val="FFFFFF"/>
              </a:solidFill>
              <a:effectLst/>
              <a:uLnTx/>
              <a:uFillTx/>
              <a:latin typeface="Arial"/>
              <a:ea typeface="+mj-ea"/>
              <a:cs typeface="Arial"/>
            </a:endParaRPr>
          </a:p>
        </p:txBody>
      </p:sp>
      <p:sp>
        <p:nvSpPr>
          <p:cNvPr id="15"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16" name="Comment 28"/>
          <p:cNvSpPr>
            <a:spLocks noChangeArrowheads="1"/>
          </p:cNvSpPr>
          <p:nvPr/>
        </p:nvSpPr>
        <p:spPr bwMode="auto">
          <a:xfrm>
            <a:off x="4362450" y="1804658"/>
            <a:ext cx="4781551" cy="1033792"/>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lang="en-US" sz="1000" kern="0" dirty="0">
              <a:solidFill>
                <a:srgbClr val="FFFFFF"/>
              </a:solidFill>
            </a:endParaRPr>
          </a:p>
        </p:txBody>
      </p:sp>
      <p:pic>
        <p:nvPicPr>
          <p:cNvPr id="17"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2. Understand the reader</a:t>
            </a:r>
            <a:endParaRPr lang="en-US" altLang="en-US" b="1" kern="0" dirty="0" smtClean="0">
              <a:solidFill>
                <a:schemeClr val="bg1"/>
              </a:solidFill>
            </a:endParaRPr>
          </a:p>
        </p:txBody>
      </p:sp>
      <p:sp>
        <p:nvSpPr>
          <p:cNvPr id="44" name="Rectangle 43"/>
          <p:cNvSpPr/>
          <p:nvPr/>
        </p:nvSpPr>
        <p:spPr>
          <a:xfrm>
            <a:off x="162962" y="1178990"/>
            <a:ext cx="8858489" cy="2073258"/>
          </a:xfrm>
          <a:prstGeom prst="rect">
            <a:avLst/>
          </a:prstGeom>
          <a:solidFill>
            <a:srgbClr val="E5F2F4"/>
          </a:solidFill>
          <a:ln w="9525" cap="flat" cmpd="sng" algn="ctr">
            <a:solidFill>
              <a:srgbClr val="80BEC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45" name="Right Arrow 44"/>
          <p:cNvSpPr/>
          <p:nvPr/>
        </p:nvSpPr>
        <p:spPr>
          <a:xfrm rot="5400000">
            <a:off x="6594050" y="2460385"/>
            <a:ext cx="268663" cy="334650"/>
          </a:xfrm>
          <a:prstGeom prst="rightArrow">
            <a:avLst/>
          </a:prstGeom>
          <a:solidFill>
            <a:srgbClr val="F1D3BF"/>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46" name="Pentagon 45"/>
          <p:cNvSpPr/>
          <p:nvPr/>
        </p:nvSpPr>
        <p:spPr>
          <a:xfrm>
            <a:off x="7473538" y="1710551"/>
            <a:ext cx="1530649" cy="896293"/>
          </a:xfrm>
          <a:prstGeom prst="homePlate">
            <a:avLst>
              <a:gd name="adj" fmla="val 21717"/>
            </a:avLst>
          </a:prstGeom>
          <a:solidFill>
            <a:srgbClr val="E7CBCE"/>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7. Finalize</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7" name="Pentagon 46"/>
          <p:cNvSpPr/>
          <p:nvPr/>
        </p:nvSpPr>
        <p:spPr>
          <a:xfrm>
            <a:off x="6039074" y="1708980"/>
            <a:ext cx="1530649" cy="896293"/>
          </a:xfrm>
          <a:prstGeom prst="homePlate">
            <a:avLst>
              <a:gd name="adj" fmla="val 21717"/>
            </a:avLst>
          </a:prstGeom>
          <a:solidFill>
            <a:srgbClr val="BFCCE3"/>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6. Issue draft and discuss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8" name="Pentagon 47"/>
          <p:cNvSpPr/>
          <p:nvPr/>
        </p:nvSpPr>
        <p:spPr>
          <a:xfrm>
            <a:off x="4588539" y="1701802"/>
            <a:ext cx="1530649" cy="896293"/>
          </a:xfrm>
          <a:prstGeom prst="homePlate">
            <a:avLst>
              <a:gd name="adj" fmla="val 21717"/>
            </a:avLst>
          </a:prstGeom>
          <a:solidFill>
            <a:srgbClr val="DADFC3"/>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5. Review</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9" name="Pentagon 48"/>
          <p:cNvSpPr/>
          <p:nvPr/>
        </p:nvSpPr>
        <p:spPr>
          <a:xfrm>
            <a:off x="3138340" y="1703303"/>
            <a:ext cx="1530649" cy="896293"/>
          </a:xfrm>
          <a:prstGeom prst="homePlate">
            <a:avLst>
              <a:gd name="adj" fmla="val 21717"/>
            </a:avLst>
          </a:prstGeom>
          <a:solidFill>
            <a:srgbClr val="E9E7DB"/>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4. Draft</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50" name="Pentagon 49"/>
          <p:cNvSpPr/>
          <p:nvPr/>
        </p:nvSpPr>
        <p:spPr>
          <a:xfrm>
            <a:off x="1696282" y="1695751"/>
            <a:ext cx="1530649" cy="896293"/>
          </a:xfrm>
          <a:prstGeom prst="homePlate">
            <a:avLst>
              <a:gd name="adj" fmla="val 21717"/>
            </a:avLst>
          </a:prstGeom>
          <a:solidFill>
            <a:srgbClr val="E3C9E3"/>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3. Plan</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51" name="Pentagon 50"/>
          <p:cNvSpPr/>
          <p:nvPr/>
        </p:nvSpPr>
        <p:spPr>
          <a:xfrm>
            <a:off x="253887" y="1697252"/>
            <a:ext cx="1530649" cy="896293"/>
          </a:xfrm>
          <a:prstGeom prst="homePlate">
            <a:avLst>
              <a:gd name="adj" fmla="val 21717"/>
            </a:avLst>
          </a:prstGeom>
          <a:solidFill>
            <a:srgbClr val="409DAD"/>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2. Understand the reader</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52" name="Pentagon 51"/>
          <p:cNvSpPr/>
          <p:nvPr/>
        </p:nvSpPr>
        <p:spPr>
          <a:xfrm>
            <a:off x="255458" y="1293433"/>
            <a:ext cx="8700006" cy="346785"/>
          </a:xfrm>
          <a:prstGeom prst="homePlate">
            <a:avLst>
              <a:gd name="adj" fmla="val 40745"/>
            </a:avLst>
          </a:prstGeom>
          <a:solidFill>
            <a:srgbClr val="BFD3D6"/>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1. Continuous communication</a:t>
            </a:r>
          </a:p>
        </p:txBody>
      </p:sp>
      <p:sp>
        <p:nvSpPr>
          <p:cNvPr id="53" name="Rectangle 52"/>
          <p:cNvSpPr/>
          <p:nvPr/>
        </p:nvSpPr>
        <p:spPr>
          <a:xfrm>
            <a:off x="5938885" y="2762037"/>
            <a:ext cx="1602553" cy="320515"/>
          </a:xfrm>
          <a:prstGeom prst="rect">
            <a:avLst/>
          </a:prstGeom>
          <a:solidFill>
            <a:srgbClr val="FAEDBF"/>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Further work?</a:t>
            </a:r>
          </a:p>
        </p:txBody>
      </p:sp>
      <p:sp>
        <p:nvSpPr>
          <p:cNvPr id="54" name="Rectangle 3"/>
          <p:cNvSpPr txBox="1">
            <a:spLocks noChangeArrowheads="1"/>
          </p:cNvSpPr>
          <p:nvPr/>
        </p:nvSpPr>
        <p:spPr bwMode="auto">
          <a:xfrm>
            <a:off x="237711" y="2777796"/>
            <a:ext cx="4513397"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indent="0" algn="l" defTabSz="914400" rtl="0" eaLnBrk="1" fontAlgn="base" latinLnBrk="0" hangingPunct="1">
              <a:lnSpc>
                <a:spcPct val="100000"/>
              </a:lnSpc>
              <a:spcBef>
                <a:spcPts val="600"/>
              </a:spcBef>
              <a:spcAft>
                <a:spcPts val="0"/>
              </a:spcAft>
              <a:buClr>
                <a:srgbClr val="00338D"/>
              </a:buClr>
              <a:buSzPct val="75000"/>
              <a:buFontTx/>
              <a:buNone/>
              <a:tabLst>
                <a:tab pos="90488" algn="l"/>
              </a:tabLst>
              <a:defRPr/>
            </a:pPr>
            <a:r>
              <a:rPr kumimoji="0" lang="en-GB" sz="800" b="0" i="0" u="none" strike="noStrike" kern="0" cap="none" spc="0" normalizeH="0" baseline="0" noProof="0" dirty="0" smtClean="0">
                <a:ln>
                  <a:noFill/>
                </a:ln>
                <a:solidFill>
                  <a:srgbClr val="BABBBC"/>
                </a:solidFill>
                <a:effectLst/>
                <a:uLnTx/>
                <a:uFillTx/>
                <a:latin typeface="Arial"/>
                <a:cs typeface="Arial"/>
              </a:rPr>
              <a:t>Note:  the reporting process here is shown as being  a linear process, both for illustrative purposes and to help structure the guidance in this document.  In practice the process is iterative and some of these components maybe carried out simultaneously</a:t>
            </a:r>
          </a:p>
        </p:txBody>
      </p:sp>
      <p:sp>
        <p:nvSpPr>
          <p:cNvPr id="55" name="Rectangle 3"/>
          <p:cNvSpPr txBox="1">
            <a:spLocks noChangeArrowheads="1"/>
          </p:cNvSpPr>
          <p:nvPr/>
        </p:nvSpPr>
        <p:spPr bwMode="auto">
          <a:xfrm>
            <a:off x="217663" y="3476625"/>
            <a:ext cx="4278137" cy="260894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During the planning phases of the engagement, the reporting format and process should have been agreed.  This should specify details of:</a:t>
            </a:r>
          </a:p>
          <a:p>
            <a:pPr marL="442913" marR="0" lvl="1" indent="-179388"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Phases and timeline (for example, a ‘red flag’ report may be required in Phase 1, with a more comprehensive due diligence report to follow in Phase 2)</a:t>
            </a:r>
          </a:p>
          <a:p>
            <a:pPr marL="442913" marR="0" lvl="1" indent="-179388"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Format and contents outline (typically set out in our scope of work in our engagement letter)</a:t>
            </a:r>
          </a:p>
          <a:p>
            <a:pPr marL="442913" marR="0" lvl="1" indent="-179388"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Applicable completion procedures (e.g. whether factual accuracy confirmation will be required from target management)</a:t>
            </a:r>
          </a:p>
        </p:txBody>
      </p:sp>
      <p:sp>
        <p:nvSpPr>
          <p:cNvPr id="56" name="Rectangle 3"/>
          <p:cNvSpPr txBox="1">
            <a:spLocks noChangeArrowheads="1"/>
          </p:cNvSpPr>
          <p:nvPr/>
        </p:nvSpPr>
        <p:spPr bwMode="auto">
          <a:xfrm>
            <a:off x="3863788" y="5750856"/>
            <a:ext cx="5001090" cy="64994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r" defTabSz="914400" eaLnBrk="1" fontAlgn="auto" latinLnBrk="0" hangingPunct="1">
              <a:lnSpc>
                <a:spcPct val="100000"/>
              </a:lnSpc>
              <a:spcBef>
                <a:spcPct val="50000"/>
              </a:spcBef>
              <a:spcAft>
                <a:spcPts val="300"/>
              </a:spcAft>
              <a:buClr>
                <a:srgbClr val="00338D"/>
              </a:buClr>
              <a:buSzPct val="75000"/>
              <a:buFontTx/>
              <a:buNone/>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...it’s vital we understand and listen to what our clients want, so if in doubt, ask!  Spending hours and hours generating pages of reports that nobody will read is not in anyone’s interest!</a:t>
            </a:r>
            <a:endParaRPr kumimoji="0" lang="en-GB" sz="1200" b="1" i="0" u="none" strike="noStrike" kern="0" cap="none" spc="0" normalizeH="0" baseline="0" noProof="0" dirty="0" smtClean="0">
              <a:ln>
                <a:noFill/>
              </a:ln>
              <a:solidFill>
                <a:srgbClr val="8E258D"/>
              </a:solidFill>
              <a:effectLst/>
              <a:uLnTx/>
              <a:uFillTx/>
              <a:latin typeface="Arial"/>
              <a:ea typeface="+mn-ea"/>
              <a:cs typeface="Arial"/>
            </a:endParaRPr>
          </a:p>
        </p:txBody>
      </p:sp>
      <p:sp>
        <p:nvSpPr>
          <p:cNvPr id="57" name="Rectangle 10"/>
          <p:cNvSpPr>
            <a:spLocks noChangeArrowheads="1"/>
          </p:cNvSpPr>
          <p:nvPr/>
        </p:nvSpPr>
        <p:spPr bwMode="auto">
          <a:xfrm>
            <a:off x="5012698" y="3605365"/>
            <a:ext cx="3664577" cy="1700060"/>
          </a:xfrm>
          <a:prstGeom prst="rect">
            <a:avLst/>
          </a:prstGeom>
          <a:solidFill>
            <a:srgbClr val="F3E9F3"/>
          </a:solidFill>
          <a:ln w="9525" algn="ctr">
            <a:noFill/>
            <a:miter lim="800000"/>
            <a:headEnd/>
            <a:tailEnd/>
          </a:ln>
        </p:spPr>
        <p:txBody>
          <a:bodyPr lIns="54000" tIns="54000" rIns="54000" bIns="54000"/>
          <a:lstStyle/>
          <a:p>
            <a:pPr marL="231775" marR="0" lvl="1" indent="-230188" defTabSz="914400" eaLnBrk="1" fontAlgn="auto" latinLnBrk="0" hangingPunct="1">
              <a:lnSpc>
                <a:spcPct val="100000"/>
              </a:lnSpc>
              <a:spcBef>
                <a:spcPct val="40000"/>
              </a:spcBef>
              <a:spcAft>
                <a:spcPts val="0"/>
              </a:spcAft>
              <a:buClr>
                <a:srgbClr val="000000"/>
              </a:buClr>
              <a:buSzPct val="85000"/>
              <a:buFontTx/>
              <a:buNone/>
              <a:tabLst/>
              <a:defRPr/>
            </a:pPr>
            <a:r>
              <a:rPr kumimoji="0" lang="en-GB" sz="1200" b="1" i="0" u="none" strike="noStrike" kern="0" cap="none" spc="0" normalizeH="0" baseline="0" noProof="0" dirty="0" smtClean="0">
                <a:ln>
                  <a:noFill/>
                </a:ln>
                <a:solidFill>
                  <a:srgbClr val="8E258D"/>
                </a:solidFill>
                <a:effectLst/>
                <a:uLnTx/>
                <a:uFillTx/>
              </a:rPr>
              <a:t>Before planning the report...know your reader!</a:t>
            </a:r>
          </a:p>
          <a:p>
            <a:pPr marL="231775" marR="0" lvl="1" indent="-230188" defTabSz="914400" eaLnBrk="1" fontAlgn="auto" latinLnBrk="0" hangingPunct="1">
              <a:lnSpc>
                <a:spcPct val="100000"/>
              </a:lnSpc>
              <a:spcBef>
                <a:spcPct val="40000"/>
              </a:spcBef>
              <a:spcAft>
                <a:spcPts val="0"/>
              </a:spcAft>
              <a:buClr>
                <a:srgbClr val="00338D"/>
              </a:buClr>
              <a:buSzPct val="125000"/>
              <a:buFont typeface="Arial" pitchFamily="34" charset="0"/>
              <a:buChar char="▪"/>
              <a:tabLst/>
              <a:defRPr/>
            </a:pPr>
            <a:r>
              <a:rPr kumimoji="0" lang="en-GB" sz="1200" b="0" i="0" u="none" strike="noStrike" kern="0" cap="none" spc="0" normalizeH="0" baseline="0" noProof="0" dirty="0" smtClean="0">
                <a:ln>
                  <a:noFill/>
                </a:ln>
                <a:solidFill>
                  <a:srgbClr val="007C92"/>
                </a:solidFill>
                <a:effectLst/>
                <a:uLnTx/>
                <a:uFillTx/>
              </a:rPr>
              <a:t>Who </a:t>
            </a:r>
            <a:r>
              <a:rPr kumimoji="0" lang="en-GB" sz="1200" b="0" i="0" u="none" strike="noStrike" kern="0" cap="none" spc="0" normalizeH="0" baseline="0" noProof="0" dirty="0">
                <a:ln>
                  <a:noFill/>
                </a:ln>
                <a:solidFill>
                  <a:srgbClr val="007C92"/>
                </a:solidFill>
                <a:effectLst/>
                <a:uLnTx/>
                <a:uFillTx/>
              </a:rPr>
              <a:t>will read our </a:t>
            </a:r>
            <a:r>
              <a:rPr kumimoji="0" lang="en-GB" sz="1200" b="0" i="0" u="none" strike="noStrike" kern="0" cap="none" spc="0" normalizeH="0" baseline="0" noProof="0" dirty="0" smtClean="0">
                <a:ln>
                  <a:noFill/>
                </a:ln>
                <a:solidFill>
                  <a:srgbClr val="007C92"/>
                </a:solidFill>
                <a:effectLst/>
                <a:uLnTx/>
                <a:uFillTx/>
              </a:rPr>
              <a:t>report?</a:t>
            </a:r>
            <a:endParaRPr kumimoji="0" lang="en-GB" sz="1200" b="0" i="0" u="none" strike="noStrike" kern="0" cap="none" spc="0" normalizeH="0" baseline="0" noProof="0" dirty="0">
              <a:ln>
                <a:noFill/>
              </a:ln>
              <a:solidFill>
                <a:srgbClr val="007C92"/>
              </a:solidFill>
              <a:effectLst/>
              <a:uLnTx/>
              <a:uFillTx/>
            </a:endParaRPr>
          </a:p>
          <a:p>
            <a:pPr marL="231775" marR="0" lvl="1" indent="-230188" defTabSz="914400" eaLnBrk="1" fontAlgn="auto" latinLnBrk="0" hangingPunct="1">
              <a:lnSpc>
                <a:spcPct val="100000"/>
              </a:lnSpc>
              <a:spcBef>
                <a:spcPct val="40000"/>
              </a:spcBef>
              <a:spcAft>
                <a:spcPts val="0"/>
              </a:spcAft>
              <a:buClr>
                <a:srgbClr val="00338D"/>
              </a:buClr>
              <a:buSzPct val="125000"/>
              <a:buFont typeface="Arial" pitchFamily="34" charset="0"/>
              <a:buChar char="▪"/>
              <a:tabLst/>
              <a:defRPr/>
            </a:pPr>
            <a:r>
              <a:rPr kumimoji="0" lang="en-GB" sz="1200" b="0" i="0" u="none" strike="noStrike" kern="0" cap="none" spc="0" normalizeH="0" baseline="0" noProof="0" dirty="0">
                <a:ln>
                  <a:noFill/>
                </a:ln>
                <a:solidFill>
                  <a:srgbClr val="007C92"/>
                </a:solidFill>
                <a:effectLst/>
                <a:uLnTx/>
                <a:uFillTx/>
              </a:rPr>
              <a:t>What will they use it </a:t>
            </a:r>
            <a:r>
              <a:rPr kumimoji="0" lang="en-GB" sz="1200" b="0" i="0" u="none" strike="noStrike" kern="0" cap="none" spc="0" normalizeH="0" baseline="0" noProof="0" dirty="0" smtClean="0">
                <a:ln>
                  <a:noFill/>
                </a:ln>
                <a:solidFill>
                  <a:srgbClr val="007C92"/>
                </a:solidFill>
                <a:effectLst/>
                <a:uLnTx/>
                <a:uFillTx/>
              </a:rPr>
              <a:t>for?</a:t>
            </a:r>
            <a:endParaRPr kumimoji="0" lang="en-GB" sz="1200" b="0" i="0" u="none" strike="noStrike" kern="0" cap="none" spc="0" normalizeH="0" baseline="0" noProof="0" dirty="0">
              <a:ln>
                <a:noFill/>
              </a:ln>
              <a:solidFill>
                <a:srgbClr val="007C92"/>
              </a:solidFill>
              <a:effectLst/>
              <a:uLnTx/>
              <a:uFillTx/>
            </a:endParaRPr>
          </a:p>
          <a:p>
            <a:pPr marL="231775" marR="0" lvl="1" indent="-230188" defTabSz="914400" eaLnBrk="1" fontAlgn="auto" latinLnBrk="0" hangingPunct="1">
              <a:lnSpc>
                <a:spcPct val="100000"/>
              </a:lnSpc>
              <a:spcBef>
                <a:spcPct val="40000"/>
              </a:spcBef>
              <a:spcAft>
                <a:spcPts val="0"/>
              </a:spcAft>
              <a:buClr>
                <a:srgbClr val="00338D"/>
              </a:buClr>
              <a:buSzPct val="125000"/>
              <a:buFont typeface="Arial" pitchFamily="34" charset="0"/>
              <a:buChar char="▪"/>
              <a:tabLst/>
              <a:defRPr/>
            </a:pPr>
            <a:r>
              <a:rPr kumimoji="0" lang="en-GB" sz="1200" b="0" i="0" u="none" strike="noStrike" kern="0" cap="none" spc="0" normalizeH="0" baseline="0" noProof="0" dirty="0">
                <a:ln>
                  <a:noFill/>
                </a:ln>
                <a:solidFill>
                  <a:srgbClr val="007C92"/>
                </a:solidFill>
                <a:effectLst/>
                <a:uLnTx/>
                <a:uFillTx/>
              </a:rPr>
              <a:t>What outputs will they be expecting from </a:t>
            </a:r>
            <a:r>
              <a:rPr kumimoji="0" lang="en-GB" sz="1200" b="0" i="0" u="none" strike="noStrike" kern="0" cap="none" spc="0" normalizeH="0" baseline="0" noProof="0" dirty="0" smtClean="0">
                <a:ln>
                  <a:noFill/>
                </a:ln>
                <a:solidFill>
                  <a:srgbClr val="007C92"/>
                </a:solidFill>
                <a:effectLst/>
                <a:uLnTx/>
                <a:uFillTx/>
              </a:rPr>
              <a:t>us?</a:t>
            </a:r>
            <a:endParaRPr kumimoji="0" lang="en-GB" sz="1200" b="0" i="0" u="none" strike="noStrike" kern="0" cap="none" spc="0" normalizeH="0" baseline="0" noProof="0" dirty="0">
              <a:ln>
                <a:noFill/>
              </a:ln>
              <a:solidFill>
                <a:srgbClr val="007C92"/>
              </a:solidFill>
              <a:effectLst/>
              <a:uLnTx/>
              <a:uFillTx/>
            </a:endParaRPr>
          </a:p>
          <a:p>
            <a:pPr marL="231775" marR="0" lvl="1" indent="-230188" defTabSz="914400" eaLnBrk="1" fontAlgn="auto" latinLnBrk="0" hangingPunct="1">
              <a:lnSpc>
                <a:spcPct val="100000"/>
              </a:lnSpc>
              <a:spcBef>
                <a:spcPct val="40000"/>
              </a:spcBef>
              <a:spcAft>
                <a:spcPts val="0"/>
              </a:spcAft>
              <a:buClr>
                <a:srgbClr val="00338D"/>
              </a:buClr>
              <a:buSzPct val="125000"/>
              <a:buFont typeface="Arial" pitchFamily="34" charset="0"/>
              <a:buChar char="▪"/>
              <a:tabLst/>
              <a:defRPr/>
            </a:pPr>
            <a:r>
              <a:rPr kumimoji="0" lang="en-GB" sz="1200" b="0" i="0" u="none" strike="noStrike" kern="0" cap="none" spc="0" normalizeH="0" baseline="0" noProof="0" dirty="0">
                <a:ln>
                  <a:noFill/>
                </a:ln>
                <a:solidFill>
                  <a:srgbClr val="007C92"/>
                </a:solidFill>
                <a:effectLst/>
                <a:uLnTx/>
                <a:uFillTx/>
              </a:rPr>
              <a:t>How much time will </a:t>
            </a:r>
            <a:r>
              <a:rPr kumimoji="0" lang="en-GB" sz="1200" b="0" i="0" u="none" strike="noStrike" kern="0" cap="none" spc="0" normalizeH="0" baseline="0" noProof="0" dirty="0" smtClean="0">
                <a:ln>
                  <a:noFill/>
                </a:ln>
                <a:solidFill>
                  <a:srgbClr val="007C92"/>
                </a:solidFill>
                <a:effectLst/>
                <a:uLnTx/>
                <a:uFillTx/>
              </a:rPr>
              <a:t>they have to read it?</a:t>
            </a:r>
            <a:endParaRPr kumimoji="0" lang="en-GB" sz="1200" b="0" i="0" u="none" strike="noStrike" kern="0" cap="none" spc="0" normalizeH="0" baseline="0" noProof="0" dirty="0">
              <a:ln>
                <a:noFill/>
              </a:ln>
              <a:solidFill>
                <a:srgbClr val="007C92"/>
              </a:solidFill>
              <a:effectLst/>
              <a:uLnTx/>
              <a:uFillTx/>
            </a:endParaRPr>
          </a:p>
          <a:p>
            <a:pPr marL="231775" marR="0" lvl="1" indent="-230188" defTabSz="914400" eaLnBrk="1" fontAlgn="auto" latinLnBrk="0" hangingPunct="1">
              <a:lnSpc>
                <a:spcPct val="100000"/>
              </a:lnSpc>
              <a:spcBef>
                <a:spcPct val="40000"/>
              </a:spcBef>
              <a:spcAft>
                <a:spcPts val="0"/>
              </a:spcAft>
              <a:buClr>
                <a:srgbClr val="00338D"/>
              </a:buClr>
              <a:buSzPct val="125000"/>
              <a:buFont typeface="Arial" pitchFamily="34" charset="0"/>
              <a:buChar char="▪"/>
              <a:tabLst/>
              <a:defRPr/>
            </a:pPr>
            <a:r>
              <a:rPr kumimoji="0" lang="en-GB" sz="1200" b="0" i="0" u="none" strike="noStrike" kern="0" cap="none" spc="0" normalizeH="0" baseline="0" noProof="0" dirty="0">
                <a:ln>
                  <a:noFill/>
                </a:ln>
                <a:solidFill>
                  <a:srgbClr val="007C92"/>
                </a:solidFill>
                <a:effectLst/>
                <a:uLnTx/>
                <a:uFillTx/>
              </a:rPr>
              <a:t>How much are they expecting to </a:t>
            </a:r>
            <a:r>
              <a:rPr kumimoji="0" lang="en-GB" sz="1200" b="0" i="0" u="none" strike="noStrike" kern="0" cap="none" spc="0" normalizeH="0" baseline="0" noProof="0" dirty="0" smtClean="0">
                <a:ln>
                  <a:noFill/>
                </a:ln>
                <a:solidFill>
                  <a:srgbClr val="007C92"/>
                </a:solidFill>
                <a:effectLst/>
                <a:uLnTx/>
                <a:uFillTx/>
              </a:rPr>
              <a:t>pay?</a:t>
            </a:r>
            <a:endParaRPr kumimoji="0" lang="en-GB" sz="1200" b="0" i="0" u="none" strike="noStrike" kern="0" cap="none" spc="0" normalizeH="0" baseline="0" noProof="0" dirty="0">
              <a:ln>
                <a:noFill/>
              </a:ln>
              <a:solidFill>
                <a:srgbClr val="007C92"/>
              </a:solidFill>
              <a:effectLst/>
              <a:uLnTx/>
              <a:uFillTx/>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2. Agree reporting format and process with client</a:t>
            </a:r>
            <a:endParaRPr lang="en-US" altLang="en-US" b="1" kern="0" dirty="0" smtClean="0">
              <a:solidFill>
                <a:schemeClr val="bg1"/>
              </a:solidFill>
            </a:endParaRPr>
          </a:p>
        </p:txBody>
      </p:sp>
      <p:sp>
        <p:nvSpPr>
          <p:cNvPr id="24" name="Rectangle 3"/>
          <p:cNvSpPr txBox="1">
            <a:spLocks noChangeArrowheads="1"/>
          </p:cNvSpPr>
          <p:nvPr/>
        </p:nvSpPr>
        <p:spPr bwMode="auto">
          <a:xfrm>
            <a:off x="198930" y="3415258"/>
            <a:ext cx="5001090" cy="38505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defTabSz="914400" eaLnBrk="1" fontAlgn="auto" latinLnBrk="0" hangingPunct="1">
              <a:lnSpc>
                <a:spcPct val="100000"/>
              </a:lnSpc>
              <a:spcBef>
                <a:spcPct val="50000"/>
              </a:spcBef>
              <a:spcAft>
                <a:spcPts val="300"/>
              </a:spcAft>
              <a:buClr>
                <a:srgbClr val="00338D"/>
              </a:buClr>
              <a:buSzPct val="75000"/>
              <a:buFontTx/>
              <a:buNone/>
              <a:tabLst/>
              <a:defRPr/>
            </a:pPr>
            <a:endParaRPr kumimoji="0" lang="en-GB" sz="1200" b="1" i="0" u="none" strike="noStrike" kern="0" cap="none" spc="0" normalizeH="0" baseline="0" noProof="0" dirty="0" smtClean="0">
              <a:ln>
                <a:noFill/>
              </a:ln>
              <a:solidFill>
                <a:srgbClr val="8E258D"/>
              </a:solidFill>
              <a:effectLst/>
              <a:uLnTx/>
              <a:uFillTx/>
              <a:latin typeface="Arial"/>
              <a:ea typeface="+mn-ea"/>
              <a:cs typeface="Arial"/>
            </a:endParaRPr>
          </a:p>
        </p:txBody>
      </p:sp>
      <p:sp>
        <p:nvSpPr>
          <p:cNvPr id="25" name="Rectangle 3"/>
          <p:cNvSpPr txBox="1">
            <a:spLocks noChangeArrowheads="1"/>
          </p:cNvSpPr>
          <p:nvPr/>
        </p:nvSpPr>
        <p:spPr bwMode="auto">
          <a:xfrm>
            <a:off x="234885" y="1215272"/>
            <a:ext cx="8540684" cy="2801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ts val="600"/>
              </a:spcBef>
              <a:spcAft>
                <a:spcPts val="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ea typeface="+mn-ea"/>
                <a:cs typeface="Arial"/>
              </a:rPr>
              <a:t>Typical client reporting preferences...</a:t>
            </a:r>
          </a:p>
        </p:txBody>
      </p:sp>
      <p:sp>
        <p:nvSpPr>
          <p:cNvPr id="26" name="Text Box 4"/>
          <p:cNvSpPr txBox="1">
            <a:spLocks noChangeArrowheads="1"/>
          </p:cNvSpPr>
          <p:nvPr/>
        </p:nvSpPr>
        <p:spPr bwMode="gray">
          <a:xfrm>
            <a:off x="252048" y="1511825"/>
            <a:ext cx="4254012" cy="360362"/>
          </a:xfrm>
          <a:prstGeom prst="rect">
            <a:avLst/>
          </a:prstGeom>
          <a:solidFill>
            <a:srgbClr val="007C92"/>
          </a:solidFill>
          <a:ln w="6350" algn="ctr">
            <a:no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Acquisition due diligence reports</a:t>
            </a:r>
          </a:p>
        </p:txBody>
      </p:sp>
      <p:sp>
        <p:nvSpPr>
          <p:cNvPr id="27" name="Rectangle 5"/>
          <p:cNvSpPr>
            <a:spLocks noChangeArrowheads="1"/>
          </p:cNvSpPr>
          <p:nvPr/>
        </p:nvSpPr>
        <p:spPr bwMode="auto">
          <a:xfrm>
            <a:off x="252046" y="1959499"/>
            <a:ext cx="4255477" cy="1935167"/>
          </a:xfrm>
          <a:prstGeom prst="rect">
            <a:avLst/>
          </a:prstGeom>
          <a:solidFill>
            <a:srgbClr val="F3E9F3"/>
          </a:solidFill>
          <a:ln w="6350">
            <a:noFill/>
            <a:miter lim="800000"/>
            <a:headEnd/>
            <a:tailEnd/>
          </a:ln>
        </p:spPr>
        <p:txBody>
          <a:bodyPr lIns="72000" tIns="72000" rIns="72000" bIns="72000"/>
          <a:lstStyle/>
          <a:p>
            <a:pPr marL="180975" marR="0" lvl="1" indent="-179388"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Depending on buyer and deal timeline, the need to focus on priorities may be paramount.  In these situations shorter reports focused on key hypotheses and issues may be better than a detailed report</a:t>
            </a:r>
          </a:p>
          <a:p>
            <a:pPr marL="180975" marR="0" lvl="1" indent="-179388"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Early provision of ‘red flag’ reports to highlight potential deal breakers and major issues may also be a useful reporting tool</a:t>
            </a:r>
          </a:p>
        </p:txBody>
      </p:sp>
      <p:sp>
        <p:nvSpPr>
          <p:cNvPr id="28" name="Text Box 6"/>
          <p:cNvSpPr txBox="1">
            <a:spLocks noChangeArrowheads="1"/>
          </p:cNvSpPr>
          <p:nvPr/>
        </p:nvSpPr>
        <p:spPr bwMode="gray">
          <a:xfrm>
            <a:off x="4639408" y="1511825"/>
            <a:ext cx="4252546" cy="360362"/>
          </a:xfrm>
          <a:prstGeom prst="rect">
            <a:avLst/>
          </a:prstGeom>
          <a:solidFill>
            <a:srgbClr val="007C92"/>
          </a:solidFill>
          <a:ln w="6350" algn="ctr">
            <a:no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Vendor due diligence reports</a:t>
            </a:r>
          </a:p>
        </p:txBody>
      </p:sp>
      <p:sp>
        <p:nvSpPr>
          <p:cNvPr id="30" name="Rectangle 7"/>
          <p:cNvSpPr>
            <a:spLocks noChangeArrowheads="1"/>
          </p:cNvSpPr>
          <p:nvPr/>
        </p:nvSpPr>
        <p:spPr bwMode="auto">
          <a:xfrm>
            <a:off x="4639408" y="1959499"/>
            <a:ext cx="4254012" cy="1935167"/>
          </a:xfrm>
          <a:prstGeom prst="rect">
            <a:avLst/>
          </a:prstGeom>
          <a:solidFill>
            <a:srgbClr val="F3E9F3"/>
          </a:solidFill>
          <a:ln w="6350">
            <a:noFill/>
            <a:miter lim="800000"/>
            <a:headEnd/>
            <a:tailEnd/>
          </a:ln>
        </p:spPr>
        <p:txBody>
          <a:bodyPr lIns="72000" tIns="72000" rIns="72000" bIns="72000"/>
          <a:lstStyle/>
          <a:p>
            <a:pPr marL="180975" marR="0" lvl="1" indent="-179388"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The vendor may not know the type of buyer, and therefore a vendor due diligence report will need to appeal to a broad range of potential buyers (e.g. trade and financial buyers).  Reports are generally more detailed covering all aspects of the business</a:t>
            </a:r>
          </a:p>
          <a:p>
            <a:pPr marL="180975" marR="0" lvl="1" indent="-179388"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Buyers often prefer detailed financial data in tables rather than charts, enabling them to carry out their own analysis</a:t>
            </a:r>
          </a:p>
          <a:p>
            <a:pPr marL="180975" marR="0" lvl="1" indent="-179388"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lang="en-GB" sz="1200" kern="0" dirty="0" smtClean="0">
                <a:solidFill>
                  <a:srgbClr val="000000"/>
                </a:solidFill>
                <a:latin typeface="Arial"/>
                <a:cs typeface="Arial"/>
              </a:rPr>
              <a:t>For further guidance, please refer to </a:t>
            </a:r>
            <a:r>
              <a:rPr lang="en-GB" sz="1200" kern="0" dirty="0" err="1" smtClean="0">
                <a:solidFill>
                  <a:srgbClr val="000000"/>
                </a:solidFill>
                <a:latin typeface="Arial"/>
                <a:cs typeface="Arial"/>
              </a:rPr>
              <a:t>VDD</a:t>
            </a:r>
            <a:r>
              <a:rPr lang="en-GB" sz="1200" kern="0" dirty="0" smtClean="0">
                <a:solidFill>
                  <a:srgbClr val="000000"/>
                </a:solidFill>
                <a:latin typeface="Arial"/>
                <a:cs typeface="Arial"/>
              </a:rPr>
              <a:t> methodology available in this </a:t>
            </a:r>
            <a:r>
              <a:rPr lang="en-GB" sz="1200" kern="0" dirty="0" smtClean="0">
                <a:solidFill>
                  <a:srgbClr val="000000"/>
                </a:solidFill>
                <a:latin typeface="Arial"/>
                <a:cs typeface="Arial"/>
                <a:hlinkClick r:id="rId3"/>
              </a:rPr>
              <a:t>link</a:t>
            </a:r>
            <a:r>
              <a:rPr lang="en-GB" sz="1200" kern="0" dirty="0" smtClean="0">
                <a:solidFill>
                  <a:srgbClr val="000000"/>
                </a:solidFill>
                <a:latin typeface="Arial"/>
                <a:cs typeface="Arial"/>
              </a:rPr>
              <a:t>. </a:t>
            </a:r>
            <a:endParaRPr kumimoji="0" lang="en-GB" sz="1200" b="0" i="0" u="none" strike="noStrike" kern="0" cap="none" spc="0" normalizeH="0" baseline="0" noProof="0" dirty="0" smtClean="0">
              <a:ln>
                <a:noFill/>
              </a:ln>
              <a:solidFill>
                <a:srgbClr val="000000"/>
              </a:solidFill>
              <a:effectLst/>
              <a:uLnTx/>
              <a:uFillTx/>
              <a:latin typeface="Arial"/>
              <a:cs typeface="Arial"/>
            </a:endParaRPr>
          </a:p>
        </p:txBody>
      </p:sp>
      <p:sp>
        <p:nvSpPr>
          <p:cNvPr id="35" name="Text Box 9"/>
          <p:cNvSpPr txBox="1">
            <a:spLocks noChangeArrowheads="1"/>
          </p:cNvSpPr>
          <p:nvPr/>
        </p:nvSpPr>
        <p:spPr bwMode="gray">
          <a:xfrm>
            <a:off x="252051" y="3980038"/>
            <a:ext cx="4254012" cy="360363"/>
          </a:xfrm>
          <a:prstGeom prst="rect">
            <a:avLst/>
          </a:prstGeom>
          <a:solidFill>
            <a:srgbClr val="007C92"/>
          </a:solidFill>
          <a:ln w="6350" algn="ctr">
            <a:no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Reporting to a corporate client</a:t>
            </a:r>
          </a:p>
        </p:txBody>
      </p:sp>
      <p:sp>
        <p:nvSpPr>
          <p:cNvPr id="40" name="Rectangle 10"/>
          <p:cNvSpPr>
            <a:spLocks noChangeArrowheads="1"/>
          </p:cNvSpPr>
          <p:nvPr/>
        </p:nvSpPr>
        <p:spPr bwMode="auto">
          <a:xfrm>
            <a:off x="252051" y="4443588"/>
            <a:ext cx="4255477" cy="1863725"/>
          </a:xfrm>
          <a:prstGeom prst="rect">
            <a:avLst/>
          </a:prstGeom>
          <a:solidFill>
            <a:srgbClr val="F3E9F3"/>
          </a:solidFill>
          <a:ln w="6350">
            <a:noFill/>
            <a:miter lim="800000"/>
            <a:headEnd/>
            <a:tailEnd/>
          </a:ln>
        </p:spPr>
        <p:txBody>
          <a:bodyPr lIns="72000" tIns="72000" rIns="72000" bIns="72000"/>
          <a:lstStyle/>
          <a:p>
            <a:pPr marL="180975" marR="0" lvl="1" indent="-179388" defTabSz="914400" eaLnBrk="1" fontAlgn="auto" latinLnBrk="0" hangingPunct="1">
              <a:lnSpc>
                <a:spcPct val="100000"/>
              </a:lnSpc>
              <a:spcBef>
                <a:spcPct val="40000"/>
              </a:spcBef>
              <a:spcAft>
                <a:spcPts val="0"/>
              </a:spcAft>
              <a:buClr>
                <a:schemeClr val="accent1"/>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Often already has a good understanding of the business and market, and hence more issues-focussed reporting preferred</a:t>
            </a:r>
          </a:p>
          <a:p>
            <a:pPr marL="180975" marR="0" lvl="1" indent="-179388" defTabSz="914400" eaLnBrk="1" fontAlgn="auto" latinLnBrk="0" hangingPunct="1">
              <a:lnSpc>
                <a:spcPct val="100000"/>
              </a:lnSpc>
              <a:spcBef>
                <a:spcPct val="40000"/>
              </a:spcBef>
              <a:spcAft>
                <a:spcPts val="0"/>
              </a:spcAft>
              <a:buClr>
                <a:schemeClr val="accent1"/>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Will often require information on integration and synergies</a:t>
            </a:r>
          </a:p>
          <a:p>
            <a:pPr marL="180975" marR="0" lvl="1" indent="-179388" defTabSz="914400" eaLnBrk="1" fontAlgn="auto" latinLnBrk="0" hangingPunct="1">
              <a:lnSpc>
                <a:spcPct val="100000"/>
              </a:lnSpc>
              <a:spcBef>
                <a:spcPct val="40000"/>
              </a:spcBef>
              <a:spcAft>
                <a:spcPts val="0"/>
              </a:spcAft>
              <a:buClr>
                <a:schemeClr val="accent1"/>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Will often be interested in internal control procedures and impact of accounting policies</a:t>
            </a:r>
          </a:p>
          <a:p>
            <a:pPr marL="180975" marR="0" lvl="1" indent="-179388" defTabSz="914400" eaLnBrk="1" fontAlgn="auto" latinLnBrk="0" hangingPunct="1">
              <a:lnSpc>
                <a:spcPct val="100000"/>
              </a:lnSpc>
              <a:spcBef>
                <a:spcPct val="40000"/>
              </a:spcBef>
              <a:spcAft>
                <a:spcPts val="0"/>
              </a:spcAft>
              <a:buClr>
                <a:srgbClr val="0C2D83"/>
              </a:buClr>
              <a:buSzPct val="85000"/>
              <a:buFont typeface="Wingdings" pitchFamily="2" charset="2"/>
              <a:buChar char="l"/>
              <a:tabLst/>
              <a:defRPr/>
            </a:pPr>
            <a:endParaRPr kumimoji="0" lang="en-GB" sz="1200" b="0" i="0" u="none" strike="noStrike" kern="0" cap="none" spc="0" normalizeH="0" baseline="0" noProof="0" dirty="0" smtClean="0">
              <a:ln>
                <a:noFill/>
              </a:ln>
              <a:solidFill>
                <a:srgbClr val="000000"/>
              </a:solidFill>
              <a:effectLst/>
              <a:uLnTx/>
              <a:uFillTx/>
              <a:latin typeface="Arial"/>
              <a:cs typeface="Arial"/>
            </a:endParaRPr>
          </a:p>
        </p:txBody>
      </p:sp>
      <p:sp>
        <p:nvSpPr>
          <p:cNvPr id="41" name="Rectangle 11"/>
          <p:cNvSpPr>
            <a:spLocks noChangeArrowheads="1"/>
          </p:cNvSpPr>
          <p:nvPr/>
        </p:nvSpPr>
        <p:spPr bwMode="auto">
          <a:xfrm>
            <a:off x="4639413" y="4443588"/>
            <a:ext cx="4254012" cy="1863725"/>
          </a:xfrm>
          <a:prstGeom prst="rect">
            <a:avLst/>
          </a:prstGeom>
          <a:solidFill>
            <a:srgbClr val="F3E9F3"/>
          </a:solidFill>
          <a:ln w="6350">
            <a:noFill/>
            <a:miter lim="800000"/>
            <a:headEnd/>
            <a:tailEnd/>
          </a:ln>
        </p:spPr>
        <p:txBody>
          <a:bodyPr lIns="72000" tIns="72000" rIns="72000" bIns="72000"/>
          <a:lstStyle/>
          <a:p>
            <a:pPr marL="180975" marR="0" lvl="1" indent="-179388"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Emphasis on detailed understanding of monthly cash flows, sustainable EBITDA, working capital requirements, capex requirements and net debt</a:t>
            </a:r>
          </a:p>
          <a:p>
            <a:pPr marL="180975" marR="0" lvl="1" indent="-179388"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Reports are required for bank lending approval</a:t>
            </a:r>
          </a:p>
          <a:p>
            <a:pPr marL="180975" marR="0" lvl="1" indent="-179388"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Scope of report must focus on assumptions underlying the indicative offer letter</a:t>
            </a:r>
          </a:p>
          <a:p>
            <a:pPr marL="180975" marR="0" lvl="1" indent="-179388"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There is often a requirement to consider “base case” and “upside” / “downside” planning scenarios</a:t>
            </a:r>
          </a:p>
        </p:txBody>
      </p:sp>
      <p:sp>
        <p:nvSpPr>
          <p:cNvPr id="42" name="Text Box 12"/>
          <p:cNvSpPr txBox="1">
            <a:spLocks noChangeArrowheads="1"/>
          </p:cNvSpPr>
          <p:nvPr/>
        </p:nvSpPr>
        <p:spPr bwMode="gray">
          <a:xfrm>
            <a:off x="4639413" y="3980038"/>
            <a:ext cx="4252547" cy="360363"/>
          </a:xfrm>
          <a:prstGeom prst="rect">
            <a:avLst/>
          </a:prstGeom>
          <a:solidFill>
            <a:srgbClr val="007C92"/>
          </a:solidFill>
          <a:ln w="6350" algn="ctr">
            <a:no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Reporting to a Private equity client</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3. Plan</a:t>
            </a:r>
            <a:endParaRPr lang="en-US" altLang="en-US" b="1" kern="0" dirty="0" smtClean="0">
              <a:solidFill>
                <a:schemeClr val="bg1"/>
              </a:solidFill>
            </a:endParaRPr>
          </a:p>
        </p:txBody>
      </p:sp>
      <p:sp>
        <p:nvSpPr>
          <p:cNvPr id="35" name="Rectangle 34"/>
          <p:cNvSpPr/>
          <p:nvPr/>
        </p:nvSpPr>
        <p:spPr>
          <a:xfrm>
            <a:off x="162962" y="1178990"/>
            <a:ext cx="8858489" cy="2073258"/>
          </a:xfrm>
          <a:prstGeom prst="rect">
            <a:avLst/>
          </a:prstGeom>
          <a:solidFill>
            <a:srgbClr val="E5F2F4"/>
          </a:solidFill>
          <a:ln w="9525" cap="flat" cmpd="sng" algn="ctr">
            <a:solidFill>
              <a:srgbClr val="80BEC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36" name="Right Arrow 35"/>
          <p:cNvSpPr/>
          <p:nvPr/>
        </p:nvSpPr>
        <p:spPr>
          <a:xfrm rot="5400000">
            <a:off x="6594050" y="2460385"/>
            <a:ext cx="268663" cy="334650"/>
          </a:xfrm>
          <a:prstGeom prst="rightArrow">
            <a:avLst/>
          </a:prstGeom>
          <a:solidFill>
            <a:srgbClr val="F1D3BF"/>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37" name="Pentagon 36"/>
          <p:cNvSpPr/>
          <p:nvPr/>
        </p:nvSpPr>
        <p:spPr>
          <a:xfrm>
            <a:off x="7473538" y="1710551"/>
            <a:ext cx="1530649" cy="896293"/>
          </a:xfrm>
          <a:prstGeom prst="homePlate">
            <a:avLst>
              <a:gd name="adj" fmla="val 21717"/>
            </a:avLst>
          </a:prstGeom>
          <a:solidFill>
            <a:srgbClr val="E7CBCE"/>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7. Finalize</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8" name="Pentagon 37"/>
          <p:cNvSpPr/>
          <p:nvPr/>
        </p:nvSpPr>
        <p:spPr>
          <a:xfrm>
            <a:off x="6039074" y="1708980"/>
            <a:ext cx="1530649" cy="896293"/>
          </a:xfrm>
          <a:prstGeom prst="homePlate">
            <a:avLst>
              <a:gd name="adj" fmla="val 21717"/>
            </a:avLst>
          </a:prstGeom>
          <a:solidFill>
            <a:srgbClr val="BFCCE3"/>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6. Issue draft and discuss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9" name="Pentagon 38"/>
          <p:cNvSpPr/>
          <p:nvPr/>
        </p:nvSpPr>
        <p:spPr>
          <a:xfrm>
            <a:off x="4588539" y="1701802"/>
            <a:ext cx="1530649" cy="896293"/>
          </a:xfrm>
          <a:prstGeom prst="homePlate">
            <a:avLst>
              <a:gd name="adj" fmla="val 21717"/>
            </a:avLst>
          </a:prstGeom>
          <a:solidFill>
            <a:srgbClr val="DADFC3"/>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5. Review</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0" name="Pentagon 39"/>
          <p:cNvSpPr/>
          <p:nvPr/>
        </p:nvSpPr>
        <p:spPr>
          <a:xfrm>
            <a:off x="3138340" y="1703303"/>
            <a:ext cx="1530649" cy="896293"/>
          </a:xfrm>
          <a:prstGeom prst="homePlate">
            <a:avLst>
              <a:gd name="adj" fmla="val 21717"/>
            </a:avLst>
          </a:prstGeom>
          <a:solidFill>
            <a:srgbClr val="E9E7DB"/>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4. Draft</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1" name="Pentagon 40"/>
          <p:cNvSpPr/>
          <p:nvPr/>
        </p:nvSpPr>
        <p:spPr>
          <a:xfrm>
            <a:off x="1696282" y="1695751"/>
            <a:ext cx="1530649" cy="896293"/>
          </a:xfrm>
          <a:prstGeom prst="homePlate">
            <a:avLst>
              <a:gd name="adj" fmla="val 21717"/>
            </a:avLst>
          </a:prstGeom>
          <a:solidFill>
            <a:srgbClr val="AA5CAA"/>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3. Plan</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2" name="Pentagon 41"/>
          <p:cNvSpPr/>
          <p:nvPr/>
        </p:nvSpPr>
        <p:spPr>
          <a:xfrm>
            <a:off x="253887" y="1697252"/>
            <a:ext cx="1530649" cy="896293"/>
          </a:xfrm>
          <a:prstGeom prst="homePlate">
            <a:avLst>
              <a:gd name="adj" fmla="val 21717"/>
            </a:avLst>
          </a:prstGeom>
          <a:solidFill>
            <a:srgbClr val="BFDEE4"/>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2. Understand the reader</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3" name="Pentagon 42"/>
          <p:cNvSpPr/>
          <p:nvPr/>
        </p:nvSpPr>
        <p:spPr>
          <a:xfrm>
            <a:off x="255458" y="1293433"/>
            <a:ext cx="8700006" cy="346785"/>
          </a:xfrm>
          <a:prstGeom prst="homePlate">
            <a:avLst>
              <a:gd name="adj" fmla="val 40745"/>
            </a:avLst>
          </a:prstGeom>
          <a:solidFill>
            <a:srgbClr val="BFD3D6"/>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1. Continuous communication</a:t>
            </a:r>
          </a:p>
        </p:txBody>
      </p:sp>
      <p:sp>
        <p:nvSpPr>
          <p:cNvPr id="44" name="Rectangle 43"/>
          <p:cNvSpPr/>
          <p:nvPr/>
        </p:nvSpPr>
        <p:spPr>
          <a:xfrm>
            <a:off x="5938885" y="2762037"/>
            <a:ext cx="1602553" cy="320515"/>
          </a:xfrm>
          <a:prstGeom prst="rect">
            <a:avLst/>
          </a:prstGeom>
          <a:solidFill>
            <a:srgbClr val="FAEDBF"/>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Further work?</a:t>
            </a:r>
          </a:p>
        </p:txBody>
      </p:sp>
      <p:sp>
        <p:nvSpPr>
          <p:cNvPr id="45" name="Rectangle 3"/>
          <p:cNvSpPr txBox="1">
            <a:spLocks noChangeArrowheads="1"/>
          </p:cNvSpPr>
          <p:nvPr/>
        </p:nvSpPr>
        <p:spPr bwMode="auto">
          <a:xfrm>
            <a:off x="237711" y="2777796"/>
            <a:ext cx="4513397"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indent="0" algn="l" defTabSz="914400" rtl="0" eaLnBrk="1" fontAlgn="base" latinLnBrk="0" hangingPunct="1">
              <a:lnSpc>
                <a:spcPct val="100000"/>
              </a:lnSpc>
              <a:spcBef>
                <a:spcPts val="600"/>
              </a:spcBef>
              <a:spcAft>
                <a:spcPts val="0"/>
              </a:spcAft>
              <a:buClr>
                <a:srgbClr val="00338D"/>
              </a:buClr>
              <a:buSzPct val="75000"/>
              <a:buFontTx/>
              <a:buNone/>
              <a:tabLst>
                <a:tab pos="90488" algn="l"/>
              </a:tabLst>
              <a:defRPr/>
            </a:pPr>
            <a:r>
              <a:rPr kumimoji="0" lang="en-GB" sz="800" b="0" i="0" u="none" strike="noStrike" kern="0" cap="none" spc="0" normalizeH="0" baseline="0" noProof="0" dirty="0" smtClean="0">
                <a:ln>
                  <a:noFill/>
                </a:ln>
                <a:solidFill>
                  <a:srgbClr val="BABBBC"/>
                </a:solidFill>
                <a:effectLst/>
                <a:uLnTx/>
                <a:uFillTx/>
                <a:latin typeface="Arial"/>
                <a:cs typeface="Arial"/>
              </a:rPr>
              <a:t>Note:  the reporting process here is shown as being  a linear process, both for illustrative purposes and to help structure the guidance in this document.  In practice the process is iterative and some of these components maybe carried out simultaneously</a:t>
            </a:r>
          </a:p>
        </p:txBody>
      </p:sp>
      <p:sp>
        <p:nvSpPr>
          <p:cNvPr id="46" name="Rectangle 3"/>
          <p:cNvSpPr txBox="1">
            <a:spLocks noChangeArrowheads="1"/>
          </p:cNvSpPr>
          <p:nvPr/>
        </p:nvSpPr>
        <p:spPr bwMode="auto">
          <a:xfrm>
            <a:off x="161704" y="3470787"/>
            <a:ext cx="4251799" cy="2182762"/>
          </a:xfrm>
          <a:prstGeom prst="rect">
            <a:avLst/>
          </a:prstGeom>
          <a:noFill/>
          <a:ln w="9525">
            <a:noFill/>
            <a:miter lim="800000"/>
            <a:headEnd/>
            <a:tailEnd/>
          </a:ln>
          <a:effectLst/>
        </p:spPr>
        <p:txBody>
          <a:bodyPr vert="horz" wrap="square" lIns="108000" tIns="108000" rIns="108000" bIns="108000" numCol="1" anchor="t" anchorCtr="0" compatLnSpc="1">
            <a:prstTxWarp prst="textNoShape">
              <a:avLst/>
            </a:prstTxWarp>
          </a:bodyPr>
          <a:lstStyle/>
          <a:p>
            <a:pPr marL="231775" marR="0" lvl="1" indent="-231775" defTabSz="914400" eaLnBrk="1" fontAlgn="auto" latinLnBrk="0" hangingPunct="1">
              <a:lnSpc>
                <a:spcPct val="100000"/>
              </a:lnSpc>
              <a:spcBef>
                <a:spcPts val="600"/>
              </a:spcBef>
              <a:spcAft>
                <a:spcPts val="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rPr>
              <a:t>How to plan a report...</a:t>
            </a:r>
          </a:p>
          <a:p>
            <a:pPr marL="0" marR="0" lvl="1" indent="0" defTabSz="914400" eaLnBrk="1" fontAlgn="auto" latinLnBrk="0" hangingPunct="1">
              <a:lnSpc>
                <a:spcPct val="100000"/>
              </a:lnSpc>
              <a:spcBef>
                <a:spcPts val="600"/>
              </a:spcBef>
              <a:spcAft>
                <a:spcPts val="0"/>
              </a:spcAft>
              <a:buClr>
                <a:srgbClr val="00338D"/>
              </a:buClr>
              <a:buSzPct val="75000"/>
              <a:buFontTx/>
              <a:buNone/>
              <a:tabLst/>
              <a:defRPr/>
            </a:pPr>
            <a:r>
              <a:rPr kumimoji="0" lang="en-GB" sz="1200" b="0" i="0" u="none" strike="noStrike" kern="0" cap="none" spc="0" normalizeH="0" baseline="0" noProof="0" dirty="0" smtClean="0">
                <a:ln>
                  <a:noFill/>
                </a:ln>
                <a:solidFill>
                  <a:srgbClr val="00338D"/>
                </a:solidFill>
                <a:effectLst/>
                <a:uLnTx/>
                <a:uFillTx/>
              </a:rPr>
              <a:t>Further details for the steps below are set out on the following pages...</a:t>
            </a:r>
          </a:p>
          <a:p>
            <a:pPr marL="231775" marR="0" lvl="1" indent="-231775"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rPr>
              <a:t>Identify and prioritize the key findings to be reported</a:t>
            </a:r>
          </a:p>
          <a:p>
            <a:pPr marL="231775" marR="0" lvl="1" indent="-231775"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rPr>
              <a:t>Design report structure</a:t>
            </a:r>
          </a:p>
          <a:p>
            <a:pPr marL="231775" marR="0" lvl="1" indent="-231775"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rPr>
              <a:t>Storyboard</a:t>
            </a:r>
          </a:p>
          <a:p>
            <a:pPr marL="231775" marR="0" lvl="1" indent="-231775"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rPr>
              <a:t>Allocate team responsibilities for drafting and managing the report</a:t>
            </a:r>
          </a:p>
        </p:txBody>
      </p:sp>
      <p:sp>
        <p:nvSpPr>
          <p:cNvPr id="47" name="Rectangle 3"/>
          <p:cNvSpPr txBox="1">
            <a:spLocks noChangeArrowheads="1"/>
          </p:cNvSpPr>
          <p:nvPr/>
        </p:nvSpPr>
        <p:spPr bwMode="auto">
          <a:xfrm>
            <a:off x="1258530" y="5781361"/>
            <a:ext cx="7579452" cy="62926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r" defTabSz="914400" eaLnBrk="1" fontAlgn="auto" latinLnBrk="0" hangingPunct="1">
              <a:lnSpc>
                <a:spcPct val="100000"/>
              </a:lnSpc>
              <a:spcBef>
                <a:spcPct val="50000"/>
              </a:spcBef>
              <a:spcAft>
                <a:spcPts val="300"/>
              </a:spcAft>
              <a:buClr>
                <a:srgbClr val="00338D"/>
              </a:buClr>
              <a:buSzPct val="75000"/>
              <a:buFontTx/>
              <a:buNone/>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Significant inefficiencies often arise during the reporting phase, usually due to insufficient planning...</a:t>
            </a:r>
          </a:p>
          <a:p>
            <a:pPr marL="0" marR="0" lvl="0" indent="0" algn="r" defTabSz="914400" eaLnBrk="1" fontAlgn="auto" latinLnBrk="0" hangingPunct="1">
              <a:lnSpc>
                <a:spcPct val="100000"/>
              </a:lnSpc>
              <a:spcBef>
                <a:spcPct val="50000"/>
              </a:spcBef>
              <a:spcAft>
                <a:spcPts val="300"/>
              </a:spcAft>
              <a:buClr>
                <a:srgbClr val="00338D"/>
              </a:buClr>
              <a:buSzPct val="75000"/>
              <a:buFontTx/>
              <a:buNone/>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...don’t be afraid to invest time before you start writing!</a:t>
            </a:r>
            <a:endParaRPr kumimoji="0" lang="en-GB" sz="1200" b="1" i="0" u="none" strike="noStrike" kern="0" cap="none" spc="0" normalizeH="0" baseline="0" noProof="0" dirty="0" smtClean="0">
              <a:ln>
                <a:noFill/>
              </a:ln>
              <a:solidFill>
                <a:srgbClr val="8E258D"/>
              </a:solidFill>
              <a:effectLst/>
              <a:uLnTx/>
              <a:uFillTx/>
              <a:latin typeface="Arial"/>
              <a:ea typeface="+mn-ea"/>
              <a:cs typeface="Arial"/>
            </a:endParaRPr>
          </a:p>
        </p:txBody>
      </p:sp>
      <p:sp>
        <p:nvSpPr>
          <p:cNvPr id="48" name="Rectangle 3"/>
          <p:cNvSpPr txBox="1">
            <a:spLocks noChangeArrowheads="1"/>
          </p:cNvSpPr>
          <p:nvPr/>
        </p:nvSpPr>
        <p:spPr bwMode="auto">
          <a:xfrm>
            <a:off x="4945508" y="3563409"/>
            <a:ext cx="3747388" cy="1874223"/>
          </a:xfrm>
          <a:prstGeom prst="rect">
            <a:avLst/>
          </a:prstGeom>
          <a:solidFill>
            <a:srgbClr val="F3E9F3"/>
          </a:solidFill>
          <a:ln w="9525" algn="ctr">
            <a:noFill/>
            <a:miter lim="800000"/>
            <a:headEnd/>
            <a:tailEnd/>
          </a:ln>
        </p:spPr>
        <p:txBody>
          <a:bodyPr lIns="54000" tIns="54000" rIns="54000" bIns="54000"/>
          <a:lstStyle/>
          <a:p>
            <a:pPr marL="231775" marR="0" lvl="1" indent="-230188" defTabSz="914400" eaLnBrk="1" fontAlgn="auto" latinLnBrk="0" hangingPunct="1">
              <a:lnSpc>
                <a:spcPct val="100000"/>
              </a:lnSpc>
              <a:spcBef>
                <a:spcPct val="40000"/>
              </a:spcBef>
              <a:spcAft>
                <a:spcPts val="0"/>
              </a:spcAft>
              <a:buClr>
                <a:srgbClr val="00338D"/>
              </a:buClr>
              <a:buSzPct val="8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rPr>
              <a:t>What happens if we don’t plan the report?</a:t>
            </a:r>
          </a:p>
          <a:p>
            <a:pPr marL="231775" marR="0" lvl="1" indent="-230188" defTabSz="914400" eaLnBrk="1" fontAlgn="auto" latinLnBrk="0" hangingPunct="1">
              <a:lnSpc>
                <a:spcPct val="100000"/>
              </a:lnSpc>
              <a:spcBef>
                <a:spcPct val="400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Lack of focus on key issues</a:t>
            </a:r>
          </a:p>
          <a:p>
            <a:pPr marL="231775" marR="0" lvl="1" indent="-230188" defTabSz="914400" eaLnBrk="1" fontAlgn="auto" latinLnBrk="0" hangingPunct="1">
              <a:lnSpc>
                <a:spcPct val="100000"/>
              </a:lnSpc>
              <a:spcBef>
                <a:spcPct val="400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Loss of impact / messages hidden</a:t>
            </a:r>
          </a:p>
          <a:p>
            <a:pPr marL="231775" marR="0" lvl="1" indent="-230188" defTabSz="914400" eaLnBrk="1" fontAlgn="auto" latinLnBrk="0" hangingPunct="1">
              <a:lnSpc>
                <a:spcPct val="100000"/>
              </a:lnSpc>
              <a:spcBef>
                <a:spcPct val="400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Length of report and costs increases </a:t>
            </a:r>
          </a:p>
          <a:p>
            <a:pPr marL="231775" marR="0" lvl="1" indent="-230188" defTabSz="914400" eaLnBrk="1" fontAlgn="auto" latinLnBrk="0" hangingPunct="1">
              <a:lnSpc>
                <a:spcPct val="100000"/>
              </a:lnSpc>
              <a:spcBef>
                <a:spcPct val="400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Inconsistency/overlap/repetition between sections</a:t>
            </a:r>
          </a:p>
          <a:p>
            <a:pPr marL="231775" marR="0" lvl="1" indent="-230188" defTabSz="914400" eaLnBrk="1" fontAlgn="auto" latinLnBrk="0" hangingPunct="1">
              <a:lnSpc>
                <a:spcPct val="100000"/>
              </a:lnSpc>
              <a:spcBef>
                <a:spcPct val="400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No one takes responsibility</a:t>
            </a:r>
          </a:p>
          <a:p>
            <a:pPr marL="231775" marR="0" lvl="1" indent="-230188" defTabSz="914400" eaLnBrk="1" fontAlgn="auto" latinLnBrk="0" hangingPunct="1">
              <a:lnSpc>
                <a:spcPct val="100000"/>
              </a:lnSpc>
              <a:spcBef>
                <a:spcPct val="400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11th hour re-write by partner / project manager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3. Plan</a:t>
            </a:r>
            <a:endParaRPr lang="en-US" altLang="en-US" b="1" kern="0" dirty="0" smtClean="0">
              <a:solidFill>
                <a:schemeClr val="bg1"/>
              </a:solidFill>
            </a:endParaRPr>
          </a:p>
        </p:txBody>
      </p:sp>
      <p:sp>
        <p:nvSpPr>
          <p:cNvPr id="160" name="Rectangle 3"/>
          <p:cNvSpPr txBox="1">
            <a:spLocks noChangeArrowheads="1"/>
          </p:cNvSpPr>
          <p:nvPr/>
        </p:nvSpPr>
        <p:spPr bwMode="auto">
          <a:xfrm>
            <a:off x="283654" y="1310326"/>
            <a:ext cx="8543354" cy="483239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1. Identify and prioritize the key findings to be reported</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Before we start writing, identify the key messages, themes and issues that we wish to communicate in the report. This requires our analysis to be well underway, and enables us to extract the key pieces of the analysis to present in the report to help communicate the key messages with impact</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Remember that the key messages do not just relate to key issues – we are so likely to want to articulate what we have learned about the business and its value drivers through the analysis carried out</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The example chart below can be a useful format to help prioritize the key issues and value drivers.  </a:t>
            </a:r>
          </a:p>
          <a:p>
            <a:pPr marL="688975" marR="0" lvl="2"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p:txBody>
      </p:sp>
      <p:sp>
        <p:nvSpPr>
          <p:cNvPr id="162" name="Rectangle 3"/>
          <p:cNvSpPr>
            <a:spLocks noChangeArrowheads="1"/>
          </p:cNvSpPr>
          <p:nvPr/>
        </p:nvSpPr>
        <p:spPr bwMode="auto">
          <a:xfrm>
            <a:off x="314473" y="5889953"/>
            <a:ext cx="6688794" cy="153888"/>
          </a:xfrm>
          <a:prstGeom prst="rect">
            <a:avLst/>
          </a:prstGeom>
          <a:noFill/>
          <a:ln w="9525">
            <a:noFill/>
            <a:miter lim="800000"/>
            <a:headEnd/>
            <a:tailEnd/>
          </a:ln>
        </p:spPr>
        <p:txBody>
          <a:bodyPr wrap="square" lIns="0" tIns="0" rIns="0" bIns="0">
            <a:spAutoFit/>
          </a:bodyPr>
          <a:lstStyle/>
          <a:p>
            <a:pPr marL="482600" indent="-482600" defTabSz="762000" eaLnBrk="0" hangingPunct="0"/>
            <a:r>
              <a:rPr lang="en-US" sz="1000" i="1" dirty="0" smtClean="0">
                <a:solidFill>
                  <a:srgbClr val="8AA5CB"/>
                </a:solidFill>
                <a:latin typeface="Arial" pitchFamily="34" charset="0"/>
                <a:cs typeface="Arial" pitchFamily="34" charset="0"/>
              </a:rPr>
              <a:t>Note:</a:t>
            </a:r>
            <a:r>
              <a:rPr lang="en-GB" sz="1000" i="1" dirty="0" smtClean="0">
                <a:solidFill>
                  <a:srgbClr val="8AA5CB"/>
                </a:solidFill>
                <a:latin typeface="Arial" pitchFamily="34" charset="0"/>
                <a:cs typeface="Arial" pitchFamily="34" charset="0"/>
              </a:rPr>
              <a:t>	Size of bubble is an estimate of the controllability – Large bubble represents low controllability</a:t>
            </a:r>
          </a:p>
        </p:txBody>
      </p:sp>
      <p:sp>
        <p:nvSpPr>
          <p:cNvPr id="163" name="Rectangle 5"/>
          <p:cNvSpPr>
            <a:spLocks noChangeArrowheads="1"/>
          </p:cNvSpPr>
          <p:nvPr/>
        </p:nvSpPr>
        <p:spPr bwMode="auto">
          <a:xfrm>
            <a:off x="607607" y="2952846"/>
            <a:ext cx="6158954" cy="2663698"/>
          </a:xfrm>
          <a:prstGeom prst="rect">
            <a:avLst/>
          </a:prstGeom>
          <a:solidFill>
            <a:srgbClr val="CCD6E3">
              <a:alpha val="50195"/>
            </a:srgbClr>
          </a:solidFill>
          <a:ln w="6350">
            <a:solidFill>
              <a:srgbClr val="8AA5CB"/>
            </a:solidFill>
            <a:miter lim="800000"/>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000000"/>
              </a:solidFill>
              <a:effectLst/>
              <a:uLnTx/>
              <a:uFillTx/>
              <a:latin typeface="Arial" pitchFamily="34" charset="0"/>
              <a:cs typeface="Arial" pitchFamily="34" charset="0"/>
            </a:endParaRPr>
          </a:p>
        </p:txBody>
      </p:sp>
      <p:sp>
        <p:nvSpPr>
          <p:cNvPr id="164" name="Oval 6"/>
          <p:cNvSpPr>
            <a:spLocks noChangeArrowheads="1"/>
          </p:cNvSpPr>
          <p:nvPr/>
        </p:nvSpPr>
        <p:spPr bwMode="auto">
          <a:xfrm>
            <a:off x="5982286" y="3074483"/>
            <a:ext cx="713829" cy="622274"/>
          </a:xfrm>
          <a:prstGeom prst="ellipse">
            <a:avLst/>
          </a:prstGeom>
          <a:gradFill rotWithShape="0">
            <a:gsLst>
              <a:gs pos="0">
                <a:srgbClr val="F5B36A">
                  <a:gamma/>
                  <a:tint val="70196"/>
                  <a:invGamma/>
                </a:srgbClr>
              </a:gs>
              <a:gs pos="100000">
                <a:srgbClr val="F5B36A"/>
              </a:gs>
            </a:gsLst>
            <a:path path="shape">
              <a:fillToRect l="50000" t="50000" r="50000" b="50000"/>
            </a:path>
          </a:gradFill>
          <a:ln w="6350">
            <a:solidFill>
              <a:srgbClr val="FFFFFF"/>
            </a:solidFill>
            <a:round/>
            <a:headEnd/>
            <a:tailEnd/>
          </a:ln>
          <a:effectLst/>
        </p:spPr>
        <p:txBody>
          <a:bodyPr wrap="none" lIns="0" tIns="0" rIns="0" bIns="0" anchor="ctr" anchorCtr="1"/>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Product</a:t>
            </a:r>
            <a:endParaRPr kumimoji="0" lang="en-GB" sz="900" b="0" i="0" u="none" strike="noStrike" kern="0" cap="none" spc="0" normalizeH="0" baseline="0" noProof="0" dirty="0">
              <a:ln>
                <a:noFill/>
              </a:ln>
              <a:solidFill>
                <a:srgbClr val="0C2D83"/>
              </a:solidFill>
              <a:effectLst/>
              <a:uLnTx/>
              <a:uFillTx/>
              <a:latin typeface="Arial" pitchFamily="34" charset="0"/>
              <a:cs typeface="Arial" pitchFamily="34" charset="0"/>
            </a:endParaRPr>
          </a:p>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C2D83"/>
                </a:solidFill>
                <a:effectLst/>
                <a:uLnTx/>
                <a:uFillTx/>
                <a:latin typeface="Arial" pitchFamily="34" charset="0"/>
                <a:cs typeface="Arial" pitchFamily="34" charset="0"/>
              </a:rPr>
              <a:t>liabilities</a:t>
            </a:r>
            <a:endParaRPr kumimoji="0" lang="en-US" sz="900" b="0" i="0" u="none" strike="noStrike" kern="0" cap="none" spc="0" normalizeH="0" baseline="0" noProof="0" dirty="0">
              <a:ln>
                <a:noFill/>
              </a:ln>
              <a:solidFill>
                <a:srgbClr val="0C2D83"/>
              </a:solidFill>
              <a:effectLst/>
              <a:uLnTx/>
              <a:uFillTx/>
              <a:latin typeface="Arial" pitchFamily="34" charset="0"/>
              <a:cs typeface="Arial" pitchFamily="34" charset="0"/>
            </a:endParaRPr>
          </a:p>
        </p:txBody>
      </p:sp>
      <p:sp>
        <p:nvSpPr>
          <p:cNvPr id="165" name="Rectangle 7"/>
          <p:cNvSpPr>
            <a:spLocks noChangeArrowheads="1"/>
          </p:cNvSpPr>
          <p:nvPr/>
        </p:nvSpPr>
        <p:spPr bwMode="auto">
          <a:xfrm>
            <a:off x="4455649" y="6157072"/>
            <a:ext cx="669578" cy="129936"/>
          </a:xfrm>
          <a:prstGeom prst="rect">
            <a:avLst/>
          </a:prstGeom>
          <a:noFill/>
          <a:ln w="9525">
            <a:noFill/>
            <a:miter lim="800000"/>
            <a:headEnd/>
            <a:tailEnd/>
          </a:ln>
        </p:spPr>
        <p:txBody>
          <a:bodyPr/>
          <a:lstStyle/>
          <a:p>
            <a:pPr algn="ctr"/>
            <a:endParaRPr lang="en-US" sz="1000" dirty="0" smtClean="0">
              <a:solidFill>
                <a:srgbClr val="000000"/>
              </a:solidFill>
              <a:latin typeface="Univers 45 Light" pitchFamily="2" charset="0"/>
            </a:endParaRPr>
          </a:p>
        </p:txBody>
      </p:sp>
      <p:sp>
        <p:nvSpPr>
          <p:cNvPr id="166" name="Rectangle 8"/>
          <p:cNvSpPr>
            <a:spLocks noChangeArrowheads="1"/>
          </p:cNvSpPr>
          <p:nvPr/>
        </p:nvSpPr>
        <p:spPr bwMode="auto">
          <a:xfrm>
            <a:off x="2757268" y="6147212"/>
            <a:ext cx="1165648" cy="109634"/>
          </a:xfrm>
          <a:prstGeom prst="rect">
            <a:avLst/>
          </a:prstGeom>
          <a:noFill/>
          <a:ln w="9525">
            <a:noFill/>
            <a:miter lim="800000"/>
            <a:headEnd/>
            <a:tailEnd/>
          </a:ln>
        </p:spPr>
        <p:txBody>
          <a:bodyPr/>
          <a:lstStyle/>
          <a:p>
            <a:pPr algn="ctr"/>
            <a:endParaRPr lang="en-US" sz="1000" dirty="0" smtClean="0">
              <a:solidFill>
                <a:srgbClr val="000000"/>
              </a:solidFill>
              <a:latin typeface="Univers 45 Light" pitchFamily="2" charset="0"/>
            </a:endParaRPr>
          </a:p>
        </p:txBody>
      </p:sp>
      <p:sp>
        <p:nvSpPr>
          <p:cNvPr id="167" name="Rectangle 9"/>
          <p:cNvSpPr>
            <a:spLocks noChangeArrowheads="1"/>
          </p:cNvSpPr>
          <p:nvPr/>
        </p:nvSpPr>
        <p:spPr bwMode="auto">
          <a:xfrm>
            <a:off x="2713306" y="6158896"/>
            <a:ext cx="1170306" cy="110649"/>
          </a:xfrm>
          <a:prstGeom prst="rect">
            <a:avLst/>
          </a:prstGeom>
          <a:noFill/>
          <a:ln w="9525">
            <a:noFill/>
            <a:miter lim="800000"/>
            <a:headEnd/>
            <a:tailEnd/>
          </a:ln>
        </p:spPr>
        <p:txBody>
          <a:bodyPr/>
          <a:lstStyle/>
          <a:p>
            <a:pPr algn="ctr"/>
            <a:endParaRPr lang="en-US" sz="1000" dirty="0" smtClean="0">
              <a:solidFill>
                <a:srgbClr val="000000"/>
              </a:solidFill>
              <a:latin typeface="Univers 45 Light" pitchFamily="2" charset="0"/>
            </a:endParaRPr>
          </a:p>
        </p:txBody>
      </p:sp>
      <p:sp>
        <p:nvSpPr>
          <p:cNvPr id="168" name="Rectangle 10"/>
          <p:cNvSpPr>
            <a:spLocks noChangeArrowheads="1"/>
          </p:cNvSpPr>
          <p:nvPr/>
        </p:nvSpPr>
        <p:spPr bwMode="auto">
          <a:xfrm>
            <a:off x="4455649" y="6157072"/>
            <a:ext cx="669578" cy="129936"/>
          </a:xfrm>
          <a:prstGeom prst="rect">
            <a:avLst/>
          </a:prstGeom>
          <a:noFill/>
          <a:ln w="9525">
            <a:noFill/>
            <a:miter lim="800000"/>
            <a:headEnd/>
            <a:tailEnd/>
          </a:ln>
        </p:spPr>
        <p:txBody>
          <a:bodyPr/>
          <a:lstStyle/>
          <a:p>
            <a:pPr marL="285750" indent="-285750" algn="ctr" defTabSz="762000" eaLnBrk="0" hangingPunct="0"/>
            <a:endParaRPr lang="en-US" sz="1000" dirty="0" smtClean="0">
              <a:solidFill>
                <a:srgbClr val="001B64"/>
              </a:solidFill>
              <a:latin typeface="Univers 45 Light" pitchFamily="2" charset="0"/>
            </a:endParaRPr>
          </a:p>
        </p:txBody>
      </p:sp>
      <p:sp>
        <p:nvSpPr>
          <p:cNvPr id="169" name="Rectangle 11"/>
          <p:cNvSpPr>
            <a:spLocks noChangeArrowheads="1"/>
          </p:cNvSpPr>
          <p:nvPr/>
        </p:nvSpPr>
        <p:spPr bwMode="auto">
          <a:xfrm>
            <a:off x="2757268" y="6147212"/>
            <a:ext cx="1165648" cy="109634"/>
          </a:xfrm>
          <a:prstGeom prst="rect">
            <a:avLst/>
          </a:prstGeom>
          <a:noFill/>
          <a:ln w="9525">
            <a:noFill/>
            <a:miter lim="800000"/>
            <a:headEnd/>
            <a:tailEnd/>
          </a:ln>
        </p:spPr>
        <p:txBody>
          <a:bodyPr/>
          <a:lstStyle/>
          <a:p>
            <a:pPr algn="ctr"/>
            <a:endParaRPr lang="en-US" sz="1000" dirty="0" smtClean="0">
              <a:solidFill>
                <a:srgbClr val="000000"/>
              </a:solidFill>
              <a:latin typeface="Univers 45 Light" pitchFamily="2" charset="0"/>
            </a:endParaRPr>
          </a:p>
        </p:txBody>
      </p:sp>
      <p:sp>
        <p:nvSpPr>
          <p:cNvPr id="170" name="Rectangle 13"/>
          <p:cNvSpPr>
            <a:spLocks noChangeArrowheads="1"/>
          </p:cNvSpPr>
          <p:nvPr/>
        </p:nvSpPr>
        <p:spPr bwMode="auto">
          <a:xfrm>
            <a:off x="1639180" y="5715780"/>
            <a:ext cx="267831" cy="130952"/>
          </a:xfrm>
          <a:prstGeom prst="rect">
            <a:avLst/>
          </a:prstGeom>
          <a:noFill/>
          <a:ln w="9525">
            <a:noFill/>
            <a:miter lim="800000"/>
            <a:headEnd/>
            <a:tailEnd/>
          </a:ln>
        </p:spPr>
        <p:txBody>
          <a:bodyPr/>
          <a:lstStyle/>
          <a:p>
            <a:pPr algn="ctr"/>
            <a:endParaRPr lang="en-US" sz="1000" dirty="0" smtClean="0">
              <a:solidFill>
                <a:srgbClr val="000000"/>
              </a:solidFill>
              <a:latin typeface="Arial" pitchFamily="34" charset="0"/>
              <a:cs typeface="Arial" pitchFamily="34" charset="0"/>
            </a:endParaRPr>
          </a:p>
        </p:txBody>
      </p:sp>
      <p:sp>
        <p:nvSpPr>
          <p:cNvPr id="171" name="Rectangle 14"/>
          <p:cNvSpPr>
            <a:spLocks noChangeArrowheads="1"/>
          </p:cNvSpPr>
          <p:nvPr/>
        </p:nvSpPr>
        <p:spPr bwMode="auto">
          <a:xfrm>
            <a:off x="555009" y="5645343"/>
            <a:ext cx="700767" cy="153888"/>
          </a:xfrm>
          <a:prstGeom prst="rect">
            <a:avLst/>
          </a:prstGeom>
          <a:noFill/>
          <a:ln w="9525">
            <a:noFill/>
            <a:miter lim="800000"/>
            <a:headEnd/>
            <a:tailEnd/>
          </a:ln>
        </p:spPr>
        <p:txBody>
          <a:bodyPr wrap="square" lIns="0" tIns="0" rIns="0" bIns="0">
            <a:spAutoFit/>
          </a:bodyPr>
          <a:lstStyle/>
          <a:p>
            <a:pPr marL="285750" indent="-285750" algn="ctr" defTabSz="762000" eaLnBrk="0" hangingPunct="0"/>
            <a:r>
              <a:rPr lang="en-GB" sz="1000" i="1" dirty="0" smtClean="0">
                <a:solidFill>
                  <a:srgbClr val="0C2D83"/>
                </a:solidFill>
                <a:latin typeface="Arial" pitchFamily="34" charset="0"/>
                <a:cs typeface="Arial" pitchFamily="34" charset="0"/>
              </a:rPr>
              <a:t>Low</a:t>
            </a:r>
            <a:endParaRPr lang="en-US" sz="1000" i="1" dirty="0" smtClean="0">
              <a:solidFill>
                <a:srgbClr val="0C2D83"/>
              </a:solidFill>
              <a:latin typeface="Arial" pitchFamily="34" charset="0"/>
              <a:cs typeface="Arial" pitchFamily="34" charset="0"/>
            </a:endParaRPr>
          </a:p>
        </p:txBody>
      </p:sp>
      <p:sp>
        <p:nvSpPr>
          <p:cNvPr id="172" name="Rectangle 15"/>
          <p:cNvSpPr>
            <a:spLocks noChangeArrowheads="1"/>
          </p:cNvSpPr>
          <p:nvPr/>
        </p:nvSpPr>
        <p:spPr bwMode="auto">
          <a:xfrm>
            <a:off x="1948375" y="6016556"/>
            <a:ext cx="265503" cy="130951"/>
          </a:xfrm>
          <a:prstGeom prst="rect">
            <a:avLst/>
          </a:prstGeom>
          <a:noFill/>
          <a:ln w="9525">
            <a:noFill/>
            <a:miter lim="800000"/>
            <a:headEnd/>
            <a:tailEnd/>
          </a:ln>
        </p:spPr>
        <p:txBody>
          <a:bodyPr/>
          <a:lstStyle/>
          <a:p>
            <a:pPr algn="ctr"/>
            <a:endParaRPr lang="en-US" sz="1000" dirty="0" smtClean="0">
              <a:solidFill>
                <a:srgbClr val="000000"/>
              </a:solidFill>
              <a:latin typeface="Arial" pitchFamily="34" charset="0"/>
              <a:cs typeface="Arial" pitchFamily="34" charset="0"/>
            </a:endParaRPr>
          </a:p>
        </p:txBody>
      </p:sp>
      <p:sp>
        <p:nvSpPr>
          <p:cNvPr id="173" name="Rectangle 16"/>
          <p:cNvSpPr>
            <a:spLocks noChangeArrowheads="1"/>
          </p:cNvSpPr>
          <p:nvPr/>
        </p:nvSpPr>
        <p:spPr bwMode="auto">
          <a:xfrm rot="-5400000">
            <a:off x="-665410" y="4229215"/>
            <a:ext cx="2243328" cy="153888"/>
          </a:xfrm>
          <a:prstGeom prst="rect">
            <a:avLst/>
          </a:prstGeom>
          <a:noFill/>
          <a:ln w="9525">
            <a:noFill/>
            <a:miter lim="800000"/>
            <a:headEnd/>
            <a:tailEnd/>
          </a:ln>
        </p:spPr>
        <p:txBody>
          <a:bodyPr wrap="square" lIns="0" tIns="0" rIns="0" bIns="0">
            <a:spAutoFit/>
          </a:bodyPr>
          <a:lstStyle/>
          <a:p>
            <a:pPr marL="285750" indent="-285750" algn="ctr" defTabSz="762000" eaLnBrk="0" hangingPunct="0"/>
            <a:r>
              <a:rPr lang="en-GB" sz="1000" b="1" dirty="0" smtClean="0">
                <a:solidFill>
                  <a:srgbClr val="0C2D83"/>
                </a:solidFill>
                <a:latin typeface="Arial" pitchFamily="34" charset="0"/>
                <a:cs typeface="Arial" pitchFamily="34" charset="0"/>
              </a:rPr>
              <a:t>PROBABILITY</a:t>
            </a:r>
            <a:endParaRPr lang="en-US" sz="1000" b="1" dirty="0" smtClean="0">
              <a:solidFill>
                <a:srgbClr val="0C2D83"/>
              </a:solidFill>
              <a:latin typeface="Arial" pitchFamily="34" charset="0"/>
              <a:cs typeface="Arial" pitchFamily="34" charset="0"/>
            </a:endParaRPr>
          </a:p>
        </p:txBody>
      </p:sp>
      <p:sp>
        <p:nvSpPr>
          <p:cNvPr id="174" name="Rectangle 17"/>
          <p:cNvSpPr>
            <a:spLocks noChangeArrowheads="1"/>
          </p:cNvSpPr>
          <p:nvPr/>
        </p:nvSpPr>
        <p:spPr bwMode="auto">
          <a:xfrm>
            <a:off x="6035040" y="5669727"/>
            <a:ext cx="768781" cy="153888"/>
          </a:xfrm>
          <a:prstGeom prst="rect">
            <a:avLst/>
          </a:prstGeom>
          <a:noFill/>
          <a:ln w="9525">
            <a:noFill/>
            <a:miter lim="800000"/>
            <a:headEnd/>
            <a:tailEnd/>
          </a:ln>
        </p:spPr>
        <p:txBody>
          <a:bodyPr wrap="square" lIns="0" tIns="0" rIns="0" bIns="0">
            <a:spAutoFit/>
          </a:bodyPr>
          <a:lstStyle/>
          <a:p>
            <a:pPr marL="285750" indent="-285750" algn="ctr" defTabSz="762000" eaLnBrk="0" hangingPunct="0"/>
            <a:r>
              <a:rPr lang="en-GB" sz="1000" i="1" dirty="0" smtClean="0">
                <a:solidFill>
                  <a:srgbClr val="0C2D83"/>
                </a:solidFill>
                <a:latin typeface="Arial" pitchFamily="34" charset="0"/>
                <a:cs typeface="Arial" pitchFamily="34" charset="0"/>
              </a:rPr>
              <a:t>High</a:t>
            </a:r>
            <a:endParaRPr lang="en-US" sz="1000" i="1" dirty="0" smtClean="0">
              <a:solidFill>
                <a:srgbClr val="0C2D83"/>
              </a:solidFill>
              <a:latin typeface="Arial" pitchFamily="34" charset="0"/>
              <a:cs typeface="Arial" pitchFamily="34" charset="0"/>
            </a:endParaRPr>
          </a:p>
        </p:txBody>
      </p:sp>
      <p:sp>
        <p:nvSpPr>
          <p:cNvPr id="175" name="Rectangle 19"/>
          <p:cNvSpPr>
            <a:spLocks noChangeArrowheads="1"/>
          </p:cNvSpPr>
          <p:nvPr/>
        </p:nvSpPr>
        <p:spPr bwMode="auto">
          <a:xfrm>
            <a:off x="0" y="3062162"/>
            <a:ext cx="560832" cy="153888"/>
          </a:xfrm>
          <a:prstGeom prst="rect">
            <a:avLst/>
          </a:prstGeom>
          <a:noFill/>
          <a:ln w="9525">
            <a:noFill/>
            <a:miter lim="800000"/>
            <a:headEnd/>
            <a:tailEnd/>
          </a:ln>
        </p:spPr>
        <p:txBody>
          <a:bodyPr wrap="square" lIns="0" tIns="0" rIns="0" bIns="0">
            <a:spAutoFit/>
          </a:bodyPr>
          <a:lstStyle/>
          <a:p>
            <a:pPr marL="285750" indent="-285750" algn="r" defTabSz="762000" eaLnBrk="0" hangingPunct="0"/>
            <a:r>
              <a:rPr lang="en-US" sz="1000" i="1" dirty="0" smtClean="0">
                <a:solidFill>
                  <a:srgbClr val="0C2D83"/>
                </a:solidFill>
                <a:latin typeface="Arial" pitchFamily="34" charset="0"/>
                <a:cs typeface="Arial" pitchFamily="34" charset="0"/>
              </a:rPr>
              <a:t>High</a:t>
            </a:r>
          </a:p>
        </p:txBody>
      </p:sp>
      <p:sp>
        <p:nvSpPr>
          <p:cNvPr id="176" name="Rectangle 20"/>
          <p:cNvSpPr>
            <a:spLocks noChangeArrowheads="1"/>
          </p:cNvSpPr>
          <p:nvPr/>
        </p:nvSpPr>
        <p:spPr bwMode="auto">
          <a:xfrm>
            <a:off x="1948375" y="6016556"/>
            <a:ext cx="265503" cy="130951"/>
          </a:xfrm>
          <a:prstGeom prst="rect">
            <a:avLst/>
          </a:prstGeom>
          <a:noFill/>
          <a:ln w="9525">
            <a:noFill/>
            <a:miter lim="800000"/>
            <a:headEnd/>
            <a:tailEnd/>
          </a:ln>
        </p:spPr>
        <p:txBody>
          <a:bodyPr/>
          <a:lstStyle/>
          <a:p>
            <a:pPr algn="ctr"/>
            <a:endParaRPr lang="en-US" sz="1000" dirty="0" smtClean="0">
              <a:solidFill>
                <a:srgbClr val="000000"/>
              </a:solidFill>
              <a:latin typeface="Arial" pitchFamily="34" charset="0"/>
              <a:cs typeface="Arial" pitchFamily="34" charset="0"/>
            </a:endParaRPr>
          </a:p>
        </p:txBody>
      </p:sp>
      <p:sp>
        <p:nvSpPr>
          <p:cNvPr id="177" name="Rectangle 21"/>
          <p:cNvSpPr>
            <a:spLocks noChangeArrowheads="1"/>
          </p:cNvSpPr>
          <p:nvPr/>
        </p:nvSpPr>
        <p:spPr bwMode="auto">
          <a:xfrm>
            <a:off x="3119319" y="5598169"/>
            <a:ext cx="1170306" cy="110649"/>
          </a:xfrm>
          <a:prstGeom prst="rect">
            <a:avLst/>
          </a:prstGeom>
          <a:noFill/>
          <a:ln w="9525">
            <a:noFill/>
            <a:miter lim="800000"/>
            <a:headEnd/>
            <a:tailEnd/>
          </a:ln>
        </p:spPr>
        <p:txBody>
          <a:bodyPr/>
          <a:lstStyle/>
          <a:p>
            <a:pPr algn="ctr"/>
            <a:endParaRPr lang="en-US" sz="1000" dirty="0" smtClean="0">
              <a:solidFill>
                <a:srgbClr val="000000"/>
              </a:solidFill>
              <a:latin typeface="Arial" pitchFamily="34" charset="0"/>
              <a:cs typeface="Arial" pitchFamily="34" charset="0"/>
            </a:endParaRPr>
          </a:p>
        </p:txBody>
      </p:sp>
      <p:sp>
        <p:nvSpPr>
          <p:cNvPr id="178" name="Oval 23"/>
          <p:cNvSpPr>
            <a:spLocks noChangeArrowheads="1"/>
          </p:cNvSpPr>
          <p:nvPr/>
        </p:nvSpPr>
        <p:spPr bwMode="auto">
          <a:xfrm>
            <a:off x="814268" y="4842770"/>
            <a:ext cx="548472" cy="477111"/>
          </a:xfrm>
          <a:prstGeom prst="ellipse">
            <a:avLst/>
          </a:prstGeom>
          <a:gradFill rotWithShape="0">
            <a:gsLst>
              <a:gs pos="0">
                <a:srgbClr val="C3D19E"/>
              </a:gs>
              <a:gs pos="100000">
                <a:srgbClr val="AABE75"/>
              </a:gs>
            </a:gsLst>
            <a:path path="shape">
              <a:fillToRect l="50000" t="50000" r="50000" b="50000"/>
            </a:path>
          </a:gradFill>
          <a:ln w="6350">
            <a:solidFill>
              <a:srgbClr val="FFFFFF"/>
            </a:solidFill>
            <a:round/>
            <a:headEnd/>
            <a:tailEnd/>
          </a:ln>
        </p:spPr>
        <p:txBody>
          <a:bodyPr wrap="none" lIns="0" tIns="0" rIns="0" bIns="0" anchor="ctr" anchorCtr="1"/>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Corporate</a:t>
            </a:r>
          </a:p>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governance</a:t>
            </a:r>
            <a:endParaRPr kumimoji="0" lang="en-US"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p:txBody>
      </p:sp>
      <p:sp>
        <p:nvSpPr>
          <p:cNvPr id="179" name="Oval 24"/>
          <p:cNvSpPr>
            <a:spLocks noChangeArrowheads="1"/>
          </p:cNvSpPr>
          <p:nvPr/>
        </p:nvSpPr>
        <p:spPr bwMode="auto">
          <a:xfrm>
            <a:off x="5613420" y="3676427"/>
            <a:ext cx="494905" cy="432445"/>
          </a:xfrm>
          <a:prstGeom prst="ellipse">
            <a:avLst/>
          </a:prstGeom>
          <a:gradFill rotWithShape="0">
            <a:gsLst>
              <a:gs pos="0">
                <a:srgbClr val="F5B36A">
                  <a:gamma/>
                  <a:tint val="70196"/>
                  <a:invGamma/>
                </a:srgbClr>
              </a:gs>
              <a:gs pos="100000">
                <a:srgbClr val="F5B36A"/>
              </a:gs>
            </a:gsLst>
            <a:path path="shape">
              <a:fillToRect l="50000" t="50000" r="50000" b="50000"/>
            </a:path>
          </a:gradFill>
          <a:ln w="6350">
            <a:solidFill>
              <a:srgbClr val="FFFFFF"/>
            </a:solidFill>
            <a:round/>
            <a:headEnd/>
            <a:tailEnd/>
          </a:ln>
          <a:effectLst/>
        </p:spPr>
        <p:txBody>
          <a:bodyPr wrap="none" lIns="0" tIns="0" rIns="0" bIns="0" anchor="ctr" anchorCtr="1"/>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Pension</a:t>
            </a:r>
            <a:endParaRPr kumimoji="0" lang="en-GB" sz="900" b="0" i="0" u="none" strike="noStrike" kern="0" cap="none" spc="0" normalizeH="0" baseline="0" noProof="0" dirty="0">
              <a:ln>
                <a:noFill/>
              </a:ln>
              <a:solidFill>
                <a:srgbClr val="0C2D83"/>
              </a:solidFill>
              <a:effectLst/>
              <a:uLnTx/>
              <a:uFillTx/>
              <a:latin typeface="Arial" pitchFamily="34" charset="0"/>
              <a:cs typeface="Arial" pitchFamily="34" charset="0"/>
            </a:endParaRPr>
          </a:p>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C2D83"/>
                </a:solidFill>
                <a:effectLst/>
                <a:uLnTx/>
                <a:uFillTx/>
                <a:latin typeface="Arial" pitchFamily="34" charset="0"/>
                <a:cs typeface="Arial" pitchFamily="34" charset="0"/>
              </a:rPr>
              <a:t>under </a:t>
            </a:r>
          </a:p>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C2D83"/>
                </a:solidFill>
                <a:effectLst/>
                <a:uLnTx/>
                <a:uFillTx/>
                <a:latin typeface="Arial" pitchFamily="34" charset="0"/>
                <a:cs typeface="Arial" pitchFamily="34" charset="0"/>
              </a:rPr>
              <a:t>funded</a:t>
            </a:r>
            <a:endParaRPr kumimoji="0" lang="en-US" sz="900" b="0" i="0" u="none" strike="noStrike" kern="0" cap="none" spc="0" normalizeH="0" baseline="0" noProof="0" dirty="0">
              <a:ln>
                <a:noFill/>
              </a:ln>
              <a:solidFill>
                <a:srgbClr val="0C2D83"/>
              </a:solidFill>
              <a:effectLst/>
              <a:uLnTx/>
              <a:uFillTx/>
              <a:latin typeface="Arial" pitchFamily="34" charset="0"/>
              <a:cs typeface="Arial" pitchFamily="34" charset="0"/>
            </a:endParaRPr>
          </a:p>
        </p:txBody>
      </p:sp>
      <p:sp>
        <p:nvSpPr>
          <p:cNvPr id="180" name="Rectangle 26"/>
          <p:cNvSpPr>
            <a:spLocks noChangeArrowheads="1"/>
          </p:cNvSpPr>
          <p:nvPr/>
        </p:nvSpPr>
        <p:spPr bwMode="auto">
          <a:xfrm>
            <a:off x="128016" y="5540218"/>
            <a:ext cx="445007" cy="153888"/>
          </a:xfrm>
          <a:prstGeom prst="rect">
            <a:avLst/>
          </a:prstGeom>
          <a:noFill/>
          <a:ln w="9525">
            <a:noFill/>
            <a:miter lim="800000"/>
            <a:headEnd/>
            <a:tailEnd/>
          </a:ln>
        </p:spPr>
        <p:txBody>
          <a:bodyPr wrap="square" lIns="0" tIns="0" rIns="0" bIns="0">
            <a:spAutoFit/>
          </a:bodyPr>
          <a:lstStyle/>
          <a:p>
            <a:pPr marL="285750" indent="-285750" algn="r" defTabSz="762000" eaLnBrk="0" hangingPunct="0"/>
            <a:r>
              <a:rPr lang="en-US" sz="1000" i="1" dirty="0" smtClean="0">
                <a:solidFill>
                  <a:srgbClr val="0C2D83"/>
                </a:solidFill>
                <a:latin typeface="Arial" pitchFamily="34" charset="0"/>
                <a:cs typeface="Arial" pitchFamily="34" charset="0"/>
              </a:rPr>
              <a:t>Low</a:t>
            </a:r>
          </a:p>
        </p:txBody>
      </p:sp>
      <p:sp>
        <p:nvSpPr>
          <p:cNvPr id="181" name="Oval 31"/>
          <p:cNvSpPr>
            <a:spLocks noChangeArrowheads="1"/>
          </p:cNvSpPr>
          <p:nvPr/>
        </p:nvSpPr>
        <p:spPr bwMode="auto">
          <a:xfrm>
            <a:off x="2135944" y="4926540"/>
            <a:ext cx="569433" cy="493353"/>
          </a:xfrm>
          <a:prstGeom prst="ellipse">
            <a:avLst/>
          </a:prstGeom>
          <a:gradFill rotWithShape="0">
            <a:gsLst>
              <a:gs pos="0">
                <a:srgbClr val="C3D19E"/>
              </a:gs>
              <a:gs pos="100000">
                <a:srgbClr val="AABE75"/>
              </a:gs>
            </a:gsLst>
            <a:path path="shape">
              <a:fillToRect l="50000" t="50000" r="50000" b="50000"/>
            </a:path>
          </a:gradFill>
          <a:ln w="6350">
            <a:solidFill>
              <a:srgbClr val="FFFFFF"/>
            </a:solidFill>
            <a:round/>
            <a:headEnd/>
            <a:tailEnd/>
          </a:ln>
        </p:spPr>
        <p:txBody>
          <a:bodyPr wrap="none" lIns="0" tIns="0" rIns="0" bIns="0" anchor="ctr" anchorCtr="1"/>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Non </a:t>
            </a:r>
          </a:p>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contractual</a:t>
            </a:r>
          </a:p>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arrangements</a:t>
            </a:r>
            <a:endParaRPr kumimoji="0" lang="en-US"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p:txBody>
      </p:sp>
      <p:sp>
        <p:nvSpPr>
          <p:cNvPr id="182" name="Oval 34"/>
          <p:cNvSpPr>
            <a:spLocks noChangeArrowheads="1"/>
          </p:cNvSpPr>
          <p:nvPr/>
        </p:nvSpPr>
        <p:spPr bwMode="auto">
          <a:xfrm>
            <a:off x="4545958" y="3959911"/>
            <a:ext cx="528676" cy="460868"/>
          </a:xfrm>
          <a:prstGeom prst="ellipse">
            <a:avLst/>
          </a:prstGeom>
          <a:gradFill rotWithShape="0">
            <a:gsLst>
              <a:gs pos="0">
                <a:srgbClr val="8AA5CB">
                  <a:gamma/>
                  <a:tint val="70196"/>
                  <a:invGamma/>
                </a:srgbClr>
              </a:gs>
              <a:gs pos="100000">
                <a:srgbClr val="8AA5CB"/>
              </a:gs>
            </a:gsLst>
            <a:path path="shape">
              <a:fillToRect l="50000" t="50000" r="50000" b="50000"/>
            </a:path>
          </a:gradFill>
          <a:ln w="6350">
            <a:solidFill>
              <a:srgbClr val="FFFFFF"/>
            </a:solidFill>
            <a:round/>
            <a:headEnd/>
            <a:tailEnd/>
          </a:ln>
          <a:effectLst/>
        </p:spPr>
        <p:txBody>
          <a:bodyPr wrap="none" lIns="0" tIns="0" rIns="0" bIns="0" anchor="ctr" anchorCtr="1"/>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C2D83"/>
                </a:solidFill>
                <a:effectLst/>
                <a:uLnTx/>
                <a:uFillTx/>
                <a:latin typeface="Arial" pitchFamily="34" charset="0"/>
                <a:cs typeface="Arial" pitchFamily="34" charset="0"/>
              </a:rPr>
              <a:t>Working </a:t>
            </a:r>
          </a:p>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C2D83"/>
                </a:solidFill>
                <a:effectLst/>
                <a:uLnTx/>
                <a:uFillTx/>
                <a:latin typeface="Arial" pitchFamily="34" charset="0"/>
                <a:cs typeface="Arial" pitchFamily="34" charset="0"/>
              </a:rPr>
              <a:t>Capital</a:t>
            </a:r>
          </a:p>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C2D83"/>
                </a:solidFill>
                <a:effectLst/>
                <a:uLnTx/>
                <a:uFillTx/>
                <a:latin typeface="Arial" pitchFamily="34" charset="0"/>
                <a:cs typeface="Arial" pitchFamily="34" charset="0"/>
              </a:rPr>
              <a:t>Management</a:t>
            </a:r>
            <a:endParaRPr kumimoji="0" lang="en-US" sz="900" b="0" i="0" u="none" strike="noStrike" kern="0" cap="none" spc="0" normalizeH="0" baseline="0" noProof="0" dirty="0">
              <a:ln>
                <a:noFill/>
              </a:ln>
              <a:solidFill>
                <a:srgbClr val="0C2D83"/>
              </a:solidFill>
              <a:effectLst/>
              <a:uLnTx/>
              <a:uFillTx/>
              <a:latin typeface="Arial" pitchFamily="34" charset="0"/>
              <a:cs typeface="Arial" pitchFamily="34" charset="0"/>
            </a:endParaRPr>
          </a:p>
        </p:txBody>
      </p:sp>
      <p:sp>
        <p:nvSpPr>
          <p:cNvPr id="183" name="Oval 35"/>
          <p:cNvSpPr>
            <a:spLocks noChangeArrowheads="1"/>
          </p:cNvSpPr>
          <p:nvPr/>
        </p:nvSpPr>
        <p:spPr bwMode="auto">
          <a:xfrm>
            <a:off x="2669913" y="3629726"/>
            <a:ext cx="883843" cy="769468"/>
          </a:xfrm>
          <a:prstGeom prst="ellipse">
            <a:avLst/>
          </a:prstGeom>
          <a:gradFill rotWithShape="0">
            <a:gsLst>
              <a:gs pos="0">
                <a:srgbClr val="8AA5CB">
                  <a:gamma/>
                  <a:tint val="70196"/>
                  <a:invGamma/>
                </a:srgbClr>
              </a:gs>
              <a:gs pos="100000">
                <a:srgbClr val="8AA5CB"/>
              </a:gs>
            </a:gsLst>
            <a:path path="shape">
              <a:fillToRect l="50000" t="50000" r="50000" b="50000"/>
            </a:path>
          </a:gradFill>
          <a:ln w="6350">
            <a:solidFill>
              <a:srgbClr val="FFFFFF"/>
            </a:solidFill>
            <a:round/>
            <a:headEnd/>
            <a:tailEnd/>
          </a:ln>
          <a:effectLst/>
        </p:spPr>
        <p:txBody>
          <a:bodyPr wrap="none" lIns="0" tIns="0" rIns="0" bIns="0" anchor="ctr" anchorCtr="1"/>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C2D83"/>
                </a:solidFill>
                <a:effectLst/>
                <a:uLnTx/>
                <a:uFillTx/>
                <a:latin typeface="Arial" pitchFamily="34" charset="0"/>
                <a:cs typeface="Arial" pitchFamily="34" charset="0"/>
              </a:rPr>
              <a:t>Environmental </a:t>
            </a:r>
          </a:p>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C2D83"/>
                </a:solidFill>
                <a:effectLst/>
                <a:uLnTx/>
                <a:uFillTx/>
                <a:latin typeface="Arial" pitchFamily="34" charset="0"/>
                <a:cs typeface="Arial" pitchFamily="34" charset="0"/>
              </a:rPr>
              <a:t> issues</a:t>
            </a:r>
            <a:endParaRPr kumimoji="0" lang="en-US" sz="900" b="0" i="0" u="none" strike="noStrike" kern="0" cap="none" spc="0" normalizeH="0" baseline="0" noProof="0" dirty="0">
              <a:ln>
                <a:noFill/>
              </a:ln>
              <a:solidFill>
                <a:srgbClr val="0C2D83"/>
              </a:solidFill>
              <a:effectLst/>
              <a:uLnTx/>
              <a:uFillTx/>
              <a:latin typeface="Arial" pitchFamily="34" charset="0"/>
              <a:cs typeface="Arial" pitchFamily="34" charset="0"/>
            </a:endParaRPr>
          </a:p>
        </p:txBody>
      </p:sp>
      <p:sp>
        <p:nvSpPr>
          <p:cNvPr id="184" name="Oval 36"/>
          <p:cNvSpPr>
            <a:spLocks noChangeArrowheads="1"/>
          </p:cNvSpPr>
          <p:nvPr/>
        </p:nvSpPr>
        <p:spPr bwMode="auto">
          <a:xfrm>
            <a:off x="4105012" y="4597099"/>
            <a:ext cx="646288" cy="563397"/>
          </a:xfrm>
          <a:prstGeom prst="ellipse">
            <a:avLst/>
          </a:prstGeom>
          <a:gradFill rotWithShape="0">
            <a:gsLst>
              <a:gs pos="0">
                <a:srgbClr val="8AA5CB">
                  <a:gamma/>
                  <a:tint val="70196"/>
                  <a:invGamma/>
                </a:srgbClr>
              </a:gs>
              <a:gs pos="100000">
                <a:srgbClr val="8AA5CB"/>
              </a:gs>
            </a:gsLst>
            <a:path path="shape">
              <a:fillToRect l="50000" t="50000" r="50000" b="50000"/>
            </a:path>
          </a:gradFill>
          <a:ln w="6350">
            <a:solidFill>
              <a:srgbClr val="FFFFFF"/>
            </a:solidFill>
            <a:round/>
            <a:headEnd/>
            <a:tailEnd/>
          </a:ln>
          <a:effectLst/>
        </p:spPr>
        <p:txBody>
          <a:bodyPr wrap="none" lIns="0" tIns="0" rIns="0" bIns="0" anchor="ctr" anchorCtr="1"/>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C2D83"/>
                </a:solidFill>
                <a:effectLst/>
                <a:uLnTx/>
                <a:uFillTx/>
                <a:latin typeface="Arial" pitchFamily="34" charset="0"/>
                <a:cs typeface="Arial" pitchFamily="34" charset="0"/>
              </a:rPr>
              <a:t>Contingent </a:t>
            </a:r>
          </a:p>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C2D83"/>
                </a:solidFill>
                <a:effectLst/>
                <a:uLnTx/>
                <a:uFillTx/>
                <a:latin typeface="Arial" pitchFamily="34" charset="0"/>
                <a:cs typeface="Arial" pitchFamily="34" charset="0"/>
              </a:rPr>
              <a:t> liabilities</a:t>
            </a:r>
            <a:endParaRPr kumimoji="0" lang="en-US" sz="900" b="0" i="0" u="none" strike="noStrike" kern="0" cap="none" spc="0" normalizeH="0" baseline="0" noProof="0" dirty="0">
              <a:ln>
                <a:noFill/>
              </a:ln>
              <a:solidFill>
                <a:srgbClr val="0C2D83"/>
              </a:solidFill>
              <a:effectLst/>
              <a:uLnTx/>
              <a:uFillTx/>
              <a:latin typeface="Arial" pitchFamily="34" charset="0"/>
              <a:cs typeface="Arial" pitchFamily="34" charset="0"/>
            </a:endParaRPr>
          </a:p>
        </p:txBody>
      </p:sp>
      <p:sp>
        <p:nvSpPr>
          <p:cNvPr id="185" name="Oval 37"/>
          <p:cNvSpPr>
            <a:spLocks noChangeArrowheads="1"/>
          </p:cNvSpPr>
          <p:nvPr/>
        </p:nvSpPr>
        <p:spPr bwMode="auto">
          <a:xfrm>
            <a:off x="3786067" y="3877194"/>
            <a:ext cx="565939" cy="493353"/>
          </a:xfrm>
          <a:prstGeom prst="ellipse">
            <a:avLst/>
          </a:prstGeom>
          <a:gradFill rotWithShape="0">
            <a:gsLst>
              <a:gs pos="0">
                <a:srgbClr val="8AA5CB">
                  <a:gamma/>
                  <a:tint val="70196"/>
                  <a:invGamma/>
                </a:srgbClr>
              </a:gs>
              <a:gs pos="100000">
                <a:srgbClr val="8AA5CB"/>
              </a:gs>
            </a:gsLst>
            <a:path path="shape">
              <a:fillToRect l="50000" t="50000" r="50000" b="50000"/>
            </a:path>
          </a:gradFill>
          <a:ln w="6350">
            <a:solidFill>
              <a:srgbClr val="FFFFFF"/>
            </a:solidFill>
            <a:round/>
            <a:headEnd/>
            <a:tailEnd/>
          </a:ln>
          <a:effectLst/>
        </p:spPr>
        <p:txBody>
          <a:bodyPr wrap="none" lIns="0" tIns="0" rIns="0" bIns="0" anchor="ctr" anchorCtr="1"/>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C2D83"/>
                </a:solidFill>
                <a:effectLst/>
                <a:uLnTx/>
                <a:uFillTx/>
                <a:latin typeface="Arial" pitchFamily="34" charset="0"/>
                <a:cs typeface="Arial" pitchFamily="34" charset="0"/>
              </a:rPr>
              <a:t>JV</a:t>
            </a:r>
          </a:p>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C2D83"/>
                </a:solidFill>
                <a:effectLst/>
                <a:uLnTx/>
                <a:uFillTx/>
                <a:latin typeface="Arial" pitchFamily="34" charset="0"/>
                <a:cs typeface="Arial" pitchFamily="34" charset="0"/>
              </a:rPr>
              <a:t>Commitment</a:t>
            </a:r>
            <a:endParaRPr kumimoji="0" lang="en-US" sz="900" b="0" i="0" u="none" strike="noStrike" kern="0" cap="none" spc="0" normalizeH="0" baseline="0" noProof="0" dirty="0">
              <a:ln>
                <a:noFill/>
              </a:ln>
              <a:solidFill>
                <a:srgbClr val="0C2D83"/>
              </a:solidFill>
              <a:effectLst/>
              <a:uLnTx/>
              <a:uFillTx/>
              <a:latin typeface="Arial" pitchFamily="34" charset="0"/>
              <a:cs typeface="Arial" pitchFamily="34" charset="0"/>
            </a:endParaRPr>
          </a:p>
        </p:txBody>
      </p:sp>
      <p:sp>
        <p:nvSpPr>
          <p:cNvPr id="186" name="Oval 38"/>
          <p:cNvSpPr>
            <a:spLocks noChangeArrowheads="1"/>
          </p:cNvSpPr>
          <p:nvPr/>
        </p:nvSpPr>
        <p:spPr bwMode="auto">
          <a:xfrm>
            <a:off x="3216695" y="4593028"/>
            <a:ext cx="478604" cy="417218"/>
          </a:xfrm>
          <a:prstGeom prst="ellipse">
            <a:avLst/>
          </a:prstGeom>
          <a:gradFill rotWithShape="0">
            <a:gsLst>
              <a:gs pos="0">
                <a:srgbClr val="8AA5CB">
                  <a:gamma/>
                  <a:tint val="70196"/>
                  <a:invGamma/>
                </a:srgbClr>
              </a:gs>
              <a:gs pos="100000">
                <a:srgbClr val="8AA5CB"/>
              </a:gs>
            </a:gsLst>
            <a:path path="shape">
              <a:fillToRect l="50000" t="50000" r="50000" b="50000"/>
            </a:path>
          </a:gradFill>
          <a:ln w="6350">
            <a:solidFill>
              <a:srgbClr val="FFFFFF"/>
            </a:solidFill>
            <a:round/>
            <a:headEnd/>
            <a:tailEnd/>
          </a:ln>
          <a:effectLst/>
        </p:spPr>
        <p:txBody>
          <a:bodyPr wrap="none" lIns="0" tIns="0" rIns="0" bIns="0" anchor="ctr" anchorCtr="1"/>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C2D83"/>
                </a:solidFill>
                <a:effectLst/>
                <a:uLnTx/>
                <a:uFillTx/>
                <a:latin typeface="Arial" pitchFamily="34" charset="0"/>
                <a:cs typeface="Arial" pitchFamily="34" charset="0"/>
              </a:rPr>
              <a:t>Supplier</a:t>
            </a:r>
          </a:p>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C2D83"/>
                </a:solidFill>
                <a:effectLst/>
                <a:uLnTx/>
                <a:uFillTx/>
                <a:latin typeface="Arial" pitchFamily="34" charset="0"/>
                <a:cs typeface="Arial" pitchFamily="34" charset="0"/>
              </a:rPr>
              <a:t> dependency</a:t>
            </a:r>
            <a:endParaRPr kumimoji="0" lang="en-US" sz="900" b="0" i="0" u="none" strike="noStrike" kern="0" cap="none" spc="0" normalizeH="0" baseline="0" noProof="0" dirty="0">
              <a:ln>
                <a:noFill/>
              </a:ln>
              <a:solidFill>
                <a:srgbClr val="0C2D83"/>
              </a:solidFill>
              <a:effectLst/>
              <a:uLnTx/>
              <a:uFillTx/>
              <a:latin typeface="Arial" pitchFamily="34" charset="0"/>
              <a:cs typeface="Arial" pitchFamily="34" charset="0"/>
            </a:endParaRPr>
          </a:p>
        </p:txBody>
      </p:sp>
      <p:sp>
        <p:nvSpPr>
          <p:cNvPr id="187" name="Oval 42"/>
          <p:cNvSpPr>
            <a:spLocks noChangeArrowheads="1"/>
          </p:cNvSpPr>
          <p:nvPr/>
        </p:nvSpPr>
        <p:spPr bwMode="auto">
          <a:xfrm>
            <a:off x="1633318" y="4617373"/>
            <a:ext cx="598545" cy="519746"/>
          </a:xfrm>
          <a:prstGeom prst="ellipse">
            <a:avLst/>
          </a:prstGeom>
          <a:gradFill rotWithShape="0">
            <a:gsLst>
              <a:gs pos="0">
                <a:srgbClr val="C3D19E"/>
              </a:gs>
              <a:gs pos="100000">
                <a:srgbClr val="AABE75"/>
              </a:gs>
            </a:gsLst>
            <a:path path="shape">
              <a:fillToRect l="50000" t="50000" r="50000" b="50000"/>
            </a:path>
          </a:gradFill>
          <a:ln w="6350">
            <a:solidFill>
              <a:srgbClr val="FFFFFF"/>
            </a:solidFill>
            <a:round/>
            <a:headEnd/>
            <a:tailEnd/>
          </a:ln>
        </p:spPr>
        <p:txBody>
          <a:bodyPr wrap="none" lIns="0" tIns="0" rIns="0" bIns="0" anchor="ctr" anchorCtr="1"/>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Related</a:t>
            </a:r>
          </a:p>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 party </a:t>
            </a:r>
            <a:b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b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transactions</a:t>
            </a:r>
            <a:endParaRPr kumimoji="0" lang="en-US" sz="900" b="0" i="0" u="none" strike="noStrike" kern="0" cap="none" spc="0" normalizeH="0" baseline="0" noProof="0" dirty="0" smtClean="0">
              <a:ln>
                <a:noFill/>
              </a:ln>
              <a:solidFill>
                <a:srgbClr val="0C2D83"/>
              </a:solidFill>
              <a:effectLst/>
              <a:uLnTx/>
              <a:uFillTx/>
              <a:latin typeface="Arial" pitchFamily="34" charset="0"/>
              <a:cs typeface="Arial" pitchFamily="34" charset="0"/>
            </a:endParaRPr>
          </a:p>
        </p:txBody>
      </p:sp>
      <p:sp>
        <p:nvSpPr>
          <p:cNvPr id="188" name="Oval 43"/>
          <p:cNvSpPr>
            <a:spLocks noChangeArrowheads="1"/>
          </p:cNvSpPr>
          <p:nvPr/>
        </p:nvSpPr>
        <p:spPr bwMode="auto">
          <a:xfrm>
            <a:off x="4882896" y="3058605"/>
            <a:ext cx="708006" cy="618213"/>
          </a:xfrm>
          <a:prstGeom prst="ellipse">
            <a:avLst/>
          </a:prstGeom>
          <a:gradFill rotWithShape="0">
            <a:gsLst>
              <a:gs pos="0">
                <a:srgbClr val="F5B36A">
                  <a:gamma/>
                  <a:tint val="70196"/>
                  <a:invGamma/>
                </a:srgbClr>
              </a:gs>
              <a:gs pos="100000">
                <a:srgbClr val="F5B36A"/>
              </a:gs>
            </a:gsLst>
            <a:path path="shape">
              <a:fillToRect l="50000" t="50000" r="50000" b="50000"/>
            </a:path>
          </a:gradFill>
          <a:ln w="6350">
            <a:solidFill>
              <a:srgbClr val="FFFFFF"/>
            </a:solidFill>
            <a:round/>
            <a:headEnd/>
            <a:tailEnd/>
          </a:ln>
          <a:effectLst/>
        </p:spPr>
        <p:txBody>
          <a:bodyPr wrap="none" lIns="0" tIns="0" rIns="0" bIns="0" anchor="ctr" anchorCtr="1"/>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smtClean="0">
                <a:ln>
                  <a:noFill/>
                </a:ln>
                <a:solidFill>
                  <a:srgbClr val="0C2D83"/>
                </a:solidFill>
                <a:effectLst/>
                <a:uLnTx/>
                <a:uFillTx/>
                <a:latin typeface="Arial" pitchFamily="34" charset="0"/>
                <a:cs typeface="Arial" pitchFamily="34" charset="0"/>
              </a:rPr>
              <a:t>Strategy </a:t>
            </a:r>
            <a:r>
              <a:rPr kumimoji="0" lang="en-GB" sz="900" b="0" i="0" u="none" strike="noStrike" kern="0" cap="none" spc="0" normalizeH="0" baseline="0" noProof="0" dirty="0">
                <a:ln>
                  <a:noFill/>
                </a:ln>
                <a:solidFill>
                  <a:srgbClr val="0C2D83"/>
                </a:solidFill>
                <a:effectLst/>
                <a:uLnTx/>
                <a:uFillTx/>
                <a:latin typeface="Arial" pitchFamily="34" charset="0"/>
                <a:cs typeface="Arial" pitchFamily="34" charset="0"/>
              </a:rPr>
              <a:t>for </a:t>
            </a:r>
          </a:p>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C2D83"/>
                </a:solidFill>
                <a:effectLst/>
                <a:uLnTx/>
                <a:uFillTx/>
                <a:latin typeface="Arial" pitchFamily="34" charset="0"/>
                <a:cs typeface="Arial" pitchFamily="34" charset="0"/>
              </a:rPr>
              <a:t>product X</a:t>
            </a:r>
            <a:endParaRPr kumimoji="0" lang="en-US" sz="900" b="0" i="0" u="none" strike="noStrike" kern="0" cap="none" spc="0" normalizeH="0" baseline="0" noProof="0" dirty="0">
              <a:ln>
                <a:noFill/>
              </a:ln>
              <a:solidFill>
                <a:srgbClr val="0C2D83"/>
              </a:solidFill>
              <a:effectLst/>
              <a:uLnTx/>
              <a:uFillTx/>
              <a:latin typeface="Arial" pitchFamily="34" charset="0"/>
              <a:cs typeface="Arial" pitchFamily="34" charset="0"/>
            </a:endParaRPr>
          </a:p>
        </p:txBody>
      </p:sp>
      <p:sp>
        <p:nvSpPr>
          <p:cNvPr id="189" name="Rectangle 46"/>
          <p:cNvSpPr>
            <a:spLocks noChangeArrowheads="1"/>
          </p:cNvSpPr>
          <p:nvPr/>
        </p:nvSpPr>
        <p:spPr bwMode="auto">
          <a:xfrm>
            <a:off x="2828544" y="5699382"/>
            <a:ext cx="1688064" cy="153888"/>
          </a:xfrm>
          <a:prstGeom prst="rect">
            <a:avLst/>
          </a:prstGeom>
          <a:noFill/>
          <a:ln w="9525">
            <a:noFill/>
            <a:miter lim="800000"/>
            <a:headEnd/>
            <a:tailEnd/>
          </a:ln>
        </p:spPr>
        <p:txBody>
          <a:bodyPr wrap="square" lIns="0" tIns="0" rIns="0" bIns="0">
            <a:spAutoFit/>
          </a:bodyPr>
          <a:lstStyle/>
          <a:p>
            <a:pPr marL="285750" indent="-285750" algn="ctr" defTabSz="762000" eaLnBrk="0" hangingPunct="0"/>
            <a:r>
              <a:rPr lang="en-US" sz="1000" b="1" dirty="0" smtClean="0">
                <a:solidFill>
                  <a:srgbClr val="0C2D83"/>
                </a:solidFill>
                <a:latin typeface="Arial" pitchFamily="34" charset="0"/>
                <a:cs typeface="Arial" pitchFamily="34" charset="0"/>
              </a:rPr>
              <a:t>VALUE</a:t>
            </a:r>
          </a:p>
        </p:txBody>
      </p:sp>
      <p:sp>
        <p:nvSpPr>
          <p:cNvPr id="190" name="Rectangle 3"/>
          <p:cNvSpPr txBox="1">
            <a:spLocks noChangeArrowheads="1"/>
          </p:cNvSpPr>
          <p:nvPr/>
        </p:nvSpPr>
        <p:spPr bwMode="auto">
          <a:xfrm>
            <a:off x="7018148" y="3100113"/>
            <a:ext cx="1906396" cy="3056847"/>
          </a:xfrm>
          <a:prstGeom prst="rect">
            <a:avLst/>
          </a:prstGeom>
          <a:solidFill>
            <a:srgbClr val="F3E9F3"/>
          </a:solidFill>
          <a:ln w="9525" algn="ctr">
            <a:noFill/>
            <a:miter lim="800000"/>
            <a:headEnd/>
            <a:tailEnd/>
          </a:ln>
        </p:spPr>
        <p:txBody>
          <a:bodyPr lIns="54000" tIns="54000" rIns="54000" bIns="54000"/>
          <a:lstStyle/>
          <a:p>
            <a:pPr marL="231775" marR="0" lvl="1" indent="-230188" defTabSz="914400" eaLnBrk="1" fontAlgn="auto" latinLnBrk="0" hangingPunct="1">
              <a:lnSpc>
                <a:spcPct val="100000"/>
              </a:lnSpc>
              <a:spcBef>
                <a:spcPct val="40000"/>
              </a:spcBef>
              <a:spcAft>
                <a:spcPts val="0"/>
              </a:spcAft>
              <a:buClr>
                <a:srgbClr val="00338D"/>
              </a:buClr>
              <a:buSzPct val="8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rPr>
              <a:t>Think about:</a:t>
            </a:r>
          </a:p>
          <a:p>
            <a:pPr marL="231775" marR="0" lvl="1" indent="-230188" defTabSz="914400" eaLnBrk="1" fontAlgn="auto" latinLnBrk="0" hangingPunct="1">
              <a:lnSpc>
                <a:spcPct val="100000"/>
              </a:lnSpc>
              <a:spcBef>
                <a:spcPct val="400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Probability – chance of an event occurring which would lead to impact on valuation </a:t>
            </a:r>
          </a:p>
          <a:p>
            <a:pPr marL="231775" marR="0" lvl="1" indent="-230188" defTabSz="914400" eaLnBrk="1" fontAlgn="auto" latinLnBrk="0" hangingPunct="1">
              <a:lnSpc>
                <a:spcPct val="100000"/>
              </a:lnSpc>
              <a:spcBef>
                <a:spcPct val="400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Controllability – relative difficulty in controlling/mitigating the issues</a:t>
            </a:r>
          </a:p>
          <a:p>
            <a:pPr marL="231775" marR="0" lvl="1" indent="-230188" defTabSz="914400" eaLnBrk="1" fontAlgn="auto" latinLnBrk="0" hangingPunct="1">
              <a:lnSpc>
                <a:spcPct val="100000"/>
              </a:lnSpc>
              <a:spcBef>
                <a:spcPct val="400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Impact on value – if the event happens , what is the net present value (NPV) of the resulting impact on cash flows/valuation</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3. Plan</a:t>
            </a:r>
            <a:endParaRPr lang="en-US" altLang="en-US" b="1" kern="0" dirty="0" smtClean="0">
              <a:solidFill>
                <a:schemeClr val="bg1"/>
              </a:solidFill>
            </a:endParaRPr>
          </a:p>
        </p:txBody>
      </p:sp>
      <p:sp>
        <p:nvSpPr>
          <p:cNvPr id="91" name="Rectangle 115"/>
          <p:cNvSpPr>
            <a:spLocks noChangeArrowheads="1"/>
          </p:cNvSpPr>
          <p:nvPr>
            <p:custDataLst>
              <p:tags r:id="rId1"/>
            </p:custDataLst>
          </p:nvPr>
        </p:nvSpPr>
        <p:spPr bwMode="auto">
          <a:xfrm>
            <a:off x="2596521" y="3199813"/>
            <a:ext cx="948375"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a:solidFill>
                  <a:srgbClr val="00338D"/>
                </a:solidFill>
                <a:latin typeface="Arial"/>
                <a:cs typeface="+mn-cs"/>
              </a:rPr>
              <a:t>Historical trading</a:t>
            </a:r>
          </a:p>
        </p:txBody>
      </p:sp>
      <p:sp>
        <p:nvSpPr>
          <p:cNvPr id="92" name="Rectangle 111"/>
          <p:cNvSpPr>
            <a:spLocks noChangeArrowheads="1"/>
          </p:cNvSpPr>
          <p:nvPr>
            <p:custDataLst>
              <p:tags r:id="rId2"/>
            </p:custDataLst>
          </p:nvPr>
        </p:nvSpPr>
        <p:spPr bwMode="auto">
          <a:xfrm>
            <a:off x="2603114" y="2037749"/>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Cover page</a:t>
            </a:r>
            <a:endParaRPr lang="en-GB" sz="900" dirty="0">
              <a:solidFill>
                <a:srgbClr val="00338D"/>
              </a:solidFill>
              <a:latin typeface="Arial"/>
              <a:cs typeface="+mn-cs"/>
            </a:endParaRPr>
          </a:p>
        </p:txBody>
      </p:sp>
      <p:sp>
        <p:nvSpPr>
          <p:cNvPr id="93" name="Rectangle 111"/>
          <p:cNvSpPr>
            <a:spLocks noChangeArrowheads="1"/>
          </p:cNvSpPr>
          <p:nvPr>
            <p:custDataLst>
              <p:tags r:id="rId3"/>
            </p:custDataLst>
          </p:nvPr>
        </p:nvSpPr>
        <p:spPr bwMode="auto">
          <a:xfrm>
            <a:off x="3621595" y="2034884"/>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a:solidFill>
                  <a:srgbClr val="00338D"/>
                </a:solidFill>
                <a:latin typeface="Arial"/>
                <a:cs typeface="+mn-cs"/>
              </a:rPr>
              <a:t>Transmittal </a:t>
            </a:r>
            <a:r>
              <a:rPr lang="en-GB" sz="900" dirty="0" smtClean="0">
                <a:solidFill>
                  <a:srgbClr val="00338D"/>
                </a:solidFill>
                <a:latin typeface="Arial"/>
                <a:cs typeface="+mn-cs"/>
              </a:rPr>
              <a:t>letters</a:t>
            </a:r>
            <a:endParaRPr lang="en-GB" sz="900" dirty="0">
              <a:solidFill>
                <a:srgbClr val="00338D"/>
              </a:solidFill>
              <a:latin typeface="Arial"/>
              <a:cs typeface="+mn-cs"/>
            </a:endParaRPr>
          </a:p>
        </p:txBody>
      </p:sp>
      <p:sp>
        <p:nvSpPr>
          <p:cNvPr id="94" name="Rectangle 111"/>
          <p:cNvSpPr>
            <a:spLocks noChangeArrowheads="1"/>
          </p:cNvSpPr>
          <p:nvPr>
            <p:custDataLst>
              <p:tags r:id="rId4"/>
            </p:custDataLst>
          </p:nvPr>
        </p:nvSpPr>
        <p:spPr bwMode="auto">
          <a:xfrm>
            <a:off x="4640077" y="2032016"/>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a:solidFill>
                  <a:srgbClr val="00338D"/>
                </a:solidFill>
                <a:latin typeface="Arial"/>
                <a:cs typeface="+mn-cs"/>
              </a:rPr>
              <a:t>Important notice</a:t>
            </a:r>
          </a:p>
        </p:txBody>
      </p:sp>
      <p:sp>
        <p:nvSpPr>
          <p:cNvPr id="95" name="Rectangle 111"/>
          <p:cNvSpPr>
            <a:spLocks noChangeArrowheads="1"/>
          </p:cNvSpPr>
          <p:nvPr>
            <p:custDataLst>
              <p:tags r:id="rId5"/>
            </p:custDataLst>
          </p:nvPr>
        </p:nvSpPr>
        <p:spPr bwMode="auto">
          <a:xfrm>
            <a:off x="5648155" y="2029144"/>
            <a:ext cx="957085"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a:solidFill>
                  <a:srgbClr val="00338D"/>
                </a:solidFill>
                <a:latin typeface="Arial"/>
                <a:cs typeface="+mn-cs"/>
              </a:rPr>
              <a:t>Glossary of terms</a:t>
            </a:r>
          </a:p>
        </p:txBody>
      </p:sp>
      <p:sp>
        <p:nvSpPr>
          <p:cNvPr id="96" name="Rectangle 111"/>
          <p:cNvSpPr>
            <a:spLocks noChangeArrowheads="1"/>
          </p:cNvSpPr>
          <p:nvPr>
            <p:custDataLst>
              <p:tags r:id="rId6"/>
            </p:custDataLst>
          </p:nvPr>
        </p:nvSpPr>
        <p:spPr bwMode="auto">
          <a:xfrm>
            <a:off x="6647543" y="2036114"/>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a:solidFill>
                  <a:srgbClr val="00338D"/>
                </a:solidFill>
                <a:latin typeface="Arial"/>
                <a:cs typeface="+mn-cs"/>
              </a:rPr>
              <a:t>Contents and authors </a:t>
            </a:r>
          </a:p>
        </p:txBody>
      </p:sp>
      <p:sp>
        <p:nvSpPr>
          <p:cNvPr id="97" name="Rectangle 115"/>
          <p:cNvSpPr>
            <a:spLocks noChangeArrowheads="1"/>
          </p:cNvSpPr>
          <p:nvPr>
            <p:custDataLst>
              <p:tags r:id="rId7"/>
            </p:custDataLst>
          </p:nvPr>
        </p:nvSpPr>
        <p:spPr bwMode="auto">
          <a:xfrm>
            <a:off x="3616895" y="3203913"/>
            <a:ext cx="941407"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Current trading</a:t>
            </a:r>
            <a:endParaRPr lang="en-GB" sz="900" dirty="0">
              <a:solidFill>
                <a:srgbClr val="00338D"/>
              </a:solidFill>
              <a:latin typeface="Arial"/>
              <a:cs typeface="+mn-cs"/>
            </a:endParaRPr>
          </a:p>
        </p:txBody>
      </p:sp>
      <p:sp>
        <p:nvSpPr>
          <p:cNvPr id="98" name="Rectangle 115"/>
          <p:cNvSpPr>
            <a:spLocks noChangeArrowheads="1"/>
          </p:cNvSpPr>
          <p:nvPr>
            <p:custDataLst>
              <p:tags r:id="rId8"/>
            </p:custDataLst>
          </p:nvPr>
        </p:nvSpPr>
        <p:spPr bwMode="auto">
          <a:xfrm>
            <a:off x="4655043" y="3178512"/>
            <a:ext cx="941407"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Projections</a:t>
            </a:r>
            <a:endParaRPr lang="en-GB" sz="900" dirty="0">
              <a:solidFill>
                <a:srgbClr val="00338D"/>
              </a:solidFill>
              <a:latin typeface="Arial"/>
              <a:cs typeface="+mn-cs"/>
            </a:endParaRPr>
          </a:p>
        </p:txBody>
      </p:sp>
      <p:sp>
        <p:nvSpPr>
          <p:cNvPr id="99" name="Rectangle 115"/>
          <p:cNvSpPr>
            <a:spLocks noChangeArrowheads="1"/>
          </p:cNvSpPr>
          <p:nvPr>
            <p:custDataLst>
              <p:tags r:id="rId9"/>
            </p:custDataLst>
          </p:nvPr>
        </p:nvSpPr>
        <p:spPr bwMode="auto">
          <a:xfrm>
            <a:off x="5672950" y="3182605"/>
            <a:ext cx="955344"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Balance sheet</a:t>
            </a:r>
            <a:endParaRPr lang="en-GB" sz="900" dirty="0">
              <a:solidFill>
                <a:srgbClr val="00338D"/>
              </a:solidFill>
              <a:latin typeface="Arial"/>
              <a:cs typeface="+mn-cs"/>
            </a:endParaRPr>
          </a:p>
        </p:txBody>
      </p:sp>
      <p:sp>
        <p:nvSpPr>
          <p:cNvPr id="100" name="Rectangle 115"/>
          <p:cNvSpPr>
            <a:spLocks noChangeArrowheads="1"/>
          </p:cNvSpPr>
          <p:nvPr>
            <p:custDataLst>
              <p:tags r:id="rId10"/>
            </p:custDataLst>
          </p:nvPr>
        </p:nvSpPr>
        <p:spPr bwMode="auto">
          <a:xfrm>
            <a:off x="6680279" y="3171957"/>
            <a:ext cx="955344"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Working capital</a:t>
            </a:r>
            <a:endParaRPr lang="en-GB" sz="900" dirty="0">
              <a:solidFill>
                <a:srgbClr val="00338D"/>
              </a:solidFill>
              <a:latin typeface="Arial"/>
              <a:cs typeface="+mn-cs"/>
            </a:endParaRPr>
          </a:p>
        </p:txBody>
      </p:sp>
      <p:sp>
        <p:nvSpPr>
          <p:cNvPr id="101" name="Rectangle 115"/>
          <p:cNvSpPr>
            <a:spLocks noChangeArrowheads="1"/>
          </p:cNvSpPr>
          <p:nvPr>
            <p:custDataLst>
              <p:tags r:id="rId11"/>
            </p:custDataLst>
          </p:nvPr>
        </p:nvSpPr>
        <p:spPr bwMode="auto">
          <a:xfrm>
            <a:off x="7686873" y="3161452"/>
            <a:ext cx="955344"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Cash flow</a:t>
            </a:r>
            <a:endParaRPr lang="en-GB" sz="900" dirty="0">
              <a:solidFill>
                <a:srgbClr val="00338D"/>
              </a:solidFill>
              <a:latin typeface="Arial"/>
              <a:cs typeface="+mn-cs"/>
            </a:endParaRPr>
          </a:p>
        </p:txBody>
      </p:sp>
      <p:sp>
        <p:nvSpPr>
          <p:cNvPr id="102" name="Rectangle 115"/>
          <p:cNvSpPr>
            <a:spLocks noChangeArrowheads="1"/>
          </p:cNvSpPr>
          <p:nvPr>
            <p:custDataLst>
              <p:tags r:id="rId12"/>
            </p:custDataLst>
          </p:nvPr>
        </p:nvSpPr>
        <p:spPr bwMode="auto">
          <a:xfrm>
            <a:off x="1391703" y="3775823"/>
            <a:ext cx="1141512" cy="52104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000" b="1" dirty="0">
                <a:solidFill>
                  <a:srgbClr val="FFFFFF"/>
                </a:solidFill>
                <a:latin typeface="Arial"/>
                <a:cs typeface="+mn-cs"/>
              </a:rPr>
              <a:t>Other </a:t>
            </a:r>
            <a:r>
              <a:rPr lang="en-GB" sz="1000" b="1" dirty="0" smtClean="0">
                <a:solidFill>
                  <a:srgbClr val="FFFFFF"/>
                </a:solidFill>
                <a:latin typeface="Arial"/>
                <a:cs typeface="+mn-cs"/>
              </a:rPr>
              <a:t>work streams</a:t>
            </a:r>
            <a:endParaRPr lang="en-GB" sz="1000" b="1" dirty="0">
              <a:solidFill>
                <a:srgbClr val="FFFFFF"/>
              </a:solidFill>
              <a:latin typeface="Arial"/>
              <a:cs typeface="+mn-cs"/>
            </a:endParaRPr>
          </a:p>
        </p:txBody>
      </p:sp>
      <p:sp>
        <p:nvSpPr>
          <p:cNvPr id="103" name="Rectangle 115"/>
          <p:cNvSpPr>
            <a:spLocks noChangeArrowheads="1"/>
          </p:cNvSpPr>
          <p:nvPr>
            <p:custDataLst>
              <p:tags r:id="rId13"/>
            </p:custDataLst>
          </p:nvPr>
        </p:nvSpPr>
        <p:spPr bwMode="auto">
          <a:xfrm>
            <a:off x="2591239" y="3779916"/>
            <a:ext cx="940789"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a:solidFill>
                  <a:srgbClr val="00338D"/>
                </a:solidFill>
                <a:latin typeface="Arial"/>
                <a:cs typeface="+mn-cs"/>
              </a:rPr>
              <a:t>Accounting</a:t>
            </a:r>
          </a:p>
        </p:txBody>
      </p:sp>
      <p:sp>
        <p:nvSpPr>
          <p:cNvPr id="104" name="Rectangle 115"/>
          <p:cNvSpPr>
            <a:spLocks noChangeArrowheads="1"/>
          </p:cNvSpPr>
          <p:nvPr>
            <p:custDataLst>
              <p:tags r:id="rId14"/>
            </p:custDataLst>
          </p:nvPr>
        </p:nvSpPr>
        <p:spPr bwMode="auto">
          <a:xfrm>
            <a:off x="3619556" y="3774185"/>
            <a:ext cx="947757"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a:solidFill>
                  <a:srgbClr val="00338D"/>
                </a:solidFill>
                <a:latin typeface="Arial"/>
                <a:cs typeface="+mn-cs"/>
              </a:rPr>
              <a:t>Taxation</a:t>
            </a:r>
          </a:p>
        </p:txBody>
      </p:sp>
      <p:sp>
        <p:nvSpPr>
          <p:cNvPr id="105" name="Rectangle 111"/>
          <p:cNvSpPr>
            <a:spLocks noChangeArrowheads="1"/>
          </p:cNvSpPr>
          <p:nvPr>
            <p:custDataLst>
              <p:tags r:id="rId15"/>
            </p:custDataLst>
          </p:nvPr>
        </p:nvSpPr>
        <p:spPr bwMode="auto">
          <a:xfrm>
            <a:off x="1383914" y="2040619"/>
            <a:ext cx="1152830" cy="52104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000" b="1" dirty="0">
                <a:solidFill>
                  <a:srgbClr val="FFFFFF"/>
                </a:solidFill>
                <a:latin typeface="Arial"/>
                <a:cs typeface="+mn-cs"/>
              </a:rPr>
              <a:t>Introduction slides</a:t>
            </a:r>
          </a:p>
        </p:txBody>
      </p:sp>
      <p:sp>
        <p:nvSpPr>
          <p:cNvPr id="106" name="Rectangle 115"/>
          <p:cNvSpPr>
            <a:spLocks noChangeArrowheads="1"/>
          </p:cNvSpPr>
          <p:nvPr>
            <p:custDataLst>
              <p:tags r:id="rId16"/>
            </p:custDataLst>
          </p:nvPr>
        </p:nvSpPr>
        <p:spPr bwMode="auto">
          <a:xfrm>
            <a:off x="1387151" y="3195720"/>
            <a:ext cx="1150717" cy="52104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000" b="1" dirty="0" smtClean="0">
                <a:solidFill>
                  <a:srgbClr val="FFFFFF"/>
                </a:solidFill>
                <a:latin typeface="Arial"/>
                <a:cs typeface="+mn-cs"/>
              </a:rPr>
              <a:t>Supporting analysis</a:t>
            </a:r>
            <a:endParaRPr lang="en-GB" sz="1000" b="1" dirty="0">
              <a:solidFill>
                <a:srgbClr val="FFFFFF"/>
              </a:solidFill>
              <a:latin typeface="Arial"/>
              <a:cs typeface="+mn-cs"/>
            </a:endParaRPr>
          </a:p>
        </p:txBody>
      </p:sp>
      <p:sp>
        <p:nvSpPr>
          <p:cNvPr id="107" name="Rectangle 115"/>
          <p:cNvSpPr>
            <a:spLocks noChangeArrowheads="1"/>
          </p:cNvSpPr>
          <p:nvPr>
            <p:custDataLst>
              <p:tags r:id="rId17"/>
            </p:custDataLst>
          </p:nvPr>
        </p:nvSpPr>
        <p:spPr bwMode="auto">
          <a:xfrm>
            <a:off x="4638038" y="3758617"/>
            <a:ext cx="947757"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a:solidFill>
                  <a:srgbClr val="00338D"/>
                </a:solidFill>
                <a:latin typeface="Arial"/>
                <a:cs typeface="+mn-cs"/>
              </a:rPr>
              <a:t>Pensions</a:t>
            </a:r>
          </a:p>
        </p:txBody>
      </p:sp>
      <p:sp>
        <p:nvSpPr>
          <p:cNvPr id="108" name="Rectangle 115"/>
          <p:cNvSpPr>
            <a:spLocks noChangeArrowheads="1"/>
          </p:cNvSpPr>
          <p:nvPr>
            <p:custDataLst>
              <p:tags r:id="rId18"/>
            </p:custDataLst>
          </p:nvPr>
        </p:nvSpPr>
        <p:spPr bwMode="auto">
          <a:xfrm>
            <a:off x="1394362" y="4355927"/>
            <a:ext cx="1159173" cy="52104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000" b="1" dirty="0">
                <a:solidFill>
                  <a:srgbClr val="FFFFFF"/>
                </a:solidFill>
                <a:latin typeface="Arial"/>
                <a:cs typeface="+mn-cs"/>
              </a:rPr>
              <a:t>Appendices</a:t>
            </a:r>
          </a:p>
        </p:txBody>
      </p:sp>
      <p:sp>
        <p:nvSpPr>
          <p:cNvPr id="109" name="Rectangle 115"/>
          <p:cNvSpPr>
            <a:spLocks noChangeArrowheads="1"/>
          </p:cNvSpPr>
          <p:nvPr>
            <p:custDataLst>
              <p:tags r:id="rId19"/>
            </p:custDataLst>
          </p:nvPr>
        </p:nvSpPr>
        <p:spPr bwMode="auto">
          <a:xfrm>
            <a:off x="1386576" y="2618483"/>
            <a:ext cx="1154194" cy="52104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000" b="1" dirty="0">
                <a:solidFill>
                  <a:srgbClr val="FFFFFF"/>
                </a:solidFill>
                <a:latin typeface="Arial"/>
                <a:cs typeface="+mn-cs"/>
              </a:rPr>
              <a:t>Executive summary</a:t>
            </a:r>
          </a:p>
        </p:txBody>
      </p:sp>
      <p:sp>
        <p:nvSpPr>
          <p:cNvPr id="110" name="Rectangle 115"/>
          <p:cNvSpPr>
            <a:spLocks noChangeArrowheads="1"/>
          </p:cNvSpPr>
          <p:nvPr>
            <p:custDataLst>
              <p:tags r:id="rId20"/>
            </p:custDataLst>
          </p:nvPr>
        </p:nvSpPr>
        <p:spPr bwMode="auto">
          <a:xfrm>
            <a:off x="2603734" y="4360021"/>
            <a:ext cx="947757"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Engagement letter</a:t>
            </a:r>
            <a:endParaRPr lang="en-GB" sz="900" dirty="0">
              <a:solidFill>
                <a:srgbClr val="00338D"/>
              </a:solidFill>
              <a:latin typeface="Arial"/>
              <a:cs typeface="+mn-cs"/>
            </a:endParaRPr>
          </a:p>
        </p:txBody>
      </p:sp>
      <p:sp>
        <p:nvSpPr>
          <p:cNvPr id="111" name="Rectangle 115"/>
          <p:cNvSpPr>
            <a:spLocks noChangeArrowheads="1"/>
          </p:cNvSpPr>
          <p:nvPr>
            <p:custDataLst>
              <p:tags r:id="rId21"/>
            </p:custDataLst>
          </p:nvPr>
        </p:nvSpPr>
        <p:spPr bwMode="auto">
          <a:xfrm>
            <a:off x="3622217" y="4364121"/>
            <a:ext cx="947757"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Scope</a:t>
            </a:r>
            <a:endParaRPr lang="en-GB" sz="900" dirty="0">
              <a:solidFill>
                <a:srgbClr val="00338D"/>
              </a:solidFill>
              <a:latin typeface="Arial"/>
              <a:cs typeface="+mn-cs"/>
            </a:endParaRPr>
          </a:p>
        </p:txBody>
      </p:sp>
      <p:sp>
        <p:nvSpPr>
          <p:cNvPr id="112" name="Rectangle 115"/>
          <p:cNvSpPr>
            <a:spLocks noChangeArrowheads="1"/>
          </p:cNvSpPr>
          <p:nvPr>
            <p:custDataLst>
              <p:tags r:id="rId22"/>
            </p:custDataLst>
          </p:nvPr>
        </p:nvSpPr>
        <p:spPr bwMode="auto">
          <a:xfrm>
            <a:off x="4640699" y="4358385"/>
            <a:ext cx="947757"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Detailed tables / research where required</a:t>
            </a:r>
            <a:endParaRPr lang="en-GB" sz="900" dirty="0">
              <a:solidFill>
                <a:srgbClr val="00338D"/>
              </a:solidFill>
              <a:latin typeface="Arial"/>
              <a:cs typeface="+mn-cs"/>
            </a:endParaRPr>
          </a:p>
        </p:txBody>
      </p:sp>
      <p:sp>
        <p:nvSpPr>
          <p:cNvPr id="113" name="Rectangle 115"/>
          <p:cNvSpPr>
            <a:spLocks noChangeArrowheads="1"/>
          </p:cNvSpPr>
          <p:nvPr>
            <p:custDataLst>
              <p:tags r:id="rId23"/>
            </p:custDataLst>
          </p:nvPr>
        </p:nvSpPr>
        <p:spPr bwMode="auto">
          <a:xfrm>
            <a:off x="5662388" y="4352644"/>
            <a:ext cx="947757"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Reconciliations</a:t>
            </a:r>
            <a:endParaRPr lang="en-GB" sz="900" dirty="0">
              <a:solidFill>
                <a:srgbClr val="00338D"/>
              </a:solidFill>
              <a:latin typeface="Arial"/>
              <a:cs typeface="+mn-cs"/>
            </a:endParaRPr>
          </a:p>
        </p:txBody>
      </p:sp>
      <p:sp>
        <p:nvSpPr>
          <p:cNvPr id="114" name="Rectangle 111"/>
          <p:cNvSpPr>
            <a:spLocks noChangeArrowheads="1"/>
          </p:cNvSpPr>
          <p:nvPr>
            <p:custDataLst>
              <p:tags r:id="rId24"/>
            </p:custDataLst>
          </p:nvPr>
        </p:nvSpPr>
        <p:spPr bwMode="auto">
          <a:xfrm>
            <a:off x="2598212" y="2622769"/>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Headlines</a:t>
            </a:r>
            <a:endParaRPr lang="en-GB" sz="900" dirty="0">
              <a:solidFill>
                <a:srgbClr val="00338D"/>
              </a:solidFill>
              <a:latin typeface="Arial"/>
              <a:cs typeface="+mn-cs"/>
            </a:endParaRPr>
          </a:p>
        </p:txBody>
      </p:sp>
      <p:sp>
        <p:nvSpPr>
          <p:cNvPr id="115" name="Rectangle 111"/>
          <p:cNvSpPr>
            <a:spLocks noChangeArrowheads="1"/>
          </p:cNvSpPr>
          <p:nvPr>
            <p:custDataLst>
              <p:tags r:id="rId25"/>
            </p:custDataLst>
          </p:nvPr>
        </p:nvSpPr>
        <p:spPr bwMode="auto">
          <a:xfrm>
            <a:off x="3621609" y="2617853"/>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Transaction background</a:t>
            </a:r>
            <a:endParaRPr lang="en-GB" sz="900" dirty="0">
              <a:solidFill>
                <a:srgbClr val="00338D"/>
              </a:solidFill>
              <a:latin typeface="Arial"/>
              <a:cs typeface="+mn-cs"/>
            </a:endParaRPr>
          </a:p>
        </p:txBody>
      </p:sp>
      <p:sp>
        <p:nvSpPr>
          <p:cNvPr id="116" name="Rectangle 111"/>
          <p:cNvSpPr>
            <a:spLocks noChangeArrowheads="1"/>
          </p:cNvSpPr>
          <p:nvPr>
            <p:custDataLst>
              <p:tags r:id="rId26"/>
            </p:custDataLst>
          </p:nvPr>
        </p:nvSpPr>
        <p:spPr bwMode="auto">
          <a:xfrm>
            <a:off x="4635176" y="2612937"/>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Summary financials</a:t>
            </a:r>
            <a:endParaRPr lang="en-GB" sz="900" dirty="0">
              <a:solidFill>
                <a:srgbClr val="00338D"/>
              </a:solidFill>
              <a:latin typeface="Arial"/>
              <a:cs typeface="+mn-cs"/>
            </a:endParaRPr>
          </a:p>
        </p:txBody>
      </p:sp>
      <p:sp>
        <p:nvSpPr>
          <p:cNvPr id="117" name="Rectangle 111"/>
          <p:cNvSpPr>
            <a:spLocks noChangeArrowheads="1"/>
          </p:cNvSpPr>
          <p:nvPr>
            <p:custDataLst>
              <p:tags r:id="rId27"/>
            </p:custDataLst>
          </p:nvPr>
        </p:nvSpPr>
        <p:spPr bwMode="auto">
          <a:xfrm>
            <a:off x="5659889" y="2588356"/>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Key findings</a:t>
            </a:r>
            <a:endParaRPr lang="en-GB" sz="900" dirty="0">
              <a:solidFill>
                <a:srgbClr val="00338D"/>
              </a:solidFill>
              <a:latin typeface="Arial"/>
              <a:cs typeface="+mn-cs"/>
            </a:endParaRPr>
          </a:p>
        </p:txBody>
      </p:sp>
      <p:sp>
        <p:nvSpPr>
          <p:cNvPr id="118" name="Rectangle 111"/>
          <p:cNvSpPr>
            <a:spLocks noChangeArrowheads="1"/>
          </p:cNvSpPr>
          <p:nvPr>
            <p:custDataLst>
              <p:tags r:id="rId28"/>
            </p:custDataLst>
          </p:nvPr>
        </p:nvSpPr>
        <p:spPr bwMode="auto">
          <a:xfrm>
            <a:off x="366272" y="2045084"/>
            <a:ext cx="951270" cy="2871019"/>
          </a:xfrm>
          <a:prstGeom prst="rect">
            <a:avLst/>
          </a:prstGeom>
          <a:solidFill>
            <a:srgbClr val="8E258D"/>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000" b="1" dirty="0" smtClean="0">
                <a:solidFill>
                  <a:srgbClr val="FFFFFF"/>
                </a:solidFill>
                <a:latin typeface="Arial"/>
                <a:cs typeface="+mn-cs"/>
              </a:rPr>
              <a:t>Written report delivered to client</a:t>
            </a:r>
            <a:endParaRPr lang="en-GB" sz="1000" b="1" dirty="0">
              <a:solidFill>
                <a:srgbClr val="FFFFFF"/>
              </a:solidFill>
              <a:latin typeface="Arial"/>
              <a:cs typeface="+mn-cs"/>
            </a:endParaRPr>
          </a:p>
        </p:txBody>
      </p:sp>
      <p:sp>
        <p:nvSpPr>
          <p:cNvPr id="119" name="Rectangle 111"/>
          <p:cNvSpPr>
            <a:spLocks noChangeArrowheads="1"/>
          </p:cNvSpPr>
          <p:nvPr>
            <p:custDataLst>
              <p:tags r:id="rId29"/>
            </p:custDataLst>
          </p:nvPr>
        </p:nvSpPr>
        <p:spPr bwMode="auto">
          <a:xfrm>
            <a:off x="363815" y="5132426"/>
            <a:ext cx="973391" cy="403123"/>
          </a:xfrm>
          <a:prstGeom prst="rect">
            <a:avLst/>
          </a:prstGeom>
          <a:solidFill>
            <a:srgbClr val="8F9F4C"/>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000" b="1" dirty="0" smtClean="0">
                <a:solidFill>
                  <a:srgbClr val="FFFFFF"/>
                </a:solidFill>
                <a:latin typeface="Arial"/>
                <a:cs typeface="+mn-cs"/>
              </a:rPr>
              <a:t>Databook</a:t>
            </a:r>
            <a:endParaRPr lang="en-GB" sz="1000" b="1" dirty="0">
              <a:solidFill>
                <a:srgbClr val="FFFFFF"/>
              </a:solidFill>
              <a:latin typeface="Arial"/>
              <a:cs typeface="+mn-cs"/>
            </a:endParaRPr>
          </a:p>
        </p:txBody>
      </p:sp>
      <p:sp>
        <p:nvSpPr>
          <p:cNvPr id="120" name="Rectangle 111"/>
          <p:cNvSpPr>
            <a:spLocks noChangeArrowheads="1"/>
          </p:cNvSpPr>
          <p:nvPr>
            <p:custDataLst>
              <p:tags r:id="rId30"/>
            </p:custDataLst>
          </p:nvPr>
        </p:nvSpPr>
        <p:spPr bwMode="auto">
          <a:xfrm>
            <a:off x="353983" y="5801029"/>
            <a:ext cx="963540" cy="452269"/>
          </a:xfrm>
          <a:prstGeom prst="rect">
            <a:avLst/>
          </a:prstGeom>
          <a:solidFill>
            <a:srgbClr val="4066AA"/>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000" b="1" dirty="0" smtClean="0">
                <a:solidFill>
                  <a:srgbClr val="FFFFFF"/>
                </a:solidFill>
                <a:latin typeface="Arial"/>
                <a:cs typeface="+mn-cs"/>
              </a:rPr>
              <a:t>Work papers</a:t>
            </a:r>
            <a:endParaRPr lang="en-GB" sz="1000" b="1" dirty="0">
              <a:solidFill>
                <a:srgbClr val="FFFFFF"/>
              </a:solidFill>
              <a:latin typeface="Arial"/>
              <a:cs typeface="+mn-cs"/>
            </a:endParaRPr>
          </a:p>
        </p:txBody>
      </p:sp>
      <p:sp>
        <p:nvSpPr>
          <p:cNvPr id="121" name="Up Arrow 120"/>
          <p:cNvSpPr/>
          <p:nvPr/>
        </p:nvSpPr>
        <p:spPr>
          <a:xfrm>
            <a:off x="648929" y="4925950"/>
            <a:ext cx="393290" cy="167148"/>
          </a:xfrm>
          <a:prstGeom prst="upArrow">
            <a:avLst/>
          </a:prstGeom>
          <a:solidFill>
            <a:srgbClr val="F0C94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122" name="Up Arrow 121"/>
          <p:cNvSpPr/>
          <p:nvPr/>
        </p:nvSpPr>
        <p:spPr>
          <a:xfrm>
            <a:off x="644013" y="5579800"/>
            <a:ext cx="393290" cy="167148"/>
          </a:xfrm>
          <a:prstGeom prst="upArrow">
            <a:avLst/>
          </a:prstGeom>
          <a:solidFill>
            <a:srgbClr val="F0C94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123" name="Rectangle 3"/>
          <p:cNvSpPr txBox="1">
            <a:spLocks noChangeArrowheads="1"/>
          </p:cNvSpPr>
          <p:nvPr/>
        </p:nvSpPr>
        <p:spPr bwMode="auto">
          <a:xfrm>
            <a:off x="303318" y="1209369"/>
            <a:ext cx="8476888" cy="89473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2. Design report structure</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The structure for the report should reflect what our client wants, and what has been agreed with them.  A leading practice structure for a report is set out below, including examples of typical components within each section</a:t>
            </a:r>
          </a:p>
        </p:txBody>
      </p:sp>
      <p:sp>
        <p:nvSpPr>
          <p:cNvPr id="124" name="Rectangle 3"/>
          <p:cNvSpPr txBox="1">
            <a:spLocks noChangeArrowheads="1"/>
          </p:cNvSpPr>
          <p:nvPr/>
        </p:nvSpPr>
        <p:spPr bwMode="auto">
          <a:xfrm>
            <a:off x="1527434" y="5869857"/>
            <a:ext cx="7213443" cy="45228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Our raw data, analysis and working papers support the other information. We need to clearly distinguish KPMG working papers from the information that will actually be reported to our client</a:t>
            </a: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p:txBody>
      </p:sp>
      <p:sp>
        <p:nvSpPr>
          <p:cNvPr id="125" name="Rectangle 3"/>
          <p:cNvSpPr txBox="1">
            <a:spLocks noChangeArrowheads="1"/>
          </p:cNvSpPr>
          <p:nvPr/>
        </p:nvSpPr>
        <p:spPr bwMode="auto">
          <a:xfrm>
            <a:off x="1502854" y="5107858"/>
            <a:ext cx="7208528" cy="45228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A databook, which supports the analysis presented in our report, may also be delivered to the client.  A </a:t>
            </a:r>
            <a:r>
              <a:rPr kumimoji="0" lang="en-GB" sz="1200" b="0" i="0" u="none" strike="noStrike" kern="0" cap="none" spc="0" normalizeH="0" baseline="0" noProof="0" dirty="0" err="1" smtClean="0">
                <a:ln>
                  <a:noFill/>
                </a:ln>
                <a:solidFill>
                  <a:srgbClr val="00338D"/>
                </a:solidFill>
                <a:effectLst/>
                <a:uLnTx/>
                <a:uFillTx/>
                <a:latin typeface="Arial"/>
                <a:cs typeface="Arial"/>
              </a:rPr>
              <a:t>databook</a:t>
            </a:r>
            <a:r>
              <a:rPr kumimoji="0" lang="en-GB" sz="1200" b="0" i="0" u="none" strike="noStrike" kern="0" cap="none" spc="0" normalizeH="0" baseline="0" noProof="0" dirty="0" smtClean="0">
                <a:ln>
                  <a:noFill/>
                </a:ln>
                <a:solidFill>
                  <a:srgbClr val="00338D"/>
                </a:solidFill>
                <a:effectLst/>
                <a:uLnTx/>
                <a:uFillTx/>
                <a:latin typeface="Arial"/>
                <a:cs typeface="Arial"/>
              </a:rPr>
              <a:t> is</a:t>
            </a:r>
            <a:r>
              <a:rPr kumimoji="0" lang="en-GB" sz="1200" b="0" i="0" u="none" strike="noStrike" kern="0" cap="none" spc="0" normalizeH="0" noProof="0" dirty="0" smtClean="0">
                <a:ln>
                  <a:noFill/>
                </a:ln>
                <a:solidFill>
                  <a:srgbClr val="00338D"/>
                </a:solidFill>
                <a:effectLst/>
                <a:uLnTx/>
                <a:uFillTx/>
                <a:latin typeface="Arial"/>
                <a:cs typeface="Arial"/>
              </a:rPr>
              <a:t> subject to the same requirements as our written report.  See ‘</a:t>
            </a:r>
            <a:r>
              <a:rPr kumimoji="0" lang="en-GB" sz="1200" b="0" i="0" u="none" strike="noStrike" kern="0" cap="none" spc="0" normalizeH="0" noProof="0" dirty="0" err="1" smtClean="0">
                <a:ln>
                  <a:noFill/>
                </a:ln>
                <a:solidFill>
                  <a:srgbClr val="00338D"/>
                </a:solidFill>
                <a:effectLst/>
                <a:uLnTx/>
                <a:uFillTx/>
                <a:latin typeface="Arial"/>
                <a:cs typeface="Arial"/>
              </a:rPr>
              <a:t>databooks</a:t>
            </a:r>
            <a:r>
              <a:rPr kumimoji="0" lang="en-GB" sz="1200" b="0" i="0" u="none" strike="noStrike" kern="0" cap="none" spc="0" normalizeH="0" noProof="0" dirty="0" smtClean="0">
                <a:ln>
                  <a:noFill/>
                </a:ln>
                <a:solidFill>
                  <a:srgbClr val="00338D"/>
                </a:solidFill>
                <a:effectLst/>
                <a:uLnTx/>
                <a:uFillTx/>
                <a:latin typeface="Arial"/>
                <a:cs typeface="Arial"/>
              </a:rPr>
              <a:t>’ section of the </a:t>
            </a:r>
            <a:r>
              <a:rPr kumimoji="0" lang="en-GB" sz="1200" b="0" i="0" u="none" strike="noStrike" kern="0" cap="none" spc="0" normalizeH="0" noProof="0" dirty="0" err="1" smtClean="0">
                <a:ln>
                  <a:noFill/>
                </a:ln>
                <a:solidFill>
                  <a:srgbClr val="00338D"/>
                </a:solidFill>
                <a:effectLst/>
                <a:uLnTx/>
                <a:uFillTx/>
                <a:latin typeface="Arial"/>
                <a:cs typeface="Arial"/>
              </a:rPr>
              <a:t>FDD</a:t>
            </a:r>
            <a:r>
              <a:rPr kumimoji="0" lang="en-GB" sz="1200" b="0" i="0" u="none" strike="noStrike" kern="0" cap="none" spc="0" normalizeH="0" noProof="0" dirty="0" smtClean="0">
                <a:ln>
                  <a:noFill/>
                </a:ln>
                <a:solidFill>
                  <a:srgbClr val="00338D"/>
                </a:solidFill>
                <a:effectLst/>
                <a:uLnTx/>
                <a:uFillTx/>
                <a:latin typeface="Arial"/>
                <a:cs typeface="Arial"/>
              </a:rPr>
              <a:t> toolkit for further guidance. </a:t>
            </a:r>
            <a:endParaRPr kumimoji="0" lang="en-GB" sz="1200" b="0" i="0" u="none" strike="noStrike" kern="0" cap="none" spc="0" normalizeH="0" baseline="0" noProof="0" dirty="0" smtClean="0">
              <a:ln>
                <a:noFill/>
              </a:ln>
              <a:solidFill>
                <a:srgbClr val="00338D"/>
              </a:solidFill>
              <a:effectLst/>
              <a:uLnTx/>
              <a:uFillTx/>
              <a:latin typeface="Arial"/>
              <a:cs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115"/>
          <p:cNvSpPr>
            <a:spLocks noChangeArrowheads="1"/>
          </p:cNvSpPr>
          <p:nvPr>
            <p:custDataLst>
              <p:tags r:id="rId1"/>
            </p:custDataLst>
          </p:nvPr>
        </p:nvSpPr>
        <p:spPr bwMode="auto">
          <a:xfrm>
            <a:off x="3304422" y="7566184"/>
            <a:ext cx="1159173"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000" dirty="0" smtClean="0">
                <a:solidFill>
                  <a:srgbClr val="00338D"/>
                </a:solidFill>
                <a:latin typeface="Arial"/>
                <a:cs typeface="+mn-cs"/>
              </a:rPr>
              <a:t>Cash flow</a:t>
            </a:r>
            <a:endParaRPr lang="en-GB" sz="1000" dirty="0">
              <a:solidFill>
                <a:srgbClr val="00338D"/>
              </a:solidFill>
              <a:latin typeface="Arial"/>
              <a:cs typeface="+mn-cs"/>
            </a:endParaRPr>
          </a:p>
        </p:txBody>
      </p:sp>
      <p:sp>
        <p:nvSpPr>
          <p:cNvPr id="51"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3. Plan</a:t>
            </a:r>
            <a:endParaRPr lang="en-US" altLang="en-US" b="1" kern="0" dirty="0" smtClean="0">
              <a:solidFill>
                <a:schemeClr val="bg1"/>
              </a:solidFill>
            </a:endParaRPr>
          </a:p>
        </p:txBody>
      </p:sp>
      <p:sp>
        <p:nvSpPr>
          <p:cNvPr id="123" name="Rectangle 115"/>
          <p:cNvSpPr>
            <a:spLocks noChangeArrowheads="1"/>
          </p:cNvSpPr>
          <p:nvPr>
            <p:custDataLst>
              <p:tags r:id="rId2"/>
            </p:custDataLst>
          </p:nvPr>
        </p:nvSpPr>
        <p:spPr bwMode="auto">
          <a:xfrm>
            <a:off x="2596521" y="3081475"/>
            <a:ext cx="948375" cy="521043"/>
          </a:xfrm>
          <a:prstGeom prst="rect">
            <a:avLst/>
          </a:prstGeom>
          <a:solidFill>
            <a:srgbClr val="E5F2F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a:solidFill>
                  <a:srgbClr val="BFDEE4"/>
                </a:solidFill>
                <a:latin typeface="Arial"/>
                <a:cs typeface="+mn-cs"/>
              </a:rPr>
              <a:t>Historical trading</a:t>
            </a:r>
          </a:p>
        </p:txBody>
      </p:sp>
      <p:sp>
        <p:nvSpPr>
          <p:cNvPr id="124" name="Rectangle 111"/>
          <p:cNvSpPr>
            <a:spLocks noChangeArrowheads="1"/>
          </p:cNvSpPr>
          <p:nvPr>
            <p:custDataLst>
              <p:tags r:id="rId3"/>
            </p:custDataLst>
          </p:nvPr>
        </p:nvSpPr>
        <p:spPr bwMode="auto">
          <a:xfrm>
            <a:off x="2603114" y="1919411"/>
            <a:ext cx="950116" cy="521043"/>
          </a:xfrm>
          <a:prstGeom prst="rect">
            <a:avLst/>
          </a:prstGeom>
          <a:solidFill>
            <a:srgbClr val="E5F2F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BFDEE4"/>
                </a:solidFill>
                <a:latin typeface="Arial"/>
                <a:cs typeface="+mn-cs"/>
              </a:rPr>
              <a:t>Cover page</a:t>
            </a:r>
            <a:endParaRPr lang="en-GB" sz="900" dirty="0">
              <a:solidFill>
                <a:srgbClr val="BFDEE4"/>
              </a:solidFill>
              <a:latin typeface="Arial"/>
              <a:cs typeface="+mn-cs"/>
            </a:endParaRPr>
          </a:p>
        </p:txBody>
      </p:sp>
      <p:sp>
        <p:nvSpPr>
          <p:cNvPr id="125" name="Rectangle 111"/>
          <p:cNvSpPr>
            <a:spLocks noChangeArrowheads="1"/>
          </p:cNvSpPr>
          <p:nvPr>
            <p:custDataLst>
              <p:tags r:id="rId4"/>
            </p:custDataLst>
          </p:nvPr>
        </p:nvSpPr>
        <p:spPr bwMode="auto">
          <a:xfrm>
            <a:off x="3621595" y="1916546"/>
            <a:ext cx="950116" cy="521043"/>
          </a:xfrm>
          <a:prstGeom prst="rect">
            <a:avLst/>
          </a:prstGeom>
          <a:solidFill>
            <a:srgbClr val="E5F2F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a:solidFill>
                  <a:srgbClr val="BFDEE4"/>
                </a:solidFill>
                <a:latin typeface="Arial"/>
                <a:cs typeface="+mn-cs"/>
              </a:rPr>
              <a:t>Transmittal </a:t>
            </a:r>
            <a:r>
              <a:rPr lang="en-GB" sz="900" dirty="0" smtClean="0">
                <a:solidFill>
                  <a:srgbClr val="BFDEE4"/>
                </a:solidFill>
                <a:latin typeface="Arial"/>
                <a:cs typeface="+mn-cs"/>
              </a:rPr>
              <a:t>letters</a:t>
            </a:r>
            <a:endParaRPr lang="en-GB" sz="900" dirty="0">
              <a:solidFill>
                <a:srgbClr val="BFDEE4"/>
              </a:solidFill>
              <a:latin typeface="Arial"/>
              <a:cs typeface="+mn-cs"/>
            </a:endParaRPr>
          </a:p>
        </p:txBody>
      </p:sp>
      <p:sp>
        <p:nvSpPr>
          <p:cNvPr id="126" name="Rectangle 111"/>
          <p:cNvSpPr>
            <a:spLocks noChangeArrowheads="1"/>
          </p:cNvSpPr>
          <p:nvPr>
            <p:custDataLst>
              <p:tags r:id="rId5"/>
            </p:custDataLst>
          </p:nvPr>
        </p:nvSpPr>
        <p:spPr bwMode="auto">
          <a:xfrm>
            <a:off x="4640077" y="1913678"/>
            <a:ext cx="950116" cy="521043"/>
          </a:xfrm>
          <a:prstGeom prst="rect">
            <a:avLst/>
          </a:prstGeom>
          <a:solidFill>
            <a:srgbClr val="E5F2F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a:solidFill>
                  <a:srgbClr val="BFDEE4"/>
                </a:solidFill>
                <a:latin typeface="Arial"/>
                <a:cs typeface="+mn-cs"/>
              </a:rPr>
              <a:t>Important notice</a:t>
            </a:r>
          </a:p>
        </p:txBody>
      </p:sp>
      <p:sp>
        <p:nvSpPr>
          <p:cNvPr id="127" name="Rectangle 111"/>
          <p:cNvSpPr>
            <a:spLocks noChangeArrowheads="1"/>
          </p:cNvSpPr>
          <p:nvPr>
            <p:custDataLst>
              <p:tags r:id="rId6"/>
            </p:custDataLst>
          </p:nvPr>
        </p:nvSpPr>
        <p:spPr bwMode="auto">
          <a:xfrm>
            <a:off x="5648155" y="1910806"/>
            <a:ext cx="957085" cy="521043"/>
          </a:xfrm>
          <a:prstGeom prst="rect">
            <a:avLst/>
          </a:prstGeom>
          <a:solidFill>
            <a:srgbClr val="E5F2F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a:solidFill>
                  <a:srgbClr val="BFDEE4"/>
                </a:solidFill>
                <a:latin typeface="Arial"/>
                <a:cs typeface="+mn-cs"/>
              </a:rPr>
              <a:t>Glossary of terms</a:t>
            </a:r>
          </a:p>
        </p:txBody>
      </p:sp>
      <p:sp>
        <p:nvSpPr>
          <p:cNvPr id="128" name="Rectangle 111"/>
          <p:cNvSpPr>
            <a:spLocks noChangeArrowheads="1"/>
          </p:cNvSpPr>
          <p:nvPr>
            <p:custDataLst>
              <p:tags r:id="rId7"/>
            </p:custDataLst>
          </p:nvPr>
        </p:nvSpPr>
        <p:spPr bwMode="auto">
          <a:xfrm>
            <a:off x="6647543" y="1917776"/>
            <a:ext cx="950116" cy="521043"/>
          </a:xfrm>
          <a:prstGeom prst="rect">
            <a:avLst/>
          </a:prstGeom>
          <a:solidFill>
            <a:srgbClr val="E5F2F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a:solidFill>
                  <a:srgbClr val="BFDEE4"/>
                </a:solidFill>
                <a:latin typeface="Arial"/>
                <a:cs typeface="+mn-cs"/>
              </a:rPr>
              <a:t>Contents and authors </a:t>
            </a:r>
          </a:p>
        </p:txBody>
      </p:sp>
      <p:sp>
        <p:nvSpPr>
          <p:cNvPr id="129" name="Rectangle 115"/>
          <p:cNvSpPr>
            <a:spLocks noChangeArrowheads="1"/>
          </p:cNvSpPr>
          <p:nvPr>
            <p:custDataLst>
              <p:tags r:id="rId8"/>
            </p:custDataLst>
          </p:nvPr>
        </p:nvSpPr>
        <p:spPr bwMode="auto">
          <a:xfrm>
            <a:off x="3616895" y="3085575"/>
            <a:ext cx="941407" cy="521043"/>
          </a:xfrm>
          <a:prstGeom prst="rect">
            <a:avLst/>
          </a:prstGeom>
          <a:solidFill>
            <a:srgbClr val="E5F2F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BFDEE4"/>
                </a:solidFill>
                <a:latin typeface="Arial"/>
                <a:cs typeface="+mn-cs"/>
              </a:rPr>
              <a:t>Current trading</a:t>
            </a:r>
            <a:endParaRPr lang="en-GB" sz="900" dirty="0">
              <a:solidFill>
                <a:srgbClr val="BFDEE4"/>
              </a:solidFill>
              <a:latin typeface="Arial"/>
              <a:cs typeface="+mn-cs"/>
            </a:endParaRPr>
          </a:p>
        </p:txBody>
      </p:sp>
      <p:sp>
        <p:nvSpPr>
          <p:cNvPr id="130" name="Rectangle 115"/>
          <p:cNvSpPr>
            <a:spLocks noChangeArrowheads="1"/>
          </p:cNvSpPr>
          <p:nvPr>
            <p:custDataLst>
              <p:tags r:id="rId9"/>
            </p:custDataLst>
          </p:nvPr>
        </p:nvSpPr>
        <p:spPr bwMode="auto">
          <a:xfrm>
            <a:off x="4655043" y="3060174"/>
            <a:ext cx="941407" cy="521043"/>
          </a:xfrm>
          <a:prstGeom prst="rect">
            <a:avLst/>
          </a:prstGeom>
          <a:solidFill>
            <a:srgbClr val="E5F2F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BFDEE4"/>
                </a:solidFill>
                <a:latin typeface="Arial"/>
                <a:cs typeface="+mn-cs"/>
              </a:rPr>
              <a:t>Projections</a:t>
            </a:r>
            <a:endParaRPr lang="en-GB" sz="900" dirty="0">
              <a:solidFill>
                <a:srgbClr val="BFDEE4"/>
              </a:solidFill>
              <a:latin typeface="Arial"/>
              <a:cs typeface="+mn-cs"/>
            </a:endParaRPr>
          </a:p>
        </p:txBody>
      </p:sp>
      <p:sp>
        <p:nvSpPr>
          <p:cNvPr id="131" name="Rectangle 115"/>
          <p:cNvSpPr>
            <a:spLocks noChangeArrowheads="1"/>
          </p:cNvSpPr>
          <p:nvPr>
            <p:custDataLst>
              <p:tags r:id="rId10"/>
            </p:custDataLst>
          </p:nvPr>
        </p:nvSpPr>
        <p:spPr bwMode="auto">
          <a:xfrm>
            <a:off x="5672950" y="3064267"/>
            <a:ext cx="955344" cy="521043"/>
          </a:xfrm>
          <a:prstGeom prst="rect">
            <a:avLst/>
          </a:prstGeom>
          <a:solidFill>
            <a:srgbClr val="E5F2F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BFDEE4"/>
                </a:solidFill>
                <a:latin typeface="Arial"/>
                <a:cs typeface="+mn-cs"/>
              </a:rPr>
              <a:t>Balance sheet</a:t>
            </a:r>
            <a:endParaRPr lang="en-GB" sz="900" dirty="0">
              <a:solidFill>
                <a:srgbClr val="BFDEE4"/>
              </a:solidFill>
              <a:latin typeface="Arial"/>
              <a:cs typeface="+mn-cs"/>
            </a:endParaRPr>
          </a:p>
        </p:txBody>
      </p:sp>
      <p:sp>
        <p:nvSpPr>
          <p:cNvPr id="132" name="Rectangle 115"/>
          <p:cNvSpPr>
            <a:spLocks noChangeArrowheads="1"/>
          </p:cNvSpPr>
          <p:nvPr>
            <p:custDataLst>
              <p:tags r:id="rId11"/>
            </p:custDataLst>
          </p:nvPr>
        </p:nvSpPr>
        <p:spPr bwMode="auto">
          <a:xfrm>
            <a:off x="6680279" y="3053619"/>
            <a:ext cx="955344" cy="521043"/>
          </a:xfrm>
          <a:prstGeom prst="rect">
            <a:avLst/>
          </a:prstGeom>
          <a:solidFill>
            <a:srgbClr val="E5F2F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BFDEE4"/>
                </a:solidFill>
                <a:latin typeface="Arial"/>
                <a:cs typeface="+mn-cs"/>
              </a:rPr>
              <a:t>Working capital</a:t>
            </a:r>
            <a:endParaRPr lang="en-GB" sz="900" dirty="0">
              <a:solidFill>
                <a:srgbClr val="BFDEE4"/>
              </a:solidFill>
              <a:latin typeface="Arial"/>
              <a:cs typeface="+mn-cs"/>
            </a:endParaRPr>
          </a:p>
        </p:txBody>
      </p:sp>
      <p:sp>
        <p:nvSpPr>
          <p:cNvPr id="133" name="Rectangle 115"/>
          <p:cNvSpPr>
            <a:spLocks noChangeArrowheads="1"/>
          </p:cNvSpPr>
          <p:nvPr>
            <p:custDataLst>
              <p:tags r:id="rId12"/>
            </p:custDataLst>
          </p:nvPr>
        </p:nvSpPr>
        <p:spPr bwMode="auto">
          <a:xfrm>
            <a:off x="7686873" y="3043114"/>
            <a:ext cx="955344" cy="521043"/>
          </a:xfrm>
          <a:prstGeom prst="rect">
            <a:avLst/>
          </a:prstGeom>
          <a:solidFill>
            <a:srgbClr val="E5F2F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BFDEE4"/>
                </a:solidFill>
                <a:latin typeface="Arial"/>
                <a:cs typeface="+mn-cs"/>
              </a:rPr>
              <a:t>Cash flow</a:t>
            </a:r>
            <a:endParaRPr lang="en-GB" sz="900" dirty="0">
              <a:solidFill>
                <a:srgbClr val="BFDEE4"/>
              </a:solidFill>
              <a:latin typeface="Arial"/>
              <a:cs typeface="+mn-cs"/>
            </a:endParaRPr>
          </a:p>
        </p:txBody>
      </p:sp>
      <p:sp>
        <p:nvSpPr>
          <p:cNvPr id="134" name="Rectangle 115"/>
          <p:cNvSpPr>
            <a:spLocks noChangeArrowheads="1"/>
          </p:cNvSpPr>
          <p:nvPr>
            <p:custDataLst>
              <p:tags r:id="rId13"/>
            </p:custDataLst>
          </p:nvPr>
        </p:nvSpPr>
        <p:spPr bwMode="auto">
          <a:xfrm>
            <a:off x="2591239" y="3661578"/>
            <a:ext cx="940789" cy="521043"/>
          </a:xfrm>
          <a:prstGeom prst="rect">
            <a:avLst/>
          </a:prstGeom>
          <a:solidFill>
            <a:srgbClr val="E5F2F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a:solidFill>
                  <a:srgbClr val="BFDEE4"/>
                </a:solidFill>
                <a:latin typeface="Arial"/>
                <a:cs typeface="+mn-cs"/>
              </a:rPr>
              <a:t>Accounting</a:t>
            </a:r>
          </a:p>
        </p:txBody>
      </p:sp>
      <p:sp>
        <p:nvSpPr>
          <p:cNvPr id="135" name="Rectangle 115"/>
          <p:cNvSpPr>
            <a:spLocks noChangeArrowheads="1"/>
          </p:cNvSpPr>
          <p:nvPr>
            <p:custDataLst>
              <p:tags r:id="rId14"/>
            </p:custDataLst>
          </p:nvPr>
        </p:nvSpPr>
        <p:spPr bwMode="auto">
          <a:xfrm>
            <a:off x="3619556" y="3655847"/>
            <a:ext cx="947757" cy="521043"/>
          </a:xfrm>
          <a:prstGeom prst="rect">
            <a:avLst/>
          </a:prstGeom>
          <a:solidFill>
            <a:srgbClr val="E5F2F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a:solidFill>
                  <a:srgbClr val="BFDEE4"/>
                </a:solidFill>
                <a:latin typeface="Arial"/>
                <a:cs typeface="+mn-cs"/>
              </a:rPr>
              <a:t>Taxation</a:t>
            </a:r>
          </a:p>
        </p:txBody>
      </p:sp>
      <p:sp>
        <p:nvSpPr>
          <p:cNvPr id="136" name="Rectangle 115"/>
          <p:cNvSpPr>
            <a:spLocks noChangeArrowheads="1"/>
          </p:cNvSpPr>
          <p:nvPr>
            <p:custDataLst>
              <p:tags r:id="rId15"/>
            </p:custDataLst>
          </p:nvPr>
        </p:nvSpPr>
        <p:spPr bwMode="auto">
          <a:xfrm>
            <a:off x="4638038" y="3640279"/>
            <a:ext cx="947757"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a:solidFill>
                  <a:srgbClr val="00338D"/>
                </a:solidFill>
                <a:latin typeface="Arial"/>
                <a:cs typeface="+mn-cs"/>
              </a:rPr>
              <a:t>Pensions</a:t>
            </a:r>
          </a:p>
        </p:txBody>
      </p:sp>
      <p:sp>
        <p:nvSpPr>
          <p:cNvPr id="137" name="Rectangle 115"/>
          <p:cNvSpPr>
            <a:spLocks noChangeArrowheads="1"/>
          </p:cNvSpPr>
          <p:nvPr>
            <p:custDataLst>
              <p:tags r:id="rId16"/>
            </p:custDataLst>
          </p:nvPr>
        </p:nvSpPr>
        <p:spPr bwMode="auto">
          <a:xfrm>
            <a:off x="2603734" y="4241683"/>
            <a:ext cx="947757" cy="521043"/>
          </a:xfrm>
          <a:prstGeom prst="rect">
            <a:avLst/>
          </a:prstGeom>
          <a:solidFill>
            <a:srgbClr val="E5F2F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BFDEE4"/>
                </a:solidFill>
                <a:latin typeface="Arial"/>
                <a:cs typeface="+mn-cs"/>
              </a:rPr>
              <a:t>Engagement letter</a:t>
            </a:r>
            <a:endParaRPr lang="en-GB" sz="900" dirty="0">
              <a:solidFill>
                <a:srgbClr val="BFDEE4"/>
              </a:solidFill>
              <a:latin typeface="Arial"/>
              <a:cs typeface="+mn-cs"/>
            </a:endParaRPr>
          </a:p>
        </p:txBody>
      </p:sp>
      <p:sp>
        <p:nvSpPr>
          <p:cNvPr id="138" name="Rectangle 115"/>
          <p:cNvSpPr>
            <a:spLocks noChangeArrowheads="1"/>
          </p:cNvSpPr>
          <p:nvPr>
            <p:custDataLst>
              <p:tags r:id="rId17"/>
            </p:custDataLst>
          </p:nvPr>
        </p:nvSpPr>
        <p:spPr bwMode="auto">
          <a:xfrm>
            <a:off x="3622217" y="4245783"/>
            <a:ext cx="947757" cy="521043"/>
          </a:xfrm>
          <a:prstGeom prst="rect">
            <a:avLst/>
          </a:prstGeom>
          <a:solidFill>
            <a:srgbClr val="E5F2F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BFDEE4"/>
                </a:solidFill>
                <a:latin typeface="Arial"/>
                <a:cs typeface="+mn-cs"/>
              </a:rPr>
              <a:t>Scope</a:t>
            </a:r>
            <a:endParaRPr lang="en-GB" sz="900" dirty="0">
              <a:solidFill>
                <a:srgbClr val="BFDEE4"/>
              </a:solidFill>
              <a:latin typeface="Arial"/>
              <a:cs typeface="+mn-cs"/>
            </a:endParaRPr>
          </a:p>
        </p:txBody>
      </p:sp>
      <p:sp>
        <p:nvSpPr>
          <p:cNvPr id="139" name="Rectangle 115"/>
          <p:cNvSpPr>
            <a:spLocks noChangeArrowheads="1"/>
          </p:cNvSpPr>
          <p:nvPr>
            <p:custDataLst>
              <p:tags r:id="rId18"/>
            </p:custDataLst>
          </p:nvPr>
        </p:nvSpPr>
        <p:spPr bwMode="auto">
          <a:xfrm>
            <a:off x="4640699" y="4240047"/>
            <a:ext cx="947757" cy="521043"/>
          </a:xfrm>
          <a:prstGeom prst="rect">
            <a:avLst/>
          </a:prstGeom>
          <a:solidFill>
            <a:srgbClr val="E5F2F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BFDEE4"/>
                </a:solidFill>
                <a:latin typeface="Arial"/>
                <a:cs typeface="+mn-cs"/>
              </a:rPr>
              <a:t>Detailed tables / research where required</a:t>
            </a:r>
            <a:endParaRPr lang="en-GB" sz="900" dirty="0">
              <a:solidFill>
                <a:srgbClr val="BFDEE4"/>
              </a:solidFill>
              <a:latin typeface="Arial"/>
              <a:cs typeface="+mn-cs"/>
            </a:endParaRPr>
          </a:p>
        </p:txBody>
      </p:sp>
      <p:sp>
        <p:nvSpPr>
          <p:cNvPr id="140" name="Rectangle 115"/>
          <p:cNvSpPr>
            <a:spLocks noChangeArrowheads="1"/>
          </p:cNvSpPr>
          <p:nvPr>
            <p:custDataLst>
              <p:tags r:id="rId19"/>
            </p:custDataLst>
          </p:nvPr>
        </p:nvSpPr>
        <p:spPr bwMode="auto">
          <a:xfrm>
            <a:off x="5662388" y="4234306"/>
            <a:ext cx="947757" cy="521043"/>
          </a:xfrm>
          <a:prstGeom prst="rect">
            <a:avLst/>
          </a:prstGeom>
          <a:solidFill>
            <a:srgbClr val="E5F2F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BFDEE4"/>
                </a:solidFill>
                <a:latin typeface="Arial"/>
                <a:cs typeface="+mn-cs"/>
              </a:rPr>
              <a:t>Reconciliations</a:t>
            </a:r>
            <a:endParaRPr lang="en-GB" sz="900" dirty="0">
              <a:solidFill>
                <a:srgbClr val="BFDEE4"/>
              </a:solidFill>
              <a:latin typeface="Arial"/>
              <a:cs typeface="+mn-cs"/>
            </a:endParaRPr>
          </a:p>
        </p:txBody>
      </p:sp>
      <p:sp>
        <p:nvSpPr>
          <p:cNvPr id="141" name="Rectangle 111"/>
          <p:cNvSpPr>
            <a:spLocks noChangeArrowheads="1"/>
          </p:cNvSpPr>
          <p:nvPr>
            <p:custDataLst>
              <p:tags r:id="rId20"/>
            </p:custDataLst>
          </p:nvPr>
        </p:nvSpPr>
        <p:spPr bwMode="auto">
          <a:xfrm>
            <a:off x="2598212" y="2504431"/>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Headlines</a:t>
            </a:r>
            <a:endParaRPr lang="en-GB" sz="900" dirty="0">
              <a:solidFill>
                <a:srgbClr val="00338D"/>
              </a:solidFill>
              <a:latin typeface="Arial"/>
              <a:cs typeface="+mn-cs"/>
            </a:endParaRPr>
          </a:p>
        </p:txBody>
      </p:sp>
      <p:sp>
        <p:nvSpPr>
          <p:cNvPr id="142" name="Rectangle 111"/>
          <p:cNvSpPr>
            <a:spLocks noChangeArrowheads="1"/>
          </p:cNvSpPr>
          <p:nvPr>
            <p:custDataLst>
              <p:tags r:id="rId21"/>
            </p:custDataLst>
          </p:nvPr>
        </p:nvSpPr>
        <p:spPr bwMode="auto">
          <a:xfrm>
            <a:off x="3621609" y="2499515"/>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Transaction background</a:t>
            </a:r>
            <a:endParaRPr lang="en-GB" sz="900" dirty="0">
              <a:solidFill>
                <a:srgbClr val="00338D"/>
              </a:solidFill>
              <a:latin typeface="Arial"/>
              <a:cs typeface="+mn-cs"/>
            </a:endParaRPr>
          </a:p>
        </p:txBody>
      </p:sp>
      <p:sp>
        <p:nvSpPr>
          <p:cNvPr id="143" name="Rectangle 111"/>
          <p:cNvSpPr>
            <a:spLocks noChangeArrowheads="1"/>
          </p:cNvSpPr>
          <p:nvPr>
            <p:custDataLst>
              <p:tags r:id="rId22"/>
            </p:custDataLst>
          </p:nvPr>
        </p:nvSpPr>
        <p:spPr bwMode="auto">
          <a:xfrm>
            <a:off x="4635176" y="2494599"/>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Summary financials</a:t>
            </a:r>
            <a:endParaRPr lang="en-GB" sz="900" dirty="0">
              <a:solidFill>
                <a:srgbClr val="00338D"/>
              </a:solidFill>
              <a:latin typeface="Arial"/>
              <a:cs typeface="+mn-cs"/>
            </a:endParaRPr>
          </a:p>
        </p:txBody>
      </p:sp>
      <p:sp>
        <p:nvSpPr>
          <p:cNvPr id="144" name="Rectangle 111"/>
          <p:cNvSpPr>
            <a:spLocks noChangeArrowheads="1"/>
          </p:cNvSpPr>
          <p:nvPr>
            <p:custDataLst>
              <p:tags r:id="rId23"/>
            </p:custDataLst>
          </p:nvPr>
        </p:nvSpPr>
        <p:spPr bwMode="auto">
          <a:xfrm>
            <a:off x="5659889" y="2470018"/>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Key findings</a:t>
            </a:r>
            <a:endParaRPr lang="en-GB" sz="900" dirty="0">
              <a:solidFill>
                <a:srgbClr val="00338D"/>
              </a:solidFill>
              <a:latin typeface="Arial"/>
              <a:cs typeface="+mn-cs"/>
            </a:endParaRPr>
          </a:p>
        </p:txBody>
      </p:sp>
      <p:sp>
        <p:nvSpPr>
          <p:cNvPr id="145" name="Rectangle 115"/>
          <p:cNvSpPr>
            <a:spLocks noChangeArrowheads="1"/>
          </p:cNvSpPr>
          <p:nvPr>
            <p:custDataLst>
              <p:tags r:id="rId24"/>
            </p:custDataLst>
          </p:nvPr>
        </p:nvSpPr>
        <p:spPr bwMode="auto">
          <a:xfrm>
            <a:off x="1391703" y="3648007"/>
            <a:ext cx="1141512" cy="52104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000" b="1" dirty="0">
                <a:solidFill>
                  <a:srgbClr val="FFFFFF"/>
                </a:solidFill>
                <a:latin typeface="Arial"/>
                <a:cs typeface="+mn-cs"/>
              </a:rPr>
              <a:t>Other </a:t>
            </a:r>
            <a:r>
              <a:rPr lang="en-GB" sz="1000" b="1" dirty="0" smtClean="0">
                <a:solidFill>
                  <a:srgbClr val="FFFFFF"/>
                </a:solidFill>
                <a:latin typeface="Arial"/>
                <a:cs typeface="+mn-cs"/>
              </a:rPr>
              <a:t>work streams</a:t>
            </a:r>
            <a:endParaRPr lang="en-GB" sz="1000" b="1" dirty="0">
              <a:solidFill>
                <a:srgbClr val="FFFFFF"/>
              </a:solidFill>
              <a:latin typeface="Arial"/>
              <a:cs typeface="+mn-cs"/>
            </a:endParaRPr>
          </a:p>
        </p:txBody>
      </p:sp>
      <p:sp>
        <p:nvSpPr>
          <p:cNvPr id="146" name="Rectangle 111"/>
          <p:cNvSpPr>
            <a:spLocks noChangeArrowheads="1"/>
          </p:cNvSpPr>
          <p:nvPr>
            <p:custDataLst>
              <p:tags r:id="rId25"/>
            </p:custDataLst>
          </p:nvPr>
        </p:nvSpPr>
        <p:spPr bwMode="auto">
          <a:xfrm>
            <a:off x="1383914" y="1912803"/>
            <a:ext cx="1152830" cy="52104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000" b="1" dirty="0">
                <a:solidFill>
                  <a:srgbClr val="FFFFFF"/>
                </a:solidFill>
                <a:latin typeface="Arial"/>
                <a:cs typeface="+mn-cs"/>
              </a:rPr>
              <a:t>Introduction slides</a:t>
            </a:r>
          </a:p>
        </p:txBody>
      </p:sp>
      <p:sp>
        <p:nvSpPr>
          <p:cNvPr id="147" name="Rectangle 115"/>
          <p:cNvSpPr>
            <a:spLocks noChangeArrowheads="1"/>
          </p:cNvSpPr>
          <p:nvPr>
            <p:custDataLst>
              <p:tags r:id="rId26"/>
            </p:custDataLst>
          </p:nvPr>
        </p:nvSpPr>
        <p:spPr bwMode="auto">
          <a:xfrm>
            <a:off x="1387151" y="3067904"/>
            <a:ext cx="1150717" cy="52104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000" b="1" dirty="0" smtClean="0">
                <a:solidFill>
                  <a:srgbClr val="FFFFFF"/>
                </a:solidFill>
                <a:latin typeface="Arial"/>
                <a:cs typeface="+mn-cs"/>
              </a:rPr>
              <a:t>Supporting analysis</a:t>
            </a:r>
            <a:endParaRPr lang="en-GB" sz="1000" b="1" dirty="0">
              <a:solidFill>
                <a:srgbClr val="FFFFFF"/>
              </a:solidFill>
              <a:latin typeface="Arial"/>
              <a:cs typeface="+mn-cs"/>
            </a:endParaRPr>
          </a:p>
        </p:txBody>
      </p:sp>
      <p:sp>
        <p:nvSpPr>
          <p:cNvPr id="148" name="Rectangle 115"/>
          <p:cNvSpPr>
            <a:spLocks noChangeArrowheads="1"/>
          </p:cNvSpPr>
          <p:nvPr>
            <p:custDataLst>
              <p:tags r:id="rId27"/>
            </p:custDataLst>
          </p:nvPr>
        </p:nvSpPr>
        <p:spPr bwMode="auto">
          <a:xfrm>
            <a:off x="1394362" y="4228111"/>
            <a:ext cx="1159173" cy="52104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000" b="1" dirty="0">
                <a:solidFill>
                  <a:srgbClr val="FFFFFF"/>
                </a:solidFill>
                <a:latin typeface="Arial"/>
                <a:cs typeface="+mn-cs"/>
              </a:rPr>
              <a:t>Appendices</a:t>
            </a:r>
          </a:p>
        </p:txBody>
      </p:sp>
      <p:sp>
        <p:nvSpPr>
          <p:cNvPr id="149" name="Rectangle 115"/>
          <p:cNvSpPr>
            <a:spLocks noChangeArrowheads="1"/>
          </p:cNvSpPr>
          <p:nvPr>
            <p:custDataLst>
              <p:tags r:id="rId28"/>
            </p:custDataLst>
          </p:nvPr>
        </p:nvSpPr>
        <p:spPr bwMode="auto">
          <a:xfrm>
            <a:off x="1386576" y="2490667"/>
            <a:ext cx="1154194" cy="52104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000" b="1" dirty="0">
                <a:solidFill>
                  <a:srgbClr val="FFFFFF"/>
                </a:solidFill>
                <a:latin typeface="Arial"/>
                <a:cs typeface="+mn-cs"/>
              </a:rPr>
              <a:t>Executive summary</a:t>
            </a:r>
          </a:p>
        </p:txBody>
      </p:sp>
      <p:sp>
        <p:nvSpPr>
          <p:cNvPr id="150" name="Rectangle 111"/>
          <p:cNvSpPr>
            <a:spLocks noChangeArrowheads="1"/>
          </p:cNvSpPr>
          <p:nvPr>
            <p:custDataLst>
              <p:tags r:id="rId29"/>
            </p:custDataLst>
          </p:nvPr>
        </p:nvSpPr>
        <p:spPr bwMode="auto">
          <a:xfrm>
            <a:off x="366272" y="1917268"/>
            <a:ext cx="951270" cy="2871019"/>
          </a:xfrm>
          <a:prstGeom prst="rect">
            <a:avLst/>
          </a:prstGeom>
          <a:solidFill>
            <a:srgbClr val="8E258D"/>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000" b="1" dirty="0" smtClean="0">
                <a:solidFill>
                  <a:srgbClr val="FFFFFF"/>
                </a:solidFill>
                <a:latin typeface="Arial"/>
                <a:cs typeface="+mn-cs"/>
              </a:rPr>
              <a:t>Written report delivered to client</a:t>
            </a:r>
            <a:endParaRPr lang="en-GB" sz="1000" b="1" dirty="0">
              <a:solidFill>
                <a:srgbClr val="FFFFFF"/>
              </a:solidFill>
              <a:latin typeface="Arial"/>
              <a:cs typeface="+mn-cs"/>
            </a:endParaRPr>
          </a:p>
        </p:txBody>
      </p:sp>
      <p:sp>
        <p:nvSpPr>
          <p:cNvPr id="151" name="Rectangle 111"/>
          <p:cNvSpPr>
            <a:spLocks noChangeArrowheads="1"/>
          </p:cNvSpPr>
          <p:nvPr>
            <p:custDataLst>
              <p:tags r:id="rId30"/>
            </p:custDataLst>
          </p:nvPr>
        </p:nvSpPr>
        <p:spPr bwMode="auto">
          <a:xfrm>
            <a:off x="363815" y="5004610"/>
            <a:ext cx="973391" cy="403123"/>
          </a:xfrm>
          <a:prstGeom prst="rect">
            <a:avLst/>
          </a:prstGeom>
          <a:solidFill>
            <a:srgbClr val="DADFC3"/>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000" b="1" dirty="0" smtClean="0">
                <a:solidFill>
                  <a:srgbClr val="FFFFFF"/>
                </a:solidFill>
                <a:latin typeface="Arial"/>
                <a:cs typeface="+mn-cs"/>
              </a:rPr>
              <a:t>Databook</a:t>
            </a:r>
            <a:endParaRPr lang="en-GB" sz="1000" b="1" dirty="0">
              <a:solidFill>
                <a:srgbClr val="FFFFFF"/>
              </a:solidFill>
              <a:latin typeface="Arial"/>
              <a:cs typeface="+mn-cs"/>
            </a:endParaRPr>
          </a:p>
        </p:txBody>
      </p:sp>
      <p:sp>
        <p:nvSpPr>
          <p:cNvPr id="152" name="Rectangle 111"/>
          <p:cNvSpPr>
            <a:spLocks noChangeArrowheads="1"/>
          </p:cNvSpPr>
          <p:nvPr>
            <p:custDataLst>
              <p:tags r:id="rId31"/>
            </p:custDataLst>
          </p:nvPr>
        </p:nvSpPr>
        <p:spPr bwMode="auto">
          <a:xfrm>
            <a:off x="353983" y="5673213"/>
            <a:ext cx="963540" cy="452269"/>
          </a:xfrm>
          <a:prstGeom prst="rect">
            <a:avLst/>
          </a:prstGeom>
          <a:solidFill>
            <a:srgbClr val="BFCCE3"/>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000" b="1" dirty="0" smtClean="0">
                <a:solidFill>
                  <a:srgbClr val="FFFFFF"/>
                </a:solidFill>
                <a:latin typeface="Arial"/>
                <a:cs typeface="+mn-cs"/>
              </a:rPr>
              <a:t>Work papers</a:t>
            </a:r>
            <a:endParaRPr lang="en-GB" sz="1000" b="1" dirty="0">
              <a:solidFill>
                <a:srgbClr val="FFFFFF"/>
              </a:solidFill>
              <a:latin typeface="Arial"/>
              <a:cs typeface="+mn-cs"/>
            </a:endParaRPr>
          </a:p>
        </p:txBody>
      </p:sp>
      <p:sp>
        <p:nvSpPr>
          <p:cNvPr id="153" name="Up Arrow 152"/>
          <p:cNvSpPr/>
          <p:nvPr/>
        </p:nvSpPr>
        <p:spPr>
          <a:xfrm>
            <a:off x="648929" y="4798134"/>
            <a:ext cx="393290" cy="167148"/>
          </a:xfrm>
          <a:prstGeom prst="upArrow">
            <a:avLst/>
          </a:prstGeom>
          <a:solidFill>
            <a:srgbClr val="FAED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154" name="Up Arrow 153"/>
          <p:cNvSpPr/>
          <p:nvPr/>
        </p:nvSpPr>
        <p:spPr>
          <a:xfrm>
            <a:off x="644013" y="5451984"/>
            <a:ext cx="393290" cy="167148"/>
          </a:xfrm>
          <a:prstGeom prst="upArrow">
            <a:avLst/>
          </a:prstGeom>
          <a:solidFill>
            <a:srgbClr val="FAED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155" name="Rectangle 3"/>
          <p:cNvSpPr txBox="1">
            <a:spLocks noChangeArrowheads="1"/>
          </p:cNvSpPr>
          <p:nvPr/>
        </p:nvSpPr>
        <p:spPr bwMode="auto">
          <a:xfrm>
            <a:off x="323384" y="1253974"/>
            <a:ext cx="8508381" cy="53179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2. Design report structure (continued)</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The reporting structure is ‘layered’ to help the reader – think about the likely target audience for each section of the report...</a:t>
            </a:r>
          </a:p>
        </p:txBody>
      </p:sp>
      <p:sp>
        <p:nvSpPr>
          <p:cNvPr id="156" name="Rectangle 6"/>
          <p:cNvSpPr>
            <a:spLocks noChangeArrowheads="1"/>
          </p:cNvSpPr>
          <p:nvPr/>
        </p:nvSpPr>
        <p:spPr bwMode="auto">
          <a:xfrm>
            <a:off x="3566677" y="3504807"/>
            <a:ext cx="2391508" cy="665750"/>
          </a:xfrm>
          <a:prstGeom prst="rect">
            <a:avLst/>
          </a:prstGeom>
          <a:solidFill>
            <a:srgbClr val="F5DB7E"/>
          </a:solidFill>
          <a:ln w="6350">
            <a:solidFill>
              <a:srgbClr val="EBB700"/>
            </a:solidFill>
            <a:miter lim="800000"/>
            <a:headEnd/>
            <a:tailEnd/>
          </a:ln>
        </p:spPr>
        <p:txBody>
          <a:bodyPr lIns="72000" tIns="72000" rIns="72000" bIns="72000" anchor="ctr" anchorCtr="1"/>
          <a:lstStyle/>
          <a:p>
            <a:pPr algn="ctr" defTabSz="762000" eaLnBrk="0" hangingPunct="0">
              <a:lnSpc>
                <a:spcPct val="120000"/>
              </a:lnSpc>
            </a:pPr>
            <a:r>
              <a:rPr lang="en-GB" sz="1000" dirty="0" smtClean="0">
                <a:solidFill>
                  <a:srgbClr val="00505C"/>
                </a:solidFill>
                <a:latin typeface="Arial" pitchFamily="34" charset="0"/>
                <a:cs typeface="Arial" pitchFamily="34" charset="0"/>
              </a:rPr>
              <a:t>Head of M&amp;A at a Corporate,</a:t>
            </a:r>
            <a:br>
              <a:rPr lang="en-GB" sz="1000" dirty="0" smtClean="0">
                <a:solidFill>
                  <a:srgbClr val="00505C"/>
                </a:solidFill>
                <a:latin typeface="Arial" pitchFamily="34" charset="0"/>
                <a:cs typeface="Arial" pitchFamily="34" charset="0"/>
              </a:rPr>
            </a:br>
            <a:r>
              <a:rPr lang="en-GB" sz="1000" dirty="0" smtClean="0">
                <a:solidFill>
                  <a:srgbClr val="00505C"/>
                </a:solidFill>
                <a:latin typeface="Arial" pitchFamily="34" charset="0"/>
                <a:cs typeface="Arial" pitchFamily="34" charset="0"/>
              </a:rPr>
              <a:t>PE Investment Committee,</a:t>
            </a:r>
            <a:br>
              <a:rPr lang="en-GB" sz="1000" dirty="0" smtClean="0">
                <a:solidFill>
                  <a:srgbClr val="00505C"/>
                </a:solidFill>
                <a:latin typeface="Arial" pitchFamily="34" charset="0"/>
                <a:cs typeface="Arial" pitchFamily="34" charset="0"/>
              </a:rPr>
            </a:br>
            <a:r>
              <a:rPr lang="en-GB" sz="1000" dirty="0" smtClean="0">
                <a:solidFill>
                  <a:srgbClr val="00505C"/>
                </a:solidFill>
                <a:latin typeface="Arial" pitchFamily="34" charset="0"/>
                <a:cs typeface="Arial" pitchFamily="34" charset="0"/>
              </a:rPr>
              <a:t>Funding Credit Committee</a:t>
            </a:r>
          </a:p>
        </p:txBody>
      </p:sp>
      <p:cxnSp>
        <p:nvCxnSpPr>
          <p:cNvPr id="157" name="AutoShape 20"/>
          <p:cNvCxnSpPr>
            <a:cxnSpLocks noChangeShapeType="1"/>
            <a:stCxn id="160" idx="1"/>
            <a:endCxn id="141" idx="0"/>
          </p:cNvCxnSpPr>
          <p:nvPr/>
        </p:nvCxnSpPr>
        <p:spPr bwMode="auto">
          <a:xfrm rot="10800000" flipV="1">
            <a:off x="3073271" y="2129883"/>
            <a:ext cx="863111" cy="374548"/>
          </a:xfrm>
          <a:prstGeom prst="bentConnector2">
            <a:avLst/>
          </a:prstGeom>
          <a:noFill/>
          <a:ln w="9525">
            <a:solidFill>
              <a:srgbClr val="EBB700"/>
            </a:solidFill>
            <a:miter lim="800000"/>
            <a:headEnd/>
            <a:tailEnd type="triangle" w="med" len="med"/>
          </a:ln>
        </p:spPr>
      </p:cxnSp>
      <p:cxnSp>
        <p:nvCxnSpPr>
          <p:cNvPr id="158" name="AutoShape 21"/>
          <p:cNvCxnSpPr>
            <a:cxnSpLocks noChangeShapeType="1"/>
            <a:stCxn id="156" idx="0"/>
            <a:endCxn id="162" idx="1"/>
          </p:cNvCxnSpPr>
          <p:nvPr/>
        </p:nvCxnSpPr>
        <p:spPr bwMode="auto">
          <a:xfrm flipH="1" flipV="1">
            <a:off x="4618247" y="3238052"/>
            <a:ext cx="144184" cy="266755"/>
          </a:xfrm>
          <a:prstGeom prst="straightConnector1">
            <a:avLst/>
          </a:prstGeom>
          <a:noFill/>
          <a:ln w="9525">
            <a:solidFill>
              <a:srgbClr val="EBB700"/>
            </a:solidFill>
            <a:miter lim="800000"/>
            <a:headEnd/>
            <a:tailEnd type="triangle" w="med" len="med"/>
          </a:ln>
        </p:spPr>
      </p:cxnSp>
      <p:cxnSp>
        <p:nvCxnSpPr>
          <p:cNvPr id="159" name="AutoShape 22"/>
          <p:cNvCxnSpPr>
            <a:cxnSpLocks noChangeShapeType="1"/>
            <a:stCxn id="161" idx="1"/>
            <a:endCxn id="163" idx="1"/>
          </p:cNvCxnSpPr>
          <p:nvPr/>
        </p:nvCxnSpPr>
        <p:spPr bwMode="auto">
          <a:xfrm flipH="1">
            <a:off x="7705498" y="3333848"/>
            <a:ext cx="180996" cy="367"/>
          </a:xfrm>
          <a:prstGeom prst="straightConnector1">
            <a:avLst/>
          </a:prstGeom>
          <a:noFill/>
          <a:ln w="9525">
            <a:solidFill>
              <a:srgbClr val="EBB700"/>
            </a:solidFill>
            <a:miter lim="800000"/>
            <a:headEnd/>
            <a:tailEnd type="triangle" w="med" len="med"/>
          </a:ln>
        </p:spPr>
      </p:cxnSp>
      <p:sp>
        <p:nvSpPr>
          <p:cNvPr id="160" name="Rectangle 25"/>
          <p:cNvSpPr>
            <a:spLocks noChangeArrowheads="1"/>
          </p:cNvSpPr>
          <p:nvPr/>
        </p:nvSpPr>
        <p:spPr bwMode="auto">
          <a:xfrm>
            <a:off x="3936381" y="1895707"/>
            <a:ext cx="2631688" cy="468351"/>
          </a:xfrm>
          <a:prstGeom prst="rect">
            <a:avLst/>
          </a:prstGeom>
          <a:solidFill>
            <a:srgbClr val="F5DB7E"/>
          </a:solidFill>
          <a:ln w="6350">
            <a:solidFill>
              <a:srgbClr val="EBB700"/>
            </a:solidFill>
            <a:miter lim="800000"/>
            <a:headEnd/>
            <a:tailEnd/>
          </a:ln>
        </p:spPr>
        <p:txBody>
          <a:bodyPr lIns="72000" tIns="72000" rIns="72000" bIns="72000" anchor="ctr" anchorCtr="1"/>
          <a:lstStyle/>
          <a:p>
            <a:pPr algn="ctr" defTabSz="762000" eaLnBrk="0" hangingPunct="0">
              <a:lnSpc>
                <a:spcPct val="120000"/>
              </a:lnSpc>
            </a:pPr>
            <a:r>
              <a:rPr lang="en-GB" sz="1000" dirty="0" smtClean="0">
                <a:solidFill>
                  <a:srgbClr val="00505C"/>
                </a:solidFill>
                <a:latin typeface="Arial" pitchFamily="34" charset="0"/>
                <a:cs typeface="Arial" pitchFamily="34" charset="0"/>
              </a:rPr>
              <a:t>Chairman, CEO, Non-executive directors,</a:t>
            </a:r>
            <a:br>
              <a:rPr lang="en-GB" sz="1000" dirty="0" smtClean="0">
                <a:solidFill>
                  <a:srgbClr val="00505C"/>
                </a:solidFill>
                <a:latin typeface="Arial" pitchFamily="34" charset="0"/>
                <a:cs typeface="Arial" pitchFamily="34" charset="0"/>
              </a:rPr>
            </a:br>
            <a:r>
              <a:rPr lang="en-GB" sz="1000" dirty="0" smtClean="0">
                <a:solidFill>
                  <a:srgbClr val="00505C"/>
                </a:solidFill>
                <a:latin typeface="Arial" pitchFamily="34" charset="0"/>
                <a:cs typeface="Arial" pitchFamily="34" charset="0"/>
              </a:rPr>
              <a:t>Senior Partner of a Private Equity firm</a:t>
            </a:r>
          </a:p>
        </p:txBody>
      </p:sp>
      <p:sp>
        <p:nvSpPr>
          <p:cNvPr id="161" name="Rectangle 26"/>
          <p:cNvSpPr>
            <a:spLocks noChangeArrowheads="1"/>
          </p:cNvSpPr>
          <p:nvPr/>
        </p:nvSpPr>
        <p:spPr bwMode="auto">
          <a:xfrm>
            <a:off x="7886494" y="2986979"/>
            <a:ext cx="1123699" cy="693738"/>
          </a:xfrm>
          <a:prstGeom prst="rect">
            <a:avLst/>
          </a:prstGeom>
          <a:solidFill>
            <a:srgbClr val="F5DB7E"/>
          </a:solidFill>
          <a:ln w="6350">
            <a:solidFill>
              <a:srgbClr val="EBB700"/>
            </a:solidFill>
            <a:miter lim="800000"/>
            <a:headEnd/>
            <a:tailEnd/>
          </a:ln>
        </p:spPr>
        <p:txBody>
          <a:bodyPr lIns="72000" tIns="72000" rIns="72000" bIns="72000" anchor="ctr" anchorCtr="1"/>
          <a:lstStyle/>
          <a:p>
            <a:pPr algn="ctr" defTabSz="762000" eaLnBrk="0" hangingPunct="0">
              <a:lnSpc>
                <a:spcPct val="120000"/>
              </a:lnSpc>
            </a:pPr>
            <a:r>
              <a:rPr lang="en-GB" sz="1000" dirty="0" smtClean="0">
                <a:solidFill>
                  <a:srgbClr val="00505C"/>
                </a:solidFill>
                <a:latin typeface="Arial" pitchFamily="34" charset="0"/>
                <a:cs typeface="Arial" pitchFamily="34" charset="0"/>
              </a:rPr>
              <a:t>The ‘deal doers’, </a:t>
            </a:r>
            <a:br>
              <a:rPr lang="en-GB" sz="1000" dirty="0" smtClean="0">
                <a:solidFill>
                  <a:srgbClr val="00505C"/>
                </a:solidFill>
                <a:latin typeface="Arial" pitchFamily="34" charset="0"/>
                <a:cs typeface="Arial" pitchFamily="34" charset="0"/>
              </a:rPr>
            </a:br>
            <a:r>
              <a:rPr lang="en-GB" sz="1000" dirty="0" smtClean="0">
                <a:solidFill>
                  <a:srgbClr val="00505C"/>
                </a:solidFill>
                <a:latin typeface="Arial" pitchFamily="34" charset="0"/>
                <a:cs typeface="Arial" pitchFamily="34" charset="0"/>
              </a:rPr>
              <a:t>Bankers, Lawyers</a:t>
            </a:r>
          </a:p>
        </p:txBody>
      </p:sp>
      <p:sp>
        <p:nvSpPr>
          <p:cNvPr id="162" name="Left Brace 161"/>
          <p:cNvSpPr/>
          <p:nvPr/>
        </p:nvSpPr>
        <p:spPr>
          <a:xfrm rot="16200000">
            <a:off x="4515786" y="1137884"/>
            <a:ext cx="204921" cy="3995414"/>
          </a:xfrm>
          <a:prstGeom prst="leftBrace">
            <a:avLst>
              <a:gd name="adj1" fmla="val 36904"/>
              <a:gd name="adj2" fmla="val 50000"/>
            </a:avLst>
          </a:prstGeom>
          <a:noFill/>
          <a:ln w="9525">
            <a:solidFill>
              <a:srgbClr val="EBB700"/>
            </a:solidFill>
            <a:miter lim="800000"/>
            <a:headEnd/>
            <a:tailEnd type="none" w="med" len="med"/>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3" name="Left Brace 162"/>
          <p:cNvSpPr/>
          <p:nvPr/>
        </p:nvSpPr>
        <p:spPr>
          <a:xfrm rot="10800000">
            <a:off x="7370962" y="1918010"/>
            <a:ext cx="334536" cy="2832410"/>
          </a:xfrm>
          <a:prstGeom prst="leftBrace">
            <a:avLst>
              <a:gd name="adj1" fmla="val 36904"/>
              <a:gd name="adj2" fmla="val 50000"/>
            </a:avLst>
          </a:prstGeom>
          <a:noFill/>
          <a:ln w="9525">
            <a:solidFill>
              <a:srgbClr val="EBB700"/>
            </a:solidFill>
            <a:miter lim="800000"/>
            <a:headEnd/>
            <a:tailEnd type="none" w="med" len="med"/>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4" name="Rectangle 3"/>
          <p:cNvSpPr txBox="1">
            <a:spLocks noChangeArrowheads="1"/>
          </p:cNvSpPr>
          <p:nvPr/>
        </p:nvSpPr>
        <p:spPr bwMode="auto">
          <a:xfrm>
            <a:off x="1753497" y="4959271"/>
            <a:ext cx="6966758" cy="1266255"/>
          </a:xfrm>
          <a:prstGeom prst="rect">
            <a:avLst/>
          </a:prstGeom>
          <a:solidFill>
            <a:srgbClr val="F3E9F3"/>
          </a:solidFill>
          <a:ln w="9525" algn="ctr">
            <a:noFill/>
            <a:miter lim="800000"/>
            <a:headEnd/>
            <a:tailEnd/>
          </a:ln>
        </p:spPr>
        <p:txBody>
          <a:bodyPr lIns="54000" tIns="54000" rIns="54000" bIns="54000"/>
          <a:lstStyle/>
          <a:p>
            <a:pPr marL="231775" marR="0" lvl="1" indent="-230188" defTabSz="914400" eaLnBrk="1" fontAlgn="auto" latinLnBrk="0" hangingPunct="1">
              <a:lnSpc>
                <a:spcPct val="100000"/>
              </a:lnSpc>
              <a:spcBef>
                <a:spcPct val="40000"/>
              </a:spcBef>
              <a:spcAft>
                <a:spcPts val="0"/>
              </a:spcAft>
              <a:buClr>
                <a:srgbClr val="00338D"/>
              </a:buClr>
              <a:buSzPct val="8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rPr>
              <a:t>The layering concept</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Opinions, views and recommendations are upfront; facts and nice to know information at the back</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Key risk is that you over layer and the same information is repeated multiple times. Consider whether you have supporting analysis with the executive summary, or an executive summary which is well referenced into the report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3. Plan</a:t>
            </a:r>
            <a:endParaRPr lang="en-US" altLang="en-US" b="1" kern="0" dirty="0" smtClean="0">
              <a:solidFill>
                <a:schemeClr val="bg1"/>
              </a:solidFill>
            </a:endParaRPr>
          </a:p>
        </p:txBody>
      </p:sp>
      <p:sp>
        <p:nvSpPr>
          <p:cNvPr id="21" name="Rectangle 3"/>
          <p:cNvSpPr txBox="1">
            <a:spLocks noChangeArrowheads="1"/>
          </p:cNvSpPr>
          <p:nvPr/>
        </p:nvSpPr>
        <p:spPr bwMode="auto">
          <a:xfrm>
            <a:off x="303318" y="1209369"/>
            <a:ext cx="8476888" cy="89473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2. Design report structure (continued)</a:t>
            </a:r>
          </a:p>
          <a:p>
            <a:pPr marL="231775" marR="0" lvl="1" indent="-231775" defTabSz="914400" eaLnBrk="1" fontAlgn="auto" latinLnBrk="0" hangingPunct="1">
              <a:lnSpc>
                <a:spcPct val="100000"/>
              </a:lnSpc>
              <a:spcBef>
                <a:spcPts val="600"/>
              </a:spcBef>
              <a:spcAft>
                <a:spcPts val="0"/>
              </a:spcAft>
              <a:buClr>
                <a:srgbClr val="00338D"/>
              </a:buClr>
              <a:buSzPct val="75000"/>
              <a:buFontTx/>
              <a:buNone/>
              <a:tabLst>
                <a:tab pos="231775" algn="l"/>
              </a:tabLst>
              <a:defRPr/>
            </a:pPr>
            <a:r>
              <a:rPr kumimoji="0" lang="en-GB" sz="1200" b="0" i="1" u="none" strike="noStrike" kern="0" cap="none" spc="0" normalizeH="0" baseline="0" noProof="0" dirty="0" smtClean="0">
                <a:ln>
                  <a:noFill/>
                </a:ln>
                <a:solidFill>
                  <a:srgbClr val="8E258D"/>
                </a:solidFill>
                <a:effectLst/>
                <a:uLnTx/>
                <a:uFillTx/>
                <a:latin typeface="Arial"/>
                <a:cs typeface="Arial"/>
              </a:rPr>
              <a:t>Provision of </a:t>
            </a:r>
            <a:r>
              <a:rPr kumimoji="0" lang="en-GB" sz="1200" b="0" i="1" u="none" strike="noStrike" kern="0" cap="none" spc="0" normalizeH="0" baseline="0" noProof="0" dirty="0" err="1" smtClean="0">
                <a:ln>
                  <a:noFill/>
                </a:ln>
                <a:solidFill>
                  <a:srgbClr val="8E258D"/>
                </a:solidFill>
                <a:effectLst/>
                <a:uLnTx/>
                <a:uFillTx/>
                <a:latin typeface="Arial"/>
                <a:cs typeface="Arial"/>
              </a:rPr>
              <a:t>databooks</a:t>
            </a:r>
            <a:r>
              <a:rPr kumimoji="0" lang="en-GB" sz="1200" b="0" i="1" u="none" strike="noStrike" kern="0" cap="none" spc="0" normalizeH="0" baseline="0" noProof="0" dirty="0" smtClean="0">
                <a:ln>
                  <a:noFill/>
                </a:ln>
                <a:solidFill>
                  <a:srgbClr val="8E258D"/>
                </a:solidFill>
                <a:effectLst/>
                <a:uLnTx/>
                <a:uFillTx/>
                <a:latin typeface="Arial"/>
                <a:cs typeface="Arial"/>
              </a:rPr>
              <a:t> to clients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Consider the following when providing </a:t>
            </a:r>
            <a:r>
              <a:rPr kumimoji="0" lang="en-GB" sz="1200" b="0" i="0" u="none" strike="noStrike" kern="0" cap="none" spc="0" normalizeH="0" baseline="0" noProof="0" dirty="0" err="1" smtClean="0">
                <a:ln>
                  <a:noFill/>
                </a:ln>
                <a:solidFill>
                  <a:srgbClr val="00338D"/>
                </a:solidFill>
                <a:effectLst/>
                <a:uLnTx/>
                <a:uFillTx/>
                <a:latin typeface="Arial"/>
                <a:cs typeface="Arial"/>
              </a:rPr>
              <a:t>databooks</a:t>
            </a:r>
            <a:r>
              <a:rPr kumimoji="0" lang="en-GB" sz="1200" b="0" i="0" u="none" strike="noStrike" kern="0" cap="none" spc="0" normalizeH="0" baseline="0" noProof="0" dirty="0" smtClean="0">
                <a:ln>
                  <a:noFill/>
                </a:ln>
                <a:solidFill>
                  <a:srgbClr val="00338D"/>
                </a:solidFill>
                <a:effectLst/>
                <a:uLnTx/>
                <a:uFillTx/>
                <a:latin typeface="Arial"/>
                <a:cs typeface="Arial"/>
              </a:rPr>
              <a:t> to clients: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p:txBody>
      </p:sp>
      <p:sp>
        <p:nvSpPr>
          <p:cNvPr id="22" name="Text Box 4"/>
          <p:cNvSpPr txBox="1">
            <a:spLocks noChangeArrowheads="1"/>
          </p:cNvSpPr>
          <p:nvPr/>
        </p:nvSpPr>
        <p:spPr bwMode="gray">
          <a:xfrm>
            <a:off x="285502" y="2115014"/>
            <a:ext cx="2018386" cy="445595"/>
          </a:xfrm>
          <a:prstGeom prst="rect">
            <a:avLst/>
          </a:prstGeom>
          <a:solidFill>
            <a:srgbClr val="007C92"/>
          </a:solidFill>
          <a:ln w="6350" algn="ctr">
            <a:no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Potential benefits to clients</a:t>
            </a:r>
          </a:p>
        </p:txBody>
      </p:sp>
      <p:sp>
        <p:nvSpPr>
          <p:cNvPr id="23" name="Rectangle 5"/>
          <p:cNvSpPr>
            <a:spLocks noChangeArrowheads="1"/>
          </p:cNvSpPr>
          <p:nvPr/>
        </p:nvSpPr>
        <p:spPr bwMode="auto">
          <a:xfrm>
            <a:off x="285501" y="2646743"/>
            <a:ext cx="2019082" cy="3334028"/>
          </a:xfrm>
          <a:prstGeom prst="rect">
            <a:avLst/>
          </a:prstGeom>
          <a:solidFill>
            <a:srgbClr val="F3E9F3"/>
          </a:solidFill>
          <a:ln w="6350">
            <a:noFill/>
            <a:miter lim="800000"/>
            <a:headEnd/>
            <a:tailEnd/>
          </a:ln>
        </p:spPr>
        <p:txBody>
          <a:bodyPr lIns="72000" tIns="72000" rIns="72000" bIns="72000"/>
          <a:lstStyle/>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They access information more quickly without having to wait for our final report</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If received electronically they can extract data easily / perform their own analysis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Access more detailed information than in the report</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Additional comfort and clarity on level of work performed by KPMG</a:t>
            </a:r>
            <a:endParaRPr kumimoji="0" lang="en-GB" sz="1200" b="0" i="0" u="none" strike="noStrike" kern="0" cap="none" spc="0" normalizeH="0" baseline="0" noProof="0" dirty="0" smtClean="0">
              <a:ln>
                <a:noFill/>
              </a:ln>
              <a:solidFill>
                <a:srgbClr val="000000"/>
              </a:solidFill>
              <a:effectLst/>
              <a:uLnTx/>
              <a:uFillTx/>
              <a:latin typeface="Arial"/>
              <a:cs typeface="Arial"/>
            </a:endParaRPr>
          </a:p>
        </p:txBody>
      </p:sp>
      <p:sp>
        <p:nvSpPr>
          <p:cNvPr id="24" name="Text Box 4"/>
          <p:cNvSpPr txBox="1">
            <a:spLocks noChangeArrowheads="1"/>
          </p:cNvSpPr>
          <p:nvPr/>
        </p:nvSpPr>
        <p:spPr bwMode="gray">
          <a:xfrm>
            <a:off x="2422835" y="2111297"/>
            <a:ext cx="2018386" cy="445595"/>
          </a:xfrm>
          <a:prstGeom prst="rect">
            <a:avLst/>
          </a:prstGeom>
          <a:solidFill>
            <a:srgbClr val="007C92"/>
          </a:solidFill>
          <a:ln w="6350" algn="ctr">
            <a:no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Benefits to KPMG</a:t>
            </a:r>
          </a:p>
        </p:txBody>
      </p:sp>
      <p:sp>
        <p:nvSpPr>
          <p:cNvPr id="25" name="Rectangle 5"/>
          <p:cNvSpPr>
            <a:spLocks noChangeArrowheads="1"/>
          </p:cNvSpPr>
          <p:nvPr/>
        </p:nvSpPr>
        <p:spPr bwMode="auto">
          <a:xfrm>
            <a:off x="2422834" y="2643026"/>
            <a:ext cx="2019082" cy="3334028"/>
          </a:xfrm>
          <a:prstGeom prst="rect">
            <a:avLst/>
          </a:prstGeom>
          <a:solidFill>
            <a:srgbClr val="F3E9F3"/>
          </a:solidFill>
          <a:ln w="6350">
            <a:noFill/>
            <a:miter lim="800000"/>
            <a:headEnd/>
            <a:tailEnd/>
          </a:ln>
        </p:spPr>
        <p:txBody>
          <a:bodyPr lIns="72000" tIns="72000" rIns="72000" bIns="72000"/>
          <a:lstStyle/>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Cheaper and quicker produce than lengthy reports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Allows us to focus on the value add/advice and what is important in the report</a:t>
            </a:r>
            <a:endParaRPr kumimoji="0" lang="en-GB" sz="1200" b="0" i="0" u="none" strike="noStrike" kern="0" cap="none" spc="0" normalizeH="0" baseline="0" noProof="0" dirty="0" smtClean="0">
              <a:ln>
                <a:noFill/>
              </a:ln>
              <a:solidFill>
                <a:srgbClr val="000000"/>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Increased visibility for KPMG outputs</a:t>
            </a:r>
          </a:p>
        </p:txBody>
      </p:sp>
      <p:sp>
        <p:nvSpPr>
          <p:cNvPr id="26" name="Text Box 4"/>
          <p:cNvSpPr txBox="1">
            <a:spLocks noChangeArrowheads="1"/>
          </p:cNvSpPr>
          <p:nvPr/>
        </p:nvSpPr>
        <p:spPr bwMode="gray">
          <a:xfrm>
            <a:off x="4560167" y="2107580"/>
            <a:ext cx="2018386" cy="445595"/>
          </a:xfrm>
          <a:prstGeom prst="rect">
            <a:avLst/>
          </a:prstGeom>
          <a:solidFill>
            <a:srgbClr val="007C92"/>
          </a:solidFill>
          <a:ln w="6350" algn="ctr">
            <a:no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When to use</a:t>
            </a:r>
          </a:p>
        </p:txBody>
      </p:sp>
      <p:sp>
        <p:nvSpPr>
          <p:cNvPr id="27" name="Rectangle 5"/>
          <p:cNvSpPr>
            <a:spLocks noChangeArrowheads="1"/>
          </p:cNvSpPr>
          <p:nvPr/>
        </p:nvSpPr>
        <p:spPr bwMode="auto">
          <a:xfrm>
            <a:off x="4560166" y="2639309"/>
            <a:ext cx="2019082" cy="3334028"/>
          </a:xfrm>
          <a:prstGeom prst="rect">
            <a:avLst/>
          </a:prstGeom>
          <a:solidFill>
            <a:srgbClr val="F3E9F3"/>
          </a:solidFill>
          <a:ln w="6350">
            <a:noFill/>
            <a:miter lim="800000"/>
            <a:headEnd/>
            <a:tailEnd/>
          </a:ln>
        </p:spPr>
        <p:txBody>
          <a:bodyPr lIns="72000" tIns="72000" rIns="72000" bIns="72000"/>
          <a:lstStyle/>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Short issues based reports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Data rooms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Limited timetable</a:t>
            </a:r>
            <a:endParaRPr kumimoji="0" lang="en-GB" sz="1200" b="0" i="0" u="none" strike="noStrike" kern="0" cap="none" spc="0" normalizeH="0" baseline="0" noProof="0" dirty="0" smtClean="0">
              <a:ln>
                <a:noFill/>
              </a:ln>
              <a:solidFill>
                <a:srgbClr val="000000"/>
              </a:solidFill>
              <a:effectLst/>
              <a:uLnTx/>
              <a:uFillTx/>
              <a:latin typeface="Arial"/>
              <a:cs typeface="Arial"/>
            </a:endParaRPr>
          </a:p>
        </p:txBody>
      </p:sp>
      <p:sp>
        <p:nvSpPr>
          <p:cNvPr id="28" name="Text Box 4"/>
          <p:cNvSpPr txBox="1">
            <a:spLocks noChangeArrowheads="1"/>
          </p:cNvSpPr>
          <p:nvPr/>
        </p:nvSpPr>
        <p:spPr bwMode="gray">
          <a:xfrm>
            <a:off x="6686294" y="2103866"/>
            <a:ext cx="2018386" cy="445595"/>
          </a:xfrm>
          <a:prstGeom prst="rect">
            <a:avLst/>
          </a:prstGeom>
          <a:solidFill>
            <a:srgbClr val="007C92"/>
          </a:solidFill>
          <a:ln w="6350" algn="ctr">
            <a:no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General risk management concerns</a:t>
            </a:r>
          </a:p>
        </p:txBody>
      </p:sp>
      <p:sp>
        <p:nvSpPr>
          <p:cNvPr id="29" name="Rectangle 5"/>
          <p:cNvSpPr>
            <a:spLocks noChangeArrowheads="1"/>
          </p:cNvSpPr>
          <p:nvPr/>
        </p:nvSpPr>
        <p:spPr bwMode="auto">
          <a:xfrm>
            <a:off x="6686293" y="2635595"/>
            <a:ext cx="2019082" cy="3334028"/>
          </a:xfrm>
          <a:prstGeom prst="rect">
            <a:avLst/>
          </a:prstGeom>
          <a:solidFill>
            <a:srgbClr val="F3E9F3"/>
          </a:solidFill>
          <a:ln w="6350">
            <a:noFill/>
            <a:miter lim="800000"/>
            <a:headEnd/>
            <a:tailEnd/>
          </a:ln>
        </p:spPr>
        <p:txBody>
          <a:bodyPr lIns="72000" tIns="72000" rIns="72000" bIns="72000"/>
          <a:lstStyle/>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Numbers are viewed as KPMG</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Client misinterprets basis of preparation</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Data inappropriately used or misinterpreted by recipient </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Numbers wrong or errors in calculations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Our analysis is derived from KPMG models which may be relied upon</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Review as you would a report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3. Plan</a:t>
            </a:r>
            <a:endParaRPr lang="en-US" altLang="en-US" b="1" kern="0" dirty="0" smtClean="0">
              <a:solidFill>
                <a:schemeClr val="bg1"/>
              </a:solidFill>
            </a:endParaRPr>
          </a:p>
        </p:txBody>
      </p:sp>
      <p:sp>
        <p:nvSpPr>
          <p:cNvPr id="9" name="Rectangle 3"/>
          <p:cNvSpPr txBox="1">
            <a:spLocks noChangeArrowheads="1"/>
          </p:cNvSpPr>
          <p:nvPr/>
        </p:nvSpPr>
        <p:spPr bwMode="auto">
          <a:xfrm>
            <a:off x="303318" y="1209369"/>
            <a:ext cx="8476888" cy="89473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2. Storyboard</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A report storyboard is a plan for the story that you want to communicate in the report.  It maps out each page in the report, indicating the key themes and messages to be conveyed and key elements of the analysis to be presented in support of those messages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Remember to go back to the scope of work, think about the client’s reporting requirements and their key needs (e.g. which are the key hypotheses and key due diligence issues they need us to report back on) to help ensure the report storyboard addresses the requirements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An illustrative report storyboard is shown overleaf.  This could be done on a sheet of A3, on a flip chart using post-it notes through team discussion</a:t>
            </a:r>
          </a:p>
        </p:txBody>
      </p:sp>
      <p:sp>
        <p:nvSpPr>
          <p:cNvPr id="10" name="Rectangle 3"/>
          <p:cNvSpPr txBox="1">
            <a:spLocks noChangeArrowheads="1"/>
          </p:cNvSpPr>
          <p:nvPr/>
        </p:nvSpPr>
        <p:spPr bwMode="auto">
          <a:xfrm>
            <a:off x="5959736" y="3227296"/>
            <a:ext cx="2846580" cy="2840019"/>
          </a:xfrm>
          <a:prstGeom prst="rect">
            <a:avLst/>
          </a:prstGeom>
          <a:solidFill>
            <a:srgbClr val="F3E9F3"/>
          </a:solidFill>
          <a:ln w="9525" algn="ctr">
            <a:noFill/>
            <a:miter lim="800000"/>
            <a:headEnd/>
            <a:tailEnd/>
          </a:ln>
        </p:spPr>
        <p:txBody>
          <a:bodyPr lIns="54000" tIns="54000" rIns="54000" bIns="54000"/>
          <a:lstStyle/>
          <a:p>
            <a:pPr marL="231775" marR="0" lvl="1" indent="-230188" defTabSz="914400" eaLnBrk="1" fontAlgn="auto" latinLnBrk="0" hangingPunct="1">
              <a:lnSpc>
                <a:spcPct val="100000"/>
              </a:lnSpc>
              <a:spcBef>
                <a:spcPct val="40000"/>
              </a:spcBef>
              <a:spcAft>
                <a:spcPts val="0"/>
              </a:spcAft>
              <a:buClr>
                <a:srgbClr val="00338D"/>
              </a:buClr>
              <a:buSzPct val="8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rPr>
              <a:t>Benefits of report storyboarding</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Value focused reporting</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Keeps analysis relevant and on track</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Ensures logical flow of arguments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Minimizes risk of repetition / duplication</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Avoids wasted efforts and significant rewrites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Aids report delegation</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Avoids table and analysis overload</a:t>
            </a:r>
          </a:p>
        </p:txBody>
      </p:sp>
      <p:sp>
        <p:nvSpPr>
          <p:cNvPr id="11" name="Rectangle 3"/>
          <p:cNvSpPr txBox="1">
            <a:spLocks noChangeArrowheads="1"/>
          </p:cNvSpPr>
          <p:nvPr/>
        </p:nvSpPr>
        <p:spPr bwMode="auto">
          <a:xfrm>
            <a:off x="346037" y="3232677"/>
            <a:ext cx="5420062" cy="2866911"/>
          </a:xfrm>
          <a:prstGeom prst="rect">
            <a:avLst/>
          </a:prstGeom>
          <a:solidFill>
            <a:srgbClr val="E5F2F4"/>
          </a:solidFill>
          <a:ln w="9525" algn="ctr">
            <a:noFill/>
            <a:miter lim="800000"/>
            <a:headEnd/>
            <a:tailEnd/>
          </a:ln>
        </p:spPr>
        <p:txBody>
          <a:bodyPr lIns="54000" tIns="54000" rIns="54000" bIns="54000"/>
          <a:lstStyle/>
          <a:p>
            <a:pPr marL="231775" marR="0" lvl="1" indent="-230188" defTabSz="914400" eaLnBrk="1" fontAlgn="auto" latinLnBrk="0" hangingPunct="1">
              <a:lnSpc>
                <a:spcPct val="100000"/>
              </a:lnSpc>
              <a:spcBef>
                <a:spcPct val="40000"/>
              </a:spcBef>
              <a:spcAft>
                <a:spcPts val="0"/>
              </a:spcAft>
              <a:buClr>
                <a:srgbClr val="00338D"/>
              </a:buClr>
              <a:buSzPct val="85000"/>
              <a:buFontTx/>
              <a:buNone/>
              <a:tabLst>
                <a:tab pos="231775" algn="l"/>
              </a:tabLst>
              <a:defRPr/>
            </a:pPr>
            <a:r>
              <a:rPr kumimoji="0" lang="en-GB" sz="1200" b="1" i="0" u="none" strike="noStrike" kern="0" cap="none" spc="0" normalizeH="0" baseline="0" noProof="0" dirty="0" smtClean="0">
                <a:ln>
                  <a:noFill/>
                </a:ln>
                <a:solidFill>
                  <a:srgbClr val="007C92"/>
                </a:solidFill>
                <a:effectLst/>
                <a:uLnTx/>
                <a:uFillTx/>
              </a:rPr>
              <a:t>Top tips for effective storyboarding</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Keep it concise – focus on what is most important and keep the number of pages to a minimum to keep our effort and costs down</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Keep it simple – a table with key bullet points is often more effective than a sophisticated chart with multiple call-out boxes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Put yourself in the client’s shoes – what would you want to read about, and how would you like it presented?  How can the report be made ‘user friendly’</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Involve the whole team - if possible during the storyboarding process itself (refer to reporting interactions agendas also included in the </a:t>
            </a:r>
            <a:r>
              <a:rPr kumimoji="0" lang="en-GB" sz="1200" b="0" i="0" u="none" strike="noStrike" kern="0" cap="none" spc="0" normalizeH="0" baseline="0" noProof="0" dirty="0" err="1" smtClean="0">
                <a:ln>
                  <a:noFill/>
                </a:ln>
                <a:solidFill>
                  <a:srgbClr val="00338D"/>
                </a:solidFill>
                <a:effectLst/>
                <a:uLnTx/>
                <a:uFillTx/>
              </a:rPr>
              <a:t>FDD</a:t>
            </a:r>
            <a:r>
              <a:rPr kumimoji="0" lang="en-GB" sz="1200" b="0" i="0" u="none" strike="noStrike" kern="0" cap="none" spc="0" normalizeH="0" baseline="0" noProof="0" dirty="0" smtClean="0">
                <a:ln>
                  <a:noFill/>
                </a:ln>
                <a:solidFill>
                  <a:srgbClr val="00338D"/>
                </a:solidFill>
                <a:effectLst/>
                <a:uLnTx/>
                <a:uFillTx/>
              </a:rPr>
              <a:t> Toolkit).  Although this requires an initial investment in time, it helps the team understand the bigger picture and how their section fits in.  This helps to a produce a more coherent report requiring less review</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3. Plan</a:t>
            </a:r>
            <a:endParaRPr lang="en-US" altLang="en-US" b="1" kern="0" dirty="0" smtClean="0">
              <a:solidFill>
                <a:schemeClr val="bg1"/>
              </a:solidFill>
            </a:endParaRPr>
          </a:p>
        </p:txBody>
      </p:sp>
      <p:pic>
        <p:nvPicPr>
          <p:cNvPr id="33" name="Picture 4" descr="Rajesh"/>
          <p:cNvPicPr>
            <a:picLocks noChangeAspect="1" noChangeArrowheads="1"/>
          </p:cNvPicPr>
          <p:nvPr/>
        </p:nvPicPr>
        <p:blipFill>
          <a:blip r:embed="rId3" cstate="print"/>
          <a:srcRect b="2007"/>
          <a:stretch>
            <a:fillRect/>
          </a:stretch>
        </p:blipFill>
        <p:spPr bwMode="auto">
          <a:xfrm>
            <a:off x="1489901" y="1172584"/>
            <a:ext cx="5675616" cy="5002305"/>
          </a:xfrm>
          <a:prstGeom prst="rect">
            <a:avLst/>
          </a:prstGeom>
          <a:solidFill>
            <a:srgbClr val="C792C6"/>
          </a:solidFill>
          <a:ln w="9525">
            <a:solidFill>
              <a:srgbClr val="747678"/>
            </a:solidFill>
            <a:miter lim="800000"/>
            <a:headEnd/>
            <a:tailEnd/>
          </a:ln>
        </p:spPr>
      </p:pic>
      <p:sp>
        <p:nvSpPr>
          <p:cNvPr id="34" name="Line 6"/>
          <p:cNvSpPr>
            <a:spLocks noChangeShapeType="1"/>
          </p:cNvSpPr>
          <p:nvPr/>
        </p:nvSpPr>
        <p:spPr bwMode="auto">
          <a:xfrm>
            <a:off x="1300139" y="5492103"/>
            <a:ext cx="219952" cy="355767"/>
          </a:xfrm>
          <a:prstGeom prst="line">
            <a:avLst/>
          </a:prstGeom>
          <a:noFill/>
          <a:ln w="6350">
            <a:solidFill>
              <a:srgbClr val="8E258D"/>
            </a:solidFill>
            <a:round/>
            <a:headEnd type="none" w="sm" len="sm"/>
            <a:tailEnd type="triangle" w="sm" len="sm"/>
          </a:ln>
        </p:spPr>
        <p:txBody>
          <a:bodyPr lIns="126000" tIns="46800" rIns="90000" bIns="468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a:ln>
                <a:noFill/>
              </a:ln>
              <a:solidFill>
                <a:srgbClr val="00338D"/>
              </a:solidFill>
              <a:effectLst/>
              <a:uLnTx/>
              <a:uFillTx/>
              <a:latin typeface="Arial"/>
            </a:endParaRPr>
          </a:p>
        </p:txBody>
      </p:sp>
      <p:sp>
        <p:nvSpPr>
          <p:cNvPr id="35" name="Line 7"/>
          <p:cNvSpPr>
            <a:spLocks noChangeShapeType="1"/>
          </p:cNvSpPr>
          <p:nvPr/>
        </p:nvSpPr>
        <p:spPr bwMode="auto">
          <a:xfrm flipV="1">
            <a:off x="1244073" y="3379060"/>
            <a:ext cx="3414283" cy="632475"/>
          </a:xfrm>
          <a:prstGeom prst="line">
            <a:avLst/>
          </a:prstGeom>
          <a:noFill/>
          <a:ln w="6350">
            <a:solidFill>
              <a:srgbClr val="8E258D"/>
            </a:solidFill>
            <a:round/>
            <a:headEnd type="none" w="sm" len="sm"/>
            <a:tailEnd type="triangle" w="sm" len="sm"/>
          </a:ln>
        </p:spPr>
        <p:txBody>
          <a:bodyPr lIns="126000" tIns="46800" rIns="90000" bIns="468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a:ln>
                <a:noFill/>
              </a:ln>
              <a:solidFill>
                <a:srgbClr val="00338D"/>
              </a:solidFill>
              <a:effectLst/>
              <a:uLnTx/>
              <a:uFillTx/>
              <a:latin typeface="Arial"/>
            </a:endParaRPr>
          </a:p>
        </p:txBody>
      </p:sp>
      <p:sp>
        <p:nvSpPr>
          <p:cNvPr id="36" name="Line 8"/>
          <p:cNvSpPr>
            <a:spLocks noChangeShapeType="1"/>
          </p:cNvSpPr>
          <p:nvPr/>
        </p:nvSpPr>
        <p:spPr bwMode="auto">
          <a:xfrm>
            <a:off x="1209571" y="2588466"/>
            <a:ext cx="1252143" cy="373735"/>
          </a:xfrm>
          <a:prstGeom prst="line">
            <a:avLst/>
          </a:prstGeom>
          <a:noFill/>
          <a:ln w="6350">
            <a:solidFill>
              <a:srgbClr val="8E258D"/>
            </a:solidFill>
            <a:round/>
            <a:headEnd type="none" w="sm" len="sm"/>
            <a:tailEnd type="triangle" w="sm" len="sm"/>
          </a:ln>
        </p:spPr>
        <p:txBody>
          <a:bodyPr lIns="126000" tIns="46800" rIns="90000" bIns="468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a:ln>
                <a:noFill/>
              </a:ln>
              <a:solidFill>
                <a:srgbClr val="00338D"/>
              </a:solidFill>
              <a:effectLst/>
              <a:uLnTx/>
              <a:uFillTx/>
              <a:latin typeface="Arial"/>
            </a:endParaRPr>
          </a:p>
        </p:txBody>
      </p:sp>
      <p:sp>
        <p:nvSpPr>
          <p:cNvPr id="37" name="Line 9"/>
          <p:cNvSpPr>
            <a:spLocks noChangeShapeType="1"/>
          </p:cNvSpPr>
          <p:nvPr/>
        </p:nvSpPr>
        <p:spPr bwMode="auto">
          <a:xfrm>
            <a:off x="1242635" y="1292970"/>
            <a:ext cx="277455" cy="231788"/>
          </a:xfrm>
          <a:prstGeom prst="line">
            <a:avLst/>
          </a:prstGeom>
          <a:noFill/>
          <a:ln w="6350">
            <a:solidFill>
              <a:srgbClr val="8E258D"/>
            </a:solidFill>
            <a:round/>
            <a:headEnd type="none" w="sm" len="sm"/>
            <a:tailEnd type="triangle" w="sm" len="sm"/>
          </a:ln>
        </p:spPr>
        <p:txBody>
          <a:bodyPr lIns="126000" tIns="46800" rIns="90000" bIns="468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a:ln>
                <a:noFill/>
              </a:ln>
              <a:solidFill>
                <a:srgbClr val="00338D"/>
              </a:solidFill>
              <a:effectLst/>
              <a:uLnTx/>
              <a:uFillTx/>
              <a:latin typeface="Arial"/>
            </a:endParaRPr>
          </a:p>
        </p:txBody>
      </p:sp>
      <p:sp>
        <p:nvSpPr>
          <p:cNvPr id="38" name="Line 10"/>
          <p:cNvSpPr>
            <a:spLocks noChangeShapeType="1"/>
          </p:cNvSpPr>
          <p:nvPr/>
        </p:nvSpPr>
        <p:spPr bwMode="auto">
          <a:xfrm flipH="1" flipV="1">
            <a:off x="6854998" y="2185982"/>
            <a:ext cx="1030357" cy="137670"/>
          </a:xfrm>
          <a:prstGeom prst="line">
            <a:avLst/>
          </a:prstGeom>
          <a:noFill/>
          <a:ln w="6350">
            <a:solidFill>
              <a:srgbClr val="8E258D"/>
            </a:solidFill>
            <a:round/>
            <a:headEnd type="none" w="sm" len="sm"/>
            <a:tailEnd type="triangle" w="sm" len="sm"/>
          </a:ln>
        </p:spPr>
        <p:txBody>
          <a:bodyPr wrap="square" lIns="126000" tIns="46800" rIns="90000" bIns="468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a:ln>
                <a:noFill/>
              </a:ln>
              <a:solidFill>
                <a:srgbClr val="00338D"/>
              </a:solidFill>
              <a:effectLst/>
              <a:uLnTx/>
              <a:uFillTx/>
              <a:latin typeface="Arial"/>
            </a:endParaRPr>
          </a:p>
        </p:txBody>
      </p:sp>
      <p:sp>
        <p:nvSpPr>
          <p:cNvPr id="39" name="Text Box 12"/>
          <p:cNvSpPr txBox="1">
            <a:spLocks noChangeArrowheads="1"/>
          </p:cNvSpPr>
          <p:nvPr/>
        </p:nvSpPr>
        <p:spPr bwMode="auto">
          <a:xfrm>
            <a:off x="403081" y="1172584"/>
            <a:ext cx="920059" cy="695364"/>
          </a:xfrm>
          <a:prstGeom prst="rect">
            <a:avLst/>
          </a:prstGeom>
          <a:solidFill>
            <a:srgbClr val="C792C6"/>
          </a:solidFill>
          <a:ln w="6350">
            <a:solidFill>
              <a:srgbClr val="BABBBC"/>
            </a:solidFill>
            <a:miter lim="800000"/>
            <a:headEnd type="none" w="sm" len="sm"/>
            <a:tailEnd type="none" w="sm" len="sm"/>
          </a:ln>
        </p:spPr>
        <p:txBody>
          <a:bodyPr lIns="126000" tIns="46800" rIns="90000" bIns="46800" anchor="ct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38D"/>
                </a:solidFill>
                <a:effectLst/>
                <a:uLnTx/>
                <a:uFillTx/>
                <a:latin typeface="Arial"/>
              </a:rPr>
              <a:t>Proposed </a:t>
            </a:r>
          </a:p>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38D"/>
                </a:solidFill>
                <a:effectLst/>
                <a:uLnTx/>
                <a:uFillTx/>
                <a:latin typeface="Arial"/>
              </a:rPr>
              <a:t>report structure</a:t>
            </a:r>
          </a:p>
        </p:txBody>
      </p:sp>
      <p:sp>
        <p:nvSpPr>
          <p:cNvPr id="40" name="Text Box 13"/>
          <p:cNvSpPr txBox="1">
            <a:spLocks noChangeArrowheads="1"/>
          </p:cNvSpPr>
          <p:nvPr/>
        </p:nvSpPr>
        <p:spPr bwMode="auto">
          <a:xfrm>
            <a:off x="403081" y="2437535"/>
            <a:ext cx="920059" cy="695364"/>
          </a:xfrm>
          <a:prstGeom prst="rect">
            <a:avLst/>
          </a:prstGeom>
          <a:solidFill>
            <a:srgbClr val="C792C6"/>
          </a:solidFill>
          <a:ln w="6350">
            <a:solidFill>
              <a:srgbClr val="BABBBC"/>
            </a:solidFill>
            <a:miter lim="800000"/>
            <a:headEnd type="none" w="sm" len="sm"/>
            <a:tailEnd type="none" w="sm" len="sm"/>
          </a:ln>
        </p:spPr>
        <p:txBody>
          <a:bodyPr lIns="126000" tIns="46800" rIns="90000" bIns="46800" anchor="ct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38D"/>
                </a:solidFill>
                <a:effectLst/>
                <a:uLnTx/>
                <a:uFillTx/>
                <a:latin typeface="Arial"/>
              </a:rPr>
              <a:t>Key messages agreed</a:t>
            </a:r>
          </a:p>
        </p:txBody>
      </p:sp>
      <p:sp>
        <p:nvSpPr>
          <p:cNvPr id="41" name="Text Box 14"/>
          <p:cNvSpPr txBox="1">
            <a:spLocks noChangeArrowheads="1"/>
          </p:cNvSpPr>
          <p:nvPr/>
        </p:nvSpPr>
        <p:spPr bwMode="auto">
          <a:xfrm>
            <a:off x="403081" y="3560781"/>
            <a:ext cx="920059" cy="966438"/>
          </a:xfrm>
          <a:prstGeom prst="rect">
            <a:avLst/>
          </a:prstGeom>
          <a:solidFill>
            <a:srgbClr val="C792C6"/>
          </a:solidFill>
          <a:ln w="6350">
            <a:solidFill>
              <a:srgbClr val="BABBBC"/>
            </a:solidFill>
            <a:miter lim="800000"/>
            <a:headEnd type="none" w="sm" len="sm"/>
            <a:tailEnd type="none" w="sm" len="sm"/>
          </a:ln>
        </p:spPr>
        <p:txBody>
          <a:bodyPr lIns="126000" tIns="46800" rIns="90000" bIns="46800" anchor="ct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38D"/>
                </a:solidFill>
                <a:effectLst/>
                <a:uLnTx/>
                <a:uFillTx/>
                <a:latin typeface="Arial"/>
              </a:rPr>
              <a:t>Supporting analysis to key messages agreed</a:t>
            </a:r>
          </a:p>
        </p:txBody>
      </p:sp>
      <p:sp>
        <p:nvSpPr>
          <p:cNvPr id="42" name="Text Box 15"/>
          <p:cNvSpPr txBox="1">
            <a:spLocks noChangeArrowheads="1"/>
          </p:cNvSpPr>
          <p:nvPr/>
        </p:nvSpPr>
        <p:spPr bwMode="auto">
          <a:xfrm>
            <a:off x="403081" y="5206701"/>
            <a:ext cx="920059" cy="783118"/>
          </a:xfrm>
          <a:prstGeom prst="rect">
            <a:avLst/>
          </a:prstGeom>
          <a:solidFill>
            <a:srgbClr val="C792C6"/>
          </a:solidFill>
          <a:ln w="6350">
            <a:solidFill>
              <a:srgbClr val="BABBBC"/>
            </a:solidFill>
            <a:miter lim="800000"/>
            <a:headEnd type="none" w="sm" len="sm"/>
            <a:tailEnd type="none" w="sm" len="sm"/>
          </a:ln>
        </p:spPr>
        <p:txBody>
          <a:bodyPr lIns="126000" tIns="46800" rIns="90000" bIns="46800" anchor="ct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38D"/>
                </a:solidFill>
                <a:effectLst/>
                <a:uLnTx/>
                <a:uFillTx/>
                <a:latin typeface="Arial"/>
              </a:rPr>
              <a:t>Detailed tables and analysis in Appendix</a:t>
            </a:r>
          </a:p>
        </p:txBody>
      </p:sp>
      <p:sp>
        <p:nvSpPr>
          <p:cNvPr id="43" name="Text Box 16"/>
          <p:cNvSpPr txBox="1">
            <a:spLocks noChangeArrowheads="1"/>
          </p:cNvSpPr>
          <p:nvPr/>
        </p:nvSpPr>
        <p:spPr bwMode="auto">
          <a:xfrm>
            <a:off x="7868938" y="1753496"/>
            <a:ext cx="920059" cy="1043492"/>
          </a:xfrm>
          <a:prstGeom prst="rect">
            <a:avLst/>
          </a:prstGeom>
          <a:solidFill>
            <a:srgbClr val="C792C6"/>
          </a:solidFill>
          <a:ln w="6350">
            <a:solidFill>
              <a:srgbClr val="BABBBC"/>
            </a:solidFill>
            <a:miter lim="800000"/>
            <a:headEnd type="none" w="sm" len="sm"/>
            <a:tailEnd type="none" w="sm" len="sm"/>
          </a:ln>
        </p:spPr>
        <p:txBody>
          <a:bodyPr lIns="126000" tIns="46800" rIns="90000" bIns="46800" anchor="ct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38D"/>
                </a:solidFill>
                <a:effectLst/>
                <a:uLnTx/>
                <a:uFillTx/>
                <a:latin typeface="Arial"/>
              </a:rPr>
              <a:t>Each slide production delegated to team member</a:t>
            </a:r>
          </a:p>
        </p:txBody>
      </p:sp>
      <p:sp>
        <p:nvSpPr>
          <p:cNvPr id="44" name="TextBox 43"/>
          <p:cNvSpPr txBox="1"/>
          <p:nvPr/>
        </p:nvSpPr>
        <p:spPr>
          <a:xfrm>
            <a:off x="5125790" y="1180919"/>
            <a:ext cx="2047739" cy="184666"/>
          </a:xfrm>
          <a:prstGeom prst="rect">
            <a:avLst/>
          </a:prstGeom>
          <a:solidFill>
            <a:srgbClr val="C84E00"/>
          </a:solidFill>
        </p:spPr>
        <p:txBody>
          <a:bodyPr wrap="square" lIns="0" tIns="0" rIns="0" bIns="0" rtlCol="0">
            <a:spAutoFit/>
          </a:bodyPr>
          <a:lstStyle/>
          <a:p>
            <a:r>
              <a:rPr lang="en-US" sz="1200" dirty="0" smtClean="0">
                <a:solidFill>
                  <a:schemeClr val="bg1"/>
                </a:solidFill>
              </a:rPr>
              <a:t>For example Purposes Only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3. Plan</a:t>
            </a:r>
            <a:endParaRPr lang="en-US" altLang="en-US" b="1" kern="0" dirty="0" smtClean="0">
              <a:solidFill>
                <a:schemeClr val="bg1"/>
              </a:solidFill>
            </a:endParaRPr>
          </a:p>
        </p:txBody>
      </p:sp>
      <p:sp>
        <p:nvSpPr>
          <p:cNvPr id="21" name="Rectangle 3"/>
          <p:cNvSpPr txBox="1">
            <a:spLocks noChangeArrowheads="1"/>
          </p:cNvSpPr>
          <p:nvPr/>
        </p:nvSpPr>
        <p:spPr bwMode="auto">
          <a:xfrm>
            <a:off x="283654" y="1310326"/>
            <a:ext cx="8483367" cy="483239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4. Allocate team responsibilities for drafting and managing the report</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Ensure that all sections and pages have been allocated to members of the team to draft</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Consider the use of a report manager and a report typist</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This is also a useful point to agree and circulate to the team agreed formats and abbreviations for the report</a:t>
            </a: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p:txBody>
      </p:sp>
      <p:sp>
        <p:nvSpPr>
          <p:cNvPr id="22" name="Text Box 4"/>
          <p:cNvSpPr txBox="1">
            <a:spLocks noChangeArrowheads="1"/>
          </p:cNvSpPr>
          <p:nvPr/>
        </p:nvSpPr>
        <p:spPr bwMode="gray">
          <a:xfrm>
            <a:off x="363853" y="2470028"/>
            <a:ext cx="2690363" cy="445595"/>
          </a:xfrm>
          <a:prstGeom prst="rect">
            <a:avLst/>
          </a:prstGeom>
          <a:solidFill>
            <a:srgbClr val="007C92"/>
          </a:solidFill>
          <a:ln w="6350" algn="ctr">
            <a:no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Report managers</a:t>
            </a:r>
          </a:p>
        </p:txBody>
      </p:sp>
      <p:sp>
        <p:nvSpPr>
          <p:cNvPr id="23" name="Rectangle 5"/>
          <p:cNvSpPr>
            <a:spLocks noChangeArrowheads="1"/>
          </p:cNvSpPr>
          <p:nvPr/>
        </p:nvSpPr>
        <p:spPr bwMode="auto">
          <a:xfrm>
            <a:off x="363880" y="3001371"/>
            <a:ext cx="2691291" cy="3300822"/>
          </a:xfrm>
          <a:prstGeom prst="rect">
            <a:avLst/>
          </a:prstGeom>
          <a:solidFill>
            <a:srgbClr val="F3E9F3"/>
          </a:solidFill>
          <a:ln w="6350">
            <a:noFill/>
            <a:miter lim="800000"/>
            <a:headEnd/>
            <a:tailEnd/>
          </a:ln>
        </p:spPr>
        <p:txBody>
          <a:bodyPr lIns="72000" tIns="72000" rIns="72000" bIns="72000"/>
          <a:lstStyle/>
          <a:p>
            <a:pPr marL="231775" marR="0" lvl="1" indent="-231775" defTabSz="914400" eaLnBrk="1" fontAlgn="auto"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Particularly useful for:</a:t>
            </a:r>
          </a:p>
          <a:p>
            <a:pPr marL="452438" marR="0" lvl="2" indent="-184150" defTabSz="914400" eaLnBrk="1" fontAlgn="auto" latinLnBrk="0" hangingPunct="1">
              <a:lnSpc>
                <a:spcPct val="100000"/>
              </a:lnSpc>
              <a:spcBef>
                <a:spcPts val="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Large transactions / teams</a:t>
            </a:r>
          </a:p>
          <a:p>
            <a:pPr marL="452438" marR="0" lvl="2" indent="-184150" defTabSz="914400" eaLnBrk="1" fontAlgn="auto" latinLnBrk="0" hangingPunct="1">
              <a:lnSpc>
                <a:spcPct val="100000"/>
              </a:lnSpc>
              <a:spcBef>
                <a:spcPts val="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Involvement of specialists and overseas offices</a:t>
            </a:r>
          </a:p>
          <a:p>
            <a:pPr marL="231775" marR="0" lvl="1" indent="-231775" defTabSz="914400" eaLnBrk="1" fontAlgn="auto"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Role comprises:</a:t>
            </a:r>
          </a:p>
          <a:p>
            <a:pPr marL="452438" marR="0" lvl="2" indent="-184150" defTabSz="914400" eaLnBrk="1" fontAlgn="auto" latinLnBrk="0" hangingPunct="1">
              <a:lnSpc>
                <a:spcPct val="100000"/>
              </a:lnSpc>
              <a:spcBef>
                <a:spcPts val="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Understanding clients and partners expectations</a:t>
            </a:r>
          </a:p>
          <a:p>
            <a:pPr marL="452438" marR="0" lvl="2" indent="-184150" defTabSz="914400" eaLnBrk="1" fontAlgn="auto" latinLnBrk="0" hangingPunct="1">
              <a:lnSpc>
                <a:spcPct val="100000"/>
              </a:lnSpc>
              <a:spcBef>
                <a:spcPts val="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Driving report planning/storyboarding </a:t>
            </a:r>
          </a:p>
          <a:p>
            <a:pPr marL="452438" marR="0" lvl="2" indent="-184150" defTabSz="914400" eaLnBrk="1" fontAlgn="auto" latinLnBrk="0" hangingPunct="1">
              <a:lnSpc>
                <a:spcPct val="100000"/>
              </a:lnSpc>
              <a:spcBef>
                <a:spcPts val="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Allocating responsibilities</a:t>
            </a:r>
          </a:p>
          <a:p>
            <a:pPr marL="452438" marR="0" lvl="2" indent="-184150" defTabSz="914400" eaLnBrk="1" fontAlgn="auto" latinLnBrk="0" hangingPunct="1">
              <a:lnSpc>
                <a:spcPct val="100000"/>
              </a:lnSpc>
              <a:spcBef>
                <a:spcPts val="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Reporting efficiency – shorter/more focussed reports</a:t>
            </a:r>
          </a:p>
          <a:p>
            <a:pPr marL="452438" marR="0" lvl="2" indent="-184150" defTabSz="914400" eaLnBrk="1" fontAlgn="auto" latinLnBrk="0" hangingPunct="1">
              <a:lnSpc>
                <a:spcPct val="100000"/>
              </a:lnSpc>
              <a:spcBef>
                <a:spcPts val="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Team briefing (team, specialists, report typists)</a:t>
            </a:r>
          </a:p>
          <a:p>
            <a:pPr marL="452438" marR="0" lvl="2" indent="-184150" defTabSz="914400" eaLnBrk="1" fontAlgn="auto" latinLnBrk="0" hangingPunct="1">
              <a:lnSpc>
                <a:spcPct val="100000"/>
              </a:lnSpc>
              <a:spcBef>
                <a:spcPts val="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Consistency – proformas, terminology</a:t>
            </a:r>
          </a:p>
          <a:p>
            <a:pPr marL="452438" marR="0" lvl="2" indent="-184150" defTabSz="914400" eaLnBrk="1" fontAlgn="auto" latinLnBrk="0" hangingPunct="1">
              <a:lnSpc>
                <a:spcPct val="100000"/>
              </a:lnSpc>
              <a:spcBef>
                <a:spcPts val="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Coaching</a:t>
            </a:r>
          </a:p>
          <a:p>
            <a:pPr marL="452438" marR="0" lvl="2" indent="-184150"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a:p>
            <a:pPr marL="452438" marR="0" lvl="2" indent="-184150"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p:txBody>
      </p:sp>
      <p:sp>
        <p:nvSpPr>
          <p:cNvPr id="24" name="Text Box 4"/>
          <p:cNvSpPr txBox="1">
            <a:spLocks noChangeArrowheads="1"/>
          </p:cNvSpPr>
          <p:nvPr/>
        </p:nvSpPr>
        <p:spPr bwMode="gray">
          <a:xfrm>
            <a:off x="3162721" y="2482574"/>
            <a:ext cx="2690363" cy="445595"/>
          </a:xfrm>
          <a:prstGeom prst="rect">
            <a:avLst/>
          </a:prstGeom>
          <a:solidFill>
            <a:srgbClr val="007C92"/>
          </a:solidFill>
          <a:ln w="6350" algn="ctr">
            <a:no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Report typists</a:t>
            </a:r>
          </a:p>
        </p:txBody>
      </p:sp>
      <p:sp>
        <p:nvSpPr>
          <p:cNvPr id="25" name="Rectangle 5"/>
          <p:cNvSpPr>
            <a:spLocks noChangeArrowheads="1"/>
          </p:cNvSpPr>
          <p:nvPr/>
        </p:nvSpPr>
        <p:spPr bwMode="auto">
          <a:xfrm>
            <a:off x="3162748" y="3013917"/>
            <a:ext cx="2691291" cy="3300822"/>
          </a:xfrm>
          <a:prstGeom prst="rect">
            <a:avLst/>
          </a:prstGeom>
          <a:solidFill>
            <a:srgbClr val="F3E9F3"/>
          </a:solidFill>
          <a:ln w="6350">
            <a:noFill/>
            <a:miter lim="800000"/>
            <a:headEnd/>
            <a:tailEnd/>
          </a:ln>
        </p:spPr>
        <p:txBody>
          <a:bodyPr lIns="72000" tIns="72000" rIns="72000" bIns="72000"/>
          <a:lstStyle/>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Role comprises:</a:t>
            </a:r>
          </a:p>
          <a:p>
            <a:pPr marL="452438" marR="0" lvl="2" indent="-184150" defTabSz="914400" eaLnBrk="1" fontAlgn="auto" latinLnBrk="0" hangingPunct="1">
              <a:lnSpc>
                <a:spcPct val="100000"/>
              </a:lnSpc>
              <a:spcBef>
                <a:spcPts val="0"/>
              </a:spcBef>
              <a:spcAft>
                <a:spcPts val="0"/>
              </a:spcAft>
              <a:buClr>
                <a:schemeClr val="accent1"/>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Formatting complex charts and tables</a:t>
            </a:r>
          </a:p>
          <a:p>
            <a:pPr marL="452438" marR="0" lvl="2" indent="-184150" defTabSz="914400" eaLnBrk="1" fontAlgn="auto" latinLnBrk="0" hangingPunct="1">
              <a:lnSpc>
                <a:spcPct val="100000"/>
              </a:lnSpc>
              <a:spcBef>
                <a:spcPts val="0"/>
              </a:spcBef>
              <a:spcAft>
                <a:spcPts val="0"/>
              </a:spcAft>
              <a:buClr>
                <a:schemeClr val="accent1"/>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Processing reviewers’ comments </a:t>
            </a:r>
          </a:p>
          <a:p>
            <a:pPr marL="452438" marR="0" lvl="2" indent="-184150" defTabSz="914400" eaLnBrk="1" fontAlgn="auto" latinLnBrk="0" hangingPunct="1">
              <a:lnSpc>
                <a:spcPct val="100000"/>
              </a:lnSpc>
              <a:spcBef>
                <a:spcPts val="0"/>
              </a:spcBef>
              <a:spcAft>
                <a:spcPts val="0"/>
              </a:spcAft>
              <a:buClr>
                <a:schemeClr val="accent1"/>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Finalize report formatting</a:t>
            </a:r>
          </a:p>
          <a:p>
            <a:pPr marL="231775" marR="0" lvl="1" indent="-231775" defTabSz="914400" eaLnBrk="1" fontAlgn="auto"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Key tips</a:t>
            </a:r>
          </a:p>
          <a:p>
            <a:pPr marL="452438" marR="0" lvl="2" indent="-184150" defTabSz="914400" eaLnBrk="1" fontAlgn="auto" latinLnBrk="0" hangingPunct="1">
              <a:lnSpc>
                <a:spcPct val="100000"/>
              </a:lnSpc>
              <a:spcBef>
                <a:spcPts val="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Keep </a:t>
            </a:r>
            <a:r>
              <a:rPr kumimoji="0" lang="en-GB" sz="1200" b="0" i="0" u="none" strike="noStrike" kern="0" cap="none" spc="0" normalizeH="0" baseline="0" noProof="0" dirty="0" err="1" smtClean="0">
                <a:ln>
                  <a:noFill/>
                </a:ln>
                <a:solidFill>
                  <a:srgbClr val="00338D"/>
                </a:solidFill>
                <a:effectLst/>
                <a:uLnTx/>
                <a:uFillTx/>
              </a:rPr>
              <a:t>databooks</a:t>
            </a:r>
            <a:r>
              <a:rPr kumimoji="0" lang="en-GB" sz="1200" b="0" i="0" u="none" strike="noStrike" kern="0" cap="none" spc="0" normalizeH="0" baseline="0" noProof="0" dirty="0" smtClean="0">
                <a:ln>
                  <a:noFill/>
                </a:ln>
                <a:solidFill>
                  <a:srgbClr val="00338D"/>
                </a:solidFill>
                <a:effectLst/>
                <a:uLnTx/>
                <a:uFillTx/>
              </a:rPr>
              <a:t> and reports together when finalizing</a:t>
            </a:r>
          </a:p>
          <a:p>
            <a:pPr marL="452438" marR="0" lvl="2" indent="-184150" defTabSz="914400" eaLnBrk="1" fontAlgn="auto" latinLnBrk="0" hangingPunct="1">
              <a:lnSpc>
                <a:spcPct val="100000"/>
              </a:lnSpc>
              <a:spcBef>
                <a:spcPts val="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Agree who has control of the master </a:t>
            </a:r>
            <a:r>
              <a:rPr kumimoji="0" lang="en-GB" sz="1200" b="0" i="0" u="none" strike="noStrike" kern="0" cap="none" spc="0" normalizeH="0" baseline="0" noProof="0" dirty="0" err="1" smtClean="0">
                <a:ln>
                  <a:noFill/>
                </a:ln>
                <a:solidFill>
                  <a:srgbClr val="00338D"/>
                </a:solidFill>
                <a:effectLst/>
                <a:uLnTx/>
                <a:uFillTx/>
              </a:rPr>
              <a:t>Databooks</a:t>
            </a:r>
            <a:endParaRPr kumimoji="0" lang="en-GB" sz="1200" b="0" i="0" u="none" strike="noStrike" kern="0" cap="none" spc="0" normalizeH="0" baseline="0" noProof="0" dirty="0" smtClean="0">
              <a:ln>
                <a:noFill/>
              </a:ln>
              <a:solidFill>
                <a:srgbClr val="00338D"/>
              </a:solidFill>
              <a:effectLst/>
              <a:uLnTx/>
              <a:uFillTx/>
            </a:endParaRPr>
          </a:p>
          <a:p>
            <a:pPr marL="452438" marR="0" lvl="2" indent="-184150" defTabSz="914400" eaLnBrk="1" fontAlgn="auto" latinLnBrk="0" hangingPunct="1">
              <a:lnSpc>
                <a:spcPct val="100000"/>
              </a:lnSpc>
              <a:spcBef>
                <a:spcPts val="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Agree all changes to Databook NOT Report</a:t>
            </a:r>
          </a:p>
          <a:p>
            <a:pPr marL="452438" marR="0" lvl="2" indent="-184150" defTabSz="914400" eaLnBrk="1" fontAlgn="auto" latinLnBrk="0" hangingPunct="1">
              <a:lnSpc>
                <a:spcPct val="100000"/>
              </a:lnSpc>
              <a:spcBef>
                <a:spcPts val="0"/>
              </a:spcBef>
              <a:spcAft>
                <a:spcPts val="0"/>
              </a:spcAft>
              <a:buClr>
                <a:srgbClr val="00338D"/>
              </a:buClr>
              <a:buSzPct val="75000"/>
              <a:buFont typeface="Arial" pitchFamily="34" charset="0"/>
              <a:buChar char="–"/>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p:txBody>
      </p:sp>
      <p:sp>
        <p:nvSpPr>
          <p:cNvPr id="26" name="Text Box 4"/>
          <p:cNvSpPr txBox="1">
            <a:spLocks noChangeArrowheads="1"/>
          </p:cNvSpPr>
          <p:nvPr/>
        </p:nvSpPr>
        <p:spPr bwMode="gray">
          <a:xfrm>
            <a:off x="5972347" y="2484362"/>
            <a:ext cx="2690363" cy="445595"/>
          </a:xfrm>
          <a:prstGeom prst="rect">
            <a:avLst/>
          </a:prstGeom>
          <a:solidFill>
            <a:srgbClr val="007C92"/>
          </a:solidFill>
          <a:ln w="6350" algn="ctr">
            <a:no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Typical formats to agree</a:t>
            </a:r>
          </a:p>
        </p:txBody>
      </p:sp>
      <p:sp>
        <p:nvSpPr>
          <p:cNvPr id="27" name="Rectangle 5"/>
          <p:cNvSpPr>
            <a:spLocks noChangeArrowheads="1"/>
          </p:cNvSpPr>
          <p:nvPr/>
        </p:nvSpPr>
        <p:spPr bwMode="auto">
          <a:xfrm>
            <a:off x="5972374" y="3015705"/>
            <a:ext cx="2691291" cy="3300822"/>
          </a:xfrm>
          <a:prstGeom prst="rect">
            <a:avLst/>
          </a:prstGeom>
          <a:solidFill>
            <a:srgbClr val="F3E9F3"/>
          </a:solidFill>
          <a:ln w="6350">
            <a:noFill/>
            <a:miter lim="800000"/>
            <a:headEnd/>
            <a:tailEnd/>
          </a:ln>
        </p:spPr>
        <p:txBody>
          <a:bodyPr lIns="72000" tIns="72000" rIns="72000" bIns="72000"/>
          <a:lstStyle/>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 or US$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€m or €’000</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0.0 or 0.000</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FY11 or 2011</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-3% or (3%)</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Q4 FY11 or 4Q11</a:t>
            </a: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ubtitle 19"/>
          <p:cNvSpPr txBox="1">
            <a:spLocks/>
          </p:cNvSpPr>
          <p:nvPr/>
        </p:nvSpPr>
        <p:spPr bwMode="ltGray">
          <a:xfrm>
            <a:off x="383926" y="452537"/>
            <a:ext cx="4746874" cy="3698550"/>
          </a:xfrm>
          <a:prstGeom prst="rect">
            <a:avLst/>
          </a:prstGeom>
        </p:spPr>
        <p:txBody>
          <a:bodyPr/>
          <a:lstStyle/>
          <a:p>
            <a:pPr marL="0" marR="0" lvl="0" indent="0" algn="l" defTabSz="914400" rtl="0" eaLnBrk="1" fontAlgn="auto" latinLnBrk="0" hangingPunct="1">
              <a:lnSpc>
                <a:spcPts val="1800"/>
              </a:lnSpc>
              <a:spcBef>
                <a:spcPts val="0"/>
              </a:spcBef>
              <a:spcAft>
                <a:spcPts val="300"/>
              </a:spcAft>
              <a:buClrTx/>
              <a:buSzTx/>
              <a:buFont typeface="Arial" pitchFamily="34" charset="0"/>
              <a:buNone/>
              <a:tabLst/>
              <a:defRPr/>
            </a:pPr>
            <a:r>
              <a:rPr kumimoji="0" lang="en-US" sz="1600" b="1" i="1" u="none" strike="noStrike" kern="1200" cap="none" spc="0" normalizeH="0" baseline="0" noProof="0" dirty="0" smtClean="0">
                <a:ln>
                  <a:noFill/>
                </a:ln>
                <a:solidFill>
                  <a:schemeClr val="bg1"/>
                </a:solidFill>
                <a:effectLst/>
                <a:uLnTx/>
                <a:uFillTx/>
                <a:latin typeface="Arial"/>
                <a:ea typeface="+mn-ea"/>
                <a:cs typeface="Arial" pitchFamily="34" charset="0"/>
              </a:rPr>
              <a:t>Engagement Process Guidance</a:t>
            </a:r>
          </a:p>
          <a:p>
            <a:pPr marL="0" marR="0" lvl="0" indent="0" algn="l" defTabSz="914400" rtl="0" eaLnBrk="1" fontAlgn="auto" latinLnBrk="0" hangingPunct="1">
              <a:lnSpc>
                <a:spcPts val="1800"/>
              </a:lnSpc>
              <a:spcBef>
                <a:spcPts val="0"/>
              </a:spcBef>
              <a:spcAft>
                <a:spcPts val="300"/>
              </a:spcAft>
              <a:buClrTx/>
              <a:buSzTx/>
              <a:buFont typeface="Arial" pitchFamily="34" charset="0"/>
              <a:buNone/>
              <a:tabLst/>
              <a:defRPr/>
            </a:pP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The Engagement Process Guidance in the FDD Toolkit links in closely with Next Generation </a:t>
            </a:r>
            <a:r>
              <a:rPr kumimoji="0" lang="en-US" sz="1600" i="0" u="none" strike="noStrike" kern="1200" cap="none" spc="0" normalizeH="0" baseline="0" noProof="0" dirty="0" err="1" smtClean="0">
                <a:ln>
                  <a:noFill/>
                </a:ln>
                <a:solidFill>
                  <a:schemeClr val="bg1"/>
                </a:solidFill>
                <a:effectLst/>
                <a:uLnTx/>
                <a:uFillTx/>
                <a:latin typeface="Arial"/>
                <a:ea typeface="+mn-ea"/>
                <a:cs typeface="Arial" pitchFamily="34" charset="0"/>
              </a:rPr>
              <a:t>Buyside</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 and </a:t>
            </a:r>
            <a:r>
              <a:rPr kumimoji="0" lang="en-US" sz="1600" i="0" u="none" strike="noStrike" kern="1200" cap="none" spc="0" normalizeH="0" baseline="0" noProof="0" dirty="0" err="1" smtClean="0">
                <a:ln>
                  <a:noFill/>
                </a:ln>
                <a:solidFill>
                  <a:schemeClr val="bg1"/>
                </a:solidFill>
                <a:effectLst/>
                <a:uLnTx/>
                <a:uFillTx/>
                <a:latin typeface="Arial"/>
                <a:ea typeface="+mn-ea"/>
                <a:cs typeface="Arial" pitchFamily="34" charset="0"/>
              </a:rPr>
              <a:t>Sellside</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 which are focused on our ability to win clients, win deals and maximize our bandwidth.</a:t>
            </a:r>
          </a:p>
          <a:p>
            <a:pPr marL="0" marR="0" lvl="0" indent="0" algn="l" defTabSz="914400" rtl="0" eaLnBrk="1" fontAlgn="auto" latinLnBrk="0" hangingPunct="1">
              <a:lnSpc>
                <a:spcPts val="1800"/>
              </a:lnSpc>
              <a:spcBef>
                <a:spcPts val="0"/>
              </a:spcBef>
              <a:spcAft>
                <a:spcPts val="300"/>
              </a:spcAft>
              <a:buClrTx/>
              <a:buSzTx/>
              <a:buFont typeface="Arial" pitchFamily="34" charset="0"/>
              <a:buNone/>
              <a:tabLst/>
              <a:defRPr/>
            </a:pP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Once the work has been won, the FDD Toolkit Engagement Process Guidance provides help and tools to assist teams with the execution of the work.</a:t>
            </a:r>
          </a:p>
          <a:p>
            <a:pPr marL="0" marR="0" lvl="0" indent="0" algn="l" defTabSz="914400" rtl="0" eaLnBrk="1" fontAlgn="auto" latinLnBrk="0" hangingPunct="1">
              <a:lnSpc>
                <a:spcPts val="1800"/>
              </a:lnSpc>
              <a:spcBef>
                <a:spcPts val="0"/>
              </a:spcBef>
              <a:spcAft>
                <a:spcPts val="300"/>
              </a:spcAft>
              <a:buClrTx/>
              <a:buSzTx/>
              <a:buFont typeface="Arial" pitchFamily="34" charset="0"/>
              <a:buNone/>
              <a:tabLst/>
              <a:defRPr/>
            </a:pPr>
            <a:r>
              <a:rPr kumimoji="0" lang="en-US" sz="1600" b="1" i="1" u="none" strike="noStrike" kern="1200" cap="none" spc="0" normalizeH="0" baseline="0" noProof="0" dirty="0" smtClean="0">
                <a:ln>
                  <a:noFill/>
                </a:ln>
                <a:solidFill>
                  <a:schemeClr val="bg1"/>
                </a:solidFill>
                <a:effectLst/>
                <a:uLnTx/>
                <a:uFillTx/>
                <a:latin typeface="Arial"/>
                <a:ea typeface="+mn-ea"/>
                <a:cs typeface="Arial" pitchFamily="34" charset="0"/>
              </a:rPr>
              <a:t>Reporting Guidance document</a:t>
            </a:r>
          </a:p>
          <a:p>
            <a:pPr marL="0" marR="0" lvl="0" indent="0" algn="l" defTabSz="914400" rtl="0" eaLnBrk="1" fontAlgn="auto" latinLnBrk="0" hangingPunct="1">
              <a:lnSpc>
                <a:spcPts val="1800"/>
              </a:lnSpc>
              <a:spcBef>
                <a:spcPts val="0"/>
              </a:spcBef>
              <a:spcAft>
                <a:spcPts val="300"/>
              </a:spcAft>
              <a:buClrTx/>
              <a:buSzTx/>
              <a:buFont typeface="Arial" pitchFamily="34" charset="0"/>
              <a:buNone/>
              <a:tabLst/>
              <a:defRPr/>
            </a:pP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The purpose of this document is to assist professionals when carrying out the reporting phase on financial due diligence engagements.</a:t>
            </a:r>
          </a:p>
        </p:txBody>
      </p:sp>
      <p:grpSp>
        <p:nvGrpSpPr>
          <p:cNvPr id="57" name="Group 56"/>
          <p:cNvGrpSpPr/>
          <p:nvPr/>
        </p:nvGrpSpPr>
        <p:grpSpPr bwMode="gray">
          <a:xfrm>
            <a:off x="5923870" y="3859616"/>
            <a:ext cx="2395538" cy="2393157"/>
            <a:chOff x="557213" y="1061987"/>
            <a:chExt cx="2395538" cy="2393157"/>
          </a:xfrm>
        </p:grpSpPr>
        <p:sp>
          <p:nvSpPr>
            <p:cNvPr id="58"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rotWithShape="1">
              <a:gsLst>
                <a:gs pos="0">
                  <a:srgbClr val="CAB5E8"/>
                </a:gs>
                <a:gs pos="35000">
                  <a:srgbClr val="DACBEE"/>
                </a:gs>
                <a:gs pos="80000">
                  <a:srgbClr val="F1EAF9"/>
                </a:gs>
              </a:gsLst>
              <a:lin ang="18000000" scaled="0"/>
            </a:gradFill>
            <a:ln w="9525" cap="flat" cmpd="sng" algn="ctr">
              <a:solidFill>
                <a:srgbClr val="7E60A0"/>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59"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rotWithShape="1">
              <a:gsLst>
                <a:gs pos="0">
                  <a:srgbClr val="DBFDA7"/>
                </a:gs>
                <a:gs pos="35000">
                  <a:srgbClr val="E5FDC2"/>
                </a:gs>
                <a:gs pos="80000">
                  <a:srgbClr val="F6FFE6"/>
                </a:gs>
              </a:gsLst>
              <a:lin ang="18600000" scaled="0"/>
            </a:gradFill>
            <a:ln w="9525" cap="flat" cmpd="sng" algn="ctr">
              <a:solidFill>
                <a:srgbClr val="B5BF88">
                  <a:lumMod val="75000"/>
                </a:srgbClr>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60"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rotWithShape="1">
              <a:gsLst>
                <a:gs pos="0">
                  <a:srgbClr val="FEBE86"/>
                </a:gs>
                <a:gs pos="35000">
                  <a:srgbClr val="FED0AA"/>
                </a:gs>
                <a:gs pos="80000">
                  <a:srgbClr val="FEEBDB"/>
                </a:gs>
              </a:gsLst>
              <a:lin ang="18000000" scaled="0"/>
            </a:gradFill>
            <a:ln w="9525" cap="flat" cmpd="sng" algn="ctr">
              <a:solidFill>
                <a:srgbClr val="C84E00"/>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61"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rotWithShape="1">
              <a:gsLst>
                <a:gs pos="0">
                  <a:srgbClr val="A2C4FF"/>
                </a:gs>
                <a:gs pos="35000">
                  <a:srgbClr val="BED5FF"/>
                </a:gs>
                <a:gs pos="100000">
                  <a:srgbClr val="E4EEFF"/>
                </a:gs>
              </a:gsLst>
              <a:lin ang="13800000" scaled="0"/>
            </a:gradFill>
            <a:ln w="9525" cap="flat" cmpd="sng" algn="ctr">
              <a:solidFill>
                <a:srgbClr val="4274B0"/>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62"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gradFill rotWithShape="1">
              <a:gsLst>
                <a:gs pos="0">
                  <a:srgbClr val="00338D">
                    <a:shade val="51000"/>
                    <a:satMod val="130000"/>
                  </a:srgbClr>
                </a:gs>
                <a:gs pos="80000">
                  <a:srgbClr val="00338D">
                    <a:shade val="93000"/>
                    <a:satMod val="130000"/>
                  </a:srgbClr>
                </a:gs>
                <a:gs pos="100000">
                  <a:srgbClr val="00338D">
                    <a:shade val="94000"/>
                    <a:satMod val="135000"/>
                  </a:srgbClr>
                </a:gs>
              </a:gsLst>
              <a:lin ang="16200000" scaled="0"/>
            </a:gradFill>
            <a:ln w="9525" cap="flat" cmpd="sng" algn="ctr">
              <a:solidFill>
                <a:srgbClr val="00338D">
                  <a:shade val="95000"/>
                  <a:satMod val="105000"/>
                </a:srgbClr>
              </a:solidFill>
              <a:prstDash val="solid"/>
              <a:headEnd/>
              <a:tailEnd/>
            </a:ln>
            <a:effectLst>
              <a:outerShdw blurRad="40000" dist="23000" dir="5400000" rotWithShape="0">
                <a:srgbClr val="000000">
                  <a:alpha val="35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a:ea typeface="+mn-ea"/>
                <a:cs typeface="Arial"/>
              </a:endParaRPr>
            </a:p>
          </p:txBody>
        </p:sp>
        <p:sp>
          <p:nvSpPr>
            <p:cNvPr id="63"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gradFill rotWithShape="1">
              <a:gsLst>
                <a:gs pos="0">
                  <a:srgbClr val="00338D">
                    <a:shade val="51000"/>
                    <a:satMod val="130000"/>
                  </a:srgbClr>
                </a:gs>
                <a:gs pos="80000">
                  <a:srgbClr val="00338D">
                    <a:shade val="93000"/>
                    <a:satMod val="130000"/>
                  </a:srgbClr>
                </a:gs>
                <a:gs pos="100000">
                  <a:srgbClr val="00338D">
                    <a:shade val="94000"/>
                    <a:satMod val="135000"/>
                  </a:srgbClr>
                </a:gs>
              </a:gsLst>
              <a:lin ang="16200000" scaled="0"/>
            </a:gradFill>
            <a:ln w="9525" cap="flat" cmpd="sng" algn="ctr">
              <a:solidFill>
                <a:srgbClr val="00338D">
                  <a:shade val="95000"/>
                  <a:satMod val="105000"/>
                </a:srgbClr>
              </a:solidFill>
              <a:prstDash val="solid"/>
              <a:headEnd/>
              <a:tailEnd/>
            </a:ln>
            <a:effectLst>
              <a:outerShdw blurRad="40000" dist="23000" dir="5400000" rotWithShape="0">
                <a:srgbClr val="000000">
                  <a:alpha val="35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a:ea typeface="+mn-ea"/>
                <a:cs typeface="Arial"/>
              </a:endParaRPr>
            </a:p>
          </p:txBody>
        </p:sp>
        <p:sp>
          <p:nvSpPr>
            <p:cNvPr id="64"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10" cap="none" spc="360" normalizeH="0" baseline="0" noProof="0" dirty="0" smtClean="0">
                  <a:ln w="9525">
                    <a:noFill/>
                    <a:round/>
                    <a:headEnd/>
                    <a:tailEnd/>
                  </a:ln>
                  <a:solidFill>
                    <a:srgbClr val="F8F8F8"/>
                  </a:solidFill>
                  <a:effectLst/>
                  <a:uLnTx/>
                  <a:uFillTx/>
                  <a:latin typeface="Arial"/>
                  <a:cs typeface="Arial"/>
                </a:rPr>
                <a:t>GO TO MARKET MATERIALS</a:t>
              </a:r>
              <a:endParaRPr kumimoji="0" lang="en-US" sz="1000" b="1" i="0" u="none" strike="noStrike" kern="10" cap="none" spc="360" normalizeH="0" baseline="0" noProof="0" dirty="0">
                <a:ln w="9525">
                  <a:noFill/>
                  <a:round/>
                  <a:headEnd/>
                  <a:tailEnd/>
                </a:ln>
                <a:solidFill>
                  <a:srgbClr val="F8F8F8"/>
                </a:solidFill>
                <a:effectLst/>
                <a:uLnTx/>
                <a:uFillTx/>
                <a:latin typeface="Arial"/>
                <a:cs typeface="Arial"/>
              </a:endParaRPr>
            </a:p>
          </p:txBody>
        </p:sp>
        <p:sp>
          <p:nvSpPr>
            <p:cNvPr id="65"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10" cap="none" spc="360" normalizeH="0" baseline="0" noProof="0" dirty="0" smtClean="0">
                  <a:ln w="9525">
                    <a:noFill/>
                    <a:round/>
                    <a:headEnd/>
                    <a:tailEnd/>
                  </a:ln>
                  <a:solidFill>
                    <a:srgbClr val="F8F8F8"/>
                  </a:solidFill>
                  <a:effectLst/>
                  <a:uLnTx/>
                  <a:uFillTx/>
                  <a:latin typeface="Arial"/>
                  <a:cs typeface="Arial"/>
                </a:rPr>
                <a:t>RISK MANAGEMENT GUIDANCE</a:t>
              </a:r>
              <a:endParaRPr kumimoji="0" lang="en-US" sz="1000" b="1" i="0" u="none" strike="noStrike" kern="10" cap="none" spc="360" normalizeH="0" baseline="0" noProof="0" dirty="0">
                <a:ln w="9525">
                  <a:noFill/>
                  <a:round/>
                  <a:headEnd/>
                  <a:tailEnd/>
                </a:ln>
                <a:solidFill>
                  <a:srgbClr val="F8F8F8"/>
                </a:solidFill>
                <a:effectLst/>
                <a:uLnTx/>
                <a:uFillTx/>
                <a:latin typeface="Arial"/>
                <a:cs typeface="Arial"/>
              </a:endParaRPr>
            </a:p>
          </p:txBody>
        </p:sp>
        <p:sp>
          <p:nvSpPr>
            <p:cNvPr id="66" name="Oval 65"/>
            <p:cNvSpPr/>
            <p:nvPr/>
          </p:nvSpPr>
          <p:spPr bwMode="gray">
            <a:xfrm>
              <a:off x="2574132" y="1518112"/>
              <a:ext cx="115747" cy="115747"/>
            </a:xfrm>
            <a:prstGeom prst="ellipse">
              <a:avLst/>
            </a:prstGeom>
            <a:solidFill>
              <a:srgbClr val="00338D">
                <a:lumMod val="20000"/>
                <a:lumOff val="80000"/>
              </a:srgbClr>
            </a:solidFill>
            <a:ln w="25400" cap="flat" cmpd="sng" algn="ctr">
              <a:solidFill>
                <a:srgbClr val="00338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ea typeface="+mn-ea"/>
                  <a:cs typeface="Arial"/>
                  <a:sym typeface="Symbol"/>
                </a:rPr>
                <a:t></a:t>
              </a:r>
              <a:endParaRPr kumimoji="0" lang="en-US" sz="800" b="0" i="0" u="none" strike="noStrike" kern="0" cap="none" spc="0" normalizeH="0" baseline="0" noProof="0" dirty="0">
                <a:ln>
                  <a:noFill/>
                </a:ln>
                <a:solidFill>
                  <a:srgbClr val="00338D"/>
                </a:solidFill>
                <a:effectLst/>
                <a:uLnTx/>
                <a:uFillTx/>
                <a:latin typeface="Arial"/>
                <a:ea typeface="+mn-ea"/>
                <a:cs typeface="Arial"/>
              </a:endParaRPr>
            </a:p>
          </p:txBody>
        </p:sp>
        <p:sp>
          <p:nvSpPr>
            <p:cNvPr id="67" name="Oval 66"/>
            <p:cNvSpPr/>
            <p:nvPr/>
          </p:nvSpPr>
          <p:spPr bwMode="gray">
            <a:xfrm>
              <a:off x="2583657" y="2892243"/>
              <a:ext cx="115747" cy="115747"/>
            </a:xfrm>
            <a:prstGeom prst="ellipse">
              <a:avLst/>
            </a:prstGeom>
            <a:solidFill>
              <a:srgbClr val="00338D">
                <a:lumMod val="20000"/>
                <a:lumOff val="80000"/>
              </a:srgbClr>
            </a:solidFill>
            <a:ln w="25400" cap="flat" cmpd="sng" algn="ctr">
              <a:solidFill>
                <a:srgbClr val="00338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ea typeface="+mn-ea"/>
                  <a:cs typeface="Arial"/>
                  <a:sym typeface="Symbol"/>
                </a:rPr>
                <a:t></a:t>
              </a:r>
              <a:endParaRPr kumimoji="0" lang="en-US" sz="800" b="0" i="0" u="none" strike="noStrike" kern="0" cap="none" spc="0" normalizeH="0" baseline="0" noProof="0" dirty="0">
                <a:ln>
                  <a:noFill/>
                </a:ln>
                <a:solidFill>
                  <a:srgbClr val="00338D"/>
                </a:solidFill>
                <a:effectLst/>
                <a:uLnTx/>
                <a:uFillTx/>
                <a:latin typeface="Arial"/>
                <a:ea typeface="+mn-ea"/>
                <a:cs typeface="Arial"/>
              </a:endParaRPr>
            </a:p>
          </p:txBody>
        </p:sp>
        <p:sp>
          <p:nvSpPr>
            <p:cNvPr id="68" name="TextBox 67"/>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ENGAGEMENT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PROCESS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GUIDANCE</a:t>
              </a:r>
              <a:endParaRPr kumimoji="0" lang="en-US" sz="800" b="0" i="0" u="none" strike="noStrike" kern="0" cap="none" spc="0" normalizeH="0" baseline="0" noProof="0" dirty="0">
                <a:ln>
                  <a:noFill/>
                </a:ln>
                <a:solidFill>
                  <a:srgbClr val="00338D"/>
                </a:solidFill>
                <a:effectLst/>
                <a:uLnTx/>
                <a:uFillTx/>
                <a:latin typeface="Arial"/>
              </a:endParaRPr>
            </a:p>
          </p:txBody>
        </p:sp>
        <p:sp>
          <p:nvSpPr>
            <p:cNvPr id="69" name="TextBox 68"/>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FDD WORK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AREAS</a:t>
              </a:r>
              <a:endParaRPr kumimoji="0" lang="en-US" sz="800" b="0" i="0" u="none" strike="noStrike" kern="0" cap="none" spc="0" normalizeH="0" baseline="0" noProof="0" dirty="0">
                <a:ln>
                  <a:noFill/>
                </a:ln>
                <a:solidFill>
                  <a:srgbClr val="00338D"/>
                </a:solidFill>
                <a:effectLst/>
                <a:uLnTx/>
                <a:uFillTx/>
                <a:latin typeface="Arial"/>
              </a:endParaRPr>
            </a:p>
          </p:txBody>
        </p:sp>
        <p:sp>
          <p:nvSpPr>
            <p:cNvPr id="70" name="TextBox 69"/>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ENGAGEMENT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ENABLERS</a:t>
              </a:r>
              <a:endParaRPr kumimoji="0" lang="en-US" sz="800" b="0" i="0" u="none" strike="noStrike" kern="0" cap="none" spc="0" normalizeH="0" baseline="0" noProof="0" dirty="0">
                <a:ln>
                  <a:noFill/>
                </a:ln>
                <a:solidFill>
                  <a:srgbClr val="00338D"/>
                </a:solidFill>
                <a:effectLst/>
                <a:uLnTx/>
                <a:uFillTx/>
                <a:latin typeface="Arial"/>
              </a:endParaRPr>
            </a:p>
          </p:txBody>
        </p:sp>
        <p:sp>
          <p:nvSpPr>
            <p:cNvPr id="71" name="TextBox 70"/>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OFFSHORE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SUPPORT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OPPORTUNITIES</a:t>
              </a:r>
            </a:p>
          </p:txBody>
        </p:sp>
        <p:sp>
          <p:nvSpPr>
            <p:cNvPr id="72" name="Oval 71"/>
            <p:cNvSpPr/>
            <p:nvPr/>
          </p:nvSpPr>
          <p:spPr bwMode="gray">
            <a:xfrm>
              <a:off x="1476827" y="1981099"/>
              <a:ext cx="572947" cy="572947"/>
            </a:xfrm>
            <a:prstGeom prst="ellipse">
              <a:avLst/>
            </a:prstGeom>
            <a:gradFill rotWithShape="1">
              <a:gsLst>
                <a:gs pos="0">
                  <a:srgbClr val="00338D">
                    <a:shade val="51000"/>
                    <a:satMod val="130000"/>
                  </a:srgbClr>
                </a:gs>
                <a:gs pos="80000">
                  <a:srgbClr val="00338D">
                    <a:shade val="93000"/>
                    <a:satMod val="130000"/>
                  </a:srgbClr>
                </a:gs>
                <a:gs pos="100000">
                  <a:srgbClr val="00338D">
                    <a:shade val="94000"/>
                    <a:satMod val="135000"/>
                  </a:srgbClr>
                </a:gs>
              </a:gsLst>
              <a:lin ang="16200000" scaled="0"/>
            </a:gradFill>
            <a:ln w="9525" cap="flat" cmpd="sng" algn="ctr">
              <a:solidFill>
                <a:srgbClr val="00338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a:ea typeface="+mn-ea"/>
                <a:cs typeface="Arial"/>
              </a:endParaRPr>
            </a:p>
          </p:txBody>
        </p:sp>
        <p:sp>
          <p:nvSpPr>
            <p:cNvPr id="73" name="TextBox 72"/>
            <p:cNvSpPr txBox="1"/>
            <p:nvPr/>
          </p:nvSpPr>
          <p:spPr bwMode="gray">
            <a:xfrm>
              <a:off x="1496240" y="2084843"/>
              <a:ext cx="532436"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a:rPr>
                <a:t>FDD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a:rPr>
                <a:t>Toolkit</a:t>
              </a:r>
              <a:endParaRPr kumimoji="0" lang="en-US" sz="8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a:endParaRPr>
            </a:p>
          </p:txBody>
        </p:sp>
      </p:grpSp>
      <p:pic>
        <p:nvPicPr>
          <p:cNvPr id="20" name="Picture 3" descr="DPP-1"/>
          <p:cNvPicPr>
            <a:picLocks noChangeAspect="1" noChangeArrowheads="1"/>
          </p:cNvPicPr>
          <p:nvPr/>
        </p:nvPicPr>
        <p:blipFill>
          <a:blip r:embed="rId3" cstate="print"/>
          <a:srcRect/>
          <a:stretch>
            <a:fillRect/>
          </a:stretch>
        </p:blipFill>
        <p:spPr bwMode="auto">
          <a:xfrm>
            <a:off x="374176" y="3995209"/>
            <a:ext cx="492125" cy="485775"/>
          </a:xfrm>
          <a:prstGeom prst="rect">
            <a:avLst/>
          </a:prstGeom>
          <a:noFill/>
          <a:ln w="9525">
            <a:noFill/>
            <a:miter lim="800000"/>
            <a:headEnd/>
            <a:tailEnd/>
          </a:ln>
        </p:spPr>
      </p:pic>
      <p:sp>
        <p:nvSpPr>
          <p:cNvPr id="21" name="Rectangle 20"/>
          <p:cNvSpPr/>
          <p:nvPr/>
        </p:nvSpPr>
        <p:spPr bwMode="gray">
          <a:xfrm>
            <a:off x="977900" y="3927890"/>
            <a:ext cx="3365500" cy="2426305"/>
          </a:xfrm>
          <a:prstGeom prst="rect">
            <a:avLst/>
          </a:prstGeom>
        </p:spPr>
        <p:txBody>
          <a:bodyPr wrap="square">
            <a:spAutoFit/>
          </a:bodyPr>
          <a:lstStyle/>
          <a:p>
            <a:pPr>
              <a:lnSpc>
                <a:spcPts val="1300"/>
              </a:lnSpc>
            </a:pPr>
            <a:r>
              <a:rPr lang="en-US" sz="1200" dirty="0" smtClean="0">
                <a:solidFill>
                  <a:schemeClr val="bg1"/>
                </a:solidFill>
                <a:latin typeface="+mn-lt"/>
                <a:cs typeface="+mn-cs"/>
              </a:rPr>
              <a:t>The </a:t>
            </a:r>
            <a:r>
              <a:rPr lang="en-US" sz="1200" dirty="0" err="1" smtClean="0">
                <a:solidFill>
                  <a:schemeClr val="bg1"/>
                </a:solidFill>
                <a:latin typeface="+mn-lt"/>
                <a:cs typeface="+mn-cs"/>
              </a:rPr>
              <a:t>FDD</a:t>
            </a:r>
            <a:r>
              <a:rPr lang="en-US" sz="1200" dirty="0" smtClean="0">
                <a:solidFill>
                  <a:schemeClr val="bg1"/>
                </a:solidFill>
                <a:latin typeface="+mn-lt"/>
                <a:cs typeface="+mn-cs"/>
              </a:rPr>
              <a:t> </a:t>
            </a:r>
            <a:r>
              <a:rPr lang="en-US" sz="1200" dirty="0" err="1" smtClean="0">
                <a:solidFill>
                  <a:schemeClr val="bg1"/>
                </a:solidFill>
                <a:latin typeface="+mn-lt"/>
                <a:cs typeface="+mn-cs"/>
              </a:rPr>
              <a:t>Databook</a:t>
            </a:r>
            <a:r>
              <a:rPr lang="en-US" sz="1200" dirty="0" smtClean="0">
                <a:solidFill>
                  <a:schemeClr val="bg1"/>
                </a:solidFill>
                <a:latin typeface="+mn-lt"/>
                <a:cs typeface="+mn-cs"/>
              </a:rPr>
              <a:t>, is NOT a financial </a:t>
            </a:r>
            <a:r>
              <a:rPr lang="en-US" sz="1200" dirty="0" err="1" smtClean="0">
                <a:solidFill>
                  <a:schemeClr val="bg1"/>
                </a:solidFill>
                <a:latin typeface="+mn-lt"/>
                <a:cs typeface="+mn-cs"/>
              </a:rPr>
              <a:t>databook</a:t>
            </a:r>
            <a:r>
              <a:rPr lang="en-US" sz="1200" dirty="0" smtClean="0">
                <a:solidFill>
                  <a:schemeClr val="bg1"/>
                </a:solidFill>
                <a:latin typeface="+mn-lt"/>
                <a:cs typeface="+mn-cs"/>
              </a:rPr>
              <a:t> ,  rather it is a Microsoft Excel® </a:t>
            </a:r>
            <a:r>
              <a:rPr lang="en-US" sz="1200" dirty="0" err="1" smtClean="0">
                <a:solidFill>
                  <a:schemeClr val="bg1"/>
                </a:solidFill>
                <a:latin typeface="+mn-lt"/>
                <a:cs typeface="+mn-cs"/>
              </a:rPr>
              <a:t>databook</a:t>
            </a:r>
            <a:r>
              <a:rPr lang="en-US" sz="1200" dirty="0" smtClean="0">
                <a:solidFill>
                  <a:schemeClr val="bg1"/>
                </a:solidFill>
                <a:latin typeface="+mn-lt"/>
                <a:cs typeface="+mn-cs"/>
              </a:rPr>
              <a:t> supporting  our  financial analysis and is often prepared to support our </a:t>
            </a:r>
            <a:r>
              <a:rPr lang="en-US" sz="1200" dirty="0" err="1" smtClean="0">
                <a:solidFill>
                  <a:schemeClr val="bg1"/>
                </a:solidFill>
                <a:latin typeface="+mn-lt"/>
                <a:cs typeface="+mn-cs"/>
              </a:rPr>
              <a:t>FDD</a:t>
            </a:r>
            <a:r>
              <a:rPr lang="en-US" sz="1200" dirty="0" smtClean="0">
                <a:solidFill>
                  <a:schemeClr val="bg1"/>
                </a:solidFill>
                <a:latin typeface="+mn-lt"/>
                <a:cs typeface="+mn-cs"/>
              </a:rPr>
              <a:t> report.</a:t>
            </a:r>
          </a:p>
          <a:p>
            <a:pPr>
              <a:lnSpc>
                <a:spcPts val="1300"/>
              </a:lnSpc>
            </a:pPr>
            <a:r>
              <a:rPr lang="en-US" sz="1200" dirty="0" smtClean="0">
                <a:solidFill>
                  <a:schemeClr val="bg1"/>
                </a:solidFill>
                <a:latin typeface="+mn-lt"/>
                <a:cs typeface="+mn-cs"/>
              </a:rPr>
              <a:t>For SEC clients, we are not permitted to compile financial </a:t>
            </a:r>
            <a:r>
              <a:rPr lang="en-US" sz="1200" dirty="0" err="1" smtClean="0">
                <a:solidFill>
                  <a:schemeClr val="bg1"/>
                </a:solidFill>
                <a:latin typeface="+mn-lt"/>
                <a:cs typeface="+mn-cs"/>
              </a:rPr>
              <a:t>databooks</a:t>
            </a:r>
            <a:r>
              <a:rPr lang="en-US" sz="1200" dirty="0" smtClean="0">
                <a:solidFill>
                  <a:schemeClr val="bg1"/>
                </a:solidFill>
                <a:latin typeface="+mn-lt"/>
                <a:cs typeface="+mn-cs"/>
              </a:rPr>
              <a:t> on behalf of the client. When performing due diligence on the sell-side,  we may be asked to assist the client with preparing standalone financial books (and other </a:t>
            </a:r>
            <a:r>
              <a:rPr lang="en-US" sz="1200" dirty="0" err="1" smtClean="0">
                <a:solidFill>
                  <a:schemeClr val="bg1"/>
                </a:solidFill>
                <a:latin typeface="+mn-lt"/>
                <a:cs typeface="+mn-cs"/>
              </a:rPr>
              <a:t>databooks</a:t>
            </a:r>
            <a:r>
              <a:rPr lang="en-US" sz="1200" dirty="0" smtClean="0">
                <a:solidFill>
                  <a:schemeClr val="bg1"/>
                </a:solidFill>
                <a:latin typeface="+mn-lt"/>
                <a:cs typeface="+mn-cs"/>
              </a:rPr>
              <a:t>, e.g., operational data) which will be provided to prospective purchasers – as part of wider sell-side assistance.  This is NOT included in the </a:t>
            </a:r>
            <a:r>
              <a:rPr lang="en-US" sz="1200" dirty="0" err="1" smtClean="0">
                <a:solidFill>
                  <a:schemeClr val="bg1"/>
                </a:solidFill>
                <a:latin typeface="+mn-lt"/>
                <a:cs typeface="+mn-cs"/>
              </a:rPr>
              <a:t>FDD</a:t>
            </a:r>
            <a:r>
              <a:rPr lang="en-US" sz="1200" dirty="0" smtClean="0">
                <a:solidFill>
                  <a:schemeClr val="bg1"/>
                </a:solidFill>
                <a:latin typeface="+mn-lt"/>
                <a:cs typeface="+mn-cs"/>
              </a:rPr>
              <a:t> toolkit.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4. Draft</a:t>
            </a:r>
            <a:endParaRPr lang="en-US" altLang="en-US" b="1" kern="0" dirty="0" smtClean="0">
              <a:solidFill>
                <a:schemeClr val="bg1"/>
              </a:solidFill>
            </a:endParaRPr>
          </a:p>
        </p:txBody>
      </p:sp>
      <p:sp>
        <p:nvSpPr>
          <p:cNvPr id="31" name="Rectangle 30"/>
          <p:cNvSpPr/>
          <p:nvPr/>
        </p:nvSpPr>
        <p:spPr>
          <a:xfrm>
            <a:off x="162962" y="1178989"/>
            <a:ext cx="8858489" cy="2082685"/>
          </a:xfrm>
          <a:prstGeom prst="rect">
            <a:avLst/>
          </a:prstGeom>
          <a:solidFill>
            <a:srgbClr val="E5F2F4"/>
          </a:solidFill>
          <a:ln w="9525" cap="flat" cmpd="sng" algn="ctr">
            <a:solidFill>
              <a:srgbClr val="80BEC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32" name="Right Arrow 31"/>
          <p:cNvSpPr/>
          <p:nvPr/>
        </p:nvSpPr>
        <p:spPr>
          <a:xfrm rot="5400000">
            <a:off x="6594050" y="2460385"/>
            <a:ext cx="268663" cy="334650"/>
          </a:xfrm>
          <a:prstGeom prst="rightArrow">
            <a:avLst/>
          </a:prstGeom>
          <a:solidFill>
            <a:srgbClr val="F1D3BF"/>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33" name="Pentagon 32"/>
          <p:cNvSpPr/>
          <p:nvPr/>
        </p:nvSpPr>
        <p:spPr>
          <a:xfrm>
            <a:off x="7473538" y="1710551"/>
            <a:ext cx="1530649" cy="896293"/>
          </a:xfrm>
          <a:prstGeom prst="homePlate">
            <a:avLst>
              <a:gd name="adj" fmla="val 21717"/>
            </a:avLst>
          </a:prstGeom>
          <a:solidFill>
            <a:srgbClr val="E7CBCE"/>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7. Finalize</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4" name="Pentagon 33"/>
          <p:cNvSpPr/>
          <p:nvPr/>
        </p:nvSpPr>
        <p:spPr>
          <a:xfrm>
            <a:off x="6039074" y="1708980"/>
            <a:ext cx="1530649" cy="896293"/>
          </a:xfrm>
          <a:prstGeom prst="homePlate">
            <a:avLst>
              <a:gd name="adj" fmla="val 21717"/>
            </a:avLst>
          </a:prstGeom>
          <a:solidFill>
            <a:srgbClr val="BFCCE3"/>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6. Issue draft and discuss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5" name="Pentagon 34"/>
          <p:cNvSpPr/>
          <p:nvPr/>
        </p:nvSpPr>
        <p:spPr>
          <a:xfrm>
            <a:off x="4588539" y="1701802"/>
            <a:ext cx="1530649" cy="896293"/>
          </a:xfrm>
          <a:prstGeom prst="homePlate">
            <a:avLst>
              <a:gd name="adj" fmla="val 21717"/>
            </a:avLst>
          </a:prstGeom>
          <a:solidFill>
            <a:srgbClr val="DADFC3"/>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5. Review</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6" name="Pentagon 35"/>
          <p:cNvSpPr/>
          <p:nvPr/>
        </p:nvSpPr>
        <p:spPr>
          <a:xfrm>
            <a:off x="3138340" y="1703303"/>
            <a:ext cx="1530649" cy="896293"/>
          </a:xfrm>
          <a:prstGeom prst="homePlate">
            <a:avLst>
              <a:gd name="adj" fmla="val 21717"/>
            </a:avLst>
          </a:prstGeom>
          <a:solidFill>
            <a:srgbClr val="A79E70"/>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4. Draft</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7" name="Pentagon 36"/>
          <p:cNvSpPr/>
          <p:nvPr/>
        </p:nvSpPr>
        <p:spPr>
          <a:xfrm>
            <a:off x="1696282" y="1695751"/>
            <a:ext cx="1530649" cy="896293"/>
          </a:xfrm>
          <a:prstGeom prst="homePlate">
            <a:avLst>
              <a:gd name="adj" fmla="val 21717"/>
            </a:avLst>
          </a:prstGeom>
          <a:solidFill>
            <a:srgbClr val="E3C9E3"/>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3. Plan</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8" name="Pentagon 37"/>
          <p:cNvSpPr/>
          <p:nvPr/>
        </p:nvSpPr>
        <p:spPr>
          <a:xfrm>
            <a:off x="253887" y="1697252"/>
            <a:ext cx="1530649" cy="896293"/>
          </a:xfrm>
          <a:prstGeom prst="homePlate">
            <a:avLst>
              <a:gd name="adj" fmla="val 21717"/>
            </a:avLst>
          </a:prstGeom>
          <a:solidFill>
            <a:srgbClr val="BFDEE4"/>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2. Understand the reader</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9" name="Pentagon 38"/>
          <p:cNvSpPr/>
          <p:nvPr/>
        </p:nvSpPr>
        <p:spPr>
          <a:xfrm>
            <a:off x="255458" y="1293433"/>
            <a:ext cx="8700006" cy="346785"/>
          </a:xfrm>
          <a:prstGeom prst="homePlate">
            <a:avLst>
              <a:gd name="adj" fmla="val 40745"/>
            </a:avLst>
          </a:prstGeom>
          <a:solidFill>
            <a:srgbClr val="BFD3D6"/>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1. Continuous communication</a:t>
            </a:r>
          </a:p>
        </p:txBody>
      </p:sp>
      <p:sp>
        <p:nvSpPr>
          <p:cNvPr id="40" name="Rectangle 39"/>
          <p:cNvSpPr/>
          <p:nvPr/>
        </p:nvSpPr>
        <p:spPr>
          <a:xfrm>
            <a:off x="5938885" y="2762037"/>
            <a:ext cx="1602553" cy="320515"/>
          </a:xfrm>
          <a:prstGeom prst="rect">
            <a:avLst/>
          </a:prstGeom>
          <a:solidFill>
            <a:srgbClr val="FAEDBF"/>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Further work?</a:t>
            </a:r>
          </a:p>
        </p:txBody>
      </p:sp>
      <p:sp>
        <p:nvSpPr>
          <p:cNvPr id="41" name="Rectangle 3"/>
          <p:cNvSpPr txBox="1">
            <a:spLocks noChangeArrowheads="1"/>
          </p:cNvSpPr>
          <p:nvPr/>
        </p:nvSpPr>
        <p:spPr bwMode="auto">
          <a:xfrm>
            <a:off x="237711" y="2777796"/>
            <a:ext cx="4513397"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indent="0" algn="l" defTabSz="914400" rtl="0" eaLnBrk="1" fontAlgn="base" latinLnBrk="0" hangingPunct="1">
              <a:lnSpc>
                <a:spcPct val="100000"/>
              </a:lnSpc>
              <a:spcBef>
                <a:spcPts val="600"/>
              </a:spcBef>
              <a:spcAft>
                <a:spcPts val="0"/>
              </a:spcAft>
              <a:buClr>
                <a:srgbClr val="00338D"/>
              </a:buClr>
              <a:buSzPct val="75000"/>
              <a:buFontTx/>
              <a:buNone/>
              <a:tabLst>
                <a:tab pos="90488" algn="l"/>
              </a:tabLst>
              <a:defRPr/>
            </a:pPr>
            <a:r>
              <a:rPr kumimoji="0" lang="en-GB" sz="800" b="0" i="0" u="none" strike="noStrike" kern="0" cap="none" spc="0" normalizeH="0" baseline="0" noProof="0" dirty="0" smtClean="0">
                <a:ln>
                  <a:noFill/>
                </a:ln>
                <a:solidFill>
                  <a:srgbClr val="BABBBC"/>
                </a:solidFill>
                <a:effectLst/>
                <a:uLnTx/>
                <a:uFillTx/>
                <a:latin typeface="Arial"/>
                <a:cs typeface="Arial"/>
              </a:rPr>
              <a:t>Note:  the reporting process here is shown as being  a linear process, both for illustrative purposes and to help structure the guidance in this document.  In practice the process is iterative and some of these components maybe carried out simultaneously</a:t>
            </a:r>
          </a:p>
        </p:txBody>
      </p:sp>
      <p:sp>
        <p:nvSpPr>
          <p:cNvPr id="42" name="Rectangle 3"/>
          <p:cNvSpPr txBox="1">
            <a:spLocks noChangeArrowheads="1"/>
          </p:cNvSpPr>
          <p:nvPr/>
        </p:nvSpPr>
        <p:spPr bwMode="auto">
          <a:xfrm>
            <a:off x="217665" y="3469064"/>
            <a:ext cx="8728372" cy="26736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ts val="600"/>
              </a:spcBef>
              <a:spcAft>
                <a:spcPts val="0"/>
              </a:spcAft>
              <a:buClr>
                <a:srgbClr val="00338D"/>
              </a:buClr>
              <a:buSzPct val="75000"/>
              <a:buFontTx/>
              <a:buNone/>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This section covers:</a:t>
            </a:r>
          </a:p>
          <a:p>
            <a:pPr marL="231775" marR="0" lvl="0" indent="-231775" algn="l" defTabSz="914400" rtl="0" eaLnBrk="1" fontAlgn="base"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Supporting analysis</a:t>
            </a:r>
          </a:p>
          <a:p>
            <a:pPr marL="231775" marR="0" lvl="0" indent="-231775" algn="l" defTabSz="914400" rtl="0" eaLnBrk="1" fontAlgn="base"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Executive Summary</a:t>
            </a:r>
          </a:p>
          <a:p>
            <a:pPr marL="231775" marR="0" lvl="0" indent="-231775"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Risks management considerations</a:t>
            </a:r>
            <a:endParaRPr kumimoji="0" lang="en-GB" sz="1200" b="0" i="0" u="none" strike="noStrike" kern="0" cap="none" spc="0" normalizeH="0" baseline="0" noProof="0" dirty="0" smtClean="0">
              <a:ln>
                <a:noFill/>
              </a:ln>
              <a:solidFill>
                <a:srgbClr val="00338D"/>
              </a:solidFill>
              <a:effectLst/>
              <a:uLnTx/>
              <a:uFillTx/>
              <a:latin typeface="Arial"/>
              <a:ea typeface="+mn-ea"/>
              <a:cs typeface="Arial"/>
            </a:endParaRPr>
          </a:p>
          <a:p>
            <a:pPr marL="231775" marR="0" lvl="1" indent="-231775" algn="l" defTabSz="914400" rtl="0" eaLnBrk="1" fontAlgn="base" latinLnBrk="0" hangingPunct="1">
              <a:lnSpc>
                <a:spcPct val="100000"/>
              </a:lnSpc>
              <a:spcBef>
                <a:spcPct val="50000"/>
              </a:spcBef>
              <a:spcAft>
                <a:spcPts val="300"/>
              </a:spcAft>
              <a:buClr>
                <a:srgbClr val="00338D"/>
              </a:buClr>
              <a:buSzPct val="75000"/>
              <a:buFont typeface="Wingdings" pitchFamily="2" charset="2"/>
              <a:buNone/>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algn="l" defTabSz="914400" rtl="0" eaLnBrk="1" fontAlgn="base"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4. Draft – supporting analysis</a:t>
            </a:r>
            <a:endParaRPr lang="en-US" altLang="en-US" b="1" kern="0" dirty="0" smtClean="0">
              <a:solidFill>
                <a:schemeClr val="bg1"/>
              </a:solidFill>
            </a:endParaRPr>
          </a:p>
        </p:txBody>
      </p:sp>
      <p:sp>
        <p:nvSpPr>
          <p:cNvPr id="10" name="Rectangle 3"/>
          <p:cNvSpPr txBox="1">
            <a:spLocks noChangeArrowheads="1"/>
          </p:cNvSpPr>
          <p:nvPr/>
        </p:nvSpPr>
        <p:spPr bwMode="auto">
          <a:xfrm>
            <a:off x="217665" y="1250120"/>
            <a:ext cx="8728372" cy="26736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ea typeface="+mn-ea"/>
                <a:cs typeface="Arial"/>
              </a:rPr>
              <a:t>1.  Supporting analysis</a:t>
            </a:r>
          </a:p>
        </p:txBody>
      </p:sp>
      <p:sp>
        <p:nvSpPr>
          <p:cNvPr id="11" name="Rectangle 3"/>
          <p:cNvSpPr txBox="1">
            <a:spLocks noChangeArrowheads="1"/>
          </p:cNvSpPr>
          <p:nvPr/>
        </p:nvSpPr>
        <p:spPr bwMode="auto">
          <a:xfrm>
            <a:off x="182880" y="1613659"/>
            <a:ext cx="6078071" cy="4389107"/>
          </a:xfrm>
          <a:prstGeom prst="rect">
            <a:avLst/>
          </a:prstGeom>
          <a:solidFill>
            <a:srgbClr val="E5F2F4"/>
          </a:solidFill>
          <a:ln w="9525" algn="ctr">
            <a:noFill/>
            <a:miter lim="800000"/>
            <a:headEnd/>
            <a:tailEnd/>
          </a:ln>
        </p:spPr>
        <p:txBody>
          <a:bodyPr lIns="54000" tIns="54000" rIns="54000" bIns="54000"/>
          <a:lstStyle/>
          <a:p>
            <a:pPr marL="231775" marR="0" lvl="1" indent="-230188" defTabSz="914400" eaLnBrk="1" fontAlgn="auto" latinLnBrk="0" hangingPunct="1">
              <a:lnSpc>
                <a:spcPct val="100000"/>
              </a:lnSpc>
              <a:spcBef>
                <a:spcPct val="40000"/>
              </a:spcBef>
              <a:spcAft>
                <a:spcPts val="0"/>
              </a:spcAft>
              <a:buClr>
                <a:srgbClr val="00338D"/>
              </a:buClr>
              <a:buSzPct val="85000"/>
              <a:buFontTx/>
              <a:buNone/>
              <a:tabLst>
                <a:tab pos="231775" algn="l"/>
              </a:tabLst>
              <a:defRPr/>
            </a:pPr>
            <a:r>
              <a:rPr kumimoji="0" lang="en-GB" sz="1200" b="1" i="0" u="none" strike="noStrike" kern="0" cap="none" spc="0" normalizeH="0" baseline="0" noProof="0" dirty="0" smtClean="0">
                <a:ln>
                  <a:noFill/>
                </a:ln>
                <a:solidFill>
                  <a:srgbClr val="007C92"/>
                </a:solidFill>
                <a:effectLst/>
                <a:uLnTx/>
                <a:uFillTx/>
              </a:rPr>
              <a:t>Top drafting tips (further information is included on the following pages...)</a:t>
            </a:r>
          </a:p>
          <a:p>
            <a:pPr marL="231775" marR="0" lvl="1" indent="-231775"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338D"/>
                </a:solidFill>
                <a:effectLst/>
                <a:uLnTx/>
                <a:uFillTx/>
              </a:rPr>
              <a:t>Use headlines and the storyboard </a:t>
            </a:r>
            <a:r>
              <a:rPr kumimoji="0" lang="en-GB" sz="1200" b="0" i="0" u="none" strike="noStrike" kern="0" cap="none" spc="0" normalizeH="0" baseline="0" noProof="0" dirty="0" smtClean="0">
                <a:ln>
                  <a:noFill/>
                </a:ln>
                <a:solidFill>
                  <a:srgbClr val="00338D"/>
                </a:solidFill>
                <a:effectLst/>
                <a:uLnTx/>
                <a:uFillTx/>
              </a:rPr>
              <a:t>to develop the plan for the page</a:t>
            </a:r>
          </a:p>
          <a:p>
            <a:pPr marL="231775" marR="0" lvl="1" indent="-231775"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338D"/>
                </a:solidFill>
                <a:effectLst/>
                <a:uLnTx/>
                <a:uFillTx/>
              </a:rPr>
              <a:t>Be rational and specific  </a:t>
            </a:r>
            <a:r>
              <a:rPr kumimoji="0" lang="en-GB" sz="1200" b="0" i="0" u="none" strike="noStrike" kern="0" cap="none" spc="0" normalizeH="0" baseline="0" noProof="0" dirty="0" smtClean="0">
                <a:ln>
                  <a:noFill/>
                </a:ln>
                <a:solidFill>
                  <a:srgbClr val="00338D"/>
                </a:solidFill>
                <a:effectLst/>
                <a:uLnTx/>
                <a:uFillTx/>
              </a:rPr>
              <a:t>– what is the objective evidence and does it tell us?</a:t>
            </a:r>
          </a:p>
          <a:p>
            <a:pPr marL="231775" marR="0" lvl="1" indent="-231775"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338D"/>
                </a:solidFill>
                <a:effectLst/>
                <a:uLnTx/>
                <a:uFillTx/>
              </a:rPr>
              <a:t>Ask yourself “so what”?  </a:t>
            </a:r>
            <a:r>
              <a:rPr kumimoji="0" lang="en-GB" sz="1200" b="0" i="0" u="none" strike="noStrike" kern="0" cap="none" spc="0" normalizeH="0" baseline="0" noProof="0" dirty="0" smtClean="0">
                <a:ln>
                  <a:noFill/>
                </a:ln>
                <a:solidFill>
                  <a:srgbClr val="00338D"/>
                </a:solidFill>
                <a:effectLst/>
                <a:uLnTx/>
                <a:uFillTx/>
              </a:rPr>
              <a:t>What’s our advice to our client?  What should they do?  Use your common sense and keep it simple</a:t>
            </a:r>
          </a:p>
          <a:p>
            <a:pPr marL="231775" marR="0" lvl="1" indent="-231775"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338D"/>
                </a:solidFill>
                <a:effectLst/>
                <a:uLnTx/>
                <a:uFillTx/>
              </a:rPr>
              <a:t>Create and format tables and charts that support the key message and are consistent in style</a:t>
            </a:r>
          </a:p>
          <a:p>
            <a:pPr marL="538163" marR="0" lvl="2" indent="-269875" defTabSz="914400" eaLnBrk="1" fontAlgn="auto" latinLnBrk="0" hangingPunct="1">
              <a:lnSpc>
                <a:spcPct val="100000"/>
              </a:lnSpc>
              <a:spcBef>
                <a:spcPts val="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Titles should reflect what the data is, not what the readers should know from it</a:t>
            </a:r>
          </a:p>
          <a:p>
            <a:pPr marL="538163" marR="0" lvl="2" indent="-269875" defTabSz="914400" eaLnBrk="1" fontAlgn="auto" latinLnBrk="0" hangingPunct="1">
              <a:lnSpc>
                <a:spcPct val="100000"/>
              </a:lnSpc>
              <a:spcBef>
                <a:spcPts val="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Use </a:t>
            </a:r>
            <a:r>
              <a:rPr kumimoji="0" lang="en-GB" sz="1200" b="0" i="0" u="none" strike="noStrike" kern="0" cap="none" spc="0" normalizeH="0" baseline="0" noProof="0" dirty="0" err="1" smtClean="0">
                <a:ln>
                  <a:noFill/>
                </a:ln>
                <a:solidFill>
                  <a:srgbClr val="00338D"/>
                </a:solidFill>
                <a:effectLst/>
                <a:uLnTx/>
                <a:uFillTx/>
              </a:rPr>
              <a:t>ChartMagic</a:t>
            </a:r>
            <a:r>
              <a:rPr kumimoji="0" lang="en-GB" sz="1200" b="0" i="0" u="none" strike="noStrike" kern="0" cap="none" spc="0" normalizeH="0" baseline="30000" noProof="0" dirty="0" smtClean="0">
                <a:ln>
                  <a:noFill/>
                </a:ln>
                <a:solidFill>
                  <a:srgbClr val="00338D"/>
                </a:solidFill>
                <a:effectLst/>
                <a:uLnTx/>
                <a:uFillTx/>
              </a:rPr>
              <a:t>®</a:t>
            </a:r>
            <a:r>
              <a:rPr kumimoji="0" lang="en-GB" sz="1200" b="0" i="0" u="none" strike="noStrike" kern="0" cap="none" spc="0" normalizeH="0" baseline="0" noProof="0" dirty="0" smtClean="0">
                <a:ln>
                  <a:noFill/>
                </a:ln>
                <a:solidFill>
                  <a:srgbClr val="00338D"/>
                </a:solidFill>
                <a:effectLst/>
                <a:uLnTx/>
                <a:uFillTx/>
              </a:rPr>
              <a:t> and TableMagic</a:t>
            </a:r>
          </a:p>
          <a:p>
            <a:pPr marL="538163" marR="0" lvl="2" indent="-269875" defTabSz="914400" eaLnBrk="1" fontAlgn="auto" latinLnBrk="0" hangingPunct="1">
              <a:lnSpc>
                <a:spcPct val="100000"/>
              </a:lnSpc>
              <a:spcBef>
                <a:spcPts val="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Notes and sources must follow a consistent style and be complete </a:t>
            </a:r>
          </a:p>
          <a:p>
            <a:pPr marL="231775" marR="0" lvl="1" indent="-231775"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338D"/>
                </a:solidFill>
                <a:effectLst/>
                <a:uLnTx/>
                <a:uFillTx/>
              </a:rPr>
              <a:t>Write succinct bullet and sub-bullet points</a:t>
            </a:r>
          </a:p>
          <a:p>
            <a:pPr marL="538163" marR="0" lvl="2" indent="-269875" defTabSz="914400" eaLnBrk="1" fontAlgn="auto" latinLnBrk="0" hangingPunct="1">
              <a:lnSpc>
                <a:spcPct val="100000"/>
              </a:lnSpc>
              <a:spcBef>
                <a:spcPts val="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Write as you would speak:  simplify the language; delete words that do not add value</a:t>
            </a:r>
          </a:p>
          <a:p>
            <a:pPr marL="538163" marR="0" lvl="2" indent="-269875" defTabSz="914400" eaLnBrk="1" fontAlgn="auto" latinLnBrk="0" hangingPunct="1">
              <a:lnSpc>
                <a:spcPct val="100000"/>
              </a:lnSpc>
              <a:spcBef>
                <a:spcPts val="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Phrases are better than full sentences</a:t>
            </a:r>
          </a:p>
          <a:p>
            <a:pPr marL="538163" marR="0" lvl="2" indent="-269875" defTabSz="914400" eaLnBrk="1" fontAlgn="auto" latinLnBrk="0" hangingPunct="1">
              <a:lnSpc>
                <a:spcPct val="100000"/>
              </a:lnSpc>
              <a:spcBef>
                <a:spcPts val="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Use concrete examples</a:t>
            </a:r>
          </a:p>
          <a:p>
            <a:pPr marL="538163" marR="0" lvl="2" indent="-269875" defTabSz="914400" eaLnBrk="1" fontAlgn="auto" latinLnBrk="0" hangingPunct="1">
              <a:lnSpc>
                <a:spcPct val="100000"/>
              </a:lnSpc>
              <a:spcBef>
                <a:spcPts val="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Write in the active voice (look for the real action in a sentence and make it a verb)</a:t>
            </a:r>
          </a:p>
          <a:p>
            <a:pPr marL="538163" marR="0" lvl="2" indent="-269875" defTabSz="914400" eaLnBrk="1" fontAlgn="auto" latinLnBrk="0" hangingPunct="1">
              <a:lnSpc>
                <a:spcPct val="100000"/>
              </a:lnSpc>
              <a:spcBef>
                <a:spcPts val="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Use parallel structure</a:t>
            </a:r>
          </a:p>
          <a:p>
            <a:pPr marL="538163" marR="0" lvl="2" indent="-269875" defTabSz="914400" eaLnBrk="1" fontAlgn="auto" latinLnBrk="0" hangingPunct="1">
              <a:lnSpc>
                <a:spcPct val="100000"/>
              </a:lnSpc>
              <a:spcBef>
                <a:spcPts val="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Avoid too much information/analysis. White space is good!</a:t>
            </a:r>
          </a:p>
          <a:p>
            <a:pPr marL="231775" marR="0" lvl="1" indent="-231775"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338D"/>
                </a:solidFill>
                <a:effectLst/>
                <a:uLnTx/>
                <a:uFillTx/>
              </a:rPr>
              <a:t>Consult your colleagues </a:t>
            </a:r>
            <a:r>
              <a:rPr kumimoji="0" lang="en-GB" sz="1200" b="0" i="0" u="none" strike="noStrike" kern="0" cap="none" spc="0" normalizeH="0" baseline="0" noProof="0" dirty="0" smtClean="0">
                <a:ln>
                  <a:noFill/>
                </a:ln>
                <a:solidFill>
                  <a:srgbClr val="00338D"/>
                </a:solidFill>
                <a:effectLst/>
                <a:uLnTx/>
                <a:uFillTx/>
              </a:rPr>
              <a:t>- be open to editorial comments from them</a:t>
            </a:r>
          </a:p>
        </p:txBody>
      </p:sp>
      <p:sp>
        <p:nvSpPr>
          <p:cNvPr id="12" name="Rectangle 3"/>
          <p:cNvSpPr txBox="1">
            <a:spLocks noChangeArrowheads="1"/>
          </p:cNvSpPr>
          <p:nvPr/>
        </p:nvSpPr>
        <p:spPr bwMode="auto">
          <a:xfrm>
            <a:off x="6433073" y="1613650"/>
            <a:ext cx="2183802" cy="2861531"/>
          </a:xfrm>
          <a:prstGeom prst="rect">
            <a:avLst/>
          </a:prstGeom>
          <a:solidFill>
            <a:srgbClr val="F3E9F3"/>
          </a:solidFill>
          <a:ln w="9525" algn="ctr">
            <a:noFill/>
            <a:miter lim="800000"/>
            <a:headEnd/>
            <a:tailEnd/>
          </a:ln>
        </p:spPr>
        <p:txBody>
          <a:bodyPr lIns="54000" tIns="54000" rIns="54000" bIns="54000"/>
          <a:lstStyle/>
          <a:p>
            <a:pPr marL="231775" marR="0" lvl="1" indent="-230188" defTabSz="914400" eaLnBrk="1" fontAlgn="auto" latinLnBrk="0" hangingPunct="1">
              <a:lnSpc>
                <a:spcPct val="100000"/>
              </a:lnSpc>
              <a:spcBef>
                <a:spcPct val="40000"/>
              </a:spcBef>
              <a:spcAft>
                <a:spcPts val="0"/>
              </a:spcAft>
              <a:buClr>
                <a:srgbClr val="00338D"/>
              </a:buClr>
              <a:buSzPct val="8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rPr>
              <a:t>Rule of 5...</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No more than 5 key messages on a page</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No more that 5 sub-titles per page</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No more than 5 bullet points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No more than 5 lines in a paragraph</a:t>
            </a:r>
          </a:p>
          <a:p>
            <a:pPr marL="231775" marR="0" lvl="1" indent="-231775" algn="r" defTabSz="914400" eaLnBrk="1" fontAlgn="auto" latinLnBrk="0" hangingPunct="1">
              <a:lnSpc>
                <a:spcPct val="100000"/>
              </a:lnSpc>
              <a:spcBef>
                <a:spcPts val="600"/>
              </a:spcBef>
              <a:spcAft>
                <a:spcPts val="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rPr>
              <a:t>...any more than this and the reader is unlikely to take it in!</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4. Draft – supporting analysis</a:t>
            </a:r>
            <a:endParaRPr lang="en-US" altLang="en-US" b="1" kern="0" dirty="0" smtClean="0">
              <a:solidFill>
                <a:schemeClr val="bg1"/>
              </a:solidFill>
            </a:endParaRPr>
          </a:p>
        </p:txBody>
      </p:sp>
      <p:pic>
        <p:nvPicPr>
          <p:cNvPr id="74" name="Picture 5"/>
          <p:cNvPicPr>
            <a:picLocks noChangeAspect="1" noChangeArrowheads="1"/>
          </p:cNvPicPr>
          <p:nvPr/>
        </p:nvPicPr>
        <p:blipFill>
          <a:blip r:embed="rId4" cstate="print"/>
          <a:srcRect/>
          <a:stretch>
            <a:fillRect/>
          </a:stretch>
        </p:blipFill>
        <p:spPr bwMode="auto">
          <a:xfrm>
            <a:off x="7100582" y="5265687"/>
            <a:ext cx="1354930" cy="1015712"/>
          </a:xfrm>
          <a:prstGeom prst="rect">
            <a:avLst/>
          </a:prstGeom>
          <a:noFill/>
          <a:ln w="6350">
            <a:solidFill>
              <a:srgbClr val="0C2D83"/>
            </a:solidFill>
            <a:miter lim="800000"/>
            <a:headEnd/>
            <a:tailEnd/>
          </a:ln>
        </p:spPr>
      </p:pic>
      <p:graphicFrame>
        <p:nvGraphicFramePr>
          <p:cNvPr id="75" name="Object 3"/>
          <p:cNvGraphicFramePr>
            <a:graphicFrameLocks noChangeAspect="1"/>
          </p:cNvGraphicFramePr>
          <p:nvPr/>
        </p:nvGraphicFramePr>
        <p:xfrm>
          <a:off x="7100651" y="3083223"/>
          <a:ext cx="1397890" cy="1048334"/>
        </p:xfrm>
        <a:graphic>
          <a:graphicData uri="http://schemas.openxmlformats.org/presentationml/2006/ole">
            <p:oleObj spid="_x0000_s1960965" name="Slide" r:id="rId5" imgW="4952991" imgH="3428923" progId="PowerPoint.Slide.8">
              <p:embed/>
            </p:oleObj>
          </a:graphicData>
        </a:graphic>
      </p:graphicFrame>
      <p:sp>
        <p:nvSpPr>
          <p:cNvPr id="76" name="Rectangle 8"/>
          <p:cNvSpPr>
            <a:spLocks noChangeArrowheads="1"/>
          </p:cNvSpPr>
          <p:nvPr/>
        </p:nvSpPr>
        <p:spPr bwMode="auto">
          <a:xfrm>
            <a:off x="279807" y="2715692"/>
            <a:ext cx="2391508" cy="360363"/>
          </a:xfrm>
          <a:prstGeom prst="rect">
            <a:avLst/>
          </a:prstGeom>
          <a:solidFill>
            <a:srgbClr val="9E3039"/>
          </a:solidFill>
          <a:ln w="6350">
            <a:solidFill>
              <a:srgbClr val="B21107"/>
            </a:solidFill>
            <a:miter lim="800000"/>
            <a:headEnd/>
            <a:tailEnd/>
          </a:ln>
        </p:spPr>
        <p:txBody>
          <a:bodyPr wrap="none"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cs typeface="Arial"/>
              </a:rPr>
              <a:t>WRONG WAY</a:t>
            </a:r>
          </a:p>
        </p:txBody>
      </p:sp>
      <p:sp>
        <p:nvSpPr>
          <p:cNvPr id="77" name="Rectangle 9"/>
          <p:cNvSpPr>
            <a:spLocks noChangeArrowheads="1"/>
          </p:cNvSpPr>
          <p:nvPr/>
        </p:nvSpPr>
        <p:spPr bwMode="auto">
          <a:xfrm>
            <a:off x="2923047" y="2726580"/>
            <a:ext cx="2391508" cy="360363"/>
          </a:xfrm>
          <a:prstGeom prst="rect">
            <a:avLst/>
          </a:prstGeom>
          <a:solidFill>
            <a:srgbClr val="6A7F10"/>
          </a:solidFill>
          <a:ln w="6350">
            <a:solidFill>
              <a:srgbClr val="AABE75"/>
            </a:solidFill>
            <a:miter lim="800000"/>
            <a:headEnd/>
            <a:tailEnd/>
          </a:ln>
        </p:spPr>
        <p:txBody>
          <a:bodyPr wrap="none"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cs typeface="Arial"/>
              </a:rPr>
              <a:t>RIGHT WAY</a:t>
            </a:r>
          </a:p>
        </p:txBody>
      </p:sp>
      <p:pic>
        <p:nvPicPr>
          <p:cNvPr id="78" name="Picture 4"/>
          <p:cNvPicPr>
            <a:picLocks noChangeAspect="1" noChangeArrowheads="1"/>
          </p:cNvPicPr>
          <p:nvPr/>
        </p:nvPicPr>
        <p:blipFill>
          <a:blip r:embed="rId6" cstate="print"/>
          <a:srcRect/>
          <a:stretch>
            <a:fillRect/>
          </a:stretch>
        </p:blipFill>
        <p:spPr bwMode="auto">
          <a:xfrm>
            <a:off x="7111332" y="4195489"/>
            <a:ext cx="1350312" cy="978991"/>
          </a:xfrm>
          <a:prstGeom prst="rect">
            <a:avLst/>
          </a:prstGeom>
          <a:noFill/>
          <a:ln w="6350">
            <a:solidFill>
              <a:srgbClr val="0C2D83"/>
            </a:solidFill>
            <a:miter lim="800000"/>
            <a:headEnd/>
            <a:tailEnd/>
          </a:ln>
        </p:spPr>
      </p:pic>
      <p:sp>
        <p:nvSpPr>
          <p:cNvPr id="79" name="Line 12"/>
          <p:cNvSpPr>
            <a:spLocks noChangeShapeType="1"/>
          </p:cNvSpPr>
          <p:nvPr/>
        </p:nvSpPr>
        <p:spPr bwMode="auto">
          <a:xfrm>
            <a:off x="5767837" y="5783417"/>
            <a:ext cx="2460381" cy="0"/>
          </a:xfrm>
          <a:prstGeom prst="line">
            <a:avLst/>
          </a:prstGeom>
          <a:noFill/>
          <a:ln w="6350">
            <a:solidFill>
              <a:srgbClr val="8E258D"/>
            </a:solidFill>
            <a:round/>
            <a:headEnd/>
            <a:tailEnd type="triangle" w="med" len="med"/>
          </a:ln>
        </p:spPr>
        <p:txBody>
          <a:bodyPr lIns="0" tIns="0" rIns="0" bIns="0" anchor="ctr"/>
          <a:lstStyle/>
          <a:p>
            <a:endParaRPr lang="en-GB" sz="1000" dirty="0" smtClean="0">
              <a:solidFill>
                <a:srgbClr val="000000"/>
              </a:solidFill>
              <a:latin typeface="Univers 45 Light" pitchFamily="2" charset="0"/>
              <a:cs typeface="+mn-cs"/>
            </a:endParaRPr>
          </a:p>
        </p:txBody>
      </p:sp>
      <p:sp>
        <p:nvSpPr>
          <p:cNvPr id="80" name="Line 6"/>
          <p:cNvSpPr>
            <a:spLocks noChangeShapeType="1"/>
          </p:cNvSpPr>
          <p:nvPr/>
        </p:nvSpPr>
        <p:spPr bwMode="auto">
          <a:xfrm>
            <a:off x="5875336" y="3628799"/>
            <a:ext cx="1330569" cy="0"/>
          </a:xfrm>
          <a:prstGeom prst="line">
            <a:avLst/>
          </a:prstGeom>
          <a:noFill/>
          <a:ln w="6350">
            <a:solidFill>
              <a:srgbClr val="8E258D"/>
            </a:solidFill>
            <a:round/>
            <a:headEnd/>
            <a:tailEnd type="triangle" w="med" len="med"/>
          </a:ln>
        </p:spPr>
        <p:txBody>
          <a:bodyPr lIns="0" tIns="0" rIns="0" bIns="0" anchor="ctr"/>
          <a:lstStyle/>
          <a:p>
            <a:endParaRPr lang="en-GB" sz="1000" dirty="0" smtClean="0">
              <a:solidFill>
                <a:srgbClr val="000000"/>
              </a:solidFill>
              <a:latin typeface="Univers 45 Light" pitchFamily="2" charset="0"/>
              <a:cs typeface="+mn-cs"/>
            </a:endParaRPr>
          </a:p>
        </p:txBody>
      </p:sp>
      <p:sp>
        <p:nvSpPr>
          <p:cNvPr id="81" name="Line 11"/>
          <p:cNvSpPr>
            <a:spLocks noChangeShapeType="1"/>
          </p:cNvSpPr>
          <p:nvPr/>
        </p:nvSpPr>
        <p:spPr bwMode="auto">
          <a:xfrm>
            <a:off x="5767839" y="4686192"/>
            <a:ext cx="1654937" cy="4142"/>
          </a:xfrm>
          <a:prstGeom prst="line">
            <a:avLst/>
          </a:prstGeom>
          <a:noFill/>
          <a:ln w="6350">
            <a:solidFill>
              <a:srgbClr val="8E258D"/>
            </a:solidFill>
            <a:round/>
            <a:headEnd/>
            <a:tailEnd type="triangle" w="med" len="med"/>
          </a:ln>
        </p:spPr>
        <p:txBody>
          <a:bodyPr lIns="0" tIns="0" rIns="0" bIns="0" anchor="ctr"/>
          <a:lstStyle/>
          <a:p>
            <a:endParaRPr lang="en-GB" sz="1000" dirty="0" smtClean="0">
              <a:solidFill>
                <a:srgbClr val="000000"/>
              </a:solidFill>
              <a:latin typeface="Univers 45 Light" pitchFamily="2" charset="0"/>
              <a:cs typeface="+mn-cs"/>
            </a:endParaRPr>
          </a:p>
        </p:txBody>
      </p:sp>
      <p:sp>
        <p:nvSpPr>
          <p:cNvPr id="82" name="AutoShape 2"/>
          <p:cNvSpPr>
            <a:spLocks noChangeArrowheads="1"/>
          </p:cNvSpPr>
          <p:nvPr/>
        </p:nvSpPr>
        <p:spPr bwMode="auto">
          <a:xfrm>
            <a:off x="257913" y="5303520"/>
            <a:ext cx="5697415" cy="981564"/>
          </a:xfrm>
          <a:prstGeom prst="homePlate">
            <a:avLst>
              <a:gd name="adj" fmla="val 49048"/>
            </a:avLst>
          </a:prstGeom>
          <a:solidFill>
            <a:srgbClr val="FFFFFF"/>
          </a:solidFill>
          <a:ln w="6350">
            <a:solidFill>
              <a:srgbClr val="8E258D"/>
            </a:solidFill>
            <a:miter lim="800000"/>
            <a:headEnd/>
            <a:tailEnd/>
          </a:ln>
        </p:spPr>
        <p:txBody>
          <a:bodyPr wrap="none" lIns="54000" tIns="54000" rIns="5400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latin typeface="Arial"/>
              <a:cs typeface="Arial"/>
            </a:endParaRPr>
          </a:p>
        </p:txBody>
      </p:sp>
      <p:sp>
        <p:nvSpPr>
          <p:cNvPr id="83" name="Rectangle 20"/>
          <p:cNvSpPr>
            <a:spLocks noChangeArrowheads="1"/>
          </p:cNvSpPr>
          <p:nvPr/>
        </p:nvSpPr>
        <p:spPr bwMode="auto">
          <a:xfrm>
            <a:off x="465993" y="5379284"/>
            <a:ext cx="1973874" cy="553998"/>
          </a:xfrm>
          <a:prstGeom prst="rect">
            <a:avLst/>
          </a:prstGeom>
          <a:noFill/>
          <a:ln w="9525">
            <a:noFill/>
            <a:miter lim="800000"/>
            <a:headEnd/>
            <a:tailEnd/>
          </a:ln>
        </p:spPr>
        <p:txBody>
          <a:bodyPr lIns="0" tIns="0" rIns="0" bIns="0">
            <a:spAutoFit/>
          </a:bodyPr>
          <a:lstStyle/>
          <a:p>
            <a:pPr marL="1588" marR="0" lvl="1" indent="0" algn="ctr" defTabSz="914400" eaLnBrk="1" fontAlgn="auto" latinLnBrk="0" hangingPunct="1">
              <a:lnSpc>
                <a:spcPct val="100000"/>
              </a:lnSpc>
              <a:spcBef>
                <a:spcPct val="40000"/>
              </a:spcBef>
              <a:spcAft>
                <a:spcPts val="0"/>
              </a:spcAft>
              <a:buClr>
                <a:srgbClr val="0C2D83"/>
              </a:buClr>
              <a:buSzPct val="85000"/>
              <a:buFont typeface="Wingdings" pitchFamily="2" charset="2"/>
              <a:buNone/>
              <a:tabLst/>
              <a:defRPr/>
            </a:pPr>
            <a:r>
              <a:rPr kumimoji="0" lang="en-GB" sz="1200" b="1" i="1" u="none" strike="noStrike" kern="0" cap="none" spc="0" normalizeH="0" baseline="0" noProof="0" dirty="0" smtClean="0">
                <a:ln>
                  <a:noFill/>
                </a:ln>
                <a:solidFill>
                  <a:srgbClr val="8AA5CB"/>
                </a:solidFill>
                <a:effectLst/>
                <a:uLnTx/>
                <a:uFillTx/>
                <a:latin typeface="Arial"/>
                <a:cs typeface="Arial"/>
              </a:rPr>
              <a:t>STEP 3</a:t>
            </a:r>
            <a:br>
              <a:rPr kumimoji="0" lang="en-GB" sz="1200" b="1" i="1" u="none" strike="noStrike" kern="0" cap="none" spc="0" normalizeH="0" baseline="0" noProof="0" dirty="0" smtClean="0">
                <a:ln>
                  <a:noFill/>
                </a:ln>
                <a:solidFill>
                  <a:srgbClr val="8AA5CB"/>
                </a:solidFill>
                <a:effectLst/>
                <a:uLnTx/>
                <a:uFillTx/>
                <a:latin typeface="Arial"/>
                <a:cs typeface="Arial"/>
              </a:rPr>
            </a:br>
            <a:r>
              <a:rPr kumimoji="0" lang="en-GB" sz="1200" b="0" i="0" u="none" strike="noStrike" kern="0" cap="none" spc="0" normalizeH="0" baseline="0" noProof="0" dirty="0" smtClean="0">
                <a:ln>
                  <a:noFill/>
                </a:ln>
                <a:solidFill>
                  <a:srgbClr val="000000"/>
                </a:solidFill>
                <a:effectLst/>
                <a:uLnTx/>
                <a:uFillTx/>
                <a:latin typeface="Arial"/>
                <a:cs typeface="Arial"/>
              </a:rPr>
              <a:t>Determine the </a:t>
            </a:r>
            <a:br>
              <a:rPr kumimoji="0" lang="en-GB" sz="1200" b="0" i="0" u="none" strike="noStrike" kern="0" cap="none" spc="0" normalizeH="0" baseline="0" noProof="0" dirty="0" smtClean="0">
                <a:ln>
                  <a:noFill/>
                </a:ln>
                <a:solidFill>
                  <a:srgbClr val="000000"/>
                </a:solidFill>
                <a:effectLst/>
                <a:uLnTx/>
                <a:uFillTx/>
                <a:latin typeface="Arial"/>
                <a:cs typeface="Arial"/>
              </a:rPr>
            </a:br>
            <a:r>
              <a:rPr kumimoji="0" lang="en-GB" sz="1200" b="0" i="0" u="none" strike="noStrike" kern="0" cap="none" spc="0" normalizeH="0" baseline="0" noProof="0" dirty="0" smtClean="0">
                <a:ln>
                  <a:noFill/>
                </a:ln>
                <a:solidFill>
                  <a:srgbClr val="000000"/>
                </a:solidFill>
                <a:effectLst/>
                <a:uLnTx/>
                <a:uFillTx/>
                <a:latin typeface="Arial"/>
                <a:cs typeface="Arial"/>
              </a:rPr>
              <a:t>key messages</a:t>
            </a:r>
          </a:p>
        </p:txBody>
      </p:sp>
      <p:sp>
        <p:nvSpPr>
          <p:cNvPr id="84" name="Rectangle 21"/>
          <p:cNvSpPr>
            <a:spLocks noChangeArrowheads="1"/>
          </p:cNvSpPr>
          <p:nvPr/>
        </p:nvSpPr>
        <p:spPr bwMode="auto">
          <a:xfrm>
            <a:off x="2818509" y="5336081"/>
            <a:ext cx="2658312" cy="738664"/>
          </a:xfrm>
          <a:prstGeom prst="rect">
            <a:avLst/>
          </a:prstGeom>
          <a:noFill/>
          <a:ln w="9525">
            <a:noFill/>
            <a:miter lim="800000"/>
            <a:headEnd/>
            <a:tailEnd/>
          </a:ln>
        </p:spPr>
        <p:txBody>
          <a:bodyPr wrap="square" lIns="0" tIns="0" rIns="0" bIns="0">
            <a:spAutoFit/>
          </a:bodyPr>
          <a:lstStyle/>
          <a:p>
            <a:pPr marL="1588" marR="0" lvl="1" indent="0" algn="ctr" defTabSz="914400" eaLnBrk="1" fontAlgn="auto" latinLnBrk="0" hangingPunct="1">
              <a:lnSpc>
                <a:spcPct val="100000"/>
              </a:lnSpc>
              <a:spcBef>
                <a:spcPct val="40000"/>
              </a:spcBef>
              <a:spcAft>
                <a:spcPts val="0"/>
              </a:spcAft>
              <a:buClr>
                <a:srgbClr val="0C2D83"/>
              </a:buClr>
              <a:buSzPct val="85000"/>
              <a:buFont typeface="Wingdings" pitchFamily="2" charset="2"/>
              <a:buNone/>
              <a:tabLst/>
              <a:defRPr/>
            </a:pPr>
            <a:r>
              <a:rPr kumimoji="0" lang="en-GB" sz="1200" b="1" i="1" u="none" strike="noStrike" kern="0" cap="none" spc="0" normalizeH="0" baseline="0" noProof="0" dirty="0" smtClean="0">
                <a:ln>
                  <a:noFill/>
                </a:ln>
                <a:solidFill>
                  <a:srgbClr val="8AA5CB"/>
                </a:solidFill>
                <a:effectLst/>
                <a:uLnTx/>
                <a:uFillTx/>
                <a:latin typeface="Arial"/>
                <a:cs typeface="Arial"/>
              </a:rPr>
              <a:t>STEP 3 </a:t>
            </a:r>
            <a:br>
              <a:rPr kumimoji="0" lang="en-GB" sz="1200" b="1" i="1" u="none" strike="noStrike" kern="0" cap="none" spc="0" normalizeH="0" baseline="0" noProof="0" dirty="0" smtClean="0">
                <a:ln>
                  <a:noFill/>
                </a:ln>
                <a:solidFill>
                  <a:srgbClr val="8AA5CB"/>
                </a:solidFill>
                <a:effectLst/>
                <a:uLnTx/>
                <a:uFillTx/>
                <a:latin typeface="Arial"/>
                <a:cs typeface="Arial"/>
              </a:rPr>
            </a:br>
            <a:r>
              <a:rPr kumimoji="0" lang="en-GB" sz="1200" b="0" i="0" u="none" strike="noStrike" kern="0" cap="none" spc="0" normalizeH="0" baseline="0" noProof="0" dirty="0" smtClean="0">
                <a:ln>
                  <a:noFill/>
                </a:ln>
                <a:solidFill>
                  <a:srgbClr val="000000"/>
                </a:solidFill>
                <a:effectLst/>
                <a:uLnTx/>
                <a:uFillTx/>
                <a:latin typeface="Arial"/>
                <a:cs typeface="Arial"/>
              </a:rPr>
              <a:t>Decide on the key points </a:t>
            </a:r>
            <a:br>
              <a:rPr kumimoji="0" lang="en-GB" sz="1200" b="0" i="0" u="none" strike="noStrike" kern="0" cap="none" spc="0" normalizeH="0" baseline="0" noProof="0" dirty="0" smtClean="0">
                <a:ln>
                  <a:noFill/>
                </a:ln>
                <a:solidFill>
                  <a:srgbClr val="000000"/>
                </a:solidFill>
                <a:effectLst/>
                <a:uLnTx/>
                <a:uFillTx/>
                <a:latin typeface="Arial"/>
                <a:cs typeface="Arial"/>
              </a:rPr>
            </a:br>
            <a:r>
              <a:rPr kumimoji="0" lang="en-GB" sz="1200" b="0" i="0" u="none" strike="noStrike" kern="0" cap="none" spc="0" normalizeH="0" baseline="0" noProof="0" dirty="0" smtClean="0">
                <a:ln>
                  <a:noFill/>
                </a:ln>
                <a:solidFill>
                  <a:srgbClr val="000000"/>
                </a:solidFill>
                <a:effectLst/>
                <a:uLnTx/>
                <a:uFillTx/>
                <a:latin typeface="Arial"/>
                <a:cs typeface="Arial"/>
              </a:rPr>
              <a:t>that need to be included </a:t>
            </a:r>
            <a:br>
              <a:rPr kumimoji="0" lang="en-GB" sz="1200" b="0" i="0" u="none" strike="noStrike" kern="0" cap="none" spc="0" normalizeH="0" baseline="0" noProof="0" dirty="0" smtClean="0">
                <a:ln>
                  <a:noFill/>
                </a:ln>
                <a:solidFill>
                  <a:srgbClr val="000000"/>
                </a:solidFill>
                <a:effectLst/>
                <a:uLnTx/>
                <a:uFillTx/>
                <a:latin typeface="Arial"/>
                <a:cs typeface="Arial"/>
              </a:rPr>
            </a:br>
            <a:r>
              <a:rPr kumimoji="0" lang="en-GB" sz="1200" b="0" i="0" u="none" strike="noStrike" kern="0" cap="none" spc="0" normalizeH="0" baseline="0" noProof="0" dirty="0" smtClean="0">
                <a:ln>
                  <a:noFill/>
                </a:ln>
                <a:solidFill>
                  <a:srgbClr val="000000"/>
                </a:solidFill>
                <a:effectLst/>
                <a:uLnTx/>
                <a:uFillTx/>
                <a:latin typeface="Arial"/>
                <a:cs typeface="Arial"/>
              </a:rPr>
              <a:t>in the narrative</a:t>
            </a:r>
          </a:p>
        </p:txBody>
      </p:sp>
      <p:sp>
        <p:nvSpPr>
          <p:cNvPr id="85" name="Rectangle 24"/>
          <p:cNvSpPr>
            <a:spLocks noChangeArrowheads="1"/>
          </p:cNvSpPr>
          <p:nvPr/>
        </p:nvSpPr>
        <p:spPr bwMode="auto">
          <a:xfrm>
            <a:off x="1388008" y="5973193"/>
            <a:ext cx="129844" cy="246221"/>
          </a:xfrm>
          <a:prstGeom prst="rect">
            <a:avLst/>
          </a:prstGeom>
          <a:noFill/>
          <a:ln w="6350">
            <a:noFill/>
            <a:miter lim="800000"/>
            <a:headEnd/>
            <a:tailEnd/>
          </a:ln>
        </p:spPr>
        <p:txBody>
          <a:bodyPr wrap="none" lIns="0" tIns="0" rIns="0" bIns="0">
            <a:spAutoFit/>
          </a:bodyPr>
          <a:lstStyle/>
          <a:p>
            <a:pPr marL="0" marR="0" lvl="0" indent="0" algn="ctr" defTabSz="914400" eaLnBrk="1" fontAlgn="auto" latinLnBrk="0" hangingPunct="1">
              <a:lnSpc>
                <a:spcPct val="100000"/>
              </a:lnSpc>
              <a:spcBef>
                <a:spcPct val="40000"/>
              </a:spcBef>
              <a:spcAft>
                <a:spcPts val="0"/>
              </a:spcAft>
              <a:buClr>
                <a:srgbClr val="0C2D83"/>
              </a:buClr>
              <a:buSzPct val="85000"/>
              <a:buFont typeface="Wingdings" pitchFamily="2" charset="2"/>
              <a:buNone/>
              <a:tabLst/>
              <a:defRPr/>
            </a:pPr>
            <a:r>
              <a:rPr kumimoji="0" lang="en-GB" sz="1600" b="0" i="0" u="none" strike="noStrike" kern="0" cap="none" spc="0" normalizeH="0" baseline="0" noProof="0" dirty="0" smtClean="0">
                <a:ln>
                  <a:noFill/>
                </a:ln>
                <a:solidFill>
                  <a:srgbClr val="9E3039"/>
                </a:solidFill>
                <a:effectLst/>
                <a:uLnTx/>
                <a:uFillTx/>
                <a:latin typeface="Arial"/>
                <a:cs typeface="Arial"/>
                <a:sym typeface="Wingdings" pitchFamily="2" charset="2"/>
              </a:rPr>
              <a:t></a:t>
            </a:r>
          </a:p>
        </p:txBody>
      </p:sp>
      <p:sp>
        <p:nvSpPr>
          <p:cNvPr id="86" name="Rectangle 25"/>
          <p:cNvSpPr>
            <a:spLocks noChangeArrowheads="1"/>
          </p:cNvSpPr>
          <p:nvPr/>
        </p:nvSpPr>
        <p:spPr bwMode="auto">
          <a:xfrm>
            <a:off x="3867436" y="6080620"/>
            <a:ext cx="658835" cy="246221"/>
          </a:xfrm>
          <a:prstGeom prst="rect">
            <a:avLst/>
          </a:prstGeom>
          <a:noFill/>
          <a:ln w="6350">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rgbClr val="6A7F10"/>
                </a:solidFill>
                <a:effectLst/>
                <a:uLnTx/>
                <a:uFillTx/>
                <a:latin typeface="Arial"/>
                <a:cs typeface="Arial"/>
                <a:sym typeface="Wingdings" pitchFamily="2" charset="2"/>
              </a:rPr>
              <a:t>   </a:t>
            </a:r>
          </a:p>
        </p:txBody>
      </p:sp>
      <p:sp>
        <p:nvSpPr>
          <p:cNvPr id="87" name="AutoShape 17"/>
          <p:cNvSpPr>
            <a:spLocks noChangeArrowheads="1"/>
          </p:cNvSpPr>
          <p:nvPr/>
        </p:nvSpPr>
        <p:spPr bwMode="auto">
          <a:xfrm>
            <a:off x="257913" y="4173966"/>
            <a:ext cx="5755612" cy="1045997"/>
          </a:xfrm>
          <a:prstGeom prst="homePlate">
            <a:avLst>
              <a:gd name="adj" fmla="val 49048"/>
            </a:avLst>
          </a:prstGeom>
          <a:solidFill>
            <a:srgbClr val="FFFFFF"/>
          </a:solidFill>
          <a:ln w="6350">
            <a:solidFill>
              <a:srgbClr val="8E258D"/>
            </a:solidFill>
            <a:miter lim="800000"/>
            <a:headEnd/>
            <a:tailEnd/>
          </a:ln>
        </p:spPr>
        <p:txBody>
          <a:bodyPr wrap="none" lIns="54000" tIns="54000" rIns="5400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latin typeface="Arial"/>
              <a:cs typeface="Arial"/>
            </a:endParaRPr>
          </a:p>
        </p:txBody>
      </p:sp>
      <p:sp>
        <p:nvSpPr>
          <p:cNvPr id="88" name="Rectangle 18"/>
          <p:cNvSpPr>
            <a:spLocks noChangeArrowheads="1"/>
          </p:cNvSpPr>
          <p:nvPr/>
        </p:nvSpPr>
        <p:spPr bwMode="auto">
          <a:xfrm>
            <a:off x="487508" y="4330566"/>
            <a:ext cx="1973874" cy="553998"/>
          </a:xfrm>
          <a:prstGeom prst="rect">
            <a:avLst/>
          </a:prstGeom>
          <a:noFill/>
          <a:ln w="9525">
            <a:noFill/>
            <a:miter lim="800000"/>
            <a:headEnd/>
            <a:tailEnd/>
          </a:ln>
        </p:spPr>
        <p:txBody>
          <a:bodyPr lIns="0" tIns="0" rIns="0" bIns="0">
            <a:spAutoFit/>
          </a:bodyPr>
          <a:lstStyle/>
          <a:p>
            <a:pPr marL="1588" marR="0" lvl="1" indent="0" algn="ctr" defTabSz="914400" eaLnBrk="1" fontAlgn="auto" latinLnBrk="0" hangingPunct="1">
              <a:lnSpc>
                <a:spcPct val="100000"/>
              </a:lnSpc>
              <a:spcBef>
                <a:spcPct val="40000"/>
              </a:spcBef>
              <a:spcAft>
                <a:spcPts val="0"/>
              </a:spcAft>
              <a:buClr>
                <a:srgbClr val="0C2D83"/>
              </a:buClr>
              <a:buSzPct val="85000"/>
              <a:buFont typeface="Wingdings" pitchFamily="2" charset="2"/>
              <a:buNone/>
              <a:tabLst/>
              <a:defRPr/>
            </a:pPr>
            <a:r>
              <a:rPr kumimoji="0" lang="en-GB" sz="1200" b="1" i="1" u="none" strike="noStrike" kern="0" cap="none" spc="0" normalizeH="0" baseline="0" noProof="0" dirty="0" smtClean="0">
                <a:ln>
                  <a:noFill/>
                </a:ln>
                <a:solidFill>
                  <a:srgbClr val="8AA5CB"/>
                </a:solidFill>
                <a:effectLst/>
                <a:uLnTx/>
                <a:uFillTx/>
                <a:latin typeface="Arial"/>
                <a:cs typeface="Arial"/>
              </a:rPr>
              <a:t>STEP 2 </a:t>
            </a:r>
            <a:br>
              <a:rPr kumimoji="0" lang="en-GB" sz="1200" b="1" i="1" u="none" strike="noStrike" kern="0" cap="none" spc="0" normalizeH="0" baseline="0" noProof="0" dirty="0" smtClean="0">
                <a:ln>
                  <a:noFill/>
                </a:ln>
                <a:solidFill>
                  <a:srgbClr val="8AA5CB"/>
                </a:solidFill>
                <a:effectLst/>
                <a:uLnTx/>
                <a:uFillTx/>
                <a:latin typeface="Arial"/>
                <a:cs typeface="Arial"/>
              </a:rPr>
            </a:br>
            <a:r>
              <a:rPr kumimoji="0" lang="en-GB" sz="1200" b="0" i="0" u="none" strike="noStrike" kern="0" cap="none" spc="0" normalizeH="0" baseline="0" noProof="0" dirty="0" smtClean="0">
                <a:ln>
                  <a:noFill/>
                </a:ln>
                <a:solidFill>
                  <a:srgbClr val="000000"/>
                </a:solidFill>
                <a:effectLst/>
                <a:uLnTx/>
                <a:uFillTx/>
                <a:latin typeface="Arial"/>
                <a:cs typeface="Arial"/>
              </a:rPr>
              <a:t>Write about </a:t>
            </a:r>
            <a:br>
              <a:rPr kumimoji="0" lang="en-GB" sz="1200" b="0" i="0" u="none" strike="noStrike" kern="0" cap="none" spc="0" normalizeH="0" baseline="0" noProof="0" dirty="0" smtClean="0">
                <a:ln>
                  <a:noFill/>
                </a:ln>
                <a:solidFill>
                  <a:srgbClr val="000000"/>
                </a:solidFill>
                <a:effectLst/>
                <a:uLnTx/>
                <a:uFillTx/>
                <a:latin typeface="Arial"/>
                <a:cs typeface="Arial"/>
              </a:rPr>
            </a:br>
            <a:r>
              <a:rPr kumimoji="0" lang="en-GB" sz="1200" b="0" i="0" u="none" strike="noStrike" kern="0" cap="none" spc="0" normalizeH="0" baseline="0" noProof="0" dirty="0" smtClean="0">
                <a:ln>
                  <a:noFill/>
                </a:ln>
                <a:solidFill>
                  <a:srgbClr val="000000"/>
                </a:solidFill>
                <a:effectLst/>
                <a:uLnTx/>
                <a:uFillTx/>
                <a:latin typeface="Arial"/>
                <a:cs typeface="Arial"/>
              </a:rPr>
              <a:t>table/chart</a:t>
            </a:r>
          </a:p>
        </p:txBody>
      </p:sp>
      <p:sp>
        <p:nvSpPr>
          <p:cNvPr id="89" name="Rectangle 19"/>
          <p:cNvSpPr>
            <a:spLocks noChangeArrowheads="1"/>
          </p:cNvSpPr>
          <p:nvPr/>
        </p:nvSpPr>
        <p:spPr bwMode="auto">
          <a:xfrm>
            <a:off x="3059259" y="4190705"/>
            <a:ext cx="2266950" cy="738664"/>
          </a:xfrm>
          <a:prstGeom prst="rect">
            <a:avLst/>
          </a:prstGeom>
          <a:noFill/>
          <a:ln w="9525">
            <a:noFill/>
            <a:miter lim="800000"/>
            <a:headEnd/>
            <a:tailEnd/>
          </a:ln>
        </p:spPr>
        <p:txBody>
          <a:bodyPr lIns="0" tIns="0" rIns="0" bIns="0">
            <a:spAutoFit/>
          </a:bodyPr>
          <a:lstStyle/>
          <a:p>
            <a:pPr marL="1588" marR="0" lvl="1" indent="0" algn="ctr" defTabSz="914400" eaLnBrk="1" fontAlgn="auto" latinLnBrk="0" hangingPunct="1">
              <a:lnSpc>
                <a:spcPct val="100000"/>
              </a:lnSpc>
              <a:spcBef>
                <a:spcPct val="40000"/>
              </a:spcBef>
              <a:spcAft>
                <a:spcPts val="0"/>
              </a:spcAft>
              <a:buClr>
                <a:srgbClr val="0C2D83"/>
              </a:buClr>
              <a:buSzPct val="85000"/>
              <a:buFont typeface="Wingdings" pitchFamily="2" charset="2"/>
              <a:buNone/>
              <a:tabLst/>
              <a:defRPr/>
            </a:pPr>
            <a:r>
              <a:rPr kumimoji="0" lang="en-GB" sz="1200" b="1" i="1" u="none" strike="noStrike" kern="0" cap="none" spc="0" normalizeH="0" baseline="0" noProof="0" dirty="0" smtClean="0">
                <a:ln>
                  <a:noFill/>
                </a:ln>
                <a:solidFill>
                  <a:srgbClr val="8AA5CB"/>
                </a:solidFill>
                <a:effectLst/>
                <a:uLnTx/>
                <a:uFillTx/>
                <a:latin typeface="Arial"/>
                <a:cs typeface="Arial"/>
              </a:rPr>
              <a:t>STEP 2</a:t>
            </a:r>
            <a:br>
              <a:rPr kumimoji="0" lang="en-GB" sz="1200" b="1" i="1" u="none" strike="noStrike" kern="0" cap="none" spc="0" normalizeH="0" baseline="0" noProof="0" dirty="0" smtClean="0">
                <a:ln>
                  <a:noFill/>
                </a:ln>
                <a:solidFill>
                  <a:srgbClr val="8AA5CB"/>
                </a:solidFill>
                <a:effectLst/>
                <a:uLnTx/>
                <a:uFillTx/>
                <a:latin typeface="Arial"/>
                <a:cs typeface="Arial"/>
              </a:rPr>
            </a:br>
            <a:r>
              <a:rPr kumimoji="0" lang="en-GB" sz="1200" b="0" i="0" u="none" strike="noStrike" kern="0" cap="none" spc="0" normalizeH="0" baseline="0" noProof="0" dirty="0" smtClean="0">
                <a:ln>
                  <a:noFill/>
                </a:ln>
                <a:solidFill>
                  <a:srgbClr val="000000"/>
                </a:solidFill>
                <a:effectLst/>
                <a:uLnTx/>
                <a:uFillTx/>
                <a:latin typeface="Arial"/>
                <a:cs typeface="Arial"/>
              </a:rPr>
              <a:t>Decide what analysis is needed to support key message – chart/table/etc</a:t>
            </a:r>
          </a:p>
        </p:txBody>
      </p:sp>
      <p:sp>
        <p:nvSpPr>
          <p:cNvPr id="90" name="Rectangle 22"/>
          <p:cNvSpPr>
            <a:spLocks noChangeArrowheads="1"/>
          </p:cNvSpPr>
          <p:nvPr/>
        </p:nvSpPr>
        <p:spPr bwMode="auto">
          <a:xfrm>
            <a:off x="1398766" y="4939805"/>
            <a:ext cx="129844" cy="246221"/>
          </a:xfrm>
          <a:prstGeom prst="rect">
            <a:avLst/>
          </a:prstGeom>
          <a:noFill/>
          <a:ln w="6350">
            <a:noFill/>
            <a:miter lim="800000"/>
            <a:headEnd/>
            <a:tailEnd/>
          </a:ln>
        </p:spPr>
        <p:txBody>
          <a:bodyPr wrap="none" lIns="0" tIns="0" rIns="0" bIns="0">
            <a:spAutoFit/>
          </a:bodyPr>
          <a:lstStyle/>
          <a:p>
            <a:pPr marL="0" marR="0" lvl="0" indent="0" algn="ctr" defTabSz="914400" eaLnBrk="1" fontAlgn="auto" latinLnBrk="0" hangingPunct="1">
              <a:lnSpc>
                <a:spcPct val="100000"/>
              </a:lnSpc>
              <a:spcBef>
                <a:spcPct val="40000"/>
              </a:spcBef>
              <a:spcAft>
                <a:spcPts val="0"/>
              </a:spcAft>
              <a:buClr>
                <a:srgbClr val="0C2D83"/>
              </a:buClr>
              <a:buSzPct val="85000"/>
              <a:buFont typeface="Wingdings" pitchFamily="2" charset="2"/>
              <a:buNone/>
              <a:tabLst/>
              <a:defRPr/>
            </a:pPr>
            <a:r>
              <a:rPr kumimoji="0" lang="en-GB" sz="1600" b="0" i="0" u="none" strike="noStrike" kern="0" cap="none" spc="0" normalizeH="0" baseline="0" noProof="0" dirty="0" smtClean="0">
                <a:ln>
                  <a:noFill/>
                </a:ln>
                <a:solidFill>
                  <a:srgbClr val="9E3039"/>
                </a:solidFill>
                <a:effectLst/>
                <a:uLnTx/>
                <a:uFillTx/>
                <a:latin typeface="Arial"/>
                <a:cs typeface="Arial"/>
                <a:sym typeface="Wingdings" pitchFamily="2" charset="2"/>
              </a:rPr>
              <a:t></a:t>
            </a:r>
          </a:p>
        </p:txBody>
      </p:sp>
      <p:sp>
        <p:nvSpPr>
          <p:cNvPr id="91" name="Rectangle 23"/>
          <p:cNvSpPr>
            <a:spLocks noChangeArrowheads="1"/>
          </p:cNvSpPr>
          <p:nvPr/>
        </p:nvSpPr>
        <p:spPr bwMode="auto">
          <a:xfrm>
            <a:off x="3899701" y="4995382"/>
            <a:ext cx="658835" cy="246221"/>
          </a:xfrm>
          <a:prstGeom prst="rect">
            <a:avLst/>
          </a:prstGeom>
          <a:noFill/>
          <a:ln w="6350">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rgbClr val="6A7F10"/>
                </a:solidFill>
                <a:effectLst/>
                <a:uLnTx/>
                <a:uFillTx/>
                <a:latin typeface="Arial"/>
                <a:cs typeface="Arial"/>
                <a:sym typeface="Wingdings" pitchFamily="2" charset="2"/>
              </a:rPr>
              <a:t>   </a:t>
            </a:r>
          </a:p>
        </p:txBody>
      </p:sp>
      <p:sp>
        <p:nvSpPr>
          <p:cNvPr id="92" name="AutoShape 7"/>
          <p:cNvSpPr>
            <a:spLocks noChangeArrowheads="1"/>
          </p:cNvSpPr>
          <p:nvPr/>
        </p:nvSpPr>
        <p:spPr bwMode="auto">
          <a:xfrm>
            <a:off x="257913" y="3151991"/>
            <a:ext cx="5734096" cy="955226"/>
          </a:xfrm>
          <a:prstGeom prst="homePlate">
            <a:avLst>
              <a:gd name="adj" fmla="val 49048"/>
            </a:avLst>
          </a:prstGeom>
          <a:solidFill>
            <a:srgbClr val="FFFFFF"/>
          </a:solidFill>
          <a:ln w="6350">
            <a:solidFill>
              <a:srgbClr val="8E258D"/>
            </a:solidFill>
            <a:miter lim="800000"/>
            <a:headEnd/>
            <a:tailEnd/>
          </a:ln>
        </p:spPr>
        <p:txBody>
          <a:bodyPr wrap="none" lIns="54000" tIns="54000" rIns="5400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latin typeface="Arial"/>
              <a:cs typeface="Arial"/>
            </a:endParaRPr>
          </a:p>
        </p:txBody>
      </p:sp>
      <p:sp>
        <p:nvSpPr>
          <p:cNvPr id="93" name="Rectangle 13"/>
          <p:cNvSpPr>
            <a:spLocks noChangeArrowheads="1"/>
          </p:cNvSpPr>
          <p:nvPr/>
        </p:nvSpPr>
        <p:spPr bwMode="auto">
          <a:xfrm>
            <a:off x="1441796" y="3814712"/>
            <a:ext cx="129844" cy="246221"/>
          </a:xfrm>
          <a:prstGeom prst="rect">
            <a:avLst/>
          </a:prstGeom>
          <a:noFill/>
          <a:ln w="6350">
            <a:noFill/>
            <a:miter lim="800000"/>
            <a:headEnd/>
            <a:tailEnd/>
          </a:ln>
        </p:spPr>
        <p:txBody>
          <a:bodyPr wrap="none" lIns="0" tIns="0" rIns="0" bIns="0">
            <a:spAutoFit/>
          </a:bodyPr>
          <a:lstStyle/>
          <a:p>
            <a:pPr marL="0" marR="0" lvl="0" indent="0" algn="ctr" defTabSz="914400" eaLnBrk="1" fontAlgn="auto" latinLnBrk="0" hangingPunct="1">
              <a:lnSpc>
                <a:spcPct val="100000"/>
              </a:lnSpc>
              <a:spcBef>
                <a:spcPct val="40000"/>
              </a:spcBef>
              <a:spcAft>
                <a:spcPts val="0"/>
              </a:spcAft>
              <a:buClr>
                <a:srgbClr val="0C2D83"/>
              </a:buClr>
              <a:buSzPct val="85000"/>
              <a:buFont typeface="Wingdings" pitchFamily="2" charset="2"/>
              <a:buNone/>
              <a:tabLst/>
              <a:defRPr/>
            </a:pPr>
            <a:r>
              <a:rPr kumimoji="0" lang="en-GB" sz="1600" b="0" i="0" u="none" strike="noStrike" kern="0" cap="none" spc="0" normalizeH="0" baseline="0" noProof="0" dirty="0" smtClean="0">
                <a:ln>
                  <a:noFill/>
                </a:ln>
                <a:solidFill>
                  <a:srgbClr val="9E3039"/>
                </a:solidFill>
                <a:effectLst/>
                <a:uLnTx/>
                <a:uFillTx/>
                <a:latin typeface="Arial"/>
                <a:cs typeface="Arial"/>
                <a:sym typeface="Wingdings" pitchFamily="2" charset="2"/>
              </a:rPr>
              <a:t></a:t>
            </a:r>
          </a:p>
        </p:txBody>
      </p:sp>
      <p:sp>
        <p:nvSpPr>
          <p:cNvPr id="94" name="Rectangle 14"/>
          <p:cNvSpPr txBox="1">
            <a:spLocks noChangeArrowheads="1"/>
          </p:cNvSpPr>
          <p:nvPr/>
        </p:nvSpPr>
        <p:spPr bwMode="auto">
          <a:xfrm>
            <a:off x="530539" y="3383766"/>
            <a:ext cx="1973874"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1588" marR="0" lvl="1" indent="0" algn="ctr" defTabSz="914400" rtl="0" eaLnBrk="1" fontAlgn="base" latinLnBrk="0" hangingPunct="1">
              <a:lnSpc>
                <a:spcPct val="100000"/>
              </a:lnSpc>
              <a:spcBef>
                <a:spcPct val="40000"/>
              </a:spcBef>
              <a:spcAft>
                <a:spcPct val="0"/>
              </a:spcAft>
              <a:buClr>
                <a:srgbClr val="0C2D83"/>
              </a:buClr>
              <a:buSzPct val="85000"/>
              <a:buFont typeface="Wingdings" pitchFamily="2" charset="2"/>
              <a:buNone/>
              <a:tabLst/>
              <a:defRPr/>
            </a:pPr>
            <a:r>
              <a:rPr kumimoji="0" lang="en-GB" sz="1200" b="1" i="1" u="none" strike="noStrike" kern="0" cap="none" spc="0" normalizeH="0" baseline="0" noProof="0" dirty="0" smtClean="0">
                <a:ln>
                  <a:noFill/>
                </a:ln>
                <a:solidFill>
                  <a:srgbClr val="8AA5CB"/>
                </a:solidFill>
                <a:effectLst/>
                <a:uLnTx/>
                <a:uFillTx/>
                <a:latin typeface="Arial"/>
              </a:rPr>
              <a:t>STEP 1</a:t>
            </a:r>
            <a:br>
              <a:rPr kumimoji="0" lang="en-GB" sz="1200" b="1" i="1" u="none" strike="noStrike" kern="0" cap="none" spc="0" normalizeH="0" baseline="0" noProof="0" dirty="0" smtClean="0">
                <a:ln>
                  <a:noFill/>
                </a:ln>
                <a:solidFill>
                  <a:srgbClr val="8AA5CB"/>
                </a:solidFill>
                <a:effectLst/>
                <a:uLnTx/>
                <a:uFillTx/>
                <a:latin typeface="Arial"/>
              </a:rPr>
            </a:br>
            <a:r>
              <a:rPr kumimoji="0" lang="en-GB" sz="1200" b="0" i="0" u="none" strike="noStrike" kern="0" cap="none" spc="0" normalizeH="0" baseline="0" noProof="0" dirty="0" smtClean="0">
                <a:ln>
                  <a:noFill/>
                </a:ln>
                <a:solidFill>
                  <a:srgbClr val="000000"/>
                </a:solidFill>
                <a:effectLst/>
                <a:uLnTx/>
                <a:uFillTx/>
                <a:latin typeface="Arial"/>
              </a:rPr>
              <a:t>Insert table/chart</a:t>
            </a:r>
          </a:p>
        </p:txBody>
      </p:sp>
      <p:sp>
        <p:nvSpPr>
          <p:cNvPr id="95" name="Rectangle 15"/>
          <p:cNvSpPr>
            <a:spLocks noChangeArrowheads="1"/>
          </p:cNvSpPr>
          <p:nvPr/>
        </p:nvSpPr>
        <p:spPr bwMode="auto">
          <a:xfrm>
            <a:off x="3205803" y="3265604"/>
            <a:ext cx="1973873" cy="553998"/>
          </a:xfrm>
          <a:prstGeom prst="rect">
            <a:avLst/>
          </a:prstGeom>
          <a:noFill/>
          <a:ln w="9525">
            <a:noFill/>
            <a:miter lim="800000"/>
            <a:headEnd/>
            <a:tailEnd/>
          </a:ln>
        </p:spPr>
        <p:txBody>
          <a:bodyPr lIns="0" tIns="0" rIns="0" bIns="0">
            <a:spAutoFit/>
          </a:bodyPr>
          <a:lstStyle/>
          <a:p>
            <a:pPr marL="1588" marR="0" lvl="1" indent="0" algn="ctr" defTabSz="914400" eaLnBrk="1" fontAlgn="auto" latinLnBrk="0" hangingPunct="1">
              <a:lnSpc>
                <a:spcPct val="100000"/>
              </a:lnSpc>
              <a:spcBef>
                <a:spcPct val="40000"/>
              </a:spcBef>
              <a:spcAft>
                <a:spcPts val="0"/>
              </a:spcAft>
              <a:buClr>
                <a:srgbClr val="0C2D83"/>
              </a:buClr>
              <a:buSzPct val="85000"/>
              <a:buFont typeface="Wingdings" pitchFamily="2" charset="2"/>
              <a:buNone/>
              <a:tabLst>
                <a:tab pos="803275" algn="l"/>
              </a:tabLst>
              <a:defRPr/>
            </a:pPr>
            <a:r>
              <a:rPr kumimoji="0" lang="en-GB" sz="1200" b="1" i="1" u="none" strike="noStrike" kern="0" cap="none" spc="0" normalizeH="0" baseline="0" noProof="0" dirty="0" smtClean="0">
                <a:ln>
                  <a:noFill/>
                </a:ln>
                <a:solidFill>
                  <a:srgbClr val="8AA5CB"/>
                </a:solidFill>
                <a:effectLst/>
                <a:uLnTx/>
                <a:uFillTx/>
                <a:latin typeface="Arial"/>
                <a:cs typeface="Arial"/>
              </a:rPr>
              <a:t>STEP 1</a:t>
            </a:r>
            <a:br>
              <a:rPr kumimoji="0" lang="en-GB" sz="1200" b="1" i="1" u="none" strike="noStrike" kern="0" cap="none" spc="0" normalizeH="0" baseline="0" noProof="0" dirty="0" smtClean="0">
                <a:ln>
                  <a:noFill/>
                </a:ln>
                <a:solidFill>
                  <a:srgbClr val="8AA5CB"/>
                </a:solidFill>
                <a:effectLst/>
                <a:uLnTx/>
                <a:uFillTx/>
                <a:latin typeface="Arial"/>
                <a:cs typeface="Arial"/>
              </a:rPr>
            </a:br>
            <a:r>
              <a:rPr kumimoji="0" lang="en-GB" sz="1200" b="0" i="0" u="none" strike="noStrike" kern="0" cap="none" spc="0" normalizeH="0" baseline="0" noProof="0" dirty="0" smtClean="0">
                <a:ln>
                  <a:noFill/>
                </a:ln>
                <a:solidFill>
                  <a:srgbClr val="000000"/>
                </a:solidFill>
                <a:effectLst/>
                <a:uLnTx/>
                <a:uFillTx/>
                <a:latin typeface="Arial"/>
                <a:cs typeface="Arial"/>
              </a:rPr>
              <a:t>Determine the </a:t>
            </a:r>
            <a:br>
              <a:rPr kumimoji="0" lang="en-GB" sz="1200" b="0" i="0" u="none" strike="noStrike" kern="0" cap="none" spc="0" normalizeH="0" baseline="0" noProof="0" dirty="0" smtClean="0">
                <a:ln>
                  <a:noFill/>
                </a:ln>
                <a:solidFill>
                  <a:srgbClr val="000000"/>
                </a:solidFill>
                <a:effectLst/>
                <a:uLnTx/>
                <a:uFillTx/>
                <a:latin typeface="Arial"/>
                <a:cs typeface="Arial"/>
              </a:rPr>
            </a:br>
            <a:r>
              <a:rPr kumimoji="0" lang="en-GB" sz="1200" b="0" i="0" u="none" strike="noStrike" kern="0" cap="none" spc="0" normalizeH="0" baseline="0" noProof="0" dirty="0" smtClean="0">
                <a:ln>
                  <a:noFill/>
                </a:ln>
                <a:solidFill>
                  <a:srgbClr val="000000"/>
                </a:solidFill>
                <a:effectLst/>
                <a:uLnTx/>
                <a:uFillTx/>
                <a:latin typeface="Arial"/>
                <a:cs typeface="Arial"/>
              </a:rPr>
              <a:t>key message</a:t>
            </a:r>
          </a:p>
        </p:txBody>
      </p:sp>
      <p:sp>
        <p:nvSpPr>
          <p:cNvPr id="96" name="Rectangle 16"/>
          <p:cNvSpPr>
            <a:spLocks noChangeArrowheads="1"/>
          </p:cNvSpPr>
          <p:nvPr/>
        </p:nvSpPr>
        <p:spPr bwMode="auto">
          <a:xfrm>
            <a:off x="3878184" y="3868351"/>
            <a:ext cx="658835" cy="246221"/>
          </a:xfrm>
          <a:prstGeom prst="rect">
            <a:avLst/>
          </a:prstGeom>
          <a:noFill/>
          <a:ln w="6350">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rgbClr val="6A7F10"/>
                </a:solidFill>
                <a:effectLst/>
                <a:uLnTx/>
                <a:uFillTx/>
                <a:latin typeface="Arial"/>
                <a:cs typeface="Arial"/>
                <a:sym typeface="Wingdings" pitchFamily="2" charset="2"/>
              </a:rPr>
              <a:t>   </a:t>
            </a:r>
          </a:p>
        </p:txBody>
      </p:sp>
      <p:sp>
        <p:nvSpPr>
          <p:cNvPr id="97" name="Rectangle 3"/>
          <p:cNvSpPr txBox="1">
            <a:spLocks noChangeArrowheads="1"/>
          </p:cNvSpPr>
          <p:nvPr/>
        </p:nvSpPr>
        <p:spPr bwMode="auto">
          <a:xfrm>
            <a:off x="235081" y="1193515"/>
            <a:ext cx="8728372" cy="184808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1.  Supporting analysis (continued) - Use headlines and the storyboard to develop the plan for the page</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Headlines must communicate the central message of the slide and add value.  They should be brief, preferably one sentence in length and should not contain bullet points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Key messages should not be repeated as a sub heading or in the text</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Headlines should be an assertion about information on the page, not add information to it – if information is not covered in the slide’s content it should not be in the headline.  Every slide should stand alone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4. Draft – supporting analysis</a:t>
            </a:r>
            <a:endParaRPr lang="en-US" altLang="en-US" b="1" kern="0" dirty="0" smtClean="0">
              <a:solidFill>
                <a:schemeClr val="bg1"/>
              </a:solidFill>
            </a:endParaRPr>
          </a:p>
        </p:txBody>
      </p:sp>
      <p:sp>
        <p:nvSpPr>
          <p:cNvPr id="59" name="Rectangle 3"/>
          <p:cNvSpPr txBox="1">
            <a:spLocks noChangeArrowheads="1"/>
          </p:cNvSpPr>
          <p:nvPr/>
        </p:nvSpPr>
        <p:spPr bwMode="auto">
          <a:xfrm>
            <a:off x="235081" y="1193515"/>
            <a:ext cx="8728372" cy="8719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1.  Supporting analysis (continued) – be rational and specific</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Vendors, buyers and target management can be influenced by three types of drivers in a deal, including rational, political and emotional factors.  It is key to seek to separate these components and stick to the rationale factors through our reporting</a:t>
            </a:r>
          </a:p>
        </p:txBody>
      </p:sp>
      <p:grpSp>
        <p:nvGrpSpPr>
          <p:cNvPr id="60" name="Group 20"/>
          <p:cNvGrpSpPr>
            <a:grpSpLocks/>
          </p:cNvGrpSpPr>
          <p:nvPr/>
        </p:nvGrpSpPr>
        <p:grpSpPr bwMode="auto">
          <a:xfrm>
            <a:off x="987635" y="2657139"/>
            <a:ext cx="2497843" cy="2336109"/>
            <a:chOff x="2077" y="935"/>
            <a:chExt cx="2126" cy="2177"/>
          </a:xfrm>
        </p:grpSpPr>
        <p:sp>
          <p:nvSpPr>
            <p:cNvPr id="61" name="Oval 13"/>
            <p:cNvSpPr>
              <a:spLocks noChangeArrowheads="1"/>
            </p:cNvSpPr>
            <p:nvPr/>
          </p:nvSpPr>
          <p:spPr bwMode="auto">
            <a:xfrm>
              <a:off x="2436" y="935"/>
              <a:ext cx="1405" cy="1400"/>
            </a:xfrm>
            <a:prstGeom prst="ellipse">
              <a:avLst/>
            </a:prstGeom>
            <a:solidFill>
              <a:srgbClr val="CCD6E3"/>
            </a:solidFill>
            <a:ln w="6350">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endParaRPr>
            </a:p>
          </p:txBody>
        </p:sp>
        <p:sp>
          <p:nvSpPr>
            <p:cNvPr id="62" name="Oval 14"/>
            <p:cNvSpPr>
              <a:spLocks noChangeArrowheads="1"/>
            </p:cNvSpPr>
            <p:nvPr/>
          </p:nvSpPr>
          <p:spPr bwMode="auto">
            <a:xfrm>
              <a:off x="2077" y="1703"/>
              <a:ext cx="1404" cy="1401"/>
            </a:xfrm>
            <a:prstGeom prst="ellipse">
              <a:avLst/>
            </a:prstGeom>
            <a:solidFill>
              <a:srgbClr val="D7DFB4"/>
            </a:solidFill>
            <a:ln w="6350">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endParaRPr>
            </a:p>
          </p:txBody>
        </p:sp>
        <p:sp>
          <p:nvSpPr>
            <p:cNvPr id="63" name="Oval 15"/>
            <p:cNvSpPr>
              <a:spLocks noChangeArrowheads="1"/>
            </p:cNvSpPr>
            <p:nvPr/>
          </p:nvSpPr>
          <p:spPr bwMode="auto">
            <a:xfrm>
              <a:off x="2799" y="1712"/>
              <a:ext cx="1404" cy="1400"/>
            </a:xfrm>
            <a:prstGeom prst="ellipse">
              <a:avLst/>
            </a:prstGeom>
            <a:solidFill>
              <a:srgbClr val="FAD8AF"/>
            </a:solidFill>
            <a:ln w="6350">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endParaRPr>
            </a:p>
          </p:txBody>
        </p:sp>
        <p:sp>
          <p:nvSpPr>
            <p:cNvPr id="64" name="Freeform 16"/>
            <p:cNvSpPr>
              <a:spLocks/>
            </p:cNvSpPr>
            <p:nvPr/>
          </p:nvSpPr>
          <p:spPr bwMode="auto">
            <a:xfrm>
              <a:off x="2810" y="1802"/>
              <a:ext cx="657" cy="538"/>
            </a:xfrm>
            <a:custGeom>
              <a:avLst/>
              <a:gdLst>
                <a:gd name="T0" fmla="*/ 529 w 1041"/>
                <a:gd name="T1" fmla="*/ 0 h 850"/>
                <a:gd name="T2" fmla="*/ 499 w 1041"/>
                <a:gd name="T3" fmla="*/ 18 h 850"/>
                <a:gd name="T4" fmla="*/ 466 w 1041"/>
                <a:gd name="T5" fmla="*/ 41 h 850"/>
                <a:gd name="T6" fmla="*/ 429 w 1041"/>
                <a:gd name="T7" fmla="*/ 68 h 850"/>
                <a:gd name="T8" fmla="*/ 398 w 1041"/>
                <a:gd name="T9" fmla="*/ 91 h 850"/>
                <a:gd name="T10" fmla="*/ 366 w 1041"/>
                <a:gd name="T11" fmla="*/ 119 h 850"/>
                <a:gd name="T12" fmla="*/ 341 w 1041"/>
                <a:gd name="T13" fmla="*/ 142 h 850"/>
                <a:gd name="T14" fmla="*/ 309 w 1041"/>
                <a:gd name="T15" fmla="*/ 171 h 850"/>
                <a:gd name="T16" fmla="*/ 281 w 1041"/>
                <a:gd name="T17" fmla="*/ 198 h 850"/>
                <a:gd name="T18" fmla="*/ 248 w 1041"/>
                <a:gd name="T19" fmla="*/ 235 h 850"/>
                <a:gd name="T20" fmla="*/ 218 w 1041"/>
                <a:gd name="T21" fmla="*/ 272 h 850"/>
                <a:gd name="T22" fmla="*/ 191 w 1041"/>
                <a:gd name="T23" fmla="*/ 303 h 850"/>
                <a:gd name="T24" fmla="*/ 160 w 1041"/>
                <a:gd name="T25" fmla="*/ 346 h 850"/>
                <a:gd name="T26" fmla="*/ 135 w 1041"/>
                <a:gd name="T27" fmla="*/ 382 h 850"/>
                <a:gd name="T28" fmla="*/ 113 w 1041"/>
                <a:gd name="T29" fmla="*/ 420 h 850"/>
                <a:gd name="T30" fmla="*/ 90 w 1041"/>
                <a:gd name="T31" fmla="*/ 461 h 850"/>
                <a:gd name="T32" fmla="*/ 70 w 1041"/>
                <a:gd name="T33" fmla="*/ 500 h 850"/>
                <a:gd name="T34" fmla="*/ 49 w 1041"/>
                <a:gd name="T35" fmla="*/ 551 h 850"/>
                <a:gd name="T36" fmla="*/ 32 w 1041"/>
                <a:gd name="T37" fmla="*/ 600 h 850"/>
                <a:gd name="T38" fmla="*/ 17 w 1041"/>
                <a:gd name="T39" fmla="*/ 648 h 850"/>
                <a:gd name="T40" fmla="*/ 9 w 1041"/>
                <a:gd name="T41" fmla="*/ 686 h 850"/>
                <a:gd name="T42" fmla="*/ 0 w 1041"/>
                <a:gd name="T43" fmla="*/ 719 h 850"/>
                <a:gd name="T44" fmla="*/ 37 w 1041"/>
                <a:gd name="T45" fmla="*/ 742 h 850"/>
                <a:gd name="T46" fmla="*/ 82 w 1041"/>
                <a:gd name="T47" fmla="*/ 760 h 850"/>
                <a:gd name="T48" fmla="*/ 133 w 1041"/>
                <a:gd name="T49" fmla="*/ 780 h 850"/>
                <a:gd name="T50" fmla="*/ 190 w 1041"/>
                <a:gd name="T51" fmla="*/ 798 h 850"/>
                <a:gd name="T52" fmla="*/ 255 w 1041"/>
                <a:gd name="T53" fmla="*/ 817 h 850"/>
                <a:gd name="T54" fmla="*/ 318 w 1041"/>
                <a:gd name="T55" fmla="*/ 831 h 850"/>
                <a:gd name="T56" fmla="*/ 368 w 1041"/>
                <a:gd name="T57" fmla="*/ 839 h 850"/>
                <a:gd name="T58" fmla="*/ 421 w 1041"/>
                <a:gd name="T59" fmla="*/ 845 h 850"/>
                <a:gd name="T60" fmla="*/ 474 w 1041"/>
                <a:gd name="T61" fmla="*/ 849 h 850"/>
                <a:gd name="T62" fmla="*/ 521 w 1041"/>
                <a:gd name="T63" fmla="*/ 850 h 850"/>
                <a:gd name="T64" fmla="*/ 580 w 1041"/>
                <a:gd name="T65" fmla="*/ 849 h 850"/>
                <a:gd name="T66" fmla="*/ 642 w 1041"/>
                <a:gd name="T67" fmla="*/ 840 h 850"/>
                <a:gd name="T68" fmla="*/ 710 w 1041"/>
                <a:gd name="T69" fmla="*/ 832 h 850"/>
                <a:gd name="T70" fmla="*/ 768 w 1041"/>
                <a:gd name="T71" fmla="*/ 821 h 850"/>
                <a:gd name="T72" fmla="*/ 816 w 1041"/>
                <a:gd name="T73" fmla="*/ 809 h 850"/>
                <a:gd name="T74" fmla="*/ 868 w 1041"/>
                <a:gd name="T75" fmla="*/ 793 h 850"/>
                <a:gd name="T76" fmla="*/ 904 w 1041"/>
                <a:gd name="T77" fmla="*/ 778 h 850"/>
                <a:gd name="T78" fmla="*/ 944 w 1041"/>
                <a:gd name="T79" fmla="*/ 763 h 850"/>
                <a:gd name="T80" fmla="*/ 981 w 1041"/>
                <a:gd name="T81" fmla="*/ 748 h 850"/>
                <a:gd name="T82" fmla="*/ 1021 w 1041"/>
                <a:gd name="T83" fmla="*/ 729 h 850"/>
                <a:gd name="T84" fmla="*/ 1041 w 1041"/>
                <a:gd name="T85" fmla="*/ 717 h 850"/>
                <a:gd name="T86" fmla="*/ 1034 w 1041"/>
                <a:gd name="T87" fmla="*/ 676 h 850"/>
                <a:gd name="T88" fmla="*/ 1022 w 1041"/>
                <a:gd name="T89" fmla="*/ 635 h 850"/>
                <a:gd name="T90" fmla="*/ 1009 w 1041"/>
                <a:gd name="T91" fmla="*/ 592 h 850"/>
                <a:gd name="T92" fmla="*/ 988 w 1041"/>
                <a:gd name="T93" fmla="*/ 536 h 850"/>
                <a:gd name="T94" fmla="*/ 959 w 1041"/>
                <a:gd name="T95" fmla="*/ 479 h 850"/>
                <a:gd name="T96" fmla="*/ 926 w 1041"/>
                <a:gd name="T97" fmla="*/ 416 h 850"/>
                <a:gd name="T98" fmla="*/ 898 w 1041"/>
                <a:gd name="T99" fmla="*/ 372 h 850"/>
                <a:gd name="T100" fmla="*/ 868 w 1041"/>
                <a:gd name="T101" fmla="*/ 324 h 850"/>
                <a:gd name="T102" fmla="*/ 843 w 1041"/>
                <a:gd name="T103" fmla="*/ 288 h 850"/>
                <a:gd name="T104" fmla="*/ 805 w 1041"/>
                <a:gd name="T105" fmla="*/ 240 h 850"/>
                <a:gd name="T106" fmla="*/ 775 w 1041"/>
                <a:gd name="T107" fmla="*/ 204 h 850"/>
                <a:gd name="T108" fmla="*/ 742 w 1041"/>
                <a:gd name="T109" fmla="*/ 171 h 850"/>
                <a:gd name="T110" fmla="*/ 697 w 1041"/>
                <a:gd name="T111" fmla="*/ 129 h 850"/>
                <a:gd name="T112" fmla="*/ 665 w 1041"/>
                <a:gd name="T113" fmla="*/ 101 h 850"/>
                <a:gd name="T114" fmla="*/ 627 w 1041"/>
                <a:gd name="T115" fmla="*/ 69 h 850"/>
                <a:gd name="T116" fmla="*/ 579 w 1041"/>
                <a:gd name="T117" fmla="*/ 33 h 850"/>
                <a:gd name="T118" fmla="*/ 529 w 1041"/>
                <a:gd name="T119" fmla="*/ 0 h 85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41"/>
                <a:gd name="T181" fmla="*/ 0 h 850"/>
                <a:gd name="T182" fmla="*/ 1041 w 1041"/>
                <a:gd name="T183" fmla="*/ 850 h 85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41" h="850">
                  <a:moveTo>
                    <a:pt x="529" y="0"/>
                  </a:moveTo>
                  <a:lnTo>
                    <a:pt x="499" y="18"/>
                  </a:lnTo>
                  <a:lnTo>
                    <a:pt x="466" y="41"/>
                  </a:lnTo>
                  <a:lnTo>
                    <a:pt x="429" y="68"/>
                  </a:lnTo>
                  <a:lnTo>
                    <a:pt x="398" y="91"/>
                  </a:lnTo>
                  <a:lnTo>
                    <a:pt x="366" y="119"/>
                  </a:lnTo>
                  <a:lnTo>
                    <a:pt x="341" y="142"/>
                  </a:lnTo>
                  <a:lnTo>
                    <a:pt x="309" y="171"/>
                  </a:lnTo>
                  <a:lnTo>
                    <a:pt x="281" y="198"/>
                  </a:lnTo>
                  <a:lnTo>
                    <a:pt x="248" y="235"/>
                  </a:lnTo>
                  <a:lnTo>
                    <a:pt x="218" y="272"/>
                  </a:lnTo>
                  <a:lnTo>
                    <a:pt x="191" y="303"/>
                  </a:lnTo>
                  <a:lnTo>
                    <a:pt x="160" y="346"/>
                  </a:lnTo>
                  <a:lnTo>
                    <a:pt x="135" y="382"/>
                  </a:lnTo>
                  <a:lnTo>
                    <a:pt x="113" y="420"/>
                  </a:lnTo>
                  <a:lnTo>
                    <a:pt x="90" y="461"/>
                  </a:lnTo>
                  <a:lnTo>
                    <a:pt x="70" y="500"/>
                  </a:lnTo>
                  <a:lnTo>
                    <a:pt x="49" y="551"/>
                  </a:lnTo>
                  <a:lnTo>
                    <a:pt x="32" y="600"/>
                  </a:lnTo>
                  <a:lnTo>
                    <a:pt x="17" y="648"/>
                  </a:lnTo>
                  <a:lnTo>
                    <a:pt x="9" y="686"/>
                  </a:lnTo>
                  <a:lnTo>
                    <a:pt x="0" y="719"/>
                  </a:lnTo>
                  <a:lnTo>
                    <a:pt x="37" y="742"/>
                  </a:lnTo>
                  <a:lnTo>
                    <a:pt x="82" y="760"/>
                  </a:lnTo>
                  <a:lnTo>
                    <a:pt x="133" y="780"/>
                  </a:lnTo>
                  <a:lnTo>
                    <a:pt x="190" y="798"/>
                  </a:lnTo>
                  <a:lnTo>
                    <a:pt x="255" y="817"/>
                  </a:lnTo>
                  <a:lnTo>
                    <a:pt x="318" y="831"/>
                  </a:lnTo>
                  <a:lnTo>
                    <a:pt x="368" y="839"/>
                  </a:lnTo>
                  <a:lnTo>
                    <a:pt x="421" y="845"/>
                  </a:lnTo>
                  <a:lnTo>
                    <a:pt x="474" y="849"/>
                  </a:lnTo>
                  <a:lnTo>
                    <a:pt x="521" y="850"/>
                  </a:lnTo>
                  <a:lnTo>
                    <a:pt x="580" y="849"/>
                  </a:lnTo>
                  <a:lnTo>
                    <a:pt x="642" y="840"/>
                  </a:lnTo>
                  <a:lnTo>
                    <a:pt x="710" y="832"/>
                  </a:lnTo>
                  <a:lnTo>
                    <a:pt x="768" y="821"/>
                  </a:lnTo>
                  <a:lnTo>
                    <a:pt x="816" y="809"/>
                  </a:lnTo>
                  <a:lnTo>
                    <a:pt x="868" y="793"/>
                  </a:lnTo>
                  <a:lnTo>
                    <a:pt x="904" y="778"/>
                  </a:lnTo>
                  <a:lnTo>
                    <a:pt x="944" y="763"/>
                  </a:lnTo>
                  <a:lnTo>
                    <a:pt x="981" y="748"/>
                  </a:lnTo>
                  <a:lnTo>
                    <a:pt x="1021" y="729"/>
                  </a:lnTo>
                  <a:lnTo>
                    <a:pt x="1041" y="717"/>
                  </a:lnTo>
                  <a:lnTo>
                    <a:pt x="1034" y="676"/>
                  </a:lnTo>
                  <a:lnTo>
                    <a:pt x="1022" y="635"/>
                  </a:lnTo>
                  <a:lnTo>
                    <a:pt x="1009" y="592"/>
                  </a:lnTo>
                  <a:lnTo>
                    <a:pt x="988" y="536"/>
                  </a:lnTo>
                  <a:lnTo>
                    <a:pt x="959" y="479"/>
                  </a:lnTo>
                  <a:lnTo>
                    <a:pt x="926" y="416"/>
                  </a:lnTo>
                  <a:lnTo>
                    <a:pt x="898" y="372"/>
                  </a:lnTo>
                  <a:lnTo>
                    <a:pt x="868" y="324"/>
                  </a:lnTo>
                  <a:lnTo>
                    <a:pt x="843" y="288"/>
                  </a:lnTo>
                  <a:lnTo>
                    <a:pt x="805" y="240"/>
                  </a:lnTo>
                  <a:lnTo>
                    <a:pt x="775" y="204"/>
                  </a:lnTo>
                  <a:lnTo>
                    <a:pt x="742" y="171"/>
                  </a:lnTo>
                  <a:lnTo>
                    <a:pt x="697" y="129"/>
                  </a:lnTo>
                  <a:lnTo>
                    <a:pt x="665" y="101"/>
                  </a:lnTo>
                  <a:lnTo>
                    <a:pt x="627" y="69"/>
                  </a:lnTo>
                  <a:lnTo>
                    <a:pt x="579" y="33"/>
                  </a:lnTo>
                  <a:lnTo>
                    <a:pt x="529" y="0"/>
                  </a:lnTo>
                  <a:close/>
                </a:path>
              </a:pathLst>
            </a:custGeom>
            <a:solidFill>
              <a:srgbClr val="0C2D83"/>
            </a:solidFill>
            <a:ln w="6350" cmpd="sng">
              <a:solidFill>
                <a:srgbClr val="FFFF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ysClr val="windowText" lastClr="000000"/>
                </a:solidFill>
                <a:effectLst/>
                <a:uLnTx/>
                <a:uFillTx/>
              </a:endParaRPr>
            </a:p>
          </p:txBody>
        </p:sp>
        <p:sp>
          <p:nvSpPr>
            <p:cNvPr id="65" name="Freeform 17"/>
            <p:cNvSpPr>
              <a:spLocks/>
            </p:cNvSpPr>
            <p:nvPr/>
          </p:nvSpPr>
          <p:spPr bwMode="auto">
            <a:xfrm>
              <a:off x="2451" y="1703"/>
              <a:ext cx="697" cy="553"/>
            </a:xfrm>
            <a:custGeom>
              <a:avLst/>
              <a:gdLst>
                <a:gd name="T0" fmla="*/ 25 w 1104"/>
                <a:gd name="T1" fmla="*/ 115 h 879"/>
                <a:gd name="T2" fmla="*/ 117 w 1104"/>
                <a:gd name="T3" fmla="*/ 76 h 879"/>
                <a:gd name="T4" fmla="*/ 195 w 1104"/>
                <a:gd name="T5" fmla="*/ 46 h 879"/>
                <a:gd name="T6" fmla="*/ 293 w 1104"/>
                <a:gd name="T7" fmla="*/ 23 h 879"/>
                <a:gd name="T8" fmla="*/ 383 w 1104"/>
                <a:gd name="T9" fmla="*/ 8 h 879"/>
                <a:gd name="T10" fmla="*/ 471 w 1104"/>
                <a:gd name="T11" fmla="*/ 0 h 879"/>
                <a:gd name="T12" fmla="*/ 565 w 1104"/>
                <a:gd name="T13" fmla="*/ 0 h 879"/>
                <a:gd name="T14" fmla="*/ 672 w 1104"/>
                <a:gd name="T15" fmla="*/ 10 h 879"/>
                <a:gd name="T16" fmla="*/ 756 w 1104"/>
                <a:gd name="T17" fmla="*/ 25 h 879"/>
                <a:gd name="T18" fmla="*/ 848 w 1104"/>
                <a:gd name="T19" fmla="*/ 48 h 879"/>
                <a:gd name="T20" fmla="*/ 936 w 1104"/>
                <a:gd name="T21" fmla="*/ 82 h 879"/>
                <a:gd name="T22" fmla="*/ 1027 w 1104"/>
                <a:gd name="T23" fmla="*/ 120 h 879"/>
                <a:gd name="T24" fmla="*/ 1104 w 1104"/>
                <a:gd name="T25" fmla="*/ 159 h 879"/>
                <a:gd name="T26" fmla="*/ 1044 w 1104"/>
                <a:gd name="T27" fmla="*/ 196 h 879"/>
                <a:gd name="T28" fmla="*/ 987 w 1104"/>
                <a:gd name="T29" fmla="*/ 237 h 879"/>
                <a:gd name="T30" fmla="*/ 938 w 1104"/>
                <a:gd name="T31" fmla="*/ 279 h 879"/>
                <a:gd name="T32" fmla="*/ 886 w 1104"/>
                <a:gd name="T33" fmla="*/ 327 h 879"/>
                <a:gd name="T34" fmla="*/ 826 w 1104"/>
                <a:gd name="T35" fmla="*/ 386 h 879"/>
                <a:gd name="T36" fmla="*/ 785 w 1104"/>
                <a:gd name="T37" fmla="*/ 434 h 879"/>
                <a:gd name="T38" fmla="*/ 737 w 1104"/>
                <a:gd name="T39" fmla="*/ 498 h 879"/>
                <a:gd name="T40" fmla="*/ 683 w 1104"/>
                <a:gd name="T41" fmla="*/ 582 h 879"/>
                <a:gd name="T42" fmla="*/ 643 w 1104"/>
                <a:gd name="T43" fmla="*/ 654 h 879"/>
                <a:gd name="T44" fmla="*/ 605 w 1104"/>
                <a:gd name="T45" fmla="*/ 753 h 879"/>
                <a:gd name="T46" fmla="*/ 584 w 1104"/>
                <a:gd name="T47" fmla="*/ 819 h 879"/>
                <a:gd name="T48" fmla="*/ 572 w 1104"/>
                <a:gd name="T49" fmla="*/ 879 h 879"/>
                <a:gd name="T50" fmla="*/ 504 w 1104"/>
                <a:gd name="T51" fmla="*/ 842 h 879"/>
                <a:gd name="T52" fmla="*/ 441 w 1104"/>
                <a:gd name="T53" fmla="*/ 799 h 879"/>
                <a:gd name="T54" fmla="*/ 363 w 1104"/>
                <a:gd name="T55" fmla="*/ 743 h 879"/>
                <a:gd name="T56" fmla="*/ 279 w 1104"/>
                <a:gd name="T57" fmla="*/ 667 h 879"/>
                <a:gd name="T58" fmla="*/ 221 w 1104"/>
                <a:gd name="T59" fmla="*/ 600 h 879"/>
                <a:gd name="T60" fmla="*/ 165 w 1104"/>
                <a:gd name="T61" fmla="*/ 524 h 879"/>
                <a:gd name="T62" fmla="*/ 113 w 1104"/>
                <a:gd name="T63" fmla="*/ 440 h 879"/>
                <a:gd name="T64" fmla="*/ 67 w 1104"/>
                <a:gd name="T65" fmla="*/ 348 h 879"/>
                <a:gd name="T66" fmla="*/ 34 w 1104"/>
                <a:gd name="T67" fmla="*/ 263 h 879"/>
                <a:gd name="T68" fmla="*/ 10 w 1104"/>
                <a:gd name="T69" fmla="*/ 187 h 879"/>
                <a:gd name="T70" fmla="*/ 0 w 1104"/>
                <a:gd name="T71" fmla="*/ 123 h 8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04"/>
                <a:gd name="T109" fmla="*/ 0 h 879"/>
                <a:gd name="T110" fmla="*/ 1104 w 1104"/>
                <a:gd name="T111" fmla="*/ 879 h 8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04" h="879">
                  <a:moveTo>
                    <a:pt x="4" y="126"/>
                  </a:moveTo>
                  <a:lnTo>
                    <a:pt x="25" y="115"/>
                  </a:lnTo>
                  <a:lnTo>
                    <a:pt x="70" y="92"/>
                  </a:lnTo>
                  <a:lnTo>
                    <a:pt x="117" y="76"/>
                  </a:lnTo>
                  <a:lnTo>
                    <a:pt x="150" y="61"/>
                  </a:lnTo>
                  <a:lnTo>
                    <a:pt x="195" y="46"/>
                  </a:lnTo>
                  <a:lnTo>
                    <a:pt x="246" y="33"/>
                  </a:lnTo>
                  <a:lnTo>
                    <a:pt x="293" y="23"/>
                  </a:lnTo>
                  <a:lnTo>
                    <a:pt x="339" y="15"/>
                  </a:lnTo>
                  <a:lnTo>
                    <a:pt x="383" y="8"/>
                  </a:lnTo>
                  <a:lnTo>
                    <a:pt x="426" y="5"/>
                  </a:lnTo>
                  <a:lnTo>
                    <a:pt x="471" y="0"/>
                  </a:lnTo>
                  <a:lnTo>
                    <a:pt x="519" y="0"/>
                  </a:lnTo>
                  <a:lnTo>
                    <a:pt x="565" y="0"/>
                  </a:lnTo>
                  <a:lnTo>
                    <a:pt x="617" y="5"/>
                  </a:lnTo>
                  <a:lnTo>
                    <a:pt x="672" y="10"/>
                  </a:lnTo>
                  <a:lnTo>
                    <a:pt x="713" y="16"/>
                  </a:lnTo>
                  <a:lnTo>
                    <a:pt x="756" y="25"/>
                  </a:lnTo>
                  <a:lnTo>
                    <a:pt x="803" y="36"/>
                  </a:lnTo>
                  <a:lnTo>
                    <a:pt x="848" y="48"/>
                  </a:lnTo>
                  <a:lnTo>
                    <a:pt x="889" y="62"/>
                  </a:lnTo>
                  <a:lnTo>
                    <a:pt x="936" y="82"/>
                  </a:lnTo>
                  <a:lnTo>
                    <a:pt x="981" y="99"/>
                  </a:lnTo>
                  <a:lnTo>
                    <a:pt x="1027" y="120"/>
                  </a:lnTo>
                  <a:lnTo>
                    <a:pt x="1064" y="136"/>
                  </a:lnTo>
                  <a:lnTo>
                    <a:pt x="1104" y="159"/>
                  </a:lnTo>
                  <a:lnTo>
                    <a:pt x="1076" y="174"/>
                  </a:lnTo>
                  <a:lnTo>
                    <a:pt x="1044" y="196"/>
                  </a:lnTo>
                  <a:lnTo>
                    <a:pt x="1017" y="219"/>
                  </a:lnTo>
                  <a:lnTo>
                    <a:pt x="987" y="237"/>
                  </a:lnTo>
                  <a:lnTo>
                    <a:pt x="968" y="251"/>
                  </a:lnTo>
                  <a:lnTo>
                    <a:pt x="938" y="279"/>
                  </a:lnTo>
                  <a:lnTo>
                    <a:pt x="911" y="304"/>
                  </a:lnTo>
                  <a:lnTo>
                    <a:pt x="886" y="327"/>
                  </a:lnTo>
                  <a:lnTo>
                    <a:pt x="858" y="355"/>
                  </a:lnTo>
                  <a:lnTo>
                    <a:pt x="826" y="386"/>
                  </a:lnTo>
                  <a:lnTo>
                    <a:pt x="805" y="411"/>
                  </a:lnTo>
                  <a:lnTo>
                    <a:pt x="785" y="434"/>
                  </a:lnTo>
                  <a:lnTo>
                    <a:pt x="761" y="464"/>
                  </a:lnTo>
                  <a:lnTo>
                    <a:pt x="737" y="498"/>
                  </a:lnTo>
                  <a:lnTo>
                    <a:pt x="710" y="536"/>
                  </a:lnTo>
                  <a:lnTo>
                    <a:pt x="683" y="582"/>
                  </a:lnTo>
                  <a:lnTo>
                    <a:pt x="663" y="616"/>
                  </a:lnTo>
                  <a:lnTo>
                    <a:pt x="643" y="654"/>
                  </a:lnTo>
                  <a:lnTo>
                    <a:pt x="625" y="699"/>
                  </a:lnTo>
                  <a:lnTo>
                    <a:pt x="605" y="753"/>
                  </a:lnTo>
                  <a:lnTo>
                    <a:pt x="594" y="791"/>
                  </a:lnTo>
                  <a:lnTo>
                    <a:pt x="584" y="819"/>
                  </a:lnTo>
                  <a:lnTo>
                    <a:pt x="575" y="853"/>
                  </a:lnTo>
                  <a:lnTo>
                    <a:pt x="572" y="879"/>
                  </a:lnTo>
                  <a:lnTo>
                    <a:pt x="542" y="865"/>
                  </a:lnTo>
                  <a:lnTo>
                    <a:pt x="504" y="842"/>
                  </a:lnTo>
                  <a:lnTo>
                    <a:pt x="474" y="824"/>
                  </a:lnTo>
                  <a:lnTo>
                    <a:pt x="441" y="799"/>
                  </a:lnTo>
                  <a:lnTo>
                    <a:pt x="409" y="779"/>
                  </a:lnTo>
                  <a:lnTo>
                    <a:pt x="363" y="743"/>
                  </a:lnTo>
                  <a:lnTo>
                    <a:pt x="316" y="700"/>
                  </a:lnTo>
                  <a:lnTo>
                    <a:pt x="279" y="667"/>
                  </a:lnTo>
                  <a:lnTo>
                    <a:pt x="251" y="638"/>
                  </a:lnTo>
                  <a:lnTo>
                    <a:pt x="221" y="600"/>
                  </a:lnTo>
                  <a:lnTo>
                    <a:pt x="191" y="562"/>
                  </a:lnTo>
                  <a:lnTo>
                    <a:pt x="165" y="524"/>
                  </a:lnTo>
                  <a:lnTo>
                    <a:pt x="140" y="485"/>
                  </a:lnTo>
                  <a:lnTo>
                    <a:pt x="113" y="440"/>
                  </a:lnTo>
                  <a:lnTo>
                    <a:pt x="90" y="396"/>
                  </a:lnTo>
                  <a:lnTo>
                    <a:pt x="67" y="348"/>
                  </a:lnTo>
                  <a:lnTo>
                    <a:pt x="48" y="307"/>
                  </a:lnTo>
                  <a:lnTo>
                    <a:pt x="34" y="263"/>
                  </a:lnTo>
                  <a:lnTo>
                    <a:pt x="20" y="222"/>
                  </a:lnTo>
                  <a:lnTo>
                    <a:pt x="10" y="187"/>
                  </a:lnTo>
                  <a:lnTo>
                    <a:pt x="4" y="159"/>
                  </a:lnTo>
                  <a:lnTo>
                    <a:pt x="0" y="123"/>
                  </a:lnTo>
                  <a:lnTo>
                    <a:pt x="4" y="126"/>
                  </a:lnTo>
                  <a:close/>
                </a:path>
              </a:pathLst>
            </a:custGeom>
            <a:solidFill>
              <a:srgbClr val="AABE75"/>
            </a:solidFill>
            <a:ln w="6350" cmpd="sng">
              <a:solidFill>
                <a:srgbClr val="FFFF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ysClr val="windowText" lastClr="000000"/>
                </a:solidFill>
                <a:effectLst/>
                <a:uLnTx/>
                <a:uFillTx/>
              </a:endParaRPr>
            </a:p>
          </p:txBody>
        </p:sp>
        <p:sp>
          <p:nvSpPr>
            <p:cNvPr id="66" name="Freeform 18"/>
            <p:cNvSpPr>
              <a:spLocks/>
            </p:cNvSpPr>
            <p:nvPr/>
          </p:nvSpPr>
          <p:spPr bwMode="auto">
            <a:xfrm>
              <a:off x="3143" y="1703"/>
              <a:ext cx="681" cy="555"/>
            </a:xfrm>
            <a:custGeom>
              <a:avLst/>
              <a:gdLst>
                <a:gd name="T0" fmla="*/ 1080 w 1080"/>
                <a:gd name="T1" fmla="*/ 136 h 881"/>
                <a:gd name="T2" fmla="*/ 1009 w 1080"/>
                <a:gd name="T3" fmla="*/ 92 h 881"/>
                <a:gd name="T4" fmla="*/ 923 w 1080"/>
                <a:gd name="T5" fmla="*/ 59 h 881"/>
                <a:gd name="T6" fmla="*/ 833 w 1080"/>
                <a:gd name="T7" fmla="*/ 31 h 881"/>
                <a:gd name="T8" fmla="*/ 741 w 1080"/>
                <a:gd name="T9" fmla="*/ 14 h 881"/>
                <a:gd name="T10" fmla="*/ 660 w 1080"/>
                <a:gd name="T11" fmla="*/ 4 h 881"/>
                <a:gd name="T12" fmla="*/ 565 w 1080"/>
                <a:gd name="T13" fmla="*/ 0 h 881"/>
                <a:gd name="T14" fmla="*/ 467 w 1080"/>
                <a:gd name="T15" fmla="*/ 4 h 881"/>
                <a:gd name="T16" fmla="*/ 367 w 1080"/>
                <a:gd name="T17" fmla="*/ 16 h 881"/>
                <a:gd name="T18" fmla="*/ 279 w 1080"/>
                <a:gd name="T19" fmla="*/ 36 h 881"/>
                <a:gd name="T20" fmla="*/ 188 w 1080"/>
                <a:gd name="T21" fmla="*/ 65 h 881"/>
                <a:gd name="T22" fmla="*/ 90 w 1080"/>
                <a:gd name="T23" fmla="*/ 105 h 881"/>
                <a:gd name="T24" fmla="*/ 17 w 1080"/>
                <a:gd name="T25" fmla="*/ 143 h 881"/>
                <a:gd name="T26" fmla="*/ 23 w 1080"/>
                <a:gd name="T27" fmla="*/ 174 h 881"/>
                <a:gd name="T28" fmla="*/ 68 w 1080"/>
                <a:gd name="T29" fmla="*/ 205 h 881"/>
                <a:gd name="T30" fmla="*/ 110 w 1080"/>
                <a:gd name="T31" fmla="*/ 238 h 881"/>
                <a:gd name="T32" fmla="*/ 170 w 1080"/>
                <a:gd name="T33" fmla="*/ 291 h 881"/>
                <a:gd name="T34" fmla="*/ 231 w 1080"/>
                <a:gd name="T35" fmla="*/ 346 h 881"/>
                <a:gd name="T36" fmla="*/ 279 w 1080"/>
                <a:gd name="T37" fmla="*/ 401 h 881"/>
                <a:gd name="T38" fmla="*/ 324 w 1080"/>
                <a:gd name="T39" fmla="*/ 458 h 881"/>
                <a:gd name="T40" fmla="*/ 374 w 1080"/>
                <a:gd name="T41" fmla="*/ 534 h 881"/>
                <a:gd name="T42" fmla="*/ 421 w 1080"/>
                <a:gd name="T43" fmla="*/ 614 h 881"/>
                <a:gd name="T44" fmla="*/ 461 w 1080"/>
                <a:gd name="T45" fmla="*/ 697 h 881"/>
                <a:gd name="T46" fmla="*/ 492 w 1080"/>
                <a:gd name="T47" fmla="*/ 784 h 881"/>
                <a:gd name="T48" fmla="*/ 509 w 1080"/>
                <a:gd name="T49" fmla="*/ 859 h 881"/>
                <a:gd name="T50" fmla="*/ 545 w 1080"/>
                <a:gd name="T51" fmla="*/ 863 h 881"/>
                <a:gd name="T52" fmla="*/ 613 w 1080"/>
                <a:gd name="T53" fmla="*/ 822 h 881"/>
                <a:gd name="T54" fmla="*/ 678 w 1080"/>
                <a:gd name="T55" fmla="*/ 777 h 881"/>
                <a:gd name="T56" fmla="*/ 771 w 1080"/>
                <a:gd name="T57" fmla="*/ 698 h 881"/>
                <a:gd name="T58" fmla="*/ 834 w 1080"/>
                <a:gd name="T59" fmla="*/ 634 h 881"/>
                <a:gd name="T60" fmla="*/ 893 w 1080"/>
                <a:gd name="T61" fmla="*/ 560 h 881"/>
                <a:gd name="T62" fmla="*/ 946 w 1080"/>
                <a:gd name="T63" fmla="*/ 483 h 881"/>
                <a:gd name="T64" fmla="*/ 996 w 1080"/>
                <a:gd name="T65" fmla="*/ 394 h 881"/>
                <a:gd name="T66" fmla="*/ 1037 w 1080"/>
                <a:gd name="T67" fmla="*/ 309 h 881"/>
                <a:gd name="T68" fmla="*/ 1065 w 1080"/>
                <a:gd name="T69" fmla="*/ 212 h 881"/>
                <a:gd name="T70" fmla="*/ 1080 w 1080"/>
                <a:gd name="T71" fmla="*/ 152 h 88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80"/>
                <a:gd name="T109" fmla="*/ 0 h 881"/>
                <a:gd name="T110" fmla="*/ 1080 w 1080"/>
                <a:gd name="T111" fmla="*/ 881 h 88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80" h="881">
                  <a:moveTo>
                    <a:pt x="1080" y="152"/>
                  </a:moveTo>
                  <a:lnTo>
                    <a:pt x="1080" y="136"/>
                  </a:lnTo>
                  <a:lnTo>
                    <a:pt x="1046" y="113"/>
                  </a:lnTo>
                  <a:lnTo>
                    <a:pt x="1009" y="92"/>
                  </a:lnTo>
                  <a:lnTo>
                    <a:pt x="967" y="74"/>
                  </a:lnTo>
                  <a:lnTo>
                    <a:pt x="923" y="59"/>
                  </a:lnTo>
                  <a:lnTo>
                    <a:pt x="878" y="44"/>
                  </a:lnTo>
                  <a:lnTo>
                    <a:pt x="833" y="31"/>
                  </a:lnTo>
                  <a:lnTo>
                    <a:pt x="785" y="21"/>
                  </a:lnTo>
                  <a:lnTo>
                    <a:pt x="741" y="14"/>
                  </a:lnTo>
                  <a:lnTo>
                    <a:pt x="700" y="8"/>
                  </a:lnTo>
                  <a:lnTo>
                    <a:pt x="660" y="4"/>
                  </a:lnTo>
                  <a:lnTo>
                    <a:pt x="617" y="3"/>
                  </a:lnTo>
                  <a:lnTo>
                    <a:pt x="565" y="0"/>
                  </a:lnTo>
                  <a:lnTo>
                    <a:pt x="517" y="3"/>
                  </a:lnTo>
                  <a:lnTo>
                    <a:pt x="467" y="4"/>
                  </a:lnTo>
                  <a:lnTo>
                    <a:pt x="422" y="8"/>
                  </a:lnTo>
                  <a:lnTo>
                    <a:pt x="367" y="16"/>
                  </a:lnTo>
                  <a:lnTo>
                    <a:pt x="324" y="26"/>
                  </a:lnTo>
                  <a:lnTo>
                    <a:pt x="279" y="36"/>
                  </a:lnTo>
                  <a:lnTo>
                    <a:pt x="234" y="49"/>
                  </a:lnTo>
                  <a:lnTo>
                    <a:pt x="188" y="65"/>
                  </a:lnTo>
                  <a:lnTo>
                    <a:pt x="138" y="83"/>
                  </a:lnTo>
                  <a:lnTo>
                    <a:pt x="90" y="105"/>
                  </a:lnTo>
                  <a:lnTo>
                    <a:pt x="55" y="121"/>
                  </a:lnTo>
                  <a:lnTo>
                    <a:pt x="17" y="143"/>
                  </a:lnTo>
                  <a:lnTo>
                    <a:pt x="0" y="159"/>
                  </a:lnTo>
                  <a:lnTo>
                    <a:pt x="23" y="174"/>
                  </a:lnTo>
                  <a:lnTo>
                    <a:pt x="47" y="190"/>
                  </a:lnTo>
                  <a:lnTo>
                    <a:pt x="68" y="205"/>
                  </a:lnTo>
                  <a:lnTo>
                    <a:pt x="90" y="221"/>
                  </a:lnTo>
                  <a:lnTo>
                    <a:pt x="110" y="238"/>
                  </a:lnTo>
                  <a:lnTo>
                    <a:pt x="146" y="268"/>
                  </a:lnTo>
                  <a:lnTo>
                    <a:pt x="170" y="291"/>
                  </a:lnTo>
                  <a:lnTo>
                    <a:pt x="200" y="315"/>
                  </a:lnTo>
                  <a:lnTo>
                    <a:pt x="231" y="346"/>
                  </a:lnTo>
                  <a:lnTo>
                    <a:pt x="256" y="371"/>
                  </a:lnTo>
                  <a:lnTo>
                    <a:pt x="279" y="401"/>
                  </a:lnTo>
                  <a:lnTo>
                    <a:pt x="304" y="430"/>
                  </a:lnTo>
                  <a:lnTo>
                    <a:pt x="324" y="458"/>
                  </a:lnTo>
                  <a:lnTo>
                    <a:pt x="347" y="493"/>
                  </a:lnTo>
                  <a:lnTo>
                    <a:pt x="374" y="534"/>
                  </a:lnTo>
                  <a:lnTo>
                    <a:pt x="401" y="580"/>
                  </a:lnTo>
                  <a:lnTo>
                    <a:pt x="421" y="614"/>
                  </a:lnTo>
                  <a:lnTo>
                    <a:pt x="439" y="652"/>
                  </a:lnTo>
                  <a:lnTo>
                    <a:pt x="461" y="697"/>
                  </a:lnTo>
                  <a:lnTo>
                    <a:pt x="477" y="743"/>
                  </a:lnTo>
                  <a:lnTo>
                    <a:pt x="492" y="784"/>
                  </a:lnTo>
                  <a:lnTo>
                    <a:pt x="505" y="825"/>
                  </a:lnTo>
                  <a:lnTo>
                    <a:pt x="509" y="859"/>
                  </a:lnTo>
                  <a:lnTo>
                    <a:pt x="510" y="881"/>
                  </a:lnTo>
                  <a:lnTo>
                    <a:pt x="545" y="863"/>
                  </a:lnTo>
                  <a:lnTo>
                    <a:pt x="583" y="840"/>
                  </a:lnTo>
                  <a:lnTo>
                    <a:pt x="613" y="822"/>
                  </a:lnTo>
                  <a:lnTo>
                    <a:pt x="647" y="797"/>
                  </a:lnTo>
                  <a:lnTo>
                    <a:pt x="678" y="777"/>
                  </a:lnTo>
                  <a:lnTo>
                    <a:pt x="725" y="741"/>
                  </a:lnTo>
                  <a:lnTo>
                    <a:pt x="771" y="698"/>
                  </a:lnTo>
                  <a:lnTo>
                    <a:pt x="808" y="665"/>
                  </a:lnTo>
                  <a:lnTo>
                    <a:pt x="834" y="634"/>
                  </a:lnTo>
                  <a:lnTo>
                    <a:pt x="864" y="598"/>
                  </a:lnTo>
                  <a:lnTo>
                    <a:pt x="893" y="560"/>
                  </a:lnTo>
                  <a:lnTo>
                    <a:pt x="921" y="522"/>
                  </a:lnTo>
                  <a:lnTo>
                    <a:pt x="946" y="483"/>
                  </a:lnTo>
                  <a:lnTo>
                    <a:pt x="972" y="438"/>
                  </a:lnTo>
                  <a:lnTo>
                    <a:pt x="996" y="394"/>
                  </a:lnTo>
                  <a:lnTo>
                    <a:pt x="1019" y="348"/>
                  </a:lnTo>
                  <a:lnTo>
                    <a:pt x="1037" y="309"/>
                  </a:lnTo>
                  <a:lnTo>
                    <a:pt x="1052" y="261"/>
                  </a:lnTo>
                  <a:lnTo>
                    <a:pt x="1065" y="212"/>
                  </a:lnTo>
                  <a:lnTo>
                    <a:pt x="1080" y="151"/>
                  </a:lnTo>
                  <a:lnTo>
                    <a:pt x="1080" y="152"/>
                  </a:lnTo>
                  <a:close/>
                </a:path>
              </a:pathLst>
            </a:custGeom>
            <a:solidFill>
              <a:srgbClr val="8AA5CB"/>
            </a:solidFill>
            <a:ln w="6350" cmpd="sng">
              <a:solidFill>
                <a:srgbClr val="FFFF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ysClr val="windowText" lastClr="000000"/>
                </a:solidFill>
                <a:effectLst/>
                <a:uLnTx/>
                <a:uFillTx/>
              </a:endParaRPr>
            </a:p>
          </p:txBody>
        </p:sp>
        <p:sp>
          <p:nvSpPr>
            <p:cNvPr id="67" name="Freeform 19"/>
            <p:cNvSpPr>
              <a:spLocks/>
            </p:cNvSpPr>
            <p:nvPr/>
          </p:nvSpPr>
          <p:spPr bwMode="auto">
            <a:xfrm>
              <a:off x="2797" y="2256"/>
              <a:ext cx="684" cy="753"/>
            </a:xfrm>
            <a:custGeom>
              <a:avLst/>
              <a:gdLst>
                <a:gd name="T0" fmla="*/ 55 w 1087"/>
                <a:gd name="T1" fmla="*/ 21 h 1197"/>
                <a:gd name="T2" fmla="*/ 118 w 1087"/>
                <a:gd name="T3" fmla="*/ 47 h 1197"/>
                <a:gd name="T4" fmla="*/ 204 w 1087"/>
                <a:gd name="T5" fmla="*/ 77 h 1197"/>
                <a:gd name="T6" fmla="*/ 294 w 1087"/>
                <a:gd name="T7" fmla="*/ 100 h 1197"/>
                <a:gd name="T8" fmla="*/ 391 w 1087"/>
                <a:gd name="T9" fmla="*/ 120 h 1197"/>
                <a:gd name="T10" fmla="*/ 505 w 1087"/>
                <a:gd name="T11" fmla="*/ 131 h 1197"/>
                <a:gd name="T12" fmla="*/ 620 w 1087"/>
                <a:gd name="T13" fmla="*/ 131 h 1197"/>
                <a:gd name="T14" fmla="*/ 743 w 1087"/>
                <a:gd name="T15" fmla="*/ 113 h 1197"/>
                <a:gd name="T16" fmla="*/ 829 w 1087"/>
                <a:gd name="T17" fmla="*/ 94 h 1197"/>
                <a:gd name="T18" fmla="*/ 904 w 1087"/>
                <a:gd name="T19" fmla="*/ 69 h 1197"/>
                <a:gd name="T20" fmla="*/ 982 w 1087"/>
                <a:gd name="T21" fmla="*/ 38 h 1197"/>
                <a:gd name="T22" fmla="*/ 1040 w 1087"/>
                <a:gd name="T23" fmla="*/ 13 h 1197"/>
                <a:gd name="T24" fmla="*/ 1069 w 1087"/>
                <a:gd name="T25" fmla="*/ 33 h 1197"/>
                <a:gd name="T26" fmla="*/ 1075 w 1087"/>
                <a:gd name="T27" fmla="*/ 94 h 1197"/>
                <a:gd name="T28" fmla="*/ 1084 w 1087"/>
                <a:gd name="T29" fmla="*/ 184 h 1197"/>
                <a:gd name="T30" fmla="*/ 1087 w 1087"/>
                <a:gd name="T31" fmla="*/ 251 h 1197"/>
                <a:gd name="T32" fmla="*/ 1080 w 1087"/>
                <a:gd name="T33" fmla="*/ 340 h 1197"/>
                <a:gd name="T34" fmla="*/ 1067 w 1087"/>
                <a:gd name="T35" fmla="*/ 435 h 1197"/>
                <a:gd name="T36" fmla="*/ 1044 w 1087"/>
                <a:gd name="T37" fmla="*/ 541 h 1197"/>
                <a:gd name="T38" fmla="*/ 1011 w 1087"/>
                <a:gd name="T39" fmla="*/ 636 h 1197"/>
                <a:gd name="T40" fmla="*/ 971 w 1087"/>
                <a:gd name="T41" fmla="*/ 726 h 1197"/>
                <a:gd name="T42" fmla="*/ 924 w 1087"/>
                <a:gd name="T43" fmla="*/ 810 h 1197"/>
                <a:gd name="T44" fmla="*/ 866 w 1087"/>
                <a:gd name="T45" fmla="*/ 897 h 1197"/>
                <a:gd name="T46" fmla="*/ 794 w 1087"/>
                <a:gd name="T47" fmla="*/ 985 h 1197"/>
                <a:gd name="T48" fmla="*/ 713 w 1087"/>
                <a:gd name="T49" fmla="*/ 1063 h 1197"/>
                <a:gd name="T50" fmla="*/ 635 w 1087"/>
                <a:gd name="T51" fmla="*/ 1128 h 1197"/>
                <a:gd name="T52" fmla="*/ 565 w 1087"/>
                <a:gd name="T53" fmla="*/ 1175 h 1197"/>
                <a:gd name="T54" fmla="*/ 504 w 1087"/>
                <a:gd name="T55" fmla="*/ 1177 h 1197"/>
                <a:gd name="T56" fmla="*/ 435 w 1087"/>
                <a:gd name="T57" fmla="*/ 1129 h 1197"/>
                <a:gd name="T58" fmla="*/ 371 w 1087"/>
                <a:gd name="T59" fmla="*/ 1077 h 1197"/>
                <a:gd name="T60" fmla="*/ 304 w 1087"/>
                <a:gd name="T61" fmla="*/ 1014 h 1197"/>
                <a:gd name="T62" fmla="*/ 226 w 1087"/>
                <a:gd name="T63" fmla="*/ 917 h 1197"/>
                <a:gd name="T64" fmla="*/ 168 w 1087"/>
                <a:gd name="T65" fmla="*/ 837 h 1197"/>
                <a:gd name="T66" fmla="*/ 118 w 1087"/>
                <a:gd name="T67" fmla="*/ 748 h 1197"/>
                <a:gd name="T68" fmla="*/ 75 w 1087"/>
                <a:gd name="T69" fmla="*/ 651 h 1197"/>
                <a:gd name="T70" fmla="*/ 42 w 1087"/>
                <a:gd name="T71" fmla="*/ 551 h 1197"/>
                <a:gd name="T72" fmla="*/ 17 w 1087"/>
                <a:gd name="T73" fmla="*/ 450 h 1197"/>
                <a:gd name="T74" fmla="*/ 2 w 1087"/>
                <a:gd name="T75" fmla="*/ 340 h 1197"/>
                <a:gd name="T76" fmla="*/ 0 w 1087"/>
                <a:gd name="T77" fmla="*/ 230 h 1197"/>
                <a:gd name="T78" fmla="*/ 5 w 1087"/>
                <a:gd name="T79" fmla="*/ 121 h 1197"/>
                <a:gd name="T80" fmla="*/ 18 w 1087"/>
                <a:gd name="T81" fmla="*/ 31 h 11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87"/>
                <a:gd name="T124" fmla="*/ 0 h 1197"/>
                <a:gd name="T125" fmla="*/ 1087 w 1087"/>
                <a:gd name="T126" fmla="*/ 1197 h 11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87" h="1197">
                  <a:moveTo>
                    <a:pt x="25" y="1"/>
                  </a:moveTo>
                  <a:lnTo>
                    <a:pt x="55" y="21"/>
                  </a:lnTo>
                  <a:lnTo>
                    <a:pt x="88" y="36"/>
                  </a:lnTo>
                  <a:lnTo>
                    <a:pt x="118" y="47"/>
                  </a:lnTo>
                  <a:lnTo>
                    <a:pt x="165" y="66"/>
                  </a:lnTo>
                  <a:lnTo>
                    <a:pt x="204" y="77"/>
                  </a:lnTo>
                  <a:lnTo>
                    <a:pt x="248" y="90"/>
                  </a:lnTo>
                  <a:lnTo>
                    <a:pt x="294" y="100"/>
                  </a:lnTo>
                  <a:lnTo>
                    <a:pt x="341" y="112"/>
                  </a:lnTo>
                  <a:lnTo>
                    <a:pt x="391" y="120"/>
                  </a:lnTo>
                  <a:lnTo>
                    <a:pt x="449" y="126"/>
                  </a:lnTo>
                  <a:lnTo>
                    <a:pt x="505" y="131"/>
                  </a:lnTo>
                  <a:lnTo>
                    <a:pt x="557" y="131"/>
                  </a:lnTo>
                  <a:lnTo>
                    <a:pt x="620" y="131"/>
                  </a:lnTo>
                  <a:lnTo>
                    <a:pt x="690" y="120"/>
                  </a:lnTo>
                  <a:lnTo>
                    <a:pt x="743" y="113"/>
                  </a:lnTo>
                  <a:lnTo>
                    <a:pt x="781" y="105"/>
                  </a:lnTo>
                  <a:lnTo>
                    <a:pt x="829" y="94"/>
                  </a:lnTo>
                  <a:lnTo>
                    <a:pt x="868" y="82"/>
                  </a:lnTo>
                  <a:lnTo>
                    <a:pt x="904" y="69"/>
                  </a:lnTo>
                  <a:lnTo>
                    <a:pt x="949" y="51"/>
                  </a:lnTo>
                  <a:lnTo>
                    <a:pt x="982" y="38"/>
                  </a:lnTo>
                  <a:lnTo>
                    <a:pt x="1014" y="23"/>
                  </a:lnTo>
                  <a:lnTo>
                    <a:pt x="1040" y="13"/>
                  </a:lnTo>
                  <a:lnTo>
                    <a:pt x="1060" y="0"/>
                  </a:lnTo>
                  <a:lnTo>
                    <a:pt x="1069" y="33"/>
                  </a:lnTo>
                  <a:lnTo>
                    <a:pt x="1074" y="66"/>
                  </a:lnTo>
                  <a:lnTo>
                    <a:pt x="1075" y="94"/>
                  </a:lnTo>
                  <a:lnTo>
                    <a:pt x="1082" y="146"/>
                  </a:lnTo>
                  <a:lnTo>
                    <a:pt x="1084" y="184"/>
                  </a:lnTo>
                  <a:lnTo>
                    <a:pt x="1087" y="220"/>
                  </a:lnTo>
                  <a:lnTo>
                    <a:pt x="1087" y="251"/>
                  </a:lnTo>
                  <a:lnTo>
                    <a:pt x="1082" y="302"/>
                  </a:lnTo>
                  <a:lnTo>
                    <a:pt x="1080" y="340"/>
                  </a:lnTo>
                  <a:lnTo>
                    <a:pt x="1075" y="385"/>
                  </a:lnTo>
                  <a:lnTo>
                    <a:pt x="1067" y="435"/>
                  </a:lnTo>
                  <a:lnTo>
                    <a:pt x="1060" y="478"/>
                  </a:lnTo>
                  <a:lnTo>
                    <a:pt x="1044" y="541"/>
                  </a:lnTo>
                  <a:lnTo>
                    <a:pt x="1029" y="590"/>
                  </a:lnTo>
                  <a:lnTo>
                    <a:pt x="1011" y="636"/>
                  </a:lnTo>
                  <a:lnTo>
                    <a:pt x="994" y="677"/>
                  </a:lnTo>
                  <a:lnTo>
                    <a:pt x="971" y="726"/>
                  </a:lnTo>
                  <a:lnTo>
                    <a:pt x="947" y="773"/>
                  </a:lnTo>
                  <a:lnTo>
                    <a:pt x="924" y="810"/>
                  </a:lnTo>
                  <a:lnTo>
                    <a:pt x="897" y="850"/>
                  </a:lnTo>
                  <a:lnTo>
                    <a:pt x="866" y="897"/>
                  </a:lnTo>
                  <a:lnTo>
                    <a:pt x="829" y="947"/>
                  </a:lnTo>
                  <a:lnTo>
                    <a:pt x="794" y="985"/>
                  </a:lnTo>
                  <a:lnTo>
                    <a:pt x="756" y="1026"/>
                  </a:lnTo>
                  <a:lnTo>
                    <a:pt x="713" y="1063"/>
                  </a:lnTo>
                  <a:lnTo>
                    <a:pt x="668" y="1100"/>
                  </a:lnTo>
                  <a:lnTo>
                    <a:pt x="635" y="1128"/>
                  </a:lnTo>
                  <a:lnTo>
                    <a:pt x="603" y="1152"/>
                  </a:lnTo>
                  <a:lnTo>
                    <a:pt x="565" y="1175"/>
                  </a:lnTo>
                  <a:lnTo>
                    <a:pt x="535" y="1197"/>
                  </a:lnTo>
                  <a:lnTo>
                    <a:pt x="504" y="1177"/>
                  </a:lnTo>
                  <a:lnTo>
                    <a:pt x="475" y="1159"/>
                  </a:lnTo>
                  <a:lnTo>
                    <a:pt x="435" y="1129"/>
                  </a:lnTo>
                  <a:lnTo>
                    <a:pt x="404" y="1105"/>
                  </a:lnTo>
                  <a:lnTo>
                    <a:pt x="371" y="1077"/>
                  </a:lnTo>
                  <a:lnTo>
                    <a:pt x="341" y="1049"/>
                  </a:lnTo>
                  <a:lnTo>
                    <a:pt x="304" y="1014"/>
                  </a:lnTo>
                  <a:lnTo>
                    <a:pt x="271" y="973"/>
                  </a:lnTo>
                  <a:lnTo>
                    <a:pt x="226" y="917"/>
                  </a:lnTo>
                  <a:lnTo>
                    <a:pt x="195" y="874"/>
                  </a:lnTo>
                  <a:lnTo>
                    <a:pt x="168" y="837"/>
                  </a:lnTo>
                  <a:lnTo>
                    <a:pt x="140" y="787"/>
                  </a:lnTo>
                  <a:lnTo>
                    <a:pt x="118" y="748"/>
                  </a:lnTo>
                  <a:lnTo>
                    <a:pt x="95" y="697"/>
                  </a:lnTo>
                  <a:lnTo>
                    <a:pt x="75" y="651"/>
                  </a:lnTo>
                  <a:lnTo>
                    <a:pt x="60" y="611"/>
                  </a:lnTo>
                  <a:lnTo>
                    <a:pt x="42" y="551"/>
                  </a:lnTo>
                  <a:lnTo>
                    <a:pt x="28" y="508"/>
                  </a:lnTo>
                  <a:lnTo>
                    <a:pt x="17" y="450"/>
                  </a:lnTo>
                  <a:lnTo>
                    <a:pt x="10" y="408"/>
                  </a:lnTo>
                  <a:lnTo>
                    <a:pt x="2" y="340"/>
                  </a:lnTo>
                  <a:lnTo>
                    <a:pt x="0" y="289"/>
                  </a:lnTo>
                  <a:lnTo>
                    <a:pt x="0" y="230"/>
                  </a:lnTo>
                  <a:lnTo>
                    <a:pt x="2" y="169"/>
                  </a:lnTo>
                  <a:lnTo>
                    <a:pt x="5" y="121"/>
                  </a:lnTo>
                  <a:lnTo>
                    <a:pt x="12" y="70"/>
                  </a:lnTo>
                  <a:lnTo>
                    <a:pt x="18" y="31"/>
                  </a:lnTo>
                  <a:lnTo>
                    <a:pt x="25" y="1"/>
                  </a:lnTo>
                  <a:close/>
                </a:path>
              </a:pathLst>
            </a:custGeom>
            <a:solidFill>
              <a:srgbClr val="F5B36A"/>
            </a:solidFill>
            <a:ln w="6350" cmpd="sng">
              <a:solidFill>
                <a:srgbClr val="FFFF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ysClr val="windowText" lastClr="000000"/>
                </a:solidFill>
                <a:effectLst/>
                <a:uLnTx/>
                <a:uFillTx/>
              </a:endParaRPr>
            </a:p>
          </p:txBody>
        </p:sp>
      </p:grpSp>
      <p:sp>
        <p:nvSpPr>
          <p:cNvPr id="68" name="Text Box 21"/>
          <p:cNvSpPr txBox="1">
            <a:spLocks noChangeArrowheads="1"/>
          </p:cNvSpPr>
          <p:nvPr/>
        </p:nvSpPr>
        <p:spPr bwMode="auto">
          <a:xfrm>
            <a:off x="1727243" y="3120970"/>
            <a:ext cx="1063869" cy="184666"/>
          </a:xfrm>
          <a:prstGeom prst="rect">
            <a:avLst/>
          </a:prstGeom>
          <a:noFill/>
          <a:ln w="6350">
            <a:noFill/>
            <a:miter lim="800000"/>
            <a:headEnd/>
            <a:tailEnd/>
          </a:ln>
        </p:spPr>
        <p:txBody>
          <a:bodyPr lIns="0" tIns="0" rIns="0" bIns="0">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GB" sz="1200" b="1" i="0" u="none" strike="noStrike" kern="0" cap="none" spc="0" normalizeH="0" baseline="0" noProof="0" dirty="0">
                <a:ln>
                  <a:noFill/>
                </a:ln>
                <a:solidFill>
                  <a:srgbClr val="0C2D83"/>
                </a:solidFill>
                <a:effectLst/>
                <a:uLnTx/>
                <a:uFillTx/>
              </a:rPr>
              <a:t>RATIONAL</a:t>
            </a:r>
          </a:p>
        </p:txBody>
      </p:sp>
      <p:sp>
        <p:nvSpPr>
          <p:cNvPr id="69" name="Text Box 22"/>
          <p:cNvSpPr txBox="1">
            <a:spLocks noChangeArrowheads="1"/>
          </p:cNvSpPr>
          <p:nvPr/>
        </p:nvSpPr>
        <p:spPr bwMode="auto">
          <a:xfrm>
            <a:off x="2480537" y="4209731"/>
            <a:ext cx="1063869" cy="184666"/>
          </a:xfrm>
          <a:prstGeom prst="rect">
            <a:avLst/>
          </a:prstGeom>
          <a:noFill/>
          <a:ln w="6350">
            <a:noFill/>
            <a:miter lim="800000"/>
            <a:headEnd/>
            <a:tailEnd/>
          </a:ln>
        </p:spPr>
        <p:txBody>
          <a:bodyPr lIns="0" tIns="0" rIns="0" bIns="0">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GB" sz="1200" b="1" i="0" u="none" strike="noStrike" kern="0" cap="none" spc="0" normalizeH="0" baseline="0" noProof="0" dirty="0">
                <a:ln>
                  <a:noFill/>
                </a:ln>
                <a:solidFill>
                  <a:srgbClr val="0C2D83"/>
                </a:solidFill>
                <a:effectLst/>
                <a:uLnTx/>
                <a:uFillTx/>
              </a:rPr>
              <a:t>EMOTIONAL</a:t>
            </a:r>
          </a:p>
        </p:txBody>
      </p:sp>
      <p:sp>
        <p:nvSpPr>
          <p:cNvPr id="90" name="Text Box 23"/>
          <p:cNvSpPr txBox="1">
            <a:spLocks noChangeArrowheads="1"/>
          </p:cNvSpPr>
          <p:nvPr/>
        </p:nvSpPr>
        <p:spPr bwMode="auto">
          <a:xfrm>
            <a:off x="952435" y="4209657"/>
            <a:ext cx="1063869" cy="184666"/>
          </a:xfrm>
          <a:prstGeom prst="rect">
            <a:avLst/>
          </a:prstGeom>
          <a:noFill/>
          <a:ln w="6350">
            <a:noFill/>
            <a:miter lim="800000"/>
            <a:headEnd/>
            <a:tailEnd/>
          </a:ln>
        </p:spPr>
        <p:txBody>
          <a:bodyPr lIns="0" tIns="0" rIns="0" bIns="0">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GB" sz="1200" b="1" i="0" u="none" strike="noStrike" kern="0" cap="none" spc="0" normalizeH="0" baseline="0" noProof="0" dirty="0">
                <a:ln>
                  <a:noFill/>
                </a:ln>
                <a:solidFill>
                  <a:srgbClr val="0C2D83"/>
                </a:solidFill>
                <a:effectLst/>
                <a:uLnTx/>
                <a:uFillTx/>
              </a:rPr>
              <a:t>POLITICAL</a:t>
            </a:r>
          </a:p>
        </p:txBody>
      </p:sp>
      <p:grpSp>
        <p:nvGrpSpPr>
          <p:cNvPr id="91" name="Group 33"/>
          <p:cNvGrpSpPr>
            <a:grpSpLocks/>
          </p:cNvGrpSpPr>
          <p:nvPr/>
        </p:nvGrpSpPr>
        <p:grpSpPr bwMode="auto">
          <a:xfrm>
            <a:off x="373177" y="4763086"/>
            <a:ext cx="1885950" cy="1476376"/>
            <a:chOff x="262" y="2675"/>
            <a:chExt cx="1287" cy="930"/>
          </a:xfrm>
        </p:grpSpPr>
        <p:cxnSp>
          <p:nvCxnSpPr>
            <p:cNvPr id="92" name="AutoShape 25"/>
            <p:cNvCxnSpPr>
              <a:cxnSpLocks noChangeShapeType="1"/>
              <a:endCxn id="62" idx="3"/>
            </p:cNvCxnSpPr>
            <p:nvPr>
              <p:custDataLst>
                <p:tags r:id="rId11"/>
              </p:custDataLst>
            </p:nvPr>
          </p:nvCxnSpPr>
          <p:spPr bwMode="auto">
            <a:xfrm rot="5400000" flipH="1" flipV="1">
              <a:off x="696" y="2824"/>
              <a:ext cx="299" cy="2"/>
            </a:xfrm>
            <a:prstGeom prst="bentConnector3">
              <a:avLst>
                <a:gd name="adj1" fmla="val 50000"/>
              </a:avLst>
            </a:prstGeom>
            <a:noFill/>
            <a:ln w="12700">
              <a:solidFill>
                <a:srgbClr val="8CA042"/>
              </a:solidFill>
              <a:miter lim="800000"/>
              <a:headEnd/>
              <a:tailEnd type="triangle" w="sm" len="sm"/>
            </a:ln>
          </p:spPr>
        </p:cxnSp>
        <p:sp>
          <p:nvSpPr>
            <p:cNvPr id="93" name="Rectangle 28"/>
            <p:cNvSpPr>
              <a:spLocks noChangeArrowheads="1"/>
            </p:cNvSpPr>
            <p:nvPr>
              <p:custDataLst>
                <p:tags r:id="rId12"/>
              </p:custDataLst>
            </p:nvPr>
          </p:nvSpPr>
          <p:spPr bwMode="auto">
            <a:xfrm>
              <a:off x="262" y="2976"/>
              <a:ext cx="1287" cy="629"/>
            </a:xfrm>
            <a:prstGeom prst="rect">
              <a:avLst/>
            </a:prstGeom>
            <a:solidFill>
              <a:srgbClr val="D7DFB4"/>
            </a:solidFill>
            <a:ln w="6350">
              <a:solidFill>
                <a:srgbClr val="AABE75"/>
              </a:solidFill>
              <a:miter lim="800000"/>
              <a:headEnd/>
              <a:tailEnd/>
            </a:ln>
          </p:spPr>
          <p:txBody>
            <a:bodyPr lIns="54000" tIns="54000" rIns="54000" bIns="54000" anchor="ctr" anchorCtr="1"/>
            <a:lstStyle/>
            <a:p>
              <a:pPr marL="0" marR="0" lvl="0" indent="0" algn="ctr" defTabSz="762000" eaLnBrk="0" fontAlgn="auto" latinLnBrk="0" hangingPunct="0">
                <a:lnSpc>
                  <a:spcPct val="100000"/>
                </a:lnSpc>
                <a:spcBef>
                  <a:spcPct val="20000"/>
                </a:spcBef>
                <a:spcAft>
                  <a:spcPts val="0"/>
                </a:spcAft>
                <a:buClrTx/>
                <a:buSzTx/>
                <a:buFontTx/>
                <a:buNone/>
                <a:tabLst/>
                <a:defRPr/>
              </a:pPr>
              <a:r>
                <a:rPr kumimoji="0" lang="en-GB" sz="1200" u="none" strike="noStrike" kern="0" cap="none" spc="0" normalizeH="0" baseline="0" noProof="0" dirty="0">
                  <a:ln>
                    <a:noFill/>
                  </a:ln>
                  <a:solidFill>
                    <a:srgbClr val="0C2D83"/>
                  </a:solidFill>
                  <a:effectLst/>
                  <a:uLnTx/>
                  <a:uFillTx/>
                  <a:cs typeface="Arial" pitchFamily="34" charset="0"/>
                </a:rPr>
                <a:t>Partners may often discuss the political aspects of the deal with the vendors and purchasers off-line</a:t>
              </a:r>
            </a:p>
          </p:txBody>
        </p:sp>
      </p:grpSp>
      <p:grpSp>
        <p:nvGrpSpPr>
          <p:cNvPr id="94" name="Group 31"/>
          <p:cNvGrpSpPr>
            <a:grpSpLocks/>
          </p:cNvGrpSpPr>
          <p:nvPr/>
        </p:nvGrpSpPr>
        <p:grpSpPr bwMode="auto">
          <a:xfrm>
            <a:off x="839405" y="2076521"/>
            <a:ext cx="2672861" cy="800099"/>
            <a:chOff x="4170" y="976"/>
            <a:chExt cx="1824" cy="504"/>
          </a:xfrm>
        </p:grpSpPr>
        <p:sp>
          <p:nvSpPr>
            <p:cNvPr id="95" name="Rectangle 26"/>
            <p:cNvSpPr>
              <a:spLocks noChangeArrowheads="1"/>
            </p:cNvSpPr>
            <p:nvPr>
              <p:custDataLst>
                <p:tags r:id="rId9"/>
              </p:custDataLst>
            </p:nvPr>
          </p:nvSpPr>
          <p:spPr bwMode="auto">
            <a:xfrm>
              <a:off x="4170" y="976"/>
              <a:ext cx="1824" cy="283"/>
            </a:xfrm>
            <a:prstGeom prst="rect">
              <a:avLst/>
            </a:prstGeom>
            <a:solidFill>
              <a:srgbClr val="CCD6E3"/>
            </a:solidFill>
            <a:ln w="6350">
              <a:solidFill>
                <a:srgbClr val="8AA5CB"/>
              </a:solidFill>
              <a:miter lim="800000"/>
              <a:headEnd/>
              <a:tailEnd/>
            </a:ln>
          </p:spPr>
          <p:txBody>
            <a:bodyPr lIns="54000" tIns="54000" rIns="54000" bIns="54000" anchor="ctr" anchorCtr="1"/>
            <a:lstStyle/>
            <a:p>
              <a:pPr marL="0" marR="0" lvl="0" indent="0" algn="ctr" defTabSz="762000" eaLnBrk="0" fontAlgn="auto" latinLnBrk="0" hangingPunct="0">
                <a:lnSpc>
                  <a:spcPct val="100000"/>
                </a:lnSpc>
                <a:spcBef>
                  <a:spcPct val="20000"/>
                </a:spcBef>
                <a:spcAft>
                  <a:spcPts val="0"/>
                </a:spcAft>
                <a:buClrTx/>
                <a:buSzTx/>
                <a:buFontTx/>
                <a:buNone/>
                <a:tabLst/>
                <a:defRPr/>
              </a:pPr>
              <a:r>
                <a:rPr kumimoji="0" lang="en-GB" sz="1200" u="none" strike="noStrike" kern="0" cap="none" spc="0" normalizeH="0" baseline="0" noProof="0" dirty="0">
                  <a:ln>
                    <a:noFill/>
                  </a:ln>
                  <a:solidFill>
                    <a:srgbClr val="0C2D83"/>
                  </a:solidFill>
                  <a:effectLst/>
                  <a:uLnTx/>
                  <a:uFillTx/>
                  <a:cs typeface="Arial" pitchFamily="34" charset="0"/>
                </a:rPr>
                <a:t>KPMG is paid to report on the rational aspects of the deal</a:t>
              </a:r>
            </a:p>
          </p:txBody>
        </p:sp>
        <p:cxnSp>
          <p:nvCxnSpPr>
            <p:cNvPr id="96" name="AutoShape 29"/>
            <p:cNvCxnSpPr>
              <a:cxnSpLocks noChangeShapeType="1"/>
              <a:endCxn id="61" idx="7"/>
            </p:cNvCxnSpPr>
            <p:nvPr>
              <p:custDataLst>
                <p:tags r:id="rId10"/>
              </p:custDataLst>
            </p:nvPr>
          </p:nvCxnSpPr>
          <p:spPr bwMode="auto">
            <a:xfrm rot="5400000">
              <a:off x="5417" y="1377"/>
              <a:ext cx="206" cy="0"/>
            </a:xfrm>
            <a:prstGeom prst="bentConnector3">
              <a:avLst>
                <a:gd name="adj1" fmla="val 50000"/>
              </a:avLst>
            </a:prstGeom>
            <a:noFill/>
            <a:ln w="12700">
              <a:solidFill>
                <a:srgbClr val="8AA5CB"/>
              </a:solidFill>
              <a:miter lim="800000"/>
              <a:headEnd/>
              <a:tailEnd type="triangle" w="sm" len="sm"/>
            </a:ln>
          </p:spPr>
        </p:cxnSp>
      </p:grpSp>
      <p:grpSp>
        <p:nvGrpSpPr>
          <p:cNvPr id="97" name="Group 32"/>
          <p:cNvGrpSpPr>
            <a:grpSpLocks/>
          </p:cNvGrpSpPr>
          <p:nvPr/>
        </p:nvGrpSpPr>
        <p:grpSpPr bwMode="auto">
          <a:xfrm>
            <a:off x="2517662" y="4773733"/>
            <a:ext cx="1839058" cy="1433514"/>
            <a:chOff x="3869" y="2885"/>
            <a:chExt cx="1255" cy="903"/>
          </a:xfrm>
        </p:grpSpPr>
        <p:sp>
          <p:nvSpPr>
            <p:cNvPr id="98" name="Rectangle 27"/>
            <p:cNvSpPr>
              <a:spLocks noChangeArrowheads="1"/>
            </p:cNvSpPr>
            <p:nvPr>
              <p:custDataLst>
                <p:tags r:id="rId7"/>
              </p:custDataLst>
            </p:nvPr>
          </p:nvSpPr>
          <p:spPr bwMode="auto">
            <a:xfrm>
              <a:off x="3869" y="3165"/>
              <a:ext cx="1255" cy="623"/>
            </a:xfrm>
            <a:prstGeom prst="rect">
              <a:avLst/>
            </a:prstGeom>
            <a:solidFill>
              <a:srgbClr val="FAD8AF"/>
            </a:solidFill>
            <a:ln w="6350">
              <a:solidFill>
                <a:srgbClr val="F5B36A"/>
              </a:solidFill>
              <a:miter lim="800000"/>
              <a:headEnd/>
              <a:tailEnd/>
            </a:ln>
          </p:spPr>
          <p:txBody>
            <a:bodyPr lIns="54000" tIns="54000" rIns="54000" bIns="54000" anchor="ctr" anchorCtr="1"/>
            <a:lstStyle/>
            <a:p>
              <a:pPr marL="0" marR="0" lvl="0" indent="0" algn="ctr" defTabSz="762000" eaLnBrk="0" fontAlgn="auto" latinLnBrk="0" hangingPunct="0">
                <a:lnSpc>
                  <a:spcPct val="100000"/>
                </a:lnSpc>
                <a:spcBef>
                  <a:spcPct val="20000"/>
                </a:spcBef>
                <a:spcAft>
                  <a:spcPts val="0"/>
                </a:spcAft>
                <a:buClrTx/>
                <a:buSzTx/>
                <a:buFontTx/>
                <a:buNone/>
                <a:tabLst/>
                <a:defRPr/>
              </a:pPr>
              <a:r>
                <a:rPr kumimoji="0" lang="en-GB" sz="1200" u="none" strike="noStrike" kern="0" cap="none" spc="0" normalizeH="0" baseline="0" noProof="0" dirty="0">
                  <a:ln>
                    <a:noFill/>
                  </a:ln>
                  <a:solidFill>
                    <a:srgbClr val="0C2D83"/>
                  </a:solidFill>
                  <a:effectLst/>
                  <a:uLnTx/>
                  <a:uFillTx/>
                  <a:cs typeface="Arial" pitchFamily="34" charset="0"/>
                </a:rPr>
                <a:t>We try to reduce the emotional aspects of the deal by increasing the rational data and information </a:t>
              </a:r>
            </a:p>
          </p:txBody>
        </p:sp>
        <p:cxnSp>
          <p:nvCxnSpPr>
            <p:cNvPr id="99" name="AutoShape 30"/>
            <p:cNvCxnSpPr>
              <a:cxnSpLocks noChangeShapeType="1"/>
              <a:endCxn id="63" idx="5"/>
            </p:cNvCxnSpPr>
            <p:nvPr>
              <p:custDataLst>
                <p:tags r:id="rId8"/>
              </p:custDataLst>
            </p:nvPr>
          </p:nvCxnSpPr>
          <p:spPr bwMode="auto">
            <a:xfrm rot="16200000" flipV="1">
              <a:off x="4226" y="3023"/>
              <a:ext cx="280" cy="3"/>
            </a:xfrm>
            <a:prstGeom prst="bentConnector3">
              <a:avLst>
                <a:gd name="adj1" fmla="val 50000"/>
              </a:avLst>
            </a:prstGeom>
            <a:noFill/>
            <a:ln w="12700">
              <a:solidFill>
                <a:srgbClr val="F38E31"/>
              </a:solidFill>
              <a:miter lim="800000"/>
              <a:headEnd/>
              <a:tailEnd type="triangle" w="sm" len="sm"/>
            </a:ln>
          </p:spPr>
        </p:cxnSp>
      </p:grpSp>
      <p:sp>
        <p:nvSpPr>
          <p:cNvPr id="100" name="Text Box 4"/>
          <p:cNvSpPr txBox="1">
            <a:spLocks noChangeArrowheads="1"/>
          </p:cNvSpPr>
          <p:nvPr/>
        </p:nvSpPr>
        <p:spPr bwMode="blackWhite">
          <a:xfrm>
            <a:off x="5692648" y="3624673"/>
            <a:ext cx="2192707" cy="527779"/>
          </a:xfrm>
          <a:prstGeom prst="rect">
            <a:avLst/>
          </a:prstGeom>
          <a:solidFill>
            <a:srgbClr val="007C92"/>
          </a:solidFill>
          <a:ln w="6350" algn="ctr">
            <a:no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Avoid using emotional language in reporting</a:t>
            </a:r>
          </a:p>
        </p:txBody>
      </p:sp>
      <p:sp>
        <p:nvSpPr>
          <p:cNvPr id="101" name="AutoShape 109"/>
          <p:cNvSpPr>
            <a:spLocks noChangeArrowheads="1"/>
          </p:cNvSpPr>
          <p:nvPr>
            <p:custDataLst>
              <p:tags r:id="rId1"/>
            </p:custDataLst>
          </p:nvPr>
        </p:nvSpPr>
        <p:spPr bwMode="auto">
          <a:xfrm>
            <a:off x="6210963" y="2054710"/>
            <a:ext cx="2416670" cy="527126"/>
          </a:xfrm>
          <a:prstGeom prst="wedgeRectCallout">
            <a:avLst>
              <a:gd name="adj1" fmla="val -36581"/>
              <a:gd name="adj2" fmla="val 96048"/>
            </a:avLst>
          </a:prstGeom>
          <a:solidFill>
            <a:srgbClr val="FFFFFF"/>
          </a:solidFill>
          <a:ln w="6350">
            <a:solidFill>
              <a:srgbClr val="8E258D"/>
            </a:solidFill>
            <a:miter lim="800000"/>
            <a:headEnd type="none" w="sm" len="sm"/>
            <a:tailEnd type="none" w="sm" len="sm"/>
          </a:ln>
          <a:effectLst/>
        </p:spPr>
        <p:txBody>
          <a:bodyPr lIns="18000" tIns="18000" rIns="18000" bIns="18000" anchor="ctr" anchorCtr="1"/>
          <a:lstStyle/>
          <a:p>
            <a:pPr algn="ctr" defTabSz="762000" eaLnBrk="0" fontAlgn="auto" hangingPunct="0">
              <a:spcBef>
                <a:spcPts val="0"/>
              </a:spcBef>
              <a:spcAft>
                <a:spcPts val="0"/>
              </a:spcAft>
            </a:pPr>
            <a:r>
              <a:rPr lang="en-GB" sz="1200" b="1" i="1" kern="0" dirty="0" smtClean="0">
                <a:solidFill>
                  <a:srgbClr val="8E258D"/>
                </a:solidFill>
                <a:latin typeface="Arial"/>
              </a:rPr>
              <a:t>‘The budget fell </a:t>
            </a:r>
            <a:r>
              <a:rPr lang="en-GB" sz="1200" b="1" i="1" u="sng" kern="0" dirty="0" smtClean="0">
                <a:solidFill>
                  <a:srgbClr val="8E258D"/>
                </a:solidFill>
                <a:latin typeface="Arial"/>
              </a:rPr>
              <a:t>well</a:t>
            </a:r>
            <a:r>
              <a:rPr lang="en-GB" sz="1200" b="1" i="1" kern="0" dirty="0" smtClean="0">
                <a:solidFill>
                  <a:srgbClr val="8E258D"/>
                </a:solidFill>
                <a:latin typeface="Arial"/>
              </a:rPr>
              <a:t> short of expectations…’ </a:t>
            </a:r>
            <a:endParaRPr kumimoji="0" lang="en-GB" sz="1200" b="1" i="1" u="none" strike="noStrike" kern="0" cap="none" spc="0" normalizeH="0" baseline="0" noProof="0" dirty="0">
              <a:ln>
                <a:noFill/>
              </a:ln>
              <a:solidFill>
                <a:srgbClr val="8E258D"/>
              </a:solidFill>
              <a:effectLst/>
              <a:uLnTx/>
              <a:uFillTx/>
              <a:latin typeface="Arial"/>
              <a:cs typeface="Arial" charset="0"/>
            </a:endParaRPr>
          </a:p>
        </p:txBody>
      </p:sp>
      <p:sp>
        <p:nvSpPr>
          <p:cNvPr id="102" name="AutoShape 109"/>
          <p:cNvSpPr>
            <a:spLocks noChangeArrowheads="1"/>
          </p:cNvSpPr>
          <p:nvPr>
            <p:custDataLst>
              <p:tags r:id="rId2"/>
            </p:custDataLst>
          </p:nvPr>
        </p:nvSpPr>
        <p:spPr bwMode="auto">
          <a:xfrm>
            <a:off x="7492915" y="4337123"/>
            <a:ext cx="1360629" cy="880335"/>
          </a:xfrm>
          <a:prstGeom prst="wedgeRectCallout">
            <a:avLst>
              <a:gd name="adj1" fmla="val -44497"/>
              <a:gd name="adj2" fmla="val 75880"/>
            </a:avLst>
          </a:prstGeom>
          <a:solidFill>
            <a:srgbClr val="FFFFFF"/>
          </a:solidFill>
          <a:ln w="6350">
            <a:solidFill>
              <a:srgbClr val="8E258D"/>
            </a:solidFill>
            <a:miter lim="800000"/>
            <a:headEnd type="none" w="sm" len="sm"/>
            <a:tailEnd type="none" w="sm" len="sm"/>
          </a:ln>
          <a:effectLst/>
        </p:spPr>
        <p:txBody>
          <a:bodyPr lIns="18000" tIns="18000" rIns="18000" bIns="18000" anchor="ctr" anchorCtr="1"/>
          <a:lstStyle/>
          <a:p>
            <a:pPr algn="ctr" defTabSz="762000" eaLnBrk="0" fontAlgn="auto" hangingPunct="0">
              <a:spcBef>
                <a:spcPts val="0"/>
              </a:spcBef>
              <a:spcAft>
                <a:spcPts val="0"/>
              </a:spcAft>
            </a:pPr>
            <a:r>
              <a:rPr lang="en-GB" sz="1200" b="1" i="1" kern="0" dirty="0" smtClean="0">
                <a:solidFill>
                  <a:srgbClr val="8E258D"/>
                </a:solidFill>
                <a:latin typeface="Arial"/>
              </a:rPr>
              <a:t>‘There is </a:t>
            </a:r>
            <a:r>
              <a:rPr lang="en-GB" sz="1200" b="1" i="1" u="sng" kern="0" dirty="0" smtClean="0">
                <a:solidFill>
                  <a:srgbClr val="8E258D"/>
                </a:solidFill>
                <a:latin typeface="Arial"/>
              </a:rPr>
              <a:t>absolutely no</a:t>
            </a:r>
            <a:r>
              <a:rPr lang="en-GB" sz="1200" b="1" i="1" kern="0" dirty="0" smtClean="0">
                <a:solidFill>
                  <a:srgbClr val="8E258D"/>
                </a:solidFill>
                <a:latin typeface="Arial"/>
              </a:rPr>
              <a:t> evidence to support…</a:t>
            </a:r>
            <a:r>
              <a:rPr kumimoji="0" lang="en-GB" sz="1200" b="1" i="1" u="none" strike="noStrike" kern="0" cap="none" spc="0" normalizeH="0" baseline="0" noProof="0" dirty="0" smtClean="0">
                <a:ln>
                  <a:noFill/>
                </a:ln>
                <a:solidFill>
                  <a:srgbClr val="8E258D"/>
                </a:solidFill>
                <a:effectLst/>
                <a:uLnTx/>
                <a:uFillTx/>
                <a:latin typeface="Arial"/>
                <a:cs typeface="Arial" charset="0"/>
              </a:rPr>
              <a:t>’ </a:t>
            </a:r>
            <a:endParaRPr kumimoji="0" lang="en-GB" sz="1200" b="1" i="1" u="none" strike="noStrike" kern="0" cap="none" spc="0" normalizeH="0" baseline="0" noProof="0" dirty="0">
              <a:ln>
                <a:noFill/>
              </a:ln>
              <a:solidFill>
                <a:srgbClr val="8E258D"/>
              </a:solidFill>
              <a:effectLst/>
              <a:uLnTx/>
              <a:uFillTx/>
              <a:latin typeface="Arial"/>
              <a:cs typeface="Arial" charset="0"/>
            </a:endParaRPr>
          </a:p>
        </p:txBody>
      </p:sp>
      <p:sp>
        <p:nvSpPr>
          <p:cNvPr id="103" name="AutoShape 109"/>
          <p:cNvSpPr>
            <a:spLocks noChangeArrowheads="1"/>
          </p:cNvSpPr>
          <p:nvPr>
            <p:custDataLst>
              <p:tags r:id="rId3"/>
            </p:custDataLst>
          </p:nvPr>
        </p:nvSpPr>
        <p:spPr bwMode="auto">
          <a:xfrm>
            <a:off x="7096675" y="2811329"/>
            <a:ext cx="1842930" cy="641875"/>
          </a:xfrm>
          <a:prstGeom prst="wedgeRectCallout">
            <a:avLst>
              <a:gd name="adj1" fmla="val 36057"/>
              <a:gd name="adj2" fmla="val 82584"/>
            </a:avLst>
          </a:prstGeom>
          <a:solidFill>
            <a:srgbClr val="FFFFFF"/>
          </a:solidFill>
          <a:ln w="6350">
            <a:solidFill>
              <a:srgbClr val="8E258D"/>
            </a:solidFill>
            <a:miter lim="800000"/>
            <a:headEnd type="none" w="sm" len="sm"/>
            <a:tailEnd type="none" w="sm" len="sm"/>
          </a:ln>
          <a:effectLst/>
        </p:spPr>
        <p:txBody>
          <a:bodyPr lIns="18000" tIns="18000" rIns="18000" bIns="18000" anchor="ctr" anchorCtr="1"/>
          <a:lstStyle/>
          <a:p>
            <a:pPr algn="ctr" defTabSz="762000" eaLnBrk="0" fontAlgn="auto" hangingPunct="0">
              <a:spcBef>
                <a:spcPts val="0"/>
              </a:spcBef>
              <a:spcAft>
                <a:spcPts val="0"/>
              </a:spcAft>
            </a:pPr>
            <a:r>
              <a:rPr lang="en-GB" sz="1200" b="1" i="1" kern="0" dirty="0" smtClean="0">
                <a:solidFill>
                  <a:srgbClr val="8E258D"/>
                </a:solidFill>
                <a:latin typeface="Arial"/>
              </a:rPr>
              <a:t>‘Management were </a:t>
            </a:r>
            <a:r>
              <a:rPr lang="en-GB" sz="1200" b="1" i="1" u="sng" kern="0" dirty="0" smtClean="0">
                <a:solidFill>
                  <a:srgbClr val="8E258D"/>
                </a:solidFill>
                <a:latin typeface="Arial"/>
              </a:rPr>
              <a:t>completely </a:t>
            </a:r>
            <a:r>
              <a:rPr lang="en-GB" sz="1200" b="1" i="1" kern="0" dirty="0" smtClean="0">
                <a:solidFill>
                  <a:srgbClr val="8E258D"/>
                </a:solidFill>
                <a:latin typeface="Arial"/>
              </a:rPr>
              <a:t>unable to…</a:t>
            </a:r>
            <a:r>
              <a:rPr kumimoji="0" lang="en-GB" sz="1200" b="1" i="1" u="none" strike="noStrike" kern="0" cap="none" spc="0" normalizeH="0" baseline="0" noProof="0" dirty="0" smtClean="0">
                <a:ln>
                  <a:noFill/>
                </a:ln>
                <a:solidFill>
                  <a:srgbClr val="8E258D"/>
                </a:solidFill>
                <a:effectLst/>
                <a:uLnTx/>
                <a:uFillTx/>
                <a:latin typeface="Arial"/>
                <a:cs typeface="Arial" charset="0"/>
              </a:rPr>
              <a:t>’ </a:t>
            </a:r>
            <a:endParaRPr kumimoji="0" lang="en-GB" sz="1200" b="1" i="1" u="none" strike="noStrike" kern="0" cap="none" spc="0" normalizeH="0" baseline="0" noProof="0" dirty="0">
              <a:ln>
                <a:noFill/>
              </a:ln>
              <a:solidFill>
                <a:srgbClr val="8E258D"/>
              </a:solidFill>
              <a:effectLst/>
              <a:uLnTx/>
              <a:uFillTx/>
              <a:latin typeface="Arial"/>
              <a:cs typeface="Arial" charset="0"/>
            </a:endParaRPr>
          </a:p>
        </p:txBody>
      </p:sp>
      <p:sp>
        <p:nvSpPr>
          <p:cNvPr id="104" name="AutoShape 109"/>
          <p:cNvSpPr>
            <a:spLocks noChangeArrowheads="1"/>
          </p:cNvSpPr>
          <p:nvPr>
            <p:custDataLst>
              <p:tags r:id="rId4"/>
            </p:custDataLst>
          </p:nvPr>
        </p:nvSpPr>
        <p:spPr bwMode="auto">
          <a:xfrm>
            <a:off x="4539728" y="2511910"/>
            <a:ext cx="1479176" cy="822960"/>
          </a:xfrm>
          <a:prstGeom prst="wedgeRectCallout">
            <a:avLst>
              <a:gd name="adj1" fmla="val 36230"/>
              <a:gd name="adj2" fmla="val 74573"/>
            </a:avLst>
          </a:prstGeom>
          <a:solidFill>
            <a:srgbClr val="FFFFFF"/>
          </a:solidFill>
          <a:ln w="6350">
            <a:solidFill>
              <a:srgbClr val="8E258D"/>
            </a:solidFill>
            <a:miter lim="800000"/>
            <a:headEnd type="none" w="sm" len="sm"/>
            <a:tailEnd type="none" w="sm" len="sm"/>
          </a:ln>
          <a:effectLst/>
        </p:spPr>
        <p:txBody>
          <a:bodyPr lIns="18000" tIns="18000" rIns="18000" bIns="18000" anchor="ctr" anchorCtr="1"/>
          <a:lstStyle/>
          <a:p>
            <a:pPr algn="ctr" defTabSz="762000" eaLnBrk="0" fontAlgn="auto" hangingPunct="0">
              <a:spcBef>
                <a:spcPts val="0"/>
              </a:spcBef>
              <a:spcAft>
                <a:spcPts val="0"/>
              </a:spcAft>
            </a:pPr>
            <a:r>
              <a:rPr lang="en-GB" sz="1200" b="1" i="1" kern="0" dirty="0" smtClean="0">
                <a:solidFill>
                  <a:srgbClr val="8E258D"/>
                </a:solidFill>
                <a:latin typeface="Arial"/>
              </a:rPr>
              <a:t>‘The accounting treatment appears </a:t>
            </a:r>
            <a:r>
              <a:rPr lang="en-GB" sz="1200" b="1" i="1" u="sng" kern="0" dirty="0" smtClean="0">
                <a:solidFill>
                  <a:srgbClr val="8E258D"/>
                </a:solidFill>
                <a:latin typeface="Arial"/>
              </a:rPr>
              <a:t>highly</a:t>
            </a:r>
            <a:r>
              <a:rPr lang="en-GB" sz="1200" b="1" i="1" kern="0" dirty="0" smtClean="0">
                <a:solidFill>
                  <a:srgbClr val="8E258D"/>
                </a:solidFill>
                <a:latin typeface="Arial"/>
              </a:rPr>
              <a:t> unusual…</a:t>
            </a:r>
            <a:r>
              <a:rPr kumimoji="0" lang="en-GB" sz="1200" b="1" i="1" u="none" strike="noStrike" kern="0" cap="none" spc="0" normalizeH="0" baseline="0" noProof="0" dirty="0" smtClean="0">
                <a:ln>
                  <a:noFill/>
                </a:ln>
                <a:solidFill>
                  <a:srgbClr val="8E258D"/>
                </a:solidFill>
                <a:effectLst/>
                <a:uLnTx/>
                <a:uFillTx/>
                <a:latin typeface="Arial"/>
                <a:cs typeface="Arial" charset="0"/>
              </a:rPr>
              <a:t>’ </a:t>
            </a:r>
            <a:endParaRPr kumimoji="0" lang="en-GB" sz="1200" b="1" i="1" u="none" strike="noStrike" kern="0" cap="none" spc="0" normalizeH="0" baseline="0" noProof="0" dirty="0">
              <a:ln>
                <a:noFill/>
              </a:ln>
              <a:solidFill>
                <a:srgbClr val="8E258D"/>
              </a:solidFill>
              <a:effectLst/>
              <a:uLnTx/>
              <a:uFillTx/>
              <a:latin typeface="Arial"/>
              <a:cs typeface="Arial" charset="0"/>
            </a:endParaRPr>
          </a:p>
        </p:txBody>
      </p:sp>
      <p:sp>
        <p:nvSpPr>
          <p:cNvPr id="105" name="AutoShape 109"/>
          <p:cNvSpPr>
            <a:spLocks noChangeArrowheads="1"/>
          </p:cNvSpPr>
          <p:nvPr>
            <p:custDataLst>
              <p:tags r:id="rId5"/>
            </p:custDataLst>
          </p:nvPr>
        </p:nvSpPr>
        <p:spPr bwMode="auto">
          <a:xfrm>
            <a:off x="4712063" y="4471594"/>
            <a:ext cx="2151317" cy="584500"/>
          </a:xfrm>
          <a:prstGeom prst="wedgeRectCallout">
            <a:avLst>
              <a:gd name="adj1" fmla="val -38496"/>
              <a:gd name="adj2" fmla="val 83242"/>
            </a:avLst>
          </a:prstGeom>
          <a:solidFill>
            <a:srgbClr val="FFFFFF"/>
          </a:solidFill>
          <a:ln w="6350">
            <a:solidFill>
              <a:srgbClr val="8E258D"/>
            </a:solidFill>
            <a:miter lim="800000"/>
            <a:headEnd type="none" w="sm" len="sm"/>
            <a:tailEnd type="none" w="sm" len="sm"/>
          </a:ln>
          <a:effectLst/>
        </p:spPr>
        <p:txBody>
          <a:bodyPr lIns="18000" tIns="18000" rIns="18000" bIns="18000" anchor="ctr" anchorCtr="1"/>
          <a:lstStyle/>
          <a:p>
            <a:pPr algn="ctr" defTabSz="762000" eaLnBrk="0" fontAlgn="auto" hangingPunct="0">
              <a:spcBef>
                <a:spcPts val="0"/>
              </a:spcBef>
              <a:spcAft>
                <a:spcPts val="0"/>
              </a:spcAft>
            </a:pPr>
            <a:r>
              <a:rPr lang="en-GB" sz="1200" b="1" i="1" kern="0" dirty="0" smtClean="0">
                <a:solidFill>
                  <a:srgbClr val="8E258D"/>
                </a:solidFill>
                <a:latin typeface="Arial"/>
              </a:rPr>
              <a:t>‘There has been a </a:t>
            </a:r>
            <a:r>
              <a:rPr lang="en-GB" sz="1200" b="1" i="1" u="sng" kern="0" dirty="0" smtClean="0">
                <a:solidFill>
                  <a:srgbClr val="8E258D"/>
                </a:solidFill>
                <a:latin typeface="Arial"/>
              </a:rPr>
              <a:t>severe</a:t>
            </a:r>
            <a:r>
              <a:rPr lang="en-GB" sz="1200" b="1" i="1" kern="0" dirty="0" smtClean="0">
                <a:solidFill>
                  <a:srgbClr val="8E258D"/>
                </a:solidFill>
                <a:latin typeface="Arial"/>
              </a:rPr>
              <a:t> market decline…</a:t>
            </a:r>
            <a:r>
              <a:rPr kumimoji="0" lang="en-GB" sz="1200" b="1" i="1" u="none" strike="noStrike" kern="0" cap="none" spc="0" normalizeH="0" baseline="0" noProof="0" dirty="0" smtClean="0">
                <a:ln>
                  <a:noFill/>
                </a:ln>
                <a:solidFill>
                  <a:srgbClr val="8E258D"/>
                </a:solidFill>
                <a:effectLst/>
                <a:uLnTx/>
                <a:uFillTx/>
                <a:latin typeface="Arial"/>
                <a:cs typeface="Arial" charset="0"/>
              </a:rPr>
              <a:t>’ </a:t>
            </a:r>
            <a:endParaRPr kumimoji="0" lang="en-GB" sz="1200" b="1" i="1" u="none" strike="noStrike" kern="0" cap="none" spc="0" normalizeH="0" baseline="0" noProof="0" dirty="0">
              <a:ln>
                <a:noFill/>
              </a:ln>
              <a:solidFill>
                <a:srgbClr val="8E258D"/>
              </a:solidFill>
              <a:effectLst/>
              <a:uLnTx/>
              <a:uFillTx/>
              <a:latin typeface="Arial"/>
              <a:cs typeface="Arial" charset="0"/>
            </a:endParaRPr>
          </a:p>
        </p:txBody>
      </p:sp>
      <p:sp>
        <p:nvSpPr>
          <p:cNvPr id="106" name="AutoShape 109"/>
          <p:cNvSpPr>
            <a:spLocks noChangeArrowheads="1"/>
          </p:cNvSpPr>
          <p:nvPr>
            <p:custDataLst>
              <p:tags r:id="rId6"/>
            </p:custDataLst>
          </p:nvPr>
        </p:nvSpPr>
        <p:spPr bwMode="auto">
          <a:xfrm>
            <a:off x="5658522" y="5335793"/>
            <a:ext cx="1742739" cy="548640"/>
          </a:xfrm>
          <a:prstGeom prst="wedgeRectCallout">
            <a:avLst>
              <a:gd name="adj1" fmla="val 51182"/>
              <a:gd name="adj2" fmla="val 93527"/>
            </a:avLst>
          </a:prstGeom>
          <a:solidFill>
            <a:srgbClr val="FFFFFF"/>
          </a:solidFill>
          <a:ln w="6350">
            <a:solidFill>
              <a:srgbClr val="8E258D"/>
            </a:solidFill>
            <a:miter lim="800000"/>
            <a:headEnd type="none" w="sm" len="sm"/>
            <a:tailEnd type="none" w="sm" len="sm"/>
          </a:ln>
          <a:effectLst/>
        </p:spPr>
        <p:txBody>
          <a:bodyPr lIns="18000" tIns="18000" rIns="18000" bIns="18000" anchor="ctr" anchorCtr="1"/>
          <a:lstStyle/>
          <a:p>
            <a:pPr algn="ctr" defTabSz="762000" eaLnBrk="0" fontAlgn="auto" hangingPunct="0">
              <a:spcBef>
                <a:spcPts val="0"/>
              </a:spcBef>
              <a:spcAft>
                <a:spcPts val="0"/>
              </a:spcAft>
            </a:pPr>
            <a:r>
              <a:rPr lang="en-GB" sz="1200" b="1" i="1" kern="0" dirty="0" smtClean="0">
                <a:solidFill>
                  <a:srgbClr val="8E258D"/>
                </a:solidFill>
                <a:latin typeface="Arial"/>
              </a:rPr>
              <a:t>‘Sales </a:t>
            </a:r>
            <a:r>
              <a:rPr lang="en-GB" sz="1200" b="1" i="1" u="sng" kern="0" dirty="0" smtClean="0">
                <a:solidFill>
                  <a:srgbClr val="8E258D"/>
                </a:solidFill>
                <a:latin typeface="Arial"/>
              </a:rPr>
              <a:t>dropped</a:t>
            </a:r>
            <a:r>
              <a:rPr lang="en-GB" sz="1200" b="1" i="1" kern="0" dirty="0" smtClean="0">
                <a:solidFill>
                  <a:srgbClr val="8E258D"/>
                </a:solidFill>
                <a:latin typeface="Arial"/>
              </a:rPr>
              <a:t> …</a:t>
            </a:r>
            <a:r>
              <a:rPr kumimoji="0" lang="en-GB" sz="1200" b="1" i="1" u="none" strike="noStrike" kern="0" cap="none" spc="0" normalizeH="0" baseline="0" noProof="0" dirty="0" smtClean="0">
                <a:ln>
                  <a:noFill/>
                </a:ln>
                <a:solidFill>
                  <a:srgbClr val="8E258D"/>
                </a:solidFill>
                <a:effectLst/>
                <a:uLnTx/>
                <a:uFillTx/>
                <a:latin typeface="Arial"/>
                <a:cs typeface="Arial" charset="0"/>
              </a:rPr>
              <a:t>’ </a:t>
            </a:r>
            <a:endParaRPr kumimoji="0" lang="en-GB" sz="1200" b="1" i="1" u="none" strike="noStrike" kern="0" cap="none" spc="0" normalizeH="0" baseline="0" noProof="0" dirty="0">
              <a:ln>
                <a:noFill/>
              </a:ln>
              <a:solidFill>
                <a:srgbClr val="8E258D"/>
              </a:solidFill>
              <a:effectLst/>
              <a:uLnTx/>
              <a:uFillTx/>
              <a:latin typeface="Arial"/>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1000" fill="hold"/>
                                        <p:tgtEl>
                                          <p:spTgt spid="94"/>
                                        </p:tgtEl>
                                        <p:attrNameLst>
                                          <p:attrName>ppt_x</p:attrName>
                                        </p:attrNameLst>
                                      </p:cBhvr>
                                      <p:tavLst>
                                        <p:tav tm="0">
                                          <p:val>
                                            <p:strVal val="1+#ppt_w/2"/>
                                          </p:val>
                                        </p:tav>
                                        <p:tav tm="100000">
                                          <p:val>
                                            <p:strVal val="#ppt_x"/>
                                          </p:val>
                                        </p:tav>
                                      </p:tavLst>
                                    </p:anim>
                                    <p:anim calcmode="lin" valueType="num">
                                      <p:cBhvr additive="base">
                                        <p:cTn id="8" dur="1000" fill="hold"/>
                                        <p:tgtEl>
                                          <p:spTgt spid="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1"/>
                                        </p:tgtEl>
                                        <p:attrNameLst>
                                          <p:attrName>style.visibility</p:attrName>
                                        </p:attrNameLst>
                                      </p:cBhvr>
                                      <p:to>
                                        <p:strVal val="visible"/>
                                      </p:to>
                                    </p:set>
                                    <p:anim calcmode="lin" valueType="num">
                                      <p:cBhvr additive="base">
                                        <p:cTn id="13" dur="1000" fill="hold"/>
                                        <p:tgtEl>
                                          <p:spTgt spid="91"/>
                                        </p:tgtEl>
                                        <p:attrNameLst>
                                          <p:attrName>ppt_x</p:attrName>
                                        </p:attrNameLst>
                                      </p:cBhvr>
                                      <p:tavLst>
                                        <p:tav tm="0">
                                          <p:val>
                                            <p:strVal val="0-#ppt_w/2"/>
                                          </p:val>
                                        </p:tav>
                                        <p:tav tm="100000">
                                          <p:val>
                                            <p:strVal val="#ppt_x"/>
                                          </p:val>
                                        </p:tav>
                                      </p:tavLst>
                                    </p:anim>
                                    <p:anim calcmode="lin" valueType="num">
                                      <p:cBhvr additive="base">
                                        <p:cTn id="14" dur="10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7"/>
                                        </p:tgtEl>
                                        <p:attrNameLst>
                                          <p:attrName>style.visibility</p:attrName>
                                        </p:attrNameLst>
                                      </p:cBhvr>
                                      <p:to>
                                        <p:strVal val="visible"/>
                                      </p:to>
                                    </p:set>
                                    <p:anim calcmode="lin" valueType="num">
                                      <p:cBhvr additive="base">
                                        <p:cTn id="19" dur="1000" fill="hold"/>
                                        <p:tgtEl>
                                          <p:spTgt spid="97"/>
                                        </p:tgtEl>
                                        <p:attrNameLst>
                                          <p:attrName>ppt_x</p:attrName>
                                        </p:attrNameLst>
                                      </p:cBhvr>
                                      <p:tavLst>
                                        <p:tav tm="0">
                                          <p:val>
                                            <p:strVal val="#ppt_x"/>
                                          </p:val>
                                        </p:tav>
                                        <p:tav tm="100000">
                                          <p:val>
                                            <p:strVal val="#ppt_x"/>
                                          </p:val>
                                        </p:tav>
                                      </p:tavLst>
                                    </p:anim>
                                    <p:anim calcmode="lin" valueType="num">
                                      <p:cBhvr additive="base">
                                        <p:cTn id="20" dur="10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4. Draft – supporting analysis</a:t>
            </a:r>
            <a:endParaRPr lang="en-US" altLang="en-US" b="1" kern="0" dirty="0" smtClean="0">
              <a:solidFill>
                <a:schemeClr val="bg1"/>
              </a:solidFill>
            </a:endParaRPr>
          </a:p>
        </p:txBody>
      </p:sp>
      <p:sp>
        <p:nvSpPr>
          <p:cNvPr id="45" name="Rectangle 3"/>
          <p:cNvSpPr txBox="1">
            <a:spLocks noChangeArrowheads="1"/>
          </p:cNvSpPr>
          <p:nvPr/>
        </p:nvSpPr>
        <p:spPr bwMode="auto">
          <a:xfrm>
            <a:off x="235081" y="1193515"/>
            <a:ext cx="8728372" cy="8719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1.  Supporting analysis (continued) – “so what?”</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What is the impact of the key findings on the target business, its value, and the deal?  Think about why our client should care about the issue being raised</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Consider what should be done to address the concern being raised or to capture the opportunity identified.  Is further information or work reasonably required, and realistically will this be achievable?  </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Consider the hierarchy below to identify actions that our client can take to mitigate against key issues and risks identified.  We can use our experience to suggest potential appropriate actions, but ultimately our client will need to decide what to do as part of their deal negotiations with the other side..</a:t>
            </a:r>
          </a:p>
        </p:txBody>
      </p:sp>
      <p:sp>
        <p:nvSpPr>
          <p:cNvPr id="46" name="Text Box 14"/>
          <p:cNvSpPr txBox="1">
            <a:spLocks noChangeArrowheads="1"/>
          </p:cNvSpPr>
          <p:nvPr/>
        </p:nvSpPr>
        <p:spPr bwMode="auto">
          <a:xfrm>
            <a:off x="322728" y="3001418"/>
            <a:ext cx="2351065" cy="484207"/>
          </a:xfrm>
          <a:prstGeom prst="rect">
            <a:avLst/>
          </a:prstGeom>
          <a:solidFill>
            <a:srgbClr val="007C92"/>
          </a:solidFill>
          <a:ln w="9525" algn="ctr">
            <a:noFill/>
            <a:miter lim="800000"/>
            <a:headEnd/>
            <a:tailEnd/>
          </a:ln>
        </p:spPr>
        <p:txBody>
          <a:bodyPr lIns="72000" tIns="72000" rIns="72000" bIns="72000" anchor="ctr" anchorCtr="1"/>
          <a:lstStyle/>
          <a:p>
            <a:pPr algn="ctr">
              <a:spcBef>
                <a:spcPct val="40000"/>
              </a:spcBef>
            </a:pPr>
            <a:r>
              <a:rPr lang="en-GB" sz="1000" b="1" dirty="0" smtClean="0">
                <a:solidFill>
                  <a:srgbClr val="FFFFFF"/>
                </a:solidFill>
                <a:latin typeface="+mn-lt"/>
                <a:cs typeface="Arial" pitchFamily="34" charset="0"/>
              </a:rPr>
              <a:t>1. Reduce the price</a:t>
            </a:r>
          </a:p>
        </p:txBody>
      </p:sp>
      <p:sp>
        <p:nvSpPr>
          <p:cNvPr id="47" name="Text Box 15"/>
          <p:cNvSpPr txBox="1">
            <a:spLocks noChangeArrowheads="1"/>
          </p:cNvSpPr>
          <p:nvPr/>
        </p:nvSpPr>
        <p:spPr bwMode="auto">
          <a:xfrm>
            <a:off x="1748641" y="3559592"/>
            <a:ext cx="2352440" cy="484207"/>
          </a:xfrm>
          <a:prstGeom prst="rect">
            <a:avLst/>
          </a:prstGeom>
          <a:solidFill>
            <a:srgbClr val="8E258D"/>
          </a:solidFill>
          <a:ln w="9525" algn="ctr">
            <a:noFill/>
            <a:miter lim="800000"/>
            <a:headEnd/>
            <a:tailEnd/>
          </a:ln>
        </p:spPr>
        <p:txBody>
          <a:bodyPr lIns="72000" tIns="72000" rIns="72000" bIns="72000" anchor="ctr" anchorCtr="1"/>
          <a:lstStyle/>
          <a:p>
            <a:pPr algn="ctr">
              <a:spcBef>
                <a:spcPct val="40000"/>
              </a:spcBef>
            </a:pPr>
            <a:r>
              <a:rPr lang="en-GB" sz="1000" b="1" dirty="0" smtClean="0">
                <a:solidFill>
                  <a:srgbClr val="FFFFFF"/>
                </a:solidFill>
                <a:latin typeface="+mn-lt"/>
                <a:cs typeface="Arial" pitchFamily="34" charset="0"/>
              </a:rPr>
              <a:t>2. SPA - Seek a price adjustment mechanism</a:t>
            </a:r>
          </a:p>
        </p:txBody>
      </p:sp>
      <p:sp>
        <p:nvSpPr>
          <p:cNvPr id="48" name="Text Box 16"/>
          <p:cNvSpPr txBox="1">
            <a:spLocks noChangeArrowheads="1"/>
          </p:cNvSpPr>
          <p:nvPr/>
        </p:nvSpPr>
        <p:spPr bwMode="auto">
          <a:xfrm>
            <a:off x="3175740" y="4116080"/>
            <a:ext cx="2349689" cy="484207"/>
          </a:xfrm>
          <a:prstGeom prst="rect">
            <a:avLst/>
          </a:prstGeom>
          <a:solidFill>
            <a:srgbClr val="A79E70"/>
          </a:solidFill>
          <a:ln w="9525" algn="ctr">
            <a:noFill/>
            <a:miter lim="800000"/>
            <a:headEnd/>
            <a:tailEnd/>
          </a:ln>
        </p:spPr>
        <p:txBody>
          <a:bodyPr lIns="72000" tIns="72000" rIns="72000" bIns="72000" anchor="ctr" anchorCtr="1"/>
          <a:lstStyle/>
          <a:p>
            <a:pPr marL="6350" algn="ctr">
              <a:spcBef>
                <a:spcPct val="40000"/>
              </a:spcBef>
            </a:pPr>
            <a:r>
              <a:rPr lang="en-GB" sz="1000" b="1" dirty="0" smtClean="0">
                <a:solidFill>
                  <a:srgbClr val="FFFFFF"/>
                </a:solidFill>
                <a:latin typeface="+mn-lt"/>
                <a:cs typeface="Arial" pitchFamily="34" charset="0"/>
              </a:rPr>
              <a:t>3. SPA - Indemnity</a:t>
            </a:r>
          </a:p>
        </p:txBody>
      </p:sp>
      <p:sp>
        <p:nvSpPr>
          <p:cNvPr id="49" name="Text Box 17"/>
          <p:cNvSpPr txBox="1">
            <a:spLocks noChangeArrowheads="1"/>
          </p:cNvSpPr>
          <p:nvPr/>
        </p:nvSpPr>
        <p:spPr bwMode="auto">
          <a:xfrm>
            <a:off x="4601652" y="4674249"/>
            <a:ext cx="2351065" cy="484207"/>
          </a:xfrm>
          <a:prstGeom prst="rect">
            <a:avLst/>
          </a:prstGeom>
          <a:solidFill>
            <a:srgbClr val="6A7F10"/>
          </a:solidFill>
          <a:ln w="9525" algn="ctr">
            <a:noFill/>
            <a:miter lim="800000"/>
            <a:headEnd/>
            <a:tailEnd/>
          </a:ln>
        </p:spPr>
        <p:txBody>
          <a:bodyPr lIns="72000" tIns="72000" rIns="72000" bIns="72000" anchor="ctr" anchorCtr="1"/>
          <a:lstStyle/>
          <a:p>
            <a:pPr algn="ctr">
              <a:spcBef>
                <a:spcPct val="40000"/>
              </a:spcBef>
            </a:pPr>
            <a:r>
              <a:rPr lang="en-GB" sz="1000" b="1" dirty="0" smtClean="0">
                <a:solidFill>
                  <a:srgbClr val="FFFFFF"/>
                </a:solidFill>
                <a:latin typeface="+mn-lt"/>
                <a:cs typeface="Arial" pitchFamily="34" charset="0"/>
              </a:rPr>
              <a:t>4.SPA - Warranty</a:t>
            </a:r>
          </a:p>
        </p:txBody>
      </p:sp>
      <p:sp>
        <p:nvSpPr>
          <p:cNvPr id="50" name="Text Box 18"/>
          <p:cNvSpPr txBox="1">
            <a:spLocks noChangeArrowheads="1"/>
          </p:cNvSpPr>
          <p:nvPr/>
        </p:nvSpPr>
        <p:spPr bwMode="auto">
          <a:xfrm>
            <a:off x="6609228" y="5780613"/>
            <a:ext cx="2351065" cy="484207"/>
          </a:xfrm>
          <a:prstGeom prst="rect">
            <a:avLst/>
          </a:prstGeom>
          <a:solidFill>
            <a:srgbClr val="747678"/>
          </a:solidFill>
          <a:ln w="9525" algn="ctr">
            <a:noFill/>
            <a:miter lim="800000"/>
            <a:headEnd/>
            <a:tailEnd/>
          </a:ln>
        </p:spPr>
        <p:txBody>
          <a:bodyPr lIns="72000" tIns="72000" rIns="72000" bIns="72000" anchor="ctr" anchorCtr="1"/>
          <a:lstStyle/>
          <a:p>
            <a:pPr algn="ctr">
              <a:spcBef>
                <a:spcPct val="40000"/>
              </a:spcBef>
            </a:pPr>
            <a:r>
              <a:rPr lang="en-GB" sz="1000" b="1" dirty="0" smtClean="0">
                <a:solidFill>
                  <a:srgbClr val="FFFFFF"/>
                </a:solidFill>
                <a:latin typeface="+mn-lt"/>
                <a:cs typeface="Arial" pitchFamily="34" charset="0"/>
              </a:rPr>
              <a:t>6. WALK AWAY!</a:t>
            </a:r>
          </a:p>
        </p:txBody>
      </p:sp>
      <p:sp>
        <p:nvSpPr>
          <p:cNvPr id="51" name="Line 19"/>
          <p:cNvSpPr>
            <a:spLocks noChangeShapeType="1"/>
          </p:cNvSpPr>
          <p:nvPr/>
        </p:nvSpPr>
        <p:spPr bwMode="gray">
          <a:xfrm>
            <a:off x="2517531" y="2001731"/>
            <a:ext cx="0" cy="631985"/>
          </a:xfrm>
          <a:prstGeom prst="line">
            <a:avLst/>
          </a:prstGeom>
          <a:noFill/>
          <a:ln w="76200" cap="sq">
            <a:noFill/>
            <a:round/>
            <a:headEnd type="none" w="sm" len="sm"/>
            <a:tailEnd type="none" w="sm" len="sm"/>
          </a:ln>
        </p:spPr>
        <p:txBody>
          <a:bodyPr wrap="square" lIns="72000" tIns="72000" rIns="72000" bIns="72000">
            <a:spAutoFit/>
          </a:bodyPr>
          <a:lstStyle/>
          <a:p>
            <a:pPr algn="ctr"/>
            <a:endParaRPr lang="en-GB" sz="1000" b="1" dirty="0" smtClean="0">
              <a:solidFill>
                <a:srgbClr val="FFFFFF"/>
              </a:solidFill>
              <a:latin typeface="+mn-lt"/>
              <a:cs typeface="Arial" pitchFamily="34" charset="0"/>
            </a:endParaRPr>
          </a:p>
        </p:txBody>
      </p:sp>
      <p:sp>
        <p:nvSpPr>
          <p:cNvPr id="52" name="Line 20"/>
          <p:cNvSpPr>
            <a:spLocks noChangeShapeType="1"/>
          </p:cNvSpPr>
          <p:nvPr/>
        </p:nvSpPr>
        <p:spPr bwMode="gray">
          <a:xfrm>
            <a:off x="2474499" y="3289601"/>
            <a:ext cx="0" cy="628841"/>
          </a:xfrm>
          <a:prstGeom prst="line">
            <a:avLst/>
          </a:prstGeom>
          <a:noFill/>
          <a:ln w="76200" cap="sq">
            <a:noFill/>
            <a:round/>
            <a:headEnd type="none" w="sm" len="sm"/>
            <a:tailEnd type="none" w="sm" len="sm"/>
          </a:ln>
        </p:spPr>
        <p:txBody>
          <a:bodyPr wrap="square" lIns="72000" tIns="72000" rIns="72000" bIns="72000">
            <a:spAutoFit/>
          </a:bodyPr>
          <a:lstStyle/>
          <a:p>
            <a:pPr algn="ctr"/>
            <a:endParaRPr lang="en-GB" sz="1000" b="1" dirty="0" smtClean="0">
              <a:solidFill>
                <a:srgbClr val="FFFFFF"/>
              </a:solidFill>
              <a:latin typeface="+mn-lt"/>
              <a:cs typeface="Arial" pitchFamily="34" charset="0"/>
            </a:endParaRPr>
          </a:p>
        </p:txBody>
      </p:sp>
      <p:sp>
        <p:nvSpPr>
          <p:cNvPr id="53" name="Line 21"/>
          <p:cNvSpPr>
            <a:spLocks noChangeShapeType="1"/>
          </p:cNvSpPr>
          <p:nvPr/>
        </p:nvSpPr>
        <p:spPr bwMode="gray">
          <a:xfrm>
            <a:off x="1949545" y="4072748"/>
            <a:ext cx="0" cy="627792"/>
          </a:xfrm>
          <a:prstGeom prst="line">
            <a:avLst/>
          </a:prstGeom>
          <a:noFill/>
          <a:ln w="76200" cap="sq">
            <a:noFill/>
            <a:round/>
            <a:headEnd type="none" w="sm" len="sm"/>
            <a:tailEnd type="none" w="sm" len="sm"/>
          </a:ln>
        </p:spPr>
        <p:txBody>
          <a:bodyPr wrap="square" lIns="72000" tIns="72000" rIns="72000" bIns="72000">
            <a:spAutoFit/>
          </a:bodyPr>
          <a:lstStyle/>
          <a:p>
            <a:pPr algn="ctr"/>
            <a:endParaRPr lang="en-GB" sz="1000" b="1" dirty="0" smtClean="0">
              <a:solidFill>
                <a:srgbClr val="FFFFFF"/>
              </a:solidFill>
              <a:latin typeface="+mn-lt"/>
              <a:cs typeface="Arial" pitchFamily="34" charset="0"/>
            </a:endParaRPr>
          </a:p>
        </p:txBody>
      </p:sp>
      <p:sp>
        <p:nvSpPr>
          <p:cNvPr id="54" name="Text Box 25"/>
          <p:cNvSpPr txBox="1">
            <a:spLocks noChangeArrowheads="1"/>
          </p:cNvSpPr>
          <p:nvPr/>
        </p:nvSpPr>
        <p:spPr bwMode="auto">
          <a:xfrm>
            <a:off x="5905841" y="5230074"/>
            <a:ext cx="2351065" cy="484207"/>
          </a:xfrm>
          <a:prstGeom prst="rect">
            <a:avLst/>
          </a:prstGeom>
          <a:solidFill>
            <a:srgbClr val="00338D"/>
          </a:solidFill>
          <a:ln w="9525" algn="ctr">
            <a:noFill/>
            <a:miter lim="800000"/>
            <a:headEnd/>
            <a:tailEnd/>
          </a:ln>
        </p:spPr>
        <p:txBody>
          <a:bodyPr lIns="72000" tIns="72000" rIns="72000" bIns="72000" anchor="ctr" anchorCtr="1"/>
          <a:lstStyle/>
          <a:p>
            <a:pPr algn="ctr">
              <a:spcBef>
                <a:spcPct val="40000"/>
              </a:spcBef>
            </a:pPr>
            <a:r>
              <a:rPr lang="en-GB" sz="1000" b="1" dirty="0" smtClean="0">
                <a:solidFill>
                  <a:srgbClr val="FFFFFF"/>
                </a:solidFill>
                <a:latin typeface="+mn-lt"/>
                <a:cs typeface="Arial" pitchFamily="34" charset="0"/>
              </a:rPr>
              <a:t>5. Sort it out Post Deal</a:t>
            </a:r>
          </a:p>
        </p:txBody>
      </p:sp>
      <p:sp>
        <p:nvSpPr>
          <p:cNvPr id="55" name="Up Arrow 54"/>
          <p:cNvSpPr/>
          <p:nvPr/>
        </p:nvSpPr>
        <p:spPr>
          <a:xfrm rot="6812897">
            <a:off x="2305529" y="2299885"/>
            <a:ext cx="322730" cy="4711335"/>
          </a:xfrm>
          <a:prstGeom prst="upArrow">
            <a:avLst/>
          </a:prstGeom>
          <a:solidFill>
            <a:srgbClr val="F5DB7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56" name="Up Arrow 55"/>
          <p:cNvSpPr/>
          <p:nvPr/>
        </p:nvSpPr>
        <p:spPr>
          <a:xfrm rot="17508511">
            <a:off x="6027453" y="1547841"/>
            <a:ext cx="322730" cy="5063725"/>
          </a:xfrm>
          <a:prstGeom prst="upArrow">
            <a:avLst/>
          </a:prstGeom>
          <a:solidFill>
            <a:srgbClr val="F5DB7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57" name="Text Box 16"/>
          <p:cNvSpPr txBox="1">
            <a:spLocks noChangeArrowheads="1"/>
          </p:cNvSpPr>
          <p:nvPr/>
        </p:nvSpPr>
        <p:spPr bwMode="auto">
          <a:xfrm rot="1263689">
            <a:off x="5372087" y="3741358"/>
            <a:ext cx="2349689" cy="484207"/>
          </a:xfrm>
          <a:prstGeom prst="rect">
            <a:avLst/>
          </a:prstGeom>
          <a:noFill/>
          <a:ln w="9525" algn="ctr">
            <a:noFill/>
            <a:miter lim="800000"/>
            <a:headEnd/>
            <a:tailEnd/>
          </a:ln>
        </p:spPr>
        <p:txBody>
          <a:bodyPr lIns="72000" tIns="72000" rIns="72000" bIns="72000" anchor="ctr" anchorCtr="1"/>
          <a:lstStyle/>
          <a:p>
            <a:pPr marL="6350" algn="ctr">
              <a:spcBef>
                <a:spcPct val="40000"/>
              </a:spcBef>
            </a:pPr>
            <a:r>
              <a:rPr lang="en-GB" sz="1000" b="1" dirty="0" smtClean="0">
                <a:solidFill>
                  <a:srgbClr val="00338D"/>
                </a:solidFill>
                <a:latin typeface="+mn-lt"/>
                <a:cs typeface="Arial" pitchFamily="34" charset="0"/>
              </a:rPr>
              <a:t>Less favourable to vendor</a:t>
            </a:r>
          </a:p>
        </p:txBody>
      </p:sp>
      <p:sp>
        <p:nvSpPr>
          <p:cNvPr id="58" name="Text Box 16"/>
          <p:cNvSpPr txBox="1">
            <a:spLocks noChangeArrowheads="1"/>
          </p:cNvSpPr>
          <p:nvPr/>
        </p:nvSpPr>
        <p:spPr bwMode="auto">
          <a:xfrm rot="1377258">
            <a:off x="1024971" y="4568590"/>
            <a:ext cx="2349689" cy="484207"/>
          </a:xfrm>
          <a:prstGeom prst="rect">
            <a:avLst/>
          </a:prstGeom>
          <a:noFill/>
          <a:ln w="9525" algn="ctr">
            <a:noFill/>
            <a:miter lim="800000"/>
            <a:headEnd/>
            <a:tailEnd/>
          </a:ln>
        </p:spPr>
        <p:txBody>
          <a:bodyPr lIns="72000" tIns="72000" rIns="72000" bIns="72000" anchor="ctr" anchorCtr="1"/>
          <a:lstStyle/>
          <a:p>
            <a:pPr marL="6350" algn="ctr">
              <a:spcBef>
                <a:spcPct val="40000"/>
              </a:spcBef>
            </a:pPr>
            <a:r>
              <a:rPr lang="en-GB" sz="1000" b="1" dirty="0" smtClean="0">
                <a:solidFill>
                  <a:srgbClr val="00338D"/>
                </a:solidFill>
                <a:latin typeface="+mn-lt"/>
                <a:cs typeface="Arial" pitchFamily="34" charset="0"/>
              </a:rPr>
              <a:t>Less favourable to buyer</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4. Draft – supporting analysis</a:t>
            </a:r>
            <a:endParaRPr lang="en-US" altLang="en-US" b="1" kern="0" dirty="0" smtClean="0">
              <a:solidFill>
                <a:schemeClr val="bg1"/>
              </a:solidFill>
            </a:endParaRPr>
          </a:p>
        </p:txBody>
      </p:sp>
      <p:sp>
        <p:nvSpPr>
          <p:cNvPr id="177" name="Rectangle 3"/>
          <p:cNvSpPr txBox="1">
            <a:spLocks noChangeArrowheads="1"/>
          </p:cNvSpPr>
          <p:nvPr/>
        </p:nvSpPr>
        <p:spPr bwMode="auto">
          <a:xfrm>
            <a:off x="235081" y="1095541"/>
            <a:ext cx="8728372" cy="8719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mn-lt"/>
                <a:cs typeface="Arial"/>
              </a:rPr>
              <a:t>1.  Supporting analysis (continued) – Create and format tables and charts that support the key message and are consistent in style</a:t>
            </a:r>
          </a:p>
        </p:txBody>
      </p:sp>
      <p:sp>
        <p:nvSpPr>
          <p:cNvPr id="263" name="Line 19"/>
          <p:cNvSpPr>
            <a:spLocks noChangeShapeType="1"/>
          </p:cNvSpPr>
          <p:nvPr/>
        </p:nvSpPr>
        <p:spPr bwMode="gray">
          <a:xfrm>
            <a:off x="2517531" y="2117893"/>
            <a:ext cx="0" cy="631985"/>
          </a:xfrm>
          <a:prstGeom prst="line">
            <a:avLst/>
          </a:prstGeom>
          <a:noFill/>
          <a:ln w="76200" cap="sq">
            <a:noFill/>
            <a:round/>
            <a:headEnd type="none" w="sm" len="sm"/>
            <a:tailEnd type="none" w="sm" len="sm"/>
          </a:ln>
        </p:spPr>
        <p:txBody>
          <a:bodyPr wrap="square" lIns="72000" tIns="72000" rIns="72000" bIns="72000">
            <a:spAutoFit/>
          </a:bodyPr>
          <a:lstStyle/>
          <a:p>
            <a:pPr algn="ctr"/>
            <a:endParaRPr lang="en-GB" sz="1000" b="1" dirty="0" smtClean="0">
              <a:solidFill>
                <a:srgbClr val="FFFFFF"/>
              </a:solidFill>
              <a:latin typeface="+mn-lt"/>
              <a:cs typeface="Arial" pitchFamily="34" charset="0"/>
            </a:endParaRPr>
          </a:p>
        </p:txBody>
      </p:sp>
      <p:graphicFrame>
        <p:nvGraphicFramePr>
          <p:cNvPr id="264" name="Group 237"/>
          <p:cNvGraphicFramePr>
            <a:graphicFrameLocks noGrp="1"/>
          </p:cNvGraphicFramePr>
          <p:nvPr/>
        </p:nvGraphicFramePr>
        <p:xfrm>
          <a:off x="4639408" y="1804324"/>
          <a:ext cx="4224893" cy="2491691"/>
        </p:xfrm>
        <a:graphic>
          <a:graphicData uri="http://schemas.openxmlformats.org/drawingml/2006/table">
            <a:tbl>
              <a:tblPr/>
              <a:tblGrid>
                <a:gridCol w="1934832"/>
                <a:gridCol w="458594"/>
                <a:gridCol w="458595"/>
                <a:gridCol w="457139"/>
                <a:gridCol w="457139"/>
                <a:gridCol w="458594"/>
              </a:tblGrid>
              <a:tr h="224802">
                <a:tc gridSpan="6">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mn-lt"/>
                        </a:rPr>
                        <a:t>Profit and loss account</a:t>
                      </a:r>
                      <a:endParaRPr kumimoji="0" lang="en-US" sz="1000" b="1" i="0" u="none" strike="noStrike" cap="none" normalizeH="0" baseline="0" dirty="0" smtClean="0">
                        <a:ln>
                          <a:noFill/>
                        </a:ln>
                        <a:solidFill>
                          <a:schemeClr val="bg1"/>
                        </a:solidFill>
                        <a:effectLst/>
                        <a:latin typeface="+mn-lt"/>
                      </a:endParaRPr>
                    </a:p>
                  </a:txBody>
                  <a:tcPr marL="16615" marR="16615" marT="54000" marB="54000" anchor="ctr"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sm" len="sm"/>
                      <a:tailEnd type="none" w="sm" len="sm"/>
                    </a:lnT>
                    <a:lnB>
                      <a:noFill/>
                    </a:lnB>
                    <a:lnTlToBr>
                      <a:noFill/>
                    </a:lnTlToBr>
                    <a:lnBlToTr>
                      <a:noFill/>
                    </a:lnBlToTr>
                    <a:solidFill>
                      <a:srgbClr val="8AA5CB"/>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137057">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2"/>
                          </a:solidFill>
                          <a:effectLst/>
                          <a:latin typeface="+mn-lt"/>
                        </a:rPr>
                        <a:t>$’000</a:t>
                      </a:r>
                    </a:p>
                  </a:txBody>
                  <a:tcPr marL="16615" marR="16615" marT="10800" marB="10800" anchor="b" horzOverflow="overflow">
                    <a:lnL w="6350" cap="flat" cmpd="sng" algn="ctr">
                      <a:solidFill>
                        <a:srgbClr val="8AA5CB"/>
                      </a:solidFill>
                      <a:prstDash val="solid"/>
                      <a:round/>
                      <a:headEnd type="none" w="sm" len="sm"/>
                      <a:tailEnd type="none" w="sm" len="sm"/>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2"/>
                          </a:solidFill>
                          <a:effectLst/>
                          <a:latin typeface="+mn-lt"/>
                        </a:rPr>
                        <a:t>Year 1</a:t>
                      </a:r>
                    </a:p>
                  </a:txBody>
                  <a:tcPr marL="16615" marR="16615" marT="10800" marB="10800" anchor="b" horzOverflow="overflow">
                    <a:lnL>
                      <a:noFill/>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2"/>
                          </a:solidFill>
                          <a:effectLst/>
                          <a:latin typeface="+mn-lt"/>
                        </a:rPr>
                        <a:t>Year 2</a:t>
                      </a:r>
                    </a:p>
                  </a:txBody>
                  <a:tcPr marL="16615" marR="16615" marT="10800" marB="10800" anchor="b" horzOverflow="overflow">
                    <a:lnL>
                      <a:noFill/>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2"/>
                          </a:solidFill>
                          <a:effectLst/>
                          <a:latin typeface="+mn-lt"/>
                        </a:rPr>
                        <a:t>Year 3</a:t>
                      </a:r>
                    </a:p>
                  </a:txBody>
                  <a:tcPr marL="16615" marR="16615" marT="10800" marB="10800" anchor="b" horzOverflow="overflow">
                    <a:lnL>
                      <a:noFill/>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2"/>
                          </a:solidFill>
                          <a:effectLst/>
                          <a:latin typeface="+mn-lt"/>
                        </a:rPr>
                        <a:t>Year 4</a:t>
                      </a:r>
                    </a:p>
                  </a:txBody>
                  <a:tcPr marL="16615" marR="16615" marT="10800" marB="10800" anchor="b" horzOverflow="overflow">
                    <a:lnL>
                      <a:noFill/>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2"/>
                          </a:solidFill>
                          <a:effectLst/>
                          <a:latin typeface="+mn-lt"/>
                        </a:rPr>
                        <a:t>Year 5</a:t>
                      </a:r>
                    </a:p>
                  </a:txBody>
                  <a:tcPr marL="16615" marR="16615" marT="10800" marB="10800" anchor="b" horzOverflow="overflow">
                    <a:lnL>
                      <a:noFill/>
                    </a:lnL>
                    <a:lnR w="6350" cap="flat" cmpd="sng" algn="ctr">
                      <a:solidFill>
                        <a:srgbClr val="8AA5CB"/>
                      </a:solidFill>
                      <a:prstDash val="solid"/>
                      <a:round/>
                      <a:headEnd type="none" w="sm" len="sm"/>
                      <a:tailEnd type="none" w="sm" len="sm"/>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r>
              <a:tr h="137057">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Revenue</a:t>
                      </a:r>
                    </a:p>
                  </a:txBody>
                  <a:tcPr marL="16615" marR="16615" marT="10800" marB="10800" anchor="ctr" horzOverflow="overflow">
                    <a:lnL w="6350" cap="flat" cmpd="sng" algn="ctr">
                      <a:solidFill>
                        <a:srgbClr val="8AA5CB"/>
                      </a:solidFill>
                      <a:prstDash val="solid"/>
                      <a:round/>
                      <a:headEnd type="none" w="sm" len="sm"/>
                      <a:tailEnd type="none" w="sm" len="sm"/>
                    </a:lnL>
                    <a:lnR>
                      <a:noFill/>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1,000</a:t>
                      </a:r>
                    </a:p>
                  </a:txBody>
                  <a:tcPr marL="16615" marR="16615" marT="10800" marB="10800" anchor="ctr" horzOverflow="overflow">
                    <a:lnL>
                      <a:noFill/>
                    </a:lnL>
                    <a:lnR>
                      <a:noFill/>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1,100</a:t>
                      </a:r>
                    </a:p>
                  </a:txBody>
                  <a:tcPr marL="16615" marR="16615" marT="10800" marB="10800" anchor="ctr" horzOverflow="overflow">
                    <a:lnL>
                      <a:noFill/>
                    </a:lnL>
                    <a:lnR>
                      <a:noFill/>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1,200</a:t>
                      </a:r>
                    </a:p>
                  </a:txBody>
                  <a:tcPr marL="16615" marR="16615" marT="10800" marB="10800" anchor="ctr" horzOverflow="overflow">
                    <a:lnL>
                      <a:noFill/>
                    </a:lnL>
                    <a:lnR>
                      <a:noFill/>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1,300</a:t>
                      </a:r>
                    </a:p>
                  </a:txBody>
                  <a:tcPr marL="16615" marR="16615" marT="10800" marB="10800" anchor="ctr" horzOverflow="overflow">
                    <a:lnL>
                      <a:noFill/>
                    </a:lnL>
                    <a:lnR>
                      <a:noFill/>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1,400</a:t>
                      </a:r>
                    </a:p>
                  </a:txBody>
                  <a:tcPr marL="16615" marR="16615" marT="10800" marB="10800" anchor="ctr" horzOverflow="overflow">
                    <a:lnL>
                      <a:noFill/>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r>
              <a:tr h="137057">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Cost of sales</a:t>
                      </a:r>
                    </a:p>
                  </a:txBody>
                  <a:tcPr marL="16615" marR="16615" marT="10800" marB="10800" anchor="ctr" horzOverflow="overflow">
                    <a:lnL w="6350" cap="flat" cmpd="sng" algn="ctr">
                      <a:solidFill>
                        <a:srgbClr val="8AA5CB"/>
                      </a:solidFill>
                      <a:prstDash val="solid"/>
                      <a:round/>
                      <a:headEnd type="none" w="sm" len="sm"/>
                      <a:tailEnd type="none" w="sm" len="sm"/>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600</a:t>
                      </a:r>
                    </a:p>
                  </a:txBody>
                  <a:tcPr marL="16615" marR="16615" marT="10800" marB="10800" anchor="ctr" horzOverflow="overflow">
                    <a:lnL>
                      <a:noFill/>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725</a:t>
                      </a:r>
                    </a:p>
                  </a:txBody>
                  <a:tcPr marL="16615" marR="16615" marT="10800" marB="10800" anchor="ctr" horzOverflow="overflow">
                    <a:lnL>
                      <a:noFill/>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850 </a:t>
                      </a:r>
                    </a:p>
                  </a:txBody>
                  <a:tcPr marL="16615" marR="16615" marT="10800" marB="10800" anchor="ctr" horzOverflow="overflow">
                    <a:lnL>
                      <a:noFill/>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975</a:t>
                      </a:r>
                    </a:p>
                  </a:txBody>
                  <a:tcPr marL="16615" marR="16615" marT="10800" marB="10800" anchor="ctr" horzOverflow="overflow">
                    <a:lnL>
                      <a:noFill/>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1,100</a:t>
                      </a:r>
                    </a:p>
                  </a:txBody>
                  <a:tcPr marL="16615" marR="16615" marT="10800" marB="10800" anchor="ctr" horzOverflow="overflow">
                    <a:lnL>
                      <a:noFill/>
                    </a:lnL>
                    <a:lnR w="6350" cap="flat" cmpd="sng" algn="ctr">
                      <a:solidFill>
                        <a:srgbClr val="8AA5CB"/>
                      </a:solidFill>
                      <a:prstDash val="solid"/>
                      <a:round/>
                      <a:headEnd type="none" w="sm" len="sm"/>
                      <a:tailEnd type="none" w="sm" len="sm"/>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r>
              <a:tr h="137057">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Gross profit</a:t>
                      </a:r>
                    </a:p>
                  </a:txBody>
                  <a:tcPr marL="16615" marR="16615" marT="10800" marB="10800" anchor="ctr" horzOverflow="overflow">
                    <a:lnL w="6350" cap="flat" cmpd="sng" algn="ctr">
                      <a:solidFill>
                        <a:srgbClr val="8AA5CB"/>
                      </a:solidFill>
                      <a:prstDash val="solid"/>
                      <a:round/>
                      <a:headEnd type="none" w="sm" len="sm"/>
                      <a:tailEnd type="none" w="sm" len="sm"/>
                    </a:lnL>
                    <a:lnR>
                      <a:noFill/>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400</a:t>
                      </a:r>
                    </a:p>
                  </a:txBody>
                  <a:tcPr marL="16615" marR="16615" marT="10800" marB="10800" anchor="ctr" horzOverflow="overflow">
                    <a:lnL>
                      <a:noFill/>
                    </a:lnL>
                    <a:lnR>
                      <a:noFill/>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375</a:t>
                      </a:r>
                    </a:p>
                  </a:txBody>
                  <a:tcPr marL="16615" marR="16615" marT="10800" marB="10800" anchor="ctr" horzOverflow="overflow">
                    <a:lnL>
                      <a:noFill/>
                    </a:lnL>
                    <a:lnR>
                      <a:noFill/>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350</a:t>
                      </a:r>
                    </a:p>
                  </a:txBody>
                  <a:tcPr marL="16615" marR="16615" marT="10800" marB="10800" anchor="ctr" horzOverflow="overflow">
                    <a:lnL>
                      <a:noFill/>
                    </a:lnL>
                    <a:lnR>
                      <a:noFill/>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325</a:t>
                      </a:r>
                    </a:p>
                  </a:txBody>
                  <a:tcPr marL="16615" marR="16615" marT="10800" marB="10800" anchor="ctr" horzOverflow="overflow">
                    <a:lnL>
                      <a:noFill/>
                    </a:lnL>
                    <a:lnR>
                      <a:noFill/>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300</a:t>
                      </a:r>
                    </a:p>
                  </a:txBody>
                  <a:tcPr marL="16615" marR="16615" marT="10800" marB="10800" anchor="ctr" horzOverflow="overflow">
                    <a:lnL>
                      <a:noFill/>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r>
              <a:tr h="137057">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Administrative expenses</a:t>
                      </a:r>
                    </a:p>
                  </a:txBody>
                  <a:tcPr marL="16615" marR="16615" marT="10800" marB="10800" anchor="ctr" horzOverflow="overflow">
                    <a:lnL w="6350" cap="flat" cmpd="sng" algn="ctr">
                      <a:solidFill>
                        <a:srgbClr val="8AA5CB"/>
                      </a:solidFill>
                      <a:prstDash val="solid"/>
                      <a:round/>
                      <a:headEnd type="none" w="sm" len="sm"/>
                      <a:tailEnd type="none" w="sm" len="sm"/>
                    </a:lnL>
                    <a:lnR>
                      <a:noFill/>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25</a:t>
                      </a:r>
                    </a:p>
                  </a:txBody>
                  <a:tcPr marL="16615" marR="16615" marT="10800" marB="10800" anchor="ctr" horzOverflow="overflow">
                    <a:lnL>
                      <a:noFill/>
                    </a:lnL>
                    <a:lnR>
                      <a:noFill/>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25</a:t>
                      </a:r>
                    </a:p>
                  </a:txBody>
                  <a:tcPr marL="16615" marR="16615" marT="10800" marB="10800" anchor="ctr" horzOverflow="overflow">
                    <a:lnL>
                      <a:noFill/>
                    </a:lnL>
                    <a:lnR>
                      <a:noFill/>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25</a:t>
                      </a:r>
                    </a:p>
                  </a:txBody>
                  <a:tcPr marL="16615" marR="16615" marT="10800" marB="10800" anchor="ctr" horzOverflow="overflow">
                    <a:lnL>
                      <a:noFill/>
                    </a:lnL>
                    <a:lnR>
                      <a:noFill/>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25</a:t>
                      </a:r>
                    </a:p>
                  </a:txBody>
                  <a:tcPr marL="16615" marR="16615" marT="10800" marB="10800" anchor="ctr" horzOverflow="overflow">
                    <a:lnL>
                      <a:noFill/>
                    </a:lnL>
                    <a:lnR>
                      <a:noFill/>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25</a:t>
                      </a:r>
                    </a:p>
                  </a:txBody>
                  <a:tcPr marL="16615" marR="16615" marT="10800" marB="10800" anchor="ctr" horzOverflow="overflow">
                    <a:lnL>
                      <a:noFill/>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r>
              <a:tr h="137057">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Other operating expenses</a:t>
                      </a:r>
                    </a:p>
                  </a:txBody>
                  <a:tcPr marL="16615" marR="16615" marT="10800" marB="10800" anchor="ctr" horzOverflow="overflow">
                    <a:lnL w="6350" cap="flat" cmpd="sng" algn="ctr">
                      <a:solidFill>
                        <a:srgbClr val="8AA5CB"/>
                      </a:solidFill>
                      <a:prstDash val="solid"/>
                      <a:round/>
                      <a:headEnd type="none" w="sm" len="sm"/>
                      <a:tailEnd type="none" w="sm" len="sm"/>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10</a:t>
                      </a:r>
                    </a:p>
                  </a:txBody>
                  <a:tcPr marL="16615" marR="16615" marT="10800" marB="10800" anchor="ctr" horzOverflow="overflow">
                    <a:lnL>
                      <a:noFill/>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12</a:t>
                      </a:r>
                    </a:p>
                  </a:txBody>
                  <a:tcPr marL="16615" marR="16615" marT="10800" marB="10800" anchor="ctr" horzOverflow="overflow">
                    <a:lnL>
                      <a:noFill/>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14</a:t>
                      </a:r>
                    </a:p>
                  </a:txBody>
                  <a:tcPr marL="16615" marR="16615" marT="10800" marB="10800" anchor="ctr" horzOverflow="overflow">
                    <a:lnL>
                      <a:noFill/>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16</a:t>
                      </a:r>
                    </a:p>
                  </a:txBody>
                  <a:tcPr marL="16615" marR="16615" marT="10800" marB="10800" anchor="ctr" horzOverflow="overflow">
                    <a:lnL>
                      <a:noFill/>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18</a:t>
                      </a:r>
                    </a:p>
                  </a:txBody>
                  <a:tcPr marL="16615" marR="16615" marT="10800" marB="10800" anchor="ctr" horzOverflow="overflow">
                    <a:lnL>
                      <a:noFill/>
                    </a:lnL>
                    <a:lnR w="6350" cap="flat" cmpd="sng" algn="ctr">
                      <a:solidFill>
                        <a:srgbClr val="8AA5CB"/>
                      </a:solidFill>
                      <a:prstDash val="solid"/>
                      <a:round/>
                      <a:headEnd type="none" w="sm" len="sm"/>
                      <a:tailEnd type="none" w="sm" len="sm"/>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r>
              <a:tr h="137057">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EBITDA</a:t>
                      </a:r>
                    </a:p>
                  </a:txBody>
                  <a:tcPr marL="16615" marR="16615" marT="10800" marB="10800" anchor="ctr" horzOverflow="overflow">
                    <a:lnL w="6350" cap="flat" cmpd="sng" algn="ctr">
                      <a:solidFill>
                        <a:srgbClr val="8AA5CB"/>
                      </a:solidFill>
                      <a:prstDash val="solid"/>
                      <a:round/>
                      <a:headEnd type="none" w="sm" len="sm"/>
                      <a:tailEnd type="none" w="sm" len="sm"/>
                    </a:lnL>
                    <a:lnR>
                      <a:noFill/>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365</a:t>
                      </a:r>
                    </a:p>
                  </a:txBody>
                  <a:tcPr marL="16615" marR="16615" marT="10800" marB="10800" anchor="ctr" horzOverflow="overflow">
                    <a:lnL>
                      <a:noFill/>
                    </a:lnL>
                    <a:lnR>
                      <a:noFill/>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338</a:t>
                      </a:r>
                    </a:p>
                  </a:txBody>
                  <a:tcPr marL="16615" marR="16615" marT="10800" marB="10800" anchor="ctr" horzOverflow="overflow">
                    <a:lnL>
                      <a:noFill/>
                    </a:lnL>
                    <a:lnR>
                      <a:noFill/>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311</a:t>
                      </a:r>
                    </a:p>
                  </a:txBody>
                  <a:tcPr marL="16615" marR="16615" marT="10800" marB="10800" anchor="ctr" horzOverflow="overflow">
                    <a:lnL>
                      <a:noFill/>
                    </a:lnL>
                    <a:lnR>
                      <a:noFill/>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284</a:t>
                      </a:r>
                    </a:p>
                  </a:txBody>
                  <a:tcPr marL="16615" marR="16615" marT="10800" marB="10800" anchor="ctr" horzOverflow="overflow">
                    <a:lnL>
                      <a:noFill/>
                    </a:lnL>
                    <a:lnR>
                      <a:noFill/>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257</a:t>
                      </a:r>
                    </a:p>
                  </a:txBody>
                  <a:tcPr marL="16615" marR="16615" marT="10800" marB="10800" anchor="ctr" horzOverflow="overflow">
                    <a:lnL>
                      <a:noFill/>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r>
              <a:tr h="137057">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Depreciation</a:t>
                      </a:r>
                    </a:p>
                  </a:txBody>
                  <a:tcPr marL="16615" marR="16615" marT="10800" marB="10800" anchor="ctr" horzOverflow="overflow">
                    <a:lnL w="6350" cap="flat" cmpd="sng" algn="ctr">
                      <a:solidFill>
                        <a:srgbClr val="8AA5CB"/>
                      </a:solidFill>
                      <a:prstDash val="solid"/>
                      <a:round/>
                      <a:headEnd type="none" w="sm" len="sm"/>
                      <a:tailEnd type="none" w="sm" len="sm"/>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15</a:t>
                      </a:r>
                    </a:p>
                  </a:txBody>
                  <a:tcPr marL="16615" marR="16615" marT="10800" marB="10800" anchor="ctr" horzOverflow="overflow">
                    <a:lnL>
                      <a:noFill/>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13</a:t>
                      </a:r>
                    </a:p>
                  </a:txBody>
                  <a:tcPr marL="16615" marR="16615" marT="10800" marB="10800" anchor="ctr" horzOverflow="overflow">
                    <a:lnL>
                      <a:noFill/>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11</a:t>
                      </a:r>
                    </a:p>
                  </a:txBody>
                  <a:tcPr marL="16615" marR="16615" marT="10800" marB="10800" anchor="ctr" horzOverflow="overflow">
                    <a:lnL>
                      <a:noFill/>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9</a:t>
                      </a:r>
                    </a:p>
                  </a:txBody>
                  <a:tcPr marL="16615" marR="16615" marT="10800" marB="10800" anchor="ctr" horzOverflow="overflow">
                    <a:lnL>
                      <a:noFill/>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7</a:t>
                      </a:r>
                    </a:p>
                  </a:txBody>
                  <a:tcPr marL="16615" marR="16615" marT="10800" marB="10800" anchor="ctr" horzOverflow="overflow">
                    <a:lnL>
                      <a:noFill/>
                    </a:lnL>
                    <a:lnR w="6350" cap="flat" cmpd="sng" algn="ctr">
                      <a:solidFill>
                        <a:srgbClr val="8AA5CB"/>
                      </a:solidFill>
                      <a:prstDash val="solid"/>
                      <a:round/>
                      <a:headEnd type="none" w="sm" len="sm"/>
                      <a:tailEnd type="none" w="sm" len="sm"/>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r>
              <a:tr h="137057">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Operating profit</a:t>
                      </a:r>
                    </a:p>
                  </a:txBody>
                  <a:tcPr marL="16615" marR="16615" marT="10800" marB="10800" anchor="ctr" horzOverflow="overflow">
                    <a:lnL w="6350" cap="flat" cmpd="sng" algn="ctr">
                      <a:solidFill>
                        <a:srgbClr val="8AA5CB"/>
                      </a:solidFill>
                      <a:prstDash val="solid"/>
                      <a:round/>
                      <a:headEnd type="none" w="sm" len="sm"/>
                      <a:tailEnd type="none" w="sm" len="sm"/>
                    </a:lnL>
                    <a:lnR>
                      <a:noFill/>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350</a:t>
                      </a:r>
                    </a:p>
                  </a:txBody>
                  <a:tcPr marL="16615" marR="16615" marT="10800" marB="10800" anchor="ctr" horzOverflow="overflow">
                    <a:lnL>
                      <a:noFill/>
                    </a:lnL>
                    <a:lnR>
                      <a:noFill/>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325</a:t>
                      </a:r>
                    </a:p>
                  </a:txBody>
                  <a:tcPr marL="16615" marR="16615" marT="10800" marB="10800" anchor="ctr" horzOverflow="overflow">
                    <a:lnL>
                      <a:noFill/>
                    </a:lnL>
                    <a:lnR>
                      <a:noFill/>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300</a:t>
                      </a:r>
                    </a:p>
                  </a:txBody>
                  <a:tcPr marL="16615" marR="16615" marT="10800" marB="10800" anchor="ctr" horzOverflow="overflow">
                    <a:lnL>
                      <a:noFill/>
                    </a:lnL>
                    <a:lnR>
                      <a:noFill/>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275</a:t>
                      </a:r>
                    </a:p>
                  </a:txBody>
                  <a:tcPr marL="16615" marR="16615" marT="10800" marB="10800" anchor="ctr" horzOverflow="overflow">
                    <a:lnL>
                      <a:noFill/>
                    </a:lnL>
                    <a:lnR>
                      <a:noFill/>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250</a:t>
                      </a:r>
                    </a:p>
                  </a:txBody>
                  <a:tcPr marL="16615" marR="16615" marT="10800" marB="10800" anchor="ctr" horzOverflow="overflow">
                    <a:lnL>
                      <a:noFill/>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a:noFill/>
                    </a:lnB>
                    <a:lnTlToBr>
                      <a:noFill/>
                    </a:lnTlToBr>
                    <a:lnBlToTr>
                      <a:noFill/>
                    </a:lnBlToTr>
                    <a:solidFill>
                      <a:srgbClr val="FFFFFF"/>
                    </a:solidFill>
                  </a:tcPr>
                </a:tc>
              </a:tr>
              <a:tr h="137057">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endParaRPr kumimoji="0" lang="en-US" sz="900" b="0" i="1" u="none" strike="noStrike" cap="none" normalizeH="0" baseline="0" dirty="0" smtClean="0">
                        <a:ln>
                          <a:noFill/>
                        </a:ln>
                        <a:solidFill>
                          <a:schemeClr val="tx1"/>
                        </a:solidFill>
                        <a:effectLst/>
                        <a:latin typeface="+mn-lt"/>
                      </a:endParaRPr>
                    </a:p>
                  </a:txBody>
                  <a:tcPr marL="16615" marR="16615" marT="10800" marB="10800" anchor="ctr" horzOverflow="overflow">
                    <a:lnL w="6350" cap="flat" cmpd="sng" algn="ctr">
                      <a:solidFill>
                        <a:srgbClr val="8AA5CB"/>
                      </a:solidFill>
                      <a:prstDash val="solid"/>
                      <a:round/>
                      <a:headEnd type="none" w="sm" len="sm"/>
                      <a:tailEnd type="none" w="sm" len="sm"/>
                    </a:lnL>
                    <a:lnR>
                      <a:noFill/>
                    </a:lnR>
                    <a:lnT>
                      <a:noFill/>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endParaRPr kumimoji="0" lang="en-US" sz="900" b="0" i="1" u="none" strike="noStrike" cap="none" normalizeH="0" baseline="0" dirty="0" smtClean="0">
                        <a:ln>
                          <a:noFill/>
                        </a:ln>
                        <a:solidFill>
                          <a:schemeClr val="tx1"/>
                        </a:solidFill>
                        <a:effectLst/>
                        <a:latin typeface="+mn-lt"/>
                      </a:endParaRPr>
                    </a:p>
                  </a:txBody>
                  <a:tcPr marL="16615" marR="16615" marT="10800" marB="10800" anchor="ctr" horzOverflow="overflow">
                    <a:lnL>
                      <a:noFill/>
                    </a:lnL>
                    <a:lnR>
                      <a:noFill/>
                    </a:lnR>
                    <a:lnT>
                      <a:noFill/>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endParaRPr kumimoji="0" lang="en-US" sz="900" b="0" i="1" u="none" strike="noStrike" cap="none" normalizeH="0" baseline="0" dirty="0" smtClean="0">
                        <a:ln>
                          <a:noFill/>
                        </a:ln>
                        <a:solidFill>
                          <a:schemeClr val="tx1"/>
                        </a:solidFill>
                        <a:effectLst/>
                        <a:latin typeface="+mn-lt"/>
                      </a:endParaRPr>
                    </a:p>
                  </a:txBody>
                  <a:tcPr marL="16615" marR="16615" marT="10800" marB="10800" anchor="ctr" horzOverflow="overflow">
                    <a:lnL>
                      <a:noFill/>
                    </a:lnL>
                    <a:lnR>
                      <a:noFill/>
                    </a:lnR>
                    <a:lnT>
                      <a:noFill/>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endParaRPr kumimoji="0" lang="en-US" sz="900" b="0" i="1" u="none" strike="noStrike" cap="none" normalizeH="0" baseline="0" dirty="0" smtClean="0">
                        <a:ln>
                          <a:noFill/>
                        </a:ln>
                        <a:solidFill>
                          <a:schemeClr val="tx1"/>
                        </a:solidFill>
                        <a:effectLst/>
                        <a:latin typeface="+mn-lt"/>
                      </a:endParaRPr>
                    </a:p>
                  </a:txBody>
                  <a:tcPr marL="16615" marR="16615" marT="10800" marB="10800" anchor="ctr" horzOverflow="overflow">
                    <a:lnL>
                      <a:noFill/>
                    </a:lnL>
                    <a:lnR>
                      <a:noFill/>
                    </a:lnR>
                    <a:lnT>
                      <a:noFill/>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endParaRPr kumimoji="0" lang="en-US" sz="900" b="0" i="1" u="none" strike="noStrike" cap="none" normalizeH="0" baseline="0" dirty="0" smtClean="0">
                        <a:ln>
                          <a:noFill/>
                        </a:ln>
                        <a:solidFill>
                          <a:schemeClr val="tx1"/>
                        </a:solidFill>
                        <a:effectLst/>
                        <a:latin typeface="+mn-lt"/>
                      </a:endParaRPr>
                    </a:p>
                  </a:txBody>
                  <a:tcPr marL="16615" marR="16615" marT="10800" marB="10800" anchor="ctr" horzOverflow="overflow">
                    <a:lnL>
                      <a:noFill/>
                    </a:lnL>
                    <a:lnR>
                      <a:noFill/>
                    </a:lnR>
                    <a:lnT>
                      <a:noFill/>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endParaRPr kumimoji="0" lang="en-US" sz="900" b="0" i="1" u="none" strike="noStrike" cap="none" normalizeH="0" baseline="0" dirty="0" smtClean="0">
                        <a:ln>
                          <a:noFill/>
                        </a:ln>
                        <a:solidFill>
                          <a:schemeClr val="tx1"/>
                        </a:solidFill>
                        <a:effectLst/>
                        <a:latin typeface="+mn-lt"/>
                      </a:endParaRPr>
                    </a:p>
                  </a:txBody>
                  <a:tcPr marL="16615" marR="16615" marT="10800" marB="10800" anchor="ctr" horzOverflow="overflow">
                    <a:lnL>
                      <a:noFill/>
                    </a:lnL>
                    <a:lnR w="6350" cap="flat" cmpd="sng" algn="ctr">
                      <a:solidFill>
                        <a:srgbClr val="8AA5CB"/>
                      </a:solidFill>
                      <a:prstDash val="solid"/>
                      <a:round/>
                      <a:headEnd type="none" w="sm" len="sm"/>
                      <a:tailEnd type="none" w="sm" len="sm"/>
                    </a:lnR>
                    <a:lnT>
                      <a:noFill/>
                    </a:lnT>
                    <a:lnB>
                      <a:noFill/>
                    </a:lnB>
                    <a:lnTlToBr>
                      <a:noFill/>
                    </a:lnTlToBr>
                    <a:lnBlToTr>
                      <a:noFill/>
                    </a:lnBlToTr>
                    <a:solidFill>
                      <a:srgbClr val="FFFFFF"/>
                    </a:solidFill>
                  </a:tcPr>
                </a:tc>
              </a:tr>
              <a:tr h="137057">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900" b="0" i="1" u="none" strike="noStrike" cap="none" normalizeH="0" baseline="0" dirty="0" smtClean="0">
                          <a:ln>
                            <a:noFill/>
                          </a:ln>
                          <a:solidFill>
                            <a:schemeClr val="tx1"/>
                          </a:solidFill>
                          <a:effectLst/>
                          <a:latin typeface="+mn-lt"/>
                        </a:rPr>
                        <a:t>Gross profit margin %</a:t>
                      </a:r>
                    </a:p>
                  </a:txBody>
                  <a:tcPr marL="16615" marR="16615" marT="10800" marB="10800" anchor="ctr" horzOverflow="overflow">
                    <a:lnL w="6350" cap="flat" cmpd="sng" algn="ctr">
                      <a:solidFill>
                        <a:srgbClr val="8AA5CB"/>
                      </a:solidFill>
                      <a:prstDash val="solid"/>
                      <a:round/>
                      <a:headEnd type="none" w="sm" len="sm"/>
                      <a:tailEnd type="none" w="sm" len="sm"/>
                    </a:lnL>
                    <a:lnR>
                      <a:noFill/>
                    </a:lnR>
                    <a:lnT>
                      <a:noFill/>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1" u="none" strike="noStrike" cap="none" normalizeH="0" baseline="0" dirty="0" smtClean="0">
                          <a:ln>
                            <a:noFill/>
                          </a:ln>
                          <a:solidFill>
                            <a:schemeClr val="tx1"/>
                          </a:solidFill>
                          <a:effectLst/>
                          <a:latin typeface="+mn-lt"/>
                        </a:rPr>
                        <a:t>40%</a:t>
                      </a:r>
                    </a:p>
                  </a:txBody>
                  <a:tcPr marL="16615" marR="16615" marT="10800" marB="10800" anchor="ctr" horzOverflow="overflow">
                    <a:lnL>
                      <a:noFill/>
                    </a:lnL>
                    <a:lnR>
                      <a:noFill/>
                    </a:lnR>
                    <a:lnT>
                      <a:noFill/>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1" u="none" strike="noStrike" cap="none" normalizeH="0" baseline="0" dirty="0" smtClean="0">
                          <a:ln>
                            <a:noFill/>
                          </a:ln>
                          <a:solidFill>
                            <a:schemeClr val="tx1"/>
                          </a:solidFill>
                          <a:effectLst/>
                          <a:latin typeface="+mn-lt"/>
                        </a:rPr>
                        <a:t>34%</a:t>
                      </a:r>
                    </a:p>
                  </a:txBody>
                  <a:tcPr marL="16615" marR="16615" marT="10800" marB="10800" anchor="ctr" horzOverflow="overflow">
                    <a:lnL>
                      <a:noFill/>
                    </a:lnL>
                    <a:lnR>
                      <a:noFill/>
                    </a:lnR>
                    <a:lnT>
                      <a:noFill/>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1" u="none" strike="noStrike" cap="none" normalizeH="0" baseline="0" dirty="0" smtClean="0">
                          <a:ln>
                            <a:noFill/>
                          </a:ln>
                          <a:solidFill>
                            <a:schemeClr val="tx1"/>
                          </a:solidFill>
                          <a:effectLst/>
                          <a:latin typeface="+mn-lt"/>
                        </a:rPr>
                        <a:t>29%</a:t>
                      </a:r>
                    </a:p>
                  </a:txBody>
                  <a:tcPr marL="16615" marR="16615" marT="10800" marB="10800" anchor="ctr" horzOverflow="overflow">
                    <a:lnL>
                      <a:noFill/>
                    </a:lnL>
                    <a:lnR>
                      <a:noFill/>
                    </a:lnR>
                    <a:lnT>
                      <a:noFill/>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1" u="none" strike="noStrike" cap="none" normalizeH="0" baseline="0" dirty="0" smtClean="0">
                          <a:ln>
                            <a:noFill/>
                          </a:ln>
                          <a:solidFill>
                            <a:schemeClr val="tx1"/>
                          </a:solidFill>
                          <a:effectLst/>
                          <a:latin typeface="+mn-lt"/>
                        </a:rPr>
                        <a:t>25%</a:t>
                      </a:r>
                    </a:p>
                  </a:txBody>
                  <a:tcPr marL="16615" marR="16615" marT="10800" marB="10800" anchor="ctr" horzOverflow="overflow">
                    <a:lnL>
                      <a:noFill/>
                    </a:lnL>
                    <a:lnR>
                      <a:noFill/>
                    </a:lnR>
                    <a:lnT>
                      <a:noFill/>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1" u="none" strike="noStrike" cap="none" normalizeH="0" baseline="0" dirty="0" smtClean="0">
                          <a:ln>
                            <a:noFill/>
                          </a:ln>
                          <a:solidFill>
                            <a:schemeClr val="tx1"/>
                          </a:solidFill>
                          <a:effectLst/>
                          <a:latin typeface="+mn-lt"/>
                        </a:rPr>
                        <a:t>21%</a:t>
                      </a:r>
                    </a:p>
                  </a:txBody>
                  <a:tcPr marL="16615" marR="16615" marT="10800" marB="10800" anchor="ctr" horzOverflow="overflow">
                    <a:lnL>
                      <a:noFill/>
                    </a:lnL>
                    <a:lnR w="6350" cap="flat" cmpd="sng" algn="ctr">
                      <a:solidFill>
                        <a:srgbClr val="8AA5CB"/>
                      </a:solidFill>
                      <a:prstDash val="solid"/>
                      <a:round/>
                      <a:headEnd type="none" w="sm" len="sm"/>
                      <a:tailEnd type="none" w="sm" len="sm"/>
                    </a:lnR>
                    <a:lnT>
                      <a:noFill/>
                    </a:lnT>
                    <a:lnB>
                      <a:noFill/>
                    </a:lnB>
                    <a:lnTlToBr>
                      <a:noFill/>
                    </a:lnTlToBr>
                    <a:lnBlToTr>
                      <a:noFill/>
                    </a:lnBlToTr>
                    <a:solidFill>
                      <a:srgbClr val="FFFFFF"/>
                    </a:solidFill>
                  </a:tcPr>
                </a:tc>
              </a:tr>
              <a:tr h="137057">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900" b="0" i="1" u="none" strike="noStrike" cap="none" normalizeH="0" baseline="0" dirty="0" smtClean="0">
                          <a:ln>
                            <a:noFill/>
                          </a:ln>
                          <a:solidFill>
                            <a:schemeClr val="tx1"/>
                          </a:solidFill>
                          <a:effectLst/>
                          <a:latin typeface="+mn-lt"/>
                        </a:rPr>
                        <a:t>EBITDA margin %</a:t>
                      </a:r>
                    </a:p>
                  </a:txBody>
                  <a:tcPr marL="16615" marR="16615" marT="10800" marB="10800" anchor="ctr" horzOverflow="overflow">
                    <a:lnL w="6350" cap="flat" cmpd="sng" algn="ctr">
                      <a:solidFill>
                        <a:srgbClr val="8AA5CB"/>
                      </a:solidFill>
                      <a:prstDash val="solid"/>
                      <a:round/>
                      <a:headEnd type="none" w="sm" len="sm"/>
                      <a:tailEnd type="none" w="sm" len="sm"/>
                    </a:lnL>
                    <a:lnR>
                      <a:noFill/>
                    </a:lnR>
                    <a:lnT>
                      <a:noFill/>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1" u="none" strike="noStrike" cap="none" normalizeH="0" baseline="0" dirty="0" smtClean="0">
                          <a:ln>
                            <a:noFill/>
                          </a:ln>
                          <a:solidFill>
                            <a:schemeClr val="tx1"/>
                          </a:solidFill>
                          <a:effectLst/>
                          <a:latin typeface="+mn-lt"/>
                        </a:rPr>
                        <a:t>37%</a:t>
                      </a:r>
                    </a:p>
                  </a:txBody>
                  <a:tcPr marL="16615" marR="16615" marT="10800" marB="10800" anchor="ctr" horzOverflow="overflow">
                    <a:lnL>
                      <a:noFill/>
                    </a:lnL>
                    <a:lnR>
                      <a:noFill/>
                    </a:lnR>
                    <a:lnT>
                      <a:noFill/>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1" u="none" strike="noStrike" cap="none" normalizeH="0" baseline="0" dirty="0" smtClean="0">
                          <a:ln>
                            <a:noFill/>
                          </a:ln>
                          <a:solidFill>
                            <a:schemeClr val="tx1"/>
                          </a:solidFill>
                          <a:effectLst/>
                          <a:latin typeface="+mn-lt"/>
                        </a:rPr>
                        <a:t>31%</a:t>
                      </a:r>
                    </a:p>
                  </a:txBody>
                  <a:tcPr marL="16615" marR="16615" marT="10800" marB="10800" anchor="ctr" horzOverflow="overflow">
                    <a:lnL>
                      <a:noFill/>
                    </a:lnL>
                    <a:lnR>
                      <a:noFill/>
                    </a:lnR>
                    <a:lnT>
                      <a:noFill/>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1" u="none" strike="noStrike" cap="none" normalizeH="0" baseline="0" dirty="0" smtClean="0">
                          <a:ln>
                            <a:noFill/>
                          </a:ln>
                          <a:solidFill>
                            <a:schemeClr val="tx1"/>
                          </a:solidFill>
                          <a:effectLst/>
                          <a:latin typeface="+mn-lt"/>
                        </a:rPr>
                        <a:t>26%</a:t>
                      </a:r>
                    </a:p>
                  </a:txBody>
                  <a:tcPr marL="16615" marR="16615" marT="10800" marB="10800" anchor="ctr" horzOverflow="overflow">
                    <a:lnL>
                      <a:noFill/>
                    </a:lnL>
                    <a:lnR>
                      <a:noFill/>
                    </a:lnR>
                    <a:lnT>
                      <a:noFill/>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1" u="none" strike="noStrike" cap="none" normalizeH="0" baseline="0" dirty="0" smtClean="0">
                          <a:ln>
                            <a:noFill/>
                          </a:ln>
                          <a:solidFill>
                            <a:schemeClr val="tx1"/>
                          </a:solidFill>
                          <a:effectLst/>
                          <a:latin typeface="+mn-lt"/>
                        </a:rPr>
                        <a:t>22%</a:t>
                      </a:r>
                    </a:p>
                  </a:txBody>
                  <a:tcPr marL="16615" marR="16615" marT="10800" marB="10800" anchor="ctr" horzOverflow="overflow">
                    <a:lnL>
                      <a:noFill/>
                    </a:lnL>
                    <a:lnR>
                      <a:noFill/>
                    </a:lnR>
                    <a:lnT>
                      <a:noFill/>
                    </a:lnT>
                    <a:lnB>
                      <a:noFill/>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1" u="none" strike="noStrike" cap="none" normalizeH="0" baseline="0" dirty="0" smtClean="0">
                          <a:ln>
                            <a:noFill/>
                          </a:ln>
                          <a:solidFill>
                            <a:schemeClr val="tx1"/>
                          </a:solidFill>
                          <a:effectLst/>
                          <a:latin typeface="+mn-lt"/>
                        </a:rPr>
                        <a:t>18%</a:t>
                      </a:r>
                    </a:p>
                  </a:txBody>
                  <a:tcPr marL="16615" marR="16615" marT="10800" marB="10800" anchor="ctr" horzOverflow="overflow">
                    <a:lnL>
                      <a:noFill/>
                    </a:lnL>
                    <a:lnR w="6350" cap="flat" cmpd="sng" algn="ctr">
                      <a:solidFill>
                        <a:srgbClr val="8AA5CB"/>
                      </a:solidFill>
                      <a:prstDash val="solid"/>
                      <a:round/>
                      <a:headEnd type="none" w="sm" len="sm"/>
                      <a:tailEnd type="none" w="sm" len="sm"/>
                    </a:lnR>
                    <a:lnT>
                      <a:noFill/>
                    </a:lnT>
                    <a:lnB>
                      <a:noFill/>
                    </a:lnB>
                    <a:lnTlToBr>
                      <a:noFill/>
                    </a:lnTlToBr>
                    <a:lnBlToTr>
                      <a:noFill/>
                    </a:lnBlToTr>
                    <a:solidFill>
                      <a:srgbClr val="FFFFFF"/>
                    </a:solidFill>
                  </a:tcPr>
                </a:tc>
              </a:tr>
              <a:tr h="137057">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900" b="0" i="1" u="none" strike="noStrike" cap="none" normalizeH="0" baseline="0" dirty="0" smtClean="0">
                          <a:ln>
                            <a:noFill/>
                          </a:ln>
                          <a:solidFill>
                            <a:schemeClr val="tx1"/>
                          </a:solidFill>
                          <a:effectLst/>
                          <a:latin typeface="+mn-lt"/>
                        </a:rPr>
                        <a:t>Operating profit margin %</a:t>
                      </a:r>
                    </a:p>
                  </a:txBody>
                  <a:tcPr marL="16615" marR="16615" marT="10800" marB="10800" anchor="ctr" horzOverflow="overflow">
                    <a:lnL w="6350" cap="flat" cmpd="sng" algn="ctr">
                      <a:solidFill>
                        <a:srgbClr val="8AA5CB"/>
                      </a:solidFill>
                      <a:prstDash val="solid"/>
                      <a:round/>
                      <a:headEnd type="none" w="sm" len="sm"/>
                      <a:tailEnd type="none" w="sm" len="sm"/>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1" u="none" strike="noStrike" cap="none" normalizeH="0" baseline="0" dirty="0" smtClean="0">
                          <a:ln>
                            <a:noFill/>
                          </a:ln>
                          <a:solidFill>
                            <a:schemeClr val="tx1"/>
                          </a:solidFill>
                          <a:effectLst/>
                          <a:latin typeface="+mn-lt"/>
                        </a:rPr>
                        <a:t>35%</a:t>
                      </a:r>
                    </a:p>
                  </a:txBody>
                  <a:tcPr marL="16615" marR="16615" marT="10800" marB="10800" anchor="ctr" horzOverflow="overflow">
                    <a:lnL>
                      <a:noFill/>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1" u="none" strike="noStrike" cap="none" normalizeH="0" baseline="0" dirty="0" smtClean="0">
                          <a:ln>
                            <a:noFill/>
                          </a:ln>
                          <a:solidFill>
                            <a:schemeClr val="tx1"/>
                          </a:solidFill>
                          <a:effectLst/>
                          <a:latin typeface="+mn-lt"/>
                        </a:rPr>
                        <a:t>30%</a:t>
                      </a:r>
                    </a:p>
                  </a:txBody>
                  <a:tcPr marL="16615" marR="16615" marT="10800" marB="10800" anchor="ctr" horzOverflow="overflow">
                    <a:lnL>
                      <a:noFill/>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1" u="none" strike="noStrike" cap="none" normalizeH="0" baseline="0" dirty="0" smtClean="0">
                          <a:ln>
                            <a:noFill/>
                          </a:ln>
                          <a:solidFill>
                            <a:schemeClr val="tx1"/>
                          </a:solidFill>
                          <a:effectLst/>
                          <a:latin typeface="+mn-lt"/>
                        </a:rPr>
                        <a:t>25%</a:t>
                      </a:r>
                    </a:p>
                  </a:txBody>
                  <a:tcPr marL="16615" marR="16615" marT="10800" marB="10800" anchor="ctr" horzOverflow="overflow">
                    <a:lnL>
                      <a:noFill/>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1" u="none" strike="noStrike" cap="none" normalizeH="0" baseline="0" dirty="0" smtClean="0">
                          <a:ln>
                            <a:noFill/>
                          </a:ln>
                          <a:solidFill>
                            <a:schemeClr val="tx1"/>
                          </a:solidFill>
                          <a:effectLst/>
                          <a:latin typeface="+mn-lt"/>
                        </a:rPr>
                        <a:t>21%</a:t>
                      </a:r>
                    </a:p>
                  </a:txBody>
                  <a:tcPr marL="16615" marR="16615" marT="10800" marB="10800" anchor="ctr" horzOverflow="overflow">
                    <a:lnL>
                      <a:noFill/>
                    </a:lnL>
                    <a:lnR>
                      <a:noFill/>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r" defTabSz="762000" rtl="0" eaLnBrk="1" fontAlgn="base" latinLnBrk="0" hangingPunct="1">
                        <a:lnSpc>
                          <a:spcPct val="100000"/>
                        </a:lnSpc>
                        <a:spcBef>
                          <a:spcPct val="40000"/>
                        </a:spcBef>
                        <a:spcAft>
                          <a:spcPct val="0"/>
                        </a:spcAft>
                        <a:buClrTx/>
                        <a:buSzTx/>
                        <a:buFontTx/>
                        <a:buNone/>
                        <a:tabLst/>
                      </a:pPr>
                      <a:r>
                        <a:rPr kumimoji="0" lang="en-GB" sz="900" b="0" i="1" u="none" strike="noStrike" cap="none" normalizeH="0" baseline="0" dirty="0" smtClean="0">
                          <a:ln>
                            <a:noFill/>
                          </a:ln>
                          <a:solidFill>
                            <a:schemeClr val="tx1"/>
                          </a:solidFill>
                          <a:effectLst/>
                          <a:latin typeface="+mn-lt"/>
                        </a:rPr>
                        <a:t>18%</a:t>
                      </a:r>
                    </a:p>
                  </a:txBody>
                  <a:tcPr marL="16615" marR="16615" marT="10800" marB="10800" anchor="ctr" horzOverflow="overflow">
                    <a:lnL>
                      <a:noFill/>
                    </a:lnL>
                    <a:lnR w="6350" cap="flat" cmpd="sng" algn="ctr">
                      <a:solidFill>
                        <a:srgbClr val="8AA5CB"/>
                      </a:solidFill>
                      <a:prstDash val="solid"/>
                      <a:round/>
                      <a:headEnd type="none" w="sm" len="sm"/>
                      <a:tailEnd type="none" w="sm" len="sm"/>
                    </a:lnR>
                    <a:lnT>
                      <a:noFill/>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r>
              <a:tr h="167411">
                <a:tc gridSpan="6">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569913" marR="0" lvl="0" indent="-569913" algn="l" defTabSz="762000" rtl="0" eaLnBrk="1" fontAlgn="base" latinLnBrk="0" hangingPunct="1">
                        <a:lnSpc>
                          <a:spcPct val="100000"/>
                        </a:lnSpc>
                        <a:spcBef>
                          <a:spcPct val="15000"/>
                        </a:spcBef>
                        <a:spcAft>
                          <a:spcPct val="0"/>
                        </a:spcAft>
                        <a:buClrTx/>
                        <a:buSzTx/>
                        <a:buFontTx/>
                        <a:buNone/>
                        <a:tabLst>
                          <a:tab pos="382588" algn="l"/>
                        </a:tabLst>
                      </a:pPr>
                      <a:r>
                        <a:rPr kumimoji="0" lang="en-GB" sz="600" b="0" i="1" u="none" strike="noStrike" cap="none" normalizeH="0" baseline="0" dirty="0" smtClean="0">
                          <a:ln>
                            <a:noFill/>
                          </a:ln>
                          <a:solidFill>
                            <a:schemeClr val="accent1"/>
                          </a:solidFill>
                          <a:effectLst/>
                          <a:latin typeface="+mn-lt"/>
                        </a:rPr>
                        <a:t>Source:  Statutory accounts</a:t>
                      </a:r>
                    </a:p>
                  </a:txBody>
                  <a:tcPr marL="0" marR="16615" marT="54000" marB="18000" horzOverflow="overflow">
                    <a:lnL cap="flat">
                      <a:noFill/>
                    </a:lnL>
                    <a:lnR cap="flat">
                      <a:noFill/>
                    </a:lnR>
                    <a:lnT w="6350" cap="flat" cmpd="sng" algn="ctr">
                      <a:solidFill>
                        <a:srgbClr val="8AA5CB"/>
                      </a:solidFill>
                      <a:prstDash val="solid"/>
                      <a:round/>
                      <a:headEnd type="none" w="med" len="med"/>
                      <a:tailEnd type="none" w="med" len="med"/>
                    </a:lnT>
                    <a:lnB cap="flat">
                      <a:noFill/>
                    </a:lnB>
                    <a:lnTlToBr>
                      <a:noFill/>
                    </a:lnTlToBr>
                    <a:lnBlToTr>
                      <a:noFill/>
                    </a:lnBlToTr>
                    <a:solidFill>
                      <a:srgbClr val="FFFFFF"/>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bl>
          </a:graphicData>
        </a:graphic>
      </p:graphicFrame>
      <p:cxnSp>
        <p:nvCxnSpPr>
          <p:cNvPr id="265" name="AutoShape 102"/>
          <p:cNvCxnSpPr>
            <a:cxnSpLocks noChangeShapeType="1"/>
          </p:cNvCxnSpPr>
          <p:nvPr/>
        </p:nvCxnSpPr>
        <p:spPr bwMode="auto">
          <a:xfrm>
            <a:off x="4503128" y="1786547"/>
            <a:ext cx="4048857" cy="412750"/>
          </a:xfrm>
          <a:prstGeom prst="bentConnector3">
            <a:avLst>
              <a:gd name="adj1" fmla="val 1884"/>
            </a:avLst>
          </a:prstGeom>
          <a:noFill/>
          <a:ln w="6350">
            <a:solidFill>
              <a:srgbClr val="F5B36A"/>
            </a:solidFill>
            <a:miter lim="800000"/>
            <a:headEnd/>
            <a:tailEnd type="triangle" w="sm" len="sm"/>
          </a:ln>
        </p:spPr>
      </p:cxnSp>
      <p:cxnSp>
        <p:nvCxnSpPr>
          <p:cNvPr id="266" name="AutoShape 104"/>
          <p:cNvCxnSpPr>
            <a:cxnSpLocks noChangeShapeType="1"/>
          </p:cNvCxnSpPr>
          <p:nvPr/>
        </p:nvCxnSpPr>
        <p:spPr bwMode="auto">
          <a:xfrm flipV="1">
            <a:off x="4522248" y="3976762"/>
            <a:ext cx="4246685" cy="77787"/>
          </a:xfrm>
          <a:prstGeom prst="bentConnector2">
            <a:avLst/>
          </a:prstGeom>
          <a:noFill/>
          <a:ln w="6350">
            <a:solidFill>
              <a:srgbClr val="F5B36A"/>
            </a:solidFill>
            <a:miter lim="800000"/>
            <a:headEnd/>
            <a:tailEnd type="triangle" w="sm" len="sm"/>
          </a:ln>
        </p:spPr>
      </p:cxnSp>
      <p:sp>
        <p:nvSpPr>
          <p:cNvPr id="267" name="Rectangle 170"/>
          <p:cNvSpPr>
            <a:spLocks noChangeArrowheads="1"/>
          </p:cNvSpPr>
          <p:nvPr/>
        </p:nvSpPr>
        <p:spPr bwMode="auto">
          <a:xfrm>
            <a:off x="2094106" y="3440726"/>
            <a:ext cx="208085" cy="165100"/>
          </a:xfrm>
          <a:prstGeom prst="rect">
            <a:avLst/>
          </a:prstGeom>
          <a:noFill/>
          <a:ln w="6350">
            <a:noFill/>
            <a:miter lim="800000"/>
            <a:headEnd/>
            <a:tailEnd/>
          </a:ln>
        </p:spPr>
        <p:txBody>
          <a:bodyPr wrap="none" lIns="54000" tIns="54000" rIns="54000" bIns="0" anchor="ctr"/>
          <a:lstStyle/>
          <a:p>
            <a:endParaRPr lang="en-US" sz="1000" dirty="0" smtClean="0">
              <a:solidFill>
                <a:srgbClr val="000000"/>
              </a:solidFill>
              <a:latin typeface="+mn-lt"/>
            </a:endParaRPr>
          </a:p>
        </p:txBody>
      </p:sp>
      <p:sp>
        <p:nvSpPr>
          <p:cNvPr id="268" name="Rectangle 246"/>
          <p:cNvSpPr>
            <a:spLocks noChangeArrowheads="1"/>
          </p:cNvSpPr>
          <p:nvPr/>
        </p:nvSpPr>
        <p:spPr bwMode="auto">
          <a:xfrm>
            <a:off x="246185" y="1479937"/>
            <a:ext cx="4299438" cy="228600"/>
          </a:xfrm>
          <a:prstGeom prst="rect">
            <a:avLst/>
          </a:prstGeom>
          <a:solidFill>
            <a:srgbClr val="007C92"/>
          </a:solidFill>
          <a:ln w="6350">
            <a:noFill/>
            <a:miter lim="800000"/>
            <a:headEnd/>
            <a:tailEnd/>
          </a:ln>
        </p:spPr>
        <p:txBody>
          <a:bodyPr lIns="54000" tIns="54000" rIns="54000" bIns="54000" anchor="ctr"/>
          <a:lstStyle/>
          <a:p>
            <a:pPr algn="ctr"/>
            <a:r>
              <a:rPr lang="en-GB" sz="1000" b="1" dirty="0" smtClean="0">
                <a:solidFill>
                  <a:srgbClr val="FFFFFF"/>
                </a:solidFill>
                <a:latin typeface="+mn-lt"/>
              </a:rPr>
              <a:t>USE OF CHARTS</a:t>
            </a:r>
          </a:p>
        </p:txBody>
      </p:sp>
      <p:sp>
        <p:nvSpPr>
          <p:cNvPr id="269" name="Rectangle 100"/>
          <p:cNvSpPr>
            <a:spLocks noChangeArrowheads="1"/>
          </p:cNvSpPr>
          <p:nvPr/>
        </p:nvSpPr>
        <p:spPr bwMode="auto">
          <a:xfrm>
            <a:off x="3540369" y="1810367"/>
            <a:ext cx="962758" cy="257175"/>
          </a:xfrm>
          <a:prstGeom prst="rect">
            <a:avLst/>
          </a:prstGeom>
          <a:solidFill>
            <a:srgbClr val="FAD8AF"/>
          </a:solidFill>
          <a:ln w="6350" algn="ctr">
            <a:solidFill>
              <a:srgbClr val="F5B36A"/>
            </a:solidFill>
            <a:miter lim="800000"/>
            <a:headEnd/>
            <a:tailEnd/>
          </a:ln>
        </p:spPr>
        <p:txBody>
          <a:bodyPr lIns="54000" tIns="54000" rIns="54000" bIns="54000" anchor="ctr" anchorCtr="1"/>
          <a:lstStyle/>
          <a:p>
            <a:pPr marL="0" marR="0" lvl="0" indent="0" algn="ctr" defTabSz="762000" eaLnBrk="0" fontAlgn="auto" latinLnBrk="0" hangingPunct="0">
              <a:lnSpc>
                <a:spcPct val="90000"/>
              </a:lnSpc>
              <a:spcBef>
                <a:spcPts val="0"/>
              </a:spcBef>
              <a:spcAft>
                <a:spcPts val="0"/>
              </a:spcAft>
              <a:buClrTx/>
              <a:buSzTx/>
              <a:buFontTx/>
              <a:buNone/>
              <a:tabLst/>
              <a:defRPr/>
            </a:pPr>
            <a:r>
              <a:rPr kumimoji="0" lang="en-GB" sz="1000" b="1" i="0" u="none" strike="noStrike" kern="0" cap="none" spc="0" normalizeH="0" baseline="0" noProof="0" dirty="0" smtClean="0">
                <a:ln>
                  <a:noFill/>
                </a:ln>
                <a:solidFill>
                  <a:srgbClr val="0C2D83"/>
                </a:solidFill>
                <a:effectLst/>
                <a:uLnTx/>
                <a:uFillTx/>
                <a:latin typeface="+mn-lt"/>
                <a:cs typeface="Arial" pitchFamily="34" charset="0"/>
              </a:rPr>
              <a:t>Revenue up</a:t>
            </a:r>
          </a:p>
        </p:txBody>
      </p:sp>
      <p:cxnSp>
        <p:nvCxnSpPr>
          <p:cNvPr id="270" name="AutoShape 101"/>
          <p:cNvCxnSpPr>
            <a:cxnSpLocks noChangeShapeType="1"/>
            <a:stCxn id="269" idx="1"/>
          </p:cNvCxnSpPr>
          <p:nvPr/>
        </p:nvCxnSpPr>
        <p:spPr bwMode="auto">
          <a:xfrm rot="10800000" flipV="1">
            <a:off x="2977661" y="1938951"/>
            <a:ext cx="562708" cy="469900"/>
          </a:xfrm>
          <a:prstGeom prst="bentConnector2">
            <a:avLst/>
          </a:prstGeom>
          <a:noFill/>
          <a:ln w="6350">
            <a:solidFill>
              <a:srgbClr val="F5B36A"/>
            </a:solidFill>
            <a:miter lim="800000"/>
            <a:headEnd/>
            <a:tailEnd type="triangle" w="sm" len="sm"/>
          </a:ln>
        </p:spPr>
      </p:cxnSp>
      <p:sp>
        <p:nvSpPr>
          <p:cNvPr id="271" name="Rectangle 103"/>
          <p:cNvSpPr>
            <a:spLocks noChangeArrowheads="1"/>
          </p:cNvSpPr>
          <p:nvPr/>
        </p:nvSpPr>
        <p:spPr bwMode="auto">
          <a:xfrm>
            <a:off x="3508131" y="4047291"/>
            <a:ext cx="1014046" cy="254000"/>
          </a:xfrm>
          <a:prstGeom prst="rect">
            <a:avLst/>
          </a:prstGeom>
          <a:solidFill>
            <a:srgbClr val="FAD8AF"/>
          </a:solidFill>
          <a:ln w="6350" algn="ctr">
            <a:solidFill>
              <a:srgbClr val="F5B36A"/>
            </a:solidFill>
            <a:miter lim="800000"/>
            <a:headEnd/>
            <a:tailEnd/>
          </a:ln>
        </p:spPr>
        <p:txBody>
          <a:bodyPr lIns="54000" tIns="54000" rIns="54000" bIns="54000" anchor="ctr" anchorCtr="1"/>
          <a:lstStyle/>
          <a:p>
            <a:pPr marL="0" marR="0" lvl="0" indent="0" algn="ctr" defTabSz="762000" eaLnBrk="0" fontAlgn="auto" latinLnBrk="0" hangingPunct="0">
              <a:lnSpc>
                <a:spcPct val="90000"/>
              </a:lnSpc>
              <a:spcBef>
                <a:spcPts val="0"/>
              </a:spcBef>
              <a:spcAft>
                <a:spcPts val="0"/>
              </a:spcAft>
              <a:buClrTx/>
              <a:buSzTx/>
              <a:buFontTx/>
              <a:buNone/>
              <a:tabLst/>
              <a:defRPr/>
            </a:pPr>
            <a:r>
              <a:rPr kumimoji="0" lang="en-GB" sz="1000" b="1" i="0" u="none" strike="noStrike" kern="0" cap="none" spc="0" normalizeH="0" baseline="0" noProof="0" dirty="0" smtClean="0">
                <a:ln>
                  <a:noFill/>
                </a:ln>
                <a:solidFill>
                  <a:srgbClr val="0C2D83"/>
                </a:solidFill>
                <a:effectLst/>
                <a:uLnTx/>
                <a:uFillTx/>
                <a:latin typeface="+mn-lt"/>
                <a:cs typeface="Arial" pitchFamily="34" charset="0"/>
              </a:rPr>
              <a:t>Margin down</a:t>
            </a:r>
          </a:p>
        </p:txBody>
      </p:sp>
      <p:grpSp>
        <p:nvGrpSpPr>
          <p:cNvPr id="272" name="Group 240"/>
          <p:cNvGrpSpPr>
            <a:grpSpLocks/>
          </p:cNvGrpSpPr>
          <p:nvPr/>
        </p:nvGrpSpPr>
        <p:grpSpPr bwMode="auto">
          <a:xfrm>
            <a:off x="442541" y="2332237"/>
            <a:ext cx="3662061" cy="1827674"/>
            <a:chOff x="171" y="1231"/>
            <a:chExt cx="2480" cy="1262"/>
          </a:xfrm>
        </p:grpSpPr>
        <p:sp>
          <p:nvSpPr>
            <p:cNvPr id="273" name="Rectangle 107"/>
            <p:cNvSpPr>
              <a:spLocks noChangeArrowheads="1"/>
            </p:cNvSpPr>
            <p:nvPr/>
          </p:nvSpPr>
          <p:spPr bwMode="auto">
            <a:xfrm>
              <a:off x="420" y="2206"/>
              <a:ext cx="39" cy="85"/>
            </a:xfrm>
            <a:prstGeom prst="rect">
              <a:avLst/>
            </a:prstGeom>
            <a:noFill/>
            <a:ln w="9525">
              <a:noFill/>
              <a:miter lim="800000"/>
              <a:headEnd/>
              <a:tailEnd/>
            </a:ln>
          </p:spPr>
          <p:txBody>
            <a:bodyPr wrap="none" lIns="0" tIns="0" rIns="0" bIns="0">
              <a:spAutoFit/>
            </a:bodyPr>
            <a:lstStyle/>
            <a:p>
              <a:pPr algn="r"/>
              <a:r>
                <a:rPr lang="en-GB" sz="800" dirty="0" smtClean="0">
                  <a:solidFill>
                    <a:srgbClr val="000000"/>
                  </a:solidFill>
                  <a:latin typeface="+mn-lt"/>
                </a:rPr>
                <a:t>0</a:t>
              </a:r>
              <a:endParaRPr lang="en-GB" sz="1000" dirty="0" smtClean="0">
                <a:solidFill>
                  <a:srgbClr val="000000"/>
                </a:solidFill>
                <a:latin typeface="+mn-lt"/>
              </a:endParaRPr>
            </a:p>
          </p:txBody>
        </p:sp>
        <p:grpSp>
          <p:nvGrpSpPr>
            <p:cNvPr id="274" name="Group 108"/>
            <p:cNvGrpSpPr>
              <a:grpSpLocks/>
            </p:cNvGrpSpPr>
            <p:nvPr/>
          </p:nvGrpSpPr>
          <p:grpSpPr bwMode="auto">
            <a:xfrm>
              <a:off x="898" y="2404"/>
              <a:ext cx="1198" cy="89"/>
              <a:chOff x="1048" y="3226"/>
              <a:chExt cx="1198" cy="125"/>
            </a:xfrm>
          </p:grpSpPr>
          <p:sp>
            <p:nvSpPr>
              <p:cNvPr id="327" name="Rectangle 109"/>
              <p:cNvSpPr>
                <a:spLocks noChangeArrowheads="1"/>
              </p:cNvSpPr>
              <p:nvPr/>
            </p:nvSpPr>
            <p:spPr bwMode="auto">
              <a:xfrm>
                <a:off x="1048" y="3248"/>
                <a:ext cx="134" cy="36"/>
              </a:xfrm>
              <a:prstGeom prst="rect">
                <a:avLst/>
              </a:prstGeom>
              <a:solidFill>
                <a:srgbClr val="8AA5CB"/>
              </a:solidFill>
              <a:ln w="0">
                <a:solidFill>
                  <a:srgbClr val="FFFFFF"/>
                </a:solidFill>
                <a:miter lim="800000"/>
                <a:headEnd/>
                <a:tailEnd/>
              </a:ln>
            </p:spPr>
            <p:txBody>
              <a:bodyPr/>
              <a:lstStyle/>
              <a:p>
                <a:endParaRPr lang="en-US" sz="1000" dirty="0" smtClean="0">
                  <a:solidFill>
                    <a:srgbClr val="000000"/>
                  </a:solidFill>
                  <a:latin typeface="+mn-lt"/>
                </a:endParaRPr>
              </a:p>
            </p:txBody>
          </p:sp>
          <p:sp>
            <p:nvSpPr>
              <p:cNvPr id="328" name="Rectangle 110"/>
              <p:cNvSpPr>
                <a:spLocks noChangeArrowheads="1"/>
              </p:cNvSpPr>
              <p:nvPr/>
            </p:nvSpPr>
            <p:spPr bwMode="auto">
              <a:xfrm>
                <a:off x="1199" y="3226"/>
                <a:ext cx="280" cy="119"/>
              </a:xfrm>
              <a:prstGeom prst="rect">
                <a:avLst/>
              </a:prstGeom>
              <a:noFill/>
              <a:ln w="9525">
                <a:noFill/>
                <a:miter lim="800000"/>
                <a:headEnd/>
                <a:tailEnd/>
              </a:ln>
            </p:spPr>
            <p:txBody>
              <a:bodyPr wrap="none" lIns="0" tIns="0" rIns="0" bIns="0">
                <a:spAutoFit/>
              </a:bodyPr>
              <a:lstStyle/>
              <a:p>
                <a:r>
                  <a:rPr lang="en-GB" sz="800" dirty="0" smtClean="0">
                    <a:solidFill>
                      <a:srgbClr val="000000"/>
                    </a:solidFill>
                    <a:latin typeface="+mn-lt"/>
                  </a:rPr>
                  <a:t>Revenue</a:t>
                </a:r>
                <a:endParaRPr lang="en-GB" sz="1000" dirty="0" smtClean="0">
                  <a:solidFill>
                    <a:srgbClr val="000000"/>
                  </a:solidFill>
                  <a:latin typeface="+mn-lt"/>
                </a:endParaRPr>
              </a:p>
            </p:txBody>
          </p:sp>
          <p:sp>
            <p:nvSpPr>
              <p:cNvPr id="329" name="Line 111"/>
              <p:cNvSpPr>
                <a:spLocks noChangeShapeType="1"/>
              </p:cNvSpPr>
              <p:nvPr/>
            </p:nvSpPr>
            <p:spPr bwMode="auto">
              <a:xfrm>
                <a:off x="1596" y="3269"/>
                <a:ext cx="140" cy="1"/>
              </a:xfrm>
              <a:prstGeom prst="line">
                <a:avLst/>
              </a:prstGeom>
              <a:noFill/>
              <a:ln w="9525">
                <a:solidFill>
                  <a:srgbClr val="0C2D83"/>
                </a:solidFill>
                <a:round/>
                <a:headEnd/>
                <a:tailEnd/>
              </a:ln>
            </p:spPr>
            <p:txBody>
              <a:bodyPr/>
              <a:lstStyle/>
              <a:p>
                <a:endParaRPr lang="en-GB" sz="1000" dirty="0" smtClean="0">
                  <a:solidFill>
                    <a:srgbClr val="000000"/>
                  </a:solidFill>
                  <a:latin typeface="+mn-lt"/>
                </a:endParaRPr>
              </a:p>
            </p:txBody>
          </p:sp>
          <p:sp>
            <p:nvSpPr>
              <p:cNvPr id="330" name="Rectangle 112"/>
              <p:cNvSpPr>
                <a:spLocks noChangeArrowheads="1"/>
              </p:cNvSpPr>
              <p:nvPr/>
            </p:nvSpPr>
            <p:spPr bwMode="auto">
              <a:xfrm>
                <a:off x="1654" y="3255"/>
                <a:ext cx="18" cy="22"/>
              </a:xfrm>
              <a:prstGeom prst="rect">
                <a:avLst/>
              </a:prstGeom>
              <a:solidFill>
                <a:srgbClr val="0C2D83"/>
              </a:solidFill>
              <a:ln w="9525">
                <a:solidFill>
                  <a:srgbClr val="0C2D83"/>
                </a:solidFill>
                <a:miter lim="800000"/>
                <a:headEnd/>
                <a:tailEnd/>
              </a:ln>
            </p:spPr>
            <p:txBody>
              <a:bodyPr/>
              <a:lstStyle/>
              <a:p>
                <a:endParaRPr lang="en-US" sz="1000" dirty="0" smtClean="0">
                  <a:solidFill>
                    <a:srgbClr val="000000"/>
                  </a:solidFill>
                  <a:latin typeface="+mn-lt"/>
                </a:endParaRPr>
              </a:p>
            </p:txBody>
          </p:sp>
          <p:sp>
            <p:nvSpPr>
              <p:cNvPr id="331" name="Rectangle 113"/>
              <p:cNvSpPr>
                <a:spLocks noChangeArrowheads="1"/>
              </p:cNvSpPr>
              <p:nvPr/>
            </p:nvSpPr>
            <p:spPr bwMode="auto">
              <a:xfrm>
                <a:off x="1747" y="3232"/>
                <a:ext cx="499" cy="119"/>
              </a:xfrm>
              <a:prstGeom prst="rect">
                <a:avLst/>
              </a:prstGeom>
              <a:noFill/>
              <a:ln w="9525">
                <a:noFill/>
                <a:miter lim="800000"/>
                <a:headEnd/>
                <a:tailEnd/>
              </a:ln>
            </p:spPr>
            <p:txBody>
              <a:bodyPr wrap="none" lIns="0" tIns="0" rIns="0" bIns="0">
                <a:spAutoFit/>
              </a:bodyPr>
              <a:lstStyle/>
              <a:p>
                <a:r>
                  <a:rPr lang="en-GB" sz="800" dirty="0" smtClean="0">
                    <a:solidFill>
                      <a:srgbClr val="000000"/>
                    </a:solidFill>
                    <a:latin typeface="+mn-lt"/>
                  </a:rPr>
                  <a:t>Gross margin %</a:t>
                </a:r>
                <a:endParaRPr lang="en-GB" sz="1000" dirty="0" smtClean="0">
                  <a:solidFill>
                    <a:srgbClr val="000000"/>
                  </a:solidFill>
                  <a:latin typeface="+mn-lt"/>
                </a:endParaRPr>
              </a:p>
            </p:txBody>
          </p:sp>
        </p:grpSp>
        <p:sp>
          <p:nvSpPr>
            <p:cNvPr id="275" name="Line 114"/>
            <p:cNvSpPr>
              <a:spLocks noChangeShapeType="1"/>
            </p:cNvSpPr>
            <p:nvPr/>
          </p:nvSpPr>
          <p:spPr bwMode="auto">
            <a:xfrm>
              <a:off x="484" y="2237"/>
              <a:ext cx="18" cy="1"/>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276" name="Line 115"/>
            <p:cNvSpPr>
              <a:spLocks noChangeShapeType="1"/>
            </p:cNvSpPr>
            <p:nvPr/>
          </p:nvSpPr>
          <p:spPr bwMode="auto">
            <a:xfrm>
              <a:off x="484" y="2116"/>
              <a:ext cx="18" cy="1"/>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277" name="Line 116"/>
            <p:cNvSpPr>
              <a:spLocks noChangeShapeType="1"/>
            </p:cNvSpPr>
            <p:nvPr/>
          </p:nvSpPr>
          <p:spPr bwMode="auto">
            <a:xfrm>
              <a:off x="484" y="1996"/>
              <a:ext cx="18" cy="0"/>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278" name="Line 117"/>
            <p:cNvSpPr>
              <a:spLocks noChangeShapeType="1"/>
            </p:cNvSpPr>
            <p:nvPr/>
          </p:nvSpPr>
          <p:spPr bwMode="auto">
            <a:xfrm>
              <a:off x="484" y="1870"/>
              <a:ext cx="18" cy="0"/>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279" name="Line 118"/>
            <p:cNvSpPr>
              <a:spLocks noChangeShapeType="1"/>
            </p:cNvSpPr>
            <p:nvPr/>
          </p:nvSpPr>
          <p:spPr bwMode="auto">
            <a:xfrm>
              <a:off x="484" y="1748"/>
              <a:ext cx="18" cy="1"/>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280" name="Line 119"/>
            <p:cNvSpPr>
              <a:spLocks noChangeShapeType="1"/>
            </p:cNvSpPr>
            <p:nvPr/>
          </p:nvSpPr>
          <p:spPr bwMode="auto">
            <a:xfrm>
              <a:off x="484" y="1628"/>
              <a:ext cx="18" cy="1"/>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281" name="Line 120"/>
            <p:cNvSpPr>
              <a:spLocks noChangeShapeType="1"/>
            </p:cNvSpPr>
            <p:nvPr/>
          </p:nvSpPr>
          <p:spPr bwMode="auto">
            <a:xfrm>
              <a:off x="484" y="1507"/>
              <a:ext cx="18" cy="1"/>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282" name="Line 121"/>
            <p:cNvSpPr>
              <a:spLocks noChangeShapeType="1"/>
            </p:cNvSpPr>
            <p:nvPr/>
          </p:nvSpPr>
          <p:spPr bwMode="auto">
            <a:xfrm>
              <a:off x="484" y="1381"/>
              <a:ext cx="18" cy="0"/>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283" name="Line 122"/>
            <p:cNvSpPr>
              <a:spLocks noChangeShapeType="1"/>
            </p:cNvSpPr>
            <p:nvPr/>
          </p:nvSpPr>
          <p:spPr bwMode="auto">
            <a:xfrm>
              <a:off x="484" y="1260"/>
              <a:ext cx="18" cy="1"/>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284" name="Rectangle 123"/>
            <p:cNvSpPr>
              <a:spLocks noChangeArrowheads="1"/>
            </p:cNvSpPr>
            <p:nvPr/>
          </p:nvSpPr>
          <p:spPr bwMode="auto">
            <a:xfrm>
              <a:off x="342" y="2088"/>
              <a:ext cx="117" cy="85"/>
            </a:xfrm>
            <a:prstGeom prst="rect">
              <a:avLst/>
            </a:prstGeom>
            <a:noFill/>
            <a:ln w="9525">
              <a:noFill/>
              <a:miter lim="800000"/>
              <a:headEnd/>
              <a:tailEnd/>
            </a:ln>
          </p:spPr>
          <p:txBody>
            <a:bodyPr wrap="none" lIns="0" tIns="0" rIns="0" bIns="0">
              <a:spAutoFit/>
            </a:bodyPr>
            <a:lstStyle/>
            <a:p>
              <a:pPr algn="r"/>
              <a:r>
                <a:rPr lang="en-GB" sz="800" dirty="0" smtClean="0">
                  <a:solidFill>
                    <a:srgbClr val="000000"/>
                  </a:solidFill>
                  <a:latin typeface="+mn-lt"/>
                </a:rPr>
                <a:t>200</a:t>
              </a:r>
              <a:endParaRPr lang="en-GB" sz="1000" dirty="0" smtClean="0">
                <a:solidFill>
                  <a:srgbClr val="000000"/>
                </a:solidFill>
                <a:latin typeface="+mn-lt"/>
              </a:endParaRPr>
            </a:p>
          </p:txBody>
        </p:sp>
        <p:sp>
          <p:nvSpPr>
            <p:cNvPr id="285" name="Rectangle 124"/>
            <p:cNvSpPr>
              <a:spLocks noChangeArrowheads="1"/>
            </p:cNvSpPr>
            <p:nvPr/>
          </p:nvSpPr>
          <p:spPr bwMode="auto">
            <a:xfrm>
              <a:off x="342" y="1966"/>
              <a:ext cx="117" cy="85"/>
            </a:xfrm>
            <a:prstGeom prst="rect">
              <a:avLst/>
            </a:prstGeom>
            <a:noFill/>
            <a:ln w="9525">
              <a:noFill/>
              <a:miter lim="800000"/>
              <a:headEnd/>
              <a:tailEnd/>
            </a:ln>
          </p:spPr>
          <p:txBody>
            <a:bodyPr wrap="none" lIns="0" tIns="0" rIns="0" bIns="0">
              <a:spAutoFit/>
            </a:bodyPr>
            <a:lstStyle/>
            <a:p>
              <a:pPr algn="r"/>
              <a:r>
                <a:rPr lang="en-GB" sz="800" dirty="0" smtClean="0">
                  <a:solidFill>
                    <a:srgbClr val="000000"/>
                  </a:solidFill>
                  <a:latin typeface="+mn-lt"/>
                </a:rPr>
                <a:t>400</a:t>
              </a:r>
              <a:endParaRPr lang="en-GB" sz="1000" dirty="0" smtClean="0">
                <a:solidFill>
                  <a:srgbClr val="000000"/>
                </a:solidFill>
                <a:latin typeface="+mn-lt"/>
              </a:endParaRPr>
            </a:p>
          </p:txBody>
        </p:sp>
        <p:sp>
          <p:nvSpPr>
            <p:cNvPr id="286" name="Rectangle 125"/>
            <p:cNvSpPr>
              <a:spLocks noChangeArrowheads="1"/>
            </p:cNvSpPr>
            <p:nvPr/>
          </p:nvSpPr>
          <p:spPr bwMode="auto">
            <a:xfrm>
              <a:off x="342" y="1840"/>
              <a:ext cx="117" cy="85"/>
            </a:xfrm>
            <a:prstGeom prst="rect">
              <a:avLst/>
            </a:prstGeom>
            <a:noFill/>
            <a:ln w="9525">
              <a:noFill/>
              <a:miter lim="800000"/>
              <a:headEnd/>
              <a:tailEnd/>
            </a:ln>
          </p:spPr>
          <p:txBody>
            <a:bodyPr wrap="none" lIns="0" tIns="0" rIns="0" bIns="0">
              <a:spAutoFit/>
            </a:bodyPr>
            <a:lstStyle/>
            <a:p>
              <a:pPr algn="r"/>
              <a:r>
                <a:rPr lang="en-GB" sz="800" dirty="0" smtClean="0">
                  <a:solidFill>
                    <a:srgbClr val="000000"/>
                  </a:solidFill>
                  <a:latin typeface="+mn-lt"/>
                </a:rPr>
                <a:t>600</a:t>
              </a:r>
              <a:endParaRPr lang="en-GB" sz="1000" dirty="0" smtClean="0">
                <a:solidFill>
                  <a:srgbClr val="000000"/>
                </a:solidFill>
                <a:latin typeface="+mn-lt"/>
              </a:endParaRPr>
            </a:p>
          </p:txBody>
        </p:sp>
        <p:sp>
          <p:nvSpPr>
            <p:cNvPr id="287" name="Rectangle 126"/>
            <p:cNvSpPr>
              <a:spLocks noChangeArrowheads="1"/>
            </p:cNvSpPr>
            <p:nvPr/>
          </p:nvSpPr>
          <p:spPr bwMode="auto">
            <a:xfrm>
              <a:off x="342" y="1720"/>
              <a:ext cx="117" cy="85"/>
            </a:xfrm>
            <a:prstGeom prst="rect">
              <a:avLst/>
            </a:prstGeom>
            <a:noFill/>
            <a:ln w="9525">
              <a:noFill/>
              <a:miter lim="800000"/>
              <a:headEnd/>
              <a:tailEnd/>
            </a:ln>
          </p:spPr>
          <p:txBody>
            <a:bodyPr wrap="none" lIns="0" tIns="0" rIns="0" bIns="0">
              <a:spAutoFit/>
            </a:bodyPr>
            <a:lstStyle/>
            <a:p>
              <a:pPr algn="r"/>
              <a:r>
                <a:rPr lang="en-GB" sz="800" dirty="0" smtClean="0">
                  <a:solidFill>
                    <a:srgbClr val="000000"/>
                  </a:solidFill>
                  <a:latin typeface="+mn-lt"/>
                </a:rPr>
                <a:t>800</a:t>
              </a:r>
              <a:endParaRPr lang="en-GB" sz="1000" dirty="0" smtClean="0">
                <a:solidFill>
                  <a:srgbClr val="000000"/>
                </a:solidFill>
                <a:latin typeface="+mn-lt"/>
              </a:endParaRPr>
            </a:p>
          </p:txBody>
        </p:sp>
        <p:sp>
          <p:nvSpPr>
            <p:cNvPr id="288" name="Rectangle 127"/>
            <p:cNvSpPr>
              <a:spLocks noChangeArrowheads="1"/>
            </p:cNvSpPr>
            <p:nvPr/>
          </p:nvSpPr>
          <p:spPr bwMode="auto">
            <a:xfrm>
              <a:off x="283" y="1599"/>
              <a:ext cx="176" cy="85"/>
            </a:xfrm>
            <a:prstGeom prst="rect">
              <a:avLst/>
            </a:prstGeom>
            <a:noFill/>
            <a:ln w="9525">
              <a:noFill/>
              <a:miter lim="800000"/>
              <a:headEnd/>
              <a:tailEnd/>
            </a:ln>
          </p:spPr>
          <p:txBody>
            <a:bodyPr wrap="none" lIns="0" tIns="0" rIns="0" bIns="0">
              <a:spAutoFit/>
            </a:bodyPr>
            <a:lstStyle/>
            <a:p>
              <a:pPr algn="r"/>
              <a:r>
                <a:rPr lang="en-GB" sz="800" dirty="0" smtClean="0">
                  <a:solidFill>
                    <a:srgbClr val="000000"/>
                  </a:solidFill>
                  <a:latin typeface="+mn-lt"/>
                </a:rPr>
                <a:t>1,000</a:t>
              </a:r>
              <a:endParaRPr lang="en-GB" sz="1000" dirty="0" smtClean="0">
                <a:solidFill>
                  <a:srgbClr val="000000"/>
                </a:solidFill>
                <a:latin typeface="+mn-lt"/>
              </a:endParaRPr>
            </a:p>
          </p:txBody>
        </p:sp>
        <p:sp>
          <p:nvSpPr>
            <p:cNvPr id="289" name="Rectangle 128"/>
            <p:cNvSpPr>
              <a:spLocks noChangeArrowheads="1"/>
            </p:cNvSpPr>
            <p:nvPr/>
          </p:nvSpPr>
          <p:spPr bwMode="auto">
            <a:xfrm>
              <a:off x="283" y="1478"/>
              <a:ext cx="176" cy="85"/>
            </a:xfrm>
            <a:prstGeom prst="rect">
              <a:avLst/>
            </a:prstGeom>
            <a:noFill/>
            <a:ln w="9525">
              <a:noFill/>
              <a:miter lim="800000"/>
              <a:headEnd/>
              <a:tailEnd/>
            </a:ln>
          </p:spPr>
          <p:txBody>
            <a:bodyPr wrap="none" lIns="0" tIns="0" rIns="0" bIns="0">
              <a:spAutoFit/>
            </a:bodyPr>
            <a:lstStyle/>
            <a:p>
              <a:pPr algn="r"/>
              <a:r>
                <a:rPr lang="en-GB" sz="800" dirty="0" smtClean="0">
                  <a:solidFill>
                    <a:srgbClr val="000000"/>
                  </a:solidFill>
                  <a:latin typeface="+mn-lt"/>
                </a:rPr>
                <a:t>1,200</a:t>
              </a:r>
              <a:endParaRPr lang="en-GB" sz="1000" dirty="0" smtClean="0">
                <a:solidFill>
                  <a:srgbClr val="000000"/>
                </a:solidFill>
                <a:latin typeface="+mn-lt"/>
              </a:endParaRPr>
            </a:p>
          </p:txBody>
        </p:sp>
        <p:sp>
          <p:nvSpPr>
            <p:cNvPr id="290" name="Rectangle 129"/>
            <p:cNvSpPr>
              <a:spLocks noChangeArrowheads="1"/>
            </p:cNvSpPr>
            <p:nvPr/>
          </p:nvSpPr>
          <p:spPr bwMode="auto">
            <a:xfrm>
              <a:off x="283" y="1352"/>
              <a:ext cx="176" cy="85"/>
            </a:xfrm>
            <a:prstGeom prst="rect">
              <a:avLst/>
            </a:prstGeom>
            <a:noFill/>
            <a:ln w="9525">
              <a:noFill/>
              <a:miter lim="800000"/>
              <a:headEnd/>
              <a:tailEnd/>
            </a:ln>
          </p:spPr>
          <p:txBody>
            <a:bodyPr wrap="none" lIns="0" tIns="0" rIns="0" bIns="0">
              <a:spAutoFit/>
            </a:bodyPr>
            <a:lstStyle/>
            <a:p>
              <a:pPr algn="r"/>
              <a:r>
                <a:rPr lang="en-GB" sz="800" dirty="0" smtClean="0">
                  <a:solidFill>
                    <a:srgbClr val="000000"/>
                  </a:solidFill>
                  <a:latin typeface="+mn-lt"/>
                </a:rPr>
                <a:t>1,400</a:t>
              </a:r>
              <a:endParaRPr lang="en-GB" sz="1000" dirty="0" smtClean="0">
                <a:solidFill>
                  <a:srgbClr val="000000"/>
                </a:solidFill>
                <a:latin typeface="+mn-lt"/>
              </a:endParaRPr>
            </a:p>
          </p:txBody>
        </p:sp>
        <p:sp>
          <p:nvSpPr>
            <p:cNvPr id="291" name="Rectangle 130"/>
            <p:cNvSpPr>
              <a:spLocks noChangeArrowheads="1"/>
            </p:cNvSpPr>
            <p:nvPr/>
          </p:nvSpPr>
          <p:spPr bwMode="auto">
            <a:xfrm>
              <a:off x="283" y="1231"/>
              <a:ext cx="176" cy="85"/>
            </a:xfrm>
            <a:prstGeom prst="rect">
              <a:avLst/>
            </a:prstGeom>
            <a:noFill/>
            <a:ln w="9525">
              <a:noFill/>
              <a:miter lim="800000"/>
              <a:headEnd/>
              <a:tailEnd/>
            </a:ln>
          </p:spPr>
          <p:txBody>
            <a:bodyPr wrap="none" lIns="0" tIns="0" rIns="0" bIns="0">
              <a:spAutoFit/>
            </a:bodyPr>
            <a:lstStyle/>
            <a:p>
              <a:pPr algn="r"/>
              <a:r>
                <a:rPr lang="en-GB" sz="800" dirty="0" smtClean="0">
                  <a:solidFill>
                    <a:srgbClr val="000000"/>
                  </a:solidFill>
                  <a:latin typeface="+mn-lt"/>
                </a:rPr>
                <a:t>1,600</a:t>
              </a:r>
              <a:endParaRPr lang="en-GB" sz="1000" dirty="0" smtClean="0">
                <a:solidFill>
                  <a:srgbClr val="000000"/>
                </a:solidFill>
                <a:latin typeface="+mn-lt"/>
              </a:endParaRPr>
            </a:p>
          </p:txBody>
        </p:sp>
        <p:sp>
          <p:nvSpPr>
            <p:cNvPr id="292" name="Rectangle 131"/>
            <p:cNvSpPr>
              <a:spLocks noChangeArrowheads="1"/>
            </p:cNvSpPr>
            <p:nvPr/>
          </p:nvSpPr>
          <p:spPr bwMode="auto">
            <a:xfrm rot="16200000">
              <a:off x="125" y="1687"/>
              <a:ext cx="175" cy="83"/>
            </a:xfrm>
            <a:prstGeom prst="rect">
              <a:avLst/>
            </a:prstGeom>
            <a:noFill/>
            <a:ln w="9525">
              <a:noFill/>
              <a:miter lim="800000"/>
              <a:headEnd/>
              <a:tailEnd/>
            </a:ln>
          </p:spPr>
          <p:txBody>
            <a:bodyPr wrap="none" lIns="0" tIns="0" rIns="0" bIns="0">
              <a:spAutoFit/>
            </a:bodyPr>
            <a:lstStyle/>
            <a:p>
              <a:r>
                <a:rPr lang="en-GB" sz="800" dirty="0" smtClean="0">
                  <a:solidFill>
                    <a:srgbClr val="000000"/>
                  </a:solidFill>
                  <a:latin typeface="+mn-lt"/>
                </a:rPr>
                <a:t>$’000</a:t>
              </a:r>
              <a:endParaRPr lang="en-GB" sz="1000" dirty="0" smtClean="0">
                <a:solidFill>
                  <a:srgbClr val="000000"/>
                </a:solidFill>
                <a:latin typeface="+mn-lt"/>
              </a:endParaRPr>
            </a:p>
          </p:txBody>
        </p:sp>
        <p:sp>
          <p:nvSpPr>
            <p:cNvPr id="293" name="Line 132"/>
            <p:cNvSpPr>
              <a:spLocks noChangeShapeType="1"/>
            </p:cNvSpPr>
            <p:nvPr/>
          </p:nvSpPr>
          <p:spPr bwMode="auto">
            <a:xfrm flipV="1">
              <a:off x="502" y="2237"/>
              <a:ext cx="1" cy="15"/>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294" name="Line 133"/>
            <p:cNvSpPr>
              <a:spLocks noChangeShapeType="1"/>
            </p:cNvSpPr>
            <p:nvPr/>
          </p:nvSpPr>
          <p:spPr bwMode="auto">
            <a:xfrm flipV="1">
              <a:off x="901" y="2237"/>
              <a:ext cx="0" cy="15"/>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295" name="Line 134"/>
            <p:cNvSpPr>
              <a:spLocks noChangeShapeType="1"/>
            </p:cNvSpPr>
            <p:nvPr/>
          </p:nvSpPr>
          <p:spPr bwMode="auto">
            <a:xfrm flipV="1">
              <a:off x="1299" y="2237"/>
              <a:ext cx="1" cy="15"/>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296" name="Line 135"/>
            <p:cNvSpPr>
              <a:spLocks noChangeShapeType="1"/>
            </p:cNvSpPr>
            <p:nvPr/>
          </p:nvSpPr>
          <p:spPr bwMode="auto">
            <a:xfrm flipV="1">
              <a:off x="1703" y="2237"/>
              <a:ext cx="1" cy="15"/>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297" name="Line 136"/>
            <p:cNvSpPr>
              <a:spLocks noChangeShapeType="1"/>
            </p:cNvSpPr>
            <p:nvPr/>
          </p:nvSpPr>
          <p:spPr bwMode="auto">
            <a:xfrm flipV="1">
              <a:off x="2102" y="2237"/>
              <a:ext cx="0" cy="15"/>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298" name="Line 137"/>
            <p:cNvSpPr>
              <a:spLocks noChangeShapeType="1"/>
            </p:cNvSpPr>
            <p:nvPr/>
          </p:nvSpPr>
          <p:spPr bwMode="auto">
            <a:xfrm flipV="1">
              <a:off x="2500" y="2237"/>
              <a:ext cx="1" cy="15"/>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299" name="Rectangle 138"/>
            <p:cNvSpPr>
              <a:spLocks noChangeArrowheads="1"/>
            </p:cNvSpPr>
            <p:nvPr/>
          </p:nvSpPr>
          <p:spPr bwMode="auto">
            <a:xfrm>
              <a:off x="643" y="2278"/>
              <a:ext cx="206" cy="85"/>
            </a:xfrm>
            <a:prstGeom prst="rect">
              <a:avLst/>
            </a:prstGeom>
            <a:noFill/>
            <a:ln w="9525">
              <a:noFill/>
              <a:miter lim="800000"/>
              <a:headEnd/>
              <a:tailEnd/>
            </a:ln>
          </p:spPr>
          <p:txBody>
            <a:bodyPr wrap="none" lIns="0" tIns="0" rIns="0" bIns="0">
              <a:spAutoFit/>
            </a:bodyPr>
            <a:lstStyle/>
            <a:p>
              <a:r>
                <a:rPr lang="en-GB" sz="800" dirty="0" smtClean="0">
                  <a:solidFill>
                    <a:srgbClr val="000000"/>
                  </a:solidFill>
                  <a:latin typeface="+mn-lt"/>
                </a:rPr>
                <a:t>Year 1</a:t>
              </a:r>
              <a:endParaRPr lang="en-GB" sz="1000" dirty="0" smtClean="0">
                <a:solidFill>
                  <a:srgbClr val="000000"/>
                </a:solidFill>
                <a:latin typeface="+mn-lt"/>
              </a:endParaRPr>
            </a:p>
          </p:txBody>
        </p:sp>
        <p:sp>
          <p:nvSpPr>
            <p:cNvPr id="300" name="Rectangle 139"/>
            <p:cNvSpPr>
              <a:spLocks noChangeArrowheads="1"/>
            </p:cNvSpPr>
            <p:nvPr/>
          </p:nvSpPr>
          <p:spPr bwMode="auto">
            <a:xfrm>
              <a:off x="1037" y="2278"/>
              <a:ext cx="206" cy="85"/>
            </a:xfrm>
            <a:prstGeom prst="rect">
              <a:avLst/>
            </a:prstGeom>
            <a:noFill/>
            <a:ln w="9525">
              <a:noFill/>
              <a:miter lim="800000"/>
              <a:headEnd/>
              <a:tailEnd/>
            </a:ln>
          </p:spPr>
          <p:txBody>
            <a:bodyPr wrap="none" lIns="0" tIns="0" rIns="0" bIns="0">
              <a:spAutoFit/>
            </a:bodyPr>
            <a:lstStyle/>
            <a:p>
              <a:r>
                <a:rPr lang="en-GB" sz="800" dirty="0" smtClean="0">
                  <a:solidFill>
                    <a:srgbClr val="000000"/>
                  </a:solidFill>
                  <a:latin typeface="+mn-lt"/>
                </a:rPr>
                <a:t>Year 2</a:t>
              </a:r>
              <a:endParaRPr lang="en-GB" sz="1000" dirty="0" smtClean="0">
                <a:solidFill>
                  <a:srgbClr val="000000"/>
                </a:solidFill>
                <a:latin typeface="+mn-lt"/>
              </a:endParaRPr>
            </a:p>
          </p:txBody>
        </p:sp>
        <p:sp>
          <p:nvSpPr>
            <p:cNvPr id="301" name="Rectangle 140"/>
            <p:cNvSpPr>
              <a:spLocks noChangeArrowheads="1"/>
            </p:cNvSpPr>
            <p:nvPr/>
          </p:nvSpPr>
          <p:spPr bwMode="auto">
            <a:xfrm>
              <a:off x="1440" y="2278"/>
              <a:ext cx="206" cy="85"/>
            </a:xfrm>
            <a:prstGeom prst="rect">
              <a:avLst/>
            </a:prstGeom>
            <a:noFill/>
            <a:ln w="9525">
              <a:noFill/>
              <a:miter lim="800000"/>
              <a:headEnd/>
              <a:tailEnd/>
            </a:ln>
          </p:spPr>
          <p:txBody>
            <a:bodyPr wrap="none" lIns="0" tIns="0" rIns="0" bIns="0">
              <a:spAutoFit/>
            </a:bodyPr>
            <a:lstStyle/>
            <a:p>
              <a:r>
                <a:rPr lang="en-GB" sz="800" dirty="0" smtClean="0">
                  <a:solidFill>
                    <a:srgbClr val="000000"/>
                  </a:solidFill>
                  <a:latin typeface="+mn-lt"/>
                </a:rPr>
                <a:t>Year 3</a:t>
              </a:r>
              <a:endParaRPr lang="en-GB" sz="1000" dirty="0" smtClean="0">
                <a:solidFill>
                  <a:srgbClr val="000000"/>
                </a:solidFill>
                <a:latin typeface="+mn-lt"/>
              </a:endParaRPr>
            </a:p>
          </p:txBody>
        </p:sp>
        <p:sp>
          <p:nvSpPr>
            <p:cNvPr id="302" name="Rectangle 141"/>
            <p:cNvSpPr>
              <a:spLocks noChangeArrowheads="1"/>
            </p:cNvSpPr>
            <p:nvPr/>
          </p:nvSpPr>
          <p:spPr bwMode="auto">
            <a:xfrm>
              <a:off x="1839" y="2278"/>
              <a:ext cx="206" cy="85"/>
            </a:xfrm>
            <a:prstGeom prst="rect">
              <a:avLst/>
            </a:prstGeom>
            <a:noFill/>
            <a:ln w="9525">
              <a:noFill/>
              <a:miter lim="800000"/>
              <a:headEnd/>
              <a:tailEnd/>
            </a:ln>
          </p:spPr>
          <p:txBody>
            <a:bodyPr wrap="none" lIns="0" tIns="0" rIns="0" bIns="0">
              <a:spAutoFit/>
            </a:bodyPr>
            <a:lstStyle/>
            <a:p>
              <a:r>
                <a:rPr lang="en-GB" sz="800" dirty="0" smtClean="0">
                  <a:solidFill>
                    <a:srgbClr val="000000"/>
                  </a:solidFill>
                  <a:latin typeface="+mn-lt"/>
                </a:rPr>
                <a:t>Year 4</a:t>
              </a:r>
              <a:endParaRPr lang="en-GB" sz="1000" dirty="0" smtClean="0">
                <a:solidFill>
                  <a:srgbClr val="000000"/>
                </a:solidFill>
                <a:latin typeface="+mn-lt"/>
              </a:endParaRPr>
            </a:p>
          </p:txBody>
        </p:sp>
        <p:sp>
          <p:nvSpPr>
            <p:cNvPr id="303" name="Rectangle 142"/>
            <p:cNvSpPr>
              <a:spLocks noChangeArrowheads="1"/>
            </p:cNvSpPr>
            <p:nvPr/>
          </p:nvSpPr>
          <p:spPr bwMode="auto">
            <a:xfrm>
              <a:off x="2238" y="2278"/>
              <a:ext cx="206" cy="85"/>
            </a:xfrm>
            <a:prstGeom prst="rect">
              <a:avLst/>
            </a:prstGeom>
            <a:noFill/>
            <a:ln w="9525">
              <a:noFill/>
              <a:miter lim="800000"/>
              <a:headEnd/>
              <a:tailEnd/>
            </a:ln>
          </p:spPr>
          <p:txBody>
            <a:bodyPr wrap="none" lIns="0" tIns="0" rIns="0" bIns="0">
              <a:spAutoFit/>
            </a:bodyPr>
            <a:lstStyle/>
            <a:p>
              <a:r>
                <a:rPr lang="en-GB" sz="800" dirty="0" smtClean="0">
                  <a:solidFill>
                    <a:srgbClr val="000000"/>
                  </a:solidFill>
                  <a:latin typeface="+mn-lt"/>
                </a:rPr>
                <a:t>Year 5</a:t>
              </a:r>
              <a:endParaRPr lang="en-GB" sz="1000" dirty="0" smtClean="0">
                <a:solidFill>
                  <a:srgbClr val="000000"/>
                </a:solidFill>
                <a:latin typeface="+mn-lt"/>
              </a:endParaRPr>
            </a:p>
          </p:txBody>
        </p:sp>
        <p:sp>
          <p:nvSpPr>
            <p:cNvPr id="304" name="Rectangle 143"/>
            <p:cNvSpPr>
              <a:spLocks noChangeArrowheads="1"/>
            </p:cNvSpPr>
            <p:nvPr/>
          </p:nvSpPr>
          <p:spPr bwMode="auto">
            <a:xfrm>
              <a:off x="555" y="1628"/>
              <a:ext cx="287" cy="609"/>
            </a:xfrm>
            <a:prstGeom prst="rect">
              <a:avLst/>
            </a:prstGeom>
            <a:solidFill>
              <a:srgbClr val="8AA5CB"/>
            </a:solidFill>
            <a:ln w="0">
              <a:solidFill>
                <a:srgbClr val="FFFFFF"/>
              </a:solidFill>
              <a:miter lim="800000"/>
              <a:headEnd/>
              <a:tailEnd/>
            </a:ln>
          </p:spPr>
          <p:txBody>
            <a:bodyPr/>
            <a:lstStyle/>
            <a:p>
              <a:endParaRPr lang="en-US" sz="1000" dirty="0" smtClean="0">
                <a:solidFill>
                  <a:srgbClr val="000000"/>
                </a:solidFill>
                <a:latin typeface="+mn-lt"/>
              </a:endParaRPr>
            </a:p>
          </p:txBody>
        </p:sp>
        <p:sp>
          <p:nvSpPr>
            <p:cNvPr id="305" name="Rectangle 144"/>
            <p:cNvSpPr>
              <a:spLocks noChangeArrowheads="1"/>
            </p:cNvSpPr>
            <p:nvPr/>
          </p:nvSpPr>
          <p:spPr bwMode="auto">
            <a:xfrm>
              <a:off x="954" y="1565"/>
              <a:ext cx="287" cy="672"/>
            </a:xfrm>
            <a:prstGeom prst="rect">
              <a:avLst/>
            </a:prstGeom>
            <a:solidFill>
              <a:srgbClr val="8AA5CB"/>
            </a:solidFill>
            <a:ln w="0">
              <a:solidFill>
                <a:srgbClr val="FFFFFF"/>
              </a:solidFill>
              <a:miter lim="800000"/>
              <a:headEnd/>
              <a:tailEnd/>
            </a:ln>
          </p:spPr>
          <p:txBody>
            <a:bodyPr/>
            <a:lstStyle/>
            <a:p>
              <a:endParaRPr lang="en-US" sz="1000" dirty="0" smtClean="0">
                <a:solidFill>
                  <a:srgbClr val="000000"/>
                </a:solidFill>
                <a:latin typeface="+mn-lt"/>
              </a:endParaRPr>
            </a:p>
          </p:txBody>
        </p:sp>
        <p:sp>
          <p:nvSpPr>
            <p:cNvPr id="306" name="Rectangle 145"/>
            <p:cNvSpPr>
              <a:spLocks noChangeArrowheads="1"/>
            </p:cNvSpPr>
            <p:nvPr/>
          </p:nvSpPr>
          <p:spPr bwMode="auto">
            <a:xfrm>
              <a:off x="1353" y="1507"/>
              <a:ext cx="291" cy="730"/>
            </a:xfrm>
            <a:prstGeom prst="rect">
              <a:avLst/>
            </a:prstGeom>
            <a:solidFill>
              <a:srgbClr val="8AA5CB"/>
            </a:solidFill>
            <a:ln w="0">
              <a:solidFill>
                <a:srgbClr val="FFFFFF"/>
              </a:solidFill>
              <a:miter lim="800000"/>
              <a:headEnd/>
              <a:tailEnd/>
            </a:ln>
          </p:spPr>
          <p:txBody>
            <a:bodyPr/>
            <a:lstStyle/>
            <a:p>
              <a:endParaRPr lang="en-US" sz="1000" dirty="0" smtClean="0">
                <a:solidFill>
                  <a:srgbClr val="000000"/>
                </a:solidFill>
                <a:latin typeface="+mn-lt"/>
              </a:endParaRPr>
            </a:p>
          </p:txBody>
        </p:sp>
        <p:sp>
          <p:nvSpPr>
            <p:cNvPr id="307" name="Rectangle 146"/>
            <p:cNvSpPr>
              <a:spLocks noChangeArrowheads="1"/>
            </p:cNvSpPr>
            <p:nvPr/>
          </p:nvSpPr>
          <p:spPr bwMode="auto">
            <a:xfrm>
              <a:off x="1757" y="1444"/>
              <a:ext cx="286" cy="793"/>
            </a:xfrm>
            <a:prstGeom prst="rect">
              <a:avLst/>
            </a:prstGeom>
            <a:solidFill>
              <a:srgbClr val="8AA5CB"/>
            </a:solidFill>
            <a:ln w="0">
              <a:solidFill>
                <a:srgbClr val="FFFFFF"/>
              </a:solidFill>
              <a:miter lim="800000"/>
              <a:headEnd/>
              <a:tailEnd/>
            </a:ln>
          </p:spPr>
          <p:txBody>
            <a:bodyPr/>
            <a:lstStyle/>
            <a:p>
              <a:endParaRPr lang="en-US" sz="1000" dirty="0" smtClean="0">
                <a:solidFill>
                  <a:srgbClr val="000000"/>
                </a:solidFill>
                <a:latin typeface="+mn-lt"/>
              </a:endParaRPr>
            </a:p>
          </p:txBody>
        </p:sp>
        <p:sp>
          <p:nvSpPr>
            <p:cNvPr id="308" name="Rectangle 147"/>
            <p:cNvSpPr>
              <a:spLocks noChangeArrowheads="1"/>
            </p:cNvSpPr>
            <p:nvPr/>
          </p:nvSpPr>
          <p:spPr bwMode="auto">
            <a:xfrm>
              <a:off x="2155" y="1381"/>
              <a:ext cx="287" cy="856"/>
            </a:xfrm>
            <a:prstGeom prst="rect">
              <a:avLst/>
            </a:prstGeom>
            <a:solidFill>
              <a:srgbClr val="8AA5CB"/>
            </a:solidFill>
            <a:ln w="0">
              <a:solidFill>
                <a:srgbClr val="FFFFFF"/>
              </a:solidFill>
              <a:miter lim="800000"/>
              <a:headEnd/>
              <a:tailEnd/>
            </a:ln>
          </p:spPr>
          <p:txBody>
            <a:bodyPr/>
            <a:lstStyle/>
            <a:p>
              <a:endParaRPr lang="en-US" sz="1000" dirty="0" smtClean="0">
                <a:solidFill>
                  <a:srgbClr val="000000"/>
                </a:solidFill>
                <a:latin typeface="+mn-lt"/>
              </a:endParaRPr>
            </a:p>
          </p:txBody>
        </p:sp>
        <p:sp>
          <p:nvSpPr>
            <p:cNvPr id="309" name="Line 148"/>
            <p:cNvSpPr>
              <a:spLocks noChangeShapeType="1"/>
            </p:cNvSpPr>
            <p:nvPr/>
          </p:nvSpPr>
          <p:spPr bwMode="auto">
            <a:xfrm>
              <a:off x="502" y="1260"/>
              <a:ext cx="1" cy="977"/>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310" name="Line 149"/>
            <p:cNvSpPr>
              <a:spLocks noChangeShapeType="1"/>
            </p:cNvSpPr>
            <p:nvPr/>
          </p:nvSpPr>
          <p:spPr bwMode="auto">
            <a:xfrm>
              <a:off x="502" y="2237"/>
              <a:ext cx="1998" cy="1"/>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311" name="Freeform 150"/>
            <p:cNvSpPr>
              <a:spLocks/>
            </p:cNvSpPr>
            <p:nvPr/>
          </p:nvSpPr>
          <p:spPr bwMode="auto">
            <a:xfrm>
              <a:off x="701" y="1996"/>
              <a:ext cx="1600" cy="58"/>
            </a:xfrm>
            <a:custGeom>
              <a:avLst/>
              <a:gdLst>
                <a:gd name="T0" fmla="*/ 0 w 329"/>
                <a:gd name="T1" fmla="*/ 0 h 12"/>
                <a:gd name="T2" fmla="*/ 82 w 329"/>
                <a:gd name="T3" fmla="*/ 3 h 12"/>
                <a:gd name="T4" fmla="*/ 165 w 329"/>
                <a:gd name="T5" fmla="*/ 6 h 12"/>
                <a:gd name="T6" fmla="*/ 247 w 329"/>
                <a:gd name="T7" fmla="*/ 9 h 12"/>
                <a:gd name="T8" fmla="*/ 329 w 329"/>
                <a:gd name="T9" fmla="*/ 12 h 12"/>
                <a:gd name="T10" fmla="*/ 0 60000 65536"/>
                <a:gd name="T11" fmla="*/ 0 60000 65536"/>
                <a:gd name="T12" fmla="*/ 0 60000 65536"/>
                <a:gd name="T13" fmla="*/ 0 60000 65536"/>
                <a:gd name="T14" fmla="*/ 0 60000 65536"/>
                <a:gd name="T15" fmla="*/ 0 w 329"/>
                <a:gd name="T16" fmla="*/ 0 h 12"/>
                <a:gd name="T17" fmla="*/ 329 w 329"/>
                <a:gd name="T18" fmla="*/ 12 h 12"/>
              </a:gdLst>
              <a:ahLst/>
              <a:cxnLst>
                <a:cxn ang="T10">
                  <a:pos x="T0" y="T1"/>
                </a:cxn>
                <a:cxn ang="T11">
                  <a:pos x="T2" y="T3"/>
                </a:cxn>
                <a:cxn ang="T12">
                  <a:pos x="T4" y="T5"/>
                </a:cxn>
                <a:cxn ang="T13">
                  <a:pos x="T6" y="T7"/>
                </a:cxn>
                <a:cxn ang="T14">
                  <a:pos x="T8" y="T9"/>
                </a:cxn>
              </a:cxnLst>
              <a:rect l="T15" t="T16" r="T17" b="T18"/>
              <a:pathLst>
                <a:path w="329" h="12">
                  <a:moveTo>
                    <a:pt x="0" y="0"/>
                  </a:moveTo>
                  <a:lnTo>
                    <a:pt x="82" y="3"/>
                  </a:lnTo>
                  <a:lnTo>
                    <a:pt x="165" y="6"/>
                  </a:lnTo>
                  <a:lnTo>
                    <a:pt x="247" y="9"/>
                  </a:lnTo>
                  <a:lnTo>
                    <a:pt x="329" y="12"/>
                  </a:lnTo>
                </a:path>
              </a:pathLst>
            </a:custGeom>
            <a:noFill/>
            <a:ln w="9525">
              <a:solidFill>
                <a:srgbClr val="0C2D83"/>
              </a:solidFill>
              <a:prstDash val="solid"/>
              <a:round/>
              <a:headEnd/>
              <a:tailEnd/>
            </a:ln>
          </p:spPr>
          <p:txBody>
            <a:bodyPr/>
            <a:lstStyle/>
            <a:p>
              <a:endParaRPr lang="en-GB" sz="1000" dirty="0" smtClean="0">
                <a:solidFill>
                  <a:srgbClr val="000000"/>
                </a:solidFill>
                <a:latin typeface="+mn-lt"/>
              </a:endParaRPr>
            </a:p>
          </p:txBody>
        </p:sp>
        <p:sp>
          <p:nvSpPr>
            <p:cNvPr id="312" name="Rectangle 151"/>
            <p:cNvSpPr>
              <a:spLocks noChangeArrowheads="1"/>
            </p:cNvSpPr>
            <p:nvPr/>
          </p:nvSpPr>
          <p:spPr bwMode="auto">
            <a:xfrm>
              <a:off x="692" y="1986"/>
              <a:ext cx="14" cy="14"/>
            </a:xfrm>
            <a:prstGeom prst="rect">
              <a:avLst/>
            </a:prstGeom>
            <a:solidFill>
              <a:srgbClr val="0C2D83"/>
            </a:solidFill>
            <a:ln w="9525">
              <a:solidFill>
                <a:srgbClr val="0C2D83"/>
              </a:solidFill>
              <a:miter lim="800000"/>
              <a:headEnd/>
              <a:tailEnd/>
            </a:ln>
          </p:spPr>
          <p:txBody>
            <a:bodyPr/>
            <a:lstStyle/>
            <a:p>
              <a:endParaRPr lang="en-US" sz="1000" dirty="0" smtClean="0">
                <a:solidFill>
                  <a:srgbClr val="000000"/>
                </a:solidFill>
                <a:latin typeface="+mn-lt"/>
              </a:endParaRPr>
            </a:p>
          </p:txBody>
        </p:sp>
        <p:sp>
          <p:nvSpPr>
            <p:cNvPr id="313" name="Rectangle 152"/>
            <p:cNvSpPr>
              <a:spLocks noChangeArrowheads="1"/>
            </p:cNvSpPr>
            <p:nvPr/>
          </p:nvSpPr>
          <p:spPr bwMode="auto">
            <a:xfrm>
              <a:off x="1090" y="2000"/>
              <a:ext cx="15" cy="14"/>
            </a:xfrm>
            <a:prstGeom prst="rect">
              <a:avLst/>
            </a:prstGeom>
            <a:solidFill>
              <a:srgbClr val="0C2D83"/>
            </a:solidFill>
            <a:ln w="9525">
              <a:solidFill>
                <a:srgbClr val="0C2D83"/>
              </a:solidFill>
              <a:miter lim="800000"/>
              <a:headEnd/>
              <a:tailEnd/>
            </a:ln>
          </p:spPr>
          <p:txBody>
            <a:bodyPr/>
            <a:lstStyle/>
            <a:p>
              <a:endParaRPr lang="en-US" sz="1000" dirty="0" smtClean="0">
                <a:solidFill>
                  <a:srgbClr val="000000"/>
                </a:solidFill>
                <a:latin typeface="+mn-lt"/>
              </a:endParaRPr>
            </a:p>
          </p:txBody>
        </p:sp>
        <p:sp>
          <p:nvSpPr>
            <p:cNvPr id="314" name="Rectangle 153"/>
            <p:cNvSpPr>
              <a:spLocks noChangeArrowheads="1"/>
            </p:cNvSpPr>
            <p:nvPr/>
          </p:nvSpPr>
          <p:spPr bwMode="auto">
            <a:xfrm>
              <a:off x="1494" y="2014"/>
              <a:ext cx="14" cy="15"/>
            </a:xfrm>
            <a:prstGeom prst="rect">
              <a:avLst/>
            </a:prstGeom>
            <a:solidFill>
              <a:srgbClr val="0C2D83"/>
            </a:solidFill>
            <a:ln w="9525">
              <a:solidFill>
                <a:srgbClr val="0C2D83"/>
              </a:solidFill>
              <a:miter lim="800000"/>
              <a:headEnd/>
              <a:tailEnd/>
            </a:ln>
          </p:spPr>
          <p:txBody>
            <a:bodyPr/>
            <a:lstStyle/>
            <a:p>
              <a:endParaRPr lang="en-US" sz="1000" dirty="0" smtClean="0">
                <a:solidFill>
                  <a:srgbClr val="000000"/>
                </a:solidFill>
                <a:latin typeface="+mn-lt"/>
              </a:endParaRPr>
            </a:p>
          </p:txBody>
        </p:sp>
        <p:sp>
          <p:nvSpPr>
            <p:cNvPr id="315" name="Rectangle 154"/>
            <p:cNvSpPr>
              <a:spLocks noChangeArrowheads="1"/>
            </p:cNvSpPr>
            <p:nvPr/>
          </p:nvSpPr>
          <p:spPr bwMode="auto">
            <a:xfrm>
              <a:off x="1893" y="2029"/>
              <a:ext cx="14" cy="15"/>
            </a:xfrm>
            <a:prstGeom prst="rect">
              <a:avLst/>
            </a:prstGeom>
            <a:solidFill>
              <a:srgbClr val="0C2D83"/>
            </a:solidFill>
            <a:ln w="9525">
              <a:solidFill>
                <a:srgbClr val="0C2D83"/>
              </a:solidFill>
              <a:miter lim="800000"/>
              <a:headEnd/>
              <a:tailEnd/>
            </a:ln>
          </p:spPr>
          <p:txBody>
            <a:bodyPr/>
            <a:lstStyle/>
            <a:p>
              <a:endParaRPr lang="en-US" sz="1000" dirty="0" smtClean="0">
                <a:solidFill>
                  <a:srgbClr val="000000"/>
                </a:solidFill>
                <a:latin typeface="+mn-lt"/>
              </a:endParaRPr>
            </a:p>
          </p:txBody>
        </p:sp>
        <p:sp>
          <p:nvSpPr>
            <p:cNvPr id="316" name="Rectangle 155"/>
            <p:cNvSpPr>
              <a:spLocks noChangeArrowheads="1"/>
            </p:cNvSpPr>
            <p:nvPr/>
          </p:nvSpPr>
          <p:spPr bwMode="auto">
            <a:xfrm>
              <a:off x="2291" y="2044"/>
              <a:ext cx="15" cy="14"/>
            </a:xfrm>
            <a:prstGeom prst="rect">
              <a:avLst/>
            </a:prstGeom>
            <a:solidFill>
              <a:srgbClr val="0C2D83"/>
            </a:solidFill>
            <a:ln w="9525">
              <a:solidFill>
                <a:srgbClr val="0C2D83"/>
              </a:solidFill>
              <a:miter lim="800000"/>
              <a:headEnd/>
              <a:tailEnd/>
            </a:ln>
          </p:spPr>
          <p:txBody>
            <a:bodyPr/>
            <a:lstStyle/>
            <a:p>
              <a:endParaRPr lang="en-US" sz="1000" dirty="0" smtClean="0">
                <a:solidFill>
                  <a:srgbClr val="000000"/>
                </a:solidFill>
                <a:latin typeface="+mn-lt"/>
              </a:endParaRPr>
            </a:p>
          </p:txBody>
        </p:sp>
        <p:sp>
          <p:nvSpPr>
            <p:cNvPr id="317" name="Line 156"/>
            <p:cNvSpPr>
              <a:spLocks noChangeShapeType="1"/>
            </p:cNvSpPr>
            <p:nvPr/>
          </p:nvSpPr>
          <p:spPr bwMode="auto">
            <a:xfrm>
              <a:off x="2499" y="1260"/>
              <a:ext cx="1" cy="977"/>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318" name="Line 157"/>
            <p:cNvSpPr>
              <a:spLocks noChangeShapeType="1"/>
            </p:cNvSpPr>
            <p:nvPr/>
          </p:nvSpPr>
          <p:spPr bwMode="auto">
            <a:xfrm>
              <a:off x="2499" y="2116"/>
              <a:ext cx="15" cy="1"/>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319" name="Line 158"/>
            <p:cNvSpPr>
              <a:spLocks noChangeShapeType="1"/>
            </p:cNvSpPr>
            <p:nvPr/>
          </p:nvSpPr>
          <p:spPr bwMode="auto">
            <a:xfrm>
              <a:off x="2499" y="1996"/>
              <a:ext cx="15" cy="0"/>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320" name="Line 159"/>
            <p:cNvSpPr>
              <a:spLocks noChangeShapeType="1"/>
            </p:cNvSpPr>
            <p:nvPr/>
          </p:nvSpPr>
          <p:spPr bwMode="auto">
            <a:xfrm>
              <a:off x="2499" y="1870"/>
              <a:ext cx="15" cy="0"/>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321" name="Line 160"/>
            <p:cNvSpPr>
              <a:spLocks noChangeShapeType="1"/>
            </p:cNvSpPr>
            <p:nvPr/>
          </p:nvSpPr>
          <p:spPr bwMode="auto">
            <a:xfrm>
              <a:off x="2499" y="1748"/>
              <a:ext cx="15" cy="1"/>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322" name="Line 161"/>
            <p:cNvSpPr>
              <a:spLocks noChangeShapeType="1"/>
            </p:cNvSpPr>
            <p:nvPr/>
          </p:nvSpPr>
          <p:spPr bwMode="auto">
            <a:xfrm>
              <a:off x="2499" y="1628"/>
              <a:ext cx="15" cy="1"/>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323" name="Line 162"/>
            <p:cNvSpPr>
              <a:spLocks noChangeShapeType="1"/>
            </p:cNvSpPr>
            <p:nvPr/>
          </p:nvSpPr>
          <p:spPr bwMode="auto">
            <a:xfrm>
              <a:off x="2499" y="1507"/>
              <a:ext cx="15" cy="1"/>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324" name="Line 163"/>
            <p:cNvSpPr>
              <a:spLocks noChangeShapeType="1"/>
            </p:cNvSpPr>
            <p:nvPr/>
          </p:nvSpPr>
          <p:spPr bwMode="auto">
            <a:xfrm>
              <a:off x="2499" y="1381"/>
              <a:ext cx="15" cy="0"/>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325" name="Line 164"/>
            <p:cNvSpPr>
              <a:spLocks noChangeShapeType="1"/>
            </p:cNvSpPr>
            <p:nvPr/>
          </p:nvSpPr>
          <p:spPr bwMode="auto">
            <a:xfrm>
              <a:off x="2499" y="1260"/>
              <a:ext cx="15" cy="1"/>
            </a:xfrm>
            <a:prstGeom prst="line">
              <a:avLst/>
            </a:prstGeom>
            <a:noFill/>
            <a:ln w="0">
              <a:solidFill>
                <a:srgbClr val="000000"/>
              </a:solidFill>
              <a:round/>
              <a:headEnd/>
              <a:tailEnd/>
            </a:ln>
          </p:spPr>
          <p:txBody>
            <a:bodyPr/>
            <a:lstStyle/>
            <a:p>
              <a:endParaRPr lang="en-GB" sz="1000" dirty="0" smtClean="0">
                <a:solidFill>
                  <a:srgbClr val="000000"/>
                </a:solidFill>
                <a:latin typeface="+mn-lt"/>
              </a:endParaRPr>
            </a:p>
          </p:txBody>
        </p:sp>
        <p:sp>
          <p:nvSpPr>
            <p:cNvPr id="326" name="Rectangle 165"/>
            <p:cNvSpPr>
              <a:spLocks noChangeArrowheads="1"/>
            </p:cNvSpPr>
            <p:nvPr/>
          </p:nvSpPr>
          <p:spPr bwMode="auto">
            <a:xfrm rot="5400000">
              <a:off x="2460" y="1711"/>
              <a:ext cx="300" cy="83"/>
            </a:xfrm>
            <a:prstGeom prst="rect">
              <a:avLst/>
            </a:prstGeom>
            <a:noFill/>
            <a:ln w="9525">
              <a:noFill/>
              <a:miter lim="800000"/>
              <a:headEnd/>
              <a:tailEnd/>
            </a:ln>
          </p:spPr>
          <p:txBody>
            <a:bodyPr wrap="none" lIns="0" tIns="0" rIns="0" bIns="0">
              <a:spAutoFit/>
            </a:bodyPr>
            <a:lstStyle/>
            <a:p>
              <a:r>
                <a:rPr lang="en-GB" sz="800" dirty="0" smtClean="0">
                  <a:solidFill>
                    <a:srgbClr val="000000"/>
                  </a:solidFill>
                  <a:latin typeface="+mn-lt"/>
                </a:rPr>
                <a:t>% margin</a:t>
              </a:r>
              <a:endParaRPr lang="en-GB" sz="1000" dirty="0" smtClean="0">
                <a:solidFill>
                  <a:srgbClr val="000000"/>
                </a:solidFill>
                <a:latin typeface="+mn-lt"/>
              </a:endParaRPr>
            </a:p>
          </p:txBody>
        </p:sp>
      </p:grpSp>
      <p:sp>
        <p:nvSpPr>
          <p:cNvPr id="332" name="Rectangle 166"/>
          <p:cNvSpPr>
            <a:spLocks noChangeArrowheads="1"/>
          </p:cNvSpPr>
          <p:nvPr/>
        </p:nvSpPr>
        <p:spPr bwMode="auto">
          <a:xfrm>
            <a:off x="448825" y="4003520"/>
            <a:ext cx="945772" cy="92333"/>
          </a:xfrm>
          <a:prstGeom prst="rect">
            <a:avLst/>
          </a:prstGeom>
          <a:noFill/>
          <a:ln w="6350">
            <a:noFill/>
            <a:miter lim="800000"/>
            <a:headEnd/>
            <a:tailEnd/>
          </a:ln>
        </p:spPr>
        <p:txBody>
          <a:bodyPr wrap="none" lIns="0" tIns="0" rIns="0" bIns="0">
            <a:spAutoFit/>
          </a:bodyPr>
          <a:lstStyle/>
          <a:p>
            <a:pPr>
              <a:spcBef>
                <a:spcPct val="15000"/>
              </a:spcBef>
            </a:pPr>
            <a:r>
              <a:rPr lang="en-GB" sz="600" i="1" dirty="0" smtClean="0">
                <a:solidFill>
                  <a:srgbClr val="8AA5CB"/>
                </a:solidFill>
                <a:latin typeface="+mn-lt"/>
              </a:rPr>
              <a:t>Source:  Statutory accounts</a:t>
            </a:r>
          </a:p>
        </p:txBody>
      </p:sp>
      <p:sp>
        <p:nvSpPr>
          <p:cNvPr id="333" name="Rectangle 167"/>
          <p:cNvSpPr>
            <a:spLocks noChangeArrowheads="1"/>
          </p:cNvSpPr>
          <p:nvPr/>
        </p:nvSpPr>
        <p:spPr bwMode="auto">
          <a:xfrm>
            <a:off x="263770" y="2066792"/>
            <a:ext cx="1627048" cy="153888"/>
          </a:xfrm>
          <a:prstGeom prst="rect">
            <a:avLst/>
          </a:prstGeom>
          <a:noFill/>
          <a:ln w="9525">
            <a:noFill/>
            <a:miter lim="800000"/>
            <a:headEnd/>
            <a:tailEnd/>
          </a:ln>
        </p:spPr>
        <p:txBody>
          <a:bodyPr wrap="none" lIns="0" tIns="0" rIns="0" bIns="0">
            <a:spAutoFit/>
          </a:bodyPr>
          <a:lstStyle/>
          <a:p>
            <a:r>
              <a:rPr lang="en-GB" sz="1000" b="1" dirty="0" smtClean="0">
                <a:solidFill>
                  <a:srgbClr val="0C2D83"/>
                </a:solidFill>
                <a:latin typeface="+mn-lt"/>
              </a:rPr>
              <a:t>Revenue and gross margin</a:t>
            </a:r>
            <a:endParaRPr lang="en-GB" sz="1000" dirty="0" smtClean="0">
              <a:solidFill>
                <a:srgbClr val="000000"/>
              </a:solidFill>
              <a:latin typeface="+mn-lt"/>
            </a:endParaRPr>
          </a:p>
        </p:txBody>
      </p:sp>
      <p:cxnSp>
        <p:nvCxnSpPr>
          <p:cNvPr id="334" name="AutoShape 171"/>
          <p:cNvCxnSpPr>
            <a:cxnSpLocks noChangeShapeType="1"/>
            <a:stCxn id="271" idx="1"/>
          </p:cNvCxnSpPr>
          <p:nvPr/>
        </p:nvCxnSpPr>
        <p:spPr bwMode="auto">
          <a:xfrm rot="10800000">
            <a:off x="2445799" y="3518658"/>
            <a:ext cx="1062403" cy="655637"/>
          </a:xfrm>
          <a:prstGeom prst="bentConnector2">
            <a:avLst/>
          </a:prstGeom>
          <a:noFill/>
          <a:ln w="6350">
            <a:solidFill>
              <a:srgbClr val="F5B36A"/>
            </a:solidFill>
            <a:miter lim="800000"/>
            <a:headEnd/>
            <a:tailEnd type="triangle" w="sm" len="sm"/>
          </a:ln>
        </p:spPr>
      </p:cxnSp>
      <p:sp>
        <p:nvSpPr>
          <p:cNvPr id="335" name="Rectangle 173"/>
          <p:cNvSpPr>
            <a:spLocks noChangeArrowheads="1"/>
          </p:cNvSpPr>
          <p:nvPr/>
        </p:nvSpPr>
        <p:spPr bwMode="auto">
          <a:xfrm>
            <a:off x="8566710" y="2799148"/>
            <a:ext cx="208085" cy="165100"/>
          </a:xfrm>
          <a:prstGeom prst="rect">
            <a:avLst/>
          </a:prstGeom>
          <a:noFill/>
          <a:ln w="6350">
            <a:noFill/>
            <a:miter lim="800000"/>
            <a:headEnd/>
            <a:tailEnd/>
          </a:ln>
        </p:spPr>
        <p:txBody>
          <a:bodyPr wrap="none" lIns="54000" tIns="54000" rIns="54000" bIns="0" anchor="ctr"/>
          <a:lstStyle/>
          <a:p>
            <a:endParaRPr lang="en-US" sz="1000" dirty="0" smtClean="0">
              <a:solidFill>
                <a:srgbClr val="000000"/>
              </a:solidFill>
              <a:latin typeface="+mn-lt"/>
            </a:endParaRPr>
          </a:p>
        </p:txBody>
      </p:sp>
      <p:sp>
        <p:nvSpPr>
          <p:cNvPr id="336" name="Rectangle 248"/>
          <p:cNvSpPr>
            <a:spLocks noChangeArrowheads="1"/>
          </p:cNvSpPr>
          <p:nvPr/>
        </p:nvSpPr>
        <p:spPr bwMode="auto">
          <a:xfrm>
            <a:off x="2363455" y="4478480"/>
            <a:ext cx="2127738" cy="228600"/>
          </a:xfrm>
          <a:prstGeom prst="rect">
            <a:avLst/>
          </a:prstGeom>
          <a:solidFill>
            <a:srgbClr val="007C92"/>
          </a:solidFill>
          <a:ln w="6350">
            <a:noFill/>
            <a:miter lim="800000"/>
            <a:headEnd/>
            <a:tailEnd/>
          </a:ln>
        </p:spPr>
        <p:txBody>
          <a:bodyPr lIns="54000" tIns="54000" rIns="54000" bIns="54000" anchor="ctr"/>
          <a:lstStyle/>
          <a:p>
            <a:pPr algn="ctr"/>
            <a:r>
              <a:rPr lang="en-GB" sz="1000" b="1" dirty="0" smtClean="0">
                <a:solidFill>
                  <a:srgbClr val="FFFFFF"/>
                </a:solidFill>
                <a:latin typeface="+mn-lt"/>
                <a:cs typeface="Arial" pitchFamily="34" charset="0"/>
              </a:rPr>
              <a:t>Cons</a:t>
            </a:r>
          </a:p>
        </p:txBody>
      </p:sp>
      <p:sp>
        <p:nvSpPr>
          <p:cNvPr id="337" name="Rectangle 249"/>
          <p:cNvSpPr>
            <a:spLocks noChangeArrowheads="1"/>
          </p:cNvSpPr>
          <p:nvPr/>
        </p:nvSpPr>
        <p:spPr bwMode="auto">
          <a:xfrm>
            <a:off x="2363455" y="4680632"/>
            <a:ext cx="2127738" cy="1651526"/>
          </a:xfrm>
          <a:prstGeom prst="rect">
            <a:avLst/>
          </a:prstGeom>
          <a:solidFill>
            <a:srgbClr val="E5F2F4"/>
          </a:solidFill>
          <a:ln w="6350">
            <a:solidFill>
              <a:srgbClr val="007C92"/>
            </a:solidFill>
            <a:miter lim="800000"/>
            <a:headEnd/>
            <a:tailEnd/>
          </a:ln>
        </p:spPr>
        <p:txBody>
          <a:bodyPr lIns="54000" tIns="54000" rIns="54000" bIns="54000"/>
          <a:lstStyle/>
          <a:p>
            <a:pPr marL="179388" lvl="1" indent="-177800">
              <a:spcBef>
                <a:spcPct val="25000"/>
              </a:spcBef>
              <a:buClr>
                <a:srgbClr val="0C2D83"/>
              </a:buClr>
              <a:buSzPct val="125000"/>
              <a:buFont typeface="Arial" pitchFamily="34" charset="0"/>
              <a:buChar char="▪"/>
            </a:pPr>
            <a:r>
              <a:rPr lang="en-GB" sz="1000" dirty="0" smtClean="0">
                <a:solidFill>
                  <a:srgbClr val="000000"/>
                </a:solidFill>
                <a:latin typeface="+mn-lt"/>
                <a:cs typeface="Arial" pitchFamily="34" charset="0"/>
              </a:rPr>
              <a:t>Takes time to produce</a:t>
            </a:r>
          </a:p>
          <a:p>
            <a:pPr marL="179388" lvl="1" indent="-177800">
              <a:spcBef>
                <a:spcPct val="25000"/>
              </a:spcBef>
              <a:buClr>
                <a:srgbClr val="0C2D83"/>
              </a:buClr>
              <a:buSzPct val="125000"/>
              <a:buFont typeface="Arial" pitchFamily="34" charset="0"/>
              <a:buChar char="▪"/>
            </a:pPr>
            <a:r>
              <a:rPr lang="en-GB" sz="1000" dirty="0" smtClean="0">
                <a:solidFill>
                  <a:srgbClr val="000000"/>
                </a:solidFill>
                <a:latin typeface="+mn-lt"/>
                <a:cs typeface="Arial" pitchFamily="34" charset="0"/>
              </a:rPr>
              <a:t>Difficult to edit / update</a:t>
            </a:r>
          </a:p>
          <a:p>
            <a:pPr marL="179388" lvl="1" indent="-177800">
              <a:spcBef>
                <a:spcPct val="25000"/>
              </a:spcBef>
              <a:buClr>
                <a:srgbClr val="0C2D83"/>
              </a:buClr>
              <a:buSzPct val="125000"/>
              <a:buFont typeface="Arial" pitchFamily="34" charset="0"/>
              <a:buChar char="▪"/>
            </a:pPr>
            <a:r>
              <a:rPr lang="en-GB" sz="1000" dirty="0" smtClean="0">
                <a:solidFill>
                  <a:srgbClr val="000000"/>
                </a:solidFill>
                <a:latin typeface="+mn-lt"/>
                <a:cs typeface="Arial" pitchFamily="34" charset="0"/>
              </a:rPr>
              <a:t>Contains limited amount of data per chart</a:t>
            </a:r>
          </a:p>
          <a:p>
            <a:pPr marL="179388" lvl="1" indent="-177800">
              <a:spcBef>
                <a:spcPct val="25000"/>
              </a:spcBef>
              <a:buClr>
                <a:srgbClr val="0C2D83"/>
              </a:buClr>
              <a:buSzPct val="125000"/>
              <a:buFont typeface="Arial" pitchFamily="34" charset="0"/>
              <a:buChar char="▪"/>
            </a:pPr>
            <a:r>
              <a:rPr lang="en-GB" sz="1000" dirty="0" smtClean="0">
                <a:solidFill>
                  <a:srgbClr val="000000"/>
                </a:solidFill>
                <a:latin typeface="+mn-lt"/>
                <a:cs typeface="Arial" pitchFamily="34" charset="0"/>
              </a:rPr>
              <a:t>Can be difficult to extract the exact numbers</a:t>
            </a:r>
          </a:p>
        </p:txBody>
      </p:sp>
      <p:sp>
        <p:nvSpPr>
          <p:cNvPr id="338" name="Text Box 289"/>
          <p:cNvSpPr txBox="1">
            <a:spLocks noChangeArrowheads="1"/>
          </p:cNvSpPr>
          <p:nvPr/>
        </p:nvSpPr>
        <p:spPr bwMode="auto">
          <a:xfrm>
            <a:off x="3329542" y="4168379"/>
            <a:ext cx="195566" cy="369332"/>
          </a:xfrm>
          <a:prstGeom prst="rect">
            <a:avLst/>
          </a:prstGeom>
          <a:noFill/>
          <a:ln w="6350">
            <a:noFill/>
            <a:miter lim="800000"/>
            <a:headEnd/>
            <a:tailEnd/>
          </a:ln>
        </p:spPr>
        <p:txBody>
          <a:bodyPr wrap="none" lIns="0" tIns="0" rIns="0" bIns="0">
            <a:spAutoFit/>
          </a:bodyPr>
          <a:lstStyle/>
          <a:p>
            <a:pPr algn="ctr"/>
            <a:r>
              <a:rPr lang="en-GB" sz="2400" dirty="0" smtClean="0">
                <a:solidFill>
                  <a:srgbClr val="CC0000"/>
                </a:solidFill>
                <a:latin typeface="+mn-lt"/>
                <a:sym typeface="Wingdings" pitchFamily="2" charset="2"/>
              </a:rPr>
              <a:t></a:t>
            </a:r>
          </a:p>
        </p:txBody>
      </p:sp>
      <p:sp>
        <p:nvSpPr>
          <p:cNvPr id="339" name="Rectangle 250"/>
          <p:cNvSpPr>
            <a:spLocks noChangeArrowheads="1"/>
          </p:cNvSpPr>
          <p:nvPr/>
        </p:nvSpPr>
        <p:spPr bwMode="auto">
          <a:xfrm>
            <a:off x="4535155" y="4478480"/>
            <a:ext cx="2127738" cy="228600"/>
          </a:xfrm>
          <a:prstGeom prst="rect">
            <a:avLst/>
          </a:prstGeom>
          <a:solidFill>
            <a:srgbClr val="007C92"/>
          </a:solidFill>
          <a:ln w="6350">
            <a:noFill/>
            <a:miter lim="800000"/>
            <a:headEnd/>
            <a:tailEnd/>
          </a:ln>
        </p:spPr>
        <p:txBody>
          <a:bodyPr lIns="54000" tIns="54000" rIns="54000" bIns="54000" anchor="ctr"/>
          <a:lstStyle/>
          <a:p>
            <a:pPr algn="ctr">
              <a:spcBef>
                <a:spcPct val="40000"/>
              </a:spcBef>
            </a:pPr>
            <a:r>
              <a:rPr lang="en-GB" sz="1000" b="1" dirty="0" smtClean="0">
                <a:solidFill>
                  <a:srgbClr val="FFFFFF"/>
                </a:solidFill>
                <a:latin typeface="+mn-lt"/>
                <a:cs typeface="Arial" pitchFamily="34" charset="0"/>
              </a:rPr>
              <a:t>Pros</a:t>
            </a:r>
            <a:endParaRPr lang="en-GB" sz="1000" dirty="0" smtClean="0">
              <a:solidFill>
                <a:srgbClr val="000000"/>
              </a:solidFill>
              <a:latin typeface="+mn-lt"/>
              <a:cs typeface="Arial" pitchFamily="34" charset="0"/>
            </a:endParaRPr>
          </a:p>
        </p:txBody>
      </p:sp>
      <p:sp>
        <p:nvSpPr>
          <p:cNvPr id="340" name="Rectangle 251"/>
          <p:cNvSpPr>
            <a:spLocks noChangeArrowheads="1"/>
          </p:cNvSpPr>
          <p:nvPr/>
        </p:nvSpPr>
        <p:spPr bwMode="auto">
          <a:xfrm>
            <a:off x="4535155" y="4680632"/>
            <a:ext cx="2127738" cy="1651526"/>
          </a:xfrm>
          <a:prstGeom prst="rect">
            <a:avLst/>
          </a:prstGeom>
          <a:solidFill>
            <a:srgbClr val="E5F2F4"/>
          </a:solidFill>
          <a:ln w="6350">
            <a:solidFill>
              <a:srgbClr val="007C92"/>
            </a:solidFill>
            <a:miter lim="800000"/>
            <a:headEnd/>
            <a:tailEnd/>
          </a:ln>
        </p:spPr>
        <p:txBody>
          <a:bodyPr lIns="54000" tIns="54000" rIns="54000" bIns="54000"/>
          <a:lstStyle/>
          <a:p>
            <a:pPr marL="179388" lvl="1" indent="-177800">
              <a:spcBef>
                <a:spcPct val="25000"/>
              </a:spcBef>
              <a:buClr>
                <a:srgbClr val="0C2D83"/>
              </a:buClr>
              <a:buSzPct val="125000"/>
              <a:buFont typeface="Arial" pitchFamily="34" charset="0"/>
              <a:buChar char="▪"/>
            </a:pPr>
            <a:r>
              <a:rPr lang="en-GB" sz="1000" dirty="0" smtClean="0">
                <a:solidFill>
                  <a:srgbClr val="000000"/>
                </a:solidFill>
                <a:latin typeface="+mn-lt"/>
                <a:cs typeface="Arial" pitchFamily="34" charset="0"/>
              </a:rPr>
              <a:t>Simple and quick to produce, easier to update</a:t>
            </a:r>
          </a:p>
          <a:p>
            <a:pPr marL="179388" lvl="1" indent="-177800">
              <a:spcBef>
                <a:spcPct val="25000"/>
              </a:spcBef>
              <a:buClr>
                <a:srgbClr val="0C2D83"/>
              </a:buClr>
              <a:buSzPct val="125000"/>
              <a:buFont typeface="Arial" pitchFamily="34" charset="0"/>
              <a:buChar char="▪"/>
            </a:pPr>
            <a:r>
              <a:rPr lang="en-GB" sz="1000" dirty="0" smtClean="0">
                <a:solidFill>
                  <a:srgbClr val="000000"/>
                </a:solidFill>
                <a:latin typeface="+mn-lt"/>
                <a:cs typeface="Arial" pitchFamily="34" charset="0"/>
              </a:rPr>
              <a:t>Combines a number of messages and trends together</a:t>
            </a:r>
          </a:p>
          <a:p>
            <a:pPr marL="179388" lvl="1" indent="-177800">
              <a:spcBef>
                <a:spcPct val="25000"/>
              </a:spcBef>
              <a:buClr>
                <a:srgbClr val="0C2D83"/>
              </a:buClr>
              <a:buSzPct val="125000"/>
              <a:buFont typeface="Arial" pitchFamily="34" charset="0"/>
              <a:buChar char="▪"/>
            </a:pPr>
            <a:r>
              <a:rPr lang="en-GB" sz="1000" dirty="0" smtClean="0">
                <a:solidFill>
                  <a:srgbClr val="000000"/>
                </a:solidFill>
                <a:latin typeface="+mn-lt"/>
                <a:cs typeface="Arial" pitchFamily="34" charset="0"/>
              </a:rPr>
              <a:t>Helps get key messages across with inclusion of KPI’s</a:t>
            </a:r>
          </a:p>
          <a:p>
            <a:pPr marL="179388" lvl="1" indent="-177800">
              <a:spcBef>
                <a:spcPct val="25000"/>
              </a:spcBef>
              <a:buClr>
                <a:srgbClr val="0C2D83"/>
              </a:buClr>
              <a:buSzPct val="125000"/>
              <a:buFont typeface="Arial" pitchFamily="34" charset="0"/>
              <a:buChar char="▪"/>
            </a:pPr>
            <a:r>
              <a:rPr lang="en-GB" sz="1000" dirty="0" smtClean="0">
                <a:solidFill>
                  <a:srgbClr val="000000"/>
                </a:solidFill>
                <a:latin typeface="+mn-lt"/>
                <a:cs typeface="Arial" pitchFamily="34" charset="0"/>
              </a:rPr>
              <a:t>A lot of financial data transferred and communicated </a:t>
            </a:r>
          </a:p>
          <a:p>
            <a:pPr marL="179388" lvl="1" indent="-177800">
              <a:spcBef>
                <a:spcPct val="25000"/>
              </a:spcBef>
              <a:buClr>
                <a:srgbClr val="0C2D83"/>
              </a:buClr>
              <a:buSzPct val="125000"/>
              <a:buFont typeface="Arial" pitchFamily="34" charset="0"/>
              <a:buChar char="▪"/>
            </a:pPr>
            <a:r>
              <a:rPr lang="en-GB" sz="1000" dirty="0" smtClean="0">
                <a:solidFill>
                  <a:srgbClr val="000000"/>
                </a:solidFill>
                <a:latin typeface="+mn-lt"/>
                <a:cs typeface="Arial" pitchFamily="34" charset="0"/>
              </a:rPr>
              <a:t>Evidences data analysed</a:t>
            </a:r>
          </a:p>
        </p:txBody>
      </p:sp>
      <p:sp>
        <p:nvSpPr>
          <p:cNvPr id="341" name="Text Box 290"/>
          <p:cNvSpPr txBox="1">
            <a:spLocks noChangeArrowheads="1"/>
          </p:cNvSpPr>
          <p:nvPr/>
        </p:nvSpPr>
        <p:spPr bwMode="auto">
          <a:xfrm>
            <a:off x="5738533" y="4168379"/>
            <a:ext cx="242054" cy="369332"/>
          </a:xfrm>
          <a:prstGeom prst="rect">
            <a:avLst/>
          </a:prstGeom>
          <a:noFill/>
          <a:ln w="6350">
            <a:noFill/>
            <a:miter lim="800000"/>
            <a:headEnd/>
            <a:tailEnd/>
          </a:ln>
        </p:spPr>
        <p:txBody>
          <a:bodyPr wrap="none" lIns="0" tIns="0" rIns="0" bIns="0">
            <a:spAutoFit/>
          </a:bodyPr>
          <a:lstStyle/>
          <a:p>
            <a:pPr algn="ctr"/>
            <a:r>
              <a:rPr lang="en-GB" sz="2400" dirty="0" smtClean="0">
                <a:solidFill>
                  <a:srgbClr val="ADD068"/>
                </a:solidFill>
                <a:latin typeface="+mn-lt"/>
                <a:sym typeface="Wingdings" pitchFamily="2" charset="2"/>
              </a:rPr>
              <a:t></a:t>
            </a:r>
          </a:p>
        </p:txBody>
      </p:sp>
      <p:sp>
        <p:nvSpPr>
          <p:cNvPr id="342" name="Rectangle 252"/>
          <p:cNvSpPr>
            <a:spLocks noChangeArrowheads="1"/>
          </p:cNvSpPr>
          <p:nvPr/>
        </p:nvSpPr>
        <p:spPr bwMode="auto">
          <a:xfrm>
            <a:off x="6706855" y="4478480"/>
            <a:ext cx="2127738" cy="228600"/>
          </a:xfrm>
          <a:prstGeom prst="rect">
            <a:avLst/>
          </a:prstGeom>
          <a:solidFill>
            <a:srgbClr val="007C92"/>
          </a:solidFill>
          <a:ln w="6350">
            <a:noFill/>
            <a:miter lim="800000"/>
            <a:headEnd/>
            <a:tailEnd/>
          </a:ln>
        </p:spPr>
        <p:txBody>
          <a:bodyPr lIns="54000" tIns="54000" rIns="54000" bIns="54000" anchor="ctr"/>
          <a:lstStyle/>
          <a:p>
            <a:pPr algn="ctr">
              <a:spcBef>
                <a:spcPct val="40000"/>
              </a:spcBef>
            </a:pPr>
            <a:r>
              <a:rPr lang="en-GB" sz="1000" b="1" dirty="0" smtClean="0">
                <a:solidFill>
                  <a:srgbClr val="FFFFFF"/>
                </a:solidFill>
                <a:latin typeface="+mn-lt"/>
                <a:cs typeface="Arial" pitchFamily="34" charset="0"/>
              </a:rPr>
              <a:t>Cons</a:t>
            </a:r>
            <a:endParaRPr lang="en-GB" sz="1000" dirty="0" smtClean="0">
              <a:solidFill>
                <a:srgbClr val="000000"/>
              </a:solidFill>
              <a:latin typeface="+mn-lt"/>
              <a:cs typeface="Arial" pitchFamily="34" charset="0"/>
            </a:endParaRPr>
          </a:p>
        </p:txBody>
      </p:sp>
      <p:sp>
        <p:nvSpPr>
          <p:cNvPr id="343" name="Rectangle 253"/>
          <p:cNvSpPr>
            <a:spLocks noChangeArrowheads="1"/>
          </p:cNvSpPr>
          <p:nvPr/>
        </p:nvSpPr>
        <p:spPr bwMode="auto">
          <a:xfrm>
            <a:off x="6706855" y="4680632"/>
            <a:ext cx="2127738" cy="1651526"/>
          </a:xfrm>
          <a:prstGeom prst="rect">
            <a:avLst/>
          </a:prstGeom>
          <a:solidFill>
            <a:srgbClr val="E5F2F4"/>
          </a:solidFill>
          <a:ln w="6350">
            <a:solidFill>
              <a:srgbClr val="007C92"/>
            </a:solidFill>
            <a:miter lim="800000"/>
            <a:headEnd/>
            <a:tailEnd/>
          </a:ln>
        </p:spPr>
        <p:txBody>
          <a:bodyPr lIns="54000" tIns="54000" rIns="54000" bIns="54000"/>
          <a:lstStyle/>
          <a:p>
            <a:pPr marL="179388" lvl="1" indent="-177800">
              <a:spcBef>
                <a:spcPct val="25000"/>
              </a:spcBef>
              <a:buClr>
                <a:srgbClr val="0C2D83"/>
              </a:buClr>
              <a:buSzPct val="125000"/>
              <a:buFont typeface="Arial" pitchFamily="34" charset="0"/>
              <a:buChar char="▪"/>
            </a:pPr>
            <a:r>
              <a:rPr lang="en-GB" sz="1000" dirty="0" smtClean="0">
                <a:solidFill>
                  <a:srgbClr val="000000"/>
                </a:solidFill>
                <a:latin typeface="+mn-lt"/>
                <a:cs typeface="Arial" pitchFamily="34" charset="0"/>
              </a:rPr>
              <a:t>Heavy to read</a:t>
            </a:r>
          </a:p>
          <a:p>
            <a:pPr marL="179388" lvl="1" indent="-177800">
              <a:spcBef>
                <a:spcPct val="25000"/>
              </a:spcBef>
              <a:buClr>
                <a:srgbClr val="0C2D83"/>
              </a:buClr>
              <a:buSzPct val="125000"/>
              <a:buFont typeface="Arial" pitchFamily="34" charset="0"/>
              <a:buChar char="▪"/>
            </a:pPr>
            <a:r>
              <a:rPr lang="en-GB" sz="1000" dirty="0" smtClean="0">
                <a:solidFill>
                  <a:srgbClr val="000000"/>
                </a:solidFill>
                <a:latin typeface="+mn-lt"/>
                <a:cs typeface="Arial" pitchFamily="34" charset="0"/>
              </a:rPr>
              <a:t>Difficult to pull out key messages</a:t>
            </a:r>
          </a:p>
        </p:txBody>
      </p:sp>
      <p:sp>
        <p:nvSpPr>
          <p:cNvPr id="344" name="Text Box 291"/>
          <p:cNvSpPr txBox="1">
            <a:spLocks noChangeArrowheads="1"/>
          </p:cNvSpPr>
          <p:nvPr/>
        </p:nvSpPr>
        <p:spPr bwMode="auto">
          <a:xfrm>
            <a:off x="7672942" y="4168379"/>
            <a:ext cx="195566" cy="369332"/>
          </a:xfrm>
          <a:prstGeom prst="rect">
            <a:avLst/>
          </a:prstGeom>
          <a:noFill/>
          <a:ln w="6350">
            <a:noFill/>
            <a:miter lim="800000"/>
            <a:headEnd/>
            <a:tailEnd/>
          </a:ln>
        </p:spPr>
        <p:txBody>
          <a:bodyPr wrap="none" lIns="0" tIns="0" rIns="0" bIns="0">
            <a:spAutoFit/>
          </a:bodyPr>
          <a:lstStyle/>
          <a:p>
            <a:pPr algn="ctr"/>
            <a:r>
              <a:rPr lang="en-GB" sz="2400" dirty="0" smtClean="0">
                <a:solidFill>
                  <a:srgbClr val="CC0000"/>
                </a:solidFill>
                <a:latin typeface="+mn-lt"/>
                <a:sym typeface="Wingdings" pitchFamily="2" charset="2"/>
              </a:rPr>
              <a:t></a:t>
            </a:r>
          </a:p>
        </p:txBody>
      </p:sp>
      <p:sp>
        <p:nvSpPr>
          <p:cNvPr id="345" name="Rectangle 296"/>
          <p:cNvSpPr>
            <a:spLocks noChangeArrowheads="1"/>
          </p:cNvSpPr>
          <p:nvPr/>
        </p:nvSpPr>
        <p:spPr bwMode="auto">
          <a:xfrm>
            <a:off x="4589590" y="1479937"/>
            <a:ext cx="4334608" cy="228600"/>
          </a:xfrm>
          <a:prstGeom prst="rect">
            <a:avLst/>
          </a:prstGeom>
          <a:solidFill>
            <a:srgbClr val="007C92"/>
          </a:solidFill>
          <a:ln w="6350">
            <a:noFill/>
            <a:miter lim="800000"/>
            <a:headEnd/>
            <a:tailEnd/>
          </a:ln>
        </p:spPr>
        <p:txBody>
          <a:bodyPr lIns="54000" tIns="54000" rIns="54000" bIns="54000" anchor="ctr"/>
          <a:lstStyle/>
          <a:p>
            <a:pPr algn="ctr"/>
            <a:r>
              <a:rPr lang="en-GB" sz="1000" b="1" dirty="0" smtClean="0">
                <a:solidFill>
                  <a:srgbClr val="FFFFFF"/>
                </a:solidFill>
                <a:latin typeface="+mn-lt"/>
              </a:rPr>
              <a:t>USE OF TABLES</a:t>
            </a:r>
          </a:p>
        </p:txBody>
      </p:sp>
      <p:sp>
        <p:nvSpPr>
          <p:cNvPr id="346" name="Text Box 288"/>
          <p:cNvSpPr txBox="1">
            <a:spLocks noChangeArrowheads="1"/>
          </p:cNvSpPr>
          <p:nvPr/>
        </p:nvSpPr>
        <p:spPr bwMode="auto">
          <a:xfrm>
            <a:off x="1135333" y="4168379"/>
            <a:ext cx="242054" cy="369332"/>
          </a:xfrm>
          <a:prstGeom prst="rect">
            <a:avLst/>
          </a:prstGeom>
          <a:noFill/>
          <a:ln w="6350">
            <a:noFill/>
            <a:miter lim="800000"/>
            <a:headEnd/>
            <a:tailEnd/>
          </a:ln>
        </p:spPr>
        <p:txBody>
          <a:bodyPr wrap="none" lIns="0" tIns="0" rIns="0" bIns="0">
            <a:spAutoFit/>
          </a:bodyPr>
          <a:lstStyle/>
          <a:p>
            <a:pPr algn="ctr"/>
            <a:r>
              <a:rPr lang="en-GB" sz="2400" dirty="0" smtClean="0">
                <a:solidFill>
                  <a:srgbClr val="ADD068"/>
                </a:solidFill>
                <a:latin typeface="+mn-lt"/>
                <a:sym typeface="Wingdings" pitchFamily="2" charset="2"/>
              </a:rPr>
              <a:t></a:t>
            </a:r>
          </a:p>
        </p:txBody>
      </p:sp>
      <p:sp>
        <p:nvSpPr>
          <p:cNvPr id="347" name="Rectangle 298"/>
          <p:cNvSpPr>
            <a:spLocks noChangeArrowheads="1"/>
          </p:cNvSpPr>
          <p:nvPr/>
        </p:nvSpPr>
        <p:spPr bwMode="auto">
          <a:xfrm>
            <a:off x="191755" y="4478480"/>
            <a:ext cx="2127738" cy="228600"/>
          </a:xfrm>
          <a:prstGeom prst="rect">
            <a:avLst/>
          </a:prstGeom>
          <a:solidFill>
            <a:srgbClr val="007C92"/>
          </a:solidFill>
          <a:ln w="6350">
            <a:noFill/>
            <a:miter lim="800000"/>
            <a:headEnd/>
            <a:tailEnd/>
          </a:ln>
        </p:spPr>
        <p:txBody>
          <a:bodyPr lIns="54000" tIns="54000" rIns="54000" bIns="54000" anchor="ctr"/>
          <a:lstStyle/>
          <a:p>
            <a:pPr algn="ctr"/>
            <a:r>
              <a:rPr lang="en-GB" sz="1000" b="1" dirty="0" smtClean="0">
                <a:solidFill>
                  <a:srgbClr val="FFFFFF"/>
                </a:solidFill>
                <a:latin typeface="+mn-lt"/>
                <a:cs typeface="Arial" pitchFamily="34" charset="0"/>
              </a:rPr>
              <a:t>Pros</a:t>
            </a:r>
          </a:p>
        </p:txBody>
      </p:sp>
      <p:sp>
        <p:nvSpPr>
          <p:cNvPr id="348" name="Rectangle 299"/>
          <p:cNvSpPr>
            <a:spLocks noChangeArrowheads="1"/>
          </p:cNvSpPr>
          <p:nvPr/>
        </p:nvSpPr>
        <p:spPr bwMode="auto">
          <a:xfrm>
            <a:off x="191755" y="4680632"/>
            <a:ext cx="2127738" cy="1651526"/>
          </a:xfrm>
          <a:prstGeom prst="rect">
            <a:avLst/>
          </a:prstGeom>
          <a:solidFill>
            <a:srgbClr val="E5F2F4"/>
          </a:solidFill>
          <a:ln w="6350">
            <a:solidFill>
              <a:srgbClr val="007C92"/>
            </a:solidFill>
            <a:miter lim="800000"/>
            <a:headEnd/>
            <a:tailEnd/>
          </a:ln>
        </p:spPr>
        <p:txBody>
          <a:bodyPr lIns="54000" tIns="54000" rIns="54000" bIns="54000"/>
          <a:lstStyle/>
          <a:p>
            <a:pPr marL="179388" lvl="1" indent="-177800">
              <a:spcBef>
                <a:spcPct val="25000"/>
              </a:spcBef>
              <a:buClr>
                <a:srgbClr val="0C2D83"/>
              </a:buClr>
              <a:buSzPct val="125000"/>
              <a:buFont typeface="Arial" pitchFamily="34" charset="0"/>
              <a:buChar char="▪"/>
            </a:pPr>
            <a:r>
              <a:rPr lang="en-GB" sz="1000" dirty="0" smtClean="0">
                <a:solidFill>
                  <a:srgbClr val="000000"/>
                </a:solidFill>
                <a:latin typeface="+mn-lt"/>
                <a:cs typeface="Arial" pitchFamily="34" charset="0"/>
              </a:rPr>
              <a:t>Powerful way to get message across</a:t>
            </a:r>
          </a:p>
          <a:p>
            <a:pPr marL="179388" lvl="1" indent="-177800">
              <a:spcBef>
                <a:spcPct val="25000"/>
              </a:spcBef>
              <a:buClr>
                <a:srgbClr val="0C2D83"/>
              </a:buClr>
              <a:buSzPct val="125000"/>
              <a:buFont typeface="Arial" pitchFamily="34" charset="0"/>
              <a:buChar char="▪"/>
            </a:pPr>
            <a:r>
              <a:rPr lang="en-GB" sz="1000" dirty="0" smtClean="0">
                <a:solidFill>
                  <a:srgbClr val="000000"/>
                </a:solidFill>
                <a:latin typeface="+mn-lt"/>
                <a:cs typeface="Arial" pitchFamily="34" charset="0"/>
              </a:rPr>
              <a:t>Easier to read</a:t>
            </a:r>
          </a:p>
          <a:p>
            <a:pPr marL="179388" lvl="1" indent="-177800">
              <a:spcBef>
                <a:spcPct val="25000"/>
              </a:spcBef>
              <a:buClr>
                <a:srgbClr val="0C2D83"/>
              </a:buClr>
              <a:buSzPct val="125000"/>
              <a:buFont typeface="Arial" pitchFamily="34" charset="0"/>
              <a:buChar char="▪"/>
            </a:pPr>
            <a:r>
              <a:rPr lang="en-GB" sz="1000" dirty="0" smtClean="0">
                <a:solidFill>
                  <a:srgbClr val="000000"/>
                </a:solidFill>
                <a:latin typeface="+mn-lt"/>
                <a:cs typeface="Arial" pitchFamily="34" charset="0"/>
              </a:rPr>
              <a:t>Looks more professional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animBg="1"/>
      <p:bldP spid="269" grpId="0" animBg="1"/>
      <p:bldP spid="271" grpId="0" animBg="1"/>
      <p:bldP spid="332" grpId="0"/>
      <p:bldP spid="333" grpId="0"/>
      <p:bldP spid="336" grpId="0" animBg="1"/>
      <p:bldP spid="337" grpId="0" animBg="1"/>
      <p:bldP spid="338" grpId="0"/>
      <p:bldP spid="339" grpId="0" animBg="1"/>
      <p:bldP spid="340" grpId="0" animBg="1"/>
      <p:bldP spid="341" grpId="0"/>
      <p:bldP spid="342" grpId="0" animBg="1"/>
      <p:bldP spid="343" grpId="0" animBg="1"/>
      <p:bldP spid="344" grpId="0"/>
      <p:bldP spid="345" grpId="0" animBg="1"/>
      <p:bldP spid="346" grpId="0"/>
      <p:bldP spid="347" grpId="0" animBg="1"/>
      <p:bldP spid="34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4. Draft – supporting analysis</a:t>
            </a:r>
            <a:endParaRPr lang="en-US" altLang="en-US" b="1" kern="0" dirty="0" smtClean="0">
              <a:solidFill>
                <a:schemeClr val="bg1"/>
              </a:solidFill>
            </a:endParaRPr>
          </a:p>
        </p:txBody>
      </p:sp>
      <p:sp>
        <p:nvSpPr>
          <p:cNvPr id="20" name="Rectangle 3"/>
          <p:cNvSpPr txBox="1">
            <a:spLocks noChangeArrowheads="1"/>
          </p:cNvSpPr>
          <p:nvPr/>
        </p:nvSpPr>
        <p:spPr bwMode="auto">
          <a:xfrm>
            <a:off x="235081" y="1193515"/>
            <a:ext cx="8728372" cy="8719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1.  Supporting analysis (continued) – Create and format tables and charts that support the key message and are consistent in style</a:t>
            </a:r>
          </a:p>
        </p:txBody>
      </p:sp>
      <p:sp>
        <p:nvSpPr>
          <p:cNvPr id="21" name="Text Box 4"/>
          <p:cNvSpPr txBox="1">
            <a:spLocks noChangeArrowheads="1"/>
          </p:cNvSpPr>
          <p:nvPr/>
        </p:nvSpPr>
        <p:spPr bwMode="blackWhite">
          <a:xfrm>
            <a:off x="310062" y="1738508"/>
            <a:ext cx="4097214" cy="445595"/>
          </a:xfrm>
          <a:prstGeom prst="rect">
            <a:avLst/>
          </a:prstGeom>
          <a:solidFill>
            <a:srgbClr val="007C92"/>
          </a:solidFill>
          <a:ln w="6350" algn="ctr">
            <a:no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Chart crimes</a:t>
            </a:r>
          </a:p>
        </p:txBody>
      </p:sp>
      <p:sp>
        <p:nvSpPr>
          <p:cNvPr id="22" name="Rectangle 5"/>
          <p:cNvSpPr>
            <a:spLocks noChangeArrowheads="1"/>
          </p:cNvSpPr>
          <p:nvPr/>
        </p:nvSpPr>
        <p:spPr bwMode="auto">
          <a:xfrm>
            <a:off x="286871" y="2269851"/>
            <a:ext cx="4121845" cy="3243443"/>
          </a:xfrm>
          <a:prstGeom prst="rect">
            <a:avLst/>
          </a:prstGeom>
          <a:solidFill>
            <a:srgbClr val="F3E9F3"/>
          </a:solidFill>
          <a:ln w="6350">
            <a:noFill/>
            <a:miter lim="800000"/>
            <a:headEnd/>
            <a:tailEnd/>
          </a:ln>
        </p:spPr>
        <p:txBody>
          <a:bodyPr lIns="72000" tIns="72000" rIns="72000" bIns="72000"/>
          <a:lstStyle/>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Including charts for the sake of charts – charts are expensive to create and update, and report loses impact</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Making three charts when one table will do</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Failing to put values on charts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Adjusting scale on chart (e.g. y axis does not start at zero)</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Including too many call-out boxes highlighting trends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Too much data on one chart</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Trying to be too clever /sophisticated – reader has to work hard to understand what has been done</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Avoid charts in Appendix – they are better for highlighting key issues/trends in the executive summary</a:t>
            </a:r>
          </a:p>
        </p:txBody>
      </p:sp>
      <p:sp>
        <p:nvSpPr>
          <p:cNvPr id="23" name="Text Box 4"/>
          <p:cNvSpPr txBox="1">
            <a:spLocks noChangeArrowheads="1"/>
          </p:cNvSpPr>
          <p:nvPr/>
        </p:nvSpPr>
        <p:spPr bwMode="blackWhite">
          <a:xfrm>
            <a:off x="4528986" y="1740296"/>
            <a:ext cx="4097214" cy="445595"/>
          </a:xfrm>
          <a:prstGeom prst="rect">
            <a:avLst/>
          </a:prstGeom>
          <a:solidFill>
            <a:srgbClr val="007C92"/>
          </a:solidFill>
          <a:ln w="6350" algn="ctr">
            <a:no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Table crimes</a:t>
            </a:r>
          </a:p>
        </p:txBody>
      </p:sp>
      <p:sp>
        <p:nvSpPr>
          <p:cNvPr id="24" name="Rectangle 5"/>
          <p:cNvSpPr>
            <a:spLocks noChangeArrowheads="1"/>
          </p:cNvSpPr>
          <p:nvPr/>
        </p:nvSpPr>
        <p:spPr bwMode="auto">
          <a:xfrm>
            <a:off x="4529014" y="2271639"/>
            <a:ext cx="4098626" cy="3232690"/>
          </a:xfrm>
          <a:prstGeom prst="rect">
            <a:avLst/>
          </a:prstGeom>
          <a:solidFill>
            <a:srgbClr val="F3E9F3"/>
          </a:solidFill>
          <a:ln w="6350">
            <a:noFill/>
            <a:miter lim="800000"/>
            <a:headEnd/>
            <a:tailEnd/>
          </a:ln>
        </p:spPr>
        <p:txBody>
          <a:bodyPr lIns="72000" tIns="72000" rIns="72000" bIns="72000"/>
          <a:lstStyle/>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Including too much detail</a:t>
            </a:r>
          </a:p>
          <a:p>
            <a:pPr marL="452438" marR="0" lvl="2" indent="-1841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Too many columns</a:t>
            </a:r>
          </a:p>
          <a:p>
            <a:pPr marL="452438" marR="0" lvl="2" indent="-1841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Too many rows</a:t>
            </a:r>
          </a:p>
          <a:p>
            <a:pPr marL="452438" marR="0" lvl="2" indent="-1841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May be better in Appendices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Including too many numbers – e.g. not rounded to £‘000 or $m </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Over-highlighting of messages in table</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Failing to highlight important numbers and trends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Lacking variance analysis or KPIs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Failing to prioritize/order</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Failing to have an ‘other’ category to combine non-material amounts</a:t>
            </a:r>
          </a:p>
        </p:txBody>
      </p:sp>
      <p:sp>
        <p:nvSpPr>
          <p:cNvPr id="25" name="Oval 4"/>
          <p:cNvSpPr>
            <a:spLocks noChangeArrowheads="1"/>
          </p:cNvSpPr>
          <p:nvPr/>
        </p:nvSpPr>
        <p:spPr bwMode="auto">
          <a:xfrm>
            <a:off x="3141231" y="5690796"/>
            <a:ext cx="2657138" cy="569895"/>
          </a:xfrm>
          <a:prstGeom prst="ellipse">
            <a:avLst/>
          </a:prstGeom>
          <a:gradFill rotWithShape="1">
            <a:gsLst>
              <a:gs pos="0">
                <a:srgbClr val="0C2D83">
                  <a:gamma/>
                  <a:tint val="70196"/>
                  <a:invGamma/>
                </a:srgbClr>
              </a:gs>
              <a:gs pos="100000">
                <a:srgbClr val="0C2D83"/>
              </a:gs>
            </a:gsLst>
            <a:path path="shape">
              <a:fillToRect l="50000" t="50000" r="50000" b="50000"/>
            </a:path>
          </a:gradFill>
          <a:ln w="6350">
            <a:noFill/>
            <a:round/>
            <a:headEnd type="none" w="sm" len="sm"/>
            <a:tailEnd type="none" w="sm" len="sm"/>
          </a:ln>
          <a:effectLst/>
        </p:spPr>
        <p:txBody>
          <a:bodyPr lIns="54000" tIns="54000" rIns="54000" bIns="54000" anchor="ctr"/>
          <a:lstStyle/>
          <a:p>
            <a:pPr marL="0" marR="0" lvl="0" indent="0" algn="ctr" defTabSz="914400" eaLnBrk="1" fontAlgn="auto" latinLnBrk="0" hangingPunct="1">
              <a:lnSpc>
                <a:spcPct val="100000"/>
              </a:lnSpc>
              <a:spcBef>
                <a:spcPct val="40000"/>
              </a:spcBef>
              <a:spcAft>
                <a:spcPts val="0"/>
              </a:spcAft>
              <a:buClrTx/>
              <a:buSzTx/>
              <a:buFontTx/>
              <a:buNone/>
              <a:tabLst/>
              <a:defRPr/>
            </a:pPr>
            <a:r>
              <a:rPr kumimoji="0" lang="en-GB" sz="1600" b="1" i="0" u="none" strike="noStrike" kern="0" cap="none" spc="0" normalizeH="0" baseline="0" noProof="0" dirty="0">
                <a:ln>
                  <a:noFill/>
                </a:ln>
                <a:solidFill>
                  <a:srgbClr val="FFFFFF"/>
                </a:solidFill>
                <a:effectLst/>
                <a:uLnTx/>
                <a:uFillTx/>
                <a:latin typeface="Univers 45 Light" pitchFamily="2" charset="0"/>
              </a:rPr>
              <a:t>Keep it simple</a:t>
            </a:r>
          </a:p>
        </p:txBody>
      </p:sp>
      <p:sp>
        <p:nvSpPr>
          <p:cNvPr id="26" name="Up Arrow 25"/>
          <p:cNvSpPr/>
          <p:nvPr/>
        </p:nvSpPr>
        <p:spPr>
          <a:xfrm rot="8080589">
            <a:off x="3162720" y="5503211"/>
            <a:ext cx="322730" cy="289469"/>
          </a:xfrm>
          <a:prstGeom prst="upArrow">
            <a:avLst/>
          </a:prstGeom>
          <a:solidFill>
            <a:srgbClr val="F5DB7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27" name="Up Arrow 26"/>
          <p:cNvSpPr/>
          <p:nvPr/>
        </p:nvSpPr>
        <p:spPr>
          <a:xfrm rot="12973761">
            <a:off x="5548752" y="5398966"/>
            <a:ext cx="322730" cy="451892"/>
          </a:xfrm>
          <a:prstGeom prst="upArrow">
            <a:avLst/>
          </a:prstGeom>
          <a:solidFill>
            <a:srgbClr val="F5DB7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4. Draft – supporting analysis</a:t>
            </a:r>
            <a:endParaRPr lang="en-US" altLang="en-US" b="1" kern="0" dirty="0" smtClean="0">
              <a:solidFill>
                <a:schemeClr val="bg1"/>
              </a:solidFill>
            </a:endParaRPr>
          </a:p>
        </p:txBody>
      </p:sp>
      <p:sp>
        <p:nvSpPr>
          <p:cNvPr id="29" name="Rectangle 3"/>
          <p:cNvSpPr txBox="1">
            <a:spLocks noChangeArrowheads="1"/>
          </p:cNvSpPr>
          <p:nvPr/>
        </p:nvSpPr>
        <p:spPr bwMode="auto">
          <a:xfrm>
            <a:off x="235081" y="1193515"/>
            <a:ext cx="8728372" cy="11946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1.  Supporting analysis (continued) – Write succinct bullet and sub-bullet points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Write as you would speak - simplify the language and delete words that do not add value</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Use concise phrases rather sentences</a:t>
            </a:r>
          </a:p>
        </p:txBody>
      </p:sp>
      <p:sp>
        <p:nvSpPr>
          <p:cNvPr id="30" name="Line 19"/>
          <p:cNvSpPr>
            <a:spLocks noChangeShapeType="1"/>
          </p:cNvSpPr>
          <p:nvPr/>
        </p:nvSpPr>
        <p:spPr bwMode="gray">
          <a:xfrm>
            <a:off x="2517531" y="2055521"/>
            <a:ext cx="0" cy="631985"/>
          </a:xfrm>
          <a:prstGeom prst="line">
            <a:avLst/>
          </a:prstGeom>
          <a:noFill/>
          <a:ln w="76200" cap="sq">
            <a:noFill/>
            <a:round/>
            <a:headEnd type="none" w="sm" len="sm"/>
            <a:tailEnd type="none" w="sm" len="sm"/>
          </a:ln>
        </p:spPr>
        <p:txBody>
          <a:bodyPr wrap="square" lIns="72000" tIns="72000" rIns="72000" bIns="72000">
            <a:spAutoFit/>
          </a:bodyPr>
          <a:lstStyle/>
          <a:p>
            <a:pPr algn="ctr"/>
            <a:endParaRPr lang="en-GB" sz="1000" b="1" dirty="0" smtClean="0">
              <a:solidFill>
                <a:srgbClr val="FFFFFF"/>
              </a:solidFill>
              <a:latin typeface="+mn-lt"/>
              <a:cs typeface="Arial" pitchFamily="34" charset="0"/>
            </a:endParaRPr>
          </a:p>
        </p:txBody>
      </p:sp>
      <p:graphicFrame>
        <p:nvGraphicFramePr>
          <p:cNvPr id="31" name="Group 84"/>
          <p:cNvGraphicFramePr>
            <a:graphicFrameLocks noGrp="1"/>
          </p:cNvGraphicFramePr>
          <p:nvPr>
            <p:custDataLst>
              <p:tags r:id="rId1"/>
            </p:custDataLst>
          </p:nvPr>
        </p:nvGraphicFramePr>
        <p:xfrm>
          <a:off x="247426" y="1976507"/>
          <a:ext cx="8670663" cy="4338234"/>
        </p:xfrm>
        <a:graphic>
          <a:graphicData uri="http://schemas.openxmlformats.org/drawingml/2006/table">
            <a:tbl>
              <a:tblPr/>
              <a:tblGrid>
                <a:gridCol w="3560781"/>
                <a:gridCol w="365760"/>
                <a:gridCol w="4744122"/>
              </a:tblGrid>
              <a:tr h="245282">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Instead of writing… </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sm" len="sm"/>
                      <a:tailEnd type="none" w="sm" len="sm"/>
                    </a:lnT>
                    <a:lnB w="6350" cap="flat" cmpd="sng" algn="ctr">
                      <a:solidFill>
                        <a:srgbClr val="8AA5CB"/>
                      </a:solidFill>
                      <a:prstDash val="solid"/>
                      <a:round/>
                      <a:headEnd type="none" w="med" len="med"/>
                      <a:tailEnd type="none" w="med" len="med"/>
                    </a:lnB>
                    <a:lnTlToBr>
                      <a:noFill/>
                    </a:lnTlToBr>
                    <a:lnBlToTr>
                      <a:noFill/>
                    </a:lnBlToTr>
                    <a:solidFill>
                      <a:srgbClr val="007C92"/>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000" b="1" i="0" u="none" strike="noStrike" cap="none" normalizeH="0" baseline="0" dirty="0" smtClean="0">
                        <a:ln>
                          <a:noFill/>
                        </a:ln>
                        <a:solidFill>
                          <a:schemeClr val="bg1"/>
                        </a:solidFill>
                        <a:effectLst/>
                        <a:latin typeface="Arial" pitchFamily="34" charset="0"/>
                        <a:cs typeface="Arial" pitchFamily="34" charset="0"/>
                      </a:endParaRP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sm" len="sm"/>
                      <a:tailEnd type="none" w="sm" len="sm"/>
                    </a:lnT>
                    <a:lnB w="6350" cap="flat" cmpd="sng" algn="ctr">
                      <a:solidFill>
                        <a:srgbClr val="8AA5CB"/>
                      </a:solidFill>
                      <a:prstDash val="solid"/>
                      <a:round/>
                      <a:headEnd type="none" w="med" len="med"/>
                      <a:tailEnd type="none" w="med" len="med"/>
                    </a:lnB>
                    <a:lnTlToBr>
                      <a:noFill/>
                    </a:lnTlToBr>
                    <a:lnBlToTr>
                      <a:noFill/>
                    </a:lnBlToTr>
                    <a:solidFill>
                      <a:srgbClr val="007C92"/>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...how about writing ... </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sm" len="sm"/>
                      <a:tailEnd type="none" w="sm" len="sm"/>
                    </a:lnT>
                    <a:lnB w="6350" cap="flat" cmpd="sng" algn="ctr">
                      <a:solidFill>
                        <a:srgbClr val="8AA5CB"/>
                      </a:solidFill>
                      <a:prstDash val="solid"/>
                      <a:round/>
                      <a:headEnd type="none" w="med" len="med"/>
                      <a:tailEnd type="none" w="med" len="med"/>
                    </a:lnB>
                    <a:lnTlToBr>
                      <a:noFill/>
                    </a:lnTlToBr>
                    <a:lnBlToTr>
                      <a:noFill/>
                    </a:lnBlToTr>
                    <a:solidFill>
                      <a:srgbClr val="007C92"/>
                    </a:solidFill>
                  </a:tcPr>
                </a:tc>
              </a:tr>
              <a:tr h="254060">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000" b="0" i="0" u="none" strike="noStrike" cap="none" normalizeH="0" baseline="0" dirty="0" smtClean="0">
                          <a:ln>
                            <a:noFill/>
                          </a:ln>
                          <a:solidFill>
                            <a:schemeClr val="accent1"/>
                          </a:solidFill>
                          <a:effectLst/>
                          <a:latin typeface="Arial" pitchFamily="34" charset="0"/>
                          <a:cs typeface="Arial" pitchFamily="34" charset="0"/>
                        </a:rPr>
                        <a:t>“ … give consideration to using … “</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00025" marR="0" lvl="1" indent="-198438"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1000" b="0" i="0" u="none" strike="noStrike" cap="none" normalizeH="0" baseline="0" dirty="0" smtClean="0">
                        <a:ln>
                          <a:noFill/>
                        </a:ln>
                        <a:solidFill>
                          <a:schemeClr val="accent1"/>
                        </a:solidFill>
                        <a:effectLst/>
                        <a:latin typeface="Arial" pitchFamily="34" charset="0"/>
                        <a:cs typeface="Arial" pitchFamily="34" charset="0"/>
                      </a:endParaRP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200025" marR="0" lvl="1" indent="-198438"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1000" b="0" i="0" u="none" strike="noStrike" cap="none" normalizeH="0" baseline="0" dirty="0" smtClean="0">
                          <a:ln>
                            <a:noFill/>
                          </a:ln>
                          <a:solidFill>
                            <a:schemeClr val="accent1"/>
                          </a:solidFill>
                          <a:effectLst/>
                          <a:latin typeface="Arial" pitchFamily="34" charset="0"/>
                          <a:cs typeface="Arial" pitchFamily="34" charset="0"/>
                        </a:rPr>
                        <a:t>“Consider using...”</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r>
              <a:tr h="254060">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000" b="0" i="0" u="none" strike="noStrike" cap="none" normalizeH="0" baseline="0" dirty="0" smtClean="0">
                          <a:ln>
                            <a:noFill/>
                          </a:ln>
                          <a:solidFill>
                            <a:schemeClr val="accent1"/>
                          </a:solidFill>
                          <a:effectLst/>
                          <a:latin typeface="Arial" pitchFamily="34" charset="0"/>
                          <a:cs typeface="Arial" pitchFamily="34" charset="0"/>
                        </a:rPr>
                        <a:t>“ … we would advise that …”</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00025" marR="0" lvl="1" indent="-198438"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1000" b="0" i="0" u="none" strike="noStrike" cap="none" normalizeH="0" baseline="0" dirty="0" smtClean="0">
                        <a:ln>
                          <a:noFill/>
                        </a:ln>
                        <a:solidFill>
                          <a:schemeClr val="accent1"/>
                        </a:solidFill>
                        <a:effectLst/>
                        <a:latin typeface="Arial" pitchFamily="34" charset="0"/>
                        <a:cs typeface="Arial" pitchFamily="34" charset="0"/>
                      </a:endParaRP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200025" marR="0" lvl="1" indent="-198438"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1000" b="0" i="0" u="none" strike="noStrike" cap="none" normalizeH="0" baseline="0" dirty="0" smtClean="0">
                          <a:ln>
                            <a:noFill/>
                          </a:ln>
                          <a:solidFill>
                            <a:schemeClr val="accent1"/>
                          </a:solidFill>
                          <a:effectLst/>
                          <a:latin typeface="Arial" pitchFamily="34" charset="0"/>
                          <a:cs typeface="Arial" pitchFamily="34" charset="0"/>
                        </a:rPr>
                        <a:t>“We advise...” or “We recommend...”</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r>
              <a:tr h="254060">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US" sz="1000" kern="0" dirty="0" smtClean="0">
                          <a:solidFill>
                            <a:schemeClr val="accent1"/>
                          </a:solidFill>
                          <a:latin typeface="Arial" charset="0"/>
                          <a:ea typeface="+mn-ea"/>
                          <a:cs typeface="Arial" charset="0"/>
                        </a:rPr>
                        <a:t>A review of the plans will be carried out by the project team in order to provide assistance to senior management in the preparation of their presentation prior to the occurrence of the meeting</a:t>
                      </a:r>
                      <a:endParaRPr lang="en-GB" sz="1000" kern="0" dirty="0" smtClean="0">
                        <a:solidFill>
                          <a:schemeClr val="accent1"/>
                        </a:solidFill>
                        <a:latin typeface="Arial" charset="0"/>
                        <a:ea typeface="+mn-ea"/>
                        <a:cs typeface="Arial" charset="0"/>
                      </a:endParaRP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75000"/>
                        <a:buFont typeface="Wingdings" pitchFamily="2" charset="2"/>
                        <a:buChar char="l"/>
                        <a:tabLst>
                          <a:tab pos="231775" algn="l"/>
                        </a:tabLst>
                        <a:defRPr/>
                      </a:pPr>
                      <a:endParaRPr lang="en-GB" sz="1000" kern="0" dirty="0" smtClean="0">
                        <a:solidFill>
                          <a:schemeClr val="accent1"/>
                        </a:solidFill>
                        <a:latin typeface="Arial" charset="0"/>
                        <a:ea typeface="+mn-ea"/>
                        <a:cs typeface="Arial" charset="0"/>
                      </a:endParaRP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The project team will review the plans</a:t>
                      </a:r>
                    </a:p>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This will help senior managers to prepare their presentation before the meeting takes place</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r>
              <a:tr h="254060">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Management accounts are produced by the chief accountant on a monthly basis in which the month’s performance details and year-to-date totals are provided.  Additionally it was noted that a detailed breakdown of the profit and loss account is also provided</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452438" marR="0" lvl="2" indent="-184150" algn="l" defTabSz="914400" rtl="0" eaLnBrk="1" fontAlgn="base" latinLnBrk="0" hangingPunct="1">
                        <a:lnSpc>
                          <a:spcPct val="100000"/>
                        </a:lnSpc>
                        <a:spcBef>
                          <a:spcPts val="600"/>
                        </a:spcBef>
                        <a:spcAft>
                          <a:spcPts val="0"/>
                        </a:spcAft>
                        <a:buClr>
                          <a:schemeClr val="accent1"/>
                        </a:buClr>
                        <a:buSzPct val="75000"/>
                        <a:buFont typeface="Arial" pitchFamily="34" charset="0"/>
                        <a:buChar char="–"/>
                        <a:tabLst>
                          <a:tab pos="231775" algn="l"/>
                        </a:tabLst>
                        <a:defRPr/>
                      </a:pPr>
                      <a:endParaRPr lang="en-GB" sz="1000" kern="0" dirty="0" smtClean="0">
                        <a:solidFill>
                          <a:schemeClr val="accent1"/>
                        </a:solidFill>
                        <a:latin typeface="Arial" charset="0"/>
                        <a:ea typeface="+mn-ea"/>
                        <a:cs typeface="Arial" charset="0"/>
                      </a:endParaRP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The chief accountant produces monthly management accounts</a:t>
                      </a:r>
                    </a:p>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These provide the month’s performance details and year-to-date totals</a:t>
                      </a:r>
                    </a:p>
                    <a:p>
                      <a:pPr marL="452438" marR="0" lvl="2" indent="-184150" algn="l" defTabSz="914400" rtl="0" eaLnBrk="1" fontAlgn="base" latinLnBrk="0" hangingPunct="1">
                        <a:lnSpc>
                          <a:spcPct val="100000"/>
                        </a:lnSpc>
                        <a:spcBef>
                          <a:spcPts val="0"/>
                        </a:spcBef>
                        <a:spcAft>
                          <a:spcPts val="0"/>
                        </a:spcAft>
                        <a:buClr>
                          <a:schemeClr val="accent1"/>
                        </a:buClr>
                        <a:buSzPct val="100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they also give a detailed breakdown of the profit and loss account</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r>
              <a:tr h="1969434">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[Target] faces strong competition from other branded players like [Company A], [Company B], which have significantly higher marketing budgets or specifically focus on the yoghurt segment and therefore gain share through their product innovation capability</a:t>
                      </a:r>
                    </a:p>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feedback from industry participants suggests that retailers are increasingly keen on frequently changing their product portfolio, and therefore tend to favour suppliers that have innovative, seasonal products</a:t>
                      </a:r>
                    </a:p>
                    <a:p>
                      <a:pPr marL="0" marR="0" lvl="0" indent="0" algn="l" defTabSz="914400" rtl="0" eaLnBrk="1" fontAlgn="base" latinLnBrk="0" hangingPunct="1">
                        <a:lnSpc>
                          <a:spcPct val="100000"/>
                        </a:lnSpc>
                        <a:spcBef>
                          <a:spcPct val="40000"/>
                        </a:spcBef>
                        <a:spcAft>
                          <a:spcPct val="0"/>
                        </a:spcAft>
                        <a:buClrTx/>
                        <a:buSzPct val="125000"/>
                        <a:buFont typeface="Arial" pitchFamily="34" charset="0"/>
                        <a:buChar char="▪"/>
                        <a:tabLst/>
                      </a:pPr>
                      <a:endParaRPr kumimoji="0" lang="en-GB" sz="1000" b="0" i="1" u="none" strike="noStrike" cap="none" normalizeH="0" baseline="0" dirty="0" smtClean="0">
                        <a:ln>
                          <a:noFill/>
                        </a:ln>
                        <a:solidFill>
                          <a:schemeClr val="accent1"/>
                        </a:solidFill>
                        <a:effectLst/>
                        <a:latin typeface="Arial" pitchFamily="34" charset="0"/>
                        <a:cs typeface="Arial" pitchFamily="34" charset="0"/>
                      </a:endParaRP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00025" marR="0" lvl="1" indent="-198438"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1000" b="0" i="1" u="none" strike="noStrike" cap="none" normalizeH="0" baseline="0" dirty="0" smtClean="0">
                        <a:ln>
                          <a:noFill/>
                        </a:ln>
                        <a:solidFill>
                          <a:schemeClr val="accent1"/>
                        </a:solidFill>
                        <a:effectLst/>
                        <a:latin typeface="Arial" pitchFamily="34" charset="0"/>
                        <a:cs typeface="Arial" pitchFamily="34" charset="0"/>
                      </a:endParaRP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[Target] faces strong competition from other branded players, e.g. [Company A and Company B]</a:t>
                      </a:r>
                    </a:p>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These competitors have gained share due to operational focus and resources which differ from Orange, including:</a:t>
                      </a:r>
                    </a:p>
                    <a:p>
                      <a:pPr marL="452438" marR="0" lvl="2" indent="-184150" algn="l" defTabSz="914400" rtl="0" eaLnBrk="1" fontAlgn="base" latinLnBrk="0" hangingPunct="1">
                        <a:lnSpc>
                          <a:spcPct val="100000"/>
                        </a:lnSpc>
                        <a:spcBef>
                          <a:spcPts val="0"/>
                        </a:spcBef>
                        <a:spcAft>
                          <a:spcPts val="0"/>
                        </a:spcAft>
                        <a:buClr>
                          <a:schemeClr val="accent1"/>
                        </a:buClr>
                        <a:buSzPct val="100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Higher marketing budgets</a:t>
                      </a:r>
                    </a:p>
                    <a:p>
                      <a:pPr marL="452438" marR="0" lvl="2" indent="-184150" algn="l" defTabSz="914400" rtl="0" eaLnBrk="1" fontAlgn="base" latinLnBrk="0" hangingPunct="1">
                        <a:lnSpc>
                          <a:spcPct val="100000"/>
                        </a:lnSpc>
                        <a:spcBef>
                          <a:spcPts val="0"/>
                        </a:spcBef>
                        <a:spcAft>
                          <a:spcPts val="0"/>
                        </a:spcAft>
                        <a:buClr>
                          <a:schemeClr val="accent1"/>
                        </a:buClr>
                        <a:buSzPct val="100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Specific focus on the [product] segment</a:t>
                      </a:r>
                    </a:p>
                    <a:p>
                      <a:pPr marL="452438" marR="0" lvl="2" indent="-184150" algn="l" defTabSz="914400" rtl="0" eaLnBrk="1" fontAlgn="base" latinLnBrk="0" hangingPunct="1">
                        <a:lnSpc>
                          <a:spcPct val="100000"/>
                        </a:lnSpc>
                        <a:spcBef>
                          <a:spcPts val="0"/>
                        </a:spcBef>
                        <a:spcAft>
                          <a:spcPts val="0"/>
                        </a:spcAft>
                        <a:buClr>
                          <a:schemeClr val="accent1"/>
                        </a:buClr>
                        <a:buSzPct val="100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Product innovation capability</a:t>
                      </a:r>
                    </a:p>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Industry participants(1) suggest that retailers increasingly wish to change their product portfolio</a:t>
                      </a:r>
                    </a:p>
                    <a:p>
                      <a:pPr marL="452438" marR="0" lvl="2" indent="-184150" algn="l" defTabSz="914400" rtl="0" eaLnBrk="1" fontAlgn="base" latinLnBrk="0" hangingPunct="1">
                        <a:lnSpc>
                          <a:spcPct val="100000"/>
                        </a:lnSpc>
                        <a:spcBef>
                          <a:spcPts val="0"/>
                        </a:spcBef>
                        <a:spcAft>
                          <a:spcPts val="0"/>
                        </a:spcAft>
                        <a:buClr>
                          <a:schemeClr val="accent1"/>
                        </a:buClr>
                        <a:buSzPct val="100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Thus, they tend to favour suppliers that have innovative, seasonal products</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r>
            </a:tbl>
          </a:graphicData>
        </a:graphic>
      </p:graphicFrame>
      <p:sp>
        <p:nvSpPr>
          <p:cNvPr id="32" name="Text Box 4"/>
          <p:cNvSpPr txBox="1">
            <a:spLocks noChangeArrowheads="1"/>
          </p:cNvSpPr>
          <p:nvPr/>
        </p:nvSpPr>
        <p:spPr bwMode="auto">
          <a:xfrm>
            <a:off x="4215429" y="6117892"/>
            <a:ext cx="3723715" cy="200055"/>
          </a:xfrm>
          <a:prstGeom prst="rect">
            <a:avLst/>
          </a:prstGeom>
          <a:noFill/>
          <a:ln w="6350">
            <a:noFill/>
            <a:miter lim="800000"/>
            <a:headEnd type="none" w="sm" len="sm"/>
            <a:tailEnd type="none" w="sm" len="sm"/>
          </a:ln>
        </p:spPr>
        <p:txBody>
          <a:bodyPr wrap="square" lIns="0">
            <a:spAutoFit/>
          </a:bodyPr>
          <a:lstStyle/>
          <a:p>
            <a:pPr marL="538163" indent="-538163" defTabSz="762000" eaLnBrk="0" hangingPunct="0">
              <a:spcBef>
                <a:spcPct val="20000"/>
              </a:spcBef>
              <a:tabLst>
                <a:tab pos="727075" algn="l"/>
              </a:tabLst>
            </a:pPr>
            <a:r>
              <a:rPr lang="en-GB" sz="700" i="1" dirty="0" smtClean="0">
                <a:solidFill>
                  <a:srgbClr val="8AA5CB"/>
                </a:solidFill>
                <a:latin typeface="Univers 55" pitchFamily="2" charset="0"/>
                <a:cs typeface="+mn-cs"/>
              </a:rPr>
              <a:t>Source:	(1)	Industry source</a:t>
            </a:r>
          </a:p>
        </p:txBody>
      </p:sp>
      <p:sp>
        <p:nvSpPr>
          <p:cNvPr id="33" name="Up Arrow 32"/>
          <p:cNvSpPr/>
          <p:nvPr/>
        </p:nvSpPr>
        <p:spPr>
          <a:xfrm rot="5400000">
            <a:off x="3958367" y="2244770"/>
            <a:ext cx="93689" cy="251449"/>
          </a:xfrm>
          <a:prstGeom prst="upArrow">
            <a:avLst/>
          </a:prstGeom>
          <a:solidFill>
            <a:srgbClr val="F5DB7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34" name="Up Arrow 33"/>
          <p:cNvSpPr/>
          <p:nvPr/>
        </p:nvSpPr>
        <p:spPr>
          <a:xfrm rot="5400000">
            <a:off x="3949402" y="2515504"/>
            <a:ext cx="93689" cy="251449"/>
          </a:xfrm>
          <a:prstGeom prst="upArrow">
            <a:avLst/>
          </a:prstGeom>
          <a:solidFill>
            <a:srgbClr val="F5DB7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35" name="Up Arrow 34"/>
          <p:cNvSpPr/>
          <p:nvPr/>
        </p:nvSpPr>
        <p:spPr>
          <a:xfrm rot="5400000">
            <a:off x="3972710" y="2990633"/>
            <a:ext cx="93689" cy="251449"/>
          </a:xfrm>
          <a:prstGeom prst="upArrow">
            <a:avLst/>
          </a:prstGeom>
          <a:solidFill>
            <a:srgbClr val="F5DB7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37" name="Up Arrow 36"/>
          <p:cNvSpPr/>
          <p:nvPr/>
        </p:nvSpPr>
        <p:spPr>
          <a:xfrm rot="5400000">
            <a:off x="3963746" y="3788492"/>
            <a:ext cx="93689" cy="251449"/>
          </a:xfrm>
          <a:prstGeom prst="upArrow">
            <a:avLst/>
          </a:prstGeom>
          <a:solidFill>
            <a:srgbClr val="F5DB7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38" name="Up Arrow 37"/>
          <p:cNvSpPr/>
          <p:nvPr/>
        </p:nvSpPr>
        <p:spPr>
          <a:xfrm rot="5400000">
            <a:off x="3954781" y="4984384"/>
            <a:ext cx="93689" cy="251449"/>
          </a:xfrm>
          <a:prstGeom prst="upArrow">
            <a:avLst/>
          </a:prstGeom>
          <a:solidFill>
            <a:srgbClr val="F5DB7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4. Draft – supporting analysis</a:t>
            </a:r>
            <a:endParaRPr lang="en-US" altLang="en-US" b="1" kern="0" dirty="0" smtClean="0">
              <a:solidFill>
                <a:schemeClr val="bg1"/>
              </a:solidFill>
            </a:endParaRPr>
          </a:p>
        </p:txBody>
      </p:sp>
      <p:sp>
        <p:nvSpPr>
          <p:cNvPr id="17" name="Line 19"/>
          <p:cNvSpPr>
            <a:spLocks noChangeShapeType="1"/>
          </p:cNvSpPr>
          <p:nvPr/>
        </p:nvSpPr>
        <p:spPr bwMode="gray">
          <a:xfrm>
            <a:off x="2540839" y="6155978"/>
            <a:ext cx="0" cy="631985"/>
          </a:xfrm>
          <a:prstGeom prst="line">
            <a:avLst/>
          </a:prstGeom>
          <a:noFill/>
          <a:ln w="76200" cap="sq">
            <a:noFill/>
            <a:round/>
            <a:headEnd type="none" w="sm" len="sm"/>
            <a:tailEnd type="none" w="sm" len="sm"/>
          </a:ln>
        </p:spPr>
        <p:txBody>
          <a:bodyPr wrap="square" lIns="72000" tIns="72000" rIns="72000" bIns="72000">
            <a:spAutoFit/>
          </a:bodyPr>
          <a:lstStyle/>
          <a:p>
            <a:pPr algn="ctr"/>
            <a:endParaRPr lang="en-GB" sz="1000" b="1" dirty="0" smtClean="0">
              <a:solidFill>
                <a:srgbClr val="FFFFFF"/>
              </a:solidFill>
              <a:latin typeface="+mn-lt"/>
              <a:cs typeface="Arial" pitchFamily="34" charset="0"/>
            </a:endParaRPr>
          </a:p>
        </p:txBody>
      </p:sp>
      <p:sp>
        <p:nvSpPr>
          <p:cNvPr id="32" name="Rectangle 31"/>
          <p:cNvSpPr/>
          <p:nvPr/>
        </p:nvSpPr>
        <p:spPr>
          <a:xfrm>
            <a:off x="480291" y="1742740"/>
            <a:ext cx="8423564" cy="1462374"/>
          </a:xfrm>
          <a:prstGeom prst="rect">
            <a:avLst/>
          </a:prstGeom>
          <a:solidFill>
            <a:srgbClr val="E5F2F4"/>
          </a:solidFill>
          <a:ln w="25400" cap="flat" cmpd="sng" algn="ctr">
            <a:solidFill>
              <a:srgbClr val="80BEC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33" name="Rectangle 3"/>
          <p:cNvSpPr txBox="1">
            <a:spLocks noChangeArrowheads="1"/>
          </p:cNvSpPr>
          <p:nvPr/>
        </p:nvSpPr>
        <p:spPr bwMode="auto">
          <a:xfrm>
            <a:off x="220322" y="1170471"/>
            <a:ext cx="8728372" cy="11946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1.  Supporting analysis (continued) – Write succinct bullet and sub-bullet points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Use parallel structure...</a:t>
            </a: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Use the active voice...</a:t>
            </a:r>
          </a:p>
          <a:p>
            <a:pPr marL="538163" marR="0" lvl="2" indent="-269875"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The active voice is a grammatical term to indicate that the subject of a verb is actually doing the action (when you use the active voice, the subject of the sentence acts)</a:t>
            </a:r>
          </a:p>
          <a:p>
            <a:pPr marL="538163" marR="0" lvl="2" indent="-269875"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The passive voice, on the other hand, is used to show that the subject of a verb is suffering the action – i.e. having it </a:t>
            </a:r>
            <a:br>
              <a:rPr kumimoji="0" lang="en-GB" sz="1200" b="0" i="0" u="none" strike="noStrike" kern="0" cap="none" spc="0" normalizeH="0" baseline="0" noProof="0" dirty="0" smtClean="0">
                <a:ln>
                  <a:noFill/>
                </a:ln>
                <a:solidFill>
                  <a:srgbClr val="00338D"/>
                </a:solidFill>
                <a:effectLst/>
                <a:uLnTx/>
                <a:uFillTx/>
              </a:rPr>
            </a:br>
            <a:r>
              <a:rPr kumimoji="0" lang="en-GB" sz="1200" b="0" i="0" u="none" strike="noStrike" kern="0" cap="none" spc="0" normalizeH="0" baseline="0" noProof="0" dirty="0" smtClean="0">
                <a:ln>
                  <a:noFill/>
                </a:ln>
                <a:solidFill>
                  <a:srgbClr val="00338D"/>
                </a:solidFill>
                <a:effectLst/>
                <a:uLnTx/>
                <a:uFillTx/>
              </a:rPr>
              <a:t>done to him/her (when you use the passive voice, the subject of the sentence is acted upon)</a:t>
            </a:r>
          </a:p>
          <a:p>
            <a:pPr marL="538163" marR="0" lvl="2" indent="-269875"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There are two disadvantages to the passive voice which when used in reports make them more difficult to read and less interesting:</a:t>
            </a:r>
          </a:p>
          <a:p>
            <a:pPr marL="806450" marR="0" lvl="3" indent="-268288"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rPr>
              <a:t>Passive voice takes more words:</a:t>
            </a:r>
          </a:p>
          <a:p>
            <a:pPr marL="806450" marR="0" lvl="3" indent="-268288"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rPr>
              <a:t>Passive voice creates “detached abstraction”.  With the active voice the reader can see who is doing what to whom, whereas the passive voice often leaves this unclear</a:t>
            </a: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p:txBody>
      </p:sp>
      <p:sp>
        <p:nvSpPr>
          <p:cNvPr id="34" name="Line 19"/>
          <p:cNvSpPr>
            <a:spLocks noChangeShapeType="1"/>
          </p:cNvSpPr>
          <p:nvPr/>
        </p:nvSpPr>
        <p:spPr bwMode="gray">
          <a:xfrm>
            <a:off x="2517531" y="2055521"/>
            <a:ext cx="0" cy="631985"/>
          </a:xfrm>
          <a:prstGeom prst="line">
            <a:avLst/>
          </a:prstGeom>
          <a:noFill/>
          <a:ln w="76200" cap="sq">
            <a:noFill/>
            <a:round/>
            <a:headEnd type="none" w="sm" len="sm"/>
            <a:tailEnd type="none" w="sm" len="sm"/>
          </a:ln>
        </p:spPr>
        <p:txBody>
          <a:bodyPr wrap="square" lIns="72000" tIns="72000" rIns="72000" bIns="72000">
            <a:spAutoFit/>
          </a:bodyPr>
          <a:lstStyle/>
          <a:p>
            <a:pPr algn="ctr"/>
            <a:endParaRPr lang="en-GB" sz="1000" b="1" dirty="0" smtClean="0">
              <a:solidFill>
                <a:srgbClr val="FFFFFF"/>
              </a:solidFill>
              <a:latin typeface="+mn-lt"/>
              <a:cs typeface="Arial" pitchFamily="34" charset="0"/>
            </a:endParaRPr>
          </a:p>
        </p:txBody>
      </p:sp>
      <p:sp>
        <p:nvSpPr>
          <p:cNvPr id="35" name="Rectangle 3"/>
          <p:cNvSpPr>
            <a:spLocks noChangeArrowheads="1"/>
          </p:cNvSpPr>
          <p:nvPr/>
        </p:nvSpPr>
        <p:spPr bwMode="auto">
          <a:xfrm>
            <a:off x="646544" y="1837748"/>
            <a:ext cx="3512747" cy="1550911"/>
          </a:xfrm>
          <a:prstGeom prst="rect">
            <a:avLst/>
          </a:prstGeom>
          <a:noFill/>
          <a:ln w="9525">
            <a:noFill/>
            <a:miter lim="800000"/>
            <a:headEnd/>
            <a:tailEnd/>
          </a:ln>
        </p:spPr>
        <p:txBody>
          <a:bodyPr lIns="0" tIns="0" rIns="0" bIns="0"/>
          <a:lstStyle/>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a:ln>
                  <a:noFill/>
                </a:ln>
                <a:solidFill>
                  <a:srgbClr val="00338D"/>
                </a:solidFill>
                <a:effectLst/>
                <a:uLnTx/>
                <a:uFillTx/>
              </a:rPr>
              <a:t>Reduce revenue synergies by €1 million due to agency risk</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a:ln>
                  <a:noFill/>
                </a:ln>
                <a:solidFill>
                  <a:srgbClr val="00338D"/>
                </a:solidFill>
                <a:effectLst/>
                <a:uLnTx/>
                <a:uFillTx/>
              </a:rPr>
              <a:t>There is potential that all revenue synergies should be discounted</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a:ln>
                  <a:noFill/>
                </a:ln>
                <a:solidFill>
                  <a:srgbClr val="00338D"/>
                </a:solidFill>
                <a:effectLst/>
                <a:uLnTx/>
                <a:uFillTx/>
              </a:rPr>
              <a:t>To lower the additional revenue to nil would reduce saving potential by a further €5-7 million</a:t>
            </a:r>
          </a:p>
        </p:txBody>
      </p:sp>
      <p:sp>
        <p:nvSpPr>
          <p:cNvPr id="37" name="Rectangle 3"/>
          <p:cNvSpPr>
            <a:spLocks noChangeArrowheads="1"/>
          </p:cNvSpPr>
          <p:nvPr/>
        </p:nvSpPr>
        <p:spPr bwMode="auto">
          <a:xfrm>
            <a:off x="4988971" y="1859263"/>
            <a:ext cx="3831756" cy="1318046"/>
          </a:xfrm>
          <a:prstGeom prst="rect">
            <a:avLst/>
          </a:prstGeom>
          <a:solidFill>
            <a:srgbClr val="E5F2F4"/>
          </a:solidFill>
          <a:ln w="9525">
            <a:noFill/>
            <a:miter lim="800000"/>
            <a:headEnd/>
            <a:tailEnd/>
          </a:ln>
        </p:spPr>
        <p:txBody>
          <a:bodyPr lIns="0" tIns="0" rIns="0" bIns="0"/>
          <a:lstStyle/>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Reducing </a:t>
            </a:r>
            <a:r>
              <a:rPr kumimoji="0" lang="en-GB" sz="1200" b="0" i="0" u="none" strike="noStrike" kern="0" cap="none" spc="0" normalizeH="0" baseline="0" noProof="0" dirty="0">
                <a:ln>
                  <a:noFill/>
                </a:ln>
                <a:solidFill>
                  <a:srgbClr val="00338D"/>
                </a:solidFill>
                <a:effectLst/>
                <a:uLnTx/>
                <a:uFillTx/>
              </a:rPr>
              <a:t>revenue synergies by €1 million is recommended due to agency risk</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a:ln>
                  <a:noFill/>
                </a:ln>
                <a:solidFill>
                  <a:srgbClr val="00338D"/>
                </a:solidFill>
                <a:effectLst/>
                <a:uLnTx/>
                <a:uFillTx/>
              </a:rPr>
              <a:t>Discounting all revenue synergies may potentially reduce the project’s risk level</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a:ln>
                  <a:noFill/>
                </a:ln>
                <a:solidFill>
                  <a:srgbClr val="00338D"/>
                </a:solidFill>
                <a:effectLst/>
                <a:uLnTx/>
                <a:uFillTx/>
              </a:rPr>
              <a:t>Lowering additional revenue to nil would reduce saving potential by a further €5-7 million</a:t>
            </a:r>
          </a:p>
        </p:txBody>
      </p:sp>
      <p:sp>
        <p:nvSpPr>
          <p:cNvPr id="38" name="Up Arrow 37"/>
          <p:cNvSpPr/>
          <p:nvPr/>
        </p:nvSpPr>
        <p:spPr>
          <a:xfrm rot="5400000">
            <a:off x="4154280" y="2104919"/>
            <a:ext cx="785310" cy="646962"/>
          </a:xfrm>
          <a:prstGeom prst="upArrow">
            <a:avLst/>
          </a:prstGeom>
          <a:solidFill>
            <a:srgbClr val="F5DB7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39" name="Rectangle 38"/>
          <p:cNvSpPr/>
          <p:nvPr/>
        </p:nvSpPr>
        <p:spPr>
          <a:xfrm>
            <a:off x="480997" y="5575342"/>
            <a:ext cx="8441330" cy="696150"/>
          </a:xfrm>
          <a:prstGeom prst="rect">
            <a:avLst/>
          </a:prstGeom>
          <a:solidFill>
            <a:srgbClr val="E5F2F4"/>
          </a:solidFill>
          <a:ln w="25400" cap="flat" cmpd="sng" algn="ctr">
            <a:solidFill>
              <a:srgbClr val="80BEC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40" name="Rectangle 3"/>
          <p:cNvSpPr>
            <a:spLocks noChangeArrowheads="1"/>
          </p:cNvSpPr>
          <p:nvPr/>
        </p:nvSpPr>
        <p:spPr bwMode="auto">
          <a:xfrm>
            <a:off x="601186" y="5633406"/>
            <a:ext cx="3610596" cy="628850"/>
          </a:xfrm>
          <a:prstGeom prst="rect">
            <a:avLst/>
          </a:prstGeom>
          <a:noFill/>
          <a:ln w="9525">
            <a:noFill/>
            <a:miter lim="800000"/>
            <a:headEnd/>
            <a:tailEnd/>
          </a:ln>
        </p:spPr>
        <p:txBody>
          <a:bodyPr lIns="0" tIns="0" rIns="0" bIns="0"/>
          <a:lstStyle/>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US" sz="1200" b="0" i="0" u="none" strike="noStrike" kern="0" cap="none" spc="0" normalizeH="0" baseline="0" noProof="0" dirty="0" smtClean="0">
                <a:ln>
                  <a:noFill/>
                </a:ln>
                <a:solidFill>
                  <a:srgbClr val="00338D"/>
                </a:solidFill>
                <a:effectLst/>
                <a:uLnTx/>
                <a:uFillTx/>
              </a:rPr>
              <a:t>A review of the plans will be carried out by the project team...</a:t>
            </a:r>
            <a:endParaRPr kumimoji="0" lang="en-GB" sz="1200" b="0" i="0" u="none" strike="noStrike" kern="0" cap="none" spc="0" normalizeH="0" baseline="0" noProof="0" dirty="0">
              <a:ln>
                <a:noFill/>
              </a:ln>
              <a:solidFill>
                <a:srgbClr val="00338D"/>
              </a:solidFill>
              <a:effectLst/>
              <a:uLnTx/>
              <a:uFillTx/>
            </a:endParaRPr>
          </a:p>
        </p:txBody>
      </p:sp>
      <p:sp>
        <p:nvSpPr>
          <p:cNvPr id="41" name="Rectangle 3"/>
          <p:cNvSpPr>
            <a:spLocks noChangeArrowheads="1"/>
          </p:cNvSpPr>
          <p:nvPr/>
        </p:nvSpPr>
        <p:spPr bwMode="auto">
          <a:xfrm>
            <a:off x="5087116" y="5664156"/>
            <a:ext cx="3696666" cy="616571"/>
          </a:xfrm>
          <a:prstGeom prst="rect">
            <a:avLst/>
          </a:prstGeom>
          <a:noFill/>
          <a:ln w="9525">
            <a:noFill/>
            <a:miter lim="800000"/>
            <a:headEnd/>
            <a:tailEnd/>
          </a:ln>
        </p:spPr>
        <p:txBody>
          <a:bodyPr lIns="0" tIns="0" rIns="0" bIns="0"/>
          <a:lstStyle/>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The project team will review the plans...</a:t>
            </a:r>
          </a:p>
        </p:txBody>
      </p:sp>
      <p:sp>
        <p:nvSpPr>
          <p:cNvPr id="42" name="Up Arrow 41"/>
          <p:cNvSpPr/>
          <p:nvPr/>
        </p:nvSpPr>
        <p:spPr>
          <a:xfrm rot="5400000">
            <a:off x="4383492" y="5587537"/>
            <a:ext cx="558257" cy="606452"/>
          </a:xfrm>
          <a:prstGeom prst="upArrow">
            <a:avLst/>
          </a:prstGeom>
          <a:solidFill>
            <a:srgbClr val="F5DB7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4. Draft – Executive summary</a:t>
            </a:r>
            <a:endParaRPr lang="en-US" altLang="en-US" b="1" kern="0" dirty="0" smtClean="0">
              <a:solidFill>
                <a:schemeClr val="bg1"/>
              </a:solidFill>
            </a:endParaRPr>
          </a:p>
        </p:txBody>
      </p:sp>
      <p:sp>
        <p:nvSpPr>
          <p:cNvPr id="17" name="Line 19"/>
          <p:cNvSpPr>
            <a:spLocks noChangeShapeType="1"/>
          </p:cNvSpPr>
          <p:nvPr/>
        </p:nvSpPr>
        <p:spPr bwMode="gray">
          <a:xfrm>
            <a:off x="2540839" y="6155978"/>
            <a:ext cx="0" cy="631985"/>
          </a:xfrm>
          <a:prstGeom prst="line">
            <a:avLst/>
          </a:prstGeom>
          <a:noFill/>
          <a:ln w="76200" cap="sq">
            <a:noFill/>
            <a:round/>
            <a:headEnd type="none" w="sm" len="sm"/>
            <a:tailEnd type="none" w="sm" len="sm"/>
          </a:ln>
        </p:spPr>
        <p:txBody>
          <a:bodyPr wrap="square" lIns="72000" tIns="72000" rIns="72000" bIns="72000">
            <a:spAutoFit/>
          </a:bodyPr>
          <a:lstStyle/>
          <a:p>
            <a:pPr algn="ctr"/>
            <a:endParaRPr lang="en-GB" sz="1000" b="1" dirty="0" smtClean="0">
              <a:solidFill>
                <a:srgbClr val="FFFFFF"/>
              </a:solidFill>
              <a:latin typeface="+mn-lt"/>
              <a:cs typeface="Arial" pitchFamily="34" charset="0"/>
            </a:endParaRPr>
          </a:p>
        </p:txBody>
      </p:sp>
      <p:sp>
        <p:nvSpPr>
          <p:cNvPr id="12" name="Rectangle 3"/>
          <p:cNvSpPr txBox="1">
            <a:spLocks noChangeArrowheads="1"/>
          </p:cNvSpPr>
          <p:nvPr/>
        </p:nvSpPr>
        <p:spPr bwMode="auto">
          <a:xfrm>
            <a:off x="220322" y="1170471"/>
            <a:ext cx="8728372" cy="11946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2.  Executive summary</a:t>
            </a:r>
          </a:p>
        </p:txBody>
      </p:sp>
      <p:sp>
        <p:nvSpPr>
          <p:cNvPr id="13" name="Rectangle 3"/>
          <p:cNvSpPr txBox="1">
            <a:spLocks noChangeArrowheads="1"/>
          </p:cNvSpPr>
          <p:nvPr/>
        </p:nvSpPr>
        <p:spPr bwMode="auto">
          <a:xfrm>
            <a:off x="275480" y="1567360"/>
            <a:ext cx="6078071" cy="2101816"/>
          </a:xfrm>
          <a:prstGeom prst="rect">
            <a:avLst/>
          </a:prstGeom>
          <a:solidFill>
            <a:srgbClr val="E5F2F4"/>
          </a:solidFill>
          <a:ln w="9525" algn="ctr">
            <a:noFill/>
            <a:miter lim="800000"/>
            <a:headEnd/>
            <a:tailEnd/>
          </a:ln>
        </p:spPr>
        <p:txBody>
          <a:bodyPr lIns="54000" tIns="54000" rIns="54000" bIns="54000"/>
          <a:lstStyle/>
          <a:p>
            <a:pPr marL="231775" marR="0" lvl="1" indent="-230188" defTabSz="914400" eaLnBrk="1" fontAlgn="auto" latinLnBrk="0" hangingPunct="1">
              <a:lnSpc>
                <a:spcPct val="100000"/>
              </a:lnSpc>
              <a:spcBef>
                <a:spcPct val="40000"/>
              </a:spcBef>
              <a:spcAft>
                <a:spcPts val="0"/>
              </a:spcAft>
              <a:buClr>
                <a:srgbClr val="00338D"/>
              </a:buClr>
              <a:buSzPct val="85000"/>
              <a:buFontTx/>
              <a:buNone/>
              <a:tabLst>
                <a:tab pos="231775" algn="l"/>
              </a:tabLst>
              <a:defRPr/>
            </a:pPr>
            <a:r>
              <a:rPr kumimoji="0" lang="en-GB" sz="1200" b="1" i="0" u="none" strike="noStrike" kern="0" cap="none" spc="0" normalizeH="0" baseline="0" noProof="0" dirty="0" smtClean="0">
                <a:ln>
                  <a:noFill/>
                </a:ln>
                <a:solidFill>
                  <a:srgbClr val="007C92"/>
                </a:solidFill>
                <a:effectLst/>
                <a:uLnTx/>
                <a:uFillTx/>
              </a:rPr>
              <a:t>Top tips for Executive Summaries</a:t>
            </a:r>
          </a:p>
          <a:p>
            <a:pPr marL="231775" marR="0" lvl="1" indent="-231775"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rPr>
              <a:t>Don’t leave until the last minute, and take a step back – does it address our client’s key deal questions?</a:t>
            </a:r>
          </a:p>
          <a:p>
            <a:pPr marL="231775" marR="0" lvl="1" indent="-231775"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rPr>
              <a:t>Develop recommendations and advice to identify clear actions (e.g. SPA, valuation, post deal plan, etc)</a:t>
            </a:r>
          </a:p>
          <a:p>
            <a:pPr marL="231775" marR="0" lvl="1" indent="-231775"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rPr>
              <a:t>Well written – it is often the only section clients/advisers read</a:t>
            </a:r>
          </a:p>
          <a:p>
            <a:pPr marL="231775" marR="0" lvl="1" indent="-231775"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rPr>
              <a:t>Consistent with supporting analysis</a:t>
            </a:r>
          </a:p>
          <a:p>
            <a:pPr marL="231775" marR="0" lvl="1" indent="-231775"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rPr>
              <a:t>Demonstrate the value we have brought</a:t>
            </a:r>
          </a:p>
        </p:txBody>
      </p:sp>
      <p:sp>
        <p:nvSpPr>
          <p:cNvPr id="14" name="Rectangle 3"/>
          <p:cNvSpPr txBox="1">
            <a:spLocks noChangeArrowheads="1"/>
          </p:cNvSpPr>
          <p:nvPr/>
        </p:nvSpPr>
        <p:spPr bwMode="auto">
          <a:xfrm>
            <a:off x="311995" y="3879449"/>
            <a:ext cx="4641969" cy="1873170"/>
          </a:xfrm>
          <a:prstGeom prst="rect">
            <a:avLst/>
          </a:prstGeom>
          <a:solidFill>
            <a:srgbClr val="F3E9F3"/>
          </a:solidFill>
          <a:ln w="9525" algn="ctr">
            <a:noFill/>
            <a:miter lim="800000"/>
            <a:headEnd/>
            <a:tailEnd/>
          </a:ln>
        </p:spPr>
        <p:txBody>
          <a:bodyPr lIns="54000" tIns="54000" rIns="756000" bIns="54000"/>
          <a:lstStyle/>
          <a:p>
            <a:pPr marL="231775" marR="0" lvl="1" indent="-230188" defTabSz="914400" eaLnBrk="1" fontAlgn="auto" latinLnBrk="0" hangingPunct="1">
              <a:lnSpc>
                <a:spcPct val="100000"/>
              </a:lnSpc>
              <a:spcBef>
                <a:spcPct val="40000"/>
              </a:spcBef>
              <a:spcAft>
                <a:spcPts val="0"/>
              </a:spcAft>
              <a:buClr>
                <a:srgbClr val="00338D"/>
              </a:buClr>
              <a:buSzPct val="8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rPr>
              <a:t>What clients want</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Recommendations and business advice</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Well supported conclusions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Issues and findings linked to SPA and valuation</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Balanced views: both positive and negative</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Areas of comfort – if there is something positive to say then say it!</a:t>
            </a:r>
          </a:p>
        </p:txBody>
      </p:sp>
      <p:sp>
        <p:nvSpPr>
          <p:cNvPr id="15" name="Rectangle 3"/>
          <p:cNvSpPr txBox="1">
            <a:spLocks noChangeArrowheads="1"/>
          </p:cNvSpPr>
          <p:nvPr/>
        </p:nvSpPr>
        <p:spPr bwMode="auto">
          <a:xfrm>
            <a:off x="4606720" y="3877518"/>
            <a:ext cx="3929130" cy="1886674"/>
          </a:xfrm>
          <a:prstGeom prst="rect">
            <a:avLst/>
          </a:prstGeom>
          <a:solidFill>
            <a:srgbClr val="F3E9F3"/>
          </a:solidFill>
          <a:ln w="9525" algn="ctr">
            <a:noFill/>
            <a:miter lim="800000"/>
            <a:headEnd/>
            <a:tailEnd/>
          </a:ln>
        </p:spPr>
        <p:txBody>
          <a:bodyPr lIns="54000" tIns="54000" rIns="54000" bIns="54000"/>
          <a:lstStyle/>
          <a:p>
            <a:pPr marL="231775" marR="0" lvl="1" indent="-230188" defTabSz="914400" eaLnBrk="1" fontAlgn="auto" latinLnBrk="0" hangingPunct="1">
              <a:lnSpc>
                <a:spcPct val="100000"/>
              </a:lnSpc>
              <a:spcBef>
                <a:spcPct val="40000"/>
              </a:spcBef>
              <a:spcAft>
                <a:spcPts val="0"/>
              </a:spcAft>
              <a:buClr>
                <a:srgbClr val="00338D"/>
              </a:buClr>
              <a:buSzPct val="8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rPr>
              <a:t>What clients don’t want</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Hanging issues – no quantifications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More work to do</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Surprises / new issues not previously discussed</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Issues which are not issues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idx="4294967295"/>
          </p:nvPr>
        </p:nvSpPr>
        <p:spPr>
          <a:xfrm>
            <a:off x="152400" y="0"/>
            <a:ext cx="8991600" cy="987425"/>
          </a:xfrm>
        </p:spPr>
        <p:txBody>
          <a:bodyPr lIns="91440" tIns="45720" rIns="91440" bIns="45720"/>
          <a:lstStyle/>
          <a:p>
            <a:r>
              <a:rPr lang="en-GB" sz="1600" b="0" dirty="0" smtClean="0">
                <a:solidFill>
                  <a:srgbClr val="8AA5CB"/>
                </a:solidFill>
              </a:rPr>
              <a:t>Engagement process: reporting guidance</a:t>
            </a:r>
            <a:br>
              <a:rPr lang="en-GB" sz="1600" b="0" dirty="0" smtClean="0">
                <a:solidFill>
                  <a:srgbClr val="8AA5CB"/>
                </a:solidFill>
              </a:rPr>
            </a:br>
            <a:r>
              <a:rPr lang="en-US" altLang="en-US" sz="1800" dirty="0" smtClean="0">
                <a:latin typeface="Arial" charset="0"/>
                <a:cs typeface="Arial" charset="0"/>
              </a:rPr>
              <a:t>Contents</a:t>
            </a:r>
            <a:r>
              <a:rPr lang="en-US" altLang="en-US" sz="2000" dirty="0" smtClean="0">
                <a:latin typeface="Arial" charset="0"/>
                <a:cs typeface="Arial" charset="0"/>
              </a:rPr>
              <a:t> </a:t>
            </a:r>
          </a:p>
        </p:txBody>
      </p:sp>
      <p:pic>
        <p:nvPicPr>
          <p:cNvPr id="8" name="Picture 4"/>
          <p:cNvPicPr>
            <a:picLocks noChangeAspect="1" noChangeArrowheads="1"/>
          </p:cNvPicPr>
          <p:nvPr/>
        </p:nvPicPr>
        <p:blipFill>
          <a:blip r:embed="rId3" cstate="print"/>
          <a:srcRect/>
          <a:stretch>
            <a:fillRect/>
          </a:stretch>
        </p:blipFill>
        <p:spPr bwMode="auto">
          <a:xfrm>
            <a:off x="685800" y="2043118"/>
            <a:ext cx="2486025" cy="3514725"/>
          </a:xfrm>
          <a:prstGeom prst="rect">
            <a:avLst/>
          </a:prstGeom>
          <a:noFill/>
          <a:ln w="9525">
            <a:noFill/>
            <a:miter lim="800000"/>
            <a:headEnd/>
            <a:tailEnd/>
          </a:ln>
        </p:spPr>
      </p:pic>
      <p:sp>
        <p:nvSpPr>
          <p:cNvPr id="9" name="Text Box 5"/>
          <p:cNvSpPr txBox="1">
            <a:spLocks noChangeArrowheads="1"/>
          </p:cNvSpPr>
          <p:nvPr/>
        </p:nvSpPr>
        <p:spPr bwMode="auto">
          <a:xfrm>
            <a:off x="3324232" y="2043259"/>
            <a:ext cx="5711825" cy="4081117"/>
          </a:xfrm>
          <a:prstGeom prst="rect">
            <a:avLst/>
          </a:prstGeom>
          <a:noFill/>
          <a:ln w="9525">
            <a:noFill/>
            <a:miter lim="800000"/>
            <a:headEnd/>
            <a:tailEnd/>
          </a:ln>
        </p:spPr>
        <p:txBody>
          <a:bodyPr>
            <a:spAutoFit/>
          </a:bodyPr>
          <a:lstStyle/>
          <a:p>
            <a:pPr marL="269875" marR="0" lvl="0" indent="-269875" defTabSz="914400" eaLnBrk="1" fontAlgn="auto" latinLnBrk="0" hangingPunct="1">
              <a:lnSpc>
                <a:spcPct val="120000"/>
              </a:lnSpc>
              <a:spcBef>
                <a:spcPts val="0"/>
              </a:spcBef>
              <a:spcAft>
                <a:spcPts val="0"/>
              </a:spcAft>
              <a:buClr>
                <a:srgbClr val="00338D"/>
              </a:buClr>
              <a:buSzPct val="125000"/>
              <a:buFont typeface="Arial" pitchFamily="34" charset="0"/>
              <a:buChar char="▪"/>
              <a:tabLst/>
              <a:defRPr/>
            </a:pPr>
            <a:r>
              <a:rPr kumimoji="0" lang="en-US" sz="1800" b="0" i="0" u="none" strike="noStrike" kern="0" cap="none" spc="0" normalizeH="0" baseline="0" noProof="0" dirty="0" smtClean="0">
                <a:ln>
                  <a:noFill/>
                </a:ln>
                <a:solidFill>
                  <a:srgbClr val="000000"/>
                </a:solidFill>
                <a:effectLst/>
                <a:uLnTx/>
                <a:uFillTx/>
              </a:rPr>
              <a:t>What is reporting?</a:t>
            </a:r>
          </a:p>
          <a:p>
            <a:pPr marL="269875" marR="0" lvl="0" indent="-269875" defTabSz="914400" eaLnBrk="1" fontAlgn="auto" latinLnBrk="0" hangingPunct="1">
              <a:lnSpc>
                <a:spcPct val="120000"/>
              </a:lnSpc>
              <a:spcBef>
                <a:spcPts val="0"/>
              </a:spcBef>
              <a:spcAft>
                <a:spcPts val="0"/>
              </a:spcAft>
              <a:buClr>
                <a:srgbClr val="00338D"/>
              </a:buClr>
              <a:buSzPct val="125000"/>
              <a:buFont typeface="Arial" pitchFamily="34" charset="0"/>
              <a:buChar char="▪"/>
              <a:tabLst/>
              <a:defRPr/>
            </a:pPr>
            <a:r>
              <a:rPr kumimoji="0" lang="en-US" sz="1800" b="0" i="0" u="none" strike="noStrike" kern="0" cap="none" spc="0" normalizeH="0" baseline="0" noProof="0" dirty="0" smtClean="0">
                <a:ln>
                  <a:noFill/>
                </a:ln>
                <a:solidFill>
                  <a:srgbClr val="000000"/>
                </a:solidFill>
                <a:effectLst/>
                <a:uLnTx/>
                <a:uFillTx/>
              </a:rPr>
              <a:t>Why is reporting important?</a:t>
            </a:r>
          </a:p>
          <a:p>
            <a:pPr marL="269875" marR="0" lvl="0" indent="-269875" defTabSz="914400" eaLnBrk="1" fontAlgn="auto" latinLnBrk="0" hangingPunct="1">
              <a:lnSpc>
                <a:spcPct val="120000"/>
              </a:lnSpc>
              <a:spcBef>
                <a:spcPts val="0"/>
              </a:spcBef>
              <a:spcAft>
                <a:spcPts val="0"/>
              </a:spcAft>
              <a:buClr>
                <a:srgbClr val="00338D"/>
              </a:buClr>
              <a:buSzPct val="125000"/>
              <a:buFont typeface="Arial" pitchFamily="34" charset="0"/>
              <a:buChar char="▪"/>
              <a:tabLst/>
              <a:defRPr/>
            </a:pPr>
            <a:r>
              <a:rPr kumimoji="0" lang="en-US" sz="1800" b="0" i="0" u="none" strike="noStrike" kern="0" cap="none" spc="0" normalizeH="0" baseline="0" noProof="0" dirty="0" smtClean="0">
                <a:ln>
                  <a:noFill/>
                </a:ln>
                <a:solidFill>
                  <a:srgbClr val="000000"/>
                </a:solidFill>
                <a:effectLst/>
                <a:uLnTx/>
                <a:uFillTx/>
              </a:rPr>
              <a:t>The reporting process</a:t>
            </a:r>
          </a:p>
          <a:p>
            <a:pPr marL="576263" marR="0" lvl="0" indent="-293688" defTabSz="914400" eaLnBrk="1" fontAlgn="auto" latinLnBrk="0" hangingPunct="1">
              <a:lnSpc>
                <a:spcPct val="12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1. Continuous communication</a:t>
            </a:r>
          </a:p>
          <a:p>
            <a:pPr marL="576263" marR="0" lvl="0" indent="-293688" defTabSz="914400" eaLnBrk="1" fontAlgn="auto" latinLnBrk="0" hangingPunct="1">
              <a:lnSpc>
                <a:spcPct val="12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2. Understand the reader</a:t>
            </a:r>
          </a:p>
          <a:p>
            <a:pPr marL="576263" marR="0" lvl="0" indent="-293688" defTabSz="914400" eaLnBrk="1" fontAlgn="auto" latinLnBrk="0" hangingPunct="1">
              <a:lnSpc>
                <a:spcPct val="12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3. Plan</a:t>
            </a:r>
          </a:p>
          <a:p>
            <a:pPr marL="576263" marR="0" lvl="0" indent="-293688" defTabSz="914400" eaLnBrk="1" fontAlgn="auto" latinLnBrk="0" hangingPunct="1">
              <a:lnSpc>
                <a:spcPct val="12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4. Draft</a:t>
            </a:r>
          </a:p>
          <a:p>
            <a:pPr marL="576263" marR="0" lvl="0" indent="-293688" defTabSz="914400" eaLnBrk="1" fontAlgn="auto" latinLnBrk="0" hangingPunct="1">
              <a:lnSpc>
                <a:spcPct val="12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5. Review</a:t>
            </a:r>
          </a:p>
          <a:p>
            <a:pPr marL="576263" marR="0" lvl="0" indent="-293688" defTabSz="914400" eaLnBrk="1" fontAlgn="auto" latinLnBrk="0" hangingPunct="1">
              <a:lnSpc>
                <a:spcPct val="12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6. Issue draft and discuss</a:t>
            </a:r>
          </a:p>
          <a:p>
            <a:pPr marL="576263" marR="0" lvl="0" indent="-293688" defTabSz="914400" eaLnBrk="1" fontAlgn="auto" latinLnBrk="0" hangingPunct="1">
              <a:lnSpc>
                <a:spcPct val="12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7. Finalize</a:t>
            </a:r>
          </a:p>
          <a:p>
            <a:pPr marL="269875" marR="0" lvl="0" indent="-269875" defTabSz="914400" eaLnBrk="1" fontAlgn="auto" latinLnBrk="0" hangingPunct="1">
              <a:lnSpc>
                <a:spcPct val="120000"/>
              </a:lnSpc>
              <a:spcBef>
                <a:spcPts val="0"/>
              </a:spcBef>
              <a:spcAft>
                <a:spcPts val="0"/>
              </a:spcAft>
              <a:buClr>
                <a:srgbClr val="00338D"/>
              </a:buClr>
              <a:buSzPct val="125000"/>
              <a:buFont typeface="Arial" pitchFamily="34" charset="0"/>
              <a:buChar char="▪"/>
              <a:tabLst/>
              <a:defRPr/>
            </a:pPr>
            <a:r>
              <a:rPr kumimoji="0" lang="en-US" sz="1800" b="0" i="0" u="none" strike="noStrike" kern="0" cap="none" spc="0" normalizeH="0" baseline="0" noProof="0" dirty="0" smtClean="0">
                <a:ln>
                  <a:noFill/>
                </a:ln>
                <a:solidFill>
                  <a:srgbClr val="000000"/>
                </a:solidFill>
                <a:effectLst/>
                <a:uLnTx/>
                <a:uFillTx/>
              </a:rPr>
              <a:t>Summary</a:t>
            </a:r>
          </a:p>
          <a:p>
            <a:pPr marL="269875" marR="0" lvl="0" indent="-269875" defTabSz="914400" eaLnBrk="1" fontAlgn="auto" latinLnBrk="0" hangingPunct="1">
              <a:lnSpc>
                <a:spcPct val="120000"/>
              </a:lnSpc>
              <a:spcBef>
                <a:spcPts val="0"/>
              </a:spcBef>
              <a:spcAft>
                <a:spcPts val="0"/>
              </a:spcAft>
              <a:buClr>
                <a:srgbClr val="00338D"/>
              </a:buClr>
              <a:buSzPct val="125000"/>
              <a:buFont typeface="Arial" pitchFamily="34" charset="0"/>
              <a:buChar char="▪"/>
              <a:tabLst/>
              <a:defRPr/>
            </a:pPr>
            <a:r>
              <a:rPr kumimoji="0" lang="en-US" sz="1800" b="0" i="0" u="none" strike="noStrike" kern="0" cap="none" spc="0" normalizeH="0" baseline="0" noProof="0" dirty="0" smtClean="0">
                <a:ln>
                  <a:noFill/>
                </a:ln>
                <a:solidFill>
                  <a:srgbClr val="000000"/>
                </a:solidFill>
                <a:effectLst/>
                <a:uLnTx/>
                <a:uFillTx/>
              </a:rPr>
              <a:t>Reporting checklist</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4. Draft – Executive summary</a:t>
            </a:r>
            <a:endParaRPr lang="en-US" altLang="en-US" b="1" kern="0" dirty="0" smtClean="0">
              <a:solidFill>
                <a:schemeClr val="bg1"/>
              </a:solidFill>
            </a:endParaRPr>
          </a:p>
        </p:txBody>
      </p:sp>
      <p:sp>
        <p:nvSpPr>
          <p:cNvPr id="17" name="Line 19"/>
          <p:cNvSpPr>
            <a:spLocks noChangeShapeType="1"/>
          </p:cNvSpPr>
          <p:nvPr/>
        </p:nvSpPr>
        <p:spPr bwMode="gray">
          <a:xfrm>
            <a:off x="2540839" y="6155978"/>
            <a:ext cx="0" cy="631985"/>
          </a:xfrm>
          <a:prstGeom prst="line">
            <a:avLst/>
          </a:prstGeom>
          <a:noFill/>
          <a:ln w="76200" cap="sq">
            <a:noFill/>
            <a:round/>
            <a:headEnd type="none" w="sm" len="sm"/>
            <a:tailEnd type="none" w="sm" len="sm"/>
          </a:ln>
        </p:spPr>
        <p:txBody>
          <a:bodyPr wrap="square" lIns="72000" tIns="72000" rIns="72000" bIns="72000">
            <a:spAutoFit/>
          </a:bodyPr>
          <a:lstStyle/>
          <a:p>
            <a:pPr algn="ctr"/>
            <a:endParaRPr lang="en-GB" sz="1000" b="1" dirty="0" smtClean="0">
              <a:solidFill>
                <a:srgbClr val="FFFFFF"/>
              </a:solidFill>
              <a:latin typeface="+mn-lt"/>
              <a:cs typeface="Arial" pitchFamily="34" charset="0"/>
            </a:endParaRPr>
          </a:p>
        </p:txBody>
      </p:sp>
      <p:sp>
        <p:nvSpPr>
          <p:cNvPr id="30" name="Rectangle 3"/>
          <p:cNvSpPr txBox="1">
            <a:spLocks noChangeArrowheads="1"/>
          </p:cNvSpPr>
          <p:nvPr/>
        </p:nvSpPr>
        <p:spPr bwMode="auto">
          <a:xfrm>
            <a:off x="220322" y="1170471"/>
            <a:ext cx="8728372" cy="11946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2.  Executive summary (continued)</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1" i="0" u="none" strike="noStrike" kern="0" cap="none" spc="0" normalizeH="0" baseline="0" noProof="0" dirty="0" smtClean="0">
                <a:ln>
                  <a:noFill/>
                </a:ln>
                <a:solidFill>
                  <a:srgbClr val="00338D"/>
                </a:solidFill>
                <a:effectLst/>
                <a:uLnTx/>
                <a:uFillTx/>
              </a:rPr>
              <a:t>Consider</a:t>
            </a:r>
            <a:r>
              <a:rPr kumimoji="0" lang="en-GB" sz="1200" b="1" i="0" u="none" strike="noStrike" kern="0" cap="none" spc="0" normalizeH="0" noProof="0" dirty="0" smtClean="0">
                <a:ln>
                  <a:noFill/>
                </a:ln>
                <a:solidFill>
                  <a:srgbClr val="00338D"/>
                </a:solidFill>
                <a:effectLst/>
                <a:uLnTx/>
                <a:uFillTx/>
              </a:rPr>
              <a:t> </a:t>
            </a:r>
            <a:r>
              <a:rPr kumimoji="0" lang="en-GB" sz="1200" b="1" i="0" u="none" strike="noStrike" kern="0" cap="none" spc="0" normalizeH="0" baseline="0" noProof="0" dirty="0" smtClean="0">
                <a:ln>
                  <a:noFill/>
                </a:ln>
                <a:solidFill>
                  <a:srgbClr val="00338D"/>
                </a:solidFill>
                <a:effectLst/>
                <a:uLnTx/>
                <a:uFillTx/>
              </a:rPr>
              <a:t>the client’s key deal questions</a:t>
            </a:r>
            <a:r>
              <a:rPr kumimoji="0" lang="en-GB" sz="1200" b="0" i="0" u="none" strike="noStrike" kern="0" cap="none" spc="0" normalizeH="0" baseline="0" noProof="0" dirty="0" smtClean="0">
                <a:ln>
                  <a:noFill/>
                </a:ln>
                <a:solidFill>
                  <a:srgbClr val="00338D"/>
                </a:solidFill>
                <a:effectLst/>
                <a:uLnTx/>
                <a:uFillTx/>
              </a:rPr>
              <a:t>:  Below is a checklist of typical key deal questions.  For those that apply, ensure we have considered these in the executive summary.  Note</a:t>
            </a:r>
            <a:r>
              <a:rPr kumimoji="0" lang="en-GB" sz="1200" b="0" i="0" u="none" strike="noStrike" kern="0" cap="none" spc="0" normalizeH="0" noProof="0" dirty="0" smtClean="0">
                <a:ln>
                  <a:noFill/>
                </a:ln>
                <a:solidFill>
                  <a:srgbClr val="00338D"/>
                </a:solidFill>
                <a:effectLst/>
                <a:uLnTx/>
                <a:uFillTx/>
              </a:rPr>
              <a:t> that we are not answering the questions below for our client, but are seeking to furnish our client with relevant information, insights and recommendations that will assist them in answering these </a:t>
            </a:r>
            <a:r>
              <a:rPr kumimoji="0" lang="en-GB" sz="1200" b="0" i="0" u="none" strike="noStrike" kern="0" cap="none" spc="0" normalizeH="0" baseline="0" noProof="0" dirty="0" smtClean="0">
                <a:ln>
                  <a:noFill/>
                </a:ln>
                <a:solidFill>
                  <a:srgbClr val="00338D"/>
                </a:solidFill>
                <a:effectLst/>
                <a:uLnTx/>
                <a:uFillTx/>
              </a:rPr>
              <a:t>questions.  For more detail on common deal questions, refer to the Planning Guidance in the </a:t>
            </a:r>
            <a:r>
              <a:rPr kumimoji="0" lang="en-GB" sz="1200" b="0" i="0" u="none" strike="noStrike" kern="0" cap="none" spc="0" normalizeH="0" baseline="0" noProof="0" dirty="0" err="1" smtClean="0">
                <a:ln>
                  <a:noFill/>
                </a:ln>
                <a:solidFill>
                  <a:srgbClr val="00338D"/>
                </a:solidFill>
                <a:effectLst/>
                <a:uLnTx/>
                <a:uFillTx/>
              </a:rPr>
              <a:t>FDD</a:t>
            </a:r>
            <a:r>
              <a:rPr kumimoji="0" lang="en-GB" sz="1200" b="0" i="0" u="none" strike="noStrike" kern="0" cap="none" spc="0" normalizeH="0" baseline="0" noProof="0" dirty="0" smtClean="0">
                <a:ln>
                  <a:noFill/>
                </a:ln>
                <a:solidFill>
                  <a:srgbClr val="00338D"/>
                </a:solidFill>
                <a:effectLst/>
                <a:uLnTx/>
                <a:uFillTx/>
              </a:rPr>
              <a:t> Toolkit</a:t>
            </a:r>
          </a:p>
        </p:txBody>
      </p:sp>
      <p:sp>
        <p:nvSpPr>
          <p:cNvPr id="31" name="Rectangle 3"/>
          <p:cNvSpPr>
            <a:spLocks noChangeArrowheads="1"/>
          </p:cNvSpPr>
          <p:nvPr/>
        </p:nvSpPr>
        <p:spPr bwMode="auto">
          <a:xfrm>
            <a:off x="437678" y="2701499"/>
            <a:ext cx="6495557" cy="294259"/>
          </a:xfrm>
          <a:prstGeom prst="rect">
            <a:avLst/>
          </a:prstGeom>
          <a:solidFill>
            <a:srgbClr val="BFDEE4"/>
          </a:solidFill>
          <a:ln w="6350">
            <a:noFill/>
            <a:miter lim="800000"/>
            <a:headEnd type="none" w="sm" len="sm"/>
            <a:tailEnd type="none" w="sm" len="sm"/>
          </a:ln>
          <a:effectLst/>
        </p:spPr>
        <p:txBody>
          <a:bodyPr lIns="36000" tIns="36000" rIns="36000" bIns="36000" anchor="ctr"/>
          <a:lstStyle/>
          <a:p>
            <a:pPr marL="266700" marR="0" lvl="0" indent="-266700" defTabSz="914400" eaLnBrk="1" fontAlgn="auto" latinLnBrk="0" hangingPunct="1">
              <a:lnSpc>
                <a:spcPct val="100000"/>
              </a:lnSpc>
              <a:spcBef>
                <a:spcPct val="20000"/>
              </a:spcBef>
              <a:spcAft>
                <a:spcPts val="0"/>
              </a:spcAft>
              <a:buClrTx/>
              <a:buSzPct val="85000"/>
              <a:buFontTx/>
              <a:buAutoNum type="arabicPeriod"/>
              <a:tabLst/>
              <a:defRPr/>
            </a:pPr>
            <a:r>
              <a:rPr kumimoji="0" lang="en-GB" sz="1200" b="0" i="0" u="none" strike="noStrike" kern="0" cap="none" spc="0" normalizeH="0" baseline="0" noProof="0" dirty="0">
                <a:ln>
                  <a:noFill/>
                </a:ln>
                <a:solidFill>
                  <a:srgbClr val="00338D"/>
                </a:solidFill>
                <a:effectLst/>
                <a:uLnTx/>
                <a:uFillTx/>
                <a:latin typeface="Arial"/>
              </a:rPr>
              <a:t>What are the underlying earnings?</a:t>
            </a:r>
          </a:p>
        </p:txBody>
      </p:sp>
      <p:sp>
        <p:nvSpPr>
          <p:cNvPr id="32" name="Rectangle 4"/>
          <p:cNvSpPr>
            <a:spLocks noChangeArrowheads="1"/>
          </p:cNvSpPr>
          <p:nvPr/>
        </p:nvSpPr>
        <p:spPr bwMode="auto">
          <a:xfrm>
            <a:off x="437678" y="3064112"/>
            <a:ext cx="6495557" cy="294258"/>
          </a:xfrm>
          <a:prstGeom prst="rect">
            <a:avLst/>
          </a:prstGeom>
          <a:solidFill>
            <a:srgbClr val="BFDEE4"/>
          </a:solidFill>
          <a:ln w="6350">
            <a:noFill/>
            <a:miter lim="800000"/>
            <a:headEnd type="none" w="sm" len="sm"/>
            <a:tailEnd type="none" w="sm" len="sm"/>
          </a:ln>
          <a:effectLst/>
        </p:spPr>
        <p:txBody>
          <a:bodyPr lIns="36000" tIns="36000" rIns="36000" bIns="36000" anchor="ctr"/>
          <a:lstStyle/>
          <a:p>
            <a:pPr marL="266700" marR="0" lvl="0" indent="-266700" defTabSz="914400" eaLnBrk="1" fontAlgn="auto" latinLnBrk="0" hangingPunct="1">
              <a:lnSpc>
                <a:spcPct val="100000"/>
              </a:lnSpc>
              <a:spcBef>
                <a:spcPct val="20000"/>
              </a:spcBef>
              <a:spcAft>
                <a:spcPts val="0"/>
              </a:spcAft>
              <a:buClrTx/>
              <a:buSzPct val="85000"/>
              <a:buFontTx/>
              <a:buAutoNum type="arabicPeriod" startAt="2"/>
              <a:tabLst/>
              <a:defRPr/>
            </a:pPr>
            <a:r>
              <a:rPr kumimoji="0" lang="en-GB" sz="1200" b="0" i="0" u="none" strike="noStrike" kern="0" cap="none" spc="0" normalizeH="0" baseline="0" noProof="0" dirty="0">
                <a:ln>
                  <a:noFill/>
                </a:ln>
                <a:solidFill>
                  <a:srgbClr val="00338D"/>
                </a:solidFill>
                <a:effectLst/>
                <a:uLnTx/>
                <a:uFillTx/>
                <a:latin typeface="Arial"/>
              </a:rPr>
              <a:t>What are the key drivers of growth or financial performance?</a:t>
            </a:r>
          </a:p>
        </p:txBody>
      </p:sp>
      <p:sp>
        <p:nvSpPr>
          <p:cNvPr id="33" name="Rectangle 5"/>
          <p:cNvSpPr>
            <a:spLocks noChangeArrowheads="1"/>
          </p:cNvSpPr>
          <p:nvPr/>
        </p:nvSpPr>
        <p:spPr bwMode="auto">
          <a:xfrm>
            <a:off x="437678" y="4140379"/>
            <a:ext cx="6495557" cy="316952"/>
          </a:xfrm>
          <a:prstGeom prst="rect">
            <a:avLst/>
          </a:prstGeom>
          <a:solidFill>
            <a:srgbClr val="BFDEE4"/>
          </a:solidFill>
          <a:ln w="6350">
            <a:noFill/>
            <a:miter lim="800000"/>
            <a:headEnd type="none" w="sm" len="sm"/>
            <a:tailEnd type="none" w="sm" len="sm"/>
          </a:ln>
          <a:effectLst/>
        </p:spPr>
        <p:txBody>
          <a:bodyPr lIns="36000" tIns="36000" rIns="36000" bIns="36000" anchor="ctr"/>
          <a:lstStyle/>
          <a:p>
            <a:pPr marL="266700" marR="0" lvl="0" indent="-266700" defTabSz="914400" eaLnBrk="1" fontAlgn="auto" latinLnBrk="0" hangingPunct="1">
              <a:lnSpc>
                <a:spcPct val="100000"/>
              </a:lnSpc>
              <a:spcBef>
                <a:spcPct val="20000"/>
              </a:spcBef>
              <a:spcAft>
                <a:spcPts val="0"/>
              </a:spcAft>
              <a:buClrTx/>
              <a:buSzPct val="85000"/>
              <a:buFontTx/>
              <a:buAutoNum type="arabicPeriod" startAt="5"/>
              <a:tabLst/>
              <a:defRPr/>
            </a:pPr>
            <a:r>
              <a:rPr kumimoji="0" lang="en-GB" sz="1200" b="0" i="0" u="none" strike="noStrike" kern="0" cap="none" spc="0" normalizeH="0" baseline="0" noProof="0" dirty="0">
                <a:ln>
                  <a:noFill/>
                </a:ln>
                <a:solidFill>
                  <a:srgbClr val="00338D"/>
                </a:solidFill>
                <a:effectLst/>
                <a:uLnTx/>
                <a:uFillTx/>
                <a:latin typeface="Arial"/>
              </a:rPr>
              <a:t>Does historical investment (capital expenditure) meet the future needs of the business? </a:t>
            </a:r>
          </a:p>
        </p:txBody>
      </p:sp>
      <p:sp>
        <p:nvSpPr>
          <p:cNvPr id="34" name="Rectangle 6"/>
          <p:cNvSpPr>
            <a:spLocks noChangeArrowheads="1"/>
          </p:cNvSpPr>
          <p:nvPr/>
        </p:nvSpPr>
        <p:spPr bwMode="auto">
          <a:xfrm>
            <a:off x="437678" y="3426915"/>
            <a:ext cx="6495557" cy="294259"/>
          </a:xfrm>
          <a:prstGeom prst="rect">
            <a:avLst/>
          </a:prstGeom>
          <a:solidFill>
            <a:srgbClr val="BFDEE4"/>
          </a:solidFill>
          <a:ln w="6350">
            <a:noFill/>
            <a:miter lim="800000"/>
            <a:headEnd type="none" w="sm" len="sm"/>
            <a:tailEnd type="none" w="sm" len="sm"/>
          </a:ln>
          <a:effectLst/>
        </p:spPr>
        <p:txBody>
          <a:bodyPr lIns="36000" tIns="36000" rIns="36000" bIns="36000" anchor="ctr"/>
          <a:lstStyle/>
          <a:p>
            <a:pPr marL="266700" marR="0" lvl="0" indent="-266700" defTabSz="914400" eaLnBrk="1" fontAlgn="auto" latinLnBrk="0" hangingPunct="1">
              <a:lnSpc>
                <a:spcPct val="100000"/>
              </a:lnSpc>
              <a:spcBef>
                <a:spcPct val="20000"/>
              </a:spcBef>
              <a:spcAft>
                <a:spcPts val="0"/>
              </a:spcAft>
              <a:buClrTx/>
              <a:buSzPct val="85000"/>
              <a:buFontTx/>
              <a:buAutoNum type="arabicPeriod" startAt="3"/>
              <a:tabLst/>
              <a:defRPr/>
            </a:pPr>
            <a:r>
              <a:rPr kumimoji="0" lang="en-GB" sz="1200" b="0" i="0" u="none" strike="noStrike" kern="0" cap="none" spc="0" normalizeH="0" baseline="0" noProof="0" dirty="0">
                <a:ln>
                  <a:noFill/>
                </a:ln>
                <a:solidFill>
                  <a:srgbClr val="00338D"/>
                </a:solidFill>
                <a:effectLst/>
                <a:uLnTx/>
                <a:uFillTx/>
                <a:latin typeface="Arial"/>
              </a:rPr>
              <a:t>What is the current trading performance of the business?</a:t>
            </a:r>
          </a:p>
        </p:txBody>
      </p:sp>
      <p:sp>
        <p:nvSpPr>
          <p:cNvPr id="35" name="Rectangle 7"/>
          <p:cNvSpPr>
            <a:spLocks noChangeArrowheads="1"/>
          </p:cNvSpPr>
          <p:nvPr/>
        </p:nvSpPr>
        <p:spPr bwMode="auto">
          <a:xfrm>
            <a:off x="437678" y="3777762"/>
            <a:ext cx="6495557" cy="294258"/>
          </a:xfrm>
          <a:prstGeom prst="rect">
            <a:avLst/>
          </a:prstGeom>
          <a:solidFill>
            <a:srgbClr val="BFDEE4"/>
          </a:solidFill>
          <a:ln w="6350">
            <a:noFill/>
            <a:miter lim="800000"/>
            <a:headEnd type="none" w="sm" len="sm"/>
            <a:tailEnd type="none" w="sm" len="sm"/>
          </a:ln>
          <a:effectLst/>
        </p:spPr>
        <p:txBody>
          <a:bodyPr lIns="36000" tIns="36000" rIns="36000" bIns="36000" anchor="ctr"/>
          <a:lstStyle/>
          <a:p>
            <a:pPr marL="266700" marR="0" lvl="0" indent="-266700" defTabSz="914400" eaLnBrk="1" fontAlgn="auto" latinLnBrk="0" hangingPunct="1">
              <a:lnSpc>
                <a:spcPct val="100000"/>
              </a:lnSpc>
              <a:spcBef>
                <a:spcPct val="20000"/>
              </a:spcBef>
              <a:spcAft>
                <a:spcPts val="0"/>
              </a:spcAft>
              <a:buClrTx/>
              <a:buSzPct val="85000"/>
              <a:buFontTx/>
              <a:buAutoNum type="arabicPeriod" startAt="4"/>
              <a:tabLst/>
              <a:defRPr/>
            </a:pPr>
            <a:r>
              <a:rPr kumimoji="0" lang="en-GB" sz="1200" b="0" i="0" u="none" strike="noStrike" kern="0" cap="none" spc="0" normalizeH="0" baseline="0" noProof="0" dirty="0">
                <a:ln>
                  <a:noFill/>
                </a:ln>
                <a:solidFill>
                  <a:srgbClr val="00338D"/>
                </a:solidFill>
                <a:effectLst/>
                <a:uLnTx/>
                <a:uFillTx/>
                <a:latin typeface="Arial"/>
              </a:rPr>
              <a:t>Are forecasts achievable and what are the risks and sensitivities?</a:t>
            </a:r>
          </a:p>
        </p:txBody>
      </p:sp>
      <p:sp>
        <p:nvSpPr>
          <p:cNvPr id="36" name="Rectangle 8"/>
          <p:cNvSpPr>
            <a:spLocks noChangeArrowheads="1"/>
          </p:cNvSpPr>
          <p:nvPr/>
        </p:nvSpPr>
        <p:spPr bwMode="auto">
          <a:xfrm>
            <a:off x="445098" y="4524028"/>
            <a:ext cx="6481952" cy="335740"/>
          </a:xfrm>
          <a:prstGeom prst="rect">
            <a:avLst/>
          </a:prstGeom>
          <a:solidFill>
            <a:srgbClr val="BFDEE4"/>
          </a:solidFill>
          <a:ln w="6350">
            <a:noFill/>
            <a:miter lim="800000"/>
            <a:headEnd type="none" w="sm" len="sm"/>
            <a:tailEnd type="none" w="sm" len="sm"/>
          </a:ln>
          <a:effectLst/>
        </p:spPr>
        <p:txBody>
          <a:bodyPr lIns="36000" tIns="36000" rIns="36000" bIns="36000" anchor="ctr"/>
          <a:lstStyle/>
          <a:p>
            <a:pPr marL="266700" marR="0" lvl="0" indent="-266700" defTabSz="914400" eaLnBrk="1" fontAlgn="auto" latinLnBrk="0" hangingPunct="1">
              <a:lnSpc>
                <a:spcPct val="100000"/>
              </a:lnSpc>
              <a:spcBef>
                <a:spcPct val="20000"/>
              </a:spcBef>
              <a:spcAft>
                <a:spcPts val="0"/>
              </a:spcAft>
              <a:buClrTx/>
              <a:buSzPct val="85000"/>
              <a:buFontTx/>
              <a:buAutoNum type="arabicPeriod" startAt="6"/>
              <a:tabLst/>
              <a:defRPr/>
            </a:pPr>
            <a:r>
              <a:rPr kumimoji="0" lang="en-GB" sz="1200" b="0" i="0" u="none" strike="noStrike" kern="0" cap="none" spc="0" normalizeH="0" baseline="0" noProof="0" dirty="0">
                <a:ln>
                  <a:noFill/>
                </a:ln>
                <a:solidFill>
                  <a:srgbClr val="00338D"/>
                </a:solidFill>
                <a:effectLst/>
                <a:uLnTx/>
                <a:uFillTx/>
                <a:latin typeface="Arial"/>
              </a:rPr>
              <a:t>Are any assets materially overstated or liabilities materially understated?</a:t>
            </a:r>
          </a:p>
        </p:txBody>
      </p:sp>
      <p:sp>
        <p:nvSpPr>
          <p:cNvPr id="37" name="Rectangle 9"/>
          <p:cNvSpPr>
            <a:spLocks noChangeArrowheads="1"/>
          </p:cNvSpPr>
          <p:nvPr/>
        </p:nvSpPr>
        <p:spPr bwMode="auto">
          <a:xfrm>
            <a:off x="445098" y="4925862"/>
            <a:ext cx="6481952" cy="294258"/>
          </a:xfrm>
          <a:prstGeom prst="rect">
            <a:avLst/>
          </a:prstGeom>
          <a:solidFill>
            <a:srgbClr val="BFDEE4"/>
          </a:solidFill>
          <a:ln w="6350">
            <a:noFill/>
            <a:miter lim="800000"/>
            <a:headEnd type="none" w="sm" len="sm"/>
            <a:tailEnd type="none" w="sm" len="sm"/>
          </a:ln>
          <a:effectLst/>
        </p:spPr>
        <p:txBody>
          <a:bodyPr lIns="36000" tIns="36000" rIns="36000" bIns="36000" anchor="ctr"/>
          <a:lstStyle/>
          <a:p>
            <a:pPr marL="266700" marR="0" lvl="0" indent="-266700" defTabSz="914400" eaLnBrk="1" fontAlgn="auto" latinLnBrk="0" hangingPunct="1">
              <a:lnSpc>
                <a:spcPct val="100000"/>
              </a:lnSpc>
              <a:spcBef>
                <a:spcPct val="20000"/>
              </a:spcBef>
              <a:spcAft>
                <a:spcPts val="0"/>
              </a:spcAft>
              <a:buClrTx/>
              <a:buSzPct val="85000"/>
              <a:buFontTx/>
              <a:buAutoNum type="arabicPeriod" startAt="7"/>
              <a:tabLst/>
              <a:defRPr/>
            </a:pPr>
            <a:r>
              <a:rPr kumimoji="0" lang="en-GB" sz="1200" b="0" i="0" u="none" strike="noStrike" kern="0" cap="none" spc="0" normalizeH="0" baseline="0" noProof="0" dirty="0">
                <a:ln>
                  <a:noFill/>
                </a:ln>
                <a:solidFill>
                  <a:srgbClr val="00338D"/>
                </a:solidFill>
                <a:effectLst/>
                <a:uLnTx/>
                <a:uFillTx/>
                <a:latin typeface="Arial"/>
              </a:rPr>
              <a:t>What are the working capital requirements of the Group? </a:t>
            </a:r>
          </a:p>
        </p:txBody>
      </p:sp>
      <p:sp>
        <p:nvSpPr>
          <p:cNvPr id="38" name="Rectangle 10"/>
          <p:cNvSpPr>
            <a:spLocks noChangeArrowheads="1"/>
          </p:cNvSpPr>
          <p:nvPr/>
        </p:nvSpPr>
        <p:spPr bwMode="auto">
          <a:xfrm>
            <a:off x="445003" y="6003440"/>
            <a:ext cx="6495558" cy="294259"/>
          </a:xfrm>
          <a:prstGeom prst="rect">
            <a:avLst/>
          </a:prstGeom>
          <a:solidFill>
            <a:srgbClr val="BFDEE4"/>
          </a:solidFill>
          <a:ln w="6350">
            <a:noFill/>
            <a:miter lim="800000"/>
            <a:headEnd type="none" w="sm" len="sm"/>
            <a:tailEnd type="none" w="sm" len="sm"/>
          </a:ln>
          <a:effectLst/>
        </p:spPr>
        <p:txBody>
          <a:bodyPr lIns="36000" tIns="36000" rIns="36000" bIns="36000" anchor="ctr"/>
          <a:lstStyle/>
          <a:p>
            <a:pPr marL="266700" marR="0" lvl="0" indent="-266700" defTabSz="914400" eaLnBrk="1" fontAlgn="auto" latinLnBrk="0" hangingPunct="1">
              <a:lnSpc>
                <a:spcPct val="100000"/>
              </a:lnSpc>
              <a:spcBef>
                <a:spcPct val="20000"/>
              </a:spcBef>
              <a:spcAft>
                <a:spcPts val="0"/>
              </a:spcAft>
              <a:buClrTx/>
              <a:buSzPct val="85000"/>
              <a:buFontTx/>
              <a:buAutoNum type="arabicPeriod" startAt="10"/>
              <a:tabLst/>
              <a:defRPr/>
            </a:pPr>
            <a:r>
              <a:rPr kumimoji="0" lang="en-GB" sz="1200" b="0" i="0" u="none" strike="noStrike" kern="0" cap="none" spc="0" normalizeH="0" baseline="0" noProof="0" dirty="0">
                <a:ln>
                  <a:noFill/>
                </a:ln>
                <a:solidFill>
                  <a:srgbClr val="00338D"/>
                </a:solidFill>
                <a:effectLst/>
                <a:uLnTx/>
                <a:uFillTx/>
                <a:latin typeface="Arial"/>
              </a:rPr>
              <a:t>How well controlled is the business?</a:t>
            </a:r>
          </a:p>
        </p:txBody>
      </p:sp>
      <p:sp>
        <p:nvSpPr>
          <p:cNvPr id="39" name="Rectangle 11"/>
          <p:cNvSpPr>
            <a:spLocks noChangeArrowheads="1"/>
          </p:cNvSpPr>
          <p:nvPr/>
        </p:nvSpPr>
        <p:spPr bwMode="auto">
          <a:xfrm>
            <a:off x="445098" y="5288665"/>
            <a:ext cx="6481952" cy="294259"/>
          </a:xfrm>
          <a:prstGeom prst="rect">
            <a:avLst/>
          </a:prstGeom>
          <a:solidFill>
            <a:srgbClr val="BFDEE4"/>
          </a:solidFill>
          <a:ln w="6350">
            <a:noFill/>
            <a:miter lim="800000"/>
            <a:headEnd type="none" w="sm" len="sm"/>
            <a:tailEnd type="none" w="sm" len="sm"/>
          </a:ln>
          <a:effectLst/>
        </p:spPr>
        <p:txBody>
          <a:bodyPr lIns="36000" tIns="36000" rIns="36000" bIns="36000" anchor="ctr"/>
          <a:lstStyle/>
          <a:p>
            <a:pPr marL="266700" marR="0" lvl="0" indent="-266700" defTabSz="914400" eaLnBrk="1" fontAlgn="auto" latinLnBrk="0" hangingPunct="1">
              <a:lnSpc>
                <a:spcPct val="100000"/>
              </a:lnSpc>
              <a:spcBef>
                <a:spcPct val="20000"/>
              </a:spcBef>
              <a:spcAft>
                <a:spcPts val="0"/>
              </a:spcAft>
              <a:buClrTx/>
              <a:buSzPct val="85000"/>
              <a:buFontTx/>
              <a:buAutoNum type="arabicPeriod" startAt="8"/>
              <a:tabLst/>
              <a:defRPr/>
            </a:pPr>
            <a:r>
              <a:rPr kumimoji="0" lang="en-GB" sz="1200" b="0" i="0" u="none" strike="noStrike" kern="0" cap="none" spc="0" normalizeH="0" baseline="0" noProof="0" dirty="0">
                <a:ln>
                  <a:noFill/>
                </a:ln>
                <a:solidFill>
                  <a:srgbClr val="00338D"/>
                </a:solidFill>
                <a:effectLst/>
                <a:uLnTx/>
                <a:uFillTx/>
                <a:latin typeface="Arial"/>
              </a:rPr>
              <a:t>What are the </a:t>
            </a:r>
            <a:r>
              <a:rPr kumimoji="0" lang="en-GB" sz="1200" b="0" i="0" u="none" strike="noStrike" kern="0" cap="none" spc="0" normalizeH="0" baseline="0" noProof="0" dirty="0" smtClean="0">
                <a:ln>
                  <a:noFill/>
                </a:ln>
                <a:solidFill>
                  <a:srgbClr val="00338D"/>
                </a:solidFill>
                <a:effectLst/>
                <a:uLnTx/>
                <a:uFillTx/>
                <a:latin typeface="Arial"/>
              </a:rPr>
              <a:t>cash flow </a:t>
            </a:r>
            <a:r>
              <a:rPr kumimoji="0" lang="en-GB" sz="1200" b="0" i="0" u="none" strike="noStrike" kern="0" cap="none" spc="0" normalizeH="0" baseline="0" noProof="0" dirty="0">
                <a:ln>
                  <a:noFill/>
                </a:ln>
                <a:solidFill>
                  <a:srgbClr val="00338D"/>
                </a:solidFill>
                <a:effectLst/>
                <a:uLnTx/>
                <a:uFillTx/>
                <a:latin typeface="Arial"/>
              </a:rPr>
              <a:t>characteristics of the Group? </a:t>
            </a:r>
          </a:p>
        </p:txBody>
      </p:sp>
      <p:sp>
        <p:nvSpPr>
          <p:cNvPr id="40" name="Rectangle 12"/>
          <p:cNvSpPr>
            <a:spLocks noChangeArrowheads="1"/>
          </p:cNvSpPr>
          <p:nvPr/>
        </p:nvSpPr>
        <p:spPr bwMode="auto">
          <a:xfrm>
            <a:off x="445098" y="5640637"/>
            <a:ext cx="6481952" cy="294258"/>
          </a:xfrm>
          <a:prstGeom prst="rect">
            <a:avLst/>
          </a:prstGeom>
          <a:solidFill>
            <a:srgbClr val="BFDEE4"/>
          </a:solidFill>
          <a:ln w="6350">
            <a:noFill/>
            <a:miter lim="800000"/>
            <a:headEnd type="none" w="sm" len="sm"/>
            <a:tailEnd type="none" w="sm" len="sm"/>
          </a:ln>
          <a:effectLst/>
        </p:spPr>
        <p:txBody>
          <a:bodyPr lIns="36000" tIns="36000" rIns="36000" bIns="36000" anchor="ctr"/>
          <a:lstStyle/>
          <a:p>
            <a:pPr marL="266700" marR="0" lvl="0" indent="-266700" defTabSz="914400" eaLnBrk="1" fontAlgn="auto" latinLnBrk="0" hangingPunct="1">
              <a:lnSpc>
                <a:spcPct val="100000"/>
              </a:lnSpc>
              <a:spcBef>
                <a:spcPct val="20000"/>
              </a:spcBef>
              <a:spcAft>
                <a:spcPts val="0"/>
              </a:spcAft>
              <a:buClrTx/>
              <a:buSzPct val="85000"/>
              <a:buFontTx/>
              <a:buAutoNum type="arabicPeriod" startAt="9"/>
              <a:tabLst/>
              <a:defRPr/>
            </a:pPr>
            <a:r>
              <a:rPr kumimoji="0" lang="en-GB" sz="1200" b="0" i="0" u="none" strike="noStrike" kern="0" cap="none" spc="0" normalizeH="0" baseline="0" noProof="0" dirty="0">
                <a:ln>
                  <a:noFill/>
                </a:ln>
                <a:solidFill>
                  <a:srgbClr val="00338D"/>
                </a:solidFill>
                <a:effectLst/>
                <a:uLnTx/>
                <a:uFillTx/>
                <a:latin typeface="Arial"/>
              </a:rPr>
              <a:t>Are the numbers right?</a:t>
            </a:r>
          </a:p>
        </p:txBody>
      </p:sp>
      <p:sp>
        <p:nvSpPr>
          <p:cNvPr id="41" name="Rectangle 13"/>
          <p:cNvSpPr>
            <a:spLocks noChangeArrowheads="1"/>
          </p:cNvSpPr>
          <p:nvPr/>
        </p:nvSpPr>
        <p:spPr bwMode="auto">
          <a:xfrm>
            <a:off x="449402" y="2292870"/>
            <a:ext cx="6495557" cy="362398"/>
          </a:xfrm>
          <a:prstGeom prst="rect">
            <a:avLst/>
          </a:prstGeom>
          <a:solidFill>
            <a:srgbClr val="007C92"/>
          </a:solidFill>
          <a:ln w="6350">
            <a:noFill/>
            <a:miter lim="800000"/>
            <a:headEnd type="none" w="sm" len="sm"/>
            <a:tailEnd type="none" w="sm" len="sm"/>
          </a:ln>
          <a:effectLst/>
        </p:spPr>
        <p:txBody>
          <a:bodyPr lIns="36000" tIns="36000" rIns="36000" bIns="36000" anchor="ctr"/>
          <a:lstStyle/>
          <a:p>
            <a:pPr marL="266700" marR="0" lvl="0" indent="-266700" defTabSz="914400" eaLnBrk="1" fontAlgn="auto" latinLnBrk="0" hangingPunct="1">
              <a:lnSpc>
                <a:spcPct val="100000"/>
              </a:lnSpc>
              <a:spcBef>
                <a:spcPct val="20000"/>
              </a:spcBef>
              <a:spcAft>
                <a:spcPts val="0"/>
              </a:spcAft>
              <a:buClrTx/>
              <a:buSzPct val="85000"/>
              <a:buFontTx/>
              <a:buNone/>
              <a:tabLst/>
              <a:defRPr/>
            </a:pPr>
            <a:r>
              <a:rPr kumimoji="0" lang="en-GB" sz="1200" b="1" i="0" u="none" strike="noStrike" kern="0" cap="none" spc="0" normalizeH="0" baseline="0" noProof="0" dirty="0">
                <a:ln>
                  <a:noFill/>
                </a:ln>
                <a:solidFill>
                  <a:srgbClr val="FFFFFF"/>
                </a:solidFill>
                <a:effectLst/>
                <a:uLnTx/>
                <a:uFillTx/>
                <a:latin typeface="Arial"/>
              </a:rPr>
              <a:t>Typical deal questions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4. Draft – Executive summary</a:t>
            </a:r>
            <a:endParaRPr lang="en-US" altLang="en-US" b="1" kern="0" dirty="0" smtClean="0">
              <a:solidFill>
                <a:schemeClr val="bg1"/>
              </a:solidFill>
            </a:endParaRPr>
          </a:p>
        </p:txBody>
      </p:sp>
      <p:sp>
        <p:nvSpPr>
          <p:cNvPr id="17" name="Line 19"/>
          <p:cNvSpPr>
            <a:spLocks noChangeShapeType="1"/>
          </p:cNvSpPr>
          <p:nvPr/>
        </p:nvSpPr>
        <p:spPr bwMode="gray">
          <a:xfrm>
            <a:off x="2540839" y="6155978"/>
            <a:ext cx="0" cy="631985"/>
          </a:xfrm>
          <a:prstGeom prst="line">
            <a:avLst/>
          </a:prstGeom>
          <a:noFill/>
          <a:ln w="76200" cap="sq">
            <a:noFill/>
            <a:round/>
            <a:headEnd type="none" w="sm" len="sm"/>
            <a:tailEnd type="none" w="sm" len="sm"/>
          </a:ln>
        </p:spPr>
        <p:txBody>
          <a:bodyPr wrap="square" lIns="72000" tIns="72000" rIns="72000" bIns="72000">
            <a:spAutoFit/>
          </a:bodyPr>
          <a:lstStyle/>
          <a:p>
            <a:pPr algn="ctr"/>
            <a:endParaRPr lang="en-GB" sz="1000" b="1" dirty="0" smtClean="0">
              <a:solidFill>
                <a:srgbClr val="FFFFFF"/>
              </a:solidFill>
              <a:latin typeface="+mn-lt"/>
              <a:cs typeface="Arial" pitchFamily="34" charset="0"/>
            </a:endParaRPr>
          </a:p>
        </p:txBody>
      </p:sp>
      <p:sp>
        <p:nvSpPr>
          <p:cNvPr id="29" name="Rectangle 3"/>
          <p:cNvSpPr txBox="1">
            <a:spLocks noChangeArrowheads="1"/>
          </p:cNvSpPr>
          <p:nvPr/>
        </p:nvSpPr>
        <p:spPr bwMode="auto">
          <a:xfrm>
            <a:off x="220322" y="1170471"/>
            <a:ext cx="8728372" cy="11946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2.  Executive summary (continued)</a:t>
            </a:r>
          </a:p>
        </p:txBody>
      </p:sp>
      <p:sp>
        <p:nvSpPr>
          <p:cNvPr id="30" name="Rectangle 115"/>
          <p:cNvSpPr>
            <a:spLocks noChangeArrowheads="1"/>
          </p:cNvSpPr>
          <p:nvPr>
            <p:custDataLst>
              <p:tags r:id="rId1"/>
            </p:custDataLst>
          </p:nvPr>
        </p:nvSpPr>
        <p:spPr bwMode="auto">
          <a:xfrm>
            <a:off x="530049" y="1669359"/>
            <a:ext cx="1154194" cy="52104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000" b="1" dirty="0">
                <a:solidFill>
                  <a:srgbClr val="FFFFFF"/>
                </a:solidFill>
                <a:latin typeface="Arial"/>
                <a:cs typeface="+mn-cs"/>
              </a:rPr>
              <a:t>Executive summary</a:t>
            </a:r>
          </a:p>
        </p:txBody>
      </p:sp>
      <p:sp>
        <p:nvSpPr>
          <p:cNvPr id="31" name="Rectangle 111"/>
          <p:cNvSpPr>
            <a:spLocks noChangeArrowheads="1"/>
          </p:cNvSpPr>
          <p:nvPr>
            <p:custDataLst>
              <p:tags r:id="rId2"/>
            </p:custDataLst>
          </p:nvPr>
        </p:nvSpPr>
        <p:spPr bwMode="auto">
          <a:xfrm>
            <a:off x="1799560" y="1673645"/>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Headlines</a:t>
            </a:r>
            <a:endParaRPr lang="en-GB" sz="900" dirty="0">
              <a:solidFill>
                <a:srgbClr val="00338D"/>
              </a:solidFill>
              <a:latin typeface="Arial"/>
              <a:cs typeface="+mn-cs"/>
            </a:endParaRPr>
          </a:p>
        </p:txBody>
      </p:sp>
      <p:sp>
        <p:nvSpPr>
          <p:cNvPr id="32" name="Rectangle 111"/>
          <p:cNvSpPr>
            <a:spLocks noChangeArrowheads="1"/>
          </p:cNvSpPr>
          <p:nvPr>
            <p:custDataLst>
              <p:tags r:id="rId3"/>
            </p:custDataLst>
          </p:nvPr>
        </p:nvSpPr>
        <p:spPr bwMode="auto">
          <a:xfrm>
            <a:off x="2880832" y="1668729"/>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Transaction background</a:t>
            </a:r>
            <a:endParaRPr lang="en-GB" sz="900" dirty="0">
              <a:solidFill>
                <a:srgbClr val="00338D"/>
              </a:solidFill>
              <a:latin typeface="Arial"/>
              <a:cs typeface="+mn-cs"/>
            </a:endParaRPr>
          </a:p>
        </p:txBody>
      </p:sp>
      <p:sp>
        <p:nvSpPr>
          <p:cNvPr id="33" name="Rectangle 111"/>
          <p:cNvSpPr>
            <a:spLocks noChangeArrowheads="1"/>
          </p:cNvSpPr>
          <p:nvPr>
            <p:custDataLst>
              <p:tags r:id="rId4"/>
            </p:custDataLst>
          </p:nvPr>
        </p:nvSpPr>
        <p:spPr bwMode="auto">
          <a:xfrm>
            <a:off x="3940699" y="1663813"/>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Summary financials</a:t>
            </a:r>
            <a:endParaRPr lang="en-GB" sz="900" dirty="0">
              <a:solidFill>
                <a:srgbClr val="00338D"/>
              </a:solidFill>
              <a:latin typeface="Arial"/>
              <a:cs typeface="+mn-cs"/>
            </a:endParaRPr>
          </a:p>
        </p:txBody>
      </p:sp>
      <p:sp>
        <p:nvSpPr>
          <p:cNvPr id="34" name="Rectangle 111"/>
          <p:cNvSpPr>
            <a:spLocks noChangeArrowheads="1"/>
          </p:cNvSpPr>
          <p:nvPr>
            <p:custDataLst>
              <p:tags r:id="rId5"/>
            </p:custDataLst>
          </p:nvPr>
        </p:nvSpPr>
        <p:spPr bwMode="auto">
          <a:xfrm>
            <a:off x="5011712" y="1650807"/>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Key findings</a:t>
            </a:r>
            <a:endParaRPr lang="en-GB" sz="900" dirty="0">
              <a:solidFill>
                <a:srgbClr val="00338D"/>
              </a:solidFill>
              <a:latin typeface="Arial"/>
              <a:cs typeface="+mn-cs"/>
            </a:endParaRPr>
          </a:p>
        </p:txBody>
      </p:sp>
      <p:sp>
        <p:nvSpPr>
          <p:cNvPr id="35" name="Rounded Rectangle 34"/>
          <p:cNvSpPr/>
          <p:nvPr>
            <p:custDataLst>
              <p:tags r:id="rId6"/>
            </p:custDataLst>
          </p:nvPr>
        </p:nvSpPr>
        <p:spPr bwMode="gray">
          <a:xfrm rot="5400000">
            <a:off x="1963273" y="1396118"/>
            <a:ext cx="622304" cy="1076444"/>
          </a:xfrm>
          <a:prstGeom prst="roundRect">
            <a:avLst>
              <a:gd name="adj" fmla="val 26588"/>
            </a:avLst>
          </a:prstGeom>
          <a:noFill/>
          <a:ln w="19050" cap="flat" cmpd="sng" algn="ctr">
            <a:solidFill>
              <a:srgbClr val="8E258D"/>
            </a:solidFill>
            <a:prstDash val="sysDash"/>
          </a:ln>
          <a:effectLst/>
        </p:spPr>
        <p:txBody>
          <a:bodyPr lIns="54000" tIns="54000" rIns="54000" bIns="5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cxnSp>
        <p:nvCxnSpPr>
          <p:cNvPr id="36" name="AutoShape 9"/>
          <p:cNvCxnSpPr>
            <a:cxnSpLocks noChangeShapeType="1"/>
            <a:endCxn id="35" idx="3"/>
          </p:cNvCxnSpPr>
          <p:nvPr/>
        </p:nvCxnSpPr>
        <p:spPr bwMode="auto">
          <a:xfrm flipH="1" flipV="1">
            <a:off x="2274425" y="2245492"/>
            <a:ext cx="17362" cy="1354235"/>
          </a:xfrm>
          <a:prstGeom prst="straightConnector1">
            <a:avLst/>
          </a:prstGeom>
          <a:noFill/>
          <a:ln w="6350">
            <a:solidFill>
              <a:srgbClr val="8E258D"/>
            </a:solidFill>
            <a:round/>
            <a:headEnd/>
            <a:tailEnd type="triangle" w="med" len="med"/>
          </a:ln>
        </p:spPr>
      </p:cxnSp>
      <p:sp>
        <p:nvSpPr>
          <p:cNvPr id="37" name="Rectangle 3"/>
          <p:cNvSpPr txBox="1">
            <a:spLocks noChangeArrowheads="1"/>
          </p:cNvSpPr>
          <p:nvPr/>
        </p:nvSpPr>
        <p:spPr bwMode="auto">
          <a:xfrm>
            <a:off x="925452" y="2548360"/>
            <a:ext cx="6864309" cy="3620947"/>
          </a:xfrm>
          <a:prstGeom prst="rect">
            <a:avLst/>
          </a:prstGeom>
          <a:solidFill>
            <a:srgbClr val="F3E9F3"/>
          </a:solidFill>
          <a:ln w="9525" algn="ctr">
            <a:noFill/>
            <a:miter lim="800000"/>
            <a:headEnd/>
            <a:tailEnd/>
          </a:ln>
        </p:spPr>
        <p:txBody>
          <a:bodyPr lIns="72000" tIns="72000" rIns="72000" bIns="72000"/>
          <a:lstStyle/>
          <a:p>
            <a:pPr marL="231775" marR="0" lvl="1" indent="-230188" defTabSz="914400" eaLnBrk="1" fontAlgn="auto" latinLnBrk="0" hangingPunct="1">
              <a:lnSpc>
                <a:spcPct val="100000"/>
              </a:lnSpc>
              <a:spcBef>
                <a:spcPct val="40000"/>
              </a:spcBef>
              <a:spcAft>
                <a:spcPts val="0"/>
              </a:spcAft>
              <a:buClr>
                <a:srgbClr val="00338D"/>
              </a:buClr>
              <a:buSzPct val="8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rPr>
              <a:t>Top tips - headlines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1 page only – keep content to a minimum, and if not adding value challenge whether headlines are needed</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Stand in the client’s shoes - what does the CEO want to know?  What would you say in the elevator?</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Needs to reflect wider context – if read in isolation, does it provide a fair and balanced picture?</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Emphasize the value we bring:</a:t>
            </a:r>
          </a:p>
          <a:p>
            <a:pPr marL="450850" marR="0" lvl="2" indent="-1841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We recommend that….</a:t>
            </a:r>
          </a:p>
          <a:p>
            <a:pPr marL="450850" marR="0" lvl="2" indent="-1841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You should consider….</a:t>
            </a:r>
          </a:p>
          <a:p>
            <a:pPr marL="450850" marR="0" lvl="2" indent="-1841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In our view….</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Optional contents:</a:t>
            </a:r>
          </a:p>
          <a:p>
            <a:pPr marL="450850" marR="0" lvl="2" indent="-1841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Key issues / findings</a:t>
            </a:r>
          </a:p>
          <a:p>
            <a:pPr marL="450850" marR="0" lvl="2" indent="-1841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Positive statements</a:t>
            </a:r>
          </a:p>
          <a:p>
            <a:pPr marL="450850" marR="0" lvl="2" indent="-1841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Financial performance overview</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4. Draft – Executive summary</a:t>
            </a:r>
            <a:endParaRPr lang="en-US" altLang="en-US" b="1" kern="0" dirty="0" smtClean="0">
              <a:solidFill>
                <a:schemeClr val="bg1"/>
              </a:solidFill>
            </a:endParaRPr>
          </a:p>
        </p:txBody>
      </p:sp>
      <p:sp>
        <p:nvSpPr>
          <p:cNvPr id="17" name="Line 19"/>
          <p:cNvSpPr>
            <a:spLocks noChangeShapeType="1"/>
          </p:cNvSpPr>
          <p:nvPr/>
        </p:nvSpPr>
        <p:spPr bwMode="gray">
          <a:xfrm>
            <a:off x="2540839" y="6155978"/>
            <a:ext cx="0" cy="631985"/>
          </a:xfrm>
          <a:prstGeom prst="line">
            <a:avLst/>
          </a:prstGeom>
          <a:noFill/>
          <a:ln w="76200" cap="sq">
            <a:noFill/>
            <a:round/>
            <a:headEnd type="none" w="sm" len="sm"/>
            <a:tailEnd type="none" w="sm" len="sm"/>
          </a:ln>
        </p:spPr>
        <p:txBody>
          <a:bodyPr wrap="square" lIns="72000" tIns="72000" rIns="72000" bIns="72000">
            <a:spAutoFit/>
          </a:bodyPr>
          <a:lstStyle/>
          <a:p>
            <a:pPr algn="ctr"/>
            <a:endParaRPr lang="en-GB" sz="1000" b="1" dirty="0" smtClean="0">
              <a:solidFill>
                <a:srgbClr val="FFFFFF"/>
              </a:solidFill>
              <a:latin typeface="+mn-lt"/>
              <a:cs typeface="Arial" pitchFamily="34" charset="0"/>
            </a:endParaRPr>
          </a:p>
        </p:txBody>
      </p:sp>
      <p:sp>
        <p:nvSpPr>
          <p:cNvPr id="63" name="Rectangle 3"/>
          <p:cNvSpPr txBox="1">
            <a:spLocks noChangeArrowheads="1"/>
          </p:cNvSpPr>
          <p:nvPr/>
        </p:nvSpPr>
        <p:spPr bwMode="auto">
          <a:xfrm>
            <a:off x="220322" y="1072497"/>
            <a:ext cx="8728372" cy="11946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2.  Executive summary (continued) – Example format for a headlines page</a:t>
            </a:r>
          </a:p>
        </p:txBody>
      </p:sp>
      <p:sp>
        <p:nvSpPr>
          <p:cNvPr id="64" name="Rectangle 2"/>
          <p:cNvSpPr>
            <a:spLocks noChangeArrowheads="1"/>
          </p:cNvSpPr>
          <p:nvPr>
            <p:custDataLst>
              <p:tags r:id="rId1"/>
            </p:custDataLst>
          </p:nvPr>
        </p:nvSpPr>
        <p:spPr bwMode="gray">
          <a:xfrm>
            <a:off x="5532856" y="2978076"/>
            <a:ext cx="3257550" cy="1399268"/>
          </a:xfrm>
          <a:prstGeom prst="rect">
            <a:avLst/>
          </a:prstGeom>
          <a:solidFill>
            <a:srgbClr val="BFDEE4"/>
          </a:solidFill>
          <a:ln w="9525">
            <a:solidFill>
              <a:srgbClr val="409DAD"/>
            </a:solidFill>
            <a:miter lim="800000"/>
            <a:headEnd/>
            <a:tailEnd/>
          </a:ln>
        </p:spPr>
        <p:txBody>
          <a:bodyPr lIns="54000" tIns="54000" rIns="54000" bIns="54000"/>
          <a:lstStyle/>
          <a:p>
            <a:pPr fontAlgn="auto">
              <a:spcBef>
                <a:spcPct val="40000"/>
              </a:spcBef>
              <a:spcAft>
                <a:spcPts val="0"/>
              </a:spcAft>
              <a:buSzPct val="105000"/>
            </a:pPr>
            <a:r>
              <a:rPr lang="en-GB" sz="800" b="1" dirty="0" smtClean="0">
                <a:solidFill>
                  <a:srgbClr val="00338D"/>
                </a:solidFill>
                <a:latin typeface="Arial"/>
                <a:cs typeface="+mn-cs"/>
              </a:rPr>
              <a:t>Separation/integration </a:t>
            </a:r>
            <a:r>
              <a:rPr lang="en-GB" sz="800" b="1" dirty="0">
                <a:solidFill>
                  <a:srgbClr val="00338D"/>
                </a:solidFill>
                <a:latin typeface="Arial"/>
                <a:cs typeface="+mn-cs"/>
              </a:rPr>
              <a:t>issues</a:t>
            </a:r>
          </a:p>
        </p:txBody>
      </p:sp>
      <p:sp>
        <p:nvSpPr>
          <p:cNvPr id="65" name="Rectangle 3"/>
          <p:cNvSpPr>
            <a:spLocks noChangeArrowheads="1"/>
          </p:cNvSpPr>
          <p:nvPr>
            <p:custDataLst>
              <p:tags r:id="rId2"/>
            </p:custDataLst>
          </p:nvPr>
        </p:nvSpPr>
        <p:spPr bwMode="gray">
          <a:xfrm>
            <a:off x="5437190" y="4455654"/>
            <a:ext cx="3389312" cy="1843725"/>
          </a:xfrm>
          <a:prstGeom prst="rect">
            <a:avLst/>
          </a:prstGeom>
          <a:solidFill>
            <a:srgbClr val="BFDEE4"/>
          </a:solidFill>
          <a:ln w="9525">
            <a:solidFill>
              <a:srgbClr val="409DAD"/>
            </a:solidFill>
            <a:miter lim="800000"/>
            <a:headEnd/>
            <a:tailEnd/>
          </a:ln>
        </p:spPr>
        <p:txBody>
          <a:bodyPr lIns="54000" tIns="54000" rIns="54000" bIns="54000"/>
          <a:lstStyle/>
          <a:p>
            <a:pPr fontAlgn="auto">
              <a:spcBef>
                <a:spcPct val="40000"/>
              </a:spcBef>
              <a:spcAft>
                <a:spcPts val="0"/>
              </a:spcAft>
              <a:buSzPct val="105000"/>
            </a:pPr>
            <a:r>
              <a:rPr lang="en-GB" sz="800" b="1" dirty="0">
                <a:solidFill>
                  <a:srgbClr val="00338D"/>
                </a:solidFill>
                <a:latin typeface="Arial"/>
                <a:cs typeface="+mn-cs"/>
              </a:rPr>
              <a:t>Deal structuring issues</a:t>
            </a:r>
          </a:p>
        </p:txBody>
      </p:sp>
      <p:sp>
        <p:nvSpPr>
          <p:cNvPr id="66" name="Rectangle 4"/>
          <p:cNvSpPr>
            <a:spLocks noChangeArrowheads="1"/>
          </p:cNvSpPr>
          <p:nvPr>
            <p:custDataLst>
              <p:tags r:id="rId3"/>
            </p:custDataLst>
          </p:nvPr>
        </p:nvSpPr>
        <p:spPr bwMode="gray">
          <a:xfrm>
            <a:off x="250825" y="4455654"/>
            <a:ext cx="4984750" cy="1843725"/>
          </a:xfrm>
          <a:prstGeom prst="rect">
            <a:avLst/>
          </a:prstGeom>
          <a:solidFill>
            <a:srgbClr val="BFDEE4"/>
          </a:solidFill>
          <a:ln w="9525">
            <a:solidFill>
              <a:srgbClr val="409DAD"/>
            </a:solidFill>
            <a:miter lim="800000"/>
            <a:headEnd/>
            <a:tailEnd/>
          </a:ln>
        </p:spPr>
        <p:txBody>
          <a:bodyPr lIns="54000" tIns="54000" rIns="54000" bIns="54000"/>
          <a:lstStyle/>
          <a:p>
            <a:pPr fontAlgn="auto">
              <a:spcBef>
                <a:spcPct val="40000"/>
              </a:spcBef>
              <a:spcAft>
                <a:spcPts val="0"/>
              </a:spcAft>
              <a:buSzPct val="105000"/>
            </a:pPr>
            <a:r>
              <a:rPr lang="en-GB" sz="800" b="1" dirty="0">
                <a:solidFill>
                  <a:srgbClr val="00338D"/>
                </a:solidFill>
                <a:latin typeface="Arial"/>
                <a:cs typeface="+mn-cs"/>
              </a:rPr>
              <a:t>Areas for further work</a:t>
            </a:r>
          </a:p>
        </p:txBody>
      </p:sp>
      <p:sp>
        <p:nvSpPr>
          <p:cNvPr id="67" name="Rectangle 5"/>
          <p:cNvSpPr>
            <a:spLocks noChangeArrowheads="1"/>
          </p:cNvSpPr>
          <p:nvPr>
            <p:custDataLst>
              <p:tags r:id="rId4"/>
            </p:custDataLst>
          </p:nvPr>
        </p:nvSpPr>
        <p:spPr bwMode="gray">
          <a:xfrm>
            <a:off x="221649" y="1360536"/>
            <a:ext cx="8574087" cy="1525454"/>
          </a:xfrm>
          <a:prstGeom prst="rect">
            <a:avLst/>
          </a:prstGeom>
          <a:solidFill>
            <a:srgbClr val="BFDEE4"/>
          </a:solidFill>
          <a:ln w="9525">
            <a:solidFill>
              <a:srgbClr val="409DAD"/>
            </a:solidFill>
            <a:miter lim="800000"/>
            <a:headEnd/>
            <a:tailEnd/>
          </a:ln>
        </p:spPr>
        <p:txBody>
          <a:bodyPr lIns="54000" tIns="54000" rIns="54000" bIns="54000"/>
          <a:lstStyle/>
          <a:p>
            <a:pPr fontAlgn="auto">
              <a:spcBef>
                <a:spcPct val="40000"/>
              </a:spcBef>
              <a:spcAft>
                <a:spcPts val="0"/>
              </a:spcAft>
              <a:buSzPct val="105000"/>
            </a:pPr>
            <a:r>
              <a:rPr lang="en-GB" sz="800" b="1" dirty="0">
                <a:solidFill>
                  <a:srgbClr val="00338D"/>
                </a:solidFill>
                <a:latin typeface="Arial"/>
                <a:cs typeface="+mn-cs"/>
              </a:rPr>
              <a:t>Valuation issues</a:t>
            </a:r>
          </a:p>
        </p:txBody>
      </p:sp>
      <p:sp>
        <p:nvSpPr>
          <p:cNvPr id="68" name="Rectangle 6"/>
          <p:cNvSpPr>
            <a:spLocks noChangeArrowheads="1"/>
          </p:cNvSpPr>
          <p:nvPr>
            <p:custDataLst>
              <p:tags r:id="rId5"/>
            </p:custDataLst>
          </p:nvPr>
        </p:nvSpPr>
        <p:spPr bwMode="gray">
          <a:xfrm>
            <a:off x="216318" y="2978076"/>
            <a:ext cx="4984750" cy="1399268"/>
          </a:xfrm>
          <a:prstGeom prst="rect">
            <a:avLst/>
          </a:prstGeom>
          <a:solidFill>
            <a:srgbClr val="BFDEE4"/>
          </a:solidFill>
          <a:ln w="9525">
            <a:solidFill>
              <a:srgbClr val="409DAD"/>
            </a:solidFill>
            <a:miter lim="800000"/>
            <a:headEnd/>
            <a:tailEnd/>
          </a:ln>
        </p:spPr>
        <p:txBody>
          <a:bodyPr lIns="54000" tIns="54000" rIns="54000" bIns="54000"/>
          <a:lstStyle/>
          <a:p>
            <a:pPr fontAlgn="auto">
              <a:spcBef>
                <a:spcPct val="40000"/>
              </a:spcBef>
              <a:spcAft>
                <a:spcPts val="0"/>
              </a:spcAft>
              <a:buSzPct val="105000"/>
            </a:pPr>
            <a:r>
              <a:rPr lang="en-GB" sz="800" b="1" dirty="0">
                <a:solidFill>
                  <a:srgbClr val="00338D"/>
                </a:solidFill>
                <a:latin typeface="Arial"/>
                <a:cs typeface="+mn-cs"/>
              </a:rPr>
              <a:t>Issues for negotiation or SPA </a:t>
            </a:r>
          </a:p>
        </p:txBody>
      </p:sp>
      <p:sp>
        <p:nvSpPr>
          <p:cNvPr id="69" name="Rectangle 8"/>
          <p:cNvSpPr>
            <a:spLocks noChangeArrowheads="1"/>
          </p:cNvSpPr>
          <p:nvPr>
            <p:custDataLst>
              <p:tags r:id="rId6"/>
            </p:custDataLst>
          </p:nvPr>
        </p:nvSpPr>
        <p:spPr bwMode="gray">
          <a:xfrm>
            <a:off x="281407" y="3249857"/>
            <a:ext cx="1528762" cy="1017903"/>
          </a:xfrm>
          <a:prstGeom prst="rect">
            <a:avLst/>
          </a:prstGeom>
          <a:solidFill>
            <a:srgbClr val="409DAD"/>
          </a:solidFill>
          <a:ln w="9525">
            <a:solidFill>
              <a:srgbClr val="409DAD"/>
            </a:solidFill>
            <a:miter lim="800000"/>
            <a:headEnd/>
            <a:tailEnd/>
          </a:ln>
        </p:spPr>
        <p:txBody>
          <a:bodyPr lIns="54000" tIns="54000" rIns="54000" bIns="54000"/>
          <a:lstStyle/>
          <a:p>
            <a:pPr fontAlgn="auto">
              <a:lnSpc>
                <a:spcPts val="850"/>
              </a:lnSpc>
              <a:spcBef>
                <a:spcPts val="0"/>
              </a:spcBef>
              <a:spcAft>
                <a:spcPts val="0"/>
              </a:spcAft>
              <a:buSzPct val="105000"/>
            </a:pPr>
            <a:r>
              <a:rPr lang="en-GB" sz="800" b="1" dirty="0" smtClean="0">
                <a:solidFill>
                  <a:srgbClr val="FFFFFF"/>
                </a:solidFill>
                <a:latin typeface="Arial"/>
                <a:cs typeface="+mn-cs"/>
              </a:rPr>
              <a:t>[Client] will </a:t>
            </a:r>
            <a:r>
              <a:rPr lang="en-GB" sz="800" b="1" dirty="0">
                <a:solidFill>
                  <a:srgbClr val="FFFFFF"/>
                </a:solidFill>
                <a:latin typeface="Arial"/>
                <a:cs typeface="+mn-cs"/>
              </a:rPr>
              <a:t>be required to settle the </a:t>
            </a:r>
            <a:r>
              <a:rPr lang="en-GB" sz="800" b="1" dirty="0" smtClean="0">
                <a:solidFill>
                  <a:srgbClr val="FFFFFF"/>
                </a:solidFill>
                <a:latin typeface="Arial"/>
                <a:cs typeface="+mn-cs"/>
              </a:rPr>
              <a:t>[XX] </a:t>
            </a:r>
            <a:r>
              <a:rPr lang="en-GB" sz="800" b="1" dirty="0">
                <a:solidFill>
                  <a:srgbClr val="FFFFFF"/>
                </a:solidFill>
                <a:latin typeface="Arial"/>
                <a:cs typeface="+mn-cs"/>
              </a:rPr>
              <a:t>Bank loan</a:t>
            </a:r>
          </a:p>
          <a:p>
            <a:pPr fontAlgn="auto">
              <a:lnSpc>
                <a:spcPts val="850"/>
              </a:lnSpc>
              <a:spcBef>
                <a:spcPts val="0"/>
              </a:spcBef>
              <a:spcAft>
                <a:spcPts val="0"/>
              </a:spcAft>
              <a:buSzPct val="105000"/>
            </a:pPr>
            <a:r>
              <a:rPr lang="en-GB" sz="800" i="1" dirty="0">
                <a:solidFill>
                  <a:srgbClr val="FFFFFF"/>
                </a:solidFill>
                <a:latin typeface="Arial"/>
                <a:cs typeface="+mn-cs"/>
              </a:rPr>
              <a:t>You will require </a:t>
            </a:r>
            <a:r>
              <a:rPr lang="en-GB" sz="800" i="1" dirty="0" smtClean="0">
                <a:solidFill>
                  <a:srgbClr val="FFFFFF"/>
                </a:solidFill>
                <a:latin typeface="Arial"/>
                <a:cs typeface="+mn-cs"/>
              </a:rPr>
              <a:t>a legally </a:t>
            </a:r>
            <a:r>
              <a:rPr lang="en-GB" sz="800" i="1" dirty="0">
                <a:solidFill>
                  <a:srgbClr val="FFFFFF"/>
                </a:solidFill>
                <a:latin typeface="Arial"/>
                <a:cs typeface="+mn-cs"/>
              </a:rPr>
              <a:t>binding agreement from </a:t>
            </a:r>
            <a:r>
              <a:rPr lang="en-GB" sz="800" i="1" dirty="0" smtClean="0">
                <a:solidFill>
                  <a:srgbClr val="FFFFFF"/>
                </a:solidFill>
                <a:latin typeface="Arial"/>
                <a:cs typeface="+mn-cs"/>
              </a:rPr>
              <a:t>[XX] </a:t>
            </a:r>
            <a:r>
              <a:rPr lang="en-GB" sz="800" i="1" dirty="0">
                <a:solidFill>
                  <a:srgbClr val="FFFFFF"/>
                </a:solidFill>
                <a:latin typeface="Arial"/>
                <a:cs typeface="+mn-cs"/>
              </a:rPr>
              <a:t>to confirm that the £</a:t>
            </a:r>
            <a:r>
              <a:rPr lang="en-GB" sz="800" i="1" dirty="0" smtClean="0">
                <a:solidFill>
                  <a:srgbClr val="FFFFFF"/>
                </a:solidFill>
                <a:latin typeface="Arial"/>
                <a:cs typeface="+mn-cs"/>
              </a:rPr>
              <a:t>27 million payment </a:t>
            </a:r>
            <a:r>
              <a:rPr lang="en-GB" sz="800" i="1" dirty="0">
                <a:solidFill>
                  <a:srgbClr val="FFFFFF"/>
                </a:solidFill>
                <a:latin typeface="Arial"/>
                <a:cs typeface="+mn-cs"/>
              </a:rPr>
              <a:t>will extinguish the outstanding liability of £</a:t>
            </a:r>
            <a:r>
              <a:rPr lang="en-GB" sz="800" i="1" dirty="0" smtClean="0">
                <a:solidFill>
                  <a:srgbClr val="FFFFFF"/>
                </a:solidFill>
                <a:latin typeface="Arial"/>
                <a:cs typeface="+mn-cs"/>
              </a:rPr>
              <a:t>121 million.</a:t>
            </a:r>
            <a:endParaRPr lang="en-GB" sz="800" i="1" dirty="0">
              <a:solidFill>
                <a:srgbClr val="FFFFFF"/>
              </a:solidFill>
              <a:latin typeface="Arial"/>
              <a:cs typeface="+mn-cs"/>
            </a:endParaRPr>
          </a:p>
        </p:txBody>
      </p:sp>
      <p:sp>
        <p:nvSpPr>
          <p:cNvPr id="70" name="Rectangle 9"/>
          <p:cNvSpPr>
            <a:spLocks noChangeArrowheads="1"/>
          </p:cNvSpPr>
          <p:nvPr>
            <p:custDataLst>
              <p:tags r:id="rId7"/>
            </p:custDataLst>
          </p:nvPr>
        </p:nvSpPr>
        <p:spPr bwMode="gray">
          <a:xfrm>
            <a:off x="1910183" y="3249857"/>
            <a:ext cx="1528762" cy="1017903"/>
          </a:xfrm>
          <a:prstGeom prst="rect">
            <a:avLst/>
          </a:prstGeom>
          <a:solidFill>
            <a:srgbClr val="409DAD"/>
          </a:solidFill>
          <a:ln w="9525">
            <a:solidFill>
              <a:srgbClr val="409DAD"/>
            </a:solidFill>
            <a:miter lim="800000"/>
            <a:headEnd/>
            <a:tailEnd/>
          </a:ln>
        </p:spPr>
        <p:txBody>
          <a:bodyPr lIns="54000" tIns="54000" rIns="54000" bIns="54000"/>
          <a:lstStyle/>
          <a:p>
            <a:pPr fontAlgn="auto">
              <a:lnSpc>
                <a:spcPts val="850"/>
              </a:lnSpc>
              <a:spcBef>
                <a:spcPts val="0"/>
              </a:spcBef>
              <a:spcAft>
                <a:spcPts val="0"/>
              </a:spcAft>
              <a:buSzPct val="105000"/>
            </a:pPr>
            <a:r>
              <a:rPr lang="en-GB" sz="800" b="1" dirty="0" smtClean="0">
                <a:solidFill>
                  <a:srgbClr val="FFFFFF"/>
                </a:solidFill>
                <a:latin typeface="Arial"/>
                <a:cs typeface="+mn-cs"/>
              </a:rPr>
              <a:t>[A] </a:t>
            </a:r>
            <a:r>
              <a:rPr lang="en-GB" sz="800" b="1" dirty="0">
                <a:solidFill>
                  <a:srgbClr val="FFFFFF"/>
                </a:solidFill>
                <a:latin typeface="Arial"/>
                <a:cs typeface="+mn-cs"/>
              </a:rPr>
              <a:t>Group will undertake a complex pre-sale restructuring</a:t>
            </a:r>
          </a:p>
          <a:p>
            <a:pPr fontAlgn="auto">
              <a:lnSpc>
                <a:spcPts val="850"/>
              </a:lnSpc>
              <a:spcBef>
                <a:spcPts val="0"/>
              </a:spcBef>
              <a:spcAft>
                <a:spcPts val="0"/>
              </a:spcAft>
              <a:buSzPct val="105000"/>
            </a:pPr>
            <a:r>
              <a:rPr lang="en-GB" sz="800" i="1" dirty="0">
                <a:solidFill>
                  <a:srgbClr val="FFFFFF"/>
                </a:solidFill>
                <a:latin typeface="Arial"/>
                <a:cs typeface="+mn-cs"/>
              </a:rPr>
              <a:t>There are no warranties or indemnities for protection in relation to the proposed restructuring (to eliminate intercompany balances</a:t>
            </a:r>
            <a:r>
              <a:rPr lang="en-GB" sz="800" i="1" dirty="0" smtClean="0">
                <a:solidFill>
                  <a:srgbClr val="FFFFFF"/>
                </a:solidFill>
                <a:latin typeface="Arial"/>
                <a:cs typeface="+mn-cs"/>
              </a:rPr>
              <a:t>).</a:t>
            </a:r>
            <a:endParaRPr lang="en-GB" sz="800" i="1" dirty="0">
              <a:solidFill>
                <a:srgbClr val="FFFFFF"/>
              </a:solidFill>
              <a:latin typeface="Arial"/>
              <a:cs typeface="+mn-cs"/>
            </a:endParaRPr>
          </a:p>
        </p:txBody>
      </p:sp>
      <p:sp>
        <p:nvSpPr>
          <p:cNvPr id="71" name="Rectangle 10"/>
          <p:cNvSpPr>
            <a:spLocks noChangeArrowheads="1"/>
          </p:cNvSpPr>
          <p:nvPr>
            <p:custDataLst>
              <p:tags r:id="rId8"/>
            </p:custDataLst>
          </p:nvPr>
        </p:nvSpPr>
        <p:spPr bwMode="gray">
          <a:xfrm>
            <a:off x="7249438" y="4700182"/>
            <a:ext cx="1528763" cy="698232"/>
          </a:xfrm>
          <a:prstGeom prst="rect">
            <a:avLst/>
          </a:prstGeom>
          <a:solidFill>
            <a:srgbClr val="409DAD"/>
          </a:solidFill>
          <a:ln w="9525">
            <a:solidFill>
              <a:srgbClr val="409DAD"/>
            </a:solidFill>
            <a:miter lim="800000"/>
            <a:headEnd/>
            <a:tailEnd/>
          </a:ln>
        </p:spPr>
        <p:txBody>
          <a:bodyPr lIns="54000" tIns="54000" rIns="54000" bIns="54000"/>
          <a:lstStyle/>
          <a:p>
            <a:pPr fontAlgn="auto">
              <a:spcBef>
                <a:spcPct val="40000"/>
              </a:spcBef>
              <a:spcAft>
                <a:spcPts val="0"/>
              </a:spcAft>
              <a:buSzPct val="105000"/>
            </a:pPr>
            <a:r>
              <a:rPr lang="en-GB" sz="800" b="1" dirty="0" smtClean="0">
                <a:solidFill>
                  <a:srgbClr val="FFFFFF"/>
                </a:solidFill>
                <a:latin typeface="Arial"/>
                <a:cs typeface="+mn-cs"/>
              </a:rPr>
              <a:t>[Target] is </a:t>
            </a:r>
            <a:r>
              <a:rPr lang="en-GB" sz="800" b="1" dirty="0">
                <a:solidFill>
                  <a:srgbClr val="FFFFFF"/>
                </a:solidFill>
                <a:latin typeface="Arial"/>
                <a:cs typeface="+mn-cs"/>
              </a:rPr>
              <a:t>unable to pay dividends</a:t>
            </a:r>
          </a:p>
          <a:p>
            <a:pPr fontAlgn="auto">
              <a:spcBef>
                <a:spcPct val="40000"/>
              </a:spcBef>
              <a:spcAft>
                <a:spcPts val="0"/>
              </a:spcAft>
              <a:buSzPct val="105000"/>
            </a:pPr>
            <a:r>
              <a:rPr lang="en-GB" sz="800" i="1" dirty="0" smtClean="0">
                <a:solidFill>
                  <a:srgbClr val="FFFFFF"/>
                </a:solidFill>
                <a:latin typeface="Arial"/>
                <a:cs typeface="+mn-cs"/>
              </a:rPr>
              <a:t>[Target] has </a:t>
            </a:r>
            <a:r>
              <a:rPr lang="en-GB" sz="800" i="1" dirty="0">
                <a:solidFill>
                  <a:srgbClr val="FFFFFF"/>
                </a:solidFill>
                <a:latin typeface="Arial"/>
                <a:cs typeface="+mn-cs"/>
              </a:rPr>
              <a:t>a retained deficit on the P&amp;L reserve which will prevent dividend payments</a:t>
            </a:r>
          </a:p>
        </p:txBody>
      </p:sp>
      <p:sp>
        <p:nvSpPr>
          <p:cNvPr id="72" name="Rectangle 11"/>
          <p:cNvSpPr>
            <a:spLocks noChangeArrowheads="1"/>
          </p:cNvSpPr>
          <p:nvPr>
            <p:custDataLst>
              <p:tags r:id="rId9"/>
            </p:custDataLst>
          </p:nvPr>
        </p:nvSpPr>
        <p:spPr bwMode="gray">
          <a:xfrm>
            <a:off x="3538958" y="3249857"/>
            <a:ext cx="1528762" cy="1017903"/>
          </a:xfrm>
          <a:prstGeom prst="rect">
            <a:avLst/>
          </a:prstGeom>
          <a:solidFill>
            <a:srgbClr val="409DAD"/>
          </a:solidFill>
          <a:ln w="9525">
            <a:solidFill>
              <a:srgbClr val="409DAD"/>
            </a:solidFill>
            <a:miter lim="800000"/>
            <a:headEnd/>
            <a:tailEnd/>
          </a:ln>
        </p:spPr>
        <p:txBody>
          <a:bodyPr lIns="54000" tIns="54000" rIns="54000" bIns="54000"/>
          <a:lstStyle/>
          <a:p>
            <a:pPr fontAlgn="auto">
              <a:lnSpc>
                <a:spcPts val="800"/>
              </a:lnSpc>
              <a:spcBef>
                <a:spcPts val="0"/>
              </a:spcBef>
              <a:spcAft>
                <a:spcPts val="0"/>
              </a:spcAft>
              <a:buSzPct val="105000"/>
            </a:pPr>
            <a:r>
              <a:rPr lang="en-GB" sz="800" b="1" dirty="0">
                <a:solidFill>
                  <a:srgbClr val="FFFFFF"/>
                </a:solidFill>
                <a:latin typeface="Arial"/>
                <a:cs typeface="+mn-cs"/>
              </a:rPr>
              <a:t>Protection from completion mechanism is restricted </a:t>
            </a:r>
            <a:r>
              <a:rPr lang="en-GB" sz="800" i="1" dirty="0">
                <a:solidFill>
                  <a:srgbClr val="FFFFFF"/>
                </a:solidFill>
                <a:latin typeface="Arial"/>
                <a:cs typeface="+mn-cs"/>
              </a:rPr>
              <a:t>Your completion mechanism must protect against potential cash leakage which would directly impact on the value of </a:t>
            </a:r>
            <a:r>
              <a:rPr lang="en-GB" sz="800" i="1" dirty="0" smtClean="0">
                <a:solidFill>
                  <a:srgbClr val="FFFFFF"/>
                </a:solidFill>
                <a:latin typeface="Arial"/>
                <a:cs typeface="+mn-cs"/>
              </a:rPr>
              <a:t>[target] This </a:t>
            </a:r>
            <a:r>
              <a:rPr lang="en-GB" sz="800" i="1" dirty="0">
                <a:solidFill>
                  <a:srgbClr val="FFFFFF"/>
                </a:solidFill>
                <a:latin typeface="Arial"/>
                <a:cs typeface="+mn-cs"/>
              </a:rPr>
              <a:t>will be difficult to achieve in absence of warranties or </a:t>
            </a:r>
            <a:r>
              <a:rPr lang="en-GB" sz="800" i="1" dirty="0" smtClean="0">
                <a:solidFill>
                  <a:srgbClr val="FFFFFF"/>
                </a:solidFill>
                <a:latin typeface="Arial"/>
                <a:cs typeface="+mn-cs"/>
              </a:rPr>
              <a:t>recourse </a:t>
            </a:r>
            <a:endParaRPr lang="en-GB" sz="800" i="1" dirty="0">
              <a:solidFill>
                <a:srgbClr val="FFFFFF"/>
              </a:solidFill>
              <a:latin typeface="Arial"/>
              <a:cs typeface="+mn-cs"/>
            </a:endParaRPr>
          </a:p>
        </p:txBody>
      </p:sp>
      <p:sp>
        <p:nvSpPr>
          <p:cNvPr id="73" name="Rectangle 12"/>
          <p:cNvSpPr>
            <a:spLocks noChangeArrowheads="1"/>
          </p:cNvSpPr>
          <p:nvPr>
            <p:custDataLst>
              <p:tags r:id="rId10"/>
            </p:custDataLst>
          </p:nvPr>
        </p:nvSpPr>
        <p:spPr bwMode="gray">
          <a:xfrm>
            <a:off x="286738" y="1578042"/>
            <a:ext cx="1550313" cy="1243684"/>
          </a:xfrm>
          <a:prstGeom prst="rect">
            <a:avLst/>
          </a:prstGeom>
          <a:solidFill>
            <a:srgbClr val="409DAD"/>
          </a:solidFill>
          <a:ln w="9525">
            <a:solidFill>
              <a:srgbClr val="409DAD"/>
            </a:solidFill>
            <a:miter lim="800000"/>
            <a:headEnd/>
            <a:tailEnd/>
          </a:ln>
        </p:spPr>
        <p:txBody>
          <a:bodyPr lIns="54000" tIns="54000" rIns="54000" bIns="54000"/>
          <a:lstStyle/>
          <a:p>
            <a:pPr fontAlgn="auto">
              <a:spcBef>
                <a:spcPct val="40000"/>
              </a:spcBef>
              <a:spcAft>
                <a:spcPts val="0"/>
              </a:spcAft>
              <a:buSzPct val="105000"/>
            </a:pPr>
            <a:r>
              <a:rPr lang="en-GB" sz="800" b="1" dirty="0">
                <a:solidFill>
                  <a:srgbClr val="FFFFFF"/>
                </a:solidFill>
                <a:latin typeface="Arial"/>
                <a:cs typeface="+mn-cs"/>
              </a:rPr>
              <a:t>Cash balances will decrease post acquisition</a:t>
            </a:r>
          </a:p>
          <a:p>
            <a:pPr fontAlgn="auto">
              <a:spcBef>
                <a:spcPct val="40000"/>
              </a:spcBef>
              <a:spcAft>
                <a:spcPts val="0"/>
              </a:spcAft>
              <a:buSzPct val="105000"/>
            </a:pPr>
            <a:r>
              <a:rPr lang="en-GB" sz="800" i="1" dirty="0">
                <a:solidFill>
                  <a:srgbClr val="FFFFFF"/>
                </a:solidFill>
                <a:latin typeface="Arial"/>
                <a:cs typeface="+mn-cs"/>
              </a:rPr>
              <a:t>Your financing assumptions must reflect the forecast cash outflows post completion (the cash balance is likely to decrease further as completion delays</a:t>
            </a:r>
            <a:r>
              <a:rPr lang="en-GB" sz="800" i="1" dirty="0" smtClean="0">
                <a:solidFill>
                  <a:srgbClr val="FFFFFF"/>
                </a:solidFill>
                <a:latin typeface="Arial"/>
                <a:cs typeface="+mn-cs"/>
              </a:rPr>
              <a:t>).</a:t>
            </a:r>
            <a:endParaRPr lang="en-GB" sz="800" i="1" dirty="0">
              <a:solidFill>
                <a:srgbClr val="FFFFFF"/>
              </a:solidFill>
              <a:latin typeface="Arial"/>
              <a:cs typeface="+mn-cs"/>
            </a:endParaRPr>
          </a:p>
        </p:txBody>
      </p:sp>
      <p:sp>
        <p:nvSpPr>
          <p:cNvPr id="74" name="Rectangle 13"/>
          <p:cNvSpPr>
            <a:spLocks noChangeArrowheads="1"/>
          </p:cNvSpPr>
          <p:nvPr>
            <p:custDataLst>
              <p:tags r:id="rId11"/>
            </p:custDataLst>
          </p:nvPr>
        </p:nvSpPr>
        <p:spPr bwMode="gray">
          <a:xfrm>
            <a:off x="7214931" y="3249857"/>
            <a:ext cx="1528762" cy="1017903"/>
          </a:xfrm>
          <a:prstGeom prst="rect">
            <a:avLst/>
          </a:prstGeom>
          <a:solidFill>
            <a:srgbClr val="409DAD"/>
          </a:solidFill>
          <a:ln w="9525">
            <a:solidFill>
              <a:srgbClr val="409DAD"/>
            </a:solidFill>
            <a:miter lim="800000"/>
            <a:headEnd/>
            <a:tailEnd/>
          </a:ln>
        </p:spPr>
        <p:txBody>
          <a:bodyPr lIns="54000" tIns="54000" rIns="54000" bIns="54000"/>
          <a:lstStyle/>
          <a:p>
            <a:pPr fontAlgn="auto">
              <a:lnSpc>
                <a:spcPts val="850"/>
              </a:lnSpc>
              <a:spcBef>
                <a:spcPts val="0"/>
              </a:spcBef>
              <a:spcAft>
                <a:spcPts val="0"/>
              </a:spcAft>
              <a:buSzPct val="105000"/>
            </a:pPr>
            <a:r>
              <a:rPr lang="en-GB" sz="800" b="1" dirty="0">
                <a:solidFill>
                  <a:srgbClr val="FFFFFF"/>
                </a:solidFill>
                <a:latin typeface="Arial"/>
                <a:cs typeface="+mn-cs"/>
              </a:rPr>
              <a:t>The £</a:t>
            </a:r>
            <a:r>
              <a:rPr lang="en-GB" sz="800" b="1" dirty="0" smtClean="0">
                <a:solidFill>
                  <a:srgbClr val="FFFFFF"/>
                </a:solidFill>
                <a:latin typeface="Arial"/>
                <a:cs typeface="+mn-cs"/>
              </a:rPr>
              <a:t>50 million [...] </a:t>
            </a:r>
            <a:r>
              <a:rPr lang="en-GB" sz="800" b="1" dirty="0">
                <a:solidFill>
                  <a:srgbClr val="FFFFFF"/>
                </a:solidFill>
                <a:latin typeface="Arial"/>
                <a:cs typeface="+mn-cs"/>
              </a:rPr>
              <a:t>Letter of Credit facility will need to be replaced</a:t>
            </a:r>
          </a:p>
          <a:p>
            <a:pPr fontAlgn="auto">
              <a:lnSpc>
                <a:spcPts val="850"/>
              </a:lnSpc>
              <a:spcBef>
                <a:spcPts val="0"/>
              </a:spcBef>
              <a:spcAft>
                <a:spcPts val="0"/>
              </a:spcAft>
              <a:buSzPct val="105000"/>
            </a:pPr>
            <a:r>
              <a:rPr lang="en-GB" sz="800" i="1" dirty="0">
                <a:solidFill>
                  <a:srgbClr val="FFFFFF"/>
                </a:solidFill>
                <a:latin typeface="Arial"/>
                <a:cs typeface="+mn-cs"/>
              </a:rPr>
              <a:t>The facility expires </a:t>
            </a:r>
            <a:r>
              <a:rPr lang="en-GB" sz="800" i="1" dirty="0" smtClean="0">
                <a:solidFill>
                  <a:srgbClr val="FFFFFF"/>
                </a:solidFill>
                <a:latin typeface="Arial"/>
                <a:cs typeface="+mn-cs"/>
              </a:rPr>
              <a:t>in October </a:t>
            </a:r>
            <a:r>
              <a:rPr lang="en-GB" sz="800" i="1" dirty="0">
                <a:solidFill>
                  <a:srgbClr val="FFFFFF"/>
                </a:solidFill>
                <a:latin typeface="Arial"/>
                <a:cs typeface="+mn-cs"/>
              </a:rPr>
              <a:t>and there is currently an off balance sheet liability for letters of credit of £</a:t>
            </a:r>
            <a:r>
              <a:rPr lang="en-GB" sz="800" i="1" dirty="0" smtClean="0">
                <a:solidFill>
                  <a:srgbClr val="FFFFFF"/>
                </a:solidFill>
                <a:latin typeface="Arial"/>
                <a:cs typeface="+mn-cs"/>
              </a:rPr>
              <a:t>37 million </a:t>
            </a:r>
            <a:endParaRPr lang="en-GB" sz="800" i="1" dirty="0">
              <a:solidFill>
                <a:srgbClr val="FFFFFF"/>
              </a:solidFill>
              <a:latin typeface="Arial"/>
              <a:cs typeface="+mn-cs"/>
            </a:endParaRPr>
          </a:p>
        </p:txBody>
      </p:sp>
      <p:sp>
        <p:nvSpPr>
          <p:cNvPr id="75" name="Rectangle 14"/>
          <p:cNvSpPr>
            <a:spLocks noChangeArrowheads="1"/>
          </p:cNvSpPr>
          <p:nvPr>
            <p:custDataLst>
              <p:tags r:id="rId12"/>
            </p:custDataLst>
          </p:nvPr>
        </p:nvSpPr>
        <p:spPr bwMode="gray">
          <a:xfrm>
            <a:off x="5597943" y="3249857"/>
            <a:ext cx="1528762" cy="1017903"/>
          </a:xfrm>
          <a:prstGeom prst="rect">
            <a:avLst/>
          </a:prstGeom>
          <a:solidFill>
            <a:srgbClr val="409DAD"/>
          </a:solidFill>
          <a:ln w="9525">
            <a:solidFill>
              <a:srgbClr val="409DAD"/>
            </a:solidFill>
            <a:miter lim="800000"/>
            <a:headEnd/>
            <a:tailEnd/>
          </a:ln>
        </p:spPr>
        <p:txBody>
          <a:bodyPr lIns="54000" tIns="54000" rIns="54000" bIns="54000"/>
          <a:lstStyle/>
          <a:p>
            <a:pPr fontAlgn="auto">
              <a:lnSpc>
                <a:spcPts val="850"/>
              </a:lnSpc>
              <a:spcBef>
                <a:spcPts val="0"/>
              </a:spcBef>
              <a:spcAft>
                <a:spcPts val="0"/>
              </a:spcAft>
              <a:buSzPct val="105000"/>
            </a:pPr>
            <a:r>
              <a:rPr lang="en-GB" sz="800" b="1" dirty="0">
                <a:solidFill>
                  <a:srgbClr val="FFFFFF"/>
                </a:solidFill>
                <a:latin typeface="Arial"/>
                <a:cs typeface="+mn-cs"/>
              </a:rPr>
              <a:t>Services are still provided to </a:t>
            </a:r>
            <a:r>
              <a:rPr lang="en-GB" sz="800" b="1" dirty="0" smtClean="0">
                <a:solidFill>
                  <a:srgbClr val="FFFFFF"/>
                </a:solidFill>
                <a:latin typeface="Arial"/>
                <a:cs typeface="+mn-cs"/>
              </a:rPr>
              <a:t>[Target] by [A] Group</a:t>
            </a:r>
            <a:endParaRPr lang="en-GB" sz="800" b="1" dirty="0">
              <a:solidFill>
                <a:srgbClr val="FFFFFF"/>
              </a:solidFill>
              <a:latin typeface="Arial"/>
              <a:cs typeface="+mn-cs"/>
            </a:endParaRPr>
          </a:p>
          <a:p>
            <a:pPr fontAlgn="auto">
              <a:lnSpc>
                <a:spcPts val="850"/>
              </a:lnSpc>
              <a:spcBef>
                <a:spcPts val="0"/>
              </a:spcBef>
              <a:spcAft>
                <a:spcPts val="0"/>
              </a:spcAft>
              <a:buSzPct val="105000"/>
            </a:pPr>
            <a:r>
              <a:rPr lang="en-GB" sz="800" i="1" dirty="0">
                <a:solidFill>
                  <a:srgbClr val="FFFFFF"/>
                </a:solidFill>
                <a:latin typeface="Arial"/>
                <a:cs typeface="+mn-cs"/>
              </a:rPr>
              <a:t>You will need to manage the transition of these services to </a:t>
            </a:r>
            <a:r>
              <a:rPr lang="en-GB" sz="800" i="1" dirty="0" smtClean="0">
                <a:solidFill>
                  <a:srgbClr val="FFFFFF"/>
                </a:solidFill>
                <a:latin typeface="Arial"/>
                <a:cs typeface="+mn-cs"/>
              </a:rPr>
              <a:t>[Client]. The master service agreement has </a:t>
            </a:r>
            <a:r>
              <a:rPr lang="en-GB" sz="800" i="1" dirty="0">
                <a:solidFill>
                  <a:srgbClr val="FFFFFF"/>
                </a:solidFill>
                <a:latin typeface="Arial"/>
                <a:cs typeface="+mn-cs"/>
              </a:rPr>
              <a:t>a 12 month termination </a:t>
            </a:r>
            <a:r>
              <a:rPr lang="en-GB" sz="800" i="1" dirty="0" smtClean="0">
                <a:solidFill>
                  <a:srgbClr val="FFFFFF"/>
                </a:solidFill>
                <a:latin typeface="Arial"/>
                <a:cs typeface="+mn-cs"/>
              </a:rPr>
              <a:t>clause with </a:t>
            </a:r>
            <a:r>
              <a:rPr lang="en-GB" sz="800" i="1" dirty="0">
                <a:solidFill>
                  <a:srgbClr val="FFFFFF"/>
                </a:solidFill>
                <a:latin typeface="Arial"/>
                <a:cs typeface="+mn-cs"/>
              </a:rPr>
              <a:t>a resultant liability of £</a:t>
            </a:r>
            <a:r>
              <a:rPr lang="en-GB" sz="800" i="1" dirty="0" smtClean="0">
                <a:solidFill>
                  <a:srgbClr val="FFFFFF"/>
                </a:solidFill>
                <a:latin typeface="Arial"/>
                <a:cs typeface="+mn-cs"/>
              </a:rPr>
              <a:t>1.8 million</a:t>
            </a:r>
            <a:endParaRPr lang="en-GB" sz="800" i="1" dirty="0">
              <a:solidFill>
                <a:srgbClr val="FFFFFF"/>
              </a:solidFill>
              <a:latin typeface="Arial"/>
              <a:cs typeface="+mn-cs"/>
            </a:endParaRPr>
          </a:p>
        </p:txBody>
      </p:sp>
      <p:sp>
        <p:nvSpPr>
          <p:cNvPr id="76" name="Rectangle 15"/>
          <p:cNvSpPr>
            <a:spLocks noChangeArrowheads="1"/>
          </p:cNvSpPr>
          <p:nvPr>
            <p:custDataLst>
              <p:tags r:id="rId13"/>
            </p:custDataLst>
          </p:nvPr>
        </p:nvSpPr>
        <p:spPr bwMode="gray">
          <a:xfrm>
            <a:off x="317502" y="4700182"/>
            <a:ext cx="1550313" cy="1434112"/>
          </a:xfrm>
          <a:prstGeom prst="rect">
            <a:avLst/>
          </a:prstGeom>
          <a:solidFill>
            <a:srgbClr val="409DAD"/>
          </a:solidFill>
          <a:ln w="9525">
            <a:solidFill>
              <a:srgbClr val="409DAD"/>
            </a:solidFill>
            <a:miter lim="800000"/>
            <a:headEnd/>
            <a:tailEnd/>
          </a:ln>
        </p:spPr>
        <p:txBody>
          <a:bodyPr lIns="54000" tIns="54000" rIns="54000" bIns="54000"/>
          <a:lstStyle/>
          <a:p>
            <a:pPr fontAlgn="auto">
              <a:spcBef>
                <a:spcPts val="0"/>
              </a:spcBef>
              <a:spcAft>
                <a:spcPts val="0"/>
              </a:spcAft>
              <a:buSzPct val="105000"/>
            </a:pPr>
            <a:r>
              <a:rPr lang="en-GB" sz="800" b="1" dirty="0">
                <a:solidFill>
                  <a:srgbClr val="FFFFFF"/>
                </a:solidFill>
                <a:latin typeface="Arial"/>
                <a:cs typeface="+mn-cs"/>
              </a:rPr>
              <a:t>Employee issues to be considered in your HR due diligence</a:t>
            </a:r>
          </a:p>
          <a:p>
            <a:pPr marL="177800" lvl="2" indent="-177800" fontAlgn="auto">
              <a:spcBef>
                <a:spcPts val="300"/>
              </a:spcBef>
              <a:spcAft>
                <a:spcPts val="0"/>
              </a:spcAft>
              <a:buClr>
                <a:schemeClr val="accent1"/>
              </a:buClr>
              <a:buSzPct val="125000"/>
              <a:buFont typeface="Arial" pitchFamily="34" charset="0"/>
              <a:buChar char="▪"/>
              <a:defRPr/>
            </a:pPr>
            <a:r>
              <a:rPr lang="en-GB" sz="800" i="1" dirty="0">
                <a:solidFill>
                  <a:srgbClr val="FFFFFF"/>
                </a:solidFill>
                <a:latin typeface="Arial"/>
                <a:cs typeface="+mn-cs"/>
              </a:rPr>
              <a:t> </a:t>
            </a:r>
            <a:r>
              <a:rPr lang="en-GB" sz="800" dirty="0">
                <a:solidFill>
                  <a:srgbClr val="FFFFFF"/>
                </a:solidFill>
                <a:latin typeface="Arial"/>
                <a:cs typeface="Arial" pitchFamily="34" charset="0"/>
              </a:rPr>
              <a:t>Protected pension rights for employees</a:t>
            </a:r>
          </a:p>
          <a:p>
            <a:pPr marL="177800" lvl="2" indent="-177800" fontAlgn="auto">
              <a:spcBef>
                <a:spcPts val="300"/>
              </a:spcBef>
              <a:spcAft>
                <a:spcPts val="0"/>
              </a:spcAft>
              <a:buClr>
                <a:schemeClr val="accent1"/>
              </a:buClr>
              <a:buSzPct val="125000"/>
              <a:buFont typeface="Arial" pitchFamily="34" charset="0"/>
              <a:buChar char="▪"/>
              <a:defRPr/>
            </a:pPr>
            <a:r>
              <a:rPr lang="en-GB" sz="800" dirty="0">
                <a:solidFill>
                  <a:srgbClr val="FFFFFF"/>
                </a:solidFill>
                <a:latin typeface="Arial"/>
                <a:cs typeface="Arial" pitchFamily="34" charset="0"/>
              </a:rPr>
              <a:t> </a:t>
            </a:r>
            <a:r>
              <a:rPr lang="en-GB" sz="800" dirty="0" smtClean="0">
                <a:solidFill>
                  <a:srgbClr val="FFFFFF"/>
                </a:solidFill>
                <a:latin typeface="Arial"/>
                <a:cs typeface="Arial" pitchFamily="34" charset="0"/>
              </a:rPr>
              <a:t>[A] </a:t>
            </a:r>
            <a:r>
              <a:rPr lang="en-GB" sz="800" dirty="0">
                <a:solidFill>
                  <a:srgbClr val="FFFFFF"/>
                </a:solidFill>
                <a:latin typeface="Arial"/>
                <a:cs typeface="Arial" pitchFamily="34" charset="0"/>
              </a:rPr>
              <a:t>Group employees exclusively working for </a:t>
            </a:r>
            <a:r>
              <a:rPr lang="en-GB" sz="800" dirty="0" smtClean="0">
                <a:solidFill>
                  <a:srgbClr val="FFFFFF"/>
                </a:solidFill>
                <a:latin typeface="Arial"/>
                <a:cs typeface="Arial" pitchFamily="34" charset="0"/>
              </a:rPr>
              <a:t>[target] (</a:t>
            </a:r>
            <a:r>
              <a:rPr lang="en-GB" sz="800" dirty="0" err="1" smtClean="0">
                <a:solidFill>
                  <a:srgbClr val="FFFFFF"/>
                </a:solidFill>
                <a:latin typeface="Arial"/>
                <a:cs typeface="Arial" pitchFamily="34" charset="0"/>
              </a:rPr>
              <a:t>TUPE</a:t>
            </a:r>
            <a:r>
              <a:rPr lang="en-GB" sz="800" dirty="0">
                <a:solidFill>
                  <a:srgbClr val="FFFFFF"/>
                </a:solidFill>
                <a:latin typeface="Arial"/>
                <a:cs typeface="Arial" pitchFamily="34" charset="0"/>
              </a:rPr>
              <a:t>)</a:t>
            </a:r>
          </a:p>
          <a:p>
            <a:pPr marL="177800" lvl="2" indent="-177800" fontAlgn="auto">
              <a:spcBef>
                <a:spcPts val="300"/>
              </a:spcBef>
              <a:spcAft>
                <a:spcPts val="0"/>
              </a:spcAft>
              <a:buClr>
                <a:schemeClr val="accent1"/>
              </a:buClr>
              <a:buSzPct val="125000"/>
              <a:buFont typeface="Arial" pitchFamily="34" charset="0"/>
              <a:buChar char="▪"/>
              <a:defRPr/>
            </a:pPr>
            <a:r>
              <a:rPr lang="en-GB" sz="800" dirty="0">
                <a:solidFill>
                  <a:srgbClr val="FFFFFF"/>
                </a:solidFill>
                <a:latin typeface="Arial"/>
                <a:cs typeface="Arial" pitchFamily="34" charset="0"/>
              </a:rPr>
              <a:t> </a:t>
            </a:r>
            <a:r>
              <a:rPr lang="en-GB" sz="800" dirty="0" smtClean="0">
                <a:solidFill>
                  <a:srgbClr val="FFFFFF"/>
                </a:solidFill>
                <a:latin typeface="Arial"/>
                <a:cs typeface="Arial" pitchFamily="34" charset="0"/>
              </a:rPr>
              <a:t>Standardization </a:t>
            </a:r>
            <a:r>
              <a:rPr lang="en-GB" sz="800" dirty="0">
                <a:solidFill>
                  <a:srgbClr val="FFFFFF"/>
                </a:solidFill>
                <a:latin typeface="Arial"/>
                <a:cs typeface="Arial" pitchFamily="34" charset="0"/>
              </a:rPr>
              <a:t>of terms and </a:t>
            </a:r>
            <a:r>
              <a:rPr lang="en-GB" sz="800" dirty="0" smtClean="0">
                <a:solidFill>
                  <a:srgbClr val="FFFFFF"/>
                </a:solidFill>
                <a:latin typeface="Arial"/>
                <a:cs typeface="Arial" pitchFamily="34" charset="0"/>
              </a:rPr>
              <a:t>bonuses.</a:t>
            </a:r>
            <a:endParaRPr lang="en-GB" sz="800" dirty="0">
              <a:solidFill>
                <a:srgbClr val="FFFFFF"/>
              </a:solidFill>
              <a:latin typeface="Arial"/>
              <a:cs typeface="Arial" pitchFamily="34" charset="0"/>
            </a:endParaRPr>
          </a:p>
        </p:txBody>
      </p:sp>
      <p:sp>
        <p:nvSpPr>
          <p:cNvPr id="77" name="Rectangle 16"/>
          <p:cNvSpPr>
            <a:spLocks noChangeArrowheads="1"/>
          </p:cNvSpPr>
          <p:nvPr>
            <p:custDataLst>
              <p:tags r:id="rId14"/>
            </p:custDataLst>
          </p:nvPr>
        </p:nvSpPr>
        <p:spPr bwMode="gray">
          <a:xfrm>
            <a:off x="7197124" y="1579444"/>
            <a:ext cx="1550313" cy="1243684"/>
          </a:xfrm>
          <a:prstGeom prst="rect">
            <a:avLst/>
          </a:prstGeom>
          <a:solidFill>
            <a:srgbClr val="409DAD"/>
          </a:solidFill>
          <a:ln w="9525">
            <a:solidFill>
              <a:srgbClr val="409DAD"/>
            </a:solidFill>
            <a:miter lim="800000"/>
            <a:headEnd/>
            <a:tailEnd/>
          </a:ln>
        </p:spPr>
        <p:txBody>
          <a:bodyPr lIns="54000" tIns="54000" rIns="54000" bIns="54000"/>
          <a:lstStyle/>
          <a:p>
            <a:pPr marL="287338" lvl="1" indent="-285750" fontAlgn="auto">
              <a:lnSpc>
                <a:spcPct val="93000"/>
              </a:lnSpc>
              <a:spcBef>
                <a:spcPct val="40000"/>
              </a:spcBef>
              <a:spcAft>
                <a:spcPts val="0"/>
              </a:spcAft>
              <a:buClr>
                <a:srgbClr val="8AA5CB"/>
              </a:buClr>
              <a:buSzPct val="85000"/>
              <a:buFont typeface="Wingdings" pitchFamily="2" charset="2"/>
              <a:buNone/>
            </a:pPr>
            <a:r>
              <a:rPr lang="en-GB" sz="800" b="1" dirty="0">
                <a:solidFill>
                  <a:srgbClr val="FFFFFF"/>
                </a:solidFill>
                <a:latin typeface="Arial"/>
                <a:cs typeface="+mn-cs"/>
              </a:rPr>
              <a:t>Committed expenditure </a:t>
            </a:r>
          </a:p>
          <a:p>
            <a:pPr fontAlgn="auto">
              <a:spcBef>
                <a:spcPct val="40000"/>
              </a:spcBef>
              <a:spcAft>
                <a:spcPts val="0"/>
              </a:spcAft>
              <a:buSzPct val="105000"/>
            </a:pPr>
            <a:r>
              <a:rPr lang="en-GB" sz="800" i="1" dirty="0" smtClean="0">
                <a:solidFill>
                  <a:srgbClr val="FFFFFF"/>
                </a:solidFill>
                <a:latin typeface="Arial"/>
                <a:cs typeface="+mn-cs"/>
              </a:rPr>
              <a:t>[Target] is </a:t>
            </a:r>
            <a:r>
              <a:rPr lang="en-GB" sz="800" i="1" dirty="0">
                <a:solidFill>
                  <a:srgbClr val="FFFFFF"/>
                </a:solidFill>
                <a:latin typeface="Arial"/>
                <a:cs typeface="+mn-cs"/>
              </a:rPr>
              <a:t>committed to certain expenditure which should be reflected in the model:</a:t>
            </a:r>
          </a:p>
          <a:p>
            <a:pPr marL="177800" lvl="2" indent="-177800" fontAlgn="auto">
              <a:spcBef>
                <a:spcPts val="300"/>
              </a:spcBef>
              <a:spcAft>
                <a:spcPts val="0"/>
              </a:spcAft>
              <a:buClr>
                <a:schemeClr val="accent1"/>
              </a:buClr>
              <a:buSzPct val="125000"/>
              <a:buFont typeface="Arial" pitchFamily="34" charset="0"/>
              <a:buChar char="▪"/>
              <a:defRPr/>
            </a:pPr>
            <a:r>
              <a:rPr lang="en-GB" sz="800" i="1" dirty="0" err="1" smtClean="0">
                <a:solidFill>
                  <a:srgbClr val="FFFFFF"/>
                </a:solidFill>
                <a:latin typeface="Arial"/>
                <a:cs typeface="+mn-cs"/>
              </a:rPr>
              <a:t>C</a:t>
            </a:r>
            <a:r>
              <a:rPr lang="en-GB" sz="800" dirty="0" err="1" smtClean="0">
                <a:solidFill>
                  <a:srgbClr val="FFFFFF"/>
                </a:solidFill>
                <a:latin typeface="Arial"/>
                <a:cs typeface="Arial" pitchFamily="34" charset="0"/>
              </a:rPr>
              <a:t>apex</a:t>
            </a:r>
            <a:r>
              <a:rPr lang="en-GB" sz="800" dirty="0" smtClean="0">
                <a:solidFill>
                  <a:srgbClr val="FFFFFF"/>
                </a:solidFill>
                <a:latin typeface="Arial"/>
                <a:cs typeface="Arial" pitchFamily="34" charset="0"/>
              </a:rPr>
              <a:t> – </a:t>
            </a:r>
            <a:r>
              <a:rPr lang="en-GB" sz="800" dirty="0">
                <a:solidFill>
                  <a:srgbClr val="FFFFFF"/>
                </a:solidFill>
                <a:latin typeface="Arial"/>
                <a:cs typeface="Arial" pitchFamily="34" charset="0"/>
              </a:rPr>
              <a:t>£600,000</a:t>
            </a:r>
          </a:p>
          <a:p>
            <a:pPr marL="177800" lvl="2" indent="-177800" fontAlgn="auto">
              <a:spcBef>
                <a:spcPts val="300"/>
              </a:spcBef>
              <a:spcAft>
                <a:spcPts val="0"/>
              </a:spcAft>
              <a:buClr>
                <a:schemeClr val="accent1"/>
              </a:buClr>
              <a:buSzPct val="125000"/>
              <a:buFont typeface="Arial" pitchFamily="34" charset="0"/>
              <a:buChar char="▪"/>
              <a:defRPr/>
            </a:pPr>
            <a:r>
              <a:rPr lang="en-GB" sz="800" dirty="0">
                <a:solidFill>
                  <a:srgbClr val="FFFFFF"/>
                </a:solidFill>
                <a:latin typeface="Arial"/>
                <a:cs typeface="Arial" pitchFamily="34" charset="0"/>
              </a:rPr>
              <a:t> </a:t>
            </a:r>
            <a:r>
              <a:rPr lang="en-GB" sz="800" dirty="0" smtClean="0">
                <a:solidFill>
                  <a:srgbClr val="FFFFFF"/>
                </a:solidFill>
                <a:latin typeface="Arial"/>
                <a:cs typeface="Arial" pitchFamily="34" charset="0"/>
              </a:rPr>
              <a:t>Outage – </a:t>
            </a:r>
            <a:r>
              <a:rPr lang="en-GB" sz="800" dirty="0">
                <a:solidFill>
                  <a:srgbClr val="FFFFFF"/>
                </a:solidFill>
                <a:latin typeface="Arial"/>
                <a:cs typeface="Arial" pitchFamily="34" charset="0"/>
              </a:rPr>
              <a:t>£350,000</a:t>
            </a:r>
          </a:p>
          <a:p>
            <a:pPr marL="177800" lvl="2" indent="-177800" fontAlgn="auto">
              <a:spcBef>
                <a:spcPts val="300"/>
              </a:spcBef>
              <a:spcAft>
                <a:spcPts val="0"/>
              </a:spcAft>
              <a:buClr>
                <a:schemeClr val="accent1"/>
              </a:buClr>
              <a:buSzPct val="125000"/>
              <a:buFont typeface="Arial" pitchFamily="34" charset="0"/>
              <a:buChar char="▪"/>
              <a:defRPr/>
            </a:pPr>
            <a:r>
              <a:rPr lang="en-GB" sz="800" dirty="0">
                <a:solidFill>
                  <a:srgbClr val="FFFFFF"/>
                </a:solidFill>
                <a:latin typeface="Arial"/>
                <a:cs typeface="Arial" pitchFamily="34" charset="0"/>
              </a:rPr>
              <a:t> </a:t>
            </a:r>
            <a:r>
              <a:rPr lang="en-GB" sz="800" dirty="0" smtClean="0">
                <a:solidFill>
                  <a:srgbClr val="FFFFFF"/>
                </a:solidFill>
                <a:latin typeface="Arial"/>
                <a:cs typeface="Arial" pitchFamily="34" charset="0"/>
              </a:rPr>
              <a:t>Operating </a:t>
            </a:r>
            <a:r>
              <a:rPr lang="en-GB" sz="800" dirty="0">
                <a:solidFill>
                  <a:srgbClr val="FFFFFF"/>
                </a:solidFill>
                <a:latin typeface="Arial"/>
                <a:cs typeface="Arial" pitchFamily="34" charset="0"/>
              </a:rPr>
              <a:t>leases</a:t>
            </a:r>
          </a:p>
        </p:txBody>
      </p:sp>
      <p:sp>
        <p:nvSpPr>
          <p:cNvPr id="78" name="Rectangle 17"/>
          <p:cNvSpPr>
            <a:spLocks noChangeArrowheads="1"/>
          </p:cNvSpPr>
          <p:nvPr>
            <p:custDataLst>
              <p:tags r:id="rId15"/>
            </p:custDataLst>
          </p:nvPr>
        </p:nvSpPr>
        <p:spPr bwMode="gray">
          <a:xfrm>
            <a:off x="5500881" y="5450032"/>
            <a:ext cx="3280082" cy="787964"/>
          </a:xfrm>
          <a:prstGeom prst="rect">
            <a:avLst/>
          </a:prstGeom>
          <a:solidFill>
            <a:srgbClr val="409DAD"/>
          </a:solidFill>
          <a:ln w="9525">
            <a:solidFill>
              <a:srgbClr val="409DAD"/>
            </a:solidFill>
            <a:miter lim="800000"/>
            <a:headEnd/>
            <a:tailEnd/>
          </a:ln>
        </p:spPr>
        <p:txBody>
          <a:bodyPr lIns="54000" tIns="54000" rIns="54000" bIns="54000"/>
          <a:lstStyle/>
          <a:p>
            <a:pPr marL="287338" lvl="1" indent="-285750" fontAlgn="auto">
              <a:lnSpc>
                <a:spcPct val="93000"/>
              </a:lnSpc>
              <a:spcBef>
                <a:spcPct val="40000"/>
              </a:spcBef>
              <a:spcAft>
                <a:spcPts val="0"/>
              </a:spcAft>
              <a:buClr>
                <a:srgbClr val="8AA5CB"/>
              </a:buClr>
              <a:buSzPct val="85000"/>
              <a:buFont typeface="Wingdings" pitchFamily="2" charset="2"/>
              <a:buNone/>
            </a:pPr>
            <a:r>
              <a:rPr lang="en-GB" sz="800" b="1" dirty="0">
                <a:solidFill>
                  <a:srgbClr val="FFFFFF"/>
                </a:solidFill>
                <a:latin typeface="Arial"/>
                <a:cs typeface="+mn-cs"/>
              </a:rPr>
              <a:t>Operational points noted during financial work</a:t>
            </a:r>
          </a:p>
          <a:p>
            <a:pPr marL="177800" lvl="2" indent="-177800" fontAlgn="auto">
              <a:spcBef>
                <a:spcPts val="300"/>
              </a:spcBef>
              <a:spcAft>
                <a:spcPts val="0"/>
              </a:spcAft>
              <a:buClr>
                <a:schemeClr val="accent1"/>
              </a:buClr>
              <a:buSzPct val="125000"/>
              <a:buFont typeface="Arial" pitchFamily="34" charset="0"/>
              <a:buChar char="▪"/>
              <a:defRPr/>
            </a:pPr>
            <a:r>
              <a:rPr lang="en-GB" sz="800" dirty="0">
                <a:solidFill>
                  <a:srgbClr val="FFFFFF"/>
                </a:solidFill>
                <a:latin typeface="Arial"/>
                <a:cs typeface="Arial" pitchFamily="34" charset="0"/>
              </a:rPr>
              <a:t>Outage timing </a:t>
            </a:r>
            <a:r>
              <a:rPr lang="en-GB" sz="800" dirty="0" smtClean="0">
                <a:solidFill>
                  <a:srgbClr val="FFFFFF"/>
                </a:solidFill>
                <a:latin typeface="Arial"/>
                <a:cs typeface="Arial" pitchFamily="34" charset="0"/>
              </a:rPr>
              <a:t>([month] to [month] 2009</a:t>
            </a:r>
            <a:r>
              <a:rPr lang="en-GB" sz="800" dirty="0">
                <a:solidFill>
                  <a:srgbClr val="FFFFFF"/>
                </a:solidFill>
                <a:latin typeface="Arial"/>
                <a:cs typeface="Arial" pitchFamily="34" charset="0"/>
              </a:rPr>
              <a:t>)</a:t>
            </a:r>
          </a:p>
          <a:p>
            <a:pPr marL="177800" lvl="2" indent="-177800" fontAlgn="auto">
              <a:spcBef>
                <a:spcPts val="300"/>
              </a:spcBef>
              <a:spcAft>
                <a:spcPts val="0"/>
              </a:spcAft>
              <a:buClr>
                <a:schemeClr val="accent1"/>
              </a:buClr>
              <a:buSzPct val="125000"/>
              <a:buFont typeface="Arial" pitchFamily="34" charset="0"/>
              <a:buChar char="▪"/>
              <a:defRPr/>
            </a:pPr>
            <a:r>
              <a:rPr lang="en-GB" sz="800" dirty="0" smtClean="0">
                <a:solidFill>
                  <a:srgbClr val="FFFFFF"/>
                </a:solidFill>
                <a:latin typeface="Arial"/>
                <a:cs typeface="Arial" pitchFamily="34" charset="0"/>
              </a:rPr>
              <a:t>[month] – </a:t>
            </a:r>
            <a:r>
              <a:rPr lang="en-GB" sz="800" dirty="0">
                <a:solidFill>
                  <a:srgbClr val="FFFFFF"/>
                </a:solidFill>
                <a:latin typeface="Arial"/>
                <a:cs typeface="Arial" pitchFamily="34" charset="0"/>
              </a:rPr>
              <a:t>restrictions due to </a:t>
            </a:r>
            <a:r>
              <a:rPr lang="en-GB" sz="800" dirty="0" smtClean="0">
                <a:solidFill>
                  <a:srgbClr val="FFFFFF"/>
                </a:solidFill>
                <a:latin typeface="Arial"/>
                <a:cs typeface="Arial" pitchFamily="34" charset="0"/>
              </a:rPr>
              <a:t>[xxx] work</a:t>
            </a:r>
            <a:endParaRPr lang="en-GB" sz="800" dirty="0">
              <a:solidFill>
                <a:srgbClr val="FFFFFF"/>
              </a:solidFill>
              <a:latin typeface="Arial"/>
              <a:cs typeface="Arial" pitchFamily="34" charset="0"/>
            </a:endParaRPr>
          </a:p>
          <a:p>
            <a:pPr marL="177800" lvl="2" indent="-177800" fontAlgn="auto">
              <a:spcBef>
                <a:spcPts val="300"/>
              </a:spcBef>
              <a:spcAft>
                <a:spcPts val="0"/>
              </a:spcAft>
              <a:buClr>
                <a:schemeClr val="accent1"/>
              </a:buClr>
              <a:buSzPct val="125000"/>
              <a:buFont typeface="Arial" pitchFamily="34" charset="0"/>
              <a:buChar char="▪"/>
              <a:defRPr/>
            </a:pPr>
            <a:r>
              <a:rPr lang="en-GB" sz="800" dirty="0" smtClean="0">
                <a:solidFill>
                  <a:srgbClr val="FFFFFF"/>
                </a:solidFill>
                <a:latin typeface="Arial"/>
                <a:cs typeface="Arial" pitchFamily="34" charset="0"/>
              </a:rPr>
              <a:t>Emissions </a:t>
            </a:r>
            <a:r>
              <a:rPr lang="en-GB" sz="800" dirty="0">
                <a:solidFill>
                  <a:srgbClr val="FFFFFF"/>
                </a:solidFill>
                <a:latin typeface="Arial"/>
                <a:cs typeface="Arial" pitchFamily="34" charset="0"/>
              </a:rPr>
              <a:t>upgrade (future cost estimated by Management at £</a:t>
            </a:r>
            <a:r>
              <a:rPr lang="en-GB" sz="800" dirty="0" smtClean="0">
                <a:solidFill>
                  <a:srgbClr val="FFFFFF"/>
                </a:solidFill>
                <a:latin typeface="Arial"/>
                <a:cs typeface="Arial" pitchFamily="34" charset="0"/>
              </a:rPr>
              <a:t>10.5 </a:t>
            </a:r>
            <a:r>
              <a:rPr lang="en-GB" sz="800" i="1" dirty="0" smtClean="0">
                <a:solidFill>
                  <a:srgbClr val="FFFFFF"/>
                </a:solidFill>
                <a:latin typeface="Arial"/>
                <a:cs typeface="+mn-cs"/>
              </a:rPr>
              <a:t>million </a:t>
            </a:r>
            <a:r>
              <a:rPr lang="en-GB" sz="800" dirty="0" smtClean="0">
                <a:solidFill>
                  <a:srgbClr val="FFFFFF"/>
                </a:solidFill>
                <a:latin typeface="Arial"/>
                <a:cs typeface="Arial" pitchFamily="34" charset="0"/>
              </a:rPr>
              <a:t>)</a:t>
            </a:r>
            <a:endParaRPr lang="en-GB" sz="800" dirty="0">
              <a:solidFill>
                <a:srgbClr val="FFFFFF"/>
              </a:solidFill>
              <a:latin typeface="Arial"/>
              <a:cs typeface="Arial" pitchFamily="34" charset="0"/>
            </a:endParaRPr>
          </a:p>
        </p:txBody>
      </p:sp>
      <p:sp>
        <p:nvSpPr>
          <p:cNvPr id="79" name="Rectangle 18"/>
          <p:cNvSpPr>
            <a:spLocks noChangeArrowheads="1"/>
          </p:cNvSpPr>
          <p:nvPr>
            <p:custDataLst>
              <p:tags r:id="rId16"/>
            </p:custDataLst>
          </p:nvPr>
        </p:nvSpPr>
        <p:spPr bwMode="gray">
          <a:xfrm>
            <a:off x="3741931" y="1578042"/>
            <a:ext cx="1550313" cy="1243684"/>
          </a:xfrm>
          <a:prstGeom prst="rect">
            <a:avLst/>
          </a:prstGeom>
          <a:solidFill>
            <a:srgbClr val="409DAD"/>
          </a:solidFill>
          <a:ln w="9525">
            <a:solidFill>
              <a:srgbClr val="409DAD"/>
            </a:solidFill>
            <a:miter lim="800000"/>
            <a:headEnd/>
            <a:tailEnd/>
          </a:ln>
        </p:spPr>
        <p:txBody>
          <a:bodyPr lIns="54000" tIns="54000" rIns="54000" bIns="54000"/>
          <a:lstStyle/>
          <a:p>
            <a:pPr fontAlgn="auto">
              <a:lnSpc>
                <a:spcPct val="95000"/>
              </a:lnSpc>
              <a:spcBef>
                <a:spcPct val="40000"/>
              </a:spcBef>
              <a:spcAft>
                <a:spcPts val="0"/>
              </a:spcAft>
              <a:buSzPct val="105000"/>
            </a:pPr>
            <a:r>
              <a:rPr lang="en-GB" sz="800" b="1" dirty="0">
                <a:solidFill>
                  <a:srgbClr val="FFFFFF"/>
                </a:solidFill>
                <a:latin typeface="Arial"/>
                <a:cs typeface="+mn-cs"/>
              </a:rPr>
              <a:t>No confirmation of the recoverability of insurance debtor </a:t>
            </a:r>
          </a:p>
          <a:p>
            <a:pPr fontAlgn="auto">
              <a:lnSpc>
                <a:spcPct val="95000"/>
              </a:lnSpc>
              <a:spcBef>
                <a:spcPct val="40000"/>
              </a:spcBef>
              <a:spcAft>
                <a:spcPts val="0"/>
              </a:spcAft>
              <a:buSzPct val="105000"/>
            </a:pPr>
            <a:r>
              <a:rPr lang="en-GB" sz="800" i="1" dirty="0">
                <a:solidFill>
                  <a:srgbClr val="FFFFFF"/>
                </a:solidFill>
                <a:latin typeface="Arial"/>
                <a:cs typeface="+mn-cs"/>
              </a:rPr>
              <a:t>An insurance debtor and asset of more than £</a:t>
            </a:r>
            <a:r>
              <a:rPr lang="en-GB" sz="800" i="1" dirty="0" smtClean="0">
                <a:solidFill>
                  <a:srgbClr val="FFFFFF"/>
                </a:solidFill>
                <a:latin typeface="Arial"/>
                <a:cs typeface="+mn-cs"/>
              </a:rPr>
              <a:t>2 million is recognized </a:t>
            </a:r>
            <a:r>
              <a:rPr lang="en-GB" sz="800" i="1" dirty="0">
                <a:solidFill>
                  <a:srgbClr val="FFFFFF"/>
                </a:solidFill>
                <a:latin typeface="Arial"/>
                <a:cs typeface="+mn-cs"/>
              </a:rPr>
              <a:t>in June forecast balance sheet and working capital relating to the 132kv cable claim</a:t>
            </a:r>
          </a:p>
        </p:txBody>
      </p:sp>
      <p:sp>
        <p:nvSpPr>
          <p:cNvPr id="80" name="Rectangle 19"/>
          <p:cNvSpPr>
            <a:spLocks noChangeArrowheads="1"/>
          </p:cNvSpPr>
          <p:nvPr>
            <p:custDataLst>
              <p:tags r:id="rId17"/>
            </p:custDataLst>
          </p:nvPr>
        </p:nvSpPr>
        <p:spPr bwMode="gray">
          <a:xfrm>
            <a:off x="5469528" y="1579444"/>
            <a:ext cx="1550313" cy="1243684"/>
          </a:xfrm>
          <a:prstGeom prst="rect">
            <a:avLst/>
          </a:prstGeom>
          <a:solidFill>
            <a:srgbClr val="409DAD"/>
          </a:solidFill>
          <a:ln w="9525">
            <a:solidFill>
              <a:srgbClr val="409DAD"/>
            </a:solidFill>
            <a:miter lim="800000"/>
            <a:headEnd/>
            <a:tailEnd/>
          </a:ln>
        </p:spPr>
        <p:txBody>
          <a:bodyPr lIns="54000" tIns="54000" rIns="54000" bIns="54000"/>
          <a:lstStyle/>
          <a:p>
            <a:pPr fontAlgn="auto">
              <a:lnSpc>
                <a:spcPct val="95000"/>
              </a:lnSpc>
              <a:spcBef>
                <a:spcPct val="40000"/>
              </a:spcBef>
              <a:spcAft>
                <a:spcPts val="0"/>
              </a:spcAft>
              <a:buSzPct val="105000"/>
            </a:pPr>
            <a:r>
              <a:rPr lang="en-GB" sz="800" b="1" dirty="0">
                <a:solidFill>
                  <a:srgbClr val="FFFFFF"/>
                </a:solidFill>
                <a:latin typeface="Arial"/>
                <a:cs typeface="+mn-cs"/>
              </a:rPr>
              <a:t>Working capital trends </a:t>
            </a:r>
          </a:p>
          <a:p>
            <a:pPr fontAlgn="auto">
              <a:lnSpc>
                <a:spcPct val="95000"/>
              </a:lnSpc>
              <a:spcBef>
                <a:spcPct val="40000"/>
              </a:spcBef>
              <a:spcAft>
                <a:spcPts val="0"/>
              </a:spcAft>
              <a:buSzPct val="105000"/>
            </a:pPr>
            <a:r>
              <a:rPr lang="en-GB" sz="800" i="1" dirty="0" smtClean="0">
                <a:solidFill>
                  <a:srgbClr val="FFFFFF"/>
                </a:solidFill>
                <a:latin typeface="Arial"/>
                <a:cs typeface="+mn-cs"/>
              </a:rPr>
              <a:t>[Target] managed </a:t>
            </a:r>
            <a:r>
              <a:rPr lang="en-GB" sz="800" i="1" dirty="0">
                <a:solidFill>
                  <a:srgbClr val="FFFFFF"/>
                </a:solidFill>
                <a:latin typeface="Arial"/>
                <a:cs typeface="+mn-cs"/>
              </a:rPr>
              <a:t>working capital for liquidity in FY09 so it is difficult to identify a normal level of working capital</a:t>
            </a:r>
          </a:p>
        </p:txBody>
      </p:sp>
      <p:sp>
        <p:nvSpPr>
          <p:cNvPr id="81" name="Rectangle 20"/>
          <p:cNvSpPr>
            <a:spLocks noChangeArrowheads="1"/>
          </p:cNvSpPr>
          <p:nvPr>
            <p:custDataLst>
              <p:tags r:id="rId18"/>
            </p:custDataLst>
          </p:nvPr>
        </p:nvSpPr>
        <p:spPr bwMode="gray">
          <a:xfrm>
            <a:off x="2014333" y="1578042"/>
            <a:ext cx="1550313" cy="1243684"/>
          </a:xfrm>
          <a:prstGeom prst="rect">
            <a:avLst/>
          </a:prstGeom>
          <a:solidFill>
            <a:srgbClr val="409DAD"/>
          </a:solidFill>
          <a:ln w="9525">
            <a:solidFill>
              <a:srgbClr val="409DAD"/>
            </a:solidFill>
            <a:miter lim="800000"/>
            <a:headEnd/>
            <a:tailEnd/>
          </a:ln>
        </p:spPr>
        <p:txBody>
          <a:bodyPr lIns="54000" tIns="54000" rIns="54000" bIns="54000"/>
          <a:lstStyle/>
          <a:p>
            <a:pPr fontAlgn="auto">
              <a:lnSpc>
                <a:spcPct val="95000"/>
              </a:lnSpc>
              <a:spcBef>
                <a:spcPct val="40000"/>
              </a:spcBef>
              <a:spcAft>
                <a:spcPts val="0"/>
              </a:spcAft>
              <a:buSzPct val="105000"/>
            </a:pPr>
            <a:r>
              <a:rPr lang="en-GB" sz="800" b="1" dirty="0">
                <a:solidFill>
                  <a:srgbClr val="FFFFFF"/>
                </a:solidFill>
                <a:latin typeface="Arial"/>
                <a:cs typeface="+mn-cs"/>
              </a:rPr>
              <a:t>Potential adjustments to working capital target and forecast completion balance</a:t>
            </a:r>
          </a:p>
          <a:p>
            <a:pPr fontAlgn="auto">
              <a:lnSpc>
                <a:spcPct val="95000"/>
              </a:lnSpc>
              <a:spcBef>
                <a:spcPct val="40000"/>
              </a:spcBef>
              <a:spcAft>
                <a:spcPts val="0"/>
              </a:spcAft>
              <a:buSzPct val="105000"/>
            </a:pPr>
            <a:r>
              <a:rPr lang="en-GB" sz="800" i="1" dirty="0">
                <a:solidFill>
                  <a:srgbClr val="FFFFFF"/>
                </a:solidFill>
                <a:latin typeface="Arial"/>
                <a:cs typeface="+mn-cs"/>
              </a:rPr>
              <a:t>Your initial offer is based on adjusted April working capital</a:t>
            </a:r>
            <a:r>
              <a:rPr lang="en-GB" sz="800" i="1" dirty="0" smtClean="0">
                <a:solidFill>
                  <a:srgbClr val="FFFFFF"/>
                </a:solidFill>
                <a:latin typeface="Arial"/>
                <a:cs typeface="+mn-cs"/>
              </a:rPr>
              <a:t>. Our </a:t>
            </a:r>
            <a:r>
              <a:rPr lang="en-GB" sz="800" i="1" dirty="0">
                <a:solidFill>
                  <a:srgbClr val="FFFFFF"/>
                </a:solidFill>
                <a:latin typeface="Arial"/>
                <a:cs typeface="+mn-cs"/>
              </a:rPr>
              <a:t>work indentified £</a:t>
            </a:r>
            <a:r>
              <a:rPr lang="en-GB" sz="800" i="1" dirty="0" smtClean="0">
                <a:solidFill>
                  <a:srgbClr val="FFFFFF"/>
                </a:solidFill>
                <a:latin typeface="Arial"/>
                <a:cs typeface="+mn-cs"/>
              </a:rPr>
              <a:t>8 million of </a:t>
            </a:r>
            <a:r>
              <a:rPr lang="en-GB" sz="800" i="1" dirty="0">
                <a:solidFill>
                  <a:srgbClr val="FFFFFF"/>
                </a:solidFill>
                <a:latin typeface="Arial"/>
                <a:cs typeface="+mn-cs"/>
              </a:rPr>
              <a:t>potential deductions as at April </a:t>
            </a:r>
            <a:r>
              <a:rPr lang="en-GB" sz="800" i="1" dirty="0" smtClean="0">
                <a:solidFill>
                  <a:srgbClr val="FFFFFF"/>
                </a:solidFill>
                <a:latin typeface="Arial"/>
                <a:cs typeface="+mn-cs"/>
              </a:rPr>
              <a:t>. There </a:t>
            </a:r>
            <a:r>
              <a:rPr lang="en-GB" sz="800" i="1" dirty="0">
                <a:solidFill>
                  <a:srgbClr val="FFFFFF"/>
                </a:solidFill>
                <a:latin typeface="Arial"/>
                <a:cs typeface="+mn-cs"/>
              </a:rPr>
              <a:t>are potential adjustments to the forecast </a:t>
            </a:r>
            <a:r>
              <a:rPr lang="en-GB" sz="800" i="1" dirty="0" smtClean="0">
                <a:solidFill>
                  <a:srgbClr val="FFFFFF"/>
                </a:solidFill>
                <a:latin typeface="Arial"/>
                <a:cs typeface="+mn-cs"/>
              </a:rPr>
              <a:t>June balance.</a:t>
            </a:r>
            <a:endParaRPr lang="en-GB" sz="800" i="1" dirty="0">
              <a:solidFill>
                <a:srgbClr val="FFFFFF"/>
              </a:solidFill>
              <a:latin typeface="Arial"/>
              <a:cs typeface="+mn-cs"/>
            </a:endParaRPr>
          </a:p>
        </p:txBody>
      </p:sp>
      <p:sp>
        <p:nvSpPr>
          <p:cNvPr id="82" name="Rectangle 21"/>
          <p:cNvSpPr>
            <a:spLocks noChangeArrowheads="1"/>
          </p:cNvSpPr>
          <p:nvPr>
            <p:custDataLst>
              <p:tags r:id="rId19"/>
            </p:custDataLst>
          </p:nvPr>
        </p:nvSpPr>
        <p:spPr bwMode="gray">
          <a:xfrm>
            <a:off x="3630950" y="4700182"/>
            <a:ext cx="1550313" cy="1434112"/>
          </a:xfrm>
          <a:prstGeom prst="rect">
            <a:avLst/>
          </a:prstGeom>
          <a:solidFill>
            <a:srgbClr val="409DAD"/>
          </a:solidFill>
          <a:ln w="9525">
            <a:solidFill>
              <a:srgbClr val="409DAD"/>
            </a:solidFill>
            <a:miter lim="800000"/>
            <a:headEnd/>
            <a:tailEnd/>
          </a:ln>
        </p:spPr>
        <p:txBody>
          <a:bodyPr lIns="54000" tIns="54000" rIns="54000" bIns="54000"/>
          <a:lstStyle/>
          <a:p>
            <a:pPr fontAlgn="auto">
              <a:lnSpc>
                <a:spcPct val="95000"/>
              </a:lnSpc>
              <a:spcBef>
                <a:spcPct val="40000"/>
              </a:spcBef>
              <a:spcAft>
                <a:spcPts val="0"/>
              </a:spcAft>
              <a:buSzPct val="105000"/>
            </a:pPr>
            <a:r>
              <a:rPr lang="en-GB" sz="800" b="1" dirty="0" smtClean="0">
                <a:solidFill>
                  <a:srgbClr val="FFFFFF"/>
                </a:solidFill>
                <a:latin typeface="Arial"/>
                <a:cs typeface="+mn-cs"/>
              </a:rPr>
              <a:t>[A]Group </a:t>
            </a:r>
            <a:r>
              <a:rPr lang="en-GB" sz="800" b="1" dirty="0">
                <a:solidFill>
                  <a:srgbClr val="FFFFFF"/>
                </a:solidFill>
                <a:latin typeface="Arial"/>
                <a:cs typeface="+mn-cs"/>
              </a:rPr>
              <a:t>will undertake a complex pre-sale restructuring</a:t>
            </a:r>
          </a:p>
          <a:p>
            <a:pPr fontAlgn="auto">
              <a:lnSpc>
                <a:spcPct val="95000"/>
              </a:lnSpc>
              <a:spcBef>
                <a:spcPct val="40000"/>
              </a:spcBef>
              <a:spcAft>
                <a:spcPts val="0"/>
              </a:spcAft>
              <a:buSzPct val="105000"/>
            </a:pPr>
            <a:r>
              <a:rPr lang="en-GB" sz="800" b="1" dirty="0">
                <a:solidFill>
                  <a:srgbClr val="FFFFFF"/>
                </a:solidFill>
                <a:latin typeface="Arial"/>
                <a:cs typeface="+mn-cs"/>
              </a:rPr>
              <a:t>You must fully understand the legal, tax and accounting implications of the proposed restructuring</a:t>
            </a:r>
          </a:p>
        </p:txBody>
      </p:sp>
      <p:sp>
        <p:nvSpPr>
          <p:cNvPr id="83" name="Rectangle 22"/>
          <p:cNvSpPr>
            <a:spLocks noChangeArrowheads="1"/>
          </p:cNvSpPr>
          <p:nvPr>
            <p:custDataLst>
              <p:tags r:id="rId20"/>
            </p:custDataLst>
          </p:nvPr>
        </p:nvSpPr>
        <p:spPr bwMode="gray">
          <a:xfrm>
            <a:off x="1970424" y="4700182"/>
            <a:ext cx="1550313" cy="1434112"/>
          </a:xfrm>
          <a:prstGeom prst="rect">
            <a:avLst/>
          </a:prstGeom>
          <a:solidFill>
            <a:srgbClr val="409DAD"/>
          </a:solidFill>
          <a:ln w="9525">
            <a:solidFill>
              <a:srgbClr val="409DAD"/>
            </a:solidFill>
            <a:miter lim="800000"/>
            <a:headEnd/>
            <a:tailEnd/>
          </a:ln>
        </p:spPr>
        <p:txBody>
          <a:bodyPr lIns="54000" tIns="54000" rIns="54000" bIns="54000"/>
          <a:lstStyle/>
          <a:p>
            <a:pPr fontAlgn="auto">
              <a:lnSpc>
                <a:spcPct val="95000"/>
              </a:lnSpc>
              <a:spcBef>
                <a:spcPct val="40000"/>
              </a:spcBef>
              <a:spcAft>
                <a:spcPts val="0"/>
              </a:spcAft>
              <a:buSzPct val="105000"/>
            </a:pPr>
            <a:r>
              <a:rPr lang="en-GB" sz="800" b="1" dirty="0">
                <a:solidFill>
                  <a:srgbClr val="FFFFFF"/>
                </a:solidFill>
                <a:latin typeface="Arial"/>
                <a:cs typeface="+mn-cs"/>
              </a:rPr>
              <a:t>Trading book due diligence</a:t>
            </a:r>
          </a:p>
          <a:p>
            <a:pPr fontAlgn="auto">
              <a:lnSpc>
                <a:spcPct val="95000"/>
              </a:lnSpc>
              <a:spcBef>
                <a:spcPct val="40000"/>
              </a:spcBef>
              <a:spcAft>
                <a:spcPts val="0"/>
              </a:spcAft>
              <a:buSzPct val="105000"/>
            </a:pPr>
            <a:r>
              <a:rPr lang="en-GB" sz="800" i="1" dirty="0">
                <a:solidFill>
                  <a:srgbClr val="FFFFFF"/>
                </a:solidFill>
                <a:latin typeface="Arial"/>
                <a:cs typeface="+mn-cs"/>
              </a:rPr>
              <a:t>There have historically been significant loss making contracts</a:t>
            </a:r>
            <a:r>
              <a:rPr lang="en-GB" sz="800" i="1" dirty="0" smtClean="0">
                <a:solidFill>
                  <a:srgbClr val="FFFFFF"/>
                </a:solidFill>
                <a:latin typeface="Arial"/>
                <a:cs typeface="+mn-cs"/>
              </a:rPr>
              <a:t>. Your </a:t>
            </a:r>
            <a:r>
              <a:rPr lang="en-GB" sz="800" i="1" dirty="0">
                <a:solidFill>
                  <a:srgbClr val="FFFFFF"/>
                </a:solidFill>
                <a:latin typeface="Arial"/>
                <a:cs typeface="+mn-cs"/>
              </a:rPr>
              <a:t>trading book review should ensure that these are fully </a:t>
            </a:r>
            <a:r>
              <a:rPr lang="en-GB" sz="800" i="1" dirty="0" smtClean="0">
                <a:solidFill>
                  <a:srgbClr val="FFFFFF"/>
                </a:solidFill>
                <a:latin typeface="Arial"/>
                <a:cs typeface="+mn-cs"/>
              </a:rPr>
              <a:t>unwound.</a:t>
            </a:r>
            <a:endParaRPr lang="en-GB" sz="800" i="1" dirty="0">
              <a:solidFill>
                <a:srgbClr val="FFFFFF"/>
              </a:solidFill>
              <a:latin typeface="Arial"/>
              <a:cs typeface="+mn-cs"/>
            </a:endParaRPr>
          </a:p>
        </p:txBody>
      </p:sp>
      <p:sp>
        <p:nvSpPr>
          <p:cNvPr id="84" name="Rectangle 23"/>
          <p:cNvSpPr>
            <a:spLocks noChangeArrowheads="1"/>
          </p:cNvSpPr>
          <p:nvPr>
            <p:custDataLst>
              <p:tags r:id="rId21"/>
            </p:custDataLst>
          </p:nvPr>
        </p:nvSpPr>
        <p:spPr bwMode="gray">
          <a:xfrm>
            <a:off x="5500883" y="4700182"/>
            <a:ext cx="1527175" cy="698232"/>
          </a:xfrm>
          <a:prstGeom prst="rect">
            <a:avLst/>
          </a:prstGeom>
          <a:solidFill>
            <a:srgbClr val="409DAD"/>
          </a:solidFill>
          <a:ln w="9525">
            <a:solidFill>
              <a:srgbClr val="409DAD"/>
            </a:solidFill>
            <a:miter lim="800000"/>
            <a:headEnd/>
            <a:tailEnd/>
          </a:ln>
        </p:spPr>
        <p:txBody>
          <a:bodyPr lIns="54000" tIns="54000" rIns="54000" bIns="54000"/>
          <a:lstStyle/>
          <a:p>
            <a:pPr fontAlgn="auto">
              <a:spcBef>
                <a:spcPct val="40000"/>
              </a:spcBef>
              <a:spcAft>
                <a:spcPts val="0"/>
              </a:spcAft>
              <a:buSzPct val="105000"/>
            </a:pPr>
            <a:r>
              <a:rPr lang="en-GB" sz="800" b="1" dirty="0">
                <a:solidFill>
                  <a:srgbClr val="FFFFFF"/>
                </a:solidFill>
                <a:latin typeface="Arial"/>
                <a:cs typeface="+mn-cs"/>
              </a:rPr>
              <a:t>Potential for impairment of fixed assets</a:t>
            </a:r>
          </a:p>
          <a:p>
            <a:pPr fontAlgn="auto">
              <a:spcBef>
                <a:spcPct val="40000"/>
              </a:spcBef>
              <a:spcAft>
                <a:spcPts val="0"/>
              </a:spcAft>
              <a:buSzPct val="105000"/>
            </a:pPr>
            <a:r>
              <a:rPr lang="en-GB" sz="800" i="1" dirty="0">
                <a:solidFill>
                  <a:srgbClr val="FFFFFF"/>
                </a:solidFill>
                <a:latin typeface="Arial"/>
                <a:cs typeface="+mn-cs"/>
              </a:rPr>
              <a:t>Tangible fixed assets and goodwill may be impaired</a:t>
            </a:r>
          </a:p>
        </p:txBody>
      </p:sp>
      <p:sp>
        <p:nvSpPr>
          <p:cNvPr id="85" name="TextBox 84"/>
          <p:cNvSpPr txBox="1"/>
          <p:nvPr/>
        </p:nvSpPr>
        <p:spPr>
          <a:xfrm>
            <a:off x="7189694" y="1165412"/>
            <a:ext cx="1596591" cy="153888"/>
          </a:xfrm>
          <a:prstGeom prst="rect">
            <a:avLst/>
          </a:prstGeom>
          <a:solidFill>
            <a:srgbClr val="C84E00"/>
          </a:solidFill>
        </p:spPr>
        <p:txBody>
          <a:bodyPr wrap="none" lIns="0" tIns="0" rIns="0" bIns="0" rtlCol="0">
            <a:spAutoFit/>
          </a:bodyPr>
          <a:lstStyle/>
          <a:p>
            <a:r>
              <a:rPr lang="en-US" sz="1000" dirty="0" smtClean="0"/>
              <a:t>For Example Purposes Only</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4. Draft – Executive summary</a:t>
            </a:r>
            <a:endParaRPr lang="en-US" altLang="en-US" b="1" kern="0" dirty="0" smtClean="0">
              <a:solidFill>
                <a:schemeClr val="bg1"/>
              </a:solidFill>
            </a:endParaRPr>
          </a:p>
        </p:txBody>
      </p:sp>
      <p:sp>
        <p:nvSpPr>
          <p:cNvPr id="17" name="Line 19"/>
          <p:cNvSpPr>
            <a:spLocks noChangeShapeType="1"/>
          </p:cNvSpPr>
          <p:nvPr/>
        </p:nvSpPr>
        <p:spPr bwMode="gray">
          <a:xfrm>
            <a:off x="2540839" y="6155978"/>
            <a:ext cx="0" cy="631985"/>
          </a:xfrm>
          <a:prstGeom prst="line">
            <a:avLst/>
          </a:prstGeom>
          <a:noFill/>
          <a:ln w="76200" cap="sq">
            <a:noFill/>
            <a:round/>
            <a:headEnd type="none" w="sm" len="sm"/>
            <a:tailEnd type="none" w="sm" len="sm"/>
          </a:ln>
        </p:spPr>
        <p:txBody>
          <a:bodyPr wrap="square" lIns="72000" tIns="72000" rIns="72000" bIns="72000">
            <a:spAutoFit/>
          </a:bodyPr>
          <a:lstStyle/>
          <a:p>
            <a:pPr algn="ctr"/>
            <a:endParaRPr lang="en-GB" sz="1000" b="1" dirty="0" smtClean="0">
              <a:solidFill>
                <a:srgbClr val="FFFFFF"/>
              </a:solidFill>
              <a:latin typeface="+mn-lt"/>
              <a:cs typeface="Arial" pitchFamily="34" charset="0"/>
            </a:endParaRPr>
          </a:p>
        </p:txBody>
      </p:sp>
      <p:sp>
        <p:nvSpPr>
          <p:cNvPr id="33" name="Rectangle 3"/>
          <p:cNvSpPr txBox="1">
            <a:spLocks noChangeArrowheads="1"/>
          </p:cNvSpPr>
          <p:nvPr/>
        </p:nvSpPr>
        <p:spPr bwMode="auto">
          <a:xfrm>
            <a:off x="220322" y="1170471"/>
            <a:ext cx="8728372" cy="11946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2.  Executive summary (continued)</a:t>
            </a:r>
          </a:p>
        </p:txBody>
      </p:sp>
      <p:sp>
        <p:nvSpPr>
          <p:cNvPr id="34" name="Rectangle 115"/>
          <p:cNvSpPr>
            <a:spLocks noChangeArrowheads="1"/>
          </p:cNvSpPr>
          <p:nvPr>
            <p:custDataLst>
              <p:tags r:id="rId1"/>
            </p:custDataLst>
          </p:nvPr>
        </p:nvSpPr>
        <p:spPr bwMode="auto">
          <a:xfrm>
            <a:off x="530049" y="1669359"/>
            <a:ext cx="1154194" cy="52104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000" b="1" dirty="0">
                <a:solidFill>
                  <a:srgbClr val="FFFFFF"/>
                </a:solidFill>
                <a:latin typeface="Arial"/>
                <a:cs typeface="+mn-cs"/>
              </a:rPr>
              <a:t>Executive summary</a:t>
            </a:r>
          </a:p>
        </p:txBody>
      </p:sp>
      <p:sp>
        <p:nvSpPr>
          <p:cNvPr id="35" name="Rectangle 111"/>
          <p:cNvSpPr>
            <a:spLocks noChangeArrowheads="1"/>
          </p:cNvSpPr>
          <p:nvPr>
            <p:custDataLst>
              <p:tags r:id="rId2"/>
            </p:custDataLst>
          </p:nvPr>
        </p:nvSpPr>
        <p:spPr bwMode="auto">
          <a:xfrm>
            <a:off x="1799560" y="1673645"/>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Headlines</a:t>
            </a:r>
            <a:endParaRPr lang="en-GB" sz="900" dirty="0">
              <a:solidFill>
                <a:srgbClr val="00338D"/>
              </a:solidFill>
              <a:latin typeface="Arial"/>
              <a:cs typeface="+mn-cs"/>
            </a:endParaRPr>
          </a:p>
        </p:txBody>
      </p:sp>
      <p:sp>
        <p:nvSpPr>
          <p:cNvPr id="36" name="Rectangle 111"/>
          <p:cNvSpPr>
            <a:spLocks noChangeArrowheads="1"/>
          </p:cNvSpPr>
          <p:nvPr>
            <p:custDataLst>
              <p:tags r:id="rId3"/>
            </p:custDataLst>
          </p:nvPr>
        </p:nvSpPr>
        <p:spPr bwMode="auto">
          <a:xfrm>
            <a:off x="2880832" y="1668729"/>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Transaction background</a:t>
            </a:r>
            <a:endParaRPr lang="en-GB" sz="900" dirty="0">
              <a:solidFill>
                <a:srgbClr val="00338D"/>
              </a:solidFill>
              <a:latin typeface="Arial"/>
              <a:cs typeface="+mn-cs"/>
            </a:endParaRPr>
          </a:p>
        </p:txBody>
      </p:sp>
      <p:sp>
        <p:nvSpPr>
          <p:cNvPr id="37" name="Rectangle 111"/>
          <p:cNvSpPr>
            <a:spLocks noChangeArrowheads="1"/>
          </p:cNvSpPr>
          <p:nvPr>
            <p:custDataLst>
              <p:tags r:id="rId4"/>
            </p:custDataLst>
          </p:nvPr>
        </p:nvSpPr>
        <p:spPr bwMode="auto">
          <a:xfrm>
            <a:off x="3940699" y="1663813"/>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Summary financials</a:t>
            </a:r>
            <a:endParaRPr lang="en-GB" sz="900" dirty="0">
              <a:solidFill>
                <a:srgbClr val="00338D"/>
              </a:solidFill>
              <a:latin typeface="Arial"/>
              <a:cs typeface="+mn-cs"/>
            </a:endParaRPr>
          </a:p>
        </p:txBody>
      </p:sp>
      <p:sp>
        <p:nvSpPr>
          <p:cNvPr id="38" name="Rectangle 111"/>
          <p:cNvSpPr>
            <a:spLocks noChangeArrowheads="1"/>
          </p:cNvSpPr>
          <p:nvPr>
            <p:custDataLst>
              <p:tags r:id="rId5"/>
            </p:custDataLst>
          </p:nvPr>
        </p:nvSpPr>
        <p:spPr bwMode="auto">
          <a:xfrm>
            <a:off x="5011712" y="1650807"/>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Key findings</a:t>
            </a:r>
            <a:endParaRPr lang="en-GB" sz="900" dirty="0">
              <a:solidFill>
                <a:srgbClr val="00338D"/>
              </a:solidFill>
              <a:latin typeface="Arial"/>
              <a:cs typeface="+mn-cs"/>
            </a:endParaRPr>
          </a:p>
        </p:txBody>
      </p:sp>
      <p:sp>
        <p:nvSpPr>
          <p:cNvPr id="39" name="Rounded Rectangle 38"/>
          <p:cNvSpPr/>
          <p:nvPr>
            <p:custDataLst>
              <p:tags r:id="rId6"/>
            </p:custDataLst>
          </p:nvPr>
        </p:nvSpPr>
        <p:spPr bwMode="gray">
          <a:xfrm rot="5400000">
            <a:off x="3039748" y="1396118"/>
            <a:ext cx="622304" cy="1076444"/>
          </a:xfrm>
          <a:prstGeom prst="roundRect">
            <a:avLst>
              <a:gd name="adj" fmla="val 26588"/>
            </a:avLst>
          </a:prstGeom>
          <a:noFill/>
          <a:ln w="19050" cap="flat" cmpd="sng" algn="ctr">
            <a:solidFill>
              <a:srgbClr val="8E258D"/>
            </a:solidFill>
            <a:prstDash val="sysDash"/>
          </a:ln>
          <a:effectLst/>
        </p:spPr>
        <p:txBody>
          <a:bodyPr lIns="54000" tIns="54000" rIns="54000" bIns="5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cxnSp>
        <p:nvCxnSpPr>
          <p:cNvPr id="40" name="AutoShape 9"/>
          <p:cNvCxnSpPr>
            <a:cxnSpLocks noChangeShapeType="1"/>
            <a:endCxn id="39" idx="3"/>
          </p:cNvCxnSpPr>
          <p:nvPr/>
        </p:nvCxnSpPr>
        <p:spPr bwMode="auto">
          <a:xfrm flipH="1" flipV="1">
            <a:off x="3350900" y="2245492"/>
            <a:ext cx="17362" cy="1354235"/>
          </a:xfrm>
          <a:prstGeom prst="straightConnector1">
            <a:avLst/>
          </a:prstGeom>
          <a:noFill/>
          <a:ln w="6350">
            <a:solidFill>
              <a:srgbClr val="8E258D"/>
            </a:solidFill>
            <a:round/>
            <a:headEnd/>
            <a:tailEnd type="triangle" w="med" len="med"/>
          </a:ln>
        </p:spPr>
      </p:cxnSp>
      <p:sp>
        <p:nvSpPr>
          <p:cNvPr id="41" name="Rectangle 3"/>
          <p:cNvSpPr txBox="1">
            <a:spLocks noChangeArrowheads="1"/>
          </p:cNvSpPr>
          <p:nvPr/>
        </p:nvSpPr>
        <p:spPr bwMode="auto">
          <a:xfrm>
            <a:off x="311994" y="2502062"/>
            <a:ext cx="8114376" cy="1178687"/>
          </a:xfrm>
          <a:prstGeom prst="rect">
            <a:avLst/>
          </a:prstGeom>
          <a:solidFill>
            <a:srgbClr val="F3E9F3"/>
          </a:solidFill>
          <a:ln w="9525" algn="ctr">
            <a:noFill/>
            <a:miter lim="800000"/>
            <a:headEnd/>
            <a:tailEnd/>
          </a:ln>
        </p:spPr>
        <p:txBody>
          <a:bodyPr lIns="72000" tIns="72000" rIns="72000" bIns="72000"/>
          <a:lstStyle/>
          <a:p>
            <a:pPr marL="231775" marR="0" lvl="1" indent="-230188" defTabSz="914400" eaLnBrk="1" fontAlgn="auto" latinLnBrk="0" hangingPunct="1">
              <a:lnSpc>
                <a:spcPct val="100000"/>
              </a:lnSpc>
              <a:spcBef>
                <a:spcPct val="40000"/>
              </a:spcBef>
              <a:spcAft>
                <a:spcPts val="0"/>
              </a:spcAft>
              <a:buClr>
                <a:srgbClr val="00338D"/>
              </a:buClr>
              <a:buSzPct val="8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rPr>
              <a:t>Top tips - Transaction background</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A deal summary and an overview of the business can be useful to help the reader focus on what is most important</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Who are the readers?  Does this section add value and is it required?</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1-3 pages maximum – keep it short</a:t>
            </a:r>
          </a:p>
        </p:txBody>
      </p:sp>
      <p:sp>
        <p:nvSpPr>
          <p:cNvPr id="42" name="Rectangle 3"/>
          <p:cNvSpPr txBox="1">
            <a:spLocks noChangeArrowheads="1"/>
          </p:cNvSpPr>
          <p:nvPr/>
        </p:nvSpPr>
        <p:spPr bwMode="auto">
          <a:xfrm>
            <a:off x="333353" y="3940165"/>
            <a:ext cx="4146050" cy="1928200"/>
          </a:xfrm>
          <a:prstGeom prst="rect">
            <a:avLst/>
          </a:prstGeom>
          <a:solidFill>
            <a:srgbClr val="E5F2F4"/>
          </a:solidFill>
          <a:ln w="9525" algn="ctr">
            <a:noFill/>
            <a:miter lim="800000"/>
            <a:headEnd/>
            <a:tailEnd/>
          </a:ln>
        </p:spPr>
        <p:txBody>
          <a:bodyPr lIns="54000" tIns="54000" rIns="54000" bIns="54000"/>
          <a:lstStyle/>
          <a:p>
            <a:pPr marL="231775" marR="0" lvl="1" indent="-230188" defTabSz="914400" eaLnBrk="1" fontAlgn="auto" latinLnBrk="0" hangingPunct="1">
              <a:lnSpc>
                <a:spcPct val="100000"/>
              </a:lnSpc>
              <a:spcBef>
                <a:spcPct val="40000"/>
              </a:spcBef>
              <a:spcAft>
                <a:spcPts val="0"/>
              </a:spcAft>
              <a:buClr>
                <a:srgbClr val="00338D"/>
              </a:buClr>
              <a:buSzPct val="85000"/>
              <a:buFontTx/>
              <a:buNone/>
              <a:tabLst>
                <a:tab pos="231775" algn="l"/>
              </a:tabLst>
              <a:defRPr/>
            </a:pPr>
            <a:r>
              <a:rPr kumimoji="0" lang="en-GB" sz="1200" b="1" i="0" u="none" strike="noStrike" kern="0" cap="none" spc="0" normalizeH="0" baseline="0" noProof="0" dirty="0" smtClean="0">
                <a:ln>
                  <a:noFill/>
                </a:ln>
                <a:solidFill>
                  <a:srgbClr val="007C92"/>
                </a:solidFill>
                <a:effectLst/>
                <a:uLnTx/>
                <a:uFillTx/>
              </a:rPr>
              <a:t>Deal summary – typical contents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Proposed deal </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Deal rationale</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Key assumptions/hypothesis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Key issues and concerns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Key questions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Transaction structure</a:t>
            </a:r>
          </a:p>
        </p:txBody>
      </p:sp>
      <p:sp>
        <p:nvSpPr>
          <p:cNvPr id="46" name="Rectangle 3"/>
          <p:cNvSpPr txBox="1">
            <a:spLocks noChangeArrowheads="1"/>
          </p:cNvSpPr>
          <p:nvPr/>
        </p:nvSpPr>
        <p:spPr bwMode="auto">
          <a:xfrm>
            <a:off x="4664597" y="3942097"/>
            <a:ext cx="4097438" cy="1937843"/>
          </a:xfrm>
          <a:prstGeom prst="rect">
            <a:avLst/>
          </a:prstGeom>
          <a:solidFill>
            <a:srgbClr val="E5F2F4"/>
          </a:solidFill>
          <a:ln w="9525" algn="ctr">
            <a:noFill/>
            <a:miter lim="800000"/>
            <a:headEnd/>
            <a:tailEnd/>
          </a:ln>
        </p:spPr>
        <p:txBody>
          <a:bodyPr lIns="54000" tIns="54000" rIns="54000" bIns="54000"/>
          <a:lstStyle/>
          <a:p>
            <a:pPr marL="231775" marR="0" lvl="1" indent="-230188" defTabSz="914400" eaLnBrk="1" fontAlgn="auto" latinLnBrk="0" hangingPunct="1">
              <a:lnSpc>
                <a:spcPct val="100000"/>
              </a:lnSpc>
              <a:spcBef>
                <a:spcPct val="40000"/>
              </a:spcBef>
              <a:spcAft>
                <a:spcPts val="0"/>
              </a:spcAft>
              <a:buClr>
                <a:srgbClr val="00338D"/>
              </a:buClr>
              <a:buSzPct val="85000"/>
              <a:buFontTx/>
              <a:buNone/>
              <a:tabLst>
                <a:tab pos="231775" algn="l"/>
              </a:tabLst>
              <a:defRPr/>
            </a:pPr>
            <a:r>
              <a:rPr kumimoji="0" lang="en-GB" sz="1200" b="1" i="0" u="none" strike="noStrike" kern="0" cap="none" spc="0" normalizeH="0" baseline="0" noProof="0" dirty="0" smtClean="0">
                <a:ln>
                  <a:noFill/>
                </a:ln>
                <a:solidFill>
                  <a:srgbClr val="007C92"/>
                </a:solidFill>
                <a:effectLst/>
                <a:uLnTx/>
                <a:uFillTx/>
              </a:rPr>
              <a:t>Business overview – typical contents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SIPOC: Suppliers, Inputs, Processes, Outputs, Customers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Sales/EBITDA by product group/division/geography</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Group structure</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Key value drivers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SWOT/PEST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Line 19"/>
          <p:cNvSpPr>
            <a:spLocks noChangeShapeType="1"/>
          </p:cNvSpPr>
          <p:nvPr/>
        </p:nvSpPr>
        <p:spPr bwMode="gray">
          <a:xfrm>
            <a:off x="2540839" y="6155978"/>
            <a:ext cx="0" cy="631985"/>
          </a:xfrm>
          <a:prstGeom prst="line">
            <a:avLst/>
          </a:prstGeom>
          <a:noFill/>
          <a:ln w="76200" cap="sq">
            <a:noFill/>
            <a:round/>
            <a:headEnd type="none" w="sm" len="sm"/>
            <a:tailEnd type="none" w="sm" len="sm"/>
          </a:ln>
        </p:spPr>
        <p:txBody>
          <a:bodyPr wrap="square" lIns="72000" tIns="72000" rIns="72000" bIns="72000">
            <a:spAutoFit/>
          </a:bodyPr>
          <a:lstStyle/>
          <a:p>
            <a:pPr algn="ctr"/>
            <a:endParaRPr lang="en-GB" sz="1000" b="1" dirty="0" smtClean="0">
              <a:solidFill>
                <a:srgbClr val="FFFFFF"/>
              </a:solidFill>
              <a:latin typeface="+mn-lt"/>
              <a:cs typeface="Arial" pitchFamily="34" charset="0"/>
            </a:endParaRPr>
          </a:p>
        </p:txBody>
      </p:sp>
      <p:sp>
        <p:nvSpPr>
          <p:cNvPr id="29" name="Rectangle 3"/>
          <p:cNvSpPr txBox="1">
            <a:spLocks noChangeArrowheads="1"/>
          </p:cNvSpPr>
          <p:nvPr/>
        </p:nvSpPr>
        <p:spPr bwMode="auto">
          <a:xfrm>
            <a:off x="220322" y="1170471"/>
            <a:ext cx="8728372" cy="11946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2.  Executive summary (continued)</a:t>
            </a:r>
          </a:p>
        </p:txBody>
      </p:sp>
      <p:sp>
        <p:nvSpPr>
          <p:cNvPr id="30" name="Rectangle 115"/>
          <p:cNvSpPr>
            <a:spLocks noChangeArrowheads="1"/>
          </p:cNvSpPr>
          <p:nvPr>
            <p:custDataLst>
              <p:tags r:id="rId1"/>
            </p:custDataLst>
          </p:nvPr>
        </p:nvSpPr>
        <p:spPr bwMode="auto">
          <a:xfrm>
            <a:off x="530049" y="1669359"/>
            <a:ext cx="1154194" cy="52104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000" b="1" dirty="0">
                <a:solidFill>
                  <a:srgbClr val="FFFFFF"/>
                </a:solidFill>
                <a:latin typeface="Arial"/>
                <a:cs typeface="+mn-cs"/>
              </a:rPr>
              <a:t>Executive summary</a:t>
            </a:r>
          </a:p>
        </p:txBody>
      </p:sp>
      <p:sp>
        <p:nvSpPr>
          <p:cNvPr id="31" name="Rectangle 111"/>
          <p:cNvSpPr>
            <a:spLocks noChangeArrowheads="1"/>
          </p:cNvSpPr>
          <p:nvPr>
            <p:custDataLst>
              <p:tags r:id="rId2"/>
            </p:custDataLst>
          </p:nvPr>
        </p:nvSpPr>
        <p:spPr bwMode="auto">
          <a:xfrm>
            <a:off x="1799560" y="1673645"/>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Headlines</a:t>
            </a:r>
            <a:endParaRPr lang="en-GB" sz="900" dirty="0">
              <a:solidFill>
                <a:srgbClr val="00338D"/>
              </a:solidFill>
              <a:latin typeface="Arial"/>
              <a:cs typeface="+mn-cs"/>
            </a:endParaRPr>
          </a:p>
        </p:txBody>
      </p:sp>
      <p:sp>
        <p:nvSpPr>
          <p:cNvPr id="32" name="Rectangle 111"/>
          <p:cNvSpPr>
            <a:spLocks noChangeArrowheads="1"/>
          </p:cNvSpPr>
          <p:nvPr>
            <p:custDataLst>
              <p:tags r:id="rId3"/>
            </p:custDataLst>
          </p:nvPr>
        </p:nvSpPr>
        <p:spPr bwMode="auto">
          <a:xfrm>
            <a:off x="2880832" y="1668729"/>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Transaction background</a:t>
            </a:r>
            <a:endParaRPr lang="en-GB" sz="900" dirty="0">
              <a:solidFill>
                <a:srgbClr val="00338D"/>
              </a:solidFill>
              <a:latin typeface="Arial"/>
              <a:cs typeface="+mn-cs"/>
            </a:endParaRPr>
          </a:p>
        </p:txBody>
      </p:sp>
      <p:sp>
        <p:nvSpPr>
          <p:cNvPr id="33" name="Rectangle 111"/>
          <p:cNvSpPr>
            <a:spLocks noChangeArrowheads="1"/>
          </p:cNvSpPr>
          <p:nvPr>
            <p:custDataLst>
              <p:tags r:id="rId4"/>
            </p:custDataLst>
          </p:nvPr>
        </p:nvSpPr>
        <p:spPr bwMode="auto">
          <a:xfrm>
            <a:off x="3940699" y="1663813"/>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Summary financials</a:t>
            </a:r>
            <a:endParaRPr lang="en-GB" sz="900" dirty="0">
              <a:solidFill>
                <a:srgbClr val="00338D"/>
              </a:solidFill>
              <a:latin typeface="Arial"/>
              <a:cs typeface="+mn-cs"/>
            </a:endParaRPr>
          </a:p>
        </p:txBody>
      </p:sp>
      <p:sp>
        <p:nvSpPr>
          <p:cNvPr id="34" name="Rectangle 111"/>
          <p:cNvSpPr>
            <a:spLocks noChangeArrowheads="1"/>
          </p:cNvSpPr>
          <p:nvPr>
            <p:custDataLst>
              <p:tags r:id="rId5"/>
            </p:custDataLst>
          </p:nvPr>
        </p:nvSpPr>
        <p:spPr bwMode="auto">
          <a:xfrm>
            <a:off x="5011712" y="1650807"/>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Key findings</a:t>
            </a:r>
            <a:endParaRPr lang="en-GB" sz="900" dirty="0">
              <a:solidFill>
                <a:srgbClr val="00338D"/>
              </a:solidFill>
              <a:latin typeface="Arial"/>
              <a:cs typeface="+mn-cs"/>
            </a:endParaRPr>
          </a:p>
        </p:txBody>
      </p:sp>
      <p:sp>
        <p:nvSpPr>
          <p:cNvPr id="35" name="Rounded Rectangle 34"/>
          <p:cNvSpPr/>
          <p:nvPr>
            <p:custDataLst>
              <p:tags r:id="rId6"/>
            </p:custDataLst>
          </p:nvPr>
        </p:nvSpPr>
        <p:spPr bwMode="gray">
          <a:xfrm rot="5400000">
            <a:off x="4104648" y="1396118"/>
            <a:ext cx="622304" cy="1076444"/>
          </a:xfrm>
          <a:prstGeom prst="roundRect">
            <a:avLst>
              <a:gd name="adj" fmla="val 26588"/>
            </a:avLst>
          </a:prstGeom>
          <a:noFill/>
          <a:ln w="19050" cap="flat" cmpd="sng" algn="ctr">
            <a:solidFill>
              <a:srgbClr val="8E258D"/>
            </a:solidFill>
            <a:prstDash val="sysDash"/>
          </a:ln>
          <a:effectLst/>
        </p:spPr>
        <p:txBody>
          <a:bodyPr lIns="54000" tIns="54000" rIns="54000" bIns="5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cxnSp>
        <p:nvCxnSpPr>
          <p:cNvPr id="36" name="AutoShape 9"/>
          <p:cNvCxnSpPr>
            <a:cxnSpLocks noChangeShapeType="1"/>
            <a:endCxn id="35" idx="3"/>
          </p:cNvCxnSpPr>
          <p:nvPr/>
        </p:nvCxnSpPr>
        <p:spPr bwMode="auto">
          <a:xfrm flipH="1" flipV="1">
            <a:off x="4415800" y="2245492"/>
            <a:ext cx="17362" cy="1354235"/>
          </a:xfrm>
          <a:prstGeom prst="straightConnector1">
            <a:avLst/>
          </a:prstGeom>
          <a:noFill/>
          <a:ln w="6350">
            <a:solidFill>
              <a:srgbClr val="8E258D"/>
            </a:solidFill>
            <a:round/>
            <a:headEnd/>
            <a:tailEnd type="triangle" w="med" len="med"/>
          </a:ln>
        </p:spPr>
      </p:cxnSp>
      <p:sp>
        <p:nvSpPr>
          <p:cNvPr id="37" name="Rectangle 3"/>
          <p:cNvSpPr txBox="1">
            <a:spLocks noChangeArrowheads="1"/>
          </p:cNvSpPr>
          <p:nvPr/>
        </p:nvSpPr>
        <p:spPr bwMode="auto">
          <a:xfrm>
            <a:off x="311994" y="2502062"/>
            <a:ext cx="8114376" cy="3680529"/>
          </a:xfrm>
          <a:prstGeom prst="rect">
            <a:avLst/>
          </a:prstGeom>
          <a:solidFill>
            <a:srgbClr val="F3E9F3"/>
          </a:solidFill>
          <a:ln w="9525" algn="ctr">
            <a:noFill/>
            <a:miter lim="800000"/>
            <a:headEnd/>
            <a:tailEnd/>
          </a:ln>
        </p:spPr>
        <p:txBody>
          <a:bodyPr lIns="72000" tIns="72000" rIns="72000" bIns="72000"/>
          <a:lstStyle/>
          <a:p>
            <a:pPr marL="231775" marR="0" lvl="1" indent="-230188" defTabSz="914400" eaLnBrk="1" fontAlgn="auto" latinLnBrk="0" hangingPunct="1">
              <a:lnSpc>
                <a:spcPct val="100000"/>
              </a:lnSpc>
              <a:spcBef>
                <a:spcPct val="40000"/>
              </a:spcBef>
              <a:spcAft>
                <a:spcPts val="0"/>
              </a:spcAft>
              <a:buClr>
                <a:srgbClr val="00338D"/>
              </a:buClr>
              <a:buSzPct val="8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rPr>
              <a:t>Top tips – Summary financials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1-3 pages maximum – keep it short and focused</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This is mandatory – we are accountants!  </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Think about what is of most interest to the reader?  Be careful not just to show the income statement, balance sheet and cash flow.  Include KPIs (e.g. if a refinancing, then include projected covenant headroom)</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Typical contents:</a:t>
            </a:r>
          </a:p>
          <a:p>
            <a:pPr marL="539750" marR="0" lvl="2" indent="-269875"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Reported and adjusted numbers</a:t>
            </a:r>
          </a:p>
          <a:p>
            <a:pPr marL="539750" marR="0" lvl="2" indent="-269875"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Underlying earnings</a:t>
            </a:r>
          </a:p>
          <a:p>
            <a:pPr marL="539750" marR="0" lvl="2" indent="-269875"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Industry KPIs</a:t>
            </a:r>
          </a:p>
          <a:p>
            <a:pPr marL="539750" marR="0" lvl="2" indent="-269875"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Working capital requirements</a:t>
            </a:r>
          </a:p>
          <a:p>
            <a:pPr marL="539750" marR="0" lvl="2" indent="-269875"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Capex</a:t>
            </a:r>
          </a:p>
          <a:p>
            <a:pPr marL="539750" marR="0" lvl="2" indent="-269875"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Forecasts and Sensitivities/Stress testing</a:t>
            </a:r>
          </a:p>
          <a:p>
            <a:pPr marL="539750" marR="0" lvl="2" indent="-269875"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Cash flow</a:t>
            </a:r>
          </a:p>
          <a:p>
            <a:pPr marL="539750" marR="0" lvl="2" indent="-269875"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Headroom/covenants</a:t>
            </a:r>
          </a:p>
        </p:txBody>
      </p:sp>
      <p:sp>
        <p:nvSpPr>
          <p:cNvPr id="13"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4. Draft – Executive summary</a:t>
            </a:r>
            <a:endParaRPr lang="en-US" altLang="en-US" b="1" kern="0" dirty="0" smtClean="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4. Draft – Executive summary</a:t>
            </a:r>
            <a:endParaRPr lang="en-US" altLang="en-US" b="1" kern="0" dirty="0" smtClean="0">
              <a:solidFill>
                <a:schemeClr val="bg1"/>
              </a:solidFill>
            </a:endParaRPr>
          </a:p>
        </p:txBody>
      </p:sp>
      <p:sp>
        <p:nvSpPr>
          <p:cNvPr id="17" name="Line 19"/>
          <p:cNvSpPr>
            <a:spLocks noChangeShapeType="1"/>
          </p:cNvSpPr>
          <p:nvPr/>
        </p:nvSpPr>
        <p:spPr bwMode="gray">
          <a:xfrm>
            <a:off x="2540839" y="6155978"/>
            <a:ext cx="0" cy="631985"/>
          </a:xfrm>
          <a:prstGeom prst="line">
            <a:avLst/>
          </a:prstGeom>
          <a:noFill/>
          <a:ln w="76200" cap="sq">
            <a:noFill/>
            <a:round/>
            <a:headEnd type="none" w="sm" len="sm"/>
            <a:tailEnd type="none" w="sm" len="sm"/>
          </a:ln>
        </p:spPr>
        <p:txBody>
          <a:bodyPr wrap="square" lIns="72000" tIns="72000" rIns="72000" bIns="72000">
            <a:spAutoFit/>
          </a:bodyPr>
          <a:lstStyle/>
          <a:p>
            <a:pPr algn="ctr"/>
            <a:endParaRPr lang="en-GB" sz="1000" b="1" dirty="0" smtClean="0">
              <a:solidFill>
                <a:srgbClr val="FFFFFF"/>
              </a:solidFill>
              <a:latin typeface="+mn-lt"/>
              <a:cs typeface="Arial" pitchFamily="34" charset="0"/>
            </a:endParaRPr>
          </a:p>
        </p:txBody>
      </p:sp>
      <p:sp>
        <p:nvSpPr>
          <p:cNvPr id="29" name="Rectangle 3"/>
          <p:cNvSpPr txBox="1">
            <a:spLocks noChangeArrowheads="1"/>
          </p:cNvSpPr>
          <p:nvPr/>
        </p:nvSpPr>
        <p:spPr bwMode="auto">
          <a:xfrm>
            <a:off x="220322" y="1170471"/>
            <a:ext cx="8728372" cy="11946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2.  Executive summary (continued)</a:t>
            </a:r>
          </a:p>
        </p:txBody>
      </p:sp>
      <p:sp>
        <p:nvSpPr>
          <p:cNvPr id="30" name="Rectangle 115"/>
          <p:cNvSpPr>
            <a:spLocks noChangeArrowheads="1"/>
          </p:cNvSpPr>
          <p:nvPr>
            <p:custDataLst>
              <p:tags r:id="rId1"/>
            </p:custDataLst>
          </p:nvPr>
        </p:nvSpPr>
        <p:spPr bwMode="auto">
          <a:xfrm>
            <a:off x="530049" y="1669359"/>
            <a:ext cx="1154194" cy="52104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000" b="1" dirty="0">
                <a:solidFill>
                  <a:srgbClr val="FFFFFF"/>
                </a:solidFill>
                <a:latin typeface="Arial"/>
                <a:cs typeface="+mn-cs"/>
              </a:rPr>
              <a:t>Executive summary</a:t>
            </a:r>
          </a:p>
        </p:txBody>
      </p:sp>
      <p:sp>
        <p:nvSpPr>
          <p:cNvPr id="31" name="Rectangle 111"/>
          <p:cNvSpPr>
            <a:spLocks noChangeArrowheads="1"/>
          </p:cNvSpPr>
          <p:nvPr>
            <p:custDataLst>
              <p:tags r:id="rId2"/>
            </p:custDataLst>
          </p:nvPr>
        </p:nvSpPr>
        <p:spPr bwMode="auto">
          <a:xfrm>
            <a:off x="1799560" y="1673645"/>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Headlines</a:t>
            </a:r>
            <a:endParaRPr lang="en-GB" sz="900" dirty="0">
              <a:solidFill>
                <a:srgbClr val="00338D"/>
              </a:solidFill>
              <a:latin typeface="Arial"/>
              <a:cs typeface="+mn-cs"/>
            </a:endParaRPr>
          </a:p>
        </p:txBody>
      </p:sp>
      <p:sp>
        <p:nvSpPr>
          <p:cNvPr id="32" name="Rectangle 111"/>
          <p:cNvSpPr>
            <a:spLocks noChangeArrowheads="1"/>
          </p:cNvSpPr>
          <p:nvPr>
            <p:custDataLst>
              <p:tags r:id="rId3"/>
            </p:custDataLst>
          </p:nvPr>
        </p:nvSpPr>
        <p:spPr bwMode="auto">
          <a:xfrm>
            <a:off x="2880832" y="1668729"/>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Transaction background</a:t>
            </a:r>
            <a:endParaRPr lang="en-GB" sz="900" dirty="0">
              <a:solidFill>
                <a:srgbClr val="00338D"/>
              </a:solidFill>
              <a:latin typeface="Arial"/>
              <a:cs typeface="+mn-cs"/>
            </a:endParaRPr>
          </a:p>
        </p:txBody>
      </p:sp>
      <p:sp>
        <p:nvSpPr>
          <p:cNvPr id="33" name="Rectangle 111"/>
          <p:cNvSpPr>
            <a:spLocks noChangeArrowheads="1"/>
          </p:cNvSpPr>
          <p:nvPr>
            <p:custDataLst>
              <p:tags r:id="rId4"/>
            </p:custDataLst>
          </p:nvPr>
        </p:nvSpPr>
        <p:spPr bwMode="auto">
          <a:xfrm>
            <a:off x="3940699" y="1663813"/>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Summary financials</a:t>
            </a:r>
            <a:endParaRPr lang="en-GB" sz="900" dirty="0">
              <a:solidFill>
                <a:srgbClr val="00338D"/>
              </a:solidFill>
              <a:latin typeface="Arial"/>
              <a:cs typeface="+mn-cs"/>
            </a:endParaRPr>
          </a:p>
        </p:txBody>
      </p:sp>
      <p:sp>
        <p:nvSpPr>
          <p:cNvPr id="34" name="Rectangle 111"/>
          <p:cNvSpPr>
            <a:spLocks noChangeArrowheads="1"/>
          </p:cNvSpPr>
          <p:nvPr>
            <p:custDataLst>
              <p:tags r:id="rId5"/>
            </p:custDataLst>
          </p:nvPr>
        </p:nvSpPr>
        <p:spPr bwMode="auto">
          <a:xfrm>
            <a:off x="5011712" y="1650807"/>
            <a:ext cx="950116" cy="521043"/>
          </a:xfrm>
          <a:prstGeom prst="rect">
            <a:avLst/>
          </a:prstGeom>
          <a:solidFill>
            <a:srgbClr val="BFDEE4"/>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900" dirty="0" smtClean="0">
                <a:solidFill>
                  <a:srgbClr val="00338D"/>
                </a:solidFill>
                <a:latin typeface="Arial"/>
                <a:cs typeface="+mn-cs"/>
              </a:rPr>
              <a:t>Key findings</a:t>
            </a:r>
            <a:endParaRPr lang="en-GB" sz="900" dirty="0">
              <a:solidFill>
                <a:srgbClr val="00338D"/>
              </a:solidFill>
              <a:latin typeface="Arial"/>
              <a:cs typeface="+mn-cs"/>
            </a:endParaRPr>
          </a:p>
        </p:txBody>
      </p:sp>
      <p:sp>
        <p:nvSpPr>
          <p:cNvPr id="35" name="Rounded Rectangle 34"/>
          <p:cNvSpPr/>
          <p:nvPr>
            <p:custDataLst>
              <p:tags r:id="rId6"/>
            </p:custDataLst>
          </p:nvPr>
        </p:nvSpPr>
        <p:spPr bwMode="gray">
          <a:xfrm rot="5400000">
            <a:off x="5169548" y="1384543"/>
            <a:ext cx="622304" cy="1076444"/>
          </a:xfrm>
          <a:prstGeom prst="roundRect">
            <a:avLst>
              <a:gd name="adj" fmla="val 26588"/>
            </a:avLst>
          </a:prstGeom>
          <a:noFill/>
          <a:ln w="19050" cap="flat" cmpd="sng" algn="ctr">
            <a:solidFill>
              <a:srgbClr val="8E258D"/>
            </a:solidFill>
            <a:prstDash val="sysDash"/>
          </a:ln>
          <a:effectLst/>
        </p:spPr>
        <p:txBody>
          <a:bodyPr lIns="54000" tIns="54000" rIns="54000" bIns="5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cxnSp>
        <p:nvCxnSpPr>
          <p:cNvPr id="36" name="AutoShape 9"/>
          <p:cNvCxnSpPr>
            <a:cxnSpLocks noChangeShapeType="1"/>
            <a:endCxn id="35" idx="3"/>
          </p:cNvCxnSpPr>
          <p:nvPr/>
        </p:nvCxnSpPr>
        <p:spPr bwMode="auto">
          <a:xfrm flipH="1" flipV="1">
            <a:off x="5480700" y="2233917"/>
            <a:ext cx="17362" cy="1354235"/>
          </a:xfrm>
          <a:prstGeom prst="straightConnector1">
            <a:avLst/>
          </a:prstGeom>
          <a:noFill/>
          <a:ln w="6350">
            <a:solidFill>
              <a:srgbClr val="8E258D"/>
            </a:solidFill>
            <a:round/>
            <a:headEnd/>
            <a:tailEnd type="triangle" w="med" len="med"/>
          </a:ln>
        </p:spPr>
      </p:cxnSp>
      <p:sp>
        <p:nvSpPr>
          <p:cNvPr id="37" name="Rectangle 3"/>
          <p:cNvSpPr txBox="1">
            <a:spLocks noChangeArrowheads="1"/>
          </p:cNvSpPr>
          <p:nvPr/>
        </p:nvSpPr>
        <p:spPr bwMode="auto">
          <a:xfrm>
            <a:off x="311994" y="2502062"/>
            <a:ext cx="8114376" cy="3805220"/>
          </a:xfrm>
          <a:prstGeom prst="rect">
            <a:avLst/>
          </a:prstGeom>
          <a:solidFill>
            <a:srgbClr val="F3E9F3"/>
          </a:solidFill>
          <a:ln w="9525" algn="ctr">
            <a:noFill/>
            <a:miter lim="800000"/>
            <a:headEnd/>
            <a:tailEnd/>
          </a:ln>
        </p:spPr>
        <p:txBody>
          <a:bodyPr lIns="72000" tIns="72000" rIns="72000" bIns="72000"/>
          <a:lstStyle/>
          <a:p>
            <a:pPr marL="231775" marR="0" lvl="1" indent="-230188" defTabSz="914400" eaLnBrk="1" fontAlgn="auto" latinLnBrk="0" hangingPunct="1">
              <a:lnSpc>
                <a:spcPct val="100000"/>
              </a:lnSpc>
              <a:spcBef>
                <a:spcPct val="40000"/>
              </a:spcBef>
              <a:spcAft>
                <a:spcPts val="0"/>
              </a:spcAft>
              <a:buClr>
                <a:srgbClr val="00338D"/>
              </a:buClr>
              <a:buSzPct val="8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rPr>
              <a:t>Top tips – Key findings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Consider whether to use a ‘deal summary’ or ‘issues summary’ approach (see overleaf for further guidance)</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This a mandatory section – it’s what our client is paying for and it’s where we add most value:</a:t>
            </a:r>
          </a:p>
          <a:p>
            <a:pPr marL="450850" marR="0" lvl="2" indent="-1841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Seek to help buyers answer their key questions</a:t>
            </a:r>
          </a:p>
          <a:p>
            <a:pPr marL="450850" marR="0" lvl="2" indent="-1841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Help prioritize issues</a:t>
            </a:r>
          </a:p>
          <a:p>
            <a:pPr marL="450850" marR="0" lvl="2" indent="-1841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Answers “so what?” - what are the next steps and our recommendations?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It is not a point scoring exercise – challenge whether issues are key and think about wider deal context</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Plan how to group and prioritize issues effectively before drafting to make it more user friendly for reader and increase impact (for example, you may wish to consolidate recommendations relating to the SPA in one place)</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Check the summary doesn’t conflict with our view of the business.  Often the business can represent a good potential investment for our client, but our report can make it look bad purely by the way we report the key issues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Remember to emphasize the value we bring and ensure our advice stands out:</a:t>
            </a:r>
          </a:p>
          <a:p>
            <a:pPr marL="450850" marR="0" lvl="2" indent="-1841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We recommend that….</a:t>
            </a:r>
          </a:p>
          <a:p>
            <a:pPr marL="450850" marR="0" lvl="2" indent="-1841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You should consider….</a:t>
            </a:r>
          </a:p>
          <a:p>
            <a:pPr marL="450850" marR="0" lvl="2" indent="-1841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In our view….</a:t>
            </a: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4. Draft – Executive summary</a:t>
            </a:r>
            <a:endParaRPr lang="en-US" altLang="en-US" b="1" kern="0" dirty="0" smtClean="0">
              <a:solidFill>
                <a:schemeClr val="bg1"/>
              </a:solidFill>
            </a:endParaRPr>
          </a:p>
        </p:txBody>
      </p:sp>
      <p:sp>
        <p:nvSpPr>
          <p:cNvPr id="17" name="Line 19"/>
          <p:cNvSpPr>
            <a:spLocks noChangeShapeType="1"/>
          </p:cNvSpPr>
          <p:nvPr/>
        </p:nvSpPr>
        <p:spPr bwMode="gray">
          <a:xfrm>
            <a:off x="2540839" y="6155978"/>
            <a:ext cx="0" cy="631985"/>
          </a:xfrm>
          <a:prstGeom prst="line">
            <a:avLst/>
          </a:prstGeom>
          <a:noFill/>
          <a:ln w="76200" cap="sq">
            <a:noFill/>
            <a:round/>
            <a:headEnd type="none" w="sm" len="sm"/>
            <a:tailEnd type="none" w="sm" len="sm"/>
          </a:ln>
        </p:spPr>
        <p:txBody>
          <a:bodyPr wrap="square" lIns="72000" tIns="72000" rIns="72000" bIns="72000">
            <a:spAutoFit/>
          </a:bodyPr>
          <a:lstStyle/>
          <a:p>
            <a:pPr algn="ctr"/>
            <a:endParaRPr lang="en-GB" sz="1000" b="1" dirty="0" smtClean="0">
              <a:solidFill>
                <a:srgbClr val="FFFFFF"/>
              </a:solidFill>
              <a:latin typeface="+mn-lt"/>
              <a:cs typeface="Arial" pitchFamily="34" charset="0"/>
            </a:endParaRPr>
          </a:p>
        </p:txBody>
      </p:sp>
      <p:sp>
        <p:nvSpPr>
          <p:cNvPr id="31" name="Rectangle 3"/>
          <p:cNvSpPr txBox="1">
            <a:spLocks noChangeArrowheads="1"/>
          </p:cNvSpPr>
          <p:nvPr/>
        </p:nvSpPr>
        <p:spPr bwMode="auto">
          <a:xfrm>
            <a:off x="220322" y="1170471"/>
            <a:ext cx="8728372" cy="11946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2.  Executive summary (continued) – Key findings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Understanding the reader of the report is critical to help ensure the executive summary is pitched appropriately.  There are two general approaches when reporting our key findings:</a:t>
            </a:r>
          </a:p>
        </p:txBody>
      </p:sp>
      <p:sp>
        <p:nvSpPr>
          <p:cNvPr id="32" name="Rectangle 3"/>
          <p:cNvSpPr txBox="1">
            <a:spLocks noChangeArrowheads="1"/>
          </p:cNvSpPr>
          <p:nvPr/>
        </p:nvSpPr>
        <p:spPr bwMode="auto">
          <a:xfrm>
            <a:off x="299475" y="2575972"/>
            <a:ext cx="3897267" cy="2158041"/>
          </a:xfrm>
          <a:prstGeom prst="rect">
            <a:avLst/>
          </a:prstGeom>
          <a:solidFill>
            <a:srgbClr val="E5EAF3"/>
          </a:solidFill>
          <a:ln w="9525">
            <a:noFill/>
            <a:miter lim="800000"/>
            <a:headEnd/>
            <a:tailEnd/>
          </a:ln>
          <a:effectLst/>
        </p:spPr>
        <p:txBody>
          <a:bodyPr vert="horz" wrap="square" lIns="72000" tIns="72000" rIns="72000" bIns="72000" numCol="1" anchor="t" anchorCtr="0" compatLnSpc="1">
            <a:prstTxWarp prst="textNoShape">
              <a:avLst/>
            </a:prstTxWarp>
          </a:bodyPr>
          <a:lstStyle/>
          <a:p>
            <a:pPr marL="166688" marR="0" lvl="1" indent="-165100" algn="l" defTabSz="914400" rtl="0" eaLnBrk="1" fontAlgn="base" latinLnBrk="0" hangingPunct="1">
              <a:lnSpc>
                <a:spcPct val="90000"/>
              </a:lnSpc>
              <a:spcBef>
                <a:spcPts val="300"/>
              </a:spcBef>
              <a:spcAft>
                <a:spcPts val="300"/>
              </a:spcAft>
              <a:buClr>
                <a:srgbClr val="00338D"/>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pitchFamily="34" charset="0"/>
                <a:cs typeface="Arial" pitchFamily="34" charset="0"/>
              </a:rPr>
              <a:t>Assist clients with their key deal questions</a:t>
            </a:r>
          </a:p>
          <a:p>
            <a:pPr marL="166688" marR="0" lvl="1" indent="-165100" algn="l" defTabSz="914400" rtl="0" eaLnBrk="1" fontAlgn="base" latinLnBrk="0" hangingPunct="1">
              <a:lnSpc>
                <a:spcPct val="90000"/>
              </a:lnSpc>
              <a:spcBef>
                <a:spcPts val="300"/>
              </a:spcBef>
              <a:spcAft>
                <a:spcPts val="300"/>
              </a:spcAft>
              <a:buClr>
                <a:srgbClr val="00338D"/>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pitchFamily="34" charset="0"/>
                <a:cs typeface="Arial" pitchFamily="34" charset="0"/>
              </a:rPr>
              <a:t>Highlights the key issues and provides insight on the bigger picture </a:t>
            </a:r>
          </a:p>
          <a:p>
            <a:pPr marL="166688" marR="0" lvl="1" indent="-165100" algn="l" defTabSz="914400" rtl="0" eaLnBrk="1" fontAlgn="base" latinLnBrk="0" hangingPunct="1">
              <a:lnSpc>
                <a:spcPct val="90000"/>
              </a:lnSpc>
              <a:spcBef>
                <a:spcPts val="300"/>
              </a:spcBef>
              <a:spcAft>
                <a:spcPts val="300"/>
              </a:spcAft>
              <a:buClr>
                <a:srgbClr val="00338D"/>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pitchFamily="34" charset="0"/>
                <a:cs typeface="Arial" pitchFamily="34" charset="0"/>
              </a:rPr>
              <a:t>Acknowledges that all businesses face issues and risks - reports findings in a balanced way and in the wider context of the deal</a:t>
            </a:r>
          </a:p>
          <a:p>
            <a:pPr marL="166688" marR="0" lvl="1" indent="-165100" algn="l" defTabSz="914400" rtl="0" eaLnBrk="1" fontAlgn="base" latinLnBrk="0" hangingPunct="1">
              <a:lnSpc>
                <a:spcPct val="90000"/>
              </a:lnSpc>
              <a:spcBef>
                <a:spcPts val="300"/>
              </a:spcBef>
              <a:spcAft>
                <a:spcPts val="300"/>
              </a:spcAft>
              <a:buClr>
                <a:srgbClr val="00338D"/>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pitchFamily="34" charset="0"/>
                <a:cs typeface="Arial" pitchFamily="34" charset="0"/>
              </a:rPr>
              <a:t>Contains well supported views and recommendations</a:t>
            </a:r>
          </a:p>
          <a:p>
            <a:pPr marL="166688" marR="0" lvl="1" indent="-165100" algn="l" defTabSz="914400" rtl="0" eaLnBrk="1" fontAlgn="base" latinLnBrk="0" hangingPunct="1">
              <a:lnSpc>
                <a:spcPct val="90000"/>
              </a:lnSpc>
              <a:spcBef>
                <a:spcPts val="300"/>
              </a:spcBef>
              <a:spcAft>
                <a:spcPts val="300"/>
              </a:spcAft>
              <a:buClr>
                <a:srgbClr val="00338D"/>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pitchFamily="34" charset="0"/>
                <a:cs typeface="Arial" pitchFamily="34" charset="0"/>
              </a:rPr>
              <a:t>Includes suggested next steps (e.g. actions for SPA  and post deal plan)</a:t>
            </a:r>
          </a:p>
        </p:txBody>
      </p:sp>
      <p:sp>
        <p:nvSpPr>
          <p:cNvPr id="33" name="Rectangle 4"/>
          <p:cNvSpPr>
            <a:spLocks noChangeArrowheads="1"/>
          </p:cNvSpPr>
          <p:nvPr/>
        </p:nvSpPr>
        <p:spPr bwMode="auto">
          <a:xfrm>
            <a:off x="271194" y="1929081"/>
            <a:ext cx="3897267" cy="515086"/>
          </a:xfrm>
          <a:prstGeom prst="rect">
            <a:avLst/>
          </a:prstGeom>
          <a:solidFill>
            <a:srgbClr val="4066AA"/>
          </a:solidFill>
          <a:ln w="12700">
            <a:noFill/>
            <a:miter lim="800000"/>
            <a:headEnd/>
            <a:tailEnd/>
          </a:ln>
        </p:spPr>
        <p:txBody>
          <a:bodyPr anchor="ctr"/>
          <a:lstStyle/>
          <a:p>
            <a:pPr algn="ctr"/>
            <a:r>
              <a:rPr lang="en-GB" sz="1200" b="1" dirty="0" smtClean="0">
                <a:solidFill>
                  <a:srgbClr val="FFFFFF"/>
                </a:solidFill>
                <a:latin typeface="Arial" pitchFamily="34" charset="0"/>
                <a:cs typeface="Arial" pitchFamily="34" charset="0"/>
              </a:rPr>
              <a:t>Deal Summary</a:t>
            </a:r>
          </a:p>
        </p:txBody>
      </p:sp>
      <p:sp>
        <p:nvSpPr>
          <p:cNvPr id="34" name="Rectangle 5"/>
          <p:cNvSpPr>
            <a:spLocks noChangeArrowheads="1"/>
          </p:cNvSpPr>
          <p:nvPr/>
        </p:nvSpPr>
        <p:spPr bwMode="auto">
          <a:xfrm>
            <a:off x="4577531" y="1929081"/>
            <a:ext cx="3897267" cy="515086"/>
          </a:xfrm>
          <a:prstGeom prst="rect">
            <a:avLst/>
          </a:prstGeom>
          <a:solidFill>
            <a:srgbClr val="D67A40"/>
          </a:solidFill>
          <a:ln w="12700">
            <a:noFill/>
            <a:miter lim="800000"/>
            <a:headEnd/>
            <a:tailEnd/>
          </a:ln>
        </p:spPr>
        <p:txBody>
          <a:bodyPr anchor="ctr"/>
          <a:lstStyle/>
          <a:p>
            <a:pPr algn="ctr"/>
            <a:r>
              <a:rPr lang="en-GB" sz="1200" b="1" dirty="0" smtClean="0">
                <a:solidFill>
                  <a:srgbClr val="FFFFFF"/>
                </a:solidFill>
                <a:latin typeface="Arial" pitchFamily="34" charset="0"/>
                <a:cs typeface="Arial" pitchFamily="34" charset="0"/>
              </a:rPr>
              <a:t>Issues Summary</a:t>
            </a:r>
          </a:p>
        </p:txBody>
      </p:sp>
      <p:sp>
        <p:nvSpPr>
          <p:cNvPr id="35" name="Text Box 6"/>
          <p:cNvSpPr txBox="1">
            <a:spLocks noChangeArrowheads="1"/>
          </p:cNvSpPr>
          <p:nvPr/>
        </p:nvSpPr>
        <p:spPr bwMode="auto">
          <a:xfrm>
            <a:off x="4244335" y="2039192"/>
            <a:ext cx="245695" cy="293721"/>
          </a:xfrm>
          <a:prstGeom prst="rect">
            <a:avLst/>
          </a:prstGeom>
          <a:noFill/>
          <a:ln w="6350" algn="ctr">
            <a:noFill/>
            <a:miter lim="800000"/>
            <a:headEnd/>
            <a:tailEnd/>
          </a:ln>
        </p:spPr>
        <p:txBody>
          <a:bodyPr wrap="square" lIns="54000" tIns="54000" rIns="54000" bIns="54000">
            <a:spAutoFit/>
          </a:bodyPr>
          <a:lstStyle/>
          <a:p>
            <a:pPr marL="103188" indent="-103188" algn="ctr" defTabSz="762000">
              <a:buClr>
                <a:srgbClr val="0C2D83"/>
              </a:buClr>
              <a:buSzPct val="85000"/>
              <a:buFont typeface="Wingdings" pitchFamily="2" charset="2"/>
              <a:buNone/>
            </a:pPr>
            <a:r>
              <a:rPr lang="en-GB" sz="1200" b="1" dirty="0" smtClean="0">
                <a:solidFill>
                  <a:srgbClr val="0C2D83"/>
                </a:solidFill>
                <a:latin typeface="Arial" pitchFamily="34" charset="0"/>
                <a:cs typeface="Arial" pitchFamily="34" charset="0"/>
              </a:rPr>
              <a:t>V</a:t>
            </a:r>
          </a:p>
        </p:txBody>
      </p:sp>
      <p:sp>
        <p:nvSpPr>
          <p:cNvPr id="36" name="Rectangle 7"/>
          <p:cNvSpPr>
            <a:spLocks noChangeArrowheads="1"/>
          </p:cNvSpPr>
          <p:nvPr/>
        </p:nvSpPr>
        <p:spPr bwMode="auto">
          <a:xfrm>
            <a:off x="4586958" y="2568935"/>
            <a:ext cx="3897267" cy="2158041"/>
          </a:xfrm>
          <a:prstGeom prst="rect">
            <a:avLst/>
          </a:prstGeom>
          <a:solidFill>
            <a:srgbClr val="F9EDE5"/>
          </a:solidFill>
          <a:ln w="9525">
            <a:noFill/>
            <a:miter lim="800000"/>
            <a:headEnd/>
            <a:tailEnd/>
          </a:ln>
        </p:spPr>
        <p:txBody>
          <a:bodyPr lIns="72000" tIns="72000" rIns="72000" bIns="72000"/>
          <a:lstStyle/>
          <a:p>
            <a:pPr marL="180975" lvl="1" indent="-179388">
              <a:spcBef>
                <a:spcPct val="40000"/>
              </a:spcBef>
              <a:buClr>
                <a:srgbClr val="0C2D83"/>
              </a:buClr>
              <a:buSzPct val="125000"/>
              <a:buFont typeface="Arial" pitchFamily="34" charset="0"/>
              <a:buChar char="▪"/>
            </a:pPr>
            <a:r>
              <a:rPr lang="en-GB" sz="1200" dirty="0" smtClean="0">
                <a:solidFill>
                  <a:srgbClr val="000000"/>
                </a:solidFill>
                <a:latin typeface="Arial" pitchFamily="34" charset="0"/>
                <a:cs typeface="Arial" pitchFamily="34" charset="0"/>
              </a:rPr>
              <a:t>Is quicker and easier to produce</a:t>
            </a:r>
          </a:p>
          <a:p>
            <a:pPr marL="180975" lvl="1" indent="-179388">
              <a:spcBef>
                <a:spcPct val="40000"/>
              </a:spcBef>
              <a:buClr>
                <a:srgbClr val="0C2D83"/>
              </a:buClr>
              <a:buSzPct val="125000"/>
              <a:buFont typeface="Arial" pitchFamily="34" charset="0"/>
              <a:buChar char="▪"/>
            </a:pPr>
            <a:r>
              <a:rPr lang="en-GB" sz="1200" dirty="0" smtClean="0">
                <a:solidFill>
                  <a:srgbClr val="000000"/>
                </a:solidFill>
                <a:latin typeface="Arial" pitchFamily="34" charset="0"/>
                <a:cs typeface="Arial" pitchFamily="34" charset="0"/>
              </a:rPr>
              <a:t>Focused only on key issues – often in a ‘BIF’ style format</a:t>
            </a:r>
          </a:p>
          <a:p>
            <a:pPr marL="180975" lvl="1" indent="-179388">
              <a:spcBef>
                <a:spcPct val="40000"/>
              </a:spcBef>
              <a:buClr>
                <a:srgbClr val="0C2D83"/>
              </a:buClr>
              <a:buSzPct val="125000"/>
              <a:buFont typeface="Arial" pitchFamily="34" charset="0"/>
              <a:buChar char="▪"/>
            </a:pPr>
            <a:r>
              <a:rPr lang="en-GB" sz="1200" dirty="0" smtClean="0">
                <a:solidFill>
                  <a:srgbClr val="000000"/>
                </a:solidFill>
                <a:latin typeface="Arial" pitchFamily="34" charset="0"/>
                <a:cs typeface="Arial" pitchFamily="34" charset="0"/>
              </a:rPr>
              <a:t>Can miss the basics/fundamental questions e.g. what is the current trading performance?</a:t>
            </a:r>
          </a:p>
          <a:p>
            <a:pPr marL="180975" lvl="1" indent="-179388">
              <a:spcBef>
                <a:spcPct val="40000"/>
              </a:spcBef>
              <a:buClr>
                <a:srgbClr val="0C2D83"/>
              </a:buClr>
              <a:buSzPct val="125000"/>
              <a:buFont typeface="Arial" pitchFamily="34" charset="0"/>
              <a:buChar char="▪"/>
            </a:pPr>
            <a:r>
              <a:rPr lang="en-GB" sz="1200" dirty="0" smtClean="0">
                <a:solidFill>
                  <a:srgbClr val="000000"/>
                </a:solidFill>
                <a:latin typeface="Arial" pitchFamily="34" charset="0"/>
                <a:cs typeface="Arial" pitchFamily="34" charset="0"/>
              </a:rPr>
              <a:t>Can be more confrontational both with:</a:t>
            </a:r>
          </a:p>
          <a:p>
            <a:pPr marL="361950" lvl="2" indent="-179388">
              <a:spcBef>
                <a:spcPct val="40000"/>
              </a:spcBef>
              <a:buClr>
                <a:srgbClr val="0C2D83"/>
              </a:buClr>
              <a:buSzPct val="100000"/>
              <a:buFont typeface="Arial" pitchFamily="34" charset="0"/>
              <a:buChar char="–"/>
            </a:pPr>
            <a:r>
              <a:rPr lang="en-GB" sz="1200" dirty="0" smtClean="0">
                <a:solidFill>
                  <a:srgbClr val="000000"/>
                </a:solidFill>
                <a:latin typeface="Arial" pitchFamily="34" charset="0"/>
                <a:cs typeface="Arial" pitchFamily="34" charset="0"/>
              </a:rPr>
              <a:t>Vendor</a:t>
            </a:r>
          </a:p>
          <a:p>
            <a:pPr marL="361950" lvl="2" indent="-179388">
              <a:spcBef>
                <a:spcPct val="40000"/>
              </a:spcBef>
              <a:buClr>
                <a:srgbClr val="0C2D83"/>
              </a:buClr>
              <a:buSzPct val="100000"/>
              <a:buFont typeface="Arial" pitchFamily="34" charset="0"/>
              <a:buChar char="–"/>
            </a:pPr>
            <a:r>
              <a:rPr lang="en-GB" sz="1200" dirty="0" smtClean="0">
                <a:solidFill>
                  <a:srgbClr val="000000"/>
                </a:solidFill>
                <a:latin typeface="Arial" pitchFamily="34" charset="0"/>
                <a:cs typeface="Arial" pitchFamily="34" charset="0"/>
              </a:rPr>
              <a:t>Private Equity houses trying to bank the deal</a:t>
            </a:r>
          </a:p>
        </p:txBody>
      </p:sp>
      <p:sp>
        <p:nvSpPr>
          <p:cNvPr id="37" name="Rectangle 3"/>
          <p:cNvSpPr txBox="1">
            <a:spLocks noChangeArrowheads="1"/>
          </p:cNvSpPr>
          <p:nvPr/>
        </p:nvSpPr>
        <p:spPr bwMode="auto">
          <a:xfrm>
            <a:off x="278254" y="4928826"/>
            <a:ext cx="3897267" cy="1272577"/>
          </a:xfrm>
          <a:prstGeom prst="rect">
            <a:avLst/>
          </a:prstGeom>
          <a:solidFill>
            <a:srgbClr val="BFCCE3"/>
          </a:solidFill>
          <a:ln w="9525">
            <a:noFill/>
            <a:miter lim="800000"/>
            <a:headEnd/>
            <a:tailEnd/>
          </a:ln>
        </p:spPr>
        <p:txBody>
          <a:bodyPr vert="horz" wrap="square" lIns="72000" tIns="72000" rIns="72000" bIns="72000" numCol="1" anchor="t" anchorCtr="0" compatLnSpc="1">
            <a:prstTxWarp prst="textNoShape">
              <a:avLst/>
            </a:prstTxWarp>
          </a:bodyPr>
          <a:lstStyle/>
          <a:p>
            <a:pPr marL="180975" marR="0" lvl="1" indent="-179388" algn="l" defTabSz="914400" rtl="0" eaLnBrk="1" fontAlgn="base" latinLnBrk="0" hangingPunct="1">
              <a:lnSpc>
                <a:spcPct val="90000"/>
              </a:lnSpc>
              <a:spcBef>
                <a:spcPct val="40000"/>
              </a:spcBef>
              <a:spcAft>
                <a:spcPct val="0"/>
              </a:spcAft>
              <a:buClr>
                <a:schemeClr val="accent1"/>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pitchFamily="34" charset="0"/>
                <a:cs typeface="Arial" pitchFamily="34" charset="0"/>
              </a:rPr>
              <a:t>Use for </a:t>
            </a:r>
            <a:r>
              <a:rPr kumimoji="0" lang="en-GB" sz="1200" b="0" i="0" u="none" strike="noStrike" kern="0" cap="none" spc="0" normalizeH="0" baseline="0" noProof="0" smtClean="0">
                <a:ln>
                  <a:noFill/>
                </a:ln>
                <a:solidFill>
                  <a:srgbClr val="000000"/>
                </a:solidFill>
                <a:effectLst/>
                <a:uLnTx/>
                <a:uFillTx/>
                <a:latin typeface="Arial" pitchFamily="34" charset="0"/>
                <a:cs typeface="Arial" pitchFamily="34" charset="0"/>
              </a:rPr>
              <a:t>VDD reports (see separate guidance), </a:t>
            </a:r>
            <a:r>
              <a:rPr kumimoji="0" lang="en-GB" sz="1200" b="0" i="0" u="none" strike="noStrike" kern="0" cap="none" spc="0" normalizeH="0" baseline="0" noProof="0" dirty="0" smtClean="0">
                <a:ln>
                  <a:noFill/>
                </a:ln>
                <a:solidFill>
                  <a:srgbClr val="000000"/>
                </a:solidFill>
                <a:effectLst/>
                <a:uLnTx/>
                <a:uFillTx/>
                <a:latin typeface="Arial" pitchFamily="34" charset="0"/>
                <a:cs typeface="Arial" pitchFamily="34" charset="0"/>
              </a:rPr>
              <a:t>and typically for Private Equity houses who want to understand the key features of the deal and need the report to get through investment committee</a:t>
            </a:r>
          </a:p>
          <a:p>
            <a:pPr marL="180975" marR="0" lvl="1" indent="-179388" algn="l" defTabSz="914400" rtl="0" eaLnBrk="1" fontAlgn="base" latinLnBrk="0" hangingPunct="1">
              <a:lnSpc>
                <a:spcPct val="90000"/>
              </a:lnSpc>
              <a:spcBef>
                <a:spcPct val="40000"/>
              </a:spcBef>
              <a:spcAft>
                <a:spcPct val="0"/>
              </a:spcAft>
              <a:buClr>
                <a:schemeClr val="accent1"/>
              </a:buClr>
              <a:buSzPct val="125000"/>
              <a:buFont typeface="Arial" pitchFamily="34" charset="0"/>
              <a:buChar char="▪"/>
              <a:tabLst/>
              <a:defRPr/>
            </a:pPr>
            <a:r>
              <a:rPr kumimoji="0" lang="en-GB" sz="12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Also appropriate f</a:t>
            </a:r>
            <a:r>
              <a:rPr kumimoji="0" lang="en-GB" sz="1200" b="0" i="0" u="none" strike="noStrike" kern="0" cap="none" spc="0" normalizeH="0" baseline="0" noProof="0" dirty="0" smtClean="0">
                <a:ln>
                  <a:noFill/>
                </a:ln>
                <a:solidFill>
                  <a:srgbClr val="000000"/>
                </a:solidFill>
                <a:effectLst/>
                <a:uLnTx/>
                <a:uFillTx/>
                <a:latin typeface="Arial" pitchFamily="34" charset="0"/>
                <a:cs typeface="Arial" pitchFamily="34" charset="0"/>
              </a:rPr>
              <a:t>or Corporates who want to understand the macro questions</a:t>
            </a:r>
          </a:p>
        </p:txBody>
      </p:sp>
      <p:sp>
        <p:nvSpPr>
          <p:cNvPr id="38" name="Rectangle 3"/>
          <p:cNvSpPr txBox="1">
            <a:spLocks noChangeArrowheads="1"/>
          </p:cNvSpPr>
          <p:nvPr/>
        </p:nvSpPr>
        <p:spPr bwMode="auto">
          <a:xfrm>
            <a:off x="4597538" y="4919180"/>
            <a:ext cx="3897267" cy="1272577"/>
          </a:xfrm>
          <a:prstGeom prst="rect">
            <a:avLst/>
          </a:prstGeom>
          <a:solidFill>
            <a:srgbClr val="F1D3BF"/>
          </a:solidFill>
          <a:ln w="9525">
            <a:noFill/>
            <a:miter lim="800000"/>
            <a:headEnd/>
            <a:tailEnd/>
          </a:ln>
        </p:spPr>
        <p:txBody>
          <a:bodyPr vert="horz" wrap="square" lIns="72000" tIns="72000" rIns="72000" bIns="72000" numCol="1" anchor="t" anchorCtr="0" compatLnSpc="1">
            <a:prstTxWarp prst="textNoShape">
              <a:avLst/>
            </a:prstTxWarp>
          </a:bodyPr>
          <a:lstStyle/>
          <a:p>
            <a:pPr marL="180975" marR="0" lvl="1" indent="-179388" algn="l" defTabSz="914400" rtl="0" eaLnBrk="1" fontAlgn="base" latinLnBrk="0" hangingPunct="1">
              <a:lnSpc>
                <a:spcPct val="90000"/>
              </a:lnSpc>
              <a:spcBef>
                <a:spcPct val="40000"/>
              </a:spcBef>
              <a:spcAft>
                <a:spcPct val="0"/>
              </a:spcAft>
              <a:buClr>
                <a:schemeClr val="accent1"/>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pitchFamily="34" charset="0"/>
                <a:cs typeface="Arial" pitchFamily="34" charset="0"/>
              </a:rPr>
              <a:t>Works well for time-pressured data room exercises and for Corporates who already understand the macro questions</a:t>
            </a:r>
          </a:p>
        </p:txBody>
      </p:sp>
      <p:sp>
        <p:nvSpPr>
          <p:cNvPr id="39" name="Up Arrow 38"/>
          <p:cNvSpPr/>
          <p:nvPr/>
        </p:nvSpPr>
        <p:spPr>
          <a:xfrm rot="10800000">
            <a:off x="1771470" y="4606023"/>
            <a:ext cx="558257" cy="327554"/>
          </a:xfrm>
          <a:prstGeom prst="upArrow">
            <a:avLst/>
          </a:prstGeom>
          <a:solidFill>
            <a:srgbClr val="F5DB7E"/>
          </a:solidFill>
          <a:ln w="25400" cap="flat" cmpd="sng" algn="ctr">
            <a:noFill/>
            <a:prstDash val="solid"/>
          </a:ln>
          <a:effectLst/>
        </p:spPr>
        <p:txBody>
          <a:bodyPr lIns="72000" tIns="72000" rIns="72000" bIns="72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40" name="Up Arrow 39"/>
          <p:cNvSpPr/>
          <p:nvPr/>
        </p:nvSpPr>
        <p:spPr>
          <a:xfrm rot="10800000">
            <a:off x="6191070" y="4615669"/>
            <a:ext cx="558257" cy="327554"/>
          </a:xfrm>
          <a:prstGeom prst="upArrow">
            <a:avLst/>
          </a:prstGeom>
          <a:solidFill>
            <a:srgbClr val="F5DB7E"/>
          </a:solidFill>
          <a:ln w="25400" cap="flat" cmpd="sng" algn="ctr">
            <a:noFill/>
            <a:prstDash val="solid"/>
          </a:ln>
          <a:effectLst/>
        </p:spPr>
        <p:txBody>
          <a:bodyPr lIns="72000" tIns="72000" rIns="72000" bIns="72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4. Draft – Executive summary</a:t>
            </a:r>
            <a:endParaRPr lang="en-US" altLang="en-US" b="1" kern="0" dirty="0" smtClean="0">
              <a:solidFill>
                <a:schemeClr val="bg1"/>
              </a:solidFill>
            </a:endParaRPr>
          </a:p>
        </p:txBody>
      </p:sp>
      <p:sp>
        <p:nvSpPr>
          <p:cNvPr id="19" name="Rectangle 3"/>
          <p:cNvSpPr txBox="1">
            <a:spLocks noChangeArrowheads="1"/>
          </p:cNvSpPr>
          <p:nvPr/>
        </p:nvSpPr>
        <p:spPr bwMode="auto">
          <a:xfrm>
            <a:off x="220322" y="1170471"/>
            <a:ext cx="8728372" cy="11946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lvl="1" indent="-231775">
              <a:spcBef>
                <a:spcPct val="50000"/>
              </a:spcBef>
              <a:spcAft>
                <a:spcPts val="300"/>
              </a:spcAft>
              <a:buClr>
                <a:schemeClr val="accent1"/>
              </a:buClr>
              <a:buSzPct val="75000"/>
              <a:tabLst>
                <a:tab pos="231775" algn="l"/>
              </a:tabLst>
              <a:defRPr/>
            </a:pPr>
            <a:r>
              <a:rPr lang="en-GB" sz="1200" b="1" kern="0" dirty="0" smtClean="0">
                <a:solidFill>
                  <a:srgbClr val="8E258D"/>
                </a:solidFill>
                <a:latin typeface="+mn-lt"/>
                <a:cs typeface="+mn-cs"/>
              </a:rPr>
              <a:t>2.  Executive summary (continued) – Key findings</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rPr>
              <a:t>A common format for reporting key findings is set out here...</a:t>
            </a:r>
          </a:p>
        </p:txBody>
      </p:sp>
      <p:sp>
        <p:nvSpPr>
          <p:cNvPr id="17" name="Line 19"/>
          <p:cNvSpPr>
            <a:spLocks noChangeShapeType="1"/>
          </p:cNvSpPr>
          <p:nvPr/>
        </p:nvSpPr>
        <p:spPr bwMode="gray">
          <a:xfrm>
            <a:off x="2540839" y="6155978"/>
            <a:ext cx="0" cy="631985"/>
          </a:xfrm>
          <a:prstGeom prst="line">
            <a:avLst/>
          </a:prstGeom>
          <a:noFill/>
          <a:ln w="76200" cap="sq">
            <a:noFill/>
            <a:round/>
            <a:headEnd type="none" w="sm" len="sm"/>
            <a:tailEnd type="none" w="sm" len="sm"/>
          </a:ln>
        </p:spPr>
        <p:txBody>
          <a:bodyPr wrap="square" lIns="72000" tIns="72000" rIns="72000" bIns="72000">
            <a:spAutoFit/>
          </a:bodyPr>
          <a:lstStyle/>
          <a:p>
            <a:pPr algn="ctr"/>
            <a:endParaRPr lang="en-GB" sz="1000" b="1" dirty="0" smtClean="0">
              <a:solidFill>
                <a:srgbClr val="FFFFFF"/>
              </a:solidFill>
              <a:latin typeface="+mn-lt"/>
              <a:cs typeface="Arial" pitchFamily="34" charset="0"/>
            </a:endParaRPr>
          </a:p>
        </p:txBody>
      </p:sp>
      <p:graphicFrame>
        <p:nvGraphicFramePr>
          <p:cNvPr id="80" name="Group 247"/>
          <p:cNvGraphicFramePr>
            <a:graphicFrameLocks noGrp="1"/>
          </p:cNvGraphicFramePr>
          <p:nvPr/>
        </p:nvGraphicFramePr>
        <p:xfrm>
          <a:off x="1309250" y="2651415"/>
          <a:ext cx="6764483" cy="2177198"/>
        </p:xfrm>
        <a:graphic>
          <a:graphicData uri="http://schemas.openxmlformats.org/drawingml/2006/table">
            <a:tbl>
              <a:tblPr/>
              <a:tblGrid>
                <a:gridCol w="633850"/>
                <a:gridCol w="2164267"/>
                <a:gridCol w="1739946"/>
                <a:gridCol w="1739946"/>
                <a:gridCol w="486474"/>
              </a:tblGrid>
              <a:tr h="144463">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bg1"/>
                          </a:solidFill>
                          <a:effectLst/>
                          <a:latin typeface="Univers 45 Light" pitchFamily="2" charset="0"/>
                        </a:rPr>
                        <a:t>Grade</a:t>
                      </a:r>
                      <a:endParaRPr kumimoji="0" lang="en-US" sz="1200" b="1" i="0" u="none" strike="noStrike" cap="none" normalizeH="0" baseline="0" dirty="0" smtClean="0">
                        <a:ln>
                          <a:noFill/>
                        </a:ln>
                        <a:solidFill>
                          <a:schemeClr val="bg1"/>
                        </a:solidFill>
                        <a:effectLst/>
                        <a:latin typeface="Univers 45 Light" pitchFamily="2" charset="0"/>
                      </a:endParaRPr>
                    </a:p>
                  </a:txBody>
                  <a:tcPr marL="49846" marR="49846" marT="54000" marB="54000" anchor="ctr" horzOverflow="overflow">
                    <a:lnL w="6350" cap="flat" cmpd="sng" algn="ctr">
                      <a:solidFill>
                        <a:srgbClr val="0C2D83"/>
                      </a:solidFill>
                      <a:prstDash val="solid"/>
                      <a:round/>
                      <a:headEnd type="none" w="sm" len="sm"/>
                      <a:tailEnd type="none" w="sm" len="sm"/>
                    </a:lnL>
                    <a:lnR w="6350" cap="flat" cmpd="sng" algn="ctr">
                      <a:solidFill>
                        <a:srgbClr val="8AA5CB"/>
                      </a:solidFill>
                      <a:prstDash val="solid"/>
                      <a:round/>
                      <a:headEnd type="none" w="med" len="med"/>
                      <a:tailEnd type="none" w="med" len="med"/>
                    </a:lnR>
                    <a:lnT w="6350" cap="flat" cmpd="sng" algn="ctr">
                      <a:solidFill>
                        <a:srgbClr val="0C2D83"/>
                      </a:solidFill>
                      <a:prstDash val="solid"/>
                      <a:round/>
                      <a:headEnd type="none" w="sm" len="sm"/>
                      <a:tailEnd type="none" w="sm" len="sm"/>
                    </a:lnT>
                    <a:lnB w="6350" cap="flat" cmpd="sng" algn="ctr">
                      <a:solidFill>
                        <a:srgbClr val="0C2D83"/>
                      </a:solidFill>
                      <a:prstDash val="solid"/>
                      <a:round/>
                      <a:headEnd type="none" w="med" len="med"/>
                      <a:tailEnd type="none" w="med" len="med"/>
                    </a:lnB>
                    <a:lnTlToBr>
                      <a:noFill/>
                    </a:lnTlToBr>
                    <a:lnBlToTr>
                      <a:noFill/>
                    </a:lnBlToTr>
                    <a:solidFill>
                      <a:srgbClr val="007C92"/>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bg1"/>
                          </a:solidFill>
                          <a:effectLst/>
                          <a:latin typeface="Univers 45 Light" pitchFamily="2" charset="0"/>
                        </a:rPr>
                        <a:t>Issue</a:t>
                      </a:r>
                      <a:endParaRPr kumimoji="0" lang="en-US" sz="1200" b="1" i="0" u="none" strike="noStrike" cap="none" normalizeH="0" baseline="0" dirty="0" smtClean="0">
                        <a:ln>
                          <a:noFill/>
                        </a:ln>
                        <a:solidFill>
                          <a:schemeClr val="bg1"/>
                        </a:solidFill>
                        <a:effectLst/>
                        <a:latin typeface="Univers 45 Light" pitchFamily="2" charset="0"/>
                      </a:endParaRPr>
                    </a:p>
                  </a:txBody>
                  <a:tcPr marL="49846" marR="49846" marT="54000" marB="54000" anchor="ctr" horzOverflow="overflow">
                    <a:lnL w="6350" cap="flat" cmpd="sng" algn="ctr">
                      <a:solidFill>
                        <a:srgbClr val="8AA5CB"/>
                      </a:solidFill>
                      <a:prstDash val="solid"/>
                      <a:round/>
                      <a:headEnd type="none" w="med" len="med"/>
                      <a:tailEnd type="none" w="med" len="med"/>
                    </a:lnL>
                    <a:lnR w="6350" cap="flat" cmpd="sng" algn="ctr">
                      <a:solidFill>
                        <a:srgbClr val="8AA5CB"/>
                      </a:solidFill>
                      <a:prstDash val="solid"/>
                      <a:round/>
                      <a:headEnd type="none" w="med" len="med"/>
                      <a:tailEnd type="none" w="med" len="med"/>
                    </a:lnR>
                    <a:lnT w="6350" cap="flat" cmpd="sng" algn="ctr">
                      <a:solidFill>
                        <a:srgbClr val="0C2D83"/>
                      </a:solidFill>
                      <a:prstDash val="solid"/>
                      <a:round/>
                      <a:headEnd type="none" w="sm" len="sm"/>
                      <a:tailEnd type="none" w="sm" len="sm"/>
                    </a:lnT>
                    <a:lnB w="6350" cap="flat" cmpd="sng" algn="ctr">
                      <a:solidFill>
                        <a:srgbClr val="0C2D83"/>
                      </a:solidFill>
                      <a:prstDash val="solid"/>
                      <a:round/>
                      <a:headEnd type="none" w="med" len="med"/>
                      <a:tailEnd type="none" w="med" len="med"/>
                    </a:lnB>
                    <a:lnTlToBr>
                      <a:noFill/>
                    </a:lnTlToBr>
                    <a:lnBlToTr>
                      <a:noFill/>
                    </a:lnBlToTr>
                    <a:solidFill>
                      <a:srgbClr val="007C92"/>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bg1"/>
                          </a:solidFill>
                          <a:effectLst/>
                          <a:latin typeface="Univers 45 Light" pitchFamily="2" charset="0"/>
                        </a:rPr>
                        <a:t>Implication</a:t>
                      </a:r>
                      <a:endParaRPr kumimoji="0" lang="en-US" sz="1200" b="1" i="0" u="none" strike="noStrike" cap="none" normalizeH="0" baseline="0" dirty="0" smtClean="0">
                        <a:ln>
                          <a:noFill/>
                        </a:ln>
                        <a:solidFill>
                          <a:schemeClr val="bg1"/>
                        </a:solidFill>
                        <a:effectLst/>
                        <a:latin typeface="Univers 45 Light" pitchFamily="2" charset="0"/>
                      </a:endParaRPr>
                    </a:p>
                  </a:txBody>
                  <a:tcPr marL="49846" marR="49846" marT="54000" marB="54000" anchor="ctr" horzOverflow="overflow">
                    <a:lnL w="6350" cap="flat" cmpd="sng" algn="ctr">
                      <a:solidFill>
                        <a:srgbClr val="8AA5CB"/>
                      </a:solidFill>
                      <a:prstDash val="solid"/>
                      <a:round/>
                      <a:headEnd type="none" w="med" len="med"/>
                      <a:tailEnd type="none" w="med" len="med"/>
                    </a:lnL>
                    <a:lnR w="6350" cap="flat" cmpd="sng" algn="ctr">
                      <a:solidFill>
                        <a:srgbClr val="8AA5CB"/>
                      </a:solidFill>
                      <a:prstDash val="solid"/>
                      <a:round/>
                      <a:headEnd type="none" w="med" len="med"/>
                      <a:tailEnd type="none" w="med" len="med"/>
                    </a:lnR>
                    <a:lnT w="6350" cap="flat" cmpd="sng" algn="ctr">
                      <a:solidFill>
                        <a:srgbClr val="0C2D83"/>
                      </a:solidFill>
                      <a:prstDash val="solid"/>
                      <a:round/>
                      <a:headEnd type="none" w="sm" len="sm"/>
                      <a:tailEnd type="none" w="sm" len="sm"/>
                    </a:lnT>
                    <a:lnB w="6350" cap="flat" cmpd="sng" algn="ctr">
                      <a:solidFill>
                        <a:srgbClr val="0C2D83"/>
                      </a:solidFill>
                      <a:prstDash val="solid"/>
                      <a:round/>
                      <a:headEnd type="none" w="med" len="med"/>
                      <a:tailEnd type="none" w="med" len="med"/>
                    </a:lnB>
                    <a:lnTlToBr>
                      <a:noFill/>
                    </a:lnTlToBr>
                    <a:lnBlToTr>
                      <a:noFill/>
                    </a:lnBlToTr>
                    <a:solidFill>
                      <a:srgbClr val="007C92"/>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US" sz="1200" b="1" i="0" u="none" strike="noStrike" cap="none" normalizeH="0" baseline="0" dirty="0" smtClean="0">
                          <a:ln>
                            <a:noFill/>
                          </a:ln>
                          <a:solidFill>
                            <a:schemeClr val="bg1"/>
                          </a:solidFill>
                          <a:effectLst/>
                          <a:latin typeface="Univers 45 Light" pitchFamily="2" charset="0"/>
                        </a:rPr>
                        <a:t>Recommendations</a:t>
                      </a:r>
                    </a:p>
                  </a:txBody>
                  <a:tcPr marL="49846" marR="49846" marT="54000" marB="54000" anchor="ctr" horzOverflow="overflow">
                    <a:lnL w="6350" cap="flat" cmpd="sng" algn="ctr">
                      <a:solidFill>
                        <a:srgbClr val="8AA5CB"/>
                      </a:solidFill>
                      <a:prstDash val="solid"/>
                      <a:round/>
                      <a:headEnd type="none" w="med" len="med"/>
                      <a:tailEnd type="none" w="med" len="med"/>
                    </a:lnL>
                    <a:lnR w="6350" cap="flat" cmpd="sng" algn="ctr">
                      <a:solidFill>
                        <a:srgbClr val="8AA5CB"/>
                      </a:solidFill>
                      <a:prstDash val="solid"/>
                      <a:round/>
                      <a:headEnd type="none" w="med" len="med"/>
                      <a:tailEnd type="none" w="med" len="med"/>
                    </a:lnR>
                    <a:lnT w="6350" cap="flat" cmpd="sng" algn="ctr">
                      <a:solidFill>
                        <a:srgbClr val="0C2D83"/>
                      </a:solidFill>
                      <a:prstDash val="solid"/>
                      <a:round/>
                      <a:headEnd type="none" w="sm" len="sm"/>
                      <a:tailEnd type="none" w="sm" len="sm"/>
                    </a:lnT>
                    <a:lnB w="6350" cap="flat" cmpd="sng" algn="ctr">
                      <a:solidFill>
                        <a:srgbClr val="0C2D83"/>
                      </a:solidFill>
                      <a:prstDash val="solid"/>
                      <a:round/>
                      <a:headEnd type="none" w="med" len="med"/>
                      <a:tailEnd type="none" w="med" len="med"/>
                    </a:lnB>
                    <a:lnTlToBr>
                      <a:noFill/>
                    </a:lnTlToBr>
                    <a:lnBlToTr>
                      <a:noFill/>
                    </a:lnBlToTr>
                    <a:solidFill>
                      <a:srgbClr val="007C92"/>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US" sz="1200" b="1" i="0" u="none" strike="noStrike" cap="none" normalizeH="0" baseline="0" dirty="0" smtClean="0">
                          <a:ln>
                            <a:noFill/>
                          </a:ln>
                          <a:solidFill>
                            <a:schemeClr val="bg1"/>
                          </a:solidFill>
                          <a:effectLst/>
                          <a:latin typeface="Univers 45 Light" pitchFamily="2" charset="0"/>
                        </a:rPr>
                        <a:t>Page ref</a:t>
                      </a:r>
                    </a:p>
                  </a:txBody>
                  <a:tcPr marL="49846" marR="49846" marT="54000" marB="54000" anchor="ctr" horzOverflow="overflow">
                    <a:lnL w="6350" cap="flat" cmpd="sng" algn="ctr">
                      <a:solidFill>
                        <a:srgbClr val="8AA5CB"/>
                      </a:solidFill>
                      <a:prstDash val="solid"/>
                      <a:round/>
                      <a:headEnd type="none" w="med" len="med"/>
                      <a:tailEnd type="none" w="med" len="med"/>
                    </a:lnL>
                    <a:lnR w="6350" cap="flat" cmpd="sng" algn="ctr">
                      <a:solidFill>
                        <a:srgbClr val="0C2D83"/>
                      </a:solidFill>
                      <a:prstDash val="solid"/>
                      <a:round/>
                      <a:headEnd type="none" w="sm" len="sm"/>
                      <a:tailEnd type="none" w="sm" len="sm"/>
                    </a:lnR>
                    <a:lnT w="6350" cap="flat" cmpd="sng" algn="ctr">
                      <a:solidFill>
                        <a:srgbClr val="0C2D83"/>
                      </a:solidFill>
                      <a:prstDash val="solid"/>
                      <a:round/>
                      <a:headEnd type="none" w="sm" len="sm"/>
                      <a:tailEnd type="none" w="sm" len="sm"/>
                    </a:lnT>
                    <a:lnB w="6350" cap="flat" cmpd="sng" algn="ctr">
                      <a:solidFill>
                        <a:srgbClr val="0C2D83"/>
                      </a:solidFill>
                      <a:prstDash val="solid"/>
                      <a:round/>
                      <a:headEnd type="none" w="med" len="med"/>
                      <a:tailEnd type="none" w="med" len="med"/>
                    </a:lnB>
                    <a:lnTlToBr>
                      <a:noFill/>
                    </a:lnTlToBr>
                    <a:lnBlToTr>
                      <a:noFill/>
                    </a:lnBlToTr>
                    <a:solidFill>
                      <a:srgbClr val="007C92"/>
                    </a:solidFill>
                  </a:tcPr>
                </a:tc>
              </a:tr>
              <a:tr h="427038">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ctr" defTabSz="762000" rtl="0" eaLnBrk="1" fontAlgn="base" latinLnBrk="0" hangingPunct="1">
                        <a:lnSpc>
                          <a:spcPct val="100000"/>
                        </a:lnSpc>
                        <a:spcBef>
                          <a:spcPct val="40000"/>
                        </a:spcBef>
                        <a:spcAft>
                          <a:spcPct val="0"/>
                        </a:spcAft>
                        <a:buClrTx/>
                        <a:buSzTx/>
                        <a:buFontTx/>
                        <a:buNone/>
                        <a:tabLst/>
                      </a:pPr>
                      <a:r>
                        <a:rPr kumimoji="0" lang="en-GB" sz="2000" b="1" i="0" u="none" strike="noStrike" cap="none" normalizeH="0" baseline="0" dirty="0" smtClean="0">
                          <a:ln>
                            <a:noFill/>
                          </a:ln>
                          <a:solidFill>
                            <a:srgbClr val="9E3039"/>
                          </a:solidFill>
                          <a:effectLst/>
                          <a:latin typeface="Univers 45 Light" pitchFamily="2" charset="0"/>
                          <a:sym typeface="Wingdings" pitchFamily="2" charset="2"/>
                        </a:rPr>
                        <a:t></a:t>
                      </a:r>
                      <a:endParaRPr kumimoji="0" lang="en-GB" sz="2000" b="1" i="0" u="none" strike="noStrike" cap="none" normalizeH="0" baseline="0" dirty="0" smtClean="0">
                        <a:ln>
                          <a:noFill/>
                        </a:ln>
                        <a:solidFill>
                          <a:srgbClr val="9E3039"/>
                        </a:solidFill>
                        <a:effectLst/>
                        <a:latin typeface="Univers 45 Light" pitchFamily="2" charset="0"/>
                      </a:endParaRP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med" len="med"/>
                      <a:tailEnd type="none" w="med" len="med"/>
                    </a:lnR>
                    <a:lnT w="6350" cap="flat" cmpd="sng" algn="ctr">
                      <a:solidFill>
                        <a:srgbClr val="0C2D83"/>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US" sz="1200" b="0" i="0" u="none" strike="noStrike" cap="none" normalizeH="0" baseline="0" dirty="0" smtClean="0">
                        <a:ln>
                          <a:noFill/>
                        </a:ln>
                        <a:solidFill>
                          <a:schemeClr val="tx1"/>
                        </a:solidFill>
                        <a:effectLst/>
                        <a:latin typeface="Univers 45 Light" pitchFamily="2" charset="0"/>
                      </a:endParaRPr>
                    </a:p>
                  </a:txBody>
                  <a:tcPr marL="49846" marR="49846" marT="54000" marB="54000" horzOverflow="overflow">
                    <a:lnL w="6350" cap="flat" cmpd="sng" algn="ctr">
                      <a:solidFill>
                        <a:srgbClr val="8AA5CB"/>
                      </a:solidFill>
                      <a:prstDash val="solid"/>
                      <a:round/>
                      <a:headEnd type="none" w="med" len="med"/>
                      <a:tailEnd type="none" w="med" len="med"/>
                    </a:lnL>
                    <a:lnR w="6350" cap="flat" cmpd="sng" algn="ctr">
                      <a:solidFill>
                        <a:srgbClr val="8AA5CB"/>
                      </a:solidFill>
                      <a:prstDash val="solid"/>
                      <a:round/>
                      <a:headEnd type="none" w="med" len="med"/>
                      <a:tailEnd type="none" w="med" len="med"/>
                    </a:lnR>
                    <a:lnT w="6350" cap="flat" cmpd="sng" algn="ctr">
                      <a:solidFill>
                        <a:srgbClr val="0C2D83"/>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US" sz="1200" b="0" i="0" u="none" strike="noStrike" cap="none" normalizeH="0" baseline="0" dirty="0" smtClean="0">
                        <a:ln>
                          <a:noFill/>
                        </a:ln>
                        <a:solidFill>
                          <a:schemeClr val="tx1"/>
                        </a:solidFill>
                        <a:effectLst/>
                        <a:latin typeface="Univers 45 Light" pitchFamily="2" charset="0"/>
                      </a:endParaRPr>
                    </a:p>
                  </a:txBody>
                  <a:tcPr marL="49846" marR="49846" marT="54000" marB="54000" horzOverflow="overflow">
                    <a:lnL w="6350" cap="flat" cmpd="sng" algn="ctr">
                      <a:solidFill>
                        <a:srgbClr val="8AA5CB"/>
                      </a:solidFill>
                      <a:prstDash val="solid"/>
                      <a:round/>
                      <a:headEnd type="none" w="med" len="med"/>
                      <a:tailEnd type="none" w="med" len="med"/>
                    </a:lnL>
                    <a:lnR w="6350" cap="flat" cmpd="sng" algn="ctr">
                      <a:solidFill>
                        <a:srgbClr val="8AA5CB"/>
                      </a:solidFill>
                      <a:prstDash val="solid"/>
                      <a:round/>
                      <a:headEnd type="none" w="med" len="med"/>
                      <a:tailEnd type="none" w="med" len="med"/>
                    </a:lnR>
                    <a:lnT w="6350" cap="flat" cmpd="sng" algn="ctr">
                      <a:solidFill>
                        <a:srgbClr val="0C2D83"/>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US" sz="1200" b="0" i="0" u="none" strike="noStrike" cap="none" normalizeH="0" baseline="0" dirty="0" smtClean="0">
                        <a:ln>
                          <a:noFill/>
                        </a:ln>
                        <a:solidFill>
                          <a:schemeClr val="tx1"/>
                        </a:solidFill>
                        <a:effectLst/>
                        <a:latin typeface="Univers 45 Light" pitchFamily="2" charset="0"/>
                      </a:endParaRPr>
                    </a:p>
                  </a:txBody>
                  <a:tcPr marL="49846" marR="49846" marT="54000" marB="54000" horzOverflow="overflow">
                    <a:lnL w="6350" cap="flat" cmpd="sng" algn="ctr">
                      <a:solidFill>
                        <a:srgbClr val="8AA5CB"/>
                      </a:solidFill>
                      <a:prstDash val="solid"/>
                      <a:round/>
                      <a:headEnd type="none" w="med" len="med"/>
                      <a:tailEnd type="none" w="med" len="med"/>
                    </a:lnL>
                    <a:lnR w="6350" cap="flat" cmpd="sng" algn="ctr">
                      <a:solidFill>
                        <a:srgbClr val="8AA5CB"/>
                      </a:solidFill>
                      <a:prstDash val="solid"/>
                      <a:round/>
                      <a:headEnd type="none" w="med" len="med"/>
                      <a:tailEnd type="none" w="med" len="med"/>
                    </a:lnR>
                    <a:lnT w="6350" cap="flat" cmpd="sng" algn="ctr">
                      <a:solidFill>
                        <a:srgbClr val="0C2D83"/>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US" sz="1200" b="0" i="0" u="none" strike="noStrike" cap="none" normalizeH="0" baseline="0" dirty="0" smtClean="0">
                        <a:ln>
                          <a:noFill/>
                        </a:ln>
                        <a:solidFill>
                          <a:schemeClr val="tx1"/>
                        </a:solidFill>
                        <a:effectLst/>
                        <a:latin typeface="Univers 45 Light" pitchFamily="2" charset="0"/>
                      </a:endParaRPr>
                    </a:p>
                  </a:txBody>
                  <a:tcPr marL="49846" marR="49846" marT="54000" marB="54000" horzOverflow="overflow">
                    <a:lnL w="6350" cap="flat" cmpd="sng" algn="ctr">
                      <a:solidFill>
                        <a:srgbClr val="8AA5CB"/>
                      </a:solidFill>
                      <a:prstDash val="solid"/>
                      <a:round/>
                      <a:headEnd type="none" w="med" len="med"/>
                      <a:tailEnd type="none" w="med" len="med"/>
                    </a:lnL>
                    <a:lnR w="6350" cap="flat" cmpd="sng" algn="ctr">
                      <a:solidFill>
                        <a:srgbClr val="8AA5CB"/>
                      </a:solidFill>
                      <a:prstDash val="solid"/>
                      <a:round/>
                      <a:headEnd type="none" w="sm" len="sm"/>
                      <a:tailEnd type="none" w="sm" len="sm"/>
                    </a:lnR>
                    <a:lnT w="6350" cap="flat" cmpd="sng" algn="ctr">
                      <a:solidFill>
                        <a:srgbClr val="0C2D83"/>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r>
              <a:tr h="431800">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ctr" defTabSz="762000" rtl="0" eaLnBrk="1" fontAlgn="base" latinLnBrk="0" hangingPunct="1">
                        <a:lnSpc>
                          <a:spcPct val="100000"/>
                        </a:lnSpc>
                        <a:spcBef>
                          <a:spcPct val="40000"/>
                        </a:spcBef>
                        <a:spcAft>
                          <a:spcPct val="0"/>
                        </a:spcAft>
                        <a:buClrTx/>
                        <a:buSzTx/>
                        <a:buFontTx/>
                        <a:buNone/>
                        <a:tabLst/>
                      </a:pPr>
                      <a:r>
                        <a:rPr kumimoji="0" lang="en-GB" sz="2000" b="1" i="0" u="none" strike="noStrike" cap="none" normalizeH="0" baseline="0" dirty="0" smtClean="0">
                          <a:ln>
                            <a:noFill/>
                          </a:ln>
                          <a:solidFill>
                            <a:srgbClr val="6A7F10"/>
                          </a:solidFill>
                          <a:effectLst/>
                          <a:latin typeface="Univers 45 Light" pitchFamily="2" charset="0"/>
                          <a:sym typeface="Wingdings" pitchFamily="2" charset="2"/>
                        </a:rPr>
                        <a:t></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med" len="med"/>
                      <a:tailEnd type="none" w="med" len="med"/>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US" sz="1200" b="0" i="0" u="none" strike="noStrike" cap="none" normalizeH="0" baseline="0" dirty="0" smtClean="0">
                        <a:ln>
                          <a:noFill/>
                        </a:ln>
                        <a:solidFill>
                          <a:schemeClr val="tx1"/>
                        </a:solidFill>
                        <a:effectLst/>
                        <a:latin typeface="Univers 45 Light" pitchFamily="2" charset="0"/>
                      </a:endParaRPr>
                    </a:p>
                  </a:txBody>
                  <a:tcPr marL="49846" marR="49846" marT="54000" marB="54000" horzOverflow="overflow">
                    <a:lnL w="6350" cap="flat" cmpd="sng" algn="ctr">
                      <a:solidFill>
                        <a:srgbClr val="8AA5CB"/>
                      </a:solidFill>
                      <a:prstDash val="solid"/>
                      <a:round/>
                      <a:headEnd type="none" w="med" len="med"/>
                      <a:tailEnd type="none" w="med" len="med"/>
                    </a:lnL>
                    <a:lnR w="6350" cap="flat" cmpd="sng" algn="ctr">
                      <a:solidFill>
                        <a:srgbClr val="8AA5CB"/>
                      </a:solidFill>
                      <a:prstDash val="solid"/>
                      <a:round/>
                      <a:headEnd type="none" w="med" len="med"/>
                      <a:tailEnd type="none" w="med" len="med"/>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US" sz="1200" b="0" i="0" u="none" strike="noStrike" cap="none" normalizeH="0" baseline="0" dirty="0" smtClean="0">
                        <a:ln>
                          <a:noFill/>
                        </a:ln>
                        <a:solidFill>
                          <a:schemeClr val="tx1"/>
                        </a:solidFill>
                        <a:effectLst/>
                        <a:latin typeface="Univers 45 Light" pitchFamily="2" charset="0"/>
                      </a:endParaRPr>
                    </a:p>
                  </a:txBody>
                  <a:tcPr marL="49846" marR="49846" marT="54000" marB="54000" horzOverflow="overflow">
                    <a:lnL w="6350" cap="flat" cmpd="sng" algn="ctr">
                      <a:solidFill>
                        <a:srgbClr val="8AA5CB"/>
                      </a:solidFill>
                      <a:prstDash val="solid"/>
                      <a:round/>
                      <a:headEnd type="none" w="med" len="med"/>
                      <a:tailEnd type="none" w="med" len="med"/>
                    </a:lnL>
                    <a:lnR w="6350" cap="flat" cmpd="sng" algn="ctr">
                      <a:solidFill>
                        <a:srgbClr val="8AA5CB"/>
                      </a:solidFill>
                      <a:prstDash val="solid"/>
                      <a:round/>
                      <a:headEnd type="none" w="med" len="med"/>
                      <a:tailEnd type="none" w="med" len="med"/>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US" sz="1200" b="0" i="0" u="none" strike="noStrike" cap="none" normalizeH="0" baseline="0" dirty="0" smtClean="0">
                        <a:ln>
                          <a:noFill/>
                        </a:ln>
                        <a:solidFill>
                          <a:schemeClr val="tx1"/>
                        </a:solidFill>
                        <a:effectLst/>
                        <a:latin typeface="Univers 45 Light" pitchFamily="2" charset="0"/>
                      </a:endParaRPr>
                    </a:p>
                  </a:txBody>
                  <a:tcPr marL="49846" marR="49846" marT="54000" marB="54000" horzOverflow="overflow">
                    <a:lnL w="6350" cap="flat" cmpd="sng" algn="ctr">
                      <a:solidFill>
                        <a:srgbClr val="8AA5CB"/>
                      </a:solidFill>
                      <a:prstDash val="solid"/>
                      <a:round/>
                      <a:headEnd type="none" w="med" len="med"/>
                      <a:tailEnd type="none" w="med" len="med"/>
                    </a:lnL>
                    <a:lnR w="6350" cap="flat" cmpd="sng" algn="ctr">
                      <a:solidFill>
                        <a:srgbClr val="8AA5CB"/>
                      </a:solidFill>
                      <a:prstDash val="solid"/>
                      <a:round/>
                      <a:headEnd type="none" w="med" len="med"/>
                      <a:tailEnd type="none" w="med" len="med"/>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US" sz="1200" b="0" i="0" u="none" strike="noStrike" cap="none" normalizeH="0" baseline="0" dirty="0" smtClean="0">
                        <a:ln>
                          <a:noFill/>
                        </a:ln>
                        <a:solidFill>
                          <a:schemeClr val="tx1"/>
                        </a:solidFill>
                        <a:effectLst/>
                        <a:latin typeface="Univers 45 Light" pitchFamily="2" charset="0"/>
                      </a:endParaRPr>
                    </a:p>
                  </a:txBody>
                  <a:tcPr marL="49846" marR="49846" marT="54000" marB="54000" horzOverflow="overflow">
                    <a:lnL w="6350" cap="flat" cmpd="sng" algn="ctr">
                      <a:solidFill>
                        <a:srgbClr val="8AA5CB"/>
                      </a:solidFill>
                      <a:prstDash val="solid"/>
                      <a:round/>
                      <a:headEnd type="none" w="med" len="med"/>
                      <a:tailEnd type="none" w="med" len="med"/>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r>
              <a:tr h="431800">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ctr" defTabSz="762000" rtl="0" eaLnBrk="1" fontAlgn="base" latinLnBrk="0" hangingPunct="1">
                        <a:lnSpc>
                          <a:spcPct val="100000"/>
                        </a:lnSpc>
                        <a:spcBef>
                          <a:spcPct val="40000"/>
                        </a:spcBef>
                        <a:spcAft>
                          <a:spcPct val="0"/>
                        </a:spcAft>
                        <a:buClrTx/>
                        <a:buSzTx/>
                        <a:buFontTx/>
                        <a:buNone/>
                        <a:tabLst/>
                      </a:pPr>
                      <a:r>
                        <a:rPr kumimoji="0" lang="en-GB" sz="2000" b="1" i="0" u="none" strike="noStrike" cap="none" normalizeH="0" baseline="0" dirty="0" smtClean="0">
                          <a:ln>
                            <a:noFill/>
                          </a:ln>
                          <a:solidFill>
                            <a:srgbClr val="9E3039"/>
                          </a:solidFill>
                          <a:effectLst/>
                          <a:latin typeface="Univers 45 Light" pitchFamily="2" charset="0"/>
                          <a:sym typeface="Wingdings" pitchFamily="2" charset="2"/>
                        </a:rPr>
                        <a:t></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med" len="med"/>
                      <a:tailEnd type="none" w="med" len="med"/>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US" sz="1200" b="0" i="0" u="none" strike="noStrike" cap="none" normalizeH="0" baseline="0" dirty="0" smtClean="0">
                        <a:ln>
                          <a:noFill/>
                        </a:ln>
                        <a:solidFill>
                          <a:schemeClr val="tx1"/>
                        </a:solidFill>
                        <a:effectLst/>
                        <a:latin typeface="Univers 45 Light" pitchFamily="2" charset="0"/>
                      </a:endParaRPr>
                    </a:p>
                  </a:txBody>
                  <a:tcPr marL="49846" marR="49846" marT="54000" marB="54000" horzOverflow="overflow">
                    <a:lnL w="6350" cap="flat" cmpd="sng" algn="ctr">
                      <a:solidFill>
                        <a:srgbClr val="8AA5CB"/>
                      </a:solidFill>
                      <a:prstDash val="solid"/>
                      <a:round/>
                      <a:headEnd type="none" w="med" len="med"/>
                      <a:tailEnd type="none" w="med" len="med"/>
                    </a:lnL>
                    <a:lnR w="6350" cap="flat" cmpd="sng" algn="ctr">
                      <a:solidFill>
                        <a:srgbClr val="8AA5CB"/>
                      </a:solidFill>
                      <a:prstDash val="solid"/>
                      <a:round/>
                      <a:headEnd type="none" w="med" len="med"/>
                      <a:tailEnd type="none" w="med" len="med"/>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US" sz="1200" b="0" i="0" u="none" strike="noStrike" cap="none" normalizeH="0" baseline="0" dirty="0" smtClean="0">
                        <a:ln>
                          <a:noFill/>
                        </a:ln>
                        <a:solidFill>
                          <a:schemeClr val="tx1"/>
                        </a:solidFill>
                        <a:effectLst/>
                        <a:latin typeface="Univers 45 Light" pitchFamily="2" charset="0"/>
                      </a:endParaRPr>
                    </a:p>
                  </a:txBody>
                  <a:tcPr marL="49846" marR="49846" marT="54000" marB="54000" horzOverflow="overflow">
                    <a:lnL w="6350" cap="flat" cmpd="sng" algn="ctr">
                      <a:solidFill>
                        <a:srgbClr val="8AA5CB"/>
                      </a:solidFill>
                      <a:prstDash val="solid"/>
                      <a:round/>
                      <a:headEnd type="none" w="med" len="med"/>
                      <a:tailEnd type="none" w="med" len="med"/>
                    </a:lnL>
                    <a:lnR w="6350" cap="flat" cmpd="sng" algn="ctr">
                      <a:solidFill>
                        <a:srgbClr val="8AA5CB"/>
                      </a:solidFill>
                      <a:prstDash val="solid"/>
                      <a:round/>
                      <a:headEnd type="none" w="med" len="med"/>
                      <a:tailEnd type="none" w="med" len="med"/>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US" sz="1200" b="0" i="0" u="none" strike="noStrike" cap="none" normalizeH="0" baseline="0" dirty="0" smtClean="0">
                        <a:ln>
                          <a:noFill/>
                        </a:ln>
                        <a:solidFill>
                          <a:schemeClr val="tx1"/>
                        </a:solidFill>
                        <a:effectLst/>
                        <a:latin typeface="Univers 45 Light" pitchFamily="2" charset="0"/>
                      </a:endParaRPr>
                    </a:p>
                  </a:txBody>
                  <a:tcPr marL="49846" marR="49846" marT="54000" marB="54000" horzOverflow="overflow">
                    <a:lnL w="6350" cap="flat" cmpd="sng" algn="ctr">
                      <a:solidFill>
                        <a:srgbClr val="8AA5CB"/>
                      </a:solidFill>
                      <a:prstDash val="solid"/>
                      <a:round/>
                      <a:headEnd type="none" w="med" len="med"/>
                      <a:tailEnd type="none" w="med" len="med"/>
                    </a:lnL>
                    <a:lnR w="6350" cap="flat" cmpd="sng" algn="ctr">
                      <a:solidFill>
                        <a:srgbClr val="8AA5CB"/>
                      </a:solidFill>
                      <a:prstDash val="solid"/>
                      <a:round/>
                      <a:headEnd type="none" w="med" len="med"/>
                      <a:tailEnd type="none" w="med" len="med"/>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US" sz="1200" b="0" i="0" u="none" strike="noStrike" cap="none" normalizeH="0" baseline="0" dirty="0" smtClean="0">
                        <a:ln>
                          <a:noFill/>
                        </a:ln>
                        <a:solidFill>
                          <a:schemeClr val="tx1"/>
                        </a:solidFill>
                        <a:effectLst/>
                        <a:latin typeface="Univers 45 Light" pitchFamily="2" charset="0"/>
                      </a:endParaRPr>
                    </a:p>
                  </a:txBody>
                  <a:tcPr marL="49846" marR="49846" marT="54000" marB="54000" horzOverflow="overflow">
                    <a:lnL w="6350" cap="flat" cmpd="sng" algn="ctr">
                      <a:solidFill>
                        <a:srgbClr val="8AA5CB"/>
                      </a:solidFill>
                      <a:prstDash val="solid"/>
                      <a:round/>
                      <a:headEnd type="none" w="med" len="med"/>
                      <a:tailEnd type="none" w="med" len="med"/>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solidFill>
                      <a:srgbClr val="FFFFFF"/>
                    </a:solidFill>
                  </a:tcPr>
                </a:tc>
              </a:tr>
              <a:tr h="360363">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ctr" defTabSz="762000" rtl="0" eaLnBrk="1" fontAlgn="base" latinLnBrk="0" hangingPunct="1">
                        <a:lnSpc>
                          <a:spcPct val="100000"/>
                        </a:lnSpc>
                        <a:spcBef>
                          <a:spcPct val="40000"/>
                        </a:spcBef>
                        <a:spcAft>
                          <a:spcPct val="0"/>
                        </a:spcAft>
                        <a:buClrTx/>
                        <a:buSzTx/>
                        <a:buFontTx/>
                        <a:buNone/>
                        <a:tabLst/>
                      </a:pPr>
                      <a:r>
                        <a:rPr kumimoji="0" lang="en-GB" sz="2000" b="1" i="0" u="none" strike="noStrike" cap="none" normalizeH="0" baseline="0" dirty="0" smtClean="0">
                          <a:ln>
                            <a:noFill/>
                          </a:ln>
                          <a:solidFill>
                            <a:srgbClr val="D67A40"/>
                          </a:solidFill>
                          <a:effectLst/>
                          <a:latin typeface="Univers 45 Light" pitchFamily="2" charset="0"/>
                          <a:sym typeface="Wingdings" pitchFamily="2" charset="2"/>
                        </a:rPr>
                        <a:t></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med" len="med"/>
                      <a:tailEnd type="none" w="med" len="med"/>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sm" len="sm"/>
                      <a:tailEnd type="none" w="sm" len="sm"/>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US" sz="1200" b="0" i="0" u="none" strike="noStrike" cap="none" normalizeH="0" baseline="0" dirty="0" smtClean="0">
                        <a:ln>
                          <a:noFill/>
                        </a:ln>
                        <a:solidFill>
                          <a:schemeClr val="tx1"/>
                        </a:solidFill>
                        <a:effectLst/>
                        <a:latin typeface="Univers 45 Light" pitchFamily="2" charset="0"/>
                      </a:endParaRPr>
                    </a:p>
                  </a:txBody>
                  <a:tcPr marL="49846" marR="49846" marT="54000" marB="54000" horzOverflow="overflow">
                    <a:lnL w="6350" cap="flat" cmpd="sng" algn="ctr">
                      <a:solidFill>
                        <a:srgbClr val="8AA5CB"/>
                      </a:solidFill>
                      <a:prstDash val="solid"/>
                      <a:round/>
                      <a:headEnd type="none" w="med" len="med"/>
                      <a:tailEnd type="none" w="med" len="med"/>
                    </a:lnL>
                    <a:lnR w="6350" cap="flat" cmpd="sng" algn="ctr">
                      <a:solidFill>
                        <a:srgbClr val="8AA5CB"/>
                      </a:solidFill>
                      <a:prstDash val="solid"/>
                      <a:round/>
                      <a:headEnd type="none" w="med" len="med"/>
                      <a:tailEnd type="none" w="med" len="med"/>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sm" len="sm"/>
                      <a:tailEnd type="none" w="sm" len="sm"/>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US" sz="1200" b="0" i="0" u="none" strike="noStrike" cap="none" normalizeH="0" baseline="0" dirty="0" smtClean="0">
                        <a:ln>
                          <a:noFill/>
                        </a:ln>
                        <a:solidFill>
                          <a:schemeClr val="tx1"/>
                        </a:solidFill>
                        <a:effectLst/>
                        <a:latin typeface="Univers 45 Light" pitchFamily="2" charset="0"/>
                      </a:endParaRPr>
                    </a:p>
                  </a:txBody>
                  <a:tcPr marL="49846" marR="49846" marT="54000" marB="54000" horzOverflow="overflow">
                    <a:lnL w="6350" cap="flat" cmpd="sng" algn="ctr">
                      <a:solidFill>
                        <a:srgbClr val="8AA5CB"/>
                      </a:solidFill>
                      <a:prstDash val="solid"/>
                      <a:round/>
                      <a:headEnd type="none" w="med" len="med"/>
                      <a:tailEnd type="none" w="med" len="med"/>
                    </a:lnL>
                    <a:lnR w="6350" cap="flat" cmpd="sng" algn="ctr">
                      <a:solidFill>
                        <a:srgbClr val="8AA5CB"/>
                      </a:solidFill>
                      <a:prstDash val="solid"/>
                      <a:round/>
                      <a:headEnd type="none" w="med" len="med"/>
                      <a:tailEnd type="none" w="med" len="med"/>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sm" len="sm"/>
                      <a:tailEnd type="none" w="sm" len="sm"/>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US" sz="1200" b="0" i="0" u="none" strike="noStrike" cap="none" normalizeH="0" baseline="0" dirty="0" smtClean="0">
                        <a:ln>
                          <a:noFill/>
                        </a:ln>
                        <a:solidFill>
                          <a:schemeClr val="tx1"/>
                        </a:solidFill>
                        <a:effectLst/>
                        <a:latin typeface="Univers 45 Light" pitchFamily="2" charset="0"/>
                      </a:endParaRPr>
                    </a:p>
                  </a:txBody>
                  <a:tcPr marL="49846" marR="49846" marT="54000" marB="54000" horzOverflow="overflow">
                    <a:lnL w="6350" cap="flat" cmpd="sng" algn="ctr">
                      <a:solidFill>
                        <a:srgbClr val="8AA5CB"/>
                      </a:solidFill>
                      <a:prstDash val="solid"/>
                      <a:round/>
                      <a:headEnd type="none" w="med" len="med"/>
                      <a:tailEnd type="none" w="med" len="med"/>
                    </a:lnL>
                    <a:lnR w="6350" cap="flat" cmpd="sng" algn="ctr">
                      <a:solidFill>
                        <a:srgbClr val="8AA5CB"/>
                      </a:solidFill>
                      <a:prstDash val="solid"/>
                      <a:round/>
                      <a:headEnd type="none" w="med" len="med"/>
                      <a:tailEnd type="none" w="med" len="med"/>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sm" len="sm"/>
                      <a:tailEnd type="none" w="sm" len="sm"/>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US" sz="1200" b="0" i="0" u="none" strike="noStrike" cap="none" normalizeH="0" baseline="0" dirty="0" smtClean="0">
                        <a:ln>
                          <a:noFill/>
                        </a:ln>
                        <a:solidFill>
                          <a:schemeClr val="tx1"/>
                        </a:solidFill>
                        <a:effectLst/>
                        <a:latin typeface="Univers 45 Light" pitchFamily="2" charset="0"/>
                      </a:endParaRPr>
                    </a:p>
                  </a:txBody>
                  <a:tcPr marL="49846" marR="49846" marT="54000" marB="54000" horzOverflow="overflow">
                    <a:lnL w="6350" cap="flat" cmpd="sng" algn="ctr">
                      <a:solidFill>
                        <a:srgbClr val="8AA5CB"/>
                      </a:solidFill>
                      <a:prstDash val="solid"/>
                      <a:round/>
                      <a:headEnd type="none" w="med" len="med"/>
                      <a:tailEnd type="none" w="med" len="med"/>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sm" len="sm"/>
                      <a:tailEnd type="none" w="sm" len="sm"/>
                    </a:lnB>
                    <a:lnTlToBr>
                      <a:noFill/>
                    </a:lnTlToBr>
                    <a:lnBlToTr>
                      <a:noFill/>
                    </a:lnBlToTr>
                    <a:solidFill>
                      <a:srgbClr val="FFFFFF"/>
                    </a:solidFill>
                  </a:tcPr>
                </a:tc>
              </a:tr>
            </a:tbl>
          </a:graphicData>
        </a:graphic>
      </p:graphicFrame>
      <p:sp>
        <p:nvSpPr>
          <p:cNvPr id="81" name="Rectangle 134"/>
          <p:cNvSpPr>
            <a:spLocks noChangeArrowheads="1"/>
          </p:cNvSpPr>
          <p:nvPr/>
        </p:nvSpPr>
        <p:spPr bwMode="auto">
          <a:xfrm>
            <a:off x="7721514" y="3315004"/>
            <a:ext cx="1201615" cy="576263"/>
          </a:xfrm>
          <a:prstGeom prst="rect">
            <a:avLst/>
          </a:prstGeom>
          <a:solidFill>
            <a:srgbClr val="FAEDBF"/>
          </a:solidFill>
          <a:ln w="6350">
            <a:solidFill>
              <a:srgbClr val="EBB700"/>
            </a:solidFill>
            <a:miter lim="800000"/>
            <a:headEnd/>
            <a:tailEnd/>
          </a:ln>
        </p:spPr>
        <p:txBody>
          <a:bodyPr lIns="72000" tIns="54000" rIns="72000" bIns="54000" anchor="ctr" anchorCtr="1"/>
          <a:lstStyle/>
          <a:p>
            <a:pPr algn="ctr" defTabSz="762000" eaLnBrk="0" fontAlgn="auto" hangingPunct="0">
              <a:lnSpc>
                <a:spcPct val="90000"/>
              </a:lnSpc>
              <a:spcBef>
                <a:spcPts val="0"/>
              </a:spcBef>
              <a:spcAft>
                <a:spcPts val="0"/>
              </a:spcAft>
            </a:pPr>
            <a:r>
              <a:rPr lang="en-GB" sz="1200" kern="0" dirty="0" smtClean="0">
                <a:solidFill>
                  <a:srgbClr val="00505C"/>
                </a:solidFill>
                <a:latin typeface="+mn-lt"/>
                <a:cs typeface="Arial" pitchFamily="34" charset="0"/>
              </a:rPr>
              <a:t>Shows support is available</a:t>
            </a:r>
          </a:p>
        </p:txBody>
      </p:sp>
      <p:sp>
        <p:nvSpPr>
          <p:cNvPr id="82" name="Rectangle 135"/>
          <p:cNvSpPr>
            <a:spLocks noChangeArrowheads="1"/>
          </p:cNvSpPr>
          <p:nvPr/>
        </p:nvSpPr>
        <p:spPr bwMode="auto">
          <a:xfrm>
            <a:off x="7118839" y="1751880"/>
            <a:ext cx="1432879" cy="576262"/>
          </a:xfrm>
          <a:prstGeom prst="rect">
            <a:avLst/>
          </a:prstGeom>
          <a:solidFill>
            <a:srgbClr val="FAEDBF"/>
          </a:solidFill>
          <a:ln w="6350">
            <a:solidFill>
              <a:srgbClr val="EBB700"/>
            </a:solidFill>
            <a:miter lim="800000"/>
            <a:headEnd/>
            <a:tailEnd/>
          </a:ln>
        </p:spPr>
        <p:txBody>
          <a:bodyPr lIns="72000" tIns="54000" rIns="72000" bIns="54000" anchor="ctr" anchorCtr="1"/>
          <a:lstStyle/>
          <a:p>
            <a:pPr marL="0" marR="0" lvl="0" indent="0" algn="ctr" defTabSz="762000" eaLnBrk="0" fontAlgn="auto" latinLnBrk="0" hangingPunct="0">
              <a:lnSpc>
                <a:spcPct val="90000"/>
              </a:lnSpc>
              <a:spcBef>
                <a:spcPts val="0"/>
              </a:spcBef>
              <a:spcAft>
                <a:spcPts val="0"/>
              </a:spcAft>
              <a:buClrTx/>
              <a:buSzTx/>
              <a:buFontTx/>
              <a:buNone/>
              <a:tabLst/>
              <a:defRPr/>
            </a:pPr>
            <a:r>
              <a:rPr lang="en-GB" sz="1200" kern="0" dirty="0" smtClean="0">
                <a:solidFill>
                  <a:srgbClr val="00505C"/>
                </a:solidFill>
                <a:latin typeface="+mn-lt"/>
                <a:cs typeface="Arial" pitchFamily="34" charset="0"/>
              </a:rPr>
              <a:t>Encourages us to give advice</a:t>
            </a:r>
          </a:p>
        </p:txBody>
      </p:sp>
      <p:sp>
        <p:nvSpPr>
          <p:cNvPr id="83" name="Rectangle 136"/>
          <p:cNvSpPr>
            <a:spLocks noChangeArrowheads="1"/>
          </p:cNvSpPr>
          <p:nvPr/>
        </p:nvSpPr>
        <p:spPr bwMode="auto">
          <a:xfrm>
            <a:off x="7690341" y="4061836"/>
            <a:ext cx="1201615" cy="576262"/>
          </a:xfrm>
          <a:prstGeom prst="rect">
            <a:avLst/>
          </a:prstGeom>
          <a:solidFill>
            <a:srgbClr val="FAEDBF"/>
          </a:solidFill>
          <a:ln w="6350">
            <a:solidFill>
              <a:srgbClr val="EBB700"/>
            </a:solidFill>
            <a:miter lim="800000"/>
            <a:headEnd/>
            <a:tailEnd/>
          </a:ln>
        </p:spPr>
        <p:txBody>
          <a:bodyPr lIns="72000" tIns="54000" rIns="72000" bIns="54000" anchor="ctr" anchorCtr="1"/>
          <a:lstStyle/>
          <a:p>
            <a:pPr marL="0" marR="0" lvl="0" indent="0" algn="ctr" defTabSz="762000" eaLnBrk="0" fontAlgn="auto" latinLnBrk="0" hangingPunct="0">
              <a:lnSpc>
                <a:spcPct val="90000"/>
              </a:lnSpc>
              <a:spcBef>
                <a:spcPts val="0"/>
              </a:spcBef>
              <a:spcAft>
                <a:spcPts val="0"/>
              </a:spcAft>
              <a:buClrTx/>
              <a:buSzTx/>
              <a:buFontTx/>
              <a:buNone/>
              <a:tabLst/>
              <a:defRPr/>
            </a:pPr>
            <a:r>
              <a:rPr lang="en-GB" sz="1200" kern="0" dirty="0" smtClean="0">
                <a:solidFill>
                  <a:srgbClr val="00505C"/>
                </a:solidFill>
                <a:latin typeface="+mn-lt"/>
                <a:cs typeface="Arial" pitchFamily="34" charset="0"/>
              </a:rPr>
              <a:t>Evident to reader the value we bring</a:t>
            </a:r>
          </a:p>
        </p:txBody>
      </p:sp>
      <p:sp>
        <p:nvSpPr>
          <p:cNvPr id="84" name="Rectangle 137"/>
          <p:cNvSpPr>
            <a:spLocks noChangeArrowheads="1"/>
          </p:cNvSpPr>
          <p:nvPr/>
        </p:nvSpPr>
        <p:spPr bwMode="auto">
          <a:xfrm>
            <a:off x="3958936" y="5725391"/>
            <a:ext cx="4727863" cy="540330"/>
          </a:xfrm>
          <a:prstGeom prst="rect">
            <a:avLst/>
          </a:prstGeom>
          <a:solidFill>
            <a:srgbClr val="FAEDBF"/>
          </a:solidFill>
          <a:ln w="6350">
            <a:solidFill>
              <a:srgbClr val="EBB700"/>
            </a:solidFill>
            <a:miter lim="800000"/>
            <a:headEnd/>
            <a:tailEnd/>
          </a:ln>
        </p:spPr>
        <p:txBody>
          <a:bodyPr lIns="72000" tIns="54000" rIns="72000" bIns="54000" anchor="ctr" anchorCtr="1"/>
          <a:lstStyle/>
          <a:p>
            <a:pPr algn="ctr" defTabSz="762000" eaLnBrk="0" fontAlgn="auto" hangingPunct="0">
              <a:lnSpc>
                <a:spcPct val="90000"/>
              </a:lnSpc>
              <a:spcBef>
                <a:spcPts val="0"/>
              </a:spcBef>
              <a:spcAft>
                <a:spcPts val="0"/>
              </a:spcAft>
            </a:pPr>
            <a:r>
              <a:rPr lang="en-GB" sz="1200" kern="0" dirty="0" smtClean="0">
                <a:solidFill>
                  <a:srgbClr val="00505C"/>
                </a:solidFill>
                <a:latin typeface="+mn-lt"/>
                <a:cs typeface="Arial" pitchFamily="34" charset="0"/>
              </a:rPr>
              <a:t>We can split the recommendations into 3 further columns which drives out the advice - encourages advice in context of deal</a:t>
            </a:r>
          </a:p>
        </p:txBody>
      </p:sp>
      <p:sp>
        <p:nvSpPr>
          <p:cNvPr id="85" name="Rectangle 138"/>
          <p:cNvSpPr>
            <a:spLocks noChangeArrowheads="1"/>
          </p:cNvSpPr>
          <p:nvPr/>
        </p:nvSpPr>
        <p:spPr bwMode="auto">
          <a:xfrm>
            <a:off x="2132004" y="2109358"/>
            <a:ext cx="2013972" cy="365848"/>
          </a:xfrm>
          <a:prstGeom prst="rect">
            <a:avLst/>
          </a:prstGeom>
          <a:solidFill>
            <a:srgbClr val="FAEDBF"/>
          </a:solidFill>
          <a:ln w="6350">
            <a:solidFill>
              <a:srgbClr val="EBB700"/>
            </a:solidFill>
            <a:miter lim="800000"/>
            <a:headEnd/>
            <a:tailEnd/>
          </a:ln>
        </p:spPr>
        <p:txBody>
          <a:bodyPr lIns="72000" tIns="54000" rIns="72000" bIns="54000" anchor="ctr" anchorCtr="1"/>
          <a:lstStyle/>
          <a:p>
            <a:pPr marL="0" marR="0" lvl="0" indent="0" algn="ctr" defTabSz="762000" eaLnBrk="0" fontAlgn="auto" latinLnBrk="0" hangingPunct="0">
              <a:lnSpc>
                <a:spcPct val="9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505C"/>
                </a:solidFill>
                <a:effectLst/>
                <a:uLnTx/>
                <a:uFillTx/>
                <a:latin typeface="+mn-lt"/>
                <a:cs typeface="Arial" pitchFamily="34" charset="0"/>
              </a:rPr>
              <a:t>Issues focussed</a:t>
            </a:r>
          </a:p>
        </p:txBody>
      </p:sp>
      <p:sp>
        <p:nvSpPr>
          <p:cNvPr id="86" name="Rectangle 139"/>
          <p:cNvSpPr>
            <a:spLocks noChangeArrowheads="1"/>
          </p:cNvSpPr>
          <p:nvPr/>
        </p:nvSpPr>
        <p:spPr bwMode="auto">
          <a:xfrm>
            <a:off x="352764" y="5320146"/>
            <a:ext cx="2899591" cy="654629"/>
          </a:xfrm>
          <a:prstGeom prst="rect">
            <a:avLst/>
          </a:prstGeom>
          <a:solidFill>
            <a:srgbClr val="FAEDBF"/>
          </a:solidFill>
          <a:ln w="6350">
            <a:solidFill>
              <a:srgbClr val="EBB700"/>
            </a:solidFill>
            <a:miter lim="800000"/>
            <a:headEnd/>
            <a:tailEnd/>
          </a:ln>
        </p:spPr>
        <p:txBody>
          <a:bodyPr lIns="72000" tIns="54000" rIns="72000" bIns="54000" anchor="ctr" anchorCtr="1"/>
          <a:lstStyle/>
          <a:p>
            <a:pPr marL="165100" marR="0" lvl="0" indent="-165100" defTabSz="762000" eaLnBrk="0" fontAlgn="auto" latinLnBrk="0" hangingPunct="0">
              <a:lnSpc>
                <a:spcPct val="90000"/>
              </a:lnSpc>
              <a:spcBef>
                <a:spcPts val="0"/>
              </a:spcBef>
              <a:spcAft>
                <a:spcPts val="0"/>
              </a:spcAft>
              <a:buClrTx/>
              <a:buSzTx/>
              <a:buFontTx/>
              <a:buNone/>
              <a:tabLst/>
              <a:defRPr/>
            </a:pPr>
            <a:r>
              <a:rPr lang="en-GB" sz="1200" kern="0" dirty="0" smtClean="0">
                <a:solidFill>
                  <a:srgbClr val="00505C"/>
                </a:solidFill>
                <a:latin typeface="+mn-lt"/>
                <a:cs typeface="Arial" pitchFamily="34" charset="0"/>
              </a:rPr>
              <a:t>Simple tool:</a:t>
            </a:r>
          </a:p>
          <a:p>
            <a:pPr marL="165100" marR="0" lvl="0" indent="-165100" defTabSz="762000" eaLnBrk="0" fontAlgn="auto" latinLnBrk="0" hangingPunct="0">
              <a:lnSpc>
                <a:spcPct val="90000"/>
              </a:lnSpc>
              <a:spcBef>
                <a:spcPts val="0"/>
              </a:spcBef>
              <a:spcAft>
                <a:spcPts val="0"/>
              </a:spcAft>
              <a:buClr>
                <a:schemeClr val="accent1"/>
              </a:buClr>
              <a:buSzPct val="125000"/>
              <a:buFont typeface="Arial" pitchFamily="34" charset="0"/>
              <a:buChar char="▪"/>
              <a:tabLst/>
              <a:defRPr/>
            </a:pPr>
            <a:r>
              <a:rPr lang="en-GB" sz="1200" kern="0" dirty="0" smtClean="0">
                <a:solidFill>
                  <a:srgbClr val="00505C"/>
                </a:solidFill>
                <a:latin typeface="+mn-lt"/>
                <a:cs typeface="Arial" pitchFamily="34" charset="0"/>
              </a:rPr>
              <a:t>Used as a continuous reporting tool</a:t>
            </a:r>
          </a:p>
          <a:p>
            <a:pPr marL="165100" marR="0" lvl="0" indent="-165100" defTabSz="762000" eaLnBrk="0" fontAlgn="auto" latinLnBrk="0" hangingPunct="0">
              <a:lnSpc>
                <a:spcPct val="90000"/>
              </a:lnSpc>
              <a:spcBef>
                <a:spcPts val="0"/>
              </a:spcBef>
              <a:spcAft>
                <a:spcPts val="0"/>
              </a:spcAft>
              <a:buClr>
                <a:schemeClr val="accent1"/>
              </a:buClr>
              <a:buSzPct val="125000"/>
              <a:buFont typeface="Arial" pitchFamily="34" charset="0"/>
              <a:buChar char="▪"/>
              <a:tabLst/>
              <a:defRPr/>
            </a:pPr>
            <a:r>
              <a:rPr lang="en-GB" sz="1200" kern="0" dirty="0" smtClean="0">
                <a:solidFill>
                  <a:srgbClr val="00505C"/>
                </a:solidFill>
                <a:latin typeface="+mn-lt"/>
                <a:cs typeface="Arial" pitchFamily="34" charset="0"/>
              </a:rPr>
              <a:t>Each team member can input</a:t>
            </a:r>
          </a:p>
        </p:txBody>
      </p:sp>
      <p:sp>
        <p:nvSpPr>
          <p:cNvPr id="87" name="Rectangle 140"/>
          <p:cNvSpPr>
            <a:spLocks noChangeArrowheads="1"/>
          </p:cNvSpPr>
          <p:nvPr/>
        </p:nvSpPr>
        <p:spPr bwMode="auto">
          <a:xfrm>
            <a:off x="322118" y="2909461"/>
            <a:ext cx="837404" cy="816995"/>
          </a:xfrm>
          <a:prstGeom prst="rect">
            <a:avLst/>
          </a:prstGeom>
          <a:solidFill>
            <a:srgbClr val="FAEDBF"/>
          </a:solidFill>
          <a:ln w="6350">
            <a:solidFill>
              <a:srgbClr val="EBB700"/>
            </a:solidFill>
            <a:miter lim="800000"/>
            <a:headEnd/>
            <a:tailEnd/>
          </a:ln>
        </p:spPr>
        <p:txBody>
          <a:bodyPr lIns="72000" tIns="54000" rIns="72000" bIns="54000" anchor="ctr" anchorCtr="1"/>
          <a:lstStyle/>
          <a:p>
            <a:pPr algn="ctr" defTabSz="762000" eaLnBrk="0" fontAlgn="auto" hangingPunct="0">
              <a:lnSpc>
                <a:spcPct val="90000"/>
              </a:lnSpc>
              <a:spcBef>
                <a:spcPts val="0"/>
              </a:spcBef>
              <a:spcAft>
                <a:spcPts val="0"/>
              </a:spcAft>
            </a:pPr>
            <a:r>
              <a:rPr lang="en-GB" sz="1200" kern="0" dirty="0" smtClean="0">
                <a:solidFill>
                  <a:srgbClr val="00505C"/>
                </a:solidFill>
                <a:latin typeface="+mn-lt"/>
                <a:cs typeface="Arial" pitchFamily="34" charset="0"/>
              </a:rPr>
              <a:t>Prioritize issue</a:t>
            </a:r>
          </a:p>
        </p:txBody>
      </p:sp>
      <p:sp>
        <p:nvSpPr>
          <p:cNvPr id="88" name="Rectangle 141"/>
          <p:cNvSpPr>
            <a:spLocks noChangeArrowheads="1"/>
          </p:cNvSpPr>
          <p:nvPr/>
        </p:nvSpPr>
        <p:spPr bwMode="auto">
          <a:xfrm>
            <a:off x="5289638" y="1756066"/>
            <a:ext cx="1201615" cy="542493"/>
          </a:xfrm>
          <a:prstGeom prst="rect">
            <a:avLst/>
          </a:prstGeom>
          <a:solidFill>
            <a:srgbClr val="FAEDBF"/>
          </a:solidFill>
          <a:ln w="6350">
            <a:solidFill>
              <a:srgbClr val="EBB700"/>
            </a:solidFill>
            <a:miter lim="800000"/>
            <a:headEnd/>
            <a:tailEnd/>
          </a:ln>
        </p:spPr>
        <p:txBody>
          <a:bodyPr lIns="72000" tIns="54000" rIns="72000" bIns="54000" anchor="ctr" anchorCtr="1"/>
          <a:lstStyle/>
          <a:p>
            <a:pPr algn="ctr" defTabSz="762000" eaLnBrk="0" fontAlgn="auto" hangingPunct="0">
              <a:lnSpc>
                <a:spcPct val="90000"/>
              </a:lnSpc>
              <a:spcBef>
                <a:spcPts val="0"/>
              </a:spcBef>
              <a:spcAft>
                <a:spcPts val="0"/>
              </a:spcAft>
            </a:pPr>
            <a:r>
              <a:rPr lang="en-GB" sz="1200" kern="0" dirty="0" smtClean="0">
                <a:solidFill>
                  <a:srgbClr val="00505C"/>
                </a:solidFill>
                <a:latin typeface="+mn-lt"/>
                <a:cs typeface="Arial" pitchFamily="34" charset="0"/>
              </a:rPr>
              <a:t>Answers so what!</a:t>
            </a:r>
          </a:p>
        </p:txBody>
      </p:sp>
      <p:graphicFrame>
        <p:nvGraphicFramePr>
          <p:cNvPr id="89" name="Group 202"/>
          <p:cNvGraphicFramePr>
            <a:graphicFrameLocks noGrp="1"/>
          </p:cNvGraphicFramePr>
          <p:nvPr/>
        </p:nvGraphicFramePr>
        <p:xfrm>
          <a:off x="5029201" y="5105981"/>
          <a:ext cx="3628426" cy="290880"/>
        </p:xfrm>
        <a:graphic>
          <a:graphicData uri="http://schemas.openxmlformats.org/drawingml/2006/table">
            <a:tbl>
              <a:tblPr/>
              <a:tblGrid>
                <a:gridCol w="1209476"/>
                <a:gridCol w="1209474"/>
                <a:gridCol w="1209476"/>
              </a:tblGrid>
              <a:tr h="144463">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ctr" defTabSz="7620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rgbClr val="FFFFFF"/>
                          </a:solidFill>
                          <a:effectLst/>
                          <a:latin typeface="Univers 45 Light" pitchFamily="2" charset="0"/>
                        </a:rPr>
                        <a:t>VALUATION</a:t>
                      </a:r>
                      <a:endParaRPr kumimoji="0" lang="en-US" sz="1200" b="1" i="0" u="none" strike="noStrike" cap="none" normalizeH="0" baseline="0" dirty="0" smtClean="0">
                        <a:ln>
                          <a:noFill/>
                        </a:ln>
                        <a:solidFill>
                          <a:srgbClr val="FFFFFF"/>
                        </a:solidFill>
                        <a:effectLst/>
                        <a:latin typeface="Univers 45 Light" pitchFamily="2" charset="0"/>
                      </a:endParaRPr>
                    </a:p>
                  </a:txBody>
                  <a:tcPr marL="49846" marR="49846" marT="54000" marB="54000" anchor="ctr" horzOverflow="overflow">
                    <a:lnL w="6350" cap="flat" cmpd="sng" algn="ctr">
                      <a:solidFill>
                        <a:srgbClr val="FFFFFF"/>
                      </a:solidFill>
                      <a:prstDash val="solid"/>
                      <a:round/>
                      <a:headEnd type="none" w="sm" len="sm"/>
                      <a:tailEnd type="none" w="sm" len="sm"/>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sm" len="sm"/>
                      <a:tailEnd type="none" w="sm" len="sm"/>
                    </a:lnT>
                    <a:lnB w="6350" cap="flat" cmpd="sng" algn="ctr">
                      <a:solidFill>
                        <a:srgbClr val="FFFFFF"/>
                      </a:solidFill>
                      <a:prstDash val="solid"/>
                      <a:round/>
                      <a:headEnd type="none" w="sm" len="sm"/>
                      <a:tailEnd type="none" w="sm" len="sm"/>
                    </a:lnB>
                    <a:lnTlToBr>
                      <a:noFill/>
                    </a:lnTlToBr>
                    <a:lnBlToTr>
                      <a:noFill/>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ctr" defTabSz="7620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rgbClr val="FFFFFF"/>
                          </a:solidFill>
                          <a:effectLst/>
                          <a:latin typeface="Univers 45 Light" pitchFamily="2" charset="0"/>
                        </a:rPr>
                        <a:t>SPA</a:t>
                      </a:r>
                      <a:endParaRPr kumimoji="0" lang="en-US" sz="1200" b="1" i="0" u="none" strike="noStrike" cap="none" normalizeH="0" baseline="0" dirty="0" smtClean="0">
                        <a:ln>
                          <a:noFill/>
                        </a:ln>
                        <a:solidFill>
                          <a:srgbClr val="FFFFFF"/>
                        </a:solidFill>
                        <a:effectLst/>
                        <a:latin typeface="Univers 45 Light" pitchFamily="2" charset="0"/>
                      </a:endParaRPr>
                    </a:p>
                  </a:txBody>
                  <a:tcPr marL="49846" marR="49846" marT="54000" marB="5400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sm" len="sm"/>
                      <a:tailEnd type="none" w="sm" len="sm"/>
                    </a:lnT>
                    <a:lnB w="6350" cap="flat" cmpd="sng" algn="ctr">
                      <a:solidFill>
                        <a:srgbClr val="FFFFFF"/>
                      </a:solidFill>
                      <a:prstDash val="solid"/>
                      <a:round/>
                      <a:headEnd type="none" w="sm" len="sm"/>
                      <a:tailEnd type="none" w="sm" len="sm"/>
                    </a:lnB>
                    <a:lnTlToBr>
                      <a:noFill/>
                    </a:lnTlToBr>
                    <a:lnBlToTr>
                      <a:noFill/>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ctr" defTabSz="762000" rtl="0" eaLnBrk="1" fontAlgn="base" latinLnBrk="0" hangingPunct="1">
                        <a:lnSpc>
                          <a:spcPct val="100000"/>
                        </a:lnSpc>
                        <a:spcBef>
                          <a:spcPct val="4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Univers 45 Light" pitchFamily="2" charset="0"/>
                        </a:rPr>
                        <a:t>OTHER</a:t>
                      </a:r>
                    </a:p>
                  </a:txBody>
                  <a:tcPr marL="49846" marR="49846" marT="54000" marB="5400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sm" len="sm"/>
                      <a:tailEnd type="none" w="sm" len="sm"/>
                    </a:lnR>
                    <a:lnT w="6350" cap="flat" cmpd="sng" algn="ctr">
                      <a:solidFill>
                        <a:srgbClr val="FFFFFF"/>
                      </a:solidFill>
                      <a:prstDash val="solid"/>
                      <a:round/>
                      <a:headEnd type="none" w="sm" len="sm"/>
                      <a:tailEnd type="none" w="sm" len="sm"/>
                    </a:lnT>
                    <a:lnB w="6350" cap="flat" cmpd="sng" algn="ctr">
                      <a:solidFill>
                        <a:srgbClr val="FFFFFF"/>
                      </a:solidFill>
                      <a:prstDash val="solid"/>
                      <a:round/>
                      <a:headEnd type="none" w="sm" len="sm"/>
                      <a:tailEnd type="none" w="sm" len="sm"/>
                    </a:lnB>
                    <a:lnTlToBr>
                      <a:noFill/>
                    </a:lnTlToBr>
                    <a:lnBlToTr>
                      <a:noFill/>
                    </a:lnBlToTr>
                    <a:solidFill>
                      <a:srgbClr val="80BEC9"/>
                    </a:solidFill>
                  </a:tcPr>
                </a:tc>
              </a:tr>
            </a:tbl>
          </a:graphicData>
        </a:graphic>
      </p:graphicFrame>
      <p:cxnSp>
        <p:nvCxnSpPr>
          <p:cNvPr id="90" name="AutoShape 203"/>
          <p:cNvCxnSpPr>
            <a:cxnSpLocks noChangeShapeType="1"/>
          </p:cNvCxnSpPr>
          <p:nvPr/>
        </p:nvCxnSpPr>
        <p:spPr bwMode="auto">
          <a:xfrm flipV="1">
            <a:off x="5332933" y="4767552"/>
            <a:ext cx="1443404" cy="296862"/>
          </a:xfrm>
          <a:prstGeom prst="straightConnector1">
            <a:avLst/>
          </a:prstGeom>
          <a:noFill/>
          <a:ln w="6350">
            <a:solidFill>
              <a:srgbClr val="EBB700"/>
            </a:solidFill>
            <a:round/>
            <a:headEnd/>
            <a:tailEnd/>
          </a:ln>
        </p:spPr>
      </p:cxnSp>
      <p:cxnSp>
        <p:nvCxnSpPr>
          <p:cNvPr id="91" name="AutoShape 204"/>
          <p:cNvCxnSpPr>
            <a:cxnSpLocks noChangeShapeType="1"/>
          </p:cNvCxnSpPr>
          <p:nvPr/>
        </p:nvCxnSpPr>
        <p:spPr bwMode="auto">
          <a:xfrm>
            <a:off x="6814442" y="4767552"/>
            <a:ext cx="1406769" cy="285750"/>
          </a:xfrm>
          <a:prstGeom prst="straightConnector1">
            <a:avLst/>
          </a:prstGeom>
          <a:noFill/>
          <a:ln w="6350">
            <a:solidFill>
              <a:srgbClr val="EBB700"/>
            </a:solidFill>
            <a:round/>
            <a:headEnd/>
            <a:tailEnd/>
          </a:ln>
        </p:spPr>
      </p:cxnSp>
      <p:sp>
        <p:nvSpPr>
          <p:cNvPr id="92" name="Line 207"/>
          <p:cNvSpPr>
            <a:spLocks noChangeShapeType="1"/>
          </p:cNvSpPr>
          <p:nvPr/>
        </p:nvSpPr>
        <p:spPr bwMode="auto">
          <a:xfrm>
            <a:off x="6796852" y="4767552"/>
            <a:ext cx="0" cy="285750"/>
          </a:xfrm>
          <a:prstGeom prst="line">
            <a:avLst/>
          </a:prstGeom>
          <a:noFill/>
          <a:ln w="6350">
            <a:solidFill>
              <a:srgbClr val="EBB700"/>
            </a:solidFill>
            <a:round/>
            <a:headEnd/>
            <a:tailEnd/>
          </a:ln>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800" b="1" i="0" u="none" strike="noStrike" kern="0" cap="none" spc="0" normalizeH="0" baseline="0" noProof="0" dirty="0" smtClean="0">
              <a:ln>
                <a:noFill/>
              </a:ln>
              <a:solidFill>
                <a:srgbClr val="000000"/>
              </a:solidFill>
              <a:effectLst/>
              <a:uLnTx/>
              <a:uFillTx/>
              <a:latin typeface="Univers 45 Light" pitchFamily="2" charset="0"/>
            </a:endParaRPr>
          </a:p>
        </p:txBody>
      </p:sp>
      <p:cxnSp>
        <p:nvCxnSpPr>
          <p:cNvPr id="93" name="AutoShape 208"/>
          <p:cNvCxnSpPr>
            <a:cxnSpLocks noChangeShapeType="1"/>
            <a:stCxn id="87" idx="3"/>
          </p:cNvCxnSpPr>
          <p:nvPr/>
        </p:nvCxnSpPr>
        <p:spPr bwMode="auto">
          <a:xfrm flipV="1">
            <a:off x="1159522" y="3314700"/>
            <a:ext cx="336769" cy="3259"/>
          </a:xfrm>
          <a:prstGeom prst="bentConnector3">
            <a:avLst>
              <a:gd name="adj1" fmla="val 50000"/>
            </a:avLst>
          </a:prstGeom>
          <a:noFill/>
          <a:ln w="6350">
            <a:solidFill>
              <a:srgbClr val="EBB700"/>
            </a:solidFill>
            <a:miter lim="800000"/>
            <a:headEnd/>
            <a:tailEnd type="triangle" w="med" len="med"/>
          </a:ln>
        </p:spPr>
      </p:cxnSp>
      <p:sp>
        <p:nvSpPr>
          <p:cNvPr id="94" name="Rectangle 211"/>
          <p:cNvSpPr>
            <a:spLocks noChangeArrowheads="1"/>
          </p:cNvSpPr>
          <p:nvPr/>
        </p:nvSpPr>
        <p:spPr bwMode="auto">
          <a:xfrm>
            <a:off x="3230772" y="2601769"/>
            <a:ext cx="265235" cy="215900"/>
          </a:xfrm>
          <a:prstGeom prst="rect">
            <a:avLst/>
          </a:prstGeom>
          <a:noFill/>
          <a:ln w="6350">
            <a:noFill/>
            <a:miter lim="800000"/>
            <a:headEnd/>
            <a:tailEnd/>
          </a:ln>
        </p:spPr>
        <p:txBody>
          <a:bodyPr wrap="none" lIns="0" tIns="0" rIns="0" bIns="0" anchor="ctr"/>
          <a:lstStyle/>
          <a:p>
            <a:endParaRPr lang="en-US" sz="2800" b="1" dirty="0" smtClean="0">
              <a:solidFill>
                <a:srgbClr val="000000"/>
              </a:solidFill>
              <a:latin typeface="Univers 45 Light" pitchFamily="2" charset="0"/>
            </a:endParaRPr>
          </a:p>
        </p:txBody>
      </p:sp>
      <p:cxnSp>
        <p:nvCxnSpPr>
          <p:cNvPr id="95" name="AutoShape 212"/>
          <p:cNvCxnSpPr>
            <a:cxnSpLocks noChangeShapeType="1"/>
            <a:stCxn id="85" idx="2"/>
          </p:cNvCxnSpPr>
          <p:nvPr/>
        </p:nvCxnSpPr>
        <p:spPr bwMode="auto">
          <a:xfrm rot="5400000">
            <a:off x="2921397" y="2691867"/>
            <a:ext cx="434254" cy="932"/>
          </a:xfrm>
          <a:prstGeom prst="bentConnector3">
            <a:avLst>
              <a:gd name="adj1" fmla="val 50000"/>
            </a:avLst>
          </a:prstGeom>
          <a:noFill/>
          <a:ln w="6350">
            <a:solidFill>
              <a:srgbClr val="EBB700"/>
            </a:solidFill>
            <a:miter lim="800000"/>
            <a:headEnd/>
            <a:tailEnd type="triangle" w="med" len="med"/>
          </a:ln>
        </p:spPr>
      </p:cxnSp>
      <p:sp>
        <p:nvSpPr>
          <p:cNvPr id="96" name="Rectangle 213"/>
          <p:cNvSpPr>
            <a:spLocks noChangeArrowheads="1"/>
          </p:cNvSpPr>
          <p:nvPr/>
        </p:nvSpPr>
        <p:spPr bwMode="auto">
          <a:xfrm>
            <a:off x="4826582" y="2585894"/>
            <a:ext cx="265234" cy="215900"/>
          </a:xfrm>
          <a:prstGeom prst="rect">
            <a:avLst/>
          </a:prstGeom>
          <a:noFill/>
          <a:ln w="6350">
            <a:noFill/>
            <a:miter lim="800000"/>
            <a:headEnd/>
            <a:tailEnd/>
          </a:ln>
        </p:spPr>
        <p:txBody>
          <a:bodyPr wrap="none" lIns="0" tIns="0" rIns="0" bIns="0" anchor="ctr"/>
          <a:lstStyle/>
          <a:p>
            <a:endParaRPr lang="en-US" sz="2800" b="1" dirty="0" smtClean="0">
              <a:solidFill>
                <a:srgbClr val="000000"/>
              </a:solidFill>
              <a:latin typeface="Univers 45 Light" pitchFamily="2" charset="0"/>
            </a:endParaRPr>
          </a:p>
        </p:txBody>
      </p:sp>
      <p:cxnSp>
        <p:nvCxnSpPr>
          <p:cNvPr id="97" name="AutoShape 215"/>
          <p:cNvCxnSpPr>
            <a:cxnSpLocks noChangeShapeType="1"/>
            <a:stCxn id="88" idx="2"/>
            <a:endCxn id="96" idx="0"/>
          </p:cNvCxnSpPr>
          <p:nvPr/>
        </p:nvCxnSpPr>
        <p:spPr bwMode="auto">
          <a:xfrm rot="5400000">
            <a:off x="5281156" y="1976603"/>
            <a:ext cx="287335" cy="931247"/>
          </a:xfrm>
          <a:prstGeom prst="bentConnector3">
            <a:avLst>
              <a:gd name="adj1" fmla="val 50000"/>
            </a:avLst>
          </a:prstGeom>
          <a:noFill/>
          <a:ln w="6350">
            <a:solidFill>
              <a:srgbClr val="EBB700"/>
            </a:solidFill>
            <a:miter lim="800000"/>
            <a:headEnd/>
            <a:tailEnd type="triangle" w="med" len="med"/>
          </a:ln>
        </p:spPr>
      </p:cxnSp>
      <p:sp>
        <p:nvSpPr>
          <p:cNvPr id="98" name="Rectangle 234"/>
          <p:cNvSpPr>
            <a:spLocks noChangeArrowheads="1"/>
          </p:cNvSpPr>
          <p:nvPr/>
        </p:nvSpPr>
        <p:spPr bwMode="auto">
          <a:xfrm>
            <a:off x="6126372" y="2662094"/>
            <a:ext cx="265235" cy="215900"/>
          </a:xfrm>
          <a:prstGeom prst="rect">
            <a:avLst/>
          </a:prstGeom>
          <a:noFill/>
          <a:ln w="6350">
            <a:noFill/>
            <a:miter lim="800000"/>
            <a:headEnd/>
            <a:tailEnd/>
          </a:ln>
        </p:spPr>
        <p:txBody>
          <a:bodyPr wrap="none" lIns="0" tIns="0" rIns="0" bIns="0" anchor="ctr"/>
          <a:lstStyle/>
          <a:p>
            <a:endParaRPr lang="en-US" sz="2800" b="1" dirty="0" smtClean="0">
              <a:solidFill>
                <a:srgbClr val="000000"/>
              </a:solidFill>
              <a:latin typeface="Univers 45 Light" pitchFamily="2" charset="0"/>
            </a:endParaRPr>
          </a:p>
        </p:txBody>
      </p:sp>
      <p:cxnSp>
        <p:nvCxnSpPr>
          <p:cNvPr id="99" name="AutoShape 236"/>
          <p:cNvCxnSpPr>
            <a:cxnSpLocks noChangeShapeType="1"/>
            <a:stCxn id="82" idx="2"/>
            <a:endCxn id="98" idx="0"/>
          </p:cNvCxnSpPr>
          <p:nvPr/>
        </p:nvCxnSpPr>
        <p:spPr bwMode="auto">
          <a:xfrm rot="5400000">
            <a:off x="6880159" y="1706974"/>
            <a:ext cx="333952" cy="1576289"/>
          </a:xfrm>
          <a:prstGeom prst="bentConnector3">
            <a:avLst>
              <a:gd name="adj1" fmla="val 50000"/>
            </a:avLst>
          </a:prstGeom>
          <a:noFill/>
          <a:ln w="6350">
            <a:solidFill>
              <a:srgbClr val="EBB700"/>
            </a:solidFill>
            <a:miter lim="800000"/>
            <a:headEnd/>
            <a:tailEnd type="triangle" w="med" len="med"/>
          </a:ln>
        </p:spPr>
      </p:cxnSp>
      <p:cxnSp>
        <p:nvCxnSpPr>
          <p:cNvPr id="100" name="AutoShape 237"/>
          <p:cNvCxnSpPr>
            <a:cxnSpLocks noChangeShapeType="1"/>
            <a:stCxn id="81" idx="0"/>
          </p:cNvCxnSpPr>
          <p:nvPr/>
        </p:nvCxnSpPr>
        <p:spPr bwMode="auto">
          <a:xfrm rot="16200000" flipV="1">
            <a:off x="7969279" y="2961960"/>
            <a:ext cx="332811" cy="373277"/>
          </a:xfrm>
          <a:prstGeom prst="bentConnector2">
            <a:avLst/>
          </a:prstGeom>
          <a:noFill/>
          <a:ln w="6350">
            <a:solidFill>
              <a:srgbClr val="EBB700"/>
            </a:solidFill>
            <a:miter lim="800000"/>
            <a:headEnd/>
            <a:tailEnd type="triangle" w="med" len="med"/>
          </a:ln>
        </p:spPr>
      </p:cxnSp>
      <p:cxnSp>
        <p:nvCxnSpPr>
          <p:cNvPr id="101" name="AutoShape 238"/>
          <p:cNvCxnSpPr>
            <a:cxnSpLocks noChangeShapeType="1"/>
            <a:stCxn id="83" idx="1"/>
          </p:cNvCxnSpPr>
          <p:nvPr/>
        </p:nvCxnSpPr>
        <p:spPr bwMode="auto">
          <a:xfrm rot="10800000">
            <a:off x="6494319" y="3002975"/>
            <a:ext cx="1196022" cy="1346993"/>
          </a:xfrm>
          <a:prstGeom prst="bentConnector2">
            <a:avLst/>
          </a:prstGeom>
          <a:noFill/>
          <a:ln w="6350">
            <a:solidFill>
              <a:srgbClr val="EBB700"/>
            </a:solidFill>
            <a:miter lim="800000"/>
            <a:headEnd/>
            <a:tailEnd type="triangle" w="med" len="med"/>
          </a:ln>
        </p:spPr>
      </p:cxnSp>
      <p:cxnSp>
        <p:nvCxnSpPr>
          <p:cNvPr id="102" name="AutoShape 240"/>
          <p:cNvCxnSpPr>
            <a:cxnSpLocks noChangeShapeType="1"/>
            <a:stCxn id="86" idx="0"/>
          </p:cNvCxnSpPr>
          <p:nvPr/>
        </p:nvCxnSpPr>
        <p:spPr bwMode="auto">
          <a:xfrm rot="5400000" flipH="1" flipV="1">
            <a:off x="1635206" y="4750342"/>
            <a:ext cx="737158" cy="402451"/>
          </a:xfrm>
          <a:prstGeom prst="bentConnector3">
            <a:avLst>
              <a:gd name="adj1" fmla="val 50000"/>
            </a:avLst>
          </a:prstGeom>
          <a:noFill/>
          <a:ln w="6350">
            <a:solidFill>
              <a:srgbClr val="EBB700"/>
            </a:solidFill>
            <a:miter lim="800000"/>
            <a:headEnd/>
            <a:tailEnd type="triangle" w="med" len="med"/>
          </a:ln>
        </p:spPr>
      </p:cxnSp>
      <p:cxnSp>
        <p:nvCxnSpPr>
          <p:cNvPr id="103" name="AutoShape 254"/>
          <p:cNvCxnSpPr>
            <a:cxnSpLocks noChangeShapeType="1"/>
            <a:endCxn id="104" idx="1"/>
          </p:cNvCxnSpPr>
          <p:nvPr/>
        </p:nvCxnSpPr>
        <p:spPr bwMode="auto">
          <a:xfrm rot="16200000" flipV="1">
            <a:off x="6793808" y="5671586"/>
            <a:ext cx="145176" cy="3997"/>
          </a:xfrm>
          <a:prstGeom prst="bentConnector3">
            <a:avLst>
              <a:gd name="adj1" fmla="val 42015"/>
            </a:avLst>
          </a:prstGeom>
          <a:noFill/>
          <a:ln w="6350">
            <a:solidFill>
              <a:srgbClr val="EBB700"/>
            </a:solidFill>
            <a:miter lim="800000"/>
            <a:headEnd/>
            <a:tailEnd type="triangle" w="med" len="med"/>
          </a:ln>
        </p:spPr>
      </p:cxnSp>
      <p:sp>
        <p:nvSpPr>
          <p:cNvPr id="104" name="AutoShape 256"/>
          <p:cNvSpPr>
            <a:spLocks/>
          </p:cNvSpPr>
          <p:nvPr/>
        </p:nvSpPr>
        <p:spPr bwMode="auto">
          <a:xfrm rot="5400000">
            <a:off x="6775925" y="3731686"/>
            <a:ext cx="176943" cy="3561678"/>
          </a:xfrm>
          <a:prstGeom prst="rightBrace">
            <a:avLst>
              <a:gd name="adj1" fmla="val 90746"/>
              <a:gd name="adj2" fmla="val 50000"/>
            </a:avLst>
          </a:prstGeom>
          <a:noFill/>
          <a:ln w="6350">
            <a:solidFill>
              <a:srgbClr val="EBB700"/>
            </a:solidFill>
            <a:round/>
            <a:headEnd/>
            <a:tailE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smtClean="0">
              <a:ln>
                <a:noFill/>
              </a:ln>
              <a:solidFill>
                <a:srgbClr val="000000"/>
              </a:solidFill>
              <a:effectLst/>
              <a:uLnTx/>
              <a:uFillTx/>
              <a:latin typeface="Univers 45 Light" pitchFamily="2"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4. Draft – Executive summary</a:t>
            </a:r>
            <a:endParaRPr lang="en-US" altLang="en-US" b="1" kern="0" dirty="0" smtClean="0">
              <a:solidFill>
                <a:schemeClr val="bg1"/>
              </a:solidFill>
            </a:endParaRPr>
          </a:p>
        </p:txBody>
      </p:sp>
      <p:sp>
        <p:nvSpPr>
          <p:cNvPr id="17" name="Line 19"/>
          <p:cNvSpPr>
            <a:spLocks noChangeShapeType="1"/>
          </p:cNvSpPr>
          <p:nvPr/>
        </p:nvSpPr>
        <p:spPr bwMode="gray">
          <a:xfrm>
            <a:off x="2540839" y="6155978"/>
            <a:ext cx="0" cy="631985"/>
          </a:xfrm>
          <a:prstGeom prst="line">
            <a:avLst/>
          </a:prstGeom>
          <a:noFill/>
          <a:ln w="76200" cap="sq">
            <a:noFill/>
            <a:round/>
            <a:headEnd type="none" w="sm" len="sm"/>
            <a:tailEnd type="none" w="sm" len="sm"/>
          </a:ln>
        </p:spPr>
        <p:txBody>
          <a:bodyPr wrap="square" lIns="72000" tIns="72000" rIns="72000" bIns="72000">
            <a:spAutoFit/>
          </a:bodyPr>
          <a:lstStyle/>
          <a:p>
            <a:pPr algn="ctr"/>
            <a:endParaRPr lang="en-GB" sz="1000" b="1" dirty="0" smtClean="0">
              <a:solidFill>
                <a:srgbClr val="FFFFFF"/>
              </a:solidFill>
              <a:latin typeface="+mn-lt"/>
              <a:cs typeface="Arial" pitchFamily="34" charset="0"/>
            </a:endParaRPr>
          </a:p>
        </p:txBody>
      </p:sp>
      <p:sp>
        <p:nvSpPr>
          <p:cNvPr id="20" name="Rectangle 3"/>
          <p:cNvSpPr txBox="1">
            <a:spLocks noChangeArrowheads="1"/>
          </p:cNvSpPr>
          <p:nvPr/>
        </p:nvSpPr>
        <p:spPr bwMode="auto">
          <a:xfrm>
            <a:off x="220322" y="1050725"/>
            <a:ext cx="8728372" cy="11946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2.  Executive summary (continued) – Key findings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An alternative format for reporting key findings is set out below.  This is simple and powerful...</a:t>
            </a:r>
          </a:p>
        </p:txBody>
      </p:sp>
      <p:graphicFrame>
        <p:nvGraphicFramePr>
          <p:cNvPr id="21" name="Group 34"/>
          <p:cNvGraphicFramePr>
            <a:graphicFrameLocks noGrp="1"/>
          </p:cNvGraphicFramePr>
          <p:nvPr>
            <p:custDataLst>
              <p:tags r:id="rId1"/>
            </p:custDataLst>
          </p:nvPr>
        </p:nvGraphicFramePr>
        <p:xfrm>
          <a:off x="283219" y="1550691"/>
          <a:ext cx="8635512" cy="4815147"/>
        </p:xfrm>
        <a:graphic>
          <a:graphicData uri="http://schemas.openxmlformats.org/drawingml/2006/table">
            <a:tbl>
              <a:tblPr/>
              <a:tblGrid>
                <a:gridCol w="1329104"/>
                <a:gridCol w="7306408"/>
              </a:tblGrid>
              <a:tr h="329307">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1000" b="1" i="0" u="none" strike="noStrike" cap="none" normalizeH="0" baseline="0" dirty="0" smtClean="0">
                          <a:ln>
                            <a:noFill/>
                          </a:ln>
                          <a:solidFill>
                            <a:srgbClr val="FFFFFF"/>
                          </a:solidFill>
                          <a:effectLst/>
                          <a:latin typeface="+mn-lt"/>
                        </a:rPr>
                        <a:t>Key considerations</a:t>
                      </a:r>
                    </a:p>
                  </a:txBody>
                  <a:tcPr marL="49846" marR="49846" marT="54000" marB="54000" anchor="ctr" horzOverflow="overflow">
                    <a:lnL w="38100" cap="flat" cmpd="sng" algn="ctr">
                      <a:solidFill>
                        <a:srgbClr val="FFFFFF"/>
                      </a:solidFill>
                      <a:prstDash val="solid"/>
                      <a:round/>
                      <a:headEnd type="none" w="sm" len="sm"/>
                      <a:tailEnd type="none" w="sm" len="sm"/>
                    </a:lnL>
                    <a:lnR w="38100" cap="flat" cmpd="sng" algn="ctr">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med" len="med"/>
                      <a:tailEnd type="none" w="med" len="med"/>
                    </a:lnB>
                    <a:lnTlToBr>
                      <a:noFill/>
                    </a:lnTlToBr>
                    <a:lnBlToTr>
                      <a:noFill/>
                    </a:lnBlToTr>
                    <a:solidFill>
                      <a:srgbClr val="007C92"/>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1000" b="1" i="0" u="none" strike="noStrike" cap="none" normalizeH="0" baseline="0" dirty="0" smtClean="0">
                          <a:ln>
                            <a:noFill/>
                          </a:ln>
                          <a:solidFill>
                            <a:srgbClr val="FFFFFF"/>
                          </a:solidFill>
                          <a:effectLst/>
                          <a:latin typeface="+mn-lt"/>
                        </a:rPr>
                        <a:t>KPMG findings/recommendations</a:t>
                      </a:r>
                    </a:p>
                  </a:txBody>
                  <a:tcPr marL="49846" marR="49846" marT="54000" marB="54000" anchor="ctr" horzOverflow="overflow">
                    <a:lnL w="38100" cap="flat" cmpd="sng" algn="ctr">
                      <a:solidFill>
                        <a:srgbClr val="FFFFFF"/>
                      </a:solidFill>
                      <a:prstDash val="solid"/>
                      <a:round/>
                      <a:headEnd type="none" w="sm" len="sm"/>
                      <a:tailEnd type="none" w="sm" len="sm"/>
                    </a:lnL>
                    <a:lnR w="38100" cap="flat" cmpd="sng" algn="ctr">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med" len="med"/>
                      <a:tailEnd type="none" w="med" len="med"/>
                    </a:lnB>
                    <a:lnTlToBr>
                      <a:noFill/>
                    </a:lnTlToBr>
                    <a:lnBlToTr>
                      <a:noFill/>
                    </a:lnBlToTr>
                    <a:solidFill>
                      <a:srgbClr val="007C92"/>
                    </a:solidFill>
                  </a:tcPr>
                </a:tc>
              </a:tr>
              <a:tr h="439738">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1000" b="1" i="0" u="none" strike="noStrike" cap="none" normalizeH="0" baseline="0" dirty="0" smtClean="0">
                          <a:ln>
                            <a:noFill/>
                          </a:ln>
                          <a:solidFill>
                            <a:srgbClr val="00338D"/>
                          </a:solidFill>
                          <a:effectLst/>
                          <a:latin typeface="+mn-lt"/>
                        </a:rPr>
                        <a:t>Completion accounts</a:t>
                      </a:r>
                    </a:p>
                  </a:txBody>
                  <a:tcPr marL="49846" marR="49846" marT="54000" marB="54000" horzOverflow="overflow">
                    <a:lnL w="38100" cap="flat" cmpd="sng" algn="ctr">
                      <a:solidFill>
                        <a:srgbClr val="FFFFFF"/>
                      </a:solidFill>
                      <a:prstDash val="solid"/>
                      <a:round/>
                      <a:headEnd type="none" w="sm" len="sm"/>
                      <a:tailEnd type="none" w="sm" len="sm"/>
                    </a:lnL>
                    <a:lnR w="38100" cap="flat" cmpd="sng" algn="ctr">
                      <a:solidFill>
                        <a:srgbClr val="FFFFFF"/>
                      </a:solidFill>
                      <a:prstDash val="solid"/>
                      <a:round/>
                      <a:headEnd type="none" w="sm" len="sm"/>
                      <a:tailEnd type="none" w="sm" len="sm"/>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BFDEE4"/>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00025" marR="0" lvl="1" indent="-198438" algn="l" defTabSz="762000" rtl="0" eaLnBrk="1" fontAlgn="base" latinLnBrk="0" hangingPunct="1">
                        <a:lnSpc>
                          <a:spcPct val="110000"/>
                        </a:lnSpc>
                        <a:spcBef>
                          <a:spcPct val="4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rgbClr val="00338D"/>
                          </a:solidFill>
                          <a:effectLst/>
                          <a:latin typeface="+mn-lt"/>
                        </a:rPr>
                        <a:t>The visibility of certain key items impacting the balance sheet is low e.g. separation issues, net debt, provisions, etc</a:t>
                      </a:r>
                    </a:p>
                    <a:p>
                      <a:pPr marL="200025" marR="0" lvl="1" indent="-198438" algn="l" defTabSz="762000" rtl="0" eaLnBrk="1" fontAlgn="base" latinLnBrk="0" hangingPunct="1">
                        <a:lnSpc>
                          <a:spcPct val="110000"/>
                        </a:lnSpc>
                        <a:spcBef>
                          <a:spcPct val="4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rgbClr val="00338D"/>
                          </a:solidFill>
                          <a:effectLst/>
                          <a:latin typeface="+mn-lt"/>
                        </a:rPr>
                        <a:t>We strongly recommend that, given there is a carve out process in progress and visibility of items is low, a full completion accounts exercise is undertaken post completion to help ensure all relevant assets and liabilities are transferred to the purchaser </a:t>
                      </a:r>
                    </a:p>
                    <a:p>
                      <a:pPr marL="200025" marR="0" lvl="1" indent="-198438" algn="l" defTabSz="762000" rtl="0" eaLnBrk="1" fontAlgn="base" latinLnBrk="0" hangingPunct="1">
                        <a:lnSpc>
                          <a:spcPct val="110000"/>
                        </a:lnSpc>
                        <a:spcBef>
                          <a:spcPct val="4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rgbClr val="00338D"/>
                          </a:solidFill>
                          <a:effectLst/>
                          <a:latin typeface="+mn-lt"/>
                        </a:rPr>
                        <a:t>Alternatively, an effective date could be fixed at a date after the separation has been finalized and an audit could be completed before signing if time allowed.  This may not be possible on timing grounds but would eliminate the need for completion accounts </a:t>
                      </a:r>
                    </a:p>
                  </a:txBody>
                  <a:tcPr marL="49846" marR="49846" marT="54000" marB="54000" horzOverflow="overflow">
                    <a:lnL w="38100" cap="flat" cmpd="sng" algn="ctr">
                      <a:solidFill>
                        <a:srgbClr val="FFFFFF"/>
                      </a:solidFill>
                      <a:prstDash val="solid"/>
                      <a:round/>
                      <a:headEnd type="none" w="sm" len="sm"/>
                      <a:tailEnd type="none" w="sm" len="sm"/>
                    </a:lnL>
                    <a:lnR w="38100" cap="flat" cmpd="sng" algn="ctr">
                      <a:solidFill>
                        <a:srgbClr val="FFFFFF"/>
                      </a:solidFill>
                      <a:prstDash val="solid"/>
                      <a:round/>
                      <a:headEnd type="none" w="sm" len="sm"/>
                      <a:tailEnd type="none" w="sm" len="sm"/>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E5F2F4"/>
                    </a:solidFill>
                  </a:tcPr>
                </a:tc>
              </a:tr>
              <a:tr h="657225">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l" defTabSz="762000" rtl="0" eaLnBrk="1" fontAlgn="base" latinLnBrk="0" hangingPunct="1">
                        <a:lnSpc>
                          <a:spcPct val="110000"/>
                        </a:lnSpc>
                        <a:spcBef>
                          <a:spcPct val="40000"/>
                        </a:spcBef>
                        <a:spcAft>
                          <a:spcPct val="0"/>
                        </a:spcAft>
                        <a:buClrTx/>
                        <a:buSzTx/>
                        <a:buFontTx/>
                        <a:buNone/>
                        <a:tabLst/>
                      </a:pPr>
                      <a:r>
                        <a:rPr kumimoji="0" lang="en-GB" sz="1000" b="1" i="0" u="none" strike="noStrike" cap="none" normalizeH="0" baseline="0" dirty="0" smtClean="0">
                          <a:ln>
                            <a:noFill/>
                          </a:ln>
                          <a:solidFill>
                            <a:srgbClr val="00338D"/>
                          </a:solidFill>
                          <a:effectLst/>
                          <a:latin typeface="+mn-lt"/>
                        </a:rPr>
                        <a:t>Net debt</a:t>
                      </a:r>
                    </a:p>
                    <a:p>
                      <a:pPr marL="0" marR="0" lvl="0" indent="0" algn="l" defTabSz="762000" rtl="0" eaLnBrk="1" fontAlgn="base" latinLnBrk="0" hangingPunct="1">
                        <a:lnSpc>
                          <a:spcPct val="100000"/>
                        </a:lnSpc>
                        <a:spcBef>
                          <a:spcPct val="40000"/>
                        </a:spcBef>
                        <a:spcAft>
                          <a:spcPct val="0"/>
                        </a:spcAft>
                        <a:buClrTx/>
                        <a:buSzTx/>
                        <a:buFontTx/>
                        <a:buNone/>
                        <a:tabLst/>
                      </a:pPr>
                      <a:endParaRPr kumimoji="0" lang="en-GB" sz="1000" b="1" i="0" u="none" strike="noStrike" cap="none" normalizeH="0" baseline="0" dirty="0" smtClean="0">
                        <a:ln>
                          <a:noFill/>
                        </a:ln>
                        <a:solidFill>
                          <a:srgbClr val="00338D"/>
                        </a:solidFill>
                        <a:effectLst/>
                        <a:latin typeface="+mn-lt"/>
                      </a:endParaRPr>
                    </a:p>
                  </a:txBody>
                  <a:tcPr marL="49846" marR="49846" marT="54000" marB="54000" horzOverflow="overflow">
                    <a:lnL w="38100" cap="flat" cmpd="sng" algn="ctr">
                      <a:solidFill>
                        <a:srgbClr val="FFFFFF"/>
                      </a:solidFill>
                      <a:prstDash val="solid"/>
                      <a:round/>
                      <a:headEnd type="none" w="sm" len="sm"/>
                      <a:tailEnd type="none" w="sm" len="sm"/>
                    </a:lnL>
                    <a:lnR w="38100" cap="flat" cmpd="sng" algn="ctr">
                      <a:solidFill>
                        <a:srgbClr val="FFFFFF"/>
                      </a:solidFill>
                      <a:prstDash val="solid"/>
                      <a:round/>
                      <a:headEnd type="none" w="sm" len="sm"/>
                      <a:tailEnd type="none" w="sm" len="sm"/>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BFDEE4"/>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00025" marR="0" lvl="1" indent="-198438" algn="l" defTabSz="762000" rtl="0" eaLnBrk="1" fontAlgn="base" latinLnBrk="0" hangingPunct="1">
                        <a:lnSpc>
                          <a:spcPct val="110000"/>
                        </a:lnSpc>
                        <a:spcBef>
                          <a:spcPct val="4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rgbClr val="00338D"/>
                          </a:solidFill>
                          <a:effectLst/>
                          <a:latin typeface="+mn-lt"/>
                        </a:rPr>
                        <a:t>We have suggested several items be included in net debt to enable you to negotiate these items with the vendor.  Given the sale process and lack of information provided, several of these are currently unquantified</a:t>
                      </a:r>
                    </a:p>
                    <a:p>
                      <a:pPr marL="200025" marR="0" lvl="1" indent="-198438" algn="l" defTabSz="762000" rtl="0" eaLnBrk="1" fontAlgn="base" latinLnBrk="0" hangingPunct="1">
                        <a:lnSpc>
                          <a:spcPct val="110000"/>
                        </a:lnSpc>
                        <a:spcBef>
                          <a:spcPct val="4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rgbClr val="00338D"/>
                          </a:solidFill>
                          <a:effectLst/>
                          <a:latin typeface="+mn-lt"/>
                        </a:rPr>
                        <a:t>We recommend that:</a:t>
                      </a:r>
                    </a:p>
                    <a:p>
                      <a:pPr marL="377825" marR="0" lvl="2" indent="-176213" algn="l" defTabSz="762000" rtl="0" eaLnBrk="1" fontAlgn="base" latinLnBrk="0" hangingPunct="1">
                        <a:lnSpc>
                          <a:spcPct val="110000"/>
                        </a:lnSpc>
                        <a:spcBef>
                          <a:spcPts val="0"/>
                        </a:spcBef>
                        <a:spcAft>
                          <a:spcPct val="0"/>
                        </a:spcAft>
                        <a:buClr>
                          <a:schemeClr val="accent1"/>
                        </a:buClr>
                        <a:buSzPct val="100000"/>
                        <a:buFont typeface="Arial" pitchFamily="34" charset="0"/>
                        <a:buChar char="–"/>
                        <a:tabLst/>
                      </a:pPr>
                      <a:r>
                        <a:rPr kumimoji="0" lang="en-GB" sz="1000" b="0" i="0" u="none" strike="noStrike" cap="none" normalizeH="0" baseline="0" dirty="0" smtClean="0">
                          <a:ln>
                            <a:noFill/>
                          </a:ln>
                          <a:solidFill>
                            <a:srgbClr val="00338D"/>
                          </a:solidFill>
                          <a:effectLst/>
                          <a:latin typeface="+mn-lt"/>
                        </a:rPr>
                        <a:t>The quantified items are included, where relevant, in your SPA discussions</a:t>
                      </a:r>
                    </a:p>
                    <a:p>
                      <a:pPr marL="377825" marR="0" lvl="2" indent="-176213" algn="l" defTabSz="762000" rtl="0" eaLnBrk="1" fontAlgn="base" latinLnBrk="0" hangingPunct="1">
                        <a:lnSpc>
                          <a:spcPct val="110000"/>
                        </a:lnSpc>
                        <a:spcBef>
                          <a:spcPts val="0"/>
                        </a:spcBef>
                        <a:spcAft>
                          <a:spcPct val="0"/>
                        </a:spcAft>
                        <a:buClr>
                          <a:schemeClr val="accent1"/>
                        </a:buClr>
                        <a:buSzPct val="100000"/>
                        <a:buFont typeface="Arial" pitchFamily="34" charset="0"/>
                        <a:buChar char="–"/>
                        <a:tabLst/>
                      </a:pPr>
                      <a:r>
                        <a:rPr kumimoji="0" lang="en-GB" sz="1000" b="0" i="0" u="none" strike="noStrike" cap="none" normalizeH="0" baseline="0" dirty="0" smtClean="0">
                          <a:ln>
                            <a:noFill/>
                          </a:ln>
                          <a:solidFill>
                            <a:srgbClr val="00338D"/>
                          </a:solidFill>
                          <a:effectLst/>
                          <a:latin typeface="+mn-lt"/>
                        </a:rPr>
                        <a:t>The unquantified elements are included in the SPA as potential adjustments to net debt/working capital</a:t>
                      </a:r>
                    </a:p>
                    <a:p>
                      <a:pPr marL="377825" marR="0" lvl="2" indent="-176213" algn="l" defTabSz="762000" rtl="0" eaLnBrk="1" fontAlgn="base" latinLnBrk="0" hangingPunct="1">
                        <a:lnSpc>
                          <a:spcPct val="110000"/>
                        </a:lnSpc>
                        <a:spcBef>
                          <a:spcPts val="0"/>
                        </a:spcBef>
                        <a:spcAft>
                          <a:spcPct val="0"/>
                        </a:spcAft>
                        <a:buClr>
                          <a:schemeClr val="accent1"/>
                        </a:buClr>
                        <a:buSzPct val="100000"/>
                        <a:buFont typeface="Arial" pitchFamily="34" charset="0"/>
                        <a:buChar char="–"/>
                        <a:tabLst/>
                      </a:pPr>
                      <a:r>
                        <a:rPr kumimoji="0" lang="en-GB" sz="1000" b="0" i="0" u="none" strike="noStrike" cap="none" normalizeH="0" baseline="0" dirty="0" smtClean="0">
                          <a:ln>
                            <a:noFill/>
                          </a:ln>
                          <a:solidFill>
                            <a:srgbClr val="00338D"/>
                          </a:solidFill>
                          <a:effectLst/>
                          <a:latin typeface="+mn-lt"/>
                        </a:rPr>
                        <a:t>There are several items where you will wish to obtain an indemnity/ warranty </a:t>
                      </a:r>
                    </a:p>
                    <a:p>
                      <a:pPr marL="200025" marR="0" lvl="1" indent="-198438" algn="l" defTabSz="762000" rtl="0" eaLnBrk="1" fontAlgn="base" latinLnBrk="0" hangingPunct="1">
                        <a:lnSpc>
                          <a:spcPct val="110000"/>
                        </a:lnSpc>
                        <a:spcBef>
                          <a:spcPct val="4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rgbClr val="00338D"/>
                          </a:solidFill>
                          <a:effectLst/>
                          <a:latin typeface="+mn-lt"/>
                        </a:rPr>
                        <a:t>We would be happy to advise you in connection with account related SPA issues </a:t>
                      </a:r>
                    </a:p>
                  </a:txBody>
                  <a:tcPr marL="49846" marR="49846" marT="54000" marB="54000" horzOverflow="overflow">
                    <a:lnL w="38100" cap="flat" cmpd="sng" algn="ctr">
                      <a:solidFill>
                        <a:srgbClr val="FFFFFF"/>
                      </a:solidFill>
                      <a:prstDash val="solid"/>
                      <a:round/>
                      <a:headEnd type="none" w="sm" len="sm"/>
                      <a:tailEnd type="none" w="sm" len="sm"/>
                    </a:lnL>
                    <a:lnR w="38100" cap="flat" cmpd="sng" algn="ctr">
                      <a:solidFill>
                        <a:srgbClr val="FFFFFF"/>
                      </a:solidFill>
                      <a:prstDash val="solid"/>
                      <a:round/>
                      <a:headEnd type="none" w="sm" len="sm"/>
                      <a:tailEnd type="none" w="sm" len="sm"/>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E5F2F4"/>
                    </a:solidFill>
                  </a:tcPr>
                </a:tc>
              </a:tr>
              <a:tr h="303213">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l" defTabSz="762000" rtl="0" eaLnBrk="1" fontAlgn="base" latinLnBrk="0" hangingPunct="1">
                        <a:lnSpc>
                          <a:spcPct val="110000"/>
                        </a:lnSpc>
                        <a:spcBef>
                          <a:spcPct val="40000"/>
                        </a:spcBef>
                        <a:spcAft>
                          <a:spcPct val="0"/>
                        </a:spcAft>
                        <a:buClrTx/>
                        <a:buSzTx/>
                        <a:buFontTx/>
                        <a:buNone/>
                        <a:tabLst/>
                      </a:pPr>
                      <a:r>
                        <a:rPr kumimoji="0" lang="en-GB" sz="1000" b="1" i="0" u="none" strike="noStrike" cap="none" normalizeH="0" baseline="0" dirty="0" smtClean="0">
                          <a:ln>
                            <a:noFill/>
                          </a:ln>
                          <a:solidFill>
                            <a:srgbClr val="00338D"/>
                          </a:solidFill>
                          <a:effectLst/>
                          <a:latin typeface="+mn-lt"/>
                        </a:rPr>
                        <a:t>Provisions</a:t>
                      </a:r>
                    </a:p>
                    <a:p>
                      <a:pPr marL="0" marR="0" lvl="0" indent="0" algn="l" defTabSz="762000" rtl="0" eaLnBrk="1" fontAlgn="base" latinLnBrk="0" hangingPunct="1">
                        <a:lnSpc>
                          <a:spcPct val="100000"/>
                        </a:lnSpc>
                        <a:spcBef>
                          <a:spcPct val="40000"/>
                        </a:spcBef>
                        <a:spcAft>
                          <a:spcPct val="0"/>
                        </a:spcAft>
                        <a:buClrTx/>
                        <a:buSzTx/>
                        <a:buFontTx/>
                        <a:buNone/>
                        <a:tabLst/>
                      </a:pPr>
                      <a:endParaRPr kumimoji="0" lang="en-GB" sz="1000" b="1" i="0" u="none" strike="noStrike" cap="none" normalizeH="0" baseline="0" dirty="0" smtClean="0">
                        <a:ln>
                          <a:noFill/>
                        </a:ln>
                        <a:solidFill>
                          <a:srgbClr val="00338D"/>
                        </a:solidFill>
                        <a:effectLst/>
                        <a:latin typeface="+mn-lt"/>
                      </a:endParaRPr>
                    </a:p>
                  </a:txBody>
                  <a:tcPr marL="49846" marR="49846" marT="54000" marB="54000" horzOverflow="overflow">
                    <a:lnL w="38100" cap="flat" cmpd="sng" algn="ctr">
                      <a:solidFill>
                        <a:srgbClr val="FFFFFF"/>
                      </a:solidFill>
                      <a:prstDash val="solid"/>
                      <a:round/>
                      <a:headEnd type="none" w="sm" len="sm"/>
                      <a:tailEnd type="none" w="sm" len="sm"/>
                    </a:lnL>
                    <a:lnR w="38100" cap="flat" cmpd="sng" algn="ctr">
                      <a:solidFill>
                        <a:srgbClr val="FFFFFF"/>
                      </a:solidFill>
                      <a:prstDash val="solid"/>
                      <a:round/>
                      <a:headEnd type="none" w="sm" len="sm"/>
                      <a:tailEnd type="none" w="sm" len="sm"/>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BFDEE4"/>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00025" marR="0" lvl="1" indent="-198438" algn="l" defTabSz="762000" rtl="0" eaLnBrk="1" fontAlgn="base" latinLnBrk="0" hangingPunct="1">
                        <a:lnSpc>
                          <a:spcPct val="110000"/>
                        </a:lnSpc>
                        <a:spcBef>
                          <a:spcPct val="4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rgbClr val="00338D"/>
                          </a:solidFill>
                          <a:effectLst/>
                          <a:latin typeface="+mn-lt"/>
                        </a:rPr>
                        <a:t>Several provisions exist in the Balance Sheet that are likely to lead to a cash outflow post acquisition</a:t>
                      </a:r>
                    </a:p>
                    <a:p>
                      <a:pPr marL="200025" marR="0" lvl="1" indent="-198438" algn="l" defTabSz="762000" rtl="0" eaLnBrk="1" fontAlgn="base" latinLnBrk="0" hangingPunct="1">
                        <a:lnSpc>
                          <a:spcPct val="110000"/>
                        </a:lnSpc>
                        <a:spcBef>
                          <a:spcPct val="4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rgbClr val="00338D"/>
                          </a:solidFill>
                          <a:effectLst/>
                          <a:latin typeface="+mn-lt"/>
                        </a:rPr>
                        <a:t>We recommend that these are treated as either purchase price deductions on indemnities.  If you cannot obtain either from the vendor, they will have to be modelled as cash outflows.  We have suggested various treatments for these items in the body of the report </a:t>
                      </a:r>
                    </a:p>
                  </a:txBody>
                  <a:tcPr marL="49846" marR="49846" marT="54000" marB="54000" horzOverflow="overflow">
                    <a:lnL w="38100" cap="flat" cmpd="sng" algn="ctr">
                      <a:solidFill>
                        <a:srgbClr val="FFFFFF"/>
                      </a:solidFill>
                      <a:prstDash val="solid"/>
                      <a:round/>
                      <a:headEnd type="none" w="sm" len="sm"/>
                      <a:tailEnd type="none" w="sm" len="sm"/>
                    </a:lnL>
                    <a:lnR w="38100" cap="flat" cmpd="sng" algn="ctr">
                      <a:solidFill>
                        <a:srgbClr val="FFFFFF"/>
                      </a:solidFill>
                      <a:prstDash val="solid"/>
                      <a:round/>
                      <a:headEnd type="none" w="sm" len="sm"/>
                      <a:tailEnd type="none" w="sm" len="sm"/>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E5F2F4"/>
                    </a:solidFill>
                  </a:tcPr>
                </a:tc>
              </a:tr>
              <a:tr h="576263">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l" defTabSz="762000" rtl="0" eaLnBrk="1" fontAlgn="base" latinLnBrk="0" hangingPunct="1">
                        <a:lnSpc>
                          <a:spcPct val="110000"/>
                        </a:lnSpc>
                        <a:spcBef>
                          <a:spcPct val="40000"/>
                        </a:spcBef>
                        <a:spcAft>
                          <a:spcPct val="0"/>
                        </a:spcAft>
                        <a:buClrTx/>
                        <a:buSzTx/>
                        <a:buFontTx/>
                        <a:buNone/>
                        <a:tabLst/>
                      </a:pPr>
                      <a:r>
                        <a:rPr kumimoji="0" lang="en-GB" sz="1000" b="1" i="0" u="none" strike="noStrike" cap="none" normalizeH="0" baseline="0" dirty="0" smtClean="0">
                          <a:ln>
                            <a:noFill/>
                          </a:ln>
                          <a:solidFill>
                            <a:srgbClr val="00338D"/>
                          </a:solidFill>
                          <a:effectLst/>
                          <a:latin typeface="+mn-lt"/>
                        </a:rPr>
                        <a:t>Separation issues</a:t>
                      </a:r>
                    </a:p>
                    <a:p>
                      <a:pPr marL="0" marR="0" lvl="0" indent="0" algn="l" defTabSz="762000" rtl="0" eaLnBrk="1" fontAlgn="base" latinLnBrk="0" hangingPunct="1">
                        <a:lnSpc>
                          <a:spcPct val="100000"/>
                        </a:lnSpc>
                        <a:spcBef>
                          <a:spcPct val="40000"/>
                        </a:spcBef>
                        <a:spcAft>
                          <a:spcPct val="0"/>
                        </a:spcAft>
                        <a:buClrTx/>
                        <a:buSzTx/>
                        <a:buFontTx/>
                        <a:buNone/>
                        <a:tabLst/>
                      </a:pPr>
                      <a:endParaRPr kumimoji="0" lang="en-GB" sz="1000" b="1" i="0" u="none" strike="noStrike" cap="none" normalizeH="0" baseline="0" dirty="0" smtClean="0">
                        <a:ln>
                          <a:noFill/>
                        </a:ln>
                        <a:solidFill>
                          <a:srgbClr val="00338D"/>
                        </a:solidFill>
                        <a:effectLst/>
                        <a:latin typeface="+mn-lt"/>
                      </a:endParaRPr>
                    </a:p>
                  </a:txBody>
                  <a:tcPr marL="49846" marR="49846" marT="54000" marB="54000" horzOverflow="overflow">
                    <a:lnL w="38100" cap="flat" cmpd="sng" algn="ctr">
                      <a:solidFill>
                        <a:srgbClr val="FFFFFF"/>
                      </a:solidFill>
                      <a:prstDash val="solid"/>
                      <a:round/>
                      <a:headEnd type="none" w="sm" len="sm"/>
                      <a:tailEnd type="none" w="sm" len="sm"/>
                    </a:lnL>
                    <a:lnR w="38100" cap="flat" cmpd="sng" algn="ctr">
                      <a:solidFill>
                        <a:srgbClr val="FFFFFF"/>
                      </a:solidFill>
                      <a:prstDash val="solid"/>
                      <a:round/>
                      <a:headEnd type="none" w="sm" len="sm"/>
                      <a:tailEnd type="none" w="sm" len="sm"/>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sm" len="sm"/>
                      <a:tailEnd type="none" w="sm" len="sm"/>
                    </a:lnB>
                    <a:lnTlToBr>
                      <a:noFill/>
                    </a:lnTlToBr>
                    <a:lnBlToTr>
                      <a:noFill/>
                    </a:lnBlToTr>
                    <a:solidFill>
                      <a:srgbClr val="BFDEE4"/>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00025" marR="0" lvl="1" indent="-198438" algn="l" defTabSz="762000" rtl="0" eaLnBrk="1" fontAlgn="base" latinLnBrk="0" hangingPunct="1">
                        <a:lnSpc>
                          <a:spcPct val="110000"/>
                        </a:lnSpc>
                        <a:spcBef>
                          <a:spcPct val="4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rgbClr val="00338D"/>
                          </a:solidFill>
                          <a:effectLst/>
                          <a:latin typeface="+mn-lt"/>
                        </a:rPr>
                        <a:t>Separation issues currently present a large area of uncertainty as the vendor has not made it clear as to how [target] will be separated between [parent]</a:t>
                      </a:r>
                    </a:p>
                    <a:p>
                      <a:pPr marL="200025" marR="0" lvl="1" indent="-198438" algn="l" defTabSz="762000" rtl="0" eaLnBrk="1" fontAlgn="base" latinLnBrk="0" hangingPunct="1">
                        <a:lnSpc>
                          <a:spcPct val="110000"/>
                        </a:lnSpc>
                        <a:spcBef>
                          <a:spcPct val="4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rgbClr val="00338D"/>
                          </a:solidFill>
                          <a:effectLst/>
                          <a:latin typeface="+mn-lt"/>
                        </a:rPr>
                        <a:t>We recommend that, once this area is more advanced with the vendor, the numbers in your financing model should be updated to reflect the actual agreed basis of separation to better reflect the effect on future profits and cash flows</a:t>
                      </a:r>
                    </a:p>
                  </a:txBody>
                  <a:tcPr marL="49846" marR="49846" marT="54000" marB="54000" horzOverflow="overflow">
                    <a:lnL w="38100" cap="flat" cmpd="sng" algn="ctr">
                      <a:solidFill>
                        <a:srgbClr val="FFFFFF"/>
                      </a:solidFill>
                      <a:prstDash val="solid"/>
                      <a:round/>
                      <a:headEnd type="none" w="sm" len="sm"/>
                      <a:tailEnd type="none" w="sm" len="sm"/>
                    </a:lnL>
                    <a:lnR w="38100" cap="flat" cmpd="sng" algn="ctr">
                      <a:solidFill>
                        <a:srgbClr val="FFFFFF"/>
                      </a:solidFill>
                      <a:prstDash val="solid"/>
                      <a:round/>
                      <a:headEnd type="none" w="sm" len="sm"/>
                      <a:tailEnd type="none" w="sm" len="sm"/>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sm" len="sm"/>
                      <a:tailEnd type="none" w="sm" len="sm"/>
                    </a:lnB>
                    <a:lnTlToBr>
                      <a:noFill/>
                    </a:lnTlToBr>
                    <a:lnBlToTr>
                      <a:noFill/>
                    </a:lnBlToTr>
                    <a:solidFill>
                      <a:srgbClr val="E5F2F4"/>
                    </a:solidFill>
                  </a:tcPr>
                </a:tc>
              </a:tr>
            </a:tbl>
          </a:graphicData>
        </a:graphic>
      </p:graphicFrame>
      <p:sp>
        <p:nvSpPr>
          <p:cNvPr id="22" name="Rounded Rectangle 21"/>
          <p:cNvSpPr/>
          <p:nvPr>
            <p:custDataLst>
              <p:tags r:id="rId2"/>
            </p:custDataLst>
          </p:nvPr>
        </p:nvSpPr>
        <p:spPr bwMode="gray">
          <a:xfrm rot="5400000">
            <a:off x="2554367" y="1411219"/>
            <a:ext cx="207816" cy="1728485"/>
          </a:xfrm>
          <a:prstGeom prst="roundRect">
            <a:avLst>
              <a:gd name="adj" fmla="val 26588"/>
            </a:avLst>
          </a:prstGeom>
          <a:noFill/>
          <a:ln w="19050" cap="flat" cmpd="sng" algn="ctr">
            <a:solidFill>
              <a:srgbClr val="8E258D"/>
            </a:solidFill>
            <a:prstDash val="sysDash"/>
          </a:ln>
          <a:effectLst/>
        </p:spPr>
        <p:txBody>
          <a:bodyPr lIns="54000" tIns="54000" rIns="54000" bIns="5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23" name="Rounded Rectangle 22"/>
          <p:cNvSpPr/>
          <p:nvPr>
            <p:custDataLst>
              <p:tags r:id="rId3"/>
            </p:custDataLst>
          </p:nvPr>
        </p:nvSpPr>
        <p:spPr bwMode="gray">
          <a:xfrm rot="5400000">
            <a:off x="2696377" y="2479248"/>
            <a:ext cx="211278" cy="1939767"/>
          </a:xfrm>
          <a:prstGeom prst="roundRect">
            <a:avLst>
              <a:gd name="adj" fmla="val 26588"/>
            </a:avLst>
          </a:prstGeom>
          <a:noFill/>
          <a:ln w="19050" cap="flat" cmpd="sng" algn="ctr">
            <a:solidFill>
              <a:srgbClr val="8E258D"/>
            </a:solidFill>
            <a:prstDash val="sysDash"/>
          </a:ln>
          <a:effectLst/>
        </p:spPr>
        <p:txBody>
          <a:bodyPr lIns="54000" tIns="54000" rIns="54000" bIns="5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24" name="Rounded Rectangle 23"/>
          <p:cNvSpPr/>
          <p:nvPr>
            <p:custDataLst>
              <p:tags r:id="rId4"/>
            </p:custDataLst>
          </p:nvPr>
        </p:nvSpPr>
        <p:spPr bwMode="gray">
          <a:xfrm rot="5400000">
            <a:off x="2374259" y="3206611"/>
            <a:ext cx="211278" cy="1274749"/>
          </a:xfrm>
          <a:prstGeom prst="roundRect">
            <a:avLst>
              <a:gd name="adj" fmla="val 26588"/>
            </a:avLst>
          </a:prstGeom>
          <a:noFill/>
          <a:ln w="19050" cap="flat" cmpd="sng" algn="ctr">
            <a:solidFill>
              <a:srgbClr val="8E258D"/>
            </a:solidFill>
            <a:prstDash val="sysDash"/>
          </a:ln>
          <a:effectLst/>
        </p:spPr>
        <p:txBody>
          <a:bodyPr lIns="54000" tIns="54000" rIns="54000" bIns="5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25" name="Rounded Rectangle 24"/>
          <p:cNvSpPr/>
          <p:nvPr>
            <p:custDataLst>
              <p:tags r:id="rId5"/>
            </p:custDataLst>
          </p:nvPr>
        </p:nvSpPr>
        <p:spPr bwMode="gray">
          <a:xfrm rot="5400000">
            <a:off x="2298059" y="4450057"/>
            <a:ext cx="214741" cy="1215867"/>
          </a:xfrm>
          <a:prstGeom prst="roundRect">
            <a:avLst>
              <a:gd name="adj" fmla="val 26588"/>
            </a:avLst>
          </a:prstGeom>
          <a:noFill/>
          <a:ln w="19050" cap="flat" cmpd="sng" algn="ctr">
            <a:solidFill>
              <a:srgbClr val="8E258D"/>
            </a:solidFill>
            <a:prstDash val="sysDash"/>
          </a:ln>
          <a:effectLst/>
        </p:spPr>
        <p:txBody>
          <a:bodyPr lIns="54000" tIns="54000" rIns="54000" bIns="5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26" name="Rounded Rectangle 25"/>
          <p:cNvSpPr/>
          <p:nvPr>
            <p:custDataLst>
              <p:tags r:id="rId6"/>
            </p:custDataLst>
          </p:nvPr>
        </p:nvSpPr>
        <p:spPr bwMode="gray">
          <a:xfrm rot="5400000">
            <a:off x="2336159" y="5444121"/>
            <a:ext cx="214741" cy="1215867"/>
          </a:xfrm>
          <a:prstGeom prst="roundRect">
            <a:avLst>
              <a:gd name="adj" fmla="val 26588"/>
            </a:avLst>
          </a:prstGeom>
          <a:noFill/>
          <a:ln w="19050" cap="flat" cmpd="sng" algn="ctr">
            <a:solidFill>
              <a:srgbClr val="8E258D"/>
            </a:solidFill>
            <a:prstDash val="sysDash"/>
          </a:ln>
          <a:effectLst/>
        </p:spPr>
        <p:txBody>
          <a:bodyPr lIns="54000" tIns="54000" rIns="54000" bIns="5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4. Draft – Risk management considerations</a:t>
            </a:r>
            <a:endParaRPr lang="en-US" altLang="en-US" b="1" kern="0" dirty="0" smtClean="0">
              <a:solidFill>
                <a:schemeClr val="bg1"/>
              </a:solidFill>
            </a:endParaRPr>
          </a:p>
        </p:txBody>
      </p:sp>
      <p:sp>
        <p:nvSpPr>
          <p:cNvPr id="17" name="Line 19"/>
          <p:cNvSpPr>
            <a:spLocks noChangeShapeType="1"/>
          </p:cNvSpPr>
          <p:nvPr/>
        </p:nvSpPr>
        <p:spPr bwMode="gray">
          <a:xfrm>
            <a:off x="2540839" y="6155978"/>
            <a:ext cx="0" cy="631985"/>
          </a:xfrm>
          <a:prstGeom prst="line">
            <a:avLst/>
          </a:prstGeom>
          <a:noFill/>
          <a:ln w="76200" cap="sq">
            <a:noFill/>
            <a:round/>
            <a:headEnd type="none" w="sm" len="sm"/>
            <a:tailEnd type="none" w="sm" len="sm"/>
          </a:ln>
        </p:spPr>
        <p:txBody>
          <a:bodyPr wrap="square" lIns="72000" tIns="72000" rIns="72000" bIns="72000">
            <a:spAutoFit/>
          </a:bodyPr>
          <a:lstStyle/>
          <a:p>
            <a:pPr algn="ctr"/>
            <a:endParaRPr lang="en-GB" sz="1000" b="1" dirty="0" smtClean="0">
              <a:solidFill>
                <a:srgbClr val="FFFFFF"/>
              </a:solidFill>
              <a:latin typeface="+mn-lt"/>
              <a:cs typeface="Arial" pitchFamily="34" charset="0"/>
            </a:endParaRPr>
          </a:p>
        </p:txBody>
      </p:sp>
      <p:sp>
        <p:nvSpPr>
          <p:cNvPr id="20" name="Rectangle 3"/>
          <p:cNvSpPr txBox="1">
            <a:spLocks noChangeArrowheads="1"/>
          </p:cNvSpPr>
          <p:nvPr/>
        </p:nvSpPr>
        <p:spPr bwMode="auto">
          <a:xfrm>
            <a:off x="220322" y="1170472"/>
            <a:ext cx="8728372" cy="106357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3.  Risk management considerations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Latest KPMG global and local risk management guidance should be sought when reporting, and takes precedence over guidance contained with the </a:t>
            </a:r>
            <a:r>
              <a:rPr kumimoji="0" lang="en-GB" sz="1200" b="0" i="0" u="none" strike="noStrike" kern="0" cap="none" spc="0" normalizeH="0" baseline="0" noProof="0" dirty="0" err="1" smtClean="0">
                <a:ln>
                  <a:noFill/>
                </a:ln>
                <a:solidFill>
                  <a:srgbClr val="00338D"/>
                </a:solidFill>
                <a:effectLst/>
                <a:uLnTx/>
                <a:uFillTx/>
              </a:rPr>
              <a:t>FDD</a:t>
            </a:r>
            <a:r>
              <a:rPr kumimoji="0" lang="en-GB" sz="1200" b="0" i="0" u="none" strike="noStrike" kern="0" cap="none" spc="0" normalizeH="0" baseline="0" noProof="0" dirty="0" smtClean="0">
                <a:ln>
                  <a:noFill/>
                </a:ln>
                <a:solidFill>
                  <a:srgbClr val="00338D"/>
                </a:solidFill>
                <a:effectLst/>
                <a:uLnTx/>
                <a:uFillTx/>
              </a:rPr>
              <a:t> Toolkit</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While risk management guidance is not covered within the </a:t>
            </a:r>
            <a:r>
              <a:rPr kumimoji="0" lang="en-GB" sz="1200" b="0" i="0" u="none" strike="noStrike" kern="0" cap="none" spc="0" normalizeH="0" baseline="0" noProof="0" dirty="0" err="1" smtClean="0">
                <a:ln>
                  <a:noFill/>
                </a:ln>
                <a:solidFill>
                  <a:srgbClr val="00338D"/>
                </a:solidFill>
                <a:effectLst/>
                <a:uLnTx/>
                <a:uFillTx/>
              </a:rPr>
              <a:t>FDD</a:t>
            </a:r>
            <a:r>
              <a:rPr kumimoji="0" lang="en-GB" sz="1200" b="0" i="0" u="none" strike="noStrike" kern="0" cap="none" spc="0" normalizeH="0" baseline="0" noProof="0" dirty="0" smtClean="0">
                <a:ln>
                  <a:noFill/>
                </a:ln>
                <a:solidFill>
                  <a:srgbClr val="00338D"/>
                </a:solidFill>
                <a:effectLst/>
                <a:uLnTx/>
                <a:uFillTx/>
              </a:rPr>
              <a:t> Toolkit, there are however common risk management considerations that arise when drafting reports, which are summarized here.  </a:t>
            </a:r>
          </a:p>
        </p:txBody>
      </p:sp>
      <p:sp>
        <p:nvSpPr>
          <p:cNvPr id="21" name="Text Box 4"/>
          <p:cNvSpPr txBox="1">
            <a:spLocks noChangeArrowheads="1"/>
          </p:cNvSpPr>
          <p:nvPr/>
        </p:nvSpPr>
        <p:spPr bwMode="gray">
          <a:xfrm>
            <a:off x="310062" y="2465878"/>
            <a:ext cx="4097214" cy="445595"/>
          </a:xfrm>
          <a:prstGeom prst="rect">
            <a:avLst/>
          </a:prstGeom>
          <a:solidFill>
            <a:srgbClr val="007C92"/>
          </a:solidFill>
          <a:ln w="6350" algn="ctr">
            <a:no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We can and/or must...</a:t>
            </a:r>
          </a:p>
        </p:txBody>
      </p:sp>
      <p:sp>
        <p:nvSpPr>
          <p:cNvPr id="22" name="Rectangle 5"/>
          <p:cNvSpPr>
            <a:spLocks noChangeArrowheads="1"/>
          </p:cNvSpPr>
          <p:nvPr/>
        </p:nvSpPr>
        <p:spPr bwMode="auto">
          <a:xfrm>
            <a:off x="310090" y="2997222"/>
            <a:ext cx="4098626" cy="3174978"/>
          </a:xfrm>
          <a:prstGeom prst="rect">
            <a:avLst/>
          </a:prstGeom>
          <a:solidFill>
            <a:srgbClr val="F3E9F3"/>
          </a:solidFill>
          <a:ln w="6350">
            <a:noFill/>
            <a:miter lim="800000"/>
            <a:headEnd/>
            <a:tailEnd/>
          </a:ln>
        </p:spPr>
        <p:txBody>
          <a:bodyPr lIns="72000" tIns="72000" rIns="72000" bIns="72000"/>
          <a:lstStyle/>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Provide robust analysis and opinions in the context of our detailed analysis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Provide sufficient analysis for the buyer to form their own conclusion</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Explain basis of conclusions and provide supporting evidence</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Clearly distinguish management information from KPMG commentary and analysis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Provide recommendations to issues identified for our client to consider</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Ensure that KPMG comments are balanced and give appropriate emphasis to the risks within the business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Comment on individual assumptions in the context of our detailed analysis and available evidence</a:t>
            </a: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p:txBody>
      </p:sp>
      <p:sp>
        <p:nvSpPr>
          <p:cNvPr id="23" name="Text Box 4"/>
          <p:cNvSpPr txBox="1">
            <a:spLocks noChangeArrowheads="1"/>
          </p:cNvSpPr>
          <p:nvPr/>
        </p:nvSpPr>
        <p:spPr bwMode="gray">
          <a:xfrm>
            <a:off x="4528986" y="2467666"/>
            <a:ext cx="4097214" cy="445595"/>
          </a:xfrm>
          <a:prstGeom prst="rect">
            <a:avLst/>
          </a:prstGeom>
          <a:solidFill>
            <a:srgbClr val="007C92"/>
          </a:solidFill>
          <a:ln w="6350" algn="ctr">
            <a:no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We cannot...</a:t>
            </a:r>
          </a:p>
        </p:txBody>
      </p:sp>
      <p:sp>
        <p:nvSpPr>
          <p:cNvPr id="24" name="Rectangle 5"/>
          <p:cNvSpPr>
            <a:spLocks noChangeArrowheads="1"/>
          </p:cNvSpPr>
          <p:nvPr/>
        </p:nvSpPr>
        <p:spPr bwMode="auto">
          <a:xfrm>
            <a:off x="4529014" y="2999009"/>
            <a:ext cx="4098626" cy="3183582"/>
          </a:xfrm>
          <a:prstGeom prst="rect">
            <a:avLst/>
          </a:prstGeom>
          <a:solidFill>
            <a:srgbClr val="F3E9F3"/>
          </a:solidFill>
          <a:ln w="6350">
            <a:noFill/>
            <a:miter lim="800000"/>
            <a:headEnd/>
            <a:tailEnd/>
          </a:ln>
        </p:spPr>
        <p:txBody>
          <a:bodyPr lIns="72000" tIns="72000" rIns="72000" bIns="72000"/>
          <a:lstStyle/>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Give assurance type opinions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Give an opinion on the overall achievability of the financial projections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Provide instructions / tell our client what to do</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Present unsubstantiated management comments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Bow to pressure from a vendor to soften our comments where we do not believe this fairly reflects the business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Label financial information as ‘KPMG information’ </a:t>
            </a:r>
            <a:br>
              <a:rPr kumimoji="0" lang="en-GB" sz="1200" b="0" i="0" u="none" strike="noStrike" kern="0" cap="none" spc="0" normalizeH="0" baseline="0" noProof="0" dirty="0" smtClean="0">
                <a:ln>
                  <a:noFill/>
                </a:ln>
                <a:solidFill>
                  <a:srgbClr val="00338D"/>
                </a:solidFill>
                <a:effectLst/>
                <a:uLnTx/>
                <a:uFillTx/>
              </a:rPr>
            </a:br>
            <a:r>
              <a:rPr kumimoji="0" lang="en-GB" sz="1200" b="0" i="0" u="none" strike="noStrike" kern="0" cap="none" spc="0" normalizeH="0" baseline="0" noProof="0" dirty="0" smtClean="0">
                <a:ln>
                  <a:noFill/>
                </a:ln>
                <a:solidFill>
                  <a:srgbClr val="00338D"/>
                </a:solidFill>
                <a:effectLst/>
                <a:uLnTx/>
                <a:uFillTx/>
              </a:rPr>
              <a:t>(e.g. do not say ‘KPMG normalized EBITDA’, call it ‘adjusted EBITDA’, the source of which is ‘management accounts and discussions with management’)</a:t>
            </a: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What is reporting? </a:t>
            </a:r>
            <a:endParaRPr lang="en-US" altLang="en-US" b="1" kern="0" dirty="0" smtClean="0">
              <a:solidFill>
                <a:schemeClr val="bg1"/>
              </a:solidFill>
            </a:endParaRPr>
          </a:p>
        </p:txBody>
      </p:sp>
      <p:sp>
        <p:nvSpPr>
          <p:cNvPr id="48" name="Rectangle 3"/>
          <p:cNvSpPr txBox="1">
            <a:spLocks noChangeArrowheads="1"/>
          </p:cNvSpPr>
          <p:nvPr/>
        </p:nvSpPr>
        <p:spPr bwMode="auto">
          <a:xfrm>
            <a:off x="199629" y="1159052"/>
            <a:ext cx="8643176" cy="26947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defTabSz="914400" eaLnBrk="1" fontAlgn="auto" latinLnBrk="0" hangingPunct="1">
              <a:lnSpc>
                <a:spcPct val="100000"/>
              </a:lnSpc>
              <a:spcBef>
                <a:spcPts val="600"/>
              </a:spcBef>
              <a:spcAft>
                <a:spcPts val="0"/>
              </a:spcAft>
              <a:buClr>
                <a:srgbClr val="00338D"/>
              </a:buClr>
              <a:buSzPct val="75000"/>
              <a:buFontTx/>
              <a:buNone/>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“Reporting is the process by which focused, salient content is provided to a specific audience.”  </a:t>
            </a:r>
          </a:p>
          <a:p>
            <a:pPr marL="0" marR="0" lvl="0" indent="0" defTabSz="914400" eaLnBrk="1" fontAlgn="auto" latinLnBrk="0" hangingPunct="1">
              <a:lnSpc>
                <a:spcPct val="100000"/>
              </a:lnSpc>
              <a:spcBef>
                <a:spcPts val="600"/>
              </a:spcBef>
              <a:spcAft>
                <a:spcPts val="0"/>
              </a:spcAft>
              <a:buClr>
                <a:srgbClr val="00338D"/>
              </a:buClr>
              <a:buSzPct val="75000"/>
              <a:buFontTx/>
              <a:buNone/>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A summary of the types of reporting commonly used in </a:t>
            </a:r>
            <a:r>
              <a:rPr kumimoji="0" lang="en-GB" sz="1200" b="1" i="0" u="none" strike="noStrike" kern="0" cap="none" spc="0" normalizeH="0" baseline="0" noProof="0" dirty="0" err="1" smtClean="0">
                <a:ln>
                  <a:noFill/>
                </a:ln>
                <a:solidFill>
                  <a:srgbClr val="8E258D"/>
                </a:solidFill>
                <a:effectLst/>
                <a:uLnTx/>
                <a:uFillTx/>
                <a:latin typeface="Arial"/>
                <a:cs typeface="Arial"/>
              </a:rPr>
              <a:t>FDD</a:t>
            </a:r>
            <a:r>
              <a:rPr kumimoji="0" lang="en-GB" sz="1200" b="1" i="0" u="none" strike="noStrike" kern="0" cap="none" spc="0" normalizeH="0" baseline="0" noProof="0" dirty="0" smtClean="0">
                <a:ln>
                  <a:noFill/>
                </a:ln>
                <a:solidFill>
                  <a:srgbClr val="8E258D"/>
                </a:solidFill>
                <a:effectLst/>
                <a:uLnTx/>
                <a:uFillTx/>
                <a:latin typeface="Arial"/>
                <a:cs typeface="Arial"/>
              </a:rPr>
              <a:t> engagements are as follows......</a:t>
            </a:r>
          </a:p>
        </p:txBody>
      </p:sp>
      <p:sp>
        <p:nvSpPr>
          <p:cNvPr id="49" name="Rectangle 48"/>
          <p:cNvSpPr/>
          <p:nvPr/>
        </p:nvSpPr>
        <p:spPr>
          <a:xfrm>
            <a:off x="170319" y="2070850"/>
            <a:ext cx="1201277" cy="940164"/>
          </a:xfrm>
          <a:prstGeom prst="rect">
            <a:avLst/>
          </a:prstGeom>
          <a:solidFill>
            <a:srgbClr val="00505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300"/>
              </a:spcBef>
              <a:spcAft>
                <a:spcPts val="0"/>
              </a:spcAft>
              <a:buClrTx/>
              <a:buSzTx/>
              <a:buFontTx/>
              <a:buNone/>
              <a:tabLst/>
              <a:defRPr/>
            </a:pPr>
            <a:r>
              <a:rPr kumimoji="0" lang="en-GB" sz="1000" b="1" i="0" u="none" strike="noStrike" kern="0" cap="none" spc="0" normalizeH="0" baseline="0" noProof="0" dirty="0" smtClean="0">
                <a:ln>
                  <a:noFill/>
                </a:ln>
                <a:solidFill>
                  <a:srgbClr val="FFFFFF"/>
                </a:solidFill>
                <a:effectLst/>
                <a:uLnTx/>
                <a:uFillTx/>
                <a:latin typeface="Arial"/>
                <a:ea typeface="+mn-ea"/>
                <a:cs typeface="Arial"/>
              </a:rPr>
              <a:t>Oral reporting</a:t>
            </a:r>
            <a:endParaRPr kumimoji="0" lang="en-GB" sz="1000" b="1" i="0" u="none" strike="noStrike" kern="0" cap="none" spc="0" normalizeH="0" baseline="0" noProof="0" dirty="0">
              <a:ln>
                <a:noFill/>
              </a:ln>
              <a:solidFill>
                <a:srgbClr val="FFFFFF"/>
              </a:solidFill>
              <a:effectLst/>
              <a:uLnTx/>
              <a:uFillTx/>
              <a:latin typeface="Arial"/>
              <a:ea typeface="+mn-ea"/>
              <a:cs typeface="Arial"/>
            </a:endParaRPr>
          </a:p>
        </p:txBody>
      </p:sp>
      <p:sp>
        <p:nvSpPr>
          <p:cNvPr id="50" name="Rectangle 49"/>
          <p:cNvSpPr/>
          <p:nvPr/>
        </p:nvSpPr>
        <p:spPr>
          <a:xfrm>
            <a:off x="179283" y="3048006"/>
            <a:ext cx="1201277" cy="737376"/>
          </a:xfrm>
          <a:prstGeom prst="rect">
            <a:avLst/>
          </a:prstGeom>
          <a:solidFill>
            <a:srgbClr val="00505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300"/>
              </a:spcBef>
              <a:spcAft>
                <a:spcPts val="0"/>
              </a:spcAft>
              <a:buClrTx/>
              <a:buSzTx/>
              <a:buFontTx/>
              <a:buNone/>
              <a:tabLst/>
              <a:defRPr/>
            </a:pPr>
            <a:r>
              <a:rPr kumimoji="0" lang="en-GB" sz="1000" b="1" i="0" u="none" strike="noStrike" kern="0" cap="none" spc="0" normalizeH="0" baseline="0" noProof="0" dirty="0" smtClean="0">
                <a:ln>
                  <a:noFill/>
                </a:ln>
                <a:solidFill>
                  <a:srgbClr val="FFFFFF"/>
                </a:solidFill>
                <a:effectLst/>
                <a:uLnTx/>
                <a:uFillTx/>
                <a:latin typeface="Arial"/>
                <a:ea typeface="+mn-ea"/>
                <a:cs typeface="Arial"/>
              </a:rPr>
              <a:t>Status updates</a:t>
            </a:r>
            <a:endParaRPr kumimoji="0" lang="en-GB" sz="1000" b="1" i="0" u="none" strike="noStrike" kern="0" cap="none" spc="0" normalizeH="0" baseline="0" noProof="0" dirty="0">
              <a:ln>
                <a:noFill/>
              </a:ln>
              <a:solidFill>
                <a:srgbClr val="FFFFFF"/>
              </a:solidFill>
              <a:effectLst/>
              <a:uLnTx/>
              <a:uFillTx/>
              <a:latin typeface="Arial"/>
              <a:ea typeface="+mn-ea"/>
              <a:cs typeface="Arial"/>
            </a:endParaRPr>
          </a:p>
        </p:txBody>
      </p:sp>
      <p:sp>
        <p:nvSpPr>
          <p:cNvPr id="51" name="Rectangle 50"/>
          <p:cNvSpPr/>
          <p:nvPr/>
        </p:nvSpPr>
        <p:spPr>
          <a:xfrm>
            <a:off x="188246" y="3818972"/>
            <a:ext cx="1201277" cy="792676"/>
          </a:xfrm>
          <a:prstGeom prst="rect">
            <a:avLst/>
          </a:prstGeom>
          <a:solidFill>
            <a:srgbClr val="00505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300"/>
              </a:spcBef>
              <a:spcAft>
                <a:spcPts val="0"/>
              </a:spcAft>
              <a:buClrTx/>
              <a:buSzTx/>
              <a:buFontTx/>
              <a:buNone/>
              <a:tabLst/>
              <a:defRPr/>
            </a:pPr>
            <a:r>
              <a:rPr kumimoji="0" lang="en-GB" sz="1000" b="1" i="0" u="none" strike="noStrike" kern="0" cap="none" spc="0" normalizeH="0" baseline="0" noProof="0" dirty="0" smtClean="0">
                <a:ln>
                  <a:noFill/>
                </a:ln>
                <a:solidFill>
                  <a:srgbClr val="FFFFFF"/>
                </a:solidFill>
                <a:effectLst/>
                <a:uLnTx/>
                <a:uFillTx/>
                <a:latin typeface="Arial"/>
                <a:ea typeface="+mn-ea"/>
                <a:cs typeface="Arial"/>
              </a:rPr>
              <a:t>Issues based reports</a:t>
            </a:r>
            <a:endParaRPr kumimoji="0" lang="en-GB" sz="1000" b="1" i="0" u="none" strike="noStrike" kern="0" cap="none" spc="0" normalizeH="0" baseline="0" noProof="0" dirty="0">
              <a:ln>
                <a:noFill/>
              </a:ln>
              <a:solidFill>
                <a:srgbClr val="FFFFFF"/>
              </a:solidFill>
              <a:effectLst/>
              <a:uLnTx/>
              <a:uFillTx/>
              <a:latin typeface="Arial"/>
              <a:ea typeface="+mn-ea"/>
              <a:cs typeface="Arial"/>
            </a:endParaRPr>
          </a:p>
        </p:txBody>
      </p:sp>
      <p:sp>
        <p:nvSpPr>
          <p:cNvPr id="52" name="Rectangle 51"/>
          <p:cNvSpPr/>
          <p:nvPr/>
        </p:nvSpPr>
        <p:spPr>
          <a:xfrm>
            <a:off x="1453946" y="1703295"/>
            <a:ext cx="4570336" cy="304795"/>
          </a:xfrm>
          <a:prstGeom prst="rect">
            <a:avLst/>
          </a:prstGeom>
          <a:solidFill>
            <a:srgbClr val="407C85"/>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smtClean="0">
                <a:ln>
                  <a:noFill/>
                </a:ln>
                <a:solidFill>
                  <a:srgbClr val="FFFFFF"/>
                </a:solidFill>
                <a:effectLst/>
                <a:uLnTx/>
                <a:uFillTx/>
                <a:latin typeface="Arial"/>
                <a:ea typeface="+mn-ea"/>
                <a:cs typeface="Arial"/>
              </a:rPr>
              <a:t>Relevance</a:t>
            </a:r>
            <a:endParaRPr kumimoji="0" lang="en-GB" sz="1000" b="1" i="0" u="none" strike="noStrike" kern="0" cap="none" spc="0" normalizeH="0" baseline="0" noProof="0" dirty="0">
              <a:ln>
                <a:noFill/>
              </a:ln>
              <a:solidFill>
                <a:srgbClr val="FFFFFF"/>
              </a:solidFill>
              <a:effectLst/>
              <a:uLnTx/>
              <a:uFillTx/>
              <a:latin typeface="Arial"/>
              <a:ea typeface="+mn-ea"/>
              <a:cs typeface="Arial"/>
            </a:endParaRPr>
          </a:p>
        </p:txBody>
      </p:sp>
      <p:sp>
        <p:nvSpPr>
          <p:cNvPr id="53" name="Rectangle 52"/>
          <p:cNvSpPr/>
          <p:nvPr/>
        </p:nvSpPr>
        <p:spPr>
          <a:xfrm>
            <a:off x="6085114" y="1694330"/>
            <a:ext cx="2278962" cy="304795"/>
          </a:xfrm>
          <a:prstGeom prst="rect">
            <a:avLst/>
          </a:prstGeom>
          <a:solidFill>
            <a:srgbClr val="407C85"/>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smtClean="0">
                <a:ln>
                  <a:noFill/>
                </a:ln>
                <a:solidFill>
                  <a:srgbClr val="FFFFFF"/>
                </a:solidFill>
                <a:effectLst/>
                <a:uLnTx/>
                <a:uFillTx/>
                <a:latin typeface="Arial"/>
                <a:ea typeface="+mn-ea"/>
                <a:cs typeface="Arial"/>
              </a:rPr>
              <a:t>Timing</a:t>
            </a:r>
            <a:endParaRPr kumimoji="0" lang="en-GB" sz="1000" b="1" i="0" u="none" strike="noStrike" kern="0" cap="none" spc="0" normalizeH="0" baseline="0" noProof="0" dirty="0">
              <a:ln>
                <a:noFill/>
              </a:ln>
              <a:solidFill>
                <a:srgbClr val="FFFFFF"/>
              </a:solidFill>
              <a:effectLst/>
              <a:uLnTx/>
              <a:uFillTx/>
              <a:latin typeface="Arial"/>
              <a:ea typeface="+mn-ea"/>
              <a:cs typeface="Arial"/>
            </a:endParaRPr>
          </a:p>
        </p:txBody>
      </p:sp>
      <p:sp>
        <p:nvSpPr>
          <p:cNvPr id="54" name="Rectangle 53"/>
          <p:cNvSpPr/>
          <p:nvPr/>
        </p:nvSpPr>
        <p:spPr>
          <a:xfrm>
            <a:off x="188248" y="4652698"/>
            <a:ext cx="1201277" cy="718929"/>
          </a:xfrm>
          <a:prstGeom prst="rect">
            <a:avLst/>
          </a:prstGeom>
          <a:solidFill>
            <a:srgbClr val="00505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300"/>
              </a:spcBef>
              <a:spcAft>
                <a:spcPts val="0"/>
              </a:spcAft>
              <a:buClrTx/>
              <a:buSzTx/>
              <a:buFontTx/>
              <a:buNone/>
              <a:tabLst/>
              <a:defRPr/>
            </a:pPr>
            <a:r>
              <a:rPr kumimoji="0" lang="en-GB" sz="1000" b="1" i="0" u="none" strike="noStrike" kern="0" cap="none" spc="0" normalizeH="0" baseline="0" noProof="0" dirty="0" smtClean="0">
                <a:ln>
                  <a:noFill/>
                </a:ln>
                <a:solidFill>
                  <a:srgbClr val="FFFFFF"/>
                </a:solidFill>
                <a:effectLst/>
                <a:uLnTx/>
                <a:uFillTx/>
                <a:latin typeface="Arial"/>
                <a:ea typeface="+mn-ea"/>
                <a:cs typeface="Arial"/>
              </a:rPr>
              <a:t>Written reports</a:t>
            </a:r>
            <a:endParaRPr kumimoji="0" lang="en-GB" sz="1000" b="1" i="0" u="none" strike="noStrike" kern="0" cap="none" spc="0" normalizeH="0" baseline="0" noProof="0" dirty="0">
              <a:ln>
                <a:noFill/>
              </a:ln>
              <a:solidFill>
                <a:srgbClr val="FFFFFF"/>
              </a:solidFill>
              <a:effectLst/>
              <a:uLnTx/>
              <a:uFillTx/>
              <a:latin typeface="Arial"/>
              <a:ea typeface="+mn-ea"/>
              <a:cs typeface="Arial"/>
            </a:endParaRPr>
          </a:p>
        </p:txBody>
      </p:sp>
      <p:sp>
        <p:nvSpPr>
          <p:cNvPr id="55" name="Rectangle 54"/>
          <p:cNvSpPr/>
          <p:nvPr/>
        </p:nvSpPr>
        <p:spPr>
          <a:xfrm>
            <a:off x="188246" y="5883634"/>
            <a:ext cx="1201277" cy="451647"/>
          </a:xfrm>
          <a:prstGeom prst="rect">
            <a:avLst/>
          </a:prstGeom>
          <a:solidFill>
            <a:srgbClr val="00505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smtClean="0">
                <a:ln>
                  <a:noFill/>
                </a:ln>
                <a:solidFill>
                  <a:srgbClr val="FFFFFF"/>
                </a:solidFill>
                <a:effectLst/>
                <a:uLnTx/>
                <a:uFillTx/>
                <a:latin typeface="Arial"/>
                <a:ea typeface="+mn-ea"/>
                <a:cs typeface="Arial"/>
              </a:rPr>
              <a:t>Public company transactions</a:t>
            </a:r>
            <a:endParaRPr kumimoji="0" lang="en-GB" sz="1000" b="1" i="0" u="none" strike="noStrike" kern="0" cap="none" spc="0" normalizeH="0" baseline="0" noProof="0" dirty="0">
              <a:ln>
                <a:noFill/>
              </a:ln>
              <a:solidFill>
                <a:srgbClr val="FFFFFF"/>
              </a:solidFill>
              <a:effectLst/>
              <a:uLnTx/>
              <a:uFillTx/>
              <a:latin typeface="Arial"/>
              <a:ea typeface="+mn-ea"/>
              <a:cs typeface="Arial"/>
            </a:endParaRPr>
          </a:p>
        </p:txBody>
      </p:sp>
      <p:sp>
        <p:nvSpPr>
          <p:cNvPr id="56" name="Rectangle 55"/>
          <p:cNvSpPr/>
          <p:nvPr/>
        </p:nvSpPr>
        <p:spPr>
          <a:xfrm>
            <a:off x="1458756" y="2079814"/>
            <a:ext cx="4539273" cy="914398"/>
          </a:xfrm>
          <a:prstGeom prst="rect">
            <a:avLst/>
          </a:prstGeom>
          <a:solidFill>
            <a:srgbClr val="BFDEE4"/>
          </a:solidFill>
          <a:ln w="25400" cap="flat" cmpd="sng" algn="ctr">
            <a:noFill/>
            <a:prstDash val="solid"/>
          </a:ln>
          <a:effectLst/>
        </p:spPr>
        <p:txBody>
          <a:bodyPr rtlCol="0" anchor="t"/>
          <a:lstStyle/>
          <a:p>
            <a:pPr marL="231775" marR="0" lvl="0" indent="-231775" defTabSz="914400" eaLnBrk="1" fontAlgn="auto" latinLnBrk="0" hangingPunct="1">
              <a:lnSpc>
                <a:spcPts val="1100"/>
              </a:lnSpc>
              <a:spcBef>
                <a:spcPts val="0"/>
              </a:spcBef>
              <a:spcAft>
                <a:spcPts val="0"/>
              </a:spcAft>
              <a:buClr>
                <a:schemeClr val="accent1"/>
              </a:buClr>
              <a:buSzPct val="125000"/>
              <a:buFont typeface="Arial" pitchFamily="34" charset="0"/>
              <a:buChar char="▪"/>
              <a:tabLst>
                <a:tab pos="231775" algn="l"/>
              </a:tabLst>
              <a:defRPr/>
            </a:pPr>
            <a:r>
              <a:rPr kumimoji="0" lang="en-GB" sz="1000" b="0" i="0" u="none" strike="noStrike" kern="0" cap="none" spc="0" normalizeH="0" baseline="0" noProof="0" dirty="0" smtClean="0">
                <a:ln>
                  <a:noFill/>
                </a:ln>
                <a:solidFill>
                  <a:srgbClr val="00338D"/>
                </a:solidFill>
                <a:effectLst/>
                <a:uLnTx/>
                <a:uFillTx/>
                <a:latin typeface="Arial"/>
                <a:ea typeface="+mn-ea"/>
                <a:cs typeface="Arial"/>
              </a:rPr>
              <a:t>Regular verbal reporting on the status of our work and key findings are key to help manage our client’s expectations, ensure they receive the benefits from our work as quickly as possible, and raise our visibility on the deal</a:t>
            </a:r>
          </a:p>
          <a:p>
            <a:pPr marL="231775" marR="0" lvl="0" indent="-231775" defTabSz="914400" eaLnBrk="1" fontAlgn="auto" latinLnBrk="0" hangingPunct="1">
              <a:lnSpc>
                <a:spcPts val="1100"/>
              </a:lnSpc>
              <a:spcBef>
                <a:spcPts val="0"/>
              </a:spcBef>
              <a:spcAft>
                <a:spcPts val="0"/>
              </a:spcAft>
              <a:buClr>
                <a:schemeClr val="accent1"/>
              </a:buClr>
              <a:buSzPct val="125000"/>
              <a:buFont typeface="Arial" pitchFamily="34" charset="0"/>
              <a:buChar char="▪"/>
              <a:tabLst>
                <a:tab pos="231775" algn="l"/>
              </a:tabLst>
              <a:defRPr/>
            </a:pPr>
            <a:r>
              <a:rPr kumimoji="0" lang="en-GB" sz="1000" b="0" i="0" u="none" strike="noStrike" kern="0" cap="none" spc="0" normalizeH="0" baseline="0" noProof="0" dirty="0" smtClean="0">
                <a:ln>
                  <a:noFill/>
                </a:ln>
                <a:solidFill>
                  <a:srgbClr val="00338D"/>
                </a:solidFill>
                <a:effectLst/>
                <a:uLnTx/>
                <a:uFillTx/>
                <a:latin typeface="Arial"/>
                <a:ea typeface="+mn-ea"/>
                <a:cs typeface="Arial"/>
              </a:rPr>
              <a:t>It is quicker and less costly than written reporting, and is better at building the relationship, gaining trust, and opening up new opportunities</a:t>
            </a:r>
          </a:p>
        </p:txBody>
      </p:sp>
      <p:sp>
        <p:nvSpPr>
          <p:cNvPr id="57" name="Rectangle 56"/>
          <p:cNvSpPr/>
          <p:nvPr/>
        </p:nvSpPr>
        <p:spPr>
          <a:xfrm>
            <a:off x="1461245" y="3048004"/>
            <a:ext cx="4536146" cy="717167"/>
          </a:xfrm>
          <a:prstGeom prst="rect">
            <a:avLst/>
          </a:prstGeom>
          <a:solidFill>
            <a:srgbClr val="BFDEE4"/>
          </a:solidFill>
          <a:ln w="25400" cap="flat" cmpd="sng" algn="ctr">
            <a:noFill/>
            <a:prstDash val="solid"/>
          </a:ln>
          <a:effectLst/>
        </p:spPr>
        <p:txBody>
          <a:bodyPr rtlCol="0" anchor="t"/>
          <a:lstStyle/>
          <a:p>
            <a:pPr marL="231775" marR="0" lvl="0" indent="-231775" defTabSz="914400" eaLnBrk="1" fontAlgn="auto" latinLnBrk="0" hangingPunct="1">
              <a:lnSpc>
                <a:spcPct val="100000"/>
              </a:lnSpc>
              <a:spcBef>
                <a:spcPts val="300"/>
              </a:spcBef>
              <a:spcAft>
                <a:spcPts val="0"/>
              </a:spcAft>
              <a:buClr>
                <a:srgbClr val="00338D"/>
              </a:buClr>
              <a:buSzPct val="125000"/>
              <a:buFont typeface="Arial" pitchFamily="34" charset="0"/>
              <a:buChar char="▪"/>
              <a:tabLst>
                <a:tab pos="231775" algn="l"/>
              </a:tabLst>
              <a:defRPr/>
            </a:pPr>
            <a:r>
              <a:rPr kumimoji="0" lang="en-GB" sz="1000" b="0" i="0" u="none" strike="noStrike" kern="0" cap="none" spc="0" normalizeH="0" baseline="0" noProof="0" dirty="0" smtClean="0">
                <a:ln>
                  <a:noFill/>
                </a:ln>
                <a:solidFill>
                  <a:srgbClr val="00338D"/>
                </a:solidFill>
                <a:effectLst/>
                <a:uLnTx/>
                <a:uFillTx/>
                <a:latin typeface="Arial"/>
                <a:ea typeface="+mn-ea"/>
                <a:cs typeface="Arial"/>
              </a:rPr>
              <a:t>Regular status reports help ensure our client is kept aware of our progress.  As well as providing a process for updating key findings, it can also help ensure obstacles and delays are addressed, and may help any later discussions on overruns</a:t>
            </a:r>
          </a:p>
        </p:txBody>
      </p:sp>
      <p:sp>
        <p:nvSpPr>
          <p:cNvPr id="58" name="Rectangle 57"/>
          <p:cNvSpPr/>
          <p:nvPr/>
        </p:nvSpPr>
        <p:spPr>
          <a:xfrm>
            <a:off x="1479172" y="3818965"/>
            <a:ext cx="4529742" cy="770952"/>
          </a:xfrm>
          <a:prstGeom prst="rect">
            <a:avLst/>
          </a:prstGeom>
          <a:solidFill>
            <a:srgbClr val="BFDEE4"/>
          </a:solidFill>
          <a:ln w="25400" cap="flat" cmpd="sng" algn="ctr">
            <a:noFill/>
            <a:prstDash val="solid"/>
          </a:ln>
          <a:effectLst/>
        </p:spPr>
        <p:txBody>
          <a:bodyPr rtlCol="0" anchor="t"/>
          <a:lstStyle/>
          <a:p>
            <a:pPr marL="231775" marR="0" lvl="0" indent="-231775" defTabSz="914400" eaLnBrk="1" fontAlgn="auto" latinLnBrk="0" hangingPunct="1">
              <a:lnSpc>
                <a:spcPct val="100000"/>
              </a:lnSpc>
              <a:spcBef>
                <a:spcPts val="300"/>
              </a:spcBef>
              <a:spcAft>
                <a:spcPts val="0"/>
              </a:spcAft>
              <a:buClr>
                <a:schemeClr val="accent1"/>
              </a:buClr>
              <a:buSzPct val="125000"/>
              <a:buFont typeface="Arial" pitchFamily="34" charset="0"/>
              <a:buChar char="▪"/>
              <a:tabLst>
                <a:tab pos="231775" algn="l"/>
              </a:tabLst>
              <a:defRPr/>
            </a:pPr>
            <a:r>
              <a:rPr kumimoji="0" lang="en-GB" sz="1000" b="0" i="0" u="none" strike="noStrike" kern="0" cap="none" spc="0" normalizeH="0" baseline="0" noProof="0" dirty="0" smtClean="0">
                <a:ln>
                  <a:noFill/>
                </a:ln>
                <a:solidFill>
                  <a:srgbClr val="00338D"/>
                </a:solidFill>
                <a:effectLst/>
                <a:uLnTx/>
                <a:uFillTx/>
                <a:latin typeface="Arial"/>
                <a:ea typeface="+mn-ea"/>
                <a:cs typeface="Arial"/>
              </a:rPr>
              <a:t>This is an efficient way of quickly reporting on key issues and providing key items of analysis that our client needs quickly</a:t>
            </a:r>
          </a:p>
          <a:p>
            <a:pPr marL="231775" marR="0" lvl="0" indent="-231775" defTabSz="914400" eaLnBrk="1" fontAlgn="auto" latinLnBrk="0" hangingPunct="1">
              <a:lnSpc>
                <a:spcPct val="100000"/>
              </a:lnSpc>
              <a:spcBef>
                <a:spcPts val="300"/>
              </a:spcBef>
              <a:spcAft>
                <a:spcPts val="0"/>
              </a:spcAft>
              <a:buClr>
                <a:schemeClr val="accent1"/>
              </a:buClr>
              <a:buSzPct val="125000"/>
              <a:buFont typeface="Arial" pitchFamily="34" charset="0"/>
              <a:buChar char="▪"/>
              <a:tabLst>
                <a:tab pos="231775" algn="l"/>
              </a:tabLst>
              <a:defRPr/>
            </a:pPr>
            <a:r>
              <a:rPr kumimoji="0" lang="en-GB" sz="1000" b="0" i="0" u="none" strike="noStrike" kern="0" cap="none" spc="0" normalizeH="0" baseline="0" noProof="0" dirty="0" smtClean="0">
                <a:ln>
                  <a:noFill/>
                </a:ln>
                <a:solidFill>
                  <a:srgbClr val="00338D"/>
                </a:solidFill>
                <a:effectLst/>
                <a:uLnTx/>
                <a:uFillTx/>
                <a:latin typeface="Arial"/>
                <a:ea typeface="+mn-ea"/>
                <a:cs typeface="Arial"/>
              </a:rPr>
              <a:t>Common formats are a ‘red flag report’ which focuses on only the key due diligence issues and potential deal breakers</a:t>
            </a:r>
          </a:p>
          <a:p>
            <a:pPr marL="231775" marR="0" lvl="0" indent="-231775" defTabSz="914400" eaLnBrk="1" fontAlgn="auto" latinLnBrk="0" hangingPunct="1">
              <a:lnSpc>
                <a:spcPct val="100000"/>
              </a:lnSpc>
              <a:spcBef>
                <a:spcPts val="300"/>
              </a:spcBef>
              <a:spcAft>
                <a:spcPts val="0"/>
              </a:spcAft>
              <a:buClr>
                <a:srgbClr val="00338D"/>
              </a:buClr>
              <a:buSzPct val="75000"/>
              <a:buFont typeface="Wingdings" pitchFamily="2" charset="2"/>
              <a:buChar char="l"/>
              <a:tabLst>
                <a:tab pos="231775" algn="l"/>
              </a:tabLst>
              <a:defRPr/>
            </a:pPr>
            <a:endParaRPr kumimoji="0" lang="en-GB" sz="1000" b="0" i="0" u="none" strike="noStrike" kern="0" cap="none" spc="0" normalizeH="0" baseline="0" noProof="0" dirty="0" smtClean="0">
              <a:ln>
                <a:noFill/>
              </a:ln>
              <a:solidFill>
                <a:srgbClr val="00338D"/>
              </a:solidFill>
              <a:effectLst/>
              <a:uLnTx/>
              <a:uFillTx/>
              <a:latin typeface="Arial"/>
              <a:ea typeface="+mn-ea"/>
              <a:cs typeface="Arial"/>
            </a:endParaRPr>
          </a:p>
        </p:txBody>
      </p:sp>
      <p:sp>
        <p:nvSpPr>
          <p:cNvPr id="59" name="Rectangle 58"/>
          <p:cNvSpPr/>
          <p:nvPr/>
        </p:nvSpPr>
        <p:spPr>
          <a:xfrm>
            <a:off x="1479174" y="4661655"/>
            <a:ext cx="4536146" cy="699226"/>
          </a:xfrm>
          <a:prstGeom prst="rect">
            <a:avLst/>
          </a:prstGeom>
          <a:solidFill>
            <a:srgbClr val="BFDEE4"/>
          </a:solidFill>
          <a:ln w="25400" cap="flat" cmpd="sng" algn="ctr">
            <a:noFill/>
            <a:prstDash val="solid"/>
          </a:ln>
          <a:effectLst/>
        </p:spPr>
        <p:txBody>
          <a:bodyPr rtlCol="0" anchor="t"/>
          <a:lstStyle/>
          <a:p>
            <a:pPr marL="231775" marR="0" lvl="0" indent="-231775" defTabSz="914400" eaLnBrk="1" fontAlgn="auto" latinLnBrk="0" hangingPunct="1">
              <a:lnSpc>
                <a:spcPct val="100000"/>
              </a:lnSpc>
              <a:spcBef>
                <a:spcPts val="300"/>
              </a:spcBef>
              <a:spcAft>
                <a:spcPts val="0"/>
              </a:spcAft>
              <a:buClr>
                <a:srgbClr val="00338D"/>
              </a:buClr>
              <a:buSzPct val="125000"/>
              <a:buFont typeface="Arial" pitchFamily="34" charset="0"/>
              <a:buChar char="▪"/>
              <a:tabLst>
                <a:tab pos="231775" algn="l"/>
              </a:tabLst>
              <a:defRPr/>
            </a:pPr>
            <a:r>
              <a:rPr kumimoji="0" lang="en-GB" sz="1000" b="0" i="0" u="none" strike="noStrike" kern="0" cap="none" spc="0" normalizeH="0" baseline="0" noProof="0" dirty="0" smtClean="0">
                <a:ln>
                  <a:noFill/>
                </a:ln>
                <a:solidFill>
                  <a:srgbClr val="00338D"/>
                </a:solidFill>
                <a:effectLst/>
                <a:uLnTx/>
                <a:uFillTx/>
                <a:latin typeface="Arial"/>
                <a:ea typeface="+mn-ea"/>
                <a:cs typeface="Arial"/>
              </a:rPr>
              <a:t>While the majority of engagements still involve the production of a comprehensive due diligence report, it is important to consider the other types of reporting above and how these can be used to meet the needs of our client more effectively and efficiently</a:t>
            </a:r>
          </a:p>
        </p:txBody>
      </p:sp>
      <p:sp>
        <p:nvSpPr>
          <p:cNvPr id="60" name="Rectangle 59"/>
          <p:cNvSpPr/>
          <p:nvPr/>
        </p:nvSpPr>
        <p:spPr>
          <a:xfrm>
            <a:off x="1461243" y="5889811"/>
            <a:ext cx="4536146" cy="439269"/>
          </a:xfrm>
          <a:prstGeom prst="rect">
            <a:avLst/>
          </a:prstGeom>
          <a:solidFill>
            <a:srgbClr val="BFDEE4"/>
          </a:solidFill>
          <a:ln w="25400" cap="flat" cmpd="sng" algn="ctr">
            <a:noFill/>
            <a:prstDash val="solid"/>
          </a:ln>
          <a:effectLst/>
        </p:spPr>
        <p:txBody>
          <a:bodyPr rtlCol="0" anchor="t"/>
          <a:lstStyle/>
          <a:p>
            <a:pPr marL="231775" marR="0" lvl="0"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000" b="0" i="0" u="none" strike="noStrike" kern="0" cap="none" spc="0" normalizeH="0" baseline="0" noProof="0" dirty="0" smtClean="0">
                <a:ln>
                  <a:noFill/>
                </a:ln>
                <a:solidFill>
                  <a:srgbClr val="00338D"/>
                </a:solidFill>
                <a:effectLst/>
                <a:uLnTx/>
                <a:uFillTx/>
                <a:latin typeface="Arial"/>
                <a:ea typeface="+mn-ea"/>
                <a:cs typeface="Arial"/>
              </a:rPr>
              <a:t>Local guidance will need to be sought on the requirements for our reports on public company transactions or other regulatory work</a:t>
            </a:r>
          </a:p>
        </p:txBody>
      </p:sp>
      <p:sp>
        <p:nvSpPr>
          <p:cNvPr id="61" name="Rectangle 60"/>
          <p:cNvSpPr/>
          <p:nvPr/>
        </p:nvSpPr>
        <p:spPr>
          <a:xfrm>
            <a:off x="6063343" y="2070844"/>
            <a:ext cx="2318661" cy="914398"/>
          </a:xfrm>
          <a:prstGeom prst="rect">
            <a:avLst/>
          </a:prstGeom>
          <a:solidFill>
            <a:srgbClr val="BFDEE4"/>
          </a:solidFill>
          <a:ln w="25400" cap="flat" cmpd="sng" algn="ctr">
            <a:noFill/>
            <a:prstDash val="solid"/>
          </a:ln>
          <a:effectLst/>
        </p:spPr>
        <p:txBody>
          <a:bodyPr rtlCol="0" anchor="t"/>
          <a:lstStyle/>
          <a:p>
            <a:pPr marL="231775" marR="0" lvl="0" indent="-231775" defTabSz="914400" eaLnBrk="1" fontAlgn="auto" latinLnBrk="0" hangingPunct="1">
              <a:lnSpc>
                <a:spcPct val="100000"/>
              </a:lnSpc>
              <a:spcBef>
                <a:spcPts val="300"/>
              </a:spcBef>
              <a:spcAft>
                <a:spcPts val="0"/>
              </a:spcAft>
              <a:buClr>
                <a:srgbClr val="00338D"/>
              </a:buClr>
              <a:buSzPct val="125000"/>
              <a:buFont typeface="Arial" pitchFamily="34" charset="0"/>
              <a:buChar char="▪"/>
              <a:tabLst>
                <a:tab pos="231775" algn="l"/>
              </a:tabLst>
              <a:defRPr/>
            </a:pPr>
            <a:r>
              <a:rPr kumimoji="0" lang="en-GB" sz="1000" b="0" i="0" u="none" strike="noStrike" kern="0" cap="none" spc="0" normalizeH="0" baseline="0" noProof="0" dirty="0" smtClean="0">
                <a:ln>
                  <a:noFill/>
                </a:ln>
                <a:solidFill>
                  <a:srgbClr val="00338D"/>
                </a:solidFill>
                <a:effectLst/>
                <a:uLnTx/>
                <a:uFillTx/>
                <a:latin typeface="Arial"/>
                <a:ea typeface="+mn-ea"/>
                <a:cs typeface="Arial"/>
              </a:rPr>
              <a:t>Continuous / regular throughout fieldwork and reporting phases</a:t>
            </a:r>
          </a:p>
          <a:p>
            <a:pPr marL="231775" marR="0" lvl="0" indent="-231775" defTabSz="914400" eaLnBrk="1" fontAlgn="auto" latinLnBrk="0" hangingPunct="1">
              <a:lnSpc>
                <a:spcPct val="100000"/>
              </a:lnSpc>
              <a:spcBef>
                <a:spcPts val="300"/>
              </a:spcBef>
              <a:spcAft>
                <a:spcPts val="0"/>
              </a:spcAft>
              <a:buClr>
                <a:srgbClr val="00338D"/>
              </a:buClr>
              <a:buSzPct val="125000"/>
              <a:buFont typeface="Arial" pitchFamily="34" charset="0"/>
              <a:buChar char="▪"/>
              <a:tabLst>
                <a:tab pos="231775" algn="l"/>
              </a:tabLst>
              <a:defRPr/>
            </a:pPr>
            <a:r>
              <a:rPr kumimoji="0" lang="en-GB" sz="1000" b="0" i="0" u="none" strike="noStrike" kern="0" cap="none" spc="0" normalizeH="0" baseline="0" noProof="0" dirty="0" smtClean="0">
                <a:ln>
                  <a:noFill/>
                </a:ln>
                <a:solidFill>
                  <a:srgbClr val="00338D"/>
                </a:solidFill>
                <a:effectLst/>
                <a:uLnTx/>
                <a:uFillTx/>
                <a:latin typeface="Arial"/>
                <a:ea typeface="+mn-ea"/>
                <a:cs typeface="Arial"/>
              </a:rPr>
              <a:t>Supplement written reports with oral reporting to summarize/explaining key points</a:t>
            </a:r>
          </a:p>
        </p:txBody>
      </p:sp>
      <p:sp>
        <p:nvSpPr>
          <p:cNvPr id="62" name="Rectangle 61"/>
          <p:cNvSpPr/>
          <p:nvPr/>
        </p:nvSpPr>
        <p:spPr>
          <a:xfrm>
            <a:off x="6052457" y="3048006"/>
            <a:ext cx="2320583" cy="717167"/>
          </a:xfrm>
          <a:prstGeom prst="rect">
            <a:avLst/>
          </a:prstGeom>
          <a:solidFill>
            <a:srgbClr val="BFDEE4"/>
          </a:solidFill>
          <a:ln w="25400" cap="flat" cmpd="sng" algn="ctr">
            <a:noFill/>
            <a:prstDash val="solid"/>
          </a:ln>
          <a:effectLst/>
        </p:spPr>
        <p:txBody>
          <a:bodyPr rtlCol="0" anchor="t"/>
          <a:lstStyle/>
          <a:p>
            <a:pPr marL="231775" marR="0" lvl="0" indent="-231775" defTabSz="914400" eaLnBrk="1" fontAlgn="auto" latinLnBrk="0" hangingPunct="1">
              <a:lnSpc>
                <a:spcPct val="100000"/>
              </a:lnSpc>
              <a:spcBef>
                <a:spcPts val="300"/>
              </a:spcBef>
              <a:spcAft>
                <a:spcPts val="0"/>
              </a:spcAft>
              <a:buClr>
                <a:srgbClr val="00338D"/>
              </a:buClr>
              <a:buSzPct val="125000"/>
              <a:buFont typeface="Arial" pitchFamily="34" charset="0"/>
              <a:buChar char="▪"/>
              <a:tabLst>
                <a:tab pos="231775" algn="l"/>
              </a:tabLst>
              <a:defRPr/>
            </a:pPr>
            <a:r>
              <a:rPr kumimoji="0" lang="en-GB" sz="1000" b="0" i="0" u="none" strike="noStrike" kern="0" cap="none" spc="0" normalizeH="0" baseline="0" noProof="0" dirty="0" smtClean="0">
                <a:ln>
                  <a:noFill/>
                </a:ln>
                <a:solidFill>
                  <a:srgbClr val="00338D"/>
                </a:solidFill>
                <a:effectLst/>
                <a:uLnTx/>
                <a:uFillTx/>
                <a:latin typeface="Arial"/>
                <a:ea typeface="+mn-ea"/>
                <a:cs typeface="Arial"/>
              </a:rPr>
              <a:t>Regular updates throughout fieldwork (e.g. weekly or twice weekly call)</a:t>
            </a:r>
          </a:p>
        </p:txBody>
      </p:sp>
      <p:sp>
        <p:nvSpPr>
          <p:cNvPr id="63" name="Rectangle 62"/>
          <p:cNvSpPr/>
          <p:nvPr/>
        </p:nvSpPr>
        <p:spPr>
          <a:xfrm>
            <a:off x="6078084" y="3801031"/>
            <a:ext cx="2285991" cy="770952"/>
          </a:xfrm>
          <a:prstGeom prst="rect">
            <a:avLst/>
          </a:prstGeom>
          <a:solidFill>
            <a:srgbClr val="BFDEE4"/>
          </a:solidFill>
          <a:ln w="25400" cap="flat" cmpd="sng" algn="ctr">
            <a:noFill/>
            <a:prstDash val="solid"/>
          </a:ln>
          <a:effectLst/>
        </p:spPr>
        <p:txBody>
          <a:bodyPr rtlCol="0" anchor="t"/>
          <a:lstStyle/>
          <a:p>
            <a:pPr marL="231775" marR="0" lvl="0" indent="-231775" defTabSz="914400" eaLnBrk="1" fontAlgn="auto" latinLnBrk="0" hangingPunct="1">
              <a:lnSpc>
                <a:spcPct val="100000"/>
              </a:lnSpc>
              <a:spcBef>
                <a:spcPts val="300"/>
              </a:spcBef>
              <a:spcAft>
                <a:spcPts val="0"/>
              </a:spcAft>
              <a:buClr>
                <a:srgbClr val="00338D"/>
              </a:buClr>
              <a:buSzPct val="125000"/>
              <a:buFont typeface="Arial" pitchFamily="34" charset="0"/>
              <a:buChar char="▪"/>
              <a:tabLst>
                <a:tab pos="231775" algn="l"/>
              </a:tabLst>
              <a:defRPr/>
            </a:pPr>
            <a:r>
              <a:rPr kumimoji="0" lang="en-GB" sz="1000" b="0" i="0" u="none" strike="noStrike" kern="0" cap="none" spc="0" normalizeH="0" baseline="0" noProof="0" dirty="0" smtClean="0">
                <a:ln>
                  <a:noFill/>
                </a:ln>
                <a:solidFill>
                  <a:srgbClr val="00338D"/>
                </a:solidFill>
                <a:effectLst/>
                <a:uLnTx/>
                <a:uFillTx/>
                <a:latin typeface="Arial"/>
                <a:ea typeface="+mn-ea"/>
                <a:cs typeface="Arial"/>
              </a:rPr>
              <a:t>Provided during fieldwork phase before our full report issued, or may replace full written report to help our client reduce costs</a:t>
            </a:r>
          </a:p>
        </p:txBody>
      </p:sp>
      <p:sp>
        <p:nvSpPr>
          <p:cNvPr id="64" name="Rectangle 63"/>
          <p:cNvSpPr/>
          <p:nvPr/>
        </p:nvSpPr>
        <p:spPr>
          <a:xfrm>
            <a:off x="6096015" y="4652685"/>
            <a:ext cx="2268060" cy="735090"/>
          </a:xfrm>
          <a:prstGeom prst="rect">
            <a:avLst/>
          </a:prstGeom>
          <a:solidFill>
            <a:srgbClr val="BFDEE4"/>
          </a:solidFill>
          <a:ln w="25400" cap="flat" cmpd="sng" algn="ctr">
            <a:noFill/>
            <a:prstDash val="solid"/>
          </a:ln>
          <a:effectLst/>
        </p:spPr>
        <p:txBody>
          <a:bodyPr rtlCol="0" anchor="t"/>
          <a:lstStyle/>
          <a:p>
            <a:pPr marL="231775" marR="0" lvl="0" indent="-231775" defTabSz="914400" eaLnBrk="1" fontAlgn="auto" latinLnBrk="0" hangingPunct="1">
              <a:lnSpc>
                <a:spcPct val="100000"/>
              </a:lnSpc>
              <a:spcBef>
                <a:spcPts val="300"/>
              </a:spcBef>
              <a:spcAft>
                <a:spcPts val="0"/>
              </a:spcAft>
              <a:buClr>
                <a:srgbClr val="00338D"/>
              </a:buClr>
              <a:buSzPct val="125000"/>
              <a:buFont typeface="Arial" pitchFamily="34" charset="0"/>
              <a:buChar char="▪"/>
              <a:tabLst>
                <a:tab pos="231775" algn="l"/>
              </a:tabLst>
              <a:defRPr/>
            </a:pPr>
            <a:r>
              <a:rPr kumimoji="0" lang="en-GB" sz="1000" b="0" i="0" u="none" strike="noStrike" kern="0" cap="none" spc="0" normalizeH="0" baseline="0" noProof="0" dirty="0" smtClean="0">
                <a:ln>
                  <a:noFill/>
                </a:ln>
                <a:solidFill>
                  <a:srgbClr val="00338D"/>
                </a:solidFill>
                <a:effectLst/>
                <a:uLnTx/>
                <a:uFillTx/>
                <a:latin typeface="Arial"/>
                <a:ea typeface="+mn-ea"/>
                <a:cs typeface="Arial"/>
              </a:rPr>
              <a:t>Delivered following fieldwork.  Separate reports may be issued where there are multiple phases</a:t>
            </a:r>
          </a:p>
        </p:txBody>
      </p:sp>
      <p:sp>
        <p:nvSpPr>
          <p:cNvPr id="65" name="Rectangle 64"/>
          <p:cNvSpPr/>
          <p:nvPr/>
        </p:nvSpPr>
        <p:spPr>
          <a:xfrm>
            <a:off x="6060155" y="5891452"/>
            <a:ext cx="2294956" cy="446593"/>
          </a:xfrm>
          <a:prstGeom prst="rect">
            <a:avLst/>
          </a:prstGeom>
          <a:solidFill>
            <a:srgbClr val="BFDEE4"/>
          </a:solidFill>
          <a:ln w="25400" cap="flat" cmpd="sng" algn="ctr">
            <a:noFill/>
            <a:prstDash val="solid"/>
          </a:ln>
          <a:effectLst/>
        </p:spPr>
        <p:txBody>
          <a:bodyPr rtlCol="0" anchor="t"/>
          <a:lstStyle/>
          <a:p>
            <a:pPr marL="231775" marR="0" lvl="0"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000" b="0" i="0" u="none" strike="noStrike" kern="0" cap="none" spc="0" normalizeH="0" baseline="0" noProof="0" dirty="0" smtClean="0">
                <a:ln>
                  <a:noFill/>
                </a:ln>
                <a:solidFill>
                  <a:srgbClr val="00338D"/>
                </a:solidFill>
                <a:effectLst/>
                <a:uLnTx/>
                <a:uFillTx/>
                <a:latin typeface="Arial"/>
                <a:ea typeface="+mn-ea"/>
                <a:cs typeface="Arial"/>
              </a:rPr>
              <a:t>Seek local guidance</a:t>
            </a:r>
          </a:p>
        </p:txBody>
      </p:sp>
      <p:sp>
        <p:nvSpPr>
          <p:cNvPr id="66" name="Rectangle 65"/>
          <p:cNvSpPr/>
          <p:nvPr/>
        </p:nvSpPr>
        <p:spPr>
          <a:xfrm>
            <a:off x="8426830" y="2070847"/>
            <a:ext cx="528920" cy="4240306"/>
          </a:xfrm>
          <a:prstGeom prst="rect">
            <a:avLst/>
          </a:prstGeom>
          <a:solidFill>
            <a:srgbClr val="AA5CAA"/>
          </a:solidFill>
          <a:ln w="25400" cap="flat" cmpd="sng" algn="ctr">
            <a:no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smtClean="0">
                <a:ln>
                  <a:noFill/>
                </a:ln>
                <a:solidFill>
                  <a:srgbClr val="FFFFFF"/>
                </a:solidFill>
                <a:effectLst/>
                <a:uLnTx/>
                <a:uFillTx/>
                <a:latin typeface="Arial"/>
                <a:ea typeface="+mn-ea"/>
                <a:cs typeface="Arial"/>
              </a:rPr>
              <a:t>Tailor reporting to meet the needs of our client</a:t>
            </a:r>
            <a:endParaRPr kumimoji="0" lang="en-GB" sz="1000" b="1" i="0" u="none" strike="noStrike" kern="0" cap="none" spc="0" normalizeH="0" baseline="0" noProof="0" dirty="0">
              <a:ln>
                <a:noFill/>
              </a:ln>
              <a:solidFill>
                <a:srgbClr val="FFFFFF"/>
              </a:solidFill>
              <a:effectLst/>
              <a:uLnTx/>
              <a:uFillTx/>
              <a:latin typeface="Arial"/>
              <a:ea typeface="+mn-ea"/>
              <a:cs typeface="Arial"/>
            </a:endParaRPr>
          </a:p>
        </p:txBody>
      </p:sp>
      <p:sp>
        <p:nvSpPr>
          <p:cNvPr id="67" name="Rectangle 66"/>
          <p:cNvSpPr/>
          <p:nvPr/>
        </p:nvSpPr>
        <p:spPr>
          <a:xfrm>
            <a:off x="197206" y="5417449"/>
            <a:ext cx="1201277" cy="451647"/>
          </a:xfrm>
          <a:prstGeom prst="rect">
            <a:avLst/>
          </a:prstGeom>
          <a:solidFill>
            <a:srgbClr val="00505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err="1" smtClean="0">
                <a:ln>
                  <a:noFill/>
                </a:ln>
                <a:solidFill>
                  <a:srgbClr val="FFFFFF"/>
                </a:solidFill>
                <a:effectLst/>
                <a:uLnTx/>
                <a:uFillTx/>
                <a:latin typeface="Arial"/>
                <a:ea typeface="+mn-ea"/>
                <a:cs typeface="Arial"/>
              </a:rPr>
              <a:t>Databooks</a:t>
            </a:r>
            <a:endParaRPr kumimoji="0" lang="en-GB" sz="1000" b="1" i="0" u="none" strike="noStrike" kern="0" cap="none" spc="0" normalizeH="0" baseline="0" noProof="0" dirty="0">
              <a:ln>
                <a:noFill/>
              </a:ln>
              <a:solidFill>
                <a:srgbClr val="FFFFFF"/>
              </a:solidFill>
              <a:effectLst/>
              <a:uLnTx/>
              <a:uFillTx/>
              <a:latin typeface="Arial"/>
              <a:ea typeface="+mn-ea"/>
              <a:cs typeface="Arial"/>
            </a:endParaRPr>
          </a:p>
        </p:txBody>
      </p:sp>
      <p:sp>
        <p:nvSpPr>
          <p:cNvPr id="68" name="Rectangle 67"/>
          <p:cNvSpPr/>
          <p:nvPr/>
        </p:nvSpPr>
        <p:spPr>
          <a:xfrm>
            <a:off x="1470203" y="5423626"/>
            <a:ext cx="4536146" cy="439269"/>
          </a:xfrm>
          <a:prstGeom prst="rect">
            <a:avLst/>
          </a:prstGeom>
          <a:solidFill>
            <a:srgbClr val="BFDEE4"/>
          </a:solidFill>
          <a:ln w="25400" cap="flat" cmpd="sng" algn="ctr">
            <a:noFill/>
            <a:prstDash val="solid"/>
          </a:ln>
          <a:effectLst/>
        </p:spPr>
        <p:txBody>
          <a:bodyPr rtlCol="0" anchor="t"/>
          <a:lstStyle/>
          <a:p>
            <a:pPr marL="231775" marR="0" lvl="0"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000" b="0" i="0" u="none" strike="noStrike" kern="0" cap="none" spc="0" normalizeH="0" baseline="0" noProof="0" dirty="0" smtClean="0">
                <a:ln>
                  <a:noFill/>
                </a:ln>
                <a:solidFill>
                  <a:srgbClr val="00338D"/>
                </a:solidFill>
                <a:effectLst/>
                <a:uLnTx/>
                <a:uFillTx/>
                <a:latin typeface="Arial"/>
                <a:ea typeface="+mn-ea"/>
                <a:cs typeface="Arial"/>
              </a:rPr>
              <a:t>Copies of our </a:t>
            </a:r>
            <a:r>
              <a:rPr kumimoji="0" lang="en-GB" sz="1000" b="0" i="0" u="none" strike="noStrike" kern="0" cap="none" spc="0" normalizeH="0" baseline="0" noProof="0" dirty="0" err="1" smtClean="0">
                <a:ln>
                  <a:noFill/>
                </a:ln>
                <a:solidFill>
                  <a:srgbClr val="00338D"/>
                </a:solidFill>
                <a:effectLst/>
                <a:uLnTx/>
                <a:uFillTx/>
                <a:latin typeface="Arial"/>
                <a:ea typeface="+mn-ea"/>
                <a:cs typeface="Arial"/>
              </a:rPr>
              <a:t>databooks</a:t>
            </a:r>
            <a:r>
              <a:rPr kumimoji="0" lang="en-GB" sz="1000" b="0" i="0" u="none" strike="noStrike" kern="0" cap="none" spc="0" normalizeH="0" baseline="0" noProof="0" dirty="0" smtClean="0">
                <a:ln>
                  <a:noFill/>
                </a:ln>
                <a:solidFill>
                  <a:srgbClr val="00338D"/>
                </a:solidFill>
                <a:effectLst/>
                <a:uLnTx/>
                <a:uFillTx/>
                <a:latin typeface="Arial"/>
                <a:ea typeface="+mn-ea"/>
                <a:cs typeface="Arial"/>
              </a:rPr>
              <a:t> (excel</a:t>
            </a:r>
            <a:r>
              <a:rPr kumimoji="0" lang="en-GB" sz="1000" b="0" i="0" u="none" strike="noStrike" kern="0" cap="none" spc="0" normalizeH="0" baseline="30000" noProof="0" dirty="0" smtClean="0">
                <a:ln>
                  <a:noFill/>
                </a:ln>
                <a:solidFill>
                  <a:srgbClr val="00338D"/>
                </a:solidFill>
                <a:effectLst/>
                <a:uLnTx/>
                <a:uFillTx/>
                <a:latin typeface="Arial"/>
                <a:ea typeface="+mn-ea"/>
                <a:cs typeface="Arial"/>
              </a:rPr>
              <a:t>®</a:t>
            </a:r>
            <a:r>
              <a:rPr kumimoji="0" lang="en-GB" sz="1000" b="0" i="0" u="none" strike="noStrike" kern="0" cap="none" spc="0" normalizeH="0" baseline="0" noProof="0" dirty="0" smtClean="0">
                <a:ln>
                  <a:noFill/>
                </a:ln>
                <a:solidFill>
                  <a:srgbClr val="00338D"/>
                </a:solidFill>
                <a:effectLst/>
                <a:uLnTx/>
                <a:uFillTx/>
                <a:latin typeface="Arial"/>
                <a:ea typeface="+mn-ea"/>
                <a:cs typeface="Arial"/>
              </a:rPr>
              <a:t> worksheets) may also be provided to our clients.  See ‘databooks’ section of the </a:t>
            </a:r>
            <a:r>
              <a:rPr kumimoji="0" lang="en-GB" sz="1000" b="0" i="0" u="none" strike="noStrike" kern="0" cap="none" spc="0" normalizeH="0" baseline="0" noProof="0" dirty="0" err="1" smtClean="0">
                <a:ln>
                  <a:noFill/>
                </a:ln>
                <a:solidFill>
                  <a:srgbClr val="00338D"/>
                </a:solidFill>
                <a:effectLst/>
                <a:uLnTx/>
                <a:uFillTx/>
                <a:latin typeface="Arial"/>
                <a:ea typeface="+mn-ea"/>
                <a:cs typeface="Arial"/>
              </a:rPr>
              <a:t>FDD</a:t>
            </a:r>
            <a:r>
              <a:rPr kumimoji="0" lang="en-GB" sz="1000" b="0" i="0" u="none" strike="noStrike" kern="0" cap="none" spc="0" normalizeH="0" baseline="0" noProof="0" dirty="0" smtClean="0">
                <a:ln>
                  <a:noFill/>
                </a:ln>
                <a:solidFill>
                  <a:srgbClr val="00338D"/>
                </a:solidFill>
                <a:effectLst/>
                <a:uLnTx/>
                <a:uFillTx/>
                <a:latin typeface="Arial"/>
                <a:ea typeface="+mn-ea"/>
                <a:cs typeface="Arial"/>
              </a:rPr>
              <a:t> toolkit for</a:t>
            </a:r>
            <a:r>
              <a:rPr kumimoji="0" lang="en-GB" sz="1000" b="0" i="0" u="none" strike="noStrike" kern="0" cap="none" spc="0" normalizeH="0" noProof="0" dirty="0" smtClean="0">
                <a:ln>
                  <a:noFill/>
                </a:ln>
                <a:solidFill>
                  <a:srgbClr val="00338D"/>
                </a:solidFill>
                <a:effectLst/>
                <a:uLnTx/>
                <a:uFillTx/>
                <a:latin typeface="Arial"/>
                <a:ea typeface="+mn-ea"/>
                <a:cs typeface="Arial"/>
              </a:rPr>
              <a:t> considerations. </a:t>
            </a:r>
            <a:endParaRPr kumimoji="0" lang="en-GB" sz="1000" b="0" i="0" u="none" strike="noStrike" kern="0" cap="none" spc="0" normalizeH="0" baseline="0" noProof="0" dirty="0" smtClean="0">
              <a:ln>
                <a:noFill/>
              </a:ln>
              <a:solidFill>
                <a:srgbClr val="00338D"/>
              </a:solidFill>
              <a:effectLst/>
              <a:uLnTx/>
              <a:uFillTx/>
              <a:latin typeface="Arial"/>
              <a:ea typeface="+mn-ea"/>
              <a:cs typeface="Arial"/>
            </a:endParaRPr>
          </a:p>
        </p:txBody>
      </p:sp>
      <p:sp>
        <p:nvSpPr>
          <p:cNvPr id="69" name="Rectangle 68"/>
          <p:cNvSpPr/>
          <p:nvPr/>
        </p:nvSpPr>
        <p:spPr>
          <a:xfrm>
            <a:off x="6069115" y="5425267"/>
            <a:ext cx="2285996" cy="446593"/>
          </a:xfrm>
          <a:prstGeom prst="rect">
            <a:avLst/>
          </a:prstGeom>
          <a:solidFill>
            <a:srgbClr val="BFDEE4"/>
          </a:solidFill>
          <a:ln w="25400" cap="flat" cmpd="sng" algn="ctr">
            <a:noFill/>
            <a:prstDash val="solid"/>
          </a:ln>
          <a:effectLst/>
        </p:spPr>
        <p:txBody>
          <a:bodyPr rtlCol="0" anchor="t"/>
          <a:lstStyle/>
          <a:p>
            <a:pPr marL="231775" marR="0" lvl="0" indent="-231775" defTabSz="914400" eaLnBrk="1" fontAlgn="auto" latinLnBrk="0" hangingPunct="1">
              <a:lnSpc>
                <a:spcPts val="1000"/>
              </a:lnSpc>
              <a:spcBef>
                <a:spcPts val="600"/>
              </a:spcBef>
              <a:spcAft>
                <a:spcPts val="0"/>
              </a:spcAft>
              <a:buClr>
                <a:srgbClr val="00338D"/>
              </a:buClr>
              <a:buSzPct val="125000"/>
              <a:buFont typeface="Arial" pitchFamily="34" charset="0"/>
              <a:buChar char="▪"/>
              <a:tabLst>
                <a:tab pos="231775" algn="l"/>
              </a:tabLst>
              <a:defRPr/>
            </a:pPr>
            <a:r>
              <a:rPr kumimoji="0" lang="en-GB" sz="1000" b="0" i="0" u="none" strike="noStrike" kern="0" cap="none" spc="0" normalizeH="0" baseline="0" noProof="0" dirty="0" smtClean="0">
                <a:ln>
                  <a:noFill/>
                </a:ln>
                <a:solidFill>
                  <a:srgbClr val="00338D"/>
                </a:solidFill>
                <a:effectLst/>
                <a:uLnTx/>
                <a:uFillTx/>
                <a:latin typeface="Arial"/>
                <a:ea typeface="+mn-ea"/>
                <a:cs typeface="Arial"/>
              </a:rPr>
              <a:t>May be provided early to enable our client to make use of information</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4. Draft – Risk management considerations</a:t>
            </a:r>
            <a:endParaRPr lang="en-US" altLang="en-US" b="1" kern="0" dirty="0" smtClean="0">
              <a:solidFill>
                <a:schemeClr val="bg1"/>
              </a:solidFill>
            </a:endParaRPr>
          </a:p>
        </p:txBody>
      </p:sp>
      <p:sp>
        <p:nvSpPr>
          <p:cNvPr id="17" name="Line 19"/>
          <p:cNvSpPr>
            <a:spLocks noChangeShapeType="1"/>
          </p:cNvSpPr>
          <p:nvPr/>
        </p:nvSpPr>
        <p:spPr bwMode="gray">
          <a:xfrm>
            <a:off x="2540839" y="6155978"/>
            <a:ext cx="0" cy="631985"/>
          </a:xfrm>
          <a:prstGeom prst="line">
            <a:avLst/>
          </a:prstGeom>
          <a:noFill/>
          <a:ln w="76200" cap="sq">
            <a:noFill/>
            <a:round/>
            <a:headEnd type="none" w="sm" len="sm"/>
            <a:tailEnd type="none" w="sm" len="sm"/>
          </a:ln>
        </p:spPr>
        <p:txBody>
          <a:bodyPr wrap="square" lIns="72000" tIns="72000" rIns="72000" bIns="72000">
            <a:spAutoFit/>
          </a:bodyPr>
          <a:lstStyle/>
          <a:p>
            <a:pPr algn="ctr"/>
            <a:endParaRPr lang="en-GB" sz="1000" b="1" dirty="0" smtClean="0">
              <a:solidFill>
                <a:srgbClr val="FFFFFF"/>
              </a:solidFill>
              <a:latin typeface="+mn-lt"/>
              <a:cs typeface="Arial" pitchFamily="34" charset="0"/>
            </a:endParaRPr>
          </a:p>
        </p:txBody>
      </p:sp>
      <p:sp>
        <p:nvSpPr>
          <p:cNvPr id="8" name="Rectangle 3"/>
          <p:cNvSpPr txBox="1">
            <a:spLocks noChangeArrowheads="1"/>
          </p:cNvSpPr>
          <p:nvPr/>
        </p:nvSpPr>
        <p:spPr bwMode="auto">
          <a:xfrm>
            <a:off x="220322" y="1170472"/>
            <a:ext cx="8728372" cy="106357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3.  Risk management considerations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Set out below are some worked examples...</a:t>
            </a:r>
          </a:p>
        </p:txBody>
      </p:sp>
      <p:graphicFrame>
        <p:nvGraphicFramePr>
          <p:cNvPr id="10" name="Group 84"/>
          <p:cNvGraphicFramePr>
            <a:graphicFrameLocks noGrp="1"/>
          </p:cNvGraphicFramePr>
          <p:nvPr>
            <p:custDataLst>
              <p:tags r:id="rId1"/>
            </p:custDataLst>
          </p:nvPr>
        </p:nvGraphicFramePr>
        <p:xfrm>
          <a:off x="247426" y="1716732"/>
          <a:ext cx="8584847" cy="4605691"/>
        </p:xfrm>
        <a:graphic>
          <a:graphicData uri="http://schemas.openxmlformats.org/drawingml/2006/table">
            <a:tbl>
              <a:tblPr/>
              <a:tblGrid>
                <a:gridCol w="2984147"/>
                <a:gridCol w="5600700"/>
              </a:tblGrid>
              <a:tr h="0">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Scenario</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sm" len="sm"/>
                      <a:tailEnd type="none" w="sm" len="sm"/>
                    </a:lnT>
                    <a:lnB w="6350" cap="flat" cmpd="sng" algn="ctr">
                      <a:solidFill>
                        <a:srgbClr val="8AA5CB"/>
                      </a:solidFill>
                      <a:prstDash val="solid"/>
                      <a:round/>
                      <a:headEnd type="none" w="med" len="med"/>
                      <a:tailEnd type="none" w="med" len="med"/>
                    </a:lnB>
                    <a:lnTlToBr>
                      <a:noFill/>
                    </a:lnTlToBr>
                    <a:lnBlToTr>
                      <a:noFill/>
                    </a:lnBlToTr>
                    <a:solidFill>
                      <a:srgbClr val="007C92"/>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Considerations</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sm" len="sm"/>
                      <a:tailEnd type="none" w="sm" len="sm"/>
                    </a:lnT>
                    <a:lnB w="6350" cap="flat" cmpd="sng" algn="ctr">
                      <a:solidFill>
                        <a:srgbClr val="8AA5CB"/>
                      </a:solidFill>
                      <a:prstDash val="solid"/>
                      <a:round/>
                      <a:headEnd type="none" w="med" len="med"/>
                      <a:tailEnd type="none" w="med" len="med"/>
                    </a:lnB>
                    <a:lnTlToBr>
                      <a:noFill/>
                    </a:lnTlToBr>
                    <a:lnBlToTr>
                      <a:noFill/>
                    </a:lnBlToTr>
                    <a:solidFill>
                      <a:srgbClr val="007C92"/>
                    </a:solidFill>
                  </a:tcPr>
                </a:tc>
              </a:tr>
              <a:tr h="0">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“We have not identified any material issues or deal breakers in the course of our work”</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It is not our position to determine whether issues are material or are deal breakers.  Use of the word any is too onerous</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r>
              <a:tr h="0">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“You should obtain an indemnity against environmental liabilities or obtain a warranty that none exist”</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We do not make decisions or tell clients what to do.  We may advise them e.g. consider seeking an indemnity – the decision is in the clients hands and their lawyers – they may want to adjust the price and take the risk on the liability</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r>
              <a:tr h="794461">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“A reduction of £10 million in the purchase price should be sought to reflect the cost of continual under investment”</a:t>
                      </a:r>
                    </a:p>
                    <a:p>
                      <a:pPr marL="0" marR="0" lvl="0" indent="0" algn="l" defTabSz="914400" rtl="0" eaLnBrk="1" fontAlgn="base" latinLnBrk="0" hangingPunct="1">
                        <a:lnSpc>
                          <a:spcPct val="100000"/>
                        </a:lnSpc>
                        <a:spcBef>
                          <a:spcPct val="40000"/>
                        </a:spcBef>
                        <a:spcAft>
                          <a:spcPct val="0"/>
                        </a:spcAft>
                        <a:buClr>
                          <a:schemeClr val="accent1"/>
                        </a:buClr>
                        <a:buSzPct val="125000"/>
                        <a:buFont typeface="Arial" pitchFamily="34" charset="0"/>
                        <a:buChar char="▪"/>
                        <a:tabLst/>
                      </a:pPr>
                      <a:endParaRPr kumimoji="0" lang="en-GB" sz="1000" b="0" i="1" u="none" strike="noStrike" cap="none" normalizeH="0" baseline="0" dirty="0" smtClean="0">
                        <a:ln>
                          <a:noFill/>
                        </a:ln>
                        <a:solidFill>
                          <a:schemeClr val="accent1"/>
                        </a:solidFill>
                        <a:effectLst/>
                        <a:latin typeface="Arial" pitchFamily="34" charset="0"/>
                        <a:cs typeface="Arial" pitchFamily="34" charset="0"/>
                      </a:endParaRP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We can discuss price adjustments but not give specific valuation advice.  It is the clients decision as to how much they should pay for the business. </a:t>
                      </a:r>
                    </a:p>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We should avoid giving definitive numbers but may give a range of estimates and recommendations</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r>
              <a:tr h="47257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kumimoji="0" lang="en-GB" sz="1000" b="0" i="0" u="none" strike="noStrike" kern="0" cap="none" spc="0" normalizeH="0" baseline="0" noProof="0" dirty="0" smtClean="0">
                          <a:ln>
                            <a:noFill/>
                          </a:ln>
                          <a:solidFill>
                            <a:srgbClr val="00338D"/>
                          </a:solidFill>
                          <a:effectLst/>
                          <a:uLnTx/>
                          <a:uFillTx/>
                          <a:latin typeface="Arial" charset="0"/>
                          <a:ea typeface="+mn-ea"/>
                          <a:cs typeface="Arial" charset="0"/>
                        </a:rPr>
                        <a:t>“We noted the following points from our review of the management accounts...”</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Review has assurance connotations and implications</a:t>
                      </a:r>
                    </a:p>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We analyse management accounts</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r>
              <a:tr h="794461">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kumimoji="0" lang="en-GB" sz="1000" b="0" i="0" u="none" strike="noStrike" kern="0" cap="none" spc="0" normalizeH="0" baseline="0" noProof="0" dirty="0" smtClean="0">
                          <a:ln>
                            <a:noFill/>
                          </a:ln>
                          <a:solidFill>
                            <a:srgbClr val="00338D"/>
                          </a:solidFill>
                          <a:effectLst/>
                          <a:uLnTx/>
                          <a:uFillTx/>
                          <a:latin typeface="Arial" charset="0"/>
                          <a:ea typeface="+mn-ea"/>
                          <a:cs typeface="Arial" charset="0"/>
                        </a:rPr>
                        <a:t>“It is expected that the company will return to profitability in 20XX”</a:t>
                      </a:r>
                    </a:p>
                    <a:p>
                      <a:pPr marL="0" marR="0" lvl="0" indent="0" algn="l" defTabSz="914400" rtl="0" eaLnBrk="1" fontAlgn="base" latinLnBrk="0" hangingPunct="1">
                        <a:lnSpc>
                          <a:spcPct val="100000"/>
                        </a:lnSpc>
                        <a:spcBef>
                          <a:spcPct val="40000"/>
                        </a:spcBef>
                        <a:spcAft>
                          <a:spcPct val="0"/>
                        </a:spcAft>
                        <a:buClr>
                          <a:schemeClr val="accent1"/>
                        </a:buClr>
                        <a:buSzPct val="125000"/>
                        <a:buFont typeface="Arial" pitchFamily="34" charset="0"/>
                        <a:buChar char="▪"/>
                        <a:tabLst/>
                      </a:pPr>
                      <a:endParaRPr kumimoji="0" lang="en-GB" sz="1000" b="0" i="1" u="none" strike="noStrike" cap="none" normalizeH="0" baseline="0" dirty="0" smtClean="0">
                        <a:ln>
                          <a:noFill/>
                        </a:ln>
                        <a:solidFill>
                          <a:schemeClr val="accent1"/>
                        </a:solidFill>
                        <a:effectLst/>
                        <a:latin typeface="Arial" pitchFamily="34" charset="0"/>
                        <a:cs typeface="Arial" pitchFamily="34" charset="0"/>
                      </a:endParaRP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Who expects? Management or KPMG – we must clearly distinguish between Management and KPMG views</a:t>
                      </a:r>
                    </a:p>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Any KPMG views must be substantiated by detailed evidence and be given in the context of that evidence</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r>
              <a:tr h="494908">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kumimoji="0" lang="en-GB" sz="1000" b="0" i="0" u="none" strike="noStrike" kern="0" cap="none" spc="0" normalizeH="0" baseline="0" noProof="0" dirty="0" smtClean="0">
                          <a:ln>
                            <a:noFill/>
                          </a:ln>
                          <a:solidFill>
                            <a:srgbClr val="00338D"/>
                          </a:solidFill>
                          <a:effectLst/>
                          <a:uLnTx/>
                          <a:uFillTx/>
                          <a:latin typeface="Arial" charset="0"/>
                          <a:ea typeface="+mn-ea"/>
                          <a:cs typeface="Arial" charset="0"/>
                        </a:rPr>
                        <a:t>“One of the best options is to maximize the level of WC on completion is...”</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Words such as best and maximize are too onerous</a:t>
                      </a:r>
                    </a:p>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It is not for us to conclude on the best option.  We can only make suggestions</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r>
              <a:tr h="794461">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kumimoji="0" lang="en-GB" sz="1000" b="0" i="0" u="none" strike="noStrike" kern="0" cap="none" spc="0" normalizeH="0" baseline="0" noProof="0" dirty="0" smtClean="0">
                          <a:ln>
                            <a:noFill/>
                          </a:ln>
                          <a:solidFill>
                            <a:srgbClr val="00338D"/>
                          </a:solidFill>
                          <a:effectLst/>
                          <a:uLnTx/>
                          <a:uFillTx/>
                          <a:latin typeface="Arial" charset="0"/>
                          <a:ea typeface="+mn-ea"/>
                          <a:cs typeface="Arial" charset="0"/>
                        </a:rPr>
                        <a:t>“Projections have been prepared via a sensible, robust and logical approach”</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Sensible is too ambiguous – What is meant by sensible?  Sensible to whom?  Insufficient reason or depth is given as to why we think it is robust or logical</a:t>
                      </a:r>
                    </a:p>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We should describe the basis and, using our experience, give a view as to whether it is typical of the process we would expect</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4. Draft – Risk management considerations</a:t>
            </a:r>
            <a:endParaRPr lang="en-US" altLang="en-US" b="1" kern="0" dirty="0" smtClean="0">
              <a:solidFill>
                <a:schemeClr val="bg1"/>
              </a:solidFill>
            </a:endParaRPr>
          </a:p>
        </p:txBody>
      </p:sp>
      <p:sp>
        <p:nvSpPr>
          <p:cNvPr id="17" name="Line 19"/>
          <p:cNvSpPr>
            <a:spLocks noChangeShapeType="1"/>
          </p:cNvSpPr>
          <p:nvPr/>
        </p:nvSpPr>
        <p:spPr bwMode="gray">
          <a:xfrm>
            <a:off x="2540839" y="6155978"/>
            <a:ext cx="0" cy="631985"/>
          </a:xfrm>
          <a:prstGeom prst="line">
            <a:avLst/>
          </a:prstGeom>
          <a:noFill/>
          <a:ln w="76200" cap="sq">
            <a:noFill/>
            <a:round/>
            <a:headEnd type="none" w="sm" len="sm"/>
            <a:tailEnd type="none" w="sm" len="sm"/>
          </a:ln>
        </p:spPr>
        <p:txBody>
          <a:bodyPr wrap="square" lIns="72000" tIns="72000" rIns="72000" bIns="72000">
            <a:spAutoFit/>
          </a:bodyPr>
          <a:lstStyle/>
          <a:p>
            <a:pPr algn="ctr"/>
            <a:endParaRPr lang="en-GB" sz="1000" b="1" dirty="0" smtClean="0">
              <a:solidFill>
                <a:srgbClr val="FFFFFF"/>
              </a:solidFill>
              <a:latin typeface="+mn-lt"/>
              <a:cs typeface="Arial" pitchFamily="34" charset="0"/>
            </a:endParaRPr>
          </a:p>
        </p:txBody>
      </p:sp>
      <p:sp>
        <p:nvSpPr>
          <p:cNvPr id="11" name="Rectangle 3"/>
          <p:cNvSpPr txBox="1">
            <a:spLocks noChangeArrowheads="1"/>
          </p:cNvSpPr>
          <p:nvPr/>
        </p:nvSpPr>
        <p:spPr bwMode="auto">
          <a:xfrm>
            <a:off x="220322" y="1170472"/>
            <a:ext cx="8728372" cy="106357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3.  Risk management considerations</a:t>
            </a:r>
          </a:p>
        </p:txBody>
      </p:sp>
      <p:graphicFrame>
        <p:nvGraphicFramePr>
          <p:cNvPr id="12" name="Group 84"/>
          <p:cNvGraphicFramePr>
            <a:graphicFrameLocks noGrp="1"/>
          </p:cNvGraphicFramePr>
          <p:nvPr>
            <p:custDataLst>
              <p:tags r:id="rId1"/>
            </p:custDataLst>
          </p:nvPr>
        </p:nvGraphicFramePr>
        <p:xfrm>
          <a:off x="247426" y="1540085"/>
          <a:ext cx="8584847" cy="1543200"/>
        </p:xfrm>
        <a:graphic>
          <a:graphicData uri="http://schemas.openxmlformats.org/drawingml/2006/table">
            <a:tbl>
              <a:tblPr/>
              <a:tblGrid>
                <a:gridCol w="2984147"/>
                <a:gridCol w="5600700"/>
              </a:tblGrid>
              <a:tr h="0">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Scenario</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sm" len="sm"/>
                      <a:tailEnd type="none" w="sm" len="sm"/>
                    </a:lnT>
                    <a:lnB w="6350" cap="flat" cmpd="sng" algn="ctr">
                      <a:solidFill>
                        <a:srgbClr val="8AA5CB"/>
                      </a:solidFill>
                      <a:prstDash val="solid"/>
                      <a:round/>
                      <a:headEnd type="none" w="med" len="med"/>
                      <a:tailEnd type="none" w="med" len="med"/>
                    </a:lnB>
                    <a:lnTlToBr>
                      <a:noFill/>
                    </a:lnTlToBr>
                    <a:lnBlToTr>
                      <a:noFill/>
                    </a:lnBlToTr>
                    <a:solidFill>
                      <a:srgbClr val="007C92"/>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Considerations</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sm" len="sm"/>
                      <a:tailEnd type="none" w="sm" len="sm"/>
                    </a:lnT>
                    <a:lnB w="6350" cap="flat" cmpd="sng" algn="ctr">
                      <a:solidFill>
                        <a:srgbClr val="8AA5CB"/>
                      </a:solidFill>
                      <a:prstDash val="solid"/>
                      <a:round/>
                      <a:headEnd type="none" w="med" len="med"/>
                      <a:tailEnd type="none" w="med" len="med"/>
                    </a:lnB>
                    <a:lnTlToBr>
                      <a:noFill/>
                    </a:lnTlToBr>
                    <a:lnBlToTr>
                      <a:noFill/>
                    </a:lnBlToTr>
                    <a:solidFill>
                      <a:srgbClr val="007C92"/>
                    </a:solidFill>
                  </a:tcPr>
                </a:tc>
              </a:tr>
              <a:tr h="0">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“In light of XYZ, ABC this projection assumption appears reasonable”</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Where well supported and with clear basis of preparation we can provide conclusions on individual assumptions in the context of available evidence – we should avoid stating all assumptions are reasonable or underpinning the forecast assessment</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r>
              <a:tr h="0">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“We applied all sensitivities to the model and net impact was to reduce earnings by £5m”</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000" kern="0" dirty="0" smtClean="0">
                          <a:solidFill>
                            <a:schemeClr val="accent1"/>
                          </a:solidFill>
                          <a:latin typeface="Arial" charset="0"/>
                          <a:ea typeface="+mn-ea"/>
                          <a:cs typeface="Arial" charset="0"/>
                        </a:rPr>
                        <a:t>KPMG should avoid running the sensitivities – in particular this is strictly prohibited for SEC clients  – we must be careful that the model is robust/sufficient to rely on the output – we should avoid stating the impact of all adjustments – management may have corrective actions.  All denotes completeness which cannot be achieved</a:t>
                      </a:r>
                    </a:p>
                  </a:txBody>
                  <a:tcPr marL="49846" marR="49846" marT="54000" marB="54000" horzOverflow="overflow">
                    <a:lnL w="6350" cap="flat" cmpd="sng" algn="ctr">
                      <a:solidFill>
                        <a:srgbClr val="8AA5CB"/>
                      </a:solidFill>
                      <a:prstDash val="solid"/>
                      <a:round/>
                      <a:headEnd type="none" w="sm" len="sm"/>
                      <a:tailEnd type="none" w="sm" len="sm"/>
                    </a:lnL>
                    <a:lnR w="6350" cap="flat" cmpd="sng" algn="ctr">
                      <a:solidFill>
                        <a:srgbClr val="8AA5CB"/>
                      </a:solidFill>
                      <a:prstDash val="solid"/>
                      <a:round/>
                      <a:headEnd type="none" w="sm" len="sm"/>
                      <a:tailEnd type="none" w="sm" len="sm"/>
                    </a:lnR>
                    <a:lnT w="6350" cap="flat" cmpd="sng" algn="ctr">
                      <a:solidFill>
                        <a:srgbClr val="8AA5CB"/>
                      </a:solidFill>
                      <a:prstDash val="solid"/>
                      <a:round/>
                      <a:headEnd type="none" w="med" len="med"/>
                      <a:tailEnd type="none" w="med" len="med"/>
                    </a:lnT>
                    <a:lnB w="6350" cap="flat" cmpd="sng" algn="ctr">
                      <a:solidFill>
                        <a:srgbClr val="8AA5CB"/>
                      </a:solidFill>
                      <a:prstDash val="solid"/>
                      <a:round/>
                      <a:headEnd type="none" w="med" len="med"/>
                      <a:tailEnd type="none" w="med" len="med"/>
                    </a:lnB>
                    <a:lnTlToBr>
                      <a:noFill/>
                    </a:lnTlToBr>
                    <a:lnBlToTr>
                      <a:noFill/>
                    </a:lnBlToTr>
                    <a:noFill/>
                  </a:tcPr>
                </a:tc>
              </a:tr>
            </a:tbl>
          </a:graphicData>
        </a:graphic>
      </p:graphicFrame>
      <p:sp>
        <p:nvSpPr>
          <p:cNvPr id="13" name="Rectangle 3"/>
          <p:cNvSpPr txBox="1">
            <a:spLocks noChangeArrowheads="1"/>
          </p:cNvSpPr>
          <p:nvPr/>
        </p:nvSpPr>
        <p:spPr bwMode="auto">
          <a:xfrm>
            <a:off x="311994" y="3262746"/>
            <a:ext cx="8114376" cy="2805546"/>
          </a:xfrm>
          <a:prstGeom prst="rect">
            <a:avLst/>
          </a:prstGeom>
          <a:solidFill>
            <a:srgbClr val="F3E9F3"/>
          </a:solidFill>
          <a:ln w="9525" algn="ctr">
            <a:noFill/>
            <a:miter lim="800000"/>
            <a:headEnd/>
            <a:tailEnd/>
          </a:ln>
        </p:spPr>
        <p:txBody>
          <a:bodyPr lIns="72000" tIns="72000" rIns="72000" bIns="72000"/>
          <a:lstStyle/>
          <a:p>
            <a:pPr marL="231775" marR="0" lvl="1" indent="-230188" defTabSz="914400" eaLnBrk="1" fontAlgn="auto" latinLnBrk="0" hangingPunct="1">
              <a:lnSpc>
                <a:spcPct val="100000"/>
              </a:lnSpc>
              <a:spcBef>
                <a:spcPct val="40000"/>
              </a:spcBef>
              <a:spcAft>
                <a:spcPts val="0"/>
              </a:spcAft>
              <a:buClr>
                <a:srgbClr val="00338D"/>
              </a:buClr>
              <a:buSzPct val="8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rPr>
              <a:t>Tips – risk management considerations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Be clear and unambiguous</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Use carefully terms with specific meaning, e.g.:</a:t>
            </a:r>
          </a:p>
          <a:p>
            <a:pPr marL="539750" marR="0" lvl="2" indent="-269875"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‘audit’, ‘review’, ‘compile’, ‘examine’</a:t>
            </a:r>
          </a:p>
          <a:p>
            <a:pPr marL="539750" marR="0" lvl="2" indent="-269875"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alternatives: ‘consider’, ‘read and comment’</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Avoid verbs which suggest assurance, e.g.:</a:t>
            </a:r>
          </a:p>
          <a:p>
            <a:pPr marL="539750" marR="0" lvl="2" indent="-269875"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‘determine’, ‘ascertain’, ‘ensure’, ‘estimate’, ‘complete’, ‘identify’, ‘verify’</a:t>
            </a:r>
          </a:p>
          <a:p>
            <a:pPr marL="539750" marR="0" lvl="2" indent="-269875"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may be modified by ‘seek to’</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Avoid onerous terms, e.g.:</a:t>
            </a:r>
          </a:p>
          <a:p>
            <a:pPr marL="539750" marR="0" lvl="2" indent="-269875"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‘maximize/minimize’, ‘best’, ‘all’, ‘any’</a:t>
            </a: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5. Review</a:t>
            </a:r>
            <a:endParaRPr lang="en-US" altLang="en-US" b="1" kern="0" dirty="0" smtClean="0">
              <a:solidFill>
                <a:schemeClr val="bg1"/>
              </a:solidFill>
            </a:endParaRPr>
          </a:p>
        </p:txBody>
      </p:sp>
      <p:sp>
        <p:nvSpPr>
          <p:cNvPr id="33" name="Rectangle 32"/>
          <p:cNvSpPr/>
          <p:nvPr/>
        </p:nvSpPr>
        <p:spPr>
          <a:xfrm>
            <a:off x="162962" y="1178989"/>
            <a:ext cx="8858489" cy="2082685"/>
          </a:xfrm>
          <a:prstGeom prst="rect">
            <a:avLst/>
          </a:prstGeom>
          <a:solidFill>
            <a:srgbClr val="E5F2F4"/>
          </a:solidFill>
          <a:ln w="9525" cap="flat" cmpd="sng" algn="ctr">
            <a:solidFill>
              <a:srgbClr val="80BEC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34" name="Right Arrow 33"/>
          <p:cNvSpPr/>
          <p:nvPr/>
        </p:nvSpPr>
        <p:spPr>
          <a:xfrm rot="5400000">
            <a:off x="6594050" y="2460385"/>
            <a:ext cx="268663" cy="334650"/>
          </a:xfrm>
          <a:prstGeom prst="rightArrow">
            <a:avLst/>
          </a:prstGeom>
          <a:solidFill>
            <a:srgbClr val="F1D3BF"/>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35" name="Pentagon 34"/>
          <p:cNvSpPr/>
          <p:nvPr/>
        </p:nvSpPr>
        <p:spPr>
          <a:xfrm>
            <a:off x="7473538" y="1710551"/>
            <a:ext cx="1530649" cy="896293"/>
          </a:xfrm>
          <a:prstGeom prst="homePlate">
            <a:avLst>
              <a:gd name="adj" fmla="val 21717"/>
            </a:avLst>
          </a:prstGeom>
          <a:solidFill>
            <a:srgbClr val="E7CBCE"/>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7. Finalize</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6" name="Pentagon 35"/>
          <p:cNvSpPr/>
          <p:nvPr/>
        </p:nvSpPr>
        <p:spPr>
          <a:xfrm>
            <a:off x="6039074" y="1708980"/>
            <a:ext cx="1530649" cy="896293"/>
          </a:xfrm>
          <a:prstGeom prst="homePlate">
            <a:avLst>
              <a:gd name="adj" fmla="val 21717"/>
            </a:avLst>
          </a:prstGeom>
          <a:solidFill>
            <a:srgbClr val="BFCCE3"/>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6. Issue draft and discuss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7" name="Pentagon 36"/>
          <p:cNvSpPr/>
          <p:nvPr/>
        </p:nvSpPr>
        <p:spPr>
          <a:xfrm>
            <a:off x="4588539" y="1701802"/>
            <a:ext cx="1530649" cy="896293"/>
          </a:xfrm>
          <a:prstGeom prst="homePlate">
            <a:avLst>
              <a:gd name="adj" fmla="val 21717"/>
            </a:avLst>
          </a:prstGeom>
          <a:solidFill>
            <a:srgbClr val="6A7F10"/>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5. Review</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8" name="Pentagon 37"/>
          <p:cNvSpPr/>
          <p:nvPr/>
        </p:nvSpPr>
        <p:spPr>
          <a:xfrm>
            <a:off x="3138340" y="1703303"/>
            <a:ext cx="1530649" cy="896293"/>
          </a:xfrm>
          <a:prstGeom prst="homePlate">
            <a:avLst>
              <a:gd name="adj" fmla="val 21717"/>
            </a:avLst>
          </a:prstGeom>
          <a:solidFill>
            <a:srgbClr val="E9E7DB"/>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4. Draft</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9" name="Pentagon 38"/>
          <p:cNvSpPr/>
          <p:nvPr/>
        </p:nvSpPr>
        <p:spPr>
          <a:xfrm>
            <a:off x="1696282" y="1695751"/>
            <a:ext cx="1530649" cy="896293"/>
          </a:xfrm>
          <a:prstGeom prst="homePlate">
            <a:avLst>
              <a:gd name="adj" fmla="val 21717"/>
            </a:avLst>
          </a:prstGeom>
          <a:solidFill>
            <a:srgbClr val="E3C9E3"/>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3. Plan</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0" name="Pentagon 39"/>
          <p:cNvSpPr/>
          <p:nvPr/>
        </p:nvSpPr>
        <p:spPr>
          <a:xfrm>
            <a:off x="253887" y="1697252"/>
            <a:ext cx="1530649" cy="896293"/>
          </a:xfrm>
          <a:prstGeom prst="homePlate">
            <a:avLst>
              <a:gd name="adj" fmla="val 21717"/>
            </a:avLst>
          </a:prstGeom>
          <a:solidFill>
            <a:srgbClr val="BFDEE4"/>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2. Understand the reader</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1" name="Pentagon 40"/>
          <p:cNvSpPr/>
          <p:nvPr/>
        </p:nvSpPr>
        <p:spPr>
          <a:xfrm>
            <a:off x="255458" y="1293433"/>
            <a:ext cx="8700006" cy="346785"/>
          </a:xfrm>
          <a:prstGeom prst="homePlate">
            <a:avLst>
              <a:gd name="adj" fmla="val 40745"/>
            </a:avLst>
          </a:prstGeom>
          <a:solidFill>
            <a:srgbClr val="BFD3D6"/>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1. Continuous communication</a:t>
            </a:r>
          </a:p>
        </p:txBody>
      </p:sp>
      <p:sp>
        <p:nvSpPr>
          <p:cNvPr id="42" name="Rectangle 41"/>
          <p:cNvSpPr/>
          <p:nvPr/>
        </p:nvSpPr>
        <p:spPr>
          <a:xfrm>
            <a:off x="5938885" y="2762037"/>
            <a:ext cx="1602553" cy="320515"/>
          </a:xfrm>
          <a:prstGeom prst="rect">
            <a:avLst/>
          </a:prstGeom>
          <a:solidFill>
            <a:srgbClr val="FAEDBF"/>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Further work?</a:t>
            </a:r>
          </a:p>
        </p:txBody>
      </p:sp>
      <p:sp>
        <p:nvSpPr>
          <p:cNvPr id="43" name="Rectangle 3"/>
          <p:cNvSpPr txBox="1">
            <a:spLocks noChangeArrowheads="1"/>
          </p:cNvSpPr>
          <p:nvPr/>
        </p:nvSpPr>
        <p:spPr bwMode="auto">
          <a:xfrm>
            <a:off x="237711" y="2777796"/>
            <a:ext cx="4513397"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indent="0" algn="l" defTabSz="914400" rtl="0" eaLnBrk="1" fontAlgn="base" latinLnBrk="0" hangingPunct="1">
              <a:lnSpc>
                <a:spcPct val="100000"/>
              </a:lnSpc>
              <a:spcBef>
                <a:spcPts val="600"/>
              </a:spcBef>
              <a:spcAft>
                <a:spcPts val="0"/>
              </a:spcAft>
              <a:buClr>
                <a:srgbClr val="00338D"/>
              </a:buClr>
              <a:buSzPct val="75000"/>
              <a:buFontTx/>
              <a:buNone/>
              <a:tabLst>
                <a:tab pos="90488" algn="l"/>
              </a:tabLst>
              <a:defRPr/>
            </a:pPr>
            <a:r>
              <a:rPr kumimoji="0" lang="en-GB" sz="800" b="0" i="0" u="none" strike="noStrike" kern="0" cap="none" spc="0" normalizeH="0" baseline="0" noProof="0" dirty="0" smtClean="0">
                <a:ln>
                  <a:noFill/>
                </a:ln>
                <a:solidFill>
                  <a:srgbClr val="BABBBC"/>
                </a:solidFill>
                <a:effectLst/>
                <a:uLnTx/>
                <a:uFillTx/>
                <a:latin typeface="Arial"/>
                <a:cs typeface="Arial"/>
              </a:rPr>
              <a:t>Note:  the reporting process here is shown as being  a linear process, both for illustrative purposes and to help structure the guidance in this document.  In practice the process is iterative and some of these components maybe carried out simultaneously</a:t>
            </a:r>
          </a:p>
        </p:txBody>
      </p:sp>
      <p:sp>
        <p:nvSpPr>
          <p:cNvPr id="44" name="Rectangle 3"/>
          <p:cNvSpPr txBox="1">
            <a:spLocks noChangeArrowheads="1"/>
          </p:cNvSpPr>
          <p:nvPr/>
        </p:nvSpPr>
        <p:spPr bwMode="auto">
          <a:xfrm>
            <a:off x="217665" y="3501736"/>
            <a:ext cx="4260817" cy="264098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ea typeface="+mn-ea"/>
                <a:cs typeface="Arial"/>
              </a:rPr>
              <a:t>Objectives of the review process</a:t>
            </a:r>
          </a:p>
          <a:p>
            <a:pPr marL="231775" marR="0" lvl="0" indent="-231775" algn="l" defTabSz="914400" rtl="0" eaLnBrk="1" fontAlgn="base"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Help ensure the report meets the client’s needs, is of sufficient quality and manages KPMG’s risk appropriately</a:t>
            </a:r>
          </a:p>
          <a:p>
            <a:pPr marL="231775" marR="0" lvl="0" indent="-231775" algn="l" defTabSz="914400" rtl="0" eaLnBrk="1" fontAlgn="base"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Provide feedback and facilitate learning for the team.  A re-write of the report by the director/senior manager without feedback to the team results in a major learning opportunity being lost</a:t>
            </a:r>
          </a:p>
          <a:p>
            <a:pPr marL="231775" marR="0" lvl="1" indent="-231775" algn="l" defTabSz="914400" rtl="0" eaLnBrk="1" fontAlgn="base"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algn="l" defTabSz="914400" rtl="0" eaLnBrk="1" fontAlgn="base"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p:txBody>
      </p:sp>
      <p:sp>
        <p:nvSpPr>
          <p:cNvPr id="45" name="Rectangle 3"/>
          <p:cNvSpPr txBox="1">
            <a:spLocks noChangeArrowheads="1"/>
          </p:cNvSpPr>
          <p:nvPr/>
        </p:nvSpPr>
        <p:spPr bwMode="auto">
          <a:xfrm>
            <a:off x="4686300" y="3532909"/>
            <a:ext cx="4176488" cy="2441863"/>
          </a:xfrm>
          <a:prstGeom prst="rect">
            <a:avLst/>
          </a:prstGeom>
          <a:solidFill>
            <a:srgbClr val="F3E9F3"/>
          </a:solidFill>
          <a:ln w="9525" algn="ctr">
            <a:noFill/>
            <a:miter lim="800000"/>
            <a:headEnd/>
            <a:tailEnd/>
          </a:ln>
        </p:spPr>
        <p:txBody>
          <a:bodyPr lIns="72000" tIns="72000" rIns="72000" bIns="72000"/>
          <a:lstStyle/>
          <a:p>
            <a:pPr marL="231775" marR="0" lvl="1" indent="-230188" defTabSz="914400" eaLnBrk="1" fontAlgn="auto" latinLnBrk="0" hangingPunct="1">
              <a:lnSpc>
                <a:spcPct val="100000"/>
              </a:lnSpc>
              <a:spcBef>
                <a:spcPct val="40000"/>
              </a:spcBef>
              <a:spcAft>
                <a:spcPts val="0"/>
              </a:spcAft>
              <a:buClr>
                <a:srgbClr val="00338D"/>
              </a:buClr>
              <a:buSzPct val="8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rPr>
              <a:t>Top tips</a:t>
            </a:r>
            <a:endParaRPr kumimoji="0" lang="en-GB" sz="1200" b="0" i="0" u="none" strike="noStrike" kern="0" cap="none" spc="0" normalizeH="0" baseline="0" noProof="0" dirty="0" smtClean="0">
              <a:ln>
                <a:noFill/>
              </a:ln>
              <a:solidFill>
                <a:srgbClr val="00338D"/>
              </a:solidFill>
              <a:effectLst/>
              <a:uLnTx/>
              <a:uFillTx/>
            </a:endParaRP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Avoid the “it’s only a draft” mentality</a:t>
            </a:r>
          </a:p>
          <a:p>
            <a:pPr marL="446088" marR="0" lvl="2" indent="-176213"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Clients are only likely to read a report once – make sure it is almost final</a:t>
            </a:r>
          </a:p>
          <a:p>
            <a:pPr marL="446088" marR="0" lvl="2" indent="-176213"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It is likely to be better for a report to be a day late than for a client to sees an inferior quality product</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lang="en-GB" sz="1200" kern="0" dirty="0" smtClean="0">
                <a:solidFill>
                  <a:srgbClr val="00338D"/>
                </a:solidFill>
              </a:rPr>
              <a:t>E</a:t>
            </a:r>
            <a:r>
              <a:rPr kumimoji="0" lang="en-GB" sz="1200" b="0" i="0" u="none" strike="noStrike" kern="0" cap="none" spc="0" normalizeH="0" baseline="0" noProof="0" dirty="0" err="1" smtClean="0">
                <a:ln>
                  <a:noFill/>
                </a:ln>
                <a:solidFill>
                  <a:srgbClr val="00338D"/>
                </a:solidFill>
                <a:effectLst/>
                <a:uLnTx/>
                <a:uFillTx/>
              </a:rPr>
              <a:t>nsure</a:t>
            </a:r>
            <a:r>
              <a:rPr kumimoji="0" lang="en-GB" sz="1200" b="0" i="0" u="none" strike="noStrike" kern="0" cap="none" spc="0" normalizeH="0" baseline="0" noProof="0" dirty="0" smtClean="0">
                <a:ln>
                  <a:noFill/>
                </a:ln>
                <a:solidFill>
                  <a:srgbClr val="00338D"/>
                </a:solidFill>
                <a:effectLst/>
                <a:uLnTx/>
                <a:uFillTx/>
              </a:rPr>
              <a:t> engagement partner and concurring partner reviews are booked in advance</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Consult KPMG global and local risk management guidance as required</a:t>
            </a: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5. Review</a:t>
            </a:r>
            <a:endParaRPr lang="en-US" altLang="en-US" b="1" kern="0" dirty="0" smtClean="0">
              <a:solidFill>
                <a:schemeClr val="bg1"/>
              </a:solidFill>
            </a:endParaRPr>
          </a:p>
        </p:txBody>
      </p:sp>
      <p:sp>
        <p:nvSpPr>
          <p:cNvPr id="33" name="Rectangle 3"/>
          <p:cNvSpPr txBox="1">
            <a:spLocks noChangeArrowheads="1"/>
          </p:cNvSpPr>
          <p:nvPr/>
        </p:nvSpPr>
        <p:spPr bwMode="auto">
          <a:xfrm>
            <a:off x="238446" y="1298864"/>
            <a:ext cx="8624999" cy="264098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ea typeface="+mn-ea"/>
                <a:cs typeface="Arial"/>
              </a:rPr>
              <a:t>Reviewing a report – key considerations</a:t>
            </a:r>
          </a:p>
          <a:p>
            <a:pPr marL="231775" marR="0" lvl="1" indent="-231775" algn="l" defTabSz="914400" rtl="0" eaLnBrk="1" fontAlgn="base"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p:txBody>
      </p:sp>
      <p:sp>
        <p:nvSpPr>
          <p:cNvPr id="34" name="Rectangle 3"/>
          <p:cNvSpPr>
            <a:spLocks noChangeArrowheads="1"/>
          </p:cNvSpPr>
          <p:nvPr/>
        </p:nvSpPr>
        <p:spPr bwMode="auto">
          <a:xfrm>
            <a:off x="303999" y="1625744"/>
            <a:ext cx="2792491" cy="385762"/>
          </a:xfrm>
          <a:prstGeom prst="rect">
            <a:avLst/>
          </a:prstGeom>
          <a:solidFill>
            <a:srgbClr val="007C92"/>
          </a:solidFill>
          <a:ln w="6350">
            <a:noFill/>
            <a:miter lim="800000"/>
            <a:headEnd type="none" w="sm" len="sm"/>
            <a:tailEnd type="none" w="sm" len="sm"/>
          </a:ln>
        </p:spPr>
        <p:txBody>
          <a:bodyPr lIns="54000" tIns="54000" rIns="54000" bIns="54000" anchor="ctr"/>
          <a:lstStyle/>
          <a:p>
            <a:pPr marL="0" marR="0" lvl="0" indent="0" algn="ctr" defTabSz="914400" eaLnBrk="1" fontAlgn="auto" latinLnBrk="0" hangingPunct="1">
              <a:lnSpc>
                <a:spcPct val="100000"/>
              </a:lnSpc>
              <a:spcBef>
                <a:spcPct val="4000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rPr>
              <a:t>STRUCTURE</a:t>
            </a:r>
          </a:p>
        </p:txBody>
      </p:sp>
      <p:sp>
        <p:nvSpPr>
          <p:cNvPr id="35" name="Rectangle 4"/>
          <p:cNvSpPr>
            <a:spLocks noChangeArrowheads="1"/>
          </p:cNvSpPr>
          <p:nvPr/>
        </p:nvSpPr>
        <p:spPr bwMode="auto">
          <a:xfrm>
            <a:off x="3193471" y="1625744"/>
            <a:ext cx="2790912" cy="385762"/>
          </a:xfrm>
          <a:prstGeom prst="rect">
            <a:avLst/>
          </a:prstGeom>
          <a:solidFill>
            <a:srgbClr val="007C92"/>
          </a:solidFill>
          <a:ln w="6350">
            <a:noFill/>
            <a:miter lim="800000"/>
            <a:headEnd type="none" w="sm" len="sm"/>
            <a:tailEnd type="none" w="sm" len="sm"/>
          </a:ln>
        </p:spPr>
        <p:txBody>
          <a:bodyPr lIns="54000" tIns="54000" rIns="54000" bIns="54000" anchor="ctr"/>
          <a:lstStyle/>
          <a:p>
            <a:pPr marL="0" marR="0" lvl="0" indent="0" algn="ctr" defTabSz="914400" eaLnBrk="1" fontAlgn="auto" latinLnBrk="0" hangingPunct="1">
              <a:lnSpc>
                <a:spcPct val="100000"/>
              </a:lnSpc>
              <a:spcBef>
                <a:spcPct val="4000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rPr>
              <a:t>FORMAT/STYLE</a:t>
            </a:r>
          </a:p>
        </p:txBody>
      </p:sp>
      <p:sp>
        <p:nvSpPr>
          <p:cNvPr id="36" name="Rectangle 5"/>
          <p:cNvSpPr>
            <a:spLocks noChangeArrowheads="1"/>
          </p:cNvSpPr>
          <p:nvPr/>
        </p:nvSpPr>
        <p:spPr bwMode="auto">
          <a:xfrm>
            <a:off x="6091878" y="1625744"/>
            <a:ext cx="2792490" cy="385762"/>
          </a:xfrm>
          <a:prstGeom prst="rect">
            <a:avLst/>
          </a:prstGeom>
          <a:solidFill>
            <a:srgbClr val="007C92"/>
          </a:solidFill>
          <a:ln w="6350">
            <a:noFill/>
            <a:miter lim="800000"/>
            <a:headEnd type="none" w="sm" len="sm"/>
            <a:tailEnd type="none" w="sm" len="sm"/>
          </a:ln>
        </p:spPr>
        <p:txBody>
          <a:bodyPr lIns="54000" tIns="54000" rIns="54000" bIns="54000" anchor="ctr"/>
          <a:lstStyle/>
          <a:p>
            <a:pPr marL="0" marR="0" lvl="0" indent="0" algn="ctr" defTabSz="914400" eaLnBrk="1" fontAlgn="auto" latinLnBrk="0" hangingPunct="1">
              <a:lnSpc>
                <a:spcPct val="100000"/>
              </a:lnSpc>
              <a:spcBef>
                <a:spcPct val="4000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rPr>
              <a:t>CONTENT</a:t>
            </a:r>
          </a:p>
        </p:txBody>
      </p:sp>
      <p:sp>
        <p:nvSpPr>
          <p:cNvPr id="37" name="Text Box 6"/>
          <p:cNvSpPr txBox="1">
            <a:spLocks noChangeArrowheads="1"/>
          </p:cNvSpPr>
          <p:nvPr/>
        </p:nvSpPr>
        <p:spPr bwMode="auto">
          <a:xfrm>
            <a:off x="303999" y="2095645"/>
            <a:ext cx="2792491" cy="2829646"/>
          </a:xfrm>
          <a:prstGeom prst="rect">
            <a:avLst/>
          </a:prstGeom>
          <a:solidFill>
            <a:srgbClr val="BFDEE4"/>
          </a:solidFill>
          <a:ln w="6350">
            <a:noFill/>
            <a:miter lim="800000"/>
            <a:headEnd/>
            <a:tailEnd/>
          </a:ln>
        </p:spPr>
        <p:txBody>
          <a:bodyPr lIns="72000" tIns="72000" rIns="72000" bIns="72000"/>
          <a:lstStyle/>
          <a:p>
            <a:pPr marL="266700" marR="0" lvl="0" indent="-2667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rPr>
              <a:t>Clear structure?</a:t>
            </a:r>
          </a:p>
          <a:p>
            <a:pPr marL="266700" marR="0" lvl="0" indent="-2667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rPr>
              <a:t>Consistent with TS report format?</a:t>
            </a:r>
          </a:p>
          <a:p>
            <a:pPr marL="266700" marR="0" lvl="0" indent="-2667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rPr>
              <a:t>Concise – limited additional so what analysis required?</a:t>
            </a:r>
          </a:p>
          <a:p>
            <a:pPr marL="266700" marR="0" lvl="0" indent="-2667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rPr>
              <a:t>Good use of layering?</a:t>
            </a:r>
          </a:p>
          <a:p>
            <a:pPr marL="266700" marR="0" lvl="0" indent="-2667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rPr>
              <a:t>Good use of Appendices?</a:t>
            </a:r>
          </a:p>
          <a:p>
            <a:pPr marL="266700" marR="0" lvl="0" indent="-2667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rPr>
              <a:t>Length versus fees?</a:t>
            </a:r>
          </a:p>
        </p:txBody>
      </p:sp>
      <p:sp>
        <p:nvSpPr>
          <p:cNvPr id="38" name="Text Box 7"/>
          <p:cNvSpPr txBox="1">
            <a:spLocks noChangeArrowheads="1"/>
          </p:cNvSpPr>
          <p:nvPr/>
        </p:nvSpPr>
        <p:spPr bwMode="auto">
          <a:xfrm>
            <a:off x="3192036" y="2095645"/>
            <a:ext cx="2792490" cy="2829646"/>
          </a:xfrm>
          <a:prstGeom prst="rect">
            <a:avLst/>
          </a:prstGeom>
          <a:solidFill>
            <a:srgbClr val="BFDEE4"/>
          </a:solidFill>
          <a:ln w="6350">
            <a:noFill/>
            <a:miter lim="800000"/>
            <a:headEnd/>
            <a:tailEnd/>
          </a:ln>
        </p:spPr>
        <p:txBody>
          <a:bodyPr lIns="72000" tIns="72000" rIns="72000" bIns="72000"/>
          <a:lstStyle/>
          <a:p>
            <a:pPr marL="266700" marR="0" lvl="0" indent="-2667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rPr>
              <a:t>Balanced use of tables and charts?</a:t>
            </a:r>
          </a:p>
          <a:p>
            <a:pPr marL="266700" marR="0" lvl="0" indent="-2667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rPr>
              <a:t>Clear and easy to read tables?</a:t>
            </a:r>
          </a:p>
          <a:p>
            <a:pPr marL="266700" marR="0" lvl="0" indent="-2667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rPr>
              <a:t>Clear simple charts which illustrate key messages?</a:t>
            </a:r>
          </a:p>
          <a:p>
            <a:pPr marL="266700" marR="0" lvl="0" indent="-266700"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rPr>
              <a:t>Brand compliant?</a:t>
            </a:r>
          </a:p>
        </p:txBody>
      </p:sp>
      <p:sp>
        <p:nvSpPr>
          <p:cNvPr id="39" name="Text Box 8"/>
          <p:cNvSpPr txBox="1">
            <a:spLocks noChangeArrowheads="1"/>
          </p:cNvSpPr>
          <p:nvPr/>
        </p:nvSpPr>
        <p:spPr bwMode="auto">
          <a:xfrm>
            <a:off x="6091878" y="2095645"/>
            <a:ext cx="2792490" cy="2829646"/>
          </a:xfrm>
          <a:prstGeom prst="rect">
            <a:avLst/>
          </a:prstGeom>
          <a:solidFill>
            <a:srgbClr val="BFDEE4"/>
          </a:solidFill>
          <a:ln w="6350">
            <a:noFill/>
            <a:miter lim="800000"/>
            <a:headEnd/>
            <a:tailEnd/>
          </a:ln>
        </p:spPr>
        <p:txBody>
          <a:bodyPr lIns="72000" tIns="72000" rIns="72000" bIns="72000"/>
          <a:lstStyle/>
          <a:p>
            <a:pPr marL="266700" marR="0" lvl="0" indent="-266700" defTabSz="914400" eaLnBrk="1" fontAlgn="auto" latinLnBrk="0" hangingPunct="1">
              <a:lnSpc>
                <a:spcPts val="14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rPr>
              <a:t>Executive summary with clear advice and recommendations?</a:t>
            </a:r>
          </a:p>
          <a:p>
            <a:pPr marL="266700" marR="0" lvl="0" indent="-266700" defTabSz="914400" eaLnBrk="1" fontAlgn="auto" latinLnBrk="0" hangingPunct="1">
              <a:lnSpc>
                <a:spcPts val="14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rPr>
              <a:t>Good use of headlines in grey boxes?  Issues and findings stand out?</a:t>
            </a:r>
          </a:p>
          <a:p>
            <a:pPr marL="266700" marR="0" lvl="0" indent="-266700" defTabSz="914400" eaLnBrk="1" fontAlgn="auto" latinLnBrk="0" hangingPunct="1">
              <a:lnSpc>
                <a:spcPts val="14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rPr>
              <a:t>Good use of bullet points?</a:t>
            </a:r>
          </a:p>
          <a:p>
            <a:pPr marL="266700" marR="0" lvl="0" indent="-266700" defTabSz="914400" eaLnBrk="1" fontAlgn="auto" latinLnBrk="0" hangingPunct="1">
              <a:lnSpc>
                <a:spcPts val="14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rPr>
              <a:t>Good use of titles?</a:t>
            </a:r>
          </a:p>
          <a:p>
            <a:pPr marL="266700" marR="0" lvl="0" indent="-266700" defTabSz="914400" eaLnBrk="1" fontAlgn="auto" latinLnBrk="0" hangingPunct="1">
              <a:lnSpc>
                <a:spcPts val="14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rPr>
              <a:t>Easy to read/clear English?</a:t>
            </a:r>
          </a:p>
          <a:p>
            <a:pPr marL="266700" marR="0" lvl="0" indent="-266700" defTabSz="914400" eaLnBrk="1" fontAlgn="auto" latinLnBrk="0" hangingPunct="1">
              <a:lnSpc>
                <a:spcPts val="14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rPr>
              <a:t>Balanced amount of narrative?</a:t>
            </a:r>
          </a:p>
          <a:p>
            <a:pPr marL="266700" marR="0" lvl="0" indent="-266700" defTabSz="914400" eaLnBrk="1" fontAlgn="auto" latinLnBrk="0" hangingPunct="1">
              <a:lnSpc>
                <a:spcPts val="14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rPr>
              <a:t>Report checked for internal consistency, spelling, etc (refer to Offshore work packages for report checker tool)</a:t>
            </a:r>
          </a:p>
        </p:txBody>
      </p:sp>
      <p:sp>
        <p:nvSpPr>
          <p:cNvPr id="40" name="Rectangle 9"/>
          <p:cNvSpPr>
            <a:spLocks noChangeArrowheads="1"/>
          </p:cNvSpPr>
          <p:nvPr/>
        </p:nvSpPr>
        <p:spPr bwMode="auto">
          <a:xfrm>
            <a:off x="290946" y="4987926"/>
            <a:ext cx="8655628" cy="588605"/>
          </a:xfrm>
          <a:prstGeom prst="rect">
            <a:avLst/>
          </a:prstGeom>
          <a:solidFill>
            <a:srgbClr val="E3C9E3"/>
          </a:solidFill>
          <a:ln w="6350">
            <a:noFill/>
            <a:miter lim="800000"/>
            <a:headEnd/>
            <a:tailEnd/>
          </a:ln>
        </p:spPr>
        <p:txBody>
          <a:bodyPr wrap="square" lIns="72000" tIns="72000" rIns="72000" bIns="72000">
            <a:spAutoFit/>
          </a:bodyPr>
          <a:lstStyle/>
          <a:p>
            <a:pPr marL="457200" marR="0" lvl="0" indent="-457200" algn="ctr" defTabSz="914400" eaLnBrk="1" fontAlgn="auto" latinLnBrk="0" hangingPunct="1">
              <a:lnSpc>
                <a:spcPct val="100000"/>
              </a:lnSpc>
              <a:spcBef>
                <a:spcPct val="40000"/>
              </a:spcBef>
              <a:spcAft>
                <a:spcPts val="0"/>
              </a:spcAft>
              <a:buClrTx/>
              <a:buSzTx/>
              <a:buFontTx/>
              <a:buNone/>
              <a:tabLst/>
              <a:defRPr/>
            </a:pPr>
            <a:r>
              <a:rPr kumimoji="0" lang="en-GB" sz="1200" b="1" i="0" u="none" strike="noStrike" kern="0" cap="none" spc="0" normalizeH="0" baseline="0" noProof="0" dirty="0" smtClean="0">
                <a:ln>
                  <a:noFill/>
                </a:ln>
                <a:solidFill>
                  <a:srgbClr val="00338D"/>
                </a:solidFill>
                <a:effectLst/>
                <a:uLnTx/>
                <a:uFillTx/>
                <a:latin typeface="Arial"/>
              </a:rPr>
              <a:t>What was done well?</a:t>
            </a:r>
          </a:p>
          <a:p>
            <a:pPr marL="457200" marR="0" lvl="0" indent="-457200" algn="ctr" defTabSz="914400" eaLnBrk="1" fontAlgn="auto" latinLnBrk="0" hangingPunct="1">
              <a:lnSpc>
                <a:spcPct val="100000"/>
              </a:lnSpc>
              <a:spcBef>
                <a:spcPct val="40000"/>
              </a:spcBef>
              <a:spcAft>
                <a:spcPts val="0"/>
              </a:spcAft>
              <a:buClrTx/>
              <a:buSzTx/>
              <a:buFontTx/>
              <a:buNone/>
              <a:tabLst/>
              <a:defRPr/>
            </a:pPr>
            <a:r>
              <a:rPr kumimoji="0" lang="en-GB" sz="1200" b="1" i="0" u="none" strike="noStrike" kern="0" cap="none" spc="0" normalizeH="0" baseline="0" noProof="0" dirty="0" smtClean="0">
                <a:ln>
                  <a:noFill/>
                </a:ln>
                <a:solidFill>
                  <a:srgbClr val="00338D"/>
                </a:solidFill>
                <a:effectLst/>
                <a:uLnTx/>
                <a:uFillTx/>
                <a:latin typeface="Arial"/>
              </a:rPr>
              <a:t>What could have been done better?</a:t>
            </a:r>
          </a:p>
        </p:txBody>
      </p:sp>
      <p:sp>
        <p:nvSpPr>
          <p:cNvPr id="41" name="Down Arrow 40"/>
          <p:cNvSpPr/>
          <p:nvPr/>
        </p:nvSpPr>
        <p:spPr>
          <a:xfrm>
            <a:off x="3969328" y="5663047"/>
            <a:ext cx="1174172" cy="270163"/>
          </a:xfrm>
          <a:prstGeom prst="downArrow">
            <a:avLst/>
          </a:prstGeom>
          <a:solidFill>
            <a:srgbClr val="F0C94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42" name="Rectangle 9"/>
          <p:cNvSpPr>
            <a:spLocks noChangeArrowheads="1"/>
          </p:cNvSpPr>
          <p:nvPr/>
        </p:nvSpPr>
        <p:spPr bwMode="auto">
          <a:xfrm>
            <a:off x="2857498" y="5981989"/>
            <a:ext cx="3460173" cy="330072"/>
          </a:xfrm>
          <a:prstGeom prst="rect">
            <a:avLst/>
          </a:prstGeom>
          <a:solidFill>
            <a:srgbClr val="8E258D"/>
          </a:solidFill>
          <a:ln w="6350">
            <a:noFill/>
            <a:miter lim="800000"/>
            <a:headEnd/>
            <a:tailEnd/>
          </a:ln>
        </p:spPr>
        <p:txBody>
          <a:bodyPr wrap="square" lIns="72000" tIns="72000" rIns="72000" bIns="72000">
            <a:spAutoFit/>
          </a:bodyPr>
          <a:lstStyle/>
          <a:p>
            <a:pPr marL="457200" marR="0" lvl="0" indent="-457200" algn="ctr" defTabSz="914400" eaLnBrk="1" fontAlgn="auto" latinLnBrk="0" hangingPunct="1">
              <a:lnSpc>
                <a:spcPct val="100000"/>
              </a:lnSpc>
              <a:spcBef>
                <a:spcPct val="4000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rPr>
              <a:t>Provide feedback to team</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6. Issue draft and discuss</a:t>
            </a:r>
            <a:endParaRPr lang="en-US" altLang="en-US" b="1" kern="0" dirty="0" smtClean="0">
              <a:solidFill>
                <a:schemeClr val="bg1"/>
              </a:solidFill>
            </a:endParaRPr>
          </a:p>
        </p:txBody>
      </p:sp>
      <p:sp>
        <p:nvSpPr>
          <p:cNvPr id="31" name="Rectangle 30"/>
          <p:cNvSpPr/>
          <p:nvPr/>
        </p:nvSpPr>
        <p:spPr>
          <a:xfrm>
            <a:off x="162962" y="1178989"/>
            <a:ext cx="8858489" cy="2054405"/>
          </a:xfrm>
          <a:prstGeom prst="rect">
            <a:avLst/>
          </a:prstGeom>
          <a:solidFill>
            <a:srgbClr val="E5F2F4"/>
          </a:solidFill>
          <a:ln w="9525" cap="flat" cmpd="sng" algn="ctr">
            <a:solidFill>
              <a:srgbClr val="80BEC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32" name="Right Arrow 31"/>
          <p:cNvSpPr/>
          <p:nvPr/>
        </p:nvSpPr>
        <p:spPr>
          <a:xfrm rot="5400000">
            <a:off x="6594050" y="2460385"/>
            <a:ext cx="268663" cy="334650"/>
          </a:xfrm>
          <a:prstGeom prst="rightArrow">
            <a:avLst/>
          </a:prstGeom>
          <a:solidFill>
            <a:srgbClr val="F1D3BF"/>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33" name="Pentagon 32"/>
          <p:cNvSpPr/>
          <p:nvPr/>
        </p:nvSpPr>
        <p:spPr>
          <a:xfrm>
            <a:off x="7473538" y="1710551"/>
            <a:ext cx="1530649" cy="896293"/>
          </a:xfrm>
          <a:prstGeom prst="homePlate">
            <a:avLst>
              <a:gd name="adj" fmla="val 21717"/>
            </a:avLst>
          </a:prstGeom>
          <a:solidFill>
            <a:srgbClr val="E7CBCE"/>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7. Finalize</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4" name="Pentagon 33"/>
          <p:cNvSpPr/>
          <p:nvPr/>
        </p:nvSpPr>
        <p:spPr>
          <a:xfrm>
            <a:off x="6039074" y="1708980"/>
            <a:ext cx="1530649" cy="896293"/>
          </a:xfrm>
          <a:prstGeom prst="homePlate">
            <a:avLst>
              <a:gd name="adj" fmla="val 21717"/>
            </a:avLst>
          </a:prstGeom>
          <a:solidFill>
            <a:srgbClr val="4066AA"/>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6. Issue draft and discuss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5" name="Pentagon 34"/>
          <p:cNvSpPr/>
          <p:nvPr/>
        </p:nvSpPr>
        <p:spPr>
          <a:xfrm>
            <a:off x="4588539" y="1701802"/>
            <a:ext cx="1530649" cy="896293"/>
          </a:xfrm>
          <a:prstGeom prst="homePlate">
            <a:avLst>
              <a:gd name="adj" fmla="val 21717"/>
            </a:avLst>
          </a:prstGeom>
          <a:solidFill>
            <a:srgbClr val="DADFC3"/>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5. Review</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6" name="Pentagon 35"/>
          <p:cNvSpPr/>
          <p:nvPr/>
        </p:nvSpPr>
        <p:spPr>
          <a:xfrm>
            <a:off x="3138340" y="1703303"/>
            <a:ext cx="1530649" cy="896293"/>
          </a:xfrm>
          <a:prstGeom prst="homePlate">
            <a:avLst>
              <a:gd name="adj" fmla="val 21717"/>
            </a:avLst>
          </a:prstGeom>
          <a:solidFill>
            <a:srgbClr val="E9E7DB"/>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4. Draft</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7" name="Pentagon 36"/>
          <p:cNvSpPr/>
          <p:nvPr/>
        </p:nvSpPr>
        <p:spPr>
          <a:xfrm>
            <a:off x="1696282" y="1695751"/>
            <a:ext cx="1530649" cy="896293"/>
          </a:xfrm>
          <a:prstGeom prst="homePlate">
            <a:avLst>
              <a:gd name="adj" fmla="val 21717"/>
            </a:avLst>
          </a:prstGeom>
          <a:solidFill>
            <a:srgbClr val="E3C9E3"/>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3. Plan</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8" name="Pentagon 37"/>
          <p:cNvSpPr/>
          <p:nvPr/>
        </p:nvSpPr>
        <p:spPr>
          <a:xfrm>
            <a:off x="253887" y="1697252"/>
            <a:ext cx="1530649" cy="896293"/>
          </a:xfrm>
          <a:prstGeom prst="homePlate">
            <a:avLst>
              <a:gd name="adj" fmla="val 21717"/>
            </a:avLst>
          </a:prstGeom>
          <a:solidFill>
            <a:srgbClr val="BFDEE4"/>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2. Understand the reader</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9" name="Pentagon 38"/>
          <p:cNvSpPr/>
          <p:nvPr/>
        </p:nvSpPr>
        <p:spPr>
          <a:xfrm>
            <a:off x="255458" y="1293433"/>
            <a:ext cx="8700006" cy="346785"/>
          </a:xfrm>
          <a:prstGeom prst="homePlate">
            <a:avLst>
              <a:gd name="adj" fmla="val 40745"/>
            </a:avLst>
          </a:prstGeom>
          <a:solidFill>
            <a:srgbClr val="BFD3D6"/>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1. Continuous communication</a:t>
            </a:r>
          </a:p>
        </p:txBody>
      </p:sp>
      <p:sp>
        <p:nvSpPr>
          <p:cNvPr id="40" name="Rectangle 39"/>
          <p:cNvSpPr/>
          <p:nvPr/>
        </p:nvSpPr>
        <p:spPr>
          <a:xfrm>
            <a:off x="5938885" y="2762037"/>
            <a:ext cx="1602553" cy="320515"/>
          </a:xfrm>
          <a:prstGeom prst="rect">
            <a:avLst/>
          </a:prstGeom>
          <a:solidFill>
            <a:srgbClr val="FAEDBF"/>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Further work?</a:t>
            </a:r>
          </a:p>
        </p:txBody>
      </p:sp>
      <p:sp>
        <p:nvSpPr>
          <p:cNvPr id="41" name="Rectangle 3"/>
          <p:cNvSpPr txBox="1">
            <a:spLocks noChangeArrowheads="1"/>
          </p:cNvSpPr>
          <p:nvPr/>
        </p:nvSpPr>
        <p:spPr bwMode="auto">
          <a:xfrm>
            <a:off x="237711" y="2777796"/>
            <a:ext cx="4513397"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indent="0" algn="l" defTabSz="914400" rtl="0" eaLnBrk="1" fontAlgn="base" latinLnBrk="0" hangingPunct="1">
              <a:lnSpc>
                <a:spcPct val="100000"/>
              </a:lnSpc>
              <a:spcBef>
                <a:spcPts val="600"/>
              </a:spcBef>
              <a:spcAft>
                <a:spcPts val="0"/>
              </a:spcAft>
              <a:buClr>
                <a:srgbClr val="00338D"/>
              </a:buClr>
              <a:buSzPct val="75000"/>
              <a:buFontTx/>
              <a:buNone/>
              <a:tabLst>
                <a:tab pos="90488" algn="l"/>
              </a:tabLst>
              <a:defRPr/>
            </a:pPr>
            <a:r>
              <a:rPr kumimoji="0" lang="en-GB" sz="800" b="0" i="0" u="none" strike="noStrike" kern="0" cap="none" spc="0" normalizeH="0" baseline="0" noProof="0" dirty="0" smtClean="0">
                <a:ln>
                  <a:noFill/>
                </a:ln>
                <a:solidFill>
                  <a:srgbClr val="BABBBC"/>
                </a:solidFill>
                <a:effectLst/>
                <a:uLnTx/>
                <a:uFillTx/>
                <a:latin typeface="Arial"/>
                <a:cs typeface="Arial"/>
              </a:rPr>
              <a:t>Note:  the reporting process here is shown as being  a linear process, both for illustrative purposes and to help structure the guidance in this document.  In practice the process is iterative and some of these components maybe carried out simultaneously</a:t>
            </a:r>
          </a:p>
        </p:txBody>
      </p:sp>
      <p:sp>
        <p:nvSpPr>
          <p:cNvPr id="42" name="Rectangle 3"/>
          <p:cNvSpPr txBox="1">
            <a:spLocks noChangeArrowheads="1"/>
          </p:cNvSpPr>
          <p:nvPr/>
        </p:nvSpPr>
        <p:spPr bwMode="auto">
          <a:xfrm>
            <a:off x="217665" y="3469064"/>
            <a:ext cx="8728372" cy="26736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Once the draft report has been issued to our client, seek to talk through the key findings with our client, if possible in a face to face meeting:</a:t>
            </a:r>
          </a:p>
          <a:p>
            <a:pPr marL="539750" marR="0" lvl="1" indent="-269875"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Helps ensure salient points have been communicated and understood</a:t>
            </a:r>
          </a:p>
          <a:p>
            <a:pPr marL="539750" marR="0" lvl="1" indent="-269875"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Enables us to ensure we have answered the client’s key questions</a:t>
            </a:r>
            <a:endParaRPr kumimoji="0" lang="en-GB" sz="1200" b="0" i="0" u="none" strike="noStrike" kern="0" cap="none" spc="0" normalizeH="0" baseline="0" noProof="0" dirty="0" smtClean="0">
              <a:ln>
                <a:noFill/>
              </a:ln>
              <a:solidFill>
                <a:srgbClr val="00338D"/>
              </a:solidFill>
              <a:effectLst/>
              <a:uLnTx/>
              <a:uFillTx/>
              <a:latin typeface="Arial"/>
              <a:ea typeface="+mn-ea"/>
              <a:cs typeface="Arial"/>
            </a:endParaRPr>
          </a:p>
          <a:p>
            <a:pPr marL="539750" marR="0" lvl="1" indent="-269875"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Allows us to expand/develop key points and recommendations through verbal discussion</a:t>
            </a:r>
          </a:p>
          <a:p>
            <a:pPr marL="539750" marR="0" lvl="1" indent="-269875"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Builds trust and our client relationship</a:t>
            </a:r>
            <a:endParaRPr kumimoji="0" lang="en-GB" sz="1200" b="0" i="0" u="none" strike="noStrike" kern="0" cap="none" spc="0" normalizeH="0" baseline="0" noProof="0" dirty="0" smtClean="0">
              <a:ln>
                <a:noFill/>
              </a:ln>
              <a:solidFill>
                <a:srgbClr val="00338D"/>
              </a:solidFill>
              <a:effectLst/>
              <a:uLnTx/>
              <a:uFillTx/>
              <a:latin typeface="Arial"/>
              <a:ea typeface="+mn-ea"/>
              <a:cs typeface="Arial"/>
            </a:endParaRPr>
          </a:p>
          <a:p>
            <a:pPr marL="539750" marR="0" lvl="1" indent="-269875"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Increases visibility for our work and may help with final fee discussions</a:t>
            </a:r>
          </a:p>
          <a:p>
            <a:pPr marL="539750" marR="0" lvl="1" indent="-269875"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Helps to identify and secure further ways in which we can help our client (e.g. integration support, post deal services, etc)</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7. Finalize</a:t>
            </a:r>
            <a:endParaRPr lang="en-US" altLang="en-US" b="1" kern="0" dirty="0" smtClean="0">
              <a:solidFill>
                <a:schemeClr val="bg1"/>
              </a:solidFill>
            </a:endParaRPr>
          </a:p>
        </p:txBody>
      </p:sp>
      <p:sp>
        <p:nvSpPr>
          <p:cNvPr id="33" name="Rectangle 32"/>
          <p:cNvSpPr/>
          <p:nvPr/>
        </p:nvSpPr>
        <p:spPr>
          <a:xfrm>
            <a:off x="162962" y="1178990"/>
            <a:ext cx="8858489" cy="2063832"/>
          </a:xfrm>
          <a:prstGeom prst="rect">
            <a:avLst/>
          </a:prstGeom>
          <a:solidFill>
            <a:srgbClr val="E5F2F4"/>
          </a:solidFill>
          <a:ln w="9525" cap="flat" cmpd="sng" algn="ctr">
            <a:solidFill>
              <a:srgbClr val="80BEC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34" name="Right Arrow 33"/>
          <p:cNvSpPr/>
          <p:nvPr/>
        </p:nvSpPr>
        <p:spPr>
          <a:xfrm rot="5400000">
            <a:off x="6594050" y="2460385"/>
            <a:ext cx="268663" cy="334650"/>
          </a:xfrm>
          <a:prstGeom prst="rightArrow">
            <a:avLst/>
          </a:prstGeom>
          <a:solidFill>
            <a:srgbClr val="F1D3BF"/>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35" name="Pentagon 34"/>
          <p:cNvSpPr/>
          <p:nvPr/>
        </p:nvSpPr>
        <p:spPr>
          <a:xfrm>
            <a:off x="7473538" y="1710551"/>
            <a:ext cx="1530649" cy="896293"/>
          </a:xfrm>
          <a:prstGeom prst="homePlate">
            <a:avLst>
              <a:gd name="adj" fmla="val 21717"/>
            </a:avLst>
          </a:prstGeom>
          <a:solidFill>
            <a:srgbClr val="B6646B"/>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7. Finalize</a:t>
            </a:r>
          </a:p>
        </p:txBody>
      </p:sp>
      <p:sp>
        <p:nvSpPr>
          <p:cNvPr id="36" name="Pentagon 35"/>
          <p:cNvSpPr/>
          <p:nvPr/>
        </p:nvSpPr>
        <p:spPr>
          <a:xfrm>
            <a:off x="6039074" y="1708980"/>
            <a:ext cx="1530649" cy="896293"/>
          </a:xfrm>
          <a:prstGeom prst="homePlate">
            <a:avLst>
              <a:gd name="adj" fmla="val 21717"/>
            </a:avLst>
          </a:prstGeom>
          <a:solidFill>
            <a:srgbClr val="BFCCE3"/>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6. Issue draft and discuss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7" name="Pentagon 36"/>
          <p:cNvSpPr/>
          <p:nvPr/>
        </p:nvSpPr>
        <p:spPr>
          <a:xfrm>
            <a:off x="4588539" y="1701802"/>
            <a:ext cx="1530649" cy="896293"/>
          </a:xfrm>
          <a:prstGeom prst="homePlate">
            <a:avLst>
              <a:gd name="adj" fmla="val 21717"/>
            </a:avLst>
          </a:prstGeom>
          <a:solidFill>
            <a:srgbClr val="DADFC3"/>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5. Review</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8" name="Pentagon 37"/>
          <p:cNvSpPr/>
          <p:nvPr/>
        </p:nvSpPr>
        <p:spPr>
          <a:xfrm>
            <a:off x="3138340" y="1703303"/>
            <a:ext cx="1530649" cy="896293"/>
          </a:xfrm>
          <a:prstGeom prst="homePlate">
            <a:avLst>
              <a:gd name="adj" fmla="val 21717"/>
            </a:avLst>
          </a:prstGeom>
          <a:solidFill>
            <a:srgbClr val="E9E7DB"/>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4. Draft</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9" name="Pentagon 38"/>
          <p:cNvSpPr/>
          <p:nvPr/>
        </p:nvSpPr>
        <p:spPr>
          <a:xfrm>
            <a:off x="1696282" y="1695751"/>
            <a:ext cx="1530649" cy="896293"/>
          </a:xfrm>
          <a:prstGeom prst="homePlate">
            <a:avLst>
              <a:gd name="adj" fmla="val 21717"/>
            </a:avLst>
          </a:prstGeom>
          <a:solidFill>
            <a:srgbClr val="E3C9E3"/>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3. Plan</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0" name="Pentagon 39"/>
          <p:cNvSpPr/>
          <p:nvPr/>
        </p:nvSpPr>
        <p:spPr>
          <a:xfrm>
            <a:off x="253887" y="1697252"/>
            <a:ext cx="1530649" cy="896293"/>
          </a:xfrm>
          <a:prstGeom prst="homePlate">
            <a:avLst>
              <a:gd name="adj" fmla="val 21717"/>
            </a:avLst>
          </a:prstGeom>
          <a:solidFill>
            <a:srgbClr val="BFDEE4"/>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2. Understand the reader</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1" name="Pentagon 40"/>
          <p:cNvSpPr/>
          <p:nvPr/>
        </p:nvSpPr>
        <p:spPr>
          <a:xfrm>
            <a:off x="255458" y="1293433"/>
            <a:ext cx="8700006" cy="346785"/>
          </a:xfrm>
          <a:prstGeom prst="homePlate">
            <a:avLst>
              <a:gd name="adj" fmla="val 40745"/>
            </a:avLst>
          </a:prstGeom>
          <a:solidFill>
            <a:srgbClr val="BFD3D6"/>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1. Continuous communication</a:t>
            </a:r>
          </a:p>
        </p:txBody>
      </p:sp>
      <p:sp>
        <p:nvSpPr>
          <p:cNvPr id="42" name="Rectangle 41"/>
          <p:cNvSpPr/>
          <p:nvPr/>
        </p:nvSpPr>
        <p:spPr>
          <a:xfrm>
            <a:off x="5938885" y="2762037"/>
            <a:ext cx="1602553" cy="320515"/>
          </a:xfrm>
          <a:prstGeom prst="rect">
            <a:avLst/>
          </a:prstGeom>
          <a:solidFill>
            <a:srgbClr val="FAEDBF"/>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Further work?</a:t>
            </a:r>
          </a:p>
        </p:txBody>
      </p:sp>
      <p:sp>
        <p:nvSpPr>
          <p:cNvPr id="43" name="Rectangle 3"/>
          <p:cNvSpPr txBox="1">
            <a:spLocks noChangeArrowheads="1"/>
          </p:cNvSpPr>
          <p:nvPr/>
        </p:nvSpPr>
        <p:spPr bwMode="auto">
          <a:xfrm>
            <a:off x="237711" y="2777796"/>
            <a:ext cx="4513397"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indent="0" algn="l" defTabSz="914400" rtl="0" eaLnBrk="1" fontAlgn="base" latinLnBrk="0" hangingPunct="1">
              <a:lnSpc>
                <a:spcPct val="100000"/>
              </a:lnSpc>
              <a:spcBef>
                <a:spcPts val="600"/>
              </a:spcBef>
              <a:spcAft>
                <a:spcPts val="0"/>
              </a:spcAft>
              <a:buClr>
                <a:srgbClr val="00338D"/>
              </a:buClr>
              <a:buSzPct val="75000"/>
              <a:buFontTx/>
              <a:buNone/>
              <a:tabLst>
                <a:tab pos="90488" algn="l"/>
              </a:tabLst>
              <a:defRPr/>
            </a:pPr>
            <a:r>
              <a:rPr kumimoji="0" lang="en-GB" sz="800" b="0" i="0" u="none" strike="noStrike" kern="0" cap="none" spc="0" normalizeH="0" baseline="0" noProof="0" dirty="0" smtClean="0">
                <a:ln>
                  <a:noFill/>
                </a:ln>
                <a:solidFill>
                  <a:srgbClr val="BABBBC"/>
                </a:solidFill>
                <a:effectLst/>
                <a:uLnTx/>
                <a:uFillTx/>
                <a:latin typeface="Arial"/>
                <a:cs typeface="Arial"/>
              </a:rPr>
              <a:t>Note:  the reporting process here is shown as being  a linear process, both for illustrative purposes and to help structure the guidance in this document.  In practice the process is iterative and some of these components maybe carried out simultaneously</a:t>
            </a:r>
          </a:p>
        </p:txBody>
      </p:sp>
      <p:sp>
        <p:nvSpPr>
          <p:cNvPr id="44" name="Rectangle 3"/>
          <p:cNvSpPr txBox="1">
            <a:spLocks noChangeArrowheads="1"/>
          </p:cNvSpPr>
          <p:nvPr/>
        </p:nvSpPr>
        <p:spPr bwMode="auto">
          <a:xfrm>
            <a:off x="217665" y="3469064"/>
            <a:ext cx="8728372" cy="26736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Where required to finalize our report, we may need to seek a factual accuracy confirmation from management at the target business (for example, a factual accuracy confirmation is typically required for </a:t>
            </a:r>
            <a:r>
              <a:rPr kumimoji="0" lang="en-GB" sz="1200" b="0" i="0" u="none" strike="noStrike" kern="0" cap="none" spc="0" normalizeH="0" baseline="0" noProof="0" dirty="0" err="1" smtClean="0">
                <a:ln>
                  <a:noFill/>
                </a:ln>
                <a:solidFill>
                  <a:srgbClr val="00338D"/>
                </a:solidFill>
                <a:effectLst/>
                <a:uLnTx/>
                <a:uFillTx/>
                <a:latin typeface="Arial"/>
                <a:ea typeface="+mn-ea"/>
                <a:cs typeface="Arial"/>
              </a:rPr>
              <a:t>VDD</a:t>
            </a:r>
            <a:r>
              <a:rPr kumimoji="0" lang="en-GB" sz="1200" b="0" i="0" u="none" strike="noStrike" kern="0" cap="none" spc="0" normalizeH="0" baseline="0" noProof="0" dirty="0" smtClean="0">
                <a:ln>
                  <a:noFill/>
                </a:ln>
                <a:solidFill>
                  <a:srgbClr val="00338D"/>
                </a:solidFill>
                <a:effectLst/>
                <a:uLnTx/>
                <a:uFillTx/>
                <a:latin typeface="Arial"/>
                <a:ea typeface="+mn-ea"/>
                <a:cs typeface="Arial"/>
              </a:rPr>
              <a:t> reports)</a:t>
            </a:r>
          </a:p>
          <a:p>
            <a:pPr marL="231775" marR="0" lvl="0" indent="-231775" algn="l" defTabSz="914400" rtl="0" eaLnBrk="1" fontAlgn="base"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KPMG global and local risk management guidance should be sought when finalizing reports and obtaining factual accuracy confirmations</a:t>
            </a:r>
          </a:p>
        </p:txBody>
      </p:sp>
      <p:sp>
        <p:nvSpPr>
          <p:cNvPr id="45" name="Rectangle 3"/>
          <p:cNvSpPr txBox="1">
            <a:spLocks noChangeArrowheads="1"/>
          </p:cNvSpPr>
          <p:nvPr/>
        </p:nvSpPr>
        <p:spPr bwMode="auto">
          <a:xfrm>
            <a:off x="238991" y="4551219"/>
            <a:ext cx="4249882" cy="1028699"/>
          </a:xfrm>
          <a:prstGeom prst="rect">
            <a:avLst/>
          </a:prstGeom>
          <a:solidFill>
            <a:srgbClr val="F3E9F3"/>
          </a:solidFill>
          <a:ln w="9525" algn="ctr">
            <a:noFill/>
            <a:miter lim="800000"/>
            <a:headEnd/>
            <a:tailEnd/>
          </a:ln>
        </p:spPr>
        <p:txBody>
          <a:bodyPr lIns="72000" tIns="72000" rIns="72000" bIns="72000"/>
          <a:lstStyle/>
          <a:p>
            <a:pPr marL="231775" marR="0" lvl="1" indent="-230188" defTabSz="914400" eaLnBrk="1" fontAlgn="auto" latinLnBrk="0" hangingPunct="1">
              <a:lnSpc>
                <a:spcPct val="100000"/>
              </a:lnSpc>
              <a:spcBef>
                <a:spcPct val="40000"/>
              </a:spcBef>
              <a:spcAft>
                <a:spcPts val="0"/>
              </a:spcAft>
              <a:buClr>
                <a:srgbClr val="00338D"/>
              </a:buClr>
              <a:buSzPct val="8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rPr>
              <a:t>Tip</a:t>
            </a:r>
            <a:endParaRPr kumimoji="0" lang="en-GB" sz="1200" b="0" i="0" u="none" strike="noStrike" kern="0" cap="none" spc="0" normalizeH="0" baseline="0" noProof="0" dirty="0" smtClean="0">
              <a:ln>
                <a:noFill/>
              </a:ln>
              <a:solidFill>
                <a:srgbClr val="00338D"/>
              </a:solidFill>
              <a:effectLst/>
              <a:uLnTx/>
              <a:uFillTx/>
            </a:endParaRP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Factual accuracy processes can take a significant amount of time – remember to consider this when budgeting for the work and negotiating our fee</a:t>
            </a: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Summary</a:t>
            </a:r>
            <a:endParaRPr lang="en-US" altLang="en-US" b="1" kern="0" dirty="0" smtClean="0">
              <a:solidFill>
                <a:schemeClr val="bg1"/>
              </a:solidFill>
            </a:endParaRPr>
          </a:p>
        </p:txBody>
      </p:sp>
      <p:sp>
        <p:nvSpPr>
          <p:cNvPr id="14" name="Text Box 5"/>
          <p:cNvSpPr txBox="1">
            <a:spLocks noChangeArrowheads="1"/>
          </p:cNvSpPr>
          <p:nvPr/>
        </p:nvSpPr>
        <p:spPr bwMode="gray">
          <a:xfrm>
            <a:off x="252048" y="1268413"/>
            <a:ext cx="4254012" cy="360362"/>
          </a:xfrm>
          <a:prstGeom prst="rect">
            <a:avLst/>
          </a:prstGeom>
          <a:solidFill>
            <a:srgbClr val="8E258D"/>
          </a:solidFill>
          <a:ln w="6350" algn="ctr">
            <a:no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Bad reporting – the ‘report factory’</a:t>
            </a:r>
          </a:p>
        </p:txBody>
      </p:sp>
      <p:sp>
        <p:nvSpPr>
          <p:cNvPr id="15" name="Rectangle 6"/>
          <p:cNvSpPr>
            <a:spLocks noChangeArrowheads="1"/>
          </p:cNvSpPr>
          <p:nvPr/>
        </p:nvSpPr>
        <p:spPr bwMode="auto">
          <a:xfrm>
            <a:off x="252046" y="1798638"/>
            <a:ext cx="4255477" cy="2889903"/>
          </a:xfrm>
          <a:prstGeom prst="rect">
            <a:avLst/>
          </a:prstGeom>
          <a:solidFill>
            <a:srgbClr val="FFFFFF"/>
          </a:solidFill>
          <a:ln w="9525">
            <a:solidFill>
              <a:srgbClr val="007C92"/>
            </a:solidFill>
            <a:miter lim="800000"/>
            <a:headEnd/>
            <a:tailEnd/>
          </a:ln>
        </p:spPr>
        <p:txBody>
          <a:bodyPr lIns="54000" tIns="54000" rIns="54000" bIns="54000"/>
          <a:lstStyle/>
          <a:p>
            <a:pPr marL="355600" marR="0" lvl="1" indent="-354013"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Produce attractive reports covering the agreed scope of work</a:t>
            </a:r>
          </a:p>
          <a:p>
            <a:pPr marL="355600" marR="0" lvl="1" indent="-354013"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Use standard slides/charts/tables in each report</a:t>
            </a:r>
          </a:p>
          <a:p>
            <a:pPr marL="355600" marR="0" lvl="1" indent="-354013"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Reports are long</a:t>
            </a:r>
          </a:p>
          <a:p>
            <a:pPr marL="355600" marR="0" lvl="1" indent="-354013"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All our analysis is written up in the final report – the report becomes our work papers</a:t>
            </a:r>
          </a:p>
          <a:p>
            <a:pPr marL="355600" marR="0" lvl="1" indent="-354013"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Key findings only delivered with the report at the end of the fieldwork</a:t>
            </a:r>
          </a:p>
          <a:p>
            <a:pPr marL="355600" marR="0" lvl="1" indent="-354013"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KPMG involvement finishes when our report is delivered</a:t>
            </a:r>
          </a:p>
        </p:txBody>
      </p:sp>
      <p:sp>
        <p:nvSpPr>
          <p:cNvPr id="16" name="Text Box 7"/>
          <p:cNvSpPr txBox="1">
            <a:spLocks noChangeArrowheads="1"/>
          </p:cNvSpPr>
          <p:nvPr/>
        </p:nvSpPr>
        <p:spPr bwMode="gray">
          <a:xfrm>
            <a:off x="4637947" y="1268413"/>
            <a:ext cx="4254011" cy="360362"/>
          </a:xfrm>
          <a:prstGeom prst="rect">
            <a:avLst/>
          </a:prstGeom>
          <a:solidFill>
            <a:srgbClr val="8E258D"/>
          </a:solidFill>
          <a:ln w="6350" algn="ctr">
            <a:no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Good reporting – the ‘trusted adviser’</a:t>
            </a:r>
          </a:p>
        </p:txBody>
      </p:sp>
      <p:sp>
        <p:nvSpPr>
          <p:cNvPr id="17" name="Rectangle 8"/>
          <p:cNvSpPr>
            <a:spLocks noChangeArrowheads="1"/>
          </p:cNvSpPr>
          <p:nvPr/>
        </p:nvSpPr>
        <p:spPr bwMode="auto">
          <a:xfrm>
            <a:off x="4637946" y="1798638"/>
            <a:ext cx="4255477" cy="2889903"/>
          </a:xfrm>
          <a:prstGeom prst="rect">
            <a:avLst/>
          </a:prstGeom>
          <a:solidFill>
            <a:srgbClr val="FFFFFF"/>
          </a:solidFill>
          <a:ln w="9525">
            <a:solidFill>
              <a:srgbClr val="007C92"/>
            </a:solidFill>
            <a:miter lim="800000"/>
            <a:headEnd/>
            <a:tailEnd/>
          </a:ln>
        </p:spPr>
        <p:txBody>
          <a:bodyPr lIns="54000" tIns="54000" rIns="54000" bIns="54000"/>
          <a:lstStyle/>
          <a:p>
            <a:pPr marL="355600" marR="0" lvl="1" indent="-354013"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Summarize advice to date - highlighting:</a:t>
            </a:r>
          </a:p>
          <a:p>
            <a:pPr marL="885825" marR="0" lvl="2" indent="-439738" defTabSz="914400" eaLnBrk="1" fontAlgn="auto" latinLnBrk="0" hangingPunct="1">
              <a:lnSpc>
                <a:spcPct val="100000"/>
              </a:lnSpc>
              <a:spcBef>
                <a:spcPct val="40000"/>
              </a:spcBef>
              <a:spcAft>
                <a:spcPts val="0"/>
              </a:spcAft>
              <a:buClr>
                <a:srgbClr val="0C2D83"/>
              </a:buClr>
              <a:buSzPct val="100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Potential pricing adjustments</a:t>
            </a:r>
          </a:p>
          <a:p>
            <a:pPr marL="885825" marR="0" lvl="2" indent="-439738" defTabSz="914400" eaLnBrk="1" fontAlgn="auto" latinLnBrk="0" hangingPunct="1">
              <a:lnSpc>
                <a:spcPct val="100000"/>
              </a:lnSpc>
              <a:spcBef>
                <a:spcPct val="40000"/>
              </a:spcBef>
              <a:spcAft>
                <a:spcPts val="0"/>
              </a:spcAft>
              <a:buClr>
                <a:srgbClr val="0C2D83"/>
              </a:buClr>
              <a:buSzPct val="100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SPA/Completion issues</a:t>
            </a:r>
          </a:p>
          <a:p>
            <a:pPr marL="885825" marR="0" lvl="2" indent="-439738" defTabSz="914400" eaLnBrk="1" fontAlgn="auto" latinLnBrk="0" hangingPunct="1">
              <a:lnSpc>
                <a:spcPct val="100000"/>
              </a:lnSpc>
              <a:spcBef>
                <a:spcPct val="40000"/>
              </a:spcBef>
              <a:spcAft>
                <a:spcPts val="0"/>
              </a:spcAft>
              <a:buClr>
                <a:srgbClr val="0C2D83"/>
              </a:buClr>
              <a:buSzPct val="100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Financing issues</a:t>
            </a:r>
          </a:p>
          <a:p>
            <a:pPr marL="885825" marR="0" lvl="2" indent="-439738" defTabSz="914400" eaLnBrk="1" fontAlgn="auto" latinLnBrk="0" hangingPunct="1">
              <a:lnSpc>
                <a:spcPct val="100000"/>
              </a:lnSpc>
              <a:spcBef>
                <a:spcPct val="40000"/>
              </a:spcBef>
              <a:spcAft>
                <a:spcPts val="0"/>
              </a:spcAft>
              <a:buClr>
                <a:srgbClr val="0C2D83"/>
              </a:buClr>
              <a:buSzPct val="100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Integration issues</a:t>
            </a:r>
          </a:p>
          <a:p>
            <a:pPr marL="355600" marR="0" lvl="1" indent="-354013"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Short/punchy - focusing on key issues and present supporting analysis that enhances impact of key messages</a:t>
            </a:r>
          </a:p>
          <a:p>
            <a:pPr marL="355600" marR="0" lvl="1" indent="-354013"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Regular oral reporting rather than just one</a:t>
            </a:r>
            <a:r>
              <a:rPr kumimoji="0" lang="en-GB" sz="1200" b="1" i="0" u="none" strike="noStrike" kern="0" cap="none" spc="0" normalizeH="0" baseline="0" noProof="0" dirty="0" smtClean="0">
                <a:ln>
                  <a:noFill/>
                </a:ln>
                <a:solidFill>
                  <a:srgbClr val="000000"/>
                </a:solidFill>
                <a:effectLst/>
                <a:uLnTx/>
                <a:uFillTx/>
                <a:latin typeface="Arial"/>
                <a:cs typeface="Arial"/>
              </a:rPr>
              <a:t> </a:t>
            </a:r>
            <a:r>
              <a:rPr kumimoji="0" lang="en-GB" sz="1200" b="0" i="0" u="none" strike="noStrike" kern="0" cap="none" spc="0" normalizeH="0" baseline="0" noProof="0" dirty="0" smtClean="0">
                <a:ln>
                  <a:noFill/>
                </a:ln>
                <a:solidFill>
                  <a:srgbClr val="000000"/>
                </a:solidFill>
                <a:effectLst/>
                <a:uLnTx/>
                <a:uFillTx/>
                <a:latin typeface="Arial"/>
                <a:cs typeface="Arial"/>
              </a:rPr>
              <a:t>written report at the end</a:t>
            </a:r>
          </a:p>
          <a:p>
            <a:pPr marL="355600" marR="0" lvl="1" indent="-354013" defTabSz="914400" eaLnBrk="1" fontAlgn="auto" latinLnBrk="0" hangingPunct="1">
              <a:lnSpc>
                <a:spcPct val="100000"/>
              </a:lnSpc>
              <a:spcBef>
                <a:spcPct val="40000"/>
              </a:spcBef>
              <a:spcAft>
                <a:spcPts val="0"/>
              </a:spcAft>
              <a:buClr>
                <a:srgbClr val="0C2D83"/>
              </a:buClr>
              <a:buSzPct val="125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KPMG involvement throughout the entire process and beyond</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Reporting checklist</a:t>
            </a:r>
            <a:endParaRPr lang="en-US" altLang="en-US" b="1" kern="0" dirty="0" smtClean="0">
              <a:solidFill>
                <a:schemeClr val="bg1"/>
              </a:solidFill>
            </a:endParaRPr>
          </a:p>
        </p:txBody>
      </p:sp>
      <p:graphicFrame>
        <p:nvGraphicFramePr>
          <p:cNvPr id="10" name="Table 9"/>
          <p:cNvGraphicFramePr>
            <a:graphicFrameLocks noGrp="1"/>
          </p:cNvGraphicFramePr>
          <p:nvPr/>
        </p:nvGraphicFramePr>
        <p:xfrm>
          <a:off x="287334" y="1306066"/>
          <a:ext cx="4185079" cy="3662400"/>
        </p:xfrm>
        <a:graphic>
          <a:graphicData uri="http://schemas.openxmlformats.org/drawingml/2006/table">
            <a:tbl>
              <a:tblPr/>
              <a:tblGrid>
                <a:gridCol w="3365048"/>
                <a:gridCol w="820031"/>
              </a:tblGrid>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1" i="0" u="none" strike="noStrike" dirty="0" smtClean="0">
                          <a:solidFill>
                            <a:srgbClr val="FFFFFF"/>
                          </a:solidFill>
                          <a:latin typeface="Arial" pitchFamily="34" charset="0"/>
                          <a:cs typeface="Arial" pitchFamily="34" charset="0"/>
                        </a:rPr>
                        <a:t>Reporting task</a:t>
                      </a:r>
                      <a:endParaRPr lang="en-GB" sz="800" b="1"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007C92"/>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r>
                        <a:rPr lang="en-GB" sz="800" b="1" i="0" u="none" strike="noStrike" dirty="0">
                          <a:solidFill>
                            <a:srgbClr val="FFFFFF"/>
                          </a:solidFill>
                          <a:latin typeface="Arial" pitchFamily="34" charset="0"/>
                          <a:cs typeface="Arial" pitchFamily="34" charset="0"/>
                        </a:rPr>
                        <a:t> </a:t>
                      </a:r>
                      <a:r>
                        <a:rPr lang="en-GB" sz="800" b="1" i="0" u="none" strike="noStrike" dirty="0" smtClean="0">
                          <a:solidFill>
                            <a:srgbClr val="FFFFFF"/>
                          </a:solidFill>
                          <a:latin typeface="Arial" pitchFamily="34" charset="0"/>
                          <a:cs typeface="Arial" pitchFamily="34" charset="0"/>
                        </a:rPr>
                        <a:t>Completed?</a:t>
                      </a:r>
                      <a:endParaRPr lang="en-GB" sz="800" b="1"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007C92"/>
                    </a:solid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algn="l" defTabSz="914400" rtl="0" eaLnBrk="1" fontAlgn="b" latinLnBrk="0" hangingPunct="1"/>
                      <a:r>
                        <a:rPr lang="en-GB" sz="800" b="0" i="0" u="none" strike="noStrike" kern="1200" dirty="0" smtClean="0">
                          <a:solidFill>
                            <a:srgbClr val="E7EDF5"/>
                          </a:solidFill>
                          <a:latin typeface="Arial" pitchFamily="34" charset="0"/>
                          <a:ea typeface="+mn-ea"/>
                          <a:cs typeface="Arial" pitchFamily="34" charset="0"/>
                        </a:rPr>
                        <a:t>1. Continuous communication</a:t>
                      </a:r>
                      <a:endParaRPr lang="en-GB" sz="800" b="0" i="0" u="none" strike="noStrike" kern="1200" dirty="0">
                        <a:solidFill>
                          <a:srgbClr val="E7EDF5"/>
                        </a:solidFill>
                        <a:latin typeface="Arial" pitchFamily="34" charset="0"/>
                        <a:ea typeface="+mn-ea"/>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Arial" pitchFamily="34" charset="0"/>
                          <a:cs typeface="Arial" pitchFamily="34" charset="0"/>
                        </a:rPr>
                        <a:t>Discussed</a:t>
                      </a:r>
                      <a:r>
                        <a:rPr lang="en-GB" sz="800" b="0" i="0" u="none" strike="noStrike" baseline="0" dirty="0" smtClean="0">
                          <a:latin typeface="Arial" pitchFamily="34" charset="0"/>
                          <a:cs typeface="Arial" pitchFamily="34" charset="0"/>
                        </a:rPr>
                        <a:t> and agreed </a:t>
                      </a:r>
                      <a:r>
                        <a:rPr lang="en-GB" sz="800" b="0" i="0" u="none" strike="noStrike" dirty="0" smtClean="0">
                          <a:latin typeface="Arial" pitchFamily="34" charset="0"/>
                          <a:cs typeface="Arial" pitchFamily="34" charset="0"/>
                        </a:rPr>
                        <a:t>regular reporting (verbal / </a:t>
                      </a:r>
                      <a:r>
                        <a:rPr lang="en-GB" sz="800" b="0" i="0" u="none" strike="noStrike" baseline="0" dirty="0" smtClean="0">
                          <a:latin typeface="Arial" pitchFamily="34" charset="0"/>
                          <a:cs typeface="Arial" pitchFamily="34" charset="0"/>
                        </a:rPr>
                        <a:t>status updates) with client</a:t>
                      </a:r>
                      <a:endParaRPr lang="en-GB" sz="800" b="0" i="0" u="none" strike="noStrike" dirty="0" smtClean="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algn="l" defTabSz="914400" rtl="0" eaLnBrk="1" fontAlgn="b" latinLnBrk="0" hangingPunct="1"/>
                      <a:r>
                        <a:rPr lang="en-GB" sz="800" b="0" i="0" u="none" strike="noStrike" kern="1200" dirty="0" smtClean="0">
                          <a:solidFill>
                            <a:srgbClr val="E7EDF5"/>
                          </a:solidFill>
                          <a:latin typeface="Arial" pitchFamily="34" charset="0"/>
                          <a:ea typeface="+mn-ea"/>
                          <a:cs typeface="Arial" pitchFamily="34" charset="0"/>
                        </a:rPr>
                        <a:t>2.  Understand</a:t>
                      </a:r>
                      <a:r>
                        <a:rPr lang="en-GB" sz="800" b="0" i="0" u="none" strike="noStrike" kern="1200" baseline="0" dirty="0" smtClean="0">
                          <a:solidFill>
                            <a:srgbClr val="E7EDF5"/>
                          </a:solidFill>
                          <a:latin typeface="Arial" pitchFamily="34" charset="0"/>
                          <a:ea typeface="+mn-ea"/>
                          <a:cs typeface="Arial" pitchFamily="34" charset="0"/>
                        </a:rPr>
                        <a:t> the reader</a:t>
                      </a:r>
                      <a:endParaRPr lang="en-GB" sz="800" b="0" i="0" u="none" strike="noStrike" kern="1200" dirty="0">
                        <a:solidFill>
                          <a:srgbClr val="E7EDF5"/>
                        </a:solidFill>
                        <a:latin typeface="Arial" pitchFamily="34" charset="0"/>
                        <a:ea typeface="+mn-ea"/>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Arial" pitchFamily="34" charset="0"/>
                          <a:cs typeface="Arial" pitchFamily="34" charset="0"/>
                        </a:rPr>
                        <a:t>Discussed</a:t>
                      </a:r>
                      <a:r>
                        <a:rPr lang="en-GB" sz="800" b="0" i="0" u="none" strike="noStrike" baseline="0" dirty="0" smtClean="0">
                          <a:latin typeface="Arial" pitchFamily="34" charset="0"/>
                          <a:cs typeface="Arial" pitchFamily="34" charset="0"/>
                        </a:rPr>
                        <a:t> and agreed written reporting requirements with client</a:t>
                      </a:r>
                      <a:endParaRPr lang="en-GB" sz="800" b="0" i="0" u="none" strike="noStrike" dirty="0" smtClean="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baseline="0" dirty="0" smtClean="0">
                          <a:solidFill>
                            <a:srgbClr val="E7EDF5"/>
                          </a:solidFill>
                          <a:latin typeface="Arial" pitchFamily="34" charset="0"/>
                          <a:cs typeface="Arial" pitchFamily="34" charset="0"/>
                        </a:rPr>
                        <a:t>3.  Plan</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algn="l" defTabSz="914400" rtl="0" eaLnBrk="1" fontAlgn="b" latinLnBrk="0" hangingPunct="1"/>
                      <a:r>
                        <a:rPr lang="en-GB" sz="800" b="0" i="0" u="none" strike="noStrike" kern="1200" dirty="0" smtClean="0">
                          <a:solidFill>
                            <a:schemeClr val="tx1"/>
                          </a:solidFill>
                          <a:latin typeface="Arial" pitchFamily="34" charset="0"/>
                          <a:ea typeface="+mn-ea"/>
                          <a:cs typeface="Arial" pitchFamily="34" charset="0"/>
                        </a:rPr>
                        <a:t>Storyboard</a:t>
                      </a:r>
                      <a:r>
                        <a:rPr lang="en-GB" sz="800" b="0" i="0" u="none" strike="noStrike" kern="1200" baseline="0" dirty="0" smtClean="0">
                          <a:solidFill>
                            <a:schemeClr val="tx1"/>
                          </a:solidFill>
                          <a:latin typeface="Arial" pitchFamily="34" charset="0"/>
                          <a:ea typeface="+mn-ea"/>
                          <a:cs typeface="Arial" pitchFamily="34" charset="0"/>
                        </a:rPr>
                        <a:t> completed</a:t>
                      </a:r>
                      <a:endParaRPr lang="en-GB" sz="800" b="0" i="0" u="none" strike="noStrike" kern="1200" dirty="0">
                        <a:solidFill>
                          <a:schemeClr val="tx1"/>
                        </a:solidFill>
                        <a:latin typeface="Arial" pitchFamily="34" charset="0"/>
                        <a:ea typeface="+mn-ea"/>
                        <a:cs typeface="Arial" pitchFamily="34" charset="0"/>
                      </a:endParaRPr>
                    </a:p>
                  </a:txBody>
                  <a:tcPr marL="9525" marR="9525" marT="9525" marB="0" anchor="ctr">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algn="l" defTabSz="914400" rtl="0" eaLnBrk="1" fontAlgn="b" latinLnBrk="0" hangingPunct="1"/>
                      <a:r>
                        <a:rPr lang="en-GB" sz="800" b="0" i="0" u="none" strike="noStrike" kern="1200" dirty="0">
                          <a:solidFill>
                            <a:schemeClr val="tx1"/>
                          </a:solidFill>
                          <a:latin typeface="Arial" pitchFamily="34" charset="0"/>
                          <a:ea typeface="+mn-ea"/>
                          <a:cs typeface="Arial" pitchFamily="34" charset="0"/>
                        </a:rPr>
                        <a:t>Partner </a:t>
                      </a:r>
                      <a:r>
                        <a:rPr lang="en-GB" sz="800" b="0" i="0" u="none" strike="noStrike" kern="1200" dirty="0" smtClean="0">
                          <a:solidFill>
                            <a:schemeClr val="tx1"/>
                          </a:solidFill>
                          <a:latin typeface="Arial" pitchFamily="34" charset="0"/>
                          <a:ea typeface="+mn-ea"/>
                          <a:cs typeface="Arial" pitchFamily="34" charset="0"/>
                        </a:rPr>
                        <a:t>interaction / team discussion on </a:t>
                      </a:r>
                      <a:r>
                        <a:rPr lang="en-GB" sz="800" b="0" i="0" u="none" strike="noStrike" kern="1200" dirty="0">
                          <a:solidFill>
                            <a:schemeClr val="tx1"/>
                          </a:solidFill>
                          <a:latin typeface="Arial" pitchFamily="34" charset="0"/>
                          <a:ea typeface="+mn-ea"/>
                          <a:cs typeface="Arial" pitchFamily="34" charset="0"/>
                        </a:rPr>
                        <a:t>report storyboard</a:t>
                      </a:r>
                    </a:p>
                  </a:txBody>
                  <a:tcPr marL="9525" marR="9525" marT="9525" marB="0" anchor="ctr">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algn="l" defTabSz="914400" rtl="0" eaLnBrk="1" fontAlgn="b" latinLnBrk="0" hangingPunct="1"/>
                      <a:r>
                        <a:rPr lang="en-GB" sz="800" b="0" i="0" u="none" strike="noStrike" kern="1200" dirty="0">
                          <a:solidFill>
                            <a:schemeClr val="tx1"/>
                          </a:solidFill>
                          <a:latin typeface="Arial" pitchFamily="34" charset="0"/>
                          <a:ea typeface="+mn-ea"/>
                          <a:cs typeface="Arial" pitchFamily="34" charset="0"/>
                        </a:rPr>
                        <a:t>Allocate </a:t>
                      </a:r>
                      <a:r>
                        <a:rPr lang="en-GB" sz="800" b="0" i="0" u="none" strike="noStrike" kern="1200" dirty="0" smtClean="0">
                          <a:solidFill>
                            <a:schemeClr val="tx1"/>
                          </a:solidFill>
                          <a:latin typeface="Arial" pitchFamily="34" charset="0"/>
                          <a:ea typeface="+mn-ea"/>
                          <a:cs typeface="Arial" pitchFamily="34" charset="0"/>
                        </a:rPr>
                        <a:t>sections/pages </a:t>
                      </a:r>
                      <a:r>
                        <a:rPr lang="en-GB" sz="800" b="0" i="0" u="none" strike="noStrike" kern="1200" dirty="0">
                          <a:solidFill>
                            <a:schemeClr val="tx1"/>
                          </a:solidFill>
                          <a:latin typeface="Arial" pitchFamily="34" charset="0"/>
                          <a:ea typeface="+mn-ea"/>
                          <a:cs typeface="Arial" pitchFamily="34" charset="0"/>
                        </a:rPr>
                        <a:t>to team members</a:t>
                      </a:r>
                    </a:p>
                  </a:txBody>
                  <a:tcPr marL="9525" marR="9525" marT="9525" marB="0" anchor="ctr">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solidFill>
                            <a:srgbClr val="FFFFFF"/>
                          </a:solidFill>
                          <a:latin typeface="Arial" pitchFamily="34" charset="0"/>
                          <a:cs typeface="Arial" pitchFamily="34" charset="0"/>
                        </a:rPr>
                        <a:t>4.  Draft</a:t>
                      </a:r>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latin typeface="Arial" pitchFamily="34" charset="0"/>
                          <a:cs typeface="Arial" pitchFamily="34" charset="0"/>
                        </a:rPr>
                        <a:t>Supporting analysis</a:t>
                      </a:r>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latin typeface="Arial" pitchFamily="34" charset="0"/>
                          <a:cs typeface="Arial" pitchFamily="34" charset="0"/>
                        </a:rPr>
                        <a:t>Executive summary</a:t>
                      </a:r>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rgbClr val="E7EDF5"/>
                          </a:solidFill>
                          <a:latin typeface="Arial" pitchFamily="34" charset="0"/>
                          <a:cs typeface="Arial" pitchFamily="34" charset="0"/>
                        </a:rPr>
                        <a:t>5.  Review</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Arial" pitchFamily="34" charset="0"/>
                          <a:cs typeface="Arial" pitchFamily="34" charset="0"/>
                        </a:rPr>
                        <a:t>Review</a:t>
                      </a:r>
                      <a:r>
                        <a:rPr lang="en-GB" sz="800" b="0" i="0" u="none" strike="noStrike" baseline="0" dirty="0" smtClean="0">
                          <a:latin typeface="Arial" pitchFamily="34" charset="0"/>
                          <a:cs typeface="Arial" pitchFamily="34" charset="0"/>
                        </a:rPr>
                        <a:t> comments fed back and explained to team members to facilitate learning</a:t>
                      </a:r>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Arial" pitchFamily="34" charset="0"/>
                          <a:cs typeface="Arial" pitchFamily="34" charset="0"/>
                        </a:rPr>
                        <a:t>Use offshore</a:t>
                      </a:r>
                      <a:r>
                        <a:rPr lang="en-GB" sz="800" b="0" i="0" u="none" strike="noStrike" baseline="0" dirty="0" smtClean="0">
                          <a:latin typeface="Arial" pitchFamily="34" charset="0"/>
                          <a:cs typeface="Arial" pitchFamily="34" charset="0"/>
                        </a:rPr>
                        <a:t> support to check the report for spelling, consistency, etc (refer to Offshore work packages in </a:t>
                      </a:r>
                      <a:r>
                        <a:rPr lang="en-GB" sz="800" b="0" i="0" u="none" strike="noStrike" baseline="0" dirty="0" err="1" smtClean="0">
                          <a:latin typeface="Arial" pitchFamily="34" charset="0"/>
                          <a:cs typeface="Arial" pitchFamily="34" charset="0"/>
                        </a:rPr>
                        <a:t>FDD</a:t>
                      </a:r>
                      <a:r>
                        <a:rPr lang="en-GB" sz="800" b="0" i="0" u="none" strike="noStrike" baseline="0" dirty="0" smtClean="0">
                          <a:latin typeface="Arial" pitchFamily="34" charset="0"/>
                          <a:cs typeface="Arial" pitchFamily="34" charset="0"/>
                        </a:rPr>
                        <a:t> Toolkit for tools)</a:t>
                      </a:r>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Arial" pitchFamily="34" charset="0"/>
                          <a:cs typeface="Arial" pitchFamily="34" charset="0"/>
                        </a:rPr>
                        <a:t>Engagement partner review</a:t>
                      </a:r>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Arial" pitchFamily="34" charset="0"/>
                          <a:cs typeface="Arial" pitchFamily="34" charset="0"/>
                        </a:rPr>
                        <a:t>Concurring partner review</a:t>
                      </a:r>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 name="Table 10"/>
          <p:cNvGraphicFramePr>
            <a:graphicFrameLocks noGrp="1"/>
          </p:cNvGraphicFramePr>
          <p:nvPr/>
        </p:nvGraphicFramePr>
        <p:xfrm>
          <a:off x="4676756" y="1304557"/>
          <a:ext cx="4185079" cy="1163520"/>
        </p:xfrm>
        <a:graphic>
          <a:graphicData uri="http://schemas.openxmlformats.org/drawingml/2006/table">
            <a:tbl>
              <a:tblPr/>
              <a:tblGrid>
                <a:gridCol w="3365048"/>
                <a:gridCol w="820031"/>
              </a:tblGrid>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1" i="0" u="none" strike="noStrike" dirty="0" smtClean="0">
                          <a:solidFill>
                            <a:srgbClr val="FFFFFF"/>
                          </a:solidFill>
                          <a:latin typeface="Arial" pitchFamily="34" charset="0"/>
                          <a:cs typeface="Arial" pitchFamily="34" charset="0"/>
                        </a:rPr>
                        <a:t>Reporting task</a:t>
                      </a:r>
                      <a:endParaRPr lang="en-GB" sz="800" b="1"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007C92"/>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r>
                        <a:rPr lang="en-GB" sz="800" b="1" i="0" u="none" strike="noStrike" dirty="0">
                          <a:solidFill>
                            <a:srgbClr val="FFFFFF"/>
                          </a:solidFill>
                          <a:latin typeface="Arial" pitchFamily="34" charset="0"/>
                          <a:cs typeface="Arial" pitchFamily="34" charset="0"/>
                        </a:rPr>
                        <a:t> </a:t>
                      </a:r>
                      <a:r>
                        <a:rPr lang="en-GB" sz="800" b="1" i="0" u="none" strike="noStrike" dirty="0" smtClean="0">
                          <a:solidFill>
                            <a:srgbClr val="FFFFFF"/>
                          </a:solidFill>
                          <a:latin typeface="Arial" pitchFamily="34" charset="0"/>
                          <a:cs typeface="Arial" pitchFamily="34" charset="0"/>
                        </a:rPr>
                        <a:t>Completed?</a:t>
                      </a:r>
                      <a:endParaRPr lang="en-GB" sz="800" b="1"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007C92"/>
                    </a:solid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solidFill>
                            <a:srgbClr val="FFFFFF"/>
                          </a:solidFill>
                          <a:latin typeface="Arial" pitchFamily="34" charset="0"/>
                          <a:cs typeface="Arial" pitchFamily="34" charset="0"/>
                        </a:rPr>
                        <a:t>6.  Issue draft and discuss</a:t>
                      </a:r>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Arial" pitchFamily="34" charset="0"/>
                          <a:cs typeface="Arial" pitchFamily="34" charset="0"/>
                        </a:rPr>
                        <a:t>Draft issued?</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Arial" pitchFamily="34" charset="0"/>
                          <a:cs typeface="Arial" pitchFamily="34" charset="0"/>
                        </a:rPr>
                        <a:t>Meeting / client discussion arranged?</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solidFill>
                            <a:srgbClr val="FFFFFF"/>
                          </a:solidFill>
                          <a:latin typeface="Arial" pitchFamily="34" charset="0"/>
                          <a:cs typeface="Arial" pitchFamily="34" charset="0"/>
                        </a:rPr>
                        <a:t>7.  Finalise</a:t>
                      </a:r>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latin typeface="Arial" pitchFamily="34" charset="0"/>
                          <a:cs typeface="Arial" pitchFamily="34" charset="0"/>
                        </a:rPr>
                        <a:t>Factual accuracy required / completed?</a:t>
                      </a:r>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 </a:t>
            </a:r>
            <a:r>
              <a:rPr kumimoji="0" lang="en-US" sz="1000" b="0" i="0" u="none" strike="noStrike" kern="1200" cap="none" spc="0" normalizeH="0" baseline="0" noProof="0" dirty="0" smtClean="0">
                <a:ln>
                  <a:noFill/>
                </a:ln>
                <a:solidFill>
                  <a:srgbClr val="000000"/>
                </a:solidFill>
                <a:effectLst/>
                <a:uLnTx/>
                <a:uFillTx/>
                <a:latin typeface="Arial"/>
                <a:ea typeface="+mn-ea"/>
                <a:cs typeface="+mn-cs"/>
              </a:rPr>
              <a:t>2012 </a:t>
            </a:r>
            <a:r>
              <a:rPr kumimoji="0" lang="en-US" sz="1000" b="0" i="0" u="none" strike="noStrike" kern="1200" cap="none" spc="0" normalizeH="0" baseline="0" noProof="0" dirty="0">
                <a:ln>
                  <a:noFill/>
                </a:ln>
                <a:solidFill>
                  <a:srgbClr val="000000"/>
                </a:solidFill>
                <a:effectLst/>
                <a:uLnTx/>
                <a:uFillTx/>
                <a:latin typeface="Arial"/>
                <a:ea typeface="+mn-ea"/>
                <a:cs typeface="+mn-cs"/>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Why is reporting important? </a:t>
            </a:r>
            <a:endParaRPr lang="en-US" altLang="en-US" b="1" kern="0" dirty="0" smtClean="0">
              <a:solidFill>
                <a:schemeClr val="bg1"/>
              </a:solidFill>
            </a:endParaRPr>
          </a:p>
        </p:txBody>
      </p:sp>
      <p:sp>
        <p:nvSpPr>
          <p:cNvPr id="265" name="Rectangle 264"/>
          <p:cNvSpPr/>
          <p:nvPr/>
        </p:nvSpPr>
        <p:spPr>
          <a:xfrm>
            <a:off x="2121487" y="1521287"/>
            <a:ext cx="6601172" cy="576455"/>
          </a:xfrm>
          <a:prstGeom prst="rect">
            <a:avLst/>
          </a:prstGeom>
          <a:solidFill>
            <a:srgbClr val="BFDEE4"/>
          </a:solidFill>
          <a:ln w="25400" cap="flat" cmpd="sng" algn="ctr">
            <a:noFill/>
            <a:prstDash val="solid"/>
          </a:ln>
          <a:effectLst/>
        </p:spPr>
        <p:txBody>
          <a:bodyPr rtlCol="0" anchor="ctr"/>
          <a:lstStyle/>
          <a:p>
            <a:pPr marL="231775" marR="0" lvl="0"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The way in which we report is key to meeting and hopefully exceeding our client’s expectations.  We get paid for our recommendations and our advice</a:t>
            </a:r>
          </a:p>
        </p:txBody>
      </p:sp>
      <p:sp>
        <p:nvSpPr>
          <p:cNvPr id="266" name="Rectangle 265"/>
          <p:cNvSpPr/>
          <p:nvPr/>
        </p:nvSpPr>
        <p:spPr>
          <a:xfrm>
            <a:off x="2110943" y="2169485"/>
            <a:ext cx="6602897" cy="640389"/>
          </a:xfrm>
          <a:prstGeom prst="rect">
            <a:avLst/>
          </a:prstGeom>
          <a:solidFill>
            <a:srgbClr val="BFDEE4"/>
          </a:solidFill>
          <a:ln w="25400" cap="flat" cmpd="sng" algn="ctr">
            <a:noFill/>
            <a:prstDash val="solid"/>
          </a:ln>
          <a:effectLst/>
        </p:spPr>
        <p:txBody>
          <a:bodyPr rtlCol="0" anchor="ctr"/>
          <a:lstStyle/>
          <a:p>
            <a:pPr marL="231775" marR="0" lvl="0"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Reporting represents a key opportunity to build relationships and trust with our client.  Remember the importance of verbal reporting and help ensure the team agrees who will report verbally to the client, what they will report and when</a:t>
            </a:r>
          </a:p>
        </p:txBody>
      </p:sp>
      <p:sp>
        <p:nvSpPr>
          <p:cNvPr id="267" name="Pentagon 266"/>
          <p:cNvSpPr/>
          <p:nvPr/>
        </p:nvSpPr>
        <p:spPr>
          <a:xfrm>
            <a:off x="245552" y="1522856"/>
            <a:ext cx="1949778" cy="563894"/>
          </a:xfrm>
          <a:prstGeom prst="homePlate">
            <a:avLst/>
          </a:prstGeom>
          <a:solidFill>
            <a:srgbClr val="007C9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Differentiate ourselves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268" name="Pentagon 267"/>
          <p:cNvSpPr/>
          <p:nvPr/>
        </p:nvSpPr>
        <p:spPr>
          <a:xfrm>
            <a:off x="247586" y="2169481"/>
            <a:ext cx="1957634" cy="640391"/>
          </a:xfrm>
          <a:prstGeom prst="homePlate">
            <a:avLst/>
          </a:prstGeom>
          <a:solidFill>
            <a:srgbClr val="007C9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Build relationships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269" name="Rectangle 3"/>
          <p:cNvSpPr>
            <a:spLocks noChangeArrowheads="1"/>
          </p:cNvSpPr>
          <p:nvPr/>
        </p:nvSpPr>
        <p:spPr bwMode="auto">
          <a:xfrm>
            <a:off x="1171531" y="3932400"/>
            <a:ext cx="1195754" cy="433387"/>
          </a:xfrm>
          <a:prstGeom prst="rect">
            <a:avLst/>
          </a:prstGeom>
          <a:solidFill>
            <a:srgbClr val="4066AA"/>
          </a:solidFill>
          <a:ln w="6350">
            <a:noFill/>
            <a:miter lim="800000"/>
            <a:headEnd/>
            <a:tailEnd/>
          </a:ln>
        </p:spPr>
        <p:txBody>
          <a:bodyPr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Arial"/>
                <a:cs typeface="Arial"/>
              </a:rPr>
              <a:t>Client</a:t>
            </a:r>
          </a:p>
        </p:txBody>
      </p:sp>
      <p:sp>
        <p:nvSpPr>
          <p:cNvPr id="270" name="Rectangle 4"/>
          <p:cNvSpPr>
            <a:spLocks noChangeArrowheads="1"/>
          </p:cNvSpPr>
          <p:nvPr/>
        </p:nvSpPr>
        <p:spPr bwMode="auto">
          <a:xfrm>
            <a:off x="6327360" y="3941366"/>
            <a:ext cx="1195754" cy="433387"/>
          </a:xfrm>
          <a:prstGeom prst="rect">
            <a:avLst/>
          </a:prstGeom>
          <a:solidFill>
            <a:srgbClr val="4066AA"/>
          </a:solidFill>
          <a:ln w="6350">
            <a:noFill/>
            <a:miter lim="800000"/>
            <a:headEnd/>
            <a:tailEnd/>
          </a:ln>
        </p:spPr>
        <p:txBody>
          <a:bodyPr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Arial"/>
                <a:cs typeface="Arial"/>
              </a:rPr>
              <a:t>KPMG</a:t>
            </a:r>
          </a:p>
        </p:txBody>
      </p:sp>
      <p:sp>
        <p:nvSpPr>
          <p:cNvPr id="271" name="AutoShape 5"/>
          <p:cNvSpPr>
            <a:spLocks noChangeArrowheads="1"/>
          </p:cNvSpPr>
          <p:nvPr/>
        </p:nvSpPr>
        <p:spPr bwMode="auto">
          <a:xfrm>
            <a:off x="1841314" y="4528768"/>
            <a:ext cx="2807759" cy="1204631"/>
          </a:xfrm>
          <a:prstGeom prst="cloudCallout">
            <a:avLst>
              <a:gd name="adj1" fmla="val -68727"/>
              <a:gd name="adj2" fmla="val 48704"/>
            </a:avLst>
          </a:prstGeom>
          <a:solidFill>
            <a:srgbClr val="F3E9F3"/>
          </a:solidFill>
          <a:ln w="6350">
            <a:solidFill>
              <a:srgbClr val="8E258D"/>
            </a:solidFill>
            <a:round/>
            <a:headEnd type="none" w="sm" len="sm"/>
            <a:tailEnd type="none" w="sm" len="sm"/>
          </a:ln>
        </p:spPr>
        <p:txBody>
          <a:bodyPr lIns="126000" tIns="46800" rIns="90000" bIns="46800"/>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8E258D"/>
                </a:solidFill>
                <a:effectLst/>
                <a:uLnTx/>
                <a:uFillTx/>
                <a:latin typeface="Arial"/>
                <a:cs typeface="Arial"/>
              </a:rPr>
              <a:t>PLEASE!</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8E258D"/>
                </a:solidFill>
                <a:effectLst/>
                <a:uLnTx/>
                <a:uFillTx/>
                <a:latin typeface="Arial"/>
                <a:cs typeface="Arial"/>
              </a:rPr>
              <a:t>Just what I need to know... not everything you’ve learned!</a:t>
            </a:r>
          </a:p>
        </p:txBody>
      </p:sp>
      <p:sp>
        <p:nvSpPr>
          <p:cNvPr id="388" name="AutoShape 122"/>
          <p:cNvSpPr>
            <a:spLocks noChangeArrowheads="1"/>
          </p:cNvSpPr>
          <p:nvPr/>
        </p:nvSpPr>
        <p:spPr bwMode="auto">
          <a:xfrm>
            <a:off x="6212011" y="4868656"/>
            <a:ext cx="1392623" cy="526832"/>
          </a:xfrm>
          <a:prstGeom prst="wedgeEllipseCallout">
            <a:avLst>
              <a:gd name="adj1" fmla="val -65356"/>
              <a:gd name="adj2" fmla="val 44736"/>
            </a:avLst>
          </a:prstGeom>
          <a:solidFill>
            <a:srgbClr val="F3E9F3"/>
          </a:solidFill>
          <a:ln w="6350">
            <a:solidFill>
              <a:srgbClr val="8E258D"/>
            </a:solidFill>
            <a:round/>
            <a:headEnd type="none" w="sm" len="sm"/>
            <a:tailEnd type="none" w="sm" len="sm"/>
          </a:ln>
        </p:spPr>
        <p:txBody>
          <a:bodyPr lIns="108000" tIns="46800" rIns="108000" bIns="72000"/>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8E258D"/>
                </a:solidFill>
                <a:effectLst/>
                <a:uLnTx/>
                <a:uFillTx/>
                <a:latin typeface="Arial"/>
                <a:cs typeface="Arial"/>
              </a:rPr>
              <a:t>Here’s our report!”</a:t>
            </a:r>
          </a:p>
        </p:txBody>
      </p:sp>
      <p:sp>
        <p:nvSpPr>
          <p:cNvPr id="389" name="Rectangle 3"/>
          <p:cNvSpPr txBox="1">
            <a:spLocks noChangeArrowheads="1"/>
          </p:cNvSpPr>
          <p:nvPr/>
        </p:nvSpPr>
        <p:spPr bwMode="auto">
          <a:xfrm>
            <a:off x="235487" y="3582886"/>
            <a:ext cx="8643176" cy="26947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defTabSz="914400" eaLnBrk="1" fontAlgn="auto" latinLnBrk="0" hangingPunct="1">
              <a:lnSpc>
                <a:spcPct val="100000"/>
              </a:lnSpc>
              <a:spcBef>
                <a:spcPct val="50000"/>
              </a:spcBef>
              <a:spcAft>
                <a:spcPts val="300"/>
              </a:spcAft>
              <a:buClr>
                <a:srgbClr val="00338D"/>
              </a:buClr>
              <a:buSzPct val="75000"/>
              <a:buFontTx/>
              <a:buNone/>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...remember it’s the quality, not quantity, that’s important...</a:t>
            </a:r>
          </a:p>
        </p:txBody>
      </p:sp>
      <p:sp>
        <p:nvSpPr>
          <p:cNvPr id="390" name="Rectangle 3"/>
          <p:cNvSpPr txBox="1">
            <a:spLocks noChangeArrowheads="1"/>
          </p:cNvSpPr>
          <p:nvPr/>
        </p:nvSpPr>
        <p:spPr bwMode="auto">
          <a:xfrm>
            <a:off x="235487" y="1176994"/>
            <a:ext cx="8643176" cy="26947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defTabSz="914400" eaLnBrk="1" fontAlgn="auto" latinLnBrk="0" hangingPunct="1">
              <a:lnSpc>
                <a:spcPct val="100000"/>
              </a:lnSpc>
              <a:spcBef>
                <a:spcPct val="50000"/>
              </a:spcBef>
              <a:spcAft>
                <a:spcPts val="300"/>
              </a:spcAft>
              <a:buClr>
                <a:srgbClr val="00338D"/>
              </a:buClr>
              <a:buSzPct val="75000"/>
              <a:buFontTx/>
              <a:buNone/>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Reporting is not just an essential part of completing any engagement...</a:t>
            </a:r>
          </a:p>
        </p:txBody>
      </p:sp>
      <p:sp>
        <p:nvSpPr>
          <p:cNvPr id="391" name="Rectangle 390"/>
          <p:cNvSpPr/>
          <p:nvPr/>
        </p:nvSpPr>
        <p:spPr>
          <a:xfrm>
            <a:off x="2110943" y="2901755"/>
            <a:ext cx="6602897" cy="519953"/>
          </a:xfrm>
          <a:prstGeom prst="rect">
            <a:avLst/>
          </a:prstGeom>
          <a:solidFill>
            <a:srgbClr val="BFDEE4"/>
          </a:solidFill>
          <a:ln w="25400" cap="flat" cmpd="sng" algn="ctr">
            <a:noFill/>
            <a:prstDash val="solid"/>
          </a:ln>
          <a:effectLst/>
        </p:spPr>
        <p:txBody>
          <a:bodyPr rtlCol="0" anchor="ctr"/>
          <a:lstStyle/>
          <a:p>
            <a:pPr marL="231775" marR="0" lvl="0"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We also need to ensure we have addressed the scope of work agreed at the start, and have managed KPMG’s risks as needed</a:t>
            </a:r>
          </a:p>
        </p:txBody>
      </p:sp>
      <p:sp>
        <p:nvSpPr>
          <p:cNvPr id="392" name="Pentagon 391"/>
          <p:cNvSpPr/>
          <p:nvPr/>
        </p:nvSpPr>
        <p:spPr>
          <a:xfrm>
            <a:off x="247586" y="2901751"/>
            <a:ext cx="1957634" cy="519955"/>
          </a:xfrm>
          <a:prstGeom prst="homePlate">
            <a:avLst/>
          </a:prstGeom>
          <a:solidFill>
            <a:srgbClr val="007C9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Help manage our risk</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The reporting process </a:t>
            </a:r>
            <a:endParaRPr lang="en-US" altLang="en-US" b="1" kern="0" dirty="0" smtClean="0">
              <a:solidFill>
                <a:schemeClr val="bg1"/>
              </a:solidFill>
            </a:endParaRPr>
          </a:p>
        </p:txBody>
      </p:sp>
      <p:sp>
        <p:nvSpPr>
          <p:cNvPr id="37" name="Rectangle 36"/>
          <p:cNvSpPr/>
          <p:nvPr/>
        </p:nvSpPr>
        <p:spPr>
          <a:xfrm>
            <a:off x="172389" y="1122314"/>
            <a:ext cx="8858489" cy="2280641"/>
          </a:xfrm>
          <a:prstGeom prst="rect">
            <a:avLst/>
          </a:prstGeom>
          <a:solidFill>
            <a:srgbClr val="E5F2F4"/>
          </a:solidFill>
          <a:ln w="9525" cap="flat" cmpd="sng" algn="ctr">
            <a:solidFill>
              <a:srgbClr val="80BEC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38" name="Right Arrow 37"/>
          <p:cNvSpPr/>
          <p:nvPr/>
        </p:nvSpPr>
        <p:spPr>
          <a:xfrm rot="5400000">
            <a:off x="6603477" y="2620531"/>
            <a:ext cx="268663" cy="334650"/>
          </a:xfrm>
          <a:prstGeom prst="rightArrow">
            <a:avLst/>
          </a:prstGeom>
          <a:solidFill>
            <a:srgbClr val="D67A40"/>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39" name="Pentagon 38"/>
          <p:cNvSpPr/>
          <p:nvPr/>
        </p:nvSpPr>
        <p:spPr>
          <a:xfrm>
            <a:off x="7482965" y="1870697"/>
            <a:ext cx="1530649" cy="896293"/>
          </a:xfrm>
          <a:prstGeom prst="homePlate">
            <a:avLst>
              <a:gd name="adj" fmla="val 21717"/>
            </a:avLst>
          </a:prstGeom>
          <a:solidFill>
            <a:srgbClr val="B6646B"/>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7. Finalize</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grpSp>
        <p:nvGrpSpPr>
          <p:cNvPr id="40" name="Group 6"/>
          <p:cNvGrpSpPr/>
          <p:nvPr/>
        </p:nvGrpSpPr>
        <p:grpSpPr>
          <a:xfrm>
            <a:off x="263314" y="1855897"/>
            <a:ext cx="7315836" cy="909522"/>
            <a:chOff x="244459" y="2044550"/>
            <a:chExt cx="8135966" cy="909522"/>
          </a:xfrm>
        </p:grpSpPr>
        <p:sp>
          <p:nvSpPr>
            <p:cNvPr id="41" name="Pentagon 40"/>
            <p:cNvSpPr/>
            <p:nvPr/>
          </p:nvSpPr>
          <p:spPr>
            <a:xfrm>
              <a:off x="6678185" y="2057779"/>
              <a:ext cx="1702240" cy="896293"/>
            </a:xfrm>
            <a:prstGeom prst="homePlate">
              <a:avLst>
                <a:gd name="adj" fmla="val 21717"/>
              </a:avLst>
            </a:prstGeom>
            <a:solidFill>
              <a:srgbClr val="4066AA"/>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6. Issue and discuss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2" name="Pentagon 41"/>
            <p:cNvSpPr/>
            <p:nvPr/>
          </p:nvSpPr>
          <p:spPr>
            <a:xfrm>
              <a:off x="5065040" y="2050601"/>
              <a:ext cx="1702240" cy="896293"/>
            </a:xfrm>
            <a:prstGeom prst="homePlate">
              <a:avLst>
                <a:gd name="adj" fmla="val 21717"/>
              </a:avLst>
            </a:prstGeom>
            <a:solidFill>
              <a:srgbClr val="6A7F10"/>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5. Review</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3" name="Pentagon 42"/>
            <p:cNvSpPr/>
            <p:nvPr/>
          </p:nvSpPr>
          <p:spPr>
            <a:xfrm>
              <a:off x="3452269" y="2052102"/>
              <a:ext cx="1702240" cy="896293"/>
            </a:xfrm>
            <a:prstGeom prst="homePlate">
              <a:avLst>
                <a:gd name="adj" fmla="val 21717"/>
              </a:avLst>
            </a:prstGeom>
            <a:solidFill>
              <a:srgbClr val="A79E70"/>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4. Draft</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4" name="Pentagon 43"/>
            <p:cNvSpPr/>
            <p:nvPr/>
          </p:nvSpPr>
          <p:spPr>
            <a:xfrm>
              <a:off x="1848551" y="2044550"/>
              <a:ext cx="1702240" cy="896293"/>
            </a:xfrm>
            <a:prstGeom prst="homePlate">
              <a:avLst>
                <a:gd name="adj" fmla="val 21717"/>
              </a:avLst>
            </a:prstGeom>
            <a:solidFill>
              <a:srgbClr val="AA5CAA"/>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3. Plan</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5" name="Pentagon 44"/>
            <p:cNvSpPr/>
            <p:nvPr/>
          </p:nvSpPr>
          <p:spPr>
            <a:xfrm>
              <a:off x="244459" y="2046051"/>
              <a:ext cx="1702240" cy="896293"/>
            </a:xfrm>
            <a:prstGeom prst="homePlate">
              <a:avLst>
                <a:gd name="adj" fmla="val 21717"/>
              </a:avLst>
            </a:prstGeom>
            <a:solidFill>
              <a:srgbClr val="409DAD"/>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2. Understand the reader</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grpSp>
      <p:sp>
        <p:nvSpPr>
          <p:cNvPr id="46" name="Rectangle 3"/>
          <p:cNvSpPr txBox="1">
            <a:spLocks noChangeArrowheads="1"/>
          </p:cNvSpPr>
          <p:nvPr/>
        </p:nvSpPr>
        <p:spPr bwMode="auto">
          <a:xfrm>
            <a:off x="197963" y="3516082"/>
            <a:ext cx="8801181" cy="262065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7C92"/>
                </a:solidFill>
                <a:effectLst/>
                <a:uLnTx/>
                <a:uFillTx/>
              </a:rPr>
              <a:t>Continuous communication: </a:t>
            </a:r>
            <a:r>
              <a:rPr kumimoji="0" lang="en-GB" sz="1200" b="0" i="0" u="none" strike="noStrike" kern="0" cap="none" spc="0" normalizeH="0" baseline="0" noProof="0" dirty="0" smtClean="0">
                <a:ln>
                  <a:noFill/>
                </a:ln>
                <a:solidFill>
                  <a:srgbClr val="00338D"/>
                </a:solidFill>
                <a:effectLst/>
                <a:uLnTx/>
                <a:uFillTx/>
              </a:rPr>
              <a:t>To help ensure we carry out reporting efficiently and in a way that manages our client’s expectations effectively, continuous communication needs to be in place both within the KPMG team and with our external client</a:t>
            </a: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0" indent="-231775"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7C92"/>
                </a:solidFill>
                <a:effectLst/>
                <a:uLnTx/>
                <a:uFillTx/>
                <a:latin typeface="Arial"/>
                <a:cs typeface="Arial"/>
              </a:rPr>
              <a:t>Understand the reader: </a:t>
            </a:r>
            <a:r>
              <a:rPr kumimoji="0" lang="en-GB" sz="1200" b="0" i="0" u="none" strike="noStrike" kern="0" cap="none" spc="0" normalizeH="0" baseline="0" noProof="0" dirty="0" smtClean="0">
                <a:ln>
                  <a:noFill/>
                </a:ln>
                <a:solidFill>
                  <a:srgbClr val="00338D"/>
                </a:solidFill>
                <a:effectLst/>
                <a:uLnTx/>
                <a:uFillTx/>
                <a:latin typeface="Arial"/>
                <a:ea typeface="+mn-ea"/>
                <a:cs typeface="Arial"/>
              </a:rPr>
              <a:t>During the planning stage for the engagement, we should have discussed and agreed with our client how and when we will report our findings  to them.  We need to understand the readers wishes and expectations for our report</a:t>
            </a:r>
          </a:p>
          <a:p>
            <a:pPr marL="231775" marR="0" lvl="0" indent="-231775" algn="l" defTabSz="914400" rtl="0" eaLnBrk="1" fontAlgn="base"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7C92"/>
                </a:solidFill>
                <a:effectLst/>
                <a:uLnTx/>
                <a:uFillTx/>
                <a:latin typeface="Arial"/>
                <a:cs typeface="Arial"/>
              </a:rPr>
              <a:t>Plan: </a:t>
            </a:r>
            <a:r>
              <a:rPr kumimoji="0" lang="en-GB" sz="1200" b="0" i="0" u="none" strike="noStrike" kern="0" cap="none" spc="0" normalizeH="0" baseline="0" noProof="0" dirty="0" smtClean="0">
                <a:ln>
                  <a:noFill/>
                </a:ln>
                <a:solidFill>
                  <a:srgbClr val="00338D"/>
                </a:solidFill>
                <a:effectLst/>
                <a:uLnTx/>
                <a:uFillTx/>
                <a:latin typeface="Arial"/>
                <a:cs typeface="Arial"/>
              </a:rPr>
              <a:t> Before drafting commences, plan the report to help ensure its production is efficient and focused on the client’s needs</a:t>
            </a:r>
          </a:p>
          <a:p>
            <a:pPr marL="231775" marR="0" lvl="0" indent="-231775" algn="l" defTabSz="914400" rtl="0" eaLnBrk="1" fontAlgn="base"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7C92"/>
                </a:solidFill>
                <a:effectLst/>
                <a:uLnTx/>
                <a:uFillTx/>
                <a:latin typeface="Arial"/>
                <a:cs typeface="Arial"/>
              </a:rPr>
              <a:t>Draft:  </a:t>
            </a:r>
            <a:r>
              <a:rPr kumimoji="0" lang="en-GB" sz="1200" b="0" i="0" u="none" strike="noStrike" kern="0" cap="none" spc="0" normalizeH="0" baseline="0" noProof="0" dirty="0" smtClean="0">
                <a:ln>
                  <a:noFill/>
                </a:ln>
                <a:solidFill>
                  <a:srgbClr val="00338D"/>
                </a:solidFill>
                <a:effectLst/>
                <a:uLnTx/>
                <a:uFillTx/>
                <a:latin typeface="Arial"/>
                <a:ea typeface="+mn-ea"/>
                <a:cs typeface="Arial"/>
              </a:rPr>
              <a:t>Be clear on the key messages and why each piece of analysis is being included – ask the question ‘so what’?</a:t>
            </a:r>
          </a:p>
          <a:p>
            <a:pPr marL="231775" marR="0" lvl="0" indent="-231775" algn="l" defTabSz="914400" rtl="0" eaLnBrk="1" fontAlgn="base"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7C92"/>
                </a:solidFill>
                <a:effectLst/>
                <a:uLnTx/>
                <a:uFillTx/>
                <a:latin typeface="Arial"/>
                <a:cs typeface="Arial"/>
              </a:rPr>
              <a:t>Review: </a:t>
            </a:r>
            <a:r>
              <a:rPr kumimoji="0" lang="en-GB" sz="1200" b="0" i="0" u="none" strike="noStrike" kern="0" cap="none" spc="0" normalizeH="0" baseline="0" noProof="0" dirty="0" smtClean="0">
                <a:ln>
                  <a:noFill/>
                </a:ln>
                <a:solidFill>
                  <a:srgbClr val="00338D"/>
                </a:solidFill>
                <a:effectLst/>
                <a:uLnTx/>
                <a:uFillTx/>
                <a:latin typeface="Arial"/>
                <a:cs typeface="Arial"/>
              </a:rPr>
              <a:t>Have we covered the scope?  Have we turned key findings into recommendations?  Have we managed KPMG’s risk?  Have we checked the report for accuracy, consistency, spelling, grammar, etc?  Has the concurring partner been consulted?</a:t>
            </a:r>
          </a:p>
          <a:p>
            <a:pPr marL="231775" marR="0" lvl="0" indent="-231775"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7C92"/>
                </a:solidFill>
                <a:effectLst/>
                <a:uLnTx/>
                <a:uFillTx/>
                <a:latin typeface="Arial"/>
                <a:cs typeface="Arial"/>
              </a:rPr>
              <a:t>Issue and discuss:  </a:t>
            </a:r>
            <a:r>
              <a:rPr kumimoji="0" lang="en-GB" sz="1200" b="0" i="0" u="none" strike="noStrike" kern="0" cap="none" spc="0" normalizeH="0" baseline="0" noProof="0" dirty="0" smtClean="0">
                <a:ln>
                  <a:noFill/>
                </a:ln>
                <a:solidFill>
                  <a:srgbClr val="00338D"/>
                </a:solidFill>
                <a:effectLst/>
                <a:uLnTx/>
                <a:uFillTx/>
                <a:latin typeface="Arial"/>
                <a:ea typeface="+mn-ea"/>
                <a:cs typeface="Arial"/>
              </a:rPr>
              <a:t>Issue draft report and discuss key findings/next steps with client . A face to face meeting is usually best</a:t>
            </a:r>
          </a:p>
          <a:p>
            <a:pPr marL="231775" marR="0" lvl="0" indent="-231775"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7C92"/>
                </a:solidFill>
                <a:effectLst/>
                <a:uLnTx/>
                <a:uFillTx/>
              </a:rPr>
              <a:t>Finalize:  </a:t>
            </a:r>
            <a:r>
              <a:rPr kumimoji="0" lang="en-GB" sz="1200" b="0" i="0" u="none" strike="noStrike" kern="0" cap="none" spc="0" normalizeH="0" baseline="0" noProof="0" dirty="0" smtClean="0">
                <a:ln>
                  <a:noFill/>
                </a:ln>
                <a:solidFill>
                  <a:srgbClr val="00338D"/>
                </a:solidFill>
                <a:effectLst/>
                <a:uLnTx/>
                <a:uFillTx/>
              </a:rPr>
              <a:t>Finalize our report including completion of factual accuracy where appropriate</a:t>
            </a:r>
          </a:p>
        </p:txBody>
      </p:sp>
      <p:sp>
        <p:nvSpPr>
          <p:cNvPr id="47" name="Rectangle 3"/>
          <p:cNvSpPr txBox="1">
            <a:spLocks noChangeArrowheads="1"/>
          </p:cNvSpPr>
          <p:nvPr/>
        </p:nvSpPr>
        <p:spPr bwMode="auto">
          <a:xfrm>
            <a:off x="284846" y="2937931"/>
            <a:ext cx="4513397"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indent="0" algn="l" defTabSz="914400" rtl="0" eaLnBrk="1" fontAlgn="base" latinLnBrk="0" hangingPunct="1">
              <a:lnSpc>
                <a:spcPct val="100000"/>
              </a:lnSpc>
              <a:spcBef>
                <a:spcPts val="600"/>
              </a:spcBef>
              <a:spcAft>
                <a:spcPts val="0"/>
              </a:spcAft>
              <a:buClr>
                <a:srgbClr val="00338D"/>
              </a:buClr>
              <a:buSzPct val="75000"/>
              <a:buFontTx/>
              <a:buNone/>
              <a:tabLst>
                <a:tab pos="90488" algn="l"/>
              </a:tabLst>
              <a:defRPr/>
            </a:pPr>
            <a:r>
              <a:rPr kumimoji="0" lang="en-GB" sz="800" b="0" i="0" u="none" strike="noStrike" kern="0" cap="none" spc="0" normalizeH="0" baseline="0" noProof="0" dirty="0" smtClean="0">
                <a:ln>
                  <a:noFill/>
                </a:ln>
                <a:solidFill>
                  <a:srgbClr val="00338D"/>
                </a:solidFill>
                <a:effectLst/>
                <a:uLnTx/>
                <a:uFillTx/>
                <a:latin typeface="Arial"/>
                <a:cs typeface="Arial"/>
              </a:rPr>
              <a:t>Note:  the reporting process here is shown as being  a linear process, both for illustrative purposes and to help structure the guidance in this document.  In practice the process is iterative and some of these components maybe carried out simultaneously</a:t>
            </a:r>
          </a:p>
        </p:txBody>
      </p:sp>
      <p:sp>
        <p:nvSpPr>
          <p:cNvPr id="48" name="Rectangle 3"/>
          <p:cNvSpPr txBox="1">
            <a:spLocks noChangeArrowheads="1"/>
          </p:cNvSpPr>
          <p:nvPr/>
        </p:nvSpPr>
        <p:spPr bwMode="auto">
          <a:xfrm>
            <a:off x="277640" y="1170624"/>
            <a:ext cx="8401616" cy="33648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ts val="300"/>
              </a:spcAft>
              <a:buClr>
                <a:srgbClr val="00338D"/>
              </a:buClr>
              <a:buSzPct val="75000"/>
              <a:buFontTx/>
              <a:buNone/>
              <a:tabLst/>
              <a:defRPr/>
            </a:pPr>
            <a:r>
              <a:rPr kumimoji="0" lang="en-GB" sz="1200" b="1" i="0" u="none" strike="noStrike" kern="0" cap="none" spc="0" normalizeH="0" baseline="0" noProof="0" dirty="0" smtClean="0">
                <a:ln>
                  <a:noFill/>
                </a:ln>
                <a:solidFill>
                  <a:srgbClr val="007C92"/>
                </a:solidFill>
                <a:effectLst/>
                <a:uLnTx/>
                <a:uFillTx/>
                <a:latin typeface="Arial"/>
                <a:cs typeface="Arial"/>
              </a:rPr>
              <a:t>Carrying out the reporting on a TS </a:t>
            </a:r>
            <a:r>
              <a:rPr kumimoji="0" lang="en-GB" sz="1200" b="1" i="0" u="none" strike="noStrike" kern="0" cap="none" spc="0" normalizeH="0" baseline="0" noProof="0" dirty="0" err="1" smtClean="0">
                <a:ln>
                  <a:noFill/>
                </a:ln>
                <a:solidFill>
                  <a:srgbClr val="007C92"/>
                </a:solidFill>
                <a:effectLst/>
                <a:uLnTx/>
                <a:uFillTx/>
                <a:latin typeface="Arial"/>
                <a:cs typeface="Arial"/>
              </a:rPr>
              <a:t>FDD</a:t>
            </a:r>
            <a:r>
              <a:rPr kumimoji="0" lang="en-GB" sz="1200" b="1" i="0" u="none" strike="noStrike" kern="0" cap="none" spc="0" normalizeH="0" baseline="0" noProof="0" dirty="0" smtClean="0">
                <a:ln>
                  <a:noFill/>
                </a:ln>
                <a:solidFill>
                  <a:srgbClr val="007C92"/>
                </a:solidFill>
                <a:effectLst/>
                <a:uLnTx/>
                <a:uFillTx/>
                <a:latin typeface="Arial"/>
                <a:cs typeface="Arial"/>
              </a:rPr>
              <a:t> engagement includes the following components...</a:t>
            </a:r>
            <a:endParaRPr kumimoji="0" lang="en-GB" sz="1200" b="1" i="0" u="none" strike="noStrike" kern="0" cap="none" spc="0" normalizeH="0" baseline="0" noProof="0" dirty="0" smtClean="0">
              <a:ln>
                <a:noFill/>
              </a:ln>
              <a:solidFill>
                <a:srgbClr val="007C92"/>
              </a:solidFill>
              <a:effectLst/>
              <a:uLnTx/>
              <a:uFillTx/>
              <a:latin typeface="Arial"/>
              <a:ea typeface="+mn-ea"/>
              <a:cs typeface="Arial"/>
            </a:endParaRPr>
          </a:p>
        </p:txBody>
      </p:sp>
      <p:sp>
        <p:nvSpPr>
          <p:cNvPr id="49" name="Pentagon 48"/>
          <p:cNvSpPr/>
          <p:nvPr/>
        </p:nvSpPr>
        <p:spPr>
          <a:xfrm>
            <a:off x="264885" y="1453579"/>
            <a:ext cx="8700006" cy="346785"/>
          </a:xfrm>
          <a:prstGeom prst="homePlate">
            <a:avLst>
              <a:gd name="adj" fmla="val 40745"/>
            </a:avLst>
          </a:prstGeom>
          <a:solidFill>
            <a:srgbClr val="407C85"/>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1. Continuous communication</a:t>
            </a:r>
          </a:p>
        </p:txBody>
      </p:sp>
      <p:sp>
        <p:nvSpPr>
          <p:cNvPr id="50" name="Rectangle 49"/>
          <p:cNvSpPr/>
          <p:nvPr/>
        </p:nvSpPr>
        <p:spPr>
          <a:xfrm>
            <a:off x="5957739" y="2922183"/>
            <a:ext cx="1602553" cy="320515"/>
          </a:xfrm>
          <a:prstGeom prst="rect">
            <a:avLst/>
          </a:prstGeom>
          <a:solidFill>
            <a:srgbClr val="EBB700"/>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Further work?</a:t>
            </a:r>
          </a:p>
        </p:txBody>
      </p:sp>
      <p:sp>
        <p:nvSpPr>
          <p:cNvPr id="51" name="Rectangle 3"/>
          <p:cNvSpPr txBox="1">
            <a:spLocks noChangeArrowheads="1"/>
          </p:cNvSpPr>
          <p:nvPr/>
        </p:nvSpPr>
        <p:spPr bwMode="auto">
          <a:xfrm>
            <a:off x="161445" y="6111159"/>
            <a:ext cx="8775153" cy="26947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r" defTabSz="914400" eaLnBrk="1" fontAlgn="auto" latinLnBrk="0" hangingPunct="1">
              <a:lnSpc>
                <a:spcPct val="100000"/>
              </a:lnSpc>
              <a:spcBef>
                <a:spcPct val="50000"/>
              </a:spcBef>
              <a:spcAft>
                <a:spcPts val="300"/>
              </a:spcAft>
              <a:buClr>
                <a:srgbClr val="00338D"/>
              </a:buClr>
              <a:buSzPct val="75000"/>
              <a:buFontTx/>
              <a:buNone/>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The steps above are used to structure the content set out in the following sections of this guidance document...</a:t>
            </a:r>
            <a:endParaRPr kumimoji="0" lang="en-GB" sz="1200" b="1" i="0" u="none" strike="noStrike" kern="0" cap="none" spc="0" normalizeH="0" baseline="0" noProof="0" dirty="0" smtClean="0">
              <a:ln>
                <a:noFill/>
              </a:ln>
              <a:solidFill>
                <a:srgbClr val="8E258D"/>
              </a:solidFill>
              <a:effectLst/>
              <a:uLnTx/>
              <a:uFillTx/>
              <a:latin typeface="Arial"/>
              <a:ea typeface="+mn-ea"/>
              <a:cs typeface="Aria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1. Continuous communication</a:t>
            </a:r>
            <a:endParaRPr lang="en-US" altLang="en-US" b="1" kern="0" dirty="0" smtClean="0">
              <a:solidFill>
                <a:schemeClr val="bg1"/>
              </a:solidFill>
            </a:endParaRPr>
          </a:p>
        </p:txBody>
      </p:sp>
      <p:sp>
        <p:nvSpPr>
          <p:cNvPr id="33" name="Rectangle 3"/>
          <p:cNvSpPr txBox="1">
            <a:spLocks noChangeArrowheads="1"/>
          </p:cNvSpPr>
          <p:nvPr/>
        </p:nvSpPr>
        <p:spPr bwMode="auto">
          <a:xfrm>
            <a:off x="217665" y="3469064"/>
            <a:ext cx="8728372" cy="26736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To help ensure we carry out reporting efficiently and in a way that manages our client’s expectations effectively, continuous communication needs to be in place, both within the KPMG team, and with our external client, to help ensure that:</a:t>
            </a:r>
          </a:p>
          <a:p>
            <a:pPr marL="442913" marR="0" lvl="1" indent="-179388" algn="l" defTabSz="914400" rtl="0" eaLnBrk="1" fontAlgn="base"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Delays or other problems in completing our work are escalated and addressed quickly</a:t>
            </a:r>
          </a:p>
          <a:p>
            <a:pPr marL="442913" marR="0" lvl="1" indent="-179388" algn="l" defTabSz="914400" rtl="0" eaLnBrk="1" fontAlgn="base"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Key issues and opportunities are shared and communicated in a timely manner</a:t>
            </a:r>
          </a:p>
          <a:p>
            <a:pPr marL="442913" marR="0" lvl="1" indent="-179388" algn="l" defTabSz="914400" rtl="0" eaLnBrk="1" fontAlgn="base"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Cost updates and overruns are reported and managed effectively</a:t>
            </a:r>
          </a:p>
          <a:p>
            <a:pPr marL="442913" marR="0" lvl="1" indent="-179388" algn="l" defTabSz="914400" rtl="0" eaLnBrk="1" fontAlgn="base"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Written interim / status reports may be provided to support this communication, but the most effective and efficient method will be verbal, preferably face-to-face where time and cost allows</a:t>
            </a:r>
          </a:p>
        </p:txBody>
      </p:sp>
      <p:sp>
        <p:nvSpPr>
          <p:cNvPr id="34" name="Rectangle 33"/>
          <p:cNvSpPr/>
          <p:nvPr/>
        </p:nvSpPr>
        <p:spPr>
          <a:xfrm>
            <a:off x="171927" y="1116237"/>
            <a:ext cx="8858489" cy="2063832"/>
          </a:xfrm>
          <a:prstGeom prst="rect">
            <a:avLst/>
          </a:prstGeom>
          <a:solidFill>
            <a:srgbClr val="E5F2F4"/>
          </a:solidFill>
          <a:ln w="9525" cap="flat" cmpd="sng" algn="ctr">
            <a:solidFill>
              <a:srgbClr val="80BEC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35" name="Right Arrow 34"/>
          <p:cNvSpPr/>
          <p:nvPr/>
        </p:nvSpPr>
        <p:spPr>
          <a:xfrm rot="5400000">
            <a:off x="6594050" y="2460385"/>
            <a:ext cx="268663" cy="334650"/>
          </a:xfrm>
          <a:prstGeom prst="rightArrow">
            <a:avLst/>
          </a:prstGeom>
          <a:solidFill>
            <a:srgbClr val="F1D3BF"/>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36" name="Pentagon 35"/>
          <p:cNvSpPr/>
          <p:nvPr/>
        </p:nvSpPr>
        <p:spPr>
          <a:xfrm>
            <a:off x="7473538" y="1710551"/>
            <a:ext cx="1530649" cy="896293"/>
          </a:xfrm>
          <a:prstGeom prst="homePlate">
            <a:avLst>
              <a:gd name="adj" fmla="val 21717"/>
            </a:avLst>
          </a:prstGeom>
          <a:solidFill>
            <a:srgbClr val="E7CBCE"/>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7. Finalize</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7" name="Pentagon 36"/>
          <p:cNvSpPr/>
          <p:nvPr/>
        </p:nvSpPr>
        <p:spPr>
          <a:xfrm>
            <a:off x="6039074" y="1708980"/>
            <a:ext cx="1530649" cy="896293"/>
          </a:xfrm>
          <a:prstGeom prst="homePlate">
            <a:avLst>
              <a:gd name="adj" fmla="val 21717"/>
            </a:avLst>
          </a:prstGeom>
          <a:solidFill>
            <a:srgbClr val="BFCCE3"/>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6. Issue draft and discuss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8" name="Pentagon 37"/>
          <p:cNvSpPr/>
          <p:nvPr/>
        </p:nvSpPr>
        <p:spPr>
          <a:xfrm>
            <a:off x="4588539" y="1701802"/>
            <a:ext cx="1530649" cy="896293"/>
          </a:xfrm>
          <a:prstGeom prst="homePlate">
            <a:avLst>
              <a:gd name="adj" fmla="val 21717"/>
            </a:avLst>
          </a:prstGeom>
          <a:solidFill>
            <a:srgbClr val="DADFC3"/>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5. Review</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9" name="Pentagon 38"/>
          <p:cNvSpPr/>
          <p:nvPr/>
        </p:nvSpPr>
        <p:spPr>
          <a:xfrm>
            <a:off x="3138340" y="1703303"/>
            <a:ext cx="1530649" cy="896293"/>
          </a:xfrm>
          <a:prstGeom prst="homePlate">
            <a:avLst>
              <a:gd name="adj" fmla="val 21717"/>
            </a:avLst>
          </a:prstGeom>
          <a:solidFill>
            <a:srgbClr val="E9E7DB"/>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4. Draft</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0" name="Pentagon 39"/>
          <p:cNvSpPr/>
          <p:nvPr/>
        </p:nvSpPr>
        <p:spPr>
          <a:xfrm>
            <a:off x="1696282" y="1695751"/>
            <a:ext cx="1530649" cy="896293"/>
          </a:xfrm>
          <a:prstGeom prst="homePlate">
            <a:avLst>
              <a:gd name="adj" fmla="val 21717"/>
            </a:avLst>
          </a:prstGeom>
          <a:solidFill>
            <a:srgbClr val="E3C9E3"/>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3. Plan</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1" name="Pentagon 40"/>
          <p:cNvSpPr/>
          <p:nvPr/>
        </p:nvSpPr>
        <p:spPr>
          <a:xfrm>
            <a:off x="253887" y="1697252"/>
            <a:ext cx="1530649" cy="896293"/>
          </a:xfrm>
          <a:prstGeom prst="homePlate">
            <a:avLst>
              <a:gd name="adj" fmla="val 21717"/>
            </a:avLst>
          </a:prstGeom>
          <a:solidFill>
            <a:srgbClr val="BFDEE4"/>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2 Understand the reader</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2" name="Pentagon 41"/>
          <p:cNvSpPr/>
          <p:nvPr/>
        </p:nvSpPr>
        <p:spPr>
          <a:xfrm>
            <a:off x="255458" y="1320328"/>
            <a:ext cx="8700006" cy="346785"/>
          </a:xfrm>
          <a:prstGeom prst="homePlate">
            <a:avLst>
              <a:gd name="adj" fmla="val 40745"/>
            </a:avLst>
          </a:prstGeom>
          <a:solidFill>
            <a:srgbClr val="407C85"/>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1. Continuous communication</a:t>
            </a:r>
          </a:p>
        </p:txBody>
      </p:sp>
      <p:sp>
        <p:nvSpPr>
          <p:cNvPr id="43" name="Rectangle 42"/>
          <p:cNvSpPr/>
          <p:nvPr/>
        </p:nvSpPr>
        <p:spPr>
          <a:xfrm>
            <a:off x="5938885" y="2762037"/>
            <a:ext cx="1602553" cy="320515"/>
          </a:xfrm>
          <a:prstGeom prst="rect">
            <a:avLst/>
          </a:prstGeom>
          <a:solidFill>
            <a:srgbClr val="FAEDBF"/>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Further work?</a:t>
            </a:r>
          </a:p>
        </p:txBody>
      </p:sp>
      <p:sp>
        <p:nvSpPr>
          <p:cNvPr id="44" name="Rectangle 3"/>
          <p:cNvSpPr txBox="1">
            <a:spLocks noChangeArrowheads="1"/>
          </p:cNvSpPr>
          <p:nvPr/>
        </p:nvSpPr>
        <p:spPr bwMode="auto">
          <a:xfrm>
            <a:off x="237711" y="2777796"/>
            <a:ext cx="4513397"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indent="0" algn="l" defTabSz="914400" rtl="0" eaLnBrk="1" fontAlgn="base" latinLnBrk="0" hangingPunct="1">
              <a:lnSpc>
                <a:spcPct val="100000"/>
              </a:lnSpc>
              <a:spcBef>
                <a:spcPts val="600"/>
              </a:spcBef>
              <a:spcAft>
                <a:spcPts val="0"/>
              </a:spcAft>
              <a:buClr>
                <a:srgbClr val="00338D"/>
              </a:buClr>
              <a:buSzPct val="75000"/>
              <a:buFontTx/>
              <a:buNone/>
              <a:tabLst>
                <a:tab pos="90488" algn="l"/>
              </a:tabLst>
              <a:defRPr/>
            </a:pPr>
            <a:r>
              <a:rPr kumimoji="0" lang="en-GB" sz="800" b="0" i="0" u="none" strike="noStrike" kern="0" cap="none" spc="0" normalizeH="0" baseline="0" noProof="0" dirty="0" smtClean="0">
                <a:ln>
                  <a:noFill/>
                </a:ln>
                <a:solidFill>
                  <a:srgbClr val="BABBBC"/>
                </a:solidFill>
                <a:effectLst/>
                <a:uLnTx/>
                <a:uFillTx/>
                <a:latin typeface="Arial"/>
                <a:cs typeface="Arial"/>
              </a:rPr>
              <a:t>Note:  the reporting process here is shown as being  a linear process, both for illustrative purposes and to help structure the guidance in this document.  In practice the process is iterative and some of these components maybe carried out simultaneously</a:t>
            </a:r>
          </a:p>
        </p:txBody>
      </p:sp>
      <p:sp>
        <p:nvSpPr>
          <p:cNvPr id="45" name="Rectangle 3"/>
          <p:cNvSpPr txBox="1">
            <a:spLocks noChangeArrowheads="1"/>
          </p:cNvSpPr>
          <p:nvPr/>
        </p:nvSpPr>
        <p:spPr bwMode="auto">
          <a:xfrm>
            <a:off x="3863788" y="5773271"/>
            <a:ext cx="5001090" cy="47097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r" defTabSz="914400" eaLnBrk="1" fontAlgn="auto" latinLnBrk="0" hangingPunct="1">
              <a:lnSpc>
                <a:spcPct val="100000"/>
              </a:lnSpc>
              <a:spcBef>
                <a:spcPct val="50000"/>
              </a:spcBef>
              <a:spcAft>
                <a:spcPts val="300"/>
              </a:spcAft>
              <a:buClr>
                <a:srgbClr val="00338D"/>
              </a:buClr>
              <a:buSzPct val="75000"/>
              <a:buFontTx/>
              <a:buNone/>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...ensure regular catch-ups continue throughout the reporting phase, both within the KPMG team and with our external client</a:t>
            </a:r>
            <a:endParaRPr kumimoji="0" lang="en-GB" sz="1200" b="1" i="0" u="none" strike="noStrike" kern="0" cap="none" spc="0" normalizeH="0" baseline="0" noProof="0" dirty="0" smtClean="0">
              <a:ln>
                <a:noFill/>
              </a:ln>
              <a:solidFill>
                <a:srgbClr val="8E258D"/>
              </a:solidFill>
              <a:effectLst/>
              <a:uLnTx/>
              <a:uFillTx/>
              <a:latin typeface="Arial"/>
              <a:ea typeface="+mn-ea"/>
              <a:cs typeface="Aria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1. Continuous communication</a:t>
            </a:r>
            <a:endParaRPr lang="en-US" altLang="en-US" b="1" kern="0" dirty="0" smtClean="0">
              <a:solidFill>
                <a:schemeClr val="bg1"/>
              </a:solidFill>
            </a:endParaRPr>
          </a:p>
        </p:txBody>
      </p:sp>
      <p:sp>
        <p:nvSpPr>
          <p:cNvPr id="34" name="Rectangle 3"/>
          <p:cNvSpPr txBox="1">
            <a:spLocks noChangeArrowheads="1"/>
          </p:cNvSpPr>
          <p:nvPr/>
        </p:nvSpPr>
        <p:spPr bwMode="auto">
          <a:xfrm>
            <a:off x="263951" y="1187778"/>
            <a:ext cx="8663036" cy="272609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ts val="600"/>
              </a:spcBef>
              <a:spcAft>
                <a:spcPts val="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ea typeface="+mn-ea"/>
                <a:cs typeface="Arial"/>
              </a:rPr>
              <a:t>Verbal reporting updates</a:t>
            </a:r>
          </a:p>
          <a:p>
            <a:pPr marL="231775" marR="0" lvl="0" indent="-231775" algn="l" defTabSz="914400" rtl="0" eaLnBrk="1" fontAlgn="base"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The format below could be used for the purposes of supporting a verbal update report to a client.  This should be kept to one page where possible to provide an agenda and structure for the discussion, with the emphasis being on what we say to the client rather than what is written on the page</a:t>
            </a:r>
            <a:endParaRPr kumimoji="0" lang="en-GB" sz="1200" b="1" i="0" u="none" strike="noStrike" kern="0" cap="none" spc="0" normalizeH="0" baseline="0" noProof="0" dirty="0" smtClean="0">
              <a:ln>
                <a:noFill/>
              </a:ln>
              <a:solidFill>
                <a:srgbClr val="00338D"/>
              </a:solidFill>
              <a:effectLst/>
              <a:uLnTx/>
              <a:uFillTx/>
              <a:latin typeface="Arial"/>
              <a:ea typeface="+mn-ea"/>
              <a:cs typeface="Arial"/>
            </a:endParaRPr>
          </a:p>
          <a:p>
            <a:pPr marL="231775" marR="0" lvl="1" indent="-231775" algn="l" defTabSz="914400" rtl="0" eaLnBrk="1" fontAlgn="base" latinLnBrk="0" hangingPunct="1">
              <a:lnSpc>
                <a:spcPct val="100000"/>
              </a:lnSpc>
              <a:spcBef>
                <a:spcPct val="50000"/>
              </a:spcBef>
              <a:spcAft>
                <a:spcPts val="300"/>
              </a:spcAft>
              <a:buClr>
                <a:srgbClr val="00338D"/>
              </a:buClr>
              <a:buSzPct val="75000"/>
              <a:buFont typeface="Wingdings" pitchFamily="2" charset="2"/>
              <a:buNone/>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algn="l" defTabSz="914400" rtl="0" eaLnBrk="1" fontAlgn="base"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algn="l" defTabSz="914400" rtl="0" eaLnBrk="1" fontAlgn="base"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p:txBody>
      </p:sp>
      <p:graphicFrame>
        <p:nvGraphicFramePr>
          <p:cNvPr id="43" name="Group 79"/>
          <p:cNvGraphicFramePr>
            <a:graphicFrameLocks noGrp="1"/>
          </p:cNvGraphicFramePr>
          <p:nvPr/>
        </p:nvGraphicFramePr>
        <p:xfrm>
          <a:off x="454081" y="2172212"/>
          <a:ext cx="4851889" cy="2477553"/>
        </p:xfrm>
        <a:graphic>
          <a:graphicData uri="http://schemas.openxmlformats.org/drawingml/2006/table">
            <a:tbl>
              <a:tblPr/>
              <a:tblGrid>
                <a:gridCol w="301869"/>
                <a:gridCol w="893885"/>
                <a:gridCol w="1295384"/>
                <a:gridCol w="786917"/>
                <a:gridCol w="786917"/>
                <a:gridCol w="786917"/>
              </a:tblGrid>
              <a:tr h="144463">
                <a:tc gridSpan="2">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r>
                        <a:rPr kumimoji="0" lang="en-GB" sz="1200" b="1" i="0" u="none" strike="noStrike" cap="none" normalizeH="0" baseline="0" dirty="0" smtClean="0">
                          <a:ln>
                            <a:noFill/>
                          </a:ln>
                          <a:solidFill>
                            <a:schemeClr val="bg1"/>
                          </a:solidFill>
                          <a:effectLst/>
                          <a:latin typeface="+mn-lt"/>
                          <a:cs typeface="Arial" pitchFamily="34" charset="0"/>
                        </a:rPr>
                        <a:t>Issue</a:t>
                      </a:r>
                      <a:endParaRPr kumimoji="0" lang="en-US" sz="1200" b="1" i="0" u="none" strike="noStrike" cap="none" normalizeH="0" baseline="0" dirty="0" smtClean="0">
                        <a:ln>
                          <a:noFill/>
                        </a:ln>
                        <a:solidFill>
                          <a:schemeClr val="bg1"/>
                        </a:solidFill>
                        <a:effectLst/>
                        <a:latin typeface="+mn-lt"/>
                        <a:cs typeface="Arial" pitchFamily="34" charset="0"/>
                      </a:endParaRPr>
                    </a:p>
                  </a:txBody>
                  <a:tcPr marL="49846" marR="49846" marT="54000" marB="54000" anchor="ctr" horzOverflow="overflow">
                    <a:lnL w="6350" cap="flat" cmpd="sng" algn="ctr">
                      <a:solidFill>
                        <a:srgbClr val="007C92"/>
                      </a:solidFill>
                      <a:prstDash val="solid"/>
                      <a:round/>
                      <a:headEnd type="none" w="sm" len="sm"/>
                      <a:tailEnd type="none" w="sm" len="sm"/>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sm" len="sm"/>
                      <a:tailEnd type="none" w="sm" len="sm"/>
                    </a:lnT>
                    <a:lnB w="6350" cap="flat" cmpd="sng" algn="ctr">
                      <a:solidFill>
                        <a:srgbClr val="007C92"/>
                      </a:solidFill>
                      <a:prstDash val="solid"/>
                      <a:round/>
                      <a:headEnd type="none" w="med" len="med"/>
                      <a:tailEnd type="none" w="med" len="med"/>
                    </a:lnB>
                    <a:lnTlToBr>
                      <a:noFill/>
                    </a:lnTlToBr>
                    <a:lnBlToTr>
                      <a:noFill/>
                    </a:lnBlToTr>
                    <a:solidFill>
                      <a:srgbClr val="007C92"/>
                    </a:solidFill>
                  </a:tcPr>
                </a:tc>
                <a:tc hMerge="1">
                  <a:txBody>
                    <a:bodyPr/>
                    <a:lstStyle/>
                    <a:p>
                      <a:endParaRPr lang="en-GB"/>
                    </a:p>
                  </a:txBody>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r>
                        <a:rPr kumimoji="0" lang="en-GB" sz="1200" b="1" i="0" u="none" strike="noStrike" cap="none" normalizeH="0" baseline="0" dirty="0" smtClean="0">
                          <a:ln>
                            <a:noFill/>
                          </a:ln>
                          <a:solidFill>
                            <a:schemeClr val="bg1"/>
                          </a:solidFill>
                          <a:effectLst/>
                          <a:latin typeface="+mn-lt"/>
                          <a:cs typeface="Arial" pitchFamily="34" charset="0"/>
                        </a:rPr>
                        <a:t>Implication</a:t>
                      </a:r>
                      <a:endParaRPr kumimoji="0" lang="en-US" sz="1200" b="1" i="0" u="none" strike="noStrike" cap="none" normalizeH="0" baseline="0" dirty="0" smtClean="0">
                        <a:ln>
                          <a:noFill/>
                        </a:ln>
                        <a:solidFill>
                          <a:schemeClr val="bg1"/>
                        </a:solidFill>
                        <a:effectLst/>
                        <a:latin typeface="+mn-lt"/>
                        <a:cs typeface="Arial" pitchFamily="34" charset="0"/>
                      </a:endParaRPr>
                    </a:p>
                  </a:txBody>
                  <a:tcPr marL="49846" marR="49846" marT="54000" marB="54000" anchor="ctr"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sm" len="sm"/>
                      <a:tailEnd type="none" w="sm" len="sm"/>
                    </a:lnT>
                    <a:lnB w="6350" cap="flat" cmpd="sng" algn="ctr">
                      <a:solidFill>
                        <a:srgbClr val="007C92"/>
                      </a:solidFill>
                      <a:prstDash val="solid"/>
                      <a:round/>
                      <a:headEnd type="none" w="med" len="med"/>
                      <a:tailEnd type="none" w="med" len="med"/>
                    </a:lnB>
                    <a:lnTlToBr>
                      <a:noFill/>
                    </a:lnTlToBr>
                    <a:lnBlToTr>
                      <a:noFill/>
                    </a:lnBlToTr>
                    <a:solidFill>
                      <a:srgbClr val="007C92"/>
                    </a:solidFill>
                  </a:tcPr>
                </a:tc>
                <a:tc gridSpan="3">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ctr"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r>
                        <a:rPr kumimoji="0" lang="en-GB" sz="1200" b="1" i="0" u="none" strike="noStrike" cap="none" normalizeH="0" baseline="0" dirty="0" smtClean="0">
                          <a:ln>
                            <a:noFill/>
                          </a:ln>
                          <a:solidFill>
                            <a:schemeClr val="bg1"/>
                          </a:solidFill>
                          <a:effectLst/>
                          <a:latin typeface="+mn-lt"/>
                          <a:cs typeface="Arial" pitchFamily="34" charset="0"/>
                        </a:rPr>
                        <a:t>Recommendation</a:t>
                      </a:r>
                      <a:endParaRPr kumimoji="0" lang="en-US" sz="1200" b="1" i="0" u="none" strike="noStrike" cap="none" normalizeH="0" baseline="0" dirty="0" smtClean="0">
                        <a:ln>
                          <a:noFill/>
                        </a:ln>
                        <a:solidFill>
                          <a:schemeClr val="bg1"/>
                        </a:solidFill>
                        <a:effectLst/>
                        <a:latin typeface="+mn-lt"/>
                        <a:cs typeface="Arial" pitchFamily="34" charset="0"/>
                      </a:endParaRPr>
                    </a:p>
                  </a:txBody>
                  <a:tcPr marL="49846" marR="49846" marT="54000" marB="54000" anchor="ctr"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sm" len="sm"/>
                      <a:tailEnd type="none" w="sm" len="sm"/>
                    </a:lnR>
                    <a:lnT w="6350" cap="flat" cmpd="sng" algn="ctr">
                      <a:solidFill>
                        <a:srgbClr val="007C92"/>
                      </a:solidFill>
                      <a:prstDash val="solid"/>
                      <a:round/>
                      <a:headEnd type="none" w="sm" len="sm"/>
                      <a:tailEnd type="none" w="sm" len="sm"/>
                    </a:lnT>
                    <a:lnB w="6350" cap="flat" cmpd="sng" algn="ctr">
                      <a:solidFill>
                        <a:srgbClr val="007C92"/>
                      </a:solidFill>
                      <a:prstDash val="solid"/>
                      <a:round/>
                      <a:headEnd type="none" w="med" len="med"/>
                      <a:tailEnd type="none" w="med" len="med"/>
                    </a:lnB>
                    <a:lnTlToBr>
                      <a:noFill/>
                    </a:lnTlToBr>
                    <a:lnBlToTr>
                      <a:noFill/>
                    </a:lnBlToTr>
                    <a:solidFill>
                      <a:srgbClr val="007C92"/>
                    </a:solidFill>
                  </a:tcPr>
                </a:tc>
                <a:tc hMerge="1">
                  <a:txBody>
                    <a:bodyPr/>
                    <a:lstStyle/>
                    <a:p>
                      <a:endParaRPr lang="en-GB"/>
                    </a:p>
                  </a:txBody>
                  <a:tcPr/>
                </a:tc>
                <a:tc hMerge="1">
                  <a:txBody>
                    <a:bodyPr/>
                    <a:lstStyle/>
                    <a:p>
                      <a:endParaRPr lang="en-GB"/>
                    </a:p>
                  </a:txBody>
                  <a:tcPr/>
                </a:tc>
              </a:tr>
              <a:tr h="244475">
                <a:tc gridSpan="2">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574675" marR="0" lvl="1" indent="-185738" algn="l"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endParaRPr kumimoji="0" lang="en-GB" sz="1200" b="0" i="0" u="none" strike="noStrike" cap="none" normalizeH="0" baseline="0" dirty="0" smtClean="0">
                        <a:ln>
                          <a:noFill/>
                        </a:ln>
                        <a:solidFill>
                          <a:srgbClr val="00338D"/>
                        </a:solidFill>
                        <a:effectLst/>
                        <a:latin typeface="+mn-lt"/>
                        <a:cs typeface="Arial" pitchFamily="34" charset="0"/>
                      </a:endParaRPr>
                    </a:p>
                  </a:txBody>
                  <a:tcPr marL="49846" marR="49846" marT="54000" marB="54000" horzOverflow="overflow">
                    <a:lnL w="6350" cap="flat" cmpd="sng" algn="ctr">
                      <a:solidFill>
                        <a:srgbClr val="007C92"/>
                      </a:solidFill>
                      <a:prstDash val="solid"/>
                      <a:round/>
                      <a:headEnd type="none" w="sm" len="sm"/>
                      <a:tailEnd type="none" w="sm" len="sm"/>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med" len="med"/>
                      <a:tailEnd type="none" w="med" len="med"/>
                    </a:lnB>
                    <a:lnTlToBr>
                      <a:noFill/>
                    </a:lnTlToBr>
                    <a:lnBlToTr>
                      <a:noFill/>
                    </a:lnBlToTr>
                    <a:solidFill>
                      <a:srgbClr val="80BEC9"/>
                    </a:solidFill>
                  </a:tcPr>
                </a:tc>
                <a:tc hMerge="1">
                  <a:txBody>
                    <a:bodyPr/>
                    <a:lstStyle/>
                    <a:p>
                      <a:endParaRPr lang="en-GB"/>
                    </a:p>
                  </a:txBody>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200025" marR="0" lvl="1" indent="-198438" algn="l"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endParaRPr kumimoji="0" lang="en-GB" sz="1200" b="0" i="0" u="none" strike="noStrike" cap="none" normalizeH="0" baseline="0" dirty="0" smtClean="0">
                        <a:ln>
                          <a:noFill/>
                        </a:ln>
                        <a:solidFill>
                          <a:srgbClr val="00338D"/>
                        </a:solidFill>
                        <a:effectLst/>
                        <a:latin typeface="+mn-lt"/>
                        <a:cs typeface="Arial" pitchFamily="34" charset="0"/>
                      </a:endParaRPr>
                    </a:p>
                  </a:txBody>
                  <a:tcPr marL="49846" marR="49846" marT="54000" marB="54000"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med" len="med"/>
                      <a:tailEnd type="none" w="med" len="med"/>
                    </a:lnB>
                    <a:lnTlToBr>
                      <a:noFill/>
                    </a:lnTlToBr>
                    <a:lnBlToTr>
                      <a:noFill/>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87325" marR="0" lvl="1" indent="-185738" algn="l"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r>
                        <a:rPr kumimoji="0" lang="en-GB" sz="1200" b="1" i="0" u="none" strike="noStrike" cap="none" normalizeH="0" baseline="0" dirty="0" smtClean="0">
                          <a:ln>
                            <a:noFill/>
                          </a:ln>
                          <a:solidFill>
                            <a:srgbClr val="00338D"/>
                          </a:solidFill>
                          <a:effectLst/>
                          <a:latin typeface="+mn-lt"/>
                          <a:cs typeface="Arial" pitchFamily="34" charset="0"/>
                        </a:rPr>
                        <a:t>SPA</a:t>
                      </a:r>
                      <a:endParaRPr kumimoji="0" lang="en-US" sz="1200" b="1" i="0" u="none" strike="noStrike" cap="none" normalizeH="0" baseline="0" dirty="0" smtClean="0">
                        <a:ln>
                          <a:noFill/>
                        </a:ln>
                        <a:solidFill>
                          <a:srgbClr val="00338D"/>
                        </a:solidFill>
                        <a:effectLst/>
                        <a:latin typeface="+mn-lt"/>
                        <a:cs typeface="Arial" pitchFamily="34" charset="0"/>
                      </a:endParaRPr>
                    </a:p>
                  </a:txBody>
                  <a:tcPr marL="49846" marR="49846" marT="54000" marB="54000" anchor="b"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med" len="med"/>
                      <a:tailEnd type="none" w="med" len="med"/>
                    </a:lnB>
                    <a:lnTlToBr>
                      <a:noFill/>
                    </a:lnTlToBr>
                    <a:lnBlToTr>
                      <a:noFill/>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588" marR="0" lvl="1" indent="0" algn="l"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r>
                        <a:rPr kumimoji="0" lang="en-GB" sz="1200" b="1" i="0" u="none" strike="noStrike" cap="none" normalizeH="0" baseline="0" dirty="0" smtClean="0">
                          <a:ln>
                            <a:noFill/>
                          </a:ln>
                          <a:solidFill>
                            <a:srgbClr val="00338D"/>
                          </a:solidFill>
                          <a:effectLst/>
                          <a:latin typeface="+mn-lt"/>
                          <a:cs typeface="Arial" pitchFamily="34" charset="0"/>
                        </a:rPr>
                        <a:t>Valuation concern</a:t>
                      </a:r>
                      <a:endParaRPr kumimoji="0" lang="en-US" sz="1200" b="1" i="0" u="none" strike="noStrike" cap="none" normalizeH="0" baseline="0" dirty="0" smtClean="0">
                        <a:ln>
                          <a:noFill/>
                        </a:ln>
                        <a:solidFill>
                          <a:srgbClr val="00338D"/>
                        </a:solidFill>
                        <a:effectLst/>
                        <a:latin typeface="+mn-lt"/>
                        <a:cs typeface="Arial" pitchFamily="34" charset="0"/>
                      </a:endParaRPr>
                    </a:p>
                  </a:txBody>
                  <a:tcPr marL="49846" marR="49846" marT="54000" marB="54000" anchor="b"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med" len="med"/>
                      <a:tailEnd type="none" w="med" len="med"/>
                    </a:lnB>
                    <a:lnTlToBr>
                      <a:noFill/>
                    </a:lnTlToBr>
                    <a:lnBlToTr>
                      <a:noFill/>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87325" marR="0" lvl="1" indent="-185738" algn="l"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r>
                        <a:rPr kumimoji="0" lang="en-GB" sz="1200" b="1" i="0" u="none" strike="noStrike" cap="none" normalizeH="0" baseline="0" dirty="0" smtClean="0">
                          <a:ln>
                            <a:noFill/>
                          </a:ln>
                          <a:solidFill>
                            <a:srgbClr val="00338D"/>
                          </a:solidFill>
                          <a:effectLst/>
                          <a:latin typeface="+mn-lt"/>
                          <a:cs typeface="Arial" pitchFamily="34" charset="0"/>
                        </a:rPr>
                        <a:t>Other</a:t>
                      </a:r>
                      <a:endParaRPr kumimoji="0" lang="en-US" sz="1200" b="1" i="0" u="none" strike="noStrike" cap="none" normalizeH="0" baseline="0" dirty="0" smtClean="0">
                        <a:ln>
                          <a:noFill/>
                        </a:ln>
                        <a:solidFill>
                          <a:srgbClr val="00338D"/>
                        </a:solidFill>
                        <a:effectLst/>
                        <a:latin typeface="+mn-lt"/>
                        <a:cs typeface="Arial" pitchFamily="34" charset="0"/>
                      </a:endParaRPr>
                    </a:p>
                  </a:txBody>
                  <a:tcPr marL="49846" marR="49846" marT="54000" marB="54000" anchor="b"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sm" len="sm"/>
                      <a:tailEnd type="none" w="sm" len="sm"/>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med" len="med"/>
                      <a:tailEnd type="none" w="med" len="med"/>
                    </a:lnB>
                    <a:lnTlToBr>
                      <a:noFill/>
                    </a:lnTlToBr>
                    <a:lnBlToTr>
                      <a:noFill/>
                    </a:lnBlToTr>
                    <a:solidFill>
                      <a:srgbClr val="80BEC9"/>
                    </a:solidFill>
                  </a:tcPr>
                </a:tc>
              </a:tr>
              <a:tr h="571500">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r>
                        <a:rPr kumimoji="0" lang="en-GB" sz="1600" b="1" i="0" u="none" strike="noStrike" cap="none" normalizeH="0" baseline="0" dirty="0" smtClean="0">
                          <a:ln>
                            <a:noFill/>
                          </a:ln>
                          <a:solidFill>
                            <a:srgbClr val="F06A00"/>
                          </a:solidFill>
                          <a:effectLst/>
                          <a:latin typeface="+mn-lt"/>
                          <a:cs typeface="Arial" pitchFamily="34" charset="0"/>
                          <a:sym typeface="Wingdings" pitchFamily="2" charset="2"/>
                        </a:rPr>
                        <a:t></a:t>
                      </a:r>
                      <a:endParaRPr kumimoji="0" lang="en-GB" sz="1600" b="1" i="0" u="none" strike="noStrike" cap="none" normalizeH="0" baseline="0" dirty="0" smtClean="0">
                        <a:ln>
                          <a:noFill/>
                        </a:ln>
                        <a:solidFill>
                          <a:srgbClr val="F06A00"/>
                        </a:solidFill>
                        <a:effectLst/>
                        <a:latin typeface="+mn-lt"/>
                        <a:cs typeface="Arial" pitchFamily="34" charset="0"/>
                      </a:endParaRPr>
                    </a:p>
                  </a:txBody>
                  <a:tcPr marL="49846" marR="49846" marT="54000" marB="54000" horzOverflow="overflow">
                    <a:lnL w="6350" cap="flat" cmpd="sng" algn="ctr">
                      <a:solidFill>
                        <a:srgbClr val="007C92"/>
                      </a:solidFill>
                      <a:prstDash val="solid"/>
                      <a:round/>
                      <a:headEnd type="none" w="sm" len="sm"/>
                      <a:tailEnd type="none" w="sm" len="sm"/>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accent1"/>
                        </a:buClr>
                        <a:buSzPct val="125000"/>
                        <a:buFont typeface="Arial" pitchFamily="34" charset="0"/>
                        <a:buChar char="▪"/>
                        <a:tabLst>
                          <a:tab pos="2095500" algn="l"/>
                        </a:tabLst>
                      </a:pPr>
                      <a:r>
                        <a:rPr kumimoji="0" lang="en-GB" sz="1200" b="1" i="0" u="none" strike="noStrike" cap="none" normalizeH="0" baseline="0" dirty="0" smtClean="0">
                          <a:ln>
                            <a:noFill/>
                          </a:ln>
                          <a:solidFill>
                            <a:schemeClr val="tx2"/>
                          </a:solidFill>
                          <a:effectLst/>
                          <a:latin typeface="+mn-lt"/>
                          <a:cs typeface="Arial" pitchFamily="34" charset="0"/>
                        </a:rPr>
                        <a:t>Issue</a:t>
                      </a:r>
                    </a:p>
                  </a:txBody>
                  <a:tcPr marL="49846" marR="49846" marT="54000" marB="54000"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accent1"/>
                        </a:buClr>
                        <a:buSzPct val="125000"/>
                        <a:buFont typeface="Arial" pitchFamily="34" charset="0"/>
                        <a:buChar char="▪"/>
                        <a:tabLst/>
                      </a:pPr>
                      <a:r>
                        <a:rPr kumimoji="0" lang="en-GB" sz="1200" b="0" i="0" u="none" strike="noStrike" cap="none" normalizeH="0" baseline="0" dirty="0" smtClean="0">
                          <a:ln>
                            <a:noFill/>
                          </a:ln>
                          <a:solidFill>
                            <a:schemeClr val="tx1"/>
                          </a:solidFill>
                          <a:effectLst/>
                          <a:latin typeface="+mn-lt"/>
                          <a:cs typeface="Arial" pitchFamily="34" charset="0"/>
                        </a:rPr>
                        <a:t>[   ]</a:t>
                      </a:r>
                    </a:p>
                  </a:txBody>
                  <a:tcPr marL="49846" marR="49846" marT="54000" marB="54000"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GB" sz="1200" b="0" i="0" u="none" strike="noStrike" cap="none" normalizeH="0" baseline="0" dirty="0" smtClean="0">
                        <a:ln>
                          <a:noFill/>
                        </a:ln>
                        <a:solidFill>
                          <a:schemeClr val="tx1"/>
                        </a:solidFill>
                        <a:effectLst/>
                        <a:latin typeface="+mn-lt"/>
                        <a:cs typeface="Arial" pitchFamily="34" charset="0"/>
                      </a:endParaRPr>
                    </a:p>
                  </a:txBody>
                  <a:tcPr marL="49846" marR="49846" marT="54000" marB="54000"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87325" marR="0" lvl="1" indent="-185738"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GB" sz="1200" b="0" i="0" u="none" strike="noStrike" cap="none" normalizeH="0" baseline="0" dirty="0" smtClean="0">
                        <a:ln>
                          <a:noFill/>
                        </a:ln>
                        <a:solidFill>
                          <a:schemeClr val="tx1"/>
                        </a:solidFill>
                        <a:effectLst/>
                        <a:latin typeface="+mn-lt"/>
                        <a:cs typeface="Arial" pitchFamily="34" charset="0"/>
                      </a:endParaRPr>
                    </a:p>
                  </a:txBody>
                  <a:tcPr marL="49846" marR="49846" marT="54000" marB="54000"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GB" sz="1200" b="0" i="0" u="none" strike="noStrike" cap="none" normalizeH="0" baseline="0" dirty="0" smtClean="0">
                        <a:ln>
                          <a:noFill/>
                        </a:ln>
                        <a:solidFill>
                          <a:schemeClr val="tx1"/>
                        </a:solidFill>
                        <a:effectLst/>
                        <a:latin typeface="+mn-lt"/>
                        <a:cs typeface="Arial" pitchFamily="34" charset="0"/>
                      </a:endParaRPr>
                    </a:p>
                  </a:txBody>
                  <a:tcPr marL="49846" marR="49846" marT="54000" marB="54000"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sm" len="sm"/>
                      <a:tailEnd type="none" w="sm" len="sm"/>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med" len="med"/>
                      <a:tailEnd type="none" w="med" len="med"/>
                    </a:lnB>
                    <a:lnTlToBr>
                      <a:noFill/>
                    </a:lnTlToBr>
                    <a:lnBlToTr>
                      <a:noFill/>
                    </a:lnBlToTr>
                    <a:solidFill>
                      <a:srgbClr val="FFFFFF"/>
                    </a:solidFill>
                  </a:tcPr>
                </a:tc>
              </a:tr>
              <a:tr h="569913">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r>
                        <a:rPr kumimoji="0" lang="en-GB" sz="1600" b="1" i="0" u="none" strike="noStrike" cap="none" normalizeH="0" baseline="0" dirty="0" smtClean="0">
                          <a:ln>
                            <a:noFill/>
                          </a:ln>
                          <a:solidFill>
                            <a:schemeClr val="hlink"/>
                          </a:solidFill>
                          <a:effectLst/>
                          <a:latin typeface="+mn-lt"/>
                          <a:cs typeface="Arial" pitchFamily="34" charset="0"/>
                          <a:sym typeface="Wingdings" pitchFamily="2" charset="2"/>
                        </a:rPr>
                        <a:t></a:t>
                      </a:r>
                    </a:p>
                  </a:txBody>
                  <a:tcPr marL="49846" marR="49846" marT="54000" marB="54000" horzOverflow="overflow">
                    <a:lnL w="6350" cap="flat" cmpd="sng" algn="ctr">
                      <a:solidFill>
                        <a:srgbClr val="007C92"/>
                      </a:solidFill>
                      <a:prstDash val="solid"/>
                      <a:round/>
                      <a:headEnd type="none" w="sm" len="sm"/>
                      <a:tailEnd type="none" w="sm" len="sm"/>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accent1"/>
                        </a:buClr>
                        <a:buSzPct val="125000"/>
                        <a:buFont typeface="Arial" pitchFamily="34" charset="0"/>
                        <a:buChar char="▪"/>
                        <a:tabLst>
                          <a:tab pos="2095500" algn="l"/>
                        </a:tabLst>
                      </a:pPr>
                      <a:r>
                        <a:rPr kumimoji="0" lang="en-GB" sz="1200" b="1" i="0" u="none" strike="noStrike" cap="none" normalizeH="0" baseline="0" dirty="0" smtClean="0">
                          <a:ln>
                            <a:noFill/>
                          </a:ln>
                          <a:solidFill>
                            <a:schemeClr val="tx2"/>
                          </a:solidFill>
                          <a:effectLst/>
                          <a:latin typeface="+mn-lt"/>
                          <a:cs typeface="Arial" pitchFamily="34" charset="0"/>
                        </a:rPr>
                        <a:t>Issue</a:t>
                      </a:r>
                    </a:p>
                  </a:txBody>
                  <a:tcPr marL="49846" marR="49846" marT="54000" marB="54000"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accent1"/>
                        </a:buClr>
                        <a:buSzPct val="125000"/>
                        <a:buFont typeface="Arial" pitchFamily="34" charset="0"/>
                        <a:buChar char="▪"/>
                        <a:tabLst/>
                      </a:pPr>
                      <a:r>
                        <a:rPr kumimoji="0" lang="en-GB" sz="1200" b="0" i="0" u="none" strike="noStrike" cap="none" normalizeH="0" baseline="0" dirty="0" smtClean="0">
                          <a:ln>
                            <a:noFill/>
                          </a:ln>
                          <a:solidFill>
                            <a:schemeClr val="tx1"/>
                          </a:solidFill>
                          <a:effectLst/>
                          <a:latin typeface="+mn-lt"/>
                          <a:cs typeface="Arial" pitchFamily="34" charset="0"/>
                        </a:rPr>
                        <a:t>[   ]</a:t>
                      </a:r>
                    </a:p>
                  </a:txBody>
                  <a:tcPr marL="49846" marR="49846" marT="54000" marB="54000"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GB" sz="1200" b="0" i="0" u="none" strike="noStrike" cap="none" normalizeH="0" baseline="0" dirty="0" smtClean="0">
                        <a:ln>
                          <a:noFill/>
                        </a:ln>
                        <a:solidFill>
                          <a:schemeClr val="tx1"/>
                        </a:solidFill>
                        <a:effectLst/>
                        <a:latin typeface="+mn-lt"/>
                        <a:cs typeface="Arial" pitchFamily="34" charset="0"/>
                      </a:endParaRPr>
                    </a:p>
                  </a:txBody>
                  <a:tcPr marL="49846" marR="49846" marT="54000" marB="54000"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87325" marR="0" lvl="1" indent="-185738"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GB" sz="1200" b="0" i="0" u="none" strike="noStrike" cap="none" normalizeH="0" baseline="0" dirty="0" smtClean="0">
                        <a:ln>
                          <a:noFill/>
                        </a:ln>
                        <a:solidFill>
                          <a:schemeClr val="tx1"/>
                        </a:solidFill>
                        <a:effectLst/>
                        <a:latin typeface="+mn-lt"/>
                        <a:cs typeface="Arial" pitchFamily="34" charset="0"/>
                      </a:endParaRPr>
                    </a:p>
                  </a:txBody>
                  <a:tcPr marL="49846" marR="49846" marT="54000" marB="54000"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GB" sz="1200" b="0" i="0" u="none" strike="noStrike" cap="none" normalizeH="0" baseline="0" dirty="0" smtClean="0">
                        <a:ln>
                          <a:noFill/>
                        </a:ln>
                        <a:solidFill>
                          <a:schemeClr val="tx1"/>
                        </a:solidFill>
                        <a:effectLst/>
                        <a:latin typeface="+mn-lt"/>
                        <a:cs typeface="Arial" pitchFamily="34" charset="0"/>
                      </a:endParaRPr>
                    </a:p>
                  </a:txBody>
                  <a:tcPr marL="49846" marR="49846" marT="54000" marB="54000"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sm" len="sm"/>
                      <a:tailEnd type="none" w="sm" len="sm"/>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med" len="med"/>
                      <a:tailEnd type="none" w="med" len="med"/>
                    </a:lnB>
                    <a:lnTlToBr>
                      <a:noFill/>
                    </a:lnTlToBr>
                    <a:lnBlToTr>
                      <a:noFill/>
                    </a:lnBlToTr>
                    <a:solidFill>
                      <a:srgbClr val="FFFFFF"/>
                    </a:solidFill>
                  </a:tcPr>
                </a:tc>
              </a:tr>
              <a:tr h="571500">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r>
                        <a:rPr kumimoji="0" lang="en-GB" sz="1600" b="1" i="0" u="none" strike="noStrike" cap="none" normalizeH="0" baseline="0" dirty="0" smtClean="0">
                          <a:ln>
                            <a:noFill/>
                          </a:ln>
                          <a:solidFill>
                            <a:srgbClr val="8CA042"/>
                          </a:solidFill>
                          <a:effectLst/>
                          <a:latin typeface="+mn-lt"/>
                          <a:cs typeface="Arial" pitchFamily="34" charset="0"/>
                          <a:sym typeface="Wingdings" pitchFamily="2" charset="2"/>
                        </a:rPr>
                        <a:t></a:t>
                      </a:r>
                    </a:p>
                  </a:txBody>
                  <a:tcPr marL="49846" marR="49846" marT="54000" marB="54000" horzOverflow="overflow">
                    <a:lnL w="6350" cap="flat" cmpd="sng" algn="ctr">
                      <a:solidFill>
                        <a:srgbClr val="007C92"/>
                      </a:solidFill>
                      <a:prstDash val="solid"/>
                      <a:round/>
                      <a:headEnd type="none" w="sm" len="sm"/>
                      <a:tailEnd type="none" w="sm" len="sm"/>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sm" len="sm"/>
                      <a:tailEnd type="none" w="sm" len="sm"/>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accent1"/>
                        </a:buClr>
                        <a:buSzPct val="125000"/>
                        <a:buFont typeface="Arial" pitchFamily="34" charset="0"/>
                        <a:buChar char="▪"/>
                        <a:tabLst>
                          <a:tab pos="2095500" algn="l"/>
                        </a:tabLst>
                      </a:pPr>
                      <a:r>
                        <a:rPr kumimoji="0" lang="en-GB" sz="1200" b="1" i="0" u="none" strike="noStrike" cap="none" normalizeH="0" baseline="0" dirty="0" smtClean="0">
                          <a:ln>
                            <a:noFill/>
                          </a:ln>
                          <a:solidFill>
                            <a:schemeClr val="tx2"/>
                          </a:solidFill>
                          <a:effectLst/>
                          <a:latin typeface="+mn-lt"/>
                          <a:cs typeface="Arial" pitchFamily="34" charset="0"/>
                        </a:rPr>
                        <a:t>Issue</a:t>
                      </a:r>
                    </a:p>
                  </a:txBody>
                  <a:tcPr marL="49846" marR="49846" marT="54000" marB="54000"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sm" len="sm"/>
                      <a:tailEnd type="none" w="sm" len="sm"/>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accent1"/>
                        </a:buClr>
                        <a:buSzPct val="125000"/>
                        <a:buFont typeface="Arial" pitchFamily="34" charset="0"/>
                        <a:buChar char="▪"/>
                        <a:tabLst/>
                      </a:pPr>
                      <a:r>
                        <a:rPr kumimoji="0" lang="en-GB" sz="1200" b="0" i="0" u="none" strike="noStrike" cap="none" normalizeH="0" baseline="0" dirty="0" smtClean="0">
                          <a:ln>
                            <a:noFill/>
                          </a:ln>
                          <a:solidFill>
                            <a:schemeClr val="tx1"/>
                          </a:solidFill>
                          <a:effectLst/>
                          <a:latin typeface="+mn-lt"/>
                          <a:cs typeface="Arial" pitchFamily="34" charset="0"/>
                        </a:rPr>
                        <a:t>[   ]</a:t>
                      </a:r>
                    </a:p>
                  </a:txBody>
                  <a:tcPr marL="49846" marR="49846" marT="54000" marB="54000"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sm" len="sm"/>
                      <a:tailEnd type="none" w="sm" len="sm"/>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GB" sz="1200" b="0" i="0" u="none" strike="noStrike" cap="none" normalizeH="0" baseline="0" dirty="0" smtClean="0">
                        <a:ln>
                          <a:noFill/>
                        </a:ln>
                        <a:solidFill>
                          <a:schemeClr val="tx1"/>
                        </a:solidFill>
                        <a:effectLst/>
                        <a:latin typeface="+mn-lt"/>
                        <a:cs typeface="Arial" pitchFamily="34" charset="0"/>
                      </a:endParaRPr>
                    </a:p>
                  </a:txBody>
                  <a:tcPr marL="49846" marR="49846" marT="54000" marB="54000"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sm" len="sm"/>
                      <a:tailEnd type="none" w="sm" len="sm"/>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87325" marR="0" lvl="1" indent="-185738"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GB" sz="1200" b="0" i="0" u="none" strike="noStrike" cap="none" normalizeH="0" baseline="0" dirty="0" smtClean="0">
                        <a:ln>
                          <a:noFill/>
                        </a:ln>
                        <a:solidFill>
                          <a:schemeClr val="tx1"/>
                        </a:solidFill>
                        <a:effectLst/>
                        <a:latin typeface="+mn-lt"/>
                        <a:cs typeface="Arial" pitchFamily="34" charset="0"/>
                      </a:endParaRPr>
                    </a:p>
                  </a:txBody>
                  <a:tcPr marL="49846" marR="49846" marT="54000" marB="54000"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sm" len="sm"/>
                      <a:tailEnd type="none" w="sm" len="sm"/>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90500" marR="0" lvl="1" indent="-188913"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pPr>
                      <a:endParaRPr kumimoji="0" lang="en-GB" sz="1200" b="0" i="0" u="none" strike="noStrike" cap="none" normalizeH="0" baseline="0" dirty="0" smtClean="0">
                        <a:ln>
                          <a:noFill/>
                        </a:ln>
                        <a:solidFill>
                          <a:schemeClr val="tx1"/>
                        </a:solidFill>
                        <a:effectLst/>
                        <a:latin typeface="+mn-lt"/>
                        <a:cs typeface="Arial" pitchFamily="34" charset="0"/>
                      </a:endParaRPr>
                    </a:p>
                  </a:txBody>
                  <a:tcPr marL="49846" marR="49846" marT="54000" marB="54000"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sm" len="sm"/>
                      <a:tailEnd type="none" w="sm" len="sm"/>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sm" len="sm"/>
                      <a:tailEnd type="none" w="sm" len="sm"/>
                    </a:lnB>
                    <a:lnTlToBr>
                      <a:noFill/>
                    </a:lnTlToBr>
                    <a:lnBlToTr>
                      <a:noFill/>
                    </a:lnBlToTr>
                    <a:solidFill>
                      <a:srgbClr val="FFFFFF"/>
                    </a:solidFill>
                  </a:tcPr>
                </a:tc>
              </a:tr>
            </a:tbl>
          </a:graphicData>
        </a:graphic>
      </p:graphicFrame>
      <p:graphicFrame>
        <p:nvGraphicFramePr>
          <p:cNvPr id="44" name="Group 80"/>
          <p:cNvGraphicFramePr>
            <a:graphicFrameLocks noGrp="1"/>
          </p:cNvGraphicFramePr>
          <p:nvPr/>
        </p:nvGraphicFramePr>
        <p:xfrm>
          <a:off x="5492262" y="2150947"/>
          <a:ext cx="2949990" cy="2484848"/>
        </p:xfrm>
        <a:graphic>
          <a:graphicData uri="http://schemas.openxmlformats.org/drawingml/2006/table">
            <a:tbl>
              <a:tblPr/>
              <a:tblGrid>
                <a:gridCol w="1474995"/>
                <a:gridCol w="1474995"/>
              </a:tblGrid>
              <a:tr h="220663">
                <a:tc gridSpan="2">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r>
                        <a:rPr kumimoji="0" lang="en-GB" sz="1200" b="1" i="0" u="none" strike="noStrike" kern="1200" cap="none" normalizeH="0" baseline="0" dirty="0" smtClean="0">
                          <a:ln>
                            <a:noFill/>
                          </a:ln>
                          <a:solidFill>
                            <a:schemeClr val="bg1"/>
                          </a:solidFill>
                          <a:effectLst/>
                          <a:latin typeface="+mn-lt"/>
                          <a:ea typeface="+mn-ea"/>
                          <a:cs typeface="Arial" pitchFamily="34" charset="0"/>
                        </a:rPr>
                        <a:t>Status of work</a:t>
                      </a:r>
                    </a:p>
                  </a:txBody>
                  <a:tcPr marL="49846" marR="49846" marT="54000" marB="54000" anchor="b" horzOverflow="overflow">
                    <a:lnL w="6350" cap="flat" cmpd="sng" algn="ctr">
                      <a:solidFill>
                        <a:srgbClr val="007C92"/>
                      </a:solidFill>
                      <a:prstDash val="solid"/>
                      <a:round/>
                      <a:headEnd type="none" w="sm" len="sm"/>
                      <a:tailEnd type="none" w="sm" len="sm"/>
                    </a:lnL>
                    <a:lnR w="6350" cap="flat" cmpd="sng" algn="ctr">
                      <a:solidFill>
                        <a:srgbClr val="007C92"/>
                      </a:solidFill>
                      <a:prstDash val="solid"/>
                      <a:round/>
                      <a:headEnd type="none" w="sm" len="sm"/>
                      <a:tailEnd type="none" w="sm" len="sm"/>
                    </a:lnR>
                    <a:lnT w="6350" cap="flat" cmpd="sng" algn="ctr">
                      <a:solidFill>
                        <a:srgbClr val="007C92"/>
                      </a:solidFill>
                      <a:prstDash val="solid"/>
                      <a:round/>
                      <a:headEnd type="none" w="sm" len="sm"/>
                      <a:tailEnd type="none" w="sm" len="sm"/>
                    </a:lnT>
                    <a:lnB w="6350" cap="flat" cmpd="sng" algn="ctr">
                      <a:solidFill>
                        <a:srgbClr val="007C92"/>
                      </a:solidFill>
                      <a:prstDash val="solid"/>
                      <a:round/>
                      <a:headEnd type="none" w="sm" len="sm"/>
                      <a:tailEnd type="none" w="sm" len="sm"/>
                    </a:lnB>
                    <a:lnTlToBr>
                      <a:noFill/>
                    </a:lnTlToBr>
                    <a:lnBlToTr>
                      <a:noFill/>
                    </a:lnBlToTr>
                    <a:solidFill>
                      <a:srgbClr val="007C92"/>
                    </a:solidFill>
                  </a:tcPr>
                </a:tc>
                <a:tc hMerge="1">
                  <a:txBody>
                    <a:bodyPr/>
                    <a:lstStyle/>
                    <a:p>
                      <a:pPr marL="0" marR="0" lvl="0" indent="0" algn="l"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endParaRPr kumimoji="0" lang="en-GB" sz="1200" b="1" i="0" u="none" strike="noStrike" cap="none" normalizeH="0" baseline="0" smtClean="0">
                        <a:ln>
                          <a:noFill/>
                        </a:ln>
                        <a:solidFill>
                          <a:schemeClr val="tx2"/>
                        </a:solidFill>
                        <a:effectLst/>
                        <a:latin typeface="+mn-lt"/>
                        <a:cs typeface="Arial" pitchFamily="34" charset="0"/>
                      </a:endParaRPr>
                    </a:p>
                  </a:txBody>
                  <a:tcPr marL="49846" marR="49846" marT="54000" marB="54000" anchor="b" horzOverflow="overflow">
                    <a:lnL w="6350" cap="flat" cmpd="sng" algn="ctr">
                      <a:solidFill>
                        <a:srgbClr val="8AA5CB"/>
                      </a:solidFill>
                      <a:prstDash val="solid"/>
                      <a:round/>
                      <a:headEnd type="none" w="med" len="med"/>
                      <a:tailEnd type="none" w="med" len="med"/>
                    </a:lnL>
                    <a:lnR w="6350" cap="flat" cmpd="sng" algn="ctr">
                      <a:solidFill>
                        <a:srgbClr val="8AA5CB"/>
                      </a:solidFill>
                      <a:prstDash val="solid"/>
                      <a:round/>
                      <a:headEnd type="none" w="sm" len="sm"/>
                      <a:tailEnd type="none" w="sm" len="sm"/>
                    </a:lnR>
                    <a:lnT w="6350" cap="flat" cmpd="sng" algn="ctr">
                      <a:solidFill>
                        <a:srgbClr val="9FB6D9"/>
                      </a:solidFill>
                      <a:prstDash val="solid"/>
                      <a:round/>
                      <a:headEnd type="none" w="sm" len="sm"/>
                      <a:tailEnd type="none" w="sm" len="sm"/>
                    </a:lnT>
                    <a:lnB w="6350" cap="flat" cmpd="sng" algn="ctr">
                      <a:solidFill>
                        <a:srgbClr val="8AA5CB"/>
                      </a:solidFill>
                      <a:prstDash val="solid"/>
                      <a:round/>
                      <a:headEnd type="none" w="sm" len="sm"/>
                      <a:tailEnd type="none" w="sm" len="sm"/>
                    </a:lnB>
                    <a:lnTlToBr>
                      <a:noFill/>
                    </a:lnTlToBr>
                    <a:lnBlToTr>
                      <a:noFill/>
                    </a:lnBlToTr>
                    <a:solidFill>
                      <a:srgbClr val="CCD6E3"/>
                    </a:solidFill>
                  </a:tcPr>
                </a:tc>
              </a:tr>
              <a:tr h="220663">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r>
                        <a:rPr kumimoji="0" lang="en-GB" sz="1200" b="1" i="0" u="none" strike="noStrike" cap="none" normalizeH="0" baseline="0" dirty="0" smtClean="0">
                          <a:ln>
                            <a:noFill/>
                          </a:ln>
                          <a:solidFill>
                            <a:srgbClr val="00338D"/>
                          </a:solidFill>
                          <a:effectLst/>
                          <a:latin typeface="+mn-lt"/>
                          <a:cs typeface="Arial" pitchFamily="34" charset="0"/>
                        </a:rPr>
                        <a:t>Work stream 1</a:t>
                      </a:r>
                    </a:p>
                  </a:txBody>
                  <a:tcPr marL="49846" marR="49846" marT="54000" marB="54000" anchor="b" horzOverflow="overflow">
                    <a:lnL w="6350" cap="flat" cmpd="sng" algn="ctr">
                      <a:solidFill>
                        <a:srgbClr val="007C92"/>
                      </a:solidFill>
                      <a:prstDash val="solid"/>
                      <a:round/>
                      <a:headEnd type="none" w="sm" len="sm"/>
                      <a:tailEnd type="none" w="sm" len="sm"/>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sm" len="sm"/>
                      <a:tailEnd type="none" w="sm" len="sm"/>
                    </a:lnT>
                    <a:lnB w="6350" cap="flat" cmpd="sng" algn="ctr">
                      <a:solidFill>
                        <a:srgbClr val="007C92"/>
                      </a:solidFill>
                      <a:prstDash val="solid"/>
                      <a:round/>
                      <a:headEnd type="none" w="sm" len="sm"/>
                      <a:tailEnd type="none" w="sm" len="sm"/>
                    </a:lnB>
                    <a:lnTlToBr>
                      <a:noFill/>
                    </a:lnTlToBr>
                    <a:lnBlToTr>
                      <a:noFill/>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r>
                        <a:rPr kumimoji="0" lang="en-GB" sz="1200" b="1" i="0" u="none" strike="noStrike" cap="none" normalizeH="0" baseline="0" dirty="0" smtClean="0">
                          <a:ln>
                            <a:noFill/>
                          </a:ln>
                          <a:solidFill>
                            <a:srgbClr val="00338D"/>
                          </a:solidFill>
                          <a:effectLst/>
                          <a:latin typeface="+mn-lt"/>
                          <a:cs typeface="Arial" pitchFamily="34" charset="0"/>
                        </a:rPr>
                        <a:t>Work stream 2</a:t>
                      </a:r>
                    </a:p>
                  </a:txBody>
                  <a:tcPr marL="49846" marR="49846" marT="54000" marB="54000" anchor="b"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sm" len="sm"/>
                      <a:tailEnd type="none" w="sm" len="sm"/>
                    </a:lnR>
                    <a:lnT w="6350" cap="flat" cmpd="sng" algn="ctr">
                      <a:solidFill>
                        <a:srgbClr val="007C92"/>
                      </a:solidFill>
                      <a:prstDash val="solid"/>
                      <a:round/>
                      <a:headEnd type="none" w="sm" len="sm"/>
                      <a:tailEnd type="none" w="sm" len="sm"/>
                    </a:lnT>
                    <a:lnB w="6350" cap="flat" cmpd="sng" algn="ctr">
                      <a:solidFill>
                        <a:srgbClr val="007C92"/>
                      </a:solidFill>
                      <a:prstDash val="solid"/>
                      <a:round/>
                      <a:headEnd type="none" w="sm" len="sm"/>
                      <a:tailEnd type="none" w="sm" len="sm"/>
                    </a:lnB>
                    <a:lnTlToBr>
                      <a:noFill/>
                    </a:lnTlToBr>
                    <a:lnBlToTr>
                      <a:noFill/>
                    </a:lnBlToTr>
                    <a:solidFill>
                      <a:srgbClr val="80BEC9"/>
                    </a:solidFill>
                  </a:tcPr>
                </a:tc>
              </a:tr>
              <a:tr h="760413">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87325" marR="0" lvl="1" indent="-185738" algn="l" defTabSz="762000" rtl="0" eaLnBrk="1" fontAlgn="base" latinLnBrk="0" hangingPunct="1">
                        <a:lnSpc>
                          <a:spcPct val="100000"/>
                        </a:lnSpc>
                        <a:spcBef>
                          <a:spcPct val="40000"/>
                        </a:spcBef>
                        <a:spcAft>
                          <a:spcPct val="0"/>
                        </a:spcAft>
                        <a:buClr>
                          <a:schemeClr val="accent1"/>
                        </a:buClr>
                        <a:buSzPct val="125000"/>
                        <a:buFont typeface="Arial" pitchFamily="34" charset="0"/>
                        <a:buChar char="▪"/>
                        <a:tabLst/>
                      </a:pPr>
                      <a:r>
                        <a:rPr kumimoji="0" lang="en-GB" sz="1200" b="0" i="0" u="none" strike="noStrike" cap="none" normalizeH="0" baseline="0" dirty="0" smtClean="0">
                          <a:ln>
                            <a:noFill/>
                          </a:ln>
                          <a:solidFill>
                            <a:schemeClr val="tx1"/>
                          </a:solidFill>
                          <a:effectLst/>
                          <a:latin typeface="+mn-lt"/>
                          <a:cs typeface="Arial" pitchFamily="34" charset="0"/>
                        </a:rPr>
                        <a:t>[       ]</a:t>
                      </a:r>
                    </a:p>
                    <a:p>
                      <a:pPr marL="187325" marR="0" lvl="1" indent="-185738" algn="l" defTabSz="762000" rtl="0" eaLnBrk="1" fontAlgn="base" latinLnBrk="0" hangingPunct="1">
                        <a:lnSpc>
                          <a:spcPct val="100000"/>
                        </a:lnSpc>
                        <a:spcBef>
                          <a:spcPct val="40000"/>
                        </a:spcBef>
                        <a:spcAft>
                          <a:spcPct val="0"/>
                        </a:spcAft>
                        <a:buClr>
                          <a:schemeClr val="accent1"/>
                        </a:buClr>
                        <a:buSzPct val="125000"/>
                        <a:buFont typeface="Arial" pitchFamily="34" charset="0"/>
                        <a:buChar char="▪"/>
                        <a:tabLst/>
                      </a:pPr>
                      <a:r>
                        <a:rPr kumimoji="0" lang="en-GB" sz="1200" b="0" i="0" u="none" strike="noStrike" cap="none" normalizeH="0" baseline="0" dirty="0" smtClean="0">
                          <a:ln>
                            <a:noFill/>
                          </a:ln>
                          <a:solidFill>
                            <a:schemeClr val="tx1"/>
                          </a:solidFill>
                          <a:effectLst/>
                          <a:latin typeface="+mn-lt"/>
                          <a:cs typeface="Arial" pitchFamily="34" charset="0"/>
                        </a:rPr>
                        <a:t>[       ]</a:t>
                      </a:r>
                    </a:p>
                  </a:txBody>
                  <a:tcPr marL="49846" marR="49846" marT="54000" marB="54000" horzOverflow="overflow">
                    <a:lnL w="6350" cap="flat" cmpd="sng" algn="ctr">
                      <a:solidFill>
                        <a:srgbClr val="007C92"/>
                      </a:solidFill>
                      <a:prstDash val="solid"/>
                      <a:round/>
                      <a:headEnd type="none" w="sm" len="sm"/>
                      <a:tailEnd type="none" w="sm" len="sm"/>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sm" len="sm"/>
                      <a:tailEnd type="none" w="sm" len="sm"/>
                    </a:lnT>
                    <a:lnB w="6350" cap="flat" cmpd="sng" algn="ctr">
                      <a:solidFill>
                        <a:srgbClr val="007C92"/>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87325" marR="0" lvl="1" indent="-185738" algn="l" defTabSz="762000" rtl="0" eaLnBrk="1" fontAlgn="base" latinLnBrk="0" hangingPunct="1">
                        <a:lnSpc>
                          <a:spcPct val="100000"/>
                        </a:lnSpc>
                        <a:spcBef>
                          <a:spcPct val="40000"/>
                        </a:spcBef>
                        <a:spcAft>
                          <a:spcPct val="0"/>
                        </a:spcAft>
                        <a:buClr>
                          <a:schemeClr val="accent1"/>
                        </a:buClr>
                        <a:buSzPct val="125000"/>
                        <a:buFont typeface="Arial" pitchFamily="34" charset="0"/>
                        <a:buChar char="▪"/>
                        <a:tabLst/>
                      </a:pPr>
                      <a:r>
                        <a:rPr kumimoji="0" lang="en-GB" sz="1200" b="0" i="0" u="none" strike="noStrike" cap="none" normalizeH="0" baseline="0" dirty="0" smtClean="0">
                          <a:ln>
                            <a:noFill/>
                          </a:ln>
                          <a:solidFill>
                            <a:schemeClr val="tx1"/>
                          </a:solidFill>
                          <a:effectLst/>
                          <a:latin typeface="+mn-lt"/>
                          <a:cs typeface="Arial" pitchFamily="34" charset="0"/>
                        </a:rPr>
                        <a:t>[       ]</a:t>
                      </a:r>
                    </a:p>
                    <a:p>
                      <a:pPr marL="187325" marR="0" lvl="1" indent="-185738" algn="l" defTabSz="762000" rtl="0" eaLnBrk="1" fontAlgn="base" latinLnBrk="0" hangingPunct="1">
                        <a:lnSpc>
                          <a:spcPct val="100000"/>
                        </a:lnSpc>
                        <a:spcBef>
                          <a:spcPct val="40000"/>
                        </a:spcBef>
                        <a:spcAft>
                          <a:spcPct val="0"/>
                        </a:spcAft>
                        <a:buClr>
                          <a:schemeClr val="accent1"/>
                        </a:buClr>
                        <a:buSzPct val="125000"/>
                        <a:buFont typeface="Arial" pitchFamily="34" charset="0"/>
                        <a:buChar char="▪"/>
                        <a:tabLst/>
                      </a:pPr>
                      <a:r>
                        <a:rPr kumimoji="0" lang="en-GB" sz="1200" b="0" i="0" u="none" strike="noStrike" cap="none" normalizeH="0" baseline="0" dirty="0" smtClean="0">
                          <a:ln>
                            <a:noFill/>
                          </a:ln>
                          <a:solidFill>
                            <a:schemeClr val="tx1"/>
                          </a:solidFill>
                          <a:effectLst/>
                          <a:latin typeface="+mn-lt"/>
                          <a:cs typeface="Arial" pitchFamily="34" charset="0"/>
                        </a:rPr>
                        <a:t>[       ]</a:t>
                      </a:r>
                    </a:p>
                  </a:txBody>
                  <a:tcPr marL="49846" marR="49846" marT="54000" marB="54000"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sm" len="sm"/>
                      <a:tailEnd type="none" w="sm" len="sm"/>
                    </a:lnR>
                    <a:lnT w="6350" cap="flat" cmpd="sng" algn="ctr">
                      <a:solidFill>
                        <a:srgbClr val="007C92"/>
                      </a:solidFill>
                      <a:prstDash val="solid"/>
                      <a:round/>
                      <a:headEnd type="none" w="sm" len="sm"/>
                      <a:tailEnd type="none" w="sm" len="sm"/>
                    </a:lnT>
                    <a:lnB w="6350" cap="flat" cmpd="sng" algn="ctr">
                      <a:solidFill>
                        <a:srgbClr val="007C92"/>
                      </a:solidFill>
                      <a:prstDash val="solid"/>
                      <a:round/>
                      <a:headEnd type="none" w="med" len="med"/>
                      <a:tailEnd type="none" w="med" len="med"/>
                    </a:lnB>
                    <a:lnTlToBr>
                      <a:noFill/>
                    </a:lnTlToBr>
                    <a:lnBlToTr>
                      <a:noFill/>
                    </a:lnBlToTr>
                    <a:solidFill>
                      <a:srgbClr val="FFFFFF"/>
                    </a:solidFill>
                  </a:tcPr>
                </a:tc>
              </a:tr>
              <a:tr h="287338">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r>
                        <a:rPr kumimoji="0" lang="en-GB" sz="1200" b="1" i="0" u="none" strike="noStrike" cap="none" normalizeH="0" baseline="0" dirty="0" smtClean="0">
                          <a:ln>
                            <a:noFill/>
                          </a:ln>
                          <a:solidFill>
                            <a:srgbClr val="00338D"/>
                          </a:solidFill>
                          <a:effectLst/>
                          <a:latin typeface="+mn-lt"/>
                          <a:cs typeface="Arial" pitchFamily="34" charset="0"/>
                        </a:rPr>
                        <a:t>Work stream 3</a:t>
                      </a:r>
                    </a:p>
                  </a:txBody>
                  <a:tcPr marL="49846" marR="49846" marT="54000" marB="54000" horzOverflow="overflow">
                    <a:lnL w="6350" cap="flat" cmpd="sng" algn="ctr">
                      <a:solidFill>
                        <a:srgbClr val="007C92"/>
                      </a:solidFill>
                      <a:prstDash val="solid"/>
                      <a:round/>
                      <a:headEnd type="none" w="sm" len="sm"/>
                      <a:tailEnd type="none" w="sm" len="sm"/>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med" len="med"/>
                      <a:tailEnd type="none" w="med" len="med"/>
                    </a:lnB>
                    <a:lnTlToBr>
                      <a:noFill/>
                    </a:lnTlToBr>
                    <a:lnBlToTr>
                      <a:noFill/>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0" marR="0" lvl="0" indent="0" algn="l"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r>
                        <a:rPr kumimoji="0" lang="en-GB" sz="1200" b="1" i="0" u="none" strike="noStrike" cap="none" normalizeH="0" baseline="0" dirty="0" smtClean="0">
                          <a:ln>
                            <a:noFill/>
                          </a:ln>
                          <a:solidFill>
                            <a:srgbClr val="00338D"/>
                          </a:solidFill>
                          <a:effectLst/>
                          <a:latin typeface="+mn-lt"/>
                          <a:cs typeface="Arial" pitchFamily="34" charset="0"/>
                        </a:rPr>
                        <a:t>Work stream 4</a:t>
                      </a:r>
                    </a:p>
                  </a:txBody>
                  <a:tcPr marL="49846" marR="49846" marT="54000" marB="54000"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sm" len="sm"/>
                      <a:tailEnd type="none" w="sm" len="sm"/>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med" len="med"/>
                      <a:tailEnd type="none" w="med" len="med"/>
                    </a:lnB>
                    <a:lnTlToBr>
                      <a:noFill/>
                    </a:lnTlToBr>
                    <a:lnBlToTr>
                      <a:noFill/>
                    </a:lnBlToTr>
                    <a:solidFill>
                      <a:srgbClr val="80BEC9"/>
                    </a:solidFill>
                  </a:tcPr>
                </a:tc>
              </a:tr>
              <a:tr h="851795">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87325" marR="0" lvl="1" indent="-185738" algn="l" defTabSz="762000" rtl="0" eaLnBrk="1" fontAlgn="base" latinLnBrk="0" hangingPunct="1">
                        <a:lnSpc>
                          <a:spcPct val="100000"/>
                        </a:lnSpc>
                        <a:spcBef>
                          <a:spcPct val="40000"/>
                        </a:spcBef>
                        <a:spcAft>
                          <a:spcPct val="0"/>
                        </a:spcAft>
                        <a:buClr>
                          <a:schemeClr val="accent1"/>
                        </a:buClr>
                        <a:buSzPct val="125000"/>
                        <a:buFont typeface="Arial" pitchFamily="34" charset="0"/>
                        <a:buChar char="▪"/>
                        <a:tabLst/>
                      </a:pPr>
                      <a:r>
                        <a:rPr kumimoji="0" lang="en-GB" sz="1200" b="0" i="0" u="none" strike="noStrike" cap="none" normalizeH="0" baseline="0" dirty="0" smtClean="0">
                          <a:ln>
                            <a:noFill/>
                          </a:ln>
                          <a:solidFill>
                            <a:schemeClr val="tx1"/>
                          </a:solidFill>
                          <a:effectLst/>
                          <a:latin typeface="+mn-lt"/>
                          <a:cs typeface="Arial" pitchFamily="34" charset="0"/>
                        </a:rPr>
                        <a:t>[       ]</a:t>
                      </a:r>
                    </a:p>
                    <a:p>
                      <a:pPr marL="187325" marR="0" lvl="1" indent="-185738" algn="l" defTabSz="762000" rtl="0" eaLnBrk="1" fontAlgn="base" latinLnBrk="0" hangingPunct="1">
                        <a:lnSpc>
                          <a:spcPct val="100000"/>
                        </a:lnSpc>
                        <a:spcBef>
                          <a:spcPct val="40000"/>
                        </a:spcBef>
                        <a:spcAft>
                          <a:spcPct val="0"/>
                        </a:spcAft>
                        <a:buClr>
                          <a:schemeClr val="accent1"/>
                        </a:buClr>
                        <a:buSzPct val="125000"/>
                        <a:buFont typeface="Arial" pitchFamily="34" charset="0"/>
                        <a:buChar char="▪"/>
                        <a:tabLst/>
                      </a:pPr>
                      <a:r>
                        <a:rPr kumimoji="0" lang="en-GB" sz="1200" b="0" i="0" u="none" strike="noStrike" cap="none" normalizeH="0" baseline="0" dirty="0" smtClean="0">
                          <a:ln>
                            <a:noFill/>
                          </a:ln>
                          <a:solidFill>
                            <a:schemeClr val="tx1"/>
                          </a:solidFill>
                          <a:effectLst/>
                          <a:latin typeface="+mn-lt"/>
                          <a:cs typeface="Arial" pitchFamily="34" charset="0"/>
                        </a:rPr>
                        <a:t>[       ]</a:t>
                      </a:r>
                    </a:p>
                  </a:txBody>
                  <a:tcPr marL="49846" marR="49846" marT="54000" marB="54000" horzOverflow="overflow">
                    <a:lnL w="6350" cap="flat" cmpd="sng" algn="ctr">
                      <a:solidFill>
                        <a:srgbClr val="007C92"/>
                      </a:solidFill>
                      <a:prstDash val="solid"/>
                      <a:round/>
                      <a:headEnd type="none" w="sm" len="sm"/>
                      <a:tailEnd type="none" w="sm" len="sm"/>
                    </a:lnL>
                    <a:lnR w="6350" cap="flat" cmpd="sng" algn="ctr">
                      <a:solidFill>
                        <a:srgbClr val="007C92"/>
                      </a:solidFill>
                      <a:prstDash val="solid"/>
                      <a:round/>
                      <a:headEnd type="none" w="med" len="med"/>
                      <a:tailEnd type="none" w="med" len="med"/>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sm" len="sm"/>
                      <a:tailEnd type="none" w="sm" len="sm"/>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Univers 45 Light"/>
                          <a:cs typeface="Arial"/>
                        </a:defRPr>
                      </a:lvl1pPr>
                      <a:lvl2pPr marL="457200" algn="l" defTabSz="914400" rtl="0" eaLnBrk="1" latinLnBrk="0" hangingPunct="1">
                        <a:defRPr sz="1800" kern="1200">
                          <a:solidFill>
                            <a:schemeClr val="tx1"/>
                          </a:solidFill>
                          <a:latin typeface="Univers 45 Light"/>
                          <a:cs typeface="Arial"/>
                        </a:defRPr>
                      </a:lvl2pPr>
                      <a:lvl3pPr marL="914400" algn="l" defTabSz="914400" rtl="0" eaLnBrk="1" latinLnBrk="0" hangingPunct="1">
                        <a:defRPr sz="1800" kern="1200">
                          <a:solidFill>
                            <a:schemeClr val="tx1"/>
                          </a:solidFill>
                          <a:latin typeface="Univers 45 Light"/>
                          <a:cs typeface="Arial"/>
                        </a:defRPr>
                      </a:lvl3pPr>
                      <a:lvl4pPr marL="1371600" algn="l" defTabSz="914400" rtl="0" eaLnBrk="1" latinLnBrk="0" hangingPunct="1">
                        <a:defRPr sz="1800" kern="1200">
                          <a:solidFill>
                            <a:schemeClr val="tx1"/>
                          </a:solidFill>
                          <a:latin typeface="Univers 45 Light"/>
                          <a:cs typeface="Arial"/>
                        </a:defRPr>
                      </a:lvl4pPr>
                      <a:lvl5pPr marL="1828800" algn="l" defTabSz="914400" rtl="0" eaLnBrk="1" latinLnBrk="0" hangingPunct="1">
                        <a:defRPr sz="1800" kern="1200">
                          <a:solidFill>
                            <a:schemeClr val="tx1"/>
                          </a:solidFill>
                          <a:latin typeface="Univers 45 Light"/>
                          <a:cs typeface="Arial"/>
                        </a:defRPr>
                      </a:lvl5pPr>
                      <a:lvl6pPr marL="2286000" algn="l" defTabSz="914400" rtl="0" eaLnBrk="1" latinLnBrk="0" hangingPunct="1">
                        <a:defRPr sz="1800" kern="1200">
                          <a:solidFill>
                            <a:schemeClr val="tx1"/>
                          </a:solidFill>
                          <a:latin typeface="Univers 45 Light"/>
                          <a:cs typeface="Arial"/>
                        </a:defRPr>
                      </a:lvl6pPr>
                      <a:lvl7pPr marL="2743200" algn="l" defTabSz="914400" rtl="0" eaLnBrk="1" latinLnBrk="0" hangingPunct="1">
                        <a:defRPr sz="1800" kern="1200">
                          <a:solidFill>
                            <a:schemeClr val="tx1"/>
                          </a:solidFill>
                          <a:latin typeface="Univers 45 Light"/>
                          <a:cs typeface="Arial"/>
                        </a:defRPr>
                      </a:lvl7pPr>
                      <a:lvl8pPr marL="3200400" algn="l" defTabSz="914400" rtl="0" eaLnBrk="1" latinLnBrk="0" hangingPunct="1">
                        <a:defRPr sz="1800" kern="1200">
                          <a:solidFill>
                            <a:schemeClr val="tx1"/>
                          </a:solidFill>
                          <a:latin typeface="Univers 45 Light"/>
                          <a:cs typeface="Arial"/>
                        </a:defRPr>
                      </a:lvl8pPr>
                      <a:lvl9pPr marL="3657600" algn="l" defTabSz="914400" rtl="0" eaLnBrk="1" latinLnBrk="0" hangingPunct="1">
                        <a:defRPr sz="1800" kern="1200">
                          <a:solidFill>
                            <a:schemeClr val="tx1"/>
                          </a:solidFill>
                          <a:latin typeface="Univers 45 Light"/>
                          <a:cs typeface="Arial"/>
                        </a:defRPr>
                      </a:lvl9pPr>
                    </a:lstStyle>
                    <a:p>
                      <a:pPr marL="187325" marR="0" lvl="1" indent="-185738" algn="l" defTabSz="762000" rtl="0" eaLnBrk="1" fontAlgn="base" latinLnBrk="0" hangingPunct="1">
                        <a:lnSpc>
                          <a:spcPct val="100000"/>
                        </a:lnSpc>
                        <a:spcBef>
                          <a:spcPct val="40000"/>
                        </a:spcBef>
                        <a:spcAft>
                          <a:spcPct val="0"/>
                        </a:spcAft>
                        <a:buClr>
                          <a:schemeClr val="accent1"/>
                        </a:buClr>
                        <a:buSzPct val="125000"/>
                        <a:buFont typeface="Arial" pitchFamily="34" charset="0"/>
                        <a:buChar char="▪"/>
                        <a:tabLst/>
                      </a:pPr>
                      <a:r>
                        <a:rPr kumimoji="0" lang="en-GB" sz="1200" b="0" i="0" u="none" strike="noStrike" cap="none" normalizeH="0" baseline="0" dirty="0" smtClean="0">
                          <a:ln>
                            <a:noFill/>
                          </a:ln>
                          <a:solidFill>
                            <a:schemeClr val="tx1"/>
                          </a:solidFill>
                          <a:effectLst/>
                          <a:latin typeface="+mn-lt"/>
                          <a:cs typeface="Arial" pitchFamily="34" charset="0"/>
                        </a:rPr>
                        <a:t>[       ]</a:t>
                      </a:r>
                    </a:p>
                    <a:p>
                      <a:pPr marL="187325" marR="0" lvl="1" indent="-185738" algn="l" defTabSz="762000" rtl="0" eaLnBrk="1" fontAlgn="base" latinLnBrk="0" hangingPunct="1">
                        <a:lnSpc>
                          <a:spcPct val="100000"/>
                        </a:lnSpc>
                        <a:spcBef>
                          <a:spcPct val="40000"/>
                        </a:spcBef>
                        <a:spcAft>
                          <a:spcPct val="0"/>
                        </a:spcAft>
                        <a:buClr>
                          <a:schemeClr val="accent1"/>
                        </a:buClr>
                        <a:buSzPct val="125000"/>
                        <a:buFont typeface="Arial" pitchFamily="34" charset="0"/>
                        <a:buChar char="▪"/>
                        <a:tabLst/>
                      </a:pPr>
                      <a:r>
                        <a:rPr kumimoji="0" lang="en-GB" sz="1200" b="0" i="0" u="none" strike="noStrike" cap="none" normalizeH="0" baseline="0" dirty="0" smtClean="0">
                          <a:ln>
                            <a:noFill/>
                          </a:ln>
                          <a:solidFill>
                            <a:schemeClr val="tx1"/>
                          </a:solidFill>
                          <a:effectLst/>
                          <a:latin typeface="+mn-lt"/>
                          <a:cs typeface="Arial" pitchFamily="34" charset="0"/>
                        </a:rPr>
                        <a:t>[       ]</a:t>
                      </a:r>
                    </a:p>
                    <a:p>
                      <a:pPr marL="187325" marR="0" lvl="1" indent="-185738" algn="l" defTabSz="762000" rtl="0" eaLnBrk="1" fontAlgn="base" latinLnBrk="0" hangingPunct="1">
                        <a:lnSpc>
                          <a:spcPct val="100000"/>
                        </a:lnSpc>
                        <a:spcBef>
                          <a:spcPct val="40000"/>
                        </a:spcBef>
                        <a:spcAft>
                          <a:spcPct val="0"/>
                        </a:spcAft>
                        <a:buClr>
                          <a:schemeClr val="accent1"/>
                        </a:buClr>
                        <a:buSzPct val="125000"/>
                        <a:buFont typeface="Arial" pitchFamily="34" charset="0"/>
                        <a:buChar char="▪"/>
                        <a:tabLst/>
                      </a:pPr>
                      <a:endParaRPr kumimoji="0" lang="en-GB" sz="1200" b="0" i="0" u="none" strike="noStrike" cap="none" normalizeH="0" baseline="0" dirty="0" smtClean="0">
                        <a:ln>
                          <a:noFill/>
                        </a:ln>
                        <a:solidFill>
                          <a:schemeClr val="tx1"/>
                        </a:solidFill>
                        <a:effectLst/>
                        <a:latin typeface="+mn-lt"/>
                        <a:cs typeface="Arial" pitchFamily="34" charset="0"/>
                      </a:endParaRPr>
                    </a:p>
                  </a:txBody>
                  <a:tcPr marL="49846" marR="49846" marT="54000" marB="54000" horzOverflow="overflow">
                    <a:lnL w="6350" cap="flat" cmpd="sng" algn="ctr">
                      <a:solidFill>
                        <a:srgbClr val="007C92"/>
                      </a:solidFill>
                      <a:prstDash val="solid"/>
                      <a:round/>
                      <a:headEnd type="none" w="med" len="med"/>
                      <a:tailEnd type="none" w="med" len="med"/>
                    </a:lnL>
                    <a:lnR w="6350" cap="flat" cmpd="sng" algn="ctr">
                      <a:solidFill>
                        <a:srgbClr val="007C92"/>
                      </a:solidFill>
                      <a:prstDash val="solid"/>
                      <a:round/>
                      <a:headEnd type="none" w="sm" len="sm"/>
                      <a:tailEnd type="none" w="sm" len="sm"/>
                    </a:lnR>
                    <a:lnT w="6350" cap="flat" cmpd="sng" algn="ctr">
                      <a:solidFill>
                        <a:srgbClr val="007C92"/>
                      </a:solidFill>
                      <a:prstDash val="solid"/>
                      <a:round/>
                      <a:headEnd type="none" w="med" len="med"/>
                      <a:tailEnd type="none" w="med" len="med"/>
                    </a:lnT>
                    <a:lnB w="6350" cap="flat" cmpd="sng" algn="ctr">
                      <a:solidFill>
                        <a:srgbClr val="007C92"/>
                      </a:solidFill>
                      <a:prstDash val="solid"/>
                      <a:round/>
                      <a:headEnd type="none" w="sm" len="sm"/>
                      <a:tailEnd type="none" w="sm" len="sm"/>
                    </a:lnB>
                    <a:lnTlToBr>
                      <a:noFill/>
                    </a:lnTlToBr>
                    <a:lnBlToTr>
                      <a:noFill/>
                    </a:lnBlToTr>
                    <a:solidFill>
                      <a:srgbClr val="FFFFFF"/>
                    </a:solidFill>
                  </a:tcPr>
                </a:tc>
              </a:tr>
            </a:tbl>
          </a:graphicData>
        </a:graphic>
      </p:graphicFrame>
      <p:sp>
        <p:nvSpPr>
          <p:cNvPr id="45" name="Line 64"/>
          <p:cNvSpPr>
            <a:spLocks noChangeShapeType="1"/>
          </p:cNvSpPr>
          <p:nvPr/>
        </p:nvSpPr>
        <p:spPr bwMode="auto">
          <a:xfrm flipH="1">
            <a:off x="610145" y="4540075"/>
            <a:ext cx="4397" cy="504825"/>
          </a:xfrm>
          <a:prstGeom prst="line">
            <a:avLst/>
          </a:prstGeom>
          <a:noFill/>
          <a:ln w="6350">
            <a:solidFill>
              <a:srgbClr val="EBB700"/>
            </a:solidFill>
            <a:round/>
            <a:headEnd type="triangle" w="med" len="med"/>
            <a:tailEnd/>
          </a:ln>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smtClean="0">
              <a:ln>
                <a:noFill/>
              </a:ln>
              <a:solidFill>
                <a:srgbClr val="000000"/>
              </a:solidFill>
              <a:effectLst/>
              <a:uLnTx/>
              <a:uFillTx/>
              <a:latin typeface="Univers 45 Light" pitchFamily="2" charset="0"/>
              <a:cs typeface="Arial" pitchFamily="34" charset="0"/>
            </a:endParaRPr>
          </a:p>
        </p:txBody>
      </p:sp>
      <p:sp>
        <p:nvSpPr>
          <p:cNvPr id="46" name="Rectangle 65"/>
          <p:cNvSpPr>
            <a:spLocks noChangeArrowheads="1"/>
          </p:cNvSpPr>
          <p:nvPr/>
        </p:nvSpPr>
        <p:spPr bwMode="auto">
          <a:xfrm>
            <a:off x="475314" y="4781438"/>
            <a:ext cx="1195754" cy="523875"/>
          </a:xfrm>
          <a:prstGeom prst="rect">
            <a:avLst/>
          </a:prstGeom>
          <a:solidFill>
            <a:srgbClr val="FAEDBF"/>
          </a:solidFill>
          <a:ln w="6350" algn="ctr">
            <a:solidFill>
              <a:srgbClr val="EBB700"/>
            </a:solidFill>
            <a:miter lim="800000"/>
            <a:headEnd/>
            <a:tailEnd/>
          </a:ln>
        </p:spPr>
        <p:txBody>
          <a:bodyPr lIns="126000" tIns="46800" rIns="90000" bIns="46800" anchor="ct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0C2D83"/>
                </a:solidFill>
                <a:effectLst/>
                <a:uLnTx/>
                <a:uFillTx/>
                <a:latin typeface="+mn-lt"/>
                <a:cs typeface="Arial" pitchFamily="34" charset="0"/>
              </a:rPr>
              <a:t>Grade issue</a:t>
            </a:r>
          </a:p>
        </p:txBody>
      </p:sp>
      <p:sp>
        <p:nvSpPr>
          <p:cNvPr id="47" name="Rectangle 67"/>
          <p:cNvSpPr>
            <a:spLocks noChangeArrowheads="1"/>
          </p:cNvSpPr>
          <p:nvPr>
            <p:custDataLst>
              <p:tags r:id="rId1"/>
            </p:custDataLst>
          </p:nvPr>
        </p:nvSpPr>
        <p:spPr bwMode="auto">
          <a:xfrm>
            <a:off x="894907" y="5151357"/>
            <a:ext cx="7696200" cy="1025525"/>
          </a:xfrm>
          <a:prstGeom prst="rect">
            <a:avLst/>
          </a:prstGeom>
          <a:noFill/>
          <a:ln w="6350" algn="ctr">
            <a:noFill/>
            <a:miter lim="800000"/>
            <a:headEnd/>
            <a:tailEnd/>
          </a:ln>
        </p:spPr>
        <p:txBody>
          <a:bodyPr lIns="0" tIns="0" rIns="0" bIns="0" anchor="b" anchorCtr="1"/>
          <a:lstStyle/>
          <a:p>
            <a:pPr marL="365125" indent="-365125">
              <a:spcBef>
                <a:spcPct val="20000"/>
              </a:spcBef>
            </a:pPr>
            <a:r>
              <a:rPr lang="en-GB" sz="1200" b="1" dirty="0" smtClean="0">
                <a:solidFill>
                  <a:srgbClr val="8E258D"/>
                </a:solidFill>
                <a:latin typeface="+mn-lt"/>
                <a:cs typeface="Arial" pitchFamily="34" charset="0"/>
              </a:rPr>
              <a:t>Key messages</a:t>
            </a:r>
          </a:p>
          <a:p>
            <a:pPr marL="365125" indent="-365125">
              <a:spcBef>
                <a:spcPct val="20000"/>
              </a:spcBef>
              <a:buFontTx/>
              <a:buAutoNum type="arabicPeriod"/>
            </a:pPr>
            <a:r>
              <a:rPr lang="en-GB" sz="1200" dirty="0" smtClean="0">
                <a:solidFill>
                  <a:srgbClr val="0C2D83"/>
                </a:solidFill>
                <a:latin typeface="+mn-lt"/>
                <a:cs typeface="Arial" pitchFamily="34" charset="0"/>
              </a:rPr>
              <a:t>Avoid costly / extensive interim reports and updates</a:t>
            </a:r>
          </a:p>
          <a:p>
            <a:pPr marL="365125" indent="-365125">
              <a:spcBef>
                <a:spcPct val="20000"/>
              </a:spcBef>
              <a:buFontTx/>
              <a:buAutoNum type="arabicPeriod"/>
            </a:pPr>
            <a:r>
              <a:rPr lang="en-GB" sz="1200" dirty="0" smtClean="0">
                <a:solidFill>
                  <a:srgbClr val="0C2D83"/>
                </a:solidFill>
                <a:latin typeface="+mn-lt"/>
                <a:cs typeface="Arial" pitchFamily="34" charset="0"/>
              </a:rPr>
              <a:t>Keep it simple – one page is better</a:t>
            </a:r>
          </a:p>
          <a:p>
            <a:pPr marL="365125" indent="-365125">
              <a:spcBef>
                <a:spcPct val="20000"/>
              </a:spcBef>
              <a:buFontTx/>
              <a:buAutoNum type="arabicPeriod"/>
            </a:pPr>
            <a:r>
              <a:rPr lang="en-GB" sz="1200" dirty="0" smtClean="0">
                <a:solidFill>
                  <a:srgbClr val="0C2D83"/>
                </a:solidFill>
                <a:latin typeface="+mn-lt"/>
                <a:cs typeface="Arial" pitchFamily="34" charset="0"/>
              </a:rPr>
              <a:t>No late surprises</a:t>
            </a:r>
          </a:p>
        </p:txBody>
      </p:sp>
      <p:sp>
        <p:nvSpPr>
          <p:cNvPr id="48" name="AutoShape 68"/>
          <p:cNvSpPr>
            <a:spLocks noChangeArrowheads="1"/>
          </p:cNvSpPr>
          <p:nvPr/>
        </p:nvSpPr>
        <p:spPr bwMode="auto">
          <a:xfrm rot="21600000" flipH="1" flipV="1">
            <a:off x="3280553" y="4879902"/>
            <a:ext cx="2398835" cy="427038"/>
          </a:xfrm>
          <a:prstGeom prst="upArrow">
            <a:avLst>
              <a:gd name="adj1" fmla="val 78954"/>
              <a:gd name="adj2" fmla="val 100000"/>
            </a:avLst>
          </a:prstGeom>
          <a:solidFill>
            <a:srgbClr val="E3C9E3"/>
          </a:solidFill>
          <a:ln w="6350">
            <a:noFill/>
            <a:miter lim="800000"/>
            <a:headEnd type="none" w="sm" len="sm"/>
            <a:tailEnd type="none" w="sm" len="sm"/>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A79E70"/>
              </a:solidFill>
              <a:effectLst/>
              <a:uLnTx/>
              <a:uFillTx/>
              <a:latin typeface="Univers 45 Light" pitchFamily="2" charset="0"/>
              <a:cs typeface="Arial" pitchFamily="34" charset="0"/>
            </a:endParaRPr>
          </a:p>
        </p:txBody>
      </p:sp>
      <p:sp>
        <p:nvSpPr>
          <p:cNvPr id="49" name="Oval 48"/>
          <p:cNvSpPr/>
          <p:nvPr/>
        </p:nvSpPr>
        <p:spPr>
          <a:xfrm>
            <a:off x="6687879" y="2519915"/>
            <a:ext cx="159488" cy="159489"/>
          </a:xfrm>
          <a:prstGeom prst="ellipse">
            <a:avLst/>
          </a:prstGeom>
          <a:solidFill>
            <a:srgbClr val="9E303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50" name="Oval 49"/>
          <p:cNvSpPr/>
          <p:nvPr/>
        </p:nvSpPr>
        <p:spPr>
          <a:xfrm>
            <a:off x="8158715" y="2523460"/>
            <a:ext cx="159488" cy="159489"/>
          </a:xfrm>
          <a:prstGeom prst="ellipse">
            <a:avLst/>
          </a:prstGeom>
          <a:solidFill>
            <a:srgbClr val="7AB8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51" name="Oval 50"/>
          <p:cNvSpPr/>
          <p:nvPr/>
        </p:nvSpPr>
        <p:spPr>
          <a:xfrm>
            <a:off x="8172893" y="3558361"/>
            <a:ext cx="159488" cy="159489"/>
          </a:xfrm>
          <a:prstGeom prst="ellipse">
            <a:avLst/>
          </a:prstGeom>
          <a:solidFill>
            <a:srgbClr val="D67A4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52" name="Oval 51"/>
          <p:cNvSpPr/>
          <p:nvPr/>
        </p:nvSpPr>
        <p:spPr>
          <a:xfrm>
            <a:off x="6673701" y="3579627"/>
            <a:ext cx="159488" cy="159489"/>
          </a:xfrm>
          <a:prstGeom prst="ellipse">
            <a:avLst/>
          </a:prstGeom>
          <a:solidFill>
            <a:srgbClr val="7AB8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53" name="Line 64"/>
          <p:cNvSpPr>
            <a:spLocks noChangeShapeType="1"/>
          </p:cNvSpPr>
          <p:nvPr/>
        </p:nvSpPr>
        <p:spPr bwMode="auto">
          <a:xfrm flipH="1">
            <a:off x="8247865" y="3774559"/>
            <a:ext cx="3000" cy="1305784"/>
          </a:xfrm>
          <a:prstGeom prst="line">
            <a:avLst/>
          </a:prstGeom>
          <a:noFill/>
          <a:ln w="6350">
            <a:solidFill>
              <a:srgbClr val="EBB700"/>
            </a:solidFill>
            <a:round/>
            <a:headEnd type="triangle" w="med" len="med"/>
            <a:tailEnd/>
          </a:ln>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smtClean="0">
              <a:ln>
                <a:noFill/>
              </a:ln>
              <a:solidFill>
                <a:srgbClr val="000000"/>
              </a:solidFill>
              <a:effectLst/>
              <a:uLnTx/>
              <a:uFillTx/>
              <a:latin typeface="Univers 45 Light" pitchFamily="2" charset="0"/>
              <a:cs typeface="Arial" pitchFamily="34" charset="0"/>
            </a:endParaRPr>
          </a:p>
        </p:txBody>
      </p:sp>
      <p:sp>
        <p:nvSpPr>
          <p:cNvPr id="54" name="Rectangle 65"/>
          <p:cNvSpPr>
            <a:spLocks noChangeArrowheads="1"/>
          </p:cNvSpPr>
          <p:nvPr/>
        </p:nvSpPr>
        <p:spPr bwMode="auto">
          <a:xfrm>
            <a:off x="7188002" y="4806247"/>
            <a:ext cx="1195754" cy="523875"/>
          </a:xfrm>
          <a:prstGeom prst="rect">
            <a:avLst/>
          </a:prstGeom>
          <a:solidFill>
            <a:srgbClr val="FAEDBF"/>
          </a:solidFill>
          <a:ln w="6350" algn="ctr">
            <a:solidFill>
              <a:srgbClr val="EBB700"/>
            </a:solidFill>
            <a:miter lim="800000"/>
            <a:headEnd/>
            <a:tailEnd/>
          </a:ln>
        </p:spPr>
        <p:txBody>
          <a:bodyPr lIns="126000" tIns="46800" rIns="90000" bIns="46800" anchor="ct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0C2D83"/>
                </a:solidFill>
                <a:effectLst/>
                <a:uLnTx/>
                <a:uFillTx/>
                <a:latin typeface="+mn-lt"/>
                <a:cs typeface="Arial" pitchFamily="34" charset="0"/>
              </a:rPr>
              <a:t>Use traffic lights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reporting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1. Continuous communication</a:t>
            </a:r>
            <a:endParaRPr lang="en-US" altLang="en-US" b="1" kern="0" dirty="0" smtClean="0">
              <a:solidFill>
                <a:schemeClr val="bg1"/>
              </a:solidFill>
            </a:endParaRPr>
          </a:p>
        </p:txBody>
      </p:sp>
      <p:sp>
        <p:nvSpPr>
          <p:cNvPr id="7" name="Rectangle 3"/>
          <p:cNvSpPr txBox="1">
            <a:spLocks noChangeArrowheads="1"/>
          </p:cNvSpPr>
          <p:nvPr/>
        </p:nvSpPr>
        <p:spPr bwMode="auto">
          <a:xfrm>
            <a:off x="311085" y="1291472"/>
            <a:ext cx="8540684" cy="262239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ts val="600"/>
              </a:spcBef>
              <a:spcAft>
                <a:spcPts val="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ea typeface="+mn-ea"/>
                <a:cs typeface="Arial"/>
              </a:rPr>
              <a:t>Risk management considerations for verbal reporting</a:t>
            </a:r>
          </a:p>
          <a:p>
            <a:pPr marL="231775" marR="0" lvl="1" indent="-231775" algn="l" defTabSz="914400" rtl="0" eaLnBrk="1" fontAlgn="base"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Same risks often attach to oral reporting as our written reports.  It must be supported by facts / our analysis </a:t>
            </a:r>
          </a:p>
          <a:p>
            <a:pPr marL="231775" marR="0" lvl="1" indent="-231775" algn="l" defTabSz="914400" rtl="0" eaLnBrk="1" fontAlgn="base"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Oral reporting should not go beyond the engagement scope</a:t>
            </a:r>
          </a:p>
          <a:p>
            <a:pPr marL="231775" marR="0" lvl="1" indent="-231775" algn="l" defTabSz="914400" rtl="0" eaLnBrk="1" fontAlgn="base"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Make a clear distinction between what are the facts, and what is subjective/judgmental</a:t>
            </a:r>
          </a:p>
          <a:p>
            <a:pPr marL="231775" marR="0" lvl="1" indent="-231775" algn="l" defTabSz="914400" rtl="0" eaLnBrk="1" fontAlgn="base"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Oral reporting should reflect the complexity and uncertainties inherent in our work</a:t>
            </a:r>
          </a:p>
          <a:p>
            <a:pPr marL="231775" marR="0" lvl="1" indent="-231775" algn="l" defTabSz="914400" rtl="0" eaLnBrk="1" fontAlgn="base"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Seek consultation/permission from engagement leader/partner before oral reporting</a:t>
            </a:r>
          </a:p>
          <a:p>
            <a:pPr marL="231775" marR="0" lvl="1" indent="-231775" algn="l" defTabSz="914400" rtl="0" eaLnBrk="1" fontAlgn="base"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Explain the limitations of supporting analysis and what further work is required</a:t>
            </a:r>
          </a:p>
          <a:p>
            <a:pPr marL="231775" marR="0" lvl="1" indent="-231775" algn="l" defTabSz="914400" rtl="0" eaLnBrk="1" fontAlgn="base"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Consider local risk management requirements</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ASLEFT" val="134.875"/>
  <p:tag name="FASTOP" val="479.75"/>
  <p:tag name="FASHEIGHT" val="16.5"/>
  <p:tag name="FASWIDTH" val="618"/>
</p:tagLst>
</file>

<file path=ppt/tags/tag10.xml><?xml version="1.0" encoding="utf-8"?>
<p:tagLst xmlns:a="http://schemas.openxmlformats.org/drawingml/2006/main" xmlns:r="http://schemas.openxmlformats.org/officeDocument/2006/relationships" xmlns:p="http://schemas.openxmlformats.org/presentationml/2006/main">
  <p:tag name="FASFONT" val="Univers55"/>
</p:tagLst>
</file>

<file path=ppt/tags/tag100.xml><?xml version="1.0" encoding="utf-8"?>
<p:tagLst xmlns:a="http://schemas.openxmlformats.org/drawingml/2006/main" xmlns:r="http://schemas.openxmlformats.org/officeDocument/2006/relationships" xmlns:p="http://schemas.openxmlformats.org/presentationml/2006/main">
  <p:tag name="APT_TOP" val="54.625"/>
  <p:tag name="APT_LEFT" val="465.125"/>
  <p:tag name="APT_HEIGHT" val="213.75"/>
  <p:tag name="APT_WIDTH" val="310.5"/>
</p:tagLst>
</file>

<file path=ppt/tags/tag101.xml><?xml version="1.0" encoding="utf-8"?>
<p:tagLst xmlns:a="http://schemas.openxmlformats.org/drawingml/2006/main" xmlns:r="http://schemas.openxmlformats.org/officeDocument/2006/relationships" xmlns:p="http://schemas.openxmlformats.org/presentationml/2006/main">
  <p:tag name="APT_TOP" val="54.625"/>
  <p:tag name="APT_LEFT" val="465.125"/>
  <p:tag name="APT_HEIGHT" val="213.75"/>
  <p:tag name="APT_WIDTH" val="310.5"/>
</p:tagLst>
</file>

<file path=ppt/tags/tag102.xml><?xml version="1.0" encoding="utf-8"?>
<p:tagLst xmlns:a="http://schemas.openxmlformats.org/drawingml/2006/main" xmlns:r="http://schemas.openxmlformats.org/officeDocument/2006/relationships" xmlns:p="http://schemas.openxmlformats.org/presentationml/2006/main">
  <p:tag name="APT_TOP" val="54.625"/>
  <p:tag name="APT_LEFT" val="465.125"/>
  <p:tag name="APT_HEIGHT" val="213.75"/>
  <p:tag name="APT_WIDTH" val="310.5"/>
</p:tagLst>
</file>

<file path=ppt/tags/tag103.xml><?xml version="1.0" encoding="utf-8"?>
<p:tagLst xmlns:a="http://schemas.openxmlformats.org/drawingml/2006/main" xmlns:r="http://schemas.openxmlformats.org/officeDocument/2006/relationships" xmlns:p="http://schemas.openxmlformats.org/presentationml/2006/main">
  <p:tag name="FASFONT" val="Univers55"/>
</p:tagLst>
</file>

<file path=ppt/tags/tag104.xml><?xml version="1.0" encoding="utf-8"?>
<p:tagLst xmlns:a="http://schemas.openxmlformats.org/drawingml/2006/main" xmlns:r="http://schemas.openxmlformats.org/officeDocument/2006/relationships" xmlns:p="http://schemas.openxmlformats.org/presentationml/2006/main">
  <p:tag name="FASFONT" val="Univers55"/>
</p:tagLst>
</file>

<file path=ppt/tags/tag105.xml><?xml version="1.0" encoding="utf-8"?>
<p:tagLst xmlns:a="http://schemas.openxmlformats.org/drawingml/2006/main" xmlns:r="http://schemas.openxmlformats.org/officeDocument/2006/relationships" xmlns:p="http://schemas.openxmlformats.org/presentationml/2006/main">
  <p:tag name="FASFONT" val="Univers55"/>
</p:tagLst>
</file>

<file path=ppt/tags/tag106.xml><?xml version="1.0" encoding="utf-8"?>
<p:tagLst xmlns:a="http://schemas.openxmlformats.org/drawingml/2006/main" xmlns:r="http://schemas.openxmlformats.org/officeDocument/2006/relationships" xmlns:p="http://schemas.openxmlformats.org/presentationml/2006/main">
  <p:tag name="FASFONT" val="Univers55"/>
</p:tagLst>
</file>

<file path=ppt/tags/tag107.xml><?xml version="1.0" encoding="utf-8"?>
<p:tagLst xmlns:a="http://schemas.openxmlformats.org/drawingml/2006/main" xmlns:r="http://schemas.openxmlformats.org/officeDocument/2006/relationships" xmlns:p="http://schemas.openxmlformats.org/presentationml/2006/main">
  <p:tag name="FASFONT" val="Univers55"/>
</p:tagLst>
</file>

<file path=ppt/tags/tag108.xml><?xml version="1.0" encoding="utf-8"?>
<p:tagLst xmlns:a="http://schemas.openxmlformats.org/drawingml/2006/main" xmlns:r="http://schemas.openxmlformats.org/officeDocument/2006/relationships" xmlns:p="http://schemas.openxmlformats.org/presentationml/2006/main">
  <p:tag name="ADV_TOP" val="82.85205"/>
  <p:tag name="ADV_LEFT" val="38.52291"/>
  <p:tag name="ADV_HEIGHT" val="68.09283"/>
  <p:tag name="ADV_WIDTH" val="34.04685"/>
</p:tagLst>
</file>

<file path=ppt/tags/tag109.xml><?xml version="1.0" encoding="utf-8"?>
<p:tagLst xmlns:a="http://schemas.openxmlformats.org/drawingml/2006/main" xmlns:r="http://schemas.openxmlformats.org/officeDocument/2006/relationships" xmlns:p="http://schemas.openxmlformats.org/presentationml/2006/main">
  <p:tag name="FASFONT" val="Univers55"/>
</p:tagLst>
</file>

<file path=ppt/tags/tag11.xml><?xml version="1.0" encoding="utf-8"?>
<p:tagLst xmlns:a="http://schemas.openxmlformats.org/drawingml/2006/main" xmlns:r="http://schemas.openxmlformats.org/officeDocument/2006/relationships" xmlns:p="http://schemas.openxmlformats.org/presentationml/2006/main">
  <p:tag name="FASFONT" val="Univers55"/>
</p:tagLst>
</file>

<file path=ppt/tags/tag110.xml><?xml version="1.0" encoding="utf-8"?>
<p:tagLst xmlns:a="http://schemas.openxmlformats.org/drawingml/2006/main" xmlns:r="http://schemas.openxmlformats.org/officeDocument/2006/relationships" xmlns:p="http://schemas.openxmlformats.org/presentationml/2006/main">
  <p:tag name="FASFONT" val="Univers55"/>
</p:tagLst>
</file>

<file path=ppt/tags/tag111.xml><?xml version="1.0" encoding="utf-8"?>
<p:tagLst xmlns:a="http://schemas.openxmlformats.org/drawingml/2006/main" xmlns:r="http://schemas.openxmlformats.org/officeDocument/2006/relationships" xmlns:p="http://schemas.openxmlformats.org/presentationml/2006/main">
  <p:tag name="FASFONT" val="Univers55"/>
</p:tagLst>
</file>

<file path=ppt/tags/tag112.xml><?xml version="1.0" encoding="utf-8"?>
<p:tagLst xmlns:a="http://schemas.openxmlformats.org/drawingml/2006/main" xmlns:r="http://schemas.openxmlformats.org/officeDocument/2006/relationships" xmlns:p="http://schemas.openxmlformats.org/presentationml/2006/main">
  <p:tag name="FASFONT" val="Univers55"/>
</p:tagLst>
</file>

<file path=ppt/tags/tag113.xml><?xml version="1.0" encoding="utf-8"?>
<p:tagLst xmlns:a="http://schemas.openxmlformats.org/drawingml/2006/main" xmlns:r="http://schemas.openxmlformats.org/officeDocument/2006/relationships" xmlns:p="http://schemas.openxmlformats.org/presentationml/2006/main">
  <p:tag name="FASFONT" val="Univers55"/>
</p:tagLst>
</file>

<file path=ppt/tags/tag114.xml><?xml version="1.0" encoding="utf-8"?>
<p:tagLst xmlns:a="http://schemas.openxmlformats.org/drawingml/2006/main" xmlns:r="http://schemas.openxmlformats.org/officeDocument/2006/relationships" xmlns:p="http://schemas.openxmlformats.org/presentationml/2006/main">
  <p:tag name="ADV_TOP" val="82.85205"/>
  <p:tag name="ADV_LEFT" val="38.52291"/>
  <p:tag name="ADV_HEIGHT" val="68.09283"/>
  <p:tag name="ADV_WIDTH" val="34.04685"/>
</p:tagLst>
</file>

<file path=ppt/tags/tag115.xml><?xml version="1.0" encoding="utf-8"?>
<p:tagLst xmlns:a="http://schemas.openxmlformats.org/drawingml/2006/main" xmlns:r="http://schemas.openxmlformats.org/officeDocument/2006/relationships" xmlns:p="http://schemas.openxmlformats.org/presentationml/2006/main">
  <p:tag name="FASFONT" val="Univers55"/>
</p:tagLst>
</file>

<file path=ppt/tags/tag116.xml><?xml version="1.0" encoding="utf-8"?>
<p:tagLst xmlns:a="http://schemas.openxmlformats.org/drawingml/2006/main" xmlns:r="http://schemas.openxmlformats.org/officeDocument/2006/relationships" xmlns:p="http://schemas.openxmlformats.org/presentationml/2006/main">
  <p:tag name="FASFONT" val="Univers55"/>
</p:tagLst>
</file>

<file path=ppt/tags/tag117.xml><?xml version="1.0" encoding="utf-8"?>
<p:tagLst xmlns:a="http://schemas.openxmlformats.org/drawingml/2006/main" xmlns:r="http://schemas.openxmlformats.org/officeDocument/2006/relationships" xmlns:p="http://schemas.openxmlformats.org/presentationml/2006/main">
  <p:tag name="FASFONT" val="Univers55"/>
</p:tagLst>
</file>

<file path=ppt/tags/tag118.xml><?xml version="1.0" encoding="utf-8"?>
<p:tagLst xmlns:a="http://schemas.openxmlformats.org/drawingml/2006/main" xmlns:r="http://schemas.openxmlformats.org/officeDocument/2006/relationships" xmlns:p="http://schemas.openxmlformats.org/presentationml/2006/main">
  <p:tag name="FASFONT" val="Univers55"/>
</p:tagLst>
</file>

<file path=ppt/tags/tag119.xml><?xml version="1.0" encoding="utf-8"?>
<p:tagLst xmlns:a="http://schemas.openxmlformats.org/drawingml/2006/main" xmlns:r="http://schemas.openxmlformats.org/officeDocument/2006/relationships" xmlns:p="http://schemas.openxmlformats.org/presentationml/2006/main">
  <p:tag name="FASFONT" val="Univers55"/>
</p:tagLst>
</file>

<file path=ppt/tags/tag12.xml><?xml version="1.0" encoding="utf-8"?>
<p:tagLst xmlns:a="http://schemas.openxmlformats.org/drawingml/2006/main" xmlns:r="http://schemas.openxmlformats.org/officeDocument/2006/relationships" xmlns:p="http://schemas.openxmlformats.org/presentationml/2006/main">
  <p:tag name="FASFONT" val="Univers55"/>
</p:tagLst>
</file>

<file path=ppt/tags/tag120.xml><?xml version="1.0" encoding="utf-8"?>
<p:tagLst xmlns:a="http://schemas.openxmlformats.org/drawingml/2006/main" xmlns:r="http://schemas.openxmlformats.org/officeDocument/2006/relationships" xmlns:p="http://schemas.openxmlformats.org/presentationml/2006/main">
  <p:tag name="ADV_TOP" val="82.85205"/>
  <p:tag name="ADV_LEFT" val="38.52291"/>
  <p:tag name="ADV_HEIGHT" val="68.09283"/>
  <p:tag name="ADV_WIDTH" val="34.04685"/>
</p:tagLst>
</file>

<file path=ppt/tags/tag121.xml><?xml version="1.0" encoding="utf-8"?>
<p:tagLst xmlns:a="http://schemas.openxmlformats.org/drawingml/2006/main" xmlns:r="http://schemas.openxmlformats.org/officeDocument/2006/relationships" xmlns:p="http://schemas.openxmlformats.org/presentationml/2006/main">
  <p:tag name="FASLEFT" val="20.5"/>
  <p:tag name="FASTOP" val="233.5"/>
  <p:tag name="FASHEIGHT" val="95"/>
  <p:tag name="FASWIDTH" val="363.5"/>
</p:tagLst>
</file>

<file path=ppt/tags/tag122.xml><?xml version="1.0" encoding="utf-8"?>
<p:tagLst xmlns:a="http://schemas.openxmlformats.org/drawingml/2006/main" xmlns:r="http://schemas.openxmlformats.org/officeDocument/2006/relationships" xmlns:p="http://schemas.openxmlformats.org/presentationml/2006/main">
  <p:tag name="ADV_TOP" val="82.85205"/>
  <p:tag name="ADV_LEFT" val="38.52291"/>
  <p:tag name="ADV_HEIGHT" val="68.09283"/>
  <p:tag name="ADV_WIDTH" val="34.04685"/>
</p:tagLst>
</file>

<file path=ppt/tags/tag123.xml><?xml version="1.0" encoding="utf-8"?>
<p:tagLst xmlns:a="http://schemas.openxmlformats.org/drawingml/2006/main" xmlns:r="http://schemas.openxmlformats.org/officeDocument/2006/relationships" xmlns:p="http://schemas.openxmlformats.org/presentationml/2006/main">
  <p:tag name="ADV_TOP" val="82.85205"/>
  <p:tag name="ADV_LEFT" val="38.52291"/>
  <p:tag name="ADV_HEIGHT" val="68.09283"/>
  <p:tag name="ADV_WIDTH" val="34.04685"/>
</p:tagLst>
</file>

<file path=ppt/tags/tag124.xml><?xml version="1.0" encoding="utf-8"?>
<p:tagLst xmlns:a="http://schemas.openxmlformats.org/drawingml/2006/main" xmlns:r="http://schemas.openxmlformats.org/officeDocument/2006/relationships" xmlns:p="http://schemas.openxmlformats.org/presentationml/2006/main">
  <p:tag name="ADV_TOP" val="82.85205"/>
  <p:tag name="ADV_LEFT" val="38.52291"/>
  <p:tag name="ADV_HEIGHT" val="68.09283"/>
  <p:tag name="ADV_WIDTH" val="34.04685"/>
</p:tagLst>
</file>

<file path=ppt/tags/tag125.xml><?xml version="1.0" encoding="utf-8"?>
<p:tagLst xmlns:a="http://schemas.openxmlformats.org/drawingml/2006/main" xmlns:r="http://schemas.openxmlformats.org/officeDocument/2006/relationships" xmlns:p="http://schemas.openxmlformats.org/presentationml/2006/main">
  <p:tag name="ADV_TOP" val="82.85205"/>
  <p:tag name="ADV_LEFT" val="38.52291"/>
  <p:tag name="ADV_HEIGHT" val="68.09283"/>
  <p:tag name="ADV_WIDTH" val="34.04685"/>
</p:tagLst>
</file>

<file path=ppt/tags/tag126.xml><?xml version="1.0" encoding="utf-8"?>
<p:tagLst xmlns:a="http://schemas.openxmlformats.org/drawingml/2006/main" xmlns:r="http://schemas.openxmlformats.org/officeDocument/2006/relationships" xmlns:p="http://schemas.openxmlformats.org/presentationml/2006/main">
  <p:tag name="ADV_TOP" val="82.85205"/>
  <p:tag name="ADV_LEFT" val="38.52291"/>
  <p:tag name="ADV_HEIGHT" val="68.09283"/>
  <p:tag name="ADV_WIDTH" val="34.04685"/>
</p:tagLst>
</file>

<file path=ppt/tags/tag127.xml><?xml version="1.0" encoding="utf-8"?>
<p:tagLst xmlns:a="http://schemas.openxmlformats.org/drawingml/2006/main" xmlns:r="http://schemas.openxmlformats.org/officeDocument/2006/relationships" xmlns:p="http://schemas.openxmlformats.org/presentationml/2006/main">
  <p:tag name="FAS_TOP" val="121.75"/>
  <p:tag name="FAS_LEFT" val="25.5"/>
  <p:tag name="FAS_HEIGHT" val="221.875"/>
  <p:tag name="FAS_WIDTH" val="328.875"/>
</p:tagLst>
</file>

<file path=ppt/tags/tag128.xml><?xml version="1.0" encoding="utf-8"?>
<p:tagLst xmlns:a="http://schemas.openxmlformats.org/drawingml/2006/main" xmlns:r="http://schemas.openxmlformats.org/officeDocument/2006/relationships" xmlns:p="http://schemas.openxmlformats.org/presentationml/2006/main">
  <p:tag name="FAS_TOP" val="121.75"/>
  <p:tag name="FAS_LEFT" val="25.5"/>
  <p:tag name="FAS_HEIGHT" val="221.875"/>
  <p:tag name="FAS_WIDTH" val="328.875"/>
</p:tagLst>
</file>

<file path=ppt/tags/tag13.xml><?xml version="1.0" encoding="utf-8"?>
<p:tagLst xmlns:a="http://schemas.openxmlformats.org/drawingml/2006/main" xmlns:r="http://schemas.openxmlformats.org/officeDocument/2006/relationships" xmlns:p="http://schemas.openxmlformats.org/presentationml/2006/main">
  <p:tag name="FASFONT" val="Univers55"/>
</p:tagLst>
</file>

<file path=ppt/tags/tag14.xml><?xml version="1.0" encoding="utf-8"?>
<p:tagLst xmlns:a="http://schemas.openxmlformats.org/drawingml/2006/main" xmlns:r="http://schemas.openxmlformats.org/officeDocument/2006/relationships" xmlns:p="http://schemas.openxmlformats.org/presentationml/2006/main">
  <p:tag name="FASFONT" val="Univers55"/>
</p:tagLst>
</file>

<file path=ppt/tags/tag15.xml><?xml version="1.0" encoding="utf-8"?>
<p:tagLst xmlns:a="http://schemas.openxmlformats.org/drawingml/2006/main" xmlns:r="http://schemas.openxmlformats.org/officeDocument/2006/relationships" xmlns:p="http://schemas.openxmlformats.org/presentationml/2006/main">
  <p:tag name="FASFONT" val="Univers55"/>
</p:tagLst>
</file>

<file path=ppt/tags/tag16.xml><?xml version="1.0" encoding="utf-8"?>
<p:tagLst xmlns:a="http://schemas.openxmlformats.org/drawingml/2006/main" xmlns:r="http://schemas.openxmlformats.org/officeDocument/2006/relationships" xmlns:p="http://schemas.openxmlformats.org/presentationml/2006/main">
  <p:tag name="FASFONT" val="Univers55"/>
</p:tagLst>
</file>

<file path=ppt/tags/tag17.xml><?xml version="1.0" encoding="utf-8"?>
<p:tagLst xmlns:a="http://schemas.openxmlformats.org/drawingml/2006/main" xmlns:r="http://schemas.openxmlformats.org/officeDocument/2006/relationships" xmlns:p="http://schemas.openxmlformats.org/presentationml/2006/main">
  <p:tag name="FASFONT" val="Univers55"/>
</p:tagLst>
</file>

<file path=ppt/tags/tag18.xml><?xml version="1.0" encoding="utf-8"?>
<p:tagLst xmlns:a="http://schemas.openxmlformats.org/drawingml/2006/main" xmlns:r="http://schemas.openxmlformats.org/officeDocument/2006/relationships" xmlns:p="http://schemas.openxmlformats.org/presentationml/2006/main">
  <p:tag name="FASFONT" val="Univers55"/>
</p:tagLst>
</file>

<file path=ppt/tags/tag19.xml><?xml version="1.0" encoding="utf-8"?>
<p:tagLst xmlns:a="http://schemas.openxmlformats.org/drawingml/2006/main" xmlns:r="http://schemas.openxmlformats.org/officeDocument/2006/relationships" xmlns:p="http://schemas.openxmlformats.org/presentationml/2006/main">
  <p:tag name="FASFONT" val="Univers55"/>
</p:tagLst>
</file>

<file path=ppt/tags/tag2.xml><?xml version="1.0" encoding="utf-8"?>
<p:tagLst xmlns:a="http://schemas.openxmlformats.org/drawingml/2006/main" xmlns:r="http://schemas.openxmlformats.org/officeDocument/2006/relationships" xmlns:p="http://schemas.openxmlformats.org/presentationml/2006/main">
  <p:tag name="FASFONT" val="Univers55"/>
</p:tagLst>
</file>

<file path=ppt/tags/tag20.xml><?xml version="1.0" encoding="utf-8"?>
<p:tagLst xmlns:a="http://schemas.openxmlformats.org/drawingml/2006/main" xmlns:r="http://schemas.openxmlformats.org/officeDocument/2006/relationships" xmlns:p="http://schemas.openxmlformats.org/presentationml/2006/main">
  <p:tag name="FASFONT" val="Univers55"/>
</p:tagLst>
</file>

<file path=ppt/tags/tag21.xml><?xml version="1.0" encoding="utf-8"?>
<p:tagLst xmlns:a="http://schemas.openxmlformats.org/drawingml/2006/main" xmlns:r="http://schemas.openxmlformats.org/officeDocument/2006/relationships" xmlns:p="http://schemas.openxmlformats.org/presentationml/2006/main">
  <p:tag name="FASFONT" val="Univers55"/>
</p:tagLst>
</file>

<file path=ppt/tags/tag22.xml><?xml version="1.0" encoding="utf-8"?>
<p:tagLst xmlns:a="http://schemas.openxmlformats.org/drawingml/2006/main" xmlns:r="http://schemas.openxmlformats.org/officeDocument/2006/relationships" xmlns:p="http://schemas.openxmlformats.org/presentationml/2006/main">
  <p:tag name="FASFONT" val="Univers55"/>
</p:tagLst>
</file>

<file path=ppt/tags/tag23.xml><?xml version="1.0" encoding="utf-8"?>
<p:tagLst xmlns:a="http://schemas.openxmlformats.org/drawingml/2006/main" xmlns:r="http://schemas.openxmlformats.org/officeDocument/2006/relationships" xmlns:p="http://schemas.openxmlformats.org/presentationml/2006/main">
  <p:tag name="FASFONT" val="Univers55"/>
</p:tagLst>
</file>

<file path=ppt/tags/tag24.xml><?xml version="1.0" encoding="utf-8"?>
<p:tagLst xmlns:a="http://schemas.openxmlformats.org/drawingml/2006/main" xmlns:r="http://schemas.openxmlformats.org/officeDocument/2006/relationships" xmlns:p="http://schemas.openxmlformats.org/presentationml/2006/main">
  <p:tag name="FASFONT" val="Univers55"/>
</p:tagLst>
</file>

<file path=ppt/tags/tag25.xml><?xml version="1.0" encoding="utf-8"?>
<p:tagLst xmlns:a="http://schemas.openxmlformats.org/drawingml/2006/main" xmlns:r="http://schemas.openxmlformats.org/officeDocument/2006/relationships" xmlns:p="http://schemas.openxmlformats.org/presentationml/2006/main">
  <p:tag name="FASFONT" val="Univers55"/>
</p:tagLst>
</file>

<file path=ppt/tags/tag26.xml><?xml version="1.0" encoding="utf-8"?>
<p:tagLst xmlns:a="http://schemas.openxmlformats.org/drawingml/2006/main" xmlns:r="http://schemas.openxmlformats.org/officeDocument/2006/relationships" xmlns:p="http://schemas.openxmlformats.org/presentationml/2006/main">
  <p:tag name="FASFONT" val="Univers55"/>
</p:tagLst>
</file>

<file path=ppt/tags/tag27.xml><?xml version="1.0" encoding="utf-8"?>
<p:tagLst xmlns:a="http://schemas.openxmlformats.org/drawingml/2006/main" xmlns:r="http://schemas.openxmlformats.org/officeDocument/2006/relationships" xmlns:p="http://schemas.openxmlformats.org/presentationml/2006/main">
  <p:tag name="FASFONT" val="Univers55"/>
</p:tagLst>
</file>

<file path=ppt/tags/tag28.xml><?xml version="1.0" encoding="utf-8"?>
<p:tagLst xmlns:a="http://schemas.openxmlformats.org/drawingml/2006/main" xmlns:r="http://schemas.openxmlformats.org/officeDocument/2006/relationships" xmlns:p="http://schemas.openxmlformats.org/presentationml/2006/main">
  <p:tag name="FASFONT" val="Univers55"/>
</p:tagLst>
</file>

<file path=ppt/tags/tag29.xml><?xml version="1.0" encoding="utf-8"?>
<p:tagLst xmlns:a="http://schemas.openxmlformats.org/drawingml/2006/main" xmlns:r="http://schemas.openxmlformats.org/officeDocument/2006/relationships" xmlns:p="http://schemas.openxmlformats.org/presentationml/2006/main">
  <p:tag name="FASFONT" val="Univers55"/>
</p:tagLst>
</file>

<file path=ppt/tags/tag3.xml><?xml version="1.0" encoding="utf-8"?>
<p:tagLst xmlns:a="http://schemas.openxmlformats.org/drawingml/2006/main" xmlns:r="http://schemas.openxmlformats.org/officeDocument/2006/relationships" xmlns:p="http://schemas.openxmlformats.org/presentationml/2006/main">
  <p:tag name="FASFONT" val="Univers55"/>
</p:tagLst>
</file>

<file path=ppt/tags/tag30.xml><?xml version="1.0" encoding="utf-8"?>
<p:tagLst xmlns:a="http://schemas.openxmlformats.org/drawingml/2006/main" xmlns:r="http://schemas.openxmlformats.org/officeDocument/2006/relationships" xmlns:p="http://schemas.openxmlformats.org/presentationml/2006/main">
  <p:tag name="FASFONT" val="Univers55"/>
</p:tagLst>
</file>

<file path=ppt/tags/tag31.xml><?xml version="1.0" encoding="utf-8"?>
<p:tagLst xmlns:a="http://schemas.openxmlformats.org/drawingml/2006/main" xmlns:r="http://schemas.openxmlformats.org/officeDocument/2006/relationships" xmlns:p="http://schemas.openxmlformats.org/presentationml/2006/main">
  <p:tag name="FASFONT" val="Univers55"/>
</p:tagLst>
</file>

<file path=ppt/tags/tag32.xml><?xml version="1.0" encoding="utf-8"?>
<p:tagLst xmlns:a="http://schemas.openxmlformats.org/drawingml/2006/main" xmlns:r="http://schemas.openxmlformats.org/officeDocument/2006/relationships" xmlns:p="http://schemas.openxmlformats.org/presentationml/2006/main">
  <p:tag name="FASFONT" val="Univers55"/>
</p:tagLst>
</file>

<file path=ppt/tags/tag33.xml><?xml version="1.0" encoding="utf-8"?>
<p:tagLst xmlns:a="http://schemas.openxmlformats.org/drawingml/2006/main" xmlns:r="http://schemas.openxmlformats.org/officeDocument/2006/relationships" xmlns:p="http://schemas.openxmlformats.org/presentationml/2006/main">
  <p:tag name="FASFONT" val="Univers55"/>
</p:tagLst>
</file>

<file path=ppt/tags/tag34.xml><?xml version="1.0" encoding="utf-8"?>
<p:tagLst xmlns:a="http://schemas.openxmlformats.org/drawingml/2006/main" xmlns:r="http://schemas.openxmlformats.org/officeDocument/2006/relationships" xmlns:p="http://schemas.openxmlformats.org/presentationml/2006/main">
  <p:tag name="FASFONT" val="Univers55"/>
</p:tagLst>
</file>

<file path=ppt/tags/tag35.xml><?xml version="1.0" encoding="utf-8"?>
<p:tagLst xmlns:a="http://schemas.openxmlformats.org/drawingml/2006/main" xmlns:r="http://schemas.openxmlformats.org/officeDocument/2006/relationships" xmlns:p="http://schemas.openxmlformats.org/presentationml/2006/main">
  <p:tag name="FASFONT" val="Univers55"/>
</p:tagLst>
</file>

<file path=ppt/tags/tag36.xml><?xml version="1.0" encoding="utf-8"?>
<p:tagLst xmlns:a="http://schemas.openxmlformats.org/drawingml/2006/main" xmlns:r="http://schemas.openxmlformats.org/officeDocument/2006/relationships" xmlns:p="http://schemas.openxmlformats.org/presentationml/2006/main">
  <p:tag name="FASFONT" val="Univers55"/>
</p:tagLst>
</file>

<file path=ppt/tags/tag37.xml><?xml version="1.0" encoding="utf-8"?>
<p:tagLst xmlns:a="http://schemas.openxmlformats.org/drawingml/2006/main" xmlns:r="http://schemas.openxmlformats.org/officeDocument/2006/relationships" xmlns:p="http://schemas.openxmlformats.org/presentationml/2006/main">
  <p:tag name="FASFONT" val="Univers55"/>
</p:tagLst>
</file>

<file path=ppt/tags/tag38.xml><?xml version="1.0" encoding="utf-8"?>
<p:tagLst xmlns:a="http://schemas.openxmlformats.org/drawingml/2006/main" xmlns:r="http://schemas.openxmlformats.org/officeDocument/2006/relationships" xmlns:p="http://schemas.openxmlformats.org/presentationml/2006/main">
  <p:tag name="FASFONT" val="Univers55"/>
</p:tagLst>
</file>

<file path=ppt/tags/tag39.xml><?xml version="1.0" encoding="utf-8"?>
<p:tagLst xmlns:a="http://schemas.openxmlformats.org/drawingml/2006/main" xmlns:r="http://schemas.openxmlformats.org/officeDocument/2006/relationships" xmlns:p="http://schemas.openxmlformats.org/presentationml/2006/main">
  <p:tag name="FASFONT" val="Univers55"/>
</p:tagLst>
</file>

<file path=ppt/tags/tag4.xml><?xml version="1.0" encoding="utf-8"?>
<p:tagLst xmlns:a="http://schemas.openxmlformats.org/drawingml/2006/main" xmlns:r="http://schemas.openxmlformats.org/officeDocument/2006/relationships" xmlns:p="http://schemas.openxmlformats.org/presentationml/2006/main">
  <p:tag name="FASFONT" val="Univers55"/>
</p:tagLst>
</file>

<file path=ppt/tags/tag40.xml><?xml version="1.0" encoding="utf-8"?>
<p:tagLst xmlns:a="http://schemas.openxmlformats.org/drawingml/2006/main" xmlns:r="http://schemas.openxmlformats.org/officeDocument/2006/relationships" xmlns:p="http://schemas.openxmlformats.org/presentationml/2006/main">
  <p:tag name="FASFONT" val="Univers55"/>
</p:tagLst>
</file>

<file path=ppt/tags/tag41.xml><?xml version="1.0" encoding="utf-8"?>
<p:tagLst xmlns:a="http://schemas.openxmlformats.org/drawingml/2006/main" xmlns:r="http://schemas.openxmlformats.org/officeDocument/2006/relationships" xmlns:p="http://schemas.openxmlformats.org/presentationml/2006/main">
  <p:tag name="FASFONT" val="Univers55"/>
</p:tagLst>
</file>

<file path=ppt/tags/tag42.xml><?xml version="1.0" encoding="utf-8"?>
<p:tagLst xmlns:a="http://schemas.openxmlformats.org/drawingml/2006/main" xmlns:r="http://schemas.openxmlformats.org/officeDocument/2006/relationships" xmlns:p="http://schemas.openxmlformats.org/presentationml/2006/main">
  <p:tag name="FASFONT" val="Univers55"/>
</p:tagLst>
</file>

<file path=ppt/tags/tag43.xml><?xml version="1.0" encoding="utf-8"?>
<p:tagLst xmlns:a="http://schemas.openxmlformats.org/drawingml/2006/main" xmlns:r="http://schemas.openxmlformats.org/officeDocument/2006/relationships" xmlns:p="http://schemas.openxmlformats.org/presentationml/2006/main">
  <p:tag name="FASFONT" val="Univers55"/>
</p:tagLst>
</file>

<file path=ppt/tags/tag44.xml><?xml version="1.0" encoding="utf-8"?>
<p:tagLst xmlns:a="http://schemas.openxmlformats.org/drawingml/2006/main" xmlns:r="http://schemas.openxmlformats.org/officeDocument/2006/relationships" xmlns:p="http://schemas.openxmlformats.org/presentationml/2006/main">
  <p:tag name="FASFONT" val="Univers55"/>
</p:tagLst>
</file>

<file path=ppt/tags/tag45.xml><?xml version="1.0" encoding="utf-8"?>
<p:tagLst xmlns:a="http://schemas.openxmlformats.org/drawingml/2006/main" xmlns:r="http://schemas.openxmlformats.org/officeDocument/2006/relationships" xmlns:p="http://schemas.openxmlformats.org/presentationml/2006/main">
  <p:tag name="FASFONT" val="Univers55"/>
</p:tagLst>
</file>

<file path=ppt/tags/tag46.xml><?xml version="1.0" encoding="utf-8"?>
<p:tagLst xmlns:a="http://schemas.openxmlformats.org/drawingml/2006/main" xmlns:r="http://schemas.openxmlformats.org/officeDocument/2006/relationships" xmlns:p="http://schemas.openxmlformats.org/presentationml/2006/main">
  <p:tag name="FASFONT" val="Univers55"/>
</p:tagLst>
</file>

<file path=ppt/tags/tag47.xml><?xml version="1.0" encoding="utf-8"?>
<p:tagLst xmlns:a="http://schemas.openxmlformats.org/drawingml/2006/main" xmlns:r="http://schemas.openxmlformats.org/officeDocument/2006/relationships" xmlns:p="http://schemas.openxmlformats.org/presentationml/2006/main">
  <p:tag name="FASFONT" val="Univers55"/>
</p:tagLst>
</file>

<file path=ppt/tags/tag48.xml><?xml version="1.0" encoding="utf-8"?>
<p:tagLst xmlns:a="http://schemas.openxmlformats.org/drawingml/2006/main" xmlns:r="http://schemas.openxmlformats.org/officeDocument/2006/relationships" xmlns:p="http://schemas.openxmlformats.org/presentationml/2006/main">
  <p:tag name="FASFONT" val="Univers55"/>
</p:tagLst>
</file>

<file path=ppt/tags/tag49.xml><?xml version="1.0" encoding="utf-8"?>
<p:tagLst xmlns:a="http://schemas.openxmlformats.org/drawingml/2006/main" xmlns:r="http://schemas.openxmlformats.org/officeDocument/2006/relationships" xmlns:p="http://schemas.openxmlformats.org/presentationml/2006/main">
  <p:tag name="FASFONT" val="Univers55"/>
</p:tagLst>
</file>

<file path=ppt/tags/tag5.xml><?xml version="1.0" encoding="utf-8"?>
<p:tagLst xmlns:a="http://schemas.openxmlformats.org/drawingml/2006/main" xmlns:r="http://schemas.openxmlformats.org/officeDocument/2006/relationships" xmlns:p="http://schemas.openxmlformats.org/presentationml/2006/main">
  <p:tag name="FASFONT" val="Univers55"/>
</p:tagLst>
</file>

<file path=ppt/tags/tag50.xml><?xml version="1.0" encoding="utf-8"?>
<p:tagLst xmlns:a="http://schemas.openxmlformats.org/drawingml/2006/main" xmlns:r="http://schemas.openxmlformats.org/officeDocument/2006/relationships" xmlns:p="http://schemas.openxmlformats.org/presentationml/2006/main">
  <p:tag name="FASFONT" val="Univers55"/>
</p:tagLst>
</file>

<file path=ppt/tags/tag51.xml><?xml version="1.0" encoding="utf-8"?>
<p:tagLst xmlns:a="http://schemas.openxmlformats.org/drawingml/2006/main" xmlns:r="http://schemas.openxmlformats.org/officeDocument/2006/relationships" xmlns:p="http://schemas.openxmlformats.org/presentationml/2006/main">
  <p:tag name="FASFONT" val="Univers55"/>
</p:tagLst>
</file>

<file path=ppt/tags/tag52.xml><?xml version="1.0" encoding="utf-8"?>
<p:tagLst xmlns:a="http://schemas.openxmlformats.org/drawingml/2006/main" xmlns:r="http://schemas.openxmlformats.org/officeDocument/2006/relationships" xmlns:p="http://schemas.openxmlformats.org/presentationml/2006/main">
  <p:tag name="FASFONT" val="Univers55"/>
</p:tagLst>
</file>

<file path=ppt/tags/tag53.xml><?xml version="1.0" encoding="utf-8"?>
<p:tagLst xmlns:a="http://schemas.openxmlformats.org/drawingml/2006/main" xmlns:r="http://schemas.openxmlformats.org/officeDocument/2006/relationships" xmlns:p="http://schemas.openxmlformats.org/presentationml/2006/main">
  <p:tag name="FASFONT" val="Univers55"/>
</p:tagLst>
</file>

<file path=ppt/tags/tag54.xml><?xml version="1.0" encoding="utf-8"?>
<p:tagLst xmlns:a="http://schemas.openxmlformats.org/drawingml/2006/main" xmlns:r="http://schemas.openxmlformats.org/officeDocument/2006/relationships" xmlns:p="http://schemas.openxmlformats.org/presentationml/2006/main">
  <p:tag name="FASFONT" val="Univers55"/>
</p:tagLst>
</file>

<file path=ppt/tags/tag55.xml><?xml version="1.0" encoding="utf-8"?>
<p:tagLst xmlns:a="http://schemas.openxmlformats.org/drawingml/2006/main" xmlns:r="http://schemas.openxmlformats.org/officeDocument/2006/relationships" xmlns:p="http://schemas.openxmlformats.org/presentationml/2006/main">
  <p:tag name="FASFONT" val="Univers55"/>
</p:tagLst>
</file>

<file path=ppt/tags/tag56.xml><?xml version="1.0" encoding="utf-8"?>
<p:tagLst xmlns:a="http://schemas.openxmlformats.org/drawingml/2006/main" xmlns:r="http://schemas.openxmlformats.org/officeDocument/2006/relationships" xmlns:p="http://schemas.openxmlformats.org/presentationml/2006/main">
  <p:tag name="FASFONT" val="Univers55"/>
</p:tagLst>
</file>

<file path=ppt/tags/tag57.xml><?xml version="1.0" encoding="utf-8"?>
<p:tagLst xmlns:a="http://schemas.openxmlformats.org/drawingml/2006/main" xmlns:r="http://schemas.openxmlformats.org/officeDocument/2006/relationships" xmlns:p="http://schemas.openxmlformats.org/presentationml/2006/main">
  <p:tag name="FASFONT" val="Univers55"/>
</p:tagLst>
</file>

<file path=ppt/tags/tag58.xml><?xml version="1.0" encoding="utf-8"?>
<p:tagLst xmlns:a="http://schemas.openxmlformats.org/drawingml/2006/main" xmlns:r="http://schemas.openxmlformats.org/officeDocument/2006/relationships" xmlns:p="http://schemas.openxmlformats.org/presentationml/2006/main">
  <p:tag name="FASFONT" val="Univers55"/>
</p:tagLst>
</file>

<file path=ppt/tags/tag59.xml><?xml version="1.0" encoding="utf-8"?>
<p:tagLst xmlns:a="http://schemas.openxmlformats.org/drawingml/2006/main" xmlns:r="http://schemas.openxmlformats.org/officeDocument/2006/relationships" xmlns:p="http://schemas.openxmlformats.org/presentationml/2006/main">
  <p:tag name="FASFONT" val="Univers55"/>
</p:tagLst>
</file>

<file path=ppt/tags/tag6.xml><?xml version="1.0" encoding="utf-8"?>
<p:tagLst xmlns:a="http://schemas.openxmlformats.org/drawingml/2006/main" xmlns:r="http://schemas.openxmlformats.org/officeDocument/2006/relationships" xmlns:p="http://schemas.openxmlformats.org/presentationml/2006/main">
  <p:tag name="FASFONT" val="Univers55"/>
</p:tagLst>
</file>

<file path=ppt/tags/tag60.xml><?xml version="1.0" encoding="utf-8"?>
<p:tagLst xmlns:a="http://schemas.openxmlformats.org/drawingml/2006/main" xmlns:r="http://schemas.openxmlformats.org/officeDocument/2006/relationships" xmlns:p="http://schemas.openxmlformats.org/presentationml/2006/main">
  <p:tag name="FASFONT" val="Univers55"/>
</p:tagLst>
</file>

<file path=ppt/tags/tag61.xml><?xml version="1.0" encoding="utf-8"?>
<p:tagLst xmlns:a="http://schemas.openxmlformats.org/drawingml/2006/main" xmlns:r="http://schemas.openxmlformats.org/officeDocument/2006/relationships" xmlns:p="http://schemas.openxmlformats.org/presentationml/2006/main">
  <p:tag name="FASFONT" val="Univers55"/>
</p:tagLst>
</file>

<file path=ppt/tags/tag62.xml><?xml version="1.0" encoding="utf-8"?>
<p:tagLst xmlns:a="http://schemas.openxmlformats.org/drawingml/2006/main" xmlns:r="http://schemas.openxmlformats.org/officeDocument/2006/relationships" xmlns:p="http://schemas.openxmlformats.org/presentationml/2006/main">
  <p:tag name="FASFONT" val="Univers55"/>
</p:tagLst>
</file>

<file path=ppt/tags/tag63.xml><?xml version="1.0" encoding="utf-8"?>
<p:tagLst xmlns:a="http://schemas.openxmlformats.org/drawingml/2006/main" xmlns:r="http://schemas.openxmlformats.org/officeDocument/2006/relationships" xmlns:p="http://schemas.openxmlformats.org/presentationml/2006/main">
  <p:tag name="FASFONT" val="Univers55"/>
</p:tagLst>
</file>

<file path=ppt/tags/tag64.xml><?xml version="1.0" encoding="utf-8"?>
<p:tagLst xmlns:a="http://schemas.openxmlformats.org/drawingml/2006/main" xmlns:r="http://schemas.openxmlformats.org/officeDocument/2006/relationships" xmlns:p="http://schemas.openxmlformats.org/presentationml/2006/main">
  <p:tag name="FASFONT" val="Univers55"/>
</p:tagLst>
</file>

<file path=ppt/tags/tag65.xml><?xml version="1.0" encoding="utf-8"?>
<p:tagLst xmlns:a="http://schemas.openxmlformats.org/drawingml/2006/main" xmlns:r="http://schemas.openxmlformats.org/officeDocument/2006/relationships" xmlns:p="http://schemas.openxmlformats.org/presentationml/2006/main">
  <p:tag name="FASFONT" val="Univers55"/>
</p:tagLst>
</file>

<file path=ppt/tags/tag66.xml><?xml version="1.0" encoding="utf-8"?>
<p:tagLst xmlns:a="http://schemas.openxmlformats.org/drawingml/2006/main" xmlns:r="http://schemas.openxmlformats.org/officeDocument/2006/relationships" xmlns:p="http://schemas.openxmlformats.org/presentationml/2006/main">
  <p:tag name="FASFONT" val="Univers55"/>
</p:tagLst>
</file>

<file path=ppt/tags/tag67.xml><?xml version="1.0" encoding="utf-8"?>
<p:tagLst xmlns:a="http://schemas.openxmlformats.org/drawingml/2006/main" xmlns:r="http://schemas.openxmlformats.org/officeDocument/2006/relationships" xmlns:p="http://schemas.openxmlformats.org/presentationml/2006/main">
  <p:tag name="FASFONT" val="Univers55"/>
</p:tagLst>
</file>

<file path=ppt/tags/tag68.xml><?xml version="1.0" encoding="utf-8"?>
<p:tagLst xmlns:a="http://schemas.openxmlformats.org/drawingml/2006/main" xmlns:r="http://schemas.openxmlformats.org/officeDocument/2006/relationships" xmlns:p="http://schemas.openxmlformats.org/presentationml/2006/main">
  <p:tag name="FASFONT" val="Univers55"/>
</p:tagLst>
</file>

<file path=ppt/tags/tag69.xml><?xml version="1.0" encoding="utf-8"?>
<p:tagLst xmlns:a="http://schemas.openxmlformats.org/drawingml/2006/main" xmlns:r="http://schemas.openxmlformats.org/officeDocument/2006/relationships" xmlns:p="http://schemas.openxmlformats.org/presentationml/2006/main">
  <p:tag name="FAS_TOP" val="473"/>
  <p:tag name="FAS_LEFT" val="78.875"/>
  <p:tag name="FAS_HEIGHT" val="23.75"/>
  <p:tag name="FAS_WIDTH" val="96"/>
</p:tagLst>
</file>

<file path=ppt/tags/tag7.xml><?xml version="1.0" encoding="utf-8"?>
<p:tagLst xmlns:a="http://schemas.openxmlformats.org/drawingml/2006/main" xmlns:r="http://schemas.openxmlformats.org/officeDocument/2006/relationships" xmlns:p="http://schemas.openxmlformats.org/presentationml/2006/main">
  <p:tag name="FASFONT" val="Univers55"/>
</p:tagLst>
</file>

<file path=ppt/tags/tag70.xml><?xml version="1.0" encoding="utf-8"?>
<p:tagLst xmlns:a="http://schemas.openxmlformats.org/drawingml/2006/main" xmlns:r="http://schemas.openxmlformats.org/officeDocument/2006/relationships" xmlns:p="http://schemas.openxmlformats.org/presentationml/2006/main">
  <p:tag name="FAS_TOP" val="484.875"/>
  <p:tag name="FAS_LEFT" val="21.5"/>
  <p:tag name="FAS_HEIGHT" val="0.125"/>
  <p:tag name="FAS_WIDTH" val="57.375"/>
</p:tagLst>
</file>

<file path=ppt/tags/tag71.xml><?xml version="1.0" encoding="utf-8"?>
<p:tagLst xmlns:a="http://schemas.openxmlformats.org/drawingml/2006/main" xmlns:r="http://schemas.openxmlformats.org/officeDocument/2006/relationships" xmlns:p="http://schemas.openxmlformats.org/presentationml/2006/main">
  <p:tag name="FAS_TOP" val="473"/>
  <p:tag name="FAS_LEFT" val="78.875"/>
  <p:tag name="FAS_HEIGHT" val="23.75"/>
  <p:tag name="FAS_WIDTH" val="96"/>
</p:tagLst>
</file>

<file path=ppt/tags/tag72.xml><?xml version="1.0" encoding="utf-8"?>
<p:tagLst xmlns:a="http://schemas.openxmlformats.org/drawingml/2006/main" xmlns:r="http://schemas.openxmlformats.org/officeDocument/2006/relationships" xmlns:p="http://schemas.openxmlformats.org/presentationml/2006/main">
  <p:tag name="FAS_TOP" val="484.875"/>
  <p:tag name="FAS_LEFT" val="21.5"/>
  <p:tag name="FAS_HEIGHT" val="0.125"/>
  <p:tag name="FAS_WIDTH" val="57.375"/>
</p:tagLst>
</file>

<file path=ppt/tags/tag73.xml><?xml version="1.0" encoding="utf-8"?>
<p:tagLst xmlns:a="http://schemas.openxmlformats.org/drawingml/2006/main" xmlns:r="http://schemas.openxmlformats.org/officeDocument/2006/relationships" xmlns:p="http://schemas.openxmlformats.org/presentationml/2006/main">
  <p:tag name="FAS_TOP" val="484.875"/>
  <p:tag name="FAS_LEFT" val="21.5"/>
  <p:tag name="FAS_HEIGHT" val="0.125"/>
  <p:tag name="FAS_WIDTH" val="57.375"/>
</p:tagLst>
</file>

<file path=ppt/tags/tag74.xml><?xml version="1.0" encoding="utf-8"?>
<p:tagLst xmlns:a="http://schemas.openxmlformats.org/drawingml/2006/main" xmlns:r="http://schemas.openxmlformats.org/officeDocument/2006/relationships" xmlns:p="http://schemas.openxmlformats.org/presentationml/2006/main">
  <p:tag name="FAS_TOP" val="473"/>
  <p:tag name="FAS_LEFT" val="78.875"/>
  <p:tag name="FAS_HEIGHT" val="23.75"/>
  <p:tag name="FAS_WIDTH" val="96"/>
</p:tagLst>
</file>

<file path=ppt/tags/tag75.xml><?xml version="1.0" encoding="utf-8"?>
<p:tagLst xmlns:a="http://schemas.openxmlformats.org/drawingml/2006/main" xmlns:r="http://schemas.openxmlformats.org/officeDocument/2006/relationships" xmlns:p="http://schemas.openxmlformats.org/presentationml/2006/main">
  <p:tag name="FAS_TOP" val="121.75"/>
  <p:tag name="FAS_LEFT" val="25.5"/>
  <p:tag name="FAS_HEIGHT" val="221.875"/>
  <p:tag name="FAS_WIDTH" val="328.875"/>
</p:tagLst>
</file>

<file path=ppt/tags/tag76.xml><?xml version="1.0" encoding="utf-8"?>
<p:tagLst xmlns:a="http://schemas.openxmlformats.org/drawingml/2006/main" xmlns:r="http://schemas.openxmlformats.org/officeDocument/2006/relationships" xmlns:p="http://schemas.openxmlformats.org/presentationml/2006/main">
  <p:tag name="FASFONT" val="Univers55"/>
</p:tagLst>
</file>

<file path=ppt/tags/tag77.xml><?xml version="1.0" encoding="utf-8"?>
<p:tagLst xmlns:a="http://schemas.openxmlformats.org/drawingml/2006/main" xmlns:r="http://schemas.openxmlformats.org/officeDocument/2006/relationships" xmlns:p="http://schemas.openxmlformats.org/presentationml/2006/main">
  <p:tag name="FASFONT" val="Univers55"/>
</p:tagLst>
</file>

<file path=ppt/tags/tag78.xml><?xml version="1.0" encoding="utf-8"?>
<p:tagLst xmlns:a="http://schemas.openxmlformats.org/drawingml/2006/main" xmlns:r="http://schemas.openxmlformats.org/officeDocument/2006/relationships" xmlns:p="http://schemas.openxmlformats.org/presentationml/2006/main">
  <p:tag name="FASFONT" val="Univers55"/>
</p:tagLst>
</file>

<file path=ppt/tags/tag79.xml><?xml version="1.0" encoding="utf-8"?>
<p:tagLst xmlns:a="http://schemas.openxmlformats.org/drawingml/2006/main" xmlns:r="http://schemas.openxmlformats.org/officeDocument/2006/relationships" xmlns:p="http://schemas.openxmlformats.org/presentationml/2006/main">
  <p:tag name="FASFONT" val="Univers55"/>
</p:tagLst>
</file>

<file path=ppt/tags/tag8.xml><?xml version="1.0" encoding="utf-8"?>
<p:tagLst xmlns:a="http://schemas.openxmlformats.org/drawingml/2006/main" xmlns:r="http://schemas.openxmlformats.org/officeDocument/2006/relationships" xmlns:p="http://schemas.openxmlformats.org/presentationml/2006/main">
  <p:tag name="FASFONT" val="Univers55"/>
</p:tagLst>
</file>

<file path=ppt/tags/tag80.xml><?xml version="1.0" encoding="utf-8"?>
<p:tagLst xmlns:a="http://schemas.openxmlformats.org/drawingml/2006/main" xmlns:r="http://schemas.openxmlformats.org/officeDocument/2006/relationships" xmlns:p="http://schemas.openxmlformats.org/presentationml/2006/main">
  <p:tag name="FASFONT" val="Univers55"/>
</p:tagLst>
</file>

<file path=ppt/tags/tag81.xml><?xml version="1.0" encoding="utf-8"?>
<p:tagLst xmlns:a="http://schemas.openxmlformats.org/drawingml/2006/main" xmlns:r="http://schemas.openxmlformats.org/officeDocument/2006/relationships" xmlns:p="http://schemas.openxmlformats.org/presentationml/2006/main">
  <p:tag name="ADV_TOP" val="82.85205"/>
  <p:tag name="ADV_LEFT" val="38.52291"/>
  <p:tag name="ADV_HEIGHT" val="68.09283"/>
  <p:tag name="ADV_WIDTH" val="34.04685"/>
</p:tagLst>
</file>

<file path=ppt/tags/tag82.xml><?xml version="1.0" encoding="utf-8"?>
<p:tagLst xmlns:a="http://schemas.openxmlformats.org/drawingml/2006/main" xmlns:r="http://schemas.openxmlformats.org/officeDocument/2006/relationships" xmlns:p="http://schemas.openxmlformats.org/presentationml/2006/main">
  <p:tag name="APT_TOP" val="54.625"/>
  <p:tag name="APT_LEFT" val="465.125"/>
  <p:tag name="APT_HEIGHT" val="213.75"/>
  <p:tag name="APT_WIDTH" val="310.5"/>
</p:tagLst>
</file>

<file path=ppt/tags/tag83.xml><?xml version="1.0" encoding="utf-8"?>
<p:tagLst xmlns:a="http://schemas.openxmlformats.org/drawingml/2006/main" xmlns:r="http://schemas.openxmlformats.org/officeDocument/2006/relationships" xmlns:p="http://schemas.openxmlformats.org/presentationml/2006/main">
  <p:tag name="APT_TOP" val="54.625"/>
  <p:tag name="APT_LEFT" val="465.125"/>
  <p:tag name="APT_HEIGHT" val="213.75"/>
  <p:tag name="APT_WIDTH" val="310.5"/>
</p:tagLst>
</file>

<file path=ppt/tags/tag84.xml><?xml version="1.0" encoding="utf-8"?>
<p:tagLst xmlns:a="http://schemas.openxmlformats.org/drawingml/2006/main" xmlns:r="http://schemas.openxmlformats.org/officeDocument/2006/relationships" xmlns:p="http://schemas.openxmlformats.org/presentationml/2006/main">
  <p:tag name="APT_TOP" val="54.625"/>
  <p:tag name="APT_LEFT" val="465.125"/>
  <p:tag name="APT_HEIGHT" val="213.75"/>
  <p:tag name="APT_WIDTH" val="310.5"/>
</p:tagLst>
</file>

<file path=ppt/tags/tag85.xml><?xml version="1.0" encoding="utf-8"?>
<p:tagLst xmlns:a="http://schemas.openxmlformats.org/drawingml/2006/main" xmlns:r="http://schemas.openxmlformats.org/officeDocument/2006/relationships" xmlns:p="http://schemas.openxmlformats.org/presentationml/2006/main">
  <p:tag name="APT_TOP" val="54.625"/>
  <p:tag name="APT_LEFT" val="465.125"/>
  <p:tag name="APT_HEIGHT" val="213.75"/>
  <p:tag name="APT_WIDTH" val="310.5"/>
</p:tagLst>
</file>

<file path=ppt/tags/tag86.xml><?xml version="1.0" encoding="utf-8"?>
<p:tagLst xmlns:a="http://schemas.openxmlformats.org/drawingml/2006/main" xmlns:r="http://schemas.openxmlformats.org/officeDocument/2006/relationships" xmlns:p="http://schemas.openxmlformats.org/presentationml/2006/main">
  <p:tag name="APT_TOP" val="54.625"/>
  <p:tag name="APT_LEFT" val="465.125"/>
  <p:tag name="APT_HEIGHT" val="213.75"/>
  <p:tag name="APT_WIDTH" val="310.5"/>
</p:tagLst>
</file>

<file path=ppt/tags/tag87.xml><?xml version="1.0" encoding="utf-8"?>
<p:tagLst xmlns:a="http://schemas.openxmlformats.org/drawingml/2006/main" xmlns:r="http://schemas.openxmlformats.org/officeDocument/2006/relationships" xmlns:p="http://schemas.openxmlformats.org/presentationml/2006/main">
  <p:tag name="APT_TOP" val="54.625"/>
  <p:tag name="APT_LEFT" val="465.125"/>
  <p:tag name="APT_HEIGHT" val="213.75"/>
  <p:tag name="APT_WIDTH" val="310.5"/>
</p:tagLst>
</file>

<file path=ppt/tags/tag88.xml><?xml version="1.0" encoding="utf-8"?>
<p:tagLst xmlns:a="http://schemas.openxmlformats.org/drawingml/2006/main" xmlns:r="http://schemas.openxmlformats.org/officeDocument/2006/relationships" xmlns:p="http://schemas.openxmlformats.org/presentationml/2006/main">
  <p:tag name="APT_TOP" val="54.625"/>
  <p:tag name="APT_LEFT" val="465.125"/>
  <p:tag name="APT_HEIGHT" val="213.75"/>
  <p:tag name="APT_WIDTH" val="310.5"/>
</p:tagLst>
</file>

<file path=ppt/tags/tag89.xml><?xml version="1.0" encoding="utf-8"?>
<p:tagLst xmlns:a="http://schemas.openxmlformats.org/drawingml/2006/main" xmlns:r="http://schemas.openxmlformats.org/officeDocument/2006/relationships" xmlns:p="http://schemas.openxmlformats.org/presentationml/2006/main">
  <p:tag name="APT_TOP" val="54.625"/>
  <p:tag name="APT_LEFT" val="465.125"/>
  <p:tag name="APT_HEIGHT" val="213.75"/>
  <p:tag name="APT_WIDTH" val="310.5"/>
</p:tagLst>
</file>

<file path=ppt/tags/tag9.xml><?xml version="1.0" encoding="utf-8"?>
<p:tagLst xmlns:a="http://schemas.openxmlformats.org/drawingml/2006/main" xmlns:r="http://schemas.openxmlformats.org/officeDocument/2006/relationships" xmlns:p="http://schemas.openxmlformats.org/presentationml/2006/main">
  <p:tag name="FASFONT" val="Univers55"/>
</p:tagLst>
</file>

<file path=ppt/tags/tag90.xml><?xml version="1.0" encoding="utf-8"?>
<p:tagLst xmlns:a="http://schemas.openxmlformats.org/drawingml/2006/main" xmlns:r="http://schemas.openxmlformats.org/officeDocument/2006/relationships" xmlns:p="http://schemas.openxmlformats.org/presentationml/2006/main">
  <p:tag name="APT_TOP" val="54.625"/>
  <p:tag name="APT_LEFT" val="465.125"/>
  <p:tag name="APT_HEIGHT" val="213.75"/>
  <p:tag name="APT_WIDTH" val="310.5"/>
</p:tagLst>
</file>

<file path=ppt/tags/tag91.xml><?xml version="1.0" encoding="utf-8"?>
<p:tagLst xmlns:a="http://schemas.openxmlformats.org/drawingml/2006/main" xmlns:r="http://schemas.openxmlformats.org/officeDocument/2006/relationships" xmlns:p="http://schemas.openxmlformats.org/presentationml/2006/main">
  <p:tag name="APT_TOP" val="54.625"/>
  <p:tag name="APT_LEFT" val="465.125"/>
  <p:tag name="APT_HEIGHT" val="213.75"/>
  <p:tag name="APT_WIDTH" val="310.5"/>
</p:tagLst>
</file>

<file path=ppt/tags/tag92.xml><?xml version="1.0" encoding="utf-8"?>
<p:tagLst xmlns:a="http://schemas.openxmlformats.org/drawingml/2006/main" xmlns:r="http://schemas.openxmlformats.org/officeDocument/2006/relationships" xmlns:p="http://schemas.openxmlformats.org/presentationml/2006/main">
  <p:tag name="APT_TOP" val="54.625"/>
  <p:tag name="APT_LEFT" val="465.125"/>
  <p:tag name="APT_HEIGHT" val="213.75"/>
  <p:tag name="APT_WIDTH" val="310.5"/>
</p:tagLst>
</file>

<file path=ppt/tags/tag93.xml><?xml version="1.0" encoding="utf-8"?>
<p:tagLst xmlns:a="http://schemas.openxmlformats.org/drawingml/2006/main" xmlns:r="http://schemas.openxmlformats.org/officeDocument/2006/relationships" xmlns:p="http://schemas.openxmlformats.org/presentationml/2006/main">
  <p:tag name="APT_TOP" val="54.625"/>
  <p:tag name="APT_LEFT" val="465.125"/>
  <p:tag name="APT_HEIGHT" val="213.75"/>
  <p:tag name="APT_WIDTH" val="310.5"/>
</p:tagLst>
</file>

<file path=ppt/tags/tag94.xml><?xml version="1.0" encoding="utf-8"?>
<p:tagLst xmlns:a="http://schemas.openxmlformats.org/drawingml/2006/main" xmlns:r="http://schemas.openxmlformats.org/officeDocument/2006/relationships" xmlns:p="http://schemas.openxmlformats.org/presentationml/2006/main">
  <p:tag name="APT_TOP" val="54.625"/>
  <p:tag name="APT_LEFT" val="465.125"/>
  <p:tag name="APT_HEIGHT" val="213.75"/>
  <p:tag name="APT_WIDTH" val="310.5"/>
</p:tagLst>
</file>

<file path=ppt/tags/tag95.xml><?xml version="1.0" encoding="utf-8"?>
<p:tagLst xmlns:a="http://schemas.openxmlformats.org/drawingml/2006/main" xmlns:r="http://schemas.openxmlformats.org/officeDocument/2006/relationships" xmlns:p="http://schemas.openxmlformats.org/presentationml/2006/main">
  <p:tag name="APT_TOP" val="54.625"/>
  <p:tag name="APT_LEFT" val="465.125"/>
  <p:tag name="APT_HEIGHT" val="213.75"/>
  <p:tag name="APT_WIDTH" val="310.5"/>
</p:tagLst>
</file>

<file path=ppt/tags/tag96.xml><?xml version="1.0" encoding="utf-8"?>
<p:tagLst xmlns:a="http://schemas.openxmlformats.org/drawingml/2006/main" xmlns:r="http://schemas.openxmlformats.org/officeDocument/2006/relationships" xmlns:p="http://schemas.openxmlformats.org/presentationml/2006/main">
  <p:tag name="APT_TOP" val="54.625"/>
  <p:tag name="APT_LEFT" val="465.125"/>
  <p:tag name="APT_HEIGHT" val="213.75"/>
  <p:tag name="APT_WIDTH" val="310.5"/>
</p:tagLst>
</file>

<file path=ppt/tags/tag97.xml><?xml version="1.0" encoding="utf-8"?>
<p:tagLst xmlns:a="http://schemas.openxmlformats.org/drawingml/2006/main" xmlns:r="http://schemas.openxmlformats.org/officeDocument/2006/relationships" xmlns:p="http://schemas.openxmlformats.org/presentationml/2006/main">
  <p:tag name="APT_TOP" val="54.625"/>
  <p:tag name="APT_LEFT" val="465.125"/>
  <p:tag name="APT_HEIGHT" val="213.75"/>
  <p:tag name="APT_WIDTH" val="310.5"/>
</p:tagLst>
</file>

<file path=ppt/tags/tag98.xml><?xml version="1.0" encoding="utf-8"?>
<p:tagLst xmlns:a="http://schemas.openxmlformats.org/drawingml/2006/main" xmlns:r="http://schemas.openxmlformats.org/officeDocument/2006/relationships" xmlns:p="http://schemas.openxmlformats.org/presentationml/2006/main">
  <p:tag name="APT_TOP" val="54.625"/>
  <p:tag name="APT_LEFT" val="465.125"/>
  <p:tag name="APT_HEIGHT" val="213.75"/>
  <p:tag name="APT_WIDTH" val="310.5"/>
</p:tagLst>
</file>

<file path=ppt/tags/tag99.xml><?xml version="1.0" encoding="utf-8"?>
<p:tagLst xmlns:a="http://schemas.openxmlformats.org/drawingml/2006/main" xmlns:r="http://schemas.openxmlformats.org/officeDocument/2006/relationships" xmlns:p="http://schemas.openxmlformats.org/presentationml/2006/main">
  <p:tag name="APT_TOP" val="54.625"/>
  <p:tag name="APT_LEFT" val="465.125"/>
  <p:tag name="APT_HEIGHT" val="213.75"/>
  <p:tag name="APT_WIDTH" val="310.5"/>
</p:tagLst>
</file>

<file path=ppt/theme/theme1.xml><?xml version="1.0" encoding="utf-8"?>
<a:theme xmlns:a="http://schemas.openxmlformats.org/drawingml/2006/main" name="CREATE TALKBOOK LETTER">
  <a:themeElements>
    <a:clrScheme name="KPMG Colors">
      <a:dk1>
        <a:srgbClr val="000000"/>
      </a:dk1>
      <a:lt1>
        <a:srgbClr val="FFFFFF"/>
      </a:lt1>
      <a:dk2>
        <a:srgbClr val="007C92"/>
      </a:dk2>
      <a:lt2>
        <a:srgbClr val="747678"/>
      </a:lt2>
      <a:accent1>
        <a:srgbClr val="00338D"/>
      </a:accent1>
      <a:accent2>
        <a:srgbClr val="A79E70"/>
      </a:accent2>
      <a:accent3>
        <a:srgbClr val="7AB800"/>
      </a:accent3>
      <a:accent4>
        <a:srgbClr val="8E258D"/>
      </a:accent4>
      <a:accent5>
        <a:srgbClr val="C84E00"/>
      </a:accent5>
      <a:accent6>
        <a:srgbClr val="EBB700"/>
      </a:accent6>
      <a:hlink>
        <a:srgbClr val="007C92"/>
      </a:hlink>
      <a:folHlink>
        <a:srgbClr val="8E258D"/>
      </a:folHlink>
    </a:clrScheme>
    <a:fontScheme name="KPMG Theme">
      <a:majorFont>
        <a:latin typeface="Arial"/>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74767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000" dirty="0" err="1" smtClean="0"/>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assist professionals when carrying out the reporting phase on financial due diligence engagements.</Abstract>
    <Category_x002f_DocumentType xmlns="be912a0f-871e-4bc8-abfc-ad9b3a1cba72">Methodology &amp; Tools | Leading Guidance</Category_x002f_DocumentType>
    <Toolkit xmlns="be912a0f-871e-4bc8-abfc-ad9b3a1cba72">Financial Due Diligence</Toolkit>
    <Expiry_x0020_Date xmlns="be912a0f-871e-4bc8-abfc-ad9b3a1cba72">2013-10-24T22:00:00+00:00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FDD_EP_Report, TSreporting</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2012-01-23T23:00:00+00:00</Publication_x0020_Date>
    <Primary_x0020_Language xmlns="be912a0f-871e-4bc8-abfc-ad9b3a1cba72">English</Primary_x0020_Language>
  </documentManagement>
</p:properties>
</file>

<file path=customXml/item4.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72AA2E1-F916-4B99-8F22-B8B0DB3DD0D4}"/>
</file>

<file path=customXml/itemProps2.xml><?xml version="1.0" encoding="utf-8"?>
<ds:datastoreItem xmlns:ds="http://schemas.openxmlformats.org/officeDocument/2006/customXml" ds:itemID="{C9BC7533-236D-4B46-A03F-6C3253175B81}"/>
</file>

<file path=customXml/itemProps3.xml><?xml version="1.0" encoding="utf-8"?>
<ds:datastoreItem xmlns:ds="http://schemas.openxmlformats.org/officeDocument/2006/customXml" ds:itemID="{327392F2-E587-48CC-9700-50445CF4CA03}"/>
</file>

<file path=customXml/itemProps4.xml><?xml version="1.0" encoding="utf-8"?>
<ds:datastoreItem xmlns:ds="http://schemas.openxmlformats.org/officeDocument/2006/customXml" ds:itemID="{B10C05A9-2ECD-4396-830C-09643D18AAB9}"/>
</file>

<file path=docProps/app.xml><?xml version="1.0" encoding="utf-8"?>
<Properties xmlns="http://schemas.openxmlformats.org/officeDocument/2006/extended-properties" xmlns:vt="http://schemas.openxmlformats.org/officeDocument/2006/docPropsVTypes">
  <Template>KPMG Template 2007</Template>
  <TotalTime>0</TotalTime>
  <Words>9608</Words>
  <Application>Microsoft Office PowerPoint</Application>
  <PresentationFormat>Letter Paper (8.5x11 in)</PresentationFormat>
  <Paragraphs>1160</Paragraphs>
  <Slides>48</Slides>
  <Notes>48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CREATE TALKBOOK LETTER</vt:lpstr>
      <vt:lpstr>Slide</vt:lpstr>
      <vt:lpstr>Slide 0</vt:lpstr>
      <vt:lpstr>Slide 1</vt:lpstr>
      <vt:lpstr>Engagement process: reporting guidance Contents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 Guidance</dc:title>
  <dc:creator>Ramaswarmy, K.</dc:creator>
  <cp:keywords/>
  <dc:description/>
  <cp:lastModifiedBy/>
  <cp:revision>1</cp:revision>
  <dcterms:created xsi:type="dcterms:W3CDTF">2012-10-11T03:43:01Z</dcterms:created>
  <dcterms:modified xsi:type="dcterms:W3CDTF">2012-10-11T03:43:03Z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714500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assist professionals when carrying out the reporting phase on financial due diligence engagements.</vt:lpwstr>
  </property>
  <property fmtid="{D5CDD505-2E9C-101B-9397-08002B2CF9AE}" pid="7" name="Keyword">
    <vt:lpwstr>FDD_EP_Report, TSreporting</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48</vt:lpwstr>
  </property>
  <property fmtid="{D5CDD505-2E9C-101B-9397-08002B2CF9AE}" pid="22" name="Primary Language">
    <vt:lpwstr>19</vt:lpwstr>
  </property>
  <property fmtid="{D5CDD505-2E9C-101B-9397-08002B2CF9AE}" pid="25" name="Category/DocumentType">
    <vt:lpwstr>24</vt:lpwstr>
  </property>
  <property fmtid="{D5CDD505-2E9C-101B-9397-08002B2CF9AE}" pid="26"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assist professionals when carrying out the reporting phase on financial due diligence engagements.</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2012-01-23T23:00:00+00:00</vt:lpwstr>
  </property>
  <property fmtid="{D5CDD505-2E9C-101B-9397-08002B2CF9AE}" pid="78" name="AdvExpiryDate">
    <vt:lpwstr>2013-10-24T22:00:00+00:00</vt:lpwstr>
  </property>
  <property fmtid="{D5CDD505-2E9C-101B-9397-08002B2CF9AE}" pid="79" name="AdvSecSGSLSN">
    <vt:lpwstr>7778</vt:lpwstr>
  </property>
  <property fmtid="{D5CDD505-2E9C-101B-9397-08002B2CF9AE}" pid="81" name="AdvBuySide">
    <vt:lpwstr>1545259612434170244245219201202206156161169215204205195155158159237192</vt:lpwstr>
  </property>
  <property fmtid="{D5CDD505-2E9C-101B-9397-08002B2CF9AE}" pid="84" name="AdvNativeURL">
    <vt:lpwstr/>
  </property>
  <property fmtid="{D5CDD505-2E9C-101B-9397-08002B2CF9AE}" pid="85" name="AdvServices">
    <vt:lpwstr>89</vt:lpwstr>
  </property>
  <property fmtid="{D5CDD505-2E9C-101B-9397-08002B2CF9AE}" pid="93" name="AdvCatDocType">
    <vt:lpwstr>24</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FDD_EP_Report, TSreporting</vt:lpwstr>
  </property>
  <property fmtid="{D5CDD505-2E9C-101B-9397-08002B2CF9AE}" pid="102" name="AdvRiskReviewer">
    <vt:lpwstr/>
  </property>
</Properties>
</file>