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5.xml" ContentType="application/vnd.openxmlformats-officedocument.customXml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9" r:id="rId5"/>
  </p:sldMasterIdLst>
  <p:notesMasterIdLst>
    <p:notesMasterId r:id="rId17"/>
  </p:notesMasterIdLst>
  <p:sldIdLst>
    <p:sldId id="555" r:id="rId6"/>
    <p:sldId id="595" r:id="rId7"/>
    <p:sldId id="596" r:id="rId8"/>
    <p:sldId id="604" r:id="rId9"/>
    <p:sldId id="599" r:id="rId10"/>
    <p:sldId id="597" r:id="rId11"/>
    <p:sldId id="605" r:id="rId12"/>
    <p:sldId id="606" r:id="rId13"/>
    <p:sldId id="607" r:id="rId14"/>
    <p:sldId id="603" r:id="rId15"/>
    <p:sldId id="608" r:id="rId16"/>
  </p:sldIdLst>
  <p:sldSz cx="9144000" cy="6858000" type="screen4x3"/>
  <p:notesSz cx="7010400" cy="92964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edombrowski" initials="ld"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05C"/>
    <a:srgbClr val="007C92"/>
    <a:srgbClr val="EBB700"/>
    <a:srgbClr val="B26F7E"/>
    <a:srgbClr val="B390BB"/>
    <a:srgbClr val="7AB800"/>
    <a:srgbClr val="00338D"/>
    <a:srgbClr val="8E258D"/>
    <a:srgbClr val="E5F2F4"/>
    <a:srgbClr val="80BEC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9" autoAdjust="0"/>
    <p:restoredTop sz="95000" autoAdjust="0"/>
  </p:normalViewPr>
  <p:slideViewPr>
    <p:cSldViewPr showGuides="1">
      <p:cViewPr>
        <p:scale>
          <a:sx n="66" d="100"/>
          <a:sy n="66" d="100"/>
        </p:scale>
        <p:origin x="-1302" y="-300"/>
      </p:cViewPr>
      <p:guideLst>
        <p:guide orient="horz" pos="3887"/>
        <p:guide orient="horz" pos="803"/>
        <p:guide pos="210"/>
        <p:guide pos="5562"/>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9" d="100"/>
          <a:sy n="59" d="100"/>
        </p:scale>
        <p:origin x="-2508" y="-7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22" Type="http://schemas.openxmlformats.org/officeDocument/2006/relationships/tableStyles" Target="tableStyles.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89117" tIns="44559" rIns="89117" bIns="44559"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70939" y="0"/>
            <a:ext cx="3037840" cy="464820"/>
          </a:xfrm>
          <a:prstGeom prst="rect">
            <a:avLst/>
          </a:prstGeom>
          <a:noFill/>
          <a:ln w="9525">
            <a:noFill/>
            <a:miter lim="800000"/>
            <a:headEnd/>
            <a:tailEnd/>
          </a:ln>
          <a:effectLst/>
        </p:spPr>
        <p:txBody>
          <a:bodyPr vert="horz" wrap="square" lIns="89117" tIns="44559" rIns="89117" bIns="44559"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5794"/>
            <a:ext cx="5608320" cy="4183380"/>
          </a:xfrm>
          <a:prstGeom prst="rect">
            <a:avLst/>
          </a:prstGeom>
          <a:noFill/>
          <a:ln w="9525">
            <a:noFill/>
            <a:miter lim="800000"/>
            <a:headEnd/>
            <a:tailEnd/>
          </a:ln>
          <a:effectLst/>
        </p:spPr>
        <p:txBody>
          <a:bodyPr vert="horz" wrap="square" lIns="89117" tIns="44559" rIns="89117" bIns="44559"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29966"/>
            <a:ext cx="3037840" cy="464820"/>
          </a:xfrm>
          <a:prstGeom prst="rect">
            <a:avLst/>
          </a:prstGeom>
          <a:noFill/>
          <a:ln w="9525">
            <a:noFill/>
            <a:miter lim="800000"/>
            <a:headEnd/>
            <a:tailEnd/>
          </a:ln>
          <a:effectLst/>
        </p:spPr>
        <p:txBody>
          <a:bodyPr vert="horz" wrap="square" lIns="89117" tIns="44559" rIns="89117" bIns="44559"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70939" y="8829966"/>
            <a:ext cx="3037840" cy="464820"/>
          </a:xfrm>
          <a:prstGeom prst="rect">
            <a:avLst/>
          </a:prstGeom>
          <a:noFill/>
          <a:ln w="9525">
            <a:noFill/>
            <a:miter lim="800000"/>
            <a:headEnd/>
            <a:tailEnd/>
          </a:ln>
          <a:effectLst/>
        </p:spPr>
        <p:txBody>
          <a:bodyPr vert="horz" wrap="square" lIns="89117" tIns="44559" rIns="89117" bIns="44559"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ED72F-1913-4BC6-9D72-062EDFCE7B24}" type="slidenum">
              <a:rPr lang="en-GB">
                <a:solidFill>
                  <a:prstClr val="black"/>
                </a:solidFill>
              </a:rPr>
              <a:pPr/>
              <a:t>1</a:t>
            </a:fld>
            <a:endParaRPr lang="en-GB">
              <a:solidFill>
                <a:prstClr val="black"/>
              </a:solidFill>
            </a:endParaRPr>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204913" y="692150"/>
            <a:ext cx="4603750" cy="3452813"/>
          </a:xfrm>
          <a:ln/>
        </p:spPr>
      </p:sp>
      <p:sp>
        <p:nvSpPr>
          <p:cNvPr id="103427" name="Rectangle 3"/>
          <p:cNvSpPr>
            <a:spLocks noGrp="1" noChangeArrowheads="1"/>
          </p:cNvSpPr>
          <p:nvPr>
            <p:ph type="body" idx="1"/>
          </p:nvPr>
        </p:nvSpPr>
        <p:spPr>
          <a:xfrm>
            <a:off x="915249" y="4454527"/>
            <a:ext cx="5186398" cy="4148138"/>
          </a:xfrm>
          <a:noFill/>
          <a:ln/>
        </p:spPr>
        <p:txBody>
          <a:bodyPr lIns="90795" tIns="45396" rIns="90795" bIns="45396"/>
          <a:lstStyle/>
          <a:p>
            <a:endParaRPr lang="en-GB"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1" descr="Slide image_2_A4"/>
          <p:cNvPicPr>
            <a:picLocks noChangeAspect="1" noChangeArrowheads="1"/>
          </p:cNvPicPr>
          <p:nvPr/>
        </p:nvPicPr>
        <p:blipFill>
          <a:blip r:embed="rId2" cstate="print"/>
          <a:srcRect/>
          <a:stretch>
            <a:fillRect/>
          </a:stretch>
        </p:blipFill>
        <p:spPr bwMode="auto">
          <a:xfrm>
            <a:off x="0" y="1"/>
            <a:ext cx="9142535" cy="6856413"/>
          </a:xfrm>
          <a:prstGeom prst="rect">
            <a:avLst/>
          </a:prstGeom>
          <a:noFill/>
          <a:ln w="9525">
            <a:noFill/>
            <a:miter lim="800000"/>
            <a:headEnd/>
            <a:tailEnd/>
          </a:ln>
        </p:spPr>
      </p:pic>
      <p:pic>
        <p:nvPicPr>
          <p:cNvPr id="5" name="Picture 18" descr="PowerPoint-Graphics-3_A4"/>
          <p:cNvPicPr>
            <a:picLocks noChangeAspect="1" noChangeArrowheads="1"/>
          </p:cNvPicPr>
          <p:nvPr/>
        </p:nvPicPr>
        <p:blipFill>
          <a:blip r:embed="rId3" cstate="print"/>
          <a:srcRect/>
          <a:stretch>
            <a:fillRect/>
          </a:stretch>
        </p:blipFill>
        <p:spPr bwMode="auto">
          <a:xfrm>
            <a:off x="0" y="0"/>
            <a:ext cx="4837235" cy="5400675"/>
          </a:xfrm>
          <a:prstGeom prst="rect">
            <a:avLst/>
          </a:prstGeom>
          <a:noFill/>
          <a:ln w="9525">
            <a:noFill/>
            <a:miter lim="800000"/>
            <a:headEnd/>
            <a:tailEnd/>
          </a:ln>
        </p:spPr>
      </p:pic>
      <p:sp>
        <p:nvSpPr>
          <p:cNvPr id="279558" name="Rectangle 2"/>
          <p:cNvSpPr>
            <a:spLocks noGrp="1" noChangeArrowheads="1"/>
          </p:cNvSpPr>
          <p:nvPr>
            <p:ph type="ctrTitle"/>
          </p:nvPr>
        </p:nvSpPr>
        <p:spPr>
          <a:xfrm>
            <a:off x="298939" y="1412875"/>
            <a:ext cx="3541835" cy="2159000"/>
          </a:xfrm>
        </p:spPr>
        <p:txBody>
          <a:bodyPr anchor="t"/>
          <a:lstStyle>
            <a:lvl1pPr>
              <a:defRPr sz="3000"/>
            </a:lvl1pPr>
          </a:lstStyle>
          <a:p>
            <a:r>
              <a:rPr lang="en-GB"/>
              <a:t>Click to edit Master title style</a:t>
            </a:r>
          </a:p>
        </p:txBody>
      </p:sp>
      <p:sp>
        <p:nvSpPr>
          <p:cNvPr id="279559" name="Rectangle 3"/>
          <p:cNvSpPr>
            <a:spLocks noGrp="1" noChangeArrowheads="1"/>
          </p:cNvSpPr>
          <p:nvPr>
            <p:ph type="subTitle" idx="1"/>
          </p:nvPr>
        </p:nvSpPr>
        <p:spPr bwMode="gray">
          <a:xfrm>
            <a:off x="298939" y="3781425"/>
            <a:ext cx="3156438" cy="1079500"/>
          </a:xfrm>
        </p:spPr>
        <p:txBody>
          <a:bodyPr/>
          <a:lstStyle>
            <a:lvl1pPr>
              <a:defRPr sz="1200" b="0">
                <a:solidFill>
                  <a:schemeClr val="bg1"/>
                </a:solidFill>
              </a:defRPr>
            </a:lvl1pPr>
          </a:lstStyle>
          <a:p>
            <a:r>
              <a:rPr lang="en-GB"/>
              <a:t>Click to edit Master subtitle style</a:t>
            </a:r>
          </a:p>
        </p:txBody>
      </p:sp>
      <p:pic>
        <p:nvPicPr>
          <p:cNvPr id="7" name="Picture 6" descr="KPMG_Plus_Strapline_White no tm.emf"/>
          <p:cNvPicPr>
            <a:picLocks noChangeAspect="1"/>
          </p:cNvPicPr>
          <p:nvPr userDrawn="1"/>
        </p:nvPicPr>
        <p:blipFill>
          <a:blip r:embed="rId4"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27" y="1268414"/>
            <a:ext cx="4176465" cy="2376487"/>
          </a:xfrm>
        </p:spPr>
        <p:txBody>
          <a:bodyPr anchor="ctr"/>
          <a:lstStyle>
            <a:lvl1pPr algn="ctr">
              <a:defRPr/>
            </a:lvl1pPr>
          </a:lstStyle>
          <a:p>
            <a:r>
              <a:rPr lang="en-US" smtClean="0"/>
              <a:t>Click icon to add chart</a:t>
            </a:r>
            <a:endParaRPr lang="en-GB" dirty="0"/>
          </a:p>
        </p:txBody>
      </p:sp>
      <p:sp>
        <p:nvSpPr>
          <p:cNvPr id="10" name="Chart Placeholder 7"/>
          <p:cNvSpPr>
            <a:spLocks noGrp="1"/>
          </p:cNvSpPr>
          <p:nvPr>
            <p:ph type="chart" sz="quarter" idx="13"/>
          </p:nvPr>
        </p:nvSpPr>
        <p:spPr bwMode="gray">
          <a:xfrm>
            <a:off x="323527" y="3789364"/>
            <a:ext cx="4176465" cy="2376487"/>
          </a:xfrm>
        </p:spPr>
        <p:txBody>
          <a:bodyPr anchor="ctr"/>
          <a:lstStyle>
            <a:lvl1pPr algn="ctr">
              <a:defRPr/>
            </a:lvl1pPr>
          </a:lstStyle>
          <a:p>
            <a:r>
              <a:rPr lang="en-US" smtClean="0"/>
              <a:t>Click icon to add chart</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able Placeholder 10"/>
          <p:cNvSpPr>
            <a:spLocks noGrp="1"/>
          </p:cNvSpPr>
          <p:nvPr>
            <p:ph type="tbl" sz="quarter" idx="12"/>
          </p:nvPr>
        </p:nvSpPr>
        <p:spPr bwMode="gray">
          <a:xfrm>
            <a:off x="323527" y="1268414"/>
            <a:ext cx="4176465" cy="2376487"/>
          </a:xfrm>
        </p:spPr>
        <p:txBody>
          <a:bodyPr anchor="ctr"/>
          <a:lstStyle>
            <a:lvl1pPr algn="ctr">
              <a:defRPr/>
            </a:lvl1pPr>
          </a:lstStyle>
          <a:p>
            <a:r>
              <a:rPr lang="en-US" smtClean="0"/>
              <a:t>Click icon to add table</a:t>
            </a:r>
            <a:endParaRPr lang="en-GB" dirty="0"/>
          </a:p>
        </p:txBody>
      </p:sp>
      <p:sp>
        <p:nvSpPr>
          <p:cNvPr id="12" name="Table Placeholder 10"/>
          <p:cNvSpPr>
            <a:spLocks noGrp="1"/>
          </p:cNvSpPr>
          <p:nvPr>
            <p:ph type="tbl" sz="quarter" idx="13"/>
          </p:nvPr>
        </p:nvSpPr>
        <p:spPr bwMode="gray">
          <a:xfrm>
            <a:off x="323527" y="3789364"/>
            <a:ext cx="4176465" cy="2376487"/>
          </a:xfrm>
        </p:spPr>
        <p:txBody>
          <a:bodyPr anchor="ctr"/>
          <a:lstStyle>
            <a:lvl1pPr algn="ctr">
              <a:defRPr/>
            </a:lvl1pPr>
          </a:lstStyle>
          <a:p>
            <a:r>
              <a:rPr lang="en-US" smtClean="0"/>
              <a:t>Click icon to add table</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323528" y="378971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323528" y="3789710"/>
            <a:ext cx="8497988"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19" y="1268414"/>
            <a:ext cx="8496954" cy="2376487"/>
          </a:xfrm>
        </p:spPr>
        <p:txBody>
          <a:bodyPr anchor="ctr"/>
          <a:lstStyle>
            <a:lvl1pPr algn="ctr">
              <a:defRPr/>
            </a:lvl1pPr>
          </a:lstStyle>
          <a:p>
            <a:r>
              <a:rPr lang="en-US" smtClean="0"/>
              <a:t>Click icon to add chart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83768" y="1268414"/>
            <a:ext cx="202229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1" name="Text Placeholder 20"/>
          <p:cNvSpPr>
            <a:spLocks noGrp="1"/>
          </p:cNvSpPr>
          <p:nvPr>
            <p:ph type="body" sz="quarter" idx="26"/>
          </p:nvPr>
        </p:nvSpPr>
        <p:spPr bwMode="gray">
          <a:xfrm>
            <a:off x="323528" y="1268414"/>
            <a:ext cx="2016224"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323528" y="1988840"/>
            <a:ext cx="2016224" cy="41770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1" name="Text Placeholder 29"/>
          <p:cNvSpPr>
            <a:spLocks noGrp="1"/>
          </p:cNvSpPr>
          <p:nvPr>
            <p:ph type="body" sz="quarter" idx="14"/>
          </p:nvPr>
        </p:nvSpPr>
        <p:spPr bwMode="gray">
          <a:xfrm>
            <a:off x="2483768" y="1988840"/>
            <a:ext cx="2016223"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9"/>
          <p:cNvSpPr>
            <a:spLocks noGrp="1"/>
          </p:cNvSpPr>
          <p:nvPr>
            <p:ph type="body" sz="quarter" idx="15"/>
          </p:nvPr>
        </p:nvSpPr>
        <p:spPr bwMode="gray">
          <a:xfrm>
            <a:off x="464400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29"/>
          <p:cNvSpPr>
            <a:spLocks noGrp="1"/>
          </p:cNvSpPr>
          <p:nvPr>
            <p:ph type="body" sz="quarter" idx="16"/>
          </p:nvPr>
        </p:nvSpPr>
        <p:spPr bwMode="gray">
          <a:xfrm>
            <a:off x="680424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20"/>
          <p:cNvSpPr>
            <a:spLocks noGrp="1"/>
          </p:cNvSpPr>
          <p:nvPr>
            <p:ph type="body" sz="quarter" idx="28"/>
          </p:nvPr>
        </p:nvSpPr>
        <p:spPr bwMode="gray">
          <a:xfrm>
            <a:off x="4644008" y="1268414"/>
            <a:ext cx="202229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7" name="Text Placeholder 20"/>
          <p:cNvSpPr>
            <a:spLocks noGrp="1"/>
          </p:cNvSpPr>
          <p:nvPr>
            <p:ph type="body" sz="quarter" idx="29"/>
          </p:nvPr>
        </p:nvSpPr>
        <p:spPr bwMode="gray">
          <a:xfrm>
            <a:off x="6804248" y="1268414"/>
            <a:ext cx="2022291"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51720" y="1268414"/>
            <a:ext cx="1584176"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5" name="Text Placeholder 20"/>
          <p:cNvSpPr>
            <a:spLocks noGrp="1"/>
          </p:cNvSpPr>
          <p:nvPr>
            <p:ph type="body" sz="quarter" idx="26"/>
          </p:nvPr>
        </p:nvSpPr>
        <p:spPr bwMode="gray">
          <a:xfrm>
            <a:off x="323528" y="1268414"/>
            <a:ext cx="158417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6" name="Text Placeholder 20"/>
          <p:cNvSpPr>
            <a:spLocks noGrp="1"/>
          </p:cNvSpPr>
          <p:nvPr>
            <p:ph type="body" sz="quarter" idx="28"/>
          </p:nvPr>
        </p:nvSpPr>
        <p:spPr bwMode="gray">
          <a:xfrm>
            <a:off x="3779912" y="1268414"/>
            <a:ext cx="1584176"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7" name="Text Placeholder 20"/>
          <p:cNvSpPr>
            <a:spLocks noGrp="1"/>
          </p:cNvSpPr>
          <p:nvPr>
            <p:ph type="body" sz="quarter" idx="29"/>
          </p:nvPr>
        </p:nvSpPr>
        <p:spPr bwMode="gray">
          <a:xfrm>
            <a:off x="5508104" y="1268414"/>
            <a:ext cx="1584177"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9" name="Text Placeholder 20"/>
          <p:cNvSpPr>
            <a:spLocks noGrp="1"/>
          </p:cNvSpPr>
          <p:nvPr>
            <p:ph type="body" sz="quarter" idx="30"/>
          </p:nvPr>
        </p:nvSpPr>
        <p:spPr bwMode="gray">
          <a:xfrm>
            <a:off x="7236297" y="1268414"/>
            <a:ext cx="158417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lstStyle>
            <a:lvl1pPr marL="0" algn="ctr" defTabSz="914400" rtl="0" eaLnBrk="1" latinLnBrk="0" hangingPunct="1">
              <a:defRPr lang="en-US" sz="10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26" name="Text Placeholder 29"/>
          <p:cNvSpPr>
            <a:spLocks noGrp="1"/>
          </p:cNvSpPr>
          <p:nvPr>
            <p:ph type="body" sz="quarter" idx="13"/>
          </p:nvPr>
        </p:nvSpPr>
        <p:spPr bwMode="gray">
          <a:xfrm>
            <a:off x="323529"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4" name="Text Placeholder 29"/>
          <p:cNvSpPr>
            <a:spLocks noGrp="1"/>
          </p:cNvSpPr>
          <p:nvPr>
            <p:ph type="body" sz="quarter" idx="31"/>
          </p:nvPr>
        </p:nvSpPr>
        <p:spPr bwMode="gray">
          <a:xfrm>
            <a:off x="2051720"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9"/>
          <p:cNvSpPr>
            <a:spLocks noGrp="1"/>
          </p:cNvSpPr>
          <p:nvPr>
            <p:ph type="body" sz="quarter" idx="32"/>
          </p:nvPr>
        </p:nvSpPr>
        <p:spPr bwMode="gray">
          <a:xfrm>
            <a:off x="3779912"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9"/>
          <p:cNvSpPr>
            <a:spLocks noGrp="1"/>
          </p:cNvSpPr>
          <p:nvPr>
            <p:ph type="body" sz="quarter" idx="33"/>
          </p:nvPr>
        </p:nvSpPr>
        <p:spPr bwMode="gray">
          <a:xfrm>
            <a:off x="5508104"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9"/>
          <p:cNvSpPr>
            <a:spLocks noGrp="1"/>
          </p:cNvSpPr>
          <p:nvPr>
            <p:ph type="body" sz="quarter" idx="34"/>
          </p:nvPr>
        </p:nvSpPr>
        <p:spPr bwMode="gray">
          <a:xfrm>
            <a:off x="7236296"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grpSp>
        <p:nvGrpSpPr>
          <p:cNvPr id="2" name="Group 15"/>
          <p:cNvGrpSpPr/>
          <p:nvPr userDrawn="1"/>
        </p:nvGrpSpPr>
        <p:grpSpPr bwMode="gray">
          <a:xfrm>
            <a:off x="2907738" y="2497138"/>
            <a:ext cx="3339178" cy="2448457"/>
            <a:chOff x="2902075" y="2497138"/>
            <a:chExt cx="3339178" cy="2448457"/>
          </a:xfrm>
        </p:grpSpPr>
        <p:sp>
          <p:nvSpPr>
            <p:cNvPr id="33" name="AutoShape 20"/>
            <p:cNvSpPr>
              <a:spLocks noChangeArrowheads="1"/>
            </p:cNvSpPr>
            <p:nvPr userDrawn="1"/>
          </p:nvSpPr>
          <p:spPr bwMode="gray">
            <a:xfrm rot="19080000" flipH="1">
              <a:off x="4743630"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dirty="0">
                <a:solidFill>
                  <a:srgbClr val="000000"/>
                </a:solidFill>
                <a:latin typeface="Arial"/>
                <a:cs typeface="+mn-cs"/>
              </a:endParaRPr>
            </a:p>
          </p:txBody>
        </p:sp>
        <p:sp>
          <p:nvSpPr>
            <p:cNvPr id="34" name="AutoShape 17"/>
            <p:cNvSpPr>
              <a:spLocks noChangeArrowheads="1"/>
            </p:cNvSpPr>
            <p:nvPr userDrawn="1"/>
          </p:nvSpPr>
          <p:spPr bwMode="gray">
            <a:xfrm rot="2520000" flipH="1">
              <a:off x="4743630"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dirty="0">
                <a:solidFill>
                  <a:srgbClr val="000000"/>
                </a:solidFill>
                <a:latin typeface="Arial"/>
                <a:cs typeface="+mn-cs"/>
              </a:endParaRPr>
            </a:p>
          </p:txBody>
        </p:sp>
        <p:sp>
          <p:nvSpPr>
            <p:cNvPr id="22" name="AutoShape 20"/>
            <p:cNvSpPr>
              <a:spLocks noChangeArrowheads="1"/>
            </p:cNvSpPr>
            <p:nvPr userDrawn="1"/>
          </p:nvSpPr>
          <p:spPr bwMode="gray">
            <a:xfrm rot="2520000">
              <a:off x="2902075"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dirty="0">
                <a:solidFill>
                  <a:srgbClr val="000000"/>
                </a:solidFill>
                <a:latin typeface="Arial"/>
                <a:cs typeface="+mn-cs"/>
              </a:endParaRPr>
            </a:p>
          </p:txBody>
        </p:sp>
        <p:sp>
          <p:nvSpPr>
            <p:cNvPr id="23" name="AutoShape 17"/>
            <p:cNvSpPr>
              <a:spLocks noChangeArrowheads="1"/>
            </p:cNvSpPr>
            <p:nvPr userDrawn="1"/>
          </p:nvSpPr>
          <p:spPr bwMode="gray">
            <a:xfrm rot="19080000">
              <a:off x="2902075"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fontAlgn="auto">
                <a:spcBef>
                  <a:spcPts val="0"/>
                </a:spcBef>
                <a:spcAft>
                  <a:spcPts val="0"/>
                </a:spcAft>
              </a:pPr>
              <a:endParaRPr lang="en-CA" dirty="0">
                <a:solidFill>
                  <a:srgbClr val="000000"/>
                </a:solidFill>
                <a:latin typeface="Arial"/>
                <a:cs typeface="+mn-cs"/>
              </a:endParaRPr>
            </a:p>
          </p:txBody>
        </p:sp>
      </p:grpSp>
      <p:sp>
        <p:nvSpPr>
          <p:cNvPr id="25" name="Text Placeholder 10"/>
          <p:cNvSpPr>
            <a:spLocks noGrp="1"/>
          </p:cNvSpPr>
          <p:nvPr userDrawn="1">
            <p:ph type="body" sz="quarter" idx="21"/>
          </p:nvPr>
        </p:nvSpPr>
        <p:spPr bwMode="gray">
          <a:xfrm>
            <a:off x="4030681"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pPr lvl="0"/>
            <a:r>
              <a:rPr lang="en-US" smtClean="0"/>
              <a:t>Click to edit Master text styles</a:t>
            </a:r>
          </a:p>
        </p:txBody>
      </p:sp>
      <p:sp>
        <p:nvSpPr>
          <p:cNvPr id="29" name="Text Placeholder 20"/>
          <p:cNvSpPr>
            <a:spLocks noGrp="1"/>
          </p:cNvSpPr>
          <p:nvPr>
            <p:ph type="body" sz="quarter" idx="22"/>
          </p:nvPr>
        </p:nvSpPr>
        <p:spPr bwMode="gray">
          <a:xfrm>
            <a:off x="323528"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0" name="Text Placeholder 20"/>
          <p:cNvSpPr>
            <a:spLocks noGrp="1"/>
          </p:cNvSpPr>
          <p:nvPr>
            <p:ph type="body" sz="quarter" idx="23"/>
          </p:nvPr>
        </p:nvSpPr>
        <p:spPr bwMode="gray">
          <a:xfrm>
            <a:off x="323528"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0"/>
          <p:cNvSpPr>
            <a:spLocks noGrp="1"/>
          </p:cNvSpPr>
          <p:nvPr>
            <p:ph type="body" sz="quarter" idx="24"/>
          </p:nvPr>
        </p:nvSpPr>
        <p:spPr bwMode="gray">
          <a:xfrm>
            <a:off x="5508104" y="1700213"/>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0"/>
          <p:cNvSpPr>
            <a:spLocks noGrp="1"/>
          </p:cNvSpPr>
          <p:nvPr>
            <p:ph type="body" sz="quarter" idx="25"/>
          </p:nvPr>
        </p:nvSpPr>
        <p:spPr bwMode="gray">
          <a:xfrm>
            <a:off x="5508104" y="4219575"/>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Text Placeholder 20"/>
          <p:cNvSpPr>
            <a:spLocks noGrp="1"/>
          </p:cNvSpPr>
          <p:nvPr>
            <p:ph type="body" sz="quarter" idx="26"/>
          </p:nvPr>
        </p:nvSpPr>
        <p:spPr bwMode="gray">
          <a:xfrm>
            <a:off x="323528" y="1268414"/>
            <a:ext cx="332302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6" name="Text Placeholder 20"/>
          <p:cNvSpPr>
            <a:spLocks noGrp="1"/>
          </p:cNvSpPr>
          <p:nvPr>
            <p:ph type="body" sz="quarter" idx="27"/>
          </p:nvPr>
        </p:nvSpPr>
        <p:spPr bwMode="gray">
          <a:xfrm>
            <a:off x="5508104" y="1268414"/>
            <a:ext cx="3312368"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7" name="Text Placeholder 20"/>
          <p:cNvSpPr>
            <a:spLocks noGrp="1"/>
          </p:cNvSpPr>
          <p:nvPr>
            <p:ph type="body" sz="quarter" idx="28"/>
          </p:nvPr>
        </p:nvSpPr>
        <p:spPr bwMode="gray">
          <a:xfrm>
            <a:off x="323528" y="3787777"/>
            <a:ext cx="3323022"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8" name="Text Placeholder 20"/>
          <p:cNvSpPr>
            <a:spLocks noGrp="1"/>
          </p:cNvSpPr>
          <p:nvPr>
            <p:ph type="body" sz="quarter" idx="29"/>
          </p:nvPr>
        </p:nvSpPr>
        <p:spPr bwMode="gray">
          <a:xfrm>
            <a:off x="5508104" y="3787777"/>
            <a:ext cx="3312368"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32352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3" name="Text Placeholder 20"/>
          <p:cNvSpPr>
            <a:spLocks noGrp="1"/>
          </p:cNvSpPr>
          <p:nvPr>
            <p:ph type="body" sz="quarter" idx="22"/>
          </p:nvPr>
        </p:nvSpPr>
        <p:spPr bwMode="gray">
          <a:xfrm>
            <a:off x="464400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0"/>
          <p:cNvSpPr>
            <a:spLocks noGrp="1"/>
          </p:cNvSpPr>
          <p:nvPr>
            <p:ph type="body" sz="quarter" idx="23"/>
          </p:nvPr>
        </p:nvSpPr>
        <p:spPr bwMode="gray">
          <a:xfrm>
            <a:off x="32352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6" name="Text Placeholder 20"/>
          <p:cNvSpPr>
            <a:spLocks noGrp="1"/>
          </p:cNvSpPr>
          <p:nvPr>
            <p:ph type="body" sz="quarter" idx="24"/>
          </p:nvPr>
        </p:nvSpPr>
        <p:spPr bwMode="gray">
          <a:xfrm>
            <a:off x="464400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0"/>
          <p:cNvSpPr>
            <a:spLocks noGrp="1"/>
          </p:cNvSpPr>
          <p:nvPr>
            <p:ph type="body" sz="quarter" idx="26"/>
          </p:nvPr>
        </p:nvSpPr>
        <p:spPr bwMode="gray">
          <a:xfrm>
            <a:off x="323528"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0" name="Text Placeholder 20"/>
          <p:cNvSpPr>
            <a:spLocks noGrp="1"/>
          </p:cNvSpPr>
          <p:nvPr>
            <p:ph type="body" sz="quarter" idx="27"/>
          </p:nvPr>
        </p:nvSpPr>
        <p:spPr bwMode="gray">
          <a:xfrm>
            <a:off x="4644009"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1" name="Text Placeholder 20"/>
          <p:cNvSpPr>
            <a:spLocks noGrp="1"/>
          </p:cNvSpPr>
          <p:nvPr>
            <p:ph type="body" sz="quarter" idx="28"/>
          </p:nvPr>
        </p:nvSpPr>
        <p:spPr bwMode="gray">
          <a:xfrm>
            <a:off x="323528"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2" name="Text Placeholder 20"/>
          <p:cNvSpPr>
            <a:spLocks noGrp="1"/>
          </p:cNvSpPr>
          <p:nvPr>
            <p:ph type="body" sz="quarter" idx="29"/>
          </p:nvPr>
        </p:nvSpPr>
        <p:spPr bwMode="gray">
          <a:xfrm>
            <a:off x="4644009"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0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323528" y="1270000"/>
            <a:ext cx="2736304" cy="2375024"/>
          </a:xfrm>
        </p:spPr>
        <p:txBody>
          <a:bodyPr/>
          <a:lstStyle/>
          <a:p>
            <a:r>
              <a:rPr lang="en-US" smtClean="0"/>
              <a:t>Click icon to add table</a:t>
            </a:r>
            <a:endParaRPr lang="en-GB" dirty="0"/>
          </a:p>
        </p:txBody>
      </p:sp>
      <p:sp>
        <p:nvSpPr>
          <p:cNvPr id="18" name="Text Placeholder 17"/>
          <p:cNvSpPr>
            <a:spLocks noGrp="1"/>
          </p:cNvSpPr>
          <p:nvPr>
            <p:ph type="body" sz="quarter" idx="16"/>
          </p:nvPr>
        </p:nvSpPr>
        <p:spPr bwMode="gray">
          <a:xfrm>
            <a:off x="32352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able Placeholder 12"/>
          <p:cNvSpPr>
            <a:spLocks noGrp="1"/>
          </p:cNvSpPr>
          <p:nvPr>
            <p:ph type="tbl" sz="quarter" idx="21"/>
          </p:nvPr>
        </p:nvSpPr>
        <p:spPr bwMode="gray">
          <a:xfrm>
            <a:off x="3203848" y="1270000"/>
            <a:ext cx="2736304" cy="2375024"/>
          </a:xfrm>
        </p:spPr>
        <p:txBody>
          <a:bodyPr/>
          <a:lstStyle/>
          <a:p>
            <a:r>
              <a:rPr lang="en-US" smtClean="0"/>
              <a:t>Click icon to add table</a:t>
            </a:r>
            <a:endParaRPr lang="en-GB" dirty="0"/>
          </a:p>
        </p:txBody>
      </p:sp>
      <p:sp>
        <p:nvSpPr>
          <p:cNvPr id="11" name="Table Placeholder 12"/>
          <p:cNvSpPr>
            <a:spLocks noGrp="1"/>
          </p:cNvSpPr>
          <p:nvPr>
            <p:ph type="tbl" sz="quarter" idx="22"/>
          </p:nvPr>
        </p:nvSpPr>
        <p:spPr bwMode="gray">
          <a:xfrm>
            <a:off x="6084168" y="1270000"/>
            <a:ext cx="2736304" cy="2375024"/>
          </a:xfrm>
        </p:spPr>
        <p:txBody>
          <a:bodyPr/>
          <a:lstStyle/>
          <a:p>
            <a:r>
              <a:rPr lang="en-US" smtClean="0"/>
              <a:t>Click icon to add table</a:t>
            </a:r>
            <a:endParaRPr lang="en-GB" dirty="0"/>
          </a:p>
        </p:txBody>
      </p:sp>
      <p:sp>
        <p:nvSpPr>
          <p:cNvPr id="12" name="Text Placeholder 17"/>
          <p:cNvSpPr>
            <a:spLocks noGrp="1"/>
          </p:cNvSpPr>
          <p:nvPr>
            <p:ph type="body" sz="quarter" idx="23"/>
          </p:nvPr>
        </p:nvSpPr>
        <p:spPr bwMode="gray">
          <a:xfrm>
            <a:off x="320384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17"/>
          <p:cNvSpPr>
            <a:spLocks noGrp="1"/>
          </p:cNvSpPr>
          <p:nvPr>
            <p:ph type="body" sz="quarter" idx="24"/>
          </p:nvPr>
        </p:nvSpPr>
        <p:spPr bwMode="gray">
          <a:xfrm>
            <a:off x="608416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descr="Wedge1.png"/>
          <p:cNvPicPr>
            <a:picLocks noChangeAspect="1"/>
          </p:cNvPicPr>
          <p:nvPr userDrawn="1"/>
        </p:nvPicPr>
        <p:blipFill>
          <a:blip r:embed="rId2" cstate="screen"/>
          <a:stretch>
            <a:fillRect/>
          </a:stretch>
        </p:blipFill>
        <p:spPr>
          <a:xfrm>
            <a:off x="-7257" y="-7257"/>
            <a:ext cx="4809347" cy="5601761"/>
          </a:xfrm>
          <a:prstGeom prst="rect">
            <a:avLst/>
          </a:prstGeom>
        </p:spPr>
      </p:pic>
      <p:sp>
        <p:nvSpPr>
          <p:cNvPr id="10" name="Title 9"/>
          <p:cNvSpPr>
            <a:spLocks noGrp="1"/>
          </p:cNvSpPr>
          <p:nvPr>
            <p:ph type="title"/>
          </p:nvPr>
        </p:nvSpPr>
        <p:spPr bwMode="gray">
          <a:xfrm>
            <a:off x="317989" y="1412776"/>
            <a:ext cx="3522853" cy="2160240"/>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7" name="Text Placeholder 16"/>
          <p:cNvSpPr>
            <a:spLocks noGrp="1"/>
          </p:cNvSpPr>
          <p:nvPr>
            <p:ph type="body" sz="quarter" idx="10"/>
          </p:nvPr>
        </p:nvSpPr>
        <p:spPr bwMode="gray">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
        <p:nvSpPr>
          <p:cNvPr id="16" name="Freeform 9"/>
          <p:cNvSpPr>
            <a:spLocks noEditPoints="1"/>
          </p:cNvSpPr>
          <p:nvPr userDrawn="1"/>
        </p:nvSpPr>
        <p:spPr bwMode="gray">
          <a:xfrm>
            <a:off x="128464" y="0"/>
            <a:ext cx="2735263" cy="1530350"/>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pPr fontAlgn="auto">
              <a:spcBef>
                <a:spcPts val="0"/>
              </a:spcBef>
              <a:spcAft>
                <a:spcPts val="0"/>
              </a:spcAft>
            </a:pPr>
            <a:endParaRPr lang="en-GB" dirty="0">
              <a:solidFill>
                <a:srgbClr val="000000"/>
              </a:solidFill>
              <a:latin typeface="Arial"/>
              <a:cs typeface="+mn-cs"/>
            </a:endParaRP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6" name="Picture 5" descr="Wedge4.png"/>
          <p:cNvPicPr>
            <a:picLocks noChangeAspect="1"/>
          </p:cNvPicPr>
          <p:nvPr userDrawn="1"/>
        </p:nvPicPr>
        <p:blipFill>
          <a:blip r:embed="rId2" cstate="screen"/>
          <a:srcRect b="1485"/>
          <a:stretch>
            <a:fillRect/>
          </a:stretch>
        </p:blipFill>
        <p:spPr>
          <a:xfrm>
            <a:off x="-8626" y="-8627"/>
            <a:ext cx="6401151" cy="6866627"/>
          </a:xfrm>
          <a:prstGeom prst="rect">
            <a:avLst/>
          </a:prstGeom>
        </p:spPr>
      </p:pic>
      <p:sp>
        <p:nvSpPr>
          <p:cNvPr id="5" name="Title 4"/>
          <p:cNvSpPr>
            <a:spLocks noGrp="1"/>
          </p:cNvSpPr>
          <p:nvPr>
            <p:ph type="title"/>
          </p:nvPr>
        </p:nvSpPr>
        <p:spPr bwMode="gray">
          <a:xfrm>
            <a:off x="324000" y="1268760"/>
            <a:ext cx="5046098" cy="1872208"/>
          </a:xfrm>
          <a:noFill/>
          <a:ln w="9525">
            <a:noFill/>
            <a:miter lim="800000"/>
            <a:headEnd/>
            <a:tailEnd/>
          </a:ln>
        </p:spPr>
        <p:txBody>
          <a:bodyPr vert="horz" wrap="square" lIns="0" tIns="0" rIns="0" bIns="0" numCol="1" anchor="b" anchorCtr="0" compatLnSpc="1">
            <a:prstTxWarp prst="textNoShape">
              <a:avLst/>
            </a:prstTxWarp>
          </a:bodyPr>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smtClean="0"/>
              <a:t>Click to edit Master title style</a:t>
            </a:r>
            <a:endParaRPr lang="en-GB" dirty="0"/>
          </a:p>
        </p:txBody>
      </p:sp>
      <p:sp>
        <p:nvSpPr>
          <p:cNvPr id="7" name="Text Placeholder 6"/>
          <p:cNvSpPr>
            <a:spLocks noGrp="1"/>
          </p:cNvSpPr>
          <p:nvPr>
            <p:ph type="body" sz="quarter" idx="10"/>
          </p:nvPr>
        </p:nvSpPr>
        <p:spPr bwMode="gray">
          <a:xfrm>
            <a:off x="324000" y="3356993"/>
            <a:ext cx="4614051" cy="1080120"/>
          </a:xfrm>
          <a:noFill/>
          <a:ln w="9525">
            <a:noFill/>
            <a:miter lim="800000"/>
            <a:headEnd/>
            <a:tailEnd/>
          </a:ln>
        </p:spPr>
        <p:txBody>
          <a:bodyPr vert="horz" wrap="square" lIns="0" tIns="0" rIns="0" bIns="0" numCol="1" anchor="t" anchorCtr="0" compatLnSpc="1">
            <a:prstTxWarp prst="textNoShape">
              <a:avLst/>
            </a:prstTxWarp>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descr="Wedge1.png"/>
          <p:cNvPicPr>
            <a:picLocks noChangeAspect="1"/>
          </p:cNvPicPr>
          <p:nvPr userDrawn="1"/>
        </p:nvPicPr>
        <p:blipFill>
          <a:blip r:embed="rId2" cstate="screen"/>
          <a:stretch>
            <a:fillRect/>
          </a:stretch>
        </p:blipFill>
        <p:spPr>
          <a:xfrm>
            <a:off x="-8626" y="-8626"/>
            <a:ext cx="4809347" cy="5601761"/>
          </a:xfrm>
          <a:prstGeom prst="rect">
            <a:avLst/>
          </a:prstGeom>
        </p:spPr>
      </p:pic>
      <p:sp>
        <p:nvSpPr>
          <p:cNvPr id="5" name="Title 2"/>
          <p:cNvSpPr>
            <a:spLocks noGrp="1"/>
          </p:cNvSpPr>
          <p:nvPr>
            <p:ph type="title"/>
          </p:nvPr>
        </p:nvSpPr>
        <p:spPr bwMode="gray">
          <a:xfrm>
            <a:off x="323528" y="1412776"/>
            <a:ext cx="3384376" cy="216024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6" name="Text Placeholder 4"/>
          <p:cNvSpPr>
            <a:spLocks noGrp="1"/>
          </p:cNvSpPr>
          <p:nvPr>
            <p:ph type="body" sz="quarter" idx="10"/>
          </p:nvPr>
        </p:nvSpPr>
        <p:spPr bwMode="gray">
          <a:xfrm>
            <a:off x="323528" y="3789040"/>
            <a:ext cx="3024336" cy="108012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pic>
        <p:nvPicPr>
          <p:cNvPr id="7" name="Picture 6" descr="Wedge5.png"/>
          <p:cNvPicPr>
            <a:picLocks noChangeAspect="1"/>
          </p:cNvPicPr>
          <p:nvPr userDrawn="1"/>
        </p:nvPicPr>
        <p:blipFill>
          <a:blip r:embed="rId2" cstate="screen"/>
          <a:stretch>
            <a:fillRect/>
          </a:stretch>
        </p:blipFill>
        <p:spPr>
          <a:xfrm>
            <a:off x="-8626" y="-8626"/>
            <a:ext cx="4809347" cy="3218422"/>
          </a:xfrm>
          <a:prstGeom prst="rect">
            <a:avLst/>
          </a:prstGeom>
        </p:spPr>
      </p:pic>
      <p:sp>
        <p:nvSpPr>
          <p:cNvPr id="4" name="Text Placeholder 4"/>
          <p:cNvSpPr>
            <a:spLocks noGrp="1"/>
          </p:cNvSpPr>
          <p:nvPr>
            <p:ph type="body" sz="quarter" idx="10"/>
          </p:nvPr>
        </p:nvSpPr>
        <p:spPr bwMode="gray">
          <a:xfrm>
            <a:off x="320400" y="3789363"/>
            <a:ext cx="3531520" cy="2376487"/>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smtClean="0"/>
              <a:t>Click to edit Master text styles</a:t>
            </a:r>
          </a:p>
        </p:txBody>
      </p:sp>
      <p:pic>
        <p:nvPicPr>
          <p:cNvPr id="5" name="Picture 4" descr="KPMG_Plus_Strapline_NormalUse_White.png"/>
          <p:cNvPicPr>
            <a:picLocks noChangeAspect="1"/>
          </p:cNvPicPr>
          <p:nvPr userDrawn="1"/>
        </p:nvPicPr>
        <p:blipFill>
          <a:blip r:embed="rId3" cstate="print"/>
          <a:srcRect r="14474"/>
          <a:stretch>
            <a:fillRect/>
          </a:stretch>
        </p:blipFill>
        <p:spPr>
          <a:xfrm>
            <a:off x="76200" y="76200"/>
            <a:ext cx="2428517" cy="1538516"/>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ivider 2">
    <p:spTree>
      <p:nvGrpSpPr>
        <p:cNvPr id="1" name=""/>
        <p:cNvGrpSpPr/>
        <p:nvPr/>
      </p:nvGrpSpPr>
      <p:grpSpPr>
        <a:xfrm>
          <a:off x="0" y="0"/>
          <a:ext cx="0" cy="0"/>
          <a:chOff x="0" y="0"/>
          <a:chExt cx="0" cy="0"/>
        </a:xfrm>
      </p:grpSpPr>
      <p:sp>
        <p:nvSpPr>
          <p:cNvPr id="9" name="Freeform 11"/>
          <p:cNvSpPr>
            <a:spLocks noChangeAspect="1"/>
          </p:cNvSpPr>
          <p:nvPr userDrawn="1"/>
        </p:nvSpPr>
        <p:spPr bwMode="gray">
          <a:xfrm>
            <a:off x="0" y="0"/>
            <a:ext cx="6475236" cy="6858000"/>
          </a:xfrm>
          <a:custGeom>
            <a:avLst/>
            <a:gdLst/>
            <a:ahLst/>
            <a:cxnLst>
              <a:cxn ang="0">
                <a:pos x="0" y="0"/>
              </a:cxn>
              <a:cxn ang="0">
                <a:pos x="0" y="29877"/>
              </a:cxn>
              <a:cxn ang="0">
                <a:pos x="19370" y="29877"/>
              </a:cxn>
              <a:cxn ang="0">
                <a:pos x="28205" y="0"/>
              </a:cxn>
              <a:cxn ang="0">
                <a:pos x="0" y="0"/>
              </a:cxn>
            </a:cxnLst>
            <a:rect l="0" t="0" r="r" b="b"/>
            <a:pathLst>
              <a:path w="28205" h="29877">
                <a:moveTo>
                  <a:pt x="0" y="0"/>
                </a:moveTo>
                <a:lnTo>
                  <a:pt x="0" y="29877"/>
                </a:lnTo>
                <a:lnTo>
                  <a:pt x="19370" y="29877"/>
                </a:lnTo>
                <a:lnTo>
                  <a:pt x="2820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a:spcBef>
                <a:spcPct val="50000"/>
              </a:spcBef>
              <a:defRPr/>
            </a:pPr>
            <a:endParaRPr lang="en-GB" dirty="0">
              <a:solidFill>
                <a:srgbClr val="000000"/>
              </a:solidFill>
              <a:latin typeface="Arial"/>
              <a:cs typeface="+mn-cs"/>
            </a:endParaRPr>
          </a:p>
        </p:txBody>
      </p:sp>
      <p:sp>
        <p:nvSpPr>
          <p:cNvPr id="8" name="Title 7"/>
          <p:cNvSpPr>
            <a:spLocks noGrp="1"/>
          </p:cNvSpPr>
          <p:nvPr>
            <p:ph type="title"/>
          </p:nvPr>
        </p:nvSpPr>
        <p:spPr bwMode="gray">
          <a:xfrm>
            <a:off x="323528" y="1340768"/>
            <a:ext cx="5112568" cy="2088232"/>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
        <p:nvSpPr>
          <p:cNvPr id="12" name="Text Placeholder 11"/>
          <p:cNvSpPr>
            <a:spLocks noGrp="1"/>
          </p:cNvSpPr>
          <p:nvPr>
            <p:ph type="body" sz="quarter" idx="10"/>
          </p:nvPr>
        </p:nvSpPr>
        <p:spPr bwMode="gray">
          <a:xfrm>
            <a:off x="323528" y="3645025"/>
            <a:ext cx="4752528" cy="1008112"/>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7" name="Text Placeholder 6"/>
          <p:cNvSpPr>
            <a:spLocks noGrp="1"/>
          </p:cNvSpPr>
          <p:nvPr>
            <p:ph type="body" sz="quarter" idx="10"/>
          </p:nvPr>
        </p:nvSpPr>
        <p:spPr bwMode="gray"/>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8" name="Picture 7" descr="Wedge2.png"/>
          <p:cNvPicPr>
            <a:picLocks noChangeAspect="1"/>
          </p:cNvPicPr>
          <p:nvPr userDrawn="1"/>
        </p:nvPicPr>
        <p:blipFill>
          <a:blip r:embed="rId2" cstate="screen"/>
          <a:stretch>
            <a:fillRect/>
          </a:stretch>
        </p:blipFill>
        <p:spPr>
          <a:xfrm>
            <a:off x="-7257" y="542607"/>
            <a:ext cx="4644768" cy="5047071"/>
          </a:xfrm>
          <a:prstGeom prst="rect">
            <a:avLst/>
          </a:prstGeom>
        </p:spPr>
      </p:pic>
      <p:sp>
        <p:nvSpPr>
          <p:cNvPr id="15" name="Title 9"/>
          <p:cNvSpPr>
            <a:spLocks noGrp="1"/>
          </p:cNvSpPr>
          <p:nvPr>
            <p:ph type="title"/>
          </p:nvPr>
        </p:nvSpPr>
        <p:spPr bwMode="gray">
          <a:xfrm>
            <a:off x="827583" y="1844824"/>
            <a:ext cx="2808313"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16" name="Text Placeholder 16"/>
          <p:cNvSpPr>
            <a:spLocks noGrp="1"/>
          </p:cNvSpPr>
          <p:nvPr>
            <p:ph type="body" sz="quarter" idx="10"/>
          </p:nvPr>
        </p:nvSpPr>
        <p:spPr bwMode="gray">
          <a:xfrm>
            <a:off x="810020" y="4005064"/>
            <a:ext cx="246583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grpSp>
        <p:nvGrpSpPr>
          <p:cNvPr id="2" name="Group 19"/>
          <p:cNvGrpSpPr>
            <a:grpSpLocks/>
          </p:cNvGrpSpPr>
          <p:nvPr userDrawn="1"/>
        </p:nvGrpSpPr>
        <p:grpSpPr bwMode="gray">
          <a:xfrm>
            <a:off x="683568" y="548680"/>
            <a:ext cx="1930547" cy="1080120"/>
            <a:chOff x="68" y="0"/>
            <a:chExt cx="1723" cy="964"/>
          </a:xfrm>
          <a:solidFill>
            <a:schemeClr val="bg1"/>
          </a:solidFill>
        </p:grpSpPr>
        <p:sp>
          <p:nvSpPr>
            <p:cNvPr id="19" name="Freeform 1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grpFill/>
            <a:ln w="9525">
              <a:noFill/>
              <a:round/>
              <a:headEnd/>
              <a:tailEnd/>
            </a:ln>
          </p:spPr>
          <p:txBody>
            <a:bodyPr/>
            <a:lstStyle/>
            <a:p>
              <a:pPr fontAlgn="auto">
                <a:spcBef>
                  <a:spcPts val="0"/>
                </a:spcBef>
                <a:spcAft>
                  <a:spcPts val="0"/>
                </a:spcAft>
              </a:pPr>
              <a:endParaRPr lang="en-GB" dirty="0">
                <a:solidFill>
                  <a:srgbClr val="000000"/>
                </a:solidFill>
                <a:latin typeface="Arial"/>
                <a:cs typeface="+mn-cs"/>
              </a:endParaRPr>
            </a:p>
          </p:txBody>
        </p:sp>
        <p:sp>
          <p:nvSpPr>
            <p:cNvPr id="20" name="Freeform 1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pPr fontAlgn="auto">
                <a:spcBef>
                  <a:spcPts val="0"/>
                </a:spcBef>
                <a:spcAft>
                  <a:spcPts val="0"/>
                </a:spcAft>
              </a:pPr>
              <a:endParaRPr lang="en-GB" dirty="0">
                <a:solidFill>
                  <a:srgbClr val="000000"/>
                </a:solidFill>
                <a:latin typeface="Arial"/>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13" name="Picture 12" descr="Wedge3.png"/>
          <p:cNvPicPr>
            <a:picLocks noChangeAspect="1"/>
          </p:cNvPicPr>
          <p:nvPr userDrawn="1"/>
        </p:nvPicPr>
        <p:blipFill>
          <a:blip r:embed="rId2" cstate="screen"/>
          <a:srcRect r="1490" b="1485"/>
          <a:stretch>
            <a:fillRect/>
          </a:stretch>
        </p:blipFill>
        <p:spPr>
          <a:xfrm>
            <a:off x="-5229" y="-7257"/>
            <a:ext cx="9149229" cy="6865257"/>
          </a:xfrm>
          <a:prstGeom prst="rect">
            <a:avLst/>
          </a:prstGeom>
        </p:spPr>
      </p:pic>
      <p:grpSp>
        <p:nvGrpSpPr>
          <p:cNvPr id="2" name="Group 19"/>
          <p:cNvGrpSpPr>
            <a:grpSpLocks/>
          </p:cNvGrpSpPr>
          <p:nvPr userDrawn="1"/>
        </p:nvGrpSpPr>
        <p:grpSpPr bwMode="gray">
          <a:xfrm>
            <a:off x="128464" y="0"/>
            <a:ext cx="2735263" cy="1530350"/>
            <a:chOff x="68" y="0"/>
            <a:chExt cx="1723" cy="964"/>
          </a:xfrm>
        </p:grpSpPr>
        <p:sp>
          <p:nvSpPr>
            <p:cNvPr id="12"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pPr fontAlgn="auto">
                <a:spcBef>
                  <a:spcPts val="0"/>
                </a:spcBef>
                <a:spcAft>
                  <a:spcPts val="0"/>
                </a:spcAft>
              </a:pPr>
              <a:endParaRPr lang="en-GB" dirty="0">
                <a:solidFill>
                  <a:srgbClr val="000000"/>
                </a:solidFill>
                <a:latin typeface="Arial"/>
                <a:cs typeface="+mn-cs"/>
              </a:endParaRPr>
            </a:p>
          </p:txBody>
        </p:sp>
        <p:sp>
          <p:nvSpPr>
            <p:cNvPr id="14"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pPr fontAlgn="auto">
                <a:spcBef>
                  <a:spcPts val="0"/>
                </a:spcBef>
                <a:spcAft>
                  <a:spcPts val="0"/>
                </a:spcAft>
              </a:pPr>
              <a:endParaRPr lang="en-GB" dirty="0">
                <a:solidFill>
                  <a:srgbClr val="000000"/>
                </a:solidFill>
                <a:latin typeface="Arial"/>
                <a:cs typeface="+mn-cs"/>
              </a:endParaRPr>
            </a:p>
          </p:txBody>
        </p:sp>
      </p:grpSp>
      <p:sp>
        <p:nvSpPr>
          <p:cNvPr id="10" name="Title 9"/>
          <p:cNvSpPr>
            <a:spLocks noGrp="1"/>
          </p:cNvSpPr>
          <p:nvPr userDrawn="1">
            <p:ph type="title"/>
          </p:nvPr>
        </p:nvSpPr>
        <p:spPr bwMode="gray">
          <a:xfrm>
            <a:off x="4860031" y="2492896"/>
            <a:ext cx="3888433" cy="2232248"/>
          </a:xfrm>
          <a:noFill/>
          <a:ln w="9525">
            <a:noFill/>
            <a:miter lim="800000"/>
            <a:headEnd/>
            <a:tailEnd/>
          </a:ln>
        </p:spPr>
        <p:txBody>
          <a:bodyPr vert="horz" wrap="square" lIns="0" tIns="0" rIns="0" bIns="0" numCol="1" anchor="t" anchorCtr="0" compatLnSpc="1">
            <a:prstTxWarp prst="textNoShape">
              <a:avLst/>
            </a:prstTxWarp>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smtClean="0"/>
              <a:t>Click to edit Master title style</a:t>
            </a:r>
            <a:endParaRPr lang="en-GB" dirty="0"/>
          </a:p>
        </p:txBody>
      </p:sp>
      <p:sp>
        <p:nvSpPr>
          <p:cNvPr id="17" name="Text Placeholder 16"/>
          <p:cNvSpPr>
            <a:spLocks noGrp="1"/>
          </p:cNvSpPr>
          <p:nvPr userDrawn="1">
            <p:ph type="body" sz="quarter" idx="10"/>
          </p:nvPr>
        </p:nvSpPr>
        <p:spPr bwMode="gray">
          <a:xfrm>
            <a:off x="4860031" y="5013176"/>
            <a:ext cx="3888433" cy="1512168"/>
          </a:xfrm>
          <a:noFill/>
          <a:ln w="9525">
            <a:noFill/>
            <a:miter lim="800000"/>
            <a:headEnd/>
            <a:tailEnd/>
          </a:ln>
        </p:spPr>
        <p:txBody>
          <a:bodyPr vert="horz" wrap="square" lIns="0" tIns="0" rIns="0" bIns="0" numCol="1" anchor="t" anchorCtr="0" compatLnSpc="1">
            <a:prstTxWarp prst="textNoShape">
              <a:avLst/>
            </a:prstTxWarp>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etter 1">
    <p:spTree>
      <p:nvGrpSpPr>
        <p:cNvPr id="1" name=""/>
        <p:cNvGrpSpPr/>
        <p:nvPr/>
      </p:nvGrpSpPr>
      <p:grpSpPr>
        <a:xfrm>
          <a:off x="0" y="0"/>
          <a:ext cx="0" cy="0"/>
          <a:chOff x="0" y="0"/>
          <a:chExt cx="0" cy="0"/>
        </a:xfrm>
      </p:grpSpPr>
      <p:sp>
        <p:nvSpPr>
          <p:cNvPr id="22" name="Text Placeholder 4"/>
          <p:cNvSpPr>
            <a:spLocks noGrp="1"/>
          </p:cNvSpPr>
          <p:nvPr>
            <p:ph type="body" sz="quarter" idx="15" hasCustomPrompt="1"/>
          </p:nvPr>
        </p:nvSpPr>
        <p:spPr bwMode="gray">
          <a:xfrm>
            <a:off x="2484438" y="6381328"/>
            <a:ext cx="2020887" cy="216024"/>
          </a:xfrm>
        </p:spPr>
        <p:txBody>
          <a:bodyPr>
            <a:normAutofit/>
          </a:bodyPr>
          <a:lstStyle>
            <a:lvl1pPr>
              <a:lnSpc>
                <a:spcPct val="100000"/>
              </a:lnSpc>
              <a:spcBef>
                <a:spcPts val="0"/>
              </a:spcBef>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Footer</a:t>
            </a:r>
            <a:endParaRPr lang="en-GB" dirty="0"/>
          </a:p>
        </p:txBody>
      </p:sp>
      <p:sp>
        <p:nvSpPr>
          <p:cNvPr id="21" name="Text Placeholder 4"/>
          <p:cNvSpPr>
            <a:spLocks noGrp="1"/>
          </p:cNvSpPr>
          <p:nvPr>
            <p:ph type="body" sz="quarter" idx="14" hasCustomPrompt="1"/>
          </p:nvPr>
        </p:nvSpPr>
        <p:spPr bwMode="gray">
          <a:xfrm>
            <a:off x="323850" y="6381328"/>
            <a:ext cx="1989138" cy="216024"/>
          </a:xfrm>
        </p:spPr>
        <p:txBody>
          <a:bodyPr>
            <a:normAutofit/>
          </a:bodyPr>
          <a:lstStyle>
            <a:lvl1pPr>
              <a:lnSpc>
                <a:spcPct val="100000"/>
              </a:lnSpc>
              <a:spcBef>
                <a:spcPts val="0"/>
              </a:spcBef>
              <a:defRPr sz="400" b="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Footer</a:t>
            </a:r>
            <a:endParaRPr lang="en-GB" dirty="0"/>
          </a:p>
        </p:txBody>
      </p:sp>
      <p:sp>
        <p:nvSpPr>
          <p:cNvPr id="20" name="Text Placeholder 4"/>
          <p:cNvSpPr>
            <a:spLocks noGrp="1"/>
          </p:cNvSpPr>
          <p:nvPr>
            <p:ph type="body" sz="quarter" idx="13" hasCustomPrompt="1"/>
          </p:nvPr>
        </p:nvSpPr>
        <p:spPr bwMode="gray">
          <a:xfrm>
            <a:off x="2378525" y="514250"/>
            <a:ext cx="1262910" cy="504056"/>
          </a:xfrm>
        </p:spPr>
        <p:txBody>
          <a:bodyPr>
            <a:normAutofit/>
          </a:bodyPr>
          <a:lstStyle>
            <a:lvl1pPr>
              <a:lnSpc>
                <a:spcPct val="100000"/>
              </a:lnSpc>
              <a:spcBef>
                <a:spcPts val="0"/>
              </a:spcBef>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KPMG Tel</a:t>
            </a:r>
            <a:endParaRPr lang="en-GB" dirty="0"/>
          </a:p>
        </p:txBody>
      </p:sp>
      <p:sp>
        <p:nvSpPr>
          <p:cNvPr id="19" name="Text Placeholder 4"/>
          <p:cNvSpPr>
            <a:spLocks noGrp="1"/>
          </p:cNvSpPr>
          <p:nvPr>
            <p:ph type="body" sz="quarter" idx="12" hasCustomPrompt="1"/>
          </p:nvPr>
        </p:nvSpPr>
        <p:spPr bwMode="gray">
          <a:xfrm>
            <a:off x="1115616" y="514250"/>
            <a:ext cx="1262910" cy="504056"/>
          </a:xfrm>
        </p:spPr>
        <p:txBody>
          <a:bodyPr>
            <a:normAutofit/>
          </a:bodyPr>
          <a:lstStyle>
            <a:lvl1pPr>
              <a:lnSpc>
                <a:spcPct val="100000"/>
              </a:lnSpc>
              <a:spcBef>
                <a:spcPts val="0"/>
              </a:spcBef>
              <a:defRPr sz="700">
                <a:solidFill>
                  <a:schemeClr val="tx1"/>
                </a:solidFill>
                <a:latin typeface="+mn-lt"/>
                <a:cs typeface="Times New Roman" pitchFamily="18" charset="0"/>
              </a:defRPr>
            </a:lvl1pPr>
            <a:lvl2pPr>
              <a:lnSpc>
                <a:spcPct val="100000"/>
              </a:lnSpc>
              <a:spcBef>
                <a:spcPts val="0"/>
              </a:spcBef>
              <a:defRPr sz="700">
                <a:solidFill>
                  <a:schemeClr val="tx1"/>
                </a:solidFill>
                <a:latin typeface="+mn-lt"/>
                <a:cs typeface="Times New Roman" pitchFamily="18" charset="0"/>
              </a:defRPr>
            </a:lvl2pPr>
            <a:lvl3pPr>
              <a:lnSpc>
                <a:spcPct val="100000"/>
              </a:lnSpc>
              <a:spcBef>
                <a:spcPts val="0"/>
              </a:spcBef>
              <a:buClrTx/>
              <a:defRPr sz="700">
                <a:solidFill>
                  <a:schemeClr val="tx1"/>
                </a:solidFill>
                <a:latin typeface="+mn-lt"/>
                <a:cs typeface="Times New Roman" pitchFamily="18" charset="0"/>
              </a:defRPr>
            </a:lvl3pPr>
            <a:lvl4pPr>
              <a:lnSpc>
                <a:spcPct val="100000"/>
              </a:lnSpc>
              <a:spcBef>
                <a:spcPts val="0"/>
              </a:spcBef>
              <a:buClrTx/>
              <a:defRPr sz="700">
                <a:solidFill>
                  <a:schemeClr val="tx1"/>
                </a:solidFill>
                <a:latin typeface="+mn-lt"/>
                <a:cs typeface="Times New Roman" pitchFamily="18" charset="0"/>
              </a:defRPr>
            </a:lvl4pPr>
            <a:lvl5pPr>
              <a:lnSpc>
                <a:spcPct val="100000"/>
              </a:lnSpc>
              <a:spcBef>
                <a:spcPts val="0"/>
              </a:spcBef>
              <a:buClrTx/>
              <a:defRPr sz="700">
                <a:solidFill>
                  <a:schemeClr val="tx1"/>
                </a:solidFill>
                <a:latin typeface="+mn-lt"/>
                <a:cs typeface="Times New Roman" pitchFamily="18" charset="0"/>
              </a:defRPr>
            </a:lvl5pPr>
            <a:lvl6pPr>
              <a:lnSpc>
                <a:spcPct val="100000"/>
              </a:lnSpc>
              <a:spcBef>
                <a:spcPts val="0"/>
              </a:spcBef>
              <a:buClrTx/>
              <a:defRPr sz="700" baseline="0">
                <a:solidFill>
                  <a:schemeClr val="tx1"/>
                </a:solidFill>
                <a:latin typeface="+mn-lt"/>
                <a:cs typeface="Times New Roman" pitchFamily="18" charset="0"/>
              </a:defRPr>
            </a:lvl6pPr>
            <a:lvl7pPr>
              <a:lnSpc>
                <a:spcPct val="100000"/>
              </a:lnSpc>
              <a:spcBef>
                <a:spcPts val="0"/>
              </a:spcBef>
              <a:buClrTx/>
              <a:defRPr sz="700" baseline="0">
                <a:solidFill>
                  <a:schemeClr val="tx1"/>
                </a:solidFill>
                <a:latin typeface="+mn-lt"/>
                <a:cs typeface="Times New Roman" pitchFamily="18" charset="0"/>
              </a:defRPr>
            </a:lvl7pPr>
            <a:lvl8pPr>
              <a:lnSpc>
                <a:spcPct val="100000"/>
              </a:lnSpc>
              <a:spcBef>
                <a:spcPts val="0"/>
              </a:spcBef>
              <a:buClrTx/>
              <a:defRPr sz="700" baseline="0">
                <a:solidFill>
                  <a:schemeClr val="tx1"/>
                </a:solidFill>
                <a:latin typeface="+mn-lt"/>
                <a:cs typeface="Times New Roman" pitchFamily="18" charset="0"/>
              </a:defRPr>
            </a:lvl8pPr>
            <a:lvl9pPr>
              <a:lnSpc>
                <a:spcPct val="100000"/>
              </a:lnSpc>
              <a:spcBef>
                <a:spcPts val="0"/>
              </a:spcBef>
              <a:buClrTx/>
              <a:defRPr sz="700" baseline="0">
                <a:solidFill>
                  <a:schemeClr val="tx1"/>
                </a:solidFill>
                <a:latin typeface="+mn-lt"/>
                <a:cs typeface="Times New Roman" pitchFamily="18" charset="0"/>
              </a:defRPr>
            </a:lvl9pPr>
          </a:lstStyle>
          <a:p>
            <a:pPr lvl="0"/>
            <a:r>
              <a:rPr lang="en-US" dirty="0" smtClean="0"/>
              <a:t>KPMG address</a:t>
            </a:r>
            <a:endParaRPr lang="en-GB" dirty="0"/>
          </a:p>
        </p:txBody>
      </p:sp>
      <p:sp>
        <p:nvSpPr>
          <p:cNvPr id="5" name="Text Placeholder 4"/>
          <p:cNvSpPr>
            <a:spLocks noGrp="1"/>
          </p:cNvSpPr>
          <p:nvPr>
            <p:ph type="body" sz="quarter" idx="10"/>
          </p:nvPr>
        </p:nvSpPr>
        <p:spPr bwMode="gray">
          <a:xfrm>
            <a:off x="323849" y="1268412"/>
            <a:ext cx="4181476" cy="4897438"/>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buSzPct val="100000"/>
              <a:buFont typeface="Symbol" pitchFamily="18" charset="2"/>
              <a:buChar char="·"/>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buSzPct val="100000"/>
              <a:buFont typeface="Symbol" pitchFamily="18" charset="2"/>
              <a:buChar char="·"/>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2" name="Group 15"/>
          <p:cNvGrpSpPr/>
          <p:nvPr userDrawn="1"/>
        </p:nvGrpSpPr>
        <p:grpSpPr bwMode="gray">
          <a:xfrm>
            <a:off x="211116" y="0"/>
            <a:ext cx="963613" cy="695325"/>
            <a:chOff x="175518" y="0"/>
            <a:chExt cx="963613" cy="695325"/>
          </a:xfrm>
        </p:grpSpPr>
        <p:sp>
          <p:nvSpPr>
            <p:cNvPr id="17"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sp>
          <p:nvSpPr>
            <p:cNvPr id="18"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sp>
          <p:nvSpPr>
            <p:cNvPr id="23"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grpSp>
      <p:sp>
        <p:nvSpPr>
          <p:cNvPr id="12" name="Text Placeholder 4"/>
          <p:cNvSpPr>
            <a:spLocks noGrp="1"/>
          </p:cNvSpPr>
          <p:nvPr>
            <p:ph type="body" sz="quarter" idx="11"/>
          </p:nvPr>
        </p:nvSpPr>
        <p:spPr bwMode="gray">
          <a:xfrm>
            <a:off x="4638675" y="1268412"/>
            <a:ext cx="4181475" cy="4897438"/>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buSzPct val="100000"/>
              <a:buFont typeface="Symbol" pitchFamily="18" charset="2"/>
              <a:buChar char="·"/>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buSzPct val="100000"/>
              <a:buFont typeface="Symbol" pitchFamily="18" charset="2"/>
              <a:buChar char="·"/>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tter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bwMode="gray">
          <a:xfrm>
            <a:off x="323849" y="1268412"/>
            <a:ext cx="4181476" cy="4897438"/>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buSzPct val="100000"/>
              <a:buFont typeface="Symbol" pitchFamily="18" charset="2"/>
              <a:buChar char="·"/>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buSzPct val="100000"/>
              <a:buFont typeface="Symbol" pitchFamily="18" charset="2"/>
              <a:buChar char="·"/>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ext Placeholder 4"/>
          <p:cNvSpPr>
            <a:spLocks noGrp="1"/>
          </p:cNvSpPr>
          <p:nvPr>
            <p:ph type="body" sz="quarter" idx="11"/>
          </p:nvPr>
        </p:nvSpPr>
        <p:spPr bwMode="gray">
          <a:xfrm>
            <a:off x="4638675" y="1268412"/>
            <a:ext cx="4181475" cy="4897438"/>
          </a:xfrm>
        </p:spPr>
        <p:txBody>
          <a:bodyPr/>
          <a:lstStyle>
            <a:lvl1pPr>
              <a:defRPr>
                <a:solidFill>
                  <a:schemeClr val="tx1"/>
                </a:solidFill>
                <a:latin typeface="Times New Roman" pitchFamily="18" charset="0"/>
                <a:cs typeface="Times New Roman" pitchFamily="18" charset="0"/>
              </a:defRPr>
            </a:lvl1pPr>
            <a:lvl2pPr>
              <a:defRPr>
                <a:solidFill>
                  <a:schemeClr val="tx1"/>
                </a:solidFill>
                <a:latin typeface="Times New Roman" pitchFamily="18" charset="0"/>
                <a:cs typeface="Times New Roman" pitchFamily="18" charset="0"/>
              </a:defRPr>
            </a:lvl2pPr>
            <a:lvl3pPr>
              <a:buClrTx/>
              <a:buSzPct val="100000"/>
              <a:buFont typeface="Symbol" pitchFamily="18" charset="2"/>
              <a:buChar char="·"/>
              <a:defRPr>
                <a:solidFill>
                  <a:schemeClr val="tx1"/>
                </a:solidFill>
                <a:latin typeface="Times New Roman" pitchFamily="18" charset="0"/>
                <a:cs typeface="Times New Roman" pitchFamily="18" charset="0"/>
              </a:defRPr>
            </a:lvl3pPr>
            <a:lvl4pPr>
              <a:buClrTx/>
              <a:defRPr>
                <a:solidFill>
                  <a:schemeClr val="tx1"/>
                </a:solidFill>
                <a:latin typeface="Times New Roman" pitchFamily="18" charset="0"/>
                <a:cs typeface="Times New Roman" pitchFamily="18" charset="0"/>
              </a:defRPr>
            </a:lvl4pPr>
            <a:lvl5pPr>
              <a:buClrTx/>
              <a:buSzPct val="100000"/>
              <a:buFont typeface="Symbol" pitchFamily="18" charset="2"/>
              <a:buChar char="·"/>
              <a:defRPr>
                <a:solidFill>
                  <a:schemeClr val="tx1"/>
                </a:solidFill>
                <a:latin typeface="Times New Roman" pitchFamily="18" charset="0"/>
                <a:cs typeface="Times New Roman" pitchFamily="18" charset="0"/>
              </a:defRPr>
            </a:lvl5pPr>
            <a:lvl6pPr>
              <a:buClrTx/>
              <a:defRPr baseline="0">
                <a:solidFill>
                  <a:schemeClr val="tx1"/>
                </a:solidFill>
                <a:latin typeface="Times New Roman" pitchFamily="18" charset="0"/>
                <a:cs typeface="Times New Roman" pitchFamily="18" charset="0"/>
              </a:defRPr>
            </a:lvl6pPr>
            <a:lvl7pPr>
              <a:buClrTx/>
              <a:defRPr baseline="0">
                <a:solidFill>
                  <a:schemeClr val="tx1"/>
                </a:solidFill>
                <a:latin typeface="Times New Roman" pitchFamily="18" charset="0"/>
                <a:cs typeface="Times New Roman" pitchFamily="18" charset="0"/>
              </a:defRPr>
            </a:lvl7pPr>
            <a:lvl8pPr>
              <a:buClrTx/>
              <a:defRPr baseline="0">
                <a:solidFill>
                  <a:schemeClr val="tx1"/>
                </a:solidFill>
                <a:latin typeface="Times New Roman" pitchFamily="18" charset="0"/>
                <a:cs typeface="Times New Roman" pitchFamily="18" charset="0"/>
              </a:defRPr>
            </a:lvl8pPr>
            <a:lvl9pPr>
              <a:buClrTx/>
              <a:defRPr baseline="0">
                <a:solidFill>
                  <a:schemeClr val="tx1"/>
                </a:solidFill>
                <a:latin typeface="Times New Roman" pitchFamily="18" charset="0"/>
                <a:cs typeface="Times New Roman" pitchFamily="18"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2" name="Group 8"/>
          <p:cNvGrpSpPr/>
          <p:nvPr userDrawn="1"/>
        </p:nvGrpSpPr>
        <p:grpSpPr bwMode="gray">
          <a:xfrm>
            <a:off x="211116" y="0"/>
            <a:ext cx="963613" cy="695325"/>
            <a:chOff x="175518" y="0"/>
            <a:chExt cx="963613" cy="695325"/>
          </a:xfrm>
        </p:grpSpPr>
        <p:sp>
          <p:nvSpPr>
            <p:cNvPr id="10" name="Freeform 6"/>
            <p:cNvSpPr>
              <a:spLocks noEditPoints="1"/>
            </p:cNvSpPr>
            <p:nvPr userDrawn="1"/>
          </p:nvSpPr>
          <p:spPr bwMode="gray">
            <a:xfrm>
              <a:off x="286643" y="215900"/>
              <a:ext cx="700088" cy="271463"/>
            </a:xfrm>
            <a:custGeom>
              <a:avLst/>
              <a:gdLst/>
              <a:ahLst/>
              <a:cxnLst>
                <a:cxn ang="0">
                  <a:pos x="6130" y="2584"/>
                </a:cxn>
                <a:cxn ang="0">
                  <a:pos x="6106" y="2594"/>
                </a:cxn>
                <a:cxn ang="0">
                  <a:pos x="5549" y="2661"/>
                </a:cxn>
                <a:cxn ang="0">
                  <a:pos x="5025" y="2423"/>
                </a:cxn>
                <a:cxn ang="0">
                  <a:pos x="4926" y="2101"/>
                </a:cxn>
                <a:cxn ang="0">
                  <a:pos x="4756" y="2101"/>
                </a:cxn>
                <a:cxn ang="0">
                  <a:pos x="4625" y="2625"/>
                </a:cxn>
                <a:cxn ang="0">
                  <a:pos x="4182" y="2625"/>
                </a:cxn>
                <a:cxn ang="0">
                  <a:pos x="4338" y="2101"/>
                </a:cxn>
                <a:cxn ang="0">
                  <a:pos x="4197" y="2101"/>
                </a:cxn>
                <a:cxn ang="0">
                  <a:pos x="3859" y="2625"/>
                </a:cxn>
                <a:cxn ang="0">
                  <a:pos x="3503" y="2625"/>
                </a:cxn>
                <a:cxn ang="0">
                  <a:pos x="3471" y="2101"/>
                </a:cxn>
                <a:cxn ang="0">
                  <a:pos x="3314" y="2101"/>
                </a:cxn>
                <a:cxn ang="0">
                  <a:pos x="3159" y="2625"/>
                </a:cxn>
                <a:cxn ang="0">
                  <a:pos x="2780" y="2625"/>
                </a:cxn>
                <a:cxn ang="0">
                  <a:pos x="2940" y="2101"/>
                </a:cxn>
                <a:cxn ang="0">
                  <a:pos x="2047" y="2101"/>
                </a:cxn>
                <a:cxn ang="0">
                  <a:pos x="2047" y="2093"/>
                </a:cxn>
                <a:cxn ang="0">
                  <a:pos x="1888" y="2626"/>
                </a:cxn>
                <a:cxn ang="0">
                  <a:pos x="1484" y="2626"/>
                </a:cxn>
                <a:cxn ang="0">
                  <a:pos x="1642" y="2101"/>
                </a:cxn>
                <a:cxn ang="0">
                  <a:pos x="1148" y="2101"/>
                </a:cxn>
                <a:cxn ang="0">
                  <a:pos x="1394" y="2626"/>
                </a:cxn>
                <a:cxn ang="0">
                  <a:pos x="927" y="2626"/>
                </a:cxn>
                <a:cxn ang="0">
                  <a:pos x="715" y="2101"/>
                </a:cxn>
                <a:cxn ang="0">
                  <a:pos x="588" y="2101"/>
                </a:cxn>
                <a:cxn ang="0">
                  <a:pos x="442" y="2583"/>
                </a:cxn>
                <a:cxn ang="0">
                  <a:pos x="434" y="2626"/>
                </a:cxn>
                <a:cxn ang="0">
                  <a:pos x="0" y="2626"/>
                </a:cxn>
                <a:cxn ang="0">
                  <a:pos x="397" y="1303"/>
                </a:cxn>
                <a:cxn ang="0">
                  <a:pos x="397" y="0"/>
                </a:cxn>
                <a:cxn ang="0">
                  <a:pos x="1888" y="0"/>
                </a:cxn>
                <a:cxn ang="0">
                  <a:pos x="1888" y="1287"/>
                </a:cxn>
                <a:cxn ang="0">
                  <a:pos x="1944" y="1098"/>
                </a:cxn>
                <a:cxn ang="0">
                  <a:pos x="2047" y="1098"/>
                </a:cxn>
                <a:cxn ang="0">
                  <a:pos x="2047" y="0"/>
                </a:cxn>
                <a:cxn ang="0">
                  <a:pos x="3534" y="0"/>
                </a:cxn>
                <a:cxn ang="0">
                  <a:pos x="3534" y="1098"/>
                </a:cxn>
                <a:cxn ang="0">
                  <a:pos x="3694" y="1098"/>
                </a:cxn>
                <a:cxn ang="0">
                  <a:pos x="3694" y="0"/>
                </a:cxn>
                <a:cxn ang="0">
                  <a:pos x="5180" y="0"/>
                </a:cxn>
                <a:cxn ang="0">
                  <a:pos x="5180" y="1388"/>
                </a:cxn>
                <a:cxn ang="0">
                  <a:pos x="5340" y="1222"/>
                </a:cxn>
                <a:cxn ang="0">
                  <a:pos x="5340" y="0"/>
                </a:cxn>
                <a:cxn ang="0">
                  <a:pos x="6827" y="0"/>
                </a:cxn>
                <a:cxn ang="0">
                  <a:pos x="6827" y="2101"/>
                </a:cxn>
                <a:cxn ang="0">
                  <a:pos x="6266" y="2101"/>
                </a:cxn>
                <a:cxn ang="0">
                  <a:pos x="6130" y="2584"/>
                </a:cxn>
                <a:cxn ang="0">
                  <a:pos x="5342" y="2101"/>
                </a:cxn>
                <a:cxn ang="0">
                  <a:pos x="5386" y="2264"/>
                </a:cxn>
                <a:cxn ang="0">
                  <a:pos x="5610" y="2349"/>
                </a:cxn>
                <a:cxn ang="0">
                  <a:pos x="5788" y="2330"/>
                </a:cxn>
                <a:cxn ang="0">
                  <a:pos x="5861" y="2101"/>
                </a:cxn>
                <a:cxn ang="0">
                  <a:pos x="5342" y="2101"/>
                </a:cxn>
              </a:cxnLst>
              <a:rect l="0" t="0" r="r" b="b"/>
              <a:pathLst>
                <a:path w="6827" h="2661">
                  <a:moveTo>
                    <a:pt x="6130" y="2584"/>
                  </a:moveTo>
                  <a:cubicBezTo>
                    <a:pt x="6106" y="2594"/>
                    <a:pt x="6106" y="2594"/>
                    <a:pt x="6106" y="2594"/>
                  </a:cubicBezTo>
                  <a:cubicBezTo>
                    <a:pt x="6010" y="2632"/>
                    <a:pt x="5728" y="2661"/>
                    <a:pt x="5549" y="2661"/>
                  </a:cubicBezTo>
                  <a:cubicBezTo>
                    <a:pt x="5381" y="2661"/>
                    <a:pt x="5156" y="2599"/>
                    <a:pt x="5025" y="2423"/>
                  </a:cubicBezTo>
                  <a:cubicBezTo>
                    <a:pt x="4975" y="2355"/>
                    <a:pt x="4927" y="2250"/>
                    <a:pt x="4926" y="2101"/>
                  </a:cubicBezTo>
                  <a:cubicBezTo>
                    <a:pt x="4756" y="2101"/>
                    <a:pt x="4756" y="2101"/>
                    <a:pt x="4756" y="2101"/>
                  </a:cubicBezTo>
                  <a:cubicBezTo>
                    <a:pt x="4625" y="2625"/>
                    <a:pt x="4625" y="2625"/>
                    <a:pt x="4625" y="2625"/>
                  </a:cubicBezTo>
                  <a:cubicBezTo>
                    <a:pt x="4182" y="2625"/>
                    <a:pt x="4182" y="2625"/>
                    <a:pt x="4182" y="2625"/>
                  </a:cubicBezTo>
                  <a:cubicBezTo>
                    <a:pt x="4338" y="2101"/>
                    <a:pt x="4338" y="2101"/>
                    <a:pt x="4338" y="2101"/>
                  </a:cubicBezTo>
                  <a:cubicBezTo>
                    <a:pt x="4197" y="2101"/>
                    <a:pt x="4197" y="2101"/>
                    <a:pt x="4197" y="2101"/>
                  </a:cubicBezTo>
                  <a:cubicBezTo>
                    <a:pt x="3859" y="2625"/>
                    <a:pt x="3859" y="2625"/>
                    <a:pt x="3859" y="2625"/>
                  </a:cubicBezTo>
                  <a:cubicBezTo>
                    <a:pt x="3503" y="2625"/>
                    <a:pt x="3503" y="2625"/>
                    <a:pt x="3503" y="2625"/>
                  </a:cubicBezTo>
                  <a:cubicBezTo>
                    <a:pt x="3471" y="2101"/>
                    <a:pt x="3471" y="2101"/>
                    <a:pt x="3471" y="2101"/>
                  </a:cubicBezTo>
                  <a:cubicBezTo>
                    <a:pt x="3314" y="2101"/>
                    <a:pt x="3314" y="2101"/>
                    <a:pt x="3314" y="2101"/>
                  </a:cubicBezTo>
                  <a:cubicBezTo>
                    <a:pt x="3159" y="2625"/>
                    <a:pt x="3159" y="2625"/>
                    <a:pt x="3159" y="2625"/>
                  </a:cubicBezTo>
                  <a:cubicBezTo>
                    <a:pt x="2780" y="2625"/>
                    <a:pt x="2780" y="2625"/>
                    <a:pt x="2780" y="2625"/>
                  </a:cubicBezTo>
                  <a:cubicBezTo>
                    <a:pt x="2940" y="2101"/>
                    <a:pt x="2940" y="2101"/>
                    <a:pt x="2940" y="2101"/>
                  </a:cubicBezTo>
                  <a:cubicBezTo>
                    <a:pt x="2047" y="2101"/>
                    <a:pt x="2047" y="2101"/>
                    <a:pt x="2047" y="2101"/>
                  </a:cubicBezTo>
                  <a:cubicBezTo>
                    <a:pt x="2047" y="2093"/>
                    <a:pt x="2047" y="2093"/>
                    <a:pt x="2047" y="2093"/>
                  </a:cubicBezTo>
                  <a:cubicBezTo>
                    <a:pt x="1888" y="2626"/>
                    <a:pt x="1888" y="2626"/>
                    <a:pt x="1888" y="2626"/>
                  </a:cubicBezTo>
                  <a:cubicBezTo>
                    <a:pt x="1484" y="2626"/>
                    <a:pt x="1484" y="2626"/>
                    <a:pt x="1484" y="2626"/>
                  </a:cubicBezTo>
                  <a:cubicBezTo>
                    <a:pt x="1642" y="2101"/>
                    <a:pt x="1642" y="2101"/>
                    <a:pt x="1642" y="2101"/>
                  </a:cubicBezTo>
                  <a:cubicBezTo>
                    <a:pt x="1148" y="2101"/>
                    <a:pt x="1148" y="2101"/>
                    <a:pt x="1148" y="2101"/>
                  </a:cubicBezTo>
                  <a:cubicBezTo>
                    <a:pt x="1394" y="2626"/>
                    <a:pt x="1394" y="2626"/>
                    <a:pt x="1394" y="2626"/>
                  </a:cubicBezTo>
                  <a:cubicBezTo>
                    <a:pt x="927" y="2626"/>
                    <a:pt x="927" y="2626"/>
                    <a:pt x="927" y="2626"/>
                  </a:cubicBezTo>
                  <a:cubicBezTo>
                    <a:pt x="715" y="2101"/>
                    <a:pt x="715" y="2101"/>
                    <a:pt x="715" y="2101"/>
                  </a:cubicBezTo>
                  <a:cubicBezTo>
                    <a:pt x="588" y="2101"/>
                    <a:pt x="588" y="2101"/>
                    <a:pt x="588" y="2101"/>
                  </a:cubicBezTo>
                  <a:cubicBezTo>
                    <a:pt x="509" y="2359"/>
                    <a:pt x="447" y="2567"/>
                    <a:pt x="442" y="2583"/>
                  </a:cubicBezTo>
                  <a:cubicBezTo>
                    <a:pt x="434" y="2626"/>
                    <a:pt x="434" y="2626"/>
                    <a:pt x="434" y="2626"/>
                  </a:cubicBezTo>
                  <a:cubicBezTo>
                    <a:pt x="0" y="2626"/>
                    <a:pt x="0" y="2626"/>
                    <a:pt x="0" y="2626"/>
                  </a:cubicBezTo>
                  <a:cubicBezTo>
                    <a:pt x="397" y="1303"/>
                    <a:pt x="397" y="1303"/>
                    <a:pt x="397" y="1303"/>
                  </a:cubicBezTo>
                  <a:cubicBezTo>
                    <a:pt x="397" y="0"/>
                    <a:pt x="397" y="0"/>
                    <a:pt x="397" y="0"/>
                  </a:cubicBezTo>
                  <a:cubicBezTo>
                    <a:pt x="1888" y="0"/>
                    <a:pt x="1888" y="0"/>
                    <a:pt x="1888" y="0"/>
                  </a:cubicBezTo>
                  <a:cubicBezTo>
                    <a:pt x="1888" y="1287"/>
                    <a:pt x="1888" y="1287"/>
                    <a:pt x="1888" y="1287"/>
                  </a:cubicBezTo>
                  <a:cubicBezTo>
                    <a:pt x="1944" y="1098"/>
                    <a:pt x="1944" y="1098"/>
                    <a:pt x="1944" y="1098"/>
                  </a:cubicBezTo>
                  <a:cubicBezTo>
                    <a:pt x="2047" y="1098"/>
                    <a:pt x="2047" y="1098"/>
                    <a:pt x="2047" y="1098"/>
                  </a:cubicBezTo>
                  <a:cubicBezTo>
                    <a:pt x="2047" y="0"/>
                    <a:pt x="2047" y="0"/>
                    <a:pt x="2047" y="0"/>
                  </a:cubicBezTo>
                  <a:cubicBezTo>
                    <a:pt x="3534" y="0"/>
                    <a:pt x="3534" y="0"/>
                    <a:pt x="3534" y="0"/>
                  </a:cubicBezTo>
                  <a:cubicBezTo>
                    <a:pt x="3534" y="1098"/>
                    <a:pt x="3534" y="1098"/>
                    <a:pt x="3534" y="1098"/>
                  </a:cubicBezTo>
                  <a:cubicBezTo>
                    <a:pt x="3694" y="1098"/>
                    <a:pt x="3694" y="1098"/>
                    <a:pt x="3694" y="1098"/>
                  </a:cubicBezTo>
                  <a:cubicBezTo>
                    <a:pt x="3694" y="0"/>
                    <a:pt x="3694" y="0"/>
                    <a:pt x="3694" y="0"/>
                  </a:cubicBezTo>
                  <a:cubicBezTo>
                    <a:pt x="5180" y="0"/>
                    <a:pt x="5180" y="0"/>
                    <a:pt x="5180" y="0"/>
                  </a:cubicBezTo>
                  <a:cubicBezTo>
                    <a:pt x="5180" y="1388"/>
                    <a:pt x="5180" y="1388"/>
                    <a:pt x="5180" y="1388"/>
                  </a:cubicBezTo>
                  <a:cubicBezTo>
                    <a:pt x="5231" y="1319"/>
                    <a:pt x="5285" y="1264"/>
                    <a:pt x="5340" y="1222"/>
                  </a:cubicBezTo>
                  <a:cubicBezTo>
                    <a:pt x="5340" y="0"/>
                    <a:pt x="5340" y="0"/>
                    <a:pt x="5340" y="0"/>
                  </a:cubicBezTo>
                  <a:cubicBezTo>
                    <a:pt x="6827" y="0"/>
                    <a:pt x="6827" y="0"/>
                    <a:pt x="6827" y="0"/>
                  </a:cubicBezTo>
                  <a:cubicBezTo>
                    <a:pt x="6827" y="2101"/>
                    <a:pt x="6827" y="2101"/>
                    <a:pt x="6827" y="2101"/>
                  </a:cubicBezTo>
                  <a:cubicBezTo>
                    <a:pt x="6266" y="2101"/>
                    <a:pt x="6266" y="2101"/>
                    <a:pt x="6266" y="2101"/>
                  </a:cubicBezTo>
                  <a:lnTo>
                    <a:pt x="6130" y="2584"/>
                  </a:lnTo>
                  <a:close/>
                  <a:moveTo>
                    <a:pt x="5342" y="2101"/>
                  </a:moveTo>
                  <a:cubicBezTo>
                    <a:pt x="5344" y="2169"/>
                    <a:pt x="5356" y="2226"/>
                    <a:pt x="5386" y="2264"/>
                  </a:cubicBezTo>
                  <a:cubicBezTo>
                    <a:pt x="5429" y="2321"/>
                    <a:pt x="5503" y="2349"/>
                    <a:pt x="5610" y="2349"/>
                  </a:cubicBezTo>
                  <a:cubicBezTo>
                    <a:pt x="5728" y="2349"/>
                    <a:pt x="5773" y="2336"/>
                    <a:pt x="5788" y="2330"/>
                  </a:cubicBezTo>
                  <a:cubicBezTo>
                    <a:pt x="5861" y="2101"/>
                    <a:pt x="5861" y="2101"/>
                    <a:pt x="5861" y="2101"/>
                  </a:cubicBezTo>
                  <a:lnTo>
                    <a:pt x="5342" y="2101"/>
                  </a:lnTo>
                  <a:close/>
                </a:path>
              </a:pathLst>
            </a:custGeom>
            <a:solidFill>
              <a:srgbClr val="00338D"/>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sp>
          <p:nvSpPr>
            <p:cNvPr id="11" name="Freeform 7"/>
            <p:cNvSpPr>
              <a:spLocks noEditPoints="1"/>
            </p:cNvSpPr>
            <p:nvPr userDrawn="1"/>
          </p:nvSpPr>
          <p:spPr bwMode="gray">
            <a:xfrm>
              <a:off x="294581" y="330200"/>
              <a:ext cx="650875" cy="152400"/>
            </a:xfrm>
            <a:custGeom>
              <a:avLst/>
              <a:gdLst/>
              <a:ahLst/>
              <a:cxnLst>
                <a:cxn ang="0">
                  <a:pos x="2581" y="459"/>
                </a:cxn>
                <a:cxn ang="0">
                  <a:pos x="2254" y="682"/>
                </a:cxn>
                <a:cxn ang="0">
                  <a:pos x="2000" y="681"/>
                </a:cxn>
                <a:cxn ang="0">
                  <a:pos x="2130" y="234"/>
                </a:cxn>
                <a:cxn ang="0">
                  <a:pos x="2581" y="459"/>
                </a:cxn>
                <a:cxn ang="0">
                  <a:pos x="749" y="30"/>
                </a:cxn>
                <a:cxn ang="0">
                  <a:pos x="427" y="30"/>
                </a:cxn>
                <a:cxn ang="0">
                  <a:pos x="0" y="1452"/>
                </a:cxn>
                <a:cxn ang="0">
                  <a:pos x="319" y="1452"/>
                </a:cxn>
                <a:cxn ang="0">
                  <a:pos x="749" y="30"/>
                </a:cxn>
                <a:cxn ang="0">
                  <a:pos x="1585" y="30"/>
                </a:cxn>
                <a:cxn ang="0">
                  <a:pos x="1194" y="30"/>
                </a:cxn>
                <a:cxn ang="0">
                  <a:pos x="571" y="658"/>
                </a:cxn>
                <a:cxn ang="0">
                  <a:pos x="571" y="657"/>
                </a:cxn>
                <a:cxn ang="0">
                  <a:pos x="571" y="658"/>
                </a:cxn>
                <a:cxn ang="0">
                  <a:pos x="571" y="658"/>
                </a:cxn>
                <a:cxn ang="0">
                  <a:pos x="571" y="658"/>
                </a:cxn>
                <a:cxn ang="0">
                  <a:pos x="571" y="658"/>
                </a:cxn>
                <a:cxn ang="0">
                  <a:pos x="571" y="658"/>
                </a:cxn>
                <a:cxn ang="0">
                  <a:pos x="892" y="1452"/>
                </a:cxn>
                <a:cxn ang="0">
                  <a:pos x="1239" y="1452"/>
                </a:cxn>
                <a:cxn ang="0">
                  <a:pos x="881" y="688"/>
                </a:cxn>
                <a:cxn ang="0">
                  <a:pos x="1585" y="30"/>
                </a:cxn>
                <a:cxn ang="0">
                  <a:pos x="2875" y="459"/>
                </a:cxn>
                <a:cxn ang="0">
                  <a:pos x="2275" y="30"/>
                </a:cxn>
                <a:cxn ang="0">
                  <a:pos x="1913" y="30"/>
                </a:cxn>
                <a:cxn ang="0">
                  <a:pos x="1484" y="1452"/>
                </a:cxn>
                <a:cxn ang="0">
                  <a:pos x="1777" y="1452"/>
                </a:cxn>
                <a:cxn ang="0">
                  <a:pos x="1945" y="890"/>
                </a:cxn>
                <a:cxn ang="0">
                  <a:pos x="2179" y="890"/>
                </a:cxn>
                <a:cxn ang="0">
                  <a:pos x="2875" y="459"/>
                </a:cxn>
                <a:cxn ang="0">
                  <a:pos x="4866" y="30"/>
                </a:cxn>
                <a:cxn ang="0">
                  <a:pos x="4400" y="30"/>
                </a:cxn>
                <a:cxn ang="0">
                  <a:pos x="3694" y="1259"/>
                </a:cxn>
                <a:cxn ang="0">
                  <a:pos x="3678" y="30"/>
                </a:cxn>
                <a:cxn ang="0">
                  <a:pos x="3216" y="30"/>
                </a:cxn>
                <a:cxn ang="0">
                  <a:pos x="2781" y="1451"/>
                </a:cxn>
                <a:cxn ang="0">
                  <a:pos x="3048" y="1451"/>
                </a:cxn>
                <a:cxn ang="0">
                  <a:pos x="3408" y="234"/>
                </a:cxn>
                <a:cxn ang="0">
                  <a:pos x="3482" y="1451"/>
                </a:cxn>
                <a:cxn ang="0">
                  <a:pos x="3758" y="1451"/>
                </a:cxn>
                <a:cxn ang="0">
                  <a:pos x="4544" y="234"/>
                </a:cxn>
                <a:cxn ang="0">
                  <a:pos x="4183" y="1451"/>
                </a:cxn>
                <a:cxn ang="0">
                  <a:pos x="4512" y="1451"/>
                </a:cxn>
                <a:cxn ang="0">
                  <a:pos x="4866" y="30"/>
                </a:cxn>
                <a:cxn ang="0">
                  <a:pos x="5792" y="0"/>
                </a:cxn>
                <a:cxn ang="0">
                  <a:pos x="4947" y="735"/>
                </a:cxn>
                <a:cxn ang="0">
                  <a:pos x="5478" y="1487"/>
                </a:cxn>
                <a:cxn ang="0">
                  <a:pos x="6015" y="1424"/>
                </a:cxn>
                <a:cxn ang="0">
                  <a:pos x="6217" y="706"/>
                </a:cxn>
                <a:cxn ang="0">
                  <a:pos x="5614" y="706"/>
                </a:cxn>
                <a:cxn ang="0">
                  <a:pos x="5547" y="920"/>
                </a:cxn>
                <a:cxn ang="0">
                  <a:pos x="5865" y="920"/>
                </a:cxn>
                <a:cxn ang="0">
                  <a:pos x="5766" y="1232"/>
                </a:cxn>
                <a:cxn ang="0">
                  <a:pos x="5540" y="1282"/>
                </a:cxn>
                <a:cxn ang="0">
                  <a:pos x="5254" y="727"/>
                </a:cxn>
                <a:cxn ang="0">
                  <a:pos x="5764" y="205"/>
                </a:cxn>
                <a:cxn ang="0">
                  <a:pos x="6001" y="451"/>
                </a:cxn>
                <a:cxn ang="0">
                  <a:pos x="5991" y="487"/>
                </a:cxn>
                <a:cxn ang="0">
                  <a:pos x="6284" y="487"/>
                </a:cxn>
                <a:cxn ang="0">
                  <a:pos x="5792" y="0"/>
                </a:cxn>
              </a:cxnLst>
              <a:rect l="0" t="0" r="r" b="b"/>
              <a:pathLst>
                <a:path w="6358" h="1487">
                  <a:moveTo>
                    <a:pt x="2581" y="459"/>
                  </a:moveTo>
                  <a:cubicBezTo>
                    <a:pt x="2533" y="604"/>
                    <a:pt x="2468" y="678"/>
                    <a:pt x="2254" y="682"/>
                  </a:cubicBezTo>
                  <a:cubicBezTo>
                    <a:pt x="2183" y="683"/>
                    <a:pt x="2106" y="681"/>
                    <a:pt x="2000" y="681"/>
                  </a:cubicBezTo>
                  <a:cubicBezTo>
                    <a:pt x="2130" y="234"/>
                    <a:pt x="2130" y="234"/>
                    <a:pt x="2130" y="234"/>
                  </a:cubicBezTo>
                  <a:cubicBezTo>
                    <a:pt x="2451" y="234"/>
                    <a:pt x="2665" y="208"/>
                    <a:pt x="2581" y="459"/>
                  </a:cubicBezTo>
                  <a:moveTo>
                    <a:pt x="749" y="30"/>
                  </a:moveTo>
                  <a:cubicBezTo>
                    <a:pt x="427" y="30"/>
                    <a:pt x="427" y="30"/>
                    <a:pt x="427" y="30"/>
                  </a:cubicBezTo>
                  <a:cubicBezTo>
                    <a:pt x="0" y="1452"/>
                    <a:pt x="0" y="1452"/>
                    <a:pt x="0" y="1452"/>
                  </a:cubicBezTo>
                  <a:cubicBezTo>
                    <a:pt x="319" y="1452"/>
                    <a:pt x="319" y="1452"/>
                    <a:pt x="319" y="1452"/>
                  </a:cubicBezTo>
                  <a:cubicBezTo>
                    <a:pt x="325" y="1422"/>
                    <a:pt x="749" y="30"/>
                    <a:pt x="749" y="30"/>
                  </a:cubicBezTo>
                  <a:moveTo>
                    <a:pt x="1585" y="30"/>
                  </a:moveTo>
                  <a:cubicBezTo>
                    <a:pt x="1194" y="30"/>
                    <a:pt x="1194" y="30"/>
                    <a:pt x="1194" y="30"/>
                  </a:cubicBezTo>
                  <a:cubicBezTo>
                    <a:pt x="571" y="658"/>
                    <a:pt x="571" y="658"/>
                    <a:pt x="571" y="658"/>
                  </a:cubicBezTo>
                  <a:cubicBezTo>
                    <a:pt x="571" y="657"/>
                    <a:pt x="571" y="657"/>
                    <a:pt x="571" y="657"/>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571" y="658"/>
                    <a:pt x="571" y="658"/>
                    <a:pt x="571" y="658"/>
                  </a:cubicBezTo>
                  <a:cubicBezTo>
                    <a:pt x="892" y="1452"/>
                    <a:pt x="892" y="1452"/>
                    <a:pt x="892" y="1452"/>
                  </a:cubicBezTo>
                  <a:cubicBezTo>
                    <a:pt x="1239" y="1452"/>
                    <a:pt x="1239" y="1452"/>
                    <a:pt x="1239" y="1452"/>
                  </a:cubicBezTo>
                  <a:cubicBezTo>
                    <a:pt x="881" y="688"/>
                    <a:pt x="881" y="688"/>
                    <a:pt x="881" y="688"/>
                  </a:cubicBezTo>
                  <a:lnTo>
                    <a:pt x="1585" y="30"/>
                  </a:lnTo>
                  <a:close/>
                  <a:moveTo>
                    <a:pt x="2875" y="459"/>
                  </a:moveTo>
                  <a:cubicBezTo>
                    <a:pt x="2956" y="21"/>
                    <a:pt x="2603" y="26"/>
                    <a:pt x="2275" y="30"/>
                  </a:cubicBezTo>
                  <a:cubicBezTo>
                    <a:pt x="1913" y="30"/>
                    <a:pt x="1913" y="30"/>
                    <a:pt x="1913" y="30"/>
                  </a:cubicBezTo>
                  <a:cubicBezTo>
                    <a:pt x="1484" y="1452"/>
                    <a:pt x="1484" y="1452"/>
                    <a:pt x="1484" y="1452"/>
                  </a:cubicBezTo>
                  <a:cubicBezTo>
                    <a:pt x="1777" y="1452"/>
                    <a:pt x="1777" y="1452"/>
                    <a:pt x="1777" y="1452"/>
                  </a:cubicBezTo>
                  <a:cubicBezTo>
                    <a:pt x="1945" y="890"/>
                    <a:pt x="1945" y="890"/>
                    <a:pt x="1945" y="890"/>
                  </a:cubicBezTo>
                  <a:cubicBezTo>
                    <a:pt x="2179" y="890"/>
                    <a:pt x="2179" y="890"/>
                    <a:pt x="2179" y="890"/>
                  </a:cubicBezTo>
                  <a:cubicBezTo>
                    <a:pt x="2633" y="890"/>
                    <a:pt x="2833" y="689"/>
                    <a:pt x="2875" y="459"/>
                  </a:cubicBezTo>
                  <a:moveTo>
                    <a:pt x="4866" y="30"/>
                  </a:moveTo>
                  <a:cubicBezTo>
                    <a:pt x="4400" y="30"/>
                    <a:pt x="4400" y="30"/>
                    <a:pt x="4400" y="30"/>
                  </a:cubicBezTo>
                  <a:cubicBezTo>
                    <a:pt x="3832" y="817"/>
                    <a:pt x="3694" y="1259"/>
                    <a:pt x="3694" y="1259"/>
                  </a:cubicBezTo>
                  <a:cubicBezTo>
                    <a:pt x="3749" y="759"/>
                    <a:pt x="3678" y="30"/>
                    <a:pt x="3678" y="30"/>
                  </a:cubicBezTo>
                  <a:cubicBezTo>
                    <a:pt x="3216" y="30"/>
                    <a:pt x="3216" y="30"/>
                    <a:pt x="3216" y="30"/>
                  </a:cubicBezTo>
                  <a:cubicBezTo>
                    <a:pt x="2781" y="1451"/>
                    <a:pt x="2781" y="1451"/>
                    <a:pt x="2781" y="1451"/>
                  </a:cubicBezTo>
                  <a:cubicBezTo>
                    <a:pt x="3048" y="1451"/>
                    <a:pt x="3048" y="1451"/>
                    <a:pt x="3048" y="1451"/>
                  </a:cubicBezTo>
                  <a:cubicBezTo>
                    <a:pt x="3408" y="234"/>
                    <a:pt x="3408" y="234"/>
                    <a:pt x="3408" y="234"/>
                  </a:cubicBezTo>
                  <a:cubicBezTo>
                    <a:pt x="3482" y="1451"/>
                    <a:pt x="3482" y="1451"/>
                    <a:pt x="3482" y="1451"/>
                  </a:cubicBezTo>
                  <a:cubicBezTo>
                    <a:pt x="3758" y="1451"/>
                    <a:pt x="3758" y="1451"/>
                    <a:pt x="3758" y="1451"/>
                  </a:cubicBezTo>
                  <a:cubicBezTo>
                    <a:pt x="4544" y="234"/>
                    <a:pt x="4544" y="234"/>
                    <a:pt x="4544" y="234"/>
                  </a:cubicBezTo>
                  <a:cubicBezTo>
                    <a:pt x="4183" y="1451"/>
                    <a:pt x="4183" y="1451"/>
                    <a:pt x="4183" y="1451"/>
                  </a:cubicBezTo>
                  <a:cubicBezTo>
                    <a:pt x="4512" y="1451"/>
                    <a:pt x="4512" y="1451"/>
                    <a:pt x="4512" y="1451"/>
                  </a:cubicBezTo>
                  <a:lnTo>
                    <a:pt x="4866" y="30"/>
                  </a:lnTo>
                  <a:close/>
                  <a:moveTo>
                    <a:pt x="5792" y="0"/>
                  </a:moveTo>
                  <a:cubicBezTo>
                    <a:pt x="5506" y="0"/>
                    <a:pt x="5151" y="64"/>
                    <a:pt x="4947" y="735"/>
                  </a:cubicBezTo>
                  <a:cubicBezTo>
                    <a:pt x="4777" y="1296"/>
                    <a:pt x="5191" y="1487"/>
                    <a:pt x="5478" y="1487"/>
                  </a:cubicBezTo>
                  <a:cubicBezTo>
                    <a:pt x="5667" y="1487"/>
                    <a:pt x="5935" y="1455"/>
                    <a:pt x="6015" y="1424"/>
                  </a:cubicBezTo>
                  <a:cubicBezTo>
                    <a:pt x="6217" y="706"/>
                    <a:pt x="6217" y="706"/>
                    <a:pt x="6217" y="706"/>
                  </a:cubicBezTo>
                  <a:cubicBezTo>
                    <a:pt x="5614" y="706"/>
                    <a:pt x="5614" y="706"/>
                    <a:pt x="5614" y="706"/>
                  </a:cubicBezTo>
                  <a:cubicBezTo>
                    <a:pt x="5547" y="920"/>
                    <a:pt x="5547" y="920"/>
                    <a:pt x="5547" y="920"/>
                  </a:cubicBezTo>
                  <a:cubicBezTo>
                    <a:pt x="5865" y="920"/>
                    <a:pt x="5865" y="920"/>
                    <a:pt x="5865" y="920"/>
                  </a:cubicBezTo>
                  <a:cubicBezTo>
                    <a:pt x="5766" y="1232"/>
                    <a:pt x="5766" y="1232"/>
                    <a:pt x="5766" y="1232"/>
                  </a:cubicBezTo>
                  <a:cubicBezTo>
                    <a:pt x="5766" y="1232"/>
                    <a:pt x="5779" y="1281"/>
                    <a:pt x="5540" y="1282"/>
                  </a:cubicBezTo>
                  <a:cubicBezTo>
                    <a:pt x="5238" y="1283"/>
                    <a:pt x="5155" y="1072"/>
                    <a:pt x="5254" y="727"/>
                  </a:cubicBezTo>
                  <a:cubicBezTo>
                    <a:pt x="5346" y="407"/>
                    <a:pt x="5493" y="192"/>
                    <a:pt x="5764" y="205"/>
                  </a:cubicBezTo>
                  <a:cubicBezTo>
                    <a:pt x="5947" y="214"/>
                    <a:pt x="6052" y="282"/>
                    <a:pt x="6001" y="451"/>
                  </a:cubicBezTo>
                  <a:cubicBezTo>
                    <a:pt x="5998" y="463"/>
                    <a:pt x="5996" y="477"/>
                    <a:pt x="5991" y="487"/>
                  </a:cubicBezTo>
                  <a:cubicBezTo>
                    <a:pt x="6284" y="487"/>
                    <a:pt x="6284" y="487"/>
                    <a:pt x="6284" y="487"/>
                  </a:cubicBezTo>
                  <a:cubicBezTo>
                    <a:pt x="6358" y="270"/>
                    <a:pt x="6210" y="0"/>
                    <a:pt x="5792"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sp>
          <p:nvSpPr>
            <p:cNvPr id="12" name="Freeform 8"/>
            <p:cNvSpPr>
              <a:spLocks noEditPoints="1"/>
            </p:cNvSpPr>
            <p:nvPr userDrawn="1"/>
          </p:nvSpPr>
          <p:spPr bwMode="gray">
            <a:xfrm>
              <a:off x="175518" y="0"/>
              <a:ext cx="963613" cy="695325"/>
            </a:xfrm>
            <a:custGeom>
              <a:avLst/>
              <a:gdLst/>
              <a:ahLst/>
              <a:cxnLst>
                <a:cxn ang="0">
                  <a:pos x="607" y="136"/>
                </a:cxn>
                <a:cxn ang="0">
                  <a:pos x="511" y="136"/>
                </a:cxn>
                <a:cxn ang="0">
                  <a:pos x="511" y="0"/>
                </a:cxn>
                <a:cxn ang="0">
                  <a:pos x="607" y="0"/>
                </a:cxn>
                <a:cxn ang="0">
                  <a:pos x="607" y="136"/>
                </a:cxn>
                <a:cxn ang="0">
                  <a:pos x="607" y="302"/>
                </a:cxn>
                <a:cxn ang="0">
                  <a:pos x="511" y="302"/>
                </a:cxn>
                <a:cxn ang="0">
                  <a:pos x="511" y="438"/>
                </a:cxn>
                <a:cxn ang="0">
                  <a:pos x="607" y="438"/>
                </a:cxn>
                <a:cxn ang="0">
                  <a:pos x="607" y="302"/>
                </a:cxn>
                <a:cxn ang="0">
                  <a:pos x="96" y="0"/>
                </a:cxn>
                <a:cxn ang="0">
                  <a:pos x="0" y="0"/>
                </a:cxn>
                <a:cxn ang="0">
                  <a:pos x="0" y="136"/>
                </a:cxn>
                <a:cxn ang="0">
                  <a:pos x="96" y="136"/>
                </a:cxn>
                <a:cxn ang="0">
                  <a:pos x="96" y="0"/>
                </a:cxn>
                <a:cxn ang="0">
                  <a:pos x="96" y="302"/>
                </a:cxn>
                <a:cxn ang="0">
                  <a:pos x="0" y="302"/>
                </a:cxn>
                <a:cxn ang="0">
                  <a:pos x="0" y="438"/>
                </a:cxn>
                <a:cxn ang="0">
                  <a:pos x="96" y="438"/>
                </a:cxn>
                <a:cxn ang="0">
                  <a:pos x="96" y="302"/>
                </a:cxn>
              </a:cxnLst>
              <a:rect l="0" t="0" r="r" b="b"/>
              <a:pathLst>
                <a:path w="607" h="438">
                  <a:moveTo>
                    <a:pt x="607" y="136"/>
                  </a:moveTo>
                  <a:lnTo>
                    <a:pt x="511" y="136"/>
                  </a:lnTo>
                  <a:lnTo>
                    <a:pt x="511" y="0"/>
                  </a:lnTo>
                  <a:lnTo>
                    <a:pt x="607" y="0"/>
                  </a:lnTo>
                  <a:lnTo>
                    <a:pt x="607" y="136"/>
                  </a:lnTo>
                  <a:close/>
                  <a:moveTo>
                    <a:pt x="607" y="302"/>
                  </a:moveTo>
                  <a:lnTo>
                    <a:pt x="511" y="302"/>
                  </a:lnTo>
                  <a:lnTo>
                    <a:pt x="511" y="438"/>
                  </a:lnTo>
                  <a:lnTo>
                    <a:pt x="607" y="438"/>
                  </a:lnTo>
                  <a:lnTo>
                    <a:pt x="607" y="302"/>
                  </a:lnTo>
                  <a:close/>
                  <a:moveTo>
                    <a:pt x="96" y="0"/>
                  </a:moveTo>
                  <a:lnTo>
                    <a:pt x="0" y="0"/>
                  </a:lnTo>
                  <a:lnTo>
                    <a:pt x="0" y="136"/>
                  </a:lnTo>
                  <a:lnTo>
                    <a:pt x="96" y="136"/>
                  </a:lnTo>
                  <a:lnTo>
                    <a:pt x="96" y="0"/>
                  </a:lnTo>
                  <a:close/>
                  <a:moveTo>
                    <a:pt x="96" y="302"/>
                  </a:moveTo>
                  <a:lnTo>
                    <a:pt x="0" y="302"/>
                  </a:lnTo>
                  <a:lnTo>
                    <a:pt x="0" y="438"/>
                  </a:lnTo>
                  <a:lnTo>
                    <a:pt x="96" y="438"/>
                  </a:lnTo>
                  <a:lnTo>
                    <a:pt x="96" y="302"/>
                  </a:lnTo>
                  <a:close/>
                </a:path>
              </a:pathLst>
            </a:custGeom>
            <a:no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000000"/>
                </a:solidFill>
                <a:latin typeface="Arial"/>
                <a:cs typeface="+mn-cs"/>
              </a:endParaRPr>
            </a:p>
          </p:txBody>
        </p:sp>
      </p:grpSp>
      <p:sp>
        <p:nvSpPr>
          <p:cNvPr id="18" name="Text Placeholder 4"/>
          <p:cNvSpPr>
            <a:spLocks noGrp="1"/>
          </p:cNvSpPr>
          <p:nvPr>
            <p:ph type="body" sz="quarter" idx="12"/>
          </p:nvPr>
        </p:nvSpPr>
        <p:spPr bwMode="gray">
          <a:xfrm>
            <a:off x="4638675" y="188640"/>
            <a:ext cx="4181475" cy="504056"/>
          </a:xfrm>
        </p:spPr>
        <p:txBody>
          <a:bodyPr/>
          <a:lstStyle>
            <a:lvl1pPr algn="r">
              <a:defRPr b="0" i="1">
                <a:solidFill>
                  <a:schemeClr val="tx1"/>
                </a:solidFill>
                <a:latin typeface="Times New Roman" pitchFamily="18" charset="0"/>
                <a:cs typeface="Times New Roman" pitchFamily="18" charset="0"/>
              </a:defRPr>
            </a:lvl1pPr>
            <a:lvl2pPr algn="r">
              <a:defRPr b="0" i="1">
                <a:solidFill>
                  <a:schemeClr val="tx1"/>
                </a:solidFill>
                <a:latin typeface="Times New Roman" pitchFamily="18" charset="0"/>
                <a:cs typeface="Times New Roman" pitchFamily="18" charset="0"/>
              </a:defRPr>
            </a:lvl2pPr>
            <a:lvl3pPr algn="r">
              <a:buClrTx/>
              <a:defRPr b="0" i="1">
                <a:solidFill>
                  <a:schemeClr val="tx1"/>
                </a:solidFill>
                <a:latin typeface="Times New Roman" pitchFamily="18" charset="0"/>
                <a:cs typeface="Times New Roman" pitchFamily="18" charset="0"/>
              </a:defRPr>
            </a:lvl3pPr>
            <a:lvl4pPr algn="r">
              <a:buClrTx/>
              <a:defRPr b="0" i="1">
                <a:solidFill>
                  <a:schemeClr val="tx1"/>
                </a:solidFill>
                <a:latin typeface="Times New Roman" pitchFamily="18" charset="0"/>
                <a:cs typeface="Times New Roman" pitchFamily="18" charset="0"/>
              </a:defRPr>
            </a:lvl4pPr>
            <a:lvl5pPr algn="r">
              <a:buClrTx/>
              <a:defRPr b="0" i="1">
                <a:solidFill>
                  <a:schemeClr val="tx1"/>
                </a:solidFill>
                <a:latin typeface="Times New Roman" pitchFamily="18" charset="0"/>
                <a:cs typeface="Times New Roman" pitchFamily="18" charset="0"/>
              </a:defRPr>
            </a:lvl5pPr>
            <a:lvl6pPr algn="r">
              <a:buClrTx/>
              <a:defRPr b="0" i="1" baseline="0">
                <a:solidFill>
                  <a:schemeClr val="tx1"/>
                </a:solidFill>
                <a:latin typeface="Times New Roman" pitchFamily="18" charset="0"/>
                <a:cs typeface="Times New Roman" pitchFamily="18" charset="0"/>
              </a:defRPr>
            </a:lvl6pPr>
            <a:lvl7pPr algn="r">
              <a:buClrTx/>
              <a:defRPr b="0" i="1" baseline="0">
                <a:solidFill>
                  <a:schemeClr val="tx1"/>
                </a:solidFill>
                <a:latin typeface="Times New Roman" pitchFamily="18" charset="0"/>
                <a:cs typeface="Times New Roman" pitchFamily="18" charset="0"/>
              </a:defRPr>
            </a:lvl7pPr>
            <a:lvl8pPr algn="r">
              <a:buClrTx/>
              <a:defRPr b="0" i="1" baseline="0">
                <a:solidFill>
                  <a:schemeClr val="tx1"/>
                </a:solidFill>
                <a:latin typeface="Times New Roman" pitchFamily="18" charset="0"/>
                <a:cs typeface="Times New Roman" pitchFamily="18" charset="0"/>
              </a:defRPr>
            </a:lvl8pPr>
            <a:lvl9pPr algn="r">
              <a:buClrTx/>
              <a:defRPr b="0" i="1" baseline="0">
                <a:solidFill>
                  <a:schemeClr val="tx1"/>
                </a:solidFill>
                <a:latin typeface="Times New Roman" pitchFamily="18" charset="0"/>
                <a:cs typeface="Times New Roman" pitchFamily="18" charset="0"/>
              </a:defRPr>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7" name="Text Placeholder 6"/>
          <p:cNvSpPr>
            <a:spLocks noGrp="1"/>
          </p:cNvSpPr>
          <p:nvPr>
            <p:ph type="body" sz="quarter" idx="10"/>
          </p:nvPr>
        </p:nvSpPr>
        <p:spPr bwMode="gray"/>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5"/>
          <p:cNvSpPr>
            <a:spLocks noGrp="1" noChangeArrowheads="1"/>
          </p:cNvSpPr>
          <p:nvPr userDrawn="1">
            <p:ph type="ftr" sz="quarter" idx="3"/>
          </p:nvPr>
        </p:nvSpPr>
        <p:spPr bwMode="auto">
          <a:xfrm>
            <a:off x="2775986" y="6418989"/>
            <a:ext cx="5662612"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50">
                <a:solidFill>
                  <a:schemeClr val="bg2"/>
                </a:solidFill>
              </a:defRPr>
            </a:lvl1pPr>
          </a:lstStyle>
          <a:p>
            <a:pPr fontAlgn="auto">
              <a:spcBef>
                <a:spcPts val="0"/>
              </a:spcBef>
              <a:spcAft>
                <a:spcPts val="0"/>
              </a:spcAft>
            </a:pPr>
            <a:endParaRPr lang="en-GB" dirty="0">
              <a:solidFill>
                <a:srgbClr val="747678"/>
              </a:solidFill>
              <a:latin typeface="Arial"/>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ext Placeholder 6"/>
          <p:cNvSpPr>
            <a:spLocks noGrp="1"/>
          </p:cNvSpPr>
          <p:nvPr>
            <p:ph type="body" sz="quarter" idx="11"/>
          </p:nvPr>
        </p:nvSpPr>
        <p:spPr bwMode="gray">
          <a:xfrm>
            <a:off x="4644008" y="1268760"/>
            <a:ext cx="417646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6"/>
          <p:cNvSpPr>
            <a:spLocks noGrp="1"/>
          </p:cNvSpPr>
          <p:nvPr>
            <p:ph type="body" sz="quarter" idx="12"/>
          </p:nvPr>
        </p:nvSpPr>
        <p:spPr bwMode="gray">
          <a:xfrm>
            <a:off x="323527" y="3789363"/>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6"/>
          <p:cNvSpPr>
            <a:spLocks noGrp="1"/>
          </p:cNvSpPr>
          <p:nvPr>
            <p:ph type="body" sz="quarter" idx="13"/>
          </p:nvPr>
        </p:nvSpPr>
        <p:spPr bwMode="gray">
          <a:xfrm>
            <a:off x="4644008" y="3789363"/>
            <a:ext cx="4176464" cy="2375941"/>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Top1.png"/>
          <p:cNvPicPr>
            <a:picLocks noChangeAspect="1"/>
          </p:cNvPicPr>
          <p:nvPr userDrawn="1"/>
        </p:nvPicPr>
        <p:blipFill>
          <a:blip r:embed="rId27" cstate="screen"/>
          <a:stretch>
            <a:fillRect/>
          </a:stretch>
        </p:blipFill>
        <p:spPr>
          <a:xfrm>
            <a:off x="-7258" y="-7257"/>
            <a:ext cx="9151257" cy="1065516"/>
          </a:xfrm>
          <a:prstGeom prst="rect">
            <a:avLst/>
          </a:prstGeom>
        </p:spPr>
      </p:pic>
      <p:sp>
        <p:nvSpPr>
          <p:cNvPr id="56" name="Text Placeholder 55"/>
          <p:cNvSpPr>
            <a:spLocks noGrp="1"/>
          </p:cNvSpPr>
          <p:nvPr>
            <p:ph type="body" idx="1"/>
          </p:nvPr>
        </p:nvSpPr>
        <p:spPr bwMode="gray">
          <a:xfrm>
            <a:off x="323528" y="1268760"/>
            <a:ext cx="8496944" cy="489654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Box 8"/>
          <p:cNvSpPr txBox="1">
            <a:spLocks noChangeArrowheads="1"/>
          </p:cNvSpPr>
          <p:nvPr/>
        </p:nvSpPr>
        <p:spPr bwMode="gray">
          <a:xfrm>
            <a:off x="323528" y="6381329"/>
            <a:ext cx="5616624" cy="386635"/>
          </a:xfrm>
          <a:prstGeom prst="rect">
            <a:avLst/>
          </a:prstGeom>
          <a:noFill/>
          <a:ln w="9525">
            <a:noFill/>
            <a:miter lim="800000"/>
            <a:headEnd/>
            <a:tailEnd/>
          </a:ln>
          <a:effectLst/>
        </p:spPr>
        <p:txBody>
          <a:bodyPr wrap="square" lIns="0" tIns="72000" rIns="0" bIns="0">
            <a:spAutoFit/>
          </a:bodyPr>
          <a:lstStyle/>
          <a:p>
            <a:pPr marL="0" marR="0" indent="0" algn="l" defTabSz="914400" rtl="0" eaLnBrk="1" fontAlgn="auto" latinLnBrk="0" hangingPunct="1">
              <a:lnSpc>
                <a:spcPct val="100000"/>
              </a:lnSpc>
              <a:spcBef>
                <a:spcPct val="40000"/>
              </a:spcBef>
              <a:spcAft>
                <a:spcPts val="0"/>
              </a:spcAft>
              <a:buClrTx/>
              <a:buSzTx/>
              <a:buFontTx/>
              <a:buNone/>
              <a:tabLst/>
              <a:defRPr/>
            </a:pPr>
            <a:r>
              <a:rPr lang="en-US" sz="600" kern="1200" dirty="0" smtClean="0">
                <a:solidFill>
                  <a:srgbClr val="00338D"/>
                </a:solidFill>
                <a:latin typeface="Arial" charset="0"/>
                <a:ea typeface="+mn-ea"/>
                <a:cs typeface="Arial" charset="0"/>
              </a:rPr>
              <a:t>© 2013 KPMG International Cooperative (“KPMG International”). KPMG International provides no client services and is a Swiss entity with which the independent member firms of the KPMG network are affiliated. FOR INTERNAL USE ONLY.</a:t>
            </a:r>
          </a:p>
          <a:p>
            <a:pPr fontAlgn="auto">
              <a:spcBef>
                <a:spcPct val="40000"/>
              </a:spcBef>
              <a:spcAft>
                <a:spcPts val="0"/>
              </a:spcAft>
            </a:pPr>
            <a:endParaRPr lang="en-US" sz="600" dirty="0" smtClean="0">
              <a:solidFill>
                <a:srgbClr val="00338D"/>
              </a:solidFill>
              <a:latin typeface="Arial"/>
              <a:cs typeface="+mn-cs"/>
            </a:endParaRPr>
          </a:p>
        </p:txBody>
      </p:sp>
      <p:sp>
        <p:nvSpPr>
          <p:cNvPr id="55" name="Title Placeholder 54"/>
          <p:cNvSpPr>
            <a:spLocks noGrp="1"/>
          </p:cNvSpPr>
          <p:nvPr>
            <p:ph type="title"/>
          </p:nvPr>
        </p:nvSpPr>
        <p:spPr bwMode="gray">
          <a:xfrm>
            <a:off x="323528" y="116632"/>
            <a:ext cx="8496944"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en-US" dirty="0"/>
          </a:p>
        </p:txBody>
      </p:sp>
      <p:sp>
        <p:nvSpPr>
          <p:cNvPr id="32" name="Line 10"/>
          <p:cNvSpPr>
            <a:spLocks noChangeShapeType="1"/>
          </p:cNvSpPr>
          <p:nvPr userDrawn="1"/>
        </p:nvSpPr>
        <p:spPr bwMode="gray">
          <a:xfrm>
            <a:off x="323528" y="6381328"/>
            <a:ext cx="8496622" cy="0"/>
          </a:xfrm>
          <a:prstGeom prst="line">
            <a:avLst/>
          </a:prstGeom>
          <a:noFill/>
          <a:ln w="3175">
            <a:solidFill>
              <a:srgbClr val="000000"/>
            </a:solidFill>
            <a:round/>
            <a:headEnd/>
            <a:tailEnd/>
          </a:ln>
        </p:spPr>
        <p:txBody>
          <a:bodyPr/>
          <a:lstStyle/>
          <a:p>
            <a:pPr algn="ctr" fontAlgn="auto">
              <a:spcBef>
                <a:spcPct val="50000"/>
              </a:spcBef>
              <a:spcAft>
                <a:spcPts val="0"/>
              </a:spcAft>
              <a:defRPr/>
            </a:pPr>
            <a:endParaRPr lang="en-GB" dirty="0">
              <a:solidFill>
                <a:srgbClr val="000000"/>
              </a:solidFill>
              <a:latin typeface="Arial"/>
              <a:cs typeface="+mn-cs"/>
            </a:endParaRPr>
          </a:p>
        </p:txBody>
      </p:sp>
      <p:sp>
        <p:nvSpPr>
          <p:cNvPr id="34" name="Rectangle 33"/>
          <p:cNvSpPr/>
          <p:nvPr/>
        </p:nvSpPr>
        <p:spPr bwMode="gray">
          <a:xfrm>
            <a:off x="8300742" y="6381329"/>
            <a:ext cx="503530" cy="280987"/>
          </a:xfrm>
          <a:prstGeom prst="rect">
            <a:avLst/>
          </a:prstGeom>
          <a:ln>
            <a:miter lim="800000"/>
            <a:headEnd/>
            <a:tailEnd/>
          </a:ln>
        </p:spPr>
        <p:txBody>
          <a:bodyPr lIns="72000" tIns="72000" rIns="0" bIns="0"/>
          <a:lstStyle/>
          <a:p>
            <a:pPr algn="r" fontAlgn="auto">
              <a:spcBef>
                <a:spcPct val="40000"/>
              </a:spcBef>
              <a:spcAft>
                <a:spcPts val="0"/>
              </a:spcAft>
              <a:defRPr/>
            </a:pPr>
            <a:fld id="{6BA71C0A-9F0F-41ED-AE97-DBF05B351E59}" type="slidenum">
              <a:rPr lang="en-US" sz="900" smtClean="0">
                <a:solidFill>
                  <a:srgbClr val="00338D"/>
                </a:solidFill>
                <a:latin typeface="Arial"/>
                <a:cs typeface="+mn-cs"/>
              </a:rPr>
              <a:pPr algn="r" fontAlgn="auto">
                <a:spcBef>
                  <a:spcPct val="40000"/>
                </a:spcBef>
                <a:spcAft>
                  <a:spcPts val="0"/>
                </a:spcAft>
                <a:defRPr/>
              </a:pPr>
              <a:t>‹#›</a:t>
            </a:fld>
            <a:endParaRPr lang="en-US" sz="900" dirty="0">
              <a:solidFill>
                <a:srgbClr val="00338D"/>
              </a:solidFill>
              <a:latin typeface="Arial"/>
              <a:cs typeface="+mn-cs"/>
            </a:endParaRPr>
          </a:p>
        </p:txBody>
      </p:sp>
      <p:grpSp>
        <p:nvGrpSpPr>
          <p:cNvPr id="2" name="Group 19"/>
          <p:cNvGrpSpPr/>
          <p:nvPr/>
        </p:nvGrpSpPr>
        <p:grpSpPr bwMode="gray">
          <a:xfrm>
            <a:off x="1"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pPr fontAlgn="auto">
                <a:spcBef>
                  <a:spcPts val="0"/>
                </a:spcBef>
                <a:spcAft>
                  <a:spcPts val="0"/>
                </a:spcAft>
              </a:pPr>
              <a:endParaRPr lang="en-GB" dirty="0">
                <a:solidFill>
                  <a:srgbClr val="000000"/>
                </a:solidFill>
                <a:latin typeface="Arial"/>
                <a:cs typeface="+mn-cs"/>
              </a:endParaRPr>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pPr fontAlgn="auto">
                <a:spcBef>
                  <a:spcPts val="0"/>
                </a:spcBef>
                <a:spcAft>
                  <a:spcPts val="0"/>
                </a:spcAft>
              </a:pPr>
              <a:endParaRPr lang="en-GB" dirty="0">
                <a:solidFill>
                  <a:srgbClr val="000000"/>
                </a:solidFill>
                <a:latin typeface="Arial"/>
                <a:cs typeface="+mn-cs"/>
              </a:endParaRPr>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pPr fontAlgn="auto">
                <a:spcBef>
                  <a:spcPts val="0"/>
                </a:spcBef>
                <a:spcAft>
                  <a:spcPts val="0"/>
                </a:spcAft>
              </a:pPr>
              <a:endParaRPr lang="en-GB" dirty="0">
                <a:solidFill>
                  <a:srgbClr val="000000"/>
                </a:solidFill>
                <a:latin typeface="Arial"/>
                <a:cs typeface="+mn-cs"/>
              </a:endParaRPr>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pPr fontAlgn="auto">
                <a:spcBef>
                  <a:spcPts val="0"/>
                </a:spcBef>
                <a:spcAft>
                  <a:spcPts val="0"/>
                </a:spcAft>
              </a:pPr>
              <a:endParaRPr lang="en-GB" dirty="0">
                <a:solidFill>
                  <a:srgbClr val="000000"/>
                </a:solidFill>
                <a:latin typeface="Arial"/>
                <a:cs typeface="+mn-cs"/>
              </a:endParaRPr>
            </a:p>
          </p:txBody>
        </p:sp>
      </p:grpSp>
    </p:spTree>
  </p:cSld>
  <p:clrMap bg1="lt1" tx1="dk1" bg2="lt2" tx2="dk2" accent1="accent1" accent2="accent2" accent3="accent3" accent4="accent4" accent5="accent5" accent6="accent6" hlink="hlink" folHlink="folHlink"/>
  <p:sldLayoutIdLst>
    <p:sldLayoutId id="2147484233"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 id="2147484246" r:id="rId13"/>
    <p:sldLayoutId id="2147484247" r:id="rId14"/>
    <p:sldLayoutId id="2147484248" r:id="rId15"/>
    <p:sldLayoutId id="2147484249" r:id="rId16"/>
    <p:sldLayoutId id="2147484250" r:id="rId17"/>
    <p:sldLayoutId id="2147484251" r:id="rId18"/>
    <p:sldLayoutId id="2147484252" r:id="rId19"/>
    <p:sldLayoutId id="2147484253" r:id="rId20"/>
    <p:sldLayoutId id="2147484254" r:id="rId21"/>
    <p:sldLayoutId id="2147484255" r:id="rId22"/>
    <p:sldLayoutId id="2147484264" r:id="rId23"/>
    <p:sldLayoutId id="2147484266" r:id="rId24"/>
    <p:sldLayoutId id="2147484269" r:id="rId25"/>
  </p:sldLayoutIdLst>
  <p:hf sldNum="0" hdr="0" ftr="0" dt="0"/>
  <p:txStyles>
    <p:titleStyle>
      <a:lvl1pPr algn="l" defTabSz="914400" rtl="0" eaLnBrk="1" latinLnBrk="0" hangingPunct="1">
        <a:spcBef>
          <a:spcPct val="0"/>
        </a:spcBef>
        <a:buNone/>
        <a:defRPr lang="en-GB" sz="1800" b="1" kern="1200" noProof="0" dirty="0">
          <a:solidFill>
            <a:schemeClr val="bg1"/>
          </a:solidFill>
          <a:latin typeface="Arial"/>
          <a:ea typeface="+mj-ea"/>
          <a:cs typeface="+mj-cs"/>
        </a:defRPr>
      </a:lvl1pPr>
      <a:lvl2pPr eaLnBrk="1" hangingPunct="1">
        <a:defRPr lang="en-GB" sz="1800" b="1" kern="1200" noProof="0" dirty="0">
          <a:solidFill>
            <a:schemeClr val="bg1"/>
          </a:solidFill>
          <a:latin typeface="+mj-lt"/>
          <a:ea typeface="+mj-ea"/>
          <a:cs typeface="+mj-cs"/>
        </a:defRPr>
      </a:lvl2pPr>
      <a:lvl3pPr eaLnBrk="1" hangingPunct="1">
        <a:defRPr lang="en-GB" sz="1800" b="1" kern="1200" noProof="0" dirty="0">
          <a:solidFill>
            <a:schemeClr val="bg1"/>
          </a:solidFill>
          <a:latin typeface="+mj-lt"/>
          <a:ea typeface="+mj-ea"/>
          <a:cs typeface="+mj-cs"/>
        </a:defRPr>
      </a:lvl3pPr>
      <a:lvl4pPr eaLnBrk="1" hangingPunct="1">
        <a:defRPr lang="en-GB" sz="1800" b="1" kern="1200" noProof="0" dirty="0">
          <a:solidFill>
            <a:schemeClr val="bg1"/>
          </a:solidFill>
          <a:latin typeface="+mj-lt"/>
          <a:ea typeface="+mj-ea"/>
          <a:cs typeface="+mj-cs"/>
        </a:defRPr>
      </a:lvl4pPr>
      <a:lvl5pPr eaLnBrk="1" hangingPunct="1">
        <a:defRPr lang="en-GB" sz="1800" b="1" kern="1200" noProof="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marL="0" indent="0" algn="l" defTabSz="914400" rtl="0" eaLnBrk="1" latinLnBrk="0" hangingPunct="1">
        <a:lnSpc>
          <a:spcPct val="100000"/>
        </a:lnSpc>
        <a:spcBef>
          <a:spcPts val="600"/>
        </a:spcBef>
        <a:buFont typeface="Arial" pitchFamily="34" charset="0"/>
        <a:buNone/>
        <a:defRPr lang="en-US" sz="12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600"/>
        </a:spcBef>
        <a:buFont typeface="Arial" pitchFamily="34" charset="0"/>
        <a:buNone/>
        <a:defRPr lang="en-US" sz="1200" b="0" kern="1200" noProof="0" dirty="0" smtClean="0">
          <a:solidFill>
            <a:schemeClr val="tx1"/>
          </a:solidFill>
          <a:latin typeface="Arial"/>
          <a:ea typeface="+mn-ea"/>
          <a:cs typeface="Arial" pitchFamily="34" charset="0"/>
        </a:defRPr>
      </a:lvl2pPr>
      <a:lvl3pPr marL="177800" indent="-177800" algn="l" defTabSz="914400" rtl="0" eaLnBrk="1" latinLnBrk="0" hangingPunct="1">
        <a:lnSpc>
          <a:spcPct val="100000"/>
        </a:lnSpc>
        <a:spcBef>
          <a:spcPts val="600"/>
        </a:spcBef>
        <a:buClr>
          <a:srgbClr val="97989A"/>
        </a:buClr>
        <a:buSzPct val="80000"/>
        <a:buFont typeface="Wingdings" pitchFamily="2" charset="2"/>
        <a:buChar char="n"/>
        <a:defRPr lang="en-US" sz="1200" b="0" kern="1200" noProof="0" dirty="0" smtClean="0">
          <a:solidFill>
            <a:schemeClr val="tx1"/>
          </a:solidFill>
          <a:latin typeface="Arial"/>
          <a:ea typeface="+mn-ea"/>
          <a:cs typeface="Arial" pitchFamily="34" charset="0"/>
        </a:defRPr>
      </a:lvl3pPr>
      <a:lvl4pPr marL="355600" indent="-177800" algn="l" defTabSz="914400" rtl="0" eaLnBrk="1" latinLnBrk="0" hangingPunct="1">
        <a:lnSpc>
          <a:spcPct val="100000"/>
        </a:lnSpc>
        <a:spcBef>
          <a:spcPts val="600"/>
        </a:spcBef>
        <a:buClr>
          <a:srgbClr val="97989A"/>
        </a:buClr>
        <a:buSzPct val="80000"/>
        <a:buFont typeface="Arial" pitchFamily="34" charset="0"/>
        <a:buChar char="–"/>
        <a:defRPr lang="en-US" sz="1200" b="0" kern="1200" noProof="0" dirty="0" smtClean="0">
          <a:solidFill>
            <a:schemeClr val="tx1"/>
          </a:solidFill>
          <a:latin typeface="Arial"/>
          <a:ea typeface="+mn-ea"/>
          <a:cs typeface="Arial" pitchFamily="34" charset="0"/>
        </a:defRPr>
      </a:lvl4pPr>
      <a:lvl5pPr marL="534988" indent="-174625" algn="l" defTabSz="914400" rtl="0" eaLnBrk="1" latinLnBrk="0" hangingPunct="1">
        <a:lnSpc>
          <a:spcPct val="100000"/>
        </a:lnSpc>
        <a:spcBef>
          <a:spcPts val="600"/>
        </a:spcBef>
        <a:buClr>
          <a:srgbClr val="97989A"/>
        </a:buClr>
        <a:buSzPct val="80000"/>
        <a:buFont typeface="Wingdings" pitchFamily="2" charset="2"/>
        <a:buChar char="n"/>
        <a:defRPr lang="en-GB" sz="1200" b="0" kern="1200" baseline="0" noProof="0" dirty="0" smtClean="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pitchFamily="34" charset="0"/>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0310197-3.jpg"/>
          <p:cNvPicPr>
            <a:picLocks noChangeAspect="1"/>
          </p:cNvPicPr>
          <p:nvPr/>
        </p:nvPicPr>
        <p:blipFill>
          <a:blip r:embed="rId3" cstate="print"/>
          <a:srcRect r="56" b="111"/>
          <a:stretch>
            <a:fillRect/>
          </a:stretch>
        </p:blipFill>
        <p:spPr>
          <a:xfrm>
            <a:off x="0" y="-1"/>
            <a:ext cx="9144000" cy="6858001"/>
          </a:xfrm>
          <a:prstGeom prst="rect">
            <a:avLst/>
          </a:prstGeom>
        </p:spPr>
      </p:pic>
      <p:sp>
        <p:nvSpPr>
          <p:cNvPr id="6" name="Freeform 12"/>
          <p:cNvSpPr>
            <a:spLocks noChangeAspect="1"/>
          </p:cNvSpPr>
          <p:nvPr/>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a:spcBef>
                <a:spcPct val="50000"/>
              </a:spcBef>
              <a:defRPr/>
            </a:pPr>
            <a:endParaRPr lang="en-GB" dirty="0">
              <a:solidFill>
                <a:srgbClr val="000000"/>
              </a:solidFill>
              <a:latin typeface="Arial"/>
            </a:endParaRPr>
          </a:p>
        </p:txBody>
      </p:sp>
      <p:pic>
        <p:nvPicPr>
          <p:cNvPr id="7" name="Picture 6" descr="KPMG_Plus_Strapline_White no tm.emf"/>
          <p:cNvPicPr>
            <a:picLocks noChangeAspect="1"/>
          </p:cNvPicPr>
          <p:nvPr/>
        </p:nvPicPr>
        <p:blipFill>
          <a:blip r:embed="rId4" cstate="print"/>
          <a:stretch>
            <a:fillRect/>
          </a:stretch>
        </p:blipFill>
        <p:spPr>
          <a:xfrm>
            <a:off x="345141" y="407894"/>
            <a:ext cx="2120881" cy="775447"/>
          </a:xfrm>
          <a:prstGeom prst="rect">
            <a:avLst/>
          </a:prstGeom>
        </p:spPr>
      </p:pic>
      <p:sp>
        <p:nvSpPr>
          <p:cNvPr id="9" name="Title 1"/>
          <p:cNvSpPr txBox="1">
            <a:spLocks/>
          </p:cNvSpPr>
          <p:nvPr/>
        </p:nvSpPr>
        <p:spPr bwMode="gray">
          <a:xfrm>
            <a:off x="323528" y="1752600"/>
            <a:ext cx="3791272" cy="1143000"/>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lang="en-GB" sz="3000" b="1" kern="1200" noProof="0" dirty="0">
                <a:solidFill>
                  <a:schemeClr val="bg1"/>
                </a:solidFill>
                <a:latin typeface="Arial"/>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a:spcBef>
                <a:spcPct val="40000"/>
              </a:spcBef>
              <a:spcAft>
                <a:spcPts val="2400"/>
              </a:spcAft>
            </a:pPr>
            <a:r>
              <a:rPr sz="3200" dirty="0" smtClean="0">
                <a:solidFill>
                  <a:srgbClr val="FFFFFF"/>
                </a:solidFill>
              </a:rPr>
              <a:t>100 Day Plan Awareness Pack</a:t>
            </a:r>
            <a:endParaRPr lang="en-GB" sz="3200" dirty="0" smtClean="0">
              <a:solidFill>
                <a:srgbClr val="FFFFFF"/>
              </a:solidFill>
            </a:endParaRPr>
          </a:p>
        </p:txBody>
      </p:sp>
      <p:sp>
        <p:nvSpPr>
          <p:cNvPr id="10" name="TextBox 9"/>
          <p:cNvSpPr txBox="1"/>
          <p:nvPr/>
        </p:nvSpPr>
        <p:spPr>
          <a:xfrm>
            <a:off x="2771800" y="6019800"/>
            <a:ext cx="6372200" cy="838200"/>
          </a:xfrm>
          <a:prstGeom prst="rect">
            <a:avLst/>
          </a:prstGeom>
          <a:solidFill>
            <a:srgbClr val="002060"/>
          </a:solidFill>
        </p:spPr>
        <p:txBody>
          <a:bodyPr wrap="none" lIns="54000" tIns="54000" rIns="54000" bIns="54000" rtlCol="0">
            <a:noAutofit/>
          </a:bodyPr>
          <a:lstStyle/>
          <a:p>
            <a:r>
              <a:rPr lang="en-US" sz="1000" dirty="0" smtClean="0">
                <a:solidFill>
                  <a:schemeClr val="bg1"/>
                </a:solidFill>
              </a:rPr>
              <a:t>This document has not been risk or  independence reviewed. It is meant for reference purposes only</a:t>
            </a:r>
          </a:p>
          <a:p>
            <a:r>
              <a:rPr lang="en-US" sz="1000" dirty="0" smtClean="0">
                <a:solidFill>
                  <a:schemeClr val="bg1"/>
                </a:solidFill>
              </a:rPr>
              <a:t>and seeks to provide engagement teams with leading practice examples available at the time of</a:t>
            </a:r>
          </a:p>
          <a:p>
            <a:r>
              <a:rPr lang="en-US" sz="1000" dirty="0" smtClean="0">
                <a:solidFill>
                  <a:schemeClr val="bg1"/>
                </a:solidFill>
              </a:rPr>
              <a:t>publication. Professional judgment, based on  individual circumstances, must be used when considering </a:t>
            </a:r>
          </a:p>
          <a:p>
            <a:r>
              <a:rPr lang="en-US" sz="1000" dirty="0" smtClean="0">
                <a:solidFill>
                  <a:schemeClr val="bg1"/>
                </a:solidFill>
              </a:rPr>
              <a:t>the use of this document.</a:t>
            </a:r>
          </a:p>
          <a:p>
            <a:endParaRPr lang="en-US" sz="10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cs typeface="Arial" charset="0"/>
              </a:rPr>
              <a:t>100 day plan</a:t>
            </a:r>
            <a:br>
              <a:rPr lang="en-US" altLang="en-US" dirty="0" smtClean="0">
                <a:latin typeface="Arial" charset="0"/>
                <a:cs typeface="Arial" charset="0"/>
              </a:rPr>
            </a:br>
            <a:r>
              <a:rPr lang="en-US" altLang="en-US" dirty="0" smtClean="0">
                <a:latin typeface="Arial" charset="0"/>
                <a:cs typeface="Arial" charset="0"/>
              </a:rPr>
              <a:t>Tools and templates</a:t>
            </a:r>
            <a:endParaRPr lang="en-US" baseline="30000" dirty="0"/>
          </a:p>
        </p:txBody>
      </p:sp>
      <p:graphicFrame>
        <p:nvGraphicFramePr>
          <p:cNvPr id="5" name="Table 4"/>
          <p:cNvGraphicFramePr>
            <a:graphicFrameLocks noGrp="1"/>
          </p:cNvGraphicFramePr>
          <p:nvPr/>
        </p:nvGraphicFramePr>
        <p:xfrm>
          <a:off x="304800" y="1143000"/>
          <a:ext cx="8458200" cy="5105400"/>
        </p:xfrm>
        <a:graphic>
          <a:graphicData uri="http://schemas.openxmlformats.org/drawingml/2006/table">
            <a:tbl>
              <a:tblPr firstRow="1" bandRow="1">
                <a:tableStyleId>{5C22544A-7EE6-4342-B048-85BDC9FD1C3A}</a:tableStyleId>
              </a:tblPr>
              <a:tblGrid>
                <a:gridCol w="391583"/>
                <a:gridCol w="2662767"/>
                <a:gridCol w="5403850"/>
              </a:tblGrid>
              <a:tr h="370840">
                <a:tc>
                  <a:txBody>
                    <a:bodyPr/>
                    <a:lstStyle/>
                    <a:p>
                      <a:endParaRPr lang="en-US" sz="1400" dirty="0"/>
                    </a:p>
                  </a:txBody>
                  <a:tcPr/>
                </a:tc>
                <a:tc>
                  <a:txBody>
                    <a:bodyPr/>
                    <a:lstStyle/>
                    <a:p>
                      <a:r>
                        <a:rPr lang="en-US" sz="1400" dirty="0" smtClean="0"/>
                        <a:t>Tool/Template</a:t>
                      </a:r>
                      <a:endParaRPr lang="en-US" sz="1400" dirty="0"/>
                    </a:p>
                  </a:txBody>
                  <a:tcPr/>
                </a:tc>
                <a:tc>
                  <a:txBody>
                    <a:bodyPr/>
                    <a:lstStyle/>
                    <a:p>
                      <a:r>
                        <a:rPr lang="en-US" sz="1400" dirty="0" smtClean="0"/>
                        <a:t>Description</a:t>
                      </a:r>
                      <a:endParaRPr lang="en-US" sz="1400" dirty="0"/>
                    </a:p>
                  </a:txBody>
                  <a:tcPr/>
                </a:tc>
              </a:tr>
              <a:tr h="924560">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400" b="1" dirty="0" smtClean="0">
                          <a:solidFill>
                            <a:schemeClr val="accent4"/>
                          </a:solidFill>
                          <a:latin typeface="Arial" pitchFamily="34"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4"/>
                          </a:solidFill>
                          <a:latin typeface="Arial" pitchFamily="34" charset="0"/>
                        </a:rPr>
                        <a:t>Awareness pack [this document]</a:t>
                      </a:r>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4"/>
                          </a:solidFill>
                          <a:latin typeface="Arial" pitchFamily="34" charset="0"/>
                        </a:rPr>
                        <a:t>Provides an overview of the 100 day plan, its objectives, opportunities and solutions.  The pack also provides a brief description of the pilot program </a:t>
                      </a:r>
                    </a:p>
                  </a:txBody>
                  <a:tcPr/>
                </a:tc>
              </a:tr>
              <a:tr h="685800">
                <a:tc>
                  <a:txBody>
                    <a:bodyPr/>
                    <a:lstStyle/>
                    <a:p>
                      <a:pPr marL="342900" indent="-342900">
                        <a:buFont typeface="+mj-lt"/>
                        <a:buNone/>
                      </a:pPr>
                      <a:r>
                        <a:rPr lang="en-US" sz="1400" b="1" dirty="0" smtClean="0">
                          <a:solidFill>
                            <a:schemeClr val="accent4"/>
                          </a:solidFill>
                        </a:rPr>
                        <a:t>2</a:t>
                      </a:r>
                      <a:endParaRPr lang="en-US" sz="1400" b="1" dirty="0">
                        <a:solidFill>
                          <a:schemeClr val="accent4"/>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4"/>
                          </a:solidFill>
                          <a:latin typeface="Arial" pitchFamily="34" charset="0"/>
                        </a:rPr>
                        <a:t>Reporting template</a:t>
                      </a:r>
                    </a:p>
                    <a:p>
                      <a:endParaRPr lang="en-US" sz="1400" b="1" dirty="0"/>
                    </a:p>
                  </a:txBody>
                  <a:tcPr/>
                </a:tc>
                <a:tc>
                  <a:txBody>
                    <a:bodyPr/>
                    <a:lstStyle/>
                    <a:p>
                      <a:r>
                        <a:rPr lang="en-US" sz="1400" dirty="0" smtClean="0">
                          <a:solidFill>
                            <a:schemeClr val="accent4"/>
                          </a:solidFill>
                          <a:latin typeface="Arial" pitchFamily="34" charset="0"/>
                        </a:rPr>
                        <a:t>A template that </a:t>
                      </a:r>
                      <a:r>
                        <a:rPr lang="en-US" sz="1400" dirty="0" err="1" smtClean="0">
                          <a:solidFill>
                            <a:schemeClr val="accent4"/>
                          </a:solidFill>
                          <a:latin typeface="Arial" pitchFamily="34" charset="0"/>
                        </a:rPr>
                        <a:t>FDD</a:t>
                      </a:r>
                      <a:r>
                        <a:rPr lang="en-US" sz="1400" dirty="0" smtClean="0">
                          <a:solidFill>
                            <a:schemeClr val="accent4"/>
                          </a:solidFill>
                          <a:latin typeface="Arial" pitchFamily="34" charset="0"/>
                        </a:rPr>
                        <a:t> engagement teams can use to report on the 100 day plan observations and recommendations. </a:t>
                      </a:r>
                      <a:endParaRPr lang="en-US" sz="1400" dirty="0"/>
                    </a:p>
                  </a:txBody>
                  <a:tcPr/>
                </a:tc>
              </a:tr>
              <a:tr h="685800">
                <a:tc>
                  <a:txBody>
                    <a:bodyPr/>
                    <a:lstStyle/>
                    <a:p>
                      <a:pPr marL="342900" indent="-342900">
                        <a:buFont typeface="+mj-lt"/>
                        <a:buNone/>
                      </a:pPr>
                      <a:r>
                        <a:rPr lang="en-US" sz="1400" b="1" dirty="0" smtClean="0">
                          <a:solidFill>
                            <a:schemeClr val="accent4"/>
                          </a:solidFill>
                        </a:rPr>
                        <a:t>3</a:t>
                      </a:r>
                      <a:endParaRPr lang="en-US" sz="1400" b="1" dirty="0">
                        <a:solidFill>
                          <a:schemeClr val="accent4"/>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4"/>
                          </a:solidFill>
                          <a:latin typeface="Arial" pitchFamily="34" charset="0"/>
                        </a:rPr>
                        <a:t>Post-close ideas menu</a:t>
                      </a:r>
                    </a:p>
                    <a:p>
                      <a:endParaRPr lang="en-US" sz="1400" b="1"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4"/>
                          </a:solidFill>
                          <a:latin typeface="Arial" pitchFamily="34" charset="0"/>
                        </a:rPr>
                        <a:t>List of questions and/or triggers to identify post-diligence issues and potential service opportunities</a:t>
                      </a:r>
                    </a:p>
                  </a:txBody>
                  <a:tcPr/>
                </a:tc>
              </a:tr>
              <a:tr h="457200">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400" b="1" dirty="0" smtClean="0">
                          <a:solidFill>
                            <a:schemeClr val="accent4"/>
                          </a:solidFill>
                          <a:latin typeface="Arial" pitchFamily="34"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4"/>
                          </a:solidFill>
                          <a:latin typeface="Arial" pitchFamily="34" charset="0"/>
                        </a:rPr>
                        <a:t>Example deliverables</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4"/>
                          </a:solidFill>
                          <a:latin typeface="Arial" pitchFamily="34" charset="0"/>
                        </a:rPr>
                        <a:t>Examples of client deliverables issued so far </a:t>
                      </a:r>
                    </a:p>
                  </a:txBody>
                  <a:tcPr/>
                </a:tc>
              </a:tr>
              <a:tr h="685800">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400" b="1" dirty="0" smtClean="0">
                          <a:solidFill>
                            <a:schemeClr val="accent4"/>
                          </a:solidFill>
                          <a:latin typeface="Arial" pitchFamily="34"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4"/>
                          </a:solidFill>
                          <a:latin typeface="Arial" pitchFamily="34" charset="0"/>
                        </a:rPr>
                        <a:t>Mapped examples by topic</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accent4"/>
                          </a:solidFill>
                          <a:latin typeface="Arial" pitchFamily="34" charset="0"/>
                        </a:rPr>
                        <a:t>100 day plan deliverables issued to clients mapped to each of the triggers in the post-close ideas menu  </a:t>
                      </a:r>
                    </a:p>
                  </a:txBody>
                  <a:tcPr/>
                </a:tc>
              </a:tr>
              <a:tr h="685800">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400" b="1" dirty="0" smtClean="0">
                          <a:solidFill>
                            <a:schemeClr val="accent4"/>
                          </a:solidFill>
                          <a:latin typeface="Arial" pitchFamily="34" charset="0"/>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4"/>
                          </a:solidFill>
                          <a:latin typeface="Arial" pitchFamily="34" charset="0"/>
                        </a:rPr>
                        <a:t>Engagement letter procedures</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accent4"/>
                          </a:solidFill>
                          <a:latin typeface="Arial" pitchFamily="34" charset="0"/>
                        </a:rPr>
                        <a:t>Example full menu of engagement letter procedures including non </a:t>
                      </a:r>
                      <a:r>
                        <a:rPr lang="en-US" sz="1400" b="0" dirty="0" err="1" smtClean="0">
                          <a:solidFill>
                            <a:schemeClr val="accent4"/>
                          </a:solidFill>
                          <a:latin typeface="Arial" pitchFamily="34" charset="0"/>
                        </a:rPr>
                        <a:t>FDD</a:t>
                      </a:r>
                      <a:r>
                        <a:rPr lang="en-US" sz="1400" b="0" dirty="0" smtClean="0">
                          <a:solidFill>
                            <a:schemeClr val="accent4"/>
                          </a:solidFill>
                          <a:latin typeface="Arial" pitchFamily="34" charset="0"/>
                        </a:rPr>
                        <a:t> procedures</a:t>
                      </a:r>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4"/>
                          </a:solidFill>
                          <a:latin typeface="Arial" pitchFamily="34"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4"/>
                          </a:solidFill>
                          <a:latin typeface="Arial" pitchFamily="34" charset="0"/>
                        </a:rPr>
                        <a:t>Key contacts</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accent4"/>
                          </a:solidFill>
                          <a:latin typeface="Arial" pitchFamily="34" charset="0"/>
                        </a:rPr>
                        <a:t>Key contacts within KPMG for various non-</a:t>
                      </a:r>
                      <a:r>
                        <a:rPr lang="en-US" sz="1400" b="0" dirty="0" err="1" smtClean="0">
                          <a:solidFill>
                            <a:schemeClr val="accent4"/>
                          </a:solidFill>
                          <a:latin typeface="Arial" pitchFamily="34" charset="0"/>
                        </a:rPr>
                        <a:t>FDD</a:t>
                      </a:r>
                      <a:r>
                        <a:rPr lang="en-US" sz="1400" b="0" dirty="0" smtClean="0">
                          <a:solidFill>
                            <a:schemeClr val="accent4"/>
                          </a:solidFill>
                          <a:latin typeface="Arial" pitchFamily="34" charset="0"/>
                        </a:rPr>
                        <a:t> opportunities which may arise in a</a:t>
                      </a:r>
                      <a:r>
                        <a:rPr lang="en-US" sz="1400" b="0" baseline="0" dirty="0" smtClean="0">
                          <a:solidFill>
                            <a:schemeClr val="accent4"/>
                          </a:solidFill>
                          <a:latin typeface="Arial" pitchFamily="34" charset="0"/>
                        </a:rPr>
                        <a:t> TS client engagement</a:t>
                      </a:r>
                      <a:endParaRPr lang="en-US" sz="1400" b="0" dirty="0" smtClean="0">
                        <a:solidFill>
                          <a:schemeClr val="accent4"/>
                        </a:solidFill>
                        <a:latin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 2013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a:t>
            </a:r>
            <a:r>
              <a:rPr lang="en-US" dirty="0" smtClean="0"/>
              <a:t>. FOR INTERNAL USE ONLY.</a:t>
            </a:r>
            <a:endParaRPr lang="en-US" dirty="0"/>
          </a:p>
          <a:p>
            <a:endParaRPr lang="en-US" dirty="0"/>
          </a:p>
          <a:p>
            <a:r>
              <a:rPr lang="en-US" dirty="0"/>
              <a:t>The KPMG name, logo and “cutting through </a:t>
            </a:r>
            <a:r>
              <a:rPr lang="en-US" dirty="0" smtClean="0"/>
              <a:t>complexity</a:t>
            </a:r>
            <a:r>
              <a:rPr lang="en-US" dirty="0"/>
              <a:t>” are registered trademarks or trademarks </a:t>
            </a:r>
            <a:r>
              <a:rPr lang="en-US" dirty="0" smtClean="0"/>
              <a:t>of </a:t>
            </a:r>
            <a:r>
              <a:rPr lang="en-US" dirty="0"/>
              <a:t>KPMG International.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pPr>
              <a:lnSpc>
                <a:spcPct val="100000"/>
              </a:lnSpc>
            </a:pPr>
            <a:r>
              <a:rPr lang="en-US" altLang="en-US" dirty="0" smtClean="0">
                <a:latin typeface="Arial" charset="0"/>
                <a:cs typeface="Arial" charset="0"/>
              </a:rPr>
              <a:t>100 Day Plan – Awareness Pack</a:t>
            </a:r>
            <a:br>
              <a:rPr lang="en-US" altLang="en-US" dirty="0" smtClean="0">
                <a:latin typeface="Arial" charset="0"/>
                <a:cs typeface="Arial" charset="0"/>
              </a:rPr>
            </a:br>
            <a:r>
              <a:rPr lang="en-US" altLang="en-US" dirty="0" smtClean="0">
                <a:latin typeface="Arial" charset="0"/>
                <a:cs typeface="Arial" charset="0"/>
              </a:rPr>
              <a:t>Table of 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graphicFrame>
        <p:nvGraphicFramePr>
          <p:cNvPr id="9" name="Group 18"/>
          <p:cNvGraphicFramePr>
            <a:graphicFrameLocks noGrp="1"/>
          </p:cNvGraphicFramePr>
          <p:nvPr/>
        </p:nvGraphicFramePr>
        <p:xfrm>
          <a:off x="3352801" y="2057400"/>
          <a:ext cx="5562600" cy="3359061"/>
        </p:xfrm>
        <a:graphic>
          <a:graphicData uri="http://schemas.openxmlformats.org/drawingml/2006/table">
            <a:tbl>
              <a:tblPr/>
              <a:tblGrid>
                <a:gridCol w="3116236"/>
                <a:gridCol w="495765"/>
                <a:gridCol w="1950599"/>
              </a:tblGrid>
              <a:tr h="533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30000"/>
                        </a:spcBef>
                        <a:spcAft>
                          <a:spcPct val="30000"/>
                        </a:spcAft>
                        <a:buClrTx/>
                        <a:buSzTx/>
                        <a:buFontTx/>
                        <a:buNone/>
                        <a:tabLst/>
                      </a:pPr>
                      <a:r>
                        <a:rPr kumimoji="0" lang="en-US" sz="1600" b="1" i="0" u="none" strike="noStrike" cap="none" normalizeH="0" baseline="0" dirty="0" smtClean="0">
                          <a:ln>
                            <a:noFill/>
                          </a:ln>
                          <a:solidFill>
                            <a:schemeClr val="accent4"/>
                          </a:solidFill>
                          <a:effectLst/>
                          <a:latin typeface="+mj-lt"/>
                        </a:rPr>
                        <a:t>Topic</a:t>
                      </a:r>
                    </a:p>
                  </a:txBody>
                  <a:tcPr horzOverflow="overflow">
                    <a:lnL>
                      <a:noFill/>
                    </a:lnL>
                    <a:lnR>
                      <a:noFill/>
                    </a:lnR>
                    <a:lnT>
                      <a:noFill/>
                    </a:lnT>
                    <a:lnB>
                      <a:noFill/>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30000"/>
                        </a:spcBef>
                        <a:spcAft>
                          <a:spcPct val="30000"/>
                        </a:spcAft>
                        <a:buClrTx/>
                        <a:buSzTx/>
                        <a:buFontTx/>
                        <a:buNone/>
                        <a:tabLst/>
                      </a:pPr>
                      <a:endParaRPr kumimoji="0" lang="en-US" sz="1600" b="1" i="0" u="none" strike="noStrike" cap="none" normalizeH="0" baseline="0" dirty="0" smtClean="0">
                        <a:ln>
                          <a:noFill/>
                        </a:ln>
                        <a:solidFill>
                          <a:schemeClr val="accent4"/>
                        </a:solidFill>
                        <a:effectLst/>
                        <a:latin typeface="+mj-lt"/>
                      </a:endParaRPr>
                    </a:p>
                  </a:txBody>
                  <a:tcPr horzOverflow="overflow">
                    <a:lnL>
                      <a:noFill/>
                    </a:lnL>
                    <a:lnR>
                      <a:noFill/>
                    </a:lnR>
                    <a:lnT>
                      <a:noFill/>
                    </a:lnT>
                    <a:lnB>
                      <a:noFill/>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1600" b="1" i="0" u="none" strike="noStrike" cap="none" normalizeH="0" baseline="0" dirty="0" smtClean="0">
                          <a:ln>
                            <a:noFill/>
                          </a:ln>
                          <a:solidFill>
                            <a:schemeClr val="accent4"/>
                          </a:solidFill>
                          <a:effectLst/>
                          <a:latin typeface="+mj-lt"/>
                        </a:rPr>
                        <a:t>Page</a:t>
                      </a:r>
                    </a:p>
                  </a:txBody>
                  <a:tcPr horzOverflow="overflow">
                    <a:lnL>
                      <a:noFill/>
                    </a:lnL>
                    <a:lnR>
                      <a:noFill/>
                    </a:lnR>
                    <a:lnT>
                      <a:noFill/>
                    </a:lnT>
                    <a:lnB>
                      <a:noFill/>
                    </a:lnB>
                    <a:lnTlToBr>
                      <a:noFill/>
                    </a:lnTlToBr>
                    <a:lnBlToTr>
                      <a:noFill/>
                    </a:lnBlToTr>
                    <a:noFill/>
                  </a:tcPr>
                </a:tc>
              </a:tr>
              <a:tr h="282566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28600" marR="0" lvl="0" indent="-228600" algn="l"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Overview</a:t>
                      </a:r>
                    </a:p>
                    <a:p>
                      <a:pPr marL="228600" marR="0" lvl="0" indent="-228600" algn="l"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Value proposition</a:t>
                      </a:r>
                    </a:p>
                    <a:p>
                      <a:pPr marL="228600" marR="0" lvl="0" indent="-228600" algn="l"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Objectives and benefits</a:t>
                      </a:r>
                    </a:p>
                    <a:p>
                      <a:pPr marL="228600" marR="0" lvl="0" indent="-228600" algn="l"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Opportunities and solutions</a:t>
                      </a:r>
                    </a:p>
                    <a:p>
                      <a:pPr marL="228600" marR="0" lvl="0" indent="-228600" algn="l"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Challenges</a:t>
                      </a:r>
                    </a:p>
                    <a:p>
                      <a:pPr marL="228600" marR="0" lvl="0" indent="-228600" algn="l"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The pilot program</a:t>
                      </a:r>
                    </a:p>
                    <a:p>
                      <a:pPr marL="228600" marR="0" lvl="0" indent="-228600" algn="l"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Tools and templates</a:t>
                      </a:r>
                    </a:p>
                  </a:txBody>
                  <a:tcPr horzOverflow="overflow">
                    <a:lnL>
                      <a:noFill/>
                    </a:lnL>
                    <a:lnR>
                      <a:noFill/>
                    </a:lnR>
                    <a:lnT>
                      <a:noFill/>
                    </a:lnT>
                    <a:lnB>
                      <a:noFill/>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30000"/>
                        </a:spcBef>
                        <a:spcAft>
                          <a:spcPct val="30000"/>
                        </a:spcAft>
                        <a:buClrTx/>
                        <a:buSzTx/>
                        <a:buFontTx/>
                        <a:buNone/>
                        <a:tabLst/>
                      </a:pPr>
                      <a:endParaRPr kumimoji="0" lang="en-US" sz="1600" b="0" i="0" u="none" strike="noStrike" cap="none" normalizeH="0" baseline="0" dirty="0" smtClean="0">
                        <a:ln>
                          <a:noFill/>
                        </a:ln>
                        <a:solidFill>
                          <a:schemeClr val="accent4"/>
                        </a:solidFill>
                        <a:effectLst/>
                        <a:latin typeface="+mj-lt"/>
                      </a:endParaRPr>
                    </a:p>
                  </a:txBody>
                  <a:tcPr horzOverflow="overflow">
                    <a:lnL>
                      <a:noFill/>
                    </a:lnL>
                    <a:lnR>
                      <a:noFill/>
                    </a:lnR>
                    <a:lnT>
                      <a:noFill/>
                    </a:lnT>
                    <a:lnB>
                      <a:noFill/>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3</a:t>
                      </a:r>
                    </a:p>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4</a:t>
                      </a:r>
                    </a:p>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5</a:t>
                      </a:r>
                    </a:p>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6</a:t>
                      </a:r>
                    </a:p>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7</a:t>
                      </a:r>
                    </a:p>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8</a:t>
                      </a:r>
                    </a:p>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US" sz="1600" b="0" i="0" u="none" strike="noStrike" cap="none" normalizeH="0" baseline="0" dirty="0" smtClean="0">
                          <a:ln>
                            <a:noFill/>
                          </a:ln>
                          <a:solidFill>
                            <a:schemeClr val="accent4"/>
                          </a:solidFill>
                          <a:effectLst/>
                          <a:latin typeface="+mj-lt"/>
                        </a:rPr>
                        <a:t>10</a:t>
                      </a: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cs typeface="Arial" charset="0"/>
              </a:rPr>
              <a:t>100 day plan</a:t>
            </a:r>
            <a:br>
              <a:rPr lang="en-US" altLang="en-US" dirty="0" smtClean="0">
                <a:latin typeface="Arial" charset="0"/>
                <a:cs typeface="Arial" charset="0"/>
              </a:rPr>
            </a:br>
            <a:r>
              <a:rPr lang="en-US" altLang="en-US" dirty="0" smtClean="0">
                <a:latin typeface="Arial" charset="0"/>
                <a:cs typeface="Arial" charset="0"/>
              </a:rPr>
              <a:t>Overview</a:t>
            </a:r>
            <a:endParaRPr lang="en-US" dirty="0"/>
          </a:p>
        </p:txBody>
      </p:sp>
      <p:sp>
        <p:nvSpPr>
          <p:cNvPr id="3" name="Text Placeholder 2"/>
          <p:cNvSpPr>
            <a:spLocks noGrp="1"/>
          </p:cNvSpPr>
          <p:nvPr>
            <p:ph type="body" sz="quarter" idx="10"/>
          </p:nvPr>
        </p:nvSpPr>
        <p:spPr/>
        <p:txBody>
          <a:bodyPr>
            <a:noAutofit/>
          </a:bodyPr>
          <a:lstStyle/>
          <a:p>
            <a:r>
              <a:rPr lang="en-US" sz="1400" i="1" dirty="0" smtClean="0"/>
              <a:t>What is the 100 day plan? </a:t>
            </a:r>
          </a:p>
          <a:p>
            <a:pPr marL="225425" indent="-225425">
              <a:buFont typeface="Wingdings" pitchFamily="2" charset="2"/>
              <a:buChar char="q"/>
            </a:pPr>
            <a:r>
              <a:rPr lang="en-US" sz="1400" dirty="0" smtClean="0"/>
              <a:t>100 day plan refers to the actions required to be taken (by client or target management) during the first 100 days post close.  These actions cover a wide range of functions – accounting, finance, integration, tax, HR etc.  It is highly likely that companies will require action to be taken in one or more of these functions for the smooth integration of the transaction. </a:t>
            </a:r>
          </a:p>
          <a:p>
            <a:endParaRPr lang="en-US" sz="1400" dirty="0" smtClean="0"/>
          </a:p>
          <a:p>
            <a:r>
              <a:rPr lang="en-US" sz="1400" i="1" dirty="0" smtClean="0"/>
              <a:t>How KPMG can help with the 100 day plan</a:t>
            </a:r>
          </a:p>
          <a:p>
            <a:pPr marL="225425" indent="-225425">
              <a:buFont typeface="Wingdings" pitchFamily="2" charset="2"/>
              <a:buChar char="q"/>
            </a:pPr>
            <a:r>
              <a:rPr lang="en-US" sz="1400" dirty="0" smtClean="0"/>
              <a:t>Our </a:t>
            </a:r>
            <a:r>
              <a:rPr lang="en-US" sz="1400" dirty="0"/>
              <a:t>FDD teams </a:t>
            </a:r>
            <a:r>
              <a:rPr lang="en-US" sz="1400" dirty="0" smtClean="0"/>
              <a:t>are well-positioned </a:t>
            </a:r>
            <a:r>
              <a:rPr lang="en-US" sz="1400" dirty="0"/>
              <a:t>to add value to the client’s 100 day plan.  During the due diligence process  we gather significant data and have several interactions with target management which provides us with the knowledge and insights to help identify risks and opportunities </a:t>
            </a:r>
            <a:r>
              <a:rPr lang="en-US" sz="1400" dirty="0" smtClean="0"/>
              <a:t>post-close</a:t>
            </a:r>
            <a:r>
              <a:rPr lang="en-US" sz="1400" dirty="0"/>
              <a:t>.  </a:t>
            </a:r>
            <a:endParaRPr lang="en-US" sz="1400" dirty="0" smtClean="0"/>
          </a:p>
          <a:p>
            <a:pPr marL="225425" indent="-225425">
              <a:buFont typeface="Wingdings" pitchFamily="2" charset="2"/>
              <a:buChar char="q"/>
            </a:pPr>
            <a:endParaRPr lang="en-US" sz="1400" dirty="0"/>
          </a:p>
          <a:p>
            <a:pPr marL="225425" indent="-225425"/>
            <a:r>
              <a:rPr lang="en-US" sz="1400" i="1" dirty="0" smtClean="0"/>
              <a:t>Why do the 100 day plan?</a:t>
            </a:r>
          </a:p>
          <a:p>
            <a:pPr marL="344488" lvl="2" indent="-344488">
              <a:buClr>
                <a:schemeClr val="accent4"/>
              </a:buClr>
              <a:buSzPct val="100000"/>
              <a:buFont typeface="Wingdings" pitchFamily="2" charset="2"/>
              <a:buChar char="q"/>
              <a:defRPr/>
            </a:pPr>
            <a:r>
              <a:rPr lang="en-US" sz="1400" b="1" dirty="0" smtClean="0">
                <a:solidFill>
                  <a:schemeClr val="accent4"/>
                </a:solidFill>
              </a:rPr>
              <a:t>The 100 day plan is deemed to have one of the highest impacts of the 12 new ideas considered by T&amp;R.</a:t>
            </a:r>
            <a:endParaRPr lang="en-US" sz="1400" b="1" dirty="0">
              <a:solidFill>
                <a:schemeClr val="accent4"/>
              </a:solidFill>
            </a:endParaRPr>
          </a:p>
          <a:p>
            <a:pPr marL="344488" lvl="2" indent="-344488">
              <a:buClr>
                <a:schemeClr val="accent4"/>
              </a:buClr>
              <a:buSzPct val="100000"/>
              <a:buFont typeface="Wingdings" pitchFamily="2" charset="2"/>
              <a:buChar char="q"/>
              <a:defRPr/>
            </a:pPr>
            <a:r>
              <a:rPr lang="en-US" sz="1400" b="1" dirty="0" smtClean="0">
                <a:solidFill>
                  <a:schemeClr val="accent4"/>
                </a:solidFill>
              </a:rPr>
              <a:t>We have had great successes with our application of the plan so far.</a:t>
            </a:r>
          </a:p>
          <a:p>
            <a:pPr marL="344488" lvl="2" indent="-344488">
              <a:buClr>
                <a:schemeClr val="accent4"/>
              </a:buClr>
              <a:buSzPct val="100000"/>
              <a:buFont typeface="Wingdings" pitchFamily="2" charset="2"/>
              <a:buChar char="q"/>
              <a:defRPr/>
            </a:pPr>
            <a:r>
              <a:rPr lang="en-US" sz="1400" b="1" dirty="0" smtClean="0">
                <a:solidFill>
                  <a:schemeClr val="accent4"/>
                </a:solidFill>
              </a:rPr>
              <a:t>T&amp;R and Service Network (SN) leadership is highly focused on 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day plan</a:t>
            </a:r>
            <a:br>
              <a:rPr lang="en-US" dirty="0" smtClean="0"/>
            </a:br>
            <a:r>
              <a:rPr lang="en-US" dirty="0" smtClean="0"/>
              <a:t>Value proposition</a:t>
            </a:r>
            <a:endParaRPr lang="en-US" dirty="0">
              <a:solidFill>
                <a:srgbClr val="FFFF00"/>
              </a:solidFill>
            </a:endParaRPr>
          </a:p>
        </p:txBody>
      </p:sp>
      <p:sp>
        <p:nvSpPr>
          <p:cNvPr id="3" name="Text Placeholder 2"/>
          <p:cNvSpPr>
            <a:spLocks noGrp="1"/>
          </p:cNvSpPr>
          <p:nvPr>
            <p:ph type="body" sz="quarter" idx="10"/>
          </p:nvPr>
        </p:nvSpPr>
        <p:spPr/>
        <p:txBody>
          <a:bodyPr vert="horz" lIns="0" tIns="0" rIns="0" bIns="0" rtlCol="0">
            <a:noAutofit/>
          </a:bodyPr>
          <a:lstStyle/>
          <a:p>
            <a:r>
              <a:rPr lang="en-US" sz="1400" i="1" dirty="0" smtClean="0"/>
              <a:t>The 100 </a:t>
            </a:r>
            <a:r>
              <a:rPr lang="en-US" sz="1400" i="1" dirty="0"/>
              <a:t>day plan: </a:t>
            </a:r>
          </a:p>
          <a:p>
            <a:pPr marL="344488" lvl="2" indent="-344488">
              <a:buClr>
                <a:schemeClr val="accent4"/>
              </a:buClr>
              <a:buSzPct val="100000"/>
              <a:buFont typeface="Wingdings" pitchFamily="2" charset="2"/>
              <a:buChar char="q"/>
              <a:defRPr/>
            </a:pPr>
            <a:r>
              <a:rPr lang="en-US" sz="1400" b="1" dirty="0">
                <a:solidFill>
                  <a:schemeClr val="accent4"/>
                </a:solidFill>
              </a:rPr>
              <a:t>Is a high-level description of potential value creation and risk mitigation considerations (relating to post-close activities) that have been identified during the diligence process.  </a:t>
            </a:r>
          </a:p>
          <a:p>
            <a:pPr marL="344488" lvl="2" indent="-344488">
              <a:buClr>
                <a:schemeClr val="accent4"/>
              </a:buClr>
              <a:buSzPct val="100000"/>
              <a:buFont typeface="Wingdings" pitchFamily="2" charset="2"/>
              <a:buChar char="q"/>
              <a:defRPr/>
            </a:pPr>
            <a:r>
              <a:rPr lang="en-US" sz="1400" b="1" dirty="0">
                <a:solidFill>
                  <a:schemeClr val="accent4"/>
                </a:solidFill>
              </a:rPr>
              <a:t>Provides valuable insights to our clients and increases their awareness and focus on </a:t>
            </a:r>
            <a:r>
              <a:rPr lang="en-US" sz="1400" b="1" dirty="0" smtClean="0">
                <a:solidFill>
                  <a:schemeClr val="accent4"/>
                </a:solidFill>
              </a:rPr>
              <a:t>post-close </a:t>
            </a:r>
            <a:r>
              <a:rPr lang="en-US" sz="1400" b="1" dirty="0">
                <a:solidFill>
                  <a:schemeClr val="accent4"/>
                </a:solidFill>
              </a:rPr>
              <a:t>issues and opportunities.  It therefore acts as a catalyst to win </a:t>
            </a:r>
            <a:r>
              <a:rPr lang="en-US" sz="1400" b="1" dirty="0" smtClean="0">
                <a:solidFill>
                  <a:schemeClr val="accent4"/>
                </a:solidFill>
              </a:rPr>
              <a:t>post-due </a:t>
            </a:r>
            <a:r>
              <a:rPr lang="en-US" sz="1400" b="1" dirty="0">
                <a:solidFill>
                  <a:schemeClr val="accent4"/>
                </a:solidFill>
              </a:rPr>
              <a:t>diligence work. </a:t>
            </a:r>
          </a:p>
          <a:p>
            <a:pPr marL="344488" lvl="2" indent="-344488">
              <a:buClr>
                <a:schemeClr val="accent4"/>
              </a:buClr>
              <a:buSzPct val="100000"/>
              <a:buFont typeface="Wingdings" pitchFamily="2" charset="2"/>
              <a:buChar char="q"/>
              <a:defRPr/>
            </a:pPr>
            <a:r>
              <a:rPr lang="en-US" sz="1400" b="1" dirty="0">
                <a:solidFill>
                  <a:schemeClr val="accent4"/>
                </a:solidFill>
              </a:rPr>
              <a:t>Is an initiative to increase awareness and focus of post-close deal issues and opportunities throughout the diligence process.  The goal of this initiative is to capture the full potential of </a:t>
            </a:r>
            <a:r>
              <a:rPr lang="en-US" sz="1400" b="1" dirty="0" smtClean="0">
                <a:solidFill>
                  <a:schemeClr val="accent4"/>
                </a:solidFill>
              </a:rPr>
              <a:t>pre- </a:t>
            </a:r>
            <a:r>
              <a:rPr lang="en-US" sz="1400" b="1" dirty="0">
                <a:solidFill>
                  <a:schemeClr val="accent4"/>
                </a:solidFill>
              </a:rPr>
              <a:t>and </a:t>
            </a:r>
            <a:r>
              <a:rPr lang="en-US" sz="1400" b="1" dirty="0" smtClean="0">
                <a:solidFill>
                  <a:schemeClr val="accent4"/>
                </a:solidFill>
              </a:rPr>
              <a:t>post-deal </a:t>
            </a:r>
            <a:r>
              <a:rPr lang="en-US" sz="1400" b="1" dirty="0">
                <a:solidFill>
                  <a:schemeClr val="accent4"/>
                </a:solidFill>
              </a:rPr>
              <a:t>close fee opportunities.  </a:t>
            </a: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cs typeface="Arial" charset="0"/>
              </a:rPr>
              <a:t>100 day plan</a:t>
            </a:r>
            <a:br>
              <a:rPr lang="en-US" altLang="en-US" dirty="0" smtClean="0">
                <a:latin typeface="Arial" charset="0"/>
                <a:cs typeface="Arial" charset="0"/>
              </a:rPr>
            </a:br>
            <a:r>
              <a:rPr lang="en-US" altLang="en-US" dirty="0" smtClean="0">
                <a:latin typeface="Arial" charset="0"/>
                <a:cs typeface="Arial" charset="0"/>
              </a:rPr>
              <a:t>Objectives and benefits</a:t>
            </a:r>
            <a:endParaRPr lang="en-US" dirty="0"/>
          </a:p>
        </p:txBody>
      </p:sp>
      <p:sp>
        <p:nvSpPr>
          <p:cNvPr id="3" name="Text Placeholder 2"/>
          <p:cNvSpPr>
            <a:spLocks noGrp="1"/>
          </p:cNvSpPr>
          <p:nvPr>
            <p:ph type="body" sz="quarter" idx="10"/>
          </p:nvPr>
        </p:nvSpPr>
        <p:spPr/>
        <p:txBody>
          <a:bodyPr>
            <a:noAutofit/>
          </a:bodyPr>
          <a:lstStyle/>
          <a:p>
            <a:pPr marL="225425" indent="-225425"/>
            <a:r>
              <a:rPr lang="en-US" sz="1400" i="1" dirty="0" smtClean="0"/>
              <a:t>Objectives for KPMG</a:t>
            </a:r>
          </a:p>
          <a:p>
            <a:pPr marL="344488" lvl="2" indent="-344488">
              <a:buClr>
                <a:schemeClr val="accent4"/>
              </a:buClr>
              <a:buSzPct val="100000"/>
              <a:buFont typeface="Wingdings" pitchFamily="2" charset="2"/>
              <a:buChar char="q"/>
              <a:defRPr/>
            </a:pPr>
            <a:r>
              <a:rPr lang="en-US" sz="1400" b="1" dirty="0">
                <a:solidFill>
                  <a:schemeClr val="accent4"/>
                </a:solidFill>
              </a:rPr>
              <a:t>Differentiate our FDD product</a:t>
            </a:r>
          </a:p>
          <a:p>
            <a:pPr marL="344488" lvl="2" indent="-344488">
              <a:buClr>
                <a:schemeClr val="accent4"/>
              </a:buClr>
              <a:buSzPct val="100000"/>
              <a:buFont typeface="Wingdings" pitchFamily="2" charset="2"/>
              <a:buChar char="q"/>
              <a:defRPr/>
            </a:pPr>
            <a:r>
              <a:rPr lang="en-US" sz="1400" b="1" dirty="0">
                <a:solidFill>
                  <a:schemeClr val="accent4"/>
                </a:solidFill>
              </a:rPr>
              <a:t>Provide additional value-add insights for our clients</a:t>
            </a:r>
          </a:p>
          <a:p>
            <a:pPr marL="344488" lvl="2" indent="-344488">
              <a:buClr>
                <a:schemeClr val="accent4"/>
              </a:buClr>
              <a:buSzPct val="100000"/>
              <a:buFont typeface="Wingdings" pitchFamily="2" charset="2"/>
              <a:buChar char="q"/>
              <a:defRPr/>
            </a:pPr>
            <a:r>
              <a:rPr lang="en-US" sz="1400" b="1" dirty="0">
                <a:solidFill>
                  <a:schemeClr val="accent4"/>
                </a:solidFill>
              </a:rPr>
              <a:t>Increase awareness and focus of post-close issues and opportunities</a:t>
            </a:r>
          </a:p>
          <a:p>
            <a:pPr marL="344488" lvl="2" indent="-344488">
              <a:buClr>
                <a:schemeClr val="accent4"/>
              </a:buClr>
              <a:buSzPct val="100000"/>
              <a:buFont typeface="Wingdings" pitchFamily="2" charset="2"/>
              <a:buChar char="q"/>
              <a:defRPr/>
            </a:pPr>
            <a:r>
              <a:rPr lang="en-US" sz="1400" b="1" dirty="0">
                <a:solidFill>
                  <a:schemeClr val="accent4"/>
                </a:solidFill>
              </a:rPr>
              <a:t>Improve service network teaming and </a:t>
            </a:r>
            <a:r>
              <a:rPr lang="en-US" sz="1400" b="1" dirty="0" smtClean="0">
                <a:solidFill>
                  <a:schemeClr val="accent4"/>
                </a:solidFill>
              </a:rPr>
              <a:t>pull-through </a:t>
            </a:r>
            <a:r>
              <a:rPr lang="en-US" sz="1400" b="1" dirty="0">
                <a:solidFill>
                  <a:schemeClr val="accent4"/>
                </a:solidFill>
              </a:rPr>
              <a:t>in diligence and post diligence </a:t>
            </a:r>
            <a:r>
              <a:rPr lang="en-US" sz="1400" b="1" dirty="0" smtClean="0">
                <a:solidFill>
                  <a:schemeClr val="accent4"/>
                </a:solidFill>
              </a:rPr>
              <a:t>process</a:t>
            </a:r>
          </a:p>
          <a:p>
            <a:pPr marL="344488" lvl="2" indent="-344488">
              <a:buClr>
                <a:schemeClr val="accent4"/>
              </a:buClr>
              <a:buSzPct val="100000"/>
              <a:buFont typeface="Wingdings" pitchFamily="2" charset="2"/>
              <a:buChar char="q"/>
              <a:defRPr/>
            </a:pPr>
            <a:endParaRPr lang="en-US" sz="1400" b="1" dirty="0">
              <a:solidFill>
                <a:schemeClr val="accent4"/>
              </a:solidFill>
            </a:endParaRPr>
          </a:p>
          <a:p>
            <a:r>
              <a:rPr lang="en-US" sz="1400" i="1" dirty="0"/>
              <a:t>Benefits for our clients</a:t>
            </a:r>
          </a:p>
          <a:p>
            <a:pPr marL="344488" lvl="2" indent="-344488">
              <a:buClr>
                <a:schemeClr val="accent4"/>
              </a:buClr>
              <a:buSzPct val="100000"/>
              <a:buFont typeface="Wingdings" pitchFamily="2" charset="2"/>
              <a:buChar char="q"/>
              <a:defRPr/>
            </a:pPr>
            <a:r>
              <a:rPr lang="en-US" sz="1400" b="1" dirty="0">
                <a:solidFill>
                  <a:schemeClr val="accent4"/>
                </a:solidFill>
              </a:rPr>
              <a:t>One advisor for multiple pre- and post-close deal activities to leverage knowledge and streamline the diligence and post-diligence process  </a:t>
            </a:r>
          </a:p>
          <a:p>
            <a:pPr marL="344488" lvl="2" indent="-344488">
              <a:buClr>
                <a:schemeClr val="accent4"/>
              </a:buClr>
              <a:buSzPct val="100000"/>
              <a:buFont typeface="Wingdings" pitchFamily="2" charset="2"/>
              <a:buChar char="q"/>
              <a:defRPr/>
            </a:pPr>
            <a:r>
              <a:rPr lang="en-US" sz="1400" b="1" dirty="0">
                <a:solidFill>
                  <a:schemeClr val="accent4"/>
                </a:solidFill>
              </a:rPr>
              <a:t>Helps </a:t>
            </a:r>
            <a:r>
              <a:rPr lang="en-US" sz="1400" b="1" dirty="0" smtClean="0">
                <a:solidFill>
                  <a:schemeClr val="accent4"/>
                </a:solidFill>
              </a:rPr>
              <a:t>enhance </a:t>
            </a:r>
            <a:r>
              <a:rPr lang="en-US" sz="1400" b="1" dirty="0">
                <a:solidFill>
                  <a:schemeClr val="accent4"/>
                </a:solidFill>
              </a:rPr>
              <a:t>the deal value</a:t>
            </a:r>
          </a:p>
          <a:p>
            <a:pPr marL="344488" lvl="2" indent="-344488">
              <a:buClr>
                <a:schemeClr val="accent4"/>
              </a:buClr>
              <a:buSzPct val="100000"/>
              <a:buFont typeface="Wingdings" pitchFamily="2" charset="2"/>
              <a:buChar char="q"/>
              <a:defRPr/>
            </a:pPr>
            <a:r>
              <a:rPr lang="en-US" sz="1400" b="1" dirty="0">
                <a:solidFill>
                  <a:schemeClr val="accent4"/>
                </a:solidFill>
              </a:rPr>
              <a:t>Helps integrate </a:t>
            </a:r>
            <a:r>
              <a:rPr lang="en-US" sz="1400" b="1" dirty="0" smtClean="0">
                <a:solidFill>
                  <a:schemeClr val="accent4"/>
                </a:solidFill>
              </a:rPr>
              <a:t>the transaction smoothly </a:t>
            </a:r>
            <a:r>
              <a:rPr lang="en-US" sz="1400" b="1" dirty="0">
                <a:solidFill>
                  <a:schemeClr val="accent4"/>
                </a:solidFill>
              </a:rPr>
              <a:t>and efficiently </a:t>
            </a:r>
          </a:p>
          <a:p>
            <a:pPr marL="344488" lvl="2" indent="-344488">
              <a:buClr>
                <a:schemeClr val="accent4"/>
              </a:buClr>
              <a:buSzPct val="100000"/>
              <a:buFont typeface="Wingdings" pitchFamily="2" charset="2"/>
              <a:buChar char="q"/>
              <a:defRPr/>
            </a:pPr>
            <a:r>
              <a:rPr lang="en-US" sz="1400" b="1" dirty="0" smtClean="0">
                <a:solidFill>
                  <a:schemeClr val="accent4"/>
                </a:solidFill>
              </a:rPr>
              <a:t>Differentiates </a:t>
            </a:r>
            <a:r>
              <a:rPr lang="en-US" sz="1400" b="1" dirty="0">
                <a:solidFill>
                  <a:schemeClr val="accent4"/>
                </a:solidFill>
              </a:rPr>
              <a:t>our FDD offering </a:t>
            </a: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None/>
              <a:defRPr/>
            </a:pPr>
            <a:endParaRPr lang="en-US" sz="1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1" y="1600200"/>
            <a:ext cx="4114800" cy="3200400"/>
          </a:xfrm>
          <a:solidFill>
            <a:srgbClr val="F1F8E5"/>
          </a:solidFill>
          <a:ln>
            <a:solidFill>
              <a:schemeClr val="tx2"/>
            </a:solidFill>
          </a:ln>
        </p:spPr>
        <p:txBody>
          <a:bodyPr>
            <a:noAutofit/>
          </a:bodyPr>
          <a:lstStyle/>
          <a:p>
            <a:pPr marL="344488" lvl="2" indent="-344488">
              <a:buClr>
                <a:schemeClr val="accent4"/>
              </a:buClr>
              <a:buFont typeface="Wingdings" pitchFamily="2" charset="2"/>
              <a:buChar char="q"/>
              <a:defRPr/>
            </a:pPr>
            <a:r>
              <a:rPr lang="en-GB" sz="1600" b="1" dirty="0">
                <a:solidFill>
                  <a:schemeClr val="accent4"/>
                </a:solidFill>
              </a:rPr>
              <a:t>Improve how post-close </a:t>
            </a:r>
            <a:r>
              <a:rPr lang="en-GB" sz="1600" b="1" dirty="0" err="1">
                <a:solidFill>
                  <a:schemeClr val="accent4"/>
                </a:solidFill>
              </a:rPr>
              <a:t>FDD</a:t>
            </a:r>
            <a:r>
              <a:rPr lang="en-GB" sz="1600" b="1" dirty="0">
                <a:solidFill>
                  <a:schemeClr val="accent4"/>
                </a:solidFill>
              </a:rPr>
              <a:t> insights are conveyed to clients</a:t>
            </a:r>
          </a:p>
          <a:p>
            <a:pPr marL="569913" lvl="3" indent="-225425">
              <a:spcBef>
                <a:spcPts val="300"/>
              </a:spcBef>
              <a:defRPr/>
            </a:pPr>
            <a:r>
              <a:rPr lang="en-GB" sz="1600" dirty="0">
                <a:solidFill>
                  <a:schemeClr val="accent4"/>
                </a:solidFill>
              </a:rPr>
              <a:t>Our FDD reports often do not  contain summary slides on “post-close considerations and near-term </a:t>
            </a:r>
            <a:r>
              <a:rPr lang="en-GB" sz="1600" dirty="0" smtClean="0">
                <a:solidFill>
                  <a:schemeClr val="accent4"/>
                </a:solidFill>
              </a:rPr>
              <a:t>to-do’s.”</a:t>
            </a:r>
          </a:p>
          <a:p>
            <a:pPr lvl="2">
              <a:buNone/>
              <a:defRPr/>
            </a:pPr>
            <a:endParaRPr lang="en-GB" sz="1600" b="1" dirty="0" smtClean="0">
              <a:solidFill>
                <a:schemeClr val="accent4"/>
              </a:solidFill>
            </a:endParaRPr>
          </a:p>
          <a:p>
            <a:pPr marL="344488" lvl="2" indent="-344488">
              <a:buClr>
                <a:schemeClr val="accent4"/>
              </a:buClr>
              <a:buFont typeface="Wingdings" pitchFamily="2" charset="2"/>
              <a:buChar char="q"/>
              <a:defRPr/>
            </a:pPr>
            <a:r>
              <a:rPr lang="en-GB" sz="1600" b="1" dirty="0" smtClean="0">
                <a:solidFill>
                  <a:schemeClr val="accent4"/>
                </a:solidFill>
              </a:rPr>
              <a:t>Capture full potential of pre- and post- deal close fee opportunities</a:t>
            </a:r>
          </a:p>
          <a:p>
            <a:pPr marL="569913" lvl="3" indent="-225425">
              <a:spcBef>
                <a:spcPts val="300"/>
              </a:spcBef>
              <a:defRPr/>
            </a:pPr>
            <a:r>
              <a:rPr lang="en-GB" sz="1600" dirty="0" smtClean="0">
                <a:solidFill>
                  <a:schemeClr val="accent4"/>
                </a:solidFill>
              </a:rPr>
              <a:t>We </a:t>
            </a:r>
            <a:r>
              <a:rPr lang="en-GB" sz="1600" dirty="0">
                <a:solidFill>
                  <a:schemeClr val="accent4"/>
                </a:solidFill>
              </a:rPr>
              <a:t>frequently </a:t>
            </a:r>
            <a:r>
              <a:rPr lang="en-GB" sz="1600" dirty="0" smtClean="0">
                <a:solidFill>
                  <a:schemeClr val="accent4"/>
                </a:solidFill>
              </a:rPr>
              <a:t>walk away </a:t>
            </a:r>
            <a:r>
              <a:rPr lang="en-GB" sz="1600" dirty="0">
                <a:solidFill>
                  <a:schemeClr val="accent4"/>
                </a:solidFill>
              </a:rPr>
              <a:t>from deals with limited follow-up on known issues and </a:t>
            </a:r>
            <a:r>
              <a:rPr lang="en-GB" sz="1600" dirty="0" smtClean="0">
                <a:solidFill>
                  <a:schemeClr val="accent4"/>
                </a:solidFill>
              </a:rPr>
              <a:t>opportunities.</a:t>
            </a:r>
            <a:endParaRPr lang="en-GB" sz="1600" dirty="0">
              <a:solidFill>
                <a:schemeClr val="accent4"/>
              </a:solidFill>
            </a:endParaRPr>
          </a:p>
          <a:p>
            <a:endParaRPr lang="en-US" sz="1600" dirty="0">
              <a:solidFill>
                <a:schemeClr val="accent4"/>
              </a:solidFill>
            </a:endParaRPr>
          </a:p>
        </p:txBody>
      </p:sp>
      <p:sp>
        <p:nvSpPr>
          <p:cNvPr id="7" name="Title 1"/>
          <p:cNvSpPr>
            <a:spLocks noGrp="1"/>
          </p:cNvSpPr>
          <p:nvPr>
            <p:ph type="title"/>
          </p:nvPr>
        </p:nvSpPr>
        <p:spPr>
          <a:xfrm>
            <a:off x="323528" y="116632"/>
            <a:ext cx="8496944" cy="792088"/>
          </a:xfrm>
        </p:spPr>
        <p:txBody>
          <a:bodyPr/>
          <a:lstStyle/>
          <a:p>
            <a:r>
              <a:rPr lang="en-US" altLang="en-US" dirty="0" smtClean="0">
                <a:latin typeface="Arial" charset="0"/>
                <a:cs typeface="Arial" charset="0"/>
              </a:rPr>
              <a:t>100 day plan</a:t>
            </a:r>
            <a:br>
              <a:rPr lang="en-US" altLang="en-US" dirty="0" smtClean="0">
                <a:latin typeface="Arial" charset="0"/>
                <a:cs typeface="Arial" charset="0"/>
              </a:rPr>
            </a:br>
            <a:r>
              <a:rPr lang="en-US" altLang="en-US" dirty="0" smtClean="0">
                <a:latin typeface="Arial" charset="0"/>
                <a:cs typeface="Arial" charset="0"/>
              </a:rPr>
              <a:t>Opportunities and solutions</a:t>
            </a:r>
            <a:endParaRPr lang="en-US" dirty="0"/>
          </a:p>
        </p:txBody>
      </p:sp>
      <p:sp>
        <p:nvSpPr>
          <p:cNvPr id="8" name="Text Placeholder 8"/>
          <p:cNvSpPr txBox="1">
            <a:spLocks/>
          </p:cNvSpPr>
          <p:nvPr/>
        </p:nvSpPr>
        <p:spPr>
          <a:xfrm>
            <a:off x="304800" y="1219200"/>
            <a:ext cx="4114800" cy="381000"/>
          </a:xfrm>
          <a:prstGeom prst="rect">
            <a:avLst/>
          </a:prstGeom>
          <a:solidFill>
            <a:srgbClr val="409DAD"/>
          </a:solidFill>
          <a:ln>
            <a:solidFill>
              <a:srgbClr val="409DAD"/>
            </a:solidFill>
          </a:ln>
        </p:spPr>
        <p:txBody>
          <a:bodyPr lIns="54000" tIns="54000" rIns="54000" bIns="54000" anchor="ctr" anchorCtr="1"/>
          <a:lstStyle/>
          <a:p>
            <a:pPr marL="0" marR="0" lvl="0" indent="0" algn="l" defTabSz="762000" rtl="0" eaLnBrk="1" fontAlgn="base" latinLnBrk="0" hangingPunct="1">
              <a:lnSpc>
                <a:spcPct val="100000"/>
              </a:lnSpc>
              <a:spcBef>
                <a:spcPct val="40000"/>
              </a:spcBef>
              <a:spcAft>
                <a:spcPct val="0"/>
              </a:spcAft>
              <a:buClrTx/>
              <a:buSzTx/>
              <a:buFont typeface="Arial" pitchFamily="34" charset="0"/>
              <a:buNone/>
              <a:tabLst/>
              <a:defRPr/>
            </a:pPr>
            <a:r>
              <a:rPr lang="en-GB" sz="1600" b="1" dirty="0" smtClean="0">
                <a:solidFill>
                  <a:srgbClr val="FFFFFF"/>
                </a:solidFill>
                <a:latin typeface="Arial"/>
                <a:cs typeface="Arial" pitchFamily="34" charset="0"/>
              </a:rPr>
              <a:t>The Opportunities</a:t>
            </a:r>
            <a:endParaRPr kumimoji="0" lang="en-GB" sz="16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9" name="Text Placeholder 2"/>
          <p:cNvSpPr>
            <a:spLocks noGrp="1"/>
          </p:cNvSpPr>
          <p:nvPr>
            <p:ph type="body" sz="quarter" idx="10"/>
          </p:nvPr>
        </p:nvSpPr>
        <p:spPr>
          <a:xfrm>
            <a:off x="4724401" y="1600200"/>
            <a:ext cx="4114800" cy="3200400"/>
          </a:xfrm>
          <a:solidFill>
            <a:srgbClr val="F1F8E5"/>
          </a:solidFill>
          <a:ln>
            <a:solidFill>
              <a:schemeClr val="tx2"/>
            </a:solidFill>
          </a:ln>
        </p:spPr>
        <p:txBody>
          <a:bodyPr>
            <a:noAutofit/>
          </a:bodyPr>
          <a:lstStyle/>
          <a:p>
            <a:pPr marL="344488" lvl="2" indent="-344488">
              <a:buClr>
                <a:schemeClr val="accent4"/>
              </a:buClr>
              <a:buFont typeface="Wingdings" pitchFamily="2" charset="2"/>
              <a:buChar char="q"/>
              <a:defRPr/>
            </a:pPr>
            <a:r>
              <a:rPr lang="en-US" sz="1600" b="1" dirty="0" smtClean="0">
                <a:solidFill>
                  <a:schemeClr val="accent4"/>
                </a:solidFill>
              </a:rPr>
              <a:t>Provide tools </a:t>
            </a:r>
            <a:r>
              <a:rPr lang="en-US" sz="1600" b="1" dirty="0">
                <a:solidFill>
                  <a:schemeClr val="accent4"/>
                </a:solidFill>
              </a:rPr>
              <a:t>for FDD teams to easily identify and communicate post-close issues in reporting to client</a:t>
            </a:r>
          </a:p>
          <a:p>
            <a:pPr marL="344488" lvl="2" indent="-344488">
              <a:buClr>
                <a:schemeClr val="accent4"/>
              </a:buClr>
              <a:buFont typeface="Wingdings" pitchFamily="2" charset="2"/>
              <a:buChar char="q"/>
              <a:defRPr/>
            </a:pPr>
            <a:r>
              <a:rPr lang="en-GB" sz="1600" b="1" dirty="0">
                <a:solidFill>
                  <a:schemeClr val="accent4"/>
                </a:solidFill>
              </a:rPr>
              <a:t>Move toward more holistic diligence approach from initial client engagement</a:t>
            </a:r>
          </a:p>
          <a:p>
            <a:pPr marL="344488" lvl="2" indent="-344488">
              <a:buClr>
                <a:schemeClr val="accent4"/>
              </a:buClr>
              <a:buFont typeface="Wingdings" pitchFamily="2" charset="2"/>
              <a:buChar char="q"/>
              <a:defRPr/>
            </a:pPr>
            <a:endParaRPr lang="en-US" sz="1600" b="1" dirty="0">
              <a:solidFill>
                <a:schemeClr val="accent4"/>
              </a:solidFill>
            </a:endParaRPr>
          </a:p>
          <a:p>
            <a:pPr marL="344488" lvl="2" indent="-344488">
              <a:buClr>
                <a:schemeClr val="accent4"/>
              </a:buClr>
              <a:buFont typeface="Wingdings" pitchFamily="2" charset="2"/>
              <a:buChar char="q"/>
              <a:defRPr/>
            </a:pPr>
            <a:endParaRPr lang="en-GB" sz="1600" b="1" dirty="0">
              <a:solidFill>
                <a:schemeClr val="accent4"/>
              </a:solidFill>
            </a:endParaRPr>
          </a:p>
          <a:p>
            <a:endParaRPr lang="en-US" sz="1600" dirty="0">
              <a:solidFill>
                <a:schemeClr val="accent4"/>
              </a:solidFill>
            </a:endParaRPr>
          </a:p>
        </p:txBody>
      </p:sp>
      <p:sp>
        <p:nvSpPr>
          <p:cNvPr id="10" name="Text Placeholder 8"/>
          <p:cNvSpPr txBox="1">
            <a:spLocks/>
          </p:cNvSpPr>
          <p:nvPr/>
        </p:nvSpPr>
        <p:spPr>
          <a:xfrm>
            <a:off x="4724400" y="1219200"/>
            <a:ext cx="4114800" cy="381000"/>
          </a:xfrm>
          <a:prstGeom prst="rect">
            <a:avLst/>
          </a:prstGeom>
          <a:solidFill>
            <a:srgbClr val="409DAD"/>
          </a:solidFill>
          <a:ln>
            <a:solidFill>
              <a:srgbClr val="409DAD"/>
            </a:solidFill>
          </a:ln>
        </p:spPr>
        <p:txBody>
          <a:bodyPr lIns="54000" tIns="54000" rIns="54000" bIns="54000" anchor="ctr" anchorCtr="1"/>
          <a:lstStyle/>
          <a:p>
            <a:pPr marL="0" marR="0" lvl="0" indent="0" algn="l" defTabSz="762000" rtl="0" eaLnBrk="1" fontAlgn="base" latinLnBrk="0" hangingPunct="1">
              <a:lnSpc>
                <a:spcPct val="100000"/>
              </a:lnSpc>
              <a:spcBef>
                <a:spcPct val="40000"/>
              </a:spcBef>
              <a:spcAft>
                <a:spcPct val="0"/>
              </a:spcAft>
              <a:buClrTx/>
              <a:buSzTx/>
              <a:buFont typeface="Arial" pitchFamily="34" charset="0"/>
              <a:buNone/>
              <a:tabLst/>
              <a:defRPr/>
            </a:pPr>
            <a:r>
              <a:rPr lang="en-GB" sz="1600" b="1" dirty="0" smtClean="0">
                <a:solidFill>
                  <a:srgbClr val="FFFFFF"/>
                </a:solidFill>
                <a:latin typeface="Arial"/>
                <a:cs typeface="Arial" pitchFamily="34" charset="0"/>
              </a:rPr>
              <a:t>The Solutions</a:t>
            </a:r>
            <a:endParaRPr kumimoji="0" lang="en-GB" sz="16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day plan</a:t>
            </a:r>
            <a:br>
              <a:rPr lang="en-US" dirty="0" smtClean="0"/>
            </a:br>
            <a:r>
              <a:rPr lang="en-US" dirty="0" smtClean="0"/>
              <a:t>Challenges</a:t>
            </a:r>
            <a:endParaRPr lang="en-US" dirty="0">
              <a:solidFill>
                <a:srgbClr val="FFFF00"/>
              </a:solidFill>
            </a:endParaRPr>
          </a:p>
        </p:txBody>
      </p:sp>
      <p:sp>
        <p:nvSpPr>
          <p:cNvPr id="3" name="Text Placeholder 2"/>
          <p:cNvSpPr>
            <a:spLocks noGrp="1"/>
          </p:cNvSpPr>
          <p:nvPr>
            <p:ph type="body" sz="quarter" idx="10"/>
          </p:nvPr>
        </p:nvSpPr>
        <p:spPr>
          <a:xfrm>
            <a:off x="179512" y="1124745"/>
            <a:ext cx="8712968" cy="5121676"/>
          </a:xfrm>
        </p:spPr>
        <p:txBody>
          <a:bodyPr>
            <a:normAutofit/>
          </a:bodyPr>
          <a:lstStyle/>
          <a:p>
            <a:pPr marL="344488" lvl="2" indent="-344488">
              <a:buClr>
                <a:schemeClr val="accent4"/>
              </a:buClr>
              <a:buSzPct val="100000"/>
              <a:buNone/>
              <a:defRPr/>
            </a:pPr>
            <a:r>
              <a:rPr lang="en-US" sz="1400" b="1" i="1" dirty="0" smtClean="0">
                <a:solidFill>
                  <a:schemeClr val="accent4"/>
                </a:solidFill>
              </a:rPr>
              <a:t>Key challenges and questions to consider</a:t>
            </a:r>
            <a:endParaRPr lang="en-US" sz="1400" b="1" i="1" dirty="0">
              <a:solidFill>
                <a:schemeClr val="accent4"/>
              </a:solidFill>
            </a:endParaRPr>
          </a:p>
          <a:p>
            <a:pPr marL="344488" lvl="2" indent="-344488">
              <a:buClr>
                <a:schemeClr val="accent4"/>
              </a:buClr>
              <a:buSzPct val="100000"/>
              <a:buFont typeface="Wingdings" pitchFamily="2" charset="2"/>
              <a:buChar char="q"/>
              <a:defRPr/>
            </a:pPr>
            <a:r>
              <a:rPr lang="en-US" sz="1400" b="1" dirty="0" smtClean="0">
                <a:solidFill>
                  <a:schemeClr val="accent4"/>
                </a:solidFill>
              </a:rPr>
              <a:t>Early </a:t>
            </a:r>
            <a:r>
              <a:rPr lang="en-US" sz="1400" b="1" dirty="0">
                <a:solidFill>
                  <a:schemeClr val="accent4"/>
                </a:solidFill>
              </a:rPr>
              <a:t>on during scoping of diligence, are </a:t>
            </a:r>
            <a:r>
              <a:rPr lang="en-US" sz="1400" b="1" dirty="0" smtClean="0">
                <a:solidFill>
                  <a:schemeClr val="accent4"/>
                </a:solidFill>
              </a:rPr>
              <a:t>we and our client </a:t>
            </a:r>
            <a:r>
              <a:rPr lang="en-US" sz="1400" b="1" dirty="0">
                <a:solidFill>
                  <a:schemeClr val="accent4"/>
                </a:solidFill>
              </a:rPr>
              <a:t>taking a holistic approach to the transaction incorporating other service lines into the due diligence even if only on a highly limited scope basis, </a:t>
            </a:r>
            <a:r>
              <a:rPr lang="en-US" sz="1400" b="1" dirty="0" smtClean="0">
                <a:solidFill>
                  <a:schemeClr val="accent4"/>
                </a:solidFill>
              </a:rPr>
              <a:t>i.e., plant </a:t>
            </a:r>
            <a:r>
              <a:rPr lang="en-US" sz="1400" b="1" dirty="0">
                <a:solidFill>
                  <a:schemeClr val="accent4"/>
                </a:solidFill>
              </a:rPr>
              <a:t>tours, cursory IT diligence, transfer pricing?</a:t>
            </a:r>
          </a:p>
          <a:p>
            <a:pPr marL="344488" lvl="2" indent="-344488">
              <a:buClr>
                <a:schemeClr val="accent4"/>
              </a:buClr>
              <a:buSzPct val="100000"/>
              <a:buFont typeface="Wingdings" pitchFamily="2" charset="2"/>
              <a:buChar char="q"/>
              <a:defRPr/>
            </a:pPr>
            <a:r>
              <a:rPr lang="en-US" sz="1400" b="1" dirty="0">
                <a:solidFill>
                  <a:schemeClr val="accent4"/>
                </a:solidFill>
              </a:rPr>
              <a:t>Are </a:t>
            </a:r>
            <a:r>
              <a:rPr lang="en-US" sz="1400" b="1" dirty="0" smtClean="0">
                <a:solidFill>
                  <a:schemeClr val="accent4"/>
                </a:solidFill>
              </a:rPr>
              <a:t>we planning </a:t>
            </a:r>
            <a:r>
              <a:rPr lang="en-US" sz="1400" b="1" dirty="0">
                <a:solidFill>
                  <a:schemeClr val="accent4"/>
                </a:solidFill>
              </a:rPr>
              <a:t>for  a 100 day plan deliverable and thus thinking earlier about the likely post close issues and opportunities and including them appropriately in the due diligence scope?</a:t>
            </a:r>
          </a:p>
          <a:p>
            <a:pPr marL="344488" lvl="2" indent="-344488">
              <a:buClr>
                <a:schemeClr val="accent4"/>
              </a:buClr>
              <a:buSzPct val="100000"/>
              <a:buFont typeface="Wingdings" pitchFamily="2" charset="2"/>
              <a:buChar char="q"/>
              <a:defRPr/>
            </a:pPr>
            <a:r>
              <a:rPr lang="en-US" sz="1400" b="1" dirty="0">
                <a:solidFill>
                  <a:schemeClr val="accent4"/>
                </a:solidFill>
              </a:rPr>
              <a:t>Is there an opportunity to make an investment at the end of the due diligence to gather feedback from teams and pull together a 100 day plan deliverable?</a:t>
            </a:r>
          </a:p>
          <a:p>
            <a:pPr marL="344488" lvl="2" indent="-344488">
              <a:buClr>
                <a:schemeClr val="accent4"/>
              </a:buClr>
              <a:buSzPct val="100000"/>
              <a:buFont typeface="Wingdings" pitchFamily="2" charset="2"/>
              <a:buChar char="q"/>
              <a:defRPr/>
            </a:pPr>
            <a:r>
              <a:rPr lang="en-US" sz="1400" b="1" dirty="0">
                <a:solidFill>
                  <a:schemeClr val="accent4"/>
                </a:solidFill>
              </a:rPr>
              <a:t>Is there a receptive audience for the 100 day </a:t>
            </a:r>
            <a:r>
              <a:rPr lang="en-US" sz="1400" b="1" dirty="0" smtClean="0">
                <a:solidFill>
                  <a:schemeClr val="accent4"/>
                </a:solidFill>
              </a:rPr>
              <a:t>plan (knowing our client)? What pre- and post-close services do our clients buy?  How do they scope such services? Who at the client organization makes the buying decision and how?  </a:t>
            </a: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cs typeface="Arial" charset="0"/>
              </a:rPr>
              <a:t>100 day plan</a:t>
            </a:r>
            <a:br>
              <a:rPr lang="en-US" altLang="en-US" dirty="0" smtClean="0">
                <a:latin typeface="Arial" charset="0"/>
                <a:cs typeface="Arial" charset="0"/>
              </a:rPr>
            </a:br>
            <a:r>
              <a:rPr lang="en-US" altLang="en-US" dirty="0" smtClean="0">
                <a:latin typeface="Arial" charset="0"/>
                <a:cs typeface="Arial" charset="0"/>
              </a:rPr>
              <a:t>The pilot program</a:t>
            </a:r>
            <a:endParaRPr lang="en-US" dirty="0"/>
          </a:p>
        </p:txBody>
      </p:sp>
      <p:sp>
        <p:nvSpPr>
          <p:cNvPr id="11" name="Text Placeholder 2"/>
          <p:cNvSpPr>
            <a:spLocks noGrp="1"/>
          </p:cNvSpPr>
          <p:nvPr>
            <p:ph type="body" sz="quarter" idx="10"/>
          </p:nvPr>
        </p:nvSpPr>
        <p:spPr>
          <a:xfrm>
            <a:off x="179512" y="1124745"/>
            <a:ext cx="8712968" cy="5121676"/>
          </a:xfrm>
        </p:spPr>
        <p:txBody>
          <a:bodyPr>
            <a:normAutofit/>
          </a:bodyPr>
          <a:lstStyle/>
          <a:p>
            <a:pPr marL="344488" lvl="2" indent="-344488">
              <a:buClr>
                <a:schemeClr val="accent4"/>
              </a:buClr>
              <a:buSzPct val="100000"/>
              <a:buNone/>
              <a:defRPr/>
            </a:pPr>
            <a:r>
              <a:rPr lang="en-US" sz="1400" b="1" i="1" dirty="0" smtClean="0">
                <a:solidFill>
                  <a:schemeClr val="accent4"/>
                </a:solidFill>
              </a:rPr>
              <a:t>About the program</a:t>
            </a:r>
            <a:endParaRPr lang="en-US" sz="1400" b="1" i="1" dirty="0">
              <a:solidFill>
                <a:schemeClr val="accent4"/>
              </a:solidFill>
            </a:endParaRPr>
          </a:p>
          <a:p>
            <a:pPr marL="344488" lvl="2" indent="-344488">
              <a:buClr>
                <a:schemeClr val="accent4"/>
              </a:buClr>
              <a:buSzPct val="100000"/>
              <a:buFont typeface="Wingdings" pitchFamily="2" charset="2"/>
              <a:buChar char="q"/>
              <a:defRPr/>
            </a:pPr>
            <a:r>
              <a:rPr lang="en-US" sz="1400" b="1" dirty="0" smtClean="0">
                <a:solidFill>
                  <a:schemeClr val="accent4"/>
                </a:solidFill>
              </a:rPr>
              <a:t>Launched in September 2012</a:t>
            </a:r>
          </a:p>
          <a:p>
            <a:pPr marL="344488" lvl="2" indent="-344488">
              <a:buClr>
                <a:schemeClr val="accent4"/>
              </a:buClr>
              <a:buSzPct val="100000"/>
              <a:buFont typeface="Wingdings" pitchFamily="2" charset="2"/>
              <a:buChar char="q"/>
              <a:defRPr/>
            </a:pPr>
            <a:r>
              <a:rPr lang="en-US" sz="1400" b="1" dirty="0" smtClean="0">
                <a:solidFill>
                  <a:schemeClr val="accent4"/>
                </a:solidFill>
              </a:rPr>
              <a:t>Selected 10 </a:t>
            </a:r>
            <a:r>
              <a:rPr lang="en-US" sz="1400" b="1" dirty="0" err="1" smtClean="0">
                <a:solidFill>
                  <a:schemeClr val="accent4"/>
                </a:solidFill>
              </a:rPr>
              <a:t>FDD</a:t>
            </a:r>
            <a:r>
              <a:rPr lang="en-US" sz="1400" b="1" dirty="0" smtClean="0">
                <a:solidFill>
                  <a:schemeClr val="accent4"/>
                </a:solidFill>
              </a:rPr>
              <a:t> partners across all regions in both PE and corporate practices to pilot the approach in their engagements</a:t>
            </a:r>
          </a:p>
          <a:p>
            <a:pPr marL="344488" lvl="2" indent="-344488">
              <a:buClr>
                <a:schemeClr val="accent4"/>
              </a:buClr>
              <a:buSzPct val="100000"/>
              <a:buFont typeface="Wingdings" pitchFamily="2" charset="2"/>
              <a:buChar char="q"/>
              <a:defRPr/>
            </a:pPr>
            <a:r>
              <a:rPr lang="en-US" sz="1400" b="1" dirty="0" smtClean="0">
                <a:solidFill>
                  <a:schemeClr val="accent4"/>
                </a:solidFill>
              </a:rPr>
              <a:t>Pilot program partners met several times – at launch,  during the pilot and upon completion – to share questions, ideas and feedback</a:t>
            </a:r>
          </a:p>
          <a:p>
            <a:pPr marL="344488" lvl="2" indent="-344488">
              <a:buClr>
                <a:schemeClr val="accent4"/>
              </a:buClr>
              <a:buSzPct val="100000"/>
              <a:buFont typeface="Wingdings" pitchFamily="2" charset="2"/>
              <a:buChar char="q"/>
              <a:defRPr/>
            </a:pPr>
            <a:r>
              <a:rPr lang="en-US" sz="1400" b="1" dirty="0" smtClean="0">
                <a:solidFill>
                  <a:schemeClr val="accent4"/>
                </a:solidFill>
              </a:rPr>
              <a:t>Pilot partners were also provided with teaming resources in </a:t>
            </a:r>
            <a:r>
              <a:rPr lang="en-US" sz="1400" b="1" dirty="0" err="1" smtClean="0">
                <a:solidFill>
                  <a:schemeClr val="accent4"/>
                </a:solidFill>
              </a:rPr>
              <a:t>AAS</a:t>
            </a:r>
            <a:r>
              <a:rPr lang="en-US" sz="1400" b="1" dirty="0" smtClean="0">
                <a:solidFill>
                  <a:schemeClr val="accent4"/>
                </a:solidFill>
              </a:rPr>
              <a:t>, </a:t>
            </a:r>
            <a:r>
              <a:rPr lang="en-US" sz="1400" b="1" dirty="0" err="1" smtClean="0">
                <a:solidFill>
                  <a:schemeClr val="accent4"/>
                </a:solidFill>
              </a:rPr>
              <a:t>SSG</a:t>
            </a:r>
            <a:r>
              <a:rPr lang="en-US" sz="1400" b="1" dirty="0" smtClean="0">
                <a:solidFill>
                  <a:schemeClr val="accent4"/>
                </a:solidFill>
              </a:rPr>
              <a:t> and </a:t>
            </a:r>
            <a:r>
              <a:rPr lang="en-US" sz="1400" b="1" dirty="0" err="1" smtClean="0">
                <a:solidFill>
                  <a:schemeClr val="accent4"/>
                </a:solidFill>
              </a:rPr>
              <a:t>M&amp;A</a:t>
            </a:r>
            <a:r>
              <a:rPr lang="en-US" sz="1400" b="1" dirty="0" smtClean="0">
                <a:solidFill>
                  <a:schemeClr val="accent4"/>
                </a:solidFill>
              </a:rPr>
              <a:t> Tax</a:t>
            </a:r>
          </a:p>
          <a:p>
            <a:pPr marL="344488" lvl="2" indent="-344488">
              <a:buClr>
                <a:schemeClr val="accent4"/>
              </a:buClr>
              <a:buSzPct val="100000"/>
              <a:buNone/>
              <a:defRPr/>
            </a:pPr>
            <a:endParaRPr lang="en-US" sz="1400" b="1" i="1" dirty="0" smtClean="0">
              <a:solidFill>
                <a:schemeClr val="accent4"/>
              </a:solidFill>
            </a:endParaRPr>
          </a:p>
          <a:p>
            <a:pPr marL="344488" lvl="2" indent="-344488">
              <a:buClr>
                <a:schemeClr val="accent4"/>
              </a:buClr>
              <a:buSzPct val="100000"/>
              <a:buNone/>
              <a:defRPr/>
            </a:pPr>
            <a:r>
              <a:rPr lang="en-US" sz="1400" b="1" i="1" dirty="0" smtClean="0">
                <a:solidFill>
                  <a:schemeClr val="accent4"/>
                </a:solidFill>
              </a:rPr>
              <a:t>Outcome of the program</a:t>
            </a:r>
          </a:p>
          <a:p>
            <a:pPr marL="344488" lvl="2" indent="-344488">
              <a:buClr>
                <a:schemeClr val="accent4"/>
              </a:buClr>
              <a:buSzPct val="100000"/>
              <a:buFont typeface="Wingdings" pitchFamily="2" charset="2"/>
              <a:buChar char="q"/>
              <a:defRPr/>
            </a:pPr>
            <a:r>
              <a:rPr lang="en-US" sz="1400" b="1" dirty="0" smtClean="0">
                <a:solidFill>
                  <a:schemeClr val="accent4"/>
                </a:solidFill>
              </a:rPr>
              <a:t>The pilot program was highly successful</a:t>
            </a:r>
          </a:p>
          <a:p>
            <a:pPr marL="344488" lvl="2" indent="-344488">
              <a:buClr>
                <a:schemeClr val="accent4"/>
              </a:buClr>
              <a:buSzPct val="100000"/>
              <a:buFont typeface="Wingdings" pitchFamily="2" charset="2"/>
              <a:buChar char="q"/>
              <a:defRPr/>
            </a:pPr>
            <a:r>
              <a:rPr lang="en-US" sz="1400" b="1" dirty="0" smtClean="0">
                <a:solidFill>
                  <a:schemeClr val="accent4"/>
                </a:solidFill>
              </a:rPr>
              <a:t>Nearly 20 100 day plan deliverables issued to clients</a:t>
            </a:r>
          </a:p>
          <a:p>
            <a:pPr marL="344488" lvl="2" indent="-344488">
              <a:buClr>
                <a:schemeClr val="accent4"/>
              </a:buClr>
              <a:buSzPct val="100000"/>
              <a:buFont typeface="Wingdings" pitchFamily="2" charset="2"/>
              <a:buChar char="q"/>
              <a:defRPr/>
            </a:pPr>
            <a:r>
              <a:rPr lang="en-US" sz="1400" b="1" dirty="0" smtClean="0">
                <a:solidFill>
                  <a:schemeClr val="accent4"/>
                </a:solidFill>
              </a:rPr>
              <a:t>Approximately $3 million pull-through revenues through the pilot program alone (much more in the pipeline)</a:t>
            </a:r>
          </a:p>
          <a:p>
            <a:pPr marL="344488" lvl="2" indent="-344488">
              <a:buClr>
                <a:schemeClr val="accent4"/>
              </a:buClr>
              <a:buSzPct val="100000"/>
              <a:buFont typeface="Wingdings" pitchFamily="2" charset="2"/>
              <a:buChar char="q"/>
              <a:defRPr/>
            </a:pPr>
            <a:r>
              <a:rPr lang="en-US" sz="1400" b="1" dirty="0" smtClean="0">
                <a:solidFill>
                  <a:schemeClr val="accent4"/>
                </a:solidFill>
              </a:rPr>
              <a:t>Pilot partners’ ideas and feedback generated many of the tools included in the 100 day plan toolkit. </a:t>
            </a: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a:p>
            <a:pPr marL="344488" lvl="2" indent="-344488">
              <a:buClr>
                <a:schemeClr val="accent4"/>
              </a:buClr>
              <a:buSzPct val="100000"/>
              <a:buFont typeface="Wingdings" pitchFamily="2" charset="2"/>
              <a:buChar char="q"/>
              <a:defRPr/>
            </a:pPr>
            <a:endParaRPr lang="en-US" sz="1400" b="1" dirty="0">
              <a:solidFill>
                <a:schemeClr val="accent4"/>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p:cNvSpPr txBox="1">
            <a:spLocks/>
          </p:cNvSpPr>
          <p:nvPr/>
        </p:nvSpPr>
        <p:spPr>
          <a:xfrm>
            <a:off x="914400" y="1905000"/>
            <a:ext cx="1752600" cy="1670382"/>
          </a:xfrm>
          <a:prstGeom prst="rect">
            <a:avLst/>
          </a:prstGeom>
          <a:solidFill>
            <a:srgbClr val="E5F2F4"/>
          </a:solidFill>
          <a:ln>
            <a:solidFill>
              <a:srgbClr val="409DAD"/>
            </a:solidFill>
          </a:ln>
        </p:spPr>
        <p:txBody>
          <a:bodyPr lIns="54000" tIns="54000" rIns="54000" bIns="54000"/>
          <a:lstStyle/>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noProof="0" dirty="0" smtClean="0">
                <a:solidFill>
                  <a:srgbClr val="000000"/>
                </a:solidFill>
                <a:latin typeface="Arial"/>
                <a:cs typeface="Arial" pitchFamily="34" charset="0"/>
              </a:rPr>
              <a:t>John Berndsen</a:t>
            </a:r>
          </a:p>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dirty="0" smtClean="0">
                <a:solidFill>
                  <a:srgbClr val="000000"/>
                </a:solidFill>
                <a:latin typeface="Arial"/>
                <a:cs typeface="Arial" pitchFamily="34" charset="0"/>
              </a:rPr>
              <a:t>Gregg Soroka</a:t>
            </a:r>
          </a:p>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dirty="0" smtClean="0">
                <a:solidFill>
                  <a:srgbClr val="000000"/>
                </a:solidFill>
                <a:latin typeface="Arial"/>
                <a:cs typeface="Arial" pitchFamily="34" charset="0"/>
              </a:rPr>
              <a:t>Chad Seiler</a:t>
            </a:r>
          </a:p>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dirty="0" smtClean="0">
                <a:solidFill>
                  <a:srgbClr val="000000"/>
                </a:solidFill>
                <a:latin typeface="Arial"/>
                <a:cs typeface="Arial" pitchFamily="34" charset="0"/>
              </a:rPr>
              <a:t>Greg Wardle</a:t>
            </a:r>
          </a:p>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dirty="0" smtClean="0">
                <a:solidFill>
                  <a:srgbClr val="000000"/>
                </a:solidFill>
                <a:latin typeface="Arial"/>
                <a:cs typeface="Arial" pitchFamily="34" charset="0"/>
              </a:rPr>
              <a:t>James Aldridge</a:t>
            </a: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endParaRPr lang="en-GB" sz="1100" dirty="0" smtClean="0">
              <a:solidFill>
                <a:srgbClr val="000000"/>
              </a:solidFill>
              <a:latin typeface="Arial"/>
              <a:cs typeface="Arial" pitchFamily="34" charset="0"/>
            </a:endParaRPr>
          </a:p>
          <a:p>
            <a:pPr marL="177800" lvl="2" indent="-177800" fontAlgn="auto">
              <a:lnSpc>
                <a:spcPct val="150000"/>
              </a:lnSpc>
              <a:spcBef>
                <a:spcPts val="600"/>
              </a:spcBef>
              <a:spcAft>
                <a:spcPts val="0"/>
              </a:spcAft>
              <a:buClr>
                <a:srgbClr val="97989A"/>
              </a:buClr>
              <a:buSzPct val="80000"/>
              <a:defRPr/>
            </a:pPr>
            <a:endParaRPr lang="en-GB" sz="1100" dirty="0" smtClean="0">
              <a:solidFill>
                <a:srgbClr val="000000"/>
              </a:solidFill>
              <a:latin typeface="Arial"/>
              <a:cs typeface="Arial" pitchFamily="34" charset="0"/>
            </a:endParaRPr>
          </a:p>
        </p:txBody>
      </p:sp>
      <p:sp>
        <p:nvSpPr>
          <p:cNvPr id="4" name="Text Placeholder 8"/>
          <p:cNvSpPr txBox="1">
            <a:spLocks/>
          </p:cNvSpPr>
          <p:nvPr/>
        </p:nvSpPr>
        <p:spPr>
          <a:xfrm>
            <a:off x="152400" y="1524000"/>
            <a:ext cx="2495871" cy="304800"/>
          </a:xfrm>
          <a:prstGeom prst="rect">
            <a:avLst/>
          </a:prstGeom>
          <a:solidFill>
            <a:srgbClr val="409DAD"/>
          </a:solidFill>
          <a:ln>
            <a:solidFill>
              <a:srgbClr val="409DAD"/>
            </a:solidFill>
          </a:ln>
        </p:spPr>
        <p:txBody>
          <a:bodyPr lIns="54000" tIns="54000" rIns="54000" bIns="54000" anchor="ctr" anchorCtr="1"/>
          <a:lstStyle/>
          <a:p>
            <a:pPr marL="0" marR="0" lvl="0" indent="0" algn="l" defTabSz="762000" rtl="0" eaLnBrk="1" fontAlgn="base" latinLnBrk="0" hangingPunct="1">
              <a:lnSpc>
                <a:spcPct val="100000"/>
              </a:lnSpc>
              <a:spcBef>
                <a:spcPct val="40000"/>
              </a:spcBef>
              <a:spcAft>
                <a:spcPct val="0"/>
              </a:spcAft>
              <a:buClrTx/>
              <a:buSzTx/>
              <a:buFont typeface="Arial" pitchFamily="34" charset="0"/>
              <a:buNone/>
              <a:tabLst/>
              <a:defRPr/>
            </a:pPr>
            <a:r>
              <a:rPr lang="en-GB" sz="1600" b="1" dirty="0" smtClean="0">
                <a:solidFill>
                  <a:srgbClr val="FFFFFF"/>
                </a:solidFill>
                <a:latin typeface="Arial"/>
                <a:cs typeface="Arial" pitchFamily="34" charset="0"/>
              </a:rPr>
              <a:t>FDD</a:t>
            </a:r>
            <a:endParaRPr kumimoji="0" lang="en-GB" sz="1600" b="0"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6" name="Text Placeholder 8"/>
          <p:cNvSpPr txBox="1">
            <a:spLocks/>
          </p:cNvSpPr>
          <p:nvPr/>
        </p:nvSpPr>
        <p:spPr>
          <a:xfrm>
            <a:off x="4114800" y="1573560"/>
            <a:ext cx="4495800" cy="255240"/>
          </a:xfrm>
          <a:prstGeom prst="rect">
            <a:avLst/>
          </a:prstGeom>
          <a:solidFill>
            <a:srgbClr val="409DAD"/>
          </a:solidFill>
          <a:ln>
            <a:solidFill>
              <a:srgbClr val="409DAD"/>
            </a:solidFill>
          </a:ln>
        </p:spPr>
        <p:txBody>
          <a:bodyPr lIns="54000" tIns="54000" rIns="54000" bIns="54000" anchor="ctr" anchorCtr="1"/>
          <a:lstStyle/>
          <a:p>
            <a:pPr marL="0" marR="0" lvl="0" indent="0" algn="l" defTabSz="762000" rtl="0" eaLnBrk="1" fontAlgn="base" latinLnBrk="0" hangingPunct="1">
              <a:lnSpc>
                <a:spcPct val="100000"/>
              </a:lnSpc>
              <a:spcBef>
                <a:spcPct val="40000"/>
              </a:spcBef>
              <a:spcAft>
                <a:spcPct val="0"/>
              </a:spcAft>
              <a:buClrTx/>
              <a:buSzTx/>
              <a:buFont typeface="Arial" pitchFamily="34" charset="0"/>
              <a:buNone/>
              <a:tabLst/>
              <a:defRPr/>
            </a:pPr>
            <a:r>
              <a:rPr lang="en-GB" sz="1600" b="1" noProof="0" dirty="0" smtClean="0">
                <a:solidFill>
                  <a:srgbClr val="FFFFFF"/>
                </a:solidFill>
                <a:latin typeface="Arial"/>
                <a:cs typeface="Arial" pitchFamily="34" charset="0"/>
              </a:rPr>
              <a:t>On-Call Resources</a:t>
            </a:r>
            <a:endParaRPr kumimoji="0" lang="en-GB" sz="16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7" name="Text Placeholder 8"/>
          <p:cNvSpPr txBox="1">
            <a:spLocks/>
          </p:cNvSpPr>
          <p:nvPr/>
        </p:nvSpPr>
        <p:spPr>
          <a:xfrm>
            <a:off x="152400" y="1905000"/>
            <a:ext cx="609600" cy="1676400"/>
          </a:xfrm>
          <a:prstGeom prst="rect">
            <a:avLst/>
          </a:prstGeom>
          <a:solidFill>
            <a:srgbClr val="409DAD"/>
          </a:solidFill>
          <a:ln>
            <a:solidFill>
              <a:srgbClr val="409DAD"/>
            </a:solidFill>
          </a:ln>
        </p:spPr>
        <p:txBody>
          <a:bodyPr lIns="54000" tIns="54000" rIns="54000" bIns="54000" anchor="ctr" anchorCtr="1"/>
          <a:lstStyle/>
          <a:p>
            <a:pPr marL="0" marR="0" lvl="0" indent="0" algn="l" defTabSz="762000" rtl="0" eaLnBrk="1" fontAlgn="base" latinLnBrk="0" hangingPunct="1">
              <a:lnSpc>
                <a:spcPct val="100000"/>
              </a:lnSpc>
              <a:spcBef>
                <a:spcPct val="40000"/>
              </a:spcBef>
              <a:spcAft>
                <a:spcPct val="0"/>
              </a:spcAft>
              <a:buClrTx/>
              <a:buSzTx/>
              <a:buFont typeface="Arial" pitchFamily="34" charset="0"/>
              <a:buNone/>
              <a:tabLst/>
              <a:defRPr/>
            </a:pPr>
            <a:r>
              <a:rPr lang="en-GB" sz="1200" b="1" dirty="0" smtClean="0">
                <a:solidFill>
                  <a:srgbClr val="FFFFFF"/>
                </a:solidFill>
                <a:latin typeface="Arial"/>
                <a:cs typeface="Arial" pitchFamily="34" charset="0"/>
              </a:rPr>
              <a:t>PE</a:t>
            </a:r>
            <a:endParaRPr kumimoji="0" lang="en-GB" sz="1200" b="0"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8" name="Text Placeholder 8"/>
          <p:cNvSpPr txBox="1">
            <a:spLocks/>
          </p:cNvSpPr>
          <p:nvPr/>
        </p:nvSpPr>
        <p:spPr>
          <a:xfrm>
            <a:off x="914400" y="3657600"/>
            <a:ext cx="1752600" cy="1676400"/>
          </a:xfrm>
          <a:prstGeom prst="rect">
            <a:avLst/>
          </a:prstGeom>
          <a:solidFill>
            <a:srgbClr val="E5F2F4"/>
          </a:solidFill>
          <a:ln>
            <a:solidFill>
              <a:srgbClr val="409DAD"/>
            </a:solidFill>
          </a:ln>
        </p:spPr>
        <p:txBody>
          <a:bodyPr lIns="54000" tIns="54000" rIns="54000" bIns="54000"/>
          <a:lstStyle/>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dirty="0" smtClean="0">
                <a:solidFill>
                  <a:srgbClr val="000000"/>
                </a:solidFill>
                <a:latin typeface="Arial"/>
                <a:cs typeface="Arial" pitchFamily="34" charset="0"/>
              </a:rPr>
              <a:t>Tim Johnson</a:t>
            </a:r>
            <a:endParaRPr lang="en-GB" sz="1100" noProof="0" dirty="0" smtClean="0">
              <a:solidFill>
                <a:srgbClr val="000000"/>
              </a:solidFill>
              <a:latin typeface="Arial"/>
              <a:cs typeface="Arial" pitchFamily="34" charset="0"/>
            </a:endParaRPr>
          </a:p>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dirty="0" smtClean="0">
                <a:solidFill>
                  <a:srgbClr val="000000"/>
                </a:solidFill>
                <a:latin typeface="Arial"/>
                <a:cs typeface="Arial" pitchFamily="34" charset="0"/>
              </a:rPr>
              <a:t>Pat Fellows</a:t>
            </a:r>
          </a:p>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dirty="0" smtClean="0">
                <a:solidFill>
                  <a:srgbClr val="000000"/>
                </a:solidFill>
                <a:latin typeface="Arial"/>
                <a:cs typeface="Arial" pitchFamily="34" charset="0"/>
              </a:rPr>
              <a:t>Carole Streicher</a:t>
            </a:r>
          </a:p>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dirty="0" smtClean="0">
                <a:solidFill>
                  <a:srgbClr val="000000"/>
                </a:solidFill>
                <a:latin typeface="Arial"/>
                <a:cs typeface="Arial" pitchFamily="34" charset="0"/>
              </a:rPr>
              <a:t>JP Trouillot</a:t>
            </a:r>
          </a:p>
          <a:p>
            <a:pPr marL="228600" marR="0" lvl="2" indent="-228600" algn="l" defTabSz="914400" rtl="0" eaLnBrk="1" fontAlgn="auto" latinLnBrk="0" hangingPunct="1">
              <a:lnSpc>
                <a:spcPct val="150000"/>
              </a:lnSpc>
              <a:spcBef>
                <a:spcPts val="600"/>
              </a:spcBef>
              <a:spcAft>
                <a:spcPts val="0"/>
              </a:spcAft>
              <a:buClr>
                <a:srgbClr val="97989A"/>
              </a:buClr>
              <a:buSzPct val="80000"/>
              <a:buFont typeface="+mj-lt"/>
              <a:buAutoNum type="arabicPeriod"/>
              <a:tabLst/>
              <a:defRPr/>
            </a:pPr>
            <a:r>
              <a:rPr lang="en-GB" sz="1100" dirty="0" smtClean="0">
                <a:solidFill>
                  <a:srgbClr val="000000"/>
                </a:solidFill>
                <a:latin typeface="Arial"/>
                <a:cs typeface="Arial" pitchFamily="34" charset="0"/>
              </a:rPr>
              <a:t>Ty Singh</a:t>
            </a:r>
          </a:p>
          <a:p>
            <a:pPr marL="177800" lvl="2" indent="-177800" fontAlgn="auto">
              <a:lnSpc>
                <a:spcPct val="150000"/>
              </a:lnSpc>
              <a:spcBef>
                <a:spcPts val="600"/>
              </a:spcBef>
              <a:spcAft>
                <a:spcPts val="0"/>
              </a:spcAft>
              <a:buClr>
                <a:srgbClr val="97989A"/>
              </a:buClr>
              <a:buSzPct val="80000"/>
              <a:defRPr/>
            </a:pPr>
            <a:endParaRPr lang="en-GB" sz="1100" dirty="0" smtClean="0">
              <a:solidFill>
                <a:srgbClr val="000000"/>
              </a:solidFill>
              <a:latin typeface="Arial"/>
              <a:cs typeface="Arial" pitchFamily="34" charset="0"/>
            </a:endParaRPr>
          </a:p>
        </p:txBody>
      </p:sp>
      <p:sp>
        <p:nvSpPr>
          <p:cNvPr id="9" name="Text Placeholder 8"/>
          <p:cNvSpPr txBox="1">
            <a:spLocks/>
          </p:cNvSpPr>
          <p:nvPr/>
        </p:nvSpPr>
        <p:spPr>
          <a:xfrm>
            <a:off x="152400" y="3657600"/>
            <a:ext cx="609600" cy="1676400"/>
          </a:xfrm>
          <a:prstGeom prst="rect">
            <a:avLst/>
          </a:prstGeom>
          <a:solidFill>
            <a:srgbClr val="409DAD"/>
          </a:solidFill>
          <a:ln>
            <a:solidFill>
              <a:srgbClr val="409DAD"/>
            </a:solidFill>
          </a:ln>
        </p:spPr>
        <p:txBody>
          <a:bodyPr lIns="54000" tIns="54000" rIns="54000" bIns="54000" anchor="ctr" anchorCtr="1"/>
          <a:lstStyle/>
          <a:p>
            <a:pPr marL="0" marR="0" lvl="0" indent="0" algn="l" defTabSz="762000" rtl="0" eaLnBrk="1" fontAlgn="base" latinLnBrk="0" hangingPunct="1">
              <a:lnSpc>
                <a:spcPct val="100000"/>
              </a:lnSpc>
              <a:spcBef>
                <a:spcPct val="40000"/>
              </a:spcBef>
              <a:spcAft>
                <a:spcPct val="0"/>
              </a:spcAft>
              <a:buClrTx/>
              <a:buSzTx/>
              <a:buFont typeface="Arial" pitchFamily="34" charset="0"/>
              <a:buNone/>
              <a:tabLst/>
              <a:defRPr/>
            </a:pPr>
            <a:r>
              <a:rPr lang="en-GB" sz="1200" b="1" noProof="0" smtClean="0">
                <a:solidFill>
                  <a:srgbClr val="FFFFFF"/>
                </a:solidFill>
                <a:latin typeface="Arial"/>
                <a:cs typeface="Arial" pitchFamily="34" charset="0"/>
              </a:rPr>
              <a:t>Corp</a:t>
            </a:r>
            <a:endParaRPr kumimoji="0" lang="en-GB" sz="1200" b="0"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10" name="Text Placeholder 8"/>
          <p:cNvSpPr txBox="1">
            <a:spLocks/>
          </p:cNvSpPr>
          <p:nvPr/>
        </p:nvSpPr>
        <p:spPr>
          <a:xfrm>
            <a:off x="4114800" y="1905000"/>
            <a:ext cx="1447800" cy="381000"/>
          </a:xfrm>
          <a:prstGeom prst="rect">
            <a:avLst/>
          </a:prstGeom>
          <a:solidFill>
            <a:srgbClr val="409DAD"/>
          </a:solidFill>
          <a:ln>
            <a:solidFill>
              <a:srgbClr val="409DAD"/>
            </a:solidFill>
          </a:ln>
        </p:spPr>
        <p:txBody>
          <a:bodyPr lIns="54000" tIns="54000" rIns="54000" bIns="54000" anchor="ctr" anchorCtr="1"/>
          <a:lstStyle/>
          <a:p>
            <a:pPr marL="0" marR="0" lvl="0" indent="0" algn="l" defTabSz="762000" rtl="0" eaLnBrk="1" fontAlgn="base" latinLnBrk="0" hangingPunct="1">
              <a:lnSpc>
                <a:spcPct val="100000"/>
              </a:lnSpc>
              <a:spcBef>
                <a:spcPct val="40000"/>
              </a:spcBef>
              <a:spcAft>
                <a:spcPct val="0"/>
              </a:spcAft>
              <a:buClrTx/>
              <a:buSzTx/>
              <a:buFont typeface="Arial" pitchFamily="34" charset="0"/>
              <a:buNone/>
              <a:tabLst/>
              <a:defRPr/>
            </a:pPr>
            <a:r>
              <a:rPr lang="en-GB" sz="1600" b="1" dirty="0" smtClean="0">
                <a:solidFill>
                  <a:srgbClr val="FFFFFF"/>
                </a:solidFill>
                <a:latin typeface="Arial"/>
                <a:cs typeface="Arial" pitchFamily="34" charset="0"/>
              </a:rPr>
              <a:t>M&amp;A Tax</a:t>
            </a:r>
            <a:endParaRPr kumimoji="0" lang="en-GB" sz="16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11" name="Text Placeholder 8"/>
          <p:cNvSpPr txBox="1">
            <a:spLocks/>
          </p:cNvSpPr>
          <p:nvPr/>
        </p:nvSpPr>
        <p:spPr>
          <a:xfrm>
            <a:off x="5638800" y="1905000"/>
            <a:ext cx="1447800" cy="381000"/>
          </a:xfrm>
          <a:prstGeom prst="rect">
            <a:avLst/>
          </a:prstGeom>
          <a:solidFill>
            <a:srgbClr val="409DAD"/>
          </a:solidFill>
          <a:ln>
            <a:solidFill>
              <a:srgbClr val="409DAD"/>
            </a:solidFill>
          </a:ln>
        </p:spPr>
        <p:txBody>
          <a:bodyPr lIns="54000" tIns="54000" rIns="54000" bIns="54000" anchor="ctr" anchorCtr="1"/>
          <a:lstStyle/>
          <a:p>
            <a:pPr marL="0" marR="0" lvl="0" indent="0" algn="l" defTabSz="762000" rtl="0" eaLnBrk="1" fontAlgn="base" latinLnBrk="0" hangingPunct="1">
              <a:lnSpc>
                <a:spcPct val="100000"/>
              </a:lnSpc>
              <a:spcBef>
                <a:spcPct val="40000"/>
              </a:spcBef>
              <a:spcAft>
                <a:spcPct val="0"/>
              </a:spcAft>
              <a:buClrTx/>
              <a:buSzTx/>
              <a:buFont typeface="Arial" pitchFamily="34" charset="0"/>
              <a:buNone/>
              <a:tabLst/>
              <a:defRPr/>
            </a:pPr>
            <a:r>
              <a:rPr lang="en-GB" sz="1600" b="1" dirty="0" smtClean="0">
                <a:solidFill>
                  <a:srgbClr val="FFFFFF"/>
                </a:solidFill>
                <a:latin typeface="Arial"/>
                <a:cs typeface="Arial" pitchFamily="34" charset="0"/>
              </a:rPr>
              <a:t>AAS</a:t>
            </a:r>
            <a:endParaRPr kumimoji="0" lang="en-GB" sz="16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12" name="Text Placeholder 8"/>
          <p:cNvSpPr txBox="1">
            <a:spLocks/>
          </p:cNvSpPr>
          <p:nvPr/>
        </p:nvSpPr>
        <p:spPr>
          <a:xfrm>
            <a:off x="7162800" y="1905000"/>
            <a:ext cx="1447800" cy="381000"/>
          </a:xfrm>
          <a:prstGeom prst="rect">
            <a:avLst/>
          </a:prstGeom>
          <a:solidFill>
            <a:srgbClr val="409DAD"/>
          </a:solidFill>
          <a:ln>
            <a:solidFill>
              <a:srgbClr val="409DAD"/>
            </a:solidFill>
          </a:ln>
        </p:spPr>
        <p:txBody>
          <a:bodyPr lIns="54000" tIns="54000" rIns="54000" bIns="54000" anchor="ctr" anchorCtr="1"/>
          <a:lstStyle/>
          <a:p>
            <a:pPr marL="0" marR="0" lvl="0" indent="0" algn="l" defTabSz="762000" rtl="0" eaLnBrk="1" fontAlgn="base" latinLnBrk="0" hangingPunct="1">
              <a:lnSpc>
                <a:spcPct val="100000"/>
              </a:lnSpc>
              <a:spcBef>
                <a:spcPct val="40000"/>
              </a:spcBef>
              <a:spcAft>
                <a:spcPct val="0"/>
              </a:spcAft>
              <a:buClrTx/>
              <a:buSzTx/>
              <a:buFont typeface="Arial" pitchFamily="34" charset="0"/>
              <a:buNone/>
              <a:tabLst/>
              <a:defRPr/>
            </a:pPr>
            <a:r>
              <a:rPr lang="en-GB" sz="1600" b="1" noProof="0" dirty="0" smtClean="0">
                <a:solidFill>
                  <a:srgbClr val="FFFFFF"/>
                </a:solidFill>
                <a:latin typeface="Arial"/>
                <a:cs typeface="Arial" pitchFamily="34" charset="0"/>
              </a:rPr>
              <a:t>SSG</a:t>
            </a:r>
            <a:endParaRPr kumimoji="0" lang="en-GB" sz="16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14" name="Text Placeholder 8"/>
          <p:cNvSpPr txBox="1">
            <a:spLocks/>
          </p:cNvSpPr>
          <p:nvPr/>
        </p:nvSpPr>
        <p:spPr>
          <a:xfrm>
            <a:off x="4114800" y="2438400"/>
            <a:ext cx="1447800" cy="2743200"/>
          </a:xfrm>
          <a:prstGeom prst="rect">
            <a:avLst/>
          </a:prstGeom>
          <a:solidFill>
            <a:srgbClr val="E5F2F4"/>
          </a:solidFill>
          <a:ln>
            <a:solidFill>
              <a:srgbClr val="409DAD"/>
            </a:solidFill>
          </a:ln>
        </p:spPr>
        <p:txBody>
          <a:bodyPr lIns="54000" tIns="54000" rIns="54000" bIns="54000"/>
          <a:lstStyle/>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r>
              <a:rPr lang="en-GB" sz="1100" dirty="0" smtClean="0">
                <a:solidFill>
                  <a:srgbClr val="000000"/>
                </a:solidFill>
                <a:latin typeface="Arial"/>
                <a:cs typeface="Arial" pitchFamily="34" charset="0"/>
              </a:rPr>
              <a:t>Your Go-To Partner(s)</a:t>
            </a:r>
          </a:p>
          <a:p>
            <a:pPr marL="177800" lvl="2" indent="-177800" fontAlgn="auto">
              <a:lnSpc>
                <a:spcPct val="150000"/>
              </a:lnSpc>
              <a:spcBef>
                <a:spcPts val="600"/>
              </a:spcBef>
              <a:spcAft>
                <a:spcPts val="0"/>
              </a:spcAft>
              <a:buClr>
                <a:srgbClr val="97989A"/>
              </a:buClr>
              <a:buSzPct val="80000"/>
              <a:defRPr/>
            </a:pPr>
            <a:endParaRPr lang="en-GB" sz="1100" dirty="0" smtClean="0">
              <a:solidFill>
                <a:srgbClr val="000000"/>
              </a:solidFill>
              <a:latin typeface="Arial"/>
              <a:cs typeface="Arial" pitchFamily="34" charset="0"/>
            </a:endParaRPr>
          </a:p>
        </p:txBody>
      </p:sp>
      <p:sp>
        <p:nvSpPr>
          <p:cNvPr id="15" name="Text Placeholder 8"/>
          <p:cNvSpPr txBox="1">
            <a:spLocks/>
          </p:cNvSpPr>
          <p:nvPr/>
        </p:nvSpPr>
        <p:spPr>
          <a:xfrm>
            <a:off x="5638800" y="2438400"/>
            <a:ext cx="1447800" cy="2743200"/>
          </a:xfrm>
          <a:prstGeom prst="rect">
            <a:avLst/>
          </a:prstGeom>
          <a:solidFill>
            <a:srgbClr val="E5F2F4"/>
          </a:solidFill>
          <a:ln>
            <a:solidFill>
              <a:srgbClr val="409DAD"/>
            </a:solidFill>
          </a:ln>
        </p:spPr>
        <p:txBody>
          <a:bodyPr lIns="54000" tIns="54000" rIns="54000" bIns="54000"/>
          <a:lstStyle/>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r>
              <a:rPr lang="en-GB" sz="1100" noProof="0" dirty="0" smtClean="0">
                <a:solidFill>
                  <a:srgbClr val="000000"/>
                </a:solidFill>
                <a:latin typeface="Arial"/>
                <a:cs typeface="Arial" pitchFamily="34" charset="0"/>
              </a:rPr>
              <a:t>Neal McNamara</a:t>
            </a: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r>
              <a:rPr lang="en-GB" sz="1100" dirty="0" smtClean="0">
                <a:solidFill>
                  <a:srgbClr val="000000"/>
                </a:solidFill>
                <a:latin typeface="Arial"/>
                <a:cs typeface="Arial" pitchFamily="34" charset="0"/>
              </a:rPr>
              <a:t>Jason Anglin</a:t>
            </a: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r>
              <a:rPr lang="en-GB" sz="1100" dirty="0" smtClean="0">
                <a:solidFill>
                  <a:srgbClr val="000000"/>
                </a:solidFill>
                <a:latin typeface="Arial"/>
                <a:cs typeface="Arial" pitchFamily="34" charset="0"/>
              </a:rPr>
              <a:t>Kevin </a:t>
            </a:r>
            <a:r>
              <a:rPr lang="en-GB" sz="1100" dirty="0" err="1" smtClean="0">
                <a:solidFill>
                  <a:srgbClr val="000000"/>
                </a:solidFill>
                <a:latin typeface="Arial"/>
                <a:cs typeface="Arial" pitchFamily="34" charset="0"/>
              </a:rPr>
              <a:t>Bogle</a:t>
            </a:r>
            <a:endParaRPr lang="en-GB" sz="1100" dirty="0" smtClean="0">
              <a:solidFill>
                <a:srgbClr val="000000"/>
              </a:solidFill>
              <a:latin typeface="Arial"/>
              <a:cs typeface="Arial" pitchFamily="34" charset="0"/>
            </a:endParaRP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r>
              <a:rPr lang="en-GB" sz="1100" dirty="0" smtClean="0">
                <a:solidFill>
                  <a:srgbClr val="000000"/>
                </a:solidFill>
                <a:latin typeface="Arial"/>
                <a:cs typeface="Arial" pitchFamily="34" charset="0"/>
              </a:rPr>
              <a:t>Jack Ingram</a:t>
            </a: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r>
              <a:rPr lang="en-GB" sz="1100" dirty="0" smtClean="0">
                <a:solidFill>
                  <a:srgbClr val="000000"/>
                </a:solidFill>
                <a:latin typeface="Arial"/>
                <a:cs typeface="Arial" pitchFamily="34" charset="0"/>
              </a:rPr>
              <a:t>Stephen Thompson</a:t>
            </a: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endParaRPr lang="en-GB" sz="1100" dirty="0" smtClean="0">
              <a:solidFill>
                <a:srgbClr val="000000"/>
              </a:solidFill>
              <a:latin typeface="Arial"/>
              <a:cs typeface="Arial" pitchFamily="34" charset="0"/>
            </a:endParaRP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endParaRPr lang="en-GB" sz="1100" dirty="0" smtClean="0">
              <a:solidFill>
                <a:srgbClr val="000000"/>
              </a:solidFill>
              <a:latin typeface="Arial"/>
              <a:cs typeface="Arial" pitchFamily="34" charset="0"/>
            </a:endParaRPr>
          </a:p>
          <a:p>
            <a:pPr marL="177800" lvl="2" indent="-177800" fontAlgn="auto">
              <a:lnSpc>
                <a:spcPct val="150000"/>
              </a:lnSpc>
              <a:spcBef>
                <a:spcPts val="600"/>
              </a:spcBef>
              <a:spcAft>
                <a:spcPts val="0"/>
              </a:spcAft>
              <a:buClr>
                <a:srgbClr val="97989A"/>
              </a:buClr>
              <a:buSzPct val="80000"/>
              <a:defRPr/>
            </a:pPr>
            <a:endParaRPr lang="en-GB" sz="1100" dirty="0" smtClean="0">
              <a:solidFill>
                <a:srgbClr val="000000"/>
              </a:solidFill>
              <a:latin typeface="Arial"/>
              <a:cs typeface="Arial" pitchFamily="34" charset="0"/>
            </a:endParaRPr>
          </a:p>
        </p:txBody>
      </p:sp>
      <p:sp>
        <p:nvSpPr>
          <p:cNvPr id="16" name="Text Placeholder 8"/>
          <p:cNvSpPr txBox="1">
            <a:spLocks/>
          </p:cNvSpPr>
          <p:nvPr/>
        </p:nvSpPr>
        <p:spPr>
          <a:xfrm>
            <a:off x="7162800" y="2438400"/>
            <a:ext cx="1447800" cy="2743200"/>
          </a:xfrm>
          <a:prstGeom prst="rect">
            <a:avLst/>
          </a:prstGeom>
          <a:solidFill>
            <a:srgbClr val="E5F2F4"/>
          </a:solidFill>
          <a:ln>
            <a:solidFill>
              <a:srgbClr val="409DAD"/>
            </a:solidFill>
          </a:ln>
        </p:spPr>
        <p:txBody>
          <a:bodyPr lIns="54000" tIns="54000" rIns="54000" bIns="54000"/>
          <a:lstStyle/>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r>
              <a:rPr lang="en-GB" sz="1100" noProof="0" dirty="0" smtClean="0">
                <a:solidFill>
                  <a:srgbClr val="000000"/>
                </a:solidFill>
                <a:latin typeface="Arial"/>
                <a:cs typeface="Arial" pitchFamily="34" charset="0"/>
              </a:rPr>
              <a:t>Jim Borsum (Ops)</a:t>
            </a: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r>
              <a:rPr lang="en-GB" sz="1100" dirty="0" smtClean="0">
                <a:solidFill>
                  <a:srgbClr val="000000"/>
                </a:solidFill>
                <a:latin typeface="Arial"/>
                <a:cs typeface="Arial" pitchFamily="34" charset="0"/>
              </a:rPr>
              <a:t>Marty Howard (IT)</a:t>
            </a: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r>
              <a:rPr lang="en-GB" sz="1100" dirty="0" smtClean="0">
                <a:solidFill>
                  <a:srgbClr val="000000"/>
                </a:solidFill>
                <a:latin typeface="Arial"/>
                <a:cs typeface="Arial" pitchFamily="34" charset="0"/>
              </a:rPr>
              <a:t>Tom Carney (Ops)</a:t>
            </a:r>
          </a:p>
          <a:p>
            <a:pPr marL="177800" lvl="2" indent="-177800" fontAlgn="auto">
              <a:lnSpc>
                <a:spcPct val="150000"/>
              </a:lnSpc>
              <a:spcBef>
                <a:spcPts val="600"/>
              </a:spcBef>
              <a:spcAft>
                <a:spcPts val="0"/>
              </a:spcAft>
              <a:buClr>
                <a:srgbClr val="97989A"/>
              </a:buClr>
              <a:buSzPct val="80000"/>
              <a:buFont typeface="Wingdings" pitchFamily="2" charset="2"/>
              <a:buChar char="n"/>
              <a:defRPr/>
            </a:pPr>
            <a:r>
              <a:rPr lang="en-GB" sz="1100" dirty="0" smtClean="0">
                <a:solidFill>
                  <a:srgbClr val="000000"/>
                </a:solidFill>
                <a:latin typeface="Arial"/>
                <a:cs typeface="Arial" pitchFamily="34" charset="0"/>
              </a:rPr>
              <a:t>Mark Golovcsenko (Commercial)</a:t>
            </a:r>
          </a:p>
          <a:p>
            <a:pPr marL="177800" marR="0" lvl="2" indent="-177800" algn="l" defTabSz="914400" rtl="0" eaLnBrk="1" fontAlgn="auto" latinLnBrk="0" hangingPunct="1">
              <a:lnSpc>
                <a:spcPct val="150000"/>
              </a:lnSpc>
              <a:spcBef>
                <a:spcPts val="600"/>
              </a:spcBef>
              <a:spcAft>
                <a:spcPts val="0"/>
              </a:spcAft>
              <a:buClr>
                <a:srgbClr val="97989A"/>
              </a:buClr>
              <a:buSzPct val="80000"/>
              <a:buFont typeface="Wingdings" pitchFamily="2" charset="2"/>
              <a:buChar char="n"/>
              <a:tabLst/>
              <a:defRPr/>
            </a:pPr>
            <a:endParaRPr lang="en-GB" sz="1100" dirty="0" smtClean="0">
              <a:solidFill>
                <a:srgbClr val="000000"/>
              </a:solidFill>
              <a:latin typeface="Arial"/>
              <a:cs typeface="Arial" pitchFamily="34" charset="0"/>
            </a:endParaRPr>
          </a:p>
          <a:p>
            <a:pPr marL="177800" lvl="2" indent="-177800" fontAlgn="auto">
              <a:lnSpc>
                <a:spcPct val="150000"/>
              </a:lnSpc>
              <a:spcBef>
                <a:spcPts val="600"/>
              </a:spcBef>
              <a:spcAft>
                <a:spcPts val="0"/>
              </a:spcAft>
              <a:buClr>
                <a:srgbClr val="97989A"/>
              </a:buClr>
              <a:buSzPct val="80000"/>
              <a:defRPr/>
            </a:pPr>
            <a:endParaRPr lang="en-GB" sz="1100" dirty="0" smtClean="0">
              <a:solidFill>
                <a:srgbClr val="000000"/>
              </a:solidFill>
              <a:latin typeface="Arial"/>
              <a:cs typeface="Arial" pitchFamily="34" charset="0"/>
            </a:endParaRPr>
          </a:p>
        </p:txBody>
      </p:sp>
      <p:sp>
        <p:nvSpPr>
          <p:cNvPr id="18" name="Isosceles Triangle 17"/>
          <p:cNvSpPr/>
          <p:nvPr/>
        </p:nvSpPr>
        <p:spPr>
          <a:xfrm rot="5400000">
            <a:off x="2152650" y="3486150"/>
            <a:ext cx="2743200" cy="6477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p:cNvSpPr>
            <a:spLocks noGrp="1" noChangeArrowheads="1"/>
          </p:cNvSpPr>
          <p:nvPr>
            <p:ph type="title"/>
          </p:nvPr>
        </p:nvSpPr>
        <p:spPr bwMode="gray">
          <a:xfrm>
            <a:off x="304800" y="185936"/>
            <a:ext cx="8587154" cy="576064"/>
          </a:xfrm>
        </p:spPr>
        <p:txBody>
          <a:bodyPr/>
          <a:lstStyle/>
          <a:p>
            <a:r>
              <a:rPr lang="en-US" altLang="en-US" dirty="0" smtClean="0">
                <a:latin typeface="Arial" charset="0"/>
                <a:cs typeface="Arial" charset="0"/>
              </a:rPr>
              <a:t>100 day plan</a:t>
            </a:r>
            <a:br>
              <a:rPr lang="en-US" altLang="en-US" dirty="0" smtClean="0">
                <a:latin typeface="Arial" charset="0"/>
                <a:cs typeface="Arial" charset="0"/>
              </a:rPr>
            </a:br>
            <a:r>
              <a:rPr lang="en-US" altLang="en-US" dirty="0" smtClean="0">
                <a:latin typeface="Arial" charset="0"/>
                <a:cs typeface="Arial" charset="0"/>
              </a:rPr>
              <a:t>The pilot program participants and resources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EATE TALKBOOK LETTER">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A brief introduction to the 100 day plan concept, its value to the firm and our clients,  pilot team resources and tool list.  </Abstract>
    <Category_x002f_DocumentType xmlns="be912a0f-871e-4bc8-abfc-ad9b3a1cba72">Methodology &amp; Tools | Technique Paper</Category_x002f_DocumentType>
    <Toolkit xmlns="be912a0f-871e-4bc8-abfc-ad9b3a1cba72">Financial Due Diligence</Toolkit>
    <Expiry_x0020_Date xmlns="be912a0f-871e-4bc8-abfc-ad9b3a1cba72">2015-05-30T22:00:00+00:00</Expiry_x0020_Date>
    <Contact_x0020_Person xmlns="be912a0f-871e-4bc8-abfc-ad9b3a1cba72">Global Advisory Development</Contact_x0020_Person>
    <Secondary_x0020_Service_x0020_Group_x002f_Service_x0020_Line_x002f_Service_x0020_Network xmlns="be912a0f-871e-4bc8-abfc-ad9b3a1cba72">DA | TS</Secondary_x0020_Service_x0020_Group_x002f_Service_x0020_Line_x002f_Service_x0020_Network>
    <Country_x0020_Name xmlns="be912a0f-871e-4bc8-abfc-ad9b3a1cba72">Global | GO</Country_x0020_Name>
    <Keyword xmlns="be912a0f-871e-4bc8-abfc-ad9b3a1cba72">FDD_WA_100DAY</Keyword>
    <Risk_x0020_Management_x0020_Level xmlns="be912a0f-871e-4bc8-abfc-ad9b3a1cba72">2. Best Practice</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 Integration-Separation</Services>
    <Publication_x0020_Date xmlns="be912a0f-871e-4bc8-abfc-ad9b3a1cba72">2013-05-30T22:00:00+00:00</Publication_x0020_Date>
    <Primary_x0020_Language xmlns="be912a0f-871e-4bc8-abfc-ad9b3a1cba72">English</Primary_x0020_Language>
  </documentManagement>
</p:properti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108" ma:contentTypeDescription="" ma:contentTypeScope="" ma:versionID="7b87bc1321bcecf2a026da2f66afdde5">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d3847cfd964587561d7b05a0e12a621a"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element ref="ns7:P_x0020_and_x0020_T_x0020_Framework" minOccurs="0"/>
                <xsd:element ref="ns7:Days_x0020_New" minOccurs="0"/>
                <xsd:element ref="ns7:Featured" minOccurs="0"/>
                <xsd:element ref="ns7:Buyer_x0020_Level" minOccurs="0"/>
                <xsd:element ref="ns7:Phase" minOccurs="0"/>
                <xsd:element ref="ns7:Related_x0020_Category" minOccurs="0"/>
                <xsd:element ref="ns7:Campaign" minOccurs="0"/>
                <xsd:element ref="ns7:Business_x0020_Process" minOccurs="0"/>
                <xsd:element ref="ns7:Additional_x0020_Countries" minOccurs="0"/>
                <xsd:element ref="ns7:Capabilities" minOccurs="0"/>
                <xsd:element ref="ns7:Module" minOccurs="0"/>
                <xsd:element ref="ns7:Primary_x0020_Industry" minOccurs="0"/>
                <xsd:element ref="ns7:Image_x0020_URL" minOccurs="0"/>
                <xsd:element ref="ns7:Global_x0020_Markets_x0020_Utility"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element name="P_x0020_and_x0020_T_x0020_Framework" ma:index="50" nillable="true" ma:displayName="P and T Framework" ma:list="{e12e025c-e6ae-4df7-b216-f577379fddd3}" ma:internalName="P_x0020_and_x0020_T_x0020_Framework" ma:showField="Framework">
      <xsd:complexType>
        <xsd:complexContent>
          <xsd:extension base="dms:MultiChoiceLookup">
            <xsd:sequence>
              <xsd:element name="Value" type="dms:Lookup" maxOccurs="unbounded" minOccurs="0" nillable="true"/>
            </xsd:sequence>
          </xsd:extension>
        </xsd:complexContent>
      </xsd:complexType>
    </xsd:element>
    <xsd:element name="Days_x0020_New" ma:index="51" nillable="true" ma:displayName="Days New" ma:decimals="0" ma:internalName="Days_x0020_New">
      <xsd:simpleType>
        <xsd:restriction base="dms:Number">
          <xsd:maxInclusive value="7"/>
          <xsd:minInclusive value="0"/>
        </xsd:restriction>
      </xsd:simpleType>
    </xsd:element>
    <xsd:element name="Featured" ma:index="52" nillable="true" ma:displayName="Featured" ma:default="0" ma:internalName="Featured">
      <xsd:simpleType>
        <xsd:restriction base="dms:Boolean"/>
      </xsd:simpleType>
    </xsd:element>
    <xsd:element name="Buyer_x0020_Level" ma:index="53" nillable="true" ma:displayName="Buyer Level" ma:list="{347f2803-4fa6-426b-9e6a-26659b892439}" ma:internalName="Buyer_x0020_Level" ma:showField="Buyer_x0020_Level">
      <xsd:complexType>
        <xsd:complexContent>
          <xsd:extension base="dms:MultiChoiceLookup">
            <xsd:sequence>
              <xsd:element name="Value" type="dms:Lookup" maxOccurs="unbounded" minOccurs="0" nillable="true"/>
            </xsd:sequence>
          </xsd:extension>
        </xsd:complexContent>
      </xsd:complexType>
    </xsd:element>
    <xsd:element name="Phase" ma:index="54" nillable="true" ma:displayName="Phase" ma:list="{1ca5750e-0306-4de9-bf76-2e3cae37128b}" ma:internalName="Phase" ma:showField="Phase">
      <xsd:complexType>
        <xsd:complexContent>
          <xsd:extension base="dms:MultiChoiceLookup">
            <xsd:sequence>
              <xsd:element name="Value" type="dms:Lookup" maxOccurs="unbounded" minOccurs="0" nillable="true"/>
            </xsd:sequence>
          </xsd:extension>
        </xsd:complexContent>
      </xsd:complexType>
    </xsd:element>
    <xsd:element name="Related_x0020_Category" ma:index="55" nillable="true" ma:displayName="Related Category" ma:internalName="Related_x0020_Category">
      <xsd:simpleType>
        <xsd:restriction base="dms:Text">
          <xsd:maxLength value="255"/>
        </xsd:restriction>
      </xsd:simpleType>
    </xsd:element>
    <xsd:element name="Campaign" ma:index="56" nillable="true" ma:displayName="Campaign" ma:list="{791ca843-e41d-4640-9931-0dc95a3bcb4e}" ma:internalName="Campaign" ma:showField="Campaign">
      <xsd:complexType>
        <xsd:complexContent>
          <xsd:extension base="dms:MultiChoiceLookup">
            <xsd:sequence>
              <xsd:element name="Value" type="dms:Lookup" maxOccurs="unbounded" minOccurs="0" nillable="true"/>
            </xsd:sequence>
          </xsd:extension>
        </xsd:complexContent>
      </xsd:complexType>
    </xsd:element>
    <xsd:element name="Business_x0020_Process" ma:index="57" nillable="true" ma:displayName="Business Process" ma:list="{ab95025e-caba-43fc-b549-c9ac90c0a36a}" ma:internalName="Business_x0020_Process" ma:showField="Business_x0020_Process">
      <xsd:complexType>
        <xsd:complexContent>
          <xsd:extension base="dms:MultiChoiceLookup">
            <xsd:sequence>
              <xsd:element name="Value" type="dms:Lookup" maxOccurs="unbounded" minOccurs="0" nillable="true"/>
            </xsd:sequence>
          </xsd:extension>
        </xsd:complexContent>
      </xsd:complexType>
    </xsd:element>
    <xsd:element name="Additional_x0020_Countries" ma:index="58" nillable="true" ma:displayName="Additional Countries" ma:list="{2d3f2165-d692-4825-a2ff-7af432f098ee}" ma:internalName="Additional_x0020_Countries" ma:showField="Title">
      <xsd:complexType>
        <xsd:complexContent>
          <xsd:extension base="dms:MultiChoiceLookup">
            <xsd:sequence>
              <xsd:element name="Value" type="dms:Lookup" maxOccurs="unbounded" minOccurs="0" nillable="true"/>
            </xsd:sequence>
          </xsd:extension>
        </xsd:complexContent>
      </xsd:complexType>
    </xsd:element>
    <xsd:element name="Capabilities" ma:index="59" nillable="true" ma:displayName="Capabilities" ma:list="{9a01ea0e-affb-430c-9a27-9f7f5cd791f7}" ma:internalName="Capabilities" ma:showField="Capability">
      <xsd:complexType>
        <xsd:complexContent>
          <xsd:extension base="dms:MultiChoiceLookup">
            <xsd:sequence>
              <xsd:element name="Value" type="dms:Lookup" maxOccurs="unbounded" minOccurs="0" nillable="true"/>
            </xsd:sequence>
          </xsd:extension>
        </xsd:complexContent>
      </xsd:complexType>
    </xsd:element>
    <xsd:element name="Module" ma:index="60" nillable="true" ma:displayName="Module" ma:list="{f5e9e510-708f-45c5-992c-9658773501fa}" ma:internalName="Module" ma:showField="Module">
      <xsd:simpleType>
        <xsd:restriction base="dms:Lookup"/>
      </xsd:simpleType>
    </xsd:element>
    <xsd:element name="Primary_x0020_Industry" ma:index="61" nillable="true" ma:displayName="Primary Industry" ma:list="{d7502378-bb85-4107-b2c0-bb3dc9a795f8}" ma:internalName="Primary_x0020_Industry" ma:showField="LOB_x002f_Sector_x002f_Subsector">
      <xsd:simpleType>
        <xsd:restriction base="dms:Lookup"/>
      </xsd:simpleType>
    </xsd:element>
    <xsd:element name="Image_x0020_URL" ma:index="62" nillable="true" ma:displayName="Image URL" ma:format="Hyperlink" ma:internalName="Image_x0020_URL">
      <xsd:complexType>
        <xsd:complexContent>
          <xsd:extension base="dms:URL">
            <xsd:sequence>
              <xsd:element name="Url" type="dms:ValidUrl" minOccurs="0" nillable="true"/>
              <xsd:element name="Description" type="xsd:string" nillable="true"/>
            </xsd:sequence>
          </xsd:extension>
        </xsd:complexContent>
      </xsd:complexType>
    </xsd:element>
    <xsd:element name="Global_x0020_Markets_x0020_Utility" ma:index="63" nillable="true" ma:displayName="Global Markets Utility" ma:list="{49962ef4-025b-4e92-a862-a13fad590816}" ma:internalName="Global_x0020_Markets_x0020_Utility" ma:showField="Utility">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5.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117" ma:contentTypeDescription="" ma:contentTypeScope="" ma:versionID="d192690b6e3052e73f62607c8dbf43df">
  <xsd:schema xmlns:xsd="http://www.w3.org/2001/XMLSchema" xmlns:p="http://schemas.microsoft.com/office/2006/metadata/properties" xmlns:ns1="http://schemas.microsoft.com/sharepoint/v3" xmlns:ns2="cf981484-ed93-4090-baf6-fe2481f804a7" xmlns:ns3="489cfb28-c304-49d6-bddc-c8ec7c386673" xmlns:ns4="3b8ef508-e9d1-4b2f-9c4d-11b1305c9fbd" xmlns:ns5="http://schemas.microsoft.com/sharepoint/v3/fields" xmlns:ns6="36a1efc2-d798-49a0-b287-5ea8e702f8a2" xmlns:ns7="d5eb7b08-b2c5-40f5-90dd-3641eb55a45e" targetNamespace="http://schemas.microsoft.com/office/2006/metadata/properties" ma:root="true" ma:fieldsID="94c984cd2206b38adcff9517cf2b76b2" ns1:_="" ns2:_="" ns3:_="" ns4:_="" ns5:_="" ns6:_="" ns7:_="">
    <xsd:import namespace="http://schemas.microsoft.com/sharepoint/v3"/>
    <xsd:import namespace="cf981484-ed93-4090-baf6-fe2481f804a7"/>
    <xsd:import namespace="489cfb28-c304-49d6-bddc-c8ec7c386673"/>
    <xsd:import namespace="3b8ef508-e9d1-4b2f-9c4d-11b1305c9fbd"/>
    <xsd:import namespace="http://schemas.microsoft.com/sharepoint/v3/fields"/>
    <xsd:import namespace="36a1efc2-d798-49a0-b287-5ea8e702f8a2"/>
    <xsd:import namespace="d5eb7b08-b2c5-40f5-90dd-3641eb55a45e"/>
    <xsd:element name="properties">
      <xsd:complexType>
        <xsd:sequence>
          <xsd:element name="documentManagement">
            <xsd:complexType>
              <xsd:all>
                <xsd:element ref="ns2:Abstract" minOccurs="0"/>
                <xsd:element ref="ns3:Keyword" minOccurs="0"/>
                <xsd:element ref="ns4:Media_x0020_Type" minOccurs="0"/>
                <xsd:element ref="ns4:Category_x002f_DocumentType" minOccurs="0"/>
                <xsd:element ref="ns4:Country_x0020_Name" minOccurs="0"/>
                <xsd:element ref="ns3:Additional_x0020_Countries" minOccurs="0"/>
                <xsd:element ref="ns4:Global_x0020_Coverage" minOccurs="0"/>
                <xsd:element ref="ns4:Primary_x0020_Language" minOccurs="0"/>
                <xsd:element ref="ns4:Expiry_x0020_Date" minOccurs="0"/>
                <xsd:element ref="ns4:PublicationDate" minOccurs="0"/>
                <xsd:element ref="ns3:Primary_x0020_Owner0" minOccurs="0"/>
                <xsd:element ref="ns3:Contact_x0020_Person" minOccurs="0"/>
                <xsd:element ref="ns3:KPMG_x0020_Function" minOccurs="0"/>
                <xsd:element ref="ns4:PrimarySGSLSN0" minOccurs="0"/>
                <xsd:element ref="ns4:Services" minOccurs="0"/>
                <xsd:element ref="ns4:Toolkit0" minOccurs="0"/>
                <xsd:element ref="ns4:SecondarySGSLSN" minOccurs="0"/>
                <xsd:element ref="ns4:LOB_x002f_Sector_x002f_Subsector" minOccurs="0"/>
                <xsd:element ref="ns3:Market_x0020_Issue_x0020_Level_x0020_One_x002f_Market_x0020_Issue_x0020_Level_x0020_Two" minOccurs="0"/>
                <xsd:element ref="ns3:Campaign" minOccurs="0"/>
                <xsd:element ref="ns3:Capabilities" minOccurs="0"/>
                <xsd:element ref="ns3:Featured" minOccurs="0"/>
                <xsd:element ref="ns3:Related_x0020_Category" minOccurs="0"/>
                <xsd:element ref="ns3:Image_x0020_URL" minOccurs="0"/>
                <xsd:element ref="ns4:IT_x0020_Platform" minOccurs="0"/>
                <xsd:element ref="ns3:Module" minOccurs="0"/>
                <xsd:element ref="ns4:Risk_x0020_Management_x0020_Level" minOccurs="0"/>
                <xsd:element ref="ns3:Global_x0020_Markets_x0020_Utility" minOccurs="0"/>
                <xsd:element ref="ns6:Sanitization_x0020_Stage" minOccurs="0"/>
                <xsd:element ref="ns6:_x0023__x0020_of_x0020_Pages" minOccurs="0"/>
                <xsd:element ref="ns1:Priority" minOccurs="0"/>
                <xsd:element ref="ns6:Internal_x0020_Use_x0020_Only" minOccurs="0"/>
                <xsd:element ref="ns6:Website" minOccurs="0"/>
                <xsd:element ref="ns6:Reviewer_x0020_Comments" minOccurs="0"/>
                <xsd:element ref="ns6:Website_x0020_Subfolder" minOccurs="0"/>
                <xsd:element ref="ns7:PostJobsID" minOccurs="0"/>
                <xsd:element ref="ns3:Copied" minOccurs="0"/>
                <xsd:element ref="ns3:Active_x0020_Status" minOccurs="0"/>
                <xsd:element ref="ns3:P_x0020_and_x0020_T_x0020_Framework" minOccurs="0"/>
                <xsd:element ref="ns3:Days_x0020_New" minOccurs="0"/>
                <xsd:element ref="ns3:Buyer_x0020_Level" minOccurs="0"/>
                <xsd:element ref="ns3:Phase" minOccurs="0"/>
                <xsd:element ref="ns3:Business_x0020_Process" minOccurs="0"/>
                <xsd:element ref="ns3:Primary_x0020_Industry" minOccurs="0"/>
                <xsd:element ref="ns1:KPMGMW3Geography" minOccurs="0"/>
                <xsd:element ref="ns5:KPMGMW3Function" minOccurs="0"/>
                <xsd:element ref="ns5:KPMGMW3DocumentType" minOccurs="0"/>
                <xsd:element ref="ns5:KPMGMW3SubSector" minOccurs="0"/>
                <xsd:element ref="ns6:Document_x0020_Level" minOccurs="0"/>
                <xsd:element ref="ns5:KPMGMW3Service" minOccurs="0"/>
                <xsd:element ref="ns1:KPMGMW3Language" minOccurs="0"/>
                <xsd:element ref="ns5:KPMGMW3IndustrySectorSubSectorSelection" minOccurs="0"/>
                <xsd:element ref="ns5:KPMGMW3FunctionSelection" minOccurs="0"/>
                <xsd:element ref="ns5:KPMGMW3SubService" minOccurs="0"/>
                <xsd:element ref="ns5:KPMGMW3Sector"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33" nillable="true" ma:displayName="Priority" ma:default="(2) Normal" ma:internalName="Priority">
      <xsd:simpleType>
        <xsd:restriction base="dms:Choice">
          <xsd:enumeration value="(1) High"/>
          <xsd:enumeration value="(2) Normal"/>
          <xsd:enumeration value="(3) Low"/>
        </xsd:restriction>
      </xsd:simpleType>
    </xsd:element>
    <xsd:element name="KPMGMW3Geography" ma:index="48" nillable="true" ma:displayName="zzzGeographic coverageOLD" ma:description="Country the content item applies to. &#10;It is possible to select multiple countries by holding down the Ctrl key while making the selections." ma:internalName="KPMGMW3Geography" ma:readOnly="false">
      <xsd:simpleType>
        <xsd:restriction base="dms:Unknown"/>
      </xsd:simpleType>
    </xsd:element>
    <xsd:element name="KPMGMW3Language" ma:index="59" nillable="true" ma:displayName="zzzLanguage" ma:description="Identifies the language of the resource" ma:internalName="KPMGMW3Language" ma:readOnly="false">
      <xsd:simpleType>
        <xsd:restriction base="dms:Unknow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2" nillable="true" ma:displayName="Abstract" ma:internalName="Abstract">
      <xsd:simpleType>
        <xsd:restriction base="dms:Note"/>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Keyword" ma:index="3" nillable="true" ma:displayName="Keyword" ma:internalName="Keyword">
      <xsd:simpleType>
        <xsd:restriction base="dms:Text">
          <xsd:maxLength value="255"/>
        </xsd:restriction>
      </xsd:simpleType>
    </xsd:element>
    <xsd:element name="Additional_x0020_Countries" ma:index="7" nillable="true" ma:displayName="Additional Countries" ma:list="{2d3f2165-d692-4825-a2ff-7af432f098ee}" ma:internalName="Additional_x0020_Countries" ma:showField="Country">
      <xsd:complexType>
        <xsd:complexContent>
          <xsd:extension base="dms:MultiChoiceLookup">
            <xsd:sequence>
              <xsd:element name="Value" type="dms:Lookup" maxOccurs="unbounded" minOccurs="0" nillable="true"/>
            </xsd:sequence>
          </xsd:extension>
        </xsd:complexContent>
      </xsd:complexType>
    </xsd:element>
    <xsd:element name="Primary_x0020_Owner0" ma:index="12" nillable="true" ma:displayName="Primary Owner" ma:list="{19b62745-b8e6-4f84-ac0c-0d9d00cec4b7}" ma:internalName="Primary_x0020_Owner0" ma:showField="Primary_x0020_Owner">
      <xsd:simpleType>
        <xsd:restriction base="dms:Lookup"/>
      </xsd:simpleType>
    </xsd:element>
    <xsd:element name="Contact_x0020_Person" ma:index="14" nillable="true" ma:displayName="Contact Person" ma:internalName="Contact_x0020_Person">
      <xsd:simpleType>
        <xsd:restriction base="dms:Text">
          <xsd:maxLength value="255"/>
        </xsd:restriction>
      </xsd:simpleType>
    </xsd:element>
    <xsd:element name="KPMG_x0020_Function" ma:index="15"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Market_x0020_Issue_x0020_Level_x0020_One_x002f_Market_x0020_Issue_x0020_Level_x0020_Two" ma:index="21" nillable="true" ma:displayName="Market Issue Level One/Market Issue Level Two" ma:list="{4dbe221d-9513-462c-a1a5-628ddd7e81e5}" ma:internalName="Market_x0020_Issue_x0020_Level_x0020_One_x002f_Market_x0020_Issue_x0020_Level_x0020_Two" ma:showField="Market_x0020_Issue_x0020_Level_x">
      <xsd:complexType>
        <xsd:complexContent>
          <xsd:extension base="dms:MultiChoiceLookup">
            <xsd:sequence>
              <xsd:element name="Value" type="dms:Lookup" maxOccurs="unbounded" minOccurs="0" nillable="true"/>
            </xsd:sequence>
          </xsd:extension>
        </xsd:complexContent>
      </xsd:complexType>
    </xsd:element>
    <xsd:element name="Campaign" ma:index="22" nillable="true" ma:displayName="Campaign" ma:list="{791ca843-e41d-4640-9931-0dc95a3bcb4e}" ma:internalName="Campaign" ma:showField="Campaign">
      <xsd:complexType>
        <xsd:complexContent>
          <xsd:extension base="dms:MultiChoiceLookup">
            <xsd:sequence>
              <xsd:element name="Value" type="dms:Lookup" maxOccurs="unbounded" minOccurs="0" nillable="true"/>
            </xsd:sequence>
          </xsd:extension>
        </xsd:complexContent>
      </xsd:complexType>
    </xsd:element>
    <xsd:element name="Capabilities" ma:index="23" nillable="true" ma:displayName="Capabilities" ma:list="{9a01ea0e-affb-430c-9a27-9f7f5cd791f7}" ma:internalName="Capabilities" ma:showField="Capability">
      <xsd:complexType>
        <xsd:complexContent>
          <xsd:extension base="dms:MultiChoiceLookup">
            <xsd:sequence>
              <xsd:element name="Value" type="dms:Lookup" maxOccurs="unbounded" minOccurs="0" nillable="true"/>
            </xsd:sequence>
          </xsd:extension>
        </xsd:complexContent>
      </xsd:complexType>
    </xsd:element>
    <xsd:element name="Featured" ma:index="24" nillable="true" ma:displayName="Featured" ma:default="0" ma:internalName="Featured">
      <xsd:simpleType>
        <xsd:restriction base="dms:Boolean"/>
      </xsd:simpleType>
    </xsd:element>
    <xsd:element name="Related_x0020_Category" ma:index="25" nillable="true" ma:displayName="Related Category" ma:internalName="Related_x0020_Category">
      <xsd:simpleType>
        <xsd:restriction base="dms:Text">
          <xsd:maxLength value="255"/>
        </xsd:restriction>
      </xsd:simpleType>
    </xsd:element>
    <xsd:element name="Image_x0020_URL" ma:index="26" nillable="true" ma:displayName="Image URL" ma:format="Hyperlink" ma:internalName="Image_x0020_URL">
      <xsd:complexType>
        <xsd:complexContent>
          <xsd:extension base="dms:URL">
            <xsd:sequence>
              <xsd:element name="Url" type="dms:ValidUrl" minOccurs="0" nillable="true"/>
              <xsd:element name="Description" type="xsd:string" nillable="true"/>
            </xsd:sequence>
          </xsd:extension>
        </xsd:complexContent>
      </xsd:complexType>
    </xsd:element>
    <xsd:element name="Module" ma:index="28" nillable="true" ma:displayName="Module" ma:list="{f5e9e510-708f-45c5-992c-9658773501fa}" ma:internalName="Module" ma:showField="Module">
      <xsd:simpleType>
        <xsd:restriction base="dms:Lookup"/>
      </xsd:simpleType>
    </xsd:element>
    <xsd:element name="Global_x0020_Markets_x0020_Utility" ma:index="30" nillable="true" ma:displayName="Global Markets Utility" ma:list="{49962ef4-025b-4e92-a862-a13fad590816}" ma:internalName="Global_x0020_Markets_x0020_Utility" ma:showField="Utility">
      <xsd:simpleType>
        <xsd:restriction base="dms:Lookup"/>
      </xsd:simpleType>
    </xsd:element>
    <xsd:element name="Copied" ma:index="39" nillable="true" ma:displayName="Copied" ma:default="0" ma:internalName="Copied">
      <xsd:simpleType>
        <xsd:restriction base="dms:Boolean"/>
      </xsd:simpleType>
    </xsd:element>
    <xsd:element name="Active_x0020_Status" ma:index="40"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P_x0020_and_x0020_T_x0020_Framework" ma:index="41" nillable="true" ma:displayName="P and T Framework" ma:list="{e12e025c-e6ae-4df7-b216-f577379fddd3}" ma:internalName="P_x0020_and_x0020_T_x0020_Framework" ma:showField="Framework">
      <xsd:complexType>
        <xsd:complexContent>
          <xsd:extension base="dms:MultiChoiceLookup">
            <xsd:sequence>
              <xsd:element name="Value" type="dms:Lookup" maxOccurs="unbounded" minOccurs="0" nillable="true"/>
            </xsd:sequence>
          </xsd:extension>
        </xsd:complexContent>
      </xsd:complexType>
    </xsd:element>
    <xsd:element name="Days_x0020_New" ma:index="42" nillable="true" ma:displayName="Days New" ma:decimals="0" ma:internalName="Days_x0020_New">
      <xsd:simpleType>
        <xsd:restriction base="dms:Number">
          <xsd:maxInclusive value="7"/>
          <xsd:minInclusive value="0"/>
        </xsd:restriction>
      </xsd:simpleType>
    </xsd:element>
    <xsd:element name="Buyer_x0020_Level" ma:index="43" nillable="true" ma:displayName="Buyer Level" ma:list="{347f2803-4fa6-426b-9e6a-26659b892439}" ma:internalName="Buyer_x0020_Level" ma:showField="Buyer_x0020_Level">
      <xsd:complexType>
        <xsd:complexContent>
          <xsd:extension base="dms:MultiChoiceLookup">
            <xsd:sequence>
              <xsd:element name="Value" type="dms:Lookup" maxOccurs="unbounded" minOccurs="0" nillable="true"/>
            </xsd:sequence>
          </xsd:extension>
        </xsd:complexContent>
      </xsd:complexType>
    </xsd:element>
    <xsd:element name="Phase" ma:index="44" nillable="true" ma:displayName="Phase" ma:list="{1ca5750e-0306-4de9-bf76-2e3cae37128b}" ma:internalName="Phase" ma:showField="Phase">
      <xsd:complexType>
        <xsd:complexContent>
          <xsd:extension base="dms:MultiChoiceLookup">
            <xsd:sequence>
              <xsd:element name="Value" type="dms:Lookup" maxOccurs="unbounded" minOccurs="0" nillable="true"/>
            </xsd:sequence>
          </xsd:extension>
        </xsd:complexContent>
      </xsd:complexType>
    </xsd:element>
    <xsd:element name="Business_x0020_Process" ma:index="45" nillable="true" ma:displayName="Business Process" ma:list="{ab95025e-caba-43fc-b549-c9ac90c0a36a}" ma:internalName="Business_x0020_Process" ma:showField="Business_x0020_Process">
      <xsd:complexType>
        <xsd:complexContent>
          <xsd:extension base="dms:MultiChoiceLookup">
            <xsd:sequence>
              <xsd:element name="Value" type="dms:Lookup" maxOccurs="unbounded" minOccurs="0" nillable="true"/>
            </xsd:sequence>
          </xsd:extension>
        </xsd:complexContent>
      </xsd:complexType>
    </xsd:element>
    <xsd:element name="Primary_x0020_Industry" ma:index="46" nillable="true" ma:displayName="Primary Industry" ma:list="{d7502378-bb85-4107-b2c0-bb3dc9a795f8}" ma:internalName="Primary_x0020_Industry" ma:showField="LOB_x002f_Sector_x002f_Subsector">
      <xsd:simpleType>
        <xsd:restriction base="dms:Lookup"/>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Media_x0020_Type" ma:index="4" nillable="true" ma:displayName="Media Type" ma:list="{bfbeafc4-81d3-4fff-99fb-d4b842061d11}" ma:internalName="Media_x0020_Type" ma:showField="Media_x0020_Type">
      <xsd:simpleType>
        <xsd:restriction base="dms:Lookup"/>
      </xsd:simpleType>
    </xsd:element>
    <xsd:element name="Category_x002f_DocumentType" ma:index="5" nillable="true" ma:displayName="Category/DocumentType" ma:list="{457437b8-c49f-4149-8c53-cf2d4f5c631b}" ma:internalName="Category_x002f_DocumentType" ma:showField="Category_x002f_DocumentType">
      <xsd:simpleType>
        <xsd:restriction base="dms:Lookup"/>
      </xsd:simpleType>
    </xsd:element>
    <xsd:element name="Country_x0020_Name" ma:index="6"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8" nillable="true" ma:displayName="Global Coverage" ma:default="1" ma:internalName="Global_x0020_Coverage">
      <xsd:simpleType>
        <xsd:restriction base="dms:Boolean"/>
      </xsd:simpleType>
    </xsd:element>
    <xsd:element name="Primary_x0020_Language" ma:index="9" nillable="true" ma:displayName="Primary Language" ma:list="{d19c3b01-2ebb-4a87-96e2-8418c24ef865}" ma:internalName="Primary_x0020_Language" ma:showField="Language">
      <xsd:simpleType>
        <xsd:restriction base="dms:Lookup"/>
      </xsd:simpleType>
    </xsd:element>
    <xsd:element name="Expiry_x0020_Date" ma:index="10" nillable="true" ma:displayName="Expiry Date" ma:format="DateOnly" ma:internalName="Expiry_x0020_Date">
      <xsd:simpleType>
        <xsd:restriction base="dms:DateTime"/>
      </xsd:simpleType>
    </xsd:element>
    <xsd:element name="PublicationDate" ma:index="11"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6"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7"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8"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9"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20"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7" nillable="true" ma:displayName="IT Platform" ma:list="{0f03e8d2-d830-4a70-8eca-dc50d1e1997e}" ma:internalName="IT_x0020_Platform" ma:showField="Platform">
      <xsd:simpleType>
        <xsd:restriction base="dms:Lookup"/>
      </xsd:simpleType>
    </xsd:element>
    <xsd:element name="Risk_x0020_Management_x0020_Level" ma:index="29" nillable="true" ma:displayName="Risk Management Level" ma:list="{4496d8a9-1db5-4886-8b5c-cc7b0d72739c}" ma:internalName="Risk_x0020_Management_x0020_Level" ma:showField="Risk_x0020_Management_x0020_Lev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 ma:index="50" nillable="true" ma:displayName="Function" ma:description="Function" ma:internalName="KPMGMW3Function" ma:readOnly="true">
      <xsd:simpleType>
        <xsd:restriction base="dms:Text"/>
      </xsd:simpleType>
    </xsd:element>
    <xsd:element name="KPMGMW3DocumentType" ma:index="52" nillable="true" ma:displayName="zzzDocument TypeOLD" ma:description="" ma:internalName="KPMGMW3DocumentType" ma:readOnly="false">
      <xsd:simpleType>
        <xsd:restriction base="dms:Unknown"/>
      </xsd:simpleType>
    </xsd:element>
    <xsd:element name="KPMGMW3SubSector" ma:index="53" nillable="true" ma:displayName="Sub Sector" ma:description="Sub Sector" ma:internalName="KPMGMW3SubSector" ma:readOnly="true">
      <xsd:simpleType>
        <xsd:restriction base="dms:Text"/>
      </xsd:simpleType>
    </xsd:element>
    <xsd:element name="KPMGMW3Service" ma:index="56" nillable="true" ma:displayName="Service" ma:description="Identifies the KPMG service which is discussed or targeted in this folder" ma:internalName="KPMGMW3Service" ma:readOnly="true">
      <xsd:simpleType>
        <xsd:restriction base="dms:Text"/>
      </xsd:simpleType>
    </xsd:element>
    <xsd:element name="KPMGMW3IndustrySectorSubSectorSelection" ma:index="60" nillable="true" ma:displayName="zzzIndustry Sector/SubSector SelectionOLD" ma:description="Industry Multi Selection Sector/SubSector Selection" ma:internalName="KPMGMW3IndustrySectorSubSectorSelection" ma:readOnly="false">
      <xsd:simpleType>
        <xsd:restriction base="dms:Unknown"/>
      </xsd:simpleType>
    </xsd:element>
    <xsd:element name="KPMGMW3FunctionSelection" ma:index="61" nillable="true" ma:displayName="zzzFunction/Service/SubService SelectionOLD" ma:description="Function/Service/SubService Selection" ma:internalName="KPMGMW3FunctionSelection" ma:readOnly="false">
      <xsd:simpleType>
        <xsd:restriction base="dms:Unknown"/>
      </xsd:simpleType>
    </xsd:element>
    <xsd:element name="KPMGMW3SubService" ma:index="62" nillable="true" ma:displayName="Sub Service" ma:description="Identifies the KPMG sub service which is discussed or targeted in this folder" ma:internalName="KPMGMW3SubService" ma:readOnly="true">
      <xsd:simpleType>
        <xsd:restriction base="dms:Text"/>
      </xsd:simpleType>
    </xsd:element>
    <xsd:element name="KPMGMW3Sector" ma:index="64" nillable="true" ma:displayName="Sector" ma:description="Sector" ma:internalName="KPMGMW3Sector" ma:readOnly="true">
      <xsd:simpleType>
        <xsd:restriction base="dms:Text"/>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31"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32" nillable="true" ma:displayName="# of Pages" ma:decimals="0" ma:internalName="_x0023__x0020_of_x0020_Pages">
      <xsd:simpleType>
        <xsd:restriction base="dms:Number"/>
      </xsd:simpleType>
    </xsd:element>
    <xsd:element name="Internal_x0020_Use_x0020_Only" ma:index="34" nillable="true" ma:displayName="Internal Use Only" ma:default="0" ma:internalName="Internal_x0020_Use_x0020_Only">
      <xsd:simpleType>
        <xsd:restriction base="dms:Boolean"/>
      </xsd:simpleType>
    </xsd:element>
    <xsd:element name="Website" ma:index="35" nillable="true" ma:displayName="Website" ma:internalName="Website">
      <xsd:simpleType>
        <xsd:restriction base="dms:Text">
          <xsd:maxLength value="255"/>
        </xsd:restriction>
      </xsd:simpleType>
    </xsd:element>
    <xsd:element name="Reviewer_x0020_Comments" ma:index="36" nillable="true" ma:displayName="Reviewer Comments" ma:internalName="Reviewer_x0020_Comments">
      <xsd:simpleType>
        <xsd:restriction base="dms:Note"/>
      </xsd:simpleType>
    </xsd:element>
    <xsd:element name="Website_x0020_Subfolder" ma:index="37" nillable="true" ma:displayName="Website Subfolder" ma:internalName="Website_x0020_Subfolder">
      <xsd:simpleType>
        <xsd:restriction base="dms:Text">
          <xsd:maxLength value="255"/>
        </xsd:restriction>
      </xsd:simpleType>
    </xsd:element>
    <xsd:element name="Document_x0020_Level" ma:index="54" nillable="true" ma:displayName="zzzDocument LevelOLD" ma:format="RadioButtons"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38" nillable="true" ma:displayName="CT Folder Name" ma:list="{6e3a48a6-73f8-4200-b825-01fc03fe288f}" ma:internalName="PostJobsID" ma:showField="LinkTitleNoMenu">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3" ma:displayName="Author"/>
        <xsd:element ref="dcterms:created" minOccurs="0" maxOccurs="1"/>
        <xsd:element ref="dc:identifier" minOccurs="0" maxOccurs="1"/>
        <xsd:element name="contentType" minOccurs="0" maxOccurs="1" type="xsd:string" ma:index="5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5358CF3-EFBB-41E2-8D1D-8E8658307E12}"/>
</file>

<file path=customXml/itemProps2.xml><?xml version="1.0" encoding="utf-8"?>
<ds:datastoreItem xmlns:ds="http://schemas.openxmlformats.org/officeDocument/2006/customXml" ds:itemID="{0F71C9B6-C0A4-434A-8B44-EFA2EF552C18}"/>
</file>

<file path=customXml/itemProps3.xml><?xml version="1.0" encoding="utf-8"?>
<ds:datastoreItem xmlns:ds="http://schemas.openxmlformats.org/officeDocument/2006/customXml" ds:itemID="{D33A1325-B8F4-4E9D-99DA-6BC307A2C219}"/>
</file>

<file path=customXml/itemProps4.xml><?xml version="1.0" encoding="utf-8"?>
<ds:datastoreItem xmlns:ds="http://schemas.openxmlformats.org/officeDocument/2006/customXml" ds:itemID="{862C7A61-E60A-4B99-BB44-2ED5F9A51623}"/>
</file>

<file path=customXml/itemProps5.xml><?xml version="1.0" encoding="utf-8"?>
<ds:datastoreItem xmlns:ds="http://schemas.openxmlformats.org/officeDocument/2006/customXml" ds:itemID="{9E7FC008-09BF-43BD-801E-EFA2A47B4635}"/>
</file>

<file path=docProps/app.xml><?xml version="1.0" encoding="utf-8"?>
<Properties xmlns="http://schemas.openxmlformats.org/officeDocument/2006/extended-properties" xmlns:vt="http://schemas.openxmlformats.org/officeDocument/2006/docPropsVTypes">
  <Template/>
  <TotalTime>8455</TotalTime>
  <Words>1150</Words>
  <Application>Microsoft Office PowerPoint</Application>
  <PresentationFormat>On-screen Show (4:3)</PresentationFormat>
  <Paragraphs>142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CREATE TALKBOOK LETTER</vt:lpstr>
      <vt:lpstr>Slide 1</vt:lpstr>
      <vt:lpstr>100 Day Plan – Awareness Pack Table of Contents </vt:lpstr>
      <vt:lpstr>100 day plan Overview</vt:lpstr>
      <vt:lpstr>100 day plan Value proposition</vt:lpstr>
      <vt:lpstr>100 day plan Objectives and benefits</vt:lpstr>
      <vt:lpstr>100 day plan Opportunities and solutions</vt:lpstr>
      <vt:lpstr>100 day plan Challenges</vt:lpstr>
      <vt:lpstr>100 day plan The pilot program</vt:lpstr>
      <vt:lpstr>100 day plan The pilot program participants and resources</vt:lpstr>
      <vt:lpstr>100 day plan Tools and templates</vt:lpstr>
      <vt:lpstr>Slide 11</vt:lpstr>
    </vt:vector>
  </TitlesOfParts>
  <Company>KPMG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Day Plan Awareness Pack</dc:title>
  <dc:creator>KPMG</dc:creator>
  <cp:keywords/>
  <dc:description/>
  <cp:lastModifiedBy>KPMG</cp:lastModifiedBy>
  <cp:revision>809</cp:revision>
  <dcterms:created xsi:type="dcterms:W3CDTF">2010-09-22T14:47:24Z</dcterms:created>
  <dcterms:modified xsi:type="dcterms:W3CDTF">2013-05-31T14:43:35Z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2382272</vt:lpwstr>
  </property>
  <property fmtid="{D5CDD505-2E9C-101B-9397-08002B2CF9AE}" pid="3" name="NXPowerLiteSettings">
    <vt:lpwstr>F7000400038000</vt:lpwstr>
  </property>
  <property fmtid="{D5CDD505-2E9C-101B-9397-08002B2CF9AE}" pid="4" name="NXPowerLiteVersion">
    <vt:lpwstr>D5.0.3</vt:lpwstr>
  </property>
  <property fmtid="{D5CDD505-2E9C-101B-9397-08002B2CF9AE}" pid="5" name="Version">
    <vt:lpwstr>1.0</vt:lpwstr>
  </property>
  <property fmtid="{D5CDD505-2E9C-101B-9397-08002B2CF9AE}" pid="6" name="KPMG_LayoutGrid">
    <vt:lpwstr>0</vt:lpwstr>
  </property>
  <property fmtid="{D5CDD505-2E9C-101B-9397-08002B2CF9AE}" pid="7" name="ContentTypeId">
    <vt:lpwstr>0x01010047BF17E03D014643865FF6E2D5F2D209</vt:lpwstr>
  </property>
  <property fmtid="{D5CDD505-2E9C-101B-9397-08002B2CF9AE}" pid="8" name="Order">
    <vt:r8>1006400</vt:r8>
  </property>
  <property fmtid="{D5CDD505-2E9C-101B-9397-08002B2CF9AE}" pid="10" name="Phases">
    <vt:lpwstr/>
  </property>
  <property fmtid="{D5CDD505-2E9C-101B-9397-08002B2CF9AE}" pid="11" name="Post Confirm - AKM ONLY">
    <vt:bool>true</vt:bool>
  </property>
  <property fmtid="{D5CDD505-2E9C-101B-9397-08002B2CF9AE}" pid="15" name="Global Coverage">
    <vt:lpwstr>true</vt:lpwstr>
  </property>
  <property fmtid="{D5CDD505-2E9C-101B-9397-08002B2CF9AE}" pid="16" name="Country Name">
    <vt:lpwstr>1</vt:lpwstr>
  </property>
  <property fmtid="{D5CDD505-2E9C-101B-9397-08002B2CF9AE}" pid="17" name="PublicationDate">
    <vt:lpwstr>2013-05-31T04:00:00+00:00</vt:lpwstr>
  </property>
  <property fmtid="{D5CDD505-2E9C-101B-9397-08002B2CF9AE}" pid="19" name="Abstract">
    <vt:lpwstr>A brief introduction to the 100 day plan concept, its value to the firm and our clients,  pilot team resources and tool list.  </vt:lpwstr>
  </property>
  <property fmtid="{D5CDD505-2E9C-101B-9397-08002B2CF9AE}" pid="20" name="Sanitization Stage">
    <vt:lpwstr>1-Staging</vt:lpwstr>
  </property>
  <property fmtid="{D5CDD505-2E9C-101B-9397-08002B2CF9AE}" pid="23" name="PostJobsID">
    <vt:lpwstr>204</vt:lpwstr>
  </property>
  <property fmtid="{D5CDD505-2E9C-101B-9397-08002B2CF9AE}" pid="24" name="Active Status">
    <vt:lpwstr>Active</vt:lpwstr>
  </property>
  <property fmtid="{D5CDD505-2E9C-101B-9397-08002B2CF9AE}" pid="25" name="Featured">
    <vt:lpwstr>false</vt:lpwstr>
  </property>
  <property fmtid="{D5CDD505-2E9C-101B-9397-08002B2CF9AE}" pid="26" name="SecondarySGSLSN">
    <vt:lpwstr>76</vt:lpwstr>
  </property>
  <property fmtid="{D5CDD505-2E9C-101B-9397-08002B2CF9AE}" pid="27" name="Keyword">
    <vt:lpwstr>FDD_WA_100DAY</vt:lpwstr>
  </property>
  <property fmtid="{D5CDD505-2E9C-101B-9397-08002B2CF9AE}" pid="28" name="KPMG Function">
    <vt:lpwstr>Advisory</vt:lpwstr>
  </property>
  <property fmtid="{D5CDD505-2E9C-101B-9397-08002B2CF9AE}" pid="29" name="Expiry Date">
    <vt:lpwstr>2015-05-31T04:00:00+00:00</vt:lpwstr>
  </property>
  <property fmtid="{D5CDD505-2E9C-101B-9397-08002B2CF9AE}" pid="30" name="Primary Language">
    <vt:lpwstr>19</vt:lpwstr>
  </property>
  <property fmtid="{D5CDD505-2E9C-101B-9397-08002B2CF9AE}" pid="31" name="# of Pages">
    <vt:lpwstr>10</vt:lpwstr>
  </property>
  <property fmtid="{D5CDD505-2E9C-101B-9397-08002B2CF9AE}" pid="33" name="Copied">
    <vt:lpwstr>false</vt:lpwstr>
  </property>
  <property fmtid="{D5CDD505-2E9C-101B-9397-08002B2CF9AE}" pid="34" name="Risk Management Level">
    <vt:lpwstr>3</vt:lpwstr>
  </property>
  <property fmtid="{D5CDD505-2E9C-101B-9397-08002B2CF9AE}" pid="39" name="Category/DocumentType">
    <vt:lpwstr>28</vt:lpwstr>
  </property>
  <property fmtid="{D5CDD505-2E9C-101B-9397-08002B2CF9AE}" pid="40" name="PrimarySGSLSN0">
    <vt:lpwstr>76</vt:lpwstr>
  </property>
  <property fmtid="{D5CDD505-2E9C-101B-9397-08002B2CF9AE}" pid="41" name="Media Type">
    <vt:lpwstr>22</vt:lpwstr>
  </property>
  <property fmtid="{D5CDD505-2E9C-101B-9397-08002B2CF9AE}" pid="45" name="Services">
    <vt:lpwstr>84</vt:lpwstr>
  </property>
  <property fmtid="{D5CDD505-2E9C-101B-9397-08002B2CF9AE}" pid="47" name="Primary Owner0">
    <vt:lpwstr>4</vt:lpwstr>
  </property>
  <property fmtid="{D5CDD505-2E9C-101B-9397-08002B2CF9AE}" pid="51" name="Priority">
    <vt:lpwstr>(2) Normal</vt:lpwstr>
  </property>
  <property fmtid="{D5CDD505-2E9C-101B-9397-08002B2CF9AE}" pid="52" name="Image URL">
    <vt:lpwstr/>
  </property>
  <property fmtid="{D5CDD505-2E9C-101B-9397-08002B2CF9AE}" pid="53" name="Toolkit0">
    <vt:lpwstr>134</vt:lpwstr>
  </property>
  <property fmtid="{D5CDD505-2E9C-101B-9397-08002B2CF9AE}" pid="55" name="Internal Use Only">
    <vt:lpwstr>true</vt:lpwstr>
  </property>
  <property fmtid="{D5CDD505-2E9C-101B-9397-08002B2CF9AE}" pid="58" name="AdvRiskMgmtLevel">
    <vt:lpwstr>3</vt:lpwstr>
  </property>
  <property fmtid="{D5CDD505-2E9C-101B-9397-08002B2CF9AE}" pid="59" name="AdvMediaType">
    <vt:lpwstr>24</vt:lpwstr>
  </property>
  <property fmtid="{D5CDD505-2E9C-101B-9397-08002B2CF9AE}" pid="60" name="AdvConfidential">
    <vt:lpwstr>false</vt:lpwstr>
  </property>
  <property fmtid="{D5CDD505-2E9C-101B-9397-08002B2CF9AE}" pid="61" name="AdvKPMGFunction">
    <vt:lpwstr>1</vt:lpwstr>
  </property>
  <property fmtid="{D5CDD505-2E9C-101B-9397-08002B2CF9AE}" pid="62" name="AdvToolkit">
    <vt:lpwstr>132</vt:lpwstr>
  </property>
  <property fmtid="{D5CDD505-2E9C-101B-9397-08002B2CF9AE}" pid="65" name="AdvSecContentURL">
    <vt:lpwstr/>
  </property>
  <property fmtid="{D5CDD505-2E9C-101B-9397-08002B2CF9AE}" pid="68" name="AdvPriOwner">
    <vt:lpwstr>4</vt:lpwstr>
  </property>
  <property fmtid="{D5CDD505-2E9C-101B-9397-08002B2CF9AE}" pid="73" name="AdvImageURL">
    <vt:lpwstr/>
  </property>
  <property fmtid="{D5CDD505-2E9C-101B-9397-08002B2CF9AE}" pid="75" name="AdvAbstract">
    <vt:lpwstr>A brief introduction to the 100 day plan concept, its value to the firm and our clients,  pilot team resources and tool list.  </vt:lpwstr>
  </property>
  <property fmtid="{D5CDD505-2E9C-101B-9397-08002B2CF9AE}" pid="77" name="AdvFeatured">
    <vt:lpwstr>false</vt:lpwstr>
  </property>
  <property fmtid="{D5CDD505-2E9C-101B-9397-08002B2CF9AE}" pid="78" name="AdvPriLanguage">
    <vt:lpwstr>19</vt:lpwstr>
  </property>
  <property fmtid="{D5CDD505-2E9C-101B-9397-08002B2CF9AE}" pid="82" name="AdvCountryName">
    <vt:lpwstr>1</vt:lpwstr>
  </property>
  <property fmtid="{D5CDD505-2E9C-101B-9397-08002B2CF9AE}" pid="89" name="AdvPriSGSLSN">
    <vt:lpwstr>76</vt:lpwstr>
  </property>
  <property fmtid="{D5CDD505-2E9C-101B-9397-08002B2CF9AE}" pid="90" name="AdvPublicationDate">
    <vt:lpwstr>2013-05-30T22:00:00+00:00</vt:lpwstr>
  </property>
  <property fmtid="{D5CDD505-2E9C-101B-9397-08002B2CF9AE}" pid="92" name="AdvExpiryDate">
    <vt:lpwstr>2015-05-30T22:00:00+00:00</vt:lpwstr>
  </property>
  <property fmtid="{D5CDD505-2E9C-101B-9397-08002B2CF9AE}" pid="93" name="AdvSecSGSLSN">
    <vt:lpwstr>76</vt:lpwstr>
  </property>
  <property fmtid="{D5CDD505-2E9C-101B-9397-08002B2CF9AE}" pid="94" name="AdvBuySide">
    <vt:lpwstr>154244142156178202207193244161</vt:lpwstr>
  </property>
  <property fmtid="{D5CDD505-2E9C-101B-9397-08002B2CF9AE}" pid="99" name="AdvNativeURL">
    <vt:lpwstr/>
  </property>
  <property fmtid="{D5CDD505-2E9C-101B-9397-08002B2CF9AE}" pid="100" name="AdvServices">
    <vt:lpwstr>89127</vt:lpwstr>
  </property>
  <property fmtid="{D5CDD505-2E9C-101B-9397-08002B2CF9AE}" pid="108" name="AdvCatDocType">
    <vt:lpwstr>28</vt:lpwstr>
  </property>
  <property fmtid="{D5CDD505-2E9C-101B-9397-08002B2CF9AE}" pid="109" name="AdvActiveStatus">
    <vt:lpwstr>Active</vt:lpwstr>
  </property>
  <property fmtid="{D5CDD505-2E9C-101B-9397-08002B2CF9AE}" pid="110" name="AdvGlobalCoverage">
    <vt:lpwstr>true</vt:lpwstr>
  </property>
  <property fmtid="{D5CDD505-2E9C-101B-9397-08002B2CF9AE}" pid="114" name="AdvContactPerson">
    <vt:lpwstr>Global Advisory Development</vt:lpwstr>
  </property>
  <property fmtid="{D5CDD505-2E9C-101B-9397-08002B2CF9AE}" pid="115" name="AdvKeyword">
    <vt:lpwstr>FDD_WA_100DAY</vt:lpwstr>
  </property>
  <property fmtid="{D5CDD505-2E9C-101B-9397-08002B2CF9AE}" pid="116" name="AdvRiskReviewer">
    <vt:lpwstr/>
  </property>
</Properties>
</file>