
<file path=[Content_Types].xml><?xml version="1.0" encoding="utf-8"?>
<Types xmlns="http://schemas.openxmlformats.org/package/2006/content-types">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customXml/itemProps5.xml" ContentType="application/vnd.openxmlformats-officedocument.customXml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5"/>
  </p:sldMasterIdLst>
  <p:notesMasterIdLst>
    <p:notesMasterId r:id="rId18"/>
  </p:notesMasterIdLst>
  <p:handoutMasterIdLst>
    <p:handoutMasterId r:id="rId19"/>
  </p:handoutMasterIdLst>
  <p:sldIdLst>
    <p:sldId id="283" r:id="rId6"/>
    <p:sldId id="491" r:id="rId7"/>
    <p:sldId id="492" r:id="rId8"/>
    <p:sldId id="483" r:id="rId9"/>
    <p:sldId id="484" r:id="rId10"/>
    <p:sldId id="485" r:id="rId11"/>
    <p:sldId id="486" r:id="rId12"/>
    <p:sldId id="487" r:id="rId13"/>
    <p:sldId id="488" r:id="rId14"/>
    <p:sldId id="489" r:id="rId15"/>
    <p:sldId id="490" r:id="rId16"/>
    <p:sldId id="493" r:id="rId17"/>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4E00"/>
    <a:srgbClr val="E7EDF5"/>
    <a:srgbClr val="85904E"/>
    <a:srgbClr val="FAD8AF"/>
    <a:srgbClr val="E3A780"/>
    <a:srgbClr val="E5E9D3"/>
    <a:srgbClr val="C4C7B5"/>
    <a:srgbClr val="969696"/>
    <a:srgbClr val="E2E7CB"/>
    <a:srgbClr val="DEE3C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howGuides="1">
      <p:cViewPr>
        <p:scale>
          <a:sx n="100" d="100"/>
          <a:sy n="100" d="100"/>
        </p:scale>
        <p:origin x="-114" y="894"/>
      </p:cViewPr>
      <p:guideLst>
        <p:guide orient="horz" pos="288"/>
        <p:guide orient="horz" pos="3984"/>
        <p:guide pos="2160"/>
        <p:guide pos="132"/>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ustomXml" Target="../customXml/item5.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24" Type="http://schemas.openxmlformats.org/officeDocument/2006/relationships/tableStyles" Target="tableStyles.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22" Type="http://schemas.openxmlformats.org/officeDocument/2006/relationships/viewProps" Target="viewProps.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ramaswamy\Desktop\FDD%20Toolkit\In%20process%20documents\Toolkit%20workbook.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ramaswamy\Desktop\FDD%20Toolkit\In%20process%20documents\Toolkit%20workbook.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ramaswamy\Desktop\FDD%20Toolkit\In%20process%20documents\Toolkit%20workbook.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900" b="1" i="0" u="none" strike="noStrike" baseline="0">
                <a:solidFill>
                  <a:schemeClr val="accent1"/>
                </a:solidFill>
                <a:latin typeface="Univers 45 Light"/>
                <a:ea typeface="Univers 45 Light"/>
                <a:cs typeface="Univers 45 Light"/>
              </a:defRPr>
            </a:pPr>
            <a:r>
              <a:rPr lang="en-US" dirty="0">
                <a:solidFill>
                  <a:schemeClr val="accent1"/>
                </a:solidFill>
              </a:rPr>
              <a:t>Capital Expenditure, Depreciation and Repairs and Maintenance </a:t>
            </a:r>
          </a:p>
        </c:rich>
      </c:tx>
      <c:layout>
        <c:manualLayout>
          <c:xMode val="edge"/>
          <c:yMode val="edge"/>
          <c:x val="0.18606089956295419"/>
          <c:y val="0.12411095671864562"/>
        </c:manualLayout>
      </c:layout>
      <c:spPr>
        <a:noFill/>
        <a:ln w="25400">
          <a:noFill/>
        </a:ln>
      </c:spPr>
    </c:title>
    <c:plotArea>
      <c:layout>
        <c:manualLayout>
          <c:layoutTarget val="inner"/>
          <c:xMode val="edge"/>
          <c:yMode val="edge"/>
          <c:x val="0.19161704659584194"/>
          <c:y val="0.28925619834710742"/>
          <c:w val="0.7395220392058256"/>
          <c:h val="0.33471074380165555"/>
        </c:manualLayout>
      </c:layout>
      <c:lineChart>
        <c:grouping val="standard"/>
        <c:ser>
          <c:idx val="1"/>
          <c:order val="0"/>
          <c:tx>
            <c:strRef>
              <c:f>CAPEX!$B$4</c:f>
              <c:strCache>
                <c:ptCount val="1"/>
                <c:pt idx="0">
                  <c:v>Capital Expenditure  </c:v>
                </c:pt>
              </c:strCache>
            </c:strRef>
          </c:tx>
          <c:spPr>
            <a:ln w="12700">
              <a:solidFill>
                <a:srgbClr val="F38E31"/>
              </a:solidFill>
              <a:prstDash val="solid"/>
            </a:ln>
          </c:spPr>
          <c:marker>
            <c:symbol val="diamond"/>
            <c:size val="3"/>
            <c:spPr>
              <a:solidFill>
                <a:srgbClr val="F38E31"/>
              </a:solidFill>
              <a:ln>
                <a:solidFill>
                  <a:srgbClr val="F38E31"/>
                </a:solidFill>
                <a:prstDash val="solid"/>
              </a:ln>
            </c:spPr>
          </c:marker>
          <c:cat>
            <c:strRef>
              <c:f>CAPEX!$C$3:$G$3</c:f>
              <c:strCache>
                <c:ptCount val="5"/>
                <c:pt idx="0">
                  <c:v>2007</c:v>
                </c:pt>
                <c:pt idx="1">
                  <c:v>2008</c:v>
                </c:pt>
                <c:pt idx="2">
                  <c:v>2009</c:v>
                </c:pt>
                <c:pt idx="3">
                  <c:v>2010</c:v>
                </c:pt>
                <c:pt idx="4">
                  <c:v>2011</c:v>
                </c:pt>
              </c:strCache>
            </c:strRef>
          </c:cat>
          <c:val>
            <c:numRef>
              <c:f>CAPEX!$C$4:$G$4</c:f>
              <c:numCache>
                <c:formatCode>#,##0</c:formatCode>
                <c:ptCount val="5"/>
                <c:pt idx="0">
                  <c:v>1100</c:v>
                </c:pt>
                <c:pt idx="1">
                  <c:v>1200</c:v>
                </c:pt>
                <c:pt idx="2">
                  <c:v>200</c:v>
                </c:pt>
                <c:pt idx="3">
                  <c:v>50</c:v>
                </c:pt>
                <c:pt idx="4">
                  <c:v>200</c:v>
                </c:pt>
              </c:numCache>
            </c:numRef>
          </c:val>
        </c:ser>
        <c:ser>
          <c:idx val="0"/>
          <c:order val="1"/>
          <c:tx>
            <c:strRef>
              <c:f>CAPEX!$B$5</c:f>
              <c:strCache>
                <c:ptCount val="1"/>
                <c:pt idx="0">
                  <c:v>Depreciation</c:v>
                </c:pt>
              </c:strCache>
            </c:strRef>
          </c:tx>
          <c:spPr>
            <a:ln w="12700">
              <a:solidFill>
                <a:srgbClr val="0C2D83"/>
              </a:solidFill>
              <a:prstDash val="solid"/>
            </a:ln>
          </c:spPr>
          <c:marker>
            <c:symbol val="square"/>
            <c:size val="3"/>
            <c:spPr>
              <a:solidFill>
                <a:srgbClr val="0C2D83"/>
              </a:solidFill>
              <a:ln>
                <a:solidFill>
                  <a:srgbClr val="0C2D83"/>
                </a:solidFill>
                <a:prstDash val="solid"/>
              </a:ln>
            </c:spPr>
          </c:marker>
          <c:cat>
            <c:strRef>
              <c:f>CAPEX!$C$3:$G$3</c:f>
              <c:strCache>
                <c:ptCount val="5"/>
                <c:pt idx="0">
                  <c:v>2007</c:v>
                </c:pt>
                <c:pt idx="1">
                  <c:v>2008</c:v>
                </c:pt>
                <c:pt idx="2">
                  <c:v>2009</c:v>
                </c:pt>
                <c:pt idx="3">
                  <c:v>2010</c:v>
                </c:pt>
                <c:pt idx="4">
                  <c:v>2011</c:v>
                </c:pt>
              </c:strCache>
            </c:strRef>
          </c:cat>
          <c:val>
            <c:numRef>
              <c:f>CAPEX!$C$5:$G$5</c:f>
              <c:numCache>
                <c:formatCode>#,##0</c:formatCode>
                <c:ptCount val="5"/>
                <c:pt idx="0">
                  <c:v>250</c:v>
                </c:pt>
                <c:pt idx="1">
                  <c:v>600</c:v>
                </c:pt>
                <c:pt idx="2">
                  <c:v>550</c:v>
                </c:pt>
                <c:pt idx="3">
                  <c:v>400</c:v>
                </c:pt>
                <c:pt idx="4">
                  <c:v>500</c:v>
                </c:pt>
              </c:numCache>
            </c:numRef>
          </c:val>
        </c:ser>
        <c:ser>
          <c:idx val="2"/>
          <c:order val="2"/>
          <c:tx>
            <c:strRef>
              <c:f>CAPEX!$B$6</c:f>
              <c:strCache>
                <c:ptCount val="1"/>
                <c:pt idx="0">
                  <c:v>Repairs and Maintenance</c:v>
                </c:pt>
              </c:strCache>
            </c:strRef>
          </c:tx>
          <c:spPr>
            <a:ln w="12700">
              <a:solidFill>
                <a:srgbClr val="AABE75"/>
              </a:solidFill>
              <a:prstDash val="solid"/>
            </a:ln>
          </c:spPr>
          <c:marker>
            <c:symbol val="triangle"/>
            <c:size val="3"/>
            <c:spPr>
              <a:solidFill>
                <a:srgbClr val="AABE75"/>
              </a:solidFill>
              <a:ln>
                <a:solidFill>
                  <a:srgbClr val="AABE75"/>
                </a:solidFill>
                <a:prstDash val="solid"/>
              </a:ln>
            </c:spPr>
          </c:marker>
          <c:cat>
            <c:strRef>
              <c:f>CAPEX!$C$3:$G$3</c:f>
              <c:strCache>
                <c:ptCount val="5"/>
                <c:pt idx="0">
                  <c:v>2007</c:v>
                </c:pt>
                <c:pt idx="1">
                  <c:v>2008</c:v>
                </c:pt>
                <c:pt idx="2">
                  <c:v>2009</c:v>
                </c:pt>
                <c:pt idx="3">
                  <c:v>2010</c:v>
                </c:pt>
                <c:pt idx="4">
                  <c:v>2011</c:v>
                </c:pt>
              </c:strCache>
            </c:strRef>
          </c:cat>
          <c:val>
            <c:numRef>
              <c:f>CAPEX!$C$6:$G$6</c:f>
              <c:numCache>
                <c:formatCode>#,##0</c:formatCode>
                <c:ptCount val="5"/>
                <c:pt idx="0">
                  <c:v>225</c:v>
                </c:pt>
                <c:pt idx="1">
                  <c:v>250</c:v>
                </c:pt>
                <c:pt idx="2">
                  <c:v>200</c:v>
                </c:pt>
                <c:pt idx="3">
                  <c:v>300</c:v>
                </c:pt>
                <c:pt idx="4">
                  <c:v>350</c:v>
                </c:pt>
              </c:numCache>
            </c:numRef>
          </c:val>
        </c:ser>
        <c:dLbls>
          <c:showVal val="1"/>
        </c:dLbls>
        <c:marker val="1"/>
        <c:axId val="160583680"/>
        <c:axId val="160585216"/>
      </c:lineChart>
      <c:catAx>
        <c:axId val="160583680"/>
        <c:scaling>
          <c:orientation val="minMax"/>
        </c:scaling>
        <c:axPos val="b"/>
        <c:numFmt formatCode="General" sourceLinked="1"/>
        <c:tickLblPos val="low"/>
        <c:spPr>
          <a:ln w="3175">
            <a:solidFill>
              <a:srgbClr val="000000"/>
            </a:solidFill>
            <a:prstDash val="solid"/>
          </a:ln>
        </c:spPr>
        <c:txPr>
          <a:bodyPr rot="0" vert="horz"/>
          <a:lstStyle/>
          <a:p>
            <a:pPr>
              <a:defRPr sz="700" b="0" i="0" u="none" strike="noStrike" baseline="0">
                <a:solidFill>
                  <a:srgbClr val="000000"/>
                </a:solidFill>
                <a:latin typeface="Univers 45 Light"/>
                <a:ea typeface="Univers 45 Light"/>
                <a:cs typeface="Univers 45 Light"/>
              </a:defRPr>
            </a:pPr>
            <a:endParaRPr lang="en-US"/>
          </a:p>
        </c:txPr>
        <c:crossAx val="160585216"/>
        <c:crosses val="autoZero"/>
        <c:auto val="1"/>
        <c:lblAlgn val="ctr"/>
        <c:lblOffset val="150"/>
        <c:tickLblSkip val="1"/>
        <c:tickMarkSkip val="1"/>
      </c:catAx>
      <c:valAx>
        <c:axId val="160585216"/>
        <c:scaling>
          <c:orientation val="minMax"/>
        </c:scaling>
        <c:axPos val="l"/>
        <c:title>
          <c:tx>
            <c:rich>
              <a:bodyPr/>
              <a:lstStyle/>
              <a:p>
                <a:pPr>
                  <a:defRPr sz="700" b="1" i="0" u="none" strike="noStrike" baseline="0">
                    <a:solidFill>
                      <a:srgbClr val="000000"/>
                    </a:solidFill>
                    <a:latin typeface="Univers 45 Light"/>
                    <a:ea typeface="Univers 45 Light"/>
                    <a:cs typeface="Univers 45 Light"/>
                  </a:defRPr>
                </a:pPr>
                <a:r>
                  <a:rPr lang="en-US" dirty="0"/>
                  <a:t>$ '000</a:t>
                </a:r>
              </a:p>
            </c:rich>
          </c:tx>
          <c:layout>
            <c:manualLayout>
              <c:xMode val="edge"/>
              <c:yMode val="edge"/>
              <c:x val="4.79042616489605E-2"/>
              <c:y val="0.38016528925619836"/>
            </c:manualLayout>
          </c:layout>
          <c:spPr>
            <a:noFill/>
            <a:ln w="25400">
              <a:noFill/>
            </a:ln>
          </c:spPr>
        </c:title>
        <c:numFmt formatCode="#,##0;\(#,##0\)" sourceLinked="0"/>
        <c:tickLblPos val="nextTo"/>
        <c:spPr>
          <a:ln w="3175">
            <a:solidFill>
              <a:srgbClr val="000000"/>
            </a:solidFill>
            <a:prstDash val="solid"/>
          </a:ln>
        </c:spPr>
        <c:txPr>
          <a:bodyPr rot="0" vert="horz"/>
          <a:lstStyle/>
          <a:p>
            <a:pPr>
              <a:defRPr sz="700" b="0" i="0" u="none" strike="noStrike" baseline="0">
                <a:solidFill>
                  <a:srgbClr val="000000"/>
                </a:solidFill>
                <a:latin typeface="Univers 45 Light"/>
                <a:ea typeface="Univers 45 Light"/>
                <a:cs typeface="Univers 45 Light"/>
              </a:defRPr>
            </a:pPr>
            <a:endParaRPr lang="en-US"/>
          </a:p>
        </c:txPr>
        <c:crossAx val="160583680"/>
        <c:crosses val="autoZero"/>
        <c:crossBetween val="midCat"/>
      </c:valAx>
      <c:spPr>
        <a:noFill/>
        <a:ln w="25400">
          <a:noFill/>
        </a:ln>
      </c:spPr>
    </c:plotArea>
    <c:legend>
      <c:legendPos val="b"/>
      <c:layout>
        <c:manualLayout>
          <c:xMode val="edge"/>
          <c:yMode val="edge"/>
          <c:x val="3.6565326828451691E-2"/>
          <c:y val="0.74801502753332594"/>
          <c:w val="0.95808477533122727"/>
          <c:h val="0.14876033057851329"/>
        </c:manualLayout>
      </c:layout>
      <c:spPr>
        <a:noFill/>
        <a:ln w="25400">
          <a:noFill/>
        </a:ln>
      </c:spPr>
      <c:txPr>
        <a:bodyPr/>
        <a:lstStyle/>
        <a:p>
          <a:pPr>
            <a:defRPr sz="640" b="0" i="0" u="none" strike="noStrike" baseline="0">
              <a:solidFill>
                <a:srgbClr val="000000"/>
              </a:solidFill>
              <a:latin typeface="Univers 45 Light"/>
              <a:ea typeface="Univers 45 Light"/>
              <a:cs typeface="Univers 45 Light"/>
            </a:defRPr>
          </a:pPr>
          <a:endParaRPr lang="en-US"/>
        </a:p>
      </c:txPr>
    </c:legend>
    <c:plotVisOnly val="1"/>
    <c:dispBlanksAs val="gap"/>
  </c:chart>
  <c:spPr>
    <a:noFill/>
    <a:ln w="9525">
      <a:noFill/>
    </a:ln>
  </c:spPr>
  <c:txPr>
    <a:bodyPr/>
    <a:lstStyle/>
    <a:p>
      <a:pPr>
        <a:defRPr sz="700" b="0" i="0" u="none" strike="noStrike" baseline="0">
          <a:solidFill>
            <a:srgbClr val="000000"/>
          </a:solidFill>
          <a:latin typeface="Univers 45 Light"/>
          <a:ea typeface="Univers 45 Light"/>
          <a:cs typeface="Univers 45 Light"/>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a:lstStyle/>
          <a:p>
            <a:pPr>
              <a:defRPr sz="1200"/>
            </a:pPr>
            <a:r>
              <a:rPr lang="en-US" sz="1200" dirty="0"/>
              <a:t>2010</a:t>
            </a:r>
          </a:p>
        </c:rich>
      </c:tx>
      <c:layout/>
    </c:title>
    <c:plotArea>
      <c:layout/>
      <c:pieChart>
        <c:varyColors val="1"/>
        <c:ser>
          <c:idx val="1"/>
          <c:order val="1"/>
          <c:dLbls>
            <c:dLbl>
              <c:idx val="0"/>
              <c:spPr/>
              <c:txPr>
                <a:bodyPr/>
                <a:lstStyle/>
                <a:p>
                  <a:pPr>
                    <a:defRPr>
                      <a:solidFill>
                        <a:schemeClr val="bg1"/>
                      </a:solidFill>
                    </a:defRPr>
                  </a:pPr>
                  <a:endParaRPr lang="en-US"/>
                </a:p>
              </c:txPr>
            </c:dLbl>
            <c:dLbl>
              <c:idx val="1"/>
              <c:spPr/>
              <c:txPr>
                <a:bodyPr/>
                <a:lstStyle/>
                <a:p>
                  <a:pPr>
                    <a:defRPr>
                      <a:solidFill>
                        <a:schemeClr val="bg1"/>
                      </a:solidFill>
                    </a:defRPr>
                  </a:pPr>
                  <a:endParaRPr lang="en-US"/>
                </a:p>
              </c:txPr>
            </c:dLbl>
            <c:dLbl>
              <c:idx val="2"/>
              <c:spPr/>
              <c:txPr>
                <a:bodyPr/>
                <a:lstStyle/>
                <a:p>
                  <a:pPr>
                    <a:defRPr>
                      <a:solidFill>
                        <a:schemeClr val="bg1"/>
                      </a:solidFill>
                    </a:defRPr>
                  </a:pPr>
                  <a:endParaRPr lang="en-US"/>
                </a:p>
              </c:txPr>
            </c:dLbl>
            <c:showCatName val="1"/>
            <c:showPercent val="1"/>
            <c:showLeaderLines val="1"/>
          </c:dLbls>
          <c:cat>
            <c:strRef>
              <c:f>'Q of E Legal'!$B$9:$B$13</c:f>
              <c:strCache>
                <c:ptCount val="5"/>
                <c:pt idx="0">
                  <c:v>current</c:v>
                </c:pt>
                <c:pt idx="1">
                  <c:v>30 days</c:v>
                </c:pt>
                <c:pt idx="2">
                  <c:v>60 days</c:v>
                </c:pt>
                <c:pt idx="3">
                  <c:v>90 days</c:v>
                </c:pt>
                <c:pt idx="4">
                  <c:v>120 days</c:v>
                </c:pt>
              </c:strCache>
            </c:strRef>
          </c:cat>
          <c:val>
            <c:numRef>
              <c:f>'Q of E Legal'!$C$9:$C$13</c:f>
              <c:numCache>
                <c:formatCode>General</c:formatCode>
                <c:ptCount val="5"/>
                <c:pt idx="0">
                  <c:v>40</c:v>
                </c:pt>
                <c:pt idx="1">
                  <c:v>25</c:v>
                </c:pt>
                <c:pt idx="2">
                  <c:v>25</c:v>
                </c:pt>
                <c:pt idx="3">
                  <c:v>5</c:v>
                </c:pt>
                <c:pt idx="4">
                  <c:v>5</c:v>
                </c:pt>
              </c:numCache>
            </c:numRef>
          </c:val>
        </c:ser>
        <c:ser>
          <c:idx val="0"/>
          <c:order val="0"/>
          <c:dLbls>
            <c:showCatName val="1"/>
            <c:showPercent val="1"/>
            <c:showLeaderLines val="1"/>
          </c:dLbls>
          <c:cat>
            <c:strRef>
              <c:f>'Q of E Legal'!$B$9:$B$13</c:f>
              <c:strCache>
                <c:ptCount val="5"/>
                <c:pt idx="0">
                  <c:v>current</c:v>
                </c:pt>
                <c:pt idx="1">
                  <c:v>30 days</c:v>
                </c:pt>
                <c:pt idx="2">
                  <c:v>60 days</c:v>
                </c:pt>
                <c:pt idx="3">
                  <c:v>90 days</c:v>
                </c:pt>
                <c:pt idx="4">
                  <c:v>120 days</c:v>
                </c:pt>
              </c:strCache>
            </c:strRef>
          </c:cat>
          <c:val>
            <c:numRef>
              <c:f>'Q of E Legal'!$C$9:$C$13</c:f>
              <c:numCache>
                <c:formatCode>General</c:formatCode>
                <c:ptCount val="5"/>
                <c:pt idx="0">
                  <c:v>40</c:v>
                </c:pt>
                <c:pt idx="1">
                  <c:v>25</c:v>
                </c:pt>
                <c:pt idx="2">
                  <c:v>25</c:v>
                </c:pt>
                <c:pt idx="3">
                  <c:v>5</c:v>
                </c:pt>
                <c:pt idx="4">
                  <c:v>5</c:v>
                </c:pt>
              </c:numCache>
            </c:numRef>
          </c:val>
        </c:ser>
        <c:dLbls>
          <c:showCatName val="1"/>
          <c:showPercent val="1"/>
        </c:dLbls>
        <c:firstSliceAng val="0"/>
      </c:pieChart>
    </c:plotArea>
    <c:plotVisOnly val="1"/>
    <c:dispBlanksAs val="zero"/>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a:lstStyle/>
          <a:p>
            <a:pPr>
              <a:defRPr sz="1200"/>
            </a:pPr>
            <a:r>
              <a:rPr lang="en-US" sz="1200" dirty="0"/>
              <a:t>2011</a:t>
            </a:r>
          </a:p>
        </c:rich>
      </c:tx>
      <c:layout/>
    </c:title>
    <c:plotArea>
      <c:layout/>
      <c:pieChart>
        <c:varyColors val="1"/>
        <c:ser>
          <c:idx val="0"/>
          <c:order val="0"/>
          <c:dLbls>
            <c:dLbl>
              <c:idx val="0"/>
              <c:spPr/>
              <c:txPr>
                <a:bodyPr/>
                <a:lstStyle/>
                <a:p>
                  <a:pPr>
                    <a:defRPr>
                      <a:solidFill>
                        <a:schemeClr val="bg1"/>
                      </a:solidFill>
                    </a:defRPr>
                  </a:pPr>
                  <a:endParaRPr lang="en-US"/>
                </a:p>
              </c:txPr>
            </c:dLbl>
            <c:dLbl>
              <c:idx val="1"/>
              <c:spPr/>
              <c:txPr>
                <a:bodyPr/>
                <a:lstStyle/>
                <a:p>
                  <a:pPr>
                    <a:defRPr>
                      <a:solidFill>
                        <a:schemeClr val="bg1"/>
                      </a:solidFill>
                    </a:defRPr>
                  </a:pPr>
                  <a:endParaRPr lang="en-US"/>
                </a:p>
              </c:txPr>
            </c:dLbl>
            <c:showCatName val="1"/>
            <c:showPercent val="1"/>
            <c:showLeaderLines val="1"/>
          </c:dLbls>
          <c:cat>
            <c:strRef>
              <c:f>'Q of E Legal'!$B$9:$B$13</c:f>
              <c:strCache>
                <c:ptCount val="5"/>
                <c:pt idx="0">
                  <c:v>current</c:v>
                </c:pt>
                <c:pt idx="1">
                  <c:v>30 days</c:v>
                </c:pt>
                <c:pt idx="2">
                  <c:v>60 days</c:v>
                </c:pt>
                <c:pt idx="3">
                  <c:v>90 days</c:v>
                </c:pt>
                <c:pt idx="4">
                  <c:v>120 days</c:v>
                </c:pt>
              </c:strCache>
            </c:strRef>
          </c:cat>
          <c:val>
            <c:numRef>
              <c:f>'Q of E Legal'!$D$9:$D$13</c:f>
              <c:numCache>
                <c:formatCode>General</c:formatCode>
                <c:ptCount val="5"/>
                <c:pt idx="0">
                  <c:v>40</c:v>
                </c:pt>
                <c:pt idx="1">
                  <c:v>30</c:v>
                </c:pt>
                <c:pt idx="2">
                  <c:v>15</c:v>
                </c:pt>
                <c:pt idx="3">
                  <c:v>10</c:v>
                </c:pt>
                <c:pt idx="4">
                  <c:v>5</c:v>
                </c:pt>
              </c:numCache>
            </c:numRef>
          </c:val>
        </c:ser>
        <c:dLbls>
          <c:showCatName val="1"/>
          <c:showPercent val="1"/>
        </c:dLbls>
        <c:firstSliceAng val="0"/>
      </c:pieChart>
    </c:plotArea>
    <c:plotVisOnly val="1"/>
    <c:dispBlanksAs val="zero"/>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dirty="0"/>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10/25/2012</a:t>
            </a:fld>
            <a:endParaRPr lang="en-US" dirty="0"/>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dirty="0"/>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dirty="0"/>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dirty="0"/>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dirty="0"/>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dirty="0"/>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127586" y="6407336"/>
            <a:ext cx="3794524" cy="323850"/>
          </a:xfrm>
          <a:prstGeom prst="rect">
            <a:avLst/>
          </a:prstGeom>
          <a:noFill/>
          <a:ln w="9525">
            <a:noFill/>
            <a:miter lim="800000"/>
            <a:headEnd/>
            <a:tailEnd/>
          </a:ln>
        </p:spPr>
        <p:txBody>
          <a:bodyPr anchor="ct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10.emf"/><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276600" y="3040411"/>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a:solidFill>
                  <a:schemeClr val="bg1"/>
                </a:solidFill>
              </a:rPr>
              <a:t>TRANSACTION SERVICES</a:t>
            </a:r>
          </a:p>
          <a:p>
            <a:pPr algn="r">
              <a:lnSpc>
                <a:spcPts val="3240"/>
              </a:lnSpc>
              <a:defRPr/>
            </a:pPr>
            <a:r>
              <a:rPr lang="en-GB" sz="2000" b="1" kern="0" dirty="0">
                <a:solidFill>
                  <a:schemeClr val="bg1"/>
                </a:solidFill>
                <a:latin typeface="Arial"/>
                <a:cs typeface="Arial"/>
              </a:rPr>
              <a:t>FINANCIAL DUE DILIGENCE (FDD)</a:t>
            </a:r>
            <a:r>
              <a:rPr lang="en-GB" sz="2000" b="1" kern="0" dirty="0">
                <a:solidFill>
                  <a:srgbClr val="FFFFFF"/>
                </a:solidFill>
                <a:latin typeface="Arial"/>
                <a:cs typeface="Arial"/>
              </a:rPr>
              <a:t> TOOLKIT</a:t>
            </a:r>
          </a:p>
          <a:p>
            <a:pPr algn="r">
              <a:lnSpc>
                <a:spcPts val="3240"/>
              </a:lnSpc>
              <a:defRPr/>
            </a:pPr>
            <a:endParaRPr lang="en-GB" sz="3200" b="1" kern="0" dirty="0">
              <a:solidFill>
                <a:srgbClr val="FFFFFF"/>
              </a:solidFill>
              <a:latin typeface="Arial"/>
              <a:cs typeface="Arial"/>
            </a:endParaRPr>
          </a:p>
          <a:p>
            <a:pPr algn="r">
              <a:lnSpc>
                <a:spcPts val="3240"/>
              </a:lnSpc>
              <a:defRPr/>
            </a:pPr>
            <a:r>
              <a:rPr lang="en-GB" sz="3000" b="1" kern="0" dirty="0">
                <a:solidFill>
                  <a:srgbClr val="FFFFFF"/>
                </a:solidFill>
                <a:latin typeface="Arial"/>
                <a:cs typeface="Arial"/>
              </a:rPr>
              <a:t>Balance sheet</a:t>
            </a:r>
          </a:p>
          <a:p>
            <a:pPr algn="r">
              <a:lnSpc>
                <a:spcPts val="3240"/>
              </a:lnSpc>
              <a:defRPr/>
            </a:pPr>
            <a:r>
              <a:rPr lang="en-GB" sz="3000" b="1" kern="0" dirty="0">
                <a:solidFill>
                  <a:srgbClr val="FFFFFF"/>
                </a:solidFill>
                <a:latin typeface="Arial"/>
                <a:cs typeface="Arial"/>
              </a:rPr>
              <a:t>Due diligence considerations </a:t>
            </a:r>
            <a:endParaRPr lang="en-GB" sz="3000" b="1" kern="0" dirty="0">
              <a:solidFill>
                <a:srgbClr val="FFFFFF"/>
              </a:solidFill>
              <a:latin typeface="Arial"/>
              <a:ea typeface="+mj-ea"/>
              <a:cs typeface="Arial"/>
            </a:endParaRPr>
          </a:p>
          <a:p>
            <a:pPr algn="r">
              <a:lnSpc>
                <a:spcPts val="3240"/>
              </a:lnSpc>
              <a:defRPr/>
            </a:pPr>
            <a:endParaRPr lang="en-GB" sz="1600" b="1" kern="0" dirty="0">
              <a:solidFill>
                <a:srgbClr val="FFFFFF"/>
              </a:solidFill>
              <a:latin typeface="Arial"/>
              <a:ea typeface="+mj-ea"/>
              <a:cs typeface="Arial"/>
            </a:endParaRPr>
          </a:p>
          <a:p>
            <a:pPr algn="r">
              <a:lnSpc>
                <a:spcPts val="3240"/>
              </a:lnSpc>
              <a:defRPr/>
            </a:pPr>
            <a:r>
              <a:rPr lang="en-GB" sz="1200" b="1" kern="0" dirty="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4"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a:defRPr/>
            </a:pPr>
            <a:r>
              <a:rPr lang="en-US" sz="1000" i="1" dirty="0">
                <a:solidFill>
                  <a:schemeClr val="bg1"/>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5" name="Comment 28"/>
          <p:cNvSpPr>
            <a:spLocks noChangeArrowheads="1"/>
          </p:cNvSpPr>
          <p:nvPr/>
        </p:nvSpPr>
        <p:spPr bwMode="auto">
          <a:xfrm>
            <a:off x="4320540" y="1804658"/>
            <a:ext cx="4823461" cy="1068082"/>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defRPr/>
            </a:pPr>
            <a:r>
              <a:rPr lang="en-US" sz="900" kern="0" dirty="0">
                <a:solidFill>
                  <a:srgbClr val="FFFFFF"/>
                </a:solidFill>
              </a:rPr>
              <a:t>Financial due diligence (FDD) services are permitted for audit clients subject to the general independence considerations for SEC and IFAC audit clients contained in  "</a:t>
            </a:r>
            <a:r>
              <a:rPr lang="en-US" sz="900" kern="0" dirty="0">
                <a:solidFill>
                  <a:srgbClr val="FFFFFF"/>
                </a:solidFill>
                <a:hlinkClick r:id="rId3"/>
              </a:rPr>
              <a:t>Auditor Independence - General guidance for TS Services</a:t>
            </a:r>
            <a:r>
              <a:rPr lang="en-US" sz="900" kern="0" dirty="0">
                <a:solidFill>
                  <a:srgbClr val="FFFFFF"/>
                </a:solidFill>
              </a:rPr>
              <a:t>."  Additionally,  Chapters 11 and 20 of the </a:t>
            </a:r>
            <a:r>
              <a:rPr lang="en-US" sz="900" kern="0" dirty="0">
                <a:solidFill>
                  <a:srgbClr val="FFFFFF"/>
                </a:solidFill>
                <a:hlinkClick r:id="rId4"/>
              </a:rPr>
              <a:t>Global Quality &amp; Risk Management Manual </a:t>
            </a:r>
            <a:r>
              <a:rPr lang="en-US" sz="900" kern="0" dirty="0">
                <a:solidFill>
                  <a:srgbClr val="FFFFFF"/>
                </a:solidFill>
              </a:rPr>
              <a:t>and Sections 1 and 5 of the </a:t>
            </a:r>
            <a:r>
              <a:rPr lang="en-US" sz="900" kern="0" dirty="0">
                <a:solidFill>
                  <a:srgbClr val="FFFFFF"/>
                </a:solidFill>
                <a:hlinkClick r:id="rId5"/>
              </a:rPr>
              <a:t>Global Transaction Services Manual</a:t>
            </a:r>
            <a:r>
              <a:rPr lang="en-US" sz="900" kern="0" dirty="0">
                <a:solidFill>
                  <a:srgbClr val="FFFFFF"/>
                </a:solidFill>
              </a:rPr>
              <a:t> contain independence guidance. Where this warning icon is present in the toolkit, it is an indication of independence concerns for audit client engagements.</a:t>
            </a:r>
          </a:p>
        </p:txBody>
      </p:sp>
      <p:pic>
        <p:nvPicPr>
          <p:cNvPr id="6"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220662" y="1028700"/>
            <a:ext cx="8593137" cy="600075"/>
          </a:xfrm>
          <a:prstGeom prst="rect">
            <a:avLst/>
          </a:prstGeom>
        </p:spPr>
        <p:txBody>
          <a:bodyPr/>
          <a:lstStyle/>
          <a:p>
            <a:pPr marL="228600" marR="0" lvl="0" indent="-228600" algn="l" defTabSz="914400" rtl="0" eaLnBrk="1" fontAlgn="base" latinLnBrk="0" hangingPunct="1">
              <a:lnSpc>
                <a:spcPts val="1200"/>
              </a:lnSpc>
              <a:spcBef>
                <a:spcPts val="300"/>
              </a:spcBef>
              <a:spcAft>
                <a:spcPts val="300"/>
              </a:spcAft>
              <a:buClrTx/>
              <a:buSzTx/>
              <a:buFontTx/>
              <a:buNone/>
              <a:tabLst/>
              <a:defRPr/>
            </a:pPr>
            <a:r>
              <a:rPr kumimoji="0" lang="en-US" sz="1200" b="1" i="0" u="none" strike="noStrike" kern="0" cap="none" spc="0" normalizeH="0" baseline="0" noProof="0" dirty="0">
                <a:ln>
                  <a:noFill/>
                </a:ln>
                <a:solidFill>
                  <a:schemeClr val="accent1"/>
                </a:solidFill>
                <a:effectLst/>
                <a:uLnTx/>
                <a:uFillTx/>
                <a:latin typeface="+mn-lt"/>
                <a:ea typeface="+mn-ea"/>
                <a:cs typeface="+mn-cs"/>
              </a:rPr>
              <a:t>What is in accounts payable</a:t>
            </a:r>
          </a:p>
          <a:p>
            <a:pPr marL="228600" lvl="0" indent="-228600">
              <a:lnSpc>
                <a:spcPts val="1200"/>
              </a:lnSpc>
              <a:spcBef>
                <a:spcPts val="300"/>
              </a:spcBef>
              <a:spcAft>
                <a:spcPts val="300"/>
              </a:spcAft>
              <a:buSzPct val="125000"/>
              <a:buFont typeface="Arial" pitchFamily="34" charset="0"/>
              <a:buChar char="▪"/>
              <a:defRPr/>
            </a:pPr>
            <a:r>
              <a:rPr kumimoji="0" lang="en-US" sz="1200" b="0" i="0" u="none" strike="noStrike" kern="0" cap="none" spc="0" normalizeH="0" baseline="0" noProof="0" dirty="0">
                <a:ln>
                  <a:noFill/>
                </a:ln>
                <a:solidFill>
                  <a:schemeClr val="accent1"/>
                </a:solidFill>
                <a:effectLst/>
                <a:uLnTx/>
                <a:uFillTx/>
                <a:latin typeface="+mn-lt"/>
                <a:ea typeface="+mn-ea"/>
                <a:cs typeface="+mn-cs"/>
              </a:rPr>
              <a:t>A</a:t>
            </a:r>
            <a:r>
              <a:rPr kumimoji="0" lang="en-US" sz="1200" b="0" i="0" u="none" strike="noStrike" kern="0" cap="none" spc="0" normalizeH="0" noProof="0" dirty="0">
                <a:ln>
                  <a:noFill/>
                </a:ln>
                <a:solidFill>
                  <a:schemeClr val="accent1"/>
                </a:solidFill>
                <a:effectLst/>
                <a:uLnTx/>
                <a:uFillTx/>
                <a:latin typeface="+mn-lt"/>
                <a:ea typeface="+mn-ea"/>
                <a:cs typeface="+mn-cs"/>
              </a:rPr>
              <a:t> detailed breakdown of payables balance as shown in the IM or audited financials </a:t>
            </a:r>
            <a:r>
              <a:rPr lang="en-US" sz="1200" kern="0" dirty="0">
                <a:solidFill>
                  <a:schemeClr val="accent1"/>
                </a:solidFill>
              </a:rPr>
              <a:t>can raise some meaningful questions for management. It is also help consider whether they warrant adjustments in working capital or quality of earnings </a:t>
            </a:r>
            <a:endParaRPr kumimoji="0" lang="en-US" sz="1200" b="0" i="0" u="none" strike="noStrike" kern="0" cap="none" spc="0" normalizeH="0" baseline="0" noProof="0" dirty="0">
              <a:ln>
                <a:noFill/>
              </a:ln>
              <a:solidFill>
                <a:schemeClr val="accent1"/>
              </a:solidFill>
              <a:effectLst/>
              <a:uLnTx/>
              <a:uFillTx/>
              <a:latin typeface="+mn-lt"/>
              <a:ea typeface="+mn-ea"/>
              <a:cs typeface="+mn-cs"/>
            </a:endParaRPr>
          </a:p>
        </p:txBody>
      </p:sp>
      <p:graphicFrame>
        <p:nvGraphicFramePr>
          <p:cNvPr id="5" name="Group 163"/>
          <p:cNvGraphicFramePr>
            <a:graphicFrameLocks noGrp="1"/>
          </p:cNvGraphicFramePr>
          <p:nvPr/>
        </p:nvGraphicFramePr>
        <p:xfrm>
          <a:off x="317012" y="1611313"/>
          <a:ext cx="3919903" cy="4721352"/>
        </p:xfrm>
        <a:graphic>
          <a:graphicData uri="http://schemas.openxmlformats.org/drawingml/2006/table">
            <a:tbl>
              <a:tblPr/>
              <a:tblGrid>
                <a:gridCol w="1940169"/>
                <a:gridCol w="660888"/>
                <a:gridCol w="660889"/>
                <a:gridCol w="657957"/>
              </a:tblGrid>
              <a:tr h="260350">
                <a:tc gridSpan="4">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a:ln>
                            <a:noFill/>
                          </a:ln>
                          <a:solidFill>
                            <a:schemeClr val="bg1"/>
                          </a:solidFill>
                          <a:effectLst/>
                          <a:latin typeface="Univers 45 Light" pitchFamily="2" charset="0"/>
                        </a:rPr>
                        <a:t>Accounts payable</a:t>
                      </a:r>
                      <a:endParaRPr kumimoji="0" lang="en-US" sz="1000" b="1" i="0" u="none" strike="noStrike" cap="none" normalizeH="0" baseline="0" dirty="0">
                        <a:ln>
                          <a:noFill/>
                        </a:ln>
                        <a:solidFill>
                          <a:schemeClr val="bg1"/>
                        </a:solidFill>
                        <a:effectLst/>
                        <a:latin typeface="Univers 45 Light" pitchFamily="2" charset="0"/>
                      </a:endParaRPr>
                    </a:p>
                  </a:txBody>
                  <a:tcPr marL="17585" marR="17585" marT="57150" marB="57150" anchor="ctr" horzOverflow="overflow">
                    <a:lnL w="6350" cap="flat" cmpd="sng" algn="ctr">
                      <a:solidFill>
                        <a:schemeClr val="accent1"/>
                      </a:solidFill>
                      <a:prstDash val="solid"/>
                      <a:round/>
                      <a:headEnd type="none" w="sm" len="sm"/>
                      <a:tailEnd type="none" w="sm" len="sm"/>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sm" len="sm"/>
                      <a:tailEnd type="none" w="sm" len="sm"/>
                    </a:lnT>
                    <a:lnB>
                      <a:noFill/>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marL="1588" marR="0" lvl="1" indent="0"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900" b="1" i="0" u="none" strike="noStrike" cap="none" normalizeH="0" baseline="0" dirty="0">
                          <a:ln>
                            <a:noFill/>
                          </a:ln>
                          <a:solidFill>
                            <a:schemeClr val="tx2"/>
                          </a:solidFill>
                          <a:effectLst/>
                          <a:latin typeface="Univers 45 Light" pitchFamily="2" charset="0"/>
                        </a:rPr>
                        <a:t>$m</a:t>
                      </a:r>
                    </a:p>
                  </a:txBody>
                  <a:tcPr marL="17585" marR="17585" marT="0" marB="19050" anchor="b" horzOverflow="overflow">
                    <a:lnL w="6350" cap="flat" cmpd="sng" algn="ctr">
                      <a:solidFill>
                        <a:schemeClr val="accent1"/>
                      </a:solidFill>
                      <a:prstDash val="solid"/>
                      <a:round/>
                      <a:headEnd type="none" w="sm" len="sm"/>
                      <a:tailEnd type="none" w="sm" len="sm"/>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900" b="1" i="0" u="none" strike="noStrike" cap="none" normalizeH="0" baseline="0" dirty="0">
                          <a:ln>
                            <a:noFill/>
                          </a:ln>
                          <a:solidFill>
                            <a:schemeClr val="tx2"/>
                          </a:solidFill>
                          <a:effectLst/>
                          <a:latin typeface="Univers 45 Light" pitchFamily="2" charset="0"/>
                        </a:rPr>
                        <a:t>2009 </a:t>
                      </a:r>
                      <a:br>
                        <a:rPr kumimoji="0" lang="en-US" sz="900" b="1" i="0" u="none" strike="noStrike" cap="none" normalizeH="0" baseline="0" dirty="0">
                          <a:ln>
                            <a:noFill/>
                          </a:ln>
                          <a:solidFill>
                            <a:schemeClr val="tx2"/>
                          </a:solidFill>
                          <a:effectLst/>
                          <a:latin typeface="Univers 45 Light" pitchFamily="2" charset="0"/>
                        </a:rPr>
                      </a:br>
                      <a:r>
                        <a:rPr kumimoji="0" lang="en-US" sz="900" b="1" i="0" u="none" strike="noStrike" cap="none" normalizeH="0" baseline="0" dirty="0">
                          <a:ln>
                            <a:noFill/>
                          </a:ln>
                          <a:solidFill>
                            <a:schemeClr val="tx2"/>
                          </a:solidFill>
                          <a:effectLst/>
                          <a:latin typeface="Univers 45 Light" pitchFamily="2" charset="0"/>
                        </a:rPr>
                        <a:t>Actual</a:t>
                      </a:r>
                    </a:p>
                  </a:txBody>
                  <a:tcPr marL="17585" marR="17585" marT="0" marB="19050" anchor="b"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900" b="1" i="0" u="none" strike="noStrike" cap="none" normalizeH="0" baseline="0" dirty="0">
                          <a:ln>
                            <a:noFill/>
                          </a:ln>
                          <a:solidFill>
                            <a:schemeClr val="tx2"/>
                          </a:solidFill>
                          <a:effectLst/>
                          <a:latin typeface="Univers 45 Light" pitchFamily="2" charset="0"/>
                        </a:rPr>
                        <a:t>2010</a:t>
                      </a:r>
                      <a:br>
                        <a:rPr kumimoji="0" lang="en-US" sz="900" b="1" i="0" u="none" strike="noStrike" cap="none" normalizeH="0" baseline="0" dirty="0">
                          <a:ln>
                            <a:noFill/>
                          </a:ln>
                          <a:solidFill>
                            <a:schemeClr val="tx2"/>
                          </a:solidFill>
                          <a:effectLst/>
                          <a:latin typeface="Univers 45 Light" pitchFamily="2" charset="0"/>
                        </a:rPr>
                      </a:br>
                      <a:r>
                        <a:rPr kumimoji="0" lang="en-US" sz="900" b="1" i="0" u="none" strike="noStrike" cap="none" normalizeH="0" baseline="0" dirty="0">
                          <a:ln>
                            <a:noFill/>
                          </a:ln>
                          <a:solidFill>
                            <a:schemeClr val="tx2"/>
                          </a:solidFill>
                          <a:effectLst/>
                          <a:latin typeface="Univers 45 Light" pitchFamily="2" charset="0"/>
                        </a:rPr>
                        <a:t>Actual</a:t>
                      </a:r>
                    </a:p>
                  </a:txBody>
                  <a:tcPr marL="17585" marR="17585" marT="0" marB="19050" anchor="b"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900" b="1" i="0" u="none" strike="noStrike" cap="none" normalizeH="0" baseline="0" dirty="0">
                          <a:ln>
                            <a:noFill/>
                          </a:ln>
                          <a:solidFill>
                            <a:schemeClr val="tx2"/>
                          </a:solidFill>
                          <a:effectLst/>
                          <a:latin typeface="Univers 45 Light" pitchFamily="2" charset="0"/>
                        </a:rPr>
                        <a:t>2011</a:t>
                      </a:r>
                      <a:br>
                        <a:rPr kumimoji="0" lang="en-US" sz="900" b="1" i="0" u="none" strike="noStrike" cap="none" normalizeH="0" baseline="0" dirty="0">
                          <a:ln>
                            <a:noFill/>
                          </a:ln>
                          <a:solidFill>
                            <a:schemeClr val="tx2"/>
                          </a:solidFill>
                          <a:effectLst/>
                          <a:latin typeface="Univers 45 Light" pitchFamily="2" charset="0"/>
                        </a:rPr>
                      </a:br>
                      <a:r>
                        <a:rPr kumimoji="0" lang="en-US" sz="900" b="1" i="0" u="none" strike="noStrike" cap="none" normalizeH="0" baseline="0" dirty="0">
                          <a:ln>
                            <a:noFill/>
                          </a:ln>
                          <a:solidFill>
                            <a:schemeClr val="tx2"/>
                          </a:solidFill>
                          <a:effectLst/>
                          <a:latin typeface="Univers 45 Light" pitchFamily="2" charset="0"/>
                        </a:rPr>
                        <a:t>Actual</a:t>
                      </a:r>
                    </a:p>
                  </a:txBody>
                  <a:tcPr marL="17585" marR="17585" marT="0" marB="19050" anchor="b" horzOverflow="overflow">
                    <a:lnL>
                      <a:noFill/>
                    </a:lnL>
                    <a:lnR w="6350" cap="flat" cmpd="sng" algn="ctr">
                      <a:solidFill>
                        <a:schemeClr val="accent1"/>
                      </a:solidFill>
                      <a:prstDash val="solid"/>
                      <a:round/>
                      <a:headEnd type="none" w="sm" len="sm"/>
                      <a:tailEnd type="none" w="sm" len="sm"/>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Accounts payable</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516</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578</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555</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Wages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441</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Vacation pay</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205</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163</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271</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Deferred income</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126</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120</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Interest accrual</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141</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156</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63</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Expenses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108</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72</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15</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60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Direct labour</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101</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167</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236</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60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Bonus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213</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60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Plant closure</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40</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Redundancy</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79</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95</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59</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Other accruals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380</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453</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499</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Accruals</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1,581</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1,106</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1,516</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Deferred tax</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1,263</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856</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1,087</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Other taxes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650</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686</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646</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524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Other taxes and social security</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1,913</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1,542</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1,733</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60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Wages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324</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661</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367</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r>
              <a:tr h="160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Dividends payable</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180</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476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Lease due &lt;1 year</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116</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108</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476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Interest accrual</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476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Other </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88</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83</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112</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476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Other payables</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412</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860</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767</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60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Total accounts payable</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4,422</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4,086</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4,451</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285750">
                <a:tc gridSpan="4">
                  <a:txBody>
                    <a:bodyPr/>
                    <a:lstStyle/>
                    <a:p>
                      <a:pPr marL="400050" marR="0" lvl="0" indent="-400050" algn="l" defTabSz="762000" rtl="0" eaLnBrk="1" fontAlgn="base" latinLnBrk="0" hangingPunct="1">
                        <a:lnSpc>
                          <a:spcPct val="100000"/>
                        </a:lnSpc>
                        <a:spcBef>
                          <a:spcPct val="15000"/>
                        </a:spcBef>
                        <a:spcAft>
                          <a:spcPct val="0"/>
                        </a:spcAft>
                        <a:buClrTx/>
                        <a:buSzTx/>
                        <a:buFontTx/>
                        <a:buNone/>
                        <a:tabLst>
                          <a:tab pos="571500" algn="l"/>
                        </a:tabLst>
                      </a:pPr>
                      <a:r>
                        <a:rPr kumimoji="0" lang="en-GB" sz="700" b="0" i="1" u="none" strike="noStrike" cap="none" normalizeH="0" baseline="0" dirty="0">
                          <a:ln>
                            <a:noFill/>
                          </a:ln>
                          <a:solidFill>
                            <a:schemeClr val="accent1"/>
                          </a:solidFill>
                          <a:effectLst/>
                          <a:latin typeface="Univers 55" pitchFamily="2" charset="0"/>
                        </a:rPr>
                        <a:t>Note:	(a)	As per audited financials 2009-2011</a:t>
                      </a:r>
                    </a:p>
                    <a:p>
                      <a:pPr marL="400050" marR="0" lvl="0" indent="-400050" algn="l" defTabSz="762000" rtl="0" eaLnBrk="1" fontAlgn="base" latinLnBrk="0" hangingPunct="1">
                        <a:lnSpc>
                          <a:spcPct val="100000"/>
                        </a:lnSpc>
                        <a:spcBef>
                          <a:spcPct val="15000"/>
                        </a:spcBef>
                        <a:spcAft>
                          <a:spcPct val="0"/>
                        </a:spcAft>
                        <a:buClrTx/>
                        <a:buSzTx/>
                        <a:buFontTx/>
                        <a:buNone/>
                        <a:tabLst>
                          <a:tab pos="571500" algn="l"/>
                        </a:tabLst>
                      </a:pPr>
                      <a:r>
                        <a:rPr kumimoji="0" lang="en-GB" sz="700" b="0" i="1" u="none" strike="noStrike" cap="none" normalizeH="0" baseline="0" dirty="0">
                          <a:ln>
                            <a:noFill/>
                          </a:ln>
                          <a:solidFill>
                            <a:schemeClr val="accent1"/>
                          </a:solidFill>
                          <a:effectLst/>
                          <a:latin typeface="Univers 55" pitchFamily="2" charset="0"/>
                        </a:rPr>
                        <a:t>Sources:	Audited financials 2009-2011;  KPMG analysis</a:t>
                      </a:r>
                    </a:p>
                  </a:txBody>
                  <a:tcPr marL="0" marR="17585" marT="57150" marB="19050"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Freeform 123"/>
          <p:cNvSpPr>
            <a:spLocks/>
          </p:cNvSpPr>
          <p:nvPr/>
        </p:nvSpPr>
        <p:spPr bwMode="auto">
          <a:xfrm>
            <a:off x="3967284" y="3386138"/>
            <a:ext cx="335574" cy="21590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7" name="Freeform 124"/>
          <p:cNvSpPr>
            <a:spLocks/>
          </p:cNvSpPr>
          <p:nvPr/>
        </p:nvSpPr>
        <p:spPr bwMode="auto">
          <a:xfrm>
            <a:off x="3921858" y="5510213"/>
            <a:ext cx="422031" cy="17780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8" name="Line 125"/>
          <p:cNvSpPr>
            <a:spLocks noChangeShapeType="1"/>
          </p:cNvSpPr>
          <p:nvPr/>
        </p:nvSpPr>
        <p:spPr bwMode="auto">
          <a:xfrm flipH="1">
            <a:off x="4261828" y="1979613"/>
            <a:ext cx="1787769" cy="646112"/>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9" name="Rectangle 126"/>
          <p:cNvSpPr>
            <a:spLocks noChangeArrowheads="1"/>
          </p:cNvSpPr>
          <p:nvPr/>
        </p:nvSpPr>
        <p:spPr bwMode="auto">
          <a:xfrm>
            <a:off x="6055458" y="1851025"/>
            <a:ext cx="1348154" cy="4191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Accounting policies - provisions</a:t>
            </a:r>
          </a:p>
        </p:txBody>
      </p:sp>
      <p:sp>
        <p:nvSpPr>
          <p:cNvPr id="10" name="Freeform 127"/>
          <p:cNvSpPr>
            <a:spLocks/>
          </p:cNvSpPr>
          <p:nvPr/>
        </p:nvSpPr>
        <p:spPr bwMode="auto">
          <a:xfrm>
            <a:off x="3908669" y="2547938"/>
            <a:ext cx="400050" cy="21590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11" name="Freeform 128"/>
          <p:cNvSpPr>
            <a:spLocks/>
          </p:cNvSpPr>
          <p:nvPr/>
        </p:nvSpPr>
        <p:spPr bwMode="auto">
          <a:xfrm>
            <a:off x="4008316" y="2878138"/>
            <a:ext cx="300404" cy="21590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12" name="Freeform 129"/>
          <p:cNvSpPr>
            <a:spLocks/>
          </p:cNvSpPr>
          <p:nvPr/>
        </p:nvSpPr>
        <p:spPr bwMode="auto">
          <a:xfrm>
            <a:off x="4002454" y="3563938"/>
            <a:ext cx="323850" cy="21590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13" name="Freeform 130"/>
          <p:cNvSpPr>
            <a:spLocks/>
          </p:cNvSpPr>
          <p:nvPr/>
        </p:nvSpPr>
        <p:spPr bwMode="auto">
          <a:xfrm>
            <a:off x="3990731" y="3729038"/>
            <a:ext cx="331177" cy="21590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14" name="Freeform 131"/>
          <p:cNvSpPr>
            <a:spLocks/>
          </p:cNvSpPr>
          <p:nvPr/>
        </p:nvSpPr>
        <p:spPr bwMode="auto">
          <a:xfrm>
            <a:off x="3955561" y="3944938"/>
            <a:ext cx="359020" cy="1587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15" name="Freeform 132"/>
          <p:cNvSpPr>
            <a:spLocks/>
          </p:cNvSpPr>
          <p:nvPr/>
        </p:nvSpPr>
        <p:spPr bwMode="auto">
          <a:xfrm>
            <a:off x="3879362" y="4281488"/>
            <a:ext cx="429358" cy="1714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16" name="Freeform 133"/>
          <p:cNvSpPr>
            <a:spLocks/>
          </p:cNvSpPr>
          <p:nvPr/>
        </p:nvSpPr>
        <p:spPr bwMode="auto">
          <a:xfrm>
            <a:off x="3967285" y="4465638"/>
            <a:ext cx="341435" cy="16510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17" name="Freeform 134"/>
          <p:cNvSpPr>
            <a:spLocks/>
          </p:cNvSpPr>
          <p:nvPr/>
        </p:nvSpPr>
        <p:spPr bwMode="auto">
          <a:xfrm>
            <a:off x="3979008" y="4808538"/>
            <a:ext cx="329712" cy="17780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18" name="Freeform 135"/>
          <p:cNvSpPr>
            <a:spLocks/>
          </p:cNvSpPr>
          <p:nvPr/>
        </p:nvSpPr>
        <p:spPr bwMode="auto">
          <a:xfrm>
            <a:off x="3967284" y="4973638"/>
            <a:ext cx="347297" cy="1841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19" name="Freeform 136"/>
          <p:cNvSpPr>
            <a:spLocks/>
          </p:cNvSpPr>
          <p:nvPr/>
        </p:nvSpPr>
        <p:spPr bwMode="auto">
          <a:xfrm>
            <a:off x="3932116" y="5170488"/>
            <a:ext cx="400050" cy="1714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20" name="Freeform 137"/>
          <p:cNvSpPr>
            <a:spLocks/>
          </p:cNvSpPr>
          <p:nvPr/>
        </p:nvSpPr>
        <p:spPr bwMode="auto">
          <a:xfrm>
            <a:off x="3943839" y="2687638"/>
            <a:ext cx="400050" cy="21590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21" name="Line 138"/>
          <p:cNvSpPr>
            <a:spLocks noChangeShapeType="1"/>
          </p:cNvSpPr>
          <p:nvPr/>
        </p:nvSpPr>
        <p:spPr bwMode="auto">
          <a:xfrm flipH="1">
            <a:off x="4296997" y="2297113"/>
            <a:ext cx="3288323" cy="468312"/>
          </a:xfrm>
          <a:prstGeom prst="line">
            <a:avLst/>
          </a:prstGeom>
          <a:noFill/>
          <a:ln w="6350">
            <a:solidFill>
              <a:schemeClr val="hlink"/>
            </a:solidFill>
            <a:round/>
            <a:headEnd/>
            <a:tailEnd type="triangle" w="med" len="med"/>
          </a:ln>
          <a:effectLst/>
        </p:spPr>
        <p:txBody>
          <a:bodyPr lIns="0" tIns="0" rIns="0" bIns="0"/>
          <a:lstStyle/>
          <a:p>
            <a:endParaRPr lang="en-US" sz="1100" dirty="0"/>
          </a:p>
        </p:txBody>
      </p:sp>
      <p:sp>
        <p:nvSpPr>
          <p:cNvPr id="22" name="Rectangle 139"/>
          <p:cNvSpPr>
            <a:spLocks noChangeArrowheads="1"/>
          </p:cNvSpPr>
          <p:nvPr/>
        </p:nvSpPr>
        <p:spPr bwMode="auto">
          <a:xfrm>
            <a:off x="7591181" y="2168525"/>
            <a:ext cx="1348154" cy="4191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Accounting policies – revenue recognition</a:t>
            </a:r>
          </a:p>
        </p:txBody>
      </p:sp>
      <p:sp>
        <p:nvSpPr>
          <p:cNvPr id="23" name="Line 140"/>
          <p:cNvSpPr>
            <a:spLocks noChangeShapeType="1"/>
          </p:cNvSpPr>
          <p:nvPr/>
        </p:nvSpPr>
        <p:spPr bwMode="auto">
          <a:xfrm flipH="1">
            <a:off x="4321908" y="2754313"/>
            <a:ext cx="1926981" cy="201612"/>
          </a:xfrm>
          <a:prstGeom prst="line">
            <a:avLst/>
          </a:prstGeom>
          <a:noFill/>
          <a:ln w="6350">
            <a:solidFill>
              <a:schemeClr val="hlink"/>
            </a:solidFill>
            <a:round/>
            <a:headEnd/>
            <a:tailEnd type="triangle" w="med" len="med"/>
          </a:ln>
          <a:effectLst/>
        </p:spPr>
        <p:txBody>
          <a:bodyPr lIns="0" tIns="0" rIns="0" bIns="0"/>
          <a:lstStyle/>
          <a:p>
            <a:endParaRPr lang="en-US" sz="1100" dirty="0"/>
          </a:p>
        </p:txBody>
      </p:sp>
      <p:sp>
        <p:nvSpPr>
          <p:cNvPr id="24" name="Rectangle 141"/>
          <p:cNvSpPr>
            <a:spLocks noChangeArrowheads="1"/>
          </p:cNvSpPr>
          <p:nvPr/>
        </p:nvSpPr>
        <p:spPr bwMode="auto">
          <a:xfrm>
            <a:off x="6243028" y="2651125"/>
            <a:ext cx="949569" cy="3175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Debt? </a:t>
            </a:r>
          </a:p>
        </p:txBody>
      </p:sp>
      <p:sp>
        <p:nvSpPr>
          <p:cNvPr id="25" name="Line 142"/>
          <p:cNvSpPr>
            <a:spLocks noChangeShapeType="1"/>
          </p:cNvSpPr>
          <p:nvPr/>
        </p:nvSpPr>
        <p:spPr bwMode="auto">
          <a:xfrm flipH="1">
            <a:off x="4321908" y="3224213"/>
            <a:ext cx="1563566" cy="227012"/>
          </a:xfrm>
          <a:prstGeom prst="line">
            <a:avLst/>
          </a:prstGeom>
          <a:noFill/>
          <a:ln w="6350">
            <a:solidFill>
              <a:schemeClr val="hlink"/>
            </a:solidFill>
            <a:round/>
            <a:headEnd/>
            <a:tailEnd type="triangle" w="med" len="med"/>
          </a:ln>
          <a:effectLst/>
        </p:spPr>
        <p:txBody>
          <a:bodyPr lIns="0" tIns="0" rIns="0" bIns="0"/>
          <a:lstStyle/>
          <a:p>
            <a:endParaRPr lang="en-US" sz="1100" dirty="0"/>
          </a:p>
        </p:txBody>
      </p:sp>
      <p:sp>
        <p:nvSpPr>
          <p:cNvPr id="26" name="Rectangle 143"/>
          <p:cNvSpPr>
            <a:spLocks noChangeArrowheads="1"/>
          </p:cNvSpPr>
          <p:nvPr/>
        </p:nvSpPr>
        <p:spPr bwMode="auto">
          <a:xfrm>
            <a:off x="5891335" y="3082925"/>
            <a:ext cx="1348154" cy="4191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Relating to the transaction? One off? </a:t>
            </a:r>
          </a:p>
        </p:txBody>
      </p:sp>
      <p:sp>
        <p:nvSpPr>
          <p:cNvPr id="27" name="Line 144"/>
          <p:cNvSpPr>
            <a:spLocks noChangeShapeType="1"/>
          </p:cNvSpPr>
          <p:nvPr/>
        </p:nvSpPr>
        <p:spPr bwMode="auto">
          <a:xfrm flipH="1">
            <a:off x="4343889" y="3529013"/>
            <a:ext cx="3358662" cy="125412"/>
          </a:xfrm>
          <a:prstGeom prst="line">
            <a:avLst/>
          </a:prstGeom>
          <a:noFill/>
          <a:ln w="6350">
            <a:solidFill>
              <a:schemeClr val="hlink"/>
            </a:solidFill>
            <a:round/>
            <a:headEnd/>
            <a:tailEnd type="triangle" w="med" len="med"/>
          </a:ln>
          <a:effectLst/>
        </p:spPr>
        <p:txBody>
          <a:bodyPr lIns="0" tIns="0" rIns="0" bIns="0"/>
          <a:lstStyle/>
          <a:p>
            <a:endParaRPr lang="en-US" sz="1100" dirty="0"/>
          </a:p>
        </p:txBody>
      </p:sp>
      <p:sp>
        <p:nvSpPr>
          <p:cNvPr id="28" name="Rectangle 145"/>
          <p:cNvSpPr>
            <a:spLocks noChangeArrowheads="1"/>
          </p:cNvSpPr>
          <p:nvPr/>
        </p:nvSpPr>
        <p:spPr bwMode="auto">
          <a:xfrm>
            <a:off x="7708412" y="3400425"/>
            <a:ext cx="1348154" cy="4191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One off?</a:t>
            </a:r>
          </a:p>
        </p:txBody>
      </p:sp>
      <p:sp>
        <p:nvSpPr>
          <p:cNvPr id="29" name="Line 146"/>
          <p:cNvSpPr>
            <a:spLocks noChangeShapeType="1"/>
          </p:cNvSpPr>
          <p:nvPr/>
        </p:nvSpPr>
        <p:spPr bwMode="auto">
          <a:xfrm flipH="1">
            <a:off x="4308720" y="3541713"/>
            <a:ext cx="3393831" cy="303212"/>
          </a:xfrm>
          <a:prstGeom prst="line">
            <a:avLst/>
          </a:prstGeom>
          <a:noFill/>
          <a:ln w="6350">
            <a:solidFill>
              <a:schemeClr val="hlink"/>
            </a:solidFill>
            <a:round/>
            <a:headEnd/>
            <a:tailEnd type="triangle" w="med" len="med"/>
          </a:ln>
          <a:effectLst/>
        </p:spPr>
        <p:txBody>
          <a:bodyPr lIns="0" tIns="0" rIns="0" bIns="0"/>
          <a:lstStyle/>
          <a:p>
            <a:endParaRPr lang="en-US" sz="1100" dirty="0"/>
          </a:p>
        </p:txBody>
      </p:sp>
      <p:sp>
        <p:nvSpPr>
          <p:cNvPr id="30" name="Line 147"/>
          <p:cNvSpPr>
            <a:spLocks noChangeShapeType="1"/>
          </p:cNvSpPr>
          <p:nvPr/>
        </p:nvSpPr>
        <p:spPr bwMode="auto">
          <a:xfrm flipH="1">
            <a:off x="4332166" y="3935413"/>
            <a:ext cx="1951892" cy="74612"/>
          </a:xfrm>
          <a:prstGeom prst="line">
            <a:avLst/>
          </a:prstGeom>
          <a:noFill/>
          <a:ln w="6350">
            <a:solidFill>
              <a:schemeClr val="hlink"/>
            </a:solidFill>
            <a:round/>
            <a:headEnd/>
            <a:tailEnd type="triangle" w="med" len="med"/>
          </a:ln>
          <a:effectLst/>
        </p:spPr>
        <p:txBody>
          <a:bodyPr lIns="0" tIns="0" rIns="0" bIns="0"/>
          <a:lstStyle/>
          <a:p>
            <a:endParaRPr lang="en-US" sz="1100" dirty="0"/>
          </a:p>
        </p:txBody>
      </p:sp>
      <p:sp>
        <p:nvSpPr>
          <p:cNvPr id="31" name="Rectangle 148"/>
          <p:cNvSpPr>
            <a:spLocks noChangeArrowheads="1"/>
          </p:cNvSpPr>
          <p:nvPr/>
        </p:nvSpPr>
        <p:spPr bwMode="auto">
          <a:xfrm>
            <a:off x="6289920" y="3806825"/>
            <a:ext cx="1348154" cy="4191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Material – therefore want further breakdown</a:t>
            </a:r>
          </a:p>
        </p:txBody>
      </p:sp>
      <p:sp>
        <p:nvSpPr>
          <p:cNvPr id="32" name="Line 149"/>
          <p:cNvSpPr>
            <a:spLocks noChangeShapeType="1"/>
          </p:cNvSpPr>
          <p:nvPr/>
        </p:nvSpPr>
        <p:spPr bwMode="auto">
          <a:xfrm flipH="1">
            <a:off x="4425950" y="4430713"/>
            <a:ext cx="3065585" cy="11112"/>
          </a:xfrm>
          <a:prstGeom prst="line">
            <a:avLst/>
          </a:prstGeom>
          <a:noFill/>
          <a:ln w="6350">
            <a:solidFill>
              <a:schemeClr val="hlink"/>
            </a:solidFill>
            <a:round/>
            <a:headEnd/>
            <a:tailEnd type="triangle" w="med" len="med"/>
          </a:ln>
          <a:effectLst/>
        </p:spPr>
        <p:txBody>
          <a:bodyPr lIns="0" tIns="0" rIns="0" bIns="0"/>
          <a:lstStyle/>
          <a:p>
            <a:endParaRPr lang="en-US" sz="1100" dirty="0"/>
          </a:p>
        </p:txBody>
      </p:sp>
      <p:sp>
        <p:nvSpPr>
          <p:cNvPr id="33" name="Rectangle 150"/>
          <p:cNvSpPr>
            <a:spLocks noChangeArrowheads="1"/>
          </p:cNvSpPr>
          <p:nvPr/>
        </p:nvSpPr>
        <p:spPr bwMode="auto">
          <a:xfrm>
            <a:off x="7497397" y="4289425"/>
            <a:ext cx="1348154" cy="55553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SPA / Working capital definition and treatment of tax balances</a:t>
            </a:r>
          </a:p>
        </p:txBody>
      </p:sp>
      <p:sp>
        <p:nvSpPr>
          <p:cNvPr id="34" name="Line 151"/>
          <p:cNvSpPr>
            <a:spLocks noChangeShapeType="1"/>
          </p:cNvSpPr>
          <p:nvPr/>
        </p:nvSpPr>
        <p:spPr bwMode="auto">
          <a:xfrm flipH="1">
            <a:off x="4296997" y="4862513"/>
            <a:ext cx="1482969" cy="23812"/>
          </a:xfrm>
          <a:prstGeom prst="line">
            <a:avLst/>
          </a:prstGeom>
          <a:noFill/>
          <a:ln w="6350">
            <a:solidFill>
              <a:schemeClr val="hlink"/>
            </a:solidFill>
            <a:round/>
            <a:headEnd/>
            <a:tailEnd type="triangle" w="med" len="med"/>
          </a:ln>
          <a:effectLst/>
        </p:spPr>
        <p:txBody>
          <a:bodyPr lIns="0" tIns="0" rIns="0" bIns="0"/>
          <a:lstStyle/>
          <a:p>
            <a:endParaRPr lang="en-US" sz="1100" dirty="0"/>
          </a:p>
        </p:txBody>
      </p:sp>
      <p:sp>
        <p:nvSpPr>
          <p:cNvPr id="35" name="Rectangle 152"/>
          <p:cNvSpPr>
            <a:spLocks noChangeArrowheads="1"/>
          </p:cNvSpPr>
          <p:nvPr/>
        </p:nvSpPr>
        <p:spPr bwMode="auto">
          <a:xfrm>
            <a:off x="5774104" y="4640239"/>
            <a:ext cx="1348154" cy="512786"/>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Why is this in as well as direct labour? One off? </a:t>
            </a:r>
          </a:p>
        </p:txBody>
      </p:sp>
      <p:sp>
        <p:nvSpPr>
          <p:cNvPr id="36" name="AutoShape 153"/>
          <p:cNvSpPr>
            <a:spLocks/>
          </p:cNvSpPr>
          <p:nvPr/>
        </p:nvSpPr>
        <p:spPr bwMode="auto">
          <a:xfrm>
            <a:off x="4354146" y="4343400"/>
            <a:ext cx="93785" cy="203200"/>
          </a:xfrm>
          <a:prstGeom prst="rightBrace">
            <a:avLst>
              <a:gd name="adj1" fmla="val 16667"/>
              <a:gd name="adj2" fmla="val 50000"/>
            </a:avLst>
          </a:prstGeom>
          <a:noFill/>
          <a:ln w="6350">
            <a:solidFill>
              <a:schemeClr val="hlink"/>
            </a:solidFill>
            <a:round/>
            <a:headEnd/>
            <a:tailEnd/>
          </a:ln>
          <a:effectLst/>
        </p:spPr>
        <p:txBody>
          <a:bodyPr wrap="none" lIns="54000" tIns="54000" rIns="54000" bIns="0" anchor="ctr"/>
          <a:lstStyle/>
          <a:p>
            <a:pPr algn="ctr"/>
            <a:endParaRPr lang="en-US" sz="1100" dirty="0">
              <a:solidFill>
                <a:srgbClr val="B21107"/>
              </a:solidFill>
            </a:endParaRPr>
          </a:p>
        </p:txBody>
      </p:sp>
      <p:sp>
        <p:nvSpPr>
          <p:cNvPr id="37" name="Line 154"/>
          <p:cNvSpPr>
            <a:spLocks noChangeShapeType="1"/>
          </p:cNvSpPr>
          <p:nvPr/>
        </p:nvSpPr>
        <p:spPr bwMode="auto">
          <a:xfrm flipH="1" flipV="1">
            <a:off x="4250104" y="5267325"/>
            <a:ext cx="1776046" cy="369888"/>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38" name="Rectangle 155"/>
          <p:cNvSpPr>
            <a:spLocks noChangeArrowheads="1"/>
          </p:cNvSpPr>
          <p:nvPr/>
        </p:nvSpPr>
        <p:spPr bwMode="auto">
          <a:xfrm>
            <a:off x="6032012" y="5521325"/>
            <a:ext cx="691662" cy="3048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Debt?  </a:t>
            </a:r>
          </a:p>
        </p:txBody>
      </p:sp>
      <p:sp>
        <p:nvSpPr>
          <p:cNvPr id="39" name="Line 156"/>
          <p:cNvSpPr>
            <a:spLocks noChangeShapeType="1"/>
          </p:cNvSpPr>
          <p:nvPr/>
        </p:nvSpPr>
        <p:spPr bwMode="auto">
          <a:xfrm flipH="1" flipV="1">
            <a:off x="4296997" y="5610225"/>
            <a:ext cx="1940169" cy="611188"/>
          </a:xfrm>
          <a:prstGeom prst="line">
            <a:avLst/>
          </a:prstGeom>
          <a:noFill/>
          <a:ln w="6350">
            <a:solidFill>
              <a:schemeClr val="hlink"/>
            </a:solidFill>
            <a:round/>
            <a:headEnd/>
            <a:tailEnd type="triangle" w="med" len="med"/>
          </a:ln>
          <a:effectLst/>
        </p:spPr>
        <p:txBody>
          <a:bodyPr lIns="0" tIns="0" rIns="0" bIns="0"/>
          <a:lstStyle/>
          <a:p>
            <a:endParaRPr lang="en-US" sz="1100" dirty="0"/>
          </a:p>
        </p:txBody>
      </p:sp>
      <p:sp>
        <p:nvSpPr>
          <p:cNvPr id="40" name="Rectangle 157"/>
          <p:cNvSpPr>
            <a:spLocks noChangeArrowheads="1"/>
          </p:cNvSpPr>
          <p:nvPr/>
        </p:nvSpPr>
        <p:spPr bwMode="auto">
          <a:xfrm>
            <a:off x="6223977" y="5937250"/>
            <a:ext cx="1348154" cy="4191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What is this? One off? </a:t>
            </a:r>
          </a:p>
        </p:txBody>
      </p:sp>
      <p:sp>
        <p:nvSpPr>
          <p:cNvPr id="41" name="Line 158"/>
          <p:cNvSpPr>
            <a:spLocks noChangeShapeType="1"/>
          </p:cNvSpPr>
          <p:nvPr/>
        </p:nvSpPr>
        <p:spPr bwMode="auto">
          <a:xfrm flipH="1" flipV="1">
            <a:off x="4285274" y="5064125"/>
            <a:ext cx="3147646" cy="103188"/>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42" name="Rectangle 159"/>
          <p:cNvSpPr>
            <a:spLocks noChangeArrowheads="1"/>
          </p:cNvSpPr>
          <p:nvPr/>
        </p:nvSpPr>
        <p:spPr bwMode="auto">
          <a:xfrm>
            <a:off x="7438781" y="5051425"/>
            <a:ext cx="808892" cy="2921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Debt? </a:t>
            </a:r>
          </a:p>
        </p:txBody>
      </p:sp>
      <p:sp>
        <p:nvSpPr>
          <p:cNvPr id="43" name="Line 160"/>
          <p:cNvSpPr>
            <a:spLocks noChangeShapeType="1"/>
          </p:cNvSpPr>
          <p:nvPr/>
        </p:nvSpPr>
        <p:spPr bwMode="auto">
          <a:xfrm flipH="1">
            <a:off x="4238381" y="1763713"/>
            <a:ext cx="369277" cy="468312"/>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44" name="Rectangle 161"/>
          <p:cNvSpPr>
            <a:spLocks noChangeArrowheads="1"/>
          </p:cNvSpPr>
          <p:nvPr/>
        </p:nvSpPr>
        <p:spPr bwMode="auto">
          <a:xfrm>
            <a:off x="4613520" y="1635125"/>
            <a:ext cx="1348154" cy="419100"/>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eaLnBrk="0" hangingPunct="0">
              <a:lnSpc>
                <a:spcPct val="90000"/>
              </a:lnSpc>
              <a:spcBef>
                <a:spcPct val="20000"/>
              </a:spcBef>
            </a:pPr>
            <a:r>
              <a:rPr lang="en-GB" sz="1000" dirty="0">
                <a:solidFill>
                  <a:schemeClr val="bg1"/>
                </a:solidFill>
                <a:latin typeface="Arial"/>
              </a:rPr>
              <a:t>Any intercompany?</a:t>
            </a:r>
          </a:p>
        </p:txBody>
      </p:sp>
      <p:pic>
        <p:nvPicPr>
          <p:cNvPr id="45" name="Picture 44"/>
          <p:cNvPicPr>
            <a:picLocks noChangeAspect="1" noChangeArrowheads="1"/>
          </p:cNvPicPr>
          <p:nvPr/>
        </p:nvPicPr>
        <p:blipFill>
          <a:blip r:embed="rId3" cstate="print"/>
          <a:srcRect/>
          <a:stretch>
            <a:fillRect/>
          </a:stretch>
        </p:blipFill>
        <p:spPr bwMode="auto">
          <a:xfrm>
            <a:off x="8066762" y="69275"/>
            <a:ext cx="822960" cy="822960"/>
          </a:xfrm>
          <a:prstGeom prst="rect">
            <a:avLst/>
          </a:prstGeom>
          <a:noFill/>
          <a:ln w="9525">
            <a:noFill/>
            <a:miter lim="800000"/>
            <a:headEnd/>
            <a:tailEnd/>
          </a:ln>
          <a:effectLst/>
        </p:spPr>
      </p:pic>
      <p:sp>
        <p:nvSpPr>
          <p:cNvPr id="46" name="Title 1"/>
          <p:cNvSpPr txBox="1">
            <a:spLocks/>
          </p:cNvSpPr>
          <p:nvPr/>
        </p:nvSpPr>
        <p:spPr bwMode="gray">
          <a:xfrm>
            <a:off x="127001" y="141288"/>
            <a:ext cx="8545513" cy="792162"/>
          </a:xfrm>
          <a:prstGeom prst="rect">
            <a:avLst/>
          </a:prstGeom>
        </p:spPr>
        <p:txBody>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t>Balance sheet: Due diligence considerations</a:t>
            </a:r>
            <a:b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br>
            <a:r>
              <a:rPr kumimoji="0" lang="en-US" sz="1800" b="1" i="0" u="none" strike="noStrike" kern="0" cap="none" spc="0" normalizeH="0" baseline="0" noProof="0" dirty="0">
                <a:ln>
                  <a:noFill/>
                </a:ln>
                <a:solidFill>
                  <a:schemeClr val="bg1"/>
                </a:solidFill>
                <a:effectLst/>
                <a:uLnTx/>
                <a:uFillTx/>
                <a:latin typeface="+mj-lt"/>
                <a:ea typeface="+mj-ea"/>
                <a:cs typeface="+mj-cs"/>
              </a:rPr>
              <a:t>Accounts</a:t>
            </a:r>
            <a:r>
              <a:rPr kumimoji="0" lang="en-US" sz="1800" b="1" i="0" u="none" strike="noStrike" kern="0" cap="none" spc="0" normalizeH="0" noProof="0" dirty="0">
                <a:ln>
                  <a:noFill/>
                </a:ln>
                <a:solidFill>
                  <a:schemeClr val="bg1"/>
                </a:solidFill>
                <a:effectLst/>
                <a:uLnTx/>
                <a:uFillTx/>
                <a:latin typeface="+mj-lt"/>
                <a:ea typeface="+mj-ea"/>
                <a:cs typeface="+mj-cs"/>
              </a:rPr>
              <a:t> payable</a:t>
            </a:r>
            <a:endParaRPr kumimoji="0" lang="en-US" sz="1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11139" y="1190171"/>
            <a:ext cx="4144962" cy="4562929"/>
          </a:xfrm>
          <a:prstGeom prst="rect">
            <a:avLst/>
          </a:prstGeom>
        </p:spPr>
        <p:txBody>
          <a:bodyPr/>
          <a:lstStyle/>
          <a:p>
            <a:pPr marL="228600" marR="0" lvl="0" indent="-228600" algn="l" defTabSz="914400" rtl="0" eaLnBrk="1" fontAlgn="base" latinLnBrk="0" hangingPunct="1">
              <a:lnSpc>
                <a:spcPts val="1200"/>
              </a:lnSpc>
              <a:spcBef>
                <a:spcPts val="300"/>
              </a:spcBef>
              <a:spcAft>
                <a:spcPts val="300"/>
              </a:spcAft>
              <a:buClrTx/>
              <a:buSzTx/>
              <a:tabLst/>
              <a:defRPr/>
            </a:pPr>
            <a:r>
              <a:rPr kumimoji="0" lang="en-GB" sz="1100" b="1" i="0" u="none" strike="noStrike" kern="0" cap="none" spc="0" normalizeH="0" baseline="0" noProof="0" dirty="0">
                <a:ln>
                  <a:noFill/>
                </a:ln>
                <a:solidFill>
                  <a:schemeClr val="accent1"/>
                </a:solidFill>
                <a:effectLst/>
                <a:uLnTx/>
                <a:uFillTx/>
                <a:latin typeface="+mn-lt"/>
                <a:ea typeface="+mn-ea"/>
                <a:cs typeface="+mn-cs"/>
              </a:rPr>
              <a:t>Aging analysis</a:t>
            </a:r>
          </a:p>
          <a:p>
            <a:pPr marL="228600" marR="0" lvl="0" indent="-228600" algn="l" defTabSz="914400" rtl="0" eaLnBrk="1" fontAlgn="base" latinLnBrk="0" hangingPunct="1">
              <a:lnSpc>
                <a:spcPts val="1200"/>
              </a:lnSpc>
              <a:spcBef>
                <a:spcPts val="300"/>
              </a:spcBef>
              <a:spcAft>
                <a:spcPts val="30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chemeClr val="accent1"/>
                </a:solidFill>
                <a:effectLst/>
                <a:uLnTx/>
                <a:uFillTx/>
                <a:latin typeface="+mn-lt"/>
                <a:ea typeface="+mn-ea"/>
                <a:cs typeface="+mn-cs"/>
              </a:rPr>
              <a:t>Similar to accounts receivable,</a:t>
            </a:r>
            <a:r>
              <a:rPr kumimoji="0" lang="en-GB" sz="1100" b="0" i="0" u="none" strike="noStrike" kern="0" cap="none" spc="0" normalizeH="0" noProof="0" dirty="0">
                <a:ln>
                  <a:noFill/>
                </a:ln>
                <a:solidFill>
                  <a:schemeClr val="accent1"/>
                </a:solidFill>
                <a:effectLst/>
                <a:uLnTx/>
                <a:uFillTx/>
                <a:latin typeface="+mn-lt"/>
                <a:ea typeface="+mn-ea"/>
                <a:cs typeface="+mn-cs"/>
              </a:rPr>
              <a:t> aging analysis on payables can be performed relative to invoice date and due date. When the aging is compared to prior periods, the results may indicate potential issues with the company’s ability to meet its obligations on time</a:t>
            </a:r>
          </a:p>
          <a:p>
            <a:pPr marL="228600" marR="0" lvl="0" indent="-228600" algn="l" defTabSz="914400" rtl="0" eaLnBrk="1" fontAlgn="base" latinLnBrk="0" hangingPunct="1">
              <a:lnSpc>
                <a:spcPts val="1200"/>
              </a:lnSpc>
              <a:spcBef>
                <a:spcPts val="300"/>
              </a:spcBef>
              <a:spcAft>
                <a:spcPts val="300"/>
              </a:spcAft>
              <a:buClr>
                <a:schemeClr val="accent1"/>
              </a:buClr>
              <a:buSzPct val="125000"/>
              <a:buFont typeface="Arial" pitchFamily="34" charset="0"/>
              <a:buChar char="▪"/>
              <a:tabLst/>
              <a:defRPr/>
            </a:pPr>
            <a:r>
              <a:rPr lang="en-GB" sz="1100" kern="0" dirty="0">
                <a:solidFill>
                  <a:schemeClr val="accent1"/>
                </a:solidFill>
                <a:latin typeface="+mn-lt"/>
                <a:cs typeface="+mn-cs"/>
              </a:rPr>
              <a:t>Debit balances in accounts payable can mask the real aging of payable balances.</a:t>
            </a:r>
          </a:p>
          <a:p>
            <a:pPr marL="228600" lvl="0" indent="-228600">
              <a:lnSpc>
                <a:spcPts val="1200"/>
              </a:lnSpc>
              <a:spcBef>
                <a:spcPts val="300"/>
              </a:spcBef>
              <a:spcAft>
                <a:spcPts val="300"/>
              </a:spcAft>
              <a:buClr>
                <a:schemeClr val="accent1"/>
              </a:buClr>
              <a:buSzPct val="125000"/>
              <a:buFont typeface="Arial" pitchFamily="34" charset="0"/>
              <a:buChar char="▪"/>
            </a:pPr>
            <a:r>
              <a:rPr lang="en-US" sz="1100" kern="0" dirty="0">
                <a:solidFill>
                  <a:schemeClr val="accent1"/>
                </a:solidFill>
                <a:latin typeface="+mn-lt"/>
                <a:cs typeface="+mn-cs"/>
              </a:rPr>
              <a:t>Potential implications of debit balances on the trade payables ledger:</a:t>
            </a:r>
          </a:p>
          <a:p>
            <a:pPr lvl="1" indent="-228600">
              <a:lnSpc>
                <a:spcPts val="1200"/>
              </a:lnSpc>
              <a:spcBef>
                <a:spcPts val="300"/>
              </a:spcBef>
              <a:spcAft>
                <a:spcPts val="300"/>
              </a:spcAft>
              <a:buClr>
                <a:schemeClr val="accent1"/>
              </a:buClr>
              <a:buFont typeface="Arial" pitchFamily="34" charset="0"/>
              <a:buChar char="–"/>
            </a:pPr>
            <a:r>
              <a:rPr lang="en-US" sz="1100" kern="0" dirty="0">
                <a:solidFill>
                  <a:schemeClr val="accent1"/>
                </a:solidFill>
                <a:latin typeface="+mn-lt"/>
                <a:cs typeface="+mn-cs"/>
              </a:rPr>
              <a:t>They disguise the actual level of payables which can have implications on determining working capital requirements (covered separately in the working capital section), </a:t>
            </a:r>
          </a:p>
          <a:p>
            <a:pPr lvl="1" indent="-228600">
              <a:lnSpc>
                <a:spcPts val="1200"/>
              </a:lnSpc>
              <a:spcBef>
                <a:spcPts val="300"/>
              </a:spcBef>
              <a:spcAft>
                <a:spcPts val="300"/>
              </a:spcAft>
              <a:buClr>
                <a:schemeClr val="accent1"/>
              </a:buClr>
              <a:buFont typeface="Arial" pitchFamily="34" charset="0"/>
              <a:buChar char="–"/>
            </a:pPr>
            <a:r>
              <a:rPr lang="en-US" sz="1100" kern="0" dirty="0">
                <a:solidFill>
                  <a:schemeClr val="accent1"/>
                </a:solidFill>
                <a:latin typeface="+mn-lt"/>
                <a:cs typeface="+mn-cs"/>
              </a:rPr>
              <a:t>Can understate the liabilities of a business, unless such balances are identified, their recoverability can’t be ascertained</a:t>
            </a:r>
          </a:p>
          <a:p>
            <a:pPr marL="228600" lvl="0" indent="-228600">
              <a:lnSpc>
                <a:spcPts val="1200"/>
              </a:lnSpc>
              <a:spcBef>
                <a:spcPts val="300"/>
              </a:spcBef>
              <a:spcAft>
                <a:spcPts val="300"/>
              </a:spcAft>
              <a:buFont typeface="Arial" pitchFamily="34" charset="0"/>
              <a:buChar char="•"/>
            </a:pPr>
            <a:endParaRPr lang="en-US" sz="1100" kern="0" dirty="0">
              <a:solidFill>
                <a:schemeClr val="accent1"/>
              </a:solidFill>
              <a:latin typeface="+mn-lt"/>
              <a:cs typeface="+mn-cs"/>
            </a:endParaRPr>
          </a:p>
          <a:p>
            <a:pPr marL="228600" lvl="0" indent="-228600">
              <a:lnSpc>
                <a:spcPts val="1200"/>
              </a:lnSpc>
              <a:spcBef>
                <a:spcPts val="300"/>
              </a:spcBef>
              <a:spcAft>
                <a:spcPts val="300"/>
              </a:spcAft>
              <a:buFont typeface="Arial" pitchFamily="34" charset="0"/>
              <a:buChar char="•"/>
            </a:pPr>
            <a:endParaRPr lang="en-US" sz="1100" kern="0" dirty="0">
              <a:solidFill>
                <a:schemeClr val="accent1"/>
              </a:solidFill>
              <a:latin typeface="+mn-lt"/>
              <a:cs typeface="+mn-cs"/>
            </a:endParaRPr>
          </a:p>
          <a:p>
            <a:pPr marL="228600" marR="0" lvl="0" indent="-228600" algn="l" defTabSz="914400" rtl="0" eaLnBrk="1" fontAlgn="base" latinLnBrk="0" hangingPunct="1">
              <a:lnSpc>
                <a:spcPts val="1200"/>
              </a:lnSpc>
              <a:spcBef>
                <a:spcPts val="300"/>
              </a:spcBef>
              <a:spcAft>
                <a:spcPts val="300"/>
              </a:spcAft>
              <a:buClrTx/>
              <a:buSzTx/>
              <a:buFont typeface="Arial" pitchFamily="34" charset="0"/>
              <a:buChar char="•"/>
              <a:tabLst/>
              <a:defRPr/>
            </a:pPr>
            <a:endParaRPr lang="en-GB" sz="1100" kern="0" dirty="0">
              <a:solidFill>
                <a:schemeClr val="accent1"/>
              </a:solidFill>
              <a:latin typeface="+mn-lt"/>
              <a:cs typeface="+mn-cs"/>
            </a:endParaRPr>
          </a:p>
          <a:p>
            <a:pPr marL="228600" marR="0" lvl="0" indent="-228600" algn="l" defTabSz="914400" rtl="0" eaLnBrk="1" fontAlgn="base" latinLnBrk="0" hangingPunct="1">
              <a:lnSpc>
                <a:spcPts val="1200"/>
              </a:lnSpc>
              <a:spcBef>
                <a:spcPts val="300"/>
              </a:spcBef>
              <a:spcAft>
                <a:spcPts val="300"/>
              </a:spcAft>
              <a:buClrTx/>
              <a:buSzTx/>
              <a:buFont typeface="Arial" pitchFamily="34" charset="0"/>
              <a:buChar char="•"/>
              <a:tabLst/>
              <a:defRPr/>
            </a:pPr>
            <a:endParaRPr kumimoji="0" lang="en-GB" sz="1100" b="0" i="0" u="none" strike="noStrike" kern="0" cap="none" spc="0" normalizeH="0" noProof="0" dirty="0">
              <a:ln>
                <a:noFill/>
              </a:ln>
              <a:solidFill>
                <a:schemeClr val="accent1"/>
              </a:solidFill>
              <a:effectLst/>
              <a:uLnTx/>
              <a:uFillTx/>
              <a:latin typeface="+mn-lt"/>
              <a:ea typeface="+mn-ea"/>
              <a:cs typeface="+mn-cs"/>
            </a:endParaRPr>
          </a:p>
        </p:txBody>
      </p:sp>
      <p:pic>
        <p:nvPicPr>
          <p:cNvPr id="7" name="Picture 6"/>
          <p:cNvPicPr>
            <a:picLocks noChangeAspect="1" noChangeArrowheads="1"/>
          </p:cNvPicPr>
          <p:nvPr/>
        </p:nvPicPr>
        <p:blipFill>
          <a:blip r:embed="rId3" cstate="print"/>
          <a:srcRect/>
          <a:stretch>
            <a:fillRect/>
          </a:stretch>
        </p:blipFill>
        <p:spPr bwMode="auto">
          <a:xfrm>
            <a:off x="8066762" y="69275"/>
            <a:ext cx="822960" cy="822960"/>
          </a:xfrm>
          <a:prstGeom prst="rect">
            <a:avLst/>
          </a:prstGeom>
          <a:noFill/>
          <a:ln w="9525">
            <a:noFill/>
            <a:miter lim="800000"/>
            <a:headEnd/>
            <a:tailEnd/>
          </a:ln>
          <a:effectLst/>
        </p:spPr>
      </p:pic>
      <p:sp>
        <p:nvSpPr>
          <p:cNvPr id="8" name="Title 1"/>
          <p:cNvSpPr txBox="1">
            <a:spLocks/>
          </p:cNvSpPr>
          <p:nvPr/>
        </p:nvSpPr>
        <p:spPr bwMode="gray">
          <a:xfrm>
            <a:off x="127001" y="141288"/>
            <a:ext cx="8545513" cy="792162"/>
          </a:xfrm>
          <a:prstGeom prst="rect">
            <a:avLst/>
          </a:prstGeom>
        </p:spPr>
        <p:txBody>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t>Balance sheet: Due diligence considerations</a:t>
            </a:r>
            <a:b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br>
            <a:r>
              <a:rPr kumimoji="0" lang="en-US" sz="1800" b="1" i="0" u="none" strike="noStrike" kern="0" cap="none" spc="0" normalizeH="0" baseline="0" noProof="0" dirty="0">
                <a:ln>
                  <a:noFill/>
                </a:ln>
                <a:solidFill>
                  <a:schemeClr val="bg1"/>
                </a:solidFill>
                <a:effectLst/>
                <a:uLnTx/>
                <a:uFillTx/>
                <a:latin typeface="+mj-lt"/>
                <a:ea typeface="+mj-ea"/>
                <a:cs typeface="+mj-cs"/>
              </a:rPr>
              <a:t>Accounts</a:t>
            </a:r>
            <a:r>
              <a:rPr kumimoji="0" lang="en-US" sz="1800" b="1" i="0" u="none" strike="noStrike" kern="0" cap="none" spc="0" normalizeH="0" noProof="0" dirty="0">
                <a:ln>
                  <a:noFill/>
                </a:ln>
                <a:solidFill>
                  <a:schemeClr val="bg1"/>
                </a:solidFill>
                <a:effectLst/>
                <a:uLnTx/>
                <a:uFillTx/>
                <a:latin typeface="+mj-lt"/>
                <a:ea typeface="+mj-ea"/>
                <a:cs typeface="+mj-cs"/>
              </a:rPr>
              <a:t> payable</a:t>
            </a:r>
            <a:endParaRPr kumimoji="0" lang="en-US" sz="1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19"/>
          <p:cNvSpPr txBox="1">
            <a:spLocks/>
          </p:cNvSpPr>
          <p:nvPr/>
        </p:nvSpPr>
        <p:spPr bwMode="gray">
          <a:xfrm>
            <a:off x="523626" y="1727982"/>
            <a:ext cx="4242977" cy="399156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spcBef>
                <a:spcPts val="300"/>
              </a:spcBef>
              <a:spcAft>
                <a:spcPts val="300"/>
              </a:spcAft>
              <a:defRPr/>
            </a:pPr>
            <a:r>
              <a:rPr kumimoji="0" lang="en-US" sz="1600" b="1" i="0" u="none" strike="noStrike" kern="0" cap="none" spc="0" normalizeH="0" baseline="0" noProof="0" dirty="0">
                <a:ln>
                  <a:noFill/>
                </a:ln>
                <a:solidFill>
                  <a:schemeClr val="bg1"/>
                </a:solidFill>
                <a:effectLst/>
                <a:uLnTx/>
                <a:uFillTx/>
                <a:latin typeface="+mn-lt"/>
                <a:ea typeface="+mn-ea"/>
                <a:cs typeface="+mn-cs"/>
              </a:rPr>
              <a:t>This guide on FDD on balance sheet capital is </a:t>
            </a:r>
            <a:r>
              <a:rPr lang="en-US" sz="1600" b="1" kern="0" dirty="0">
                <a:solidFill>
                  <a:schemeClr val="bg1"/>
                </a:solidFill>
                <a:latin typeface="+mn-lt"/>
                <a:cs typeface="+mn-cs"/>
              </a:rPr>
              <a:t>is focused on how we carry out our financial due diligence work in relation to balance sheet components.  It explains how we might plan and execute our analysis, and what the outputs may look like</a:t>
            </a:r>
            <a:endParaRPr kumimoji="0" lang="en-US" sz="1600" b="1" i="0" u="none" strike="noStrike" kern="0" cap="none" spc="0" normalizeH="0" baseline="0" noProof="0" dirty="0">
              <a:ln>
                <a:noFill/>
              </a:ln>
              <a:solidFill>
                <a:schemeClr val="bg1"/>
              </a:solidFill>
              <a:effectLst/>
              <a:uLnTx/>
              <a:uFillTx/>
              <a:latin typeface="+mn-lt"/>
              <a:ea typeface="+mn-ea"/>
              <a:cs typeface="+mn-cs"/>
            </a:endParaRPr>
          </a:p>
          <a:p>
            <a:pPr lvl="0">
              <a:spcBef>
                <a:spcPts val="300"/>
              </a:spcBef>
              <a:spcAft>
                <a:spcPts val="300"/>
              </a:spcAft>
              <a:defRPr/>
            </a:pPr>
            <a:r>
              <a:rPr kumimoji="0" lang="en-US" sz="1600" b="0" i="0" u="none" strike="noStrike" kern="0" cap="none" spc="0" normalizeH="0" baseline="0" noProof="0" dirty="0">
                <a:ln>
                  <a:noFill/>
                </a:ln>
                <a:solidFill>
                  <a:schemeClr val="bg1"/>
                </a:solidFill>
                <a:effectLst/>
                <a:uLnTx/>
                <a:uFillTx/>
                <a:latin typeface="+mn-lt"/>
                <a:ea typeface="+mn-ea"/>
                <a:cs typeface="+mn-cs"/>
              </a:rPr>
              <a:t>Note:  </a:t>
            </a:r>
            <a:r>
              <a:rPr lang="en-US" sz="1600" kern="0" dirty="0">
                <a:solidFill>
                  <a:schemeClr val="bg1"/>
                </a:solidFill>
                <a:latin typeface="+mn-lt"/>
                <a:cs typeface="+mn-cs"/>
              </a:rPr>
              <a:t>The key concepts behind financial due diligence in relation to balance sheet is the subject of the separate “balance sheet: key concepts guide” also available in the FDD Toolkit</a:t>
            </a:r>
            <a:endParaRPr kumimoji="0" lang="en-US" sz="1600" b="0" i="0" u="none" strike="noStrike" kern="0" cap="none" spc="0" normalizeH="0" baseline="0" noProof="0" dirty="0">
              <a:ln>
                <a:noFill/>
              </a:ln>
              <a:solidFill>
                <a:schemeClr val="bg1"/>
              </a:solidFill>
              <a:effectLst/>
              <a:uLnTx/>
              <a:uFillTx/>
              <a:latin typeface="+mn-lt"/>
              <a:ea typeface="+mn-ea"/>
              <a:cs typeface="+mn-cs"/>
            </a:endParaRPr>
          </a:p>
        </p:txBody>
      </p:sp>
      <p:grpSp>
        <p:nvGrpSpPr>
          <p:cNvPr id="65" name="Group 64"/>
          <p:cNvGrpSpPr/>
          <p:nvPr/>
        </p:nvGrpSpPr>
        <p:grpSpPr bwMode="gray">
          <a:xfrm>
            <a:off x="6154449" y="3929878"/>
            <a:ext cx="2395538" cy="2393157"/>
            <a:chOff x="557213" y="1061987"/>
            <a:chExt cx="2395538" cy="2393157"/>
          </a:xfrm>
        </p:grpSpPr>
        <p:sp>
          <p:nvSpPr>
            <p:cNvPr id="66"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grpSp>
          <p:nvGrpSpPr>
            <p:cNvPr id="67" name="Group 89"/>
            <p:cNvGrpSpPr/>
            <p:nvPr/>
          </p:nvGrpSpPr>
          <p:grpSpPr bwMode="gray">
            <a:xfrm>
              <a:off x="557213" y="1178837"/>
              <a:ext cx="2395538" cy="2276307"/>
              <a:chOff x="557213" y="1178837"/>
              <a:chExt cx="2395538" cy="2276307"/>
            </a:xfrm>
          </p:grpSpPr>
          <p:sp>
            <p:nvSpPr>
              <p:cNvPr id="68"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69"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70"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71"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7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7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a:ln w="9525">
                      <a:noFill/>
                      <a:round/>
                      <a:headEnd/>
                      <a:tailEnd/>
                    </a:ln>
                    <a:solidFill>
                      <a:srgbClr val="F8F8F8"/>
                    </a:solidFill>
                    <a:latin typeface="+mj-lt"/>
                    <a:cs typeface="Arial"/>
                  </a:rPr>
                  <a:t>GO TO MARKET MATERIALS</a:t>
                </a:r>
              </a:p>
            </p:txBody>
          </p:sp>
          <p:sp>
            <p:nvSpPr>
              <p:cNvPr id="7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a:ln w="9525">
                      <a:noFill/>
                      <a:round/>
                      <a:headEnd/>
                      <a:tailEnd/>
                    </a:ln>
                    <a:solidFill>
                      <a:srgbClr val="F8F8F8"/>
                    </a:solidFill>
                    <a:latin typeface="+mj-lt"/>
                    <a:cs typeface="Arial"/>
                  </a:rPr>
                  <a:t>RISK MANAGEMENT GUIDANCE</a:t>
                </a:r>
              </a:p>
            </p:txBody>
          </p:sp>
          <p:sp>
            <p:nvSpPr>
              <p:cNvPr id="75" name="Oval 7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latin typeface="+mj-lt"/>
                    <a:sym typeface="Symbol"/>
                  </a:rPr>
                  <a:t></a:t>
                </a:r>
                <a:endParaRPr lang="en-US" sz="800" dirty="0">
                  <a:solidFill>
                    <a:schemeClr val="accent1"/>
                  </a:solidFill>
                  <a:latin typeface="+mj-lt"/>
                </a:endParaRPr>
              </a:p>
            </p:txBody>
          </p:sp>
          <p:sp>
            <p:nvSpPr>
              <p:cNvPr id="76" name="Oval 7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1"/>
                    </a:solidFill>
                    <a:latin typeface="+mj-lt"/>
                    <a:sym typeface="Symbol"/>
                  </a:rPr>
                  <a:t></a:t>
                </a:r>
                <a:endParaRPr lang="en-US" sz="800" dirty="0">
                  <a:solidFill>
                    <a:schemeClr val="accent1"/>
                  </a:solidFill>
                  <a:latin typeface="+mj-lt"/>
                </a:endParaRPr>
              </a:p>
            </p:txBody>
          </p:sp>
          <p:sp>
            <p:nvSpPr>
              <p:cNvPr id="77" name="TextBox 7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a:solidFill>
                      <a:schemeClr val="accent1"/>
                    </a:solidFill>
                    <a:latin typeface="+mj-lt"/>
                  </a:rPr>
                  <a:t>ENGAGEMENT</a:t>
                </a:r>
              </a:p>
              <a:p>
                <a:pPr algn="ctr"/>
                <a:r>
                  <a:rPr lang="en-US" sz="800" dirty="0">
                    <a:solidFill>
                      <a:schemeClr val="accent1"/>
                    </a:solidFill>
                    <a:latin typeface="+mj-lt"/>
                  </a:rPr>
                  <a:t>PROCESS</a:t>
                </a:r>
              </a:p>
              <a:p>
                <a:pPr algn="ctr"/>
                <a:r>
                  <a:rPr lang="en-US" sz="800" dirty="0">
                    <a:solidFill>
                      <a:schemeClr val="accent1"/>
                    </a:solidFill>
                    <a:latin typeface="+mj-lt"/>
                  </a:rPr>
                  <a:t>GUIDANCE</a:t>
                </a:r>
              </a:p>
            </p:txBody>
          </p:sp>
          <p:sp>
            <p:nvSpPr>
              <p:cNvPr id="78" name="TextBox 7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a:solidFill>
                      <a:schemeClr val="accent1"/>
                    </a:solidFill>
                    <a:latin typeface="+mn-lt"/>
                  </a:rPr>
                  <a:t>FDD WORK</a:t>
                </a:r>
              </a:p>
              <a:p>
                <a:pPr algn="ctr"/>
                <a:r>
                  <a:rPr lang="en-US" sz="800" dirty="0">
                    <a:solidFill>
                      <a:schemeClr val="accent1"/>
                    </a:solidFill>
                    <a:latin typeface="+mn-lt"/>
                  </a:rPr>
                  <a:t>AREAS</a:t>
                </a:r>
              </a:p>
            </p:txBody>
          </p:sp>
          <p:sp>
            <p:nvSpPr>
              <p:cNvPr id="79" name="TextBox 7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a:solidFill>
                      <a:schemeClr val="accent1"/>
                    </a:solidFill>
                    <a:latin typeface="+mj-lt"/>
                  </a:rPr>
                  <a:t>ENGAGEMENT</a:t>
                </a:r>
              </a:p>
              <a:p>
                <a:pPr algn="ctr"/>
                <a:r>
                  <a:rPr lang="en-US" sz="800" dirty="0">
                    <a:solidFill>
                      <a:schemeClr val="accent1"/>
                    </a:solidFill>
                    <a:latin typeface="+mj-lt"/>
                  </a:rPr>
                  <a:t>ENABLERS</a:t>
                </a:r>
              </a:p>
            </p:txBody>
          </p:sp>
          <p:sp>
            <p:nvSpPr>
              <p:cNvPr id="80" name="TextBox 7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a:solidFill>
                      <a:schemeClr val="accent1"/>
                    </a:solidFill>
                    <a:latin typeface="+mj-lt"/>
                  </a:rPr>
                  <a:t>OFFSHORE</a:t>
                </a:r>
              </a:p>
              <a:p>
                <a:pPr algn="ctr"/>
                <a:r>
                  <a:rPr lang="en-US" sz="800" dirty="0">
                    <a:solidFill>
                      <a:schemeClr val="accent1"/>
                    </a:solidFill>
                    <a:latin typeface="+mj-lt"/>
                  </a:rPr>
                  <a:t>SUPPORT</a:t>
                </a:r>
              </a:p>
              <a:p>
                <a:pPr algn="ctr"/>
                <a:r>
                  <a:rPr lang="en-US" sz="800" dirty="0">
                    <a:solidFill>
                      <a:schemeClr val="accent1"/>
                    </a:solidFill>
                    <a:latin typeface="+mj-lt"/>
                  </a:rPr>
                  <a:t>OPPORTUNITIES</a:t>
                </a:r>
              </a:p>
            </p:txBody>
          </p:sp>
          <p:sp>
            <p:nvSpPr>
              <p:cNvPr id="81" name="Oval 8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82" name="TextBox 81"/>
              <p:cNvSpPr txBox="1"/>
              <p:nvPr/>
            </p:nvSpPr>
            <p:spPr bwMode="gray">
              <a:xfrm>
                <a:off x="1496240" y="2084843"/>
                <a:ext cx="532436" cy="338554"/>
              </a:xfrm>
              <a:prstGeom prst="rect">
                <a:avLst/>
              </a:prstGeom>
              <a:noFill/>
            </p:spPr>
            <p:txBody>
              <a:bodyPr wrap="square" rtlCol="0">
                <a:spAutoFit/>
              </a:bodyPr>
              <a:lstStyle/>
              <a:p>
                <a:pPr algn="ctr"/>
                <a:r>
                  <a:rPr lang="en-US" sz="800" b="1" dirty="0">
                    <a:solidFill>
                      <a:schemeClr val="bg1"/>
                    </a:solidFill>
                    <a:effectLst>
                      <a:outerShdw blurRad="38100" dist="38100" dir="2700000" algn="tl">
                        <a:srgbClr val="000000">
                          <a:alpha val="43137"/>
                        </a:srgbClr>
                      </a:outerShdw>
                    </a:effectLst>
                    <a:latin typeface="+mj-lt"/>
                  </a:rPr>
                  <a:t>FDD </a:t>
                </a:r>
              </a:p>
              <a:p>
                <a:pPr algn="ctr"/>
                <a:r>
                  <a:rPr lang="en-US" sz="800" b="1" dirty="0">
                    <a:solidFill>
                      <a:schemeClr val="bg1"/>
                    </a:solidFill>
                    <a:effectLst>
                      <a:outerShdw blurRad="38100" dist="38100" dir="2700000" algn="tl">
                        <a:srgbClr val="000000">
                          <a:alpha val="43137"/>
                        </a:srgbClr>
                      </a:outerShdw>
                    </a:effectLst>
                    <a:latin typeface="+mj-lt"/>
                  </a:rPr>
                  <a:t>Toolkit</a:t>
                </a: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US" altLang="en-US" sz="1800" b="0" dirty="0">
                <a:solidFill>
                  <a:schemeClr val="accent1">
                    <a:lumMod val="20000"/>
                    <a:lumOff val="80000"/>
                  </a:schemeClr>
                </a:solidFill>
                <a:latin typeface="Arial" charset="0"/>
                <a:cs typeface="Arial" charset="0"/>
              </a:rPr>
              <a:t>Balance sheet: Due diligence considerations</a:t>
            </a:r>
            <a:br>
              <a:rPr lang="en-US" altLang="en-US" sz="1800" b="0" dirty="0">
                <a:solidFill>
                  <a:schemeClr val="accent1">
                    <a:lumMod val="20000"/>
                    <a:lumOff val="80000"/>
                  </a:schemeClr>
                </a:solidFill>
                <a:latin typeface="Arial" charset="0"/>
                <a:cs typeface="Arial" charset="0"/>
              </a:rPr>
            </a:br>
            <a:r>
              <a:rPr lang="en-US" altLang="en-US" sz="1800" dirty="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685800" y="2043113"/>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324225" y="2043113"/>
            <a:ext cx="5711825" cy="1754326"/>
          </a:xfrm>
          <a:prstGeom prst="rect">
            <a:avLst/>
          </a:prstGeom>
          <a:noFill/>
          <a:ln w="9525">
            <a:noFill/>
            <a:miter lim="800000"/>
            <a:headEnd/>
            <a:tailEnd/>
          </a:ln>
        </p:spPr>
        <p:txBody>
          <a:bodyPr>
            <a:spAutoFit/>
          </a:bodyPr>
          <a:lstStyle/>
          <a:p>
            <a:pPr marL="269875" indent="-269875">
              <a:lnSpc>
                <a:spcPct val="120000"/>
              </a:lnSpc>
              <a:buClr>
                <a:schemeClr val="accent1"/>
              </a:buClr>
              <a:buFont typeface="Arial" pitchFamily="34" charset="0"/>
              <a:buChar char="▪"/>
            </a:pPr>
            <a:r>
              <a:rPr lang="en-US" sz="1800" b="0" dirty="0">
                <a:solidFill>
                  <a:schemeClr val="tx2"/>
                </a:solidFill>
              </a:rPr>
              <a:t>Due diligence considerations</a:t>
            </a:r>
            <a:r>
              <a:rPr lang="en-US" dirty="0">
                <a:solidFill>
                  <a:schemeClr val="tx2"/>
                </a:solidFill>
              </a:rPr>
              <a:t> for:</a:t>
            </a:r>
            <a:endParaRPr lang="en-US" sz="1800" b="0" dirty="0">
              <a:solidFill>
                <a:schemeClr val="tx2"/>
              </a:solidFill>
            </a:endParaRPr>
          </a:p>
          <a:p>
            <a:pPr marL="631825" indent="-349250">
              <a:lnSpc>
                <a:spcPct val="120000"/>
              </a:lnSpc>
              <a:buClr>
                <a:schemeClr val="accent1"/>
              </a:buClr>
              <a:buFont typeface="Arial" pitchFamily="34" charset="0"/>
              <a:buChar char="–"/>
              <a:tabLst>
                <a:tab pos="519113" algn="l"/>
              </a:tabLst>
            </a:pPr>
            <a:r>
              <a:rPr lang="en-US" sz="1800" b="0" dirty="0">
                <a:solidFill>
                  <a:schemeClr val="tx2"/>
                </a:solidFill>
              </a:rPr>
              <a:t>Fixed assets </a:t>
            </a:r>
          </a:p>
          <a:p>
            <a:pPr marL="631825" indent="-349250">
              <a:lnSpc>
                <a:spcPct val="120000"/>
              </a:lnSpc>
              <a:buClr>
                <a:schemeClr val="accent1"/>
              </a:buClr>
              <a:buFont typeface="Arial" pitchFamily="34" charset="0"/>
              <a:buChar char="–"/>
              <a:tabLst>
                <a:tab pos="519113" algn="l"/>
              </a:tabLst>
            </a:pPr>
            <a:r>
              <a:rPr lang="en-US" dirty="0">
                <a:solidFill>
                  <a:schemeClr val="tx2"/>
                </a:solidFill>
              </a:rPr>
              <a:t>Accounts receivable </a:t>
            </a:r>
          </a:p>
          <a:p>
            <a:pPr marL="631825" indent="-349250">
              <a:lnSpc>
                <a:spcPct val="120000"/>
              </a:lnSpc>
              <a:buClr>
                <a:schemeClr val="accent1"/>
              </a:buClr>
              <a:buFont typeface="Arial" pitchFamily="34" charset="0"/>
              <a:buChar char="–"/>
              <a:tabLst>
                <a:tab pos="519113" algn="l"/>
              </a:tabLst>
            </a:pPr>
            <a:r>
              <a:rPr lang="en-US" dirty="0">
                <a:solidFill>
                  <a:schemeClr val="tx2"/>
                </a:solidFill>
              </a:rPr>
              <a:t>Inventory </a:t>
            </a:r>
          </a:p>
          <a:p>
            <a:pPr marL="631825" indent="-349250">
              <a:lnSpc>
                <a:spcPct val="120000"/>
              </a:lnSpc>
              <a:buClr>
                <a:schemeClr val="accent1"/>
              </a:buClr>
              <a:buFont typeface="Arial" pitchFamily="34" charset="0"/>
              <a:buChar char="–"/>
              <a:tabLst>
                <a:tab pos="519113" algn="l"/>
              </a:tabLst>
            </a:pPr>
            <a:r>
              <a:rPr lang="en-US" dirty="0">
                <a:solidFill>
                  <a:schemeClr val="tx2"/>
                </a:solidFill>
              </a:rPr>
              <a:t>Accounts payable</a:t>
            </a:r>
          </a:p>
        </p:txBody>
      </p:sp>
      <p:pic>
        <p:nvPicPr>
          <p:cNvPr id="6" name="Picture 5"/>
          <p:cNvPicPr>
            <a:picLocks noChangeAspect="1" noChangeArrowheads="1"/>
          </p:cNvPicPr>
          <p:nvPr/>
        </p:nvPicPr>
        <p:blipFill>
          <a:blip r:embed="rId4" cstate="print"/>
          <a:srcRect/>
          <a:stretch>
            <a:fillRect/>
          </a:stretch>
        </p:blipFill>
        <p:spPr bwMode="auto">
          <a:xfrm>
            <a:off x="8066762" y="69275"/>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ltLang="en-US" sz="1800" b="0" dirty="0">
                <a:solidFill>
                  <a:schemeClr val="accent1">
                    <a:lumMod val="20000"/>
                    <a:lumOff val="80000"/>
                  </a:schemeClr>
                </a:solidFill>
                <a:latin typeface="Arial" charset="0"/>
                <a:cs typeface="Arial" charset="0"/>
              </a:rPr>
              <a:t>Balance sheet: Due diligence considerations</a:t>
            </a:r>
            <a:br>
              <a:rPr lang="en-US" altLang="en-US" sz="1800" b="0" dirty="0">
                <a:solidFill>
                  <a:schemeClr val="accent1">
                    <a:lumMod val="20000"/>
                    <a:lumOff val="80000"/>
                  </a:schemeClr>
                </a:solidFill>
                <a:latin typeface="Arial" charset="0"/>
                <a:cs typeface="Arial" charset="0"/>
              </a:rPr>
            </a:br>
            <a:r>
              <a:rPr lang="en-US" sz="1800" dirty="0"/>
              <a:t>Fixed assets </a:t>
            </a:r>
          </a:p>
        </p:txBody>
      </p:sp>
      <p:sp>
        <p:nvSpPr>
          <p:cNvPr id="4" name="Content Placeholder 3"/>
          <p:cNvSpPr>
            <a:spLocks noGrp="1"/>
          </p:cNvSpPr>
          <p:nvPr>
            <p:ph sz="half" idx="2"/>
          </p:nvPr>
        </p:nvSpPr>
        <p:spPr>
          <a:xfrm>
            <a:off x="4627563" y="1219200"/>
            <a:ext cx="4265612" cy="2400300"/>
          </a:xfrm>
        </p:spPr>
        <p:txBody>
          <a:bodyPr/>
          <a:lstStyle/>
          <a:p>
            <a:pPr marL="228600" indent="-228600">
              <a:lnSpc>
                <a:spcPts val="1200"/>
              </a:lnSpc>
            </a:pPr>
            <a:r>
              <a:rPr lang="en-US" sz="1100" dirty="0"/>
              <a:t>Net Book Value (NBV) Analysis</a:t>
            </a:r>
          </a:p>
          <a:p>
            <a:pPr marL="228600" indent="-228600">
              <a:lnSpc>
                <a:spcPts val="1200"/>
              </a:lnSpc>
              <a:buClr>
                <a:schemeClr val="accent1"/>
              </a:buClr>
              <a:buSzPct val="125000"/>
              <a:buFont typeface="Arial" pitchFamily="34" charset="0"/>
              <a:buChar char="▪"/>
            </a:pPr>
            <a:r>
              <a:rPr lang="en-US" sz="1100" b="0" dirty="0"/>
              <a:t>Absolute cost and net book values do not provide insight into how much the assets are depreciated and how close they are to the end of their useful lives, consequently requiring further investments</a:t>
            </a:r>
          </a:p>
          <a:p>
            <a:pPr marL="228600" indent="-228600">
              <a:lnSpc>
                <a:spcPts val="1200"/>
              </a:lnSpc>
              <a:buClr>
                <a:schemeClr val="accent1"/>
              </a:buClr>
              <a:buSzPct val="125000"/>
              <a:buFont typeface="Arial" pitchFamily="34" charset="0"/>
              <a:buChar char="▪"/>
            </a:pPr>
            <a:r>
              <a:rPr lang="en-US" sz="1100" b="0" dirty="0"/>
              <a:t>It is also important to understand NBV by asset category (certain assets are more critical for business operations compared to others)</a:t>
            </a:r>
          </a:p>
          <a:p>
            <a:pPr marL="228600" indent="-228600">
              <a:lnSpc>
                <a:spcPts val="1200"/>
              </a:lnSpc>
              <a:buClr>
                <a:schemeClr val="accent1"/>
              </a:buClr>
              <a:buSzPct val="125000"/>
              <a:buFont typeface="Arial" pitchFamily="34" charset="0"/>
              <a:buChar char="▪"/>
            </a:pPr>
            <a:r>
              <a:rPr lang="en-US" sz="1100" b="0" dirty="0"/>
              <a:t>The analysis by itself is not adequate, it only provides the basis for asking meaningful questions of management</a:t>
            </a:r>
          </a:p>
          <a:p>
            <a:pPr marL="396875" lvl="1">
              <a:lnSpc>
                <a:spcPts val="1200"/>
              </a:lnSpc>
              <a:buSzPct val="100000"/>
              <a:buFont typeface="Arial" pitchFamily="34" charset="0"/>
              <a:buChar char="–"/>
            </a:pPr>
            <a:r>
              <a:rPr lang="en-US" sz="1100" dirty="0">
                <a:solidFill>
                  <a:schemeClr val="accent1"/>
                </a:solidFill>
              </a:rPr>
              <a:t>How does book life compare to economic life</a:t>
            </a:r>
          </a:p>
          <a:p>
            <a:pPr marL="396875" lvl="1">
              <a:lnSpc>
                <a:spcPts val="1200"/>
              </a:lnSpc>
              <a:buSzPct val="100000"/>
              <a:buFont typeface="Arial" pitchFamily="34" charset="0"/>
              <a:buChar char="–"/>
            </a:pPr>
            <a:r>
              <a:rPr lang="en-US" sz="1100" b="0" dirty="0">
                <a:solidFill>
                  <a:schemeClr val="accent1"/>
                </a:solidFill>
              </a:rPr>
              <a:t>Management’s response and action plan for significantly depreciated assets (very low NBV %)</a:t>
            </a:r>
          </a:p>
          <a:p>
            <a:pPr marL="396875" lvl="1">
              <a:lnSpc>
                <a:spcPts val="1200"/>
              </a:lnSpc>
              <a:buFont typeface="Wingdings" pitchFamily="2" charset="2"/>
              <a:buChar char="ü"/>
            </a:pPr>
            <a:endParaRPr lang="en-US" sz="1100" b="0" dirty="0">
              <a:solidFill>
                <a:schemeClr val="accent1"/>
              </a:solidFill>
            </a:endParaRPr>
          </a:p>
          <a:p>
            <a:pPr marL="396875" lvl="1">
              <a:lnSpc>
                <a:spcPts val="1200"/>
              </a:lnSpc>
              <a:buFont typeface="Wingdings" pitchFamily="2" charset="2"/>
              <a:buChar char="ü"/>
            </a:pPr>
            <a:endParaRPr lang="en-US" sz="1100" b="0" dirty="0">
              <a:solidFill>
                <a:schemeClr val="accent1"/>
              </a:solidFill>
            </a:endParaRPr>
          </a:p>
        </p:txBody>
      </p:sp>
      <p:pic>
        <p:nvPicPr>
          <p:cNvPr id="6" name="Picture 2"/>
          <p:cNvPicPr>
            <a:picLocks noChangeAspect="1" noChangeArrowheads="1"/>
          </p:cNvPicPr>
          <p:nvPr/>
        </p:nvPicPr>
        <p:blipFill>
          <a:blip r:embed="rId3" cstate="print"/>
          <a:srcRect/>
          <a:stretch>
            <a:fillRect/>
          </a:stretch>
        </p:blipFill>
        <p:spPr bwMode="auto">
          <a:xfrm>
            <a:off x="200274" y="1455937"/>
            <a:ext cx="4295775" cy="1200150"/>
          </a:xfrm>
          <a:prstGeom prst="rect">
            <a:avLst/>
          </a:prstGeom>
          <a:noFill/>
          <a:ln w="9525">
            <a:noFill/>
            <a:miter lim="800000"/>
            <a:headEnd/>
            <a:tailEnd/>
          </a:ln>
          <a:effectLst/>
        </p:spPr>
      </p:pic>
      <p:graphicFrame>
        <p:nvGraphicFramePr>
          <p:cNvPr id="8" name="Chart 7"/>
          <p:cNvGraphicFramePr>
            <a:graphicFrameLocks/>
          </p:cNvGraphicFramePr>
          <p:nvPr/>
        </p:nvGraphicFramePr>
        <p:xfrm>
          <a:off x="288924" y="3635375"/>
          <a:ext cx="4181475" cy="2914650"/>
        </p:xfrm>
        <a:graphic>
          <a:graphicData uri="http://schemas.openxmlformats.org/drawingml/2006/chart">
            <c:chart xmlns:c="http://schemas.openxmlformats.org/drawingml/2006/chart" xmlns:r="http://schemas.openxmlformats.org/officeDocument/2006/relationships" r:id="rId4"/>
          </a:graphicData>
        </a:graphic>
      </p:graphicFrame>
      <p:sp>
        <p:nvSpPr>
          <p:cNvPr id="9" name="Content Placeholder 3"/>
          <p:cNvSpPr>
            <a:spLocks noGrp="1"/>
          </p:cNvSpPr>
          <p:nvPr>
            <p:ph sz="half" idx="2"/>
          </p:nvPr>
        </p:nvSpPr>
        <p:spPr>
          <a:xfrm>
            <a:off x="4665663" y="3860800"/>
            <a:ext cx="4265612" cy="2501900"/>
          </a:xfrm>
        </p:spPr>
        <p:txBody>
          <a:bodyPr/>
          <a:lstStyle/>
          <a:p>
            <a:pPr marL="228600" indent="-228600"/>
            <a:r>
              <a:rPr lang="en-US" sz="1100" dirty="0"/>
              <a:t>Trends in capital expenditure</a:t>
            </a:r>
          </a:p>
          <a:p>
            <a:pPr marL="228600" indent="-228600">
              <a:buClr>
                <a:schemeClr val="accent1"/>
              </a:buClr>
              <a:buSzPct val="125000"/>
              <a:buFont typeface="Arial" pitchFamily="34" charset="0"/>
              <a:buChar char="▪"/>
            </a:pPr>
            <a:r>
              <a:rPr lang="en-US" sz="1100" b="0" dirty="0"/>
              <a:t>Although absolute change in capital expenditure provides some insights, comparison of capex to depreciation and repair costs can be more meaningful.  It can trigger discussions around:</a:t>
            </a:r>
          </a:p>
          <a:p>
            <a:pPr marL="396875" lvl="1">
              <a:lnSpc>
                <a:spcPts val="1200"/>
              </a:lnSpc>
              <a:buSzPct val="100000"/>
              <a:buFont typeface="Arial" pitchFamily="34" charset="0"/>
              <a:buChar char="–"/>
            </a:pPr>
            <a:r>
              <a:rPr lang="en-US" sz="1100" dirty="0">
                <a:solidFill>
                  <a:schemeClr val="accent1"/>
                </a:solidFill>
              </a:rPr>
              <a:t>Is capex trailing behind depreciation and what are its long term effects </a:t>
            </a:r>
          </a:p>
          <a:p>
            <a:pPr marL="396875" lvl="1">
              <a:lnSpc>
                <a:spcPts val="1200"/>
              </a:lnSpc>
              <a:buSzPct val="100000"/>
              <a:buFont typeface="Arial" pitchFamily="34" charset="0"/>
              <a:buChar char="–"/>
            </a:pPr>
            <a:r>
              <a:rPr lang="en-US" sz="1100" dirty="0">
                <a:solidFill>
                  <a:schemeClr val="accent1"/>
                </a:solidFill>
              </a:rPr>
              <a:t>Is lack of adequate investment in fixed assets leading to higher repair costs</a:t>
            </a:r>
          </a:p>
          <a:p>
            <a:pPr marL="228600" indent="-228600">
              <a:lnSpc>
                <a:spcPts val="1200"/>
              </a:lnSpc>
              <a:buClr>
                <a:schemeClr val="accent1"/>
              </a:buClr>
              <a:buSzPct val="125000"/>
              <a:buFont typeface="Arial" pitchFamily="34" charset="0"/>
              <a:buChar char="▪"/>
            </a:pPr>
            <a:r>
              <a:rPr lang="en-US" sz="1100" b="0" dirty="0"/>
              <a:t>Trends may be more meaningful to analyze at category level</a:t>
            </a:r>
          </a:p>
          <a:p>
            <a:pPr marL="228600" indent="-228600">
              <a:lnSpc>
                <a:spcPts val="1200"/>
              </a:lnSpc>
              <a:buClr>
                <a:schemeClr val="accent1"/>
              </a:buClr>
              <a:buSzPct val="125000"/>
              <a:buFont typeface="Arial" pitchFamily="34" charset="0"/>
              <a:buChar char="▪"/>
            </a:pPr>
            <a:r>
              <a:rPr lang="en-US" sz="1100" b="0" dirty="0"/>
              <a:t>Focusing on periods closer to the transaction may help understand if management has been conserving cash by reducing capex  </a:t>
            </a:r>
          </a:p>
          <a:p>
            <a:pPr marL="228600" indent="-228600">
              <a:lnSpc>
                <a:spcPts val="1200"/>
              </a:lnSpc>
              <a:buFont typeface="Arial" pitchFamily="34" charset="0"/>
              <a:buChar char="•"/>
            </a:pPr>
            <a:endParaRPr lang="en-US" sz="1100" b="0" dirty="0"/>
          </a:p>
        </p:txBody>
      </p:sp>
      <p:sp>
        <p:nvSpPr>
          <p:cNvPr id="13" name="TextBox 12"/>
          <p:cNvSpPr txBox="1"/>
          <p:nvPr/>
        </p:nvSpPr>
        <p:spPr>
          <a:xfrm>
            <a:off x="2234153" y="1102937"/>
            <a:ext cx="2238113" cy="276999"/>
          </a:xfrm>
          <a:prstGeom prst="rect">
            <a:avLst/>
          </a:prstGeom>
          <a:solidFill>
            <a:srgbClr val="C84E00"/>
          </a:solidFill>
        </p:spPr>
        <p:txBody>
          <a:bodyPr wrap="none" rtlCol="0">
            <a:spAutoFit/>
          </a:bodyPr>
          <a:lstStyle/>
          <a:p>
            <a:r>
              <a:rPr lang="en-US" sz="1200" b="1" dirty="0"/>
              <a:t>For Example Purposes Only</a:t>
            </a:r>
          </a:p>
        </p:txBody>
      </p:sp>
      <p:sp>
        <p:nvSpPr>
          <p:cNvPr id="14" name="TextBox 13"/>
          <p:cNvSpPr txBox="1"/>
          <p:nvPr/>
        </p:nvSpPr>
        <p:spPr>
          <a:xfrm>
            <a:off x="2198017" y="3574331"/>
            <a:ext cx="2238113" cy="276999"/>
          </a:xfrm>
          <a:prstGeom prst="rect">
            <a:avLst/>
          </a:prstGeom>
          <a:solidFill>
            <a:srgbClr val="C84E00"/>
          </a:solidFill>
        </p:spPr>
        <p:txBody>
          <a:bodyPr wrap="none" rtlCol="0">
            <a:spAutoFit/>
          </a:bodyPr>
          <a:lstStyle/>
          <a:p>
            <a:r>
              <a:rPr lang="en-US" sz="1200" b="1" dirty="0"/>
              <a:t>For Example Purposes Only</a:t>
            </a:r>
          </a:p>
        </p:txBody>
      </p:sp>
      <p:pic>
        <p:nvPicPr>
          <p:cNvPr id="10" name="Picture 9"/>
          <p:cNvPicPr>
            <a:picLocks noChangeAspect="1" noChangeArrowheads="1"/>
          </p:cNvPicPr>
          <p:nvPr/>
        </p:nvPicPr>
        <p:blipFill>
          <a:blip r:embed="rId5" cstate="print"/>
          <a:srcRect/>
          <a:stretch>
            <a:fillRect/>
          </a:stretch>
        </p:blipFill>
        <p:spPr bwMode="auto">
          <a:xfrm>
            <a:off x="8066762" y="69275"/>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4627563" y="1527200"/>
            <a:ext cx="4265612" cy="1562100"/>
          </a:xfrm>
        </p:spPr>
        <p:txBody>
          <a:bodyPr/>
          <a:lstStyle/>
          <a:p>
            <a:pPr marL="228600" indent="-228600">
              <a:lnSpc>
                <a:spcPts val="1200"/>
              </a:lnSpc>
            </a:pPr>
            <a:r>
              <a:rPr lang="en-US" sz="1100" dirty="0"/>
              <a:t>Changes in policy </a:t>
            </a:r>
          </a:p>
          <a:p>
            <a:pPr marL="228600" indent="-228600">
              <a:lnSpc>
                <a:spcPts val="1200"/>
              </a:lnSpc>
              <a:buClr>
                <a:schemeClr val="accent1"/>
              </a:buClr>
              <a:buSzPct val="125000"/>
              <a:buFont typeface="Arial" pitchFamily="34" charset="0"/>
              <a:buChar char="▪"/>
            </a:pPr>
            <a:r>
              <a:rPr lang="en-US" sz="1100" b="0" dirty="0"/>
              <a:t>In the example here, depreciation expense for the year has increased. However increasing the estimated useful lives of assets spreads the depreciation over a longer period of time thus helping reduce the depreciation charge each year. </a:t>
            </a:r>
          </a:p>
          <a:p>
            <a:pPr marL="228600" indent="-228600">
              <a:lnSpc>
                <a:spcPts val="1200"/>
              </a:lnSpc>
              <a:buClr>
                <a:schemeClr val="accent1"/>
              </a:buClr>
              <a:buSzPct val="125000"/>
              <a:buFont typeface="Arial" pitchFamily="34" charset="0"/>
              <a:buChar char="▪"/>
            </a:pPr>
            <a:r>
              <a:rPr lang="en-US" sz="1100" b="0" dirty="0">
                <a:solidFill>
                  <a:schemeClr val="accent1"/>
                </a:solidFill>
              </a:rPr>
              <a:t>This analysis is more meaningful in publicly traded entities as they are incentivized to show higher EPS since such metrics are seen as performance measures by the users</a:t>
            </a:r>
          </a:p>
          <a:p>
            <a:pPr marL="228600" indent="-228600">
              <a:lnSpc>
                <a:spcPts val="1200"/>
              </a:lnSpc>
              <a:buClr>
                <a:schemeClr val="accent1"/>
              </a:buClr>
              <a:buSzPct val="125000"/>
              <a:buFont typeface="Arial" pitchFamily="34" charset="0"/>
              <a:buChar char="▪"/>
            </a:pPr>
            <a:endParaRPr lang="en-US" sz="1100" b="0" dirty="0">
              <a:solidFill>
                <a:schemeClr val="accent1"/>
              </a:solidFill>
            </a:endParaRPr>
          </a:p>
          <a:p>
            <a:pPr marL="228600" indent="-228600">
              <a:lnSpc>
                <a:spcPts val="1200"/>
              </a:lnSpc>
              <a:buClr>
                <a:schemeClr val="accent1"/>
              </a:buClr>
              <a:buSzPct val="125000"/>
            </a:pPr>
            <a:r>
              <a:rPr lang="en-US" sz="1100" dirty="0">
                <a:solidFill>
                  <a:schemeClr val="accent1"/>
                </a:solidFill>
              </a:rPr>
              <a:t>Other matters</a:t>
            </a:r>
          </a:p>
          <a:p>
            <a:pPr marL="228600" indent="-228600">
              <a:lnSpc>
                <a:spcPts val="1200"/>
              </a:lnSpc>
              <a:buClr>
                <a:schemeClr val="accent1"/>
              </a:buClr>
              <a:buSzPct val="125000"/>
              <a:buFont typeface="Arial" pitchFamily="34" charset="0"/>
              <a:buChar char="▪"/>
            </a:pPr>
            <a:r>
              <a:rPr lang="en-US" sz="1100" b="0" dirty="0">
                <a:solidFill>
                  <a:schemeClr val="accent1"/>
                </a:solidFill>
              </a:rPr>
              <a:t>As part of our due diligence, we should inquire management about:</a:t>
            </a:r>
          </a:p>
          <a:p>
            <a:pPr marL="396875" lvl="1" indent="-228600">
              <a:lnSpc>
                <a:spcPts val="1200"/>
              </a:lnSpc>
              <a:buSzPct val="125000"/>
              <a:buFont typeface="Arial" pitchFamily="34" charset="0"/>
              <a:buChar char="–"/>
            </a:pPr>
            <a:r>
              <a:rPr lang="en-US" sz="1100" b="0" dirty="0">
                <a:solidFill>
                  <a:schemeClr val="accent1"/>
                </a:solidFill>
              </a:rPr>
              <a:t>Utilization: are there any un/under utilized assets that are not generating value, if so how should such assets be treated in the transaction</a:t>
            </a:r>
          </a:p>
          <a:p>
            <a:pPr marL="396875" lvl="1" indent="-228600">
              <a:lnSpc>
                <a:spcPts val="1200"/>
              </a:lnSpc>
              <a:buSzPct val="125000"/>
              <a:buFont typeface="Arial" pitchFamily="34" charset="0"/>
              <a:buChar char="–"/>
            </a:pPr>
            <a:r>
              <a:rPr lang="en-US" sz="1100" dirty="0">
                <a:solidFill>
                  <a:schemeClr val="accent1"/>
                </a:solidFill>
              </a:rPr>
              <a:t>Capacity: what is the capacity to grow the business with existing assets and the need for investment to achieve projected performance. </a:t>
            </a:r>
            <a:endParaRPr lang="en-US" sz="1100" b="0" dirty="0">
              <a:solidFill>
                <a:schemeClr val="accent1"/>
              </a:solidFill>
            </a:endParaRPr>
          </a:p>
        </p:txBody>
      </p:sp>
      <p:grpSp>
        <p:nvGrpSpPr>
          <p:cNvPr id="1028" name="Group 4"/>
          <p:cNvGrpSpPr>
            <a:grpSpLocks noChangeAspect="1"/>
          </p:cNvGrpSpPr>
          <p:nvPr/>
        </p:nvGrpSpPr>
        <p:grpSpPr bwMode="auto">
          <a:xfrm>
            <a:off x="361649" y="1373004"/>
            <a:ext cx="4251326" cy="1928813"/>
            <a:chOff x="246" y="780"/>
            <a:chExt cx="2678" cy="1215"/>
          </a:xfrm>
        </p:grpSpPr>
        <p:sp>
          <p:nvSpPr>
            <p:cNvPr id="1027" name="AutoShape 3"/>
            <p:cNvSpPr>
              <a:spLocks noChangeAspect="1" noChangeArrowheads="1" noTextEdit="1"/>
            </p:cNvSpPr>
            <p:nvPr/>
          </p:nvSpPr>
          <p:spPr bwMode="auto">
            <a:xfrm>
              <a:off x="246" y="780"/>
              <a:ext cx="2415" cy="1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29" name="Rectangle 5"/>
            <p:cNvSpPr>
              <a:spLocks noChangeArrowheads="1"/>
            </p:cNvSpPr>
            <p:nvPr/>
          </p:nvSpPr>
          <p:spPr bwMode="auto">
            <a:xfrm>
              <a:off x="246" y="780"/>
              <a:ext cx="2415" cy="16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30" name="Rectangle 6"/>
            <p:cNvSpPr>
              <a:spLocks noChangeArrowheads="1"/>
            </p:cNvSpPr>
            <p:nvPr/>
          </p:nvSpPr>
          <p:spPr bwMode="auto">
            <a:xfrm>
              <a:off x="2654" y="780"/>
              <a:ext cx="270" cy="16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31" name="Rectangle 7"/>
            <p:cNvSpPr>
              <a:spLocks noChangeArrowheads="1"/>
            </p:cNvSpPr>
            <p:nvPr/>
          </p:nvSpPr>
          <p:spPr bwMode="auto">
            <a:xfrm>
              <a:off x="246" y="941"/>
              <a:ext cx="2678" cy="105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32" name="Rectangle 8"/>
            <p:cNvSpPr>
              <a:spLocks noChangeArrowheads="1"/>
            </p:cNvSpPr>
            <p:nvPr/>
          </p:nvSpPr>
          <p:spPr bwMode="auto">
            <a:xfrm>
              <a:off x="265" y="812"/>
              <a:ext cx="1164"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mn-lt"/>
                  <a:cs typeface="Arial" pitchFamily="34" charset="0"/>
                </a:rPr>
                <a:t>Property, plant and equipment</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33" name="Rectangle 9"/>
            <p:cNvSpPr>
              <a:spLocks noChangeArrowheads="1"/>
            </p:cNvSpPr>
            <p:nvPr/>
          </p:nvSpPr>
          <p:spPr bwMode="auto">
            <a:xfrm>
              <a:off x="265" y="986"/>
              <a:ext cx="128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C2D83"/>
                  </a:solidFill>
                  <a:effectLst/>
                  <a:latin typeface="+mn-lt"/>
                  <a:cs typeface="Arial" pitchFamily="34" charset="0"/>
                </a:rPr>
                <a:t>$'million (except Earnings per share)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34" name="Rectangle 10"/>
            <p:cNvSpPr>
              <a:spLocks noChangeArrowheads="1"/>
            </p:cNvSpPr>
            <p:nvPr/>
          </p:nvSpPr>
          <p:spPr bwMode="auto">
            <a:xfrm>
              <a:off x="1929" y="986"/>
              <a:ext cx="162"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C2D83"/>
                  </a:solidFill>
                  <a:effectLst/>
                  <a:latin typeface="+mn-lt"/>
                  <a:cs typeface="Arial" pitchFamily="34" charset="0"/>
                </a:rPr>
                <a:t>2010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35" name="Rectangle 11"/>
            <p:cNvSpPr>
              <a:spLocks noChangeArrowheads="1"/>
            </p:cNvSpPr>
            <p:nvPr/>
          </p:nvSpPr>
          <p:spPr bwMode="auto">
            <a:xfrm>
              <a:off x="2410" y="986"/>
              <a:ext cx="162"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C2D83"/>
                  </a:solidFill>
                  <a:effectLst/>
                  <a:latin typeface="+mn-lt"/>
                  <a:cs typeface="Arial" pitchFamily="34" charset="0"/>
                </a:rPr>
                <a:t>2011</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36" name="Rectangle 12"/>
            <p:cNvSpPr>
              <a:spLocks noChangeArrowheads="1"/>
            </p:cNvSpPr>
            <p:nvPr/>
          </p:nvSpPr>
          <p:spPr bwMode="auto">
            <a:xfrm>
              <a:off x="265" y="1082"/>
              <a:ext cx="70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Depreciation expense</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37" name="Rectangle 13"/>
            <p:cNvSpPr>
              <a:spLocks noChangeArrowheads="1"/>
            </p:cNvSpPr>
            <p:nvPr/>
          </p:nvSpPr>
          <p:spPr bwMode="auto">
            <a:xfrm>
              <a:off x="1948" y="1082"/>
              <a:ext cx="12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800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38" name="Rectangle 14"/>
            <p:cNvSpPr>
              <a:spLocks noChangeArrowheads="1"/>
            </p:cNvSpPr>
            <p:nvPr/>
          </p:nvSpPr>
          <p:spPr bwMode="auto">
            <a:xfrm>
              <a:off x="1659" y="1082"/>
              <a:ext cx="30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39" name="Rectangle 15"/>
            <p:cNvSpPr>
              <a:spLocks noChangeArrowheads="1"/>
            </p:cNvSpPr>
            <p:nvPr/>
          </p:nvSpPr>
          <p:spPr bwMode="auto">
            <a:xfrm>
              <a:off x="1948" y="1082"/>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0" name="Rectangle 16"/>
            <p:cNvSpPr>
              <a:spLocks noChangeArrowheads="1"/>
            </p:cNvSpPr>
            <p:nvPr/>
          </p:nvSpPr>
          <p:spPr bwMode="auto">
            <a:xfrm>
              <a:off x="2423" y="1082"/>
              <a:ext cx="12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950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1" name="Rectangle 17"/>
            <p:cNvSpPr>
              <a:spLocks noChangeArrowheads="1"/>
            </p:cNvSpPr>
            <p:nvPr/>
          </p:nvSpPr>
          <p:spPr bwMode="auto">
            <a:xfrm>
              <a:off x="2154" y="1082"/>
              <a:ext cx="28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2" name="Rectangle 18"/>
            <p:cNvSpPr>
              <a:spLocks noChangeArrowheads="1"/>
            </p:cNvSpPr>
            <p:nvPr/>
          </p:nvSpPr>
          <p:spPr bwMode="auto">
            <a:xfrm>
              <a:off x="2423" y="1082"/>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3" name="Rectangle 19"/>
            <p:cNvSpPr>
              <a:spLocks noChangeArrowheads="1"/>
            </p:cNvSpPr>
            <p:nvPr/>
          </p:nvSpPr>
          <p:spPr bwMode="auto">
            <a:xfrm>
              <a:off x="265" y="1179"/>
              <a:ext cx="70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Estimated useful lives</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4" name="Rectangle 20"/>
            <p:cNvSpPr>
              <a:spLocks noChangeArrowheads="1"/>
            </p:cNvSpPr>
            <p:nvPr/>
          </p:nvSpPr>
          <p:spPr bwMode="auto">
            <a:xfrm>
              <a:off x="1993" y="1179"/>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20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5" name="Rectangle 21"/>
            <p:cNvSpPr>
              <a:spLocks noChangeArrowheads="1"/>
            </p:cNvSpPr>
            <p:nvPr/>
          </p:nvSpPr>
          <p:spPr bwMode="auto">
            <a:xfrm>
              <a:off x="1665" y="1179"/>
              <a:ext cx="34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6" name="Rectangle 22"/>
            <p:cNvSpPr>
              <a:spLocks noChangeArrowheads="1"/>
            </p:cNvSpPr>
            <p:nvPr/>
          </p:nvSpPr>
          <p:spPr bwMode="auto">
            <a:xfrm>
              <a:off x="1993" y="1179"/>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7" name="Rectangle 23"/>
            <p:cNvSpPr>
              <a:spLocks noChangeArrowheads="1"/>
            </p:cNvSpPr>
            <p:nvPr/>
          </p:nvSpPr>
          <p:spPr bwMode="auto">
            <a:xfrm>
              <a:off x="2468" y="1179"/>
              <a:ext cx="8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25</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8" name="Rectangle 24"/>
            <p:cNvSpPr>
              <a:spLocks noChangeArrowheads="1"/>
            </p:cNvSpPr>
            <p:nvPr/>
          </p:nvSpPr>
          <p:spPr bwMode="auto">
            <a:xfrm>
              <a:off x="2141" y="1179"/>
              <a:ext cx="34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49" name="Rectangle 25"/>
            <p:cNvSpPr>
              <a:spLocks noChangeArrowheads="1"/>
            </p:cNvSpPr>
            <p:nvPr/>
          </p:nvSpPr>
          <p:spPr bwMode="auto">
            <a:xfrm>
              <a:off x="2468" y="1179"/>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0" name="Rectangle 26"/>
            <p:cNvSpPr>
              <a:spLocks noChangeArrowheads="1"/>
            </p:cNvSpPr>
            <p:nvPr/>
          </p:nvSpPr>
          <p:spPr bwMode="auto">
            <a:xfrm>
              <a:off x="265" y="1372"/>
              <a:ext cx="1074"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Basic  Earnings Per share (EPS)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1" name="Rectangle 27"/>
            <p:cNvSpPr>
              <a:spLocks noChangeArrowheads="1"/>
            </p:cNvSpPr>
            <p:nvPr/>
          </p:nvSpPr>
          <p:spPr bwMode="auto">
            <a:xfrm>
              <a:off x="1922" y="1372"/>
              <a:ext cx="14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6.64</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2" name="Rectangle 28"/>
            <p:cNvSpPr>
              <a:spLocks noChangeArrowheads="1"/>
            </p:cNvSpPr>
            <p:nvPr/>
          </p:nvSpPr>
          <p:spPr bwMode="auto">
            <a:xfrm>
              <a:off x="1672" y="1372"/>
              <a:ext cx="26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3" name="Rectangle 29"/>
            <p:cNvSpPr>
              <a:spLocks noChangeArrowheads="1"/>
            </p:cNvSpPr>
            <p:nvPr/>
          </p:nvSpPr>
          <p:spPr bwMode="auto">
            <a:xfrm>
              <a:off x="1922" y="1372"/>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4" name="Rectangle 30"/>
            <p:cNvSpPr>
              <a:spLocks noChangeArrowheads="1"/>
            </p:cNvSpPr>
            <p:nvPr/>
          </p:nvSpPr>
          <p:spPr bwMode="auto">
            <a:xfrm>
              <a:off x="2404" y="1372"/>
              <a:ext cx="14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7.63</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5" name="Rectangle 31"/>
            <p:cNvSpPr>
              <a:spLocks noChangeArrowheads="1"/>
            </p:cNvSpPr>
            <p:nvPr/>
          </p:nvSpPr>
          <p:spPr bwMode="auto">
            <a:xfrm>
              <a:off x="2154" y="1372"/>
              <a:ext cx="26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6" name="Rectangle 32"/>
            <p:cNvSpPr>
              <a:spLocks noChangeArrowheads="1"/>
            </p:cNvSpPr>
            <p:nvPr/>
          </p:nvSpPr>
          <p:spPr bwMode="auto">
            <a:xfrm>
              <a:off x="2404" y="1372"/>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7" name="Rectangle 33"/>
            <p:cNvSpPr>
              <a:spLocks noChangeArrowheads="1"/>
            </p:cNvSpPr>
            <p:nvPr/>
          </p:nvSpPr>
          <p:spPr bwMode="auto">
            <a:xfrm>
              <a:off x="265" y="1468"/>
              <a:ext cx="1325"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EPS if useful lives had not been changed</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8" name="Rectangle 34"/>
            <p:cNvSpPr>
              <a:spLocks noChangeArrowheads="1"/>
            </p:cNvSpPr>
            <p:nvPr/>
          </p:nvSpPr>
          <p:spPr bwMode="auto">
            <a:xfrm>
              <a:off x="1922" y="1468"/>
              <a:ext cx="14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6.64</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59" name="Rectangle 35"/>
            <p:cNvSpPr>
              <a:spLocks noChangeArrowheads="1"/>
            </p:cNvSpPr>
            <p:nvPr/>
          </p:nvSpPr>
          <p:spPr bwMode="auto">
            <a:xfrm>
              <a:off x="1672" y="1468"/>
              <a:ext cx="26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0" name="Rectangle 36"/>
            <p:cNvSpPr>
              <a:spLocks noChangeArrowheads="1"/>
            </p:cNvSpPr>
            <p:nvPr/>
          </p:nvSpPr>
          <p:spPr bwMode="auto">
            <a:xfrm>
              <a:off x="1922" y="1468"/>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1" name="Rectangle 37"/>
            <p:cNvSpPr>
              <a:spLocks noChangeArrowheads="1"/>
            </p:cNvSpPr>
            <p:nvPr/>
          </p:nvSpPr>
          <p:spPr bwMode="auto">
            <a:xfrm>
              <a:off x="2398" y="1468"/>
              <a:ext cx="14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6.99</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2" name="Rectangle 38"/>
            <p:cNvSpPr>
              <a:spLocks noChangeArrowheads="1"/>
            </p:cNvSpPr>
            <p:nvPr/>
          </p:nvSpPr>
          <p:spPr bwMode="auto">
            <a:xfrm>
              <a:off x="2147" y="1468"/>
              <a:ext cx="26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3" name="Rectangle 39"/>
            <p:cNvSpPr>
              <a:spLocks noChangeArrowheads="1"/>
            </p:cNvSpPr>
            <p:nvPr/>
          </p:nvSpPr>
          <p:spPr bwMode="auto">
            <a:xfrm>
              <a:off x="2398" y="1468"/>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4" name="Rectangle 40"/>
            <p:cNvSpPr>
              <a:spLocks noChangeArrowheads="1"/>
            </p:cNvSpPr>
            <p:nvPr/>
          </p:nvSpPr>
          <p:spPr bwMode="auto">
            <a:xfrm>
              <a:off x="265" y="1661"/>
              <a:ext cx="392"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Diluted EPS</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5" name="Rectangle 41"/>
            <p:cNvSpPr>
              <a:spLocks noChangeArrowheads="1"/>
            </p:cNvSpPr>
            <p:nvPr/>
          </p:nvSpPr>
          <p:spPr bwMode="auto">
            <a:xfrm>
              <a:off x="1922" y="1661"/>
              <a:ext cx="14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6.34</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6" name="Rectangle 42"/>
            <p:cNvSpPr>
              <a:spLocks noChangeArrowheads="1"/>
            </p:cNvSpPr>
            <p:nvPr/>
          </p:nvSpPr>
          <p:spPr bwMode="auto">
            <a:xfrm>
              <a:off x="1672" y="1661"/>
              <a:ext cx="26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7" name="Rectangle 43"/>
            <p:cNvSpPr>
              <a:spLocks noChangeArrowheads="1"/>
            </p:cNvSpPr>
            <p:nvPr/>
          </p:nvSpPr>
          <p:spPr bwMode="auto">
            <a:xfrm>
              <a:off x="1922" y="1661"/>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8" name="Rectangle 44"/>
            <p:cNvSpPr>
              <a:spLocks noChangeArrowheads="1"/>
            </p:cNvSpPr>
            <p:nvPr/>
          </p:nvSpPr>
          <p:spPr bwMode="auto">
            <a:xfrm>
              <a:off x="2417" y="1661"/>
              <a:ext cx="14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7.20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69" name="Rectangle 45"/>
            <p:cNvSpPr>
              <a:spLocks noChangeArrowheads="1"/>
            </p:cNvSpPr>
            <p:nvPr/>
          </p:nvSpPr>
          <p:spPr bwMode="auto">
            <a:xfrm>
              <a:off x="2147" y="1661"/>
              <a:ext cx="28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70" name="Rectangle 46"/>
            <p:cNvSpPr>
              <a:spLocks noChangeArrowheads="1"/>
            </p:cNvSpPr>
            <p:nvPr/>
          </p:nvSpPr>
          <p:spPr bwMode="auto">
            <a:xfrm>
              <a:off x="2417" y="1661"/>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71" name="Rectangle 47"/>
            <p:cNvSpPr>
              <a:spLocks noChangeArrowheads="1"/>
            </p:cNvSpPr>
            <p:nvPr/>
          </p:nvSpPr>
          <p:spPr bwMode="auto">
            <a:xfrm>
              <a:off x="265" y="1757"/>
              <a:ext cx="1325"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EPS if useful lives had not been changed</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72" name="Rectangle 48"/>
            <p:cNvSpPr>
              <a:spLocks noChangeArrowheads="1"/>
            </p:cNvSpPr>
            <p:nvPr/>
          </p:nvSpPr>
          <p:spPr bwMode="auto">
            <a:xfrm>
              <a:off x="1922" y="1757"/>
              <a:ext cx="14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6.34</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73" name="Rectangle 49"/>
            <p:cNvSpPr>
              <a:spLocks noChangeArrowheads="1"/>
            </p:cNvSpPr>
            <p:nvPr/>
          </p:nvSpPr>
          <p:spPr bwMode="auto">
            <a:xfrm>
              <a:off x="1672" y="1757"/>
              <a:ext cx="26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74" name="Rectangle 50"/>
            <p:cNvSpPr>
              <a:spLocks noChangeArrowheads="1"/>
            </p:cNvSpPr>
            <p:nvPr/>
          </p:nvSpPr>
          <p:spPr bwMode="auto">
            <a:xfrm>
              <a:off x="1922" y="1757"/>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75" name="Rectangle 51"/>
            <p:cNvSpPr>
              <a:spLocks noChangeArrowheads="1"/>
            </p:cNvSpPr>
            <p:nvPr/>
          </p:nvSpPr>
          <p:spPr bwMode="auto">
            <a:xfrm>
              <a:off x="2404" y="1757"/>
              <a:ext cx="141"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6.60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76" name="Rectangle 52"/>
            <p:cNvSpPr>
              <a:spLocks noChangeArrowheads="1"/>
            </p:cNvSpPr>
            <p:nvPr/>
          </p:nvSpPr>
          <p:spPr bwMode="auto">
            <a:xfrm>
              <a:off x="2154" y="1757"/>
              <a:ext cx="26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77" name="Rectangle 53"/>
            <p:cNvSpPr>
              <a:spLocks noChangeArrowheads="1"/>
            </p:cNvSpPr>
            <p:nvPr/>
          </p:nvSpPr>
          <p:spPr bwMode="auto">
            <a:xfrm>
              <a:off x="2404" y="1757"/>
              <a:ext cx="2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1078" name="Line 54"/>
            <p:cNvSpPr>
              <a:spLocks noChangeShapeType="1"/>
            </p:cNvSpPr>
            <p:nvPr/>
          </p:nvSpPr>
          <p:spPr bwMode="auto">
            <a:xfrm>
              <a:off x="252" y="780"/>
              <a:ext cx="2409"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79" name="Rectangle 55"/>
            <p:cNvSpPr>
              <a:spLocks noChangeArrowheads="1"/>
            </p:cNvSpPr>
            <p:nvPr/>
          </p:nvSpPr>
          <p:spPr bwMode="auto">
            <a:xfrm>
              <a:off x="252" y="780"/>
              <a:ext cx="2409" cy="6"/>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0" name="Line 56"/>
            <p:cNvSpPr>
              <a:spLocks noChangeShapeType="1"/>
            </p:cNvSpPr>
            <p:nvPr/>
          </p:nvSpPr>
          <p:spPr bwMode="auto">
            <a:xfrm>
              <a:off x="252" y="1076"/>
              <a:ext cx="2409"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1" name="Rectangle 57"/>
            <p:cNvSpPr>
              <a:spLocks noChangeArrowheads="1"/>
            </p:cNvSpPr>
            <p:nvPr/>
          </p:nvSpPr>
          <p:spPr bwMode="auto">
            <a:xfrm>
              <a:off x="252" y="1076"/>
              <a:ext cx="2409" cy="6"/>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2" name="Line 58"/>
            <p:cNvSpPr>
              <a:spLocks noChangeShapeType="1"/>
            </p:cNvSpPr>
            <p:nvPr/>
          </p:nvSpPr>
          <p:spPr bwMode="auto">
            <a:xfrm>
              <a:off x="252" y="1847"/>
              <a:ext cx="2402"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3" name="Rectangle 59"/>
            <p:cNvSpPr>
              <a:spLocks noChangeArrowheads="1"/>
            </p:cNvSpPr>
            <p:nvPr/>
          </p:nvSpPr>
          <p:spPr bwMode="auto">
            <a:xfrm>
              <a:off x="252" y="1847"/>
              <a:ext cx="2402"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4" name="Line 60"/>
            <p:cNvSpPr>
              <a:spLocks noChangeShapeType="1"/>
            </p:cNvSpPr>
            <p:nvPr/>
          </p:nvSpPr>
          <p:spPr bwMode="auto">
            <a:xfrm>
              <a:off x="252" y="1860"/>
              <a:ext cx="2402"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5" name="Rectangle 61"/>
            <p:cNvSpPr>
              <a:spLocks noChangeArrowheads="1"/>
            </p:cNvSpPr>
            <p:nvPr/>
          </p:nvSpPr>
          <p:spPr bwMode="auto">
            <a:xfrm>
              <a:off x="252" y="1860"/>
              <a:ext cx="2402"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6" name="Line 62"/>
            <p:cNvSpPr>
              <a:spLocks noChangeShapeType="1"/>
            </p:cNvSpPr>
            <p:nvPr/>
          </p:nvSpPr>
          <p:spPr bwMode="auto">
            <a:xfrm>
              <a:off x="246" y="780"/>
              <a:ext cx="1" cy="1087"/>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7" name="Rectangle 63"/>
            <p:cNvSpPr>
              <a:spLocks noChangeArrowheads="1"/>
            </p:cNvSpPr>
            <p:nvPr/>
          </p:nvSpPr>
          <p:spPr bwMode="auto">
            <a:xfrm>
              <a:off x="246" y="780"/>
              <a:ext cx="6" cy="108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8" name="Line 64"/>
            <p:cNvSpPr>
              <a:spLocks noChangeShapeType="1"/>
            </p:cNvSpPr>
            <p:nvPr/>
          </p:nvSpPr>
          <p:spPr bwMode="auto">
            <a:xfrm>
              <a:off x="2654" y="786"/>
              <a:ext cx="1" cy="108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089" name="Rectangle 65"/>
            <p:cNvSpPr>
              <a:spLocks noChangeArrowheads="1"/>
            </p:cNvSpPr>
            <p:nvPr/>
          </p:nvSpPr>
          <p:spPr bwMode="auto">
            <a:xfrm>
              <a:off x="2654" y="786"/>
              <a:ext cx="7" cy="1081"/>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71" name="TextBox 70"/>
          <p:cNvSpPr txBox="1"/>
          <p:nvPr/>
        </p:nvSpPr>
        <p:spPr>
          <a:xfrm>
            <a:off x="1944486" y="1094288"/>
            <a:ext cx="2238113" cy="276999"/>
          </a:xfrm>
          <a:prstGeom prst="rect">
            <a:avLst/>
          </a:prstGeom>
          <a:solidFill>
            <a:srgbClr val="C84E00"/>
          </a:solidFill>
        </p:spPr>
        <p:txBody>
          <a:bodyPr wrap="none" rtlCol="0">
            <a:spAutoFit/>
          </a:bodyPr>
          <a:lstStyle/>
          <a:p>
            <a:r>
              <a:rPr lang="en-US" sz="1200" b="1" dirty="0"/>
              <a:t>For Example Purposes Only</a:t>
            </a:r>
          </a:p>
        </p:txBody>
      </p:sp>
      <p:pic>
        <p:nvPicPr>
          <p:cNvPr id="70" name="Picture 69"/>
          <p:cNvPicPr>
            <a:picLocks noChangeAspect="1" noChangeArrowheads="1"/>
          </p:cNvPicPr>
          <p:nvPr/>
        </p:nvPicPr>
        <p:blipFill>
          <a:blip r:embed="rId3" cstate="print"/>
          <a:srcRect/>
          <a:stretch>
            <a:fillRect/>
          </a:stretch>
        </p:blipFill>
        <p:spPr bwMode="auto">
          <a:xfrm>
            <a:off x="8066762" y="69275"/>
            <a:ext cx="822960" cy="822960"/>
          </a:xfrm>
          <a:prstGeom prst="rect">
            <a:avLst/>
          </a:prstGeom>
          <a:noFill/>
          <a:ln w="9525">
            <a:noFill/>
            <a:miter lim="800000"/>
            <a:headEnd/>
            <a:tailEnd/>
          </a:ln>
          <a:effectLst/>
        </p:spPr>
      </p:pic>
      <p:sp>
        <p:nvSpPr>
          <p:cNvPr id="73" name="Title 1"/>
          <p:cNvSpPr>
            <a:spLocks noGrp="1"/>
          </p:cNvSpPr>
          <p:nvPr>
            <p:ph type="title"/>
          </p:nvPr>
        </p:nvSpPr>
        <p:spPr bwMode="gray">
          <a:xfrm>
            <a:off x="203201" y="115888"/>
            <a:ext cx="8545513" cy="792162"/>
          </a:xfrm>
        </p:spPr>
        <p:txBody>
          <a:bodyPr/>
          <a:lstStyle/>
          <a:p>
            <a:r>
              <a:rPr lang="en-US" altLang="en-US" sz="1800" b="0" dirty="0">
                <a:solidFill>
                  <a:schemeClr val="accent1">
                    <a:lumMod val="20000"/>
                    <a:lumOff val="80000"/>
                  </a:schemeClr>
                </a:solidFill>
                <a:latin typeface="Arial" charset="0"/>
                <a:cs typeface="Arial" charset="0"/>
              </a:rPr>
              <a:t>Balance sheet: Due diligence considerations</a:t>
            </a:r>
            <a:br>
              <a:rPr lang="en-US" altLang="en-US" sz="1800" b="0" dirty="0">
                <a:solidFill>
                  <a:schemeClr val="accent1">
                    <a:lumMod val="20000"/>
                    <a:lumOff val="80000"/>
                  </a:schemeClr>
                </a:solidFill>
                <a:latin typeface="Arial" charset="0"/>
                <a:cs typeface="Arial" charset="0"/>
              </a:rPr>
            </a:br>
            <a:r>
              <a:rPr lang="en-US" sz="1800" dirty="0"/>
              <a:t>Fixed assets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32"/>
          <p:cNvGraphicFramePr>
            <a:graphicFrameLocks noGrp="1"/>
          </p:cNvGraphicFramePr>
          <p:nvPr/>
        </p:nvGraphicFramePr>
        <p:xfrm>
          <a:off x="410308" y="1987550"/>
          <a:ext cx="3921369" cy="4253866"/>
        </p:xfrm>
        <a:graphic>
          <a:graphicData uri="http://schemas.openxmlformats.org/drawingml/2006/table">
            <a:tbl>
              <a:tblPr/>
              <a:tblGrid>
                <a:gridCol w="1940169"/>
                <a:gridCol w="660889"/>
                <a:gridCol w="660888"/>
                <a:gridCol w="659423"/>
              </a:tblGrid>
              <a:tr h="260350">
                <a:tc gridSpan="4">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1000" b="1" i="0" u="none" strike="noStrike" cap="none" normalizeH="0" baseline="0" dirty="0">
                          <a:ln>
                            <a:noFill/>
                          </a:ln>
                          <a:solidFill>
                            <a:schemeClr val="bg1"/>
                          </a:solidFill>
                          <a:effectLst/>
                          <a:latin typeface="Univers 45 Light" pitchFamily="2" charset="0"/>
                        </a:rPr>
                        <a:t>Accounts receivable</a:t>
                      </a:r>
                      <a:endParaRPr kumimoji="0" lang="en-US" sz="1000" b="1" i="0" u="none" strike="noStrike" cap="none" normalizeH="0" baseline="0" dirty="0">
                        <a:ln>
                          <a:noFill/>
                        </a:ln>
                        <a:solidFill>
                          <a:schemeClr val="bg1"/>
                        </a:solidFill>
                        <a:effectLst/>
                        <a:latin typeface="Univers 45 Light" pitchFamily="2" charset="0"/>
                      </a:endParaRPr>
                    </a:p>
                  </a:txBody>
                  <a:tcPr marL="17585" marR="17585" marT="57150" marB="57150" anchor="ctr" horzOverflow="overflow">
                    <a:lnL w="6350" cap="flat" cmpd="sng" algn="ctr">
                      <a:solidFill>
                        <a:schemeClr val="accent1"/>
                      </a:solidFill>
                      <a:prstDash val="solid"/>
                      <a:round/>
                      <a:headEnd type="none" w="sm" len="sm"/>
                      <a:tailEnd type="none" w="sm" len="sm"/>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sm" len="sm"/>
                      <a:tailEnd type="none" w="sm" len="sm"/>
                    </a:lnT>
                    <a:lnB>
                      <a:noFill/>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3213">
                <a:tc>
                  <a:txBody>
                    <a:bodyPr/>
                    <a:lstStyle/>
                    <a:p>
                      <a:pPr marL="1588" marR="0" lvl="1" indent="0"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900" b="1" i="0" u="none" strike="noStrike" cap="none" normalizeH="0" baseline="0" dirty="0">
                          <a:ln>
                            <a:noFill/>
                          </a:ln>
                          <a:solidFill>
                            <a:schemeClr val="tx2"/>
                          </a:solidFill>
                          <a:effectLst/>
                          <a:latin typeface="Univers 45 Light" pitchFamily="2" charset="0"/>
                        </a:rPr>
                        <a:t>$’000</a:t>
                      </a:r>
                    </a:p>
                  </a:txBody>
                  <a:tcPr marL="17585" marR="17585" marT="0" marB="19050" anchor="b" horzOverflow="overflow">
                    <a:lnL w="6350" cap="flat" cmpd="sng" algn="ctr">
                      <a:solidFill>
                        <a:schemeClr val="accent1"/>
                      </a:solidFill>
                      <a:prstDash val="solid"/>
                      <a:round/>
                      <a:headEnd type="none" w="sm" len="sm"/>
                      <a:tailEnd type="none" w="sm" len="sm"/>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900" b="1" i="0" u="none" strike="noStrike" cap="none" normalizeH="0" baseline="0" dirty="0">
                          <a:ln>
                            <a:noFill/>
                          </a:ln>
                          <a:solidFill>
                            <a:schemeClr val="tx2"/>
                          </a:solidFill>
                          <a:effectLst/>
                          <a:latin typeface="Univers 45 Light" pitchFamily="2" charset="0"/>
                        </a:rPr>
                        <a:t>2009</a:t>
                      </a:r>
                    </a:p>
                  </a:txBody>
                  <a:tcPr marL="17585" marR="17585" marT="0" marB="19050" anchor="b"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900" b="1" i="0" u="none" strike="noStrike" cap="none" normalizeH="0" baseline="0" dirty="0">
                          <a:ln>
                            <a:noFill/>
                          </a:ln>
                          <a:solidFill>
                            <a:schemeClr val="tx2"/>
                          </a:solidFill>
                          <a:effectLst/>
                          <a:latin typeface="Univers 45 Light" pitchFamily="2" charset="0"/>
                        </a:rPr>
                        <a:t>2010</a:t>
                      </a:r>
                    </a:p>
                  </a:txBody>
                  <a:tcPr marL="17585" marR="17585" marT="0" marB="19050" anchor="b"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900" b="1" i="0" u="none" strike="noStrike" cap="none" normalizeH="0" baseline="0" dirty="0">
                          <a:ln>
                            <a:noFill/>
                          </a:ln>
                          <a:solidFill>
                            <a:schemeClr val="tx2"/>
                          </a:solidFill>
                          <a:effectLst/>
                          <a:latin typeface="Univers 45 Light" pitchFamily="2" charset="0"/>
                        </a:rPr>
                        <a:t>2011</a:t>
                      </a:r>
                    </a:p>
                  </a:txBody>
                  <a:tcPr marL="17585" marR="17585" marT="0" marB="19050" anchor="b" horzOverflow="overflow">
                    <a:lnL>
                      <a:noFill/>
                    </a:lnL>
                    <a:lnR w="6350" cap="flat" cmpd="sng" algn="ctr">
                      <a:solidFill>
                        <a:schemeClr val="accent1"/>
                      </a:solidFill>
                      <a:prstDash val="solid"/>
                      <a:round/>
                      <a:headEnd type="none" w="sm" len="sm"/>
                      <a:tailEnd type="none" w="sm" len="sm"/>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Accounts receivable as per IM</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n/a</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7,289</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n/a</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270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Other receivables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356</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(60)</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Accounts receivable</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7,942</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7,645</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7,168</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Insurance</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85</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175</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77</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Accrued income</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48</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Rent and rates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19</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38</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47</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Other prepayments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46</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22</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20</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Prepayments</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198</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235</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144</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Amounts owed by directors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814</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653</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490</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r>
              <a:tr h="160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Insurance</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82</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Deferred tax</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30</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a:noFill/>
                    </a:lnB>
                    <a:lnTlToBr>
                      <a:noFill/>
                    </a:lnTlToBr>
                    <a:lnBlToTr>
                      <a:noFill/>
                    </a:lnBlToTr>
                    <a:solidFill>
                      <a:schemeClr val="bg1"/>
                    </a:solidFill>
                  </a:tcPr>
                </a:tc>
              </a:tr>
              <a:tr h="1524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Other debtors</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19</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28</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35</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60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Other receivables</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833</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681</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637</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143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Total prepayments and other receivables as per IM</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n/a</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1,272</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n/a</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a:noFill/>
                    </a:lnB>
                    <a:lnTlToBr>
                      <a:noFill/>
                    </a:lnTlToBr>
                    <a:lnBlToTr>
                      <a:noFill/>
                    </a:lnBlToTr>
                    <a:solidFill>
                      <a:schemeClr val="bg1"/>
                    </a:solidFill>
                  </a:tcPr>
                </a:tc>
              </a:tr>
              <a:tr h="1603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Reclassification </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(356)</a:t>
                      </a:r>
                    </a:p>
                  </a:txBody>
                  <a:tcPr marL="17585" marR="17585" marT="19050" marB="19050" anchor="ctr"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Univers 45 Light" pitchFamily="2" charset="0"/>
                        </a:rPr>
                        <a:t>-</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a:noFill/>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476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Total prepayments and other receivables</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1,030</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916</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781</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47638">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Total receivables</a:t>
                      </a:r>
                      <a:r>
                        <a:rPr kumimoji="0" lang="en-US" sz="900" b="1" i="0" u="none" strike="noStrike" cap="none" normalizeH="0" baseline="30000" dirty="0">
                          <a:ln>
                            <a:noFill/>
                          </a:ln>
                          <a:solidFill>
                            <a:schemeClr val="tx1"/>
                          </a:solidFill>
                          <a:effectLst/>
                          <a:latin typeface="Univers 45 Light" pitchFamily="2" charset="0"/>
                        </a:rPr>
                        <a:t>(a)</a:t>
                      </a:r>
                    </a:p>
                  </a:txBody>
                  <a:tcPr marL="17585" marR="17585" marT="19050" marB="19050" anchor="ctr" horzOverflow="overflow">
                    <a:lnL w="6350" cap="flat" cmpd="sng" algn="ctr">
                      <a:solidFill>
                        <a:schemeClr val="accent1"/>
                      </a:solidFill>
                      <a:prstDash val="solid"/>
                      <a:round/>
                      <a:headEnd type="none" w="sm" len="sm"/>
                      <a:tailEnd type="none" w="sm" len="sm"/>
                    </a:lnL>
                    <a:lnR>
                      <a:noFill/>
                    </a:lnR>
                    <a:lnT w="63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8,973</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8,561</a:t>
                      </a:r>
                    </a:p>
                  </a:txBody>
                  <a:tcPr marL="17585" marR="17585" marT="19050" marB="19050" anchor="ctr" horzOverflow="overflow">
                    <a:lnL>
                      <a:noFill/>
                    </a:lnL>
                    <a:lnR>
                      <a:noFill/>
                    </a:lnR>
                    <a:lnT w="63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Univers 45 Light" pitchFamily="2" charset="0"/>
                        </a:rPr>
                        <a:t>7,949</a:t>
                      </a:r>
                    </a:p>
                  </a:txBody>
                  <a:tcPr marL="17585" marR="17585" marT="19050" marB="19050" anchor="ctr" horzOverflow="overflow">
                    <a:lnL>
                      <a:noFill/>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430213">
                <a:tc gridSpan="4">
                  <a:txBody>
                    <a:bodyPr/>
                    <a:lstStyle/>
                    <a:p>
                      <a:pPr marL="400050" marR="0" lvl="0" indent="-400050" algn="l" defTabSz="762000" rtl="0" eaLnBrk="1" fontAlgn="base" latinLnBrk="0" hangingPunct="1">
                        <a:lnSpc>
                          <a:spcPct val="100000"/>
                        </a:lnSpc>
                        <a:spcBef>
                          <a:spcPct val="15000"/>
                        </a:spcBef>
                        <a:spcAft>
                          <a:spcPct val="0"/>
                        </a:spcAft>
                        <a:buClrTx/>
                        <a:buSzTx/>
                        <a:buFontTx/>
                        <a:buNone/>
                        <a:tabLst>
                          <a:tab pos="571500" algn="l"/>
                        </a:tabLst>
                      </a:pPr>
                      <a:r>
                        <a:rPr kumimoji="0" lang="en-GB" sz="700" b="0" i="1" u="none" strike="noStrike" cap="none" normalizeH="0" baseline="0" dirty="0">
                          <a:ln>
                            <a:noFill/>
                          </a:ln>
                          <a:solidFill>
                            <a:schemeClr val="accent1"/>
                          </a:solidFill>
                          <a:effectLst/>
                          <a:latin typeface="Univers 55" pitchFamily="2" charset="0"/>
                        </a:rPr>
                        <a:t>Note:	(a)	As per audited financials 2009-2011</a:t>
                      </a:r>
                    </a:p>
                    <a:p>
                      <a:pPr marL="400050" marR="0" lvl="0" indent="-400050" algn="l" defTabSz="762000" rtl="0" eaLnBrk="1" fontAlgn="base" latinLnBrk="0" hangingPunct="1">
                        <a:lnSpc>
                          <a:spcPct val="100000"/>
                        </a:lnSpc>
                        <a:spcBef>
                          <a:spcPct val="15000"/>
                        </a:spcBef>
                        <a:spcAft>
                          <a:spcPct val="0"/>
                        </a:spcAft>
                        <a:buClrTx/>
                        <a:buSzTx/>
                        <a:buFontTx/>
                        <a:buNone/>
                        <a:tabLst>
                          <a:tab pos="571500" algn="l"/>
                        </a:tabLst>
                      </a:pPr>
                      <a:r>
                        <a:rPr kumimoji="0" lang="en-GB" sz="700" b="0" i="1" u="none" strike="noStrike" cap="none" normalizeH="0" baseline="0" dirty="0">
                          <a:ln>
                            <a:noFill/>
                          </a:ln>
                          <a:solidFill>
                            <a:schemeClr val="accent1"/>
                          </a:solidFill>
                          <a:effectLst/>
                          <a:latin typeface="Univers 55" pitchFamily="2" charset="0"/>
                        </a:rPr>
                        <a:t>Sources:	Audited financials 2009-2011; KPMG analysis</a:t>
                      </a:r>
                    </a:p>
                  </a:txBody>
                  <a:tcPr marL="0" marR="17585" marT="57150" marB="19050"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 name="Line 109"/>
          <p:cNvSpPr>
            <a:spLocks noChangeShapeType="1"/>
          </p:cNvSpPr>
          <p:nvPr/>
        </p:nvSpPr>
        <p:spPr bwMode="auto">
          <a:xfrm flipH="1">
            <a:off x="4374170" y="2133600"/>
            <a:ext cx="782030" cy="801529"/>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6" name="Rectangle 110"/>
          <p:cNvSpPr>
            <a:spLocks noChangeArrowheads="1"/>
          </p:cNvSpPr>
          <p:nvPr/>
        </p:nvSpPr>
        <p:spPr bwMode="auto">
          <a:xfrm>
            <a:off x="5159620" y="1895475"/>
            <a:ext cx="1357294" cy="40504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100" dirty="0">
                <a:solidFill>
                  <a:schemeClr val="bg1"/>
                </a:solidFill>
                <a:latin typeface="Arial"/>
              </a:rPr>
              <a:t>One off? Working capital? </a:t>
            </a:r>
          </a:p>
        </p:txBody>
      </p:sp>
      <p:sp>
        <p:nvSpPr>
          <p:cNvPr id="7" name="Line 111"/>
          <p:cNvSpPr>
            <a:spLocks noChangeShapeType="1"/>
          </p:cNvSpPr>
          <p:nvPr/>
        </p:nvSpPr>
        <p:spPr bwMode="auto">
          <a:xfrm flipH="1">
            <a:off x="4462094" y="2654300"/>
            <a:ext cx="2230805" cy="927479"/>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8" name="Rectangle 112"/>
          <p:cNvSpPr>
            <a:spLocks noChangeArrowheads="1"/>
          </p:cNvSpPr>
          <p:nvPr/>
        </p:nvSpPr>
        <p:spPr bwMode="auto">
          <a:xfrm>
            <a:off x="6566389" y="2422524"/>
            <a:ext cx="1605154" cy="521155"/>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100" dirty="0">
                <a:solidFill>
                  <a:schemeClr val="bg1"/>
                </a:solidFill>
                <a:latin typeface="Arial"/>
              </a:rPr>
              <a:t>Basis of calculation? Other side in creditors? Any one offs?</a:t>
            </a:r>
          </a:p>
        </p:txBody>
      </p:sp>
      <p:sp>
        <p:nvSpPr>
          <p:cNvPr id="9" name="Line 113"/>
          <p:cNvSpPr>
            <a:spLocks noChangeShapeType="1"/>
          </p:cNvSpPr>
          <p:nvPr/>
        </p:nvSpPr>
        <p:spPr bwMode="auto">
          <a:xfrm flipH="1">
            <a:off x="4391755" y="3160712"/>
            <a:ext cx="3124921" cy="1056127"/>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10" name="Rectangle 114"/>
          <p:cNvSpPr>
            <a:spLocks noChangeArrowheads="1"/>
          </p:cNvSpPr>
          <p:nvPr/>
        </p:nvSpPr>
        <p:spPr bwMode="auto">
          <a:xfrm>
            <a:off x="7193573" y="2981324"/>
            <a:ext cx="1500484" cy="758044"/>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100" dirty="0">
                <a:solidFill>
                  <a:schemeClr val="bg1"/>
                </a:solidFill>
                <a:latin typeface="Arial"/>
              </a:rPr>
              <a:t>Is this cheap debt? Increasing underlying earnings? </a:t>
            </a:r>
          </a:p>
          <a:p>
            <a:pPr algn="ctr" defTabSz="762000" eaLnBrk="0" hangingPunct="0">
              <a:lnSpc>
                <a:spcPct val="90000"/>
              </a:lnSpc>
              <a:spcBef>
                <a:spcPct val="20000"/>
              </a:spcBef>
            </a:pPr>
            <a:r>
              <a:rPr lang="en-GB" sz="1100" dirty="0">
                <a:solidFill>
                  <a:schemeClr val="bg1"/>
                </a:solidFill>
                <a:latin typeface="Arial"/>
              </a:rPr>
              <a:t>Not working capital</a:t>
            </a:r>
          </a:p>
        </p:txBody>
      </p:sp>
      <p:sp>
        <p:nvSpPr>
          <p:cNvPr id="11" name="Line 115"/>
          <p:cNvSpPr>
            <a:spLocks noChangeShapeType="1"/>
          </p:cNvSpPr>
          <p:nvPr/>
        </p:nvSpPr>
        <p:spPr bwMode="auto">
          <a:xfrm flipH="1">
            <a:off x="4450371" y="3973512"/>
            <a:ext cx="1691305" cy="266499"/>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12" name="Rectangle 116"/>
          <p:cNvSpPr>
            <a:spLocks noChangeArrowheads="1"/>
          </p:cNvSpPr>
          <p:nvPr/>
        </p:nvSpPr>
        <p:spPr bwMode="auto">
          <a:xfrm>
            <a:off x="5974373" y="3794125"/>
            <a:ext cx="1500484" cy="43679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100" dirty="0">
                <a:solidFill>
                  <a:schemeClr val="bg1"/>
                </a:solidFill>
                <a:latin typeface="Arial"/>
              </a:rPr>
              <a:t>Why classified twice – one off claim? </a:t>
            </a:r>
          </a:p>
        </p:txBody>
      </p:sp>
      <p:sp>
        <p:nvSpPr>
          <p:cNvPr id="13" name="Line 117"/>
          <p:cNvSpPr>
            <a:spLocks noChangeShapeType="1"/>
          </p:cNvSpPr>
          <p:nvPr/>
        </p:nvSpPr>
        <p:spPr bwMode="auto">
          <a:xfrm flipH="1" flipV="1">
            <a:off x="4445975" y="4378323"/>
            <a:ext cx="3247243" cy="207278"/>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14" name="Rectangle 118"/>
          <p:cNvSpPr>
            <a:spLocks noChangeArrowheads="1"/>
          </p:cNvSpPr>
          <p:nvPr/>
        </p:nvSpPr>
        <p:spPr bwMode="auto">
          <a:xfrm>
            <a:off x="7357697" y="4352925"/>
            <a:ext cx="1162189" cy="458562"/>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100" dirty="0">
                <a:solidFill>
                  <a:schemeClr val="bg1"/>
                </a:solidFill>
                <a:latin typeface="Arial"/>
              </a:rPr>
              <a:t>SPA / Definition</a:t>
            </a:r>
          </a:p>
        </p:txBody>
      </p:sp>
      <p:sp>
        <p:nvSpPr>
          <p:cNvPr id="15" name="Line 119"/>
          <p:cNvSpPr>
            <a:spLocks noChangeShapeType="1"/>
          </p:cNvSpPr>
          <p:nvPr/>
        </p:nvSpPr>
        <p:spPr bwMode="auto">
          <a:xfrm flipH="1" flipV="1">
            <a:off x="4380032" y="4568822"/>
            <a:ext cx="1500068" cy="663577"/>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16" name="Rectangle 120"/>
          <p:cNvSpPr>
            <a:spLocks noChangeArrowheads="1"/>
          </p:cNvSpPr>
          <p:nvPr/>
        </p:nvSpPr>
        <p:spPr bwMode="auto">
          <a:xfrm>
            <a:off x="5863004" y="5032374"/>
            <a:ext cx="1219967" cy="46128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100" dirty="0">
                <a:solidFill>
                  <a:schemeClr val="bg1"/>
                </a:solidFill>
                <a:latin typeface="Arial"/>
              </a:rPr>
              <a:t>Nature – one off?</a:t>
            </a:r>
          </a:p>
        </p:txBody>
      </p:sp>
      <p:sp>
        <p:nvSpPr>
          <p:cNvPr id="17" name="Line 121"/>
          <p:cNvSpPr>
            <a:spLocks noChangeShapeType="1"/>
          </p:cNvSpPr>
          <p:nvPr/>
        </p:nvSpPr>
        <p:spPr bwMode="auto">
          <a:xfrm flipH="1" flipV="1">
            <a:off x="4369776" y="5191122"/>
            <a:ext cx="1700824" cy="777878"/>
          </a:xfrm>
          <a:prstGeom prst="line">
            <a:avLst/>
          </a:prstGeom>
          <a:noFill/>
          <a:ln w="6350">
            <a:solidFill>
              <a:schemeClr val="hlink"/>
            </a:solidFill>
            <a:round/>
            <a:headEnd/>
            <a:tailEnd type="triangle" w="med" len="med"/>
          </a:ln>
          <a:effectLst/>
        </p:spPr>
        <p:txBody>
          <a:bodyPr lIns="0" tIns="0" rIns="0" bIns="0"/>
          <a:lstStyle/>
          <a:p>
            <a:endParaRPr lang="en-US" dirty="0"/>
          </a:p>
        </p:txBody>
      </p:sp>
      <p:sp>
        <p:nvSpPr>
          <p:cNvPr id="18" name="Rectangle 122"/>
          <p:cNvSpPr>
            <a:spLocks noChangeArrowheads="1"/>
          </p:cNvSpPr>
          <p:nvPr/>
        </p:nvSpPr>
        <p:spPr bwMode="auto">
          <a:xfrm>
            <a:off x="6113097" y="5711824"/>
            <a:ext cx="1500484" cy="521155"/>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eaLnBrk="0" hangingPunct="0">
              <a:lnSpc>
                <a:spcPct val="90000"/>
              </a:lnSpc>
              <a:spcBef>
                <a:spcPct val="20000"/>
              </a:spcBef>
            </a:pPr>
            <a:r>
              <a:rPr lang="en-GB" sz="1100" dirty="0">
                <a:solidFill>
                  <a:schemeClr val="bg1"/>
                </a:solidFill>
                <a:latin typeface="Arial"/>
              </a:rPr>
              <a:t>Nature of adjustment – why not one this year? </a:t>
            </a:r>
          </a:p>
        </p:txBody>
      </p:sp>
      <p:sp>
        <p:nvSpPr>
          <p:cNvPr id="19" name="Freeform 123"/>
          <p:cNvSpPr>
            <a:spLocks/>
          </p:cNvSpPr>
          <p:nvPr>
            <p:custDataLst>
              <p:tags r:id="rId1"/>
            </p:custDataLst>
          </p:nvPr>
        </p:nvSpPr>
        <p:spPr bwMode="auto">
          <a:xfrm>
            <a:off x="4010758" y="2692400"/>
            <a:ext cx="423496" cy="2349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20" name="Freeform 124"/>
          <p:cNvSpPr>
            <a:spLocks/>
          </p:cNvSpPr>
          <p:nvPr>
            <p:custDataLst>
              <p:tags r:id="rId2"/>
            </p:custDataLst>
          </p:nvPr>
        </p:nvSpPr>
        <p:spPr bwMode="auto">
          <a:xfrm>
            <a:off x="4032739" y="3924300"/>
            <a:ext cx="424962" cy="2349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21" name="Freeform 125"/>
          <p:cNvSpPr>
            <a:spLocks/>
          </p:cNvSpPr>
          <p:nvPr>
            <p:custDataLst>
              <p:tags r:id="rId3"/>
            </p:custDataLst>
          </p:nvPr>
        </p:nvSpPr>
        <p:spPr bwMode="auto">
          <a:xfrm>
            <a:off x="4045928" y="4076700"/>
            <a:ext cx="423496" cy="2349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22" name="Freeform 126"/>
          <p:cNvSpPr>
            <a:spLocks/>
          </p:cNvSpPr>
          <p:nvPr>
            <p:custDataLst>
              <p:tags r:id="rId4"/>
            </p:custDataLst>
          </p:nvPr>
        </p:nvSpPr>
        <p:spPr bwMode="auto">
          <a:xfrm>
            <a:off x="4045928" y="4241800"/>
            <a:ext cx="423496" cy="2349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23" name="Freeform 127"/>
          <p:cNvSpPr>
            <a:spLocks/>
          </p:cNvSpPr>
          <p:nvPr>
            <p:custDataLst>
              <p:tags r:id="rId5"/>
            </p:custDataLst>
          </p:nvPr>
        </p:nvSpPr>
        <p:spPr bwMode="auto">
          <a:xfrm>
            <a:off x="4021016" y="4445000"/>
            <a:ext cx="424962" cy="2349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24" name="Freeform 128"/>
          <p:cNvSpPr>
            <a:spLocks/>
          </p:cNvSpPr>
          <p:nvPr>
            <p:custDataLst>
              <p:tags r:id="rId6"/>
            </p:custDataLst>
          </p:nvPr>
        </p:nvSpPr>
        <p:spPr bwMode="auto">
          <a:xfrm>
            <a:off x="4021016" y="4864100"/>
            <a:ext cx="424962" cy="2349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25" name="Freeform 129"/>
          <p:cNvSpPr>
            <a:spLocks/>
          </p:cNvSpPr>
          <p:nvPr>
            <p:custDataLst>
              <p:tags r:id="rId7"/>
            </p:custDataLst>
          </p:nvPr>
        </p:nvSpPr>
        <p:spPr bwMode="auto">
          <a:xfrm>
            <a:off x="3360128" y="5111750"/>
            <a:ext cx="423496" cy="234950"/>
          </a:xfrm>
          <a:custGeom>
            <a:avLst/>
            <a:gdLst/>
            <a:ahLst/>
            <a:cxnLst>
              <a:cxn ang="0">
                <a:pos x="545" y="20"/>
              </a:cxn>
              <a:cxn ang="0">
                <a:pos x="80" y="140"/>
              </a:cxn>
              <a:cxn ang="0">
                <a:pos x="175" y="365"/>
              </a:cxn>
              <a:cxn ang="0">
                <a:pos x="575" y="295"/>
              </a:cxn>
              <a:cxn ang="0">
                <a:pos x="455" y="70"/>
              </a:cxn>
            </a:cxnLst>
            <a:rect l="0" t="0" r="r" b="b"/>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a:effectLst/>
        </p:spPr>
        <p:txBody>
          <a:bodyPr wrap="none" anchor="ctr"/>
          <a:lstStyle/>
          <a:p>
            <a:endParaRPr lang="en-US" dirty="0"/>
          </a:p>
        </p:txBody>
      </p:sp>
      <p:sp>
        <p:nvSpPr>
          <p:cNvPr id="26" name="AutoShape 130"/>
          <p:cNvSpPr>
            <a:spLocks/>
          </p:cNvSpPr>
          <p:nvPr/>
        </p:nvSpPr>
        <p:spPr bwMode="auto">
          <a:xfrm>
            <a:off x="4372707" y="3098799"/>
            <a:ext cx="91334" cy="821214"/>
          </a:xfrm>
          <a:prstGeom prst="rightBrace">
            <a:avLst>
              <a:gd name="adj1" fmla="val 61905"/>
              <a:gd name="adj2" fmla="val 50000"/>
            </a:avLst>
          </a:prstGeom>
          <a:noFill/>
          <a:ln w="6350">
            <a:solidFill>
              <a:schemeClr val="hlink"/>
            </a:solidFill>
            <a:round/>
            <a:headEnd/>
            <a:tailEnd/>
          </a:ln>
          <a:effectLst/>
        </p:spPr>
        <p:txBody>
          <a:bodyPr wrap="none" lIns="54000" tIns="54000" rIns="54000" bIns="0" anchor="ctr"/>
          <a:lstStyle/>
          <a:p>
            <a:pPr algn="ctr"/>
            <a:endParaRPr lang="en-US" sz="1000" dirty="0">
              <a:solidFill>
                <a:srgbClr val="B21107"/>
              </a:solidFill>
            </a:endParaRPr>
          </a:p>
        </p:txBody>
      </p:sp>
      <p:sp>
        <p:nvSpPr>
          <p:cNvPr id="35" name="Content Placeholder 3"/>
          <p:cNvSpPr txBox="1">
            <a:spLocks/>
          </p:cNvSpPr>
          <p:nvPr/>
        </p:nvSpPr>
        <p:spPr>
          <a:xfrm>
            <a:off x="220662" y="1028700"/>
            <a:ext cx="8593137" cy="600075"/>
          </a:xfrm>
          <a:prstGeom prst="rect">
            <a:avLst/>
          </a:prstGeom>
        </p:spPr>
        <p:txBody>
          <a:bodyPr/>
          <a:lstStyle/>
          <a:p>
            <a:pPr marL="228600" marR="0" lvl="0" indent="-228600" algn="l" defTabSz="914400" rtl="0" eaLnBrk="1" fontAlgn="base" latinLnBrk="0" hangingPunct="1">
              <a:lnSpc>
                <a:spcPts val="1200"/>
              </a:lnSpc>
              <a:spcBef>
                <a:spcPts val="300"/>
              </a:spcBef>
              <a:spcAft>
                <a:spcPts val="300"/>
              </a:spcAft>
              <a:buClrTx/>
              <a:buSzTx/>
              <a:buFontTx/>
              <a:buNone/>
              <a:tabLst/>
              <a:defRPr/>
            </a:pPr>
            <a:r>
              <a:rPr kumimoji="0" lang="en-US" sz="1200" b="1" i="0" u="none" strike="noStrike" kern="0" cap="none" spc="0" normalizeH="0" baseline="0" noProof="0" dirty="0">
                <a:ln>
                  <a:noFill/>
                </a:ln>
                <a:solidFill>
                  <a:schemeClr val="accent1"/>
                </a:solidFill>
                <a:effectLst/>
                <a:uLnTx/>
                <a:uFillTx/>
                <a:latin typeface="+mn-lt"/>
                <a:ea typeface="+mn-ea"/>
                <a:cs typeface="+mn-cs"/>
              </a:rPr>
              <a:t>Reconciliations</a:t>
            </a:r>
          </a:p>
          <a:p>
            <a:pPr marL="228600" marR="0" lvl="0" indent="-228600" algn="l" defTabSz="914400" rtl="0" eaLnBrk="1" fontAlgn="base" latinLnBrk="0" hangingPunct="1">
              <a:lnSpc>
                <a:spcPts val="1200"/>
              </a:lnSpc>
              <a:spcBef>
                <a:spcPts val="300"/>
              </a:spcBef>
              <a:spcAft>
                <a:spcPts val="300"/>
              </a:spcAft>
              <a:buClrTx/>
              <a:buSzPct val="125000"/>
              <a:buFont typeface="Arial" pitchFamily="34" charset="0"/>
              <a:buChar char="▪"/>
              <a:tabLst/>
              <a:defRPr/>
            </a:pPr>
            <a:r>
              <a:rPr kumimoji="0" lang="en-US" sz="1200" b="0" i="0" u="none" strike="noStrike" kern="0" cap="none" spc="0" normalizeH="0" baseline="0" noProof="0" dirty="0">
                <a:ln>
                  <a:noFill/>
                </a:ln>
                <a:solidFill>
                  <a:schemeClr val="accent1"/>
                </a:solidFill>
                <a:effectLst/>
                <a:uLnTx/>
                <a:uFillTx/>
                <a:latin typeface="+mn-lt"/>
                <a:ea typeface="+mn-ea"/>
                <a:cs typeface="+mn-cs"/>
              </a:rPr>
              <a:t>Reconciliation between different sources of accounts receivable</a:t>
            </a:r>
            <a:r>
              <a:rPr kumimoji="0" lang="en-US" sz="1200" b="0" i="0" u="none" strike="noStrike" kern="0" cap="none" spc="0" normalizeH="0" noProof="0" dirty="0">
                <a:ln>
                  <a:noFill/>
                </a:ln>
                <a:solidFill>
                  <a:schemeClr val="accent1"/>
                </a:solidFill>
                <a:effectLst/>
                <a:uLnTx/>
                <a:uFillTx/>
                <a:latin typeface="+mn-lt"/>
                <a:ea typeface="+mn-ea"/>
                <a:cs typeface="+mn-cs"/>
              </a:rPr>
              <a:t> and between sub ledger and general ledger can raise some meaningful </a:t>
            </a:r>
            <a:r>
              <a:rPr lang="en-US" sz="1200" kern="0" dirty="0">
                <a:solidFill>
                  <a:schemeClr val="accent1"/>
                </a:solidFill>
                <a:latin typeface="+mn-lt"/>
                <a:cs typeface="+mn-cs"/>
              </a:rPr>
              <a:t>questions for management. It is important to understand nature and details of the reconciling items and consider whether they warrant adjustments in working capital or quality of earnings </a:t>
            </a:r>
            <a:endParaRPr kumimoji="0" lang="en-US" sz="1200" b="0" i="0" u="none" strike="noStrike" kern="0" cap="none" spc="0" normalizeH="0" baseline="0" noProof="0" dirty="0">
              <a:ln>
                <a:noFill/>
              </a:ln>
              <a:solidFill>
                <a:schemeClr val="accent1"/>
              </a:solidFill>
              <a:effectLst/>
              <a:uLnTx/>
              <a:uFillTx/>
              <a:latin typeface="+mn-lt"/>
              <a:ea typeface="+mn-ea"/>
              <a:cs typeface="+mn-cs"/>
            </a:endParaRPr>
          </a:p>
        </p:txBody>
      </p:sp>
      <p:pic>
        <p:nvPicPr>
          <p:cNvPr id="28" name="Picture 27"/>
          <p:cNvPicPr>
            <a:picLocks noChangeAspect="1" noChangeArrowheads="1"/>
          </p:cNvPicPr>
          <p:nvPr/>
        </p:nvPicPr>
        <p:blipFill>
          <a:blip r:embed="rId10" cstate="print"/>
          <a:srcRect/>
          <a:stretch>
            <a:fillRect/>
          </a:stretch>
        </p:blipFill>
        <p:spPr bwMode="auto">
          <a:xfrm>
            <a:off x="8066762" y="69275"/>
            <a:ext cx="822960" cy="822960"/>
          </a:xfrm>
          <a:prstGeom prst="rect">
            <a:avLst/>
          </a:prstGeom>
          <a:noFill/>
          <a:ln w="9525">
            <a:noFill/>
            <a:miter lim="800000"/>
            <a:headEnd/>
            <a:tailEnd/>
          </a:ln>
          <a:effectLst/>
        </p:spPr>
      </p:pic>
      <p:sp>
        <p:nvSpPr>
          <p:cNvPr id="29" name="Title 1"/>
          <p:cNvSpPr txBox="1">
            <a:spLocks/>
          </p:cNvSpPr>
          <p:nvPr/>
        </p:nvSpPr>
        <p:spPr bwMode="gray">
          <a:xfrm>
            <a:off x="114301" y="141288"/>
            <a:ext cx="8545513" cy="792162"/>
          </a:xfrm>
          <a:prstGeom prst="rect">
            <a:avLst/>
          </a:prstGeom>
        </p:spPr>
        <p:txBody>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t>Balance sheet: Due diligence considerations</a:t>
            </a:r>
            <a:b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br>
            <a:r>
              <a:rPr kumimoji="0" lang="en-US" sz="1800" b="1" i="0" u="none" strike="noStrike" kern="0" cap="none" spc="0" normalizeH="0" baseline="0" noProof="0" dirty="0">
                <a:ln>
                  <a:noFill/>
                </a:ln>
                <a:solidFill>
                  <a:schemeClr val="bg1"/>
                </a:solidFill>
                <a:effectLst/>
                <a:uLnTx/>
                <a:uFillTx/>
                <a:latin typeface="+mj-lt"/>
                <a:ea typeface="+mj-ea"/>
                <a:cs typeface="+mj-cs"/>
              </a:rPr>
              <a:t>Accounts receivable</a:t>
            </a:r>
            <a:r>
              <a:rPr kumimoji="0" lang="en-US" sz="1800" b="1" i="0" u="none" strike="noStrike" kern="0" cap="none" spc="0" normalizeH="0" noProof="0" dirty="0">
                <a:ln>
                  <a:noFill/>
                </a:ln>
                <a:solidFill>
                  <a:schemeClr val="bg1"/>
                </a:solidFill>
                <a:effectLst/>
                <a:uLnTx/>
                <a:uFillTx/>
                <a:latin typeface="+mj-lt"/>
                <a:ea typeface="+mj-ea"/>
                <a:cs typeface="+mj-cs"/>
              </a:rPr>
              <a:t> </a:t>
            </a:r>
            <a:endParaRPr kumimoji="0" lang="en-US" sz="1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5080000" y="1219200"/>
            <a:ext cx="3813175" cy="3238500"/>
          </a:xfrm>
          <a:prstGeom prst="rect">
            <a:avLst/>
          </a:prstGeom>
        </p:spPr>
        <p:txBody>
          <a:bodyPr/>
          <a:lstStyle/>
          <a:p>
            <a:pPr marL="228600" marR="0" lvl="0" indent="-228600" algn="l" defTabSz="914400" rtl="0" eaLnBrk="1" fontAlgn="base" latinLnBrk="0" hangingPunct="1">
              <a:lnSpc>
                <a:spcPts val="1200"/>
              </a:lnSpc>
              <a:spcBef>
                <a:spcPts val="300"/>
              </a:spcBef>
              <a:spcAft>
                <a:spcPts val="300"/>
              </a:spcAft>
              <a:buClrTx/>
              <a:buSzTx/>
              <a:buFontTx/>
              <a:buNone/>
              <a:tabLst/>
              <a:defRPr/>
            </a:pPr>
            <a:r>
              <a:rPr kumimoji="0" lang="en-US" sz="1100" b="1" i="0" u="none" strike="noStrike" kern="0" cap="none" spc="0" normalizeH="0" baseline="0" noProof="0" dirty="0">
                <a:ln>
                  <a:noFill/>
                </a:ln>
                <a:solidFill>
                  <a:schemeClr val="accent1"/>
                </a:solidFill>
                <a:effectLst/>
                <a:uLnTx/>
                <a:uFillTx/>
                <a:latin typeface="+mn-lt"/>
                <a:ea typeface="+mn-ea"/>
                <a:cs typeface="+mn-cs"/>
              </a:rPr>
              <a:t>Aging analysis</a:t>
            </a:r>
          </a:p>
          <a:p>
            <a:pPr marL="228600" lvl="0" indent="-228600">
              <a:lnSpc>
                <a:spcPts val="1200"/>
              </a:lnSpc>
              <a:spcBef>
                <a:spcPts val="300"/>
              </a:spcBef>
              <a:spcAft>
                <a:spcPts val="300"/>
              </a:spcAft>
              <a:buClr>
                <a:schemeClr val="accent1"/>
              </a:buClr>
              <a:buSzPct val="125000"/>
              <a:buFont typeface="Arial" pitchFamily="34" charset="0"/>
              <a:buChar char="▪"/>
            </a:pPr>
            <a:r>
              <a:rPr kumimoji="0" lang="en-US" sz="1100" b="0" i="0" u="none" strike="noStrike" kern="0" cap="none" spc="0" normalizeH="0" baseline="0" noProof="0" dirty="0">
                <a:ln>
                  <a:noFill/>
                </a:ln>
                <a:solidFill>
                  <a:schemeClr val="accent1"/>
                </a:solidFill>
                <a:effectLst/>
                <a:uLnTx/>
                <a:uFillTx/>
                <a:latin typeface="+mn-lt"/>
                <a:ea typeface="+mn-ea"/>
                <a:cs typeface="+mn-cs"/>
              </a:rPr>
              <a:t>Aging analysis</a:t>
            </a:r>
            <a:r>
              <a:rPr kumimoji="0" lang="en-US" sz="1100" b="0" i="0" u="none" strike="noStrike" kern="0" cap="none" spc="0" normalizeH="0" noProof="0" dirty="0">
                <a:ln>
                  <a:noFill/>
                </a:ln>
                <a:solidFill>
                  <a:schemeClr val="accent1"/>
                </a:solidFill>
                <a:effectLst/>
                <a:uLnTx/>
                <a:uFillTx/>
                <a:latin typeface="+mn-lt"/>
                <a:ea typeface="+mn-ea"/>
                <a:cs typeface="+mn-cs"/>
              </a:rPr>
              <a:t> can be done either with reference to the invoice date or the due date. For example, if a customer was invoiced on Nov 30, 2010 and the company provides 45 days credit (i.e. invoice becomes due on Jan 15, 2011), </a:t>
            </a:r>
            <a:r>
              <a:rPr lang="en-US" sz="1100" kern="0" noProof="0" dirty="0">
                <a:solidFill>
                  <a:schemeClr val="accent1"/>
                </a:solidFill>
              </a:rPr>
              <a:t>i</a:t>
            </a:r>
            <a:r>
              <a:rPr lang="en-US" sz="1100" kern="0" dirty="0">
                <a:solidFill>
                  <a:schemeClr val="accent1"/>
                </a:solidFill>
              </a:rPr>
              <a:t>n the aging analysis as of Dec 31, 2010:</a:t>
            </a:r>
            <a:endParaRPr kumimoji="0" lang="en-US" sz="1100" b="0" i="0" u="none" strike="noStrike" kern="0" cap="none" spc="0" normalizeH="0" noProof="0" dirty="0">
              <a:ln>
                <a:noFill/>
              </a:ln>
              <a:solidFill>
                <a:schemeClr val="accent1"/>
              </a:solidFill>
              <a:effectLst/>
              <a:uLnTx/>
              <a:uFillTx/>
              <a:latin typeface="+mn-lt"/>
              <a:ea typeface="+mn-ea"/>
              <a:cs typeface="+mn-cs"/>
            </a:endParaRPr>
          </a:p>
          <a:p>
            <a:pPr lvl="1" indent="-228600">
              <a:lnSpc>
                <a:spcPts val="1200"/>
              </a:lnSpc>
              <a:spcBef>
                <a:spcPts val="300"/>
              </a:spcBef>
              <a:spcAft>
                <a:spcPts val="300"/>
              </a:spcAft>
              <a:buClr>
                <a:schemeClr val="accent1"/>
              </a:buClr>
              <a:buFont typeface="Arial" pitchFamily="34" charset="0"/>
              <a:buChar char="–"/>
            </a:pPr>
            <a:r>
              <a:rPr lang="en-US" sz="1100" kern="0" dirty="0">
                <a:solidFill>
                  <a:schemeClr val="accent1"/>
                </a:solidFill>
                <a:latin typeface="+mn-lt"/>
                <a:cs typeface="+mn-cs"/>
              </a:rPr>
              <a:t>Based on invoice date, the customer account will be in the 30 days bucket (as it is 30 days from the invoice date</a:t>
            </a:r>
          </a:p>
          <a:p>
            <a:pPr lvl="1" indent="-228600">
              <a:lnSpc>
                <a:spcPts val="1200"/>
              </a:lnSpc>
              <a:spcBef>
                <a:spcPts val="300"/>
              </a:spcBef>
              <a:spcAft>
                <a:spcPts val="300"/>
              </a:spcAft>
              <a:buClr>
                <a:schemeClr val="accent1"/>
              </a:buClr>
              <a:buFont typeface="Arial" pitchFamily="34" charset="0"/>
              <a:buChar char="–"/>
            </a:pPr>
            <a:r>
              <a:rPr kumimoji="0" lang="en-US" sz="1100" b="0" i="0" u="none" strike="noStrike" kern="0" cap="none" spc="0" normalizeH="0" noProof="0" dirty="0">
                <a:ln>
                  <a:noFill/>
                </a:ln>
                <a:solidFill>
                  <a:schemeClr val="accent1"/>
                </a:solidFill>
                <a:effectLst/>
                <a:uLnTx/>
                <a:uFillTx/>
                <a:latin typeface="+mn-lt"/>
                <a:ea typeface="+mn-ea"/>
                <a:cs typeface="+mn-cs"/>
              </a:rPr>
              <a:t>Based on due date, the customer account will be in the current bucket (as the due date has not yet arrived as of the aging date)</a:t>
            </a:r>
          </a:p>
          <a:p>
            <a:pPr marL="228600" marR="0" lvl="0" indent="-228600" algn="l" defTabSz="914400" rtl="0" eaLnBrk="1" fontAlgn="base" latinLnBrk="0" hangingPunct="1">
              <a:lnSpc>
                <a:spcPts val="1200"/>
              </a:lnSpc>
              <a:spcBef>
                <a:spcPts val="300"/>
              </a:spcBef>
              <a:spcAft>
                <a:spcPts val="300"/>
              </a:spcAft>
              <a:buClr>
                <a:schemeClr val="accent1"/>
              </a:buClr>
              <a:buSzPct val="125000"/>
              <a:buFont typeface="Arial" pitchFamily="34" charset="0"/>
              <a:buChar char="•"/>
              <a:tabLst/>
              <a:defRPr/>
            </a:pPr>
            <a:r>
              <a:rPr kumimoji="0" lang="en-US" sz="1100" b="0" i="0" u="none" strike="noStrike" kern="0" cap="none" spc="0" normalizeH="0" noProof="0" dirty="0">
                <a:ln>
                  <a:noFill/>
                </a:ln>
                <a:solidFill>
                  <a:schemeClr val="accent1"/>
                </a:solidFill>
                <a:effectLst/>
                <a:uLnTx/>
                <a:uFillTx/>
                <a:latin typeface="+mn-lt"/>
                <a:ea typeface="+mn-ea"/>
                <a:cs typeface="+mn-cs"/>
              </a:rPr>
              <a:t>It is important to understand the above difference and help ensure that the relevant metric is applied </a:t>
            </a:r>
          </a:p>
          <a:p>
            <a:pPr marL="228600" marR="0" lvl="0" indent="-228600" algn="l" defTabSz="914400" rtl="0" eaLnBrk="1" fontAlgn="base" latinLnBrk="0" hangingPunct="1">
              <a:lnSpc>
                <a:spcPts val="1200"/>
              </a:lnSpc>
              <a:spcBef>
                <a:spcPts val="300"/>
              </a:spcBef>
              <a:spcAft>
                <a:spcPts val="300"/>
              </a:spcAft>
              <a:buClr>
                <a:schemeClr val="accent1"/>
              </a:buClr>
              <a:buSzPct val="125000"/>
              <a:buFont typeface="Arial" pitchFamily="34" charset="0"/>
              <a:buChar char="•"/>
              <a:tabLst/>
              <a:defRPr/>
            </a:pPr>
            <a:r>
              <a:rPr lang="en-US" sz="1100" kern="0" dirty="0">
                <a:solidFill>
                  <a:schemeClr val="accent1"/>
                </a:solidFill>
                <a:latin typeface="+mn-lt"/>
                <a:cs typeface="+mn-cs"/>
              </a:rPr>
              <a:t>In the invoice date aging example, based on the current bucket it may appear that the customer aging has improved, however the greater than 120 day bucket may reflect some potential issues. </a:t>
            </a:r>
          </a:p>
        </p:txBody>
      </p:sp>
      <p:graphicFrame>
        <p:nvGraphicFramePr>
          <p:cNvPr id="9" name="Chart 8"/>
          <p:cNvGraphicFramePr>
            <a:graphicFrameLocks/>
          </p:cNvGraphicFramePr>
          <p:nvPr/>
        </p:nvGraphicFramePr>
        <p:xfrm>
          <a:off x="117475" y="3282950"/>
          <a:ext cx="2419350" cy="21717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nvGraphicFramePr>
        <p:xfrm>
          <a:off x="2676525" y="3333750"/>
          <a:ext cx="2419350" cy="217170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304800" y="2686050"/>
            <a:ext cx="2990850" cy="261610"/>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en-US" sz="1100" b="1" dirty="0"/>
              <a:t>Accounts receivable aging by due date</a:t>
            </a:r>
          </a:p>
        </p:txBody>
      </p:sp>
      <p:pic>
        <p:nvPicPr>
          <p:cNvPr id="1026" name="Picture 2"/>
          <p:cNvPicPr>
            <a:picLocks noChangeAspect="1" noChangeArrowheads="1"/>
          </p:cNvPicPr>
          <p:nvPr/>
        </p:nvPicPr>
        <p:blipFill>
          <a:blip r:embed="rId5" cstate="print"/>
          <a:srcRect/>
          <a:stretch>
            <a:fillRect/>
          </a:stretch>
        </p:blipFill>
        <p:spPr bwMode="auto">
          <a:xfrm>
            <a:off x="269067" y="1492080"/>
            <a:ext cx="3874770" cy="903528"/>
          </a:xfrm>
          <a:prstGeom prst="rect">
            <a:avLst/>
          </a:prstGeom>
          <a:noFill/>
          <a:ln w="9525">
            <a:noFill/>
            <a:miter lim="800000"/>
            <a:headEnd/>
            <a:tailEnd/>
          </a:ln>
          <a:effectLst/>
        </p:spPr>
      </p:pic>
      <p:sp>
        <p:nvSpPr>
          <p:cNvPr id="10" name="TextBox 9"/>
          <p:cNvSpPr txBox="1"/>
          <p:nvPr/>
        </p:nvSpPr>
        <p:spPr>
          <a:xfrm>
            <a:off x="1896360" y="1132789"/>
            <a:ext cx="2238113" cy="276999"/>
          </a:xfrm>
          <a:prstGeom prst="rect">
            <a:avLst/>
          </a:prstGeom>
          <a:solidFill>
            <a:srgbClr val="C84E00"/>
          </a:solidFill>
        </p:spPr>
        <p:txBody>
          <a:bodyPr wrap="none" rtlCol="0">
            <a:spAutoFit/>
          </a:bodyPr>
          <a:lstStyle/>
          <a:p>
            <a:r>
              <a:rPr lang="en-US" sz="1200" b="1" dirty="0"/>
              <a:t>For Example Purposes Only</a:t>
            </a:r>
          </a:p>
        </p:txBody>
      </p:sp>
      <p:pic>
        <p:nvPicPr>
          <p:cNvPr id="14" name="Picture 13"/>
          <p:cNvPicPr>
            <a:picLocks noChangeAspect="1" noChangeArrowheads="1"/>
          </p:cNvPicPr>
          <p:nvPr/>
        </p:nvPicPr>
        <p:blipFill>
          <a:blip r:embed="rId6" cstate="print"/>
          <a:srcRect/>
          <a:stretch>
            <a:fillRect/>
          </a:stretch>
        </p:blipFill>
        <p:spPr bwMode="auto">
          <a:xfrm>
            <a:off x="8066762" y="69275"/>
            <a:ext cx="822960" cy="822960"/>
          </a:xfrm>
          <a:prstGeom prst="rect">
            <a:avLst/>
          </a:prstGeom>
          <a:noFill/>
          <a:ln w="9525">
            <a:noFill/>
            <a:miter lim="800000"/>
            <a:headEnd/>
            <a:tailEnd/>
          </a:ln>
          <a:effectLst/>
        </p:spPr>
      </p:pic>
      <p:sp>
        <p:nvSpPr>
          <p:cNvPr id="15" name="Title 1"/>
          <p:cNvSpPr txBox="1">
            <a:spLocks/>
          </p:cNvSpPr>
          <p:nvPr/>
        </p:nvSpPr>
        <p:spPr bwMode="gray">
          <a:xfrm>
            <a:off x="114301" y="141288"/>
            <a:ext cx="8545513" cy="792162"/>
          </a:xfrm>
          <a:prstGeom prst="rect">
            <a:avLst/>
          </a:prstGeom>
        </p:spPr>
        <p:txBody>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t>Balance sheet: Due diligence considerations</a:t>
            </a:r>
            <a:b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br>
            <a:r>
              <a:rPr kumimoji="0" lang="en-US" sz="1800" b="1" i="0" u="none" strike="noStrike" kern="0" cap="none" spc="0" normalizeH="0" baseline="0" noProof="0" dirty="0">
                <a:ln>
                  <a:noFill/>
                </a:ln>
                <a:solidFill>
                  <a:schemeClr val="bg1"/>
                </a:solidFill>
                <a:effectLst/>
                <a:uLnTx/>
                <a:uFillTx/>
                <a:latin typeface="+mj-lt"/>
                <a:ea typeface="+mj-ea"/>
                <a:cs typeface="+mj-cs"/>
              </a:rPr>
              <a:t>Accounts receivable</a:t>
            </a:r>
            <a:r>
              <a:rPr kumimoji="0" lang="en-US" sz="1800" b="1" i="0" u="none" strike="noStrike" kern="0" cap="none" spc="0" normalizeH="0" noProof="0" dirty="0">
                <a:ln>
                  <a:noFill/>
                </a:ln>
                <a:solidFill>
                  <a:schemeClr val="bg1"/>
                </a:solidFill>
                <a:effectLst/>
                <a:uLnTx/>
                <a:uFillTx/>
                <a:latin typeface="+mj-lt"/>
                <a:ea typeface="+mj-ea"/>
                <a:cs typeface="+mj-cs"/>
              </a:rPr>
              <a:t> </a:t>
            </a:r>
            <a:endParaRPr kumimoji="0" lang="en-US" sz="1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139" y="1282700"/>
            <a:ext cx="4144962" cy="4470400"/>
          </a:xfrm>
        </p:spPr>
        <p:txBody>
          <a:bodyPr/>
          <a:lstStyle/>
          <a:p>
            <a:pPr marL="228600" indent="-228600">
              <a:lnSpc>
                <a:spcPts val="1200"/>
              </a:lnSpc>
            </a:pPr>
            <a:r>
              <a:rPr lang="en-GB" sz="1100" dirty="0"/>
              <a:t>Policy for bad and doubtful accounts</a:t>
            </a:r>
            <a:endParaRPr lang="en-GB" sz="1100" b="0" dirty="0"/>
          </a:p>
          <a:p>
            <a:pPr marL="228600" indent="-228600">
              <a:lnSpc>
                <a:spcPts val="1200"/>
              </a:lnSpc>
              <a:buClr>
                <a:schemeClr val="accent1"/>
              </a:buClr>
              <a:buSzPct val="125000"/>
              <a:buFont typeface="Arial" pitchFamily="34" charset="0"/>
              <a:buChar char="▪"/>
            </a:pPr>
            <a:r>
              <a:rPr lang="en-GB" sz="1100" b="0" dirty="0"/>
              <a:t>A business will usually have a policy for providing for bad and doubtful debts. This is naturally a subjective area as management cannot predict the future and have to estimate which debts they may be unable to recover. </a:t>
            </a:r>
          </a:p>
          <a:p>
            <a:pPr marL="228600" indent="-228600">
              <a:lnSpc>
                <a:spcPts val="1200"/>
              </a:lnSpc>
              <a:buClr>
                <a:schemeClr val="accent1"/>
              </a:buClr>
              <a:buSzPct val="125000"/>
              <a:buFont typeface="Arial" pitchFamily="34" charset="0"/>
              <a:buChar char="▪"/>
            </a:pPr>
            <a:r>
              <a:rPr lang="en-GB" sz="1100" b="0" dirty="0"/>
              <a:t>There are three key things to consider with regard to the bad debt policy of a business</a:t>
            </a:r>
            <a:endParaRPr lang="en-US" sz="1100" b="0" dirty="0"/>
          </a:p>
          <a:p>
            <a:pPr marL="457200" indent="-228600">
              <a:lnSpc>
                <a:spcPts val="1200"/>
              </a:lnSpc>
              <a:buFont typeface="Arial" pitchFamily="34" charset="0"/>
              <a:buChar char="–"/>
            </a:pPr>
            <a:r>
              <a:rPr lang="en-GB" sz="1100" b="0" i="1" dirty="0"/>
              <a:t>Basis: </a:t>
            </a:r>
            <a:r>
              <a:rPr lang="en-GB" sz="1100" b="0" dirty="0"/>
              <a:t>There are generally two ways in which a business provides for doubtful debts – either as a percentage of debts in excess of a certain age, for example, 100 percent of trade receivables greater than 120 days old, or by making provision for specifically identified bad debts. This is the first thing we should seek to understand – what is the basis of the policy which is being applied</a:t>
            </a:r>
            <a:endParaRPr lang="en-US" sz="1100" b="0" dirty="0"/>
          </a:p>
          <a:p>
            <a:pPr marL="457200" indent="-228600">
              <a:lnSpc>
                <a:spcPts val="1200"/>
              </a:lnSpc>
              <a:buFont typeface="Arial" pitchFamily="34" charset="0"/>
              <a:buChar char="–"/>
            </a:pPr>
            <a:r>
              <a:rPr lang="en-GB" sz="1100" b="0" i="1" dirty="0"/>
              <a:t>Consistency</a:t>
            </a:r>
            <a:r>
              <a:rPr lang="en-GB" sz="1100" b="0" dirty="0"/>
              <a:t>: As part of our work we should also understand whether the policy adopted by the business has been applied consistently over the period which we are considering as part of our scope of work. If there has been a change in policy we should seek to understand the rationale for the change and quantify the impact on the profitability of the business</a:t>
            </a:r>
            <a:endParaRPr lang="en-US" sz="1100" b="0" dirty="0"/>
          </a:p>
          <a:p>
            <a:pPr marL="457200" indent="-228600">
              <a:lnSpc>
                <a:spcPts val="1200"/>
              </a:lnSpc>
              <a:buFont typeface="Arial" pitchFamily="34" charset="0"/>
              <a:buChar char="–"/>
            </a:pPr>
            <a:r>
              <a:rPr lang="en-GB" sz="1100" b="0" i="1" dirty="0"/>
              <a:t>Appropriateness</a:t>
            </a:r>
            <a:r>
              <a:rPr lang="en-GB" sz="1100" b="0" dirty="0"/>
              <a:t>: We also consider the appropriateness of the bad debt policy of a business given its type and nature</a:t>
            </a:r>
          </a:p>
        </p:txBody>
      </p:sp>
      <p:sp>
        <p:nvSpPr>
          <p:cNvPr id="6" name="Content Placeholder 2"/>
          <p:cNvSpPr txBox="1">
            <a:spLocks/>
          </p:cNvSpPr>
          <p:nvPr/>
        </p:nvSpPr>
        <p:spPr bwMode="auto">
          <a:xfrm>
            <a:off x="4902200" y="3060700"/>
            <a:ext cx="3937000" cy="3009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marR="0" lvl="0" indent="-228600" algn="l" defTabSz="914400" rtl="0" eaLnBrk="1" fontAlgn="base" latinLnBrk="0" hangingPunct="1">
              <a:lnSpc>
                <a:spcPts val="1200"/>
              </a:lnSpc>
              <a:spcBef>
                <a:spcPts val="300"/>
              </a:spcBef>
              <a:spcAft>
                <a:spcPts val="300"/>
              </a:spcAft>
              <a:buClrTx/>
              <a:buSzTx/>
              <a:tabLst/>
              <a:defRPr/>
            </a:pPr>
            <a:r>
              <a:rPr kumimoji="0" lang="en-US" sz="1100" b="1" i="0" u="none" strike="noStrike" kern="0" cap="none" spc="0" normalizeH="0" baseline="0" noProof="0" dirty="0">
                <a:ln>
                  <a:noFill/>
                </a:ln>
                <a:solidFill>
                  <a:schemeClr val="accent1"/>
                </a:solidFill>
                <a:effectLst/>
                <a:uLnTx/>
                <a:uFillTx/>
                <a:latin typeface="+mn-lt"/>
                <a:ea typeface="+mn-ea"/>
                <a:cs typeface="+mn-cs"/>
              </a:rPr>
              <a:t>Changes</a:t>
            </a:r>
            <a:r>
              <a:rPr kumimoji="0" lang="en-US" sz="1100" b="1" i="0" u="none" strike="noStrike" kern="0" cap="none" spc="0" normalizeH="0" noProof="0" dirty="0">
                <a:ln>
                  <a:noFill/>
                </a:ln>
                <a:solidFill>
                  <a:schemeClr val="accent1"/>
                </a:solidFill>
                <a:effectLst/>
                <a:uLnTx/>
                <a:uFillTx/>
                <a:latin typeface="+mn-lt"/>
                <a:ea typeface="+mn-ea"/>
                <a:cs typeface="+mn-cs"/>
              </a:rPr>
              <a:t> in policy</a:t>
            </a:r>
            <a:endParaRPr kumimoji="0" lang="en-US" sz="1100" b="1" i="0" u="none" strike="noStrike" kern="0" cap="none" spc="0" normalizeH="0" baseline="0" noProof="0" dirty="0">
              <a:ln>
                <a:noFill/>
              </a:ln>
              <a:solidFill>
                <a:schemeClr val="accent1"/>
              </a:solidFill>
              <a:effectLst/>
              <a:uLnTx/>
              <a:uFillTx/>
              <a:latin typeface="+mn-lt"/>
              <a:ea typeface="+mn-ea"/>
              <a:cs typeface="+mn-cs"/>
            </a:endParaRPr>
          </a:p>
          <a:p>
            <a:pPr marL="228600" marR="0" lvl="0" indent="-228600" algn="l" defTabSz="914400" rtl="0" eaLnBrk="1" fontAlgn="base" latinLnBrk="0" hangingPunct="1">
              <a:lnSpc>
                <a:spcPts val="1200"/>
              </a:lnSpc>
              <a:spcBef>
                <a:spcPts val="300"/>
              </a:spcBef>
              <a:spcAft>
                <a:spcPts val="300"/>
              </a:spcAft>
              <a:buClr>
                <a:schemeClr val="accent1"/>
              </a:buClr>
              <a:buSzPct val="125000"/>
              <a:buFont typeface="Arial" pitchFamily="34" charset="0"/>
              <a:buChar char="▪"/>
              <a:tabLst/>
              <a:defRPr/>
            </a:pPr>
            <a:r>
              <a:rPr kumimoji="0" lang="en-US" sz="1100" b="0" i="0" u="none" strike="noStrike" kern="0" cap="none" spc="0" normalizeH="0" baseline="0" noProof="0" dirty="0">
                <a:ln>
                  <a:noFill/>
                </a:ln>
                <a:solidFill>
                  <a:schemeClr val="accent1"/>
                </a:solidFill>
                <a:effectLst/>
                <a:uLnTx/>
                <a:uFillTx/>
                <a:latin typeface="+mn-lt"/>
                <a:ea typeface="+mn-ea"/>
                <a:cs typeface="+mn-cs"/>
              </a:rPr>
              <a:t>The</a:t>
            </a:r>
            <a:r>
              <a:rPr kumimoji="0" lang="en-US" sz="1100" b="0" i="0" u="none" strike="noStrike" kern="0" cap="none" spc="0" normalizeH="0" noProof="0" dirty="0">
                <a:ln>
                  <a:noFill/>
                </a:ln>
                <a:solidFill>
                  <a:schemeClr val="accent1"/>
                </a:solidFill>
                <a:effectLst/>
                <a:uLnTx/>
                <a:uFillTx/>
                <a:latin typeface="+mn-lt"/>
                <a:ea typeface="+mn-ea"/>
                <a:cs typeface="+mn-cs"/>
              </a:rPr>
              <a:t> example above demonstrates the impact of change in policy on earnings, i.e. had the policy not been changed the profits would have been lower by $40 million in 2011. However a change in policy by itself is not an issue. We can address the change in policy by:</a:t>
            </a:r>
          </a:p>
          <a:p>
            <a:pPr marL="685800" lvl="1" indent="-228600">
              <a:lnSpc>
                <a:spcPts val="1200"/>
              </a:lnSpc>
              <a:spcBef>
                <a:spcPts val="300"/>
              </a:spcBef>
              <a:spcAft>
                <a:spcPts val="300"/>
              </a:spcAft>
              <a:buClr>
                <a:schemeClr val="accent1"/>
              </a:buClr>
              <a:buFont typeface="Arial" pitchFamily="34" charset="0"/>
              <a:buChar char="–"/>
            </a:pPr>
            <a:r>
              <a:rPr kumimoji="0" lang="en-US" sz="1100" b="0" i="0" u="none" strike="noStrike" kern="0" cap="none" spc="0" normalizeH="0" noProof="0" dirty="0">
                <a:ln>
                  <a:noFill/>
                </a:ln>
                <a:solidFill>
                  <a:schemeClr val="accent1"/>
                </a:solidFill>
                <a:effectLst/>
                <a:uLnTx/>
                <a:uFillTx/>
                <a:latin typeface="+mn-lt"/>
                <a:ea typeface="+mn-ea"/>
                <a:cs typeface="+mn-cs"/>
              </a:rPr>
              <a:t>Seeking management to explain the rationale for the change</a:t>
            </a:r>
          </a:p>
          <a:p>
            <a:pPr marL="685800" lvl="1" indent="-228600">
              <a:lnSpc>
                <a:spcPts val="1200"/>
              </a:lnSpc>
              <a:spcBef>
                <a:spcPts val="300"/>
              </a:spcBef>
              <a:spcAft>
                <a:spcPts val="300"/>
              </a:spcAft>
              <a:buClr>
                <a:schemeClr val="accent1"/>
              </a:buClr>
              <a:buFont typeface="Arial" pitchFamily="34" charset="0"/>
              <a:buChar char="–"/>
            </a:pPr>
            <a:r>
              <a:rPr lang="en-US" sz="1100" kern="0" dirty="0">
                <a:solidFill>
                  <a:schemeClr val="accent1"/>
                </a:solidFill>
                <a:latin typeface="+mn-lt"/>
                <a:cs typeface="+mn-cs"/>
              </a:rPr>
              <a:t>Comparing reserve created to actual bad debts incurred.  In this example, if the Company incurred bad debts of $100 million against the reserve in both 2010 and 2011, then it may indicate that $250 million is excessive when in fact $160 million was sufficient to cover the losses. </a:t>
            </a:r>
          </a:p>
          <a:p>
            <a:pPr marL="685800" lvl="1" indent="-228600">
              <a:lnSpc>
                <a:spcPts val="1200"/>
              </a:lnSpc>
              <a:spcBef>
                <a:spcPts val="300"/>
              </a:spcBef>
              <a:spcAft>
                <a:spcPts val="300"/>
              </a:spcAft>
              <a:buClr>
                <a:schemeClr val="accent1"/>
              </a:buClr>
              <a:buFont typeface="Arial" pitchFamily="34" charset="0"/>
              <a:buChar char="–"/>
            </a:pPr>
            <a:r>
              <a:rPr kumimoji="0" lang="en-US" sz="1100" b="0" i="0" u="none" strike="noStrike" kern="0" cap="none" spc="0" normalizeH="0" noProof="0" dirty="0">
                <a:ln>
                  <a:noFill/>
                </a:ln>
                <a:solidFill>
                  <a:schemeClr val="accent1"/>
                </a:solidFill>
                <a:effectLst/>
                <a:uLnTx/>
                <a:uFillTx/>
                <a:latin typeface="+mn-lt"/>
                <a:ea typeface="+mn-ea"/>
                <a:cs typeface="+mn-cs"/>
              </a:rPr>
              <a:t>We should highlight the change in policy in our findings and potentially</a:t>
            </a:r>
            <a:r>
              <a:rPr lang="en-US" sz="1100" kern="0" dirty="0">
                <a:solidFill>
                  <a:schemeClr val="accent1"/>
                </a:solidFill>
                <a:latin typeface="+mn-lt"/>
                <a:cs typeface="+mn-cs"/>
              </a:rPr>
              <a:t>y consider a quality of earnings adjustment for the change. </a:t>
            </a:r>
            <a:endParaRPr kumimoji="0" lang="en-US" sz="1100" b="0" i="0" u="none" strike="noStrike" kern="0" cap="none" spc="0" normalizeH="0" noProof="0" dirty="0">
              <a:ln>
                <a:noFill/>
              </a:ln>
              <a:solidFill>
                <a:schemeClr val="accent1"/>
              </a:solidFill>
              <a:effectLst/>
              <a:uLnTx/>
              <a:uFillTx/>
              <a:latin typeface="+mn-lt"/>
              <a:ea typeface="+mn-ea"/>
              <a:cs typeface="+mn-cs"/>
            </a:endParaRPr>
          </a:p>
          <a:p>
            <a:pPr marL="685800" lvl="1" indent="-228600">
              <a:lnSpc>
                <a:spcPts val="1200"/>
              </a:lnSpc>
              <a:spcBef>
                <a:spcPts val="300"/>
              </a:spcBef>
              <a:spcAft>
                <a:spcPts val="300"/>
              </a:spcAft>
              <a:buFont typeface="Wingdings" pitchFamily="2" charset="2"/>
              <a:buChar char="ü"/>
            </a:pPr>
            <a:endParaRPr kumimoji="0" lang="en-US" sz="1100" b="0" i="0" u="none" strike="noStrike" kern="0" cap="none" spc="0" normalizeH="0" baseline="0" noProof="0" dirty="0">
              <a:ln>
                <a:noFill/>
              </a:ln>
              <a:solidFill>
                <a:schemeClr val="accent1"/>
              </a:solidFill>
              <a:effectLst/>
              <a:uLnTx/>
              <a:uFillTx/>
              <a:latin typeface="+mn-lt"/>
              <a:ea typeface="+mn-ea"/>
              <a:cs typeface="+mn-cs"/>
            </a:endParaRPr>
          </a:p>
        </p:txBody>
      </p:sp>
      <p:grpSp>
        <p:nvGrpSpPr>
          <p:cNvPr id="2052" name="Group 4"/>
          <p:cNvGrpSpPr>
            <a:grpSpLocks noChangeAspect="1"/>
          </p:cNvGrpSpPr>
          <p:nvPr/>
        </p:nvGrpSpPr>
        <p:grpSpPr bwMode="auto">
          <a:xfrm>
            <a:off x="4879975" y="1216025"/>
            <a:ext cx="4264025" cy="1868488"/>
            <a:chOff x="3074" y="766"/>
            <a:chExt cx="2686" cy="1177"/>
          </a:xfrm>
        </p:grpSpPr>
        <p:sp>
          <p:nvSpPr>
            <p:cNvPr id="2051" name="AutoShape 3"/>
            <p:cNvSpPr>
              <a:spLocks noChangeAspect="1" noChangeArrowheads="1" noTextEdit="1"/>
            </p:cNvSpPr>
            <p:nvPr/>
          </p:nvSpPr>
          <p:spPr bwMode="auto">
            <a:xfrm>
              <a:off x="3074" y="766"/>
              <a:ext cx="2582" cy="10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53" name="Rectangle 5"/>
            <p:cNvSpPr>
              <a:spLocks noChangeArrowheads="1"/>
            </p:cNvSpPr>
            <p:nvPr/>
          </p:nvSpPr>
          <p:spPr bwMode="auto">
            <a:xfrm>
              <a:off x="3074" y="766"/>
              <a:ext cx="2582" cy="180"/>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55" name="Rectangle 7"/>
            <p:cNvSpPr>
              <a:spLocks noChangeArrowheads="1"/>
            </p:cNvSpPr>
            <p:nvPr/>
          </p:nvSpPr>
          <p:spPr bwMode="auto">
            <a:xfrm>
              <a:off x="3074" y="940"/>
              <a:ext cx="2686" cy="10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56" name="Rectangle 8"/>
            <p:cNvSpPr>
              <a:spLocks noChangeArrowheads="1"/>
            </p:cNvSpPr>
            <p:nvPr/>
          </p:nvSpPr>
          <p:spPr bwMode="auto">
            <a:xfrm>
              <a:off x="3093" y="805"/>
              <a:ext cx="600"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mn-lt"/>
                  <a:cs typeface="Arial" pitchFamily="34" charset="0"/>
                </a:rPr>
                <a:t>Bad debt policy</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57" name="Rectangle 9"/>
            <p:cNvSpPr>
              <a:spLocks noChangeArrowheads="1"/>
            </p:cNvSpPr>
            <p:nvPr/>
          </p:nvSpPr>
          <p:spPr bwMode="auto">
            <a:xfrm>
              <a:off x="3093" y="1068"/>
              <a:ext cx="105"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C2D83"/>
                  </a:solidFill>
                  <a:effectLst/>
                  <a:latin typeface="+mn-lt"/>
                  <a:cs typeface="Arial" pitchFamily="34" charset="0"/>
                </a:rPr>
                <a:t>$m</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58" name="Rectangle 10"/>
            <p:cNvSpPr>
              <a:spLocks noChangeArrowheads="1"/>
            </p:cNvSpPr>
            <p:nvPr/>
          </p:nvSpPr>
          <p:spPr bwMode="auto">
            <a:xfrm>
              <a:off x="4860" y="1068"/>
              <a:ext cx="162"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C2D83"/>
                  </a:solidFill>
                  <a:effectLst/>
                  <a:latin typeface="+mn-lt"/>
                  <a:cs typeface="Arial" pitchFamily="34" charset="0"/>
                </a:rPr>
                <a:t>2010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59" name="Rectangle 11"/>
            <p:cNvSpPr>
              <a:spLocks noChangeArrowheads="1"/>
            </p:cNvSpPr>
            <p:nvPr/>
          </p:nvSpPr>
          <p:spPr bwMode="auto">
            <a:xfrm>
              <a:off x="5476" y="1068"/>
              <a:ext cx="162"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0C2D83"/>
                  </a:solidFill>
                  <a:effectLst/>
                  <a:latin typeface="+mn-lt"/>
                  <a:cs typeface="Arial" pitchFamily="34" charset="0"/>
                </a:rPr>
                <a:t>2011</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0" name="Rectangle 12"/>
            <p:cNvSpPr>
              <a:spLocks noChangeArrowheads="1"/>
            </p:cNvSpPr>
            <p:nvPr/>
          </p:nvSpPr>
          <p:spPr bwMode="auto">
            <a:xfrm>
              <a:off x="3093" y="1261"/>
              <a:ext cx="1066"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Bad and doubtful accounts policy</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1" name="Rectangle 13"/>
            <p:cNvSpPr>
              <a:spLocks noChangeArrowheads="1"/>
            </p:cNvSpPr>
            <p:nvPr/>
          </p:nvSpPr>
          <p:spPr bwMode="auto">
            <a:xfrm>
              <a:off x="4570" y="1165"/>
              <a:ext cx="469"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100% of debt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2" name="Rectangle 14"/>
            <p:cNvSpPr>
              <a:spLocks noChangeArrowheads="1"/>
            </p:cNvSpPr>
            <p:nvPr/>
          </p:nvSpPr>
          <p:spPr bwMode="auto">
            <a:xfrm>
              <a:off x="4686" y="1261"/>
              <a:ext cx="357"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&gt;120 days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3" name="Rectangle 15"/>
            <p:cNvSpPr>
              <a:spLocks noChangeArrowheads="1"/>
            </p:cNvSpPr>
            <p:nvPr/>
          </p:nvSpPr>
          <p:spPr bwMode="auto">
            <a:xfrm>
              <a:off x="5219" y="1165"/>
              <a:ext cx="428"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80% of debt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4" name="Rectangle 16"/>
            <p:cNvSpPr>
              <a:spLocks noChangeArrowheads="1"/>
            </p:cNvSpPr>
            <p:nvPr/>
          </p:nvSpPr>
          <p:spPr bwMode="auto">
            <a:xfrm>
              <a:off x="5303" y="1261"/>
              <a:ext cx="357"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&gt;120 days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5" name="Rectangle 17"/>
            <p:cNvSpPr>
              <a:spLocks noChangeArrowheads="1"/>
            </p:cNvSpPr>
            <p:nvPr/>
          </p:nvSpPr>
          <p:spPr bwMode="auto">
            <a:xfrm>
              <a:off x="3093" y="1371"/>
              <a:ext cx="130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Accounts receivable balance &gt; 120 days</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6" name="Rectangle 18"/>
            <p:cNvSpPr>
              <a:spLocks noChangeArrowheads="1"/>
            </p:cNvSpPr>
            <p:nvPr/>
          </p:nvSpPr>
          <p:spPr bwMode="auto">
            <a:xfrm>
              <a:off x="4558" y="1371"/>
              <a:ext cx="464"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250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7" name="Rectangle 19"/>
            <p:cNvSpPr>
              <a:spLocks noChangeArrowheads="1"/>
            </p:cNvSpPr>
            <p:nvPr/>
          </p:nvSpPr>
          <p:spPr bwMode="auto">
            <a:xfrm>
              <a:off x="5206" y="1371"/>
              <a:ext cx="444"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200 </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8" name="Rectangle 20"/>
            <p:cNvSpPr>
              <a:spLocks noChangeArrowheads="1"/>
            </p:cNvSpPr>
            <p:nvPr/>
          </p:nvSpPr>
          <p:spPr bwMode="auto">
            <a:xfrm>
              <a:off x="3093" y="1480"/>
              <a:ext cx="1115"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Reserve created as per new policy</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69" name="Rectangle 21"/>
            <p:cNvSpPr>
              <a:spLocks noChangeArrowheads="1"/>
            </p:cNvSpPr>
            <p:nvPr/>
          </p:nvSpPr>
          <p:spPr bwMode="auto">
            <a:xfrm>
              <a:off x="4558" y="1480"/>
              <a:ext cx="47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(250)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70" name="Rectangle 22"/>
            <p:cNvSpPr>
              <a:spLocks noChangeArrowheads="1"/>
            </p:cNvSpPr>
            <p:nvPr/>
          </p:nvSpPr>
          <p:spPr bwMode="auto">
            <a:xfrm>
              <a:off x="5206" y="1480"/>
              <a:ext cx="452"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(160)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71" name="Rectangle 23"/>
            <p:cNvSpPr>
              <a:spLocks noChangeArrowheads="1"/>
            </p:cNvSpPr>
            <p:nvPr/>
          </p:nvSpPr>
          <p:spPr bwMode="auto">
            <a:xfrm>
              <a:off x="3093" y="1589"/>
              <a:ext cx="141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Reserve created if the policy is not changed</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72" name="Rectangle 24"/>
            <p:cNvSpPr>
              <a:spLocks noChangeArrowheads="1"/>
            </p:cNvSpPr>
            <p:nvPr/>
          </p:nvSpPr>
          <p:spPr bwMode="auto">
            <a:xfrm>
              <a:off x="4558" y="1589"/>
              <a:ext cx="473"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(250)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73" name="Rectangle 25"/>
            <p:cNvSpPr>
              <a:spLocks noChangeArrowheads="1"/>
            </p:cNvSpPr>
            <p:nvPr/>
          </p:nvSpPr>
          <p:spPr bwMode="auto">
            <a:xfrm>
              <a:off x="5206" y="1589"/>
              <a:ext cx="452"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(200)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74" name="Rectangle 26"/>
            <p:cNvSpPr>
              <a:spLocks noChangeArrowheads="1"/>
            </p:cNvSpPr>
            <p:nvPr/>
          </p:nvSpPr>
          <p:spPr bwMode="auto">
            <a:xfrm>
              <a:off x="3093" y="1686"/>
              <a:ext cx="840"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Impact of change in policy</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75" name="Rectangle 27"/>
            <p:cNvSpPr>
              <a:spLocks noChangeArrowheads="1"/>
            </p:cNvSpPr>
            <p:nvPr/>
          </p:nvSpPr>
          <p:spPr bwMode="auto">
            <a:xfrm>
              <a:off x="5206" y="1686"/>
              <a:ext cx="452" cy="8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cs typeface="Arial" pitchFamily="34" charset="0"/>
                </a:rPr>
                <a:t>                (40)</a:t>
              </a:r>
              <a:endParaRPr kumimoji="0" lang="en-US" sz="1800" b="0" i="0" u="none" strike="noStrike" cap="none" normalizeH="0" baseline="0" dirty="0">
                <a:ln>
                  <a:noFill/>
                </a:ln>
                <a:solidFill>
                  <a:schemeClr val="tx1"/>
                </a:solidFill>
                <a:effectLst/>
                <a:latin typeface="+mn-lt"/>
                <a:cs typeface="Arial" pitchFamily="34" charset="0"/>
              </a:endParaRPr>
            </a:p>
          </p:txBody>
        </p:sp>
        <p:sp>
          <p:nvSpPr>
            <p:cNvPr id="2076" name="Line 28"/>
            <p:cNvSpPr>
              <a:spLocks noChangeShapeType="1"/>
            </p:cNvSpPr>
            <p:nvPr/>
          </p:nvSpPr>
          <p:spPr bwMode="auto">
            <a:xfrm>
              <a:off x="3080" y="766"/>
              <a:ext cx="2576"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77" name="Rectangle 29"/>
            <p:cNvSpPr>
              <a:spLocks noChangeArrowheads="1"/>
            </p:cNvSpPr>
            <p:nvPr/>
          </p:nvSpPr>
          <p:spPr bwMode="auto">
            <a:xfrm>
              <a:off x="3080" y="766"/>
              <a:ext cx="2576" cy="6"/>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78" name="Line 30"/>
            <p:cNvSpPr>
              <a:spLocks noChangeShapeType="1"/>
            </p:cNvSpPr>
            <p:nvPr/>
          </p:nvSpPr>
          <p:spPr bwMode="auto">
            <a:xfrm>
              <a:off x="3080" y="940"/>
              <a:ext cx="2576"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79" name="Rectangle 31"/>
            <p:cNvSpPr>
              <a:spLocks noChangeArrowheads="1"/>
            </p:cNvSpPr>
            <p:nvPr/>
          </p:nvSpPr>
          <p:spPr bwMode="auto">
            <a:xfrm>
              <a:off x="3080" y="940"/>
              <a:ext cx="2576" cy="6"/>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0" name="Line 32"/>
            <p:cNvSpPr>
              <a:spLocks noChangeShapeType="1"/>
            </p:cNvSpPr>
            <p:nvPr/>
          </p:nvSpPr>
          <p:spPr bwMode="auto">
            <a:xfrm>
              <a:off x="3080" y="1158"/>
              <a:ext cx="2576"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1" name="Rectangle 33"/>
            <p:cNvSpPr>
              <a:spLocks noChangeArrowheads="1"/>
            </p:cNvSpPr>
            <p:nvPr/>
          </p:nvSpPr>
          <p:spPr bwMode="auto">
            <a:xfrm>
              <a:off x="3080" y="1158"/>
              <a:ext cx="2576"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2" name="Line 34"/>
            <p:cNvSpPr>
              <a:spLocks noChangeShapeType="1"/>
            </p:cNvSpPr>
            <p:nvPr/>
          </p:nvSpPr>
          <p:spPr bwMode="auto">
            <a:xfrm>
              <a:off x="3080" y="1680"/>
              <a:ext cx="2576"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3" name="Rectangle 35"/>
            <p:cNvSpPr>
              <a:spLocks noChangeArrowheads="1"/>
            </p:cNvSpPr>
            <p:nvPr/>
          </p:nvSpPr>
          <p:spPr bwMode="auto">
            <a:xfrm>
              <a:off x="3080" y="1680"/>
              <a:ext cx="2576" cy="6"/>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4" name="Line 36"/>
            <p:cNvSpPr>
              <a:spLocks noChangeShapeType="1"/>
            </p:cNvSpPr>
            <p:nvPr/>
          </p:nvSpPr>
          <p:spPr bwMode="auto">
            <a:xfrm>
              <a:off x="3080" y="1782"/>
              <a:ext cx="2570"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5" name="Rectangle 37"/>
            <p:cNvSpPr>
              <a:spLocks noChangeArrowheads="1"/>
            </p:cNvSpPr>
            <p:nvPr/>
          </p:nvSpPr>
          <p:spPr bwMode="auto">
            <a:xfrm>
              <a:off x="3080" y="1782"/>
              <a:ext cx="2570"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6" name="Line 38"/>
            <p:cNvSpPr>
              <a:spLocks noChangeShapeType="1"/>
            </p:cNvSpPr>
            <p:nvPr/>
          </p:nvSpPr>
          <p:spPr bwMode="auto">
            <a:xfrm>
              <a:off x="3080" y="1795"/>
              <a:ext cx="2570" cy="1"/>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7" name="Rectangle 39"/>
            <p:cNvSpPr>
              <a:spLocks noChangeArrowheads="1"/>
            </p:cNvSpPr>
            <p:nvPr/>
          </p:nvSpPr>
          <p:spPr bwMode="auto">
            <a:xfrm>
              <a:off x="3080" y="1795"/>
              <a:ext cx="2570" cy="7"/>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8" name="Line 40"/>
            <p:cNvSpPr>
              <a:spLocks noChangeShapeType="1"/>
            </p:cNvSpPr>
            <p:nvPr/>
          </p:nvSpPr>
          <p:spPr bwMode="auto">
            <a:xfrm>
              <a:off x="3074" y="766"/>
              <a:ext cx="1" cy="1036"/>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89" name="Rectangle 41"/>
            <p:cNvSpPr>
              <a:spLocks noChangeArrowheads="1"/>
            </p:cNvSpPr>
            <p:nvPr/>
          </p:nvSpPr>
          <p:spPr bwMode="auto">
            <a:xfrm>
              <a:off x="3074" y="766"/>
              <a:ext cx="6" cy="1036"/>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90" name="Line 42"/>
            <p:cNvSpPr>
              <a:spLocks noChangeShapeType="1"/>
            </p:cNvSpPr>
            <p:nvPr/>
          </p:nvSpPr>
          <p:spPr bwMode="auto">
            <a:xfrm>
              <a:off x="5650" y="772"/>
              <a:ext cx="1" cy="1030"/>
            </a:xfrm>
            <a:prstGeom prst="line">
              <a:avLst/>
            </a:prstGeom>
            <a:noFill/>
            <a:ln w="0">
              <a:solidFill>
                <a:srgbClr val="8AA5CB"/>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091" name="Rectangle 43"/>
            <p:cNvSpPr>
              <a:spLocks noChangeArrowheads="1"/>
            </p:cNvSpPr>
            <p:nvPr/>
          </p:nvSpPr>
          <p:spPr bwMode="auto">
            <a:xfrm>
              <a:off x="5650" y="772"/>
              <a:ext cx="6" cy="1030"/>
            </a:xfrm>
            <a:prstGeom prst="rect">
              <a:avLst/>
            </a:prstGeom>
            <a:solidFill>
              <a:srgbClr val="8AA5CB"/>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48" name="TextBox 47"/>
          <p:cNvSpPr txBox="1"/>
          <p:nvPr/>
        </p:nvSpPr>
        <p:spPr>
          <a:xfrm>
            <a:off x="6656895" y="1019667"/>
            <a:ext cx="2238113" cy="276999"/>
          </a:xfrm>
          <a:prstGeom prst="rect">
            <a:avLst/>
          </a:prstGeom>
          <a:solidFill>
            <a:srgbClr val="C84E00"/>
          </a:solidFill>
        </p:spPr>
        <p:txBody>
          <a:bodyPr wrap="none" rtlCol="0">
            <a:spAutoFit/>
          </a:bodyPr>
          <a:lstStyle/>
          <a:p>
            <a:r>
              <a:rPr lang="en-US" sz="1200" b="1" dirty="0"/>
              <a:t>For Example Purposes Only</a:t>
            </a:r>
          </a:p>
        </p:txBody>
      </p:sp>
      <p:pic>
        <p:nvPicPr>
          <p:cNvPr id="47" name="Picture 46"/>
          <p:cNvPicPr>
            <a:picLocks noChangeAspect="1" noChangeArrowheads="1"/>
          </p:cNvPicPr>
          <p:nvPr/>
        </p:nvPicPr>
        <p:blipFill>
          <a:blip r:embed="rId3" cstate="print"/>
          <a:srcRect/>
          <a:stretch>
            <a:fillRect/>
          </a:stretch>
        </p:blipFill>
        <p:spPr bwMode="auto">
          <a:xfrm>
            <a:off x="8066762" y="69275"/>
            <a:ext cx="822960" cy="822960"/>
          </a:xfrm>
          <a:prstGeom prst="rect">
            <a:avLst/>
          </a:prstGeom>
          <a:noFill/>
          <a:ln w="9525">
            <a:noFill/>
            <a:miter lim="800000"/>
            <a:headEnd/>
            <a:tailEnd/>
          </a:ln>
          <a:effectLst/>
        </p:spPr>
      </p:pic>
      <p:sp>
        <p:nvSpPr>
          <p:cNvPr id="50" name="Title 1"/>
          <p:cNvSpPr txBox="1">
            <a:spLocks/>
          </p:cNvSpPr>
          <p:nvPr/>
        </p:nvSpPr>
        <p:spPr bwMode="gray">
          <a:xfrm>
            <a:off x="114301" y="141288"/>
            <a:ext cx="8545513" cy="792162"/>
          </a:xfrm>
          <a:prstGeom prst="rect">
            <a:avLst/>
          </a:prstGeom>
        </p:spPr>
        <p:txBody>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t>Balance sheet: Due diligence considerations</a:t>
            </a:r>
            <a:b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br>
            <a:r>
              <a:rPr kumimoji="0" lang="en-US" sz="1800" b="1" i="0" u="none" strike="noStrike" kern="0" cap="none" spc="0" normalizeH="0" baseline="0" noProof="0" dirty="0">
                <a:ln>
                  <a:noFill/>
                </a:ln>
                <a:solidFill>
                  <a:schemeClr val="bg1"/>
                </a:solidFill>
                <a:effectLst/>
                <a:uLnTx/>
                <a:uFillTx/>
                <a:latin typeface="+mj-lt"/>
                <a:ea typeface="+mj-ea"/>
                <a:cs typeface="+mj-cs"/>
              </a:rPr>
              <a:t>Accounts receivable</a:t>
            </a:r>
            <a:r>
              <a:rPr kumimoji="0" lang="en-US" sz="1800" b="1" i="0" u="none" strike="noStrike" kern="0" cap="none" spc="0" normalizeH="0" noProof="0" dirty="0">
                <a:ln>
                  <a:noFill/>
                </a:ln>
                <a:solidFill>
                  <a:schemeClr val="bg1"/>
                </a:solidFill>
                <a:effectLst/>
                <a:uLnTx/>
                <a:uFillTx/>
                <a:latin typeface="+mj-lt"/>
                <a:ea typeface="+mj-ea"/>
                <a:cs typeface="+mj-cs"/>
              </a:rPr>
              <a:t> </a:t>
            </a:r>
            <a:endParaRPr kumimoji="0" lang="en-US" sz="18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11139" y="1282700"/>
            <a:ext cx="4144962" cy="4470400"/>
          </a:xfrm>
          <a:prstGeom prst="rect">
            <a:avLst/>
          </a:prstGeom>
        </p:spPr>
        <p:txBody>
          <a:bodyPr/>
          <a:lstStyle/>
          <a:p>
            <a:pPr marL="228600" marR="0" lvl="0" indent="-228600" algn="l" defTabSz="914400" rtl="0" eaLnBrk="1" fontAlgn="base" latinLnBrk="0" hangingPunct="1">
              <a:lnSpc>
                <a:spcPts val="1200"/>
              </a:lnSpc>
              <a:spcBef>
                <a:spcPts val="300"/>
              </a:spcBef>
              <a:spcAft>
                <a:spcPts val="30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chemeClr val="accent1"/>
                </a:solidFill>
                <a:effectLst/>
                <a:uLnTx/>
                <a:uFillTx/>
                <a:latin typeface="+mn-lt"/>
                <a:ea typeface="+mn-ea"/>
                <a:cs typeface="+mn-cs"/>
              </a:rPr>
              <a:t>Before</a:t>
            </a:r>
            <a:r>
              <a:rPr kumimoji="0" lang="en-GB" sz="1100" b="0" i="0" u="none" strike="noStrike" kern="0" cap="none" spc="0" normalizeH="0" noProof="0" dirty="0">
                <a:ln>
                  <a:noFill/>
                </a:ln>
                <a:solidFill>
                  <a:schemeClr val="accent1"/>
                </a:solidFill>
                <a:effectLst/>
                <a:uLnTx/>
                <a:uFillTx/>
                <a:latin typeface="+mn-lt"/>
                <a:ea typeface="+mn-ea"/>
                <a:cs typeface="+mn-cs"/>
              </a:rPr>
              <a:t> proceeding to perform analysis of inventory, it is important to understand certain facts about the inventory of the target entity:</a:t>
            </a:r>
          </a:p>
          <a:p>
            <a:pPr lvl="1" indent="-228600">
              <a:lnSpc>
                <a:spcPts val="1200"/>
              </a:lnSpc>
              <a:spcBef>
                <a:spcPts val="300"/>
              </a:spcBef>
              <a:spcAft>
                <a:spcPts val="300"/>
              </a:spcAft>
              <a:buClr>
                <a:schemeClr val="accent1"/>
              </a:buClr>
              <a:buFont typeface="Arial" pitchFamily="34" charset="0"/>
              <a:buChar char="–"/>
            </a:pPr>
            <a:r>
              <a:rPr lang="en-GB" sz="1100" kern="0" baseline="0" dirty="0">
                <a:solidFill>
                  <a:schemeClr val="accent1"/>
                </a:solidFill>
                <a:latin typeface="+mn-lt"/>
                <a:cs typeface="+mn-cs"/>
              </a:rPr>
              <a:t>Components</a:t>
            </a:r>
            <a:r>
              <a:rPr lang="en-GB" sz="1100" kern="0" dirty="0">
                <a:solidFill>
                  <a:schemeClr val="accent1"/>
                </a:solidFill>
                <a:latin typeface="+mn-lt"/>
                <a:cs typeface="+mn-cs"/>
              </a:rPr>
              <a:t> of inventory – raw materials, work in process and finished goods</a:t>
            </a:r>
          </a:p>
          <a:p>
            <a:pPr lvl="1" indent="-228600">
              <a:lnSpc>
                <a:spcPts val="1200"/>
              </a:lnSpc>
              <a:spcBef>
                <a:spcPts val="300"/>
              </a:spcBef>
              <a:spcAft>
                <a:spcPts val="300"/>
              </a:spcAft>
              <a:buClr>
                <a:schemeClr val="accent1"/>
              </a:buClr>
              <a:buFont typeface="Arial" pitchFamily="34" charset="0"/>
              <a:buChar char="–"/>
            </a:pPr>
            <a:r>
              <a:rPr kumimoji="0" lang="en-GB" sz="1100" b="0" i="0" u="none" strike="noStrike" kern="0" cap="none" spc="0" normalizeH="0" baseline="0" noProof="0" dirty="0">
                <a:ln>
                  <a:noFill/>
                </a:ln>
                <a:solidFill>
                  <a:schemeClr val="accent1"/>
                </a:solidFill>
                <a:effectLst/>
                <a:uLnTx/>
                <a:uFillTx/>
                <a:latin typeface="+mn-lt"/>
                <a:ea typeface="+mn-ea"/>
                <a:cs typeface="+mn-cs"/>
              </a:rPr>
              <a:t>Types of inventory – any consignment</a:t>
            </a:r>
            <a:r>
              <a:rPr kumimoji="0" lang="en-GB" sz="1100" b="0" i="0" u="none" strike="noStrike" kern="0" cap="none" spc="0" normalizeH="0" noProof="0" dirty="0">
                <a:ln>
                  <a:noFill/>
                </a:ln>
                <a:solidFill>
                  <a:schemeClr val="accent1"/>
                </a:solidFill>
                <a:effectLst/>
                <a:uLnTx/>
                <a:uFillTx/>
                <a:latin typeface="+mn-lt"/>
                <a:ea typeface="+mn-ea"/>
                <a:cs typeface="+mn-cs"/>
              </a:rPr>
              <a:t> or bill and hold materials and if so how are they accounted for and separated physically</a:t>
            </a:r>
            <a:endParaRPr kumimoji="0" lang="en-GB" sz="1100" b="0" i="0" u="none" strike="noStrike" kern="0" cap="none" spc="0" normalizeH="0" baseline="0" noProof="0" dirty="0">
              <a:ln>
                <a:noFill/>
              </a:ln>
              <a:solidFill>
                <a:schemeClr val="accent1"/>
              </a:solidFill>
              <a:effectLst/>
              <a:uLnTx/>
              <a:uFillTx/>
              <a:latin typeface="+mn-lt"/>
              <a:ea typeface="+mn-ea"/>
              <a:cs typeface="+mn-cs"/>
            </a:endParaRPr>
          </a:p>
          <a:p>
            <a:pPr lvl="1" indent="-228600">
              <a:lnSpc>
                <a:spcPts val="1200"/>
              </a:lnSpc>
              <a:spcBef>
                <a:spcPts val="300"/>
              </a:spcBef>
              <a:spcAft>
                <a:spcPts val="300"/>
              </a:spcAft>
              <a:buClr>
                <a:schemeClr val="accent1"/>
              </a:buClr>
              <a:buFont typeface="Arial" pitchFamily="34" charset="0"/>
              <a:buChar char="–"/>
            </a:pPr>
            <a:r>
              <a:rPr kumimoji="0" lang="en-GB" sz="1100" b="0" i="0" u="none" strike="noStrike" kern="0" cap="none" spc="0" normalizeH="0" baseline="0" noProof="0" dirty="0">
                <a:ln>
                  <a:noFill/>
                </a:ln>
                <a:solidFill>
                  <a:schemeClr val="accent1"/>
                </a:solidFill>
                <a:effectLst/>
                <a:uLnTx/>
                <a:uFillTx/>
                <a:latin typeface="+mn-lt"/>
                <a:ea typeface="+mn-ea"/>
                <a:cs typeface="+mn-cs"/>
              </a:rPr>
              <a:t>Inventory valuation</a:t>
            </a:r>
            <a:r>
              <a:rPr kumimoji="0" lang="en-GB" sz="1100" b="0" i="0" u="none" strike="noStrike" kern="0" cap="none" spc="0" normalizeH="0" noProof="0" dirty="0">
                <a:ln>
                  <a:noFill/>
                </a:ln>
                <a:solidFill>
                  <a:schemeClr val="accent1"/>
                </a:solidFill>
                <a:effectLst/>
                <a:uLnTx/>
                <a:uFillTx/>
                <a:latin typeface="+mn-lt"/>
                <a:ea typeface="+mn-ea"/>
                <a:cs typeface="+mn-cs"/>
              </a:rPr>
              <a:t> methods (this is typically covered at length in the audited financials and the audit work papers)</a:t>
            </a:r>
          </a:p>
          <a:p>
            <a:pPr lvl="1" indent="-228600">
              <a:lnSpc>
                <a:spcPts val="1200"/>
              </a:lnSpc>
              <a:spcBef>
                <a:spcPts val="300"/>
              </a:spcBef>
              <a:spcAft>
                <a:spcPts val="300"/>
              </a:spcAft>
              <a:buClr>
                <a:schemeClr val="accent1"/>
              </a:buClr>
              <a:buFont typeface="Arial" pitchFamily="34" charset="0"/>
              <a:buChar char="–"/>
            </a:pPr>
            <a:r>
              <a:rPr kumimoji="0" lang="en-GB" sz="1100" b="0" i="0" u="none" strike="noStrike" kern="0" cap="none" spc="0" normalizeH="0" baseline="0" noProof="0" dirty="0">
                <a:ln>
                  <a:noFill/>
                </a:ln>
                <a:solidFill>
                  <a:schemeClr val="accent1"/>
                </a:solidFill>
                <a:effectLst/>
                <a:uLnTx/>
                <a:uFillTx/>
                <a:latin typeface="+mn-lt"/>
                <a:ea typeface="+mn-ea"/>
                <a:cs typeface="+mn-cs"/>
              </a:rPr>
              <a:t>Locations where inventory is maintained</a:t>
            </a:r>
            <a:r>
              <a:rPr kumimoji="0" lang="en-GB" sz="1100" b="0" i="0" u="none" strike="noStrike" kern="0" cap="none" spc="0" normalizeH="0" noProof="0" dirty="0">
                <a:ln>
                  <a:noFill/>
                </a:ln>
                <a:solidFill>
                  <a:schemeClr val="accent1"/>
                </a:solidFill>
                <a:effectLst/>
                <a:uLnTx/>
                <a:uFillTx/>
                <a:latin typeface="+mn-lt"/>
                <a:ea typeface="+mn-ea"/>
                <a:cs typeface="+mn-cs"/>
              </a:rPr>
              <a:t> and frequency of physical count at these locations </a:t>
            </a:r>
          </a:p>
          <a:p>
            <a:pPr lvl="1" indent="-228600">
              <a:lnSpc>
                <a:spcPts val="1200"/>
              </a:lnSpc>
              <a:spcBef>
                <a:spcPts val="300"/>
              </a:spcBef>
              <a:spcAft>
                <a:spcPts val="300"/>
              </a:spcAft>
              <a:buClr>
                <a:schemeClr val="accent1"/>
              </a:buClr>
              <a:buFont typeface="Arial" pitchFamily="34" charset="0"/>
              <a:buChar char="–"/>
            </a:pPr>
            <a:r>
              <a:rPr lang="en-GB" sz="1100" kern="0" noProof="0" dirty="0">
                <a:solidFill>
                  <a:schemeClr val="accent1"/>
                </a:solidFill>
                <a:latin typeface="+mn-lt"/>
                <a:cs typeface="+mn-cs"/>
              </a:rPr>
              <a:t>Industry and the production process – this will help understand what to do expect in terms of inventory and ask management meaningful questions if actual balances deviate from the expected balance. For example,  perishable goods companies should expect to have very low levels of finished goods, companies with long production processes may have significant work in process balances etc. </a:t>
            </a:r>
          </a:p>
          <a:p>
            <a:pPr lvl="1" indent="-228600">
              <a:lnSpc>
                <a:spcPts val="1200"/>
              </a:lnSpc>
              <a:spcBef>
                <a:spcPts val="300"/>
              </a:spcBef>
              <a:spcAft>
                <a:spcPts val="300"/>
              </a:spcAft>
              <a:buFont typeface="Wingdings" pitchFamily="2" charset="2"/>
              <a:buChar char="ü"/>
            </a:pPr>
            <a:endParaRPr kumimoji="0" lang="en-GB" sz="1100" b="0" i="0" u="none" strike="noStrike" kern="0" cap="none" spc="0" normalizeH="0" baseline="0" noProof="0" dirty="0">
              <a:ln>
                <a:noFill/>
              </a:ln>
              <a:solidFill>
                <a:schemeClr val="accent1"/>
              </a:solidFill>
              <a:effectLst/>
              <a:uLnTx/>
              <a:uFillTx/>
              <a:latin typeface="+mn-lt"/>
              <a:ea typeface="+mn-ea"/>
              <a:cs typeface="+mn-cs"/>
            </a:endParaRPr>
          </a:p>
        </p:txBody>
      </p:sp>
      <p:sp>
        <p:nvSpPr>
          <p:cNvPr id="5" name="Content Placeholder 2"/>
          <p:cNvSpPr txBox="1">
            <a:spLocks/>
          </p:cNvSpPr>
          <p:nvPr/>
        </p:nvSpPr>
        <p:spPr>
          <a:xfrm>
            <a:off x="4541839" y="1295400"/>
            <a:ext cx="4144962" cy="4470400"/>
          </a:xfrm>
          <a:prstGeom prst="rect">
            <a:avLst/>
          </a:prstGeom>
        </p:spPr>
        <p:txBody>
          <a:bodyPr/>
          <a:lstStyle/>
          <a:p>
            <a:pPr marL="228600" marR="0" lvl="0" indent="-228600" algn="l" defTabSz="914400" rtl="0" eaLnBrk="1" fontAlgn="base" latinLnBrk="0" hangingPunct="1">
              <a:lnSpc>
                <a:spcPts val="1200"/>
              </a:lnSpc>
              <a:spcBef>
                <a:spcPts val="300"/>
              </a:spcBef>
              <a:spcAft>
                <a:spcPts val="300"/>
              </a:spcAft>
              <a:buClr>
                <a:schemeClr val="accent1"/>
              </a:buClr>
              <a:buSzPct val="125000"/>
              <a:buFont typeface="Arial" pitchFamily="34" charset="0"/>
              <a:buChar char="▪"/>
              <a:tabLst/>
              <a:defRPr/>
            </a:pPr>
            <a:r>
              <a:rPr kumimoji="0" lang="en-GB" sz="1100" b="0" i="0" u="none" strike="noStrike" kern="0" cap="none" spc="0" normalizeH="0" baseline="0" noProof="0" dirty="0">
                <a:ln>
                  <a:noFill/>
                </a:ln>
                <a:solidFill>
                  <a:schemeClr val="accent1"/>
                </a:solidFill>
                <a:effectLst/>
                <a:uLnTx/>
                <a:uFillTx/>
                <a:latin typeface="+mn-lt"/>
                <a:ea typeface="+mn-ea"/>
                <a:cs typeface="+mn-cs"/>
              </a:rPr>
              <a:t>Once</a:t>
            </a:r>
            <a:r>
              <a:rPr kumimoji="0" lang="en-GB" sz="1100" b="0" i="0" u="none" strike="noStrike" kern="0" cap="none" spc="0" normalizeH="0" noProof="0" dirty="0">
                <a:ln>
                  <a:noFill/>
                </a:ln>
                <a:solidFill>
                  <a:schemeClr val="accent1"/>
                </a:solidFill>
                <a:effectLst/>
                <a:uLnTx/>
                <a:uFillTx/>
                <a:latin typeface="+mn-lt"/>
                <a:ea typeface="+mn-ea"/>
                <a:cs typeface="+mn-cs"/>
              </a:rPr>
              <a:t> a detailed</a:t>
            </a:r>
            <a:r>
              <a:rPr lang="en-GB" sz="1100" kern="0" dirty="0">
                <a:solidFill>
                  <a:schemeClr val="accent1"/>
                </a:solidFill>
                <a:latin typeface="+mn-lt"/>
                <a:cs typeface="+mn-cs"/>
              </a:rPr>
              <a:t> understanding of inventory is obtained, we can analyze inventory very similar to accounts receivable</a:t>
            </a:r>
          </a:p>
          <a:p>
            <a:pPr lvl="1" indent="-228600">
              <a:lnSpc>
                <a:spcPts val="1200"/>
              </a:lnSpc>
              <a:spcBef>
                <a:spcPts val="300"/>
              </a:spcBef>
              <a:spcAft>
                <a:spcPts val="300"/>
              </a:spcAft>
              <a:buClr>
                <a:schemeClr val="accent1"/>
              </a:buClr>
              <a:buFont typeface="Arial" pitchFamily="34" charset="0"/>
              <a:buChar char="–"/>
            </a:pPr>
            <a:r>
              <a:rPr lang="en-GB" sz="1100" kern="0" dirty="0">
                <a:solidFill>
                  <a:schemeClr val="accent1"/>
                </a:solidFill>
              </a:rPr>
              <a:t>Aging analysis – with respect to purchase date for raw materials and with respect to production date for finished goods</a:t>
            </a:r>
          </a:p>
          <a:p>
            <a:pPr lvl="1" indent="-228600">
              <a:lnSpc>
                <a:spcPts val="1200"/>
              </a:lnSpc>
              <a:spcBef>
                <a:spcPts val="300"/>
              </a:spcBef>
              <a:spcAft>
                <a:spcPts val="300"/>
              </a:spcAft>
              <a:buClr>
                <a:schemeClr val="accent1"/>
              </a:buClr>
              <a:buFont typeface="Arial" pitchFamily="34" charset="0"/>
              <a:buChar char="–"/>
            </a:pPr>
            <a:r>
              <a:rPr lang="en-GB" sz="1100" kern="0" dirty="0">
                <a:solidFill>
                  <a:schemeClr val="accent1"/>
                </a:solidFill>
              </a:rPr>
              <a:t>Policy for slow and obsolete inventory -  similar to receivables, we should seek to understand the basis, consistency and appropriateness of the inventory reserve policy </a:t>
            </a:r>
          </a:p>
        </p:txBody>
      </p:sp>
      <p:pic>
        <p:nvPicPr>
          <p:cNvPr id="7" name="Picture 6"/>
          <p:cNvPicPr>
            <a:picLocks noChangeAspect="1" noChangeArrowheads="1"/>
          </p:cNvPicPr>
          <p:nvPr/>
        </p:nvPicPr>
        <p:blipFill>
          <a:blip r:embed="rId3" cstate="print"/>
          <a:srcRect/>
          <a:stretch>
            <a:fillRect/>
          </a:stretch>
        </p:blipFill>
        <p:spPr bwMode="auto">
          <a:xfrm>
            <a:off x="8066762" y="69275"/>
            <a:ext cx="822960" cy="822960"/>
          </a:xfrm>
          <a:prstGeom prst="rect">
            <a:avLst/>
          </a:prstGeom>
          <a:noFill/>
          <a:ln w="9525">
            <a:noFill/>
            <a:miter lim="800000"/>
            <a:headEnd/>
            <a:tailEnd/>
          </a:ln>
          <a:effectLst/>
        </p:spPr>
      </p:pic>
      <p:sp>
        <p:nvSpPr>
          <p:cNvPr id="8" name="Title 1"/>
          <p:cNvSpPr txBox="1">
            <a:spLocks/>
          </p:cNvSpPr>
          <p:nvPr/>
        </p:nvSpPr>
        <p:spPr bwMode="gray">
          <a:xfrm>
            <a:off x="127001" y="128588"/>
            <a:ext cx="8545513" cy="792162"/>
          </a:xfrm>
          <a:prstGeom prst="rect">
            <a:avLst/>
          </a:prstGeom>
        </p:spPr>
        <p:txBody>
          <a:bodyPr/>
          <a:lstStyle/>
          <a:p>
            <a:pPr marL="0" marR="0" lvl="0" indent="0" algn="l" defTabSz="914400" rtl="0" eaLnBrk="1" fontAlgn="base" latinLnBrk="0" hangingPunct="1">
              <a:lnSpc>
                <a:spcPts val="25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t>Balance sheet: Due diligence considerations</a:t>
            </a:r>
            <a:br>
              <a:rPr kumimoji="0" lang="en-US" altLang="en-US" sz="1800" b="0" i="0" u="none" strike="noStrike" kern="0" cap="none" spc="0" normalizeH="0" baseline="0" noProof="0" dirty="0">
                <a:ln>
                  <a:noFill/>
                </a:ln>
                <a:solidFill>
                  <a:schemeClr val="accent1">
                    <a:lumMod val="20000"/>
                    <a:lumOff val="80000"/>
                  </a:schemeClr>
                </a:solidFill>
                <a:effectLst/>
                <a:uLnTx/>
                <a:uFillTx/>
                <a:latin typeface="Arial" charset="0"/>
                <a:ea typeface="+mj-ea"/>
                <a:cs typeface="Arial" charset="0"/>
              </a:rPr>
            </a:br>
            <a:r>
              <a:rPr kumimoji="0" lang="en-US" sz="1800" b="1" i="0" u="none" strike="noStrike" kern="0" cap="none" spc="0" normalizeH="0" baseline="0" noProof="0" dirty="0">
                <a:ln>
                  <a:noFill/>
                </a:ln>
                <a:solidFill>
                  <a:schemeClr val="bg1"/>
                </a:solidFill>
                <a:effectLst/>
                <a:uLnTx/>
                <a:uFillTx/>
                <a:latin typeface="+mj-lt"/>
                <a:ea typeface="+mj-ea"/>
                <a:cs typeface="+mj-cs"/>
              </a:rPr>
              <a:t>Inventory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2.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3.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4.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5.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6.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7.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heme/theme1.xml><?xml version="1.0" encoding="utf-8"?>
<a:theme xmlns:a="http://schemas.openxmlformats.org/drawingml/2006/main" name="KPMG Template 2007">
  <a:themeElements>
    <a:clrScheme name="Custom 44">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117" ma:contentTypeDescription="" ma:contentTypeScope="" ma:versionID="d192690b6e3052e73f62607c8dbf43df">
  <xsd:schema xmlns:xsd="http://www.w3.org/2001/XMLSchema" xmlns:p="http://schemas.microsoft.com/office/2006/metadata/properties" xmlns:ns1="http://schemas.microsoft.com/sharepoint/v3" xmlns:ns2="cf981484-ed93-4090-baf6-fe2481f804a7" xmlns:ns3="489cfb28-c304-49d6-bddc-c8ec7c386673" xmlns:ns4="3b8ef508-e9d1-4b2f-9c4d-11b1305c9fbd" xmlns:ns5="http://schemas.microsoft.com/sharepoint/v3/fields" xmlns:ns6="36a1efc2-d798-49a0-b287-5ea8e702f8a2" xmlns:ns7="d5eb7b08-b2c5-40f5-90dd-3641eb55a45e" targetNamespace="http://schemas.microsoft.com/office/2006/metadata/properties" ma:root="true" ma:fieldsID="94c984cd2206b38adcff9517cf2b76b2" ns1:_="" ns2:_="" ns3:_="" ns4:_="" ns5:_="" ns6:_="" ns7:_="">
    <xsd:import namespace="http://schemas.microsoft.com/sharepoint/v3"/>
    <xsd:import namespace="cf981484-ed93-4090-baf6-fe2481f804a7"/>
    <xsd:import namespace="489cfb28-c304-49d6-bddc-c8ec7c386673"/>
    <xsd:import namespace="3b8ef508-e9d1-4b2f-9c4d-11b1305c9fbd"/>
    <xsd:import namespace="http://schemas.microsoft.com/sharepoint/v3/fields"/>
    <xsd:import namespace="36a1efc2-d798-49a0-b287-5ea8e702f8a2"/>
    <xsd:import namespace="d5eb7b08-b2c5-40f5-90dd-3641eb55a45e"/>
    <xsd:element name="properties">
      <xsd:complexType>
        <xsd:sequence>
          <xsd:element name="documentManagement">
            <xsd:complexType>
              <xsd:all>
                <xsd:element ref="ns2:Abstract" minOccurs="0"/>
                <xsd:element ref="ns3:Keyword" minOccurs="0"/>
                <xsd:element ref="ns4:Media_x0020_Type" minOccurs="0"/>
                <xsd:element ref="ns4:Category_x002f_DocumentType" minOccurs="0"/>
                <xsd:element ref="ns4:Country_x0020_Name" minOccurs="0"/>
                <xsd:element ref="ns3:Additional_x0020_Countries" minOccurs="0"/>
                <xsd:element ref="ns4:Global_x0020_Coverage" minOccurs="0"/>
                <xsd:element ref="ns4:Primary_x0020_Language" minOccurs="0"/>
                <xsd:element ref="ns4:Expiry_x0020_Date" minOccurs="0"/>
                <xsd:element ref="ns4:PublicationDate" minOccurs="0"/>
                <xsd:element ref="ns3:Primary_x0020_Owner0" minOccurs="0"/>
                <xsd:element ref="ns3:Contact_x0020_Person" minOccurs="0"/>
                <xsd:element ref="ns3:KPMG_x0020_Function" minOccurs="0"/>
                <xsd:element ref="ns4:PrimarySGSLSN0" minOccurs="0"/>
                <xsd:element ref="ns4:Services" minOccurs="0"/>
                <xsd:element ref="ns4:Toolkit0" minOccurs="0"/>
                <xsd:element ref="ns4:SecondarySGSLSN" minOccurs="0"/>
                <xsd:element ref="ns4:LOB_x002f_Sector_x002f_Subsector" minOccurs="0"/>
                <xsd:element ref="ns3:Market_x0020_Issue_x0020_Level_x0020_One_x002f_Market_x0020_Issue_x0020_Level_x0020_Two" minOccurs="0"/>
                <xsd:element ref="ns3:Campaign" minOccurs="0"/>
                <xsd:element ref="ns3:Capabilities" minOccurs="0"/>
                <xsd:element ref="ns3:Featured" minOccurs="0"/>
                <xsd:element ref="ns3:Related_x0020_Category" minOccurs="0"/>
                <xsd:element ref="ns3:Image_x0020_URL" minOccurs="0"/>
                <xsd:element ref="ns4:IT_x0020_Platform" minOccurs="0"/>
                <xsd:element ref="ns3:Module" minOccurs="0"/>
                <xsd:element ref="ns4:Risk_x0020_Management_x0020_Level" minOccurs="0"/>
                <xsd:element ref="ns3:Global_x0020_Markets_x0020_Utility" minOccurs="0"/>
                <xsd:element ref="ns6:Sanitization_x0020_Stage" minOccurs="0"/>
                <xsd:element ref="ns6:_x0023__x0020_of_x0020_Pages" minOccurs="0"/>
                <xsd:element ref="ns1:Priority" minOccurs="0"/>
                <xsd:element ref="ns6:Internal_x0020_Use_x0020_Only" minOccurs="0"/>
                <xsd:element ref="ns6:Website" minOccurs="0"/>
                <xsd:element ref="ns6:Reviewer_x0020_Comments" minOccurs="0"/>
                <xsd:element ref="ns6:Website_x0020_Subfolder" minOccurs="0"/>
                <xsd:element ref="ns7:PostJobsID" minOccurs="0"/>
                <xsd:element ref="ns3:Copied" minOccurs="0"/>
                <xsd:element ref="ns3:Active_x0020_Status" minOccurs="0"/>
                <xsd:element ref="ns3:P_x0020_and_x0020_T_x0020_Framework" minOccurs="0"/>
                <xsd:element ref="ns3:Days_x0020_New" minOccurs="0"/>
                <xsd:element ref="ns3:Buyer_x0020_Level" minOccurs="0"/>
                <xsd:element ref="ns3:Phase" minOccurs="0"/>
                <xsd:element ref="ns3:Business_x0020_Process" minOccurs="0"/>
                <xsd:element ref="ns3:Primary_x0020_Industry" minOccurs="0"/>
                <xsd:element ref="ns1:KPMGMW3Geography" minOccurs="0"/>
                <xsd:element ref="ns5:KPMGMW3Function" minOccurs="0"/>
                <xsd:element ref="ns5:KPMGMW3DocumentType" minOccurs="0"/>
                <xsd:element ref="ns5:KPMGMW3SubSector" minOccurs="0"/>
                <xsd:element ref="ns6:Document_x0020_Level" minOccurs="0"/>
                <xsd:element ref="ns5:KPMGMW3Service" minOccurs="0"/>
                <xsd:element ref="ns1:KPMGMW3Language" minOccurs="0"/>
                <xsd:element ref="ns5:KPMGMW3IndustrySectorSubSectorSelection" minOccurs="0"/>
                <xsd:element ref="ns5:KPMGMW3FunctionSelection" minOccurs="0"/>
                <xsd:element ref="ns5:KPMGMW3SubService" minOccurs="0"/>
                <xsd:element ref="ns5:KPMGMW3Sector"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33" nillable="true" ma:displayName="Priority" ma:default="(2) Normal" ma:internalName="Priority">
      <xsd:simpleType>
        <xsd:restriction base="dms:Choice">
          <xsd:enumeration value="(1) High"/>
          <xsd:enumeration value="(2) Normal"/>
          <xsd:enumeration value="(3) Low"/>
        </xsd:restriction>
      </xsd:simpleType>
    </xsd:element>
    <xsd:element name="KPMGMW3Geography" ma:index="48" nillable="true" ma:displayName="zzzGeographic coverageOLD" ma:description="Country the content item applies to. &#10;It is possible to select multiple countries by holding down the Ctrl key while making the selections." ma:internalName="KPMGMW3Geography" ma:readOnly="false">
      <xsd:simpleType>
        <xsd:restriction base="dms:Unknown"/>
      </xsd:simpleType>
    </xsd:element>
    <xsd:element name="KPMGMW3Language" ma:index="59" nillable="true" ma:displayName="zzzLanguage" ma:description="Identifies the language of the resource" ma:internalName="KPMGMW3Language" ma:readOnly="false">
      <xsd:simpleType>
        <xsd:restriction base="dms:Unknow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2" nillable="true" ma:displayName="Abstract" ma:internalName="Abstract">
      <xsd:simpleType>
        <xsd:restriction base="dms:Note"/>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Keyword" ma:index="3" nillable="true" ma:displayName="Keyword" ma:internalName="Keyword">
      <xsd:simpleType>
        <xsd:restriction base="dms:Text">
          <xsd:maxLength value="255"/>
        </xsd:restriction>
      </xsd:simpleType>
    </xsd:element>
    <xsd:element name="Additional_x0020_Countries" ma:index="7" nillable="true" ma:displayName="Additional Countries" ma:list="{2d3f2165-d692-4825-a2ff-7af432f098ee}" ma:internalName="Additional_x0020_Countries" ma:showField="Country">
      <xsd:complexType>
        <xsd:complexContent>
          <xsd:extension base="dms:MultiChoiceLookup">
            <xsd:sequence>
              <xsd:element name="Value" type="dms:Lookup" maxOccurs="unbounded" minOccurs="0" nillable="true"/>
            </xsd:sequence>
          </xsd:extension>
        </xsd:complexContent>
      </xsd:complexType>
    </xsd:element>
    <xsd:element name="Primary_x0020_Owner0" ma:index="12" nillable="true" ma:displayName="Primary Owner" ma:list="{19b62745-b8e6-4f84-ac0c-0d9d00cec4b7}" ma:internalName="Primary_x0020_Owner0" ma:showField="Primary_x0020_Owner">
      <xsd:simpleType>
        <xsd:restriction base="dms:Lookup"/>
      </xsd:simpleType>
    </xsd:element>
    <xsd:element name="Contact_x0020_Person" ma:index="14" nillable="true" ma:displayName="Contact Person" ma:internalName="Contact_x0020_Person">
      <xsd:simpleType>
        <xsd:restriction base="dms:Text">
          <xsd:maxLength value="255"/>
        </xsd:restriction>
      </xsd:simpleType>
    </xsd:element>
    <xsd:element name="KPMG_x0020_Function" ma:index="15"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Market_x0020_Issue_x0020_Level_x0020_One_x002f_Market_x0020_Issue_x0020_Level_x0020_Two" ma:index="21" nillable="true" ma:displayName="Market Issue Level One/Market Issue Level Two" ma:list="{4dbe221d-9513-462c-a1a5-628ddd7e81e5}" ma:internalName="Market_x0020_Issue_x0020_Level_x0020_One_x002f_Market_x0020_Issue_x0020_Level_x0020_Two" ma:showField="Market_x0020_Issue_x0020_Level_x">
      <xsd:complexType>
        <xsd:complexContent>
          <xsd:extension base="dms:MultiChoiceLookup">
            <xsd:sequence>
              <xsd:element name="Value" type="dms:Lookup" maxOccurs="unbounded" minOccurs="0" nillable="true"/>
            </xsd:sequence>
          </xsd:extension>
        </xsd:complexContent>
      </xsd:complexType>
    </xsd:element>
    <xsd:element name="Campaign" ma:index="22" nillable="true" ma:displayName="Campaign" ma:list="{791ca843-e41d-4640-9931-0dc95a3bcb4e}" ma:internalName="Campaign" ma:showField="Campaign">
      <xsd:complexType>
        <xsd:complexContent>
          <xsd:extension base="dms:MultiChoiceLookup">
            <xsd:sequence>
              <xsd:element name="Value" type="dms:Lookup" maxOccurs="unbounded" minOccurs="0" nillable="true"/>
            </xsd:sequence>
          </xsd:extension>
        </xsd:complexContent>
      </xsd:complexType>
    </xsd:element>
    <xsd:element name="Capabilities" ma:index="23" nillable="true" ma:displayName="Capabilities" ma:list="{9a01ea0e-affb-430c-9a27-9f7f5cd791f7}" ma:internalName="Capabilities" ma:showField="Capability">
      <xsd:complexType>
        <xsd:complexContent>
          <xsd:extension base="dms:MultiChoiceLookup">
            <xsd:sequence>
              <xsd:element name="Value" type="dms:Lookup" maxOccurs="unbounded" minOccurs="0" nillable="true"/>
            </xsd:sequence>
          </xsd:extension>
        </xsd:complexContent>
      </xsd:complexType>
    </xsd:element>
    <xsd:element name="Featured" ma:index="24" nillable="true" ma:displayName="Featured" ma:default="0" ma:internalName="Featured">
      <xsd:simpleType>
        <xsd:restriction base="dms:Boolean"/>
      </xsd:simpleType>
    </xsd:element>
    <xsd:element name="Related_x0020_Category" ma:index="25" nillable="true" ma:displayName="Related Category" ma:internalName="Related_x0020_Category">
      <xsd:simpleType>
        <xsd:restriction base="dms:Text">
          <xsd:maxLength value="255"/>
        </xsd:restriction>
      </xsd:simpleType>
    </xsd:element>
    <xsd:element name="Image_x0020_URL" ma:index="26" nillable="true" ma:displayName="Image URL" ma:format="Hyperlink" ma:internalName="Image_x0020_URL">
      <xsd:complexType>
        <xsd:complexContent>
          <xsd:extension base="dms:URL">
            <xsd:sequence>
              <xsd:element name="Url" type="dms:ValidUrl" minOccurs="0" nillable="true"/>
              <xsd:element name="Description" type="xsd:string" nillable="true"/>
            </xsd:sequence>
          </xsd:extension>
        </xsd:complexContent>
      </xsd:complexType>
    </xsd:element>
    <xsd:element name="Module" ma:index="28" nillable="true" ma:displayName="Module" ma:list="{f5e9e510-708f-45c5-992c-9658773501fa}" ma:internalName="Module" ma:showField="Module">
      <xsd:simpleType>
        <xsd:restriction base="dms:Lookup"/>
      </xsd:simpleType>
    </xsd:element>
    <xsd:element name="Global_x0020_Markets_x0020_Utility" ma:index="30" nillable="true" ma:displayName="Global Markets Utility" ma:list="{49962ef4-025b-4e92-a862-a13fad590816}" ma:internalName="Global_x0020_Markets_x0020_Utility" ma:showField="Utility">
      <xsd:simpleType>
        <xsd:restriction base="dms:Lookup"/>
      </xsd:simpleType>
    </xsd:element>
    <xsd:element name="Copied" ma:index="39" nillable="true" ma:displayName="Copied" ma:default="0" ma:internalName="Copied">
      <xsd:simpleType>
        <xsd:restriction base="dms:Boolean"/>
      </xsd:simpleType>
    </xsd:element>
    <xsd:element name="Active_x0020_Status" ma:index="40"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P_x0020_and_x0020_T_x0020_Framework" ma:index="41" nillable="true" ma:displayName="P and T Framework" ma:list="{e12e025c-e6ae-4df7-b216-f577379fddd3}" ma:internalName="P_x0020_and_x0020_T_x0020_Framework" ma:showField="Framework">
      <xsd:complexType>
        <xsd:complexContent>
          <xsd:extension base="dms:MultiChoiceLookup">
            <xsd:sequence>
              <xsd:element name="Value" type="dms:Lookup" maxOccurs="unbounded" minOccurs="0" nillable="true"/>
            </xsd:sequence>
          </xsd:extension>
        </xsd:complexContent>
      </xsd:complexType>
    </xsd:element>
    <xsd:element name="Days_x0020_New" ma:index="42" nillable="true" ma:displayName="Days New" ma:decimals="0" ma:internalName="Days_x0020_New">
      <xsd:simpleType>
        <xsd:restriction base="dms:Number">
          <xsd:maxInclusive value="7"/>
          <xsd:minInclusive value="0"/>
        </xsd:restriction>
      </xsd:simpleType>
    </xsd:element>
    <xsd:element name="Buyer_x0020_Level" ma:index="43" nillable="true" ma:displayName="Buyer Level" ma:list="{347f2803-4fa6-426b-9e6a-26659b892439}" ma:internalName="Buyer_x0020_Level" ma:showField="Buyer_x0020_Level">
      <xsd:complexType>
        <xsd:complexContent>
          <xsd:extension base="dms:MultiChoiceLookup">
            <xsd:sequence>
              <xsd:element name="Value" type="dms:Lookup" maxOccurs="unbounded" minOccurs="0" nillable="true"/>
            </xsd:sequence>
          </xsd:extension>
        </xsd:complexContent>
      </xsd:complexType>
    </xsd:element>
    <xsd:element name="Phase" ma:index="44" nillable="true" ma:displayName="Phase" ma:list="{1ca5750e-0306-4de9-bf76-2e3cae37128b}" ma:internalName="Phase" ma:showField="Phase">
      <xsd:complexType>
        <xsd:complexContent>
          <xsd:extension base="dms:MultiChoiceLookup">
            <xsd:sequence>
              <xsd:element name="Value" type="dms:Lookup" maxOccurs="unbounded" minOccurs="0" nillable="true"/>
            </xsd:sequence>
          </xsd:extension>
        </xsd:complexContent>
      </xsd:complexType>
    </xsd:element>
    <xsd:element name="Business_x0020_Process" ma:index="45" nillable="true" ma:displayName="Business Process" ma:list="{ab95025e-caba-43fc-b549-c9ac90c0a36a}" ma:internalName="Business_x0020_Process" ma:showField="Business_x0020_Process">
      <xsd:complexType>
        <xsd:complexContent>
          <xsd:extension base="dms:MultiChoiceLookup">
            <xsd:sequence>
              <xsd:element name="Value" type="dms:Lookup" maxOccurs="unbounded" minOccurs="0" nillable="true"/>
            </xsd:sequence>
          </xsd:extension>
        </xsd:complexContent>
      </xsd:complexType>
    </xsd:element>
    <xsd:element name="Primary_x0020_Industry" ma:index="46" nillable="true" ma:displayName="Primary Industry" ma:list="{d7502378-bb85-4107-b2c0-bb3dc9a795f8}" ma:internalName="Primary_x0020_Industry" ma:showField="LOB_x002f_Sector_x002f_Subsector">
      <xsd:simpleType>
        <xsd:restriction base="dms:Lookup"/>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Media_x0020_Type" ma:index="4" nillable="true" ma:displayName="Media Type" ma:list="{bfbeafc4-81d3-4fff-99fb-d4b842061d11}" ma:internalName="Media_x0020_Type" ma:showField="Media_x0020_Type">
      <xsd:simpleType>
        <xsd:restriction base="dms:Lookup"/>
      </xsd:simpleType>
    </xsd:element>
    <xsd:element name="Category_x002f_DocumentType" ma:index="5" nillable="true" ma:displayName="Category/DocumentType" ma:list="{457437b8-c49f-4149-8c53-cf2d4f5c631b}" ma:internalName="Category_x002f_DocumentType" ma:showField="Category_x002f_DocumentType">
      <xsd:simpleType>
        <xsd:restriction base="dms:Lookup"/>
      </xsd:simpleType>
    </xsd:element>
    <xsd:element name="Country_x0020_Name" ma:index="6"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8" nillable="true" ma:displayName="Global Coverage" ma:default="1" ma:internalName="Global_x0020_Coverage">
      <xsd:simpleType>
        <xsd:restriction base="dms:Boolean"/>
      </xsd:simpleType>
    </xsd:element>
    <xsd:element name="Primary_x0020_Language" ma:index="9" nillable="true" ma:displayName="Primary Language" ma:list="{d19c3b01-2ebb-4a87-96e2-8418c24ef865}" ma:internalName="Primary_x0020_Language" ma:showField="Language">
      <xsd:simpleType>
        <xsd:restriction base="dms:Lookup"/>
      </xsd:simpleType>
    </xsd:element>
    <xsd:element name="Expiry_x0020_Date" ma:index="10" nillable="true" ma:displayName="Expiry Date" ma:format="DateOnly" ma:internalName="Expiry_x0020_Date">
      <xsd:simpleType>
        <xsd:restriction base="dms:DateTime"/>
      </xsd:simpleType>
    </xsd:element>
    <xsd:element name="PublicationDate" ma:index="11"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6"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7"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8"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9"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20"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7" nillable="true" ma:displayName="IT Platform" ma:list="{0f03e8d2-d830-4a70-8eca-dc50d1e1997e}" ma:internalName="IT_x0020_Platform" ma:showField="Platform">
      <xsd:simpleType>
        <xsd:restriction base="dms:Lookup"/>
      </xsd:simpleType>
    </xsd:element>
    <xsd:element name="Risk_x0020_Management_x0020_Level" ma:index="29" nillable="true" ma:displayName="Risk Management Level" ma:list="{4496d8a9-1db5-4886-8b5c-cc7b0d72739c}" ma:internalName="Risk_x0020_Management_x0020_Level" ma:showField="Risk_x0020_Management_x0020_Lev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 ma:index="50" nillable="true" ma:displayName="Function" ma:description="Function" ma:internalName="KPMGMW3Function" ma:readOnly="true">
      <xsd:simpleType>
        <xsd:restriction base="dms:Text"/>
      </xsd:simpleType>
    </xsd:element>
    <xsd:element name="KPMGMW3DocumentType" ma:index="52" nillable="true" ma:displayName="zzzDocument TypeOLD" ma:description="" ma:internalName="KPMGMW3DocumentType" ma:readOnly="false">
      <xsd:simpleType>
        <xsd:restriction base="dms:Unknown"/>
      </xsd:simpleType>
    </xsd:element>
    <xsd:element name="KPMGMW3SubSector" ma:index="53" nillable="true" ma:displayName="Sub Sector" ma:description="Sub Sector" ma:internalName="KPMGMW3SubSector" ma:readOnly="true">
      <xsd:simpleType>
        <xsd:restriction base="dms:Text"/>
      </xsd:simpleType>
    </xsd:element>
    <xsd:element name="KPMGMW3Service" ma:index="56" nillable="true" ma:displayName="Service" ma:description="Identifies the KPMG service which is discussed or targeted in this folder" ma:internalName="KPMGMW3Service" ma:readOnly="true">
      <xsd:simpleType>
        <xsd:restriction base="dms:Text"/>
      </xsd:simpleType>
    </xsd:element>
    <xsd:element name="KPMGMW3IndustrySectorSubSectorSelection" ma:index="60" nillable="true" ma:displayName="zzzIndustry Sector/SubSector SelectionOLD" ma:description="Industry Multi Selection Sector/SubSector Selection" ma:internalName="KPMGMW3IndustrySectorSubSectorSelection" ma:readOnly="false">
      <xsd:simpleType>
        <xsd:restriction base="dms:Unknown"/>
      </xsd:simpleType>
    </xsd:element>
    <xsd:element name="KPMGMW3FunctionSelection" ma:index="61" nillable="true" ma:displayName="zzzFunction/Service/SubService SelectionOLD" ma:description="Function/Service/SubService Selection" ma:internalName="KPMGMW3FunctionSelection" ma:readOnly="false">
      <xsd:simpleType>
        <xsd:restriction base="dms:Unknown"/>
      </xsd:simpleType>
    </xsd:element>
    <xsd:element name="KPMGMW3SubService" ma:index="62" nillable="true" ma:displayName="Sub Service" ma:description="Identifies the KPMG sub service which is discussed or targeted in this folder" ma:internalName="KPMGMW3SubService" ma:readOnly="true">
      <xsd:simpleType>
        <xsd:restriction base="dms:Text"/>
      </xsd:simpleType>
    </xsd:element>
    <xsd:element name="KPMGMW3Sector" ma:index="64" nillable="true" ma:displayName="Sector" ma:description="Sector" ma:internalName="KPMGMW3Sector" ma:readOnly="true">
      <xsd:simpleType>
        <xsd:restriction base="dms:Text"/>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31"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32" nillable="true" ma:displayName="# of Pages" ma:decimals="0" ma:internalName="_x0023__x0020_of_x0020_Pages">
      <xsd:simpleType>
        <xsd:restriction base="dms:Number"/>
      </xsd:simpleType>
    </xsd:element>
    <xsd:element name="Internal_x0020_Use_x0020_Only" ma:index="34" nillable="true" ma:displayName="Internal Use Only" ma:default="0" ma:internalName="Internal_x0020_Use_x0020_Only">
      <xsd:simpleType>
        <xsd:restriction base="dms:Boolean"/>
      </xsd:simpleType>
    </xsd:element>
    <xsd:element name="Website" ma:index="35" nillable="true" ma:displayName="Website" ma:internalName="Website">
      <xsd:simpleType>
        <xsd:restriction base="dms:Text">
          <xsd:maxLength value="255"/>
        </xsd:restriction>
      </xsd:simpleType>
    </xsd:element>
    <xsd:element name="Reviewer_x0020_Comments" ma:index="36" nillable="true" ma:displayName="Reviewer Comments" ma:internalName="Reviewer_x0020_Comments">
      <xsd:simpleType>
        <xsd:restriction base="dms:Note"/>
      </xsd:simpleType>
    </xsd:element>
    <xsd:element name="Website_x0020_Subfolder" ma:index="37" nillable="true" ma:displayName="Website Subfolder" ma:internalName="Website_x0020_Subfolder">
      <xsd:simpleType>
        <xsd:restriction base="dms:Text">
          <xsd:maxLength value="255"/>
        </xsd:restriction>
      </xsd:simpleType>
    </xsd:element>
    <xsd:element name="Document_x0020_Level" ma:index="54" nillable="true" ma:displayName="zzzDocument LevelOLD" ma:format="RadioButtons"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38" nillable="true" ma:displayName="CT Folder Name" ma:list="{6e3a48a6-73f8-4200-b825-01fc03fe288f}" ma:internalName="PostJobsID" ma:showField="LinkTitleNoMenu">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3" ma:displayName="Author"/>
        <xsd:element ref="dcterms:created" minOccurs="0" maxOccurs="1"/>
        <xsd:element ref="dc:identifier" minOccurs="0" maxOccurs="1"/>
        <xsd:element name="contentType" minOccurs="0" maxOccurs="1" type="xsd:string" ma:index="5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guide on FDD on balance sheet capital is is focused on how we carry out our financial due diligence work in relation to balance sheet components.  It explains how we might plan and execute our analysis, and what the outputs may look like.</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FDD_WA_Balance</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D5AEDD-32C1-4F43-BACA-41D150FE3806}"/>
</file>

<file path=customXml/itemProps2.xml><?xml version="1.0" encoding="utf-8"?>
<ds:datastoreItem xmlns:ds="http://schemas.openxmlformats.org/officeDocument/2006/customXml" ds:itemID="{CBA05B5C-145A-4A96-B175-B4B286340D05}"/>
</file>

<file path=customXml/itemProps3.xml><?xml version="1.0" encoding="utf-8"?>
<ds:datastoreItem xmlns:ds="http://schemas.openxmlformats.org/officeDocument/2006/customXml" ds:itemID="{DF73CC6E-FBC7-49CD-974A-967FCEA18794}"/>
</file>

<file path=customXml/itemProps4.xml><?xml version="1.0" encoding="utf-8"?>
<ds:datastoreItem xmlns:ds="http://schemas.openxmlformats.org/officeDocument/2006/customXml" ds:itemID="{2203DAC3-554E-421A-BA7B-864148AFCFD2}"/>
</file>

<file path=customXml/itemProps5.xml><?xml version="1.0" encoding="utf-8"?>
<ds:datastoreItem xmlns:ds="http://schemas.openxmlformats.org/officeDocument/2006/customXml" ds:itemID="{5DD3E2EB-FC1D-4E71-B5A7-DB919A021865}"/>
</file>

<file path=docProps/app.xml><?xml version="1.0" encoding="utf-8"?>
<Properties xmlns="http://schemas.openxmlformats.org/officeDocument/2006/extended-properties" xmlns:vt="http://schemas.openxmlformats.org/officeDocument/2006/docPropsVTypes">
  <Template>KPMG Template 2007</Template>
  <TotalTime>0</TotalTime>
  <Words>2280</Words>
  <Application>Microsoft Office PowerPoint</Application>
  <PresentationFormat>On-screen Show (4:3)</PresentationFormat>
  <Paragraphs>369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KPMG Template 2007</vt:lpstr>
      <vt:lpstr>Slide 0</vt:lpstr>
      <vt:lpstr>Slide 1</vt:lpstr>
      <vt:lpstr>Balance sheet: Due diligence considerations Contents </vt:lpstr>
      <vt:lpstr>Balance sheet: Due diligence considerations Fixed assets </vt:lpstr>
      <vt:lpstr>Balance sheet: Due diligence considerations Fixed assets </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 Sheet DD Considerations</dc:title>
  <dc:creator>KPMG</dc:creator>
  <cp:keywords/>
  <dc:description/>
  <cp:lastModifiedBy/>
  <cp:revision>1</cp:revision>
  <dcterms:created xsi:type="dcterms:W3CDTF">2012-10-11T03:31:48Z</dcterms:created>
  <dcterms:modified xsi:type="dcterms:W3CDTF">2012-10-25T14:29:59Z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710300</vt:r8>
  </property>
  <property fmtid="{D5CDD505-2E9C-101B-9397-08002B2CF9AE}" pid="4" name="Post Confirm - AKM ONLY">
    <vt:bool>true</vt:bool>
  </property>
  <property fmtid="{D5CDD505-2E9C-101B-9397-08002B2CF9AE}" pid="5" name="WorkflowCreationPath">
    <vt:lpwstr>d20ad7bd-9864-410f-acc4-3f37b71799fb,9;</vt:lpwstr>
  </property>
  <property fmtid="{D5CDD505-2E9C-101B-9397-08002B2CF9AE}" pid="6" name="Abstract">
    <vt:lpwstr>This guide on FDD on balance sheet capital is is focused on how we carry out our financial due diligence work in relation to balance sheet components.  It explains how we might plan and execute our analysis, and what the outputs may look like.</vt:lpwstr>
  </property>
  <property fmtid="{D5CDD505-2E9C-101B-9397-08002B2CF9AE}" pid="7" name="Keyword">
    <vt:lpwstr>FDD_WA_Balance</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12</vt:lpwstr>
  </property>
  <property fmtid="{D5CDD505-2E9C-101B-9397-08002B2CF9AE}" pid="22" name="Primary Language">
    <vt:lpwstr>19</vt:lpwstr>
  </property>
  <property fmtid="{D5CDD505-2E9C-101B-9397-08002B2CF9AE}" pid="25" name="Category/DocumentType">
    <vt:lpwstr>28</vt:lpwstr>
  </property>
  <property fmtid="{D5CDD505-2E9C-101B-9397-08002B2CF9AE}" pid="26"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1-Staging</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84</vt:lpwstr>
  </property>
  <property fmtid="{D5CDD505-2E9C-101B-9397-08002B2CF9AE}" pid="62" name="Featured">
    <vt:lpwstr>false</vt:lpwstr>
  </property>
  <property fmtid="{D5CDD505-2E9C-101B-9397-08002B2CF9AE}" pid="66" name="Image URL">
    <vt:lpwstr/>
  </property>
  <property fmtid="{D5CDD505-2E9C-101B-9397-08002B2CF9AE}" pid="69" name="AdvRiskMgmtLevel">
    <vt:lpwstr>2</vt:lpwstr>
  </property>
  <property fmtid="{D5CDD505-2E9C-101B-9397-08002B2CF9AE}" pid="70" name="AdvMediaType">
    <vt:lpwstr>24</vt:lpwstr>
  </property>
  <property fmtid="{D5CDD505-2E9C-101B-9397-08002B2CF9AE}" pid="71" name="AdvConfidential">
    <vt:lpwstr>false</vt:lpwstr>
  </property>
  <property fmtid="{D5CDD505-2E9C-101B-9397-08002B2CF9AE}" pid="72" name="AdvKPMGFunction">
    <vt:lpwstr>1</vt:lpwstr>
  </property>
  <property fmtid="{D5CDD505-2E9C-101B-9397-08002B2CF9AE}" pid="73" name="AdvToolkit">
    <vt:lpwstr>132</vt:lpwstr>
  </property>
  <property fmtid="{D5CDD505-2E9C-101B-9397-08002B2CF9AE}" pid="77" name="AdvSecContentURL">
    <vt:lpwstr/>
  </property>
  <property fmtid="{D5CDD505-2E9C-101B-9397-08002B2CF9AE}" pid="80" name="AdvPriOwner">
    <vt:lpwstr>4</vt:lpwstr>
  </property>
  <property fmtid="{D5CDD505-2E9C-101B-9397-08002B2CF9AE}" pid="85" name="AdvImageURL">
    <vt:lpwstr/>
  </property>
  <property fmtid="{D5CDD505-2E9C-101B-9397-08002B2CF9AE}" pid="87" name="AdvAbstract">
    <vt:lpwstr>This guide on FDD on balance sheet capital is is focused on how we carry out our financial due diligence work in relation to balance sheet components.  It explains how we might plan and execute our analysis, and what the outputs may look like.</vt:lpwstr>
  </property>
  <property fmtid="{D5CDD505-2E9C-101B-9397-08002B2CF9AE}" pid="89" name="AdvFeatured">
    <vt:lpwstr>false</vt:lpwstr>
  </property>
  <property fmtid="{D5CDD505-2E9C-101B-9397-08002B2CF9AE}" pid="90" name="AdvPriLanguage">
    <vt:lpwstr>19</vt:lpwstr>
  </property>
  <property fmtid="{D5CDD505-2E9C-101B-9397-08002B2CF9AE}" pid="94" name="AdvCountryName">
    <vt:lpwstr>1</vt:lpwstr>
  </property>
  <property fmtid="{D5CDD505-2E9C-101B-9397-08002B2CF9AE}" pid="101" name="AdvPriSGSLSN">
    <vt:lpwstr>76</vt:lpwstr>
  </property>
  <property fmtid="{D5CDD505-2E9C-101B-9397-08002B2CF9AE}" pid="102" name="AdvPublicationDate">
    <vt:lpwstr>2012-01-23T23:00:00+00:00</vt:lpwstr>
  </property>
  <property fmtid="{D5CDD505-2E9C-101B-9397-08002B2CF9AE}" pid="104" name="AdvExpiryDate">
    <vt:lpwstr>2013-10-24T22:00:00+00:00</vt:lpwstr>
  </property>
  <property fmtid="{D5CDD505-2E9C-101B-9397-08002B2CF9AE}" pid="105" name="AdvSecSGSLSN">
    <vt:lpwstr>7778</vt:lpwstr>
  </property>
  <property fmtid="{D5CDD505-2E9C-101B-9397-08002B2CF9AE}" pid="106" name="AdvBuySide">
    <vt:lpwstr>154243435170167244245211219201202206155156161</vt:lpwstr>
  </property>
  <property fmtid="{D5CDD505-2E9C-101B-9397-08002B2CF9AE}" pid="111" name="AdvNativeURL">
    <vt:lpwstr/>
  </property>
  <property fmtid="{D5CDD505-2E9C-101B-9397-08002B2CF9AE}" pid="112" name="AdvServices">
    <vt:lpwstr>89</vt:lpwstr>
  </property>
  <property fmtid="{D5CDD505-2E9C-101B-9397-08002B2CF9AE}" pid="120" name="AdvCatDocType">
    <vt:lpwstr>28</vt:lpwstr>
  </property>
  <property fmtid="{D5CDD505-2E9C-101B-9397-08002B2CF9AE}" pid="121" name="AdvActiveStatus">
    <vt:lpwstr>Active</vt:lpwstr>
  </property>
  <property fmtid="{D5CDD505-2E9C-101B-9397-08002B2CF9AE}" pid="122" name="AdvGlobalCoverage">
    <vt:lpwstr>true</vt:lpwstr>
  </property>
  <property fmtid="{D5CDD505-2E9C-101B-9397-08002B2CF9AE}" pid="126" name="AdvContactPerson">
    <vt:lpwstr>Global Advisory Development</vt:lpwstr>
  </property>
  <property fmtid="{D5CDD505-2E9C-101B-9397-08002B2CF9AE}" pid="127" name="AdvKeyword">
    <vt:lpwstr>FDD_WA_Balance</vt:lpwstr>
  </property>
  <property fmtid="{D5CDD505-2E9C-101B-9397-08002B2CF9AE}" pid="128" name="AdvRiskReviewer">
    <vt:lpwstr/>
  </property>
</Properties>
</file>