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5.xml" ContentType="application/vnd.openxmlformats-officedocument.customXml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5"/>
  </p:sldMasterIdLst>
  <p:notesMasterIdLst>
    <p:notesMasterId r:id="rId16"/>
  </p:notesMasterIdLst>
  <p:handoutMasterIdLst>
    <p:handoutMasterId r:id="rId17"/>
  </p:handoutMasterIdLst>
  <p:sldIdLst>
    <p:sldId id="283" r:id="rId6"/>
    <p:sldId id="393" r:id="rId7"/>
    <p:sldId id="482" r:id="rId8"/>
    <p:sldId id="474" r:id="rId9"/>
    <p:sldId id="476" r:id="rId10"/>
    <p:sldId id="477" r:id="rId11"/>
    <p:sldId id="480" r:id="rId12"/>
    <p:sldId id="479" r:id="rId13"/>
    <p:sldId id="481" r:id="rId14"/>
    <p:sldId id="483" r:id="rId15"/>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85904E"/>
    <a:srgbClr val="FAD8AF"/>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48" autoAdjust="0"/>
    <p:restoredTop sz="92067" autoAdjust="0"/>
  </p:normalViewPr>
  <p:slideViewPr>
    <p:cSldViewPr snapToGrid="0" showGuides="1">
      <p:cViewPr varScale="1">
        <p:scale>
          <a:sx n="90" d="100"/>
          <a:sy n="90" d="100"/>
        </p:scale>
        <p:origin x="-1776" y="-108"/>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22" Type="http://schemas.openxmlformats.org/officeDocument/2006/relationships/tableStyles" Target="tableStyles.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dirty="0"/>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10/25/2012</a:t>
            </a:fld>
            <a:endParaRPr lang="en-US" dirty="0"/>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dirty="0"/>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dirty="0"/>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dirty="0"/>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dirty="0"/>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dirty="0"/>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143974" y="6416675"/>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276600" y="2940050"/>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a:solidFill>
                  <a:schemeClr val="bg1"/>
                </a:solidFill>
              </a:rPr>
              <a:t>TRANSACTION SERVICES</a:t>
            </a:r>
          </a:p>
          <a:p>
            <a:pPr algn="r">
              <a:lnSpc>
                <a:spcPts val="3240"/>
              </a:lnSpc>
              <a:defRPr/>
            </a:pPr>
            <a:r>
              <a:rPr lang="en-GB" sz="2000" b="1" kern="0" dirty="0">
                <a:solidFill>
                  <a:schemeClr val="bg1"/>
                </a:solidFill>
                <a:latin typeface="Arial"/>
                <a:cs typeface="Arial"/>
              </a:rPr>
              <a:t>FINANCIAL DUE DILIGENCE (FDD)</a:t>
            </a:r>
            <a:r>
              <a:rPr lang="en-GB" sz="2000" b="1" kern="0" dirty="0">
                <a:solidFill>
                  <a:srgbClr val="FFFFFF"/>
                </a:solidFill>
                <a:latin typeface="Arial"/>
                <a:cs typeface="Arial"/>
              </a:rPr>
              <a:t> TOOLKIT</a:t>
            </a:r>
          </a:p>
          <a:p>
            <a:pPr algn="r">
              <a:lnSpc>
                <a:spcPts val="3240"/>
              </a:lnSpc>
              <a:defRPr/>
            </a:pPr>
            <a:endParaRPr lang="en-GB" sz="3200" b="1" kern="0" dirty="0">
              <a:solidFill>
                <a:srgbClr val="FFFFFF"/>
              </a:solidFill>
              <a:latin typeface="Arial"/>
              <a:cs typeface="Arial"/>
            </a:endParaRPr>
          </a:p>
          <a:p>
            <a:pPr algn="r">
              <a:lnSpc>
                <a:spcPts val="3240"/>
              </a:lnSpc>
              <a:defRPr/>
            </a:pPr>
            <a:r>
              <a:rPr lang="en-GB" sz="3000" b="1" kern="0" dirty="0">
                <a:solidFill>
                  <a:srgbClr val="FFFFFF"/>
                </a:solidFill>
                <a:latin typeface="Arial"/>
                <a:cs typeface="Arial"/>
              </a:rPr>
              <a:t>Balance sheet</a:t>
            </a:r>
          </a:p>
          <a:p>
            <a:pPr algn="r">
              <a:lnSpc>
                <a:spcPts val="3240"/>
              </a:lnSpc>
              <a:defRPr/>
            </a:pPr>
            <a:r>
              <a:rPr lang="en-GB" sz="3000" b="1" kern="0" dirty="0">
                <a:solidFill>
                  <a:srgbClr val="FFFFFF"/>
                </a:solidFill>
                <a:latin typeface="Arial"/>
                <a:cs typeface="Arial"/>
              </a:rPr>
              <a:t>Key concepts guide</a:t>
            </a:r>
            <a:endParaRPr lang="en-GB" sz="3000" b="1" kern="0" dirty="0">
              <a:solidFill>
                <a:srgbClr val="FFFFFF"/>
              </a:solidFill>
              <a:latin typeface="Arial"/>
              <a:ea typeface="+mj-ea"/>
              <a:cs typeface="Arial"/>
            </a:endParaRPr>
          </a:p>
          <a:p>
            <a:pPr algn="r">
              <a:lnSpc>
                <a:spcPts val="3240"/>
              </a:lnSpc>
              <a:defRPr/>
            </a:pPr>
            <a:endParaRPr lang="en-GB" sz="1600" b="1" kern="0" dirty="0">
              <a:solidFill>
                <a:srgbClr val="FFFFFF"/>
              </a:solidFill>
              <a:latin typeface="Arial"/>
              <a:ea typeface="+mj-ea"/>
              <a:cs typeface="Arial"/>
            </a:endParaRPr>
          </a:p>
          <a:p>
            <a:pPr algn="r">
              <a:lnSpc>
                <a:spcPts val="3240"/>
              </a:lnSpc>
              <a:defRPr/>
            </a:pPr>
            <a:r>
              <a:rPr lang="en-GB" sz="1200" b="1" kern="0" dirty="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7"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Comment 28"/>
          <p:cNvSpPr>
            <a:spLocks noChangeArrowheads="1"/>
          </p:cNvSpPr>
          <p:nvPr/>
        </p:nvSpPr>
        <p:spPr bwMode="auto">
          <a:xfrm>
            <a:off x="4412343" y="1804658"/>
            <a:ext cx="4731658" cy="1040142"/>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a:solidFill>
                  <a:srgbClr val="FFFFFF"/>
                </a:solidFill>
              </a:rPr>
              <a:t>Financial due diligence (FDD) services are permitted for audit clients subject to the general independence considerations for SEC and IFAC audit clients contained in  "</a:t>
            </a:r>
            <a:r>
              <a:rPr lang="en-US" sz="900" kern="0" dirty="0">
                <a:solidFill>
                  <a:srgbClr val="FFFFFF"/>
                </a:solidFill>
                <a:hlinkClick r:id="rId3"/>
              </a:rPr>
              <a:t>Auditor Independence - General guidance for TS Services</a:t>
            </a:r>
            <a:r>
              <a:rPr lang="en-US" sz="900" kern="0" dirty="0">
                <a:solidFill>
                  <a:srgbClr val="FFFFFF"/>
                </a:solidFill>
              </a:rPr>
              <a:t>."  Additionally,  Chapters 11 and 20 of the </a:t>
            </a:r>
            <a:r>
              <a:rPr lang="en-US" sz="900" kern="0" dirty="0">
                <a:solidFill>
                  <a:srgbClr val="FFFFFF"/>
                </a:solidFill>
                <a:hlinkClick r:id="rId4"/>
              </a:rPr>
              <a:t>Global Quality &amp; Risk Management Manual </a:t>
            </a:r>
            <a:r>
              <a:rPr lang="en-US" sz="900" kern="0" dirty="0">
                <a:solidFill>
                  <a:srgbClr val="FFFFFF"/>
                </a:solidFill>
              </a:rPr>
              <a:t>and Sections 1 and 5 of the </a:t>
            </a:r>
            <a:r>
              <a:rPr lang="en-US" sz="900" kern="0" dirty="0">
                <a:solidFill>
                  <a:srgbClr val="FFFFFF"/>
                </a:solidFill>
                <a:hlinkClick r:id="rId5"/>
              </a:rPr>
              <a:t>Global Transaction Services Manual</a:t>
            </a:r>
            <a:r>
              <a:rPr lang="en-US" sz="900" kern="0" dirty="0">
                <a:solidFill>
                  <a:srgbClr val="FFFFFF"/>
                </a:solidFill>
              </a:rPr>
              <a:t> contain independence guidance. Where this warning icon is present in the toolkit, it is an indication of independence concerns for audit client engagements.</a:t>
            </a:r>
          </a:p>
        </p:txBody>
      </p:sp>
      <p:pic>
        <p:nvPicPr>
          <p:cNvPr id="10"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19"/>
          <p:cNvSpPr txBox="1">
            <a:spLocks/>
          </p:cNvSpPr>
          <p:nvPr/>
        </p:nvSpPr>
        <p:spPr bwMode="gray">
          <a:xfrm>
            <a:off x="523626" y="1727982"/>
            <a:ext cx="4242977" cy="39915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mn-lt"/>
                <a:ea typeface="+mn-ea"/>
                <a:cs typeface="+mn-cs"/>
              </a:rPr>
              <a:t>This key concept guide on FDD on balance sheet capital is focused on our client’s perspective.  It explains what balance sheet is, why it is important to our clients and how our work helps our clients. It also explains</a:t>
            </a:r>
            <a:r>
              <a:rPr kumimoji="0" lang="en-US" sz="1600" b="1" i="0" u="none" strike="noStrike" kern="0" cap="none" spc="0" normalizeH="0" noProof="0" dirty="0">
                <a:ln>
                  <a:noFill/>
                </a:ln>
                <a:solidFill>
                  <a:schemeClr val="bg1"/>
                </a:solidFill>
                <a:effectLst/>
                <a:uLnTx/>
                <a:uFillTx/>
                <a:latin typeface="+mn-lt"/>
                <a:ea typeface="+mn-ea"/>
                <a:cs typeface="+mn-cs"/>
              </a:rPr>
              <a:t> the same concepts in relation to balance sheet components – fixed assets and working capital </a:t>
            </a:r>
            <a:endParaRPr kumimoji="0" lang="en-US" sz="1600" b="1" i="0" u="none" strike="noStrike" kern="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n-lt"/>
                <a:ea typeface="+mn-ea"/>
                <a:cs typeface="+mn-cs"/>
              </a:rPr>
              <a:t>Note:  Guidance on how we carry out our due diligence work and how we analyze balance sheet is the subject of the separate “</a:t>
            </a:r>
            <a:r>
              <a:rPr lang="en-US" sz="1600" kern="0" noProof="0" dirty="0">
                <a:solidFill>
                  <a:schemeClr val="bg1"/>
                </a:solidFill>
                <a:latin typeface="+mn-lt"/>
                <a:cs typeface="+mn-cs"/>
              </a:rPr>
              <a:t>b</a:t>
            </a:r>
            <a:r>
              <a:rPr kumimoji="0" lang="en-US" sz="1600" b="0" i="0" u="none" strike="noStrike" kern="0" cap="none" spc="0" normalizeH="0" baseline="0" noProof="0" dirty="0">
                <a:ln>
                  <a:noFill/>
                </a:ln>
                <a:solidFill>
                  <a:schemeClr val="bg1"/>
                </a:solidFill>
                <a:effectLst/>
                <a:uLnTx/>
                <a:uFillTx/>
                <a:latin typeface="+mn-lt"/>
                <a:ea typeface="+mn-ea"/>
                <a:cs typeface="+mn-cs"/>
              </a:rPr>
              <a:t>alance sheet: due diligence considerations” also available in the FDD Toolkit</a:t>
            </a:r>
          </a:p>
        </p:txBody>
      </p:sp>
      <p:grpSp>
        <p:nvGrpSpPr>
          <p:cNvPr id="18" name="Group 17"/>
          <p:cNvGrpSpPr/>
          <p:nvPr/>
        </p:nvGrpSpPr>
        <p:grpSpPr bwMode="gray">
          <a:xfrm>
            <a:off x="6203272" y="3950330"/>
            <a:ext cx="2395538" cy="2393157"/>
            <a:chOff x="557213" y="1061987"/>
            <a:chExt cx="2395538" cy="2393157"/>
          </a:xfrm>
        </p:grpSpPr>
        <p:sp>
          <p:nvSpPr>
            <p:cNvPr id="19"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grpSp>
          <p:nvGrpSpPr>
            <p:cNvPr id="20" name="Group 89"/>
            <p:cNvGrpSpPr/>
            <p:nvPr/>
          </p:nvGrpSpPr>
          <p:grpSpPr bwMode="gray">
            <a:xfrm>
              <a:off x="557213" y="1178837"/>
              <a:ext cx="2395538" cy="2276307"/>
              <a:chOff x="557213" y="1178837"/>
              <a:chExt cx="2395538" cy="2276307"/>
            </a:xfrm>
          </p:grpSpPr>
          <p:sp>
            <p:nvSpPr>
              <p:cNvPr id="22"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3"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4"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5"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6"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7"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a:ln w="9525">
                      <a:noFill/>
                      <a:round/>
                      <a:headEnd/>
                      <a:tailEnd/>
                    </a:ln>
                    <a:solidFill>
                      <a:srgbClr val="F8F8F8"/>
                    </a:solidFill>
                    <a:latin typeface="+mj-lt"/>
                    <a:cs typeface="Arial"/>
                  </a:rPr>
                  <a:t>GO TO MARKET MATERIALS</a:t>
                </a:r>
              </a:p>
            </p:txBody>
          </p:sp>
          <p:sp>
            <p:nvSpPr>
              <p:cNvPr id="28"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a:ln w="9525">
                      <a:noFill/>
                      <a:round/>
                      <a:headEnd/>
                      <a:tailEnd/>
                    </a:ln>
                    <a:solidFill>
                      <a:srgbClr val="F8F8F8"/>
                    </a:solidFill>
                    <a:latin typeface="+mj-lt"/>
                    <a:cs typeface="Arial"/>
                  </a:rPr>
                  <a:t>RISK MANAGEMENT GUIDANCE</a:t>
                </a:r>
              </a:p>
            </p:txBody>
          </p:sp>
          <p:sp>
            <p:nvSpPr>
              <p:cNvPr id="29" name="Oval 28"/>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30" name="Oval 29"/>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31" name="TextBox 30"/>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PROCESS</a:t>
                </a:r>
              </a:p>
              <a:p>
                <a:pPr algn="ctr"/>
                <a:r>
                  <a:rPr lang="en-US" sz="800" dirty="0">
                    <a:solidFill>
                      <a:schemeClr val="accent1"/>
                    </a:solidFill>
                    <a:latin typeface="+mj-lt"/>
                  </a:rPr>
                  <a:t>GUIDANCE</a:t>
                </a:r>
              </a:p>
            </p:txBody>
          </p:sp>
          <p:sp>
            <p:nvSpPr>
              <p:cNvPr id="32" name="TextBox 31"/>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n-lt"/>
                  </a:rPr>
                  <a:t>FDD WORK</a:t>
                </a:r>
              </a:p>
              <a:p>
                <a:pPr algn="ctr"/>
                <a:r>
                  <a:rPr lang="en-US" sz="800" dirty="0">
                    <a:solidFill>
                      <a:schemeClr val="accent1"/>
                    </a:solidFill>
                    <a:latin typeface="+mn-lt"/>
                  </a:rPr>
                  <a:t>AREAS</a:t>
                </a:r>
              </a:p>
            </p:txBody>
          </p:sp>
          <p:sp>
            <p:nvSpPr>
              <p:cNvPr id="33" name="TextBox 32"/>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ENABLERS</a:t>
                </a:r>
              </a:p>
            </p:txBody>
          </p:sp>
          <p:sp>
            <p:nvSpPr>
              <p:cNvPr id="34" name="TextBox 33"/>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OFFSHORE</a:t>
                </a:r>
              </a:p>
              <a:p>
                <a:pPr algn="ctr"/>
                <a:r>
                  <a:rPr lang="en-US" sz="800" dirty="0">
                    <a:solidFill>
                      <a:schemeClr val="accent1"/>
                    </a:solidFill>
                    <a:latin typeface="+mj-lt"/>
                  </a:rPr>
                  <a:t>SUPPORT</a:t>
                </a:r>
              </a:p>
              <a:p>
                <a:pPr algn="ctr"/>
                <a:r>
                  <a:rPr lang="en-US" sz="800" dirty="0">
                    <a:solidFill>
                      <a:schemeClr val="accent1"/>
                    </a:solidFill>
                    <a:latin typeface="+mj-lt"/>
                  </a:rPr>
                  <a:t>OPPORTUNITIES</a:t>
                </a:r>
              </a:p>
            </p:txBody>
          </p:sp>
          <p:sp>
            <p:nvSpPr>
              <p:cNvPr id="35" name="Oval 34"/>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36" name="TextBox 35"/>
              <p:cNvSpPr txBox="1"/>
              <p:nvPr/>
            </p:nvSpPr>
            <p:spPr bwMode="gray">
              <a:xfrm>
                <a:off x="1496240" y="2084843"/>
                <a:ext cx="532436"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latin typeface="+mj-lt"/>
                  </a:rPr>
                  <a:t>FDD </a:t>
                </a:r>
              </a:p>
              <a:p>
                <a:pPr algn="ctr"/>
                <a:r>
                  <a:rPr lang="en-US" sz="800" b="1" dirty="0">
                    <a:solidFill>
                      <a:schemeClr val="bg1"/>
                    </a:solidFill>
                    <a:effectLst>
                      <a:outerShdw blurRad="38100" dist="38100" dir="2700000" algn="tl">
                        <a:srgbClr val="000000">
                          <a:alpha val="43137"/>
                        </a:srgbClr>
                      </a:outerShdw>
                    </a:effectLst>
                    <a:latin typeface="+mj-lt"/>
                  </a:rPr>
                  <a:t>Toolkit</a:t>
                </a: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800" b="0" dirty="0">
                <a:solidFill>
                  <a:schemeClr val="accent1">
                    <a:lumMod val="20000"/>
                    <a:lumOff val="80000"/>
                  </a:schemeClr>
                </a:solidFill>
                <a:latin typeface="Arial" charset="0"/>
                <a:cs typeface="Arial" charset="0"/>
              </a:rPr>
              <a:t>Balance sheet: Key concepts guide</a:t>
            </a:r>
            <a:br>
              <a:rPr lang="en-US" altLang="en-US" sz="1800" b="0" dirty="0">
                <a:solidFill>
                  <a:schemeClr val="accent1">
                    <a:lumMod val="20000"/>
                    <a:lumOff val="80000"/>
                  </a:schemeClr>
                </a:solidFill>
                <a:latin typeface="Arial" charset="0"/>
                <a:cs typeface="Arial" charset="0"/>
              </a:rPr>
            </a:br>
            <a:r>
              <a:rPr lang="en-US" altLang="en-US" sz="1800" dirty="0">
                <a:latin typeface="Arial" charset="0"/>
                <a:cs typeface="Arial" charset="0"/>
              </a:rPr>
              <a:t>Contents</a:t>
            </a:r>
            <a:r>
              <a:rPr lang="en-US" altLang="en-US" sz="2000" dirty="0">
                <a:latin typeface="Arial" charset="0"/>
                <a:cs typeface="Arial" charset="0"/>
              </a:rPr>
              <a:t>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3083921"/>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sz="1800" b="0" dirty="0">
                <a:solidFill>
                  <a:schemeClr val="tx2"/>
                </a:solidFill>
              </a:rPr>
              <a:t>Balance sheet o</a:t>
            </a:r>
            <a:r>
              <a:rPr lang="en-US" dirty="0">
                <a:solidFill>
                  <a:schemeClr val="tx2"/>
                </a:solidFill>
              </a:rPr>
              <a:t>verview</a:t>
            </a:r>
          </a:p>
          <a:p>
            <a:pPr marL="269875" indent="-269875">
              <a:lnSpc>
                <a:spcPct val="120000"/>
              </a:lnSpc>
              <a:buClr>
                <a:schemeClr val="accent1"/>
              </a:buClr>
              <a:buSzPct val="125000"/>
              <a:buFont typeface="Arial" pitchFamily="34" charset="0"/>
              <a:buChar char="▪"/>
            </a:pPr>
            <a:r>
              <a:rPr lang="en-US" sz="1800" b="0" dirty="0">
                <a:solidFill>
                  <a:schemeClr val="tx2"/>
                </a:solidFill>
              </a:rPr>
              <a:t>Fixed assets</a:t>
            </a:r>
          </a:p>
          <a:p>
            <a:pPr marL="571500" indent="-285750">
              <a:lnSpc>
                <a:spcPct val="120000"/>
              </a:lnSpc>
              <a:buFont typeface="Arial" pitchFamily="34" charset="0"/>
              <a:buChar char="–"/>
              <a:tabLst>
                <a:tab pos="571500" algn="l"/>
              </a:tabLst>
            </a:pPr>
            <a:r>
              <a:rPr lang="en-US" dirty="0">
                <a:solidFill>
                  <a:schemeClr val="tx2"/>
                </a:solidFill>
              </a:rPr>
              <a:t>Overview</a:t>
            </a:r>
          </a:p>
          <a:p>
            <a:pPr marL="571500" indent="-285750">
              <a:lnSpc>
                <a:spcPct val="120000"/>
              </a:lnSpc>
              <a:buFont typeface="Arial" pitchFamily="34" charset="0"/>
              <a:buChar char="–"/>
              <a:tabLst>
                <a:tab pos="571500" algn="l"/>
              </a:tabLst>
            </a:pPr>
            <a:r>
              <a:rPr lang="en-US" sz="1800" b="0" dirty="0">
                <a:solidFill>
                  <a:schemeClr val="tx2"/>
                </a:solidFill>
              </a:rPr>
              <a:t>Why is it important</a:t>
            </a:r>
          </a:p>
          <a:p>
            <a:pPr marL="571500" indent="-285750">
              <a:lnSpc>
                <a:spcPct val="120000"/>
              </a:lnSpc>
              <a:buFont typeface="Arial" pitchFamily="34" charset="0"/>
              <a:buChar char="–"/>
              <a:tabLst>
                <a:tab pos="571500" algn="l"/>
              </a:tabLst>
            </a:pPr>
            <a:r>
              <a:rPr lang="en-US" dirty="0">
                <a:solidFill>
                  <a:schemeClr val="tx2"/>
                </a:solidFill>
              </a:rPr>
              <a:t>How we help</a:t>
            </a:r>
          </a:p>
          <a:p>
            <a:pPr marL="269875" indent="-269875">
              <a:lnSpc>
                <a:spcPct val="120000"/>
              </a:lnSpc>
              <a:buClr>
                <a:schemeClr val="accent1"/>
              </a:buClr>
              <a:buSzPct val="125000"/>
              <a:buFont typeface="Arial" pitchFamily="34" charset="0"/>
              <a:buChar char="▪"/>
            </a:pPr>
            <a:r>
              <a:rPr lang="en-US" sz="1800" b="0" dirty="0">
                <a:solidFill>
                  <a:schemeClr val="tx2"/>
                </a:solidFill>
              </a:rPr>
              <a:t>Working capital </a:t>
            </a:r>
          </a:p>
          <a:p>
            <a:pPr marL="571500" indent="-285750">
              <a:lnSpc>
                <a:spcPct val="120000"/>
              </a:lnSpc>
              <a:buClr>
                <a:schemeClr val="accent1"/>
              </a:buClr>
              <a:buFont typeface="Arial" pitchFamily="34" charset="0"/>
              <a:buChar char="–"/>
              <a:tabLst>
                <a:tab pos="571500" algn="l"/>
              </a:tabLst>
            </a:pPr>
            <a:r>
              <a:rPr lang="en-US" dirty="0">
                <a:solidFill>
                  <a:schemeClr val="tx2"/>
                </a:solidFill>
              </a:rPr>
              <a:t>Overview</a:t>
            </a:r>
          </a:p>
          <a:p>
            <a:pPr marL="571500" indent="-285750">
              <a:lnSpc>
                <a:spcPct val="120000"/>
              </a:lnSpc>
              <a:buClr>
                <a:schemeClr val="accent1"/>
              </a:buClr>
              <a:buFont typeface="Arial" pitchFamily="34" charset="0"/>
              <a:buChar char="–"/>
              <a:tabLst>
                <a:tab pos="571500" algn="l"/>
              </a:tabLst>
            </a:pPr>
            <a:r>
              <a:rPr lang="en-US" dirty="0">
                <a:solidFill>
                  <a:schemeClr val="tx2"/>
                </a:solidFill>
              </a:rPr>
              <a:t>Why is it important</a:t>
            </a:r>
          </a:p>
          <a:p>
            <a:pPr marL="571500" indent="-285750">
              <a:lnSpc>
                <a:spcPct val="120000"/>
              </a:lnSpc>
              <a:buClr>
                <a:schemeClr val="accent1"/>
              </a:buClr>
              <a:buFont typeface="Arial" pitchFamily="34" charset="0"/>
              <a:buChar char="–"/>
              <a:tabLst>
                <a:tab pos="571500" algn="l"/>
              </a:tabLst>
            </a:pPr>
            <a:r>
              <a:rPr lang="en-US" dirty="0">
                <a:solidFill>
                  <a:schemeClr val="tx2"/>
                </a:solidFill>
              </a:rPr>
              <a:t>How we help</a:t>
            </a:r>
            <a:endParaRPr lang="en-US" sz="1800" dirty="0">
              <a:solidFill>
                <a:schemeClr val="tx2"/>
              </a:solidFill>
            </a:endParaRPr>
          </a:p>
        </p:txBody>
      </p:sp>
      <p:pic>
        <p:nvPicPr>
          <p:cNvPr id="6" name="Picture 5"/>
          <p:cNvPicPr>
            <a:picLocks noChangeAspect="1" noChangeArrowheads="1"/>
          </p:cNvPicPr>
          <p:nvPr/>
        </p:nvPicPr>
        <p:blipFill>
          <a:blip r:embed="rId4" cstate="print"/>
          <a:srcRect/>
          <a:stretch>
            <a:fillRect/>
          </a:stretch>
        </p:blipFill>
        <p:spPr bwMode="auto">
          <a:xfrm>
            <a:off x="8117840" y="635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4"/>
          <p:cNvSpPr>
            <a:spLocks noChangeArrowheads="1"/>
          </p:cNvSpPr>
          <p:nvPr>
            <p:custDataLst>
              <p:tags r:id="rId1"/>
            </p:custDataLst>
          </p:nvPr>
        </p:nvSpPr>
        <p:spPr bwMode="auto">
          <a:xfrm>
            <a:off x="1746912" y="1183945"/>
            <a:ext cx="7092287" cy="2187052"/>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The balance sheet summarizes the assets and liabilities of an entity at a point in time</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The balance sheet arises as a result of business operations:</a:t>
            </a:r>
          </a:p>
          <a:p>
            <a:pPr marL="457200" lvl="2" indent="-228600">
              <a:spcBef>
                <a:spcPts val="300"/>
              </a:spcBef>
              <a:spcAft>
                <a:spcPts val="300"/>
              </a:spcAft>
              <a:buClr>
                <a:schemeClr val="accent1"/>
              </a:buClr>
              <a:buSzPct val="100000"/>
              <a:buFont typeface="Arial" pitchFamily="34" charset="0"/>
              <a:buChar char="–"/>
            </a:pPr>
            <a:r>
              <a:rPr lang="en-US" sz="1400" dirty="0">
                <a:solidFill>
                  <a:schemeClr val="accent1"/>
                </a:solidFill>
              </a:rPr>
              <a:t>Fixed assets and debt -  used to run the business</a:t>
            </a:r>
          </a:p>
          <a:p>
            <a:pPr marL="457200" lvl="2" indent="-228600">
              <a:spcBef>
                <a:spcPts val="300"/>
              </a:spcBef>
              <a:spcAft>
                <a:spcPts val="300"/>
              </a:spcAft>
              <a:buClr>
                <a:schemeClr val="accent1"/>
              </a:buClr>
              <a:buSzPct val="100000"/>
              <a:buFont typeface="Arial" pitchFamily="34" charset="0"/>
              <a:buChar char="–"/>
            </a:pPr>
            <a:r>
              <a:rPr lang="en-US" sz="1400" dirty="0">
                <a:solidFill>
                  <a:schemeClr val="accent1"/>
                </a:solidFill>
              </a:rPr>
              <a:t>Current assets and liabilities – generated as a result of doing business</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Assets include fixed assets and current assets. Liabilities include current liabilities, long term liabilities (including debt). </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The difference between assets and liabilities is shareholders equity. </a:t>
            </a:r>
          </a:p>
        </p:txBody>
      </p:sp>
      <p:sp>
        <p:nvSpPr>
          <p:cNvPr id="12" name="Pentagon 11"/>
          <p:cNvSpPr/>
          <p:nvPr/>
        </p:nvSpPr>
        <p:spPr bwMode="auto">
          <a:xfrm>
            <a:off x="203202" y="1178000"/>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What is balance sheet</a:t>
            </a:r>
          </a:p>
        </p:txBody>
      </p:sp>
      <p:sp>
        <p:nvSpPr>
          <p:cNvPr id="14" name="Rounded Rectangle 13"/>
          <p:cNvSpPr/>
          <p:nvPr/>
        </p:nvSpPr>
        <p:spPr bwMode="auto">
          <a:xfrm>
            <a:off x="1712767" y="3552654"/>
            <a:ext cx="7162800" cy="1734730"/>
          </a:xfrm>
          <a:prstGeom prst="roundRect">
            <a:avLst>
              <a:gd name="adj" fmla="val 10908"/>
            </a:avLst>
          </a:prstGeom>
          <a:solidFill>
            <a:srgbClr val="007C92"/>
          </a:solidFill>
          <a:ln w="6350">
            <a:noFill/>
            <a:miter lim="800000"/>
            <a:headEnd type="none" w="sm" len="sm"/>
            <a:tailEnd type="none" w="sm" len="sm"/>
          </a:ln>
          <a:effectLst/>
        </p:spPr>
        <p:txBody>
          <a:bodyPr lIns="54000" tIns="54000" rIns="54000" bIns="54000" anchor="t"/>
          <a:lstStyle/>
          <a:p>
            <a:pPr marL="355600" lvl="1" indent="-354013" defTabSz="762000">
              <a:spcBef>
                <a:spcPts val="300"/>
              </a:spcBef>
              <a:spcAft>
                <a:spcPts val="300"/>
              </a:spcAft>
              <a:buClr>
                <a:schemeClr val="accent1"/>
              </a:buClr>
              <a:buSzPct val="75000"/>
            </a:pPr>
            <a:r>
              <a:rPr lang="en-GB" sz="1400" b="1" dirty="0">
                <a:solidFill>
                  <a:schemeClr val="bg1"/>
                </a:solidFill>
              </a:rPr>
              <a:t>Understanding the balance is a key part of due diligence:</a:t>
            </a:r>
          </a:p>
          <a:p>
            <a:pPr marL="355600" lvl="1" indent="-354013" defTabSz="762000">
              <a:spcBef>
                <a:spcPts val="300"/>
              </a:spcBef>
              <a:spcAft>
                <a:spcPts val="300"/>
              </a:spcAft>
              <a:buClr>
                <a:schemeClr val="bg1"/>
              </a:buClr>
              <a:buSzPct val="125000"/>
              <a:buFont typeface="Arial" pitchFamily="34" charset="0"/>
              <a:buChar char="▪"/>
            </a:pPr>
            <a:r>
              <a:rPr lang="en-US" sz="1400" dirty="0">
                <a:solidFill>
                  <a:schemeClr val="bg1"/>
                </a:solidFill>
                <a:latin typeface="Arial"/>
              </a:rPr>
              <a:t>Movements in the balance sheet (e.g. provision releases, disposal of fixed assets) may have an impact on underlying EBITDA</a:t>
            </a:r>
          </a:p>
          <a:p>
            <a:pPr marL="355600" lvl="1" indent="-354013" defTabSz="762000">
              <a:spcBef>
                <a:spcPts val="300"/>
              </a:spcBef>
              <a:spcAft>
                <a:spcPts val="300"/>
              </a:spcAft>
              <a:buClr>
                <a:schemeClr val="bg1"/>
              </a:buClr>
              <a:buSzPct val="125000"/>
              <a:buFont typeface="Arial" pitchFamily="34" charset="0"/>
              <a:buChar char="▪"/>
            </a:pPr>
            <a:r>
              <a:rPr lang="en-US" sz="1400" dirty="0">
                <a:solidFill>
                  <a:schemeClr val="bg1"/>
                </a:solidFill>
                <a:latin typeface="Arial"/>
              </a:rPr>
              <a:t>The balance sheet provides information on how the business is financed e.g. net debt, working capital</a:t>
            </a:r>
          </a:p>
          <a:p>
            <a:pPr marL="355600" lvl="1" indent="-354013" defTabSz="762000">
              <a:spcBef>
                <a:spcPts val="300"/>
              </a:spcBef>
              <a:spcAft>
                <a:spcPts val="300"/>
              </a:spcAft>
              <a:buClr>
                <a:schemeClr val="bg1"/>
              </a:buClr>
              <a:buSzPct val="125000"/>
              <a:buFont typeface="Arial" pitchFamily="34" charset="0"/>
              <a:buChar char="▪"/>
            </a:pPr>
            <a:r>
              <a:rPr lang="en-GB" sz="1400" dirty="0">
                <a:solidFill>
                  <a:schemeClr val="bg1"/>
                </a:solidFill>
                <a:latin typeface="Arial"/>
              </a:rPr>
              <a:t>In most transactions, buyers acquire fixed assets and assume liabilities of the target</a:t>
            </a:r>
          </a:p>
        </p:txBody>
      </p:sp>
      <p:sp>
        <p:nvSpPr>
          <p:cNvPr id="16" name="Pentagon 15"/>
          <p:cNvSpPr/>
          <p:nvPr/>
        </p:nvSpPr>
        <p:spPr bwMode="auto">
          <a:xfrm>
            <a:off x="161472" y="3561467"/>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Why is it important</a:t>
            </a:r>
          </a:p>
        </p:txBody>
      </p:sp>
      <p:sp>
        <p:nvSpPr>
          <p:cNvPr id="17" name="Title 1"/>
          <p:cNvSpPr txBox="1">
            <a:spLocks/>
          </p:cNvSpPr>
          <p:nvPr/>
        </p:nvSpPr>
        <p:spPr bwMode="gray">
          <a:xfrm>
            <a:off x="203201" y="115888"/>
            <a:ext cx="8545513" cy="792162"/>
          </a:xfrm>
          <a:prstGeom prst="rect">
            <a:avLst/>
          </a:prstGeom>
        </p:spPr>
        <p:txBody>
          <a:bodyPr/>
          <a:lstStyle/>
          <a:p>
            <a:pPr lvl="0">
              <a:lnSpc>
                <a:spcPts val="2500"/>
              </a:lnSpc>
              <a:defRPr/>
            </a:pPr>
            <a:r>
              <a:rPr lang="en-US" altLang="en-US" dirty="0">
                <a:solidFill>
                  <a:schemeClr val="accent1">
                    <a:lumMod val="20000"/>
                    <a:lumOff val="80000"/>
                  </a:schemeClr>
                </a:solidFill>
              </a:rPr>
              <a:t>Balance sheet: Key concepts guide</a:t>
            </a:r>
            <a:br>
              <a:rPr lang="en-US" altLang="en-US" dirty="0">
                <a:solidFill>
                  <a:schemeClr val="accent1">
                    <a:lumMod val="20000"/>
                    <a:lumOff val="80000"/>
                  </a:schemeClr>
                </a:solidFill>
              </a:rPr>
            </a:br>
            <a:r>
              <a:rPr kumimoji="0" lang="en-US" b="1" i="0" u="none" strike="noStrike" kern="0" cap="none" spc="0" normalizeH="0" baseline="0" noProof="0" dirty="0">
                <a:ln>
                  <a:noFill/>
                </a:ln>
                <a:solidFill>
                  <a:schemeClr val="bg1"/>
                </a:solidFill>
                <a:effectLst/>
                <a:uLnTx/>
                <a:uFillTx/>
                <a:latin typeface="+mj-lt"/>
                <a:ea typeface="+mj-ea"/>
                <a:cs typeface="+mj-cs"/>
              </a:rPr>
              <a:t>Overview</a:t>
            </a:r>
          </a:p>
        </p:txBody>
      </p:sp>
      <p:pic>
        <p:nvPicPr>
          <p:cNvPr id="8" name="Picture 7"/>
          <p:cNvPicPr>
            <a:picLocks noChangeAspect="1" noChangeArrowheads="1"/>
          </p:cNvPicPr>
          <p:nvPr/>
        </p:nvPicPr>
        <p:blipFill>
          <a:blip r:embed="rId4" cstate="print"/>
          <a:srcRect/>
          <a:stretch>
            <a:fillRect/>
          </a:stretch>
        </p:blipFill>
        <p:spPr bwMode="auto">
          <a:xfrm>
            <a:off x="8117840"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4"/>
          <p:cNvSpPr>
            <a:spLocks noChangeArrowheads="1"/>
          </p:cNvSpPr>
          <p:nvPr>
            <p:custDataLst>
              <p:tags r:id="rId1"/>
            </p:custDataLst>
          </p:nvPr>
        </p:nvSpPr>
        <p:spPr bwMode="auto">
          <a:xfrm>
            <a:off x="1746912" y="1125889"/>
            <a:ext cx="7092287" cy="1613846"/>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Assets which are used to run the business</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For permanent use within the business (not expected to be converted into cash or cash equivalents within the normal operating cycle – generally one year)</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Depreciated periodically and represented by net book value (cost less accumulated depreciation) on the balance sheet</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Generally valued at historical costs</a:t>
            </a:r>
          </a:p>
        </p:txBody>
      </p:sp>
      <p:sp>
        <p:nvSpPr>
          <p:cNvPr id="12" name="Pentagon 11"/>
          <p:cNvSpPr/>
          <p:nvPr/>
        </p:nvSpPr>
        <p:spPr bwMode="auto">
          <a:xfrm>
            <a:off x="203202" y="1119944"/>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What are fixed assets</a:t>
            </a:r>
          </a:p>
        </p:txBody>
      </p:sp>
      <p:sp>
        <p:nvSpPr>
          <p:cNvPr id="17" name="Title 1"/>
          <p:cNvSpPr txBox="1">
            <a:spLocks/>
          </p:cNvSpPr>
          <p:nvPr/>
        </p:nvSpPr>
        <p:spPr bwMode="gray">
          <a:xfrm>
            <a:off x="203201" y="115888"/>
            <a:ext cx="8545513" cy="792162"/>
          </a:xfrm>
          <a:prstGeom prst="rect">
            <a:avLst/>
          </a:prstGeom>
        </p:spPr>
        <p:txBody>
          <a:bodyPr/>
          <a:lstStyle/>
          <a:p>
            <a:pPr lvl="0">
              <a:lnSpc>
                <a:spcPts val="2500"/>
              </a:lnSpc>
              <a:defRPr/>
            </a:pPr>
            <a:r>
              <a:rPr lang="en-US" altLang="en-US" dirty="0">
                <a:solidFill>
                  <a:schemeClr val="accent1">
                    <a:lumMod val="20000"/>
                    <a:lumOff val="80000"/>
                  </a:schemeClr>
                </a:solidFill>
              </a:rPr>
              <a:t>Balance sheet: Key concepts guide</a:t>
            </a:r>
            <a:br>
              <a:rPr lang="en-US" altLang="en-US" dirty="0">
                <a:solidFill>
                  <a:schemeClr val="accent1">
                    <a:lumMod val="20000"/>
                    <a:lumOff val="80000"/>
                  </a:schemeClr>
                </a:solidFill>
              </a:rPr>
            </a:br>
            <a:r>
              <a:rPr kumimoji="0" lang="en-US" b="1" i="0" u="none" strike="noStrike" kern="0" cap="none" spc="0" normalizeH="0" baseline="0" noProof="0" dirty="0">
                <a:ln>
                  <a:noFill/>
                </a:ln>
                <a:solidFill>
                  <a:schemeClr val="bg1"/>
                </a:solidFill>
                <a:effectLst/>
                <a:uLnTx/>
                <a:uFillTx/>
                <a:latin typeface="+mj-lt"/>
                <a:ea typeface="+mj-ea"/>
                <a:cs typeface="+mj-cs"/>
              </a:rPr>
              <a:t>Fixed assets</a:t>
            </a:r>
          </a:p>
        </p:txBody>
      </p:sp>
      <p:sp>
        <p:nvSpPr>
          <p:cNvPr id="18" name="Rectangle 114"/>
          <p:cNvSpPr>
            <a:spLocks noChangeArrowheads="1"/>
          </p:cNvSpPr>
          <p:nvPr>
            <p:custDataLst>
              <p:tags r:id="rId2"/>
            </p:custDataLst>
          </p:nvPr>
        </p:nvSpPr>
        <p:spPr bwMode="auto">
          <a:xfrm>
            <a:off x="1749184" y="2916049"/>
            <a:ext cx="7092287" cy="1613846"/>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Investment in fixed assets </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Capex is usually separated between:</a:t>
            </a:r>
          </a:p>
          <a:p>
            <a:pPr marL="685800" lvl="2" indent="-227013">
              <a:spcBef>
                <a:spcPts val="300"/>
              </a:spcBef>
              <a:spcAft>
                <a:spcPts val="300"/>
              </a:spcAft>
              <a:buClr>
                <a:schemeClr val="accent1"/>
              </a:buClr>
              <a:buSzPct val="100000"/>
              <a:buFont typeface="Arial" pitchFamily="34" charset="0"/>
              <a:buChar char="–"/>
            </a:pPr>
            <a:r>
              <a:rPr lang="en-US" sz="1400" dirty="0">
                <a:solidFill>
                  <a:schemeClr val="accent1"/>
                </a:solidFill>
              </a:rPr>
              <a:t>Maintenance capex (maintains operating capacity of the business)</a:t>
            </a:r>
          </a:p>
          <a:p>
            <a:pPr marL="685800" lvl="2" indent="-227013">
              <a:spcBef>
                <a:spcPts val="300"/>
              </a:spcBef>
              <a:spcAft>
                <a:spcPts val="300"/>
              </a:spcAft>
              <a:buClr>
                <a:schemeClr val="accent1"/>
              </a:buClr>
              <a:buSzPct val="100000"/>
              <a:buFont typeface="Arial" pitchFamily="34" charset="0"/>
              <a:buChar char="–"/>
            </a:pPr>
            <a:r>
              <a:rPr lang="en-US" sz="1400" dirty="0">
                <a:solidFill>
                  <a:schemeClr val="accent1"/>
                </a:solidFill>
              </a:rPr>
              <a:t>Investment capex (achieve growth in output or new products)</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a:solidFill>
                  <a:schemeClr val="accent1"/>
                </a:solidFill>
              </a:rPr>
              <a:t>Over a long period of time, capex should equate to depreciation if the operating capacity of the business is to be maintained</a:t>
            </a:r>
          </a:p>
        </p:txBody>
      </p:sp>
      <p:sp>
        <p:nvSpPr>
          <p:cNvPr id="19" name="Pentagon 18"/>
          <p:cNvSpPr/>
          <p:nvPr/>
        </p:nvSpPr>
        <p:spPr bwMode="auto">
          <a:xfrm>
            <a:off x="205474" y="2910104"/>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What is capital expenditure</a:t>
            </a:r>
          </a:p>
        </p:txBody>
      </p:sp>
      <p:pic>
        <p:nvPicPr>
          <p:cNvPr id="8" name="Picture 7"/>
          <p:cNvPicPr>
            <a:picLocks noChangeAspect="1" noChangeArrowheads="1"/>
          </p:cNvPicPr>
          <p:nvPr/>
        </p:nvPicPr>
        <p:blipFill>
          <a:blip r:embed="rId5" cstate="print"/>
          <a:srcRect/>
          <a:stretch>
            <a:fillRect/>
          </a:stretch>
        </p:blipFill>
        <p:spPr bwMode="auto">
          <a:xfrm>
            <a:off x="8117840"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1248230" y="1074057"/>
            <a:ext cx="7692570" cy="5297714"/>
          </a:xfrm>
          <a:prstGeom prst="roundRect">
            <a:avLst>
              <a:gd name="adj" fmla="val 10908"/>
            </a:avLst>
          </a:prstGeom>
          <a:solidFill>
            <a:srgbClr val="007C92"/>
          </a:solidFill>
          <a:ln w="6350">
            <a:noFill/>
            <a:miter lim="800000"/>
            <a:headEnd type="none" w="sm" len="sm"/>
            <a:tailEnd type="none" w="sm" len="sm"/>
          </a:ln>
          <a:effectLst/>
        </p:spPr>
        <p:txBody>
          <a:bodyPr lIns="54000" tIns="54000" rIns="54000" bIns="54000" anchor="ctr"/>
          <a:lstStyle/>
          <a:p>
            <a:pPr marL="231775" lvl="1" indent="-230188"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Capex is a significant source of cash outflow and hence clients are interested in understanding it</a:t>
            </a:r>
          </a:p>
          <a:p>
            <a:pPr marL="463550" lvl="2" indent="-231775"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Capex is a key component of free cash flows (which is a measure of cash for clients)</a:t>
            </a:r>
          </a:p>
          <a:p>
            <a:pPr marL="463550" lvl="2" indent="-231775"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Free cash flows = EBITDA + changes to working capital – capex </a:t>
            </a:r>
          </a:p>
          <a:p>
            <a:pPr marL="231775" lvl="1" indent="-230188"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Capex impacts business performance </a:t>
            </a:r>
          </a:p>
          <a:p>
            <a:pPr marL="463550" lvl="2" indent="-231775" defTabSz="762000">
              <a:spcBef>
                <a:spcPts val="200"/>
              </a:spcBef>
              <a:spcAft>
                <a:spcPts val="200"/>
              </a:spcAft>
              <a:buClr>
                <a:schemeClr val="bg1"/>
              </a:buClr>
              <a:buSzPct val="100000"/>
              <a:buFont typeface="Arial" pitchFamily="34" charset="0"/>
              <a:buChar char="–"/>
            </a:pPr>
            <a:r>
              <a:rPr lang="en-US" sz="1400" dirty="0">
                <a:solidFill>
                  <a:schemeClr val="bg1"/>
                </a:solidFill>
                <a:latin typeface="Arial"/>
              </a:rPr>
              <a:t>A business needs to fund capex in order to maintain or help improve its performance/return. It is therefore important to understand the level of capex a business requires (likely to require operational analysis) and assess this against how much has been invested in the past.</a:t>
            </a:r>
          </a:p>
          <a:p>
            <a:pPr marL="231775" lvl="1" indent="-230188"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Capex impacts the client’s valuation of the business</a:t>
            </a:r>
          </a:p>
          <a:p>
            <a:pPr marL="463550" lvl="2" indent="-231775" defTabSz="762000">
              <a:spcBef>
                <a:spcPts val="200"/>
              </a:spcBef>
              <a:spcAft>
                <a:spcPts val="200"/>
              </a:spcAft>
              <a:buClr>
                <a:schemeClr val="bg1"/>
              </a:buClr>
              <a:buSzPct val="100000"/>
              <a:buFont typeface="Arial" pitchFamily="34" charset="0"/>
              <a:buChar char="–"/>
            </a:pPr>
            <a:r>
              <a:rPr lang="en-US" sz="1400" dirty="0">
                <a:solidFill>
                  <a:schemeClr val="bg1"/>
                </a:solidFill>
                <a:latin typeface="Arial"/>
              </a:rPr>
              <a:t>If the analysis of capex suggests that a business has been under-funded, then a higher than normal level of capex should be considered in the future years of the valuation to reflect that the buyer would need to invest in ‘catch up’ capital expenditure post acquisition. </a:t>
            </a:r>
          </a:p>
          <a:p>
            <a:pPr marL="231775" lvl="1" indent="-230188"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Capex may trigger a purchase price adjustment</a:t>
            </a:r>
          </a:p>
          <a:p>
            <a:pPr marL="463550" lvl="2" indent="-231775" defTabSz="762000">
              <a:spcBef>
                <a:spcPts val="200"/>
              </a:spcBef>
              <a:spcAft>
                <a:spcPts val="200"/>
              </a:spcAft>
              <a:buClr>
                <a:schemeClr val="bg1"/>
              </a:buClr>
              <a:buSzPct val="100000"/>
              <a:buFont typeface="Arial" pitchFamily="34" charset="0"/>
              <a:buChar char="–"/>
            </a:pPr>
            <a:r>
              <a:rPr lang="en-US" sz="1400" dirty="0">
                <a:solidFill>
                  <a:schemeClr val="bg1"/>
                </a:solidFill>
                <a:latin typeface="Arial"/>
              </a:rPr>
              <a:t>In case of capex underfunding, a purchase price adjustment for capex may be included in the SPA, such that the price is reduced by the amount of under spent capex at completion compared to a target or budget.</a:t>
            </a:r>
          </a:p>
          <a:p>
            <a:pPr marL="231775" lvl="1" indent="-230188"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Clients are interested in understanding capacity constrains, if any </a:t>
            </a:r>
          </a:p>
          <a:p>
            <a:pPr marL="463550" lvl="2" indent="-231775"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Future growth plans may require to be funded with corresponding investment in capex. Clients are therefore interested in understanding if there are any constrains in making such investments.</a:t>
            </a:r>
          </a:p>
        </p:txBody>
      </p:sp>
      <p:sp>
        <p:nvSpPr>
          <p:cNvPr id="16" name="Pentagon 15"/>
          <p:cNvSpPr/>
          <p:nvPr/>
        </p:nvSpPr>
        <p:spPr bwMode="auto">
          <a:xfrm>
            <a:off x="161472" y="1183251"/>
            <a:ext cx="1304471"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Why is it important</a:t>
            </a:r>
          </a:p>
        </p:txBody>
      </p:sp>
      <p:sp>
        <p:nvSpPr>
          <p:cNvPr id="17" name="Title 1"/>
          <p:cNvSpPr txBox="1">
            <a:spLocks/>
          </p:cNvSpPr>
          <p:nvPr/>
        </p:nvSpPr>
        <p:spPr bwMode="gray">
          <a:xfrm>
            <a:off x="203201" y="115888"/>
            <a:ext cx="8545513" cy="792162"/>
          </a:xfrm>
          <a:prstGeom prst="rect">
            <a:avLst/>
          </a:prstGeom>
        </p:spPr>
        <p:txBody>
          <a:bodyPr/>
          <a:lstStyle/>
          <a:p>
            <a:pPr lvl="0">
              <a:lnSpc>
                <a:spcPts val="2500"/>
              </a:lnSpc>
              <a:defRPr/>
            </a:pPr>
            <a:r>
              <a:rPr lang="en-US" altLang="en-US" dirty="0">
                <a:solidFill>
                  <a:schemeClr val="accent1">
                    <a:lumMod val="20000"/>
                    <a:lumOff val="80000"/>
                  </a:schemeClr>
                </a:solidFill>
              </a:rPr>
              <a:t>Balance sheet: Key concepts guide</a:t>
            </a:r>
            <a:br>
              <a:rPr lang="en-US" altLang="en-US" dirty="0">
                <a:solidFill>
                  <a:schemeClr val="accent1">
                    <a:lumMod val="20000"/>
                    <a:lumOff val="80000"/>
                  </a:schemeClr>
                </a:solidFill>
              </a:rPr>
            </a:br>
            <a:r>
              <a:rPr kumimoji="0" lang="en-US" b="1" i="0" u="none" strike="noStrike" kern="0" cap="none" spc="0" normalizeH="0" baseline="0" noProof="0" dirty="0">
                <a:ln>
                  <a:noFill/>
                </a:ln>
                <a:solidFill>
                  <a:schemeClr val="bg1"/>
                </a:solidFill>
                <a:effectLst/>
                <a:uLnTx/>
                <a:uFillTx/>
                <a:latin typeface="+mj-lt"/>
                <a:ea typeface="+mj-ea"/>
                <a:cs typeface="+mj-cs"/>
              </a:rPr>
              <a:t>Fixed assets </a:t>
            </a:r>
            <a:r>
              <a:rPr kumimoji="0" lang="en-US" b="1" i="0" u="none" strike="noStrike" kern="0" cap="none" spc="0" normalizeH="0" noProof="0" dirty="0">
                <a:ln>
                  <a:noFill/>
                </a:ln>
                <a:solidFill>
                  <a:schemeClr val="bg1"/>
                </a:solidFill>
                <a:effectLst/>
                <a:uLnTx/>
                <a:uFillTx/>
                <a:latin typeface="+mj-lt"/>
                <a:ea typeface="+mj-ea"/>
                <a:cs typeface="+mj-cs"/>
              </a:rPr>
              <a:t> (cont’d)</a:t>
            </a:r>
            <a:endParaRPr kumimoji="0" lang="en-US" b="1" i="0" u="none" strike="noStrike" kern="0" cap="none" spc="0" normalizeH="0" baseline="0" noProof="0" dirty="0">
              <a:ln>
                <a:noFill/>
              </a:ln>
              <a:solidFill>
                <a:schemeClr val="bg1"/>
              </a:solidFill>
              <a:effectLst/>
              <a:uLnTx/>
              <a:uFillTx/>
              <a:latin typeface="+mj-lt"/>
              <a:ea typeface="+mj-ea"/>
              <a:cs typeface="+mj-cs"/>
            </a:endParaRPr>
          </a:p>
        </p:txBody>
      </p:sp>
      <p:pic>
        <p:nvPicPr>
          <p:cNvPr id="6" name="Picture 5"/>
          <p:cNvPicPr>
            <a:picLocks noChangeAspect="1" noChangeArrowheads="1"/>
          </p:cNvPicPr>
          <p:nvPr/>
        </p:nvPicPr>
        <p:blipFill>
          <a:blip r:embed="rId3" cstate="print"/>
          <a:srcRect/>
          <a:stretch>
            <a:fillRect/>
          </a:stretch>
        </p:blipFill>
        <p:spPr bwMode="auto">
          <a:xfrm>
            <a:off x="8117840"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1384300" y="1136171"/>
            <a:ext cx="7581900" cy="3981929"/>
          </a:xfrm>
          <a:prstGeom prst="roundRect">
            <a:avLst>
              <a:gd name="adj" fmla="val 10908"/>
            </a:avLst>
          </a:prstGeom>
          <a:solidFill>
            <a:srgbClr val="80BEC9"/>
          </a:solidFill>
          <a:ln w="6350">
            <a:noFill/>
            <a:miter lim="800000"/>
            <a:headEnd type="none" w="sm" len="sm"/>
            <a:tailEnd type="none" w="sm" len="sm"/>
          </a:ln>
          <a:effectLst/>
        </p:spPr>
        <p:txBody>
          <a:bodyPr lIns="54000" tIns="54000" rIns="54000" bIns="54000" anchor="t"/>
          <a:lstStyle/>
          <a:p>
            <a:pPr marL="228600" lvl="1"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Understand capitalization and depreciation policies</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Policies for capitalization of expense and internally developed assets</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Depreciation policy and rates for each asset category</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Understand changes to such policies and reasons (e.g. changes to useful lives to help improve earnings)</a:t>
            </a:r>
          </a:p>
          <a:p>
            <a:pPr marL="228600" lvl="1"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Understand capital expenditure trends (three to five years)</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Components of capex  in recent periods</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Actual capex in relation to budgeted or committed expenditure </a:t>
            </a:r>
          </a:p>
          <a:p>
            <a:pPr marL="228600" lvl="1"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Net book value as a percentage of original cost (helps understand age of assets)</a:t>
            </a:r>
          </a:p>
          <a:p>
            <a:pPr marL="228600" lvl="1" indent="-228600" defTabSz="762000">
              <a:spcBef>
                <a:spcPct val="20000"/>
              </a:spcBef>
              <a:buClr>
                <a:schemeClr val="accent1"/>
              </a:buClr>
              <a:buSzPct val="125000"/>
              <a:buFont typeface="Arial" pitchFamily="34" charset="0"/>
              <a:buChar char="▪"/>
            </a:pPr>
            <a:r>
              <a:rPr lang="en-US" sz="1400" dirty="0">
                <a:solidFill>
                  <a:schemeClr val="accent1"/>
                </a:solidFill>
                <a:latin typeface="Arial"/>
              </a:rPr>
              <a:t>Impaired or underutilized assets</a:t>
            </a:r>
          </a:p>
          <a:p>
            <a:pPr marL="457200" lvl="2" indent="-228600" defTabSz="762000">
              <a:spcBef>
                <a:spcPct val="20000"/>
              </a:spcBef>
              <a:buClr>
                <a:schemeClr val="accent1"/>
              </a:buClr>
              <a:buSzPct val="100000"/>
              <a:buFont typeface="Arial" pitchFamily="34" charset="0"/>
              <a:buChar char="–"/>
            </a:pPr>
            <a:r>
              <a:rPr lang="en-US" sz="1400" dirty="0">
                <a:solidFill>
                  <a:schemeClr val="accent1"/>
                </a:solidFill>
                <a:latin typeface="Arial"/>
              </a:rPr>
              <a:t>Assets that generate lesser cash value than they are valued at</a:t>
            </a:r>
          </a:p>
          <a:p>
            <a:pPr marL="457200" lvl="2" indent="-228600" defTabSz="762000">
              <a:spcBef>
                <a:spcPct val="20000"/>
              </a:spcBef>
              <a:buClr>
                <a:schemeClr val="accent1"/>
              </a:buClr>
              <a:buSzPct val="100000"/>
              <a:buFont typeface="Arial" pitchFamily="34" charset="0"/>
              <a:buChar char="–"/>
            </a:pPr>
            <a:r>
              <a:rPr lang="en-US" sz="1400" dirty="0">
                <a:solidFill>
                  <a:schemeClr val="accent1"/>
                </a:solidFill>
                <a:latin typeface="Arial"/>
              </a:rPr>
              <a:t>Client may want to adjust purchase price for such assets</a:t>
            </a:r>
          </a:p>
          <a:p>
            <a:pPr marL="228600" lvl="1" indent="-228600" defTabSz="762000">
              <a:spcBef>
                <a:spcPct val="20000"/>
              </a:spcBef>
              <a:buClr>
                <a:schemeClr val="accent1"/>
              </a:buClr>
              <a:buSzPct val="125000"/>
              <a:buFont typeface="Arial" pitchFamily="34" charset="0"/>
              <a:buChar char="▪"/>
            </a:pPr>
            <a:r>
              <a:rPr lang="en-US" sz="1400" dirty="0">
                <a:solidFill>
                  <a:schemeClr val="accent1"/>
                </a:solidFill>
                <a:latin typeface="Arial"/>
              </a:rPr>
              <a:t>Capacity or headroom</a:t>
            </a:r>
          </a:p>
          <a:p>
            <a:pPr marL="457200" lvl="2" indent="-228600" defTabSz="762000">
              <a:spcBef>
                <a:spcPct val="20000"/>
              </a:spcBef>
              <a:buClr>
                <a:schemeClr val="accent1"/>
              </a:buClr>
              <a:buSzPct val="100000"/>
              <a:buFont typeface="Arial" pitchFamily="34" charset="0"/>
              <a:buChar char="–"/>
            </a:pPr>
            <a:r>
              <a:rPr lang="en-US" sz="1400" dirty="0">
                <a:solidFill>
                  <a:schemeClr val="accent1"/>
                </a:solidFill>
                <a:latin typeface="Arial"/>
              </a:rPr>
              <a:t>Capacity utilization (how much growth can be achieved with existing assets)</a:t>
            </a:r>
          </a:p>
          <a:p>
            <a:pPr marL="457200" lvl="2" indent="-228600" defTabSz="762000">
              <a:spcBef>
                <a:spcPct val="20000"/>
              </a:spcBef>
              <a:buClr>
                <a:schemeClr val="accent1"/>
              </a:buClr>
              <a:buSzPct val="100000"/>
              <a:buFont typeface="Arial" pitchFamily="34" charset="0"/>
              <a:buChar char="–"/>
            </a:pPr>
            <a:r>
              <a:rPr lang="en-US" sz="1400" dirty="0">
                <a:solidFill>
                  <a:schemeClr val="accent1"/>
                </a:solidFill>
                <a:latin typeface="Arial"/>
              </a:rPr>
              <a:t>Is there headroom to increase capacity (may require specialists involvement)</a:t>
            </a:r>
          </a:p>
        </p:txBody>
      </p:sp>
      <p:sp>
        <p:nvSpPr>
          <p:cNvPr id="22" name="Pentagon 21"/>
          <p:cNvSpPr/>
          <p:nvPr/>
        </p:nvSpPr>
        <p:spPr bwMode="auto">
          <a:xfrm>
            <a:off x="161472" y="1170551"/>
            <a:ext cx="1304471"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How we help...</a:t>
            </a:r>
          </a:p>
        </p:txBody>
      </p:sp>
      <p:sp>
        <p:nvSpPr>
          <p:cNvPr id="25" name="Title 1"/>
          <p:cNvSpPr txBox="1">
            <a:spLocks/>
          </p:cNvSpPr>
          <p:nvPr/>
        </p:nvSpPr>
        <p:spPr bwMode="gray">
          <a:xfrm>
            <a:off x="203201" y="115888"/>
            <a:ext cx="8545513" cy="792162"/>
          </a:xfrm>
          <a:prstGeom prst="rect">
            <a:avLst/>
          </a:prstGeom>
        </p:spPr>
        <p:txBody>
          <a:bodyPr/>
          <a:lstStyle/>
          <a:p>
            <a:pPr lvl="0">
              <a:lnSpc>
                <a:spcPts val="2500"/>
              </a:lnSpc>
              <a:defRPr/>
            </a:pPr>
            <a:r>
              <a:rPr lang="en-US" altLang="en-US" dirty="0">
                <a:solidFill>
                  <a:schemeClr val="accent1">
                    <a:lumMod val="20000"/>
                    <a:lumOff val="80000"/>
                  </a:schemeClr>
                </a:solidFill>
              </a:rPr>
              <a:t>Balance sheet: Key concepts guide</a:t>
            </a:r>
            <a:br>
              <a:rPr lang="en-US" altLang="en-US" dirty="0">
                <a:solidFill>
                  <a:schemeClr val="accent1">
                    <a:lumMod val="20000"/>
                    <a:lumOff val="80000"/>
                  </a:schemeClr>
                </a:solidFill>
              </a:rPr>
            </a:br>
            <a:r>
              <a:rPr lang="en-US" b="1" kern="0" dirty="0">
                <a:solidFill>
                  <a:schemeClr val="bg1"/>
                </a:solidFill>
              </a:rPr>
              <a:t>Fixed assets  (cont’d)</a:t>
            </a:r>
          </a:p>
        </p:txBody>
      </p:sp>
      <p:pic>
        <p:nvPicPr>
          <p:cNvPr id="6" name="Picture 5"/>
          <p:cNvPicPr>
            <a:picLocks noChangeAspect="1" noChangeArrowheads="1"/>
          </p:cNvPicPr>
          <p:nvPr/>
        </p:nvPicPr>
        <p:blipFill>
          <a:blip r:embed="rId3" cstate="print"/>
          <a:srcRect/>
          <a:stretch>
            <a:fillRect/>
          </a:stretch>
        </p:blipFill>
        <p:spPr bwMode="auto">
          <a:xfrm>
            <a:off x="8117840"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4"/>
          <p:cNvSpPr>
            <a:spLocks noChangeArrowheads="1"/>
          </p:cNvSpPr>
          <p:nvPr>
            <p:custDataLst>
              <p:tags r:id="rId1"/>
            </p:custDataLst>
          </p:nvPr>
        </p:nvSpPr>
        <p:spPr bwMode="auto">
          <a:xfrm>
            <a:off x="1746912" y="1125888"/>
            <a:ext cx="7092287" cy="2081770"/>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200"/>
              </a:spcBef>
              <a:spcAft>
                <a:spcPts val="200"/>
              </a:spcAft>
              <a:buClr>
                <a:schemeClr val="accent1"/>
              </a:buClr>
              <a:buSzPct val="125000"/>
              <a:buFont typeface="Arial" pitchFamily="34" charset="0"/>
              <a:buChar char="▪"/>
            </a:pPr>
            <a:r>
              <a:rPr lang="en-US" sz="1400" dirty="0">
                <a:solidFill>
                  <a:schemeClr val="accent1"/>
                </a:solidFill>
              </a:rPr>
              <a:t>Although there is no definition of working capital, in due diligence, working capital is generally understood as balance sheet items relating to normal trading activity that will crystallize into cash inflows or outflows in the short-term.  This would typically comprise:</a:t>
            </a:r>
          </a:p>
          <a:p>
            <a:pPr marL="463550" lvl="2" indent="-231775">
              <a:spcBef>
                <a:spcPts val="200"/>
              </a:spcBef>
              <a:spcAft>
                <a:spcPts val="200"/>
              </a:spcAft>
              <a:buClr>
                <a:schemeClr val="accent1"/>
              </a:buClr>
              <a:buSzPct val="100000"/>
              <a:buFont typeface="Arial" pitchFamily="34" charset="0"/>
              <a:buChar char="–"/>
            </a:pPr>
            <a:r>
              <a:rPr lang="en-US" sz="1400" dirty="0">
                <a:solidFill>
                  <a:schemeClr val="accent1"/>
                </a:solidFill>
              </a:rPr>
              <a:t>Inventory, trade receivables, and trade payables, sometimes referred to as “trade working capital” or “operating working capital”</a:t>
            </a:r>
          </a:p>
          <a:p>
            <a:pPr marL="463550" lvl="2" indent="-231775">
              <a:spcBef>
                <a:spcPts val="200"/>
              </a:spcBef>
              <a:spcAft>
                <a:spcPts val="200"/>
              </a:spcAft>
              <a:buClr>
                <a:schemeClr val="accent1"/>
              </a:buClr>
              <a:buSzPct val="100000"/>
              <a:buFont typeface="Arial" pitchFamily="34" charset="0"/>
              <a:buChar char="–"/>
            </a:pPr>
            <a:r>
              <a:rPr lang="en-US" sz="1400" dirty="0">
                <a:solidFill>
                  <a:schemeClr val="accent1"/>
                </a:solidFill>
              </a:rPr>
              <a:t>Items in other assets, prepayments, other payables, accruals, etc (i.e. anything else which is likely to crystallize into cash in the short term and relates to normal trading activity) </a:t>
            </a:r>
          </a:p>
        </p:txBody>
      </p:sp>
      <p:sp>
        <p:nvSpPr>
          <p:cNvPr id="12" name="Pentagon 11"/>
          <p:cNvSpPr/>
          <p:nvPr/>
        </p:nvSpPr>
        <p:spPr bwMode="auto">
          <a:xfrm>
            <a:off x="203202" y="1119944"/>
            <a:ext cx="1524000" cy="681560"/>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What are working capital</a:t>
            </a:r>
          </a:p>
        </p:txBody>
      </p:sp>
      <p:sp>
        <p:nvSpPr>
          <p:cNvPr id="17" name="Title 1"/>
          <p:cNvSpPr txBox="1">
            <a:spLocks/>
          </p:cNvSpPr>
          <p:nvPr/>
        </p:nvSpPr>
        <p:spPr bwMode="gray">
          <a:xfrm>
            <a:off x="203201" y="115888"/>
            <a:ext cx="8545513" cy="792162"/>
          </a:xfrm>
          <a:prstGeom prst="rect">
            <a:avLst/>
          </a:prstGeom>
        </p:spPr>
        <p:txBody>
          <a:bodyPr/>
          <a:lstStyle/>
          <a:p>
            <a:pPr lvl="0">
              <a:lnSpc>
                <a:spcPts val="2500"/>
              </a:lnSpc>
              <a:defRPr/>
            </a:pPr>
            <a:r>
              <a:rPr lang="en-US" altLang="en-US" dirty="0">
                <a:solidFill>
                  <a:schemeClr val="accent1">
                    <a:lumMod val="20000"/>
                    <a:lumOff val="80000"/>
                  </a:schemeClr>
                </a:solidFill>
              </a:rPr>
              <a:t>Balance sheet: Key concepts guide</a:t>
            </a:r>
            <a:br>
              <a:rPr lang="en-US" altLang="en-US" dirty="0">
                <a:solidFill>
                  <a:schemeClr val="accent1">
                    <a:lumMod val="20000"/>
                    <a:lumOff val="80000"/>
                  </a:schemeClr>
                </a:solidFill>
              </a:rPr>
            </a:br>
            <a:r>
              <a:rPr kumimoji="0" lang="en-US" b="1" i="0" u="none" strike="noStrike" kern="0" cap="none" spc="0" normalizeH="0" baseline="0" noProof="0" dirty="0">
                <a:ln>
                  <a:noFill/>
                </a:ln>
                <a:solidFill>
                  <a:schemeClr val="bg1"/>
                </a:solidFill>
                <a:effectLst/>
                <a:uLnTx/>
                <a:uFillTx/>
                <a:latin typeface="+mj-lt"/>
                <a:ea typeface="+mj-ea"/>
                <a:cs typeface="+mj-cs"/>
              </a:rPr>
              <a:t>Working capital </a:t>
            </a:r>
          </a:p>
        </p:txBody>
      </p:sp>
      <p:sp>
        <p:nvSpPr>
          <p:cNvPr id="16" name="Rounded Rectangle 15"/>
          <p:cNvSpPr/>
          <p:nvPr/>
        </p:nvSpPr>
        <p:spPr bwMode="auto">
          <a:xfrm>
            <a:off x="1712767" y="3313536"/>
            <a:ext cx="7162800" cy="3058235"/>
          </a:xfrm>
          <a:prstGeom prst="roundRect">
            <a:avLst>
              <a:gd name="adj" fmla="val 10908"/>
            </a:avLst>
          </a:prstGeom>
          <a:solidFill>
            <a:srgbClr val="007C92"/>
          </a:solidFill>
          <a:ln w="6350">
            <a:noFill/>
            <a:miter lim="800000"/>
            <a:headEnd type="none" w="sm" len="sm"/>
            <a:tailEnd type="none" w="sm" len="sm"/>
          </a:ln>
          <a:effectLst/>
        </p:spPr>
        <p:txBody>
          <a:bodyPr lIns="54000" tIns="54000" rIns="54000" bIns="54000" anchor="ctr"/>
          <a:lstStyle/>
          <a:p>
            <a:pPr marL="355600" lvl="1" indent="-354013"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Movements in working capital effect future cash flows, therefore future working capital movements therefore need to be factored into the valuation model</a:t>
            </a:r>
          </a:p>
          <a:p>
            <a:pPr marL="355600" lvl="1" indent="-354013"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Understanding  the historical movements in working capital of the business provides the key link between the accounting profits of the business (the likely focus of the FDD) and its cash flows (the focus of the valuation model) </a:t>
            </a:r>
          </a:p>
          <a:p>
            <a:pPr marL="355600" lvl="1" indent="-354013"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Understanding the range of expected movements in working capital is key to help ensure that adequate facilities are in place, covenants are not breached, and borrowing costs are managed effectively</a:t>
            </a:r>
          </a:p>
          <a:p>
            <a:pPr marL="355600" lvl="1" indent="-354013"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Buyers may therefore be able to extract additional value out of a target business by identifying opportunities to manage working capital more effectively</a:t>
            </a:r>
          </a:p>
          <a:p>
            <a:pPr marL="355600" lvl="1" indent="-354013" defTabSz="762000">
              <a:spcBef>
                <a:spcPts val="200"/>
              </a:spcBef>
              <a:spcAft>
                <a:spcPts val="200"/>
              </a:spcAft>
              <a:buClr>
                <a:schemeClr val="bg1"/>
              </a:buClr>
              <a:buSzPct val="125000"/>
              <a:buFont typeface="Arial" pitchFamily="34" charset="0"/>
              <a:buChar char="▪"/>
            </a:pPr>
            <a:r>
              <a:rPr lang="en-US" sz="1400" dirty="0">
                <a:solidFill>
                  <a:schemeClr val="bg1"/>
                </a:solidFill>
                <a:latin typeface="Arial"/>
              </a:rPr>
              <a:t>The SPA for most transactions includes a mechanism for a purchase price adjustment in relation to the level of working capital that transfers with the business at completion. </a:t>
            </a:r>
          </a:p>
        </p:txBody>
      </p:sp>
      <p:sp>
        <p:nvSpPr>
          <p:cNvPr id="20" name="Pentagon 19"/>
          <p:cNvSpPr/>
          <p:nvPr/>
        </p:nvSpPr>
        <p:spPr bwMode="auto">
          <a:xfrm>
            <a:off x="161472" y="3322349"/>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Why is it important</a:t>
            </a:r>
          </a:p>
        </p:txBody>
      </p:sp>
      <p:pic>
        <p:nvPicPr>
          <p:cNvPr id="8" name="Picture 7"/>
          <p:cNvPicPr>
            <a:picLocks noChangeAspect="1" noChangeArrowheads="1"/>
          </p:cNvPicPr>
          <p:nvPr/>
        </p:nvPicPr>
        <p:blipFill>
          <a:blip r:embed="rId4" cstate="print"/>
          <a:srcRect/>
          <a:stretch>
            <a:fillRect/>
          </a:stretch>
        </p:blipFill>
        <p:spPr bwMode="auto">
          <a:xfrm>
            <a:off x="8117840"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1473958" y="1136171"/>
            <a:ext cx="7314442" cy="4058129"/>
          </a:xfrm>
          <a:prstGeom prst="roundRect">
            <a:avLst>
              <a:gd name="adj" fmla="val 10908"/>
            </a:avLst>
          </a:prstGeom>
          <a:solidFill>
            <a:srgbClr val="80BEC9"/>
          </a:solidFill>
          <a:ln w="6350">
            <a:noFill/>
            <a:miter lim="800000"/>
            <a:headEnd type="none" w="sm" len="sm"/>
            <a:tailEnd type="none" w="sm" len="sm"/>
          </a:ln>
          <a:effectLst/>
        </p:spPr>
        <p:txBody>
          <a:bodyPr lIns="54000" tIns="54000" rIns="54000" bIns="54000" anchor="t"/>
          <a:lstStyle/>
          <a:p>
            <a:pPr marL="228600" lvl="1" indent="-228600" defTabSz="762000">
              <a:spcBef>
                <a:spcPct val="20000"/>
              </a:spcBef>
              <a:buClr>
                <a:schemeClr val="accent1"/>
              </a:buClr>
              <a:buSzPct val="125000"/>
              <a:buFont typeface="Arial" pitchFamily="34" charset="0"/>
              <a:buChar char="▪"/>
            </a:pPr>
            <a:r>
              <a:rPr lang="en-GB" sz="1400" i="1" dirty="0">
                <a:solidFill>
                  <a:schemeClr val="accent1"/>
                </a:solidFill>
                <a:latin typeface="Arial"/>
              </a:rPr>
              <a:t>Please refer to the separate working capital section of the FDD toolkit for detailed guidance on due diligence considerations and how we help with regard to price adjustments for working capital.  In addition, our work also includes:</a:t>
            </a:r>
            <a:endParaRPr lang="en-GB" sz="1400" dirty="0">
              <a:solidFill>
                <a:schemeClr val="accent1"/>
              </a:solidFill>
              <a:latin typeface="Arial"/>
            </a:endParaRPr>
          </a:p>
          <a:p>
            <a:pPr marL="228600" lvl="1"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Accounts receivable:</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Understanding aging profile relative to prior periods and credit terms (changes may indicate recoverability issues)</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Policies for bad and doubtful accounts (basis, consistency and appropriateness)</a:t>
            </a:r>
          </a:p>
          <a:p>
            <a:pPr marL="0" lvl="1"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Inventory:</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Understanding components of inventory in relation to prior periods and production process</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Inventory valuation policies</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Provisioning for slow and obsolete inventory (basis, consistency and appropriateness)</a:t>
            </a:r>
          </a:p>
          <a:p>
            <a:pPr marL="228600" lvl="1" indent="-228600" defTabSz="762000">
              <a:spcBef>
                <a:spcPct val="20000"/>
              </a:spcBef>
              <a:buClr>
                <a:schemeClr val="accent1"/>
              </a:buClr>
              <a:buSzPct val="125000"/>
              <a:buFont typeface="Arial" pitchFamily="34" charset="0"/>
              <a:buChar char="▪"/>
            </a:pPr>
            <a:r>
              <a:rPr lang="en-GB" sz="1400" dirty="0">
                <a:solidFill>
                  <a:schemeClr val="accent1"/>
                </a:solidFill>
                <a:latin typeface="Arial"/>
              </a:rPr>
              <a:t>Accounts payable:</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Understanding aging profile relative to prior periods and credit terms </a:t>
            </a:r>
          </a:p>
          <a:p>
            <a:pPr marL="457200" lvl="2" indent="-228600" defTabSz="762000">
              <a:spcBef>
                <a:spcPct val="20000"/>
              </a:spcBef>
              <a:buClr>
                <a:schemeClr val="accent1"/>
              </a:buClr>
              <a:buSzPct val="100000"/>
              <a:buFont typeface="Arial" pitchFamily="34" charset="0"/>
              <a:buChar char="–"/>
            </a:pPr>
            <a:r>
              <a:rPr lang="en-GB" sz="1400" dirty="0">
                <a:solidFill>
                  <a:schemeClr val="accent1"/>
                </a:solidFill>
                <a:latin typeface="Arial"/>
              </a:rPr>
              <a:t>Debit balances in payables’ account </a:t>
            </a:r>
          </a:p>
        </p:txBody>
      </p:sp>
      <p:sp>
        <p:nvSpPr>
          <p:cNvPr id="22" name="Pentagon 21"/>
          <p:cNvSpPr/>
          <p:nvPr/>
        </p:nvSpPr>
        <p:spPr bwMode="auto">
          <a:xfrm>
            <a:off x="161472" y="1170551"/>
            <a:ext cx="1304471"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a:solidFill>
                  <a:schemeClr val="bg1"/>
                </a:solidFill>
                <a:latin typeface="Arial"/>
              </a:rPr>
              <a:t>How we help...</a:t>
            </a:r>
          </a:p>
        </p:txBody>
      </p:sp>
      <p:sp>
        <p:nvSpPr>
          <p:cNvPr id="25" name="Title 1"/>
          <p:cNvSpPr txBox="1">
            <a:spLocks/>
          </p:cNvSpPr>
          <p:nvPr/>
        </p:nvSpPr>
        <p:spPr bwMode="gray">
          <a:xfrm>
            <a:off x="203201" y="115888"/>
            <a:ext cx="8545513" cy="792162"/>
          </a:xfrm>
          <a:prstGeom prst="rect">
            <a:avLst/>
          </a:prstGeom>
        </p:spPr>
        <p:txBody>
          <a:bodyPr/>
          <a:lstStyle/>
          <a:p>
            <a:pPr lvl="0">
              <a:lnSpc>
                <a:spcPts val="2500"/>
              </a:lnSpc>
              <a:defRPr/>
            </a:pPr>
            <a:r>
              <a:rPr lang="en-US" altLang="en-US" dirty="0">
                <a:solidFill>
                  <a:schemeClr val="accent1">
                    <a:lumMod val="20000"/>
                    <a:lumOff val="80000"/>
                  </a:schemeClr>
                </a:solidFill>
              </a:rPr>
              <a:t>Balance sheet: Key concepts guide</a:t>
            </a:r>
            <a:br>
              <a:rPr lang="en-US" altLang="en-US" dirty="0">
                <a:solidFill>
                  <a:schemeClr val="accent1">
                    <a:lumMod val="20000"/>
                    <a:lumOff val="80000"/>
                  </a:schemeClr>
                </a:solidFill>
              </a:rPr>
            </a:br>
            <a:r>
              <a:rPr lang="en-US" b="1" kern="0" dirty="0">
                <a:solidFill>
                  <a:schemeClr val="bg1"/>
                </a:solidFill>
              </a:rPr>
              <a:t>Working capital (cont’d)</a:t>
            </a:r>
          </a:p>
        </p:txBody>
      </p:sp>
      <p:pic>
        <p:nvPicPr>
          <p:cNvPr id="6" name="Picture 5"/>
          <p:cNvPicPr>
            <a:picLocks noChangeAspect="1" noChangeArrowheads="1"/>
          </p:cNvPicPr>
          <p:nvPr/>
        </p:nvPicPr>
        <p:blipFill>
          <a:blip r:embed="rId3" cstate="print"/>
          <a:srcRect/>
          <a:stretch>
            <a:fillRect/>
          </a:stretch>
        </p:blipFill>
        <p:spPr bwMode="auto">
          <a:xfrm>
            <a:off x="8117840" y="635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45">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key concept guide on FDD on balance sheet capital is focused on our client’s perspective.  It explains what balance sheet is, why it is important to our clients and how our work helps our clients.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FDD_WA_Balance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5.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117" ma:contentTypeDescription="" ma:contentTypeScope="" ma:versionID="d192690b6e3052e73f62607c8dbf43df">
  <xsd:schema xmlns:xsd="http://www.w3.org/2001/XMLSchema" xmlns:p="http://schemas.microsoft.com/office/2006/metadata/properties" xmlns:ns1="http://schemas.microsoft.com/sharepoint/v3" xmlns:ns2="cf981484-ed93-4090-baf6-fe2481f804a7" xmlns:ns3="489cfb28-c304-49d6-bddc-c8ec7c386673" xmlns:ns4="3b8ef508-e9d1-4b2f-9c4d-11b1305c9fbd" xmlns:ns5="http://schemas.microsoft.com/sharepoint/v3/fields" xmlns:ns6="36a1efc2-d798-49a0-b287-5ea8e702f8a2" xmlns:ns7="d5eb7b08-b2c5-40f5-90dd-3641eb55a45e" targetNamespace="http://schemas.microsoft.com/office/2006/metadata/properties" ma:root="true" ma:fieldsID="94c984cd2206b38adcff9517cf2b76b2" ns1:_="" ns2:_="" ns3:_="" ns4:_="" ns5:_="" ns6:_="" ns7:_="">
    <xsd:import namespace="http://schemas.microsoft.com/sharepoint/v3"/>
    <xsd:import namespace="cf981484-ed93-4090-baf6-fe2481f804a7"/>
    <xsd:import namespace="489cfb28-c304-49d6-bddc-c8ec7c386673"/>
    <xsd:import namespace="3b8ef508-e9d1-4b2f-9c4d-11b1305c9fbd"/>
    <xsd:import namespace="http://schemas.microsoft.com/sharepoint/v3/fields"/>
    <xsd:import namespace="36a1efc2-d798-49a0-b287-5ea8e702f8a2"/>
    <xsd:import namespace="d5eb7b08-b2c5-40f5-90dd-3641eb55a45e"/>
    <xsd:element name="properties">
      <xsd:complexType>
        <xsd:sequence>
          <xsd:element name="documentManagement">
            <xsd:complexType>
              <xsd:all>
                <xsd:element ref="ns2:Abstract" minOccurs="0"/>
                <xsd:element ref="ns3:Keyword" minOccurs="0"/>
                <xsd:element ref="ns4:Media_x0020_Type" minOccurs="0"/>
                <xsd:element ref="ns4:Category_x002f_DocumentType" minOccurs="0"/>
                <xsd:element ref="ns4:Country_x0020_Name" minOccurs="0"/>
                <xsd:element ref="ns3:Additional_x0020_Countries" minOccurs="0"/>
                <xsd:element ref="ns4:Global_x0020_Coverage" minOccurs="0"/>
                <xsd:element ref="ns4:Primary_x0020_Language" minOccurs="0"/>
                <xsd:element ref="ns4:Expiry_x0020_Date" minOccurs="0"/>
                <xsd:element ref="ns4:PublicationDate" minOccurs="0"/>
                <xsd:element ref="ns3:Primary_x0020_Owner0" minOccurs="0"/>
                <xsd:element ref="ns3:Contact_x0020_Person" minOccurs="0"/>
                <xsd:element ref="ns3:KPMG_x0020_Function" minOccurs="0"/>
                <xsd:element ref="ns4:PrimarySGSLSN0" minOccurs="0"/>
                <xsd:element ref="ns4:Services" minOccurs="0"/>
                <xsd:element ref="ns4:Toolkit0" minOccurs="0"/>
                <xsd:element ref="ns4:SecondarySGSLSN" minOccurs="0"/>
                <xsd:element ref="ns4:LOB_x002f_Sector_x002f_Subsector" minOccurs="0"/>
                <xsd:element ref="ns3:Market_x0020_Issue_x0020_Level_x0020_One_x002f_Market_x0020_Issue_x0020_Level_x0020_Two" minOccurs="0"/>
                <xsd:element ref="ns3:Campaign" minOccurs="0"/>
                <xsd:element ref="ns3:Capabilities" minOccurs="0"/>
                <xsd:element ref="ns3:Featured" minOccurs="0"/>
                <xsd:element ref="ns3:Related_x0020_Category" minOccurs="0"/>
                <xsd:element ref="ns3:Image_x0020_URL" minOccurs="0"/>
                <xsd:element ref="ns4:IT_x0020_Platform" minOccurs="0"/>
                <xsd:element ref="ns3:Module" minOccurs="0"/>
                <xsd:element ref="ns4:Risk_x0020_Management_x0020_Level" minOccurs="0"/>
                <xsd:element ref="ns3:Global_x0020_Markets_x0020_Utility" minOccurs="0"/>
                <xsd:element ref="ns6:Sanitization_x0020_Stage" minOccurs="0"/>
                <xsd:element ref="ns6:_x0023__x0020_of_x0020_Pages" minOccurs="0"/>
                <xsd:element ref="ns1:Priority" minOccurs="0"/>
                <xsd:element ref="ns6:Internal_x0020_Use_x0020_Only" minOccurs="0"/>
                <xsd:element ref="ns6:Website" minOccurs="0"/>
                <xsd:element ref="ns6:Reviewer_x0020_Comments" minOccurs="0"/>
                <xsd:element ref="ns6:Website_x0020_Subfolder" minOccurs="0"/>
                <xsd:element ref="ns7:PostJobsID" minOccurs="0"/>
                <xsd:element ref="ns3:Copied" minOccurs="0"/>
                <xsd:element ref="ns3:Active_x0020_Status" minOccurs="0"/>
                <xsd:element ref="ns3:P_x0020_and_x0020_T_x0020_Framework" minOccurs="0"/>
                <xsd:element ref="ns3:Days_x0020_New" minOccurs="0"/>
                <xsd:element ref="ns3:Buyer_x0020_Level" minOccurs="0"/>
                <xsd:element ref="ns3:Phase" minOccurs="0"/>
                <xsd:element ref="ns3:Business_x0020_Process" minOccurs="0"/>
                <xsd:element ref="ns3:Primary_x0020_Industry" minOccurs="0"/>
                <xsd:element ref="ns1:KPMGMW3Geography" minOccurs="0"/>
                <xsd:element ref="ns5:KPMGMW3Function" minOccurs="0"/>
                <xsd:element ref="ns5:KPMGMW3DocumentType" minOccurs="0"/>
                <xsd:element ref="ns5:KPMGMW3SubSector" minOccurs="0"/>
                <xsd:element ref="ns6:Document_x0020_Level" minOccurs="0"/>
                <xsd:element ref="ns5:KPMGMW3Service" minOccurs="0"/>
                <xsd:element ref="ns1:KPMGMW3Language" minOccurs="0"/>
                <xsd:element ref="ns5:KPMGMW3IndustrySectorSubSectorSelection" minOccurs="0"/>
                <xsd:element ref="ns5:KPMGMW3FunctionSelection" minOccurs="0"/>
                <xsd:element ref="ns5:KPMGMW3SubService" minOccurs="0"/>
                <xsd:element ref="ns5:KPMGMW3Secto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33" nillable="true" ma:displayName="Priority" ma:default="(2) Normal" ma:internalName="Priority">
      <xsd:simpleType>
        <xsd:restriction base="dms:Choice">
          <xsd:enumeration value="(1) High"/>
          <xsd:enumeration value="(2) Normal"/>
          <xsd:enumeration value="(3) Low"/>
        </xsd:restriction>
      </xsd:simpleType>
    </xsd:element>
    <xsd:element name="KPMGMW3Geography" ma:index="48" nillable="true" ma:displayName="zzzGeographic coverageOLD" ma:description="Country the content item applies to. &#10;It is possible to select multiple countries by holding down the Ctrl key while making the selections." ma:internalName="KPMGMW3Geography" ma:readOnly="false">
      <xsd:simpleType>
        <xsd:restriction base="dms:Unknown"/>
      </xsd:simpleType>
    </xsd:element>
    <xsd:element name="KPMGMW3Language" ma:index="59" nillable="true" ma:displayName="zzzLanguage" ma:description="Identifies the language of the resource" ma:internalName="KPMGMW3Language" ma:readOnly="false">
      <xsd:simpleType>
        <xsd:restriction base="dms:Unknow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2" nillable="true" ma:displayName="Abstract" ma:internalName="Abstract">
      <xsd:simpleType>
        <xsd:restriction base="dms:Note"/>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Keyword" ma:index="3" nillable="true" ma:displayName="Keyword" ma:internalName="Keyword">
      <xsd:simpleType>
        <xsd:restriction base="dms:Text">
          <xsd:maxLength value="255"/>
        </xsd:restriction>
      </xsd:simpleType>
    </xsd:element>
    <xsd:element name="Additional_x0020_Countries" ma:index="7" nillable="true" ma:displayName="Additional Countries" ma:list="{2d3f2165-d692-4825-a2ff-7af432f098ee}" ma:internalName="Additional_x0020_Countries" ma:showField="Country">
      <xsd:complexType>
        <xsd:complexContent>
          <xsd:extension base="dms:MultiChoiceLookup">
            <xsd:sequence>
              <xsd:element name="Value" type="dms:Lookup" maxOccurs="unbounded" minOccurs="0" nillable="true"/>
            </xsd:sequence>
          </xsd:extension>
        </xsd:complexContent>
      </xsd:complexType>
    </xsd:element>
    <xsd:element name="Primary_x0020_Owner0" ma:index="12" nillable="true" ma:displayName="Primary Owner" ma:list="{19b62745-b8e6-4f84-ac0c-0d9d00cec4b7}" ma:internalName="Primary_x0020_Owner0" ma:showField="Primary_x0020_Owner">
      <xsd:simpleType>
        <xsd:restriction base="dms:Lookup"/>
      </xsd:simpleType>
    </xsd:element>
    <xsd:element name="Contact_x0020_Person" ma:index="14" nillable="true" ma:displayName="Contact Person" ma:internalName="Contact_x0020_Person">
      <xsd:simpleType>
        <xsd:restriction base="dms:Text">
          <xsd:maxLength value="255"/>
        </xsd:restriction>
      </xsd:simpleType>
    </xsd:element>
    <xsd:element name="KPMG_x0020_Function" ma:index="15"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Market_x0020_Issue_x0020_Level_x0020_One_x002f_Market_x0020_Issue_x0020_Level_x0020_Two" ma:index="21" nillable="true" ma:displayName="Market Issue Level One/Market Issue Level Two" ma:list="{4dbe221d-9513-462c-a1a5-628ddd7e81e5}" ma:internalName="Market_x0020_Issue_x0020_Level_x0020_One_x002f_Market_x0020_Issue_x0020_Level_x0020_Two" ma:showField="Market_x0020_Issue_x0020_Level_x">
      <xsd:complexType>
        <xsd:complexContent>
          <xsd:extension base="dms:MultiChoiceLookup">
            <xsd:sequence>
              <xsd:element name="Value" type="dms:Lookup" maxOccurs="unbounded" minOccurs="0" nillable="true"/>
            </xsd:sequence>
          </xsd:extension>
        </xsd:complexContent>
      </xsd:complexType>
    </xsd:element>
    <xsd:element name="Campaign" ma:index="22" nillable="true" ma:displayName="Campaign" ma:list="{791ca843-e41d-4640-9931-0dc95a3bcb4e}" ma:internalName="Campaign" ma:showField="Campaign">
      <xsd:complexType>
        <xsd:complexContent>
          <xsd:extension base="dms:MultiChoiceLookup">
            <xsd:sequence>
              <xsd:element name="Value" type="dms:Lookup" maxOccurs="unbounded" minOccurs="0" nillable="true"/>
            </xsd:sequence>
          </xsd:extension>
        </xsd:complexContent>
      </xsd:complexType>
    </xsd:element>
    <xsd:element name="Capabilities" ma:index="23" nillable="true" ma:displayName="Capabilities" ma:list="{9a01ea0e-affb-430c-9a27-9f7f5cd791f7}" ma:internalName="Capabilities" ma:showField="Capability">
      <xsd:complexType>
        <xsd:complexContent>
          <xsd:extension base="dms:MultiChoiceLookup">
            <xsd:sequence>
              <xsd:element name="Value" type="dms:Lookup" maxOccurs="unbounded" minOccurs="0" nillable="true"/>
            </xsd:sequence>
          </xsd:extension>
        </xsd:complexContent>
      </xsd:complexType>
    </xsd:element>
    <xsd:element name="Featured" ma:index="24" nillable="true" ma:displayName="Featured" ma:default="0" ma:internalName="Featured">
      <xsd:simpleType>
        <xsd:restriction base="dms:Boolean"/>
      </xsd:simpleType>
    </xsd:element>
    <xsd:element name="Related_x0020_Category" ma:index="25" nillable="true" ma:displayName="Related Category" ma:internalName="Related_x0020_Category">
      <xsd:simpleType>
        <xsd:restriction base="dms:Text">
          <xsd:maxLength value="255"/>
        </xsd:restriction>
      </xsd:simpleType>
    </xsd:element>
    <xsd:element name="Image_x0020_URL" ma:index="26" nillable="true" ma:displayName="Image URL" ma:format="Hyperlink" ma:internalName="Image_x0020_URL">
      <xsd:complexType>
        <xsd:complexContent>
          <xsd:extension base="dms:URL">
            <xsd:sequence>
              <xsd:element name="Url" type="dms:ValidUrl" minOccurs="0" nillable="true"/>
              <xsd:element name="Description" type="xsd:string" nillable="true"/>
            </xsd:sequence>
          </xsd:extension>
        </xsd:complexContent>
      </xsd:complexType>
    </xsd:element>
    <xsd:element name="Module" ma:index="28" nillable="true" ma:displayName="Module" ma:list="{f5e9e510-708f-45c5-992c-9658773501fa}" ma:internalName="Module" ma:showField="Module">
      <xsd:simpleType>
        <xsd:restriction base="dms:Lookup"/>
      </xsd:simpleType>
    </xsd:element>
    <xsd:element name="Global_x0020_Markets_x0020_Utility" ma:index="30" nillable="true" ma:displayName="Global Markets Utility" ma:list="{49962ef4-025b-4e92-a862-a13fad590816}" ma:internalName="Global_x0020_Markets_x0020_Utility" ma:showField="Utility">
      <xsd:simpleType>
        <xsd:restriction base="dms:Lookup"/>
      </xsd:simpleType>
    </xsd:element>
    <xsd:element name="Copied" ma:index="39" nillable="true" ma:displayName="Copied" ma:default="0" ma:internalName="Copied">
      <xsd:simpleType>
        <xsd:restriction base="dms:Boolean"/>
      </xsd:simpleType>
    </xsd:element>
    <xsd:element name="Active_x0020_Status" ma:index="40"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P_x0020_and_x0020_T_x0020_Framework" ma:index="41" nillable="true" ma:displayName="P and T Framework" ma:list="{e12e025c-e6ae-4df7-b216-f577379fddd3}" ma:internalName="P_x0020_and_x0020_T_x0020_Framework" ma:showField="Framework">
      <xsd:complexType>
        <xsd:complexContent>
          <xsd:extension base="dms:MultiChoiceLookup">
            <xsd:sequence>
              <xsd:element name="Value" type="dms:Lookup" maxOccurs="unbounded" minOccurs="0" nillable="true"/>
            </xsd:sequence>
          </xsd:extension>
        </xsd:complexContent>
      </xsd:complexType>
    </xsd:element>
    <xsd:element name="Days_x0020_New" ma:index="42" nillable="true" ma:displayName="Days New" ma:decimals="0" ma:internalName="Days_x0020_New">
      <xsd:simpleType>
        <xsd:restriction base="dms:Number">
          <xsd:maxInclusive value="7"/>
          <xsd:minInclusive value="0"/>
        </xsd:restriction>
      </xsd:simpleType>
    </xsd:element>
    <xsd:element name="Buyer_x0020_Level" ma:index="43" nillable="true" ma:displayName="Buyer Level" ma:list="{347f2803-4fa6-426b-9e6a-26659b892439}" ma:internalName="Buyer_x0020_Level" ma:showField="Buyer_x0020_Level">
      <xsd:complexType>
        <xsd:complexContent>
          <xsd:extension base="dms:MultiChoiceLookup">
            <xsd:sequence>
              <xsd:element name="Value" type="dms:Lookup" maxOccurs="unbounded" minOccurs="0" nillable="true"/>
            </xsd:sequence>
          </xsd:extension>
        </xsd:complexContent>
      </xsd:complexType>
    </xsd:element>
    <xsd:element name="Phase" ma:index="44" nillable="true" ma:displayName="Phase" ma:list="{1ca5750e-0306-4de9-bf76-2e3cae37128b}" ma:internalName="Phase" ma:showField="Phase">
      <xsd:complexType>
        <xsd:complexContent>
          <xsd:extension base="dms:MultiChoiceLookup">
            <xsd:sequence>
              <xsd:element name="Value" type="dms:Lookup" maxOccurs="unbounded" minOccurs="0" nillable="true"/>
            </xsd:sequence>
          </xsd:extension>
        </xsd:complexContent>
      </xsd:complexType>
    </xsd:element>
    <xsd:element name="Business_x0020_Process" ma:index="45" nillable="true" ma:displayName="Business Process" ma:list="{ab95025e-caba-43fc-b549-c9ac90c0a36a}" ma:internalName="Business_x0020_Process" ma:showField="Business_x0020_Process">
      <xsd:complexType>
        <xsd:complexContent>
          <xsd:extension base="dms:MultiChoiceLookup">
            <xsd:sequence>
              <xsd:element name="Value" type="dms:Lookup" maxOccurs="unbounded" minOccurs="0" nillable="true"/>
            </xsd:sequence>
          </xsd:extension>
        </xsd:complexContent>
      </xsd:complexType>
    </xsd:element>
    <xsd:element name="Primary_x0020_Industry" ma:index="46" nillable="true" ma:displayName="Primary Industry" ma:list="{d7502378-bb85-4107-b2c0-bb3dc9a795f8}" ma:internalName="Primary_x0020_Industry" ma:showField="LOB_x002f_Sector_x002f_Subsector">
      <xsd:simpleType>
        <xsd:restriction base="dms:Lookup"/>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Media_x0020_Type" ma:index="4" nillable="true" ma:displayName="Media Type" ma:list="{bfbeafc4-81d3-4fff-99fb-d4b842061d11}" ma:internalName="Media_x0020_Type" ma:showField="Media_x0020_Type">
      <xsd:simpleType>
        <xsd:restriction base="dms:Lookup"/>
      </xsd:simpleType>
    </xsd:element>
    <xsd:element name="Category_x002f_DocumentType" ma:index="5" nillable="true" ma:displayName="Category/DocumentType" ma:list="{457437b8-c49f-4149-8c53-cf2d4f5c631b}" ma:internalName="Category_x002f_DocumentType" ma:showField="Category_x002f_DocumentType">
      <xsd:simpleType>
        <xsd:restriction base="dms:Lookup"/>
      </xsd:simpleType>
    </xsd:element>
    <xsd:element name="Country_x0020_Name" ma:index="6"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8" nillable="true" ma:displayName="Global Coverage" ma:default="1" ma:internalName="Global_x0020_Coverage">
      <xsd:simpleType>
        <xsd:restriction base="dms:Boolean"/>
      </xsd:simpleType>
    </xsd:element>
    <xsd:element name="Primary_x0020_Language" ma:index="9" nillable="true" ma:displayName="Primary Language" ma:list="{d19c3b01-2ebb-4a87-96e2-8418c24ef865}" ma:internalName="Primary_x0020_Language" ma:showField="Language">
      <xsd:simpleType>
        <xsd:restriction base="dms:Lookup"/>
      </xsd:simpleType>
    </xsd:element>
    <xsd:element name="Expiry_x0020_Date" ma:index="10" nillable="true" ma:displayName="Expiry Date" ma:format="DateOnly" ma:internalName="Expiry_x0020_Date">
      <xsd:simpleType>
        <xsd:restriction base="dms:DateTime"/>
      </xsd:simpleType>
    </xsd:element>
    <xsd:element name="PublicationDate" ma:index="11"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6"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7"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8"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9"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20"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7" nillable="true" ma:displayName="IT Platform" ma:list="{0f03e8d2-d830-4a70-8eca-dc50d1e1997e}" ma:internalName="IT_x0020_Platform" ma:showField="Platform">
      <xsd:simpleType>
        <xsd:restriction base="dms:Lookup"/>
      </xsd:simpleType>
    </xsd:element>
    <xsd:element name="Risk_x0020_Management_x0020_Level" ma:index="29" nillable="true" ma:displayName="Risk Management Level" ma:list="{4496d8a9-1db5-4886-8b5c-cc7b0d72739c}" ma:internalName="Risk_x0020_Management_x0020_Level" ma:showField="Risk_x0020_Management_x0020_Lev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 ma:index="50" nillable="true" ma:displayName="Function" ma:description="Function" ma:internalName="KPMGMW3Function" ma:readOnly="true">
      <xsd:simpleType>
        <xsd:restriction base="dms:Text"/>
      </xsd:simpleType>
    </xsd:element>
    <xsd:element name="KPMGMW3DocumentType" ma:index="52" nillable="true" ma:displayName="zzzDocument TypeOLD" ma:description="" ma:internalName="KPMGMW3DocumentType" ma:readOnly="false">
      <xsd:simpleType>
        <xsd:restriction base="dms:Unknown"/>
      </xsd:simpleType>
    </xsd:element>
    <xsd:element name="KPMGMW3SubSector" ma:index="53" nillable="true" ma:displayName="Sub Sector" ma:description="Sub Sector" ma:internalName="KPMGMW3SubSector" ma:readOnly="true">
      <xsd:simpleType>
        <xsd:restriction base="dms:Text"/>
      </xsd:simpleType>
    </xsd:element>
    <xsd:element name="KPMGMW3Service" ma:index="56" nillable="true" ma:displayName="Service" ma:description="Identifies the KPMG service which is discussed or targeted in this folder" ma:internalName="KPMGMW3Service" ma:readOnly="true">
      <xsd:simpleType>
        <xsd:restriction base="dms:Text"/>
      </xsd:simpleType>
    </xsd:element>
    <xsd:element name="KPMGMW3IndustrySectorSubSectorSelection" ma:index="60" nillable="true" ma:displayName="zzzIndustry Sector/SubSector SelectionOLD" ma:description="Industry Multi Selection Sector/SubSector Selection" ma:internalName="KPMGMW3IndustrySectorSubSectorSelection" ma:readOnly="false">
      <xsd:simpleType>
        <xsd:restriction base="dms:Unknown"/>
      </xsd:simpleType>
    </xsd:element>
    <xsd:element name="KPMGMW3FunctionSelection" ma:index="61" nillable="true" ma:displayName="zzzFunction/Service/SubService SelectionOLD" ma:description="Function/Service/SubService Selection" ma:internalName="KPMGMW3FunctionSelection" ma:readOnly="false">
      <xsd:simpleType>
        <xsd:restriction base="dms:Unknown"/>
      </xsd:simpleType>
    </xsd:element>
    <xsd:element name="KPMGMW3SubService" ma:index="62" nillable="true" ma:displayName="Sub Service" ma:description="Identifies the KPMG sub service which is discussed or targeted in this folder" ma:internalName="KPMGMW3SubService" ma:readOnly="true">
      <xsd:simpleType>
        <xsd:restriction base="dms:Text"/>
      </xsd:simpleType>
    </xsd:element>
    <xsd:element name="KPMGMW3Sector" ma:index="64" nillable="true" ma:displayName="Sector" ma:description="Sector" ma:internalName="KPMGMW3Sector" ma:readOnly="true">
      <xsd:simpleType>
        <xsd:restriction base="dms:Text"/>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31"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32" nillable="true" ma:displayName="# of Pages" ma:decimals="0" ma:internalName="_x0023__x0020_of_x0020_Pages">
      <xsd:simpleType>
        <xsd:restriction base="dms:Number"/>
      </xsd:simpleType>
    </xsd:element>
    <xsd:element name="Internal_x0020_Use_x0020_Only" ma:index="34" nillable="true" ma:displayName="Internal Use Only" ma:default="0" ma:internalName="Internal_x0020_Use_x0020_Only">
      <xsd:simpleType>
        <xsd:restriction base="dms:Boolean"/>
      </xsd:simpleType>
    </xsd:element>
    <xsd:element name="Website" ma:index="35" nillable="true" ma:displayName="Website" ma:internalName="Website">
      <xsd:simpleType>
        <xsd:restriction base="dms:Text">
          <xsd:maxLength value="255"/>
        </xsd:restriction>
      </xsd:simpleType>
    </xsd:element>
    <xsd:element name="Reviewer_x0020_Comments" ma:index="36" nillable="true" ma:displayName="Reviewer Comments" ma:internalName="Reviewer_x0020_Comments">
      <xsd:simpleType>
        <xsd:restriction base="dms:Note"/>
      </xsd:simpleType>
    </xsd:element>
    <xsd:element name="Website_x0020_Subfolder" ma:index="37" nillable="true" ma:displayName="Website Subfolder" ma:internalName="Website_x0020_Subfolder">
      <xsd:simpleType>
        <xsd:restriction base="dms:Text">
          <xsd:maxLength value="255"/>
        </xsd:restriction>
      </xsd:simpleType>
    </xsd:element>
    <xsd:element name="Document_x0020_Level" ma:index="54" nillable="true" ma:displayName="zzzDocument LevelOLD" ma:format="RadioButtons"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38" nillable="true" ma:displayName="CT Folder Name" ma:list="{6e3a48a6-73f8-4200-b825-01fc03fe288f}" ma:internalName="PostJobsID" ma:showField="LinkTitleNoMenu">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3" ma:displayName="Author"/>
        <xsd:element ref="dcterms:created" minOccurs="0" maxOccurs="1"/>
        <xsd:element ref="dc:identifier" minOccurs="0" maxOccurs="1"/>
        <xsd:element name="contentType" minOccurs="0" maxOccurs="1" type="xsd:string" ma:index="5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CCC32B5-D117-44E5-A2FE-47479DC95193}"/>
</file>

<file path=customXml/itemProps2.xml><?xml version="1.0" encoding="utf-8"?>
<ds:datastoreItem xmlns:ds="http://schemas.openxmlformats.org/officeDocument/2006/customXml" ds:itemID="{8F7F16E6-B661-426C-A13A-919131B8A48B}"/>
</file>

<file path=customXml/itemProps3.xml><?xml version="1.0" encoding="utf-8"?>
<ds:datastoreItem xmlns:ds="http://schemas.openxmlformats.org/officeDocument/2006/customXml" ds:itemID="{1ADB4667-3397-43DB-ACF9-D32CFBB5EC4D}"/>
</file>

<file path=customXml/itemProps4.xml><?xml version="1.0" encoding="utf-8"?>
<ds:datastoreItem xmlns:ds="http://schemas.openxmlformats.org/officeDocument/2006/customXml" ds:itemID="{C34E7D0B-5F11-4FAF-A635-61A51E10ECF2}"/>
</file>

<file path=customXml/itemProps5.xml><?xml version="1.0" encoding="utf-8"?>
<ds:datastoreItem xmlns:ds="http://schemas.openxmlformats.org/officeDocument/2006/customXml" ds:itemID="{E47DDD27-DF27-4B21-B4BE-A353C64E1C72}"/>
</file>

<file path=docProps/app.xml><?xml version="1.0" encoding="utf-8"?>
<Properties xmlns="http://schemas.openxmlformats.org/officeDocument/2006/extended-properties" xmlns:vt="http://schemas.openxmlformats.org/officeDocument/2006/docPropsVTypes">
  <Template>KPMG Template 2007</Template>
  <TotalTime>0</TotalTime>
  <Words>1500</Words>
  <Application>Microsoft Office PowerPoint</Application>
  <PresentationFormat>Letter Paper (8.5x11 in)</PresentationFormat>
  <Paragraphs>119</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KPMG Template 2007</vt:lpstr>
      <vt:lpstr>Slide 0</vt:lpstr>
      <vt:lpstr>Slide 1</vt:lpstr>
      <vt:lpstr>Balance sheet: Key concepts guide Contents </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 Sheet Key Concepts Guide</dc:title>
  <dc:creator>KPMG</dc:creator>
  <cp:keywords/>
  <dc:description/>
  <cp:lastModifiedBy/>
  <cp:revision>1</cp:revision>
  <dcterms:created xsi:type="dcterms:W3CDTF">2012-10-11T03:32:00Z</dcterms:created>
  <dcterms:modified xsi:type="dcterms:W3CDTF">2012-10-25T14:31:50Z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710400</vt:r8>
  </property>
  <property fmtid="{D5CDD505-2E9C-101B-9397-08002B2CF9AE}" pid="4" name="Post Confirm - AKM ONLY">
    <vt:bool>true</vt:bool>
  </property>
  <property fmtid="{D5CDD505-2E9C-101B-9397-08002B2CF9AE}" pid="5" name="WorkflowCreationPath">
    <vt:lpwstr>d20ad7bd-9864-410f-acc4-3f37b71799fb,7;</vt:lpwstr>
  </property>
  <property fmtid="{D5CDD505-2E9C-101B-9397-08002B2CF9AE}" pid="6" name="Abstract">
    <vt:lpwstr>This key concept guide on FDD on balance sheet capital is focused on our client’s perspective.  It explains what balance sheet is, why it is important to our clients and how our work helps our clients. </vt:lpwstr>
  </property>
  <property fmtid="{D5CDD505-2E9C-101B-9397-08002B2CF9AE}" pid="7" name="Keyword">
    <vt:lpwstr>FDD_WA_Balance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10</vt:lpwstr>
  </property>
  <property fmtid="{D5CDD505-2E9C-101B-9397-08002B2CF9AE}" pid="22" name="Primary Language">
    <vt:lpwstr>19</vt:lpwstr>
  </property>
  <property fmtid="{D5CDD505-2E9C-101B-9397-08002B2CF9AE}" pid="25" name="Category/DocumentType">
    <vt:lpwstr>28</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1-Staging</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84</vt:lpwstr>
  </property>
  <property fmtid="{D5CDD505-2E9C-101B-9397-08002B2CF9AE}" pid="62" name="Featured">
    <vt:lpwstr>false</vt:lpwstr>
  </property>
  <property fmtid="{D5CDD505-2E9C-101B-9397-08002B2CF9AE}" pid="66" name="Image URL">
    <vt:lpwstr/>
  </property>
  <property fmtid="{D5CDD505-2E9C-101B-9397-08002B2CF9AE}" pid="69" name="AdvRiskMgmtLevel">
    <vt:lpwstr>2</vt:lpwstr>
  </property>
  <property fmtid="{D5CDD505-2E9C-101B-9397-08002B2CF9AE}" pid="70" name="AdvMediaType">
    <vt:lpwstr>24</vt:lpwstr>
  </property>
  <property fmtid="{D5CDD505-2E9C-101B-9397-08002B2CF9AE}" pid="71" name="AdvConfidential">
    <vt:lpwstr>false</vt:lpwstr>
  </property>
  <property fmtid="{D5CDD505-2E9C-101B-9397-08002B2CF9AE}" pid="72" name="AdvKPMGFunction">
    <vt:lpwstr>1</vt:lpwstr>
  </property>
  <property fmtid="{D5CDD505-2E9C-101B-9397-08002B2CF9AE}" pid="73" name="AdvToolkit">
    <vt:lpwstr>132</vt:lpwstr>
  </property>
  <property fmtid="{D5CDD505-2E9C-101B-9397-08002B2CF9AE}" pid="77" name="AdvSecContentURL">
    <vt:lpwstr/>
  </property>
  <property fmtid="{D5CDD505-2E9C-101B-9397-08002B2CF9AE}" pid="80" name="AdvPriOwner">
    <vt:lpwstr>4</vt:lpwstr>
  </property>
  <property fmtid="{D5CDD505-2E9C-101B-9397-08002B2CF9AE}" pid="85" name="AdvImageURL">
    <vt:lpwstr/>
  </property>
  <property fmtid="{D5CDD505-2E9C-101B-9397-08002B2CF9AE}" pid="87" name="AdvAbstract">
    <vt:lpwstr>This key concept guide on FDD on balance sheet capital is focused on our client’s perspective.  It explains what balance sheet is, why it is important to our clients and how our work helps our clients. </vt:lpwstr>
  </property>
  <property fmtid="{D5CDD505-2E9C-101B-9397-08002B2CF9AE}" pid="89" name="AdvFeatured">
    <vt:lpwstr>false</vt:lpwstr>
  </property>
  <property fmtid="{D5CDD505-2E9C-101B-9397-08002B2CF9AE}" pid="90" name="AdvPriLanguage">
    <vt:lpwstr>19</vt:lpwstr>
  </property>
  <property fmtid="{D5CDD505-2E9C-101B-9397-08002B2CF9AE}" pid="94" name="AdvCountryName">
    <vt:lpwstr>1</vt:lpwstr>
  </property>
  <property fmtid="{D5CDD505-2E9C-101B-9397-08002B2CF9AE}" pid="101" name="AdvPriSGSLSN">
    <vt:lpwstr>76</vt:lpwstr>
  </property>
  <property fmtid="{D5CDD505-2E9C-101B-9397-08002B2CF9AE}" pid="102" name="AdvPublicationDate">
    <vt:lpwstr>2012-01-23T23:00:00+00:00</vt:lpwstr>
  </property>
  <property fmtid="{D5CDD505-2E9C-101B-9397-08002B2CF9AE}" pid="104" name="AdvExpiryDate">
    <vt:lpwstr>2013-10-24T22:00:00+00:00</vt:lpwstr>
  </property>
  <property fmtid="{D5CDD505-2E9C-101B-9397-08002B2CF9AE}" pid="105" name="AdvSecSGSLSN">
    <vt:lpwstr>7778</vt:lpwstr>
  </property>
  <property fmtid="{D5CDD505-2E9C-101B-9397-08002B2CF9AE}" pid="106" name="AdvBuySide">
    <vt:lpwstr>154243435170167244245211219201202206156161155</vt:lpwstr>
  </property>
  <property fmtid="{D5CDD505-2E9C-101B-9397-08002B2CF9AE}" pid="111" name="AdvNativeURL">
    <vt:lpwstr/>
  </property>
  <property fmtid="{D5CDD505-2E9C-101B-9397-08002B2CF9AE}" pid="112" name="AdvServices">
    <vt:lpwstr>89</vt:lpwstr>
  </property>
  <property fmtid="{D5CDD505-2E9C-101B-9397-08002B2CF9AE}" pid="120" name="AdvCatDocType">
    <vt:lpwstr>28</vt:lpwstr>
  </property>
  <property fmtid="{D5CDD505-2E9C-101B-9397-08002B2CF9AE}" pid="121" name="AdvActiveStatus">
    <vt:lpwstr>Active</vt:lpwstr>
  </property>
  <property fmtid="{D5CDD505-2E9C-101B-9397-08002B2CF9AE}" pid="122" name="AdvGlobalCoverage">
    <vt:lpwstr>true</vt:lpwstr>
  </property>
  <property fmtid="{D5CDD505-2E9C-101B-9397-08002B2CF9AE}" pid="126" name="AdvContactPerson">
    <vt:lpwstr>Global Advisory Development</vt:lpwstr>
  </property>
  <property fmtid="{D5CDD505-2E9C-101B-9397-08002B2CF9AE}" pid="127" name="AdvKeyword">
    <vt:lpwstr>FDD_WA_Balance</vt:lpwstr>
  </property>
  <property fmtid="{D5CDD505-2E9C-101B-9397-08002B2CF9AE}" pid="128" name="AdvRiskReviewer">
    <vt:lpwstr/>
  </property>
</Properties>
</file>