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0" autoAdjust="0"/>
    <p:restoredTop sz="92333" autoAdjust="0"/>
  </p:normalViewPr>
  <p:slideViewPr>
    <p:cSldViewPr snapToGrid="0" showGuides="1">
      <p:cViewPr>
        <p:scale>
          <a:sx n="100" d="100"/>
          <a:sy n="100" d="100"/>
        </p:scale>
        <p:origin x="-330" y="-72"/>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9"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6"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10647" y="639677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2271864" y="3285899"/>
            <a:ext cx="6712915"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Databook manager</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Capabilities and benefits</a:t>
            </a: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4"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5"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6" name="Comment 28"/>
          <p:cNvSpPr>
            <a:spLocks noChangeArrowheads="1"/>
          </p:cNvSpPr>
          <p:nvPr/>
        </p:nvSpPr>
        <p:spPr bwMode="auto">
          <a:xfrm>
            <a:off x="4270342" y="1804658"/>
            <a:ext cx="4873659" cy="929116"/>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8" name="TextBox 7"/>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from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r>
              <a:rPr lang="en-US" b="1" dirty="0" smtClean="0"/>
              <a:t>The purpose of this document is to provide an overview of the capabilities of KPMG Global Services (KGS) staff to create a </a:t>
            </a:r>
            <a:r>
              <a:rPr lang="en-US" b="1" dirty="0" err="1" smtClean="0"/>
              <a:t>databook</a:t>
            </a:r>
            <a:r>
              <a:rPr lang="en-US" b="1" dirty="0" smtClean="0"/>
              <a:t>. It also lists out the benefits of KGS staff executing these tasks vis-à-vis an onshore resource.</a:t>
            </a:r>
          </a:p>
          <a:p>
            <a:endParaRPr lang="en-US" b="1" dirty="0" smtClean="0"/>
          </a:p>
          <a:p>
            <a:pPr marL="0" lvl="1" algn="l">
              <a:buClrTx/>
              <a:buSzTx/>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endParaRPr lang="en-US" b="1" dirty="0" smtClean="0"/>
          </a:p>
        </p:txBody>
      </p:sp>
      <p:grpSp>
        <p:nvGrpSpPr>
          <p:cNvPr id="36" name="Group 35"/>
          <p:cNvGrpSpPr/>
          <p:nvPr/>
        </p:nvGrpSpPr>
        <p:grpSpPr bwMode="gray">
          <a:xfrm>
            <a:off x="6284913" y="41353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Databook manager</a:t>
            </a:r>
            <a:r>
              <a:rPr lang="en-GB" sz="1600" b="0" dirty="0" smtClean="0"/>
              <a:t/>
            </a:r>
            <a:br>
              <a:rPr lang="en-GB" sz="1600" b="0" dirty="0" smtClean="0"/>
            </a:br>
            <a:r>
              <a:rPr lang="en-GB" sz="1800" dirty="0" smtClean="0"/>
              <a:t>Capabilities and benefits</a:t>
            </a:r>
            <a:endParaRPr lang="en-US" sz="1800" dirty="0"/>
          </a:p>
        </p:txBody>
      </p:sp>
      <p:graphicFrame>
        <p:nvGraphicFramePr>
          <p:cNvPr id="4" name="Table 3"/>
          <p:cNvGraphicFramePr>
            <a:graphicFrameLocks noGrp="1"/>
          </p:cNvGraphicFramePr>
          <p:nvPr/>
        </p:nvGraphicFramePr>
        <p:xfrm>
          <a:off x="252047" y="1255535"/>
          <a:ext cx="4254012" cy="2520627"/>
        </p:xfrm>
        <a:graphic>
          <a:graphicData uri="http://schemas.openxmlformats.org/drawingml/2006/table">
            <a:tbl>
              <a:tblPr firstRow="1" bandRow="1">
                <a:tableStyleId>{5C22544A-7EE6-4342-B048-85BDC9FD1C3A}</a:tableStyleId>
              </a:tblPr>
              <a:tblGrid>
                <a:gridCol w="4254012"/>
              </a:tblGrid>
              <a:tr h="308507">
                <a:tc>
                  <a:txBody>
                    <a:bodyPr/>
                    <a:lstStyle/>
                    <a:p>
                      <a:pPr>
                        <a:spcBef>
                          <a:spcPts val="600"/>
                        </a:spcBef>
                      </a:pPr>
                      <a:r>
                        <a:rPr lang="en-US" sz="1200" dirty="0" smtClean="0"/>
                        <a:t>Capabilities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212120">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Setting up the databook which includes preparation of monthly P&amp;L, balance sheet, working capital etc</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Analysis</a:t>
                      </a:r>
                      <a:r>
                        <a:rPr lang="en-US" sz="1200" kern="1200" baseline="0" dirty="0" smtClean="0">
                          <a:solidFill>
                            <a:schemeClr val="dk1"/>
                          </a:solidFill>
                          <a:latin typeface="+mn-lt"/>
                          <a:ea typeface="+mn-ea"/>
                          <a:cs typeface="+mn-cs"/>
                        </a:rPr>
                        <a:t> of underlying earnings, net debt and adjusted working capital</a:t>
                      </a:r>
                      <a:endParaRPr lang="en-US" sz="1200" kern="1200" dirty="0" smtClean="0">
                        <a:solidFill>
                          <a:schemeClr val="dk1"/>
                        </a:solidFill>
                        <a:latin typeface="+mn-lt"/>
                        <a:ea typeface="+mn-ea"/>
                        <a:cs typeface="+mn-cs"/>
                      </a:endParaRP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Updating databook based on new information</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Preparation of list of questions/queries based on analysis carried out above</a:t>
                      </a:r>
                    </a:p>
                    <a:p>
                      <a:pPr marL="182563" indent="-182563" algn="l" defTabSz="914400" rtl="0" eaLnBrk="1" latinLnBrk="0" hangingPunct="1">
                        <a:spcBef>
                          <a:spcPts val="600"/>
                        </a:spcBef>
                        <a:buClr>
                          <a:srgbClr val="97989A"/>
                        </a:buClr>
                        <a:buFont typeface="Arial" pitchFamily="34" charset="0"/>
                        <a:buChar char="■"/>
                      </a:pPr>
                      <a:endParaRPr lang="en-US" sz="1200" kern="1200" dirty="0" smtClean="0">
                        <a:solidFill>
                          <a:schemeClr val="dk1"/>
                        </a:solidFill>
                        <a:latin typeface="+mn-lt"/>
                        <a:ea typeface="+mn-ea"/>
                        <a:cs typeface="+mn-cs"/>
                      </a:endParaRP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9" name="Table 8"/>
          <p:cNvGraphicFramePr>
            <a:graphicFrameLocks noGrp="1"/>
          </p:cNvGraphicFramePr>
          <p:nvPr/>
        </p:nvGraphicFramePr>
        <p:xfrm>
          <a:off x="4637943" y="1268413"/>
          <a:ext cx="4254012" cy="2479234"/>
        </p:xfrm>
        <a:graphic>
          <a:graphicData uri="http://schemas.openxmlformats.org/drawingml/2006/table">
            <a:tbl>
              <a:tblPr firstRow="1" bandRow="1">
                <a:tableStyleId>{5C22544A-7EE6-4342-B048-85BDC9FD1C3A}</a:tableStyleId>
              </a:tblPr>
              <a:tblGrid>
                <a:gridCol w="4254012"/>
              </a:tblGrid>
              <a:tr h="260265">
                <a:tc>
                  <a:txBody>
                    <a:bodyPr/>
                    <a:lstStyle/>
                    <a:p>
                      <a:pPr>
                        <a:spcBef>
                          <a:spcPts val="600"/>
                        </a:spcBef>
                      </a:pPr>
                      <a:r>
                        <a:rPr lang="en-US" sz="1200" dirty="0" smtClean="0"/>
                        <a:t>Benefits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188354">
                <a:tc>
                  <a:txBody>
                    <a:bodyPr/>
                    <a:lstStyle/>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Increases realization for the project as KGS staff have a favorable charge out rate</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Allows onshore team to focus on report writing and client interaction</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Extended onshore working day</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Fast</a:t>
                      </a:r>
                      <a:r>
                        <a:rPr lang="en-US" sz="1200" kern="1200" baseline="0" dirty="0" smtClean="0">
                          <a:solidFill>
                            <a:schemeClr val="dk1"/>
                          </a:solidFill>
                          <a:latin typeface="+mn-lt"/>
                          <a:ea typeface="+mn-ea"/>
                          <a:cs typeface="+mn-cs"/>
                        </a:rPr>
                        <a:t> turnaround time as KGS staff has a specialty in creating databooks</a:t>
                      </a:r>
                      <a:endParaRPr lang="en-US" sz="1200" kern="1200" dirty="0" smtClean="0">
                        <a:solidFill>
                          <a:schemeClr val="dk1"/>
                        </a:solidFill>
                        <a:latin typeface="+mn-lt"/>
                        <a:ea typeface="+mn-ea"/>
                        <a:cs typeface="+mn-cs"/>
                      </a:endParaRP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Accurate product delivered as KGS staff can adopt a focused</a:t>
                      </a:r>
                      <a:r>
                        <a:rPr lang="en-US" sz="1200" kern="1200" baseline="0" dirty="0" smtClean="0">
                          <a:solidFill>
                            <a:schemeClr val="dk1"/>
                          </a:solidFill>
                          <a:latin typeface="+mn-lt"/>
                          <a:ea typeface="+mn-ea"/>
                          <a:cs typeface="+mn-cs"/>
                        </a:rPr>
                        <a:t> approach</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5" name="Table 4"/>
          <p:cNvGraphicFramePr>
            <a:graphicFrameLocks noGrp="1"/>
          </p:cNvGraphicFramePr>
          <p:nvPr/>
        </p:nvGraphicFramePr>
        <p:xfrm>
          <a:off x="251520" y="4221089"/>
          <a:ext cx="4254012" cy="1933595"/>
        </p:xfrm>
        <a:graphic>
          <a:graphicData uri="http://schemas.openxmlformats.org/drawingml/2006/table">
            <a:tbl>
              <a:tblPr firstRow="1" bandRow="1">
                <a:tableStyleId>{5C22544A-7EE6-4342-B048-85BDC9FD1C3A}</a:tableStyleId>
              </a:tblPr>
              <a:tblGrid>
                <a:gridCol w="4254012"/>
              </a:tblGrid>
              <a:tr h="229170">
                <a:tc>
                  <a:txBody>
                    <a:bodyPr/>
                    <a:lstStyle/>
                    <a:p>
                      <a:pPr>
                        <a:spcBef>
                          <a:spcPts val="600"/>
                        </a:spcBef>
                      </a:pPr>
                      <a:r>
                        <a:rPr lang="en-US" sz="1200" dirty="0" smtClean="0"/>
                        <a:t>Real</a:t>
                      </a:r>
                      <a:r>
                        <a:rPr lang="en-US" sz="1200" baseline="0" dirty="0" smtClean="0"/>
                        <a:t> life situation (1)</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164271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a:t>
                      </a:r>
                      <a:r>
                        <a:rPr lang="en-US" sz="1200" kern="1200" baseline="0" dirty="0" smtClean="0">
                          <a:solidFill>
                            <a:schemeClr val="dk1"/>
                          </a:solidFill>
                          <a:latin typeface="+mn-lt"/>
                          <a:ea typeface="+mn-ea"/>
                          <a:cs typeface="+mn-cs"/>
                        </a:rPr>
                        <a:t> project which had a tight budget allowed only an analyst and a Manager to deliver it. KGS staff took ownership of the databook and the onshore Manager was able to use his time for client interaction and report writing. The arrangement worked perfectly and the project was delivered successfully. </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6" name="Table 5"/>
          <p:cNvGraphicFramePr>
            <a:graphicFrameLocks noGrp="1"/>
          </p:cNvGraphicFramePr>
          <p:nvPr/>
        </p:nvGraphicFramePr>
        <p:xfrm>
          <a:off x="4637943" y="4221088"/>
          <a:ext cx="4254012" cy="1944216"/>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Real</a:t>
                      </a:r>
                      <a:r>
                        <a:rPr lang="en-US" sz="1200" baseline="0" dirty="0" smtClean="0"/>
                        <a:t> life situation (2)</a:t>
                      </a:r>
                      <a:endParaRPr lang="en-US" sz="1200" dirty="0" smtClean="0"/>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1653336">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On</a:t>
                      </a:r>
                      <a:r>
                        <a:rPr lang="en-US" sz="1200" kern="1200" baseline="0" dirty="0" smtClean="0">
                          <a:solidFill>
                            <a:schemeClr val="dk1"/>
                          </a:solidFill>
                          <a:latin typeface="+mn-lt"/>
                          <a:ea typeface="+mn-ea"/>
                          <a:cs typeface="+mn-cs"/>
                        </a:rPr>
                        <a:t> an engagement, KGS staff worked as an extension of the onshore team. KGS staff worked on the databook during their working day. They handover the control of databook to the onshore team in the evening (onshore mid-day) for further analysis to be carried out by the onshore team. Thus the team extended the onshore working day and the project was completed in a shorter span of time.</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092194" y="88900"/>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0">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an overview of the capabilities of KPMG Global Services (KGS) staff to create a databook. It also lists out the benefits of KGS staff executing these tasks vis-à-vis an onshore resource.</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FDD_OS_DataManager</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3C9BF-CFF6-44B3-93B4-BD9474C4AC5C}"/>
</file>

<file path=customXml/itemProps2.xml><?xml version="1.0" encoding="utf-8"?>
<ds:datastoreItem xmlns:ds="http://schemas.openxmlformats.org/officeDocument/2006/customXml" ds:itemID="{E2FBAD7E-DFF4-40DA-BB98-46FF87E0C3BC}"/>
</file>

<file path=customXml/itemProps3.xml><?xml version="1.0" encoding="utf-8"?>
<ds:datastoreItem xmlns:ds="http://schemas.openxmlformats.org/officeDocument/2006/customXml" ds:itemID="{BDC0E21D-AE3B-4015-89D6-2E2C61502599}"/>
</file>

<file path=customXml/itemProps4.xml><?xml version="1.0" encoding="utf-8"?>
<ds:datastoreItem xmlns:ds="http://schemas.openxmlformats.org/officeDocument/2006/customXml" ds:itemID="{AC65C95D-9F7C-424B-BF2C-400124B50549}"/>
</file>

<file path=docProps/app.xml><?xml version="1.0" encoding="utf-8"?>
<Properties xmlns="http://schemas.openxmlformats.org/officeDocument/2006/extended-properties" xmlns:vt="http://schemas.openxmlformats.org/officeDocument/2006/docPropsVTypes">
  <Template>KPMG Template 2007</Template>
  <TotalTime>0</TotalTime>
  <Words>627</Words>
  <Application>Microsoft Office PowerPoint</Application>
  <PresentationFormat>Letter Paper (8.5x11 in)</PresentationFormat>
  <Paragraphs>49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Databook manager Capabilities and benefits</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Databook manager briefing agenda</dc:title>
  <dc:creator>Ramaswarmy, K.</dc:creator>
  <cp:keywords/>
  <dc:description/>
  <cp:lastModifiedBy/>
  <cp:revision>1</cp:revision>
  <dcterms:created xsi:type="dcterms:W3CDTF">2012-10-11T03:33:16Z</dcterms:created>
  <dcterms:modified xsi:type="dcterms:W3CDTF">2012-10-11T03:33:19Z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711100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an overview of the capabilities of KPMG Global Services (KGS) staff to create a databook. It also lists out the benefits of KGS staff executing these tasks vis-à-vis an onshore resource.</vt:lpwstr>
  </property>
  <property fmtid="{D5CDD505-2E9C-101B-9397-08002B2CF9AE}" pid="7" name="Keyword">
    <vt:lpwstr>FDD_OS_DataManager</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an overview of the capabilities of KPMG Global Services (KGS) staff to create a databook. It also lists out the benefits of KGS staff executing these tasks vis-à-vis an onshore resource.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FDD_OS_DataManager</vt:lpwstr>
  </property>
  <property fmtid="{D5CDD505-2E9C-101B-9397-08002B2CF9AE}" pid="102" name="AdvRiskReviewer">
    <vt:lpwstr/>
  </property>
</Properties>
</file>