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5"/>
  </p:sldMasterIdLst>
  <p:notesMasterIdLst>
    <p:notesMasterId r:id="rId26"/>
  </p:notesMasterIdLst>
  <p:handoutMasterIdLst>
    <p:handoutMasterId r:id="rId27"/>
  </p:handoutMasterIdLst>
  <p:sldIdLst>
    <p:sldId id="283" r:id="rId6"/>
    <p:sldId id="442" r:id="rId7"/>
    <p:sldId id="443" r:id="rId8"/>
    <p:sldId id="423" r:id="rId9"/>
    <p:sldId id="425" r:id="rId10"/>
    <p:sldId id="424" r:id="rId11"/>
    <p:sldId id="427" r:id="rId12"/>
    <p:sldId id="429" r:id="rId13"/>
    <p:sldId id="428" r:id="rId14"/>
    <p:sldId id="430" r:id="rId15"/>
    <p:sldId id="431" r:id="rId16"/>
    <p:sldId id="432" r:id="rId17"/>
    <p:sldId id="433" r:id="rId18"/>
    <p:sldId id="434" r:id="rId19"/>
    <p:sldId id="435" r:id="rId20"/>
    <p:sldId id="436" r:id="rId21"/>
    <p:sldId id="437" r:id="rId22"/>
    <p:sldId id="439" r:id="rId23"/>
    <p:sldId id="441" r:id="rId24"/>
    <p:sldId id="444" r:id="rId25"/>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124" autoAdjust="0"/>
    <p:restoredTop sz="94952" autoAdjust="0"/>
  </p:normalViewPr>
  <p:slideViewPr>
    <p:cSldViewPr snapToGrid="0" showGuides="1">
      <p:cViewPr varScale="1">
        <p:scale>
          <a:sx n="110" d="100"/>
          <a:sy n="110" d="100"/>
        </p:scale>
        <p:origin x="-456"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30" Type="http://schemas.openxmlformats.org/officeDocument/2006/relationships/viewProps" Target="viewProp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6/6/2013</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0" name="Rectangle 9"/>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12" name="Text Box 9"/>
          <p:cNvSpPr txBox="1">
            <a:spLocks noChangeArrowheads="1"/>
          </p:cNvSpPr>
          <p:nvPr userDrawn="1"/>
        </p:nvSpPr>
        <p:spPr bwMode="auto">
          <a:xfrm>
            <a:off x="131563" y="6400800"/>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KPMG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8.png"/><Relationship Id="rId5" Type="http://schemas.openxmlformats.org/officeDocument/2006/relationships/notesSlide" Target="../notesSlides/notesSlide15.xml"/><Relationship Id="rId4"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8.png"/><Relationship Id="rId5" Type="http://schemas.openxmlformats.org/officeDocument/2006/relationships/notesSlide" Target="../notesSlides/notesSlide16.xml"/><Relationship Id="rId4"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8.png"/><Relationship Id="rId5" Type="http://schemas.openxmlformats.org/officeDocument/2006/relationships/notesSlide" Target="../notesSlides/notesSlide17.xml"/><Relationship Id="rId4"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hyperlink" Target="http://www.columbus.kworld.kpmg.com/G-TS/0021/Tools/1708/Data%20books%20-%20Important%20notice%20-%20Basis%20of%20prepration.docx" TargetMode="External"/><Relationship Id="rId5" Type="http://schemas.openxmlformats.org/officeDocument/2006/relationships/hyperlink" Target="http://www.columbus.kworld.kpmg.com/G-TS/0021/Content?branch=TS_Reporting" TargetMode="Externa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image" Target="../media/image8.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notesSlide" Target="../notesSlides/notesSlide5.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342588" y="3182201"/>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a:solidFill>
                  <a:schemeClr val="bg1"/>
                </a:solidFill>
              </a:rPr>
              <a:t>TRANSACTION SERVICES</a:t>
            </a:r>
          </a:p>
          <a:p>
            <a:pPr algn="r">
              <a:lnSpc>
                <a:spcPts val="3240"/>
              </a:lnSpc>
              <a:defRPr/>
            </a:pPr>
            <a:r>
              <a:rPr lang="en-GB" sz="2000" b="1" kern="0" dirty="0">
                <a:solidFill>
                  <a:schemeClr val="bg1"/>
                </a:solidFill>
                <a:latin typeface="Arial"/>
                <a:cs typeface="Arial"/>
              </a:rPr>
              <a:t>FINANCIAL DUE DILIGENCE (FDD) TOOLKIT</a:t>
            </a:r>
          </a:p>
          <a:p>
            <a:pPr algn="r">
              <a:lnSpc>
                <a:spcPts val="3240"/>
              </a:lnSpc>
              <a:defRPr/>
            </a:pPr>
            <a:endParaRPr lang="en-GB" sz="3200" b="1" kern="0" dirty="0">
              <a:solidFill>
                <a:schemeClr val="bg1"/>
              </a:solidFill>
              <a:latin typeface="Arial"/>
              <a:cs typeface="Arial"/>
            </a:endParaRPr>
          </a:p>
          <a:p>
            <a:pPr algn="r">
              <a:lnSpc>
                <a:spcPts val="3240"/>
              </a:lnSpc>
              <a:defRPr/>
            </a:pPr>
            <a:r>
              <a:rPr lang="en-GB" sz="3000" b="1" kern="0" dirty="0">
                <a:solidFill>
                  <a:schemeClr val="bg1"/>
                </a:solidFill>
                <a:latin typeface="Arial"/>
                <a:cs typeface="Arial"/>
              </a:rPr>
              <a:t>Databooks</a:t>
            </a:r>
          </a:p>
          <a:p>
            <a:pPr algn="r">
              <a:lnSpc>
                <a:spcPts val="3240"/>
              </a:lnSpc>
              <a:defRPr/>
            </a:pPr>
            <a:r>
              <a:rPr lang="en-GB" sz="3000" b="1" kern="0" dirty="0">
                <a:solidFill>
                  <a:schemeClr val="bg1"/>
                </a:solidFill>
                <a:latin typeface="Arial"/>
                <a:cs typeface="Arial"/>
              </a:rPr>
              <a:t>Due diligence considerations</a:t>
            </a:r>
            <a:endParaRPr lang="en-GB" sz="3000" b="1" kern="0" dirty="0">
              <a:solidFill>
                <a:schemeClr val="bg1"/>
              </a:solidFill>
              <a:latin typeface="Arial"/>
              <a:ea typeface="+mj-ea"/>
              <a:cs typeface="Arial"/>
            </a:endParaRPr>
          </a:p>
          <a:p>
            <a:pPr algn="r">
              <a:lnSpc>
                <a:spcPts val="3240"/>
              </a:lnSpc>
              <a:defRPr/>
            </a:pPr>
            <a:endParaRPr lang="en-GB" sz="1600" b="1" kern="0" dirty="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6"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Comment 28"/>
          <p:cNvSpPr>
            <a:spLocks noChangeArrowheads="1"/>
          </p:cNvSpPr>
          <p:nvPr/>
        </p:nvSpPr>
        <p:spPr bwMode="auto">
          <a:xfrm>
            <a:off x="4325257" y="1832936"/>
            <a:ext cx="4818743" cy="1055407"/>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10"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Analyze – </a:t>
            </a:r>
            <a:r>
              <a:rPr lang="en-GB" b="1" kern="0" dirty="0">
                <a:solidFill>
                  <a:schemeClr val="bg1"/>
                </a:solidFill>
                <a:latin typeface="+mj-lt"/>
                <a:ea typeface="+mj-ea"/>
                <a:cs typeface="+mj-cs"/>
              </a:rPr>
              <a:t>key principles  (separation)</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37" name="Rectangle 10"/>
          <p:cNvSpPr>
            <a:spLocks noChangeArrowheads="1"/>
          </p:cNvSpPr>
          <p:nvPr/>
        </p:nvSpPr>
        <p:spPr bwMode="auto">
          <a:xfrm>
            <a:off x="401515" y="1320800"/>
            <a:ext cx="1465385" cy="9779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marL="285750" indent="-285750" algn="ctr" defTabSz="762000" eaLnBrk="0" hangingPunct="0">
              <a:spcBef>
                <a:spcPct val="20000"/>
              </a:spcBef>
            </a:pPr>
            <a:r>
              <a:rPr lang="en-US" sz="1400" dirty="0">
                <a:solidFill>
                  <a:schemeClr val="bg1"/>
                </a:solidFill>
                <a:latin typeface="Arial"/>
              </a:rPr>
              <a:t>Inputs</a:t>
            </a:r>
          </a:p>
          <a:p>
            <a:pPr marL="285750" indent="-285750" algn="ctr" defTabSz="762000" eaLnBrk="0" hangingPunct="0">
              <a:spcBef>
                <a:spcPct val="20000"/>
              </a:spcBef>
            </a:pPr>
            <a:endParaRPr lang="en-US" sz="1400" dirty="0">
              <a:solidFill>
                <a:schemeClr val="bg1"/>
              </a:solidFill>
              <a:latin typeface="Arial"/>
            </a:endParaRPr>
          </a:p>
          <a:p>
            <a:pPr marL="285750" indent="-285750" algn="ctr" defTabSz="762000" eaLnBrk="0" hangingPunct="0">
              <a:spcBef>
                <a:spcPct val="20000"/>
              </a:spcBef>
            </a:pPr>
            <a:endParaRPr lang="en-US" sz="1400" dirty="0">
              <a:solidFill>
                <a:schemeClr val="bg1"/>
              </a:solidFill>
              <a:latin typeface="Arial"/>
            </a:endParaRPr>
          </a:p>
        </p:txBody>
      </p:sp>
      <p:sp>
        <p:nvSpPr>
          <p:cNvPr id="38" name="Rectangle 11"/>
          <p:cNvSpPr>
            <a:spLocks noChangeArrowheads="1"/>
          </p:cNvSpPr>
          <p:nvPr/>
        </p:nvSpPr>
        <p:spPr bwMode="auto">
          <a:xfrm>
            <a:off x="682869" y="1701800"/>
            <a:ext cx="1465385" cy="9779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marL="285750" indent="-285750" algn="ctr" defTabSz="762000" eaLnBrk="0" hangingPunct="0">
              <a:spcBef>
                <a:spcPct val="20000"/>
              </a:spcBef>
            </a:pPr>
            <a:r>
              <a:rPr lang="en-US" sz="1400" dirty="0">
                <a:solidFill>
                  <a:schemeClr val="bg1"/>
                </a:solidFill>
                <a:latin typeface="Arial"/>
              </a:rPr>
              <a:t>Calculations</a:t>
            </a:r>
          </a:p>
          <a:p>
            <a:pPr marL="285750" indent="-285750" algn="ctr" defTabSz="762000" eaLnBrk="0" hangingPunct="0">
              <a:spcBef>
                <a:spcPct val="20000"/>
              </a:spcBef>
            </a:pPr>
            <a:endParaRPr lang="en-US" sz="1400" dirty="0">
              <a:solidFill>
                <a:schemeClr val="bg1"/>
              </a:solidFill>
              <a:latin typeface="Arial"/>
            </a:endParaRPr>
          </a:p>
          <a:p>
            <a:pPr marL="285750" indent="-285750" algn="ctr" defTabSz="762000" eaLnBrk="0" hangingPunct="0">
              <a:spcBef>
                <a:spcPct val="20000"/>
              </a:spcBef>
            </a:pPr>
            <a:endParaRPr lang="en-US" sz="1400" dirty="0">
              <a:solidFill>
                <a:schemeClr val="bg1"/>
              </a:solidFill>
              <a:latin typeface="Arial"/>
            </a:endParaRPr>
          </a:p>
        </p:txBody>
      </p:sp>
      <p:sp>
        <p:nvSpPr>
          <p:cNvPr id="39" name="Rectangle 12"/>
          <p:cNvSpPr>
            <a:spLocks noChangeArrowheads="1"/>
          </p:cNvSpPr>
          <p:nvPr/>
        </p:nvSpPr>
        <p:spPr bwMode="auto">
          <a:xfrm>
            <a:off x="1034561" y="2082800"/>
            <a:ext cx="1465385" cy="977900"/>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marL="285750" indent="-285750" algn="ctr" defTabSz="762000" eaLnBrk="0" hangingPunct="0">
              <a:spcBef>
                <a:spcPct val="20000"/>
              </a:spcBef>
            </a:pPr>
            <a:r>
              <a:rPr lang="en-US" sz="1400" dirty="0">
                <a:solidFill>
                  <a:schemeClr val="bg1"/>
                </a:solidFill>
                <a:latin typeface="Arial"/>
              </a:rPr>
              <a:t>Outputs</a:t>
            </a:r>
          </a:p>
          <a:p>
            <a:pPr marL="285750" indent="-285750" algn="ctr" defTabSz="762000" eaLnBrk="0" hangingPunct="0">
              <a:spcBef>
                <a:spcPct val="20000"/>
              </a:spcBef>
            </a:pPr>
            <a:endParaRPr lang="en-US" sz="1400" dirty="0">
              <a:solidFill>
                <a:schemeClr val="bg1"/>
              </a:solidFill>
              <a:latin typeface="Arial"/>
            </a:endParaRPr>
          </a:p>
          <a:p>
            <a:pPr marL="285750" indent="-285750" algn="ctr" defTabSz="762000" eaLnBrk="0" hangingPunct="0">
              <a:spcBef>
                <a:spcPct val="20000"/>
              </a:spcBef>
            </a:pPr>
            <a:endParaRPr lang="en-US" sz="1400" dirty="0">
              <a:solidFill>
                <a:schemeClr val="bg1"/>
              </a:solidFill>
              <a:latin typeface="Arial"/>
            </a:endParaRPr>
          </a:p>
        </p:txBody>
      </p:sp>
      <p:sp>
        <p:nvSpPr>
          <p:cNvPr id="41" name="TextBox 40"/>
          <p:cNvSpPr txBox="1"/>
          <p:nvPr/>
        </p:nvSpPr>
        <p:spPr>
          <a:xfrm>
            <a:off x="2650672" y="1055007"/>
            <a:ext cx="6493328" cy="5339923"/>
          </a:xfrm>
          <a:prstGeom prst="rect">
            <a:avLst/>
          </a:prstGeom>
          <a:noFill/>
        </p:spPr>
        <p:txBody>
          <a:bodyPr wrap="square" rtlCol="0">
            <a:spAutoFit/>
          </a:bodyPr>
          <a:lstStyle/>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A well constructed databook will have </a:t>
            </a:r>
            <a:r>
              <a:rPr lang="en-US" sz="1200" b="1" dirty="0"/>
              <a:t>three distinct elements</a:t>
            </a:r>
            <a:r>
              <a:rPr lang="en-US" sz="1200" dirty="0"/>
              <a:t>:</a:t>
            </a:r>
          </a:p>
          <a:p>
            <a:pPr lvl="1" indent="-228600" defTabSz="762000">
              <a:spcBef>
                <a:spcPts val="300"/>
              </a:spcBef>
              <a:spcAft>
                <a:spcPts val="300"/>
              </a:spcAft>
              <a:buSzPct val="125000"/>
              <a:buFont typeface="Arial" pitchFamily="34" charset="0"/>
              <a:buChar char="▪"/>
              <a:tabLst>
                <a:tab pos="190500" algn="l"/>
                <a:tab pos="381000" algn="l"/>
                <a:tab pos="406400" algn="l"/>
                <a:tab pos="762000" algn="l"/>
              </a:tabLst>
            </a:pPr>
            <a:r>
              <a:rPr lang="en-US" sz="1200" b="1" dirty="0"/>
              <a:t>input data</a:t>
            </a:r>
            <a:r>
              <a:rPr lang="en-US" sz="1200" dirty="0"/>
              <a:t> and assumptions - no calculations</a:t>
            </a:r>
          </a:p>
          <a:p>
            <a:pPr lvl="1" indent="-228600" defTabSz="762000">
              <a:spcBef>
                <a:spcPts val="300"/>
              </a:spcBef>
              <a:spcAft>
                <a:spcPts val="300"/>
              </a:spcAft>
              <a:buSzPct val="125000"/>
              <a:buFont typeface="Arial" pitchFamily="34" charset="0"/>
              <a:buChar char="▪"/>
              <a:tabLst>
                <a:tab pos="190500" algn="l"/>
                <a:tab pos="381000" algn="l"/>
                <a:tab pos="406400" algn="l"/>
                <a:tab pos="762000" algn="l"/>
              </a:tabLst>
            </a:pPr>
            <a:r>
              <a:rPr lang="en-US" sz="1200" b="1" dirty="0"/>
              <a:t>calculations</a:t>
            </a:r>
            <a:r>
              <a:rPr lang="en-US" sz="1200" dirty="0"/>
              <a:t> and workings - no inputs; a calculation per line of all reports EXCEPT sums and check totals (There should be no duplication of calculations)</a:t>
            </a:r>
          </a:p>
          <a:p>
            <a:pPr lvl="1" indent="-228600" defTabSz="762000">
              <a:spcBef>
                <a:spcPts val="300"/>
              </a:spcBef>
              <a:spcAft>
                <a:spcPts val="300"/>
              </a:spcAft>
              <a:buSzPct val="125000"/>
              <a:buFont typeface="Arial" pitchFamily="34" charset="0"/>
              <a:buChar char="▪"/>
              <a:tabLst>
                <a:tab pos="190500" algn="l"/>
                <a:tab pos="381000" algn="l"/>
                <a:tab pos="406400" algn="l"/>
                <a:tab pos="762000" algn="l"/>
              </a:tabLst>
            </a:pPr>
            <a:r>
              <a:rPr lang="en-US" sz="1200" b="1" dirty="0"/>
              <a:t>outputs and reports - </a:t>
            </a:r>
            <a:r>
              <a:rPr lang="en-US" sz="1200" dirty="0"/>
              <a:t>no inputs; no calculations except sums and check totals</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These elements should always be </a:t>
            </a:r>
            <a:r>
              <a:rPr lang="en-US" sz="1200" b="1" dirty="0"/>
              <a:t>separated structurally within the </a:t>
            </a:r>
            <a:r>
              <a:rPr lang="en-US" sz="1200" b="1" dirty="0" err="1"/>
              <a:t>databook</a:t>
            </a:r>
            <a:r>
              <a:rPr lang="en-US" sz="1200" b="1" dirty="0"/>
              <a:t>.</a:t>
            </a:r>
            <a:endParaRPr lang="en-US" sz="1200" dirty="0"/>
          </a:p>
          <a:p>
            <a:pPr marL="228600" indent="-228600" defTabSz="762000">
              <a:spcBef>
                <a:spcPts val="300"/>
              </a:spcBef>
              <a:spcAft>
                <a:spcPts val="300"/>
              </a:spcAft>
              <a:tabLst>
                <a:tab pos="190500" algn="l"/>
                <a:tab pos="381000" algn="l"/>
                <a:tab pos="571500" algn="l"/>
                <a:tab pos="762000" algn="l"/>
              </a:tabLst>
            </a:pPr>
            <a:r>
              <a:rPr lang="en-US" sz="1200" dirty="0"/>
              <a:t>3.  In addition, it is recommended that the databook should be built in the following order:</a:t>
            </a:r>
          </a:p>
          <a:p>
            <a:pPr lvl="1" indent="-228600" defTabSz="762000">
              <a:spcBef>
                <a:spcPts val="300"/>
              </a:spcBef>
              <a:spcAft>
                <a:spcPts val="300"/>
              </a:spcAft>
              <a:buSzPct val="125000"/>
              <a:buFont typeface="Arial" pitchFamily="34" charset="0"/>
              <a:buChar char="▪"/>
              <a:tabLst>
                <a:tab pos="190500" algn="l"/>
                <a:tab pos="381000" algn="l"/>
                <a:tab pos="571500" algn="l"/>
                <a:tab pos="762000" algn="l"/>
              </a:tabLst>
            </a:pPr>
            <a:r>
              <a:rPr lang="en-US" sz="1200" b="1" dirty="0"/>
              <a:t>build empty reports first</a:t>
            </a:r>
            <a:r>
              <a:rPr lang="en-US" sz="1200" dirty="0"/>
              <a:t> and confirm the precise layout and formatting [what is databoook required to do/what does the client want to see]</a:t>
            </a:r>
          </a:p>
          <a:p>
            <a:pPr lvl="1" indent="-228600" defTabSz="762000">
              <a:spcBef>
                <a:spcPts val="300"/>
              </a:spcBef>
              <a:spcAft>
                <a:spcPts val="300"/>
              </a:spcAft>
              <a:buSzPct val="125000"/>
              <a:buFont typeface="Arial" pitchFamily="34" charset="0"/>
              <a:buChar char="▪"/>
              <a:tabLst>
                <a:tab pos="190500" algn="l"/>
                <a:tab pos="381000" algn="l"/>
                <a:tab pos="571500" algn="l"/>
                <a:tab pos="762000" algn="l"/>
              </a:tabLst>
            </a:pPr>
            <a:r>
              <a:rPr lang="en-US" sz="1200" b="1" dirty="0"/>
              <a:t>draw up input tables</a:t>
            </a:r>
            <a:r>
              <a:rPr lang="en-US" sz="1200" dirty="0"/>
              <a:t> to accept data in the form that it is to be supplied e.g.; if client is providing data in a spreadsheet you want to be able to cut and paste it in. </a:t>
            </a:r>
            <a:endParaRPr lang="en-US" sz="1200" b="1" dirty="0"/>
          </a:p>
          <a:p>
            <a:pPr lvl="1" indent="-228600" defTabSz="762000">
              <a:spcBef>
                <a:spcPts val="300"/>
              </a:spcBef>
              <a:spcAft>
                <a:spcPts val="300"/>
              </a:spcAft>
              <a:buSzPct val="125000"/>
              <a:buFont typeface="Arial" pitchFamily="34" charset="0"/>
              <a:buChar char="▪"/>
              <a:tabLst>
                <a:tab pos="190500" algn="l"/>
                <a:tab pos="381000" algn="l"/>
                <a:tab pos="571500" algn="l"/>
                <a:tab pos="762000" algn="l"/>
              </a:tabLst>
            </a:pPr>
            <a:r>
              <a:rPr lang="en-US" sz="1200" b="1" dirty="0"/>
              <a:t>develop calculations</a:t>
            </a:r>
            <a:r>
              <a:rPr lang="en-US" sz="1200" dirty="0"/>
              <a:t> that lead from outputs to inputs in simple, logical steps</a:t>
            </a:r>
          </a:p>
          <a:p>
            <a:pPr marL="228600" indent="-228600" defTabSz="762000">
              <a:spcBef>
                <a:spcPts val="300"/>
              </a:spcBef>
              <a:spcAft>
                <a:spcPts val="300"/>
              </a:spcAft>
              <a:tabLst>
                <a:tab pos="190500" algn="l"/>
                <a:tab pos="381000" algn="l"/>
                <a:tab pos="571500" algn="l"/>
                <a:tab pos="762000" algn="l"/>
              </a:tabLst>
            </a:pPr>
            <a:r>
              <a:rPr lang="en-US" sz="1200" dirty="0"/>
              <a:t>4.  To help ensure that inputs (and sensitivities) are not mixed with calculations (and outputs) any </a:t>
            </a:r>
            <a:r>
              <a:rPr lang="en-US" sz="1200" b="1" dirty="0"/>
              <a:t>individual cell should contain only data or a formula, never both</a:t>
            </a:r>
            <a:r>
              <a:rPr lang="en-US" sz="1200" dirty="0"/>
              <a:t>. </a:t>
            </a:r>
          </a:p>
          <a:p>
            <a:pPr marL="228600" indent="-228600" defTabSz="762000">
              <a:spcBef>
                <a:spcPts val="300"/>
              </a:spcBef>
              <a:spcAft>
                <a:spcPts val="300"/>
              </a:spcAft>
              <a:tabLst>
                <a:tab pos="190500" algn="l"/>
                <a:tab pos="381000" algn="l"/>
                <a:tab pos="571500" algn="l"/>
                <a:tab pos="762000" algn="l"/>
              </a:tabLst>
            </a:pPr>
            <a:r>
              <a:rPr lang="en-US" sz="1200" dirty="0"/>
              <a:t>5.  </a:t>
            </a:r>
            <a:r>
              <a:rPr lang="en-US" sz="1200" b="1" dirty="0"/>
              <a:t>Numerical values should never be hard-coded within formulas</a:t>
            </a:r>
            <a:r>
              <a:rPr lang="en-US" sz="1200" dirty="0"/>
              <a:t>; even values such as the number of days in the year should be set up as separate input data items, e.g., leap years (366) / banking interest (360).  </a:t>
            </a:r>
            <a:endParaRPr lang="en-US" sz="1200" i="1" dirty="0"/>
          </a:p>
          <a:p>
            <a:pPr marL="228600" indent="-228600" defTabSz="762000">
              <a:spcBef>
                <a:spcPts val="300"/>
              </a:spcBef>
              <a:spcAft>
                <a:spcPts val="300"/>
              </a:spcAft>
              <a:tabLst>
                <a:tab pos="190500" algn="l"/>
                <a:tab pos="381000" algn="l"/>
                <a:tab pos="571500" algn="l"/>
                <a:tab pos="762000" algn="l"/>
              </a:tabLst>
            </a:pPr>
            <a:r>
              <a:rPr lang="en-US" sz="1200" dirty="0"/>
              <a:t>6.  A useful technique which reinforces the principle of separation is the </a:t>
            </a:r>
            <a:r>
              <a:rPr lang="en-US" sz="1200" b="1" dirty="0"/>
              <a:t>color co-ordination of input data cells</a:t>
            </a:r>
            <a:r>
              <a:rPr lang="en-US" sz="1200" dirty="0"/>
              <a:t>.  Use Excel’s</a:t>
            </a:r>
            <a:r>
              <a:rPr lang="en-US" sz="1200" baseline="30000" dirty="0"/>
              <a:t>®</a:t>
            </a:r>
            <a:r>
              <a:rPr lang="en-US" sz="1200" dirty="0"/>
              <a:t> Go To Special command, by selecting the Constants Numbers option and, shade the selected cells a distinctive yellow. </a:t>
            </a:r>
          </a:p>
          <a:p>
            <a:pPr marL="228600" indent="-228600" defTabSz="762000">
              <a:spcBef>
                <a:spcPts val="300"/>
              </a:spcBef>
              <a:spcAft>
                <a:spcPts val="300"/>
              </a:spcAft>
              <a:tabLst>
                <a:tab pos="190500" algn="l"/>
                <a:tab pos="381000" algn="l"/>
                <a:tab pos="571500" algn="l"/>
                <a:tab pos="762000" algn="l"/>
              </a:tabLst>
            </a:pPr>
            <a:r>
              <a:rPr lang="en-US" sz="1200" dirty="0"/>
              <a:t>7. </a:t>
            </a:r>
            <a:r>
              <a:rPr lang="en-US" sz="1200" b="1" dirty="0"/>
              <a:t>Never include inputs that are not used in the databook</a:t>
            </a:r>
            <a:r>
              <a:rPr lang="en-US" sz="1200" dirty="0"/>
              <a:t>. Spreadsheet Professional contains a test for unused input values.</a:t>
            </a:r>
          </a:p>
          <a:p>
            <a:pPr marL="228600" indent="-228600">
              <a:spcBef>
                <a:spcPts val="300"/>
              </a:spcBef>
              <a:spcAft>
                <a:spcPts val="300"/>
              </a:spcAft>
            </a:pPr>
            <a:endParaRPr lang="en-US" sz="1200" dirty="0"/>
          </a:p>
        </p:txBody>
      </p:sp>
      <p:pic>
        <p:nvPicPr>
          <p:cNvPr id="8" name="Picture 7"/>
          <p:cNvPicPr>
            <a:picLocks noChangeAspect="1" noChangeArrowheads="1"/>
          </p:cNvPicPr>
          <p:nvPr/>
        </p:nvPicPr>
        <p:blipFill>
          <a:blip r:embed="rId3"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rPr>
              <a:t>Analyze – </a:t>
            </a:r>
            <a:r>
              <a:rPr lang="en-GB" b="1" kern="0" dirty="0">
                <a:solidFill>
                  <a:schemeClr val="bg1"/>
                </a:solidFill>
              </a:rPr>
              <a:t>key principles  (</a:t>
            </a:r>
            <a:r>
              <a:rPr lang="en-GB" b="1" kern="0" dirty="0">
                <a:solidFill>
                  <a:schemeClr val="bg1"/>
                </a:solidFill>
                <a:latin typeface="+mj-lt"/>
                <a:ea typeface="+mj-ea"/>
                <a:cs typeface="+mj-cs"/>
              </a:rPr>
              <a:t>consistency)</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41" name="TextBox 40"/>
          <p:cNvSpPr txBox="1"/>
          <p:nvPr/>
        </p:nvSpPr>
        <p:spPr>
          <a:xfrm>
            <a:off x="2650672" y="1055007"/>
            <a:ext cx="6493328" cy="4139595"/>
          </a:xfrm>
          <a:prstGeom prst="rect">
            <a:avLst/>
          </a:prstGeom>
          <a:noFill/>
        </p:spPr>
        <p:txBody>
          <a:bodyPr wrap="square" rtlCol="0">
            <a:spAutoFit/>
          </a:bodyPr>
          <a:lstStyle/>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Assuming a standard databook, with time periods across the columns and calculations down the rows, there are two areas where consistency is vital:</a:t>
            </a:r>
          </a:p>
          <a:p>
            <a:pPr marL="685800" lvl="1" indent="-228600" defTabSz="762000">
              <a:spcBef>
                <a:spcPts val="300"/>
              </a:spcBef>
              <a:spcAft>
                <a:spcPts val="300"/>
              </a:spcAft>
              <a:buFont typeface="+mj-lt"/>
              <a:buAutoNum type="alphaLcParenR"/>
              <a:tabLst>
                <a:tab pos="190500" algn="l"/>
                <a:tab pos="381000" algn="l"/>
                <a:tab pos="571500" algn="l"/>
                <a:tab pos="762000" algn="l"/>
              </a:tabLst>
            </a:pPr>
            <a:r>
              <a:rPr lang="en-US" sz="1200" dirty="0"/>
              <a:t>CONSISTENT USE OF COLUMNS: any particular column should be used for the same time period throughout the databook. Dangerous if you don’t</a:t>
            </a:r>
          </a:p>
          <a:p>
            <a:pPr marL="685800" lvl="1" indent="-228600" defTabSz="762000">
              <a:spcBef>
                <a:spcPts val="300"/>
              </a:spcBef>
              <a:spcAft>
                <a:spcPts val="300"/>
              </a:spcAft>
              <a:tabLst>
                <a:tab pos="190500" algn="l"/>
                <a:tab pos="381000" algn="l"/>
                <a:tab pos="571500" algn="l"/>
                <a:tab pos="762000" algn="l"/>
              </a:tabLst>
            </a:pPr>
            <a:r>
              <a:rPr lang="en-US" sz="1200" dirty="0"/>
              <a:t>		It is important, particularly when delay case sensitivities or scenarios are to be performed, that column headings are defined once only, perhaps in the main Inputs or Revenue sheet.  Subsequent sheets will then simply refer to this common timeframe (e.g. =Inputs!E5), and will automatically reflect any changes</a:t>
            </a:r>
          </a:p>
          <a:p>
            <a:pPr marL="685800" lvl="1" indent="-228600" defTabSz="762000">
              <a:spcBef>
                <a:spcPts val="300"/>
              </a:spcBef>
              <a:spcAft>
                <a:spcPts val="300"/>
              </a:spcAft>
              <a:buFont typeface="+mj-lt"/>
              <a:buAutoNum type="alphaLcParenR" startAt="2"/>
              <a:tabLst>
                <a:tab pos="190500" algn="l"/>
                <a:tab pos="381000" algn="l"/>
                <a:tab pos="571500" algn="l"/>
                <a:tab pos="762000" algn="l"/>
              </a:tabLst>
            </a:pPr>
            <a:r>
              <a:rPr lang="en-US" sz="1200" dirty="0"/>
              <a:t>CONSISTENT USE OF ROWS: any particular row should contain only one formula, copied across all columns</a:t>
            </a:r>
          </a:p>
          <a:p>
            <a:pPr marL="685800" lvl="1" indent="-228600" defTabSz="762000">
              <a:spcBef>
                <a:spcPts val="300"/>
              </a:spcBef>
              <a:spcAft>
                <a:spcPts val="300"/>
              </a:spcAft>
              <a:tabLst>
                <a:tab pos="190500" algn="l"/>
                <a:tab pos="381000" algn="l"/>
                <a:tab pos="571500" algn="l"/>
                <a:tab pos="762000" algn="l"/>
              </a:tabLst>
            </a:pPr>
            <a:r>
              <a:rPr lang="en-US" sz="1200" dirty="0"/>
              <a:t>		Consistent use of rows (one formula per row) requires careful thought. When designing a formula, always ask “How can I model all the factors which affect this value across all time periods?”, not “What will give me the right answer in this period?”.  Use =IF() and MIN() / MAX() and absolute / mixed references</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The only regular exception to this “one formula per row” standard is the use of a different formula in the first column to pick up opening values (e.g. the opening balance sheet).  Here it is acceptable either to have a different formula in the first period.</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CONSISTENT STANDARD HEADING LAYOUT for each worksheet in the databook</a:t>
            </a:r>
          </a:p>
          <a:p>
            <a:pPr marL="228600" indent="-228600">
              <a:spcBef>
                <a:spcPts val="300"/>
              </a:spcBef>
              <a:spcAft>
                <a:spcPts val="300"/>
              </a:spcAft>
            </a:pPr>
            <a:endParaRPr lang="en-US" sz="1200" dirty="0"/>
          </a:p>
        </p:txBody>
      </p:sp>
      <p:sp>
        <p:nvSpPr>
          <p:cNvPr id="16" name="Rectangle 10"/>
          <p:cNvSpPr>
            <a:spLocks noChangeArrowheads="1"/>
          </p:cNvSpPr>
          <p:nvPr/>
        </p:nvSpPr>
        <p:spPr bwMode="auto">
          <a:xfrm>
            <a:off x="357415" y="1248228"/>
            <a:ext cx="1678494" cy="1257905"/>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marL="285750" indent="-285750" algn="ctr" defTabSz="762000" eaLnBrk="0" hangingPunct="0">
              <a:spcBef>
                <a:spcPct val="20000"/>
              </a:spcBef>
            </a:pPr>
            <a:r>
              <a:rPr lang="en-US" sz="1400" dirty="0">
                <a:solidFill>
                  <a:schemeClr val="bg1"/>
                </a:solidFill>
                <a:latin typeface="Arial"/>
              </a:rPr>
              <a:t>Yr1  Yr2  Yr3</a:t>
            </a:r>
          </a:p>
          <a:p>
            <a:pPr marL="285750" indent="-285750" algn="ctr" defTabSz="762000" eaLnBrk="0" hangingPunct="0">
              <a:spcBef>
                <a:spcPct val="20000"/>
              </a:spcBef>
            </a:pPr>
            <a:r>
              <a:rPr lang="en-US" sz="1400" dirty="0">
                <a:solidFill>
                  <a:schemeClr val="bg1"/>
                </a:solidFill>
                <a:latin typeface="Arial"/>
              </a:rPr>
              <a:t>=</a:t>
            </a:r>
          </a:p>
          <a:p>
            <a:pPr marL="285750" indent="-285750" algn="ctr" defTabSz="762000" eaLnBrk="0" hangingPunct="0">
              <a:spcBef>
                <a:spcPct val="20000"/>
              </a:spcBef>
            </a:pPr>
            <a:r>
              <a:rPr lang="en-US" sz="1400" dirty="0">
                <a:solidFill>
                  <a:schemeClr val="bg1"/>
                </a:solidFill>
                <a:latin typeface="Arial"/>
              </a:rPr>
              <a:t>=</a:t>
            </a:r>
          </a:p>
          <a:p>
            <a:pPr marL="285750" indent="-285750" algn="ctr" defTabSz="762000" eaLnBrk="0" hangingPunct="0">
              <a:spcBef>
                <a:spcPct val="20000"/>
              </a:spcBef>
            </a:pPr>
            <a:endParaRPr lang="en-US" sz="1400" dirty="0">
              <a:solidFill>
                <a:schemeClr val="bg1"/>
              </a:solidFill>
              <a:latin typeface="Arial"/>
            </a:endParaRPr>
          </a:p>
        </p:txBody>
      </p:sp>
      <p:sp>
        <p:nvSpPr>
          <p:cNvPr id="17" name="Rectangle 12"/>
          <p:cNvSpPr>
            <a:spLocks noChangeArrowheads="1"/>
          </p:cNvSpPr>
          <p:nvPr/>
        </p:nvSpPr>
        <p:spPr bwMode="auto">
          <a:xfrm>
            <a:off x="709107" y="1705428"/>
            <a:ext cx="1678494" cy="125790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marL="285750" indent="-285750" algn="ctr" defTabSz="762000" eaLnBrk="0" hangingPunct="0">
              <a:spcBef>
                <a:spcPct val="20000"/>
              </a:spcBef>
            </a:pPr>
            <a:r>
              <a:rPr lang="en-US" sz="1400" dirty="0">
                <a:solidFill>
                  <a:schemeClr val="bg1"/>
                </a:solidFill>
                <a:latin typeface="Arial"/>
              </a:rPr>
              <a:t>Yr1  Yr2  Yr3</a:t>
            </a:r>
          </a:p>
          <a:p>
            <a:pPr marL="285750" indent="-285750" algn="ctr" defTabSz="762000" eaLnBrk="0" hangingPunct="0">
              <a:spcBef>
                <a:spcPct val="20000"/>
              </a:spcBef>
            </a:pPr>
            <a:endParaRPr lang="en-US" sz="1400" dirty="0">
              <a:solidFill>
                <a:schemeClr val="bg1"/>
              </a:solidFill>
              <a:latin typeface="Arial"/>
            </a:endParaRPr>
          </a:p>
          <a:p>
            <a:pPr marL="285750" indent="-285750" algn="ctr" defTabSz="762000" eaLnBrk="0" hangingPunct="0">
              <a:spcBef>
                <a:spcPct val="20000"/>
              </a:spcBef>
            </a:pPr>
            <a:r>
              <a:rPr lang="en-US" sz="1400" dirty="0">
                <a:solidFill>
                  <a:schemeClr val="bg1"/>
                </a:solidFill>
                <a:latin typeface="Arial"/>
              </a:rPr>
              <a:t>=A1  =B1  =C1</a:t>
            </a:r>
          </a:p>
          <a:p>
            <a:pPr marL="285750" indent="-285750" algn="ctr" defTabSz="762000" eaLnBrk="0" hangingPunct="0">
              <a:spcBef>
                <a:spcPct val="20000"/>
              </a:spcBef>
            </a:pPr>
            <a:r>
              <a:rPr lang="en-US" sz="1400" dirty="0">
                <a:solidFill>
                  <a:schemeClr val="bg1"/>
                </a:solidFill>
                <a:latin typeface="Arial"/>
              </a:rPr>
              <a:t>=X9  =Y9  =Z9</a:t>
            </a:r>
          </a:p>
        </p:txBody>
      </p:sp>
      <p:pic>
        <p:nvPicPr>
          <p:cNvPr id="7" name="Picture 6"/>
          <p:cNvPicPr>
            <a:picLocks noChangeAspect="1" noChangeArrowheads="1"/>
          </p:cNvPicPr>
          <p:nvPr/>
        </p:nvPicPr>
        <p:blipFill>
          <a:blip r:embed="rId3"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rPr>
              <a:t>Analyze – </a:t>
            </a:r>
            <a:r>
              <a:rPr lang="en-GB" b="1" kern="0" dirty="0">
                <a:solidFill>
                  <a:schemeClr val="bg1"/>
                </a:solidFill>
              </a:rPr>
              <a:t>key principles  (</a:t>
            </a:r>
            <a:r>
              <a:rPr lang="en-GB" b="1" kern="0" dirty="0">
                <a:solidFill>
                  <a:schemeClr val="bg1"/>
                </a:solidFill>
                <a:latin typeface="+mj-lt"/>
                <a:ea typeface="+mj-ea"/>
                <a:cs typeface="+mj-cs"/>
              </a:rPr>
              <a:t>integrity)</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41" name="TextBox 40"/>
          <p:cNvSpPr txBox="1"/>
          <p:nvPr/>
        </p:nvSpPr>
        <p:spPr>
          <a:xfrm>
            <a:off x="2794000" y="1055007"/>
            <a:ext cx="6350000" cy="3431709"/>
          </a:xfrm>
          <a:prstGeom prst="rect">
            <a:avLst/>
          </a:prstGeom>
          <a:noFill/>
        </p:spPr>
        <p:txBody>
          <a:bodyPr wrap="square" rtlCol="0">
            <a:spAutoFit/>
          </a:bodyPr>
          <a:lstStyle/>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The basic concept of integrity in relation to databooks is that:</a:t>
            </a:r>
          </a:p>
          <a:p>
            <a:pPr lvl="1" indent="-228600" defTabSz="762000">
              <a:spcBef>
                <a:spcPts val="300"/>
              </a:spcBef>
              <a:spcAft>
                <a:spcPts val="300"/>
              </a:spcAft>
              <a:buSzPct val="125000"/>
              <a:buFont typeface="Arial" pitchFamily="34" charset="0"/>
              <a:buChar char="▪"/>
              <a:tabLst>
                <a:tab pos="190500" algn="l"/>
                <a:tab pos="381000" algn="l"/>
                <a:tab pos="571500" algn="l"/>
                <a:tab pos="762000" algn="l"/>
              </a:tabLst>
            </a:pPr>
            <a:r>
              <a:rPr lang="en-US" sz="1200" dirty="0"/>
              <a:t>all calculations should be coded to represent exactly what they purport to represent, i.e. no “fudges” and no balancing figures</a:t>
            </a:r>
          </a:p>
          <a:p>
            <a:pPr lvl="1" indent="-228600" defTabSz="762000">
              <a:spcBef>
                <a:spcPts val="300"/>
              </a:spcBef>
              <a:spcAft>
                <a:spcPts val="300"/>
              </a:spcAft>
              <a:buSzPct val="125000"/>
              <a:buFont typeface="Arial" pitchFamily="34" charset="0"/>
              <a:buChar char="▪"/>
              <a:tabLst>
                <a:tab pos="190500" algn="l"/>
                <a:tab pos="381000" algn="l"/>
                <a:tab pos="571500" algn="l"/>
                <a:tab pos="762000" algn="l"/>
              </a:tabLst>
            </a:pPr>
            <a:r>
              <a:rPr lang="en-US" sz="1200" dirty="0"/>
              <a:t>whenever there is a clear relationship between the results of separate calculations (e.g. the two sides of a balance sheet), a check total should be set up to prove that the calculations have not been corrupted</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For most databooks, a properly constructed balance sheet (without balancing figures) is the most powerful demonstration of the databook’s integrity.  </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If the financial data doesn’t balance by itself (i.e. balance sheet doesn’t balance or revenue less expenses doesn’t equal profit); introduce a temporary balancing figure  (clearly marked and highlighted as such). It should be the first priority to eliminate the balancing figure (through discussions with management) before proceeding with further calculations. </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When developing a databook, it is very good practice to build in a balance sheet at an early stage, and then help ensure that it remains in balance as additional features are added during development. </a:t>
            </a:r>
          </a:p>
        </p:txBody>
      </p:sp>
      <p:sp>
        <p:nvSpPr>
          <p:cNvPr id="15" name="Rectangle 10"/>
          <p:cNvSpPr>
            <a:spLocks noChangeArrowheads="1"/>
          </p:cNvSpPr>
          <p:nvPr/>
        </p:nvSpPr>
        <p:spPr bwMode="auto">
          <a:xfrm>
            <a:off x="196692" y="1164326"/>
            <a:ext cx="2529254" cy="1061288"/>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marL="285750" indent="-285750" defTabSz="762000" eaLnBrk="0" hangingPunct="0">
              <a:spcBef>
                <a:spcPct val="20000"/>
              </a:spcBef>
            </a:pPr>
            <a:r>
              <a:rPr lang="en-US" sz="1200" dirty="0">
                <a:solidFill>
                  <a:schemeClr val="bg1"/>
                </a:solidFill>
                <a:latin typeface="Arial"/>
              </a:rPr>
              <a:t>Profit &amp; Loss     100  200  200  300</a:t>
            </a:r>
          </a:p>
          <a:p>
            <a:pPr marL="285750" indent="-285750" defTabSz="762000" eaLnBrk="0" hangingPunct="0">
              <a:spcBef>
                <a:spcPct val="20000"/>
              </a:spcBef>
            </a:pPr>
            <a:r>
              <a:rPr lang="en-US" sz="1200" dirty="0">
                <a:solidFill>
                  <a:schemeClr val="bg1"/>
                </a:solidFill>
                <a:latin typeface="Arial"/>
              </a:rPr>
              <a:t>Balance Sheet  100  300  500  800</a:t>
            </a:r>
          </a:p>
          <a:p>
            <a:pPr marL="285750" indent="-285750" defTabSz="762000" eaLnBrk="0" hangingPunct="0">
              <a:spcBef>
                <a:spcPct val="20000"/>
              </a:spcBef>
            </a:pPr>
            <a:r>
              <a:rPr lang="en-US" sz="1200" dirty="0">
                <a:solidFill>
                  <a:schemeClr val="bg1"/>
                </a:solidFill>
                <a:latin typeface="Arial"/>
              </a:rPr>
              <a:t>Cash Flow        100  200  200  300</a:t>
            </a:r>
          </a:p>
        </p:txBody>
      </p:sp>
      <p:pic>
        <p:nvPicPr>
          <p:cNvPr id="6" name="Picture 5"/>
          <p:cNvPicPr>
            <a:picLocks noChangeAspect="1" noChangeArrowheads="1"/>
          </p:cNvPicPr>
          <p:nvPr/>
        </p:nvPicPr>
        <p:blipFill>
          <a:blip r:embed="rId3"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rPr>
              <a:t>Analyze – </a:t>
            </a:r>
            <a:r>
              <a:rPr lang="en-GB" b="1" kern="0" dirty="0">
                <a:solidFill>
                  <a:schemeClr val="bg1"/>
                </a:solidFill>
              </a:rPr>
              <a:t>key principles  (</a:t>
            </a:r>
            <a:r>
              <a:rPr lang="en-GB" b="1" kern="0" dirty="0">
                <a:solidFill>
                  <a:schemeClr val="bg1"/>
                </a:solidFill>
                <a:latin typeface="+mj-lt"/>
                <a:ea typeface="+mj-ea"/>
                <a:cs typeface="+mj-cs"/>
              </a:rPr>
              <a:t>linearity)</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41" name="TextBox 40"/>
          <p:cNvSpPr txBox="1"/>
          <p:nvPr/>
        </p:nvSpPr>
        <p:spPr>
          <a:xfrm>
            <a:off x="2518229" y="1171121"/>
            <a:ext cx="6350000" cy="2662267"/>
          </a:xfrm>
          <a:prstGeom prst="rect">
            <a:avLst/>
          </a:prstGeom>
          <a:noFill/>
        </p:spPr>
        <p:txBody>
          <a:bodyPr wrap="square" rtlCol="0">
            <a:spAutoFit/>
          </a:bodyPr>
          <a:lstStyle/>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Linearity in relation to a databooks means that the model calculates in one pass, i.e. it has no circular references.  </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An example of a circularity is where interest is dependent on the cash balance but the cash balance is dependent on interest received / paid.  </a:t>
            </a:r>
          </a:p>
          <a:p>
            <a:pPr marL="228600" indent="-228600" defTabSz="762000">
              <a:spcBef>
                <a:spcPts val="300"/>
              </a:spcBef>
              <a:spcAft>
                <a:spcPts val="300"/>
              </a:spcAft>
              <a:buFont typeface="+mj-lt"/>
              <a:buAutoNum type="arabicPeriod"/>
              <a:tabLst>
                <a:tab pos="190500" algn="l"/>
                <a:tab pos="381000" algn="l"/>
                <a:tab pos="571500" algn="l"/>
                <a:tab pos="762000" algn="l"/>
              </a:tabLst>
            </a:pPr>
            <a:r>
              <a:rPr lang="en-US" sz="1200" dirty="0"/>
              <a:t>Circularity should be avoided because: </a:t>
            </a:r>
          </a:p>
          <a:p>
            <a:pPr marL="465138" lvl="1" indent="-233363" defTabSz="762000">
              <a:spcBef>
                <a:spcPts val="300"/>
              </a:spcBef>
              <a:spcAft>
                <a:spcPts val="300"/>
              </a:spcAft>
              <a:buClr>
                <a:schemeClr val="accent1"/>
              </a:buClr>
              <a:buSzPct val="125000"/>
              <a:buFont typeface="Arial" pitchFamily="34" charset="0"/>
              <a:buChar char="▪"/>
              <a:tabLst>
                <a:tab pos="190500" algn="l"/>
                <a:tab pos="381000" algn="l"/>
                <a:tab pos="465138" algn="l"/>
                <a:tab pos="762000" algn="l"/>
              </a:tabLst>
            </a:pPr>
            <a:r>
              <a:rPr lang="en-US" sz="1200" dirty="0"/>
              <a:t>after a normal one-pass calculation it will leave nonsensical results (e.g. 1 + 2 = 5) in one or more cells</a:t>
            </a:r>
          </a:p>
          <a:p>
            <a:pPr marL="465138" lvl="1" indent="-233363" defTabSz="762000">
              <a:spcBef>
                <a:spcPts val="300"/>
              </a:spcBef>
              <a:spcAft>
                <a:spcPts val="300"/>
              </a:spcAft>
              <a:buClr>
                <a:schemeClr val="accent1"/>
              </a:buClr>
              <a:buSzPct val="125000"/>
              <a:buFont typeface="Arial" pitchFamily="34" charset="0"/>
              <a:buChar char="▪"/>
              <a:tabLst>
                <a:tab pos="190500" algn="l"/>
                <a:tab pos="381000" algn="l"/>
                <a:tab pos="465138" algn="l"/>
                <a:tab pos="762000" algn="l"/>
              </a:tabLst>
            </a:pPr>
            <a:r>
              <a:rPr lang="en-US" sz="1200" dirty="0"/>
              <a:t>it may not converge to agreement even after multiple iterations</a:t>
            </a:r>
          </a:p>
          <a:p>
            <a:pPr marL="465138" lvl="1" indent="-233363" defTabSz="762000">
              <a:spcBef>
                <a:spcPts val="300"/>
              </a:spcBef>
              <a:spcAft>
                <a:spcPts val="300"/>
              </a:spcAft>
              <a:buClr>
                <a:schemeClr val="accent1"/>
              </a:buClr>
              <a:buSzPct val="125000"/>
              <a:buFont typeface="Arial" pitchFamily="34" charset="0"/>
              <a:buChar char="▪"/>
              <a:tabLst>
                <a:tab pos="190500" algn="l"/>
                <a:tab pos="381000" algn="l"/>
                <a:tab pos="465138" algn="l"/>
                <a:tab pos="762000" algn="l"/>
              </a:tabLst>
            </a:pPr>
            <a:r>
              <a:rPr lang="en-US" sz="1200" dirty="0"/>
              <a:t>it is difficult to understand and can mask genuine errors</a:t>
            </a:r>
          </a:p>
          <a:p>
            <a:pPr marL="465138" lvl="1" indent="-233363" defTabSz="762000">
              <a:spcBef>
                <a:spcPts val="300"/>
              </a:spcBef>
              <a:spcAft>
                <a:spcPts val="300"/>
              </a:spcAft>
              <a:buClr>
                <a:schemeClr val="accent1"/>
              </a:buClr>
              <a:buSzPct val="125000"/>
              <a:buFont typeface="Arial" pitchFamily="34" charset="0"/>
              <a:buChar char="▪"/>
              <a:tabLst>
                <a:tab pos="190500" algn="l"/>
                <a:tab pos="381000" algn="l"/>
                <a:tab pos="465138" algn="l"/>
                <a:tab pos="762000" algn="l"/>
              </a:tabLst>
            </a:pPr>
            <a:r>
              <a:rPr lang="en-US" sz="1200" dirty="0"/>
              <a:t>in nearly all cases it is quite unnecessary</a:t>
            </a:r>
          </a:p>
          <a:p>
            <a:pPr marL="465138" lvl="1" indent="-233363" defTabSz="762000">
              <a:spcBef>
                <a:spcPts val="300"/>
              </a:spcBef>
              <a:spcAft>
                <a:spcPts val="300"/>
              </a:spcAft>
              <a:buClr>
                <a:schemeClr val="accent1"/>
              </a:buClr>
              <a:buSzPct val="125000"/>
              <a:buFont typeface="Arial" pitchFamily="34" charset="0"/>
              <a:buChar char="▪"/>
              <a:tabLst>
                <a:tab pos="190500" algn="l"/>
                <a:tab pos="381000" algn="l"/>
                <a:tab pos="465138" algn="l"/>
                <a:tab pos="762000" algn="l"/>
              </a:tabLst>
            </a:pPr>
            <a:r>
              <a:rPr lang="en-US" sz="1200" dirty="0"/>
              <a:t>tracing circular references is not easy in Excel</a:t>
            </a:r>
          </a:p>
        </p:txBody>
      </p:sp>
      <p:sp>
        <p:nvSpPr>
          <p:cNvPr id="14" name="Rectangle 11"/>
          <p:cNvSpPr>
            <a:spLocks noChangeArrowheads="1"/>
          </p:cNvSpPr>
          <p:nvPr/>
        </p:nvSpPr>
        <p:spPr bwMode="auto">
          <a:xfrm>
            <a:off x="354623" y="1225550"/>
            <a:ext cx="1957754" cy="16637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marL="285750" indent="-285750" algn="ctr" defTabSz="762000" eaLnBrk="0" hangingPunct="0">
              <a:spcBef>
                <a:spcPct val="20000"/>
              </a:spcBef>
            </a:pPr>
            <a:endParaRPr lang="en-US" sz="1400" dirty="0">
              <a:solidFill>
                <a:schemeClr val="bg1"/>
              </a:solidFill>
              <a:latin typeface="Arial"/>
            </a:endParaRPr>
          </a:p>
          <a:p>
            <a:pPr marL="285750" indent="-285750" algn="ctr" defTabSz="762000" eaLnBrk="0" hangingPunct="0">
              <a:spcBef>
                <a:spcPct val="20000"/>
              </a:spcBef>
            </a:pPr>
            <a:r>
              <a:rPr lang="en-US" sz="1400" dirty="0">
                <a:solidFill>
                  <a:schemeClr val="bg1"/>
                </a:solidFill>
                <a:latin typeface="Arial"/>
              </a:rPr>
              <a:t>x11: 100</a:t>
            </a:r>
          </a:p>
          <a:p>
            <a:pPr marL="285750" indent="-285750" algn="ctr" defTabSz="762000" eaLnBrk="0" hangingPunct="0">
              <a:spcBef>
                <a:spcPct val="20000"/>
              </a:spcBef>
            </a:pPr>
            <a:r>
              <a:rPr lang="en-US" sz="1400" dirty="0">
                <a:solidFill>
                  <a:schemeClr val="bg1"/>
                </a:solidFill>
                <a:latin typeface="Arial"/>
              </a:rPr>
              <a:t>x12: </a:t>
            </a:r>
            <a:r>
              <a:rPr lang="en-US" sz="1400" u="sng" dirty="0">
                <a:solidFill>
                  <a:schemeClr val="bg1"/>
                </a:solidFill>
                <a:latin typeface="Arial"/>
              </a:rPr>
              <a:t>200</a:t>
            </a:r>
          </a:p>
          <a:p>
            <a:pPr marL="285750" indent="-285750" algn="ctr" defTabSz="762000" eaLnBrk="0" hangingPunct="0">
              <a:spcBef>
                <a:spcPct val="20000"/>
              </a:spcBef>
            </a:pPr>
            <a:r>
              <a:rPr lang="en-US" sz="1400" dirty="0">
                <a:solidFill>
                  <a:schemeClr val="bg1"/>
                </a:solidFill>
                <a:latin typeface="Arial"/>
              </a:rPr>
              <a:t>x13: </a:t>
            </a:r>
            <a:r>
              <a:rPr lang="en-US" sz="1400" u="sng" dirty="0">
                <a:solidFill>
                  <a:schemeClr val="bg1"/>
                </a:solidFill>
                <a:latin typeface="Arial"/>
              </a:rPr>
              <a:t>500</a:t>
            </a:r>
          </a:p>
          <a:p>
            <a:pPr marL="285750" indent="-285750" algn="ctr" defTabSz="762000" eaLnBrk="0" hangingPunct="0">
              <a:spcBef>
                <a:spcPct val="20000"/>
              </a:spcBef>
            </a:pPr>
            <a:endParaRPr lang="en-US" sz="1400" dirty="0">
              <a:solidFill>
                <a:schemeClr val="bg1"/>
              </a:solidFill>
              <a:latin typeface="Arial"/>
            </a:endParaRPr>
          </a:p>
          <a:p>
            <a:pPr marL="285750" indent="-285750" algn="ctr" defTabSz="762000" eaLnBrk="0" hangingPunct="0">
              <a:spcBef>
                <a:spcPct val="20000"/>
              </a:spcBef>
            </a:pPr>
            <a:r>
              <a:rPr lang="en-US" sz="1400" dirty="0">
                <a:solidFill>
                  <a:schemeClr val="bg1"/>
                </a:solidFill>
                <a:latin typeface="Arial"/>
              </a:rPr>
              <a:t>Circular: X13</a:t>
            </a:r>
          </a:p>
        </p:txBody>
      </p:sp>
      <p:pic>
        <p:nvPicPr>
          <p:cNvPr id="7" name="Picture 6"/>
          <p:cNvPicPr>
            <a:picLocks noChangeAspect="1" noChangeArrowheads="1"/>
          </p:cNvPicPr>
          <p:nvPr/>
        </p:nvPicPr>
        <p:blipFill>
          <a:blip r:embed="rId3"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Report - </a:t>
            </a:r>
            <a:r>
              <a:rPr lang="en-GB" b="1" kern="0" dirty="0">
                <a:solidFill>
                  <a:schemeClr val="bg1"/>
                </a:solidFill>
                <a:latin typeface="+mj-lt"/>
                <a:ea typeface="+mj-ea"/>
                <a:cs typeface="+mj-cs"/>
              </a:rPr>
              <a:t>Production options </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37" name="Rectangle 16"/>
          <p:cNvSpPr>
            <a:spLocks noChangeArrowheads="1"/>
          </p:cNvSpPr>
          <p:nvPr/>
        </p:nvSpPr>
        <p:spPr bwMode="auto">
          <a:xfrm>
            <a:off x="147140" y="1915506"/>
            <a:ext cx="1600200" cy="114141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400" dirty="0">
                <a:solidFill>
                  <a:schemeClr val="bg1"/>
                </a:solidFill>
                <a:latin typeface="Arial"/>
              </a:rPr>
              <a:t>RAW DATA and ANALYSIS</a:t>
            </a:r>
          </a:p>
        </p:txBody>
      </p:sp>
      <p:sp>
        <p:nvSpPr>
          <p:cNvPr id="38" name="Rectangle 17"/>
          <p:cNvSpPr>
            <a:spLocks noChangeArrowheads="1"/>
          </p:cNvSpPr>
          <p:nvPr/>
        </p:nvSpPr>
        <p:spPr bwMode="auto">
          <a:xfrm>
            <a:off x="2598662" y="1153506"/>
            <a:ext cx="1600200" cy="9144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400" dirty="0">
                <a:solidFill>
                  <a:schemeClr val="accent4"/>
                </a:solidFill>
                <a:latin typeface="Arial"/>
              </a:rPr>
              <a:t>BODY OF REPORT</a:t>
            </a:r>
          </a:p>
          <a:p>
            <a:pPr algn="ctr" defTabSz="762000">
              <a:spcBef>
                <a:spcPct val="20000"/>
              </a:spcBef>
              <a:buClr>
                <a:schemeClr val="bg1"/>
              </a:buClr>
              <a:buSzPct val="85000"/>
            </a:pPr>
            <a:r>
              <a:rPr lang="en-GB" sz="1400" dirty="0">
                <a:solidFill>
                  <a:schemeClr val="accent4"/>
                </a:solidFill>
                <a:latin typeface="Arial"/>
              </a:rPr>
              <a:t>(Key analysis)</a:t>
            </a:r>
          </a:p>
        </p:txBody>
      </p:sp>
      <p:sp>
        <p:nvSpPr>
          <p:cNvPr id="39" name="Rectangle 35"/>
          <p:cNvSpPr txBox="1">
            <a:spLocks noChangeArrowheads="1"/>
          </p:cNvSpPr>
          <p:nvPr/>
        </p:nvSpPr>
        <p:spPr>
          <a:xfrm>
            <a:off x="188481" y="3828876"/>
            <a:ext cx="8763000" cy="1295400"/>
          </a:xfrm>
          <a:prstGeom prst="rect">
            <a:avLst/>
          </a:prstGeom>
        </p:spPr>
        <p:txBody>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400" b="1" i="0" u="none" strike="noStrike" kern="0" cap="none" spc="0" normalizeH="0" baseline="0" noProof="0" dirty="0">
                <a:ln>
                  <a:noFill/>
                </a:ln>
                <a:solidFill>
                  <a:schemeClr val="accent1"/>
                </a:solidFill>
                <a:effectLst/>
                <a:uLnTx/>
                <a:uFillTx/>
                <a:latin typeface="+mn-lt"/>
                <a:ea typeface="+mn-ea"/>
                <a:cs typeface="+mn-cs"/>
              </a:rPr>
              <a:t>Key questions</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Will the numbers change?</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What data is really required in the report?</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What data is useful in the Appendix?</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What analysis can be left in the databook/working papers?</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For the appendix do I really need to convert this to PowerPoint or is a tidied up Excel spreadsheet satisfactory?</a:t>
            </a:r>
          </a:p>
        </p:txBody>
      </p:sp>
      <p:sp>
        <p:nvSpPr>
          <p:cNvPr id="40" name="Rectangle 36"/>
          <p:cNvSpPr>
            <a:spLocks noChangeArrowheads="1"/>
          </p:cNvSpPr>
          <p:nvPr/>
        </p:nvSpPr>
        <p:spPr bwMode="auto">
          <a:xfrm>
            <a:off x="2598662" y="2220306"/>
            <a:ext cx="1600200" cy="9144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400" dirty="0">
                <a:solidFill>
                  <a:schemeClr val="accent4"/>
                </a:solidFill>
                <a:latin typeface="Arial"/>
              </a:rPr>
              <a:t>APPENDIX</a:t>
            </a:r>
          </a:p>
          <a:p>
            <a:pPr algn="ctr" defTabSz="762000">
              <a:spcBef>
                <a:spcPct val="20000"/>
              </a:spcBef>
              <a:buClr>
                <a:schemeClr val="bg1"/>
              </a:buClr>
              <a:buSzPct val="85000"/>
            </a:pPr>
            <a:r>
              <a:rPr lang="en-GB" sz="1400" dirty="0">
                <a:solidFill>
                  <a:schemeClr val="accent4"/>
                </a:solidFill>
                <a:latin typeface="Arial"/>
              </a:rPr>
              <a:t>(Non core)</a:t>
            </a:r>
          </a:p>
        </p:txBody>
      </p:sp>
      <p:cxnSp>
        <p:nvCxnSpPr>
          <p:cNvPr id="42" name="AutoShape 39"/>
          <p:cNvCxnSpPr>
            <a:cxnSpLocks noChangeShapeType="1"/>
            <a:stCxn id="37" idx="3"/>
            <a:endCxn id="38" idx="1"/>
          </p:cNvCxnSpPr>
          <p:nvPr/>
        </p:nvCxnSpPr>
        <p:spPr bwMode="auto">
          <a:xfrm flipV="1">
            <a:off x="1747340" y="1610706"/>
            <a:ext cx="851322" cy="875507"/>
          </a:xfrm>
          <a:prstGeom prst="straightConnector1">
            <a:avLst/>
          </a:prstGeom>
          <a:noFill/>
          <a:ln w="6350">
            <a:solidFill>
              <a:srgbClr val="F06A00"/>
            </a:solidFill>
            <a:round/>
            <a:headEnd/>
            <a:tailEnd/>
          </a:ln>
          <a:effectLst/>
        </p:spPr>
      </p:cxnSp>
      <p:cxnSp>
        <p:nvCxnSpPr>
          <p:cNvPr id="43" name="AutoShape 40"/>
          <p:cNvCxnSpPr>
            <a:cxnSpLocks noChangeShapeType="1"/>
            <a:stCxn id="37" idx="3"/>
            <a:endCxn id="40" idx="1"/>
          </p:cNvCxnSpPr>
          <p:nvPr/>
        </p:nvCxnSpPr>
        <p:spPr bwMode="auto">
          <a:xfrm>
            <a:off x="1747340" y="2486213"/>
            <a:ext cx="851322" cy="191293"/>
          </a:xfrm>
          <a:prstGeom prst="straightConnector1">
            <a:avLst/>
          </a:prstGeom>
          <a:noFill/>
          <a:ln w="6350">
            <a:solidFill>
              <a:srgbClr val="F06A00"/>
            </a:solidFill>
            <a:round/>
            <a:headEnd/>
            <a:tailEnd/>
          </a:ln>
          <a:effectLst/>
        </p:spPr>
      </p:cxnSp>
      <p:sp>
        <p:nvSpPr>
          <p:cNvPr id="44" name="Rectangle 41"/>
          <p:cNvSpPr>
            <a:spLocks noChangeArrowheads="1"/>
          </p:cNvSpPr>
          <p:nvPr/>
        </p:nvSpPr>
        <p:spPr bwMode="auto">
          <a:xfrm>
            <a:off x="2598662" y="3287106"/>
            <a:ext cx="1600200" cy="9144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400" dirty="0">
                <a:solidFill>
                  <a:schemeClr val="accent4"/>
                </a:solidFill>
                <a:latin typeface="Arial"/>
              </a:rPr>
              <a:t>WORKING PAPERS</a:t>
            </a:r>
          </a:p>
        </p:txBody>
      </p:sp>
      <p:cxnSp>
        <p:nvCxnSpPr>
          <p:cNvPr id="45" name="AutoShape 42"/>
          <p:cNvCxnSpPr>
            <a:cxnSpLocks noChangeShapeType="1"/>
            <a:stCxn id="37" idx="3"/>
            <a:endCxn id="44" idx="1"/>
          </p:cNvCxnSpPr>
          <p:nvPr/>
        </p:nvCxnSpPr>
        <p:spPr bwMode="auto">
          <a:xfrm>
            <a:off x="1747340" y="2486213"/>
            <a:ext cx="851322" cy="1258093"/>
          </a:xfrm>
          <a:prstGeom prst="straightConnector1">
            <a:avLst/>
          </a:prstGeom>
          <a:noFill/>
          <a:ln w="6350">
            <a:solidFill>
              <a:srgbClr val="F06A00"/>
            </a:solidFill>
            <a:round/>
            <a:headEnd/>
            <a:tailEnd/>
          </a:ln>
          <a:effectLst/>
        </p:spPr>
      </p:cxnSp>
      <p:sp>
        <p:nvSpPr>
          <p:cNvPr id="46" name="Rectangle 43"/>
          <p:cNvSpPr>
            <a:spLocks noChangeArrowheads="1"/>
          </p:cNvSpPr>
          <p:nvPr/>
        </p:nvSpPr>
        <p:spPr bwMode="auto">
          <a:xfrm>
            <a:off x="4427462" y="1369406"/>
            <a:ext cx="1371600" cy="698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Electronically link report tables and charts to underlying Excel data </a:t>
            </a:r>
          </a:p>
        </p:txBody>
      </p:sp>
      <p:sp>
        <p:nvSpPr>
          <p:cNvPr id="47" name="Rectangle 46"/>
          <p:cNvSpPr>
            <a:spLocks noChangeArrowheads="1"/>
          </p:cNvSpPr>
          <p:nvPr/>
        </p:nvSpPr>
        <p:spPr bwMode="auto">
          <a:xfrm>
            <a:off x="4427462" y="1153506"/>
            <a:ext cx="1371600" cy="21590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Option 1</a:t>
            </a:r>
          </a:p>
        </p:txBody>
      </p:sp>
      <p:sp>
        <p:nvSpPr>
          <p:cNvPr id="48" name="Rectangle 47"/>
          <p:cNvSpPr>
            <a:spLocks noChangeArrowheads="1"/>
          </p:cNvSpPr>
          <p:nvPr/>
        </p:nvSpPr>
        <p:spPr bwMode="auto">
          <a:xfrm>
            <a:off x="6027662" y="1369406"/>
            <a:ext cx="1371600" cy="698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Cut and past from Excel, tables and charts into report </a:t>
            </a:r>
          </a:p>
        </p:txBody>
      </p:sp>
      <p:sp>
        <p:nvSpPr>
          <p:cNvPr id="49" name="Rectangle 48"/>
          <p:cNvSpPr>
            <a:spLocks noChangeArrowheads="1"/>
          </p:cNvSpPr>
          <p:nvPr/>
        </p:nvSpPr>
        <p:spPr bwMode="auto">
          <a:xfrm>
            <a:off x="6027662" y="1153506"/>
            <a:ext cx="1371600" cy="21590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Option 2</a:t>
            </a:r>
          </a:p>
        </p:txBody>
      </p:sp>
      <p:sp>
        <p:nvSpPr>
          <p:cNvPr id="50" name="Rectangle 49"/>
          <p:cNvSpPr>
            <a:spLocks noChangeArrowheads="1"/>
          </p:cNvSpPr>
          <p:nvPr/>
        </p:nvSpPr>
        <p:spPr bwMode="auto">
          <a:xfrm>
            <a:off x="7627862" y="1369406"/>
            <a:ext cx="1371600" cy="698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Manual entry to PowerPoint</a:t>
            </a:r>
          </a:p>
        </p:txBody>
      </p:sp>
      <p:sp>
        <p:nvSpPr>
          <p:cNvPr id="51" name="Rectangle 50"/>
          <p:cNvSpPr>
            <a:spLocks noChangeArrowheads="1"/>
          </p:cNvSpPr>
          <p:nvPr/>
        </p:nvSpPr>
        <p:spPr bwMode="auto">
          <a:xfrm>
            <a:off x="7627862" y="1153506"/>
            <a:ext cx="1371600" cy="21590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Option 3</a:t>
            </a:r>
          </a:p>
        </p:txBody>
      </p:sp>
      <p:sp>
        <p:nvSpPr>
          <p:cNvPr id="52" name="Rectangle 55"/>
          <p:cNvSpPr>
            <a:spLocks noChangeArrowheads="1"/>
          </p:cNvSpPr>
          <p:nvPr/>
        </p:nvSpPr>
        <p:spPr bwMode="auto">
          <a:xfrm>
            <a:off x="4427462" y="2474306"/>
            <a:ext cx="1371600" cy="698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Appendix tables and charts converted to PowerPoint</a:t>
            </a:r>
          </a:p>
        </p:txBody>
      </p:sp>
      <p:sp>
        <p:nvSpPr>
          <p:cNvPr id="53" name="Rectangle 56"/>
          <p:cNvSpPr>
            <a:spLocks noChangeArrowheads="1"/>
          </p:cNvSpPr>
          <p:nvPr/>
        </p:nvSpPr>
        <p:spPr bwMode="auto">
          <a:xfrm>
            <a:off x="4427462" y="2258406"/>
            <a:ext cx="1371600" cy="21590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Option 1</a:t>
            </a:r>
          </a:p>
        </p:txBody>
      </p:sp>
      <p:sp>
        <p:nvSpPr>
          <p:cNvPr id="54" name="Rectangle 58"/>
          <p:cNvSpPr>
            <a:spLocks noChangeArrowheads="1"/>
          </p:cNvSpPr>
          <p:nvPr/>
        </p:nvSpPr>
        <p:spPr bwMode="auto">
          <a:xfrm>
            <a:off x="6027662" y="2474306"/>
            <a:ext cx="1371600" cy="698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Appendix tables and charts straight printing from Excel </a:t>
            </a:r>
          </a:p>
        </p:txBody>
      </p:sp>
      <p:sp>
        <p:nvSpPr>
          <p:cNvPr id="55" name="Rectangle 59"/>
          <p:cNvSpPr>
            <a:spLocks noChangeArrowheads="1"/>
          </p:cNvSpPr>
          <p:nvPr/>
        </p:nvSpPr>
        <p:spPr bwMode="auto">
          <a:xfrm>
            <a:off x="6027662" y="2258406"/>
            <a:ext cx="1371600" cy="21590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Option 2</a:t>
            </a:r>
          </a:p>
        </p:txBody>
      </p:sp>
      <p:sp>
        <p:nvSpPr>
          <p:cNvPr id="56" name="Rectangle 61"/>
          <p:cNvSpPr>
            <a:spLocks noChangeArrowheads="1"/>
          </p:cNvSpPr>
          <p:nvPr/>
        </p:nvSpPr>
        <p:spPr bwMode="auto">
          <a:xfrm>
            <a:off x="7627862" y="2474306"/>
            <a:ext cx="1371600" cy="69850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Tables and charts not put into report.  Electronic </a:t>
            </a:r>
            <a:r>
              <a:rPr lang="en-GB" sz="1100" dirty="0" err="1">
                <a:solidFill>
                  <a:schemeClr val="accent4"/>
                </a:solidFill>
                <a:latin typeface="Arial"/>
              </a:rPr>
              <a:t>databook</a:t>
            </a:r>
            <a:r>
              <a:rPr lang="en-GB" sz="1100" dirty="0">
                <a:solidFill>
                  <a:schemeClr val="accent4"/>
                </a:solidFill>
                <a:latin typeface="Arial"/>
              </a:rPr>
              <a:t> given to client</a:t>
            </a:r>
          </a:p>
        </p:txBody>
      </p:sp>
      <p:sp>
        <p:nvSpPr>
          <p:cNvPr id="57" name="Rectangle 62"/>
          <p:cNvSpPr>
            <a:spLocks noChangeArrowheads="1"/>
          </p:cNvSpPr>
          <p:nvPr/>
        </p:nvSpPr>
        <p:spPr bwMode="auto">
          <a:xfrm>
            <a:off x="7627862" y="2258406"/>
            <a:ext cx="1371600" cy="21590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100" dirty="0">
                <a:solidFill>
                  <a:schemeClr val="accent4"/>
                </a:solidFill>
                <a:latin typeface="Arial"/>
              </a:rPr>
              <a:t>Option 3</a:t>
            </a:r>
          </a:p>
        </p:txBody>
      </p:sp>
      <p:sp>
        <p:nvSpPr>
          <p:cNvPr id="58" name="Rectangle 63"/>
          <p:cNvSpPr>
            <a:spLocks noChangeArrowheads="1"/>
          </p:cNvSpPr>
          <p:nvPr/>
        </p:nvSpPr>
        <p:spPr bwMode="auto">
          <a:xfrm>
            <a:off x="191794" y="5831106"/>
            <a:ext cx="8686800" cy="517525"/>
          </a:xfrm>
          <a:prstGeom prst="rect">
            <a:avLst/>
          </a:prstGeom>
          <a:solidFill>
            <a:srgbClr val="D7DFB4"/>
          </a:solidFill>
          <a:ln w="6350" algn="ctr">
            <a:noFill/>
            <a:miter lim="800000"/>
            <a:headEnd type="none" w="sm" len="sm"/>
            <a:tailEnd type="none" w="sm" len="sm"/>
          </a:ln>
          <a:effectLst/>
        </p:spPr>
        <p:txBody>
          <a:bodyPr lIns="54000" tIns="54000" rIns="54000" bIns="54000" anchor="ctr"/>
          <a:lstStyle/>
          <a:p>
            <a:pPr algn="ctr" defTabSz="762000">
              <a:spcBef>
                <a:spcPct val="20000"/>
              </a:spcBef>
            </a:pPr>
            <a:r>
              <a:rPr lang="en-GB" sz="1600" b="1" dirty="0">
                <a:solidFill>
                  <a:schemeClr val="tx2"/>
                </a:solidFill>
              </a:rPr>
              <a:t>Remember clients value the quality of our analysis and our advice more than </a:t>
            </a:r>
          </a:p>
          <a:p>
            <a:pPr algn="ctr" defTabSz="762000">
              <a:spcBef>
                <a:spcPct val="20000"/>
              </a:spcBef>
            </a:pPr>
            <a:r>
              <a:rPr lang="en-GB" sz="1600" b="1" dirty="0">
                <a:solidFill>
                  <a:schemeClr val="tx2"/>
                </a:solidFill>
              </a:rPr>
              <a:t>pretty reports – we are not a report factory </a:t>
            </a:r>
          </a:p>
        </p:txBody>
      </p:sp>
      <p:sp>
        <p:nvSpPr>
          <p:cNvPr id="59" name="Text Box 64"/>
          <p:cNvSpPr txBox="1">
            <a:spLocks noChangeArrowheads="1"/>
          </p:cNvSpPr>
          <p:nvPr/>
        </p:nvSpPr>
        <p:spPr bwMode="auto">
          <a:xfrm>
            <a:off x="6018181" y="3775075"/>
            <a:ext cx="1660668" cy="463846"/>
          </a:xfrm>
          <a:prstGeom prst="rect">
            <a:avLst/>
          </a:prstGeom>
          <a:noFill/>
          <a:ln w="6350">
            <a:noFill/>
            <a:miter lim="800000"/>
            <a:headEnd type="none" w="sm" len="sm"/>
            <a:tailEnd type="none" w="sm" len="sm"/>
          </a:ln>
          <a:effectLst/>
        </p:spPr>
        <p:txBody>
          <a:bodyPr wrap="none" lIns="0" tIns="46800" rIns="90000" bIns="46800">
            <a:spAutoFit/>
          </a:bodyPr>
          <a:lstStyle/>
          <a:p>
            <a:pPr algn="ctr"/>
            <a:r>
              <a:rPr lang="en-GB" sz="1200" dirty="0"/>
              <a:t>Which is most efficient </a:t>
            </a:r>
            <a:br>
              <a:rPr lang="en-GB" sz="1200" dirty="0"/>
            </a:br>
            <a:r>
              <a:rPr lang="en-GB" sz="1200" dirty="0"/>
              <a:t>for your deal</a:t>
            </a:r>
          </a:p>
        </p:txBody>
      </p:sp>
      <p:sp>
        <p:nvSpPr>
          <p:cNvPr id="60" name="AutoShape 65"/>
          <p:cNvSpPr>
            <a:spLocks/>
          </p:cNvSpPr>
          <p:nvPr/>
        </p:nvSpPr>
        <p:spPr bwMode="auto">
          <a:xfrm rot="5400000">
            <a:off x="6662903" y="2157902"/>
            <a:ext cx="332394" cy="2743200"/>
          </a:xfrm>
          <a:prstGeom prst="rightBrace">
            <a:avLst>
              <a:gd name="adj1" fmla="val 85417"/>
              <a:gd name="adj2" fmla="val 50000"/>
            </a:avLst>
          </a:prstGeom>
          <a:noFill/>
          <a:ln w="6350">
            <a:solidFill>
              <a:schemeClr val="tx1"/>
            </a:solidFill>
            <a:round/>
            <a:headEnd type="none" w="sm" len="sm"/>
            <a:tailEnd type="none" w="sm" len="sm"/>
          </a:ln>
          <a:effectLst/>
        </p:spPr>
        <p:txBody>
          <a:bodyPr wrap="square" lIns="0" tIns="46800" rIns="90000" bIns="46800" anchor="ctr">
            <a:spAutoFit/>
          </a:bodyPr>
          <a:lstStyle/>
          <a:p>
            <a:endParaRPr lang="en-US" sz="1100"/>
          </a:p>
        </p:txBody>
      </p:sp>
      <p:pic>
        <p:nvPicPr>
          <p:cNvPr id="27" name="Picture 26"/>
          <p:cNvPicPr>
            <a:picLocks noChangeAspect="1" noChangeArrowheads="1"/>
          </p:cNvPicPr>
          <p:nvPr/>
        </p:nvPicPr>
        <p:blipFill>
          <a:blip r:embed="rId3"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Report – </a:t>
            </a:r>
            <a:r>
              <a:rPr lang="en-GB" altLang="en-US" b="1" kern="0" dirty="0">
                <a:solidFill>
                  <a:schemeClr val="bg1"/>
                </a:solidFill>
                <a:latin typeface="+mj-lt"/>
                <a:ea typeface="+mj-ea"/>
                <a:cs typeface="+mj-cs"/>
              </a:rPr>
              <a:t>E</a:t>
            </a:r>
            <a:r>
              <a:rPr lang="en-GB" b="1" kern="0" dirty="0">
                <a:solidFill>
                  <a:schemeClr val="bg1"/>
                </a:solidFill>
                <a:latin typeface="+mj-lt"/>
                <a:ea typeface="+mj-ea"/>
                <a:cs typeface="+mj-cs"/>
              </a:rPr>
              <a:t>xcel </a:t>
            </a:r>
            <a:r>
              <a:rPr lang="en-GB" b="1" kern="0" noProof="0" dirty="0">
                <a:solidFill>
                  <a:schemeClr val="bg1"/>
                </a:solidFill>
                <a:latin typeface="+mj-lt"/>
                <a:ea typeface="+mj-ea"/>
                <a:cs typeface="+mj-cs"/>
              </a:rPr>
              <a:t>printouts </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35" name="AutoShape 31"/>
          <p:cNvSpPr>
            <a:spLocks noChangeArrowheads="1"/>
          </p:cNvSpPr>
          <p:nvPr/>
        </p:nvSpPr>
        <p:spPr bwMode="auto">
          <a:xfrm>
            <a:off x="353158" y="1139826"/>
            <a:ext cx="1493226" cy="790937"/>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Benefits</a:t>
            </a:r>
          </a:p>
        </p:txBody>
      </p:sp>
      <p:sp>
        <p:nvSpPr>
          <p:cNvPr id="36" name="Rectangle 111"/>
          <p:cNvSpPr>
            <a:spLocks noChangeArrowheads="1"/>
          </p:cNvSpPr>
          <p:nvPr>
            <p:custDataLst>
              <p:tags r:id="rId1"/>
            </p:custDataLst>
          </p:nvPr>
        </p:nvSpPr>
        <p:spPr bwMode="auto">
          <a:xfrm>
            <a:off x="1920240" y="1143465"/>
            <a:ext cx="6817359" cy="1442080"/>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Most readers will be interested in Executive summary and report body not the appendices </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Avoid costs and time of conversion and checking, as with PowerPoint</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Approximate 15-30 percent professional time saving</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Excel – often fit for purpose for client</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Reduces amount of narrative – limited commentary can be provided in Excel </a:t>
            </a:r>
          </a:p>
        </p:txBody>
      </p:sp>
      <p:sp>
        <p:nvSpPr>
          <p:cNvPr id="41" name="Rectangle 114"/>
          <p:cNvSpPr>
            <a:spLocks noChangeArrowheads="1"/>
          </p:cNvSpPr>
          <p:nvPr>
            <p:custDataLst>
              <p:tags r:id="rId2"/>
            </p:custDataLst>
          </p:nvPr>
        </p:nvSpPr>
        <p:spPr bwMode="auto">
          <a:xfrm>
            <a:off x="1950549" y="2764464"/>
            <a:ext cx="6821424" cy="798543"/>
          </a:xfrm>
          <a:prstGeom prst="roundRect">
            <a:avLst/>
          </a:prstGeom>
          <a:solidFill>
            <a:srgbClr val="C792C6"/>
          </a:solidFill>
          <a:ln w="6350">
            <a:noFill/>
            <a:miter lim="800000"/>
            <a:headEnd type="none" w="sm" len="sm"/>
            <a:tailEnd type="none" w="sm" len="sm"/>
          </a:ln>
          <a:effectLst/>
        </p:spPr>
        <p:txBody>
          <a:bodyPr lIns="54000" tIns="54000" rIns="54000" bIns="54000" anchor="t" anchorCtr="0"/>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Appendix may not be “pretty” or consistent – probably fit for purpose </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Poor control over which analysis is to be put into appendix, order and format </a:t>
            </a:r>
          </a:p>
        </p:txBody>
      </p:sp>
      <p:sp>
        <p:nvSpPr>
          <p:cNvPr id="61" name="AutoShape 31"/>
          <p:cNvSpPr>
            <a:spLocks noChangeArrowheads="1"/>
          </p:cNvSpPr>
          <p:nvPr/>
        </p:nvSpPr>
        <p:spPr bwMode="auto">
          <a:xfrm>
            <a:off x="347902" y="2758440"/>
            <a:ext cx="1493226" cy="790937"/>
          </a:xfrm>
          <a:prstGeom prst="homePlate">
            <a:avLst>
              <a:gd name="adj" fmla="val 40878"/>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a:solidFill>
                  <a:schemeClr val="bg1"/>
                </a:solidFill>
                <a:latin typeface="Arial"/>
              </a:rPr>
              <a:t>Pitfalls</a:t>
            </a:r>
          </a:p>
        </p:txBody>
      </p:sp>
      <p:sp>
        <p:nvSpPr>
          <p:cNvPr id="62" name="Rectangle 114"/>
          <p:cNvSpPr>
            <a:spLocks noChangeArrowheads="1"/>
          </p:cNvSpPr>
          <p:nvPr>
            <p:custDataLst>
              <p:tags r:id="rId3"/>
            </p:custDataLst>
          </p:nvPr>
        </p:nvSpPr>
        <p:spPr bwMode="auto">
          <a:xfrm>
            <a:off x="1976825" y="3815499"/>
            <a:ext cx="6821424" cy="2153501"/>
          </a:xfrm>
          <a:prstGeom prst="roundRect">
            <a:avLst/>
          </a:prstGeom>
          <a:solidFill>
            <a:srgbClr val="BABBBC"/>
          </a:solidFill>
          <a:ln w="6350">
            <a:noFill/>
            <a:miter lim="800000"/>
            <a:headEnd type="none" w="sm" len="sm"/>
            <a:tailEnd type="none" w="sm" len="sm"/>
          </a:ln>
          <a:effectLst/>
        </p:spPr>
        <p:txBody>
          <a:bodyPr lIns="54000" tIns="54000" rIns="54000" bIns="54000" anchor="t"/>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Agree appendix approach with client</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Consider difficulties of producing final hard copies or if emailing entire reports, if appendices are separate Excel spreadsheets </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Consider setting up an Excel appendix spreadsheet</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Set print areas</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Clearly label and structures spreadsheets</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Consider whether report typist formats Excel or team members do this</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Use chart Magic, Table Magic, Utopia </a:t>
            </a:r>
          </a:p>
        </p:txBody>
      </p:sp>
      <p:sp>
        <p:nvSpPr>
          <p:cNvPr id="63" name="AutoShape 31"/>
          <p:cNvSpPr>
            <a:spLocks noChangeArrowheads="1"/>
          </p:cNvSpPr>
          <p:nvPr/>
        </p:nvSpPr>
        <p:spPr bwMode="auto">
          <a:xfrm>
            <a:off x="374178" y="3809475"/>
            <a:ext cx="1493226" cy="790937"/>
          </a:xfrm>
          <a:prstGeom prst="homePlate">
            <a:avLst>
              <a:gd name="adj" fmla="val 40878"/>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How it works</a:t>
            </a:r>
          </a:p>
        </p:txBody>
      </p:sp>
      <p:pic>
        <p:nvPicPr>
          <p:cNvPr id="10" name="Picture 9"/>
          <p:cNvPicPr>
            <a:picLocks noChangeAspect="1" noChangeArrowheads="1"/>
          </p:cNvPicPr>
          <p:nvPr/>
        </p:nvPicPr>
        <p:blipFill>
          <a:blip r:embed="rId6"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GB" altLang="en-US" b="1" kern="0" dirty="0" smtClean="0">
                <a:solidFill>
                  <a:schemeClr val="bg1"/>
                </a:solidFill>
                <a:latin typeface="+mj-lt"/>
                <a:ea typeface="+mj-ea"/>
                <a:cs typeface="+mj-cs"/>
              </a:rPr>
              <a:t>Report</a:t>
            </a:r>
            <a:r>
              <a:rPr lang="en-GB" b="1" kern="0" dirty="0" smtClean="0">
                <a:solidFill>
                  <a:schemeClr val="bg1"/>
                </a:solidFill>
                <a:latin typeface="+mj-lt"/>
                <a:ea typeface="+mj-ea"/>
                <a:cs typeface="+mj-cs"/>
              </a:rPr>
              <a:t> </a:t>
            </a:r>
            <a:r>
              <a:rPr lang="en-GB" b="1" kern="0" dirty="0">
                <a:solidFill>
                  <a:schemeClr val="bg1"/>
                </a:solidFill>
                <a:latin typeface="+mj-lt"/>
                <a:ea typeface="+mj-ea"/>
                <a:cs typeface="+mj-cs"/>
              </a:rPr>
              <a:t>– </a:t>
            </a:r>
            <a:r>
              <a:rPr lang="en-GB" b="1" kern="0" dirty="0" smtClean="0">
                <a:solidFill>
                  <a:schemeClr val="bg1"/>
                </a:solidFill>
                <a:latin typeface="+mj-lt"/>
                <a:ea typeface="+mj-ea"/>
                <a:cs typeface="+mj-cs"/>
              </a:rPr>
              <a:t>cutting</a:t>
            </a:r>
            <a:r>
              <a:rPr lang="en-GB" b="1" kern="0" noProof="0" dirty="0" smtClean="0">
                <a:solidFill>
                  <a:schemeClr val="bg1"/>
                </a:solidFill>
                <a:latin typeface="+mj-lt"/>
                <a:ea typeface="+mj-ea"/>
                <a:cs typeface="+mj-cs"/>
              </a:rPr>
              <a:t> </a:t>
            </a:r>
            <a:r>
              <a:rPr lang="en-GB" b="1" kern="0" noProof="0" dirty="0">
                <a:solidFill>
                  <a:schemeClr val="bg1"/>
                </a:solidFill>
                <a:latin typeface="+mj-lt"/>
                <a:ea typeface="+mj-ea"/>
                <a:cs typeface="+mj-cs"/>
              </a:rPr>
              <a:t>and pasting to PowerPoint</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15" name="AutoShape 31"/>
          <p:cNvSpPr>
            <a:spLocks noChangeArrowheads="1"/>
          </p:cNvSpPr>
          <p:nvPr/>
        </p:nvSpPr>
        <p:spPr bwMode="auto">
          <a:xfrm>
            <a:off x="353158" y="1139826"/>
            <a:ext cx="1493226" cy="790937"/>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Benefits</a:t>
            </a:r>
          </a:p>
        </p:txBody>
      </p:sp>
      <p:sp>
        <p:nvSpPr>
          <p:cNvPr id="16" name="Rectangle 111"/>
          <p:cNvSpPr>
            <a:spLocks noChangeArrowheads="1"/>
          </p:cNvSpPr>
          <p:nvPr>
            <p:custDataLst>
              <p:tags r:id="rId1"/>
            </p:custDataLst>
          </p:nvPr>
        </p:nvSpPr>
        <p:spPr bwMode="auto">
          <a:xfrm>
            <a:off x="1920240" y="1143465"/>
            <a:ext cx="6817359" cy="1442080"/>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Avoids duplication of report typist manually re-entering data</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TS professionals can rapidly get reports near finalization</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Tables automatically </a:t>
            </a:r>
            <a:r>
              <a:rPr lang="en-US" sz="1200" dirty="0" smtClean="0">
                <a:solidFill>
                  <a:schemeClr val="accent1"/>
                </a:solidFill>
                <a:latin typeface="Arial"/>
              </a:rPr>
              <a:t>cast and </a:t>
            </a:r>
            <a:r>
              <a:rPr lang="en-US" sz="1200" dirty="0">
                <a:solidFill>
                  <a:schemeClr val="accent1"/>
                </a:solidFill>
                <a:latin typeface="Arial"/>
              </a:rPr>
              <a:t>tallied in Excel </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Simple to change financial data, tables automatically update and recalculate when data changes</a:t>
            </a:r>
          </a:p>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Simple for TS practitioner to cut and paste into PowerPoint </a:t>
            </a:r>
          </a:p>
        </p:txBody>
      </p:sp>
      <p:sp>
        <p:nvSpPr>
          <p:cNvPr id="17" name="Rectangle 114"/>
          <p:cNvSpPr>
            <a:spLocks noChangeArrowheads="1"/>
          </p:cNvSpPr>
          <p:nvPr>
            <p:custDataLst>
              <p:tags r:id="rId2"/>
            </p:custDataLst>
          </p:nvPr>
        </p:nvSpPr>
        <p:spPr bwMode="auto">
          <a:xfrm>
            <a:off x="1950549" y="2764464"/>
            <a:ext cx="6821424" cy="980222"/>
          </a:xfrm>
          <a:prstGeom prst="roundRect">
            <a:avLst/>
          </a:prstGeom>
          <a:solidFill>
            <a:srgbClr val="C792C6"/>
          </a:solidFill>
          <a:ln w="6350">
            <a:noFill/>
            <a:miter lim="800000"/>
            <a:headEnd type="none" w="sm" len="sm"/>
            <a:tailEnd type="none" w="sm" len="sm"/>
          </a:ln>
          <a:effectLst/>
        </p:spPr>
        <p:txBody>
          <a:bodyPr lIns="54000" tIns="54000" rIns="54000" bIns="54000" anchor="t" anchorCtr="0"/>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Simple adjustments cannot be made in PowerPoint due to picture format – Excel must be amended and repasted into report</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If working with other KPMG parties – make sure they e-mail their Excel charts and tables as well as draft reports – this allows reports to be updated/adjusted by central report typists</a:t>
            </a:r>
          </a:p>
        </p:txBody>
      </p:sp>
      <p:sp>
        <p:nvSpPr>
          <p:cNvPr id="18" name="AutoShape 31"/>
          <p:cNvSpPr>
            <a:spLocks noChangeArrowheads="1"/>
          </p:cNvSpPr>
          <p:nvPr/>
        </p:nvSpPr>
        <p:spPr bwMode="auto">
          <a:xfrm>
            <a:off x="347902" y="2758440"/>
            <a:ext cx="1493226" cy="790937"/>
          </a:xfrm>
          <a:prstGeom prst="homePlate">
            <a:avLst>
              <a:gd name="adj" fmla="val 40878"/>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a:solidFill>
                  <a:schemeClr val="bg1"/>
                </a:solidFill>
                <a:latin typeface="Arial"/>
              </a:rPr>
              <a:t>Pitfalls</a:t>
            </a:r>
          </a:p>
        </p:txBody>
      </p:sp>
      <p:sp>
        <p:nvSpPr>
          <p:cNvPr id="19" name="Rectangle 114"/>
          <p:cNvSpPr>
            <a:spLocks noChangeArrowheads="1"/>
          </p:cNvSpPr>
          <p:nvPr>
            <p:custDataLst>
              <p:tags r:id="rId3"/>
            </p:custDataLst>
          </p:nvPr>
        </p:nvSpPr>
        <p:spPr bwMode="auto">
          <a:xfrm>
            <a:off x="1976825" y="3946125"/>
            <a:ext cx="6821424" cy="2153501"/>
          </a:xfrm>
          <a:prstGeom prst="roundRect">
            <a:avLst/>
          </a:prstGeom>
          <a:solidFill>
            <a:srgbClr val="BABBBC"/>
          </a:solidFill>
          <a:ln w="6350">
            <a:noFill/>
            <a:miter lim="800000"/>
            <a:headEnd type="none" w="sm" len="sm"/>
            <a:tailEnd type="none" w="sm" len="sm"/>
          </a:ln>
          <a:effectLst/>
        </p:spPr>
        <p:txBody>
          <a:bodyPr lIns="54000" tIns="54000" rIns="54000" bIns="54000" anchor="t"/>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Highlight table or chart in Excel and copy</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Paste Special in PowerPoint – select as picture “Microsoft Office Excel Workshop Object”</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No formatting to be done in PowerPoint – if table or chart changes then reformatting will be automatically done in Excel rather than having to reformat in PowerPoint </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This can be done by a report typist if need be</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Clear labeling of charts and tables so it is clear which are to go into report and where they can be found </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Use chart Magic, Table Magic, Utopia </a:t>
            </a:r>
          </a:p>
        </p:txBody>
      </p:sp>
      <p:sp>
        <p:nvSpPr>
          <p:cNvPr id="20" name="AutoShape 31"/>
          <p:cNvSpPr>
            <a:spLocks noChangeArrowheads="1"/>
          </p:cNvSpPr>
          <p:nvPr/>
        </p:nvSpPr>
        <p:spPr bwMode="auto">
          <a:xfrm>
            <a:off x="374178" y="3940101"/>
            <a:ext cx="1493226" cy="790937"/>
          </a:xfrm>
          <a:prstGeom prst="homePlate">
            <a:avLst>
              <a:gd name="adj" fmla="val 40878"/>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How it works</a:t>
            </a:r>
          </a:p>
        </p:txBody>
      </p:sp>
      <p:pic>
        <p:nvPicPr>
          <p:cNvPr id="10" name="Picture 9"/>
          <p:cNvPicPr>
            <a:picLocks noChangeAspect="1" noChangeArrowheads="1"/>
          </p:cNvPicPr>
          <p:nvPr/>
        </p:nvPicPr>
        <p:blipFill>
          <a:blip r:embed="rId6"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smtClean="0">
                <a:solidFill>
                  <a:schemeClr val="bg1"/>
                </a:solidFill>
                <a:latin typeface="+mj-lt"/>
                <a:ea typeface="+mj-ea"/>
                <a:cs typeface="+mj-cs"/>
              </a:rPr>
              <a:t>Report </a:t>
            </a:r>
            <a:r>
              <a:rPr lang="en-GB" b="1" kern="0" dirty="0" smtClean="0">
                <a:solidFill>
                  <a:schemeClr val="bg1"/>
                </a:solidFill>
                <a:latin typeface="+mj-lt"/>
                <a:ea typeface="+mj-ea"/>
                <a:cs typeface="+mj-cs"/>
              </a:rPr>
              <a:t>– </a:t>
            </a:r>
            <a:r>
              <a:rPr lang="en-GB" b="1" kern="0" dirty="0">
                <a:solidFill>
                  <a:schemeClr val="bg1"/>
                </a:solidFill>
                <a:latin typeface="+mj-lt"/>
                <a:ea typeface="+mj-ea"/>
                <a:cs typeface="+mj-cs"/>
              </a:rPr>
              <a:t>l</a:t>
            </a:r>
            <a:r>
              <a:rPr lang="en-GB" b="1" kern="0" noProof="0" dirty="0">
                <a:solidFill>
                  <a:schemeClr val="bg1"/>
                </a:solidFill>
                <a:latin typeface="+mj-lt"/>
                <a:ea typeface="+mj-ea"/>
                <a:cs typeface="+mj-cs"/>
              </a:rPr>
              <a:t>inking into PowerPoint</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15" name="AutoShape 31"/>
          <p:cNvSpPr>
            <a:spLocks noChangeArrowheads="1"/>
          </p:cNvSpPr>
          <p:nvPr/>
        </p:nvSpPr>
        <p:spPr bwMode="auto">
          <a:xfrm>
            <a:off x="353158" y="1139826"/>
            <a:ext cx="1493226" cy="790937"/>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Benefits</a:t>
            </a:r>
          </a:p>
        </p:txBody>
      </p:sp>
      <p:sp>
        <p:nvSpPr>
          <p:cNvPr id="16" name="Rectangle 111"/>
          <p:cNvSpPr>
            <a:spLocks noChangeArrowheads="1"/>
          </p:cNvSpPr>
          <p:nvPr>
            <p:custDataLst>
              <p:tags r:id="rId1"/>
            </p:custDataLst>
          </p:nvPr>
        </p:nvSpPr>
        <p:spPr bwMode="auto">
          <a:xfrm>
            <a:off x="1920240" y="1143465"/>
            <a:ext cx="6817359" cy="801449"/>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Numbers automatically update if changed – avoids having to make manual changes, adjustments flow through to all analysis, avoids reformatting charts, avoids recalculating and recasting</a:t>
            </a:r>
          </a:p>
        </p:txBody>
      </p:sp>
      <p:sp>
        <p:nvSpPr>
          <p:cNvPr id="17" name="Rectangle 114"/>
          <p:cNvSpPr>
            <a:spLocks noChangeArrowheads="1"/>
          </p:cNvSpPr>
          <p:nvPr>
            <p:custDataLst>
              <p:tags r:id="rId2"/>
            </p:custDataLst>
          </p:nvPr>
        </p:nvSpPr>
        <p:spPr bwMode="auto">
          <a:xfrm>
            <a:off x="1950549" y="2140362"/>
            <a:ext cx="6821424" cy="980222"/>
          </a:xfrm>
          <a:prstGeom prst="roundRect">
            <a:avLst/>
          </a:prstGeom>
          <a:solidFill>
            <a:srgbClr val="C792C6"/>
          </a:solidFill>
          <a:ln w="6350">
            <a:noFill/>
            <a:miter lim="800000"/>
            <a:headEnd type="none" w="sm" len="sm"/>
            <a:tailEnd type="none" w="sm" len="sm"/>
          </a:ln>
          <a:effectLst/>
        </p:spPr>
        <p:txBody>
          <a:bodyPr lIns="54000" tIns="54000" rIns="54000" bIns="54000" anchor="t" anchorCtr="0"/>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Avoid making changes to report tables and charts in PowerPoint – automatic updates will overwrite PowerPoint – adjustments must be made in Excel </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Linking too many large Excel spreadsheets - report size becomes too big and increases risk of crashing </a:t>
            </a:r>
          </a:p>
        </p:txBody>
      </p:sp>
      <p:sp>
        <p:nvSpPr>
          <p:cNvPr id="18" name="AutoShape 31"/>
          <p:cNvSpPr>
            <a:spLocks noChangeArrowheads="1"/>
          </p:cNvSpPr>
          <p:nvPr/>
        </p:nvSpPr>
        <p:spPr bwMode="auto">
          <a:xfrm>
            <a:off x="347902" y="2134338"/>
            <a:ext cx="1493226" cy="790937"/>
          </a:xfrm>
          <a:prstGeom prst="homePlate">
            <a:avLst>
              <a:gd name="adj" fmla="val 40878"/>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a:solidFill>
                  <a:schemeClr val="bg1"/>
                </a:solidFill>
                <a:latin typeface="Arial"/>
              </a:rPr>
              <a:t>Pitfalls</a:t>
            </a:r>
          </a:p>
        </p:txBody>
      </p:sp>
      <p:sp>
        <p:nvSpPr>
          <p:cNvPr id="19" name="Rectangle 114"/>
          <p:cNvSpPr>
            <a:spLocks noChangeArrowheads="1"/>
          </p:cNvSpPr>
          <p:nvPr>
            <p:custDataLst>
              <p:tags r:id="rId3"/>
            </p:custDataLst>
          </p:nvPr>
        </p:nvSpPr>
        <p:spPr bwMode="auto">
          <a:xfrm>
            <a:off x="1976825" y="3322023"/>
            <a:ext cx="6821424" cy="2280491"/>
          </a:xfrm>
          <a:prstGeom prst="roundRect">
            <a:avLst/>
          </a:prstGeom>
          <a:solidFill>
            <a:srgbClr val="BABBBC"/>
          </a:solidFill>
          <a:ln w="6350">
            <a:noFill/>
            <a:miter lim="800000"/>
            <a:headEnd type="none" w="sm" len="sm"/>
            <a:tailEnd type="none" w="sm" len="sm"/>
          </a:ln>
          <a:effectLst/>
        </p:spPr>
        <p:txBody>
          <a:bodyPr lIns="54000" tIns="54000" rIns="54000" bIns="54000" anchor="t"/>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All formatting to be complete prior to placing tables and charts in reports </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Copy table and chart from Excel</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Paste Special in PowerPoint –select “Paste Link” and “Microsoft Office Excel Workshop Object”</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Report will automatically update as long as Excel and Power Point are open – otherwise – select Chart or Table in PowerPoint and left click mouse and “Update Link”</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As a final check – tick report back to working papers / data book/underlying analysis</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Keep tables and charts separate from large Excel spreadsheets to avoid PowerPoint file sizes becoming too large </a:t>
            </a:r>
          </a:p>
          <a:p>
            <a:pPr marL="228600" indent="-228600" defTabSz="762000">
              <a:spcBef>
                <a:spcPts val="300"/>
              </a:spcBef>
              <a:spcAft>
                <a:spcPts val="300"/>
              </a:spcAft>
              <a:buClr>
                <a:schemeClr val="accent1"/>
              </a:buClr>
              <a:buSzPct val="125000"/>
              <a:buFont typeface="Arial" pitchFamily="34" charset="0"/>
              <a:buChar char="▪"/>
            </a:pPr>
            <a:endParaRPr lang="en-US" sz="1200" dirty="0">
              <a:solidFill>
                <a:schemeClr val="accent1"/>
              </a:solidFill>
              <a:latin typeface="Arial"/>
            </a:endParaRPr>
          </a:p>
        </p:txBody>
      </p:sp>
      <p:sp>
        <p:nvSpPr>
          <p:cNvPr id="20" name="AutoShape 31"/>
          <p:cNvSpPr>
            <a:spLocks noChangeArrowheads="1"/>
          </p:cNvSpPr>
          <p:nvPr/>
        </p:nvSpPr>
        <p:spPr bwMode="auto">
          <a:xfrm>
            <a:off x="374178" y="3315999"/>
            <a:ext cx="1493226" cy="790937"/>
          </a:xfrm>
          <a:prstGeom prst="homePlate">
            <a:avLst>
              <a:gd name="adj" fmla="val 40878"/>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How it works</a:t>
            </a:r>
          </a:p>
        </p:txBody>
      </p:sp>
      <p:pic>
        <p:nvPicPr>
          <p:cNvPr id="10" name="Picture 9"/>
          <p:cNvPicPr>
            <a:picLocks noChangeAspect="1" noChangeArrowheads="1"/>
          </p:cNvPicPr>
          <p:nvPr/>
        </p:nvPicPr>
        <p:blipFill>
          <a:blip r:embed="rId6"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Report – </a:t>
            </a:r>
            <a:r>
              <a:rPr lang="en-GB" altLang="en-US" b="1" kern="0" dirty="0">
                <a:solidFill>
                  <a:schemeClr val="bg1"/>
                </a:solidFill>
                <a:latin typeface="+mj-lt"/>
                <a:ea typeface="+mj-ea"/>
                <a:cs typeface="+mj-cs"/>
              </a:rPr>
              <a:t>p</a:t>
            </a:r>
            <a:r>
              <a:rPr lang="en-GB" b="1" kern="0" dirty="0">
                <a:solidFill>
                  <a:schemeClr val="bg1"/>
                </a:solidFill>
                <a:latin typeface="+mj-lt"/>
                <a:ea typeface="+mj-ea"/>
                <a:cs typeface="+mj-cs"/>
              </a:rPr>
              <a:t>roviding </a:t>
            </a:r>
            <a:r>
              <a:rPr lang="en-GB" b="1" kern="0" dirty="0" smtClean="0">
                <a:solidFill>
                  <a:schemeClr val="bg1"/>
                </a:solidFill>
                <a:latin typeface="+mj-lt"/>
                <a:ea typeface="+mj-ea"/>
                <a:cs typeface="+mj-cs"/>
              </a:rPr>
              <a:t>Excel</a:t>
            </a:r>
            <a:r>
              <a:rPr lang="en-GB" b="1" kern="0" noProof="0" dirty="0" smtClean="0">
                <a:solidFill>
                  <a:schemeClr val="bg1"/>
                </a:solidFill>
                <a:latin typeface="+mj-lt"/>
                <a:ea typeface="+mj-ea"/>
                <a:cs typeface="+mj-cs"/>
              </a:rPr>
              <a:t> </a:t>
            </a:r>
            <a:r>
              <a:rPr lang="en-GB" b="1" kern="0" noProof="0" dirty="0">
                <a:solidFill>
                  <a:schemeClr val="bg1"/>
                </a:solidFill>
                <a:latin typeface="+mj-lt"/>
                <a:ea typeface="+mj-ea"/>
                <a:cs typeface="+mj-cs"/>
              </a:rPr>
              <a:t>databooks to client </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15" name="AutoShape 31"/>
          <p:cNvSpPr>
            <a:spLocks noChangeArrowheads="1"/>
          </p:cNvSpPr>
          <p:nvPr/>
        </p:nvSpPr>
        <p:spPr bwMode="auto">
          <a:xfrm>
            <a:off x="353158" y="1139826"/>
            <a:ext cx="1493226" cy="790937"/>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Benefits</a:t>
            </a:r>
          </a:p>
        </p:txBody>
      </p:sp>
      <p:sp>
        <p:nvSpPr>
          <p:cNvPr id="16" name="Rectangle 111"/>
          <p:cNvSpPr>
            <a:spLocks noChangeArrowheads="1"/>
          </p:cNvSpPr>
          <p:nvPr>
            <p:custDataLst>
              <p:tags r:id="rId1"/>
            </p:custDataLst>
          </p:nvPr>
        </p:nvSpPr>
        <p:spPr bwMode="auto">
          <a:xfrm>
            <a:off x="1920240" y="1143465"/>
            <a:ext cx="6817359" cy="2514135"/>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200"/>
              </a:spcBef>
              <a:spcAft>
                <a:spcPts val="200"/>
              </a:spcAft>
              <a:buClr>
                <a:schemeClr val="accent1"/>
              </a:buClr>
              <a:buSzPct val="75000"/>
            </a:pPr>
            <a:r>
              <a:rPr lang="en-US" sz="1200" b="1" i="1" dirty="0">
                <a:solidFill>
                  <a:schemeClr val="accent1"/>
                </a:solidFill>
                <a:latin typeface="Arial"/>
              </a:rPr>
              <a:t>For client</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Able to extract and use data as needed</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Avoid manual input to own analysis</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Can be provided earlier than the final report</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Lower cost DD reports</a:t>
            </a:r>
          </a:p>
          <a:p>
            <a:pPr marL="231775" indent="-231775" defTabSz="762000">
              <a:spcBef>
                <a:spcPts val="200"/>
              </a:spcBef>
              <a:spcAft>
                <a:spcPts val="200"/>
              </a:spcAft>
              <a:buClr>
                <a:schemeClr val="accent1"/>
              </a:buClr>
              <a:buSzPct val="75000"/>
            </a:pPr>
            <a:r>
              <a:rPr lang="en-US" sz="1200" b="1" i="1" dirty="0">
                <a:solidFill>
                  <a:schemeClr val="accent1"/>
                </a:solidFill>
                <a:latin typeface="Arial"/>
              </a:rPr>
              <a:t>For KPMG</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Reduced need to put all data in reports – shorter reports/greater efficiency</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Ease of updating reports</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Greater clarify of work done/level of detail covered</a:t>
            </a:r>
          </a:p>
          <a:p>
            <a:pPr marL="231775" indent="-231775" defTabSz="762000">
              <a:spcBef>
                <a:spcPts val="200"/>
              </a:spcBef>
              <a:spcAft>
                <a:spcPts val="200"/>
              </a:spcAft>
              <a:buClr>
                <a:schemeClr val="accent1"/>
              </a:buClr>
              <a:buSzPct val="125000"/>
              <a:buFont typeface="Arial" pitchFamily="34" charset="0"/>
              <a:buChar char="▪"/>
            </a:pPr>
            <a:r>
              <a:rPr lang="en-US" sz="1200" dirty="0">
                <a:solidFill>
                  <a:schemeClr val="accent1"/>
                </a:solidFill>
                <a:latin typeface="Arial"/>
              </a:rPr>
              <a:t>Improved service level </a:t>
            </a:r>
          </a:p>
        </p:txBody>
      </p:sp>
      <p:sp>
        <p:nvSpPr>
          <p:cNvPr id="21" name="Rectangle 114"/>
          <p:cNvSpPr>
            <a:spLocks noChangeArrowheads="1"/>
          </p:cNvSpPr>
          <p:nvPr>
            <p:custDataLst>
              <p:tags r:id="rId2"/>
            </p:custDataLst>
          </p:nvPr>
        </p:nvSpPr>
        <p:spPr bwMode="auto">
          <a:xfrm>
            <a:off x="1899749" y="3718200"/>
            <a:ext cx="6821424" cy="2603088"/>
          </a:xfrm>
          <a:prstGeom prst="roundRect">
            <a:avLst/>
          </a:prstGeom>
          <a:solidFill>
            <a:srgbClr val="C792C6"/>
          </a:solidFill>
          <a:ln w="6350">
            <a:noFill/>
            <a:miter lim="800000"/>
            <a:headEnd type="none" w="sm" len="sm"/>
            <a:tailEnd type="none" w="sm" len="sm"/>
          </a:ln>
          <a:effectLst/>
        </p:spPr>
        <p:txBody>
          <a:bodyPr lIns="54000" tIns="54000" rIns="54000" bIns="54000" anchor="ctr" anchorCtr="0"/>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Almost all the pitfalls associated with this approach relate to managing risk, for example,</a:t>
            </a:r>
          </a:p>
          <a:p>
            <a:pPr lvl="1"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Client or recipient misinterprets the data or uses it inappropriately</a:t>
            </a:r>
          </a:p>
          <a:p>
            <a:pPr lvl="1"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Databook not read in conjunction with the report</a:t>
            </a:r>
          </a:p>
          <a:p>
            <a:pPr lvl="1"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Databook misinterpreted as a ‘KPMG model’ </a:t>
            </a:r>
          </a:p>
          <a:p>
            <a:pPr lvl="1"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Basis of preparation not understood by users of the databook</a:t>
            </a:r>
          </a:p>
          <a:p>
            <a:pPr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All of these pitfalls can be managed by:</a:t>
            </a:r>
          </a:p>
          <a:p>
            <a:pPr marL="457200" lvl="2"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Clear communication and understanding with client upfront (understanding documented in the engagement letter)</a:t>
            </a:r>
          </a:p>
          <a:p>
            <a:pPr marL="457200" lvl="2"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Use of appropriate transmittal and cover letter language </a:t>
            </a:r>
            <a:r>
              <a:rPr lang="en-US" sz="1200" dirty="0" smtClean="0">
                <a:solidFill>
                  <a:schemeClr val="accent1"/>
                </a:solidFill>
                <a:latin typeface="Arial"/>
              </a:rPr>
              <a:t> - see </a:t>
            </a:r>
            <a:r>
              <a:rPr lang="en-US" sz="1200" dirty="0" smtClean="0">
                <a:solidFill>
                  <a:schemeClr val="accent1"/>
                </a:solidFill>
                <a:latin typeface="Arial"/>
                <a:hlinkClick r:id="rId5"/>
              </a:rPr>
              <a:t>link a</a:t>
            </a:r>
            <a:r>
              <a:rPr lang="en-US" sz="1200" dirty="0" smtClean="0">
                <a:solidFill>
                  <a:schemeClr val="accent1"/>
                </a:solidFill>
                <a:latin typeface="Arial"/>
              </a:rPr>
              <a:t> and </a:t>
            </a:r>
            <a:r>
              <a:rPr lang="en-US" sz="1200" dirty="0" smtClean="0">
                <a:solidFill>
                  <a:schemeClr val="accent1"/>
                </a:solidFill>
                <a:latin typeface="Arial"/>
                <a:hlinkClick r:id="rId6"/>
              </a:rPr>
              <a:t>link b</a:t>
            </a:r>
            <a:endParaRPr lang="en-US" sz="1200" dirty="0">
              <a:solidFill>
                <a:schemeClr val="accent1"/>
              </a:solidFill>
              <a:latin typeface="Arial"/>
            </a:endParaRPr>
          </a:p>
          <a:p>
            <a:pPr marL="457200" lvl="2"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Clear documentation of basis of preparation, data sources etc </a:t>
            </a:r>
          </a:p>
        </p:txBody>
      </p:sp>
      <p:sp>
        <p:nvSpPr>
          <p:cNvPr id="22" name="AutoShape 31"/>
          <p:cNvSpPr>
            <a:spLocks noChangeArrowheads="1"/>
          </p:cNvSpPr>
          <p:nvPr/>
        </p:nvSpPr>
        <p:spPr bwMode="auto">
          <a:xfrm>
            <a:off x="297102" y="3791688"/>
            <a:ext cx="1493226" cy="790937"/>
          </a:xfrm>
          <a:prstGeom prst="homePlate">
            <a:avLst>
              <a:gd name="adj" fmla="val 40878"/>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a:solidFill>
                  <a:schemeClr val="bg1"/>
                </a:solidFill>
                <a:latin typeface="Arial"/>
              </a:rPr>
              <a:t>Pitfalls</a:t>
            </a:r>
          </a:p>
        </p:txBody>
      </p:sp>
      <p:pic>
        <p:nvPicPr>
          <p:cNvPr id="8" name="Picture 7"/>
          <p:cNvPicPr>
            <a:picLocks noChangeAspect="1" noChangeArrowheads="1"/>
          </p:cNvPicPr>
          <p:nvPr/>
        </p:nvPicPr>
        <p:blipFill>
          <a:blip r:embed="rId7"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gray">
          <a:xfrm>
            <a:off x="183323" y="109329"/>
            <a:ext cx="8545513" cy="792162"/>
          </a:xfrm>
        </p:spPr>
        <p:txBody>
          <a:bodyPr/>
          <a:lstStyle/>
          <a:p>
            <a:r>
              <a:rPr lang="en-GB" sz="1800" dirty="0">
                <a:solidFill>
                  <a:srgbClr val="8AA5CB"/>
                </a:solidFill>
                <a:latin typeface="Arial" pitchFamily="34" charset="0"/>
                <a:cs typeface="Arial" pitchFamily="34" charset="0"/>
              </a:rPr>
              <a:t>Databooks: Due diligence considerations</a:t>
            </a:r>
            <a:r>
              <a:rPr lang="en-US" altLang="en-US" sz="1800" dirty="0"/>
              <a:t/>
            </a:r>
            <a:br>
              <a:rPr lang="en-US" altLang="en-US" sz="1800" dirty="0"/>
            </a:br>
            <a:r>
              <a:rPr lang="en-GB" sz="1800" dirty="0"/>
              <a:t>Summary - dos and don’ts</a:t>
            </a:r>
          </a:p>
        </p:txBody>
      </p:sp>
      <p:graphicFrame>
        <p:nvGraphicFramePr>
          <p:cNvPr id="107678" name="Group 158"/>
          <p:cNvGraphicFramePr>
            <a:graphicFrameLocks noGrp="1"/>
          </p:cNvGraphicFramePr>
          <p:nvPr/>
        </p:nvGraphicFramePr>
        <p:xfrm>
          <a:off x="273050" y="1439863"/>
          <a:ext cx="6329363" cy="4865520"/>
        </p:xfrm>
        <a:graphic>
          <a:graphicData uri="http://schemas.openxmlformats.org/drawingml/2006/table">
            <a:tbl>
              <a:tblPr/>
              <a:tblGrid>
                <a:gridCol w="2109788"/>
                <a:gridCol w="2498725"/>
                <a:gridCol w="1720850"/>
              </a:tblGrid>
              <a:tr h="0">
                <a:tc gridSpan="3">
                  <a:txBody>
                    <a:bodyPr/>
                    <a:lstStyle/>
                    <a:p>
                      <a:pPr marL="0" marR="0" lvl="0" indent="0" algn="ctr" defTabSz="762000" rtl="0" eaLnBrk="1" fontAlgn="base" latinLnBrk="0" hangingPunct="1">
                        <a:lnSpc>
                          <a:spcPct val="100000"/>
                        </a:lnSpc>
                        <a:spcBef>
                          <a:spcPct val="20000"/>
                        </a:spcBef>
                        <a:spcAft>
                          <a:spcPct val="0"/>
                        </a:spcAft>
                        <a:buClrTx/>
                        <a:buSzPct val="105000"/>
                        <a:buFontTx/>
                        <a:buNone/>
                        <a:tabLst/>
                      </a:pPr>
                      <a:r>
                        <a:rPr kumimoji="0" lang="en-GB" sz="1000" b="1" i="0" u="none" strike="noStrike" cap="none" normalizeH="0" baseline="0" dirty="0">
                          <a:ln>
                            <a:noFill/>
                          </a:ln>
                          <a:solidFill>
                            <a:srgbClr val="FFFFFF"/>
                          </a:solidFill>
                          <a:effectLst/>
                          <a:latin typeface="Arial" charset="0"/>
                          <a:cs typeface="Arial" charset="0"/>
                        </a:rPr>
                        <a:t>DO’S</a:t>
                      </a:r>
                    </a:p>
                  </a:txBody>
                  <a:tcPr marL="54000" marR="54000" marT="54000" marB="54000" anchor="ctr" horzOverflow="overflow">
                    <a:lnL w="12700" cap="flat" cmpd="sng" algn="ctr">
                      <a:solidFill>
                        <a:srgbClr val="68820B"/>
                      </a:solidFill>
                      <a:prstDash val="solid"/>
                      <a:round/>
                      <a:headEnd type="none" w="sm" len="sm"/>
                      <a:tailEnd type="none" w="sm" len="sm"/>
                    </a:lnL>
                    <a:lnR w="12700" cap="flat" cmpd="sng" algn="ctr">
                      <a:solidFill>
                        <a:srgbClr val="68820B"/>
                      </a:solidFill>
                      <a:prstDash val="solid"/>
                      <a:round/>
                      <a:headEnd type="none" w="sm" len="sm"/>
                      <a:tailEnd type="none" w="sm" len="sm"/>
                    </a:lnR>
                    <a:lnT w="12700" cap="flat" cmpd="sng" algn="ctr">
                      <a:solidFill>
                        <a:srgbClr val="68820B"/>
                      </a:solidFill>
                      <a:prstDash val="solid"/>
                      <a:round/>
                      <a:headEnd type="none" w="sm" len="sm"/>
                      <a:tailEnd type="none" w="sm" len="sm"/>
                    </a:lnT>
                    <a:lnB w="6350" cap="flat" cmpd="sng" algn="ctr">
                      <a:solidFill>
                        <a:srgbClr val="68820B"/>
                      </a:solidFill>
                      <a:prstDash val="solid"/>
                      <a:round/>
                      <a:headEnd type="none" w="med" len="med"/>
                      <a:tailEnd type="none" w="med" len="med"/>
                    </a:lnB>
                    <a:lnTlToBr>
                      <a:noFill/>
                    </a:lnTlToBr>
                    <a:lnBlToTr>
                      <a:noFill/>
                    </a:lnBlToTr>
                    <a:solidFill>
                      <a:srgbClr val="68820B"/>
                    </a:solidFill>
                  </a:tcPr>
                </a:tc>
                <a:tc hMerge="1">
                  <a:txBody>
                    <a:bodyPr/>
                    <a:lstStyle/>
                    <a:p>
                      <a:endParaRPr lang="en-US"/>
                    </a:p>
                  </a:txBody>
                  <a:tcPr/>
                </a:tc>
                <a:tc hMerge="1">
                  <a:txBody>
                    <a:bodyPr/>
                    <a:lstStyle/>
                    <a:p>
                      <a:endParaRPr lang="en-US"/>
                    </a:p>
                  </a:txBody>
                  <a:tcPr/>
                </a:tc>
              </a:tr>
              <a:tr h="0">
                <a:tc>
                  <a:txBody>
                    <a:bodyPr/>
                    <a:lstStyle/>
                    <a:p>
                      <a:pPr marL="187325" marR="0" lvl="1" indent="-185738" algn="l" defTabSz="762000" rtl="0" eaLnBrk="1" fontAlgn="base" latinLnBrk="0" hangingPunct="1">
                        <a:lnSpc>
                          <a:spcPct val="100000"/>
                        </a:lnSpc>
                        <a:spcBef>
                          <a:spcPct val="20000"/>
                        </a:spcBef>
                        <a:spcAft>
                          <a:spcPct val="0"/>
                        </a:spcAft>
                        <a:buClr>
                          <a:srgbClr val="8AA5CB"/>
                        </a:buClr>
                        <a:buSzPct val="85000"/>
                        <a:buFont typeface="Wingdings" pitchFamily="2" charset="2"/>
                        <a:buNone/>
                        <a:tabLst/>
                      </a:pPr>
                      <a:r>
                        <a:rPr kumimoji="0" lang="en-GB" sz="1000" b="1" i="0" u="none" strike="noStrike" cap="none" normalizeH="0" baseline="0">
                          <a:ln>
                            <a:noFill/>
                          </a:ln>
                          <a:solidFill>
                            <a:srgbClr val="0C2D83"/>
                          </a:solidFill>
                          <a:effectLst/>
                          <a:latin typeface="Arial" charset="0"/>
                          <a:cs typeface="Arial" charset="0"/>
                        </a:rPr>
                        <a:t>At the start</a:t>
                      </a:r>
                    </a:p>
                  </a:txBody>
                  <a:tcPr marL="54000" marR="54000" marT="54000" marB="54000" anchor="b" horzOverflow="overflow">
                    <a:lnL w="6350" cap="flat" cmpd="sng" algn="ctr">
                      <a:solidFill>
                        <a:srgbClr val="68820B"/>
                      </a:solidFill>
                      <a:prstDash val="solid"/>
                      <a:round/>
                      <a:headEnd type="none" w="sm" len="sm"/>
                      <a:tailEnd type="none" w="sm" len="sm"/>
                    </a:lnL>
                    <a:lnR w="6350" cap="flat" cmpd="sng" algn="ctr">
                      <a:solidFill>
                        <a:srgbClr val="68820B"/>
                      </a:solidFill>
                      <a:prstDash val="solid"/>
                      <a:round/>
                      <a:headEnd type="none" w="med" len="med"/>
                      <a:tailEnd type="none" w="med" len="med"/>
                    </a:lnR>
                    <a:lnT w="6350" cap="flat" cmpd="sng" algn="ctr">
                      <a:solidFill>
                        <a:srgbClr val="68820B"/>
                      </a:solidFill>
                      <a:prstDash val="solid"/>
                      <a:round/>
                      <a:headEnd type="none" w="med" len="med"/>
                      <a:tailEnd type="none" w="med" len="med"/>
                    </a:lnT>
                    <a:lnB w="6350" cap="flat" cmpd="sng" algn="ctr">
                      <a:solidFill>
                        <a:srgbClr val="68820B"/>
                      </a:solidFill>
                      <a:prstDash val="solid"/>
                      <a:round/>
                      <a:headEnd type="none" w="med" len="med"/>
                      <a:tailEnd type="none" w="med" len="med"/>
                    </a:lnB>
                    <a:lnTlToBr>
                      <a:noFill/>
                    </a:lnTlToBr>
                    <a:lnBlToTr>
                      <a:noFill/>
                    </a:lnBlToTr>
                    <a:solidFill>
                      <a:srgbClr val="D7DFB4"/>
                    </a:solidFill>
                  </a:tcPr>
                </a:tc>
                <a:tc>
                  <a:txBody>
                    <a:bodyPr/>
                    <a:lstStyle/>
                    <a:p>
                      <a:pPr marL="1588" marR="0" lvl="1" indent="0" algn="l" defTabSz="762000" rtl="0" eaLnBrk="1" fontAlgn="base" latinLnBrk="0" hangingPunct="1">
                        <a:lnSpc>
                          <a:spcPct val="100000"/>
                        </a:lnSpc>
                        <a:spcBef>
                          <a:spcPct val="20000"/>
                        </a:spcBef>
                        <a:spcAft>
                          <a:spcPct val="0"/>
                        </a:spcAft>
                        <a:buClr>
                          <a:srgbClr val="8AA5CB"/>
                        </a:buClr>
                        <a:buSzPct val="85000"/>
                        <a:buFont typeface="Wingdings" pitchFamily="2" charset="2"/>
                        <a:buNone/>
                        <a:tabLst/>
                      </a:pPr>
                      <a:r>
                        <a:rPr kumimoji="0" lang="en-GB" sz="1000" b="1" i="0" u="none" strike="noStrike" cap="none" normalizeH="0" baseline="0">
                          <a:ln>
                            <a:noFill/>
                          </a:ln>
                          <a:solidFill>
                            <a:srgbClr val="0C2D83"/>
                          </a:solidFill>
                          <a:effectLst/>
                          <a:latin typeface="Arial" charset="0"/>
                          <a:cs typeface="Arial" charset="0"/>
                        </a:rPr>
                        <a:t>During the analysis</a:t>
                      </a:r>
                    </a:p>
                  </a:txBody>
                  <a:tcPr marL="54000" marR="54000" marT="54000" marB="54000" anchor="b" horzOverflow="overflow">
                    <a:lnL w="6350" cap="flat" cmpd="sng" algn="ctr">
                      <a:solidFill>
                        <a:srgbClr val="68820B"/>
                      </a:solidFill>
                      <a:prstDash val="solid"/>
                      <a:round/>
                      <a:headEnd type="none" w="med" len="med"/>
                      <a:tailEnd type="none" w="med" len="med"/>
                    </a:lnL>
                    <a:lnR w="6350" cap="flat" cmpd="sng" algn="ctr">
                      <a:solidFill>
                        <a:srgbClr val="68820B"/>
                      </a:solidFill>
                      <a:prstDash val="solid"/>
                      <a:round/>
                      <a:headEnd type="none" w="med" len="med"/>
                      <a:tailEnd type="none" w="med" len="med"/>
                    </a:lnR>
                    <a:lnT w="6350" cap="flat" cmpd="sng" algn="ctr">
                      <a:solidFill>
                        <a:srgbClr val="68820B"/>
                      </a:solidFill>
                      <a:prstDash val="solid"/>
                      <a:round/>
                      <a:headEnd type="none" w="med" len="med"/>
                      <a:tailEnd type="none" w="med" len="med"/>
                    </a:lnT>
                    <a:lnB w="6350" cap="flat" cmpd="sng" algn="ctr">
                      <a:solidFill>
                        <a:srgbClr val="68820B"/>
                      </a:solidFill>
                      <a:prstDash val="solid"/>
                      <a:round/>
                      <a:headEnd type="none" w="med" len="med"/>
                      <a:tailEnd type="none" w="med" len="med"/>
                    </a:lnB>
                    <a:lnTlToBr>
                      <a:noFill/>
                    </a:lnTlToBr>
                    <a:lnBlToTr>
                      <a:noFill/>
                    </a:lnBlToTr>
                    <a:solidFill>
                      <a:srgbClr val="D7DFB4"/>
                    </a:solidFill>
                  </a:tcPr>
                </a:tc>
                <a:tc>
                  <a:txBody>
                    <a:bodyPr/>
                    <a:lstStyle/>
                    <a:p>
                      <a:pPr marL="187325" marR="0" lvl="1" indent="-185738" algn="l" defTabSz="762000" rtl="0" eaLnBrk="1" fontAlgn="base" latinLnBrk="0" hangingPunct="1">
                        <a:lnSpc>
                          <a:spcPct val="100000"/>
                        </a:lnSpc>
                        <a:spcBef>
                          <a:spcPct val="20000"/>
                        </a:spcBef>
                        <a:spcAft>
                          <a:spcPct val="0"/>
                        </a:spcAft>
                        <a:buClr>
                          <a:srgbClr val="8AA5CB"/>
                        </a:buClr>
                        <a:buSzPct val="85000"/>
                        <a:buFont typeface="Wingdings" pitchFamily="2" charset="2"/>
                        <a:buNone/>
                        <a:tabLst/>
                      </a:pPr>
                      <a:r>
                        <a:rPr kumimoji="0" lang="en-GB" sz="1000" b="1" i="0" u="none" strike="noStrike" cap="none" normalizeH="0" baseline="0">
                          <a:ln>
                            <a:noFill/>
                          </a:ln>
                          <a:solidFill>
                            <a:srgbClr val="0C2D83"/>
                          </a:solidFill>
                          <a:effectLst/>
                          <a:latin typeface="Arial" charset="0"/>
                          <a:cs typeface="Arial" charset="0"/>
                        </a:rPr>
                        <a:t>At the finish line…</a:t>
                      </a:r>
                    </a:p>
                  </a:txBody>
                  <a:tcPr marL="54000" marR="54000" marT="54000" marB="54000" anchor="b" horzOverflow="overflow">
                    <a:lnL w="6350" cap="flat" cmpd="sng" algn="ctr">
                      <a:solidFill>
                        <a:srgbClr val="68820B"/>
                      </a:solidFill>
                      <a:prstDash val="solid"/>
                      <a:round/>
                      <a:headEnd type="none" w="med" len="med"/>
                      <a:tailEnd type="none" w="med" len="med"/>
                    </a:lnL>
                    <a:lnR w="6350" cap="flat" cmpd="sng" algn="ctr">
                      <a:solidFill>
                        <a:srgbClr val="68820B"/>
                      </a:solidFill>
                      <a:prstDash val="solid"/>
                      <a:round/>
                      <a:headEnd type="none" w="sm" len="sm"/>
                      <a:tailEnd type="none" w="sm" len="sm"/>
                    </a:lnR>
                    <a:lnT w="6350" cap="flat" cmpd="sng" algn="ctr">
                      <a:solidFill>
                        <a:srgbClr val="68820B"/>
                      </a:solidFill>
                      <a:prstDash val="solid"/>
                      <a:round/>
                      <a:headEnd type="none" w="med" len="med"/>
                      <a:tailEnd type="none" w="med" len="med"/>
                    </a:lnT>
                    <a:lnB w="6350" cap="flat" cmpd="sng" algn="ctr">
                      <a:solidFill>
                        <a:srgbClr val="68820B"/>
                      </a:solidFill>
                      <a:prstDash val="solid"/>
                      <a:round/>
                      <a:headEnd type="none" w="med" len="med"/>
                      <a:tailEnd type="none" w="med" len="med"/>
                    </a:lnB>
                    <a:lnTlToBr>
                      <a:noFill/>
                    </a:lnTlToBr>
                    <a:lnBlToTr>
                      <a:noFill/>
                    </a:lnBlToTr>
                    <a:solidFill>
                      <a:srgbClr val="D7DFB4"/>
                    </a:solidFill>
                  </a:tcPr>
                </a:tc>
              </a:tr>
              <a:tr h="1828800">
                <a:tc>
                  <a:txBody>
                    <a:bodyPr/>
                    <a:lstStyle/>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Plan, plan, plan</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Flag up any inconsistencies in the data</a:t>
                      </a:r>
                    </a:p>
                    <a:p>
                      <a:pPr marL="190500" marR="0" lvl="1" indent="-188913" algn="l" defTabSz="762000" rtl="0" eaLnBrk="1" fontAlgn="base" latinLnBrk="0" hangingPunct="1">
                        <a:lnSpc>
                          <a:spcPct val="100000"/>
                        </a:lnSpc>
                        <a:spcBef>
                          <a:spcPct val="4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If you make assumptions use notes – make the analysis idiot proof</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Always link back to source information, never copy paste values</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If in doubt ask, don’t be afraid to speak up if something is unclear</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Always use a deal book and note down what is required, scraps of paper will get lost</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Consider risk management and insert the standard disclaimer on each report output tab</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Uncheck the “Edit directly in cell” function under Tools &gt; Options &gt; Edit</a:t>
                      </a:r>
                    </a:p>
                    <a:p>
                      <a:pPr marL="190500" marR="0" lvl="1" indent="-188913" algn="l" defTabSz="762000" rtl="0" eaLnBrk="1" fontAlgn="base" latinLnBrk="0" hangingPunct="1">
                        <a:lnSpc>
                          <a:spcPct val="100000"/>
                        </a:lnSpc>
                        <a:spcBef>
                          <a:spcPct val="20000"/>
                        </a:spcBef>
                        <a:spcAft>
                          <a:spcPct val="0"/>
                        </a:spcAft>
                        <a:buClr>
                          <a:srgbClr val="8AA5CB"/>
                        </a:buClr>
                        <a:buSzPct val="85000"/>
                        <a:buFont typeface="Wingdings" pitchFamily="2" charset="2"/>
                        <a:buChar char="l"/>
                        <a:tabLst/>
                      </a:pPr>
                      <a:endParaRPr kumimoji="0" lang="en-GB" sz="1000" b="1" i="0" u="none" strike="noStrike" cap="none" normalizeH="0" baseline="0" dirty="0">
                        <a:ln>
                          <a:noFill/>
                        </a:ln>
                        <a:solidFill>
                          <a:srgbClr val="000000"/>
                        </a:solidFill>
                        <a:effectLst/>
                        <a:latin typeface="Arial" charset="0"/>
                        <a:cs typeface="Arial" charset="0"/>
                      </a:endParaRPr>
                    </a:p>
                    <a:p>
                      <a:pPr marL="190500" marR="0" lvl="1" indent="-188913" algn="l" defTabSz="762000" rtl="0" eaLnBrk="1" fontAlgn="base" latinLnBrk="0" hangingPunct="1">
                        <a:lnSpc>
                          <a:spcPct val="100000"/>
                        </a:lnSpc>
                        <a:spcBef>
                          <a:spcPct val="20000"/>
                        </a:spcBef>
                        <a:spcAft>
                          <a:spcPct val="0"/>
                        </a:spcAft>
                        <a:buClr>
                          <a:srgbClr val="8AA5CB"/>
                        </a:buClr>
                        <a:buSzPct val="85000"/>
                        <a:buFont typeface="Wingdings" pitchFamily="2" charset="2"/>
                        <a:buChar char="l"/>
                        <a:tabLst/>
                      </a:pPr>
                      <a:endParaRPr kumimoji="0" lang="en-GB" sz="1000" b="1" i="0" u="none" strike="noStrike" cap="none" normalizeH="0" baseline="0" dirty="0">
                        <a:ln>
                          <a:noFill/>
                        </a:ln>
                        <a:solidFill>
                          <a:srgbClr val="000000"/>
                        </a:solidFill>
                        <a:effectLst/>
                        <a:latin typeface="Arial" charset="0"/>
                        <a:cs typeface="Arial" charset="0"/>
                      </a:endParaRPr>
                    </a:p>
                  </a:txBody>
                  <a:tcPr marL="54000" marR="54000" marT="54000" marB="54000" horzOverflow="overflow">
                    <a:lnL w="6350" cap="flat" cmpd="sng" algn="ctr">
                      <a:solidFill>
                        <a:srgbClr val="68820B"/>
                      </a:solidFill>
                      <a:prstDash val="solid"/>
                      <a:round/>
                      <a:headEnd type="none" w="sm" len="sm"/>
                      <a:tailEnd type="none" w="sm" len="sm"/>
                    </a:lnL>
                    <a:lnR w="6350" cap="flat" cmpd="sng" algn="ctr">
                      <a:solidFill>
                        <a:srgbClr val="68820B"/>
                      </a:solidFill>
                      <a:prstDash val="solid"/>
                      <a:round/>
                      <a:headEnd type="none" w="med" len="med"/>
                      <a:tailEnd type="none" w="med" len="med"/>
                    </a:lnR>
                    <a:lnT w="6350" cap="flat" cmpd="sng" algn="ctr">
                      <a:solidFill>
                        <a:srgbClr val="68820B"/>
                      </a:solidFill>
                      <a:prstDash val="solid"/>
                      <a:round/>
                      <a:headEnd type="none" w="med" len="med"/>
                      <a:tailEnd type="none" w="med" len="med"/>
                    </a:lnT>
                    <a:lnB w="6350" cap="flat" cmpd="sng" algn="ctr">
                      <a:solidFill>
                        <a:srgbClr val="68820B"/>
                      </a:solidFill>
                      <a:prstDash val="solid"/>
                      <a:round/>
                      <a:headEnd type="none" w="sm" len="sm"/>
                      <a:tailEnd type="none" w="sm" len="sm"/>
                    </a:lnB>
                    <a:lnTlToBr>
                      <a:noFill/>
                    </a:lnTlToBr>
                    <a:lnBlToTr>
                      <a:noFill/>
                    </a:lnBlToTr>
                    <a:solidFill>
                      <a:srgbClr val="FFFFFF"/>
                    </a:solidFill>
                  </a:tcPr>
                </a:tc>
                <a:tc>
                  <a:txBody>
                    <a:bodyPr/>
                    <a:lstStyle/>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Have a check total on every page – format yellow and red. There are no excuses not to have them!</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If it doesn’t reconcile try to discover the reason or ask for help</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Report outputs should be in a separate section from the data</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Keep it simple</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Always group rows and columns never hide them</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Always consider what KPIs can be incorporated e.g. sales per store, margins, average selling price</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Discrete bits of analysis should be on separate sheets.  Charts and graphs should be on the same tab as the source data </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Use the “Other” category. Break down only the most important line items and group the remaining in the “other” category</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Use the “find and replace” function with care if using it to do a mass change/update</a:t>
                      </a:r>
                    </a:p>
                    <a:p>
                      <a:pPr marL="187325" marR="0" lvl="1" indent="-185738"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Always put sources on every table/graph</a:t>
                      </a:r>
                    </a:p>
                  </a:txBody>
                  <a:tcPr marL="54000" marR="54000" marT="54000" marB="54000" horzOverflow="overflow">
                    <a:lnL w="6350" cap="flat" cmpd="sng" algn="ctr">
                      <a:solidFill>
                        <a:srgbClr val="68820B"/>
                      </a:solidFill>
                      <a:prstDash val="solid"/>
                      <a:round/>
                      <a:headEnd type="none" w="med" len="med"/>
                      <a:tailEnd type="none" w="med" len="med"/>
                    </a:lnL>
                    <a:lnR w="6350" cap="flat" cmpd="sng" algn="ctr">
                      <a:solidFill>
                        <a:srgbClr val="68820B"/>
                      </a:solidFill>
                      <a:prstDash val="solid"/>
                      <a:round/>
                      <a:headEnd type="none" w="med" len="med"/>
                      <a:tailEnd type="none" w="med" len="med"/>
                    </a:lnR>
                    <a:lnT w="6350" cap="flat" cmpd="sng" algn="ctr">
                      <a:solidFill>
                        <a:srgbClr val="68820B"/>
                      </a:solidFill>
                      <a:prstDash val="solid"/>
                      <a:round/>
                      <a:headEnd type="none" w="med" len="med"/>
                      <a:tailEnd type="none" w="med" len="med"/>
                    </a:lnT>
                    <a:lnB w="6350" cap="flat" cmpd="sng" algn="ctr">
                      <a:solidFill>
                        <a:srgbClr val="68820B"/>
                      </a:solidFill>
                      <a:prstDash val="solid"/>
                      <a:round/>
                      <a:headEnd type="none" w="sm" len="sm"/>
                      <a:tailEnd type="none" w="sm" len="sm"/>
                    </a:lnB>
                    <a:lnTlToBr>
                      <a:noFill/>
                    </a:lnTlToBr>
                    <a:lnBlToTr>
                      <a:noFill/>
                    </a:lnBlToTr>
                    <a:solidFill>
                      <a:srgbClr val="FFFFFF"/>
                    </a:solidFill>
                  </a:tcPr>
                </a:tc>
                <a:tc>
                  <a:txBody>
                    <a:bodyPr/>
                    <a:lstStyle/>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Check your work twice before giving it for review – you’ll learn more and it’ll make your managers happy</a:t>
                      </a:r>
                    </a:p>
                    <a:p>
                      <a:pPr marL="190500" marR="0" lvl="1" indent="-188913" algn="l" defTabSz="762000" rtl="0" eaLnBrk="1" fontAlgn="base" latinLnBrk="0" hangingPunct="1">
                        <a:lnSpc>
                          <a:spcPct val="100000"/>
                        </a:lnSpc>
                        <a:spcBef>
                          <a:spcPct val="20000"/>
                        </a:spcBef>
                        <a:spcAft>
                          <a:spcPct val="0"/>
                        </a:spcAft>
                        <a:buClr>
                          <a:srgbClr val="8AA5CB"/>
                        </a:buClr>
                        <a:buSzPct val="85000"/>
                        <a:buFont typeface="Wingdings" pitchFamily="2" charset="2"/>
                        <a:buNone/>
                        <a:tabLst/>
                      </a:pPr>
                      <a:r>
                        <a:rPr kumimoji="0" lang="en-GB" sz="1000" b="1" i="0" u="none" strike="noStrike" cap="none" normalizeH="0" baseline="0" dirty="0">
                          <a:ln>
                            <a:noFill/>
                          </a:ln>
                          <a:solidFill>
                            <a:srgbClr val="000000"/>
                          </a:solidFill>
                          <a:effectLst/>
                          <a:latin typeface="Arial" charset="0"/>
                          <a:cs typeface="Arial" charset="0"/>
                        </a:rPr>
                        <a:t>     – </a:t>
                      </a:r>
                      <a:r>
                        <a:rPr kumimoji="0" lang="en-GB" sz="1000" b="0" i="0" u="none" strike="noStrike" cap="none" normalizeH="0" baseline="0" dirty="0">
                          <a:ln>
                            <a:noFill/>
                          </a:ln>
                          <a:solidFill>
                            <a:srgbClr val="000000"/>
                          </a:solidFill>
                          <a:effectLst/>
                          <a:latin typeface="Arial" charset="0"/>
                          <a:cs typeface="Arial" charset="0"/>
                        </a:rPr>
                        <a:t>first impressions are always important</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Always link the tables into PowerPoint as shown earlier</a:t>
                      </a:r>
                    </a:p>
                    <a:p>
                      <a:pPr marL="190500" marR="0" lvl="1" indent="-188913" algn="l" defTabSz="762000" rtl="0" eaLnBrk="1" fontAlgn="base" latinLnBrk="0" hangingPunct="1">
                        <a:lnSpc>
                          <a:spcPct val="100000"/>
                        </a:lnSpc>
                        <a:spcBef>
                          <a:spcPct val="20000"/>
                        </a:spcBef>
                        <a:spcAft>
                          <a:spcPct val="0"/>
                        </a:spcAft>
                        <a:buClr>
                          <a:srgbClr val="8AA5CB"/>
                        </a:buClr>
                        <a:buSzPct val="85000"/>
                        <a:buFont typeface="Wingdings" pitchFamily="2" charset="2"/>
                        <a:buChar char="l"/>
                        <a:tabLst/>
                      </a:pPr>
                      <a:endParaRPr kumimoji="0" lang="en-GB" sz="1000" b="0" i="0" u="none" strike="noStrike" cap="none" normalizeH="0" baseline="0" dirty="0">
                        <a:ln>
                          <a:noFill/>
                        </a:ln>
                        <a:solidFill>
                          <a:srgbClr val="000000"/>
                        </a:solidFill>
                        <a:effectLst/>
                        <a:latin typeface="Arial" charset="0"/>
                        <a:cs typeface="Arial" charset="0"/>
                      </a:endParaRPr>
                    </a:p>
                  </a:txBody>
                  <a:tcPr marL="54000" marR="54000" marT="54000" marB="54000" horzOverflow="overflow">
                    <a:lnL w="6350" cap="flat" cmpd="sng" algn="ctr">
                      <a:solidFill>
                        <a:srgbClr val="68820B"/>
                      </a:solidFill>
                      <a:prstDash val="solid"/>
                      <a:round/>
                      <a:headEnd type="none" w="med" len="med"/>
                      <a:tailEnd type="none" w="med" len="med"/>
                    </a:lnL>
                    <a:lnR w="6350" cap="flat" cmpd="sng" algn="ctr">
                      <a:solidFill>
                        <a:srgbClr val="68820B"/>
                      </a:solidFill>
                      <a:prstDash val="solid"/>
                      <a:round/>
                      <a:headEnd type="none" w="sm" len="sm"/>
                      <a:tailEnd type="none" w="sm" len="sm"/>
                    </a:lnR>
                    <a:lnT w="6350" cap="flat" cmpd="sng" algn="ctr">
                      <a:solidFill>
                        <a:srgbClr val="68820B"/>
                      </a:solidFill>
                      <a:prstDash val="solid"/>
                      <a:round/>
                      <a:headEnd type="none" w="med" len="med"/>
                      <a:tailEnd type="none" w="med" len="med"/>
                    </a:lnT>
                    <a:lnB w="6350" cap="flat" cmpd="sng" algn="ctr">
                      <a:solidFill>
                        <a:srgbClr val="68820B"/>
                      </a:solidFill>
                      <a:prstDash val="solid"/>
                      <a:round/>
                      <a:headEnd type="none" w="sm" len="sm"/>
                      <a:tailEnd type="none" w="sm" len="sm"/>
                    </a:lnB>
                    <a:lnTlToBr>
                      <a:noFill/>
                    </a:lnTlToBr>
                    <a:lnBlToTr>
                      <a:noFill/>
                    </a:lnBlToTr>
                    <a:solidFill>
                      <a:srgbClr val="FFFFFF"/>
                    </a:solidFill>
                  </a:tcPr>
                </a:tc>
              </a:tr>
            </a:tbl>
          </a:graphicData>
        </a:graphic>
      </p:graphicFrame>
      <p:graphicFrame>
        <p:nvGraphicFramePr>
          <p:cNvPr id="107665" name="Group 145"/>
          <p:cNvGraphicFramePr>
            <a:graphicFrameLocks noGrp="1"/>
          </p:cNvGraphicFramePr>
          <p:nvPr/>
        </p:nvGraphicFramePr>
        <p:xfrm>
          <a:off x="6740525" y="1439863"/>
          <a:ext cx="2224088" cy="4868963"/>
        </p:xfrm>
        <a:graphic>
          <a:graphicData uri="http://schemas.openxmlformats.org/drawingml/2006/table">
            <a:tbl>
              <a:tblPr/>
              <a:tblGrid>
                <a:gridCol w="2224088"/>
              </a:tblGrid>
              <a:tr h="0">
                <a:tc>
                  <a:txBody>
                    <a:bodyPr/>
                    <a:lstStyle/>
                    <a:p>
                      <a:pPr marL="0" marR="0" lvl="0" indent="0" algn="ctr" defTabSz="762000" rtl="0" eaLnBrk="1" fontAlgn="base" latinLnBrk="0" hangingPunct="1">
                        <a:lnSpc>
                          <a:spcPct val="100000"/>
                        </a:lnSpc>
                        <a:spcBef>
                          <a:spcPct val="20000"/>
                        </a:spcBef>
                        <a:spcAft>
                          <a:spcPct val="0"/>
                        </a:spcAft>
                        <a:buClrTx/>
                        <a:buSzPct val="105000"/>
                        <a:buFontTx/>
                        <a:buNone/>
                        <a:tabLst/>
                      </a:pPr>
                      <a:r>
                        <a:rPr kumimoji="0" lang="en-GB" sz="1000" b="1" i="0" u="none" strike="noStrike" cap="none" normalizeH="0" baseline="0" dirty="0">
                          <a:ln>
                            <a:noFill/>
                          </a:ln>
                          <a:solidFill>
                            <a:srgbClr val="FFFFFF"/>
                          </a:solidFill>
                          <a:effectLst/>
                          <a:latin typeface="Arial" charset="0"/>
                          <a:cs typeface="Arial" charset="0"/>
                        </a:rPr>
                        <a:t>DON’TS</a:t>
                      </a:r>
                    </a:p>
                  </a:txBody>
                  <a:tcPr marL="54000" marR="54000" marT="54000" marB="54000" anchor="ctr" horzOverflow="overflow">
                    <a:lnL w="12700" cap="flat" cmpd="sng" algn="ctr">
                      <a:solidFill>
                        <a:srgbClr val="B21107"/>
                      </a:solidFill>
                      <a:prstDash val="solid"/>
                      <a:round/>
                      <a:headEnd type="none" w="sm" len="sm"/>
                      <a:tailEnd type="none" w="sm" len="sm"/>
                    </a:lnL>
                    <a:lnR w="12700" cap="flat" cmpd="sng" algn="ctr">
                      <a:solidFill>
                        <a:srgbClr val="B21107"/>
                      </a:solidFill>
                      <a:prstDash val="solid"/>
                      <a:round/>
                      <a:headEnd type="none" w="sm" len="sm"/>
                      <a:tailEnd type="none" w="sm" len="sm"/>
                    </a:lnR>
                    <a:lnT w="12700" cap="flat" cmpd="sng" algn="ctr">
                      <a:solidFill>
                        <a:srgbClr val="B21107"/>
                      </a:solidFill>
                      <a:prstDash val="solid"/>
                      <a:round/>
                      <a:headEnd type="none" w="sm" len="sm"/>
                      <a:tailEnd type="none" w="sm" len="sm"/>
                    </a:lnT>
                    <a:lnB w="6350" cap="flat" cmpd="sng" algn="ctr">
                      <a:solidFill>
                        <a:srgbClr val="B21107"/>
                      </a:solidFill>
                      <a:prstDash val="solid"/>
                      <a:round/>
                      <a:headEnd type="none" w="med" len="med"/>
                      <a:tailEnd type="none" w="med" len="med"/>
                    </a:lnB>
                    <a:lnTlToBr>
                      <a:noFill/>
                    </a:lnTlToBr>
                    <a:lnBlToTr>
                      <a:noFill/>
                    </a:lnBlToTr>
                    <a:solidFill>
                      <a:schemeClr val="accent3"/>
                    </a:solidFill>
                  </a:tcPr>
                </a:tc>
              </a:tr>
              <a:tr h="0">
                <a:tc>
                  <a:txBody>
                    <a:bodyPr/>
                    <a:lstStyle/>
                    <a:p>
                      <a:pPr marL="187325" marR="0" lvl="1" indent="-185738" algn="l" defTabSz="762000" rtl="0" eaLnBrk="1" fontAlgn="base" latinLnBrk="0" hangingPunct="1">
                        <a:lnSpc>
                          <a:spcPct val="100000"/>
                        </a:lnSpc>
                        <a:spcBef>
                          <a:spcPct val="20000"/>
                        </a:spcBef>
                        <a:spcAft>
                          <a:spcPct val="0"/>
                        </a:spcAft>
                        <a:buClr>
                          <a:srgbClr val="8AA5CB"/>
                        </a:buClr>
                        <a:buSzPct val="85000"/>
                        <a:buFont typeface="Wingdings" pitchFamily="2" charset="2"/>
                        <a:buNone/>
                        <a:tabLst/>
                      </a:pPr>
                      <a:endParaRPr kumimoji="0" lang="en-US" sz="1000" b="1" i="0" u="none" strike="noStrike" cap="none" normalizeH="0" baseline="0" dirty="0">
                        <a:ln>
                          <a:noFill/>
                        </a:ln>
                        <a:solidFill>
                          <a:schemeClr val="tx2"/>
                        </a:solidFill>
                        <a:effectLst/>
                        <a:latin typeface="Arial" charset="0"/>
                        <a:cs typeface="Arial" charset="0"/>
                      </a:endParaRPr>
                    </a:p>
                  </a:txBody>
                  <a:tcPr marL="54000" marR="54000" marT="54000" marB="54000" anchor="b" horzOverflow="overflow">
                    <a:lnL w="6350" cap="flat" cmpd="sng" algn="ctr">
                      <a:solidFill>
                        <a:srgbClr val="B21107"/>
                      </a:solidFill>
                      <a:prstDash val="solid"/>
                      <a:round/>
                      <a:headEnd type="none" w="sm" len="sm"/>
                      <a:tailEnd type="none" w="sm" len="sm"/>
                    </a:lnL>
                    <a:lnR w="6350" cap="flat" cmpd="sng" algn="ctr">
                      <a:solidFill>
                        <a:srgbClr val="B21107"/>
                      </a:solidFill>
                      <a:prstDash val="solid"/>
                      <a:round/>
                      <a:headEnd type="none" w="sm" len="sm"/>
                      <a:tailEnd type="none" w="sm" len="sm"/>
                    </a:lnR>
                    <a:lnT w="6350" cap="flat" cmpd="sng" algn="ctr">
                      <a:solidFill>
                        <a:srgbClr val="B21107"/>
                      </a:solidFill>
                      <a:prstDash val="solid"/>
                      <a:round/>
                      <a:headEnd type="none" w="med" len="med"/>
                      <a:tailEnd type="none" w="med" len="med"/>
                    </a:lnT>
                    <a:lnB w="6350" cap="flat" cmpd="sng" algn="ctr">
                      <a:solidFill>
                        <a:srgbClr val="B21107"/>
                      </a:solidFill>
                      <a:prstDash val="solid"/>
                      <a:round/>
                      <a:headEnd type="none" w="med" len="med"/>
                      <a:tailEnd type="none" w="med" len="med"/>
                    </a:lnB>
                    <a:lnTlToBr>
                      <a:noFill/>
                    </a:lnTlToBr>
                    <a:lnBlToTr>
                      <a:noFill/>
                    </a:lnBlToTr>
                    <a:solidFill>
                      <a:schemeClr val="accent3">
                        <a:lumMod val="20000"/>
                        <a:lumOff val="80000"/>
                      </a:schemeClr>
                    </a:solidFill>
                  </a:tcPr>
                </a:tc>
              </a:tr>
              <a:tr h="4348163">
                <a:tc>
                  <a:txBody>
                    <a:bodyPr/>
                    <a:lstStyle/>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NEVER hard code data – in rare circumstances this can be necessary but for the analysis we have done today this is unlikely </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Never give something for review if it doesn't reconcile, try to understand the difference and ask for guidance</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Never delete old databooks that have been sent to a client. Once a </a:t>
                      </a:r>
                      <a:r>
                        <a:rPr kumimoji="0" lang="en-GB" sz="1000" b="0" i="0" u="none" strike="noStrike" cap="none" normalizeH="0" baseline="0" dirty="0" err="1">
                          <a:ln>
                            <a:noFill/>
                          </a:ln>
                          <a:solidFill>
                            <a:srgbClr val="000000"/>
                          </a:solidFill>
                          <a:effectLst/>
                          <a:latin typeface="Arial" charset="0"/>
                          <a:cs typeface="Arial" charset="0"/>
                        </a:rPr>
                        <a:t>databook</a:t>
                      </a:r>
                      <a:r>
                        <a:rPr kumimoji="0" lang="en-GB" sz="1000" b="0" i="0" u="none" strike="noStrike" cap="none" normalizeH="0" baseline="0" dirty="0">
                          <a:ln>
                            <a:noFill/>
                          </a:ln>
                          <a:solidFill>
                            <a:srgbClr val="000000"/>
                          </a:solidFill>
                          <a:effectLst/>
                          <a:latin typeface="Arial" charset="0"/>
                          <a:cs typeface="Arial" charset="0"/>
                        </a:rPr>
                        <a:t> has been sent, save it under the title “Original </a:t>
                      </a:r>
                      <a:r>
                        <a:rPr kumimoji="0" lang="en-GB" sz="1000" b="0" i="0" u="none" strike="noStrike" cap="none" normalizeH="0" baseline="0" dirty="0" err="1">
                          <a:ln>
                            <a:noFill/>
                          </a:ln>
                          <a:solidFill>
                            <a:srgbClr val="000000"/>
                          </a:solidFill>
                          <a:effectLst/>
                          <a:latin typeface="Arial" charset="0"/>
                          <a:cs typeface="Arial" charset="0"/>
                        </a:rPr>
                        <a:t>databook</a:t>
                      </a:r>
                      <a:r>
                        <a:rPr kumimoji="0" lang="en-GB" sz="1000" b="0" i="0" u="none" strike="noStrike" cap="none" normalizeH="0" baseline="0" dirty="0">
                          <a:ln>
                            <a:noFill/>
                          </a:ln>
                          <a:solidFill>
                            <a:srgbClr val="000000"/>
                          </a:solidFill>
                          <a:effectLst/>
                          <a:latin typeface="Arial" charset="0"/>
                          <a:cs typeface="Arial" charset="0"/>
                        </a:rPr>
                        <a:t> sent to client on xx/xx/xx” </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Don’t forget to save on a regular basis and make back ups of your </a:t>
                      </a:r>
                      <a:r>
                        <a:rPr kumimoji="0" lang="en-GB" sz="1000" b="0" i="0" u="none" strike="noStrike" cap="none" normalizeH="0" baseline="0" dirty="0" err="1">
                          <a:ln>
                            <a:noFill/>
                          </a:ln>
                          <a:solidFill>
                            <a:srgbClr val="000000"/>
                          </a:solidFill>
                          <a:effectLst/>
                          <a:latin typeface="Arial" charset="0"/>
                          <a:cs typeface="Arial" charset="0"/>
                        </a:rPr>
                        <a:t>databook</a:t>
                      </a:r>
                      <a:endParaRPr kumimoji="0" lang="en-GB" sz="1000" b="0" i="0" u="none" strike="noStrike" cap="none" normalizeH="0" baseline="0" dirty="0">
                        <a:ln>
                          <a:noFill/>
                        </a:ln>
                        <a:solidFill>
                          <a:srgbClr val="000000"/>
                        </a:solidFill>
                        <a:effectLst/>
                        <a:latin typeface="Arial" charset="0"/>
                        <a:cs typeface="Arial" charset="0"/>
                      </a:endParaRP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a:ln>
                            <a:noFill/>
                          </a:ln>
                          <a:solidFill>
                            <a:srgbClr val="000000"/>
                          </a:solidFill>
                          <a:effectLst/>
                          <a:latin typeface="Arial" charset="0"/>
                          <a:cs typeface="Arial" charset="0"/>
                        </a:rPr>
                        <a:t>Don’t have long tab names - keep them as short as possible to minimise formula length</a:t>
                      </a:r>
                    </a:p>
                  </a:txBody>
                  <a:tcPr marL="54000" marR="54000" marT="54000" marB="54000" horzOverflow="overflow">
                    <a:lnL w="6350" cap="flat" cmpd="sng" algn="ctr">
                      <a:solidFill>
                        <a:srgbClr val="B21107"/>
                      </a:solidFill>
                      <a:prstDash val="solid"/>
                      <a:round/>
                      <a:headEnd type="none" w="sm" len="sm"/>
                      <a:tailEnd type="none" w="sm" len="sm"/>
                    </a:lnL>
                    <a:lnR w="6350" cap="flat" cmpd="sng" algn="ctr">
                      <a:solidFill>
                        <a:srgbClr val="B21107"/>
                      </a:solidFill>
                      <a:prstDash val="solid"/>
                      <a:round/>
                      <a:headEnd type="none" w="sm" len="sm"/>
                      <a:tailEnd type="none" w="sm" len="sm"/>
                    </a:lnR>
                    <a:lnT w="6350" cap="flat" cmpd="sng" algn="ctr">
                      <a:solidFill>
                        <a:srgbClr val="B21107"/>
                      </a:solidFill>
                      <a:prstDash val="solid"/>
                      <a:round/>
                      <a:headEnd type="none" w="med" len="med"/>
                      <a:tailEnd type="none" w="med" len="med"/>
                    </a:lnT>
                    <a:lnB w="6350" cap="flat" cmpd="sng" algn="ctr">
                      <a:solidFill>
                        <a:srgbClr val="B21107"/>
                      </a:solidFill>
                      <a:prstDash val="solid"/>
                      <a:round/>
                      <a:headEnd type="none" w="sm" len="sm"/>
                      <a:tailEnd type="none" w="sm" len="sm"/>
                    </a:lnB>
                    <a:lnTlToBr>
                      <a:noFill/>
                    </a:lnTlToBr>
                    <a:lnBlToTr>
                      <a:noFill/>
                    </a:lnBlToTr>
                    <a:solidFill>
                      <a:srgbClr val="FFFFFF"/>
                    </a:solidFill>
                  </a:tcPr>
                </a:tc>
              </a:tr>
            </a:tbl>
          </a:graphicData>
        </a:graphic>
      </p:graphicFrame>
      <p:pic>
        <p:nvPicPr>
          <p:cNvPr id="6" name="Picture 5"/>
          <p:cNvPicPr>
            <a:picLocks noChangeAspect="1" noChangeArrowheads="1"/>
          </p:cNvPicPr>
          <p:nvPr/>
        </p:nvPicPr>
        <p:blipFill>
          <a:blip r:embed="rId4" cstate="print"/>
          <a:srcRect/>
          <a:stretch>
            <a:fillRect/>
          </a:stretch>
        </p:blipFill>
        <p:spPr bwMode="auto">
          <a:xfrm>
            <a:off x="8033281" y="71262"/>
            <a:ext cx="822960" cy="822960"/>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519668"/>
            <a:ext cx="4621688" cy="3991561"/>
          </a:xfrm>
        </p:spPr>
        <p:txBody>
          <a:bodyPr/>
          <a:lstStyle/>
          <a:p>
            <a:r>
              <a:rPr lang="en-US" b="1" dirty="0"/>
              <a:t>This due diligence considerations document on FDD on databooks provides details guidance on how we plan, analyze and report on databooks. </a:t>
            </a:r>
          </a:p>
          <a:p>
            <a:r>
              <a:rPr lang="en-US" dirty="0"/>
              <a:t>Note:  Key concepts on databooks focused on the objectives and importance of databooks and the steps involved in building them is the subject of a separate document “Databooks: Key concepts guide” also available in the FDD Toolkit</a:t>
            </a:r>
          </a:p>
          <a:p>
            <a:r>
              <a:rPr lang="en-US" dirty="0"/>
              <a:t>Databooks key concepts guide and due diligence considerations are </a:t>
            </a:r>
            <a:r>
              <a:rPr lang="en-US" u="sng" dirty="0"/>
              <a:t>not</a:t>
            </a:r>
            <a:r>
              <a:rPr lang="en-US" dirty="0"/>
              <a:t> intended to be excel guides or training materials.  It is assumed that TS professionals reading these materials have an understanding of Excel</a:t>
            </a:r>
            <a:r>
              <a:rPr lang="en-US" baseline="50000" dirty="0"/>
              <a:t>®</a:t>
            </a:r>
            <a:r>
              <a:rPr lang="en-US" dirty="0"/>
              <a:t>  </a:t>
            </a:r>
          </a:p>
        </p:txBody>
      </p:sp>
      <p:grpSp>
        <p:nvGrpSpPr>
          <p:cNvPr id="54" name="Group 53"/>
          <p:cNvGrpSpPr/>
          <p:nvPr/>
        </p:nvGrpSpPr>
        <p:grpSpPr bwMode="gray">
          <a:xfrm>
            <a:off x="6132513" y="4071887"/>
            <a:ext cx="2395538" cy="2393157"/>
            <a:chOff x="6132513" y="4071887"/>
            <a:chExt cx="2395538" cy="2393157"/>
          </a:xfrm>
        </p:grpSpPr>
        <p:sp>
          <p:nvSpPr>
            <p:cNvPr id="38" name="Freeform 18"/>
            <p:cNvSpPr>
              <a:spLocks/>
            </p:cNvSpPr>
            <p:nvPr/>
          </p:nvSpPr>
          <p:spPr bwMode="gray">
            <a:xfrm rot="16200000" flipH="1">
              <a:off x="7385051" y="44257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rot="10800000" flipH="1">
              <a:off x="6498650" y="44249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8"/>
            <p:cNvSpPr>
              <a:spLocks/>
            </p:cNvSpPr>
            <p:nvPr/>
          </p:nvSpPr>
          <p:spPr bwMode="gray">
            <a:xfrm>
              <a:off x="6498650" y="53285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19"/>
            <p:cNvSpPr>
              <a:spLocks/>
            </p:cNvSpPr>
            <p:nvPr/>
          </p:nvSpPr>
          <p:spPr bwMode="gray">
            <a:xfrm>
              <a:off x="7385051" y="53285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1"/>
            <p:cNvSpPr>
              <a:spLocks/>
            </p:cNvSpPr>
            <p:nvPr/>
          </p:nvSpPr>
          <p:spPr bwMode="gray">
            <a:xfrm>
              <a:off x="6132513" y="40718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Freeform 22"/>
            <p:cNvSpPr>
              <a:spLocks/>
            </p:cNvSpPr>
            <p:nvPr/>
          </p:nvSpPr>
          <p:spPr bwMode="gray">
            <a:xfrm>
              <a:off x="6132513" y="53236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4" name="WordArt 112"/>
            <p:cNvSpPr>
              <a:spLocks noChangeArrowheads="1" noChangeShapeType="1" noTextEdit="1"/>
            </p:cNvSpPr>
            <p:nvPr/>
          </p:nvSpPr>
          <p:spPr bwMode="gray">
            <a:xfrm rot="16200000">
              <a:off x="6477689" y="40484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a:ln w="9525">
                    <a:noFill/>
                    <a:round/>
                    <a:headEnd/>
                    <a:tailEnd/>
                  </a:ln>
                  <a:solidFill>
                    <a:srgbClr val="F8F8F8"/>
                  </a:solidFill>
                  <a:latin typeface="+mj-lt"/>
                  <a:cs typeface="Arial"/>
                </a:rPr>
                <a:t>GO TO MARKET MATERIALS</a:t>
              </a:r>
            </a:p>
          </p:txBody>
        </p:sp>
        <p:sp>
          <p:nvSpPr>
            <p:cNvPr id="45" name="WordArt 112"/>
            <p:cNvSpPr>
              <a:spLocks noChangeArrowheads="1" noChangeShapeType="1" noTextEdit="1"/>
            </p:cNvSpPr>
            <p:nvPr/>
          </p:nvSpPr>
          <p:spPr bwMode="gray">
            <a:xfrm>
              <a:off x="6250801" y="43997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a:ln w="9525">
                    <a:noFill/>
                    <a:round/>
                    <a:headEnd/>
                    <a:tailEnd/>
                  </a:ln>
                  <a:solidFill>
                    <a:srgbClr val="F8F8F8"/>
                  </a:solidFill>
                  <a:latin typeface="+mj-lt"/>
                  <a:cs typeface="Arial"/>
                </a:rPr>
                <a:t>RISK MANAGEMENT GUIDANCE</a:t>
              </a:r>
            </a:p>
          </p:txBody>
        </p:sp>
        <p:sp>
          <p:nvSpPr>
            <p:cNvPr id="46" name="Oval 45"/>
            <p:cNvSpPr/>
            <p:nvPr/>
          </p:nvSpPr>
          <p:spPr bwMode="gray">
            <a:xfrm>
              <a:off x="8149432" y="45280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47" name="Oval 46"/>
            <p:cNvSpPr/>
            <p:nvPr/>
          </p:nvSpPr>
          <p:spPr bwMode="gray">
            <a:xfrm>
              <a:off x="8158957" y="59021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48" name="TextBox 47"/>
            <p:cNvSpPr txBox="1"/>
            <p:nvPr/>
          </p:nvSpPr>
          <p:spPr bwMode="gray">
            <a:xfrm rot="18954064">
              <a:off x="6778478" y="4898590"/>
              <a:ext cx="792866" cy="401973"/>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PROCESS</a:t>
              </a:r>
            </a:p>
            <a:p>
              <a:pPr algn="ctr"/>
              <a:r>
                <a:rPr lang="en-US" sz="800" dirty="0">
                  <a:solidFill>
                    <a:schemeClr val="accent1"/>
                  </a:solidFill>
                  <a:latin typeface="+mj-lt"/>
                </a:rPr>
                <a:t>GUIDANCE</a:t>
              </a:r>
            </a:p>
          </p:txBody>
        </p:sp>
        <p:sp>
          <p:nvSpPr>
            <p:cNvPr id="49" name="TextBox 48"/>
            <p:cNvSpPr txBox="1"/>
            <p:nvPr/>
          </p:nvSpPr>
          <p:spPr bwMode="gray">
            <a:xfrm rot="2516322">
              <a:off x="7250457" y="4846593"/>
              <a:ext cx="705092" cy="307698"/>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n-lt"/>
                </a:rPr>
                <a:t>FDD WORK</a:t>
              </a:r>
            </a:p>
            <a:p>
              <a:pPr algn="ctr"/>
              <a:r>
                <a:rPr lang="en-US" sz="800" dirty="0">
                  <a:solidFill>
                    <a:schemeClr val="accent1"/>
                  </a:solidFill>
                  <a:latin typeface="+mn-lt"/>
                </a:rPr>
                <a:t>AREAS</a:t>
              </a:r>
            </a:p>
          </p:txBody>
        </p:sp>
        <p:sp>
          <p:nvSpPr>
            <p:cNvPr id="50" name="TextBox 49"/>
            <p:cNvSpPr txBox="1"/>
            <p:nvPr/>
          </p:nvSpPr>
          <p:spPr bwMode="gray">
            <a:xfrm rot="2691548">
              <a:off x="6647017" y="530061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ENABLERS</a:t>
              </a:r>
            </a:p>
          </p:txBody>
        </p:sp>
        <p:sp>
          <p:nvSpPr>
            <p:cNvPr id="51" name="TextBox 50"/>
            <p:cNvSpPr txBox="1"/>
            <p:nvPr/>
          </p:nvSpPr>
          <p:spPr bwMode="gray">
            <a:xfrm rot="18997325">
              <a:off x="7072819" y="521436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OFFSHORE</a:t>
              </a:r>
            </a:p>
            <a:p>
              <a:pPr algn="ctr"/>
              <a:r>
                <a:rPr lang="en-US" sz="800" dirty="0">
                  <a:solidFill>
                    <a:schemeClr val="accent1"/>
                  </a:solidFill>
                  <a:latin typeface="+mj-lt"/>
                </a:rPr>
                <a:t>SUPPORT</a:t>
              </a:r>
            </a:p>
            <a:p>
              <a:pPr algn="ctr"/>
              <a:r>
                <a:rPr lang="en-US" sz="800" dirty="0">
                  <a:solidFill>
                    <a:schemeClr val="accent1"/>
                  </a:solidFill>
                  <a:latin typeface="+mj-lt"/>
                </a:rPr>
                <a:t>OPPORTUNITIES</a:t>
              </a:r>
            </a:p>
          </p:txBody>
        </p:sp>
        <p:sp>
          <p:nvSpPr>
            <p:cNvPr id="52" name="Oval 51"/>
            <p:cNvSpPr/>
            <p:nvPr/>
          </p:nvSpPr>
          <p:spPr bwMode="gray">
            <a:xfrm>
              <a:off x="7052127" y="49909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3" name="TextBox 52"/>
            <p:cNvSpPr txBox="1"/>
            <p:nvPr/>
          </p:nvSpPr>
          <p:spPr bwMode="gray">
            <a:xfrm>
              <a:off x="7071540" y="5094743"/>
              <a:ext cx="532436"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latin typeface="+mj-lt"/>
                </a:rPr>
                <a:t>FDD </a:t>
              </a:r>
            </a:p>
            <a:p>
              <a:pPr algn="ctr"/>
              <a:r>
                <a:rPr lang="en-US" sz="800" b="1" dirty="0">
                  <a:solidFill>
                    <a:schemeClr val="bg1"/>
                  </a:solidFill>
                  <a:effectLst>
                    <a:outerShdw blurRad="38100" dist="38100" dir="2700000" algn="tl">
                      <a:srgbClr val="000000">
                        <a:alpha val="43137"/>
                      </a:srgbClr>
                    </a:outerShdw>
                  </a:effectLst>
                  <a:latin typeface="+mj-lt"/>
                </a:rPr>
                <a:t>Toolkit</a:t>
              </a:r>
            </a:p>
          </p:txBody>
        </p:sp>
      </p:grpSp>
      <p:pic>
        <p:nvPicPr>
          <p:cNvPr id="20" name="Picture 3" descr="DPP-1"/>
          <p:cNvPicPr>
            <a:picLocks noChangeAspect="1" noChangeArrowheads="1"/>
          </p:cNvPicPr>
          <p:nvPr/>
        </p:nvPicPr>
        <p:blipFill>
          <a:blip r:embed="rId3" cstate="print"/>
          <a:srcRect/>
          <a:stretch>
            <a:fillRect/>
          </a:stretch>
        </p:blipFill>
        <p:spPr bwMode="auto">
          <a:xfrm>
            <a:off x="374176" y="4239233"/>
            <a:ext cx="492125" cy="485775"/>
          </a:xfrm>
          <a:prstGeom prst="rect">
            <a:avLst/>
          </a:prstGeom>
          <a:noFill/>
          <a:ln w="9525">
            <a:noFill/>
            <a:miter lim="800000"/>
            <a:headEnd/>
            <a:tailEnd/>
          </a:ln>
        </p:spPr>
      </p:pic>
      <p:sp>
        <p:nvSpPr>
          <p:cNvPr id="21" name="Rectangle 20"/>
          <p:cNvSpPr/>
          <p:nvPr/>
        </p:nvSpPr>
        <p:spPr bwMode="gray">
          <a:xfrm>
            <a:off x="977900" y="4171914"/>
            <a:ext cx="3365500" cy="2426305"/>
          </a:xfrm>
          <a:prstGeom prst="rect">
            <a:avLst/>
          </a:prstGeom>
        </p:spPr>
        <p:txBody>
          <a:bodyPr wrap="square">
            <a:spAutoFit/>
          </a:bodyPr>
          <a:lstStyle/>
          <a:p>
            <a:pPr>
              <a:lnSpc>
                <a:spcPts val="1300"/>
              </a:lnSpc>
            </a:pPr>
            <a:r>
              <a:rPr lang="en-US" sz="1200" dirty="0" smtClean="0">
                <a:solidFill>
                  <a:schemeClr val="bg1"/>
                </a:solidFill>
                <a:latin typeface="+mn-lt"/>
                <a:cs typeface="+mn-cs"/>
              </a:rPr>
              <a:t>The </a:t>
            </a:r>
            <a:r>
              <a:rPr lang="en-US" sz="1200" dirty="0" err="1" smtClean="0">
                <a:solidFill>
                  <a:schemeClr val="bg1"/>
                </a:solidFill>
                <a:latin typeface="+mn-lt"/>
                <a:cs typeface="+mn-cs"/>
              </a:rPr>
              <a:t>FDD</a:t>
            </a:r>
            <a:r>
              <a:rPr lang="en-US" sz="1200" dirty="0" smtClean="0">
                <a:solidFill>
                  <a:schemeClr val="bg1"/>
                </a:solidFill>
                <a:latin typeface="+mn-lt"/>
                <a:cs typeface="+mn-cs"/>
              </a:rPr>
              <a:t> </a:t>
            </a:r>
            <a:r>
              <a:rPr lang="en-US" sz="1200" dirty="0" err="1" smtClean="0">
                <a:solidFill>
                  <a:schemeClr val="bg1"/>
                </a:solidFill>
                <a:latin typeface="+mn-lt"/>
                <a:cs typeface="+mn-cs"/>
              </a:rPr>
              <a:t>Databook</a:t>
            </a:r>
            <a:r>
              <a:rPr lang="en-US" sz="1200" dirty="0" smtClean="0">
                <a:solidFill>
                  <a:schemeClr val="bg1"/>
                </a:solidFill>
                <a:latin typeface="+mn-lt"/>
                <a:cs typeface="+mn-cs"/>
              </a:rPr>
              <a:t>, is NOT a financial </a:t>
            </a:r>
            <a:r>
              <a:rPr lang="en-US" sz="1200" dirty="0" err="1" smtClean="0">
                <a:solidFill>
                  <a:schemeClr val="bg1"/>
                </a:solidFill>
                <a:latin typeface="+mn-lt"/>
                <a:cs typeface="+mn-cs"/>
              </a:rPr>
              <a:t>databook</a:t>
            </a:r>
            <a:r>
              <a:rPr lang="en-US" sz="1200" dirty="0" smtClean="0">
                <a:solidFill>
                  <a:schemeClr val="bg1"/>
                </a:solidFill>
                <a:latin typeface="+mn-lt"/>
                <a:cs typeface="+mn-cs"/>
              </a:rPr>
              <a:t>,  </a:t>
            </a:r>
            <a:r>
              <a:rPr lang="en-US" sz="1200" dirty="0" smtClean="0">
                <a:solidFill>
                  <a:schemeClr val="bg1"/>
                </a:solidFill>
                <a:latin typeface="+mn-lt"/>
                <a:cs typeface="+mn-cs"/>
              </a:rPr>
              <a:t>rather it is a Microsoft Excel® </a:t>
            </a:r>
            <a:r>
              <a:rPr lang="en-US" sz="1200" dirty="0" err="1" smtClean="0">
                <a:solidFill>
                  <a:schemeClr val="bg1"/>
                </a:solidFill>
                <a:latin typeface="+mn-lt"/>
                <a:cs typeface="+mn-cs"/>
              </a:rPr>
              <a:t>databook</a:t>
            </a:r>
            <a:r>
              <a:rPr lang="en-US" sz="1200" dirty="0" smtClean="0">
                <a:solidFill>
                  <a:schemeClr val="bg1"/>
                </a:solidFill>
                <a:latin typeface="+mn-lt"/>
                <a:cs typeface="+mn-cs"/>
              </a:rPr>
              <a:t> supporting  our  financial analysis and is often prepared to support our </a:t>
            </a:r>
            <a:r>
              <a:rPr lang="en-US" sz="1200" dirty="0" err="1" smtClean="0">
                <a:solidFill>
                  <a:schemeClr val="bg1"/>
                </a:solidFill>
                <a:latin typeface="+mn-lt"/>
                <a:cs typeface="+mn-cs"/>
              </a:rPr>
              <a:t>FDD</a:t>
            </a:r>
            <a:r>
              <a:rPr lang="en-US" sz="1200" dirty="0" smtClean="0">
                <a:solidFill>
                  <a:schemeClr val="bg1"/>
                </a:solidFill>
                <a:latin typeface="+mn-lt"/>
                <a:cs typeface="+mn-cs"/>
              </a:rPr>
              <a:t> report.</a:t>
            </a:r>
          </a:p>
          <a:p>
            <a:pPr>
              <a:lnSpc>
                <a:spcPts val="1300"/>
              </a:lnSpc>
            </a:pPr>
            <a:r>
              <a:rPr lang="en-US" sz="1200" dirty="0" smtClean="0">
                <a:solidFill>
                  <a:schemeClr val="bg1"/>
                </a:solidFill>
                <a:latin typeface="+mn-lt"/>
                <a:cs typeface="+mn-cs"/>
              </a:rPr>
              <a:t>For SEC clients, we are not permitted to compile financial </a:t>
            </a:r>
            <a:r>
              <a:rPr lang="en-US" sz="1200" dirty="0" err="1" smtClean="0">
                <a:solidFill>
                  <a:schemeClr val="bg1"/>
                </a:solidFill>
                <a:latin typeface="+mn-lt"/>
                <a:cs typeface="+mn-cs"/>
              </a:rPr>
              <a:t>databooks</a:t>
            </a:r>
            <a:r>
              <a:rPr lang="en-US" sz="1200" dirty="0" smtClean="0">
                <a:solidFill>
                  <a:schemeClr val="bg1"/>
                </a:solidFill>
                <a:latin typeface="+mn-lt"/>
                <a:cs typeface="+mn-cs"/>
              </a:rPr>
              <a:t> on behalf of the client. When performing due diligence on the sell-side,  we may be asked to assist the client with preparing standalone financial books (and other </a:t>
            </a:r>
            <a:r>
              <a:rPr lang="en-US" sz="1200" dirty="0" err="1" smtClean="0">
                <a:solidFill>
                  <a:schemeClr val="bg1"/>
                </a:solidFill>
                <a:latin typeface="+mn-lt"/>
                <a:cs typeface="+mn-cs"/>
              </a:rPr>
              <a:t>databooks</a:t>
            </a:r>
            <a:r>
              <a:rPr lang="en-US" sz="1200" dirty="0" smtClean="0">
                <a:solidFill>
                  <a:schemeClr val="bg1"/>
                </a:solidFill>
                <a:latin typeface="+mn-lt"/>
                <a:cs typeface="+mn-cs"/>
              </a:rPr>
              <a:t>, e.g. operational data) which will be provided to prospective purchasers – as part of wider sell-side assistance.  This is NOT included in the </a:t>
            </a:r>
            <a:r>
              <a:rPr lang="en-US" sz="1200" dirty="0" err="1" smtClean="0">
                <a:solidFill>
                  <a:schemeClr val="bg1"/>
                </a:solidFill>
                <a:latin typeface="+mn-lt"/>
                <a:cs typeface="+mn-cs"/>
              </a:rPr>
              <a:t>FDD</a:t>
            </a:r>
            <a:r>
              <a:rPr lang="en-US" sz="1200" dirty="0" smtClean="0">
                <a:solidFill>
                  <a:schemeClr val="bg1"/>
                </a:solidFill>
                <a:latin typeface="+mn-lt"/>
                <a:cs typeface="+mn-cs"/>
              </a:rPr>
              <a:t> toolkit.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GB" sz="1800" b="0" dirty="0">
                <a:solidFill>
                  <a:srgbClr val="8AA5CB"/>
                </a:solidFill>
                <a:latin typeface="Arial" pitchFamily="34" charset="0"/>
                <a:cs typeface="Arial" pitchFamily="34" charset="0"/>
              </a:rPr>
              <a:t>Databooks: Due diligence considerations</a:t>
            </a:r>
            <a:r>
              <a:rPr lang="en-US" altLang="en-US" sz="1800" dirty="0">
                <a:latin typeface="Arial" charset="0"/>
                <a:cs typeface="Arial" charset="0"/>
              </a:rPr>
              <a:t/>
            </a:r>
            <a:br>
              <a:rPr lang="en-US" altLang="en-US" sz="1800" dirty="0">
                <a:latin typeface="Arial" charset="0"/>
                <a:cs typeface="Arial" charset="0"/>
              </a:rPr>
            </a:br>
            <a:r>
              <a:rPr lang="en-US" altLang="en-US" sz="1800" dirty="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432175" y="1175005"/>
            <a:ext cx="5711825" cy="4715393"/>
          </a:xfrm>
          <a:prstGeom prst="rect">
            <a:avLst/>
          </a:prstGeom>
          <a:noFill/>
          <a:ln w="9525">
            <a:noFill/>
            <a:miter lim="800000"/>
            <a:headEnd/>
            <a:tailEnd/>
          </a:ln>
        </p:spPr>
        <p:txBody>
          <a:bodyPr wrap="square">
            <a:spAutoFit/>
          </a:bodyPr>
          <a:lstStyle/>
          <a:p>
            <a:pPr marL="269875" indent="-269875">
              <a:lnSpc>
                <a:spcPct val="120000"/>
              </a:lnSpc>
              <a:buClr>
                <a:schemeClr val="accent1"/>
              </a:buClr>
              <a:buSzPct val="125000"/>
              <a:buFont typeface="Arial" pitchFamily="34" charset="0"/>
              <a:buChar char="▪"/>
            </a:pPr>
            <a:r>
              <a:rPr lang="en-US" dirty="0">
                <a:solidFill>
                  <a:schemeClr val="accent1"/>
                </a:solidFill>
              </a:rPr>
              <a:t>Steps </a:t>
            </a:r>
          </a:p>
          <a:p>
            <a:pPr marL="269875" indent="-269875">
              <a:lnSpc>
                <a:spcPct val="120000"/>
              </a:lnSpc>
              <a:buClr>
                <a:schemeClr val="accent1"/>
              </a:buClr>
              <a:buSzPct val="125000"/>
              <a:buFont typeface="Arial" pitchFamily="34" charset="0"/>
              <a:buChar char="▪"/>
            </a:pPr>
            <a:r>
              <a:rPr lang="en-US" dirty="0">
                <a:solidFill>
                  <a:schemeClr val="accent1"/>
                </a:solidFill>
              </a:rPr>
              <a:t>Framework</a:t>
            </a:r>
          </a:p>
          <a:p>
            <a:pPr marL="269875" indent="-269875">
              <a:lnSpc>
                <a:spcPct val="120000"/>
              </a:lnSpc>
              <a:buClr>
                <a:schemeClr val="accent1"/>
              </a:buClr>
              <a:buSzPct val="125000"/>
              <a:buFont typeface="Arial" pitchFamily="34" charset="0"/>
              <a:buChar char="▪"/>
            </a:pPr>
            <a:r>
              <a:rPr lang="en-US" dirty="0">
                <a:solidFill>
                  <a:schemeClr val="accent1"/>
                </a:solidFill>
              </a:rPr>
              <a:t>Plan</a:t>
            </a:r>
          </a:p>
          <a:p>
            <a:pPr marL="727075" lvl="1" indent="-269875">
              <a:lnSpc>
                <a:spcPct val="120000"/>
              </a:lnSpc>
              <a:buFont typeface="Arial" pitchFamily="34" charset="0"/>
              <a:buChar char="–"/>
            </a:pPr>
            <a:r>
              <a:rPr lang="en-US" dirty="0">
                <a:solidFill>
                  <a:schemeClr val="accent1"/>
                </a:solidFill>
              </a:rPr>
              <a:t>Storyboard</a:t>
            </a:r>
          </a:p>
          <a:p>
            <a:pPr marL="727075" lvl="1" indent="-269875">
              <a:lnSpc>
                <a:spcPct val="120000"/>
              </a:lnSpc>
              <a:buFont typeface="Arial" pitchFamily="34" charset="0"/>
              <a:buChar char="–"/>
            </a:pPr>
            <a:r>
              <a:rPr lang="en-US" dirty="0">
                <a:solidFill>
                  <a:schemeClr val="accent1"/>
                </a:solidFill>
              </a:rPr>
              <a:t>Number of databooks</a:t>
            </a:r>
          </a:p>
          <a:p>
            <a:pPr marL="727075" lvl="1" indent="-269875">
              <a:lnSpc>
                <a:spcPct val="120000"/>
              </a:lnSpc>
              <a:buFont typeface="Arial" pitchFamily="34" charset="0"/>
              <a:buChar char="–"/>
            </a:pPr>
            <a:r>
              <a:rPr lang="en-US" dirty="0">
                <a:solidFill>
                  <a:schemeClr val="accent1"/>
                </a:solidFill>
              </a:rPr>
              <a:t>Other considerations</a:t>
            </a:r>
          </a:p>
          <a:p>
            <a:pPr marL="269875" indent="-269875">
              <a:lnSpc>
                <a:spcPct val="120000"/>
              </a:lnSpc>
              <a:buSzPct val="125000"/>
              <a:buFont typeface="Arial" pitchFamily="34" charset="0"/>
              <a:buChar char="▪"/>
            </a:pPr>
            <a:r>
              <a:rPr lang="en-US" dirty="0">
                <a:solidFill>
                  <a:schemeClr val="accent1"/>
                </a:solidFill>
              </a:rPr>
              <a:t>Analyze</a:t>
            </a:r>
          </a:p>
          <a:p>
            <a:pPr marL="727075" lvl="1" indent="-269875">
              <a:lnSpc>
                <a:spcPct val="120000"/>
              </a:lnSpc>
              <a:buFont typeface="Arial" pitchFamily="34" charset="0"/>
              <a:buChar char="–"/>
            </a:pPr>
            <a:r>
              <a:rPr lang="en-US" dirty="0">
                <a:solidFill>
                  <a:schemeClr val="accent1"/>
                </a:solidFill>
              </a:rPr>
              <a:t>Key principles - separation, consistency,  integrity, linearity </a:t>
            </a:r>
          </a:p>
          <a:p>
            <a:pPr marL="269875" indent="-269875">
              <a:lnSpc>
                <a:spcPct val="120000"/>
              </a:lnSpc>
              <a:buSzPct val="125000"/>
              <a:buFont typeface="Arial" pitchFamily="34" charset="0"/>
              <a:buChar char="▪"/>
            </a:pPr>
            <a:r>
              <a:rPr lang="en-US" dirty="0">
                <a:solidFill>
                  <a:schemeClr val="accent1"/>
                </a:solidFill>
              </a:rPr>
              <a:t>Report</a:t>
            </a:r>
          </a:p>
          <a:p>
            <a:pPr marL="727075" lvl="1" indent="-269875">
              <a:lnSpc>
                <a:spcPct val="120000"/>
              </a:lnSpc>
              <a:buFont typeface="Arial" pitchFamily="34" charset="0"/>
              <a:buChar char="–"/>
            </a:pPr>
            <a:r>
              <a:rPr lang="en-US" dirty="0">
                <a:solidFill>
                  <a:schemeClr val="accent1"/>
                </a:solidFill>
              </a:rPr>
              <a:t>Production options – excel printouts,  cutting and pasting to PowerPoint, linking into PowerPoint, providing databooks to client</a:t>
            </a:r>
          </a:p>
          <a:p>
            <a:pPr marL="269875" indent="-269875">
              <a:lnSpc>
                <a:spcPct val="120000"/>
              </a:lnSpc>
              <a:buSzPct val="125000"/>
              <a:buFont typeface="Arial" pitchFamily="34" charset="0"/>
              <a:buChar char="▪"/>
            </a:pPr>
            <a:r>
              <a:rPr lang="en-US" dirty="0">
                <a:solidFill>
                  <a:schemeClr val="accent1"/>
                </a:solidFill>
              </a:rPr>
              <a:t>Summary – dos and don'ts</a:t>
            </a:r>
          </a:p>
        </p:txBody>
      </p:sp>
      <p:pic>
        <p:nvPicPr>
          <p:cNvPr id="6" name="Picture 5"/>
          <p:cNvPicPr>
            <a:picLocks noChangeAspect="1" noChangeArrowheads="1"/>
          </p:cNvPicPr>
          <p:nvPr/>
        </p:nvPicPr>
        <p:blipFill>
          <a:blip r:embed="rId4"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69" name="Rectangle 37"/>
          <p:cNvSpPr>
            <a:spLocks noGrp="1" noChangeArrowheads="1"/>
          </p:cNvSpPr>
          <p:nvPr>
            <p:ph type="title"/>
          </p:nvPr>
        </p:nvSpPr>
        <p:spPr bwMode="gray"/>
        <p:txBody>
          <a:bodyPr/>
          <a:lstStyle/>
          <a:p>
            <a:r>
              <a:rPr lang="en-GB" sz="1800" b="0" dirty="0">
                <a:solidFill>
                  <a:srgbClr val="8AA5CB"/>
                </a:solidFill>
                <a:latin typeface="Arial" pitchFamily="34" charset="0"/>
                <a:cs typeface="Arial" pitchFamily="34" charset="0"/>
              </a:rPr>
              <a:t>Databooks: Due diligence considerations</a:t>
            </a:r>
            <a:r>
              <a:rPr lang="en-US" altLang="en-US" sz="1800" dirty="0">
                <a:latin typeface="Arial" charset="0"/>
                <a:cs typeface="Arial" charset="0"/>
              </a:rPr>
              <a:t/>
            </a:r>
            <a:br>
              <a:rPr lang="en-US" altLang="en-US" sz="1800" dirty="0">
                <a:latin typeface="Arial" charset="0"/>
                <a:cs typeface="Arial" charset="0"/>
              </a:rPr>
            </a:br>
            <a:r>
              <a:rPr lang="en-GB" sz="1800" dirty="0"/>
              <a:t>Steps</a:t>
            </a:r>
          </a:p>
        </p:txBody>
      </p:sp>
      <p:sp>
        <p:nvSpPr>
          <p:cNvPr id="120835" name="AutoShape 3"/>
          <p:cNvSpPr>
            <a:spLocks noChangeArrowheads="1"/>
          </p:cNvSpPr>
          <p:nvPr/>
        </p:nvSpPr>
        <p:spPr bwMode="auto">
          <a:xfrm>
            <a:off x="108353" y="1114697"/>
            <a:ext cx="2995246" cy="713242"/>
          </a:xfrm>
          <a:prstGeom prst="chevron">
            <a:avLst>
              <a:gd name="adj" fmla="val 32811"/>
            </a:avLst>
          </a:prstGeom>
          <a:solidFill>
            <a:srgbClr val="007C92"/>
          </a:solidFill>
          <a:ln w="6350">
            <a:noFill/>
            <a:miter lim="800000"/>
            <a:headEnd type="none" w="sm" len="sm"/>
            <a:tailEnd type="none" w="sm" len="sm"/>
          </a:ln>
          <a:effectLst/>
        </p:spPr>
        <p:txBody>
          <a:bodyPr lIns="54000" tIns="54000" rIns="54000" bIns="54000" anchor="ctr"/>
          <a:lstStyle/>
          <a:p>
            <a:pPr marL="193675" algn="ctr" defTabSz="762000" eaLnBrk="0" hangingPunct="0">
              <a:spcBef>
                <a:spcPct val="20000"/>
              </a:spcBef>
            </a:pPr>
            <a:r>
              <a:rPr lang="en-GB" sz="1400" b="1" dirty="0">
                <a:solidFill>
                  <a:schemeClr val="bg1"/>
                </a:solidFill>
                <a:latin typeface="Arial"/>
              </a:rPr>
              <a:t>PLAN</a:t>
            </a:r>
          </a:p>
          <a:p>
            <a:pPr marL="193675" algn="ctr" defTabSz="762000" eaLnBrk="0" hangingPunct="0">
              <a:spcBef>
                <a:spcPct val="20000"/>
              </a:spcBef>
            </a:pPr>
            <a:r>
              <a:rPr lang="en-GB" sz="1400" b="1" dirty="0">
                <a:solidFill>
                  <a:schemeClr val="bg1"/>
                </a:solidFill>
                <a:latin typeface="Arial"/>
              </a:rPr>
              <a:t>Establish a single </a:t>
            </a:r>
            <a:br>
              <a:rPr lang="en-GB" sz="1400" b="1" dirty="0">
                <a:solidFill>
                  <a:schemeClr val="bg1"/>
                </a:solidFill>
                <a:latin typeface="Arial"/>
              </a:rPr>
            </a:br>
            <a:r>
              <a:rPr lang="en-GB" sz="1400" b="1" dirty="0">
                <a:solidFill>
                  <a:schemeClr val="bg1"/>
                </a:solidFill>
                <a:latin typeface="Arial"/>
              </a:rPr>
              <a:t>data set</a:t>
            </a:r>
          </a:p>
        </p:txBody>
      </p:sp>
      <p:sp>
        <p:nvSpPr>
          <p:cNvPr id="120836" name="AutoShape 4"/>
          <p:cNvSpPr>
            <a:spLocks noChangeArrowheads="1"/>
          </p:cNvSpPr>
          <p:nvPr/>
        </p:nvSpPr>
        <p:spPr bwMode="auto">
          <a:xfrm>
            <a:off x="3030330" y="1114697"/>
            <a:ext cx="2986454" cy="713242"/>
          </a:xfrm>
          <a:prstGeom prst="chevron">
            <a:avLst>
              <a:gd name="adj" fmla="val 36309"/>
            </a:avLst>
          </a:prstGeom>
          <a:solidFill>
            <a:srgbClr val="8E258D"/>
          </a:solidFill>
          <a:ln w="6350">
            <a:noFill/>
            <a:miter lim="800000"/>
            <a:headEnd type="none" w="sm" len="sm"/>
            <a:tailEnd type="none" w="sm" len="sm"/>
          </a:ln>
          <a:effectLst/>
        </p:spPr>
        <p:txBody>
          <a:bodyPr lIns="54000" tIns="54000" rIns="54000" bIns="54000" anchor="ctr" anchorCtr="1"/>
          <a:lstStyle/>
          <a:p>
            <a:pPr marL="193675" algn="ctr" defTabSz="762000" eaLnBrk="0" hangingPunct="0">
              <a:spcBef>
                <a:spcPct val="20000"/>
              </a:spcBef>
            </a:pPr>
            <a:r>
              <a:rPr lang="en-GB" sz="1400" b="1" dirty="0">
                <a:solidFill>
                  <a:schemeClr val="bg1"/>
                </a:solidFill>
                <a:latin typeface="Arial"/>
              </a:rPr>
              <a:t>ANALYZE</a:t>
            </a:r>
          </a:p>
          <a:p>
            <a:pPr marL="193675" algn="ctr" defTabSz="762000" eaLnBrk="0" hangingPunct="0">
              <a:spcBef>
                <a:spcPct val="20000"/>
              </a:spcBef>
            </a:pPr>
            <a:r>
              <a:rPr lang="en-GB" sz="1400" b="1" dirty="0">
                <a:solidFill>
                  <a:schemeClr val="bg1"/>
                </a:solidFill>
                <a:latin typeface="Arial"/>
              </a:rPr>
              <a:t>Team analysis driven </a:t>
            </a:r>
            <a:br>
              <a:rPr lang="en-GB" sz="1400" b="1" dirty="0">
                <a:solidFill>
                  <a:schemeClr val="bg1"/>
                </a:solidFill>
                <a:latin typeface="Arial"/>
              </a:rPr>
            </a:br>
            <a:r>
              <a:rPr lang="en-GB" sz="1400" b="1" dirty="0">
                <a:solidFill>
                  <a:schemeClr val="bg1"/>
                </a:solidFill>
                <a:latin typeface="Arial"/>
              </a:rPr>
              <a:t>from single data set</a:t>
            </a:r>
          </a:p>
        </p:txBody>
      </p:sp>
      <p:sp>
        <p:nvSpPr>
          <p:cNvPr id="120837" name="AutoShape 5"/>
          <p:cNvSpPr>
            <a:spLocks noChangeArrowheads="1"/>
          </p:cNvSpPr>
          <p:nvPr/>
        </p:nvSpPr>
        <p:spPr bwMode="auto">
          <a:xfrm>
            <a:off x="5943515" y="1114697"/>
            <a:ext cx="2804746" cy="713242"/>
          </a:xfrm>
          <a:prstGeom prst="chevron">
            <a:avLst>
              <a:gd name="adj" fmla="val 37501"/>
            </a:avLst>
          </a:prstGeom>
          <a:solidFill>
            <a:srgbClr val="A79E70"/>
          </a:solidFill>
          <a:ln w="6350">
            <a:noFill/>
            <a:miter lim="800000"/>
            <a:headEnd type="none" w="sm" len="sm"/>
            <a:tailEnd type="none" w="sm" len="sm"/>
          </a:ln>
          <a:effectLst/>
        </p:spPr>
        <p:txBody>
          <a:bodyPr lIns="54000" tIns="54000" rIns="54000" bIns="54000" anchor="ctr"/>
          <a:lstStyle/>
          <a:p>
            <a:pPr marL="193675" algn="ctr" defTabSz="762000" eaLnBrk="0" hangingPunct="0">
              <a:spcBef>
                <a:spcPct val="20000"/>
              </a:spcBef>
            </a:pPr>
            <a:r>
              <a:rPr lang="en-GB" sz="1400" b="1" dirty="0">
                <a:solidFill>
                  <a:schemeClr val="bg1"/>
                </a:solidFill>
                <a:latin typeface="Arial"/>
              </a:rPr>
              <a:t>REPORT</a:t>
            </a:r>
          </a:p>
          <a:p>
            <a:pPr marL="193675" algn="ctr" defTabSz="762000" eaLnBrk="0" hangingPunct="0">
              <a:spcBef>
                <a:spcPct val="20000"/>
              </a:spcBef>
            </a:pPr>
            <a:r>
              <a:rPr lang="en-GB" sz="1400" b="1" dirty="0">
                <a:solidFill>
                  <a:schemeClr val="bg1"/>
                </a:solidFill>
                <a:latin typeface="Arial"/>
              </a:rPr>
              <a:t>Report charts and </a:t>
            </a:r>
            <a:br>
              <a:rPr lang="en-GB" sz="1400" b="1" dirty="0">
                <a:solidFill>
                  <a:schemeClr val="bg1"/>
                </a:solidFill>
                <a:latin typeface="Arial"/>
              </a:rPr>
            </a:br>
            <a:r>
              <a:rPr lang="en-GB" sz="1400" b="1" dirty="0">
                <a:solidFill>
                  <a:schemeClr val="bg1"/>
                </a:solidFill>
                <a:latin typeface="Arial"/>
              </a:rPr>
              <a:t>tables linked through</a:t>
            </a:r>
          </a:p>
        </p:txBody>
      </p:sp>
      <p:sp>
        <p:nvSpPr>
          <p:cNvPr id="57" name="Rectangle 15"/>
          <p:cNvSpPr>
            <a:spLocks noChangeArrowheads="1"/>
          </p:cNvSpPr>
          <p:nvPr/>
        </p:nvSpPr>
        <p:spPr bwMode="auto">
          <a:xfrm>
            <a:off x="3848196" y="2015264"/>
            <a:ext cx="1439863" cy="338138"/>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buClr>
                <a:schemeClr val="bg1"/>
              </a:buClr>
            </a:pPr>
            <a:r>
              <a:rPr lang="en-GB" sz="1200" b="1" dirty="0">
                <a:solidFill>
                  <a:schemeClr val="accent1"/>
                </a:solidFill>
                <a:latin typeface="Arial"/>
              </a:rPr>
              <a:t>Databook</a:t>
            </a:r>
          </a:p>
        </p:txBody>
      </p:sp>
      <p:sp>
        <p:nvSpPr>
          <p:cNvPr id="58" name="Rectangle 10"/>
          <p:cNvSpPr>
            <a:spLocks noChangeArrowheads="1"/>
          </p:cNvSpPr>
          <p:nvPr/>
        </p:nvSpPr>
        <p:spPr bwMode="auto">
          <a:xfrm>
            <a:off x="6065030" y="2018989"/>
            <a:ext cx="1439863" cy="338626"/>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Report body</a:t>
            </a:r>
          </a:p>
        </p:txBody>
      </p:sp>
      <p:sp>
        <p:nvSpPr>
          <p:cNvPr id="59" name="Rectangle 13"/>
          <p:cNvSpPr>
            <a:spLocks noChangeArrowheads="1"/>
          </p:cNvSpPr>
          <p:nvPr/>
        </p:nvSpPr>
        <p:spPr bwMode="auto">
          <a:xfrm>
            <a:off x="7963680" y="1953352"/>
            <a:ext cx="914400" cy="202877"/>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Tables</a:t>
            </a:r>
          </a:p>
        </p:txBody>
      </p:sp>
      <p:sp>
        <p:nvSpPr>
          <p:cNvPr id="60" name="Rectangle 17"/>
          <p:cNvSpPr>
            <a:spLocks noChangeArrowheads="1"/>
          </p:cNvSpPr>
          <p:nvPr/>
        </p:nvSpPr>
        <p:spPr bwMode="auto">
          <a:xfrm>
            <a:off x="7963680" y="2220375"/>
            <a:ext cx="914400" cy="202877"/>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Charts</a:t>
            </a:r>
          </a:p>
        </p:txBody>
      </p:sp>
      <p:sp>
        <p:nvSpPr>
          <p:cNvPr id="61" name="Rectangle 16"/>
          <p:cNvSpPr>
            <a:spLocks noChangeArrowheads="1"/>
          </p:cNvSpPr>
          <p:nvPr/>
        </p:nvSpPr>
        <p:spPr bwMode="auto">
          <a:xfrm>
            <a:off x="6065030" y="2570135"/>
            <a:ext cx="1439863" cy="33806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Appendices</a:t>
            </a:r>
          </a:p>
        </p:txBody>
      </p:sp>
      <p:sp>
        <p:nvSpPr>
          <p:cNvPr id="62" name="Rectangle 18"/>
          <p:cNvSpPr>
            <a:spLocks noChangeArrowheads="1"/>
          </p:cNvSpPr>
          <p:nvPr/>
        </p:nvSpPr>
        <p:spPr bwMode="auto">
          <a:xfrm>
            <a:off x="7963680" y="2510565"/>
            <a:ext cx="914400" cy="202538"/>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Tables</a:t>
            </a:r>
          </a:p>
        </p:txBody>
      </p:sp>
      <p:sp>
        <p:nvSpPr>
          <p:cNvPr id="63" name="Rectangle 19"/>
          <p:cNvSpPr>
            <a:spLocks noChangeArrowheads="1"/>
          </p:cNvSpPr>
          <p:nvPr/>
        </p:nvSpPr>
        <p:spPr bwMode="auto">
          <a:xfrm>
            <a:off x="7963680" y="2765227"/>
            <a:ext cx="914400" cy="202538"/>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Charts</a:t>
            </a:r>
          </a:p>
        </p:txBody>
      </p:sp>
      <p:sp>
        <p:nvSpPr>
          <p:cNvPr id="64" name="Rectangle 11"/>
          <p:cNvSpPr>
            <a:spLocks noChangeArrowheads="1"/>
          </p:cNvSpPr>
          <p:nvPr/>
        </p:nvSpPr>
        <p:spPr bwMode="auto">
          <a:xfrm>
            <a:off x="814482" y="3124927"/>
            <a:ext cx="1439863" cy="33813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Reconciled</a:t>
            </a:r>
          </a:p>
        </p:txBody>
      </p:sp>
      <p:sp>
        <p:nvSpPr>
          <p:cNvPr id="65" name="Rectangle 12"/>
          <p:cNvSpPr>
            <a:spLocks noChangeArrowheads="1"/>
          </p:cNvSpPr>
          <p:nvPr/>
        </p:nvSpPr>
        <p:spPr bwMode="auto">
          <a:xfrm>
            <a:off x="814482" y="2569302"/>
            <a:ext cx="1439863" cy="33813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Consistent</a:t>
            </a:r>
          </a:p>
        </p:txBody>
      </p:sp>
      <p:sp>
        <p:nvSpPr>
          <p:cNvPr id="66" name="Rectangle 14"/>
          <p:cNvSpPr>
            <a:spLocks noChangeArrowheads="1"/>
          </p:cNvSpPr>
          <p:nvPr/>
        </p:nvSpPr>
        <p:spPr bwMode="auto">
          <a:xfrm>
            <a:off x="814482" y="2015264"/>
            <a:ext cx="1439863" cy="33813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Raw data</a:t>
            </a:r>
          </a:p>
        </p:txBody>
      </p:sp>
      <p:cxnSp>
        <p:nvCxnSpPr>
          <p:cNvPr id="67" name="AutoShape 41"/>
          <p:cNvCxnSpPr>
            <a:cxnSpLocks noChangeShapeType="1"/>
          </p:cNvCxnSpPr>
          <p:nvPr/>
        </p:nvCxnSpPr>
        <p:spPr bwMode="auto">
          <a:xfrm rot="5400000">
            <a:off x="1412743" y="2461352"/>
            <a:ext cx="215900" cy="0"/>
          </a:xfrm>
          <a:prstGeom prst="straightConnector1">
            <a:avLst/>
          </a:prstGeom>
          <a:noFill/>
          <a:ln w="12700">
            <a:solidFill>
              <a:srgbClr val="F38E31"/>
            </a:solidFill>
            <a:round/>
            <a:headEnd/>
            <a:tailEnd type="triangle" w="med" len="med"/>
          </a:ln>
          <a:effectLst/>
        </p:spPr>
      </p:cxnSp>
      <p:cxnSp>
        <p:nvCxnSpPr>
          <p:cNvPr id="68" name="AutoShape 41"/>
          <p:cNvCxnSpPr>
            <a:cxnSpLocks noChangeShapeType="1"/>
          </p:cNvCxnSpPr>
          <p:nvPr/>
        </p:nvCxnSpPr>
        <p:spPr bwMode="auto">
          <a:xfrm rot="5400000">
            <a:off x="1420003" y="3020144"/>
            <a:ext cx="215900" cy="0"/>
          </a:xfrm>
          <a:prstGeom prst="straightConnector1">
            <a:avLst/>
          </a:prstGeom>
          <a:noFill/>
          <a:ln w="12700">
            <a:solidFill>
              <a:srgbClr val="F38E31"/>
            </a:solidFill>
            <a:round/>
            <a:headEnd/>
            <a:tailEnd type="triangle" w="med" len="med"/>
          </a:ln>
          <a:effectLst/>
        </p:spPr>
      </p:cxnSp>
      <p:cxnSp>
        <p:nvCxnSpPr>
          <p:cNvPr id="70" name="Elbow Connector 69"/>
          <p:cNvCxnSpPr>
            <a:stCxn id="64" idx="3"/>
            <a:endCxn id="57" idx="1"/>
          </p:cNvCxnSpPr>
          <p:nvPr/>
        </p:nvCxnSpPr>
        <p:spPr>
          <a:xfrm flipV="1">
            <a:off x="2254345" y="2184333"/>
            <a:ext cx="1593851" cy="1109663"/>
          </a:xfrm>
          <a:prstGeom prst="bentConnector3">
            <a:avLst>
              <a:gd name="adj1" fmla="val 50000"/>
            </a:avLst>
          </a:prstGeom>
          <a:noFill/>
          <a:ln w="12700">
            <a:solidFill>
              <a:srgbClr val="F38E31"/>
            </a:solidFill>
            <a:round/>
            <a:headEnd/>
            <a:tailEnd type="triangle" w="med" len="med"/>
          </a:ln>
          <a:effectLst/>
        </p:spPr>
      </p:cxnSp>
      <p:cxnSp>
        <p:nvCxnSpPr>
          <p:cNvPr id="72" name="Straight Arrow Connector 71"/>
          <p:cNvCxnSpPr>
            <a:stCxn id="57" idx="3"/>
            <a:endCxn id="58" idx="1"/>
          </p:cNvCxnSpPr>
          <p:nvPr/>
        </p:nvCxnSpPr>
        <p:spPr>
          <a:xfrm>
            <a:off x="5288059" y="2184333"/>
            <a:ext cx="776971" cy="3969"/>
          </a:xfrm>
          <a:prstGeom prst="straightConnector1">
            <a:avLst/>
          </a:prstGeom>
          <a:noFill/>
          <a:ln w="12700">
            <a:solidFill>
              <a:srgbClr val="F38E31"/>
            </a:solidFill>
            <a:round/>
            <a:headEnd/>
            <a:tailEnd type="triangle" w="med" len="med"/>
          </a:ln>
          <a:effectLst/>
        </p:spPr>
      </p:cxnSp>
      <p:cxnSp>
        <p:nvCxnSpPr>
          <p:cNvPr id="74" name="Elbow Connector 73"/>
          <p:cNvCxnSpPr>
            <a:stCxn id="57" idx="3"/>
            <a:endCxn id="61" idx="1"/>
          </p:cNvCxnSpPr>
          <p:nvPr/>
        </p:nvCxnSpPr>
        <p:spPr>
          <a:xfrm>
            <a:off x="5288059" y="2184333"/>
            <a:ext cx="776971" cy="554832"/>
          </a:xfrm>
          <a:prstGeom prst="bentConnector3">
            <a:avLst>
              <a:gd name="adj1" fmla="val 50000"/>
            </a:avLst>
          </a:prstGeom>
          <a:noFill/>
          <a:ln w="12700">
            <a:solidFill>
              <a:srgbClr val="F38E31"/>
            </a:solidFill>
            <a:round/>
            <a:headEnd/>
            <a:tailEnd type="triangle" w="med" len="med"/>
          </a:ln>
          <a:effectLst/>
        </p:spPr>
      </p:cxnSp>
      <p:cxnSp>
        <p:nvCxnSpPr>
          <p:cNvPr id="76" name="Straight Arrow Connector 75"/>
          <p:cNvCxnSpPr>
            <a:stCxn id="58" idx="3"/>
            <a:endCxn id="59" idx="1"/>
          </p:cNvCxnSpPr>
          <p:nvPr/>
        </p:nvCxnSpPr>
        <p:spPr>
          <a:xfrm flipV="1">
            <a:off x="7504893" y="2054791"/>
            <a:ext cx="458787" cy="133511"/>
          </a:xfrm>
          <a:prstGeom prst="straightConnector1">
            <a:avLst/>
          </a:prstGeom>
          <a:noFill/>
          <a:ln w="12700">
            <a:solidFill>
              <a:srgbClr val="F38E31"/>
            </a:solidFill>
            <a:round/>
            <a:headEnd/>
            <a:tailEnd type="triangle" w="med" len="med"/>
          </a:ln>
          <a:effectLst/>
        </p:spPr>
      </p:cxnSp>
      <p:cxnSp>
        <p:nvCxnSpPr>
          <p:cNvPr id="78" name="Straight Arrow Connector 77"/>
          <p:cNvCxnSpPr>
            <a:stCxn id="58" idx="3"/>
            <a:endCxn id="60" idx="1"/>
          </p:cNvCxnSpPr>
          <p:nvPr/>
        </p:nvCxnSpPr>
        <p:spPr>
          <a:xfrm>
            <a:off x="7504893" y="2188302"/>
            <a:ext cx="458787" cy="133512"/>
          </a:xfrm>
          <a:prstGeom prst="straightConnector1">
            <a:avLst/>
          </a:prstGeom>
          <a:noFill/>
          <a:ln w="12700">
            <a:solidFill>
              <a:srgbClr val="F38E31"/>
            </a:solidFill>
            <a:round/>
            <a:headEnd/>
            <a:tailEnd type="triangle" w="med" len="med"/>
          </a:ln>
          <a:effectLst/>
        </p:spPr>
      </p:cxnSp>
      <p:cxnSp>
        <p:nvCxnSpPr>
          <p:cNvPr id="80" name="Straight Arrow Connector 79"/>
          <p:cNvCxnSpPr/>
          <p:nvPr/>
        </p:nvCxnSpPr>
        <p:spPr>
          <a:xfrm flipV="1">
            <a:off x="7526664" y="2584563"/>
            <a:ext cx="458787" cy="133511"/>
          </a:xfrm>
          <a:prstGeom prst="straightConnector1">
            <a:avLst/>
          </a:prstGeom>
          <a:noFill/>
          <a:ln w="12700">
            <a:solidFill>
              <a:srgbClr val="F38E31"/>
            </a:solidFill>
            <a:round/>
            <a:headEnd/>
            <a:tailEnd type="triangle" w="med" len="med"/>
          </a:ln>
          <a:effectLst/>
        </p:spPr>
      </p:cxnSp>
      <p:cxnSp>
        <p:nvCxnSpPr>
          <p:cNvPr id="81" name="Straight Arrow Connector 80"/>
          <p:cNvCxnSpPr/>
          <p:nvPr/>
        </p:nvCxnSpPr>
        <p:spPr>
          <a:xfrm>
            <a:off x="7526664" y="2718074"/>
            <a:ext cx="458787" cy="133512"/>
          </a:xfrm>
          <a:prstGeom prst="straightConnector1">
            <a:avLst/>
          </a:prstGeom>
          <a:noFill/>
          <a:ln w="12700">
            <a:solidFill>
              <a:srgbClr val="F38E31"/>
            </a:solidFill>
            <a:round/>
            <a:headEnd/>
            <a:tailEnd type="triangle" w="med" len="med"/>
          </a:ln>
          <a:effectLst/>
        </p:spPr>
      </p:cxnSp>
      <p:sp>
        <p:nvSpPr>
          <p:cNvPr id="83" name="Rectangle 115"/>
          <p:cNvSpPr>
            <a:spLocks noChangeArrowheads="1"/>
          </p:cNvSpPr>
          <p:nvPr>
            <p:custDataLst>
              <p:tags r:id="rId1"/>
            </p:custDataLst>
          </p:nvPr>
        </p:nvSpPr>
        <p:spPr bwMode="auto">
          <a:xfrm>
            <a:off x="285724" y="3619500"/>
            <a:ext cx="8610626" cy="2609850"/>
          </a:xfrm>
          <a:prstGeom prst="rect">
            <a:avLst/>
          </a:prstGeom>
          <a:solidFill>
            <a:srgbClr val="7AB80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bg1"/>
                </a:solidFill>
                <a:latin typeface="Arial"/>
              </a:rPr>
              <a:t>Text text text</a:t>
            </a:r>
          </a:p>
        </p:txBody>
      </p:sp>
      <p:sp>
        <p:nvSpPr>
          <p:cNvPr id="84" name="Rectangle 115"/>
          <p:cNvSpPr>
            <a:spLocks noChangeArrowheads="1"/>
          </p:cNvSpPr>
          <p:nvPr>
            <p:custDataLst>
              <p:tags r:id="rId2"/>
            </p:custDataLst>
          </p:nvPr>
        </p:nvSpPr>
        <p:spPr bwMode="auto">
          <a:xfrm>
            <a:off x="278648" y="3629954"/>
            <a:ext cx="2743200" cy="2606472"/>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All raw data captured or tied into a single spreadsheet</a:t>
            </a:r>
          </a:p>
          <a:p>
            <a:pPr marL="231775" indent="-231775"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Data checked to ensure consistent with other data provided</a:t>
            </a:r>
          </a:p>
          <a:p>
            <a:pPr marL="231775" indent="-231775"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Data reconciled to appropriate information, for example:</a:t>
            </a:r>
          </a:p>
          <a:p>
            <a:pPr lvl="1" indent="-228600" defTabSz="762000">
              <a:spcBef>
                <a:spcPts val="300"/>
              </a:spcBef>
              <a:spcAft>
                <a:spcPts val="300"/>
              </a:spcAft>
              <a:buClr>
                <a:schemeClr val="accent1"/>
              </a:buClr>
              <a:buSzPct val="100000"/>
              <a:buFont typeface="Arial" pitchFamily="34" charset="0"/>
              <a:buChar char="–"/>
            </a:pPr>
            <a:r>
              <a:rPr lang="en-US" sz="1100" dirty="0">
                <a:solidFill>
                  <a:schemeClr val="accent1"/>
                </a:solidFill>
                <a:latin typeface="Arial"/>
              </a:rPr>
              <a:t>Audited financial information</a:t>
            </a:r>
          </a:p>
          <a:p>
            <a:pPr lvl="1" indent="-228600" defTabSz="762000">
              <a:spcBef>
                <a:spcPts val="300"/>
              </a:spcBef>
              <a:spcAft>
                <a:spcPts val="300"/>
              </a:spcAft>
              <a:buClr>
                <a:schemeClr val="accent1"/>
              </a:buClr>
              <a:buSzPct val="100000"/>
              <a:buFont typeface="Arial" pitchFamily="34" charset="0"/>
              <a:buChar char="–"/>
            </a:pPr>
            <a:r>
              <a:rPr lang="en-US" sz="1100" dirty="0">
                <a:solidFill>
                  <a:schemeClr val="accent1"/>
                </a:solidFill>
                <a:latin typeface="Arial"/>
              </a:rPr>
              <a:t>Management accounts</a:t>
            </a:r>
          </a:p>
          <a:p>
            <a:pPr lvl="1" indent="-228600" defTabSz="762000">
              <a:spcBef>
                <a:spcPts val="300"/>
              </a:spcBef>
              <a:spcAft>
                <a:spcPts val="300"/>
              </a:spcAft>
              <a:buClr>
                <a:schemeClr val="accent1"/>
              </a:buClr>
              <a:buSzPct val="100000"/>
              <a:buFont typeface="Arial" pitchFamily="34" charset="0"/>
              <a:buChar char="–"/>
            </a:pPr>
            <a:r>
              <a:rPr lang="en-US" sz="1100" dirty="0">
                <a:solidFill>
                  <a:schemeClr val="accent1"/>
                </a:solidFill>
                <a:latin typeface="Arial"/>
              </a:rPr>
              <a:t>Information memorandum</a:t>
            </a:r>
          </a:p>
          <a:p>
            <a:pPr lvl="1" indent="-228600" defTabSz="762000">
              <a:spcBef>
                <a:spcPts val="300"/>
              </a:spcBef>
              <a:spcAft>
                <a:spcPts val="300"/>
              </a:spcAft>
              <a:buClr>
                <a:schemeClr val="accent1"/>
              </a:buClr>
              <a:buSzPct val="100000"/>
              <a:buFont typeface="Arial" pitchFamily="34" charset="0"/>
              <a:buChar char="–"/>
            </a:pPr>
            <a:r>
              <a:rPr lang="en-US" sz="1100" dirty="0">
                <a:solidFill>
                  <a:schemeClr val="accent1"/>
                </a:solidFill>
                <a:latin typeface="Arial"/>
              </a:rPr>
              <a:t>VDD (Vendor due diligence) report</a:t>
            </a:r>
          </a:p>
          <a:p>
            <a:pPr marL="231775" indent="-231775"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Data recut, reanalyzed, adjusted and captured as an output</a:t>
            </a:r>
          </a:p>
        </p:txBody>
      </p:sp>
      <p:sp>
        <p:nvSpPr>
          <p:cNvPr id="85" name="Rectangle 115"/>
          <p:cNvSpPr>
            <a:spLocks noChangeArrowheads="1"/>
          </p:cNvSpPr>
          <p:nvPr>
            <p:custDataLst>
              <p:tags r:id="rId3"/>
            </p:custDataLst>
          </p:nvPr>
        </p:nvSpPr>
        <p:spPr bwMode="auto">
          <a:xfrm>
            <a:off x="3218335" y="3622878"/>
            <a:ext cx="2743200" cy="2606472"/>
          </a:xfrm>
          <a:prstGeom prst="rect">
            <a:avLst/>
          </a:prstGeom>
          <a:solidFill>
            <a:srgbClr val="BDDC80"/>
          </a:solidFill>
          <a:ln w="6350">
            <a:noFill/>
            <a:miter lim="800000"/>
            <a:headEnd type="none" w="sm" len="sm"/>
            <a:tailEnd type="none" w="sm" len="sm"/>
          </a:ln>
          <a:effectLst/>
        </p:spPr>
        <p:txBody>
          <a:bodyPr lIns="54000" tIns="54000" rIns="54000" bIns="54000" anchor="t"/>
          <a:lstStyle/>
          <a:p>
            <a:pPr marL="228600" indent="-228600"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All teams’ analysis driven off raw data spreadsheet output</a:t>
            </a:r>
          </a:p>
          <a:p>
            <a:pPr marL="228600" indent="-228600"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All tables and charts should be presentable</a:t>
            </a:r>
          </a:p>
          <a:p>
            <a:pPr marL="228600" indent="-228600"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All analysis electronically linked</a:t>
            </a:r>
          </a:p>
        </p:txBody>
      </p:sp>
      <p:sp>
        <p:nvSpPr>
          <p:cNvPr id="86" name="Rectangle 115"/>
          <p:cNvSpPr>
            <a:spLocks noChangeArrowheads="1"/>
          </p:cNvSpPr>
          <p:nvPr>
            <p:custDataLst>
              <p:tags r:id="rId4"/>
            </p:custDataLst>
          </p:nvPr>
        </p:nvSpPr>
        <p:spPr bwMode="auto">
          <a:xfrm>
            <a:off x="6159111" y="3622878"/>
            <a:ext cx="2743200" cy="2606472"/>
          </a:xfrm>
          <a:prstGeom prst="rect">
            <a:avLst/>
          </a:prstGeom>
          <a:solidFill>
            <a:srgbClr val="BDDC80"/>
          </a:solidFill>
          <a:ln w="6350">
            <a:noFill/>
            <a:miter lim="800000"/>
            <a:headEnd type="none" w="sm" len="sm"/>
            <a:tailEnd type="none" w="sm" len="sm"/>
          </a:ln>
          <a:effectLst/>
        </p:spPr>
        <p:txBody>
          <a:bodyPr lIns="54000" tIns="54000" rIns="54000" bIns="54000" anchor="t"/>
          <a:lstStyle/>
          <a:p>
            <a:pPr marL="228600" indent="-228600" defTabSz="762000">
              <a:spcBef>
                <a:spcPts val="300"/>
              </a:spcBef>
              <a:spcAft>
                <a:spcPts val="300"/>
              </a:spcAft>
              <a:buClr>
                <a:schemeClr val="accent1"/>
              </a:buClr>
              <a:buSzPct val="125000"/>
              <a:buFont typeface="Arial" pitchFamily="34" charset="0"/>
              <a:buChar char="▪"/>
            </a:pPr>
            <a:r>
              <a:rPr lang="en-US" sz="1100" dirty="0">
                <a:solidFill>
                  <a:schemeClr val="accent1"/>
                </a:solidFill>
                <a:latin typeface="Arial"/>
              </a:rPr>
              <a:t>Report tables and charts electronically linked through to underlying data</a:t>
            </a:r>
          </a:p>
        </p:txBody>
      </p:sp>
      <p:pic>
        <p:nvPicPr>
          <p:cNvPr id="30" name="Picture 29"/>
          <p:cNvPicPr>
            <a:picLocks noChangeAspect="1" noChangeArrowheads="1"/>
          </p:cNvPicPr>
          <p:nvPr/>
        </p:nvPicPr>
        <p:blipFill>
          <a:blip r:embed="rId7"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ight Arrow 81"/>
          <p:cNvSpPr/>
          <p:nvPr/>
        </p:nvSpPr>
        <p:spPr>
          <a:xfrm>
            <a:off x="5264727" y="1634836"/>
            <a:ext cx="1041730" cy="290945"/>
          </a:xfrm>
          <a:prstGeom prst="rightArrow">
            <a:avLst/>
          </a:prstGeom>
          <a:solidFill>
            <a:srgbClr val="FAD8AF"/>
          </a:solidFill>
          <a:ln>
            <a:solidFill>
              <a:srgbClr val="FAD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Arrow 78"/>
          <p:cNvSpPr/>
          <p:nvPr/>
        </p:nvSpPr>
        <p:spPr>
          <a:xfrm>
            <a:off x="2216727" y="1634836"/>
            <a:ext cx="1041730" cy="290945"/>
          </a:xfrm>
          <a:prstGeom prst="rightArrow">
            <a:avLst/>
          </a:prstGeom>
          <a:solidFill>
            <a:srgbClr val="FAD8AF"/>
          </a:solidFill>
          <a:ln>
            <a:solidFill>
              <a:srgbClr val="FAD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1028701"/>
            <a:ext cx="9144000" cy="437241"/>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US" sz="1400" b="1" dirty="0">
                <a:solidFill>
                  <a:schemeClr val="bg1"/>
                </a:solidFill>
                <a:latin typeface="Arial"/>
              </a:rPr>
              <a:t>Databook framework illustration</a:t>
            </a:r>
          </a:p>
        </p:txBody>
      </p:sp>
      <p:sp>
        <p:nvSpPr>
          <p:cNvPr id="66" name="Rectangle 114"/>
          <p:cNvSpPr>
            <a:spLocks noChangeArrowheads="1"/>
          </p:cNvSpPr>
          <p:nvPr>
            <p:custDataLst>
              <p:tags r:id="rId1"/>
            </p:custDataLst>
          </p:nvPr>
        </p:nvSpPr>
        <p:spPr bwMode="auto">
          <a:xfrm>
            <a:off x="204300" y="1530624"/>
            <a:ext cx="2014496" cy="521043"/>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bg1"/>
                </a:solidFill>
                <a:latin typeface="Arial"/>
              </a:rPr>
              <a:t>INPUTS</a:t>
            </a:r>
          </a:p>
        </p:txBody>
      </p:sp>
      <p:sp>
        <p:nvSpPr>
          <p:cNvPr id="67" name="Rectangle 114"/>
          <p:cNvSpPr>
            <a:spLocks noChangeArrowheads="1"/>
          </p:cNvSpPr>
          <p:nvPr>
            <p:custDataLst>
              <p:tags r:id="rId2"/>
            </p:custDataLst>
          </p:nvPr>
        </p:nvSpPr>
        <p:spPr bwMode="auto">
          <a:xfrm>
            <a:off x="3236896" y="1525182"/>
            <a:ext cx="2014496" cy="521043"/>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bg1"/>
                </a:solidFill>
                <a:latin typeface="Arial"/>
              </a:rPr>
              <a:t>CALCULATIONS</a:t>
            </a:r>
          </a:p>
        </p:txBody>
      </p:sp>
      <p:sp>
        <p:nvSpPr>
          <p:cNvPr id="68" name="Rectangle 114"/>
          <p:cNvSpPr>
            <a:spLocks noChangeArrowheads="1"/>
          </p:cNvSpPr>
          <p:nvPr>
            <p:custDataLst>
              <p:tags r:id="rId3"/>
            </p:custDataLst>
          </p:nvPr>
        </p:nvSpPr>
        <p:spPr bwMode="auto">
          <a:xfrm>
            <a:off x="6317075" y="1511327"/>
            <a:ext cx="2014496" cy="521043"/>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bg1"/>
                </a:solidFill>
                <a:latin typeface="Arial"/>
              </a:rPr>
              <a:t>OUTPUTS</a:t>
            </a:r>
          </a:p>
        </p:txBody>
      </p:sp>
      <p:sp>
        <p:nvSpPr>
          <p:cNvPr id="69" name="Rectangle 114"/>
          <p:cNvSpPr>
            <a:spLocks noChangeArrowheads="1"/>
          </p:cNvSpPr>
          <p:nvPr>
            <p:custDataLst>
              <p:tags r:id="rId4"/>
            </p:custDataLst>
          </p:nvPr>
        </p:nvSpPr>
        <p:spPr bwMode="auto">
          <a:xfrm>
            <a:off x="219887" y="2338975"/>
            <a:ext cx="2014496" cy="521043"/>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Management raw data</a:t>
            </a:r>
          </a:p>
        </p:txBody>
      </p:sp>
      <p:sp>
        <p:nvSpPr>
          <p:cNvPr id="70" name="Rectangle 114"/>
          <p:cNvSpPr>
            <a:spLocks noChangeArrowheads="1"/>
          </p:cNvSpPr>
          <p:nvPr>
            <p:custDataLst>
              <p:tags r:id="rId5"/>
            </p:custDataLst>
          </p:nvPr>
        </p:nvSpPr>
        <p:spPr bwMode="auto">
          <a:xfrm>
            <a:off x="219887" y="3073266"/>
            <a:ext cx="2014496" cy="521043"/>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Audited financials</a:t>
            </a:r>
          </a:p>
        </p:txBody>
      </p:sp>
      <p:sp>
        <p:nvSpPr>
          <p:cNvPr id="71" name="Rectangle 114"/>
          <p:cNvSpPr>
            <a:spLocks noChangeArrowheads="1"/>
          </p:cNvSpPr>
          <p:nvPr>
            <p:custDataLst>
              <p:tags r:id="rId6"/>
            </p:custDataLst>
          </p:nvPr>
        </p:nvSpPr>
        <p:spPr bwMode="auto">
          <a:xfrm>
            <a:off x="233741" y="3779849"/>
            <a:ext cx="2014496" cy="521043"/>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Information Memorandum</a:t>
            </a:r>
          </a:p>
        </p:txBody>
      </p:sp>
      <p:sp>
        <p:nvSpPr>
          <p:cNvPr id="72" name="Rectangle 114"/>
          <p:cNvSpPr>
            <a:spLocks noChangeArrowheads="1"/>
          </p:cNvSpPr>
          <p:nvPr>
            <p:custDataLst>
              <p:tags r:id="rId7"/>
            </p:custDataLst>
          </p:nvPr>
        </p:nvSpPr>
        <p:spPr bwMode="auto">
          <a:xfrm>
            <a:off x="3250092" y="2297411"/>
            <a:ext cx="2014496" cy="521043"/>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Reconciliation</a:t>
            </a:r>
          </a:p>
        </p:txBody>
      </p:sp>
      <p:sp>
        <p:nvSpPr>
          <p:cNvPr id="73" name="Rectangle 114"/>
          <p:cNvSpPr>
            <a:spLocks noChangeArrowheads="1"/>
          </p:cNvSpPr>
          <p:nvPr>
            <p:custDataLst>
              <p:tags r:id="rId8"/>
            </p:custDataLst>
          </p:nvPr>
        </p:nvSpPr>
        <p:spPr bwMode="auto">
          <a:xfrm>
            <a:off x="3263948" y="3031704"/>
            <a:ext cx="2014496" cy="521043"/>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Adjustments</a:t>
            </a:r>
          </a:p>
        </p:txBody>
      </p:sp>
      <p:sp>
        <p:nvSpPr>
          <p:cNvPr id="74" name="Rectangle 114"/>
          <p:cNvSpPr>
            <a:spLocks noChangeArrowheads="1"/>
          </p:cNvSpPr>
          <p:nvPr>
            <p:custDataLst>
              <p:tags r:id="rId9"/>
            </p:custDataLst>
          </p:nvPr>
        </p:nvSpPr>
        <p:spPr bwMode="auto">
          <a:xfrm>
            <a:off x="3276483" y="3821414"/>
            <a:ext cx="2014496" cy="521043"/>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Consolidations</a:t>
            </a:r>
          </a:p>
        </p:txBody>
      </p:sp>
      <p:sp>
        <p:nvSpPr>
          <p:cNvPr id="75" name="Rectangle 114"/>
          <p:cNvSpPr>
            <a:spLocks noChangeArrowheads="1"/>
          </p:cNvSpPr>
          <p:nvPr>
            <p:custDataLst>
              <p:tags r:id="rId10"/>
            </p:custDataLst>
          </p:nvPr>
        </p:nvSpPr>
        <p:spPr bwMode="auto">
          <a:xfrm>
            <a:off x="6288709" y="2297413"/>
            <a:ext cx="2014496" cy="66746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Income statement, working capital, cash flows</a:t>
            </a:r>
          </a:p>
        </p:txBody>
      </p:sp>
      <p:sp>
        <p:nvSpPr>
          <p:cNvPr id="76" name="Rectangle 114"/>
          <p:cNvSpPr>
            <a:spLocks noChangeArrowheads="1"/>
          </p:cNvSpPr>
          <p:nvPr>
            <p:custDataLst>
              <p:tags r:id="rId11"/>
            </p:custDataLst>
          </p:nvPr>
        </p:nvSpPr>
        <p:spPr bwMode="auto">
          <a:xfrm>
            <a:off x="6288709" y="3134459"/>
            <a:ext cx="2014496" cy="66746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Common size statements, trend analysis</a:t>
            </a:r>
          </a:p>
        </p:txBody>
      </p:sp>
      <p:sp>
        <p:nvSpPr>
          <p:cNvPr id="78" name="Rectangle 114"/>
          <p:cNvSpPr>
            <a:spLocks noChangeArrowheads="1"/>
          </p:cNvSpPr>
          <p:nvPr>
            <p:custDataLst>
              <p:tags r:id="rId12"/>
            </p:custDataLst>
          </p:nvPr>
        </p:nvSpPr>
        <p:spPr bwMode="auto">
          <a:xfrm>
            <a:off x="6306028" y="3985532"/>
            <a:ext cx="2014496" cy="66746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dirty="0">
                <a:solidFill>
                  <a:schemeClr val="accent1"/>
                </a:solidFill>
                <a:latin typeface="Arial"/>
              </a:rPr>
              <a:t>Tables, charts, graphs</a:t>
            </a:r>
          </a:p>
        </p:txBody>
      </p:sp>
      <p:sp>
        <p:nvSpPr>
          <p:cNvPr id="81" name="Rectangle 111"/>
          <p:cNvSpPr>
            <a:spLocks noChangeArrowheads="1"/>
          </p:cNvSpPr>
          <p:nvPr>
            <p:custDataLst>
              <p:tags r:id="rId13"/>
            </p:custDataLst>
          </p:nvPr>
        </p:nvSpPr>
        <p:spPr bwMode="auto">
          <a:xfrm>
            <a:off x="228600" y="4800600"/>
            <a:ext cx="8666018" cy="1417765"/>
          </a:xfrm>
          <a:prstGeom prst="rect">
            <a:avLst/>
          </a:prstGeom>
          <a:solidFill>
            <a:srgbClr val="80BEC9"/>
          </a:solidFill>
          <a:ln w="6350">
            <a:noFill/>
            <a:miter lim="800000"/>
            <a:headEnd type="none" w="sm" len="sm"/>
            <a:tailEnd type="none" w="sm" len="sm"/>
          </a:ln>
          <a:effectLst/>
        </p:spPr>
        <p:txBody>
          <a:bodyPr lIns="54000" tIns="54000" rIns="54000" bIns="54000" anchor="t"/>
          <a:lstStyle/>
          <a:p>
            <a:pPr marL="234950" indent="-234950" defTabSz="762000">
              <a:spcBef>
                <a:spcPct val="20000"/>
              </a:spcBef>
              <a:buSzPct val="125000"/>
              <a:buFont typeface="Arial" pitchFamily="34" charset="0"/>
              <a:buChar char="▪"/>
            </a:pPr>
            <a:r>
              <a:rPr lang="en-GB" sz="1400" dirty="0">
                <a:solidFill>
                  <a:schemeClr val="accent1"/>
                </a:solidFill>
                <a:latin typeface="Arial"/>
              </a:rPr>
              <a:t>This structure:</a:t>
            </a:r>
          </a:p>
          <a:p>
            <a:pPr lvl="1" indent="-222250" defTabSz="762000">
              <a:spcBef>
                <a:spcPct val="20000"/>
              </a:spcBef>
              <a:buFont typeface="Arial" pitchFamily="34" charset="0"/>
              <a:buChar char="–"/>
            </a:pPr>
            <a:r>
              <a:rPr lang="en-GB" sz="1400" dirty="0">
                <a:solidFill>
                  <a:schemeClr val="accent1"/>
                </a:solidFill>
                <a:latin typeface="Arial"/>
              </a:rPr>
              <a:t>Helps ensure the same data is used in all analysis and outputs</a:t>
            </a:r>
          </a:p>
          <a:p>
            <a:pPr lvl="1" indent="-222250" defTabSz="762000">
              <a:spcBef>
                <a:spcPct val="20000"/>
              </a:spcBef>
              <a:buFont typeface="Arial" pitchFamily="34" charset="0"/>
              <a:buChar char="–"/>
            </a:pPr>
            <a:r>
              <a:rPr lang="en-GB" sz="1400" dirty="0">
                <a:solidFill>
                  <a:schemeClr val="accent1"/>
                </a:solidFill>
                <a:latin typeface="Arial"/>
              </a:rPr>
              <a:t>Leaves a clear trail</a:t>
            </a:r>
          </a:p>
          <a:p>
            <a:pPr lvl="1" indent="-222250" defTabSz="762000">
              <a:spcBef>
                <a:spcPct val="20000"/>
              </a:spcBef>
              <a:buFont typeface="Arial" pitchFamily="34" charset="0"/>
              <a:buChar char="–"/>
            </a:pPr>
            <a:r>
              <a:rPr lang="en-GB" sz="1400" dirty="0">
                <a:solidFill>
                  <a:schemeClr val="accent1"/>
                </a:solidFill>
                <a:latin typeface="Arial"/>
              </a:rPr>
              <a:t>Makes updating data efficient and error free</a:t>
            </a:r>
          </a:p>
          <a:p>
            <a:pPr lvl="1" indent="-222250" defTabSz="762000">
              <a:spcBef>
                <a:spcPct val="20000"/>
              </a:spcBef>
              <a:buFont typeface="Arial" pitchFamily="34" charset="0"/>
              <a:buChar char="–"/>
            </a:pPr>
            <a:r>
              <a:rPr lang="en-GB" sz="1400" dirty="0">
                <a:solidFill>
                  <a:schemeClr val="accent1"/>
                </a:solidFill>
                <a:latin typeface="Arial"/>
              </a:rPr>
              <a:t>Helps reduce time spent in report production </a:t>
            </a:r>
          </a:p>
          <a:p>
            <a:pPr lvl="1" indent="-222250" defTabSz="762000">
              <a:spcBef>
                <a:spcPct val="20000"/>
              </a:spcBef>
              <a:buFont typeface="Wingdings" pitchFamily="2" charset="2"/>
              <a:buChar char="ü"/>
            </a:pPr>
            <a:endParaRPr lang="en-GB" sz="1400" dirty="0">
              <a:solidFill>
                <a:schemeClr val="accent1"/>
              </a:solidFill>
              <a:latin typeface="Arial"/>
            </a:endParaRPr>
          </a:p>
          <a:p>
            <a:pPr lvl="1" indent="-222250" defTabSz="762000">
              <a:spcBef>
                <a:spcPct val="20000"/>
              </a:spcBef>
              <a:buFont typeface="Wingdings" pitchFamily="2" charset="2"/>
              <a:buChar char="ü"/>
            </a:pPr>
            <a:endParaRPr lang="en-GB" sz="1400" dirty="0">
              <a:solidFill>
                <a:schemeClr val="accent1"/>
              </a:solidFill>
              <a:latin typeface="Arial"/>
            </a:endParaRPr>
          </a:p>
        </p:txBody>
      </p:sp>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Plan – </a:t>
            </a:r>
            <a:r>
              <a:rPr lang="en-GB" b="1" kern="0" dirty="0">
                <a:solidFill>
                  <a:schemeClr val="bg1"/>
                </a:solidFill>
                <a:latin typeface="+mj-lt"/>
                <a:ea typeface="+mj-ea"/>
                <a:cs typeface="+mj-cs"/>
              </a:rPr>
              <a:t>Framework </a:t>
            </a:r>
          </a:p>
        </p:txBody>
      </p:sp>
      <p:pic>
        <p:nvPicPr>
          <p:cNvPr id="20" name="Picture 19"/>
          <p:cNvPicPr>
            <a:picLocks noChangeAspect="1" noChangeArrowheads="1"/>
          </p:cNvPicPr>
          <p:nvPr/>
        </p:nvPicPr>
        <p:blipFill>
          <a:blip r:embed="rId16"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AutoShape 75"/>
          <p:cNvCxnSpPr>
            <a:cxnSpLocks noChangeShapeType="1"/>
            <a:endCxn id="18" idx="3"/>
          </p:cNvCxnSpPr>
          <p:nvPr/>
        </p:nvCxnSpPr>
        <p:spPr bwMode="auto">
          <a:xfrm rot="5400000" flipH="1" flipV="1">
            <a:off x="2586306" y="4344198"/>
            <a:ext cx="3328986" cy="50799"/>
          </a:xfrm>
          <a:prstGeom prst="bentConnector4">
            <a:avLst>
              <a:gd name="adj1" fmla="val 48"/>
              <a:gd name="adj2" fmla="val 550009"/>
            </a:avLst>
          </a:prstGeom>
          <a:noFill/>
          <a:ln w="6350">
            <a:solidFill>
              <a:srgbClr val="FF9900"/>
            </a:solidFill>
            <a:miter lim="800000"/>
            <a:headEnd type="none" w="sm" len="sm"/>
            <a:tailEnd type="none" w="sm" len="sm"/>
          </a:ln>
          <a:effectLst/>
        </p:spPr>
      </p:cxnSp>
      <p:cxnSp>
        <p:nvCxnSpPr>
          <p:cNvPr id="32" name="AutoShape 63"/>
          <p:cNvCxnSpPr>
            <a:cxnSpLocks noChangeShapeType="1"/>
            <a:stCxn id="17" idx="2"/>
            <a:endCxn id="29" idx="0"/>
          </p:cNvCxnSpPr>
          <p:nvPr/>
        </p:nvCxnSpPr>
        <p:spPr bwMode="auto">
          <a:xfrm rot="5400000">
            <a:off x="1572138" y="3258347"/>
            <a:ext cx="296862" cy="1588"/>
          </a:xfrm>
          <a:prstGeom prst="straightConnector1">
            <a:avLst/>
          </a:prstGeom>
          <a:noFill/>
          <a:ln w="6350">
            <a:solidFill>
              <a:srgbClr val="F06A00"/>
            </a:solidFill>
            <a:round/>
            <a:headEnd type="none" w="sm" len="sm"/>
            <a:tailEnd/>
          </a:ln>
          <a:effectLst/>
        </p:spPr>
      </p:cxnSp>
      <p:cxnSp>
        <p:nvCxnSpPr>
          <p:cNvPr id="33" name="AutoShape 64"/>
          <p:cNvCxnSpPr>
            <a:cxnSpLocks noChangeShapeType="1"/>
            <a:stCxn id="18" idx="2"/>
            <a:endCxn id="30" idx="0"/>
          </p:cNvCxnSpPr>
          <p:nvPr/>
        </p:nvCxnSpPr>
        <p:spPr bwMode="auto">
          <a:xfrm rot="5400000">
            <a:off x="3646389" y="3258347"/>
            <a:ext cx="296862" cy="1588"/>
          </a:xfrm>
          <a:prstGeom prst="straightConnector1">
            <a:avLst/>
          </a:prstGeom>
          <a:noFill/>
          <a:ln w="6350">
            <a:solidFill>
              <a:srgbClr val="F06A00"/>
            </a:solidFill>
            <a:round/>
            <a:headEnd type="none" w="sm" len="sm"/>
            <a:tailEnd/>
          </a:ln>
          <a:effectLst/>
        </p:spPr>
      </p:cxnSp>
      <p:cxnSp>
        <p:nvCxnSpPr>
          <p:cNvPr id="35" name="AutoShape 66"/>
          <p:cNvCxnSpPr>
            <a:cxnSpLocks noChangeShapeType="1"/>
            <a:stCxn id="16" idx="2"/>
            <a:endCxn id="28" idx="0"/>
          </p:cNvCxnSpPr>
          <p:nvPr/>
        </p:nvCxnSpPr>
        <p:spPr bwMode="auto">
          <a:xfrm rot="5400000">
            <a:off x="2608897" y="3258347"/>
            <a:ext cx="296862" cy="1588"/>
          </a:xfrm>
          <a:prstGeom prst="straightConnector1">
            <a:avLst/>
          </a:prstGeom>
          <a:noFill/>
          <a:ln w="6350">
            <a:solidFill>
              <a:srgbClr val="F06A00"/>
            </a:solidFill>
            <a:round/>
            <a:headEnd type="none" w="sm" len="sm"/>
            <a:tailEnd/>
          </a:ln>
          <a:effectLst/>
        </p:spPr>
      </p:cxnSp>
      <p:cxnSp>
        <p:nvCxnSpPr>
          <p:cNvPr id="34" name="AutoShape 65"/>
          <p:cNvCxnSpPr>
            <a:cxnSpLocks noChangeShapeType="1"/>
            <a:stCxn id="29" idx="2"/>
            <a:endCxn id="19" idx="0"/>
          </p:cNvCxnSpPr>
          <p:nvPr/>
        </p:nvCxnSpPr>
        <p:spPr bwMode="auto">
          <a:xfrm rot="5400000">
            <a:off x="1569757" y="4456115"/>
            <a:ext cx="301625" cy="0"/>
          </a:xfrm>
          <a:prstGeom prst="straightConnector1">
            <a:avLst/>
          </a:prstGeom>
          <a:noFill/>
          <a:ln w="6350">
            <a:solidFill>
              <a:srgbClr val="F06A00"/>
            </a:solidFill>
            <a:round/>
            <a:headEnd type="none" w="sm" len="sm"/>
            <a:tailEnd/>
          </a:ln>
          <a:effectLst/>
        </p:spPr>
      </p:cxnSp>
      <p:cxnSp>
        <p:nvCxnSpPr>
          <p:cNvPr id="36" name="AutoShape 67"/>
          <p:cNvCxnSpPr>
            <a:cxnSpLocks noChangeShapeType="1"/>
            <a:stCxn id="30" idx="2"/>
            <a:endCxn id="20" idx="0"/>
          </p:cNvCxnSpPr>
          <p:nvPr/>
        </p:nvCxnSpPr>
        <p:spPr bwMode="auto">
          <a:xfrm rot="5400000">
            <a:off x="3644008" y="4456115"/>
            <a:ext cx="301625" cy="0"/>
          </a:xfrm>
          <a:prstGeom prst="straightConnector1">
            <a:avLst/>
          </a:prstGeom>
          <a:noFill/>
          <a:ln w="6350">
            <a:solidFill>
              <a:srgbClr val="F06A00"/>
            </a:solidFill>
            <a:round/>
            <a:headEnd type="none" w="sm" len="sm"/>
            <a:tailEnd/>
          </a:ln>
          <a:effectLst/>
        </p:spPr>
      </p:cxnSp>
      <p:cxnSp>
        <p:nvCxnSpPr>
          <p:cNvPr id="37" name="AutoShape 68"/>
          <p:cNvCxnSpPr>
            <a:cxnSpLocks noChangeShapeType="1"/>
            <a:stCxn id="28" idx="2"/>
            <a:endCxn id="21" idx="0"/>
          </p:cNvCxnSpPr>
          <p:nvPr/>
        </p:nvCxnSpPr>
        <p:spPr bwMode="auto">
          <a:xfrm rot="5400000">
            <a:off x="2606516" y="4456115"/>
            <a:ext cx="301625" cy="0"/>
          </a:xfrm>
          <a:prstGeom prst="straightConnector1">
            <a:avLst/>
          </a:prstGeom>
          <a:noFill/>
          <a:ln w="6350">
            <a:solidFill>
              <a:srgbClr val="F06A00"/>
            </a:solidFill>
            <a:round/>
            <a:headEnd type="none" w="sm" len="sm"/>
            <a:tailEnd/>
          </a:ln>
          <a:effectLst/>
        </p:spPr>
      </p:cxnSp>
      <p:cxnSp>
        <p:nvCxnSpPr>
          <p:cNvPr id="38" name="AutoShape 69"/>
          <p:cNvCxnSpPr>
            <a:cxnSpLocks noChangeShapeType="1"/>
          </p:cNvCxnSpPr>
          <p:nvPr/>
        </p:nvCxnSpPr>
        <p:spPr bwMode="auto">
          <a:xfrm>
            <a:off x="2753665" y="5599116"/>
            <a:ext cx="0" cy="274320"/>
          </a:xfrm>
          <a:prstGeom prst="straightConnector1">
            <a:avLst/>
          </a:prstGeom>
          <a:noFill/>
          <a:ln w="6350">
            <a:solidFill>
              <a:srgbClr val="F06A00"/>
            </a:solidFill>
            <a:round/>
            <a:headEnd type="none" w="sm" len="sm"/>
            <a:tailEnd/>
          </a:ln>
          <a:effectLst/>
        </p:spPr>
      </p:cxnSp>
      <p:cxnSp>
        <p:nvCxnSpPr>
          <p:cNvPr id="39" name="AutoShape 70"/>
          <p:cNvCxnSpPr>
            <a:cxnSpLocks noChangeShapeType="1"/>
          </p:cNvCxnSpPr>
          <p:nvPr/>
        </p:nvCxnSpPr>
        <p:spPr bwMode="auto">
          <a:xfrm rot="16200000" flipH="1">
            <a:off x="1620043" y="5717539"/>
            <a:ext cx="274320" cy="0"/>
          </a:xfrm>
          <a:prstGeom prst="straightConnector1">
            <a:avLst/>
          </a:prstGeom>
          <a:noFill/>
          <a:ln w="6350">
            <a:solidFill>
              <a:srgbClr val="F06A00"/>
            </a:solidFill>
            <a:round/>
            <a:headEnd type="none" w="sm" len="sm"/>
            <a:tailEnd/>
          </a:ln>
          <a:effectLst/>
        </p:spPr>
      </p:cxnSp>
      <p:cxnSp>
        <p:nvCxnSpPr>
          <p:cNvPr id="40" name="AutoShape 72"/>
          <p:cNvCxnSpPr>
            <a:cxnSpLocks noChangeShapeType="1"/>
          </p:cNvCxnSpPr>
          <p:nvPr/>
        </p:nvCxnSpPr>
        <p:spPr bwMode="auto">
          <a:xfrm flipH="1">
            <a:off x="3757454" y="5600703"/>
            <a:ext cx="0" cy="274320"/>
          </a:xfrm>
          <a:prstGeom prst="straightConnector1">
            <a:avLst/>
          </a:prstGeom>
          <a:noFill/>
          <a:ln w="6350">
            <a:solidFill>
              <a:srgbClr val="F06A00"/>
            </a:solidFill>
            <a:round/>
            <a:headEnd type="none" w="sm" len="sm"/>
            <a:tailEnd/>
          </a:ln>
          <a:effectLst/>
        </p:spPr>
      </p:cxnSp>
      <p:sp>
        <p:nvSpPr>
          <p:cNvPr id="3"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Plan – </a:t>
            </a:r>
            <a:r>
              <a:rPr lang="en-GB" b="1" kern="0" dirty="0">
                <a:solidFill>
                  <a:schemeClr val="bg1"/>
                </a:solidFill>
                <a:latin typeface="+mj-lt"/>
                <a:ea typeface="+mj-ea"/>
                <a:cs typeface="+mj-cs"/>
              </a:rPr>
              <a:t>Storyboard </a:t>
            </a:r>
          </a:p>
        </p:txBody>
      </p:sp>
      <p:sp>
        <p:nvSpPr>
          <p:cNvPr id="4" name="TextBox 3"/>
          <p:cNvSpPr txBox="1"/>
          <p:nvPr/>
        </p:nvSpPr>
        <p:spPr>
          <a:xfrm>
            <a:off x="4873676" y="1043215"/>
            <a:ext cx="3990924" cy="307777"/>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US" sz="1400" b="1" dirty="0">
                <a:solidFill>
                  <a:schemeClr val="bg1"/>
                </a:solidFill>
                <a:latin typeface="Arial"/>
              </a:rPr>
              <a:t>Storyboard – leading practice</a:t>
            </a:r>
          </a:p>
        </p:txBody>
      </p:sp>
      <p:sp>
        <p:nvSpPr>
          <p:cNvPr id="13" name="Rectangle 25"/>
          <p:cNvSpPr>
            <a:spLocks noChangeArrowheads="1"/>
          </p:cNvSpPr>
          <p:nvPr/>
        </p:nvSpPr>
        <p:spPr bwMode="auto">
          <a:xfrm>
            <a:off x="130626" y="2438403"/>
            <a:ext cx="1245577" cy="276225"/>
          </a:xfrm>
          <a:prstGeom prst="rect">
            <a:avLst/>
          </a:prstGeom>
          <a:noFill/>
          <a:ln w="9525">
            <a:noFill/>
            <a:miter lim="800000"/>
            <a:headEnd/>
            <a:tailEnd/>
          </a:ln>
          <a:effectLst/>
        </p:spPr>
        <p:txBody>
          <a:bodyPr wrap="none" lIns="0" tIns="54000" rIns="54000" bIns="54000"/>
          <a:lstStyle/>
          <a:p>
            <a:pPr algn="ctr" defTabSz="762000" eaLnBrk="0" hangingPunct="0"/>
            <a:r>
              <a:rPr lang="en-GB" sz="1400" b="1">
                <a:solidFill>
                  <a:schemeClr val="tx2"/>
                </a:solidFill>
              </a:rPr>
              <a:t>Raw </a:t>
            </a:r>
          </a:p>
          <a:p>
            <a:pPr algn="ctr" defTabSz="762000" eaLnBrk="0" hangingPunct="0"/>
            <a:r>
              <a:rPr lang="en-GB" sz="1400" b="1">
                <a:solidFill>
                  <a:schemeClr val="tx2"/>
                </a:solidFill>
              </a:rPr>
              <a:t>numbers</a:t>
            </a:r>
          </a:p>
        </p:txBody>
      </p:sp>
      <p:sp>
        <p:nvSpPr>
          <p:cNvPr id="14" name="Rectangle 27"/>
          <p:cNvSpPr>
            <a:spLocks noChangeArrowheads="1"/>
          </p:cNvSpPr>
          <p:nvPr/>
        </p:nvSpPr>
        <p:spPr bwMode="auto">
          <a:xfrm>
            <a:off x="130626" y="4775203"/>
            <a:ext cx="1245577" cy="277813"/>
          </a:xfrm>
          <a:prstGeom prst="rect">
            <a:avLst/>
          </a:prstGeom>
          <a:noFill/>
          <a:ln w="9525">
            <a:noFill/>
            <a:miter lim="800000"/>
            <a:headEnd/>
            <a:tailEnd/>
          </a:ln>
          <a:effectLst/>
        </p:spPr>
        <p:txBody>
          <a:bodyPr lIns="0" tIns="54000" rIns="54000" bIns="54000"/>
          <a:lstStyle/>
          <a:p>
            <a:pPr algn="ctr" defTabSz="762000" eaLnBrk="0" hangingPunct="0"/>
            <a:r>
              <a:rPr lang="en-GB" sz="1400" b="1">
                <a:solidFill>
                  <a:schemeClr val="tx2"/>
                </a:solidFill>
              </a:rPr>
              <a:t>Division </a:t>
            </a:r>
          </a:p>
          <a:p>
            <a:pPr algn="ctr" defTabSz="762000" eaLnBrk="0" hangingPunct="0"/>
            <a:r>
              <a:rPr lang="en-GB" sz="1400" b="1">
                <a:solidFill>
                  <a:schemeClr val="tx2"/>
                </a:solidFill>
              </a:rPr>
              <a:t>reports</a:t>
            </a:r>
          </a:p>
        </p:txBody>
      </p:sp>
      <p:sp>
        <p:nvSpPr>
          <p:cNvPr id="15" name="Oval 28"/>
          <p:cNvSpPr>
            <a:spLocks noChangeArrowheads="1"/>
          </p:cNvSpPr>
          <p:nvPr/>
        </p:nvSpPr>
        <p:spPr bwMode="gray">
          <a:xfrm>
            <a:off x="1924257" y="1066802"/>
            <a:ext cx="1648558" cy="604838"/>
          </a:xfrm>
          <a:prstGeom prst="ellipse">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400" b="1" dirty="0">
                <a:solidFill>
                  <a:schemeClr val="bg1"/>
                </a:solidFill>
                <a:latin typeface="Arial"/>
              </a:rPr>
              <a:t>Target accounting systems</a:t>
            </a:r>
          </a:p>
        </p:txBody>
      </p:sp>
      <p:sp>
        <p:nvSpPr>
          <p:cNvPr id="16" name="Rectangle 29"/>
          <p:cNvSpPr>
            <a:spLocks noChangeArrowheads="1"/>
          </p:cNvSpPr>
          <p:nvPr/>
        </p:nvSpPr>
        <p:spPr bwMode="auto">
          <a:xfrm>
            <a:off x="2275949" y="2300291"/>
            <a:ext cx="962758" cy="80962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GB" sz="1400" b="1" dirty="0">
                <a:solidFill>
                  <a:schemeClr val="bg1"/>
                </a:solidFill>
                <a:latin typeface="Arial"/>
              </a:rPr>
              <a:t>Division 2 Data</a:t>
            </a:r>
          </a:p>
        </p:txBody>
      </p:sp>
      <p:sp>
        <p:nvSpPr>
          <p:cNvPr id="17" name="Rectangle 30"/>
          <p:cNvSpPr>
            <a:spLocks noChangeArrowheads="1"/>
          </p:cNvSpPr>
          <p:nvPr/>
        </p:nvSpPr>
        <p:spPr bwMode="auto">
          <a:xfrm>
            <a:off x="1239923" y="2300291"/>
            <a:ext cx="961292" cy="80962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GB" sz="1400" b="1" dirty="0">
                <a:solidFill>
                  <a:schemeClr val="bg1"/>
                </a:solidFill>
                <a:latin typeface="Arial"/>
              </a:rPr>
              <a:t>Division 1 Data</a:t>
            </a:r>
          </a:p>
        </p:txBody>
      </p:sp>
      <p:sp>
        <p:nvSpPr>
          <p:cNvPr id="18" name="Rectangle 31"/>
          <p:cNvSpPr>
            <a:spLocks noChangeArrowheads="1"/>
          </p:cNvSpPr>
          <p:nvPr/>
        </p:nvSpPr>
        <p:spPr bwMode="auto">
          <a:xfrm>
            <a:off x="3313441" y="2300291"/>
            <a:ext cx="962758" cy="809625"/>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GB" sz="1400" b="1" dirty="0">
                <a:solidFill>
                  <a:schemeClr val="bg1"/>
                </a:solidFill>
                <a:latin typeface="Arial"/>
              </a:rPr>
              <a:t>Division 3 Data</a:t>
            </a:r>
          </a:p>
        </p:txBody>
      </p:sp>
      <p:sp>
        <p:nvSpPr>
          <p:cNvPr id="19" name="Rectangle 34"/>
          <p:cNvSpPr>
            <a:spLocks noChangeArrowheads="1"/>
          </p:cNvSpPr>
          <p:nvPr/>
        </p:nvSpPr>
        <p:spPr bwMode="auto">
          <a:xfrm>
            <a:off x="1238457" y="4606928"/>
            <a:ext cx="945174" cy="447675"/>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200" b="1" dirty="0">
                <a:solidFill>
                  <a:schemeClr val="accent4"/>
                </a:solidFill>
                <a:latin typeface="Arial"/>
              </a:rPr>
              <a:t>Division 1 report</a:t>
            </a:r>
          </a:p>
        </p:txBody>
      </p:sp>
      <p:sp>
        <p:nvSpPr>
          <p:cNvPr id="20" name="Rectangle 35"/>
          <p:cNvSpPr>
            <a:spLocks noChangeArrowheads="1"/>
          </p:cNvSpPr>
          <p:nvPr/>
        </p:nvSpPr>
        <p:spPr bwMode="auto">
          <a:xfrm>
            <a:off x="3313441" y="4606928"/>
            <a:ext cx="945174" cy="447675"/>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200" b="1" dirty="0">
                <a:solidFill>
                  <a:schemeClr val="accent4"/>
                </a:solidFill>
                <a:latin typeface="Arial"/>
              </a:rPr>
              <a:t>Division 3 report</a:t>
            </a:r>
          </a:p>
        </p:txBody>
      </p:sp>
      <p:sp>
        <p:nvSpPr>
          <p:cNvPr id="21" name="Rectangle 36"/>
          <p:cNvSpPr>
            <a:spLocks noChangeArrowheads="1"/>
          </p:cNvSpPr>
          <p:nvPr/>
        </p:nvSpPr>
        <p:spPr bwMode="auto">
          <a:xfrm>
            <a:off x="2275949" y="4606928"/>
            <a:ext cx="945174" cy="447675"/>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200" b="1" dirty="0">
                <a:solidFill>
                  <a:schemeClr val="accent4"/>
                </a:solidFill>
                <a:latin typeface="Arial"/>
              </a:rPr>
              <a:t>Division 2 report</a:t>
            </a:r>
          </a:p>
        </p:txBody>
      </p:sp>
      <p:cxnSp>
        <p:nvCxnSpPr>
          <p:cNvPr id="22" name="AutoShape 37"/>
          <p:cNvCxnSpPr>
            <a:cxnSpLocks noChangeShapeType="1"/>
            <a:stCxn id="15" idx="4"/>
            <a:endCxn id="16" idx="0"/>
          </p:cNvCxnSpPr>
          <p:nvPr/>
        </p:nvCxnSpPr>
        <p:spPr bwMode="auto">
          <a:xfrm>
            <a:off x="2747803" y="1671640"/>
            <a:ext cx="10258" cy="628650"/>
          </a:xfrm>
          <a:prstGeom prst="straightConnector1">
            <a:avLst/>
          </a:prstGeom>
          <a:noFill/>
          <a:ln w="6350">
            <a:solidFill>
              <a:srgbClr val="F06A00"/>
            </a:solidFill>
            <a:round/>
            <a:headEnd type="none" w="sm" len="sm"/>
            <a:tailEnd/>
          </a:ln>
          <a:effectLst/>
        </p:spPr>
      </p:cxnSp>
      <p:cxnSp>
        <p:nvCxnSpPr>
          <p:cNvPr id="23" name="AutoShape 38"/>
          <p:cNvCxnSpPr>
            <a:cxnSpLocks noChangeShapeType="1"/>
            <a:stCxn id="17" idx="0"/>
            <a:endCxn id="18" idx="0"/>
          </p:cNvCxnSpPr>
          <p:nvPr/>
        </p:nvCxnSpPr>
        <p:spPr bwMode="auto">
          <a:xfrm rot="5400000" flipV="1">
            <a:off x="2757207" y="1265118"/>
            <a:ext cx="3175" cy="2073520"/>
          </a:xfrm>
          <a:prstGeom prst="bentConnector3">
            <a:avLst>
              <a:gd name="adj1" fmla="val -14400000"/>
            </a:avLst>
          </a:prstGeom>
          <a:noFill/>
          <a:ln w="6350">
            <a:solidFill>
              <a:srgbClr val="F06A00"/>
            </a:solidFill>
            <a:miter lim="800000"/>
            <a:headEnd type="none" w="sm" len="sm"/>
            <a:tailEnd type="none" w="sm" len="sm"/>
          </a:ln>
          <a:effectLst/>
        </p:spPr>
      </p:cxnSp>
      <p:grpSp>
        <p:nvGrpSpPr>
          <p:cNvPr id="24" name="Group 39"/>
          <p:cNvGrpSpPr>
            <a:grpSpLocks/>
          </p:cNvGrpSpPr>
          <p:nvPr/>
        </p:nvGrpSpPr>
        <p:grpSpPr bwMode="auto">
          <a:xfrm>
            <a:off x="1223943" y="5062541"/>
            <a:ext cx="3023089" cy="550859"/>
            <a:chOff x="2555" y="3091"/>
            <a:chExt cx="1640" cy="330"/>
          </a:xfrm>
        </p:grpSpPr>
        <p:sp>
          <p:nvSpPr>
            <p:cNvPr id="25" name="Rectangle 40"/>
            <p:cNvSpPr>
              <a:spLocks noChangeArrowheads="1"/>
            </p:cNvSpPr>
            <p:nvPr/>
          </p:nvSpPr>
          <p:spPr bwMode="auto">
            <a:xfrm>
              <a:off x="2555" y="3091"/>
              <a:ext cx="513" cy="33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GB" sz="1000" b="1" dirty="0">
                  <a:solidFill>
                    <a:schemeClr val="accent4"/>
                  </a:solidFill>
                  <a:latin typeface="Arial"/>
                </a:rPr>
                <a:t>Appendix/ Databook print</a:t>
              </a:r>
            </a:p>
          </p:txBody>
        </p:sp>
        <p:sp>
          <p:nvSpPr>
            <p:cNvPr id="26" name="Rectangle 41"/>
            <p:cNvSpPr>
              <a:spLocks noChangeArrowheads="1"/>
            </p:cNvSpPr>
            <p:nvPr/>
          </p:nvSpPr>
          <p:spPr bwMode="auto">
            <a:xfrm>
              <a:off x="3120" y="3091"/>
              <a:ext cx="512" cy="33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GB" sz="1000" b="1" dirty="0">
                  <a:solidFill>
                    <a:schemeClr val="accent4"/>
                  </a:solidFill>
                  <a:latin typeface="Arial"/>
                </a:rPr>
                <a:t>Appendix/ Databook print</a:t>
              </a:r>
            </a:p>
          </p:txBody>
        </p:sp>
        <p:sp>
          <p:nvSpPr>
            <p:cNvPr id="27" name="Rectangle 42"/>
            <p:cNvSpPr>
              <a:spLocks noChangeArrowheads="1"/>
            </p:cNvSpPr>
            <p:nvPr/>
          </p:nvSpPr>
          <p:spPr bwMode="auto">
            <a:xfrm>
              <a:off x="3684" y="3091"/>
              <a:ext cx="511" cy="330"/>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eaLnBrk="0" hangingPunct="0">
                <a:spcBef>
                  <a:spcPct val="20000"/>
                </a:spcBef>
              </a:pPr>
              <a:r>
                <a:rPr lang="en-GB" sz="1000" b="1" dirty="0">
                  <a:solidFill>
                    <a:schemeClr val="accent4"/>
                  </a:solidFill>
                  <a:latin typeface="Arial"/>
                </a:rPr>
                <a:t>Appendix/ Databook print</a:t>
              </a:r>
            </a:p>
          </p:txBody>
        </p:sp>
      </p:grpSp>
      <p:sp>
        <p:nvSpPr>
          <p:cNvPr id="28" name="Rectangle 52"/>
          <p:cNvSpPr>
            <a:spLocks noChangeArrowheads="1"/>
          </p:cNvSpPr>
          <p:nvPr/>
        </p:nvSpPr>
        <p:spPr bwMode="auto">
          <a:xfrm>
            <a:off x="2275949" y="3406778"/>
            <a:ext cx="962758" cy="898525"/>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400" b="1" dirty="0">
                <a:solidFill>
                  <a:schemeClr val="bg1"/>
                </a:solidFill>
                <a:latin typeface="Arial"/>
              </a:rPr>
              <a:t>Division 2 Databook</a:t>
            </a:r>
          </a:p>
        </p:txBody>
      </p:sp>
      <p:sp>
        <p:nvSpPr>
          <p:cNvPr id="29" name="Rectangle 53"/>
          <p:cNvSpPr>
            <a:spLocks noChangeArrowheads="1"/>
          </p:cNvSpPr>
          <p:nvPr/>
        </p:nvSpPr>
        <p:spPr bwMode="auto">
          <a:xfrm>
            <a:off x="1239923" y="3406778"/>
            <a:ext cx="961292" cy="898525"/>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400" b="1" dirty="0">
                <a:solidFill>
                  <a:schemeClr val="bg1"/>
                </a:solidFill>
                <a:latin typeface="Arial"/>
              </a:rPr>
              <a:t>Division 1 Databook</a:t>
            </a:r>
          </a:p>
        </p:txBody>
      </p:sp>
      <p:sp>
        <p:nvSpPr>
          <p:cNvPr id="30" name="Rectangle 54"/>
          <p:cNvSpPr>
            <a:spLocks noChangeArrowheads="1"/>
          </p:cNvSpPr>
          <p:nvPr/>
        </p:nvSpPr>
        <p:spPr bwMode="auto">
          <a:xfrm>
            <a:off x="3313441" y="3406778"/>
            <a:ext cx="962758" cy="898525"/>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GB" sz="1400" b="1" dirty="0">
                <a:solidFill>
                  <a:schemeClr val="bg1"/>
                </a:solidFill>
                <a:latin typeface="Arial"/>
              </a:rPr>
              <a:t>Division 3 Databook</a:t>
            </a:r>
          </a:p>
        </p:txBody>
      </p:sp>
      <p:sp>
        <p:nvSpPr>
          <p:cNvPr id="31" name="Rectangle 55"/>
          <p:cNvSpPr>
            <a:spLocks noChangeArrowheads="1"/>
          </p:cNvSpPr>
          <p:nvPr/>
        </p:nvSpPr>
        <p:spPr bwMode="auto">
          <a:xfrm>
            <a:off x="130626" y="3594102"/>
            <a:ext cx="1245577" cy="276225"/>
          </a:xfrm>
          <a:prstGeom prst="rect">
            <a:avLst/>
          </a:prstGeom>
          <a:noFill/>
          <a:ln w="9525">
            <a:noFill/>
            <a:miter lim="800000"/>
            <a:headEnd/>
            <a:tailEnd/>
          </a:ln>
          <a:effectLst/>
        </p:spPr>
        <p:txBody>
          <a:bodyPr wrap="none" lIns="0" tIns="54000" rIns="54000" bIns="54000"/>
          <a:lstStyle/>
          <a:p>
            <a:pPr algn="ctr" defTabSz="762000" eaLnBrk="0" hangingPunct="0"/>
            <a:r>
              <a:rPr lang="en-GB" sz="1400" b="1">
                <a:solidFill>
                  <a:schemeClr val="tx2"/>
                </a:solidFill>
              </a:rPr>
              <a:t>Financial </a:t>
            </a:r>
          </a:p>
          <a:p>
            <a:pPr algn="ctr" defTabSz="762000" eaLnBrk="0" hangingPunct="0"/>
            <a:r>
              <a:rPr lang="en-GB" sz="1400" b="1">
                <a:solidFill>
                  <a:schemeClr val="tx2"/>
                </a:solidFill>
              </a:rPr>
              <a:t>analysis</a:t>
            </a:r>
          </a:p>
        </p:txBody>
      </p:sp>
      <p:sp>
        <p:nvSpPr>
          <p:cNvPr id="41" name="Rectangle 61"/>
          <p:cNvSpPr>
            <a:spLocks noChangeArrowheads="1"/>
          </p:cNvSpPr>
          <p:nvPr/>
        </p:nvSpPr>
        <p:spPr bwMode="auto">
          <a:xfrm>
            <a:off x="1238457" y="5818190"/>
            <a:ext cx="3037743" cy="455612"/>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buSzPct val="85000"/>
            </a:pPr>
            <a:r>
              <a:rPr lang="en-GB" sz="1400" b="1" dirty="0">
                <a:solidFill>
                  <a:schemeClr val="accent4"/>
                </a:solidFill>
                <a:latin typeface="Arial"/>
              </a:rPr>
              <a:t>Group report</a:t>
            </a:r>
          </a:p>
        </p:txBody>
      </p:sp>
      <p:sp>
        <p:nvSpPr>
          <p:cNvPr id="43" name="Text Box 74"/>
          <p:cNvSpPr txBox="1">
            <a:spLocks noChangeArrowheads="1"/>
          </p:cNvSpPr>
          <p:nvPr/>
        </p:nvSpPr>
        <p:spPr bwMode="auto">
          <a:xfrm>
            <a:off x="2460588" y="1844677"/>
            <a:ext cx="631521" cy="309958"/>
          </a:xfrm>
          <a:prstGeom prst="rect">
            <a:avLst/>
          </a:prstGeom>
          <a:noFill/>
          <a:ln w="6350">
            <a:noFill/>
            <a:miter lim="800000"/>
            <a:headEnd type="none" w="sm" len="sm"/>
            <a:tailEnd type="none" w="sm" len="sm"/>
          </a:ln>
          <a:effectLst/>
        </p:spPr>
        <p:txBody>
          <a:bodyPr wrap="none" lIns="46800" tIns="46800" rIns="46800" bIns="46800">
            <a:spAutoFit/>
          </a:bodyPr>
          <a:lstStyle/>
          <a:p>
            <a:pPr algn="ctr"/>
            <a:r>
              <a:rPr lang="en-GB" sz="1400" b="1" dirty="0"/>
              <a:t>Group</a:t>
            </a:r>
          </a:p>
        </p:txBody>
      </p:sp>
      <p:sp>
        <p:nvSpPr>
          <p:cNvPr id="52" name="Rectangle 111"/>
          <p:cNvSpPr>
            <a:spLocks noChangeArrowheads="1"/>
          </p:cNvSpPr>
          <p:nvPr>
            <p:custDataLst>
              <p:tags r:id="rId1"/>
            </p:custDataLst>
          </p:nvPr>
        </p:nvSpPr>
        <p:spPr bwMode="auto">
          <a:xfrm>
            <a:off x="4889500" y="1423772"/>
            <a:ext cx="3987800" cy="3275228"/>
          </a:xfrm>
          <a:prstGeom prst="rect">
            <a:avLst/>
          </a:prstGeom>
          <a:solidFill>
            <a:srgbClr val="80BEC9"/>
          </a:solidFill>
          <a:ln w="6350">
            <a:noFill/>
            <a:miter lim="800000"/>
            <a:headEnd type="none" w="sm" len="sm"/>
            <a:tailEnd type="none" w="sm" len="sm"/>
          </a:ln>
          <a:effectLst/>
        </p:spPr>
        <p:txBody>
          <a:bodyPr lIns="54000" tIns="54000" rIns="54000" bIns="54000" anchor="t" anchorCtr="0"/>
          <a:lstStyle/>
          <a:p>
            <a:pPr marL="228600"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Before setting up a </a:t>
            </a:r>
            <a:r>
              <a:rPr lang="en-GB" sz="1400" dirty="0" err="1">
                <a:solidFill>
                  <a:schemeClr val="accent1"/>
                </a:solidFill>
                <a:latin typeface="Arial"/>
              </a:rPr>
              <a:t>databook</a:t>
            </a:r>
            <a:r>
              <a:rPr lang="en-GB" sz="1400" dirty="0">
                <a:solidFill>
                  <a:schemeClr val="accent1"/>
                </a:solidFill>
                <a:latin typeface="Arial"/>
              </a:rPr>
              <a:t>, consider how it is to be presented</a:t>
            </a:r>
          </a:p>
          <a:p>
            <a:pPr marL="228600"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Align the report storyboard to the </a:t>
            </a:r>
            <a:r>
              <a:rPr lang="en-GB" sz="1400" dirty="0" err="1">
                <a:solidFill>
                  <a:schemeClr val="accent1"/>
                </a:solidFill>
                <a:latin typeface="Arial"/>
              </a:rPr>
              <a:t>databook</a:t>
            </a:r>
            <a:r>
              <a:rPr lang="en-GB" sz="1400" dirty="0">
                <a:solidFill>
                  <a:schemeClr val="accent1"/>
                </a:solidFill>
                <a:latin typeface="Arial"/>
              </a:rPr>
              <a:t> structure</a:t>
            </a:r>
          </a:p>
          <a:p>
            <a:pPr marL="228600"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Understand how the Target entity financials are prepared and how the business performance is measured (by division, product, location etc). It is generally preferable to prepare the </a:t>
            </a:r>
            <a:r>
              <a:rPr lang="en-GB" sz="1400" dirty="0" err="1">
                <a:solidFill>
                  <a:schemeClr val="accent1"/>
                </a:solidFill>
                <a:latin typeface="Arial"/>
              </a:rPr>
              <a:t>databook</a:t>
            </a:r>
            <a:r>
              <a:rPr lang="en-GB" sz="1400" dirty="0">
                <a:solidFill>
                  <a:schemeClr val="accent1"/>
                </a:solidFill>
                <a:latin typeface="Arial"/>
              </a:rPr>
              <a:t> on similar basis</a:t>
            </a:r>
          </a:p>
          <a:p>
            <a:pPr marL="228600"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Include a trail from detailed level to consolidated level</a:t>
            </a:r>
          </a:p>
          <a:p>
            <a:pPr marL="228600"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Follow the framework for databooks – inputs, calculation and outputs (as shown earlier)</a:t>
            </a:r>
          </a:p>
        </p:txBody>
      </p:sp>
      <p:pic>
        <p:nvPicPr>
          <p:cNvPr id="42" name="Picture 41"/>
          <p:cNvPicPr>
            <a:picLocks noChangeAspect="1" noChangeArrowheads="1"/>
          </p:cNvPicPr>
          <p:nvPr/>
        </p:nvPicPr>
        <p:blipFill>
          <a:blip r:embed="rId4"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Plan – </a:t>
            </a:r>
            <a:r>
              <a:rPr lang="en-GB" b="1" kern="0" dirty="0">
                <a:solidFill>
                  <a:schemeClr val="bg1"/>
                </a:solidFill>
                <a:latin typeface="+mj-lt"/>
                <a:ea typeface="+mj-ea"/>
                <a:cs typeface="+mj-cs"/>
              </a:rPr>
              <a:t>Number of databooks </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14" name="AutoShape 31"/>
          <p:cNvSpPr>
            <a:spLocks noChangeArrowheads="1"/>
          </p:cNvSpPr>
          <p:nvPr/>
        </p:nvSpPr>
        <p:spPr bwMode="auto">
          <a:xfrm>
            <a:off x="353158" y="1139826"/>
            <a:ext cx="1493226" cy="790937"/>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Number of databooks</a:t>
            </a:r>
          </a:p>
        </p:txBody>
      </p:sp>
      <p:sp>
        <p:nvSpPr>
          <p:cNvPr id="15" name="Rectangle 111"/>
          <p:cNvSpPr>
            <a:spLocks noChangeArrowheads="1"/>
          </p:cNvSpPr>
          <p:nvPr>
            <p:custDataLst>
              <p:tags r:id="rId1"/>
            </p:custDataLst>
          </p:nvPr>
        </p:nvSpPr>
        <p:spPr bwMode="auto">
          <a:xfrm>
            <a:off x="1920240" y="1143465"/>
            <a:ext cx="6817359" cy="795528"/>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Agree an optimum number of databooks for the team, balancing, minimizing the number, to retain all data in one place, and  maximizing the efficiency of the team. </a:t>
            </a:r>
          </a:p>
        </p:txBody>
      </p:sp>
      <p:sp>
        <p:nvSpPr>
          <p:cNvPr id="17" name="Rectangle 114"/>
          <p:cNvSpPr>
            <a:spLocks noChangeArrowheads="1"/>
          </p:cNvSpPr>
          <p:nvPr>
            <p:custDataLst>
              <p:tags r:id="rId2"/>
            </p:custDataLst>
          </p:nvPr>
        </p:nvSpPr>
        <p:spPr bwMode="auto">
          <a:xfrm>
            <a:off x="1950549" y="2102292"/>
            <a:ext cx="6821424" cy="1745807"/>
          </a:xfrm>
          <a:prstGeom prst="roundRect">
            <a:avLst/>
          </a:prstGeom>
          <a:solidFill>
            <a:srgbClr val="C792C6"/>
          </a:solidFill>
          <a:ln w="6350">
            <a:noFill/>
            <a:miter lim="800000"/>
            <a:headEnd type="none" w="sm" len="sm"/>
            <a:tailEnd type="none" w="sm" len="sm"/>
          </a:ln>
          <a:effectLst/>
        </p:spPr>
        <p:txBody>
          <a:bodyPr lIns="54000" tIns="54000" rIns="54000" bIns="54000" anchor="t" anchorCtr="0"/>
          <a:lstStyle/>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It is not always practical to have just one databook on a transaction</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When is it appropriate to have multiple databooks</a:t>
            </a:r>
          </a:p>
          <a:p>
            <a:pPr marL="685800" lvl="1"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Teams working in different locations</a:t>
            </a:r>
          </a:p>
          <a:p>
            <a:pPr marL="685800" lvl="1"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Clearly separable work streams – e.g. Divisions, P&amp;L, Balance Sheets</a:t>
            </a:r>
          </a:p>
          <a:p>
            <a:pPr marL="685800" lvl="1" indent="-228600" defTabSz="762000">
              <a:spcBef>
                <a:spcPts val="300"/>
              </a:spcBef>
              <a:spcAft>
                <a:spcPts val="300"/>
              </a:spcAft>
              <a:buClr>
                <a:schemeClr val="accent1"/>
              </a:buClr>
              <a:buSzPct val="100000"/>
              <a:buFont typeface="Arial" pitchFamily="34" charset="0"/>
              <a:buChar char="–"/>
            </a:pPr>
            <a:r>
              <a:rPr lang="en-US" sz="1200" dirty="0">
                <a:solidFill>
                  <a:schemeClr val="accent1"/>
                </a:solidFill>
                <a:latin typeface="Arial"/>
              </a:rPr>
              <a:t>Databook being actively used by multiple team members at the same time</a:t>
            </a:r>
          </a:p>
          <a:p>
            <a:pPr marL="228600" indent="-228600" defTabSz="762000">
              <a:spcBef>
                <a:spcPts val="300"/>
              </a:spcBef>
              <a:spcAft>
                <a:spcPts val="300"/>
              </a:spcAft>
              <a:buClr>
                <a:schemeClr val="accent1"/>
              </a:buClr>
              <a:buSzPct val="125000"/>
              <a:buFont typeface="Arial" pitchFamily="34" charset="0"/>
              <a:buChar char="▪"/>
            </a:pPr>
            <a:r>
              <a:rPr lang="en-US" sz="1200" dirty="0">
                <a:solidFill>
                  <a:schemeClr val="accent1"/>
                </a:solidFill>
                <a:latin typeface="Arial"/>
              </a:rPr>
              <a:t>Individuals manage their own databooks and report/sections of the reports</a:t>
            </a:r>
          </a:p>
        </p:txBody>
      </p:sp>
      <p:pic>
        <p:nvPicPr>
          <p:cNvPr id="7" name="Picture 6"/>
          <p:cNvPicPr>
            <a:picLocks noChangeAspect="1" noChangeArrowheads="1"/>
          </p:cNvPicPr>
          <p:nvPr/>
        </p:nvPicPr>
        <p:blipFill>
          <a:blip r:embed="rId5"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US" altLang="en-US" b="1" kern="0" dirty="0">
                <a:solidFill>
                  <a:schemeClr val="bg1"/>
                </a:solidFill>
                <a:latin typeface="+mj-lt"/>
                <a:ea typeface="+mj-ea"/>
                <a:cs typeface="+mj-cs"/>
              </a:rPr>
              <a:t>Plan – </a:t>
            </a:r>
            <a:r>
              <a:rPr lang="en-GB" b="1" kern="0" dirty="0">
                <a:solidFill>
                  <a:schemeClr val="bg1"/>
                </a:solidFill>
                <a:latin typeface="+mj-lt"/>
                <a:ea typeface="+mj-ea"/>
                <a:cs typeface="+mj-cs"/>
              </a:rPr>
              <a:t>Other considerations</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16" name="Rectangle 31"/>
          <p:cNvSpPr txBox="1">
            <a:spLocks noChangeArrowheads="1"/>
          </p:cNvSpPr>
          <p:nvPr/>
        </p:nvSpPr>
        <p:spPr>
          <a:xfrm>
            <a:off x="211138" y="1088571"/>
            <a:ext cx="8682037" cy="2921454"/>
          </a:xfrm>
          <a:prstGeom prst="rect">
            <a:avLst/>
          </a:prstGeom>
        </p:spPr>
        <p:txBody>
          <a:bodyPr/>
          <a:lstStyle/>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No two databooks will be the same – essential that the </a:t>
            </a:r>
            <a:r>
              <a:rPr kumimoji="0" lang="en-GB" sz="1400" b="0" i="0" u="none" strike="noStrike" kern="0" cap="none" spc="0" normalizeH="0" baseline="0" noProof="0" dirty="0" err="1">
                <a:ln>
                  <a:noFill/>
                </a:ln>
                <a:solidFill>
                  <a:schemeClr val="tx1"/>
                </a:solidFill>
                <a:effectLst/>
                <a:uLnTx/>
                <a:uFillTx/>
                <a:latin typeface="+mn-lt"/>
                <a:cs typeface="+mn-cs"/>
              </a:rPr>
              <a:t>databook</a:t>
            </a:r>
            <a:r>
              <a:rPr kumimoji="0" lang="en-GB" sz="1400" b="0" i="0" u="none" strike="noStrike" kern="0" cap="none" spc="0" normalizeH="0" baseline="0" noProof="0" dirty="0">
                <a:ln>
                  <a:noFill/>
                </a:ln>
                <a:solidFill>
                  <a:schemeClr val="tx1"/>
                </a:solidFill>
                <a:effectLst/>
                <a:uLnTx/>
                <a:uFillTx/>
                <a:latin typeface="+mn-lt"/>
                <a:cs typeface="+mn-cs"/>
              </a:rPr>
              <a:t> structure and content will need to be carefully planned</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Agree purpose and benefits of using a </a:t>
            </a:r>
            <a:r>
              <a:rPr kumimoji="0" lang="en-GB" sz="1400" b="0" i="0" u="none" strike="noStrike" kern="0" cap="none" spc="0" normalizeH="0" baseline="0" noProof="0" dirty="0" err="1">
                <a:ln>
                  <a:noFill/>
                </a:ln>
                <a:solidFill>
                  <a:schemeClr val="tx1"/>
                </a:solidFill>
                <a:effectLst/>
                <a:uLnTx/>
                <a:uFillTx/>
                <a:latin typeface="+mn-lt"/>
                <a:cs typeface="+mn-cs"/>
              </a:rPr>
              <a:t>databook</a:t>
            </a:r>
            <a:r>
              <a:rPr kumimoji="0" lang="en-GB" sz="1400" b="0" i="0" u="none" strike="noStrike" kern="0" cap="none" spc="0" normalizeH="0" baseline="0" noProof="0" dirty="0">
                <a:ln>
                  <a:noFill/>
                </a:ln>
                <a:solidFill>
                  <a:schemeClr val="tx1"/>
                </a:solidFill>
                <a:effectLst/>
                <a:uLnTx/>
                <a:uFillTx/>
                <a:latin typeface="+mn-lt"/>
                <a:cs typeface="+mn-cs"/>
              </a:rPr>
              <a:t> on the transaction</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Structure data in a logical and sensible manner</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Simply, orderly layout aids helps reduce risk of errors</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Easier for future users to understand and reduces handover</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Build flexibility in the data book</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Is further detail likely to be available later in the transaction?</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Agree who has </a:t>
            </a:r>
            <a:r>
              <a:rPr kumimoji="0" lang="en-GB" sz="1400" b="0" i="0" u="none" strike="noStrike" kern="0" cap="none" spc="0" normalizeH="0" baseline="0" noProof="0" dirty="0" smtClean="0">
                <a:ln>
                  <a:noFill/>
                </a:ln>
                <a:solidFill>
                  <a:schemeClr val="tx1"/>
                </a:solidFill>
                <a:effectLst/>
                <a:uLnTx/>
                <a:uFillTx/>
                <a:latin typeface="+mn-lt"/>
                <a:cs typeface="+mn-cs"/>
              </a:rPr>
              <a:t>ownership</a:t>
            </a: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smtClean="0">
                <a:ln>
                  <a:noFill/>
                </a:ln>
                <a:solidFill>
                  <a:schemeClr val="tx1"/>
                </a:solidFill>
                <a:effectLst/>
                <a:uLnTx/>
                <a:uFillTx/>
                <a:latin typeface="+mn-lt"/>
                <a:cs typeface="+mn-cs"/>
              </a:rPr>
              <a:t>Consider whether</a:t>
            </a:r>
            <a:r>
              <a:rPr kumimoji="0" lang="en-GB" sz="1400" b="0" i="0" u="none" strike="noStrike" kern="0" cap="none" spc="0" normalizeH="0" noProof="0" dirty="0" smtClean="0">
                <a:ln>
                  <a:noFill/>
                </a:ln>
                <a:solidFill>
                  <a:schemeClr val="tx1"/>
                </a:solidFill>
                <a:effectLst/>
                <a:uLnTx/>
                <a:uFillTx/>
                <a:latin typeface="+mn-lt"/>
                <a:cs typeface="+mn-cs"/>
              </a:rPr>
              <a:t> the owner has the skills, training and experience to manage and deliver databooks. </a:t>
            </a:r>
            <a:endParaRPr kumimoji="0" lang="en-GB" sz="1400" b="0" i="0" u="none" strike="noStrike" kern="0" cap="none" spc="0" normalizeH="0" baseline="0" noProof="0" dirty="0">
              <a:ln>
                <a:noFill/>
              </a:ln>
              <a:solidFill>
                <a:schemeClr val="tx1"/>
              </a:solidFill>
              <a:effectLst/>
              <a:uLnTx/>
              <a:uFillTx/>
              <a:latin typeface="+mn-lt"/>
              <a:cs typeface="+mn-cs"/>
            </a:endParaRPr>
          </a:p>
          <a:p>
            <a:pPr marL="168275" marR="0" lvl="1" indent="-1682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400" b="0" i="0" u="none" strike="noStrike" kern="0" cap="none" spc="0" normalizeH="0" baseline="0" noProof="0" dirty="0">
                <a:ln>
                  <a:noFill/>
                </a:ln>
                <a:solidFill>
                  <a:schemeClr val="tx1"/>
                </a:solidFill>
                <a:effectLst/>
                <a:uLnTx/>
                <a:uFillTx/>
                <a:latin typeface="+mn-lt"/>
                <a:cs typeface="+mn-cs"/>
              </a:rPr>
              <a:t>Consider the level of detail required – remember a key expectation is that we understand the detail!</a:t>
            </a:r>
          </a:p>
        </p:txBody>
      </p:sp>
      <p:pic>
        <p:nvPicPr>
          <p:cNvPr id="2053" name="Picture 5"/>
          <p:cNvPicPr>
            <a:picLocks noChangeAspect="1" noChangeArrowheads="1"/>
          </p:cNvPicPr>
          <p:nvPr/>
        </p:nvPicPr>
        <p:blipFill>
          <a:blip r:embed="rId3" cstate="print"/>
          <a:srcRect/>
          <a:stretch>
            <a:fillRect/>
          </a:stretch>
        </p:blipFill>
        <p:spPr bwMode="auto">
          <a:xfrm>
            <a:off x="177800" y="4286250"/>
            <a:ext cx="2762250" cy="12763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a:stretch>
            <a:fillRect/>
          </a:stretch>
        </p:blipFill>
        <p:spPr bwMode="auto">
          <a:xfrm>
            <a:off x="3197225" y="4291013"/>
            <a:ext cx="2762250" cy="2085975"/>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cstate="print"/>
          <a:srcRect/>
          <a:stretch>
            <a:fillRect/>
          </a:stretch>
        </p:blipFill>
        <p:spPr bwMode="auto">
          <a:xfrm>
            <a:off x="6226175" y="4305300"/>
            <a:ext cx="2762250" cy="1924050"/>
          </a:xfrm>
          <a:prstGeom prst="rect">
            <a:avLst/>
          </a:prstGeom>
          <a:noFill/>
          <a:ln w="9525">
            <a:noFill/>
            <a:miter lim="800000"/>
            <a:headEnd/>
            <a:tailEnd/>
          </a:ln>
          <a:effectLst/>
        </p:spPr>
      </p:pic>
      <p:sp>
        <p:nvSpPr>
          <p:cNvPr id="34" name="Right Arrow 33"/>
          <p:cNvSpPr/>
          <p:nvPr/>
        </p:nvSpPr>
        <p:spPr>
          <a:xfrm>
            <a:off x="2943225" y="4371975"/>
            <a:ext cx="238125" cy="133350"/>
          </a:xfrm>
          <a:prstGeom prst="rightArrow">
            <a:avLst/>
          </a:prstGeom>
          <a:solidFill>
            <a:srgbClr val="FAD8AF"/>
          </a:solidFill>
          <a:ln>
            <a:solidFill>
              <a:srgbClr val="FAD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5972175" y="4352925"/>
            <a:ext cx="238125" cy="142875"/>
          </a:xfrm>
          <a:prstGeom prst="rightArrow">
            <a:avLst/>
          </a:prstGeom>
          <a:solidFill>
            <a:srgbClr val="FAD8AF"/>
          </a:solidFill>
          <a:ln>
            <a:solidFill>
              <a:srgbClr val="FAD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noChangeArrowheads="1"/>
          </p:cNvPicPr>
          <p:nvPr/>
        </p:nvPicPr>
        <p:blipFill>
          <a:blip r:embed="rId6"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7"/>
          <p:cNvSpPr txBox="1">
            <a:spLocks noChangeArrowheads="1"/>
          </p:cNvSpPr>
          <p:nvPr/>
        </p:nvSpPr>
        <p:spPr bwMode="gray">
          <a:xfrm>
            <a:off x="58061" y="115888"/>
            <a:ext cx="8545513" cy="792162"/>
          </a:xfrm>
          <a:prstGeom prst="rect">
            <a:avLst/>
          </a:prstGeom>
        </p:spPr>
        <p:txBody>
          <a:bodyPr/>
          <a:lstStyle/>
          <a:p>
            <a:pPr lvl="0">
              <a:lnSpc>
                <a:spcPts val="2500"/>
              </a:lnSpc>
              <a:defRPr/>
            </a:pPr>
            <a:r>
              <a:rPr lang="en-GB" dirty="0">
                <a:solidFill>
                  <a:srgbClr val="8AA5CB"/>
                </a:solidFill>
                <a:latin typeface="Arial" pitchFamily="34" charset="0"/>
                <a:cs typeface="Arial" pitchFamily="34" charset="0"/>
              </a:rPr>
              <a:t>Databooks: Due diligence considerations</a:t>
            </a:r>
            <a:r>
              <a:rPr lang="en-US" altLang="en-US" dirty="0"/>
              <a:t/>
            </a:r>
            <a:br>
              <a:rPr lang="en-US" altLang="en-US" dirty="0"/>
            </a:br>
            <a:r>
              <a:rPr lang="en-GB" altLang="en-US" b="1" kern="0" dirty="0" smtClean="0">
                <a:solidFill>
                  <a:schemeClr val="bg1"/>
                </a:solidFill>
                <a:latin typeface="+mj-lt"/>
                <a:ea typeface="+mj-ea"/>
                <a:cs typeface="+mj-cs"/>
              </a:rPr>
              <a:t>A</a:t>
            </a:r>
            <a:r>
              <a:rPr kumimoji="0" lang="en-GB" b="1" i="0" u="none" strike="noStrike" kern="0" cap="none" spc="0" normalizeH="0" baseline="0" noProof="0" dirty="0" err="1" smtClean="0">
                <a:ln>
                  <a:noFill/>
                </a:ln>
                <a:solidFill>
                  <a:schemeClr val="bg1"/>
                </a:solidFill>
                <a:effectLst/>
                <a:uLnTx/>
                <a:uFillTx/>
                <a:latin typeface="+mj-lt"/>
                <a:ea typeface="+mj-ea"/>
                <a:cs typeface="+mj-cs"/>
              </a:rPr>
              <a:t>nalyze</a:t>
            </a:r>
            <a:r>
              <a:rPr lang="en-GB" b="1" kern="0" dirty="0" smtClean="0">
                <a:solidFill>
                  <a:schemeClr val="bg1"/>
                </a:solidFill>
                <a:latin typeface="+mj-lt"/>
                <a:ea typeface="+mj-ea"/>
                <a:cs typeface="+mj-cs"/>
              </a:rPr>
              <a:t> </a:t>
            </a:r>
            <a:r>
              <a:rPr lang="en-GB" b="1" kern="0" dirty="0">
                <a:solidFill>
                  <a:schemeClr val="bg1"/>
                </a:solidFill>
                <a:latin typeface="+mj-lt"/>
                <a:ea typeface="+mj-ea"/>
                <a:cs typeface="+mj-cs"/>
              </a:rPr>
              <a:t>– key principles </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grpSp>
        <p:nvGrpSpPr>
          <p:cNvPr id="16" name="Group 68"/>
          <p:cNvGrpSpPr>
            <a:grpSpLocks/>
          </p:cNvGrpSpPr>
          <p:nvPr/>
        </p:nvGrpSpPr>
        <p:grpSpPr bwMode="auto">
          <a:xfrm>
            <a:off x="2514601" y="1715532"/>
            <a:ext cx="4000500" cy="3605768"/>
            <a:chOff x="-1673470" y="215784"/>
            <a:chExt cx="2799387" cy="2539893"/>
          </a:xfrm>
        </p:grpSpPr>
        <p:grpSp>
          <p:nvGrpSpPr>
            <p:cNvPr id="18" name="Group 17"/>
            <p:cNvGrpSpPr>
              <a:grpSpLocks/>
            </p:cNvGrpSpPr>
            <p:nvPr>
              <p:custDataLst>
                <p:tags r:id="rId1"/>
              </p:custDataLst>
            </p:nvPr>
          </p:nvGrpSpPr>
          <p:grpSpPr bwMode="gray">
            <a:xfrm>
              <a:off x="-1673470" y="215784"/>
              <a:ext cx="2799387" cy="2539893"/>
              <a:chOff x="943" y="850"/>
              <a:chExt cx="2888" cy="2620"/>
            </a:xfrm>
            <a:solidFill>
              <a:srgbClr val="F5DB7E"/>
            </a:solidFill>
          </p:grpSpPr>
          <p:sp>
            <p:nvSpPr>
              <p:cNvPr id="20" name="Freeform 18"/>
              <p:cNvSpPr>
                <a:spLocks/>
              </p:cNvSpPr>
              <p:nvPr/>
            </p:nvSpPr>
            <p:spPr bwMode="gray">
              <a:xfrm>
                <a:off x="943" y="850"/>
                <a:ext cx="1768" cy="1658"/>
              </a:xfrm>
              <a:custGeom>
                <a:avLst/>
                <a:gdLst/>
                <a:ahLst/>
                <a:cxnLst>
                  <a:cxn ang="0">
                    <a:pos x="0" y="1308"/>
                  </a:cxn>
                  <a:cxn ang="0">
                    <a:pos x="53" y="1305"/>
                  </a:cxn>
                  <a:cxn ang="0">
                    <a:pos x="113" y="1299"/>
                  </a:cxn>
                  <a:cxn ang="0">
                    <a:pos x="301" y="1250"/>
                  </a:cxn>
                  <a:cxn ang="0">
                    <a:pos x="383" y="1235"/>
                  </a:cxn>
                  <a:cxn ang="0">
                    <a:pos x="413" y="1233"/>
                  </a:cxn>
                  <a:cxn ang="0">
                    <a:pos x="440" y="1239"/>
                  </a:cxn>
                  <a:cxn ang="0">
                    <a:pos x="453" y="1286"/>
                  </a:cxn>
                  <a:cxn ang="0">
                    <a:pos x="423" y="1365"/>
                  </a:cxn>
                  <a:cxn ang="0">
                    <a:pos x="413" y="1402"/>
                  </a:cxn>
                  <a:cxn ang="0">
                    <a:pos x="410" y="1442"/>
                  </a:cxn>
                  <a:cxn ang="0">
                    <a:pos x="421" y="1500"/>
                  </a:cxn>
                  <a:cxn ang="0">
                    <a:pos x="447" y="1552"/>
                  </a:cxn>
                  <a:cxn ang="0">
                    <a:pos x="485" y="1594"/>
                  </a:cxn>
                  <a:cxn ang="0">
                    <a:pos x="535" y="1627"/>
                  </a:cxn>
                  <a:cxn ang="0">
                    <a:pos x="571" y="1642"/>
                  </a:cxn>
                  <a:cxn ang="0">
                    <a:pos x="631" y="1654"/>
                  </a:cxn>
                  <a:cxn ang="0">
                    <a:pos x="691" y="1657"/>
                  </a:cxn>
                  <a:cxn ang="0">
                    <a:pos x="751" y="1646"/>
                  </a:cxn>
                  <a:cxn ang="0">
                    <a:pos x="806" y="1622"/>
                  </a:cxn>
                  <a:cxn ang="0">
                    <a:pos x="853" y="1586"/>
                  </a:cxn>
                  <a:cxn ang="0">
                    <a:pos x="892" y="1539"/>
                  </a:cxn>
                  <a:cxn ang="0">
                    <a:pos x="913" y="1490"/>
                  </a:cxn>
                  <a:cxn ang="0">
                    <a:pos x="924" y="1453"/>
                  </a:cxn>
                  <a:cxn ang="0">
                    <a:pos x="926" y="1421"/>
                  </a:cxn>
                  <a:cxn ang="0">
                    <a:pos x="918" y="1367"/>
                  </a:cxn>
                  <a:cxn ang="0">
                    <a:pos x="896" y="1327"/>
                  </a:cxn>
                  <a:cxn ang="0">
                    <a:pos x="873" y="1280"/>
                  </a:cxn>
                  <a:cxn ang="0">
                    <a:pos x="896" y="1233"/>
                  </a:cxn>
                  <a:cxn ang="0">
                    <a:pos x="933" y="1228"/>
                  </a:cxn>
                  <a:cxn ang="0">
                    <a:pos x="995" y="1233"/>
                  </a:cxn>
                  <a:cxn ang="0">
                    <a:pos x="1102" y="1265"/>
                  </a:cxn>
                  <a:cxn ang="0">
                    <a:pos x="1213" y="1297"/>
                  </a:cxn>
                  <a:cxn ang="0">
                    <a:pos x="1271" y="1305"/>
                  </a:cxn>
                  <a:cxn ang="0">
                    <a:pos x="1331" y="1278"/>
                  </a:cxn>
                  <a:cxn ang="0">
                    <a:pos x="1322" y="1179"/>
                  </a:cxn>
                  <a:cxn ang="0">
                    <a:pos x="1282" y="982"/>
                  </a:cxn>
                  <a:cxn ang="0">
                    <a:pos x="1269" y="907"/>
                  </a:cxn>
                  <a:cxn ang="0">
                    <a:pos x="1275" y="864"/>
                  </a:cxn>
                  <a:cxn ang="0">
                    <a:pos x="1339" y="860"/>
                  </a:cxn>
                  <a:cxn ang="0">
                    <a:pos x="1410" y="886"/>
                  </a:cxn>
                  <a:cxn ang="0">
                    <a:pos x="1472" y="899"/>
                  </a:cxn>
                  <a:cxn ang="0">
                    <a:pos x="1526" y="897"/>
                  </a:cxn>
                  <a:cxn ang="0">
                    <a:pos x="1573" y="884"/>
                  </a:cxn>
                  <a:cxn ang="0">
                    <a:pos x="1609" y="860"/>
                  </a:cxn>
                  <a:cxn ang="0">
                    <a:pos x="1650" y="817"/>
                  </a:cxn>
                  <a:cxn ang="0">
                    <a:pos x="1675" y="764"/>
                  </a:cxn>
                  <a:cxn ang="0">
                    <a:pos x="1688" y="704"/>
                  </a:cxn>
                  <a:cxn ang="0">
                    <a:pos x="1693" y="655"/>
                  </a:cxn>
                  <a:cxn ang="0">
                    <a:pos x="1682" y="573"/>
                  </a:cxn>
                  <a:cxn ang="0">
                    <a:pos x="1667" y="528"/>
                  </a:cxn>
                  <a:cxn ang="0">
                    <a:pos x="1648" y="485"/>
                  </a:cxn>
                  <a:cxn ang="0">
                    <a:pos x="1611" y="438"/>
                  </a:cxn>
                  <a:cxn ang="0">
                    <a:pos x="1577" y="413"/>
                  </a:cxn>
                  <a:cxn ang="0">
                    <a:pos x="1538" y="396"/>
                  </a:cxn>
                  <a:cxn ang="0">
                    <a:pos x="1493" y="389"/>
                  </a:cxn>
                  <a:cxn ang="0">
                    <a:pos x="1446" y="396"/>
                  </a:cxn>
                  <a:cxn ang="0">
                    <a:pos x="1393" y="417"/>
                  </a:cxn>
                  <a:cxn ang="0">
                    <a:pos x="1335" y="453"/>
                  </a:cxn>
                  <a:cxn ang="0">
                    <a:pos x="1284" y="391"/>
                  </a:cxn>
                  <a:cxn ang="0">
                    <a:pos x="1318" y="209"/>
                  </a:cxn>
                  <a:cxn ang="0">
                    <a:pos x="1333" y="102"/>
                  </a:cxn>
                  <a:cxn ang="0">
                    <a:pos x="1331" y="25"/>
                  </a:cxn>
                </a:cxnLst>
                <a:rect l="0" t="0" r="r" b="b"/>
                <a:pathLst>
                  <a:path w="1694" h="1658">
                    <a:moveTo>
                      <a:pt x="1329" y="0"/>
                    </a:moveTo>
                    <a:lnTo>
                      <a:pt x="0" y="0"/>
                    </a:lnTo>
                    <a:lnTo>
                      <a:pt x="0" y="1308"/>
                    </a:lnTo>
                    <a:lnTo>
                      <a:pt x="12" y="1308"/>
                    </a:lnTo>
                    <a:lnTo>
                      <a:pt x="25" y="1308"/>
                    </a:lnTo>
                    <a:lnTo>
                      <a:pt x="53" y="1305"/>
                    </a:lnTo>
                    <a:lnTo>
                      <a:pt x="68" y="1305"/>
                    </a:lnTo>
                    <a:lnTo>
                      <a:pt x="81" y="1303"/>
                    </a:lnTo>
                    <a:lnTo>
                      <a:pt x="113" y="1299"/>
                    </a:lnTo>
                    <a:lnTo>
                      <a:pt x="175" y="1284"/>
                    </a:lnTo>
                    <a:lnTo>
                      <a:pt x="239" y="1267"/>
                    </a:lnTo>
                    <a:lnTo>
                      <a:pt x="301" y="1250"/>
                    </a:lnTo>
                    <a:lnTo>
                      <a:pt x="329" y="1243"/>
                    </a:lnTo>
                    <a:lnTo>
                      <a:pt x="357" y="1237"/>
                    </a:lnTo>
                    <a:lnTo>
                      <a:pt x="383" y="1235"/>
                    </a:lnTo>
                    <a:lnTo>
                      <a:pt x="393" y="1233"/>
                    </a:lnTo>
                    <a:lnTo>
                      <a:pt x="402" y="1233"/>
                    </a:lnTo>
                    <a:lnTo>
                      <a:pt x="413" y="1233"/>
                    </a:lnTo>
                    <a:lnTo>
                      <a:pt x="423" y="1235"/>
                    </a:lnTo>
                    <a:lnTo>
                      <a:pt x="432" y="1235"/>
                    </a:lnTo>
                    <a:lnTo>
                      <a:pt x="440" y="1239"/>
                    </a:lnTo>
                    <a:lnTo>
                      <a:pt x="458" y="1260"/>
                    </a:lnTo>
                    <a:lnTo>
                      <a:pt x="455" y="1273"/>
                    </a:lnTo>
                    <a:lnTo>
                      <a:pt x="453" y="1286"/>
                    </a:lnTo>
                    <a:lnTo>
                      <a:pt x="447" y="1308"/>
                    </a:lnTo>
                    <a:lnTo>
                      <a:pt x="428" y="1353"/>
                    </a:lnTo>
                    <a:lnTo>
                      <a:pt x="423" y="1365"/>
                    </a:lnTo>
                    <a:lnTo>
                      <a:pt x="419" y="1376"/>
                    </a:lnTo>
                    <a:lnTo>
                      <a:pt x="417" y="1389"/>
                    </a:lnTo>
                    <a:lnTo>
                      <a:pt x="413" y="1402"/>
                    </a:lnTo>
                    <a:lnTo>
                      <a:pt x="410" y="1415"/>
                    </a:lnTo>
                    <a:lnTo>
                      <a:pt x="410" y="1427"/>
                    </a:lnTo>
                    <a:lnTo>
                      <a:pt x="410" y="1442"/>
                    </a:lnTo>
                    <a:lnTo>
                      <a:pt x="413" y="1460"/>
                    </a:lnTo>
                    <a:lnTo>
                      <a:pt x="415" y="1479"/>
                    </a:lnTo>
                    <a:lnTo>
                      <a:pt x="421" y="1500"/>
                    </a:lnTo>
                    <a:lnTo>
                      <a:pt x="428" y="1517"/>
                    </a:lnTo>
                    <a:lnTo>
                      <a:pt x="436" y="1537"/>
                    </a:lnTo>
                    <a:lnTo>
                      <a:pt x="447" y="1552"/>
                    </a:lnTo>
                    <a:lnTo>
                      <a:pt x="460" y="1567"/>
                    </a:lnTo>
                    <a:lnTo>
                      <a:pt x="473" y="1582"/>
                    </a:lnTo>
                    <a:lnTo>
                      <a:pt x="485" y="1594"/>
                    </a:lnTo>
                    <a:lnTo>
                      <a:pt x="502" y="1605"/>
                    </a:lnTo>
                    <a:lnTo>
                      <a:pt x="517" y="1616"/>
                    </a:lnTo>
                    <a:lnTo>
                      <a:pt x="535" y="1627"/>
                    </a:lnTo>
                    <a:lnTo>
                      <a:pt x="545" y="1631"/>
                    </a:lnTo>
                    <a:lnTo>
                      <a:pt x="554" y="1635"/>
                    </a:lnTo>
                    <a:lnTo>
                      <a:pt x="571" y="1642"/>
                    </a:lnTo>
                    <a:lnTo>
                      <a:pt x="590" y="1646"/>
                    </a:lnTo>
                    <a:lnTo>
                      <a:pt x="612" y="1650"/>
                    </a:lnTo>
                    <a:lnTo>
                      <a:pt x="631" y="1654"/>
                    </a:lnTo>
                    <a:lnTo>
                      <a:pt x="650" y="1657"/>
                    </a:lnTo>
                    <a:lnTo>
                      <a:pt x="672" y="1657"/>
                    </a:lnTo>
                    <a:lnTo>
                      <a:pt x="691" y="1657"/>
                    </a:lnTo>
                    <a:lnTo>
                      <a:pt x="712" y="1654"/>
                    </a:lnTo>
                    <a:lnTo>
                      <a:pt x="731" y="1650"/>
                    </a:lnTo>
                    <a:lnTo>
                      <a:pt x="751" y="1646"/>
                    </a:lnTo>
                    <a:lnTo>
                      <a:pt x="770" y="1639"/>
                    </a:lnTo>
                    <a:lnTo>
                      <a:pt x="787" y="1631"/>
                    </a:lnTo>
                    <a:lnTo>
                      <a:pt x="806" y="1622"/>
                    </a:lnTo>
                    <a:lnTo>
                      <a:pt x="824" y="1612"/>
                    </a:lnTo>
                    <a:lnTo>
                      <a:pt x="839" y="1601"/>
                    </a:lnTo>
                    <a:lnTo>
                      <a:pt x="853" y="1586"/>
                    </a:lnTo>
                    <a:lnTo>
                      <a:pt x="868" y="1571"/>
                    </a:lnTo>
                    <a:lnTo>
                      <a:pt x="881" y="1556"/>
                    </a:lnTo>
                    <a:lnTo>
                      <a:pt x="892" y="1539"/>
                    </a:lnTo>
                    <a:lnTo>
                      <a:pt x="896" y="1528"/>
                    </a:lnTo>
                    <a:lnTo>
                      <a:pt x="903" y="1519"/>
                    </a:lnTo>
                    <a:lnTo>
                      <a:pt x="913" y="1490"/>
                    </a:lnTo>
                    <a:lnTo>
                      <a:pt x="918" y="1477"/>
                    </a:lnTo>
                    <a:lnTo>
                      <a:pt x="922" y="1464"/>
                    </a:lnTo>
                    <a:lnTo>
                      <a:pt x="924" y="1453"/>
                    </a:lnTo>
                    <a:lnTo>
                      <a:pt x="926" y="1440"/>
                    </a:lnTo>
                    <a:lnTo>
                      <a:pt x="926" y="1430"/>
                    </a:lnTo>
                    <a:lnTo>
                      <a:pt x="926" y="1421"/>
                    </a:lnTo>
                    <a:lnTo>
                      <a:pt x="924" y="1402"/>
                    </a:lnTo>
                    <a:lnTo>
                      <a:pt x="922" y="1385"/>
                    </a:lnTo>
                    <a:lnTo>
                      <a:pt x="918" y="1367"/>
                    </a:lnTo>
                    <a:lnTo>
                      <a:pt x="911" y="1353"/>
                    </a:lnTo>
                    <a:lnTo>
                      <a:pt x="903" y="1340"/>
                    </a:lnTo>
                    <a:lnTo>
                      <a:pt x="896" y="1327"/>
                    </a:lnTo>
                    <a:lnTo>
                      <a:pt x="883" y="1305"/>
                    </a:lnTo>
                    <a:lnTo>
                      <a:pt x="877" y="1293"/>
                    </a:lnTo>
                    <a:lnTo>
                      <a:pt x="873" y="1280"/>
                    </a:lnTo>
                    <a:lnTo>
                      <a:pt x="873" y="1267"/>
                    </a:lnTo>
                    <a:lnTo>
                      <a:pt x="873" y="1254"/>
                    </a:lnTo>
                    <a:lnTo>
                      <a:pt x="896" y="1233"/>
                    </a:lnTo>
                    <a:lnTo>
                      <a:pt x="907" y="1230"/>
                    </a:lnTo>
                    <a:lnTo>
                      <a:pt x="920" y="1228"/>
                    </a:lnTo>
                    <a:lnTo>
                      <a:pt x="933" y="1228"/>
                    </a:lnTo>
                    <a:lnTo>
                      <a:pt x="943" y="1228"/>
                    </a:lnTo>
                    <a:lnTo>
                      <a:pt x="969" y="1230"/>
                    </a:lnTo>
                    <a:lnTo>
                      <a:pt x="995" y="1233"/>
                    </a:lnTo>
                    <a:lnTo>
                      <a:pt x="1020" y="1239"/>
                    </a:lnTo>
                    <a:lnTo>
                      <a:pt x="1046" y="1248"/>
                    </a:lnTo>
                    <a:lnTo>
                      <a:pt x="1102" y="1265"/>
                    </a:lnTo>
                    <a:lnTo>
                      <a:pt x="1157" y="1282"/>
                    </a:lnTo>
                    <a:lnTo>
                      <a:pt x="1183" y="1290"/>
                    </a:lnTo>
                    <a:lnTo>
                      <a:pt x="1213" y="1297"/>
                    </a:lnTo>
                    <a:lnTo>
                      <a:pt x="1241" y="1303"/>
                    </a:lnTo>
                    <a:lnTo>
                      <a:pt x="1256" y="1305"/>
                    </a:lnTo>
                    <a:lnTo>
                      <a:pt x="1271" y="1305"/>
                    </a:lnTo>
                    <a:lnTo>
                      <a:pt x="1299" y="1308"/>
                    </a:lnTo>
                    <a:lnTo>
                      <a:pt x="1329" y="1305"/>
                    </a:lnTo>
                    <a:lnTo>
                      <a:pt x="1331" y="1278"/>
                    </a:lnTo>
                    <a:lnTo>
                      <a:pt x="1329" y="1245"/>
                    </a:lnTo>
                    <a:lnTo>
                      <a:pt x="1327" y="1213"/>
                    </a:lnTo>
                    <a:lnTo>
                      <a:pt x="1322" y="1179"/>
                    </a:lnTo>
                    <a:lnTo>
                      <a:pt x="1309" y="1111"/>
                    </a:lnTo>
                    <a:lnTo>
                      <a:pt x="1294" y="1044"/>
                    </a:lnTo>
                    <a:lnTo>
                      <a:pt x="1282" y="982"/>
                    </a:lnTo>
                    <a:lnTo>
                      <a:pt x="1275" y="954"/>
                    </a:lnTo>
                    <a:lnTo>
                      <a:pt x="1271" y="929"/>
                    </a:lnTo>
                    <a:lnTo>
                      <a:pt x="1269" y="907"/>
                    </a:lnTo>
                    <a:lnTo>
                      <a:pt x="1271" y="886"/>
                    </a:lnTo>
                    <a:lnTo>
                      <a:pt x="1273" y="871"/>
                    </a:lnTo>
                    <a:lnTo>
                      <a:pt x="1275" y="864"/>
                    </a:lnTo>
                    <a:lnTo>
                      <a:pt x="1279" y="858"/>
                    </a:lnTo>
                    <a:lnTo>
                      <a:pt x="1314" y="847"/>
                    </a:lnTo>
                    <a:lnTo>
                      <a:pt x="1339" y="860"/>
                    </a:lnTo>
                    <a:lnTo>
                      <a:pt x="1363" y="871"/>
                    </a:lnTo>
                    <a:lnTo>
                      <a:pt x="1386" y="879"/>
                    </a:lnTo>
                    <a:lnTo>
                      <a:pt x="1410" y="886"/>
                    </a:lnTo>
                    <a:lnTo>
                      <a:pt x="1431" y="892"/>
                    </a:lnTo>
                    <a:lnTo>
                      <a:pt x="1451" y="897"/>
                    </a:lnTo>
                    <a:lnTo>
                      <a:pt x="1472" y="899"/>
                    </a:lnTo>
                    <a:lnTo>
                      <a:pt x="1491" y="899"/>
                    </a:lnTo>
                    <a:lnTo>
                      <a:pt x="1508" y="899"/>
                    </a:lnTo>
                    <a:lnTo>
                      <a:pt x="1526" y="897"/>
                    </a:lnTo>
                    <a:lnTo>
                      <a:pt x="1543" y="892"/>
                    </a:lnTo>
                    <a:lnTo>
                      <a:pt x="1558" y="888"/>
                    </a:lnTo>
                    <a:lnTo>
                      <a:pt x="1573" y="884"/>
                    </a:lnTo>
                    <a:lnTo>
                      <a:pt x="1585" y="877"/>
                    </a:lnTo>
                    <a:lnTo>
                      <a:pt x="1598" y="869"/>
                    </a:lnTo>
                    <a:lnTo>
                      <a:pt x="1609" y="860"/>
                    </a:lnTo>
                    <a:lnTo>
                      <a:pt x="1622" y="852"/>
                    </a:lnTo>
                    <a:lnTo>
                      <a:pt x="1630" y="841"/>
                    </a:lnTo>
                    <a:lnTo>
                      <a:pt x="1650" y="817"/>
                    </a:lnTo>
                    <a:lnTo>
                      <a:pt x="1656" y="804"/>
                    </a:lnTo>
                    <a:lnTo>
                      <a:pt x="1665" y="792"/>
                    </a:lnTo>
                    <a:lnTo>
                      <a:pt x="1675" y="764"/>
                    </a:lnTo>
                    <a:lnTo>
                      <a:pt x="1684" y="734"/>
                    </a:lnTo>
                    <a:lnTo>
                      <a:pt x="1686" y="719"/>
                    </a:lnTo>
                    <a:lnTo>
                      <a:pt x="1688" y="704"/>
                    </a:lnTo>
                    <a:lnTo>
                      <a:pt x="1690" y="687"/>
                    </a:lnTo>
                    <a:lnTo>
                      <a:pt x="1693" y="672"/>
                    </a:lnTo>
                    <a:lnTo>
                      <a:pt x="1693" y="655"/>
                    </a:lnTo>
                    <a:lnTo>
                      <a:pt x="1690" y="637"/>
                    </a:lnTo>
                    <a:lnTo>
                      <a:pt x="1688" y="605"/>
                    </a:lnTo>
                    <a:lnTo>
                      <a:pt x="1682" y="573"/>
                    </a:lnTo>
                    <a:lnTo>
                      <a:pt x="1678" y="558"/>
                    </a:lnTo>
                    <a:lnTo>
                      <a:pt x="1673" y="543"/>
                    </a:lnTo>
                    <a:lnTo>
                      <a:pt x="1667" y="528"/>
                    </a:lnTo>
                    <a:lnTo>
                      <a:pt x="1660" y="513"/>
                    </a:lnTo>
                    <a:lnTo>
                      <a:pt x="1654" y="498"/>
                    </a:lnTo>
                    <a:lnTo>
                      <a:pt x="1648" y="485"/>
                    </a:lnTo>
                    <a:lnTo>
                      <a:pt x="1630" y="462"/>
                    </a:lnTo>
                    <a:lnTo>
                      <a:pt x="1620" y="449"/>
                    </a:lnTo>
                    <a:lnTo>
                      <a:pt x="1611" y="438"/>
                    </a:lnTo>
                    <a:lnTo>
                      <a:pt x="1600" y="430"/>
                    </a:lnTo>
                    <a:lnTo>
                      <a:pt x="1590" y="421"/>
                    </a:lnTo>
                    <a:lnTo>
                      <a:pt x="1577" y="413"/>
                    </a:lnTo>
                    <a:lnTo>
                      <a:pt x="1564" y="406"/>
                    </a:lnTo>
                    <a:lnTo>
                      <a:pt x="1551" y="400"/>
                    </a:lnTo>
                    <a:lnTo>
                      <a:pt x="1538" y="396"/>
                    </a:lnTo>
                    <a:lnTo>
                      <a:pt x="1523" y="393"/>
                    </a:lnTo>
                    <a:lnTo>
                      <a:pt x="1508" y="391"/>
                    </a:lnTo>
                    <a:lnTo>
                      <a:pt x="1493" y="389"/>
                    </a:lnTo>
                    <a:lnTo>
                      <a:pt x="1478" y="391"/>
                    </a:lnTo>
                    <a:lnTo>
                      <a:pt x="1461" y="393"/>
                    </a:lnTo>
                    <a:lnTo>
                      <a:pt x="1446" y="396"/>
                    </a:lnTo>
                    <a:lnTo>
                      <a:pt x="1429" y="402"/>
                    </a:lnTo>
                    <a:lnTo>
                      <a:pt x="1410" y="408"/>
                    </a:lnTo>
                    <a:lnTo>
                      <a:pt x="1393" y="417"/>
                    </a:lnTo>
                    <a:lnTo>
                      <a:pt x="1374" y="428"/>
                    </a:lnTo>
                    <a:lnTo>
                      <a:pt x="1354" y="438"/>
                    </a:lnTo>
                    <a:lnTo>
                      <a:pt x="1335" y="453"/>
                    </a:lnTo>
                    <a:lnTo>
                      <a:pt x="1301" y="445"/>
                    </a:lnTo>
                    <a:lnTo>
                      <a:pt x="1282" y="417"/>
                    </a:lnTo>
                    <a:lnTo>
                      <a:pt x="1284" y="391"/>
                    </a:lnTo>
                    <a:lnTo>
                      <a:pt x="1288" y="366"/>
                    </a:lnTo>
                    <a:lnTo>
                      <a:pt x="1299" y="314"/>
                    </a:lnTo>
                    <a:lnTo>
                      <a:pt x="1318" y="209"/>
                    </a:lnTo>
                    <a:lnTo>
                      <a:pt x="1327" y="156"/>
                    </a:lnTo>
                    <a:lnTo>
                      <a:pt x="1331" y="128"/>
                    </a:lnTo>
                    <a:lnTo>
                      <a:pt x="1333" y="102"/>
                    </a:lnTo>
                    <a:lnTo>
                      <a:pt x="1333" y="77"/>
                    </a:lnTo>
                    <a:lnTo>
                      <a:pt x="1333" y="49"/>
                    </a:lnTo>
                    <a:lnTo>
                      <a:pt x="1331" y="25"/>
                    </a:lnTo>
                    <a:lnTo>
                      <a:pt x="1329" y="0"/>
                    </a:lnTo>
                  </a:path>
                </a:pathLst>
              </a:custGeom>
              <a:solidFill>
                <a:srgbClr val="8099C6"/>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21" name="Freeform 19"/>
              <p:cNvSpPr>
                <a:spLocks/>
              </p:cNvSpPr>
              <p:nvPr/>
            </p:nvSpPr>
            <p:spPr bwMode="gray">
              <a:xfrm>
                <a:off x="2243" y="2077"/>
                <a:ext cx="1443" cy="1387"/>
              </a:xfrm>
              <a:custGeom>
                <a:avLst/>
                <a:gdLst/>
                <a:ahLst/>
                <a:cxnLst>
                  <a:cxn ang="0">
                    <a:pos x="68" y="1360"/>
                  </a:cxn>
                  <a:cxn ang="0">
                    <a:pos x="59" y="1272"/>
                  </a:cxn>
                  <a:cxn ang="0">
                    <a:pos x="27" y="1137"/>
                  </a:cxn>
                  <a:cxn ang="0">
                    <a:pos x="0" y="993"/>
                  </a:cxn>
                  <a:cxn ang="0">
                    <a:pos x="6" y="948"/>
                  </a:cxn>
                  <a:cxn ang="0">
                    <a:pos x="68" y="944"/>
                  </a:cxn>
                  <a:cxn ang="0">
                    <a:pos x="139" y="970"/>
                  </a:cxn>
                  <a:cxn ang="0">
                    <a:pos x="201" y="983"/>
                  </a:cxn>
                  <a:cxn ang="0">
                    <a:pos x="254" y="981"/>
                  </a:cxn>
                  <a:cxn ang="0">
                    <a:pos x="299" y="968"/>
                  </a:cxn>
                  <a:cxn ang="0">
                    <a:pos x="338" y="944"/>
                  </a:cxn>
                  <a:cxn ang="0">
                    <a:pos x="378" y="901"/>
                  </a:cxn>
                  <a:cxn ang="0">
                    <a:pos x="404" y="846"/>
                  </a:cxn>
                  <a:cxn ang="0">
                    <a:pos x="417" y="786"/>
                  </a:cxn>
                  <a:cxn ang="0">
                    <a:pos x="419" y="736"/>
                  </a:cxn>
                  <a:cxn ang="0">
                    <a:pos x="410" y="655"/>
                  </a:cxn>
                  <a:cxn ang="0">
                    <a:pos x="395" y="610"/>
                  </a:cxn>
                  <a:cxn ang="0">
                    <a:pos x="374" y="569"/>
                  </a:cxn>
                  <a:cxn ang="0">
                    <a:pos x="338" y="522"/>
                  </a:cxn>
                  <a:cxn ang="0">
                    <a:pos x="305" y="496"/>
                  </a:cxn>
                  <a:cxn ang="0">
                    <a:pos x="267" y="479"/>
                  </a:cxn>
                  <a:cxn ang="0">
                    <a:pos x="222" y="473"/>
                  </a:cxn>
                  <a:cxn ang="0">
                    <a:pos x="175" y="479"/>
                  </a:cxn>
                  <a:cxn ang="0">
                    <a:pos x="124" y="501"/>
                  </a:cxn>
                  <a:cxn ang="0">
                    <a:pos x="66" y="537"/>
                  </a:cxn>
                  <a:cxn ang="0">
                    <a:pos x="14" y="473"/>
                  </a:cxn>
                  <a:cxn ang="0">
                    <a:pos x="29" y="392"/>
                  </a:cxn>
                  <a:cxn ang="0">
                    <a:pos x="59" y="261"/>
                  </a:cxn>
                  <a:cxn ang="0">
                    <a:pos x="77" y="156"/>
                  </a:cxn>
                  <a:cxn ang="0">
                    <a:pos x="79" y="74"/>
                  </a:cxn>
                  <a:cxn ang="0">
                    <a:pos x="164" y="74"/>
                  </a:cxn>
                  <a:cxn ang="0">
                    <a:pos x="243" y="55"/>
                  </a:cxn>
                  <a:cxn ang="0">
                    <a:pos x="370" y="12"/>
                  </a:cxn>
                  <a:cxn ang="0">
                    <a:pos x="442" y="0"/>
                  </a:cxn>
                  <a:cxn ang="0">
                    <a:pos x="479" y="2"/>
                  </a:cxn>
                  <a:cxn ang="0">
                    <a:pos x="515" y="34"/>
                  </a:cxn>
                  <a:cxn ang="0">
                    <a:pos x="509" y="64"/>
                  </a:cxn>
                  <a:cxn ang="0">
                    <a:pos x="489" y="98"/>
                  </a:cxn>
                  <a:cxn ang="0">
                    <a:pos x="466" y="147"/>
                  </a:cxn>
                  <a:cxn ang="0">
                    <a:pos x="462" y="173"/>
                  </a:cxn>
                  <a:cxn ang="0">
                    <a:pos x="462" y="214"/>
                  </a:cxn>
                  <a:cxn ang="0">
                    <a:pos x="479" y="276"/>
                  </a:cxn>
                  <a:cxn ang="0">
                    <a:pos x="504" y="327"/>
                  </a:cxn>
                  <a:cxn ang="0">
                    <a:pos x="532" y="359"/>
                  </a:cxn>
                  <a:cxn ang="0">
                    <a:pos x="579" y="394"/>
                  </a:cxn>
                  <a:cxn ang="0">
                    <a:pos x="635" y="417"/>
                  </a:cxn>
                  <a:cxn ang="0">
                    <a:pos x="695" y="428"/>
                  </a:cxn>
                  <a:cxn ang="0">
                    <a:pos x="755" y="426"/>
                  </a:cxn>
                  <a:cxn ang="0">
                    <a:pos x="815" y="413"/>
                  </a:cxn>
                  <a:cxn ang="0">
                    <a:pos x="868" y="389"/>
                  </a:cxn>
                  <a:cxn ang="0">
                    <a:pos x="913" y="353"/>
                  </a:cxn>
                  <a:cxn ang="0">
                    <a:pos x="939" y="325"/>
                  </a:cxn>
                  <a:cxn ang="0">
                    <a:pos x="962" y="280"/>
                  </a:cxn>
                  <a:cxn ang="0">
                    <a:pos x="975" y="231"/>
                  </a:cxn>
                  <a:cxn ang="0">
                    <a:pos x="973" y="173"/>
                  </a:cxn>
                  <a:cxn ang="0">
                    <a:pos x="958" y="126"/>
                  </a:cxn>
                  <a:cxn ang="0">
                    <a:pos x="930" y="44"/>
                  </a:cxn>
                  <a:cxn ang="0">
                    <a:pos x="954" y="8"/>
                  </a:cxn>
                  <a:cxn ang="0">
                    <a:pos x="981" y="6"/>
                  </a:cxn>
                  <a:cxn ang="0">
                    <a:pos x="1082" y="23"/>
                  </a:cxn>
                  <a:cxn ang="0">
                    <a:pos x="1268" y="72"/>
                  </a:cxn>
                  <a:cxn ang="0">
                    <a:pos x="1356" y="81"/>
                  </a:cxn>
                  <a:cxn ang="0">
                    <a:pos x="66" y="1386"/>
                  </a:cxn>
                </a:cxnLst>
                <a:rect l="0" t="0" r="r" b="b"/>
                <a:pathLst>
                  <a:path w="1383" h="1387">
                    <a:moveTo>
                      <a:pt x="66" y="1386"/>
                    </a:moveTo>
                    <a:lnTo>
                      <a:pt x="68" y="1375"/>
                    </a:lnTo>
                    <a:lnTo>
                      <a:pt x="68" y="1360"/>
                    </a:lnTo>
                    <a:lnTo>
                      <a:pt x="68" y="1332"/>
                    </a:lnTo>
                    <a:lnTo>
                      <a:pt x="64" y="1302"/>
                    </a:lnTo>
                    <a:lnTo>
                      <a:pt x="59" y="1272"/>
                    </a:lnTo>
                    <a:lnTo>
                      <a:pt x="53" y="1238"/>
                    </a:lnTo>
                    <a:lnTo>
                      <a:pt x="44" y="1206"/>
                    </a:lnTo>
                    <a:lnTo>
                      <a:pt x="27" y="1137"/>
                    </a:lnTo>
                    <a:lnTo>
                      <a:pt x="12" y="1075"/>
                    </a:lnTo>
                    <a:lnTo>
                      <a:pt x="2" y="1019"/>
                    </a:lnTo>
                    <a:lnTo>
                      <a:pt x="0" y="993"/>
                    </a:lnTo>
                    <a:lnTo>
                      <a:pt x="0" y="974"/>
                    </a:lnTo>
                    <a:lnTo>
                      <a:pt x="2" y="955"/>
                    </a:lnTo>
                    <a:lnTo>
                      <a:pt x="6" y="948"/>
                    </a:lnTo>
                    <a:lnTo>
                      <a:pt x="8" y="942"/>
                    </a:lnTo>
                    <a:lnTo>
                      <a:pt x="44" y="931"/>
                    </a:lnTo>
                    <a:lnTo>
                      <a:pt x="68" y="944"/>
                    </a:lnTo>
                    <a:lnTo>
                      <a:pt x="94" y="955"/>
                    </a:lnTo>
                    <a:lnTo>
                      <a:pt x="117" y="963"/>
                    </a:lnTo>
                    <a:lnTo>
                      <a:pt x="139" y="970"/>
                    </a:lnTo>
                    <a:lnTo>
                      <a:pt x="162" y="976"/>
                    </a:lnTo>
                    <a:lnTo>
                      <a:pt x="181" y="981"/>
                    </a:lnTo>
                    <a:lnTo>
                      <a:pt x="201" y="983"/>
                    </a:lnTo>
                    <a:lnTo>
                      <a:pt x="218" y="983"/>
                    </a:lnTo>
                    <a:lnTo>
                      <a:pt x="237" y="983"/>
                    </a:lnTo>
                    <a:lnTo>
                      <a:pt x="254" y="981"/>
                    </a:lnTo>
                    <a:lnTo>
                      <a:pt x="269" y="978"/>
                    </a:lnTo>
                    <a:lnTo>
                      <a:pt x="286" y="974"/>
                    </a:lnTo>
                    <a:lnTo>
                      <a:pt x="299" y="968"/>
                    </a:lnTo>
                    <a:lnTo>
                      <a:pt x="314" y="961"/>
                    </a:lnTo>
                    <a:lnTo>
                      <a:pt x="327" y="953"/>
                    </a:lnTo>
                    <a:lnTo>
                      <a:pt x="338" y="944"/>
                    </a:lnTo>
                    <a:lnTo>
                      <a:pt x="348" y="936"/>
                    </a:lnTo>
                    <a:lnTo>
                      <a:pt x="359" y="925"/>
                    </a:lnTo>
                    <a:lnTo>
                      <a:pt x="378" y="901"/>
                    </a:lnTo>
                    <a:lnTo>
                      <a:pt x="385" y="889"/>
                    </a:lnTo>
                    <a:lnTo>
                      <a:pt x="391" y="876"/>
                    </a:lnTo>
                    <a:lnTo>
                      <a:pt x="404" y="846"/>
                    </a:lnTo>
                    <a:lnTo>
                      <a:pt x="412" y="816"/>
                    </a:lnTo>
                    <a:lnTo>
                      <a:pt x="415" y="801"/>
                    </a:lnTo>
                    <a:lnTo>
                      <a:pt x="417" y="786"/>
                    </a:lnTo>
                    <a:lnTo>
                      <a:pt x="419" y="769"/>
                    </a:lnTo>
                    <a:lnTo>
                      <a:pt x="419" y="754"/>
                    </a:lnTo>
                    <a:lnTo>
                      <a:pt x="419" y="736"/>
                    </a:lnTo>
                    <a:lnTo>
                      <a:pt x="419" y="719"/>
                    </a:lnTo>
                    <a:lnTo>
                      <a:pt x="417" y="687"/>
                    </a:lnTo>
                    <a:lnTo>
                      <a:pt x="410" y="655"/>
                    </a:lnTo>
                    <a:lnTo>
                      <a:pt x="406" y="640"/>
                    </a:lnTo>
                    <a:lnTo>
                      <a:pt x="400" y="625"/>
                    </a:lnTo>
                    <a:lnTo>
                      <a:pt x="395" y="610"/>
                    </a:lnTo>
                    <a:lnTo>
                      <a:pt x="389" y="597"/>
                    </a:lnTo>
                    <a:lnTo>
                      <a:pt x="382" y="584"/>
                    </a:lnTo>
                    <a:lnTo>
                      <a:pt x="374" y="569"/>
                    </a:lnTo>
                    <a:lnTo>
                      <a:pt x="359" y="546"/>
                    </a:lnTo>
                    <a:lnTo>
                      <a:pt x="348" y="533"/>
                    </a:lnTo>
                    <a:lnTo>
                      <a:pt x="338" y="522"/>
                    </a:lnTo>
                    <a:lnTo>
                      <a:pt x="329" y="514"/>
                    </a:lnTo>
                    <a:lnTo>
                      <a:pt x="316" y="505"/>
                    </a:lnTo>
                    <a:lnTo>
                      <a:pt x="305" y="496"/>
                    </a:lnTo>
                    <a:lnTo>
                      <a:pt x="293" y="490"/>
                    </a:lnTo>
                    <a:lnTo>
                      <a:pt x="280" y="484"/>
                    </a:lnTo>
                    <a:lnTo>
                      <a:pt x="267" y="479"/>
                    </a:lnTo>
                    <a:lnTo>
                      <a:pt x="252" y="477"/>
                    </a:lnTo>
                    <a:lnTo>
                      <a:pt x="237" y="475"/>
                    </a:lnTo>
                    <a:lnTo>
                      <a:pt x="222" y="473"/>
                    </a:lnTo>
                    <a:lnTo>
                      <a:pt x="207" y="475"/>
                    </a:lnTo>
                    <a:lnTo>
                      <a:pt x="192" y="477"/>
                    </a:lnTo>
                    <a:lnTo>
                      <a:pt x="175" y="479"/>
                    </a:lnTo>
                    <a:lnTo>
                      <a:pt x="158" y="486"/>
                    </a:lnTo>
                    <a:lnTo>
                      <a:pt x="141" y="492"/>
                    </a:lnTo>
                    <a:lnTo>
                      <a:pt x="124" y="501"/>
                    </a:lnTo>
                    <a:lnTo>
                      <a:pt x="104" y="511"/>
                    </a:lnTo>
                    <a:lnTo>
                      <a:pt x="85" y="522"/>
                    </a:lnTo>
                    <a:lnTo>
                      <a:pt x="66" y="537"/>
                    </a:lnTo>
                    <a:lnTo>
                      <a:pt x="29" y="529"/>
                    </a:lnTo>
                    <a:lnTo>
                      <a:pt x="12" y="501"/>
                    </a:lnTo>
                    <a:lnTo>
                      <a:pt x="14" y="473"/>
                    </a:lnTo>
                    <a:lnTo>
                      <a:pt x="19" y="445"/>
                    </a:lnTo>
                    <a:lnTo>
                      <a:pt x="23" y="419"/>
                    </a:lnTo>
                    <a:lnTo>
                      <a:pt x="29" y="392"/>
                    </a:lnTo>
                    <a:lnTo>
                      <a:pt x="40" y="340"/>
                    </a:lnTo>
                    <a:lnTo>
                      <a:pt x="53" y="287"/>
                    </a:lnTo>
                    <a:lnTo>
                      <a:pt x="59" y="261"/>
                    </a:lnTo>
                    <a:lnTo>
                      <a:pt x="64" y="235"/>
                    </a:lnTo>
                    <a:lnTo>
                      <a:pt x="72" y="182"/>
                    </a:lnTo>
                    <a:lnTo>
                      <a:pt x="77" y="156"/>
                    </a:lnTo>
                    <a:lnTo>
                      <a:pt x="79" y="128"/>
                    </a:lnTo>
                    <a:lnTo>
                      <a:pt x="79" y="100"/>
                    </a:lnTo>
                    <a:lnTo>
                      <a:pt x="79" y="74"/>
                    </a:lnTo>
                    <a:lnTo>
                      <a:pt x="109" y="74"/>
                    </a:lnTo>
                    <a:lnTo>
                      <a:pt x="136" y="74"/>
                    </a:lnTo>
                    <a:lnTo>
                      <a:pt x="164" y="74"/>
                    </a:lnTo>
                    <a:lnTo>
                      <a:pt x="192" y="70"/>
                    </a:lnTo>
                    <a:lnTo>
                      <a:pt x="218" y="64"/>
                    </a:lnTo>
                    <a:lnTo>
                      <a:pt x="243" y="55"/>
                    </a:lnTo>
                    <a:lnTo>
                      <a:pt x="295" y="38"/>
                    </a:lnTo>
                    <a:lnTo>
                      <a:pt x="346" y="19"/>
                    </a:lnTo>
                    <a:lnTo>
                      <a:pt x="370" y="12"/>
                    </a:lnTo>
                    <a:lnTo>
                      <a:pt x="395" y="6"/>
                    </a:lnTo>
                    <a:lnTo>
                      <a:pt x="419" y="2"/>
                    </a:lnTo>
                    <a:lnTo>
                      <a:pt x="442" y="0"/>
                    </a:lnTo>
                    <a:lnTo>
                      <a:pt x="455" y="0"/>
                    </a:lnTo>
                    <a:lnTo>
                      <a:pt x="466" y="2"/>
                    </a:lnTo>
                    <a:lnTo>
                      <a:pt x="479" y="2"/>
                    </a:lnTo>
                    <a:lnTo>
                      <a:pt x="489" y="6"/>
                    </a:lnTo>
                    <a:lnTo>
                      <a:pt x="513" y="27"/>
                    </a:lnTo>
                    <a:lnTo>
                      <a:pt x="515" y="34"/>
                    </a:lnTo>
                    <a:lnTo>
                      <a:pt x="515" y="40"/>
                    </a:lnTo>
                    <a:lnTo>
                      <a:pt x="513" y="53"/>
                    </a:lnTo>
                    <a:lnTo>
                      <a:pt x="509" y="64"/>
                    </a:lnTo>
                    <a:lnTo>
                      <a:pt x="502" y="74"/>
                    </a:lnTo>
                    <a:lnTo>
                      <a:pt x="496" y="87"/>
                    </a:lnTo>
                    <a:lnTo>
                      <a:pt x="489" y="98"/>
                    </a:lnTo>
                    <a:lnTo>
                      <a:pt x="477" y="126"/>
                    </a:lnTo>
                    <a:lnTo>
                      <a:pt x="470" y="141"/>
                    </a:lnTo>
                    <a:lnTo>
                      <a:pt x="466" y="147"/>
                    </a:lnTo>
                    <a:lnTo>
                      <a:pt x="464" y="156"/>
                    </a:lnTo>
                    <a:lnTo>
                      <a:pt x="462" y="164"/>
                    </a:lnTo>
                    <a:lnTo>
                      <a:pt x="462" y="173"/>
                    </a:lnTo>
                    <a:lnTo>
                      <a:pt x="459" y="182"/>
                    </a:lnTo>
                    <a:lnTo>
                      <a:pt x="459" y="192"/>
                    </a:lnTo>
                    <a:lnTo>
                      <a:pt x="462" y="214"/>
                    </a:lnTo>
                    <a:lnTo>
                      <a:pt x="466" y="237"/>
                    </a:lnTo>
                    <a:lnTo>
                      <a:pt x="472" y="263"/>
                    </a:lnTo>
                    <a:lnTo>
                      <a:pt x="479" y="276"/>
                    </a:lnTo>
                    <a:lnTo>
                      <a:pt x="485" y="291"/>
                    </a:lnTo>
                    <a:lnTo>
                      <a:pt x="494" y="310"/>
                    </a:lnTo>
                    <a:lnTo>
                      <a:pt x="504" y="327"/>
                    </a:lnTo>
                    <a:lnTo>
                      <a:pt x="511" y="336"/>
                    </a:lnTo>
                    <a:lnTo>
                      <a:pt x="517" y="344"/>
                    </a:lnTo>
                    <a:lnTo>
                      <a:pt x="532" y="359"/>
                    </a:lnTo>
                    <a:lnTo>
                      <a:pt x="547" y="372"/>
                    </a:lnTo>
                    <a:lnTo>
                      <a:pt x="562" y="383"/>
                    </a:lnTo>
                    <a:lnTo>
                      <a:pt x="579" y="394"/>
                    </a:lnTo>
                    <a:lnTo>
                      <a:pt x="599" y="404"/>
                    </a:lnTo>
                    <a:lnTo>
                      <a:pt x="616" y="411"/>
                    </a:lnTo>
                    <a:lnTo>
                      <a:pt x="635" y="417"/>
                    </a:lnTo>
                    <a:lnTo>
                      <a:pt x="654" y="422"/>
                    </a:lnTo>
                    <a:lnTo>
                      <a:pt x="676" y="426"/>
                    </a:lnTo>
                    <a:lnTo>
                      <a:pt x="695" y="428"/>
                    </a:lnTo>
                    <a:lnTo>
                      <a:pt x="714" y="428"/>
                    </a:lnTo>
                    <a:lnTo>
                      <a:pt x="735" y="428"/>
                    </a:lnTo>
                    <a:lnTo>
                      <a:pt x="755" y="426"/>
                    </a:lnTo>
                    <a:lnTo>
                      <a:pt x="776" y="424"/>
                    </a:lnTo>
                    <a:lnTo>
                      <a:pt x="795" y="419"/>
                    </a:lnTo>
                    <a:lnTo>
                      <a:pt x="815" y="413"/>
                    </a:lnTo>
                    <a:lnTo>
                      <a:pt x="832" y="407"/>
                    </a:lnTo>
                    <a:lnTo>
                      <a:pt x="851" y="398"/>
                    </a:lnTo>
                    <a:lnTo>
                      <a:pt x="868" y="389"/>
                    </a:lnTo>
                    <a:lnTo>
                      <a:pt x="883" y="379"/>
                    </a:lnTo>
                    <a:lnTo>
                      <a:pt x="900" y="366"/>
                    </a:lnTo>
                    <a:lnTo>
                      <a:pt x="913" y="353"/>
                    </a:lnTo>
                    <a:lnTo>
                      <a:pt x="919" y="347"/>
                    </a:lnTo>
                    <a:lnTo>
                      <a:pt x="926" y="340"/>
                    </a:lnTo>
                    <a:lnTo>
                      <a:pt x="939" y="325"/>
                    </a:lnTo>
                    <a:lnTo>
                      <a:pt x="949" y="308"/>
                    </a:lnTo>
                    <a:lnTo>
                      <a:pt x="958" y="291"/>
                    </a:lnTo>
                    <a:lnTo>
                      <a:pt x="962" y="280"/>
                    </a:lnTo>
                    <a:lnTo>
                      <a:pt x="964" y="272"/>
                    </a:lnTo>
                    <a:lnTo>
                      <a:pt x="971" y="252"/>
                    </a:lnTo>
                    <a:lnTo>
                      <a:pt x="975" y="231"/>
                    </a:lnTo>
                    <a:lnTo>
                      <a:pt x="975" y="201"/>
                    </a:lnTo>
                    <a:lnTo>
                      <a:pt x="975" y="186"/>
                    </a:lnTo>
                    <a:lnTo>
                      <a:pt x="973" y="173"/>
                    </a:lnTo>
                    <a:lnTo>
                      <a:pt x="971" y="160"/>
                    </a:lnTo>
                    <a:lnTo>
                      <a:pt x="966" y="149"/>
                    </a:lnTo>
                    <a:lnTo>
                      <a:pt x="958" y="126"/>
                    </a:lnTo>
                    <a:lnTo>
                      <a:pt x="941" y="81"/>
                    </a:lnTo>
                    <a:lnTo>
                      <a:pt x="932" y="57"/>
                    </a:lnTo>
                    <a:lnTo>
                      <a:pt x="930" y="44"/>
                    </a:lnTo>
                    <a:lnTo>
                      <a:pt x="928" y="32"/>
                    </a:lnTo>
                    <a:lnTo>
                      <a:pt x="945" y="10"/>
                    </a:lnTo>
                    <a:lnTo>
                      <a:pt x="954" y="8"/>
                    </a:lnTo>
                    <a:lnTo>
                      <a:pt x="962" y="6"/>
                    </a:lnTo>
                    <a:lnTo>
                      <a:pt x="971" y="6"/>
                    </a:lnTo>
                    <a:lnTo>
                      <a:pt x="981" y="6"/>
                    </a:lnTo>
                    <a:lnTo>
                      <a:pt x="1001" y="6"/>
                    </a:lnTo>
                    <a:lnTo>
                      <a:pt x="1026" y="10"/>
                    </a:lnTo>
                    <a:lnTo>
                      <a:pt x="1082" y="23"/>
                    </a:lnTo>
                    <a:lnTo>
                      <a:pt x="1142" y="38"/>
                    </a:lnTo>
                    <a:lnTo>
                      <a:pt x="1206" y="55"/>
                    </a:lnTo>
                    <a:lnTo>
                      <a:pt x="1268" y="72"/>
                    </a:lnTo>
                    <a:lnTo>
                      <a:pt x="1300" y="74"/>
                    </a:lnTo>
                    <a:lnTo>
                      <a:pt x="1328" y="79"/>
                    </a:lnTo>
                    <a:lnTo>
                      <a:pt x="1356" y="81"/>
                    </a:lnTo>
                    <a:lnTo>
                      <a:pt x="1382" y="81"/>
                    </a:lnTo>
                    <a:lnTo>
                      <a:pt x="1382" y="1386"/>
                    </a:lnTo>
                    <a:lnTo>
                      <a:pt x="66" y="1386"/>
                    </a:lnTo>
                  </a:path>
                </a:pathLst>
              </a:custGeom>
              <a:solidFill>
                <a:srgbClr val="E3A780"/>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22" name="Freeform 20"/>
              <p:cNvSpPr>
                <a:spLocks/>
              </p:cNvSpPr>
              <p:nvPr/>
            </p:nvSpPr>
            <p:spPr bwMode="gray">
              <a:xfrm>
                <a:off x="943" y="2077"/>
                <a:ext cx="1745" cy="1393"/>
              </a:xfrm>
              <a:custGeom>
                <a:avLst/>
                <a:gdLst/>
                <a:ahLst/>
                <a:cxnLst>
                  <a:cxn ang="0">
                    <a:pos x="53" y="81"/>
                  </a:cxn>
                  <a:cxn ang="0">
                    <a:pos x="175" y="57"/>
                  </a:cxn>
                  <a:cxn ang="0">
                    <a:pos x="355" y="10"/>
                  </a:cxn>
                  <a:cxn ang="0">
                    <a:pos x="410" y="6"/>
                  </a:cxn>
                  <a:cxn ang="0">
                    <a:pos x="455" y="32"/>
                  </a:cxn>
                  <a:cxn ang="0">
                    <a:pos x="425" y="126"/>
                  </a:cxn>
                  <a:cxn ang="0">
                    <a:pos x="410" y="173"/>
                  </a:cxn>
                  <a:cxn ang="0">
                    <a:pos x="410" y="231"/>
                  </a:cxn>
                  <a:cxn ang="0">
                    <a:pos x="434" y="308"/>
                  </a:cxn>
                  <a:cxn ang="0">
                    <a:pos x="485" y="368"/>
                  </a:cxn>
                  <a:cxn ang="0">
                    <a:pos x="543" y="402"/>
                  </a:cxn>
                  <a:cxn ang="0">
                    <a:pos x="609" y="424"/>
                  </a:cxn>
                  <a:cxn ang="0">
                    <a:pos x="688" y="428"/>
                  </a:cxn>
                  <a:cxn ang="0">
                    <a:pos x="768" y="411"/>
                  </a:cxn>
                  <a:cxn ang="0">
                    <a:pos x="836" y="372"/>
                  </a:cxn>
                  <a:cxn ang="0">
                    <a:pos x="890" y="310"/>
                  </a:cxn>
                  <a:cxn ang="0">
                    <a:pos x="915" y="250"/>
                  </a:cxn>
                  <a:cxn ang="0">
                    <a:pos x="924" y="203"/>
                  </a:cxn>
                  <a:cxn ang="0">
                    <a:pos x="915" y="141"/>
                  </a:cxn>
                  <a:cxn ang="0">
                    <a:pos x="881" y="77"/>
                  </a:cxn>
                  <a:cxn ang="0">
                    <a:pos x="870" y="27"/>
                  </a:cxn>
                  <a:cxn ang="0">
                    <a:pos x="930" y="0"/>
                  </a:cxn>
                  <a:cxn ang="0">
                    <a:pos x="1018" y="12"/>
                  </a:cxn>
                  <a:cxn ang="0">
                    <a:pos x="1183" y="64"/>
                  </a:cxn>
                  <a:cxn ang="0">
                    <a:pos x="1298" y="79"/>
                  </a:cxn>
                  <a:cxn ang="0">
                    <a:pos x="1322" y="186"/>
                  </a:cxn>
                  <a:cxn ang="0">
                    <a:pos x="1277" y="394"/>
                  </a:cxn>
                  <a:cxn ang="0">
                    <a:pos x="1260" y="501"/>
                  </a:cxn>
                  <a:cxn ang="0">
                    <a:pos x="1352" y="509"/>
                  </a:cxn>
                  <a:cxn ang="0">
                    <a:pos x="1424" y="479"/>
                  </a:cxn>
                  <a:cxn ang="0">
                    <a:pos x="1489" y="473"/>
                  </a:cxn>
                  <a:cxn ang="0">
                    <a:pos x="1544" y="490"/>
                  </a:cxn>
                  <a:cxn ang="0">
                    <a:pos x="1589" y="522"/>
                  </a:cxn>
                  <a:cxn ang="0">
                    <a:pos x="1626" y="569"/>
                  </a:cxn>
                  <a:cxn ang="0">
                    <a:pos x="1660" y="655"/>
                  </a:cxn>
                  <a:cxn ang="0">
                    <a:pos x="1671" y="736"/>
                  </a:cxn>
                  <a:cxn ang="0">
                    <a:pos x="1662" y="815"/>
                  </a:cxn>
                  <a:cxn ang="0">
                    <a:pos x="1643" y="873"/>
                  </a:cxn>
                  <a:cxn ang="0">
                    <a:pos x="1611" y="923"/>
                  </a:cxn>
                  <a:cxn ang="0">
                    <a:pos x="1564" y="959"/>
                  </a:cxn>
                  <a:cxn ang="0">
                    <a:pos x="1506" y="980"/>
                  </a:cxn>
                  <a:cxn ang="0">
                    <a:pos x="1431" y="978"/>
                  </a:cxn>
                  <a:cxn ang="0">
                    <a:pos x="1343" y="955"/>
                  </a:cxn>
                  <a:cxn ang="0">
                    <a:pos x="1255" y="948"/>
                  </a:cxn>
                  <a:cxn ang="0">
                    <a:pos x="1249" y="993"/>
                  </a:cxn>
                  <a:cxn ang="0">
                    <a:pos x="1262" y="1075"/>
                  </a:cxn>
                  <a:cxn ang="0">
                    <a:pos x="1307" y="1276"/>
                  </a:cxn>
                  <a:cxn ang="0">
                    <a:pos x="1317" y="1366"/>
                  </a:cxn>
                </a:cxnLst>
                <a:rect l="0" t="0" r="r" b="b"/>
                <a:pathLst>
                  <a:path w="1672" h="1393">
                    <a:moveTo>
                      <a:pt x="0" y="81"/>
                    </a:moveTo>
                    <a:lnTo>
                      <a:pt x="12" y="81"/>
                    </a:lnTo>
                    <a:lnTo>
                      <a:pt x="25" y="81"/>
                    </a:lnTo>
                    <a:lnTo>
                      <a:pt x="53" y="81"/>
                    </a:lnTo>
                    <a:lnTo>
                      <a:pt x="83" y="79"/>
                    </a:lnTo>
                    <a:lnTo>
                      <a:pt x="113" y="72"/>
                    </a:lnTo>
                    <a:lnTo>
                      <a:pt x="143" y="66"/>
                    </a:lnTo>
                    <a:lnTo>
                      <a:pt x="175" y="57"/>
                    </a:lnTo>
                    <a:lnTo>
                      <a:pt x="237" y="38"/>
                    </a:lnTo>
                    <a:lnTo>
                      <a:pt x="299" y="23"/>
                    </a:lnTo>
                    <a:lnTo>
                      <a:pt x="327" y="14"/>
                    </a:lnTo>
                    <a:lnTo>
                      <a:pt x="355" y="10"/>
                    </a:lnTo>
                    <a:lnTo>
                      <a:pt x="378" y="6"/>
                    </a:lnTo>
                    <a:lnTo>
                      <a:pt x="391" y="6"/>
                    </a:lnTo>
                    <a:lnTo>
                      <a:pt x="400" y="4"/>
                    </a:lnTo>
                    <a:lnTo>
                      <a:pt x="410" y="6"/>
                    </a:lnTo>
                    <a:lnTo>
                      <a:pt x="421" y="6"/>
                    </a:lnTo>
                    <a:lnTo>
                      <a:pt x="430" y="8"/>
                    </a:lnTo>
                    <a:lnTo>
                      <a:pt x="438" y="10"/>
                    </a:lnTo>
                    <a:lnTo>
                      <a:pt x="455" y="32"/>
                    </a:lnTo>
                    <a:lnTo>
                      <a:pt x="453" y="47"/>
                    </a:lnTo>
                    <a:lnTo>
                      <a:pt x="451" y="59"/>
                    </a:lnTo>
                    <a:lnTo>
                      <a:pt x="445" y="81"/>
                    </a:lnTo>
                    <a:lnTo>
                      <a:pt x="425" y="126"/>
                    </a:lnTo>
                    <a:lnTo>
                      <a:pt x="421" y="137"/>
                    </a:lnTo>
                    <a:lnTo>
                      <a:pt x="417" y="149"/>
                    </a:lnTo>
                    <a:lnTo>
                      <a:pt x="415" y="160"/>
                    </a:lnTo>
                    <a:lnTo>
                      <a:pt x="410" y="173"/>
                    </a:lnTo>
                    <a:lnTo>
                      <a:pt x="408" y="186"/>
                    </a:lnTo>
                    <a:lnTo>
                      <a:pt x="408" y="201"/>
                    </a:lnTo>
                    <a:lnTo>
                      <a:pt x="408" y="216"/>
                    </a:lnTo>
                    <a:lnTo>
                      <a:pt x="410" y="231"/>
                    </a:lnTo>
                    <a:lnTo>
                      <a:pt x="412" y="252"/>
                    </a:lnTo>
                    <a:lnTo>
                      <a:pt x="419" y="271"/>
                    </a:lnTo>
                    <a:lnTo>
                      <a:pt x="425" y="291"/>
                    </a:lnTo>
                    <a:lnTo>
                      <a:pt x="434" y="308"/>
                    </a:lnTo>
                    <a:lnTo>
                      <a:pt x="445" y="325"/>
                    </a:lnTo>
                    <a:lnTo>
                      <a:pt x="457" y="340"/>
                    </a:lnTo>
                    <a:lnTo>
                      <a:pt x="470" y="355"/>
                    </a:lnTo>
                    <a:lnTo>
                      <a:pt x="485" y="368"/>
                    </a:lnTo>
                    <a:lnTo>
                      <a:pt x="500" y="379"/>
                    </a:lnTo>
                    <a:lnTo>
                      <a:pt x="515" y="389"/>
                    </a:lnTo>
                    <a:lnTo>
                      <a:pt x="532" y="398"/>
                    </a:lnTo>
                    <a:lnTo>
                      <a:pt x="543" y="402"/>
                    </a:lnTo>
                    <a:lnTo>
                      <a:pt x="552" y="406"/>
                    </a:lnTo>
                    <a:lnTo>
                      <a:pt x="571" y="413"/>
                    </a:lnTo>
                    <a:lnTo>
                      <a:pt x="590" y="419"/>
                    </a:lnTo>
                    <a:lnTo>
                      <a:pt x="609" y="424"/>
                    </a:lnTo>
                    <a:lnTo>
                      <a:pt x="629" y="426"/>
                    </a:lnTo>
                    <a:lnTo>
                      <a:pt x="648" y="428"/>
                    </a:lnTo>
                    <a:lnTo>
                      <a:pt x="669" y="430"/>
                    </a:lnTo>
                    <a:lnTo>
                      <a:pt x="688" y="428"/>
                    </a:lnTo>
                    <a:lnTo>
                      <a:pt x="710" y="426"/>
                    </a:lnTo>
                    <a:lnTo>
                      <a:pt x="729" y="424"/>
                    </a:lnTo>
                    <a:lnTo>
                      <a:pt x="748" y="417"/>
                    </a:lnTo>
                    <a:lnTo>
                      <a:pt x="768" y="411"/>
                    </a:lnTo>
                    <a:lnTo>
                      <a:pt x="785" y="404"/>
                    </a:lnTo>
                    <a:lnTo>
                      <a:pt x="804" y="396"/>
                    </a:lnTo>
                    <a:lnTo>
                      <a:pt x="821" y="385"/>
                    </a:lnTo>
                    <a:lnTo>
                      <a:pt x="836" y="372"/>
                    </a:lnTo>
                    <a:lnTo>
                      <a:pt x="851" y="359"/>
                    </a:lnTo>
                    <a:lnTo>
                      <a:pt x="866" y="344"/>
                    </a:lnTo>
                    <a:lnTo>
                      <a:pt x="879" y="327"/>
                    </a:lnTo>
                    <a:lnTo>
                      <a:pt x="890" y="310"/>
                    </a:lnTo>
                    <a:lnTo>
                      <a:pt x="894" y="301"/>
                    </a:lnTo>
                    <a:lnTo>
                      <a:pt x="900" y="291"/>
                    </a:lnTo>
                    <a:lnTo>
                      <a:pt x="911" y="263"/>
                    </a:lnTo>
                    <a:lnTo>
                      <a:pt x="915" y="250"/>
                    </a:lnTo>
                    <a:lnTo>
                      <a:pt x="920" y="237"/>
                    </a:lnTo>
                    <a:lnTo>
                      <a:pt x="922" y="224"/>
                    </a:lnTo>
                    <a:lnTo>
                      <a:pt x="924" y="214"/>
                    </a:lnTo>
                    <a:lnTo>
                      <a:pt x="924" y="203"/>
                    </a:lnTo>
                    <a:lnTo>
                      <a:pt x="924" y="192"/>
                    </a:lnTo>
                    <a:lnTo>
                      <a:pt x="924" y="173"/>
                    </a:lnTo>
                    <a:lnTo>
                      <a:pt x="920" y="156"/>
                    </a:lnTo>
                    <a:lnTo>
                      <a:pt x="915" y="141"/>
                    </a:lnTo>
                    <a:lnTo>
                      <a:pt x="909" y="126"/>
                    </a:lnTo>
                    <a:lnTo>
                      <a:pt x="900" y="113"/>
                    </a:lnTo>
                    <a:lnTo>
                      <a:pt x="894" y="100"/>
                    </a:lnTo>
                    <a:lnTo>
                      <a:pt x="881" y="77"/>
                    </a:lnTo>
                    <a:lnTo>
                      <a:pt x="875" y="66"/>
                    </a:lnTo>
                    <a:lnTo>
                      <a:pt x="870" y="53"/>
                    </a:lnTo>
                    <a:lnTo>
                      <a:pt x="870" y="40"/>
                    </a:lnTo>
                    <a:lnTo>
                      <a:pt x="870" y="27"/>
                    </a:lnTo>
                    <a:lnTo>
                      <a:pt x="894" y="6"/>
                    </a:lnTo>
                    <a:lnTo>
                      <a:pt x="907" y="4"/>
                    </a:lnTo>
                    <a:lnTo>
                      <a:pt x="917" y="2"/>
                    </a:lnTo>
                    <a:lnTo>
                      <a:pt x="930" y="0"/>
                    </a:lnTo>
                    <a:lnTo>
                      <a:pt x="941" y="0"/>
                    </a:lnTo>
                    <a:lnTo>
                      <a:pt x="967" y="2"/>
                    </a:lnTo>
                    <a:lnTo>
                      <a:pt x="992" y="6"/>
                    </a:lnTo>
                    <a:lnTo>
                      <a:pt x="1018" y="12"/>
                    </a:lnTo>
                    <a:lnTo>
                      <a:pt x="1044" y="19"/>
                    </a:lnTo>
                    <a:lnTo>
                      <a:pt x="1099" y="36"/>
                    </a:lnTo>
                    <a:lnTo>
                      <a:pt x="1155" y="55"/>
                    </a:lnTo>
                    <a:lnTo>
                      <a:pt x="1183" y="64"/>
                    </a:lnTo>
                    <a:lnTo>
                      <a:pt x="1210" y="70"/>
                    </a:lnTo>
                    <a:lnTo>
                      <a:pt x="1240" y="77"/>
                    </a:lnTo>
                    <a:lnTo>
                      <a:pt x="1268" y="79"/>
                    </a:lnTo>
                    <a:lnTo>
                      <a:pt x="1298" y="79"/>
                    </a:lnTo>
                    <a:lnTo>
                      <a:pt x="1326" y="79"/>
                    </a:lnTo>
                    <a:lnTo>
                      <a:pt x="1328" y="104"/>
                    </a:lnTo>
                    <a:lnTo>
                      <a:pt x="1326" y="132"/>
                    </a:lnTo>
                    <a:lnTo>
                      <a:pt x="1322" y="186"/>
                    </a:lnTo>
                    <a:lnTo>
                      <a:pt x="1317" y="212"/>
                    </a:lnTo>
                    <a:lnTo>
                      <a:pt x="1313" y="237"/>
                    </a:lnTo>
                    <a:lnTo>
                      <a:pt x="1302" y="289"/>
                    </a:lnTo>
                    <a:lnTo>
                      <a:pt x="1277" y="394"/>
                    </a:lnTo>
                    <a:lnTo>
                      <a:pt x="1273" y="419"/>
                    </a:lnTo>
                    <a:lnTo>
                      <a:pt x="1268" y="445"/>
                    </a:lnTo>
                    <a:lnTo>
                      <a:pt x="1264" y="473"/>
                    </a:lnTo>
                    <a:lnTo>
                      <a:pt x="1260" y="501"/>
                    </a:lnTo>
                    <a:lnTo>
                      <a:pt x="1279" y="528"/>
                    </a:lnTo>
                    <a:lnTo>
                      <a:pt x="1313" y="537"/>
                    </a:lnTo>
                    <a:lnTo>
                      <a:pt x="1332" y="522"/>
                    </a:lnTo>
                    <a:lnTo>
                      <a:pt x="1352" y="509"/>
                    </a:lnTo>
                    <a:lnTo>
                      <a:pt x="1371" y="501"/>
                    </a:lnTo>
                    <a:lnTo>
                      <a:pt x="1390" y="492"/>
                    </a:lnTo>
                    <a:lnTo>
                      <a:pt x="1407" y="483"/>
                    </a:lnTo>
                    <a:lnTo>
                      <a:pt x="1424" y="479"/>
                    </a:lnTo>
                    <a:lnTo>
                      <a:pt x="1442" y="475"/>
                    </a:lnTo>
                    <a:lnTo>
                      <a:pt x="1459" y="473"/>
                    </a:lnTo>
                    <a:lnTo>
                      <a:pt x="1474" y="473"/>
                    </a:lnTo>
                    <a:lnTo>
                      <a:pt x="1489" y="473"/>
                    </a:lnTo>
                    <a:lnTo>
                      <a:pt x="1504" y="475"/>
                    </a:lnTo>
                    <a:lnTo>
                      <a:pt x="1516" y="479"/>
                    </a:lnTo>
                    <a:lnTo>
                      <a:pt x="1531" y="483"/>
                    </a:lnTo>
                    <a:lnTo>
                      <a:pt x="1544" y="490"/>
                    </a:lnTo>
                    <a:lnTo>
                      <a:pt x="1557" y="496"/>
                    </a:lnTo>
                    <a:lnTo>
                      <a:pt x="1568" y="503"/>
                    </a:lnTo>
                    <a:lnTo>
                      <a:pt x="1578" y="511"/>
                    </a:lnTo>
                    <a:lnTo>
                      <a:pt x="1589" y="522"/>
                    </a:lnTo>
                    <a:lnTo>
                      <a:pt x="1600" y="533"/>
                    </a:lnTo>
                    <a:lnTo>
                      <a:pt x="1608" y="543"/>
                    </a:lnTo>
                    <a:lnTo>
                      <a:pt x="1617" y="556"/>
                    </a:lnTo>
                    <a:lnTo>
                      <a:pt x="1626" y="569"/>
                    </a:lnTo>
                    <a:lnTo>
                      <a:pt x="1634" y="582"/>
                    </a:lnTo>
                    <a:lnTo>
                      <a:pt x="1641" y="597"/>
                    </a:lnTo>
                    <a:lnTo>
                      <a:pt x="1651" y="623"/>
                    </a:lnTo>
                    <a:lnTo>
                      <a:pt x="1660" y="655"/>
                    </a:lnTo>
                    <a:lnTo>
                      <a:pt x="1666" y="687"/>
                    </a:lnTo>
                    <a:lnTo>
                      <a:pt x="1668" y="702"/>
                    </a:lnTo>
                    <a:lnTo>
                      <a:pt x="1671" y="719"/>
                    </a:lnTo>
                    <a:lnTo>
                      <a:pt x="1671" y="736"/>
                    </a:lnTo>
                    <a:lnTo>
                      <a:pt x="1671" y="751"/>
                    </a:lnTo>
                    <a:lnTo>
                      <a:pt x="1668" y="783"/>
                    </a:lnTo>
                    <a:lnTo>
                      <a:pt x="1666" y="800"/>
                    </a:lnTo>
                    <a:lnTo>
                      <a:pt x="1662" y="815"/>
                    </a:lnTo>
                    <a:lnTo>
                      <a:pt x="1660" y="830"/>
                    </a:lnTo>
                    <a:lnTo>
                      <a:pt x="1656" y="845"/>
                    </a:lnTo>
                    <a:lnTo>
                      <a:pt x="1649" y="860"/>
                    </a:lnTo>
                    <a:lnTo>
                      <a:pt x="1643" y="873"/>
                    </a:lnTo>
                    <a:lnTo>
                      <a:pt x="1636" y="888"/>
                    </a:lnTo>
                    <a:lnTo>
                      <a:pt x="1628" y="899"/>
                    </a:lnTo>
                    <a:lnTo>
                      <a:pt x="1619" y="912"/>
                    </a:lnTo>
                    <a:lnTo>
                      <a:pt x="1611" y="923"/>
                    </a:lnTo>
                    <a:lnTo>
                      <a:pt x="1600" y="933"/>
                    </a:lnTo>
                    <a:lnTo>
                      <a:pt x="1589" y="944"/>
                    </a:lnTo>
                    <a:lnTo>
                      <a:pt x="1576" y="952"/>
                    </a:lnTo>
                    <a:lnTo>
                      <a:pt x="1564" y="959"/>
                    </a:lnTo>
                    <a:lnTo>
                      <a:pt x="1551" y="967"/>
                    </a:lnTo>
                    <a:lnTo>
                      <a:pt x="1536" y="972"/>
                    </a:lnTo>
                    <a:lnTo>
                      <a:pt x="1521" y="976"/>
                    </a:lnTo>
                    <a:lnTo>
                      <a:pt x="1506" y="980"/>
                    </a:lnTo>
                    <a:lnTo>
                      <a:pt x="1489" y="982"/>
                    </a:lnTo>
                    <a:lnTo>
                      <a:pt x="1469" y="982"/>
                    </a:lnTo>
                    <a:lnTo>
                      <a:pt x="1450" y="980"/>
                    </a:lnTo>
                    <a:lnTo>
                      <a:pt x="1431" y="978"/>
                    </a:lnTo>
                    <a:lnTo>
                      <a:pt x="1409" y="976"/>
                    </a:lnTo>
                    <a:lnTo>
                      <a:pt x="1388" y="970"/>
                    </a:lnTo>
                    <a:lnTo>
                      <a:pt x="1367" y="963"/>
                    </a:lnTo>
                    <a:lnTo>
                      <a:pt x="1343" y="955"/>
                    </a:lnTo>
                    <a:lnTo>
                      <a:pt x="1317" y="944"/>
                    </a:lnTo>
                    <a:lnTo>
                      <a:pt x="1292" y="931"/>
                    </a:lnTo>
                    <a:lnTo>
                      <a:pt x="1258" y="942"/>
                    </a:lnTo>
                    <a:lnTo>
                      <a:pt x="1255" y="948"/>
                    </a:lnTo>
                    <a:lnTo>
                      <a:pt x="1251" y="955"/>
                    </a:lnTo>
                    <a:lnTo>
                      <a:pt x="1251" y="963"/>
                    </a:lnTo>
                    <a:lnTo>
                      <a:pt x="1249" y="972"/>
                    </a:lnTo>
                    <a:lnTo>
                      <a:pt x="1249" y="993"/>
                    </a:lnTo>
                    <a:lnTo>
                      <a:pt x="1251" y="1004"/>
                    </a:lnTo>
                    <a:lnTo>
                      <a:pt x="1251" y="1017"/>
                    </a:lnTo>
                    <a:lnTo>
                      <a:pt x="1255" y="1045"/>
                    </a:lnTo>
                    <a:lnTo>
                      <a:pt x="1262" y="1075"/>
                    </a:lnTo>
                    <a:lnTo>
                      <a:pt x="1277" y="1139"/>
                    </a:lnTo>
                    <a:lnTo>
                      <a:pt x="1294" y="1207"/>
                    </a:lnTo>
                    <a:lnTo>
                      <a:pt x="1300" y="1242"/>
                    </a:lnTo>
                    <a:lnTo>
                      <a:pt x="1307" y="1276"/>
                    </a:lnTo>
                    <a:lnTo>
                      <a:pt x="1313" y="1308"/>
                    </a:lnTo>
                    <a:lnTo>
                      <a:pt x="1315" y="1338"/>
                    </a:lnTo>
                    <a:lnTo>
                      <a:pt x="1317" y="1351"/>
                    </a:lnTo>
                    <a:lnTo>
                      <a:pt x="1317" y="1366"/>
                    </a:lnTo>
                    <a:lnTo>
                      <a:pt x="1315" y="1389"/>
                    </a:lnTo>
                    <a:lnTo>
                      <a:pt x="2" y="1392"/>
                    </a:lnTo>
                    <a:lnTo>
                      <a:pt x="0" y="81"/>
                    </a:lnTo>
                  </a:path>
                </a:pathLst>
              </a:custGeom>
              <a:solidFill>
                <a:srgbClr val="BDDC80"/>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23" name="Freeform 21"/>
              <p:cNvSpPr>
                <a:spLocks/>
              </p:cNvSpPr>
              <p:nvPr/>
            </p:nvSpPr>
            <p:spPr bwMode="gray">
              <a:xfrm>
                <a:off x="2261" y="850"/>
                <a:ext cx="1418" cy="1657"/>
              </a:xfrm>
              <a:custGeom>
                <a:avLst/>
                <a:gdLst/>
                <a:ahLst/>
                <a:cxnLst>
                  <a:cxn ang="0">
                    <a:pos x="62" y="1270"/>
                  </a:cxn>
                  <a:cxn ang="0">
                    <a:pos x="53" y="1171"/>
                  </a:cxn>
                  <a:cxn ang="0">
                    <a:pos x="25" y="1041"/>
                  </a:cxn>
                  <a:cxn ang="0">
                    <a:pos x="2" y="927"/>
                  </a:cxn>
                  <a:cxn ang="0">
                    <a:pos x="4" y="869"/>
                  </a:cxn>
                  <a:cxn ang="0">
                    <a:pos x="44" y="846"/>
                  </a:cxn>
                  <a:cxn ang="0">
                    <a:pos x="117" y="878"/>
                  </a:cxn>
                  <a:cxn ang="0">
                    <a:pos x="179" y="895"/>
                  </a:cxn>
                  <a:cxn ang="0">
                    <a:pos x="237" y="897"/>
                  </a:cxn>
                  <a:cxn ang="0">
                    <a:pos x="286" y="889"/>
                  </a:cxn>
                  <a:cxn ang="0">
                    <a:pos x="327" y="867"/>
                  </a:cxn>
                  <a:cxn ang="0">
                    <a:pos x="359" y="839"/>
                  </a:cxn>
                  <a:cxn ang="0">
                    <a:pos x="391" y="792"/>
                  </a:cxn>
                  <a:cxn ang="0">
                    <a:pos x="412" y="717"/>
                  </a:cxn>
                  <a:cxn ang="0">
                    <a:pos x="417" y="670"/>
                  </a:cxn>
                  <a:cxn ang="0">
                    <a:pos x="414" y="604"/>
                  </a:cxn>
                  <a:cxn ang="0">
                    <a:pos x="399" y="542"/>
                  </a:cxn>
                  <a:cxn ang="0">
                    <a:pos x="382" y="499"/>
                  </a:cxn>
                  <a:cxn ang="0">
                    <a:pos x="348" y="449"/>
                  </a:cxn>
                  <a:cxn ang="0">
                    <a:pos x="316" y="422"/>
                  </a:cxn>
                  <a:cxn ang="0">
                    <a:pos x="280" y="400"/>
                  </a:cxn>
                  <a:cxn ang="0">
                    <a:pos x="237" y="392"/>
                  </a:cxn>
                  <a:cxn ang="0">
                    <a:pos x="190" y="394"/>
                  </a:cxn>
                  <a:cxn ang="0">
                    <a:pos x="139" y="409"/>
                  </a:cxn>
                  <a:cxn ang="0">
                    <a:pos x="85" y="439"/>
                  </a:cxn>
                  <a:cxn ang="0">
                    <a:pos x="12" y="417"/>
                  </a:cxn>
                  <a:cxn ang="0">
                    <a:pos x="44" y="209"/>
                  </a:cxn>
                  <a:cxn ang="0">
                    <a:pos x="64" y="79"/>
                  </a:cxn>
                  <a:cxn ang="0">
                    <a:pos x="64" y="0"/>
                  </a:cxn>
                  <a:cxn ang="0">
                    <a:pos x="1332" y="1311"/>
                  </a:cxn>
                  <a:cxn ang="0">
                    <a:pos x="1246" y="1298"/>
                  </a:cxn>
                  <a:cxn ang="0">
                    <a:pos x="1120" y="1266"/>
                  </a:cxn>
                  <a:cxn ang="0">
                    <a:pos x="979" y="1233"/>
                  </a:cxn>
                  <a:cxn ang="0">
                    <a:pos x="940" y="1233"/>
                  </a:cxn>
                  <a:cxn ang="0">
                    <a:pos x="908" y="1272"/>
                  </a:cxn>
                  <a:cxn ang="0">
                    <a:pos x="936" y="1356"/>
                  </a:cxn>
                  <a:cxn ang="0">
                    <a:pos x="949" y="1390"/>
                  </a:cxn>
                  <a:cxn ang="0">
                    <a:pos x="951" y="1428"/>
                  </a:cxn>
                  <a:cxn ang="0">
                    <a:pos x="949" y="1482"/>
                  </a:cxn>
                  <a:cxn ang="0">
                    <a:pos x="928" y="1536"/>
                  </a:cxn>
                  <a:cxn ang="0">
                    <a:pos x="893" y="1581"/>
                  </a:cxn>
                  <a:cxn ang="0">
                    <a:pos x="846" y="1617"/>
                  </a:cxn>
                  <a:cxn ang="0">
                    <a:pos x="812" y="1634"/>
                  </a:cxn>
                  <a:cxn ang="0">
                    <a:pos x="754" y="1651"/>
                  </a:cxn>
                  <a:cxn ang="0">
                    <a:pos x="695" y="1656"/>
                  </a:cxn>
                  <a:cxn ang="0">
                    <a:pos x="637" y="1649"/>
                  </a:cxn>
                  <a:cxn ang="0">
                    <a:pos x="579" y="1630"/>
                  </a:cxn>
                  <a:cxn ang="0">
                    <a:pos x="528" y="1600"/>
                  </a:cxn>
                  <a:cxn ang="0">
                    <a:pos x="487" y="1555"/>
                  </a:cxn>
                  <a:cxn ang="0">
                    <a:pos x="466" y="1518"/>
                  </a:cxn>
                  <a:cxn ang="0">
                    <a:pos x="446" y="1465"/>
                  </a:cxn>
                  <a:cxn ang="0">
                    <a:pos x="440" y="1433"/>
                  </a:cxn>
                  <a:cxn ang="0">
                    <a:pos x="444" y="1386"/>
                  </a:cxn>
                  <a:cxn ang="0">
                    <a:pos x="464" y="1341"/>
                  </a:cxn>
                  <a:cxn ang="0">
                    <a:pos x="489" y="1291"/>
                  </a:cxn>
                  <a:cxn ang="0">
                    <a:pos x="494" y="1253"/>
                  </a:cxn>
                  <a:cxn ang="0">
                    <a:pos x="446" y="1227"/>
                  </a:cxn>
                  <a:cxn ang="0">
                    <a:pos x="402" y="1229"/>
                  </a:cxn>
                  <a:cxn ang="0">
                    <a:pos x="329" y="1246"/>
                  </a:cxn>
                  <a:cxn ang="0">
                    <a:pos x="201" y="1289"/>
                  </a:cxn>
                  <a:cxn ang="0">
                    <a:pos x="145" y="1302"/>
                  </a:cxn>
                  <a:cxn ang="0">
                    <a:pos x="62" y="1302"/>
                  </a:cxn>
                </a:cxnLst>
                <a:rect l="0" t="0" r="r" b="b"/>
                <a:pathLst>
                  <a:path w="1359" h="1657">
                    <a:moveTo>
                      <a:pt x="62" y="1302"/>
                    </a:moveTo>
                    <a:lnTo>
                      <a:pt x="62" y="1287"/>
                    </a:lnTo>
                    <a:lnTo>
                      <a:pt x="62" y="1270"/>
                    </a:lnTo>
                    <a:lnTo>
                      <a:pt x="62" y="1240"/>
                    </a:lnTo>
                    <a:lnTo>
                      <a:pt x="57" y="1206"/>
                    </a:lnTo>
                    <a:lnTo>
                      <a:pt x="53" y="1171"/>
                    </a:lnTo>
                    <a:lnTo>
                      <a:pt x="47" y="1141"/>
                    </a:lnTo>
                    <a:lnTo>
                      <a:pt x="40" y="1107"/>
                    </a:lnTo>
                    <a:lnTo>
                      <a:pt x="25" y="1041"/>
                    </a:lnTo>
                    <a:lnTo>
                      <a:pt x="10" y="981"/>
                    </a:lnTo>
                    <a:lnTo>
                      <a:pt x="6" y="953"/>
                    </a:lnTo>
                    <a:lnTo>
                      <a:pt x="2" y="927"/>
                    </a:lnTo>
                    <a:lnTo>
                      <a:pt x="0" y="904"/>
                    </a:lnTo>
                    <a:lnTo>
                      <a:pt x="0" y="884"/>
                    </a:lnTo>
                    <a:lnTo>
                      <a:pt x="4" y="869"/>
                    </a:lnTo>
                    <a:lnTo>
                      <a:pt x="6" y="863"/>
                    </a:lnTo>
                    <a:lnTo>
                      <a:pt x="8" y="856"/>
                    </a:lnTo>
                    <a:lnTo>
                      <a:pt x="44" y="846"/>
                    </a:lnTo>
                    <a:lnTo>
                      <a:pt x="68" y="859"/>
                    </a:lnTo>
                    <a:lnTo>
                      <a:pt x="94" y="869"/>
                    </a:lnTo>
                    <a:lnTo>
                      <a:pt x="117" y="878"/>
                    </a:lnTo>
                    <a:lnTo>
                      <a:pt x="136" y="884"/>
                    </a:lnTo>
                    <a:lnTo>
                      <a:pt x="160" y="891"/>
                    </a:lnTo>
                    <a:lnTo>
                      <a:pt x="179" y="895"/>
                    </a:lnTo>
                    <a:lnTo>
                      <a:pt x="201" y="897"/>
                    </a:lnTo>
                    <a:lnTo>
                      <a:pt x="218" y="897"/>
                    </a:lnTo>
                    <a:lnTo>
                      <a:pt x="237" y="897"/>
                    </a:lnTo>
                    <a:lnTo>
                      <a:pt x="254" y="895"/>
                    </a:lnTo>
                    <a:lnTo>
                      <a:pt x="269" y="893"/>
                    </a:lnTo>
                    <a:lnTo>
                      <a:pt x="286" y="889"/>
                    </a:lnTo>
                    <a:lnTo>
                      <a:pt x="299" y="882"/>
                    </a:lnTo>
                    <a:lnTo>
                      <a:pt x="314" y="876"/>
                    </a:lnTo>
                    <a:lnTo>
                      <a:pt x="327" y="867"/>
                    </a:lnTo>
                    <a:lnTo>
                      <a:pt x="337" y="859"/>
                    </a:lnTo>
                    <a:lnTo>
                      <a:pt x="348" y="850"/>
                    </a:lnTo>
                    <a:lnTo>
                      <a:pt x="359" y="839"/>
                    </a:lnTo>
                    <a:lnTo>
                      <a:pt x="378" y="818"/>
                    </a:lnTo>
                    <a:lnTo>
                      <a:pt x="384" y="805"/>
                    </a:lnTo>
                    <a:lnTo>
                      <a:pt x="391" y="792"/>
                    </a:lnTo>
                    <a:lnTo>
                      <a:pt x="404" y="764"/>
                    </a:lnTo>
                    <a:lnTo>
                      <a:pt x="410" y="732"/>
                    </a:lnTo>
                    <a:lnTo>
                      <a:pt x="412" y="717"/>
                    </a:lnTo>
                    <a:lnTo>
                      <a:pt x="414" y="702"/>
                    </a:lnTo>
                    <a:lnTo>
                      <a:pt x="417" y="685"/>
                    </a:lnTo>
                    <a:lnTo>
                      <a:pt x="417" y="670"/>
                    </a:lnTo>
                    <a:lnTo>
                      <a:pt x="417" y="653"/>
                    </a:lnTo>
                    <a:lnTo>
                      <a:pt x="417" y="636"/>
                    </a:lnTo>
                    <a:lnTo>
                      <a:pt x="414" y="604"/>
                    </a:lnTo>
                    <a:lnTo>
                      <a:pt x="408" y="571"/>
                    </a:lnTo>
                    <a:lnTo>
                      <a:pt x="406" y="556"/>
                    </a:lnTo>
                    <a:lnTo>
                      <a:pt x="399" y="542"/>
                    </a:lnTo>
                    <a:lnTo>
                      <a:pt x="395" y="527"/>
                    </a:lnTo>
                    <a:lnTo>
                      <a:pt x="389" y="512"/>
                    </a:lnTo>
                    <a:lnTo>
                      <a:pt x="382" y="499"/>
                    </a:lnTo>
                    <a:lnTo>
                      <a:pt x="374" y="486"/>
                    </a:lnTo>
                    <a:lnTo>
                      <a:pt x="357" y="462"/>
                    </a:lnTo>
                    <a:lnTo>
                      <a:pt x="348" y="449"/>
                    </a:lnTo>
                    <a:lnTo>
                      <a:pt x="337" y="439"/>
                    </a:lnTo>
                    <a:lnTo>
                      <a:pt x="327" y="430"/>
                    </a:lnTo>
                    <a:lnTo>
                      <a:pt x="316" y="422"/>
                    </a:lnTo>
                    <a:lnTo>
                      <a:pt x="305" y="413"/>
                    </a:lnTo>
                    <a:lnTo>
                      <a:pt x="292" y="407"/>
                    </a:lnTo>
                    <a:lnTo>
                      <a:pt x="280" y="400"/>
                    </a:lnTo>
                    <a:lnTo>
                      <a:pt x="267" y="396"/>
                    </a:lnTo>
                    <a:lnTo>
                      <a:pt x="252" y="394"/>
                    </a:lnTo>
                    <a:lnTo>
                      <a:pt x="237" y="392"/>
                    </a:lnTo>
                    <a:lnTo>
                      <a:pt x="222" y="389"/>
                    </a:lnTo>
                    <a:lnTo>
                      <a:pt x="207" y="392"/>
                    </a:lnTo>
                    <a:lnTo>
                      <a:pt x="190" y="394"/>
                    </a:lnTo>
                    <a:lnTo>
                      <a:pt x="173" y="396"/>
                    </a:lnTo>
                    <a:lnTo>
                      <a:pt x="156" y="402"/>
                    </a:lnTo>
                    <a:lnTo>
                      <a:pt x="139" y="409"/>
                    </a:lnTo>
                    <a:lnTo>
                      <a:pt x="121" y="417"/>
                    </a:lnTo>
                    <a:lnTo>
                      <a:pt x="104" y="428"/>
                    </a:lnTo>
                    <a:lnTo>
                      <a:pt x="85" y="439"/>
                    </a:lnTo>
                    <a:lnTo>
                      <a:pt x="64" y="454"/>
                    </a:lnTo>
                    <a:lnTo>
                      <a:pt x="29" y="445"/>
                    </a:lnTo>
                    <a:lnTo>
                      <a:pt x="12" y="417"/>
                    </a:lnTo>
                    <a:lnTo>
                      <a:pt x="17" y="366"/>
                    </a:lnTo>
                    <a:lnTo>
                      <a:pt x="25" y="312"/>
                    </a:lnTo>
                    <a:lnTo>
                      <a:pt x="44" y="209"/>
                    </a:lnTo>
                    <a:lnTo>
                      <a:pt x="53" y="156"/>
                    </a:lnTo>
                    <a:lnTo>
                      <a:pt x="62" y="107"/>
                    </a:lnTo>
                    <a:lnTo>
                      <a:pt x="64" y="79"/>
                    </a:lnTo>
                    <a:lnTo>
                      <a:pt x="64" y="53"/>
                    </a:lnTo>
                    <a:lnTo>
                      <a:pt x="64" y="27"/>
                    </a:lnTo>
                    <a:lnTo>
                      <a:pt x="64" y="0"/>
                    </a:lnTo>
                    <a:lnTo>
                      <a:pt x="1358" y="0"/>
                    </a:lnTo>
                    <a:lnTo>
                      <a:pt x="1358" y="1311"/>
                    </a:lnTo>
                    <a:lnTo>
                      <a:pt x="1332" y="1311"/>
                    </a:lnTo>
                    <a:lnTo>
                      <a:pt x="1304" y="1308"/>
                    </a:lnTo>
                    <a:lnTo>
                      <a:pt x="1276" y="1304"/>
                    </a:lnTo>
                    <a:lnTo>
                      <a:pt x="1246" y="1298"/>
                    </a:lnTo>
                    <a:lnTo>
                      <a:pt x="1216" y="1291"/>
                    </a:lnTo>
                    <a:lnTo>
                      <a:pt x="1184" y="1283"/>
                    </a:lnTo>
                    <a:lnTo>
                      <a:pt x="1120" y="1266"/>
                    </a:lnTo>
                    <a:lnTo>
                      <a:pt x="1060" y="1251"/>
                    </a:lnTo>
                    <a:lnTo>
                      <a:pt x="1005" y="1238"/>
                    </a:lnTo>
                    <a:lnTo>
                      <a:pt x="979" y="1233"/>
                    </a:lnTo>
                    <a:lnTo>
                      <a:pt x="958" y="1233"/>
                    </a:lnTo>
                    <a:lnTo>
                      <a:pt x="949" y="1233"/>
                    </a:lnTo>
                    <a:lnTo>
                      <a:pt x="940" y="1233"/>
                    </a:lnTo>
                    <a:lnTo>
                      <a:pt x="926" y="1238"/>
                    </a:lnTo>
                    <a:lnTo>
                      <a:pt x="906" y="1259"/>
                    </a:lnTo>
                    <a:lnTo>
                      <a:pt x="908" y="1272"/>
                    </a:lnTo>
                    <a:lnTo>
                      <a:pt x="911" y="1285"/>
                    </a:lnTo>
                    <a:lnTo>
                      <a:pt x="919" y="1308"/>
                    </a:lnTo>
                    <a:lnTo>
                      <a:pt x="936" y="1356"/>
                    </a:lnTo>
                    <a:lnTo>
                      <a:pt x="940" y="1366"/>
                    </a:lnTo>
                    <a:lnTo>
                      <a:pt x="945" y="1377"/>
                    </a:lnTo>
                    <a:lnTo>
                      <a:pt x="949" y="1390"/>
                    </a:lnTo>
                    <a:lnTo>
                      <a:pt x="951" y="1403"/>
                    </a:lnTo>
                    <a:lnTo>
                      <a:pt x="951" y="1416"/>
                    </a:lnTo>
                    <a:lnTo>
                      <a:pt x="951" y="1428"/>
                    </a:lnTo>
                    <a:lnTo>
                      <a:pt x="951" y="1443"/>
                    </a:lnTo>
                    <a:lnTo>
                      <a:pt x="951" y="1461"/>
                    </a:lnTo>
                    <a:lnTo>
                      <a:pt x="949" y="1482"/>
                    </a:lnTo>
                    <a:lnTo>
                      <a:pt x="943" y="1499"/>
                    </a:lnTo>
                    <a:lnTo>
                      <a:pt x="936" y="1516"/>
                    </a:lnTo>
                    <a:lnTo>
                      <a:pt x="928" y="1536"/>
                    </a:lnTo>
                    <a:lnTo>
                      <a:pt x="917" y="1551"/>
                    </a:lnTo>
                    <a:lnTo>
                      <a:pt x="906" y="1566"/>
                    </a:lnTo>
                    <a:lnTo>
                      <a:pt x="893" y="1581"/>
                    </a:lnTo>
                    <a:lnTo>
                      <a:pt x="878" y="1593"/>
                    </a:lnTo>
                    <a:lnTo>
                      <a:pt x="863" y="1606"/>
                    </a:lnTo>
                    <a:lnTo>
                      <a:pt x="846" y="1617"/>
                    </a:lnTo>
                    <a:lnTo>
                      <a:pt x="829" y="1626"/>
                    </a:lnTo>
                    <a:lnTo>
                      <a:pt x="821" y="1630"/>
                    </a:lnTo>
                    <a:lnTo>
                      <a:pt x="812" y="1634"/>
                    </a:lnTo>
                    <a:lnTo>
                      <a:pt x="793" y="1641"/>
                    </a:lnTo>
                    <a:lnTo>
                      <a:pt x="774" y="1647"/>
                    </a:lnTo>
                    <a:lnTo>
                      <a:pt x="754" y="1651"/>
                    </a:lnTo>
                    <a:lnTo>
                      <a:pt x="733" y="1653"/>
                    </a:lnTo>
                    <a:lnTo>
                      <a:pt x="714" y="1656"/>
                    </a:lnTo>
                    <a:lnTo>
                      <a:pt x="695" y="1656"/>
                    </a:lnTo>
                    <a:lnTo>
                      <a:pt x="675" y="1656"/>
                    </a:lnTo>
                    <a:lnTo>
                      <a:pt x="656" y="1653"/>
                    </a:lnTo>
                    <a:lnTo>
                      <a:pt x="637" y="1649"/>
                    </a:lnTo>
                    <a:lnTo>
                      <a:pt x="615" y="1645"/>
                    </a:lnTo>
                    <a:lnTo>
                      <a:pt x="598" y="1638"/>
                    </a:lnTo>
                    <a:lnTo>
                      <a:pt x="579" y="1630"/>
                    </a:lnTo>
                    <a:lnTo>
                      <a:pt x="562" y="1621"/>
                    </a:lnTo>
                    <a:lnTo>
                      <a:pt x="545" y="1611"/>
                    </a:lnTo>
                    <a:lnTo>
                      <a:pt x="528" y="1600"/>
                    </a:lnTo>
                    <a:lnTo>
                      <a:pt x="513" y="1585"/>
                    </a:lnTo>
                    <a:lnTo>
                      <a:pt x="500" y="1572"/>
                    </a:lnTo>
                    <a:lnTo>
                      <a:pt x="487" y="1555"/>
                    </a:lnTo>
                    <a:lnTo>
                      <a:pt x="474" y="1538"/>
                    </a:lnTo>
                    <a:lnTo>
                      <a:pt x="470" y="1527"/>
                    </a:lnTo>
                    <a:lnTo>
                      <a:pt x="466" y="1518"/>
                    </a:lnTo>
                    <a:lnTo>
                      <a:pt x="453" y="1488"/>
                    </a:lnTo>
                    <a:lnTo>
                      <a:pt x="449" y="1478"/>
                    </a:lnTo>
                    <a:lnTo>
                      <a:pt x="446" y="1465"/>
                    </a:lnTo>
                    <a:lnTo>
                      <a:pt x="444" y="1454"/>
                    </a:lnTo>
                    <a:lnTo>
                      <a:pt x="442" y="1443"/>
                    </a:lnTo>
                    <a:lnTo>
                      <a:pt x="440" y="1433"/>
                    </a:lnTo>
                    <a:lnTo>
                      <a:pt x="440" y="1422"/>
                    </a:lnTo>
                    <a:lnTo>
                      <a:pt x="442" y="1403"/>
                    </a:lnTo>
                    <a:lnTo>
                      <a:pt x="444" y="1386"/>
                    </a:lnTo>
                    <a:lnTo>
                      <a:pt x="451" y="1368"/>
                    </a:lnTo>
                    <a:lnTo>
                      <a:pt x="457" y="1353"/>
                    </a:lnTo>
                    <a:lnTo>
                      <a:pt x="464" y="1341"/>
                    </a:lnTo>
                    <a:lnTo>
                      <a:pt x="470" y="1328"/>
                    </a:lnTo>
                    <a:lnTo>
                      <a:pt x="485" y="1304"/>
                    </a:lnTo>
                    <a:lnTo>
                      <a:pt x="489" y="1291"/>
                    </a:lnTo>
                    <a:lnTo>
                      <a:pt x="494" y="1278"/>
                    </a:lnTo>
                    <a:lnTo>
                      <a:pt x="496" y="1268"/>
                    </a:lnTo>
                    <a:lnTo>
                      <a:pt x="494" y="1253"/>
                    </a:lnTo>
                    <a:lnTo>
                      <a:pt x="470" y="1231"/>
                    </a:lnTo>
                    <a:lnTo>
                      <a:pt x="459" y="1229"/>
                    </a:lnTo>
                    <a:lnTo>
                      <a:pt x="446" y="1227"/>
                    </a:lnTo>
                    <a:lnTo>
                      <a:pt x="436" y="1227"/>
                    </a:lnTo>
                    <a:lnTo>
                      <a:pt x="423" y="1227"/>
                    </a:lnTo>
                    <a:lnTo>
                      <a:pt x="402" y="1229"/>
                    </a:lnTo>
                    <a:lnTo>
                      <a:pt x="378" y="1233"/>
                    </a:lnTo>
                    <a:lnTo>
                      <a:pt x="352" y="1240"/>
                    </a:lnTo>
                    <a:lnTo>
                      <a:pt x="329" y="1246"/>
                    </a:lnTo>
                    <a:lnTo>
                      <a:pt x="278" y="1263"/>
                    </a:lnTo>
                    <a:lnTo>
                      <a:pt x="226" y="1283"/>
                    </a:lnTo>
                    <a:lnTo>
                      <a:pt x="201" y="1289"/>
                    </a:lnTo>
                    <a:lnTo>
                      <a:pt x="173" y="1298"/>
                    </a:lnTo>
                    <a:lnTo>
                      <a:pt x="160" y="1300"/>
                    </a:lnTo>
                    <a:lnTo>
                      <a:pt x="145" y="1302"/>
                    </a:lnTo>
                    <a:lnTo>
                      <a:pt x="119" y="1304"/>
                    </a:lnTo>
                    <a:lnTo>
                      <a:pt x="91" y="1304"/>
                    </a:lnTo>
                    <a:lnTo>
                      <a:pt x="62" y="1302"/>
                    </a:lnTo>
                  </a:path>
                </a:pathLst>
              </a:custGeom>
              <a:solidFill>
                <a:srgbClr val="D3CFB8"/>
              </a:solidFill>
              <a:ln w="9525" cap="rnd">
                <a:solidFill>
                  <a:schemeClr val="bg1"/>
                </a:solidFill>
                <a:round/>
                <a:headEnd/>
                <a:tailEnd/>
              </a:ln>
              <a:effectLst/>
            </p:spPr>
            <p:txBody>
              <a:bodyPr/>
              <a:lstStyle/>
              <a:p>
                <a:pPr fontAlgn="auto">
                  <a:spcBef>
                    <a:spcPts val="0"/>
                  </a:spcBef>
                  <a:spcAft>
                    <a:spcPts val="0"/>
                  </a:spcAft>
                  <a:defRPr/>
                </a:pPr>
                <a:endParaRPr lang="en-GB" sz="900" dirty="0">
                  <a:solidFill>
                    <a:schemeClr val="bg1"/>
                  </a:solidFill>
                  <a:latin typeface="Arial" pitchFamily="34" charset="0"/>
                  <a:cs typeface="Arial" pitchFamily="34" charset="0"/>
                </a:endParaRPr>
              </a:p>
            </p:txBody>
          </p:sp>
          <p:sp>
            <p:nvSpPr>
              <p:cNvPr id="24" name="Rectangle 22"/>
              <p:cNvSpPr>
                <a:spLocks noChangeArrowheads="1"/>
              </p:cNvSpPr>
              <p:nvPr/>
            </p:nvSpPr>
            <p:spPr bwMode="gray">
              <a:xfrm>
                <a:off x="2492" y="2776"/>
                <a:ext cx="1339" cy="243"/>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1600" b="1" dirty="0">
                    <a:solidFill>
                      <a:srgbClr val="00338D"/>
                    </a:solidFill>
                    <a:latin typeface="Arial" pitchFamily="34" charset="0"/>
                    <a:cs typeface="Arial" pitchFamily="34" charset="0"/>
                  </a:rPr>
                  <a:t>Linearity</a:t>
                </a:r>
              </a:p>
            </p:txBody>
          </p:sp>
          <p:sp>
            <p:nvSpPr>
              <p:cNvPr id="25" name="Rectangle 23"/>
              <p:cNvSpPr>
                <a:spLocks noChangeArrowheads="1"/>
              </p:cNvSpPr>
              <p:nvPr/>
            </p:nvSpPr>
            <p:spPr bwMode="gray">
              <a:xfrm>
                <a:off x="2492" y="1290"/>
                <a:ext cx="1339" cy="243"/>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1600" b="1" dirty="0">
                    <a:solidFill>
                      <a:srgbClr val="00338D"/>
                    </a:solidFill>
                    <a:latin typeface="Arial" pitchFamily="34" charset="0"/>
                    <a:cs typeface="Arial" pitchFamily="34" charset="0"/>
                  </a:rPr>
                  <a:t>Consistency</a:t>
                </a:r>
              </a:p>
            </p:txBody>
          </p:sp>
          <p:sp>
            <p:nvSpPr>
              <p:cNvPr id="26" name="Rectangle 24"/>
              <p:cNvSpPr>
                <a:spLocks noChangeArrowheads="1"/>
              </p:cNvSpPr>
              <p:nvPr/>
            </p:nvSpPr>
            <p:spPr bwMode="gray">
              <a:xfrm>
                <a:off x="993" y="2776"/>
                <a:ext cx="1339" cy="243"/>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1600" b="1" dirty="0">
                    <a:solidFill>
                      <a:srgbClr val="00338D"/>
                    </a:solidFill>
                    <a:latin typeface="Arial" pitchFamily="34" charset="0"/>
                    <a:cs typeface="Arial" pitchFamily="34" charset="0"/>
                  </a:rPr>
                  <a:t>Integrity</a:t>
                </a:r>
              </a:p>
            </p:txBody>
          </p:sp>
          <p:sp>
            <p:nvSpPr>
              <p:cNvPr id="27" name="Rectangle 25"/>
              <p:cNvSpPr>
                <a:spLocks noChangeArrowheads="1"/>
              </p:cNvSpPr>
              <p:nvPr/>
            </p:nvSpPr>
            <p:spPr bwMode="gray">
              <a:xfrm>
                <a:off x="993" y="1291"/>
                <a:ext cx="1339" cy="243"/>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1600" b="1" dirty="0">
                    <a:solidFill>
                      <a:srgbClr val="00338D"/>
                    </a:solidFill>
                    <a:latin typeface="Arial" pitchFamily="34" charset="0"/>
                    <a:cs typeface="Arial" pitchFamily="34" charset="0"/>
                  </a:rPr>
                  <a:t>Separation </a:t>
                </a:r>
              </a:p>
            </p:txBody>
          </p:sp>
        </p:grpSp>
        <p:sp>
          <p:nvSpPr>
            <p:cNvPr id="19" name="Text Box 32"/>
            <p:cNvSpPr txBox="1">
              <a:spLocks noChangeArrowheads="1"/>
            </p:cNvSpPr>
            <p:nvPr/>
          </p:nvSpPr>
          <p:spPr bwMode="auto">
            <a:xfrm>
              <a:off x="-813537" y="1165798"/>
              <a:ext cx="1008063" cy="260156"/>
            </a:xfrm>
            <a:prstGeom prst="rect">
              <a:avLst/>
            </a:prstGeom>
            <a:noFill/>
            <a:ln w="6350">
              <a:noFill/>
              <a:miter lim="800000"/>
              <a:headEnd/>
              <a:tailEnd/>
            </a:ln>
          </p:spPr>
          <p:txBody>
            <a:bodyPr lIns="0" tIns="0" rIns="0" bIns="0">
              <a:spAutoFit/>
            </a:bodyPr>
            <a:lstStyle/>
            <a:p>
              <a:pPr algn="ctr">
                <a:spcBef>
                  <a:spcPts val="0"/>
                </a:spcBef>
              </a:pPr>
              <a:endParaRPr lang="en-GB" sz="2400" b="1" dirty="0">
                <a:solidFill>
                  <a:srgbClr val="00338D"/>
                </a:solidFill>
              </a:endParaRPr>
            </a:p>
          </p:txBody>
        </p:sp>
      </p:grpSp>
      <p:sp>
        <p:nvSpPr>
          <p:cNvPr id="28" name="Rectangle 13"/>
          <p:cNvSpPr>
            <a:spLocks noChangeArrowheads="1"/>
          </p:cNvSpPr>
          <p:nvPr/>
        </p:nvSpPr>
        <p:spPr bwMode="auto">
          <a:xfrm>
            <a:off x="360904" y="4931230"/>
            <a:ext cx="1688123" cy="900113"/>
          </a:xfrm>
          <a:prstGeom prst="rect">
            <a:avLst/>
          </a:prstGeom>
          <a:solidFill>
            <a:schemeClr val="bg1"/>
          </a:solidFill>
          <a:ln w="6350" algn="ctr">
            <a:solidFill>
              <a:srgbClr val="409DAD"/>
            </a:solidFill>
            <a:miter lim="800000"/>
            <a:headEnd/>
            <a:tailEnd/>
          </a:ln>
        </p:spPr>
        <p:txBody>
          <a:bodyPr lIns="72000" tIns="72000" rIns="36000" bIns="36000" anchor="ctr"/>
          <a:lstStyle/>
          <a:p>
            <a:pPr marL="177800" lvl="2" indent="-177800">
              <a:spcBef>
                <a:spcPts val="300"/>
              </a:spcBef>
              <a:buClr>
                <a:schemeClr val="accent1"/>
              </a:buClr>
              <a:buSzPct val="125000"/>
              <a:buFont typeface="Arial" pitchFamily="34" charset="0"/>
              <a:buChar char="▪"/>
            </a:pPr>
            <a:r>
              <a:rPr lang="en-GB" sz="1400" dirty="0">
                <a:cs typeface="Arial" charset="0"/>
              </a:rPr>
              <a:t>No fudges or balancing figures</a:t>
            </a:r>
          </a:p>
        </p:txBody>
      </p:sp>
      <p:sp>
        <p:nvSpPr>
          <p:cNvPr id="29" name="Rectangle 14"/>
          <p:cNvSpPr>
            <a:spLocks noChangeArrowheads="1"/>
          </p:cNvSpPr>
          <p:nvPr/>
        </p:nvSpPr>
        <p:spPr bwMode="auto">
          <a:xfrm>
            <a:off x="360904" y="4653418"/>
            <a:ext cx="1689589"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1400" b="1" dirty="0">
                <a:solidFill>
                  <a:schemeClr val="bg1"/>
                </a:solidFill>
                <a:cs typeface="Arial" charset="0"/>
              </a:rPr>
              <a:t>Integrity </a:t>
            </a:r>
          </a:p>
        </p:txBody>
      </p:sp>
      <p:sp>
        <p:nvSpPr>
          <p:cNvPr id="31" name="Rectangle 13"/>
          <p:cNvSpPr>
            <a:spLocks noChangeArrowheads="1"/>
          </p:cNvSpPr>
          <p:nvPr/>
        </p:nvSpPr>
        <p:spPr bwMode="auto">
          <a:xfrm>
            <a:off x="360904" y="1781630"/>
            <a:ext cx="1688123" cy="1121227"/>
          </a:xfrm>
          <a:prstGeom prst="rect">
            <a:avLst/>
          </a:prstGeom>
          <a:solidFill>
            <a:schemeClr val="bg1"/>
          </a:solidFill>
          <a:ln w="6350" algn="ctr">
            <a:solidFill>
              <a:srgbClr val="409DAD"/>
            </a:solidFill>
            <a:miter lim="800000"/>
            <a:headEnd/>
            <a:tailEnd/>
          </a:ln>
        </p:spPr>
        <p:txBody>
          <a:bodyPr lIns="72000" tIns="72000" rIns="36000" bIns="36000" anchor="ctr"/>
          <a:lstStyle/>
          <a:p>
            <a:pPr marL="177800" lvl="2" indent="-177800">
              <a:spcBef>
                <a:spcPts val="300"/>
              </a:spcBef>
              <a:buClr>
                <a:schemeClr val="accent1"/>
              </a:buClr>
              <a:buSzPct val="125000"/>
              <a:buFont typeface="Arial" pitchFamily="34" charset="0"/>
              <a:buChar char="▪"/>
            </a:pPr>
            <a:r>
              <a:rPr lang="en-GB" sz="1400" dirty="0">
                <a:cs typeface="Arial" charset="0"/>
              </a:rPr>
              <a:t>Separation between inputs, calculations and outputs</a:t>
            </a:r>
          </a:p>
        </p:txBody>
      </p:sp>
      <p:sp>
        <p:nvSpPr>
          <p:cNvPr id="32" name="Rectangle 14"/>
          <p:cNvSpPr>
            <a:spLocks noChangeArrowheads="1"/>
          </p:cNvSpPr>
          <p:nvPr/>
        </p:nvSpPr>
        <p:spPr bwMode="auto">
          <a:xfrm>
            <a:off x="360904" y="1503818"/>
            <a:ext cx="1689589"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1400" b="1" dirty="0">
                <a:solidFill>
                  <a:schemeClr val="bg1"/>
                </a:solidFill>
                <a:cs typeface="Arial" charset="0"/>
              </a:rPr>
              <a:t>Separation</a:t>
            </a:r>
          </a:p>
        </p:txBody>
      </p:sp>
      <p:sp>
        <p:nvSpPr>
          <p:cNvPr id="33" name="Rectangle 13"/>
          <p:cNvSpPr>
            <a:spLocks noChangeArrowheads="1"/>
          </p:cNvSpPr>
          <p:nvPr/>
        </p:nvSpPr>
        <p:spPr bwMode="auto">
          <a:xfrm>
            <a:off x="7015704" y="4956630"/>
            <a:ext cx="1688123" cy="900113"/>
          </a:xfrm>
          <a:prstGeom prst="rect">
            <a:avLst/>
          </a:prstGeom>
          <a:solidFill>
            <a:schemeClr val="bg1"/>
          </a:solidFill>
          <a:ln w="6350" algn="ctr">
            <a:solidFill>
              <a:srgbClr val="409DAD"/>
            </a:solidFill>
            <a:miter lim="800000"/>
            <a:headEnd/>
            <a:tailEnd/>
          </a:ln>
        </p:spPr>
        <p:txBody>
          <a:bodyPr lIns="72000" tIns="72000" rIns="36000" bIns="36000" anchor="ctr"/>
          <a:lstStyle/>
          <a:p>
            <a:pPr marL="177800" lvl="2" indent="-177800">
              <a:spcBef>
                <a:spcPts val="300"/>
              </a:spcBef>
              <a:buClr>
                <a:schemeClr val="accent1"/>
              </a:buClr>
              <a:buSzPct val="125000"/>
              <a:buFont typeface="Arial" pitchFamily="34" charset="0"/>
              <a:buChar char="▪"/>
            </a:pPr>
            <a:r>
              <a:rPr lang="en-GB" sz="1400" dirty="0">
                <a:cs typeface="Arial" charset="0"/>
              </a:rPr>
              <a:t>No circular references</a:t>
            </a:r>
          </a:p>
        </p:txBody>
      </p:sp>
      <p:sp>
        <p:nvSpPr>
          <p:cNvPr id="34" name="Rectangle 14"/>
          <p:cNvSpPr>
            <a:spLocks noChangeArrowheads="1"/>
          </p:cNvSpPr>
          <p:nvPr/>
        </p:nvSpPr>
        <p:spPr bwMode="auto">
          <a:xfrm>
            <a:off x="7015704" y="4678818"/>
            <a:ext cx="1689589"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1400" b="1" dirty="0">
                <a:solidFill>
                  <a:schemeClr val="bg1"/>
                </a:solidFill>
                <a:cs typeface="Arial" charset="0"/>
              </a:rPr>
              <a:t>Linearity</a:t>
            </a:r>
          </a:p>
        </p:txBody>
      </p:sp>
      <p:sp>
        <p:nvSpPr>
          <p:cNvPr id="35" name="Rectangle 13"/>
          <p:cNvSpPr>
            <a:spLocks noChangeArrowheads="1"/>
          </p:cNvSpPr>
          <p:nvPr/>
        </p:nvSpPr>
        <p:spPr bwMode="auto">
          <a:xfrm>
            <a:off x="7015704" y="1807030"/>
            <a:ext cx="1688123" cy="1022434"/>
          </a:xfrm>
          <a:prstGeom prst="rect">
            <a:avLst/>
          </a:prstGeom>
          <a:solidFill>
            <a:schemeClr val="bg1"/>
          </a:solidFill>
          <a:ln w="6350" algn="ctr">
            <a:solidFill>
              <a:srgbClr val="409DAD"/>
            </a:solidFill>
            <a:miter lim="800000"/>
            <a:headEnd/>
            <a:tailEnd/>
          </a:ln>
        </p:spPr>
        <p:txBody>
          <a:bodyPr lIns="72000" tIns="72000" rIns="36000" bIns="36000" anchor="ctr"/>
          <a:lstStyle/>
          <a:p>
            <a:pPr marL="177800" lvl="2" indent="-177800">
              <a:spcBef>
                <a:spcPts val="300"/>
              </a:spcBef>
              <a:buClr>
                <a:schemeClr val="accent1"/>
              </a:buClr>
              <a:buSzPct val="125000"/>
              <a:buFont typeface="Arial" pitchFamily="34" charset="0"/>
              <a:buChar char="▪"/>
            </a:pPr>
            <a:r>
              <a:rPr lang="en-GB" sz="1400" dirty="0">
                <a:cs typeface="Arial" charset="0"/>
              </a:rPr>
              <a:t>Consist use of columns, formulae and layout</a:t>
            </a:r>
          </a:p>
        </p:txBody>
      </p:sp>
      <p:sp>
        <p:nvSpPr>
          <p:cNvPr id="36" name="Rectangle 14"/>
          <p:cNvSpPr>
            <a:spLocks noChangeArrowheads="1"/>
          </p:cNvSpPr>
          <p:nvPr/>
        </p:nvSpPr>
        <p:spPr bwMode="auto">
          <a:xfrm>
            <a:off x="7015704" y="1529218"/>
            <a:ext cx="1689589" cy="287337"/>
          </a:xfrm>
          <a:prstGeom prst="rect">
            <a:avLst/>
          </a:prstGeom>
          <a:solidFill>
            <a:srgbClr val="409DAD"/>
          </a:solidFill>
          <a:ln w="6350">
            <a:solidFill>
              <a:srgbClr val="409DAD"/>
            </a:solidFill>
            <a:miter lim="800000"/>
            <a:headEnd/>
            <a:tailEnd/>
          </a:ln>
        </p:spPr>
        <p:txBody>
          <a:bodyPr lIns="72000" tIns="72000" rIns="72000" bIns="72000" anchor="ctr"/>
          <a:lstStyle/>
          <a:p>
            <a:pPr algn="ctr">
              <a:spcBef>
                <a:spcPts val="600"/>
              </a:spcBef>
            </a:pPr>
            <a:r>
              <a:rPr lang="en-GB" sz="1400" b="1" dirty="0">
                <a:solidFill>
                  <a:schemeClr val="bg1"/>
                </a:solidFill>
                <a:cs typeface="Arial" charset="0"/>
              </a:rPr>
              <a:t>Consistency</a:t>
            </a:r>
          </a:p>
        </p:txBody>
      </p:sp>
      <p:cxnSp>
        <p:nvCxnSpPr>
          <p:cNvPr id="43" name="Shape 42"/>
          <p:cNvCxnSpPr>
            <a:stCxn id="31" idx="2"/>
          </p:cNvCxnSpPr>
          <p:nvPr/>
        </p:nvCxnSpPr>
        <p:spPr>
          <a:xfrm rot="16200000" flipH="1">
            <a:off x="1691054" y="2416768"/>
            <a:ext cx="333829" cy="130600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5" name="Shape 44"/>
          <p:cNvCxnSpPr>
            <a:endCxn id="29" idx="0"/>
          </p:cNvCxnSpPr>
          <p:nvPr/>
        </p:nvCxnSpPr>
        <p:spPr>
          <a:xfrm rot="10800000" flipV="1">
            <a:off x="1205699" y="4151086"/>
            <a:ext cx="1305272" cy="5023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Shape 49"/>
          <p:cNvCxnSpPr>
            <a:endCxn id="35" idx="2"/>
          </p:cNvCxnSpPr>
          <p:nvPr/>
        </p:nvCxnSpPr>
        <p:spPr>
          <a:xfrm flipV="1">
            <a:off x="6342743" y="2829464"/>
            <a:ext cx="1517023" cy="2765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Shape 51"/>
          <p:cNvCxnSpPr>
            <a:endCxn id="34" idx="0"/>
          </p:cNvCxnSpPr>
          <p:nvPr/>
        </p:nvCxnSpPr>
        <p:spPr>
          <a:xfrm>
            <a:off x="6313714" y="4020457"/>
            <a:ext cx="1546785" cy="65836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3" name="Rectangle 23"/>
          <p:cNvSpPr>
            <a:spLocks noChangeArrowheads="1"/>
          </p:cNvSpPr>
          <p:nvPr/>
        </p:nvSpPr>
        <p:spPr bwMode="gray">
          <a:xfrm>
            <a:off x="3498249" y="3205244"/>
            <a:ext cx="1854802" cy="585402"/>
          </a:xfrm>
          <a:prstGeom prst="rect">
            <a:avLst/>
          </a:prstGeom>
          <a:noFill/>
          <a:ln w="9525">
            <a:noFill/>
            <a:miter lim="800000"/>
            <a:headEnd/>
            <a:tailEnd/>
          </a:ln>
          <a:effectLst/>
        </p:spPr>
        <p:txBody>
          <a:bodyPr lIns="92059" tIns="46030" rIns="92059" bIns="46030" anchor="ctr">
            <a:spAutoFit/>
          </a:bodyPr>
          <a:lstStyle/>
          <a:p>
            <a:pPr algn="ctr" eaLnBrk="0" fontAlgn="auto" hangingPunct="0">
              <a:spcBef>
                <a:spcPts val="0"/>
              </a:spcBef>
              <a:spcAft>
                <a:spcPts val="0"/>
              </a:spcAft>
              <a:defRPr/>
            </a:pPr>
            <a:r>
              <a:rPr lang="en-GB" sz="1600" b="1" dirty="0">
                <a:solidFill>
                  <a:srgbClr val="00338D"/>
                </a:solidFill>
                <a:latin typeface="Arial" pitchFamily="34" charset="0"/>
                <a:cs typeface="Arial" pitchFamily="34" charset="0"/>
              </a:rPr>
              <a:t>Clarity and Simplicity</a:t>
            </a:r>
          </a:p>
        </p:txBody>
      </p:sp>
      <p:pic>
        <p:nvPicPr>
          <p:cNvPr id="30" name="Picture 29"/>
          <p:cNvPicPr>
            <a:picLocks noChangeAspect="1" noChangeArrowheads="1"/>
          </p:cNvPicPr>
          <p:nvPr/>
        </p:nvPicPr>
        <p:blipFill>
          <a:blip r:embed="rId4" cstate="print"/>
          <a:srcRect/>
          <a:stretch>
            <a:fillRect/>
          </a:stretch>
        </p:blipFill>
        <p:spPr bwMode="auto">
          <a:xfrm>
            <a:off x="8033281" y="71262"/>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2" grpId="0" animBg="1"/>
      <p:bldP spid="33" grpId="0" animBg="1"/>
      <p:bldP spid="34" grpId="0" animBg="1"/>
      <p:bldP spid="35" grpId="0" animBg="1"/>
      <p:bldP spid="3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15.xml><?xml version="1.0" encoding="utf-8"?>
<p:tagLst xmlns:a="http://schemas.openxmlformats.org/drawingml/2006/main" xmlns:r="http://schemas.openxmlformats.org/officeDocument/2006/relationships" xmlns:p="http://schemas.openxmlformats.org/presentationml/2006/main">
  <p:tag name="FASFONT" val="Univers55"/>
</p:tagLst>
</file>

<file path=ppt/tags/tag16.xml><?xml version="1.0" encoding="utf-8"?>
<p:tagLst xmlns:a="http://schemas.openxmlformats.org/drawingml/2006/main" xmlns:r="http://schemas.openxmlformats.org/officeDocument/2006/relationships" xmlns:p="http://schemas.openxmlformats.org/presentationml/2006/main">
  <p:tag name="FASFONT" val="Univers55"/>
</p:tagLst>
</file>

<file path=ppt/tags/tag17.xml><?xml version="1.0" encoding="utf-8"?>
<p:tagLst xmlns:a="http://schemas.openxmlformats.org/drawingml/2006/main" xmlns:r="http://schemas.openxmlformats.org/officeDocument/2006/relationships" xmlns:p="http://schemas.openxmlformats.org/presentationml/2006/main">
  <p:tag name="FASFONT" val="Univers55"/>
</p:tagLst>
</file>

<file path=ppt/tags/tag18.xml><?xml version="1.0" encoding="utf-8"?>
<p:tagLst xmlns:a="http://schemas.openxmlformats.org/drawingml/2006/main" xmlns:r="http://schemas.openxmlformats.org/officeDocument/2006/relationships" xmlns:p="http://schemas.openxmlformats.org/presentationml/2006/main">
  <p:tag name="FASFONT" val="Univers55"/>
</p:tagLst>
</file>

<file path=ppt/tags/tag19.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21.xml><?xml version="1.0" encoding="utf-8"?>
<p:tagLst xmlns:a="http://schemas.openxmlformats.org/drawingml/2006/main" xmlns:r="http://schemas.openxmlformats.org/officeDocument/2006/relationships" xmlns:p="http://schemas.openxmlformats.org/presentationml/2006/main">
  <p:tag name="ADV_TOP" val="346.1418"/>
  <p:tag name="ADV_LEFT" val="471.3879"/>
  <p:tag name="ADV_HEIGHT" val="133.6082"/>
  <p:tag name="ADV_WIDTH" val="147.2586"/>
</p:tagLst>
</file>

<file path=ppt/tags/tag22.xml><?xml version="1.0" encoding="utf-8"?>
<p:tagLst xmlns:a="http://schemas.openxmlformats.org/drawingml/2006/main" xmlns:r="http://schemas.openxmlformats.org/officeDocument/2006/relationships" xmlns:p="http://schemas.openxmlformats.org/presentationml/2006/main">
  <p:tag name="FASFONT" val="Univers55"/>
</p:tagLst>
</file>

<file path=ppt/tags/tag23.xml><?xml version="1.0" encoding="utf-8"?>
<p:tagLst xmlns:a="http://schemas.openxmlformats.org/drawingml/2006/main" xmlns:r="http://schemas.openxmlformats.org/officeDocument/2006/relationships" xmlns:p="http://schemas.openxmlformats.org/presentationml/2006/main">
  <p:tag name="FASFONT" val="Univers55"/>
</p:tagLst>
</file>

<file path=ppt/tags/tag24.xml><?xml version="1.0" encoding="utf-8"?>
<p:tagLst xmlns:a="http://schemas.openxmlformats.org/drawingml/2006/main" xmlns:r="http://schemas.openxmlformats.org/officeDocument/2006/relationships" xmlns:p="http://schemas.openxmlformats.org/presentationml/2006/main">
  <p:tag name="FASFONT" val="Univers55"/>
</p:tagLst>
</file>

<file path=ppt/tags/tag25.xml><?xml version="1.0" encoding="utf-8"?>
<p:tagLst xmlns:a="http://schemas.openxmlformats.org/drawingml/2006/main" xmlns:r="http://schemas.openxmlformats.org/officeDocument/2006/relationships" xmlns:p="http://schemas.openxmlformats.org/presentationml/2006/main">
  <p:tag name="FASFONT" val="Univers55"/>
</p:tagLst>
</file>

<file path=ppt/tags/tag26.xml><?xml version="1.0" encoding="utf-8"?>
<p:tagLst xmlns:a="http://schemas.openxmlformats.org/drawingml/2006/main" xmlns:r="http://schemas.openxmlformats.org/officeDocument/2006/relationships" xmlns:p="http://schemas.openxmlformats.org/presentationml/2006/main">
  <p:tag name="FASFONT" val="Univers55"/>
</p:tagLst>
</file>

<file path=ppt/tags/tag27.xml><?xml version="1.0" encoding="utf-8"?>
<p:tagLst xmlns:a="http://schemas.openxmlformats.org/drawingml/2006/main" xmlns:r="http://schemas.openxmlformats.org/officeDocument/2006/relationships" xmlns:p="http://schemas.openxmlformats.org/presentationml/2006/main">
  <p:tag name="FASFONT" val="Univers55"/>
</p:tagLst>
</file>

<file path=ppt/tags/tag28.xml><?xml version="1.0" encoding="utf-8"?>
<p:tagLst xmlns:a="http://schemas.openxmlformats.org/drawingml/2006/main" xmlns:r="http://schemas.openxmlformats.org/officeDocument/2006/relationships" xmlns:p="http://schemas.openxmlformats.org/presentationml/2006/main">
  <p:tag name="FASFONT" val="Univers55"/>
</p:tagLst>
</file>

<file path=ppt/tags/tag29.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30.xml><?xml version="1.0" encoding="utf-8"?>
<p:tagLst xmlns:a="http://schemas.openxmlformats.org/drawingml/2006/main" xmlns:r="http://schemas.openxmlformats.org/officeDocument/2006/relationships" xmlns:p="http://schemas.openxmlformats.org/presentationml/2006/main">
  <p:tag name="FASFONT" val="Univers55"/>
</p:tagLst>
</file>

<file path=ppt/tags/tag31.xml><?xml version="1.0" encoding="utf-8"?>
<p:tagLst xmlns:a="http://schemas.openxmlformats.org/drawingml/2006/main" xmlns:r="http://schemas.openxmlformats.org/officeDocument/2006/relationships" xmlns:p="http://schemas.openxmlformats.org/presentationml/2006/main">
  <p:tag name="FASFONT" val="Univers55"/>
</p:tagLst>
</file>

<file path=ppt/tags/tag32.xml><?xml version="1.0" encoding="utf-8"?>
<p:tagLst xmlns:a="http://schemas.openxmlformats.org/drawingml/2006/main" xmlns:r="http://schemas.openxmlformats.org/officeDocument/2006/relationships" xmlns:p="http://schemas.openxmlformats.org/presentationml/2006/main">
  <p:tag name="FASFONT" val="Univers55"/>
</p:tagLst>
</file>

<file path=ppt/tags/tag33.xml><?xml version="1.0" encoding="utf-8"?>
<p:tagLst xmlns:a="http://schemas.openxmlformats.org/drawingml/2006/main" xmlns:r="http://schemas.openxmlformats.org/officeDocument/2006/relationships" xmlns:p="http://schemas.openxmlformats.org/presentationml/2006/main">
  <p:tag name="" val="TRUE"/>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21">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due diligence considerations document on FDD on databooks provides details guidance on how we plan, analyze and report on databooks.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Ramaswamy, Karthee</Contact_x0020_Person>
    <Secondary_x0020_Service_x0020_Group_x002f_Service_x0020_Line_x002f_Service_x0020_Network xmlns="be912a0f-871e-4bc8-abfc-ad9b3a1cba72" xsi:nil="true"/>
    <Country_x0020_Name xmlns="be912a0f-871e-4bc8-abfc-ad9b3a1cba72">Global | GO</Country_x0020_Name>
    <Keyword xmlns="be912a0f-871e-4bc8-abfc-ad9b3a1cba72">FDD_WA_Databook</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Market Risk</Services>
    <Publication_x0020_Date xmlns="be912a0f-871e-4bc8-abfc-ad9b3a1cba72">2012-01-23T23:00:00+00:00</Publication_x0020_Date>
    <Primary_x0020_Language xmlns="be912a0f-871e-4bc8-abfc-ad9b3a1cba72">English</Primary_x0020_Language>
  </documentManagement>
</p:properti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108" ma:contentTypeDescription="" ma:contentTypeScope="" ma:versionID="7b87bc1321bcecf2a026da2f66afdde5">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d3847cfd964587561d7b05a0e12a621a"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element ref="ns7:P_x0020_and_x0020_T_x0020_Framework" minOccurs="0"/>
                <xsd:element ref="ns7:Days_x0020_New" minOccurs="0"/>
                <xsd:element ref="ns7:Featured" minOccurs="0"/>
                <xsd:element ref="ns7:Buyer_x0020_Level" minOccurs="0"/>
                <xsd:element ref="ns7:Phase" minOccurs="0"/>
                <xsd:element ref="ns7:Related_x0020_Category" minOccurs="0"/>
                <xsd:element ref="ns7:Campaign" minOccurs="0"/>
                <xsd:element ref="ns7:Business_x0020_Process" minOccurs="0"/>
                <xsd:element ref="ns7:Additional_x0020_Countries" minOccurs="0"/>
                <xsd:element ref="ns7:Capabilities" minOccurs="0"/>
                <xsd:element ref="ns7:Module" minOccurs="0"/>
                <xsd:element ref="ns7:Primary_x0020_Industry" minOccurs="0"/>
                <xsd:element ref="ns7:Image_x0020_URL" minOccurs="0"/>
                <xsd:element ref="ns7:Global_x0020_Markets_x0020_Utility"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element name="P_x0020_and_x0020_T_x0020_Framework" ma:index="50" nillable="true" ma:displayName="P and T Framework" ma:list="{e12e025c-e6ae-4df7-b216-f577379fddd3}" ma:internalName="P_x0020_and_x0020_T_x0020_Framework" ma:showField="Framework">
      <xsd:complexType>
        <xsd:complexContent>
          <xsd:extension base="dms:MultiChoiceLookup">
            <xsd:sequence>
              <xsd:element name="Value" type="dms:Lookup" maxOccurs="unbounded" minOccurs="0" nillable="true"/>
            </xsd:sequence>
          </xsd:extension>
        </xsd:complexContent>
      </xsd:complexType>
    </xsd:element>
    <xsd:element name="Days_x0020_New" ma:index="51" nillable="true" ma:displayName="Days New" ma:decimals="0" ma:internalName="Days_x0020_New">
      <xsd:simpleType>
        <xsd:restriction base="dms:Number">
          <xsd:maxInclusive value="7"/>
          <xsd:minInclusive value="0"/>
        </xsd:restriction>
      </xsd:simpleType>
    </xsd:element>
    <xsd:element name="Featured" ma:index="52" nillable="true" ma:displayName="Featured" ma:default="0" ma:internalName="Featured">
      <xsd:simpleType>
        <xsd:restriction base="dms:Boolean"/>
      </xsd:simpleType>
    </xsd:element>
    <xsd:element name="Buyer_x0020_Level" ma:index="53" nillable="true" ma:displayName="Buyer Level" ma:list="{347f2803-4fa6-426b-9e6a-26659b892439}" ma:internalName="Buyer_x0020_Level" ma:showField="Buyer_x0020_Level">
      <xsd:complexType>
        <xsd:complexContent>
          <xsd:extension base="dms:MultiChoiceLookup">
            <xsd:sequence>
              <xsd:element name="Value" type="dms:Lookup" maxOccurs="unbounded" minOccurs="0" nillable="true"/>
            </xsd:sequence>
          </xsd:extension>
        </xsd:complexContent>
      </xsd:complexType>
    </xsd:element>
    <xsd:element name="Phase" ma:index="54" nillable="true" ma:displayName="Phase" ma:list="{1ca5750e-0306-4de9-bf76-2e3cae37128b}" ma:internalName="Phase" ma:showField="Phase">
      <xsd:complexType>
        <xsd:complexContent>
          <xsd:extension base="dms:MultiChoiceLookup">
            <xsd:sequence>
              <xsd:element name="Value" type="dms:Lookup" maxOccurs="unbounded" minOccurs="0" nillable="true"/>
            </xsd:sequence>
          </xsd:extension>
        </xsd:complexContent>
      </xsd:complexType>
    </xsd:element>
    <xsd:element name="Related_x0020_Category" ma:index="55" nillable="true" ma:displayName="Related Category" ma:internalName="Related_x0020_Category">
      <xsd:simpleType>
        <xsd:restriction base="dms:Text">
          <xsd:maxLength value="255"/>
        </xsd:restriction>
      </xsd:simpleType>
    </xsd:element>
    <xsd:element name="Campaign" ma:index="56" nillable="true" ma:displayName="Campaign" ma:list="{791ca843-e41d-4640-9931-0dc95a3bcb4e}" ma:internalName="Campaign" ma:showField="Campaign">
      <xsd:complexType>
        <xsd:complexContent>
          <xsd:extension base="dms:MultiChoiceLookup">
            <xsd:sequence>
              <xsd:element name="Value" type="dms:Lookup" maxOccurs="unbounded" minOccurs="0" nillable="true"/>
            </xsd:sequence>
          </xsd:extension>
        </xsd:complexContent>
      </xsd:complexType>
    </xsd:element>
    <xsd:element name="Business_x0020_Process" ma:index="57" nillable="true" ma:displayName="Business Process" ma:list="{ab95025e-caba-43fc-b549-c9ac90c0a36a}" ma:internalName="Business_x0020_Process" ma:showField="Business_x0020_Process">
      <xsd:complexType>
        <xsd:complexContent>
          <xsd:extension base="dms:MultiChoiceLookup">
            <xsd:sequence>
              <xsd:element name="Value" type="dms:Lookup" maxOccurs="unbounded" minOccurs="0" nillable="true"/>
            </xsd:sequence>
          </xsd:extension>
        </xsd:complexContent>
      </xsd:complexType>
    </xsd:element>
    <xsd:element name="Additional_x0020_Countries" ma:index="58" nillable="true" ma:displayName="Additional Countries" ma:list="{2d3f2165-d692-4825-a2ff-7af432f098ee}" ma:internalName="Additional_x0020_Countries" ma:showField="Title">
      <xsd:complexType>
        <xsd:complexContent>
          <xsd:extension base="dms:MultiChoiceLookup">
            <xsd:sequence>
              <xsd:element name="Value" type="dms:Lookup" maxOccurs="unbounded" minOccurs="0" nillable="true"/>
            </xsd:sequence>
          </xsd:extension>
        </xsd:complexContent>
      </xsd:complexType>
    </xsd:element>
    <xsd:element name="Capabilities" ma:index="59" nillable="true" ma:displayName="Capabilities" ma:list="{9a01ea0e-affb-430c-9a27-9f7f5cd791f7}" ma:internalName="Capabilities" ma:showField="Capability">
      <xsd:complexType>
        <xsd:complexContent>
          <xsd:extension base="dms:MultiChoiceLookup">
            <xsd:sequence>
              <xsd:element name="Value" type="dms:Lookup" maxOccurs="unbounded" minOccurs="0" nillable="true"/>
            </xsd:sequence>
          </xsd:extension>
        </xsd:complexContent>
      </xsd:complexType>
    </xsd:element>
    <xsd:element name="Module" ma:index="60" nillable="true" ma:displayName="Module" ma:list="{f5e9e510-708f-45c5-992c-9658773501fa}" ma:internalName="Module" ma:showField="Module">
      <xsd:simpleType>
        <xsd:restriction base="dms:Lookup"/>
      </xsd:simpleType>
    </xsd:element>
    <xsd:element name="Primary_x0020_Industry" ma:index="61" nillable="true" ma:displayName="Primary Industry" ma:list="{d7502378-bb85-4107-b2c0-bb3dc9a795f8}" ma:internalName="Primary_x0020_Industry" ma:showField="LOB_x002f_Sector_x002f_Subsector">
      <xsd:simpleType>
        <xsd:restriction base="dms:Lookup"/>
      </xsd:simpleType>
    </xsd:element>
    <xsd:element name="Image_x0020_URL" ma:index="62" nillable="true" ma:displayName="Image URL" ma:format="Hyperlink" ma:internalName="Image_x0020_URL">
      <xsd:complexType>
        <xsd:complexContent>
          <xsd:extension base="dms:URL">
            <xsd:sequence>
              <xsd:element name="Url" type="dms:ValidUrl" minOccurs="0" nillable="true"/>
              <xsd:element name="Description" type="xsd:string" nillable="true"/>
            </xsd:sequence>
          </xsd:extension>
        </xsd:complexContent>
      </xsd:complexType>
    </xsd:element>
    <xsd:element name="Global_x0020_Markets_x0020_Utility" ma:index="63" nillable="true" ma:displayName="Global Markets Utility" ma:list="{49962ef4-025b-4e92-a862-a13fad590816}" ma:internalName="Global_x0020_Markets_x0020_Utility" ma:showField="Utility">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A386810-2A18-402F-87A4-0A57916E1EAE}"/>
</file>

<file path=customXml/itemProps2.xml><?xml version="1.0" encoding="utf-8"?>
<ds:datastoreItem xmlns:ds="http://schemas.openxmlformats.org/officeDocument/2006/customXml" ds:itemID="{6ED53203-4E59-4C4F-BACE-011D509C966C}"/>
</file>

<file path=customXml/itemProps3.xml><?xml version="1.0" encoding="utf-8"?>
<ds:datastoreItem xmlns:ds="http://schemas.openxmlformats.org/officeDocument/2006/customXml" ds:itemID="{CF4FD5B0-7DFE-48B9-A5A8-5143AA76FCAF}"/>
</file>

<file path=customXml/itemProps4.xml><?xml version="1.0" encoding="utf-8"?>
<ds:datastoreItem xmlns:ds="http://schemas.openxmlformats.org/officeDocument/2006/customXml" ds:itemID="{60CA9E3A-FB26-4BFD-A128-3430B040C1F2}"/>
</file>

<file path=docProps/app.xml><?xml version="1.0" encoding="utf-8"?>
<Properties xmlns="http://schemas.openxmlformats.org/officeDocument/2006/extended-properties" xmlns:vt="http://schemas.openxmlformats.org/officeDocument/2006/docPropsVTypes">
  <Template>KPMG Template 2007</Template>
  <TotalTime>0</TotalTime>
  <Words>3146</Words>
  <Application>Microsoft Office PowerPoint</Application>
  <PresentationFormat>Letter Paper (8.5x11 in)</PresentationFormat>
  <Paragraphs>344</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KPMG Template 2007</vt:lpstr>
      <vt:lpstr>Slide 0</vt:lpstr>
      <vt:lpstr>Slide 1</vt:lpstr>
      <vt:lpstr>Databooks: Due diligence considerations Contents </vt:lpstr>
      <vt:lpstr>Databooks: Due diligence considerations Steps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Databooks: Due diligence considerations Summary - dos and don’ts</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Databooks DD Considerations</dc:title>
  <dc:creator>Global Advisory Development</dc:creator>
  <cp:keywords/>
  <dc:description/>
  <cp:lastModifiedBy/>
  <cp:revision>1</cp:revision>
  <dcterms:created xsi:type="dcterms:W3CDTF">2012-10-11T03:33:26Z</dcterms:created>
  <dcterms:modified xsi:type="dcterms:W3CDTF">2013-06-06T15:49:22Z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711200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due diligence considerations document on FDD on databooks provides details guidance on how we plan, analyze and report on databooks. </vt:lpwstr>
  </property>
  <property fmtid="{D5CDD505-2E9C-101B-9397-08002B2CF9AE}" pid="7" name="Keyword">
    <vt:lpwstr>FDD_WA_Databook</vt:lpwstr>
  </property>
  <property fmtid="{D5CDD505-2E9C-101B-9397-08002B2CF9AE}" pid="8" name="Expiry Date">
    <vt:lpwstr>2013-10-25T04:00:00+00:00</vt:lpwstr>
  </property>
  <property fmtid="{D5CDD505-2E9C-101B-9397-08002B2CF9AE}" pid="9" name="Copied">
    <vt:lpwstr>false</vt:lpwstr>
  </property>
  <property fmtid="{D5CDD505-2E9C-101B-9397-08002B2CF9AE}" pid="10" name="Primary Owner0">
    <vt:lpwstr>4</vt:lpwstr>
  </property>
  <property fmtid="{D5CDD505-2E9C-101B-9397-08002B2CF9AE}" pid="11" name="Contact Person">
    <vt:lpwstr>Ramaswamy, Karthee</vt:lpwstr>
  </property>
  <property fmtid="{D5CDD505-2E9C-101B-9397-08002B2CF9AE}" pid="12" name="Priority">
    <vt:lpwstr>(2) Normal</vt:lpwstr>
  </property>
  <property fmtid="{D5CDD505-2E9C-101B-9397-08002B2CF9AE}" pid="13" name="Toolkit0">
    <vt:lpwstr>134</vt:lpwstr>
  </property>
  <property fmtid="{D5CDD505-2E9C-101B-9397-08002B2CF9AE}" pid="14" name="Internal Use Only">
    <vt:lpwstr>false</vt:lpwstr>
  </property>
  <property fmtid="{D5CDD505-2E9C-101B-9397-08002B2CF9AE}" pid="15" name="# of Pages">
    <vt:lpwstr>20</vt:lpwstr>
  </property>
  <property fmtid="{D5CDD505-2E9C-101B-9397-08002B2CF9AE}" pid="16" name="Primary Language">
    <vt:lpwstr>19</vt:lpwstr>
  </property>
  <property fmtid="{D5CDD505-2E9C-101B-9397-08002B2CF9AE}" pid="17" name="Category/DocumentType">
    <vt:lpwstr>28</vt:lpwstr>
  </property>
  <property fmtid="{D5CDD505-2E9C-101B-9397-08002B2CF9AE}" pid="18" name="PrimarySGSLSN0">
    <vt:lpwstr>76</vt:lpwstr>
  </property>
  <property fmtid="{D5CDD505-2E9C-101B-9397-08002B2CF9AE}" pid="19" name="Global Coverage">
    <vt:lpwstr>true</vt:lpwstr>
  </property>
  <property fmtid="{D5CDD505-2E9C-101B-9397-08002B2CF9AE}" pid="20" name="Country Name">
    <vt:lpwstr>1</vt:lpwstr>
  </property>
  <property fmtid="{D5CDD505-2E9C-101B-9397-08002B2CF9AE}" pid="21" name="PublicationDate">
    <vt:lpwstr>2012-01-24T05:00:00+00:00</vt:lpwstr>
  </property>
  <property fmtid="{D5CDD505-2E9C-101B-9397-08002B2CF9AE}" pid="22" name="Sanitization Stage">
    <vt:lpwstr>10-Post</vt:lpwstr>
  </property>
  <property fmtid="{D5CDD505-2E9C-101B-9397-08002B2CF9AE}" pid="23" name="Active Status">
    <vt:lpwstr>Active</vt:lpwstr>
  </property>
  <property fmtid="{D5CDD505-2E9C-101B-9397-08002B2CF9AE}" pid="24" name="PostJobsID">
    <vt:lpwstr>207</vt:lpwstr>
  </property>
  <property fmtid="{D5CDD505-2E9C-101B-9397-08002B2CF9AE}" pid="26" name="KPMG Function">
    <vt:lpwstr>Advisory</vt:lpwstr>
  </property>
  <property fmtid="{D5CDD505-2E9C-101B-9397-08002B2CF9AE}" pid="27" name="Media Type">
    <vt:lpwstr>22</vt:lpwstr>
  </property>
  <property fmtid="{D5CDD505-2E9C-101B-9397-08002B2CF9AE}" pid="28" name="Risk Management Level">
    <vt:lpwstr>2</vt:lpwstr>
  </property>
  <property fmtid="{D5CDD505-2E9C-101B-9397-08002B2CF9AE}" pid="29" name="Services">
    <vt:lpwstr>87</vt:lpwstr>
  </property>
  <property fmtid="{D5CDD505-2E9C-101B-9397-08002B2CF9AE}" pid="50" name="Featured">
    <vt:lpwstr>false</vt:lpwstr>
  </property>
  <property fmtid="{D5CDD505-2E9C-101B-9397-08002B2CF9AE}" pid="54" name="Image URL">
    <vt:lpwstr/>
  </property>
  <property fmtid="{D5CDD505-2E9C-101B-9397-08002B2CF9AE}" pid="57" name="AdvRiskMgmtLevel">
    <vt:lpwstr>2</vt:lpwstr>
  </property>
  <property fmtid="{D5CDD505-2E9C-101B-9397-08002B2CF9AE}" pid="58" name="AdvMediaType">
    <vt:lpwstr>24</vt:lpwstr>
  </property>
  <property fmtid="{D5CDD505-2E9C-101B-9397-08002B2CF9AE}" pid="59" name="AdvConfidential">
    <vt:lpwstr>false</vt:lpwstr>
  </property>
  <property fmtid="{D5CDD505-2E9C-101B-9397-08002B2CF9AE}" pid="60" name="AdvKPMGFunction">
    <vt:lpwstr>1</vt:lpwstr>
  </property>
  <property fmtid="{D5CDD505-2E9C-101B-9397-08002B2CF9AE}" pid="61" name="AdvToolkit">
    <vt:lpwstr>132</vt:lpwstr>
  </property>
  <property fmtid="{D5CDD505-2E9C-101B-9397-08002B2CF9AE}" pid="65" name="AdvSecContentURL">
    <vt:lpwstr/>
  </property>
  <property fmtid="{D5CDD505-2E9C-101B-9397-08002B2CF9AE}" pid="68" name="AdvPriOwner">
    <vt:lpwstr>4</vt:lpwstr>
  </property>
  <property fmtid="{D5CDD505-2E9C-101B-9397-08002B2CF9AE}" pid="72" name="AdvImageURL">
    <vt:lpwstr/>
  </property>
  <property fmtid="{D5CDD505-2E9C-101B-9397-08002B2CF9AE}" pid="75" name="AdvAbstract">
    <vt:lpwstr>This due diligence considerations document on FDD on databooks provides details guidance on how we plan, analyze and report on databooks. </vt:lpwstr>
  </property>
  <property fmtid="{D5CDD505-2E9C-101B-9397-08002B2CF9AE}" pid="77" name="AdvFeatured">
    <vt:lpwstr>false</vt:lpwstr>
  </property>
  <property fmtid="{D5CDD505-2E9C-101B-9397-08002B2CF9AE}" pid="78" name="AdvPriLanguage">
    <vt:lpwstr>19</vt:lpwstr>
  </property>
  <property fmtid="{D5CDD505-2E9C-101B-9397-08002B2CF9AE}" pid="82" name="AdvCountryName">
    <vt:lpwstr>1</vt:lpwstr>
  </property>
  <property fmtid="{D5CDD505-2E9C-101B-9397-08002B2CF9AE}" pid="89" name="AdvPriSGSLSN">
    <vt:lpwstr>76</vt:lpwstr>
  </property>
  <property fmtid="{D5CDD505-2E9C-101B-9397-08002B2CF9AE}" pid="90" name="AdvPublicationDate">
    <vt:lpwstr>2012-01-23T23:00:00+00:00</vt:lpwstr>
  </property>
  <property fmtid="{D5CDD505-2E9C-101B-9397-08002B2CF9AE}" pid="92" name="AdvExpiryDate">
    <vt:lpwstr>2013-10-24T22:00:00+00:00</vt:lpwstr>
  </property>
  <property fmtid="{D5CDD505-2E9C-101B-9397-08002B2CF9AE}" pid="95" name="AdvBuySide">
    <vt:lpwstr>1542434170244245219201202206156161</vt:lpwstr>
  </property>
  <property fmtid="{D5CDD505-2E9C-101B-9397-08002B2CF9AE}" pid="98" name="AdvNativeURL">
    <vt:lpwstr/>
  </property>
  <property fmtid="{D5CDD505-2E9C-101B-9397-08002B2CF9AE}" pid="99" name="AdvServices">
    <vt:lpwstr>92</vt:lpwstr>
  </property>
  <property fmtid="{D5CDD505-2E9C-101B-9397-08002B2CF9AE}" pid="107" name="AdvCatDocType">
    <vt:lpwstr>28</vt:lpwstr>
  </property>
  <property fmtid="{D5CDD505-2E9C-101B-9397-08002B2CF9AE}" pid="109" name="AdvActiveStatus">
    <vt:lpwstr>Active</vt:lpwstr>
  </property>
  <property fmtid="{D5CDD505-2E9C-101B-9397-08002B2CF9AE}" pid="110" name="AdvGlobalCoverage">
    <vt:lpwstr>true</vt:lpwstr>
  </property>
  <property fmtid="{D5CDD505-2E9C-101B-9397-08002B2CF9AE}" pid="114" name="AdvContactPerson">
    <vt:lpwstr>Ramaswamy, Karthee</vt:lpwstr>
  </property>
  <property fmtid="{D5CDD505-2E9C-101B-9397-08002B2CF9AE}" pid="115" name="AdvKeyword">
    <vt:lpwstr>FDD_WA_Databook</vt:lpwstr>
  </property>
  <property fmtid="{D5CDD505-2E9C-101B-9397-08002B2CF9AE}" pid="116" name="AdvRiskReviewer">
    <vt:lpwstr/>
  </property>
</Properties>
</file>