
<file path=[Content_Types].xml><?xml version="1.0" encoding="utf-8"?>
<Types xmlns="http://schemas.openxmlformats.org/package/2006/content-types">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customXml/itemProps1.xml" ContentType="application/vnd.openxmlformats-officedocument.customXmlProperties+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docProps/custom.xml" ContentType="application/vnd.openxmlformats-officedocument.custom-propertie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customXml/itemProps2.xml" ContentType="application/vnd.openxmlformats-officedocument.customXmlPropertie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tags/tag15.xml" ContentType="application/vnd.openxmlformats-officedocument.presentationml.tag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24.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customXml/itemProps3.xml" ContentType="application/vnd.openxmlformats-officedocument.customXmlPropertie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Default Extension="rels" ContentType="application/vnd.openxmlformats-package.relationships+xml"/>
  <Override PartName="/ppt/slides/slide12.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notesSlides/notesSlide14.xml" ContentType="application/vnd.openxmlformats-officedocument.presentationml.notesSlide+xml"/>
  <Override PartName="/ppt/commentAuthors.xml" ContentType="application/vnd.openxmlformats-officedocument.presentationml.commentAuthors+xml"/>
  <Override PartName="/ppt/tags/tag1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48" r:id="rId1"/>
  </p:sldMasterIdLst>
  <p:notesMasterIdLst>
    <p:notesMasterId r:id="rId18"/>
  </p:notesMasterIdLst>
  <p:handoutMasterIdLst>
    <p:handoutMasterId r:id="rId19"/>
  </p:handoutMasterIdLst>
  <p:sldIdLst>
    <p:sldId id="283" r:id="rId2"/>
    <p:sldId id="393" r:id="rId3"/>
    <p:sldId id="409" r:id="rId4"/>
    <p:sldId id="397" r:id="rId5"/>
    <p:sldId id="396" r:id="rId6"/>
    <p:sldId id="395" r:id="rId7"/>
    <p:sldId id="398" r:id="rId8"/>
    <p:sldId id="401" r:id="rId9"/>
    <p:sldId id="402" r:id="rId10"/>
    <p:sldId id="403" r:id="rId11"/>
    <p:sldId id="404" r:id="rId12"/>
    <p:sldId id="411" r:id="rId13"/>
    <p:sldId id="405" r:id="rId14"/>
    <p:sldId id="406" r:id="rId15"/>
    <p:sldId id="408" r:id="rId16"/>
    <p:sldId id="410" r:id="rId17"/>
  </p:sldIdLst>
  <p:sldSz cx="9144000" cy="6858000" type="screen4x3"/>
  <p:notesSz cx="6985000" cy="92837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EDF5"/>
    <a:srgbClr val="FAD8AF"/>
    <a:srgbClr val="85904E"/>
    <a:srgbClr val="E3A780"/>
    <a:srgbClr val="E5E9D3"/>
    <a:srgbClr val="C4C7B5"/>
    <a:srgbClr val="969696"/>
    <a:srgbClr val="E2E7CB"/>
    <a:srgbClr val="DEE3C7"/>
    <a:srgbClr val="B5B9A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8110" autoAdjust="0"/>
    <p:restoredTop sz="97115" autoAdjust="0"/>
  </p:normalViewPr>
  <p:slideViewPr>
    <p:cSldViewPr snapToGrid="0" showGuides="1">
      <p:cViewPr varScale="1">
        <p:scale>
          <a:sx n="71" d="100"/>
          <a:sy n="71" d="100"/>
        </p:scale>
        <p:origin x="-1908" y="-90"/>
      </p:cViewPr>
      <p:guideLst>
        <p:guide orient="horz" pos="880"/>
        <p:guide orient="horz" pos="3984"/>
        <p:guide pos="2160"/>
        <p:guide pos="236"/>
        <p:guide/>
        <p:guide pos="2993"/>
        <p:guide pos="57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showGuides="1">
      <p:cViewPr varScale="1">
        <p:scale>
          <a:sx n="49" d="100"/>
          <a:sy n="49" d="100"/>
        </p:scale>
        <p:origin x="-2616" y="-102"/>
      </p:cViewPr>
      <p:guideLst>
        <p:guide orient="horz" pos="2925"/>
        <p:guide pos="220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6207" cy="464185"/>
          </a:xfrm>
          <a:prstGeom prst="rect">
            <a:avLst/>
          </a:prstGeom>
        </p:spPr>
        <p:txBody>
          <a:bodyPr vert="horz" lIns="85935" tIns="42968" rIns="85935" bIns="42968" rtlCol="0"/>
          <a:lstStyle>
            <a:lvl1pPr algn="l">
              <a:defRPr sz="1100"/>
            </a:lvl1pPr>
          </a:lstStyle>
          <a:p>
            <a:endParaRPr lang="en-US" dirty="0"/>
          </a:p>
        </p:txBody>
      </p:sp>
      <p:sp>
        <p:nvSpPr>
          <p:cNvPr id="3" name="Date Placeholder 2"/>
          <p:cNvSpPr>
            <a:spLocks noGrp="1"/>
          </p:cNvSpPr>
          <p:nvPr>
            <p:ph type="dt" sz="quarter" idx="1"/>
          </p:nvPr>
        </p:nvSpPr>
        <p:spPr>
          <a:xfrm>
            <a:off x="3957229" y="0"/>
            <a:ext cx="3026207" cy="464185"/>
          </a:xfrm>
          <a:prstGeom prst="rect">
            <a:avLst/>
          </a:prstGeom>
        </p:spPr>
        <p:txBody>
          <a:bodyPr vert="horz" lIns="85935" tIns="42968" rIns="85935" bIns="42968" rtlCol="0"/>
          <a:lstStyle>
            <a:lvl1pPr algn="r">
              <a:defRPr sz="1100"/>
            </a:lvl1pPr>
          </a:lstStyle>
          <a:p>
            <a:fld id="{0D22E357-049F-462B-BB65-E9632E0570CA}" type="datetimeFigureOut">
              <a:rPr lang="en-US" smtClean="0"/>
              <a:pPr/>
              <a:t>9/2/2014</a:t>
            </a:fld>
            <a:endParaRPr lang="en-US" dirty="0"/>
          </a:p>
        </p:txBody>
      </p:sp>
      <p:sp>
        <p:nvSpPr>
          <p:cNvPr id="4" name="Footer Placeholder 3"/>
          <p:cNvSpPr>
            <a:spLocks noGrp="1"/>
          </p:cNvSpPr>
          <p:nvPr>
            <p:ph type="ftr" sz="quarter" idx="2"/>
          </p:nvPr>
        </p:nvSpPr>
        <p:spPr>
          <a:xfrm>
            <a:off x="1" y="8818074"/>
            <a:ext cx="3026207" cy="464185"/>
          </a:xfrm>
          <a:prstGeom prst="rect">
            <a:avLst/>
          </a:prstGeom>
        </p:spPr>
        <p:txBody>
          <a:bodyPr vert="horz" lIns="85935" tIns="42968" rIns="85935" bIns="42968" rtlCol="0" anchor="b"/>
          <a:lstStyle>
            <a:lvl1pPr algn="l">
              <a:defRPr sz="1100"/>
            </a:lvl1pPr>
          </a:lstStyle>
          <a:p>
            <a:endParaRPr lang="en-US" dirty="0"/>
          </a:p>
        </p:txBody>
      </p:sp>
      <p:sp>
        <p:nvSpPr>
          <p:cNvPr id="5" name="Slide Number Placeholder 4"/>
          <p:cNvSpPr>
            <a:spLocks noGrp="1"/>
          </p:cNvSpPr>
          <p:nvPr>
            <p:ph type="sldNum" sz="quarter" idx="3"/>
          </p:nvPr>
        </p:nvSpPr>
        <p:spPr>
          <a:xfrm>
            <a:off x="3957229" y="8818074"/>
            <a:ext cx="3026207" cy="464185"/>
          </a:xfrm>
          <a:prstGeom prst="rect">
            <a:avLst/>
          </a:prstGeom>
        </p:spPr>
        <p:txBody>
          <a:bodyPr vert="horz" lIns="85935" tIns="42968" rIns="85935" bIns="42968" rtlCol="0" anchor="b"/>
          <a:lstStyle>
            <a:lvl1pPr algn="r">
              <a:defRPr sz="1100"/>
            </a:lvl1pPr>
          </a:lstStyle>
          <a:p>
            <a:fld id="{5C8AD0C5-4622-4E76-A636-035CC0EAC7ED}" type="slidenum">
              <a:rPr lang="en-US" smtClean="0"/>
              <a:pPr/>
              <a:t>‹#›</a:t>
            </a:fld>
            <a:endParaRPr lang="en-US" dirty="0"/>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defRPr sz="1200"/>
            </a:lvl1pPr>
          </a:lstStyle>
          <a:p>
            <a:endParaRPr lang="en-GB" dirty="0"/>
          </a:p>
        </p:txBody>
      </p:sp>
      <p:sp>
        <p:nvSpPr>
          <p:cNvPr id="3075" name="Rectangle 3"/>
          <p:cNvSpPr>
            <a:spLocks noGrp="1" noChangeArrowheads="1"/>
          </p:cNvSpPr>
          <p:nvPr>
            <p:ph type="dt" idx="1"/>
          </p:nvPr>
        </p:nvSpPr>
        <p:spPr bwMode="auto">
          <a:xfrm>
            <a:off x="3956551"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lgn="r">
              <a:defRPr sz="1200"/>
            </a:lvl1pPr>
          </a:lstStyle>
          <a:p>
            <a:endParaRPr lang="en-GB" dirty="0"/>
          </a:p>
        </p:txBody>
      </p:sp>
      <p:sp>
        <p:nvSpPr>
          <p:cNvPr id="3076"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98500" y="4409761"/>
            <a:ext cx="5588000" cy="417766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078" name="Rectangle 6"/>
          <p:cNvSpPr>
            <a:spLocks noGrp="1" noChangeArrowheads="1"/>
          </p:cNvSpPr>
          <p:nvPr>
            <p:ph type="ftr" sz="quarter" idx="4"/>
          </p:nvPr>
        </p:nvSpPr>
        <p:spPr bwMode="auto">
          <a:xfrm>
            <a:off x="0"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defRPr sz="1200"/>
            </a:lvl1pPr>
          </a:lstStyle>
          <a:p>
            <a:endParaRPr lang="en-GB" dirty="0"/>
          </a:p>
        </p:txBody>
      </p:sp>
      <p:sp>
        <p:nvSpPr>
          <p:cNvPr id="3079" name="Rectangle 7"/>
          <p:cNvSpPr>
            <a:spLocks noGrp="1" noChangeArrowheads="1"/>
          </p:cNvSpPr>
          <p:nvPr>
            <p:ph type="sldNum" sz="quarter" idx="5"/>
          </p:nvPr>
        </p:nvSpPr>
        <p:spPr bwMode="auto">
          <a:xfrm>
            <a:off x="3956551"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lgn="r">
              <a:defRPr sz="1200"/>
            </a:lvl1pPr>
          </a:lstStyle>
          <a:p>
            <a:fld id="{CE25E89C-3755-4ED1-B3E3-D6ED53597C15}" type="slidenum">
              <a:rPr lang="en-GB"/>
              <a:pPr/>
              <a:t>‹#›</a:t>
            </a:fld>
            <a:endParaRPr lang="en-GB"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171575" y="696913"/>
            <a:ext cx="4641850" cy="3481387"/>
          </a:xfrm>
          <a:ln/>
        </p:spPr>
      </p:sp>
      <p:sp>
        <p:nvSpPr>
          <p:cNvPr id="16387"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195388" y="690563"/>
            <a:ext cx="4597400" cy="3448050"/>
          </a:xfrm>
          <a:ln/>
        </p:spPr>
      </p:sp>
      <p:sp>
        <p:nvSpPr>
          <p:cNvPr id="103427" name="Rectangle 3"/>
          <p:cNvSpPr>
            <a:spLocks noGrp="1" noChangeArrowheads="1"/>
          </p:cNvSpPr>
          <p:nvPr>
            <p:ph type="body" idx="1"/>
          </p:nvPr>
        </p:nvSpPr>
        <p:spPr>
          <a:xfrm>
            <a:off x="911931" y="4448440"/>
            <a:ext cx="5167607" cy="4142471"/>
          </a:xfrm>
          <a:noFill/>
          <a:ln/>
        </p:spPr>
        <p:txBody>
          <a:bodyPr lIns="90597" tIns="45297" rIns="90597" bIns="45297"/>
          <a:lstStyle/>
          <a:p>
            <a:endParaRPr lang="en-GB" dirty="0"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10" descr="Cover-option-2_no-trans.png"/>
          <p:cNvPicPr>
            <a:picLocks noChangeAspect="1"/>
          </p:cNvPicPr>
          <p:nvPr userDrawn="1"/>
        </p:nvPicPr>
        <p:blipFill>
          <a:blip r:embed="rId2" cstate="print"/>
          <a:stretch>
            <a:fillRect/>
          </a:stretch>
        </p:blipFill>
        <p:spPr>
          <a:xfrm>
            <a:off x="0" y="0"/>
            <a:ext cx="9156192" cy="6867144"/>
          </a:xfrm>
          <a:prstGeom prst="rect">
            <a:avLst/>
          </a:prstGeom>
        </p:spPr>
      </p:pic>
      <p:sp>
        <p:nvSpPr>
          <p:cNvPr id="2" name="Title 1"/>
          <p:cNvSpPr>
            <a:spLocks noGrp="1"/>
          </p:cNvSpPr>
          <p:nvPr>
            <p:ph type="ctrTitle"/>
          </p:nvPr>
        </p:nvSpPr>
        <p:spPr>
          <a:xfrm>
            <a:off x="3275857" y="2571744"/>
            <a:ext cx="5510986" cy="2357454"/>
          </a:xfrm>
        </p:spPr>
        <p:txBody>
          <a:bodyPr anchor="t" anchorCtr="0"/>
          <a:lstStyle>
            <a:lvl1pPr algn="r">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275856" y="4984855"/>
            <a:ext cx="5511600" cy="1752600"/>
          </a:xfrm>
        </p:spPr>
        <p:txBody>
          <a:bodyPr bIns="0"/>
          <a:lstStyle>
            <a:lvl1pPr marL="0" indent="0" algn="r">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11" name="Picture 10" descr="Cover_trans.png"/>
          <p:cNvPicPr>
            <a:picLocks noChangeAspect="1"/>
          </p:cNvPicPr>
          <p:nvPr userDrawn="1"/>
        </p:nvPicPr>
        <p:blipFill>
          <a:blip r:embed="rId2" cstate="print"/>
          <a:stretch>
            <a:fillRect/>
          </a:stretch>
        </p:blipFill>
        <p:spPr>
          <a:xfrm>
            <a:off x="1" y="0"/>
            <a:ext cx="5023095"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782896"/>
            <a:ext cx="3156750" cy="13866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5_Title Slide">
    <p:spTree>
      <p:nvGrpSpPr>
        <p:cNvPr id="1" name=""/>
        <p:cNvGrpSpPr/>
        <p:nvPr/>
      </p:nvGrpSpPr>
      <p:grpSpPr>
        <a:xfrm>
          <a:off x="0" y="0"/>
          <a:ext cx="0" cy="0"/>
          <a:chOff x="0" y="0"/>
          <a:chExt cx="0" cy="0"/>
        </a:xfrm>
      </p:grpSpPr>
      <p:pic>
        <p:nvPicPr>
          <p:cNvPr id="13" name="Picture 12" descr="Copyright_no trans.png"/>
          <p:cNvPicPr>
            <a:picLocks noChangeAspect="1"/>
          </p:cNvPicPr>
          <p:nvPr userDrawn="1"/>
        </p:nvPicPr>
        <p:blipFill>
          <a:blip r:embed="rId2" cstate="print"/>
          <a:stretch>
            <a:fillRect/>
          </a:stretch>
        </p:blipFill>
        <p:spPr>
          <a:xfrm>
            <a:off x="0" y="0"/>
            <a:ext cx="5020562" cy="3225600"/>
          </a:xfrm>
          <a:prstGeom prst="rect">
            <a:avLst/>
          </a:prstGeom>
        </p:spPr>
      </p:pic>
      <p:sp>
        <p:nvSpPr>
          <p:cNvPr id="2" name="Title 1"/>
          <p:cNvSpPr>
            <a:spLocks noGrp="1"/>
          </p:cNvSpPr>
          <p:nvPr>
            <p:ph type="ctrTitle"/>
          </p:nvPr>
        </p:nvSpPr>
        <p:spPr>
          <a:xfrm>
            <a:off x="357158" y="1440000"/>
            <a:ext cx="3998818"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8" y="3825100"/>
            <a:ext cx="3999600" cy="1752600"/>
          </a:xfrm>
        </p:spPr>
        <p:txBody>
          <a:bodyPr/>
          <a:lstStyle>
            <a:lvl1pPr marL="0" indent="0" algn="l">
              <a:buNone/>
              <a:defRPr sz="1200" b="0">
                <a:solidFill>
                  <a:srgbClr val="0070C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pic>
        <p:nvPicPr>
          <p:cNvPr id="8" name="Picture 7" descr="Contents_trans.png"/>
          <p:cNvPicPr>
            <a:picLocks noChangeAspect="1"/>
          </p:cNvPicPr>
          <p:nvPr userDrawn="1"/>
        </p:nvPicPr>
        <p:blipFill>
          <a:blip r:embed="rId2" cstate="print"/>
          <a:stretch>
            <a:fillRect/>
          </a:stretch>
        </p:blipFill>
        <p:spPr>
          <a:xfrm>
            <a:off x="0" y="0"/>
            <a:ext cx="4958906"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817176"/>
            <a:ext cx="3206730" cy="12893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dirty="0"/>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2_Title Slide">
    <p:bg>
      <p:bgPr>
        <a:solidFill>
          <a:schemeClr val="bg1"/>
        </a:solidFill>
        <a:effectLst/>
      </p:bgPr>
    </p:bg>
    <p:spTree>
      <p:nvGrpSpPr>
        <p:cNvPr id="1" name=""/>
        <p:cNvGrpSpPr/>
        <p:nvPr/>
      </p:nvGrpSpPr>
      <p:grpSpPr>
        <a:xfrm>
          <a:off x="0" y="0"/>
          <a:ext cx="0" cy="0"/>
          <a:chOff x="0" y="0"/>
          <a:chExt cx="0" cy="0"/>
        </a:xfrm>
      </p:grpSpPr>
      <p:pic>
        <p:nvPicPr>
          <p:cNvPr id="9" name="Picture 8" descr="Contents_trans.png"/>
          <p:cNvPicPr>
            <a:picLocks noChangeAspect="1"/>
          </p:cNvPicPr>
          <p:nvPr userDrawn="1"/>
        </p:nvPicPr>
        <p:blipFill>
          <a:blip r:embed="rId2" cstate="print"/>
          <a:srcRect l="4857"/>
          <a:stretch>
            <a:fillRect/>
          </a:stretch>
        </p:blipFill>
        <p:spPr>
          <a:xfrm>
            <a:off x="0" y="0"/>
            <a:ext cx="6337923" cy="6867144"/>
          </a:xfrm>
          <a:prstGeom prst="rect">
            <a:avLst/>
          </a:prstGeom>
        </p:spPr>
      </p:pic>
      <p:sp>
        <p:nvSpPr>
          <p:cNvPr id="2" name="Title 1"/>
          <p:cNvSpPr>
            <a:spLocks noGrp="1"/>
          </p:cNvSpPr>
          <p:nvPr>
            <p:ph type="ctrTitle"/>
          </p:nvPr>
        </p:nvSpPr>
        <p:spPr>
          <a:xfrm>
            <a:off x="357158" y="849145"/>
            <a:ext cx="5424664" cy="501354"/>
          </a:xfrm>
        </p:spPr>
        <p:txBody>
          <a:bodyPr anchor="t" anchorCtr="0"/>
          <a:lstStyle>
            <a:lvl1pPr algn="l">
              <a:lnSpc>
                <a:spcPts val="3240"/>
              </a:lnSpc>
              <a:defRPr sz="3000">
                <a:solidFill>
                  <a:schemeClr val="bg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71226" y="1575582"/>
            <a:ext cx="4242977" cy="3991561"/>
          </a:xfrm>
        </p:spPr>
        <p:txBody>
          <a:bodyPr bIns="0"/>
          <a:lstStyle>
            <a:lvl1pPr marL="0" indent="0" algn="l">
              <a:buNone/>
              <a:defRPr sz="16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GB"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dirty="0" smtClean="0"/>
              <a:t>Click to edit Master title style</a:t>
            </a:r>
            <a:endParaRPr lang="en-GB" dirty="0"/>
          </a:p>
        </p:txBody>
      </p:sp>
      <p:sp>
        <p:nvSpPr>
          <p:cNvPr id="3" name="Content Placeholder 2"/>
          <p:cNvSpPr>
            <a:spLocks noGrp="1"/>
          </p:cNvSpPr>
          <p:nvPr>
            <p:ph idx="1"/>
          </p:nvPr>
        </p:nvSpPr>
        <p:spPr>
          <a:xfrm>
            <a:off x="211138" y="1219200"/>
            <a:ext cx="8682037" cy="4525962"/>
          </a:xfrm>
        </p:spPr>
        <p:txBody>
          <a:bodyPr bIns="0"/>
          <a:lstStyle>
            <a:lvl1pPr>
              <a:spcBef>
                <a:spcPts val="300"/>
              </a:spcBef>
              <a:spcAft>
                <a:spcPts val="300"/>
              </a:spcAft>
              <a:defRPr sz="1400">
                <a:solidFill>
                  <a:srgbClr val="00338D"/>
                </a:solidFill>
              </a:defRPr>
            </a:lvl1pPr>
            <a:lvl2pPr marL="166688" indent="-165100">
              <a:spcBef>
                <a:spcPts val="300"/>
              </a:spcBef>
              <a:spcAft>
                <a:spcPts val="300"/>
              </a:spcAft>
              <a:buClr>
                <a:schemeClr val="accent1"/>
              </a:buClr>
              <a:buSzPct val="65000"/>
              <a:buFont typeface="Wingdings" pitchFamily="2" charset="2"/>
              <a:buChar char="l"/>
              <a:defRPr sz="1400"/>
            </a:lvl2pPr>
            <a:lvl3pPr marL="346075" indent="-179388">
              <a:spcBef>
                <a:spcPts val="300"/>
              </a:spcBef>
              <a:spcAft>
                <a:spcPts val="300"/>
              </a:spcAft>
              <a:buSzPct val="65000"/>
              <a:buFont typeface="Arial" pitchFamily="34" charset="0"/>
              <a:buChar char="–"/>
              <a:defRPr sz="1400"/>
            </a:lvl3pPr>
            <a:lvl4pPr marL="512763" indent="-161925">
              <a:spcBef>
                <a:spcPts val="300"/>
              </a:spcBef>
              <a:spcAft>
                <a:spcPts val="300"/>
              </a:spcAft>
              <a:buClr>
                <a:schemeClr val="accent1"/>
              </a:buClr>
              <a:buSzPct val="65000"/>
              <a:buFont typeface="Wingdings" pitchFamily="2" charset="2"/>
              <a:buChar char="l"/>
              <a:defRPr sz="1400"/>
            </a:lvl4pPr>
            <a:lvl5pPr marL="692150" indent="-179388">
              <a:spcBef>
                <a:spcPts val="300"/>
              </a:spcBef>
              <a:spcAft>
                <a:spcPts val="300"/>
              </a:spcAft>
              <a:buClr>
                <a:schemeClr val="accent1"/>
              </a:buClr>
              <a:buSzPct val="6500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idx="1"/>
          </p:nvPr>
        </p:nvSpPr>
        <p:spPr>
          <a:xfrm>
            <a:off x="211138" y="1219200"/>
            <a:ext cx="8682037" cy="4525962"/>
          </a:xfrm>
        </p:spPr>
        <p:txBody>
          <a:bodyPr bIns="0"/>
          <a:lstStyle>
            <a:lvl1pPr>
              <a:defRPr>
                <a:solidFill>
                  <a:schemeClr val="accent1"/>
                </a:solidFill>
              </a:defRPr>
            </a:lvl1pPr>
            <a:lvl2pPr marL="233363" indent="-231775">
              <a:buFont typeface="+mj-lt"/>
              <a:buNone/>
              <a:defRPr/>
            </a:lvl2pPr>
            <a:lvl3pPr marL="166688" indent="-166688">
              <a:buFont typeface="Wingdings" pitchFamily="2" charset="2"/>
              <a:buChar char="l"/>
              <a:defRPr/>
            </a:lvl3pPr>
            <a:lvl4pPr marL="346075" indent="-179388">
              <a:buFont typeface="Arial" pitchFamily="34" charset="0"/>
              <a:buChar char="–"/>
              <a:defRPr/>
            </a:lvl4pPr>
            <a:lvl5pPr marL="512763" indent="-166688" defTabSz="850900">
              <a:buClr>
                <a:schemeClr val="accent1"/>
              </a:buClr>
              <a:buSzPct val="65000"/>
              <a:buFont typeface="Wingdings" pitchFamily="2" charset="2"/>
              <a:buChar char="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dirty="0"/>
          </a:p>
        </p:txBody>
      </p:sp>
      <p:sp>
        <p:nvSpPr>
          <p:cNvPr id="14"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sz="half" idx="1"/>
          </p:nvPr>
        </p:nvSpPr>
        <p:spPr>
          <a:xfrm>
            <a:off x="211139" y="1219200"/>
            <a:ext cx="4264025" cy="4525962"/>
          </a:xfrm>
        </p:spPr>
        <p:txBody>
          <a:bodyPr bIns="0"/>
          <a:lstStyle>
            <a:lvl1pPr>
              <a:defRPr sz="1600">
                <a:solidFill>
                  <a:srgbClr val="00338D"/>
                </a:solidFill>
              </a:defRPr>
            </a:lvl1pPr>
            <a:lvl2pPr>
              <a:defRPr sz="1600"/>
            </a:lvl2pPr>
            <a:lvl3pPr marL="139700" indent="-139700">
              <a:buFont typeface="Arial" pitchFamily="34" charset="0"/>
              <a:buChar char="•"/>
              <a:defRPr sz="1400"/>
            </a:lvl3pPr>
            <a:lvl4pPr marL="349250" indent="-182563">
              <a:buFont typeface="Arial" pitchFamily="34" charset="0"/>
              <a:buChar char="–"/>
              <a:defRPr sz="1600"/>
            </a:lvl4pPr>
            <a:lvl5pPr marL="515938" indent="-166688">
              <a:buClr>
                <a:schemeClr val="accent1"/>
              </a:buClr>
              <a:buFont typeface="Arial" pitchFamily="34" charset="0"/>
              <a:buChar char="•"/>
              <a:defRPr sz="1600"/>
            </a:lvl5pPr>
            <a:lvl6pPr>
              <a:defRPr sz="1800"/>
            </a:lvl6pPr>
            <a:lvl7pPr>
              <a:defRPr sz="1800"/>
            </a:lvl7pPr>
            <a:lvl8pPr marL="687388" indent="-160338">
              <a:buFont typeface="Arial" pitchFamily="34" charset="0"/>
              <a:buChar char="–"/>
              <a:defRPr sz="16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7"/>
            <a:r>
              <a:rPr lang="en-US" dirty="0" smtClean="0"/>
              <a:t>Fifth level</a:t>
            </a:r>
            <a:endParaRPr lang="en-GB" dirty="0"/>
          </a:p>
        </p:txBody>
      </p:sp>
      <p:sp>
        <p:nvSpPr>
          <p:cNvPr id="4" name="Content Placeholder 3"/>
          <p:cNvSpPr>
            <a:spLocks noGrp="1"/>
          </p:cNvSpPr>
          <p:nvPr>
            <p:ph sz="half" idx="2"/>
          </p:nvPr>
        </p:nvSpPr>
        <p:spPr>
          <a:xfrm>
            <a:off x="4627563" y="1219200"/>
            <a:ext cx="4265612" cy="4525962"/>
          </a:xfrm>
        </p:spPr>
        <p:txBody>
          <a:bodyPr bIns="0"/>
          <a:lstStyle>
            <a:lvl1pPr>
              <a:defRPr sz="1600">
                <a:solidFill>
                  <a:srgbClr val="00338D"/>
                </a:solidFill>
              </a:defRPr>
            </a:lvl1pPr>
            <a:lvl2pPr>
              <a:defRPr sz="1600"/>
            </a:lvl2pPr>
            <a:lvl3pPr marL="127000" indent="-127000">
              <a:buFont typeface="Arial" pitchFamily="34" charset="0"/>
              <a:buChar char="•"/>
              <a:defRPr sz="1400"/>
            </a:lvl3pPr>
            <a:lvl4pPr marL="349250" indent="-182563">
              <a:buFont typeface="Arial" pitchFamily="34" charset="0"/>
              <a:buChar char="–"/>
              <a:defRPr sz="1600"/>
            </a:lvl4pPr>
            <a:lvl5pPr marL="536575" indent="-187325">
              <a:buClr>
                <a:schemeClr val="accent1"/>
              </a:buClr>
              <a:buFont typeface="Arial" pitchFamily="34" charset="0"/>
              <a:buChar char="•"/>
              <a:defRPr sz="1600"/>
            </a:lvl5pPr>
            <a:lvl6pPr>
              <a:defRPr sz="1800"/>
            </a:lvl6pPr>
            <a:lvl7pPr>
              <a:defRPr sz="1800"/>
            </a:lvl7pPr>
            <a:lvl8pPr>
              <a:defRPr sz="1800"/>
            </a:lvl8pPr>
            <a:lvl9pPr marL="809625" indent="-241300">
              <a:buClr>
                <a:schemeClr val="accent1"/>
              </a:buClr>
              <a:buSzPct val="65000"/>
              <a:buFont typeface="Arial" pitchFamily="34" charset="0"/>
              <a:buChar char="–"/>
              <a:defRPr sz="16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8"/>
            <a:r>
              <a:rPr lang="en-US" dirty="0" smtClean="0"/>
              <a:t>Fifth level</a:t>
            </a:r>
            <a:endParaRPr lang="en-GB" dirty="0"/>
          </a:p>
        </p:txBody>
      </p:sp>
      <p:sp>
        <p:nvSpPr>
          <p:cNvPr id="10"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dirty="0"/>
          </a:p>
        </p:txBody>
      </p:sp>
      <p:sp>
        <p:nvSpPr>
          <p:cNvPr id="21"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13"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1" name="Freeform 10"/>
          <p:cNvSpPr/>
          <p:nvPr userDrawn="1"/>
        </p:nvSpPr>
        <p:spPr>
          <a:xfrm>
            <a:off x="-13447" y="-13447"/>
            <a:ext cx="9157447" cy="1045413"/>
          </a:xfrm>
          <a:custGeom>
            <a:avLst/>
            <a:gdLst>
              <a:gd name="connsiteX0" fmla="*/ 0 w 9157447"/>
              <a:gd name="connsiteY0" fmla="*/ 1008529 h 1008529"/>
              <a:gd name="connsiteX1" fmla="*/ 8848165 w 9157447"/>
              <a:gd name="connsiteY1" fmla="*/ 995082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8506 w 9157447"/>
              <a:gd name="connsiteY1" fmla="*/ 968188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42375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1953 h 1008529"/>
              <a:gd name="connsiteX4" fmla="*/ 0 w 9157447"/>
              <a:gd name="connsiteY4" fmla="*/ 1008529 h 1008529"/>
              <a:gd name="connsiteX0" fmla="*/ 0 w 9157447"/>
              <a:gd name="connsiteY0" fmla="*/ 993584 h 993584"/>
              <a:gd name="connsiteX1" fmla="*/ 8882063 w 9157447"/>
              <a:gd name="connsiteY1" fmla="*/ 993584 h 993584"/>
              <a:gd name="connsiteX2" fmla="*/ 9157447 w 9157447"/>
              <a:gd name="connsiteY2" fmla="*/ 0 h 993584"/>
              <a:gd name="connsiteX3" fmla="*/ 0 w 9157447"/>
              <a:gd name="connsiteY3" fmla="*/ 11953 h 993584"/>
              <a:gd name="connsiteX4" fmla="*/ 0 w 9157447"/>
              <a:gd name="connsiteY4" fmla="*/ 993584 h 993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7447" h="993584">
                <a:moveTo>
                  <a:pt x="0" y="993584"/>
                </a:moveTo>
                <a:lnTo>
                  <a:pt x="8882063" y="993584"/>
                </a:lnTo>
                <a:lnTo>
                  <a:pt x="9157447" y="0"/>
                </a:lnTo>
                <a:lnTo>
                  <a:pt x="0" y="11953"/>
                </a:lnTo>
                <a:lnTo>
                  <a:pt x="0" y="993584"/>
                </a:lnTo>
                <a:close/>
              </a:path>
            </a:pathLst>
          </a:custGeom>
          <a:gradFill flip="none" rotWithShape="1">
            <a:gsLst>
              <a:gs pos="4000">
                <a:srgbClr val="0080C0">
                  <a:alpha val="83000"/>
                </a:srgbClr>
              </a:gs>
              <a:gs pos="44000">
                <a:srgbClr val="003492">
                  <a:alpha val="89000"/>
                </a:srgbClr>
              </a:gs>
              <a:gs pos="100000">
                <a:srgbClr val="002C7A">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6" name="Rectangle 2"/>
          <p:cNvSpPr>
            <a:spLocks noGrp="1" noChangeArrowheads="1"/>
          </p:cNvSpPr>
          <p:nvPr>
            <p:ph type="title"/>
          </p:nvPr>
        </p:nvSpPr>
        <p:spPr bwMode="auto">
          <a:xfrm>
            <a:off x="203201" y="115888"/>
            <a:ext cx="8545513" cy="79216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dirty="0" smtClean="0"/>
              <a:t>Click to edit Master title style</a:t>
            </a:r>
            <a:endParaRPr lang="en-GB" dirty="0" smtClean="0"/>
          </a:p>
        </p:txBody>
      </p:sp>
      <p:sp>
        <p:nvSpPr>
          <p:cNvPr id="1027" name="Rectangle 3"/>
          <p:cNvSpPr>
            <a:spLocks noGrp="1" noChangeArrowheads="1"/>
          </p:cNvSpPr>
          <p:nvPr>
            <p:ph type="body" idx="1"/>
          </p:nvPr>
        </p:nvSpPr>
        <p:spPr bwMode="auto">
          <a:xfrm>
            <a:off x="211138" y="1219200"/>
            <a:ext cx="8682037" cy="4525962"/>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endParaRPr lang="en-US" dirty="0" smtClean="0"/>
          </a:p>
        </p:txBody>
      </p:sp>
      <p:sp>
        <p:nvSpPr>
          <p:cNvPr id="7"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13" name="Rectangle 12"/>
          <p:cNvSpPr/>
          <p:nvPr userDrawn="1"/>
        </p:nvSpPr>
        <p:spPr bwMode="gray">
          <a:xfrm>
            <a:off x="8300742" y="6381329"/>
            <a:ext cx="503530" cy="280987"/>
          </a:xfrm>
          <a:prstGeom prst="rect">
            <a:avLst/>
          </a:prstGeom>
          <a:ln>
            <a:miter lim="800000"/>
            <a:headEnd/>
            <a:tailEnd/>
          </a:ln>
        </p:spPr>
        <p:txBody>
          <a:bodyPr lIns="72000" tIns="72000" rIns="0" bIns="0"/>
          <a:lstStyle/>
          <a:p>
            <a:pPr algn="r">
              <a:spcBef>
                <a:spcPct val="40000"/>
              </a:spcBef>
              <a:defRPr/>
            </a:pPr>
            <a:fld id="{6BA71C0A-9F0F-41ED-AE97-DBF05B351E59}" type="slidenum">
              <a:rPr lang="en-US" sz="900" smtClean="0">
                <a:solidFill>
                  <a:srgbClr val="00338D"/>
                </a:solidFill>
                <a:latin typeface="Arial"/>
              </a:rPr>
              <a:pPr algn="r">
                <a:spcBef>
                  <a:spcPct val="40000"/>
                </a:spcBef>
                <a:defRPr/>
              </a:pPr>
              <a:t>‹#›</a:t>
            </a:fld>
            <a:endParaRPr lang="en-US" sz="900" dirty="0">
              <a:solidFill>
                <a:srgbClr val="00338D"/>
              </a:solidFill>
              <a:latin typeface="Arial"/>
            </a:endParaRPr>
          </a:p>
        </p:txBody>
      </p:sp>
      <p:sp>
        <p:nvSpPr>
          <p:cNvPr id="9" name="Text Box 9"/>
          <p:cNvSpPr txBox="1">
            <a:spLocks noChangeArrowheads="1"/>
          </p:cNvSpPr>
          <p:nvPr userDrawn="1"/>
        </p:nvSpPr>
        <p:spPr bwMode="auto">
          <a:xfrm>
            <a:off x="106798" y="6398895"/>
            <a:ext cx="3794524" cy="323850"/>
          </a:xfrm>
          <a:prstGeom prst="rect">
            <a:avLst/>
          </a:prstGeom>
          <a:noFill/>
          <a:ln w="9525">
            <a:noFill/>
            <a:miter lim="800000"/>
            <a:headEnd/>
            <a:tailEnd/>
          </a:ln>
        </p:spPr>
        <p:txBody>
          <a:bodyPr anchor="ct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0" fontAlgn="base" latinLnBrk="0" hangingPunct="0">
              <a:lnSpc>
                <a:spcPts val="700"/>
              </a:lnSpc>
              <a:spcBef>
                <a:spcPct val="0"/>
              </a:spcBef>
              <a:spcAft>
                <a:spcPct val="0"/>
              </a:spcAft>
              <a:buClrTx/>
              <a:buSzTx/>
              <a:buFontTx/>
              <a:buNone/>
              <a:tabLst/>
              <a:defRPr/>
            </a:pPr>
            <a:r>
              <a:rPr kumimoji="0" lang="en-US" sz="500" b="0" i="0" u="none" strike="noStrike" kern="1200" cap="none" spc="0" normalizeH="0" baseline="0" noProof="0" dirty="0">
                <a:ln>
                  <a:noFill/>
                </a:ln>
                <a:solidFill>
                  <a:srgbClr val="00338D"/>
                </a:solidFill>
                <a:effectLst/>
                <a:uLnTx/>
                <a:uFillTx/>
                <a:latin typeface="Arial" charset="0"/>
                <a:ea typeface="+mn-ea"/>
                <a:cs typeface="Arial" charset="0"/>
              </a:rPr>
              <a:t>© </a:t>
            </a:r>
            <a:r>
              <a:rPr kumimoji="0" lang="en-US" sz="500" b="0" i="0" u="none" strike="noStrike" kern="1200" cap="none" spc="0" normalizeH="0" baseline="0" noProof="0" dirty="0" smtClean="0">
                <a:ln>
                  <a:noFill/>
                </a:ln>
                <a:solidFill>
                  <a:srgbClr val="00338D"/>
                </a:solidFill>
                <a:effectLst/>
                <a:uLnTx/>
                <a:uFillTx/>
                <a:latin typeface="Arial" charset="0"/>
                <a:ea typeface="+mn-ea"/>
                <a:cs typeface="Arial" charset="0"/>
              </a:rPr>
              <a:t>2012 </a:t>
            </a:r>
            <a:r>
              <a:rPr kumimoji="0" lang="en-US" sz="500" b="0" i="0" u="none" strike="noStrike" kern="1200" cap="none" spc="0" normalizeH="0" baseline="0" noProof="0" dirty="0">
                <a:ln>
                  <a:noFill/>
                </a:ln>
                <a:solidFill>
                  <a:srgbClr val="00338D"/>
                </a:solidFill>
                <a:effectLst/>
                <a:uLnTx/>
                <a:uFillTx/>
                <a:latin typeface="Arial" charset="0"/>
                <a:ea typeface="+mn-ea"/>
                <a:cs typeface="Arial" charset="0"/>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endParaRPr kumimoji="0" lang="en-GB" sz="500" b="0" i="0" u="none" strike="noStrike" kern="1200" cap="none" spc="0" normalizeH="0" baseline="0" noProof="0" dirty="0">
              <a:ln>
                <a:noFill/>
              </a:ln>
              <a:solidFill>
                <a:srgbClr val="00338D"/>
              </a:solidFill>
              <a:effectLst/>
              <a:uLnTx/>
              <a:uFillTx/>
              <a:latin typeface="Arial" charset="0"/>
              <a:ea typeface="+mn-ea"/>
              <a:cs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5" r:id="rId3"/>
    <p:sldLayoutId id="2147483664" r:id="rId4"/>
    <p:sldLayoutId id="2147483662" r:id="rId5"/>
    <p:sldLayoutId id="2147483650" r:id="rId6"/>
    <p:sldLayoutId id="2147483660" r:id="rId7"/>
    <p:sldLayoutId id="2147483652" r:id="rId8"/>
    <p:sldLayoutId id="2147483654" r:id="rId9"/>
    <p:sldLayoutId id="2147483655" r:id="rId10"/>
    <p:sldLayoutId id="2147483667" r:id="rId11"/>
  </p:sldLayoutIdLst>
  <p:hf hdr="0" ftr="0" dt="0"/>
  <p:txStyles>
    <p:titleStyle>
      <a:lvl1pPr algn="l" rtl="0" eaLnBrk="1" fontAlgn="base" hangingPunct="1">
        <a:lnSpc>
          <a:spcPts val="2500"/>
        </a:lnSpc>
        <a:spcBef>
          <a:spcPct val="0"/>
        </a:spcBef>
        <a:spcAft>
          <a:spcPct val="0"/>
        </a:spcAft>
        <a:defRPr sz="20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cs typeface="Arial" charset="0"/>
        </a:defRPr>
      </a:lvl2pPr>
      <a:lvl3pPr algn="l" rtl="0" eaLnBrk="1" fontAlgn="base" hangingPunct="1">
        <a:spcBef>
          <a:spcPct val="0"/>
        </a:spcBef>
        <a:spcAft>
          <a:spcPct val="0"/>
        </a:spcAft>
        <a:defRPr b="1">
          <a:solidFill>
            <a:schemeClr val="bg1"/>
          </a:solidFill>
          <a:latin typeface="Arial" charset="0"/>
          <a:cs typeface="Arial" charset="0"/>
        </a:defRPr>
      </a:lvl3pPr>
      <a:lvl4pPr algn="l" rtl="0" eaLnBrk="1" fontAlgn="base" hangingPunct="1">
        <a:spcBef>
          <a:spcPct val="0"/>
        </a:spcBef>
        <a:spcAft>
          <a:spcPct val="0"/>
        </a:spcAft>
        <a:defRPr b="1">
          <a:solidFill>
            <a:schemeClr val="bg1"/>
          </a:solidFill>
          <a:latin typeface="Arial" charset="0"/>
          <a:cs typeface="Arial" charset="0"/>
        </a:defRPr>
      </a:lvl4pPr>
      <a:lvl5pPr algn="l" rtl="0" eaLnBrk="1" fontAlgn="base" hangingPunct="1">
        <a:spcBef>
          <a:spcPct val="0"/>
        </a:spcBef>
        <a:spcAft>
          <a:spcPct val="0"/>
        </a:spcAft>
        <a:defRPr b="1">
          <a:solidFill>
            <a:schemeClr val="bg1"/>
          </a:solidFill>
          <a:latin typeface="Arial" charset="0"/>
          <a:cs typeface="Arial" charset="0"/>
        </a:defRPr>
      </a:lvl5pPr>
      <a:lvl6pPr marL="457200" algn="l" rtl="0" eaLnBrk="1" fontAlgn="base" hangingPunct="1">
        <a:spcBef>
          <a:spcPct val="0"/>
        </a:spcBef>
        <a:spcAft>
          <a:spcPct val="0"/>
        </a:spcAft>
        <a:defRPr b="1">
          <a:solidFill>
            <a:schemeClr val="bg1"/>
          </a:solidFill>
          <a:latin typeface="Arial" charset="0"/>
          <a:cs typeface="Arial" charset="0"/>
        </a:defRPr>
      </a:lvl6pPr>
      <a:lvl7pPr marL="914400" algn="l" rtl="0" eaLnBrk="1" fontAlgn="base" hangingPunct="1">
        <a:spcBef>
          <a:spcPct val="0"/>
        </a:spcBef>
        <a:spcAft>
          <a:spcPct val="0"/>
        </a:spcAft>
        <a:defRPr b="1">
          <a:solidFill>
            <a:schemeClr val="bg1"/>
          </a:solidFill>
          <a:latin typeface="Arial" charset="0"/>
          <a:cs typeface="Arial" charset="0"/>
        </a:defRPr>
      </a:lvl7pPr>
      <a:lvl8pPr marL="1371600" algn="l" rtl="0" eaLnBrk="1" fontAlgn="base" hangingPunct="1">
        <a:spcBef>
          <a:spcPct val="0"/>
        </a:spcBef>
        <a:spcAft>
          <a:spcPct val="0"/>
        </a:spcAft>
        <a:defRPr b="1">
          <a:solidFill>
            <a:schemeClr val="bg1"/>
          </a:solidFill>
          <a:latin typeface="Arial" charset="0"/>
          <a:cs typeface="Arial" charset="0"/>
        </a:defRPr>
      </a:lvl8pPr>
      <a:lvl9pPr marL="1828800" algn="l" rtl="0" eaLnBrk="1" fontAlgn="base" hangingPunct="1">
        <a:spcBef>
          <a:spcPct val="0"/>
        </a:spcBef>
        <a:spcAft>
          <a:spcPct val="0"/>
        </a:spcAft>
        <a:defRPr b="1">
          <a:solidFill>
            <a:schemeClr val="bg1"/>
          </a:solidFill>
          <a:latin typeface="Arial" charset="0"/>
          <a:cs typeface="Arial" charset="0"/>
        </a:defRPr>
      </a:lvl9pPr>
    </p:titleStyle>
    <p:bodyStyle>
      <a:lvl1pPr algn="l" rtl="0" eaLnBrk="1" fontAlgn="base" hangingPunct="1">
        <a:spcBef>
          <a:spcPts val="300"/>
        </a:spcBef>
        <a:spcAft>
          <a:spcPts val="300"/>
        </a:spcAft>
        <a:defRPr sz="1400" b="1">
          <a:solidFill>
            <a:schemeClr val="accent1"/>
          </a:solidFill>
          <a:latin typeface="+mn-lt"/>
          <a:ea typeface="+mn-ea"/>
          <a:cs typeface="+mn-cs"/>
        </a:defRPr>
      </a:lvl1pPr>
      <a:lvl2pPr marL="168275" indent="-168275"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2pPr>
      <a:lvl3pPr marL="401638" indent="-163513" algn="l" rtl="0" eaLnBrk="1" fontAlgn="base" hangingPunct="1">
        <a:spcBef>
          <a:spcPts val="300"/>
        </a:spcBef>
        <a:spcAft>
          <a:spcPts val="300"/>
        </a:spcAft>
        <a:buClr>
          <a:schemeClr val="accent1"/>
        </a:buClr>
        <a:buSzPct val="65000"/>
        <a:buFont typeface="Arial" pitchFamily="34" charset="0"/>
        <a:buChar char="–"/>
        <a:defRPr sz="1400">
          <a:solidFill>
            <a:schemeClr val="tx1"/>
          </a:solidFill>
          <a:latin typeface="+mn-lt"/>
          <a:cs typeface="+mn-cs"/>
        </a:defRPr>
      </a:lvl3pPr>
      <a:lvl4pPr marL="568325" indent="-166688"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4pPr>
      <a:lvl5pPr marL="6350" algn="l" rtl="0" eaLnBrk="1" fontAlgn="base" hangingPunct="1">
        <a:spcBef>
          <a:spcPts val="0"/>
        </a:spcBef>
        <a:spcAft>
          <a:spcPct val="0"/>
        </a:spcAft>
        <a:defRPr sz="1100">
          <a:solidFill>
            <a:schemeClr val="tx1"/>
          </a:solidFill>
          <a:latin typeface="+mn-lt"/>
          <a:cs typeface="+mn-cs"/>
        </a:defRPr>
      </a:lvl5pPr>
      <a:lvl6pPr marL="174625" indent="-174625"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6pPr>
      <a:lvl7pPr marL="347663" indent="-173038" algn="l" rtl="0" eaLnBrk="1" fontAlgn="base" hangingPunct="1">
        <a:spcBef>
          <a:spcPct val="20000"/>
        </a:spcBef>
        <a:spcAft>
          <a:spcPct val="0"/>
        </a:spcAft>
        <a:buClr>
          <a:schemeClr val="accent1"/>
        </a:buClr>
        <a:buFont typeface="Times New Roman" pitchFamily="18" charset="0"/>
        <a:buChar char="-"/>
        <a:defRPr sz="1400">
          <a:solidFill>
            <a:schemeClr val="tx1"/>
          </a:solidFill>
          <a:latin typeface="+mn-lt"/>
          <a:cs typeface="+mn-cs"/>
        </a:defRPr>
      </a:lvl7pPr>
      <a:lvl8pPr marL="508000" indent="-160338"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8pPr>
      <a:lvl9pPr marL="1835150" algn="l" rtl="0" eaLnBrk="1" fontAlgn="base" hangingPunct="1">
        <a:spcBef>
          <a:spcPct val="20000"/>
        </a:spcBef>
        <a:spcAft>
          <a:spcPct val="0"/>
        </a:spcAft>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lumbus.kworld.kpmg.com/G-TS/0021/Tools/2230/Global%20TS%20-%20Auditor%20independence%20guidance%20%20for%20TS%20non-audit%20services.ppt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www.columbus.kworld.kpmg.com/G-TS/0021/" TargetMode="External"/><Relationship Id="rId4" Type="http://schemas.openxmlformats.org/officeDocument/2006/relationships/hyperlink" Target="http://www.gqrmm-prod.kworld.kpmg.com/" TargetMode="Externa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8.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hyperlink" Target="http://www.columbus.kworld.kpmg.com/G-TS/0021/Content/48" TargetMode="External"/><Relationship Id="rId5" Type="http://schemas.openxmlformats.org/officeDocument/2006/relationships/hyperlink" Target="http://www.columbus.kworld.kpmg.com/G-TS/0021/Content?branch=TS_Reporting" TargetMode="Externa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8.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24.xml"/><Relationship Id="rId5" Type="http://schemas.openxmlformats.org/officeDocument/2006/relationships/hyperlink" Target="http://www.columbus.kworld.kpmg.com/G-TS/0021/Content?branch=TS_Reporting" TargetMode="Externa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25.xml"/><Relationship Id="rId5" Type="http://schemas.openxmlformats.org/officeDocument/2006/relationships/image" Target="../media/image8.png"/><Relationship Id="rId4" Type="http://schemas.openxmlformats.org/officeDocument/2006/relationships/hyperlink" Target="http://www.columbus.kworld.kpmg.com/G-TS/0021/Tools/1894/Data%20books%20-%20risk%20management%20guidance.pptx"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0.xml"/><Relationship Id="rId1" Type="http://schemas.openxmlformats.org/officeDocument/2006/relationships/tags" Target="../tags/tag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tags" Target="../tags/tag4.xml"/><Relationship Id="rId7" Type="http://schemas.openxmlformats.org/officeDocument/2006/relationships/slideLayout" Target="../slideLayouts/slideLayout9.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8.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notesSlide" Target="../notesSlides/notesSlide6.xml"/><Relationship Id="rId5" Type="http://schemas.openxmlformats.org/officeDocument/2006/relationships/slideLayout" Target="../slideLayouts/slideLayout9.xml"/><Relationship Id="rId4" Type="http://schemas.openxmlformats.org/officeDocument/2006/relationships/tags" Target="../tags/tag11.xml"/></Relationships>
</file>

<file path=ppt/slides/_rels/slide7.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8.png"/><Relationship Id="rId5" Type="http://schemas.openxmlformats.org/officeDocument/2006/relationships/notesSlide" Target="../notesSlides/notesSlide7.xml"/><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8.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notesSlide" Target="../notesSlides/notesSlide9.xml"/><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9"/>
          <p:cNvSpPr txBox="1">
            <a:spLocks noChangeArrowheads="1"/>
          </p:cNvSpPr>
          <p:nvPr/>
        </p:nvSpPr>
        <p:spPr bwMode="auto">
          <a:xfrm>
            <a:off x="7154644" y="2"/>
            <a:ext cx="2003425" cy="233363"/>
          </a:xfrm>
          <a:prstGeom prst="rect">
            <a:avLst/>
          </a:prstGeom>
          <a:solidFill>
            <a:srgbClr val="B21107"/>
          </a:solidFill>
          <a:ln w="6350">
            <a:noFill/>
            <a:miter lim="800000"/>
            <a:headEnd/>
            <a:tailEnd/>
          </a:ln>
        </p:spPr>
        <p:txBody>
          <a:bodyPr tIns="91440" bIns="91440" anchor="ctr"/>
          <a:lstStyle/>
          <a:p>
            <a:pPr>
              <a:spcBef>
                <a:spcPct val="50000"/>
              </a:spcBef>
            </a:pPr>
            <a:r>
              <a:rPr lang="en-US" sz="1000" b="1" dirty="0">
                <a:solidFill>
                  <a:schemeClr val="bg1"/>
                </a:solidFill>
              </a:rPr>
              <a:t>FOR INTERNAL USE ONLY</a:t>
            </a:r>
          </a:p>
        </p:txBody>
      </p:sp>
      <p:sp>
        <p:nvSpPr>
          <p:cNvPr id="11" name="Rectangle 2"/>
          <p:cNvSpPr txBox="1">
            <a:spLocks noChangeArrowheads="1"/>
          </p:cNvSpPr>
          <p:nvPr/>
        </p:nvSpPr>
        <p:spPr bwMode="gray">
          <a:xfrm>
            <a:off x="3414729" y="2936764"/>
            <a:ext cx="5510213" cy="2109788"/>
          </a:xfrm>
          <a:prstGeom prst="rect">
            <a:avLst/>
          </a:prstGeom>
          <a:noFill/>
          <a:ln w="9525">
            <a:noFill/>
            <a:miter lim="800000"/>
            <a:headEnd/>
            <a:tailEnd/>
          </a:ln>
          <a:effectLst/>
        </p:spPr>
        <p:txBody>
          <a:bodyPr lIns="0" tIns="0" rIns="0" bIns="0"/>
          <a:lstStyle/>
          <a:p>
            <a:pPr algn="r">
              <a:lnSpc>
                <a:spcPts val="3240"/>
              </a:lnSpc>
              <a:defRPr/>
            </a:pPr>
            <a:r>
              <a:rPr lang="en-GB" sz="1200" b="1" baseline="-25000" dirty="0" smtClean="0">
                <a:solidFill>
                  <a:schemeClr val="bg1"/>
                </a:solidFill>
              </a:rPr>
              <a:t>TRANSACTION SERVICES</a:t>
            </a:r>
          </a:p>
          <a:p>
            <a:pPr algn="r">
              <a:lnSpc>
                <a:spcPts val="3240"/>
              </a:lnSpc>
              <a:defRPr/>
            </a:pPr>
            <a:r>
              <a:rPr lang="en-GB" sz="2000" b="1" kern="0" dirty="0" smtClean="0">
                <a:solidFill>
                  <a:schemeClr val="bg1"/>
                </a:solidFill>
                <a:latin typeface="Arial"/>
                <a:cs typeface="Arial"/>
              </a:rPr>
              <a:t>FINANCIAL DUE DILIGENCE (FDD) TOOLKIT</a:t>
            </a:r>
          </a:p>
          <a:p>
            <a:pPr algn="r">
              <a:lnSpc>
                <a:spcPts val="3240"/>
              </a:lnSpc>
              <a:defRPr/>
            </a:pPr>
            <a:endParaRPr lang="en-GB" sz="3200" b="1" kern="0" dirty="0" smtClean="0">
              <a:solidFill>
                <a:schemeClr val="bg1"/>
              </a:solidFill>
              <a:latin typeface="Arial"/>
              <a:cs typeface="Arial"/>
            </a:endParaRPr>
          </a:p>
          <a:p>
            <a:pPr algn="r">
              <a:lnSpc>
                <a:spcPts val="3240"/>
              </a:lnSpc>
              <a:defRPr/>
            </a:pPr>
            <a:r>
              <a:rPr lang="en-GB" sz="3000" b="1" kern="0" dirty="0" smtClean="0">
                <a:solidFill>
                  <a:schemeClr val="bg1"/>
                </a:solidFill>
                <a:latin typeface="Arial"/>
                <a:cs typeface="Arial"/>
              </a:rPr>
              <a:t>Databooks</a:t>
            </a:r>
          </a:p>
          <a:p>
            <a:pPr algn="r">
              <a:lnSpc>
                <a:spcPts val="3240"/>
              </a:lnSpc>
              <a:defRPr/>
            </a:pPr>
            <a:r>
              <a:rPr lang="en-GB" sz="3000" b="1" kern="0" dirty="0" smtClean="0">
                <a:solidFill>
                  <a:schemeClr val="bg1"/>
                </a:solidFill>
                <a:latin typeface="Arial"/>
                <a:cs typeface="Arial"/>
              </a:rPr>
              <a:t>Key concepts guide</a:t>
            </a:r>
            <a:endParaRPr lang="en-GB" sz="3000" b="1" kern="0" dirty="0" smtClean="0">
              <a:solidFill>
                <a:schemeClr val="bg1"/>
              </a:solidFill>
              <a:latin typeface="Arial"/>
              <a:ea typeface="+mj-ea"/>
              <a:cs typeface="Arial"/>
            </a:endParaRPr>
          </a:p>
          <a:p>
            <a:pPr algn="r">
              <a:lnSpc>
                <a:spcPts val="3240"/>
              </a:lnSpc>
              <a:defRPr/>
            </a:pPr>
            <a:endParaRPr lang="en-GB" sz="1600" b="1" kern="0" dirty="0" smtClean="0">
              <a:solidFill>
                <a:schemeClr val="bg1"/>
              </a:solidFill>
              <a:latin typeface="Arial"/>
              <a:ea typeface="+mj-ea"/>
              <a:cs typeface="Arial"/>
            </a:endParaRPr>
          </a:p>
          <a:p>
            <a:pPr algn="r">
              <a:lnSpc>
                <a:spcPts val="3240"/>
              </a:lnSpc>
              <a:defRPr/>
            </a:pPr>
            <a:r>
              <a:rPr lang="en-GB" sz="1200" b="1" kern="0" dirty="0" smtClean="0">
                <a:solidFill>
                  <a:schemeClr val="bg1"/>
                </a:solidFill>
                <a:latin typeface="Arial"/>
                <a:ea typeface="+mj-ea"/>
                <a:cs typeface="Arial"/>
              </a:rPr>
              <a:t>January 2012</a:t>
            </a:r>
            <a:endParaRPr lang="en-US" sz="1200" b="1" kern="0" dirty="0">
              <a:solidFill>
                <a:schemeClr val="bg1"/>
              </a:solidFill>
              <a:latin typeface="Arial"/>
              <a:ea typeface="+mj-ea"/>
              <a:cs typeface="Arial"/>
            </a:endParaRPr>
          </a:p>
        </p:txBody>
      </p:sp>
      <p:sp>
        <p:nvSpPr>
          <p:cNvPr id="4" name="Text Box 22"/>
          <p:cNvSpPr txBox="1">
            <a:spLocks noChangeArrowheads="1"/>
          </p:cNvSpPr>
          <p:nvPr/>
        </p:nvSpPr>
        <p:spPr bwMode="auto">
          <a:xfrm>
            <a:off x="2743200" y="6161096"/>
            <a:ext cx="6400800" cy="696904"/>
          </a:xfrm>
          <a:prstGeom prst="rect">
            <a:avLst/>
          </a:prstGeom>
          <a:solidFill>
            <a:srgbClr val="00338D"/>
          </a:solidFill>
          <a:ln w="6350">
            <a:noFill/>
            <a:miter lim="800000"/>
            <a:headEnd/>
            <a:tailEnd/>
          </a:ln>
          <a:effectLst/>
        </p:spPr>
        <p:txBody>
          <a:bodyPr tIns="91440" bIns="91440"/>
          <a:lstStyle/>
          <a:p>
            <a:pPr>
              <a:defRPr/>
            </a:pPr>
            <a:r>
              <a:rPr lang="en-US" sz="1000" i="1" dirty="0">
                <a:solidFill>
                  <a:schemeClr val="bg1"/>
                </a:solidFill>
              </a:rPr>
              <a:t>Throughout this document, “KPMG” [“we,” “our,” and “us”] refers to KPMG International Cooperative (“KPMG International”), a Swiss entity, and/or to any one or more of the member firms of the KPMG network of independent firms affiliated with KPMG International. KPMG International provides no client services.</a:t>
            </a:r>
          </a:p>
        </p:txBody>
      </p:sp>
      <p:sp>
        <p:nvSpPr>
          <p:cNvPr id="7" name="Comment 28"/>
          <p:cNvSpPr>
            <a:spLocks noChangeArrowheads="1"/>
          </p:cNvSpPr>
          <p:nvPr/>
        </p:nvSpPr>
        <p:spPr bwMode="auto">
          <a:xfrm>
            <a:off x="4323426" y="1804657"/>
            <a:ext cx="4820576" cy="1036197"/>
          </a:xfrm>
          <a:prstGeom prst="rect">
            <a:avLst/>
          </a:prstGeom>
          <a:solidFill>
            <a:srgbClr val="7AB800"/>
          </a:solidFill>
          <a:ln w="9525">
            <a:solidFill>
              <a:srgbClr val="FFFFFF"/>
            </a:solidFill>
            <a:miter lim="800000"/>
            <a:headEnd/>
            <a:tailEnd/>
          </a:ln>
        </p:spPr>
        <p:txBody>
          <a:bodyPr/>
          <a:lstStyle/>
          <a:p>
            <a:pPr lvl="0" fontAlgn="auto">
              <a:spcBef>
                <a:spcPts val="0"/>
              </a:spcBef>
              <a:spcAft>
                <a:spcPts val="0"/>
              </a:spcAft>
              <a:defRPr/>
            </a:pPr>
            <a:r>
              <a:rPr lang="en-US" sz="900" kern="0" dirty="0" smtClean="0">
                <a:solidFill>
                  <a:srgbClr val="FFFFFF"/>
                </a:solidFill>
              </a:rPr>
              <a:t>Financial due diligence (FDD) services are permitted for audit clients subject to the general independence considerations for SEC and IFAC audit clients contained in  "</a:t>
            </a:r>
            <a:r>
              <a:rPr lang="en-US" sz="900" kern="0" dirty="0" smtClean="0">
                <a:solidFill>
                  <a:srgbClr val="FFFFFF"/>
                </a:solidFill>
                <a:hlinkClick r:id="rId3"/>
              </a:rPr>
              <a:t>Auditor Independence - General guidance for TS Services</a:t>
            </a:r>
            <a:r>
              <a:rPr lang="en-US" sz="900" kern="0" dirty="0" smtClean="0">
                <a:solidFill>
                  <a:srgbClr val="FFFFFF"/>
                </a:solidFill>
              </a:rPr>
              <a:t>."  Additionally,  Chapters 11 and 20 of the </a:t>
            </a:r>
            <a:r>
              <a:rPr lang="en-US" sz="900" kern="0" dirty="0" smtClean="0">
                <a:solidFill>
                  <a:srgbClr val="FFFFFF"/>
                </a:solidFill>
                <a:hlinkClick r:id="rId4"/>
              </a:rPr>
              <a:t>Global Quality &amp; Risk Management Manual </a:t>
            </a:r>
            <a:r>
              <a:rPr lang="en-US" sz="900" kern="0" dirty="0" smtClean="0">
                <a:solidFill>
                  <a:srgbClr val="FFFFFF"/>
                </a:solidFill>
              </a:rPr>
              <a:t>and Sections 1 and 5 of the </a:t>
            </a:r>
            <a:r>
              <a:rPr lang="en-US" sz="900" kern="0" dirty="0" smtClean="0">
                <a:solidFill>
                  <a:srgbClr val="FFFFFF"/>
                </a:solidFill>
                <a:hlinkClick r:id="rId5"/>
              </a:rPr>
              <a:t>Global Transaction Services Manual</a:t>
            </a:r>
            <a:r>
              <a:rPr lang="en-US" sz="900" kern="0" dirty="0" smtClean="0">
                <a:solidFill>
                  <a:srgbClr val="FFFFFF"/>
                </a:solidFill>
              </a:rPr>
              <a:t> contain independence guidance. Where this warning icon is present in the toolkit, it is an indication of independence concerns for audit client engagements.</a:t>
            </a:r>
            <a:endParaRPr lang="en-US" sz="900" kern="0" dirty="0">
              <a:solidFill>
                <a:srgbClr val="FFFFFF"/>
              </a:solidFill>
            </a:endParaRPr>
          </a:p>
        </p:txBody>
      </p:sp>
      <p:pic>
        <p:nvPicPr>
          <p:cNvPr id="8" name="Picture 3" descr="DPP-1"/>
          <p:cNvPicPr>
            <a:picLocks noChangeAspect="1" noChangeArrowheads="1"/>
          </p:cNvPicPr>
          <p:nvPr/>
        </p:nvPicPr>
        <p:blipFill>
          <a:blip r:embed="rId6" cstate="print"/>
          <a:srcRect/>
          <a:stretch>
            <a:fillRect/>
          </a:stretch>
        </p:blipFill>
        <p:spPr bwMode="auto">
          <a:xfrm>
            <a:off x="3714276" y="1906061"/>
            <a:ext cx="492125" cy="485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GB" sz="1800" b="0" dirty="0" smtClean="0">
                <a:solidFill>
                  <a:srgbClr val="8AA5CB"/>
                </a:solidFill>
                <a:latin typeface="Arial" pitchFamily="34" charset="0"/>
                <a:cs typeface="Arial" pitchFamily="34" charset="0"/>
              </a:rPr>
              <a:t>Databooks: Key concepts guide</a:t>
            </a:r>
            <a:r>
              <a:rPr lang="en-US" altLang="en-US" sz="1800" dirty="0" smtClean="0">
                <a:latin typeface="Arial" charset="0"/>
                <a:cs typeface="Arial" charset="0"/>
              </a:rPr>
              <a:t/>
            </a:r>
            <a:br>
              <a:rPr lang="en-US" altLang="en-US" sz="1800" dirty="0" smtClean="0">
                <a:latin typeface="Arial" charset="0"/>
                <a:cs typeface="Arial" charset="0"/>
              </a:rPr>
            </a:br>
            <a:r>
              <a:rPr lang="en-US" altLang="en-US" sz="1800" dirty="0" smtClean="0">
                <a:latin typeface="Arial" charset="0"/>
                <a:cs typeface="Arial" charset="0"/>
              </a:rPr>
              <a:t>Steps – </a:t>
            </a:r>
            <a:r>
              <a:rPr lang="en-GB" sz="1800" dirty="0" smtClean="0"/>
              <a:t>Analyze </a:t>
            </a:r>
            <a:endParaRPr lang="en-US" sz="1800" dirty="0"/>
          </a:p>
        </p:txBody>
      </p:sp>
      <p:sp>
        <p:nvSpPr>
          <p:cNvPr id="13" name="AutoShape 29"/>
          <p:cNvSpPr>
            <a:spLocks noChangeArrowheads="1"/>
          </p:cNvSpPr>
          <p:nvPr/>
        </p:nvSpPr>
        <p:spPr bwMode="auto">
          <a:xfrm>
            <a:off x="334108" y="1249003"/>
            <a:ext cx="1460989" cy="597892"/>
          </a:xfrm>
          <a:prstGeom prst="homePlate">
            <a:avLst>
              <a:gd name="adj" fmla="val 28682"/>
            </a:avLst>
          </a:prstGeom>
          <a:solidFill>
            <a:srgbClr val="8E258D"/>
          </a:solidFill>
          <a:ln w="6350">
            <a:noFill/>
            <a:miter lim="800000"/>
            <a:headEnd type="none" w="sm" len="sm"/>
            <a:tailEnd type="none" w="sm" len="sm"/>
          </a:ln>
          <a:effectLst/>
        </p:spPr>
        <p:txBody>
          <a:bodyPr lIns="54000" tIns="54000" rIns="54000" bIns="54000" anchor="ctr" anchorCtr="1"/>
          <a:lstStyle/>
          <a:p>
            <a:pPr algn="ctr" defTabSz="762000">
              <a:spcBef>
                <a:spcPct val="20000"/>
              </a:spcBef>
            </a:pPr>
            <a:r>
              <a:rPr lang="en-GB" sz="1400" b="1" dirty="0" smtClean="0">
                <a:solidFill>
                  <a:schemeClr val="bg1"/>
                </a:solidFill>
                <a:latin typeface="Arial"/>
              </a:rPr>
              <a:t>Simplicity</a:t>
            </a:r>
            <a:endParaRPr lang="en-GB" sz="1400" b="1" dirty="0">
              <a:solidFill>
                <a:schemeClr val="bg1"/>
              </a:solidFill>
              <a:latin typeface="Arial"/>
            </a:endParaRPr>
          </a:p>
        </p:txBody>
      </p:sp>
      <p:sp>
        <p:nvSpPr>
          <p:cNvPr id="14" name="AutoShape 30"/>
          <p:cNvSpPr>
            <a:spLocks noChangeArrowheads="1"/>
          </p:cNvSpPr>
          <p:nvPr/>
        </p:nvSpPr>
        <p:spPr bwMode="auto">
          <a:xfrm>
            <a:off x="335698" y="2082573"/>
            <a:ext cx="1463040" cy="2160351"/>
          </a:xfrm>
          <a:prstGeom prst="homePlate">
            <a:avLst>
              <a:gd name="adj" fmla="val 24177"/>
            </a:avLst>
          </a:prstGeom>
          <a:solidFill>
            <a:srgbClr val="8E258D"/>
          </a:solidFill>
          <a:ln w="6350">
            <a:noFill/>
            <a:miter lim="800000"/>
            <a:headEnd type="none" w="sm" len="sm"/>
            <a:tailEnd type="none" w="sm" len="sm"/>
          </a:ln>
          <a:effectLst/>
        </p:spPr>
        <p:txBody>
          <a:bodyPr lIns="54000" tIns="54000" rIns="54000" bIns="54000" anchor="ctr" anchorCtr="1"/>
          <a:lstStyle/>
          <a:p>
            <a:pPr algn="ctr" defTabSz="762000">
              <a:spcBef>
                <a:spcPct val="20000"/>
              </a:spcBef>
            </a:pPr>
            <a:r>
              <a:rPr lang="en-GB" sz="1400" b="1" dirty="0" smtClean="0">
                <a:solidFill>
                  <a:schemeClr val="bg1"/>
                </a:solidFill>
                <a:latin typeface="Arial"/>
              </a:rPr>
              <a:t>Managing risk</a:t>
            </a:r>
            <a:endParaRPr lang="en-GB" sz="1400" b="1" dirty="0">
              <a:solidFill>
                <a:schemeClr val="bg1"/>
              </a:solidFill>
              <a:latin typeface="Arial"/>
            </a:endParaRPr>
          </a:p>
        </p:txBody>
      </p:sp>
      <p:sp>
        <p:nvSpPr>
          <p:cNvPr id="16" name="Rectangle 111"/>
          <p:cNvSpPr>
            <a:spLocks noChangeArrowheads="1"/>
          </p:cNvSpPr>
          <p:nvPr>
            <p:custDataLst>
              <p:tags r:id="rId1"/>
            </p:custDataLst>
          </p:nvPr>
        </p:nvSpPr>
        <p:spPr bwMode="auto">
          <a:xfrm>
            <a:off x="1920240" y="1232365"/>
            <a:ext cx="6817359" cy="596435"/>
          </a:xfrm>
          <a:prstGeom prst="roundRect">
            <a:avLst/>
          </a:prstGeom>
          <a:solidFill>
            <a:srgbClr val="C792C6"/>
          </a:solidFill>
          <a:ln w="6350">
            <a:noFill/>
            <a:miter lim="800000"/>
            <a:headEnd type="none" w="sm" len="sm"/>
            <a:tailEnd type="none" w="sm" len="sm"/>
          </a:ln>
          <a:effectLst/>
        </p:spPr>
        <p:txBody>
          <a:bodyPr lIns="54000" tIns="54000" rIns="54000" bIns="54000" anchor="ctr" anchorCtr="0"/>
          <a:lstStyle/>
          <a:p>
            <a:pPr marL="231775" indent="-231775" defTabSz="762000">
              <a:spcBef>
                <a:spcPts val="300"/>
              </a:spcBef>
              <a:spcAft>
                <a:spcPts val="300"/>
              </a:spcAft>
              <a:buClr>
                <a:schemeClr val="accent1"/>
              </a:buClr>
              <a:buSzPct val="125000"/>
              <a:buFont typeface="Arial" pitchFamily="34" charset="0"/>
              <a:buChar char="▪"/>
            </a:pPr>
            <a:r>
              <a:rPr lang="en-US" sz="1200" dirty="0" smtClean="0">
                <a:solidFill>
                  <a:schemeClr val="accent1"/>
                </a:solidFill>
                <a:latin typeface="Arial"/>
              </a:rPr>
              <a:t>Try to keep formula short, and use short and simple logical steps</a:t>
            </a:r>
          </a:p>
          <a:p>
            <a:pPr marL="231775" indent="-231775" defTabSz="762000">
              <a:spcBef>
                <a:spcPts val="300"/>
              </a:spcBef>
              <a:spcAft>
                <a:spcPts val="300"/>
              </a:spcAft>
              <a:buClr>
                <a:schemeClr val="accent1"/>
              </a:buClr>
              <a:buSzPct val="125000"/>
              <a:buFont typeface="Arial" pitchFamily="34" charset="0"/>
              <a:buChar char="▪"/>
            </a:pPr>
            <a:r>
              <a:rPr lang="en-US" sz="1200" dirty="0" smtClean="0">
                <a:solidFill>
                  <a:schemeClr val="accent1"/>
                </a:solidFill>
                <a:latin typeface="Arial"/>
              </a:rPr>
              <a:t>For formatting purposes, have only one table per output sheet in the data book</a:t>
            </a:r>
          </a:p>
        </p:txBody>
      </p:sp>
      <p:sp>
        <p:nvSpPr>
          <p:cNvPr id="17" name="Rectangle 111"/>
          <p:cNvSpPr>
            <a:spLocks noChangeArrowheads="1"/>
          </p:cNvSpPr>
          <p:nvPr>
            <p:custDataLst>
              <p:tags r:id="rId2"/>
            </p:custDataLst>
          </p:nvPr>
        </p:nvSpPr>
        <p:spPr bwMode="auto">
          <a:xfrm>
            <a:off x="1894477" y="2068748"/>
            <a:ext cx="6817359" cy="2160351"/>
          </a:xfrm>
          <a:prstGeom prst="roundRect">
            <a:avLst/>
          </a:prstGeom>
          <a:solidFill>
            <a:srgbClr val="C792C6"/>
          </a:solidFill>
          <a:ln w="6350">
            <a:noFill/>
            <a:miter lim="800000"/>
            <a:headEnd type="none" w="sm" len="sm"/>
            <a:tailEnd type="none" w="sm" len="sm"/>
          </a:ln>
          <a:effectLst/>
        </p:spPr>
        <p:txBody>
          <a:bodyPr lIns="54000" tIns="54000" rIns="54000" bIns="54000" anchor="ctr" anchorCtr="1"/>
          <a:lstStyle/>
          <a:p>
            <a:pPr marL="231775" indent="-231775" defTabSz="762000">
              <a:spcBef>
                <a:spcPts val="300"/>
              </a:spcBef>
              <a:spcAft>
                <a:spcPts val="300"/>
              </a:spcAft>
              <a:buClr>
                <a:schemeClr val="accent1"/>
              </a:buClr>
              <a:buSzPct val="125000"/>
              <a:buFont typeface="Arial" pitchFamily="34" charset="0"/>
              <a:buChar char="▪"/>
            </a:pPr>
            <a:r>
              <a:rPr lang="en-US" sz="1200" dirty="0" smtClean="0">
                <a:solidFill>
                  <a:schemeClr val="accent1"/>
                </a:solidFill>
                <a:latin typeface="Arial"/>
              </a:rPr>
              <a:t>If issuing a databook to a client, you must include the Important Notice page and may wish to include a Cover page and Contents pages  These are available on:</a:t>
            </a:r>
          </a:p>
          <a:p>
            <a:pPr marL="231775" indent="-3175" defTabSz="762000">
              <a:spcBef>
                <a:spcPts val="300"/>
              </a:spcBef>
              <a:spcAft>
                <a:spcPts val="300"/>
              </a:spcAft>
              <a:buClr>
                <a:schemeClr val="accent1"/>
              </a:buClr>
              <a:buSzPct val="125000"/>
            </a:pPr>
            <a:r>
              <a:rPr lang="en-US" sz="1200" dirty="0" smtClean="0">
                <a:solidFill>
                  <a:schemeClr val="accent1"/>
                </a:solidFill>
                <a:latin typeface="Arial"/>
                <a:hlinkClick r:id="rId5"/>
              </a:rPr>
              <a:t>http://www.columbus.kworld.kpmg.com/G-TS/0021/Content?branch=TS_Reporting#190-Template-26708</a:t>
            </a:r>
            <a:endParaRPr lang="en-US" sz="1200" dirty="0" smtClean="0">
              <a:solidFill>
                <a:schemeClr val="accent1"/>
              </a:solidFill>
              <a:latin typeface="Arial"/>
            </a:endParaRPr>
          </a:p>
          <a:p>
            <a:pPr marL="231775" indent="-3175" defTabSz="762000">
              <a:spcBef>
                <a:spcPts val="300"/>
              </a:spcBef>
              <a:spcAft>
                <a:spcPts val="300"/>
              </a:spcAft>
              <a:buClr>
                <a:schemeClr val="accent1"/>
              </a:buClr>
              <a:buSzPct val="125000"/>
            </a:pPr>
            <a:r>
              <a:rPr lang="en-US" sz="1200" dirty="0" smtClean="0">
                <a:solidFill>
                  <a:schemeClr val="accent1"/>
                </a:solidFill>
                <a:latin typeface="Arial"/>
              </a:rPr>
              <a:t>The databook is normally treated as an appendix to the report and therefore governed by the terms and conditions of the report.  As such, the databook may be distributed without a cover letter unless it is being issued in draft and separately from the report – in which case, use the Letter of Presentation normally used for draft reports.  Refer the intranet:</a:t>
            </a:r>
          </a:p>
          <a:p>
            <a:pPr marL="231775" indent="-3175" defTabSz="762000">
              <a:spcBef>
                <a:spcPts val="300"/>
              </a:spcBef>
              <a:spcAft>
                <a:spcPts val="300"/>
              </a:spcAft>
              <a:buClr>
                <a:schemeClr val="accent1"/>
              </a:buClr>
              <a:buSzPct val="125000"/>
            </a:pPr>
            <a:r>
              <a:rPr lang="en-US" sz="1200" dirty="0" smtClean="0">
                <a:solidFill>
                  <a:schemeClr val="accent1"/>
                </a:solidFill>
                <a:latin typeface="Arial"/>
                <a:hlinkClick r:id="rId6"/>
              </a:rPr>
              <a:t>http://www.columbus.kworld.kpmg.com/G-TS/0021/Content/48#49-policy-22007-guidance-41607</a:t>
            </a:r>
            <a:r>
              <a:rPr lang="en-US" sz="1200" dirty="0" smtClean="0">
                <a:solidFill>
                  <a:schemeClr val="accent1"/>
                </a:solidFill>
                <a:latin typeface="Arial"/>
              </a:rPr>
              <a:t> </a:t>
            </a:r>
          </a:p>
        </p:txBody>
      </p:sp>
      <p:pic>
        <p:nvPicPr>
          <p:cNvPr id="9" name="Picture 8"/>
          <p:cNvPicPr>
            <a:picLocks noChangeAspect="1" noChangeArrowheads="1"/>
          </p:cNvPicPr>
          <p:nvPr/>
        </p:nvPicPr>
        <p:blipFill>
          <a:blip r:embed="rId7" cstate="print"/>
          <a:srcRect/>
          <a:stretch>
            <a:fillRect/>
          </a:stretch>
        </p:blipFill>
        <p:spPr bwMode="auto">
          <a:xfrm>
            <a:off x="8078638" y="78378"/>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GB" sz="1800" b="0" dirty="0" smtClean="0">
                <a:solidFill>
                  <a:srgbClr val="8AA5CB"/>
                </a:solidFill>
                <a:latin typeface="Arial" pitchFamily="34" charset="0"/>
                <a:cs typeface="Arial" pitchFamily="34" charset="0"/>
              </a:rPr>
              <a:t>Databooks: Key concepts guide</a:t>
            </a:r>
            <a:r>
              <a:rPr lang="en-US" altLang="en-US" sz="1800" dirty="0" smtClean="0">
                <a:latin typeface="Arial" charset="0"/>
                <a:cs typeface="Arial" charset="0"/>
              </a:rPr>
              <a:t/>
            </a:r>
            <a:br>
              <a:rPr lang="en-US" altLang="en-US" sz="1800" dirty="0" smtClean="0">
                <a:latin typeface="Arial" charset="0"/>
                <a:cs typeface="Arial" charset="0"/>
              </a:rPr>
            </a:br>
            <a:r>
              <a:rPr lang="en-US" altLang="en-US" sz="1800" dirty="0" smtClean="0">
                <a:latin typeface="Arial" charset="0"/>
                <a:cs typeface="Arial" charset="0"/>
              </a:rPr>
              <a:t>Steps – </a:t>
            </a:r>
            <a:r>
              <a:rPr lang="en-GB" sz="1800" dirty="0" smtClean="0"/>
              <a:t>Report </a:t>
            </a:r>
            <a:endParaRPr lang="en-US" sz="1800" dirty="0"/>
          </a:p>
        </p:txBody>
      </p:sp>
      <p:sp>
        <p:nvSpPr>
          <p:cNvPr id="13" name="AutoShape 29"/>
          <p:cNvSpPr>
            <a:spLocks noChangeArrowheads="1"/>
          </p:cNvSpPr>
          <p:nvPr/>
        </p:nvSpPr>
        <p:spPr bwMode="auto">
          <a:xfrm>
            <a:off x="334108" y="1147403"/>
            <a:ext cx="1460989" cy="1018016"/>
          </a:xfrm>
          <a:prstGeom prst="homePlate">
            <a:avLst>
              <a:gd name="adj" fmla="val 28682"/>
            </a:avLst>
          </a:prstGeom>
          <a:solidFill>
            <a:srgbClr val="A79E70"/>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400" b="1" dirty="0" smtClean="0">
                <a:solidFill>
                  <a:schemeClr val="bg1"/>
                </a:solidFill>
                <a:latin typeface="Arial"/>
              </a:rPr>
              <a:t>Report storyboard</a:t>
            </a:r>
          </a:p>
        </p:txBody>
      </p:sp>
      <p:sp>
        <p:nvSpPr>
          <p:cNvPr id="14" name="AutoShape 30"/>
          <p:cNvSpPr>
            <a:spLocks noChangeArrowheads="1"/>
          </p:cNvSpPr>
          <p:nvPr/>
        </p:nvSpPr>
        <p:spPr bwMode="auto">
          <a:xfrm>
            <a:off x="335698" y="2275312"/>
            <a:ext cx="1463040" cy="1777114"/>
          </a:xfrm>
          <a:prstGeom prst="homePlate">
            <a:avLst>
              <a:gd name="adj" fmla="val 24177"/>
            </a:avLst>
          </a:prstGeom>
          <a:solidFill>
            <a:srgbClr val="A79E70"/>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US" sz="1400" b="1" dirty="0" smtClean="0">
                <a:solidFill>
                  <a:schemeClr val="bg1"/>
                </a:solidFill>
                <a:latin typeface="Arial"/>
              </a:rPr>
              <a:t>Format of data book to be issued to clients </a:t>
            </a:r>
          </a:p>
        </p:txBody>
      </p:sp>
      <p:sp>
        <p:nvSpPr>
          <p:cNvPr id="16" name="Rectangle 111"/>
          <p:cNvSpPr>
            <a:spLocks noChangeArrowheads="1"/>
          </p:cNvSpPr>
          <p:nvPr>
            <p:custDataLst>
              <p:tags r:id="rId1"/>
            </p:custDataLst>
          </p:nvPr>
        </p:nvSpPr>
        <p:spPr bwMode="auto">
          <a:xfrm>
            <a:off x="1920240" y="1130765"/>
            <a:ext cx="6817359" cy="1015535"/>
          </a:xfrm>
          <a:prstGeom prst="roundRect">
            <a:avLst/>
          </a:prstGeom>
          <a:solidFill>
            <a:srgbClr val="BABBBC"/>
          </a:solidFill>
          <a:ln w="6350">
            <a:noFill/>
            <a:miter lim="800000"/>
            <a:headEnd type="none" w="sm" len="sm"/>
            <a:tailEnd type="none" w="sm" len="sm"/>
          </a:ln>
          <a:effectLst/>
        </p:spPr>
        <p:txBody>
          <a:bodyPr lIns="54000" tIns="54000" rIns="54000" bIns="54000" anchor="ctr"/>
          <a:lstStyle/>
          <a:p>
            <a:pPr marL="231775" indent="-231775" defTabSz="762000">
              <a:lnSpc>
                <a:spcPts val="1200"/>
              </a:lnSpc>
              <a:spcBef>
                <a:spcPts val="300"/>
              </a:spcBef>
              <a:spcAft>
                <a:spcPts val="300"/>
              </a:spcAft>
              <a:buClr>
                <a:schemeClr val="accent1"/>
              </a:buClr>
              <a:buSzPct val="125000"/>
              <a:buFont typeface="Arial" pitchFamily="34" charset="0"/>
              <a:buChar char="▪"/>
            </a:pPr>
            <a:r>
              <a:rPr lang="en-US" sz="1200" dirty="0" smtClean="0">
                <a:solidFill>
                  <a:schemeClr val="accent1"/>
                </a:solidFill>
                <a:latin typeface="Arial"/>
              </a:rPr>
              <a:t>Salient points arising from our analysis are used to draft the report story board. This is agreed by the team during Interaction 2 before report drafting commences</a:t>
            </a:r>
          </a:p>
          <a:p>
            <a:pPr marL="231775" indent="-231775" defTabSz="762000">
              <a:lnSpc>
                <a:spcPts val="1200"/>
              </a:lnSpc>
              <a:spcBef>
                <a:spcPts val="300"/>
              </a:spcBef>
              <a:spcAft>
                <a:spcPts val="300"/>
              </a:spcAft>
              <a:buClr>
                <a:schemeClr val="accent1"/>
              </a:buClr>
              <a:buSzPct val="125000"/>
              <a:buFont typeface="Arial" pitchFamily="34" charset="0"/>
              <a:buChar char="▪"/>
            </a:pPr>
            <a:r>
              <a:rPr lang="en-US" sz="1200" dirty="0" smtClean="0">
                <a:solidFill>
                  <a:schemeClr val="accent1"/>
                </a:solidFill>
                <a:latin typeface="Arial"/>
              </a:rPr>
              <a:t>The analysis to be presented in the final report should included in the output pages of the data book </a:t>
            </a:r>
          </a:p>
        </p:txBody>
      </p:sp>
      <p:sp>
        <p:nvSpPr>
          <p:cNvPr id="17" name="Rectangle 111"/>
          <p:cNvSpPr>
            <a:spLocks noChangeArrowheads="1"/>
          </p:cNvSpPr>
          <p:nvPr>
            <p:custDataLst>
              <p:tags r:id="rId2"/>
            </p:custDataLst>
          </p:nvPr>
        </p:nvSpPr>
        <p:spPr bwMode="auto">
          <a:xfrm>
            <a:off x="1894477" y="2273301"/>
            <a:ext cx="6817359" cy="4013200"/>
          </a:xfrm>
          <a:prstGeom prst="roundRect">
            <a:avLst/>
          </a:prstGeom>
          <a:solidFill>
            <a:srgbClr val="BABBBC"/>
          </a:solidFill>
          <a:ln w="6350">
            <a:noFill/>
            <a:miter lim="800000"/>
            <a:headEnd type="none" w="sm" len="sm"/>
            <a:tailEnd type="none" w="sm" len="sm"/>
          </a:ln>
          <a:effectLst/>
        </p:spPr>
        <p:txBody>
          <a:bodyPr lIns="54000" tIns="54000" rIns="54000" bIns="54000" anchor="ctr"/>
          <a:lstStyle/>
          <a:p>
            <a:pPr marL="231775" indent="-231775" defTabSz="762000">
              <a:lnSpc>
                <a:spcPts val="1400"/>
              </a:lnSpc>
              <a:spcBef>
                <a:spcPts val="200"/>
              </a:spcBef>
              <a:spcAft>
                <a:spcPts val="200"/>
              </a:spcAft>
              <a:buClr>
                <a:schemeClr val="accent1"/>
              </a:buClr>
              <a:buSzPct val="75000"/>
            </a:pPr>
            <a:r>
              <a:rPr lang="en-US" sz="1200" b="1" i="1" dirty="0" smtClean="0">
                <a:solidFill>
                  <a:schemeClr val="accent1"/>
                </a:solidFill>
                <a:latin typeface="Arial"/>
              </a:rPr>
              <a:t>Using Excel printouts in the appendix of a report </a:t>
            </a:r>
          </a:p>
          <a:p>
            <a:pPr marL="231775" indent="-231775" defTabSz="762000">
              <a:lnSpc>
                <a:spcPts val="1400"/>
              </a:lnSpc>
              <a:spcBef>
                <a:spcPts val="200"/>
              </a:spcBef>
              <a:spcAft>
                <a:spcPts val="200"/>
              </a:spcAft>
              <a:buClr>
                <a:schemeClr val="accent1"/>
              </a:buClr>
              <a:buSzPct val="125000"/>
              <a:buFont typeface="Arial" pitchFamily="34" charset="0"/>
              <a:buChar char="▪"/>
            </a:pPr>
            <a:r>
              <a:rPr lang="en-US" sz="1200" dirty="0" smtClean="0">
                <a:solidFill>
                  <a:schemeClr val="accent1"/>
                </a:solidFill>
                <a:latin typeface="Arial"/>
              </a:rPr>
              <a:t>The majority of the readers of our reports are focused on the Executive Summary and main body of the report rather than the appendices</a:t>
            </a:r>
          </a:p>
          <a:p>
            <a:pPr marL="231775" indent="-231775" defTabSz="762000">
              <a:lnSpc>
                <a:spcPts val="1400"/>
              </a:lnSpc>
              <a:spcBef>
                <a:spcPts val="200"/>
              </a:spcBef>
              <a:spcAft>
                <a:spcPts val="200"/>
              </a:spcAft>
              <a:buClr>
                <a:schemeClr val="accent1"/>
              </a:buClr>
              <a:buSzPct val="125000"/>
              <a:buFont typeface="Arial" pitchFamily="34" charset="0"/>
              <a:buChar char="▪"/>
            </a:pPr>
            <a:r>
              <a:rPr lang="en-US" sz="1200" dirty="0" smtClean="0">
                <a:solidFill>
                  <a:schemeClr val="accent1"/>
                </a:solidFill>
                <a:latin typeface="Arial"/>
              </a:rPr>
              <a:t>Using Excel printouts for the appendices of our report could improve the efficiency of our report production </a:t>
            </a:r>
          </a:p>
          <a:p>
            <a:pPr marL="231775" indent="-231775" defTabSz="762000">
              <a:lnSpc>
                <a:spcPts val="1400"/>
              </a:lnSpc>
              <a:spcBef>
                <a:spcPts val="200"/>
              </a:spcBef>
              <a:spcAft>
                <a:spcPts val="200"/>
              </a:spcAft>
              <a:buClr>
                <a:schemeClr val="accent1"/>
              </a:buClr>
              <a:buSzPct val="125000"/>
              <a:buFont typeface="Arial" pitchFamily="34" charset="0"/>
              <a:buChar char="▪"/>
            </a:pPr>
            <a:r>
              <a:rPr lang="en-US" sz="1200" dirty="0" smtClean="0">
                <a:solidFill>
                  <a:schemeClr val="accent1"/>
                </a:solidFill>
                <a:latin typeface="Arial"/>
              </a:rPr>
              <a:t>If you are planning to use this approach, it should be agreed upfront with the client. In order to distribute the appendices in Excel with the main body of the report, convert the Excel appendices to PDF format and insert into the report in PDF format  </a:t>
            </a:r>
          </a:p>
          <a:p>
            <a:pPr marL="231775" indent="-231775" defTabSz="762000">
              <a:lnSpc>
                <a:spcPts val="1400"/>
              </a:lnSpc>
              <a:spcBef>
                <a:spcPts val="200"/>
              </a:spcBef>
              <a:spcAft>
                <a:spcPts val="200"/>
              </a:spcAft>
              <a:buClr>
                <a:schemeClr val="accent1"/>
              </a:buClr>
              <a:buSzPct val="125000"/>
              <a:buFont typeface="Arial" pitchFamily="34" charset="0"/>
              <a:buChar char="▪"/>
            </a:pPr>
            <a:r>
              <a:rPr lang="en-US" sz="1200" dirty="0" smtClean="0">
                <a:solidFill>
                  <a:schemeClr val="accent1"/>
                </a:solidFill>
                <a:latin typeface="Arial"/>
              </a:rPr>
              <a:t>The potential limitation of this approach are that the formatting may not be entirely consistent with the main body of the report</a:t>
            </a:r>
          </a:p>
          <a:p>
            <a:pPr marL="231775" indent="-231775" defTabSz="762000">
              <a:lnSpc>
                <a:spcPts val="1400"/>
              </a:lnSpc>
              <a:spcBef>
                <a:spcPts val="200"/>
              </a:spcBef>
              <a:spcAft>
                <a:spcPts val="200"/>
              </a:spcAft>
              <a:buClr>
                <a:schemeClr val="accent1"/>
              </a:buClr>
              <a:buSzPct val="75000"/>
            </a:pPr>
            <a:r>
              <a:rPr lang="en-US" sz="1200" b="1" i="1" dirty="0" smtClean="0">
                <a:solidFill>
                  <a:schemeClr val="accent1"/>
                </a:solidFill>
                <a:latin typeface="Arial"/>
              </a:rPr>
              <a:t>Providing databooks or analysis to clients </a:t>
            </a:r>
          </a:p>
          <a:p>
            <a:pPr marL="231775" indent="-231775" defTabSz="762000">
              <a:lnSpc>
                <a:spcPts val="1400"/>
              </a:lnSpc>
              <a:spcBef>
                <a:spcPts val="200"/>
              </a:spcBef>
              <a:spcAft>
                <a:spcPts val="200"/>
              </a:spcAft>
              <a:buClr>
                <a:schemeClr val="accent1"/>
              </a:buClr>
              <a:buSzPct val="125000"/>
              <a:buFont typeface="Arial" pitchFamily="34" charset="0"/>
              <a:buChar char="▪"/>
            </a:pPr>
            <a:r>
              <a:rPr lang="en-US" sz="1200" dirty="0" smtClean="0">
                <a:solidFill>
                  <a:schemeClr val="accent1"/>
                </a:solidFill>
                <a:latin typeface="Arial"/>
              </a:rPr>
              <a:t>This has a number of advantages to both to us and our member firm clients</a:t>
            </a:r>
          </a:p>
          <a:p>
            <a:pPr marL="231775" indent="-231775" defTabSz="762000">
              <a:lnSpc>
                <a:spcPts val="1400"/>
              </a:lnSpc>
              <a:spcBef>
                <a:spcPts val="200"/>
              </a:spcBef>
              <a:spcAft>
                <a:spcPts val="200"/>
              </a:spcAft>
              <a:buClr>
                <a:schemeClr val="accent1"/>
              </a:buClr>
              <a:buSzPct val="125000"/>
              <a:buFont typeface="Arial" pitchFamily="34" charset="0"/>
              <a:buChar char="▪"/>
            </a:pPr>
            <a:r>
              <a:rPr lang="en-US" sz="1200" dirty="0" smtClean="0">
                <a:solidFill>
                  <a:schemeClr val="accent1"/>
                </a:solidFill>
                <a:latin typeface="Arial"/>
              </a:rPr>
              <a:t>Our member firm clients can benefit  as they are able to extract and use data as needed, it avoids the need for them to manually input data and it can be provided earlier that the final due diligence report </a:t>
            </a:r>
          </a:p>
          <a:p>
            <a:pPr marL="231775" indent="-231775" defTabSz="762000">
              <a:lnSpc>
                <a:spcPts val="1400"/>
              </a:lnSpc>
              <a:spcBef>
                <a:spcPts val="200"/>
              </a:spcBef>
              <a:spcAft>
                <a:spcPts val="200"/>
              </a:spcAft>
              <a:buClr>
                <a:schemeClr val="accent1"/>
              </a:buClr>
              <a:buSzPct val="125000"/>
              <a:buFont typeface="Arial" pitchFamily="34" charset="0"/>
              <a:buChar char="▪"/>
            </a:pPr>
            <a:r>
              <a:rPr lang="en-US" sz="1200" dirty="0" smtClean="0">
                <a:solidFill>
                  <a:schemeClr val="accent1"/>
                </a:solidFill>
                <a:latin typeface="Arial"/>
              </a:rPr>
              <a:t>The benefits to us include the ability to produce a shorter report with potentially greater efficiency, improved degree of clarity of the work done and level of detail covered and improved service level</a:t>
            </a:r>
          </a:p>
          <a:p>
            <a:pPr marL="231775" indent="-231775" defTabSz="762000">
              <a:lnSpc>
                <a:spcPts val="1400"/>
              </a:lnSpc>
              <a:spcBef>
                <a:spcPts val="200"/>
              </a:spcBef>
              <a:spcAft>
                <a:spcPts val="200"/>
              </a:spcAft>
              <a:buClr>
                <a:schemeClr val="accent1"/>
              </a:buClr>
              <a:buSzPct val="125000"/>
              <a:buFont typeface="Arial" pitchFamily="34" charset="0"/>
              <a:buChar char="▪"/>
            </a:pPr>
            <a:r>
              <a:rPr lang="en-US" sz="1200" dirty="0" smtClean="0">
                <a:solidFill>
                  <a:schemeClr val="accent1"/>
                </a:solidFill>
                <a:latin typeface="Arial"/>
              </a:rPr>
              <a:t>See next 2 pages for the risk management guidance when issuing databooks to clients </a:t>
            </a:r>
          </a:p>
        </p:txBody>
      </p:sp>
      <p:pic>
        <p:nvPicPr>
          <p:cNvPr id="9" name="Picture 8"/>
          <p:cNvPicPr>
            <a:picLocks noChangeAspect="1" noChangeArrowheads="1"/>
          </p:cNvPicPr>
          <p:nvPr/>
        </p:nvPicPr>
        <p:blipFill>
          <a:blip r:embed="rId5" cstate="print"/>
          <a:srcRect/>
          <a:stretch>
            <a:fillRect/>
          </a:stretch>
        </p:blipFill>
        <p:spPr bwMode="auto">
          <a:xfrm>
            <a:off x="8078638" y="78378"/>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GB" sz="1800" b="0" dirty="0" smtClean="0">
                <a:solidFill>
                  <a:srgbClr val="8AA5CB"/>
                </a:solidFill>
                <a:latin typeface="Arial" pitchFamily="34" charset="0"/>
                <a:cs typeface="Arial" pitchFamily="34" charset="0"/>
              </a:rPr>
              <a:t>Databooks: Key concepts guide</a:t>
            </a:r>
            <a:r>
              <a:rPr lang="en-US" altLang="en-US" sz="1800" dirty="0" smtClean="0">
                <a:latin typeface="Arial" charset="0"/>
                <a:cs typeface="Arial" charset="0"/>
              </a:rPr>
              <a:t/>
            </a:r>
            <a:br>
              <a:rPr lang="en-US" altLang="en-US" sz="1800" dirty="0" smtClean="0">
                <a:latin typeface="Arial" charset="0"/>
                <a:cs typeface="Arial" charset="0"/>
              </a:rPr>
            </a:br>
            <a:r>
              <a:rPr lang="en-US" altLang="en-US" sz="1800" dirty="0" smtClean="0">
                <a:latin typeface="Arial" charset="0"/>
                <a:cs typeface="Arial" charset="0"/>
              </a:rPr>
              <a:t>Steps – </a:t>
            </a:r>
            <a:r>
              <a:rPr lang="en-GB" sz="1800" dirty="0" smtClean="0"/>
              <a:t>Report </a:t>
            </a:r>
            <a:endParaRPr lang="en-US" sz="1800" dirty="0"/>
          </a:p>
        </p:txBody>
      </p:sp>
      <p:pic>
        <p:nvPicPr>
          <p:cNvPr id="7" name="Picture 6"/>
          <p:cNvPicPr>
            <a:picLocks noChangeAspect="1" noChangeArrowheads="1"/>
          </p:cNvPicPr>
          <p:nvPr/>
        </p:nvPicPr>
        <p:blipFill>
          <a:blip r:embed="rId4" cstate="print"/>
          <a:srcRect/>
          <a:stretch>
            <a:fillRect/>
          </a:stretch>
        </p:blipFill>
        <p:spPr bwMode="auto">
          <a:xfrm>
            <a:off x="8078638" y="78378"/>
            <a:ext cx="822960" cy="822960"/>
          </a:xfrm>
          <a:prstGeom prst="rect">
            <a:avLst/>
          </a:prstGeom>
          <a:noFill/>
          <a:ln w="9525">
            <a:noFill/>
            <a:miter lim="800000"/>
            <a:headEnd/>
            <a:tailEnd/>
          </a:ln>
          <a:effectLst/>
        </p:spPr>
      </p:pic>
      <p:sp>
        <p:nvSpPr>
          <p:cNvPr id="6" name="AutoShape 29"/>
          <p:cNvSpPr>
            <a:spLocks noChangeArrowheads="1"/>
          </p:cNvSpPr>
          <p:nvPr/>
        </p:nvSpPr>
        <p:spPr bwMode="auto">
          <a:xfrm>
            <a:off x="334108" y="1147403"/>
            <a:ext cx="1460989" cy="1018016"/>
          </a:xfrm>
          <a:prstGeom prst="homePlate">
            <a:avLst>
              <a:gd name="adj" fmla="val 28682"/>
            </a:avLst>
          </a:prstGeom>
          <a:solidFill>
            <a:srgbClr val="A79E70"/>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400" b="1" dirty="0" smtClean="0">
                <a:solidFill>
                  <a:schemeClr val="bg1"/>
                </a:solidFill>
                <a:latin typeface="Arial"/>
              </a:rPr>
              <a:t>Managing </a:t>
            </a:r>
          </a:p>
          <a:p>
            <a:pPr algn="ctr" defTabSz="762000">
              <a:spcBef>
                <a:spcPct val="20000"/>
              </a:spcBef>
            </a:pPr>
            <a:r>
              <a:rPr lang="en-GB" sz="1400" b="1" dirty="0" smtClean="0">
                <a:solidFill>
                  <a:schemeClr val="bg1"/>
                </a:solidFill>
                <a:latin typeface="Arial"/>
              </a:rPr>
              <a:t>risk</a:t>
            </a:r>
          </a:p>
        </p:txBody>
      </p:sp>
      <p:sp>
        <p:nvSpPr>
          <p:cNvPr id="8" name="Rectangle 111"/>
          <p:cNvSpPr>
            <a:spLocks noChangeArrowheads="1"/>
          </p:cNvSpPr>
          <p:nvPr>
            <p:custDataLst>
              <p:tags r:id="rId1"/>
            </p:custDataLst>
          </p:nvPr>
        </p:nvSpPr>
        <p:spPr bwMode="auto">
          <a:xfrm>
            <a:off x="1882066" y="1100831"/>
            <a:ext cx="6851195" cy="3953769"/>
          </a:xfrm>
          <a:prstGeom prst="roundRect">
            <a:avLst>
              <a:gd name="adj" fmla="val 16667"/>
            </a:avLst>
          </a:prstGeom>
          <a:solidFill>
            <a:srgbClr val="BABBBC"/>
          </a:solidFill>
          <a:ln w="6350">
            <a:noFill/>
            <a:miter lim="800000"/>
            <a:headEnd type="none" w="sm" len="sm"/>
            <a:tailEnd type="none" w="sm" len="sm"/>
          </a:ln>
          <a:effectLst/>
        </p:spPr>
        <p:txBody>
          <a:bodyPr lIns="54000" tIns="54000" rIns="54000" bIns="54000" anchor="t"/>
          <a:lstStyle/>
          <a:p>
            <a:pPr marL="231775" indent="-231775" defTabSz="762000">
              <a:lnSpc>
                <a:spcPts val="1400"/>
              </a:lnSpc>
              <a:spcBef>
                <a:spcPts val="200"/>
              </a:spcBef>
              <a:spcAft>
                <a:spcPts val="200"/>
              </a:spcAft>
              <a:buClr>
                <a:schemeClr val="accent1"/>
              </a:buClr>
              <a:buSzPct val="125000"/>
              <a:buFont typeface="Arial" pitchFamily="34" charset="0"/>
              <a:buChar char="▪"/>
            </a:pPr>
            <a:r>
              <a:rPr lang="en-US" sz="1200" dirty="0" smtClean="0">
                <a:solidFill>
                  <a:schemeClr val="accent1"/>
                </a:solidFill>
                <a:latin typeface="Arial"/>
              </a:rPr>
              <a:t>The same standard of care and review applied to our written report should be adopted before the issue of databooks</a:t>
            </a:r>
          </a:p>
          <a:p>
            <a:pPr marL="231775" indent="-231775" defTabSz="762000">
              <a:lnSpc>
                <a:spcPts val="1400"/>
              </a:lnSpc>
              <a:spcBef>
                <a:spcPts val="200"/>
              </a:spcBef>
              <a:spcAft>
                <a:spcPts val="200"/>
              </a:spcAft>
              <a:buClr>
                <a:schemeClr val="accent1"/>
              </a:buClr>
              <a:buSzPct val="75000"/>
            </a:pPr>
            <a:r>
              <a:rPr lang="en-US" sz="1200" b="1" i="1" dirty="0" smtClean="0">
                <a:solidFill>
                  <a:schemeClr val="accent1"/>
                </a:solidFill>
                <a:latin typeface="Arial"/>
              </a:rPr>
              <a:t>General guidance</a:t>
            </a:r>
          </a:p>
          <a:p>
            <a:pPr marL="231775" indent="-231775" defTabSz="762000">
              <a:lnSpc>
                <a:spcPts val="1400"/>
              </a:lnSpc>
              <a:spcBef>
                <a:spcPts val="200"/>
              </a:spcBef>
              <a:spcAft>
                <a:spcPts val="200"/>
              </a:spcAft>
              <a:buClr>
                <a:schemeClr val="accent1"/>
              </a:buClr>
              <a:buSzPct val="125000"/>
              <a:buFont typeface="Arial" pitchFamily="34" charset="0"/>
              <a:buChar char="▪"/>
            </a:pPr>
            <a:r>
              <a:rPr lang="en-US" sz="1200" dirty="0" smtClean="0">
                <a:solidFill>
                  <a:schemeClr val="accent1"/>
                </a:solidFill>
                <a:latin typeface="Arial"/>
              </a:rPr>
              <a:t>The databook is part of our deliverable to the client.  Accordingly, the same standard of care and review applied to our written report should be adopted (before it is provided to the client)</a:t>
            </a:r>
          </a:p>
          <a:p>
            <a:pPr marL="231775" indent="-231775" defTabSz="762000">
              <a:lnSpc>
                <a:spcPts val="1400"/>
              </a:lnSpc>
              <a:spcBef>
                <a:spcPts val="200"/>
              </a:spcBef>
              <a:spcAft>
                <a:spcPts val="200"/>
              </a:spcAft>
              <a:buClr>
                <a:schemeClr val="accent1"/>
              </a:buClr>
              <a:buSzPct val="125000"/>
              <a:buFont typeface="Arial" pitchFamily="34" charset="0"/>
              <a:buChar char="▪"/>
            </a:pPr>
            <a:r>
              <a:rPr lang="en-US" sz="1200" dirty="0" smtClean="0">
                <a:solidFill>
                  <a:schemeClr val="accent1"/>
                </a:solidFill>
                <a:latin typeface="Arial"/>
              </a:rPr>
              <a:t>The databook must not be presented or described as a “model”</a:t>
            </a:r>
          </a:p>
          <a:p>
            <a:pPr marL="231775" indent="-231775" defTabSz="762000">
              <a:lnSpc>
                <a:spcPts val="1400"/>
              </a:lnSpc>
              <a:spcBef>
                <a:spcPts val="200"/>
              </a:spcBef>
              <a:spcAft>
                <a:spcPts val="200"/>
              </a:spcAft>
              <a:buClr>
                <a:schemeClr val="accent1"/>
              </a:buClr>
              <a:buSzPct val="125000"/>
              <a:buFont typeface="Arial" pitchFamily="34" charset="0"/>
              <a:buChar char="▪"/>
            </a:pPr>
            <a:r>
              <a:rPr lang="en-US" sz="1200" dirty="0" smtClean="0">
                <a:solidFill>
                  <a:schemeClr val="accent1"/>
                </a:solidFill>
                <a:latin typeface="Arial"/>
              </a:rPr>
              <a:t>The databook should include data and facts only  - not opinions</a:t>
            </a:r>
          </a:p>
          <a:p>
            <a:pPr marL="231775" indent="-231775" defTabSz="762000">
              <a:lnSpc>
                <a:spcPts val="1400"/>
              </a:lnSpc>
              <a:spcBef>
                <a:spcPts val="200"/>
              </a:spcBef>
              <a:spcAft>
                <a:spcPts val="200"/>
              </a:spcAft>
              <a:buClr>
                <a:schemeClr val="accent1"/>
              </a:buClr>
              <a:buSzPct val="125000"/>
              <a:buFont typeface="Arial" pitchFamily="34" charset="0"/>
              <a:buChar char="▪"/>
            </a:pPr>
            <a:r>
              <a:rPr lang="en-US" sz="1200" dirty="0" smtClean="0">
                <a:solidFill>
                  <a:schemeClr val="accent1"/>
                </a:solidFill>
                <a:latin typeface="Arial"/>
              </a:rPr>
              <a:t>The data included in the databook should be sourced in the same way as analysis included in the body of our report.  We must not ascribe ownership of data to KPMG, for example by describing underlying earnings analysis as “KPMG underlying earnings” </a:t>
            </a:r>
          </a:p>
          <a:p>
            <a:pPr marL="231775" indent="-231775" defTabSz="762000">
              <a:lnSpc>
                <a:spcPts val="1400"/>
              </a:lnSpc>
              <a:spcBef>
                <a:spcPts val="200"/>
              </a:spcBef>
              <a:spcAft>
                <a:spcPts val="200"/>
              </a:spcAft>
              <a:buClr>
                <a:schemeClr val="accent1"/>
              </a:buClr>
              <a:buSzPct val="125000"/>
              <a:buFont typeface="Arial" pitchFamily="34" charset="0"/>
              <a:buChar char="▪"/>
            </a:pPr>
            <a:r>
              <a:rPr lang="en-US" sz="1200" dirty="0" smtClean="0">
                <a:solidFill>
                  <a:schemeClr val="accent1"/>
                </a:solidFill>
                <a:latin typeface="Arial"/>
              </a:rPr>
              <a:t>Where possible the databook should also be subject to the factual accuracy process</a:t>
            </a:r>
          </a:p>
          <a:p>
            <a:pPr marL="231775" indent="-231775" defTabSz="762000">
              <a:lnSpc>
                <a:spcPts val="1400"/>
              </a:lnSpc>
              <a:spcBef>
                <a:spcPts val="200"/>
              </a:spcBef>
              <a:spcAft>
                <a:spcPts val="200"/>
              </a:spcAft>
              <a:buClr>
                <a:schemeClr val="accent1"/>
              </a:buClr>
              <a:buSzPct val="125000"/>
              <a:buFont typeface="Arial" pitchFamily="34" charset="0"/>
              <a:buChar char="▪"/>
            </a:pPr>
            <a:r>
              <a:rPr lang="en-US" sz="1200" dirty="0" smtClean="0">
                <a:solidFill>
                  <a:schemeClr val="accent1"/>
                </a:solidFill>
                <a:latin typeface="Arial"/>
              </a:rPr>
              <a:t>Databooks may be issued in soft copy (Excel file) but Engagement Teams must be sensible and ensure that the context in which it has been issued is clear. If we do not have a close relationship with the client, preference is to provide only PDF or protected Excel versions.  See next page for </a:t>
            </a:r>
            <a:r>
              <a:rPr lang="en-US" sz="1200" dirty="0" err="1" smtClean="0">
                <a:solidFill>
                  <a:schemeClr val="accent1"/>
                </a:solidFill>
                <a:latin typeface="Arial"/>
              </a:rPr>
              <a:t>VDD</a:t>
            </a:r>
            <a:r>
              <a:rPr lang="en-US" sz="1200" dirty="0" smtClean="0">
                <a:solidFill>
                  <a:schemeClr val="accent1"/>
                </a:solidFill>
                <a:latin typeface="Arial"/>
              </a:rPr>
              <a:t> guidance</a:t>
            </a:r>
          </a:p>
          <a:p>
            <a:pPr marL="231775" indent="-231775" defTabSz="762000">
              <a:lnSpc>
                <a:spcPts val="1400"/>
              </a:lnSpc>
              <a:spcBef>
                <a:spcPts val="200"/>
              </a:spcBef>
              <a:spcAft>
                <a:spcPts val="200"/>
              </a:spcAft>
              <a:buClr>
                <a:schemeClr val="accent1"/>
              </a:buClr>
              <a:buSzPct val="125000"/>
              <a:buFont typeface="Arial" pitchFamily="34" charset="0"/>
              <a:buChar char="▪"/>
            </a:pPr>
            <a:r>
              <a:rPr lang="en-US" sz="1200" dirty="0" smtClean="0">
                <a:solidFill>
                  <a:schemeClr val="accent1"/>
                </a:solidFill>
                <a:latin typeface="Arial"/>
              </a:rPr>
              <a:t>Unless the databook is bound into the same document as the report, the databook must include an important notice/basis of preparation.  Wording is available </a:t>
            </a:r>
            <a:r>
              <a:rPr lang="en-US" sz="1200" dirty="0" smtClean="0">
                <a:solidFill>
                  <a:schemeClr val="accent1"/>
                </a:solidFill>
                <a:latin typeface="Arial"/>
                <a:hlinkClick r:id="rId5"/>
              </a:rPr>
              <a:t>here</a:t>
            </a:r>
            <a:endParaRPr lang="en-US" sz="1200" dirty="0" smtClean="0">
              <a:solidFill>
                <a:schemeClr val="accent1"/>
              </a:solidFill>
              <a:latin typeface="Aria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GB" sz="1800" b="0" dirty="0" smtClean="0">
                <a:solidFill>
                  <a:srgbClr val="8AA5CB"/>
                </a:solidFill>
                <a:latin typeface="Arial" pitchFamily="34" charset="0"/>
                <a:cs typeface="Arial" pitchFamily="34" charset="0"/>
              </a:rPr>
              <a:t>Databooks: Key concepts guide</a:t>
            </a:r>
            <a:r>
              <a:rPr lang="en-US" altLang="en-US" sz="1800" dirty="0" smtClean="0">
                <a:latin typeface="Arial" charset="0"/>
                <a:cs typeface="Arial" charset="0"/>
              </a:rPr>
              <a:t/>
            </a:r>
            <a:br>
              <a:rPr lang="en-US" altLang="en-US" sz="1800" dirty="0" smtClean="0">
                <a:latin typeface="Arial" charset="0"/>
                <a:cs typeface="Arial" charset="0"/>
              </a:rPr>
            </a:br>
            <a:r>
              <a:rPr lang="en-US" altLang="en-US" sz="1800" dirty="0" smtClean="0">
                <a:latin typeface="Arial" charset="0"/>
                <a:cs typeface="Arial" charset="0"/>
              </a:rPr>
              <a:t>Steps – </a:t>
            </a:r>
            <a:r>
              <a:rPr lang="en-GB" sz="1800" dirty="0" smtClean="0"/>
              <a:t>Report </a:t>
            </a:r>
            <a:endParaRPr lang="en-US" sz="1800" dirty="0"/>
          </a:p>
        </p:txBody>
      </p:sp>
      <p:sp>
        <p:nvSpPr>
          <p:cNvPr id="13" name="AutoShape 29"/>
          <p:cNvSpPr>
            <a:spLocks noChangeArrowheads="1"/>
          </p:cNvSpPr>
          <p:nvPr/>
        </p:nvSpPr>
        <p:spPr bwMode="auto">
          <a:xfrm>
            <a:off x="334108" y="1147403"/>
            <a:ext cx="1460989" cy="1018016"/>
          </a:xfrm>
          <a:prstGeom prst="homePlate">
            <a:avLst>
              <a:gd name="adj" fmla="val 28682"/>
            </a:avLst>
          </a:prstGeom>
          <a:solidFill>
            <a:srgbClr val="A79E70"/>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400" b="1" dirty="0" smtClean="0">
                <a:solidFill>
                  <a:schemeClr val="bg1"/>
                </a:solidFill>
                <a:latin typeface="Arial"/>
              </a:rPr>
              <a:t>Managing </a:t>
            </a:r>
          </a:p>
          <a:p>
            <a:pPr algn="ctr" defTabSz="762000">
              <a:spcBef>
                <a:spcPct val="20000"/>
              </a:spcBef>
            </a:pPr>
            <a:r>
              <a:rPr lang="en-GB" sz="1400" b="1" dirty="0" smtClean="0">
                <a:solidFill>
                  <a:schemeClr val="bg1"/>
                </a:solidFill>
                <a:latin typeface="Arial"/>
              </a:rPr>
              <a:t>Risk (continued)</a:t>
            </a:r>
          </a:p>
        </p:txBody>
      </p:sp>
      <p:sp>
        <p:nvSpPr>
          <p:cNvPr id="16" name="Rectangle 111"/>
          <p:cNvSpPr>
            <a:spLocks noChangeArrowheads="1"/>
          </p:cNvSpPr>
          <p:nvPr>
            <p:custDataLst>
              <p:tags r:id="rId1"/>
            </p:custDataLst>
          </p:nvPr>
        </p:nvSpPr>
        <p:spPr bwMode="auto">
          <a:xfrm>
            <a:off x="1882066" y="1100831"/>
            <a:ext cx="6851195" cy="4220469"/>
          </a:xfrm>
          <a:prstGeom prst="roundRect">
            <a:avLst>
              <a:gd name="adj" fmla="val 16667"/>
            </a:avLst>
          </a:prstGeom>
          <a:solidFill>
            <a:srgbClr val="BABBBC"/>
          </a:solidFill>
          <a:ln w="6350">
            <a:noFill/>
            <a:miter lim="800000"/>
            <a:headEnd type="none" w="sm" len="sm"/>
            <a:tailEnd type="none" w="sm" len="sm"/>
          </a:ln>
          <a:effectLst/>
        </p:spPr>
        <p:txBody>
          <a:bodyPr lIns="54000" tIns="54000" rIns="54000" bIns="54000" anchor="t"/>
          <a:lstStyle/>
          <a:p>
            <a:pPr marL="231775" indent="-231775" defTabSz="762000">
              <a:lnSpc>
                <a:spcPts val="1400"/>
              </a:lnSpc>
              <a:spcBef>
                <a:spcPts val="200"/>
              </a:spcBef>
              <a:spcAft>
                <a:spcPts val="200"/>
              </a:spcAft>
              <a:buClr>
                <a:schemeClr val="accent1"/>
              </a:buClr>
              <a:buSzPct val="75000"/>
            </a:pPr>
            <a:r>
              <a:rPr lang="en-US" sz="1200" b="1" i="1" dirty="0" err="1" smtClean="0">
                <a:solidFill>
                  <a:schemeClr val="accent1"/>
                </a:solidFill>
                <a:latin typeface="Arial"/>
              </a:rPr>
              <a:t>VDD</a:t>
            </a:r>
            <a:r>
              <a:rPr lang="en-US" sz="1200" b="1" i="1" dirty="0" smtClean="0">
                <a:solidFill>
                  <a:schemeClr val="accent1"/>
                </a:solidFill>
                <a:latin typeface="Arial"/>
              </a:rPr>
              <a:t> scenarios</a:t>
            </a:r>
          </a:p>
          <a:p>
            <a:pPr marL="231775" indent="-231775" defTabSz="762000">
              <a:lnSpc>
                <a:spcPts val="1400"/>
              </a:lnSpc>
              <a:spcBef>
                <a:spcPts val="200"/>
              </a:spcBef>
              <a:spcAft>
                <a:spcPts val="200"/>
              </a:spcAft>
              <a:buClr>
                <a:schemeClr val="accent1"/>
              </a:buClr>
              <a:buSzPct val="125000"/>
              <a:buFont typeface="Arial" pitchFamily="34" charset="0"/>
              <a:buChar char="▪"/>
            </a:pPr>
            <a:r>
              <a:rPr lang="en-US" sz="1200" dirty="0" smtClean="0">
                <a:solidFill>
                  <a:schemeClr val="accent1"/>
                </a:solidFill>
                <a:latin typeface="Arial"/>
              </a:rPr>
              <a:t>Hard copies of the databook or extracts of the analysis may be included as an appendix to the </a:t>
            </a:r>
            <a:r>
              <a:rPr lang="en-US" sz="1200" dirty="0" err="1" smtClean="0">
                <a:solidFill>
                  <a:schemeClr val="accent1"/>
                </a:solidFill>
                <a:latin typeface="Arial"/>
              </a:rPr>
              <a:t>VDD</a:t>
            </a:r>
            <a:r>
              <a:rPr lang="en-US" sz="1200" dirty="0" smtClean="0">
                <a:solidFill>
                  <a:schemeClr val="accent1"/>
                </a:solidFill>
                <a:latin typeface="Arial"/>
              </a:rPr>
              <a:t> report but care must be taken to ensure that this does not include detailed commercially sensitive data which the vendor might wish to keep confidential until later stages of the auction</a:t>
            </a:r>
          </a:p>
          <a:p>
            <a:pPr marL="231775" indent="-231775" defTabSz="762000">
              <a:lnSpc>
                <a:spcPts val="1400"/>
              </a:lnSpc>
              <a:spcBef>
                <a:spcPts val="200"/>
              </a:spcBef>
              <a:spcAft>
                <a:spcPts val="200"/>
              </a:spcAft>
              <a:buClr>
                <a:schemeClr val="accent1"/>
              </a:buClr>
              <a:buSzPct val="125000"/>
              <a:buFont typeface="Arial" pitchFamily="34" charset="0"/>
              <a:buChar char="▪"/>
            </a:pPr>
            <a:r>
              <a:rPr lang="en-US" sz="1200" dirty="0" smtClean="0">
                <a:solidFill>
                  <a:schemeClr val="accent1"/>
                </a:solidFill>
                <a:latin typeface="Arial"/>
              </a:rPr>
              <a:t>In such a case the databook/extracts must be subject to the factual accuracy process</a:t>
            </a:r>
          </a:p>
          <a:p>
            <a:pPr marL="231775" indent="-231775" defTabSz="762000">
              <a:lnSpc>
                <a:spcPts val="1400"/>
              </a:lnSpc>
              <a:spcBef>
                <a:spcPts val="200"/>
              </a:spcBef>
              <a:spcAft>
                <a:spcPts val="200"/>
              </a:spcAft>
              <a:buClr>
                <a:schemeClr val="accent1"/>
              </a:buClr>
              <a:buSzPct val="125000"/>
              <a:buFont typeface="Arial" pitchFamily="34" charset="0"/>
              <a:buChar char="▪"/>
            </a:pPr>
            <a:r>
              <a:rPr lang="en-US" sz="1200" dirty="0" smtClean="0">
                <a:solidFill>
                  <a:schemeClr val="accent1"/>
                </a:solidFill>
                <a:latin typeface="Arial"/>
              </a:rPr>
              <a:t>Databooks in soft copy form should not be provided to recipients of </a:t>
            </a:r>
            <a:r>
              <a:rPr lang="en-US" sz="1200" dirty="0" err="1" smtClean="0">
                <a:solidFill>
                  <a:schemeClr val="accent1"/>
                </a:solidFill>
                <a:latin typeface="Arial"/>
              </a:rPr>
              <a:t>VDD</a:t>
            </a:r>
            <a:r>
              <a:rPr lang="en-US" sz="1200" dirty="0" smtClean="0">
                <a:solidFill>
                  <a:schemeClr val="accent1"/>
                </a:solidFill>
                <a:latin typeface="Arial"/>
              </a:rPr>
              <a:t> reports.  Providing such a databook to multiple recipients at the early stages of an auction would, for example, reduce our ability to:</a:t>
            </a:r>
          </a:p>
          <a:p>
            <a:pPr marL="688975" lvl="1" indent="-231775" defTabSz="762000">
              <a:lnSpc>
                <a:spcPts val="1400"/>
              </a:lnSpc>
              <a:spcBef>
                <a:spcPts val="200"/>
              </a:spcBef>
              <a:spcAft>
                <a:spcPts val="200"/>
              </a:spcAft>
              <a:buClr>
                <a:schemeClr val="accent1"/>
              </a:buClr>
              <a:buSzPct val="125000"/>
              <a:buFont typeface="Arial" pitchFamily="34" charset="0"/>
              <a:buChar char="–"/>
            </a:pPr>
            <a:r>
              <a:rPr lang="en-US" sz="1200" dirty="0" smtClean="0">
                <a:solidFill>
                  <a:schemeClr val="accent1"/>
                </a:solidFill>
                <a:latin typeface="Arial"/>
              </a:rPr>
              <a:t>position the context in which the databook has been provided</a:t>
            </a:r>
          </a:p>
          <a:p>
            <a:pPr marL="688975" lvl="1" indent="-231775" defTabSz="762000">
              <a:lnSpc>
                <a:spcPts val="1400"/>
              </a:lnSpc>
              <a:spcBef>
                <a:spcPts val="200"/>
              </a:spcBef>
              <a:spcAft>
                <a:spcPts val="200"/>
              </a:spcAft>
              <a:buClr>
                <a:schemeClr val="accent1"/>
              </a:buClr>
              <a:buSzPct val="125000"/>
              <a:buFont typeface="Arial" pitchFamily="34" charset="0"/>
              <a:buChar char="–"/>
            </a:pPr>
            <a:r>
              <a:rPr lang="en-US" sz="1200" dirty="0" smtClean="0">
                <a:solidFill>
                  <a:schemeClr val="accent1"/>
                </a:solidFill>
                <a:latin typeface="Arial"/>
              </a:rPr>
              <a:t>manage how the recipient uses the databook (e.g. running scenarios on KPMG’s databook, forwarding it to bankers)</a:t>
            </a:r>
          </a:p>
          <a:p>
            <a:pPr marL="231775" indent="-231775" defTabSz="762000">
              <a:lnSpc>
                <a:spcPts val="1400"/>
              </a:lnSpc>
              <a:spcBef>
                <a:spcPts val="200"/>
              </a:spcBef>
              <a:spcAft>
                <a:spcPts val="200"/>
              </a:spcAft>
              <a:buClr>
                <a:schemeClr val="accent1"/>
              </a:buClr>
              <a:buSzPct val="125000"/>
              <a:buFont typeface="Arial" pitchFamily="34" charset="0"/>
              <a:buChar char="▪"/>
            </a:pPr>
            <a:r>
              <a:rPr lang="en-US" sz="1200" dirty="0" smtClean="0">
                <a:solidFill>
                  <a:schemeClr val="accent1"/>
                </a:solidFill>
                <a:latin typeface="Arial"/>
              </a:rPr>
              <a:t>In exceptional cases, it may be appropriate to provide a soft copy of the databook to the preferred prospective purchaser party at the exclusivity stage. Consultation with local risk management is required.</a:t>
            </a:r>
          </a:p>
          <a:p>
            <a:pPr marL="231775" indent="-231775" defTabSz="762000">
              <a:lnSpc>
                <a:spcPts val="1400"/>
              </a:lnSpc>
              <a:spcBef>
                <a:spcPts val="200"/>
              </a:spcBef>
              <a:spcAft>
                <a:spcPts val="200"/>
              </a:spcAft>
              <a:buClr>
                <a:schemeClr val="accent1"/>
              </a:buClr>
              <a:buSzPct val="125000"/>
              <a:buFont typeface="Arial" pitchFamily="34" charset="0"/>
              <a:buChar char="•"/>
            </a:pPr>
            <a:r>
              <a:rPr lang="en-US" sz="1200" dirty="0" smtClean="0">
                <a:solidFill>
                  <a:schemeClr val="accent1"/>
                </a:solidFill>
                <a:latin typeface="Arial"/>
              </a:rPr>
              <a:t>The above referred risk management guidance relating to databooks is also available through Columbus at </a:t>
            </a:r>
            <a:r>
              <a:rPr lang="en-US" sz="1200" u="sng" dirty="0" smtClean="0">
                <a:hlinkClick r:id="rId4"/>
              </a:rPr>
              <a:t>http://www.columbus.kworld.kpmg.com/G-TS/0021/Tools/1894/Data%20books%20-%20risk%20management%20guidance.pptx</a:t>
            </a:r>
            <a:endParaRPr lang="en-US" sz="1200" dirty="0" smtClean="0">
              <a:solidFill>
                <a:schemeClr val="accent1"/>
              </a:solidFill>
              <a:latin typeface="Arial"/>
            </a:endParaRPr>
          </a:p>
        </p:txBody>
      </p:sp>
      <p:pic>
        <p:nvPicPr>
          <p:cNvPr id="7" name="Picture 6"/>
          <p:cNvPicPr>
            <a:picLocks noChangeAspect="1" noChangeArrowheads="1"/>
          </p:cNvPicPr>
          <p:nvPr/>
        </p:nvPicPr>
        <p:blipFill>
          <a:blip r:embed="rId5" cstate="print"/>
          <a:srcRect/>
          <a:stretch>
            <a:fillRect/>
          </a:stretch>
        </p:blipFill>
        <p:spPr bwMode="auto">
          <a:xfrm>
            <a:off x="8078638" y="78378"/>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gray">
          <a:xfrm>
            <a:off x="125567" y="133140"/>
            <a:ext cx="8545513" cy="792162"/>
          </a:xfrm>
          <a:prstGeom prst="rect">
            <a:avLst/>
          </a:prstGeom>
        </p:spPr>
        <p:txBody>
          <a:bodyPr/>
          <a:lstStyle/>
          <a:p>
            <a:pPr lvl="0">
              <a:lnSpc>
                <a:spcPts val="2500"/>
              </a:lnSpc>
              <a:defRPr/>
            </a:pPr>
            <a:r>
              <a:rPr lang="en-GB" dirty="0" smtClean="0">
                <a:solidFill>
                  <a:srgbClr val="8AA5CB"/>
                </a:solidFill>
                <a:latin typeface="Arial" pitchFamily="34" charset="0"/>
                <a:cs typeface="Arial" pitchFamily="34" charset="0"/>
              </a:rPr>
              <a:t>Databooks: Key concepts guide</a:t>
            </a:r>
            <a:r>
              <a:rPr kumimoji="0" lang="en-GB" b="1" i="0" u="none" strike="noStrike" kern="0" cap="none" spc="0" normalizeH="0" baseline="0" noProof="0" dirty="0" smtClean="0">
                <a:ln>
                  <a:noFill/>
                </a:ln>
                <a:solidFill>
                  <a:schemeClr val="bg1"/>
                </a:solidFill>
                <a:effectLst/>
                <a:uLnTx/>
                <a:uFillTx/>
                <a:latin typeface="+mj-lt"/>
                <a:ea typeface="+mj-ea"/>
                <a:cs typeface="+mj-cs"/>
              </a:rPr>
              <a:t/>
            </a:r>
            <a:br>
              <a:rPr kumimoji="0" lang="en-GB" b="1" i="0" u="none" strike="noStrike" kern="0" cap="none" spc="0" normalizeH="0" baseline="0" noProof="0" dirty="0" smtClean="0">
                <a:ln>
                  <a:noFill/>
                </a:ln>
                <a:solidFill>
                  <a:schemeClr val="bg1"/>
                </a:solidFill>
                <a:effectLst/>
                <a:uLnTx/>
                <a:uFillTx/>
                <a:latin typeface="+mj-lt"/>
                <a:ea typeface="+mj-ea"/>
                <a:cs typeface="+mj-cs"/>
              </a:rPr>
            </a:br>
            <a:r>
              <a:rPr kumimoji="0" lang="en-GB" b="1" i="0" u="none" strike="noStrike" kern="0" cap="none" spc="0" normalizeH="0" baseline="0" noProof="0" dirty="0" smtClean="0">
                <a:ln>
                  <a:noFill/>
                </a:ln>
                <a:solidFill>
                  <a:schemeClr val="bg1"/>
                </a:solidFill>
                <a:effectLst/>
                <a:uLnTx/>
                <a:uFillTx/>
                <a:latin typeface="+mj-lt"/>
                <a:ea typeface="+mj-ea"/>
                <a:cs typeface="+mj-cs"/>
              </a:rPr>
              <a:t>When</a:t>
            </a:r>
            <a:r>
              <a:rPr kumimoji="0" lang="en-GB" b="1" i="0" u="none" strike="noStrike" kern="0" cap="none" spc="0" normalizeH="0" noProof="0" dirty="0" smtClean="0">
                <a:ln>
                  <a:noFill/>
                </a:ln>
                <a:solidFill>
                  <a:schemeClr val="bg1"/>
                </a:solidFill>
                <a:effectLst/>
                <a:uLnTx/>
                <a:uFillTx/>
                <a:latin typeface="+mj-lt"/>
                <a:ea typeface="+mj-ea"/>
                <a:cs typeface="+mj-cs"/>
              </a:rPr>
              <a:t> are they most beneficial?</a:t>
            </a:r>
            <a:endParaRPr kumimoji="0" lang="en-US" b="1" i="0" u="none" strike="noStrike" kern="0" cap="none" spc="0" normalizeH="0" baseline="0" noProof="0" dirty="0">
              <a:ln>
                <a:noFill/>
              </a:ln>
              <a:solidFill>
                <a:schemeClr val="bg1"/>
              </a:solidFill>
              <a:effectLst/>
              <a:uLnTx/>
              <a:uFillTx/>
              <a:latin typeface="+mj-lt"/>
              <a:ea typeface="+mj-ea"/>
              <a:cs typeface="+mj-cs"/>
            </a:endParaRPr>
          </a:p>
        </p:txBody>
      </p:sp>
      <p:sp>
        <p:nvSpPr>
          <p:cNvPr id="12" name="Rectangle 3"/>
          <p:cNvSpPr txBox="1">
            <a:spLocks noChangeArrowheads="1"/>
          </p:cNvSpPr>
          <p:nvPr/>
        </p:nvSpPr>
        <p:spPr>
          <a:xfrm>
            <a:off x="355600" y="1124857"/>
            <a:ext cx="8396514" cy="4913086"/>
          </a:xfrm>
          <a:prstGeom prst="rect">
            <a:avLst/>
          </a:prstGeom>
        </p:spPr>
        <p:txBody>
          <a:bodyPr/>
          <a:lstStyle/>
          <a:p>
            <a:pPr marL="266700" marR="0" lvl="0" indent="-266700" algn="l" defTabSz="914400" rtl="0" eaLnBrk="1" fontAlgn="base" latinLnBrk="0" hangingPunct="1">
              <a:lnSpc>
                <a:spcPct val="100000"/>
              </a:lnSpc>
              <a:spcBef>
                <a:spcPts val="300"/>
              </a:spcBef>
              <a:spcAft>
                <a:spcPts val="300"/>
              </a:spcAft>
              <a:buClrTx/>
              <a:buSzTx/>
              <a:buFontTx/>
              <a:buNone/>
              <a:tabLst/>
              <a:defRPr/>
            </a:pPr>
            <a:r>
              <a:rPr kumimoji="0" lang="en-GB" b="1" i="0" u="none" strike="noStrike" kern="0" cap="none" spc="0" normalizeH="0" baseline="0" noProof="0" dirty="0" smtClean="0">
                <a:ln>
                  <a:noFill/>
                </a:ln>
                <a:solidFill>
                  <a:schemeClr val="accent1"/>
                </a:solidFill>
                <a:effectLst/>
                <a:uLnTx/>
                <a:uFillTx/>
                <a:latin typeface="+mn-lt"/>
                <a:ea typeface="+mn-ea"/>
                <a:cs typeface="+mn-cs"/>
              </a:rPr>
              <a:t>When is it most beneficial to use </a:t>
            </a:r>
            <a:r>
              <a:rPr kumimoji="0" lang="en-GB" b="1" i="0" u="none" strike="noStrike" kern="0" cap="none" spc="0" normalizeH="0" baseline="0" noProof="0" dirty="0" err="1" smtClean="0">
                <a:ln>
                  <a:noFill/>
                </a:ln>
                <a:solidFill>
                  <a:schemeClr val="accent1"/>
                </a:solidFill>
                <a:effectLst/>
                <a:uLnTx/>
                <a:uFillTx/>
                <a:latin typeface="+mn-lt"/>
                <a:ea typeface="+mn-ea"/>
                <a:cs typeface="+mn-cs"/>
              </a:rPr>
              <a:t>databooks</a:t>
            </a:r>
            <a:endParaRPr kumimoji="0" lang="en-GB" b="1" i="0" u="none" strike="noStrike" kern="0" cap="none" spc="0" normalizeH="0" baseline="0" noProof="0" dirty="0" smtClean="0">
              <a:ln>
                <a:noFill/>
              </a:ln>
              <a:solidFill>
                <a:schemeClr val="accent1"/>
              </a:solidFill>
              <a:effectLst/>
              <a:uLnTx/>
              <a:uFillTx/>
              <a:latin typeface="+mn-lt"/>
              <a:ea typeface="+mn-ea"/>
              <a:cs typeface="+mn-cs"/>
            </a:endParaRPr>
          </a:p>
          <a:p>
            <a:pPr marL="230188" marR="0" lvl="1" indent="-228600" algn="l" defTabSz="914400" rtl="0" eaLnBrk="1" fontAlgn="base" latinLnBrk="0" hangingPunct="1">
              <a:lnSpc>
                <a:spcPct val="100000"/>
              </a:lnSpc>
              <a:spcBef>
                <a:spcPts val="300"/>
              </a:spcBef>
              <a:spcAft>
                <a:spcPts val="300"/>
              </a:spcAft>
              <a:buClr>
                <a:schemeClr val="accent1"/>
              </a:buClr>
              <a:buSzPct val="125000"/>
              <a:buFont typeface="Arial" pitchFamily="34" charset="0"/>
              <a:buChar char="▪"/>
              <a:tabLst/>
              <a:defRPr/>
            </a:pPr>
            <a:r>
              <a:rPr kumimoji="0" lang="en-GB" b="0" i="0" u="none" strike="noStrike" kern="0" cap="none" spc="0" normalizeH="0" baseline="0" noProof="0" dirty="0" smtClean="0">
                <a:ln>
                  <a:noFill/>
                </a:ln>
                <a:solidFill>
                  <a:schemeClr val="tx1"/>
                </a:solidFill>
                <a:effectLst/>
                <a:uLnTx/>
                <a:uFillTx/>
                <a:latin typeface="+mn-lt"/>
                <a:cs typeface="+mn-cs"/>
              </a:rPr>
              <a:t>Significant number of tables and charts in our reports</a:t>
            </a:r>
          </a:p>
          <a:p>
            <a:pPr marL="230188" marR="0" lvl="1" indent="-228600" algn="l" defTabSz="914400" rtl="0" eaLnBrk="1" fontAlgn="base" latinLnBrk="0" hangingPunct="1">
              <a:lnSpc>
                <a:spcPct val="100000"/>
              </a:lnSpc>
              <a:spcBef>
                <a:spcPts val="300"/>
              </a:spcBef>
              <a:spcAft>
                <a:spcPts val="300"/>
              </a:spcAft>
              <a:buClr>
                <a:schemeClr val="accent1"/>
              </a:buClr>
              <a:buSzPct val="125000"/>
              <a:buFont typeface="Arial" pitchFamily="34" charset="0"/>
              <a:buChar char="▪"/>
              <a:tabLst/>
              <a:defRPr/>
            </a:pPr>
            <a:r>
              <a:rPr kumimoji="0" lang="en-GB" b="0" i="0" u="none" strike="noStrike" kern="0" cap="none" spc="0" normalizeH="0" baseline="0" noProof="0" dirty="0" smtClean="0">
                <a:ln>
                  <a:noFill/>
                </a:ln>
                <a:solidFill>
                  <a:schemeClr val="tx1"/>
                </a:solidFill>
                <a:effectLst/>
                <a:uLnTx/>
                <a:uFillTx/>
                <a:latin typeface="+mn-lt"/>
                <a:cs typeface="+mn-cs"/>
              </a:rPr>
              <a:t>Where we expect data to change/continue to move</a:t>
            </a:r>
          </a:p>
          <a:p>
            <a:pPr marL="230188" marR="0" lvl="1" indent="-228600" algn="l" defTabSz="914400" rtl="0" eaLnBrk="1" fontAlgn="base" latinLnBrk="0" hangingPunct="1">
              <a:lnSpc>
                <a:spcPct val="100000"/>
              </a:lnSpc>
              <a:spcBef>
                <a:spcPts val="300"/>
              </a:spcBef>
              <a:spcAft>
                <a:spcPts val="300"/>
              </a:spcAft>
              <a:buClr>
                <a:schemeClr val="accent1"/>
              </a:buClr>
              <a:buSzPct val="125000"/>
              <a:buFont typeface="Arial" pitchFamily="34" charset="0"/>
              <a:buChar char="▪"/>
              <a:tabLst/>
              <a:defRPr/>
            </a:pPr>
            <a:r>
              <a:rPr kumimoji="0" lang="en-GB" b="0" i="0" u="none" strike="noStrike" kern="0" cap="none" spc="0" normalizeH="0" baseline="0" noProof="0" dirty="0" smtClean="0">
                <a:ln>
                  <a:noFill/>
                </a:ln>
                <a:solidFill>
                  <a:schemeClr val="tx1"/>
                </a:solidFill>
                <a:effectLst/>
                <a:uLnTx/>
                <a:uFillTx/>
                <a:latin typeface="+mn-lt"/>
                <a:cs typeface="+mn-cs"/>
              </a:rPr>
              <a:t>Where financial data is inconsistent and requires adjustment for consistent presentation</a:t>
            </a:r>
          </a:p>
          <a:p>
            <a:pPr marL="230188" marR="0" lvl="1" indent="-228600" algn="l" defTabSz="914400" rtl="0" eaLnBrk="1" fontAlgn="base" latinLnBrk="0" hangingPunct="1">
              <a:lnSpc>
                <a:spcPct val="100000"/>
              </a:lnSpc>
              <a:spcBef>
                <a:spcPts val="300"/>
              </a:spcBef>
              <a:spcAft>
                <a:spcPts val="300"/>
              </a:spcAft>
              <a:buClr>
                <a:schemeClr val="accent1"/>
              </a:buClr>
              <a:buSzPct val="125000"/>
              <a:buFont typeface="Arial" pitchFamily="34" charset="0"/>
              <a:buChar char="▪"/>
              <a:tabLst/>
              <a:defRPr/>
            </a:pPr>
            <a:r>
              <a:rPr kumimoji="0" lang="en-GB" b="0" i="0" u="none" strike="noStrike" kern="0" cap="none" spc="0" normalizeH="0" baseline="0" noProof="0" dirty="0" smtClean="0">
                <a:ln>
                  <a:noFill/>
                </a:ln>
                <a:solidFill>
                  <a:schemeClr val="tx1"/>
                </a:solidFill>
                <a:effectLst/>
                <a:uLnTx/>
                <a:uFillTx/>
                <a:latin typeface="+mn-lt"/>
                <a:cs typeface="+mn-cs"/>
              </a:rPr>
              <a:t>Where there are a significant number of non-recurring events/items and the underlying performance of the business needs presenting </a:t>
            </a:r>
          </a:p>
          <a:p>
            <a:pPr marL="266700" marR="0" lvl="0" indent="-266700" algn="l" defTabSz="914400" rtl="0" eaLnBrk="1" fontAlgn="base" latinLnBrk="0" hangingPunct="1">
              <a:lnSpc>
                <a:spcPct val="100000"/>
              </a:lnSpc>
              <a:spcBef>
                <a:spcPts val="300"/>
              </a:spcBef>
              <a:spcAft>
                <a:spcPts val="300"/>
              </a:spcAft>
              <a:buClrTx/>
              <a:buSzTx/>
              <a:buFontTx/>
              <a:buNone/>
              <a:tabLst/>
              <a:defRPr/>
            </a:pPr>
            <a:endParaRPr kumimoji="0" lang="en-GB" b="1" i="0" u="none" strike="noStrike" kern="0" cap="none" spc="0" normalizeH="0" baseline="0" noProof="0" dirty="0">
              <a:ln>
                <a:noFill/>
              </a:ln>
              <a:solidFill>
                <a:schemeClr val="accent1"/>
              </a:solidFill>
              <a:effectLst/>
              <a:uLnTx/>
              <a:uFillTx/>
              <a:latin typeface="+mn-lt"/>
              <a:ea typeface="+mn-ea"/>
              <a:cs typeface="+mn-cs"/>
            </a:endParaRPr>
          </a:p>
        </p:txBody>
      </p:sp>
      <p:pic>
        <p:nvPicPr>
          <p:cNvPr id="6" name="Picture 5"/>
          <p:cNvPicPr>
            <a:picLocks noChangeAspect="1" noChangeArrowheads="1"/>
          </p:cNvPicPr>
          <p:nvPr/>
        </p:nvPicPr>
        <p:blipFill>
          <a:blip r:embed="rId3" cstate="print"/>
          <a:srcRect/>
          <a:stretch>
            <a:fillRect/>
          </a:stretch>
        </p:blipFill>
        <p:spPr bwMode="auto">
          <a:xfrm>
            <a:off x="8078638" y="78378"/>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4"/>
          <p:cNvSpPr>
            <a:spLocks noChangeArrowheads="1"/>
          </p:cNvSpPr>
          <p:nvPr/>
        </p:nvSpPr>
        <p:spPr bwMode="auto">
          <a:xfrm>
            <a:off x="250825" y="1247775"/>
            <a:ext cx="8569325" cy="4824413"/>
          </a:xfrm>
          <a:prstGeom prst="rect">
            <a:avLst/>
          </a:prstGeom>
          <a:solidFill>
            <a:srgbClr val="A79E70"/>
          </a:solidFill>
          <a:ln w="6350">
            <a:noFill/>
            <a:miter lim="800000"/>
            <a:headEnd type="none" w="sm" len="sm"/>
            <a:tailEnd type="none" w="sm" len="sm"/>
          </a:ln>
          <a:effectLst/>
        </p:spPr>
        <p:txBody>
          <a:bodyPr lIns="54000" tIns="54000" rIns="54000" bIns="54000" anchor="t"/>
          <a:lstStyle/>
          <a:p>
            <a:pPr defTabSz="762000">
              <a:spcBef>
                <a:spcPts val="300"/>
              </a:spcBef>
              <a:spcAft>
                <a:spcPts val="300"/>
              </a:spcAft>
              <a:buClr>
                <a:schemeClr val="accent1"/>
              </a:buClr>
              <a:buSzPct val="75000"/>
            </a:pPr>
            <a:r>
              <a:rPr lang="en-GB" dirty="0" smtClean="0">
                <a:solidFill>
                  <a:schemeClr val="bg1"/>
                </a:solidFill>
                <a:latin typeface="Arial"/>
              </a:rPr>
              <a:t>Key hints </a:t>
            </a:r>
            <a:r>
              <a:rPr lang="en-GB" dirty="0">
                <a:solidFill>
                  <a:schemeClr val="bg1"/>
                </a:solidFill>
                <a:latin typeface="Arial"/>
              </a:rPr>
              <a:t>and tips</a:t>
            </a:r>
          </a:p>
          <a:p>
            <a:pPr marL="287338" lvl="1" indent="-285750" defTabSz="762000">
              <a:spcBef>
                <a:spcPts val="300"/>
              </a:spcBef>
              <a:spcAft>
                <a:spcPts val="300"/>
              </a:spcAft>
              <a:buClr>
                <a:schemeClr val="accent1"/>
              </a:buClr>
              <a:buSzPct val="125000"/>
              <a:buFont typeface="Arial" pitchFamily="34" charset="0"/>
              <a:buChar char="▪"/>
            </a:pPr>
            <a:r>
              <a:rPr lang="en-GB" dirty="0">
                <a:solidFill>
                  <a:schemeClr val="bg1"/>
                </a:solidFill>
                <a:latin typeface="Arial"/>
              </a:rPr>
              <a:t>The basic principles are:</a:t>
            </a:r>
          </a:p>
          <a:p>
            <a:pPr marL="576263" lvl="2" indent="-287338" defTabSz="762000">
              <a:spcBef>
                <a:spcPts val="300"/>
              </a:spcBef>
              <a:spcAft>
                <a:spcPts val="300"/>
              </a:spcAft>
              <a:buClr>
                <a:schemeClr val="accent1"/>
              </a:buClr>
              <a:buSzPct val="100000"/>
              <a:buFont typeface="Arial" pitchFamily="34" charset="0"/>
              <a:buChar char="–"/>
            </a:pPr>
            <a:r>
              <a:rPr lang="en-GB" dirty="0" smtClean="0">
                <a:solidFill>
                  <a:schemeClr val="bg1"/>
                </a:solidFill>
                <a:latin typeface="Arial"/>
              </a:rPr>
              <a:t>Story board the </a:t>
            </a:r>
            <a:r>
              <a:rPr lang="en-GB" dirty="0">
                <a:solidFill>
                  <a:schemeClr val="bg1"/>
                </a:solidFill>
                <a:latin typeface="Arial"/>
              </a:rPr>
              <a:t>analysis and plan ahead (layout, detail required)</a:t>
            </a:r>
          </a:p>
          <a:p>
            <a:pPr marL="576263" lvl="2" indent="-287338" defTabSz="762000">
              <a:spcBef>
                <a:spcPts val="300"/>
              </a:spcBef>
              <a:spcAft>
                <a:spcPts val="300"/>
              </a:spcAft>
              <a:buClr>
                <a:schemeClr val="accent1"/>
              </a:buClr>
              <a:buSzPct val="100000"/>
              <a:buFont typeface="Arial" pitchFamily="34" charset="0"/>
              <a:buChar char="–"/>
            </a:pPr>
            <a:r>
              <a:rPr lang="en-GB" dirty="0" smtClean="0">
                <a:solidFill>
                  <a:schemeClr val="bg1"/>
                </a:solidFill>
                <a:latin typeface="Arial"/>
              </a:rPr>
              <a:t>Make </a:t>
            </a:r>
            <a:r>
              <a:rPr lang="en-GB" dirty="0">
                <a:solidFill>
                  <a:schemeClr val="bg1"/>
                </a:solidFill>
                <a:latin typeface="Arial"/>
              </a:rPr>
              <a:t>flexible e.g. consider the need for updating analysis</a:t>
            </a:r>
          </a:p>
          <a:p>
            <a:pPr marL="576263" lvl="2" indent="-287338" defTabSz="762000">
              <a:spcBef>
                <a:spcPts val="300"/>
              </a:spcBef>
              <a:spcAft>
                <a:spcPts val="300"/>
              </a:spcAft>
              <a:buClr>
                <a:schemeClr val="accent1"/>
              </a:buClr>
              <a:buSzPct val="100000"/>
              <a:buFont typeface="Arial" pitchFamily="34" charset="0"/>
              <a:buChar char="–"/>
            </a:pPr>
            <a:r>
              <a:rPr lang="en-GB" dirty="0" smtClean="0">
                <a:solidFill>
                  <a:schemeClr val="bg1"/>
                </a:solidFill>
                <a:latin typeface="Arial"/>
              </a:rPr>
              <a:t>Always </a:t>
            </a:r>
            <a:r>
              <a:rPr lang="en-GB" dirty="0">
                <a:solidFill>
                  <a:schemeClr val="bg1"/>
                </a:solidFill>
                <a:latin typeface="Arial"/>
              </a:rPr>
              <a:t>format in excel first and then link to report</a:t>
            </a:r>
          </a:p>
          <a:p>
            <a:pPr marL="576263" lvl="2" indent="-287338" defTabSz="762000">
              <a:spcBef>
                <a:spcPts val="300"/>
              </a:spcBef>
              <a:spcAft>
                <a:spcPts val="300"/>
              </a:spcAft>
              <a:buClr>
                <a:schemeClr val="accent1"/>
              </a:buClr>
              <a:buSzPct val="100000"/>
              <a:buFont typeface="Arial" pitchFamily="34" charset="0"/>
              <a:buChar char="–"/>
            </a:pPr>
            <a:r>
              <a:rPr lang="en-GB" dirty="0" smtClean="0">
                <a:solidFill>
                  <a:schemeClr val="bg1"/>
                </a:solidFill>
                <a:latin typeface="Arial"/>
              </a:rPr>
              <a:t>Always </a:t>
            </a:r>
            <a:r>
              <a:rPr lang="en-GB" dirty="0">
                <a:solidFill>
                  <a:schemeClr val="bg1"/>
                </a:solidFill>
                <a:latin typeface="Arial"/>
              </a:rPr>
              <a:t>ask for guidance if unsure</a:t>
            </a:r>
          </a:p>
          <a:p>
            <a:pPr marL="576263" lvl="2" indent="-287338" defTabSz="762000">
              <a:spcBef>
                <a:spcPts val="300"/>
              </a:spcBef>
              <a:spcAft>
                <a:spcPts val="300"/>
              </a:spcAft>
              <a:buClr>
                <a:schemeClr val="accent1"/>
              </a:buClr>
              <a:buSzPct val="100000"/>
              <a:buFont typeface="Arial" pitchFamily="34" charset="0"/>
              <a:buChar char="–"/>
            </a:pPr>
            <a:r>
              <a:rPr lang="en-GB" dirty="0" smtClean="0">
                <a:solidFill>
                  <a:schemeClr val="bg1"/>
                </a:solidFill>
                <a:latin typeface="Arial"/>
              </a:rPr>
              <a:t>Always </a:t>
            </a:r>
            <a:r>
              <a:rPr lang="en-GB" dirty="0">
                <a:solidFill>
                  <a:schemeClr val="bg1"/>
                </a:solidFill>
                <a:latin typeface="Arial"/>
              </a:rPr>
              <a:t>have check totals (step 1 in process to ensure data is accurate)</a:t>
            </a:r>
          </a:p>
          <a:p>
            <a:pPr marL="576263" lvl="2" indent="-287338" defTabSz="762000">
              <a:spcBef>
                <a:spcPts val="300"/>
              </a:spcBef>
              <a:spcAft>
                <a:spcPts val="300"/>
              </a:spcAft>
              <a:buClr>
                <a:schemeClr val="accent1"/>
              </a:buClr>
              <a:buSzPct val="100000"/>
              <a:buFont typeface="Arial" pitchFamily="34" charset="0"/>
              <a:buChar char="–"/>
            </a:pPr>
            <a:r>
              <a:rPr lang="en-GB" dirty="0" smtClean="0">
                <a:solidFill>
                  <a:schemeClr val="bg1"/>
                </a:solidFill>
                <a:latin typeface="Arial"/>
              </a:rPr>
              <a:t>When </a:t>
            </a:r>
            <a:r>
              <a:rPr lang="en-GB" dirty="0">
                <a:solidFill>
                  <a:schemeClr val="bg1"/>
                </a:solidFill>
                <a:latin typeface="Arial"/>
              </a:rPr>
              <a:t>linking be careful (e.g. absolute references)</a:t>
            </a:r>
          </a:p>
          <a:p>
            <a:pPr marL="576263" lvl="2" indent="-287338" defTabSz="762000">
              <a:spcBef>
                <a:spcPts val="300"/>
              </a:spcBef>
              <a:spcAft>
                <a:spcPts val="300"/>
              </a:spcAft>
              <a:buClr>
                <a:schemeClr val="accent1"/>
              </a:buClr>
              <a:buSzPct val="100000"/>
              <a:buFont typeface="Arial" pitchFamily="34" charset="0"/>
              <a:buChar char="–"/>
            </a:pPr>
            <a:r>
              <a:rPr lang="en-GB" dirty="0" smtClean="0">
                <a:solidFill>
                  <a:schemeClr val="bg1"/>
                </a:solidFill>
                <a:latin typeface="Arial"/>
              </a:rPr>
              <a:t>Always </a:t>
            </a:r>
            <a:r>
              <a:rPr lang="en-GB" dirty="0">
                <a:solidFill>
                  <a:schemeClr val="bg1"/>
                </a:solidFill>
                <a:latin typeface="Arial"/>
              </a:rPr>
              <a:t>assume you will be sending it out to the client therefore consider risk management</a:t>
            </a:r>
          </a:p>
          <a:p>
            <a:pPr marL="576263" lvl="2" indent="-287338" defTabSz="762000">
              <a:spcBef>
                <a:spcPts val="300"/>
              </a:spcBef>
              <a:spcAft>
                <a:spcPts val="300"/>
              </a:spcAft>
              <a:buClr>
                <a:schemeClr val="accent1"/>
              </a:buClr>
              <a:buSzPct val="100000"/>
              <a:buFont typeface="Arial" pitchFamily="34" charset="0"/>
              <a:buChar char="–"/>
            </a:pPr>
            <a:r>
              <a:rPr lang="en-GB" dirty="0">
                <a:solidFill>
                  <a:schemeClr val="bg1"/>
                </a:solidFill>
                <a:latin typeface="Arial"/>
              </a:rPr>
              <a:t>Make one person responsible (only ever ONE version and ALWAYS save on the central server)</a:t>
            </a:r>
          </a:p>
        </p:txBody>
      </p:sp>
      <p:sp>
        <p:nvSpPr>
          <p:cNvPr id="6" name="Title 1"/>
          <p:cNvSpPr txBox="1">
            <a:spLocks noGrp="1"/>
          </p:cNvSpPr>
          <p:nvPr>
            <p:ph type="title"/>
          </p:nvPr>
        </p:nvSpPr>
        <p:spPr bwMode="gray">
          <a:prstGeom prst="rect">
            <a:avLst/>
          </a:prstGeom>
        </p:spPr>
        <p:txBody>
          <a:bodyPr/>
          <a:lstStyle/>
          <a:p>
            <a:pPr lvl="0">
              <a:defRPr/>
            </a:pPr>
            <a:r>
              <a:rPr lang="en-GB" sz="1800" b="0" dirty="0" smtClean="0">
                <a:solidFill>
                  <a:srgbClr val="8AA5CB"/>
                </a:solidFill>
                <a:latin typeface="Arial" pitchFamily="34" charset="0"/>
                <a:cs typeface="Arial" pitchFamily="34" charset="0"/>
              </a:rPr>
              <a:t>Databooks: Key concepts guide</a:t>
            </a:r>
            <a:r>
              <a:rPr lang="en-US" altLang="en-US" sz="1800" dirty="0" smtClean="0">
                <a:latin typeface="Arial" charset="0"/>
                <a:cs typeface="Arial" charset="0"/>
              </a:rPr>
              <a:t/>
            </a:r>
            <a:br>
              <a:rPr lang="en-US" altLang="en-US" sz="1800" dirty="0" smtClean="0">
                <a:latin typeface="Arial" charset="0"/>
                <a:cs typeface="Arial" charset="0"/>
              </a:rPr>
            </a:br>
            <a:r>
              <a:rPr kumimoji="0" lang="en-GB" sz="1800" b="1" i="0" u="none" strike="noStrike" kern="0" cap="none" spc="0" normalizeH="0" baseline="0" noProof="0" dirty="0" smtClean="0">
                <a:ln>
                  <a:noFill/>
                </a:ln>
                <a:solidFill>
                  <a:schemeClr val="bg1"/>
                </a:solidFill>
                <a:effectLst/>
                <a:uLnTx/>
                <a:uFillTx/>
                <a:latin typeface="+mj-lt"/>
                <a:ea typeface="+mj-ea"/>
                <a:cs typeface="+mj-cs"/>
              </a:rPr>
              <a:t>Hints and tips</a:t>
            </a:r>
            <a:endParaRPr kumimoji="0" lang="en-US" sz="1800" b="1" i="0" u="none" strike="noStrike" kern="0" cap="none" spc="0" normalizeH="0" baseline="0" noProof="0" dirty="0">
              <a:ln>
                <a:noFill/>
              </a:ln>
              <a:solidFill>
                <a:schemeClr val="bg1"/>
              </a:solidFill>
              <a:effectLst/>
              <a:uLnTx/>
              <a:uFillTx/>
              <a:latin typeface="+mj-lt"/>
              <a:ea typeface="+mj-ea"/>
              <a:cs typeface="+mj-cs"/>
            </a:endParaRPr>
          </a:p>
        </p:txBody>
      </p:sp>
      <p:pic>
        <p:nvPicPr>
          <p:cNvPr id="5" name="Picture 4"/>
          <p:cNvPicPr>
            <a:picLocks noChangeAspect="1" noChangeArrowheads="1"/>
          </p:cNvPicPr>
          <p:nvPr/>
        </p:nvPicPr>
        <p:blipFill>
          <a:blip r:embed="rId3" cstate="print"/>
          <a:srcRect/>
          <a:stretch>
            <a:fillRect/>
          </a:stretch>
        </p:blipFill>
        <p:spPr bwMode="auto">
          <a:xfrm>
            <a:off x="8078638" y="78378"/>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bwMode="gray">
          <a:xfrm>
            <a:off x="320400" y="3789363"/>
            <a:ext cx="3531520" cy="2623794"/>
          </a:xfrm>
          <a:prstGeom prst="rect">
            <a:avLst/>
          </a:prstGeom>
          <a:noFill/>
          <a:ln w="9525">
            <a:noFill/>
            <a:miter lim="800000"/>
            <a:headEnd/>
            <a:tailEnd/>
          </a:ln>
        </p:spPr>
        <p:txBody>
          <a:bodyPr vert="horz" lIns="0" tIns="0" rIns="0" bIns="0" rtlCol="0" anchor="b">
            <a:noAutofit/>
          </a:bodyPr>
          <a:lstStyle/>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r>
              <a:rPr kumimoji="0" lang="en-US" sz="1000" b="0" i="0" u="none" strike="noStrike" kern="1200" cap="none" spc="0" normalizeH="0" baseline="0" noProof="0" dirty="0" smtClean="0">
                <a:ln>
                  <a:noFill/>
                </a:ln>
                <a:solidFill>
                  <a:srgbClr val="000000"/>
                </a:solidFill>
                <a:effectLst/>
                <a:uLnTx/>
                <a:uFillTx/>
                <a:latin typeface="Arial"/>
                <a:ea typeface="+mn-ea"/>
                <a:cs typeface="+mn-cs"/>
              </a:rPr>
              <a:t>© 2012 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p>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endParaRPr kumimoji="0" lang="en-GB" sz="1000" b="0" i="0" u="none" strike="noStrike" kern="1200" cap="none" spc="0" normalizeH="0" baseline="0" noProof="0" dirty="0" smtClean="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itchFamily="34" charset="0"/>
              <a:buNone/>
              <a:tabLst/>
              <a:defRPr/>
            </a:pPr>
            <a:r>
              <a:rPr kumimoji="0" lang="en-GB" sz="1000" b="0" i="0" u="none" strike="noStrike" kern="1200" cap="none" spc="0" normalizeH="0" baseline="0" noProof="0" dirty="0" smtClean="0">
                <a:ln>
                  <a:noFill/>
                </a:ln>
                <a:solidFill>
                  <a:srgbClr val="000000"/>
                </a:solidFill>
                <a:effectLst/>
                <a:uLnTx/>
                <a:uFillTx/>
                <a:latin typeface="Arial"/>
                <a:ea typeface="+mn-ea"/>
                <a:cs typeface="+mn-cs"/>
              </a:rPr>
              <a:t>The KPMG name, logo and "cutting through complexity" are registered trademarks of KPMG International Cooperative ("KPMG International"). </a:t>
            </a:r>
            <a:endParaRPr kumimoji="0" lang="en-GB" sz="10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ubtitle 19"/>
          <p:cNvSpPr>
            <a:spLocks noGrp="1"/>
          </p:cNvSpPr>
          <p:nvPr>
            <p:ph type="subTitle" idx="1"/>
          </p:nvPr>
        </p:nvSpPr>
        <p:spPr bwMode="gray">
          <a:xfrm>
            <a:off x="371226" y="534182"/>
            <a:ext cx="4632574" cy="3991561"/>
          </a:xfrm>
        </p:spPr>
        <p:txBody>
          <a:bodyPr/>
          <a:lstStyle/>
          <a:p>
            <a:r>
              <a:rPr lang="en-US" b="1" dirty="0" smtClean="0"/>
              <a:t>This key concept guide on FDD on databooks is focused on helping professionals understand the objectives, and importance of databooks and the steps involved in building them. </a:t>
            </a:r>
          </a:p>
          <a:p>
            <a:r>
              <a:rPr lang="en-US" dirty="0" smtClean="0"/>
              <a:t>Note:  Detailed guidance on how we plan, analyze and report on databooks is the subject of a separate document “Databooks: Due diligence considerations” also available in the FDD Toolkit</a:t>
            </a:r>
          </a:p>
          <a:p>
            <a:r>
              <a:rPr lang="en-US" dirty="0" smtClean="0"/>
              <a:t>Databooks key concepts guide and due diligence considerations are </a:t>
            </a:r>
            <a:r>
              <a:rPr lang="en-US" u="sng" dirty="0" smtClean="0"/>
              <a:t>not</a:t>
            </a:r>
            <a:r>
              <a:rPr lang="en-US" dirty="0" smtClean="0"/>
              <a:t> intended to be excel guides or training materials.  It is assumed that TS professionals reading these materials have an understanding of Excel</a:t>
            </a:r>
            <a:r>
              <a:rPr lang="en-US" baseline="50000" dirty="0" smtClean="0"/>
              <a:t>®</a:t>
            </a:r>
            <a:r>
              <a:rPr lang="en-US" dirty="0" smtClean="0"/>
              <a:t>  </a:t>
            </a:r>
          </a:p>
        </p:txBody>
      </p:sp>
      <p:grpSp>
        <p:nvGrpSpPr>
          <p:cNvPr id="36" name="Group 35"/>
          <p:cNvGrpSpPr/>
          <p:nvPr/>
        </p:nvGrpSpPr>
        <p:grpSpPr bwMode="gray">
          <a:xfrm>
            <a:off x="6200368" y="3988067"/>
            <a:ext cx="2395538" cy="2393157"/>
            <a:chOff x="557213" y="1061987"/>
            <a:chExt cx="2395538" cy="2393157"/>
          </a:xfrm>
        </p:grpSpPr>
        <p:sp>
          <p:nvSpPr>
            <p:cNvPr id="37"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38"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39"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0"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1"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2"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3"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1000" b="1" kern="10" spc="360" dirty="0" smtClean="0">
                  <a:ln w="9525">
                    <a:noFill/>
                    <a:round/>
                    <a:headEnd/>
                    <a:tailEnd/>
                  </a:ln>
                  <a:solidFill>
                    <a:srgbClr val="F8F8F8"/>
                  </a:solidFill>
                  <a:latin typeface="+mj-lt"/>
                  <a:cs typeface="Arial"/>
                </a:rPr>
                <a:t>GO TO MARKET MATERIALS</a:t>
              </a:r>
              <a:endParaRPr lang="en-US" sz="1000" b="1" kern="10" spc="360" dirty="0">
                <a:ln w="9525">
                  <a:noFill/>
                  <a:round/>
                  <a:headEnd/>
                  <a:tailEnd/>
                </a:ln>
                <a:solidFill>
                  <a:srgbClr val="F8F8F8"/>
                </a:solidFill>
                <a:latin typeface="+mj-lt"/>
                <a:cs typeface="Arial"/>
              </a:endParaRPr>
            </a:p>
          </p:txBody>
        </p:sp>
        <p:sp>
          <p:nvSpPr>
            <p:cNvPr id="44"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1000" b="1" kern="10" spc="360" dirty="0" smtClean="0">
                  <a:ln w="9525">
                    <a:noFill/>
                    <a:round/>
                    <a:headEnd/>
                    <a:tailEnd/>
                  </a:ln>
                  <a:solidFill>
                    <a:srgbClr val="F8F8F8"/>
                  </a:solidFill>
                  <a:latin typeface="+mj-lt"/>
                  <a:cs typeface="Arial"/>
                </a:rPr>
                <a:t>RISK MANAGEMENT GUIDANCE</a:t>
              </a:r>
              <a:endParaRPr lang="en-US" sz="1000" b="1" kern="10" spc="360" dirty="0">
                <a:ln w="9525">
                  <a:noFill/>
                  <a:round/>
                  <a:headEnd/>
                  <a:tailEnd/>
                </a:ln>
                <a:solidFill>
                  <a:srgbClr val="F8F8F8"/>
                </a:solidFill>
                <a:latin typeface="+mj-lt"/>
                <a:cs typeface="Arial"/>
              </a:endParaRPr>
            </a:p>
          </p:txBody>
        </p:sp>
        <p:sp>
          <p:nvSpPr>
            <p:cNvPr id="45" name="Oval 44"/>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46" name="Oval 45"/>
            <p:cNvSpPr/>
            <p:nvPr/>
          </p:nvSpPr>
          <p:spPr bwMode="gray">
            <a:xfrm>
              <a:off x="2583657" y="2892243"/>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47" name="TextBox 46"/>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PROCESS</a:t>
              </a:r>
            </a:p>
            <a:p>
              <a:pPr algn="ctr"/>
              <a:r>
                <a:rPr lang="en-US" sz="800" dirty="0" smtClean="0">
                  <a:solidFill>
                    <a:schemeClr val="accent1"/>
                  </a:solidFill>
                  <a:latin typeface="+mj-lt"/>
                </a:rPr>
                <a:t>GUIDANCE</a:t>
              </a:r>
              <a:endParaRPr lang="en-US" sz="800" dirty="0">
                <a:solidFill>
                  <a:schemeClr val="accent1"/>
                </a:solidFill>
                <a:latin typeface="+mj-lt"/>
              </a:endParaRPr>
            </a:p>
          </p:txBody>
        </p:sp>
        <p:sp>
          <p:nvSpPr>
            <p:cNvPr id="48" name="TextBox 47"/>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n-lt"/>
                </a:rPr>
                <a:t>FDD WORK</a:t>
              </a:r>
            </a:p>
            <a:p>
              <a:pPr algn="ctr"/>
              <a:r>
                <a:rPr lang="en-US" sz="800" dirty="0" smtClean="0">
                  <a:solidFill>
                    <a:schemeClr val="accent1"/>
                  </a:solidFill>
                  <a:latin typeface="+mn-lt"/>
                </a:rPr>
                <a:t>AREAS</a:t>
              </a:r>
              <a:endParaRPr lang="en-US" sz="800" dirty="0">
                <a:solidFill>
                  <a:schemeClr val="accent1"/>
                </a:solidFill>
                <a:latin typeface="+mn-lt"/>
              </a:endParaRPr>
            </a:p>
          </p:txBody>
        </p:sp>
        <p:sp>
          <p:nvSpPr>
            <p:cNvPr id="49" name="TextBox 48"/>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ENABLERS</a:t>
              </a:r>
              <a:endParaRPr lang="en-US" sz="800" dirty="0">
                <a:solidFill>
                  <a:schemeClr val="accent1"/>
                </a:solidFill>
                <a:latin typeface="+mj-lt"/>
              </a:endParaRPr>
            </a:p>
          </p:txBody>
        </p:sp>
        <p:sp>
          <p:nvSpPr>
            <p:cNvPr id="50" name="TextBox 49"/>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OFFSHORE</a:t>
              </a:r>
            </a:p>
            <a:p>
              <a:pPr algn="ctr"/>
              <a:r>
                <a:rPr lang="en-US" sz="800" dirty="0" smtClean="0">
                  <a:solidFill>
                    <a:schemeClr val="accent1"/>
                  </a:solidFill>
                  <a:latin typeface="+mj-lt"/>
                </a:rPr>
                <a:t>SUPPORT</a:t>
              </a:r>
            </a:p>
            <a:p>
              <a:pPr algn="ctr"/>
              <a:r>
                <a:rPr lang="en-US" sz="800" dirty="0" smtClean="0">
                  <a:solidFill>
                    <a:schemeClr val="accent1"/>
                  </a:solidFill>
                  <a:latin typeface="+mj-lt"/>
                </a:rPr>
                <a:t>OPPORTUNITIES</a:t>
              </a:r>
            </a:p>
          </p:txBody>
        </p:sp>
        <p:sp>
          <p:nvSpPr>
            <p:cNvPr id="51" name="Oval 50"/>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latin typeface="+mj-lt"/>
              </a:endParaRPr>
            </a:p>
          </p:txBody>
        </p:sp>
        <p:sp>
          <p:nvSpPr>
            <p:cNvPr id="52" name="TextBox 51"/>
            <p:cNvSpPr txBox="1"/>
            <p:nvPr/>
          </p:nvSpPr>
          <p:spPr bwMode="gray">
            <a:xfrm>
              <a:off x="1496240" y="2084843"/>
              <a:ext cx="532436" cy="338554"/>
            </a:xfrm>
            <a:prstGeom prst="rect">
              <a:avLst/>
            </a:prstGeom>
            <a:noFill/>
          </p:spPr>
          <p:txBody>
            <a:bodyPr wrap="square" rtlCol="0">
              <a:spAutoFit/>
            </a:bodyPr>
            <a:lstStyle/>
            <a:p>
              <a:pPr algn="ctr"/>
              <a:r>
                <a:rPr lang="en-US" sz="800" b="1" dirty="0" smtClean="0">
                  <a:solidFill>
                    <a:schemeClr val="bg1"/>
                  </a:solidFill>
                  <a:effectLst>
                    <a:outerShdw blurRad="38100" dist="38100" dir="2700000" algn="tl">
                      <a:srgbClr val="000000">
                        <a:alpha val="43137"/>
                      </a:srgbClr>
                    </a:outerShdw>
                  </a:effectLst>
                  <a:latin typeface="+mj-lt"/>
                </a:rPr>
                <a:t>FDD </a:t>
              </a:r>
            </a:p>
            <a:p>
              <a:pPr algn="ctr"/>
              <a:r>
                <a:rPr lang="en-US" sz="800" b="1" dirty="0" smtClean="0">
                  <a:solidFill>
                    <a:schemeClr val="bg1"/>
                  </a:solidFill>
                  <a:effectLst>
                    <a:outerShdw blurRad="38100" dist="38100" dir="2700000" algn="tl">
                      <a:srgbClr val="000000">
                        <a:alpha val="43137"/>
                      </a:srgbClr>
                    </a:outerShdw>
                  </a:effectLst>
                  <a:latin typeface="+mj-lt"/>
                </a:rPr>
                <a:t>Toolkit</a:t>
              </a:r>
              <a:endParaRPr lang="en-US" sz="800" b="1" dirty="0">
                <a:solidFill>
                  <a:schemeClr val="bg1"/>
                </a:solidFill>
                <a:effectLst>
                  <a:outerShdw blurRad="38100" dist="38100" dir="2700000" algn="tl">
                    <a:srgbClr val="000000">
                      <a:alpha val="43137"/>
                    </a:srgbClr>
                  </a:outerShdw>
                </a:effectLst>
                <a:latin typeface="+mj-lt"/>
              </a:endParaRPr>
            </a:p>
          </p:txBody>
        </p:sp>
      </p:grpSp>
      <p:pic>
        <p:nvPicPr>
          <p:cNvPr id="20" name="Picture 3" descr="DPP-1"/>
          <p:cNvPicPr>
            <a:picLocks noChangeAspect="1" noChangeArrowheads="1"/>
          </p:cNvPicPr>
          <p:nvPr/>
        </p:nvPicPr>
        <p:blipFill>
          <a:blip r:embed="rId3" cstate="print"/>
          <a:srcRect/>
          <a:stretch>
            <a:fillRect/>
          </a:stretch>
        </p:blipFill>
        <p:spPr bwMode="auto">
          <a:xfrm>
            <a:off x="374176" y="4141261"/>
            <a:ext cx="492125" cy="485775"/>
          </a:xfrm>
          <a:prstGeom prst="rect">
            <a:avLst/>
          </a:prstGeom>
          <a:noFill/>
          <a:ln w="9525">
            <a:noFill/>
            <a:miter lim="800000"/>
            <a:headEnd/>
            <a:tailEnd/>
          </a:ln>
        </p:spPr>
      </p:pic>
      <p:sp>
        <p:nvSpPr>
          <p:cNvPr id="21" name="Rectangle 20"/>
          <p:cNvSpPr/>
          <p:nvPr/>
        </p:nvSpPr>
        <p:spPr bwMode="gray">
          <a:xfrm>
            <a:off x="977900" y="4073942"/>
            <a:ext cx="3365500" cy="2426305"/>
          </a:xfrm>
          <a:prstGeom prst="rect">
            <a:avLst/>
          </a:prstGeom>
        </p:spPr>
        <p:txBody>
          <a:bodyPr wrap="square">
            <a:spAutoFit/>
          </a:bodyPr>
          <a:lstStyle/>
          <a:p>
            <a:pPr>
              <a:lnSpc>
                <a:spcPts val="1300"/>
              </a:lnSpc>
            </a:pPr>
            <a:r>
              <a:rPr lang="en-US" sz="1200" dirty="0" smtClean="0">
                <a:solidFill>
                  <a:schemeClr val="bg1"/>
                </a:solidFill>
                <a:latin typeface="+mn-lt"/>
                <a:cs typeface="+mn-cs"/>
              </a:rPr>
              <a:t>The </a:t>
            </a:r>
            <a:r>
              <a:rPr lang="en-US" sz="1200" dirty="0" err="1" smtClean="0">
                <a:solidFill>
                  <a:schemeClr val="bg1"/>
                </a:solidFill>
                <a:latin typeface="+mn-lt"/>
                <a:cs typeface="+mn-cs"/>
              </a:rPr>
              <a:t>FDD</a:t>
            </a:r>
            <a:r>
              <a:rPr lang="en-US" sz="1200" dirty="0" smtClean="0">
                <a:solidFill>
                  <a:schemeClr val="bg1"/>
                </a:solidFill>
                <a:latin typeface="+mn-lt"/>
                <a:cs typeface="+mn-cs"/>
              </a:rPr>
              <a:t> Databook, is NOT a financial databook ,  rather it is a Microsoft Excel® databook supporting  our  financial analysis and is often prepared to support our </a:t>
            </a:r>
            <a:r>
              <a:rPr lang="en-US" sz="1200" dirty="0" err="1" smtClean="0">
                <a:solidFill>
                  <a:schemeClr val="bg1"/>
                </a:solidFill>
                <a:latin typeface="+mn-lt"/>
                <a:cs typeface="+mn-cs"/>
              </a:rPr>
              <a:t>FDD</a:t>
            </a:r>
            <a:r>
              <a:rPr lang="en-US" sz="1200" dirty="0" smtClean="0">
                <a:solidFill>
                  <a:schemeClr val="bg1"/>
                </a:solidFill>
                <a:latin typeface="+mn-lt"/>
                <a:cs typeface="+mn-cs"/>
              </a:rPr>
              <a:t> report.</a:t>
            </a:r>
          </a:p>
          <a:p>
            <a:pPr>
              <a:lnSpc>
                <a:spcPts val="1300"/>
              </a:lnSpc>
            </a:pPr>
            <a:r>
              <a:rPr lang="en-US" sz="1200" dirty="0" smtClean="0">
                <a:solidFill>
                  <a:schemeClr val="bg1"/>
                </a:solidFill>
                <a:latin typeface="+mn-lt"/>
                <a:cs typeface="+mn-cs"/>
              </a:rPr>
              <a:t>For SEC clients, we are not permitted to compile financial databooks on behalf of the client. When performing due diligence on the sell-side,  we may be asked to assist the client with preparing standalone financial books (and other databooks, e.g. operational data) which will be provided to prospective purchasers – as part of wider sell-side assistance.  This is NOT included in the </a:t>
            </a:r>
            <a:r>
              <a:rPr lang="en-US" sz="1200" dirty="0" err="1" smtClean="0">
                <a:solidFill>
                  <a:schemeClr val="bg1"/>
                </a:solidFill>
                <a:latin typeface="+mn-lt"/>
                <a:cs typeface="+mn-cs"/>
              </a:rPr>
              <a:t>FDD</a:t>
            </a:r>
            <a:r>
              <a:rPr lang="en-US" sz="1200" dirty="0" smtClean="0">
                <a:solidFill>
                  <a:schemeClr val="bg1"/>
                </a:solidFill>
                <a:latin typeface="+mn-lt"/>
                <a:cs typeface="+mn-cs"/>
              </a:rPr>
              <a:t> toolkit.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idx="4294967295"/>
          </p:nvPr>
        </p:nvSpPr>
        <p:spPr bwMode="gray">
          <a:xfrm>
            <a:off x="152400" y="0"/>
            <a:ext cx="8991600" cy="987425"/>
          </a:xfrm>
        </p:spPr>
        <p:txBody>
          <a:bodyPr lIns="91440" tIns="45720" rIns="91440" bIns="45720"/>
          <a:lstStyle/>
          <a:p>
            <a:r>
              <a:rPr lang="en-GB" sz="1800" b="0" dirty="0" smtClean="0">
                <a:solidFill>
                  <a:srgbClr val="8AA5CB"/>
                </a:solidFill>
                <a:latin typeface="Arial" pitchFamily="34" charset="0"/>
                <a:cs typeface="Arial" pitchFamily="34" charset="0"/>
              </a:rPr>
              <a:t>Databooks: Key concepts guide</a:t>
            </a:r>
            <a:r>
              <a:rPr lang="en-US" altLang="en-US" sz="1800" dirty="0" smtClean="0">
                <a:latin typeface="Arial" charset="0"/>
                <a:cs typeface="Arial" charset="0"/>
              </a:rPr>
              <a:t/>
            </a:r>
            <a:br>
              <a:rPr lang="en-US" altLang="en-US" sz="1800" dirty="0" smtClean="0">
                <a:latin typeface="Arial" charset="0"/>
                <a:cs typeface="Arial" charset="0"/>
              </a:rPr>
            </a:br>
            <a:r>
              <a:rPr lang="en-US" altLang="en-US" sz="1800" dirty="0" smtClean="0">
                <a:latin typeface="Arial" charset="0"/>
                <a:cs typeface="Arial" charset="0"/>
              </a:rPr>
              <a:t>Contents </a:t>
            </a:r>
          </a:p>
        </p:txBody>
      </p:sp>
      <p:pic>
        <p:nvPicPr>
          <p:cNvPr id="15363" name="Picture 4"/>
          <p:cNvPicPr>
            <a:picLocks noChangeAspect="1" noChangeArrowheads="1"/>
          </p:cNvPicPr>
          <p:nvPr/>
        </p:nvPicPr>
        <p:blipFill>
          <a:blip r:embed="rId3" cstate="print"/>
          <a:srcRect/>
          <a:stretch>
            <a:fillRect/>
          </a:stretch>
        </p:blipFill>
        <p:spPr bwMode="auto">
          <a:xfrm>
            <a:off x="787400" y="1789113"/>
            <a:ext cx="2486025" cy="3514725"/>
          </a:xfrm>
          <a:prstGeom prst="rect">
            <a:avLst/>
          </a:prstGeom>
          <a:noFill/>
          <a:ln w="9525">
            <a:noFill/>
            <a:miter lim="800000"/>
            <a:headEnd/>
            <a:tailEnd/>
          </a:ln>
        </p:spPr>
      </p:pic>
      <p:sp>
        <p:nvSpPr>
          <p:cNvPr id="15365" name="Text Box 5"/>
          <p:cNvSpPr txBox="1">
            <a:spLocks noChangeArrowheads="1"/>
          </p:cNvSpPr>
          <p:nvPr/>
        </p:nvSpPr>
        <p:spPr bwMode="auto">
          <a:xfrm>
            <a:off x="3927475" y="1744138"/>
            <a:ext cx="4632325" cy="3748719"/>
          </a:xfrm>
          <a:prstGeom prst="rect">
            <a:avLst/>
          </a:prstGeom>
          <a:noFill/>
          <a:ln w="9525">
            <a:noFill/>
            <a:miter lim="800000"/>
            <a:headEnd/>
            <a:tailEnd/>
          </a:ln>
        </p:spPr>
        <p:txBody>
          <a:bodyPr wrap="square">
            <a:spAutoFit/>
          </a:bodyPr>
          <a:lstStyle/>
          <a:p>
            <a:pPr marL="269875" indent="-269875">
              <a:lnSpc>
                <a:spcPct val="120000"/>
              </a:lnSpc>
              <a:buClr>
                <a:schemeClr val="accent1"/>
              </a:buClr>
              <a:buSzPct val="125000"/>
              <a:buFont typeface="Arial" pitchFamily="34" charset="0"/>
              <a:buChar char="▪"/>
            </a:pPr>
            <a:r>
              <a:rPr lang="en-US" dirty="0" smtClean="0">
                <a:solidFill>
                  <a:schemeClr val="accent1"/>
                </a:solidFill>
              </a:rPr>
              <a:t>Overview</a:t>
            </a:r>
          </a:p>
          <a:p>
            <a:pPr marL="269875" indent="-269875">
              <a:lnSpc>
                <a:spcPct val="120000"/>
              </a:lnSpc>
              <a:buClr>
                <a:schemeClr val="accent1"/>
              </a:buClr>
              <a:buSzPct val="125000"/>
              <a:buFont typeface="Arial" pitchFamily="34" charset="0"/>
              <a:buChar char="▪"/>
            </a:pPr>
            <a:r>
              <a:rPr lang="en-US" dirty="0" smtClean="0">
                <a:solidFill>
                  <a:schemeClr val="accent1"/>
                </a:solidFill>
              </a:rPr>
              <a:t>Objectives</a:t>
            </a:r>
          </a:p>
          <a:p>
            <a:pPr marL="269875" indent="-269875">
              <a:lnSpc>
                <a:spcPct val="120000"/>
              </a:lnSpc>
              <a:buClr>
                <a:schemeClr val="accent1"/>
              </a:buClr>
              <a:buSzPct val="125000"/>
              <a:buFont typeface="Arial" pitchFamily="34" charset="0"/>
              <a:buChar char="▪"/>
            </a:pPr>
            <a:r>
              <a:rPr lang="en-US" dirty="0" smtClean="0">
                <a:solidFill>
                  <a:schemeClr val="accent1"/>
                </a:solidFill>
              </a:rPr>
              <a:t>Steps </a:t>
            </a:r>
          </a:p>
          <a:p>
            <a:pPr marL="571500" indent="-342900">
              <a:lnSpc>
                <a:spcPct val="120000"/>
              </a:lnSpc>
              <a:buClr>
                <a:schemeClr val="accent1"/>
              </a:buClr>
              <a:buSzPct val="100000"/>
              <a:buFont typeface="Arial" pitchFamily="34" charset="0"/>
              <a:buChar char="–"/>
            </a:pPr>
            <a:r>
              <a:rPr lang="en-US" dirty="0" smtClean="0">
                <a:solidFill>
                  <a:schemeClr val="accent1"/>
                </a:solidFill>
              </a:rPr>
              <a:t>Plan</a:t>
            </a:r>
          </a:p>
          <a:p>
            <a:pPr marL="571500" indent="-342900">
              <a:lnSpc>
                <a:spcPct val="120000"/>
              </a:lnSpc>
              <a:buClr>
                <a:schemeClr val="accent1"/>
              </a:buClr>
              <a:buSzPct val="100000"/>
              <a:buFont typeface="Arial" pitchFamily="34" charset="0"/>
              <a:buChar char="–"/>
            </a:pPr>
            <a:r>
              <a:rPr lang="en-US" dirty="0" smtClean="0">
                <a:solidFill>
                  <a:schemeClr val="accent1"/>
                </a:solidFill>
              </a:rPr>
              <a:t>Analyze</a:t>
            </a:r>
          </a:p>
          <a:p>
            <a:pPr marL="571500" indent="-342900">
              <a:lnSpc>
                <a:spcPct val="120000"/>
              </a:lnSpc>
              <a:buClr>
                <a:schemeClr val="accent1"/>
              </a:buClr>
              <a:buSzPct val="100000"/>
              <a:buFont typeface="Arial" pitchFamily="34" charset="0"/>
              <a:buChar char="–"/>
            </a:pPr>
            <a:r>
              <a:rPr lang="en-US" dirty="0" smtClean="0">
                <a:solidFill>
                  <a:schemeClr val="accent1"/>
                </a:solidFill>
              </a:rPr>
              <a:t>Report</a:t>
            </a:r>
          </a:p>
          <a:p>
            <a:pPr marL="269875" lvl="0" indent="-269875">
              <a:lnSpc>
                <a:spcPct val="120000"/>
              </a:lnSpc>
              <a:buClr>
                <a:schemeClr val="accent1"/>
              </a:buClr>
              <a:buSzPct val="125000"/>
              <a:buFont typeface="Arial" pitchFamily="34" charset="0"/>
              <a:buChar char="▪"/>
            </a:pPr>
            <a:r>
              <a:rPr lang="en-GB" kern="0" dirty="0" smtClean="0">
                <a:solidFill>
                  <a:schemeClr val="accent1"/>
                </a:solidFill>
              </a:rPr>
              <a:t>When are they most beneficial?</a:t>
            </a:r>
          </a:p>
          <a:p>
            <a:pPr marL="269875" lvl="0" indent="-269875">
              <a:lnSpc>
                <a:spcPct val="120000"/>
              </a:lnSpc>
              <a:buClr>
                <a:schemeClr val="accent1"/>
              </a:buClr>
              <a:buSzPct val="125000"/>
              <a:buFont typeface="Arial" pitchFamily="34" charset="0"/>
              <a:buChar char="▪"/>
            </a:pPr>
            <a:r>
              <a:rPr lang="en-GB" kern="0" dirty="0" smtClean="0">
                <a:solidFill>
                  <a:schemeClr val="accent1"/>
                </a:solidFill>
              </a:rPr>
              <a:t>Hints and tips</a:t>
            </a:r>
            <a:endParaRPr lang="en-US" kern="0" dirty="0" smtClean="0">
              <a:solidFill>
                <a:schemeClr val="accent1"/>
              </a:solidFill>
            </a:endParaRPr>
          </a:p>
          <a:p>
            <a:pPr marL="269875" indent="-269875">
              <a:lnSpc>
                <a:spcPct val="120000"/>
              </a:lnSpc>
            </a:pPr>
            <a:endParaRPr lang="en-US" b="1" dirty="0" smtClean="0">
              <a:solidFill>
                <a:schemeClr val="accent1"/>
              </a:solidFill>
            </a:endParaRPr>
          </a:p>
          <a:p>
            <a:pPr marL="269875" indent="-269875">
              <a:lnSpc>
                <a:spcPct val="120000"/>
              </a:lnSpc>
            </a:pPr>
            <a:endParaRPr lang="en-US" b="1" dirty="0" smtClean="0">
              <a:solidFill>
                <a:schemeClr val="accent1"/>
              </a:solidFill>
            </a:endParaRPr>
          </a:p>
          <a:p>
            <a:pPr marL="269875" indent="-269875">
              <a:lnSpc>
                <a:spcPct val="120000"/>
              </a:lnSpc>
            </a:pPr>
            <a:endParaRPr lang="en-US" sz="1800" b="1" dirty="0">
              <a:solidFill>
                <a:schemeClr val="accent1"/>
              </a:solidFill>
            </a:endParaRPr>
          </a:p>
        </p:txBody>
      </p:sp>
      <p:pic>
        <p:nvPicPr>
          <p:cNvPr id="6" name="Picture 5"/>
          <p:cNvPicPr>
            <a:picLocks noChangeAspect="1" noChangeArrowheads="1"/>
          </p:cNvPicPr>
          <p:nvPr/>
        </p:nvPicPr>
        <p:blipFill>
          <a:blip r:embed="rId4" cstate="print"/>
          <a:srcRect/>
          <a:stretch>
            <a:fillRect/>
          </a:stretch>
        </p:blipFill>
        <p:spPr bwMode="auto">
          <a:xfrm>
            <a:off x="8078638" y="78378"/>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14"/>
          <p:cNvSpPr>
            <a:spLocks noChangeArrowheads="1"/>
          </p:cNvSpPr>
          <p:nvPr>
            <p:custDataLst>
              <p:tags r:id="rId1"/>
            </p:custDataLst>
          </p:nvPr>
        </p:nvSpPr>
        <p:spPr bwMode="auto">
          <a:xfrm>
            <a:off x="1746912" y="1143001"/>
            <a:ext cx="7092287" cy="2021114"/>
          </a:xfrm>
          <a:prstGeom prst="roundRect">
            <a:avLst/>
          </a:prstGeom>
          <a:solidFill>
            <a:srgbClr val="E3C9E3"/>
          </a:solidFill>
          <a:ln w="6350">
            <a:noFill/>
            <a:miter lim="800000"/>
            <a:headEnd type="none" w="sm" len="sm"/>
            <a:tailEnd type="none" w="sm" len="sm"/>
          </a:ln>
          <a:effectLst/>
        </p:spPr>
        <p:txBody>
          <a:bodyPr lIns="54000" tIns="54000" rIns="54000" bIns="54000" anchor="ctr" anchorCtr="0"/>
          <a:lstStyle/>
          <a:p>
            <a:pPr marL="228600" lvl="1" indent="-227013" eaLnBrk="1" hangingPunct="1">
              <a:spcBef>
                <a:spcPts val="300"/>
              </a:spcBef>
              <a:spcAft>
                <a:spcPts val="300"/>
              </a:spcAft>
              <a:buClr>
                <a:schemeClr val="accent1"/>
              </a:buClr>
              <a:buSzPct val="125000"/>
              <a:buFont typeface="Arial" pitchFamily="34" charset="0"/>
              <a:buChar char="▪"/>
            </a:pPr>
            <a:r>
              <a:rPr lang="en-US" sz="1400" dirty="0" smtClean="0"/>
              <a:t>Databooks are Excel spreadsheets that form the backbone of our reporting analysis</a:t>
            </a:r>
          </a:p>
          <a:p>
            <a:pPr marL="228600" lvl="1" indent="-227013" eaLnBrk="1" hangingPunct="1">
              <a:spcBef>
                <a:spcPts val="300"/>
              </a:spcBef>
              <a:spcAft>
                <a:spcPts val="300"/>
              </a:spcAft>
              <a:buClr>
                <a:schemeClr val="accent1"/>
              </a:buClr>
              <a:buSzPct val="125000"/>
              <a:buFont typeface="Arial" pitchFamily="34" charset="0"/>
              <a:buChar char="▪"/>
            </a:pPr>
            <a:r>
              <a:rPr lang="en-US" sz="1400" dirty="0" smtClean="0"/>
              <a:t>It is an integrated framework which allows us to efficiently and robustly manage financial data – it is a single source of financial data from where all outputs flow</a:t>
            </a:r>
          </a:p>
          <a:p>
            <a:pPr marL="228600" lvl="1" indent="-227013" eaLnBrk="1" hangingPunct="1">
              <a:spcBef>
                <a:spcPts val="300"/>
              </a:spcBef>
              <a:spcAft>
                <a:spcPts val="300"/>
              </a:spcAft>
              <a:buClr>
                <a:schemeClr val="accent1"/>
              </a:buClr>
              <a:buSzPct val="125000"/>
              <a:buFont typeface="Arial" pitchFamily="34" charset="0"/>
              <a:buChar char="▪"/>
            </a:pPr>
            <a:r>
              <a:rPr lang="en-US" sz="1400" dirty="0" smtClean="0"/>
              <a:t>The design and content of the databook may be different from project to project but typically the engagement manager will story board the analysis required at the start of every project</a:t>
            </a:r>
          </a:p>
          <a:p>
            <a:pPr marL="228600" lvl="1" indent="-227013" eaLnBrk="1" hangingPunct="1">
              <a:spcBef>
                <a:spcPts val="300"/>
              </a:spcBef>
              <a:spcAft>
                <a:spcPts val="300"/>
              </a:spcAft>
              <a:buClr>
                <a:schemeClr val="accent1"/>
              </a:buClr>
              <a:buSzPct val="125000"/>
              <a:buFont typeface="Arial" pitchFamily="34" charset="0"/>
              <a:buChar char="▪"/>
            </a:pPr>
            <a:r>
              <a:rPr lang="en-US" sz="1400" dirty="0" smtClean="0"/>
              <a:t>However, there are certain items that are nearly always required  (these are covered in the following pages)</a:t>
            </a:r>
          </a:p>
        </p:txBody>
      </p:sp>
      <p:sp>
        <p:nvSpPr>
          <p:cNvPr id="12" name="Pentagon 11"/>
          <p:cNvSpPr/>
          <p:nvPr/>
        </p:nvSpPr>
        <p:spPr bwMode="auto">
          <a:xfrm>
            <a:off x="203202" y="1137056"/>
            <a:ext cx="1524000" cy="552044"/>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b="1" dirty="0" smtClean="0">
                <a:solidFill>
                  <a:schemeClr val="bg1"/>
                </a:solidFill>
                <a:latin typeface="Arial"/>
              </a:rPr>
              <a:t>Introduction</a:t>
            </a:r>
          </a:p>
        </p:txBody>
      </p:sp>
      <p:sp>
        <p:nvSpPr>
          <p:cNvPr id="13" name="Rounded Rectangle 12"/>
          <p:cNvSpPr/>
          <p:nvPr/>
        </p:nvSpPr>
        <p:spPr bwMode="auto">
          <a:xfrm>
            <a:off x="1712768" y="4707794"/>
            <a:ext cx="7162800" cy="1286606"/>
          </a:xfrm>
          <a:prstGeom prst="roundRect">
            <a:avLst>
              <a:gd name="adj" fmla="val 10908"/>
            </a:avLst>
          </a:prstGeom>
          <a:solidFill>
            <a:srgbClr val="C3DEE2"/>
          </a:solidFill>
          <a:ln w="6350">
            <a:noFill/>
            <a:miter lim="800000"/>
            <a:headEnd type="none" w="sm" len="sm"/>
            <a:tailEnd type="none" w="sm" len="sm"/>
          </a:ln>
          <a:effectLst/>
        </p:spPr>
        <p:txBody>
          <a:bodyPr lIns="54000" tIns="54000" rIns="54000" bIns="54000" anchor="t" anchorCtr="0"/>
          <a:lstStyle/>
          <a:p>
            <a:pPr marL="355600" lvl="1" indent="-354013">
              <a:spcBef>
                <a:spcPts val="300"/>
              </a:spcBef>
              <a:spcAft>
                <a:spcPts val="300"/>
              </a:spcAft>
              <a:buClr>
                <a:schemeClr val="accent1"/>
              </a:buClr>
              <a:buSzPct val="75000"/>
            </a:pPr>
            <a:r>
              <a:rPr lang="en-GB" sz="1400" b="1" dirty="0" smtClean="0">
                <a:solidFill>
                  <a:schemeClr val="accent1"/>
                </a:solidFill>
              </a:rPr>
              <a:t>The following step by step approach can be applied to nearly all </a:t>
            </a:r>
            <a:r>
              <a:rPr lang="en-GB" sz="1400" b="1" dirty="0" err="1" smtClean="0">
                <a:solidFill>
                  <a:schemeClr val="accent1"/>
                </a:solidFill>
              </a:rPr>
              <a:t>databooks</a:t>
            </a:r>
            <a:endParaRPr lang="en-GB" sz="1400" b="1" dirty="0" smtClean="0">
              <a:solidFill>
                <a:schemeClr val="accent1"/>
              </a:solidFill>
            </a:endParaRPr>
          </a:p>
          <a:p>
            <a:pPr marL="355600" lvl="1" indent="-354013">
              <a:spcBef>
                <a:spcPts val="300"/>
              </a:spcBef>
              <a:spcAft>
                <a:spcPts val="300"/>
              </a:spcAft>
              <a:buClr>
                <a:schemeClr val="accent1"/>
              </a:buClr>
              <a:buSzPct val="125000"/>
              <a:buFont typeface="Arial" pitchFamily="34" charset="0"/>
              <a:buChar char="▪"/>
            </a:pPr>
            <a:r>
              <a:rPr lang="en-GB" sz="1400" dirty="0" smtClean="0">
                <a:solidFill>
                  <a:schemeClr val="accent1"/>
                </a:solidFill>
              </a:rPr>
              <a:t>Plan – Establish a single data set</a:t>
            </a:r>
          </a:p>
          <a:p>
            <a:pPr marL="355600" lvl="1" indent="-354013">
              <a:spcBef>
                <a:spcPts val="300"/>
              </a:spcBef>
              <a:spcAft>
                <a:spcPts val="300"/>
              </a:spcAft>
              <a:buClr>
                <a:schemeClr val="accent1"/>
              </a:buClr>
              <a:buSzPct val="125000"/>
              <a:buFont typeface="Arial" pitchFamily="34" charset="0"/>
              <a:buChar char="▪"/>
            </a:pPr>
            <a:r>
              <a:rPr lang="en-GB" sz="1400" dirty="0" smtClean="0">
                <a:solidFill>
                  <a:schemeClr val="accent1"/>
                </a:solidFill>
              </a:rPr>
              <a:t>Analyze – Team analysis driven from single data set</a:t>
            </a:r>
          </a:p>
          <a:p>
            <a:pPr marL="355600" lvl="1" indent="-354013">
              <a:spcBef>
                <a:spcPts val="300"/>
              </a:spcBef>
              <a:spcAft>
                <a:spcPts val="300"/>
              </a:spcAft>
              <a:buClr>
                <a:schemeClr val="accent1"/>
              </a:buClr>
              <a:buSzPct val="125000"/>
              <a:buFont typeface="Arial" pitchFamily="34" charset="0"/>
              <a:buChar char="▪"/>
            </a:pPr>
            <a:r>
              <a:rPr lang="en-GB" sz="1400" dirty="0" smtClean="0">
                <a:solidFill>
                  <a:schemeClr val="accent1"/>
                </a:solidFill>
              </a:rPr>
              <a:t>Report – </a:t>
            </a:r>
            <a:r>
              <a:rPr lang="en-US" sz="1400" dirty="0" smtClean="0">
                <a:solidFill>
                  <a:schemeClr val="accent1"/>
                </a:solidFill>
              </a:rPr>
              <a:t>Report charts and tables linked through</a:t>
            </a:r>
          </a:p>
        </p:txBody>
      </p:sp>
      <p:sp>
        <p:nvSpPr>
          <p:cNvPr id="14" name="Rounded Rectangle 13"/>
          <p:cNvSpPr/>
          <p:nvPr/>
        </p:nvSpPr>
        <p:spPr bwMode="auto">
          <a:xfrm>
            <a:off x="1725467" y="3281770"/>
            <a:ext cx="7162800" cy="1319258"/>
          </a:xfrm>
          <a:prstGeom prst="roundRect">
            <a:avLst>
              <a:gd name="adj" fmla="val 10908"/>
            </a:avLst>
          </a:prstGeom>
          <a:solidFill>
            <a:srgbClr val="007C92"/>
          </a:solidFill>
          <a:ln w="6350">
            <a:noFill/>
            <a:miter lim="800000"/>
            <a:headEnd type="none" w="sm" len="sm"/>
            <a:tailEnd type="none" w="sm" len="sm"/>
          </a:ln>
          <a:effectLst/>
        </p:spPr>
        <p:txBody>
          <a:bodyPr lIns="54000" tIns="54000" rIns="54000" bIns="54000" anchor="t"/>
          <a:lstStyle/>
          <a:p>
            <a:pPr marL="355600" lvl="1" indent="-354013" defTabSz="762000">
              <a:spcBef>
                <a:spcPts val="300"/>
              </a:spcBef>
              <a:spcAft>
                <a:spcPts val="300"/>
              </a:spcAft>
              <a:buClr>
                <a:schemeClr val="accent1"/>
              </a:buClr>
              <a:buSzPct val="75000"/>
            </a:pPr>
            <a:r>
              <a:rPr lang="en-GB" sz="1400" b="1" dirty="0" smtClean="0">
                <a:solidFill>
                  <a:schemeClr val="bg1"/>
                </a:solidFill>
              </a:rPr>
              <a:t>Databooks help achieve certain key objectives...</a:t>
            </a:r>
          </a:p>
          <a:p>
            <a:pPr marL="355600" lvl="1" indent="-354013" defTabSz="762000">
              <a:spcBef>
                <a:spcPts val="300"/>
              </a:spcBef>
              <a:spcAft>
                <a:spcPts val="300"/>
              </a:spcAft>
              <a:buClr>
                <a:schemeClr val="bg1"/>
              </a:buClr>
              <a:buSzPct val="125000"/>
              <a:buFont typeface="Arial" pitchFamily="34" charset="0"/>
              <a:buChar char="▪"/>
            </a:pPr>
            <a:r>
              <a:rPr lang="en-GB" sz="1400" dirty="0" smtClean="0">
                <a:solidFill>
                  <a:schemeClr val="bg1"/>
                </a:solidFill>
                <a:latin typeface="Arial"/>
              </a:rPr>
              <a:t>Data integrity</a:t>
            </a:r>
          </a:p>
          <a:p>
            <a:pPr marL="355600" lvl="1" indent="-354013" defTabSz="762000">
              <a:spcBef>
                <a:spcPts val="300"/>
              </a:spcBef>
              <a:spcAft>
                <a:spcPts val="300"/>
              </a:spcAft>
              <a:buClr>
                <a:schemeClr val="bg1"/>
              </a:buClr>
              <a:buSzPct val="125000"/>
              <a:buFont typeface="Arial" pitchFamily="34" charset="0"/>
              <a:buChar char="▪"/>
            </a:pPr>
            <a:r>
              <a:rPr lang="en-GB" sz="1400" dirty="0" smtClean="0">
                <a:solidFill>
                  <a:schemeClr val="bg1"/>
                </a:solidFill>
                <a:latin typeface="Arial"/>
              </a:rPr>
              <a:t>Efficiency</a:t>
            </a:r>
          </a:p>
          <a:p>
            <a:pPr marL="355600" lvl="1" indent="-354013" defTabSz="762000">
              <a:spcBef>
                <a:spcPts val="300"/>
              </a:spcBef>
              <a:spcAft>
                <a:spcPts val="300"/>
              </a:spcAft>
              <a:buClr>
                <a:schemeClr val="bg1"/>
              </a:buClr>
              <a:buSzPct val="125000"/>
              <a:buFont typeface="Arial" pitchFamily="34" charset="0"/>
              <a:buChar char="▪"/>
            </a:pPr>
            <a:r>
              <a:rPr lang="en-GB" sz="1400" dirty="0" smtClean="0">
                <a:solidFill>
                  <a:schemeClr val="bg1"/>
                </a:solidFill>
                <a:latin typeface="Arial"/>
              </a:rPr>
              <a:t>Focused reporting</a:t>
            </a:r>
          </a:p>
        </p:txBody>
      </p:sp>
      <p:sp>
        <p:nvSpPr>
          <p:cNvPr id="15" name="Pentagon 14"/>
          <p:cNvSpPr/>
          <p:nvPr/>
        </p:nvSpPr>
        <p:spPr bwMode="auto">
          <a:xfrm>
            <a:off x="181431" y="4711165"/>
            <a:ext cx="1524000" cy="856484"/>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b="1" dirty="0" smtClean="0">
                <a:solidFill>
                  <a:schemeClr val="bg1"/>
                </a:solidFill>
                <a:latin typeface="Arial"/>
              </a:rPr>
              <a:t>Steps involved in setting up a databook </a:t>
            </a:r>
          </a:p>
        </p:txBody>
      </p:sp>
      <p:sp>
        <p:nvSpPr>
          <p:cNvPr id="16" name="Pentagon 15"/>
          <p:cNvSpPr/>
          <p:nvPr/>
        </p:nvSpPr>
        <p:spPr bwMode="auto">
          <a:xfrm>
            <a:off x="174172" y="3290583"/>
            <a:ext cx="1524000" cy="552044"/>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b="1" dirty="0" smtClean="0">
                <a:solidFill>
                  <a:schemeClr val="bg1"/>
                </a:solidFill>
                <a:latin typeface="Arial"/>
              </a:rPr>
              <a:t>Why is it important</a:t>
            </a:r>
          </a:p>
        </p:txBody>
      </p:sp>
      <p:sp>
        <p:nvSpPr>
          <p:cNvPr id="17" name="Title 1"/>
          <p:cNvSpPr txBox="1">
            <a:spLocks/>
          </p:cNvSpPr>
          <p:nvPr/>
        </p:nvSpPr>
        <p:spPr bwMode="gray">
          <a:xfrm>
            <a:off x="203201" y="115888"/>
            <a:ext cx="8545513" cy="792162"/>
          </a:xfrm>
          <a:prstGeom prst="rect">
            <a:avLst/>
          </a:prstGeom>
        </p:spPr>
        <p:txBody>
          <a:bodyPr/>
          <a:lstStyle/>
          <a:p>
            <a:pPr lvl="0">
              <a:lnSpc>
                <a:spcPts val="2500"/>
              </a:lnSpc>
              <a:defRPr/>
            </a:pPr>
            <a:r>
              <a:rPr lang="en-GB" dirty="0" smtClean="0">
                <a:solidFill>
                  <a:srgbClr val="8AA5CB"/>
                </a:solidFill>
                <a:latin typeface="Arial" pitchFamily="34" charset="0"/>
                <a:cs typeface="Arial" pitchFamily="34" charset="0"/>
              </a:rPr>
              <a:t>Databooks: Key concepts guide</a:t>
            </a:r>
            <a:r>
              <a:rPr lang="en-US" altLang="en-US" dirty="0" smtClean="0"/>
              <a:t/>
            </a:r>
            <a:br>
              <a:rPr lang="en-US" altLang="en-US" dirty="0" smtClean="0"/>
            </a:br>
            <a:r>
              <a:rPr kumimoji="0" lang="en-US" b="1" i="0" u="none" strike="noStrike" kern="0" cap="none" spc="0" normalizeH="0" baseline="0" noProof="0" dirty="0" smtClean="0">
                <a:ln>
                  <a:noFill/>
                </a:ln>
                <a:solidFill>
                  <a:schemeClr val="bg1"/>
                </a:solidFill>
                <a:effectLst/>
                <a:uLnTx/>
                <a:uFillTx/>
                <a:latin typeface="+mj-lt"/>
                <a:ea typeface="+mj-ea"/>
                <a:cs typeface="+mj-cs"/>
              </a:rPr>
              <a:t>Overview</a:t>
            </a:r>
            <a:endParaRPr kumimoji="0" lang="en-US" b="1" i="0" u="none" strike="noStrike" kern="0" cap="none" spc="0" normalizeH="0" baseline="0" noProof="0" dirty="0">
              <a:ln>
                <a:noFill/>
              </a:ln>
              <a:solidFill>
                <a:schemeClr val="bg1"/>
              </a:solidFill>
              <a:effectLst/>
              <a:uLnTx/>
              <a:uFillTx/>
              <a:latin typeface="+mj-lt"/>
              <a:ea typeface="+mj-ea"/>
              <a:cs typeface="+mj-cs"/>
            </a:endParaRPr>
          </a:p>
        </p:txBody>
      </p:sp>
      <p:pic>
        <p:nvPicPr>
          <p:cNvPr id="19" name="Picture 18"/>
          <p:cNvPicPr>
            <a:picLocks noChangeAspect="1" noChangeArrowheads="1"/>
          </p:cNvPicPr>
          <p:nvPr/>
        </p:nvPicPr>
        <p:blipFill>
          <a:blip r:embed="rId4" cstate="print"/>
          <a:srcRect/>
          <a:stretch>
            <a:fillRect/>
          </a:stretch>
        </p:blipFill>
        <p:spPr bwMode="auto">
          <a:xfrm>
            <a:off x="8078638" y="78378"/>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2" name="Rectangle 4"/>
          <p:cNvSpPr>
            <a:spLocks noGrp="1" noChangeArrowheads="1"/>
          </p:cNvSpPr>
          <p:nvPr>
            <p:ph type="title"/>
          </p:nvPr>
        </p:nvSpPr>
        <p:spPr bwMode="gray"/>
        <p:txBody>
          <a:bodyPr/>
          <a:lstStyle/>
          <a:p>
            <a:r>
              <a:rPr lang="en-GB" sz="1800" b="0" dirty="0" smtClean="0">
                <a:solidFill>
                  <a:srgbClr val="8AA5CB"/>
                </a:solidFill>
                <a:latin typeface="Arial" pitchFamily="34" charset="0"/>
                <a:cs typeface="Arial" pitchFamily="34" charset="0"/>
              </a:rPr>
              <a:t>Databooks: Key concepts guide</a:t>
            </a:r>
            <a:r>
              <a:rPr lang="en-US" altLang="en-US" sz="1800" dirty="0" smtClean="0">
                <a:latin typeface="Arial" charset="0"/>
                <a:cs typeface="Arial" charset="0"/>
              </a:rPr>
              <a:t/>
            </a:r>
            <a:br>
              <a:rPr lang="en-US" altLang="en-US" sz="1800" dirty="0" smtClean="0">
                <a:latin typeface="Arial" charset="0"/>
                <a:cs typeface="Arial" charset="0"/>
              </a:rPr>
            </a:br>
            <a:r>
              <a:rPr lang="en-US" altLang="en-US" sz="1800" dirty="0" smtClean="0">
                <a:latin typeface="Arial" charset="0"/>
                <a:cs typeface="Arial" charset="0"/>
              </a:rPr>
              <a:t>Objectives</a:t>
            </a:r>
            <a:endParaRPr lang="en-GB" sz="1800" dirty="0"/>
          </a:p>
        </p:txBody>
      </p:sp>
      <p:sp>
        <p:nvSpPr>
          <p:cNvPr id="12" name="Rectangle 111"/>
          <p:cNvSpPr>
            <a:spLocks noChangeArrowheads="1"/>
          </p:cNvSpPr>
          <p:nvPr>
            <p:custDataLst>
              <p:tags r:id="rId1"/>
            </p:custDataLst>
          </p:nvPr>
        </p:nvSpPr>
        <p:spPr bwMode="auto">
          <a:xfrm>
            <a:off x="196136" y="1235740"/>
            <a:ext cx="2014496" cy="521043"/>
          </a:xfrm>
          <a:prstGeom prst="homePlate">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400" b="1" dirty="0" smtClean="0">
                <a:solidFill>
                  <a:schemeClr val="bg1"/>
                </a:solidFill>
                <a:latin typeface="Arial"/>
              </a:rPr>
              <a:t>DATA INTEGRITY</a:t>
            </a:r>
            <a:endParaRPr lang="en-GB" sz="1400" b="1" dirty="0">
              <a:solidFill>
                <a:schemeClr val="bg1"/>
              </a:solidFill>
              <a:latin typeface="Arial"/>
            </a:endParaRPr>
          </a:p>
        </p:txBody>
      </p:sp>
      <p:sp>
        <p:nvSpPr>
          <p:cNvPr id="13" name="Rectangle 111"/>
          <p:cNvSpPr>
            <a:spLocks noChangeArrowheads="1"/>
          </p:cNvSpPr>
          <p:nvPr>
            <p:custDataLst>
              <p:tags r:id="rId2"/>
            </p:custDataLst>
          </p:nvPr>
        </p:nvSpPr>
        <p:spPr bwMode="auto">
          <a:xfrm>
            <a:off x="2402306" y="1232365"/>
            <a:ext cx="6335293" cy="901235"/>
          </a:xfrm>
          <a:prstGeom prst="roundRect">
            <a:avLst/>
          </a:prstGeom>
          <a:solidFill>
            <a:srgbClr val="80BEC9"/>
          </a:solidFill>
          <a:ln w="6350">
            <a:noFill/>
            <a:miter lim="800000"/>
            <a:headEnd type="none" w="sm" len="sm"/>
            <a:tailEnd type="none" w="sm" len="sm"/>
          </a:ln>
          <a:effectLst/>
        </p:spPr>
        <p:txBody>
          <a:bodyPr lIns="54000" tIns="54000" rIns="54000" bIns="54000" anchor="t"/>
          <a:lstStyle/>
          <a:p>
            <a:pPr marL="231775" indent="-231775" defTabSz="762000">
              <a:spcBef>
                <a:spcPct val="20000"/>
              </a:spcBef>
              <a:buClr>
                <a:schemeClr val="accent1"/>
              </a:buClr>
              <a:buSzPct val="125000"/>
              <a:buFont typeface="Arial" pitchFamily="34" charset="0"/>
              <a:buChar char="▪"/>
            </a:pPr>
            <a:r>
              <a:rPr lang="en-US" sz="1400" dirty="0" smtClean="0">
                <a:solidFill>
                  <a:schemeClr val="accent1"/>
                </a:solidFill>
                <a:latin typeface="Arial"/>
              </a:rPr>
              <a:t>Improved control, ownership and responsibility for numbers</a:t>
            </a:r>
          </a:p>
          <a:p>
            <a:pPr marL="231775" indent="-231775" defTabSz="762000">
              <a:spcBef>
                <a:spcPct val="20000"/>
              </a:spcBef>
              <a:buClr>
                <a:schemeClr val="accent1"/>
              </a:buClr>
              <a:buSzPct val="125000"/>
              <a:buFont typeface="Arial" pitchFamily="34" charset="0"/>
              <a:buChar char="▪"/>
            </a:pPr>
            <a:r>
              <a:rPr lang="en-US" sz="1400" dirty="0" smtClean="0">
                <a:solidFill>
                  <a:schemeClr val="accent1"/>
                </a:solidFill>
                <a:latin typeface="Arial"/>
              </a:rPr>
              <a:t>Consistent and reconciled financial information</a:t>
            </a:r>
          </a:p>
          <a:p>
            <a:pPr marL="231775" indent="-231775" defTabSz="762000">
              <a:spcBef>
                <a:spcPct val="20000"/>
              </a:spcBef>
              <a:buClr>
                <a:schemeClr val="accent1"/>
              </a:buClr>
              <a:buSzPct val="125000"/>
              <a:buFont typeface="Arial" pitchFamily="34" charset="0"/>
              <a:buChar char="▪"/>
            </a:pPr>
            <a:r>
              <a:rPr lang="en-US" sz="1400" dirty="0" smtClean="0">
                <a:solidFill>
                  <a:schemeClr val="accent1"/>
                </a:solidFill>
                <a:latin typeface="Arial"/>
              </a:rPr>
              <a:t>Effective working paper and numbers ‘trail’</a:t>
            </a:r>
            <a:endParaRPr lang="en-US" sz="1400" dirty="0">
              <a:solidFill>
                <a:schemeClr val="accent1"/>
              </a:solidFill>
              <a:latin typeface="Arial"/>
            </a:endParaRPr>
          </a:p>
        </p:txBody>
      </p:sp>
      <p:sp>
        <p:nvSpPr>
          <p:cNvPr id="15" name="Rectangle 114"/>
          <p:cNvSpPr>
            <a:spLocks noChangeArrowheads="1"/>
          </p:cNvSpPr>
          <p:nvPr>
            <p:custDataLst>
              <p:tags r:id="rId3"/>
            </p:custDataLst>
          </p:nvPr>
        </p:nvSpPr>
        <p:spPr bwMode="auto">
          <a:xfrm>
            <a:off x="210650" y="2294432"/>
            <a:ext cx="2014496" cy="521043"/>
          </a:xfrm>
          <a:prstGeom prst="homePlate">
            <a:avLst/>
          </a:prstGeom>
          <a:solidFill>
            <a:srgbClr val="8E258D"/>
          </a:solidFill>
          <a:ln w="6350">
            <a:noFill/>
            <a:miter lim="800000"/>
            <a:headEnd type="none" w="sm" len="sm"/>
            <a:tailEnd type="none" w="sm" len="sm"/>
          </a:ln>
          <a:effectLst/>
        </p:spPr>
        <p:txBody>
          <a:bodyPr lIns="54000" tIns="54000" rIns="54000" bIns="54000" anchor="ctr" anchorCtr="1"/>
          <a:lstStyle/>
          <a:p>
            <a:pPr algn="ctr" defTabSz="762000">
              <a:spcBef>
                <a:spcPct val="20000"/>
              </a:spcBef>
            </a:pPr>
            <a:r>
              <a:rPr lang="en-GB" sz="1400" b="1" dirty="0" smtClean="0">
                <a:solidFill>
                  <a:schemeClr val="bg1"/>
                </a:solidFill>
                <a:latin typeface="Arial"/>
              </a:rPr>
              <a:t>EFFICIENCY</a:t>
            </a:r>
            <a:endParaRPr lang="en-GB" sz="1400" b="1" dirty="0">
              <a:solidFill>
                <a:schemeClr val="bg1"/>
              </a:solidFill>
              <a:latin typeface="Arial"/>
            </a:endParaRPr>
          </a:p>
        </p:txBody>
      </p:sp>
      <p:sp>
        <p:nvSpPr>
          <p:cNvPr id="16" name="Rectangle 114"/>
          <p:cNvSpPr>
            <a:spLocks noChangeArrowheads="1"/>
          </p:cNvSpPr>
          <p:nvPr>
            <p:custDataLst>
              <p:tags r:id="rId4"/>
            </p:custDataLst>
          </p:nvPr>
        </p:nvSpPr>
        <p:spPr bwMode="auto">
          <a:xfrm>
            <a:off x="2387793" y="2285528"/>
            <a:ext cx="6335293" cy="1444641"/>
          </a:xfrm>
          <a:prstGeom prst="roundRect">
            <a:avLst/>
          </a:prstGeom>
          <a:solidFill>
            <a:srgbClr val="C792C6"/>
          </a:solidFill>
          <a:ln w="6350">
            <a:noFill/>
            <a:miter lim="800000"/>
            <a:headEnd type="none" w="sm" len="sm"/>
            <a:tailEnd type="none" w="sm" len="sm"/>
          </a:ln>
          <a:effectLst/>
        </p:spPr>
        <p:txBody>
          <a:bodyPr lIns="54000" tIns="54000" rIns="54000" bIns="54000" anchor="t" anchorCtr="1"/>
          <a:lstStyle/>
          <a:p>
            <a:pPr marL="231775" indent="-231775" defTabSz="762000">
              <a:spcBef>
                <a:spcPct val="20000"/>
              </a:spcBef>
              <a:buClr>
                <a:schemeClr val="accent1"/>
              </a:buClr>
              <a:buSzPct val="125000"/>
              <a:buFont typeface="Arial" pitchFamily="34" charset="0"/>
              <a:buChar char="▪"/>
            </a:pPr>
            <a:r>
              <a:rPr lang="en-US" sz="1400" dirty="0" smtClean="0">
                <a:solidFill>
                  <a:schemeClr val="accent1"/>
                </a:solidFill>
                <a:latin typeface="Arial"/>
              </a:rPr>
              <a:t>Report tables and charts tied through to single underlying dataset and automatically updated when numbers change</a:t>
            </a:r>
          </a:p>
          <a:p>
            <a:pPr marL="231775" indent="-231775" defTabSz="762000">
              <a:spcBef>
                <a:spcPct val="20000"/>
              </a:spcBef>
              <a:buClr>
                <a:schemeClr val="accent1"/>
              </a:buClr>
              <a:buSzPct val="125000"/>
              <a:buFont typeface="Arial" pitchFamily="34" charset="0"/>
              <a:buChar char="▪"/>
            </a:pPr>
            <a:r>
              <a:rPr lang="en-US" sz="1400" dirty="0" smtClean="0">
                <a:solidFill>
                  <a:schemeClr val="accent1"/>
                </a:solidFill>
                <a:latin typeface="Arial"/>
              </a:rPr>
              <a:t>Efficient generation of tables for Appendix of reports</a:t>
            </a:r>
          </a:p>
          <a:p>
            <a:pPr marL="231775" indent="-231775" defTabSz="762000">
              <a:spcBef>
                <a:spcPct val="20000"/>
              </a:spcBef>
              <a:buClr>
                <a:schemeClr val="accent1"/>
              </a:buClr>
              <a:buSzPct val="125000"/>
              <a:buFont typeface="Arial" pitchFamily="34" charset="0"/>
              <a:buChar char="▪"/>
            </a:pPr>
            <a:r>
              <a:rPr lang="en-US" sz="1400" dirty="0" smtClean="0">
                <a:solidFill>
                  <a:schemeClr val="accent1"/>
                </a:solidFill>
                <a:latin typeface="Arial"/>
              </a:rPr>
              <a:t>Reduced amount of adjusting, amending and checking tables and charts in report</a:t>
            </a:r>
            <a:endParaRPr lang="en-US" sz="1400" dirty="0">
              <a:solidFill>
                <a:schemeClr val="accent1"/>
              </a:solidFill>
              <a:latin typeface="Arial"/>
            </a:endParaRPr>
          </a:p>
        </p:txBody>
      </p:sp>
      <p:sp>
        <p:nvSpPr>
          <p:cNvPr id="17" name="Rectangle 110"/>
          <p:cNvSpPr>
            <a:spLocks noChangeArrowheads="1"/>
          </p:cNvSpPr>
          <p:nvPr>
            <p:custDataLst>
              <p:tags r:id="rId5"/>
            </p:custDataLst>
          </p:nvPr>
        </p:nvSpPr>
        <p:spPr bwMode="auto">
          <a:xfrm>
            <a:off x="242400" y="3848415"/>
            <a:ext cx="2014496" cy="521043"/>
          </a:xfrm>
          <a:prstGeom prst="homePlate">
            <a:avLst/>
          </a:prstGeom>
          <a:solidFill>
            <a:srgbClr val="A79E70"/>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400" b="1" dirty="0" smtClean="0">
                <a:solidFill>
                  <a:schemeClr val="bg1"/>
                </a:solidFill>
                <a:latin typeface="Arial"/>
              </a:rPr>
              <a:t>FOCUSED REPORTING</a:t>
            </a:r>
            <a:endParaRPr lang="en-GB" sz="1400" b="1" dirty="0">
              <a:solidFill>
                <a:schemeClr val="bg1"/>
              </a:solidFill>
              <a:latin typeface="Arial"/>
            </a:endParaRPr>
          </a:p>
        </p:txBody>
      </p:sp>
      <p:sp>
        <p:nvSpPr>
          <p:cNvPr id="18" name="Rectangle 110"/>
          <p:cNvSpPr>
            <a:spLocks noChangeArrowheads="1"/>
          </p:cNvSpPr>
          <p:nvPr>
            <p:custDataLst>
              <p:tags r:id="rId6"/>
            </p:custDataLst>
          </p:nvPr>
        </p:nvSpPr>
        <p:spPr bwMode="auto">
          <a:xfrm>
            <a:off x="2414099" y="3846854"/>
            <a:ext cx="6335293" cy="1189603"/>
          </a:xfrm>
          <a:prstGeom prst="roundRect">
            <a:avLst/>
          </a:prstGeom>
          <a:solidFill>
            <a:srgbClr val="BABBBC"/>
          </a:solidFill>
          <a:ln w="6350">
            <a:noFill/>
            <a:miter lim="800000"/>
            <a:headEnd type="none" w="sm" len="sm"/>
            <a:tailEnd type="none" w="sm" len="sm"/>
          </a:ln>
          <a:effectLst/>
        </p:spPr>
        <p:txBody>
          <a:bodyPr lIns="54000" tIns="54000" rIns="54000" bIns="54000" anchor="t"/>
          <a:lstStyle/>
          <a:p>
            <a:pPr marL="231775" indent="-231775" defTabSz="762000">
              <a:spcBef>
                <a:spcPct val="20000"/>
              </a:spcBef>
              <a:buClr>
                <a:schemeClr val="accent1"/>
              </a:buClr>
              <a:buSzPct val="125000"/>
              <a:buFont typeface="Arial" pitchFamily="34" charset="0"/>
              <a:buChar char="▪"/>
            </a:pPr>
            <a:r>
              <a:rPr lang="en-GB" sz="1400" dirty="0" smtClean="0">
                <a:solidFill>
                  <a:schemeClr val="accent1"/>
                </a:solidFill>
                <a:latin typeface="Arial"/>
              </a:rPr>
              <a:t>Reports don’t become a data dump </a:t>
            </a:r>
          </a:p>
          <a:p>
            <a:pPr marL="231775" indent="-231775" defTabSz="762000">
              <a:spcBef>
                <a:spcPct val="20000"/>
              </a:spcBef>
              <a:buClr>
                <a:schemeClr val="accent1"/>
              </a:buClr>
              <a:buSzPct val="125000"/>
              <a:buFont typeface="Arial" pitchFamily="34" charset="0"/>
              <a:buChar char="▪"/>
            </a:pPr>
            <a:r>
              <a:rPr lang="en-GB" sz="1400" dirty="0" smtClean="0">
                <a:solidFill>
                  <a:schemeClr val="accent1"/>
                </a:solidFill>
                <a:latin typeface="Arial"/>
              </a:rPr>
              <a:t>Reports focus on key findings and analysis that supports the findings (helps make the distinction between ‘need to know’ and ‘nice to know’)</a:t>
            </a:r>
          </a:p>
          <a:p>
            <a:pPr marL="231775" indent="-231775" defTabSz="762000">
              <a:spcBef>
                <a:spcPct val="20000"/>
              </a:spcBef>
              <a:buClr>
                <a:schemeClr val="accent1"/>
              </a:buClr>
              <a:buSzPct val="125000"/>
              <a:buFont typeface="Arial" pitchFamily="34" charset="0"/>
              <a:buChar char="▪"/>
            </a:pPr>
            <a:r>
              <a:rPr lang="en-GB" sz="1400" dirty="0" smtClean="0">
                <a:solidFill>
                  <a:schemeClr val="accent1"/>
                </a:solidFill>
                <a:latin typeface="Arial"/>
              </a:rPr>
              <a:t>Clear, concise and useful reports </a:t>
            </a:r>
          </a:p>
        </p:txBody>
      </p:sp>
      <p:pic>
        <p:nvPicPr>
          <p:cNvPr id="10" name="Picture 9"/>
          <p:cNvPicPr>
            <a:picLocks noChangeAspect="1" noChangeArrowheads="1"/>
          </p:cNvPicPr>
          <p:nvPr/>
        </p:nvPicPr>
        <p:blipFill>
          <a:blip r:embed="rId9" cstate="print"/>
          <a:srcRect/>
          <a:stretch>
            <a:fillRect/>
          </a:stretch>
        </p:blipFill>
        <p:spPr bwMode="auto">
          <a:xfrm>
            <a:off x="8078638" y="78378"/>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69" name="Rectangle 37"/>
          <p:cNvSpPr>
            <a:spLocks noGrp="1" noChangeArrowheads="1"/>
          </p:cNvSpPr>
          <p:nvPr>
            <p:ph type="title"/>
          </p:nvPr>
        </p:nvSpPr>
        <p:spPr bwMode="gray"/>
        <p:txBody>
          <a:bodyPr/>
          <a:lstStyle/>
          <a:p>
            <a:r>
              <a:rPr lang="en-GB" sz="1800" b="0" dirty="0" smtClean="0">
                <a:solidFill>
                  <a:srgbClr val="8AA5CB"/>
                </a:solidFill>
                <a:latin typeface="Arial" pitchFamily="34" charset="0"/>
                <a:cs typeface="Arial" pitchFamily="34" charset="0"/>
              </a:rPr>
              <a:t>Databooks: Key concepts guide</a:t>
            </a:r>
            <a:r>
              <a:rPr lang="en-US" altLang="en-US" sz="1800" dirty="0" smtClean="0">
                <a:latin typeface="Arial" charset="0"/>
                <a:cs typeface="Arial" charset="0"/>
              </a:rPr>
              <a:t/>
            </a:r>
            <a:br>
              <a:rPr lang="en-US" altLang="en-US" sz="1800" dirty="0" smtClean="0">
                <a:latin typeface="Arial" charset="0"/>
                <a:cs typeface="Arial" charset="0"/>
              </a:rPr>
            </a:br>
            <a:r>
              <a:rPr lang="en-GB" sz="1800" dirty="0" smtClean="0"/>
              <a:t>Steps </a:t>
            </a:r>
            <a:endParaRPr lang="en-GB" sz="1800" dirty="0"/>
          </a:p>
        </p:txBody>
      </p:sp>
      <p:sp>
        <p:nvSpPr>
          <p:cNvPr id="120835" name="AutoShape 3"/>
          <p:cNvSpPr>
            <a:spLocks noChangeArrowheads="1"/>
          </p:cNvSpPr>
          <p:nvPr/>
        </p:nvSpPr>
        <p:spPr bwMode="auto">
          <a:xfrm>
            <a:off x="108353" y="1114697"/>
            <a:ext cx="2995246" cy="713242"/>
          </a:xfrm>
          <a:prstGeom prst="chevron">
            <a:avLst>
              <a:gd name="adj" fmla="val 32811"/>
            </a:avLst>
          </a:prstGeom>
          <a:solidFill>
            <a:srgbClr val="007C92"/>
          </a:solidFill>
          <a:ln w="6350">
            <a:noFill/>
            <a:miter lim="800000"/>
            <a:headEnd type="none" w="sm" len="sm"/>
            <a:tailEnd type="none" w="sm" len="sm"/>
          </a:ln>
          <a:effectLst/>
        </p:spPr>
        <p:txBody>
          <a:bodyPr lIns="54000" tIns="54000" rIns="54000" bIns="54000" anchor="ctr"/>
          <a:lstStyle/>
          <a:p>
            <a:pPr marL="193675" algn="ctr" defTabSz="762000" eaLnBrk="0" hangingPunct="0">
              <a:spcBef>
                <a:spcPct val="20000"/>
              </a:spcBef>
            </a:pPr>
            <a:r>
              <a:rPr lang="en-GB" sz="1400" b="1" dirty="0" smtClean="0">
                <a:solidFill>
                  <a:schemeClr val="bg1"/>
                </a:solidFill>
                <a:latin typeface="Arial"/>
              </a:rPr>
              <a:t>PLAN</a:t>
            </a:r>
          </a:p>
          <a:p>
            <a:pPr marL="193675" algn="ctr" defTabSz="762000" eaLnBrk="0" hangingPunct="0">
              <a:spcBef>
                <a:spcPct val="20000"/>
              </a:spcBef>
            </a:pPr>
            <a:r>
              <a:rPr lang="en-GB" sz="1400" b="1" dirty="0" smtClean="0">
                <a:solidFill>
                  <a:schemeClr val="bg1"/>
                </a:solidFill>
                <a:latin typeface="Arial"/>
              </a:rPr>
              <a:t>Establish </a:t>
            </a:r>
            <a:r>
              <a:rPr lang="en-GB" sz="1400" b="1" dirty="0">
                <a:solidFill>
                  <a:schemeClr val="bg1"/>
                </a:solidFill>
                <a:latin typeface="Arial"/>
              </a:rPr>
              <a:t>a single </a:t>
            </a:r>
            <a:r>
              <a:rPr lang="en-GB" sz="1400" b="1" dirty="0" smtClean="0">
                <a:solidFill>
                  <a:schemeClr val="bg1"/>
                </a:solidFill>
                <a:latin typeface="Arial"/>
              </a:rPr>
              <a:t/>
            </a:r>
            <a:br>
              <a:rPr lang="en-GB" sz="1400" b="1" dirty="0" smtClean="0">
                <a:solidFill>
                  <a:schemeClr val="bg1"/>
                </a:solidFill>
                <a:latin typeface="Arial"/>
              </a:rPr>
            </a:br>
            <a:r>
              <a:rPr lang="en-GB" sz="1400" b="1" dirty="0" smtClean="0">
                <a:solidFill>
                  <a:schemeClr val="bg1"/>
                </a:solidFill>
                <a:latin typeface="Arial"/>
              </a:rPr>
              <a:t>data </a:t>
            </a:r>
            <a:r>
              <a:rPr lang="en-GB" sz="1400" b="1" dirty="0">
                <a:solidFill>
                  <a:schemeClr val="bg1"/>
                </a:solidFill>
                <a:latin typeface="Arial"/>
              </a:rPr>
              <a:t>set</a:t>
            </a:r>
          </a:p>
        </p:txBody>
      </p:sp>
      <p:sp>
        <p:nvSpPr>
          <p:cNvPr id="120836" name="AutoShape 4"/>
          <p:cNvSpPr>
            <a:spLocks noChangeArrowheads="1"/>
          </p:cNvSpPr>
          <p:nvPr/>
        </p:nvSpPr>
        <p:spPr bwMode="auto">
          <a:xfrm>
            <a:off x="3030330" y="1114697"/>
            <a:ext cx="2986454" cy="713242"/>
          </a:xfrm>
          <a:prstGeom prst="chevron">
            <a:avLst>
              <a:gd name="adj" fmla="val 36309"/>
            </a:avLst>
          </a:prstGeom>
          <a:solidFill>
            <a:srgbClr val="8E258D"/>
          </a:solidFill>
          <a:ln w="6350">
            <a:noFill/>
            <a:miter lim="800000"/>
            <a:headEnd type="none" w="sm" len="sm"/>
            <a:tailEnd type="none" w="sm" len="sm"/>
          </a:ln>
          <a:effectLst/>
        </p:spPr>
        <p:txBody>
          <a:bodyPr lIns="54000" tIns="54000" rIns="54000" bIns="54000" anchor="ctr" anchorCtr="1"/>
          <a:lstStyle/>
          <a:p>
            <a:pPr marL="193675" algn="ctr" defTabSz="762000" eaLnBrk="0" hangingPunct="0">
              <a:spcBef>
                <a:spcPct val="20000"/>
              </a:spcBef>
            </a:pPr>
            <a:r>
              <a:rPr lang="en-GB" sz="1400" b="1" dirty="0" smtClean="0">
                <a:solidFill>
                  <a:schemeClr val="bg1"/>
                </a:solidFill>
                <a:latin typeface="Arial"/>
              </a:rPr>
              <a:t>ANALYZE</a:t>
            </a:r>
            <a:endParaRPr lang="en-GB" sz="1400" b="1" dirty="0">
              <a:solidFill>
                <a:schemeClr val="bg1"/>
              </a:solidFill>
              <a:latin typeface="Arial"/>
            </a:endParaRPr>
          </a:p>
          <a:p>
            <a:pPr marL="193675" algn="ctr" defTabSz="762000" eaLnBrk="0" hangingPunct="0">
              <a:spcBef>
                <a:spcPct val="20000"/>
              </a:spcBef>
            </a:pPr>
            <a:r>
              <a:rPr lang="en-GB" sz="1400" b="1" dirty="0">
                <a:solidFill>
                  <a:schemeClr val="bg1"/>
                </a:solidFill>
                <a:latin typeface="Arial"/>
              </a:rPr>
              <a:t>Team analysis driven </a:t>
            </a:r>
            <a:br>
              <a:rPr lang="en-GB" sz="1400" b="1" dirty="0">
                <a:solidFill>
                  <a:schemeClr val="bg1"/>
                </a:solidFill>
                <a:latin typeface="Arial"/>
              </a:rPr>
            </a:br>
            <a:r>
              <a:rPr lang="en-GB" sz="1400" b="1" dirty="0">
                <a:solidFill>
                  <a:schemeClr val="bg1"/>
                </a:solidFill>
                <a:latin typeface="Arial"/>
              </a:rPr>
              <a:t>from single data set</a:t>
            </a:r>
          </a:p>
        </p:txBody>
      </p:sp>
      <p:sp>
        <p:nvSpPr>
          <p:cNvPr id="120837" name="AutoShape 5"/>
          <p:cNvSpPr>
            <a:spLocks noChangeArrowheads="1"/>
          </p:cNvSpPr>
          <p:nvPr/>
        </p:nvSpPr>
        <p:spPr bwMode="auto">
          <a:xfrm>
            <a:off x="5943515" y="1114697"/>
            <a:ext cx="2804746" cy="713242"/>
          </a:xfrm>
          <a:prstGeom prst="chevron">
            <a:avLst>
              <a:gd name="adj" fmla="val 37501"/>
            </a:avLst>
          </a:prstGeom>
          <a:solidFill>
            <a:srgbClr val="A79E70"/>
          </a:solidFill>
          <a:ln w="6350">
            <a:noFill/>
            <a:miter lim="800000"/>
            <a:headEnd type="none" w="sm" len="sm"/>
            <a:tailEnd type="none" w="sm" len="sm"/>
          </a:ln>
          <a:effectLst/>
        </p:spPr>
        <p:txBody>
          <a:bodyPr lIns="54000" tIns="54000" rIns="54000" bIns="54000" anchor="ctr"/>
          <a:lstStyle/>
          <a:p>
            <a:pPr marL="193675" algn="ctr" defTabSz="762000" eaLnBrk="0" hangingPunct="0">
              <a:spcBef>
                <a:spcPct val="20000"/>
              </a:spcBef>
            </a:pPr>
            <a:r>
              <a:rPr lang="en-GB" sz="1400" b="1" dirty="0" smtClean="0">
                <a:solidFill>
                  <a:schemeClr val="bg1"/>
                </a:solidFill>
                <a:latin typeface="Arial"/>
              </a:rPr>
              <a:t>REPORT</a:t>
            </a:r>
            <a:endParaRPr lang="en-GB" sz="1400" b="1" dirty="0">
              <a:solidFill>
                <a:schemeClr val="bg1"/>
              </a:solidFill>
              <a:latin typeface="Arial"/>
            </a:endParaRPr>
          </a:p>
          <a:p>
            <a:pPr marL="193675" algn="ctr" defTabSz="762000" eaLnBrk="0" hangingPunct="0">
              <a:spcBef>
                <a:spcPct val="20000"/>
              </a:spcBef>
            </a:pPr>
            <a:r>
              <a:rPr lang="en-GB" sz="1400" b="1" dirty="0">
                <a:solidFill>
                  <a:schemeClr val="bg1"/>
                </a:solidFill>
                <a:latin typeface="Arial"/>
              </a:rPr>
              <a:t>Report charts and </a:t>
            </a:r>
            <a:br>
              <a:rPr lang="en-GB" sz="1400" b="1" dirty="0">
                <a:solidFill>
                  <a:schemeClr val="bg1"/>
                </a:solidFill>
                <a:latin typeface="Arial"/>
              </a:rPr>
            </a:br>
            <a:r>
              <a:rPr lang="en-GB" sz="1400" b="1" dirty="0">
                <a:solidFill>
                  <a:schemeClr val="bg1"/>
                </a:solidFill>
                <a:latin typeface="Arial"/>
              </a:rPr>
              <a:t>tables linked through</a:t>
            </a:r>
          </a:p>
        </p:txBody>
      </p:sp>
      <p:sp>
        <p:nvSpPr>
          <p:cNvPr id="57" name="Rectangle 15"/>
          <p:cNvSpPr>
            <a:spLocks noChangeArrowheads="1"/>
          </p:cNvSpPr>
          <p:nvPr/>
        </p:nvSpPr>
        <p:spPr bwMode="auto">
          <a:xfrm>
            <a:off x="3848196" y="2015264"/>
            <a:ext cx="1439863" cy="338138"/>
          </a:xfrm>
          <a:prstGeom prst="rect">
            <a:avLst/>
          </a:prstGeom>
          <a:solidFill>
            <a:srgbClr val="C792C6"/>
          </a:solidFill>
          <a:ln w="6350">
            <a:noFill/>
            <a:miter lim="800000"/>
            <a:headEnd type="none" w="sm" len="sm"/>
            <a:tailEnd type="none" w="sm" len="sm"/>
          </a:ln>
          <a:effectLst/>
        </p:spPr>
        <p:txBody>
          <a:bodyPr lIns="54000" tIns="54000" rIns="54000" bIns="54000" anchor="ctr" anchorCtr="1"/>
          <a:lstStyle/>
          <a:p>
            <a:pPr algn="ctr" defTabSz="762000">
              <a:spcBef>
                <a:spcPct val="20000"/>
              </a:spcBef>
              <a:buClr>
                <a:schemeClr val="bg1"/>
              </a:buClr>
            </a:pPr>
            <a:r>
              <a:rPr lang="en-GB" sz="1200" b="1" dirty="0">
                <a:solidFill>
                  <a:schemeClr val="accent1"/>
                </a:solidFill>
                <a:latin typeface="Arial"/>
              </a:rPr>
              <a:t>Databook</a:t>
            </a:r>
          </a:p>
        </p:txBody>
      </p:sp>
      <p:sp>
        <p:nvSpPr>
          <p:cNvPr id="58" name="Rectangle 10"/>
          <p:cNvSpPr>
            <a:spLocks noChangeArrowheads="1"/>
          </p:cNvSpPr>
          <p:nvPr/>
        </p:nvSpPr>
        <p:spPr bwMode="auto">
          <a:xfrm>
            <a:off x="6065030" y="2018989"/>
            <a:ext cx="1439863" cy="338626"/>
          </a:xfrm>
          <a:prstGeom prst="rect">
            <a:avLst/>
          </a:prstGeom>
          <a:solidFill>
            <a:srgbClr val="BABBBC"/>
          </a:solidFill>
          <a:ln w="6350">
            <a:noFill/>
            <a:miter lim="800000"/>
            <a:headEnd type="none" w="sm" len="sm"/>
            <a:tailEnd type="none" w="sm" len="sm"/>
          </a:ln>
          <a:effectLst/>
        </p:spPr>
        <p:txBody>
          <a:bodyPr lIns="54000" tIns="54000" rIns="54000" bIns="54000" anchor="ctr"/>
          <a:lstStyle/>
          <a:p>
            <a:pPr algn="ctr" defTabSz="762000">
              <a:spcBef>
                <a:spcPct val="20000"/>
              </a:spcBef>
              <a:buClr>
                <a:schemeClr val="bg1"/>
              </a:buClr>
            </a:pPr>
            <a:r>
              <a:rPr lang="en-GB" sz="1200" b="1" dirty="0">
                <a:solidFill>
                  <a:schemeClr val="accent1"/>
                </a:solidFill>
                <a:latin typeface="Arial"/>
              </a:rPr>
              <a:t>Report body</a:t>
            </a:r>
          </a:p>
        </p:txBody>
      </p:sp>
      <p:sp>
        <p:nvSpPr>
          <p:cNvPr id="59" name="Rectangle 13"/>
          <p:cNvSpPr>
            <a:spLocks noChangeArrowheads="1"/>
          </p:cNvSpPr>
          <p:nvPr/>
        </p:nvSpPr>
        <p:spPr bwMode="auto">
          <a:xfrm>
            <a:off x="7963680" y="1953352"/>
            <a:ext cx="914400" cy="202877"/>
          </a:xfrm>
          <a:prstGeom prst="rect">
            <a:avLst/>
          </a:prstGeom>
          <a:solidFill>
            <a:srgbClr val="BABBBC"/>
          </a:solidFill>
          <a:ln w="6350">
            <a:noFill/>
            <a:miter lim="800000"/>
            <a:headEnd type="none" w="sm" len="sm"/>
            <a:tailEnd type="none" w="sm" len="sm"/>
          </a:ln>
          <a:effectLst/>
        </p:spPr>
        <p:txBody>
          <a:bodyPr lIns="54000" tIns="54000" rIns="54000" bIns="54000" anchor="ctr"/>
          <a:lstStyle/>
          <a:p>
            <a:pPr algn="ctr" defTabSz="762000">
              <a:spcBef>
                <a:spcPct val="20000"/>
              </a:spcBef>
              <a:buClr>
                <a:schemeClr val="bg1"/>
              </a:buClr>
            </a:pPr>
            <a:r>
              <a:rPr lang="en-GB" sz="1200" b="1" dirty="0">
                <a:solidFill>
                  <a:schemeClr val="accent1"/>
                </a:solidFill>
                <a:latin typeface="Arial"/>
              </a:rPr>
              <a:t>Tables</a:t>
            </a:r>
          </a:p>
        </p:txBody>
      </p:sp>
      <p:sp>
        <p:nvSpPr>
          <p:cNvPr id="60" name="Rectangle 17"/>
          <p:cNvSpPr>
            <a:spLocks noChangeArrowheads="1"/>
          </p:cNvSpPr>
          <p:nvPr/>
        </p:nvSpPr>
        <p:spPr bwMode="auto">
          <a:xfrm>
            <a:off x="7963680" y="2220375"/>
            <a:ext cx="914400" cy="202877"/>
          </a:xfrm>
          <a:prstGeom prst="rect">
            <a:avLst/>
          </a:prstGeom>
          <a:solidFill>
            <a:srgbClr val="BABBBC"/>
          </a:solidFill>
          <a:ln w="6350">
            <a:noFill/>
            <a:miter lim="800000"/>
            <a:headEnd type="none" w="sm" len="sm"/>
            <a:tailEnd type="none" w="sm" len="sm"/>
          </a:ln>
          <a:effectLst/>
        </p:spPr>
        <p:txBody>
          <a:bodyPr lIns="54000" tIns="54000" rIns="54000" bIns="54000" anchor="ctr"/>
          <a:lstStyle/>
          <a:p>
            <a:pPr algn="ctr" defTabSz="762000">
              <a:spcBef>
                <a:spcPct val="20000"/>
              </a:spcBef>
              <a:buClr>
                <a:schemeClr val="bg1"/>
              </a:buClr>
            </a:pPr>
            <a:r>
              <a:rPr lang="en-GB" sz="1200" b="1" dirty="0">
                <a:solidFill>
                  <a:schemeClr val="accent1"/>
                </a:solidFill>
                <a:latin typeface="Arial"/>
              </a:rPr>
              <a:t>Charts</a:t>
            </a:r>
          </a:p>
        </p:txBody>
      </p:sp>
      <p:sp>
        <p:nvSpPr>
          <p:cNvPr id="61" name="Rectangle 16"/>
          <p:cNvSpPr>
            <a:spLocks noChangeArrowheads="1"/>
          </p:cNvSpPr>
          <p:nvPr/>
        </p:nvSpPr>
        <p:spPr bwMode="auto">
          <a:xfrm>
            <a:off x="6065030" y="2570135"/>
            <a:ext cx="1439863" cy="338060"/>
          </a:xfrm>
          <a:prstGeom prst="rect">
            <a:avLst/>
          </a:prstGeom>
          <a:solidFill>
            <a:srgbClr val="BABBBC"/>
          </a:solidFill>
          <a:ln w="6350">
            <a:noFill/>
            <a:miter lim="800000"/>
            <a:headEnd type="none" w="sm" len="sm"/>
            <a:tailEnd type="none" w="sm" len="sm"/>
          </a:ln>
          <a:effectLst/>
        </p:spPr>
        <p:txBody>
          <a:bodyPr lIns="54000" tIns="54000" rIns="54000" bIns="54000" anchor="ctr"/>
          <a:lstStyle/>
          <a:p>
            <a:pPr algn="ctr" defTabSz="762000">
              <a:spcBef>
                <a:spcPct val="20000"/>
              </a:spcBef>
              <a:buClr>
                <a:schemeClr val="bg1"/>
              </a:buClr>
            </a:pPr>
            <a:r>
              <a:rPr lang="en-GB" sz="1200" b="1" dirty="0">
                <a:solidFill>
                  <a:schemeClr val="accent1"/>
                </a:solidFill>
                <a:latin typeface="Arial"/>
              </a:rPr>
              <a:t>Appendices</a:t>
            </a:r>
          </a:p>
        </p:txBody>
      </p:sp>
      <p:sp>
        <p:nvSpPr>
          <p:cNvPr id="62" name="Rectangle 18"/>
          <p:cNvSpPr>
            <a:spLocks noChangeArrowheads="1"/>
          </p:cNvSpPr>
          <p:nvPr/>
        </p:nvSpPr>
        <p:spPr bwMode="auto">
          <a:xfrm>
            <a:off x="7963680" y="2510565"/>
            <a:ext cx="914400" cy="202538"/>
          </a:xfrm>
          <a:prstGeom prst="rect">
            <a:avLst/>
          </a:prstGeom>
          <a:solidFill>
            <a:srgbClr val="BABBBC"/>
          </a:solidFill>
          <a:ln w="6350">
            <a:noFill/>
            <a:miter lim="800000"/>
            <a:headEnd type="none" w="sm" len="sm"/>
            <a:tailEnd type="none" w="sm" len="sm"/>
          </a:ln>
          <a:effectLst/>
        </p:spPr>
        <p:txBody>
          <a:bodyPr lIns="54000" tIns="54000" rIns="54000" bIns="54000" anchor="ctr"/>
          <a:lstStyle/>
          <a:p>
            <a:pPr algn="ctr" defTabSz="762000">
              <a:spcBef>
                <a:spcPct val="20000"/>
              </a:spcBef>
              <a:buClr>
                <a:schemeClr val="bg1"/>
              </a:buClr>
            </a:pPr>
            <a:r>
              <a:rPr lang="en-GB" sz="1200" b="1" dirty="0">
                <a:solidFill>
                  <a:schemeClr val="accent1"/>
                </a:solidFill>
                <a:latin typeface="Arial"/>
              </a:rPr>
              <a:t>Tables</a:t>
            </a:r>
          </a:p>
        </p:txBody>
      </p:sp>
      <p:sp>
        <p:nvSpPr>
          <p:cNvPr id="63" name="Rectangle 19"/>
          <p:cNvSpPr>
            <a:spLocks noChangeArrowheads="1"/>
          </p:cNvSpPr>
          <p:nvPr/>
        </p:nvSpPr>
        <p:spPr bwMode="auto">
          <a:xfrm>
            <a:off x="7963680" y="2765227"/>
            <a:ext cx="914400" cy="202538"/>
          </a:xfrm>
          <a:prstGeom prst="rect">
            <a:avLst/>
          </a:prstGeom>
          <a:solidFill>
            <a:srgbClr val="BABBBC"/>
          </a:solidFill>
          <a:ln w="6350">
            <a:noFill/>
            <a:miter lim="800000"/>
            <a:headEnd type="none" w="sm" len="sm"/>
            <a:tailEnd type="none" w="sm" len="sm"/>
          </a:ln>
          <a:effectLst/>
        </p:spPr>
        <p:txBody>
          <a:bodyPr lIns="54000" tIns="54000" rIns="54000" bIns="54000" anchor="ctr"/>
          <a:lstStyle/>
          <a:p>
            <a:pPr algn="ctr" defTabSz="762000">
              <a:spcBef>
                <a:spcPct val="20000"/>
              </a:spcBef>
              <a:buClr>
                <a:schemeClr val="bg1"/>
              </a:buClr>
            </a:pPr>
            <a:r>
              <a:rPr lang="en-GB" sz="1200" b="1" dirty="0">
                <a:solidFill>
                  <a:schemeClr val="accent1"/>
                </a:solidFill>
                <a:latin typeface="Arial"/>
              </a:rPr>
              <a:t>Charts</a:t>
            </a:r>
          </a:p>
        </p:txBody>
      </p:sp>
      <p:sp>
        <p:nvSpPr>
          <p:cNvPr id="64" name="Rectangle 11"/>
          <p:cNvSpPr>
            <a:spLocks noChangeArrowheads="1"/>
          </p:cNvSpPr>
          <p:nvPr/>
        </p:nvSpPr>
        <p:spPr bwMode="auto">
          <a:xfrm>
            <a:off x="814482" y="3124927"/>
            <a:ext cx="1439863" cy="338138"/>
          </a:xfrm>
          <a:prstGeom prst="rect">
            <a:avLst/>
          </a:prstGeom>
          <a:solidFill>
            <a:srgbClr val="80BEC9"/>
          </a:solidFill>
          <a:ln w="6350">
            <a:noFill/>
            <a:miter lim="800000"/>
            <a:headEnd type="none" w="sm" len="sm"/>
            <a:tailEnd type="none" w="sm" len="sm"/>
          </a:ln>
          <a:effectLst/>
        </p:spPr>
        <p:txBody>
          <a:bodyPr lIns="54000" tIns="54000" rIns="54000" bIns="54000" anchor="ctr"/>
          <a:lstStyle/>
          <a:p>
            <a:pPr algn="ctr" defTabSz="762000">
              <a:spcBef>
                <a:spcPct val="20000"/>
              </a:spcBef>
              <a:buClr>
                <a:schemeClr val="bg1"/>
              </a:buClr>
            </a:pPr>
            <a:r>
              <a:rPr lang="en-GB" sz="1200" b="1" dirty="0">
                <a:solidFill>
                  <a:schemeClr val="accent1"/>
                </a:solidFill>
                <a:latin typeface="Arial"/>
              </a:rPr>
              <a:t>Reconciled</a:t>
            </a:r>
          </a:p>
        </p:txBody>
      </p:sp>
      <p:sp>
        <p:nvSpPr>
          <p:cNvPr id="65" name="Rectangle 12"/>
          <p:cNvSpPr>
            <a:spLocks noChangeArrowheads="1"/>
          </p:cNvSpPr>
          <p:nvPr/>
        </p:nvSpPr>
        <p:spPr bwMode="auto">
          <a:xfrm>
            <a:off x="814482" y="2569302"/>
            <a:ext cx="1439863" cy="338138"/>
          </a:xfrm>
          <a:prstGeom prst="rect">
            <a:avLst/>
          </a:prstGeom>
          <a:solidFill>
            <a:srgbClr val="80BEC9"/>
          </a:solidFill>
          <a:ln w="6350">
            <a:noFill/>
            <a:miter lim="800000"/>
            <a:headEnd type="none" w="sm" len="sm"/>
            <a:tailEnd type="none" w="sm" len="sm"/>
          </a:ln>
          <a:effectLst/>
        </p:spPr>
        <p:txBody>
          <a:bodyPr lIns="54000" tIns="54000" rIns="54000" bIns="54000" anchor="ctr"/>
          <a:lstStyle/>
          <a:p>
            <a:pPr algn="ctr" defTabSz="762000">
              <a:spcBef>
                <a:spcPct val="20000"/>
              </a:spcBef>
              <a:buClr>
                <a:schemeClr val="bg1"/>
              </a:buClr>
            </a:pPr>
            <a:r>
              <a:rPr lang="en-GB" sz="1200" b="1" dirty="0">
                <a:solidFill>
                  <a:schemeClr val="accent1"/>
                </a:solidFill>
                <a:latin typeface="Arial"/>
              </a:rPr>
              <a:t>Consistent</a:t>
            </a:r>
          </a:p>
        </p:txBody>
      </p:sp>
      <p:sp>
        <p:nvSpPr>
          <p:cNvPr id="66" name="Rectangle 14"/>
          <p:cNvSpPr>
            <a:spLocks noChangeArrowheads="1"/>
          </p:cNvSpPr>
          <p:nvPr/>
        </p:nvSpPr>
        <p:spPr bwMode="auto">
          <a:xfrm>
            <a:off x="814482" y="2015264"/>
            <a:ext cx="1439863" cy="338138"/>
          </a:xfrm>
          <a:prstGeom prst="rect">
            <a:avLst/>
          </a:prstGeom>
          <a:solidFill>
            <a:srgbClr val="80BEC9"/>
          </a:solidFill>
          <a:ln w="6350">
            <a:noFill/>
            <a:miter lim="800000"/>
            <a:headEnd type="none" w="sm" len="sm"/>
            <a:tailEnd type="none" w="sm" len="sm"/>
          </a:ln>
          <a:effectLst/>
        </p:spPr>
        <p:txBody>
          <a:bodyPr lIns="54000" tIns="54000" rIns="54000" bIns="54000" anchor="ctr"/>
          <a:lstStyle/>
          <a:p>
            <a:pPr algn="ctr" defTabSz="762000">
              <a:spcBef>
                <a:spcPct val="20000"/>
              </a:spcBef>
              <a:buClr>
                <a:schemeClr val="bg1"/>
              </a:buClr>
            </a:pPr>
            <a:r>
              <a:rPr lang="en-GB" sz="1200" b="1" dirty="0">
                <a:solidFill>
                  <a:schemeClr val="accent1"/>
                </a:solidFill>
                <a:latin typeface="Arial"/>
              </a:rPr>
              <a:t>Raw data</a:t>
            </a:r>
          </a:p>
        </p:txBody>
      </p:sp>
      <p:cxnSp>
        <p:nvCxnSpPr>
          <p:cNvPr id="67" name="AutoShape 41"/>
          <p:cNvCxnSpPr>
            <a:cxnSpLocks noChangeShapeType="1"/>
          </p:cNvCxnSpPr>
          <p:nvPr/>
        </p:nvCxnSpPr>
        <p:spPr bwMode="auto">
          <a:xfrm rot="5400000">
            <a:off x="1412743" y="2461352"/>
            <a:ext cx="215900" cy="0"/>
          </a:xfrm>
          <a:prstGeom prst="straightConnector1">
            <a:avLst/>
          </a:prstGeom>
          <a:noFill/>
          <a:ln w="12700">
            <a:solidFill>
              <a:srgbClr val="F38E31"/>
            </a:solidFill>
            <a:round/>
            <a:headEnd/>
            <a:tailEnd type="triangle" w="med" len="med"/>
          </a:ln>
          <a:effectLst/>
        </p:spPr>
      </p:cxnSp>
      <p:cxnSp>
        <p:nvCxnSpPr>
          <p:cNvPr id="68" name="AutoShape 41"/>
          <p:cNvCxnSpPr>
            <a:cxnSpLocks noChangeShapeType="1"/>
          </p:cNvCxnSpPr>
          <p:nvPr/>
        </p:nvCxnSpPr>
        <p:spPr bwMode="auto">
          <a:xfrm rot="5400000">
            <a:off x="1420003" y="3020144"/>
            <a:ext cx="215900" cy="0"/>
          </a:xfrm>
          <a:prstGeom prst="straightConnector1">
            <a:avLst/>
          </a:prstGeom>
          <a:noFill/>
          <a:ln w="12700">
            <a:solidFill>
              <a:srgbClr val="F38E31"/>
            </a:solidFill>
            <a:round/>
            <a:headEnd/>
            <a:tailEnd type="triangle" w="med" len="med"/>
          </a:ln>
          <a:effectLst/>
        </p:spPr>
      </p:cxnSp>
      <p:cxnSp>
        <p:nvCxnSpPr>
          <p:cNvPr id="70" name="Elbow Connector 69"/>
          <p:cNvCxnSpPr>
            <a:stCxn id="64" idx="3"/>
            <a:endCxn id="57" idx="1"/>
          </p:cNvCxnSpPr>
          <p:nvPr/>
        </p:nvCxnSpPr>
        <p:spPr>
          <a:xfrm flipV="1">
            <a:off x="2254345" y="2184333"/>
            <a:ext cx="1593851" cy="1109663"/>
          </a:xfrm>
          <a:prstGeom prst="bentConnector3">
            <a:avLst>
              <a:gd name="adj1" fmla="val 50000"/>
            </a:avLst>
          </a:prstGeom>
          <a:noFill/>
          <a:ln w="12700">
            <a:solidFill>
              <a:srgbClr val="F38E31"/>
            </a:solidFill>
            <a:round/>
            <a:headEnd/>
            <a:tailEnd type="triangle" w="med" len="med"/>
          </a:ln>
          <a:effectLst/>
        </p:spPr>
      </p:cxnSp>
      <p:cxnSp>
        <p:nvCxnSpPr>
          <p:cNvPr id="72" name="Straight Arrow Connector 71"/>
          <p:cNvCxnSpPr>
            <a:stCxn id="57" idx="3"/>
            <a:endCxn id="58" idx="1"/>
          </p:cNvCxnSpPr>
          <p:nvPr/>
        </p:nvCxnSpPr>
        <p:spPr>
          <a:xfrm>
            <a:off x="5288059" y="2184333"/>
            <a:ext cx="776971" cy="3969"/>
          </a:xfrm>
          <a:prstGeom prst="straightConnector1">
            <a:avLst/>
          </a:prstGeom>
          <a:noFill/>
          <a:ln w="12700">
            <a:solidFill>
              <a:srgbClr val="F38E31"/>
            </a:solidFill>
            <a:round/>
            <a:headEnd/>
            <a:tailEnd type="triangle" w="med" len="med"/>
          </a:ln>
          <a:effectLst/>
        </p:spPr>
      </p:cxnSp>
      <p:cxnSp>
        <p:nvCxnSpPr>
          <p:cNvPr id="74" name="Elbow Connector 73"/>
          <p:cNvCxnSpPr>
            <a:stCxn id="57" idx="3"/>
            <a:endCxn id="61" idx="1"/>
          </p:cNvCxnSpPr>
          <p:nvPr/>
        </p:nvCxnSpPr>
        <p:spPr>
          <a:xfrm>
            <a:off x="5288059" y="2184333"/>
            <a:ext cx="776971" cy="554832"/>
          </a:xfrm>
          <a:prstGeom prst="bentConnector3">
            <a:avLst>
              <a:gd name="adj1" fmla="val 50000"/>
            </a:avLst>
          </a:prstGeom>
          <a:noFill/>
          <a:ln w="12700">
            <a:solidFill>
              <a:srgbClr val="F38E31"/>
            </a:solidFill>
            <a:round/>
            <a:headEnd/>
            <a:tailEnd type="triangle" w="med" len="med"/>
          </a:ln>
          <a:effectLst/>
        </p:spPr>
      </p:cxnSp>
      <p:cxnSp>
        <p:nvCxnSpPr>
          <p:cNvPr id="76" name="Straight Arrow Connector 75"/>
          <p:cNvCxnSpPr>
            <a:stCxn id="58" idx="3"/>
            <a:endCxn id="59" idx="1"/>
          </p:cNvCxnSpPr>
          <p:nvPr/>
        </p:nvCxnSpPr>
        <p:spPr>
          <a:xfrm flipV="1">
            <a:off x="7504893" y="2054791"/>
            <a:ext cx="458787" cy="133511"/>
          </a:xfrm>
          <a:prstGeom prst="straightConnector1">
            <a:avLst/>
          </a:prstGeom>
          <a:noFill/>
          <a:ln w="12700">
            <a:solidFill>
              <a:srgbClr val="F38E31"/>
            </a:solidFill>
            <a:round/>
            <a:headEnd/>
            <a:tailEnd type="triangle" w="med" len="med"/>
          </a:ln>
          <a:effectLst/>
        </p:spPr>
      </p:cxnSp>
      <p:cxnSp>
        <p:nvCxnSpPr>
          <p:cNvPr id="78" name="Straight Arrow Connector 77"/>
          <p:cNvCxnSpPr>
            <a:stCxn id="58" idx="3"/>
            <a:endCxn id="60" idx="1"/>
          </p:cNvCxnSpPr>
          <p:nvPr/>
        </p:nvCxnSpPr>
        <p:spPr>
          <a:xfrm>
            <a:off x="7504893" y="2188302"/>
            <a:ext cx="458787" cy="133512"/>
          </a:xfrm>
          <a:prstGeom prst="straightConnector1">
            <a:avLst/>
          </a:prstGeom>
          <a:noFill/>
          <a:ln w="12700">
            <a:solidFill>
              <a:srgbClr val="F38E31"/>
            </a:solidFill>
            <a:round/>
            <a:headEnd/>
            <a:tailEnd type="triangle" w="med" len="med"/>
          </a:ln>
          <a:effectLst/>
        </p:spPr>
      </p:cxnSp>
      <p:cxnSp>
        <p:nvCxnSpPr>
          <p:cNvPr id="80" name="Straight Arrow Connector 79"/>
          <p:cNvCxnSpPr/>
          <p:nvPr/>
        </p:nvCxnSpPr>
        <p:spPr>
          <a:xfrm flipV="1">
            <a:off x="7526664" y="2584563"/>
            <a:ext cx="458787" cy="133511"/>
          </a:xfrm>
          <a:prstGeom prst="straightConnector1">
            <a:avLst/>
          </a:prstGeom>
          <a:noFill/>
          <a:ln w="12700">
            <a:solidFill>
              <a:srgbClr val="F38E31"/>
            </a:solidFill>
            <a:round/>
            <a:headEnd/>
            <a:tailEnd type="triangle" w="med" len="med"/>
          </a:ln>
          <a:effectLst/>
        </p:spPr>
      </p:cxnSp>
      <p:cxnSp>
        <p:nvCxnSpPr>
          <p:cNvPr id="81" name="Straight Arrow Connector 80"/>
          <p:cNvCxnSpPr/>
          <p:nvPr/>
        </p:nvCxnSpPr>
        <p:spPr>
          <a:xfrm>
            <a:off x="7526664" y="2718074"/>
            <a:ext cx="458787" cy="133512"/>
          </a:xfrm>
          <a:prstGeom prst="straightConnector1">
            <a:avLst/>
          </a:prstGeom>
          <a:noFill/>
          <a:ln w="12700">
            <a:solidFill>
              <a:srgbClr val="F38E31"/>
            </a:solidFill>
            <a:round/>
            <a:headEnd/>
            <a:tailEnd type="triangle" w="med" len="med"/>
          </a:ln>
          <a:effectLst/>
        </p:spPr>
      </p:cxnSp>
      <p:sp>
        <p:nvSpPr>
          <p:cNvPr id="83" name="Rectangle 115"/>
          <p:cNvSpPr>
            <a:spLocks noChangeArrowheads="1"/>
          </p:cNvSpPr>
          <p:nvPr>
            <p:custDataLst>
              <p:tags r:id="rId1"/>
            </p:custDataLst>
          </p:nvPr>
        </p:nvSpPr>
        <p:spPr bwMode="auto">
          <a:xfrm>
            <a:off x="285724" y="3619500"/>
            <a:ext cx="8610626" cy="2609850"/>
          </a:xfrm>
          <a:prstGeom prst="rect">
            <a:avLst/>
          </a:prstGeom>
          <a:solidFill>
            <a:srgbClr val="7AB800"/>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400" dirty="0">
                <a:solidFill>
                  <a:schemeClr val="bg1"/>
                </a:solidFill>
                <a:latin typeface="Arial"/>
              </a:rPr>
              <a:t>Text text text</a:t>
            </a:r>
          </a:p>
        </p:txBody>
      </p:sp>
      <p:sp>
        <p:nvSpPr>
          <p:cNvPr id="84" name="Rectangle 115"/>
          <p:cNvSpPr>
            <a:spLocks noChangeArrowheads="1"/>
          </p:cNvSpPr>
          <p:nvPr>
            <p:custDataLst>
              <p:tags r:id="rId2"/>
            </p:custDataLst>
          </p:nvPr>
        </p:nvSpPr>
        <p:spPr bwMode="auto">
          <a:xfrm>
            <a:off x="278648" y="3629954"/>
            <a:ext cx="2743200" cy="2606472"/>
          </a:xfrm>
          <a:prstGeom prst="rect">
            <a:avLst/>
          </a:prstGeom>
          <a:solidFill>
            <a:srgbClr val="BDDC80"/>
          </a:solidFill>
          <a:ln w="6350">
            <a:noFill/>
            <a:miter lim="800000"/>
            <a:headEnd type="none" w="sm" len="sm"/>
            <a:tailEnd type="none" w="sm" len="sm"/>
          </a:ln>
          <a:effectLst/>
        </p:spPr>
        <p:txBody>
          <a:bodyPr lIns="54000" tIns="54000" rIns="54000" bIns="54000" anchor="ctr"/>
          <a:lstStyle/>
          <a:p>
            <a:pPr marL="231775" indent="-231775" defTabSz="762000">
              <a:spcBef>
                <a:spcPts val="300"/>
              </a:spcBef>
              <a:spcAft>
                <a:spcPts val="300"/>
              </a:spcAft>
              <a:buClr>
                <a:schemeClr val="accent1"/>
              </a:buClr>
              <a:buSzPct val="125000"/>
              <a:buFont typeface="Arial" pitchFamily="34" charset="0"/>
              <a:buChar char="▪"/>
            </a:pPr>
            <a:r>
              <a:rPr lang="en-US" sz="1100" dirty="0" smtClean="0">
                <a:solidFill>
                  <a:schemeClr val="accent1"/>
                </a:solidFill>
                <a:latin typeface="Arial"/>
              </a:rPr>
              <a:t>All raw data captured or tied into a single spreadsheet</a:t>
            </a:r>
          </a:p>
          <a:p>
            <a:pPr marL="231775" indent="-231775" defTabSz="762000">
              <a:spcBef>
                <a:spcPts val="300"/>
              </a:spcBef>
              <a:spcAft>
                <a:spcPts val="300"/>
              </a:spcAft>
              <a:buClr>
                <a:schemeClr val="accent1"/>
              </a:buClr>
              <a:buSzPct val="125000"/>
              <a:buFont typeface="Arial" pitchFamily="34" charset="0"/>
              <a:buChar char="▪"/>
            </a:pPr>
            <a:r>
              <a:rPr lang="en-US" sz="1100" dirty="0" smtClean="0">
                <a:solidFill>
                  <a:schemeClr val="accent1"/>
                </a:solidFill>
                <a:latin typeface="Arial"/>
              </a:rPr>
              <a:t>Data checked to ensure consistent with other data provided</a:t>
            </a:r>
          </a:p>
          <a:p>
            <a:pPr marL="231775" indent="-231775" defTabSz="762000">
              <a:spcBef>
                <a:spcPts val="300"/>
              </a:spcBef>
              <a:spcAft>
                <a:spcPts val="300"/>
              </a:spcAft>
              <a:buClr>
                <a:schemeClr val="accent1"/>
              </a:buClr>
              <a:buSzPct val="125000"/>
              <a:buFont typeface="Arial" pitchFamily="34" charset="0"/>
              <a:buChar char="▪"/>
            </a:pPr>
            <a:r>
              <a:rPr lang="en-US" sz="1100" dirty="0" smtClean="0">
                <a:solidFill>
                  <a:schemeClr val="accent1"/>
                </a:solidFill>
                <a:latin typeface="Arial"/>
              </a:rPr>
              <a:t>Data reconciled to appropriate information, for example:</a:t>
            </a:r>
          </a:p>
          <a:p>
            <a:pPr lvl="1" indent="-228600" defTabSz="762000">
              <a:spcBef>
                <a:spcPts val="300"/>
              </a:spcBef>
              <a:spcAft>
                <a:spcPts val="300"/>
              </a:spcAft>
              <a:buClr>
                <a:schemeClr val="accent1"/>
              </a:buClr>
              <a:buSzPct val="100000"/>
              <a:buFont typeface="Arial" pitchFamily="34" charset="0"/>
              <a:buChar char="–"/>
            </a:pPr>
            <a:r>
              <a:rPr lang="en-US" sz="1100" dirty="0" smtClean="0">
                <a:solidFill>
                  <a:schemeClr val="accent1"/>
                </a:solidFill>
                <a:latin typeface="Arial"/>
              </a:rPr>
              <a:t>Audited financial information</a:t>
            </a:r>
          </a:p>
          <a:p>
            <a:pPr lvl="1" indent="-228600" defTabSz="762000">
              <a:spcBef>
                <a:spcPts val="300"/>
              </a:spcBef>
              <a:spcAft>
                <a:spcPts val="300"/>
              </a:spcAft>
              <a:buClr>
                <a:schemeClr val="accent1"/>
              </a:buClr>
              <a:buSzPct val="100000"/>
              <a:buFont typeface="Arial" pitchFamily="34" charset="0"/>
              <a:buChar char="–"/>
            </a:pPr>
            <a:r>
              <a:rPr lang="en-US" sz="1100" dirty="0" smtClean="0">
                <a:solidFill>
                  <a:schemeClr val="accent1"/>
                </a:solidFill>
                <a:latin typeface="Arial"/>
              </a:rPr>
              <a:t>Management accounts</a:t>
            </a:r>
          </a:p>
          <a:p>
            <a:pPr lvl="1" indent="-228600" defTabSz="762000">
              <a:spcBef>
                <a:spcPts val="300"/>
              </a:spcBef>
              <a:spcAft>
                <a:spcPts val="300"/>
              </a:spcAft>
              <a:buClr>
                <a:schemeClr val="accent1"/>
              </a:buClr>
              <a:buSzPct val="100000"/>
              <a:buFont typeface="Arial" pitchFamily="34" charset="0"/>
              <a:buChar char="–"/>
            </a:pPr>
            <a:r>
              <a:rPr lang="en-US" sz="1100" dirty="0" smtClean="0">
                <a:solidFill>
                  <a:schemeClr val="accent1"/>
                </a:solidFill>
                <a:latin typeface="Arial"/>
              </a:rPr>
              <a:t>Information memorandum</a:t>
            </a:r>
          </a:p>
          <a:p>
            <a:pPr lvl="1" indent="-228600" defTabSz="762000">
              <a:spcBef>
                <a:spcPts val="300"/>
              </a:spcBef>
              <a:spcAft>
                <a:spcPts val="300"/>
              </a:spcAft>
              <a:buClr>
                <a:schemeClr val="accent1"/>
              </a:buClr>
              <a:buSzPct val="100000"/>
              <a:buFont typeface="Arial" pitchFamily="34" charset="0"/>
              <a:buChar char="–"/>
            </a:pPr>
            <a:r>
              <a:rPr lang="en-US" sz="1100" dirty="0" smtClean="0">
                <a:solidFill>
                  <a:schemeClr val="accent1"/>
                </a:solidFill>
                <a:latin typeface="Arial"/>
              </a:rPr>
              <a:t>VDD (Vendor due diligence) report</a:t>
            </a:r>
          </a:p>
          <a:p>
            <a:pPr marL="231775" indent="-231775" defTabSz="762000">
              <a:spcBef>
                <a:spcPts val="300"/>
              </a:spcBef>
              <a:spcAft>
                <a:spcPts val="300"/>
              </a:spcAft>
              <a:buClr>
                <a:schemeClr val="accent1"/>
              </a:buClr>
              <a:buSzPct val="125000"/>
              <a:buFont typeface="Arial" pitchFamily="34" charset="0"/>
              <a:buChar char="▪"/>
            </a:pPr>
            <a:r>
              <a:rPr lang="en-US" sz="1100" dirty="0" smtClean="0">
                <a:solidFill>
                  <a:schemeClr val="accent1"/>
                </a:solidFill>
                <a:latin typeface="Arial"/>
              </a:rPr>
              <a:t>Data recut, reanalyzed, adjusted and captured as an output</a:t>
            </a:r>
          </a:p>
        </p:txBody>
      </p:sp>
      <p:sp>
        <p:nvSpPr>
          <p:cNvPr id="85" name="Rectangle 115"/>
          <p:cNvSpPr>
            <a:spLocks noChangeArrowheads="1"/>
          </p:cNvSpPr>
          <p:nvPr>
            <p:custDataLst>
              <p:tags r:id="rId3"/>
            </p:custDataLst>
          </p:nvPr>
        </p:nvSpPr>
        <p:spPr bwMode="auto">
          <a:xfrm>
            <a:off x="3239117" y="3591705"/>
            <a:ext cx="2743200" cy="2606472"/>
          </a:xfrm>
          <a:prstGeom prst="rect">
            <a:avLst/>
          </a:prstGeom>
          <a:solidFill>
            <a:srgbClr val="BDDC80"/>
          </a:solidFill>
          <a:ln w="6350">
            <a:noFill/>
            <a:miter lim="800000"/>
            <a:headEnd type="none" w="sm" len="sm"/>
            <a:tailEnd type="none" w="sm" len="sm"/>
          </a:ln>
          <a:effectLst/>
        </p:spPr>
        <p:txBody>
          <a:bodyPr lIns="54000" tIns="54000" rIns="54000" bIns="54000" anchor="t"/>
          <a:lstStyle/>
          <a:p>
            <a:pPr marL="228600" indent="-228600" defTabSz="762000">
              <a:spcBef>
                <a:spcPts val="300"/>
              </a:spcBef>
              <a:spcAft>
                <a:spcPts val="300"/>
              </a:spcAft>
              <a:buClr>
                <a:schemeClr val="accent1"/>
              </a:buClr>
              <a:buSzPct val="125000"/>
              <a:buFont typeface="Arial" pitchFamily="34" charset="0"/>
              <a:buChar char="▪"/>
            </a:pPr>
            <a:r>
              <a:rPr lang="en-US" sz="1100" dirty="0" smtClean="0">
                <a:solidFill>
                  <a:schemeClr val="accent1"/>
                </a:solidFill>
                <a:latin typeface="Arial"/>
              </a:rPr>
              <a:t>All teams’ analysis driven off raw data spreadsheet output</a:t>
            </a:r>
          </a:p>
          <a:p>
            <a:pPr marL="228600" indent="-228600" defTabSz="762000">
              <a:spcBef>
                <a:spcPts val="300"/>
              </a:spcBef>
              <a:spcAft>
                <a:spcPts val="300"/>
              </a:spcAft>
              <a:buClr>
                <a:schemeClr val="accent1"/>
              </a:buClr>
              <a:buSzPct val="125000"/>
              <a:buFont typeface="Arial" pitchFamily="34" charset="0"/>
              <a:buChar char="▪"/>
            </a:pPr>
            <a:r>
              <a:rPr lang="en-US" sz="1100" dirty="0" smtClean="0">
                <a:solidFill>
                  <a:schemeClr val="accent1"/>
                </a:solidFill>
                <a:latin typeface="Arial"/>
              </a:rPr>
              <a:t>All tables and charts should be presentable</a:t>
            </a:r>
          </a:p>
          <a:p>
            <a:pPr marL="228600" indent="-228600" defTabSz="762000">
              <a:spcBef>
                <a:spcPts val="300"/>
              </a:spcBef>
              <a:spcAft>
                <a:spcPts val="300"/>
              </a:spcAft>
              <a:buClr>
                <a:schemeClr val="accent1"/>
              </a:buClr>
              <a:buSzPct val="125000"/>
              <a:buFont typeface="Arial" pitchFamily="34" charset="0"/>
              <a:buChar char="▪"/>
            </a:pPr>
            <a:r>
              <a:rPr lang="en-US" sz="1100" dirty="0" smtClean="0">
                <a:solidFill>
                  <a:schemeClr val="accent1"/>
                </a:solidFill>
                <a:latin typeface="Arial"/>
              </a:rPr>
              <a:t>All analysis electronically linked</a:t>
            </a:r>
            <a:endParaRPr lang="en-US" sz="1100" dirty="0">
              <a:solidFill>
                <a:schemeClr val="accent1"/>
              </a:solidFill>
              <a:latin typeface="Arial"/>
            </a:endParaRPr>
          </a:p>
        </p:txBody>
      </p:sp>
      <p:sp>
        <p:nvSpPr>
          <p:cNvPr id="86" name="Rectangle 115"/>
          <p:cNvSpPr>
            <a:spLocks noChangeArrowheads="1"/>
          </p:cNvSpPr>
          <p:nvPr>
            <p:custDataLst>
              <p:tags r:id="rId4"/>
            </p:custDataLst>
          </p:nvPr>
        </p:nvSpPr>
        <p:spPr bwMode="auto">
          <a:xfrm>
            <a:off x="6159111" y="3622878"/>
            <a:ext cx="2743200" cy="2606472"/>
          </a:xfrm>
          <a:prstGeom prst="rect">
            <a:avLst/>
          </a:prstGeom>
          <a:solidFill>
            <a:srgbClr val="BDDC80"/>
          </a:solidFill>
          <a:ln w="6350">
            <a:noFill/>
            <a:miter lim="800000"/>
            <a:headEnd type="none" w="sm" len="sm"/>
            <a:tailEnd type="none" w="sm" len="sm"/>
          </a:ln>
          <a:effectLst/>
        </p:spPr>
        <p:txBody>
          <a:bodyPr lIns="54000" tIns="54000" rIns="54000" bIns="54000" anchor="t"/>
          <a:lstStyle/>
          <a:p>
            <a:pPr marL="228600" indent="-228600" defTabSz="762000">
              <a:spcBef>
                <a:spcPts val="300"/>
              </a:spcBef>
              <a:spcAft>
                <a:spcPts val="300"/>
              </a:spcAft>
              <a:buClr>
                <a:schemeClr val="accent1"/>
              </a:buClr>
              <a:buSzPct val="125000"/>
              <a:buFont typeface="Arial" pitchFamily="34" charset="0"/>
              <a:buChar char="▪"/>
            </a:pPr>
            <a:r>
              <a:rPr lang="en-US" sz="1100" dirty="0" smtClean="0">
                <a:solidFill>
                  <a:schemeClr val="accent1"/>
                </a:solidFill>
                <a:latin typeface="Arial"/>
              </a:rPr>
              <a:t>Report tables and charts electronically linked through to underlying data</a:t>
            </a:r>
            <a:endParaRPr lang="en-US" sz="1100" dirty="0">
              <a:solidFill>
                <a:schemeClr val="accent1"/>
              </a:solidFill>
              <a:latin typeface="Arial"/>
            </a:endParaRPr>
          </a:p>
        </p:txBody>
      </p:sp>
      <p:pic>
        <p:nvPicPr>
          <p:cNvPr id="31" name="Picture 30"/>
          <p:cNvPicPr>
            <a:picLocks noChangeAspect="1" noChangeArrowheads="1"/>
          </p:cNvPicPr>
          <p:nvPr/>
        </p:nvPicPr>
        <p:blipFill>
          <a:blip r:embed="rId7" cstate="print"/>
          <a:srcRect/>
          <a:stretch>
            <a:fillRect/>
          </a:stretch>
        </p:blipFill>
        <p:spPr bwMode="auto">
          <a:xfrm>
            <a:off x="8078638" y="78378"/>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GB" sz="1800" b="0" dirty="0" smtClean="0">
                <a:solidFill>
                  <a:srgbClr val="8AA5CB"/>
                </a:solidFill>
                <a:latin typeface="Arial" pitchFamily="34" charset="0"/>
                <a:cs typeface="Arial" pitchFamily="34" charset="0"/>
              </a:rPr>
              <a:t>Databooks: Key concepts guide</a:t>
            </a:r>
            <a:r>
              <a:rPr lang="en-US" altLang="en-US" sz="1800" dirty="0" smtClean="0">
                <a:latin typeface="Arial" charset="0"/>
                <a:cs typeface="Arial" charset="0"/>
              </a:rPr>
              <a:t/>
            </a:r>
            <a:br>
              <a:rPr lang="en-US" altLang="en-US" sz="1800" dirty="0" smtClean="0">
                <a:latin typeface="Arial" charset="0"/>
                <a:cs typeface="Arial" charset="0"/>
              </a:rPr>
            </a:br>
            <a:r>
              <a:rPr lang="en-US" altLang="en-US" sz="1800" dirty="0" smtClean="0">
                <a:latin typeface="Arial" charset="0"/>
                <a:cs typeface="Arial" charset="0"/>
              </a:rPr>
              <a:t>Steps – </a:t>
            </a:r>
            <a:r>
              <a:rPr lang="en-GB" sz="1800" dirty="0" smtClean="0"/>
              <a:t>Plan </a:t>
            </a:r>
            <a:endParaRPr lang="en-US" sz="1800" dirty="0"/>
          </a:p>
        </p:txBody>
      </p:sp>
      <p:sp>
        <p:nvSpPr>
          <p:cNvPr id="13" name="AutoShape 29"/>
          <p:cNvSpPr>
            <a:spLocks noChangeArrowheads="1"/>
          </p:cNvSpPr>
          <p:nvPr/>
        </p:nvSpPr>
        <p:spPr bwMode="auto">
          <a:xfrm>
            <a:off x="334108" y="1249001"/>
            <a:ext cx="1460989" cy="1828800"/>
          </a:xfrm>
          <a:prstGeom prst="homePlate">
            <a:avLst>
              <a:gd name="adj" fmla="val 28682"/>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400" b="1" dirty="0">
                <a:solidFill>
                  <a:schemeClr val="bg1"/>
                </a:solidFill>
                <a:latin typeface="Arial"/>
              </a:rPr>
              <a:t>Analysis storyboard</a:t>
            </a:r>
          </a:p>
        </p:txBody>
      </p:sp>
      <p:sp>
        <p:nvSpPr>
          <p:cNvPr id="14" name="AutoShape 30"/>
          <p:cNvSpPr>
            <a:spLocks noChangeArrowheads="1"/>
          </p:cNvSpPr>
          <p:nvPr/>
        </p:nvSpPr>
        <p:spPr bwMode="auto">
          <a:xfrm>
            <a:off x="348762" y="3265489"/>
            <a:ext cx="1431681" cy="1929384"/>
          </a:xfrm>
          <a:prstGeom prst="homePlate">
            <a:avLst>
              <a:gd name="adj" fmla="val 31274"/>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400" b="1" dirty="0" smtClean="0">
                <a:solidFill>
                  <a:schemeClr val="bg1"/>
                </a:solidFill>
                <a:latin typeface="Arial"/>
              </a:rPr>
              <a:t>Team </a:t>
            </a:r>
            <a:r>
              <a:rPr lang="en-GB" sz="1400" b="1" dirty="0">
                <a:solidFill>
                  <a:schemeClr val="bg1"/>
                </a:solidFill>
                <a:latin typeface="Arial"/>
              </a:rPr>
              <a:t>rules</a:t>
            </a:r>
          </a:p>
        </p:txBody>
      </p:sp>
      <p:sp>
        <p:nvSpPr>
          <p:cNvPr id="15" name="AutoShape 31"/>
          <p:cNvSpPr>
            <a:spLocks noChangeArrowheads="1"/>
          </p:cNvSpPr>
          <p:nvPr/>
        </p:nvSpPr>
        <p:spPr bwMode="auto">
          <a:xfrm>
            <a:off x="353158" y="5381626"/>
            <a:ext cx="1493226" cy="790937"/>
          </a:xfrm>
          <a:prstGeom prst="homePlate">
            <a:avLst>
              <a:gd name="adj" fmla="val 40878"/>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400" b="1" dirty="0" smtClean="0">
                <a:solidFill>
                  <a:schemeClr val="bg1"/>
                </a:solidFill>
                <a:latin typeface="Arial"/>
              </a:rPr>
              <a:t>Number of </a:t>
            </a:r>
            <a:r>
              <a:rPr lang="en-GB" sz="1400" b="1" dirty="0" err="1" smtClean="0">
                <a:solidFill>
                  <a:schemeClr val="bg1"/>
                </a:solidFill>
                <a:latin typeface="Arial"/>
              </a:rPr>
              <a:t>databooks</a:t>
            </a:r>
            <a:endParaRPr lang="en-GB" sz="1400" b="1" dirty="0" smtClean="0">
              <a:solidFill>
                <a:schemeClr val="bg1"/>
              </a:solidFill>
              <a:latin typeface="Arial"/>
            </a:endParaRPr>
          </a:p>
        </p:txBody>
      </p:sp>
      <p:sp>
        <p:nvSpPr>
          <p:cNvPr id="16" name="Rectangle 111"/>
          <p:cNvSpPr>
            <a:spLocks noChangeArrowheads="1"/>
          </p:cNvSpPr>
          <p:nvPr>
            <p:custDataLst>
              <p:tags r:id="rId1"/>
            </p:custDataLst>
          </p:nvPr>
        </p:nvSpPr>
        <p:spPr bwMode="auto">
          <a:xfrm>
            <a:off x="1920240" y="1232365"/>
            <a:ext cx="6817359" cy="1824344"/>
          </a:xfrm>
          <a:prstGeom prst="roundRect">
            <a:avLst/>
          </a:prstGeom>
          <a:solidFill>
            <a:srgbClr val="80BEC9"/>
          </a:solidFill>
          <a:ln w="6350">
            <a:noFill/>
            <a:miter lim="800000"/>
            <a:headEnd type="none" w="sm" len="sm"/>
            <a:tailEnd type="none" w="sm" len="sm"/>
          </a:ln>
          <a:effectLst/>
        </p:spPr>
        <p:txBody>
          <a:bodyPr lIns="54000" tIns="54000" rIns="54000" bIns="54000" anchor="ctr"/>
          <a:lstStyle/>
          <a:p>
            <a:pPr marL="231775" indent="-231775" defTabSz="762000">
              <a:spcBef>
                <a:spcPts val="300"/>
              </a:spcBef>
              <a:spcAft>
                <a:spcPts val="300"/>
              </a:spcAft>
              <a:buClr>
                <a:schemeClr val="accent1"/>
              </a:buClr>
              <a:buSzPct val="125000"/>
              <a:buFont typeface="Arial" pitchFamily="34" charset="0"/>
              <a:buChar char="▪"/>
            </a:pPr>
            <a:r>
              <a:rPr lang="en-US" sz="1200" dirty="0" smtClean="0">
                <a:solidFill>
                  <a:schemeClr val="accent1"/>
                </a:solidFill>
                <a:latin typeface="Arial"/>
              </a:rPr>
              <a:t>Senior input is required for analysis storyboarding – plan the analysis to be done, consider how it should be presented and agree with team members, including the engagement partner (Interaction 1)</a:t>
            </a:r>
          </a:p>
          <a:p>
            <a:pPr marL="231775" indent="-231775" defTabSz="762000">
              <a:spcBef>
                <a:spcPts val="300"/>
              </a:spcBef>
              <a:spcAft>
                <a:spcPts val="300"/>
              </a:spcAft>
              <a:buClr>
                <a:schemeClr val="accent1"/>
              </a:buClr>
              <a:buSzPct val="125000"/>
              <a:buFont typeface="Arial" pitchFamily="34" charset="0"/>
              <a:buChar char="▪"/>
            </a:pPr>
            <a:r>
              <a:rPr lang="en-US" sz="1200" dirty="0" smtClean="0">
                <a:solidFill>
                  <a:schemeClr val="accent1"/>
                </a:solidFill>
                <a:latin typeface="Arial"/>
              </a:rPr>
              <a:t>The analysis storyboard should form the basic structure of the data book analysis pages</a:t>
            </a:r>
          </a:p>
          <a:p>
            <a:pPr marL="231775" indent="-231775" defTabSz="762000">
              <a:spcBef>
                <a:spcPts val="300"/>
              </a:spcBef>
              <a:spcAft>
                <a:spcPts val="300"/>
              </a:spcAft>
              <a:buClr>
                <a:schemeClr val="accent1"/>
              </a:buClr>
              <a:buSzPct val="125000"/>
              <a:buFont typeface="Arial" pitchFamily="34" charset="0"/>
              <a:buChar char="▪"/>
            </a:pPr>
            <a:r>
              <a:rPr lang="en-US" sz="1200" dirty="0" smtClean="0">
                <a:solidFill>
                  <a:schemeClr val="accent1"/>
                </a:solidFill>
                <a:latin typeface="Arial"/>
              </a:rPr>
              <a:t>Engagement manager and partner review the analysis performed in the data book at the field work review stage of the project (Interaction 2)</a:t>
            </a:r>
          </a:p>
          <a:p>
            <a:pPr marL="231775" indent="-231775" defTabSz="762000">
              <a:spcBef>
                <a:spcPts val="300"/>
              </a:spcBef>
              <a:spcAft>
                <a:spcPts val="300"/>
              </a:spcAft>
              <a:buClr>
                <a:schemeClr val="accent1"/>
              </a:buClr>
              <a:buSzPct val="125000"/>
              <a:buFont typeface="Arial" pitchFamily="34" charset="0"/>
              <a:buChar char="▪"/>
            </a:pPr>
            <a:r>
              <a:rPr lang="en-US" sz="1200" dirty="0" smtClean="0">
                <a:solidFill>
                  <a:schemeClr val="accent1"/>
                </a:solidFill>
                <a:latin typeface="Arial"/>
              </a:rPr>
              <a:t>Salient points arising from our analysis are used to draft the report story board. This is agreed by the team during Interaction 2 before report drafting commences</a:t>
            </a:r>
          </a:p>
        </p:txBody>
      </p:sp>
      <p:sp>
        <p:nvSpPr>
          <p:cNvPr id="17" name="Rectangle 111"/>
          <p:cNvSpPr>
            <a:spLocks noChangeArrowheads="1"/>
          </p:cNvSpPr>
          <p:nvPr>
            <p:custDataLst>
              <p:tags r:id="rId2"/>
            </p:custDataLst>
          </p:nvPr>
        </p:nvSpPr>
        <p:spPr bwMode="auto">
          <a:xfrm>
            <a:off x="1907540" y="3251664"/>
            <a:ext cx="6817359" cy="1929384"/>
          </a:xfrm>
          <a:prstGeom prst="roundRect">
            <a:avLst/>
          </a:prstGeom>
          <a:solidFill>
            <a:srgbClr val="80BEC9"/>
          </a:solidFill>
          <a:ln w="6350">
            <a:noFill/>
            <a:miter lim="800000"/>
            <a:headEnd type="none" w="sm" len="sm"/>
            <a:tailEnd type="none" w="sm" len="sm"/>
          </a:ln>
          <a:effectLst/>
        </p:spPr>
        <p:txBody>
          <a:bodyPr lIns="54000" tIns="54000" rIns="54000" bIns="54000" anchor="ctr"/>
          <a:lstStyle/>
          <a:p>
            <a:pPr marL="231775" indent="-231775" defTabSz="762000">
              <a:spcBef>
                <a:spcPts val="300"/>
              </a:spcBef>
              <a:spcAft>
                <a:spcPts val="300"/>
              </a:spcAft>
              <a:buClr>
                <a:schemeClr val="accent1"/>
              </a:buClr>
              <a:buSzPct val="125000"/>
              <a:buFont typeface="Arial" pitchFamily="34" charset="0"/>
              <a:buChar char="▪"/>
            </a:pPr>
            <a:r>
              <a:rPr lang="en-US" sz="1200" dirty="0" smtClean="0">
                <a:solidFill>
                  <a:schemeClr val="accent1"/>
                </a:solidFill>
                <a:latin typeface="Arial"/>
              </a:rPr>
              <a:t>Help ensure that junior members of the team are actively coached and supported in data book rationale, set up and use </a:t>
            </a:r>
          </a:p>
          <a:p>
            <a:pPr marL="231775" indent="-231775" defTabSz="762000">
              <a:spcBef>
                <a:spcPts val="300"/>
              </a:spcBef>
              <a:spcAft>
                <a:spcPts val="300"/>
              </a:spcAft>
              <a:buClr>
                <a:schemeClr val="accent1"/>
              </a:buClr>
              <a:buSzPct val="125000"/>
              <a:buFont typeface="Arial" pitchFamily="34" charset="0"/>
              <a:buChar char="▪"/>
            </a:pPr>
            <a:r>
              <a:rPr lang="en-US" sz="1200" dirty="0" smtClean="0">
                <a:solidFill>
                  <a:schemeClr val="accent1"/>
                </a:solidFill>
                <a:latin typeface="Arial"/>
              </a:rPr>
              <a:t>Agree the team (including the report typist) rules upfront for managing and using the data book (s), including:</a:t>
            </a:r>
          </a:p>
          <a:p>
            <a:pPr lvl="1" indent="-228600" defTabSz="762000">
              <a:spcBef>
                <a:spcPts val="300"/>
              </a:spcBef>
              <a:spcAft>
                <a:spcPts val="300"/>
              </a:spcAft>
              <a:buClr>
                <a:schemeClr val="accent1"/>
              </a:buClr>
              <a:buSzPct val="100000"/>
              <a:buFont typeface="Arial" pitchFamily="34" charset="0"/>
              <a:buChar char="–"/>
            </a:pPr>
            <a:r>
              <a:rPr lang="en-US" sz="1200" dirty="0" smtClean="0">
                <a:solidFill>
                  <a:schemeClr val="accent1"/>
                </a:solidFill>
                <a:latin typeface="Arial"/>
              </a:rPr>
              <a:t>Managing changes in underlying client data</a:t>
            </a:r>
          </a:p>
          <a:p>
            <a:pPr lvl="1" indent="-228600" defTabSz="762000">
              <a:spcBef>
                <a:spcPts val="300"/>
              </a:spcBef>
              <a:spcAft>
                <a:spcPts val="300"/>
              </a:spcAft>
              <a:buClr>
                <a:schemeClr val="accent1"/>
              </a:buClr>
              <a:buSzPct val="100000"/>
              <a:buFont typeface="Arial" pitchFamily="34" charset="0"/>
              <a:buChar char="–"/>
            </a:pPr>
            <a:r>
              <a:rPr lang="en-US" sz="1200" dirty="0" smtClean="0">
                <a:solidFill>
                  <a:schemeClr val="accent1"/>
                </a:solidFill>
                <a:latin typeface="Arial"/>
              </a:rPr>
              <a:t>Formatting, for example, decimal places</a:t>
            </a:r>
          </a:p>
          <a:p>
            <a:pPr lvl="1" indent="-228600" defTabSz="762000">
              <a:spcBef>
                <a:spcPts val="300"/>
              </a:spcBef>
              <a:spcAft>
                <a:spcPts val="300"/>
              </a:spcAft>
              <a:buClr>
                <a:schemeClr val="accent1"/>
              </a:buClr>
              <a:buSzPct val="100000"/>
              <a:buFont typeface="Arial" pitchFamily="34" charset="0"/>
              <a:buChar char="–"/>
            </a:pPr>
            <a:r>
              <a:rPr lang="en-US" sz="1200" dirty="0" smtClean="0">
                <a:solidFill>
                  <a:schemeClr val="accent1"/>
                </a:solidFill>
                <a:latin typeface="Arial"/>
              </a:rPr>
              <a:t>File names, for example, use short, obvious names and avoid changing names</a:t>
            </a:r>
          </a:p>
          <a:p>
            <a:pPr lvl="1" indent="-228600" defTabSz="762000">
              <a:spcBef>
                <a:spcPts val="300"/>
              </a:spcBef>
              <a:spcAft>
                <a:spcPts val="300"/>
              </a:spcAft>
              <a:buClr>
                <a:schemeClr val="accent1"/>
              </a:buClr>
              <a:buSzPct val="100000"/>
              <a:buFont typeface="Arial" pitchFamily="34" charset="0"/>
              <a:buChar char="–"/>
            </a:pPr>
            <a:r>
              <a:rPr lang="en-US" sz="1200" dirty="0" smtClean="0">
                <a:solidFill>
                  <a:schemeClr val="accent1"/>
                </a:solidFill>
                <a:latin typeface="Arial"/>
              </a:rPr>
              <a:t>Save all files to the same network drive where possible (failing which, use ‘update links’)</a:t>
            </a:r>
          </a:p>
        </p:txBody>
      </p:sp>
      <p:sp>
        <p:nvSpPr>
          <p:cNvPr id="18" name="Rectangle 111"/>
          <p:cNvSpPr>
            <a:spLocks noChangeArrowheads="1"/>
          </p:cNvSpPr>
          <p:nvPr>
            <p:custDataLst>
              <p:tags r:id="rId3"/>
            </p:custDataLst>
          </p:nvPr>
        </p:nvSpPr>
        <p:spPr bwMode="auto">
          <a:xfrm>
            <a:off x="1920240" y="5385265"/>
            <a:ext cx="6817359" cy="795528"/>
          </a:xfrm>
          <a:prstGeom prst="roundRect">
            <a:avLst/>
          </a:prstGeom>
          <a:solidFill>
            <a:srgbClr val="80BEC9"/>
          </a:solidFill>
          <a:ln w="6350">
            <a:noFill/>
            <a:miter lim="800000"/>
            <a:headEnd type="none" w="sm" len="sm"/>
            <a:tailEnd type="none" w="sm" len="sm"/>
          </a:ln>
          <a:effectLst/>
        </p:spPr>
        <p:txBody>
          <a:bodyPr lIns="54000" tIns="54000" rIns="54000" bIns="54000" anchor="ctr"/>
          <a:lstStyle/>
          <a:p>
            <a:pPr marL="231775" indent="-231775" defTabSz="762000">
              <a:spcBef>
                <a:spcPts val="300"/>
              </a:spcBef>
              <a:spcAft>
                <a:spcPts val="300"/>
              </a:spcAft>
              <a:buClr>
                <a:schemeClr val="accent1"/>
              </a:buClr>
              <a:buSzPct val="125000"/>
              <a:buFont typeface="Arial" pitchFamily="34" charset="0"/>
              <a:buChar char="▪"/>
            </a:pPr>
            <a:r>
              <a:rPr lang="en-US" sz="1200" dirty="0" smtClean="0">
                <a:solidFill>
                  <a:schemeClr val="accent1"/>
                </a:solidFill>
                <a:latin typeface="Arial"/>
              </a:rPr>
              <a:t>Agree an optimum number of databooks for the team, balancing, minimizing the number, to retain all data in one place, and  maximizing the efficiency of the team, such that databooks being actively used on a regular basis are not shared</a:t>
            </a:r>
          </a:p>
        </p:txBody>
      </p:sp>
      <p:pic>
        <p:nvPicPr>
          <p:cNvPr id="12" name="Picture 11"/>
          <p:cNvPicPr>
            <a:picLocks noChangeAspect="1" noChangeArrowheads="1"/>
          </p:cNvPicPr>
          <p:nvPr/>
        </p:nvPicPr>
        <p:blipFill>
          <a:blip r:embed="rId6" cstate="print"/>
          <a:srcRect/>
          <a:stretch>
            <a:fillRect/>
          </a:stretch>
        </p:blipFill>
        <p:spPr bwMode="auto">
          <a:xfrm>
            <a:off x="8078638" y="78378"/>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GB" sz="1800" b="0" dirty="0" smtClean="0">
                <a:solidFill>
                  <a:srgbClr val="8AA5CB"/>
                </a:solidFill>
                <a:latin typeface="Arial" pitchFamily="34" charset="0"/>
                <a:cs typeface="Arial" pitchFamily="34" charset="0"/>
              </a:rPr>
              <a:t>Databooks: Key concepts guide</a:t>
            </a:r>
            <a:r>
              <a:rPr lang="en-US" altLang="en-US" sz="1800" dirty="0" smtClean="0">
                <a:latin typeface="Arial" charset="0"/>
                <a:cs typeface="Arial" charset="0"/>
              </a:rPr>
              <a:t/>
            </a:r>
            <a:br>
              <a:rPr lang="en-US" altLang="en-US" sz="1800" dirty="0" smtClean="0">
                <a:latin typeface="Arial" charset="0"/>
                <a:cs typeface="Arial" charset="0"/>
              </a:rPr>
            </a:br>
            <a:r>
              <a:rPr lang="en-US" altLang="en-US" sz="1800" dirty="0" smtClean="0">
                <a:latin typeface="Arial" charset="0"/>
                <a:cs typeface="Arial" charset="0"/>
              </a:rPr>
              <a:t>Steps – </a:t>
            </a:r>
            <a:r>
              <a:rPr lang="en-GB" sz="1800" dirty="0" smtClean="0"/>
              <a:t>Plan </a:t>
            </a:r>
            <a:endParaRPr lang="en-US" sz="1800" dirty="0"/>
          </a:p>
        </p:txBody>
      </p:sp>
      <p:sp>
        <p:nvSpPr>
          <p:cNvPr id="17" name="Rectangle 111"/>
          <p:cNvSpPr>
            <a:spLocks noChangeArrowheads="1"/>
          </p:cNvSpPr>
          <p:nvPr>
            <p:custDataLst>
              <p:tags r:id="rId1"/>
            </p:custDataLst>
          </p:nvPr>
        </p:nvSpPr>
        <p:spPr bwMode="auto">
          <a:xfrm>
            <a:off x="1907540" y="1139837"/>
            <a:ext cx="6817359" cy="1783342"/>
          </a:xfrm>
          <a:prstGeom prst="roundRect">
            <a:avLst/>
          </a:prstGeom>
          <a:solidFill>
            <a:srgbClr val="80BEC9"/>
          </a:solidFill>
          <a:ln w="6350">
            <a:noFill/>
            <a:miter lim="800000"/>
            <a:headEnd type="none" w="sm" len="sm"/>
            <a:tailEnd type="none" w="sm" len="sm"/>
          </a:ln>
          <a:effectLst/>
        </p:spPr>
        <p:txBody>
          <a:bodyPr lIns="54000" tIns="54000" rIns="54000" bIns="54000" anchor="ctr"/>
          <a:lstStyle/>
          <a:p>
            <a:pPr marL="231775" indent="-231775" defTabSz="762000">
              <a:spcBef>
                <a:spcPts val="300"/>
              </a:spcBef>
              <a:spcAft>
                <a:spcPts val="300"/>
              </a:spcAft>
              <a:buClr>
                <a:schemeClr val="accent1"/>
              </a:buClr>
              <a:buSzPct val="125000"/>
              <a:buFont typeface="Arial" pitchFamily="34" charset="0"/>
              <a:buChar char="▪"/>
            </a:pPr>
            <a:r>
              <a:rPr lang="en-US" sz="1200" dirty="0" smtClean="0">
                <a:solidFill>
                  <a:schemeClr val="accent1"/>
                </a:solidFill>
                <a:latin typeface="Arial"/>
              </a:rPr>
              <a:t>Work with your client at the planning stage to agree the format of data to be provided, particularly where we are working on the sell side, and explain the importance of retaining a consistent format. This can facilitate updating analysis when the underlying client data changes</a:t>
            </a:r>
          </a:p>
          <a:p>
            <a:pPr marL="231775" indent="-231775" defTabSz="762000">
              <a:spcBef>
                <a:spcPts val="300"/>
              </a:spcBef>
              <a:spcAft>
                <a:spcPts val="300"/>
              </a:spcAft>
              <a:buClr>
                <a:schemeClr val="accent1"/>
              </a:buClr>
              <a:buSzPct val="125000"/>
              <a:buFont typeface="Arial" pitchFamily="34" charset="0"/>
              <a:buChar char="▪"/>
            </a:pPr>
            <a:r>
              <a:rPr lang="en-US" sz="1200" dirty="0" smtClean="0">
                <a:solidFill>
                  <a:schemeClr val="accent1"/>
                </a:solidFill>
                <a:latin typeface="Arial"/>
              </a:rPr>
              <a:t>Retain clean copies of client data to help ensure consistency of data and a source which the client recognizes. Consider ‘protecting’ data to ensure the data remains in its original form</a:t>
            </a:r>
          </a:p>
          <a:p>
            <a:pPr marL="231775" indent="-231775" defTabSz="762000">
              <a:spcBef>
                <a:spcPts val="300"/>
              </a:spcBef>
              <a:spcAft>
                <a:spcPts val="300"/>
              </a:spcAft>
              <a:buClr>
                <a:schemeClr val="accent1"/>
              </a:buClr>
              <a:buSzPct val="125000"/>
              <a:buFont typeface="Arial" pitchFamily="34" charset="0"/>
              <a:buChar char="▪"/>
            </a:pPr>
            <a:r>
              <a:rPr lang="en-US" sz="1200" dirty="0" smtClean="0">
                <a:solidFill>
                  <a:schemeClr val="accent1"/>
                </a:solidFill>
                <a:latin typeface="Arial"/>
              </a:rPr>
              <a:t>Save client data using filenames which indicate version (e.g. [Whisky Client Data] v18) to keep track of version control</a:t>
            </a:r>
          </a:p>
        </p:txBody>
      </p:sp>
      <p:sp>
        <p:nvSpPr>
          <p:cNvPr id="18" name="AutoShape 31"/>
          <p:cNvSpPr>
            <a:spLocks noChangeArrowheads="1"/>
          </p:cNvSpPr>
          <p:nvPr/>
        </p:nvSpPr>
        <p:spPr bwMode="auto">
          <a:xfrm>
            <a:off x="251558" y="1174296"/>
            <a:ext cx="1493226" cy="1783080"/>
          </a:xfrm>
          <a:prstGeom prst="homePlate">
            <a:avLst>
              <a:gd name="adj" fmla="val 40878"/>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400" b="1" dirty="0" smtClean="0">
                <a:solidFill>
                  <a:schemeClr val="bg1"/>
                </a:solidFill>
                <a:latin typeface="Arial"/>
              </a:rPr>
              <a:t>Working with our member firm  clients </a:t>
            </a:r>
          </a:p>
        </p:txBody>
      </p:sp>
      <p:sp>
        <p:nvSpPr>
          <p:cNvPr id="19" name="Rectangle 111"/>
          <p:cNvSpPr>
            <a:spLocks noChangeArrowheads="1"/>
          </p:cNvSpPr>
          <p:nvPr>
            <p:custDataLst>
              <p:tags r:id="rId2"/>
            </p:custDataLst>
          </p:nvPr>
        </p:nvSpPr>
        <p:spPr bwMode="auto">
          <a:xfrm>
            <a:off x="1907540" y="3033486"/>
            <a:ext cx="6817359" cy="3223623"/>
          </a:xfrm>
          <a:prstGeom prst="roundRect">
            <a:avLst/>
          </a:prstGeom>
          <a:solidFill>
            <a:srgbClr val="80BEC9"/>
          </a:solidFill>
          <a:ln w="6350">
            <a:noFill/>
            <a:miter lim="800000"/>
            <a:headEnd type="none" w="sm" len="sm"/>
            <a:tailEnd type="none" w="sm" len="sm"/>
          </a:ln>
          <a:effectLst/>
        </p:spPr>
        <p:txBody>
          <a:bodyPr lIns="54000" tIns="54000" rIns="54000" bIns="54000" anchor="ctr"/>
          <a:lstStyle/>
          <a:p>
            <a:pPr marL="231775" indent="-231775" defTabSz="762000">
              <a:spcBef>
                <a:spcPts val="300"/>
              </a:spcBef>
              <a:spcAft>
                <a:spcPts val="300"/>
              </a:spcAft>
              <a:buClr>
                <a:schemeClr val="accent1"/>
              </a:buClr>
              <a:buSzPct val="125000"/>
              <a:buFont typeface="Arial" pitchFamily="34" charset="0"/>
              <a:buChar char="▪"/>
            </a:pPr>
            <a:r>
              <a:rPr lang="en-US" sz="1200" dirty="0" smtClean="0">
                <a:solidFill>
                  <a:schemeClr val="accent1"/>
                </a:solidFill>
                <a:latin typeface="Arial"/>
              </a:rPr>
              <a:t>A data manager has responsibility for:</a:t>
            </a:r>
          </a:p>
          <a:p>
            <a:pPr lvl="1" indent="-228600" defTabSz="762000">
              <a:spcBef>
                <a:spcPts val="300"/>
              </a:spcBef>
              <a:spcAft>
                <a:spcPts val="300"/>
              </a:spcAft>
              <a:buClr>
                <a:schemeClr val="accent1"/>
              </a:buClr>
              <a:buSzPct val="100000"/>
              <a:buFont typeface="Arial" pitchFamily="34" charset="0"/>
              <a:buChar char="–"/>
            </a:pPr>
            <a:r>
              <a:rPr lang="en-US" sz="1200" dirty="0" smtClean="0">
                <a:solidFill>
                  <a:schemeClr val="accent1"/>
                </a:solidFill>
                <a:latin typeface="Arial"/>
              </a:rPr>
              <a:t>Being a central point of contact</a:t>
            </a:r>
          </a:p>
          <a:p>
            <a:pPr lvl="1" indent="-228600" defTabSz="762000">
              <a:spcBef>
                <a:spcPts val="300"/>
              </a:spcBef>
              <a:spcAft>
                <a:spcPts val="300"/>
              </a:spcAft>
              <a:buClr>
                <a:schemeClr val="accent1"/>
              </a:buClr>
              <a:buSzPct val="100000"/>
              <a:buFont typeface="Arial" pitchFamily="34" charset="0"/>
              <a:buChar char="–"/>
            </a:pPr>
            <a:r>
              <a:rPr lang="en-US" sz="1200" dirty="0" smtClean="0">
                <a:solidFill>
                  <a:schemeClr val="accent1"/>
                </a:solidFill>
                <a:latin typeface="Arial"/>
              </a:rPr>
              <a:t>Agreeing data management strategy</a:t>
            </a:r>
          </a:p>
          <a:p>
            <a:pPr lvl="1" indent="-228600" defTabSz="762000">
              <a:spcBef>
                <a:spcPts val="300"/>
              </a:spcBef>
              <a:spcAft>
                <a:spcPts val="300"/>
              </a:spcAft>
              <a:buClr>
                <a:schemeClr val="accent1"/>
              </a:buClr>
              <a:buSzPct val="100000"/>
              <a:buFont typeface="Arial" pitchFamily="34" charset="0"/>
              <a:buChar char="–"/>
            </a:pPr>
            <a:r>
              <a:rPr lang="en-US" sz="1200" dirty="0" smtClean="0">
                <a:solidFill>
                  <a:schemeClr val="accent1"/>
                </a:solidFill>
                <a:latin typeface="Arial"/>
              </a:rPr>
              <a:t>Collating and chasing data, setting up data book structure</a:t>
            </a:r>
          </a:p>
          <a:p>
            <a:pPr lvl="1" indent="-228600" defTabSz="762000">
              <a:spcBef>
                <a:spcPts val="300"/>
              </a:spcBef>
              <a:spcAft>
                <a:spcPts val="300"/>
              </a:spcAft>
              <a:buClr>
                <a:schemeClr val="accent1"/>
              </a:buClr>
              <a:buSzPct val="100000"/>
              <a:buFont typeface="Arial" pitchFamily="34" charset="0"/>
              <a:buChar char="–"/>
            </a:pPr>
            <a:r>
              <a:rPr lang="en-US" sz="1200" dirty="0" smtClean="0">
                <a:solidFill>
                  <a:schemeClr val="accent1"/>
                </a:solidFill>
                <a:latin typeface="Arial"/>
              </a:rPr>
              <a:t>Reconciling and helping ensure data consistency</a:t>
            </a:r>
          </a:p>
          <a:p>
            <a:pPr lvl="1" indent="-228600" defTabSz="762000">
              <a:spcBef>
                <a:spcPts val="300"/>
              </a:spcBef>
              <a:spcAft>
                <a:spcPts val="300"/>
              </a:spcAft>
              <a:buClr>
                <a:schemeClr val="accent1"/>
              </a:buClr>
              <a:buSzPct val="100000"/>
              <a:buFont typeface="Arial" pitchFamily="34" charset="0"/>
              <a:buChar char="–"/>
            </a:pPr>
            <a:r>
              <a:rPr lang="en-US" sz="1200" dirty="0" smtClean="0">
                <a:solidFill>
                  <a:schemeClr val="accent1"/>
                </a:solidFill>
                <a:latin typeface="Arial"/>
              </a:rPr>
              <a:t>Version control of the data book</a:t>
            </a:r>
          </a:p>
          <a:p>
            <a:pPr marL="231775" indent="-231775" defTabSz="762000">
              <a:spcBef>
                <a:spcPts val="300"/>
              </a:spcBef>
              <a:spcAft>
                <a:spcPts val="300"/>
              </a:spcAft>
              <a:buClr>
                <a:schemeClr val="accent1"/>
              </a:buClr>
              <a:buSzPct val="125000"/>
              <a:buFont typeface="Arial" pitchFamily="34" charset="0"/>
              <a:buChar char="▪"/>
            </a:pPr>
            <a:r>
              <a:rPr lang="en-US" sz="1200" dirty="0" smtClean="0">
                <a:solidFill>
                  <a:schemeClr val="accent1"/>
                </a:solidFill>
                <a:latin typeface="Arial"/>
              </a:rPr>
              <a:t>The ideal data manager: </a:t>
            </a:r>
          </a:p>
          <a:p>
            <a:pPr lvl="1" indent="-228600" defTabSz="762000">
              <a:spcBef>
                <a:spcPts val="300"/>
              </a:spcBef>
              <a:spcAft>
                <a:spcPts val="300"/>
              </a:spcAft>
              <a:buClr>
                <a:schemeClr val="accent1"/>
              </a:buClr>
              <a:buSzPct val="100000"/>
              <a:buFont typeface="Arial" pitchFamily="34" charset="0"/>
              <a:buChar char="–"/>
            </a:pPr>
            <a:r>
              <a:rPr lang="en-US" sz="1200" dirty="0" smtClean="0">
                <a:solidFill>
                  <a:schemeClr val="accent1"/>
                </a:solidFill>
                <a:latin typeface="Arial"/>
              </a:rPr>
              <a:t>Understands the types of analysis likely to be required</a:t>
            </a:r>
          </a:p>
          <a:p>
            <a:pPr lvl="1" indent="-228600" defTabSz="762000">
              <a:spcBef>
                <a:spcPts val="300"/>
              </a:spcBef>
              <a:spcAft>
                <a:spcPts val="300"/>
              </a:spcAft>
              <a:buClr>
                <a:schemeClr val="accent1"/>
              </a:buClr>
              <a:buSzPct val="100000"/>
              <a:buFont typeface="Arial" pitchFamily="34" charset="0"/>
              <a:buChar char="–"/>
            </a:pPr>
            <a:r>
              <a:rPr lang="en-US" sz="1200" dirty="0" smtClean="0">
                <a:solidFill>
                  <a:schemeClr val="accent1"/>
                </a:solidFill>
                <a:latin typeface="Arial"/>
              </a:rPr>
              <a:t>Understands fundamental accounting (if a financial analysis model)</a:t>
            </a:r>
          </a:p>
          <a:p>
            <a:pPr lvl="1" indent="-228600" defTabSz="762000">
              <a:spcBef>
                <a:spcPts val="300"/>
              </a:spcBef>
              <a:spcAft>
                <a:spcPts val="300"/>
              </a:spcAft>
              <a:buClr>
                <a:schemeClr val="accent1"/>
              </a:buClr>
              <a:buSzPct val="100000"/>
              <a:buFont typeface="Arial" pitchFamily="34" charset="0"/>
              <a:buChar char="–"/>
            </a:pPr>
            <a:r>
              <a:rPr lang="en-US" sz="1200" dirty="0" smtClean="0">
                <a:solidFill>
                  <a:schemeClr val="accent1"/>
                </a:solidFill>
                <a:latin typeface="Arial"/>
              </a:rPr>
              <a:t>Works proficiently in Excel</a:t>
            </a:r>
            <a:r>
              <a:rPr lang="en-US" sz="1200" baseline="30000" dirty="0" smtClean="0">
                <a:solidFill>
                  <a:schemeClr val="accent1"/>
                </a:solidFill>
                <a:latin typeface="Arial"/>
              </a:rPr>
              <a:t>®</a:t>
            </a:r>
          </a:p>
          <a:p>
            <a:pPr lvl="1" indent="-228600" defTabSz="762000">
              <a:spcBef>
                <a:spcPts val="300"/>
              </a:spcBef>
              <a:spcAft>
                <a:spcPts val="300"/>
              </a:spcAft>
              <a:buClr>
                <a:schemeClr val="accent1"/>
              </a:buClr>
              <a:buSzPct val="100000"/>
              <a:buFont typeface="Arial" pitchFamily="34" charset="0"/>
              <a:buChar char="–"/>
            </a:pPr>
            <a:r>
              <a:rPr lang="en-US" sz="1200" dirty="0" smtClean="0">
                <a:solidFill>
                  <a:schemeClr val="accent1"/>
                </a:solidFill>
                <a:latin typeface="Arial"/>
              </a:rPr>
              <a:t>Understands the fundamental requirement for our underlying data and analysis to be robust and consistent</a:t>
            </a:r>
          </a:p>
          <a:p>
            <a:pPr lvl="1" indent="-228600" defTabSz="762000">
              <a:spcBef>
                <a:spcPts val="300"/>
              </a:spcBef>
              <a:spcAft>
                <a:spcPts val="300"/>
              </a:spcAft>
              <a:buClr>
                <a:schemeClr val="accent1"/>
              </a:buClr>
              <a:buSzPct val="100000"/>
              <a:buFont typeface="Arial" pitchFamily="34" charset="0"/>
              <a:buChar char="–"/>
            </a:pPr>
            <a:r>
              <a:rPr lang="en-US" sz="1200" dirty="0" smtClean="0">
                <a:solidFill>
                  <a:schemeClr val="accent1"/>
                </a:solidFill>
                <a:latin typeface="Arial"/>
              </a:rPr>
              <a:t>Has the skills, training and experience to perform the role of a data manager </a:t>
            </a:r>
          </a:p>
        </p:txBody>
      </p:sp>
      <p:sp>
        <p:nvSpPr>
          <p:cNvPr id="20" name="AutoShape 31"/>
          <p:cNvSpPr>
            <a:spLocks noChangeArrowheads="1"/>
          </p:cNvSpPr>
          <p:nvPr/>
        </p:nvSpPr>
        <p:spPr bwMode="auto">
          <a:xfrm>
            <a:off x="251558" y="3034083"/>
            <a:ext cx="1493226" cy="3209965"/>
          </a:xfrm>
          <a:prstGeom prst="homePlate">
            <a:avLst>
              <a:gd name="adj" fmla="val 40878"/>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400" b="1" dirty="0" smtClean="0">
                <a:solidFill>
                  <a:schemeClr val="bg1"/>
                </a:solidFill>
                <a:latin typeface="Arial"/>
              </a:rPr>
              <a:t>Using a data       manager</a:t>
            </a:r>
          </a:p>
        </p:txBody>
      </p:sp>
      <p:pic>
        <p:nvPicPr>
          <p:cNvPr id="10" name="Picture 9"/>
          <p:cNvPicPr>
            <a:picLocks noChangeAspect="1" noChangeArrowheads="1"/>
          </p:cNvPicPr>
          <p:nvPr/>
        </p:nvPicPr>
        <p:blipFill>
          <a:blip r:embed="rId5" cstate="print"/>
          <a:srcRect/>
          <a:stretch>
            <a:fillRect/>
          </a:stretch>
        </p:blipFill>
        <p:spPr bwMode="auto">
          <a:xfrm>
            <a:off x="8078638" y="78378"/>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GB" sz="1800" b="0" dirty="0" smtClean="0">
                <a:solidFill>
                  <a:srgbClr val="8AA5CB"/>
                </a:solidFill>
                <a:latin typeface="Arial" pitchFamily="34" charset="0"/>
                <a:cs typeface="Arial" pitchFamily="34" charset="0"/>
              </a:rPr>
              <a:t>Databooks: Key concepts guide</a:t>
            </a:r>
            <a:r>
              <a:rPr lang="en-US" altLang="en-US" sz="1800" dirty="0" smtClean="0">
                <a:latin typeface="Arial" charset="0"/>
                <a:cs typeface="Arial" charset="0"/>
              </a:rPr>
              <a:t/>
            </a:r>
            <a:br>
              <a:rPr lang="en-US" altLang="en-US" sz="1800" dirty="0" smtClean="0">
                <a:latin typeface="Arial" charset="0"/>
                <a:cs typeface="Arial" charset="0"/>
              </a:rPr>
            </a:br>
            <a:r>
              <a:rPr lang="en-US" altLang="en-US" sz="1800" dirty="0" smtClean="0">
                <a:latin typeface="Arial" charset="0"/>
                <a:cs typeface="Arial" charset="0"/>
              </a:rPr>
              <a:t>Steps – </a:t>
            </a:r>
            <a:r>
              <a:rPr lang="en-GB" sz="1800" dirty="0" smtClean="0"/>
              <a:t>Analyze </a:t>
            </a:r>
            <a:endParaRPr lang="en-US" sz="1800" dirty="0"/>
          </a:p>
        </p:txBody>
      </p:sp>
      <p:sp>
        <p:nvSpPr>
          <p:cNvPr id="13" name="AutoShape 29"/>
          <p:cNvSpPr>
            <a:spLocks noChangeArrowheads="1"/>
          </p:cNvSpPr>
          <p:nvPr/>
        </p:nvSpPr>
        <p:spPr bwMode="auto">
          <a:xfrm>
            <a:off x="334108" y="1249001"/>
            <a:ext cx="1460989" cy="1265725"/>
          </a:xfrm>
          <a:prstGeom prst="homePlate">
            <a:avLst>
              <a:gd name="adj" fmla="val 28682"/>
            </a:avLst>
          </a:prstGeom>
          <a:solidFill>
            <a:srgbClr val="8E258D"/>
          </a:solidFill>
          <a:ln w="6350">
            <a:noFill/>
            <a:miter lim="800000"/>
            <a:headEnd type="none" w="sm" len="sm"/>
            <a:tailEnd type="none" w="sm" len="sm"/>
          </a:ln>
          <a:effectLst/>
        </p:spPr>
        <p:txBody>
          <a:bodyPr lIns="54000" tIns="54000" rIns="54000" bIns="54000" anchor="ctr" anchorCtr="1"/>
          <a:lstStyle/>
          <a:p>
            <a:pPr algn="ctr" defTabSz="762000">
              <a:spcBef>
                <a:spcPct val="20000"/>
              </a:spcBef>
            </a:pPr>
            <a:r>
              <a:rPr lang="en-GB" sz="1400" b="1" dirty="0" smtClean="0">
                <a:solidFill>
                  <a:schemeClr val="bg1"/>
                </a:solidFill>
                <a:latin typeface="Arial"/>
              </a:rPr>
              <a:t>Separation</a:t>
            </a:r>
            <a:endParaRPr lang="en-GB" sz="1400" b="1" dirty="0">
              <a:solidFill>
                <a:schemeClr val="bg1"/>
              </a:solidFill>
              <a:latin typeface="Arial"/>
            </a:endParaRPr>
          </a:p>
        </p:txBody>
      </p:sp>
      <p:sp>
        <p:nvSpPr>
          <p:cNvPr id="14" name="AutoShape 30"/>
          <p:cNvSpPr>
            <a:spLocks noChangeArrowheads="1"/>
          </p:cNvSpPr>
          <p:nvPr/>
        </p:nvSpPr>
        <p:spPr bwMode="auto">
          <a:xfrm>
            <a:off x="335698" y="2742974"/>
            <a:ext cx="1463040" cy="1633845"/>
          </a:xfrm>
          <a:prstGeom prst="homePlate">
            <a:avLst>
              <a:gd name="adj" fmla="val 24177"/>
            </a:avLst>
          </a:prstGeom>
          <a:solidFill>
            <a:srgbClr val="8E258D"/>
          </a:solidFill>
          <a:ln w="6350">
            <a:noFill/>
            <a:miter lim="800000"/>
            <a:headEnd type="none" w="sm" len="sm"/>
            <a:tailEnd type="none" w="sm" len="sm"/>
          </a:ln>
          <a:effectLst/>
        </p:spPr>
        <p:txBody>
          <a:bodyPr lIns="54000" tIns="54000" rIns="54000" bIns="54000" anchor="ctr" anchorCtr="1"/>
          <a:lstStyle/>
          <a:p>
            <a:pPr algn="ctr" defTabSz="762000">
              <a:spcBef>
                <a:spcPct val="20000"/>
              </a:spcBef>
            </a:pPr>
            <a:r>
              <a:rPr lang="en-GB" sz="1400" b="1" dirty="0" smtClean="0">
                <a:solidFill>
                  <a:schemeClr val="bg1"/>
                </a:solidFill>
                <a:latin typeface="Arial"/>
              </a:rPr>
              <a:t>Consistency</a:t>
            </a:r>
            <a:endParaRPr lang="en-GB" sz="1400" b="1" dirty="0">
              <a:solidFill>
                <a:schemeClr val="bg1"/>
              </a:solidFill>
              <a:latin typeface="Arial"/>
            </a:endParaRPr>
          </a:p>
        </p:txBody>
      </p:sp>
      <p:sp>
        <p:nvSpPr>
          <p:cNvPr id="15" name="AutoShape 31"/>
          <p:cNvSpPr>
            <a:spLocks noChangeArrowheads="1"/>
          </p:cNvSpPr>
          <p:nvPr/>
        </p:nvSpPr>
        <p:spPr bwMode="auto">
          <a:xfrm>
            <a:off x="353158" y="4612018"/>
            <a:ext cx="1463040" cy="1560546"/>
          </a:xfrm>
          <a:prstGeom prst="homePlate">
            <a:avLst>
              <a:gd name="adj" fmla="val 28120"/>
            </a:avLst>
          </a:prstGeom>
          <a:solidFill>
            <a:srgbClr val="8E258D"/>
          </a:solidFill>
          <a:ln w="6350">
            <a:noFill/>
            <a:miter lim="800000"/>
            <a:headEnd type="none" w="sm" len="sm"/>
            <a:tailEnd type="none" w="sm" len="sm"/>
          </a:ln>
          <a:effectLst/>
        </p:spPr>
        <p:txBody>
          <a:bodyPr lIns="54000" tIns="54000" rIns="54000" bIns="54000" anchor="ctr" anchorCtr="1"/>
          <a:lstStyle/>
          <a:p>
            <a:pPr algn="ctr" defTabSz="762000">
              <a:spcBef>
                <a:spcPct val="20000"/>
              </a:spcBef>
            </a:pPr>
            <a:r>
              <a:rPr lang="en-GB" sz="1400" b="1" dirty="0" smtClean="0">
                <a:solidFill>
                  <a:schemeClr val="bg1"/>
                </a:solidFill>
                <a:latin typeface="Arial"/>
              </a:rPr>
              <a:t>Integrity</a:t>
            </a:r>
          </a:p>
        </p:txBody>
      </p:sp>
      <p:sp>
        <p:nvSpPr>
          <p:cNvPr id="16" name="Rectangle 111"/>
          <p:cNvSpPr>
            <a:spLocks noChangeArrowheads="1"/>
          </p:cNvSpPr>
          <p:nvPr>
            <p:custDataLst>
              <p:tags r:id="rId1"/>
            </p:custDataLst>
          </p:nvPr>
        </p:nvSpPr>
        <p:spPr bwMode="auto">
          <a:xfrm>
            <a:off x="1920240" y="1232365"/>
            <a:ext cx="6817359" cy="1262641"/>
          </a:xfrm>
          <a:prstGeom prst="roundRect">
            <a:avLst/>
          </a:prstGeom>
          <a:solidFill>
            <a:srgbClr val="C792C6"/>
          </a:solidFill>
          <a:ln w="6350">
            <a:noFill/>
            <a:miter lim="800000"/>
            <a:headEnd type="none" w="sm" len="sm"/>
            <a:tailEnd type="none" w="sm" len="sm"/>
          </a:ln>
          <a:effectLst/>
        </p:spPr>
        <p:txBody>
          <a:bodyPr lIns="54000" tIns="54000" rIns="54000" bIns="54000" anchor="ctr" anchorCtr="1"/>
          <a:lstStyle/>
          <a:p>
            <a:pPr marL="231775" indent="-231775" defTabSz="762000">
              <a:spcBef>
                <a:spcPts val="300"/>
              </a:spcBef>
              <a:spcAft>
                <a:spcPts val="300"/>
              </a:spcAft>
              <a:buClr>
                <a:schemeClr val="accent1"/>
              </a:buClr>
              <a:buSzPct val="125000"/>
              <a:buFont typeface="Arial" pitchFamily="34" charset="0"/>
              <a:buChar char="▪"/>
            </a:pPr>
            <a:r>
              <a:rPr lang="en-US" sz="1200" dirty="0" smtClean="0">
                <a:solidFill>
                  <a:schemeClr val="accent1"/>
                </a:solidFill>
                <a:latin typeface="Arial"/>
              </a:rPr>
              <a:t>Using separate pages for inputs, calculations / analysis and outputs can facilitate the management of data. Color coding of sheets of the same type makes it easier to find the one you are looking for </a:t>
            </a:r>
          </a:p>
          <a:p>
            <a:pPr marL="231775" indent="-231775" defTabSz="762000">
              <a:spcBef>
                <a:spcPts val="300"/>
              </a:spcBef>
              <a:spcAft>
                <a:spcPts val="300"/>
              </a:spcAft>
              <a:buClr>
                <a:schemeClr val="accent1"/>
              </a:buClr>
              <a:buSzPct val="125000"/>
              <a:buFont typeface="Arial" pitchFamily="34" charset="0"/>
              <a:buChar char="▪"/>
            </a:pPr>
            <a:r>
              <a:rPr lang="en-US" sz="1200" dirty="0" smtClean="0">
                <a:solidFill>
                  <a:schemeClr val="accent1"/>
                </a:solidFill>
                <a:latin typeface="Arial"/>
              </a:rPr>
              <a:t>Structuring your analysis such that a cell contains either data or a formula, but not both, enables the source of input data to be readily identified and changed if necessary</a:t>
            </a:r>
          </a:p>
        </p:txBody>
      </p:sp>
      <p:sp>
        <p:nvSpPr>
          <p:cNvPr id="17" name="Rectangle 111"/>
          <p:cNvSpPr>
            <a:spLocks noChangeArrowheads="1"/>
          </p:cNvSpPr>
          <p:nvPr>
            <p:custDataLst>
              <p:tags r:id="rId2"/>
            </p:custDataLst>
          </p:nvPr>
        </p:nvSpPr>
        <p:spPr bwMode="auto">
          <a:xfrm>
            <a:off x="1894477" y="2729149"/>
            <a:ext cx="6817359" cy="1633845"/>
          </a:xfrm>
          <a:prstGeom prst="roundRect">
            <a:avLst/>
          </a:prstGeom>
          <a:solidFill>
            <a:srgbClr val="C792C6"/>
          </a:solidFill>
          <a:ln w="6350">
            <a:noFill/>
            <a:miter lim="800000"/>
            <a:headEnd type="none" w="sm" len="sm"/>
            <a:tailEnd type="none" w="sm" len="sm"/>
          </a:ln>
          <a:effectLst/>
        </p:spPr>
        <p:txBody>
          <a:bodyPr lIns="54000" tIns="54000" rIns="54000" bIns="54000" anchor="ctr" anchorCtr="1"/>
          <a:lstStyle/>
          <a:p>
            <a:pPr marL="231775" indent="-231775" defTabSz="762000">
              <a:spcBef>
                <a:spcPts val="300"/>
              </a:spcBef>
              <a:spcAft>
                <a:spcPts val="300"/>
              </a:spcAft>
              <a:buClr>
                <a:schemeClr val="accent1"/>
              </a:buClr>
              <a:buSzPct val="125000"/>
              <a:buFont typeface="Arial" pitchFamily="34" charset="0"/>
              <a:buChar char="▪"/>
            </a:pPr>
            <a:r>
              <a:rPr lang="en-US" sz="1200" dirty="0" smtClean="0">
                <a:solidFill>
                  <a:schemeClr val="accent1"/>
                </a:solidFill>
                <a:latin typeface="Arial"/>
              </a:rPr>
              <a:t>Use consistent columns across sheets for the same data, consistent formulae across rows and a consistent layout to facilitate the analysis of data </a:t>
            </a:r>
          </a:p>
          <a:p>
            <a:pPr marL="231775" indent="-231775" defTabSz="762000">
              <a:spcBef>
                <a:spcPts val="300"/>
              </a:spcBef>
              <a:spcAft>
                <a:spcPts val="300"/>
              </a:spcAft>
              <a:buClr>
                <a:schemeClr val="accent1"/>
              </a:buClr>
              <a:buSzPct val="125000"/>
              <a:buFont typeface="Arial" pitchFamily="34" charset="0"/>
              <a:buChar char="▪"/>
            </a:pPr>
            <a:r>
              <a:rPr lang="en-US" sz="1200" dirty="0" smtClean="0">
                <a:solidFill>
                  <a:schemeClr val="accent1"/>
                </a:solidFill>
                <a:latin typeface="Arial"/>
              </a:rPr>
              <a:t>Agree a standardized structure for tables of the same type at the start of a project, particularly if there are a number of different business units within a group whose databooks are being prepared by different individuals</a:t>
            </a:r>
          </a:p>
          <a:p>
            <a:pPr marL="231775" indent="-231775" defTabSz="762000">
              <a:spcBef>
                <a:spcPts val="300"/>
              </a:spcBef>
              <a:spcAft>
                <a:spcPts val="300"/>
              </a:spcAft>
              <a:buClr>
                <a:schemeClr val="accent1"/>
              </a:buClr>
              <a:buSzPct val="125000"/>
              <a:buFont typeface="Arial" pitchFamily="34" charset="0"/>
              <a:buChar char="▪"/>
            </a:pPr>
            <a:r>
              <a:rPr lang="en-US" sz="1200" dirty="0" smtClean="0">
                <a:solidFill>
                  <a:schemeClr val="accent1"/>
                </a:solidFill>
                <a:latin typeface="Arial"/>
              </a:rPr>
              <a:t>Ordering your output sheets in the same order as the report storyboard facilitates finding the data for insertion</a:t>
            </a:r>
          </a:p>
        </p:txBody>
      </p:sp>
      <p:sp>
        <p:nvSpPr>
          <p:cNvPr id="18" name="Rectangle 111"/>
          <p:cNvSpPr>
            <a:spLocks noChangeArrowheads="1"/>
          </p:cNvSpPr>
          <p:nvPr>
            <p:custDataLst>
              <p:tags r:id="rId3"/>
            </p:custDataLst>
          </p:nvPr>
        </p:nvSpPr>
        <p:spPr bwMode="auto">
          <a:xfrm>
            <a:off x="1920240" y="4611189"/>
            <a:ext cx="6817359" cy="1569604"/>
          </a:xfrm>
          <a:prstGeom prst="roundRect">
            <a:avLst/>
          </a:prstGeom>
          <a:solidFill>
            <a:srgbClr val="C792C6"/>
          </a:solidFill>
          <a:ln w="6350">
            <a:noFill/>
            <a:miter lim="800000"/>
            <a:headEnd type="none" w="sm" len="sm"/>
            <a:tailEnd type="none" w="sm" len="sm"/>
          </a:ln>
          <a:effectLst/>
        </p:spPr>
        <p:txBody>
          <a:bodyPr lIns="54000" tIns="54000" rIns="54000" bIns="54000" anchor="ctr" anchorCtr="1"/>
          <a:lstStyle/>
          <a:p>
            <a:pPr marL="231775" indent="-231775" defTabSz="762000">
              <a:spcBef>
                <a:spcPts val="300"/>
              </a:spcBef>
              <a:spcAft>
                <a:spcPts val="300"/>
              </a:spcAft>
              <a:buClr>
                <a:schemeClr val="accent1"/>
              </a:buClr>
              <a:buSzPct val="125000"/>
              <a:buFont typeface="Arial" pitchFamily="34" charset="0"/>
              <a:buChar char="▪"/>
            </a:pPr>
            <a:r>
              <a:rPr lang="en-US" sz="1200" dirty="0" smtClean="0">
                <a:solidFill>
                  <a:schemeClr val="accent1"/>
                </a:solidFill>
                <a:latin typeface="Arial"/>
              </a:rPr>
              <a:t>Avoid using balancing figures or ’fudges’ as this will undermine the integrity of our analysis and the advice we give to our member firm clients. If you need to insert a balancing figure as a holding measure, highlight it and come back to it</a:t>
            </a:r>
          </a:p>
          <a:p>
            <a:pPr marL="231775" indent="-231775" defTabSz="762000">
              <a:spcBef>
                <a:spcPts val="300"/>
              </a:spcBef>
              <a:spcAft>
                <a:spcPts val="300"/>
              </a:spcAft>
              <a:buClr>
                <a:schemeClr val="accent1"/>
              </a:buClr>
              <a:buSzPct val="125000"/>
              <a:buFont typeface="Arial" pitchFamily="34" charset="0"/>
              <a:buChar char="▪"/>
            </a:pPr>
            <a:r>
              <a:rPr lang="en-US" sz="1200" dirty="0" smtClean="0">
                <a:solidFill>
                  <a:schemeClr val="accent1"/>
                </a:solidFill>
                <a:latin typeface="Arial"/>
              </a:rPr>
              <a:t>The use of check totals where  a relationship exists between the results of separate calculations, helps ensure that the data in our report is consistent</a:t>
            </a:r>
          </a:p>
          <a:p>
            <a:pPr marL="231775" indent="-231775" defTabSz="762000">
              <a:spcBef>
                <a:spcPts val="300"/>
              </a:spcBef>
              <a:spcAft>
                <a:spcPts val="300"/>
              </a:spcAft>
              <a:buClr>
                <a:schemeClr val="accent1"/>
              </a:buClr>
              <a:buSzPct val="125000"/>
              <a:buFont typeface="Arial" pitchFamily="34" charset="0"/>
              <a:buChar char="▪"/>
            </a:pPr>
            <a:r>
              <a:rPr lang="en-US" sz="1200" dirty="0" smtClean="0">
                <a:solidFill>
                  <a:schemeClr val="accent1"/>
                </a:solidFill>
                <a:latin typeface="Arial"/>
              </a:rPr>
              <a:t>For financial analysis databooks, help ensure that analyzed data reconciles back to management or statutory accounts (whichever is being used as the base data)</a:t>
            </a:r>
          </a:p>
        </p:txBody>
      </p:sp>
      <p:pic>
        <p:nvPicPr>
          <p:cNvPr id="11" name="Picture 10"/>
          <p:cNvPicPr>
            <a:picLocks noChangeAspect="1" noChangeArrowheads="1"/>
          </p:cNvPicPr>
          <p:nvPr/>
        </p:nvPicPr>
        <p:blipFill>
          <a:blip r:embed="rId6" cstate="print"/>
          <a:srcRect/>
          <a:stretch>
            <a:fillRect/>
          </a:stretch>
        </p:blipFill>
        <p:spPr bwMode="auto">
          <a:xfrm>
            <a:off x="8078638" y="78378"/>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ASFONT" val="Univers55"/>
</p:tagLst>
</file>

<file path=ppt/tags/tag10.xml><?xml version="1.0" encoding="utf-8"?>
<p:tagLst xmlns:a="http://schemas.openxmlformats.org/drawingml/2006/main" xmlns:r="http://schemas.openxmlformats.org/officeDocument/2006/relationships" xmlns:p="http://schemas.openxmlformats.org/presentationml/2006/main">
  <p:tag name="FASFONT" val="Univers55"/>
</p:tagLst>
</file>

<file path=ppt/tags/tag11.xml><?xml version="1.0" encoding="utf-8"?>
<p:tagLst xmlns:a="http://schemas.openxmlformats.org/drawingml/2006/main" xmlns:r="http://schemas.openxmlformats.org/officeDocument/2006/relationships" xmlns:p="http://schemas.openxmlformats.org/presentationml/2006/main">
  <p:tag name="FASFONT" val="Univers55"/>
</p:tagLst>
</file>

<file path=ppt/tags/tag12.xml><?xml version="1.0" encoding="utf-8"?>
<p:tagLst xmlns:a="http://schemas.openxmlformats.org/drawingml/2006/main" xmlns:r="http://schemas.openxmlformats.org/officeDocument/2006/relationships" xmlns:p="http://schemas.openxmlformats.org/presentationml/2006/main">
  <p:tag name="FASFONT" val="Univers55"/>
</p:tagLst>
</file>

<file path=ppt/tags/tag13.xml><?xml version="1.0" encoding="utf-8"?>
<p:tagLst xmlns:a="http://schemas.openxmlformats.org/drawingml/2006/main" xmlns:r="http://schemas.openxmlformats.org/officeDocument/2006/relationships" xmlns:p="http://schemas.openxmlformats.org/presentationml/2006/main">
  <p:tag name="FASFONT" val="Univers55"/>
</p:tagLst>
</file>

<file path=ppt/tags/tag14.xml><?xml version="1.0" encoding="utf-8"?>
<p:tagLst xmlns:a="http://schemas.openxmlformats.org/drawingml/2006/main" xmlns:r="http://schemas.openxmlformats.org/officeDocument/2006/relationships" xmlns:p="http://schemas.openxmlformats.org/presentationml/2006/main">
  <p:tag name="FASFONT" val="Univers55"/>
</p:tagLst>
</file>

<file path=ppt/tags/tag15.xml><?xml version="1.0" encoding="utf-8"?>
<p:tagLst xmlns:a="http://schemas.openxmlformats.org/drawingml/2006/main" xmlns:r="http://schemas.openxmlformats.org/officeDocument/2006/relationships" xmlns:p="http://schemas.openxmlformats.org/presentationml/2006/main">
  <p:tag name="FASFONT" val="Univers55"/>
</p:tagLst>
</file>

<file path=ppt/tags/tag16.xml><?xml version="1.0" encoding="utf-8"?>
<p:tagLst xmlns:a="http://schemas.openxmlformats.org/drawingml/2006/main" xmlns:r="http://schemas.openxmlformats.org/officeDocument/2006/relationships" xmlns:p="http://schemas.openxmlformats.org/presentationml/2006/main">
  <p:tag name="FASFONT" val="Univers55"/>
</p:tagLst>
</file>

<file path=ppt/tags/tag17.xml><?xml version="1.0" encoding="utf-8"?>
<p:tagLst xmlns:a="http://schemas.openxmlformats.org/drawingml/2006/main" xmlns:r="http://schemas.openxmlformats.org/officeDocument/2006/relationships" xmlns:p="http://schemas.openxmlformats.org/presentationml/2006/main">
  <p:tag name="FASFONT" val="Univers55"/>
</p:tagLst>
</file>

<file path=ppt/tags/tag18.xml><?xml version="1.0" encoding="utf-8"?>
<p:tagLst xmlns:a="http://schemas.openxmlformats.org/drawingml/2006/main" xmlns:r="http://schemas.openxmlformats.org/officeDocument/2006/relationships" xmlns:p="http://schemas.openxmlformats.org/presentationml/2006/main">
  <p:tag name="FASFONT" val="Univers55"/>
</p:tagLst>
</file>

<file path=ppt/tags/tag19.xml><?xml version="1.0" encoding="utf-8"?>
<p:tagLst xmlns:a="http://schemas.openxmlformats.org/drawingml/2006/main" xmlns:r="http://schemas.openxmlformats.org/officeDocument/2006/relationships" xmlns:p="http://schemas.openxmlformats.org/presentationml/2006/main">
  <p:tag name="FASFONT" val="Univers55"/>
</p:tagLst>
</file>

<file path=ppt/tags/tag2.xml><?xml version="1.0" encoding="utf-8"?>
<p:tagLst xmlns:a="http://schemas.openxmlformats.org/drawingml/2006/main" xmlns:r="http://schemas.openxmlformats.org/officeDocument/2006/relationships" xmlns:p="http://schemas.openxmlformats.org/presentationml/2006/main">
  <p:tag name="FASFONT" val="Univers55"/>
</p:tagLst>
</file>

<file path=ppt/tags/tag20.xml><?xml version="1.0" encoding="utf-8"?>
<p:tagLst xmlns:a="http://schemas.openxmlformats.org/drawingml/2006/main" xmlns:r="http://schemas.openxmlformats.org/officeDocument/2006/relationships" xmlns:p="http://schemas.openxmlformats.org/presentationml/2006/main">
  <p:tag name="FASFONT" val="Univers55"/>
</p:tagLst>
</file>

<file path=ppt/tags/tag21.xml><?xml version="1.0" encoding="utf-8"?>
<p:tagLst xmlns:a="http://schemas.openxmlformats.org/drawingml/2006/main" xmlns:r="http://schemas.openxmlformats.org/officeDocument/2006/relationships" xmlns:p="http://schemas.openxmlformats.org/presentationml/2006/main">
  <p:tag name="FASFONT" val="Univers55"/>
</p:tagLst>
</file>

<file path=ppt/tags/tag22.xml><?xml version="1.0" encoding="utf-8"?>
<p:tagLst xmlns:a="http://schemas.openxmlformats.org/drawingml/2006/main" xmlns:r="http://schemas.openxmlformats.org/officeDocument/2006/relationships" xmlns:p="http://schemas.openxmlformats.org/presentationml/2006/main">
  <p:tag name="FASFONT" val="Univers55"/>
</p:tagLst>
</file>

<file path=ppt/tags/tag23.xml><?xml version="1.0" encoding="utf-8"?>
<p:tagLst xmlns:a="http://schemas.openxmlformats.org/drawingml/2006/main" xmlns:r="http://schemas.openxmlformats.org/officeDocument/2006/relationships" xmlns:p="http://schemas.openxmlformats.org/presentationml/2006/main">
  <p:tag name="FASFONT" val="Univers55"/>
</p:tagLst>
</file>

<file path=ppt/tags/tag24.xml><?xml version="1.0" encoding="utf-8"?>
<p:tagLst xmlns:a="http://schemas.openxmlformats.org/drawingml/2006/main" xmlns:r="http://schemas.openxmlformats.org/officeDocument/2006/relationships" xmlns:p="http://schemas.openxmlformats.org/presentationml/2006/main">
  <p:tag name="FASFONT" val="Univers55"/>
</p:tagLst>
</file>

<file path=ppt/tags/tag25.xml><?xml version="1.0" encoding="utf-8"?>
<p:tagLst xmlns:a="http://schemas.openxmlformats.org/drawingml/2006/main" xmlns:r="http://schemas.openxmlformats.org/officeDocument/2006/relationships" xmlns:p="http://schemas.openxmlformats.org/presentationml/2006/main">
  <p:tag name="FASFONT" val="Univers55"/>
</p:tagLst>
</file>

<file path=ppt/tags/tag3.xml><?xml version="1.0" encoding="utf-8"?>
<p:tagLst xmlns:a="http://schemas.openxmlformats.org/drawingml/2006/main" xmlns:r="http://schemas.openxmlformats.org/officeDocument/2006/relationships" xmlns:p="http://schemas.openxmlformats.org/presentationml/2006/main">
  <p:tag name="FASFONT" val="Univers55"/>
</p:tagLst>
</file>

<file path=ppt/tags/tag4.xml><?xml version="1.0" encoding="utf-8"?>
<p:tagLst xmlns:a="http://schemas.openxmlformats.org/drawingml/2006/main" xmlns:r="http://schemas.openxmlformats.org/officeDocument/2006/relationships" xmlns:p="http://schemas.openxmlformats.org/presentationml/2006/main">
  <p:tag name="FASFONT" val="Univers55"/>
</p:tagLst>
</file>

<file path=ppt/tags/tag5.xml><?xml version="1.0" encoding="utf-8"?>
<p:tagLst xmlns:a="http://schemas.openxmlformats.org/drawingml/2006/main" xmlns:r="http://schemas.openxmlformats.org/officeDocument/2006/relationships" xmlns:p="http://schemas.openxmlformats.org/presentationml/2006/main">
  <p:tag name="FASFONT" val="Univers55"/>
</p:tagLst>
</file>

<file path=ppt/tags/tag6.xml><?xml version="1.0" encoding="utf-8"?>
<p:tagLst xmlns:a="http://schemas.openxmlformats.org/drawingml/2006/main" xmlns:r="http://schemas.openxmlformats.org/officeDocument/2006/relationships" xmlns:p="http://schemas.openxmlformats.org/presentationml/2006/main">
  <p:tag name="FASFONT" val="Univers55"/>
</p:tagLst>
</file>

<file path=ppt/tags/tag7.xml><?xml version="1.0" encoding="utf-8"?>
<p:tagLst xmlns:a="http://schemas.openxmlformats.org/drawingml/2006/main" xmlns:r="http://schemas.openxmlformats.org/officeDocument/2006/relationships" xmlns:p="http://schemas.openxmlformats.org/presentationml/2006/main">
  <p:tag name="FASFONT" val="Univers55"/>
</p:tagLst>
</file>

<file path=ppt/tags/tag8.xml><?xml version="1.0" encoding="utf-8"?>
<p:tagLst xmlns:a="http://schemas.openxmlformats.org/drawingml/2006/main" xmlns:r="http://schemas.openxmlformats.org/officeDocument/2006/relationships" xmlns:p="http://schemas.openxmlformats.org/presentationml/2006/main">
  <p:tag name="FASFONT" val="Univers55"/>
</p:tagLst>
</file>

<file path=ppt/tags/tag9.xml><?xml version="1.0" encoding="utf-8"?>
<p:tagLst xmlns:a="http://schemas.openxmlformats.org/drawingml/2006/main" xmlns:r="http://schemas.openxmlformats.org/officeDocument/2006/relationships" xmlns:p="http://schemas.openxmlformats.org/presentationml/2006/main">
  <p:tag name="FASFONT" val="Univers55"/>
</p:tagLst>
</file>

<file path=ppt/theme/theme1.xml><?xml version="1.0" encoding="utf-8"?>
<a:theme xmlns:a="http://schemas.openxmlformats.org/drawingml/2006/main" name="KPMG Template 2007">
  <a:themeElements>
    <a:clrScheme name="Custom 19">
      <a:dk1>
        <a:srgbClr val="000000"/>
      </a:dk1>
      <a:lt1>
        <a:srgbClr val="FFFFFF"/>
      </a:lt1>
      <a:dk2>
        <a:srgbClr val="000000"/>
      </a:dk2>
      <a:lt2>
        <a:srgbClr val="747678"/>
      </a:lt2>
      <a:accent1>
        <a:srgbClr val="00338D"/>
      </a:accent1>
      <a:accent2>
        <a:srgbClr val="6A7F10"/>
      </a:accent2>
      <a:accent3>
        <a:srgbClr val="8E258D"/>
      </a:accent3>
      <a:accent4>
        <a:srgbClr val="007C92"/>
      </a:accent4>
      <a:accent5>
        <a:srgbClr val="B5BF88"/>
      </a:accent5>
      <a:accent6>
        <a:srgbClr val="DADFC3"/>
      </a:accent6>
      <a:hlink>
        <a:srgbClr val="007C92"/>
      </a:hlink>
      <a:folHlink>
        <a:srgbClr val="8E258D"/>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PMG">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B5BF88"/>
        </a:accent5>
        <a:accent6>
          <a:srgbClr val="5F720D"/>
        </a:accent6>
        <a:hlink>
          <a:srgbClr val="BABBBC"/>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Media_x0020_Type xmlns="be912a0f-871e-4bc8-abfc-ad9b3a1cba72">PPT</Media_x0020_Type>
    <KPMG_x0020_Function xmlns="be912a0f-871e-4bc8-abfc-ad9b3a1cba72">Advisory</KPMG_x0020_Function>
    <Primary_x0020_Owner xmlns="be912a0f-871e-4bc8-abfc-ad9b3a1cba72">Global Advisory Development</Primary_x0020_Owner>
    <Abstract xmlns="be912a0f-871e-4bc8-abfc-ad9b3a1cba72">This key concept guide on FDD on databooks is focused on helping professionals understand the objectives, and importance of databooks and the steps involved in building them.</Abstract>
    <Category_x002f_DocumentType xmlns="be912a0f-871e-4bc8-abfc-ad9b3a1cba72">Methodology &amp; Tools | Technique Paper</Category_x002f_DocumentType>
    <Toolkit xmlns="be912a0f-871e-4bc8-abfc-ad9b3a1cba72">Financial Due Diligence</Toolkit>
    <Expiry_x0020_Date xmlns="be912a0f-871e-4bc8-abfc-ad9b3a1cba72">2013-10-24T22:00:00+00:00</Expiry_x0020_Date>
    <Contact_x0020_Person xmlns="be912a0f-871e-4bc8-abfc-ad9b3a1cba72">Global Advisory Development</Contact_x0020_Person>
    <Secondary_x0020_Service_x0020_Group_x002f_Service_x0020_Line_x002f_Service_x0020_Network xmlns="be912a0f-871e-4bc8-abfc-ad9b3a1cba72" xsi:nil="true"/>
    <Country_x0020_Name xmlns="be912a0f-871e-4bc8-abfc-ad9b3a1cba72">Global | GO</Country_x0020_Name>
    <Keyword xmlns="be912a0f-871e-4bc8-abfc-ad9b3a1cba72">FDD_WA_Databook</Keyword>
    <Risk_x0020_Management_x0020_Level xmlns="be912a0f-871e-4bc8-abfc-ad9b3a1cba72">1. Risk Reviewed</Risk_x0020_Management_x0020_Level>
    <Primary_x0020_Service_x0020_Group_x002f_Service_x0020_Line_x002f_Service_x0020_Network xmlns="be912a0f-871e-4bc8-abfc-ad9b3a1cba72">DA | TS</Primary_x0020_Service_x0020_Group_x002f_Service_x0020_Line_x002f_Service_x0020_Network>
    <Services xmlns="be912a0f-871e-4bc8-abfc-ad9b3a1cba72">Financial Due Diligence</Services>
    <Publication_x0020_Date xmlns="be912a0f-871e-4bc8-abfc-ad9b3a1cba72">2012-01-23T23:00:00+00:00</Publication_x0020_Date>
    <Primary_x0020_Language xmlns="be912a0f-871e-4bc8-abfc-ad9b3a1cba72">English</Primary_x0020_Languag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7BF17E03D014643865FF6E2D5F2D209" ma:contentTypeVersion="17" ma:contentTypeDescription="Create a new document." ma:contentTypeScope="" ma:versionID="8104d6d0cc61a567227b6f7816da12eb">
  <xsd:schema xmlns:xsd="http://www.w3.org/2001/XMLSchema" xmlns:p="http://schemas.microsoft.com/office/2006/metadata/properties" xmlns:ns2="be912a0f-871e-4bc8-abfc-ad9b3a1cba72" targetNamespace="http://schemas.microsoft.com/office/2006/metadata/properties" ma:root="true" ma:fieldsID="14aa5b4281d343cb9347b96283bd65eb" ns2:_="">
    <xsd:import namespace="be912a0f-871e-4bc8-abfc-ad9b3a1cba72"/>
    <xsd:element name="properties">
      <xsd:complexType>
        <xsd:sequence>
          <xsd:element name="documentManagement">
            <xsd:complexType>
              <xsd:all>
                <xsd:element ref="ns2:Abstract" minOccurs="0"/>
                <xsd:element ref="ns2:Category_x002f_DocumentType" minOccurs="0"/>
                <xsd:element ref="ns2:Primary_x0020_Service_x0020_Group_x002f_Service_x0020_Line_x002f_Service_x0020_Network" minOccurs="0"/>
                <xsd:element ref="ns2:Toolkit" minOccurs="0"/>
                <xsd:element ref="ns2:Services" minOccurs="0"/>
                <xsd:element ref="ns2:Secondary_x0020_Service_x0020_Group_x002f_Service_x0020_Line_x002f_Service_x0020_Network" minOccurs="0"/>
                <xsd:element ref="ns2:Keyword" minOccurs="0"/>
                <xsd:element ref="ns2:Risk_x0020_Management_x0020_Level" minOccurs="0"/>
                <xsd:element ref="ns2:Publication_x0020_Date" minOccurs="0"/>
                <xsd:element ref="ns2:Expiry_x0020_Date" minOccurs="0"/>
                <xsd:element ref="ns2:Country_x0020_Name" minOccurs="0"/>
                <xsd:element ref="ns2:KPMG_x0020_Function" minOccurs="0"/>
                <xsd:element ref="ns2:Media_x0020_Type" minOccurs="0"/>
                <xsd:element ref="ns2:Primary_x0020_Language" minOccurs="0"/>
                <xsd:element ref="ns2:Primary_x0020_Owner" minOccurs="0"/>
                <xsd:element ref="ns2:Contact_x0020_Person" minOccurs="0"/>
              </xsd:all>
            </xsd:complexType>
          </xsd:element>
        </xsd:sequence>
      </xsd:complexType>
    </xsd:element>
  </xsd:schema>
  <xsd:schema xmlns:xsd="http://www.w3.org/2001/XMLSchema" xmlns:dms="http://schemas.microsoft.com/office/2006/documentManagement/types" targetNamespace="be912a0f-871e-4bc8-abfc-ad9b3a1cba72" elementFormDefault="qualified">
    <xsd:import namespace="http://schemas.microsoft.com/office/2006/documentManagement/types"/>
    <xsd:element name="Abstract" ma:index="8" nillable="true" ma:displayName="Abstract" ma:default="x" ma:internalName="Abstract">
      <xsd:simpleType>
        <xsd:restriction base="dms:Text">
          <xsd:maxLength value="255"/>
        </xsd:restriction>
      </xsd:simpleType>
    </xsd:element>
    <xsd:element name="Category_x002f_DocumentType" ma:index="9" nillable="true" ma:displayName="Category/DocumentType" ma:internalName="Category_x002f_DocumentType">
      <xsd:simpleType>
        <xsd:restriction base="dms:Text">
          <xsd:maxLength value="255"/>
        </xsd:restriction>
      </xsd:simpleType>
    </xsd:element>
    <xsd:element name="Primary_x0020_Service_x0020_Group_x002f_Service_x0020_Line_x002f_Service_x0020_Network" ma:index="10" nillable="true" ma:displayName="Primary Service Group/Service Line/Service Network" ma:internalName="Primary_x0020_Service_x0020_Group_x002f_Service_x0020_Line_x002f_Service_x0020_Network">
      <xsd:simpleType>
        <xsd:restriction base="dms:Text">
          <xsd:maxLength value="255"/>
        </xsd:restriction>
      </xsd:simpleType>
    </xsd:element>
    <xsd:element name="Toolkit" ma:index="11" nillable="true" ma:displayName="Toolkit" ma:internalName="Toolkit">
      <xsd:simpleType>
        <xsd:restriction base="dms:Text">
          <xsd:maxLength value="255"/>
        </xsd:restriction>
      </xsd:simpleType>
    </xsd:element>
    <xsd:element name="Services" ma:index="12" nillable="true" ma:displayName="Services" ma:internalName="Services">
      <xsd:simpleType>
        <xsd:restriction base="dms:Text">
          <xsd:maxLength value="255"/>
        </xsd:restriction>
      </xsd:simpleType>
    </xsd:element>
    <xsd:element name="Secondary_x0020_Service_x0020_Group_x002f_Service_x0020_Line_x002f_Service_x0020_Network" ma:index="13" nillable="true" ma:displayName="Secondary Service Group/Service Line/Service Network" ma:internalName="Secondary_x0020_Service_x0020_Group_x002f_Service_x0020_Line_x002f_Service_x0020_Network">
      <xsd:simpleType>
        <xsd:restriction base="dms:Note"/>
      </xsd:simpleType>
    </xsd:element>
    <xsd:element name="Keyword" ma:index="14" nillable="true" ma:displayName="Keyword" ma:internalName="Keyword">
      <xsd:simpleType>
        <xsd:restriction base="dms:Text">
          <xsd:maxLength value="255"/>
        </xsd:restriction>
      </xsd:simpleType>
    </xsd:element>
    <xsd:element name="Risk_x0020_Management_x0020_Level" ma:index="15" nillable="true" ma:displayName="Risk Management Level" ma:internalName="Risk_x0020_Management_x0020_Level">
      <xsd:simpleType>
        <xsd:restriction base="dms:Text">
          <xsd:maxLength value="255"/>
        </xsd:restriction>
      </xsd:simpleType>
    </xsd:element>
    <xsd:element name="Publication_x0020_Date" ma:index="16" nillable="true" ma:displayName="Publication Date" ma:format="DateOnly" ma:internalName="Publication_x0020_Date">
      <xsd:simpleType>
        <xsd:restriction base="dms:DateTime"/>
      </xsd:simpleType>
    </xsd:element>
    <xsd:element name="Expiry_x0020_Date" ma:index="17" nillable="true" ma:displayName="Expiry Date" ma:format="DateOnly" ma:internalName="Expiry_x0020_Date">
      <xsd:simpleType>
        <xsd:restriction base="dms:DateTime"/>
      </xsd:simpleType>
    </xsd:element>
    <xsd:element name="Country_x0020_Name" ma:index="18" nillable="true" ma:displayName="Country Name" ma:internalName="Country_x0020_Name">
      <xsd:simpleType>
        <xsd:restriction base="dms:Text">
          <xsd:maxLength value="255"/>
        </xsd:restriction>
      </xsd:simpleType>
    </xsd:element>
    <xsd:element name="KPMG_x0020_Function" ma:index="19" nillable="true" ma:displayName="KPMG Function" ma:internalName="KPMG_x0020_Function">
      <xsd:simpleType>
        <xsd:restriction base="dms:Text">
          <xsd:maxLength value="255"/>
        </xsd:restriction>
      </xsd:simpleType>
    </xsd:element>
    <xsd:element name="Media_x0020_Type" ma:index="20" nillable="true" ma:displayName="Media Type" ma:format="Dropdown" ma:internalName="Media_x0020_Type">
      <xsd:simpleType>
        <xsd:restriction base="dms:Choice">
          <xsd:enumeration value="AUD"/>
          <xsd:enumeration value="BMP"/>
          <xsd:enumeration value="CSV"/>
          <xsd:enumeration value="DAT"/>
          <xsd:enumeration value="DOC"/>
          <xsd:enumeration value="External Link"/>
          <xsd:enumeration value="External Quick Link"/>
          <xsd:enumeration value="FLV"/>
          <xsd:enumeration value="GIF"/>
          <xsd:enumeration value="HTM"/>
          <xsd:enumeration value="Internal Link"/>
          <xsd:enumeration value="Internal Quick Link"/>
          <xsd:enumeration value="JPG"/>
          <xsd:enumeration value="MHT"/>
          <xsd:enumeration value="MP3"/>
          <xsd:enumeration value="MPP"/>
          <xsd:enumeration value="MSG"/>
          <xsd:enumeration value="MSI"/>
          <xsd:enumeration value="OBD"/>
          <xsd:enumeration value="PDF"/>
          <xsd:enumeration value="PNG"/>
          <xsd:enumeration value="PPT"/>
          <xsd:enumeration value="RTF"/>
          <xsd:enumeration value="SWF"/>
          <xsd:enumeration value="TXT"/>
          <xsd:enumeration value="VID"/>
          <xsd:enumeration value="VSD"/>
          <xsd:enumeration value="WMF"/>
          <xsd:enumeration value="XLA"/>
          <xsd:enumeration value="XLS"/>
          <xsd:enumeration value="ZIP"/>
        </xsd:restriction>
      </xsd:simpleType>
    </xsd:element>
    <xsd:element name="Primary_x0020_Language" ma:index="21" nillable="true" ma:displayName="Primary Language" ma:default="English" ma:internalName="Primary_x0020_Language">
      <xsd:simpleType>
        <xsd:restriction base="dms:Text">
          <xsd:maxLength value="255"/>
        </xsd:restriction>
      </xsd:simpleType>
    </xsd:element>
    <xsd:element name="Primary_x0020_Owner" ma:index="22" nillable="true" ma:displayName="Primary Owner" ma:default="Global Advisory Development" ma:internalName="Primary_x0020_Owner">
      <xsd:simpleType>
        <xsd:restriction base="dms:Text">
          <xsd:maxLength value="255"/>
        </xsd:restriction>
      </xsd:simpleType>
    </xsd:element>
    <xsd:element name="Contact_x0020_Person" ma:index="23" nillable="true" ma:displayName="Contact Person" ma:default="KPMG" ma:internalName="Contact_x0020_Pers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26797C7C-BA5F-436C-B92A-7A7A1D82D0D7}"/>
</file>

<file path=customXml/itemProps2.xml><?xml version="1.0" encoding="utf-8"?>
<ds:datastoreItem xmlns:ds="http://schemas.openxmlformats.org/officeDocument/2006/customXml" ds:itemID="{172F92A8-DA14-4505-A4FA-BFEDF84F624B}"/>
</file>

<file path=customXml/itemProps3.xml><?xml version="1.0" encoding="utf-8"?>
<ds:datastoreItem xmlns:ds="http://schemas.openxmlformats.org/officeDocument/2006/customXml" ds:itemID="{DF2B7D38-29A7-455D-A14C-3E53B6DD3460}"/>
</file>

<file path=docProps/app.xml><?xml version="1.0" encoding="utf-8"?>
<Properties xmlns="http://schemas.openxmlformats.org/officeDocument/2006/extended-properties" xmlns:vt="http://schemas.openxmlformats.org/officeDocument/2006/docPropsVTypes">
  <Template>KPMG Template 2007</Template>
  <TotalTime>0</TotalTime>
  <Words>2660</Words>
  <Application>Microsoft Office PowerPoint</Application>
  <PresentationFormat>On-screen Show (4:3)</PresentationFormat>
  <Paragraphs>212</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KPMG Template 2007</vt:lpstr>
      <vt:lpstr>Slide 0</vt:lpstr>
      <vt:lpstr>Slide 1</vt:lpstr>
      <vt:lpstr>Databooks: Key concepts guide Contents </vt:lpstr>
      <vt:lpstr>Slide 3</vt:lpstr>
      <vt:lpstr>Databooks: Key concepts guide Objectives</vt:lpstr>
      <vt:lpstr>Databooks: Key concepts guide Steps </vt:lpstr>
      <vt:lpstr>Databooks: Key concepts guide Steps – Plan </vt:lpstr>
      <vt:lpstr>Databooks: Key concepts guide Steps – Plan </vt:lpstr>
      <vt:lpstr>Databooks: Key concepts guide Steps – Analyze </vt:lpstr>
      <vt:lpstr>Databooks: Key concepts guide Steps – Analyze </vt:lpstr>
      <vt:lpstr>Databooks: Key concepts guide Steps – Report </vt:lpstr>
      <vt:lpstr>Databooks: Key concepts guide Steps – Report </vt:lpstr>
      <vt:lpstr>Databooks: Key concepts guide Steps – Report </vt:lpstr>
      <vt:lpstr>Slide 13</vt:lpstr>
      <vt:lpstr>Databooks: Key concepts guide Hints and tips</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Databooks Key Concepts Guide</dc:title>
  <dc:creator>KPMG</dc:creator>
  <cp:keywords/>
  <dc:description/>
  <cp:lastModifiedBy/>
  <cp:revision>1</cp:revision>
  <dcterms:created xsi:type="dcterms:W3CDTF">2014-09-02T20:04:53Z</dcterms:created>
  <dcterms:modified xsi:type="dcterms:W3CDTF">2014-09-02T20:05:08Z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0x01010047BF17E03D014643865FF6E2D5F2D209</vt:lpwstr>
  </property>
  <property fmtid="{D5CDD505-2E9C-101B-9397-08002B2CF9AE}" pid="3" name="Order">
    <vt:r8>711300</vt:r8>
  </property>
  <property fmtid="{D5CDD505-2E9C-101B-9397-08002B2CF9AE}" pid="6" name="AdvCatDocType">
    <vt:lpwstr>28</vt:lpwstr>
  </property>
  <property fmtid="{D5CDD505-2E9C-101B-9397-08002B2CF9AE}" pid="7" name="AdvActiveStatus">
    <vt:lpwstr>Active</vt:lpwstr>
  </property>
  <property fmtid="{D5CDD505-2E9C-101B-9397-08002B2CF9AE}" pid="8" name="AdvGlobalCoverage">
    <vt:lpwstr>true</vt:lpwstr>
  </property>
  <property fmtid="{D5CDD505-2E9C-101B-9397-08002B2CF9AE}" pid="12" name="AdvContactPerson">
    <vt:lpwstr>Global Advisory Development</vt:lpwstr>
  </property>
  <property fmtid="{D5CDD505-2E9C-101B-9397-08002B2CF9AE}" pid="14" name="AdvRiskMgmtLevel">
    <vt:lpwstr>2</vt:lpwstr>
  </property>
  <property fmtid="{D5CDD505-2E9C-101B-9397-08002B2CF9AE}" pid="15" name="AdvKeyword">
    <vt:lpwstr>FDD_WA_Databook</vt:lpwstr>
  </property>
  <property fmtid="{D5CDD505-2E9C-101B-9397-08002B2CF9AE}" pid="16" name="AdvRiskReviewer">
    <vt:lpwstr/>
  </property>
  <property fmtid="{D5CDD505-2E9C-101B-9397-08002B2CF9AE}" pid="17" name="AdvMediaType">
    <vt:lpwstr>24</vt:lpwstr>
  </property>
  <property fmtid="{D5CDD505-2E9C-101B-9397-08002B2CF9AE}" pid="18" name="AdvConfidential">
    <vt:lpwstr>false</vt:lpwstr>
  </property>
  <property fmtid="{D5CDD505-2E9C-101B-9397-08002B2CF9AE}" pid="19" name="AdvKPMGFunction">
    <vt:lpwstr>1</vt:lpwstr>
  </property>
  <property fmtid="{D5CDD505-2E9C-101B-9397-08002B2CF9AE}" pid="20" name="AdvToolkit">
    <vt:lpwstr>132</vt:lpwstr>
  </property>
  <property fmtid="{D5CDD505-2E9C-101B-9397-08002B2CF9AE}" pid="24" name="AdvSecContentURL">
    <vt:lpwstr/>
  </property>
  <property fmtid="{D5CDD505-2E9C-101B-9397-08002B2CF9AE}" pid="27" name="AdvPriOwner">
    <vt:lpwstr>4</vt:lpwstr>
  </property>
  <property fmtid="{D5CDD505-2E9C-101B-9397-08002B2CF9AE}" pid="34" name="AdvImageURL">
    <vt:lpwstr/>
  </property>
  <property fmtid="{D5CDD505-2E9C-101B-9397-08002B2CF9AE}" pid="37" name="AdvAbstract">
    <vt:lpwstr>This key concept guide on FDD on databooks is focused on helping professionals understand the objectives, and importance of databooks and the steps involved in building them.</vt:lpwstr>
  </property>
  <property fmtid="{D5CDD505-2E9C-101B-9397-08002B2CF9AE}" pid="39" name="AdvFeatured">
    <vt:lpwstr>false</vt:lpwstr>
  </property>
  <property fmtid="{D5CDD505-2E9C-101B-9397-08002B2CF9AE}" pid="40" name="AdvPriLanguage">
    <vt:lpwstr>19</vt:lpwstr>
  </property>
  <property fmtid="{D5CDD505-2E9C-101B-9397-08002B2CF9AE}" pid="44" name="AdvCountryName">
    <vt:lpwstr>1</vt:lpwstr>
  </property>
  <property fmtid="{D5CDD505-2E9C-101B-9397-08002B2CF9AE}" pid="51" name="AdvPriSGSLSN">
    <vt:lpwstr>76</vt:lpwstr>
  </property>
  <property fmtid="{D5CDD505-2E9C-101B-9397-08002B2CF9AE}" pid="52" name="AdvPublicationDate">
    <vt:lpwstr>2012-01-23T23:00:00+00:00</vt:lpwstr>
  </property>
  <property fmtid="{D5CDD505-2E9C-101B-9397-08002B2CF9AE}" pid="54" name="AdvExpiryDate">
    <vt:lpwstr>2013-10-24T22:00:00+00:00</vt:lpwstr>
  </property>
  <property fmtid="{D5CDD505-2E9C-101B-9397-08002B2CF9AE}" pid="56" name="AdvBuySide">
    <vt:lpwstr>1542434170244245219201202206156161</vt:lpwstr>
  </property>
  <property fmtid="{D5CDD505-2E9C-101B-9397-08002B2CF9AE}" pid="61" name="AdvNativeURL">
    <vt:lpwstr/>
  </property>
  <property fmtid="{D5CDD505-2E9C-101B-9397-08002B2CF9AE}" pid="62" name="AdvServices">
    <vt:lpwstr>89</vt:lpwstr>
  </property>
</Properties>
</file>