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
  </p:notesMasterIdLst>
  <p:handoutMasterIdLst>
    <p:handoutMasterId r:id="rId7"/>
  </p:handoutMasterIdLst>
  <p:sldIdLst>
    <p:sldId id="283" r:id="rId2"/>
    <p:sldId id="442" r:id="rId3"/>
    <p:sldId id="443" r:id="rId4"/>
    <p:sldId id="444" r:id="rId5"/>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8110" autoAdjust="0"/>
    <p:restoredTop sz="98798" autoAdjust="0"/>
  </p:normalViewPr>
  <p:slideViewPr>
    <p:cSldViewPr snapToGrid="0" showGuides="1">
      <p:cViewPr varScale="1">
        <p:scale>
          <a:sx n="70" d="100"/>
          <a:sy n="70" d="100"/>
        </p:scale>
        <p:origin x="-1938"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0" name="Rectangle 9"/>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12" name="Text Box 9"/>
          <p:cNvSpPr txBox="1">
            <a:spLocks noChangeArrowheads="1"/>
          </p:cNvSpPr>
          <p:nvPr userDrawn="1"/>
        </p:nvSpPr>
        <p:spPr bwMode="auto">
          <a:xfrm>
            <a:off x="124970" y="6397137"/>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2324100" y="3016250"/>
            <a:ext cx="66151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DILEGENCE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err="1" smtClean="0">
                <a:solidFill>
                  <a:schemeClr val="bg1"/>
                </a:solidFill>
                <a:latin typeface="Arial"/>
                <a:cs typeface="Arial"/>
              </a:rPr>
              <a:t>Dataroom</a:t>
            </a:r>
            <a:r>
              <a:rPr lang="en-GB" sz="3000" b="1" kern="0" dirty="0" smtClean="0">
                <a:solidFill>
                  <a:schemeClr val="bg1"/>
                </a:solidFill>
                <a:latin typeface="Arial"/>
                <a:cs typeface="Arial"/>
              </a:rPr>
              <a:t> assistance</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Capabilities and benefits</a:t>
            </a:r>
          </a:p>
          <a:p>
            <a:pPr algn="r">
              <a:lnSpc>
                <a:spcPts val="3240"/>
              </a:lnSpc>
              <a:defRPr/>
            </a:pPr>
            <a:endParaRPr lang="en-GB" sz="30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6" name="Comment 28"/>
          <p:cNvSpPr>
            <a:spLocks noChangeArrowheads="1"/>
          </p:cNvSpPr>
          <p:nvPr/>
        </p:nvSpPr>
        <p:spPr bwMode="auto">
          <a:xfrm>
            <a:off x="4132730" y="1804657"/>
            <a:ext cx="5011272" cy="929578"/>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7" name="Picture 3" descr="DPP-1"/>
          <p:cNvPicPr>
            <a:picLocks noChangeAspect="1" noChangeArrowheads="1"/>
          </p:cNvPicPr>
          <p:nvPr/>
        </p:nvPicPr>
        <p:blipFill>
          <a:blip r:embed="rId6" cstate="print"/>
          <a:srcRect/>
          <a:stretch>
            <a:fillRect/>
          </a:stretch>
        </p:blipFill>
        <p:spPr bwMode="auto">
          <a:xfrm>
            <a:off x="3561876" y="1968813"/>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8" name="TextBox 7"/>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from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878818"/>
          </a:xfrm>
        </p:spPr>
        <p:txBody>
          <a:bodyPr/>
          <a:lstStyle/>
          <a:p>
            <a:r>
              <a:rPr lang="en-US" b="1" dirty="0" smtClean="0"/>
              <a:t>Dataroom assistance includes a variety of services under which KGS staff help the onshore team to manage tasks in an electronic dataroom. The purpose of this document is to provide an overview of the capabilities of KGS staff to assist onshore teams in managing an electronic dataroom. It also lists out the benefits of KGS staff executing these tasks vis-à-vis an onshore resource.</a:t>
            </a:r>
          </a:p>
          <a:p>
            <a:endParaRPr lang="en-US" b="1" dirty="0" smtClean="0"/>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smtClean="0">
              <a:solidFill>
                <a:schemeClr val="bg1"/>
              </a:solidFill>
            </a:endParaRPr>
          </a:p>
          <a:p>
            <a:endParaRPr lang="en-US" b="1" dirty="0" smtClean="0"/>
          </a:p>
        </p:txBody>
      </p:sp>
      <p:grpSp>
        <p:nvGrpSpPr>
          <p:cNvPr id="36" name="Group 35"/>
          <p:cNvGrpSpPr/>
          <p:nvPr/>
        </p:nvGrpSpPr>
        <p:grpSpPr bwMode="gray">
          <a:xfrm>
            <a:off x="6223916" y="4037008"/>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00" b="0" dirty="0" smtClean="0">
                <a:solidFill>
                  <a:schemeClr val="accent1">
                    <a:lumMod val="20000"/>
                    <a:lumOff val="80000"/>
                  </a:schemeClr>
                </a:solidFill>
              </a:rPr>
              <a:t>Dataroom assistance </a:t>
            </a:r>
            <a:br>
              <a:rPr lang="en-GB" sz="1600" b="0" dirty="0" smtClean="0">
                <a:solidFill>
                  <a:schemeClr val="accent1">
                    <a:lumMod val="20000"/>
                    <a:lumOff val="80000"/>
                  </a:schemeClr>
                </a:solidFill>
              </a:rPr>
            </a:br>
            <a:r>
              <a:rPr lang="en-GB" sz="1800" dirty="0" smtClean="0"/>
              <a:t>Capabilities and benefits</a:t>
            </a:r>
            <a:endParaRPr lang="en-US" sz="1800" dirty="0"/>
          </a:p>
        </p:txBody>
      </p:sp>
      <p:graphicFrame>
        <p:nvGraphicFramePr>
          <p:cNvPr id="4" name="Table 3"/>
          <p:cNvGraphicFramePr>
            <a:graphicFrameLocks noGrp="1"/>
          </p:cNvGraphicFramePr>
          <p:nvPr/>
        </p:nvGraphicFramePr>
        <p:xfrm>
          <a:off x="252047" y="1268413"/>
          <a:ext cx="4254012" cy="3050640"/>
        </p:xfrm>
        <a:graphic>
          <a:graphicData uri="http://schemas.openxmlformats.org/drawingml/2006/table">
            <a:tbl>
              <a:tblPr firstRow="1" bandRow="1">
                <a:tableStyleId>{5C22544A-7EE6-4342-B048-85BDC9FD1C3A}</a:tableStyleId>
              </a:tblPr>
              <a:tblGrid>
                <a:gridCol w="4254012"/>
              </a:tblGrid>
              <a:tr h="144363">
                <a:tc>
                  <a:txBody>
                    <a:bodyPr/>
                    <a:lstStyle/>
                    <a:p>
                      <a:pPr>
                        <a:spcBef>
                          <a:spcPts val="600"/>
                        </a:spcBef>
                      </a:pPr>
                      <a:r>
                        <a:rPr lang="en-US" sz="1200" dirty="0" smtClean="0"/>
                        <a:t>Capabilities</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229747">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Monitor </a:t>
                      </a:r>
                      <a:r>
                        <a:rPr lang="en-US" sz="1200" kern="1200" dirty="0" err="1" smtClean="0">
                          <a:solidFill>
                            <a:schemeClr val="dk1"/>
                          </a:solidFill>
                          <a:latin typeface="+mn-lt"/>
                          <a:ea typeface="+mn-ea"/>
                          <a:cs typeface="+mn-cs"/>
                        </a:rPr>
                        <a:t>dataroom</a:t>
                      </a:r>
                      <a:r>
                        <a:rPr lang="en-US" sz="1200" kern="1200" dirty="0" smtClean="0">
                          <a:solidFill>
                            <a:schemeClr val="dk1"/>
                          </a:solidFill>
                          <a:latin typeface="+mn-lt"/>
                          <a:ea typeface="+mn-ea"/>
                          <a:cs typeface="+mn-cs"/>
                        </a:rPr>
                        <a:t> for updates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Identify relevant documents and send an update by UK morning</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Download relevant documents and save it on project folder</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Convert documents from </a:t>
                      </a:r>
                      <a:r>
                        <a:rPr lang="en-US" sz="1200" kern="1200" dirty="0" err="1" smtClean="0">
                          <a:solidFill>
                            <a:schemeClr val="dk1"/>
                          </a:solidFill>
                          <a:latin typeface="+mn-lt"/>
                          <a:ea typeface="+mn-ea"/>
                          <a:cs typeface="+mn-cs"/>
                        </a:rPr>
                        <a:t>pdf</a:t>
                      </a:r>
                      <a:r>
                        <a:rPr lang="en-US" sz="1200" kern="1200" dirty="0" smtClean="0">
                          <a:solidFill>
                            <a:schemeClr val="dk1"/>
                          </a:solidFill>
                          <a:latin typeface="+mn-lt"/>
                          <a:ea typeface="+mn-ea"/>
                          <a:cs typeface="+mn-cs"/>
                        </a:rPr>
                        <a:t> to excel (the onshore team needs to ensure the dataroom protocol or NDA allows for this, i.e.; there is no prohibition on changing document  formats)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Summarize contracts/other documents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Organize/save the planning documents in the project folder</a:t>
                      </a:r>
                    </a:p>
                    <a:p>
                      <a:pPr marL="182563" marR="0" lvl="1"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kumimoji="0" lang="en-US" sz="1200" b="0" i="0" u="none" strike="noStrike" cap="none" normalizeH="0" baseline="0" dirty="0" smtClean="0">
                          <a:ln>
                            <a:noFill/>
                          </a:ln>
                          <a:solidFill>
                            <a:schemeClr val="tx1"/>
                          </a:solidFill>
                          <a:effectLst/>
                          <a:latin typeface="Arial" charset="0"/>
                          <a:cs typeface="Arial" charset="0"/>
                        </a:rPr>
                        <a:t>Checking data room for gaps based on initial information request list sent to client</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9" name="Table 8"/>
          <p:cNvGraphicFramePr>
            <a:graphicFrameLocks noGrp="1"/>
          </p:cNvGraphicFramePr>
          <p:nvPr/>
        </p:nvGraphicFramePr>
        <p:xfrm>
          <a:off x="4637942" y="1268414"/>
          <a:ext cx="4254012" cy="3071766"/>
        </p:xfrm>
        <a:graphic>
          <a:graphicData uri="http://schemas.openxmlformats.org/drawingml/2006/table">
            <a:tbl>
              <a:tblPr firstRow="1" bandRow="1">
                <a:tableStyleId>{5C22544A-7EE6-4342-B048-85BDC9FD1C3A}</a:tableStyleId>
              </a:tblPr>
              <a:tblGrid>
                <a:gridCol w="4254012"/>
              </a:tblGrid>
              <a:tr h="354481">
                <a:tc>
                  <a:txBody>
                    <a:bodyPr/>
                    <a:lstStyle/>
                    <a:p>
                      <a:pPr>
                        <a:spcBef>
                          <a:spcPts val="600"/>
                        </a:spcBef>
                      </a:pPr>
                      <a:r>
                        <a:rPr lang="en-US" sz="1200" dirty="0" smtClean="0"/>
                        <a:t>Benefits</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717285">
                <a:tc>
                  <a:txBody>
                    <a:bodyPr/>
                    <a:lstStyle/>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Increases realization for the project as KGS staff have a favorable charge out rate</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Allows onshore team to focus on analytical work and report writing</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Extended onshore working day</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Acts</a:t>
                      </a:r>
                      <a:r>
                        <a:rPr lang="en-US" sz="1200" kern="1200" baseline="0" dirty="0" smtClean="0">
                          <a:solidFill>
                            <a:schemeClr val="dk1"/>
                          </a:solidFill>
                          <a:latin typeface="+mn-lt"/>
                          <a:ea typeface="+mn-ea"/>
                          <a:cs typeface="+mn-cs"/>
                        </a:rPr>
                        <a:t> as a central data repository / data manager</a:t>
                      </a:r>
                      <a:endParaRPr lang="en-US" sz="1200" kern="1200" dirty="0" smtClean="0">
                        <a:solidFill>
                          <a:schemeClr val="dk1"/>
                        </a:solidFill>
                        <a:latin typeface="+mn-lt"/>
                        <a:ea typeface="+mn-ea"/>
                        <a:cs typeface="+mn-cs"/>
                      </a:endParaRPr>
                    </a:p>
                    <a:p>
                      <a:pPr marL="182563" lvl="1" indent="-182563" algn="l" defTabSz="914400" rtl="0" eaLnBrk="1" latinLnBrk="0" hangingPunct="1">
                        <a:spcBef>
                          <a:spcPts val="600"/>
                        </a:spcBef>
                        <a:buClr>
                          <a:srgbClr val="97989A"/>
                        </a:buClr>
                        <a:buSzPct val="125000"/>
                        <a:buFont typeface="Arial" pitchFamily="34" charset="0"/>
                        <a:buChar char="▪"/>
                      </a:pPr>
                      <a:endParaRPr lang="en-US" sz="1200" kern="1200" dirty="0" smtClean="0">
                        <a:solidFill>
                          <a:schemeClr val="dk1"/>
                        </a:solidFill>
                        <a:latin typeface="+mn-lt"/>
                        <a:ea typeface="+mn-ea"/>
                        <a:cs typeface="+mn-cs"/>
                      </a:endParaRP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5" name="Table 4"/>
          <p:cNvGraphicFramePr>
            <a:graphicFrameLocks noGrp="1"/>
          </p:cNvGraphicFramePr>
          <p:nvPr/>
        </p:nvGraphicFramePr>
        <p:xfrm>
          <a:off x="251520" y="4581700"/>
          <a:ext cx="4254012" cy="1496160"/>
        </p:xfrm>
        <a:graphic>
          <a:graphicData uri="http://schemas.openxmlformats.org/drawingml/2006/table">
            <a:tbl>
              <a:tblPr firstRow="1" bandRow="1">
                <a:tableStyleId>{5C22544A-7EE6-4342-B048-85BDC9FD1C3A}</a:tableStyleId>
              </a:tblPr>
              <a:tblGrid>
                <a:gridCol w="4254012"/>
              </a:tblGrid>
              <a:tr h="144016">
                <a:tc>
                  <a:txBody>
                    <a:bodyPr/>
                    <a:lstStyle/>
                    <a:p>
                      <a:pPr>
                        <a:spcBef>
                          <a:spcPts val="600"/>
                        </a:spcBef>
                      </a:pPr>
                      <a:r>
                        <a:rPr lang="en-US" sz="1200" dirty="0" smtClean="0"/>
                        <a:t>Real</a:t>
                      </a:r>
                      <a:r>
                        <a:rPr lang="en-US" sz="1200" baseline="0" dirty="0" smtClean="0"/>
                        <a:t> life situation (1)</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370840">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With</a:t>
                      </a:r>
                      <a:r>
                        <a:rPr lang="en-US" sz="1200" kern="1200" baseline="0" dirty="0" smtClean="0">
                          <a:solidFill>
                            <a:schemeClr val="dk1"/>
                          </a:solidFill>
                          <a:latin typeface="+mn-lt"/>
                          <a:ea typeface="+mn-ea"/>
                          <a:cs typeface="+mn-cs"/>
                        </a:rPr>
                        <a:t> documents being uploaded overnight to the </a:t>
                      </a:r>
                      <a:r>
                        <a:rPr lang="en-US" sz="1200" kern="1200" baseline="0" dirty="0" err="1" smtClean="0">
                          <a:solidFill>
                            <a:schemeClr val="dk1"/>
                          </a:solidFill>
                          <a:latin typeface="+mn-lt"/>
                          <a:ea typeface="+mn-ea"/>
                          <a:cs typeface="+mn-cs"/>
                        </a:rPr>
                        <a:t>dataroom</a:t>
                      </a:r>
                      <a:r>
                        <a:rPr lang="en-US" sz="1200" kern="1200" baseline="0" dirty="0" smtClean="0">
                          <a:solidFill>
                            <a:schemeClr val="dk1"/>
                          </a:solidFill>
                          <a:latin typeface="+mn-lt"/>
                          <a:ea typeface="+mn-ea"/>
                          <a:cs typeface="+mn-cs"/>
                        </a:rPr>
                        <a:t>, the offshore team can go through the new documents. They update the onshore team at start of play regarding the relevant documents and other matters. This helps in saving valuable time and helps to plan the day in advance. </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graphicFrame>
        <p:nvGraphicFramePr>
          <p:cNvPr id="6" name="Table 5"/>
          <p:cNvGraphicFramePr>
            <a:graphicFrameLocks noGrp="1"/>
          </p:cNvGraphicFramePr>
          <p:nvPr/>
        </p:nvGraphicFramePr>
        <p:xfrm>
          <a:off x="4638469" y="4590664"/>
          <a:ext cx="4254012" cy="1510347"/>
        </p:xfrm>
        <a:graphic>
          <a:graphicData uri="http://schemas.openxmlformats.org/drawingml/2006/table">
            <a:tbl>
              <a:tblPr firstRow="1" bandRow="1">
                <a:tableStyleId>{5C22544A-7EE6-4342-B048-85BDC9FD1C3A}</a:tableStyleId>
              </a:tblPr>
              <a:tblGrid>
                <a:gridCol w="4254012"/>
              </a:tblGrid>
              <a:tr h="334529">
                <a:tc>
                  <a:txBody>
                    <a:bodyPr/>
                    <a:lstStyle/>
                    <a:p>
                      <a:pPr>
                        <a:spcBef>
                          <a:spcPts val="600"/>
                        </a:spcBef>
                      </a:pPr>
                      <a:r>
                        <a:rPr lang="en-US" sz="1200" dirty="0" smtClean="0"/>
                        <a:t>Real</a:t>
                      </a:r>
                      <a:r>
                        <a:rPr lang="en-US" sz="1200" baseline="0" dirty="0" smtClean="0"/>
                        <a:t> life situation (2)</a:t>
                      </a:r>
                      <a:endParaRPr lang="en-US" sz="1200" dirty="0" smtClean="0"/>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BDB694"/>
                    </a:solidFill>
                  </a:tcPr>
                </a:tc>
              </a:tr>
              <a:tr h="1175818">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Working</a:t>
                      </a:r>
                      <a:r>
                        <a:rPr lang="en-US" sz="1200" kern="1200" baseline="0" dirty="0" smtClean="0">
                          <a:solidFill>
                            <a:schemeClr val="dk1"/>
                          </a:solidFill>
                          <a:latin typeface="+mn-lt"/>
                          <a:ea typeface="+mn-ea"/>
                          <a:cs typeface="+mn-cs"/>
                        </a:rPr>
                        <a:t> on a project with a tight deadline and a dataroom with loads of documents can be challenging, especially if IT (data) connections are slow.  Having a KGS staff for dataroom assistance can free up the time of onshore staff and allows them to focus on analysis/report writing.</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6F5F0"/>
                    </a:solidFill>
                  </a:tcPr>
                </a:tc>
              </a:tr>
            </a:tbl>
          </a:graphicData>
        </a:graphic>
      </p:graphicFrame>
      <p:pic>
        <p:nvPicPr>
          <p:cNvPr id="8" name="Picture 3"/>
          <p:cNvPicPr>
            <a:picLocks noChangeAspect="1" noChangeArrowheads="1"/>
          </p:cNvPicPr>
          <p:nvPr/>
        </p:nvPicPr>
        <p:blipFill>
          <a:blip r:embed="rId3" cstate="print"/>
          <a:srcRect/>
          <a:stretch>
            <a:fillRect/>
          </a:stretch>
        </p:blipFill>
        <p:spPr bwMode="auto">
          <a:xfrm>
            <a:off x="8102392" y="64395"/>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23">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an overview of the capabilities of KGS staff to assist onshore teams in managing an electronic dataroom. It also lists out the benefits of KGS staff executing these tasks vis-à-vis an onshore resource.</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FDD_OS_DataRoom</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03E1A0-6AF0-41D9-BCD6-EBD49FF721FC}"/>
</file>

<file path=customXml/itemProps2.xml><?xml version="1.0" encoding="utf-8"?>
<ds:datastoreItem xmlns:ds="http://schemas.openxmlformats.org/officeDocument/2006/customXml" ds:itemID="{B6450B5C-D460-4C81-9D45-5A4D23F2F4DD}"/>
</file>

<file path=customXml/itemProps3.xml><?xml version="1.0" encoding="utf-8"?>
<ds:datastoreItem xmlns:ds="http://schemas.openxmlformats.org/officeDocument/2006/customXml" ds:itemID="{D338DF8F-7D5F-4928-8F69-13478A7FE9EF}"/>
</file>

<file path=customXml/itemProps4.xml><?xml version="1.0" encoding="utf-8"?>
<ds:datastoreItem xmlns:ds="http://schemas.openxmlformats.org/officeDocument/2006/customXml" ds:itemID="{A74C2279-011E-4886-A3B9-808C9D13EA66}"/>
</file>

<file path=docProps/app.xml><?xml version="1.0" encoding="utf-8"?>
<Properties xmlns="http://schemas.openxmlformats.org/officeDocument/2006/extended-properties" xmlns:vt="http://schemas.openxmlformats.org/officeDocument/2006/docPropsVTypes">
  <Template>KPMG Template 2007</Template>
  <TotalTime>0</TotalTime>
  <Words>644</Words>
  <Application>Microsoft Office PowerPoint</Application>
  <PresentationFormat>On-screen Show (4:3)</PresentationFormat>
  <Paragraphs>51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Slide 0</vt:lpstr>
      <vt:lpstr>Slide 1</vt:lpstr>
      <vt:lpstr>Dataroom assistance  Capabilities and benefits</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Dataroom assistance capabilities benefits</dc:title>
  <dc:creator>Ramaswarmy, K.</dc:creator>
  <cp:keywords/>
  <dc:description/>
  <cp:lastModifiedBy/>
  <cp:revision>1</cp:revision>
  <dcterms:created xsi:type="dcterms:W3CDTF">2012-10-11T03:34:18Z</dcterms:created>
  <dcterms:modified xsi:type="dcterms:W3CDTF">2012-10-11T03:34:20Z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711600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an overview of the capabilities of KGS staff to assist onshore teams in managing an electronic dataroom. It also lists out the benefits of KGS staff executing these tasks vis-à-vis an onshore resource.</vt:lpwstr>
  </property>
  <property fmtid="{D5CDD505-2E9C-101B-9397-08002B2CF9AE}" pid="7" name="Keyword">
    <vt:lpwstr>FDD_OS_DataRoom</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an overview of the capabilities of KGS staff to assist onshore teams in managing an electronic dataroom. It also lists out the benefits of KGS staff executing these tasks vis-à-vis an onshore resource.</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FDD_OS_DataRoom</vt:lpwstr>
  </property>
  <property fmtid="{D5CDD505-2E9C-101B-9397-08002B2CF9AE}" pid="102" name="AdvRiskReviewer">
    <vt:lpwstr/>
  </property>
</Properties>
</file>