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7"/>
  </p:notesMasterIdLst>
  <p:handoutMasterIdLst>
    <p:handoutMasterId r:id="rId8"/>
  </p:handoutMasterIdLst>
  <p:sldIdLst>
    <p:sldId id="283" r:id="rId2"/>
    <p:sldId id="442" r:id="rId3"/>
    <p:sldId id="443" r:id="rId4"/>
    <p:sldId id="444" r:id="rId5"/>
    <p:sldId id="445" r:id="rId6"/>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95" autoAdjust="0"/>
    <p:restoredTop sz="92333" autoAdjust="0"/>
  </p:normalViewPr>
  <p:slideViewPr>
    <p:cSldViewPr snapToGrid="0" showGuides="1">
      <p:cViewPr varScale="1">
        <p:scale>
          <a:sx n="71" d="100"/>
          <a:sy n="71" d="100"/>
        </p:scale>
        <p:origin x="-1680"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17"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Rectangle 11"/>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9" name="Text Box 9"/>
          <p:cNvSpPr txBox="1">
            <a:spLocks noChangeArrowheads="1"/>
          </p:cNvSpPr>
          <p:nvPr userDrawn="1"/>
        </p:nvSpPr>
        <p:spPr bwMode="auto">
          <a:xfrm>
            <a:off x="203786" y="6397811"/>
            <a:ext cx="3794524" cy="323850"/>
          </a:xfrm>
          <a:prstGeom prst="rect">
            <a:avLst/>
          </a:prstGeom>
          <a:noFill/>
          <a:ln w="9525">
            <a:noFill/>
            <a:miter lim="800000"/>
            <a:headEnd/>
            <a:tailEnd/>
          </a:ln>
        </p:spPr>
        <p:txBody>
          <a:bodyPr anchor="ctr"/>
          <a:lstStyle/>
          <a:p>
            <a:pPr marL="0" marR="0" lvl="0" indent="0" defTabSz="914400" eaLnBrk="0" fontAlgn="auto" latinLnBrk="0" hangingPunct="0">
              <a:lnSpc>
                <a:spcPts val="7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00338D"/>
                </a:solidFill>
                <a:effectLst/>
                <a:uLnTx/>
                <a:uFillTx/>
              </a:rPr>
              <a:t>© 2011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0" cap="none" spc="0" normalizeH="0" baseline="0" noProof="0" dirty="0">
              <a:ln>
                <a:noFill/>
              </a:ln>
              <a:solidFill>
                <a:srgbClr val="00338D"/>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portal.ema.kworld.kpmg.com/europe/ITS/Pages/default.aspx"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hyperlink" Target="file://useomvfs20/advisory/Clients/FOLDER_NAME/" TargetMode="External"/><Relationship Id="rId4" Type="http://schemas.openxmlformats.org/officeDocument/2006/relationships/hyperlink" Target="file://ustpcvfs26/advisory/Clients/FOLDER_NAM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373876" y="3148519"/>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DILEGENCE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err="1" smtClean="0">
                <a:solidFill>
                  <a:schemeClr val="bg1"/>
                </a:solidFill>
                <a:latin typeface="Arial"/>
                <a:cs typeface="Arial"/>
              </a:rPr>
              <a:t>Dataroom</a:t>
            </a:r>
            <a:r>
              <a:rPr lang="en-GB" sz="3000" b="1" kern="0" dirty="0" smtClean="0">
                <a:solidFill>
                  <a:schemeClr val="bg1"/>
                </a:solidFill>
                <a:latin typeface="Arial"/>
                <a:cs typeface="Arial"/>
              </a:rPr>
              <a:t> assistance</a:t>
            </a:r>
            <a:r>
              <a:rPr lang="en-GB" sz="3000" b="1" kern="0" baseline="30000" dirty="0" smtClean="0">
                <a:solidFill>
                  <a:schemeClr val="bg1"/>
                </a:solidFill>
                <a:latin typeface="Arial"/>
                <a:cs typeface="Arial"/>
              </a:rPr>
              <a:t>1</a:t>
            </a:r>
          </a:p>
          <a:p>
            <a:pPr algn="r">
              <a:lnSpc>
                <a:spcPts val="3240"/>
              </a:lnSpc>
              <a:defRPr/>
            </a:pPr>
            <a:r>
              <a:rPr lang="en-GB" sz="3000" b="1" kern="0" dirty="0" smtClean="0">
                <a:solidFill>
                  <a:schemeClr val="bg1"/>
                </a:solidFill>
                <a:latin typeface="Arial"/>
                <a:cs typeface="Arial"/>
              </a:rPr>
              <a:t>Guidance</a:t>
            </a:r>
            <a:endParaRPr lang="en-GB" sz="3000" b="1" kern="0" dirty="0" smtClean="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8" name="Comment 28"/>
          <p:cNvSpPr>
            <a:spLocks noChangeArrowheads="1"/>
          </p:cNvSpPr>
          <p:nvPr/>
        </p:nvSpPr>
        <p:spPr bwMode="auto">
          <a:xfrm>
            <a:off x="4341182" y="1804657"/>
            <a:ext cx="4802820" cy="1018441"/>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10"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1" name="TextBox 10"/>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from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2"/>
            <a:ext cx="4242977" cy="2331399"/>
          </a:xfrm>
        </p:spPr>
        <p:txBody>
          <a:bodyPr/>
          <a:lstStyle/>
          <a:p>
            <a:r>
              <a:rPr lang="en-US" b="1" dirty="0" smtClean="0">
                <a:solidFill>
                  <a:srgbClr val="FFFFFF"/>
                </a:solidFill>
              </a:rPr>
              <a:t>Dataroom assistance includes a variety of services under which KGS staff help the onshore team to manage tasks in an electronic dataroom. </a:t>
            </a:r>
            <a:r>
              <a:rPr lang="en-US" b="1" dirty="0" smtClean="0"/>
              <a:t>The purpose of this document is to provide guidance to the offshore team to help manage those tasks. The guidance is of generic nature and may have to be customized as per the requirements of the project.</a:t>
            </a:r>
          </a:p>
          <a:p>
            <a:endParaRPr lang="en-US" b="1" dirty="0" smtClean="0"/>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smtClean="0">
              <a:solidFill>
                <a:schemeClr val="bg1"/>
              </a:solidFill>
            </a:endParaRPr>
          </a:p>
          <a:p>
            <a:endParaRPr lang="en-US" b="1" dirty="0" smtClean="0"/>
          </a:p>
        </p:txBody>
      </p:sp>
      <p:grpSp>
        <p:nvGrpSpPr>
          <p:cNvPr id="36" name="Group 35"/>
          <p:cNvGrpSpPr/>
          <p:nvPr/>
        </p:nvGrpSpPr>
        <p:grpSpPr bwMode="gray">
          <a:xfrm>
            <a:off x="6085176" y="3999150"/>
            <a:ext cx="2395538" cy="2393157"/>
            <a:chOff x="557213" y="1061987"/>
            <a:chExt cx="2395538" cy="2393157"/>
          </a:xfrm>
        </p:grpSpPr>
        <p:sp>
          <p:nvSpPr>
            <p:cNvPr id="37"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grpSp>
          <p:nvGrpSpPr>
            <p:cNvPr id="38" name="Group 89"/>
            <p:cNvGrpSpPr/>
            <p:nvPr/>
          </p:nvGrpSpPr>
          <p:grpSpPr bwMode="gray">
            <a:xfrm>
              <a:off x="557213" y="1178837"/>
              <a:ext cx="2395538" cy="2276307"/>
              <a:chOff x="557213" y="1178837"/>
              <a:chExt cx="2395538" cy="2276307"/>
            </a:xfrm>
          </p:grpSpPr>
          <p:sp>
            <p:nvSpPr>
              <p:cNvPr id="39"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4"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5"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6" name="Oval 45"/>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Oval 46"/>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8" name="TextBox 47"/>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9" name="TextBox 48"/>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50" name="TextBox 49"/>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1" name="TextBox 50"/>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2" name="Oval 51"/>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3" name="TextBox 52"/>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600" b="0" dirty="0" smtClean="0">
                <a:solidFill>
                  <a:schemeClr val="accent1">
                    <a:lumMod val="20000"/>
                    <a:lumOff val="80000"/>
                  </a:schemeClr>
                </a:solidFill>
              </a:rPr>
              <a:t>Dataroom assistance </a:t>
            </a:r>
            <a:r>
              <a:rPr lang="en-GB" sz="1600" b="0" dirty="0" smtClean="0"/>
              <a:t/>
            </a:r>
            <a:br>
              <a:rPr lang="en-GB" sz="1600" b="0" dirty="0" smtClean="0"/>
            </a:br>
            <a:r>
              <a:rPr lang="en-GB" sz="1800" dirty="0" smtClean="0"/>
              <a:t>Guidance</a:t>
            </a:r>
            <a:endParaRPr lang="en-US" sz="1800" dirty="0"/>
          </a:p>
        </p:txBody>
      </p:sp>
      <p:graphicFrame>
        <p:nvGraphicFramePr>
          <p:cNvPr id="6" name="Table 5"/>
          <p:cNvGraphicFramePr>
            <a:graphicFrameLocks noGrp="1"/>
          </p:cNvGraphicFramePr>
          <p:nvPr/>
        </p:nvGraphicFramePr>
        <p:xfrm>
          <a:off x="4638469" y="1196752"/>
          <a:ext cx="4254012" cy="1183182"/>
        </p:xfrm>
        <a:graphic>
          <a:graphicData uri="http://schemas.openxmlformats.org/drawingml/2006/table">
            <a:tbl>
              <a:tblPr firstRow="1" bandRow="1">
                <a:tableStyleId>{5C22544A-7EE6-4342-B048-85BDC9FD1C3A}</a:tableStyleId>
              </a:tblPr>
              <a:tblGrid>
                <a:gridCol w="4254012"/>
              </a:tblGrid>
              <a:tr h="252000">
                <a:tc>
                  <a:txBody>
                    <a:bodyPr/>
                    <a:lstStyle/>
                    <a:p>
                      <a:pPr>
                        <a:spcBef>
                          <a:spcPts val="600"/>
                        </a:spcBef>
                      </a:pPr>
                      <a:r>
                        <a:rPr lang="en-US" sz="1200" dirty="0" smtClean="0"/>
                        <a:t>Preparing an index</a:t>
                      </a: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892302">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Usually the datarooms have a functionality wherein you can generate the index of documents by clicking on the link</a:t>
                      </a: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graphicFrame>
        <p:nvGraphicFramePr>
          <p:cNvPr id="9" name="Table 8"/>
          <p:cNvGraphicFramePr>
            <a:graphicFrameLocks noGrp="1"/>
          </p:cNvGraphicFramePr>
          <p:nvPr/>
        </p:nvGraphicFramePr>
        <p:xfrm>
          <a:off x="185052" y="1196752"/>
          <a:ext cx="4254012" cy="3081120"/>
        </p:xfrm>
        <a:graphic>
          <a:graphicData uri="http://schemas.openxmlformats.org/drawingml/2006/table">
            <a:tbl>
              <a:tblPr firstRow="1" bandRow="1">
                <a:tableStyleId>{5C22544A-7EE6-4342-B048-85BDC9FD1C3A}</a:tableStyleId>
              </a:tblPr>
              <a:tblGrid>
                <a:gridCol w="4254012"/>
              </a:tblGrid>
              <a:tr h="144363">
                <a:tc>
                  <a:txBody>
                    <a:bodyPr/>
                    <a:lstStyle/>
                    <a:p>
                      <a:pPr>
                        <a:spcBef>
                          <a:spcPts val="600"/>
                        </a:spcBef>
                      </a:pPr>
                      <a:r>
                        <a:rPr lang="en-US" sz="1200" dirty="0" smtClean="0"/>
                        <a:t>Setting up access</a:t>
                      </a:r>
                      <a:r>
                        <a:rPr lang="en-US" sz="1200" baseline="30000" dirty="0" smtClean="0"/>
                        <a:t>1</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370840">
                <a:tc>
                  <a:txBody>
                    <a:bodyPr/>
                    <a:lstStyle/>
                    <a:p>
                      <a:pPr marL="182563" indent="-182563">
                        <a:spcBef>
                          <a:spcPts val="600"/>
                        </a:spcBef>
                        <a:buClr>
                          <a:schemeClr val="accent1"/>
                        </a:buClr>
                        <a:buSzPct val="125000"/>
                        <a:buFont typeface="Arial" pitchFamily="34" charset="0"/>
                        <a:buChar char="▪"/>
                      </a:pPr>
                      <a:r>
                        <a:rPr lang="en-US" sz="1200" dirty="0" smtClean="0"/>
                        <a:t>Provide access to KPMG Global Services (KGS) staff to the dataroom by providing login id and password</a:t>
                      </a:r>
                    </a:p>
                    <a:p>
                      <a:pPr marL="182563" indent="-182563">
                        <a:spcBef>
                          <a:spcPts val="600"/>
                        </a:spcBef>
                        <a:buClr>
                          <a:schemeClr val="accent1"/>
                        </a:buClr>
                        <a:buSzPct val="125000"/>
                        <a:buFont typeface="Arial" pitchFamily="34" charset="0"/>
                        <a:buChar char="▪"/>
                      </a:pPr>
                      <a:r>
                        <a:rPr lang="en-US" sz="1200" dirty="0" smtClean="0"/>
                        <a:t>If a separate login id is not provided, preferably provide multiple login ids so that the staff can use one of them once the onshore team comes online</a:t>
                      </a:r>
                    </a:p>
                    <a:p>
                      <a:pPr marL="182563" indent="-182563">
                        <a:spcBef>
                          <a:spcPts val="600"/>
                        </a:spcBef>
                        <a:buClr>
                          <a:schemeClr val="accent1"/>
                        </a:buClr>
                        <a:buSzPct val="125000"/>
                        <a:buFont typeface="Arial" pitchFamily="34" charset="0"/>
                        <a:buChar char="▪"/>
                      </a:pPr>
                      <a:r>
                        <a:rPr lang="en-US" sz="1200" dirty="0" smtClean="0"/>
                        <a:t>Provide the link to the dataroom Website</a:t>
                      </a:r>
                    </a:p>
                    <a:p>
                      <a:pPr marL="182563" indent="-182563">
                        <a:spcBef>
                          <a:spcPts val="600"/>
                        </a:spcBef>
                        <a:buClr>
                          <a:schemeClr val="accent1"/>
                        </a:buClr>
                        <a:buSzPct val="125000"/>
                        <a:buFont typeface="Arial" pitchFamily="34" charset="0"/>
                        <a:buChar char="▪"/>
                      </a:pPr>
                      <a:r>
                        <a:rPr lang="en-US" sz="1200" dirty="0" smtClean="0"/>
                        <a:t>Some datarooms (Merill datasite) require additional components of java to be installed, for which KGS may require some lead time (usually two to four</a:t>
                      </a:r>
                      <a:r>
                        <a:rPr lang="en-US" sz="1200" baseline="0" dirty="0" smtClean="0"/>
                        <a:t> </a:t>
                      </a:r>
                      <a:r>
                        <a:rPr lang="en-US" sz="1200" dirty="0" smtClean="0"/>
                        <a:t>hours)</a:t>
                      </a:r>
                    </a:p>
                    <a:p>
                      <a:pPr marL="182563" indent="-182563">
                        <a:spcBef>
                          <a:spcPts val="600"/>
                        </a:spcBef>
                        <a:buClr>
                          <a:schemeClr val="accent1"/>
                        </a:buClr>
                        <a:buSzPct val="125000"/>
                        <a:buFont typeface="Arial" pitchFamily="34" charset="0"/>
                        <a:buChar char="▪"/>
                      </a:pPr>
                      <a:r>
                        <a:rPr lang="en-US" sz="1200" dirty="0" smtClean="0"/>
                        <a:t>Ask KGS staff to set up a folder on the shared drive (e.g. uknasdata01 in the U.K) and have access granted to all project team members.  If different</a:t>
                      </a:r>
                      <a:r>
                        <a:rPr lang="en-US" sz="1200" baseline="0" dirty="0" smtClean="0"/>
                        <a:t> protocols exist, onshore teams must guide the offshore teams accordingly. </a:t>
                      </a:r>
                      <a:endParaRPr lang="en-US" sz="1200" dirty="0" smtClean="0"/>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graphicFrame>
        <p:nvGraphicFramePr>
          <p:cNvPr id="10" name="Table 9"/>
          <p:cNvGraphicFramePr>
            <a:graphicFrameLocks noGrp="1"/>
          </p:cNvGraphicFramePr>
          <p:nvPr/>
        </p:nvGraphicFramePr>
        <p:xfrm>
          <a:off x="4638469" y="2959599"/>
          <a:ext cx="4254012" cy="1121561"/>
        </p:xfrm>
        <a:graphic>
          <a:graphicData uri="http://schemas.openxmlformats.org/drawingml/2006/table">
            <a:tbl>
              <a:tblPr firstRow="1" bandRow="1">
                <a:tableStyleId>{5C22544A-7EE6-4342-B048-85BDC9FD1C3A}</a:tableStyleId>
              </a:tblPr>
              <a:tblGrid>
                <a:gridCol w="4254012"/>
              </a:tblGrid>
              <a:tr h="288000">
                <a:tc>
                  <a:txBody>
                    <a:bodyPr/>
                    <a:lstStyle/>
                    <a:p>
                      <a:pPr>
                        <a:spcBef>
                          <a:spcPts val="600"/>
                        </a:spcBef>
                      </a:pPr>
                      <a:r>
                        <a:rPr lang="en-US" sz="1200" dirty="0" smtClean="0"/>
                        <a:t>Daily alert</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BDB694"/>
                    </a:solidFill>
                  </a:tcPr>
                </a:tc>
              </a:tr>
              <a:tr h="830681">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Usually datarooms have an option wherein you can set up a daily alert for new documents that are uploaded to the dataroom</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F6F5F0"/>
                    </a:solidFill>
                  </a:tcPr>
                </a:tc>
              </a:tr>
            </a:tbl>
          </a:graphicData>
        </a:graphic>
      </p:graphicFrame>
      <p:pic>
        <p:nvPicPr>
          <p:cNvPr id="8" name="Picture 3"/>
          <p:cNvPicPr>
            <a:picLocks noChangeAspect="1" noChangeArrowheads="1"/>
          </p:cNvPicPr>
          <p:nvPr/>
        </p:nvPicPr>
        <p:blipFill>
          <a:blip r:embed="rId3" cstate="print"/>
          <a:srcRect/>
          <a:stretch>
            <a:fillRect/>
          </a:stretch>
        </p:blipFill>
        <p:spPr bwMode="auto">
          <a:xfrm>
            <a:off x="8047166" y="116479"/>
            <a:ext cx="828540" cy="822960"/>
          </a:xfrm>
          <a:prstGeom prst="rect">
            <a:avLst/>
          </a:prstGeom>
          <a:noFill/>
          <a:ln w="9525">
            <a:noFill/>
            <a:miter lim="800000"/>
            <a:headEnd/>
            <a:tailEnd/>
          </a:ln>
          <a:effectLst/>
        </p:spPr>
      </p:pic>
      <p:sp>
        <p:nvSpPr>
          <p:cNvPr id="7" name="TextBox 6"/>
          <p:cNvSpPr txBox="1"/>
          <p:nvPr/>
        </p:nvSpPr>
        <p:spPr>
          <a:xfrm>
            <a:off x="215900" y="4305300"/>
            <a:ext cx="4216400" cy="338554"/>
          </a:xfrm>
          <a:prstGeom prst="rect">
            <a:avLst/>
          </a:prstGeom>
          <a:noFill/>
        </p:spPr>
        <p:txBody>
          <a:bodyPr wrap="square" rtlCol="0">
            <a:spAutoFit/>
          </a:bodyPr>
          <a:lstStyle/>
          <a:p>
            <a:pPr marL="228600" indent="-228600">
              <a:buFont typeface="+mj-lt"/>
              <a:buAutoNum type="arabicPeriod"/>
            </a:pPr>
            <a:r>
              <a:rPr lang="en-US" sz="800" i="1" dirty="0" smtClean="0"/>
              <a:t>Consider the dataroom access terms and NDA terms, if any, before providing dataroom access to offshore teams</a:t>
            </a:r>
            <a:endParaRPr lang="en-US" sz="8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600" b="0" dirty="0" smtClean="0">
                <a:solidFill>
                  <a:schemeClr val="accent1">
                    <a:lumMod val="20000"/>
                    <a:lumOff val="80000"/>
                  </a:schemeClr>
                </a:solidFill>
              </a:rPr>
              <a:t>Dataroom assistance </a:t>
            </a:r>
            <a:r>
              <a:rPr lang="en-GB" sz="1600" b="0" dirty="0" smtClean="0"/>
              <a:t/>
            </a:r>
            <a:br>
              <a:rPr lang="en-GB" sz="1600" b="0" dirty="0" smtClean="0"/>
            </a:br>
            <a:r>
              <a:rPr lang="en-GB" sz="1800" dirty="0" smtClean="0"/>
              <a:t>Guidance</a:t>
            </a:r>
            <a:endParaRPr lang="en-US" sz="1800" dirty="0"/>
          </a:p>
        </p:txBody>
      </p:sp>
      <p:graphicFrame>
        <p:nvGraphicFramePr>
          <p:cNvPr id="4" name="Table 3"/>
          <p:cNvGraphicFramePr>
            <a:graphicFrameLocks noGrp="1"/>
          </p:cNvGraphicFramePr>
          <p:nvPr/>
        </p:nvGraphicFramePr>
        <p:xfrm>
          <a:off x="4638469" y="1196753"/>
          <a:ext cx="4254012" cy="2870567"/>
        </p:xfrm>
        <a:graphic>
          <a:graphicData uri="http://schemas.openxmlformats.org/drawingml/2006/table">
            <a:tbl>
              <a:tblPr firstRow="1" bandRow="1">
                <a:tableStyleId>{5C22544A-7EE6-4342-B048-85BDC9FD1C3A}</a:tableStyleId>
              </a:tblPr>
              <a:tblGrid>
                <a:gridCol w="4254012"/>
              </a:tblGrid>
              <a:tr h="144363">
                <a:tc>
                  <a:txBody>
                    <a:bodyPr/>
                    <a:lstStyle/>
                    <a:p>
                      <a:pPr>
                        <a:spcBef>
                          <a:spcPts val="600"/>
                        </a:spcBef>
                      </a:pPr>
                      <a:r>
                        <a:rPr lang="en-US" sz="1200" dirty="0" smtClean="0"/>
                        <a:t>Steps to set up a project folder on UK server</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579687">
                <a:tc>
                  <a:txBody>
                    <a:bodyPr/>
                    <a:lstStyle/>
                    <a:p>
                      <a:pPr marL="182563" indent="-182563">
                        <a:spcBef>
                          <a:spcPts val="600"/>
                        </a:spcBef>
                        <a:buClr>
                          <a:schemeClr val="accent1"/>
                        </a:buClr>
                        <a:buSzPct val="125000"/>
                        <a:buFont typeface="Arial" pitchFamily="34" charset="0"/>
                        <a:buChar char="▪"/>
                      </a:pPr>
                      <a:r>
                        <a:rPr lang="en-US" sz="1200" dirty="0" smtClean="0"/>
                        <a:t>Login to Citrix</a:t>
                      </a:r>
                    </a:p>
                    <a:p>
                      <a:pPr marL="182563" indent="-182563">
                        <a:spcBef>
                          <a:spcPts val="600"/>
                        </a:spcBef>
                        <a:buClr>
                          <a:schemeClr val="accent1"/>
                        </a:buClr>
                        <a:buSzPct val="125000"/>
                        <a:buFont typeface="Arial" pitchFamily="34" charset="0"/>
                        <a:buChar char="▪"/>
                      </a:pPr>
                      <a:r>
                        <a:rPr lang="en-US" sz="1200" dirty="0" smtClean="0"/>
                        <a:t>Fill up the form on ELLP IT homepage </a:t>
                      </a:r>
                      <a:r>
                        <a:rPr lang="en-US" sz="1200" dirty="0" smtClean="0">
                          <a:hlinkClick r:id="rId3"/>
                        </a:rPr>
                        <a:t>https://portal.ema.kworld.kpmg.com/europe/ITS/Pages/default.aspx</a:t>
                      </a:r>
                      <a:endParaRPr lang="en-US" sz="1200" dirty="0" smtClean="0"/>
                    </a:p>
                    <a:p>
                      <a:pPr marL="182563" indent="-182563">
                        <a:spcBef>
                          <a:spcPts val="600"/>
                        </a:spcBef>
                        <a:buClr>
                          <a:schemeClr val="accent1"/>
                        </a:buClr>
                        <a:buSzPct val="125000"/>
                        <a:buFont typeface="Arial" pitchFamily="34" charset="0"/>
                        <a:buChar char="▪"/>
                      </a:pPr>
                      <a:r>
                        <a:rPr lang="en-US" sz="1200" dirty="0" smtClean="0"/>
                        <a:t>Click on Country page – UK</a:t>
                      </a:r>
                    </a:p>
                    <a:p>
                      <a:pPr marL="182563" indent="-182563">
                        <a:spcBef>
                          <a:spcPts val="600"/>
                        </a:spcBef>
                        <a:buClr>
                          <a:schemeClr val="accent1"/>
                        </a:buClr>
                        <a:buSzPct val="125000"/>
                        <a:buFont typeface="Arial" pitchFamily="34" charset="0"/>
                        <a:buChar char="▪"/>
                      </a:pPr>
                      <a:r>
                        <a:rPr lang="en-US" sz="1200" dirty="0" smtClean="0"/>
                        <a:t>Click on Forms under IT services</a:t>
                      </a:r>
                    </a:p>
                    <a:p>
                      <a:pPr marL="182563" indent="-182563">
                        <a:spcBef>
                          <a:spcPts val="600"/>
                        </a:spcBef>
                        <a:buClr>
                          <a:schemeClr val="accent1"/>
                        </a:buClr>
                        <a:buSzPct val="125000"/>
                        <a:buFont typeface="Arial" pitchFamily="34" charset="0"/>
                        <a:buChar char="▪"/>
                      </a:pPr>
                      <a:r>
                        <a:rPr lang="en-US" sz="1200" dirty="0" smtClean="0"/>
                        <a:t>Click on UK</a:t>
                      </a:r>
                    </a:p>
                    <a:p>
                      <a:pPr marL="182563" indent="-182563">
                        <a:spcBef>
                          <a:spcPts val="600"/>
                        </a:spcBef>
                        <a:buClr>
                          <a:schemeClr val="accent1"/>
                        </a:buClr>
                        <a:buSzPct val="125000"/>
                        <a:buFont typeface="Arial" pitchFamily="34" charset="0"/>
                        <a:buChar char="▪"/>
                      </a:pPr>
                      <a:r>
                        <a:rPr lang="en-US" sz="1200" dirty="0" smtClean="0"/>
                        <a:t>Click on New Directory</a:t>
                      </a:r>
                    </a:p>
                    <a:p>
                      <a:pPr marL="182563" indent="-182563">
                        <a:spcBef>
                          <a:spcPts val="600"/>
                        </a:spcBef>
                        <a:buClr>
                          <a:schemeClr val="accent1"/>
                        </a:buClr>
                        <a:buSzPct val="125000"/>
                        <a:buFont typeface="Arial" pitchFamily="34" charset="0"/>
                        <a:buChar char="▪"/>
                      </a:pPr>
                      <a:r>
                        <a:rPr lang="en-US" sz="1200" dirty="0" smtClean="0"/>
                        <a:t>Fill up the required details</a:t>
                      </a:r>
                    </a:p>
                    <a:p>
                      <a:pPr marL="182563" indent="-182563">
                        <a:spcBef>
                          <a:spcPts val="600"/>
                        </a:spcBef>
                        <a:buClr>
                          <a:srgbClr val="97989A"/>
                        </a:buClr>
                        <a:buFont typeface="Arial" pitchFamily="34" charset="0"/>
                        <a:buChar char="■"/>
                      </a:pPr>
                      <a:endParaRPr lang="en-US" sz="1200" dirty="0" smtClean="0"/>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sp>
        <p:nvSpPr>
          <p:cNvPr id="5" name="Rectangle 4"/>
          <p:cNvSpPr/>
          <p:nvPr/>
        </p:nvSpPr>
        <p:spPr>
          <a:xfrm>
            <a:off x="4638469" y="4149081"/>
            <a:ext cx="4254012" cy="615553"/>
          </a:xfrm>
          <a:prstGeom prst="rect">
            <a:avLst/>
          </a:prstGeom>
        </p:spPr>
        <p:txBody>
          <a:bodyPr wrap="square" lIns="0" tIns="0" rIns="0" bIns="0">
            <a:spAutoFit/>
          </a:bodyPr>
          <a:lstStyle/>
          <a:p>
            <a:pPr marL="361950" indent="-361950">
              <a:tabLst>
                <a:tab pos="361950" algn="l"/>
              </a:tabLst>
            </a:pPr>
            <a:r>
              <a:rPr lang="en-US" sz="800" dirty="0" smtClean="0"/>
              <a:t>Note:	All engagement folders to be created in a new UK KGS TS U Drive at \\uknasdata01\KGSTSShared (hosted on the UK server) as KGS staff do not have access to the traditional BU U drive </a:t>
            </a:r>
          </a:p>
          <a:p>
            <a:pPr marL="361950" indent="-361950">
              <a:tabLst>
                <a:tab pos="361950" algn="l"/>
              </a:tabLst>
            </a:pPr>
            <a:r>
              <a:rPr lang="en-US" sz="800" dirty="0" smtClean="0"/>
              <a:t>	Provide access to all project team members by mentioning their name/e-mail address on the IT form</a:t>
            </a:r>
            <a:endParaRPr lang="en-US" sz="800" dirty="0"/>
          </a:p>
        </p:txBody>
      </p:sp>
      <p:graphicFrame>
        <p:nvGraphicFramePr>
          <p:cNvPr id="7" name="Table 6"/>
          <p:cNvGraphicFramePr>
            <a:graphicFrameLocks noGrp="1"/>
          </p:cNvGraphicFramePr>
          <p:nvPr/>
        </p:nvGraphicFramePr>
        <p:xfrm>
          <a:off x="185052" y="1196752"/>
          <a:ext cx="4254012" cy="4894680"/>
        </p:xfrm>
        <a:graphic>
          <a:graphicData uri="http://schemas.openxmlformats.org/drawingml/2006/table">
            <a:tbl>
              <a:tblPr firstRow="1" bandRow="1">
                <a:tableStyleId>{5C22544A-7EE6-4342-B048-85BDC9FD1C3A}</a:tableStyleId>
              </a:tblPr>
              <a:tblGrid>
                <a:gridCol w="4254012"/>
              </a:tblGrid>
              <a:tr h="144363">
                <a:tc>
                  <a:txBody>
                    <a:bodyPr/>
                    <a:lstStyle/>
                    <a:p>
                      <a:pPr>
                        <a:spcBef>
                          <a:spcPts val="600"/>
                        </a:spcBef>
                      </a:pPr>
                      <a:r>
                        <a:rPr lang="en-US" sz="1200" dirty="0" smtClean="0"/>
                        <a:t>Steps</a:t>
                      </a:r>
                      <a:r>
                        <a:rPr lang="en-US" sz="1200" baseline="0" dirty="0" smtClean="0"/>
                        <a:t> to set up a project folder on U.S. server</a:t>
                      </a:r>
                      <a:endParaRPr lang="en-US" sz="1200" dirty="0" smtClean="0"/>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581200">
                <a:tc>
                  <a:txBody>
                    <a:bodyPr/>
                    <a:lstStyle/>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Call NSC on 1-800-KPMG-Help and raise a ticket (you require a KPMG U.S. Employee ID or SecurID).</a:t>
                      </a:r>
                      <a:r>
                        <a:rPr lang="en-US" sz="1200" baseline="0" dirty="0" smtClean="0"/>
                        <a:t> </a:t>
                      </a:r>
                      <a:r>
                        <a:rPr lang="en-US" sz="1200" dirty="0" smtClean="0"/>
                        <a:t>Please provide the below details.</a:t>
                      </a:r>
                    </a:p>
                    <a:p>
                      <a:pPr marL="639763" marR="0" lvl="1" indent="-182563"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lang="en-US" sz="1200" kern="1200" dirty="0" smtClean="0">
                          <a:solidFill>
                            <a:schemeClr val="dk1"/>
                          </a:solidFill>
                          <a:latin typeface="+mn-lt"/>
                          <a:ea typeface="+mn-ea"/>
                          <a:cs typeface="+mn-cs"/>
                        </a:rPr>
                        <a:t>System: Network</a:t>
                      </a:r>
                    </a:p>
                    <a:p>
                      <a:pPr marL="639763" marR="0" lvl="1" indent="-182563"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lang="en-US" sz="1200" kern="1200" dirty="0" smtClean="0">
                          <a:solidFill>
                            <a:schemeClr val="dk1"/>
                          </a:solidFill>
                          <a:latin typeface="+mn-lt"/>
                          <a:ea typeface="+mn-ea"/>
                          <a:cs typeface="+mn-cs"/>
                        </a:rPr>
                        <a:t>Component: NS40 - Offshore Storage Server</a:t>
                      </a:r>
                    </a:p>
                    <a:p>
                      <a:pPr marL="639763" marR="0" lvl="1" indent="-182563"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lang="en-US" sz="1200" kern="1200" dirty="0" smtClean="0">
                          <a:solidFill>
                            <a:schemeClr val="dk1"/>
                          </a:solidFill>
                          <a:latin typeface="+mn-lt"/>
                          <a:ea typeface="+mn-ea"/>
                          <a:cs typeface="+mn-cs"/>
                        </a:rPr>
                        <a:t>Sub-Component - Administration</a:t>
                      </a:r>
                    </a:p>
                    <a:p>
                      <a:pPr marL="639763" marR="0" lvl="1" indent="-182563"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lang="en-US" sz="1200" kern="1200" dirty="0" smtClean="0">
                          <a:solidFill>
                            <a:schemeClr val="dk1"/>
                          </a:solidFill>
                          <a:latin typeface="+mn-lt"/>
                          <a:ea typeface="+mn-ea"/>
                          <a:cs typeface="+mn-cs"/>
                        </a:rPr>
                        <a:t>Initial Assign: KDrive_Admin</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Send an e-mail to NSC (U.S.-NSS CSS ITS Offshore  Services and U.S.-NSC Analysts) with the following details:</a:t>
                      </a:r>
                    </a:p>
                    <a:p>
                      <a:pPr marL="639763" marR="0" lvl="1" indent="-182563"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lang="en-US" sz="1200" dirty="0" smtClean="0"/>
                        <a:t>Ticket number </a:t>
                      </a:r>
                    </a:p>
                    <a:p>
                      <a:pPr marL="639763" marR="0" lvl="1" indent="-182563"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lang="en-US" sz="1200" dirty="0" smtClean="0"/>
                        <a:t>Location</a:t>
                      </a:r>
                      <a:r>
                        <a:rPr lang="en-US" sz="1200" baseline="0" dirty="0" smtClean="0"/>
                        <a:t> where the new folder to be created:</a:t>
                      </a:r>
                      <a:endParaRPr lang="en-US" sz="1200" dirty="0" smtClean="0"/>
                    </a:p>
                    <a:p>
                      <a:pPr marL="1096963" marR="0" lvl="2"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UST Share: </a:t>
                      </a:r>
                      <a:r>
                        <a:rPr lang="en-US" sz="1200" dirty="0" smtClean="0">
                          <a:hlinkClick r:id="rId4" action="ppaction://hlinkfile"/>
                        </a:rPr>
                        <a:t>\\ustpcvfs26\advisory\Clients\FOLDER_NAME\</a:t>
                      </a:r>
                      <a:r>
                        <a:rPr lang="en-US" sz="1200" dirty="0" smtClean="0"/>
                        <a:t>   (This link</a:t>
                      </a:r>
                      <a:r>
                        <a:rPr lang="en-US" sz="1200" baseline="0" dirty="0" smtClean="0"/>
                        <a:t> is for </a:t>
                      </a:r>
                      <a:r>
                        <a:rPr lang="en-US" sz="1200" dirty="0" smtClean="0"/>
                        <a:t>U.S.</a:t>
                      </a:r>
                      <a:r>
                        <a:rPr lang="en-US" sz="1200" baseline="0" dirty="0" smtClean="0"/>
                        <a:t> staff)</a:t>
                      </a:r>
                      <a:endParaRPr lang="en-US" sz="1200" dirty="0" smtClean="0"/>
                    </a:p>
                    <a:p>
                      <a:pPr marL="1096963" marR="0" lvl="2"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U.S. Share: </a:t>
                      </a:r>
                      <a:r>
                        <a:rPr lang="en-US" sz="1200" dirty="0" smtClean="0">
                          <a:hlinkClick r:id="rId5" action="ppaction://hlinkfile"/>
                        </a:rPr>
                        <a:t>\\useomvfs20\advisory\Clients\FOLDER_NAME\</a:t>
                      </a:r>
                      <a:r>
                        <a:rPr lang="en-US" sz="1200" dirty="0" smtClean="0"/>
                        <a:t>  (This</a:t>
                      </a:r>
                      <a:r>
                        <a:rPr lang="en-US" sz="1200" baseline="0" dirty="0" smtClean="0"/>
                        <a:t> link is for India staff)</a:t>
                      </a:r>
                      <a:endParaRPr lang="en-US" sz="1200" dirty="0" smtClean="0"/>
                    </a:p>
                    <a:p>
                      <a:pPr marL="639763" marR="0" lvl="1" indent="-182563"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lang="en-US" sz="1200" dirty="0" smtClean="0"/>
                        <a:t>User details (user alias, India / U.S.</a:t>
                      </a:r>
                      <a:r>
                        <a:rPr lang="en-US" sz="1200" baseline="0" dirty="0" smtClean="0"/>
                        <a:t> user)</a:t>
                      </a:r>
                    </a:p>
                    <a:p>
                      <a:pPr marL="639763" marR="0" lvl="1" indent="-182563" algn="l" defTabSz="914400" rtl="0" eaLnBrk="1" fontAlgn="auto" latinLnBrk="0" hangingPunct="1">
                        <a:lnSpc>
                          <a:spcPct val="100000"/>
                        </a:lnSpc>
                        <a:spcBef>
                          <a:spcPts val="600"/>
                        </a:spcBef>
                        <a:spcAft>
                          <a:spcPts val="0"/>
                        </a:spcAft>
                        <a:buClr>
                          <a:schemeClr val="accent1"/>
                        </a:buClr>
                        <a:buSzTx/>
                        <a:buFont typeface="Arial" pitchFamily="34" charset="0"/>
                        <a:buChar char="–"/>
                        <a:tabLst/>
                        <a:defRPr/>
                      </a:pPr>
                      <a:r>
                        <a:rPr lang="en-US" sz="1200" baseline="0" dirty="0" smtClean="0"/>
                        <a:t>Folder name</a:t>
                      </a:r>
                      <a:endParaRPr lang="en-US" sz="1200" dirty="0" smtClean="0"/>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pic>
        <p:nvPicPr>
          <p:cNvPr id="8" name="Picture 3"/>
          <p:cNvPicPr>
            <a:picLocks noChangeAspect="1" noChangeArrowheads="1"/>
          </p:cNvPicPr>
          <p:nvPr/>
        </p:nvPicPr>
        <p:blipFill>
          <a:blip r:embed="rId6" cstate="print"/>
          <a:srcRect/>
          <a:stretch>
            <a:fillRect/>
          </a:stretch>
        </p:blipFill>
        <p:spPr bwMode="auto">
          <a:xfrm>
            <a:off x="8047166" y="116479"/>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24">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guidance to the offshore team to help manage those tasks. The guidance is of generic nature and may have to be customized as per the requirements of the project.</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FDD_OS_DataRoom</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DF300AEB-51C5-4192-8CAF-1B2616429780}"/>
</file>

<file path=customXml/itemProps2.xml><?xml version="1.0" encoding="utf-8"?>
<ds:datastoreItem xmlns:ds="http://schemas.openxmlformats.org/officeDocument/2006/customXml" ds:itemID="{EF073657-AAE4-4D3A-A5F2-E7BB465C8352}"/>
</file>

<file path=customXml/itemProps3.xml><?xml version="1.0" encoding="utf-8"?>
<ds:datastoreItem xmlns:ds="http://schemas.openxmlformats.org/officeDocument/2006/customXml" ds:itemID="{46CE3D23-A6AA-4A9F-8695-E35609AAEA65}"/>
</file>

<file path=customXml/itemProps4.xml><?xml version="1.0" encoding="utf-8"?>
<ds:datastoreItem xmlns:ds="http://schemas.openxmlformats.org/officeDocument/2006/customXml" ds:itemID="{0535796F-4CAC-4296-B007-01F00BEBC2B8}"/>
</file>

<file path=docProps/app.xml><?xml version="1.0" encoding="utf-8"?>
<Properties xmlns="http://schemas.openxmlformats.org/officeDocument/2006/extended-properties" xmlns:vt="http://schemas.openxmlformats.org/officeDocument/2006/docPropsVTypes">
  <Template>KPMG Template 2007</Template>
  <TotalTime>0</TotalTime>
  <Words>783</Words>
  <Application>Microsoft Office PowerPoint</Application>
  <PresentationFormat>On-screen Show (4:3)</PresentationFormat>
  <Paragraphs>69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KPMG Template 2007</vt:lpstr>
      <vt:lpstr>Slide 0</vt:lpstr>
      <vt:lpstr>Slide 1</vt:lpstr>
      <vt:lpstr>Dataroom assistance  Guidance</vt:lpstr>
      <vt:lpstr>Dataroom assistance  Guidance</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Dataroom assistance guidance</dc:title>
  <dc:creator>Ramaswarmy, K.</dc:creator>
  <cp:keywords/>
  <dc:description/>
  <cp:lastModifiedBy/>
  <cp:revision>1</cp:revision>
  <dcterms:created xsi:type="dcterms:W3CDTF">2012-10-11T03:34:29Z</dcterms:created>
  <dcterms:modified xsi:type="dcterms:W3CDTF">2012-10-11T03:34:31Z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711700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guidance to the offshore team to help manage those tasks. The guidance is of generic nature and may have to be customized as per the requirements of the project.</vt:lpwstr>
  </property>
  <property fmtid="{D5CDD505-2E9C-101B-9397-08002B2CF9AE}" pid="7" name="Keyword">
    <vt:lpwstr>FDD_OS_DataRoom</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5</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guidance to the offshore team to help manage those tasks. The guidance is of generic nature and may have to be customized as per the requirements of the project.</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FDD_OS_DataRoom</vt:lpwstr>
  </property>
  <property fmtid="{D5CDD505-2E9C-101B-9397-08002B2CF9AE}" pid="102" name="AdvRiskReviewer">
    <vt:lpwstr/>
  </property>
</Properties>
</file>