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3" r:id="rId2"/>
  </p:sldMasterIdLst>
  <p:notesMasterIdLst>
    <p:notesMasterId r:id="rId7"/>
  </p:notesMasterIdLst>
  <p:sldIdLst>
    <p:sldId id="296" r:id="rId3"/>
    <p:sldId id="297" r:id="rId4"/>
    <p:sldId id="295" r:id="rId5"/>
    <p:sldId id="298" r:id="rId6"/>
  </p:sldIdLst>
  <p:sldSz cx="9144000" cy="6858000" type="letter"/>
  <p:notesSz cx="6797675" cy="9926638"/>
  <p:custDataLst>
    <p:tags r:id="rId8"/>
  </p:custDataLst>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108" autoAdjust="0"/>
    <p:restoredTop sz="98946" autoAdjust="0"/>
  </p:normalViewPr>
  <p:slideViewPr>
    <p:cSldViewPr>
      <p:cViewPr varScale="1">
        <p:scale>
          <a:sx n="71" d="100"/>
          <a:sy n="71" d="100"/>
        </p:scale>
        <p:origin x="-190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17" Type="http://schemas.openxmlformats.org/officeDocument/2006/relationships/customXml" Target="../customXml/item5.xml"/><Relationship Id="rId2" Type="http://schemas.openxmlformats.org/officeDocument/2006/relationships/slideMaster" Target="slideMasters/slideMaster1.xml"/><Relationship Id="rId16"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mn-cs"/>
              </a:defRPr>
            </a:lvl1pPr>
          </a:lstStyle>
          <a:p>
            <a:pPr>
              <a:defRPr/>
            </a:pPr>
            <a:endParaRPr lang="en-GB"/>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mn-cs"/>
              </a:defRPr>
            </a:lvl1pPr>
          </a:lstStyle>
          <a:p>
            <a:pPr>
              <a:defRPr/>
            </a:pPr>
            <a:endParaRPr lang="en-GB"/>
          </a:p>
        </p:txBody>
      </p:sp>
      <p:sp>
        <p:nvSpPr>
          <p:cNvPr id="1126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mn-cs"/>
              </a:defRPr>
            </a:lvl1pPr>
          </a:lstStyle>
          <a:p>
            <a:pPr>
              <a:defRPr/>
            </a:pPr>
            <a:endParaRPr lang="en-GB"/>
          </a:p>
        </p:txBody>
      </p:sp>
      <p:sp>
        <p:nvSpPr>
          <p:cNvPr id="512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mn-cs"/>
              </a:defRPr>
            </a:lvl1pPr>
          </a:lstStyle>
          <a:p>
            <a:pPr>
              <a:defRPr/>
            </a:pPr>
            <a:fld id="{1444C5BC-B1F4-464B-9562-4EE22407492A}"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444C5BC-B1F4-464B-9562-4EE22407492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444C5BC-B1F4-464B-9562-4EE22407492A}"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444C5BC-B1F4-464B-9562-4EE22407492A}"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444C5BC-B1F4-464B-9562-4EE22407492A}" type="slidenum">
              <a:rPr lang="en-GB" smtClean="0"/>
              <a:pPr>
                <a:defRPr/>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8" descr="OFFICE LADY compressed.jpg"/>
          <p:cNvPicPr>
            <a:picLocks/>
          </p:cNvPicPr>
          <p:nvPr userDrawn="1"/>
        </p:nvPicPr>
        <p:blipFill>
          <a:blip r:embed="rId2" cstate="screen"/>
          <a:stretch>
            <a:fillRect/>
          </a:stretch>
        </p:blipFill>
        <p:spPr bwMode="gray">
          <a:xfrm>
            <a:off x="0" y="0"/>
            <a:ext cx="9144000" cy="6858000"/>
          </a:xfrm>
          <a:prstGeom prst="rect">
            <a:avLst/>
          </a:prstGeom>
        </p:spPr>
      </p:pic>
      <p:pic>
        <p:nvPicPr>
          <p:cNvPr id="11" name="Picture 10" descr="Wedge1.png"/>
          <p:cNvPicPr>
            <a:picLocks noChangeAspect="1"/>
          </p:cNvPicPr>
          <p:nvPr userDrawn="1"/>
        </p:nvPicPr>
        <p:blipFill>
          <a:blip r:embed="rId3" cstate="screen"/>
          <a:stretch>
            <a:fillRect/>
          </a:stretch>
        </p:blipFill>
        <p:spPr>
          <a:xfrm>
            <a:off x="-7257" y="-7257"/>
            <a:ext cx="4809347" cy="5601761"/>
          </a:xfrm>
          <a:prstGeom prst="rect">
            <a:avLst/>
          </a:prstGeom>
        </p:spPr>
      </p:pic>
      <p:sp>
        <p:nvSpPr>
          <p:cNvPr id="10"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2" name="Picture 11"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dirty="0"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dirty="0"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dirty="0"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889686"/>
            <a:ext cx="5384822" cy="840260"/>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7257" y="-7257"/>
            <a:ext cx="4809347" cy="5601761"/>
          </a:xfrm>
          <a:prstGeom prst="rect">
            <a:avLst/>
          </a:prstGeom>
        </p:spPr>
      </p:pic>
      <p:sp>
        <p:nvSpPr>
          <p:cNvPr id="6" name="Title 9"/>
          <p:cNvSpPr>
            <a:spLocks noGrp="1"/>
          </p:cNvSpPr>
          <p:nvPr>
            <p:ph type="title"/>
          </p:nvPr>
        </p:nvSpPr>
        <p:spPr bwMode="gray">
          <a:xfrm>
            <a:off x="317989" y="1412776"/>
            <a:ext cx="3389915"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9" name="Picture 8" descr="Wedge3.png"/>
          <p:cNvPicPr>
            <a:picLocks noChangeAspect="1"/>
          </p:cNvPicPr>
          <p:nvPr userDrawn="1"/>
        </p:nvPicPr>
        <p:blipFill>
          <a:blip r:embed="rId2" cstate="screen"/>
          <a:srcRect r="1490" b="1485"/>
          <a:stretch>
            <a:fillRect/>
          </a:stretch>
        </p:blipFill>
        <p:spPr>
          <a:xfrm>
            <a:off x="-18877" y="-7257"/>
            <a:ext cx="9149229" cy="6865257"/>
          </a:xfrm>
          <a:prstGeom prst="rect">
            <a:avLst/>
          </a:prstGeom>
        </p:spPr>
      </p:pic>
      <p:sp>
        <p:nvSpPr>
          <p:cNvPr id="11" name="Title 10"/>
          <p:cNvSpPr>
            <a:spLocks noGrp="1"/>
          </p:cNvSpPr>
          <p:nvPr userDrawn="1">
            <p:ph type="title"/>
          </p:nvPr>
        </p:nvSpPr>
        <p:spPr bwMode="gray">
          <a:xfrm>
            <a:off x="4860032" y="2492896"/>
            <a:ext cx="3888432"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16" name="Text Placeholder 15"/>
          <p:cNvSpPr>
            <a:spLocks noGrp="1"/>
          </p:cNvSpPr>
          <p:nvPr userDrawn="1">
            <p:ph type="body" sz="quarter" idx="10"/>
          </p:nvPr>
        </p:nvSpPr>
        <p:spPr bwMode="gray">
          <a:xfrm>
            <a:off x="4859578" y="5013325"/>
            <a:ext cx="388968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2" name="Rectangle 6"/>
          <p:cNvSpPr>
            <a:spLocks noGrp="1" noChangeArrowheads="1"/>
          </p:cNvSpPr>
          <p:nvPr>
            <p:ph type="sldNum" sz="quarter" idx="4"/>
          </p:nvPr>
        </p:nvSpPr>
        <p:spPr bwMode="auto">
          <a:xfrm>
            <a:off x="8297863" y="6392890"/>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Rectangle 11"/>
          <p:cNvSpPr>
            <a:spLocks noChangeArrowheads="1"/>
          </p:cNvSpPr>
          <p:nvPr userDrawn="1">
            <p:custDataLst>
              <p:tags r:id="rId1"/>
            </p:custDataLst>
          </p:nvPr>
        </p:nvSpPr>
        <p:spPr bwMode="auto">
          <a:xfrm>
            <a:off x="1619250" y="6629400"/>
            <a:ext cx="6334125" cy="338138"/>
          </a:xfrm>
          <a:prstGeom prst="rect">
            <a:avLst/>
          </a:prstGeom>
          <a:noFill/>
          <a:ln w="6350" algn="ctr">
            <a:noFill/>
            <a:miter lim="800000"/>
            <a:headEnd/>
            <a:tailEnd/>
          </a:ln>
          <a:effectLst/>
        </p:spPr>
        <p:txBody>
          <a:bodyPr lIns="0" tIns="0" rIns="0" bIns="0"/>
          <a:lstStyle/>
          <a:p>
            <a:pPr algn="ctr">
              <a:lnSpc>
                <a:spcPct val="90000"/>
              </a:lnSpc>
              <a:defRPr/>
            </a:pPr>
            <a:r>
              <a:rPr lang="en-GB" sz="600">
                <a:solidFill>
                  <a:schemeClr val="tx2"/>
                </a:solidFill>
                <a:latin typeface="Univers 45 Light" pitchFamily="2" charset="0"/>
                <a:cs typeface="Arial" pitchFamily="34" charset="0"/>
              </a:rPr>
              <a:t>This document is CONFIDENTIAL and its circulation and use are RESTRICTED. © 2006 KPMG LLP, the UK member firm of KPMG International, a Swiss cooperative. All rights reserved. The KPMG logo and name are trademarks of KPMG International</a:t>
            </a:r>
          </a:p>
        </p:txBody>
      </p:sp>
      <p:sp>
        <p:nvSpPr>
          <p:cNvPr id="142344" name="Rectangle 8"/>
          <p:cNvSpPr>
            <a:spLocks noGrp="1" noChangeArrowheads="1"/>
          </p:cNvSpPr>
          <p:nvPr>
            <p:ph type="ctrTitle"/>
          </p:nvPr>
        </p:nvSpPr>
        <p:spPr bwMode="auto">
          <a:xfrm>
            <a:off x="684213" y="2130425"/>
            <a:ext cx="7773987" cy="1468438"/>
          </a:xfrm>
          <a:ln algn="ctr"/>
        </p:spPr>
        <p:txBody>
          <a:bodyPr anchor="b"/>
          <a:lstStyle>
            <a:lvl1pPr algn="ctr">
              <a:defRPr sz="2400">
                <a:solidFill>
                  <a:schemeClr val="tx2"/>
                </a:solidFill>
              </a:defRPr>
            </a:lvl1pPr>
          </a:lstStyle>
          <a:p>
            <a:r>
              <a:rPr lang="en-GB"/>
              <a:t>Click to edit Master title style</a:t>
            </a:r>
          </a:p>
        </p:txBody>
      </p:sp>
      <p:sp>
        <p:nvSpPr>
          <p:cNvPr id="142345" name="Rectangle 9"/>
          <p:cNvSpPr>
            <a:spLocks noGrp="1" noChangeArrowheads="1"/>
          </p:cNvSpPr>
          <p:nvPr>
            <p:ph type="subTitle" idx="1"/>
          </p:nvPr>
        </p:nvSpPr>
        <p:spPr>
          <a:xfrm>
            <a:off x="1371600" y="3886200"/>
            <a:ext cx="6402388" cy="1752600"/>
          </a:xfrm>
          <a:ln algn="ctr"/>
        </p:spPr>
        <p:txBody>
          <a:bodyPr/>
          <a:lstStyle>
            <a:lvl1pPr algn="ctr">
              <a:defRPr sz="1800" b="0"/>
            </a:lvl1pPr>
          </a:lstStyle>
          <a:p>
            <a:r>
              <a:rPr lang="en-GB"/>
              <a:t>Click to edit Master subtitle style</a:t>
            </a:r>
          </a:p>
        </p:txBody>
      </p:sp>
      <p:sp>
        <p:nvSpPr>
          <p:cNvPr id="10" name="Rectangle 3"/>
          <p:cNvSpPr>
            <a:spLocks noGrp="1" noChangeArrowheads="1"/>
          </p:cNvSpPr>
          <p:nvPr>
            <p:ph type="sldNum" sz="quarter" idx="10"/>
          </p:nvPr>
        </p:nvSpPr>
        <p:spPr>
          <a:xfrm>
            <a:off x="8632825" y="6561138"/>
            <a:ext cx="258763" cy="296862"/>
          </a:xfrm>
          <a:prstGeom prst="rect">
            <a:avLst/>
          </a:prstGeom>
        </p:spPr>
        <p:txBody>
          <a:bodyPr/>
          <a:lstStyle>
            <a:lvl1pPr>
              <a:defRPr smtClean="0"/>
            </a:lvl1pPr>
          </a:lstStyle>
          <a:p>
            <a:pPr>
              <a:defRPr/>
            </a:pPr>
            <a:fld id="{C96F7D2C-0DC4-425B-8CBA-D254BD39BB22}" type="slidenum">
              <a:rPr lang="en-GB"/>
              <a:pPr>
                <a:defRPr/>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1"/>
          <p:cNvSpPr>
            <a:spLocks noGrp="1" noChangeArrowheads="1"/>
          </p:cNvSpPr>
          <p:nvPr>
            <p:ph type="sldNum" sz="quarter" idx="10"/>
          </p:nvPr>
        </p:nvSpPr>
        <p:spPr>
          <a:xfrm>
            <a:off x="8632825" y="6561138"/>
            <a:ext cx="258763" cy="296862"/>
          </a:xfrm>
          <a:prstGeom prst="rect">
            <a:avLst/>
          </a:prstGeom>
          <a:ln/>
        </p:spPr>
        <p:txBody>
          <a:bodyPr/>
          <a:lstStyle>
            <a:lvl1pPr>
              <a:defRPr/>
            </a:lvl1pPr>
          </a:lstStyle>
          <a:p>
            <a:pPr>
              <a:defRPr/>
            </a:pPr>
            <a:fld id="{063BA666-5DC2-422E-92C3-44C880C0884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8" name="Picture 7" descr="Wedge2.png"/>
          <p:cNvPicPr>
            <a:picLocks noChangeAspect="1"/>
          </p:cNvPicPr>
          <p:nvPr userDrawn="1"/>
        </p:nvPicPr>
        <p:blipFill>
          <a:blip r:embed="rId2" cstate="screen"/>
          <a:stretch>
            <a:fillRect/>
          </a:stretch>
        </p:blipFill>
        <p:spPr>
          <a:xfrm>
            <a:off x="-7257" y="542607"/>
            <a:ext cx="4644768" cy="5047071"/>
          </a:xfrm>
          <a:prstGeom prst="rect">
            <a:avLst/>
          </a:prstGeom>
        </p:spPr>
      </p:pic>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3" cstate="print"/>
          <a:stretch>
            <a:fillRect/>
          </a:stretch>
        </p:blipFill>
        <p:spPr>
          <a:xfrm>
            <a:off x="755576" y="764704"/>
            <a:ext cx="1422414" cy="52007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dirty="0"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dirty="0"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dirty="0" smtClean="0"/>
              <a:t>Click icon to add table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27"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p:nvSpPr>
        <p:spPr bwMode="gray">
          <a:xfrm>
            <a:off x="323528" y="6381328"/>
            <a:ext cx="8496622"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en-GB" dirty="0"/>
            </a:p>
          </p:txBody>
        </p:sp>
      </p:grpSp>
      <p:sp>
        <p:nvSpPr>
          <p:cNvPr id="20" name="Text Box 9"/>
          <p:cNvSpPr txBox="1">
            <a:spLocks noChangeArrowheads="1"/>
          </p:cNvSpPr>
          <p:nvPr userDrawn="1"/>
        </p:nvSpPr>
        <p:spPr bwMode="auto">
          <a:xfrm>
            <a:off x="241056" y="640770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 id="2147483797" r:id="rId24"/>
    <p:sldLayoutId id="2147483798" r:id="rId25"/>
  </p:sldLayoutIdLst>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0"/>
        </a:spcBef>
        <a:spcAft>
          <a:spcPts val="600"/>
        </a:spcAft>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0"/>
        </a:spcBef>
        <a:spcAft>
          <a:spcPts val="600"/>
        </a:spcAft>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0"/>
        </a:spcBef>
        <a:spcAft>
          <a:spcPts val="600"/>
        </a:spcAft>
        <a:buClr>
          <a:srgbClr val="00338D"/>
        </a:buClr>
        <a:buFont typeface="Symbol" pitchFamily="18" charset="2"/>
        <a:buChar char="·"/>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0"/>
        </a:spcBef>
        <a:spcAft>
          <a:spcPts val="600"/>
        </a:spcAft>
        <a:buClr>
          <a:srgbClr val="00338D"/>
        </a:buClr>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0"/>
        </a:spcBef>
        <a:spcAft>
          <a:spcPts val="600"/>
        </a:spcAft>
        <a:buClr>
          <a:srgbClr val="00338D"/>
        </a:buClr>
        <a:buFont typeface="Symbol" pitchFamily="18" charset="2"/>
        <a:buChar char="·"/>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mment 28"/>
          <p:cNvSpPr>
            <a:spLocks noChangeArrowheads="1"/>
          </p:cNvSpPr>
          <p:nvPr/>
        </p:nvSpPr>
        <p:spPr bwMode="auto">
          <a:xfrm>
            <a:off x="4355976" y="1804988"/>
            <a:ext cx="4788024" cy="1047948"/>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17" name="Picture 3" descr="DPP-1"/>
          <p:cNvPicPr>
            <a:picLocks noChangeAspect="1" noChangeArrowheads="1"/>
          </p:cNvPicPr>
          <p:nvPr/>
        </p:nvPicPr>
        <p:blipFill>
          <a:blip r:embed="rId6" cstate="print"/>
          <a:srcRect/>
          <a:stretch>
            <a:fillRect/>
          </a:stretch>
        </p:blipFill>
        <p:spPr bwMode="auto">
          <a:xfrm>
            <a:off x="3762375" y="1935163"/>
            <a:ext cx="492125" cy="493712"/>
          </a:xfrm>
          <a:prstGeom prst="rect">
            <a:avLst/>
          </a:prstGeom>
          <a:noFill/>
          <a:ln w="9525">
            <a:noFill/>
            <a:miter lim="800000"/>
            <a:headEnd/>
            <a:tailEnd/>
          </a:ln>
        </p:spPr>
      </p:pic>
      <p:sp>
        <p:nvSpPr>
          <p:cNvPr id="19" name="Rectangle 2"/>
          <p:cNvSpPr txBox="1">
            <a:spLocks noChangeArrowheads="1"/>
          </p:cNvSpPr>
          <p:nvPr/>
        </p:nvSpPr>
        <p:spPr bwMode="gray">
          <a:xfrm>
            <a:off x="3276600" y="3079527"/>
            <a:ext cx="5510213" cy="2725737"/>
          </a:xfrm>
          <a:prstGeom prst="rect">
            <a:avLst/>
          </a:prstGeom>
          <a:noFill/>
          <a:ln w="9525">
            <a:noFill/>
            <a:miter lim="800000"/>
            <a:headEnd/>
            <a:tailEnd/>
          </a:ln>
          <a:effectLst/>
        </p:spPr>
        <p:txBody>
          <a:bodyPr lIns="0" tIns="0" rIns="0" bIns="0"/>
          <a:lstStyle/>
          <a:p>
            <a:pPr algn="r" fontAlgn="auto">
              <a:lnSpc>
                <a:spcPts val="3240"/>
              </a:lnSpc>
              <a:spcBef>
                <a:spcPts val="0"/>
              </a:spcBef>
              <a:spcAft>
                <a:spcPts val="0"/>
              </a:spcAft>
              <a:defRPr/>
            </a:pPr>
            <a:r>
              <a:rPr lang="en-GB" sz="1200" b="1" kern="0" baseline="-25000" dirty="0">
                <a:solidFill>
                  <a:srgbClr val="FFFFFF"/>
                </a:solidFill>
              </a:rPr>
              <a:t>TRANSACTION SERVICES</a:t>
            </a:r>
          </a:p>
          <a:p>
            <a:pPr algn="r" fontAlgn="auto">
              <a:lnSpc>
                <a:spcPts val="3240"/>
              </a:lnSpc>
              <a:spcBef>
                <a:spcPts val="0"/>
              </a:spcBef>
              <a:spcAft>
                <a:spcPts val="0"/>
              </a:spcAft>
              <a:defRPr/>
            </a:pPr>
            <a:r>
              <a:rPr lang="en-GB" sz="2000" b="1" kern="0" dirty="0">
                <a:solidFill>
                  <a:srgbClr val="FFFFFF"/>
                </a:solidFill>
                <a:latin typeface="Arial"/>
                <a:cs typeface="Arial"/>
              </a:rPr>
              <a:t>FINANCIAL DUE DILIGENCE (FDD) TOOLKIT</a:t>
            </a:r>
          </a:p>
          <a:p>
            <a:pPr algn="r" fontAlgn="auto">
              <a:lnSpc>
                <a:spcPts val="3240"/>
              </a:lnSpc>
              <a:spcBef>
                <a:spcPts val="0"/>
              </a:spcBef>
              <a:spcAft>
                <a:spcPts val="0"/>
              </a:spcAft>
              <a:defRPr/>
            </a:pPr>
            <a:endParaRPr lang="en-GB" sz="3200" b="1" kern="0" dirty="0">
              <a:solidFill>
                <a:srgbClr val="FFFFFF"/>
              </a:solidFill>
              <a:latin typeface="Arial"/>
              <a:cs typeface="Arial"/>
            </a:endParaRPr>
          </a:p>
          <a:p>
            <a:pPr algn="r" fontAlgn="auto">
              <a:lnSpc>
                <a:spcPts val="3240"/>
              </a:lnSpc>
              <a:spcBef>
                <a:spcPts val="0"/>
              </a:spcBef>
              <a:spcAft>
                <a:spcPts val="0"/>
              </a:spcAft>
              <a:defRPr/>
            </a:pPr>
            <a:r>
              <a:rPr lang="en-US" sz="3000" b="1" kern="0" dirty="0" smtClean="0">
                <a:solidFill>
                  <a:srgbClr val="FFFFFF"/>
                </a:solidFill>
                <a:latin typeface="Arial"/>
                <a:cs typeface="Arial"/>
              </a:rPr>
              <a:t>Debriefing aide memoire</a:t>
            </a:r>
            <a:endParaRPr lang="en-US" sz="3000" b="1" kern="0" dirty="0" smtClean="0">
              <a:solidFill>
                <a:srgbClr val="FFFFFF"/>
              </a:solidFill>
              <a:latin typeface="Arial"/>
              <a:ea typeface="+mj-ea"/>
              <a:cs typeface="Arial"/>
            </a:endParaRPr>
          </a:p>
          <a:p>
            <a:pPr algn="r" fontAlgn="auto">
              <a:lnSpc>
                <a:spcPts val="3240"/>
              </a:lnSpc>
              <a:spcBef>
                <a:spcPts val="0"/>
              </a:spcBef>
              <a:spcAft>
                <a:spcPts val="0"/>
              </a:spcAft>
              <a:defRPr/>
            </a:pPr>
            <a:endParaRPr lang="en-GB" sz="1600" b="1" kern="0" dirty="0">
              <a:solidFill>
                <a:srgbClr val="FFFFFF"/>
              </a:solidFill>
              <a:latin typeface="Arial"/>
              <a:ea typeface="+mj-ea"/>
              <a:cs typeface="Arial"/>
            </a:endParaRPr>
          </a:p>
          <a:p>
            <a:pPr algn="r" fontAlgn="auto">
              <a:lnSpc>
                <a:spcPts val="3240"/>
              </a:lnSpc>
              <a:spcBef>
                <a:spcPts val="0"/>
              </a:spcBef>
              <a:spcAft>
                <a:spcPts val="0"/>
              </a:spcAft>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5"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6"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bwMode="gray">
          <a:xfrm>
            <a:off x="6300192" y="3933056"/>
            <a:ext cx="2395538" cy="2393157"/>
            <a:chOff x="557213" y="1061987"/>
            <a:chExt cx="2395538" cy="2393157"/>
          </a:xfrm>
        </p:grpSpPr>
        <p:sp>
          <p:nvSpPr>
            <p:cNvPr id="24"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5"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6"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7"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8"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9"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0"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31"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32" name="Oval 31"/>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33" name="Oval 32"/>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34" name="TextBox 33"/>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35" name="TextBox 34"/>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36" name="TextBox 35"/>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37" name="TextBox 36"/>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38" name="Oval 37"/>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39" name="TextBox 38"/>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
        <p:nvSpPr>
          <p:cNvPr id="19" name="Subtitle 19"/>
          <p:cNvSpPr txBox="1">
            <a:spLocks/>
          </p:cNvSpPr>
          <p:nvPr/>
        </p:nvSpPr>
        <p:spPr bwMode="gray">
          <a:xfrm>
            <a:off x="371226" y="1575589"/>
            <a:ext cx="4242977" cy="3991561"/>
          </a:xfrm>
          <a:prstGeom prst="rect">
            <a:avLst/>
          </a:prstGeom>
        </p:spPr>
        <p:txBody>
          <a:bodyPr/>
          <a:lstStyle/>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Engagement Process Guidance</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Engagement Process Guidance provides additional help and tools to assist teams manage the engagement process and overall execution of the work.</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Debriefing aide memoire</a:t>
            </a:r>
            <a:r>
              <a:rPr kumimoji="0" lang="en-US" sz="1600" b="1" i="1" u="none" strike="noStrike" kern="1200" cap="none" spc="0" normalizeH="0" noProof="0" dirty="0" smtClean="0">
                <a:ln>
                  <a:noFill/>
                </a:ln>
                <a:solidFill>
                  <a:srgbClr val="C792C6"/>
                </a:solidFill>
                <a:effectLst/>
                <a:uLnTx/>
                <a:uFillTx/>
                <a:latin typeface="Arial"/>
                <a:ea typeface="+mn-ea"/>
                <a:cs typeface="Arial" pitchFamily="34" charset="0"/>
              </a:rPr>
              <a:t> </a:t>
            </a:r>
            <a:endPar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endParaRP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purpose of this document is to provide a</a:t>
            </a:r>
            <a:r>
              <a:rPr kumimoji="0" lang="en-US" sz="1600" i="0" u="none" strike="noStrike" kern="1200" cap="none" spc="0" normalizeH="0" noProof="0" dirty="0" smtClean="0">
                <a:ln>
                  <a:noFill/>
                </a:ln>
                <a:solidFill>
                  <a:schemeClr val="bg1"/>
                </a:solidFill>
                <a:effectLst/>
                <a:uLnTx/>
                <a:uFillTx/>
                <a:latin typeface="Arial"/>
                <a:ea typeface="+mn-ea"/>
                <a:cs typeface="Arial" pitchFamily="34" charset="0"/>
              </a:rPr>
              <a:t> </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tool to </a:t>
            </a:r>
            <a:r>
              <a:rPr lang="en-US" sz="1600" dirty="0" smtClean="0">
                <a:solidFill>
                  <a:schemeClr val="bg1"/>
                </a:solidFill>
                <a:latin typeface="Arial"/>
                <a:cs typeface="Arial" pitchFamily="34" charset="0"/>
              </a:rPr>
              <a:t>professionals to facilitate debriefing discussions. </a:t>
            </a:r>
            <a:endParaRPr kumimoji="0" lang="en-US" sz="16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b="0" dirty="0" smtClean="0">
                <a:solidFill>
                  <a:srgbClr val="8AA5CB"/>
                </a:solidFill>
              </a:rPr>
              <a:t>Project Debriefs</a:t>
            </a:r>
            <a:r>
              <a:rPr lang="en-GB" dirty="0" smtClean="0">
                <a:solidFill>
                  <a:schemeClr val="bg2"/>
                </a:solidFill>
              </a:rPr>
              <a:t/>
            </a:r>
            <a:br>
              <a:rPr lang="en-GB" dirty="0" smtClean="0">
                <a:solidFill>
                  <a:schemeClr val="bg2"/>
                </a:solidFill>
              </a:rPr>
            </a:br>
            <a:r>
              <a:rPr lang="en-GB" dirty="0" smtClean="0"/>
              <a:t>Questions to generate discussion</a:t>
            </a:r>
          </a:p>
        </p:txBody>
      </p:sp>
      <p:sp>
        <p:nvSpPr>
          <p:cNvPr id="198" name="Text Box 3"/>
          <p:cNvSpPr txBox="1">
            <a:spLocks noChangeArrowheads="1"/>
          </p:cNvSpPr>
          <p:nvPr/>
        </p:nvSpPr>
        <p:spPr bwMode="blackWhite">
          <a:xfrm>
            <a:off x="899592" y="1124794"/>
            <a:ext cx="1573213" cy="247650"/>
          </a:xfrm>
          <a:prstGeom prst="rect">
            <a:avLst/>
          </a:prstGeom>
          <a:solidFill>
            <a:srgbClr val="8AA5CB"/>
          </a:solidFill>
          <a:ln w="1270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C2D83"/>
                </a:solidFill>
                <a:effectLst/>
                <a:uLnTx/>
                <a:uFillTx/>
                <a:latin typeface="Arial" pitchFamily="34" charset="0"/>
                <a:cs typeface="Arial" pitchFamily="34" charset="0"/>
              </a:rPr>
              <a:t>Client service</a:t>
            </a:r>
          </a:p>
        </p:txBody>
      </p:sp>
      <p:sp>
        <p:nvSpPr>
          <p:cNvPr id="199" name="Rectangle 4"/>
          <p:cNvSpPr>
            <a:spLocks noChangeArrowheads="1"/>
          </p:cNvSpPr>
          <p:nvPr/>
        </p:nvSpPr>
        <p:spPr bwMode="auto">
          <a:xfrm>
            <a:off x="899592" y="1385144"/>
            <a:ext cx="1574800" cy="747712"/>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you meet / exceed client expectations?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is the feedback (positive/negative) from the client?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How could we help improve client service?</a:t>
            </a:r>
          </a:p>
        </p:txBody>
      </p:sp>
      <p:sp>
        <p:nvSpPr>
          <p:cNvPr id="200" name="Text Box 5"/>
          <p:cNvSpPr txBox="1">
            <a:spLocks noChangeArrowheads="1"/>
          </p:cNvSpPr>
          <p:nvPr/>
        </p:nvSpPr>
        <p:spPr bwMode="blackWhite">
          <a:xfrm>
            <a:off x="7316788" y="5186363"/>
            <a:ext cx="1571625" cy="319087"/>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Project admin / management</a:t>
            </a:r>
          </a:p>
        </p:txBody>
      </p:sp>
      <p:sp>
        <p:nvSpPr>
          <p:cNvPr id="201" name="Rectangle 6"/>
          <p:cNvSpPr>
            <a:spLocks noChangeArrowheads="1"/>
          </p:cNvSpPr>
          <p:nvPr/>
        </p:nvSpPr>
        <p:spPr bwMode="auto">
          <a:xfrm>
            <a:off x="7316788" y="5505450"/>
            <a:ext cx="1573212" cy="731862"/>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project start up efficient?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project closure efficient?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Where could improvements be made?</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Has the engagement management system been updated for the </a:t>
            </a:r>
            <a:r>
              <a:rPr kumimoji="0" lang="en-GB" sz="600" b="0" i="0" u="none" strike="noStrike" kern="0" cap="none" spc="0" normalizeH="0" noProof="0" dirty="0" smtClean="0">
                <a:ln>
                  <a:noFill/>
                </a:ln>
                <a:solidFill>
                  <a:sysClr val="windowText" lastClr="000000"/>
                </a:solidFill>
                <a:effectLst/>
                <a:uLnTx/>
                <a:uFillTx/>
                <a:latin typeface="Arial" pitchFamily="34" charset="0"/>
                <a:cs typeface="Arial" pitchFamily="34" charset="0"/>
              </a:rPr>
              <a:t>project</a:t>
            </a: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t>
            </a:r>
          </a:p>
        </p:txBody>
      </p:sp>
      <p:sp>
        <p:nvSpPr>
          <p:cNvPr id="202" name="Text Box 7"/>
          <p:cNvSpPr txBox="1">
            <a:spLocks noChangeArrowheads="1"/>
          </p:cNvSpPr>
          <p:nvPr/>
        </p:nvSpPr>
        <p:spPr bwMode="blackWhite">
          <a:xfrm>
            <a:off x="7319963" y="437832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Reporting</a:t>
            </a:r>
          </a:p>
        </p:txBody>
      </p:sp>
      <p:sp>
        <p:nvSpPr>
          <p:cNvPr id="203" name="Rectangle 8"/>
          <p:cNvSpPr>
            <a:spLocks noChangeArrowheads="1"/>
          </p:cNvSpPr>
          <p:nvPr/>
        </p:nvSpPr>
        <p:spPr bwMode="auto">
          <a:xfrm>
            <a:off x="7318375" y="4632325"/>
            <a:ext cx="1573213" cy="561975"/>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report short and powerful?</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report efficiently managed, generated and updated?</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Where did we waste time?</a:t>
            </a:r>
          </a:p>
        </p:txBody>
      </p:sp>
      <p:sp>
        <p:nvSpPr>
          <p:cNvPr id="204" name="Text Box 9"/>
          <p:cNvSpPr txBox="1">
            <a:spLocks noChangeArrowheads="1"/>
          </p:cNvSpPr>
          <p:nvPr/>
        </p:nvSpPr>
        <p:spPr bwMode="blackWhite">
          <a:xfrm>
            <a:off x="7316788" y="3587750"/>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Fieldwork</a:t>
            </a:r>
          </a:p>
        </p:txBody>
      </p:sp>
      <p:sp>
        <p:nvSpPr>
          <p:cNvPr id="205" name="Rectangle 10"/>
          <p:cNvSpPr>
            <a:spLocks noChangeArrowheads="1"/>
          </p:cNvSpPr>
          <p:nvPr/>
        </p:nvSpPr>
        <p:spPr bwMode="auto">
          <a:xfrm>
            <a:off x="7316788" y="3802063"/>
            <a:ext cx="1573212" cy="576262"/>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did we do well?</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could we have improved / done more efficiently?</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team structure right?</a:t>
            </a:r>
          </a:p>
        </p:txBody>
      </p:sp>
      <p:sp>
        <p:nvSpPr>
          <p:cNvPr id="206" name="Text Box 11"/>
          <p:cNvSpPr txBox="1">
            <a:spLocks noChangeArrowheads="1"/>
          </p:cNvSpPr>
          <p:nvPr/>
        </p:nvSpPr>
        <p:spPr bwMode="blackWhite">
          <a:xfrm>
            <a:off x="7318375" y="206057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Planning</a:t>
            </a:r>
          </a:p>
        </p:txBody>
      </p:sp>
      <p:sp>
        <p:nvSpPr>
          <p:cNvPr id="207" name="Rectangle 12"/>
          <p:cNvSpPr>
            <a:spLocks noChangeArrowheads="1"/>
          </p:cNvSpPr>
          <p:nvPr/>
        </p:nvSpPr>
        <p:spPr bwMode="auto">
          <a:xfrm>
            <a:off x="7318375" y="2320925"/>
            <a:ext cx="1573213" cy="1252538"/>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this focused and efficient? Did we over engineer it?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spend enough time with the client?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understand what the client wanted?</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focus on what was important?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there a proper team kick-off?</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Where could we have saved time?</a:t>
            </a:r>
          </a:p>
        </p:txBody>
      </p:sp>
      <p:sp>
        <p:nvSpPr>
          <p:cNvPr id="208" name="Text Box 13"/>
          <p:cNvSpPr txBox="1">
            <a:spLocks noChangeArrowheads="1"/>
          </p:cNvSpPr>
          <p:nvPr/>
        </p:nvSpPr>
        <p:spPr bwMode="blackWhite">
          <a:xfrm>
            <a:off x="2450580" y="1124794"/>
            <a:ext cx="1571625" cy="247650"/>
          </a:xfrm>
          <a:prstGeom prst="rect">
            <a:avLst/>
          </a:prstGeom>
          <a:solidFill>
            <a:srgbClr val="8AA5CB"/>
          </a:solidFill>
          <a:ln w="1270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Relationships</a:t>
            </a:r>
          </a:p>
        </p:txBody>
      </p:sp>
      <p:sp>
        <p:nvSpPr>
          <p:cNvPr id="209" name="Rectangle 14"/>
          <p:cNvSpPr>
            <a:spLocks noChangeArrowheads="1"/>
          </p:cNvSpPr>
          <p:nvPr/>
        </p:nvSpPr>
        <p:spPr bwMode="auto">
          <a:xfrm>
            <a:off x="2450580" y="1385144"/>
            <a:ext cx="1573212" cy="747712"/>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the team develop strong relationships?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expand our network?</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Who else should we have met?</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Agree actions to maintain/ strengthen relationships</a:t>
            </a:r>
          </a:p>
        </p:txBody>
      </p:sp>
      <p:sp>
        <p:nvSpPr>
          <p:cNvPr id="210" name="Text Box 15"/>
          <p:cNvSpPr txBox="1">
            <a:spLocks noChangeArrowheads="1"/>
          </p:cNvSpPr>
          <p:nvPr/>
        </p:nvSpPr>
        <p:spPr bwMode="blackWhite">
          <a:xfrm>
            <a:off x="4001567" y="1124794"/>
            <a:ext cx="157321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Bandwidth</a:t>
            </a:r>
          </a:p>
        </p:txBody>
      </p:sp>
      <p:sp>
        <p:nvSpPr>
          <p:cNvPr id="211" name="Rectangle 16"/>
          <p:cNvSpPr>
            <a:spLocks noChangeArrowheads="1"/>
          </p:cNvSpPr>
          <p:nvPr/>
        </p:nvSpPr>
        <p:spPr bwMode="auto">
          <a:xfrm>
            <a:off x="4001567" y="1385144"/>
            <a:ext cx="1573213" cy="747712"/>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services did we provide?</a:t>
            </a:r>
          </a:p>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they add value?</a:t>
            </a:r>
          </a:p>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could we have provided?</a:t>
            </a:r>
          </a:p>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stopped us providing more services?</a:t>
            </a:r>
          </a:p>
        </p:txBody>
      </p:sp>
      <p:sp>
        <p:nvSpPr>
          <p:cNvPr id="212" name="Text Box 18"/>
          <p:cNvSpPr txBox="1">
            <a:spLocks noChangeArrowheads="1"/>
          </p:cNvSpPr>
          <p:nvPr/>
        </p:nvSpPr>
        <p:spPr bwMode="blackWhite">
          <a:xfrm>
            <a:off x="5530330" y="1124794"/>
            <a:ext cx="1571625" cy="258762"/>
          </a:xfrm>
          <a:prstGeom prst="rect">
            <a:avLst/>
          </a:prstGeom>
          <a:solidFill>
            <a:srgbClr val="8AA5CB"/>
          </a:solidFill>
          <a:ln w="1270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Future opportunities</a:t>
            </a:r>
          </a:p>
        </p:txBody>
      </p:sp>
      <p:sp>
        <p:nvSpPr>
          <p:cNvPr id="213" name="Rectangle 19"/>
          <p:cNvSpPr>
            <a:spLocks noChangeArrowheads="1"/>
          </p:cNvSpPr>
          <p:nvPr/>
        </p:nvSpPr>
        <p:spPr bwMode="auto">
          <a:xfrm>
            <a:off x="5520805" y="1381969"/>
            <a:ext cx="1573212" cy="750887"/>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Are there any unsolved issues or actions we can assist with going forward?</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Brainstorm opportunities and next steps?</a:t>
            </a:r>
          </a:p>
        </p:txBody>
      </p:sp>
      <p:sp>
        <p:nvSpPr>
          <p:cNvPr id="214" name="Text Box 21"/>
          <p:cNvSpPr txBox="1">
            <a:spLocks noChangeArrowheads="1"/>
          </p:cNvSpPr>
          <p:nvPr/>
        </p:nvSpPr>
        <p:spPr bwMode="blackWhite">
          <a:xfrm>
            <a:off x="252413" y="2420888"/>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Pricing / budgeting</a:t>
            </a:r>
          </a:p>
        </p:txBody>
      </p:sp>
      <p:sp>
        <p:nvSpPr>
          <p:cNvPr id="215" name="Rectangle 22"/>
          <p:cNvSpPr>
            <a:spLocks noChangeArrowheads="1"/>
          </p:cNvSpPr>
          <p:nvPr/>
        </p:nvSpPr>
        <p:spPr bwMode="auto">
          <a:xfrm>
            <a:off x="252413" y="2671713"/>
            <a:ext cx="1573212" cy="600075"/>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Was the budget realistic?</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keep the client informed of fees to date and to complete on a weekly basis?</a:t>
            </a:r>
          </a:p>
        </p:txBody>
      </p:sp>
      <p:grpSp>
        <p:nvGrpSpPr>
          <p:cNvPr id="216" name="Group 23"/>
          <p:cNvGrpSpPr>
            <a:grpSpLocks/>
          </p:cNvGrpSpPr>
          <p:nvPr/>
        </p:nvGrpSpPr>
        <p:grpSpPr bwMode="auto">
          <a:xfrm>
            <a:off x="251520" y="3284984"/>
            <a:ext cx="1573213" cy="860425"/>
            <a:chOff x="169" y="2028"/>
            <a:chExt cx="1074" cy="542"/>
          </a:xfrm>
        </p:grpSpPr>
        <p:sp>
          <p:nvSpPr>
            <p:cNvPr id="217" name="Text Box 24"/>
            <p:cNvSpPr txBox="1">
              <a:spLocks noChangeArrowheads="1"/>
            </p:cNvSpPr>
            <p:nvPr/>
          </p:nvSpPr>
          <p:spPr bwMode="blackWhite">
            <a:xfrm>
              <a:off x="169" y="2028"/>
              <a:ext cx="1073" cy="156"/>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Scope creep</a:t>
              </a:r>
            </a:p>
          </p:txBody>
        </p:sp>
        <p:sp>
          <p:nvSpPr>
            <p:cNvPr id="218" name="Rectangle 25"/>
            <p:cNvSpPr>
              <a:spLocks noChangeArrowheads="1"/>
            </p:cNvSpPr>
            <p:nvPr/>
          </p:nvSpPr>
          <p:spPr bwMode="auto">
            <a:xfrm>
              <a:off x="169" y="2192"/>
              <a:ext cx="1074" cy="378"/>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over scope?</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deliver beyond the scope?</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agree scope changes?</a:t>
              </a:r>
            </a:p>
          </p:txBody>
        </p:sp>
      </p:grpSp>
      <p:sp>
        <p:nvSpPr>
          <p:cNvPr id="219" name="Text Box 26"/>
          <p:cNvSpPr txBox="1">
            <a:spLocks noChangeArrowheads="1"/>
          </p:cNvSpPr>
          <p:nvPr/>
        </p:nvSpPr>
        <p:spPr bwMode="blackWhite">
          <a:xfrm>
            <a:off x="252413" y="4135388"/>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Efficiency</a:t>
            </a:r>
          </a:p>
        </p:txBody>
      </p:sp>
      <p:sp>
        <p:nvSpPr>
          <p:cNvPr id="220" name="Rectangle 27"/>
          <p:cNvSpPr>
            <a:spLocks noChangeArrowheads="1"/>
          </p:cNvSpPr>
          <p:nvPr/>
        </p:nvSpPr>
        <p:spPr bwMode="auto">
          <a:xfrm>
            <a:off x="252413" y="4351288"/>
            <a:ext cx="1573212" cy="600075"/>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did we do efficiently?</a:t>
            </a:r>
          </a:p>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could the team do more efficiently?</a:t>
            </a:r>
          </a:p>
          <a:p>
            <a:pPr marL="192088" marR="0" lvl="1" indent="-190500"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can KPMG do more efficiently?</a:t>
            </a:r>
          </a:p>
        </p:txBody>
      </p:sp>
      <p:sp>
        <p:nvSpPr>
          <p:cNvPr id="221" name="Text Box 28"/>
          <p:cNvSpPr txBox="1">
            <a:spLocks noChangeArrowheads="1"/>
          </p:cNvSpPr>
          <p:nvPr/>
        </p:nvSpPr>
        <p:spPr bwMode="blackWhite">
          <a:xfrm>
            <a:off x="758825" y="5300241"/>
            <a:ext cx="157321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Communications</a:t>
            </a:r>
          </a:p>
        </p:txBody>
      </p:sp>
      <p:sp>
        <p:nvSpPr>
          <p:cNvPr id="222" name="Rectangle 29"/>
          <p:cNvSpPr>
            <a:spLocks noChangeArrowheads="1"/>
          </p:cNvSpPr>
          <p:nvPr/>
        </p:nvSpPr>
        <p:spPr bwMode="auto">
          <a:xfrm>
            <a:off x="758825" y="5560591"/>
            <a:ext cx="1574800" cy="820737"/>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Were the team kept informed of progress, key issues, project and client strategies?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communicate with the client enough?</a:t>
            </a:r>
          </a:p>
        </p:txBody>
      </p:sp>
      <p:sp>
        <p:nvSpPr>
          <p:cNvPr id="223" name="Text Box 30"/>
          <p:cNvSpPr txBox="1">
            <a:spLocks noChangeArrowheads="1"/>
          </p:cNvSpPr>
          <p:nvPr/>
        </p:nvSpPr>
        <p:spPr bwMode="blackWhite">
          <a:xfrm>
            <a:off x="2333625" y="5300241"/>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Coaching / development</a:t>
            </a:r>
          </a:p>
        </p:txBody>
      </p:sp>
      <p:sp>
        <p:nvSpPr>
          <p:cNvPr id="224" name="Rectangle 31"/>
          <p:cNvSpPr>
            <a:spLocks noChangeArrowheads="1"/>
          </p:cNvSpPr>
          <p:nvPr/>
        </p:nvSpPr>
        <p:spPr bwMode="auto">
          <a:xfrm>
            <a:off x="2333625" y="5560591"/>
            <a:ext cx="1573213" cy="820737"/>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coach team members?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the PM and Partner spend enough time coaching team members?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challenge/empower team members?</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Were individuals objectives met?</a:t>
            </a:r>
          </a:p>
        </p:txBody>
      </p:sp>
      <p:sp>
        <p:nvSpPr>
          <p:cNvPr id="225" name="Text Box 32"/>
          <p:cNvSpPr txBox="1">
            <a:spLocks noChangeArrowheads="1"/>
          </p:cNvSpPr>
          <p:nvPr/>
        </p:nvSpPr>
        <p:spPr bwMode="blackWhite">
          <a:xfrm>
            <a:off x="3884613" y="5300241"/>
            <a:ext cx="1573212"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Morale</a:t>
            </a:r>
          </a:p>
        </p:txBody>
      </p:sp>
      <p:sp>
        <p:nvSpPr>
          <p:cNvPr id="226" name="Rectangle 33"/>
          <p:cNvSpPr>
            <a:spLocks noChangeArrowheads="1"/>
          </p:cNvSpPr>
          <p:nvPr/>
        </p:nvSpPr>
        <p:spPr bwMode="auto">
          <a:xfrm>
            <a:off x="3884613" y="5560591"/>
            <a:ext cx="1573212" cy="820737"/>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the  team gel?</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was team morale like, could it have been improved?</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Have we celebrated success?</a:t>
            </a:r>
          </a:p>
        </p:txBody>
      </p:sp>
      <p:sp>
        <p:nvSpPr>
          <p:cNvPr id="227" name="Text Box 34"/>
          <p:cNvSpPr txBox="1">
            <a:spLocks noChangeArrowheads="1"/>
          </p:cNvSpPr>
          <p:nvPr/>
        </p:nvSpPr>
        <p:spPr bwMode="blackWhite">
          <a:xfrm>
            <a:off x="5437188" y="5300241"/>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Work-life</a:t>
            </a:r>
          </a:p>
        </p:txBody>
      </p:sp>
      <p:sp>
        <p:nvSpPr>
          <p:cNvPr id="228" name="Rectangle 35"/>
          <p:cNvSpPr>
            <a:spLocks noChangeArrowheads="1"/>
          </p:cNvSpPr>
          <p:nvPr/>
        </p:nvSpPr>
        <p:spPr bwMode="auto">
          <a:xfrm>
            <a:off x="5427663" y="5560591"/>
            <a:ext cx="1573212" cy="820737"/>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Did we have fun?</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How could the project be managed better for a work life balance?</a:t>
            </a:r>
          </a:p>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worked well/could have been done better?</a:t>
            </a:r>
          </a:p>
        </p:txBody>
      </p:sp>
      <p:sp>
        <p:nvSpPr>
          <p:cNvPr id="229" name="Oval 36"/>
          <p:cNvSpPr>
            <a:spLocks noChangeArrowheads="1"/>
          </p:cNvSpPr>
          <p:nvPr/>
        </p:nvSpPr>
        <p:spPr bwMode="auto">
          <a:xfrm>
            <a:off x="3175000" y="2816225"/>
            <a:ext cx="2660650" cy="1833563"/>
          </a:xfrm>
          <a:prstGeom prst="ellipse">
            <a:avLst/>
          </a:prstGeom>
          <a:solidFill>
            <a:srgbClr val="8AA5CB"/>
          </a:solidFill>
          <a:ln w="9525" algn="ctr">
            <a:noFill/>
            <a:round/>
            <a:headEnd/>
            <a:tailEnd/>
          </a:ln>
          <a:effectLst>
            <a:outerShdw dist="35921" dir="2700000" algn="ctr" rotWithShape="0">
              <a:srgbClr val="C0C0C0">
                <a:alpha val="80000"/>
              </a:srgbClr>
            </a:outerShdw>
          </a:effectLst>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0C2D83"/>
                </a:solidFill>
                <a:effectLst/>
                <a:uLnTx/>
                <a:uFillTx/>
                <a:latin typeface="Arial" pitchFamily="34" charset="0"/>
                <a:cs typeface="Arial" pitchFamily="34" charset="0"/>
              </a:rPr>
              <a:t>Continuous</a:t>
            </a:r>
            <a:br>
              <a:rPr kumimoji="0" lang="en-GB" sz="1600" b="1" i="0" u="none" strike="noStrike" kern="0" cap="none" spc="0" normalizeH="0" baseline="0" noProof="0" dirty="0">
                <a:ln>
                  <a:noFill/>
                </a:ln>
                <a:solidFill>
                  <a:srgbClr val="0C2D83"/>
                </a:solidFill>
                <a:effectLst/>
                <a:uLnTx/>
                <a:uFillTx/>
                <a:latin typeface="Arial" pitchFamily="34" charset="0"/>
                <a:cs typeface="Arial" pitchFamily="34" charset="0"/>
              </a:rPr>
            </a:br>
            <a:r>
              <a:rPr kumimoji="0" lang="en-GB" sz="1600" b="1" i="0" u="none" strike="noStrike" kern="0" cap="none" spc="0" normalizeH="0" baseline="0" noProof="0" dirty="0">
                <a:ln>
                  <a:noFill/>
                </a:ln>
                <a:solidFill>
                  <a:srgbClr val="0C2D83"/>
                </a:solidFill>
                <a:effectLst/>
                <a:uLnTx/>
                <a:uFillTx/>
                <a:latin typeface="Arial" pitchFamily="34" charset="0"/>
                <a:cs typeface="Arial" pitchFamily="34" charset="0"/>
              </a:rPr>
              <a:t>improvement</a:t>
            </a:r>
          </a:p>
        </p:txBody>
      </p:sp>
      <p:sp>
        <p:nvSpPr>
          <p:cNvPr id="230" name="Text Box 37"/>
          <p:cNvSpPr txBox="1">
            <a:spLocks noChangeArrowheads="1"/>
          </p:cNvSpPr>
          <p:nvPr/>
        </p:nvSpPr>
        <p:spPr bwMode="blackWhite">
          <a:xfrm>
            <a:off x="7319963" y="138112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smtClean="0">
                <a:ln>
                  <a:noFill/>
                </a:ln>
                <a:solidFill>
                  <a:srgbClr val="0C2D83"/>
                </a:solidFill>
                <a:effectLst/>
                <a:uLnTx/>
                <a:uFillTx/>
                <a:latin typeface="Arial" pitchFamily="34" charset="0"/>
                <a:cs typeface="Arial" pitchFamily="34" charset="0"/>
              </a:rPr>
              <a:t>Proposals</a:t>
            </a:r>
          </a:p>
        </p:txBody>
      </p:sp>
      <p:sp>
        <p:nvSpPr>
          <p:cNvPr id="231" name="Rectangle 38"/>
          <p:cNvSpPr>
            <a:spLocks noChangeArrowheads="1"/>
          </p:cNvSpPr>
          <p:nvPr/>
        </p:nvSpPr>
        <p:spPr bwMode="auto">
          <a:xfrm>
            <a:off x="7316788" y="1628775"/>
            <a:ext cx="1570037" cy="431800"/>
          </a:xfrm>
          <a:prstGeom prst="rect">
            <a:avLst/>
          </a:prstGeom>
          <a:solidFill>
            <a:srgbClr val="FFFFFF"/>
          </a:solidFill>
          <a:ln w="9525">
            <a:solidFill>
              <a:srgbClr val="8AA5CB"/>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6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What worked well and what didn’t?</a:t>
            </a:r>
          </a:p>
        </p:txBody>
      </p:sp>
      <p:sp>
        <p:nvSpPr>
          <p:cNvPr id="232" name="Arc 39"/>
          <p:cNvSpPr>
            <a:spLocks/>
          </p:cNvSpPr>
          <p:nvPr/>
        </p:nvSpPr>
        <p:spPr bwMode="auto">
          <a:xfrm rot="21237056">
            <a:off x="5502275" y="2481263"/>
            <a:ext cx="665163" cy="731837"/>
          </a:xfrm>
          <a:custGeom>
            <a:avLst/>
            <a:gdLst>
              <a:gd name="T0" fmla="*/ 0 w 21600"/>
              <a:gd name="T1" fmla="*/ 0 h 21600"/>
              <a:gd name="T2" fmla="*/ 665163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33" name="Arc 40"/>
          <p:cNvSpPr>
            <a:spLocks/>
          </p:cNvSpPr>
          <p:nvPr/>
        </p:nvSpPr>
        <p:spPr bwMode="auto">
          <a:xfrm rot="6354669">
            <a:off x="5402263" y="4314825"/>
            <a:ext cx="720725" cy="676275"/>
          </a:xfrm>
          <a:custGeom>
            <a:avLst/>
            <a:gdLst>
              <a:gd name="T0" fmla="*/ 0 w 21600"/>
              <a:gd name="T1" fmla="*/ 0 h 21600"/>
              <a:gd name="T2" fmla="*/ 720725 w 21600"/>
              <a:gd name="T3" fmla="*/ 676275 h 21600"/>
              <a:gd name="T4" fmla="*/ 0 w 21600"/>
              <a:gd name="T5" fmla="*/ 6762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34" name="Arc 41"/>
          <p:cNvSpPr>
            <a:spLocks/>
          </p:cNvSpPr>
          <p:nvPr/>
        </p:nvSpPr>
        <p:spPr bwMode="auto">
          <a:xfrm rot="10591598">
            <a:off x="2909888" y="4252913"/>
            <a:ext cx="665162" cy="731837"/>
          </a:xfrm>
          <a:custGeom>
            <a:avLst/>
            <a:gdLst>
              <a:gd name="T0" fmla="*/ 0 w 21600"/>
              <a:gd name="T1" fmla="*/ 0 h 21600"/>
              <a:gd name="T2" fmla="*/ 665162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35" name="Arc 42"/>
          <p:cNvSpPr>
            <a:spLocks/>
          </p:cNvSpPr>
          <p:nvPr/>
        </p:nvSpPr>
        <p:spPr bwMode="auto">
          <a:xfrm rot="16750685">
            <a:off x="2887663" y="2519363"/>
            <a:ext cx="720725" cy="676275"/>
          </a:xfrm>
          <a:custGeom>
            <a:avLst/>
            <a:gdLst>
              <a:gd name="T0" fmla="*/ 0 w 21600"/>
              <a:gd name="T1" fmla="*/ 0 h 21600"/>
              <a:gd name="T2" fmla="*/ 720725 w 21600"/>
              <a:gd name="T3" fmla="*/ 676275 h 21600"/>
              <a:gd name="T4" fmla="*/ 0 w 21600"/>
              <a:gd name="T5" fmla="*/ 6762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36" name="Oval 43"/>
          <p:cNvSpPr>
            <a:spLocks noChangeArrowheads="1"/>
          </p:cNvSpPr>
          <p:nvPr/>
        </p:nvSpPr>
        <p:spPr bwMode="auto">
          <a:xfrm>
            <a:off x="2123728" y="3284984"/>
            <a:ext cx="1593850" cy="864096"/>
          </a:xfrm>
          <a:prstGeom prst="ellipse">
            <a:avLst/>
          </a:prstGeom>
          <a:solidFill>
            <a:srgbClr val="CCD6E3"/>
          </a:solid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4. PROJECT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RECOVERY</a:t>
            </a:r>
          </a:p>
        </p:txBody>
      </p:sp>
      <p:sp>
        <p:nvSpPr>
          <p:cNvPr id="237" name="Oval 44"/>
          <p:cNvSpPr>
            <a:spLocks noChangeArrowheads="1"/>
          </p:cNvSpPr>
          <p:nvPr/>
        </p:nvSpPr>
        <p:spPr bwMode="auto">
          <a:xfrm>
            <a:off x="3635896" y="4293096"/>
            <a:ext cx="1593850" cy="854050"/>
          </a:xfrm>
          <a:prstGeom prst="ellipse">
            <a:avLst/>
          </a:prstGeom>
          <a:solidFill>
            <a:srgbClr val="CCD6E3"/>
          </a:solid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3. PEOPLE/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 TEAM</a:t>
            </a:r>
          </a:p>
        </p:txBody>
      </p:sp>
      <p:sp>
        <p:nvSpPr>
          <p:cNvPr id="238" name="Oval 45"/>
          <p:cNvSpPr>
            <a:spLocks noChangeArrowheads="1"/>
          </p:cNvSpPr>
          <p:nvPr/>
        </p:nvSpPr>
        <p:spPr bwMode="auto">
          <a:xfrm>
            <a:off x="5508104" y="3212976"/>
            <a:ext cx="1512168" cy="863972"/>
          </a:xfrm>
          <a:prstGeom prst="ellipse">
            <a:avLst/>
          </a:prstGeom>
          <a:solidFill>
            <a:srgbClr val="CCD6E3"/>
          </a:solid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2. PROCESS</a:t>
            </a:r>
          </a:p>
        </p:txBody>
      </p:sp>
      <p:sp>
        <p:nvSpPr>
          <p:cNvPr id="239" name="Oval 46"/>
          <p:cNvSpPr>
            <a:spLocks noChangeArrowheads="1"/>
          </p:cNvSpPr>
          <p:nvPr/>
        </p:nvSpPr>
        <p:spPr bwMode="auto">
          <a:xfrm>
            <a:off x="3654425" y="2420887"/>
            <a:ext cx="1593850" cy="720775"/>
          </a:xfrm>
          <a:prstGeom prst="ellipse">
            <a:avLst/>
          </a:prstGeom>
          <a:solidFill>
            <a:srgbClr val="CCD6E3"/>
          </a:solid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1. CLIENT</a:t>
            </a:r>
          </a:p>
        </p:txBody>
      </p:sp>
      <p:cxnSp>
        <p:nvCxnSpPr>
          <p:cNvPr id="240" name="AutoShape 47"/>
          <p:cNvCxnSpPr>
            <a:cxnSpLocks noChangeShapeType="1"/>
          </p:cNvCxnSpPr>
          <p:nvPr/>
        </p:nvCxnSpPr>
        <p:spPr bwMode="auto">
          <a:xfrm rot="5400000" flipH="1" flipV="1">
            <a:off x="4319974" y="2312876"/>
            <a:ext cx="216023" cy="1"/>
          </a:xfrm>
          <a:prstGeom prst="bentConnector3">
            <a:avLst>
              <a:gd name="adj1" fmla="val 50000"/>
            </a:avLst>
          </a:prstGeom>
          <a:noFill/>
          <a:ln w="19050">
            <a:solidFill>
              <a:srgbClr val="F5B36A"/>
            </a:solidFill>
            <a:miter lim="800000"/>
            <a:headEnd type="oval" w="med" len="med"/>
            <a:tailEnd type="oval" w="med" len="med"/>
          </a:ln>
        </p:spPr>
      </p:cxnSp>
      <p:cxnSp>
        <p:nvCxnSpPr>
          <p:cNvPr id="242" name="AutoShape 50"/>
          <p:cNvCxnSpPr>
            <a:cxnSpLocks noChangeShapeType="1"/>
          </p:cNvCxnSpPr>
          <p:nvPr/>
        </p:nvCxnSpPr>
        <p:spPr bwMode="auto">
          <a:xfrm flipV="1">
            <a:off x="7020272" y="3645024"/>
            <a:ext cx="296516" cy="5457"/>
          </a:xfrm>
          <a:prstGeom prst="bentConnector3">
            <a:avLst>
              <a:gd name="adj1" fmla="val 98185"/>
            </a:avLst>
          </a:prstGeom>
          <a:noFill/>
          <a:ln w="19050">
            <a:solidFill>
              <a:srgbClr val="F5B36A"/>
            </a:solidFill>
            <a:miter lim="800000"/>
            <a:headEnd type="oval" w="med" len="med"/>
            <a:tailEnd type="oval" w="med" len="med"/>
          </a:ln>
        </p:spPr>
      </p:cxnSp>
      <p:sp>
        <p:nvSpPr>
          <p:cNvPr id="243" name="Oval 51"/>
          <p:cNvSpPr>
            <a:spLocks noChangeArrowheads="1"/>
          </p:cNvSpPr>
          <p:nvPr/>
        </p:nvSpPr>
        <p:spPr bwMode="auto">
          <a:xfrm>
            <a:off x="1691680" y="2060848"/>
            <a:ext cx="1593850" cy="998538"/>
          </a:xfrm>
          <a:prstGeom prst="ellipse">
            <a:avLst/>
          </a:prstGeom>
          <a:no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What will I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do differently?</a:t>
            </a:r>
          </a:p>
        </p:txBody>
      </p:sp>
      <p:sp>
        <p:nvSpPr>
          <p:cNvPr id="244" name="Oval 52"/>
          <p:cNvSpPr>
            <a:spLocks noChangeArrowheads="1"/>
          </p:cNvSpPr>
          <p:nvPr/>
        </p:nvSpPr>
        <p:spPr bwMode="auto">
          <a:xfrm>
            <a:off x="5652120" y="4437112"/>
            <a:ext cx="1593850" cy="998538"/>
          </a:xfrm>
          <a:prstGeom prst="ellipse">
            <a:avLst/>
          </a:prstGeom>
          <a:noFill/>
          <a:ln w="9525" algn="ctr">
            <a:noFill/>
            <a:round/>
            <a:headEnd/>
            <a:tailEnd/>
          </a:ln>
        </p:spPr>
        <p:txBody>
          <a:bodyPr wrap="none" lIns="54000" tIns="54000" rIns="54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What should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Arial" pitchFamily="34" charset="0"/>
                <a:cs typeface="Arial" pitchFamily="34" charset="0"/>
              </a:rPr>
              <a:t>TS do differently?</a:t>
            </a:r>
          </a:p>
        </p:txBody>
      </p:sp>
      <p:cxnSp>
        <p:nvCxnSpPr>
          <p:cNvPr id="245" name="AutoShape 53"/>
          <p:cNvCxnSpPr>
            <a:cxnSpLocks noChangeShapeType="1"/>
          </p:cNvCxnSpPr>
          <p:nvPr/>
        </p:nvCxnSpPr>
        <p:spPr bwMode="auto">
          <a:xfrm rot="16200000" flipH="1">
            <a:off x="4355976" y="5229200"/>
            <a:ext cx="144018" cy="1"/>
          </a:xfrm>
          <a:prstGeom prst="bentConnector3">
            <a:avLst>
              <a:gd name="adj1" fmla="val 50000"/>
            </a:avLst>
          </a:prstGeom>
          <a:noFill/>
          <a:ln w="19050">
            <a:solidFill>
              <a:srgbClr val="F5B36A"/>
            </a:solidFill>
            <a:miter lim="800000"/>
            <a:headEnd type="oval" w="med" len="med"/>
            <a:tailEnd type="oval" w="med" len="med"/>
          </a:ln>
        </p:spPr>
      </p:cxnSp>
      <p:cxnSp>
        <p:nvCxnSpPr>
          <p:cNvPr id="77" name="AutoShape 48"/>
          <p:cNvCxnSpPr>
            <a:cxnSpLocks noChangeShapeType="1"/>
          </p:cNvCxnSpPr>
          <p:nvPr/>
        </p:nvCxnSpPr>
        <p:spPr bwMode="auto">
          <a:xfrm>
            <a:off x="1835696" y="3704332"/>
            <a:ext cx="288032" cy="12700"/>
          </a:xfrm>
          <a:prstGeom prst="bentConnector3">
            <a:avLst>
              <a:gd name="adj1" fmla="val 13623"/>
            </a:avLst>
          </a:prstGeom>
          <a:noFill/>
          <a:ln w="19050">
            <a:solidFill>
              <a:srgbClr val="F5B36A"/>
            </a:solidFill>
            <a:miter lim="800000"/>
            <a:headEnd type="oval" w="med" len="med"/>
            <a:tailEnd type="oval" w="med" len="med"/>
          </a:ln>
        </p:spPr>
      </p:cxnSp>
      <p:pic>
        <p:nvPicPr>
          <p:cNvPr id="81" name="Picture 4"/>
          <p:cNvPicPr>
            <a:picLocks noChangeAspect="1" noChangeArrowheads="1"/>
          </p:cNvPicPr>
          <p:nvPr/>
        </p:nvPicPr>
        <p:blipFill>
          <a:blip r:embed="rId3" cstate="print"/>
          <a:srcRect/>
          <a:stretch>
            <a:fillRect/>
          </a:stretch>
        </p:blipFill>
        <p:spPr bwMode="auto">
          <a:xfrm>
            <a:off x="8028384" y="116632"/>
            <a:ext cx="819266"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
  <p:tag name="TYPE" val="Screen"/>
  <p:tag name="KEYWORD" val="SCREEN"/>
  <p:tag name="TEMPLATEVERSION" val="25/05/2006 06:09:58"/>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tool to professionals to facilitate debriefing discussions. </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FDD_EP_Complete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734AB560-5C6F-4EAD-93D5-143B2803276E}"/>
</file>

<file path=customXml/itemProps2.xml><?xml version="1.0" encoding="utf-8"?>
<ds:datastoreItem xmlns:ds="http://schemas.openxmlformats.org/officeDocument/2006/customXml" ds:itemID="{79E11439-493E-4C37-921F-89C12BBF4834}"/>
</file>

<file path=customXml/itemProps3.xml><?xml version="1.0" encoding="utf-8"?>
<ds:datastoreItem xmlns:ds="http://schemas.openxmlformats.org/officeDocument/2006/customXml" ds:itemID="{2C11111B-AE19-49BA-B97E-01A6CFE6A856}"/>
</file>

<file path=customXml/itemProps4.xml><?xml version="1.0" encoding="utf-8"?>
<ds:datastoreItem xmlns:ds="http://schemas.openxmlformats.org/officeDocument/2006/customXml" ds:itemID="{D114B738-390D-4CDE-BC99-6DE9699BCB24}"/>
</file>

<file path=customXml/itemProps5.xml><?xml version="1.0" encoding="utf-8"?>
<ds:datastoreItem xmlns:ds="http://schemas.openxmlformats.org/officeDocument/2006/customXml" ds:itemID="{8B670843-1EDB-4165-AEC7-8E08B161F4A3}"/>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Letter Paper (8.5x11 in)</PresentationFormat>
  <Paragraphs>115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CREATE TALKBOOK LETTER</vt:lpstr>
      <vt:lpstr>Slide 1</vt:lpstr>
      <vt:lpstr>Slide 2</vt:lpstr>
      <vt:lpstr>Project Debriefs Questions to generate discussion</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Debriefing interaction agenda</dc:title>
  <dc:creator>Ramaswarmy, K.</dc:creator>
  <cp:keywords/>
  <dc:description/>
  <cp:lastModifiedBy/>
  <cp:revision>1</cp:revision>
  <dcterms:created xsi:type="dcterms:W3CDTF">2012-10-11T03:34:40Z</dcterms:created>
  <dcterms:modified xsi:type="dcterms:W3CDTF">2012-10-11T03:34:42Z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711800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tool to professionals to facilitate debriefing discussions. </vt:lpwstr>
  </property>
  <property fmtid="{D5CDD505-2E9C-101B-9397-08002B2CF9AE}" pid="7" name="Keyword">
    <vt:lpwstr>FDD_EP_Complete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5</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tool to professionals to facilitate debriefing discussions.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FDD_EP_Complete</vt:lpwstr>
  </property>
  <property fmtid="{D5CDD505-2E9C-101B-9397-08002B2CF9AE}" pid="102" name="AdvRiskReviewer">
    <vt:lpwstr/>
  </property>
</Properties>
</file>