
<file path=[Content_Types].xml><?xml version="1.0" encoding="utf-8"?>
<Types xmlns="http://schemas.openxmlformats.org/package/2006/content-types">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0" autoAdjust="0"/>
    <p:restoredTop sz="92333" autoAdjust="0"/>
  </p:normalViewPr>
  <p:slideViewPr>
    <p:cSldViewPr snapToGrid="0" showGuides="1">
      <p:cViewPr varScale="1">
        <p:scale>
          <a:sx n="71" d="100"/>
          <a:sy n="71" d="100"/>
        </p:scale>
        <p:origin x="-1170"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9" name="Text Box 9"/>
          <p:cNvSpPr txBox="1">
            <a:spLocks noChangeArrowheads="1"/>
          </p:cNvSpPr>
          <p:nvPr userDrawn="1"/>
        </p:nvSpPr>
        <p:spPr bwMode="auto">
          <a:xfrm>
            <a:off x="110646" y="6406202"/>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8" r:id="rId7"/>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403060" y="3160138"/>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Document review</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Briefing agenda</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5"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6" name="Comment 28"/>
          <p:cNvSpPr>
            <a:spLocks noChangeArrowheads="1"/>
          </p:cNvSpPr>
          <p:nvPr/>
        </p:nvSpPr>
        <p:spPr bwMode="auto">
          <a:xfrm>
            <a:off x="4374037" y="1804657"/>
            <a:ext cx="4769964" cy="1042237"/>
          </a:xfrm>
          <a:prstGeom prst="rect">
            <a:avLst/>
          </a:prstGeom>
          <a:solidFill>
            <a:srgbClr val="7AB800"/>
          </a:solidFill>
          <a:ln w="9525">
            <a:solidFill>
              <a:srgbClr val="FFFFFF"/>
            </a:solidFill>
            <a:miter lim="800000"/>
            <a:headEnd/>
            <a:tailEnd/>
          </a:ln>
        </p:spPr>
        <p:txBody>
          <a:bodyPr/>
          <a:lstStyle/>
          <a:p>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1000" dirty="0">
              <a:solidFill>
                <a:schemeClr val="bg1"/>
              </a:solidFill>
              <a:cs typeface="Arial" charset="0"/>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8" name="TextBox 7"/>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2052988"/>
          </a:xfrm>
        </p:spPr>
        <p:txBody>
          <a:bodyPr/>
          <a:lstStyle/>
          <a:p>
            <a:pPr marL="0" lvl="1" indent="1588" algn="l">
              <a:defRPr/>
            </a:pPr>
            <a:r>
              <a:rPr lang="en-US" sz="1600" b="1" dirty="0" smtClean="0">
                <a:solidFill>
                  <a:schemeClr val="bg1"/>
                </a:solidFill>
              </a:rPr>
              <a:t>Document review encompasses summarizing/finding key issues in documents/contracts. The purpose of this document is to provide a list of areas to be covered during the first call between the onshore and offshore team. This is not an exhaustive list and should be customized as per the requirements of each project.</a:t>
            </a:r>
          </a:p>
          <a:p>
            <a:pPr marL="0" lvl="1" indent="1588" algn="l">
              <a:defRPr/>
            </a:pPr>
            <a:endParaRPr lang="en-US" sz="1600" b="1" dirty="0" smtClean="0">
              <a:solidFill>
                <a:schemeClr val="bg1"/>
              </a:solidFill>
            </a:endParaRPr>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smtClean="0">
              <a:solidFill>
                <a:schemeClr val="bg1"/>
              </a:solidFill>
            </a:endParaRPr>
          </a:p>
          <a:p>
            <a:pPr marL="0" lvl="1" indent="1588" algn="l">
              <a:defRPr/>
            </a:pPr>
            <a:endParaRPr lang="en-US" sz="1600" b="1" dirty="0" smtClean="0">
              <a:solidFill>
                <a:schemeClr val="bg1"/>
              </a:solidFill>
            </a:endParaRPr>
          </a:p>
        </p:txBody>
      </p:sp>
      <p:grpSp>
        <p:nvGrpSpPr>
          <p:cNvPr id="36" name="Group 35"/>
          <p:cNvGrpSpPr/>
          <p:nvPr/>
        </p:nvGrpSpPr>
        <p:grpSpPr bwMode="gray">
          <a:xfrm>
            <a:off x="6319384" y="4095472"/>
            <a:ext cx="2395538" cy="2393157"/>
            <a:chOff x="557213" y="1061987"/>
            <a:chExt cx="2395538" cy="2393157"/>
          </a:xfrm>
        </p:grpSpPr>
        <p:sp>
          <p:nvSpPr>
            <p:cNvPr id="37"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grpSp>
          <p:nvGrpSpPr>
            <p:cNvPr id="38" name="Group 89"/>
            <p:cNvGrpSpPr/>
            <p:nvPr/>
          </p:nvGrpSpPr>
          <p:grpSpPr bwMode="gray">
            <a:xfrm>
              <a:off x="557213" y="1178837"/>
              <a:ext cx="2395538" cy="2276307"/>
              <a:chOff x="557213" y="1178837"/>
              <a:chExt cx="2395538" cy="2276307"/>
            </a:xfrm>
          </p:grpSpPr>
          <p:sp>
            <p:nvSpPr>
              <p:cNvPr id="39"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4"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5"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6" name="Oval 45"/>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Oval 46"/>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8" name="TextBox 47"/>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9" name="TextBox 48"/>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50" name="TextBox 49"/>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1" name="TextBox 50"/>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2" name="Oval 51"/>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3" name="TextBox 52"/>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chemeClr val="accent1">
                    <a:lumMod val="20000"/>
                    <a:lumOff val="80000"/>
                  </a:schemeClr>
                </a:solidFill>
              </a:rPr>
              <a:t>Document review </a:t>
            </a:r>
            <a:br>
              <a:rPr lang="en-US" sz="1600" b="0" dirty="0" smtClean="0">
                <a:solidFill>
                  <a:schemeClr val="accent1">
                    <a:lumMod val="20000"/>
                    <a:lumOff val="80000"/>
                  </a:schemeClr>
                </a:solidFill>
              </a:rPr>
            </a:br>
            <a:r>
              <a:rPr lang="en-US" sz="1800" dirty="0" smtClean="0"/>
              <a:t>Briefing agenda</a:t>
            </a:r>
            <a:endParaRPr lang="en-US" sz="1800" dirty="0"/>
          </a:p>
        </p:txBody>
      </p:sp>
      <p:graphicFrame>
        <p:nvGraphicFramePr>
          <p:cNvPr id="4" name="Table 3"/>
          <p:cNvGraphicFramePr>
            <a:graphicFrameLocks noGrp="1"/>
          </p:cNvGraphicFramePr>
          <p:nvPr/>
        </p:nvGraphicFramePr>
        <p:xfrm>
          <a:off x="252046" y="1268414"/>
          <a:ext cx="3721734" cy="2376789"/>
        </p:xfrm>
        <a:graphic>
          <a:graphicData uri="http://schemas.openxmlformats.org/drawingml/2006/table">
            <a:tbl>
              <a:tblPr firstRow="1" bandRow="1">
                <a:tableStyleId>{5C22544A-7EE6-4342-B048-85BDC9FD1C3A}</a:tableStyleId>
              </a:tblPr>
              <a:tblGrid>
                <a:gridCol w="3721734"/>
              </a:tblGrid>
              <a:tr h="290578">
                <a:tc>
                  <a:txBody>
                    <a:bodyPr/>
                    <a:lstStyle/>
                    <a:p>
                      <a:pPr>
                        <a:spcBef>
                          <a:spcPts val="600"/>
                        </a:spcBef>
                      </a:pPr>
                      <a:r>
                        <a:rPr lang="en-US" sz="1200" dirty="0" smtClean="0"/>
                        <a:t>Engagement</a:t>
                      </a:r>
                      <a:r>
                        <a:rPr lang="en-US" sz="1200" baseline="0" dirty="0" smtClean="0"/>
                        <a:t> overview</a:t>
                      </a:r>
                      <a:endParaRPr lang="en-US" sz="1200" dirty="0" smtClean="0"/>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085909">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List of project team members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Contact details of the team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Where is the team based out of</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Responsibilities</a:t>
                      </a:r>
                      <a:r>
                        <a:rPr lang="en-US" sz="1200" kern="1200" baseline="0" dirty="0" smtClean="0">
                          <a:solidFill>
                            <a:schemeClr val="dk1"/>
                          </a:solidFill>
                          <a:latin typeface="+mn-lt"/>
                          <a:ea typeface="+mn-ea"/>
                          <a:cs typeface="+mn-cs"/>
                        </a:rPr>
                        <a:t> of each team member</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Other KPMG teams involved in this project</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dirty="0" smtClean="0"/>
                        <a:t>Share the scope of work and information request list with KPMG</a:t>
                      </a:r>
                      <a:r>
                        <a:rPr lang="en-US" sz="1200" baseline="0" dirty="0" smtClean="0"/>
                        <a:t> Global Services (</a:t>
                      </a:r>
                      <a:r>
                        <a:rPr lang="en-US" sz="1200" dirty="0" smtClean="0"/>
                        <a:t>KGS) staff</a:t>
                      </a:r>
                    </a:p>
                    <a:p>
                      <a:pPr marL="182563" indent="-182563" algn="l" defTabSz="914400" rtl="0" eaLnBrk="1" latinLnBrk="0" hangingPunct="1">
                        <a:spcBef>
                          <a:spcPts val="600"/>
                        </a:spcBef>
                        <a:buClr>
                          <a:schemeClr val="accent1"/>
                        </a:buClr>
                        <a:buFont typeface="Arial" pitchFamily="34" charset="0"/>
                        <a:buChar char="■"/>
                      </a:pPr>
                      <a:endParaRPr lang="en-US" sz="1200" kern="1200" dirty="0" smtClean="0">
                        <a:solidFill>
                          <a:schemeClr val="dk1"/>
                        </a:solidFill>
                        <a:latin typeface="+mn-lt"/>
                        <a:ea typeface="+mn-ea"/>
                        <a:cs typeface="+mn-cs"/>
                      </a:endParaRP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6" name="Table 5"/>
          <p:cNvGraphicFramePr>
            <a:graphicFrameLocks noGrp="1"/>
          </p:cNvGraphicFramePr>
          <p:nvPr/>
        </p:nvGraphicFramePr>
        <p:xfrm>
          <a:off x="4638469" y="1340768"/>
          <a:ext cx="4080492" cy="4896892"/>
        </p:xfrm>
        <a:graphic>
          <a:graphicData uri="http://schemas.openxmlformats.org/drawingml/2006/table">
            <a:tbl>
              <a:tblPr firstRow="1" bandRow="1">
                <a:tableStyleId>{5C22544A-7EE6-4342-B048-85BDC9FD1C3A}</a:tableStyleId>
              </a:tblPr>
              <a:tblGrid>
                <a:gridCol w="4080492"/>
              </a:tblGrid>
              <a:tr h="144364">
                <a:tc>
                  <a:txBody>
                    <a:bodyPr/>
                    <a:lstStyle/>
                    <a:p>
                      <a:pPr>
                        <a:lnSpc>
                          <a:spcPct val="100000"/>
                        </a:lnSpc>
                        <a:spcBef>
                          <a:spcPts val="500"/>
                        </a:spcBef>
                        <a:spcAft>
                          <a:spcPts val="0"/>
                        </a:spcAft>
                      </a:pPr>
                      <a:r>
                        <a:rPr lang="en-US" sz="1200" dirty="0" smtClean="0"/>
                        <a:t>Input from onshore team</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4606012">
                <a:tc>
                  <a:txBody>
                    <a:bodyPr/>
                    <a:lstStyle/>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smtClean="0">
                          <a:solidFill>
                            <a:schemeClr val="dk1"/>
                          </a:solidFill>
                          <a:latin typeface="+mn-lt"/>
                          <a:ea typeface="+mn-ea"/>
                          <a:cs typeface="+mn-cs"/>
                        </a:rPr>
                        <a:t>Where</a:t>
                      </a:r>
                      <a:r>
                        <a:rPr lang="en-US" sz="1200" kern="1200" baseline="0" dirty="0" smtClean="0">
                          <a:solidFill>
                            <a:schemeClr val="dk1"/>
                          </a:solidFill>
                          <a:latin typeface="+mn-lt"/>
                          <a:ea typeface="+mn-ea"/>
                          <a:cs typeface="+mn-cs"/>
                        </a:rPr>
                        <a:t> are the documents (</a:t>
                      </a:r>
                      <a:r>
                        <a:rPr lang="en-US" sz="1200" kern="1200" baseline="0" dirty="0" err="1" smtClean="0">
                          <a:solidFill>
                            <a:schemeClr val="dk1"/>
                          </a:solidFill>
                          <a:latin typeface="+mn-lt"/>
                          <a:ea typeface="+mn-ea"/>
                          <a:cs typeface="+mn-cs"/>
                        </a:rPr>
                        <a:t>dataroom</a:t>
                      </a:r>
                      <a:r>
                        <a:rPr lang="en-US" sz="1200" kern="1200" baseline="0" dirty="0" smtClean="0">
                          <a:solidFill>
                            <a:schemeClr val="dk1"/>
                          </a:solidFill>
                          <a:latin typeface="+mn-lt"/>
                          <a:ea typeface="+mn-ea"/>
                          <a:cs typeface="+mn-cs"/>
                        </a:rPr>
                        <a:t>/shared drive)</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Nature of documents to be reviewed</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How many documents to be reviewed</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smtClean="0">
                          <a:solidFill>
                            <a:schemeClr val="dk1"/>
                          </a:solidFill>
                          <a:latin typeface="+mn-lt"/>
                          <a:ea typeface="+mn-ea"/>
                          <a:cs typeface="+mn-cs"/>
                        </a:rPr>
                        <a:t>Why</a:t>
                      </a:r>
                      <a:r>
                        <a:rPr lang="en-US" sz="1200" kern="1200" baseline="0" dirty="0" smtClean="0">
                          <a:solidFill>
                            <a:schemeClr val="dk1"/>
                          </a:solidFill>
                          <a:latin typeface="+mn-lt"/>
                          <a:ea typeface="+mn-ea"/>
                          <a:cs typeface="+mn-cs"/>
                        </a:rPr>
                        <a:t> are we reviewing the document</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What are the issues we are looking for</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smtClean="0">
                          <a:solidFill>
                            <a:schemeClr val="dk1"/>
                          </a:solidFill>
                          <a:latin typeface="+mn-lt"/>
                          <a:ea typeface="+mn-ea"/>
                          <a:cs typeface="+mn-cs"/>
                        </a:rPr>
                        <a:t>What is the cut off for a value to be of material nature (i.e. £1000 or £1million)</a:t>
                      </a:r>
                    </a:p>
                    <a:p>
                      <a:pPr marL="182563" marR="0" indent="-182563"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What output is required from the document review  and the format of output</a:t>
                      </a:r>
                    </a:p>
                    <a:p>
                      <a:pPr marL="182563" marR="0" indent="-182563"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baseline="0" dirty="0" smtClean="0">
                          <a:solidFill>
                            <a:schemeClr val="dk1"/>
                          </a:solidFill>
                          <a:latin typeface="+mn-lt"/>
                          <a:ea typeface="+mn-ea"/>
                          <a:cs typeface="+mn-cs"/>
                        </a:rPr>
                        <a:t>Approximately how much time should be spent on each document and overall timelines</a:t>
                      </a:r>
                      <a:endParaRPr lang="en-US" sz="1200" kern="1200" dirty="0" smtClean="0">
                        <a:solidFill>
                          <a:schemeClr val="dk1"/>
                        </a:solidFill>
                        <a:latin typeface="+mn-lt"/>
                        <a:ea typeface="+mn-ea"/>
                        <a:cs typeface="+mn-cs"/>
                      </a:endParaRP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smtClean="0">
                          <a:solidFill>
                            <a:schemeClr val="dk1"/>
                          </a:solidFill>
                          <a:latin typeface="+mn-lt"/>
                          <a:ea typeface="+mn-ea"/>
                          <a:cs typeface="+mn-cs"/>
                        </a:rPr>
                        <a:t>How </a:t>
                      </a:r>
                      <a:r>
                        <a:rPr lang="en-US" sz="1200" kern="1200" baseline="0" dirty="0" smtClean="0">
                          <a:solidFill>
                            <a:schemeClr val="dk1"/>
                          </a:solidFill>
                          <a:latin typeface="+mn-lt"/>
                          <a:ea typeface="+mn-ea"/>
                          <a:cs typeface="+mn-cs"/>
                        </a:rPr>
                        <a:t>will the output be used</a:t>
                      </a:r>
                      <a:endParaRPr lang="en-US" sz="1200" kern="1200" dirty="0" smtClean="0">
                        <a:solidFill>
                          <a:schemeClr val="dk1"/>
                        </a:solidFill>
                        <a:latin typeface="+mn-lt"/>
                        <a:ea typeface="+mn-ea"/>
                        <a:cs typeface="+mn-cs"/>
                      </a:endParaRP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smtClean="0">
                          <a:solidFill>
                            <a:schemeClr val="dk1"/>
                          </a:solidFill>
                          <a:latin typeface="+mn-lt"/>
                          <a:ea typeface="+mn-ea"/>
                          <a:cs typeface="+mn-cs"/>
                        </a:rPr>
                        <a:t>How does the scope of work</a:t>
                      </a:r>
                      <a:r>
                        <a:rPr lang="en-US" sz="1200" kern="1200" baseline="0" dirty="0" smtClean="0">
                          <a:solidFill>
                            <a:schemeClr val="dk1"/>
                          </a:solidFill>
                          <a:latin typeface="+mn-lt"/>
                          <a:ea typeface="+mn-ea"/>
                          <a:cs typeface="+mn-cs"/>
                        </a:rPr>
                        <a:t> for the FDD team differ from the l</a:t>
                      </a:r>
                      <a:r>
                        <a:rPr lang="en-US" sz="1200" kern="1200" dirty="0" smtClean="0">
                          <a:solidFill>
                            <a:schemeClr val="dk1"/>
                          </a:solidFill>
                          <a:latin typeface="+mn-lt"/>
                          <a:ea typeface="+mn-ea"/>
                          <a:cs typeface="+mn-cs"/>
                        </a:rPr>
                        <a:t>egal</a:t>
                      </a:r>
                      <a:r>
                        <a:rPr lang="en-US" sz="1200" kern="1200" baseline="0" dirty="0" smtClean="0">
                          <a:solidFill>
                            <a:schemeClr val="dk1"/>
                          </a:solidFill>
                          <a:latin typeface="+mn-lt"/>
                          <a:ea typeface="+mn-ea"/>
                          <a:cs typeface="+mn-cs"/>
                        </a:rPr>
                        <a:t> DD; so that there is no duplication of work</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252046" y="3789364"/>
          <a:ext cx="3721734" cy="2376841"/>
        </p:xfrm>
        <a:graphic>
          <a:graphicData uri="http://schemas.openxmlformats.org/drawingml/2006/table">
            <a:tbl>
              <a:tblPr firstRow="1" bandRow="1">
                <a:tableStyleId>{5C22544A-7EE6-4342-B048-85BDC9FD1C3A}</a:tableStyleId>
              </a:tblPr>
              <a:tblGrid>
                <a:gridCol w="3721734"/>
              </a:tblGrid>
              <a:tr h="290526">
                <a:tc>
                  <a:txBody>
                    <a:bodyPr/>
                    <a:lstStyle/>
                    <a:p>
                      <a:pPr>
                        <a:spcBef>
                          <a:spcPts val="600"/>
                        </a:spcBef>
                      </a:pPr>
                      <a:r>
                        <a:rPr lang="en-US" sz="1200" dirty="0" smtClean="0"/>
                        <a:t>Deal overview</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085961">
                <a:tc>
                  <a:txBody>
                    <a:bodyPr/>
                    <a:lstStyle/>
                    <a:p>
                      <a:pPr marL="182563" indent="-182563">
                        <a:spcBef>
                          <a:spcPts val="600"/>
                        </a:spcBef>
                        <a:buClr>
                          <a:schemeClr val="accent1"/>
                        </a:buClr>
                        <a:buSzPct val="125000"/>
                        <a:buFont typeface="Arial" pitchFamily="34" charset="0"/>
                        <a:buChar char="▪"/>
                      </a:pPr>
                      <a:r>
                        <a:rPr lang="en-US" sz="1200" dirty="0" smtClean="0"/>
                        <a:t>Key players</a:t>
                      </a:r>
                    </a:p>
                    <a:p>
                      <a:pPr marL="182563" indent="-182563">
                        <a:spcBef>
                          <a:spcPts val="600"/>
                        </a:spcBef>
                        <a:buClr>
                          <a:schemeClr val="accent1"/>
                        </a:buClr>
                        <a:buSzPct val="125000"/>
                        <a:buFont typeface="Arial" pitchFamily="34" charset="0"/>
                        <a:buChar char="▪"/>
                      </a:pPr>
                      <a:r>
                        <a:rPr lang="en-US" sz="1200" dirty="0" smtClean="0"/>
                        <a:t>Deal rationale</a:t>
                      </a:r>
                    </a:p>
                    <a:p>
                      <a:pPr marL="182563" indent="-182563">
                        <a:spcBef>
                          <a:spcPts val="600"/>
                        </a:spcBef>
                        <a:buClr>
                          <a:schemeClr val="accent1"/>
                        </a:buClr>
                        <a:buSzPct val="125000"/>
                        <a:buFont typeface="Arial" pitchFamily="34" charset="0"/>
                        <a:buChar char="▪"/>
                      </a:pPr>
                      <a:r>
                        <a:rPr lang="en-US" sz="1200" dirty="0" smtClean="0"/>
                        <a:t>Timelines</a:t>
                      </a:r>
                    </a:p>
                    <a:p>
                      <a:pPr marL="182563" indent="-182563">
                        <a:spcBef>
                          <a:spcPts val="600"/>
                        </a:spcBef>
                        <a:buClr>
                          <a:schemeClr val="accent1"/>
                        </a:buClr>
                        <a:buSzPct val="125000"/>
                        <a:buFont typeface="Arial" pitchFamily="34" charset="0"/>
                        <a:buChar char="▪"/>
                      </a:pPr>
                      <a:r>
                        <a:rPr lang="en-US" sz="1200" dirty="0" smtClean="0"/>
                        <a:t>Other</a:t>
                      </a:r>
                      <a:r>
                        <a:rPr lang="en-US" sz="1200" baseline="0" dirty="0" smtClean="0"/>
                        <a:t> advisers</a:t>
                      </a:r>
                      <a:r>
                        <a:rPr lang="en-US" sz="1200" dirty="0" smtClean="0"/>
                        <a:t> to the deal</a:t>
                      </a:r>
                    </a:p>
                    <a:p>
                      <a:pPr marL="182563" indent="-182563">
                        <a:spcBef>
                          <a:spcPts val="600"/>
                        </a:spcBef>
                        <a:buClr>
                          <a:schemeClr val="accent1"/>
                        </a:buClr>
                        <a:buSzPct val="125000"/>
                        <a:buFont typeface="Arial" pitchFamily="34" charset="0"/>
                        <a:buChar char="▪"/>
                      </a:pPr>
                      <a:r>
                        <a:rPr lang="en-US" sz="1200" dirty="0" smtClean="0"/>
                        <a:t>Public / private deal</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061026" y="83130"/>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5">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when completing financial due diligence engagements.</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FDD_OS_DocReview</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2CFF6D-E19E-4526-9C1D-1E1321E2EF73}"/>
</file>

<file path=customXml/itemProps2.xml><?xml version="1.0" encoding="utf-8"?>
<ds:datastoreItem xmlns:ds="http://schemas.openxmlformats.org/officeDocument/2006/customXml" ds:itemID="{91FDA129-6623-4A37-9A69-4CB8B4E5F4C6}"/>
</file>

<file path=customXml/itemProps3.xml><?xml version="1.0" encoding="utf-8"?>
<ds:datastoreItem xmlns:ds="http://schemas.openxmlformats.org/officeDocument/2006/customXml" ds:itemID="{7D620622-A191-46CA-BF86-0973D1AE2F0E}"/>
</file>

<file path=customXml/itemProps4.xml><?xml version="1.0" encoding="utf-8"?>
<ds:datastoreItem xmlns:ds="http://schemas.openxmlformats.org/officeDocument/2006/customXml" ds:itemID="{96E77E32-F382-4190-8B75-845C17F0C248}"/>
</file>

<file path=docProps/app.xml><?xml version="1.0" encoding="utf-8"?>
<Properties xmlns="http://schemas.openxmlformats.org/officeDocument/2006/extended-properties" xmlns:vt="http://schemas.openxmlformats.org/officeDocument/2006/docPropsVTypes">
  <Template>KPMG Template 2007</Template>
  <TotalTime>0</TotalTime>
  <Words>573</Words>
  <Application>Microsoft Office PowerPoint</Application>
  <PresentationFormat>On-screen Show (4:3)</PresentationFormat>
  <Paragraphs>58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Document review  Briefing agenda</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review briefing agenda</dc:title>
  <dc:creator>Ramaswarmy, K.</dc:creator>
  <cp:keywords/>
  <dc:description/>
  <cp:lastModifiedBy/>
  <cp:revision>1</cp:revision>
  <dcterms:created xsi:type="dcterms:W3CDTF">2012-10-11T03:35:11Z</dcterms:created>
  <dcterms:modified xsi:type="dcterms:W3CDTF">2012-10-11T03:35:14Z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712100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when completing financial due diligence engagements.</vt:lpwstr>
  </property>
  <property fmtid="{D5CDD505-2E9C-101B-9397-08002B2CF9AE}" pid="7" name="Keyword">
    <vt:lpwstr>FDD_OS_DocReview</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when completing financial due diligence engagements.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FDD_OS_DocReview</vt:lpwstr>
  </property>
  <property fmtid="{D5CDD505-2E9C-101B-9397-08002B2CF9AE}" pid="102" name="AdvRiskReviewer">
    <vt:lpwstr/>
  </property>
</Properties>
</file>