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customXml/itemProps1.xml" ContentType="application/vnd.openxmlformats-officedocument.customXmlPropertie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4.xml" ContentType="application/vnd.openxmlformats-officedocument.customXmlProperties+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
  </p:sldMasterIdLst>
  <p:notesMasterIdLst>
    <p:notesMasterId r:id="rId6"/>
  </p:notesMasterIdLst>
  <p:handoutMasterIdLst>
    <p:handoutMasterId r:id="rId7"/>
  </p:handoutMasterIdLst>
  <p:sldIdLst>
    <p:sldId id="283" r:id="rId2"/>
    <p:sldId id="442" r:id="rId3"/>
    <p:sldId id="443" r:id="rId4"/>
    <p:sldId id="444" r:id="rId5"/>
  </p:sldIdLst>
  <p:sldSz cx="9144000" cy="6858000" type="letter"/>
  <p:notesSz cx="6985000" cy="92837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AD8AF"/>
    <a:srgbClr val="E7EDF5"/>
    <a:srgbClr val="85904E"/>
    <a:srgbClr val="E3A780"/>
    <a:srgbClr val="E5E9D3"/>
    <a:srgbClr val="C4C7B5"/>
    <a:srgbClr val="969696"/>
    <a:srgbClr val="E2E7CB"/>
    <a:srgbClr val="DEE3C7"/>
    <a:srgbClr val="B5B9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631" autoAdjust="0"/>
    <p:restoredTop sz="86410" autoAdjust="0"/>
  </p:normalViewPr>
  <p:slideViewPr>
    <p:cSldViewPr snapToGrid="0" showGuides="1">
      <p:cViewPr varScale="1">
        <p:scale>
          <a:sx n="71" d="100"/>
          <a:sy n="71" d="100"/>
        </p:scale>
        <p:origin x="-1716" y="-90"/>
      </p:cViewPr>
      <p:guideLst>
        <p:guide orient="horz" pos="880"/>
        <p:guide orient="horz" pos="3984"/>
        <p:guide pos="2160"/>
        <p:guide pos="236"/>
        <p:guide/>
        <p:guide pos="2993"/>
        <p:guide pos="57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49" d="100"/>
          <a:sy n="49" d="100"/>
        </p:scale>
        <p:origin x="-2616" y="-102"/>
      </p:cViewPr>
      <p:guideLst>
        <p:guide orient="horz" pos="2925"/>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207" cy="464185"/>
          </a:xfrm>
          <a:prstGeom prst="rect">
            <a:avLst/>
          </a:prstGeom>
        </p:spPr>
        <p:txBody>
          <a:bodyPr vert="horz" lIns="85935" tIns="42968" rIns="85935" bIns="42968" rtlCol="0"/>
          <a:lstStyle>
            <a:lvl1pPr algn="l">
              <a:defRPr sz="1100"/>
            </a:lvl1pPr>
          </a:lstStyle>
          <a:p>
            <a:endParaRPr lang="en-US"/>
          </a:p>
        </p:txBody>
      </p:sp>
      <p:sp>
        <p:nvSpPr>
          <p:cNvPr id="3" name="Date Placeholder 2"/>
          <p:cNvSpPr>
            <a:spLocks noGrp="1"/>
          </p:cNvSpPr>
          <p:nvPr>
            <p:ph type="dt" sz="quarter" idx="1"/>
          </p:nvPr>
        </p:nvSpPr>
        <p:spPr>
          <a:xfrm>
            <a:off x="3957229" y="0"/>
            <a:ext cx="3026207" cy="464185"/>
          </a:xfrm>
          <a:prstGeom prst="rect">
            <a:avLst/>
          </a:prstGeom>
        </p:spPr>
        <p:txBody>
          <a:bodyPr vert="horz" lIns="85935" tIns="42968" rIns="85935" bIns="42968" rtlCol="0"/>
          <a:lstStyle>
            <a:lvl1pPr algn="r">
              <a:defRPr sz="1100"/>
            </a:lvl1pPr>
          </a:lstStyle>
          <a:p>
            <a:fld id="{0D22E357-049F-462B-BB65-E9632E0570CA}" type="datetimeFigureOut">
              <a:rPr lang="en-US" smtClean="0"/>
              <a:pPr/>
              <a:t>10/11/2012</a:t>
            </a:fld>
            <a:endParaRPr lang="en-US"/>
          </a:p>
        </p:txBody>
      </p:sp>
      <p:sp>
        <p:nvSpPr>
          <p:cNvPr id="4" name="Footer Placeholder 3"/>
          <p:cNvSpPr>
            <a:spLocks noGrp="1"/>
          </p:cNvSpPr>
          <p:nvPr>
            <p:ph type="ftr" sz="quarter" idx="2"/>
          </p:nvPr>
        </p:nvSpPr>
        <p:spPr>
          <a:xfrm>
            <a:off x="1" y="8818074"/>
            <a:ext cx="3026207" cy="464185"/>
          </a:xfrm>
          <a:prstGeom prst="rect">
            <a:avLst/>
          </a:prstGeom>
        </p:spPr>
        <p:txBody>
          <a:bodyPr vert="horz" lIns="85935" tIns="42968" rIns="85935" bIns="42968" rtlCol="0" anchor="b"/>
          <a:lstStyle>
            <a:lvl1pPr algn="l">
              <a:defRPr sz="1100"/>
            </a:lvl1pPr>
          </a:lstStyle>
          <a:p>
            <a:endParaRPr lang="en-US"/>
          </a:p>
        </p:txBody>
      </p:sp>
      <p:sp>
        <p:nvSpPr>
          <p:cNvPr id="5" name="Slide Number Placeholder 4"/>
          <p:cNvSpPr>
            <a:spLocks noGrp="1"/>
          </p:cNvSpPr>
          <p:nvPr>
            <p:ph type="sldNum" sz="quarter" idx="3"/>
          </p:nvPr>
        </p:nvSpPr>
        <p:spPr>
          <a:xfrm>
            <a:off x="3957229" y="8818074"/>
            <a:ext cx="3026207" cy="464185"/>
          </a:xfrm>
          <a:prstGeom prst="rect">
            <a:avLst/>
          </a:prstGeom>
        </p:spPr>
        <p:txBody>
          <a:bodyPr vert="horz" lIns="85935" tIns="42968" rIns="85935" bIns="42968" rtlCol="0" anchor="b"/>
          <a:lstStyle>
            <a:lvl1pPr algn="r">
              <a:defRPr sz="1100"/>
            </a:lvl1pPr>
          </a:lstStyle>
          <a:p>
            <a:fld id="{5C8AD0C5-4622-4E76-A636-035CC0EAC7ED}"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defRPr sz="1200"/>
            </a:lvl1pPr>
          </a:lstStyle>
          <a:p>
            <a:endParaRPr lang="en-GB"/>
          </a:p>
        </p:txBody>
      </p:sp>
      <p:sp>
        <p:nvSpPr>
          <p:cNvPr id="3075" name="Rectangle 3"/>
          <p:cNvSpPr>
            <a:spLocks noGrp="1" noChangeArrowheads="1"/>
          </p:cNvSpPr>
          <p:nvPr>
            <p:ph type="dt" idx="1"/>
          </p:nvPr>
        </p:nvSpPr>
        <p:spPr bwMode="auto">
          <a:xfrm>
            <a:off x="3956551" y="1"/>
            <a:ext cx="3026833" cy="46418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lvl1pPr algn="r">
              <a:defRPr sz="1200"/>
            </a:lvl1pPr>
          </a:lstStyle>
          <a:p>
            <a:endParaRPr lang="en-GB"/>
          </a:p>
        </p:txBody>
      </p:sp>
      <p:sp>
        <p:nvSpPr>
          <p:cNvPr id="307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8500" y="4409761"/>
            <a:ext cx="5588000" cy="4177665"/>
          </a:xfrm>
          <a:prstGeom prst="rect">
            <a:avLst/>
          </a:prstGeom>
          <a:noFill/>
          <a:ln w="9525">
            <a:noFill/>
            <a:miter lim="800000"/>
            <a:headEnd/>
            <a:tailEnd/>
          </a:ln>
          <a:effectLst/>
        </p:spPr>
        <p:txBody>
          <a:bodyPr vert="horz" wrap="square" lIns="88899" tIns="44451" rIns="88899" bIns="4445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defRPr sz="1200"/>
            </a:lvl1pPr>
          </a:lstStyle>
          <a:p>
            <a:endParaRPr lang="en-GB"/>
          </a:p>
        </p:txBody>
      </p:sp>
      <p:sp>
        <p:nvSpPr>
          <p:cNvPr id="3079" name="Rectangle 7"/>
          <p:cNvSpPr>
            <a:spLocks noGrp="1" noChangeArrowheads="1"/>
          </p:cNvSpPr>
          <p:nvPr>
            <p:ph type="sldNum" sz="quarter" idx="5"/>
          </p:nvPr>
        </p:nvSpPr>
        <p:spPr bwMode="auto">
          <a:xfrm>
            <a:off x="3956551" y="8817905"/>
            <a:ext cx="3026833" cy="464185"/>
          </a:xfrm>
          <a:prstGeom prst="rect">
            <a:avLst/>
          </a:prstGeom>
          <a:noFill/>
          <a:ln w="9525">
            <a:noFill/>
            <a:miter lim="800000"/>
            <a:headEnd/>
            <a:tailEnd/>
          </a:ln>
          <a:effectLst/>
        </p:spPr>
        <p:txBody>
          <a:bodyPr vert="horz" wrap="square" lIns="88899" tIns="44451" rIns="88899" bIns="44451" numCol="1" anchor="b" anchorCtr="0" compatLnSpc="1">
            <a:prstTxWarp prst="textNoShape">
              <a:avLst/>
            </a:prstTxWarp>
          </a:bodyPr>
          <a:lstStyle>
            <a:lvl1pPr algn="r">
              <a:defRPr sz="1200"/>
            </a:lvl1pPr>
          </a:lstStyle>
          <a:p>
            <a:fld id="{CE25E89C-3755-4ED1-B3E3-D6ED53597C15}" type="slidenum">
              <a:rPr lang="en-GB"/>
              <a:pPr/>
              <a:t>‹#›</a:t>
            </a:fld>
            <a:endParaRPr lang="en-GB"/>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696913"/>
            <a:ext cx="4641850" cy="3481387"/>
          </a:xfrm>
          <a:ln/>
        </p:spPr>
      </p:sp>
      <p:sp>
        <p:nvSpPr>
          <p:cNvPr id="16387"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Cover-option-2_no-trans.png"/>
          <p:cNvPicPr>
            <a:picLocks noChangeAspect="1"/>
          </p:cNvPicPr>
          <p:nvPr userDrawn="1"/>
        </p:nvPicPr>
        <p:blipFill>
          <a:blip r:embed="rId2" cstate="print"/>
          <a:stretch>
            <a:fillRect/>
          </a:stretch>
        </p:blipFill>
        <p:spPr>
          <a:xfrm>
            <a:off x="0" y="0"/>
            <a:ext cx="9156192" cy="6867144"/>
          </a:xfrm>
          <a:prstGeom prst="rect">
            <a:avLst/>
          </a:prstGeom>
        </p:spPr>
      </p:pic>
      <p:sp>
        <p:nvSpPr>
          <p:cNvPr id="2" name="Title 1"/>
          <p:cNvSpPr>
            <a:spLocks noGrp="1"/>
          </p:cNvSpPr>
          <p:nvPr>
            <p:ph type="ctrTitle"/>
          </p:nvPr>
        </p:nvSpPr>
        <p:spPr>
          <a:xfrm>
            <a:off x="3275857" y="2571744"/>
            <a:ext cx="5510986" cy="2357454"/>
          </a:xfrm>
        </p:spPr>
        <p:txBody>
          <a:bodyPr anchor="t" anchorCtr="0"/>
          <a:lstStyle>
            <a:lvl1pPr algn="r">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275856" y="4984855"/>
            <a:ext cx="5511600" cy="1752600"/>
          </a:xfrm>
        </p:spPr>
        <p:txBody>
          <a:bodyPr bIns="0"/>
          <a:lstStyle>
            <a:lvl1pPr marL="0" indent="0" algn="r">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5"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gray">
          <a:xfrm>
            <a:off x="252046" y="1268411"/>
            <a:ext cx="8643323" cy="5043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1" name="Picture 10" descr="Cover_trans.png"/>
          <p:cNvPicPr>
            <a:picLocks noChangeAspect="1"/>
          </p:cNvPicPr>
          <p:nvPr userDrawn="1"/>
        </p:nvPicPr>
        <p:blipFill>
          <a:blip r:embed="rId2" cstate="print"/>
          <a:stretch>
            <a:fillRect/>
          </a:stretch>
        </p:blipFill>
        <p:spPr>
          <a:xfrm>
            <a:off x="1" y="0"/>
            <a:ext cx="5023095"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13" name="Picture 12" descr="Copyright_no trans.png"/>
          <p:cNvPicPr>
            <a:picLocks noChangeAspect="1"/>
          </p:cNvPicPr>
          <p:nvPr userDrawn="1"/>
        </p:nvPicPr>
        <p:blipFill>
          <a:blip r:embed="rId2" cstate="print"/>
          <a:stretch>
            <a:fillRect/>
          </a:stretch>
        </p:blipFill>
        <p:spPr>
          <a:xfrm>
            <a:off x="0" y="0"/>
            <a:ext cx="5020562" cy="3225600"/>
          </a:xfrm>
          <a:prstGeom prst="rect">
            <a:avLst/>
          </a:prstGeom>
        </p:spPr>
      </p:pic>
      <p:sp>
        <p:nvSpPr>
          <p:cNvPr id="2" name="Title 1"/>
          <p:cNvSpPr>
            <a:spLocks noGrp="1"/>
          </p:cNvSpPr>
          <p:nvPr>
            <p:ph type="ctrTitle"/>
          </p:nvPr>
        </p:nvSpPr>
        <p:spPr>
          <a:xfrm>
            <a:off x="357158" y="1440000"/>
            <a:ext cx="3998818"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8" y="3825100"/>
            <a:ext cx="3999600" cy="1752600"/>
          </a:xfrm>
        </p:spPr>
        <p:txBody>
          <a:bodyPr/>
          <a:lstStyle>
            <a:lvl1pPr marL="0" indent="0" algn="l">
              <a:buNone/>
              <a:defRPr sz="1200" b="0">
                <a:solidFill>
                  <a:srgbClr val="0070C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pic>
        <p:nvPicPr>
          <p:cNvPr id="6" name="Picture 5" descr="KPMG_Plus_Strapline_White no tm.emf"/>
          <p:cNvPicPr>
            <a:picLocks noChangeAspect="1"/>
          </p:cNvPicPr>
          <p:nvPr userDrawn="1"/>
        </p:nvPicPr>
        <p:blipFill>
          <a:blip r:embed="rId3" cstate="print"/>
          <a:stretch>
            <a:fillRect/>
          </a:stretch>
        </p:blipFill>
        <p:spPr>
          <a:xfrm>
            <a:off x="345141" y="407894"/>
            <a:ext cx="2120881" cy="77544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8" name="Picture 7" descr="Contents_trans.png"/>
          <p:cNvPicPr>
            <a:picLocks noChangeAspect="1"/>
          </p:cNvPicPr>
          <p:nvPr userDrawn="1"/>
        </p:nvPicPr>
        <p:blipFill>
          <a:blip r:embed="rId2" cstate="print"/>
          <a:stretch>
            <a:fillRect/>
          </a:stretch>
        </p:blipFill>
        <p:spPr>
          <a:xfrm>
            <a:off x="0" y="0"/>
            <a:ext cx="4958906" cy="5112000"/>
          </a:xfrm>
          <a:prstGeom prst="rect">
            <a:avLst/>
          </a:prstGeom>
        </p:spPr>
      </p:pic>
      <p:sp>
        <p:nvSpPr>
          <p:cNvPr id="2" name="Title 1"/>
          <p:cNvSpPr>
            <a:spLocks noGrp="1"/>
          </p:cNvSpPr>
          <p:nvPr>
            <p:ph type="ctrTitle"/>
          </p:nvPr>
        </p:nvSpPr>
        <p:spPr>
          <a:xfrm>
            <a:off x="357158" y="1440000"/>
            <a:ext cx="3854802" cy="2357454"/>
          </a:xfrm>
        </p:spPr>
        <p:txBody>
          <a:bodyPr anchor="t" anchorCtr="0"/>
          <a:lstStyle>
            <a:lvl1pPr algn="l">
              <a:lnSpc>
                <a:spcPts val="3240"/>
              </a:lnSpc>
              <a:defRPr sz="3000">
                <a:solidFill>
                  <a:schemeClr val="bg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57159" y="3817176"/>
            <a:ext cx="3206730" cy="12893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solidFill>
          <a:schemeClr val="bg1"/>
        </a:solidFill>
        <a:effectLst/>
      </p:bgPr>
    </p:bg>
    <p:spTree>
      <p:nvGrpSpPr>
        <p:cNvPr id="1" name=""/>
        <p:cNvGrpSpPr/>
        <p:nvPr/>
      </p:nvGrpSpPr>
      <p:grpSpPr>
        <a:xfrm>
          <a:off x="0" y="0"/>
          <a:ext cx="0" cy="0"/>
          <a:chOff x="0" y="0"/>
          <a:chExt cx="0" cy="0"/>
        </a:xfrm>
      </p:grpSpPr>
      <p:pic>
        <p:nvPicPr>
          <p:cNvPr id="9" name="Picture 8" descr="Contents_trans.png"/>
          <p:cNvPicPr>
            <a:picLocks noChangeAspect="1"/>
          </p:cNvPicPr>
          <p:nvPr userDrawn="1"/>
        </p:nvPicPr>
        <p:blipFill>
          <a:blip r:embed="rId2" cstate="print"/>
          <a:srcRect l="4857"/>
          <a:stretch>
            <a:fillRect/>
          </a:stretch>
        </p:blipFill>
        <p:spPr>
          <a:xfrm>
            <a:off x="0" y="0"/>
            <a:ext cx="6337923" cy="6867144"/>
          </a:xfrm>
          <a:prstGeom prst="rect">
            <a:avLst/>
          </a:prstGeom>
        </p:spPr>
      </p:pic>
      <p:sp>
        <p:nvSpPr>
          <p:cNvPr id="2" name="Title 1"/>
          <p:cNvSpPr>
            <a:spLocks noGrp="1"/>
          </p:cNvSpPr>
          <p:nvPr>
            <p:ph type="ctrTitle"/>
          </p:nvPr>
        </p:nvSpPr>
        <p:spPr>
          <a:xfrm>
            <a:off x="357158" y="849145"/>
            <a:ext cx="5424664" cy="501354"/>
          </a:xfrm>
        </p:spPr>
        <p:txBody>
          <a:bodyPr anchor="t" anchorCtr="0"/>
          <a:lstStyle>
            <a:lvl1pPr algn="l">
              <a:lnSpc>
                <a:spcPts val="3240"/>
              </a:lnSpc>
              <a:defRPr sz="3000">
                <a:solidFill>
                  <a:schemeClr val="bg1"/>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71226" y="1575582"/>
            <a:ext cx="4242977" cy="3991561"/>
          </a:xfrm>
        </p:spPr>
        <p:txBody>
          <a:bodyPr bIns="0"/>
          <a:lstStyle>
            <a:lvl1pPr marL="0" indent="0" algn="l">
              <a:buNone/>
              <a:defRPr sz="16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GB"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dirty="0" smtClean="0"/>
              <a:t>Click to edit Master title style</a:t>
            </a:r>
            <a:endParaRPr lang="en-GB" dirty="0"/>
          </a:p>
        </p:txBody>
      </p:sp>
      <p:sp>
        <p:nvSpPr>
          <p:cNvPr id="3" name="Content Placeholder 2"/>
          <p:cNvSpPr>
            <a:spLocks noGrp="1"/>
          </p:cNvSpPr>
          <p:nvPr>
            <p:ph idx="1"/>
          </p:nvPr>
        </p:nvSpPr>
        <p:spPr>
          <a:xfrm>
            <a:off x="211138" y="1219200"/>
            <a:ext cx="8682037" cy="4525962"/>
          </a:xfrm>
        </p:spPr>
        <p:txBody>
          <a:bodyPr bIns="0"/>
          <a:lstStyle>
            <a:lvl1pPr>
              <a:spcBef>
                <a:spcPts val="300"/>
              </a:spcBef>
              <a:spcAft>
                <a:spcPts val="300"/>
              </a:spcAft>
              <a:defRPr sz="1400">
                <a:solidFill>
                  <a:srgbClr val="00338D"/>
                </a:solidFill>
              </a:defRPr>
            </a:lvl1pPr>
            <a:lvl2pPr marL="166688" indent="-165100">
              <a:spcBef>
                <a:spcPts val="300"/>
              </a:spcBef>
              <a:spcAft>
                <a:spcPts val="300"/>
              </a:spcAft>
              <a:buClr>
                <a:schemeClr val="accent1"/>
              </a:buClr>
              <a:buSzPct val="65000"/>
              <a:buFont typeface="Wingdings" pitchFamily="2" charset="2"/>
              <a:buChar char="l"/>
              <a:defRPr sz="1400"/>
            </a:lvl2pPr>
            <a:lvl3pPr marL="346075" indent="-179388">
              <a:spcBef>
                <a:spcPts val="300"/>
              </a:spcBef>
              <a:spcAft>
                <a:spcPts val="300"/>
              </a:spcAft>
              <a:buSzPct val="65000"/>
              <a:buFont typeface="Arial" pitchFamily="34" charset="0"/>
              <a:buChar char="–"/>
              <a:defRPr sz="1400"/>
            </a:lvl3pPr>
            <a:lvl4pPr marL="512763" indent="-161925">
              <a:spcBef>
                <a:spcPts val="300"/>
              </a:spcBef>
              <a:spcAft>
                <a:spcPts val="300"/>
              </a:spcAft>
              <a:buClr>
                <a:schemeClr val="accent1"/>
              </a:buClr>
              <a:buSzPct val="65000"/>
              <a:buFont typeface="Wingdings" pitchFamily="2" charset="2"/>
              <a:buChar char="l"/>
              <a:defRPr sz="1400"/>
            </a:lvl4pPr>
            <a:lvl5pPr marL="692150" indent="-179388">
              <a:spcBef>
                <a:spcPts val="300"/>
              </a:spcBef>
              <a:spcAft>
                <a:spcPts val="300"/>
              </a:spcAft>
              <a:buClr>
                <a:schemeClr val="accent1"/>
              </a:buClr>
              <a:buSzPct val="6500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7"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idx="1"/>
          </p:nvPr>
        </p:nvSpPr>
        <p:spPr>
          <a:xfrm>
            <a:off x="211138" y="1219200"/>
            <a:ext cx="8682037" cy="4525962"/>
          </a:xfrm>
        </p:spPr>
        <p:txBody>
          <a:bodyPr bIns="0"/>
          <a:lstStyle>
            <a:lvl1pPr>
              <a:defRPr>
                <a:solidFill>
                  <a:schemeClr val="accent1"/>
                </a:solidFill>
              </a:defRPr>
            </a:lvl1pPr>
            <a:lvl2pPr marL="233363" indent="-231775">
              <a:buFont typeface="+mj-lt"/>
              <a:buNone/>
              <a:defRPr/>
            </a:lvl2pPr>
            <a:lvl3pPr marL="166688" indent="-166688">
              <a:buFont typeface="Wingdings" pitchFamily="2" charset="2"/>
              <a:buChar char="l"/>
              <a:defRPr/>
            </a:lvl3pPr>
            <a:lvl4pPr marL="346075" indent="-179388">
              <a:buFont typeface="Arial" pitchFamily="34" charset="0"/>
              <a:buChar char="–"/>
              <a:defRPr/>
            </a:lvl4pPr>
            <a:lvl5pPr marL="512763" indent="-166688" defTabSz="850900">
              <a:buClr>
                <a:schemeClr val="accent1"/>
              </a:buClr>
              <a:buSzPct val="65000"/>
              <a:buFont typeface="Wingdings" pitchFamily="2" charset="2"/>
              <a:buChar char="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14"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8"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3" name="Content Placeholder 2"/>
          <p:cNvSpPr>
            <a:spLocks noGrp="1"/>
          </p:cNvSpPr>
          <p:nvPr>
            <p:ph sz="half" idx="1"/>
          </p:nvPr>
        </p:nvSpPr>
        <p:spPr>
          <a:xfrm>
            <a:off x="211139" y="1219200"/>
            <a:ext cx="4264025" cy="4525962"/>
          </a:xfrm>
        </p:spPr>
        <p:txBody>
          <a:bodyPr bIns="0"/>
          <a:lstStyle>
            <a:lvl1pPr>
              <a:defRPr sz="1600">
                <a:solidFill>
                  <a:srgbClr val="00338D"/>
                </a:solidFill>
              </a:defRPr>
            </a:lvl1pPr>
            <a:lvl2pPr>
              <a:defRPr sz="1600"/>
            </a:lvl2pPr>
            <a:lvl3pPr marL="139700" indent="-139700">
              <a:buFont typeface="Arial" pitchFamily="34" charset="0"/>
              <a:buChar char="•"/>
              <a:defRPr sz="1400"/>
            </a:lvl3pPr>
            <a:lvl4pPr marL="349250" indent="-182563">
              <a:buFont typeface="Arial" pitchFamily="34" charset="0"/>
              <a:buChar char="–"/>
              <a:defRPr sz="1600"/>
            </a:lvl4pPr>
            <a:lvl5pPr marL="515938" indent="-166688">
              <a:buClr>
                <a:schemeClr val="accent1"/>
              </a:buClr>
              <a:buFont typeface="Arial" pitchFamily="34" charset="0"/>
              <a:buChar char="•"/>
              <a:defRPr sz="1600"/>
            </a:lvl5pPr>
            <a:lvl6pPr>
              <a:defRPr sz="1800"/>
            </a:lvl6pPr>
            <a:lvl7pPr>
              <a:defRPr sz="1800"/>
            </a:lvl7pPr>
            <a:lvl8pPr marL="687388" indent="-160338">
              <a:buFont typeface="Arial" pitchFamily="34" charset="0"/>
              <a:buChar char="–"/>
              <a:defRPr sz="1600"/>
            </a:lvl8pPr>
            <a:lvl9pPr>
              <a:defRPr sz="18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7"/>
            <a:r>
              <a:rPr lang="en-US" dirty="0" smtClean="0"/>
              <a:t>Fifth level</a:t>
            </a:r>
            <a:endParaRPr lang="en-GB" dirty="0"/>
          </a:p>
        </p:txBody>
      </p:sp>
      <p:sp>
        <p:nvSpPr>
          <p:cNvPr id="4" name="Content Placeholder 3"/>
          <p:cNvSpPr>
            <a:spLocks noGrp="1"/>
          </p:cNvSpPr>
          <p:nvPr>
            <p:ph sz="half" idx="2"/>
          </p:nvPr>
        </p:nvSpPr>
        <p:spPr>
          <a:xfrm>
            <a:off x="4627563" y="1219200"/>
            <a:ext cx="4265612" cy="4525962"/>
          </a:xfrm>
        </p:spPr>
        <p:txBody>
          <a:bodyPr bIns="0"/>
          <a:lstStyle>
            <a:lvl1pPr>
              <a:defRPr sz="1600">
                <a:solidFill>
                  <a:srgbClr val="00338D"/>
                </a:solidFill>
              </a:defRPr>
            </a:lvl1pPr>
            <a:lvl2pPr>
              <a:defRPr sz="1600"/>
            </a:lvl2pPr>
            <a:lvl3pPr marL="127000" indent="-127000">
              <a:buFont typeface="Arial" pitchFamily="34" charset="0"/>
              <a:buChar char="•"/>
              <a:defRPr sz="1400"/>
            </a:lvl3pPr>
            <a:lvl4pPr marL="349250" indent="-182563">
              <a:buFont typeface="Arial" pitchFamily="34" charset="0"/>
              <a:buChar char="–"/>
              <a:defRPr sz="1600"/>
            </a:lvl4pPr>
            <a:lvl5pPr marL="536575" indent="-187325">
              <a:buClr>
                <a:schemeClr val="accent1"/>
              </a:buClr>
              <a:buFont typeface="Arial" pitchFamily="34" charset="0"/>
              <a:buChar char="•"/>
              <a:defRPr sz="1600"/>
            </a:lvl5pPr>
            <a:lvl6pPr>
              <a:defRPr sz="1800"/>
            </a:lvl6pPr>
            <a:lvl7pPr>
              <a:defRPr sz="1800"/>
            </a:lvl7pPr>
            <a:lvl8pPr>
              <a:defRPr sz="1800"/>
            </a:lvl8pPr>
            <a:lvl9pPr marL="809625" indent="-241300">
              <a:buClr>
                <a:schemeClr val="accent1"/>
              </a:buClr>
              <a:buSzPct val="65000"/>
              <a:buFont typeface="Arial" pitchFamily="34" charset="0"/>
              <a:buChar char="–"/>
              <a:defRPr sz="16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8"/>
            <a:r>
              <a:rPr lang="en-US" dirty="0" smtClean="0"/>
              <a:t>Fifth level</a:t>
            </a:r>
            <a:endParaRPr lang="en-GB" dirty="0"/>
          </a:p>
        </p:txBody>
      </p:sp>
      <p:sp>
        <p:nvSpPr>
          <p:cNvPr id="10" name="Line 10"/>
          <p:cNvSpPr>
            <a:spLocks noChangeShapeType="1"/>
          </p:cNvSpPr>
          <p:nvPr userDrawn="1"/>
        </p:nvSpPr>
        <p:spPr bwMode="auto">
          <a:xfrm>
            <a:off x="300039" y="6373813"/>
            <a:ext cx="8529637" cy="0"/>
          </a:xfrm>
          <a:prstGeom prst="line">
            <a:avLst/>
          </a:prstGeom>
          <a:noFill/>
          <a:ln w="3175">
            <a:solidFill>
              <a:schemeClr val="accent1"/>
            </a:solidFill>
            <a:round/>
            <a:headEnd/>
            <a:tailEnd/>
          </a:ln>
          <a:effectLst/>
        </p:spPr>
        <p:txBody>
          <a:bodyPr/>
          <a:lstStyle/>
          <a:p>
            <a:endParaRPr lang="en-GB"/>
          </a:p>
        </p:txBody>
      </p:sp>
      <p:sp>
        <p:nvSpPr>
          <p:cNvPr id="21"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9"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500"/>
              </a:lnSpc>
              <a:defRPr sz="2000"/>
            </a:lvl1pPr>
          </a:lstStyle>
          <a:p>
            <a:r>
              <a:rPr lang="en-US" smtClean="0"/>
              <a:t>Click to edit Master title style</a:t>
            </a:r>
            <a:endParaRPr lang="en-GB"/>
          </a:p>
        </p:txBody>
      </p:sp>
      <p:sp>
        <p:nvSpPr>
          <p:cNvPr id="13"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6" name="Slide Number Placeholder 9"/>
          <p:cNvSpPr>
            <a:spLocks noGrp="1"/>
          </p:cNvSpPr>
          <p:nvPr>
            <p:ph type="sldNum" sz="quarter" idx="4"/>
          </p:nvPr>
        </p:nvSpPr>
        <p:spPr>
          <a:xfrm>
            <a:off x="8553156" y="6370864"/>
            <a:ext cx="394895" cy="365125"/>
          </a:xfrm>
          <a:prstGeom prst="rect">
            <a:avLst/>
          </a:prstGeom>
        </p:spPr>
        <p:txBody>
          <a:bodyPr vert="horz" lIns="91440" tIns="45720" rIns="91440" bIns="45720" rtlCol="0" anchor="ctr"/>
          <a:lstStyle>
            <a:lvl1pPr algn="r">
              <a:defRPr sz="1000">
                <a:solidFill>
                  <a:schemeClr val="accent1"/>
                </a:solidFill>
              </a:defRPr>
            </a:lvl1pPr>
          </a:lstStyle>
          <a:p>
            <a:fld id="{0FE6E298-9194-4510-B6EF-BE7823790E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13447" y="-13447"/>
            <a:ext cx="9157447" cy="1045413"/>
          </a:xfrm>
          <a:custGeom>
            <a:avLst/>
            <a:gdLst>
              <a:gd name="connsiteX0" fmla="*/ 0 w 9157447"/>
              <a:gd name="connsiteY0" fmla="*/ 1008529 h 1008529"/>
              <a:gd name="connsiteX1" fmla="*/ 8848165 w 9157447"/>
              <a:gd name="connsiteY1" fmla="*/ 995082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8506 w 9157447"/>
              <a:gd name="connsiteY1" fmla="*/ 968188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42375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3447 h 1008529"/>
              <a:gd name="connsiteX4" fmla="*/ 0 w 9157447"/>
              <a:gd name="connsiteY4" fmla="*/ 1008529 h 1008529"/>
              <a:gd name="connsiteX0" fmla="*/ 0 w 9157447"/>
              <a:gd name="connsiteY0" fmla="*/ 1008529 h 1008529"/>
              <a:gd name="connsiteX1" fmla="*/ 8882063 w 9157447"/>
              <a:gd name="connsiteY1" fmla="*/ 993584 h 1008529"/>
              <a:gd name="connsiteX2" fmla="*/ 9157447 w 9157447"/>
              <a:gd name="connsiteY2" fmla="*/ 0 h 1008529"/>
              <a:gd name="connsiteX3" fmla="*/ 0 w 9157447"/>
              <a:gd name="connsiteY3" fmla="*/ 11953 h 1008529"/>
              <a:gd name="connsiteX4" fmla="*/ 0 w 9157447"/>
              <a:gd name="connsiteY4" fmla="*/ 1008529 h 1008529"/>
              <a:gd name="connsiteX0" fmla="*/ 0 w 9157447"/>
              <a:gd name="connsiteY0" fmla="*/ 993584 h 993584"/>
              <a:gd name="connsiteX1" fmla="*/ 8882063 w 9157447"/>
              <a:gd name="connsiteY1" fmla="*/ 993584 h 993584"/>
              <a:gd name="connsiteX2" fmla="*/ 9157447 w 9157447"/>
              <a:gd name="connsiteY2" fmla="*/ 0 h 993584"/>
              <a:gd name="connsiteX3" fmla="*/ 0 w 9157447"/>
              <a:gd name="connsiteY3" fmla="*/ 11953 h 993584"/>
              <a:gd name="connsiteX4" fmla="*/ 0 w 9157447"/>
              <a:gd name="connsiteY4" fmla="*/ 993584 h 993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7447" h="993584">
                <a:moveTo>
                  <a:pt x="0" y="993584"/>
                </a:moveTo>
                <a:lnTo>
                  <a:pt x="8882063" y="993584"/>
                </a:lnTo>
                <a:lnTo>
                  <a:pt x="9157447" y="0"/>
                </a:lnTo>
                <a:lnTo>
                  <a:pt x="0" y="11953"/>
                </a:lnTo>
                <a:lnTo>
                  <a:pt x="0" y="993584"/>
                </a:lnTo>
                <a:close/>
              </a:path>
            </a:pathLst>
          </a:custGeom>
          <a:gradFill flip="none" rotWithShape="1">
            <a:gsLst>
              <a:gs pos="4000">
                <a:srgbClr val="0080C0">
                  <a:alpha val="83000"/>
                </a:srgbClr>
              </a:gs>
              <a:gs pos="44000">
                <a:srgbClr val="003492">
                  <a:alpha val="89000"/>
                </a:srgbClr>
              </a:gs>
              <a:gs pos="100000">
                <a:srgbClr val="002C7A">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Rectangle 2"/>
          <p:cNvSpPr>
            <a:spLocks noGrp="1" noChangeArrowheads="1"/>
          </p:cNvSpPr>
          <p:nvPr>
            <p:ph type="title"/>
          </p:nvPr>
        </p:nvSpPr>
        <p:spPr bwMode="auto">
          <a:xfrm>
            <a:off x="203201" y="115888"/>
            <a:ext cx="8545513" cy="79216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dirty="0" smtClean="0"/>
              <a:t>Click to edit Master title style</a:t>
            </a:r>
            <a:endParaRPr lang="en-GB" dirty="0" smtClean="0"/>
          </a:p>
        </p:txBody>
      </p:sp>
      <p:sp>
        <p:nvSpPr>
          <p:cNvPr id="1027" name="Rectangle 3"/>
          <p:cNvSpPr>
            <a:spLocks noGrp="1" noChangeArrowheads="1"/>
          </p:cNvSpPr>
          <p:nvPr>
            <p:ph type="body" idx="1"/>
          </p:nvPr>
        </p:nvSpPr>
        <p:spPr bwMode="auto">
          <a:xfrm>
            <a:off x="211138" y="1219200"/>
            <a:ext cx="8682037" cy="4525962"/>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endParaRPr lang="en-US" dirty="0" smtClean="0"/>
          </a:p>
        </p:txBody>
      </p:sp>
      <p:sp>
        <p:nvSpPr>
          <p:cNvPr id="7" name="Line 10"/>
          <p:cNvSpPr>
            <a:spLocks noChangeShapeType="1"/>
          </p:cNvSpPr>
          <p:nvPr userDrawn="1"/>
        </p:nvSpPr>
        <p:spPr bwMode="auto">
          <a:xfrm>
            <a:off x="201561" y="6373813"/>
            <a:ext cx="8640000" cy="0"/>
          </a:xfrm>
          <a:prstGeom prst="line">
            <a:avLst/>
          </a:prstGeom>
          <a:noFill/>
          <a:ln w="3175">
            <a:solidFill>
              <a:schemeClr val="accent1"/>
            </a:solidFill>
            <a:round/>
            <a:headEnd/>
            <a:tailEnd/>
          </a:ln>
          <a:effectLst/>
        </p:spPr>
        <p:txBody>
          <a:bodyPr/>
          <a:lstStyle/>
          <a:p>
            <a:endParaRPr lang="en-GB" baseline="-25000" dirty="0"/>
          </a:p>
        </p:txBody>
      </p:sp>
      <p:sp>
        <p:nvSpPr>
          <p:cNvPr id="12" name="Rectangle 11"/>
          <p:cNvSpPr/>
          <p:nvPr userDrawn="1"/>
        </p:nvSpPr>
        <p:spPr bwMode="gray">
          <a:xfrm>
            <a:off x="8300742" y="6381329"/>
            <a:ext cx="503530" cy="280987"/>
          </a:xfrm>
          <a:prstGeom prst="rect">
            <a:avLst/>
          </a:prstGeom>
          <a:ln>
            <a:miter lim="800000"/>
            <a:headEnd/>
            <a:tailEnd/>
          </a:ln>
        </p:spPr>
        <p:txBody>
          <a:bodyPr lIns="72000" tIns="72000" rIns="0" bIns="0"/>
          <a:lstStyle/>
          <a:p>
            <a:pPr algn="r">
              <a:spcBef>
                <a:spcPct val="40000"/>
              </a:spcBef>
              <a:defRPr/>
            </a:pPr>
            <a:fld id="{6BA71C0A-9F0F-41ED-AE97-DBF05B351E59}" type="slidenum">
              <a:rPr lang="en-US" sz="900" smtClean="0">
                <a:solidFill>
                  <a:srgbClr val="00338D"/>
                </a:solidFill>
                <a:latin typeface="Arial"/>
              </a:rPr>
              <a:pPr algn="r">
                <a:spcBef>
                  <a:spcPct val="40000"/>
                </a:spcBef>
                <a:defRPr/>
              </a:pPr>
              <a:t>‹#›</a:t>
            </a:fld>
            <a:endParaRPr lang="en-US" sz="900" dirty="0">
              <a:solidFill>
                <a:srgbClr val="00338D"/>
              </a:solidFill>
              <a:latin typeface="Arial"/>
            </a:endParaRPr>
          </a:p>
        </p:txBody>
      </p:sp>
      <p:sp>
        <p:nvSpPr>
          <p:cNvPr id="8" name="Text Box 9"/>
          <p:cNvSpPr txBox="1">
            <a:spLocks noChangeArrowheads="1"/>
          </p:cNvSpPr>
          <p:nvPr userDrawn="1"/>
        </p:nvSpPr>
        <p:spPr bwMode="auto">
          <a:xfrm>
            <a:off x="119793" y="6413688"/>
            <a:ext cx="3794524" cy="323850"/>
          </a:xfrm>
          <a:prstGeom prst="rect">
            <a:avLst/>
          </a:prstGeom>
          <a:noFill/>
          <a:ln w="9525">
            <a:noFill/>
            <a:miter lim="800000"/>
            <a:headEnd/>
            <a:tailEnd/>
          </a:ln>
        </p:spPr>
        <p:txBody>
          <a:bodyPr anchor="ctr"/>
          <a:ls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0" hangingPunct="0">
              <a:lnSpc>
                <a:spcPts val="700"/>
              </a:lnSpc>
            </a:pPr>
            <a:r>
              <a:rPr lang="en-US" sz="500" dirty="0">
                <a:solidFill>
                  <a:schemeClr val="accent1"/>
                </a:solidFill>
              </a:rPr>
              <a:t>© 2011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endParaRPr lang="en-GB" sz="500"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64" r:id="rId4"/>
    <p:sldLayoutId id="2147483662" r:id="rId5"/>
    <p:sldLayoutId id="2147483650" r:id="rId6"/>
    <p:sldLayoutId id="2147483660" r:id="rId7"/>
    <p:sldLayoutId id="2147483652" r:id="rId8"/>
    <p:sldLayoutId id="2147483654" r:id="rId9"/>
    <p:sldLayoutId id="2147483655" r:id="rId10"/>
    <p:sldLayoutId id="2147483667" r:id="rId11"/>
    <p:sldLayoutId id="2147483668" r:id="rId12"/>
  </p:sldLayoutIdLst>
  <p:hf hdr="0" ftr="0" dt="0"/>
  <p:txStyles>
    <p:titleStyle>
      <a:lvl1pPr algn="l" rtl="0" eaLnBrk="1" fontAlgn="base" hangingPunct="1">
        <a:lnSpc>
          <a:spcPts val="2500"/>
        </a:lnSpc>
        <a:spcBef>
          <a:spcPct val="0"/>
        </a:spcBef>
        <a:spcAft>
          <a:spcPct val="0"/>
        </a:spcAft>
        <a:defRPr sz="2000"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ts val="300"/>
        </a:spcBef>
        <a:spcAft>
          <a:spcPts val="300"/>
        </a:spcAft>
        <a:defRPr sz="1400" b="1">
          <a:solidFill>
            <a:schemeClr val="accent1"/>
          </a:solidFill>
          <a:latin typeface="+mn-lt"/>
          <a:ea typeface="+mn-ea"/>
          <a:cs typeface="+mn-cs"/>
        </a:defRPr>
      </a:lvl1pPr>
      <a:lvl2pPr marL="168275" indent="-168275"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2pPr>
      <a:lvl3pPr marL="401638" indent="-163513" algn="l" rtl="0" eaLnBrk="1" fontAlgn="base" hangingPunct="1">
        <a:spcBef>
          <a:spcPts val="300"/>
        </a:spcBef>
        <a:spcAft>
          <a:spcPts val="300"/>
        </a:spcAft>
        <a:buClr>
          <a:schemeClr val="accent1"/>
        </a:buClr>
        <a:buSzPct val="65000"/>
        <a:buFont typeface="Arial" pitchFamily="34" charset="0"/>
        <a:buChar char="–"/>
        <a:defRPr sz="1400">
          <a:solidFill>
            <a:schemeClr val="tx1"/>
          </a:solidFill>
          <a:latin typeface="+mn-lt"/>
          <a:cs typeface="+mn-cs"/>
        </a:defRPr>
      </a:lvl3pPr>
      <a:lvl4pPr marL="568325" indent="-166688" algn="l" rtl="0" eaLnBrk="1" fontAlgn="base" hangingPunct="1">
        <a:spcBef>
          <a:spcPts val="300"/>
        </a:spcBef>
        <a:spcAft>
          <a:spcPts val="300"/>
        </a:spcAft>
        <a:buClr>
          <a:schemeClr val="accent1"/>
        </a:buClr>
        <a:buSzPct val="65000"/>
        <a:buFont typeface="Wingdings" pitchFamily="2" charset="2"/>
        <a:buChar char="l"/>
        <a:defRPr sz="1400">
          <a:solidFill>
            <a:schemeClr val="tx1"/>
          </a:solidFill>
          <a:latin typeface="+mn-lt"/>
          <a:cs typeface="+mn-cs"/>
        </a:defRPr>
      </a:lvl4pPr>
      <a:lvl5pPr marL="6350" algn="l" rtl="0" eaLnBrk="1" fontAlgn="base" hangingPunct="1">
        <a:spcBef>
          <a:spcPts val="0"/>
        </a:spcBef>
        <a:spcAft>
          <a:spcPct val="0"/>
        </a:spcAft>
        <a:defRPr sz="1100">
          <a:solidFill>
            <a:schemeClr val="tx1"/>
          </a:solidFill>
          <a:latin typeface="+mn-lt"/>
          <a:cs typeface="+mn-cs"/>
        </a:defRPr>
      </a:lvl5pPr>
      <a:lvl6pPr marL="174625" indent="-174625"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6pPr>
      <a:lvl7pPr marL="347663" indent="-173038" algn="l" rtl="0" eaLnBrk="1" fontAlgn="base" hangingPunct="1">
        <a:spcBef>
          <a:spcPct val="20000"/>
        </a:spcBef>
        <a:spcAft>
          <a:spcPct val="0"/>
        </a:spcAft>
        <a:buClr>
          <a:schemeClr val="accent1"/>
        </a:buClr>
        <a:buFont typeface="Times New Roman" pitchFamily="18" charset="0"/>
        <a:buChar char="-"/>
        <a:defRPr sz="1400">
          <a:solidFill>
            <a:schemeClr val="tx1"/>
          </a:solidFill>
          <a:latin typeface="+mn-lt"/>
          <a:cs typeface="+mn-cs"/>
        </a:defRPr>
      </a:lvl7pPr>
      <a:lvl8pPr marL="508000" indent="-160338" algn="l" rtl="0" eaLnBrk="1" fontAlgn="base" hangingPunct="1">
        <a:spcBef>
          <a:spcPct val="20000"/>
        </a:spcBef>
        <a:spcAft>
          <a:spcPct val="0"/>
        </a:spcAft>
        <a:buClr>
          <a:schemeClr val="accent1"/>
        </a:buClr>
        <a:buSzPct val="65000"/>
        <a:buFont typeface="Wingdings" pitchFamily="2" charset="2"/>
        <a:buChar char="l"/>
        <a:defRPr sz="1400">
          <a:solidFill>
            <a:schemeClr val="tx1"/>
          </a:solidFill>
          <a:latin typeface="+mn-lt"/>
          <a:cs typeface="+mn-cs"/>
        </a:defRPr>
      </a:lvl8pPr>
      <a:lvl9pPr marL="1835150" algn="l" rtl="0" eaLnBrk="1" fontAlgn="base" hangingPunct="1">
        <a:spcBef>
          <a:spcPct val="20000"/>
        </a:spcBef>
        <a:spcAft>
          <a:spcPct val="0"/>
        </a:spcAf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us.kworld.kpmg.com/G-TS/0021/Tools/2230/Global%20TS%20-%20Auditor%20independence%20guidance%20%20for%20TS%20non-audit%20services.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www.columbus.kworld.kpmg.com/G-TS/0021/" TargetMode="External"/><Relationship Id="rId4" Type="http://schemas.openxmlformats.org/officeDocument/2006/relationships/hyperlink" Target="http://www.gqrmm-prod.kworld.kpm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59"/>
          <p:cNvSpPr txBox="1">
            <a:spLocks noChangeArrowheads="1"/>
          </p:cNvSpPr>
          <p:nvPr/>
        </p:nvSpPr>
        <p:spPr bwMode="auto">
          <a:xfrm>
            <a:off x="7154644" y="2"/>
            <a:ext cx="2003425" cy="233363"/>
          </a:xfrm>
          <a:prstGeom prst="rect">
            <a:avLst/>
          </a:prstGeom>
          <a:solidFill>
            <a:srgbClr val="B21107"/>
          </a:solidFill>
          <a:ln w="6350">
            <a:noFill/>
            <a:miter lim="800000"/>
            <a:headEnd/>
            <a:tailEnd/>
          </a:ln>
        </p:spPr>
        <p:txBody>
          <a:bodyPr tIns="91440" bIns="91440" anchor="ctr"/>
          <a:lstStyle/>
          <a:p>
            <a:pPr>
              <a:spcBef>
                <a:spcPct val="50000"/>
              </a:spcBef>
            </a:pPr>
            <a:r>
              <a:rPr lang="en-US" sz="1000" b="1" dirty="0">
                <a:solidFill>
                  <a:schemeClr val="bg1"/>
                </a:solidFill>
              </a:rPr>
              <a:t>FOR INTERNAL USE ONLY</a:t>
            </a:r>
          </a:p>
        </p:txBody>
      </p:sp>
      <p:sp>
        <p:nvSpPr>
          <p:cNvPr id="9" name="Rectangle 2"/>
          <p:cNvSpPr txBox="1">
            <a:spLocks noChangeArrowheads="1"/>
          </p:cNvSpPr>
          <p:nvPr/>
        </p:nvSpPr>
        <p:spPr bwMode="gray">
          <a:xfrm>
            <a:off x="3311371" y="3092056"/>
            <a:ext cx="5699178" cy="2447610"/>
          </a:xfrm>
          <a:prstGeom prst="rect">
            <a:avLst/>
          </a:prstGeom>
          <a:noFill/>
          <a:ln w="9525">
            <a:noFill/>
            <a:miter lim="800000"/>
            <a:headEnd/>
            <a:tailEnd/>
          </a:ln>
          <a:effectLst/>
        </p:spPr>
        <p:txBody>
          <a:bodyPr lIns="0" tIns="0" rIns="0" bIns="0"/>
          <a:lstStyle/>
          <a:p>
            <a:pPr algn="r">
              <a:lnSpc>
                <a:spcPts val="3240"/>
              </a:lnSpc>
              <a:defRPr/>
            </a:pPr>
            <a:r>
              <a:rPr lang="en-GB" sz="1200" b="1" baseline="-25000" dirty="0" smtClean="0">
                <a:solidFill>
                  <a:schemeClr val="bg1"/>
                </a:solidFill>
              </a:rPr>
              <a:t>TRANSACTION SERVICES</a:t>
            </a:r>
          </a:p>
          <a:p>
            <a:pPr algn="r">
              <a:lnSpc>
                <a:spcPts val="3240"/>
              </a:lnSpc>
              <a:defRPr/>
            </a:pPr>
            <a:r>
              <a:rPr lang="en-GB" sz="2000" b="1" kern="0" dirty="0" smtClean="0">
                <a:solidFill>
                  <a:schemeClr val="bg1"/>
                </a:solidFill>
                <a:latin typeface="Arial"/>
                <a:cs typeface="Arial"/>
              </a:rPr>
              <a:t>FINANCIAL DUE DILIGENCE (FDD) TOOLKIT</a:t>
            </a:r>
          </a:p>
          <a:p>
            <a:pPr algn="r">
              <a:lnSpc>
                <a:spcPts val="3240"/>
              </a:lnSpc>
              <a:defRPr/>
            </a:pPr>
            <a:endParaRPr lang="en-GB" sz="3200" b="1" kern="0" dirty="0" smtClean="0">
              <a:solidFill>
                <a:schemeClr val="bg1"/>
              </a:solidFill>
              <a:latin typeface="Arial"/>
              <a:cs typeface="Arial"/>
            </a:endParaRPr>
          </a:p>
          <a:p>
            <a:pPr algn="r">
              <a:lnSpc>
                <a:spcPts val="3240"/>
              </a:lnSpc>
              <a:defRPr/>
            </a:pPr>
            <a:r>
              <a:rPr lang="en-GB" sz="3000" b="1" kern="0" dirty="0" smtClean="0">
                <a:solidFill>
                  <a:schemeClr val="bg1"/>
                </a:solidFill>
                <a:latin typeface="Arial"/>
                <a:cs typeface="Arial"/>
              </a:rPr>
              <a:t>Document review</a:t>
            </a:r>
            <a:r>
              <a:rPr lang="en-GB" sz="3000" b="1" kern="0" baseline="30000" dirty="0" smtClean="0">
                <a:solidFill>
                  <a:schemeClr val="bg1"/>
                </a:solidFill>
                <a:latin typeface="Arial"/>
                <a:cs typeface="Arial"/>
              </a:rPr>
              <a:t>1</a:t>
            </a:r>
          </a:p>
          <a:p>
            <a:pPr algn="r">
              <a:lnSpc>
                <a:spcPts val="3240"/>
              </a:lnSpc>
              <a:defRPr/>
            </a:pPr>
            <a:r>
              <a:rPr lang="en-GB" sz="3000" b="1" kern="0" dirty="0" smtClean="0">
                <a:solidFill>
                  <a:schemeClr val="bg1"/>
                </a:solidFill>
                <a:latin typeface="Arial"/>
                <a:cs typeface="Arial"/>
              </a:rPr>
              <a:t>Capabilities and benefits</a:t>
            </a:r>
            <a:endParaRPr lang="en-GB" sz="3000" b="1" kern="0" dirty="0" smtClean="0">
              <a:solidFill>
                <a:schemeClr val="bg1"/>
              </a:solidFill>
              <a:latin typeface="Arial"/>
              <a:ea typeface="+mj-ea"/>
              <a:cs typeface="Arial"/>
            </a:endParaRPr>
          </a:p>
          <a:p>
            <a:pPr algn="r">
              <a:lnSpc>
                <a:spcPts val="3240"/>
              </a:lnSpc>
              <a:defRPr/>
            </a:pPr>
            <a:r>
              <a:rPr lang="en-GB" sz="1200" b="1" kern="0" dirty="0" smtClean="0">
                <a:solidFill>
                  <a:schemeClr val="bg1"/>
                </a:solidFill>
                <a:latin typeface="Arial"/>
                <a:ea typeface="+mj-ea"/>
                <a:cs typeface="Arial"/>
              </a:rPr>
              <a:t>January 2012</a:t>
            </a:r>
            <a:endParaRPr lang="en-US" sz="1200" b="1" kern="0" dirty="0">
              <a:solidFill>
                <a:schemeClr val="bg1"/>
              </a:solidFill>
              <a:latin typeface="Arial"/>
              <a:ea typeface="+mj-ea"/>
              <a:cs typeface="Arial"/>
            </a:endParaRPr>
          </a:p>
        </p:txBody>
      </p:sp>
      <p:sp>
        <p:nvSpPr>
          <p:cNvPr id="6" name="Comment 28"/>
          <p:cNvSpPr>
            <a:spLocks noChangeArrowheads="1"/>
          </p:cNvSpPr>
          <p:nvPr/>
        </p:nvSpPr>
        <p:spPr bwMode="auto">
          <a:xfrm>
            <a:off x="4363770" y="1804657"/>
            <a:ext cx="4780232" cy="1029078"/>
          </a:xfrm>
          <a:prstGeom prst="rect">
            <a:avLst/>
          </a:prstGeom>
          <a:solidFill>
            <a:srgbClr val="7AB800"/>
          </a:solidFill>
          <a:ln w="9525">
            <a:solidFill>
              <a:srgbClr val="FFFFFF"/>
            </a:solidFill>
            <a:miter lim="800000"/>
            <a:headEnd/>
            <a:tailEnd/>
          </a:ln>
        </p:spPr>
        <p:txBody>
          <a:bodyPr/>
          <a:lstStyle/>
          <a:p>
            <a:pPr fontAlgn="auto">
              <a:spcBef>
                <a:spcPts val="0"/>
              </a:spcBef>
              <a:spcAft>
                <a:spcPts val="0"/>
              </a:spcAft>
              <a:defRPr/>
            </a:pPr>
            <a:r>
              <a:rPr lang="en-US" sz="900" kern="0" dirty="0" smtClean="0">
                <a:solidFill>
                  <a:srgbClr val="FFFFFF"/>
                </a:solidFill>
              </a:rPr>
              <a:t>Financial due diligence (FDD) services are permitted for audit clients subject to the general independence considerations for SEC and IFAC audit clients contained in  "</a:t>
            </a:r>
            <a:r>
              <a:rPr lang="en-US" sz="900" kern="0" dirty="0" smtClean="0">
                <a:solidFill>
                  <a:srgbClr val="FFFFFF"/>
                </a:solidFill>
                <a:hlinkClick r:id="rId3"/>
              </a:rPr>
              <a:t>Auditor Independence - General guidance for TS Services</a:t>
            </a:r>
            <a:r>
              <a:rPr lang="en-US" sz="900" kern="0" dirty="0" smtClean="0">
                <a:solidFill>
                  <a:srgbClr val="FFFFFF"/>
                </a:solidFill>
              </a:rPr>
              <a:t>."  Additionally,  Chapters 11 and 20 of the </a:t>
            </a:r>
            <a:r>
              <a:rPr lang="en-US" sz="900" kern="0" dirty="0" smtClean="0">
                <a:solidFill>
                  <a:srgbClr val="FFFFFF"/>
                </a:solidFill>
                <a:hlinkClick r:id="rId4"/>
              </a:rPr>
              <a:t>Global Quality &amp; Risk Management Manual </a:t>
            </a:r>
            <a:r>
              <a:rPr lang="en-US" sz="900" kern="0" dirty="0" smtClean="0">
                <a:solidFill>
                  <a:srgbClr val="FFFFFF"/>
                </a:solidFill>
              </a:rPr>
              <a:t>and Sections 1 and 5 of the </a:t>
            </a:r>
            <a:r>
              <a:rPr lang="en-US" sz="900" kern="0" dirty="0" smtClean="0">
                <a:solidFill>
                  <a:srgbClr val="FFFFFF"/>
                </a:solidFill>
                <a:hlinkClick r:id="rId5"/>
              </a:rPr>
              <a:t>Global Transaction Services Manual</a:t>
            </a:r>
            <a:r>
              <a:rPr lang="en-US" sz="900" kern="0" dirty="0" smtClean="0">
                <a:solidFill>
                  <a:srgbClr val="FFFFFF"/>
                </a:solidFill>
              </a:rPr>
              <a:t> contain independence guidance. Where this warning icon is present in the toolkit, it is an indication of independence concerns for audit client engagements.</a:t>
            </a:r>
            <a:endParaRPr kumimoji="0" lang="en-US" sz="1000" b="0" i="0" u="none" strike="noStrike" kern="0" cap="none" spc="0" normalizeH="0" baseline="0" noProof="0" dirty="0">
              <a:ln>
                <a:noFill/>
              </a:ln>
              <a:solidFill>
                <a:srgbClr val="FFFFFF"/>
              </a:solidFill>
              <a:effectLst/>
              <a:uLnTx/>
              <a:uFillTx/>
              <a:cs typeface="Arial" charset="0"/>
            </a:endParaRPr>
          </a:p>
        </p:txBody>
      </p:sp>
      <p:pic>
        <p:nvPicPr>
          <p:cNvPr id="7" name="Picture 3" descr="DPP-1"/>
          <p:cNvPicPr>
            <a:picLocks noChangeAspect="1" noChangeArrowheads="1"/>
          </p:cNvPicPr>
          <p:nvPr/>
        </p:nvPicPr>
        <p:blipFill>
          <a:blip r:embed="rId6" cstate="print"/>
          <a:srcRect/>
          <a:stretch>
            <a:fillRect/>
          </a:stretch>
        </p:blipFill>
        <p:spPr bwMode="auto">
          <a:xfrm>
            <a:off x="3714276" y="1906061"/>
            <a:ext cx="492125" cy="485775"/>
          </a:xfrm>
          <a:prstGeom prst="rect">
            <a:avLst/>
          </a:prstGeom>
          <a:noFill/>
          <a:ln w="9525">
            <a:noFill/>
            <a:miter lim="800000"/>
            <a:headEnd/>
            <a:tailEnd/>
          </a:ln>
        </p:spPr>
      </p:pic>
      <p:sp>
        <p:nvSpPr>
          <p:cNvPr id="8" name="Text Box 22"/>
          <p:cNvSpPr txBox="1">
            <a:spLocks noChangeArrowheads="1"/>
          </p:cNvSpPr>
          <p:nvPr/>
        </p:nvSpPr>
        <p:spPr bwMode="auto">
          <a:xfrm>
            <a:off x="2743200" y="6161096"/>
            <a:ext cx="6400800" cy="696904"/>
          </a:xfrm>
          <a:prstGeom prst="rect">
            <a:avLst/>
          </a:prstGeom>
          <a:solidFill>
            <a:srgbClr val="00338D"/>
          </a:solidFill>
          <a:ln w="6350">
            <a:noFill/>
            <a:miter lim="800000"/>
            <a:headEnd/>
            <a:tailEnd/>
          </a:ln>
          <a:effectLst/>
        </p:spPr>
        <p:txBody>
          <a:bodyPr tIns="91440" bIns="91440"/>
          <a:lstStyle/>
          <a:p>
            <a:pPr>
              <a:defRPr/>
            </a:pPr>
            <a:r>
              <a:rPr lang="en-US" sz="1000" i="1" dirty="0">
                <a:solidFill>
                  <a:schemeClr val="bg1"/>
                </a:solidFill>
              </a:rPr>
              <a:t>Throughout this document, “KPMG” [“we,” “our,” and “us”] refers to KPMG International Cooperative (“KPMG International”), a Swiss entity, and/or to any one or more of the member firms of the KPMG network of independent firms affiliated with KPMG International. KPMG International provides no client services.</a:t>
            </a:r>
          </a:p>
        </p:txBody>
      </p:sp>
      <p:sp>
        <p:nvSpPr>
          <p:cNvPr id="10" name="TextBox 9"/>
          <p:cNvSpPr txBox="1"/>
          <p:nvPr/>
        </p:nvSpPr>
        <p:spPr bwMode="gray">
          <a:xfrm>
            <a:off x="2679700" y="5892800"/>
            <a:ext cx="4889500" cy="246221"/>
          </a:xfrm>
          <a:prstGeom prst="rect">
            <a:avLst/>
          </a:prstGeom>
          <a:noFill/>
        </p:spPr>
        <p:txBody>
          <a:bodyPr wrap="square" rtlCol="0">
            <a:spAutoFit/>
          </a:bodyPr>
          <a:lstStyle/>
          <a:p>
            <a:r>
              <a:rPr lang="en-US" sz="1000" i="1" dirty="0" smtClean="0">
                <a:solidFill>
                  <a:srgbClr val="E7EDF5"/>
                </a:solidFill>
              </a:rPr>
              <a:t>1. This document applies only to assistance by offshore teams to onshore teams</a:t>
            </a:r>
            <a:endParaRPr lang="en-US" sz="1000" i="1" dirty="0">
              <a:solidFill>
                <a:srgbClr val="E7EDF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ubtitle 19"/>
          <p:cNvSpPr>
            <a:spLocks noGrp="1"/>
          </p:cNvSpPr>
          <p:nvPr>
            <p:ph type="subTitle" idx="1"/>
          </p:nvPr>
        </p:nvSpPr>
        <p:spPr bwMode="gray">
          <a:xfrm>
            <a:off x="371226" y="1575583"/>
            <a:ext cx="4242977" cy="1452430"/>
          </a:xfrm>
        </p:spPr>
        <p:txBody>
          <a:bodyPr/>
          <a:lstStyle/>
          <a:p>
            <a:r>
              <a:rPr lang="en-US" b="1" dirty="0" smtClean="0"/>
              <a:t>The purpose of this document is to provide an overview of the capabilities of KGS staff to review documents. It also lists out the benefits of KGS staff executing these tasks vis-à-vis an onshore resource.</a:t>
            </a:r>
          </a:p>
          <a:p>
            <a:endParaRPr lang="en-US" b="1" dirty="0" smtClean="0"/>
          </a:p>
          <a:p>
            <a:pPr marL="0" lvl="1" indent="1588" algn="l">
              <a:defRPr/>
            </a:pPr>
            <a:r>
              <a:rPr lang="en-US" sz="1600" b="1" i="1" u="sng" dirty="0" smtClean="0">
                <a:solidFill>
                  <a:schemeClr val="bg1"/>
                </a:solidFill>
              </a:rPr>
              <a:t>Note:  </a:t>
            </a:r>
            <a:r>
              <a:rPr lang="en-US" sz="1600" b="1" i="1" u="sng" dirty="0" smtClean="0">
                <a:solidFill>
                  <a:srgbClr val="E7EDF5"/>
                </a:solidFill>
              </a:rPr>
              <a:t>Engagement teams should refer to the “guidance for offshore support opportunities” on page 7 of the FDD toolkit overview document before using any offshore resources on a client engagement</a:t>
            </a:r>
          </a:p>
          <a:p>
            <a:pPr marL="0" lvl="1" indent="1588" algn="l">
              <a:defRPr/>
            </a:pPr>
            <a:endParaRPr lang="en-US" sz="1600" b="1" smtClean="0">
              <a:solidFill>
                <a:schemeClr val="bg1"/>
              </a:solidFill>
            </a:endParaRPr>
          </a:p>
          <a:p>
            <a:endParaRPr lang="en-US" b="1" dirty="0" smtClean="0"/>
          </a:p>
        </p:txBody>
      </p:sp>
      <p:grpSp>
        <p:nvGrpSpPr>
          <p:cNvPr id="36" name="Group 35"/>
          <p:cNvGrpSpPr/>
          <p:nvPr/>
        </p:nvGrpSpPr>
        <p:grpSpPr bwMode="gray">
          <a:xfrm>
            <a:off x="6313436" y="4090000"/>
            <a:ext cx="2395538" cy="2393157"/>
            <a:chOff x="557213" y="1061987"/>
            <a:chExt cx="2395538" cy="2393157"/>
          </a:xfrm>
        </p:grpSpPr>
        <p:sp>
          <p:nvSpPr>
            <p:cNvPr id="37" name="Freeform 18"/>
            <p:cNvSpPr>
              <a:spLocks/>
            </p:cNvSpPr>
            <p:nvPr/>
          </p:nvSpPr>
          <p:spPr bwMode="gray">
            <a:xfrm rot="16200000" flipH="1">
              <a:off x="1809751" y="1415815"/>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CAB5E8"/>
                </a:gs>
                <a:gs pos="35000">
                  <a:srgbClr val="DACBEE"/>
                </a:gs>
                <a:gs pos="80000">
                  <a:srgbClr val="F1EAF9"/>
                </a:gs>
              </a:gsLst>
              <a:lin ang="18000000" scaled="0"/>
            </a:gradFill>
            <a:ln>
              <a:solidFill>
                <a:srgbClr val="7E60A0"/>
              </a:solidFill>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8" name="Freeform 18"/>
            <p:cNvSpPr>
              <a:spLocks/>
            </p:cNvSpPr>
            <p:nvPr/>
          </p:nvSpPr>
          <p:spPr bwMode="gray">
            <a:xfrm rot="10800000" flipH="1">
              <a:off x="923350" y="141502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DBFDA7"/>
                </a:gs>
                <a:gs pos="35000">
                  <a:srgbClr val="E5FDC2"/>
                </a:gs>
                <a:gs pos="80000">
                  <a:srgbClr val="F6FFE6"/>
                </a:gs>
              </a:gsLst>
              <a:lin ang="18600000" scaled="0"/>
            </a:gradFill>
            <a:ln>
              <a:solidFill>
                <a:schemeClr val="accent5">
                  <a:lumMod val="75000"/>
                </a:schemeClr>
              </a:solidFill>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39" name="Freeform 18"/>
            <p:cNvSpPr>
              <a:spLocks/>
            </p:cNvSpPr>
            <p:nvPr/>
          </p:nvSpPr>
          <p:spPr bwMode="gray">
            <a:xfrm>
              <a:off x="923350" y="2318641"/>
              <a:ext cx="785019" cy="783431"/>
            </a:xfrm>
            <a:custGeom>
              <a:avLst/>
              <a:gdLst/>
              <a:ahLst/>
              <a:cxnLst>
                <a:cxn ang="0">
                  <a:pos x="0" y="0"/>
                </a:cxn>
                <a:cxn ang="0">
                  <a:pos x="0" y="0"/>
                </a:cxn>
                <a:cxn ang="0">
                  <a:pos x="4" y="49"/>
                </a:cxn>
                <a:cxn ang="0">
                  <a:pos x="11" y="98"/>
                </a:cxn>
                <a:cxn ang="0">
                  <a:pos x="20" y="145"/>
                </a:cxn>
                <a:cxn ang="0">
                  <a:pos x="31" y="193"/>
                </a:cxn>
                <a:cxn ang="0">
                  <a:pos x="44" y="239"/>
                </a:cxn>
                <a:cxn ang="0">
                  <a:pos x="59" y="285"/>
                </a:cxn>
                <a:cxn ang="0">
                  <a:pos x="76" y="329"/>
                </a:cxn>
                <a:cxn ang="0">
                  <a:pos x="95" y="373"/>
                </a:cxn>
                <a:cxn ang="0">
                  <a:pos x="115" y="416"/>
                </a:cxn>
                <a:cxn ang="0">
                  <a:pos x="138" y="457"/>
                </a:cxn>
                <a:cxn ang="0">
                  <a:pos x="162" y="498"/>
                </a:cxn>
                <a:cxn ang="0">
                  <a:pos x="188" y="537"/>
                </a:cxn>
                <a:cxn ang="0">
                  <a:pos x="216" y="574"/>
                </a:cxn>
                <a:cxn ang="0">
                  <a:pos x="244" y="610"/>
                </a:cxn>
                <a:cxn ang="0">
                  <a:pos x="276" y="646"/>
                </a:cxn>
                <a:cxn ang="0">
                  <a:pos x="308" y="679"/>
                </a:cxn>
                <a:cxn ang="0">
                  <a:pos x="342" y="712"/>
                </a:cxn>
                <a:cxn ang="0">
                  <a:pos x="377" y="743"/>
                </a:cxn>
                <a:cxn ang="0">
                  <a:pos x="414" y="773"/>
                </a:cxn>
                <a:cxn ang="0">
                  <a:pos x="452" y="800"/>
                </a:cxn>
                <a:cxn ang="0">
                  <a:pos x="491" y="826"/>
                </a:cxn>
                <a:cxn ang="0">
                  <a:pos x="531" y="851"/>
                </a:cxn>
                <a:cxn ang="0">
                  <a:pos x="573" y="874"/>
                </a:cxn>
                <a:cxn ang="0">
                  <a:pos x="615" y="894"/>
                </a:cxn>
                <a:cxn ang="0">
                  <a:pos x="659" y="912"/>
                </a:cxn>
                <a:cxn ang="0">
                  <a:pos x="704" y="930"/>
                </a:cxn>
                <a:cxn ang="0">
                  <a:pos x="748" y="944"/>
                </a:cxn>
                <a:cxn ang="0">
                  <a:pos x="796" y="957"/>
                </a:cxn>
                <a:cxn ang="0">
                  <a:pos x="842" y="969"/>
                </a:cxn>
                <a:cxn ang="0">
                  <a:pos x="891" y="977"/>
                </a:cxn>
                <a:cxn ang="0">
                  <a:pos x="938" y="983"/>
                </a:cxn>
                <a:cxn ang="0">
                  <a:pos x="989" y="987"/>
                </a:cxn>
                <a:cxn ang="0">
                  <a:pos x="989" y="0"/>
                </a:cxn>
                <a:cxn ang="0">
                  <a:pos x="0" y="0"/>
                </a:cxn>
              </a:cxnLst>
              <a:rect l="0" t="0" r="r" b="b"/>
              <a:pathLst>
                <a:path w="989" h="987">
                  <a:moveTo>
                    <a:pt x="0" y="0"/>
                  </a:moveTo>
                  <a:lnTo>
                    <a:pt x="0" y="0"/>
                  </a:lnTo>
                  <a:lnTo>
                    <a:pt x="4" y="49"/>
                  </a:lnTo>
                  <a:lnTo>
                    <a:pt x="11" y="98"/>
                  </a:lnTo>
                  <a:lnTo>
                    <a:pt x="20" y="145"/>
                  </a:lnTo>
                  <a:lnTo>
                    <a:pt x="31" y="193"/>
                  </a:lnTo>
                  <a:lnTo>
                    <a:pt x="44" y="239"/>
                  </a:lnTo>
                  <a:lnTo>
                    <a:pt x="59" y="285"/>
                  </a:lnTo>
                  <a:lnTo>
                    <a:pt x="76" y="329"/>
                  </a:lnTo>
                  <a:lnTo>
                    <a:pt x="95" y="373"/>
                  </a:lnTo>
                  <a:lnTo>
                    <a:pt x="115" y="416"/>
                  </a:lnTo>
                  <a:lnTo>
                    <a:pt x="138" y="457"/>
                  </a:lnTo>
                  <a:lnTo>
                    <a:pt x="162" y="498"/>
                  </a:lnTo>
                  <a:lnTo>
                    <a:pt x="188" y="537"/>
                  </a:lnTo>
                  <a:lnTo>
                    <a:pt x="216" y="574"/>
                  </a:lnTo>
                  <a:lnTo>
                    <a:pt x="244" y="610"/>
                  </a:lnTo>
                  <a:lnTo>
                    <a:pt x="276" y="646"/>
                  </a:lnTo>
                  <a:lnTo>
                    <a:pt x="308" y="679"/>
                  </a:lnTo>
                  <a:lnTo>
                    <a:pt x="342" y="712"/>
                  </a:lnTo>
                  <a:lnTo>
                    <a:pt x="377" y="743"/>
                  </a:lnTo>
                  <a:lnTo>
                    <a:pt x="414" y="773"/>
                  </a:lnTo>
                  <a:lnTo>
                    <a:pt x="452" y="800"/>
                  </a:lnTo>
                  <a:lnTo>
                    <a:pt x="491" y="826"/>
                  </a:lnTo>
                  <a:lnTo>
                    <a:pt x="531" y="851"/>
                  </a:lnTo>
                  <a:lnTo>
                    <a:pt x="573" y="874"/>
                  </a:lnTo>
                  <a:lnTo>
                    <a:pt x="615" y="894"/>
                  </a:lnTo>
                  <a:lnTo>
                    <a:pt x="659" y="912"/>
                  </a:lnTo>
                  <a:lnTo>
                    <a:pt x="704" y="930"/>
                  </a:lnTo>
                  <a:lnTo>
                    <a:pt x="748" y="944"/>
                  </a:lnTo>
                  <a:lnTo>
                    <a:pt x="796" y="957"/>
                  </a:lnTo>
                  <a:lnTo>
                    <a:pt x="842" y="969"/>
                  </a:lnTo>
                  <a:lnTo>
                    <a:pt x="891" y="977"/>
                  </a:lnTo>
                  <a:lnTo>
                    <a:pt x="938" y="983"/>
                  </a:lnTo>
                  <a:lnTo>
                    <a:pt x="989" y="987"/>
                  </a:lnTo>
                  <a:lnTo>
                    <a:pt x="989" y="0"/>
                  </a:lnTo>
                  <a:lnTo>
                    <a:pt x="0" y="0"/>
                  </a:lnTo>
                  <a:close/>
                </a:path>
              </a:pathLst>
            </a:custGeom>
            <a:gradFill>
              <a:gsLst>
                <a:gs pos="0">
                  <a:srgbClr val="FEBE86"/>
                </a:gs>
                <a:gs pos="35000">
                  <a:srgbClr val="FED0AA"/>
                </a:gs>
                <a:gs pos="80000">
                  <a:srgbClr val="FEEBDB"/>
                </a:gs>
              </a:gsLst>
              <a:lin ang="18000000" scaled="0"/>
            </a:gradFill>
            <a:ln>
              <a:solidFill>
                <a:srgbClr val="C84E00"/>
              </a:solidFill>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0" name="Freeform 19"/>
            <p:cNvSpPr>
              <a:spLocks/>
            </p:cNvSpPr>
            <p:nvPr/>
          </p:nvSpPr>
          <p:spPr bwMode="gray">
            <a:xfrm>
              <a:off x="1809751" y="2318641"/>
              <a:ext cx="784225" cy="783431"/>
            </a:xfrm>
            <a:custGeom>
              <a:avLst/>
              <a:gdLst/>
              <a:ahLst/>
              <a:cxnLst>
                <a:cxn ang="0">
                  <a:pos x="0" y="987"/>
                </a:cxn>
                <a:cxn ang="0">
                  <a:pos x="0" y="987"/>
                </a:cxn>
                <a:cxn ang="0">
                  <a:pos x="49" y="983"/>
                </a:cxn>
                <a:cxn ang="0">
                  <a:pos x="98" y="977"/>
                </a:cxn>
                <a:cxn ang="0">
                  <a:pos x="146" y="969"/>
                </a:cxn>
                <a:cxn ang="0">
                  <a:pos x="193" y="957"/>
                </a:cxn>
                <a:cxn ang="0">
                  <a:pos x="239" y="944"/>
                </a:cxn>
                <a:cxn ang="0">
                  <a:pos x="285" y="930"/>
                </a:cxn>
                <a:cxn ang="0">
                  <a:pos x="330" y="912"/>
                </a:cxn>
                <a:cxn ang="0">
                  <a:pos x="373" y="894"/>
                </a:cxn>
                <a:cxn ang="0">
                  <a:pos x="416" y="874"/>
                </a:cxn>
                <a:cxn ang="0">
                  <a:pos x="457" y="851"/>
                </a:cxn>
                <a:cxn ang="0">
                  <a:pos x="497" y="826"/>
                </a:cxn>
                <a:cxn ang="0">
                  <a:pos x="536" y="800"/>
                </a:cxn>
                <a:cxn ang="0">
                  <a:pos x="575" y="773"/>
                </a:cxn>
                <a:cxn ang="0">
                  <a:pos x="611" y="743"/>
                </a:cxn>
                <a:cxn ang="0">
                  <a:pos x="647" y="712"/>
                </a:cxn>
                <a:cxn ang="0">
                  <a:pos x="680" y="679"/>
                </a:cxn>
                <a:cxn ang="0">
                  <a:pos x="713" y="646"/>
                </a:cxn>
                <a:cxn ang="0">
                  <a:pos x="743" y="610"/>
                </a:cxn>
                <a:cxn ang="0">
                  <a:pos x="772" y="574"/>
                </a:cxn>
                <a:cxn ang="0">
                  <a:pos x="801" y="537"/>
                </a:cxn>
                <a:cxn ang="0">
                  <a:pos x="827" y="498"/>
                </a:cxn>
                <a:cxn ang="0">
                  <a:pos x="851" y="457"/>
                </a:cxn>
                <a:cxn ang="0">
                  <a:pos x="873" y="416"/>
                </a:cxn>
                <a:cxn ang="0">
                  <a:pos x="894" y="373"/>
                </a:cxn>
                <a:cxn ang="0">
                  <a:pos x="913" y="329"/>
                </a:cxn>
                <a:cxn ang="0">
                  <a:pos x="930" y="285"/>
                </a:cxn>
                <a:cxn ang="0">
                  <a:pos x="945" y="239"/>
                </a:cxn>
                <a:cxn ang="0">
                  <a:pos x="958" y="193"/>
                </a:cxn>
                <a:cxn ang="0">
                  <a:pos x="969" y="145"/>
                </a:cxn>
                <a:cxn ang="0">
                  <a:pos x="978" y="98"/>
                </a:cxn>
                <a:cxn ang="0">
                  <a:pos x="984" y="49"/>
                </a:cxn>
                <a:cxn ang="0">
                  <a:pos x="988" y="0"/>
                </a:cxn>
                <a:cxn ang="0">
                  <a:pos x="0" y="0"/>
                </a:cxn>
                <a:cxn ang="0">
                  <a:pos x="0" y="987"/>
                </a:cxn>
              </a:cxnLst>
              <a:rect l="0" t="0" r="r" b="b"/>
              <a:pathLst>
                <a:path w="988" h="987">
                  <a:moveTo>
                    <a:pt x="0" y="987"/>
                  </a:moveTo>
                  <a:lnTo>
                    <a:pt x="0" y="987"/>
                  </a:lnTo>
                  <a:lnTo>
                    <a:pt x="49" y="983"/>
                  </a:lnTo>
                  <a:lnTo>
                    <a:pt x="98" y="977"/>
                  </a:lnTo>
                  <a:lnTo>
                    <a:pt x="146" y="969"/>
                  </a:lnTo>
                  <a:lnTo>
                    <a:pt x="193" y="957"/>
                  </a:lnTo>
                  <a:lnTo>
                    <a:pt x="239" y="944"/>
                  </a:lnTo>
                  <a:lnTo>
                    <a:pt x="285" y="930"/>
                  </a:lnTo>
                  <a:lnTo>
                    <a:pt x="330" y="912"/>
                  </a:lnTo>
                  <a:lnTo>
                    <a:pt x="373" y="894"/>
                  </a:lnTo>
                  <a:lnTo>
                    <a:pt x="416" y="874"/>
                  </a:lnTo>
                  <a:lnTo>
                    <a:pt x="457" y="851"/>
                  </a:lnTo>
                  <a:lnTo>
                    <a:pt x="497" y="826"/>
                  </a:lnTo>
                  <a:lnTo>
                    <a:pt x="536" y="800"/>
                  </a:lnTo>
                  <a:lnTo>
                    <a:pt x="575" y="773"/>
                  </a:lnTo>
                  <a:lnTo>
                    <a:pt x="611" y="743"/>
                  </a:lnTo>
                  <a:lnTo>
                    <a:pt x="647" y="712"/>
                  </a:lnTo>
                  <a:lnTo>
                    <a:pt x="680" y="679"/>
                  </a:lnTo>
                  <a:lnTo>
                    <a:pt x="713" y="646"/>
                  </a:lnTo>
                  <a:lnTo>
                    <a:pt x="743" y="610"/>
                  </a:lnTo>
                  <a:lnTo>
                    <a:pt x="772" y="574"/>
                  </a:lnTo>
                  <a:lnTo>
                    <a:pt x="801" y="537"/>
                  </a:lnTo>
                  <a:lnTo>
                    <a:pt x="827" y="498"/>
                  </a:lnTo>
                  <a:lnTo>
                    <a:pt x="851" y="457"/>
                  </a:lnTo>
                  <a:lnTo>
                    <a:pt x="873" y="416"/>
                  </a:lnTo>
                  <a:lnTo>
                    <a:pt x="894" y="373"/>
                  </a:lnTo>
                  <a:lnTo>
                    <a:pt x="913" y="329"/>
                  </a:lnTo>
                  <a:lnTo>
                    <a:pt x="930" y="285"/>
                  </a:lnTo>
                  <a:lnTo>
                    <a:pt x="945" y="239"/>
                  </a:lnTo>
                  <a:lnTo>
                    <a:pt x="958" y="193"/>
                  </a:lnTo>
                  <a:lnTo>
                    <a:pt x="969" y="145"/>
                  </a:lnTo>
                  <a:lnTo>
                    <a:pt x="978" y="98"/>
                  </a:lnTo>
                  <a:lnTo>
                    <a:pt x="984" y="49"/>
                  </a:lnTo>
                  <a:lnTo>
                    <a:pt x="988" y="0"/>
                  </a:lnTo>
                  <a:lnTo>
                    <a:pt x="0" y="0"/>
                  </a:lnTo>
                  <a:lnTo>
                    <a:pt x="0" y="987"/>
                  </a:lnTo>
                  <a:close/>
                </a:path>
              </a:pathLst>
            </a:custGeom>
            <a:gradFill>
              <a:gsLst>
                <a:gs pos="0">
                  <a:srgbClr val="A2C4FF"/>
                </a:gs>
                <a:gs pos="35000">
                  <a:srgbClr val="BED5FF"/>
                </a:gs>
                <a:gs pos="100000">
                  <a:srgbClr val="E4EEFF"/>
                </a:gs>
              </a:gsLst>
              <a:lin ang="13800000" scaled="0"/>
            </a:gradFill>
            <a:ln>
              <a:solidFill>
                <a:srgbClr val="4274B0"/>
              </a:solidFill>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1" name="Freeform 21"/>
            <p:cNvSpPr>
              <a:spLocks/>
            </p:cNvSpPr>
            <p:nvPr/>
          </p:nvSpPr>
          <p:spPr bwMode="gray">
            <a:xfrm>
              <a:off x="557213" y="1061987"/>
              <a:ext cx="2395538" cy="1141413"/>
            </a:xfrm>
            <a:custGeom>
              <a:avLst/>
              <a:gdLst/>
              <a:ahLst/>
              <a:cxnLst>
                <a:cxn ang="0">
                  <a:pos x="1572" y="222"/>
                </a:cxn>
                <a:cxn ang="0">
                  <a:pos x="1761" y="243"/>
                </a:cxn>
                <a:cxn ang="0">
                  <a:pos x="1940" y="292"/>
                </a:cxn>
                <a:cxn ang="0">
                  <a:pos x="2105" y="366"/>
                </a:cxn>
                <a:cxn ang="0">
                  <a:pos x="2259" y="459"/>
                </a:cxn>
                <a:cxn ang="0">
                  <a:pos x="2397" y="574"/>
                </a:cxn>
                <a:cxn ang="0">
                  <a:pos x="2520" y="707"/>
                </a:cxn>
                <a:cxn ang="0">
                  <a:pos x="2622" y="855"/>
                </a:cxn>
                <a:cxn ang="0">
                  <a:pos x="2703" y="1017"/>
                </a:cxn>
                <a:cxn ang="0">
                  <a:pos x="2760" y="1191"/>
                </a:cxn>
                <a:cxn ang="0">
                  <a:pos x="2792" y="1375"/>
                </a:cxn>
                <a:cxn ang="0">
                  <a:pos x="3018" y="1438"/>
                </a:cxn>
                <a:cxn ang="0">
                  <a:pos x="3008" y="1328"/>
                </a:cxn>
                <a:cxn ang="0">
                  <a:pos x="2991" y="1218"/>
                </a:cxn>
                <a:cxn ang="0">
                  <a:pos x="2966" y="1112"/>
                </a:cxn>
                <a:cxn ang="0">
                  <a:pos x="2934" y="1008"/>
                </a:cxn>
                <a:cxn ang="0">
                  <a:pos x="2850" y="812"/>
                </a:cxn>
                <a:cxn ang="0">
                  <a:pos x="2739" y="632"/>
                </a:cxn>
                <a:cxn ang="0">
                  <a:pos x="2603" y="469"/>
                </a:cxn>
                <a:cxn ang="0">
                  <a:pos x="2448" y="327"/>
                </a:cxn>
                <a:cxn ang="0">
                  <a:pos x="2272" y="207"/>
                </a:cxn>
                <a:cxn ang="0">
                  <a:pos x="2082" y="112"/>
                </a:cxn>
                <a:cxn ang="0">
                  <a:pos x="1947" y="63"/>
                </a:cxn>
                <a:cxn ang="0">
                  <a:pos x="1840" y="36"/>
                </a:cxn>
                <a:cxn ang="0">
                  <a:pos x="1732" y="16"/>
                </a:cxn>
                <a:cxn ang="0">
                  <a:pos x="1621" y="4"/>
                </a:cxn>
                <a:cxn ang="0">
                  <a:pos x="1509" y="0"/>
                </a:cxn>
                <a:cxn ang="0">
                  <a:pos x="1433" y="1"/>
                </a:cxn>
                <a:cxn ang="0">
                  <a:pos x="1322" y="12"/>
                </a:cxn>
                <a:cxn ang="0">
                  <a:pos x="1212" y="29"/>
                </a:cxn>
                <a:cxn ang="0">
                  <a:pos x="1106" y="53"/>
                </a:cxn>
                <a:cxn ang="0">
                  <a:pos x="1002" y="86"/>
                </a:cxn>
                <a:cxn ang="0">
                  <a:pos x="806" y="173"/>
                </a:cxn>
                <a:cxn ang="0">
                  <a:pos x="626" y="284"/>
                </a:cxn>
                <a:cxn ang="0">
                  <a:pos x="464" y="419"/>
                </a:cxn>
                <a:cxn ang="0">
                  <a:pos x="321" y="574"/>
                </a:cxn>
                <a:cxn ang="0">
                  <a:pos x="203" y="750"/>
                </a:cxn>
                <a:cxn ang="0">
                  <a:pos x="108" y="942"/>
                </a:cxn>
                <a:cxn ang="0">
                  <a:pos x="60" y="1077"/>
                </a:cxn>
                <a:cxn ang="0">
                  <a:pos x="33" y="1182"/>
                </a:cxn>
                <a:cxn ang="0">
                  <a:pos x="14" y="1290"/>
                </a:cxn>
                <a:cxn ang="0">
                  <a:pos x="1" y="1401"/>
                </a:cxn>
                <a:cxn ang="0">
                  <a:pos x="220" y="1438"/>
                </a:cxn>
                <a:cxn ang="0">
                  <a:pos x="243" y="1251"/>
                </a:cxn>
                <a:cxn ang="0">
                  <a:pos x="294" y="1074"/>
                </a:cxn>
                <a:cxn ang="0">
                  <a:pos x="367" y="907"/>
                </a:cxn>
                <a:cxn ang="0">
                  <a:pos x="462" y="754"/>
                </a:cxn>
                <a:cxn ang="0">
                  <a:pos x="577" y="616"/>
                </a:cxn>
                <a:cxn ang="0">
                  <a:pos x="710" y="495"/>
                </a:cxn>
                <a:cxn ang="0">
                  <a:pos x="858" y="395"/>
                </a:cxn>
                <a:cxn ang="0">
                  <a:pos x="1022" y="314"/>
                </a:cxn>
                <a:cxn ang="0">
                  <a:pos x="1197" y="258"/>
                </a:cxn>
                <a:cxn ang="0">
                  <a:pos x="1381" y="226"/>
                </a:cxn>
                <a:cxn ang="0">
                  <a:pos x="1509" y="219"/>
                </a:cxn>
              </a:cxnLst>
              <a:rect l="0" t="0" r="r" b="b"/>
              <a:pathLst>
                <a:path w="3018" h="1438">
                  <a:moveTo>
                    <a:pt x="1509" y="219"/>
                  </a:moveTo>
                  <a:lnTo>
                    <a:pt x="1509" y="219"/>
                  </a:lnTo>
                  <a:lnTo>
                    <a:pt x="1572" y="222"/>
                  </a:lnTo>
                  <a:lnTo>
                    <a:pt x="1636" y="226"/>
                  </a:lnTo>
                  <a:lnTo>
                    <a:pt x="1699" y="233"/>
                  </a:lnTo>
                  <a:lnTo>
                    <a:pt x="1761" y="243"/>
                  </a:lnTo>
                  <a:lnTo>
                    <a:pt x="1821" y="258"/>
                  </a:lnTo>
                  <a:lnTo>
                    <a:pt x="1880" y="274"/>
                  </a:lnTo>
                  <a:lnTo>
                    <a:pt x="1940" y="292"/>
                  </a:lnTo>
                  <a:lnTo>
                    <a:pt x="1996" y="314"/>
                  </a:lnTo>
                  <a:lnTo>
                    <a:pt x="2052" y="338"/>
                  </a:lnTo>
                  <a:lnTo>
                    <a:pt x="2105" y="366"/>
                  </a:lnTo>
                  <a:lnTo>
                    <a:pt x="2158" y="395"/>
                  </a:lnTo>
                  <a:lnTo>
                    <a:pt x="2210" y="426"/>
                  </a:lnTo>
                  <a:lnTo>
                    <a:pt x="2259" y="459"/>
                  </a:lnTo>
                  <a:lnTo>
                    <a:pt x="2308" y="495"/>
                  </a:lnTo>
                  <a:lnTo>
                    <a:pt x="2354" y="534"/>
                  </a:lnTo>
                  <a:lnTo>
                    <a:pt x="2397" y="574"/>
                  </a:lnTo>
                  <a:lnTo>
                    <a:pt x="2441" y="616"/>
                  </a:lnTo>
                  <a:lnTo>
                    <a:pt x="2481" y="661"/>
                  </a:lnTo>
                  <a:lnTo>
                    <a:pt x="2520" y="707"/>
                  </a:lnTo>
                  <a:lnTo>
                    <a:pt x="2556" y="754"/>
                  </a:lnTo>
                  <a:lnTo>
                    <a:pt x="2590" y="803"/>
                  </a:lnTo>
                  <a:lnTo>
                    <a:pt x="2622" y="855"/>
                  </a:lnTo>
                  <a:lnTo>
                    <a:pt x="2651" y="907"/>
                  </a:lnTo>
                  <a:lnTo>
                    <a:pt x="2678" y="962"/>
                  </a:lnTo>
                  <a:lnTo>
                    <a:pt x="2703" y="1017"/>
                  </a:lnTo>
                  <a:lnTo>
                    <a:pt x="2724" y="1074"/>
                  </a:lnTo>
                  <a:lnTo>
                    <a:pt x="2743" y="1132"/>
                  </a:lnTo>
                  <a:lnTo>
                    <a:pt x="2760" y="1191"/>
                  </a:lnTo>
                  <a:lnTo>
                    <a:pt x="2773" y="1251"/>
                  </a:lnTo>
                  <a:lnTo>
                    <a:pt x="2785" y="1313"/>
                  </a:lnTo>
                  <a:lnTo>
                    <a:pt x="2792" y="1375"/>
                  </a:lnTo>
                  <a:lnTo>
                    <a:pt x="2798" y="1438"/>
                  </a:lnTo>
                  <a:lnTo>
                    <a:pt x="3018" y="1438"/>
                  </a:lnTo>
                  <a:lnTo>
                    <a:pt x="3018" y="1438"/>
                  </a:lnTo>
                  <a:lnTo>
                    <a:pt x="3015" y="1401"/>
                  </a:lnTo>
                  <a:lnTo>
                    <a:pt x="3012" y="1364"/>
                  </a:lnTo>
                  <a:lnTo>
                    <a:pt x="3008" y="1328"/>
                  </a:lnTo>
                  <a:lnTo>
                    <a:pt x="3004" y="1290"/>
                  </a:lnTo>
                  <a:lnTo>
                    <a:pt x="2998" y="1254"/>
                  </a:lnTo>
                  <a:lnTo>
                    <a:pt x="2991" y="1218"/>
                  </a:lnTo>
                  <a:lnTo>
                    <a:pt x="2983" y="1182"/>
                  </a:lnTo>
                  <a:lnTo>
                    <a:pt x="2976" y="1146"/>
                  </a:lnTo>
                  <a:lnTo>
                    <a:pt x="2966" y="1112"/>
                  </a:lnTo>
                  <a:lnTo>
                    <a:pt x="2956" y="1077"/>
                  </a:lnTo>
                  <a:lnTo>
                    <a:pt x="2946" y="1042"/>
                  </a:lnTo>
                  <a:lnTo>
                    <a:pt x="2934" y="1008"/>
                  </a:lnTo>
                  <a:lnTo>
                    <a:pt x="2909" y="942"/>
                  </a:lnTo>
                  <a:lnTo>
                    <a:pt x="2881" y="875"/>
                  </a:lnTo>
                  <a:lnTo>
                    <a:pt x="2850" y="812"/>
                  </a:lnTo>
                  <a:lnTo>
                    <a:pt x="2815" y="750"/>
                  </a:lnTo>
                  <a:lnTo>
                    <a:pt x="2778" y="690"/>
                  </a:lnTo>
                  <a:lnTo>
                    <a:pt x="2739" y="632"/>
                  </a:lnTo>
                  <a:lnTo>
                    <a:pt x="2695" y="574"/>
                  </a:lnTo>
                  <a:lnTo>
                    <a:pt x="2651" y="521"/>
                  </a:lnTo>
                  <a:lnTo>
                    <a:pt x="2603" y="469"/>
                  </a:lnTo>
                  <a:lnTo>
                    <a:pt x="2554" y="419"/>
                  </a:lnTo>
                  <a:lnTo>
                    <a:pt x="2501" y="371"/>
                  </a:lnTo>
                  <a:lnTo>
                    <a:pt x="2448" y="327"/>
                  </a:lnTo>
                  <a:lnTo>
                    <a:pt x="2392" y="284"/>
                  </a:lnTo>
                  <a:lnTo>
                    <a:pt x="2333" y="243"/>
                  </a:lnTo>
                  <a:lnTo>
                    <a:pt x="2272" y="207"/>
                  </a:lnTo>
                  <a:lnTo>
                    <a:pt x="2210" y="173"/>
                  </a:lnTo>
                  <a:lnTo>
                    <a:pt x="2147" y="141"/>
                  </a:lnTo>
                  <a:lnTo>
                    <a:pt x="2082" y="112"/>
                  </a:lnTo>
                  <a:lnTo>
                    <a:pt x="2014" y="86"/>
                  </a:lnTo>
                  <a:lnTo>
                    <a:pt x="1980" y="75"/>
                  </a:lnTo>
                  <a:lnTo>
                    <a:pt x="1947" y="63"/>
                  </a:lnTo>
                  <a:lnTo>
                    <a:pt x="1911" y="53"/>
                  </a:lnTo>
                  <a:lnTo>
                    <a:pt x="1876" y="45"/>
                  </a:lnTo>
                  <a:lnTo>
                    <a:pt x="1840" y="36"/>
                  </a:lnTo>
                  <a:lnTo>
                    <a:pt x="1806" y="29"/>
                  </a:lnTo>
                  <a:lnTo>
                    <a:pt x="1768" y="22"/>
                  </a:lnTo>
                  <a:lnTo>
                    <a:pt x="1732" y="16"/>
                  </a:lnTo>
                  <a:lnTo>
                    <a:pt x="1696" y="12"/>
                  </a:lnTo>
                  <a:lnTo>
                    <a:pt x="1659" y="7"/>
                  </a:lnTo>
                  <a:lnTo>
                    <a:pt x="1621" y="4"/>
                  </a:lnTo>
                  <a:lnTo>
                    <a:pt x="1584" y="1"/>
                  </a:lnTo>
                  <a:lnTo>
                    <a:pt x="1546" y="0"/>
                  </a:lnTo>
                  <a:lnTo>
                    <a:pt x="1509" y="0"/>
                  </a:lnTo>
                  <a:lnTo>
                    <a:pt x="1509" y="0"/>
                  </a:lnTo>
                  <a:lnTo>
                    <a:pt x="1470" y="0"/>
                  </a:lnTo>
                  <a:lnTo>
                    <a:pt x="1433" y="1"/>
                  </a:lnTo>
                  <a:lnTo>
                    <a:pt x="1395" y="4"/>
                  </a:lnTo>
                  <a:lnTo>
                    <a:pt x="1358" y="7"/>
                  </a:lnTo>
                  <a:lnTo>
                    <a:pt x="1322" y="12"/>
                  </a:lnTo>
                  <a:lnTo>
                    <a:pt x="1284" y="16"/>
                  </a:lnTo>
                  <a:lnTo>
                    <a:pt x="1248" y="22"/>
                  </a:lnTo>
                  <a:lnTo>
                    <a:pt x="1212" y="29"/>
                  </a:lnTo>
                  <a:lnTo>
                    <a:pt x="1176" y="36"/>
                  </a:lnTo>
                  <a:lnTo>
                    <a:pt x="1142" y="45"/>
                  </a:lnTo>
                  <a:lnTo>
                    <a:pt x="1106" y="53"/>
                  </a:lnTo>
                  <a:lnTo>
                    <a:pt x="1071" y="63"/>
                  </a:lnTo>
                  <a:lnTo>
                    <a:pt x="1037" y="75"/>
                  </a:lnTo>
                  <a:lnTo>
                    <a:pt x="1002" y="86"/>
                  </a:lnTo>
                  <a:lnTo>
                    <a:pt x="936" y="112"/>
                  </a:lnTo>
                  <a:lnTo>
                    <a:pt x="871" y="141"/>
                  </a:lnTo>
                  <a:lnTo>
                    <a:pt x="806" y="173"/>
                  </a:lnTo>
                  <a:lnTo>
                    <a:pt x="744" y="207"/>
                  </a:lnTo>
                  <a:lnTo>
                    <a:pt x="684" y="243"/>
                  </a:lnTo>
                  <a:lnTo>
                    <a:pt x="626" y="284"/>
                  </a:lnTo>
                  <a:lnTo>
                    <a:pt x="570" y="327"/>
                  </a:lnTo>
                  <a:lnTo>
                    <a:pt x="515" y="371"/>
                  </a:lnTo>
                  <a:lnTo>
                    <a:pt x="464" y="419"/>
                  </a:lnTo>
                  <a:lnTo>
                    <a:pt x="415" y="469"/>
                  </a:lnTo>
                  <a:lnTo>
                    <a:pt x="367" y="521"/>
                  </a:lnTo>
                  <a:lnTo>
                    <a:pt x="321" y="574"/>
                  </a:lnTo>
                  <a:lnTo>
                    <a:pt x="279" y="632"/>
                  </a:lnTo>
                  <a:lnTo>
                    <a:pt x="239" y="690"/>
                  </a:lnTo>
                  <a:lnTo>
                    <a:pt x="203" y="750"/>
                  </a:lnTo>
                  <a:lnTo>
                    <a:pt x="168" y="812"/>
                  </a:lnTo>
                  <a:lnTo>
                    <a:pt x="137" y="875"/>
                  </a:lnTo>
                  <a:lnTo>
                    <a:pt x="108" y="942"/>
                  </a:lnTo>
                  <a:lnTo>
                    <a:pt x="84" y="1008"/>
                  </a:lnTo>
                  <a:lnTo>
                    <a:pt x="72" y="1042"/>
                  </a:lnTo>
                  <a:lnTo>
                    <a:pt x="60" y="1077"/>
                  </a:lnTo>
                  <a:lnTo>
                    <a:pt x="50" y="1112"/>
                  </a:lnTo>
                  <a:lnTo>
                    <a:pt x="42" y="1146"/>
                  </a:lnTo>
                  <a:lnTo>
                    <a:pt x="33" y="1182"/>
                  </a:lnTo>
                  <a:lnTo>
                    <a:pt x="26" y="1218"/>
                  </a:lnTo>
                  <a:lnTo>
                    <a:pt x="20" y="1254"/>
                  </a:lnTo>
                  <a:lnTo>
                    <a:pt x="14" y="1290"/>
                  </a:lnTo>
                  <a:lnTo>
                    <a:pt x="9" y="1328"/>
                  </a:lnTo>
                  <a:lnTo>
                    <a:pt x="4" y="1364"/>
                  </a:lnTo>
                  <a:lnTo>
                    <a:pt x="1" y="1401"/>
                  </a:lnTo>
                  <a:lnTo>
                    <a:pt x="0" y="1438"/>
                  </a:lnTo>
                  <a:lnTo>
                    <a:pt x="220" y="1438"/>
                  </a:lnTo>
                  <a:lnTo>
                    <a:pt x="220" y="1438"/>
                  </a:lnTo>
                  <a:lnTo>
                    <a:pt x="225" y="1375"/>
                  </a:lnTo>
                  <a:lnTo>
                    <a:pt x="233" y="1313"/>
                  </a:lnTo>
                  <a:lnTo>
                    <a:pt x="243" y="1251"/>
                  </a:lnTo>
                  <a:lnTo>
                    <a:pt x="258" y="1191"/>
                  </a:lnTo>
                  <a:lnTo>
                    <a:pt x="274" y="1132"/>
                  </a:lnTo>
                  <a:lnTo>
                    <a:pt x="294" y="1074"/>
                  </a:lnTo>
                  <a:lnTo>
                    <a:pt x="315" y="1017"/>
                  </a:lnTo>
                  <a:lnTo>
                    <a:pt x="340" y="962"/>
                  </a:lnTo>
                  <a:lnTo>
                    <a:pt x="367" y="907"/>
                  </a:lnTo>
                  <a:lnTo>
                    <a:pt x="396" y="855"/>
                  </a:lnTo>
                  <a:lnTo>
                    <a:pt x="428" y="803"/>
                  </a:lnTo>
                  <a:lnTo>
                    <a:pt x="462" y="754"/>
                  </a:lnTo>
                  <a:lnTo>
                    <a:pt x="498" y="707"/>
                  </a:lnTo>
                  <a:lnTo>
                    <a:pt x="537" y="661"/>
                  </a:lnTo>
                  <a:lnTo>
                    <a:pt x="577" y="616"/>
                  </a:lnTo>
                  <a:lnTo>
                    <a:pt x="619" y="574"/>
                  </a:lnTo>
                  <a:lnTo>
                    <a:pt x="664" y="534"/>
                  </a:lnTo>
                  <a:lnTo>
                    <a:pt x="710" y="495"/>
                  </a:lnTo>
                  <a:lnTo>
                    <a:pt x="757" y="459"/>
                  </a:lnTo>
                  <a:lnTo>
                    <a:pt x="808" y="426"/>
                  </a:lnTo>
                  <a:lnTo>
                    <a:pt x="858" y="395"/>
                  </a:lnTo>
                  <a:lnTo>
                    <a:pt x="911" y="366"/>
                  </a:lnTo>
                  <a:lnTo>
                    <a:pt x="966" y="338"/>
                  </a:lnTo>
                  <a:lnTo>
                    <a:pt x="1022" y="314"/>
                  </a:lnTo>
                  <a:lnTo>
                    <a:pt x="1078" y="292"/>
                  </a:lnTo>
                  <a:lnTo>
                    <a:pt x="1138" y="274"/>
                  </a:lnTo>
                  <a:lnTo>
                    <a:pt x="1197" y="258"/>
                  </a:lnTo>
                  <a:lnTo>
                    <a:pt x="1257" y="243"/>
                  </a:lnTo>
                  <a:lnTo>
                    <a:pt x="1319" y="233"/>
                  </a:lnTo>
                  <a:lnTo>
                    <a:pt x="1381" y="226"/>
                  </a:lnTo>
                  <a:lnTo>
                    <a:pt x="1444" y="222"/>
                  </a:lnTo>
                  <a:lnTo>
                    <a:pt x="1509" y="219"/>
                  </a:lnTo>
                  <a:lnTo>
                    <a:pt x="1509" y="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2" name="Freeform 22"/>
            <p:cNvSpPr>
              <a:spLocks/>
            </p:cNvSpPr>
            <p:nvPr/>
          </p:nvSpPr>
          <p:spPr bwMode="gray">
            <a:xfrm>
              <a:off x="557213" y="2313731"/>
              <a:ext cx="2395538" cy="1141413"/>
            </a:xfrm>
            <a:custGeom>
              <a:avLst/>
              <a:gdLst/>
              <a:ahLst/>
              <a:cxnLst>
                <a:cxn ang="0">
                  <a:pos x="1444" y="1218"/>
                </a:cxn>
                <a:cxn ang="0">
                  <a:pos x="1257" y="1195"/>
                </a:cxn>
                <a:cxn ang="0">
                  <a:pos x="1078" y="1146"/>
                </a:cxn>
                <a:cxn ang="0">
                  <a:pos x="911" y="1072"/>
                </a:cxn>
                <a:cxn ang="0">
                  <a:pos x="757" y="979"/>
                </a:cxn>
                <a:cxn ang="0">
                  <a:pos x="619" y="864"/>
                </a:cxn>
                <a:cxn ang="0">
                  <a:pos x="498" y="731"/>
                </a:cxn>
                <a:cxn ang="0">
                  <a:pos x="396" y="583"/>
                </a:cxn>
                <a:cxn ang="0">
                  <a:pos x="315" y="421"/>
                </a:cxn>
                <a:cxn ang="0">
                  <a:pos x="258" y="247"/>
                </a:cxn>
                <a:cxn ang="0">
                  <a:pos x="225" y="63"/>
                </a:cxn>
                <a:cxn ang="0">
                  <a:pos x="0" y="0"/>
                </a:cxn>
                <a:cxn ang="0">
                  <a:pos x="9" y="110"/>
                </a:cxn>
                <a:cxn ang="0">
                  <a:pos x="26" y="220"/>
                </a:cxn>
                <a:cxn ang="0">
                  <a:pos x="50" y="326"/>
                </a:cxn>
                <a:cxn ang="0">
                  <a:pos x="84" y="430"/>
                </a:cxn>
                <a:cxn ang="0">
                  <a:pos x="168" y="626"/>
                </a:cxn>
                <a:cxn ang="0">
                  <a:pos x="279" y="807"/>
                </a:cxn>
                <a:cxn ang="0">
                  <a:pos x="413" y="970"/>
                </a:cxn>
                <a:cxn ang="0">
                  <a:pos x="570" y="1111"/>
                </a:cxn>
                <a:cxn ang="0">
                  <a:pos x="744" y="1232"/>
                </a:cxn>
                <a:cxn ang="0">
                  <a:pos x="936" y="1326"/>
                </a:cxn>
                <a:cxn ang="0">
                  <a:pos x="1071" y="1375"/>
                </a:cxn>
                <a:cxn ang="0">
                  <a:pos x="1176" y="1402"/>
                </a:cxn>
                <a:cxn ang="0">
                  <a:pos x="1284" y="1422"/>
                </a:cxn>
                <a:cxn ang="0">
                  <a:pos x="1395" y="1434"/>
                </a:cxn>
                <a:cxn ang="0">
                  <a:pos x="1509" y="1438"/>
                </a:cxn>
                <a:cxn ang="0">
                  <a:pos x="1584" y="1437"/>
                </a:cxn>
                <a:cxn ang="0">
                  <a:pos x="1696" y="1426"/>
                </a:cxn>
                <a:cxn ang="0">
                  <a:pos x="1806" y="1409"/>
                </a:cxn>
                <a:cxn ang="0">
                  <a:pos x="1911" y="1385"/>
                </a:cxn>
                <a:cxn ang="0">
                  <a:pos x="2014" y="1352"/>
                </a:cxn>
                <a:cxn ang="0">
                  <a:pos x="2210" y="1265"/>
                </a:cxn>
                <a:cxn ang="0">
                  <a:pos x="2392" y="1154"/>
                </a:cxn>
                <a:cxn ang="0">
                  <a:pos x="2554" y="1019"/>
                </a:cxn>
                <a:cxn ang="0">
                  <a:pos x="2695" y="864"/>
                </a:cxn>
                <a:cxn ang="0">
                  <a:pos x="2815" y="688"/>
                </a:cxn>
                <a:cxn ang="0">
                  <a:pos x="2909" y="496"/>
                </a:cxn>
                <a:cxn ang="0">
                  <a:pos x="2956" y="361"/>
                </a:cxn>
                <a:cxn ang="0">
                  <a:pos x="2983" y="256"/>
                </a:cxn>
                <a:cxn ang="0">
                  <a:pos x="3004" y="148"/>
                </a:cxn>
                <a:cxn ang="0">
                  <a:pos x="3015" y="37"/>
                </a:cxn>
                <a:cxn ang="0">
                  <a:pos x="2798" y="0"/>
                </a:cxn>
                <a:cxn ang="0">
                  <a:pos x="2773" y="187"/>
                </a:cxn>
                <a:cxn ang="0">
                  <a:pos x="2724" y="364"/>
                </a:cxn>
                <a:cxn ang="0">
                  <a:pos x="2651" y="531"/>
                </a:cxn>
                <a:cxn ang="0">
                  <a:pos x="2556" y="684"/>
                </a:cxn>
                <a:cxn ang="0">
                  <a:pos x="2441" y="822"/>
                </a:cxn>
                <a:cxn ang="0">
                  <a:pos x="2308" y="943"/>
                </a:cxn>
                <a:cxn ang="0">
                  <a:pos x="2158" y="1043"/>
                </a:cxn>
                <a:cxn ang="0">
                  <a:pos x="1996" y="1124"/>
                </a:cxn>
                <a:cxn ang="0">
                  <a:pos x="1821" y="1180"/>
                </a:cxn>
                <a:cxn ang="0">
                  <a:pos x="1636" y="1212"/>
                </a:cxn>
                <a:cxn ang="0">
                  <a:pos x="1509" y="1219"/>
                </a:cxn>
              </a:cxnLst>
              <a:rect l="0" t="0" r="r" b="b"/>
              <a:pathLst>
                <a:path w="3018" h="1438">
                  <a:moveTo>
                    <a:pt x="1509" y="1219"/>
                  </a:moveTo>
                  <a:lnTo>
                    <a:pt x="1509" y="1219"/>
                  </a:lnTo>
                  <a:lnTo>
                    <a:pt x="1444" y="1218"/>
                  </a:lnTo>
                  <a:lnTo>
                    <a:pt x="1381" y="1212"/>
                  </a:lnTo>
                  <a:lnTo>
                    <a:pt x="1319" y="1205"/>
                  </a:lnTo>
                  <a:lnTo>
                    <a:pt x="1257" y="1195"/>
                  </a:lnTo>
                  <a:lnTo>
                    <a:pt x="1197" y="1180"/>
                  </a:lnTo>
                  <a:lnTo>
                    <a:pt x="1138" y="1164"/>
                  </a:lnTo>
                  <a:lnTo>
                    <a:pt x="1078" y="1146"/>
                  </a:lnTo>
                  <a:lnTo>
                    <a:pt x="1022" y="1124"/>
                  </a:lnTo>
                  <a:lnTo>
                    <a:pt x="966" y="1100"/>
                  </a:lnTo>
                  <a:lnTo>
                    <a:pt x="911" y="1072"/>
                  </a:lnTo>
                  <a:lnTo>
                    <a:pt x="858" y="1043"/>
                  </a:lnTo>
                  <a:lnTo>
                    <a:pt x="808" y="1012"/>
                  </a:lnTo>
                  <a:lnTo>
                    <a:pt x="757" y="979"/>
                  </a:lnTo>
                  <a:lnTo>
                    <a:pt x="710" y="943"/>
                  </a:lnTo>
                  <a:lnTo>
                    <a:pt x="664" y="904"/>
                  </a:lnTo>
                  <a:lnTo>
                    <a:pt x="619" y="864"/>
                  </a:lnTo>
                  <a:lnTo>
                    <a:pt x="577" y="822"/>
                  </a:lnTo>
                  <a:lnTo>
                    <a:pt x="537" y="777"/>
                  </a:lnTo>
                  <a:lnTo>
                    <a:pt x="498" y="731"/>
                  </a:lnTo>
                  <a:lnTo>
                    <a:pt x="462" y="684"/>
                  </a:lnTo>
                  <a:lnTo>
                    <a:pt x="428" y="635"/>
                  </a:lnTo>
                  <a:lnTo>
                    <a:pt x="396" y="583"/>
                  </a:lnTo>
                  <a:lnTo>
                    <a:pt x="367" y="531"/>
                  </a:lnTo>
                  <a:lnTo>
                    <a:pt x="340" y="476"/>
                  </a:lnTo>
                  <a:lnTo>
                    <a:pt x="315" y="421"/>
                  </a:lnTo>
                  <a:lnTo>
                    <a:pt x="294" y="364"/>
                  </a:lnTo>
                  <a:lnTo>
                    <a:pt x="274" y="306"/>
                  </a:lnTo>
                  <a:lnTo>
                    <a:pt x="258" y="247"/>
                  </a:lnTo>
                  <a:lnTo>
                    <a:pt x="243" y="187"/>
                  </a:lnTo>
                  <a:lnTo>
                    <a:pt x="233" y="125"/>
                  </a:lnTo>
                  <a:lnTo>
                    <a:pt x="225" y="63"/>
                  </a:lnTo>
                  <a:lnTo>
                    <a:pt x="220" y="0"/>
                  </a:lnTo>
                  <a:lnTo>
                    <a:pt x="0" y="0"/>
                  </a:lnTo>
                  <a:lnTo>
                    <a:pt x="0" y="0"/>
                  </a:lnTo>
                  <a:lnTo>
                    <a:pt x="1" y="37"/>
                  </a:lnTo>
                  <a:lnTo>
                    <a:pt x="4" y="74"/>
                  </a:lnTo>
                  <a:lnTo>
                    <a:pt x="9" y="110"/>
                  </a:lnTo>
                  <a:lnTo>
                    <a:pt x="14" y="148"/>
                  </a:lnTo>
                  <a:lnTo>
                    <a:pt x="20" y="184"/>
                  </a:lnTo>
                  <a:lnTo>
                    <a:pt x="26" y="220"/>
                  </a:lnTo>
                  <a:lnTo>
                    <a:pt x="33" y="256"/>
                  </a:lnTo>
                  <a:lnTo>
                    <a:pt x="42" y="292"/>
                  </a:lnTo>
                  <a:lnTo>
                    <a:pt x="50" y="326"/>
                  </a:lnTo>
                  <a:lnTo>
                    <a:pt x="60" y="361"/>
                  </a:lnTo>
                  <a:lnTo>
                    <a:pt x="72" y="396"/>
                  </a:lnTo>
                  <a:lnTo>
                    <a:pt x="84" y="430"/>
                  </a:lnTo>
                  <a:lnTo>
                    <a:pt x="108" y="496"/>
                  </a:lnTo>
                  <a:lnTo>
                    <a:pt x="137" y="563"/>
                  </a:lnTo>
                  <a:lnTo>
                    <a:pt x="168" y="626"/>
                  </a:lnTo>
                  <a:lnTo>
                    <a:pt x="203" y="688"/>
                  </a:lnTo>
                  <a:lnTo>
                    <a:pt x="239" y="748"/>
                  </a:lnTo>
                  <a:lnTo>
                    <a:pt x="279" y="807"/>
                  </a:lnTo>
                  <a:lnTo>
                    <a:pt x="321" y="864"/>
                  </a:lnTo>
                  <a:lnTo>
                    <a:pt x="367" y="917"/>
                  </a:lnTo>
                  <a:lnTo>
                    <a:pt x="413" y="970"/>
                  </a:lnTo>
                  <a:lnTo>
                    <a:pt x="464" y="1019"/>
                  </a:lnTo>
                  <a:lnTo>
                    <a:pt x="515" y="1067"/>
                  </a:lnTo>
                  <a:lnTo>
                    <a:pt x="570" y="1111"/>
                  </a:lnTo>
                  <a:lnTo>
                    <a:pt x="626" y="1154"/>
                  </a:lnTo>
                  <a:lnTo>
                    <a:pt x="684" y="1195"/>
                  </a:lnTo>
                  <a:lnTo>
                    <a:pt x="744" y="1232"/>
                  </a:lnTo>
                  <a:lnTo>
                    <a:pt x="806" y="1265"/>
                  </a:lnTo>
                  <a:lnTo>
                    <a:pt x="871" y="1297"/>
                  </a:lnTo>
                  <a:lnTo>
                    <a:pt x="936" y="1326"/>
                  </a:lnTo>
                  <a:lnTo>
                    <a:pt x="1002" y="1352"/>
                  </a:lnTo>
                  <a:lnTo>
                    <a:pt x="1037" y="1363"/>
                  </a:lnTo>
                  <a:lnTo>
                    <a:pt x="1071" y="1375"/>
                  </a:lnTo>
                  <a:lnTo>
                    <a:pt x="1106" y="1385"/>
                  </a:lnTo>
                  <a:lnTo>
                    <a:pt x="1142" y="1393"/>
                  </a:lnTo>
                  <a:lnTo>
                    <a:pt x="1176" y="1402"/>
                  </a:lnTo>
                  <a:lnTo>
                    <a:pt x="1212" y="1409"/>
                  </a:lnTo>
                  <a:lnTo>
                    <a:pt x="1248" y="1416"/>
                  </a:lnTo>
                  <a:lnTo>
                    <a:pt x="1284" y="1422"/>
                  </a:lnTo>
                  <a:lnTo>
                    <a:pt x="1322" y="1426"/>
                  </a:lnTo>
                  <a:lnTo>
                    <a:pt x="1358" y="1431"/>
                  </a:lnTo>
                  <a:lnTo>
                    <a:pt x="1395" y="1434"/>
                  </a:lnTo>
                  <a:lnTo>
                    <a:pt x="1433" y="1437"/>
                  </a:lnTo>
                  <a:lnTo>
                    <a:pt x="1470" y="1438"/>
                  </a:lnTo>
                  <a:lnTo>
                    <a:pt x="1509" y="1438"/>
                  </a:lnTo>
                  <a:lnTo>
                    <a:pt x="1509" y="1438"/>
                  </a:lnTo>
                  <a:lnTo>
                    <a:pt x="1546" y="1438"/>
                  </a:lnTo>
                  <a:lnTo>
                    <a:pt x="1584" y="1437"/>
                  </a:lnTo>
                  <a:lnTo>
                    <a:pt x="1621" y="1434"/>
                  </a:lnTo>
                  <a:lnTo>
                    <a:pt x="1659" y="1431"/>
                  </a:lnTo>
                  <a:lnTo>
                    <a:pt x="1696" y="1426"/>
                  </a:lnTo>
                  <a:lnTo>
                    <a:pt x="1732" y="1422"/>
                  </a:lnTo>
                  <a:lnTo>
                    <a:pt x="1768" y="1416"/>
                  </a:lnTo>
                  <a:lnTo>
                    <a:pt x="1806" y="1409"/>
                  </a:lnTo>
                  <a:lnTo>
                    <a:pt x="1840" y="1402"/>
                  </a:lnTo>
                  <a:lnTo>
                    <a:pt x="1876" y="1393"/>
                  </a:lnTo>
                  <a:lnTo>
                    <a:pt x="1911" y="1385"/>
                  </a:lnTo>
                  <a:lnTo>
                    <a:pt x="1947" y="1375"/>
                  </a:lnTo>
                  <a:lnTo>
                    <a:pt x="1980" y="1363"/>
                  </a:lnTo>
                  <a:lnTo>
                    <a:pt x="2014" y="1352"/>
                  </a:lnTo>
                  <a:lnTo>
                    <a:pt x="2082" y="1326"/>
                  </a:lnTo>
                  <a:lnTo>
                    <a:pt x="2147" y="1297"/>
                  </a:lnTo>
                  <a:lnTo>
                    <a:pt x="2210" y="1265"/>
                  </a:lnTo>
                  <a:lnTo>
                    <a:pt x="2272" y="1232"/>
                  </a:lnTo>
                  <a:lnTo>
                    <a:pt x="2333" y="1195"/>
                  </a:lnTo>
                  <a:lnTo>
                    <a:pt x="2392" y="1154"/>
                  </a:lnTo>
                  <a:lnTo>
                    <a:pt x="2448" y="1111"/>
                  </a:lnTo>
                  <a:lnTo>
                    <a:pt x="2501" y="1067"/>
                  </a:lnTo>
                  <a:lnTo>
                    <a:pt x="2554" y="1019"/>
                  </a:lnTo>
                  <a:lnTo>
                    <a:pt x="2603" y="970"/>
                  </a:lnTo>
                  <a:lnTo>
                    <a:pt x="2651" y="917"/>
                  </a:lnTo>
                  <a:lnTo>
                    <a:pt x="2695" y="864"/>
                  </a:lnTo>
                  <a:lnTo>
                    <a:pt x="2739" y="807"/>
                  </a:lnTo>
                  <a:lnTo>
                    <a:pt x="2778" y="748"/>
                  </a:lnTo>
                  <a:lnTo>
                    <a:pt x="2815" y="688"/>
                  </a:lnTo>
                  <a:lnTo>
                    <a:pt x="2850" y="626"/>
                  </a:lnTo>
                  <a:lnTo>
                    <a:pt x="2881" y="563"/>
                  </a:lnTo>
                  <a:lnTo>
                    <a:pt x="2909" y="496"/>
                  </a:lnTo>
                  <a:lnTo>
                    <a:pt x="2934" y="430"/>
                  </a:lnTo>
                  <a:lnTo>
                    <a:pt x="2946" y="396"/>
                  </a:lnTo>
                  <a:lnTo>
                    <a:pt x="2956" y="361"/>
                  </a:lnTo>
                  <a:lnTo>
                    <a:pt x="2966" y="326"/>
                  </a:lnTo>
                  <a:lnTo>
                    <a:pt x="2976" y="292"/>
                  </a:lnTo>
                  <a:lnTo>
                    <a:pt x="2983" y="256"/>
                  </a:lnTo>
                  <a:lnTo>
                    <a:pt x="2991" y="220"/>
                  </a:lnTo>
                  <a:lnTo>
                    <a:pt x="2998" y="184"/>
                  </a:lnTo>
                  <a:lnTo>
                    <a:pt x="3004" y="148"/>
                  </a:lnTo>
                  <a:lnTo>
                    <a:pt x="3008" y="110"/>
                  </a:lnTo>
                  <a:lnTo>
                    <a:pt x="3012" y="74"/>
                  </a:lnTo>
                  <a:lnTo>
                    <a:pt x="3015" y="37"/>
                  </a:lnTo>
                  <a:lnTo>
                    <a:pt x="3018" y="0"/>
                  </a:lnTo>
                  <a:lnTo>
                    <a:pt x="2798" y="0"/>
                  </a:lnTo>
                  <a:lnTo>
                    <a:pt x="2798" y="0"/>
                  </a:lnTo>
                  <a:lnTo>
                    <a:pt x="2792" y="63"/>
                  </a:lnTo>
                  <a:lnTo>
                    <a:pt x="2785" y="125"/>
                  </a:lnTo>
                  <a:lnTo>
                    <a:pt x="2773" y="187"/>
                  </a:lnTo>
                  <a:lnTo>
                    <a:pt x="2760" y="247"/>
                  </a:lnTo>
                  <a:lnTo>
                    <a:pt x="2743" y="306"/>
                  </a:lnTo>
                  <a:lnTo>
                    <a:pt x="2724" y="364"/>
                  </a:lnTo>
                  <a:lnTo>
                    <a:pt x="2703" y="421"/>
                  </a:lnTo>
                  <a:lnTo>
                    <a:pt x="2678" y="476"/>
                  </a:lnTo>
                  <a:lnTo>
                    <a:pt x="2651" y="531"/>
                  </a:lnTo>
                  <a:lnTo>
                    <a:pt x="2622" y="583"/>
                  </a:lnTo>
                  <a:lnTo>
                    <a:pt x="2590" y="635"/>
                  </a:lnTo>
                  <a:lnTo>
                    <a:pt x="2556" y="684"/>
                  </a:lnTo>
                  <a:lnTo>
                    <a:pt x="2520" y="731"/>
                  </a:lnTo>
                  <a:lnTo>
                    <a:pt x="2481" y="777"/>
                  </a:lnTo>
                  <a:lnTo>
                    <a:pt x="2441" y="822"/>
                  </a:lnTo>
                  <a:lnTo>
                    <a:pt x="2397" y="864"/>
                  </a:lnTo>
                  <a:lnTo>
                    <a:pt x="2354" y="904"/>
                  </a:lnTo>
                  <a:lnTo>
                    <a:pt x="2308" y="943"/>
                  </a:lnTo>
                  <a:lnTo>
                    <a:pt x="2259" y="979"/>
                  </a:lnTo>
                  <a:lnTo>
                    <a:pt x="2210" y="1012"/>
                  </a:lnTo>
                  <a:lnTo>
                    <a:pt x="2158" y="1043"/>
                  </a:lnTo>
                  <a:lnTo>
                    <a:pt x="2107" y="1072"/>
                  </a:lnTo>
                  <a:lnTo>
                    <a:pt x="2052" y="1100"/>
                  </a:lnTo>
                  <a:lnTo>
                    <a:pt x="1996" y="1124"/>
                  </a:lnTo>
                  <a:lnTo>
                    <a:pt x="1940" y="1146"/>
                  </a:lnTo>
                  <a:lnTo>
                    <a:pt x="1880" y="1164"/>
                  </a:lnTo>
                  <a:lnTo>
                    <a:pt x="1821" y="1180"/>
                  </a:lnTo>
                  <a:lnTo>
                    <a:pt x="1761" y="1195"/>
                  </a:lnTo>
                  <a:lnTo>
                    <a:pt x="1699" y="1205"/>
                  </a:lnTo>
                  <a:lnTo>
                    <a:pt x="1636" y="1212"/>
                  </a:lnTo>
                  <a:lnTo>
                    <a:pt x="1572" y="1218"/>
                  </a:lnTo>
                  <a:lnTo>
                    <a:pt x="1509" y="1219"/>
                  </a:lnTo>
                  <a:lnTo>
                    <a:pt x="1509" y="1219"/>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sz="800" dirty="0">
                <a:latin typeface="+mj-lt"/>
              </a:endParaRPr>
            </a:p>
          </p:txBody>
        </p:sp>
        <p:sp>
          <p:nvSpPr>
            <p:cNvPr id="43" name="WordArt 112"/>
            <p:cNvSpPr>
              <a:spLocks noChangeArrowheads="1" noChangeShapeType="1" noTextEdit="1"/>
            </p:cNvSpPr>
            <p:nvPr/>
          </p:nvSpPr>
          <p:spPr bwMode="gray">
            <a:xfrm rot="16200000">
              <a:off x="902389" y="1038543"/>
              <a:ext cx="1707525" cy="1988114"/>
            </a:xfrm>
            <a:prstGeom prst="rect">
              <a:avLst/>
            </a:prstGeom>
          </p:spPr>
          <p:txBody>
            <a:bodyPr spcFirstLastPara="1" wrap="none" fromWordArt="1">
              <a:prstTxWarp prst="textCircle">
                <a:avLst>
                  <a:gd name="adj" fmla="val 18052649"/>
                </a:avLst>
              </a:prstTxWarp>
            </a:bodyPr>
            <a:lstStyle/>
            <a:p>
              <a:pPr algn="ctr"/>
              <a:r>
                <a:rPr lang="en-US" sz="1000" b="1" kern="10" spc="360" dirty="0" smtClean="0">
                  <a:ln w="9525">
                    <a:noFill/>
                    <a:round/>
                    <a:headEnd/>
                    <a:tailEnd/>
                  </a:ln>
                  <a:solidFill>
                    <a:srgbClr val="F8F8F8"/>
                  </a:solidFill>
                  <a:latin typeface="+mj-lt"/>
                  <a:cs typeface="Arial"/>
                </a:rPr>
                <a:t>GO TO MARKET MATERIALS</a:t>
              </a:r>
              <a:endParaRPr lang="en-US" sz="1000" b="1" kern="10" spc="360" dirty="0">
                <a:ln w="9525">
                  <a:noFill/>
                  <a:round/>
                  <a:headEnd/>
                  <a:tailEnd/>
                </a:ln>
                <a:solidFill>
                  <a:srgbClr val="F8F8F8"/>
                </a:solidFill>
                <a:latin typeface="+mj-lt"/>
                <a:cs typeface="Arial"/>
              </a:endParaRPr>
            </a:p>
          </p:txBody>
        </p:sp>
        <p:sp>
          <p:nvSpPr>
            <p:cNvPr id="44" name="WordArt 112"/>
            <p:cNvSpPr>
              <a:spLocks noChangeArrowheads="1" noChangeShapeType="1" noTextEdit="1"/>
            </p:cNvSpPr>
            <p:nvPr/>
          </p:nvSpPr>
          <p:spPr bwMode="gray">
            <a:xfrm>
              <a:off x="675501" y="1389869"/>
              <a:ext cx="2177173" cy="1988114"/>
            </a:xfrm>
            <a:prstGeom prst="rect">
              <a:avLst/>
            </a:prstGeom>
          </p:spPr>
          <p:txBody>
            <a:bodyPr spcFirstLastPara="1" wrap="none" fromWordArt="1">
              <a:prstTxWarp prst="textArchDown">
                <a:avLst>
                  <a:gd name="adj" fmla="val 2060966"/>
                </a:avLst>
              </a:prstTxWarp>
            </a:bodyPr>
            <a:lstStyle/>
            <a:p>
              <a:pPr algn="ctr"/>
              <a:r>
                <a:rPr lang="en-US" sz="1000" b="1" kern="10" spc="360" dirty="0" smtClean="0">
                  <a:ln w="9525">
                    <a:noFill/>
                    <a:round/>
                    <a:headEnd/>
                    <a:tailEnd/>
                  </a:ln>
                  <a:solidFill>
                    <a:srgbClr val="F8F8F8"/>
                  </a:solidFill>
                  <a:latin typeface="+mj-lt"/>
                  <a:cs typeface="Arial"/>
                </a:rPr>
                <a:t>RISK MANAGEMENT GUIDANCE</a:t>
              </a:r>
              <a:endParaRPr lang="en-US" sz="1000" b="1" kern="10" spc="360" dirty="0">
                <a:ln w="9525">
                  <a:noFill/>
                  <a:round/>
                  <a:headEnd/>
                  <a:tailEnd/>
                </a:ln>
                <a:solidFill>
                  <a:srgbClr val="F8F8F8"/>
                </a:solidFill>
                <a:latin typeface="+mj-lt"/>
                <a:cs typeface="Arial"/>
              </a:endParaRPr>
            </a:p>
          </p:txBody>
        </p:sp>
        <p:sp>
          <p:nvSpPr>
            <p:cNvPr id="45" name="Oval 44"/>
            <p:cNvSpPr/>
            <p:nvPr/>
          </p:nvSpPr>
          <p:spPr bwMode="gray">
            <a:xfrm>
              <a:off x="2574132" y="1518112"/>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6" name="Oval 45"/>
            <p:cNvSpPr/>
            <p:nvPr/>
          </p:nvSpPr>
          <p:spPr bwMode="gray">
            <a:xfrm>
              <a:off x="2583657" y="2892243"/>
              <a:ext cx="115747" cy="1157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accent1"/>
                  </a:solidFill>
                  <a:latin typeface="+mj-lt"/>
                  <a:sym typeface="Symbol"/>
                </a:rPr>
                <a:t></a:t>
              </a:r>
              <a:endParaRPr lang="en-US" sz="800" dirty="0">
                <a:solidFill>
                  <a:schemeClr val="accent1"/>
                </a:solidFill>
                <a:latin typeface="+mj-lt"/>
              </a:endParaRPr>
            </a:p>
          </p:txBody>
        </p:sp>
        <p:sp>
          <p:nvSpPr>
            <p:cNvPr id="47" name="TextBox 46"/>
            <p:cNvSpPr txBox="1"/>
            <p:nvPr/>
          </p:nvSpPr>
          <p:spPr bwMode="gray">
            <a:xfrm rot="18954064">
              <a:off x="1203178" y="1888690"/>
              <a:ext cx="792866" cy="401973"/>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PROCESS</a:t>
              </a:r>
            </a:p>
            <a:p>
              <a:pPr algn="ctr"/>
              <a:r>
                <a:rPr lang="en-US" sz="800" dirty="0" smtClean="0">
                  <a:solidFill>
                    <a:schemeClr val="accent1"/>
                  </a:solidFill>
                  <a:latin typeface="+mj-lt"/>
                </a:rPr>
                <a:t>GUIDANCE</a:t>
              </a:r>
              <a:endParaRPr lang="en-US" sz="800" dirty="0">
                <a:solidFill>
                  <a:schemeClr val="accent1"/>
                </a:solidFill>
                <a:latin typeface="+mj-lt"/>
              </a:endParaRPr>
            </a:p>
          </p:txBody>
        </p:sp>
        <p:sp>
          <p:nvSpPr>
            <p:cNvPr id="48" name="TextBox 47"/>
            <p:cNvSpPr txBox="1"/>
            <p:nvPr/>
          </p:nvSpPr>
          <p:spPr bwMode="gray">
            <a:xfrm rot="2516322">
              <a:off x="1675157" y="1836693"/>
              <a:ext cx="705092" cy="307698"/>
            </a:xfrm>
            <a:prstGeom prst="rect">
              <a:avLst/>
            </a:prstGeom>
            <a:noFill/>
          </p:spPr>
          <p:txBody>
            <a:bodyPr wrap="square" lIns="0" tIns="0" rIns="0" bIns="0" rtlCol="0">
              <a:prstTxWarp prst="textArchUp">
                <a:avLst/>
              </a:prstTxWarp>
              <a:spAutoFit/>
            </a:bodyPr>
            <a:lstStyle/>
            <a:p>
              <a:pPr algn="ctr"/>
              <a:r>
                <a:rPr lang="en-US" sz="800" dirty="0" smtClean="0">
                  <a:solidFill>
                    <a:schemeClr val="accent1"/>
                  </a:solidFill>
                  <a:latin typeface="+mn-lt"/>
                </a:rPr>
                <a:t>FDD WORK</a:t>
              </a:r>
            </a:p>
            <a:p>
              <a:pPr algn="ctr"/>
              <a:r>
                <a:rPr lang="en-US" sz="800" dirty="0" smtClean="0">
                  <a:solidFill>
                    <a:schemeClr val="accent1"/>
                  </a:solidFill>
                  <a:latin typeface="+mn-lt"/>
                </a:rPr>
                <a:t>AREAS</a:t>
              </a:r>
              <a:endParaRPr lang="en-US" sz="800" dirty="0">
                <a:solidFill>
                  <a:schemeClr val="accent1"/>
                </a:solidFill>
                <a:latin typeface="+mn-lt"/>
              </a:endParaRPr>
            </a:p>
          </p:txBody>
        </p:sp>
        <p:sp>
          <p:nvSpPr>
            <p:cNvPr id="49" name="TextBox 48"/>
            <p:cNvSpPr txBox="1"/>
            <p:nvPr/>
          </p:nvSpPr>
          <p:spPr bwMode="gray">
            <a:xfrm rot="2691548">
              <a:off x="1071717" y="229071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ENGAGEMENT</a:t>
              </a:r>
            </a:p>
            <a:p>
              <a:pPr algn="ctr"/>
              <a:r>
                <a:rPr lang="en-US" sz="800" dirty="0" smtClean="0">
                  <a:solidFill>
                    <a:schemeClr val="accent1"/>
                  </a:solidFill>
                  <a:latin typeface="+mj-lt"/>
                </a:rPr>
                <a:t>ENABLERS</a:t>
              </a:r>
              <a:endParaRPr lang="en-US" sz="800" dirty="0">
                <a:solidFill>
                  <a:schemeClr val="accent1"/>
                </a:solidFill>
                <a:latin typeface="+mj-lt"/>
              </a:endParaRPr>
            </a:p>
          </p:txBody>
        </p:sp>
        <p:sp>
          <p:nvSpPr>
            <p:cNvPr id="50" name="TextBox 49"/>
            <p:cNvSpPr txBox="1"/>
            <p:nvPr/>
          </p:nvSpPr>
          <p:spPr bwMode="gray">
            <a:xfrm rot="18997325">
              <a:off x="1497519" y="2204468"/>
              <a:ext cx="879676" cy="459129"/>
            </a:xfrm>
            <a:prstGeom prst="rect">
              <a:avLst/>
            </a:prstGeom>
            <a:noFill/>
          </p:spPr>
          <p:txBody>
            <a:bodyPr wrap="square" lIns="0" tIns="0" rIns="0" bIns="0" rtlCol="0">
              <a:prstTxWarp prst="textArchDown">
                <a:avLst/>
              </a:prstTxWarp>
              <a:spAutoFit/>
            </a:bodyPr>
            <a:lstStyle/>
            <a:p>
              <a:pPr algn="ctr"/>
              <a:r>
                <a:rPr lang="en-US" sz="800" dirty="0" smtClean="0">
                  <a:solidFill>
                    <a:schemeClr val="accent1"/>
                  </a:solidFill>
                  <a:latin typeface="+mj-lt"/>
                </a:rPr>
                <a:t>OFFSHORE</a:t>
              </a:r>
            </a:p>
            <a:p>
              <a:pPr algn="ctr"/>
              <a:r>
                <a:rPr lang="en-US" sz="800" dirty="0" smtClean="0">
                  <a:solidFill>
                    <a:schemeClr val="accent1"/>
                  </a:solidFill>
                  <a:latin typeface="+mj-lt"/>
                </a:rPr>
                <a:t>SUPPORT</a:t>
              </a:r>
            </a:p>
            <a:p>
              <a:pPr algn="ctr"/>
              <a:r>
                <a:rPr lang="en-US" sz="800" dirty="0" smtClean="0">
                  <a:solidFill>
                    <a:schemeClr val="accent1"/>
                  </a:solidFill>
                  <a:latin typeface="+mj-lt"/>
                </a:rPr>
                <a:t>OPPORTUNITIES</a:t>
              </a:r>
            </a:p>
          </p:txBody>
        </p:sp>
        <p:sp>
          <p:nvSpPr>
            <p:cNvPr id="51" name="Oval 50"/>
            <p:cNvSpPr/>
            <p:nvPr/>
          </p:nvSpPr>
          <p:spPr bwMode="gray">
            <a:xfrm>
              <a:off x="1476827" y="1981099"/>
              <a:ext cx="572947" cy="572947"/>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dirty="0">
                <a:latin typeface="+mj-lt"/>
              </a:endParaRPr>
            </a:p>
          </p:txBody>
        </p:sp>
        <p:sp>
          <p:nvSpPr>
            <p:cNvPr id="52" name="TextBox 51"/>
            <p:cNvSpPr txBox="1"/>
            <p:nvPr/>
          </p:nvSpPr>
          <p:spPr bwMode="gray">
            <a:xfrm>
              <a:off x="1496240" y="2084843"/>
              <a:ext cx="532436" cy="338554"/>
            </a:xfrm>
            <a:prstGeom prst="rect">
              <a:avLst/>
            </a:prstGeom>
            <a:noFill/>
          </p:spPr>
          <p:txBody>
            <a:bodyPr wrap="square" rtlCol="0">
              <a:spAutoFit/>
            </a:bodyPr>
            <a:lstStyle/>
            <a:p>
              <a:pPr algn="ctr"/>
              <a:r>
                <a:rPr lang="en-US" sz="800" b="1" dirty="0" smtClean="0">
                  <a:solidFill>
                    <a:schemeClr val="bg1"/>
                  </a:solidFill>
                  <a:effectLst>
                    <a:outerShdw blurRad="38100" dist="38100" dir="2700000" algn="tl">
                      <a:srgbClr val="000000">
                        <a:alpha val="43137"/>
                      </a:srgbClr>
                    </a:outerShdw>
                  </a:effectLst>
                  <a:latin typeface="+mj-lt"/>
                </a:rPr>
                <a:t>FDD </a:t>
              </a:r>
            </a:p>
            <a:p>
              <a:pPr algn="ctr"/>
              <a:r>
                <a:rPr lang="en-US" sz="800" b="1" dirty="0" smtClean="0">
                  <a:solidFill>
                    <a:schemeClr val="bg1"/>
                  </a:solidFill>
                  <a:effectLst>
                    <a:outerShdw blurRad="38100" dist="38100" dir="2700000" algn="tl">
                      <a:srgbClr val="000000">
                        <a:alpha val="43137"/>
                      </a:srgbClr>
                    </a:outerShdw>
                  </a:effectLst>
                  <a:latin typeface="+mj-lt"/>
                </a:rPr>
                <a:t>Toolkit</a:t>
              </a:r>
              <a:endParaRPr lang="en-US" sz="800" b="1" dirty="0">
                <a:solidFill>
                  <a:schemeClr val="bg1"/>
                </a:solidFill>
                <a:effectLst>
                  <a:outerShdw blurRad="38100" dist="38100" dir="2700000" algn="tl">
                    <a:srgbClr val="000000">
                      <a:alpha val="43137"/>
                    </a:srgbClr>
                  </a:outerShdw>
                </a:effectLst>
                <a:latin typeface="+mj-lt"/>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600" b="0" dirty="0" smtClean="0">
                <a:solidFill>
                  <a:schemeClr val="accent1">
                    <a:lumMod val="20000"/>
                    <a:lumOff val="80000"/>
                  </a:schemeClr>
                </a:solidFill>
              </a:rPr>
              <a:t>Document review</a:t>
            </a:r>
            <a:br>
              <a:rPr lang="en-GB" sz="1600" b="0" dirty="0" smtClean="0">
                <a:solidFill>
                  <a:schemeClr val="accent1">
                    <a:lumMod val="20000"/>
                    <a:lumOff val="80000"/>
                  </a:schemeClr>
                </a:solidFill>
              </a:rPr>
            </a:br>
            <a:r>
              <a:rPr lang="en-GB" sz="1800" dirty="0" smtClean="0"/>
              <a:t>Capabilities and benefits</a:t>
            </a:r>
            <a:endParaRPr lang="en-US" sz="1800" dirty="0"/>
          </a:p>
        </p:txBody>
      </p:sp>
      <p:graphicFrame>
        <p:nvGraphicFramePr>
          <p:cNvPr id="4" name="Table 3"/>
          <p:cNvGraphicFramePr>
            <a:graphicFrameLocks noGrp="1"/>
          </p:cNvGraphicFramePr>
          <p:nvPr/>
        </p:nvGraphicFramePr>
        <p:xfrm>
          <a:off x="252047" y="1255535"/>
          <a:ext cx="4254012" cy="2520627"/>
        </p:xfrm>
        <a:graphic>
          <a:graphicData uri="http://schemas.openxmlformats.org/drawingml/2006/table">
            <a:tbl>
              <a:tblPr firstRow="1" bandRow="1">
                <a:tableStyleId>{5C22544A-7EE6-4342-B048-85BDC9FD1C3A}</a:tableStyleId>
              </a:tblPr>
              <a:tblGrid>
                <a:gridCol w="4254012"/>
              </a:tblGrid>
              <a:tr h="308507">
                <a:tc>
                  <a:txBody>
                    <a:bodyPr/>
                    <a:lstStyle/>
                    <a:p>
                      <a:pPr>
                        <a:spcBef>
                          <a:spcPts val="600"/>
                        </a:spcBef>
                      </a:pPr>
                      <a:r>
                        <a:rPr lang="en-US" sz="1200" dirty="0" smtClean="0"/>
                        <a:t>Capabilities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409DAD"/>
                    </a:solidFill>
                  </a:tcPr>
                </a:tc>
              </a:tr>
              <a:tr h="2212120">
                <a:tc>
                  <a:txBody>
                    <a:bodyPr/>
                    <a:lstStyle/>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smtClean="0">
                          <a:solidFill>
                            <a:schemeClr val="dk1"/>
                          </a:solidFill>
                          <a:latin typeface="+mn-lt"/>
                          <a:ea typeface="+mn-ea"/>
                          <a:cs typeface="+mn-cs"/>
                        </a:rPr>
                        <a:t>Capturing the key financial/commercial</a:t>
                      </a:r>
                      <a:r>
                        <a:rPr lang="en-US" sz="1200" kern="1200" baseline="0" dirty="0" smtClean="0">
                          <a:solidFill>
                            <a:schemeClr val="dk1"/>
                          </a:solidFill>
                          <a:latin typeface="+mn-lt"/>
                          <a:ea typeface="+mn-ea"/>
                          <a:cs typeface="+mn-cs"/>
                        </a:rPr>
                        <a:t> issues </a:t>
                      </a:r>
                      <a:r>
                        <a:rPr lang="en-US" sz="1200" kern="1200" dirty="0" smtClean="0">
                          <a:solidFill>
                            <a:schemeClr val="dk1"/>
                          </a:solidFill>
                          <a:latin typeface="+mn-lt"/>
                          <a:ea typeface="+mn-ea"/>
                          <a:cs typeface="+mn-cs"/>
                        </a:rPr>
                        <a:t>from various documents like customer contracts, loan sanction letter, etc</a:t>
                      </a:r>
                    </a:p>
                    <a:p>
                      <a:pPr marL="182563" marR="0" indent="-182563" algn="l" defTabSz="914400" rtl="0" eaLnBrk="1" fontAlgn="auto" latinLnBrk="0" hangingPunct="1">
                        <a:lnSpc>
                          <a:spcPct val="100000"/>
                        </a:lnSpc>
                        <a:spcBef>
                          <a:spcPts val="600"/>
                        </a:spcBef>
                        <a:spcAft>
                          <a:spcPts val="0"/>
                        </a:spcAft>
                        <a:buClr>
                          <a:schemeClr val="accent1"/>
                        </a:buClr>
                        <a:buSzPct val="125000"/>
                        <a:buFont typeface="Arial" pitchFamily="34" charset="0"/>
                        <a:buChar char="▪"/>
                        <a:tabLst/>
                        <a:defRPr/>
                      </a:pPr>
                      <a:r>
                        <a:rPr lang="en-US" sz="1200" kern="1200" dirty="0" smtClean="0">
                          <a:solidFill>
                            <a:schemeClr val="dk1"/>
                          </a:solidFill>
                          <a:latin typeface="+mn-lt"/>
                          <a:ea typeface="+mn-ea"/>
                          <a:cs typeface="+mn-cs"/>
                        </a:rPr>
                        <a:t>Summarizing the documents</a:t>
                      </a:r>
                    </a:p>
                  </a:txBody>
                  <a:tcPr marL="49846" marR="49846" marT="54000" marB="54000">
                    <a:lnL w="6350" cap="flat" cmpd="sng" algn="ctr">
                      <a:solidFill>
                        <a:srgbClr val="409DAD"/>
                      </a:solidFill>
                      <a:prstDash val="solid"/>
                      <a:round/>
                      <a:headEnd type="none" w="med" len="med"/>
                      <a:tailEnd type="none" w="med" len="med"/>
                    </a:lnL>
                    <a:lnR w="6350" cap="flat" cmpd="sng" algn="ctr">
                      <a:solidFill>
                        <a:srgbClr val="409DAD"/>
                      </a:solidFill>
                      <a:prstDash val="solid"/>
                      <a:round/>
                      <a:headEnd type="none" w="med" len="med"/>
                      <a:tailEnd type="none" w="med" len="med"/>
                    </a:lnR>
                    <a:lnT w="6350" cap="flat" cmpd="sng" algn="ctr">
                      <a:solidFill>
                        <a:srgbClr val="409DAD"/>
                      </a:solidFill>
                      <a:prstDash val="solid"/>
                      <a:round/>
                      <a:headEnd type="none" w="med" len="med"/>
                      <a:tailEnd type="none" w="med" len="med"/>
                    </a:lnT>
                    <a:lnB w="6350" cap="flat" cmpd="sng" algn="ctr">
                      <a:solidFill>
                        <a:srgbClr val="409DAD"/>
                      </a:solidFill>
                      <a:prstDash val="solid"/>
                      <a:round/>
                      <a:headEnd type="none" w="med" len="med"/>
                      <a:tailEnd type="none" w="med" len="med"/>
                    </a:lnB>
                    <a:solidFill>
                      <a:srgbClr val="E5F2F4"/>
                    </a:solidFill>
                  </a:tcPr>
                </a:tc>
              </a:tr>
            </a:tbl>
          </a:graphicData>
        </a:graphic>
      </p:graphicFrame>
      <p:graphicFrame>
        <p:nvGraphicFramePr>
          <p:cNvPr id="9" name="Table 8"/>
          <p:cNvGraphicFramePr>
            <a:graphicFrameLocks noGrp="1"/>
          </p:cNvGraphicFramePr>
          <p:nvPr/>
        </p:nvGraphicFramePr>
        <p:xfrm>
          <a:off x="4637943" y="1268413"/>
          <a:ext cx="4254012" cy="2479234"/>
        </p:xfrm>
        <a:graphic>
          <a:graphicData uri="http://schemas.openxmlformats.org/drawingml/2006/table">
            <a:tbl>
              <a:tblPr firstRow="1" bandRow="1">
                <a:tableStyleId>{5C22544A-7EE6-4342-B048-85BDC9FD1C3A}</a:tableStyleId>
              </a:tblPr>
              <a:tblGrid>
                <a:gridCol w="4254012"/>
              </a:tblGrid>
              <a:tr h="260265">
                <a:tc>
                  <a:txBody>
                    <a:bodyPr/>
                    <a:lstStyle/>
                    <a:p>
                      <a:pPr>
                        <a:spcBef>
                          <a:spcPts val="600"/>
                        </a:spcBef>
                      </a:pPr>
                      <a:r>
                        <a:rPr lang="en-US" sz="1200" dirty="0" smtClean="0"/>
                        <a:t>Benefits</a:t>
                      </a: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AA5CAA"/>
                    </a:solidFill>
                  </a:tcPr>
                </a:tc>
              </a:tr>
              <a:tr h="2188354">
                <a:tc>
                  <a:txBody>
                    <a:bodyPr/>
                    <a:lstStyle/>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Onshore</a:t>
                      </a:r>
                      <a:r>
                        <a:rPr lang="en-US" sz="1200" kern="1200" baseline="0" dirty="0" smtClean="0">
                          <a:solidFill>
                            <a:schemeClr val="dk1"/>
                          </a:solidFill>
                          <a:latin typeface="+mn-lt"/>
                          <a:ea typeface="+mn-ea"/>
                          <a:cs typeface="+mn-cs"/>
                        </a:rPr>
                        <a:t> team can focus on analytical work and report writing</a:t>
                      </a:r>
                    </a:p>
                    <a:p>
                      <a:pPr marL="182563" lvl="1"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KPMG</a:t>
                      </a:r>
                      <a:r>
                        <a:rPr lang="en-US" sz="1200" kern="1200" baseline="0" dirty="0" smtClean="0">
                          <a:solidFill>
                            <a:schemeClr val="dk1"/>
                          </a:solidFill>
                          <a:latin typeface="+mn-lt"/>
                          <a:ea typeface="+mn-ea"/>
                          <a:cs typeface="+mn-cs"/>
                        </a:rPr>
                        <a:t> Global Service (</a:t>
                      </a:r>
                      <a:r>
                        <a:rPr lang="en-US" sz="1200" kern="1200" dirty="0" smtClean="0">
                          <a:solidFill>
                            <a:schemeClr val="dk1"/>
                          </a:solidFill>
                          <a:latin typeface="+mn-lt"/>
                          <a:ea typeface="+mn-ea"/>
                          <a:cs typeface="+mn-cs"/>
                        </a:rPr>
                        <a:t>KGS)</a:t>
                      </a:r>
                      <a:r>
                        <a:rPr lang="en-US" sz="1200" kern="1200" baseline="0" dirty="0" smtClean="0">
                          <a:solidFill>
                            <a:schemeClr val="dk1"/>
                          </a:solidFill>
                          <a:latin typeface="+mn-lt"/>
                          <a:ea typeface="+mn-ea"/>
                          <a:cs typeface="+mn-cs"/>
                        </a:rPr>
                        <a:t> staff can review documents on loans, contingent liabilities and litigations</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AA5CAA"/>
                      </a:solidFill>
                      <a:prstDash val="solid"/>
                      <a:round/>
                      <a:headEnd type="none" w="med" len="med"/>
                      <a:tailEnd type="none" w="med" len="med"/>
                    </a:lnL>
                    <a:lnR w="6350" cap="flat" cmpd="sng" algn="ctr">
                      <a:solidFill>
                        <a:srgbClr val="AA5CAA"/>
                      </a:solidFill>
                      <a:prstDash val="solid"/>
                      <a:round/>
                      <a:headEnd type="none" w="med" len="med"/>
                      <a:tailEnd type="none" w="med" len="med"/>
                    </a:lnR>
                    <a:lnT w="6350" cap="flat" cmpd="sng" algn="ctr">
                      <a:solidFill>
                        <a:srgbClr val="AA5CAA"/>
                      </a:solidFill>
                      <a:prstDash val="solid"/>
                      <a:round/>
                      <a:headEnd type="none" w="med" len="med"/>
                      <a:tailEnd type="none" w="med" len="med"/>
                    </a:lnT>
                    <a:lnB w="6350" cap="flat" cmpd="sng" algn="ctr">
                      <a:solidFill>
                        <a:srgbClr val="AA5CAA"/>
                      </a:solidFill>
                      <a:prstDash val="solid"/>
                      <a:round/>
                      <a:headEnd type="none" w="med" len="med"/>
                      <a:tailEnd type="none" w="med" len="med"/>
                    </a:lnB>
                    <a:solidFill>
                      <a:srgbClr val="F3E9F3"/>
                    </a:solidFill>
                  </a:tcPr>
                </a:tc>
              </a:tr>
            </a:tbl>
          </a:graphicData>
        </a:graphic>
      </p:graphicFrame>
      <p:graphicFrame>
        <p:nvGraphicFramePr>
          <p:cNvPr id="5" name="Table 4"/>
          <p:cNvGraphicFramePr>
            <a:graphicFrameLocks noGrp="1"/>
          </p:cNvGraphicFramePr>
          <p:nvPr/>
        </p:nvGraphicFramePr>
        <p:xfrm>
          <a:off x="251520" y="4221089"/>
          <a:ext cx="4254012" cy="1933595"/>
        </p:xfrm>
        <a:graphic>
          <a:graphicData uri="http://schemas.openxmlformats.org/drawingml/2006/table">
            <a:tbl>
              <a:tblPr firstRow="1" bandRow="1">
                <a:tableStyleId>{5C22544A-7EE6-4342-B048-85BDC9FD1C3A}</a:tableStyleId>
              </a:tblPr>
              <a:tblGrid>
                <a:gridCol w="4254012"/>
              </a:tblGrid>
              <a:tr h="229170">
                <a:tc>
                  <a:txBody>
                    <a:bodyPr/>
                    <a:lstStyle/>
                    <a:p>
                      <a:pPr>
                        <a:spcBef>
                          <a:spcPts val="600"/>
                        </a:spcBef>
                      </a:pPr>
                      <a:r>
                        <a:rPr lang="en-US" sz="1200" dirty="0" smtClean="0"/>
                        <a:t>Real</a:t>
                      </a:r>
                      <a:r>
                        <a:rPr lang="en-US" sz="1200" baseline="0" dirty="0" smtClean="0"/>
                        <a:t> life situation (1)</a:t>
                      </a:r>
                      <a:endParaRPr lang="en-US" sz="1200" dirty="0" smtClean="0"/>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4066AA"/>
                    </a:solidFill>
                  </a:tcPr>
                </a:tc>
              </a:tr>
              <a:tr h="1642715">
                <a:tc>
                  <a:txBody>
                    <a:bodyPr/>
                    <a:lstStyle/>
                    <a:p>
                      <a:pPr marL="182563" indent="-182563" algn="l" defTabSz="914400" rtl="0" eaLnBrk="1" latinLnBrk="0" hangingPunct="1">
                        <a:spcBef>
                          <a:spcPts val="600"/>
                        </a:spcBef>
                        <a:buClr>
                          <a:schemeClr val="accent1"/>
                        </a:buClr>
                        <a:buSzPct val="125000"/>
                        <a:buFont typeface="Arial" pitchFamily="34" charset="0"/>
                        <a:buChar char="▪"/>
                      </a:pPr>
                      <a:r>
                        <a:rPr lang="en-US" sz="1200" kern="1200" dirty="0" smtClean="0">
                          <a:solidFill>
                            <a:schemeClr val="dk1"/>
                          </a:solidFill>
                          <a:latin typeface="+mn-lt"/>
                          <a:ea typeface="+mn-ea"/>
                          <a:cs typeface="+mn-cs"/>
                        </a:rPr>
                        <a:t>A</a:t>
                      </a:r>
                      <a:r>
                        <a:rPr lang="en-US" sz="1200" kern="1200" baseline="0" dirty="0" smtClean="0">
                          <a:solidFill>
                            <a:schemeClr val="dk1"/>
                          </a:solidFill>
                          <a:latin typeface="+mn-lt"/>
                          <a:ea typeface="+mn-ea"/>
                          <a:cs typeface="+mn-cs"/>
                        </a:rPr>
                        <a:t> four member project team is working on an engagement and have a client meeting after four days. The target uploads a massive amount of data and they need to review all documents before their client meeting. The KGS team is available and they prepare summaries and management questions. Thus they help the onshore team to deliver as per timelines.</a:t>
                      </a:r>
                      <a:endParaRPr lang="en-US" sz="1200" kern="1200" dirty="0" smtClean="0">
                        <a:solidFill>
                          <a:schemeClr val="dk1"/>
                        </a:solidFill>
                        <a:latin typeface="+mn-lt"/>
                        <a:ea typeface="+mn-ea"/>
                        <a:cs typeface="+mn-cs"/>
                      </a:endParaRPr>
                    </a:p>
                  </a:txBody>
                  <a:tcPr marL="49846" marR="49846" marT="54000" marB="54000">
                    <a:lnL w="6350" cap="flat" cmpd="sng" algn="ctr">
                      <a:solidFill>
                        <a:srgbClr val="4066AA"/>
                      </a:solidFill>
                      <a:prstDash val="solid"/>
                      <a:round/>
                      <a:headEnd type="none" w="med" len="med"/>
                      <a:tailEnd type="none" w="med" len="med"/>
                    </a:lnL>
                    <a:lnR w="6350" cap="flat" cmpd="sng" algn="ctr">
                      <a:solidFill>
                        <a:srgbClr val="4066AA"/>
                      </a:solidFill>
                      <a:prstDash val="solid"/>
                      <a:round/>
                      <a:headEnd type="none" w="med" len="med"/>
                      <a:tailEnd type="none" w="med" len="med"/>
                    </a:lnR>
                    <a:lnT w="6350" cap="flat" cmpd="sng" algn="ctr">
                      <a:solidFill>
                        <a:srgbClr val="4066AA"/>
                      </a:solidFill>
                      <a:prstDash val="solid"/>
                      <a:round/>
                      <a:headEnd type="none" w="med" len="med"/>
                      <a:tailEnd type="none" w="med" len="med"/>
                    </a:lnT>
                    <a:lnB w="6350" cap="flat" cmpd="sng" algn="ctr">
                      <a:solidFill>
                        <a:srgbClr val="4066AA"/>
                      </a:solidFill>
                      <a:prstDash val="solid"/>
                      <a:round/>
                      <a:headEnd type="none" w="med" len="med"/>
                      <a:tailEnd type="none" w="med" len="med"/>
                    </a:lnB>
                    <a:solidFill>
                      <a:srgbClr val="E5EAF3"/>
                    </a:solidFill>
                  </a:tcPr>
                </a:tc>
              </a:tr>
            </a:tbl>
          </a:graphicData>
        </a:graphic>
      </p:graphicFrame>
      <p:pic>
        <p:nvPicPr>
          <p:cNvPr id="7" name="Picture 3"/>
          <p:cNvPicPr>
            <a:picLocks noChangeAspect="1" noChangeArrowheads="1"/>
          </p:cNvPicPr>
          <p:nvPr/>
        </p:nvPicPr>
        <p:blipFill>
          <a:blip r:embed="rId3" cstate="print"/>
          <a:srcRect/>
          <a:stretch>
            <a:fillRect/>
          </a:stretch>
        </p:blipFill>
        <p:spPr bwMode="auto">
          <a:xfrm>
            <a:off x="8102809" y="73101"/>
            <a:ext cx="828540" cy="822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p:cNvSpPr txBox="1">
            <a:spLocks/>
          </p:cNvSpPr>
          <p:nvPr/>
        </p:nvSpPr>
        <p:spPr bwMode="gray">
          <a:xfrm>
            <a:off x="320400" y="3789363"/>
            <a:ext cx="3531520" cy="2623794"/>
          </a:xfrm>
          <a:prstGeom prst="rect">
            <a:avLst/>
          </a:prstGeom>
          <a:noFill/>
          <a:ln w="9525">
            <a:noFill/>
            <a:miter lim="800000"/>
            <a:headEnd/>
            <a:tailEnd/>
          </a:ln>
        </p:spPr>
        <p:txBody>
          <a:bodyPr vert="horz" lIns="0" tIns="0" rIns="0" bIns="0" rtlCol="0" anchor="b">
            <a:noAutofit/>
          </a:bodyPr>
          <a:lstStyle/>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r>
              <a:rPr kumimoji="0" lang="en-US" sz="1000" b="0" i="0" u="none" strike="noStrike" kern="1200" cap="none" spc="0" normalizeH="0" baseline="0" noProof="0" dirty="0" smtClean="0">
                <a:ln>
                  <a:noFill/>
                </a:ln>
                <a:solidFill>
                  <a:srgbClr val="000000"/>
                </a:solidFill>
                <a:effectLst/>
                <a:uLnTx/>
                <a:uFillTx/>
                <a:latin typeface="Arial"/>
                <a:ea typeface="+mn-ea"/>
                <a:cs typeface="+mn-cs"/>
              </a:rPr>
              <a:t>© 2012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vis-à-vis third parties, nor does KPMG International have any such authority to obligate or bind any member firm. All rights reserved. FOR INTERNAL USE ONLY</a:t>
            </a:r>
          </a:p>
          <a:p>
            <a:pPr marL="0" marR="0" lvl="0" indent="0" algn="l" defTabSz="914400" rtl="0" eaLnBrk="0" fontAlgn="auto" latinLnBrk="0" hangingPunct="0">
              <a:lnSpc>
                <a:spcPct val="100000"/>
              </a:lnSpc>
              <a:spcBef>
                <a:spcPts val="0"/>
              </a:spcBef>
              <a:spcAft>
                <a:spcPts val="600"/>
              </a:spcAft>
              <a:buClrTx/>
              <a:buSzTx/>
              <a:buFont typeface="Arial" pitchFamily="34" charset="0"/>
              <a:buNone/>
              <a:tabLst/>
              <a:defRPr/>
            </a:pPr>
            <a:endParaRPr kumimoji="0" lang="en-GB" sz="1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kumimoji="0" lang="en-GB" sz="1000" b="0" i="0" u="none" strike="noStrike" kern="1200" cap="none" spc="0" normalizeH="0" baseline="0" noProof="0" dirty="0" smtClean="0">
                <a:ln>
                  <a:noFill/>
                </a:ln>
                <a:solidFill>
                  <a:srgbClr val="000000"/>
                </a:solidFill>
                <a:effectLst/>
                <a:uLnTx/>
                <a:uFillTx/>
                <a:latin typeface="Arial"/>
                <a:ea typeface="+mn-ea"/>
                <a:cs typeface="+mn-cs"/>
              </a:rPr>
              <a:t>The KPMG name, logo and "cutting through complexity" are registered trademarks or trademarks of KPMG International Cooperative ("KPMG International"). </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Tree>
  </p:cSld>
  <p:clrMapOvr>
    <a:masterClrMapping/>
  </p:clrMapOvr>
</p:sld>
</file>

<file path=ppt/theme/theme1.xml><?xml version="1.0" encoding="utf-8"?>
<a:theme xmlns:a="http://schemas.openxmlformats.org/drawingml/2006/main" name="KPMG Template 2007">
  <a:themeElements>
    <a:clrScheme name="Custom 26">
      <a:dk1>
        <a:srgbClr val="000000"/>
      </a:dk1>
      <a:lt1>
        <a:srgbClr val="FFFFFF"/>
      </a:lt1>
      <a:dk2>
        <a:srgbClr val="000000"/>
      </a:dk2>
      <a:lt2>
        <a:srgbClr val="747678"/>
      </a:lt2>
      <a:accent1>
        <a:srgbClr val="00338D"/>
      </a:accent1>
      <a:accent2>
        <a:srgbClr val="6A7F10"/>
      </a:accent2>
      <a:accent3>
        <a:srgbClr val="8E258D"/>
      </a:accent3>
      <a:accent4>
        <a:srgbClr val="007C92"/>
      </a:accent4>
      <a:accent5>
        <a:srgbClr val="B5BF88"/>
      </a:accent5>
      <a:accent6>
        <a:srgbClr val="DADFC3"/>
      </a:accent6>
      <a:hlink>
        <a:srgbClr val="007C92"/>
      </a:hlink>
      <a:folHlink>
        <a:srgbClr val="8E258D"/>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PMG">
        <a:dk1>
          <a:srgbClr val="000000"/>
        </a:dk1>
        <a:lt1>
          <a:srgbClr val="FFFFFF"/>
        </a:lt1>
        <a:dk2>
          <a:srgbClr val="000000"/>
        </a:dk2>
        <a:lt2>
          <a:srgbClr val="747678"/>
        </a:lt2>
        <a:accent1>
          <a:srgbClr val="00338D"/>
        </a:accent1>
        <a:accent2>
          <a:srgbClr val="6A7F10"/>
        </a:accent2>
        <a:accent3>
          <a:srgbClr val="FFFFFF"/>
        </a:accent3>
        <a:accent4>
          <a:srgbClr val="000000"/>
        </a:accent4>
        <a:accent5>
          <a:srgbClr val="B5BF88"/>
        </a:accent5>
        <a:accent6>
          <a:srgbClr val="5F720D"/>
        </a:accent6>
        <a:hlink>
          <a:srgbClr val="BABBBC"/>
        </a:hlink>
        <a:folHlink>
          <a:srgbClr val="007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Media_x0020_Type xmlns="be912a0f-871e-4bc8-abfc-ad9b3a1cba72">PPT</Media_x0020_Type>
    <KPMG_x0020_Function xmlns="be912a0f-871e-4bc8-abfc-ad9b3a1cba72">Advisory</KPMG_x0020_Function>
    <Primary_x0020_Owner xmlns="be912a0f-871e-4bc8-abfc-ad9b3a1cba72">Global Advisory Development</Primary_x0020_Owner>
    <Abstract xmlns="be912a0f-871e-4bc8-abfc-ad9b3a1cba72">The purpose of this document is to provide an overview of the capabilities of KGS staff to review documents. It also lists out the benefits of KGS staff executing these tasks vis-à-vis an onshore resource.
</Abstract>
    <Category_x002f_DocumentType xmlns="be912a0f-871e-4bc8-abfc-ad9b3a1cba72">Methodology &amp; Tools | Technique Paper</Category_x002f_DocumentType>
    <Toolkit xmlns="be912a0f-871e-4bc8-abfc-ad9b3a1cba72">Financial Due Diligence</Toolkit>
    <Expiry_x0020_Date xmlns="be912a0f-871e-4bc8-abfc-ad9b3a1cba72">2013-10-25T04:00:00+00:00</Expiry_x0020_Date>
    <Contact_x0020_Person xmlns="be912a0f-871e-4bc8-abfc-ad9b3a1cba72">Global Advisory Development</Contact_x0020_Person>
    <Secondary_x0020_Service_x0020_Group_x002f_Service_x0020_Line_x002f_Service_x0020_Network xmlns="be912a0f-871e-4bc8-abfc-ad9b3a1cba72">DA | TS | Buy Side - Corporate and Private Equity; DA | TS | Sell Side - Corporate and Private Equity</Secondary_x0020_Service_x0020_Group_x002f_Service_x0020_Line_x002f_Service_x0020_Network>
    <Country_x0020_Name xmlns="be912a0f-871e-4bc8-abfc-ad9b3a1cba72">Global | GO</Country_x0020_Name>
    <Keyword xmlns="be912a0f-871e-4bc8-abfc-ad9b3a1cba72">FDD_OS_DocReview</Keyword>
    <Risk_x0020_Management_x0020_Level xmlns="be912a0f-871e-4bc8-abfc-ad9b3a1cba72">1. Risk Reviewed</Risk_x0020_Management_x0020_Level>
    <Primary_x0020_Service_x0020_Group_x002f_Service_x0020_Line_x002f_Service_x0020_Network xmlns="be912a0f-871e-4bc8-abfc-ad9b3a1cba72">DA | TS</Primary_x0020_Service_x0020_Group_x002f_Service_x0020_Line_x002f_Service_x0020_Network>
    <Services xmlns="be912a0f-871e-4bc8-abfc-ad9b3a1cba72">Financial Due Diligence</Services>
    <Publication_x0020_Date xmlns="be912a0f-871e-4bc8-abfc-ad9b3a1cba72">2012-01-24T05:00:00+00:00</Publication_x0020_Date>
    <Primary_x0020_Language xmlns="be912a0f-871e-4bc8-abfc-ad9b3a1cba72">English</Primary_x0020_Language>
  </documentManagement>
</p:properties>
</file>

<file path=customXml/item2.xml><?xml version="1.0" encoding="utf-8"?>
<ct:contentTypeSchema xmlns:ct="http://schemas.microsoft.com/office/2006/metadata/contentType" xmlns:ma="http://schemas.microsoft.com/office/2006/metadata/properties/metaAttributes" ct:_="" ma:_="" ma:contentTypeName="Clean Team Document" ma:contentTypeID="0x01010D00D03250A7DD12EA4F82474666A1769A020017891F5ACEFD40438639142355CBAF12" ma:contentTypeVersion="94" ma:contentTypeDescription="" ma:contentTypeScope="" ma:versionID="b6fa68c10bcbfe16f5dd8e8506e919e7">
  <xsd:schema xmlns:xsd="http://www.w3.org/2001/XMLSchema" xmlns:p="http://schemas.microsoft.com/office/2006/metadata/properties" xmlns:ns1="http://schemas.microsoft.com/sharepoint/v3" xmlns:ns2="36a1efc2-d798-49a0-b287-5ea8e702f8a2" xmlns:ns3="cf981484-ed93-4090-baf6-fe2481f804a7" xmlns:ns4="3b8ef508-e9d1-4b2f-9c4d-11b1305c9fbd" xmlns:ns5="http://schemas.microsoft.com/sharepoint/v3/fields" xmlns:ns6="d5eb7b08-b2c5-40f5-90dd-3641eb55a45e" xmlns:ns7="489cfb28-c304-49d6-bddc-c8ec7c386673" targetNamespace="http://schemas.microsoft.com/office/2006/metadata/properties" ma:root="true" ma:fieldsID="1e8a956a5ef3ba11fe20f9b69c369283" ns1:_="" ns2:_="" ns3:_="" ns4:_="" ns5:_="" ns6:_="" ns7:_="">
    <xsd:import namespace="http://schemas.microsoft.com/sharepoint/v3"/>
    <xsd:import namespace="36a1efc2-d798-49a0-b287-5ea8e702f8a2"/>
    <xsd:import namespace="cf981484-ed93-4090-baf6-fe2481f804a7"/>
    <xsd:import namespace="3b8ef508-e9d1-4b2f-9c4d-11b1305c9fbd"/>
    <xsd:import namespace="http://schemas.microsoft.com/sharepoint/v3/fields"/>
    <xsd:import namespace="d5eb7b08-b2c5-40f5-90dd-3641eb55a45e"/>
    <xsd:import namespace="489cfb28-c304-49d6-bddc-c8ec7c386673"/>
    <xsd:element name="properties">
      <xsd:complexType>
        <xsd:sequence>
          <xsd:element name="documentManagement">
            <xsd:complexType>
              <xsd:all>
                <xsd:element ref="ns2:Sanitization_x0020_Stage" minOccurs="0"/>
                <xsd:element ref="ns3:Abstract" minOccurs="0"/>
                <xsd:element ref="ns2:_x0023__x0020_of_x0020_Pages" minOccurs="0"/>
                <xsd:element ref="ns4:Risk_x0020_Management_x0020_Level" minOccurs="0"/>
                <xsd:element ref="ns1:Priority" minOccurs="0"/>
                <xsd:element ref="ns2:Internal_x0020_Use_x0020_Only" minOccurs="0"/>
                <xsd:element ref="ns4:Category_x002f_DocumentType" minOccurs="0"/>
                <xsd:element ref="ns4:Country_x0020_Name" minOccurs="0"/>
                <xsd:element ref="ns4:Global_x0020_Coverage" minOccurs="0"/>
                <xsd:element ref="ns4:Primary_x0020_Language" minOccurs="0"/>
                <xsd:element ref="ns4:Expiry_x0020_Date" minOccurs="0"/>
                <xsd:element ref="ns4:PublicationDate" minOccurs="0"/>
                <xsd:element ref="ns4:PrimarySGSLSN0" minOccurs="0"/>
                <xsd:element ref="ns4:Services" minOccurs="0"/>
                <xsd:element ref="ns4:Toolkit0" minOccurs="0"/>
                <xsd:element ref="ns4:SecondarySGSLSN" minOccurs="0"/>
                <xsd:element ref="ns4:LOB_x002f_Sector_x002f_Subsector" minOccurs="0"/>
                <xsd:element ref="ns4:IT_x0020_Platform" minOccurs="0"/>
                <xsd:element ref="ns2:Website" minOccurs="0"/>
                <xsd:element ref="ns2:Reviewer_x0020_Comments" minOccurs="0"/>
                <xsd:element ref="ns2:Website_x0020_Subfolder" minOccurs="0"/>
                <xsd:element ref="ns2:Document_x0020_Level" minOccurs="0"/>
                <xsd:element ref="ns5:KPMGMW3FunctionSelection" minOccurs="0"/>
                <xsd:element ref="ns5:KPMGMW3IndustrySectorSubSectorSelection" minOccurs="0"/>
                <xsd:element ref="ns1:KPMGMW3Language" minOccurs="0"/>
                <xsd:element ref="ns1:KPMGMW3Geography" minOccurs="0"/>
                <xsd:element ref="ns5:KPMGMW3SubService" minOccurs="0"/>
                <xsd:element ref="ns5:KPMGMW3SubSector" minOccurs="0"/>
                <xsd:element ref="ns5:KPMGMW3Sector" minOccurs="0"/>
                <xsd:element ref="ns5:KPMGMW3Function" minOccurs="0"/>
                <xsd:element ref="ns5:KPMGMW3DocumentType" minOccurs="0"/>
                <xsd:element ref="ns5:KPMGMW3Service" minOccurs="0"/>
                <xsd:element ref="ns4:Media_x0020_Type" minOccurs="0"/>
                <xsd:element ref="ns6:PostJobsID" minOccurs="0"/>
                <xsd:element ref="ns7:Copied" minOccurs="0"/>
                <xsd:element ref="ns7:Contact_x0020_Person" minOccurs="0"/>
                <xsd:element ref="ns7:Active_x0020_Status" minOccurs="0"/>
                <xsd:element ref="ns7:KPMG_x0020_Function" minOccurs="0"/>
                <xsd:element ref="ns7:Keyword" minOccurs="0"/>
                <xsd:element ref="ns7:Primary_x0020_Owner0"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riority" ma:index="6" nillable="true" ma:displayName="Priority" ma:default="(2) Normal" ma:internalName="Priority">
      <xsd:simpleType>
        <xsd:restriction base="dms:Choice">
          <xsd:enumeration value="(1) High"/>
          <xsd:enumeration value="(2) Normal"/>
          <xsd:enumeration value="(3) Low"/>
        </xsd:restriction>
      </xsd:simpleType>
    </xsd:element>
    <xsd:element name="KPMGMW3Language" ma:index="28" nillable="true" ma:displayName="zzzLanguage" ma:description="Identifies the language of the resource" ma:hidden="true" ma:internalName="KPMGMW3Language" ma:readOnly="false">
      <xsd:simpleType>
        <xsd:restriction base="dms:Unknown"/>
      </xsd:simpleType>
    </xsd:element>
    <xsd:element name="KPMGMW3Geography" ma:index="29" nillable="true" ma:displayName="zzzGeographic coverageOLD" ma:description="Country the content item applies to. &#10;It is possible to select multiple countries by holding down the Ctrl key while making the selections." ma:hidden="true" ma:internalName="KPMGMW3Geography" ma:readOnly="false">
      <xsd:simpleType>
        <xsd:restriction base="dms:Unknown"/>
      </xsd:simpleType>
    </xsd:element>
  </xsd:schema>
  <xsd:schema xmlns:xsd="http://www.w3.org/2001/XMLSchema" xmlns:dms="http://schemas.microsoft.com/office/2006/documentManagement/types" targetNamespace="36a1efc2-d798-49a0-b287-5ea8e702f8a2" elementFormDefault="qualified">
    <xsd:import namespace="http://schemas.microsoft.com/office/2006/documentManagement/types"/>
    <xsd:element name="Sanitization_x0020_Stage" ma:index="2" nillable="true" ma:displayName="Clean Team Stage" ma:default="1-Staging" ma:format="RadioButtons" ma:internalName="Sanitization_x0020_Stage">
      <xsd:simpleType>
        <xsd:restriction base="dms:Choice">
          <xsd:enumeration value="1-Staging"/>
          <xsd:enumeration value="2-On Deck"/>
          <xsd:enumeration value="3-Scrub"/>
          <xsd:enumeration value="4-PM Review"/>
          <xsd:enumeration value="5-PM Review Complete"/>
          <xsd:enumeration value="6-GSC Quality Review"/>
          <xsd:enumeration value="7-DPP"/>
          <xsd:enumeration value="8-GBRC"/>
          <xsd:enumeration value="9-Clean Team Final Review"/>
          <xsd:enumeration value="10-Post"/>
          <xsd:enumeration value="11-Posted"/>
        </xsd:restriction>
      </xsd:simpleType>
    </xsd:element>
    <xsd:element name="_x0023__x0020_of_x0020_Pages" ma:index="4" nillable="true" ma:displayName="# of Pages" ma:decimals="0" ma:internalName="_x0023__x0020_of_x0020_Pages">
      <xsd:simpleType>
        <xsd:restriction base="dms:Number"/>
      </xsd:simpleType>
    </xsd:element>
    <xsd:element name="Internal_x0020_Use_x0020_Only" ma:index="7" nillable="true" ma:displayName="Internal Use Only" ma:default="0" ma:internalName="Internal_x0020_Use_x0020_Only">
      <xsd:simpleType>
        <xsd:restriction base="dms:Boolean"/>
      </xsd:simpleType>
    </xsd:element>
    <xsd:element name="Website" ma:index="21" nillable="true" ma:displayName="Website" ma:internalName="Website">
      <xsd:simpleType>
        <xsd:restriction base="dms:Text">
          <xsd:maxLength value="255"/>
        </xsd:restriction>
      </xsd:simpleType>
    </xsd:element>
    <xsd:element name="Reviewer_x0020_Comments" ma:index="22" nillable="true" ma:displayName="Reviewer Comments" ma:internalName="Reviewer_x0020_Comments">
      <xsd:simpleType>
        <xsd:restriction base="dms:Note"/>
      </xsd:simpleType>
    </xsd:element>
    <xsd:element name="Website_x0020_Subfolder" ma:index="23" nillable="true" ma:displayName="Website Subfolder" ma:internalName="Website_x0020_Subfolder">
      <xsd:simpleType>
        <xsd:restriction base="dms:Text">
          <xsd:maxLength value="255"/>
        </xsd:restriction>
      </xsd:simpleType>
    </xsd:element>
    <xsd:element name="Document_x0020_Level" ma:index="25" nillable="true" ma:displayName="zzzDocument LevelOLD" ma:format="RadioButtons" ma:hidden="true" ma:internalName="Document_x0020_Level" ma:readOnly="false">
      <xsd:simpleType>
        <xsd:restriction base="dms:Choice">
          <xsd:enumeration value="1"/>
          <xsd:enumeration value="2"/>
        </xsd:restriction>
      </xsd:simpleType>
    </xsd:element>
  </xsd:schema>
  <xsd:schema xmlns:xsd="http://www.w3.org/2001/XMLSchema" xmlns:dms="http://schemas.microsoft.com/office/2006/documentManagement/types" targetNamespace="cf981484-ed93-4090-baf6-fe2481f804a7" elementFormDefault="qualified">
    <xsd:import namespace="http://schemas.microsoft.com/office/2006/documentManagement/types"/>
    <xsd:element name="Abstract" ma:index="3" nillable="true" ma:displayName="Abstract" ma:internalName="Abstract">
      <xsd:simpleType>
        <xsd:restriction base="dms:Note"/>
      </xsd:simpleType>
    </xsd:element>
  </xsd:schema>
  <xsd:schema xmlns:xsd="http://www.w3.org/2001/XMLSchema" xmlns:dms="http://schemas.microsoft.com/office/2006/documentManagement/types" targetNamespace="3b8ef508-e9d1-4b2f-9c4d-11b1305c9fbd" elementFormDefault="qualified">
    <xsd:import namespace="http://schemas.microsoft.com/office/2006/documentManagement/types"/>
    <xsd:element name="Risk_x0020_Management_x0020_Level" ma:index="5" nillable="true" ma:displayName="Risk Management Level" ma:list="{4496d8a9-1db5-4886-8b5c-cc7b0d72739c}" ma:internalName="Risk_x0020_Management_x0020_Level" ma:showField="Risk_x0020_Management_x0020_Leve">
      <xsd:simpleType>
        <xsd:restriction base="dms:Lookup"/>
      </xsd:simpleType>
    </xsd:element>
    <xsd:element name="Category_x002f_DocumentType" ma:index="8" nillable="true" ma:displayName="Category/DocumentType" ma:list="{457437b8-c49f-4149-8c53-cf2d4f5c631b}" ma:internalName="Category_x002f_DocumentType" ma:showField="Category_x002f_DocumentType">
      <xsd:simpleType>
        <xsd:restriction base="dms:Lookup"/>
      </xsd:simpleType>
    </xsd:element>
    <xsd:element name="Country_x0020_Name" ma:index="9" nillable="true" ma:displayName="Country Name" ma:list="{2d3f2165-d692-4825-a2ff-7af432f098ee}" ma:internalName="Country_x0020_Name" ma:showField="Country">
      <xsd:complexType>
        <xsd:complexContent>
          <xsd:extension base="dms:MultiChoiceLookup">
            <xsd:sequence>
              <xsd:element name="Value" type="dms:Lookup" maxOccurs="unbounded" minOccurs="0" nillable="true"/>
            </xsd:sequence>
          </xsd:extension>
        </xsd:complexContent>
      </xsd:complexType>
    </xsd:element>
    <xsd:element name="Global_x0020_Coverage" ma:index="10" nillable="true" ma:displayName="Global Coverage" ma:default="1" ma:internalName="Global_x0020_Coverage">
      <xsd:simpleType>
        <xsd:restriction base="dms:Boolean"/>
      </xsd:simpleType>
    </xsd:element>
    <xsd:element name="Primary_x0020_Language" ma:index="11" nillable="true" ma:displayName="Primary Language" ma:list="{d19c3b01-2ebb-4a87-96e2-8418c24ef865}" ma:internalName="Primary_x0020_Language" ma:showField="Language">
      <xsd:simpleType>
        <xsd:restriction base="dms:Lookup"/>
      </xsd:simpleType>
    </xsd:element>
    <xsd:element name="Expiry_x0020_Date" ma:index="12" nillable="true" ma:displayName="Expiry Date" ma:format="DateOnly" ma:internalName="Expiry_x0020_Date">
      <xsd:simpleType>
        <xsd:restriction base="dms:DateTime"/>
      </xsd:simpleType>
    </xsd:element>
    <xsd:element name="PublicationDate" ma:index="13" nillable="true" ma:displayName="Publication Date" ma:description="If you are confused about what the Publish Date should be, please consult with the Project Manager." ma:format="DateOnly" ma:internalName="PublicationDate">
      <xsd:simpleType>
        <xsd:restriction base="dms:DateTime"/>
      </xsd:simpleType>
    </xsd:element>
    <xsd:element name="PrimarySGSLSN0" ma:index="15" nillable="true" ma:displayName="Primary Service Group/Service Line/Service Network" ma:list="{a6c94cfa-c306-4177-be17-51ba6cd40cd0}" ma:internalName="PrimarySGSLSN0" ma:showField="ServiceGroup_x002f_ServiceLine_x">
      <xsd:simpleType>
        <xsd:restriction base="dms:Lookup"/>
      </xsd:simpleType>
    </xsd:element>
    <xsd:element name="Services" ma:index="16" nillable="true" ma:displayName="Services" ma:list="{77152ed9-4dc2-4930-a4b5-e50e64c61d75}" ma:internalName="Services" ma:showField="Service">
      <xsd:complexType>
        <xsd:complexContent>
          <xsd:extension base="dms:MultiChoiceLookup">
            <xsd:sequence>
              <xsd:element name="Value" type="dms:Lookup" maxOccurs="unbounded" minOccurs="0" nillable="true"/>
            </xsd:sequence>
          </xsd:extension>
        </xsd:complexContent>
      </xsd:complexType>
    </xsd:element>
    <xsd:element name="Toolkit0" ma:index="17" nillable="true" ma:displayName="Toolkit" ma:list="{484968ca-a474-4a60-a5b4-b2503f4967c7}" ma:internalName="Toolkit0" ma:showField="Toolkit">
      <xsd:complexType>
        <xsd:complexContent>
          <xsd:extension base="dms:MultiChoiceLookup">
            <xsd:sequence>
              <xsd:element name="Value" type="dms:Lookup" maxOccurs="unbounded" minOccurs="0" nillable="true"/>
            </xsd:sequence>
          </xsd:extension>
        </xsd:complexContent>
      </xsd:complexType>
    </xsd:element>
    <xsd:element name="SecondarySGSLSN" ma:index="18" nillable="true" ma:displayName="Secondary Service Group/Service Line/Service Network" ma:list="{a6c94cfa-c306-4177-be17-51ba6cd40cd0}" ma:internalName="SecondarySGSLSN" ma:showField="ServiceGroup_x002f_ServiceLine_x">
      <xsd:complexType>
        <xsd:complexContent>
          <xsd:extension base="dms:MultiChoiceLookup">
            <xsd:sequence>
              <xsd:element name="Value" type="dms:Lookup" maxOccurs="unbounded" minOccurs="0" nillable="true"/>
            </xsd:sequence>
          </xsd:extension>
        </xsd:complexContent>
      </xsd:complexType>
    </xsd:element>
    <xsd:element name="LOB_x002f_Sector_x002f_Subsector" ma:index="19" nillable="true" ma:displayName="LOB/Sector/Subsector" ma:list="{d7502378-bb85-4107-b2c0-bb3dc9a795f8}" ma:internalName="LOB_x002f_Sector_x002f_Subsector" ma:showField="LOB_x002f_Sector_x002f_Subsector">
      <xsd:complexType>
        <xsd:complexContent>
          <xsd:extension base="dms:MultiChoiceLookup">
            <xsd:sequence>
              <xsd:element name="Value" type="dms:Lookup" maxOccurs="unbounded" minOccurs="0" nillable="true"/>
            </xsd:sequence>
          </xsd:extension>
        </xsd:complexContent>
      </xsd:complexType>
    </xsd:element>
    <xsd:element name="IT_x0020_Platform" ma:index="20" nillable="true" ma:displayName="IT Platform" ma:list="{0f03e8d2-d830-4a70-8eca-dc50d1e1997e}" ma:internalName="IT_x0020_Platform" ma:showField="Platform">
      <xsd:simpleType>
        <xsd:restriction base="dms:Lookup"/>
      </xsd:simpleType>
    </xsd:element>
    <xsd:element name="Media_x0020_Type" ma:index="41" nillable="true" ma:displayName="Media Type" ma:list="{bfbeafc4-81d3-4fff-99fb-d4b842061d11}" ma:internalName="Media_x0020_Type" ma:showField="Media_x0020_Type">
      <xsd:simpleType>
        <xsd:restriction base="dms:Lookup"/>
      </xsd:simpleType>
    </xsd:element>
  </xsd:schema>
  <xsd:schema xmlns:xsd="http://www.w3.org/2001/XMLSchema" xmlns:dms="http://schemas.microsoft.com/office/2006/documentManagement/types" targetNamespace="http://schemas.microsoft.com/sharepoint/v3/fields" elementFormDefault="qualified">
    <xsd:import namespace="http://schemas.microsoft.com/office/2006/documentManagement/types"/>
    <xsd:element name="KPMGMW3FunctionSelection" ma:index="26" nillable="true" ma:displayName="zzzFunction/Service/SubService SelectionOLD" ma:description="Function/Service/SubService Selection" ma:hidden="true" ma:internalName="KPMGMW3FunctionSelection" ma:readOnly="false">
      <xsd:simpleType>
        <xsd:restriction base="dms:Unknown"/>
      </xsd:simpleType>
    </xsd:element>
    <xsd:element name="KPMGMW3IndustrySectorSubSectorSelection" ma:index="27" nillable="true" ma:displayName="zzzIndustry Sector/SubSector SelectionOLD" ma:description="Industry Multi Selection Sector/SubSector Selection" ma:hidden="true" ma:internalName="KPMGMW3IndustrySectorSubSectorSelection" ma:readOnly="false">
      <xsd:simpleType>
        <xsd:restriction base="dms:Unknown"/>
      </xsd:simpleType>
    </xsd:element>
    <xsd:element name="KPMGMW3SubService" ma:index="30" nillable="true" ma:displayName="Sub Service" ma:description="Identifies the KPMG sub service which is discussed or targeted in this folder" ma:internalName="KPMGMW3SubService" ma:readOnly="true">
      <xsd:simpleType>
        <xsd:restriction base="dms:Text"/>
      </xsd:simpleType>
    </xsd:element>
    <xsd:element name="KPMGMW3SubSector" ma:index="33" nillable="true" ma:displayName="Sub Sector" ma:description="Sub Sector" ma:internalName="KPMGMW3SubSector" ma:readOnly="true">
      <xsd:simpleType>
        <xsd:restriction base="dms:Text"/>
      </xsd:simpleType>
    </xsd:element>
    <xsd:element name="KPMGMW3Sector" ma:index="35" nillable="true" ma:displayName="Sector" ma:description="Sector" ma:internalName="KPMGMW3Sector" ma:readOnly="true">
      <xsd:simpleType>
        <xsd:restriction base="dms:Text"/>
      </xsd:simpleType>
    </xsd:element>
    <xsd:element name="KPMGMW3Function" ma:index="38" nillable="true" ma:displayName="Function" ma:description="Function" ma:internalName="KPMGMW3Function" ma:readOnly="true">
      <xsd:simpleType>
        <xsd:restriction base="dms:Text"/>
      </xsd:simpleType>
    </xsd:element>
    <xsd:element name="KPMGMW3DocumentType" ma:index="39" nillable="true" ma:displayName="zzzDocument TypeOLD" ma:description="" ma:hidden="true" ma:internalName="KPMGMW3DocumentType" ma:readOnly="false">
      <xsd:simpleType>
        <xsd:restriction base="dms:Unknown"/>
      </xsd:simpleType>
    </xsd:element>
    <xsd:element name="KPMGMW3Service" ma:index="40" nillable="true" ma:displayName="Service" ma:description="Identifies the KPMG service which is discussed or targeted in this folder" ma:internalName="KPMGMW3Service" ma:readOnly="true">
      <xsd:simpleType>
        <xsd:restriction base="dms:Text"/>
      </xsd:simpleType>
    </xsd:element>
  </xsd:schema>
  <xsd:schema xmlns:xsd="http://www.w3.org/2001/XMLSchema" xmlns:dms="http://schemas.microsoft.com/office/2006/documentManagement/types" targetNamespace="d5eb7b08-b2c5-40f5-90dd-3641eb55a45e" elementFormDefault="qualified">
    <xsd:import namespace="http://schemas.microsoft.com/office/2006/documentManagement/types"/>
    <xsd:element name="PostJobsID" ma:index="42" nillable="true" ma:displayName="CT Folder Name" ma:list="{6e3a48a6-73f8-4200-b825-01fc03fe288f}" ma:internalName="PostJobsID" ma:showField="LinkTitleNoMenu">
      <xsd:simpleType>
        <xsd:restriction base="dms:Lookup"/>
      </xsd:simpleType>
    </xsd:element>
  </xsd:schema>
  <xsd:schema xmlns:xsd="http://www.w3.org/2001/XMLSchema" xmlns:dms="http://schemas.microsoft.com/office/2006/documentManagement/types" targetNamespace="489cfb28-c304-49d6-bddc-c8ec7c386673" elementFormDefault="qualified">
    <xsd:import namespace="http://schemas.microsoft.com/office/2006/documentManagement/types"/>
    <xsd:element name="Copied" ma:index="43" nillable="true" ma:displayName="Copied" ma:default="0" ma:internalName="Copied">
      <xsd:simpleType>
        <xsd:restriction base="dms:Boolean"/>
      </xsd:simpleType>
    </xsd:element>
    <xsd:element name="Contact_x0020_Person" ma:index="45" nillable="true" ma:displayName="Contact Person" ma:internalName="Contact_x0020_Person">
      <xsd:simpleType>
        <xsd:restriction base="dms:Text">
          <xsd:maxLength value="255"/>
        </xsd:restriction>
      </xsd:simpleType>
    </xsd:element>
    <xsd:element name="Active_x0020_Status" ma:index="46" nillable="true" ma:displayName="Active Status" ma:default="Active" ma:format="Dropdown" ma:internalName="Active_x0020_Status">
      <xsd:simpleType>
        <xsd:restriction base="dms:Choice">
          <xsd:enumeration value="Active"/>
          <xsd:enumeration value="Inactive"/>
          <xsd:enumeration value="DPP Hold"/>
        </xsd:restriction>
      </xsd:simpleType>
    </xsd:element>
    <xsd:element name="KPMG_x0020_Function" ma:index="47" nillable="true" ma:displayName="KPMG Function" ma:default="Advisory" ma:format="Dropdown" ma:internalName="KPMG_x0020_Function">
      <xsd:simpleType>
        <xsd:restriction base="dms:Choice">
          <xsd:enumeration value="Advisory"/>
          <xsd:enumeration value="Audit"/>
          <xsd:enumeration value="Global Markets"/>
          <xsd:enumeration value="Tax"/>
        </xsd:restriction>
      </xsd:simpleType>
    </xsd:element>
    <xsd:element name="Keyword" ma:index="48" nillable="true" ma:displayName="Keyword" ma:internalName="Keyword">
      <xsd:simpleType>
        <xsd:restriction base="dms:Text">
          <xsd:maxLength value="255"/>
        </xsd:restriction>
      </xsd:simpleType>
    </xsd:element>
    <xsd:element name="Primary_x0020_Owner0" ma:index="49" nillable="true" ma:displayName="Primary Owner" ma:list="{19b62745-b8e6-4f84-ac0c-0d9d00cec4b7}" ma:internalName="Primary_x0020_Owner0" ma:showField="Primary_x0020_Owner">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3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47BF17E03D014643865FF6E2D5F2D209" ma:contentTypeVersion="17" ma:contentTypeDescription="Create a new document." ma:contentTypeScope="" ma:versionID="8104d6d0cc61a567227b6f7816da12eb">
  <xsd:schema xmlns:xsd="http://www.w3.org/2001/XMLSchema" xmlns:p="http://schemas.microsoft.com/office/2006/metadata/properties" xmlns:ns2="be912a0f-871e-4bc8-abfc-ad9b3a1cba72" targetNamespace="http://schemas.microsoft.com/office/2006/metadata/properties" ma:root="true" ma:fieldsID="14aa5b4281d343cb9347b96283bd65eb" ns2:_="">
    <xsd:import namespace="be912a0f-871e-4bc8-abfc-ad9b3a1cba72"/>
    <xsd:element name="properties">
      <xsd:complexType>
        <xsd:sequence>
          <xsd:element name="documentManagement">
            <xsd:complexType>
              <xsd:all>
                <xsd:element ref="ns2:Abstract" minOccurs="0"/>
                <xsd:element ref="ns2:Category_x002f_DocumentType" minOccurs="0"/>
                <xsd:element ref="ns2:Primary_x0020_Service_x0020_Group_x002f_Service_x0020_Line_x002f_Service_x0020_Network" minOccurs="0"/>
                <xsd:element ref="ns2:Toolkit" minOccurs="0"/>
                <xsd:element ref="ns2:Services" minOccurs="0"/>
                <xsd:element ref="ns2:Secondary_x0020_Service_x0020_Group_x002f_Service_x0020_Line_x002f_Service_x0020_Network" minOccurs="0"/>
                <xsd:element ref="ns2:Keyword" minOccurs="0"/>
                <xsd:element ref="ns2:Risk_x0020_Management_x0020_Level" minOccurs="0"/>
                <xsd:element ref="ns2:Publication_x0020_Date" minOccurs="0"/>
                <xsd:element ref="ns2:Expiry_x0020_Date" minOccurs="0"/>
                <xsd:element ref="ns2:Country_x0020_Name" minOccurs="0"/>
                <xsd:element ref="ns2:KPMG_x0020_Function" minOccurs="0"/>
                <xsd:element ref="ns2:Media_x0020_Type" minOccurs="0"/>
                <xsd:element ref="ns2:Primary_x0020_Language" minOccurs="0"/>
                <xsd:element ref="ns2:Primary_x0020_Owner" minOccurs="0"/>
                <xsd:element ref="ns2:Contact_x0020_Person" minOccurs="0"/>
              </xsd:all>
            </xsd:complexType>
          </xsd:element>
        </xsd:sequence>
      </xsd:complexType>
    </xsd:element>
  </xsd:schema>
  <xsd:schema xmlns:xsd="http://www.w3.org/2001/XMLSchema" xmlns:dms="http://schemas.microsoft.com/office/2006/documentManagement/types" targetNamespace="be912a0f-871e-4bc8-abfc-ad9b3a1cba72" elementFormDefault="qualified">
    <xsd:import namespace="http://schemas.microsoft.com/office/2006/documentManagement/types"/>
    <xsd:element name="Abstract" ma:index="8" nillable="true" ma:displayName="Abstract" ma:default="x" ma:internalName="Abstract">
      <xsd:simpleType>
        <xsd:restriction base="dms:Text">
          <xsd:maxLength value="255"/>
        </xsd:restriction>
      </xsd:simpleType>
    </xsd:element>
    <xsd:element name="Category_x002f_DocumentType" ma:index="9" nillable="true" ma:displayName="Category/DocumentType" ma:internalName="Category_x002f_DocumentType">
      <xsd:simpleType>
        <xsd:restriction base="dms:Text">
          <xsd:maxLength value="255"/>
        </xsd:restriction>
      </xsd:simpleType>
    </xsd:element>
    <xsd:element name="Primary_x0020_Service_x0020_Group_x002f_Service_x0020_Line_x002f_Service_x0020_Network" ma:index="10" nillable="true" ma:displayName="Primary Service Group/Service Line/Service Network" ma:internalName="Primary_x0020_Service_x0020_Group_x002f_Service_x0020_Line_x002f_Service_x0020_Network">
      <xsd:simpleType>
        <xsd:restriction base="dms:Text">
          <xsd:maxLength value="255"/>
        </xsd:restriction>
      </xsd:simpleType>
    </xsd:element>
    <xsd:element name="Toolkit" ma:index="11" nillable="true" ma:displayName="Toolkit" ma:internalName="Toolkit">
      <xsd:simpleType>
        <xsd:restriction base="dms:Text">
          <xsd:maxLength value="255"/>
        </xsd:restriction>
      </xsd:simpleType>
    </xsd:element>
    <xsd:element name="Services" ma:index="12" nillable="true" ma:displayName="Services" ma:internalName="Services">
      <xsd:simpleType>
        <xsd:restriction base="dms:Text">
          <xsd:maxLength value="255"/>
        </xsd:restriction>
      </xsd:simpleType>
    </xsd:element>
    <xsd:element name="Secondary_x0020_Service_x0020_Group_x002f_Service_x0020_Line_x002f_Service_x0020_Network" ma:index="13" nillable="true" ma:displayName="Secondary Service Group/Service Line/Service Network" ma:internalName="Secondary_x0020_Service_x0020_Group_x002f_Service_x0020_Line_x002f_Service_x0020_Network">
      <xsd:simpleType>
        <xsd:restriction base="dms:Note"/>
      </xsd:simpleType>
    </xsd:element>
    <xsd:element name="Keyword" ma:index="14" nillable="true" ma:displayName="Keyword" ma:internalName="Keyword">
      <xsd:simpleType>
        <xsd:restriction base="dms:Text">
          <xsd:maxLength value="255"/>
        </xsd:restriction>
      </xsd:simpleType>
    </xsd:element>
    <xsd:element name="Risk_x0020_Management_x0020_Level" ma:index="15" nillable="true" ma:displayName="Risk Management Level" ma:internalName="Risk_x0020_Management_x0020_Level">
      <xsd:simpleType>
        <xsd:restriction base="dms:Text">
          <xsd:maxLength value="255"/>
        </xsd:restriction>
      </xsd:simpleType>
    </xsd:element>
    <xsd:element name="Publication_x0020_Date" ma:index="16" nillable="true" ma:displayName="Publication Date" ma:format="DateOnly" ma:internalName="Publication_x0020_Date">
      <xsd:simpleType>
        <xsd:restriction base="dms:DateTime"/>
      </xsd:simpleType>
    </xsd:element>
    <xsd:element name="Expiry_x0020_Date" ma:index="17" nillable="true" ma:displayName="Expiry Date" ma:format="DateOnly" ma:internalName="Expiry_x0020_Date">
      <xsd:simpleType>
        <xsd:restriction base="dms:DateTime"/>
      </xsd:simpleType>
    </xsd:element>
    <xsd:element name="Country_x0020_Name" ma:index="18" nillable="true" ma:displayName="Country Name" ma:internalName="Country_x0020_Name">
      <xsd:simpleType>
        <xsd:restriction base="dms:Text">
          <xsd:maxLength value="255"/>
        </xsd:restriction>
      </xsd:simpleType>
    </xsd:element>
    <xsd:element name="KPMG_x0020_Function" ma:index="19" nillable="true" ma:displayName="KPMG Function" ma:internalName="KPMG_x0020_Function">
      <xsd:simpleType>
        <xsd:restriction base="dms:Text">
          <xsd:maxLength value="255"/>
        </xsd:restriction>
      </xsd:simpleType>
    </xsd:element>
    <xsd:element name="Media_x0020_Type" ma:index="20" nillable="true" ma:displayName="Media Type" ma:format="Dropdown" ma:internalName="Media_x0020_Type">
      <xsd:simpleType>
        <xsd:restriction base="dms:Choice">
          <xsd:enumeration value="AUD"/>
          <xsd:enumeration value="BMP"/>
          <xsd:enumeration value="CSV"/>
          <xsd:enumeration value="DAT"/>
          <xsd:enumeration value="DOC"/>
          <xsd:enumeration value="External Link"/>
          <xsd:enumeration value="External Quick Link"/>
          <xsd:enumeration value="FLV"/>
          <xsd:enumeration value="GIF"/>
          <xsd:enumeration value="HTM"/>
          <xsd:enumeration value="Internal Link"/>
          <xsd:enumeration value="Internal Quick Link"/>
          <xsd:enumeration value="JPG"/>
          <xsd:enumeration value="MHT"/>
          <xsd:enumeration value="MP3"/>
          <xsd:enumeration value="MPP"/>
          <xsd:enumeration value="MSG"/>
          <xsd:enumeration value="MSI"/>
          <xsd:enumeration value="OBD"/>
          <xsd:enumeration value="PDF"/>
          <xsd:enumeration value="PNG"/>
          <xsd:enumeration value="PPT"/>
          <xsd:enumeration value="RTF"/>
          <xsd:enumeration value="SWF"/>
          <xsd:enumeration value="TXT"/>
          <xsd:enumeration value="VID"/>
          <xsd:enumeration value="VSD"/>
          <xsd:enumeration value="WMF"/>
          <xsd:enumeration value="XLA"/>
          <xsd:enumeration value="XLS"/>
          <xsd:enumeration value="ZIP"/>
        </xsd:restriction>
      </xsd:simpleType>
    </xsd:element>
    <xsd:element name="Primary_x0020_Language" ma:index="21" nillable="true" ma:displayName="Primary Language" ma:default="English" ma:internalName="Primary_x0020_Language">
      <xsd:simpleType>
        <xsd:restriction base="dms:Text">
          <xsd:maxLength value="255"/>
        </xsd:restriction>
      </xsd:simpleType>
    </xsd:element>
    <xsd:element name="Primary_x0020_Owner" ma:index="22" nillable="true" ma:displayName="Primary Owner" ma:default="Global Advisory Development" ma:internalName="Primary_x0020_Owner">
      <xsd:simpleType>
        <xsd:restriction base="dms:Text">
          <xsd:maxLength value="255"/>
        </xsd:restriction>
      </xsd:simpleType>
    </xsd:element>
    <xsd:element name="Contact_x0020_Person" ma:index="23" nillable="true" ma:displayName="Contact Person" ma:default="KPMG" ma:internalName="Contact_x0020_Pers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486CBE-BD34-425F-8E35-A776D3AB04D1}"/>
</file>

<file path=customXml/itemProps2.xml><?xml version="1.0" encoding="utf-8"?>
<ds:datastoreItem xmlns:ds="http://schemas.openxmlformats.org/officeDocument/2006/customXml" ds:itemID="{7FF05027-D5B3-44B8-9288-CB7C0C733D46}"/>
</file>

<file path=customXml/itemProps3.xml><?xml version="1.0" encoding="utf-8"?>
<ds:datastoreItem xmlns:ds="http://schemas.openxmlformats.org/officeDocument/2006/customXml" ds:itemID="{367081C5-31CF-45CE-ABFF-8F2C9C8EAA96}"/>
</file>

<file path=customXml/itemProps4.xml><?xml version="1.0" encoding="utf-8"?>
<ds:datastoreItem xmlns:ds="http://schemas.openxmlformats.org/officeDocument/2006/customXml" ds:itemID="{2B382020-4CB5-4130-AFAF-393F8428B691}"/>
</file>

<file path=docProps/app.xml><?xml version="1.0" encoding="utf-8"?>
<Properties xmlns="http://schemas.openxmlformats.org/officeDocument/2006/extended-properties" xmlns:vt="http://schemas.openxmlformats.org/officeDocument/2006/docPropsVTypes">
  <Template>KPMG Template 2007</Template>
  <TotalTime>0</TotalTime>
  <Words>497</Words>
  <Application>Microsoft Office PowerPoint</Application>
  <PresentationFormat>Letter Paper (8.5x11 in)</PresentationFormat>
  <Paragraphs>41</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KPMG Template 2007</vt:lpstr>
      <vt:lpstr>Slide 0</vt:lpstr>
      <vt:lpstr>Slide 1</vt:lpstr>
      <vt:lpstr>Document review Capabilities and benefits</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review capabilities and benefits</dc:title>
  <dc:creator>Ramaswarmy, K.</dc:creator>
  <cp:keywords/>
  <dc:description/>
  <cp:lastModifiedBy/>
  <cp:revision>1</cp:revision>
  <dcterms:created xsi:type="dcterms:W3CDTF">2012-10-11T03:35:22Z</dcterms:created>
  <dcterms:modified xsi:type="dcterms:W3CDTF">2012-10-11T03:35:25Z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0x01010047BF17E03D014643865FF6E2D5F2D209</vt:lpwstr>
  </property>
  <property fmtid="{D5CDD505-2E9C-101B-9397-08002B2CF9AE}" pid="3" name="Order">
    <vt:r8>712200</vt:r8>
  </property>
  <property fmtid="{D5CDD505-2E9C-101B-9397-08002B2CF9AE}" pid="4" name="Post Confirm - AKM ONLY">
    <vt:bool>true</vt:bool>
  </property>
  <property fmtid="{D5CDD505-2E9C-101B-9397-08002B2CF9AE}" pid="5" name="WorkflowCreationPath">
    <vt:lpwstr>d20ad7bd-9864-410f-acc4-3f37b71799fb,4;</vt:lpwstr>
  </property>
  <property fmtid="{D5CDD505-2E9C-101B-9397-08002B2CF9AE}" pid="6" name="Abstract">
    <vt:lpwstr>The purpose of this document is to provide an overview of the capabilities of KGS staff to review documents. It also lists out the benefits of KGS staff executing these tasks vis-à-vis an onshore resource.
</vt:lpwstr>
  </property>
  <property fmtid="{D5CDD505-2E9C-101B-9397-08002B2CF9AE}" pid="7" name="Keyword">
    <vt:lpwstr>FDD_OS_DocReview</vt:lpwstr>
  </property>
  <property fmtid="{D5CDD505-2E9C-101B-9397-08002B2CF9AE}" pid="8" name="Expiry Date">
    <vt:lpwstr>2013-10-25T04:00:00+00:00</vt:lpwstr>
  </property>
  <property fmtid="{D5CDD505-2E9C-101B-9397-08002B2CF9AE}" pid="9" name="Copied">
    <vt:lpwstr>false</vt:lpwstr>
  </property>
  <property fmtid="{D5CDD505-2E9C-101B-9397-08002B2CF9AE}" pid="11" name="Primary Owner0">
    <vt:lpwstr>4</vt:lpwstr>
  </property>
  <property fmtid="{D5CDD505-2E9C-101B-9397-08002B2CF9AE}" pid="13" name="Contact Person">
    <vt:lpwstr>Global Advisory Development</vt:lpwstr>
  </property>
  <property fmtid="{D5CDD505-2E9C-101B-9397-08002B2CF9AE}" pid="15" name="Priority">
    <vt:lpwstr>(2) Normal</vt:lpwstr>
  </property>
  <property fmtid="{D5CDD505-2E9C-101B-9397-08002B2CF9AE}" pid="16" name="Toolkit0">
    <vt:lpwstr>134</vt:lpwstr>
  </property>
  <property fmtid="{D5CDD505-2E9C-101B-9397-08002B2CF9AE}" pid="18" name="Internal Use Only">
    <vt:lpwstr>false</vt:lpwstr>
  </property>
  <property fmtid="{D5CDD505-2E9C-101B-9397-08002B2CF9AE}" pid="20" name="# of Pages">
    <vt:lpwstr>4</vt:lpwstr>
  </property>
  <property fmtid="{D5CDD505-2E9C-101B-9397-08002B2CF9AE}" pid="22" name="Primary Language">
    <vt:lpwstr>19</vt:lpwstr>
  </property>
  <property fmtid="{D5CDD505-2E9C-101B-9397-08002B2CF9AE}" pid="26" name="Category/DocumentType">
    <vt:lpwstr>28</vt:lpwstr>
  </property>
  <property fmtid="{D5CDD505-2E9C-101B-9397-08002B2CF9AE}" pid="27" name="PrimarySGSLSN0">
    <vt:lpwstr>76</vt:lpwstr>
  </property>
  <property fmtid="{D5CDD505-2E9C-101B-9397-08002B2CF9AE}" pid="28" name="Global Coverage">
    <vt:lpwstr>true</vt:lpwstr>
  </property>
  <property fmtid="{D5CDD505-2E9C-101B-9397-08002B2CF9AE}" pid="29" name="Country Name">
    <vt:lpwstr>1</vt:lpwstr>
  </property>
  <property fmtid="{D5CDD505-2E9C-101B-9397-08002B2CF9AE}" pid="30" name="PublicationDate">
    <vt:lpwstr>2012-01-24T05:00:00+00:00</vt:lpwstr>
  </property>
  <property fmtid="{D5CDD505-2E9C-101B-9397-08002B2CF9AE}" pid="31" name="Sanitization Stage">
    <vt:lpwstr>10-Post</vt:lpwstr>
  </property>
  <property fmtid="{D5CDD505-2E9C-101B-9397-08002B2CF9AE}" pid="33" name="Active Status">
    <vt:lpwstr>Active</vt:lpwstr>
  </property>
  <property fmtid="{D5CDD505-2E9C-101B-9397-08002B2CF9AE}" pid="34" name="PostJobsID">
    <vt:lpwstr>120</vt:lpwstr>
  </property>
  <property fmtid="{D5CDD505-2E9C-101B-9397-08002B2CF9AE}" pid="35" name="SecondarySGSLSN">
    <vt:lpwstr>7778</vt:lpwstr>
  </property>
  <property fmtid="{D5CDD505-2E9C-101B-9397-08002B2CF9AE}" pid="36" name="KPMG Function">
    <vt:lpwstr>Advisory</vt:lpwstr>
  </property>
  <property fmtid="{D5CDD505-2E9C-101B-9397-08002B2CF9AE}" pid="37" name="Media Type">
    <vt:lpwstr>22</vt:lpwstr>
  </property>
  <property fmtid="{D5CDD505-2E9C-101B-9397-08002B2CF9AE}" pid="38" name="Risk Management Level">
    <vt:lpwstr>2</vt:lpwstr>
  </property>
  <property fmtid="{D5CDD505-2E9C-101B-9397-08002B2CF9AE}" pid="40" name="Services">
    <vt:lpwstr>87</vt:lpwstr>
  </property>
  <property fmtid="{D5CDD505-2E9C-101B-9397-08002B2CF9AE}" pid="43" name="AdvRiskMgmtLevel">
    <vt:lpwstr>2</vt:lpwstr>
  </property>
  <property fmtid="{D5CDD505-2E9C-101B-9397-08002B2CF9AE}" pid="44" name="AdvMediaType">
    <vt:lpwstr>24</vt:lpwstr>
  </property>
  <property fmtid="{D5CDD505-2E9C-101B-9397-08002B2CF9AE}" pid="45" name="AdvConfidential">
    <vt:lpwstr>false</vt:lpwstr>
  </property>
  <property fmtid="{D5CDD505-2E9C-101B-9397-08002B2CF9AE}" pid="46" name="AdvKPMGFunction">
    <vt:lpwstr>1</vt:lpwstr>
  </property>
  <property fmtid="{D5CDD505-2E9C-101B-9397-08002B2CF9AE}" pid="47" name="AdvToolkit">
    <vt:lpwstr>132</vt:lpwstr>
  </property>
  <property fmtid="{D5CDD505-2E9C-101B-9397-08002B2CF9AE}" pid="51" name="AdvSecContentURL">
    <vt:lpwstr/>
  </property>
  <property fmtid="{D5CDD505-2E9C-101B-9397-08002B2CF9AE}" pid="54" name="AdvPriOwner">
    <vt:lpwstr>4</vt:lpwstr>
  </property>
  <property fmtid="{D5CDD505-2E9C-101B-9397-08002B2CF9AE}" pid="58" name="AdvImageURL">
    <vt:lpwstr/>
  </property>
  <property fmtid="{D5CDD505-2E9C-101B-9397-08002B2CF9AE}" pid="61" name="AdvAbstract">
    <vt:lpwstr>The purpose of this document is to provide an overview of the capabilities of KGS staff to review documents. It also lists out the benefits of KGS staff executing these tasks vis-à-vis an onshore resource.
</vt:lpwstr>
  </property>
  <property fmtid="{D5CDD505-2E9C-101B-9397-08002B2CF9AE}" pid="63" name="AdvFeatured">
    <vt:lpwstr>false</vt:lpwstr>
  </property>
  <property fmtid="{D5CDD505-2E9C-101B-9397-08002B2CF9AE}" pid="64" name="AdvPriLanguage">
    <vt:lpwstr>19</vt:lpwstr>
  </property>
  <property fmtid="{D5CDD505-2E9C-101B-9397-08002B2CF9AE}" pid="68" name="AdvCountryName">
    <vt:lpwstr>1</vt:lpwstr>
  </property>
  <property fmtid="{D5CDD505-2E9C-101B-9397-08002B2CF9AE}" pid="74" name="AdvPriSGSLSN">
    <vt:lpwstr>76</vt:lpwstr>
  </property>
  <property fmtid="{D5CDD505-2E9C-101B-9397-08002B2CF9AE}" pid="76" name="AdvPublicationDate">
    <vt:lpwstr>2012-01-24T05:00:00+00:00</vt:lpwstr>
  </property>
  <property fmtid="{D5CDD505-2E9C-101B-9397-08002B2CF9AE}" pid="78" name="AdvExpiryDate">
    <vt:lpwstr>2013-10-25T04:00:00+00:00</vt:lpwstr>
  </property>
  <property fmtid="{D5CDD505-2E9C-101B-9397-08002B2CF9AE}" pid="79" name="AdvSecSGSLSN">
    <vt:lpwstr>7778</vt:lpwstr>
  </property>
  <property fmtid="{D5CDD505-2E9C-101B-9397-08002B2CF9AE}" pid="84" name="AdvNativeURL">
    <vt:lpwstr/>
  </property>
  <property fmtid="{D5CDD505-2E9C-101B-9397-08002B2CF9AE}" pid="85" name="AdvServices">
    <vt:lpwstr>89</vt:lpwstr>
  </property>
  <property fmtid="{D5CDD505-2E9C-101B-9397-08002B2CF9AE}" pid="93" name="AdvCatDocType">
    <vt:lpwstr>28</vt:lpwstr>
  </property>
  <property fmtid="{D5CDD505-2E9C-101B-9397-08002B2CF9AE}" pid="95" name="AdvActiveStatus">
    <vt:lpwstr>Active</vt:lpwstr>
  </property>
  <property fmtid="{D5CDD505-2E9C-101B-9397-08002B2CF9AE}" pid="96" name="AdvGlobalCoverage">
    <vt:lpwstr>true</vt:lpwstr>
  </property>
  <property fmtid="{D5CDD505-2E9C-101B-9397-08002B2CF9AE}" pid="100" name="AdvContactPerson">
    <vt:lpwstr>Global Advisory Development</vt:lpwstr>
  </property>
  <property fmtid="{D5CDD505-2E9C-101B-9397-08002B2CF9AE}" pid="101" name="AdvKeyword">
    <vt:lpwstr>FDD_OS_DocReview</vt:lpwstr>
  </property>
  <property fmtid="{D5CDD505-2E9C-101B-9397-08002B2CF9AE}" pid="102" name="AdvRiskReviewer">
    <vt:lpwstr/>
  </property>
</Properties>
</file>