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customXml/itemProps2.xml" ContentType="application/vnd.openxmlformats-officedocument.customXmlProperties+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customXml/itemProps4.xml" ContentType="application/vnd.openxmlformats-officedocument.customXmlProperties+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theme/theme1.xml" ContentType="application/vnd.openxmlformats-officedocument.them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27"/>
  </p:notesMasterIdLst>
  <p:handoutMasterIdLst>
    <p:handoutMasterId r:id="rId28"/>
  </p:handoutMasterIdLst>
  <p:sldIdLst>
    <p:sldId id="283" r:id="rId2"/>
    <p:sldId id="454" r:id="rId3"/>
    <p:sldId id="455" r:id="rId4"/>
    <p:sldId id="530" r:id="rId5"/>
    <p:sldId id="533" r:id="rId6"/>
    <p:sldId id="534" r:id="rId7"/>
    <p:sldId id="535" r:id="rId8"/>
    <p:sldId id="536" r:id="rId9"/>
    <p:sldId id="532" r:id="rId10"/>
    <p:sldId id="460" r:id="rId11"/>
    <p:sldId id="467" r:id="rId12"/>
    <p:sldId id="468" r:id="rId13"/>
    <p:sldId id="470" r:id="rId14"/>
    <p:sldId id="528" r:id="rId15"/>
    <p:sldId id="471" r:id="rId16"/>
    <p:sldId id="472" r:id="rId17"/>
    <p:sldId id="473" r:id="rId18"/>
    <p:sldId id="476" r:id="rId19"/>
    <p:sldId id="477" r:id="rId20"/>
    <p:sldId id="529" r:id="rId21"/>
    <p:sldId id="478" r:id="rId22"/>
    <p:sldId id="479" r:id="rId23"/>
    <p:sldId id="481" r:id="rId24"/>
    <p:sldId id="526" r:id="rId25"/>
    <p:sldId id="456" r:id="rId26"/>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C84E00"/>
    <a:srgbClr val="E7EDF5"/>
    <a:srgbClr val="85904E"/>
    <a:srgbClr val="E3A780"/>
    <a:srgbClr val="E5E9D3"/>
    <a:srgbClr val="C4C7B5"/>
    <a:srgbClr val="969696"/>
    <a:srgbClr val="E2E7CB"/>
    <a:srgbClr val="DEE3C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2909" autoAdjust="0"/>
  </p:normalViewPr>
  <p:slideViewPr>
    <p:cSldViewPr snapToGrid="0" showGuides="1">
      <p:cViewPr>
        <p:scale>
          <a:sx n="100" d="100"/>
          <a:sy n="100" d="100"/>
        </p:scale>
        <p:origin x="-474" y="1116"/>
      </p:cViewPr>
      <p:guideLst>
        <p:guide orient="horz" pos="286"/>
        <p:guide orient="horz" pos="3984"/>
        <p:guide pos="2160"/>
        <p:guide pos="236"/>
        <p:guide pos="156"/>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166EAB5-9C3F-4558-B166-F817536481ED}" type="slidenum">
              <a:rPr lang="en-GB" smtClean="0"/>
              <a:pPr/>
              <a:t>9</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E3613F5-4CA2-4708-975B-3D074FA2A5F4}" type="slidenum">
              <a:rPr lang="en-GB">
                <a:latin typeface="Arial" pitchFamily="34" charset="0"/>
                <a:cs typeface="Arial" pitchFamily="34" charset="0"/>
              </a:rPr>
              <a:pPr/>
              <a:t>10</a:t>
            </a:fld>
            <a:endParaRPr lang="en-GB" dirty="0">
              <a:latin typeface="Arial" pitchFamily="34" charset="0"/>
              <a:cs typeface="Arial" pitchFamily="34" charset="0"/>
            </a:endParaRPr>
          </a:p>
        </p:txBody>
      </p:sp>
      <p:sp>
        <p:nvSpPr>
          <p:cNvPr id="54275" name="Rectangle 2"/>
          <p:cNvSpPr>
            <a:spLocks noGrp="1" noRot="1" noChangeAspect="1" noChangeArrowheads="1" noTextEdit="1"/>
          </p:cNvSpPr>
          <p:nvPr>
            <p:ph type="sldImg"/>
          </p:nvPr>
        </p:nvSpPr>
        <p:spPr>
          <a:xfrm>
            <a:off x="1173163" y="696913"/>
            <a:ext cx="4638675" cy="3479800"/>
          </a:xfrm>
          <a:ln/>
        </p:spPr>
      </p:sp>
      <p:sp>
        <p:nvSpPr>
          <p:cNvPr id="54276" name="Rectangle 3"/>
          <p:cNvSpPr>
            <a:spLocks noGrp="1" noChangeArrowheads="1"/>
          </p:cNvSpPr>
          <p:nvPr>
            <p:ph type="body" idx="1"/>
          </p:nvPr>
        </p:nvSpPr>
        <p:spPr>
          <a:noFill/>
          <a:ln/>
        </p:spPr>
        <p:txBody>
          <a:bodyPr/>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281EC92D-FCE7-4D01-8139-E34FAE54B3B5}" type="slidenum">
              <a:rPr lang="en-GB" smtClean="0"/>
              <a:pPr/>
              <a:t>11</a:t>
            </a:fld>
            <a:endParaRPr lang="en-GB" dirty="0" smtClean="0"/>
          </a:p>
        </p:txBody>
      </p:sp>
      <p:sp>
        <p:nvSpPr>
          <p:cNvPr id="29698" name="Rectangle 2"/>
          <p:cNvSpPr>
            <a:spLocks noGrp="1" noRot="1" noChangeAspect="1" noChangeArrowheads="1" noTextEdit="1"/>
          </p:cNvSpPr>
          <p:nvPr>
            <p:ph type="sldImg"/>
          </p:nvPr>
        </p:nvSpPr>
        <p:spPr>
          <a:xfrm>
            <a:off x="1144588" y="668338"/>
            <a:ext cx="4727575" cy="3544887"/>
          </a:xfrm>
          <a:ln/>
        </p:spPr>
      </p:sp>
      <p:sp>
        <p:nvSpPr>
          <p:cNvPr id="29699" name="Rectangle 3"/>
          <p:cNvSpPr>
            <a:spLocks noGrp="1" noChangeArrowheads="1"/>
          </p:cNvSpPr>
          <p:nvPr>
            <p:ph type="body" idx="1"/>
          </p:nvPr>
        </p:nvSpPr>
        <p:spPr>
          <a:noFill/>
          <a:ln/>
        </p:spPr>
        <p:txBody>
          <a:bodyPr/>
          <a:lstStyle/>
          <a:p>
            <a:pPr lvl="0" eaLnBrk="1" hangingPunct="1"/>
            <a:endParaRPr lang="en-GB" sz="9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3713" y="155575"/>
            <a:ext cx="1114425" cy="835025"/>
          </a:xfrm>
        </p:spPr>
      </p:sp>
      <p:sp>
        <p:nvSpPr>
          <p:cNvPr id="3" name="Notes Placeholder 2"/>
          <p:cNvSpPr>
            <a:spLocks noGrp="1"/>
          </p:cNvSpPr>
          <p:nvPr>
            <p:ph type="body" idx="1"/>
          </p:nvPr>
        </p:nvSpPr>
        <p:spPr>
          <a:xfrm>
            <a:off x="0" y="719522"/>
            <a:ext cx="6792214" cy="8192305"/>
          </a:xfrm>
        </p:spPr>
        <p:txBody>
          <a:bodyPr>
            <a:noAutofit/>
          </a:bodyPr>
          <a:lstStyle/>
          <a:p>
            <a:pPr marL="438798" lvl="1" indent="-261411">
              <a:buClr>
                <a:srgbClr val="8AA5CB"/>
              </a:buClr>
              <a:buSzPct val="85000"/>
            </a:pPr>
            <a:endParaRPr lang="en-GB" sz="900" kern="0" dirty="0" smtClean="0">
              <a:solidFill>
                <a:srgbClr val="000000"/>
              </a:solidFill>
            </a:endParaRPr>
          </a:p>
        </p:txBody>
      </p:sp>
      <p:sp>
        <p:nvSpPr>
          <p:cNvPr id="4" name="Slide Number Placeholder 3"/>
          <p:cNvSpPr>
            <a:spLocks noGrp="1"/>
          </p:cNvSpPr>
          <p:nvPr>
            <p:ph type="sldNum" sz="quarter" idx="10"/>
          </p:nvPr>
        </p:nvSpPr>
        <p:spPr/>
        <p:txBody>
          <a:bodyPr/>
          <a:lstStyle/>
          <a:p>
            <a:fld id="{7166EAB5-9C3F-4558-B166-F817536481ED}" type="slidenum">
              <a:rPr lang="en-GB" smtClean="0"/>
              <a:pPr/>
              <a:t>12</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3713" y="155575"/>
            <a:ext cx="1114425" cy="835025"/>
          </a:xfrm>
        </p:spPr>
      </p:sp>
      <p:sp>
        <p:nvSpPr>
          <p:cNvPr id="3" name="Notes Placeholder 2"/>
          <p:cNvSpPr>
            <a:spLocks noGrp="1"/>
          </p:cNvSpPr>
          <p:nvPr>
            <p:ph type="body" idx="1"/>
          </p:nvPr>
        </p:nvSpPr>
        <p:spPr>
          <a:xfrm>
            <a:off x="0" y="719522"/>
            <a:ext cx="6792214" cy="8192305"/>
          </a:xfrm>
        </p:spPr>
        <p:txBody>
          <a:bodyPr>
            <a:noAutofit/>
          </a:bodyPr>
          <a:lstStyle/>
          <a:p>
            <a:pPr marL="438798" lvl="1" indent="-261411" defTabSz="896267">
              <a:buClr>
                <a:srgbClr val="8AA5CB"/>
              </a:buClr>
              <a:buSzPct val="85000"/>
              <a:buFont typeface="Wingdings" pitchFamily="2" charset="2"/>
              <a:buChar char="l"/>
              <a:defRPr/>
            </a:pPr>
            <a:endParaRPr lang="en-GB" sz="900" kern="0" dirty="0" smtClean="0">
              <a:solidFill>
                <a:srgbClr val="000000"/>
              </a:solidFill>
            </a:endParaRPr>
          </a:p>
        </p:txBody>
      </p:sp>
      <p:sp>
        <p:nvSpPr>
          <p:cNvPr id="4" name="Slide Number Placeholder 3"/>
          <p:cNvSpPr>
            <a:spLocks noGrp="1"/>
          </p:cNvSpPr>
          <p:nvPr>
            <p:ph type="sldNum" sz="quarter" idx="10"/>
          </p:nvPr>
        </p:nvSpPr>
        <p:spPr/>
        <p:txBody>
          <a:bodyPr/>
          <a:lstStyle/>
          <a:p>
            <a:fld id="{7166EAB5-9C3F-4558-B166-F817536481ED}" type="slidenum">
              <a:rPr lang="en-GB" smtClean="0"/>
              <a:pPr/>
              <a:t>13</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166EAB5-9C3F-4558-B166-F817536481ED}" type="slidenum">
              <a:rPr lang="en-GB" smtClean="0"/>
              <a:pPr/>
              <a:t>14</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166EAB5-9C3F-4558-B166-F817536481ED}" type="slidenum">
              <a:rPr lang="en-GB" smtClean="0"/>
              <a:pPr/>
              <a:t>15</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482725" y="781050"/>
            <a:ext cx="3989388" cy="2992438"/>
          </a:xfrm>
          <a:ln/>
        </p:spPr>
      </p:sp>
      <p:sp>
        <p:nvSpPr>
          <p:cNvPr id="50179" name="Rectangle 3"/>
          <p:cNvSpPr>
            <a:spLocks noGrp="1" noChangeArrowheads="1"/>
          </p:cNvSpPr>
          <p:nvPr>
            <p:ph type="body" idx="1"/>
          </p:nvPr>
        </p:nvSpPr>
        <p:spPr>
          <a:noFill/>
          <a:ln/>
        </p:spPr>
        <p:txBody>
          <a:bodyPr/>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5675" y="177800"/>
            <a:ext cx="4645025" cy="3482975"/>
          </a:xfrm>
        </p:spPr>
      </p:sp>
      <p:sp>
        <p:nvSpPr>
          <p:cNvPr id="3" name="Notes Placeholder 2"/>
          <p:cNvSpPr>
            <a:spLocks noGrp="1"/>
          </p:cNvSpPr>
          <p:nvPr>
            <p:ph type="body" idx="1"/>
          </p:nvPr>
        </p:nvSpPr>
        <p:spPr>
          <a:xfrm>
            <a:off x="358092" y="3813908"/>
            <a:ext cx="6131685" cy="5030405"/>
          </a:xfrm>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7166EAB5-9C3F-4558-B166-F817536481ED}" type="slidenum">
              <a:rPr lang="en-GB" smtClean="0"/>
              <a:pPr/>
              <a:t>17</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865188" y="247650"/>
            <a:ext cx="3989387" cy="2992438"/>
          </a:xfrm>
          <a:ln/>
        </p:spPr>
      </p:sp>
      <p:sp>
        <p:nvSpPr>
          <p:cNvPr id="50179" name="Rectangle 3"/>
          <p:cNvSpPr>
            <a:spLocks noGrp="1" noChangeArrowheads="1"/>
          </p:cNvSpPr>
          <p:nvPr>
            <p:ph type="body" idx="1"/>
          </p:nvPr>
        </p:nvSpPr>
        <p:spPr>
          <a:xfrm>
            <a:off x="358094" y="3386320"/>
            <a:ext cx="6232497" cy="5671788"/>
          </a:xfrm>
          <a:noFill/>
          <a:ln/>
        </p:spPr>
        <p:txBody>
          <a:bodyPr>
            <a:noAutofit/>
          </a:bodyPr>
          <a:lstStyle/>
          <a:p>
            <a:pPr marL="227179" indent="-227179">
              <a:buClr>
                <a:schemeClr val="accent1"/>
              </a:buClr>
              <a:buSzPct val="75000"/>
              <a:tabLst>
                <a:tab pos="227179" algn="l"/>
              </a:tabLst>
              <a:defRPr/>
            </a:pPr>
            <a:endParaRPr lang="en-GB" sz="900" kern="0" dirty="0" smtClean="0">
              <a:solidFill>
                <a:srgbClr val="00338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baseline="0" dirty="0" smtClean="0"/>
          </a:p>
        </p:txBody>
      </p:sp>
      <p:sp>
        <p:nvSpPr>
          <p:cNvPr id="4" name="Slide Number Placeholder 3"/>
          <p:cNvSpPr>
            <a:spLocks noGrp="1"/>
          </p:cNvSpPr>
          <p:nvPr>
            <p:ph type="sldNum" sz="quarter" idx="10"/>
          </p:nvPr>
        </p:nvSpPr>
        <p:spPr/>
        <p:txBody>
          <a:bodyPr/>
          <a:lstStyle/>
          <a:p>
            <a:fld id="{7166EAB5-9C3F-4558-B166-F817536481ED}" type="slidenum">
              <a:rPr lang="en-GB" smtClean="0"/>
              <a:pPr/>
              <a:t>19</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baseline="0" dirty="0" smtClean="0"/>
          </a:p>
        </p:txBody>
      </p:sp>
      <p:sp>
        <p:nvSpPr>
          <p:cNvPr id="4" name="Slide Number Placeholder 3"/>
          <p:cNvSpPr>
            <a:spLocks noGrp="1"/>
          </p:cNvSpPr>
          <p:nvPr>
            <p:ph type="sldNum" sz="quarter" idx="10"/>
          </p:nvPr>
        </p:nvSpPr>
        <p:spPr/>
        <p:txBody>
          <a:bodyPr/>
          <a:lstStyle/>
          <a:p>
            <a:fld id="{7166EAB5-9C3F-4558-B166-F817536481ED}" type="slidenum">
              <a:rPr lang="en-GB" smtClean="0"/>
              <a:pPr/>
              <a:t>20</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8BF9540-FFDE-461B-B994-40ABDE3EBC23}" type="slidenum">
              <a:rPr lang="en-GB">
                <a:latin typeface="Arial" pitchFamily="34" charset="0"/>
                <a:cs typeface="Arial" pitchFamily="34" charset="0"/>
              </a:rPr>
              <a:pPr/>
              <a:t>21</a:t>
            </a:fld>
            <a:endParaRPr lang="en-GB" dirty="0">
              <a:latin typeface="Arial" pitchFamily="34" charset="0"/>
              <a:cs typeface="Arial" pitchFamily="34" charset="0"/>
            </a:endParaRPr>
          </a:p>
        </p:txBody>
      </p:sp>
      <p:sp>
        <p:nvSpPr>
          <p:cNvPr id="64515" name="Rectangle 2"/>
          <p:cNvSpPr>
            <a:spLocks noGrp="1" noRot="1" noChangeAspect="1" noChangeArrowheads="1" noTextEdit="1"/>
          </p:cNvSpPr>
          <p:nvPr>
            <p:ph type="sldImg"/>
          </p:nvPr>
        </p:nvSpPr>
        <p:spPr>
          <a:xfrm>
            <a:off x="1173163" y="696913"/>
            <a:ext cx="4638675" cy="3479800"/>
          </a:xfrm>
          <a:ln/>
        </p:spPr>
      </p:sp>
      <p:sp>
        <p:nvSpPr>
          <p:cNvPr id="64516" name="Rectangle 3"/>
          <p:cNvSpPr>
            <a:spLocks noGrp="1" noChangeArrowheads="1"/>
          </p:cNvSpPr>
          <p:nvPr>
            <p:ph type="body" idx="1"/>
          </p:nvPr>
        </p:nvSpPr>
        <p:spPr>
          <a:noFill/>
          <a:ln/>
        </p:spPr>
        <p:txBody>
          <a:bodyPr/>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Rot="1" noChangeAspect="1" noChangeArrowheads="1" noTextEdit="1"/>
          </p:cNvSpPr>
          <p:nvPr>
            <p:ph type="sldImg"/>
          </p:nvPr>
        </p:nvSpPr>
        <p:spPr>
          <a:xfrm>
            <a:off x="1143000" y="792163"/>
            <a:ext cx="3989388" cy="2992437"/>
          </a:xfrm>
          <a:ln/>
        </p:spPr>
      </p:sp>
      <p:sp>
        <p:nvSpPr>
          <p:cNvPr id="1885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8686DDE-BDD4-442F-ABF3-2ABDEF88B8F0}" type="slidenum">
              <a:rPr lang="en-GB">
                <a:latin typeface="Arial" pitchFamily="34" charset="0"/>
                <a:cs typeface="Arial" pitchFamily="34" charset="0"/>
              </a:rPr>
              <a:pPr/>
              <a:t>23</a:t>
            </a:fld>
            <a:endParaRPr lang="en-GB" dirty="0">
              <a:latin typeface="Arial" pitchFamily="34" charset="0"/>
              <a:cs typeface="Arial" pitchFamily="34" charset="0"/>
            </a:endParaRPr>
          </a:p>
        </p:txBody>
      </p:sp>
      <p:sp>
        <p:nvSpPr>
          <p:cNvPr id="88067" name="Rectangle 2"/>
          <p:cNvSpPr>
            <a:spLocks noGrp="1" noRot="1" noChangeAspect="1" noChangeArrowheads="1" noTextEdit="1"/>
          </p:cNvSpPr>
          <p:nvPr>
            <p:ph type="sldImg"/>
          </p:nvPr>
        </p:nvSpPr>
        <p:spPr>
          <a:xfrm>
            <a:off x="1111250" y="488950"/>
            <a:ext cx="4652963" cy="3489325"/>
          </a:xfrm>
          <a:ln/>
        </p:spPr>
      </p:sp>
      <p:sp>
        <p:nvSpPr>
          <p:cNvPr id="88068" name="Rectangle 3"/>
          <p:cNvSpPr>
            <a:spLocks noGrp="1" noChangeArrowheads="1"/>
          </p:cNvSpPr>
          <p:nvPr>
            <p:ph type="body" idx="1"/>
          </p:nvPr>
        </p:nvSpPr>
        <p:spPr>
          <a:xfrm>
            <a:off x="833419" y="4131381"/>
            <a:ext cx="5198633" cy="5153808"/>
          </a:xfrm>
          <a:noFill/>
          <a:ln/>
        </p:spPr>
        <p:txBody>
          <a:bodyPr lIns="91380" tIns="45691" rIns="91380" bIns="45691"/>
          <a:lstStyle/>
          <a:p>
            <a:pPr marL="186722" indent="-186722" defTabSz="756225">
              <a:spcBef>
                <a:spcPct val="50000"/>
              </a:spcBef>
              <a:buClr>
                <a:srgbClr val="016C81"/>
              </a:buClr>
              <a:buSzPct val="85000"/>
              <a:buFont typeface="Symbol" pitchFamily="18" charset="2"/>
              <a:buChar char="-"/>
            </a:pPr>
            <a:endParaRPr lang="en-US" sz="1000" dirty="0" smtClean="0">
              <a:solidFill>
                <a:schemeClr val="folHlink"/>
              </a:solidFill>
              <a:latin typeface="Univers 45 Light" pitchFamily="2"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2" y="4448441"/>
            <a:ext cx="5167607" cy="4142471"/>
          </a:xfrm>
          <a:noFill/>
          <a:ln/>
        </p:spPr>
        <p:txBody>
          <a:bodyPr lIns="90587" tIns="45292" rIns="90587" bIns="45292"/>
          <a:lstStyle/>
          <a:p>
            <a:endParaRPr lang="en-GB"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2" y="4448441"/>
            <a:ext cx="5167607" cy="4142471"/>
          </a:xfrm>
          <a:noFill/>
          <a:ln/>
        </p:spPr>
        <p:txBody>
          <a:bodyPr lIns="90587" tIns="45292" rIns="90587" bIns="45292"/>
          <a:lstStyle/>
          <a:p>
            <a:endParaRPr lang="en-GB"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7" name="Text Placeholder 6"/>
          <p:cNvSpPr>
            <a:spLocks noGrp="1"/>
          </p:cNvSpPr>
          <p:nvPr>
            <p:ph type="body" sz="quarter" idx="10"/>
          </p:nvPr>
        </p:nvSpPr>
        <p:spPr bwMode="gray"/>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1" y="1268760"/>
            <a:ext cx="4254538"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9" name="Text Box 9"/>
          <p:cNvSpPr txBox="1">
            <a:spLocks noChangeArrowheads="1"/>
          </p:cNvSpPr>
          <p:nvPr userDrawn="1"/>
        </p:nvSpPr>
        <p:spPr bwMode="auto">
          <a:xfrm>
            <a:off x="201561" y="6400379"/>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9" r:id="rId12"/>
    <p:sldLayoutId id="2147483670" r:id="rId13"/>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notesSlide" Target="../notesSlides/notesSlide1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3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14.xml"/><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6.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slideLayout" Target="../slideLayouts/slideLayout9.xml"/><Relationship Id="rId3" Type="http://schemas.openxmlformats.org/officeDocument/2006/relationships/tags" Target="../tags/tag48.xml"/><Relationship Id="rId21" Type="http://schemas.openxmlformats.org/officeDocument/2006/relationships/tags" Target="../tags/tag66.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image" Target="../media/image6.png"/><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hyperlink" Target="http://www.columbus.kworld.kpmg.com/G-TS/0021/Tools/2230/Global%20TS%20-%20Auditor%20independence%20guidance%20%20for%20TS%20non-audit%20services.pptx" TargetMode="External"/><Relationship Id="rId10" Type="http://schemas.openxmlformats.org/officeDocument/2006/relationships/tags" Target="../tags/tag55.xml"/><Relationship Id="rId19" Type="http://schemas.openxmlformats.org/officeDocument/2006/relationships/tags" Target="../tags/tag64.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notesSlide" Target="../notesSlides/notesSlide23.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6.xml"/><Relationship Id="rId5" Type="http://schemas.openxmlformats.org/officeDocument/2006/relationships/tags" Target="../tags/tag77.xml"/><Relationship Id="rId4" Type="http://schemas.openxmlformats.org/officeDocument/2006/relationships/tags" Target="../tags/tag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8" Type="http://schemas.openxmlformats.org/officeDocument/2006/relationships/hyperlink" Target="http://alex.kworld.kpmg.com/AROWeb/DocumentWindow.aspx?id=US_DPP_MANUALS_RMM_TP" TargetMode="External"/><Relationship Id="rId3" Type="http://schemas.openxmlformats.org/officeDocument/2006/relationships/hyperlink" Target="https://portal.ema.kworld.kpmg.com/Advisory/services/ts/Pages/goingtomarket.aspx" TargetMode="External"/><Relationship Id="rId7"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www.columbus.kworld.kpmg.com/G-TS/0021/" TargetMode="External"/><Relationship Id="rId5" Type="http://schemas.openxmlformats.org/officeDocument/2006/relationships/hyperlink" Target="http://www.gqrmm-prod.kworld.kpmg.com/" TargetMode="External"/><Relationship Id="rId4" Type="http://schemas.openxmlformats.org/officeDocument/2006/relationships/hyperlink" Target="https://portal.ema.kworld.kpmg.com/Advisory/services/ts/industry/Pages/TSIndustries.aspx" TargetMode="External"/><Relationship Id="rId9" Type="http://schemas.openxmlformats.org/officeDocument/2006/relationships/hyperlink" Target="https://workspaces.amr.kworld.kpmg.com/aro/AROWeb/Home.asp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8" name="Rectangle 2"/>
          <p:cNvSpPr txBox="1">
            <a:spLocks noChangeArrowheads="1"/>
          </p:cNvSpPr>
          <p:nvPr/>
        </p:nvSpPr>
        <p:spPr bwMode="gray">
          <a:xfrm>
            <a:off x="3350488" y="3069920"/>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Overview</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Comment 28"/>
          <p:cNvSpPr>
            <a:spLocks noChangeArrowheads="1"/>
          </p:cNvSpPr>
          <p:nvPr/>
        </p:nvSpPr>
        <p:spPr bwMode="auto">
          <a:xfrm>
            <a:off x="4257676" y="1804657"/>
            <a:ext cx="4886326" cy="900443"/>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900" b="0" u="none" strike="noStrike" kern="0" cap="none" spc="0" normalizeH="0" baseline="0" noProof="0" dirty="0">
              <a:ln>
                <a:noFill/>
              </a:ln>
              <a:solidFill>
                <a:srgbClr val="FFFFFF"/>
              </a:solidFill>
              <a:effectLst/>
              <a:uLnTx/>
              <a:uFillTx/>
              <a:cs typeface="Arial" charset="0"/>
            </a:endParaRPr>
          </a:p>
        </p:txBody>
      </p:sp>
      <p:pic>
        <p:nvPicPr>
          <p:cNvPr id="9" name="Picture 3" descr="DPP-1"/>
          <p:cNvPicPr>
            <a:picLocks noChangeAspect="1" noChangeArrowheads="1"/>
          </p:cNvPicPr>
          <p:nvPr/>
        </p:nvPicPr>
        <p:blipFill>
          <a:blip r:embed="rId6" cstate="print"/>
          <a:srcRect/>
          <a:stretch>
            <a:fillRect/>
          </a:stretch>
        </p:blipFill>
        <p:spPr bwMode="auto">
          <a:xfrm>
            <a:off x="365712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6477000" y="5437414"/>
            <a:ext cx="2641600" cy="923330"/>
          </a:xfrm>
          <a:prstGeom prst="rect">
            <a:avLst/>
          </a:prstGeom>
          <a:solidFill>
            <a:schemeClr val="accent1">
              <a:lumMod val="20000"/>
              <a:lumOff val="80000"/>
            </a:schemeClr>
          </a:solidFill>
        </p:spPr>
        <p:txBody>
          <a:bodyPr wrap="square" rtlCol="0">
            <a:spAutoFit/>
          </a:bodyPr>
          <a:lstStyle/>
          <a:p>
            <a:pPr algn="r"/>
            <a:r>
              <a:rPr lang="en-US" b="1" dirty="0" smtClean="0">
                <a:solidFill>
                  <a:schemeClr val="accent1"/>
                </a:solidFill>
              </a:rPr>
              <a:t>…and due diligence is applicable to many strategies</a:t>
            </a:r>
            <a:endParaRPr lang="en-US" b="1" dirty="0">
              <a:solidFill>
                <a:schemeClr val="accent1"/>
              </a:solidFill>
            </a:endParaRPr>
          </a:p>
        </p:txBody>
      </p:sp>
      <p:sp>
        <p:nvSpPr>
          <p:cNvPr id="2" name="Title 1"/>
          <p:cNvSpPr>
            <a:spLocks noGrp="1"/>
          </p:cNvSpPr>
          <p:nvPr>
            <p:ph type="title"/>
          </p:nvPr>
        </p:nvSpPr>
        <p:spPr bwMode="gray">
          <a:xfrm>
            <a:off x="250826" y="106363"/>
            <a:ext cx="8545513" cy="792162"/>
          </a:xfrm>
        </p:spPr>
        <p:txBody>
          <a:bodyPr>
            <a:normAutofit/>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altLang="en-US" sz="1800" dirty="0" smtClean="0"/>
              <a:t>TS is relevant throughout the cycle...</a:t>
            </a:r>
            <a:endParaRPr lang="en-GB" sz="1800" dirty="0"/>
          </a:p>
        </p:txBody>
      </p:sp>
      <p:sp>
        <p:nvSpPr>
          <p:cNvPr id="4" name="Text Box 75"/>
          <p:cNvSpPr txBox="1">
            <a:spLocks noChangeArrowheads="1"/>
          </p:cNvSpPr>
          <p:nvPr>
            <p:custDataLst>
              <p:tags r:id="rId1"/>
            </p:custDataLst>
          </p:nvPr>
        </p:nvSpPr>
        <p:spPr bwMode="auto">
          <a:xfrm>
            <a:off x="7629570" y="1916848"/>
            <a:ext cx="1045261" cy="574595"/>
          </a:xfrm>
          <a:prstGeom prst="rect">
            <a:avLst/>
          </a:prstGeom>
          <a:noFill/>
          <a:ln w="9525" algn="ctr">
            <a:noFill/>
            <a:miter lim="800000"/>
            <a:headEnd/>
            <a:tailEnd/>
          </a:ln>
        </p:spPr>
        <p:txBody>
          <a:bodyPr lIns="49588" tIns="33059" rIns="49588" bIns="33059">
            <a:spAutoFit/>
          </a:bodyPr>
          <a:lstStyle/>
          <a:p>
            <a:pPr>
              <a:spcBef>
                <a:spcPts val="275"/>
              </a:spcBef>
            </a:pPr>
            <a:r>
              <a:rPr lang="en-GB" sz="1100" dirty="0">
                <a:solidFill>
                  <a:srgbClr val="007C92"/>
                </a:solidFill>
                <a:latin typeface="Arial"/>
              </a:rPr>
              <a:t>I want to sell non-core assets</a:t>
            </a:r>
          </a:p>
        </p:txBody>
      </p:sp>
      <p:sp>
        <p:nvSpPr>
          <p:cNvPr id="5" name="TextBox 58"/>
          <p:cNvSpPr txBox="1">
            <a:spLocks noChangeArrowheads="1"/>
          </p:cNvSpPr>
          <p:nvPr>
            <p:custDataLst>
              <p:tags r:id="rId2"/>
            </p:custDataLst>
          </p:nvPr>
        </p:nvSpPr>
        <p:spPr bwMode="auto">
          <a:xfrm>
            <a:off x="7800371" y="3494430"/>
            <a:ext cx="908200" cy="1762172"/>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8E258D"/>
                </a:solidFill>
                <a:latin typeface="Arial"/>
              </a:rPr>
              <a:t>Sell side M&amp;A</a:t>
            </a:r>
          </a:p>
          <a:p>
            <a:pPr>
              <a:spcBef>
                <a:spcPts val="275"/>
              </a:spcBef>
            </a:pPr>
            <a:r>
              <a:rPr lang="en-GB" sz="1100" dirty="0">
                <a:solidFill>
                  <a:srgbClr val="8E258D"/>
                </a:solidFill>
                <a:latin typeface="Arial"/>
              </a:rPr>
              <a:t>Valuations</a:t>
            </a:r>
          </a:p>
          <a:p>
            <a:pPr>
              <a:spcBef>
                <a:spcPts val="275"/>
              </a:spcBef>
            </a:pPr>
            <a:r>
              <a:rPr lang="en-GB" sz="1100" dirty="0">
                <a:solidFill>
                  <a:srgbClr val="8E258D"/>
                </a:solidFill>
                <a:latin typeface="Arial"/>
              </a:rPr>
              <a:t>Vendor </a:t>
            </a:r>
            <a:r>
              <a:rPr lang="en-GB" sz="1100" dirty="0" smtClean="0">
                <a:solidFill>
                  <a:srgbClr val="8E258D"/>
                </a:solidFill>
                <a:latin typeface="Arial"/>
              </a:rPr>
              <a:t>assistance</a:t>
            </a:r>
            <a:endParaRPr lang="en-GB" sz="1100" dirty="0">
              <a:solidFill>
                <a:srgbClr val="8E258D"/>
              </a:solidFill>
              <a:latin typeface="Arial"/>
            </a:endParaRPr>
          </a:p>
          <a:p>
            <a:pPr>
              <a:spcBef>
                <a:spcPts val="275"/>
              </a:spcBef>
            </a:pPr>
            <a:r>
              <a:rPr lang="en-GB" sz="1100" dirty="0">
                <a:solidFill>
                  <a:srgbClr val="8E258D"/>
                </a:solidFill>
                <a:latin typeface="Arial"/>
              </a:rPr>
              <a:t>Due </a:t>
            </a:r>
            <a:r>
              <a:rPr lang="en-GB" sz="1100" dirty="0" smtClean="0">
                <a:solidFill>
                  <a:srgbClr val="8E258D"/>
                </a:solidFill>
                <a:latin typeface="Arial"/>
              </a:rPr>
              <a:t>diligence</a:t>
            </a:r>
            <a:endParaRPr lang="en-GB" sz="1100" dirty="0">
              <a:solidFill>
                <a:srgbClr val="8E258D"/>
              </a:solidFill>
              <a:latin typeface="Arial"/>
            </a:endParaRPr>
          </a:p>
          <a:p>
            <a:pPr>
              <a:spcBef>
                <a:spcPts val="275"/>
              </a:spcBef>
            </a:pPr>
            <a:r>
              <a:rPr lang="en-GB" sz="1100" dirty="0">
                <a:solidFill>
                  <a:srgbClr val="8E258D"/>
                </a:solidFill>
                <a:latin typeface="Arial"/>
              </a:rPr>
              <a:t>Separation </a:t>
            </a:r>
            <a:r>
              <a:rPr lang="en-GB" sz="1100" dirty="0" smtClean="0">
                <a:solidFill>
                  <a:srgbClr val="8E258D"/>
                </a:solidFill>
                <a:latin typeface="Arial"/>
              </a:rPr>
              <a:t>advice</a:t>
            </a:r>
            <a:endParaRPr lang="en-GB" sz="1100" dirty="0">
              <a:solidFill>
                <a:srgbClr val="8E258D"/>
              </a:solidFill>
              <a:latin typeface="Arial"/>
            </a:endParaRPr>
          </a:p>
        </p:txBody>
      </p:sp>
      <p:sp>
        <p:nvSpPr>
          <p:cNvPr id="7" name="Freeform 50"/>
          <p:cNvSpPr>
            <a:spLocks/>
          </p:cNvSpPr>
          <p:nvPr/>
        </p:nvSpPr>
        <p:spPr bwMode="auto">
          <a:xfrm>
            <a:off x="982171" y="2076920"/>
            <a:ext cx="7187642" cy="3448902"/>
          </a:xfrm>
          <a:custGeom>
            <a:avLst/>
            <a:gdLst>
              <a:gd name="T0" fmla="*/ 0 w 5670"/>
              <a:gd name="T1" fmla="*/ 2147483647 h 2955"/>
              <a:gd name="T2" fmla="*/ 2147483647 w 5670"/>
              <a:gd name="T3" fmla="*/ 2147483647 h 2955"/>
              <a:gd name="T4" fmla="*/ 2147483647 w 5670"/>
              <a:gd name="T5" fmla="*/ 2147483647 h 2955"/>
              <a:gd name="T6" fmla="*/ 2147483647 w 5670"/>
              <a:gd name="T7" fmla="*/ 2147483647 h 2955"/>
              <a:gd name="T8" fmla="*/ 2147483647 w 5670"/>
              <a:gd name="T9" fmla="*/ 2147483647 h 2955"/>
              <a:gd name="T10" fmla="*/ 2147483647 w 5670"/>
              <a:gd name="T11" fmla="*/ 2147483647 h 2955"/>
              <a:gd name="T12" fmla="*/ 0 60000 65536"/>
              <a:gd name="T13" fmla="*/ 0 60000 65536"/>
              <a:gd name="T14" fmla="*/ 0 60000 65536"/>
              <a:gd name="T15" fmla="*/ 0 60000 65536"/>
              <a:gd name="T16" fmla="*/ 0 60000 65536"/>
              <a:gd name="T17" fmla="*/ 0 60000 65536"/>
              <a:gd name="T18" fmla="*/ 0 w 5670"/>
              <a:gd name="T19" fmla="*/ 0 h 2955"/>
              <a:gd name="T20" fmla="*/ 5670 w 5670"/>
              <a:gd name="T21" fmla="*/ 2955 h 2955"/>
            </a:gdLst>
            <a:ahLst/>
            <a:cxnLst>
              <a:cxn ang="T12">
                <a:pos x="T0" y="T1"/>
              </a:cxn>
              <a:cxn ang="T13">
                <a:pos x="T2" y="T3"/>
              </a:cxn>
              <a:cxn ang="T14">
                <a:pos x="T4" y="T5"/>
              </a:cxn>
              <a:cxn ang="T15">
                <a:pos x="T6" y="T7"/>
              </a:cxn>
              <a:cxn ang="T16">
                <a:pos x="T8" y="T9"/>
              </a:cxn>
              <a:cxn ang="T17">
                <a:pos x="T10" y="T11"/>
              </a:cxn>
            </a:cxnLst>
            <a:rect l="T18" t="T19" r="T20" b="T21"/>
            <a:pathLst>
              <a:path w="5670" h="2955">
                <a:moveTo>
                  <a:pt x="0" y="1632"/>
                </a:moveTo>
                <a:cubicBezTo>
                  <a:pt x="472" y="816"/>
                  <a:pt x="945" y="0"/>
                  <a:pt x="1406" y="181"/>
                </a:cubicBezTo>
                <a:cubicBezTo>
                  <a:pt x="1867" y="362"/>
                  <a:pt x="2298" y="2487"/>
                  <a:pt x="2767" y="2721"/>
                </a:cubicBezTo>
                <a:cubicBezTo>
                  <a:pt x="3236" y="2955"/>
                  <a:pt x="3810" y="1829"/>
                  <a:pt x="4218" y="1587"/>
                </a:cubicBezTo>
                <a:cubicBezTo>
                  <a:pt x="4626" y="1345"/>
                  <a:pt x="4974" y="1405"/>
                  <a:pt x="5216" y="1269"/>
                </a:cubicBezTo>
                <a:cubicBezTo>
                  <a:pt x="5458" y="1133"/>
                  <a:pt x="5564" y="951"/>
                  <a:pt x="5670" y="770"/>
                </a:cubicBezTo>
              </a:path>
            </a:pathLst>
          </a:custGeom>
          <a:noFill/>
          <a:ln w="28575" cmpd="sng">
            <a:solidFill>
              <a:srgbClr val="BDB694"/>
            </a:solidFill>
            <a:round/>
            <a:headEnd/>
            <a:tailEnd/>
          </a:ln>
        </p:spPr>
        <p:txBody>
          <a:bodyPr lIns="83969" tIns="41985" rIns="83969" bIns="41985"/>
          <a:lstStyle/>
          <a:p>
            <a:pPr>
              <a:spcBef>
                <a:spcPts val="275"/>
              </a:spcBef>
            </a:pPr>
            <a:endParaRPr lang="en-GB" sz="1100" dirty="0">
              <a:latin typeface="Univers 45 Light" pitchFamily="2" charset="0"/>
            </a:endParaRPr>
          </a:p>
        </p:txBody>
      </p:sp>
      <p:sp>
        <p:nvSpPr>
          <p:cNvPr id="10" name="Line 53"/>
          <p:cNvSpPr>
            <a:spLocks noChangeShapeType="1"/>
          </p:cNvSpPr>
          <p:nvPr/>
        </p:nvSpPr>
        <p:spPr bwMode="auto">
          <a:xfrm flipV="1">
            <a:off x="583430" y="2244991"/>
            <a:ext cx="12019" cy="3034921"/>
          </a:xfrm>
          <a:prstGeom prst="line">
            <a:avLst/>
          </a:prstGeom>
          <a:noFill/>
          <a:ln w="6350">
            <a:solidFill>
              <a:srgbClr val="97989A"/>
            </a:solidFill>
            <a:round/>
            <a:headEnd type="none" w="med" len="med"/>
            <a:tailEnd type="triangle" w="med" len="med"/>
          </a:ln>
        </p:spPr>
        <p:txBody>
          <a:bodyPr lIns="83969" tIns="41985" rIns="83969" bIns="41985"/>
          <a:lstStyle/>
          <a:p>
            <a:pPr>
              <a:spcBef>
                <a:spcPts val="275"/>
              </a:spcBef>
            </a:pPr>
            <a:endParaRPr lang="en-GB" sz="1100" dirty="0">
              <a:latin typeface="Univers 45 Light" pitchFamily="2" charset="0"/>
            </a:endParaRPr>
          </a:p>
        </p:txBody>
      </p:sp>
      <p:sp>
        <p:nvSpPr>
          <p:cNvPr id="11" name="Text Box 54"/>
          <p:cNvSpPr txBox="1">
            <a:spLocks noChangeArrowheads="1"/>
          </p:cNvSpPr>
          <p:nvPr>
            <p:custDataLst>
              <p:tags r:id="rId3"/>
            </p:custDataLst>
          </p:nvPr>
        </p:nvSpPr>
        <p:spPr bwMode="auto">
          <a:xfrm>
            <a:off x="583864" y="2852983"/>
            <a:ext cx="810593" cy="592621"/>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007C92"/>
                </a:solidFill>
                <a:latin typeface="Arial"/>
              </a:rPr>
              <a:t>I need a strategy</a:t>
            </a:r>
            <a:br>
              <a:rPr lang="en-GB" sz="1100" dirty="0">
                <a:solidFill>
                  <a:srgbClr val="007C92"/>
                </a:solidFill>
                <a:latin typeface="Arial"/>
              </a:rPr>
            </a:br>
            <a:r>
              <a:rPr lang="en-GB" sz="1100" dirty="0">
                <a:solidFill>
                  <a:srgbClr val="007C92"/>
                </a:solidFill>
                <a:latin typeface="Arial"/>
              </a:rPr>
              <a:t>for growth</a:t>
            </a:r>
          </a:p>
        </p:txBody>
      </p:sp>
      <p:sp>
        <p:nvSpPr>
          <p:cNvPr id="12" name="Line 55"/>
          <p:cNvSpPr>
            <a:spLocks noChangeShapeType="1"/>
          </p:cNvSpPr>
          <p:nvPr/>
        </p:nvSpPr>
        <p:spPr bwMode="auto">
          <a:xfrm>
            <a:off x="852362" y="3431959"/>
            <a:ext cx="238320" cy="304624"/>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14" name="Text Box 57"/>
          <p:cNvSpPr txBox="1">
            <a:spLocks noChangeArrowheads="1"/>
          </p:cNvSpPr>
          <p:nvPr>
            <p:custDataLst>
              <p:tags r:id="rId4"/>
            </p:custDataLst>
          </p:nvPr>
        </p:nvSpPr>
        <p:spPr bwMode="auto">
          <a:xfrm>
            <a:off x="1913266" y="2708944"/>
            <a:ext cx="1196861" cy="1082426"/>
          </a:xfrm>
          <a:prstGeom prst="rect">
            <a:avLst/>
          </a:prstGeom>
          <a:noFill/>
          <a:ln w="9525" algn="ctr">
            <a:noFill/>
            <a:miter lim="800000"/>
            <a:headEnd/>
            <a:tailEnd/>
          </a:ln>
        </p:spPr>
        <p:txBody>
          <a:bodyPr wrap="square" lIns="49588" tIns="33059" rIns="49588" bIns="33059">
            <a:spAutoFit/>
          </a:bodyPr>
          <a:lstStyle/>
          <a:p>
            <a:pPr>
              <a:spcBef>
                <a:spcPts val="275"/>
              </a:spcBef>
            </a:pPr>
            <a:r>
              <a:rPr lang="en-GB" sz="1100" dirty="0">
                <a:solidFill>
                  <a:srgbClr val="007C92"/>
                </a:solidFill>
                <a:latin typeface="Arial"/>
              </a:rPr>
              <a:t>I need to identify investment opportunities and acquire at the right price structure</a:t>
            </a:r>
          </a:p>
        </p:txBody>
      </p:sp>
      <p:sp>
        <p:nvSpPr>
          <p:cNvPr id="16" name="Text Box 60"/>
          <p:cNvSpPr txBox="1">
            <a:spLocks noChangeArrowheads="1"/>
          </p:cNvSpPr>
          <p:nvPr>
            <p:custDataLst>
              <p:tags r:id="rId5"/>
            </p:custDataLst>
          </p:nvPr>
        </p:nvSpPr>
        <p:spPr bwMode="auto">
          <a:xfrm>
            <a:off x="1514453" y="1700809"/>
            <a:ext cx="1260307" cy="574595"/>
          </a:xfrm>
          <a:prstGeom prst="rect">
            <a:avLst/>
          </a:prstGeom>
          <a:noFill/>
          <a:ln w="9525" algn="ctr">
            <a:noFill/>
            <a:miter lim="800000"/>
            <a:headEnd/>
            <a:tailEnd/>
          </a:ln>
        </p:spPr>
        <p:txBody>
          <a:bodyPr wrap="square" lIns="49588" tIns="33059" rIns="49588" bIns="33059">
            <a:spAutoFit/>
          </a:bodyPr>
          <a:lstStyle/>
          <a:p>
            <a:pPr>
              <a:spcBef>
                <a:spcPts val="275"/>
              </a:spcBef>
            </a:pPr>
            <a:r>
              <a:rPr lang="en-GB" sz="1100" dirty="0">
                <a:solidFill>
                  <a:srgbClr val="007C92"/>
                </a:solidFill>
                <a:latin typeface="Arial"/>
              </a:rPr>
              <a:t>I need to deliver synergies and integrate</a:t>
            </a:r>
          </a:p>
        </p:txBody>
      </p:sp>
      <p:sp>
        <p:nvSpPr>
          <p:cNvPr id="18" name="Text Box 62"/>
          <p:cNvSpPr txBox="1">
            <a:spLocks noChangeArrowheads="1"/>
          </p:cNvSpPr>
          <p:nvPr>
            <p:custDataLst>
              <p:tags r:id="rId6"/>
            </p:custDataLst>
          </p:nvPr>
        </p:nvSpPr>
        <p:spPr bwMode="auto">
          <a:xfrm>
            <a:off x="3442028" y="1772819"/>
            <a:ext cx="1814262" cy="743872"/>
          </a:xfrm>
          <a:prstGeom prst="rect">
            <a:avLst/>
          </a:prstGeom>
          <a:noFill/>
          <a:ln w="9525" algn="ctr">
            <a:noFill/>
            <a:miter lim="800000"/>
            <a:headEnd/>
            <a:tailEnd/>
          </a:ln>
        </p:spPr>
        <p:txBody>
          <a:bodyPr wrap="square" lIns="49588" tIns="33059" rIns="49588" bIns="33059">
            <a:spAutoFit/>
          </a:bodyPr>
          <a:lstStyle/>
          <a:p>
            <a:pPr>
              <a:spcBef>
                <a:spcPts val="275"/>
              </a:spcBef>
            </a:pPr>
            <a:r>
              <a:rPr lang="en-GB" sz="1100" dirty="0">
                <a:solidFill>
                  <a:srgbClr val="007C92"/>
                </a:solidFill>
                <a:latin typeface="Arial"/>
              </a:rPr>
              <a:t>I have growing concerns about </a:t>
            </a:r>
            <a:r>
              <a:rPr lang="en-GB" sz="1100" dirty="0" smtClean="0">
                <a:solidFill>
                  <a:srgbClr val="007C92"/>
                </a:solidFill>
                <a:latin typeface="Arial"/>
              </a:rPr>
              <a:t>cash </a:t>
            </a:r>
            <a:r>
              <a:rPr lang="en-GB" sz="1100" dirty="0">
                <a:solidFill>
                  <a:srgbClr val="007C92"/>
                </a:solidFill>
                <a:latin typeface="Arial"/>
              </a:rPr>
              <a:t>flow and operating </a:t>
            </a:r>
            <a:r>
              <a:rPr lang="en-GB" sz="1100" dirty="0" smtClean="0">
                <a:solidFill>
                  <a:srgbClr val="007C92"/>
                </a:solidFill>
                <a:latin typeface="Arial"/>
              </a:rPr>
              <a:t>performance in certain areas</a:t>
            </a:r>
            <a:endParaRPr lang="en-GB" sz="1100" dirty="0">
              <a:solidFill>
                <a:srgbClr val="007C92"/>
              </a:solidFill>
              <a:latin typeface="Arial"/>
            </a:endParaRPr>
          </a:p>
        </p:txBody>
      </p:sp>
      <p:sp>
        <p:nvSpPr>
          <p:cNvPr id="19" name="Line 63"/>
          <p:cNvSpPr>
            <a:spLocks noChangeShapeType="1"/>
          </p:cNvSpPr>
          <p:nvPr/>
        </p:nvSpPr>
        <p:spPr bwMode="auto">
          <a:xfrm flipH="1">
            <a:off x="2305610" y="2119647"/>
            <a:ext cx="0" cy="211252"/>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22" name="Text Box 68"/>
          <p:cNvSpPr txBox="1">
            <a:spLocks noChangeArrowheads="1"/>
          </p:cNvSpPr>
          <p:nvPr>
            <p:custDataLst>
              <p:tags r:id="rId7"/>
            </p:custDataLst>
          </p:nvPr>
        </p:nvSpPr>
        <p:spPr bwMode="auto">
          <a:xfrm>
            <a:off x="4572000" y="4321353"/>
            <a:ext cx="977368" cy="574595"/>
          </a:xfrm>
          <a:prstGeom prst="rect">
            <a:avLst/>
          </a:prstGeom>
          <a:noFill/>
          <a:ln w="9525" algn="ctr">
            <a:noFill/>
            <a:miter lim="800000"/>
            <a:headEnd/>
            <a:tailEnd/>
          </a:ln>
        </p:spPr>
        <p:txBody>
          <a:bodyPr lIns="49588" tIns="33059" rIns="49588" bIns="33059">
            <a:spAutoFit/>
          </a:bodyPr>
          <a:lstStyle/>
          <a:p>
            <a:pPr>
              <a:spcBef>
                <a:spcPts val="275"/>
              </a:spcBef>
            </a:pPr>
            <a:r>
              <a:rPr lang="en-GB" sz="1100" dirty="0">
                <a:solidFill>
                  <a:srgbClr val="007C92"/>
                </a:solidFill>
                <a:latin typeface="Arial"/>
              </a:rPr>
              <a:t>I need to refinance </a:t>
            </a:r>
            <a:r>
              <a:rPr lang="en-GB" sz="1100" dirty="0" smtClean="0">
                <a:solidFill>
                  <a:srgbClr val="007C92"/>
                </a:solidFill>
                <a:latin typeface="Arial"/>
              </a:rPr>
              <a:t>debt</a:t>
            </a:r>
            <a:endParaRPr lang="en-GB" sz="1100" dirty="0">
              <a:solidFill>
                <a:srgbClr val="007C92"/>
              </a:solidFill>
              <a:latin typeface="Arial"/>
            </a:endParaRPr>
          </a:p>
        </p:txBody>
      </p:sp>
      <p:sp>
        <p:nvSpPr>
          <p:cNvPr id="24" name="Line 70"/>
          <p:cNvSpPr>
            <a:spLocks noChangeShapeType="1"/>
          </p:cNvSpPr>
          <p:nvPr/>
        </p:nvSpPr>
        <p:spPr bwMode="auto">
          <a:xfrm>
            <a:off x="5037305" y="4725190"/>
            <a:ext cx="93217" cy="333123"/>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25" name="Text Box 71"/>
          <p:cNvSpPr txBox="1">
            <a:spLocks noChangeArrowheads="1"/>
          </p:cNvSpPr>
          <p:nvPr>
            <p:custDataLst>
              <p:tags r:id="rId8"/>
            </p:custDataLst>
          </p:nvPr>
        </p:nvSpPr>
        <p:spPr bwMode="auto">
          <a:xfrm>
            <a:off x="6831967" y="2132879"/>
            <a:ext cx="825963" cy="574595"/>
          </a:xfrm>
          <a:prstGeom prst="rect">
            <a:avLst/>
          </a:prstGeom>
          <a:noFill/>
          <a:ln w="9525" algn="ctr">
            <a:noFill/>
            <a:miter lim="800000"/>
            <a:headEnd/>
            <a:tailEnd/>
          </a:ln>
        </p:spPr>
        <p:txBody>
          <a:bodyPr wrap="square" lIns="49588" tIns="33059" rIns="49588" bIns="33059">
            <a:spAutoFit/>
          </a:bodyPr>
          <a:lstStyle/>
          <a:p>
            <a:pPr>
              <a:spcBef>
                <a:spcPts val="275"/>
              </a:spcBef>
            </a:pPr>
            <a:r>
              <a:rPr lang="en-GB" sz="1100" dirty="0">
                <a:solidFill>
                  <a:srgbClr val="007C92"/>
                </a:solidFill>
                <a:latin typeface="Arial"/>
              </a:rPr>
              <a:t>I need more capital</a:t>
            </a:r>
          </a:p>
        </p:txBody>
      </p:sp>
      <p:sp>
        <p:nvSpPr>
          <p:cNvPr id="26" name="Line 72"/>
          <p:cNvSpPr>
            <a:spLocks noChangeShapeType="1"/>
          </p:cNvSpPr>
          <p:nvPr/>
        </p:nvSpPr>
        <p:spPr bwMode="auto">
          <a:xfrm>
            <a:off x="7230761" y="2492943"/>
            <a:ext cx="232431" cy="1088011"/>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27" name="Line 73"/>
          <p:cNvSpPr>
            <a:spLocks noChangeShapeType="1"/>
          </p:cNvSpPr>
          <p:nvPr/>
        </p:nvSpPr>
        <p:spPr bwMode="auto">
          <a:xfrm flipH="1">
            <a:off x="7858162" y="2276872"/>
            <a:ext cx="37288" cy="1066866"/>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29" name="Text Box 76"/>
          <p:cNvSpPr txBox="1">
            <a:spLocks noChangeArrowheads="1"/>
          </p:cNvSpPr>
          <p:nvPr>
            <p:custDataLst>
              <p:tags r:id="rId9"/>
            </p:custDataLst>
          </p:nvPr>
        </p:nvSpPr>
        <p:spPr bwMode="auto">
          <a:xfrm>
            <a:off x="243984" y="2015129"/>
            <a:ext cx="690876" cy="254067"/>
          </a:xfrm>
          <a:prstGeom prst="rect">
            <a:avLst/>
          </a:prstGeom>
          <a:noFill/>
          <a:ln w="9525">
            <a:noFill/>
            <a:miter lim="800000"/>
            <a:headEnd/>
            <a:tailEnd/>
          </a:ln>
        </p:spPr>
        <p:txBody>
          <a:bodyPr lIns="83969" tIns="41985" rIns="83969" bIns="41985">
            <a:spAutoFit/>
          </a:bodyPr>
          <a:lstStyle/>
          <a:p>
            <a:pPr algn="ctr">
              <a:spcBef>
                <a:spcPts val="275"/>
              </a:spcBef>
            </a:pPr>
            <a:r>
              <a:rPr lang="en-GB" sz="1100" b="1" dirty="0">
                <a:solidFill>
                  <a:srgbClr val="4066AA"/>
                </a:solidFill>
                <a:latin typeface="Arial"/>
              </a:rPr>
              <a:t>Growth</a:t>
            </a:r>
          </a:p>
        </p:txBody>
      </p:sp>
      <p:sp>
        <p:nvSpPr>
          <p:cNvPr id="30" name="Text Box 77"/>
          <p:cNvSpPr txBox="1">
            <a:spLocks noChangeArrowheads="1"/>
          </p:cNvSpPr>
          <p:nvPr>
            <p:custDataLst>
              <p:tags r:id="rId10"/>
            </p:custDataLst>
          </p:nvPr>
        </p:nvSpPr>
        <p:spPr bwMode="auto">
          <a:xfrm>
            <a:off x="111042" y="5379924"/>
            <a:ext cx="938106" cy="254067"/>
          </a:xfrm>
          <a:prstGeom prst="rect">
            <a:avLst/>
          </a:prstGeom>
          <a:noFill/>
          <a:ln w="9525">
            <a:noFill/>
            <a:miter lim="800000"/>
            <a:headEnd/>
            <a:tailEnd/>
          </a:ln>
        </p:spPr>
        <p:txBody>
          <a:bodyPr wrap="square" lIns="83969" tIns="41985" rIns="83969" bIns="41985">
            <a:spAutoFit/>
          </a:bodyPr>
          <a:lstStyle/>
          <a:p>
            <a:pPr algn="ctr">
              <a:spcBef>
                <a:spcPts val="275"/>
              </a:spcBef>
            </a:pPr>
            <a:r>
              <a:rPr lang="en-GB" sz="1100" b="1" dirty="0">
                <a:solidFill>
                  <a:srgbClr val="4066AA"/>
                </a:solidFill>
                <a:latin typeface="Arial"/>
              </a:rPr>
              <a:t>Recession</a:t>
            </a:r>
          </a:p>
        </p:txBody>
      </p:sp>
      <p:sp>
        <p:nvSpPr>
          <p:cNvPr id="31" name="Text Box 78"/>
          <p:cNvSpPr txBox="1">
            <a:spLocks noChangeArrowheads="1"/>
          </p:cNvSpPr>
          <p:nvPr>
            <p:custDataLst>
              <p:tags r:id="rId11"/>
            </p:custDataLst>
          </p:nvPr>
        </p:nvSpPr>
        <p:spPr bwMode="auto">
          <a:xfrm>
            <a:off x="8294266" y="4077110"/>
            <a:ext cx="689608" cy="254067"/>
          </a:xfrm>
          <a:prstGeom prst="rect">
            <a:avLst/>
          </a:prstGeom>
          <a:noFill/>
          <a:ln w="9525">
            <a:noFill/>
            <a:miter lim="800000"/>
            <a:headEnd/>
            <a:tailEnd/>
          </a:ln>
        </p:spPr>
        <p:txBody>
          <a:bodyPr lIns="83969" tIns="41985" rIns="83969" bIns="41985">
            <a:spAutoFit/>
          </a:bodyPr>
          <a:lstStyle/>
          <a:p>
            <a:pPr algn="ctr">
              <a:spcBef>
                <a:spcPts val="275"/>
              </a:spcBef>
            </a:pPr>
            <a:r>
              <a:rPr lang="en-GB" sz="1100" b="1" dirty="0">
                <a:solidFill>
                  <a:srgbClr val="4066AA"/>
                </a:solidFill>
                <a:latin typeface="Arial"/>
              </a:rPr>
              <a:t>Time</a:t>
            </a:r>
          </a:p>
        </p:txBody>
      </p:sp>
      <p:sp>
        <p:nvSpPr>
          <p:cNvPr id="32" name="Line 81"/>
          <p:cNvSpPr>
            <a:spLocks noChangeShapeType="1"/>
          </p:cNvSpPr>
          <p:nvPr/>
        </p:nvSpPr>
        <p:spPr bwMode="auto">
          <a:xfrm flipH="1" flipV="1">
            <a:off x="1761525" y="2888346"/>
            <a:ext cx="184723" cy="195933"/>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33" name="Line 83"/>
          <p:cNvSpPr>
            <a:spLocks noChangeShapeType="1"/>
          </p:cNvSpPr>
          <p:nvPr/>
        </p:nvSpPr>
        <p:spPr bwMode="auto">
          <a:xfrm flipH="1">
            <a:off x="3348222" y="2743369"/>
            <a:ext cx="566645" cy="323298"/>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34" name="Line 84"/>
          <p:cNvSpPr>
            <a:spLocks noChangeShapeType="1"/>
          </p:cNvSpPr>
          <p:nvPr/>
        </p:nvSpPr>
        <p:spPr bwMode="auto">
          <a:xfrm flipH="1">
            <a:off x="4030192" y="4005064"/>
            <a:ext cx="741237" cy="592412"/>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37" name="Text Box 87"/>
          <p:cNvSpPr txBox="1">
            <a:spLocks noChangeArrowheads="1"/>
          </p:cNvSpPr>
          <p:nvPr>
            <p:custDataLst>
              <p:tags r:id="rId12"/>
            </p:custDataLst>
          </p:nvPr>
        </p:nvSpPr>
        <p:spPr bwMode="auto">
          <a:xfrm>
            <a:off x="5436101" y="3068984"/>
            <a:ext cx="1063503" cy="743872"/>
          </a:xfrm>
          <a:prstGeom prst="rect">
            <a:avLst/>
          </a:prstGeom>
          <a:noFill/>
          <a:ln w="9525" algn="ctr">
            <a:noFill/>
            <a:miter lim="800000"/>
            <a:headEnd/>
            <a:tailEnd/>
          </a:ln>
        </p:spPr>
        <p:txBody>
          <a:bodyPr wrap="square" lIns="49588" tIns="33059" rIns="49588" bIns="33059">
            <a:spAutoFit/>
          </a:bodyPr>
          <a:lstStyle/>
          <a:p>
            <a:pPr>
              <a:spcBef>
                <a:spcPts val="275"/>
              </a:spcBef>
            </a:pPr>
            <a:r>
              <a:rPr lang="en-GB" sz="1100" dirty="0">
                <a:solidFill>
                  <a:srgbClr val="007C92"/>
                </a:solidFill>
                <a:latin typeface="Arial"/>
              </a:rPr>
              <a:t>I want a transformational growth strategy</a:t>
            </a:r>
          </a:p>
        </p:txBody>
      </p:sp>
      <p:sp>
        <p:nvSpPr>
          <p:cNvPr id="38" name="Line 88"/>
          <p:cNvSpPr>
            <a:spLocks noChangeShapeType="1"/>
          </p:cNvSpPr>
          <p:nvPr/>
        </p:nvSpPr>
        <p:spPr bwMode="auto">
          <a:xfrm>
            <a:off x="5768463" y="3645028"/>
            <a:ext cx="35377" cy="735123"/>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39" name="Line 36"/>
          <p:cNvSpPr>
            <a:spLocks noChangeShapeType="1"/>
          </p:cNvSpPr>
          <p:nvPr/>
        </p:nvSpPr>
        <p:spPr bwMode="auto">
          <a:xfrm flipH="1">
            <a:off x="3102431" y="2214873"/>
            <a:ext cx="343536" cy="382822"/>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41" name="Line 83"/>
          <p:cNvSpPr>
            <a:spLocks noChangeShapeType="1"/>
          </p:cNvSpPr>
          <p:nvPr/>
        </p:nvSpPr>
        <p:spPr bwMode="auto">
          <a:xfrm flipH="1">
            <a:off x="3576344" y="3212976"/>
            <a:ext cx="530372" cy="432113"/>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42" name="Text Box 18"/>
          <p:cNvSpPr txBox="1">
            <a:spLocks noChangeArrowheads="1"/>
          </p:cNvSpPr>
          <p:nvPr>
            <p:custDataLst>
              <p:tags r:id="rId13"/>
            </p:custDataLst>
          </p:nvPr>
        </p:nvSpPr>
        <p:spPr bwMode="auto">
          <a:xfrm>
            <a:off x="4040249" y="3501012"/>
            <a:ext cx="1595254" cy="743872"/>
          </a:xfrm>
          <a:prstGeom prst="rect">
            <a:avLst/>
          </a:prstGeom>
          <a:noFill/>
          <a:ln w="9525" algn="ctr">
            <a:noFill/>
            <a:miter lim="800000"/>
            <a:headEnd/>
            <a:tailEnd/>
          </a:ln>
        </p:spPr>
        <p:txBody>
          <a:bodyPr wrap="square" lIns="49588" tIns="33059" rIns="49588" bIns="33059">
            <a:spAutoFit/>
          </a:bodyPr>
          <a:lstStyle/>
          <a:p>
            <a:pPr>
              <a:spcBef>
                <a:spcPts val="275"/>
              </a:spcBef>
            </a:pPr>
            <a:r>
              <a:rPr lang="en-GB" sz="1100" dirty="0">
                <a:solidFill>
                  <a:srgbClr val="007C92"/>
                </a:solidFill>
                <a:latin typeface="Arial"/>
              </a:rPr>
              <a:t>I need to manage </a:t>
            </a:r>
            <a:r>
              <a:rPr lang="en-GB" sz="1100" dirty="0" smtClean="0">
                <a:solidFill>
                  <a:srgbClr val="007C92"/>
                </a:solidFill>
                <a:latin typeface="Arial"/>
              </a:rPr>
              <a:t>an underperforming business unit through </a:t>
            </a:r>
            <a:r>
              <a:rPr lang="en-GB" sz="1100" dirty="0">
                <a:solidFill>
                  <a:srgbClr val="007C92"/>
                </a:solidFill>
                <a:latin typeface="Arial"/>
              </a:rPr>
              <a:t>severe crisis</a:t>
            </a:r>
          </a:p>
        </p:txBody>
      </p:sp>
      <p:sp>
        <p:nvSpPr>
          <p:cNvPr id="43" name="Text Box 65"/>
          <p:cNvSpPr txBox="1">
            <a:spLocks noChangeArrowheads="1"/>
          </p:cNvSpPr>
          <p:nvPr>
            <p:custDataLst>
              <p:tags r:id="rId14"/>
            </p:custDataLst>
          </p:nvPr>
        </p:nvSpPr>
        <p:spPr bwMode="auto">
          <a:xfrm>
            <a:off x="4085906" y="2996952"/>
            <a:ext cx="1150784" cy="405318"/>
          </a:xfrm>
          <a:prstGeom prst="rect">
            <a:avLst/>
          </a:prstGeom>
          <a:noFill/>
          <a:ln w="9525" algn="ctr">
            <a:noFill/>
            <a:miter lim="800000"/>
            <a:headEnd/>
            <a:tailEnd/>
          </a:ln>
        </p:spPr>
        <p:txBody>
          <a:bodyPr wrap="square" lIns="49588" tIns="33059" rIns="49588" bIns="33059">
            <a:spAutoFit/>
          </a:bodyPr>
          <a:lstStyle/>
          <a:p>
            <a:pPr>
              <a:spcBef>
                <a:spcPts val="275"/>
              </a:spcBef>
            </a:pPr>
            <a:r>
              <a:rPr lang="en-GB" sz="1100" dirty="0">
                <a:solidFill>
                  <a:srgbClr val="007C92"/>
                </a:solidFill>
                <a:latin typeface="Arial"/>
              </a:rPr>
              <a:t>I need to make disposals </a:t>
            </a:r>
          </a:p>
        </p:txBody>
      </p:sp>
      <p:sp>
        <p:nvSpPr>
          <p:cNvPr id="44" name="Text Box 62"/>
          <p:cNvSpPr txBox="1">
            <a:spLocks noChangeArrowheads="1"/>
          </p:cNvSpPr>
          <p:nvPr>
            <p:custDataLst>
              <p:tags r:id="rId15"/>
            </p:custDataLst>
          </p:nvPr>
        </p:nvSpPr>
        <p:spPr bwMode="auto">
          <a:xfrm>
            <a:off x="3907311" y="2420935"/>
            <a:ext cx="1635980" cy="574595"/>
          </a:xfrm>
          <a:prstGeom prst="rect">
            <a:avLst/>
          </a:prstGeom>
          <a:noFill/>
          <a:ln w="9525" algn="ctr">
            <a:noFill/>
            <a:miter lim="800000"/>
            <a:headEnd/>
            <a:tailEnd/>
          </a:ln>
        </p:spPr>
        <p:txBody>
          <a:bodyPr wrap="square" lIns="49588" tIns="33059" rIns="49588" bIns="33059">
            <a:spAutoFit/>
          </a:bodyPr>
          <a:lstStyle/>
          <a:p>
            <a:pPr>
              <a:spcBef>
                <a:spcPts val="275"/>
              </a:spcBef>
            </a:pPr>
            <a:r>
              <a:rPr lang="en-GB" sz="1100" dirty="0">
                <a:solidFill>
                  <a:srgbClr val="007C92"/>
                </a:solidFill>
                <a:latin typeface="Arial"/>
              </a:rPr>
              <a:t>I need to substantially restructure the business and operating model</a:t>
            </a:r>
          </a:p>
        </p:txBody>
      </p:sp>
      <p:sp>
        <p:nvSpPr>
          <p:cNvPr id="45" name="Text Box 87"/>
          <p:cNvSpPr txBox="1">
            <a:spLocks noChangeArrowheads="1"/>
          </p:cNvSpPr>
          <p:nvPr>
            <p:custDataLst>
              <p:tags r:id="rId16"/>
            </p:custDataLst>
          </p:nvPr>
        </p:nvSpPr>
        <p:spPr bwMode="auto">
          <a:xfrm>
            <a:off x="6167254" y="2492920"/>
            <a:ext cx="919054" cy="743872"/>
          </a:xfrm>
          <a:prstGeom prst="rect">
            <a:avLst/>
          </a:prstGeom>
          <a:noFill/>
          <a:ln w="9525" algn="ctr">
            <a:noFill/>
            <a:miter lim="800000"/>
            <a:headEnd/>
            <a:tailEnd/>
          </a:ln>
        </p:spPr>
        <p:txBody>
          <a:bodyPr lIns="49588" tIns="33059" rIns="49588" bIns="33059">
            <a:spAutoFit/>
          </a:bodyPr>
          <a:lstStyle/>
          <a:p>
            <a:pPr>
              <a:spcBef>
                <a:spcPts val="275"/>
              </a:spcBef>
            </a:pPr>
            <a:r>
              <a:rPr lang="en-GB" sz="1100" dirty="0">
                <a:solidFill>
                  <a:srgbClr val="007C92"/>
                </a:solidFill>
                <a:latin typeface="Arial"/>
              </a:rPr>
              <a:t>I want to make a series of acquisitions</a:t>
            </a:r>
          </a:p>
        </p:txBody>
      </p:sp>
      <p:sp>
        <p:nvSpPr>
          <p:cNvPr id="47" name="Line 73"/>
          <p:cNvSpPr>
            <a:spLocks noChangeShapeType="1"/>
          </p:cNvSpPr>
          <p:nvPr/>
        </p:nvSpPr>
        <p:spPr bwMode="auto">
          <a:xfrm>
            <a:off x="6499622" y="3068965"/>
            <a:ext cx="109723" cy="724367"/>
          </a:xfrm>
          <a:prstGeom prst="line">
            <a:avLst/>
          </a:prstGeom>
          <a:noFill/>
          <a:ln w="19050">
            <a:solidFill>
              <a:srgbClr val="00338D"/>
            </a:solidFill>
            <a:prstDash val="sysDot"/>
            <a:round/>
            <a:headEnd type="none" w="med" len="med"/>
            <a:tailEnd type="oval" w="med" len="med"/>
          </a:ln>
        </p:spPr>
        <p:txBody>
          <a:bodyPr lIns="83969" tIns="41985" rIns="83969" bIns="41985"/>
          <a:lstStyle/>
          <a:p>
            <a:pPr>
              <a:spcBef>
                <a:spcPts val="275"/>
              </a:spcBef>
            </a:pPr>
            <a:endParaRPr lang="en-GB" sz="1100" dirty="0">
              <a:latin typeface="Univers 45 Light" pitchFamily="2" charset="0"/>
            </a:endParaRPr>
          </a:p>
        </p:txBody>
      </p:sp>
      <p:sp>
        <p:nvSpPr>
          <p:cNvPr id="48" name="TextBox 47"/>
          <p:cNvSpPr txBox="1">
            <a:spLocks noChangeArrowheads="1"/>
          </p:cNvSpPr>
          <p:nvPr>
            <p:custDataLst>
              <p:tags r:id="rId17"/>
            </p:custDataLst>
          </p:nvPr>
        </p:nvSpPr>
        <p:spPr bwMode="auto">
          <a:xfrm>
            <a:off x="723331" y="4076245"/>
            <a:ext cx="715161" cy="254067"/>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8E258D"/>
                </a:solidFill>
                <a:latin typeface="Arial"/>
              </a:rPr>
              <a:t>Strategy</a:t>
            </a:r>
          </a:p>
        </p:txBody>
      </p:sp>
      <p:sp>
        <p:nvSpPr>
          <p:cNvPr id="49" name="TextBox 48"/>
          <p:cNvSpPr txBox="1">
            <a:spLocks noChangeArrowheads="1"/>
          </p:cNvSpPr>
          <p:nvPr>
            <p:custDataLst>
              <p:tags r:id="rId18"/>
            </p:custDataLst>
          </p:nvPr>
        </p:nvSpPr>
        <p:spPr bwMode="auto">
          <a:xfrm>
            <a:off x="1155113" y="3634594"/>
            <a:ext cx="891068" cy="461816"/>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8E258D"/>
                </a:solidFill>
                <a:latin typeface="Arial"/>
              </a:rPr>
              <a:t>M&amp;A</a:t>
            </a:r>
          </a:p>
          <a:p>
            <a:pPr>
              <a:spcBef>
                <a:spcPts val="275"/>
              </a:spcBef>
            </a:pPr>
            <a:r>
              <a:rPr lang="en-GB" sz="1100" dirty="0">
                <a:solidFill>
                  <a:srgbClr val="8E258D"/>
                </a:solidFill>
                <a:latin typeface="Arial"/>
              </a:rPr>
              <a:t>Valuations</a:t>
            </a:r>
          </a:p>
        </p:txBody>
      </p:sp>
      <p:sp>
        <p:nvSpPr>
          <p:cNvPr id="50" name="TextBox 49"/>
          <p:cNvSpPr txBox="1">
            <a:spLocks noChangeArrowheads="1"/>
          </p:cNvSpPr>
          <p:nvPr>
            <p:custDataLst>
              <p:tags r:id="rId19"/>
            </p:custDataLst>
          </p:nvPr>
        </p:nvSpPr>
        <p:spPr bwMode="auto">
          <a:xfrm>
            <a:off x="1447961" y="4067577"/>
            <a:ext cx="1219098" cy="1916061"/>
          </a:xfrm>
          <a:prstGeom prst="rect">
            <a:avLst/>
          </a:prstGeom>
          <a:noFill/>
          <a:ln w="9525">
            <a:noFill/>
            <a:miter lim="800000"/>
            <a:headEnd/>
            <a:tailEnd/>
          </a:ln>
        </p:spPr>
        <p:txBody>
          <a:bodyPr wrap="square" lIns="83969" tIns="41985" rIns="83969" bIns="41985">
            <a:spAutoFit/>
          </a:bodyPr>
          <a:lstStyle/>
          <a:p>
            <a:pPr>
              <a:spcBef>
                <a:spcPts val="300"/>
              </a:spcBef>
            </a:pPr>
            <a:r>
              <a:rPr lang="en-GB" sz="1100" dirty="0">
                <a:solidFill>
                  <a:srgbClr val="8E258D"/>
                </a:solidFill>
                <a:latin typeface="Arial"/>
              </a:rPr>
              <a:t>Due </a:t>
            </a:r>
            <a:r>
              <a:rPr lang="en-GB" sz="1100" dirty="0" smtClean="0">
                <a:solidFill>
                  <a:srgbClr val="8E258D"/>
                </a:solidFill>
                <a:latin typeface="Arial"/>
              </a:rPr>
              <a:t>diligence</a:t>
            </a:r>
          </a:p>
          <a:p>
            <a:pPr marL="177800" lvl="2" indent="-177800">
              <a:spcBef>
                <a:spcPts val="300"/>
              </a:spcBef>
              <a:buClr>
                <a:schemeClr val="accent1"/>
              </a:buClr>
              <a:buFont typeface="Arial" pitchFamily="34" charset="0"/>
              <a:buChar char="▪"/>
              <a:defRPr/>
            </a:pPr>
            <a:r>
              <a:rPr lang="en-GB" sz="1100" dirty="0" smtClean="0">
                <a:solidFill>
                  <a:srgbClr val="8E258D"/>
                </a:solidFill>
                <a:latin typeface="Arial"/>
                <a:cs typeface="Arial" pitchFamily="34" charset="0"/>
              </a:rPr>
              <a:t>Financial</a:t>
            </a:r>
          </a:p>
          <a:p>
            <a:pPr marL="177800" lvl="2" indent="-177800">
              <a:spcBef>
                <a:spcPts val="300"/>
              </a:spcBef>
              <a:buClr>
                <a:schemeClr val="accent1"/>
              </a:buClr>
              <a:buFont typeface="Arial" pitchFamily="34" charset="0"/>
              <a:buChar char="▪"/>
              <a:defRPr/>
            </a:pPr>
            <a:r>
              <a:rPr lang="en-GB" sz="1100" dirty="0" smtClean="0">
                <a:solidFill>
                  <a:srgbClr val="8E258D"/>
                </a:solidFill>
                <a:latin typeface="Arial"/>
                <a:cs typeface="Arial" pitchFamily="34" charset="0"/>
              </a:rPr>
              <a:t>Tax</a:t>
            </a:r>
          </a:p>
          <a:p>
            <a:pPr marL="177800" lvl="2" indent="-177800">
              <a:spcBef>
                <a:spcPts val="300"/>
              </a:spcBef>
              <a:buClr>
                <a:schemeClr val="accent1"/>
              </a:buClr>
              <a:buFont typeface="Arial" pitchFamily="34" charset="0"/>
              <a:buChar char="▪"/>
              <a:defRPr/>
            </a:pPr>
            <a:r>
              <a:rPr lang="en-GB" sz="1100" dirty="0" smtClean="0">
                <a:solidFill>
                  <a:srgbClr val="8E258D"/>
                </a:solidFill>
                <a:latin typeface="Arial"/>
                <a:cs typeface="Arial" pitchFamily="34" charset="0"/>
              </a:rPr>
              <a:t>Pensions</a:t>
            </a:r>
          </a:p>
          <a:p>
            <a:pPr marL="177800" lvl="2" indent="-177800">
              <a:spcBef>
                <a:spcPts val="300"/>
              </a:spcBef>
              <a:buClr>
                <a:schemeClr val="accent1"/>
              </a:buClr>
              <a:buFont typeface="Arial" pitchFamily="34" charset="0"/>
              <a:buChar char="▪"/>
              <a:defRPr/>
            </a:pPr>
            <a:r>
              <a:rPr lang="en-GB" sz="1100" dirty="0" smtClean="0">
                <a:solidFill>
                  <a:srgbClr val="8E258D"/>
                </a:solidFill>
                <a:latin typeface="Arial"/>
                <a:cs typeface="Arial" pitchFamily="34" charset="0"/>
              </a:rPr>
              <a:t>HR</a:t>
            </a:r>
          </a:p>
          <a:p>
            <a:pPr marL="177800" lvl="2" indent="-177800">
              <a:spcBef>
                <a:spcPts val="300"/>
              </a:spcBef>
              <a:buClr>
                <a:schemeClr val="accent1"/>
              </a:buClr>
              <a:buFont typeface="Arial" pitchFamily="34" charset="0"/>
              <a:buChar char="▪"/>
              <a:defRPr/>
            </a:pPr>
            <a:r>
              <a:rPr lang="en-GB" sz="1100" dirty="0" smtClean="0">
                <a:solidFill>
                  <a:srgbClr val="8E258D"/>
                </a:solidFill>
                <a:latin typeface="Arial"/>
                <a:cs typeface="Arial" pitchFamily="34" charset="0"/>
              </a:rPr>
              <a:t>Commercial</a:t>
            </a:r>
          </a:p>
          <a:p>
            <a:pPr marL="177800" lvl="2" indent="-177800">
              <a:spcBef>
                <a:spcPts val="300"/>
              </a:spcBef>
              <a:buClr>
                <a:schemeClr val="accent1"/>
              </a:buClr>
              <a:buFont typeface="Arial" pitchFamily="34" charset="0"/>
              <a:buChar char="▪"/>
              <a:defRPr/>
            </a:pPr>
            <a:r>
              <a:rPr lang="en-GB" sz="1100" dirty="0" smtClean="0">
                <a:solidFill>
                  <a:srgbClr val="8E258D"/>
                </a:solidFill>
                <a:latin typeface="Arial"/>
                <a:cs typeface="Arial" pitchFamily="34" charset="0"/>
              </a:rPr>
              <a:t>Operational</a:t>
            </a:r>
          </a:p>
          <a:p>
            <a:pPr marL="177800" lvl="2" indent="-177800">
              <a:spcBef>
                <a:spcPts val="300"/>
              </a:spcBef>
              <a:buClr>
                <a:schemeClr val="accent1"/>
              </a:buClr>
              <a:buFont typeface="Arial" pitchFamily="34" charset="0"/>
              <a:buChar char="▪"/>
              <a:defRPr/>
            </a:pPr>
            <a:r>
              <a:rPr lang="en-GB" sz="1100" dirty="0" smtClean="0">
                <a:solidFill>
                  <a:srgbClr val="8E258D"/>
                </a:solidFill>
                <a:latin typeface="Arial"/>
                <a:cs typeface="Arial" pitchFamily="34" charset="0"/>
              </a:rPr>
              <a:t>IT </a:t>
            </a:r>
          </a:p>
          <a:p>
            <a:pPr marL="177800" lvl="2" indent="-177800">
              <a:spcBef>
                <a:spcPts val="300"/>
              </a:spcBef>
              <a:buClr>
                <a:schemeClr val="accent1"/>
              </a:buClr>
              <a:buFont typeface="Arial" pitchFamily="34" charset="0"/>
              <a:buChar char="▪"/>
              <a:defRPr/>
            </a:pPr>
            <a:r>
              <a:rPr lang="en-GB" sz="1100" dirty="0" smtClean="0">
                <a:solidFill>
                  <a:srgbClr val="8E258D"/>
                </a:solidFill>
                <a:latin typeface="Arial"/>
                <a:cs typeface="Arial" pitchFamily="34" charset="0"/>
              </a:rPr>
              <a:t>Separation</a:t>
            </a:r>
            <a:endParaRPr lang="en-GB" sz="1100" dirty="0">
              <a:solidFill>
                <a:srgbClr val="8E258D"/>
              </a:solidFill>
              <a:latin typeface="Arial"/>
              <a:cs typeface="Arial" pitchFamily="34" charset="0"/>
            </a:endParaRPr>
          </a:p>
        </p:txBody>
      </p:sp>
      <p:sp>
        <p:nvSpPr>
          <p:cNvPr id="51" name="TextBox 50"/>
          <p:cNvSpPr txBox="1">
            <a:spLocks noChangeArrowheads="1"/>
          </p:cNvSpPr>
          <p:nvPr>
            <p:custDataLst>
              <p:tags r:id="rId20"/>
            </p:custDataLst>
          </p:nvPr>
        </p:nvSpPr>
        <p:spPr bwMode="auto">
          <a:xfrm>
            <a:off x="1951932" y="3823006"/>
            <a:ext cx="927745" cy="254067"/>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8E258D"/>
                </a:solidFill>
                <a:latin typeface="Arial"/>
              </a:rPr>
              <a:t>Integration</a:t>
            </a:r>
          </a:p>
        </p:txBody>
      </p:sp>
      <p:sp>
        <p:nvSpPr>
          <p:cNvPr id="52" name="TextBox 51"/>
          <p:cNvSpPr txBox="1">
            <a:spLocks noChangeArrowheads="1"/>
          </p:cNvSpPr>
          <p:nvPr>
            <p:custDataLst>
              <p:tags r:id="rId21"/>
            </p:custDataLst>
          </p:nvPr>
        </p:nvSpPr>
        <p:spPr bwMode="auto">
          <a:xfrm>
            <a:off x="2469138" y="4128786"/>
            <a:ext cx="1039359" cy="254067"/>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8E258D"/>
                </a:solidFill>
                <a:latin typeface="Arial"/>
              </a:rPr>
              <a:t>Restructuring</a:t>
            </a:r>
          </a:p>
        </p:txBody>
      </p:sp>
      <p:sp>
        <p:nvSpPr>
          <p:cNvPr id="53" name="TextBox 52"/>
          <p:cNvSpPr txBox="1">
            <a:spLocks noChangeArrowheads="1"/>
          </p:cNvSpPr>
          <p:nvPr>
            <p:custDataLst>
              <p:tags r:id="rId22"/>
            </p:custDataLst>
          </p:nvPr>
        </p:nvSpPr>
        <p:spPr bwMode="auto">
          <a:xfrm>
            <a:off x="2976750" y="3441307"/>
            <a:ext cx="930565" cy="669565"/>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8E258D"/>
                </a:solidFill>
                <a:latin typeface="Arial"/>
              </a:rPr>
              <a:t>Sell </a:t>
            </a:r>
            <a:r>
              <a:rPr lang="en-GB" sz="1100" dirty="0" smtClean="0">
                <a:solidFill>
                  <a:srgbClr val="8E258D"/>
                </a:solidFill>
                <a:latin typeface="Arial"/>
              </a:rPr>
              <a:t>side</a:t>
            </a:r>
            <a:endParaRPr lang="en-GB" sz="1100" dirty="0">
              <a:solidFill>
                <a:srgbClr val="8E258D"/>
              </a:solidFill>
              <a:latin typeface="Arial"/>
            </a:endParaRPr>
          </a:p>
          <a:p>
            <a:pPr>
              <a:spcBef>
                <a:spcPts val="275"/>
              </a:spcBef>
            </a:pPr>
            <a:r>
              <a:rPr lang="en-GB" sz="1100" dirty="0">
                <a:solidFill>
                  <a:srgbClr val="8E258D"/>
                </a:solidFill>
                <a:latin typeface="Arial"/>
              </a:rPr>
              <a:t>M&amp;A</a:t>
            </a:r>
          </a:p>
          <a:p>
            <a:pPr>
              <a:spcBef>
                <a:spcPts val="275"/>
              </a:spcBef>
            </a:pPr>
            <a:r>
              <a:rPr lang="en-GB" sz="1100" dirty="0">
                <a:solidFill>
                  <a:srgbClr val="8E258D"/>
                </a:solidFill>
                <a:latin typeface="Arial"/>
              </a:rPr>
              <a:t>Valuations</a:t>
            </a:r>
          </a:p>
        </p:txBody>
      </p:sp>
      <p:sp>
        <p:nvSpPr>
          <p:cNvPr id="54" name="TextBox 53"/>
          <p:cNvSpPr txBox="1">
            <a:spLocks noChangeArrowheads="1"/>
          </p:cNvSpPr>
          <p:nvPr>
            <p:custDataLst>
              <p:tags r:id="rId23"/>
            </p:custDataLst>
          </p:nvPr>
        </p:nvSpPr>
        <p:spPr bwMode="auto">
          <a:xfrm>
            <a:off x="3176176" y="4365151"/>
            <a:ext cx="969405" cy="631093"/>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8E258D"/>
                </a:solidFill>
                <a:latin typeface="Arial"/>
              </a:rPr>
              <a:t>Insolvency</a:t>
            </a:r>
          </a:p>
          <a:p>
            <a:pPr>
              <a:spcBef>
                <a:spcPts val="275"/>
              </a:spcBef>
            </a:pPr>
            <a:r>
              <a:rPr lang="en-GB" sz="1100" dirty="0">
                <a:solidFill>
                  <a:srgbClr val="8E258D"/>
                </a:solidFill>
                <a:latin typeface="Arial"/>
              </a:rPr>
              <a:t>Advice </a:t>
            </a:r>
            <a:r>
              <a:rPr lang="en-GB" sz="1100" dirty="0" smtClean="0">
                <a:solidFill>
                  <a:srgbClr val="8E258D"/>
                </a:solidFill>
                <a:latin typeface="Arial"/>
              </a:rPr>
              <a:t>restructuring</a:t>
            </a:r>
            <a:endParaRPr lang="en-GB" sz="1100" dirty="0">
              <a:solidFill>
                <a:srgbClr val="8E258D"/>
              </a:solidFill>
              <a:latin typeface="Arial"/>
            </a:endParaRPr>
          </a:p>
        </p:txBody>
      </p:sp>
      <p:sp>
        <p:nvSpPr>
          <p:cNvPr id="55" name="TextBox 54"/>
          <p:cNvSpPr txBox="1">
            <a:spLocks noChangeArrowheads="1"/>
          </p:cNvSpPr>
          <p:nvPr>
            <p:custDataLst>
              <p:tags r:id="rId24"/>
            </p:custDataLst>
          </p:nvPr>
        </p:nvSpPr>
        <p:spPr bwMode="auto">
          <a:xfrm>
            <a:off x="5114751" y="5082355"/>
            <a:ext cx="804966" cy="800371"/>
          </a:xfrm>
          <a:prstGeom prst="rect">
            <a:avLst/>
          </a:prstGeom>
          <a:noFill/>
          <a:ln w="9525">
            <a:noFill/>
            <a:miter lim="800000"/>
            <a:headEnd/>
            <a:tailEnd/>
          </a:ln>
        </p:spPr>
        <p:txBody>
          <a:bodyPr lIns="83969" tIns="41985" rIns="83969" bIns="41985">
            <a:spAutoFit/>
          </a:bodyPr>
          <a:lstStyle/>
          <a:p>
            <a:pPr>
              <a:spcBef>
                <a:spcPts val="275"/>
              </a:spcBef>
            </a:pPr>
            <a:r>
              <a:rPr lang="en-GB" sz="1100" dirty="0">
                <a:solidFill>
                  <a:srgbClr val="8E258D"/>
                </a:solidFill>
                <a:latin typeface="Arial"/>
              </a:rPr>
              <a:t>Debt </a:t>
            </a:r>
            <a:r>
              <a:rPr lang="en-GB" sz="1100" dirty="0" smtClean="0">
                <a:solidFill>
                  <a:srgbClr val="8E258D"/>
                </a:solidFill>
                <a:latin typeface="Arial"/>
              </a:rPr>
              <a:t>finance</a:t>
            </a:r>
            <a:endParaRPr lang="en-GB" sz="1100" dirty="0">
              <a:solidFill>
                <a:srgbClr val="8E258D"/>
              </a:solidFill>
              <a:latin typeface="Arial"/>
            </a:endParaRPr>
          </a:p>
          <a:p>
            <a:pPr>
              <a:spcBef>
                <a:spcPts val="275"/>
              </a:spcBef>
            </a:pPr>
            <a:r>
              <a:rPr lang="en-GB" sz="1100" dirty="0">
                <a:solidFill>
                  <a:srgbClr val="8E258D"/>
                </a:solidFill>
                <a:latin typeface="Arial"/>
              </a:rPr>
              <a:t>Due </a:t>
            </a:r>
            <a:r>
              <a:rPr lang="en-GB" sz="1100" dirty="0" smtClean="0">
                <a:solidFill>
                  <a:srgbClr val="8E258D"/>
                </a:solidFill>
                <a:latin typeface="Arial"/>
              </a:rPr>
              <a:t>diligence</a:t>
            </a:r>
            <a:endParaRPr lang="en-GB" sz="1100" dirty="0">
              <a:solidFill>
                <a:srgbClr val="8E258D"/>
              </a:solidFill>
              <a:latin typeface="Arial"/>
            </a:endParaRPr>
          </a:p>
        </p:txBody>
      </p:sp>
      <p:sp>
        <p:nvSpPr>
          <p:cNvPr id="56" name="TextBox 55"/>
          <p:cNvSpPr txBox="1">
            <a:spLocks noChangeArrowheads="1"/>
          </p:cNvSpPr>
          <p:nvPr>
            <p:custDataLst>
              <p:tags r:id="rId25"/>
            </p:custDataLst>
          </p:nvPr>
        </p:nvSpPr>
        <p:spPr bwMode="auto">
          <a:xfrm>
            <a:off x="5701973" y="4413536"/>
            <a:ext cx="1284039" cy="423344"/>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a:solidFill>
                  <a:srgbClr val="8E258D"/>
                </a:solidFill>
                <a:latin typeface="Arial"/>
              </a:rPr>
              <a:t>Transformational growth strategy</a:t>
            </a:r>
          </a:p>
        </p:txBody>
      </p:sp>
      <p:sp>
        <p:nvSpPr>
          <p:cNvPr id="57" name="TextBox 56"/>
          <p:cNvSpPr txBox="1">
            <a:spLocks noChangeArrowheads="1"/>
          </p:cNvSpPr>
          <p:nvPr>
            <p:custDataLst>
              <p:tags r:id="rId26"/>
            </p:custDataLst>
          </p:nvPr>
        </p:nvSpPr>
        <p:spPr bwMode="auto">
          <a:xfrm>
            <a:off x="6366661" y="3861048"/>
            <a:ext cx="797626" cy="423344"/>
          </a:xfrm>
          <a:prstGeom prst="rect">
            <a:avLst/>
          </a:prstGeom>
          <a:noFill/>
          <a:ln w="9525">
            <a:noFill/>
            <a:miter lim="800000"/>
            <a:headEnd/>
            <a:tailEnd/>
          </a:ln>
        </p:spPr>
        <p:txBody>
          <a:bodyPr wrap="square" lIns="83969" tIns="41985" rIns="83969" bIns="41985">
            <a:spAutoFit/>
          </a:bodyPr>
          <a:lstStyle/>
          <a:p>
            <a:pPr>
              <a:spcBef>
                <a:spcPts val="275"/>
              </a:spcBef>
            </a:pPr>
            <a:r>
              <a:rPr lang="en-GB" sz="1100" dirty="0" smtClean="0">
                <a:solidFill>
                  <a:srgbClr val="8E258D"/>
                </a:solidFill>
                <a:latin typeface="Arial"/>
              </a:rPr>
              <a:t>Lead advisory</a:t>
            </a:r>
            <a:endParaRPr lang="en-GB" sz="1100" dirty="0">
              <a:solidFill>
                <a:srgbClr val="8E258D"/>
              </a:solidFill>
              <a:latin typeface="Arial"/>
            </a:endParaRPr>
          </a:p>
        </p:txBody>
      </p:sp>
      <p:sp>
        <p:nvSpPr>
          <p:cNvPr id="58" name="TextBox 57"/>
          <p:cNvSpPr txBox="1">
            <a:spLocks noChangeArrowheads="1"/>
          </p:cNvSpPr>
          <p:nvPr>
            <p:custDataLst>
              <p:tags r:id="rId27"/>
            </p:custDataLst>
          </p:nvPr>
        </p:nvSpPr>
        <p:spPr bwMode="auto">
          <a:xfrm>
            <a:off x="7012443" y="3678476"/>
            <a:ext cx="804966" cy="800371"/>
          </a:xfrm>
          <a:prstGeom prst="rect">
            <a:avLst/>
          </a:prstGeom>
          <a:noFill/>
          <a:ln w="9525">
            <a:noFill/>
            <a:miter lim="800000"/>
            <a:headEnd/>
            <a:tailEnd/>
          </a:ln>
        </p:spPr>
        <p:txBody>
          <a:bodyPr lIns="83969" tIns="41985" rIns="83969" bIns="41985">
            <a:spAutoFit/>
          </a:bodyPr>
          <a:lstStyle/>
          <a:p>
            <a:pPr>
              <a:spcBef>
                <a:spcPts val="275"/>
              </a:spcBef>
            </a:pPr>
            <a:r>
              <a:rPr lang="en-GB" sz="1100" dirty="0">
                <a:solidFill>
                  <a:srgbClr val="8E258D"/>
                </a:solidFill>
                <a:latin typeface="Arial"/>
              </a:rPr>
              <a:t>Debt </a:t>
            </a:r>
            <a:r>
              <a:rPr lang="en-GB" sz="1100" dirty="0" smtClean="0">
                <a:solidFill>
                  <a:srgbClr val="8E258D"/>
                </a:solidFill>
                <a:latin typeface="Arial"/>
              </a:rPr>
              <a:t>finance</a:t>
            </a:r>
            <a:endParaRPr lang="en-GB" sz="1100" dirty="0">
              <a:solidFill>
                <a:srgbClr val="8E258D"/>
              </a:solidFill>
              <a:latin typeface="Arial"/>
            </a:endParaRPr>
          </a:p>
          <a:p>
            <a:pPr>
              <a:spcBef>
                <a:spcPts val="275"/>
              </a:spcBef>
            </a:pPr>
            <a:r>
              <a:rPr lang="en-GB" sz="1100" dirty="0">
                <a:solidFill>
                  <a:srgbClr val="8E258D"/>
                </a:solidFill>
                <a:latin typeface="Arial"/>
              </a:rPr>
              <a:t>Due </a:t>
            </a:r>
            <a:r>
              <a:rPr lang="en-GB" sz="1100" dirty="0" smtClean="0">
                <a:solidFill>
                  <a:srgbClr val="8E258D"/>
                </a:solidFill>
                <a:latin typeface="Arial"/>
              </a:rPr>
              <a:t>diligence</a:t>
            </a:r>
            <a:endParaRPr lang="en-GB" sz="1100" dirty="0">
              <a:solidFill>
                <a:srgbClr val="8E258D"/>
              </a:solidFill>
              <a:latin typeface="Arial"/>
            </a:endParaRPr>
          </a:p>
        </p:txBody>
      </p:sp>
      <p:sp>
        <p:nvSpPr>
          <p:cNvPr id="59" name="TextBox 59"/>
          <p:cNvSpPr txBox="1">
            <a:spLocks noChangeArrowheads="1"/>
          </p:cNvSpPr>
          <p:nvPr>
            <p:custDataLst>
              <p:tags r:id="rId28"/>
            </p:custDataLst>
          </p:nvPr>
        </p:nvSpPr>
        <p:spPr bwMode="auto">
          <a:xfrm>
            <a:off x="3774373" y="1268807"/>
            <a:ext cx="1329378" cy="254067"/>
          </a:xfrm>
          <a:prstGeom prst="rect">
            <a:avLst/>
          </a:prstGeom>
          <a:solidFill>
            <a:srgbClr val="80BEC9"/>
          </a:solidFill>
          <a:ln w="9525">
            <a:noFill/>
            <a:miter lim="800000"/>
            <a:headEnd/>
            <a:tailEnd/>
          </a:ln>
        </p:spPr>
        <p:txBody>
          <a:bodyPr wrap="square" lIns="83969" tIns="41985" rIns="83969" bIns="41985">
            <a:spAutoFit/>
          </a:bodyPr>
          <a:lstStyle/>
          <a:p>
            <a:pPr algn="ctr">
              <a:spcBef>
                <a:spcPts val="275"/>
              </a:spcBef>
            </a:pPr>
            <a:r>
              <a:rPr lang="en-GB" sz="1100" b="1" dirty="0" smtClean="0">
                <a:solidFill>
                  <a:schemeClr val="bg1"/>
                </a:solidFill>
                <a:latin typeface="Arial"/>
              </a:rPr>
              <a:t>Client strategy</a:t>
            </a:r>
            <a:endParaRPr lang="en-GB" sz="1100" b="1" dirty="0">
              <a:solidFill>
                <a:schemeClr val="bg1"/>
              </a:solidFill>
              <a:latin typeface="Arial"/>
            </a:endParaRPr>
          </a:p>
        </p:txBody>
      </p:sp>
      <p:sp>
        <p:nvSpPr>
          <p:cNvPr id="60" name="TextBox 60"/>
          <p:cNvSpPr txBox="1">
            <a:spLocks noChangeArrowheads="1"/>
          </p:cNvSpPr>
          <p:nvPr>
            <p:custDataLst>
              <p:tags r:id="rId29"/>
            </p:custDataLst>
          </p:nvPr>
        </p:nvSpPr>
        <p:spPr bwMode="auto">
          <a:xfrm>
            <a:off x="3774373" y="5949327"/>
            <a:ext cx="1395847" cy="254067"/>
          </a:xfrm>
          <a:prstGeom prst="rect">
            <a:avLst/>
          </a:prstGeom>
          <a:solidFill>
            <a:srgbClr val="AA5CAA"/>
          </a:solidFill>
          <a:ln w="9525">
            <a:noFill/>
            <a:miter lim="800000"/>
            <a:headEnd/>
            <a:tailEnd/>
          </a:ln>
        </p:spPr>
        <p:txBody>
          <a:bodyPr wrap="square" lIns="83969" tIns="41985" rIns="83969" bIns="41985">
            <a:spAutoFit/>
          </a:bodyPr>
          <a:lstStyle/>
          <a:p>
            <a:pPr algn="ctr">
              <a:spcBef>
                <a:spcPts val="275"/>
              </a:spcBef>
            </a:pPr>
            <a:r>
              <a:rPr lang="en-GB" sz="1100" b="1" dirty="0" smtClean="0">
                <a:solidFill>
                  <a:schemeClr val="bg1"/>
                </a:solidFill>
                <a:latin typeface="Arial"/>
              </a:rPr>
              <a:t>KPMG advice</a:t>
            </a:r>
            <a:endParaRPr lang="en-GB" sz="1100" b="1" dirty="0">
              <a:solidFill>
                <a:schemeClr val="bg1"/>
              </a:solidFill>
              <a:latin typeface="Arial"/>
            </a:endParaRPr>
          </a:p>
        </p:txBody>
      </p:sp>
      <p:cxnSp>
        <p:nvCxnSpPr>
          <p:cNvPr id="63" name="Straight Arrow Connector 62"/>
          <p:cNvCxnSpPr/>
          <p:nvPr/>
        </p:nvCxnSpPr>
        <p:spPr>
          <a:xfrm>
            <a:off x="583407" y="4065052"/>
            <a:ext cx="8242604" cy="12020"/>
          </a:xfrm>
          <a:prstGeom prst="straightConnector1">
            <a:avLst/>
          </a:prstGeom>
          <a:ln w="6350">
            <a:solidFill>
              <a:srgbClr val="97989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465943" y="4034972"/>
            <a:ext cx="1059543" cy="319314"/>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898572" y="5479144"/>
            <a:ext cx="1059543" cy="413656"/>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894286" y="4100286"/>
            <a:ext cx="965200" cy="370114"/>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736114" y="4506687"/>
            <a:ext cx="928915" cy="341084"/>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bwMode="gray">
          <a:xfrm>
            <a:off x="8057477" y="101598"/>
            <a:ext cx="814962" cy="814153"/>
            <a:chOff x="557213" y="1061987"/>
            <a:chExt cx="2395538" cy="2393157"/>
          </a:xfrm>
        </p:grpSpPr>
        <p:sp>
          <p:nvSpPr>
            <p:cNvPr id="68"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69"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70"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71"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72"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73"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74"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75"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76" name="Oval 75"/>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77" name="Oval 76"/>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78" name="TextBox 77"/>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79" name="TextBox 78"/>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80" name="TextBox 79"/>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81" name="TextBox 80"/>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82" name="Oval 81"/>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83" name="TextBox 82"/>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gray">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GB" sz="1800" dirty="0" smtClean="0"/>
              <a:t/>
            </a:r>
            <a:br>
              <a:rPr lang="en-GB" sz="1800" dirty="0" smtClean="0"/>
            </a:br>
            <a:r>
              <a:rPr lang="en-GB" sz="1800" dirty="0" smtClean="0"/>
              <a:t>What is "due diligence"?</a:t>
            </a:r>
          </a:p>
        </p:txBody>
      </p:sp>
      <p:sp>
        <p:nvSpPr>
          <p:cNvPr id="594947" name="Rectangle 3"/>
          <p:cNvSpPr>
            <a:spLocks noGrp="1" noChangeArrowheads="1"/>
          </p:cNvSpPr>
          <p:nvPr>
            <p:ph type="body" idx="1"/>
          </p:nvPr>
        </p:nvSpPr>
        <p:spPr/>
        <p:txBody>
          <a:bodyPr>
            <a:normAutofit/>
          </a:bodyPr>
          <a:lstStyle/>
          <a:p>
            <a:pPr marL="266700" lvl="1" indent="-265113" eaLnBrk="1" hangingPunct="1">
              <a:buFont typeface="Wingdings" pitchFamily="2" charset="2"/>
              <a:buNone/>
            </a:pPr>
            <a:r>
              <a:rPr lang="en-GB" sz="2000" b="1" dirty="0" smtClean="0">
                <a:solidFill>
                  <a:srgbClr val="8E258D"/>
                </a:solidFill>
              </a:rPr>
              <a:t>The definition is:</a:t>
            </a:r>
          </a:p>
          <a:p>
            <a:pPr marL="271463" lvl="1" indent="-269875" eaLnBrk="1" hangingPunct="1">
              <a:buSzPct val="125000"/>
              <a:buFont typeface="Arial" pitchFamily="34" charset="0"/>
              <a:buChar char="▪"/>
            </a:pPr>
            <a:r>
              <a:rPr lang="en-GB" sz="2000" dirty="0" smtClean="0"/>
              <a:t>The care that a prudent person might be expected to exercise in the </a:t>
            </a:r>
            <a:r>
              <a:rPr lang="en-GB" sz="2000" i="1" dirty="0" smtClean="0"/>
              <a:t>examination and evaluation of risks</a:t>
            </a:r>
            <a:r>
              <a:rPr lang="en-GB" sz="2000" dirty="0" smtClean="0"/>
              <a:t> affecting a business transaction</a:t>
            </a:r>
          </a:p>
          <a:p>
            <a:pPr marL="271463" lvl="1" indent="-269875" eaLnBrk="1" hangingPunct="1">
              <a:buSzPct val="125000"/>
              <a:buFont typeface="Arial" pitchFamily="34" charset="0"/>
              <a:buChar char="▪"/>
            </a:pPr>
            <a:r>
              <a:rPr lang="en-GB" sz="2000" dirty="0" smtClean="0"/>
              <a:t>The process of </a:t>
            </a:r>
            <a:r>
              <a:rPr lang="en-GB" sz="2000" i="1" dirty="0" smtClean="0"/>
              <a:t>investigation</a:t>
            </a:r>
            <a:r>
              <a:rPr lang="en-GB" sz="2000" dirty="0" smtClean="0"/>
              <a:t> carried on usually by a </a:t>
            </a:r>
            <a:r>
              <a:rPr lang="en-GB" sz="2000" b="1" i="1" dirty="0" smtClean="0">
                <a:solidFill>
                  <a:srgbClr val="007C92"/>
                </a:solidFill>
              </a:rPr>
              <a:t>disinterested</a:t>
            </a:r>
            <a:r>
              <a:rPr lang="en-GB" sz="2000" dirty="0" smtClean="0">
                <a:solidFill>
                  <a:srgbClr val="F06A00"/>
                </a:solidFill>
              </a:rPr>
              <a:t> </a:t>
            </a:r>
            <a:r>
              <a:rPr lang="en-GB" sz="2000" dirty="0" smtClean="0"/>
              <a:t>third party (as an accounting or law firm) on behalf of a party contemplating a business transaction (as a corporate acquisition or merger, loan of finances, or esp. purchase of securities) for the purpose of </a:t>
            </a:r>
            <a:r>
              <a:rPr lang="en-GB" sz="2000" i="1" dirty="0" smtClean="0"/>
              <a:t>providing information with which to evaluate the advantages and risks involved</a:t>
            </a:r>
          </a:p>
          <a:p>
            <a:pPr marL="542925" lvl="2" indent="-274638" eaLnBrk="1" hangingPunct="1">
              <a:buFont typeface="Symbol" pitchFamily="18" charset="2"/>
              <a:buNone/>
            </a:pPr>
            <a:endParaRPr lang="en-GB" sz="2000" dirty="0" smtClean="0">
              <a:solidFill>
                <a:schemeClr val="bg2"/>
              </a:solidFill>
            </a:endParaRPr>
          </a:p>
          <a:p>
            <a:pPr marL="542925" lvl="2" indent="-274638" eaLnBrk="1" hangingPunct="1">
              <a:buFont typeface="Symbol" pitchFamily="18" charset="2"/>
              <a:buNone/>
            </a:pPr>
            <a:endParaRPr lang="en-GB" sz="2000" dirty="0" smtClean="0">
              <a:solidFill>
                <a:schemeClr val="bg2"/>
              </a:solidFill>
            </a:endParaRPr>
          </a:p>
          <a:p>
            <a:pPr marL="542925" lvl="2" indent="-274638" eaLnBrk="1" hangingPunct="1">
              <a:buFont typeface="Symbol" pitchFamily="18" charset="2"/>
              <a:buNone/>
            </a:pPr>
            <a:endParaRPr lang="en-GB" sz="2000" dirty="0" smtClean="0">
              <a:solidFill>
                <a:schemeClr val="bg2"/>
              </a:solidFill>
            </a:endParaRPr>
          </a:p>
          <a:p>
            <a:pPr marL="542925" lvl="2" indent="-274638" eaLnBrk="1" hangingPunct="1">
              <a:buFont typeface="Symbol" pitchFamily="18" charset="2"/>
              <a:buNone/>
            </a:pPr>
            <a:endParaRPr lang="en-GB" sz="2000" dirty="0" smtClean="0">
              <a:solidFill>
                <a:schemeClr val="bg2"/>
              </a:solidFill>
            </a:endParaRPr>
          </a:p>
        </p:txBody>
      </p:sp>
      <p:sp>
        <p:nvSpPr>
          <p:cNvPr id="594953" name="Text Box 9"/>
          <p:cNvSpPr txBox="1">
            <a:spLocks noChangeArrowheads="1"/>
          </p:cNvSpPr>
          <p:nvPr>
            <p:custDataLst>
              <p:tags r:id="rId1"/>
            </p:custDataLst>
          </p:nvPr>
        </p:nvSpPr>
        <p:spPr bwMode="auto">
          <a:xfrm>
            <a:off x="323867" y="4149080"/>
            <a:ext cx="6335713" cy="1066800"/>
          </a:xfrm>
          <a:prstGeom prst="rect">
            <a:avLst/>
          </a:prstGeom>
          <a:noFill/>
          <a:ln w="9525">
            <a:noFill/>
            <a:miter lim="800000"/>
            <a:headEnd type="none" w="sm" len="sm"/>
            <a:tailEnd type="none" w="sm" len="sm"/>
          </a:ln>
        </p:spPr>
        <p:txBody>
          <a:bodyPr lIns="0" tIns="0" rIns="0" bIns="0"/>
          <a:lstStyle/>
          <a:p>
            <a:pPr marL="855663" indent="-855663" eaLnBrk="0" hangingPunct="0">
              <a:spcBef>
                <a:spcPct val="15000"/>
              </a:spcBef>
              <a:tabLst>
                <a:tab pos="566738" algn="l"/>
              </a:tabLst>
            </a:pPr>
            <a:r>
              <a:rPr lang="en-GB" sz="1000" i="1" dirty="0">
                <a:solidFill>
                  <a:schemeClr val="bg2"/>
                </a:solidFill>
              </a:rPr>
              <a:t>Sources: 	 Merriam-Webster Dictionary of Law, © 1996 Merriam-Webster, Inc.</a:t>
            </a:r>
          </a:p>
        </p:txBody>
      </p:sp>
      <p:grpSp>
        <p:nvGrpSpPr>
          <p:cNvPr id="5" name="Group 4"/>
          <p:cNvGrpSpPr/>
          <p:nvPr/>
        </p:nvGrpSpPr>
        <p:grpSpPr bwMode="gray">
          <a:xfrm>
            <a:off x="8057477" y="101598"/>
            <a:ext cx="814962" cy="814153"/>
            <a:chOff x="557213" y="1061987"/>
            <a:chExt cx="2395538" cy="2393157"/>
          </a:xfrm>
        </p:grpSpPr>
        <p:sp>
          <p:nvSpPr>
            <p:cNvPr id="6"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7"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8"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1"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2"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3"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4" name="Oval 13"/>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5" name="Oval 14"/>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6" name="TextBox 15"/>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17" name="TextBox 16"/>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18" name="TextBox 17"/>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19" name="TextBox 18"/>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20" name="Oval 19"/>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21" name="TextBox 20"/>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gray">
          <a:xfrm>
            <a:off x="250826" y="115888"/>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Its more than accounting</a:t>
            </a:r>
          </a:p>
        </p:txBody>
      </p:sp>
      <p:sp>
        <p:nvSpPr>
          <p:cNvPr id="28674" name="Text Box 3"/>
          <p:cNvSpPr txBox="1">
            <a:spLocks noChangeArrowheads="1"/>
          </p:cNvSpPr>
          <p:nvPr/>
        </p:nvSpPr>
        <p:spPr bwMode="auto">
          <a:xfrm>
            <a:off x="8256067" y="381235"/>
            <a:ext cx="184731" cy="369332"/>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GB" dirty="0">
              <a:solidFill>
                <a:srgbClr val="001B64"/>
              </a:solidFill>
              <a:latin typeface="Univers 55" pitchFamily="2" charset="0"/>
            </a:endParaRPr>
          </a:p>
        </p:txBody>
      </p:sp>
      <p:grpSp>
        <p:nvGrpSpPr>
          <p:cNvPr id="2" name="Group 33"/>
          <p:cNvGrpSpPr/>
          <p:nvPr/>
        </p:nvGrpSpPr>
        <p:grpSpPr>
          <a:xfrm>
            <a:off x="863895" y="1419217"/>
            <a:ext cx="4564062" cy="4403656"/>
            <a:chOff x="2448851" y="1419217"/>
            <a:chExt cx="4564062" cy="4403656"/>
          </a:xfrm>
        </p:grpSpPr>
        <p:sp>
          <p:nvSpPr>
            <p:cNvPr id="28720" name="Text Box 6"/>
            <p:cNvSpPr txBox="1">
              <a:spLocks noChangeAspect="1" noChangeArrowheads="1"/>
            </p:cNvSpPr>
            <p:nvPr/>
          </p:nvSpPr>
          <p:spPr bwMode="gray">
            <a:xfrm>
              <a:off x="4450342" y="5391408"/>
              <a:ext cx="714926" cy="431465"/>
            </a:xfrm>
            <a:prstGeom prst="rect">
              <a:avLst/>
            </a:prstGeom>
            <a:noFill/>
            <a:ln w="0" algn="ctr">
              <a:solidFill>
                <a:srgbClr val="FFFFFF"/>
              </a:solidFill>
              <a:miter lim="800000"/>
              <a:headEnd/>
              <a:tailEnd/>
            </a:ln>
          </p:spPr>
          <p:txBody>
            <a:bodyPr lIns="0" tIns="0" rIns="0" bIns="0">
              <a:spAutoFit/>
            </a:bodyPr>
            <a:lstStyle/>
            <a:p>
              <a:pPr algn="ctr">
                <a:spcBef>
                  <a:spcPct val="50000"/>
                </a:spcBef>
              </a:pPr>
              <a:r>
                <a:rPr lang="en-GB" sz="1400" b="1" dirty="0">
                  <a:solidFill>
                    <a:srgbClr val="FFFFFF"/>
                  </a:solidFill>
                  <a:latin typeface="Univers 45 Light" pitchFamily="2" charset="0"/>
                </a:rPr>
                <a:t>Risk profile</a:t>
              </a:r>
            </a:p>
          </p:txBody>
        </p:sp>
        <p:sp>
          <p:nvSpPr>
            <p:cNvPr id="28721" name="Arc 7"/>
            <p:cNvSpPr>
              <a:spLocks noChangeAspect="1"/>
            </p:cNvSpPr>
            <p:nvPr/>
          </p:nvSpPr>
          <p:spPr bwMode="gray">
            <a:xfrm>
              <a:off x="2448851" y="3258223"/>
              <a:ext cx="2289572" cy="324353"/>
            </a:xfrm>
            <a:custGeom>
              <a:avLst/>
              <a:gdLst>
                <a:gd name="T0" fmla="*/ 0 w 21600"/>
                <a:gd name="T1" fmla="*/ 0 h 42094"/>
                <a:gd name="T2" fmla="*/ 0 w 21600"/>
                <a:gd name="T3" fmla="*/ 0 h 42094"/>
                <a:gd name="T4" fmla="*/ 0 w 21600"/>
                <a:gd name="T5" fmla="*/ 0 h 42094"/>
                <a:gd name="T6" fmla="*/ 0 60000 65536"/>
                <a:gd name="T7" fmla="*/ 0 60000 65536"/>
                <a:gd name="T8" fmla="*/ 0 60000 65536"/>
                <a:gd name="T9" fmla="*/ 0 w 21600"/>
                <a:gd name="T10" fmla="*/ 0 h 42094"/>
                <a:gd name="T11" fmla="*/ 21600 w 21600"/>
                <a:gd name="T12" fmla="*/ 42094 h 42094"/>
              </a:gdLst>
              <a:ahLst/>
              <a:cxnLst>
                <a:cxn ang="T6">
                  <a:pos x="T0" y="T1"/>
                </a:cxn>
                <a:cxn ang="T7">
                  <a:pos x="T2" y="T3"/>
                </a:cxn>
                <a:cxn ang="T8">
                  <a:pos x="T4" y="T5"/>
                </a:cxn>
              </a:cxnLst>
              <a:rect l="T9" t="T10" r="T11" b="T12"/>
              <a:pathLst>
                <a:path w="21600" h="42094" fill="none" extrusionOk="0">
                  <a:moveTo>
                    <a:pt x="18088" y="42093"/>
                  </a:moveTo>
                  <a:cubicBezTo>
                    <a:pt x="7654" y="40374"/>
                    <a:pt x="0" y="31354"/>
                    <a:pt x="0" y="20781"/>
                  </a:cubicBezTo>
                  <a:cubicBezTo>
                    <a:pt x="-1" y="11120"/>
                    <a:pt x="6414" y="2634"/>
                    <a:pt x="15708" y="-1"/>
                  </a:cubicBezTo>
                </a:path>
                <a:path w="21600" h="42094" stroke="0" extrusionOk="0">
                  <a:moveTo>
                    <a:pt x="18088" y="42093"/>
                  </a:moveTo>
                  <a:cubicBezTo>
                    <a:pt x="7654" y="40374"/>
                    <a:pt x="0" y="31354"/>
                    <a:pt x="0" y="20781"/>
                  </a:cubicBezTo>
                  <a:cubicBezTo>
                    <a:pt x="-1" y="11120"/>
                    <a:pt x="6414" y="2634"/>
                    <a:pt x="15708" y="-1"/>
                  </a:cubicBezTo>
                  <a:lnTo>
                    <a:pt x="21600" y="20781"/>
                  </a:lnTo>
                  <a:close/>
                </a:path>
              </a:pathLst>
            </a:custGeom>
            <a:noFill/>
            <a:ln w="12700">
              <a:solidFill>
                <a:srgbClr val="FFFFFF"/>
              </a:solidFill>
              <a:round/>
              <a:headEnd/>
              <a:tailEnd type="triangle" w="sm" len="sm"/>
            </a:ln>
          </p:spPr>
          <p:txBody>
            <a:bodyPr lIns="54000" tIns="54000" rIns="54000" bIns="54000" anchor="ctr">
              <a:spAutoFit/>
            </a:bodyPr>
            <a:lstStyle/>
            <a:p>
              <a:endParaRPr lang="en-US" sz="1400" dirty="0"/>
            </a:p>
          </p:txBody>
        </p:sp>
        <p:sp>
          <p:nvSpPr>
            <p:cNvPr id="28722" name="Arc 8"/>
            <p:cNvSpPr>
              <a:spLocks noChangeAspect="1"/>
            </p:cNvSpPr>
            <p:nvPr/>
          </p:nvSpPr>
          <p:spPr bwMode="gray">
            <a:xfrm>
              <a:off x="4723341" y="3237102"/>
              <a:ext cx="2289572" cy="324353"/>
            </a:xfrm>
            <a:custGeom>
              <a:avLst/>
              <a:gdLst>
                <a:gd name="T0" fmla="*/ 0 w 21600"/>
                <a:gd name="T1" fmla="*/ 0 h 42001"/>
                <a:gd name="T2" fmla="*/ 0 w 21600"/>
                <a:gd name="T3" fmla="*/ 0 h 42001"/>
                <a:gd name="T4" fmla="*/ 0 w 21600"/>
                <a:gd name="T5" fmla="*/ 0 h 42001"/>
                <a:gd name="T6" fmla="*/ 0 60000 65536"/>
                <a:gd name="T7" fmla="*/ 0 60000 65536"/>
                <a:gd name="T8" fmla="*/ 0 60000 65536"/>
                <a:gd name="T9" fmla="*/ 0 w 21600"/>
                <a:gd name="T10" fmla="*/ 0 h 42001"/>
                <a:gd name="T11" fmla="*/ 21600 w 21600"/>
                <a:gd name="T12" fmla="*/ 42001 h 42001"/>
              </a:gdLst>
              <a:ahLst/>
              <a:cxnLst>
                <a:cxn ang="T6">
                  <a:pos x="T0" y="T1"/>
                </a:cxn>
                <a:cxn ang="T7">
                  <a:pos x="T2" y="T3"/>
                </a:cxn>
                <a:cxn ang="T8">
                  <a:pos x="T4" y="T5"/>
                </a:cxn>
              </a:cxnLst>
              <a:rect l="T9" t="T10" r="T11" b="T12"/>
              <a:pathLst>
                <a:path w="21600" h="42001" fill="none" extrusionOk="0">
                  <a:moveTo>
                    <a:pt x="5612" y="0"/>
                  </a:moveTo>
                  <a:cubicBezTo>
                    <a:pt x="15045" y="2538"/>
                    <a:pt x="21600" y="11090"/>
                    <a:pt x="21600" y="20858"/>
                  </a:cubicBezTo>
                  <a:cubicBezTo>
                    <a:pt x="21600" y="31084"/>
                    <a:pt x="14427" y="39910"/>
                    <a:pt x="4417" y="42001"/>
                  </a:cubicBezTo>
                </a:path>
                <a:path w="21600" h="42001" stroke="0" extrusionOk="0">
                  <a:moveTo>
                    <a:pt x="5612" y="0"/>
                  </a:moveTo>
                  <a:cubicBezTo>
                    <a:pt x="15045" y="2538"/>
                    <a:pt x="21600" y="11090"/>
                    <a:pt x="21600" y="20858"/>
                  </a:cubicBezTo>
                  <a:cubicBezTo>
                    <a:pt x="21600" y="31084"/>
                    <a:pt x="14427" y="39910"/>
                    <a:pt x="4417" y="42001"/>
                  </a:cubicBezTo>
                  <a:lnTo>
                    <a:pt x="0" y="20858"/>
                  </a:lnTo>
                  <a:close/>
                </a:path>
              </a:pathLst>
            </a:custGeom>
            <a:noFill/>
            <a:ln w="12700">
              <a:solidFill>
                <a:srgbClr val="FFFFFF"/>
              </a:solidFill>
              <a:round/>
              <a:headEnd/>
              <a:tailEnd type="triangle" w="sm" len="sm"/>
            </a:ln>
          </p:spPr>
          <p:txBody>
            <a:bodyPr lIns="54000" tIns="54000" rIns="54000" bIns="54000" anchor="ctr">
              <a:spAutoFit/>
            </a:bodyPr>
            <a:lstStyle/>
            <a:p>
              <a:endParaRPr lang="en-US" sz="1400" dirty="0"/>
            </a:p>
          </p:txBody>
        </p:sp>
        <p:sp>
          <p:nvSpPr>
            <p:cNvPr id="28724" name="Freeform 10"/>
            <p:cNvSpPr>
              <a:spLocks noChangeAspect="1"/>
            </p:cNvSpPr>
            <p:nvPr/>
          </p:nvSpPr>
          <p:spPr bwMode="auto">
            <a:xfrm>
              <a:off x="4703128" y="1419217"/>
              <a:ext cx="1530646" cy="1984485"/>
            </a:xfrm>
            <a:custGeom>
              <a:avLst/>
              <a:gdLst>
                <a:gd name="T0" fmla="*/ 953984902 w 119"/>
                <a:gd name="T1" fmla="*/ 455929350 h 153"/>
                <a:gd name="T2" fmla="*/ 8284567 w 119"/>
                <a:gd name="T3" fmla="*/ 8274703 h 153"/>
                <a:gd name="T4" fmla="*/ 0 w 119"/>
                <a:gd name="T5" fmla="*/ 8274703 h 153"/>
                <a:gd name="T6" fmla="*/ 8284567 w 119"/>
                <a:gd name="T7" fmla="*/ 1224011402 h 153"/>
                <a:gd name="T8" fmla="*/ 953984902 w 119"/>
                <a:gd name="T9" fmla="*/ 455929350 h 153"/>
                <a:gd name="T10" fmla="*/ 0 60000 65536"/>
                <a:gd name="T11" fmla="*/ 0 60000 65536"/>
                <a:gd name="T12" fmla="*/ 0 60000 65536"/>
                <a:gd name="T13" fmla="*/ 0 60000 65536"/>
                <a:gd name="T14" fmla="*/ 0 60000 65536"/>
                <a:gd name="T15" fmla="*/ 0 w 119"/>
                <a:gd name="T16" fmla="*/ 0 h 153"/>
                <a:gd name="T17" fmla="*/ 119 w 119"/>
                <a:gd name="T18" fmla="*/ 153 h 153"/>
              </a:gdLst>
              <a:ahLst/>
              <a:cxnLst>
                <a:cxn ang="T10">
                  <a:pos x="T0" y="T1"/>
                </a:cxn>
                <a:cxn ang="T11">
                  <a:pos x="T2" y="T3"/>
                </a:cxn>
                <a:cxn ang="T12">
                  <a:pos x="T4" y="T5"/>
                </a:cxn>
                <a:cxn ang="T13">
                  <a:pos x="T6" y="T7"/>
                </a:cxn>
                <a:cxn ang="T14">
                  <a:pos x="T8" y="T9"/>
                </a:cxn>
              </a:cxnLst>
              <a:rect l="T15" t="T16" r="T17" b="T18"/>
              <a:pathLst>
                <a:path w="119" h="153">
                  <a:moveTo>
                    <a:pt x="119" y="57"/>
                  </a:moveTo>
                  <a:cubicBezTo>
                    <a:pt x="90" y="21"/>
                    <a:pt x="46" y="1"/>
                    <a:pt x="1" y="1"/>
                  </a:cubicBezTo>
                  <a:cubicBezTo>
                    <a:pt x="0" y="0"/>
                    <a:pt x="0" y="1"/>
                    <a:pt x="0" y="1"/>
                  </a:cubicBezTo>
                  <a:lnTo>
                    <a:pt x="1" y="153"/>
                  </a:lnTo>
                  <a:lnTo>
                    <a:pt x="119" y="57"/>
                  </a:lnTo>
                  <a:close/>
                </a:path>
              </a:pathLst>
            </a:custGeom>
            <a:solidFill>
              <a:srgbClr val="409DAD"/>
            </a:solidFill>
            <a:ln w="19050" cmpd="sng">
              <a:solidFill>
                <a:srgbClr val="FFFFFF"/>
              </a:solidFill>
              <a:prstDash val="solid"/>
              <a:round/>
              <a:headEnd/>
              <a:tailEnd/>
            </a:ln>
          </p:spPr>
          <p:txBody>
            <a:bodyPr lIns="0" tIns="0" rIns="0" bIns="0"/>
            <a:lstStyle/>
            <a:p>
              <a:endParaRPr lang="en-US" sz="1400" dirty="0"/>
            </a:p>
          </p:txBody>
        </p:sp>
        <p:sp>
          <p:nvSpPr>
            <p:cNvPr id="28725" name="Freeform 11"/>
            <p:cNvSpPr>
              <a:spLocks noChangeAspect="1"/>
            </p:cNvSpPr>
            <p:nvPr/>
          </p:nvSpPr>
          <p:spPr bwMode="auto">
            <a:xfrm>
              <a:off x="4716404" y="2158377"/>
              <a:ext cx="1954129" cy="1687214"/>
            </a:xfrm>
            <a:custGeom>
              <a:avLst/>
              <a:gdLst>
                <a:gd name="T0" fmla="*/ 1181999101 w 152"/>
                <a:gd name="T1" fmla="*/ 1044529740 h 130"/>
                <a:gd name="T2" fmla="*/ 1214189714 w 152"/>
                <a:gd name="T3" fmla="*/ 770993405 h 130"/>
                <a:gd name="T4" fmla="*/ 942825538 w 152"/>
                <a:gd name="T5" fmla="*/ 0 h 130"/>
                <a:gd name="T6" fmla="*/ 0 w 152"/>
                <a:gd name="T7" fmla="*/ 770993405 h 130"/>
                <a:gd name="T8" fmla="*/ 1181999101 w 152"/>
                <a:gd name="T9" fmla="*/ 1044529740 h 130"/>
                <a:gd name="T10" fmla="*/ 0 60000 65536"/>
                <a:gd name="T11" fmla="*/ 0 60000 65536"/>
                <a:gd name="T12" fmla="*/ 0 60000 65536"/>
                <a:gd name="T13" fmla="*/ 0 60000 65536"/>
                <a:gd name="T14" fmla="*/ 0 60000 65536"/>
                <a:gd name="T15" fmla="*/ 0 w 152"/>
                <a:gd name="T16" fmla="*/ 0 h 130"/>
                <a:gd name="T17" fmla="*/ 152 w 152"/>
                <a:gd name="T18" fmla="*/ 130 h 130"/>
              </a:gdLst>
              <a:ahLst/>
              <a:cxnLst>
                <a:cxn ang="T10">
                  <a:pos x="T0" y="T1"/>
                </a:cxn>
                <a:cxn ang="T11">
                  <a:pos x="T2" y="T3"/>
                </a:cxn>
                <a:cxn ang="T12">
                  <a:pos x="T4" y="T5"/>
                </a:cxn>
                <a:cxn ang="T13">
                  <a:pos x="T6" y="T7"/>
                </a:cxn>
                <a:cxn ang="T14">
                  <a:pos x="T8" y="T9"/>
                </a:cxn>
              </a:cxnLst>
              <a:rect l="T15" t="T16" r="T17" b="T18"/>
              <a:pathLst>
                <a:path w="152" h="130">
                  <a:moveTo>
                    <a:pt x="148" y="130"/>
                  </a:moveTo>
                  <a:cubicBezTo>
                    <a:pt x="150" y="119"/>
                    <a:pt x="152" y="107"/>
                    <a:pt x="152" y="96"/>
                  </a:cubicBezTo>
                  <a:cubicBezTo>
                    <a:pt x="152" y="61"/>
                    <a:pt x="139" y="27"/>
                    <a:pt x="118" y="0"/>
                  </a:cubicBezTo>
                  <a:lnTo>
                    <a:pt x="0" y="96"/>
                  </a:lnTo>
                  <a:lnTo>
                    <a:pt x="148" y="130"/>
                  </a:lnTo>
                  <a:close/>
                </a:path>
              </a:pathLst>
            </a:custGeom>
            <a:solidFill>
              <a:srgbClr val="B390BB"/>
            </a:solidFill>
            <a:ln w="19050" cmpd="sng">
              <a:solidFill>
                <a:srgbClr val="FFFFFF"/>
              </a:solidFill>
              <a:prstDash val="solid"/>
              <a:round/>
              <a:headEnd/>
              <a:tailEnd/>
            </a:ln>
          </p:spPr>
          <p:txBody>
            <a:bodyPr lIns="0" tIns="0" rIns="0" bIns="0"/>
            <a:lstStyle/>
            <a:p>
              <a:endParaRPr lang="en-US" sz="1400" dirty="0"/>
            </a:p>
          </p:txBody>
        </p:sp>
        <p:sp>
          <p:nvSpPr>
            <p:cNvPr id="28726" name="Freeform 12"/>
            <p:cNvSpPr>
              <a:spLocks noChangeAspect="1"/>
            </p:cNvSpPr>
            <p:nvPr/>
          </p:nvSpPr>
          <p:spPr bwMode="auto">
            <a:xfrm>
              <a:off x="4716404" y="3403702"/>
              <a:ext cx="1903683" cy="1764879"/>
            </a:xfrm>
            <a:custGeom>
              <a:avLst/>
              <a:gdLst>
                <a:gd name="T0" fmla="*/ 528688297 w 148"/>
                <a:gd name="T1" fmla="*/ 1091876297 h 136"/>
                <a:gd name="T2" fmla="*/ 1186493591 w 148"/>
                <a:gd name="T3" fmla="*/ 273372847 h 136"/>
                <a:gd name="T4" fmla="*/ 0 w 148"/>
                <a:gd name="T5" fmla="*/ 0 h 136"/>
                <a:gd name="T6" fmla="*/ 528688297 w 148"/>
                <a:gd name="T7" fmla="*/ 1091876297 h 136"/>
                <a:gd name="T8" fmla="*/ 0 60000 65536"/>
                <a:gd name="T9" fmla="*/ 0 60000 65536"/>
                <a:gd name="T10" fmla="*/ 0 60000 65536"/>
                <a:gd name="T11" fmla="*/ 0 60000 65536"/>
                <a:gd name="T12" fmla="*/ 0 w 148"/>
                <a:gd name="T13" fmla="*/ 0 h 136"/>
                <a:gd name="T14" fmla="*/ 148 w 148"/>
                <a:gd name="T15" fmla="*/ 136 h 136"/>
              </a:gdLst>
              <a:ahLst/>
              <a:cxnLst>
                <a:cxn ang="T8">
                  <a:pos x="T0" y="T1"/>
                </a:cxn>
                <a:cxn ang="T9">
                  <a:pos x="T2" y="T3"/>
                </a:cxn>
                <a:cxn ang="T10">
                  <a:pos x="T4" y="T5"/>
                </a:cxn>
                <a:cxn ang="T11">
                  <a:pos x="T6" y="T7"/>
                </a:cxn>
              </a:cxnLst>
              <a:rect l="T12" t="T13" r="T14" b="T15"/>
              <a:pathLst>
                <a:path w="148" h="136">
                  <a:moveTo>
                    <a:pt x="66" y="136"/>
                  </a:moveTo>
                  <a:cubicBezTo>
                    <a:pt x="107" y="116"/>
                    <a:pt x="137" y="78"/>
                    <a:pt x="148" y="34"/>
                  </a:cubicBezTo>
                  <a:lnTo>
                    <a:pt x="0" y="0"/>
                  </a:lnTo>
                  <a:lnTo>
                    <a:pt x="66" y="136"/>
                  </a:lnTo>
                  <a:close/>
                </a:path>
              </a:pathLst>
            </a:custGeom>
            <a:solidFill>
              <a:srgbClr val="E3A780"/>
            </a:solidFill>
            <a:ln w="19050" cmpd="sng">
              <a:solidFill>
                <a:srgbClr val="FFFFFF"/>
              </a:solidFill>
              <a:prstDash val="solid"/>
              <a:round/>
              <a:headEnd/>
              <a:tailEnd/>
            </a:ln>
          </p:spPr>
          <p:txBody>
            <a:bodyPr lIns="0" tIns="0" rIns="0" bIns="0"/>
            <a:lstStyle/>
            <a:p>
              <a:endParaRPr lang="en-US" sz="1400" dirty="0"/>
            </a:p>
          </p:txBody>
        </p:sp>
        <p:sp>
          <p:nvSpPr>
            <p:cNvPr id="28727" name="Freeform 13"/>
            <p:cNvSpPr>
              <a:spLocks noChangeAspect="1"/>
            </p:cNvSpPr>
            <p:nvPr/>
          </p:nvSpPr>
          <p:spPr bwMode="auto">
            <a:xfrm>
              <a:off x="3841559" y="3403702"/>
              <a:ext cx="1723139" cy="1959042"/>
            </a:xfrm>
            <a:custGeom>
              <a:avLst/>
              <a:gdLst>
                <a:gd name="T0" fmla="*/ 0 w 134"/>
                <a:gd name="T1" fmla="*/ 1090250877 h 151"/>
                <a:gd name="T2" fmla="*/ 544341586 w 134"/>
                <a:gd name="T3" fmla="*/ 1210207063 h 151"/>
                <a:gd name="T4" fmla="*/ 1072228104 w 134"/>
                <a:gd name="T5" fmla="*/ 1090250877 h 151"/>
                <a:gd name="T6" fmla="*/ 544341586 w 134"/>
                <a:gd name="T7" fmla="*/ 0 h 151"/>
                <a:gd name="T8" fmla="*/ 0 w 134"/>
                <a:gd name="T9" fmla="*/ 1090250877 h 151"/>
                <a:gd name="T10" fmla="*/ 0 60000 65536"/>
                <a:gd name="T11" fmla="*/ 0 60000 65536"/>
                <a:gd name="T12" fmla="*/ 0 60000 65536"/>
                <a:gd name="T13" fmla="*/ 0 60000 65536"/>
                <a:gd name="T14" fmla="*/ 0 60000 65536"/>
                <a:gd name="T15" fmla="*/ 0 w 134"/>
                <a:gd name="T16" fmla="*/ 0 h 151"/>
                <a:gd name="T17" fmla="*/ 134 w 134"/>
                <a:gd name="T18" fmla="*/ 151 h 151"/>
              </a:gdLst>
              <a:ahLst/>
              <a:cxnLst>
                <a:cxn ang="T10">
                  <a:pos x="T0" y="T1"/>
                </a:cxn>
                <a:cxn ang="T11">
                  <a:pos x="T2" y="T3"/>
                </a:cxn>
                <a:cxn ang="T12">
                  <a:pos x="T4" y="T5"/>
                </a:cxn>
                <a:cxn ang="T13">
                  <a:pos x="T6" y="T7"/>
                </a:cxn>
                <a:cxn ang="T14">
                  <a:pos x="T8" y="T9"/>
                </a:cxn>
              </a:cxnLst>
              <a:rect l="T15" t="T16" r="T17" b="T18"/>
              <a:pathLst>
                <a:path w="134" h="151">
                  <a:moveTo>
                    <a:pt x="0" y="136"/>
                  </a:moveTo>
                  <a:cubicBezTo>
                    <a:pt x="21" y="146"/>
                    <a:pt x="44" y="151"/>
                    <a:pt x="68" y="151"/>
                  </a:cubicBezTo>
                  <a:cubicBezTo>
                    <a:pt x="91" y="151"/>
                    <a:pt x="113" y="146"/>
                    <a:pt x="134" y="136"/>
                  </a:cubicBezTo>
                  <a:lnTo>
                    <a:pt x="68" y="0"/>
                  </a:lnTo>
                  <a:lnTo>
                    <a:pt x="0" y="136"/>
                  </a:lnTo>
                  <a:close/>
                </a:path>
              </a:pathLst>
            </a:custGeom>
            <a:solidFill>
              <a:srgbClr val="9BCA40"/>
            </a:solidFill>
            <a:ln w="19050" cmpd="sng">
              <a:solidFill>
                <a:srgbClr val="FFFFFF"/>
              </a:solidFill>
              <a:prstDash val="solid"/>
              <a:round/>
              <a:headEnd/>
              <a:tailEnd/>
            </a:ln>
          </p:spPr>
          <p:txBody>
            <a:bodyPr lIns="0" tIns="0" rIns="0" bIns="0"/>
            <a:lstStyle/>
            <a:p>
              <a:endParaRPr lang="en-US" sz="1400" dirty="0"/>
            </a:p>
          </p:txBody>
        </p:sp>
        <p:sp>
          <p:nvSpPr>
            <p:cNvPr id="28728" name="Freeform 14"/>
            <p:cNvSpPr>
              <a:spLocks noChangeAspect="1"/>
            </p:cNvSpPr>
            <p:nvPr/>
          </p:nvSpPr>
          <p:spPr bwMode="auto">
            <a:xfrm>
              <a:off x="2799445" y="3403702"/>
              <a:ext cx="1916958" cy="1764879"/>
            </a:xfrm>
            <a:custGeom>
              <a:avLst/>
              <a:gdLst>
                <a:gd name="T0" fmla="*/ 0 w 149"/>
                <a:gd name="T1" fmla="*/ 273372847 h 136"/>
                <a:gd name="T2" fmla="*/ 650389118 w 149"/>
                <a:gd name="T3" fmla="*/ 1091876297 h 136"/>
                <a:gd name="T4" fmla="*/ 1196319358 w 149"/>
                <a:gd name="T5" fmla="*/ 0 h 136"/>
                <a:gd name="T6" fmla="*/ 0 w 149"/>
                <a:gd name="T7" fmla="*/ 273372847 h 136"/>
                <a:gd name="T8" fmla="*/ 0 60000 65536"/>
                <a:gd name="T9" fmla="*/ 0 60000 65536"/>
                <a:gd name="T10" fmla="*/ 0 60000 65536"/>
                <a:gd name="T11" fmla="*/ 0 60000 65536"/>
                <a:gd name="T12" fmla="*/ 0 w 149"/>
                <a:gd name="T13" fmla="*/ 0 h 136"/>
                <a:gd name="T14" fmla="*/ 149 w 149"/>
                <a:gd name="T15" fmla="*/ 136 h 136"/>
              </a:gdLst>
              <a:ahLst/>
              <a:cxnLst>
                <a:cxn ang="T8">
                  <a:pos x="T0" y="T1"/>
                </a:cxn>
                <a:cxn ang="T9">
                  <a:pos x="T2" y="T3"/>
                </a:cxn>
                <a:cxn ang="T10">
                  <a:pos x="T4" y="T5"/>
                </a:cxn>
                <a:cxn ang="T11">
                  <a:pos x="T6" y="T7"/>
                </a:cxn>
              </a:cxnLst>
              <a:rect l="T12" t="T13" r="T14" b="T15"/>
              <a:pathLst>
                <a:path w="149" h="136">
                  <a:moveTo>
                    <a:pt x="0" y="34"/>
                  </a:moveTo>
                  <a:cubicBezTo>
                    <a:pt x="11" y="78"/>
                    <a:pt x="40" y="115"/>
                    <a:pt x="81" y="136"/>
                  </a:cubicBezTo>
                  <a:lnTo>
                    <a:pt x="149" y="0"/>
                  </a:lnTo>
                  <a:lnTo>
                    <a:pt x="0" y="34"/>
                  </a:lnTo>
                  <a:close/>
                </a:path>
              </a:pathLst>
            </a:custGeom>
            <a:solidFill>
              <a:srgbClr val="CF989C"/>
            </a:solidFill>
            <a:ln w="19050" cmpd="sng">
              <a:solidFill>
                <a:srgbClr val="FFFFFF"/>
              </a:solidFill>
              <a:prstDash val="solid"/>
              <a:round/>
              <a:headEnd/>
              <a:tailEnd/>
            </a:ln>
          </p:spPr>
          <p:txBody>
            <a:bodyPr lIns="0" tIns="0" rIns="0" bIns="0"/>
            <a:lstStyle/>
            <a:p>
              <a:endParaRPr lang="en-US" sz="1400" dirty="0"/>
            </a:p>
          </p:txBody>
        </p:sp>
        <p:sp>
          <p:nvSpPr>
            <p:cNvPr id="28729" name="Freeform 15"/>
            <p:cNvSpPr>
              <a:spLocks noChangeAspect="1"/>
            </p:cNvSpPr>
            <p:nvPr/>
          </p:nvSpPr>
          <p:spPr bwMode="auto">
            <a:xfrm>
              <a:off x="2748999" y="2158377"/>
              <a:ext cx="1967405" cy="1687214"/>
            </a:xfrm>
            <a:custGeom>
              <a:avLst/>
              <a:gdLst>
                <a:gd name="T0" fmla="*/ 271745843 w 153"/>
                <a:gd name="T1" fmla="*/ 0 h 130"/>
                <a:gd name="T2" fmla="*/ 8274703 w 153"/>
                <a:gd name="T3" fmla="*/ 763554059 h 130"/>
                <a:gd name="T4" fmla="*/ 32227104 w 153"/>
                <a:gd name="T5" fmla="*/ 1044529740 h 130"/>
                <a:gd name="T6" fmla="*/ 1224011402 w 153"/>
                <a:gd name="T7" fmla="*/ 770993405 h 130"/>
                <a:gd name="T8" fmla="*/ 271745843 w 153"/>
                <a:gd name="T9" fmla="*/ 0 h 130"/>
                <a:gd name="T10" fmla="*/ 0 60000 65536"/>
                <a:gd name="T11" fmla="*/ 0 60000 65536"/>
                <a:gd name="T12" fmla="*/ 0 60000 65536"/>
                <a:gd name="T13" fmla="*/ 0 60000 65536"/>
                <a:gd name="T14" fmla="*/ 0 60000 65536"/>
                <a:gd name="T15" fmla="*/ 0 w 153"/>
                <a:gd name="T16" fmla="*/ 0 h 130"/>
                <a:gd name="T17" fmla="*/ 153 w 153"/>
                <a:gd name="T18" fmla="*/ 130 h 130"/>
              </a:gdLst>
              <a:ahLst/>
              <a:cxnLst>
                <a:cxn ang="T10">
                  <a:pos x="T0" y="T1"/>
                </a:cxn>
                <a:cxn ang="T11">
                  <a:pos x="T2" y="T3"/>
                </a:cxn>
                <a:cxn ang="T12">
                  <a:pos x="T4" y="T5"/>
                </a:cxn>
                <a:cxn ang="T13">
                  <a:pos x="T6" y="T7"/>
                </a:cxn>
                <a:cxn ang="T14">
                  <a:pos x="T8" y="T9"/>
                </a:cxn>
              </a:cxnLst>
              <a:rect l="T15" t="T16" r="T17" b="T18"/>
              <a:pathLst>
                <a:path w="153" h="130">
                  <a:moveTo>
                    <a:pt x="34" y="0"/>
                  </a:moveTo>
                  <a:cubicBezTo>
                    <a:pt x="12" y="27"/>
                    <a:pt x="1" y="61"/>
                    <a:pt x="1" y="95"/>
                  </a:cubicBezTo>
                  <a:cubicBezTo>
                    <a:pt x="0" y="107"/>
                    <a:pt x="2" y="118"/>
                    <a:pt x="4" y="130"/>
                  </a:cubicBezTo>
                  <a:lnTo>
                    <a:pt x="153" y="96"/>
                  </a:lnTo>
                  <a:lnTo>
                    <a:pt x="34" y="0"/>
                  </a:lnTo>
                  <a:close/>
                </a:path>
              </a:pathLst>
            </a:custGeom>
            <a:solidFill>
              <a:srgbClr val="BDB694"/>
            </a:solidFill>
            <a:ln w="19050" cmpd="sng">
              <a:solidFill>
                <a:srgbClr val="FFFFFF"/>
              </a:solidFill>
              <a:prstDash val="solid"/>
              <a:round/>
              <a:headEnd/>
              <a:tailEnd/>
            </a:ln>
          </p:spPr>
          <p:txBody>
            <a:bodyPr lIns="0" tIns="0" rIns="0" bIns="0"/>
            <a:lstStyle/>
            <a:p>
              <a:endParaRPr lang="en-US" sz="1400" dirty="0"/>
            </a:p>
          </p:txBody>
        </p:sp>
        <p:sp>
          <p:nvSpPr>
            <p:cNvPr id="28730" name="Freeform 16"/>
            <p:cNvSpPr>
              <a:spLocks noChangeAspect="1"/>
            </p:cNvSpPr>
            <p:nvPr/>
          </p:nvSpPr>
          <p:spPr bwMode="auto">
            <a:xfrm>
              <a:off x="3185758" y="1432608"/>
              <a:ext cx="1530646" cy="1971094"/>
            </a:xfrm>
            <a:custGeom>
              <a:avLst/>
              <a:gdLst>
                <a:gd name="T0" fmla="*/ 945708418 w 119"/>
                <a:gd name="T1" fmla="*/ 0 h 152"/>
                <a:gd name="T2" fmla="*/ 0 w 119"/>
                <a:gd name="T3" fmla="*/ 447088831 h 152"/>
                <a:gd name="T4" fmla="*/ 953984902 w 119"/>
                <a:gd name="T5" fmla="*/ 1214189714 h 152"/>
                <a:gd name="T6" fmla="*/ 945708418 w 119"/>
                <a:gd name="T7" fmla="*/ 0 h 152"/>
                <a:gd name="T8" fmla="*/ 0 60000 65536"/>
                <a:gd name="T9" fmla="*/ 0 60000 65536"/>
                <a:gd name="T10" fmla="*/ 0 60000 65536"/>
                <a:gd name="T11" fmla="*/ 0 60000 65536"/>
                <a:gd name="T12" fmla="*/ 0 w 119"/>
                <a:gd name="T13" fmla="*/ 0 h 152"/>
                <a:gd name="T14" fmla="*/ 119 w 119"/>
                <a:gd name="T15" fmla="*/ 152 h 152"/>
              </a:gdLst>
              <a:ahLst/>
              <a:cxnLst>
                <a:cxn ang="T8">
                  <a:pos x="T0" y="T1"/>
                </a:cxn>
                <a:cxn ang="T9">
                  <a:pos x="T2" y="T3"/>
                </a:cxn>
                <a:cxn ang="T10">
                  <a:pos x="T4" y="T5"/>
                </a:cxn>
                <a:cxn ang="T11">
                  <a:pos x="T6" y="T7"/>
                </a:cxn>
              </a:cxnLst>
              <a:rect l="T12" t="T13" r="T14" b="T15"/>
              <a:pathLst>
                <a:path w="119" h="152">
                  <a:moveTo>
                    <a:pt x="118" y="0"/>
                  </a:moveTo>
                  <a:cubicBezTo>
                    <a:pt x="72" y="0"/>
                    <a:pt x="29" y="21"/>
                    <a:pt x="0" y="56"/>
                  </a:cubicBezTo>
                  <a:lnTo>
                    <a:pt x="119" y="152"/>
                  </a:lnTo>
                  <a:lnTo>
                    <a:pt x="118" y="0"/>
                  </a:lnTo>
                  <a:close/>
                </a:path>
              </a:pathLst>
            </a:custGeom>
            <a:solidFill>
              <a:srgbClr val="B2D4EF"/>
            </a:solidFill>
            <a:ln w="19050" cmpd="sng">
              <a:solidFill>
                <a:srgbClr val="FFFFFF"/>
              </a:solidFill>
              <a:prstDash val="solid"/>
              <a:round/>
              <a:headEnd/>
              <a:tailEnd/>
            </a:ln>
          </p:spPr>
          <p:txBody>
            <a:bodyPr lIns="0" tIns="0" rIns="0" bIns="0"/>
            <a:lstStyle/>
            <a:p>
              <a:endParaRPr lang="en-US" sz="1400" dirty="0"/>
            </a:p>
          </p:txBody>
        </p:sp>
        <p:sp>
          <p:nvSpPr>
            <p:cNvPr id="28731" name="Text Box 17"/>
            <p:cNvSpPr txBox="1">
              <a:spLocks noChangeAspect="1" noChangeArrowheads="1"/>
            </p:cNvSpPr>
            <p:nvPr/>
          </p:nvSpPr>
          <p:spPr bwMode="gray">
            <a:xfrm>
              <a:off x="4771606" y="1942708"/>
              <a:ext cx="1203609" cy="431465"/>
            </a:xfrm>
            <a:prstGeom prst="rect">
              <a:avLst/>
            </a:prstGeom>
            <a:noFill/>
            <a:ln w="19050" algn="ctr">
              <a:noFill/>
              <a:miter lim="800000"/>
              <a:headEnd/>
              <a:tailEnd/>
            </a:ln>
          </p:spPr>
          <p:txBody>
            <a:bodyPr lIns="0" tIns="0" rIns="0" bIns="0">
              <a:spAutoFit/>
            </a:bodyPr>
            <a:lstStyle/>
            <a:p>
              <a:pPr algn="ctr">
                <a:spcBef>
                  <a:spcPct val="15000"/>
                </a:spcBef>
              </a:pPr>
              <a:r>
                <a:rPr lang="en-GB" sz="1400" b="1" dirty="0">
                  <a:solidFill>
                    <a:srgbClr val="002F86"/>
                  </a:solidFill>
                  <a:latin typeface="Univers 45 Light" pitchFamily="2" charset="0"/>
                </a:rPr>
                <a:t>Markets and opportunities</a:t>
              </a:r>
            </a:p>
          </p:txBody>
        </p:sp>
        <p:sp>
          <p:nvSpPr>
            <p:cNvPr id="28732" name="Text Box 18"/>
            <p:cNvSpPr txBox="1">
              <a:spLocks noChangeAspect="1" noChangeArrowheads="1"/>
            </p:cNvSpPr>
            <p:nvPr/>
          </p:nvSpPr>
          <p:spPr bwMode="gray">
            <a:xfrm>
              <a:off x="5299504" y="4097014"/>
              <a:ext cx="1039206" cy="215732"/>
            </a:xfrm>
            <a:prstGeom prst="rect">
              <a:avLst/>
            </a:prstGeom>
            <a:noFill/>
            <a:ln w="19050" algn="ctr">
              <a:noFill/>
              <a:miter lim="800000"/>
              <a:headEnd/>
              <a:tailEnd/>
            </a:ln>
          </p:spPr>
          <p:txBody>
            <a:bodyPr lIns="0" tIns="0" rIns="0" bIns="0">
              <a:spAutoFit/>
            </a:bodyPr>
            <a:lstStyle/>
            <a:p>
              <a:pPr algn="ctr">
                <a:spcBef>
                  <a:spcPct val="15000"/>
                </a:spcBef>
              </a:pPr>
              <a:r>
                <a:rPr lang="en-GB" sz="1400" b="1" dirty="0">
                  <a:solidFill>
                    <a:srgbClr val="002F86"/>
                  </a:solidFill>
                  <a:latin typeface="Univers 45 Light" pitchFamily="2" charset="0"/>
                </a:rPr>
                <a:t>Customers</a:t>
              </a:r>
            </a:p>
          </p:txBody>
        </p:sp>
        <p:sp>
          <p:nvSpPr>
            <p:cNvPr id="28733" name="Text Box 19"/>
            <p:cNvSpPr txBox="1">
              <a:spLocks noChangeAspect="1" noChangeArrowheads="1"/>
            </p:cNvSpPr>
            <p:nvPr/>
          </p:nvSpPr>
          <p:spPr bwMode="gray">
            <a:xfrm>
              <a:off x="4043105" y="4551108"/>
              <a:ext cx="1333321" cy="215732"/>
            </a:xfrm>
            <a:prstGeom prst="rect">
              <a:avLst/>
            </a:prstGeom>
            <a:noFill/>
            <a:ln w="19050" algn="ctr">
              <a:noFill/>
              <a:miter lim="800000"/>
              <a:headEnd/>
              <a:tailEnd/>
            </a:ln>
          </p:spPr>
          <p:txBody>
            <a:bodyPr lIns="0" tIns="0" rIns="0" bIns="0">
              <a:spAutoFit/>
            </a:bodyPr>
            <a:lstStyle/>
            <a:p>
              <a:pPr algn="ctr">
                <a:spcBef>
                  <a:spcPct val="15000"/>
                </a:spcBef>
              </a:pPr>
              <a:r>
                <a:rPr lang="en-GB" sz="1400" b="1" dirty="0">
                  <a:solidFill>
                    <a:srgbClr val="283B64"/>
                  </a:solidFill>
                  <a:latin typeface="Univers 45 Light" pitchFamily="2" charset="0"/>
                </a:rPr>
                <a:t>Operations</a:t>
              </a:r>
            </a:p>
          </p:txBody>
        </p:sp>
        <p:sp>
          <p:nvSpPr>
            <p:cNvPr id="28734" name="Text Box 20"/>
            <p:cNvSpPr txBox="1">
              <a:spLocks noChangeAspect="1" noChangeArrowheads="1"/>
            </p:cNvSpPr>
            <p:nvPr/>
          </p:nvSpPr>
          <p:spPr bwMode="gray">
            <a:xfrm>
              <a:off x="3026523" y="3888825"/>
              <a:ext cx="1209642" cy="646331"/>
            </a:xfrm>
            <a:prstGeom prst="rect">
              <a:avLst/>
            </a:prstGeom>
            <a:noFill/>
            <a:ln w="19050" algn="ctr">
              <a:noFill/>
              <a:miter lim="800000"/>
              <a:headEnd/>
              <a:tailEnd/>
            </a:ln>
          </p:spPr>
          <p:txBody>
            <a:bodyPr lIns="0" tIns="0" rIns="0" bIns="0">
              <a:spAutoFit/>
            </a:bodyPr>
            <a:lstStyle/>
            <a:p>
              <a:pPr algn="ctr">
                <a:spcBef>
                  <a:spcPct val="15000"/>
                </a:spcBef>
              </a:pPr>
              <a:r>
                <a:rPr lang="en-GB" sz="1400" b="1" dirty="0">
                  <a:solidFill>
                    <a:srgbClr val="002F86"/>
                  </a:solidFill>
                  <a:latin typeface="Univers 45 Light" pitchFamily="2" charset="0"/>
                </a:rPr>
                <a:t>Infrastructure and technology</a:t>
              </a:r>
            </a:p>
          </p:txBody>
        </p:sp>
        <p:sp>
          <p:nvSpPr>
            <p:cNvPr id="28735" name="Text Box 21"/>
            <p:cNvSpPr txBox="1">
              <a:spLocks noChangeAspect="1" noChangeArrowheads="1"/>
            </p:cNvSpPr>
            <p:nvPr/>
          </p:nvSpPr>
          <p:spPr bwMode="gray">
            <a:xfrm>
              <a:off x="2816872" y="2930853"/>
              <a:ext cx="1253383" cy="463146"/>
            </a:xfrm>
            <a:prstGeom prst="rect">
              <a:avLst/>
            </a:prstGeom>
            <a:noFill/>
            <a:ln w="19050" algn="ctr">
              <a:noFill/>
              <a:miter lim="800000"/>
              <a:headEnd/>
              <a:tailEnd/>
            </a:ln>
          </p:spPr>
          <p:txBody>
            <a:bodyPr lIns="0" tIns="0" rIns="0" bIns="0">
              <a:spAutoFit/>
            </a:bodyPr>
            <a:lstStyle/>
            <a:p>
              <a:pPr algn="ctr">
                <a:spcBef>
                  <a:spcPct val="15000"/>
                </a:spcBef>
              </a:pPr>
              <a:r>
                <a:rPr lang="en-GB" sz="1400" b="1" dirty="0">
                  <a:solidFill>
                    <a:srgbClr val="283B64"/>
                  </a:solidFill>
                  <a:latin typeface="Univers 45 Light" pitchFamily="2" charset="0"/>
                </a:rPr>
                <a:t>Structure and</a:t>
              </a:r>
            </a:p>
            <a:p>
              <a:pPr algn="ctr">
                <a:spcBef>
                  <a:spcPct val="15000"/>
                </a:spcBef>
              </a:pPr>
              <a:r>
                <a:rPr lang="en-GB" sz="1400" b="1" dirty="0">
                  <a:solidFill>
                    <a:srgbClr val="283B64"/>
                  </a:solidFill>
                  <a:latin typeface="Univers 45 Light" pitchFamily="2" charset="0"/>
                </a:rPr>
                <a:t> governance</a:t>
              </a:r>
            </a:p>
          </p:txBody>
        </p:sp>
        <p:sp>
          <p:nvSpPr>
            <p:cNvPr id="28736" name="Text Box 22"/>
            <p:cNvSpPr txBox="1">
              <a:spLocks noChangeAspect="1" noChangeArrowheads="1"/>
            </p:cNvSpPr>
            <p:nvPr/>
          </p:nvSpPr>
          <p:spPr bwMode="gray">
            <a:xfrm>
              <a:off x="3587604" y="1840122"/>
              <a:ext cx="993958" cy="645688"/>
            </a:xfrm>
            <a:prstGeom prst="rect">
              <a:avLst/>
            </a:prstGeom>
            <a:noFill/>
            <a:ln w="19050" algn="ctr">
              <a:noFill/>
              <a:miter lim="800000"/>
              <a:headEnd/>
              <a:tailEnd/>
            </a:ln>
          </p:spPr>
          <p:txBody>
            <a:bodyPr lIns="0" tIns="0" rIns="0" bIns="0">
              <a:spAutoFit/>
            </a:bodyPr>
            <a:lstStyle/>
            <a:p>
              <a:pPr algn="ctr">
                <a:spcBef>
                  <a:spcPct val="15000"/>
                </a:spcBef>
              </a:pPr>
              <a:r>
                <a:rPr lang="en-GB" sz="1400" b="1" dirty="0">
                  <a:solidFill>
                    <a:srgbClr val="002F86"/>
                  </a:solidFill>
                  <a:latin typeface="Univers 45 Light" pitchFamily="2" charset="0"/>
                </a:rPr>
                <a:t>People, culture and incentives</a:t>
              </a:r>
            </a:p>
          </p:txBody>
        </p:sp>
        <p:sp>
          <p:nvSpPr>
            <p:cNvPr id="28737" name="Oval 23"/>
            <p:cNvSpPr>
              <a:spLocks noChangeAspect="1" noChangeArrowheads="1"/>
            </p:cNvSpPr>
            <p:nvPr/>
          </p:nvSpPr>
          <p:spPr bwMode="gray">
            <a:xfrm>
              <a:off x="4073271" y="2758870"/>
              <a:ext cx="1272990" cy="1268748"/>
            </a:xfrm>
            <a:prstGeom prst="ellipse">
              <a:avLst/>
            </a:prstGeom>
            <a:solidFill>
              <a:srgbClr val="00338D"/>
            </a:solidFill>
            <a:ln w="19050" algn="ctr">
              <a:solidFill>
                <a:srgbClr val="002F86"/>
              </a:solidFill>
              <a:round/>
              <a:headEnd/>
              <a:tailEnd/>
            </a:ln>
          </p:spPr>
          <p:txBody>
            <a:bodyPr lIns="0" tIns="0" rIns="0" bIns="0" anchor="ctr" anchorCtr="1"/>
            <a:lstStyle/>
            <a:p>
              <a:pPr indent="1588" algn="ctr">
                <a:spcBef>
                  <a:spcPct val="15000"/>
                </a:spcBef>
                <a:buClr>
                  <a:schemeClr val="tx2"/>
                </a:buClr>
                <a:buSzPct val="85000"/>
                <a:buFont typeface="Wingdings" pitchFamily="2" charset="2"/>
                <a:buNone/>
              </a:pPr>
              <a:r>
                <a:rPr lang="en-GB" sz="1400" b="1" dirty="0">
                  <a:solidFill>
                    <a:srgbClr val="FFFFFF"/>
                  </a:solidFill>
                  <a:latin typeface="Univers 45 Light" pitchFamily="2" charset="0"/>
                </a:rPr>
                <a:t>Financial </a:t>
              </a:r>
              <a:br>
                <a:rPr lang="en-GB" sz="1400" b="1" dirty="0">
                  <a:solidFill>
                    <a:srgbClr val="FFFFFF"/>
                  </a:solidFill>
                  <a:latin typeface="Univers 45 Light" pitchFamily="2" charset="0"/>
                </a:rPr>
              </a:br>
              <a:r>
                <a:rPr lang="en-GB" sz="1400" b="1" dirty="0">
                  <a:solidFill>
                    <a:srgbClr val="FFFFFF"/>
                  </a:solidFill>
                  <a:latin typeface="Univers 45 Light" pitchFamily="2" charset="0"/>
                </a:rPr>
                <a:t>impact – historical and future</a:t>
              </a:r>
            </a:p>
          </p:txBody>
        </p:sp>
        <p:sp>
          <p:nvSpPr>
            <p:cNvPr id="28738" name="Text Box 24"/>
            <p:cNvSpPr txBox="1">
              <a:spLocks noChangeAspect="1" noChangeArrowheads="1"/>
            </p:cNvSpPr>
            <p:nvPr/>
          </p:nvSpPr>
          <p:spPr bwMode="gray">
            <a:xfrm>
              <a:off x="5539321" y="2832792"/>
              <a:ext cx="921560" cy="645688"/>
            </a:xfrm>
            <a:prstGeom prst="rect">
              <a:avLst/>
            </a:prstGeom>
            <a:noFill/>
            <a:ln w="19050" algn="ctr">
              <a:noFill/>
              <a:miter lim="800000"/>
              <a:headEnd/>
              <a:tailEnd/>
            </a:ln>
          </p:spPr>
          <p:txBody>
            <a:bodyPr lIns="0" tIns="0" rIns="0" bIns="0">
              <a:spAutoFit/>
            </a:bodyPr>
            <a:lstStyle/>
            <a:p>
              <a:pPr algn="ctr">
                <a:spcBef>
                  <a:spcPct val="15000"/>
                </a:spcBef>
              </a:pPr>
              <a:r>
                <a:rPr lang="en-GB" sz="1400" b="1" dirty="0">
                  <a:solidFill>
                    <a:srgbClr val="283B64"/>
                  </a:solidFill>
                  <a:latin typeface="Univers 45 Light" pitchFamily="2" charset="0"/>
                </a:rPr>
                <a:t>Products and services</a:t>
              </a:r>
            </a:p>
          </p:txBody>
        </p:sp>
      </p:grpSp>
      <p:grpSp>
        <p:nvGrpSpPr>
          <p:cNvPr id="3" name="Group 4"/>
          <p:cNvGrpSpPr>
            <a:grpSpLocks/>
          </p:cNvGrpSpPr>
          <p:nvPr/>
        </p:nvGrpSpPr>
        <p:grpSpPr bwMode="auto">
          <a:xfrm rot="417348">
            <a:off x="410398" y="1038701"/>
            <a:ext cx="4905664" cy="5756809"/>
            <a:chOff x="1247" y="764"/>
            <a:chExt cx="2502" cy="3120"/>
          </a:xfrm>
        </p:grpSpPr>
        <p:grpSp>
          <p:nvGrpSpPr>
            <p:cNvPr id="4" name="Group 5"/>
            <p:cNvGrpSpPr>
              <a:grpSpLocks/>
            </p:cNvGrpSpPr>
            <p:nvPr/>
          </p:nvGrpSpPr>
          <p:grpSpPr bwMode="auto">
            <a:xfrm>
              <a:off x="1247" y="2984"/>
              <a:ext cx="732" cy="900"/>
              <a:chOff x="777" y="2433"/>
              <a:chExt cx="1387" cy="1576"/>
            </a:xfrm>
          </p:grpSpPr>
          <p:sp>
            <p:nvSpPr>
              <p:cNvPr id="28" name="Freeform 6"/>
              <p:cNvSpPr>
                <a:spLocks/>
              </p:cNvSpPr>
              <p:nvPr/>
            </p:nvSpPr>
            <p:spPr bwMode="auto">
              <a:xfrm>
                <a:off x="777" y="2600"/>
                <a:ext cx="1268" cy="1409"/>
              </a:xfrm>
              <a:custGeom>
                <a:avLst/>
                <a:gdLst/>
                <a:ahLst/>
                <a:cxnLst>
                  <a:cxn ang="0">
                    <a:pos x="584" y="0"/>
                  </a:cxn>
                  <a:cxn ang="0">
                    <a:pos x="584" y="0"/>
                  </a:cxn>
                  <a:cxn ang="0">
                    <a:pos x="597" y="0"/>
                  </a:cxn>
                  <a:cxn ang="0">
                    <a:pos x="629" y="13"/>
                  </a:cxn>
                  <a:cxn ang="0">
                    <a:pos x="648" y="26"/>
                  </a:cxn>
                  <a:cxn ang="0">
                    <a:pos x="668" y="39"/>
                  </a:cxn>
                  <a:cxn ang="0">
                    <a:pos x="681" y="65"/>
                  </a:cxn>
                  <a:cxn ang="0">
                    <a:pos x="694" y="91"/>
                  </a:cxn>
                  <a:cxn ang="0">
                    <a:pos x="110" y="772"/>
                  </a:cxn>
                  <a:cxn ang="0">
                    <a:pos x="110" y="772"/>
                  </a:cxn>
                  <a:cxn ang="0">
                    <a:pos x="97" y="765"/>
                  </a:cxn>
                  <a:cxn ang="0">
                    <a:pos x="65" y="759"/>
                  </a:cxn>
                  <a:cxn ang="0">
                    <a:pos x="45" y="746"/>
                  </a:cxn>
                  <a:cxn ang="0">
                    <a:pos x="26" y="726"/>
                  </a:cxn>
                  <a:cxn ang="0">
                    <a:pos x="13" y="707"/>
                  </a:cxn>
                  <a:cxn ang="0">
                    <a:pos x="0" y="674"/>
                  </a:cxn>
                  <a:cxn ang="0">
                    <a:pos x="584" y="0"/>
                  </a:cxn>
                </a:cxnLst>
                <a:rect l="0" t="0" r="r" b="b"/>
                <a:pathLst>
                  <a:path w="694" h="772">
                    <a:moveTo>
                      <a:pt x="584" y="0"/>
                    </a:moveTo>
                    <a:lnTo>
                      <a:pt x="584" y="0"/>
                    </a:lnTo>
                    <a:lnTo>
                      <a:pt x="597" y="0"/>
                    </a:lnTo>
                    <a:lnTo>
                      <a:pt x="629" y="13"/>
                    </a:lnTo>
                    <a:lnTo>
                      <a:pt x="648" y="26"/>
                    </a:lnTo>
                    <a:lnTo>
                      <a:pt x="668" y="39"/>
                    </a:lnTo>
                    <a:lnTo>
                      <a:pt x="681" y="65"/>
                    </a:lnTo>
                    <a:lnTo>
                      <a:pt x="694" y="91"/>
                    </a:lnTo>
                    <a:lnTo>
                      <a:pt x="110" y="772"/>
                    </a:lnTo>
                    <a:lnTo>
                      <a:pt x="110" y="772"/>
                    </a:lnTo>
                    <a:lnTo>
                      <a:pt x="97" y="765"/>
                    </a:lnTo>
                    <a:lnTo>
                      <a:pt x="65" y="759"/>
                    </a:lnTo>
                    <a:lnTo>
                      <a:pt x="45" y="746"/>
                    </a:lnTo>
                    <a:lnTo>
                      <a:pt x="26" y="726"/>
                    </a:lnTo>
                    <a:lnTo>
                      <a:pt x="13" y="707"/>
                    </a:lnTo>
                    <a:lnTo>
                      <a:pt x="0" y="674"/>
                    </a:lnTo>
                    <a:lnTo>
                      <a:pt x="584" y="0"/>
                    </a:lnTo>
                    <a:close/>
                  </a:path>
                </a:pathLst>
              </a:custGeom>
              <a:solidFill>
                <a:srgbClr val="747678"/>
              </a:solidFill>
              <a:ln w="9525">
                <a:solidFill>
                  <a:schemeClr val="accent2"/>
                </a:solidFill>
                <a:round/>
                <a:headEnd/>
                <a:tailEnd/>
              </a:ln>
            </p:spPr>
            <p:txBody>
              <a:bodyPr/>
              <a:lstStyle/>
              <a:p>
                <a:endParaRPr lang="en-GB" dirty="0"/>
              </a:p>
            </p:txBody>
          </p:sp>
          <p:sp>
            <p:nvSpPr>
              <p:cNvPr id="29" name="Freeform 7"/>
              <p:cNvSpPr>
                <a:spLocks/>
              </p:cNvSpPr>
              <p:nvPr/>
            </p:nvSpPr>
            <p:spPr bwMode="auto">
              <a:xfrm>
                <a:off x="883" y="2707"/>
                <a:ext cx="1043" cy="1183"/>
              </a:xfrm>
              <a:custGeom>
                <a:avLst/>
                <a:gdLst/>
                <a:ahLst/>
                <a:cxnLst>
                  <a:cxn ang="0">
                    <a:pos x="526" y="0"/>
                  </a:cxn>
                  <a:cxn ang="0">
                    <a:pos x="526" y="0"/>
                  </a:cxn>
                  <a:cxn ang="0">
                    <a:pos x="532" y="0"/>
                  </a:cxn>
                  <a:cxn ang="0">
                    <a:pos x="552" y="6"/>
                  </a:cxn>
                  <a:cxn ang="0">
                    <a:pos x="565" y="19"/>
                  </a:cxn>
                  <a:cxn ang="0">
                    <a:pos x="571" y="25"/>
                  </a:cxn>
                  <a:cxn ang="0">
                    <a:pos x="571" y="45"/>
                  </a:cxn>
                  <a:cxn ang="0">
                    <a:pos x="52" y="648"/>
                  </a:cxn>
                  <a:cxn ang="0">
                    <a:pos x="52" y="648"/>
                  </a:cxn>
                  <a:cxn ang="0">
                    <a:pos x="46" y="648"/>
                  </a:cxn>
                  <a:cxn ang="0">
                    <a:pos x="33" y="648"/>
                  </a:cxn>
                  <a:cxn ang="0">
                    <a:pos x="13" y="635"/>
                  </a:cxn>
                  <a:cxn ang="0">
                    <a:pos x="7" y="622"/>
                  </a:cxn>
                  <a:cxn ang="0">
                    <a:pos x="0" y="609"/>
                  </a:cxn>
                  <a:cxn ang="0">
                    <a:pos x="526" y="0"/>
                  </a:cxn>
                </a:cxnLst>
                <a:rect l="0" t="0" r="r" b="b"/>
                <a:pathLst>
                  <a:path w="571" h="648">
                    <a:moveTo>
                      <a:pt x="526" y="0"/>
                    </a:moveTo>
                    <a:lnTo>
                      <a:pt x="526" y="0"/>
                    </a:lnTo>
                    <a:lnTo>
                      <a:pt x="532" y="0"/>
                    </a:lnTo>
                    <a:lnTo>
                      <a:pt x="552" y="6"/>
                    </a:lnTo>
                    <a:lnTo>
                      <a:pt x="565" y="19"/>
                    </a:lnTo>
                    <a:lnTo>
                      <a:pt x="571" y="25"/>
                    </a:lnTo>
                    <a:lnTo>
                      <a:pt x="571" y="45"/>
                    </a:lnTo>
                    <a:lnTo>
                      <a:pt x="52" y="648"/>
                    </a:lnTo>
                    <a:lnTo>
                      <a:pt x="52" y="648"/>
                    </a:lnTo>
                    <a:lnTo>
                      <a:pt x="46" y="648"/>
                    </a:lnTo>
                    <a:lnTo>
                      <a:pt x="33" y="648"/>
                    </a:lnTo>
                    <a:lnTo>
                      <a:pt x="13" y="635"/>
                    </a:lnTo>
                    <a:lnTo>
                      <a:pt x="7" y="622"/>
                    </a:lnTo>
                    <a:lnTo>
                      <a:pt x="0" y="609"/>
                    </a:lnTo>
                    <a:lnTo>
                      <a:pt x="526" y="0"/>
                    </a:lnTo>
                    <a:close/>
                  </a:path>
                </a:pathLst>
              </a:custGeom>
              <a:solidFill>
                <a:srgbClr val="747678"/>
              </a:solidFill>
              <a:ln w="9525">
                <a:noFill/>
                <a:round/>
                <a:headEnd/>
                <a:tailEnd/>
              </a:ln>
            </p:spPr>
            <p:txBody>
              <a:bodyPr/>
              <a:lstStyle/>
              <a:p>
                <a:endParaRPr lang="en-GB" dirty="0"/>
              </a:p>
            </p:txBody>
          </p:sp>
          <p:sp>
            <p:nvSpPr>
              <p:cNvPr id="30" name="Freeform 8"/>
              <p:cNvSpPr>
                <a:spLocks/>
              </p:cNvSpPr>
              <p:nvPr/>
            </p:nvSpPr>
            <p:spPr bwMode="auto">
              <a:xfrm>
                <a:off x="1902" y="2433"/>
                <a:ext cx="262" cy="285"/>
              </a:xfrm>
              <a:custGeom>
                <a:avLst/>
                <a:gdLst/>
                <a:ahLst/>
                <a:cxnLst>
                  <a:cxn ang="0">
                    <a:pos x="0" y="117"/>
                  </a:cxn>
                  <a:cxn ang="0">
                    <a:pos x="0" y="117"/>
                  </a:cxn>
                  <a:cxn ang="0">
                    <a:pos x="26" y="85"/>
                  </a:cxn>
                  <a:cxn ang="0">
                    <a:pos x="45" y="52"/>
                  </a:cxn>
                  <a:cxn ang="0">
                    <a:pos x="58" y="0"/>
                  </a:cxn>
                  <a:cxn ang="0">
                    <a:pos x="143" y="72"/>
                  </a:cxn>
                  <a:cxn ang="0">
                    <a:pos x="143" y="72"/>
                  </a:cxn>
                  <a:cxn ang="0">
                    <a:pos x="130" y="78"/>
                  </a:cxn>
                  <a:cxn ang="0">
                    <a:pos x="104" y="85"/>
                  </a:cxn>
                  <a:cxn ang="0">
                    <a:pos x="71" y="111"/>
                  </a:cxn>
                  <a:cxn ang="0">
                    <a:pos x="58" y="130"/>
                  </a:cxn>
                  <a:cxn ang="0">
                    <a:pos x="45" y="156"/>
                  </a:cxn>
                  <a:cxn ang="0">
                    <a:pos x="0" y="117"/>
                  </a:cxn>
                </a:cxnLst>
                <a:rect l="0" t="0" r="r" b="b"/>
                <a:pathLst>
                  <a:path w="143" h="156">
                    <a:moveTo>
                      <a:pt x="0" y="117"/>
                    </a:moveTo>
                    <a:lnTo>
                      <a:pt x="0" y="117"/>
                    </a:lnTo>
                    <a:lnTo>
                      <a:pt x="26" y="85"/>
                    </a:lnTo>
                    <a:lnTo>
                      <a:pt x="45" y="52"/>
                    </a:lnTo>
                    <a:lnTo>
                      <a:pt x="58" y="0"/>
                    </a:lnTo>
                    <a:lnTo>
                      <a:pt x="143" y="72"/>
                    </a:lnTo>
                    <a:lnTo>
                      <a:pt x="143" y="72"/>
                    </a:lnTo>
                    <a:lnTo>
                      <a:pt x="130" y="78"/>
                    </a:lnTo>
                    <a:lnTo>
                      <a:pt x="104" y="85"/>
                    </a:lnTo>
                    <a:lnTo>
                      <a:pt x="71" y="111"/>
                    </a:lnTo>
                    <a:lnTo>
                      <a:pt x="58" y="130"/>
                    </a:lnTo>
                    <a:lnTo>
                      <a:pt x="45" y="156"/>
                    </a:lnTo>
                    <a:lnTo>
                      <a:pt x="0" y="117"/>
                    </a:lnTo>
                    <a:close/>
                  </a:path>
                </a:pathLst>
              </a:custGeom>
              <a:solidFill>
                <a:srgbClr val="747678"/>
              </a:solidFill>
              <a:ln w="9525">
                <a:solidFill>
                  <a:schemeClr val="accent2"/>
                </a:solidFill>
                <a:round/>
                <a:headEnd/>
                <a:tailEnd/>
              </a:ln>
            </p:spPr>
            <p:txBody>
              <a:bodyPr/>
              <a:lstStyle/>
              <a:p>
                <a:endParaRPr lang="en-GB" dirty="0"/>
              </a:p>
            </p:txBody>
          </p:sp>
          <p:sp>
            <p:nvSpPr>
              <p:cNvPr id="31" name="Freeform 9"/>
              <p:cNvSpPr>
                <a:spLocks/>
              </p:cNvSpPr>
              <p:nvPr/>
            </p:nvSpPr>
            <p:spPr bwMode="auto">
              <a:xfrm>
                <a:off x="1477" y="2729"/>
                <a:ext cx="473" cy="475"/>
              </a:xfrm>
              <a:custGeom>
                <a:avLst/>
                <a:gdLst/>
                <a:ahLst/>
                <a:cxnLst>
                  <a:cxn ang="0">
                    <a:pos x="13" y="195"/>
                  </a:cxn>
                  <a:cxn ang="0">
                    <a:pos x="13" y="195"/>
                  </a:cxn>
                  <a:cxn ang="0">
                    <a:pos x="32" y="214"/>
                  </a:cxn>
                  <a:cxn ang="0">
                    <a:pos x="45" y="234"/>
                  </a:cxn>
                  <a:cxn ang="0">
                    <a:pos x="71" y="247"/>
                  </a:cxn>
                  <a:cxn ang="0">
                    <a:pos x="90" y="260"/>
                  </a:cxn>
                  <a:cxn ang="0">
                    <a:pos x="116" y="260"/>
                  </a:cxn>
                  <a:cxn ang="0">
                    <a:pos x="142" y="260"/>
                  </a:cxn>
                  <a:cxn ang="0">
                    <a:pos x="168" y="260"/>
                  </a:cxn>
                  <a:cxn ang="0">
                    <a:pos x="194" y="247"/>
                  </a:cxn>
                  <a:cxn ang="0">
                    <a:pos x="194" y="247"/>
                  </a:cxn>
                  <a:cxn ang="0">
                    <a:pos x="214" y="234"/>
                  </a:cxn>
                  <a:cxn ang="0">
                    <a:pos x="233" y="214"/>
                  </a:cxn>
                  <a:cxn ang="0">
                    <a:pos x="246" y="195"/>
                  </a:cxn>
                  <a:cxn ang="0">
                    <a:pos x="259" y="169"/>
                  </a:cxn>
                  <a:cxn ang="0">
                    <a:pos x="259" y="150"/>
                  </a:cxn>
                  <a:cxn ang="0">
                    <a:pos x="259" y="124"/>
                  </a:cxn>
                  <a:cxn ang="0">
                    <a:pos x="259" y="98"/>
                  </a:cxn>
                  <a:cxn ang="0">
                    <a:pos x="246" y="72"/>
                  </a:cxn>
                  <a:cxn ang="0">
                    <a:pos x="246" y="72"/>
                  </a:cxn>
                  <a:cxn ang="0">
                    <a:pos x="233" y="52"/>
                  </a:cxn>
                  <a:cxn ang="0">
                    <a:pos x="214" y="33"/>
                  </a:cxn>
                  <a:cxn ang="0">
                    <a:pos x="194" y="20"/>
                  </a:cxn>
                  <a:cxn ang="0">
                    <a:pos x="168" y="7"/>
                  </a:cxn>
                  <a:cxn ang="0">
                    <a:pos x="149" y="0"/>
                  </a:cxn>
                  <a:cxn ang="0">
                    <a:pos x="123" y="0"/>
                  </a:cxn>
                  <a:cxn ang="0">
                    <a:pos x="97" y="7"/>
                  </a:cxn>
                  <a:cxn ang="0">
                    <a:pos x="71" y="13"/>
                  </a:cxn>
                  <a:cxn ang="0">
                    <a:pos x="71" y="13"/>
                  </a:cxn>
                  <a:cxn ang="0">
                    <a:pos x="51" y="33"/>
                  </a:cxn>
                  <a:cxn ang="0">
                    <a:pos x="32" y="46"/>
                  </a:cxn>
                  <a:cxn ang="0">
                    <a:pos x="19" y="72"/>
                  </a:cxn>
                  <a:cxn ang="0">
                    <a:pos x="6" y="91"/>
                  </a:cxn>
                  <a:cxn ang="0">
                    <a:pos x="0" y="117"/>
                  </a:cxn>
                  <a:cxn ang="0">
                    <a:pos x="0" y="143"/>
                  </a:cxn>
                  <a:cxn ang="0">
                    <a:pos x="6" y="169"/>
                  </a:cxn>
                  <a:cxn ang="0">
                    <a:pos x="13" y="195"/>
                  </a:cxn>
                  <a:cxn ang="0">
                    <a:pos x="13" y="195"/>
                  </a:cxn>
                </a:cxnLst>
                <a:rect l="0" t="0" r="r" b="b"/>
                <a:pathLst>
                  <a:path w="259" h="260">
                    <a:moveTo>
                      <a:pt x="13" y="195"/>
                    </a:moveTo>
                    <a:lnTo>
                      <a:pt x="13" y="195"/>
                    </a:lnTo>
                    <a:lnTo>
                      <a:pt x="32" y="214"/>
                    </a:lnTo>
                    <a:lnTo>
                      <a:pt x="45" y="234"/>
                    </a:lnTo>
                    <a:lnTo>
                      <a:pt x="71" y="247"/>
                    </a:lnTo>
                    <a:lnTo>
                      <a:pt x="90" y="260"/>
                    </a:lnTo>
                    <a:lnTo>
                      <a:pt x="116" y="260"/>
                    </a:lnTo>
                    <a:lnTo>
                      <a:pt x="142" y="260"/>
                    </a:lnTo>
                    <a:lnTo>
                      <a:pt x="168" y="260"/>
                    </a:lnTo>
                    <a:lnTo>
                      <a:pt x="194" y="247"/>
                    </a:lnTo>
                    <a:lnTo>
                      <a:pt x="194" y="247"/>
                    </a:lnTo>
                    <a:lnTo>
                      <a:pt x="214" y="234"/>
                    </a:lnTo>
                    <a:lnTo>
                      <a:pt x="233" y="214"/>
                    </a:lnTo>
                    <a:lnTo>
                      <a:pt x="246" y="195"/>
                    </a:lnTo>
                    <a:lnTo>
                      <a:pt x="259" y="169"/>
                    </a:lnTo>
                    <a:lnTo>
                      <a:pt x="259" y="150"/>
                    </a:lnTo>
                    <a:lnTo>
                      <a:pt x="259" y="124"/>
                    </a:lnTo>
                    <a:lnTo>
                      <a:pt x="259" y="98"/>
                    </a:lnTo>
                    <a:lnTo>
                      <a:pt x="246" y="72"/>
                    </a:lnTo>
                    <a:lnTo>
                      <a:pt x="246" y="72"/>
                    </a:lnTo>
                    <a:lnTo>
                      <a:pt x="233" y="52"/>
                    </a:lnTo>
                    <a:lnTo>
                      <a:pt x="214" y="33"/>
                    </a:lnTo>
                    <a:lnTo>
                      <a:pt x="194" y="20"/>
                    </a:lnTo>
                    <a:lnTo>
                      <a:pt x="168" y="7"/>
                    </a:lnTo>
                    <a:lnTo>
                      <a:pt x="149" y="0"/>
                    </a:lnTo>
                    <a:lnTo>
                      <a:pt x="123" y="0"/>
                    </a:lnTo>
                    <a:lnTo>
                      <a:pt x="97" y="7"/>
                    </a:lnTo>
                    <a:lnTo>
                      <a:pt x="71" y="13"/>
                    </a:lnTo>
                    <a:lnTo>
                      <a:pt x="71" y="13"/>
                    </a:lnTo>
                    <a:lnTo>
                      <a:pt x="51" y="33"/>
                    </a:lnTo>
                    <a:lnTo>
                      <a:pt x="32" y="46"/>
                    </a:lnTo>
                    <a:lnTo>
                      <a:pt x="19" y="72"/>
                    </a:lnTo>
                    <a:lnTo>
                      <a:pt x="6" y="91"/>
                    </a:lnTo>
                    <a:lnTo>
                      <a:pt x="0" y="117"/>
                    </a:lnTo>
                    <a:lnTo>
                      <a:pt x="0" y="143"/>
                    </a:lnTo>
                    <a:lnTo>
                      <a:pt x="6" y="169"/>
                    </a:lnTo>
                    <a:lnTo>
                      <a:pt x="13" y="195"/>
                    </a:lnTo>
                    <a:lnTo>
                      <a:pt x="13" y="195"/>
                    </a:lnTo>
                    <a:close/>
                  </a:path>
                </a:pathLst>
              </a:custGeom>
              <a:solidFill>
                <a:srgbClr val="747678"/>
              </a:solidFill>
              <a:ln w="9525">
                <a:solidFill>
                  <a:schemeClr val="accent2"/>
                </a:solidFill>
                <a:round/>
                <a:headEnd/>
                <a:tailEnd/>
              </a:ln>
            </p:spPr>
            <p:txBody>
              <a:bodyPr/>
              <a:lstStyle/>
              <a:p>
                <a:endParaRPr lang="en-GB" dirty="0"/>
              </a:p>
            </p:txBody>
          </p:sp>
          <p:sp>
            <p:nvSpPr>
              <p:cNvPr id="32" name="Freeform 10"/>
              <p:cNvSpPr>
                <a:spLocks/>
              </p:cNvSpPr>
              <p:nvPr/>
            </p:nvSpPr>
            <p:spPr bwMode="auto">
              <a:xfrm>
                <a:off x="1559" y="2813"/>
                <a:ext cx="320" cy="320"/>
              </a:xfrm>
              <a:custGeom>
                <a:avLst/>
                <a:gdLst/>
                <a:ahLst/>
                <a:cxnLst>
                  <a:cxn ang="0">
                    <a:pos x="6" y="130"/>
                  </a:cxn>
                  <a:cxn ang="0">
                    <a:pos x="6" y="130"/>
                  </a:cxn>
                  <a:cxn ang="0">
                    <a:pos x="32" y="155"/>
                  </a:cxn>
                  <a:cxn ang="0">
                    <a:pos x="58" y="168"/>
                  </a:cxn>
                  <a:cxn ang="0">
                    <a:pos x="91" y="175"/>
                  </a:cxn>
                  <a:cxn ang="0">
                    <a:pos x="130" y="168"/>
                  </a:cxn>
                  <a:cxn ang="0">
                    <a:pos x="130" y="168"/>
                  </a:cxn>
                  <a:cxn ang="0">
                    <a:pos x="156" y="142"/>
                  </a:cxn>
                  <a:cxn ang="0">
                    <a:pos x="169" y="110"/>
                  </a:cxn>
                  <a:cxn ang="0">
                    <a:pos x="175" y="78"/>
                  </a:cxn>
                  <a:cxn ang="0">
                    <a:pos x="169" y="45"/>
                  </a:cxn>
                  <a:cxn ang="0">
                    <a:pos x="169" y="45"/>
                  </a:cxn>
                  <a:cxn ang="0">
                    <a:pos x="143" y="19"/>
                  </a:cxn>
                  <a:cxn ang="0">
                    <a:pos x="110" y="0"/>
                  </a:cxn>
                  <a:cxn ang="0">
                    <a:pos x="78" y="0"/>
                  </a:cxn>
                  <a:cxn ang="0">
                    <a:pos x="45" y="6"/>
                  </a:cxn>
                  <a:cxn ang="0">
                    <a:pos x="45" y="6"/>
                  </a:cxn>
                  <a:cxn ang="0">
                    <a:pos x="19" y="32"/>
                  </a:cxn>
                  <a:cxn ang="0">
                    <a:pos x="0" y="58"/>
                  </a:cxn>
                  <a:cxn ang="0">
                    <a:pos x="0" y="91"/>
                  </a:cxn>
                  <a:cxn ang="0">
                    <a:pos x="6" y="130"/>
                  </a:cxn>
                  <a:cxn ang="0">
                    <a:pos x="6" y="130"/>
                  </a:cxn>
                </a:cxnLst>
                <a:rect l="0" t="0" r="r" b="b"/>
                <a:pathLst>
                  <a:path w="175" h="175">
                    <a:moveTo>
                      <a:pt x="6" y="130"/>
                    </a:moveTo>
                    <a:lnTo>
                      <a:pt x="6" y="130"/>
                    </a:lnTo>
                    <a:lnTo>
                      <a:pt x="32" y="155"/>
                    </a:lnTo>
                    <a:lnTo>
                      <a:pt x="58" y="168"/>
                    </a:lnTo>
                    <a:lnTo>
                      <a:pt x="91" y="175"/>
                    </a:lnTo>
                    <a:lnTo>
                      <a:pt x="130" y="168"/>
                    </a:lnTo>
                    <a:lnTo>
                      <a:pt x="130" y="168"/>
                    </a:lnTo>
                    <a:lnTo>
                      <a:pt x="156" y="142"/>
                    </a:lnTo>
                    <a:lnTo>
                      <a:pt x="169" y="110"/>
                    </a:lnTo>
                    <a:lnTo>
                      <a:pt x="175" y="78"/>
                    </a:lnTo>
                    <a:lnTo>
                      <a:pt x="169" y="45"/>
                    </a:lnTo>
                    <a:lnTo>
                      <a:pt x="169" y="45"/>
                    </a:lnTo>
                    <a:lnTo>
                      <a:pt x="143" y="19"/>
                    </a:lnTo>
                    <a:lnTo>
                      <a:pt x="110" y="0"/>
                    </a:lnTo>
                    <a:lnTo>
                      <a:pt x="78" y="0"/>
                    </a:lnTo>
                    <a:lnTo>
                      <a:pt x="45" y="6"/>
                    </a:lnTo>
                    <a:lnTo>
                      <a:pt x="45" y="6"/>
                    </a:lnTo>
                    <a:lnTo>
                      <a:pt x="19" y="32"/>
                    </a:lnTo>
                    <a:lnTo>
                      <a:pt x="0" y="58"/>
                    </a:lnTo>
                    <a:lnTo>
                      <a:pt x="0" y="91"/>
                    </a:lnTo>
                    <a:lnTo>
                      <a:pt x="6" y="130"/>
                    </a:lnTo>
                    <a:lnTo>
                      <a:pt x="6" y="130"/>
                    </a:lnTo>
                    <a:close/>
                  </a:path>
                </a:pathLst>
              </a:custGeom>
              <a:solidFill>
                <a:srgbClr val="747678"/>
              </a:solidFill>
              <a:ln w="9525">
                <a:noFill/>
                <a:round/>
                <a:headEnd/>
                <a:tailEnd/>
              </a:ln>
            </p:spPr>
            <p:txBody>
              <a:bodyPr/>
              <a:lstStyle/>
              <a:p>
                <a:endParaRPr lang="en-GB" dirty="0"/>
              </a:p>
            </p:txBody>
          </p:sp>
        </p:grpSp>
        <p:sp>
          <p:nvSpPr>
            <p:cNvPr id="27" name="AutoShape 11"/>
            <p:cNvSpPr>
              <a:spLocks noChangeArrowheads="1"/>
            </p:cNvSpPr>
            <p:nvPr/>
          </p:nvSpPr>
          <p:spPr bwMode="auto">
            <a:xfrm>
              <a:off x="1444" y="764"/>
              <a:ext cx="2305" cy="2497"/>
            </a:xfrm>
            <a:custGeom>
              <a:avLst/>
              <a:gdLst>
                <a:gd name="G0" fmla="+- 851 0 0"/>
                <a:gd name="G1" fmla="+- 21600 0 851"/>
                <a:gd name="G2" fmla="+- 21600 0 85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51" y="10800"/>
                  </a:moveTo>
                  <a:cubicBezTo>
                    <a:pt x="851" y="16295"/>
                    <a:pt x="5305" y="20749"/>
                    <a:pt x="10800" y="20749"/>
                  </a:cubicBezTo>
                  <a:cubicBezTo>
                    <a:pt x="16295" y="20749"/>
                    <a:pt x="20749" y="16295"/>
                    <a:pt x="20749" y="10800"/>
                  </a:cubicBezTo>
                  <a:cubicBezTo>
                    <a:pt x="20749" y="5305"/>
                    <a:pt x="16295" y="851"/>
                    <a:pt x="10800" y="851"/>
                  </a:cubicBezTo>
                  <a:cubicBezTo>
                    <a:pt x="5305" y="851"/>
                    <a:pt x="851" y="5305"/>
                    <a:pt x="851" y="10800"/>
                  </a:cubicBezTo>
                  <a:close/>
                </a:path>
              </a:pathLst>
            </a:custGeom>
            <a:solidFill>
              <a:srgbClr val="747678"/>
            </a:solidFill>
            <a:ln w="6350">
              <a:solidFill>
                <a:schemeClr val="accent2"/>
              </a:solidFill>
              <a:round/>
              <a:headEnd/>
              <a:tailEnd/>
            </a:ln>
            <a:effectLst/>
          </p:spPr>
          <p:txBody>
            <a:bodyPr wrap="none" lIns="0" tIns="0" rIns="0" bIns="0" anchor="ctr"/>
            <a:lstStyle/>
            <a:p>
              <a:endParaRPr lang="en-GB" dirty="0"/>
            </a:p>
          </p:txBody>
        </p:sp>
      </p:grpSp>
      <p:sp>
        <p:nvSpPr>
          <p:cNvPr id="34" name="Rectangle 3"/>
          <p:cNvSpPr txBox="1">
            <a:spLocks noChangeArrowheads="1"/>
          </p:cNvSpPr>
          <p:nvPr/>
        </p:nvSpPr>
        <p:spPr bwMode="auto">
          <a:xfrm>
            <a:off x="5775960" y="1158240"/>
            <a:ext cx="3117215"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p>
            <a:pPr lvl="0" eaLnBrk="1" hangingPunct="1"/>
            <a:r>
              <a:rPr lang="en-GB" sz="1400" dirty="0" smtClean="0"/>
              <a:t>FDD is due diligence on financial information.  But you don’t look at financial information in isolation. </a:t>
            </a:r>
          </a:p>
          <a:p>
            <a:pPr lvl="0" eaLnBrk="1" hangingPunct="1"/>
            <a:endParaRPr lang="en-GB" sz="1400" dirty="0" smtClean="0"/>
          </a:p>
          <a:p>
            <a:pPr lvl="0" eaLnBrk="1" hangingPunct="1"/>
            <a:r>
              <a:rPr lang="en-GB" sz="1400" dirty="0" smtClean="0"/>
              <a:t>Its very important we recognize that the financial information is just the result of business performance, or a way of measuring it.  All the various aspects of the business, from people to markets to operations, etc have an impact on financial performance.</a:t>
            </a:r>
          </a:p>
          <a:p>
            <a:pPr lvl="0" eaLnBrk="1" hangingPunct="1"/>
            <a:endParaRPr lang="en-GB" sz="1400" dirty="0" smtClean="0"/>
          </a:p>
          <a:p>
            <a:pPr lvl="0" eaLnBrk="1" hangingPunct="1"/>
            <a:r>
              <a:rPr lang="en-GB" sz="1400" dirty="0" smtClean="0"/>
              <a:t>By interpreting this information, its what we can learn about the business that is really important – the more insight and understanding of the financial information we have, the better we understand the real drivers and value of the business.  Equally, the better understanding of the business and the sector, the better chance we have of interpreting the financial information more effectively.</a:t>
            </a:r>
          </a:p>
          <a:p>
            <a:pPr marL="542925" marR="0" lvl="2" indent="-274638" algn="l" defTabSz="914400" rtl="0" eaLnBrk="1" fontAlgn="base" latinLnBrk="0" hangingPunct="1">
              <a:lnSpc>
                <a:spcPct val="100000"/>
              </a:lnSpc>
              <a:spcBef>
                <a:spcPts val="300"/>
              </a:spcBef>
              <a:spcAft>
                <a:spcPts val="300"/>
              </a:spcAft>
              <a:buClr>
                <a:schemeClr val="accent1"/>
              </a:buClr>
              <a:buSzPct val="65000"/>
              <a:buFont typeface="Symbol" pitchFamily="18" charset="2"/>
              <a:buNone/>
              <a:tabLst/>
              <a:defRPr/>
            </a:pPr>
            <a:endParaRPr kumimoji="0" lang="en-GB" sz="1400" b="0" i="0" u="none" strike="noStrike" kern="0" cap="none" spc="0" normalizeH="0" baseline="0" noProof="0" dirty="0" smtClean="0">
              <a:ln>
                <a:noFill/>
              </a:ln>
              <a:solidFill>
                <a:schemeClr val="bg2"/>
              </a:solidFill>
              <a:effectLst/>
              <a:uLnTx/>
              <a:uFillTx/>
              <a:latin typeface="+mn-lt"/>
              <a:cs typeface="+mn-cs"/>
            </a:endParaRPr>
          </a:p>
        </p:txBody>
      </p:sp>
      <p:grpSp>
        <p:nvGrpSpPr>
          <p:cNvPr id="33" name="Group 32"/>
          <p:cNvGrpSpPr/>
          <p:nvPr/>
        </p:nvGrpSpPr>
        <p:grpSpPr bwMode="gray">
          <a:xfrm>
            <a:off x="8057477" y="101598"/>
            <a:ext cx="814962" cy="814153"/>
            <a:chOff x="557213" y="1061987"/>
            <a:chExt cx="2395538" cy="2393157"/>
          </a:xfrm>
        </p:grpSpPr>
        <p:sp>
          <p:nvSpPr>
            <p:cNvPr id="35"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6"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7"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8"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9"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0"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1"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42"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43" name="Oval 42"/>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44" name="Oval 43"/>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45" name="TextBox 44"/>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46" name="TextBox 45"/>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47" name="TextBox 46"/>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48" name="TextBox 47"/>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49" name="Oval 48"/>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50" name="TextBox 49"/>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Why is FDD important to our clients?</a:t>
            </a:r>
            <a:endParaRPr lang="en-GB" sz="1800" dirty="0"/>
          </a:p>
        </p:txBody>
      </p:sp>
      <p:grpSp>
        <p:nvGrpSpPr>
          <p:cNvPr id="2" name="Group 16"/>
          <p:cNvGrpSpPr/>
          <p:nvPr/>
        </p:nvGrpSpPr>
        <p:grpSpPr>
          <a:xfrm>
            <a:off x="185051" y="1045031"/>
            <a:ext cx="8745126" cy="4760964"/>
            <a:chOff x="200472" y="1179329"/>
            <a:chExt cx="9473886" cy="1655008"/>
          </a:xfrm>
        </p:grpSpPr>
        <p:sp>
          <p:nvSpPr>
            <p:cNvPr id="3" name="Rectangle 114"/>
            <p:cNvSpPr>
              <a:spLocks noChangeArrowheads="1"/>
            </p:cNvSpPr>
            <p:nvPr>
              <p:custDataLst>
                <p:tags r:id="rId1"/>
              </p:custDataLst>
            </p:nvPr>
          </p:nvSpPr>
          <p:spPr bwMode="auto">
            <a:xfrm>
              <a:off x="2105025" y="1179329"/>
              <a:ext cx="7569333" cy="1655008"/>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28600" lvl="1" indent="-228600">
                <a:lnSpc>
                  <a:spcPts val="1200"/>
                </a:lnSpc>
                <a:spcBef>
                  <a:spcPts val="300"/>
                </a:spcBef>
                <a:spcAft>
                  <a:spcPts val="300"/>
                </a:spcAft>
                <a:buClr>
                  <a:schemeClr val="accent1"/>
                </a:buClr>
                <a:buSzPct val="125000"/>
                <a:buFont typeface="Arial" pitchFamily="34" charset="0"/>
                <a:buChar char="▪"/>
              </a:pPr>
              <a:r>
                <a:rPr lang="en-GB" sz="1200" kern="0" dirty="0" smtClean="0">
                  <a:solidFill>
                    <a:srgbClr val="000000"/>
                  </a:solidFill>
                </a:rPr>
                <a:t>Our due diligence provides our clients with information on the financial results to assist them in their valuation of the target business</a:t>
              </a:r>
            </a:p>
            <a:p>
              <a:pPr marL="228600" lvl="1" indent="-228600">
                <a:lnSpc>
                  <a:spcPts val="1200"/>
                </a:lnSpc>
                <a:spcBef>
                  <a:spcPts val="300"/>
                </a:spcBef>
                <a:spcAft>
                  <a:spcPts val="300"/>
                </a:spcAft>
                <a:buClr>
                  <a:schemeClr val="accent1"/>
                </a:buClr>
                <a:buSzPct val="125000"/>
                <a:buFont typeface="Arial" pitchFamily="34" charset="0"/>
                <a:buChar char="▪"/>
              </a:pPr>
              <a:r>
                <a:rPr lang="en-GB" sz="1200" kern="0" dirty="0" smtClean="0">
                  <a:solidFill>
                    <a:srgbClr val="000000"/>
                  </a:solidFill>
                </a:rPr>
                <a:t>We carry out financial analysis on the historical income statement information to:</a:t>
              </a:r>
            </a:p>
            <a:p>
              <a:pPr marL="457200" lvl="2" indent="-223838">
                <a:lnSpc>
                  <a:spcPts val="1200"/>
                </a:lnSpc>
                <a:spcBef>
                  <a:spcPts val="300"/>
                </a:spcBef>
                <a:spcAft>
                  <a:spcPts val="300"/>
                </a:spcAft>
                <a:buClr>
                  <a:schemeClr val="accent1"/>
                </a:buClr>
                <a:buSzPct val="100000"/>
                <a:buFont typeface="Symbol" pitchFamily="18" charset="2"/>
                <a:buChar char=""/>
                <a:tabLst>
                  <a:tab pos="457200" algn="l"/>
                </a:tabLst>
                <a:defRPr/>
              </a:pPr>
              <a:r>
                <a:rPr lang="en-GB" sz="1200" kern="0" dirty="0" smtClean="0">
                  <a:solidFill>
                    <a:srgbClr val="000000"/>
                  </a:solidFill>
                </a:rPr>
                <a:t>Provide our clients with a deeper understanding of the business and its value drivers</a:t>
              </a:r>
            </a:p>
            <a:p>
              <a:pPr marL="457200" lvl="2" indent="-223838">
                <a:lnSpc>
                  <a:spcPts val="1200"/>
                </a:lnSpc>
                <a:spcBef>
                  <a:spcPts val="300"/>
                </a:spcBef>
                <a:spcAft>
                  <a:spcPts val="300"/>
                </a:spcAft>
                <a:buClr>
                  <a:schemeClr val="accent1"/>
                </a:buClr>
                <a:buSzPct val="100000"/>
                <a:buFont typeface="Symbol" pitchFamily="18" charset="2"/>
                <a:buChar char=""/>
                <a:tabLst>
                  <a:tab pos="457200" algn="l"/>
                </a:tabLst>
                <a:defRPr/>
              </a:pPr>
              <a:r>
                <a:rPr lang="en-GB" sz="1200" kern="0" dirty="0" smtClean="0">
                  <a:solidFill>
                    <a:srgbClr val="000000"/>
                  </a:solidFill>
                </a:rPr>
                <a:t>Help our client assess the quality of earnings and therefore the underlying profitability of the business (refer to separate work area in the FDD Toolkit for guidance on quality of earnings)</a:t>
              </a:r>
            </a:p>
            <a:p>
              <a:pPr marL="228600" lvl="1" indent="-228600">
                <a:lnSpc>
                  <a:spcPts val="1200"/>
                </a:lnSpc>
                <a:spcBef>
                  <a:spcPts val="300"/>
                </a:spcBef>
                <a:spcAft>
                  <a:spcPts val="300"/>
                </a:spcAft>
                <a:buClr>
                  <a:schemeClr val="accent1"/>
                </a:buClr>
                <a:buSzPct val="125000"/>
                <a:buFont typeface="Arial" pitchFamily="34" charset="0"/>
                <a:buChar char="▪"/>
              </a:pPr>
              <a:r>
                <a:rPr lang="en-GB" sz="1200" kern="0" dirty="0" smtClean="0">
                  <a:solidFill>
                    <a:srgbClr val="000000"/>
                  </a:solidFill>
                </a:rPr>
                <a:t>We carry out financial analysis on the latest available current income statement information to reveal:</a:t>
              </a:r>
            </a:p>
            <a:p>
              <a:pPr marL="457200" lvl="2" indent="-228600">
                <a:lnSpc>
                  <a:spcPts val="1200"/>
                </a:lnSpc>
                <a:spcBef>
                  <a:spcPts val="300"/>
                </a:spcBef>
                <a:spcAft>
                  <a:spcPts val="300"/>
                </a:spcAft>
                <a:buClr>
                  <a:schemeClr val="accent1"/>
                </a:buClr>
                <a:buSzPct val="100000"/>
                <a:buFont typeface="Arial" pitchFamily="34" charset="0"/>
                <a:buChar char="–"/>
                <a:tabLst>
                  <a:tab pos="227179" algn="l"/>
                </a:tabLst>
                <a:defRPr/>
              </a:pPr>
              <a:r>
                <a:rPr lang="en-GB" sz="1200" kern="0" dirty="0" smtClean="0">
                  <a:solidFill>
                    <a:srgbClr val="000000"/>
                  </a:solidFill>
                </a:rPr>
                <a:t>The latest trends and drivers of performance</a:t>
              </a:r>
            </a:p>
            <a:p>
              <a:pPr marL="457200" lvl="2" indent="-228600">
                <a:lnSpc>
                  <a:spcPts val="1200"/>
                </a:lnSpc>
                <a:spcBef>
                  <a:spcPts val="300"/>
                </a:spcBef>
                <a:spcAft>
                  <a:spcPts val="300"/>
                </a:spcAft>
                <a:buClr>
                  <a:schemeClr val="accent1"/>
                </a:buClr>
                <a:buSzPct val="100000"/>
                <a:buFont typeface="Arial" pitchFamily="34" charset="0"/>
                <a:buChar char="–"/>
                <a:tabLst>
                  <a:tab pos="227179" algn="l"/>
                </a:tabLst>
                <a:defRPr/>
              </a:pPr>
              <a:r>
                <a:rPr lang="en-GB" sz="1200" kern="0" dirty="0" smtClean="0">
                  <a:solidFill>
                    <a:srgbClr val="000000"/>
                  </a:solidFill>
                </a:rPr>
                <a:t>The extent to which the business is performing in line with the existing business plan or strategy</a:t>
              </a:r>
            </a:p>
            <a:p>
              <a:pPr marL="228600" lvl="1" indent="-228600">
                <a:lnSpc>
                  <a:spcPts val="1200"/>
                </a:lnSpc>
                <a:spcBef>
                  <a:spcPts val="300"/>
                </a:spcBef>
                <a:spcAft>
                  <a:spcPts val="300"/>
                </a:spcAft>
                <a:buClr>
                  <a:schemeClr val="accent1"/>
                </a:buClr>
                <a:buSzPct val="125000"/>
                <a:buFont typeface="Arial" pitchFamily="34" charset="0"/>
                <a:buChar char="▪"/>
                <a:tabLst>
                  <a:tab pos="227179" algn="l"/>
                </a:tabLst>
                <a:defRPr/>
              </a:pPr>
              <a:r>
                <a:rPr lang="en-GB" sz="1200" kern="0" dirty="0" smtClean="0">
                  <a:solidFill>
                    <a:srgbClr val="000000"/>
                  </a:solidFill>
                </a:rPr>
                <a:t>As interim financial results are not usually audited, nor subject to normal year end cut-off procedures, our due diligence on current trading becomes even more critical to help our client consider the reliability of this information</a:t>
              </a:r>
            </a:p>
            <a:p>
              <a:pPr marL="228600" lvl="1" indent="-228600">
                <a:lnSpc>
                  <a:spcPts val="1200"/>
                </a:lnSpc>
                <a:spcBef>
                  <a:spcPts val="300"/>
                </a:spcBef>
                <a:spcAft>
                  <a:spcPts val="300"/>
                </a:spcAft>
                <a:buClr>
                  <a:schemeClr val="accent1"/>
                </a:buClr>
                <a:buSzPct val="125000"/>
                <a:buFont typeface="Arial" pitchFamily="34" charset="0"/>
                <a:buChar char="▪"/>
                <a:tabLst>
                  <a:tab pos="227179" algn="l"/>
                </a:tabLst>
                <a:defRPr/>
              </a:pPr>
              <a:r>
                <a:rPr lang="en-GB" sz="1200" kern="0" dirty="0" smtClean="0">
                  <a:solidFill>
                    <a:srgbClr val="000000"/>
                  </a:solidFill>
                </a:rPr>
                <a:t>By helping our clients understand the current trading performance, our clients are in a much more informed position when entering into negotiations over price</a:t>
              </a:r>
            </a:p>
            <a:p>
              <a:pPr marL="228600" lvl="1" indent="-228600">
                <a:lnSpc>
                  <a:spcPts val="1200"/>
                </a:lnSpc>
                <a:spcBef>
                  <a:spcPts val="300"/>
                </a:spcBef>
                <a:spcAft>
                  <a:spcPts val="300"/>
                </a:spcAft>
                <a:buClr>
                  <a:schemeClr val="accent1"/>
                </a:buClr>
                <a:buSzPct val="125000"/>
                <a:buFont typeface="Arial" pitchFamily="34" charset="0"/>
                <a:buChar char="▪"/>
                <a:tabLst>
                  <a:tab pos="227179" algn="l"/>
                </a:tabLst>
                <a:defRPr/>
              </a:pPr>
              <a:r>
                <a:rPr lang="en-GB" sz="1200" kern="0" dirty="0" smtClean="0">
                  <a:solidFill>
                    <a:srgbClr val="000000"/>
                  </a:solidFill>
                </a:rPr>
                <a:t>Our work is particularly important where the price for the deal is being considered and negotiated a significant way through a financial period (e.g.10 months after the last financial year end, such that the last full year’s results are 10 months old)</a:t>
              </a:r>
            </a:p>
            <a:p>
              <a:pPr marL="228600" lvl="1" indent="-228600">
                <a:lnSpc>
                  <a:spcPts val="1200"/>
                </a:lnSpc>
                <a:spcBef>
                  <a:spcPts val="300"/>
                </a:spcBef>
                <a:spcAft>
                  <a:spcPts val="300"/>
                </a:spcAft>
                <a:buClr>
                  <a:schemeClr val="accent1"/>
                </a:buClr>
                <a:buSzPct val="125000"/>
                <a:buFont typeface="Arial" pitchFamily="34" charset="0"/>
                <a:buChar char="▪"/>
                <a:tabLst>
                  <a:tab pos="227179" algn="l"/>
                </a:tabLst>
                <a:defRPr/>
              </a:pPr>
              <a:r>
                <a:rPr lang="en-GB" sz="1200" kern="0" dirty="0" smtClean="0">
                  <a:solidFill>
                    <a:srgbClr val="000000"/>
                  </a:solidFill>
                </a:rPr>
                <a:t>The FDD team is uniquely placed to help our clients understand the quality of reported EBITDA, and the associated  limitations and risks</a:t>
              </a:r>
            </a:p>
            <a:p>
              <a:pPr marL="228600" lvl="1" indent="-228600">
                <a:lnSpc>
                  <a:spcPts val="1200"/>
                </a:lnSpc>
                <a:spcBef>
                  <a:spcPts val="300"/>
                </a:spcBef>
                <a:spcAft>
                  <a:spcPts val="300"/>
                </a:spcAft>
                <a:buClr>
                  <a:schemeClr val="accent1"/>
                </a:buClr>
                <a:buSzPct val="125000"/>
                <a:buFont typeface="Arial" pitchFamily="34" charset="0"/>
                <a:buChar char="▪"/>
                <a:tabLst>
                  <a:tab pos="227179" algn="l"/>
                </a:tabLst>
                <a:defRPr/>
              </a:pPr>
              <a:r>
                <a:rPr lang="en-GB" sz="1200" kern="0" dirty="0" smtClean="0">
                  <a:solidFill>
                    <a:srgbClr val="000000"/>
                  </a:solidFill>
                </a:rPr>
                <a:t>We can also advise our client on the relationship between EBITDA and cash flow for the adjustments identified.  This is key to enable our clients to understand the impact of the adjustments identified on their valuation model</a:t>
              </a:r>
            </a:p>
            <a:p>
              <a:pPr marL="228600" lvl="1" indent="-228600">
                <a:lnSpc>
                  <a:spcPct val="90000"/>
                </a:lnSpc>
                <a:spcBef>
                  <a:spcPts val="300"/>
                </a:spcBef>
                <a:spcAft>
                  <a:spcPts val="300"/>
                </a:spcAft>
                <a:buClr>
                  <a:srgbClr val="8AA5CB"/>
                </a:buClr>
                <a:buSzPct val="85000"/>
                <a:buFont typeface="Wingdings" pitchFamily="2" charset="2"/>
                <a:buChar char="l"/>
                <a:tabLst>
                  <a:tab pos="227179" algn="l"/>
                </a:tabLst>
                <a:defRPr/>
              </a:pPr>
              <a:endParaRPr lang="en-GB" sz="1200" kern="0" dirty="0" smtClean="0">
                <a:solidFill>
                  <a:srgbClr val="000000"/>
                </a:solidFill>
              </a:endParaRPr>
            </a:p>
          </p:txBody>
        </p:sp>
        <p:sp>
          <p:nvSpPr>
            <p:cNvPr id="5" name="Pentagon 4"/>
            <p:cNvSpPr/>
            <p:nvPr/>
          </p:nvSpPr>
          <p:spPr bwMode="auto">
            <a:xfrm>
              <a:off x="200472" y="1196753"/>
              <a:ext cx="1932070" cy="1637584"/>
            </a:xfrm>
            <a:prstGeom prst="homePlate">
              <a:avLst>
                <a:gd name="adj" fmla="val 24129"/>
              </a:avLst>
            </a:prstGeom>
            <a:solidFill>
              <a:srgbClr val="8E258D"/>
            </a:solidFill>
            <a:ln w="6350">
              <a:noFill/>
              <a:miter lim="800000"/>
              <a:headEnd type="none" w="sm" len="sm"/>
              <a:tailEnd type="none" w="sm" len="sm"/>
            </a:ln>
            <a:effectLst/>
          </p:spPr>
          <p:txBody>
            <a:bodyPr lIns="54000" tIns="54000" rIns="54000" bIns="54000" anchor="ctr" anchorCtr="0"/>
            <a:lstStyle/>
            <a:p>
              <a:pPr marL="228600" indent="-228600" defTabSz="762000">
                <a:spcBef>
                  <a:spcPct val="20000"/>
                </a:spcBef>
              </a:pPr>
              <a:r>
                <a:rPr lang="en-GB" sz="1600" b="1" dirty="0" smtClean="0">
                  <a:solidFill>
                    <a:schemeClr val="bg1"/>
                  </a:solidFill>
                  <a:latin typeface="Arial"/>
                </a:rPr>
                <a:t>1. Validate basis for valuation</a:t>
              </a:r>
              <a:endParaRPr lang="en-GB" sz="1600" i="1" dirty="0" smtClean="0">
                <a:solidFill>
                  <a:schemeClr val="bg1"/>
                </a:solidFill>
                <a:latin typeface="Arial"/>
              </a:endParaRPr>
            </a:p>
          </p:txBody>
        </p:sp>
      </p:grpSp>
      <p:grpSp>
        <p:nvGrpSpPr>
          <p:cNvPr id="6" name="Group 5"/>
          <p:cNvGrpSpPr/>
          <p:nvPr/>
        </p:nvGrpSpPr>
        <p:grpSpPr bwMode="gray">
          <a:xfrm>
            <a:off x="8057477" y="101598"/>
            <a:ext cx="814962" cy="814153"/>
            <a:chOff x="557213" y="1061987"/>
            <a:chExt cx="2395538" cy="2393157"/>
          </a:xfrm>
        </p:grpSpPr>
        <p:sp>
          <p:nvSpPr>
            <p:cNvPr id="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5" name="Oval 1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6" name="Oval 15"/>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7" name="TextBox 1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18" name="TextBox 1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19" name="TextBox 1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20" name="TextBox 1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21" name="Oval 2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22" name="TextBox 21"/>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
        <p:nvSpPr>
          <p:cNvPr id="23" name="TextBox 22"/>
          <p:cNvSpPr txBox="1"/>
          <p:nvPr/>
        </p:nvSpPr>
        <p:spPr>
          <a:xfrm>
            <a:off x="591845" y="5835897"/>
            <a:ext cx="8410574" cy="463549"/>
          </a:xfrm>
          <a:prstGeom prst="rect">
            <a:avLst/>
          </a:prstGeom>
          <a:solidFill>
            <a:srgbClr val="7AB800"/>
          </a:solidFill>
          <a:ln w="9525">
            <a:solidFill>
              <a:srgbClr val="FFFFFF"/>
            </a:solidFill>
            <a:miter lim="800000"/>
            <a:headEnd/>
            <a:tailEnd/>
          </a:ln>
        </p:spPr>
        <p:txBody>
          <a:bodyPr/>
          <a:lstStyle/>
          <a:p>
            <a:pPr fontAlgn="auto">
              <a:lnSpc>
                <a:spcPts val="800"/>
              </a:lnSpc>
              <a:spcBef>
                <a:spcPts val="0"/>
              </a:spcBef>
              <a:spcAft>
                <a:spcPts val="0"/>
              </a:spcAft>
              <a:defRPr/>
            </a:pPr>
            <a:r>
              <a:rPr lang="en-US" sz="750" i="1" kern="0" dirty="0" smtClean="0">
                <a:solidFill>
                  <a:srgbClr val="FFFFFF"/>
                </a:solidFill>
              </a:rPr>
              <a:t>Performing due diligence services are generally permitted provided the service does not extend beyond advisory based reporting, into assuming any management  function/responsibility for the transaction or determining the value of the assets to be acquired. (For SEC audit clients, we are prohibited from performing valuations of assets which will be subject to audit.  For </a:t>
            </a:r>
            <a:r>
              <a:rPr lang="en-US" sz="750" i="1" kern="0" dirty="0" err="1" smtClean="0">
                <a:solidFill>
                  <a:srgbClr val="FFFFFF"/>
                </a:solidFill>
              </a:rPr>
              <a:t>IFAC</a:t>
            </a:r>
            <a:r>
              <a:rPr lang="en-US" sz="750" i="1" kern="0" dirty="0" smtClean="0">
                <a:solidFill>
                  <a:srgbClr val="FFFFFF"/>
                </a:solidFill>
              </a:rPr>
              <a:t> </a:t>
            </a:r>
            <a:r>
              <a:rPr lang="en-US" sz="750" i="1" kern="0" dirty="0" err="1" smtClean="0">
                <a:solidFill>
                  <a:srgbClr val="FFFFFF"/>
                </a:solidFill>
              </a:rPr>
              <a:t>PIEs</a:t>
            </a:r>
            <a:r>
              <a:rPr lang="en-US" sz="750" i="1" kern="0" dirty="0" smtClean="0">
                <a:solidFill>
                  <a:srgbClr val="FFFFFF"/>
                </a:solidFill>
              </a:rPr>
              <a:t>, we are not permitted to perform valuation services where the valuation is material to the financial statements.  For </a:t>
            </a:r>
            <a:r>
              <a:rPr lang="en-US" sz="750" i="1" kern="0" dirty="0" err="1" smtClean="0">
                <a:solidFill>
                  <a:srgbClr val="FFFFFF"/>
                </a:solidFill>
              </a:rPr>
              <a:t>IFAC</a:t>
            </a:r>
            <a:r>
              <a:rPr lang="en-US" sz="750" i="1" kern="0" dirty="0" smtClean="0">
                <a:solidFill>
                  <a:srgbClr val="FFFFFF"/>
                </a:solidFill>
              </a:rPr>
              <a:t> non-</a:t>
            </a:r>
            <a:r>
              <a:rPr lang="en-US" sz="750" i="1" kern="0" dirty="0" err="1" smtClean="0">
                <a:solidFill>
                  <a:srgbClr val="FFFFFF"/>
                </a:solidFill>
              </a:rPr>
              <a:t>PIEs</a:t>
            </a:r>
            <a:r>
              <a:rPr lang="en-US" sz="750" i="1" kern="0" dirty="0" smtClean="0">
                <a:solidFill>
                  <a:srgbClr val="FFFFFF"/>
                </a:solidFill>
              </a:rPr>
              <a:t>, we are not permitted to perform valuation services where the valuation is material AND involves a significant degree of subjectivity.)</a:t>
            </a:r>
            <a:endParaRPr lang="en-US" sz="750" i="1" kern="0" dirty="0">
              <a:solidFill>
                <a:srgbClr val="FFFFFF"/>
              </a:solidFill>
            </a:endParaRPr>
          </a:p>
        </p:txBody>
      </p:sp>
      <p:pic>
        <p:nvPicPr>
          <p:cNvPr id="24" name="Picture 3" descr="DPP-1"/>
          <p:cNvPicPr>
            <a:picLocks noChangeAspect="1" noChangeArrowheads="1"/>
          </p:cNvPicPr>
          <p:nvPr/>
        </p:nvPicPr>
        <p:blipFill>
          <a:blip r:embed="rId4" cstate="print"/>
          <a:srcRect/>
          <a:stretch>
            <a:fillRect/>
          </a:stretch>
        </p:blipFill>
        <p:spPr bwMode="auto">
          <a:xfrm>
            <a:off x="149338" y="5890163"/>
            <a:ext cx="419574" cy="414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Why is FDD important to our clients?</a:t>
            </a:r>
            <a:endParaRPr lang="en-GB" sz="1800" dirty="0"/>
          </a:p>
        </p:txBody>
      </p:sp>
      <p:sp>
        <p:nvSpPr>
          <p:cNvPr id="8" name="Rectangle 114"/>
          <p:cNvSpPr>
            <a:spLocks noChangeArrowheads="1"/>
          </p:cNvSpPr>
          <p:nvPr>
            <p:custDataLst>
              <p:tags r:id="rId1"/>
            </p:custDataLst>
          </p:nvPr>
        </p:nvSpPr>
        <p:spPr bwMode="auto">
          <a:xfrm>
            <a:off x="2148114" y="4108551"/>
            <a:ext cx="6782063" cy="1250850"/>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ts val="300"/>
              </a:spcBef>
              <a:spcAft>
                <a:spcPts val="300"/>
              </a:spcAft>
              <a:buClr>
                <a:schemeClr val="accent1"/>
              </a:buClr>
              <a:buSzPct val="125000"/>
              <a:buFont typeface="Arial" pitchFamily="34" charset="0"/>
              <a:buChar char="▪"/>
            </a:pPr>
            <a:r>
              <a:rPr lang="en-US" sz="1200" kern="0" dirty="0" smtClean="0">
                <a:solidFill>
                  <a:srgbClr val="000000"/>
                </a:solidFill>
              </a:rPr>
              <a:t>Key findings from FDD which effect value will help inform and support SPA negotiation for both buyers and sellers</a:t>
            </a:r>
          </a:p>
          <a:p>
            <a:pPr marL="231775" lvl="1" indent="-231775" fontAlgn="auto">
              <a:spcBef>
                <a:spcPts val="300"/>
              </a:spcBef>
              <a:spcAft>
                <a:spcPts val="300"/>
              </a:spcAft>
              <a:buClr>
                <a:schemeClr val="accent1"/>
              </a:buClr>
              <a:buSzPct val="125000"/>
              <a:buFont typeface="Arial" pitchFamily="34" charset="0"/>
              <a:buChar char="▪"/>
            </a:pPr>
            <a:r>
              <a:rPr lang="en-US" sz="1200" kern="0" dirty="0" smtClean="0">
                <a:solidFill>
                  <a:srgbClr val="000000"/>
                </a:solidFill>
              </a:rPr>
              <a:t>Our due diligence not only focuses on items effecting the valuation model and headline price , it also helps identify purchase price adjustments and other protection needs such as indemnities and warranties</a:t>
            </a:r>
          </a:p>
        </p:txBody>
      </p:sp>
      <p:sp>
        <p:nvSpPr>
          <p:cNvPr id="9" name="Pentagon 8"/>
          <p:cNvSpPr/>
          <p:nvPr/>
        </p:nvSpPr>
        <p:spPr bwMode="auto">
          <a:xfrm>
            <a:off x="185051" y="4108548"/>
            <a:ext cx="1920240" cy="1243111"/>
          </a:xfrm>
          <a:prstGeom prst="homePlate">
            <a:avLst>
              <a:gd name="adj" fmla="val 30552"/>
            </a:avLst>
          </a:prstGeom>
          <a:solidFill>
            <a:srgbClr val="8E258D"/>
          </a:solidFill>
          <a:ln w="6350">
            <a:noFill/>
            <a:miter lim="800000"/>
            <a:headEnd type="none" w="sm" len="sm"/>
            <a:tailEnd type="none" w="sm" len="sm"/>
          </a:ln>
          <a:effectLst/>
        </p:spPr>
        <p:txBody>
          <a:bodyPr lIns="54000" tIns="54000" rIns="54000" bIns="54000" anchor="ctr" anchorCtr="0"/>
          <a:lstStyle/>
          <a:p>
            <a:pPr marL="228600" indent="-228600" defTabSz="762000">
              <a:spcBef>
                <a:spcPct val="20000"/>
              </a:spcBef>
            </a:pPr>
            <a:r>
              <a:rPr lang="en-GB" sz="1600" b="1" dirty="0" smtClean="0">
                <a:solidFill>
                  <a:schemeClr val="bg1"/>
                </a:solidFill>
                <a:latin typeface="Arial"/>
              </a:rPr>
              <a:t>4. Inform SPA negotiation</a:t>
            </a:r>
          </a:p>
        </p:txBody>
      </p:sp>
      <p:sp>
        <p:nvSpPr>
          <p:cNvPr id="10" name="Rectangle 114"/>
          <p:cNvSpPr>
            <a:spLocks noChangeArrowheads="1"/>
          </p:cNvSpPr>
          <p:nvPr>
            <p:custDataLst>
              <p:tags r:id="rId2"/>
            </p:custDataLst>
          </p:nvPr>
        </p:nvSpPr>
        <p:spPr bwMode="auto">
          <a:xfrm>
            <a:off x="2120348" y="1152939"/>
            <a:ext cx="6809829" cy="1374361"/>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ts val="300"/>
              </a:spcBef>
              <a:spcAft>
                <a:spcPts val="300"/>
              </a:spcAft>
              <a:buClr>
                <a:schemeClr val="accent1"/>
              </a:buClr>
              <a:buSzPct val="125000"/>
              <a:buFont typeface="Arial" pitchFamily="34" charset="0"/>
              <a:buChar char="▪"/>
            </a:pPr>
            <a:r>
              <a:rPr lang="en-US" sz="1200" kern="0" dirty="0" smtClean="0">
                <a:solidFill>
                  <a:srgbClr val="000000"/>
                </a:solidFill>
              </a:rPr>
              <a:t>By understanding the seasonality of trading, this helps potential buyers assess the working capital needs of the business and therefore ensure appropriate facilities are in place to fund working capital post acquisition</a:t>
            </a:r>
          </a:p>
          <a:p>
            <a:pPr marL="231775" lvl="1" indent="-231775" fontAlgn="auto">
              <a:spcBef>
                <a:spcPts val="300"/>
              </a:spcBef>
              <a:spcAft>
                <a:spcPts val="300"/>
              </a:spcAft>
              <a:buClr>
                <a:schemeClr val="accent1"/>
              </a:buClr>
              <a:buSzPct val="125000"/>
              <a:buFont typeface="Arial" pitchFamily="34" charset="0"/>
              <a:buChar char="▪"/>
            </a:pPr>
            <a:r>
              <a:rPr lang="en-US" sz="1200" kern="0" dirty="0" smtClean="0">
                <a:solidFill>
                  <a:srgbClr val="000000"/>
                </a:solidFill>
              </a:rPr>
              <a:t>By understanding the drivers and relationship between the income statement and working capital balances, we are able to help clients ensure they forecast the future working capital movements accurately, based on forecast trading assumptions</a:t>
            </a:r>
          </a:p>
        </p:txBody>
      </p:sp>
      <p:sp>
        <p:nvSpPr>
          <p:cNvPr id="11" name="Pentagon 10"/>
          <p:cNvSpPr/>
          <p:nvPr/>
        </p:nvSpPr>
        <p:spPr bwMode="auto">
          <a:xfrm>
            <a:off x="185051" y="1152944"/>
            <a:ext cx="1920240" cy="1365857"/>
          </a:xfrm>
          <a:prstGeom prst="homePlate">
            <a:avLst>
              <a:gd name="adj" fmla="val 39154"/>
            </a:avLst>
          </a:prstGeom>
          <a:solidFill>
            <a:srgbClr val="8E258D"/>
          </a:solidFill>
          <a:ln w="6350">
            <a:noFill/>
            <a:miter lim="800000"/>
            <a:headEnd type="none" w="sm" len="sm"/>
            <a:tailEnd type="none" w="sm" len="sm"/>
          </a:ln>
          <a:effectLst/>
        </p:spPr>
        <p:txBody>
          <a:bodyPr lIns="54000" tIns="54000" rIns="54000" bIns="54000" anchor="ctr" anchorCtr="0"/>
          <a:lstStyle/>
          <a:p>
            <a:pPr marL="228600" indent="-228600" defTabSz="762000">
              <a:spcBef>
                <a:spcPct val="20000"/>
              </a:spcBef>
            </a:pPr>
            <a:r>
              <a:rPr lang="en-GB" sz="1600" b="1" dirty="0" smtClean="0">
                <a:solidFill>
                  <a:schemeClr val="bg1"/>
                </a:solidFill>
                <a:latin typeface="Arial"/>
              </a:rPr>
              <a:t>2. Assess financing needs</a:t>
            </a:r>
          </a:p>
        </p:txBody>
      </p:sp>
      <p:sp>
        <p:nvSpPr>
          <p:cNvPr id="12" name="Rectangle 114"/>
          <p:cNvSpPr>
            <a:spLocks noChangeArrowheads="1"/>
          </p:cNvSpPr>
          <p:nvPr>
            <p:custDataLst>
              <p:tags r:id="rId3"/>
            </p:custDataLst>
          </p:nvPr>
        </p:nvSpPr>
        <p:spPr bwMode="auto">
          <a:xfrm>
            <a:off x="2119086" y="2701167"/>
            <a:ext cx="6811091" cy="125630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defTabSz="896267">
              <a:spcBef>
                <a:spcPts val="300"/>
              </a:spcBef>
              <a:spcAft>
                <a:spcPts val="300"/>
              </a:spcAft>
              <a:buClr>
                <a:schemeClr val="accent1"/>
              </a:buClr>
              <a:buSzPct val="125000"/>
              <a:buFont typeface="Arial" pitchFamily="34" charset="0"/>
              <a:buChar char="▪"/>
              <a:defRPr/>
            </a:pPr>
            <a:r>
              <a:rPr lang="en-GB" sz="1200" kern="0" dirty="0" smtClean="0">
                <a:solidFill>
                  <a:srgbClr val="000000"/>
                </a:solidFill>
              </a:rPr>
              <a:t>Enterprise value is the sum of equity value and debt value. </a:t>
            </a:r>
          </a:p>
          <a:p>
            <a:pPr marL="231775" lvl="1" indent="-231775" defTabSz="896267">
              <a:spcBef>
                <a:spcPts val="300"/>
              </a:spcBef>
              <a:spcAft>
                <a:spcPts val="300"/>
              </a:spcAft>
              <a:buClr>
                <a:schemeClr val="accent1"/>
              </a:buClr>
              <a:buSzPct val="125000"/>
              <a:buFont typeface="Arial" pitchFamily="34" charset="0"/>
              <a:buChar char="▪"/>
              <a:defRPr/>
            </a:pPr>
            <a:r>
              <a:rPr lang="en-GB" sz="1200" kern="0" dirty="0" smtClean="0">
                <a:solidFill>
                  <a:srgbClr val="000000"/>
                </a:solidFill>
              </a:rPr>
              <a:t>When our client buys a target, they are acquiring the entire company (in a stock transaction). It is therefore important for the client to understand:</a:t>
            </a:r>
          </a:p>
          <a:p>
            <a:pPr marL="465138" lvl="2" indent="-233363" defTabSz="896267">
              <a:spcBef>
                <a:spcPts val="300"/>
              </a:spcBef>
              <a:spcAft>
                <a:spcPts val="300"/>
              </a:spcAft>
              <a:buClr>
                <a:schemeClr val="accent1"/>
              </a:buClr>
              <a:buSzPct val="100000"/>
              <a:buFont typeface="Arial" pitchFamily="34" charset="0"/>
              <a:buChar char="–"/>
              <a:defRPr/>
            </a:pPr>
            <a:r>
              <a:rPr lang="en-GB" sz="1200" kern="0" dirty="0" smtClean="0">
                <a:solidFill>
                  <a:srgbClr val="000000"/>
                </a:solidFill>
              </a:rPr>
              <a:t>Is there sufficient working capital in the business?</a:t>
            </a:r>
          </a:p>
          <a:p>
            <a:pPr marL="465138" lvl="2" indent="-233363" defTabSz="896267">
              <a:spcBef>
                <a:spcPts val="300"/>
              </a:spcBef>
              <a:spcAft>
                <a:spcPts val="300"/>
              </a:spcAft>
              <a:buClr>
                <a:schemeClr val="accent1"/>
              </a:buClr>
              <a:buSzPct val="100000"/>
              <a:buFont typeface="Arial" pitchFamily="34" charset="0"/>
              <a:buChar char="–"/>
              <a:defRPr/>
            </a:pPr>
            <a:r>
              <a:rPr lang="en-GB" sz="1200" kern="0" dirty="0" smtClean="0">
                <a:solidFill>
                  <a:srgbClr val="000000"/>
                </a:solidFill>
              </a:rPr>
              <a:t>What net debt are we going to acquire?</a:t>
            </a:r>
          </a:p>
        </p:txBody>
      </p:sp>
      <p:sp>
        <p:nvSpPr>
          <p:cNvPr id="13" name="Pentagon 12"/>
          <p:cNvSpPr/>
          <p:nvPr/>
        </p:nvSpPr>
        <p:spPr bwMode="auto">
          <a:xfrm>
            <a:off x="185051" y="2701166"/>
            <a:ext cx="1920240" cy="1248533"/>
          </a:xfrm>
          <a:prstGeom prst="homePlate">
            <a:avLst>
              <a:gd name="adj" fmla="val 33128"/>
            </a:avLst>
          </a:prstGeom>
          <a:solidFill>
            <a:srgbClr val="8E258D"/>
          </a:solidFill>
          <a:ln w="6350">
            <a:noFill/>
            <a:miter lim="800000"/>
            <a:headEnd type="none" w="sm" len="sm"/>
            <a:tailEnd type="none" w="sm" len="sm"/>
          </a:ln>
          <a:effectLst/>
        </p:spPr>
        <p:txBody>
          <a:bodyPr lIns="54000" tIns="54000" rIns="54000" bIns="54000" anchor="ctr" anchorCtr="0"/>
          <a:lstStyle/>
          <a:p>
            <a:pPr marL="228600" indent="-228600" defTabSz="762000">
              <a:spcBef>
                <a:spcPct val="20000"/>
              </a:spcBef>
            </a:pPr>
            <a:r>
              <a:rPr lang="en-GB" sz="1600" b="1" dirty="0" smtClean="0">
                <a:solidFill>
                  <a:schemeClr val="bg1"/>
                </a:solidFill>
                <a:latin typeface="Arial"/>
              </a:rPr>
              <a:t>3. Understand enterprise to equity value bridge</a:t>
            </a:r>
          </a:p>
        </p:txBody>
      </p:sp>
      <p:grpSp>
        <p:nvGrpSpPr>
          <p:cNvPr id="15" name="Group 14"/>
          <p:cNvGrpSpPr/>
          <p:nvPr/>
        </p:nvGrpSpPr>
        <p:grpSpPr bwMode="gray">
          <a:xfrm>
            <a:off x="8057477" y="101598"/>
            <a:ext cx="814962" cy="814153"/>
            <a:chOff x="557213" y="1061987"/>
            <a:chExt cx="2395538" cy="2393157"/>
          </a:xfrm>
        </p:grpSpPr>
        <p:sp>
          <p:nvSpPr>
            <p:cNvPr id="16"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7"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8"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9"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0"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1"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2"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23"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24" name="Oval 23"/>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5" name="Oval 24"/>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6" name="TextBox 25"/>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27" name="TextBox 26"/>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28" name="TextBox 27"/>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29" name="TextBox 28"/>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30" name="Oval 29"/>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31" name="TextBox 30"/>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What FDD is and isn’t?</a:t>
            </a:r>
            <a:endParaRPr lang="en-GB" sz="1800" dirty="0"/>
          </a:p>
        </p:txBody>
      </p:sp>
      <p:sp>
        <p:nvSpPr>
          <p:cNvPr id="8" name="AutoShape 109"/>
          <p:cNvSpPr>
            <a:spLocks noChangeArrowheads="1"/>
          </p:cNvSpPr>
          <p:nvPr>
            <p:custDataLst>
              <p:tags r:id="rId1"/>
            </p:custDataLst>
          </p:nvPr>
        </p:nvSpPr>
        <p:spPr bwMode="auto">
          <a:xfrm>
            <a:off x="6300192" y="4725161"/>
            <a:ext cx="2233612" cy="791293"/>
          </a:xfrm>
          <a:prstGeom prst="wedgeRectCallout">
            <a:avLst>
              <a:gd name="adj1" fmla="val -44497"/>
              <a:gd name="adj2" fmla="val 75880"/>
            </a:avLst>
          </a:prstGeom>
          <a:solidFill>
            <a:schemeClr val="bg1"/>
          </a:solidFill>
          <a:ln w="6350">
            <a:solidFill>
              <a:schemeClr val="accent1"/>
            </a:solidFill>
            <a:miter lim="800000"/>
            <a:headEnd type="none" w="sm" len="sm"/>
            <a:tailEnd type="none" w="sm" len="sm"/>
          </a:ln>
          <a:effectLst/>
        </p:spPr>
        <p:txBody>
          <a:bodyPr lIns="18000" tIns="18000" rIns="18000" bIns="18000" anchor="ctr" anchorCtr="1"/>
          <a:lstStyle/>
          <a:p>
            <a:pPr algn="ctr" defTabSz="762000" eaLnBrk="0" hangingPunct="0"/>
            <a:r>
              <a:rPr lang="en-GB" sz="1600" b="1" i="1" dirty="0" smtClean="0">
                <a:solidFill>
                  <a:schemeClr val="accent1"/>
                </a:solidFill>
                <a:latin typeface="Arial"/>
                <a:cs typeface="Arial" charset="0"/>
              </a:rPr>
              <a:t>‘FDD is not an audit' </a:t>
            </a:r>
            <a:endParaRPr lang="en-GB" sz="1600" b="1" i="1" dirty="0">
              <a:solidFill>
                <a:schemeClr val="accent1"/>
              </a:solidFill>
              <a:latin typeface="Arial"/>
              <a:cs typeface="Arial" charset="0"/>
            </a:endParaRPr>
          </a:p>
        </p:txBody>
      </p:sp>
      <p:sp>
        <p:nvSpPr>
          <p:cNvPr id="9" name="AutoShape 109"/>
          <p:cNvSpPr>
            <a:spLocks noChangeArrowheads="1"/>
          </p:cNvSpPr>
          <p:nvPr>
            <p:custDataLst>
              <p:tags r:id="rId2"/>
            </p:custDataLst>
          </p:nvPr>
        </p:nvSpPr>
        <p:spPr bwMode="auto">
          <a:xfrm>
            <a:off x="517395" y="1340768"/>
            <a:ext cx="4193190" cy="1152128"/>
          </a:xfrm>
          <a:prstGeom prst="wedgeRectCallout">
            <a:avLst>
              <a:gd name="adj1" fmla="val -8822"/>
              <a:gd name="adj2" fmla="val 88453"/>
            </a:avLst>
          </a:prstGeom>
          <a:solidFill>
            <a:schemeClr val="bg1"/>
          </a:solidFill>
          <a:ln w="6350">
            <a:solidFill>
              <a:schemeClr val="accent1"/>
            </a:solidFill>
            <a:miter lim="800000"/>
            <a:headEnd type="none" w="sm" len="sm"/>
            <a:tailEnd type="none" w="sm" len="sm"/>
          </a:ln>
          <a:effectLst/>
        </p:spPr>
        <p:txBody>
          <a:bodyPr lIns="18000" tIns="18000" rIns="18000" bIns="18000" anchor="ctr" anchorCtr="1"/>
          <a:lstStyle/>
          <a:p>
            <a:pPr algn="ctr" defTabSz="762000" eaLnBrk="0" hangingPunct="0"/>
            <a:r>
              <a:rPr lang="en-GB" sz="1600" b="1" i="1" dirty="0" smtClean="0">
                <a:solidFill>
                  <a:schemeClr val="accent1"/>
                </a:solidFill>
                <a:latin typeface="Arial"/>
                <a:cs typeface="Arial" charset="0"/>
              </a:rPr>
              <a:t>‘I want to be sure that the valuation is based on assumptions that are supported by thorough analysis of the historical performance of the company' </a:t>
            </a:r>
            <a:endParaRPr lang="en-GB" sz="1600" b="1" i="1" dirty="0">
              <a:solidFill>
                <a:schemeClr val="accent1"/>
              </a:solidFill>
              <a:latin typeface="Arial"/>
              <a:cs typeface="Arial" charset="0"/>
            </a:endParaRPr>
          </a:p>
        </p:txBody>
      </p:sp>
      <p:sp>
        <p:nvSpPr>
          <p:cNvPr id="11" name="AutoShape 109"/>
          <p:cNvSpPr>
            <a:spLocks noChangeArrowheads="1"/>
          </p:cNvSpPr>
          <p:nvPr>
            <p:custDataLst>
              <p:tags r:id="rId3"/>
            </p:custDataLst>
          </p:nvPr>
        </p:nvSpPr>
        <p:spPr bwMode="auto">
          <a:xfrm>
            <a:off x="179389" y="3140274"/>
            <a:ext cx="2520404" cy="1152128"/>
          </a:xfrm>
          <a:prstGeom prst="wedgeRectCallout">
            <a:avLst>
              <a:gd name="adj1" fmla="val -44497"/>
              <a:gd name="adj2" fmla="val 75880"/>
            </a:avLst>
          </a:prstGeom>
          <a:solidFill>
            <a:schemeClr val="bg1"/>
          </a:solidFill>
          <a:ln w="6350">
            <a:solidFill>
              <a:schemeClr val="accent1"/>
            </a:solidFill>
            <a:miter lim="800000"/>
            <a:headEnd type="none" w="sm" len="sm"/>
            <a:tailEnd type="none" w="sm" len="sm"/>
          </a:ln>
          <a:effectLst/>
        </p:spPr>
        <p:txBody>
          <a:bodyPr lIns="18000" tIns="18000" rIns="18000" bIns="18000" anchor="ctr" anchorCtr="1"/>
          <a:lstStyle/>
          <a:p>
            <a:pPr algn="ctr" defTabSz="762000" eaLnBrk="0" hangingPunct="0"/>
            <a:r>
              <a:rPr lang="en-GB" sz="1600" b="1" i="1" dirty="0" smtClean="0">
                <a:solidFill>
                  <a:schemeClr val="accent1"/>
                </a:solidFill>
                <a:latin typeface="Arial"/>
                <a:cs typeface="Arial" charset="0"/>
              </a:rPr>
              <a:t>‘Is there any historical evidence supporting the deal rationale?' </a:t>
            </a:r>
            <a:endParaRPr lang="en-GB" sz="1600" b="1" i="1" dirty="0">
              <a:solidFill>
                <a:schemeClr val="accent1"/>
              </a:solidFill>
              <a:latin typeface="Arial"/>
              <a:cs typeface="Arial" charset="0"/>
            </a:endParaRPr>
          </a:p>
        </p:txBody>
      </p:sp>
      <p:sp>
        <p:nvSpPr>
          <p:cNvPr id="12" name="AutoShape 109"/>
          <p:cNvSpPr>
            <a:spLocks noChangeArrowheads="1"/>
          </p:cNvSpPr>
          <p:nvPr>
            <p:custDataLst>
              <p:tags r:id="rId4"/>
            </p:custDataLst>
          </p:nvPr>
        </p:nvSpPr>
        <p:spPr bwMode="auto">
          <a:xfrm>
            <a:off x="5236689" y="1340768"/>
            <a:ext cx="2736999" cy="1152128"/>
          </a:xfrm>
          <a:prstGeom prst="wedgeRectCallout">
            <a:avLst>
              <a:gd name="adj1" fmla="val -44497"/>
              <a:gd name="adj2" fmla="val 75880"/>
            </a:avLst>
          </a:prstGeom>
          <a:solidFill>
            <a:schemeClr val="bg1"/>
          </a:solidFill>
          <a:ln w="6350">
            <a:solidFill>
              <a:schemeClr val="accent1"/>
            </a:solidFill>
            <a:miter lim="800000"/>
            <a:headEnd type="none" w="sm" len="sm"/>
            <a:tailEnd type="none" w="sm" len="sm"/>
          </a:ln>
          <a:effectLst/>
        </p:spPr>
        <p:txBody>
          <a:bodyPr lIns="18000" tIns="18000" rIns="18000" bIns="18000" anchor="ctr" anchorCtr="1"/>
          <a:lstStyle/>
          <a:p>
            <a:pPr algn="ctr" defTabSz="762000" eaLnBrk="0" hangingPunct="0"/>
            <a:r>
              <a:rPr lang="en-GB" sz="1600" b="1" i="1" dirty="0" smtClean="0">
                <a:solidFill>
                  <a:schemeClr val="accent1"/>
                </a:solidFill>
                <a:latin typeface="Arial"/>
                <a:cs typeface="Arial" charset="0"/>
              </a:rPr>
              <a:t>‘I want to minimize the risk of investing in a business that will not bring the required return.’ </a:t>
            </a:r>
            <a:endParaRPr lang="en-GB" sz="1600" b="1" i="1" dirty="0">
              <a:solidFill>
                <a:schemeClr val="accent1"/>
              </a:solidFill>
              <a:latin typeface="Arial"/>
              <a:cs typeface="Arial" charset="0"/>
            </a:endParaRPr>
          </a:p>
        </p:txBody>
      </p:sp>
      <p:sp>
        <p:nvSpPr>
          <p:cNvPr id="13" name="AutoShape 109"/>
          <p:cNvSpPr>
            <a:spLocks noChangeArrowheads="1"/>
          </p:cNvSpPr>
          <p:nvPr>
            <p:custDataLst>
              <p:tags r:id="rId5"/>
            </p:custDataLst>
          </p:nvPr>
        </p:nvSpPr>
        <p:spPr bwMode="auto">
          <a:xfrm>
            <a:off x="6156176" y="2924374"/>
            <a:ext cx="2736999" cy="1152128"/>
          </a:xfrm>
          <a:prstGeom prst="wedgeRectCallout">
            <a:avLst>
              <a:gd name="adj1" fmla="val -44497"/>
              <a:gd name="adj2" fmla="val 75880"/>
            </a:avLst>
          </a:prstGeom>
          <a:solidFill>
            <a:schemeClr val="bg1"/>
          </a:solidFill>
          <a:ln w="6350">
            <a:solidFill>
              <a:schemeClr val="accent1"/>
            </a:solidFill>
            <a:miter lim="800000"/>
            <a:headEnd type="none" w="sm" len="sm"/>
            <a:tailEnd type="none" w="sm" len="sm"/>
          </a:ln>
          <a:effectLst/>
        </p:spPr>
        <p:txBody>
          <a:bodyPr lIns="18000" tIns="18000" rIns="18000" bIns="18000" anchor="ctr" anchorCtr="1"/>
          <a:lstStyle/>
          <a:p>
            <a:pPr algn="ctr" defTabSz="762000" eaLnBrk="0" hangingPunct="0"/>
            <a:r>
              <a:rPr lang="en-GB" sz="1600" b="1" i="1" dirty="0" smtClean="0">
                <a:solidFill>
                  <a:schemeClr val="accent1"/>
                </a:solidFill>
                <a:latin typeface="Arial"/>
                <a:cs typeface="Arial" charset="0"/>
              </a:rPr>
              <a:t>‘So how will the DD help me explore the link to business valuation?' </a:t>
            </a:r>
            <a:endParaRPr lang="en-GB" sz="1600" b="1" i="1" dirty="0">
              <a:solidFill>
                <a:schemeClr val="accent1"/>
              </a:solidFill>
              <a:latin typeface="Arial"/>
              <a:cs typeface="Arial" charset="0"/>
            </a:endParaRPr>
          </a:p>
        </p:txBody>
      </p:sp>
      <p:sp>
        <p:nvSpPr>
          <p:cNvPr id="14" name="AutoShape 109"/>
          <p:cNvSpPr>
            <a:spLocks noChangeArrowheads="1"/>
          </p:cNvSpPr>
          <p:nvPr>
            <p:custDataLst>
              <p:tags r:id="rId6"/>
            </p:custDataLst>
          </p:nvPr>
        </p:nvSpPr>
        <p:spPr bwMode="auto">
          <a:xfrm>
            <a:off x="827013" y="4653136"/>
            <a:ext cx="5113139" cy="1152128"/>
          </a:xfrm>
          <a:prstGeom prst="wedgeRectCallout">
            <a:avLst>
              <a:gd name="adj1" fmla="val 38205"/>
              <a:gd name="adj2" fmla="val 81381"/>
            </a:avLst>
          </a:prstGeom>
          <a:solidFill>
            <a:schemeClr val="bg1"/>
          </a:solidFill>
          <a:ln w="6350">
            <a:solidFill>
              <a:schemeClr val="accent1"/>
            </a:solidFill>
            <a:miter lim="800000"/>
            <a:headEnd type="none" w="sm" len="sm"/>
            <a:tailEnd type="none" w="sm" len="sm"/>
          </a:ln>
          <a:effectLst/>
        </p:spPr>
        <p:txBody>
          <a:bodyPr lIns="18000" tIns="18000" rIns="18000" bIns="18000" anchor="ctr" anchorCtr="1"/>
          <a:lstStyle/>
          <a:p>
            <a:pPr algn="ctr" defTabSz="762000" eaLnBrk="0" hangingPunct="0"/>
            <a:r>
              <a:rPr lang="en-GB" sz="1600" b="1" i="1" dirty="0" smtClean="0">
                <a:solidFill>
                  <a:schemeClr val="accent1"/>
                </a:solidFill>
                <a:latin typeface="Arial"/>
                <a:cs typeface="Arial" charset="0"/>
              </a:rPr>
              <a:t>‘I do not need someone who can present the financials in a pretty format. I want someone who understands the business, sector and can focus my attention on the big ‘unknowns’' </a:t>
            </a:r>
            <a:endParaRPr lang="en-GB" sz="1600" b="1" i="1" dirty="0">
              <a:solidFill>
                <a:schemeClr val="accent1"/>
              </a:solidFill>
              <a:latin typeface="Arial"/>
              <a:cs typeface="Arial" charset="0"/>
            </a:endParaRPr>
          </a:p>
        </p:txBody>
      </p:sp>
      <p:sp>
        <p:nvSpPr>
          <p:cNvPr id="15" name="AutoShape 109"/>
          <p:cNvSpPr>
            <a:spLocks noChangeArrowheads="1"/>
          </p:cNvSpPr>
          <p:nvPr>
            <p:custDataLst>
              <p:tags r:id="rId7"/>
            </p:custDataLst>
          </p:nvPr>
        </p:nvSpPr>
        <p:spPr bwMode="auto">
          <a:xfrm>
            <a:off x="3208288" y="2924374"/>
            <a:ext cx="2520404" cy="1152128"/>
          </a:xfrm>
          <a:prstGeom prst="wedgeRectCallout">
            <a:avLst>
              <a:gd name="adj1" fmla="val 32760"/>
              <a:gd name="adj2" fmla="val 74308"/>
            </a:avLst>
          </a:prstGeom>
          <a:solidFill>
            <a:schemeClr val="bg1"/>
          </a:solidFill>
          <a:ln w="6350">
            <a:solidFill>
              <a:schemeClr val="accent1"/>
            </a:solidFill>
            <a:miter lim="800000"/>
            <a:headEnd type="none" w="sm" len="sm"/>
            <a:tailEnd type="none" w="sm" len="sm"/>
          </a:ln>
          <a:effectLst/>
        </p:spPr>
        <p:txBody>
          <a:bodyPr lIns="18000" tIns="18000" rIns="18000" bIns="18000" anchor="ctr" anchorCtr="1"/>
          <a:lstStyle/>
          <a:p>
            <a:pPr algn="ctr" defTabSz="762000" eaLnBrk="0" hangingPunct="0"/>
            <a:r>
              <a:rPr lang="en-GB" sz="1600" b="1" i="1" dirty="0" smtClean="0">
                <a:solidFill>
                  <a:schemeClr val="accent1"/>
                </a:solidFill>
                <a:latin typeface="Arial"/>
                <a:cs typeface="Arial" charset="0"/>
              </a:rPr>
              <a:t>‘So what is the equity value and what known and potential liabilities are there?' </a:t>
            </a:r>
            <a:endParaRPr lang="en-GB" sz="1600" b="1" i="1" dirty="0">
              <a:solidFill>
                <a:schemeClr val="accent1"/>
              </a:solidFill>
              <a:latin typeface="Arial"/>
              <a:cs typeface="Arial" charset="0"/>
            </a:endParaRPr>
          </a:p>
        </p:txBody>
      </p:sp>
      <p:grpSp>
        <p:nvGrpSpPr>
          <p:cNvPr id="10" name="Group 9"/>
          <p:cNvGrpSpPr/>
          <p:nvPr/>
        </p:nvGrpSpPr>
        <p:grpSpPr bwMode="gray">
          <a:xfrm>
            <a:off x="8057477" y="101598"/>
            <a:ext cx="814962" cy="814153"/>
            <a:chOff x="557213" y="1061987"/>
            <a:chExt cx="2395538" cy="2393157"/>
          </a:xfrm>
        </p:grpSpPr>
        <p:sp>
          <p:nvSpPr>
            <p:cNvPr id="16"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7"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8"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9"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0"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1"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2"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23"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24" name="Oval 23"/>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5" name="Oval 24"/>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6" name="TextBox 25"/>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27" name="TextBox 26"/>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28" name="TextBox 27"/>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29" name="TextBox 28"/>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30" name="Oval 29"/>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31" name="TextBox 30"/>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How does DD add value?</a:t>
            </a:r>
            <a:endParaRPr lang="en-GB" sz="1800" dirty="0"/>
          </a:p>
        </p:txBody>
      </p:sp>
      <p:sp>
        <p:nvSpPr>
          <p:cNvPr id="14" name="Text Box 44"/>
          <p:cNvSpPr txBox="1">
            <a:spLocks noChangeArrowheads="1"/>
          </p:cNvSpPr>
          <p:nvPr>
            <p:custDataLst>
              <p:tags r:id="rId1"/>
            </p:custDataLst>
          </p:nvPr>
        </p:nvSpPr>
        <p:spPr bwMode="gray">
          <a:xfrm rot="19670295">
            <a:off x="661046" y="2241529"/>
            <a:ext cx="3826963" cy="416831"/>
          </a:xfrm>
          <a:prstGeom prst="rect">
            <a:avLst/>
          </a:prstGeom>
          <a:noFill/>
          <a:ln w="6350">
            <a:noFill/>
            <a:miter lim="800000"/>
            <a:headEnd/>
            <a:tailEnd/>
          </a:ln>
          <a:effectLst/>
        </p:spPr>
        <p:txBody>
          <a:bodyPr wrap="square" lIns="54000" tIns="54000" rIns="54000" bIns="54000" anchor="ctr" anchorCtr="1">
            <a:spAutoFit/>
          </a:bodyPr>
          <a:lstStyle/>
          <a:p>
            <a:pPr>
              <a:spcBef>
                <a:spcPct val="50000"/>
              </a:spcBef>
            </a:pPr>
            <a:r>
              <a:rPr lang="en-GB" sz="2000" b="1" dirty="0">
                <a:solidFill>
                  <a:srgbClr val="ACACAC"/>
                </a:solidFill>
                <a:latin typeface="Arial"/>
              </a:rPr>
              <a:t>[MOCK DATA]</a:t>
            </a:r>
          </a:p>
        </p:txBody>
      </p:sp>
      <p:sp>
        <p:nvSpPr>
          <p:cNvPr id="72" name="Rectangle 4"/>
          <p:cNvSpPr>
            <a:spLocks noChangeArrowheads="1"/>
          </p:cNvSpPr>
          <p:nvPr/>
        </p:nvSpPr>
        <p:spPr bwMode="auto">
          <a:xfrm>
            <a:off x="409580" y="1234440"/>
            <a:ext cx="2627313" cy="4398037"/>
          </a:xfrm>
          <a:prstGeom prst="rect">
            <a:avLst/>
          </a:prstGeom>
          <a:solidFill>
            <a:srgbClr val="FDF8E5"/>
          </a:solidFill>
          <a:ln w="9525">
            <a:noFill/>
            <a:miter lim="800000"/>
            <a:headEnd/>
            <a:tailEnd/>
          </a:ln>
        </p:spPr>
        <p:txBody>
          <a:bodyPr wrap="none" anchor="ctr"/>
          <a:lstStyle/>
          <a:p>
            <a:endParaRPr lang="en-US" dirty="0"/>
          </a:p>
        </p:txBody>
      </p:sp>
      <p:sp>
        <p:nvSpPr>
          <p:cNvPr id="73" name="Text Box 5"/>
          <p:cNvSpPr txBox="1">
            <a:spLocks noChangeArrowheads="1"/>
          </p:cNvSpPr>
          <p:nvPr/>
        </p:nvSpPr>
        <p:spPr bwMode="auto">
          <a:xfrm rot="16200000">
            <a:off x="-440531" y="1358252"/>
            <a:ext cx="1138238" cy="307777"/>
          </a:xfrm>
          <a:prstGeom prst="rect">
            <a:avLst/>
          </a:prstGeom>
          <a:noFill/>
          <a:ln w="9525">
            <a:noFill/>
            <a:miter lim="800000"/>
            <a:headEnd/>
            <a:tailEnd/>
          </a:ln>
        </p:spPr>
        <p:txBody>
          <a:bodyPr>
            <a:spAutoFit/>
          </a:bodyPr>
          <a:lstStyle/>
          <a:p>
            <a:pPr>
              <a:spcBef>
                <a:spcPct val="50000"/>
              </a:spcBef>
            </a:pPr>
            <a:r>
              <a:rPr lang="en-GB" sz="1400" b="1" dirty="0">
                <a:solidFill>
                  <a:srgbClr val="00338D"/>
                </a:solidFill>
                <a:cs typeface="Arial" charset="0"/>
              </a:rPr>
              <a:t>Value</a:t>
            </a:r>
            <a:r>
              <a:rPr lang="en-GB" sz="1400" b="1" dirty="0">
                <a:solidFill>
                  <a:srgbClr val="00338D"/>
                </a:solidFill>
                <a:latin typeface="Arial" charset="0"/>
                <a:cs typeface="Arial" charset="0"/>
              </a:rPr>
              <a:t> $m</a:t>
            </a:r>
            <a:endParaRPr lang="en-US" sz="1400" b="1" dirty="0">
              <a:solidFill>
                <a:srgbClr val="00338D"/>
              </a:solidFill>
              <a:latin typeface="Arial" charset="0"/>
              <a:cs typeface="Arial" charset="0"/>
            </a:endParaRPr>
          </a:p>
        </p:txBody>
      </p:sp>
      <p:sp>
        <p:nvSpPr>
          <p:cNvPr id="74" name="Line 6"/>
          <p:cNvSpPr>
            <a:spLocks noChangeShapeType="1"/>
          </p:cNvSpPr>
          <p:nvPr/>
        </p:nvSpPr>
        <p:spPr bwMode="auto">
          <a:xfrm flipH="1" flipV="1">
            <a:off x="368300" y="1136650"/>
            <a:ext cx="0" cy="4495800"/>
          </a:xfrm>
          <a:prstGeom prst="line">
            <a:avLst/>
          </a:prstGeom>
          <a:noFill/>
          <a:ln w="22225">
            <a:solidFill>
              <a:schemeClr val="tx1"/>
            </a:solidFill>
            <a:round/>
            <a:headEnd/>
            <a:tailEnd type="triangle" w="med" len="med"/>
          </a:ln>
        </p:spPr>
        <p:txBody>
          <a:bodyPr/>
          <a:lstStyle/>
          <a:p>
            <a:endParaRPr lang="en-GB" dirty="0"/>
          </a:p>
        </p:txBody>
      </p:sp>
      <p:sp>
        <p:nvSpPr>
          <p:cNvPr id="75" name="Line 7"/>
          <p:cNvSpPr>
            <a:spLocks noChangeShapeType="1"/>
          </p:cNvSpPr>
          <p:nvPr/>
        </p:nvSpPr>
        <p:spPr bwMode="auto">
          <a:xfrm>
            <a:off x="368300" y="5619750"/>
            <a:ext cx="8667750" cy="0"/>
          </a:xfrm>
          <a:prstGeom prst="line">
            <a:avLst/>
          </a:prstGeom>
          <a:noFill/>
          <a:ln w="22225">
            <a:solidFill>
              <a:schemeClr val="tx1"/>
            </a:solidFill>
            <a:round/>
            <a:headEnd/>
            <a:tailEnd type="triangle" w="med" len="med"/>
          </a:ln>
        </p:spPr>
        <p:txBody>
          <a:bodyPr/>
          <a:lstStyle/>
          <a:p>
            <a:endParaRPr lang="en-GB" dirty="0"/>
          </a:p>
        </p:txBody>
      </p:sp>
      <p:sp>
        <p:nvSpPr>
          <p:cNvPr id="77" name="Rectangle 9"/>
          <p:cNvSpPr>
            <a:spLocks noChangeArrowheads="1"/>
          </p:cNvSpPr>
          <p:nvPr/>
        </p:nvSpPr>
        <p:spPr bwMode="auto">
          <a:xfrm>
            <a:off x="695325" y="3794131"/>
            <a:ext cx="457200" cy="701675"/>
          </a:xfrm>
          <a:prstGeom prst="rect">
            <a:avLst/>
          </a:prstGeom>
          <a:solidFill>
            <a:srgbClr val="8099C6"/>
          </a:solidFill>
          <a:ln w="9525">
            <a:solidFill>
              <a:srgbClr val="808080"/>
            </a:solidFill>
            <a:miter lim="800000"/>
            <a:headEnd/>
            <a:tailEnd/>
          </a:ln>
        </p:spPr>
        <p:txBody>
          <a:bodyPr wrap="none" anchor="ctr"/>
          <a:lstStyle/>
          <a:p>
            <a:endParaRPr lang="en-US" dirty="0"/>
          </a:p>
        </p:txBody>
      </p:sp>
      <p:sp>
        <p:nvSpPr>
          <p:cNvPr id="78" name="Rectangle 10"/>
          <p:cNvSpPr>
            <a:spLocks noChangeArrowheads="1"/>
          </p:cNvSpPr>
          <p:nvPr/>
        </p:nvSpPr>
        <p:spPr bwMode="auto">
          <a:xfrm>
            <a:off x="1330349" y="3081338"/>
            <a:ext cx="371475" cy="712787"/>
          </a:xfrm>
          <a:prstGeom prst="rect">
            <a:avLst/>
          </a:prstGeom>
          <a:solidFill>
            <a:srgbClr val="80BEC9"/>
          </a:solidFill>
          <a:ln w="9525">
            <a:solidFill>
              <a:srgbClr val="808080"/>
            </a:solidFill>
            <a:miter lim="800000"/>
            <a:headEnd/>
            <a:tailEnd/>
          </a:ln>
        </p:spPr>
        <p:txBody>
          <a:bodyPr wrap="none" anchor="ctr"/>
          <a:lstStyle/>
          <a:p>
            <a:endParaRPr lang="en-US" dirty="0"/>
          </a:p>
        </p:txBody>
      </p:sp>
      <p:sp>
        <p:nvSpPr>
          <p:cNvPr id="79" name="Rectangle 11"/>
          <p:cNvSpPr>
            <a:spLocks noChangeArrowheads="1"/>
          </p:cNvSpPr>
          <p:nvPr/>
        </p:nvSpPr>
        <p:spPr bwMode="auto">
          <a:xfrm>
            <a:off x="1824038" y="2848023"/>
            <a:ext cx="398462" cy="233363"/>
          </a:xfrm>
          <a:prstGeom prst="rect">
            <a:avLst/>
          </a:prstGeom>
          <a:solidFill>
            <a:srgbClr val="80BEC9"/>
          </a:solidFill>
          <a:ln w="9525">
            <a:solidFill>
              <a:srgbClr val="808080"/>
            </a:solidFill>
            <a:miter lim="800000"/>
            <a:headEnd/>
            <a:tailEnd/>
          </a:ln>
        </p:spPr>
        <p:txBody>
          <a:bodyPr wrap="none" anchor="ctr"/>
          <a:lstStyle/>
          <a:p>
            <a:pPr indent="-285750"/>
            <a:endParaRPr lang="en-US" dirty="0"/>
          </a:p>
        </p:txBody>
      </p:sp>
      <p:sp>
        <p:nvSpPr>
          <p:cNvPr id="80" name="Rectangle 12"/>
          <p:cNvSpPr>
            <a:spLocks noChangeArrowheads="1"/>
          </p:cNvSpPr>
          <p:nvPr/>
        </p:nvSpPr>
        <p:spPr bwMode="auto">
          <a:xfrm>
            <a:off x="2386013" y="2847975"/>
            <a:ext cx="430212" cy="2768600"/>
          </a:xfrm>
          <a:prstGeom prst="rect">
            <a:avLst/>
          </a:prstGeom>
          <a:solidFill>
            <a:srgbClr val="007C92"/>
          </a:solidFill>
          <a:ln w="9525">
            <a:solidFill>
              <a:srgbClr val="808080"/>
            </a:solidFill>
            <a:miter lim="800000"/>
            <a:headEnd/>
            <a:tailEnd/>
          </a:ln>
        </p:spPr>
        <p:txBody>
          <a:bodyPr wrap="none" anchor="ctr"/>
          <a:lstStyle/>
          <a:p>
            <a:endParaRPr lang="en-US" dirty="0"/>
          </a:p>
        </p:txBody>
      </p:sp>
      <p:sp>
        <p:nvSpPr>
          <p:cNvPr id="81" name="Text Box 13"/>
          <p:cNvSpPr txBox="1">
            <a:spLocks noChangeArrowheads="1"/>
          </p:cNvSpPr>
          <p:nvPr/>
        </p:nvSpPr>
        <p:spPr bwMode="auto">
          <a:xfrm rot="21583035">
            <a:off x="465138" y="5646738"/>
            <a:ext cx="938212" cy="368300"/>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Stand-alone value</a:t>
            </a:r>
            <a:endParaRPr lang="en-US" sz="900" b="1" dirty="0">
              <a:solidFill>
                <a:srgbClr val="00338D"/>
              </a:solidFill>
              <a:latin typeface="+mn-lt"/>
              <a:cs typeface="Arial" pitchFamily="34" charset="0"/>
            </a:endParaRPr>
          </a:p>
        </p:txBody>
      </p:sp>
      <p:sp>
        <p:nvSpPr>
          <p:cNvPr id="82" name="Text Box 14"/>
          <p:cNvSpPr txBox="1">
            <a:spLocks noChangeArrowheads="1"/>
          </p:cNvSpPr>
          <p:nvPr/>
        </p:nvSpPr>
        <p:spPr bwMode="auto">
          <a:xfrm rot="16234978">
            <a:off x="1058887" y="5774210"/>
            <a:ext cx="873125" cy="230832"/>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Premium</a:t>
            </a:r>
            <a:endParaRPr lang="en-US" sz="900" b="1" dirty="0">
              <a:solidFill>
                <a:srgbClr val="00338D"/>
              </a:solidFill>
              <a:latin typeface="+mn-lt"/>
              <a:cs typeface="Arial" pitchFamily="34" charset="0"/>
            </a:endParaRPr>
          </a:p>
        </p:txBody>
      </p:sp>
      <p:sp>
        <p:nvSpPr>
          <p:cNvPr id="83" name="Text Box 15"/>
          <p:cNvSpPr txBox="1">
            <a:spLocks noChangeArrowheads="1"/>
          </p:cNvSpPr>
          <p:nvPr/>
        </p:nvSpPr>
        <p:spPr bwMode="auto">
          <a:xfrm rot="16226438">
            <a:off x="1586731" y="5742266"/>
            <a:ext cx="750887" cy="369332"/>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Deal costs</a:t>
            </a:r>
            <a:endParaRPr lang="en-US" sz="900" b="1" dirty="0">
              <a:solidFill>
                <a:srgbClr val="00338D"/>
              </a:solidFill>
              <a:latin typeface="+mn-lt"/>
              <a:cs typeface="Arial" pitchFamily="34" charset="0"/>
            </a:endParaRPr>
          </a:p>
        </p:txBody>
      </p:sp>
      <p:sp>
        <p:nvSpPr>
          <p:cNvPr id="84" name="Text Box 16"/>
          <p:cNvSpPr txBox="1">
            <a:spLocks noChangeArrowheads="1"/>
          </p:cNvSpPr>
          <p:nvPr/>
        </p:nvSpPr>
        <p:spPr bwMode="auto">
          <a:xfrm rot="16241085">
            <a:off x="2176463" y="5785128"/>
            <a:ext cx="868362" cy="369332"/>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Total price paid</a:t>
            </a:r>
            <a:endParaRPr lang="en-US" sz="900" b="1" dirty="0">
              <a:solidFill>
                <a:srgbClr val="00338D"/>
              </a:solidFill>
              <a:latin typeface="+mn-lt"/>
              <a:cs typeface="Arial" pitchFamily="34" charset="0"/>
            </a:endParaRPr>
          </a:p>
        </p:txBody>
      </p:sp>
      <p:sp>
        <p:nvSpPr>
          <p:cNvPr id="85" name="Text Box 17"/>
          <p:cNvSpPr txBox="1">
            <a:spLocks noChangeArrowheads="1"/>
          </p:cNvSpPr>
          <p:nvPr/>
        </p:nvSpPr>
        <p:spPr bwMode="auto">
          <a:xfrm>
            <a:off x="191292" y="1308100"/>
            <a:ext cx="2922588" cy="306388"/>
          </a:xfrm>
          <a:prstGeom prst="rect">
            <a:avLst/>
          </a:prstGeom>
          <a:noFill/>
          <a:ln w="9525">
            <a:noFill/>
            <a:miter lim="800000"/>
            <a:headEnd/>
            <a:tailEnd/>
          </a:ln>
        </p:spPr>
        <p:txBody>
          <a:bodyPr>
            <a:spAutoFit/>
          </a:bodyPr>
          <a:lstStyle/>
          <a:p>
            <a:pPr algn="ctr">
              <a:spcBef>
                <a:spcPct val="50000"/>
              </a:spcBef>
              <a:defRPr/>
            </a:pPr>
            <a:r>
              <a:rPr lang="en-GB" sz="1400" b="1" dirty="0">
                <a:solidFill>
                  <a:srgbClr val="B21107"/>
                </a:solidFill>
                <a:latin typeface="+mj-lt"/>
              </a:rPr>
              <a:t>CONSIDERATION</a:t>
            </a:r>
            <a:endParaRPr lang="en-US" sz="1400" b="1" dirty="0">
              <a:solidFill>
                <a:srgbClr val="B21107"/>
              </a:solidFill>
              <a:latin typeface="+mj-lt"/>
            </a:endParaRPr>
          </a:p>
        </p:txBody>
      </p:sp>
      <p:sp>
        <p:nvSpPr>
          <p:cNvPr id="76" name="Rectangle 8"/>
          <p:cNvSpPr>
            <a:spLocks noChangeArrowheads="1"/>
          </p:cNvSpPr>
          <p:nvPr/>
        </p:nvSpPr>
        <p:spPr bwMode="auto">
          <a:xfrm>
            <a:off x="695325" y="4471417"/>
            <a:ext cx="457200" cy="1145190"/>
          </a:xfrm>
          <a:prstGeom prst="rect">
            <a:avLst/>
          </a:prstGeom>
          <a:solidFill>
            <a:srgbClr val="00338D"/>
          </a:solidFill>
          <a:ln w="9525">
            <a:solidFill>
              <a:srgbClr val="808080"/>
            </a:solidFill>
            <a:miter lim="800000"/>
            <a:headEnd/>
            <a:tailEnd/>
          </a:ln>
        </p:spPr>
        <p:txBody>
          <a:bodyPr wrap="none" anchor="ctr"/>
          <a:lstStyle/>
          <a:p>
            <a:endParaRPr lang="en-US" dirty="0">
              <a:solidFill>
                <a:srgbClr val="FFFFFF"/>
              </a:solidFill>
            </a:endParaRPr>
          </a:p>
        </p:txBody>
      </p:sp>
      <p:sp>
        <p:nvSpPr>
          <p:cNvPr id="86" name="Text Box 18"/>
          <p:cNvSpPr txBox="1">
            <a:spLocks noChangeArrowheads="1"/>
          </p:cNvSpPr>
          <p:nvPr/>
        </p:nvSpPr>
        <p:spPr bwMode="gray">
          <a:xfrm>
            <a:off x="452443" y="4739213"/>
            <a:ext cx="941387" cy="500137"/>
          </a:xfrm>
          <a:prstGeom prst="rect">
            <a:avLst/>
          </a:prstGeom>
          <a:noFill/>
          <a:ln w="9525">
            <a:noFill/>
            <a:miter lim="800000"/>
            <a:headEnd/>
            <a:tailEnd/>
          </a:ln>
        </p:spPr>
        <p:txBody>
          <a:bodyPr>
            <a:spAutoFit/>
          </a:bodyPr>
          <a:lstStyle/>
          <a:p>
            <a:pPr algn="ctr">
              <a:spcBef>
                <a:spcPts val="300"/>
              </a:spcBef>
              <a:defRPr/>
            </a:pPr>
            <a:r>
              <a:rPr lang="en-GB" sz="1200" b="1" dirty="0">
                <a:solidFill>
                  <a:srgbClr val="FFFFFF"/>
                </a:solidFill>
                <a:latin typeface="+mn-lt"/>
                <a:cs typeface="Arial" pitchFamily="34" charset="0"/>
              </a:rPr>
              <a:t>Base </a:t>
            </a:r>
          </a:p>
          <a:p>
            <a:pPr algn="ctr">
              <a:spcBef>
                <a:spcPts val="300"/>
              </a:spcBef>
              <a:defRPr/>
            </a:pPr>
            <a:r>
              <a:rPr lang="en-GB" sz="1200" b="1" dirty="0">
                <a:solidFill>
                  <a:srgbClr val="FFFFFF"/>
                </a:solidFill>
                <a:latin typeface="+mn-lt"/>
                <a:cs typeface="Arial" pitchFamily="34" charset="0"/>
              </a:rPr>
              <a:t>value</a:t>
            </a:r>
            <a:endParaRPr lang="en-US" sz="1200" b="1" dirty="0">
              <a:solidFill>
                <a:srgbClr val="FFFFFF"/>
              </a:solidFill>
              <a:latin typeface="+mn-lt"/>
              <a:cs typeface="Arial" pitchFamily="34" charset="0"/>
            </a:endParaRPr>
          </a:p>
        </p:txBody>
      </p:sp>
      <p:sp>
        <p:nvSpPr>
          <p:cNvPr id="87" name="Text Box 19"/>
          <p:cNvSpPr txBox="1">
            <a:spLocks noChangeArrowheads="1"/>
          </p:cNvSpPr>
          <p:nvPr/>
        </p:nvSpPr>
        <p:spPr bwMode="gray">
          <a:xfrm>
            <a:off x="466730" y="3890837"/>
            <a:ext cx="939800" cy="500137"/>
          </a:xfrm>
          <a:prstGeom prst="rect">
            <a:avLst/>
          </a:prstGeom>
          <a:noFill/>
          <a:ln w="9525">
            <a:noFill/>
            <a:miter lim="800000"/>
            <a:headEnd/>
            <a:tailEnd/>
          </a:ln>
        </p:spPr>
        <p:txBody>
          <a:bodyPr>
            <a:spAutoFit/>
          </a:bodyPr>
          <a:lstStyle/>
          <a:p>
            <a:pPr algn="ctr">
              <a:spcBef>
                <a:spcPts val="300"/>
              </a:spcBef>
              <a:defRPr/>
            </a:pPr>
            <a:r>
              <a:rPr lang="en-GB" sz="1200" b="1" dirty="0">
                <a:solidFill>
                  <a:schemeClr val="bg1"/>
                </a:solidFill>
                <a:latin typeface="+mn-lt"/>
                <a:cs typeface="Arial" pitchFamily="34" charset="0"/>
              </a:rPr>
              <a:t>Future</a:t>
            </a:r>
          </a:p>
          <a:p>
            <a:pPr algn="ctr">
              <a:spcBef>
                <a:spcPts val="300"/>
              </a:spcBef>
              <a:defRPr/>
            </a:pPr>
            <a:r>
              <a:rPr lang="en-GB" sz="1200" b="1" dirty="0">
                <a:solidFill>
                  <a:schemeClr val="bg1"/>
                </a:solidFill>
                <a:latin typeface="+mn-lt"/>
                <a:cs typeface="Arial" pitchFamily="34" charset="0"/>
              </a:rPr>
              <a:t>value</a:t>
            </a:r>
            <a:endParaRPr lang="en-US" sz="1200" b="1" dirty="0">
              <a:solidFill>
                <a:schemeClr val="bg1"/>
              </a:solidFill>
              <a:latin typeface="+mn-lt"/>
              <a:cs typeface="Arial" pitchFamily="34" charset="0"/>
            </a:endParaRPr>
          </a:p>
        </p:txBody>
      </p:sp>
      <p:sp>
        <p:nvSpPr>
          <p:cNvPr id="88" name="Text Box 20"/>
          <p:cNvSpPr txBox="1">
            <a:spLocks noChangeArrowheads="1"/>
          </p:cNvSpPr>
          <p:nvPr/>
        </p:nvSpPr>
        <p:spPr bwMode="auto">
          <a:xfrm>
            <a:off x="-277810" y="2749550"/>
            <a:ext cx="852488" cy="228600"/>
          </a:xfrm>
          <a:prstGeom prst="rect">
            <a:avLst/>
          </a:prstGeom>
          <a:noFill/>
          <a:ln w="9525">
            <a:noFill/>
            <a:miter lim="800000"/>
            <a:headEnd/>
            <a:tailEnd/>
          </a:ln>
        </p:spPr>
        <p:txBody>
          <a:bodyPr>
            <a:spAutoFit/>
          </a:bodyPr>
          <a:lstStyle/>
          <a:p>
            <a:pPr marL="285750" indent="-285750" algn="ctr" defTabSz="762000" eaLnBrk="0" hangingPunct="0">
              <a:spcBef>
                <a:spcPct val="50000"/>
              </a:spcBef>
            </a:pPr>
            <a:r>
              <a:rPr lang="en-GB" sz="900" dirty="0">
                <a:solidFill>
                  <a:srgbClr val="00338D"/>
                </a:solidFill>
                <a:latin typeface="Arial" charset="0"/>
                <a:cs typeface="Arial" charset="0"/>
              </a:rPr>
              <a:t>$m</a:t>
            </a:r>
            <a:endParaRPr lang="en-US" sz="900" dirty="0">
              <a:solidFill>
                <a:srgbClr val="00338D"/>
              </a:solidFill>
              <a:latin typeface="Arial" charset="0"/>
              <a:cs typeface="Arial" charset="0"/>
            </a:endParaRPr>
          </a:p>
        </p:txBody>
      </p:sp>
      <p:sp>
        <p:nvSpPr>
          <p:cNvPr id="89" name="Text Box 21"/>
          <p:cNvSpPr txBox="1">
            <a:spLocks noChangeArrowheads="1"/>
          </p:cNvSpPr>
          <p:nvPr/>
        </p:nvSpPr>
        <p:spPr bwMode="auto">
          <a:xfrm>
            <a:off x="-292100" y="3663950"/>
            <a:ext cx="852488" cy="228600"/>
          </a:xfrm>
          <a:prstGeom prst="rect">
            <a:avLst/>
          </a:prstGeom>
          <a:noFill/>
          <a:ln w="9525">
            <a:noFill/>
            <a:miter lim="800000"/>
            <a:headEnd/>
            <a:tailEnd/>
          </a:ln>
        </p:spPr>
        <p:txBody>
          <a:bodyPr>
            <a:spAutoFit/>
          </a:bodyPr>
          <a:lstStyle/>
          <a:p>
            <a:pPr marL="285750" indent="-285750" algn="ctr" defTabSz="762000" eaLnBrk="0" hangingPunct="0">
              <a:spcBef>
                <a:spcPct val="50000"/>
              </a:spcBef>
            </a:pPr>
            <a:r>
              <a:rPr lang="en-GB" sz="900" dirty="0">
                <a:solidFill>
                  <a:srgbClr val="00338D"/>
                </a:solidFill>
                <a:latin typeface="Arial" charset="0"/>
                <a:cs typeface="Arial" charset="0"/>
              </a:rPr>
              <a:t>$m </a:t>
            </a:r>
            <a:endParaRPr lang="en-US" sz="900" dirty="0">
              <a:solidFill>
                <a:srgbClr val="00338D"/>
              </a:solidFill>
              <a:latin typeface="Arial" charset="0"/>
              <a:cs typeface="Arial" charset="0"/>
            </a:endParaRPr>
          </a:p>
        </p:txBody>
      </p:sp>
      <p:sp>
        <p:nvSpPr>
          <p:cNvPr id="90" name="Text Box 22"/>
          <p:cNvSpPr txBox="1">
            <a:spLocks noChangeArrowheads="1"/>
          </p:cNvSpPr>
          <p:nvPr/>
        </p:nvSpPr>
        <p:spPr bwMode="auto">
          <a:xfrm>
            <a:off x="-133342" y="4400550"/>
            <a:ext cx="563563" cy="228600"/>
          </a:xfrm>
          <a:prstGeom prst="rect">
            <a:avLst/>
          </a:prstGeom>
          <a:noFill/>
          <a:ln w="9525">
            <a:noFill/>
            <a:miter lim="800000"/>
            <a:headEnd/>
            <a:tailEnd/>
          </a:ln>
        </p:spPr>
        <p:txBody>
          <a:bodyPr>
            <a:spAutoFit/>
          </a:bodyPr>
          <a:lstStyle/>
          <a:p>
            <a:pPr marL="285750" indent="-285750" algn="ctr" defTabSz="762000" eaLnBrk="0" hangingPunct="0">
              <a:spcBef>
                <a:spcPct val="50000"/>
              </a:spcBef>
            </a:pPr>
            <a:r>
              <a:rPr lang="en-GB" sz="900" dirty="0">
                <a:solidFill>
                  <a:srgbClr val="00338D"/>
                </a:solidFill>
                <a:latin typeface="Arial" charset="0"/>
                <a:cs typeface="Arial" charset="0"/>
              </a:rPr>
              <a:t>$m</a:t>
            </a:r>
            <a:endParaRPr lang="en-US" sz="900" dirty="0">
              <a:solidFill>
                <a:srgbClr val="00338D"/>
              </a:solidFill>
              <a:latin typeface="Arial" charset="0"/>
              <a:cs typeface="Arial" charset="0"/>
            </a:endParaRPr>
          </a:p>
        </p:txBody>
      </p:sp>
      <p:sp>
        <p:nvSpPr>
          <p:cNvPr id="92" name="AutoShape 24"/>
          <p:cNvSpPr>
            <a:spLocks noChangeArrowheads="1"/>
          </p:cNvSpPr>
          <p:nvPr/>
        </p:nvSpPr>
        <p:spPr bwMode="auto">
          <a:xfrm>
            <a:off x="971289" y="1888998"/>
            <a:ext cx="1679575" cy="863600"/>
          </a:xfrm>
          <a:prstGeom prst="downArrowCallout">
            <a:avLst>
              <a:gd name="adj1" fmla="val 48621"/>
              <a:gd name="adj2" fmla="val 48621"/>
              <a:gd name="adj3" fmla="val 16667"/>
              <a:gd name="adj4" fmla="val 66667"/>
            </a:avLst>
          </a:prstGeom>
          <a:solidFill>
            <a:srgbClr val="FFCC99"/>
          </a:solidFill>
          <a:ln w="9525">
            <a:solidFill>
              <a:srgbClr val="808080"/>
            </a:solidFill>
            <a:miter lim="800000"/>
            <a:headEnd/>
            <a:tailEnd/>
          </a:ln>
        </p:spPr>
        <p:txBody>
          <a:bodyPr lIns="76200" tIns="38100" rIns="76200" bIns="38100" anchor="ctr"/>
          <a:lstStyle/>
          <a:p>
            <a:pPr marL="190500" indent="-190500" algn="ctr" eaLnBrk="0" hangingPunct="0">
              <a:buClr>
                <a:schemeClr val="bg1"/>
              </a:buClr>
              <a:buSzPct val="100000"/>
              <a:buFont typeface="Wingdings" pitchFamily="2" charset="2"/>
              <a:buNone/>
              <a:defRPr/>
            </a:pPr>
            <a:r>
              <a:rPr lang="en-GB" sz="1200" b="1" dirty="0">
                <a:solidFill>
                  <a:srgbClr val="00338D"/>
                </a:solidFill>
                <a:latin typeface="+mn-lt"/>
                <a:cs typeface="Arial" pitchFamily="34" charset="0"/>
              </a:rPr>
              <a:t>1. Are you paying the right price?</a:t>
            </a:r>
            <a:endParaRPr lang="en-US" sz="1200" b="1" dirty="0">
              <a:solidFill>
                <a:srgbClr val="00338D"/>
              </a:solidFill>
              <a:latin typeface="+mn-lt"/>
              <a:cs typeface="Arial" pitchFamily="34" charset="0"/>
            </a:endParaRPr>
          </a:p>
        </p:txBody>
      </p:sp>
      <p:sp>
        <p:nvSpPr>
          <p:cNvPr id="94" name="Rectangle 93"/>
          <p:cNvSpPr>
            <a:spLocks noChangeArrowheads="1"/>
          </p:cNvSpPr>
          <p:nvPr/>
        </p:nvSpPr>
        <p:spPr bwMode="auto">
          <a:xfrm>
            <a:off x="2937334" y="1233332"/>
            <a:ext cx="5189079" cy="4376737"/>
          </a:xfrm>
          <a:prstGeom prst="rect">
            <a:avLst/>
          </a:prstGeom>
          <a:solidFill>
            <a:srgbClr val="CCE3F4"/>
          </a:solidFill>
          <a:ln w="9525">
            <a:noFill/>
            <a:miter lim="800000"/>
            <a:headEnd/>
            <a:tailEnd/>
          </a:ln>
        </p:spPr>
        <p:txBody>
          <a:bodyPr wrap="none" anchor="ctr"/>
          <a:lstStyle/>
          <a:p>
            <a:pPr>
              <a:defRPr/>
            </a:pPr>
            <a:endParaRPr lang="en-US" dirty="0">
              <a:latin typeface="+mn-lt"/>
            </a:endParaRPr>
          </a:p>
        </p:txBody>
      </p:sp>
      <p:sp>
        <p:nvSpPr>
          <p:cNvPr id="110" name="Text Box 28"/>
          <p:cNvSpPr txBox="1">
            <a:spLocks noChangeArrowheads="1"/>
          </p:cNvSpPr>
          <p:nvPr/>
        </p:nvSpPr>
        <p:spPr bwMode="auto">
          <a:xfrm rot="21549427">
            <a:off x="4375955" y="3318803"/>
            <a:ext cx="986218" cy="276999"/>
          </a:xfrm>
          <a:prstGeom prst="rect">
            <a:avLst/>
          </a:prstGeom>
          <a:noFill/>
          <a:ln w="9525">
            <a:noFill/>
            <a:miter lim="800000"/>
            <a:headEnd/>
            <a:tailEnd/>
          </a:ln>
        </p:spPr>
        <p:txBody>
          <a:bodyPr wrap="square">
            <a:spAutoFit/>
          </a:bodyPr>
          <a:lstStyle/>
          <a:p>
            <a:pPr algn="ctr">
              <a:spcBef>
                <a:spcPct val="50000"/>
              </a:spcBef>
              <a:defRPr/>
            </a:pPr>
            <a:r>
              <a:rPr lang="en-GB" sz="1200" b="1" dirty="0">
                <a:solidFill>
                  <a:srgbClr val="00338D"/>
                </a:solidFill>
                <a:latin typeface="+mn-lt"/>
                <a:cs typeface="Arial" pitchFamily="34" charset="0"/>
              </a:rPr>
              <a:t>Synergies</a:t>
            </a:r>
            <a:endParaRPr lang="en-US" sz="1200" b="1" dirty="0">
              <a:solidFill>
                <a:srgbClr val="00338D"/>
              </a:solidFill>
              <a:latin typeface="+mn-lt"/>
              <a:cs typeface="Arial" pitchFamily="34" charset="0"/>
            </a:endParaRPr>
          </a:p>
        </p:txBody>
      </p:sp>
      <p:sp>
        <p:nvSpPr>
          <p:cNvPr id="111" name="Text Box 29"/>
          <p:cNvSpPr txBox="1">
            <a:spLocks noChangeArrowheads="1"/>
          </p:cNvSpPr>
          <p:nvPr/>
        </p:nvSpPr>
        <p:spPr bwMode="auto">
          <a:xfrm rot="21549427">
            <a:off x="6041672" y="2434610"/>
            <a:ext cx="997225" cy="461665"/>
          </a:xfrm>
          <a:prstGeom prst="rect">
            <a:avLst/>
          </a:prstGeom>
          <a:noFill/>
          <a:ln w="9525">
            <a:noFill/>
            <a:miter lim="800000"/>
            <a:headEnd/>
            <a:tailEnd/>
          </a:ln>
        </p:spPr>
        <p:txBody>
          <a:bodyPr wrap="square">
            <a:spAutoFit/>
          </a:bodyPr>
          <a:lstStyle/>
          <a:p>
            <a:pPr algn="ctr">
              <a:spcBef>
                <a:spcPct val="50000"/>
              </a:spcBef>
              <a:defRPr/>
            </a:pPr>
            <a:r>
              <a:rPr lang="en-GB" sz="1200" b="1" dirty="0">
                <a:solidFill>
                  <a:srgbClr val="00338D"/>
                </a:solidFill>
                <a:latin typeface="+mn-lt"/>
                <a:cs typeface="Arial" pitchFamily="34" charset="0"/>
              </a:rPr>
              <a:t>New strategies</a:t>
            </a:r>
            <a:endParaRPr lang="en-US" sz="1200" b="1" dirty="0">
              <a:solidFill>
                <a:srgbClr val="00338D"/>
              </a:solidFill>
              <a:latin typeface="+mn-lt"/>
              <a:cs typeface="Arial" pitchFamily="34" charset="0"/>
            </a:endParaRPr>
          </a:p>
        </p:txBody>
      </p:sp>
      <p:sp>
        <p:nvSpPr>
          <p:cNvPr id="113" name="Line 31"/>
          <p:cNvSpPr>
            <a:spLocks noChangeShapeType="1"/>
          </p:cNvSpPr>
          <p:nvPr/>
        </p:nvSpPr>
        <p:spPr bwMode="auto">
          <a:xfrm flipV="1">
            <a:off x="5859051" y="1773275"/>
            <a:ext cx="1578" cy="3740001"/>
          </a:xfrm>
          <a:prstGeom prst="line">
            <a:avLst/>
          </a:prstGeom>
          <a:noFill/>
          <a:ln w="9525" cap="rnd">
            <a:solidFill>
              <a:srgbClr val="000000"/>
            </a:solidFill>
            <a:prstDash val="sysDot"/>
            <a:round/>
            <a:headEnd/>
            <a:tailEnd/>
          </a:ln>
        </p:spPr>
        <p:txBody>
          <a:bodyPr/>
          <a:lstStyle/>
          <a:p>
            <a:pPr>
              <a:defRPr/>
            </a:pPr>
            <a:endParaRPr lang="en-US" dirty="0">
              <a:latin typeface="+mn-lt"/>
            </a:endParaRPr>
          </a:p>
        </p:txBody>
      </p:sp>
      <p:grpSp>
        <p:nvGrpSpPr>
          <p:cNvPr id="3" name="Group 33"/>
          <p:cNvGrpSpPr>
            <a:grpSpLocks/>
          </p:cNvGrpSpPr>
          <p:nvPr/>
        </p:nvGrpSpPr>
        <p:grpSpPr bwMode="auto">
          <a:xfrm>
            <a:off x="395289" y="2848371"/>
            <a:ext cx="7707330" cy="1621297"/>
            <a:chOff x="400" y="1759"/>
            <a:chExt cx="4846" cy="1030"/>
          </a:xfrm>
        </p:grpSpPr>
        <p:sp>
          <p:nvSpPr>
            <p:cNvPr id="130" name="Line 34"/>
            <p:cNvSpPr>
              <a:spLocks noChangeShapeType="1"/>
            </p:cNvSpPr>
            <p:nvPr/>
          </p:nvSpPr>
          <p:spPr bwMode="auto">
            <a:xfrm>
              <a:off x="400" y="2788"/>
              <a:ext cx="4846" cy="1"/>
            </a:xfrm>
            <a:prstGeom prst="line">
              <a:avLst/>
            </a:prstGeom>
            <a:noFill/>
            <a:ln w="9525">
              <a:solidFill>
                <a:srgbClr val="000000"/>
              </a:solidFill>
              <a:prstDash val="sysDot"/>
              <a:round/>
              <a:headEnd/>
              <a:tailEnd/>
            </a:ln>
          </p:spPr>
          <p:txBody>
            <a:bodyPr/>
            <a:lstStyle/>
            <a:p>
              <a:pPr>
                <a:defRPr/>
              </a:pPr>
              <a:endParaRPr lang="en-US" dirty="0">
                <a:latin typeface="+mn-lt"/>
              </a:endParaRPr>
            </a:p>
          </p:txBody>
        </p:sp>
        <p:sp>
          <p:nvSpPr>
            <p:cNvPr id="131" name="Line 35"/>
            <p:cNvSpPr>
              <a:spLocks noChangeShapeType="1"/>
            </p:cNvSpPr>
            <p:nvPr/>
          </p:nvSpPr>
          <p:spPr bwMode="auto">
            <a:xfrm>
              <a:off x="400" y="2355"/>
              <a:ext cx="4846" cy="1"/>
            </a:xfrm>
            <a:prstGeom prst="line">
              <a:avLst/>
            </a:prstGeom>
            <a:noFill/>
            <a:ln w="9525">
              <a:solidFill>
                <a:srgbClr val="000000"/>
              </a:solidFill>
              <a:prstDash val="sysDot"/>
              <a:round/>
              <a:headEnd/>
              <a:tailEnd/>
            </a:ln>
          </p:spPr>
          <p:txBody>
            <a:bodyPr/>
            <a:lstStyle/>
            <a:p>
              <a:pPr>
                <a:defRPr/>
              </a:pPr>
              <a:endParaRPr lang="en-US" dirty="0">
                <a:latin typeface="+mn-lt"/>
              </a:endParaRPr>
            </a:p>
          </p:txBody>
        </p:sp>
        <p:sp>
          <p:nvSpPr>
            <p:cNvPr id="132" name="Line 36"/>
            <p:cNvSpPr>
              <a:spLocks noChangeShapeType="1"/>
            </p:cNvSpPr>
            <p:nvPr/>
          </p:nvSpPr>
          <p:spPr bwMode="auto">
            <a:xfrm>
              <a:off x="400" y="1759"/>
              <a:ext cx="4846" cy="1"/>
            </a:xfrm>
            <a:prstGeom prst="line">
              <a:avLst/>
            </a:prstGeom>
            <a:noFill/>
            <a:ln w="9525">
              <a:solidFill>
                <a:srgbClr val="000000"/>
              </a:solidFill>
              <a:prstDash val="sysDot"/>
              <a:round/>
              <a:headEnd/>
              <a:tailEnd/>
            </a:ln>
          </p:spPr>
          <p:txBody>
            <a:bodyPr/>
            <a:lstStyle/>
            <a:p>
              <a:pPr>
                <a:defRPr/>
              </a:pPr>
              <a:endParaRPr lang="en-US" dirty="0">
                <a:latin typeface="+mn-lt"/>
              </a:endParaRPr>
            </a:p>
          </p:txBody>
        </p:sp>
      </p:grpSp>
      <p:sp>
        <p:nvSpPr>
          <p:cNvPr id="116" name="Line 37"/>
          <p:cNvSpPr>
            <a:spLocks noChangeShapeType="1"/>
          </p:cNvSpPr>
          <p:nvPr/>
        </p:nvSpPr>
        <p:spPr bwMode="auto">
          <a:xfrm>
            <a:off x="485229" y="1817349"/>
            <a:ext cx="7645797" cy="1574"/>
          </a:xfrm>
          <a:prstGeom prst="line">
            <a:avLst/>
          </a:prstGeom>
          <a:noFill/>
          <a:ln w="9525">
            <a:solidFill>
              <a:srgbClr val="000000"/>
            </a:solidFill>
            <a:prstDash val="sysDot"/>
            <a:round/>
            <a:headEnd/>
            <a:tailEnd/>
          </a:ln>
        </p:spPr>
        <p:txBody>
          <a:bodyPr/>
          <a:lstStyle/>
          <a:p>
            <a:pPr>
              <a:defRPr/>
            </a:pPr>
            <a:endParaRPr lang="en-US" dirty="0">
              <a:latin typeface="+mn-lt"/>
            </a:endParaRPr>
          </a:p>
        </p:txBody>
      </p:sp>
      <p:sp>
        <p:nvSpPr>
          <p:cNvPr id="118" name="Rectangle 39"/>
          <p:cNvSpPr>
            <a:spLocks noChangeArrowheads="1"/>
          </p:cNvSpPr>
          <p:nvPr/>
        </p:nvSpPr>
        <p:spPr bwMode="auto">
          <a:xfrm>
            <a:off x="3090093" y="3786516"/>
            <a:ext cx="419682" cy="758052"/>
          </a:xfrm>
          <a:prstGeom prst="rect">
            <a:avLst/>
          </a:prstGeom>
          <a:solidFill>
            <a:srgbClr val="8099C6"/>
          </a:solidFill>
          <a:ln w="9525">
            <a:solidFill>
              <a:srgbClr val="808080"/>
            </a:solidFill>
            <a:miter lim="800000"/>
            <a:headEnd/>
            <a:tailEnd/>
          </a:ln>
        </p:spPr>
        <p:txBody>
          <a:bodyPr wrap="none" anchor="ctr"/>
          <a:lstStyle/>
          <a:p>
            <a:pPr>
              <a:defRPr/>
            </a:pPr>
            <a:endParaRPr lang="en-US" dirty="0"/>
          </a:p>
        </p:txBody>
      </p:sp>
      <p:sp>
        <p:nvSpPr>
          <p:cNvPr id="119" name="Rectangle 40"/>
          <p:cNvSpPr>
            <a:spLocks noChangeArrowheads="1"/>
          </p:cNvSpPr>
          <p:nvPr/>
        </p:nvSpPr>
        <p:spPr bwMode="auto">
          <a:xfrm>
            <a:off x="3533441" y="3566146"/>
            <a:ext cx="366039" cy="220370"/>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1</a:t>
            </a:r>
            <a:endParaRPr lang="en-US" sz="900" dirty="0">
              <a:solidFill>
                <a:srgbClr val="001B64"/>
              </a:solidFill>
              <a:latin typeface="+mn-lt"/>
              <a:cs typeface="Arial" pitchFamily="34" charset="0"/>
            </a:endParaRPr>
          </a:p>
        </p:txBody>
      </p:sp>
      <p:sp>
        <p:nvSpPr>
          <p:cNvPr id="120" name="Text Box 41"/>
          <p:cNvSpPr txBox="1">
            <a:spLocks noChangeArrowheads="1"/>
          </p:cNvSpPr>
          <p:nvPr/>
        </p:nvSpPr>
        <p:spPr bwMode="auto">
          <a:xfrm>
            <a:off x="4311260" y="1307366"/>
            <a:ext cx="2677449" cy="308519"/>
          </a:xfrm>
          <a:prstGeom prst="rect">
            <a:avLst/>
          </a:prstGeom>
          <a:noFill/>
          <a:ln w="9525">
            <a:noFill/>
            <a:miter lim="800000"/>
            <a:headEnd/>
            <a:tailEnd/>
          </a:ln>
        </p:spPr>
        <p:txBody>
          <a:bodyPr>
            <a:spAutoFit/>
          </a:bodyPr>
          <a:lstStyle/>
          <a:p>
            <a:pPr algn="ctr">
              <a:spcBef>
                <a:spcPct val="50000"/>
              </a:spcBef>
              <a:defRPr/>
            </a:pPr>
            <a:r>
              <a:rPr lang="en-GB" sz="1400" b="1" dirty="0">
                <a:solidFill>
                  <a:srgbClr val="B21107"/>
                </a:solidFill>
                <a:latin typeface="+mn-lt"/>
                <a:cs typeface="Arial" pitchFamily="34" charset="0"/>
              </a:rPr>
              <a:t>VALUE CREATION</a:t>
            </a:r>
            <a:endParaRPr lang="en-US" sz="1400" b="1" dirty="0">
              <a:solidFill>
                <a:srgbClr val="B21107"/>
              </a:solidFill>
              <a:latin typeface="+mn-lt"/>
              <a:cs typeface="Arial" pitchFamily="34" charset="0"/>
            </a:endParaRPr>
          </a:p>
        </p:txBody>
      </p:sp>
      <p:sp>
        <p:nvSpPr>
          <p:cNvPr id="121" name="Rectangle 42"/>
          <p:cNvSpPr>
            <a:spLocks noChangeArrowheads="1"/>
          </p:cNvSpPr>
          <p:nvPr/>
        </p:nvSpPr>
        <p:spPr bwMode="auto">
          <a:xfrm>
            <a:off x="6674758" y="1834666"/>
            <a:ext cx="392861" cy="275463"/>
          </a:xfrm>
          <a:prstGeom prst="rect">
            <a:avLst/>
          </a:prstGeom>
          <a:solidFill>
            <a:srgbClr val="9BCA4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cs typeface="Arial" pitchFamily="34" charset="0"/>
              </a:rPr>
              <a:t>3</a:t>
            </a:r>
            <a:endParaRPr lang="en-US" sz="900" dirty="0">
              <a:solidFill>
                <a:srgbClr val="001B64"/>
              </a:solidFill>
              <a:cs typeface="Arial" pitchFamily="34" charset="0"/>
            </a:endParaRPr>
          </a:p>
        </p:txBody>
      </p:sp>
      <p:sp>
        <p:nvSpPr>
          <p:cNvPr id="122" name="Rectangle 43"/>
          <p:cNvSpPr>
            <a:spLocks noChangeArrowheads="1"/>
          </p:cNvSpPr>
          <p:nvPr/>
        </p:nvSpPr>
        <p:spPr bwMode="auto">
          <a:xfrm>
            <a:off x="3924725" y="3344201"/>
            <a:ext cx="380238" cy="207778"/>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2</a:t>
            </a:r>
            <a:endParaRPr lang="en-US" sz="900" dirty="0">
              <a:solidFill>
                <a:srgbClr val="001B64"/>
              </a:solidFill>
              <a:latin typeface="+mn-lt"/>
              <a:cs typeface="Arial" pitchFamily="34" charset="0"/>
            </a:endParaRPr>
          </a:p>
        </p:txBody>
      </p:sp>
      <p:sp>
        <p:nvSpPr>
          <p:cNvPr id="123" name="Rectangle 44"/>
          <p:cNvSpPr>
            <a:spLocks noChangeArrowheads="1"/>
          </p:cNvSpPr>
          <p:nvPr/>
        </p:nvSpPr>
        <p:spPr bwMode="auto">
          <a:xfrm>
            <a:off x="4316009" y="3161626"/>
            <a:ext cx="366039" cy="182593"/>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3</a:t>
            </a:r>
            <a:endParaRPr lang="en-US" sz="900" dirty="0">
              <a:solidFill>
                <a:srgbClr val="001B64"/>
              </a:solidFill>
              <a:latin typeface="+mn-lt"/>
              <a:cs typeface="Arial" pitchFamily="34" charset="0"/>
            </a:endParaRPr>
          </a:p>
        </p:txBody>
      </p:sp>
      <p:sp>
        <p:nvSpPr>
          <p:cNvPr id="124" name="Rectangle 45"/>
          <p:cNvSpPr>
            <a:spLocks noChangeArrowheads="1"/>
          </p:cNvSpPr>
          <p:nvPr/>
        </p:nvSpPr>
        <p:spPr bwMode="auto">
          <a:xfrm>
            <a:off x="5868526" y="2388755"/>
            <a:ext cx="392861" cy="275463"/>
          </a:xfrm>
          <a:prstGeom prst="rect">
            <a:avLst/>
          </a:prstGeom>
          <a:solidFill>
            <a:srgbClr val="9BCA4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1</a:t>
            </a:r>
            <a:endParaRPr lang="en-US" sz="900" dirty="0">
              <a:solidFill>
                <a:srgbClr val="001B64"/>
              </a:solidFill>
              <a:latin typeface="+mn-lt"/>
              <a:cs typeface="Arial" pitchFamily="34" charset="0"/>
            </a:endParaRPr>
          </a:p>
        </p:txBody>
      </p:sp>
      <p:sp>
        <p:nvSpPr>
          <p:cNvPr id="125" name="Rectangle 46"/>
          <p:cNvSpPr>
            <a:spLocks noChangeArrowheads="1"/>
          </p:cNvSpPr>
          <p:nvPr/>
        </p:nvSpPr>
        <p:spPr bwMode="auto">
          <a:xfrm>
            <a:off x="6272423" y="2119571"/>
            <a:ext cx="407060" cy="288056"/>
          </a:xfrm>
          <a:prstGeom prst="rect">
            <a:avLst/>
          </a:prstGeom>
          <a:solidFill>
            <a:srgbClr val="9BCA4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cs typeface="Arial" pitchFamily="34" charset="0"/>
              </a:rPr>
              <a:t>2</a:t>
            </a:r>
            <a:endParaRPr lang="en-US" sz="900" dirty="0">
              <a:solidFill>
                <a:srgbClr val="001B64"/>
              </a:solidFill>
              <a:cs typeface="Arial" pitchFamily="34" charset="0"/>
            </a:endParaRPr>
          </a:p>
        </p:txBody>
      </p:sp>
      <p:sp>
        <p:nvSpPr>
          <p:cNvPr id="126" name="Rectangle 47"/>
          <p:cNvSpPr>
            <a:spLocks noChangeArrowheads="1"/>
          </p:cNvSpPr>
          <p:nvPr/>
        </p:nvSpPr>
        <p:spPr bwMode="auto">
          <a:xfrm>
            <a:off x="4707291" y="3005775"/>
            <a:ext cx="380238" cy="170000"/>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4</a:t>
            </a:r>
            <a:endParaRPr lang="en-US" sz="900" dirty="0">
              <a:solidFill>
                <a:srgbClr val="001B64"/>
              </a:solidFill>
              <a:latin typeface="+mn-lt"/>
              <a:cs typeface="Arial" pitchFamily="34" charset="0"/>
            </a:endParaRPr>
          </a:p>
        </p:txBody>
      </p:sp>
      <p:sp>
        <p:nvSpPr>
          <p:cNvPr id="127" name="Rectangle 48"/>
          <p:cNvSpPr>
            <a:spLocks noChangeArrowheads="1"/>
          </p:cNvSpPr>
          <p:nvPr/>
        </p:nvSpPr>
        <p:spPr bwMode="auto">
          <a:xfrm>
            <a:off x="5092265" y="2842072"/>
            <a:ext cx="366039" cy="170000"/>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5</a:t>
            </a:r>
            <a:endParaRPr lang="en-US" sz="900" dirty="0">
              <a:solidFill>
                <a:srgbClr val="001B64"/>
              </a:solidFill>
              <a:latin typeface="+mn-lt"/>
              <a:cs typeface="Arial" pitchFamily="34" charset="0"/>
            </a:endParaRPr>
          </a:p>
        </p:txBody>
      </p:sp>
      <p:sp>
        <p:nvSpPr>
          <p:cNvPr id="128" name="Rectangle 49"/>
          <p:cNvSpPr>
            <a:spLocks noChangeArrowheads="1"/>
          </p:cNvSpPr>
          <p:nvPr/>
        </p:nvSpPr>
        <p:spPr bwMode="auto">
          <a:xfrm>
            <a:off x="5477235" y="2672072"/>
            <a:ext cx="380238" cy="170000"/>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6</a:t>
            </a:r>
            <a:endParaRPr lang="en-US" sz="900" dirty="0">
              <a:solidFill>
                <a:srgbClr val="001B64"/>
              </a:solidFill>
              <a:latin typeface="+mn-lt"/>
              <a:cs typeface="Arial" pitchFamily="34" charset="0"/>
            </a:endParaRPr>
          </a:p>
        </p:txBody>
      </p:sp>
      <p:sp>
        <p:nvSpPr>
          <p:cNvPr id="129" name="AutoShape 50"/>
          <p:cNvSpPr>
            <a:spLocks noChangeArrowheads="1"/>
          </p:cNvSpPr>
          <p:nvPr/>
        </p:nvSpPr>
        <p:spPr bwMode="auto">
          <a:xfrm>
            <a:off x="4389143" y="1719904"/>
            <a:ext cx="1539888" cy="870463"/>
          </a:xfrm>
          <a:prstGeom prst="downArrowCallout">
            <a:avLst>
              <a:gd name="adj1" fmla="val 44853"/>
              <a:gd name="adj2" fmla="val 44853"/>
              <a:gd name="adj3" fmla="val 16667"/>
              <a:gd name="adj4" fmla="val 66667"/>
            </a:avLst>
          </a:prstGeom>
          <a:solidFill>
            <a:srgbClr val="FFCC99"/>
          </a:solidFill>
          <a:ln w="9525">
            <a:solidFill>
              <a:srgbClr val="808080"/>
            </a:solidFill>
            <a:miter lim="800000"/>
            <a:headEnd/>
            <a:tailEnd/>
          </a:ln>
        </p:spPr>
        <p:txBody>
          <a:bodyPr lIns="76200" tIns="38100" rIns="76200" bIns="38100" anchor="ctr"/>
          <a:lstStyle/>
          <a:p>
            <a:pPr marL="190500" indent="-190500" algn="ctr" eaLnBrk="0" hangingPunct="0">
              <a:buClr>
                <a:schemeClr val="bg1"/>
              </a:buClr>
              <a:buSzPct val="100000"/>
              <a:buFont typeface="Wingdings" pitchFamily="2" charset="2"/>
              <a:buNone/>
              <a:defRPr/>
            </a:pPr>
            <a:r>
              <a:rPr lang="en-GB" sz="1200" b="1" dirty="0">
                <a:solidFill>
                  <a:srgbClr val="00338D"/>
                </a:solidFill>
                <a:latin typeface="+mn-lt"/>
                <a:cs typeface="Arial" pitchFamily="34" charset="0"/>
              </a:rPr>
              <a:t>2. Can value be conserved or created?</a:t>
            </a:r>
            <a:endParaRPr lang="en-US" sz="1200" b="1" dirty="0">
              <a:solidFill>
                <a:srgbClr val="00338D"/>
              </a:solidFill>
              <a:latin typeface="+mn-lt"/>
              <a:cs typeface="Arial" pitchFamily="34" charset="0"/>
            </a:endParaRPr>
          </a:p>
        </p:txBody>
      </p:sp>
      <p:sp>
        <p:nvSpPr>
          <p:cNvPr id="97" name="Text Box 57"/>
          <p:cNvSpPr txBox="1">
            <a:spLocks noChangeArrowheads="1"/>
          </p:cNvSpPr>
          <p:nvPr/>
        </p:nvSpPr>
        <p:spPr bwMode="auto">
          <a:xfrm>
            <a:off x="8137531" y="2079264"/>
            <a:ext cx="1006469" cy="600164"/>
          </a:xfrm>
          <a:prstGeom prst="rect">
            <a:avLst/>
          </a:prstGeom>
          <a:noFill/>
          <a:ln w="9525">
            <a:noFill/>
            <a:miter lim="800000"/>
            <a:headEnd/>
            <a:tailEnd/>
          </a:ln>
        </p:spPr>
        <p:txBody>
          <a:bodyPr wrap="square">
            <a:spAutoFit/>
          </a:bodyPr>
          <a:lstStyle/>
          <a:p>
            <a:pPr>
              <a:spcBef>
                <a:spcPct val="50000"/>
              </a:spcBef>
              <a:defRPr/>
            </a:pPr>
            <a:r>
              <a:rPr lang="en-GB" sz="1100" b="1" dirty="0">
                <a:solidFill>
                  <a:srgbClr val="00338D"/>
                </a:solidFill>
                <a:latin typeface="+mn-lt"/>
                <a:cs typeface="Arial" pitchFamily="34" charset="0"/>
              </a:rPr>
              <a:t>Create </a:t>
            </a:r>
            <a:br>
              <a:rPr lang="en-GB" sz="1100" b="1" dirty="0">
                <a:solidFill>
                  <a:srgbClr val="00338D"/>
                </a:solidFill>
                <a:latin typeface="+mn-lt"/>
                <a:cs typeface="Arial" pitchFamily="34" charset="0"/>
              </a:rPr>
            </a:br>
            <a:r>
              <a:rPr lang="en-GB" sz="1100" b="1" dirty="0">
                <a:solidFill>
                  <a:srgbClr val="00338D"/>
                </a:solidFill>
                <a:latin typeface="+mn-lt"/>
                <a:cs typeface="Arial" pitchFamily="34" charset="0"/>
              </a:rPr>
              <a:t>shareholder </a:t>
            </a:r>
            <a:br>
              <a:rPr lang="en-GB" sz="1100" b="1" dirty="0">
                <a:solidFill>
                  <a:srgbClr val="00338D"/>
                </a:solidFill>
                <a:latin typeface="+mn-lt"/>
                <a:cs typeface="Arial" pitchFamily="34" charset="0"/>
              </a:rPr>
            </a:br>
            <a:r>
              <a:rPr lang="en-GB" sz="1100" b="1" dirty="0">
                <a:solidFill>
                  <a:srgbClr val="00338D"/>
                </a:solidFill>
                <a:latin typeface="+mn-lt"/>
                <a:cs typeface="Arial" pitchFamily="34" charset="0"/>
              </a:rPr>
              <a:t>value</a:t>
            </a:r>
            <a:endParaRPr lang="en-US" sz="1100" b="1" dirty="0">
              <a:solidFill>
                <a:srgbClr val="00338D"/>
              </a:solidFill>
              <a:latin typeface="+mn-lt"/>
              <a:cs typeface="Arial" pitchFamily="34" charset="0"/>
            </a:endParaRPr>
          </a:p>
        </p:txBody>
      </p:sp>
      <p:sp>
        <p:nvSpPr>
          <p:cNvPr id="98" name="Text Box 58"/>
          <p:cNvSpPr txBox="1">
            <a:spLocks noChangeArrowheads="1"/>
          </p:cNvSpPr>
          <p:nvPr/>
        </p:nvSpPr>
        <p:spPr bwMode="auto">
          <a:xfrm>
            <a:off x="8132337" y="3358721"/>
            <a:ext cx="1005840" cy="769441"/>
          </a:xfrm>
          <a:prstGeom prst="rect">
            <a:avLst/>
          </a:prstGeom>
          <a:noFill/>
          <a:ln w="9525">
            <a:noFill/>
            <a:miter lim="800000"/>
            <a:headEnd/>
            <a:tailEnd/>
          </a:ln>
        </p:spPr>
        <p:txBody>
          <a:bodyPr>
            <a:spAutoFit/>
          </a:bodyPr>
          <a:lstStyle/>
          <a:p>
            <a:pPr>
              <a:spcBef>
                <a:spcPct val="50000"/>
              </a:spcBef>
              <a:defRPr/>
            </a:pPr>
            <a:r>
              <a:rPr lang="en-GB" sz="1100" b="1" dirty="0">
                <a:solidFill>
                  <a:srgbClr val="00338D"/>
                </a:solidFill>
                <a:cs typeface="Arial" pitchFamily="34" charset="0"/>
              </a:rPr>
              <a:t>Destroy  </a:t>
            </a:r>
            <a:br>
              <a:rPr lang="en-GB" sz="1100" b="1" dirty="0">
                <a:solidFill>
                  <a:srgbClr val="00338D"/>
                </a:solidFill>
                <a:cs typeface="Arial" pitchFamily="34" charset="0"/>
              </a:rPr>
            </a:br>
            <a:r>
              <a:rPr lang="en-GB" sz="1100" b="1" dirty="0">
                <a:solidFill>
                  <a:srgbClr val="00338D"/>
                </a:solidFill>
                <a:cs typeface="Arial" pitchFamily="34" charset="0"/>
              </a:rPr>
              <a:t>shareholder</a:t>
            </a:r>
            <a:br>
              <a:rPr lang="en-GB" sz="1100" b="1" dirty="0">
                <a:solidFill>
                  <a:srgbClr val="00338D"/>
                </a:solidFill>
                <a:cs typeface="Arial" pitchFamily="34" charset="0"/>
              </a:rPr>
            </a:br>
            <a:r>
              <a:rPr lang="en-GB" sz="1100" b="1" dirty="0">
                <a:solidFill>
                  <a:srgbClr val="00338D"/>
                </a:solidFill>
                <a:cs typeface="Arial" pitchFamily="34" charset="0"/>
              </a:rPr>
              <a:t>value</a:t>
            </a:r>
            <a:endParaRPr lang="en-US" sz="1100" b="1" dirty="0">
              <a:solidFill>
                <a:srgbClr val="00338D"/>
              </a:solidFill>
              <a:cs typeface="Arial" pitchFamily="34" charset="0"/>
            </a:endParaRPr>
          </a:p>
        </p:txBody>
      </p:sp>
      <p:sp>
        <p:nvSpPr>
          <p:cNvPr id="99" name="Rectangle 59"/>
          <p:cNvSpPr>
            <a:spLocks noChangeArrowheads="1"/>
          </p:cNvSpPr>
          <p:nvPr/>
        </p:nvSpPr>
        <p:spPr bwMode="auto">
          <a:xfrm>
            <a:off x="7072314" y="1828812"/>
            <a:ext cx="468312" cy="828675"/>
          </a:xfrm>
          <a:prstGeom prst="rect">
            <a:avLst/>
          </a:prstGeom>
          <a:solidFill>
            <a:srgbClr val="9BCA40"/>
          </a:solidFill>
          <a:ln w="9525">
            <a:solidFill>
              <a:srgbClr val="808080"/>
            </a:solidFill>
            <a:miter lim="800000"/>
            <a:headEnd/>
            <a:tailEnd/>
          </a:ln>
        </p:spPr>
        <p:txBody>
          <a:bodyPr wrap="none" anchor="ctr"/>
          <a:lstStyle/>
          <a:p>
            <a:pPr marL="285750" indent="-285750" algn="ctr" defTabSz="762000" eaLnBrk="0" hangingPunct="0">
              <a:defRPr/>
            </a:pPr>
            <a:endParaRPr lang="en-US" sz="900" dirty="0">
              <a:solidFill>
                <a:srgbClr val="001B64"/>
              </a:solidFill>
              <a:cs typeface="Arial" pitchFamily="34" charset="0"/>
            </a:endParaRPr>
          </a:p>
        </p:txBody>
      </p:sp>
      <p:sp>
        <p:nvSpPr>
          <p:cNvPr id="100" name="Rectangle 60"/>
          <p:cNvSpPr>
            <a:spLocks noChangeArrowheads="1"/>
          </p:cNvSpPr>
          <p:nvPr/>
        </p:nvSpPr>
        <p:spPr bwMode="auto">
          <a:xfrm>
            <a:off x="7072314" y="2657502"/>
            <a:ext cx="468312" cy="1114425"/>
          </a:xfrm>
          <a:prstGeom prst="rect">
            <a:avLst/>
          </a:prstGeom>
          <a:solidFill>
            <a:srgbClr val="FFC000"/>
          </a:solidFill>
          <a:ln w="9525">
            <a:solidFill>
              <a:srgbClr val="808080"/>
            </a:solidFill>
            <a:miter lim="800000"/>
            <a:headEnd/>
            <a:tailEnd/>
          </a:ln>
        </p:spPr>
        <p:txBody>
          <a:bodyPr wrap="none" anchor="ctr"/>
          <a:lstStyle/>
          <a:p>
            <a:pPr>
              <a:defRPr/>
            </a:pPr>
            <a:endParaRPr lang="en-US" dirty="0">
              <a:latin typeface="+mn-lt"/>
              <a:cs typeface="Arial" pitchFamily="34" charset="0"/>
            </a:endParaRPr>
          </a:p>
        </p:txBody>
      </p:sp>
      <p:sp>
        <p:nvSpPr>
          <p:cNvPr id="103" name="Rectangle 63"/>
          <p:cNvSpPr>
            <a:spLocks noChangeArrowheads="1"/>
          </p:cNvSpPr>
          <p:nvPr/>
        </p:nvSpPr>
        <p:spPr bwMode="auto">
          <a:xfrm>
            <a:off x="7072314" y="3771911"/>
            <a:ext cx="468312" cy="946394"/>
          </a:xfrm>
          <a:prstGeom prst="rect">
            <a:avLst/>
          </a:prstGeom>
          <a:solidFill>
            <a:srgbClr val="BDB694"/>
          </a:solidFill>
          <a:ln w="9525">
            <a:solidFill>
              <a:srgbClr val="808080"/>
            </a:solidFill>
            <a:miter lim="800000"/>
            <a:headEnd/>
            <a:tailEnd/>
          </a:ln>
        </p:spPr>
        <p:txBody>
          <a:bodyPr wrap="none" anchor="ctr"/>
          <a:lstStyle/>
          <a:p>
            <a:pPr>
              <a:defRPr/>
            </a:pPr>
            <a:endParaRPr lang="en-US" dirty="0">
              <a:latin typeface="+mn-lt"/>
              <a:cs typeface="Arial" pitchFamily="34" charset="0"/>
            </a:endParaRPr>
          </a:p>
        </p:txBody>
      </p:sp>
      <p:sp>
        <p:nvSpPr>
          <p:cNvPr id="104" name="Text Box 64"/>
          <p:cNvSpPr txBox="1">
            <a:spLocks noChangeArrowheads="1"/>
          </p:cNvSpPr>
          <p:nvPr/>
        </p:nvSpPr>
        <p:spPr bwMode="auto">
          <a:xfrm>
            <a:off x="6864859" y="4005072"/>
            <a:ext cx="865187" cy="400110"/>
          </a:xfrm>
          <a:prstGeom prst="rect">
            <a:avLst/>
          </a:prstGeom>
          <a:noFill/>
          <a:ln w="9525">
            <a:noFill/>
            <a:miter lim="800000"/>
            <a:headEnd/>
            <a:tailEnd/>
          </a:ln>
        </p:spPr>
        <p:txBody>
          <a:bodyPr wrap="square">
            <a:spAutoFit/>
          </a:bodyPr>
          <a:lstStyle/>
          <a:p>
            <a:pPr algn="ctr">
              <a:spcBef>
                <a:spcPct val="50000"/>
              </a:spcBef>
              <a:defRPr/>
            </a:pPr>
            <a:r>
              <a:rPr lang="en-GB" sz="1000" b="1" dirty="0" smtClean="0">
                <a:solidFill>
                  <a:srgbClr val="00338D"/>
                </a:solidFill>
                <a:latin typeface="+mn-lt"/>
                <a:cs typeface="Arial" pitchFamily="34" charset="0"/>
              </a:rPr>
              <a:t>Target</a:t>
            </a:r>
            <a:r>
              <a:rPr lang="en-GB" sz="1000" b="1" dirty="0">
                <a:solidFill>
                  <a:srgbClr val="00338D"/>
                </a:solidFill>
                <a:latin typeface="+mn-lt"/>
                <a:cs typeface="Arial" pitchFamily="34" charset="0"/>
              </a:rPr>
              <a:t/>
            </a:r>
            <a:br>
              <a:rPr lang="en-GB" sz="1000" b="1" dirty="0">
                <a:solidFill>
                  <a:srgbClr val="00338D"/>
                </a:solidFill>
                <a:latin typeface="+mn-lt"/>
                <a:cs typeface="Arial" pitchFamily="34" charset="0"/>
              </a:rPr>
            </a:br>
            <a:r>
              <a:rPr lang="en-GB" sz="1000" b="1" dirty="0">
                <a:solidFill>
                  <a:srgbClr val="00338D"/>
                </a:solidFill>
                <a:latin typeface="+mn-lt"/>
                <a:cs typeface="Arial" pitchFamily="34" charset="0"/>
              </a:rPr>
              <a:t>risk</a:t>
            </a:r>
            <a:endParaRPr lang="en-US" sz="1000" b="1" dirty="0">
              <a:solidFill>
                <a:srgbClr val="00338D"/>
              </a:solidFill>
              <a:latin typeface="+mn-lt"/>
              <a:cs typeface="Arial" pitchFamily="34" charset="0"/>
            </a:endParaRPr>
          </a:p>
        </p:txBody>
      </p:sp>
      <p:sp>
        <p:nvSpPr>
          <p:cNvPr id="105" name="Text Box 65"/>
          <p:cNvSpPr txBox="1">
            <a:spLocks noChangeArrowheads="1"/>
          </p:cNvSpPr>
          <p:nvPr/>
        </p:nvSpPr>
        <p:spPr bwMode="auto">
          <a:xfrm rot="21549427">
            <a:off x="6886270" y="3066634"/>
            <a:ext cx="860425" cy="400110"/>
          </a:xfrm>
          <a:prstGeom prst="rect">
            <a:avLst/>
          </a:prstGeom>
          <a:noFill/>
          <a:ln w="9525">
            <a:noFill/>
            <a:miter lim="800000"/>
            <a:headEnd/>
            <a:tailEnd/>
          </a:ln>
        </p:spPr>
        <p:txBody>
          <a:bodyPr>
            <a:spAutoFit/>
          </a:bodyPr>
          <a:lstStyle/>
          <a:p>
            <a:pPr algn="ctr">
              <a:spcBef>
                <a:spcPct val="50000"/>
              </a:spcBef>
              <a:defRPr/>
            </a:pPr>
            <a:r>
              <a:rPr lang="en-GB" sz="1000" b="1" dirty="0">
                <a:solidFill>
                  <a:srgbClr val="00338D"/>
                </a:solidFill>
                <a:cs typeface="Arial" pitchFamily="34" charset="0"/>
              </a:rPr>
              <a:t>Synergy </a:t>
            </a:r>
            <a:br>
              <a:rPr lang="en-GB" sz="1000" b="1" dirty="0">
                <a:solidFill>
                  <a:srgbClr val="00338D"/>
                </a:solidFill>
                <a:cs typeface="Arial" pitchFamily="34" charset="0"/>
              </a:rPr>
            </a:br>
            <a:r>
              <a:rPr lang="en-GB" sz="1000" b="1" dirty="0">
                <a:solidFill>
                  <a:srgbClr val="00338D"/>
                </a:solidFill>
                <a:cs typeface="Arial" pitchFamily="34" charset="0"/>
              </a:rPr>
              <a:t>risk</a:t>
            </a:r>
            <a:endParaRPr lang="en-US" sz="1000" b="1" dirty="0">
              <a:solidFill>
                <a:srgbClr val="00338D"/>
              </a:solidFill>
              <a:cs typeface="Arial" pitchFamily="34" charset="0"/>
            </a:endParaRPr>
          </a:p>
        </p:txBody>
      </p:sp>
      <p:sp>
        <p:nvSpPr>
          <p:cNvPr id="106" name="Text Box 66"/>
          <p:cNvSpPr txBox="1">
            <a:spLocks noChangeArrowheads="1"/>
          </p:cNvSpPr>
          <p:nvPr/>
        </p:nvSpPr>
        <p:spPr bwMode="auto">
          <a:xfrm rot="21549427">
            <a:off x="6888172" y="1957417"/>
            <a:ext cx="860425" cy="553998"/>
          </a:xfrm>
          <a:prstGeom prst="rect">
            <a:avLst/>
          </a:prstGeom>
          <a:noFill/>
          <a:ln w="9525">
            <a:noFill/>
            <a:miter lim="800000"/>
            <a:headEnd/>
            <a:tailEnd/>
          </a:ln>
        </p:spPr>
        <p:txBody>
          <a:bodyPr>
            <a:spAutoFit/>
          </a:bodyPr>
          <a:lstStyle/>
          <a:p>
            <a:pPr algn="ctr">
              <a:spcBef>
                <a:spcPct val="50000"/>
              </a:spcBef>
              <a:defRPr/>
            </a:pPr>
            <a:r>
              <a:rPr lang="en-GB" sz="1000" b="1" dirty="0">
                <a:solidFill>
                  <a:srgbClr val="00338D"/>
                </a:solidFill>
                <a:latin typeface="+mn-lt"/>
                <a:cs typeface="Arial" pitchFamily="34" charset="0"/>
              </a:rPr>
              <a:t>New </a:t>
            </a:r>
            <a:br>
              <a:rPr lang="en-GB" sz="1000" b="1" dirty="0">
                <a:solidFill>
                  <a:srgbClr val="00338D"/>
                </a:solidFill>
                <a:latin typeface="+mn-lt"/>
                <a:cs typeface="Arial" pitchFamily="34" charset="0"/>
              </a:rPr>
            </a:br>
            <a:r>
              <a:rPr lang="en-GB" sz="1000" b="1" dirty="0">
                <a:solidFill>
                  <a:srgbClr val="00338D"/>
                </a:solidFill>
                <a:latin typeface="+mn-lt"/>
                <a:cs typeface="Arial" pitchFamily="34" charset="0"/>
              </a:rPr>
              <a:t>strategy </a:t>
            </a:r>
            <a:br>
              <a:rPr lang="en-GB" sz="1000" b="1" dirty="0">
                <a:solidFill>
                  <a:srgbClr val="00338D"/>
                </a:solidFill>
                <a:latin typeface="+mn-lt"/>
                <a:cs typeface="Arial" pitchFamily="34" charset="0"/>
              </a:rPr>
            </a:br>
            <a:r>
              <a:rPr lang="en-GB" sz="1000" b="1" dirty="0">
                <a:solidFill>
                  <a:srgbClr val="00338D"/>
                </a:solidFill>
                <a:latin typeface="+mn-lt"/>
                <a:cs typeface="Arial" pitchFamily="34" charset="0"/>
              </a:rPr>
              <a:t>risk</a:t>
            </a:r>
            <a:endParaRPr lang="en-US" sz="1000" b="1" dirty="0">
              <a:solidFill>
                <a:srgbClr val="00338D"/>
              </a:solidFill>
              <a:latin typeface="+mn-lt"/>
              <a:cs typeface="Arial" pitchFamily="34" charset="0"/>
            </a:endParaRPr>
          </a:p>
        </p:txBody>
      </p:sp>
      <p:sp>
        <p:nvSpPr>
          <p:cNvPr id="107" name="AutoShape 67"/>
          <p:cNvSpPr>
            <a:spLocks noChangeArrowheads="1"/>
          </p:cNvSpPr>
          <p:nvPr/>
        </p:nvSpPr>
        <p:spPr bwMode="auto">
          <a:xfrm>
            <a:off x="4805410" y="3734445"/>
            <a:ext cx="2082136" cy="868364"/>
          </a:xfrm>
          <a:prstGeom prst="rightArrowCallout">
            <a:avLst>
              <a:gd name="adj1" fmla="val 33424"/>
              <a:gd name="adj2" fmla="val 32371"/>
              <a:gd name="adj3" fmla="val 29394"/>
              <a:gd name="adj4" fmla="val 80855"/>
            </a:avLst>
          </a:prstGeom>
          <a:solidFill>
            <a:srgbClr val="FFCC99"/>
          </a:solidFill>
          <a:ln w="9525">
            <a:solidFill>
              <a:srgbClr val="808080"/>
            </a:solidFill>
            <a:miter lim="800000"/>
            <a:headEnd/>
            <a:tailEnd/>
          </a:ln>
        </p:spPr>
        <p:txBody>
          <a:bodyPr lIns="76200" tIns="38100" rIns="76200" bIns="38100" anchor="ctr"/>
          <a:lstStyle/>
          <a:p>
            <a:pPr marL="190500" indent="-190500" algn="ctr" eaLnBrk="0" hangingPunct="0">
              <a:buClr>
                <a:schemeClr val="bg1"/>
              </a:buClr>
              <a:buSzPct val="100000"/>
              <a:buFont typeface="Wingdings" pitchFamily="2" charset="2"/>
              <a:buNone/>
            </a:pPr>
            <a:r>
              <a:rPr lang="en-GB" sz="1200" b="1" dirty="0">
                <a:solidFill>
                  <a:srgbClr val="00338D"/>
                </a:solidFill>
                <a:cs typeface="Arial" charset="0"/>
              </a:rPr>
              <a:t>3. What are the risks?</a:t>
            </a:r>
            <a:endParaRPr lang="en-US" sz="1200" b="1" dirty="0">
              <a:solidFill>
                <a:srgbClr val="00338D"/>
              </a:solidFill>
              <a:cs typeface="Arial" charset="0"/>
            </a:endParaRPr>
          </a:p>
        </p:txBody>
      </p:sp>
      <p:sp>
        <p:nvSpPr>
          <p:cNvPr id="66" name="Text Box 13"/>
          <p:cNvSpPr txBox="1">
            <a:spLocks noChangeArrowheads="1"/>
          </p:cNvSpPr>
          <p:nvPr/>
        </p:nvSpPr>
        <p:spPr bwMode="auto">
          <a:xfrm rot="21583035">
            <a:off x="2859460" y="5661978"/>
            <a:ext cx="938212" cy="368300"/>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Stand-alone value</a:t>
            </a:r>
            <a:endParaRPr lang="en-US" sz="900" b="1" dirty="0">
              <a:solidFill>
                <a:srgbClr val="00338D"/>
              </a:solidFill>
              <a:latin typeface="+mn-lt"/>
              <a:cs typeface="Arial" pitchFamily="34" charset="0"/>
            </a:endParaRPr>
          </a:p>
        </p:txBody>
      </p:sp>
      <p:sp>
        <p:nvSpPr>
          <p:cNvPr id="117" name="Rectangle 38"/>
          <p:cNvSpPr>
            <a:spLocks noChangeArrowheads="1"/>
          </p:cNvSpPr>
          <p:nvPr/>
        </p:nvSpPr>
        <p:spPr bwMode="auto">
          <a:xfrm>
            <a:off x="3090093" y="4471433"/>
            <a:ext cx="419682" cy="1149001"/>
          </a:xfrm>
          <a:prstGeom prst="rect">
            <a:avLst/>
          </a:prstGeom>
          <a:solidFill>
            <a:srgbClr val="00338D"/>
          </a:solidFill>
          <a:ln w="9525">
            <a:solidFill>
              <a:srgbClr val="808080"/>
            </a:solidFill>
            <a:miter lim="800000"/>
            <a:headEnd/>
            <a:tailEnd/>
          </a:ln>
        </p:spPr>
        <p:txBody>
          <a:bodyPr wrap="none" anchor="ctr"/>
          <a:lstStyle/>
          <a:p>
            <a:pPr>
              <a:defRPr/>
            </a:pPr>
            <a:endParaRPr lang="en-US" dirty="0">
              <a:solidFill>
                <a:srgbClr val="FFFFFF"/>
              </a:solidFill>
            </a:endParaRPr>
          </a:p>
        </p:txBody>
      </p:sp>
      <p:sp>
        <p:nvSpPr>
          <p:cNvPr id="67" name="Text Box 18"/>
          <p:cNvSpPr txBox="1">
            <a:spLocks noChangeArrowheads="1"/>
          </p:cNvSpPr>
          <p:nvPr/>
        </p:nvSpPr>
        <p:spPr bwMode="gray">
          <a:xfrm>
            <a:off x="2323455" y="3767332"/>
            <a:ext cx="571685" cy="646331"/>
          </a:xfrm>
          <a:prstGeom prst="rect">
            <a:avLst/>
          </a:prstGeom>
          <a:noFill/>
          <a:ln w="9525">
            <a:noFill/>
            <a:miter lim="800000"/>
            <a:headEnd/>
            <a:tailEnd/>
          </a:ln>
        </p:spPr>
        <p:txBody>
          <a:bodyPr wrap="square">
            <a:spAutoFit/>
          </a:bodyPr>
          <a:lstStyle/>
          <a:p>
            <a:pPr algn="ctr">
              <a:spcBef>
                <a:spcPts val="300"/>
              </a:spcBef>
              <a:defRPr/>
            </a:pPr>
            <a:r>
              <a:rPr lang="en-GB" sz="1200" b="1" dirty="0" smtClean="0">
                <a:solidFill>
                  <a:srgbClr val="FFFFFF"/>
                </a:solidFill>
                <a:latin typeface="+mn-lt"/>
                <a:cs typeface="Arial" pitchFamily="34" charset="0"/>
              </a:rPr>
              <a:t>Total price paid</a:t>
            </a:r>
            <a:endParaRPr lang="en-US" sz="1200" b="1" dirty="0">
              <a:solidFill>
                <a:srgbClr val="FFFFFF"/>
              </a:solidFill>
              <a:latin typeface="+mn-lt"/>
              <a:cs typeface="Arial" pitchFamily="34" charset="0"/>
            </a:endParaRPr>
          </a:p>
        </p:txBody>
      </p:sp>
      <p:sp>
        <p:nvSpPr>
          <p:cNvPr id="68" name="Up Arrow 67"/>
          <p:cNvSpPr/>
          <p:nvPr/>
        </p:nvSpPr>
        <p:spPr>
          <a:xfrm>
            <a:off x="7799131" y="1856232"/>
            <a:ext cx="261659" cy="960120"/>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Up Arrow 68"/>
          <p:cNvSpPr/>
          <p:nvPr/>
        </p:nvSpPr>
        <p:spPr>
          <a:xfrm rot="10800000">
            <a:off x="7796315" y="2895600"/>
            <a:ext cx="261659" cy="1813560"/>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ounded Rectangle 69"/>
          <p:cNvSpPr/>
          <p:nvPr>
            <p:custDataLst>
              <p:tags r:id="rId2"/>
            </p:custDataLst>
          </p:nvPr>
        </p:nvSpPr>
        <p:spPr bwMode="gray">
          <a:xfrm rot="5400000">
            <a:off x="5618588" y="2873130"/>
            <a:ext cx="3367595" cy="798257"/>
          </a:xfrm>
          <a:prstGeom prst="roundRect">
            <a:avLst>
              <a:gd name="adj" fmla="val 26588"/>
            </a:avLst>
          </a:prstGeom>
          <a:noFill/>
          <a:ln w="25400">
            <a:solidFill>
              <a:srgbClr val="8E25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a:p>
        </p:txBody>
      </p:sp>
      <p:cxnSp>
        <p:nvCxnSpPr>
          <p:cNvPr id="93" name="Straight Arrow Connector 92"/>
          <p:cNvCxnSpPr>
            <a:stCxn id="95" idx="0"/>
            <a:endCxn id="70" idx="3"/>
          </p:cNvCxnSpPr>
          <p:nvPr/>
        </p:nvCxnSpPr>
        <p:spPr bwMode="gray">
          <a:xfrm flipV="1">
            <a:off x="7119663" y="4956048"/>
            <a:ext cx="182718" cy="300278"/>
          </a:xfrm>
          <a:prstGeom prst="straightConnector1">
            <a:avLst/>
          </a:prstGeom>
          <a:ln w="25400">
            <a:solidFill>
              <a:srgbClr val="8E258D"/>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95" name="Rectangle 4"/>
          <p:cNvSpPr>
            <a:spLocks noChangeArrowheads="1"/>
          </p:cNvSpPr>
          <p:nvPr>
            <p:custDataLst>
              <p:tags r:id="rId3"/>
            </p:custDataLst>
          </p:nvPr>
        </p:nvSpPr>
        <p:spPr bwMode="gray">
          <a:xfrm>
            <a:off x="6212293" y="5256326"/>
            <a:ext cx="1814732" cy="303226"/>
          </a:xfrm>
          <a:prstGeom prst="rect">
            <a:avLst/>
          </a:prstGeom>
          <a:solidFill>
            <a:srgbClr val="8E258D"/>
          </a:solidFill>
          <a:ln w="6350">
            <a:noFill/>
            <a:miter lim="800000"/>
            <a:headEnd/>
            <a:tailEnd/>
          </a:ln>
          <a:effectLst/>
        </p:spPr>
        <p:txBody>
          <a:bodyPr lIns="54000" tIns="54000" rIns="54000" bIns="54000" anchor="ctr" anchorCtr="1"/>
          <a:lstStyle/>
          <a:p>
            <a:pPr algn="ctr" defTabSz="762000" eaLnBrk="0" hangingPunct="0">
              <a:lnSpc>
                <a:spcPct val="90000"/>
              </a:lnSpc>
            </a:pPr>
            <a:r>
              <a:rPr lang="en-GB" sz="1200" b="1" dirty="0" smtClean="0">
                <a:solidFill>
                  <a:srgbClr val="FFFFFF"/>
                </a:solidFill>
                <a:latin typeface="Arial"/>
              </a:rPr>
              <a:t>Focus of due diligence</a:t>
            </a:r>
            <a:endParaRPr lang="en-GB" sz="1200" b="1" dirty="0">
              <a:solidFill>
                <a:srgbClr val="FFFFFF"/>
              </a:solidFill>
              <a:latin typeface="Arial"/>
            </a:endParaRPr>
          </a:p>
        </p:txBody>
      </p:sp>
      <p:sp>
        <p:nvSpPr>
          <p:cNvPr id="64" name="TextBox 63"/>
          <p:cNvSpPr txBox="1"/>
          <p:nvPr/>
        </p:nvSpPr>
        <p:spPr>
          <a:xfrm>
            <a:off x="4005943" y="5698666"/>
            <a:ext cx="5112657" cy="646331"/>
          </a:xfrm>
          <a:prstGeom prst="rect">
            <a:avLst/>
          </a:prstGeom>
          <a:solidFill>
            <a:schemeClr val="accent1">
              <a:lumMod val="20000"/>
              <a:lumOff val="80000"/>
            </a:schemeClr>
          </a:solidFill>
        </p:spPr>
        <p:txBody>
          <a:bodyPr wrap="square" rtlCol="0">
            <a:spAutoFit/>
          </a:bodyPr>
          <a:lstStyle/>
          <a:p>
            <a:pPr algn="r"/>
            <a:r>
              <a:rPr lang="en-US" sz="1200" b="1" dirty="0" smtClean="0">
                <a:solidFill>
                  <a:schemeClr val="accent1"/>
                </a:solidFill>
              </a:rPr>
              <a:t>FDD focuses on the risks associated with the value expected to be created by the transaction. Our primary focus should be on high risks with high value creation hypothesis   </a:t>
            </a:r>
            <a:endParaRPr lang="en-US" sz="1200" b="1" dirty="0">
              <a:solidFill>
                <a:schemeClr val="accent1"/>
              </a:solidFill>
            </a:endParaRPr>
          </a:p>
        </p:txBody>
      </p:sp>
      <p:grpSp>
        <p:nvGrpSpPr>
          <p:cNvPr id="63" name="Group 62"/>
          <p:cNvGrpSpPr/>
          <p:nvPr/>
        </p:nvGrpSpPr>
        <p:grpSpPr bwMode="gray">
          <a:xfrm>
            <a:off x="8057477" y="101598"/>
            <a:ext cx="814962" cy="814153"/>
            <a:chOff x="557213" y="1061987"/>
            <a:chExt cx="2395538" cy="2393157"/>
          </a:xfrm>
        </p:grpSpPr>
        <p:sp>
          <p:nvSpPr>
            <p:cNvPr id="65"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71"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1"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6"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8"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09"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12" name="Oval 111"/>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14" name="Oval 113"/>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15" name="TextBox 114"/>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133" name="TextBox 132"/>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134" name="TextBox 133"/>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135" name="TextBox 134"/>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136" name="Oval 135"/>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137" name="TextBox 136"/>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ppt_x"/>
                                          </p:val>
                                        </p:tav>
                                        <p:tav tm="100000">
                                          <p:val>
                                            <p:strVal val="#ppt_x"/>
                                          </p:val>
                                        </p:tav>
                                      </p:tavLst>
                                    </p:anim>
                                    <p:anim calcmode="lin" valueType="num">
                                      <p:cBhvr additive="base">
                                        <p:cTn id="12" dur="500" fill="hold"/>
                                        <p:tgtEl>
                                          <p:spTgt spid="9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ppt_x"/>
                                          </p:val>
                                        </p:tav>
                                        <p:tav tm="100000">
                                          <p:val>
                                            <p:strVal val="#ppt_x"/>
                                          </p:val>
                                        </p:tav>
                                      </p:tavLst>
                                    </p:anim>
                                    <p:anim calcmode="lin" valueType="num">
                                      <p:cBhvr additive="base">
                                        <p:cTn id="1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42875" y="9525"/>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FDD toolkit: Overview</a:t>
            </a:r>
            <a:r>
              <a:rPr lang="en-US" altLang="en-US" dirty="0" smtClean="0">
                <a:solidFill>
                  <a:schemeClr val="accent1">
                    <a:lumMod val="20000"/>
                    <a:lumOff val="80000"/>
                  </a:schemeClr>
                </a:solidFill>
              </a:rPr>
              <a:t/>
            </a:r>
            <a:br>
              <a:rPr lang="en-US" altLang="en-US" dirty="0" smtClean="0">
                <a:solidFill>
                  <a:schemeClr val="accent1">
                    <a:lumMod val="20000"/>
                    <a:lumOff val="80000"/>
                  </a:schemeClr>
                </a:solidFill>
              </a:rPr>
            </a:br>
            <a:r>
              <a:rPr kumimoji="0" lang="en-US" b="1" i="0" u="none" strike="noStrike" kern="0" cap="none" spc="0" normalizeH="0" baseline="0" noProof="0" dirty="0" smtClean="0">
                <a:ln>
                  <a:noFill/>
                </a:ln>
                <a:solidFill>
                  <a:srgbClr val="E7EDF5"/>
                </a:solidFill>
                <a:effectLst/>
                <a:uLnTx/>
                <a:uFillTx/>
              </a:rPr>
              <a:t>How does </a:t>
            </a:r>
            <a:r>
              <a:rPr kumimoji="0" lang="en-US" b="1" i="0" u="none" strike="noStrike" kern="0" cap="none" spc="0" normalizeH="0" noProof="0" dirty="0" smtClean="0">
                <a:ln>
                  <a:noFill/>
                </a:ln>
                <a:solidFill>
                  <a:srgbClr val="E7EDF5"/>
                </a:solidFill>
                <a:effectLst/>
                <a:uLnTx/>
                <a:uFillTx/>
              </a:rPr>
              <a:t>FDD link to the purchase price</a:t>
            </a:r>
            <a:r>
              <a:rPr kumimoji="0" lang="en-US" b="1" i="0" u="none" strike="noStrike" kern="0" cap="none" spc="0" normalizeH="0" baseline="0" noProof="0" dirty="0" smtClean="0">
                <a:ln>
                  <a:noFill/>
                </a:ln>
                <a:solidFill>
                  <a:srgbClr val="E7EDF5"/>
                </a:solidFill>
                <a:effectLst/>
                <a:uLnTx/>
                <a:uFillTx/>
              </a:rPr>
              <a:t>? </a:t>
            </a:r>
            <a:endParaRPr kumimoji="0" lang="en-US" altLang="en-US" b="1" i="0" u="none" strike="noStrike" kern="0" cap="none" spc="0" normalizeH="0" baseline="0" noProof="0" dirty="0" smtClean="0">
              <a:ln>
                <a:noFill/>
              </a:ln>
              <a:solidFill>
                <a:srgbClr val="E7EDF5"/>
              </a:solidFill>
              <a:effectLst/>
              <a:uLnTx/>
              <a:uFillTx/>
              <a:latin typeface="Arial" charset="0"/>
              <a:ea typeface="+mj-ea"/>
              <a:cs typeface="Arial" charset="0"/>
            </a:endParaRPr>
          </a:p>
        </p:txBody>
      </p:sp>
      <p:sp>
        <p:nvSpPr>
          <p:cNvPr id="49" name="Rectangle 3"/>
          <p:cNvSpPr txBox="1">
            <a:spLocks noChangeArrowheads="1"/>
          </p:cNvSpPr>
          <p:nvPr/>
        </p:nvSpPr>
        <p:spPr bwMode="auto">
          <a:xfrm>
            <a:off x="275491" y="1192577"/>
            <a:ext cx="4438650" cy="453628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7C92"/>
                </a:solidFill>
                <a:effectLst/>
                <a:uLnTx/>
                <a:uFillTx/>
                <a:latin typeface="+mn-lt"/>
                <a:ea typeface="+mn-ea"/>
                <a:cs typeface="+mn-cs"/>
              </a:rPr>
              <a:t>Headline price			$m</a:t>
            </a:r>
          </a:p>
          <a:p>
            <a:pPr marL="166688" lvl="1" indent="-165100">
              <a:spcBef>
                <a:spcPts val="300"/>
              </a:spcBef>
              <a:spcAft>
                <a:spcPts val="300"/>
              </a:spcAft>
              <a:buClr>
                <a:schemeClr val="accent1"/>
              </a:buClr>
              <a:buSzPct val="125000"/>
              <a:buFont typeface="Arial" pitchFamily="34" charset="0"/>
              <a:buChar char="▪"/>
              <a:defRPr/>
            </a:pPr>
            <a:r>
              <a:rPr kumimoji="0" lang="en-GB" sz="1600" b="0" i="0" u="none" strike="noStrike" kern="0" cap="none" spc="0" normalizeH="0" baseline="0" noProof="0" dirty="0" smtClean="0">
                <a:ln>
                  <a:noFill/>
                </a:ln>
                <a:solidFill>
                  <a:schemeClr val="tx1"/>
                </a:solidFill>
                <a:effectLst/>
                <a:uLnTx/>
                <a:uFillTx/>
                <a:latin typeface="+mn-lt"/>
                <a:cs typeface="+mn-cs"/>
              </a:rPr>
              <a:t>PE multiple </a:t>
            </a:r>
            <a:r>
              <a:rPr lang="en-US" sz="1600" dirty="0" smtClean="0"/>
              <a:t>(</a:t>
            </a:r>
            <a:r>
              <a:rPr kumimoji="0" lang="en-GB" sz="1600" b="0" i="0" u="none" strike="noStrike" kern="0" cap="none" spc="0" normalizeH="0" baseline="0" noProof="0" dirty="0" smtClean="0">
                <a:ln>
                  <a:noFill/>
                </a:ln>
                <a:solidFill>
                  <a:schemeClr val="tx1"/>
                </a:solidFill>
                <a:effectLst/>
                <a:uLnTx/>
                <a:uFillTx/>
                <a:latin typeface="+mn-lt"/>
                <a:cs typeface="+mn-cs"/>
              </a:rPr>
              <a:t>EBITDA x multiple)	XYZ</a:t>
            </a:r>
          </a:p>
          <a:p>
            <a:pPr marL="166688" lvl="1" indent="15875">
              <a:spcBef>
                <a:spcPts val="300"/>
              </a:spcBef>
              <a:spcAft>
                <a:spcPts val="300"/>
              </a:spcAft>
              <a:buClr>
                <a:schemeClr val="accent1"/>
              </a:buClr>
              <a:buSzPct val="125000"/>
            </a:pPr>
            <a:r>
              <a:rPr lang="en-GB" sz="1600" kern="0" dirty="0" smtClean="0">
                <a:latin typeface="+mn-lt"/>
                <a:cs typeface="+mn-cs"/>
              </a:rPr>
              <a:t>o</a:t>
            </a:r>
            <a:r>
              <a:rPr kumimoji="0" lang="en-GB" sz="1600" b="0" i="0" u="none" strike="noStrike" kern="0" cap="none" spc="0" normalizeH="0" baseline="0" noProof="0" dirty="0" smtClean="0">
                <a:ln>
                  <a:noFill/>
                </a:ln>
                <a:solidFill>
                  <a:schemeClr val="tx1"/>
                </a:solidFill>
                <a:effectLst/>
                <a:uLnTx/>
                <a:uFillTx/>
                <a:latin typeface="+mn-lt"/>
                <a:cs typeface="+mn-cs"/>
              </a:rPr>
              <a:t>r				or</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DCF				ABC</a:t>
            </a: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7C92"/>
                </a:solidFill>
                <a:effectLst/>
                <a:uLnTx/>
                <a:uFillTx/>
                <a:latin typeface="+mn-lt"/>
                <a:ea typeface="+mn-ea"/>
                <a:cs typeface="+mn-cs"/>
              </a:rPr>
              <a:t>Price adjustments</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Completion mechanism</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Net debt/cash			(B)</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Working capital		 	 G</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Capex			(F)</a:t>
            </a:r>
          </a:p>
          <a:p>
            <a:pPr marL="166688" marR="0" lvl="1" indent="-165100" algn="l"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defRPr/>
            </a:pPr>
            <a:r>
              <a:rPr kumimoji="0" lang="en-GB" sz="1600" b="1" i="0" u="none" strike="noStrike" kern="0" cap="none" spc="0" normalizeH="0" baseline="0" noProof="0" dirty="0" smtClean="0">
                <a:ln>
                  <a:noFill/>
                </a:ln>
                <a:solidFill>
                  <a:srgbClr val="007C92"/>
                </a:solidFill>
                <a:effectLst/>
                <a:uLnTx/>
                <a:uFillTx/>
                <a:latin typeface="+mn-lt"/>
                <a:ea typeface="+mn-ea"/>
                <a:cs typeface="+mn-cs"/>
              </a:rPr>
              <a:t>Other matters</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Commitments			 H</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Liabilities			 L</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Excess assets			 R	</a:t>
            </a: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7C92"/>
                </a:solidFill>
                <a:effectLst/>
                <a:uLnTx/>
                <a:uFillTx/>
                <a:latin typeface="+mn-lt"/>
                <a:ea typeface="+mn-ea"/>
                <a:cs typeface="+mn-cs"/>
              </a:rPr>
              <a:t>NET  PURCHASE PRICE		XXX</a:t>
            </a:r>
            <a:endParaRPr kumimoji="0" lang="en-GB" sz="1600" b="1" i="0" u="none" strike="noStrike" kern="0" cap="none" spc="0" normalizeH="0" baseline="0" noProof="0" dirty="0">
              <a:ln>
                <a:noFill/>
              </a:ln>
              <a:solidFill>
                <a:srgbClr val="007C92"/>
              </a:solidFill>
              <a:effectLst/>
              <a:uLnTx/>
              <a:uFillTx/>
              <a:latin typeface="+mn-lt"/>
              <a:ea typeface="+mn-ea"/>
              <a:cs typeface="+mn-cs"/>
            </a:endParaRPr>
          </a:p>
        </p:txBody>
      </p:sp>
      <p:sp>
        <p:nvSpPr>
          <p:cNvPr id="51" name="Line 4"/>
          <p:cNvSpPr>
            <a:spLocks noChangeShapeType="1"/>
          </p:cNvSpPr>
          <p:nvPr/>
        </p:nvSpPr>
        <p:spPr bwMode="auto">
          <a:xfrm>
            <a:off x="3693215" y="5556466"/>
            <a:ext cx="778119" cy="0"/>
          </a:xfrm>
          <a:prstGeom prst="line">
            <a:avLst/>
          </a:prstGeom>
          <a:noFill/>
          <a:ln w="6350">
            <a:solidFill>
              <a:schemeClr val="tx2"/>
            </a:solidFill>
            <a:round/>
            <a:headEnd/>
            <a:tailEnd/>
          </a:ln>
          <a:effectLst/>
        </p:spPr>
        <p:txBody>
          <a:bodyPr lIns="54000" tIns="54000" rIns="54000" bIns="0" anchor="ctr"/>
          <a:lstStyle/>
          <a:p>
            <a:endParaRPr lang="en-US" dirty="0"/>
          </a:p>
        </p:txBody>
      </p:sp>
      <p:sp>
        <p:nvSpPr>
          <p:cNvPr id="52" name="Line 5"/>
          <p:cNvSpPr>
            <a:spLocks noChangeShapeType="1"/>
          </p:cNvSpPr>
          <p:nvPr/>
        </p:nvSpPr>
        <p:spPr bwMode="auto">
          <a:xfrm>
            <a:off x="3702695" y="5889240"/>
            <a:ext cx="778119" cy="0"/>
          </a:xfrm>
          <a:prstGeom prst="line">
            <a:avLst/>
          </a:prstGeom>
          <a:noFill/>
          <a:ln w="6350">
            <a:solidFill>
              <a:schemeClr val="tx2"/>
            </a:solidFill>
            <a:round/>
            <a:headEnd/>
            <a:tailEnd/>
          </a:ln>
          <a:effectLst/>
        </p:spPr>
        <p:txBody>
          <a:bodyPr lIns="54000" tIns="54000" rIns="54000" bIns="0" anchor="ctr"/>
          <a:lstStyle/>
          <a:p>
            <a:endParaRPr lang="en-US" dirty="0"/>
          </a:p>
        </p:txBody>
      </p:sp>
      <p:sp>
        <p:nvSpPr>
          <p:cNvPr id="53" name="Text Box 6"/>
          <p:cNvSpPr txBox="1">
            <a:spLocks noChangeArrowheads="1"/>
          </p:cNvSpPr>
          <p:nvPr/>
        </p:nvSpPr>
        <p:spPr bwMode="auto">
          <a:xfrm>
            <a:off x="4616364" y="1602146"/>
            <a:ext cx="1785228" cy="608525"/>
          </a:xfrm>
          <a:prstGeom prst="rect">
            <a:avLst/>
          </a:prstGeom>
          <a:noFill/>
          <a:ln w="6350">
            <a:noFill/>
            <a:miter lim="800000"/>
            <a:headEnd/>
            <a:tailEnd/>
          </a:ln>
          <a:effectLst/>
        </p:spPr>
        <p:txBody>
          <a:bodyPr wrap="square" lIns="54000" tIns="54000" rIns="54000" bIns="0">
            <a:spAutoFit/>
          </a:bodyPr>
          <a:lstStyle/>
          <a:p>
            <a:r>
              <a:rPr lang="en-GB" dirty="0" smtClean="0">
                <a:solidFill>
                  <a:srgbClr val="8E258D"/>
                </a:solidFill>
              </a:rPr>
              <a:t>Valuation of Enterprise Value</a:t>
            </a:r>
            <a:endParaRPr lang="en-GB" dirty="0">
              <a:solidFill>
                <a:srgbClr val="8E258D"/>
              </a:solidFill>
            </a:endParaRPr>
          </a:p>
        </p:txBody>
      </p:sp>
      <p:sp>
        <p:nvSpPr>
          <p:cNvPr id="54" name="Text Box 7"/>
          <p:cNvSpPr txBox="1">
            <a:spLocks noChangeArrowheads="1"/>
          </p:cNvSpPr>
          <p:nvPr/>
        </p:nvSpPr>
        <p:spPr bwMode="auto">
          <a:xfrm>
            <a:off x="4576195" y="2856210"/>
            <a:ext cx="2716883" cy="1439522"/>
          </a:xfrm>
          <a:prstGeom prst="rect">
            <a:avLst/>
          </a:prstGeom>
          <a:noFill/>
          <a:ln w="6350">
            <a:noFill/>
            <a:miter lim="800000"/>
            <a:headEnd/>
            <a:tailEnd/>
          </a:ln>
          <a:effectLst/>
        </p:spPr>
        <p:txBody>
          <a:bodyPr wrap="square" lIns="54000" tIns="54000" rIns="54000" bIns="0">
            <a:spAutoFit/>
          </a:bodyPr>
          <a:lstStyle/>
          <a:p>
            <a:r>
              <a:rPr lang="en-GB" dirty="0" smtClean="0">
                <a:solidFill>
                  <a:srgbClr val="8E258D"/>
                </a:solidFill>
              </a:rPr>
              <a:t>Enterprise to Equity bridge: Sale and Purchase Agreement (SPA)</a:t>
            </a:r>
            <a:endParaRPr lang="en-GB" dirty="0">
              <a:solidFill>
                <a:srgbClr val="8E258D"/>
              </a:solidFill>
            </a:endParaRPr>
          </a:p>
          <a:p>
            <a:r>
              <a:rPr lang="en-GB" dirty="0">
                <a:solidFill>
                  <a:srgbClr val="8E258D"/>
                </a:solidFill>
              </a:rPr>
              <a:t>Completion Accounts</a:t>
            </a:r>
          </a:p>
        </p:txBody>
      </p:sp>
      <p:sp>
        <p:nvSpPr>
          <p:cNvPr id="57" name="Text Box 8"/>
          <p:cNvSpPr txBox="1">
            <a:spLocks noChangeArrowheads="1"/>
          </p:cNvSpPr>
          <p:nvPr/>
        </p:nvSpPr>
        <p:spPr bwMode="auto">
          <a:xfrm>
            <a:off x="4607514" y="4353510"/>
            <a:ext cx="2420010" cy="1439522"/>
          </a:xfrm>
          <a:prstGeom prst="rect">
            <a:avLst/>
          </a:prstGeom>
          <a:noFill/>
          <a:ln w="6350">
            <a:noFill/>
            <a:miter lim="800000"/>
            <a:headEnd/>
            <a:tailEnd/>
          </a:ln>
          <a:effectLst/>
        </p:spPr>
        <p:txBody>
          <a:bodyPr wrap="square" lIns="54000" tIns="54000" rIns="54000" bIns="0">
            <a:spAutoFit/>
          </a:bodyPr>
          <a:lstStyle/>
          <a:p>
            <a:r>
              <a:rPr lang="en-GB" dirty="0" smtClean="0">
                <a:solidFill>
                  <a:srgbClr val="8E258D"/>
                </a:solidFill>
              </a:rPr>
              <a:t>May be reflected in valuation for headline price or SPA </a:t>
            </a:r>
            <a:r>
              <a:rPr lang="en-GB" dirty="0">
                <a:solidFill>
                  <a:srgbClr val="8E258D"/>
                </a:solidFill>
              </a:rPr>
              <a:t>treatment</a:t>
            </a:r>
          </a:p>
          <a:p>
            <a:r>
              <a:rPr lang="en-GB" dirty="0" smtClean="0">
                <a:solidFill>
                  <a:srgbClr val="8E258D"/>
                </a:solidFill>
              </a:rPr>
              <a:t>(e.g. indemnities and warranties)</a:t>
            </a:r>
            <a:endParaRPr lang="en-GB" dirty="0">
              <a:solidFill>
                <a:srgbClr val="8E258D"/>
              </a:solidFill>
            </a:endParaRPr>
          </a:p>
        </p:txBody>
      </p:sp>
      <p:sp>
        <p:nvSpPr>
          <p:cNvPr id="58" name="AutoShape 9"/>
          <p:cNvSpPr>
            <a:spLocks/>
          </p:cNvSpPr>
          <p:nvPr/>
        </p:nvSpPr>
        <p:spPr bwMode="auto">
          <a:xfrm>
            <a:off x="4381328" y="1414144"/>
            <a:ext cx="201512" cy="1032063"/>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dirty="0"/>
          </a:p>
        </p:txBody>
      </p:sp>
      <p:sp>
        <p:nvSpPr>
          <p:cNvPr id="59" name="AutoShape 10"/>
          <p:cNvSpPr>
            <a:spLocks/>
          </p:cNvSpPr>
          <p:nvPr/>
        </p:nvSpPr>
        <p:spPr bwMode="auto">
          <a:xfrm>
            <a:off x="4352651" y="3069689"/>
            <a:ext cx="201513" cy="966491"/>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dirty="0"/>
          </a:p>
        </p:txBody>
      </p:sp>
      <p:sp>
        <p:nvSpPr>
          <p:cNvPr id="60" name="AutoShape 11"/>
          <p:cNvSpPr>
            <a:spLocks/>
          </p:cNvSpPr>
          <p:nvPr/>
        </p:nvSpPr>
        <p:spPr bwMode="auto">
          <a:xfrm>
            <a:off x="4380919" y="4353338"/>
            <a:ext cx="151107" cy="949408"/>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dirty="0"/>
          </a:p>
        </p:txBody>
      </p:sp>
      <p:sp>
        <p:nvSpPr>
          <p:cNvPr id="21" name="TextBox 20"/>
          <p:cNvSpPr txBox="1"/>
          <p:nvPr/>
        </p:nvSpPr>
        <p:spPr>
          <a:xfrm>
            <a:off x="7238999" y="1219200"/>
            <a:ext cx="1879601" cy="4401205"/>
          </a:xfrm>
          <a:prstGeom prst="rect">
            <a:avLst/>
          </a:prstGeom>
          <a:solidFill>
            <a:schemeClr val="accent1">
              <a:lumMod val="20000"/>
              <a:lumOff val="80000"/>
            </a:schemeClr>
          </a:solidFill>
        </p:spPr>
        <p:txBody>
          <a:bodyPr wrap="square" rtlCol="0">
            <a:spAutoFit/>
          </a:bodyPr>
          <a:lstStyle/>
          <a:p>
            <a:r>
              <a:rPr lang="en-US" sz="1400" dirty="0" smtClean="0">
                <a:solidFill>
                  <a:schemeClr val="accent1"/>
                </a:solidFill>
              </a:rPr>
              <a:t>The FDD toolkit includes separate sections that focuses on each of the components of purchase price, for example, headline line price EBITDA is the focus of quality of earnings section, each of the price adjustments are covered in a separate section and also in the SPA section.  In summary, FDD impacts and provides inputs on ALL aspects of purchase price</a:t>
            </a:r>
            <a:endParaRPr lang="en-US" sz="1400" dirty="0">
              <a:solidFill>
                <a:schemeClr val="accent1"/>
              </a:solidFill>
            </a:endParaRPr>
          </a:p>
        </p:txBody>
      </p:sp>
      <p:grpSp>
        <p:nvGrpSpPr>
          <p:cNvPr id="13" name="Group 12"/>
          <p:cNvGrpSpPr/>
          <p:nvPr/>
        </p:nvGrpSpPr>
        <p:grpSpPr bwMode="gray">
          <a:xfrm>
            <a:off x="8057477" y="101598"/>
            <a:ext cx="814962" cy="814153"/>
            <a:chOff x="557213" y="1061987"/>
            <a:chExt cx="2395538" cy="2393157"/>
          </a:xfrm>
        </p:grpSpPr>
        <p:sp>
          <p:nvSpPr>
            <p:cNvPr id="14"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5"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6"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7"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8"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9"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0"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22"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23" name="Oval 22"/>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4" name="Oval 23"/>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5" name="TextBox 24"/>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26" name="TextBox 25"/>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27" name="TextBox 26"/>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28" name="TextBox 27"/>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29" name="Oval 28"/>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30" name="TextBox 29"/>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sz="1800" dirty="0" smtClean="0"/>
              <a:t>When do we do FDD?</a:t>
            </a:r>
            <a:endParaRPr lang="en-GB" sz="1800" dirty="0"/>
          </a:p>
        </p:txBody>
      </p:sp>
      <p:sp>
        <p:nvSpPr>
          <p:cNvPr id="5" name="Text Placeholder 4"/>
          <p:cNvSpPr>
            <a:spLocks noGrp="1"/>
          </p:cNvSpPr>
          <p:nvPr>
            <p:ph type="body" sz="quarter" idx="4294967295"/>
          </p:nvPr>
        </p:nvSpPr>
        <p:spPr>
          <a:xfrm>
            <a:off x="272400" y="2022125"/>
            <a:ext cx="1022716" cy="200055"/>
          </a:xfrm>
        </p:spPr>
        <p:txBody>
          <a:bodyPr wrap="none">
            <a:spAutoFit/>
          </a:bodyPr>
          <a:lstStyle/>
          <a:p>
            <a:r>
              <a:rPr lang="en-GB" sz="1000" dirty="0" smtClean="0"/>
              <a:t>[Client] activities</a:t>
            </a:r>
            <a:endParaRPr lang="en-GB" sz="1000" dirty="0"/>
          </a:p>
        </p:txBody>
      </p:sp>
      <p:sp>
        <p:nvSpPr>
          <p:cNvPr id="43" name="AutoShape 4"/>
          <p:cNvSpPr>
            <a:spLocks noChangeArrowheads="1"/>
          </p:cNvSpPr>
          <p:nvPr/>
        </p:nvSpPr>
        <p:spPr bwMode="gray">
          <a:xfrm>
            <a:off x="253595" y="1387054"/>
            <a:ext cx="8638886" cy="630471"/>
          </a:xfrm>
          <a:prstGeom prst="homePlate">
            <a:avLst>
              <a:gd name="adj" fmla="val 34140"/>
            </a:avLst>
          </a:prstGeom>
          <a:solidFill>
            <a:srgbClr val="FAEDBF"/>
          </a:solidFill>
          <a:ln w="6350">
            <a:noFill/>
            <a:miter lim="800000"/>
            <a:headEnd type="none" w="sm" len="sm"/>
            <a:tailEnd type="none" w="sm" len="sm"/>
          </a:ln>
          <a:effectLst/>
        </p:spPr>
        <p:txBody>
          <a:bodyPr lIns="54000" tIns="54000" rIns="54000" bIns="54000" anchor="ctr"/>
          <a:lstStyle/>
          <a:p>
            <a:pPr algn="ctr"/>
            <a:endParaRPr lang="en-US" sz="1000" dirty="0">
              <a:latin typeface="Arial" pitchFamily="34" charset="0"/>
              <a:cs typeface="Arial" pitchFamily="34" charset="0"/>
            </a:endParaRPr>
          </a:p>
        </p:txBody>
      </p:sp>
      <p:sp>
        <p:nvSpPr>
          <p:cNvPr id="44" name="Line 68"/>
          <p:cNvSpPr>
            <a:spLocks noChangeShapeType="1"/>
          </p:cNvSpPr>
          <p:nvPr/>
        </p:nvSpPr>
        <p:spPr bwMode="gray">
          <a:xfrm>
            <a:off x="467274" y="1531068"/>
            <a:ext cx="8211006" cy="0"/>
          </a:xfrm>
          <a:prstGeom prst="line">
            <a:avLst/>
          </a:prstGeom>
          <a:noFill/>
          <a:ln w="12700">
            <a:solidFill>
              <a:srgbClr val="00338D"/>
            </a:solidFill>
            <a:round/>
            <a:headEnd type="none" w="sm" len="sm"/>
            <a:tailEnd type="triangle" w="med" len="lg"/>
          </a:ln>
          <a:effectLst/>
        </p:spPr>
        <p:txBody>
          <a:bodyPr lIns="54000" tIns="54000" rIns="54000" bIns="54000"/>
          <a:lstStyle/>
          <a:p>
            <a:endParaRPr lang="en-GB" sz="1000" dirty="0">
              <a:latin typeface="Arial" pitchFamily="34" charset="0"/>
              <a:cs typeface="Arial" pitchFamily="34" charset="0"/>
            </a:endParaRPr>
          </a:p>
        </p:txBody>
      </p:sp>
      <p:grpSp>
        <p:nvGrpSpPr>
          <p:cNvPr id="2" name="Group 250"/>
          <p:cNvGrpSpPr/>
          <p:nvPr/>
        </p:nvGrpSpPr>
        <p:grpSpPr bwMode="gray">
          <a:xfrm>
            <a:off x="251521" y="1494476"/>
            <a:ext cx="215754" cy="268065"/>
            <a:chOff x="249954" y="2679171"/>
            <a:chExt cx="217590" cy="268065"/>
          </a:xfrm>
        </p:grpSpPr>
        <p:sp>
          <p:nvSpPr>
            <p:cNvPr id="92" name="Rectangle 91"/>
            <p:cNvSpPr>
              <a:spLocks noChangeArrowheads="1"/>
            </p:cNvSpPr>
            <p:nvPr>
              <p:custDataLst>
                <p:tags r:id="rId25"/>
              </p:custDataLst>
            </p:nvPr>
          </p:nvSpPr>
          <p:spPr bwMode="gray">
            <a:xfrm>
              <a:off x="249954"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93"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3" name="Group 253"/>
          <p:cNvGrpSpPr/>
          <p:nvPr/>
        </p:nvGrpSpPr>
        <p:grpSpPr bwMode="gray">
          <a:xfrm>
            <a:off x="1453615" y="1494476"/>
            <a:ext cx="108879" cy="268065"/>
            <a:chOff x="357738" y="2679171"/>
            <a:chExt cx="109806" cy="268065"/>
          </a:xfrm>
        </p:grpSpPr>
        <p:sp>
          <p:nvSpPr>
            <p:cNvPr id="90" name="Rectangle 89"/>
            <p:cNvSpPr>
              <a:spLocks noChangeArrowheads="1"/>
            </p:cNvSpPr>
            <p:nvPr>
              <p:custDataLst>
                <p:tags r:id="rId24"/>
              </p:custDataLst>
            </p:nvPr>
          </p:nvSpPr>
          <p:spPr bwMode="gray">
            <a:xfrm>
              <a:off x="35773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91"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6" name="Group 256"/>
          <p:cNvGrpSpPr/>
          <p:nvPr/>
        </p:nvGrpSpPr>
        <p:grpSpPr bwMode="gray">
          <a:xfrm>
            <a:off x="2318548" y="1494476"/>
            <a:ext cx="109673" cy="268065"/>
            <a:chOff x="356938" y="2679171"/>
            <a:chExt cx="110606" cy="268065"/>
          </a:xfrm>
        </p:grpSpPr>
        <p:sp>
          <p:nvSpPr>
            <p:cNvPr id="88" name="Rectangle 87"/>
            <p:cNvSpPr>
              <a:spLocks noChangeArrowheads="1"/>
            </p:cNvSpPr>
            <p:nvPr>
              <p:custDataLst>
                <p:tags r:id="rId23"/>
              </p:custDataLst>
            </p:nvPr>
          </p:nvSpPr>
          <p:spPr bwMode="gray">
            <a:xfrm>
              <a:off x="35693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89"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7" name="Group 259"/>
          <p:cNvGrpSpPr/>
          <p:nvPr/>
        </p:nvGrpSpPr>
        <p:grpSpPr bwMode="gray">
          <a:xfrm>
            <a:off x="3195421" y="1494476"/>
            <a:ext cx="98547" cy="268065"/>
            <a:chOff x="368158" y="2679171"/>
            <a:chExt cx="99386" cy="268065"/>
          </a:xfrm>
        </p:grpSpPr>
        <p:sp>
          <p:nvSpPr>
            <p:cNvPr id="86" name="Rectangle 85"/>
            <p:cNvSpPr>
              <a:spLocks noChangeArrowheads="1"/>
            </p:cNvSpPr>
            <p:nvPr>
              <p:custDataLst>
                <p:tags r:id="rId22"/>
              </p:custDataLst>
            </p:nvPr>
          </p:nvSpPr>
          <p:spPr bwMode="gray">
            <a:xfrm>
              <a:off x="36815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87"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8" name="Group 262"/>
          <p:cNvGrpSpPr/>
          <p:nvPr/>
        </p:nvGrpSpPr>
        <p:grpSpPr bwMode="gray">
          <a:xfrm>
            <a:off x="4039691" y="1494476"/>
            <a:ext cx="120005" cy="268065"/>
            <a:chOff x="346518" y="2679171"/>
            <a:chExt cx="121026" cy="268065"/>
          </a:xfrm>
        </p:grpSpPr>
        <p:sp>
          <p:nvSpPr>
            <p:cNvPr id="84" name="Rectangle 83"/>
            <p:cNvSpPr>
              <a:spLocks noChangeArrowheads="1"/>
            </p:cNvSpPr>
            <p:nvPr>
              <p:custDataLst>
                <p:tags r:id="rId21"/>
              </p:custDataLst>
            </p:nvPr>
          </p:nvSpPr>
          <p:spPr bwMode="gray">
            <a:xfrm>
              <a:off x="34651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85"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9" name="Group 265"/>
          <p:cNvGrpSpPr/>
          <p:nvPr/>
        </p:nvGrpSpPr>
        <p:grpSpPr bwMode="gray">
          <a:xfrm>
            <a:off x="4923672" y="1494476"/>
            <a:ext cx="101726" cy="268065"/>
            <a:chOff x="364952" y="2679171"/>
            <a:chExt cx="102592" cy="268065"/>
          </a:xfrm>
        </p:grpSpPr>
        <p:sp>
          <p:nvSpPr>
            <p:cNvPr id="82" name="Rectangle 81"/>
            <p:cNvSpPr>
              <a:spLocks noChangeArrowheads="1"/>
            </p:cNvSpPr>
            <p:nvPr>
              <p:custDataLst>
                <p:tags r:id="rId20"/>
              </p:custDataLst>
            </p:nvPr>
          </p:nvSpPr>
          <p:spPr bwMode="gray">
            <a:xfrm>
              <a:off x="364952"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83"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10" name="Group 268"/>
          <p:cNvGrpSpPr/>
          <p:nvPr/>
        </p:nvGrpSpPr>
        <p:grpSpPr bwMode="gray">
          <a:xfrm>
            <a:off x="5810061" y="1494476"/>
            <a:ext cx="81063" cy="268065"/>
            <a:chOff x="385791" y="2679171"/>
            <a:chExt cx="81753" cy="268065"/>
          </a:xfrm>
        </p:grpSpPr>
        <p:sp>
          <p:nvSpPr>
            <p:cNvPr id="80" name="Rectangle 79"/>
            <p:cNvSpPr>
              <a:spLocks noChangeArrowheads="1"/>
            </p:cNvSpPr>
            <p:nvPr>
              <p:custDataLst>
                <p:tags r:id="rId19"/>
              </p:custDataLst>
            </p:nvPr>
          </p:nvSpPr>
          <p:spPr bwMode="gray">
            <a:xfrm>
              <a:off x="385791"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81"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11" name="Group 271"/>
          <p:cNvGrpSpPr/>
          <p:nvPr/>
        </p:nvGrpSpPr>
        <p:grpSpPr bwMode="gray">
          <a:xfrm>
            <a:off x="6644791" y="1494476"/>
            <a:ext cx="112058" cy="268065"/>
            <a:chOff x="354532" y="2679171"/>
            <a:chExt cx="113012" cy="268065"/>
          </a:xfrm>
        </p:grpSpPr>
        <p:sp>
          <p:nvSpPr>
            <p:cNvPr id="78" name="Rectangle 77"/>
            <p:cNvSpPr>
              <a:spLocks noChangeArrowheads="1"/>
            </p:cNvSpPr>
            <p:nvPr>
              <p:custDataLst>
                <p:tags r:id="rId18"/>
              </p:custDataLst>
            </p:nvPr>
          </p:nvSpPr>
          <p:spPr bwMode="gray">
            <a:xfrm>
              <a:off x="354532"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79"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12" name="Group 274"/>
          <p:cNvGrpSpPr/>
          <p:nvPr/>
        </p:nvGrpSpPr>
        <p:grpSpPr bwMode="gray">
          <a:xfrm>
            <a:off x="7510517" y="1494476"/>
            <a:ext cx="112058" cy="268065"/>
            <a:chOff x="354532" y="2679171"/>
            <a:chExt cx="113012" cy="268065"/>
          </a:xfrm>
        </p:grpSpPr>
        <p:sp>
          <p:nvSpPr>
            <p:cNvPr id="76" name="Rectangle 75"/>
            <p:cNvSpPr>
              <a:spLocks noChangeArrowheads="1"/>
            </p:cNvSpPr>
            <p:nvPr>
              <p:custDataLst>
                <p:tags r:id="rId17"/>
              </p:custDataLst>
            </p:nvPr>
          </p:nvSpPr>
          <p:spPr bwMode="gray">
            <a:xfrm>
              <a:off x="354532"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77"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grpSp>
        <p:nvGrpSpPr>
          <p:cNvPr id="13" name="Group 283"/>
          <p:cNvGrpSpPr/>
          <p:nvPr/>
        </p:nvGrpSpPr>
        <p:grpSpPr bwMode="gray">
          <a:xfrm>
            <a:off x="8376266" y="1494476"/>
            <a:ext cx="98547" cy="268065"/>
            <a:chOff x="368158" y="2679171"/>
            <a:chExt cx="99386" cy="268065"/>
          </a:xfrm>
        </p:grpSpPr>
        <p:sp>
          <p:nvSpPr>
            <p:cNvPr id="74" name="Rectangle 73"/>
            <p:cNvSpPr>
              <a:spLocks noChangeArrowheads="1"/>
            </p:cNvSpPr>
            <p:nvPr>
              <p:custDataLst>
                <p:tags r:id="rId16"/>
              </p:custDataLst>
            </p:nvPr>
          </p:nvSpPr>
          <p:spPr bwMode="gray">
            <a:xfrm>
              <a:off x="36815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hangingPunct="0">
                <a:lnSpc>
                  <a:spcPct val="80000"/>
                </a:lnSpc>
              </a:pPr>
              <a:r>
                <a:rPr lang="en-GB" sz="1000" dirty="0" smtClean="0">
                  <a:solidFill>
                    <a:srgbClr val="00338D"/>
                  </a:solidFill>
                  <a:latin typeface="Arial"/>
                  <a:cs typeface="Arial" pitchFamily="34" charset="0"/>
                </a:rPr>
                <a:t> </a:t>
              </a:r>
              <a:endParaRPr lang="en-GB" sz="1000" dirty="0">
                <a:solidFill>
                  <a:srgbClr val="00338D"/>
                </a:solidFill>
                <a:latin typeface="Arial"/>
                <a:cs typeface="Arial" pitchFamily="34" charset="0"/>
              </a:endParaRPr>
            </a:p>
          </p:txBody>
        </p:sp>
        <p:sp>
          <p:nvSpPr>
            <p:cNvPr id="75"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endParaRPr lang="en-GB" sz="1000" dirty="0">
                <a:latin typeface="Arial" pitchFamily="34" charset="0"/>
                <a:cs typeface="Arial" pitchFamily="34" charset="0"/>
              </a:endParaRPr>
            </a:p>
          </p:txBody>
        </p:sp>
      </p:grpSp>
      <p:sp>
        <p:nvSpPr>
          <p:cNvPr id="41" name="Rectangle 40"/>
          <p:cNvSpPr>
            <a:spLocks noChangeArrowheads="1"/>
          </p:cNvSpPr>
          <p:nvPr>
            <p:custDataLst>
              <p:tags r:id="rId1"/>
            </p:custDataLst>
          </p:nvPr>
        </p:nvSpPr>
        <p:spPr bwMode="gray">
          <a:xfrm>
            <a:off x="5522119" y="1733745"/>
            <a:ext cx="753411"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hangingPunct="0">
              <a:lnSpc>
                <a:spcPct val="80000"/>
              </a:lnSpc>
            </a:pPr>
            <a:r>
              <a:rPr lang="en-GB" sz="1000" b="1" dirty="0" smtClean="0">
                <a:solidFill>
                  <a:schemeClr val="accent4"/>
                </a:solidFill>
                <a:latin typeface="Arial"/>
                <a:cs typeface="Arial" pitchFamily="34" charset="0"/>
              </a:rPr>
              <a:t>SPA signing</a:t>
            </a:r>
            <a:endParaRPr lang="en-GB" sz="1000" b="1" dirty="0">
              <a:solidFill>
                <a:schemeClr val="accent4"/>
              </a:solidFill>
              <a:latin typeface="Arial"/>
              <a:cs typeface="Arial" pitchFamily="34" charset="0"/>
            </a:endParaRPr>
          </a:p>
        </p:txBody>
      </p:sp>
      <p:sp>
        <p:nvSpPr>
          <p:cNvPr id="42" name="AutoShape 57"/>
          <p:cNvSpPr>
            <a:spLocks noChangeArrowheads="1"/>
          </p:cNvSpPr>
          <p:nvPr/>
        </p:nvSpPr>
        <p:spPr bwMode="gray">
          <a:xfrm>
            <a:off x="5839660" y="1609212"/>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a:endParaRPr lang="en-US" sz="1000" dirty="0">
              <a:latin typeface="Arial" pitchFamily="34" charset="0"/>
              <a:cs typeface="Arial" pitchFamily="34" charset="0"/>
            </a:endParaRPr>
          </a:p>
        </p:txBody>
      </p:sp>
      <p:sp>
        <p:nvSpPr>
          <p:cNvPr id="39" name="Rectangle 38"/>
          <p:cNvSpPr>
            <a:spLocks noChangeArrowheads="1"/>
          </p:cNvSpPr>
          <p:nvPr>
            <p:custDataLst>
              <p:tags r:id="rId2"/>
            </p:custDataLst>
          </p:nvPr>
        </p:nvSpPr>
        <p:spPr bwMode="gray">
          <a:xfrm>
            <a:off x="7126317" y="1733745"/>
            <a:ext cx="987450"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hangingPunct="0">
              <a:lnSpc>
                <a:spcPct val="80000"/>
              </a:lnSpc>
            </a:pPr>
            <a:r>
              <a:rPr lang="en-GB" sz="1000" b="1" dirty="0" smtClean="0">
                <a:solidFill>
                  <a:schemeClr val="accent4"/>
                </a:solidFill>
                <a:latin typeface="Arial"/>
                <a:cs typeface="Arial" pitchFamily="34" charset="0"/>
              </a:rPr>
              <a:t>Deal completion</a:t>
            </a:r>
            <a:endParaRPr lang="en-GB" sz="1000" b="1" dirty="0">
              <a:solidFill>
                <a:schemeClr val="accent4"/>
              </a:solidFill>
              <a:latin typeface="Arial"/>
              <a:cs typeface="Arial" pitchFamily="34" charset="0"/>
            </a:endParaRPr>
          </a:p>
        </p:txBody>
      </p:sp>
      <p:sp>
        <p:nvSpPr>
          <p:cNvPr id="40" name="AutoShape 57"/>
          <p:cNvSpPr>
            <a:spLocks noChangeArrowheads="1"/>
          </p:cNvSpPr>
          <p:nvPr/>
        </p:nvSpPr>
        <p:spPr bwMode="gray">
          <a:xfrm>
            <a:off x="7570939" y="1609212"/>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a:endParaRPr lang="en-US" sz="1000" dirty="0">
              <a:latin typeface="Arial" pitchFamily="34" charset="0"/>
              <a:cs typeface="Arial" pitchFamily="34" charset="0"/>
            </a:endParaRPr>
          </a:p>
        </p:txBody>
      </p:sp>
      <p:sp>
        <p:nvSpPr>
          <p:cNvPr id="157" name="AutoShape 41"/>
          <p:cNvSpPr>
            <a:spLocks noChangeArrowheads="1"/>
          </p:cNvSpPr>
          <p:nvPr>
            <p:custDataLst>
              <p:tags r:id="rId3"/>
            </p:custDataLst>
          </p:nvPr>
        </p:nvSpPr>
        <p:spPr bwMode="gray">
          <a:xfrm>
            <a:off x="241876" y="2804904"/>
            <a:ext cx="8697041" cy="831304"/>
          </a:xfrm>
          <a:prstGeom prst="homePlate">
            <a:avLst>
              <a:gd name="adj" fmla="val 24045"/>
            </a:avLst>
          </a:prstGeom>
          <a:solidFill>
            <a:srgbClr val="80BEC9"/>
          </a:solidFill>
          <a:ln w="6350">
            <a:noFill/>
            <a:miter lim="800000"/>
            <a:headEnd type="none" w="sm" len="sm"/>
            <a:tailEnd type="none" w="sm" len="sm"/>
          </a:ln>
          <a:effectLst/>
        </p:spPr>
        <p:txBody>
          <a:bodyPr wrap="none" lIns="54000" tIns="54000" rIns="54000" bIns="54000" numCol="1" spcCol="252000" anchor="ctr"/>
          <a:lstStyle/>
          <a:p>
            <a:pPr marL="3859213" lvl="2" indent="-177800">
              <a:buClr>
                <a:schemeClr val="bg1"/>
              </a:buClr>
              <a:buFont typeface="Arial" pitchFamily="34" charset="0"/>
              <a:buChar char="■"/>
              <a:defRPr/>
            </a:pPr>
            <a:endParaRPr lang="en-GB" sz="1000" b="1" dirty="0">
              <a:solidFill>
                <a:schemeClr val="bg1"/>
              </a:solidFill>
              <a:latin typeface="Arial"/>
              <a:cs typeface="Arial" pitchFamily="34" charset="0"/>
            </a:endParaRPr>
          </a:p>
        </p:txBody>
      </p:sp>
      <p:sp>
        <p:nvSpPr>
          <p:cNvPr id="161" name="Rectangle 160"/>
          <p:cNvSpPr>
            <a:spLocks noChangeArrowheads="1"/>
          </p:cNvSpPr>
          <p:nvPr>
            <p:custDataLst>
              <p:tags r:id="rId4"/>
            </p:custDataLst>
          </p:nvPr>
        </p:nvSpPr>
        <p:spPr bwMode="gray">
          <a:xfrm>
            <a:off x="3702693" y="1733745"/>
            <a:ext cx="904094"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hangingPunct="0">
              <a:lnSpc>
                <a:spcPct val="80000"/>
              </a:lnSpc>
            </a:pPr>
            <a:r>
              <a:rPr lang="en-GB" sz="1000" b="1" dirty="0" smtClean="0">
                <a:solidFill>
                  <a:schemeClr val="accent4"/>
                </a:solidFill>
                <a:latin typeface="Arial"/>
                <a:cs typeface="Arial" pitchFamily="34" charset="0"/>
              </a:rPr>
              <a:t>DD completion</a:t>
            </a:r>
            <a:endParaRPr lang="en-GB" sz="1000" b="1" dirty="0">
              <a:solidFill>
                <a:schemeClr val="accent4"/>
              </a:solidFill>
              <a:latin typeface="Arial"/>
              <a:cs typeface="Arial" pitchFamily="34" charset="0"/>
            </a:endParaRPr>
          </a:p>
        </p:txBody>
      </p:sp>
      <p:sp>
        <p:nvSpPr>
          <p:cNvPr id="162" name="AutoShape 57"/>
          <p:cNvSpPr>
            <a:spLocks noChangeArrowheads="1"/>
          </p:cNvSpPr>
          <p:nvPr/>
        </p:nvSpPr>
        <p:spPr bwMode="gray">
          <a:xfrm>
            <a:off x="4105629" y="1609212"/>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a:endParaRPr lang="en-US" sz="1000" dirty="0">
              <a:latin typeface="Arial" pitchFamily="34" charset="0"/>
              <a:cs typeface="Arial" pitchFamily="34" charset="0"/>
            </a:endParaRPr>
          </a:p>
        </p:txBody>
      </p:sp>
      <p:sp>
        <p:nvSpPr>
          <p:cNvPr id="63" name="Rectangle 62"/>
          <p:cNvSpPr>
            <a:spLocks noChangeArrowheads="1"/>
          </p:cNvSpPr>
          <p:nvPr>
            <p:custDataLst>
              <p:tags r:id="rId5"/>
            </p:custDataLst>
          </p:nvPr>
        </p:nvSpPr>
        <p:spPr bwMode="gray">
          <a:xfrm>
            <a:off x="1313175" y="1733745"/>
            <a:ext cx="498534"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hangingPunct="0">
              <a:lnSpc>
                <a:spcPct val="80000"/>
              </a:lnSpc>
            </a:pPr>
            <a:r>
              <a:rPr lang="en-GB" sz="1000" b="1" dirty="0" smtClean="0">
                <a:solidFill>
                  <a:schemeClr val="accent4"/>
                </a:solidFill>
                <a:latin typeface="Arial"/>
                <a:cs typeface="Arial" pitchFamily="34" charset="0"/>
              </a:rPr>
              <a:t>DD start</a:t>
            </a:r>
            <a:endParaRPr lang="en-GB" sz="1000" b="1" dirty="0">
              <a:solidFill>
                <a:schemeClr val="accent4"/>
              </a:solidFill>
              <a:latin typeface="Arial"/>
              <a:cs typeface="Arial" pitchFamily="34" charset="0"/>
            </a:endParaRPr>
          </a:p>
        </p:txBody>
      </p:sp>
      <p:sp>
        <p:nvSpPr>
          <p:cNvPr id="66" name="AutoShape 57"/>
          <p:cNvSpPr>
            <a:spLocks noChangeArrowheads="1"/>
          </p:cNvSpPr>
          <p:nvPr/>
        </p:nvSpPr>
        <p:spPr bwMode="gray">
          <a:xfrm>
            <a:off x="1503292" y="1609212"/>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a:endParaRPr lang="en-US" sz="1000" dirty="0">
              <a:latin typeface="Arial" pitchFamily="34" charset="0"/>
              <a:cs typeface="Arial" pitchFamily="34" charset="0"/>
            </a:endParaRPr>
          </a:p>
        </p:txBody>
      </p:sp>
      <p:grpSp>
        <p:nvGrpSpPr>
          <p:cNvPr id="14" name="Group 69"/>
          <p:cNvGrpSpPr/>
          <p:nvPr/>
        </p:nvGrpSpPr>
        <p:grpSpPr>
          <a:xfrm>
            <a:off x="252061" y="2227058"/>
            <a:ext cx="8640420" cy="474103"/>
            <a:chOff x="273066" y="1175657"/>
            <a:chExt cx="9360455" cy="474103"/>
          </a:xfrm>
        </p:grpSpPr>
        <p:sp>
          <p:nvSpPr>
            <p:cNvPr id="110" name="AutoShape 41"/>
            <p:cNvSpPr>
              <a:spLocks noChangeArrowheads="1"/>
            </p:cNvSpPr>
            <p:nvPr>
              <p:custDataLst>
                <p:tags r:id="rId11"/>
              </p:custDataLst>
            </p:nvPr>
          </p:nvSpPr>
          <p:spPr bwMode="gray">
            <a:xfrm>
              <a:off x="273066" y="1175657"/>
              <a:ext cx="1439589" cy="474103"/>
            </a:xfrm>
            <a:prstGeom prst="homePlate">
              <a:avLst>
                <a:gd name="adj" fmla="val 28642"/>
              </a:avLst>
            </a:prstGeom>
            <a:solidFill>
              <a:schemeClr val="tx2"/>
            </a:solidFill>
            <a:ln w="6350">
              <a:noFill/>
              <a:miter lim="800000"/>
              <a:headEnd type="none" w="sm" len="sm"/>
              <a:tailEnd type="none" w="sm" len="sm"/>
            </a:ln>
            <a:effectLst/>
          </p:spPr>
          <p:txBody>
            <a:bodyPr wrap="square" lIns="54000" tIns="54000" rIns="54000" bIns="54000" anchor="ctr"/>
            <a:lstStyle/>
            <a:p>
              <a:pPr algn="ctr" defTabSz="762000" eaLnBrk="0" hangingPunct="0"/>
              <a:r>
                <a:rPr lang="en-GB" sz="1000" b="1" dirty="0" smtClean="0">
                  <a:solidFill>
                    <a:schemeClr val="bg1"/>
                  </a:solidFill>
                  <a:latin typeface="Arial"/>
                  <a:cs typeface="Arial" pitchFamily="34" charset="0"/>
                </a:rPr>
                <a:t>Identifying the value</a:t>
              </a:r>
              <a:endParaRPr lang="en-GB" sz="1000" b="1" dirty="0">
                <a:solidFill>
                  <a:schemeClr val="bg1"/>
                </a:solidFill>
                <a:latin typeface="Arial"/>
                <a:cs typeface="Arial" pitchFamily="34" charset="0"/>
              </a:endParaRPr>
            </a:p>
          </p:txBody>
        </p:sp>
        <p:sp>
          <p:nvSpPr>
            <p:cNvPr id="111" name="AutoShape 42"/>
            <p:cNvSpPr>
              <a:spLocks noChangeArrowheads="1"/>
            </p:cNvSpPr>
            <p:nvPr>
              <p:custDataLst>
                <p:tags r:id="rId12"/>
              </p:custDataLst>
            </p:nvPr>
          </p:nvSpPr>
          <p:spPr bwMode="gray">
            <a:xfrm>
              <a:off x="4538974" y="1175657"/>
              <a:ext cx="1890191" cy="474103"/>
            </a:xfrm>
            <a:prstGeom prst="chevron">
              <a:avLst>
                <a:gd name="adj" fmla="val 29540"/>
              </a:avLst>
            </a:prstGeom>
            <a:solidFill>
              <a:schemeClr val="tx2"/>
            </a:solidFill>
            <a:ln w="6350">
              <a:noFill/>
              <a:miter lim="800000"/>
              <a:headEnd type="none" w="sm" len="sm"/>
              <a:tailEnd type="none" w="sm" len="sm"/>
            </a:ln>
            <a:effectLst/>
          </p:spPr>
          <p:txBody>
            <a:bodyPr wrap="square" lIns="54000" tIns="54000" rIns="54000" bIns="54000" anchor="ctr"/>
            <a:lstStyle/>
            <a:p>
              <a:pPr algn="ctr" defTabSz="762000" eaLnBrk="0" hangingPunct="0"/>
              <a:r>
                <a:rPr lang="en-GB" sz="1000" b="1" dirty="0" smtClean="0">
                  <a:solidFill>
                    <a:schemeClr val="bg1"/>
                  </a:solidFill>
                  <a:latin typeface="Arial"/>
                  <a:cs typeface="Arial" pitchFamily="34" charset="0"/>
                </a:rPr>
                <a:t>Negotiate the deal</a:t>
              </a:r>
              <a:endParaRPr lang="en-GB" sz="1000" b="1" dirty="0">
                <a:solidFill>
                  <a:schemeClr val="bg1"/>
                </a:solidFill>
                <a:latin typeface="Arial"/>
                <a:cs typeface="Arial" pitchFamily="34" charset="0"/>
              </a:endParaRPr>
            </a:p>
          </p:txBody>
        </p:sp>
        <p:sp>
          <p:nvSpPr>
            <p:cNvPr id="112" name="AutoShape 43"/>
            <p:cNvSpPr>
              <a:spLocks noChangeArrowheads="1"/>
            </p:cNvSpPr>
            <p:nvPr>
              <p:custDataLst>
                <p:tags r:id="rId13"/>
              </p:custDataLst>
            </p:nvPr>
          </p:nvSpPr>
          <p:spPr bwMode="gray">
            <a:xfrm>
              <a:off x="1721650" y="1175657"/>
              <a:ext cx="2808312" cy="474103"/>
            </a:xfrm>
            <a:prstGeom prst="chevron">
              <a:avLst>
                <a:gd name="adj" fmla="val 29575"/>
              </a:avLst>
            </a:prstGeom>
            <a:solidFill>
              <a:schemeClr val="tx2"/>
            </a:solidFill>
            <a:ln w="6350">
              <a:noFill/>
              <a:miter lim="800000"/>
              <a:headEnd type="none" w="sm" len="sm"/>
              <a:tailEnd type="none" w="sm" len="sm"/>
            </a:ln>
            <a:effectLst/>
          </p:spPr>
          <p:txBody>
            <a:bodyPr wrap="square" lIns="54000" tIns="54000" rIns="54000" bIns="54000" anchor="ctr"/>
            <a:lstStyle/>
            <a:p>
              <a:pPr algn="ctr" defTabSz="762000" eaLnBrk="0" hangingPunct="0"/>
              <a:r>
                <a:rPr lang="en-GB" sz="1000" b="1" dirty="0" smtClean="0">
                  <a:solidFill>
                    <a:schemeClr val="bg1"/>
                  </a:solidFill>
                  <a:latin typeface="Arial"/>
                  <a:cs typeface="Arial" pitchFamily="34" charset="0"/>
                </a:rPr>
                <a:t>Due Diligence</a:t>
              </a:r>
            </a:p>
          </p:txBody>
        </p:sp>
        <p:sp>
          <p:nvSpPr>
            <p:cNvPr id="122" name="AutoShape 42"/>
            <p:cNvSpPr>
              <a:spLocks noChangeArrowheads="1"/>
            </p:cNvSpPr>
            <p:nvPr>
              <p:custDataLst>
                <p:tags r:id="rId14"/>
              </p:custDataLst>
            </p:nvPr>
          </p:nvSpPr>
          <p:spPr bwMode="gray">
            <a:xfrm>
              <a:off x="6438175" y="1175657"/>
              <a:ext cx="1890191" cy="474103"/>
            </a:xfrm>
            <a:prstGeom prst="chevron">
              <a:avLst>
                <a:gd name="adj" fmla="val 29540"/>
              </a:avLst>
            </a:prstGeom>
            <a:solidFill>
              <a:schemeClr val="tx2"/>
            </a:solidFill>
            <a:ln w="6350">
              <a:noFill/>
              <a:miter lim="800000"/>
              <a:headEnd type="none" w="sm" len="sm"/>
              <a:tailEnd type="none" w="sm" len="sm"/>
            </a:ln>
            <a:effectLst/>
          </p:spPr>
          <p:txBody>
            <a:bodyPr wrap="square" lIns="54000" tIns="54000" rIns="54000" bIns="54000" anchor="ctr"/>
            <a:lstStyle/>
            <a:p>
              <a:pPr algn="ctr" defTabSz="762000" eaLnBrk="0" hangingPunct="0"/>
              <a:r>
                <a:rPr lang="en-GB" sz="1000" b="1" dirty="0" smtClean="0">
                  <a:solidFill>
                    <a:schemeClr val="bg1"/>
                  </a:solidFill>
                  <a:latin typeface="Arial"/>
                  <a:cs typeface="Arial" pitchFamily="34" charset="0"/>
                </a:rPr>
                <a:t>Legal completion</a:t>
              </a:r>
              <a:endParaRPr lang="en-GB" sz="1000" b="1" dirty="0">
                <a:solidFill>
                  <a:schemeClr val="bg1"/>
                </a:solidFill>
                <a:latin typeface="Arial"/>
                <a:cs typeface="Arial" pitchFamily="34" charset="0"/>
              </a:endParaRPr>
            </a:p>
          </p:txBody>
        </p:sp>
        <p:sp>
          <p:nvSpPr>
            <p:cNvPr id="123" name="AutoShape 42"/>
            <p:cNvSpPr>
              <a:spLocks noChangeArrowheads="1"/>
            </p:cNvSpPr>
            <p:nvPr>
              <p:custDataLst>
                <p:tags r:id="rId15"/>
              </p:custDataLst>
            </p:nvPr>
          </p:nvSpPr>
          <p:spPr bwMode="gray">
            <a:xfrm>
              <a:off x="8337377" y="1175657"/>
              <a:ext cx="1296144" cy="474103"/>
            </a:xfrm>
            <a:prstGeom prst="chevron">
              <a:avLst>
                <a:gd name="adj" fmla="val 29540"/>
              </a:avLst>
            </a:prstGeom>
            <a:solidFill>
              <a:schemeClr val="tx2"/>
            </a:solidFill>
            <a:ln w="6350">
              <a:noFill/>
              <a:miter lim="800000"/>
              <a:headEnd type="none" w="sm" len="sm"/>
              <a:tailEnd type="none" w="sm" len="sm"/>
            </a:ln>
            <a:effectLst/>
          </p:spPr>
          <p:txBody>
            <a:bodyPr wrap="square" lIns="54000" tIns="54000" rIns="54000" bIns="54000" anchor="ctr"/>
            <a:lstStyle/>
            <a:p>
              <a:pPr algn="ctr" defTabSz="762000" eaLnBrk="0" hangingPunct="0"/>
              <a:r>
                <a:rPr lang="en-GB" sz="1000" b="1" dirty="0" smtClean="0">
                  <a:solidFill>
                    <a:schemeClr val="bg1"/>
                  </a:solidFill>
                  <a:latin typeface="Arial"/>
                  <a:cs typeface="Arial" pitchFamily="34" charset="0"/>
                </a:rPr>
                <a:t>Delivering value</a:t>
              </a:r>
              <a:endParaRPr lang="en-GB" sz="1000" b="1" dirty="0">
                <a:solidFill>
                  <a:schemeClr val="bg1"/>
                </a:solidFill>
                <a:latin typeface="Arial"/>
                <a:cs typeface="Arial" pitchFamily="34" charset="0"/>
              </a:endParaRPr>
            </a:p>
          </p:txBody>
        </p:sp>
      </p:grpSp>
      <p:grpSp>
        <p:nvGrpSpPr>
          <p:cNvPr id="15" name="Group 68"/>
          <p:cNvGrpSpPr/>
          <p:nvPr/>
        </p:nvGrpSpPr>
        <p:grpSpPr>
          <a:xfrm>
            <a:off x="272753" y="4063992"/>
            <a:ext cx="8680333" cy="1441458"/>
            <a:chOff x="273050" y="2482040"/>
            <a:chExt cx="9403694" cy="1441458"/>
          </a:xfrm>
        </p:grpSpPr>
        <p:sp>
          <p:nvSpPr>
            <p:cNvPr id="154" name="AutoShape 41"/>
            <p:cNvSpPr>
              <a:spLocks noChangeArrowheads="1"/>
            </p:cNvSpPr>
            <p:nvPr>
              <p:custDataLst>
                <p:tags r:id="rId6"/>
              </p:custDataLst>
            </p:nvPr>
          </p:nvSpPr>
          <p:spPr bwMode="gray">
            <a:xfrm>
              <a:off x="283375" y="2699879"/>
              <a:ext cx="1620000" cy="1223619"/>
            </a:xfrm>
            <a:prstGeom prst="homePlate">
              <a:avLst>
                <a:gd name="adj" fmla="val 29365"/>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t"/>
            <a:lstStyle/>
            <a:p>
              <a:pPr marL="85725" defTabSz="762000" eaLnBrk="0" hangingPunct="0"/>
              <a:r>
                <a:rPr lang="en-GB" sz="1000" b="1" dirty="0" smtClean="0">
                  <a:solidFill>
                    <a:schemeClr val="bg1"/>
                  </a:solidFill>
                  <a:latin typeface="Arial"/>
                  <a:cs typeface="Arial" pitchFamily="34" charset="0"/>
                </a:rPr>
                <a:t>Pre deal:</a:t>
              </a:r>
            </a:p>
            <a:p>
              <a:pPr marL="85725" defTabSz="762000" eaLnBrk="0" hangingPunct="0"/>
              <a:r>
                <a:rPr lang="en-GB" sz="1000" dirty="0" smtClean="0">
                  <a:solidFill>
                    <a:schemeClr val="bg1"/>
                  </a:solidFill>
                  <a:cs typeface="Arial" pitchFamily="34" charset="0"/>
                </a:rPr>
                <a:t>Understanding deal rationale and value</a:t>
              </a:r>
            </a:p>
            <a:p>
              <a:pPr marL="85725" defTabSz="762000" eaLnBrk="0" hangingPunct="0"/>
              <a:r>
                <a:rPr lang="en-GB" sz="1000" dirty="0" smtClean="0">
                  <a:solidFill>
                    <a:schemeClr val="bg1"/>
                  </a:solidFill>
                  <a:latin typeface="Arial"/>
                  <a:cs typeface="Arial" pitchFamily="34" charset="0"/>
                </a:rPr>
                <a:t>Discussion of key risks / potential issues</a:t>
              </a:r>
            </a:p>
          </p:txBody>
        </p:sp>
        <p:sp>
          <p:nvSpPr>
            <p:cNvPr id="155" name="AutoShape 42"/>
            <p:cNvSpPr>
              <a:spLocks noChangeArrowheads="1"/>
            </p:cNvSpPr>
            <p:nvPr>
              <p:custDataLst>
                <p:tags r:id="rId7"/>
              </p:custDataLst>
            </p:nvPr>
          </p:nvSpPr>
          <p:spPr bwMode="gray">
            <a:xfrm>
              <a:off x="6325115" y="2699879"/>
              <a:ext cx="2160000" cy="1223619"/>
            </a:xfrm>
            <a:prstGeom prst="chevron">
              <a:avLst>
                <a:gd name="adj" fmla="val 29540"/>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t"/>
            <a:lstStyle/>
            <a:p>
              <a:pPr marL="87313" lvl="2" indent="-1588">
                <a:buClr>
                  <a:schemeClr val="bg1"/>
                </a:buClr>
                <a:defRPr/>
              </a:pPr>
              <a:r>
                <a:rPr lang="en-GB" sz="1000" b="1" dirty="0" smtClean="0">
                  <a:solidFill>
                    <a:schemeClr val="bg1"/>
                  </a:solidFill>
                  <a:latin typeface="Arial"/>
                  <a:cs typeface="Arial" pitchFamily="34" charset="0"/>
                </a:rPr>
                <a:t>Completion assistance</a:t>
              </a:r>
              <a:r>
                <a:rPr lang="en-GB" sz="1000" b="1" baseline="30000" dirty="0" smtClean="0">
                  <a:solidFill>
                    <a:schemeClr val="bg1"/>
                  </a:solidFill>
                  <a:latin typeface="Arial"/>
                  <a:cs typeface="Arial" pitchFamily="34" charset="0"/>
                </a:rPr>
                <a:t>1</a:t>
              </a:r>
              <a:r>
                <a:rPr lang="en-GB" sz="1000" b="1" dirty="0" smtClean="0">
                  <a:solidFill>
                    <a:schemeClr val="bg1"/>
                  </a:solidFill>
                  <a:latin typeface="Arial"/>
                  <a:cs typeface="Arial" pitchFamily="34" charset="0"/>
                </a:rPr>
                <a:t>:</a:t>
              </a:r>
            </a:p>
            <a:p>
              <a:pPr marL="263525" lvl="2" indent="-177800">
                <a:buClr>
                  <a:schemeClr val="bg1"/>
                </a:buClr>
                <a:buSzPct val="125000"/>
                <a:buFont typeface="Arial" pitchFamily="34" charset="0"/>
                <a:buChar char="▪"/>
                <a:defRPr/>
              </a:pPr>
              <a:r>
                <a:rPr lang="en-GB" sz="1000" dirty="0" smtClean="0">
                  <a:solidFill>
                    <a:schemeClr val="bg1"/>
                  </a:solidFill>
                  <a:latin typeface="Arial"/>
                  <a:cs typeface="Arial" pitchFamily="34" charset="0"/>
                </a:rPr>
                <a:t>Completion accounts</a:t>
              </a:r>
            </a:p>
            <a:p>
              <a:pPr marL="263525" lvl="2" indent="-177800">
                <a:buClr>
                  <a:schemeClr val="bg1"/>
                </a:buClr>
                <a:buSzPct val="125000"/>
                <a:buFont typeface="Arial" pitchFamily="34" charset="0"/>
                <a:buChar char="▪"/>
                <a:defRPr/>
              </a:pPr>
              <a:r>
                <a:rPr lang="en-GB" sz="1000" dirty="0" smtClean="0">
                  <a:solidFill>
                    <a:schemeClr val="bg1"/>
                  </a:solidFill>
                  <a:latin typeface="Arial"/>
                  <a:cs typeface="Arial" pitchFamily="34" charset="0"/>
                </a:rPr>
                <a:t>Disputes</a:t>
              </a:r>
              <a:endParaRPr lang="en-GB" sz="1000" dirty="0">
                <a:solidFill>
                  <a:schemeClr val="bg1"/>
                </a:solidFill>
                <a:latin typeface="Arial"/>
                <a:cs typeface="Arial" pitchFamily="34" charset="0"/>
              </a:endParaRPr>
            </a:p>
          </p:txBody>
        </p:sp>
        <p:sp>
          <p:nvSpPr>
            <p:cNvPr id="156" name="AutoShape 43"/>
            <p:cNvSpPr>
              <a:spLocks noChangeArrowheads="1"/>
            </p:cNvSpPr>
            <p:nvPr>
              <p:custDataLst>
                <p:tags r:id="rId8"/>
              </p:custDataLst>
            </p:nvPr>
          </p:nvSpPr>
          <p:spPr bwMode="gray">
            <a:xfrm>
              <a:off x="4130473" y="2699879"/>
              <a:ext cx="2433287" cy="1223619"/>
            </a:xfrm>
            <a:prstGeom prst="chevron">
              <a:avLst>
                <a:gd name="adj" fmla="val 29575"/>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t"/>
            <a:lstStyle/>
            <a:p>
              <a:pPr defTabSz="762000" eaLnBrk="0" hangingPunct="0"/>
              <a:r>
                <a:rPr lang="en-GB" sz="1000" b="1" dirty="0" smtClean="0">
                  <a:solidFill>
                    <a:schemeClr val="bg1"/>
                  </a:solidFill>
                  <a:latin typeface="Arial"/>
                  <a:cs typeface="Arial" pitchFamily="34" charset="0"/>
                </a:rPr>
                <a:t>SPA/Contract assistance</a:t>
              </a:r>
              <a:r>
                <a:rPr lang="en-GB" sz="1000" b="1" baseline="30000" dirty="0" smtClean="0">
                  <a:solidFill>
                    <a:schemeClr val="bg1"/>
                  </a:solidFill>
                  <a:latin typeface="Arial"/>
                  <a:cs typeface="Arial" pitchFamily="34" charset="0"/>
                </a:rPr>
                <a:t>1</a:t>
              </a:r>
              <a:r>
                <a:rPr lang="en-GB" sz="1000" b="1" dirty="0" smtClean="0">
                  <a:solidFill>
                    <a:schemeClr val="bg1"/>
                  </a:solidFill>
                  <a:latin typeface="Arial"/>
                  <a:cs typeface="Arial" pitchFamily="34" charset="0"/>
                </a:rPr>
                <a:t>:</a:t>
              </a:r>
            </a:p>
            <a:p>
              <a:pPr marL="177800" lvl="2" indent="-177800">
                <a:buClr>
                  <a:schemeClr val="bg1"/>
                </a:buClr>
                <a:buSzPct val="125000"/>
                <a:buFont typeface="Arial" pitchFamily="34" charset="0"/>
                <a:buChar char="▪"/>
                <a:defRPr/>
              </a:pPr>
              <a:r>
                <a:rPr lang="en-GB" sz="1000" dirty="0" smtClean="0">
                  <a:solidFill>
                    <a:schemeClr val="bg1"/>
                  </a:solidFill>
                  <a:latin typeface="Arial"/>
                  <a:cs typeface="Arial" pitchFamily="34" charset="0"/>
                </a:rPr>
                <a:t>Proposed mechanism</a:t>
              </a:r>
            </a:p>
            <a:p>
              <a:pPr marL="177800" lvl="2" indent="-177800">
                <a:buClr>
                  <a:schemeClr val="bg1"/>
                </a:buClr>
                <a:buSzPct val="125000"/>
                <a:buFont typeface="Arial" pitchFamily="34" charset="0"/>
                <a:buChar char="▪"/>
                <a:defRPr/>
              </a:pPr>
              <a:r>
                <a:rPr lang="en-GB" sz="1000" dirty="0" smtClean="0">
                  <a:solidFill>
                    <a:schemeClr val="bg1"/>
                  </a:solidFill>
                  <a:latin typeface="Arial"/>
                  <a:cs typeface="Arial" pitchFamily="34" charset="0"/>
                </a:rPr>
                <a:t>Defining financial terms</a:t>
              </a:r>
              <a:endParaRPr lang="en-GB" sz="1000" dirty="0">
                <a:solidFill>
                  <a:schemeClr val="bg1"/>
                </a:solidFill>
                <a:latin typeface="Arial"/>
                <a:cs typeface="Arial" pitchFamily="34" charset="0"/>
              </a:endParaRPr>
            </a:p>
          </p:txBody>
        </p:sp>
        <p:sp>
          <p:nvSpPr>
            <p:cNvPr id="61" name="AutoShape 42"/>
            <p:cNvSpPr>
              <a:spLocks noChangeArrowheads="1"/>
            </p:cNvSpPr>
            <p:nvPr>
              <p:custDataLst>
                <p:tags r:id="rId9"/>
              </p:custDataLst>
            </p:nvPr>
          </p:nvSpPr>
          <p:spPr bwMode="gray">
            <a:xfrm>
              <a:off x="8246470" y="2699879"/>
              <a:ext cx="1430274" cy="1223619"/>
            </a:xfrm>
            <a:prstGeom prst="chevron">
              <a:avLst>
                <a:gd name="adj" fmla="val 29540"/>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t"/>
            <a:lstStyle/>
            <a:p>
              <a:pPr defTabSz="762000" eaLnBrk="0" hangingPunct="0"/>
              <a:endParaRPr lang="en-GB" sz="1000" b="1" dirty="0">
                <a:solidFill>
                  <a:schemeClr val="bg1"/>
                </a:solidFill>
                <a:latin typeface="Arial"/>
                <a:cs typeface="Arial" pitchFamily="34" charset="0"/>
              </a:endParaRPr>
            </a:p>
          </p:txBody>
        </p:sp>
        <p:sp>
          <p:nvSpPr>
            <p:cNvPr id="67" name="AutoShape 43"/>
            <p:cNvSpPr>
              <a:spLocks noChangeArrowheads="1"/>
            </p:cNvSpPr>
            <p:nvPr>
              <p:custDataLst>
                <p:tags r:id="rId10"/>
              </p:custDataLst>
            </p:nvPr>
          </p:nvSpPr>
          <p:spPr bwMode="gray">
            <a:xfrm>
              <a:off x="1654405" y="2699879"/>
              <a:ext cx="2717368" cy="1223619"/>
            </a:xfrm>
            <a:prstGeom prst="chevron">
              <a:avLst>
                <a:gd name="adj" fmla="val 29575"/>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t"/>
            <a:lstStyle/>
            <a:p>
              <a:pPr defTabSz="806450" eaLnBrk="0" hangingPunct="0">
                <a:buClr>
                  <a:schemeClr val="bg1"/>
                </a:buClr>
              </a:pPr>
              <a:r>
                <a:rPr lang="en-GB" sz="1000" b="1" dirty="0" smtClean="0">
                  <a:solidFill>
                    <a:schemeClr val="bg1"/>
                  </a:solidFill>
                  <a:latin typeface="Arial"/>
                  <a:cs typeface="Arial" pitchFamily="34" charset="0"/>
                </a:rPr>
                <a:t>FDD with focus on value drivers such as</a:t>
              </a:r>
            </a:p>
            <a:p>
              <a:pPr marL="177800" lvl="2" indent="-177800">
                <a:buClr>
                  <a:schemeClr val="bg1"/>
                </a:buClr>
                <a:buSzPct val="125000"/>
                <a:buFont typeface="Arial" pitchFamily="34" charset="0"/>
                <a:buChar char="▪"/>
                <a:defRPr/>
              </a:pPr>
              <a:r>
                <a:rPr lang="en-GB" sz="1000" dirty="0" smtClean="0">
                  <a:solidFill>
                    <a:schemeClr val="bg1"/>
                  </a:solidFill>
                  <a:cs typeface="Arial" pitchFamily="34" charset="0"/>
                </a:rPr>
                <a:t>Historical opex</a:t>
              </a:r>
            </a:p>
            <a:p>
              <a:pPr marL="177800" lvl="2" indent="-177800">
                <a:buClr>
                  <a:schemeClr val="bg1"/>
                </a:buClr>
                <a:buSzPct val="125000"/>
                <a:buFont typeface="Arial" pitchFamily="34" charset="0"/>
                <a:buChar char="▪"/>
                <a:defRPr/>
              </a:pPr>
              <a:r>
                <a:rPr lang="en-GB" sz="1000" dirty="0" smtClean="0">
                  <a:solidFill>
                    <a:schemeClr val="bg1"/>
                  </a:solidFill>
                  <a:latin typeface="Arial"/>
                  <a:cs typeface="Arial" pitchFamily="34" charset="0"/>
                </a:rPr>
                <a:t>Working capital</a:t>
              </a:r>
            </a:p>
            <a:p>
              <a:pPr marL="177800" lvl="2" indent="-177800">
                <a:buClr>
                  <a:schemeClr val="bg1"/>
                </a:buClr>
                <a:buSzPct val="125000"/>
                <a:buFont typeface="Arial" pitchFamily="34" charset="0"/>
                <a:buChar char="▪"/>
                <a:defRPr/>
              </a:pPr>
              <a:r>
                <a:rPr lang="en-GB" sz="1000" dirty="0" smtClean="0">
                  <a:solidFill>
                    <a:schemeClr val="bg1"/>
                  </a:solidFill>
                  <a:latin typeface="Arial"/>
                  <a:cs typeface="Arial" pitchFamily="34" charset="0"/>
                </a:rPr>
                <a:t>Net debt</a:t>
              </a:r>
            </a:p>
            <a:p>
              <a:pPr marL="177800" lvl="2" indent="-177800">
                <a:buClr>
                  <a:schemeClr val="bg1"/>
                </a:buClr>
                <a:buSzPct val="125000"/>
                <a:buFont typeface="Arial" pitchFamily="34" charset="0"/>
                <a:buChar char="▪"/>
                <a:defRPr/>
              </a:pPr>
              <a:r>
                <a:rPr lang="en-GB" sz="1000" dirty="0" smtClean="0">
                  <a:solidFill>
                    <a:schemeClr val="bg1"/>
                  </a:solidFill>
                  <a:latin typeface="Arial"/>
                  <a:cs typeface="Arial" pitchFamily="34" charset="0"/>
                </a:rPr>
                <a:t>Historical capex</a:t>
              </a:r>
            </a:p>
            <a:p>
              <a:pPr marL="177800" lvl="2" indent="-177800">
                <a:buClr>
                  <a:schemeClr val="bg1"/>
                </a:buClr>
                <a:buSzPct val="125000"/>
                <a:buFont typeface="Arial" pitchFamily="34" charset="0"/>
                <a:buChar char="▪"/>
                <a:defRPr/>
              </a:pPr>
              <a:r>
                <a:rPr lang="en-GB" sz="1000" dirty="0" smtClean="0">
                  <a:solidFill>
                    <a:schemeClr val="bg1"/>
                  </a:solidFill>
                  <a:latin typeface="Arial"/>
                  <a:cs typeface="Arial" pitchFamily="34" charset="0"/>
                </a:rPr>
                <a:t>PSC cost recovery</a:t>
              </a:r>
            </a:p>
          </p:txBody>
        </p:sp>
        <p:sp>
          <p:nvSpPr>
            <p:cNvPr id="113" name="Text Placeholder 4"/>
            <p:cNvSpPr txBox="1">
              <a:spLocks/>
            </p:cNvSpPr>
            <p:nvPr/>
          </p:nvSpPr>
          <p:spPr bwMode="gray">
            <a:xfrm>
              <a:off x="273050" y="2482040"/>
              <a:ext cx="1045425" cy="153888"/>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000" b="1" i="0" u="none" strike="noStrike" kern="1200" cap="none" spc="0" normalizeH="0" baseline="0" noProof="0" dirty="0" smtClean="0">
                  <a:ln>
                    <a:noFill/>
                  </a:ln>
                  <a:solidFill>
                    <a:srgbClr val="00338D"/>
                  </a:solidFill>
                  <a:effectLst/>
                  <a:uLnTx/>
                  <a:uFillTx/>
                  <a:latin typeface="Arial"/>
                  <a:ea typeface="+mn-ea"/>
                  <a:cs typeface="Arial" pitchFamily="34" charset="0"/>
                </a:rPr>
                <a:t>KPMG activities</a:t>
              </a:r>
              <a:endParaRPr kumimoji="0" lang="en-GB" sz="1000" b="1" i="0" u="none" strike="noStrike" kern="1200" cap="none" spc="0" normalizeH="0" baseline="0" noProof="0" dirty="0">
                <a:ln>
                  <a:noFill/>
                </a:ln>
                <a:solidFill>
                  <a:srgbClr val="00338D"/>
                </a:solidFill>
                <a:effectLst/>
                <a:uLnTx/>
                <a:uFillTx/>
                <a:latin typeface="Arial"/>
                <a:ea typeface="+mn-ea"/>
                <a:cs typeface="Arial" pitchFamily="34" charset="0"/>
              </a:endParaRPr>
            </a:p>
          </p:txBody>
        </p:sp>
      </p:grpSp>
      <p:sp>
        <p:nvSpPr>
          <p:cNvPr id="65" name="Rectangle 64"/>
          <p:cNvSpPr/>
          <p:nvPr/>
        </p:nvSpPr>
        <p:spPr>
          <a:xfrm>
            <a:off x="405566" y="2863226"/>
            <a:ext cx="2624316" cy="620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Target identification</a:t>
            </a:r>
          </a:p>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Deal strategy</a:t>
            </a:r>
          </a:p>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Preparation of internal approval</a:t>
            </a:r>
          </a:p>
        </p:txBody>
      </p:sp>
      <p:sp>
        <p:nvSpPr>
          <p:cNvPr id="68" name="Rectangle 67"/>
          <p:cNvSpPr/>
          <p:nvPr/>
        </p:nvSpPr>
        <p:spPr>
          <a:xfrm>
            <a:off x="3218871" y="2873978"/>
            <a:ext cx="2678550" cy="544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Valuation</a:t>
            </a:r>
          </a:p>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Continuous deal evaluation</a:t>
            </a:r>
          </a:p>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Post deal planning</a:t>
            </a:r>
          </a:p>
        </p:txBody>
      </p:sp>
      <p:sp>
        <p:nvSpPr>
          <p:cNvPr id="72" name="Text Placeholder 4"/>
          <p:cNvSpPr txBox="1">
            <a:spLocks/>
          </p:cNvSpPr>
          <p:nvPr/>
        </p:nvSpPr>
        <p:spPr bwMode="gray">
          <a:xfrm>
            <a:off x="260536" y="1032902"/>
            <a:ext cx="787075" cy="153888"/>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GB" sz="1000" b="1" dirty="0" smtClean="0">
                <a:solidFill>
                  <a:srgbClr val="00338D"/>
                </a:solidFill>
                <a:latin typeface="Arial"/>
                <a:cs typeface="Arial" pitchFamily="34" charset="0"/>
              </a:rPr>
              <a:t>Deal timeline</a:t>
            </a:r>
            <a:endParaRPr kumimoji="0" lang="en-GB" sz="1000" b="1" i="0" u="none" strike="noStrike" kern="1200" cap="none" spc="0" normalizeH="0" baseline="0" noProof="0" dirty="0">
              <a:ln>
                <a:noFill/>
              </a:ln>
              <a:solidFill>
                <a:srgbClr val="00338D"/>
              </a:solidFill>
              <a:effectLst/>
              <a:uLnTx/>
              <a:uFillTx/>
              <a:latin typeface="Arial"/>
              <a:ea typeface="+mn-ea"/>
              <a:cs typeface="Arial" pitchFamily="34" charset="0"/>
            </a:endParaRPr>
          </a:p>
        </p:txBody>
      </p:sp>
      <p:sp>
        <p:nvSpPr>
          <p:cNvPr id="73" name="Rectangle 72"/>
          <p:cNvSpPr/>
          <p:nvPr/>
        </p:nvSpPr>
        <p:spPr>
          <a:xfrm>
            <a:off x="5983861" y="2882766"/>
            <a:ext cx="2436178" cy="544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Coordinating all advisors</a:t>
            </a:r>
          </a:p>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Negotiations</a:t>
            </a:r>
            <a:endParaRPr lang="en-GB" sz="1000" dirty="0">
              <a:solidFill>
                <a:srgbClr val="00338D"/>
              </a:solidFill>
            </a:endParaRPr>
          </a:p>
          <a:p>
            <a:pPr marL="358775" lvl="2" indent="-271463">
              <a:buClr>
                <a:schemeClr val="accent1"/>
              </a:buClr>
              <a:buSzPct val="125000"/>
              <a:buFont typeface="Arial" pitchFamily="34" charset="0"/>
              <a:buChar char="▪"/>
              <a:defRPr/>
            </a:pPr>
            <a:r>
              <a:rPr lang="en-GB" sz="1000" b="1" dirty="0" smtClean="0">
                <a:solidFill>
                  <a:srgbClr val="00338D"/>
                </a:solidFill>
                <a:cs typeface="Arial" pitchFamily="34" charset="0"/>
              </a:rPr>
              <a:t>Delivering the post deal plan</a:t>
            </a:r>
          </a:p>
        </p:txBody>
      </p:sp>
      <p:sp>
        <p:nvSpPr>
          <p:cNvPr id="98" name="Up-Down Arrow 97"/>
          <p:cNvSpPr/>
          <p:nvPr/>
        </p:nvSpPr>
        <p:spPr>
          <a:xfrm>
            <a:off x="663191" y="3679693"/>
            <a:ext cx="783772" cy="413657"/>
          </a:xfrm>
          <a:prstGeom prst="upDownArrow">
            <a:avLst>
              <a:gd name="adj1" fmla="val 50000"/>
              <a:gd name="adj2" fmla="val 33301"/>
            </a:avLst>
          </a:prstGeom>
          <a:solidFill>
            <a:srgbClr val="A79E70"/>
          </a:solidFill>
          <a:ln w="6350">
            <a:noFill/>
            <a:miter lim="800000"/>
            <a:headEnd type="none" w="sm" len="sm"/>
            <a:tailEnd type="none" w="sm" len="sm"/>
          </a:ln>
          <a:effectLst/>
        </p:spPr>
        <p:txBody>
          <a:bodyPr wrap="none" anchor="ctr"/>
          <a:lstStyle/>
          <a:p>
            <a:pPr>
              <a:defRPr/>
            </a:pPr>
            <a:endParaRPr lang="en-GB" sz="1000" dirty="0">
              <a:solidFill>
                <a:schemeClr val="tx1"/>
              </a:solidFill>
            </a:endParaRPr>
          </a:p>
        </p:txBody>
      </p:sp>
      <p:sp>
        <p:nvSpPr>
          <p:cNvPr id="99" name="Up-Down Arrow 98"/>
          <p:cNvSpPr/>
          <p:nvPr/>
        </p:nvSpPr>
        <p:spPr>
          <a:xfrm>
            <a:off x="2964264" y="3690585"/>
            <a:ext cx="783772" cy="413657"/>
          </a:xfrm>
          <a:prstGeom prst="upDownArrow">
            <a:avLst>
              <a:gd name="adj1" fmla="val 50000"/>
              <a:gd name="adj2" fmla="val 33301"/>
            </a:avLst>
          </a:prstGeom>
          <a:solidFill>
            <a:srgbClr val="A79E70"/>
          </a:solidFill>
          <a:ln w="6350">
            <a:noFill/>
            <a:miter lim="800000"/>
            <a:headEnd type="none" w="sm" len="sm"/>
            <a:tailEnd type="none" w="sm" len="sm"/>
          </a:ln>
          <a:effectLst/>
        </p:spPr>
        <p:txBody>
          <a:bodyPr wrap="none" anchor="ctr"/>
          <a:lstStyle/>
          <a:p>
            <a:pPr>
              <a:defRPr/>
            </a:pPr>
            <a:endParaRPr lang="en-GB" sz="1000" dirty="0">
              <a:solidFill>
                <a:schemeClr val="tx1"/>
              </a:solidFill>
            </a:endParaRPr>
          </a:p>
        </p:txBody>
      </p:sp>
      <p:sp>
        <p:nvSpPr>
          <p:cNvPr id="100" name="Up-Down Arrow 99"/>
          <p:cNvSpPr/>
          <p:nvPr/>
        </p:nvSpPr>
        <p:spPr>
          <a:xfrm>
            <a:off x="5355772" y="3679693"/>
            <a:ext cx="783772" cy="413657"/>
          </a:xfrm>
          <a:prstGeom prst="upDownArrow">
            <a:avLst>
              <a:gd name="adj1" fmla="val 50000"/>
              <a:gd name="adj2" fmla="val 33301"/>
            </a:avLst>
          </a:prstGeom>
          <a:solidFill>
            <a:srgbClr val="A79E70"/>
          </a:solidFill>
          <a:ln w="6350">
            <a:noFill/>
            <a:miter lim="800000"/>
            <a:headEnd type="none" w="sm" len="sm"/>
            <a:tailEnd type="none" w="sm" len="sm"/>
          </a:ln>
          <a:effectLst/>
        </p:spPr>
        <p:txBody>
          <a:bodyPr wrap="none" anchor="ctr"/>
          <a:lstStyle/>
          <a:p>
            <a:pPr>
              <a:defRPr/>
            </a:pPr>
            <a:endParaRPr lang="en-GB" sz="1000" dirty="0">
              <a:solidFill>
                <a:schemeClr val="tx1"/>
              </a:solidFill>
            </a:endParaRPr>
          </a:p>
        </p:txBody>
      </p:sp>
      <p:sp>
        <p:nvSpPr>
          <p:cNvPr id="101" name="Up-Down Arrow 100"/>
          <p:cNvSpPr/>
          <p:nvPr/>
        </p:nvSpPr>
        <p:spPr>
          <a:xfrm>
            <a:off x="7556361" y="3690585"/>
            <a:ext cx="783772" cy="413657"/>
          </a:xfrm>
          <a:prstGeom prst="upDownArrow">
            <a:avLst>
              <a:gd name="adj1" fmla="val 50000"/>
              <a:gd name="adj2" fmla="val 33301"/>
            </a:avLst>
          </a:prstGeom>
          <a:solidFill>
            <a:srgbClr val="A79E70"/>
          </a:solidFill>
          <a:ln w="6350">
            <a:noFill/>
            <a:miter lim="800000"/>
            <a:headEnd type="none" w="sm" len="sm"/>
            <a:tailEnd type="none" w="sm" len="sm"/>
          </a:ln>
          <a:effectLst/>
        </p:spPr>
        <p:txBody>
          <a:bodyPr wrap="none" anchor="ctr"/>
          <a:lstStyle/>
          <a:p>
            <a:pPr>
              <a:defRPr/>
            </a:pPr>
            <a:endParaRPr lang="en-GB" sz="1000" dirty="0">
              <a:solidFill>
                <a:schemeClr val="tx1"/>
              </a:solidFill>
            </a:endParaRPr>
          </a:p>
        </p:txBody>
      </p:sp>
      <p:sp>
        <p:nvSpPr>
          <p:cNvPr id="70" name="TextBox 69"/>
          <p:cNvSpPr txBox="1"/>
          <p:nvPr/>
        </p:nvSpPr>
        <p:spPr>
          <a:xfrm>
            <a:off x="0" y="5628817"/>
            <a:ext cx="9118601" cy="246221"/>
          </a:xfrm>
          <a:prstGeom prst="rect">
            <a:avLst/>
          </a:prstGeom>
          <a:solidFill>
            <a:schemeClr val="accent1">
              <a:lumMod val="20000"/>
              <a:lumOff val="80000"/>
            </a:schemeClr>
          </a:solidFill>
        </p:spPr>
        <p:txBody>
          <a:bodyPr wrap="square" rtlCol="0">
            <a:spAutoFit/>
          </a:bodyPr>
          <a:lstStyle/>
          <a:p>
            <a:pPr algn="r"/>
            <a:r>
              <a:rPr lang="en-US" sz="1000" b="1" dirty="0" smtClean="0">
                <a:solidFill>
                  <a:schemeClr val="accent1"/>
                </a:solidFill>
              </a:rPr>
              <a:t>FDD provides inputs at each stage of the deal.  The key is get involved early and throughout the process</a:t>
            </a:r>
            <a:endParaRPr lang="en-US" sz="1000" b="1" dirty="0">
              <a:solidFill>
                <a:schemeClr val="accent1"/>
              </a:solidFill>
            </a:endParaRPr>
          </a:p>
        </p:txBody>
      </p:sp>
      <p:grpSp>
        <p:nvGrpSpPr>
          <p:cNvPr id="69" name="Group 68"/>
          <p:cNvGrpSpPr/>
          <p:nvPr/>
        </p:nvGrpSpPr>
        <p:grpSpPr bwMode="gray">
          <a:xfrm>
            <a:off x="8057477" y="101598"/>
            <a:ext cx="814962" cy="814153"/>
            <a:chOff x="557213" y="1061987"/>
            <a:chExt cx="2395538" cy="2393157"/>
          </a:xfrm>
        </p:grpSpPr>
        <p:sp>
          <p:nvSpPr>
            <p:cNvPr id="71"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4"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5"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6"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7"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0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05" name="Oval 10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06" name="Oval 105"/>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07" name="TextBox 10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108" name="TextBox 10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109" name="TextBox 10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114" name="TextBox 113"/>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115" name="Oval 114"/>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116" name="TextBox 115"/>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
        <p:nvSpPr>
          <p:cNvPr id="117" name="TextBox 116"/>
          <p:cNvSpPr txBox="1"/>
          <p:nvPr/>
        </p:nvSpPr>
        <p:spPr>
          <a:xfrm>
            <a:off x="508000" y="5911849"/>
            <a:ext cx="8420099" cy="460375"/>
          </a:xfrm>
          <a:prstGeom prst="rect">
            <a:avLst/>
          </a:prstGeom>
          <a:solidFill>
            <a:srgbClr val="7AB800"/>
          </a:solidFill>
          <a:ln w="9525">
            <a:solidFill>
              <a:srgbClr val="FFFFFF"/>
            </a:solidFill>
            <a:miter lim="800000"/>
            <a:headEnd/>
            <a:tailEnd/>
          </a:ln>
        </p:spPr>
        <p:txBody>
          <a:bodyPr/>
          <a:lstStyle/>
          <a:p>
            <a:pPr marL="228600" indent="-228600">
              <a:buFont typeface="+mj-lt"/>
              <a:buAutoNum type="arabicPeriod"/>
            </a:pPr>
            <a:r>
              <a:rPr lang="en-US" sz="800" dirty="0" smtClean="0">
                <a:solidFill>
                  <a:schemeClr val="bg1"/>
                </a:solidFill>
              </a:rPr>
              <a:t>Refer to the </a:t>
            </a:r>
            <a:r>
              <a:rPr lang="en-US" sz="800" dirty="0" smtClean="0">
                <a:solidFill>
                  <a:schemeClr val="bg1"/>
                </a:solidFill>
                <a:hlinkClick r:id="rId28"/>
              </a:rPr>
              <a:t>Auditor independence – General guidance for TS services </a:t>
            </a:r>
            <a:r>
              <a:rPr lang="en-US" sz="800" dirty="0" smtClean="0">
                <a:solidFill>
                  <a:schemeClr val="bg1"/>
                </a:solidFill>
              </a:rPr>
              <a:t>document for limitations on delivering these services to SEC and </a:t>
            </a:r>
            <a:r>
              <a:rPr lang="en-US" sz="800" dirty="0" err="1" smtClean="0">
                <a:solidFill>
                  <a:schemeClr val="bg1"/>
                </a:solidFill>
              </a:rPr>
              <a:t>IFAC</a:t>
            </a:r>
            <a:r>
              <a:rPr lang="en-US" sz="800" dirty="0" smtClean="0">
                <a:solidFill>
                  <a:schemeClr val="bg1"/>
                </a:solidFill>
              </a:rPr>
              <a:t> audit clients.  </a:t>
            </a:r>
          </a:p>
          <a:p>
            <a:pPr marL="228600" indent="-228600">
              <a:buFont typeface="+mj-lt"/>
              <a:buAutoNum type="arabicPeriod"/>
            </a:pPr>
            <a:r>
              <a:rPr lang="en-US" sz="800" dirty="0" smtClean="0">
                <a:solidFill>
                  <a:schemeClr val="bg1"/>
                </a:solidFill>
              </a:rPr>
              <a:t>Refer to the sell-side assistance toolkit for risk and independence guidance for this service.   KPMG activities contemplated here include post-closing financial statements and purchase price adjustments which include limitations for audit clients.     </a:t>
            </a:r>
            <a:endParaRPr lang="en-US" sz="800" dirty="0">
              <a:solidFill>
                <a:schemeClr val="bg1"/>
              </a:solidFill>
            </a:endParaRPr>
          </a:p>
        </p:txBody>
      </p:sp>
      <p:pic>
        <p:nvPicPr>
          <p:cNvPr id="118" name="Picture 3" descr="DPP-1"/>
          <p:cNvPicPr>
            <a:picLocks noChangeAspect="1" noChangeArrowheads="1"/>
          </p:cNvPicPr>
          <p:nvPr/>
        </p:nvPicPr>
        <p:blipFill>
          <a:blip r:embed="rId29" cstate="print"/>
          <a:srcRect/>
          <a:stretch>
            <a:fillRect/>
          </a:stretch>
        </p:blipFill>
        <p:spPr bwMode="auto">
          <a:xfrm>
            <a:off x="113827" y="5836712"/>
            <a:ext cx="419574" cy="414160"/>
          </a:xfrm>
          <a:prstGeom prst="rect">
            <a:avLst/>
          </a:prstGeom>
          <a:noFill/>
          <a:ln w="9525">
            <a:noFill/>
            <a:miter lim="800000"/>
            <a:headEnd/>
            <a:tailEnd/>
          </a:ln>
        </p:spPr>
      </p:pic>
      <p:sp>
        <p:nvSpPr>
          <p:cNvPr id="120" name="TextBox 119"/>
          <p:cNvSpPr txBox="1"/>
          <p:nvPr/>
        </p:nvSpPr>
        <p:spPr bwMode="gray">
          <a:xfrm>
            <a:off x="7905749" y="4286250"/>
            <a:ext cx="942975" cy="1169551"/>
          </a:xfrm>
          <a:prstGeom prst="rect">
            <a:avLst/>
          </a:prstGeom>
          <a:noFill/>
        </p:spPr>
        <p:txBody>
          <a:bodyPr wrap="square" rtlCol="0">
            <a:spAutoFit/>
          </a:bodyPr>
          <a:lstStyle/>
          <a:p>
            <a:r>
              <a:rPr lang="en-US" sz="1000" b="1" dirty="0" smtClean="0">
                <a:solidFill>
                  <a:schemeClr val="bg1"/>
                </a:solidFill>
              </a:rPr>
              <a:t>Post deal support</a:t>
            </a:r>
            <a:r>
              <a:rPr lang="en-US" sz="1000" b="1" baseline="30000" dirty="0" smtClean="0">
                <a:solidFill>
                  <a:schemeClr val="bg1"/>
                </a:solidFill>
              </a:rPr>
              <a:t>1</a:t>
            </a:r>
          </a:p>
          <a:p>
            <a:pPr marL="114300" lvl="2" indent="-114300">
              <a:buFont typeface="Wingdings" pitchFamily="2" charset="2"/>
              <a:buChar char="§"/>
            </a:pPr>
            <a:r>
              <a:rPr lang="en-US" sz="1000" dirty="0" smtClean="0">
                <a:solidFill>
                  <a:schemeClr val="bg1"/>
                </a:solidFill>
                <a:latin typeface="Arial"/>
                <a:cs typeface="Arial" pitchFamily="34" charset="0"/>
              </a:rPr>
              <a:t>Integration</a:t>
            </a:r>
          </a:p>
          <a:p>
            <a:pPr marL="114300" lvl="2" indent="-114300">
              <a:buFont typeface="Wingdings" pitchFamily="2" charset="2"/>
              <a:buChar char="§"/>
            </a:pPr>
            <a:r>
              <a:rPr lang="en-US" sz="1000" dirty="0" smtClean="0">
                <a:solidFill>
                  <a:schemeClr val="bg1"/>
                </a:solidFill>
                <a:latin typeface="Arial"/>
                <a:cs typeface="Arial" pitchFamily="34" charset="0"/>
              </a:rPr>
              <a:t>Separation</a:t>
            </a:r>
          </a:p>
          <a:p>
            <a:pPr marL="114300" lvl="2" indent="-114300">
              <a:buFont typeface="Arial" pitchFamily="34" charset="0"/>
              <a:buChar char="•"/>
            </a:pPr>
            <a:endParaRPr lang="en-US" sz="1000" dirty="0" smtClean="0">
              <a:solidFill>
                <a:schemeClr val="bg1"/>
              </a:solidFill>
              <a:latin typeface="Arial"/>
              <a:cs typeface="Arial" pitchFamily="34" charset="0"/>
            </a:endParaRPr>
          </a:p>
          <a:p>
            <a:pPr marL="0" lvl="2"/>
            <a:r>
              <a:rPr lang="en-US" sz="1000" b="1" dirty="0" smtClean="0">
                <a:solidFill>
                  <a:schemeClr val="bg1"/>
                </a:solidFill>
                <a:latin typeface="Arial"/>
                <a:cs typeface="Arial" pitchFamily="34" charset="0"/>
              </a:rPr>
              <a:t>Vendor assistance</a:t>
            </a:r>
            <a:r>
              <a:rPr lang="en-US" sz="1000" b="1" baseline="30000" dirty="0" smtClean="0">
                <a:solidFill>
                  <a:schemeClr val="bg1"/>
                </a:solidFill>
                <a:latin typeface="Arial"/>
                <a:cs typeface="Arial" pitchFamily="34" charset="0"/>
              </a:rPr>
              <a:t>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350904" y="5578882"/>
            <a:ext cx="5849556" cy="679491"/>
          </a:xfrm>
        </p:spPr>
        <p:txBody>
          <a:bodyPr>
            <a:normAutofit/>
          </a:bodyPr>
          <a:lstStyle/>
          <a:p>
            <a:pPr>
              <a:spcBef>
                <a:spcPct val="50000"/>
              </a:spcBef>
              <a:buClr>
                <a:schemeClr val="accent1"/>
              </a:buClr>
              <a:buSzPct val="75000"/>
              <a:tabLst>
                <a:tab pos="0" algn="l"/>
              </a:tabLst>
              <a:defRPr/>
            </a:pPr>
            <a:r>
              <a:rPr lang="en-GB" sz="1600" dirty="0" smtClean="0"/>
              <a:t>While due diligence can be broken down into a number of steps, it is a continuous, iterative process...</a:t>
            </a:r>
            <a:endParaRPr lang="en-US" sz="1600" dirty="0" smtClean="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FDD toolkit: Overview</a:t>
            </a:r>
            <a:r>
              <a:rPr lang="en-US" altLang="en-US" dirty="0" smtClean="0">
                <a:solidFill>
                  <a:schemeClr val="accent1">
                    <a:lumMod val="20000"/>
                    <a:lumOff val="80000"/>
                  </a:schemeClr>
                </a:solidFill>
              </a:rPr>
              <a:t/>
            </a:r>
            <a:br>
              <a:rPr lang="en-US" altLang="en-US"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How do</a:t>
            </a:r>
            <a:r>
              <a:rPr kumimoji="0" lang="en-US" b="1" i="0" u="none" strike="noStrike" kern="0" cap="none" spc="0" normalizeH="0" noProof="0" dirty="0" smtClean="0">
                <a:ln>
                  <a:noFill/>
                </a:ln>
                <a:solidFill>
                  <a:schemeClr val="bg1"/>
                </a:solidFill>
                <a:effectLst/>
                <a:uLnTx/>
                <a:uFillTx/>
              </a:rPr>
              <a:t> we do FDD?</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0" name="Rectangle 9"/>
          <p:cNvSpPr/>
          <p:nvPr/>
        </p:nvSpPr>
        <p:spPr>
          <a:xfrm>
            <a:off x="363415" y="2750492"/>
            <a:ext cx="1131179" cy="1220048"/>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400" b="1" dirty="0" smtClean="0">
                <a:solidFill>
                  <a:srgbClr val="FFFFFF"/>
                </a:solidFill>
              </a:rPr>
              <a:t>Step 1: </a:t>
            </a:r>
            <a:r>
              <a:rPr lang="en-GB" sz="1400" dirty="0" smtClean="0">
                <a:solidFill>
                  <a:srgbClr val="FFFFFF"/>
                </a:solidFill>
              </a:rPr>
              <a:t>Understand industry specific issues</a:t>
            </a:r>
          </a:p>
        </p:txBody>
      </p:sp>
      <p:sp>
        <p:nvSpPr>
          <p:cNvPr id="11" name="Rectangle 10"/>
          <p:cNvSpPr/>
          <p:nvPr/>
        </p:nvSpPr>
        <p:spPr>
          <a:xfrm>
            <a:off x="1760107" y="2739196"/>
            <a:ext cx="1131179" cy="1222794"/>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400" b="1" dirty="0" smtClean="0">
                <a:solidFill>
                  <a:srgbClr val="FFFFFF"/>
                </a:solidFill>
              </a:rPr>
              <a:t>Step 2: </a:t>
            </a:r>
            <a:r>
              <a:rPr lang="en-GB" sz="1400" dirty="0" smtClean="0">
                <a:solidFill>
                  <a:srgbClr val="FFFFFF"/>
                </a:solidFill>
              </a:rPr>
              <a:t>Understand the value drivers of the business</a:t>
            </a:r>
          </a:p>
        </p:txBody>
      </p:sp>
      <p:sp>
        <p:nvSpPr>
          <p:cNvPr id="12" name="Rectangle 11"/>
          <p:cNvSpPr/>
          <p:nvPr/>
        </p:nvSpPr>
        <p:spPr>
          <a:xfrm>
            <a:off x="3156091" y="2739386"/>
            <a:ext cx="1131179" cy="1222793"/>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400" b="1" dirty="0" smtClean="0">
                <a:solidFill>
                  <a:srgbClr val="FFFFFF"/>
                </a:solidFill>
              </a:rPr>
              <a:t>Step 3: </a:t>
            </a:r>
            <a:r>
              <a:rPr lang="en-GB" sz="1400" dirty="0" smtClean="0">
                <a:solidFill>
                  <a:srgbClr val="FFFFFF"/>
                </a:solidFill>
              </a:rPr>
              <a:t>Consider potential due diligence issues</a:t>
            </a:r>
          </a:p>
        </p:txBody>
      </p:sp>
      <p:sp>
        <p:nvSpPr>
          <p:cNvPr id="13" name="Rectangle 12"/>
          <p:cNvSpPr/>
          <p:nvPr/>
        </p:nvSpPr>
        <p:spPr>
          <a:xfrm>
            <a:off x="4563187" y="2739386"/>
            <a:ext cx="1131179" cy="1222793"/>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400" b="1" dirty="0" smtClean="0">
                <a:solidFill>
                  <a:srgbClr val="FFFFFF"/>
                </a:solidFill>
              </a:rPr>
              <a:t>Step 4:    </a:t>
            </a:r>
            <a:r>
              <a:rPr lang="en-GB" sz="1400" dirty="0" smtClean="0">
                <a:solidFill>
                  <a:srgbClr val="FFFFFF"/>
                </a:solidFill>
              </a:rPr>
              <a:t>Scope the FDD work and plan the analysis</a:t>
            </a:r>
          </a:p>
        </p:txBody>
      </p:sp>
      <p:sp>
        <p:nvSpPr>
          <p:cNvPr id="14" name="Rectangle 13"/>
          <p:cNvSpPr/>
          <p:nvPr/>
        </p:nvSpPr>
        <p:spPr>
          <a:xfrm>
            <a:off x="5978731" y="2739387"/>
            <a:ext cx="1131179" cy="1222793"/>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400" b="1" dirty="0" smtClean="0">
                <a:solidFill>
                  <a:srgbClr val="FFFFFF"/>
                </a:solidFill>
              </a:rPr>
              <a:t>Step 5:   </a:t>
            </a:r>
            <a:r>
              <a:rPr lang="en-GB" sz="1400" dirty="0" smtClean="0">
                <a:solidFill>
                  <a:srgbClr val="FFFFFF"/>
                </a:solidFill>
              </a:rPr>
              <a:t>Collate and check the data</a:t>
            </a:r>
          </a:p>
        </p:txBody>
      </p:sp>
      <p:sp>
        <p:nvSpPr>
          <p:cNvPr id="16" name="Rectangle 15"/>
          <p:cNvSpPr/>
          <p:nvPr/>
        </p:nvSpPr>
        <p:spPr>
          <a:xfrm>
            <a:off x="7403227" y="2748710"/>
            <a:ext cx="1226423" cy="1222793"/>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400" b="1" dirty="0" smtClean="0">
                <a:solidFill>
                  <a:srgbClr val="FFFFFF"/>
                </a:solidFill>
              </a:rPr>
              <a:t>Step 6: </a:t>
            </a:r>
            <a:r>
              <a:rPr lang="en-GB" sz="1400" dirty="0" smtClean="0">
                <a:solidFill>
                  <a:srgbClr val="FFFFFF"/>
                </a:solidFill>
              </a:rPr>
              <a:t>Perform analysis, management interviews</a:t>
            </a:r>
          </a:p>
        </p:txBody>
      </p:sp>
      <p:sp>
        <p:nvSpPr>
          <p:cNvPr id="18" name="Right Arrow 17"/>
          <p:cNvSpPr/>
          <p:nvPr/>
        </p:nvSpPr>
        <p:spPr>
          <a:xfrm>
            <a:off x="1545097" y="3192123"/>
            <a:ext cx="149924" cy="296460"/>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1" name="Right Arrow 20"/>
          <p:cNvSpPr/>
          <p:nvPr/>
        </p:nvSpPr>
        <p:spPr>
          <a:xfrm rot="5400000">
            <a:off x="7929553" y="4007789"/>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2" name="Right Arrow 21"/>
          <p:cNvSpPr/>
          <p:nvPr/>
        </p:nvSpPr>
        <p:spPr>
          <a:xfrm>
            <a:off x="7189415" y="3188387"/>
            <a:ext cx="149924" cy="296460"/>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3" name="Right Arrow 22"/>
          <p:cNvSpPr/>
          <p:nvPr/>
        </p:nvSpPr>
        <p:spPr>
          <a:xfrm>
            <a:off x="5772995" y="3179423"/>
            <a:ext cx="149924" cy="296460"/>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4" name="Right Arrow 23"/>
          <p:cNvSpPr/>
          <p:nvPr/>
        </p:nvSpPr>
        <p:spPr>
          <a:xfrm>
            <a:off x="4351048" y="3174194"/>
            <a:ext cx="149924" cy="296460"/>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5" name="Right Arrow 24"/>
          <p:cNvSpPr/>
          <p:nvPr/>
        </p:nvSpPr>
        <p:spPr>
          <a:xfrm>
            <a:off x="2952554" y="3192123"/>
            <a:ext cx="149924" cy="296460"/>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9" name="Right Arrow 18"/>
          <p:cNvSpPr/>
          <p:nvPr/>
        </p:nvSpPr>
        <p:spPr>
          <a:xfrm rot="16200000">
            <a:off x="6128228" y="4399683"/>
            <a:ext cx="883295"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7" name="Right Arrow 26"/>
          <p:cNvSpPr/>
          <p:nvPr/>
        </p:nvSpPr>
        <p:spPr>
          <a:xfrm rot="16200000">
            <a:off x="430291" y="4455977"/>
            <a:ext cx="961324"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8" name="Right Arrow 27"/>
          <p:cNvSpPr/>
          <p:nvPr/>
        </p:nvSpPr>
        <p:spPr>
          <a:xfrm rot="16200000">
            <a:off x="1912941" y="4399683"/>
            <a:ext cx="883295"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9" name="Right Arrow 28"/>
          <p:cNvSpPr/>
          <p:nvPr/>
        </p:nvSpPr>
        <p:spPr>
          <a:xfrm rot="16200000">
            <a:off x="3316365" y="4395361"/>
            <a:ext cx="883295"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0" name="Right Arrow 29"/>
          <p:cNvSpPr/>
          <p:nvPr/>
        </p:nvSpPr>
        <p:spPr>
          <a:xfrm rot="16200000">
            <a:off x="4714761" y="4404003"/>
            <a:ext cx="883295"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1" name="Rectangle 30"/>
          <p:cNvSpPr/>
          <p:nvPr/>
        </p:nvSpPr>
        <p:spPr>
          <a:xfrm>
            <a:off x="877556" y="4908264"/>
            <a:ext cx="6481902" cy="95273"/>
          </a:xfrm>
          <a:prstGeom prst="rect">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2" name="Right Arrow 31"/>
          <p:cNvSpPr/>
          <p:nvPr/>
        </p:nvSpPr>
        <p:spPr>
          <a:xfrm rot="5400000">
            <a:off x="7935760" y="5551178"/>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3" name="Rectangle 32"/>
          <p:cNvSpPr/>
          <p:nvPr/>
        </p:nvSpPr>
        <p:spPr>
          <a:xfrm>
            <a:off x="7452007" y="5812364"/>
            <a:ext cx="1082219" cy="465163"/>
          </a:xfrm>
          <a:prstGeom prst="rect">
            <a:avLst/>
          </a:prstGeom>
          <a:solidFill>
            <a:srgbClr val="6A7F10"/>
          </a:solidFill>
          <a:ln>
            <a:solidFill>
              <a:srgbClr val="6A7F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400" b="1" dirty="0" smtClean="0">
                <a:solidFill>
                  <a:srgbClr val="FFFFFF"/>
                </a:solidFill>
              </a:rPr>
              <a:t>KEY ISSUES</a:t>
            </a:r>
          </a:p>
        </p:txBody>
      </p:sp>
      <p:sp>
        <p:nvSpPr>
          <p:cNvPr id="34" name="Right Arrow 33"/>
          <p:cNvSpPr/>
          <p:nvPr/>
        </p:nvSpPr>
        <p:spPr>
          <a:xfrm rot="16200000">
            <a:off x="3665795" y="2472332"/>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5" name="Rectangle 34"/>
          <p:cNvSpPr/>
          <p:nvPr/>
        </p:nvSpPr>
        <p:spPr>
          <a:xfrm>
            <a:off x="3195321" y="1278143"/>
            <a:ext cx="1082219" cy="1181005"/>
          </a:xfrm>
          <a:prstGeom prst="rect">
            <a:avLst/>
          </a:prstGeom>
          <a:solidFill>
            <a:srgbClr val="4066AA"/>
          </a:solidFill>
          <a:ln>
            <a:solidFill>
              <a:srgbClr val="406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400" b="1" dirty="0" smtClean="0">
                <a:solidFill>
                  <a:srgbClr val="FFFFFF"/>
                </a:solidFill>
              </a:rPr>
              <a:t>Non-FDD issues: </a:t>
            </a:r>
            <a:r>
              <a:rPr lang="en-GB" sz="1400" dirty="0" smtClean="0">
                <a:solidFill>
                  <a:srgbClr val="FFFFFF"/>
                </a:solidFill>
              </a:rPr>
              <a:t>Involve specialists</a:t>
            </a:r>
          </a:p>
        </p:txBody>
      </p:sp>
      <p:sp>
        <p:nvSpPr>
          <p:cNvPr id="36" name="Left Brace 35"/>
          <p:cNvSpPr/>
          <p:nvPr/>
        </p:nvSpPr>
        <p:spPr>
          <a:xfrm rot="5400000">
            <a:off x="1515034" y="1215407"/>
            <a:ext cx="273426" cy="2541493"/>
          </a:xfrm>
          <a:prstGeom prst="leftBrace">
            <a:avLst>
              <a:gd name="adj1" fmla="val 44047"/>
              <a:gd name="adj2" fmla="val 50353"/>
            </a:avLst>
          </a:prstGeom>
          <a:ln w="28575">
            <a:solidFill>
              <a:schemeClr val="accent6"/>
            </a:solidFill>
            <a:headEnd type="none" w="sm" len="sm"/>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38" name="Straight Arrow Connector 37"/>
          <p:cNvCxnSpPr>
            <a:stCxn id="39" idx="1"/>
            <a:endCxn id="35" idx="3"/>
          </p:cNvCxnSpPr>
          <p:nvPr/>
        </p:nvCxnSpPr>
        <p:spPr>
          <a:xfrm flipH="1">
            <a:off x="4277541" y="1865362"/>
            <a:ext cx="563407" cy="3281"/>
          </a:xfrm>
          <a:prstGeom prst="straightConnector1">
            <a:avLst/>
          </a:prstGeom>
          <a:ln w="12700">
            <a:solidFill>
              <a:schemeClr val="accent6"/>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4"/>
          <p:cNvSpPr>
            <a:spLocks noChangeArrowheads="1"/>
          </p:cNvSpPr>
          <p:nvPr>
            <p:custDataLst>
              <p:tags r:id="rId1"/>
            </p:custDataLst>
          </p:nvPr>
        </p:nvSpPr>
        <p:spPr bwMode="auto">
          <a:xfrm>
            <a:off x="4840956" y="1273694"/>
            <a:ext cx="3822405" cy="1183341"/>
          </a:xfrm>
          <a:prstGeom prst="rect">
            <a:avLst/>
          </a:prstGeom>
          <a:solidFill>
            <a:srgbClr val="F5DB7E"/>
          </a:solidFill>
          <a:ln w="12700">
            <a:solidFill>
              <a:schemeClr val="accent6"/>
            </a:solidFill>
            <a:miter lim="800000"/>
            <a:headEnd/>
            <a:tailEnd/>
          </a:ln>
          <a:effectLst/>
        </p:spPr>
        <p:txBody>
          <a:bodyPr lIns="54000" tIns="54000" rIns="54000" bIns="54000" anchor="ctr" anchorCtr="1"/>
          <a:lstStyle/>
          <a:p>
            <a:pPr defTabSz="762000" eaLnBrk="0" hangingPunct="0">
              <a:lnSpc>
                <a:spcPct val="90000"/>
              </a:lnSpc>
              <a:spcBef>
                <a:spcPts val="600"/>
              </a:spcBef>
            </a:pPr>
            <a:r>
              <a:rPr lang="en-GB" sz="1200" dirty="0" smtClean="0">
                <a:solidFill>
                  <a:schemeClr val="accent4"/>
                </a:solidFill>
              </a:rPr>
              <a:t>Many key drivers are outside FDD scope – we need specialists to assist.  For example:</a:t>
            </a:r>
          </a:p>
          <a:p>
            <a:pPr marL="268288" lvl="2" indent="-268288" defTabSz="762000" eaLnBrk="0" hangingPunct="0">
              <a:lnSpc>
                <a:spcPct val="90000"/>
              </a:lnSpc>
              <a:spcBef>
                <a:spcPts val="0"/>
              </a:spcBef>
              <a:buClr>
                <a:schemeClr val="accent1"/>
              </a:buClr>
              <a:buSzPct val="125000"/>
              <a:buFont typeface="Arial" pitchFamily="34" charset="0"/>
              <a:buChar char="▪"/>
            </a:pPr>
            <a:r>
              <a:rPr lang="en-GB" sz="1200" dirty="0" smtClean="0">
                <a:solidFill>
                  <a:schemeClr val="accent4"/>
                </a:solidFill>
              </a:rPr>
              <a:t>Commercial – market size, demand, competition</a:t>
            </a:r>
          </a:p>
          <a:p>
            <a:pPr marL="268288" lvl="2" indent="-268288" defTabSz="762000" eaLnBrk="0" hangingPunct="0">
              <a:lnSpc>
                <a:spcPct val="90000"/>
              </a:lnSpc>
              <a:spcBef>
                <a:spcPts val="0"/>
              </a:spcBef>
              <a:buClr>
                <a:schemeClr val="accent1"/>
              </a:buClr>
              <a:buSzPct val="125000"/>
              <a:buFont typeface="Arial" pitchFamily="34" charset="0"/>
              <a:buChar char="▪"/>
            </a:pPr>
            <a:r>
              <a:rPr lang="en-GB" sz="1200" dirty="0" smtClean="0">
                <a:solidFill>
                  <a:schemeClr val="accent4"/>
                </a:solidFill>
              </a:rPr>
              <a:t>Operational – evaluate low cost sustainability</a:t>
            </a:r>
          </a:p>
          <a:p>
            <a:pPr marL="268288" lvl="2" indent="-268288" defTabSz="762000" eaLnBrk="0" hangingPunct="0">
              <a:lnSpc>
                <a:spcPct val="90000"/>
              </a:lnSpc>
              <a:spcBef>
                <a:spcPts val="0"/>
              </a:spcBef>
              <a:buClr>
                <a:schemeClr val="accent1"/>
              </a:buClr>
              <a:buSzPct val="125000"/>
              <a:buFont typeface="Arial" pitchFamily="34" charset="0"/>
              <a:buChar char="▪"/>
            </a:pPr>
            <a:r>
              <a:rPr lang="en-GB" sz="1200" dirty="0" smtClean="0">
                <a:solidFill>
                  <a:schemeClr val="accent4"/>
                </a:solidFill>
              </a:rPr>
              <a:t>Environmental – regulation, remediation</a:t>
            </a:r>
          </a:p>
          <a:p>
            <a:pPr marL="268288" lvl="2" indent="-268288" defTabSz="762000" eaLnBrk="0" hangingPunct="0">
              <a:lnSpc>
                <a:spcPct val="90000"/>
              </a:lnSpc>
              <a:spcBef>
                <a:spcPts val="0"/>
              </a:spcBef>
              <a:buClr>
                <a:schemeClr val="accent1"/>
              </a:buClr>
              <a:buSzPct val="125000"/>
              <a:buFont typeface="Arial" pitchFamily="34" charset="0"/>
              <a:buChar char="▪"/>
            </a:pPr>
            <a:r>
              <a:rPr lang="en-GB" sz="1200" dirty="0" smtClean="0">
                <a:solidFill>
                  <a:schemeClr val="accent4"/>
                </a:solidFill>
              </a:rPr>
              <a:t>IT – evaluate systems</a:t>
            </a:r>
            <a:endParaRPr lang="en-GB" sz="1200" dirty="0">
              <a:solidFill>
                <a:schemeClr val="accent4"/>
              </a:solidFill>
            </a:endParaRPr>
          </a:p>
        </p:txBody>
      </p:sp>
      <p:cxnSp>
        <p:nvCxnSpPr>
          <p:cNvPr id="44" name="Straight Arrow Connector 43"/>
          <p:cNvCxnSpPr>
            <a:stCxn id="45" idx="2"/>
            <a:endCxn id="36" idx="1"/>
          </p:cNvCxnSpPr>
          <p:nvPr/>
        </p:nvCxnSpPr>
        <p:spPr>
          <a:xfrm>
            <a:off x="1641235" y="2141757"/>
            <a:ext cx="1545" cy="207701"/>
          </a:xfrm>
          <a:prstGeom prst="straightConnector1">
            <a:avLst/>
          </a:prstGeom>
          <a:ln w="12700">
            <a:solidFill>
              <a:schemeClr val="accent6"/>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custDataLst>
              <p:tags r:id="rId2"/>
            </p:custDataLst>
          </p:nvPr>
        </p:nvSpPr>
        <p:spPr bwMode="auto">
          <a:xfrm>
            <a:off x="562708" y="1417840"/>
            <a:ext cx="2157046" cy="723900"/>
          </a:xfrm>
          <a:prstGeom prst="rect">
            <a:avLst/>
          </a:prstGeom>
          <a:solidFill>
            <a:srgbClr val="F5DB7E"/>
          </a:solidFill>
          <a:ln w="12700">
            <a:solidFill>
              <a:schemeClr val="accent6"/>
            </a:solidFill>
            <a:miter lim="800000"/>
            <a:headEnd/>
            <a:tailEnd/>
          </a:ln>
          <a:effectLst/>
        </p:spPr>
        <p:txBody>
          <a:bodyPr lIns="54000" tIns="54000" rIns="54000" bIns="54000" anchor="ctr" anchorCtr="1"/>
          <a:lstStyle/>
          <a:p>
            <a:pPr algn="ctr" defTabSz="762000" eaLnBrk="0" hangingPunct="0">
              <a:lnSpc>
                <a:spcPct val="90000"/>
              </a:lnSpc>
              <a:spcBef>
                <a:spcPts val="600"/>
              </a:spcBef>
            </a:pPr>
            <a:r>
              <a:rPr lang="en-GB" sz="1200" dirty="0" smtClean="0">
                <a:solidFill>
                  <a:schemeClr val="accent4"/>
                </a:solidFill>
              </a:rPr>
              <a:t>Focuses the due diligence on the key value drivers and where the greatest risks are</a:t>
            </a:r>
            <a:endParaRPr lang="en-GB" sz="1200" dirty="0">
              <a:solidFill>
                <a:schemeClr val="accent4"/>
              </a:solidFill>
              <a:latin typeface="Arial"/>
            </a:endParaRPr>
          </a:p>
        </p:txBody>
      </p:sp>
      <p:sp>
        <p:nvSpPr>
          <p:cNvPr id="17" name="Rectangle 16"/>
          <p:cNvSpPr/>
          <p:nvPr/>
        </p:nvSpPr>
        <p:spPr>
          <a:xfrm>
            <a:off x="7443047" y="4287600"/>
            <a:ext cx="1234228" cy="1219640"/>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Bef>
                <a:spcPct val="50000"/>
              </a:spcBef>
              <a:buClr>
                <a:schemeClr val="accent1"/>
              </a:buClr>
              <a:buSzPct val="75000"/>
              <a:tabLst>
                <a:tab pos="0" algn="l"/>
              </a:tabLst>
              <a:defRPr/>
            </a:pPr>
            <a:r>
              <a:rPr lang="en-GB" sz="1400" b="1" dirty="0" smtClean="0">
                <a:solidFill>
                  <a:srgbClr val="FFFFFF"/>
                </a:solidFill>
              </a:rPr>
              <a:t>Step 7: </a:t>
            </a:r>
            <a:r>
              <a:rPr lang="en-GB" sz="1400" dirty="0" smtClean="0">
                <a:solidFill>
                  <a:srgbClr val="FFFFFF"/>
                </a:solidFill>
              </a:rPr>
              <a:t>Interpret, refine understanding and update</a:t>
            </a:r>
          </a:p>
        </p:txBody>
      </p:sp>
      <p:grpSp>
        <p:nvGrpSpPr>
          <p:cNvPr id="37" name="Group 36"/>
          <p:cNvGrpSpPr/>
          <p:nvPr/>
        </p:nvGrpSpPr>
        <p:grpSpPr bwMode="gray">
          <a:xfrm>
            <a:off x="8057477" y="101598"/>
            <a:ext cx="814962" cy="814153"/>
            <a:chOff x="557213" y="1061987"/>
            <a:chExt cx="2395538" cy="2393157"/>
          </a:xfrm>
        </p:grpSpPr>
        <p:sp>
          <p:nvSpPr>
            <p:cNvPr id="40"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1"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2"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3"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6"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7"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8"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49"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50" name="Oval 49"/>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51" name="Oval 50"/>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52" name="TextBox 51"/>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53" name="TextBox 52"/>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54" name="TextBox 53"/>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55" name="TextBox 54"/>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56" name="Oval 55"/>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57" name="TextBox 56"/>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500" fill="hold"/>
                                        <p:tgtEl>
                                          <p:spTgt spid="16"/>
                                        </p:tgtEl>
                                        <p:attrNameLst>
                                          <p:attrName>ppt_x</p:attrName>
                                        </p:attrNameLst>
                                      </p:cBhvr>
                                      <p:tavLst>
                                        <p:tav tm="0">
                                          <p:val>
                                            <p:strVal val="#ppt_x"/>
                                          </p:val>
                                        </p:tav>
                                        <p:tav tm="100000">
                                          <p:val>
                                            <p:strVal val="#ppt_x"/>
                                          </p:val>
                                        </p:tav>
                                      </p:tavLst>
                                    </p:anim>
                                    <p:anim calcmode="lin" valueType="num">
                                      <p:cBhvr additive="base">
                                        <p:cTn id="78" dur="500" fill="hold"/>
                                        <p:tgtEl>
                                          <p:spTgt spid="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fill="hold"/>
                                        <p:tgtEl>
                                          <p:spTgt spid="32"/>
                                        </p:tgtEl>
                                        <p:attrNameLst>
                                          <p:attrName>ppt_x</p:attrName>
                                        </p:attrNameLst>
                                      </p:cBhvr>
                                      <p:tavLst>
                                        <p:tav tm="0">
                                          <p:val>
                                            <p:strVal val="#ppt_x"/>
                                          </p:val>
                                        </p:tav>
                                        <p:tav tm="100000">
                                          <p:val>
                                            <p:strVal val="#ppt_x"/>
                                          </p:val>
                                        </p:tav>
                                      </p:tavLst>
                                    </p:anim>
                                    <p:anim calcmode="lin" valueType="num">
                                      <p:cBhvr additive="base">
                                        <p:cTn id="90" dur="500" fill="hold"/>
                                        <p:tgtEl>
                                          <p:spTgt spid="32"/>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500" fill="hold"/>
                                        <p:tgtEl>
                                          <p:spTgt spid="33"/>
                                        </p:tgtEl>
                                        <p:attrNameLst>
                                          <p:attrName>ppt_x</p:attrName>
                                        </p:attrNameLst>
                                      </p:cBhvr>
                                      <p:tavLst>
                                        <p:tav tm="0">
                                          <p:val>
                                            <p:strVal val="#ppt_x"/>
                                          </p:val>
                                        </p:tav>
                                        <p:tav tm="100000">
                                          <p:val>
                                            <p:strVal val="#ppt_x"/>
                                          </p:val>
                                        </p:tav>
                                      </p:tavLst>
                                    </p:anim>
                                    <p:anim calcmode="lin" valueType="num">
                                      <p:cBhvr additive="base">
                                        <p:cTn id="94" dur="500" fill="hold"/>
                                        <p:tgtEl>
                                          <p:spTgt spid="33"/>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500" fill="hold"/>
                                        <p:tgtEl>
                                          <p:spTgt spid="27"/>
                                        </p:tgtEl>
                                        <p:attrNameLst>
                                          <p:attrName>ppt_x</p:attrName>
                                        </p:attrNameLst>
                                      </p:cBhvr>
                                      <p:tavLst>
                                        <p:tav tm="0">
                                          <p:val>
                                            <p:strVal val="#ppt_x"/>
                                          </p:val>
                                        </p:tav>
                                        <p:tav tm="100000">
                                          <p:val>
                                            <p:strVal val="#ppt_x"/>
                                          </p:val>
                                        </p:tav>
                                      </p:tavLst>
                                    </p:anim>
                                    <p:anim calcmode="lin" valueType="num">
                                      <p:cBhvr additive="base">
                                        <p:cTn id="102" dur="500" fill="hold"/>
                                        <p:tgtEl>
                                          <p:spTgt spid="27"/>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additive="base">
                                        <p:cTn id="121" dur="500" fill="hold"/>
                                        <p:tgtEl>
                                          <p:spTgt spid="19"/>
                                        </p:tgtEl>
                                        <p:attrNameLst>
                                          <p:attrName>ppt_x</p:attrName>
                                        </p:attrNameLst>
                                      </p:cBhvr>
                                      <p:tavLst>
                                        <p:tav tm="0">
                                          <p:val>
                                            <p:strVal val="#ppt_x"/>
                                          </p:val>
                                        </p:tav>
                                        <p:tav tm="100000">
                                          <p:val>
                                            <p:strVal val="#ppt_x"/>
                                          </p:val>
                                        </p:tav>
                                      </p:tavLst>
                                    </p:anim>
                                    <p:anim calcmode="lin" valueType="num">
                                      <p:cBhvr additive="base">
                                        <p:cTn id="122" dur="500" fill="hold"/>
                                        <p:tgtEl>
                                          <p:spTgt spid="1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645571">
                                            <p:txEl>
                                              <p:pRg st="0" end="0"/>
                                            </p:txEl>
                                          </p:spTgt>
                                        </p:tgtEl>
                                        <p:attrNameLst>
                                          <p:attrName>style.visibility</p:attrName>
                                        </p:attrNameLst>
                                      </p:cBhvr>
                                      <p:to>
                                        <p:strVal val="visible"/>
                                      </p:to>
                                    </p:set>
                                    <p:anim calcmode="lin" valueType="num">
                                      <p:cBhvr additive="base">
                                        <p:cTn id="125" dur="500" fill="hold"/>
                                        <p:tgtEl>
                                          <p:spTgt spid="1645571">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16455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571" grpId="0" build="p"/>
      <p:bldP spid="10" grpId="0" animBg="1"/>
      <p:bldP spid="11" grpId="0" animBg="1"/>
      <p:bldP spid="12" grpId="0" animBg="1"/>
      <p:bldP spid="13" grpId="0" animBg="1"/>
      <p:bldP spid="14" grpId="0" animBg="1"/>
      <p:bldP spid="16" grpId="0" animBg="1"/>
      <p:bldP spid="18" grpId="0" animBg="1"/>
      <p:bldP spid="21" grpId="0" animBg="1"/>
      <p:bldP spid="23" grpId="0" animBg="1"/>
      <p:bldP spid="24" grpId="0" animBg="1"/>
      <p:bldP spid="25" grpId="0" animBg="1"/>
      <p:bldP spid="34" grpId="0" animBg="1"/>
      <p:bldP spid="35" grpId="0" animBg="1"/>
      <p:bldP spid="36" grpId="0" animBg="1"/>
      <p:bldP spid="39"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dirty="0" smtClean="0"/>
              <a:t>The purpose of this document is to assist professionals in gaining an understanding of financial due diligence. </a:t>
            </a:r>
          </a:p>
          <a:p>
            <a:r>
              <a:rPr lang="en-US" dirty="0" smtClean="0"/>
              <a:t>The FDD toolkit provides guidance, tools and templates on various aspects of an FDD engagement.  This overview document is intended to provide an introduction to due diligence, its relevance and importance to our clients and how it adds value in a transaction</a:t>
            </a:r>
          </a:p>
          <a:p>
            <a:endParaRPr lang="en-GB" dirty="0" smtClean="0"/>
          </a:p>
        </p:txBody>
      </p:sp>
      <p:grpSp>
        <p:nvGrpSpPr>
          <p:cNvPr id="55" name="Group 54"/>
          <p:cNvGrpSpPr/>
          <p:nvPr/>
        </p:nvGrpSpPr>
        <p:grpSpPr bwMode="gray">
          <a:xfrm>
            <a:off x="5943601" y="3990924"/>
            <a:ext cx="2395538" cy="2393157"/>
            <a:chOff x="557213" y="1061987"/>
            <a:chExt cx="2395538" cy="2393157"/>
          </a:xfrm>
        </p:grpSpPr>
        <p:sp>
          <p:nvSpPr>
            <p:cNvPr id="56"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CAB5E8"/>
                </a:gs>
                <a:gs pos="35000">
                  <a:srgbClr val="DACBEE"/>
                </a:gs>
                <a:gs pos="80000">
                  <a:srgbClr val="F1EAF9"/>
                </a:gs>
              </a:gsLst>
              <a:lin ang="18000000" scaled="0"/>
            </a:gradFill>
            <a:ln w="9525" cap="flat" cmpd="sng" algn="ctr">
              <a:solidFill>
                <a:srgbClr val="7E60A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57"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DBFDA7"/>
                </a:gs>
                <a:gs pos="35000">
                  <a:srgbClr val="E5FDC2"/>
                </a:gs>
                <a:gs pos="80000">
                  <a:srgbClr val="F6FFE6"/>
                </a:gs>
              </a:gsLst>
              <a:lin ang="18600000" scaled="0"/>
            </a:gradFill>
            <a:ln w="9525" cap="flat" cmpd="sng" algn="ctr">
              <a:solidFill>
                <a:srgbClr val="B5BF88">
                  <a:lumMod val="7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58"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FEBE86"/>
                </a:gs>
                <a:gs pos="35000">
                  <a:srgbClr val="FED0AA"/>
                </a:gs>
                <a:gs pos="80000">
                  <a:srgbClr val="FEEBDB"/>
                </a:gs>
              </a:gsLst>
              <a:lin ang="18000000" scaled="0"/>
            </a:gradFill>
            <a:ln w="9525" cap="flat" cmpd="sng" algn="ctr">
              <a:solidFill>
                <a:srgbClr val="C84E0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59"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rotWithShape="1">
              <a:gsLst>
                <a:gs pos="0">
                  <a:srgbClr val="A2C4FF"/>
                </a:gs>
                <a:gs pos="35000">
                  <a:srgbClr val="BED5FF"/>
                </a:gs>
                <a:gs pos="100000">
                  <a:srgbClr val="E4EEFF"/>
                </a:gs>
              </a:gsLst>
              <a:lin ang="13800000" scaled="0"/>
            </a:gradFill>
            <a:ln w="9525" cap="flat" cmpd="sng" algn="ctr">
              <a:solidFill>
                <a:srgbClr val="4274B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60"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61"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62"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0" cap="none" spc="360" normalizeH="0" baseline="0" noProof="0" dirty="0" smtClean="0">
                  <a:ln w="9525">
                    <a:noFill/>
                    <a:round/>
                    <a:headEnd/>
                    <a:tailEnd/>
                  </a:ln>
                  <a:solidFill>
                    <a:srgbClr val="F8F8F8"/>
                  </a:solidFill>
                  <a:effectLst/>
                  <a:uLnTx/>
                  <a:uFillTx/>
                  <a:latin typeface="Arial"/>
                  <a:cs typeface="Arial"/>
                </a:rPr>
                <a:t>GO TO MARKET MATERIALS</a:t>
              </a:r>
              <a:endParaRPr kumimoji="0" lang="en-US" sz="1000" b="1" i="0" u="none" strike="noStrike" kern="10" cap="none" spc="360" normalizeH="0" baseline="0" noProof="0" dirty="0">
                <a:ln w="9525">
                  <a:noFill/>
                  <a:round/>
                  <a:headEnd/>
                  <a:tailEnd/>
                </a:ln>
                <a:solidFill>
                  <a:srgbClr val="F8F8F8"/>
                </a:solidFill>
                <a:effectLst/>
                <a:uLnTx/>
                <a:uFillTx/>
                <a:latin typeface="Arial"/>
                <a:cs typeface="Arial"/>
              </a:endParaRPr>
            </a:p>
          </p:txBody>
        </p:sp>
        <p:sp>
          <p:nvSpPr>
            <p:cNvPr id="63"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0" cap="none" spc="360" normalizeH="0" baseline="0" noProof="0" dirty="0" smtClean="0">
                  <a:ln w="9525">
                    <a:noFill/>
                    <a:round/>
                    <a:headEnd/>
                    <a:tailEnd/>
                  </a:ln>
                  <a:solidFill>
                    <a:srgbClr val="F8F8F8"/>
                  </a:solidFill>
                  <a:effectLst/>
                  <a:uLnTx/>
                  <a:uFillTx/>
                  <a:latin typeface="Arial"/>
                  <a:cs typeface="Arial"/>
                </a:rPr>
                <a:t>RISK MANAGEMENT GUIDANCE</a:t>
              </a:r>
              <a:endParaRPr kumimoji="0" lang="en-US" sz="1000" b="1" i="0" u="none" strike="noStrike" kern="10" cap="none" spc="360" normalizeH="0" baseline="0" noProof="0" dirty="0">
                <a:ln w="9525">
                  <a:noFill/>
                  <a:round/>
                  <a:headEnd/>
                  <a:tailEnd/>
                </a:ln>
                <a:solidFill>
                  <a:srgbClr val="F8F8F8"/>
                </a:solidFill>
                <a:effectLst/>
                <a:uLnTx/>
                <a:uFillTx/>
                <a:latin typeface="Arial"/>
                <a:cs typeface="Arial"/>
              </a:endParaRPr>
            </a:p>
          </p:txBody>
        </p:sp>
        <p:sp>
          <p:nvSpPr>
            <p:cNvPr id="64" name="Oval 63"/>
            <p:cNvSpPr/>
            <p:nvPr/>
          </p:nvSpPr>
          <p:spPr bwMode="gray">
            <a:xfrm>
              <a:off x="2574132" y="1518112"/>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65" name="Oval 64"/>
            <p:cNvSpPr/>
            <p:nvPr/>
          </p:nvSpPr>
          <p:spPr bwMode="gray">
            <a:xfrm>
              <a:off x="2583657" y="2892243"/>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66" name="TextBox 65"/>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PROCESS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GUIDANCE</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67" name="TextBox 66"/>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FDD 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AREAS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68" name="TextBox 67"/>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ENABLERS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69" name="TextBox 68"/>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OFFSHORE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SUPPORT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OPPORTUNITIES</a:t>
              </a:r>
            </a:p>
          </p:txBody>
        </p:sp>
        <p:sp>
          <p:nvSpPr>
            <p:cNvPr id="70" name="Oval 69"/>
            <p:cNvSpPr/>
            <p:nvPr/>
          </p:nvSpPr>
          <p:spPr bwMode="gray">
            <a:xfrm>
              <a:off x="1476827" y="1981099"/>
              <a:ext cx="572947" cy="572947"/>
            </a:xfrm>
            <a:prstGeom prst="ellipse">
              <a:avLst/>
            </a:pr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71" name="TextBox 70"/>
            <p:cNvSpPr txBox="1"/>
            <p:nvPr/>
          </p:nvSpPr>
          <p:spPr bwMode="gray">
            <a:xfrm>
              <a:off x="1496240" y="2084843"/>
              <a:ext cx="532436"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FDD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Toolkit</a:t>
              </a:r>
              <a:endParaRPr kumimoji="0" lang="en-US" sz="8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26" y="106363"/>
            <a:ext cx="8545513" cy="792162"/>
          </a:xfrm>
        </p:spPr>
        <p:txBody>
          <a:bodyPr/>
          <a:lstStyle/>
          <a:p>
            <a:pPr marL="0" marR="0" lvl="0" indent="0" defTabSz="914400" eaLnBrk="0" fontAlgn="auto" latinLnBrk="0" hangingPunct="0">
              <a:lnSpc>
                <a:spcPct val="100000"/>
              </a:lnSpc>
              <a:spcBef>
                <a:spcPts val="0"/>
              </a:spcBef>
              <a:spcAft>
                <a:spcPts val="0"/>
              </a:spcAft>
              <a:tabLst/>
              <a:defRPr/>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sz="1800" dirty="0" smtClean="0"/>
              <a:t>How do we do FDD?</a:t>
            </a:r>
            <a:endParaRPr lang="en-US" altLang="en-US" sz="1800" dirty="0" smtClean="0">
              <a:latin typeface="Arial" charset="0"/>
              <a:cs typeface="Arial" charset="0"/>
            </a:endParaRPr>
          </a:p>
        </p:txBody>
      </p:sp>
      <p:sp>
        <p:nvSpPr>
          <p:cNvPr id="5" name="Text Placeholder 4"/>
          <p:cNvSpPr>
            <a:spLocks noGrp="1"/>
          </p:cNvSpPr>
          <p:nvPr>
            <p:ph type="body" sz="quarter" idx="10"/>
          </p:nvPr>
        </p:nvSpPr>
        <p:spPr>
          <a:xfrm>
            <a:off x="195143" y="1055448"/>
            <a:ext cx="4248026" cy="5116420"/>
          </a:xfrm>
        </p:spPr>
        <p:txBody>
          <a:bodyPr>
            <a:noAutofit/>
          </a:bodyPr>
          <a:lstStyle/>
          <a:p>
            <a:pPr marL="227179" indent="-227179">
              <a:buClr>
                <a:schemeClr val="accent1"/>
              </a:buClr>
              <a:buSzPct val="75000"/>
              <a:tabLst>
                <a:tab pos="227179" algn="l"/>
              </a:tabLst>
              <a:defRPr/>
            </a:pPr>
            <a:r>
              <a:rPr lang="en-GB" sz="1200" b="0" dirty="0" smtClean="0">
                <a:solidFill>
                  <a:srgbClr val="00338D"/>
                </a:solidFill>
              </a:rPr>
              <a:t>Steps 1 to 3</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Understand as much as we can about the industry, the target business</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Use this understanding to consider the potential key due diligence issues</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Some of these issues may not be financial (e.g. commercial, operational, etc) but still relevant to FDD. </a:t>
            </a:r>
          </a:p>
          <a:p>
            <a:pPr marL="227179" indent="-227179">
              <a:buClr>
                <a:schemeClr val="accent1"/>
              </a:buClr>
              <a:buSzPct val="75000"/>
              <a:tabLst>
                <a:tab pos="227179" algn="l"/>
              </a:tabLst>
              <a:defRPr/>
            </a:pPr>
            <a:r>
              <a:rPr lang="en-GB" sz="1200" b="0" dirty="0" smtClean="0">
                <a:solidFill>
                  <a:srgbClr val="00338D"/>
                </a:solidFill>
              </a:rPr>
              <a:t>Step 4</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Scope the work to address potential due diligence issues.  </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What do we know now, and what do we need to know to address the key issues – this tells us the information gap we need to fill</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The scope of work and planning for the analysis should then be designed to fill this information gap</a:t>
            </a:r>
          </a:p>
          <a:p>
            <a:pPr marL="227179" indent="-227179">
              <a:buClr>
                <a:schemeClr val="accent1"/>
              </a:buClr>
              <a:buSzPct val="125000"/>
              <a:buFont typeface="Arial" pitchFamily="34" charset="0"/>
              <a:buChar char="▪"/>
              <a:tabLst>
                <a:tab pos="227179" algn="l"/>
              </a:tabLst>
              <a:defRPr/>
            </a:pPr>
            <a:r>
              <a:rPr lang="en-US" sz="1200" b="0" dirty="0" smtClean="0"/>
              <a:t>This helps ensure the work is efficient and focused</a:t>
            </a:r>
            <a:endParaRPr lang="en-GB" sz="1200" b="0" dirty="0" smtClean="0">
              <a:solidFill>
                <a:srgbClr val="00338D"/>
              </a:solidFill>
            </a:endParaRPr>
          </a:p>
          <a:p>
            <a:pPr marL="227179" indent="-227179">
              <a:buClr>
                <a:schemeClr val="accent1"/>
              </a:buClr>
              <a:buSzPct val="75000"/>
              <a:tabLst>
                <a:tab pos="227179" algn="l"/>
              </a:tabLst>
              <a:defRPr/>
            </a:pPr>
            <a:r>
              <a:rPr lang="en-GB" sz="1200" b="0" dirty="0" smtClean="0">
                <a:solidFill>
                  <a:srgbClr val="00338D"/>
                </a:solidFill>
              </a:rPr>
              <a:t>Step 5</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Collate data required to fill information gap (typically management accounts, audited accounts, information memorandum, reports from ledgers, board minutes, contracts, other operational reports, etc) – often some of this will be provided in a dataroom</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Absolutely critical next step in FDD is the validation of this data.  This is not an audit, but we need to check it.</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Otherwise, we may be looking at the wrong numbers!</a:t>
            </a:r>
          </a:p>
        </p:txBody>
      </p:sp>
      <p:sp>
        <p:nvSpPr>
          <p:cNvPr id="12" name="Text Placeholder 4"/>
          <p:cNvSpPr>
            <a:spLocks noGrp="1"/>
          </p:cNvSpPr>
          <p:nvPr>
            <p:ph type="body" sz="quarter" idx="10"/>
          </p:nvPr>
        </p:nvSpPr>
        <p:spPr>
          <a:xfrm>
            <a:off x="4673529" y="1055439"/>
            <a:ext cx="4248026" cy="5116420"/>
          </a:xfrm>
        </p:spPr>
        <p:txBody>
          <a:bodyPr>
            <a:noAutofit/>
          </a:bodyPr>
          <a:lstStyle/>
          <a:p>
            <a:pPr marL="227179" indent="-227179">
              <a:buClr>
                <a:schemeClr val="accent1"/>
              </a:buClr>
              <a:buSzPct val="75000"/>
              <a:tabLst>
                <a:tab pos="227179" algn="l"/>
              </a:tabLst>
              <a:defRPr/>
            </a:pPr>
            <a:r>
              <a:rPr lang="en-GB" sz="1200" b="0" dirty="0" smtClean="0">
                <a:solidFill>
                  <a:srgbClr val="00338D"/>
                </a:solidFill>
              </a:rPr>
              <a:t>Step 6 and 7</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Perform the analysis and interview management</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Interpret and refine our understanding – what are the key issues emerging?  Communicate with client regularly on what is emerging</a:t>
            </a:r>
          </a:p>
          <a:p>
            <a:pPr marL="227179" indent="-227179">
              <a:buClr>
                <a:schemeClr val="accent1"/>
              </a:buClr>
              <a:buSzPct val="75000"/>
              <a:tabLst>
                <a:tab pos="227179" algn="l"/>
              </a:tabLst>
              <a:defRPr/>
            </a:pPr>
            <a:r>
              <a:rPr lang="en-GB" sz="1200" b="0" dirty="0" smtClean="0">
                <a:solidFill>
                  <a:srgbClr val="00338D"/>
                </a:solidFill>
              </a:rPr>
              <a:t>Note that due diligence is an iterative process  </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As we interpret our analysis, our understanding of the business, the value drivers of its performance, and the due diligence issues will evolve</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We need to be adaptable and resilient in our approach to help ensure important issues are pursued in an efficient and practical way, and in a way that adds value to client </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Further iterative management discussions may be required to get to the bottom of issues</a:t>
            </a:r>
          </a:p>
          <a:p>
            <a:pPr marL="227179" indent="-227179">
              <a:buClr>
                <a:schemeClr val="accent1"/>
              </a:buClr>
              <a:buSzPct val="125000"/>
              <a:buFont typeface="Arial" pitchFamily="34" charset="0"/>
              <a:buChar char="▪"/>
              <a:tabLst>
                <a:tab pos="227179" algn="l"/>
              </a:tabLst>
              <a:defRPr/>
            </a:pPr>
            <a:r>
              <a:rPr lang="en-GB" sz="1200" b="0" dirty="0" smtClean="0">
                <a:solidFill>
                  <a:srgbClr val="00338D"/>
                </a:solidFill>
              </a:rPr>
              <a:t>We also need to be realistic when we won’t be able to get access to more or perfect information –we often have to make the most of what we’ve got and make a decision (walk away, price, negotiate, ignore)!</a:t>
            </a:r>
          </a:p>
          <a:p>
            <a:pPr marL="227179" indent="-227179">
              <a:buClr>
                <a:schemeClr val="accent1"/>
              </a:buClr>
              <a:buSzPct val="75000"/>
              <a:tabLst>
                <a:tab pos="227179" algn="l"/>
              </a:tabLst>
              <a:defRPr/>
            </a:pPr>
            <a:endParaRPr lang="en-GB" sz="1200" b="0" dirty="0" smtClean="0">
              <a:solidFill>
                <a:srgbClr val="00338D"/>
              </a:solidFill>
            </a:endParaRPr>
          </a:p>
        </p:txBody>
      </p:sp>
      <p:grpSp>
        <p:nvGrpSpPr>
          <p:cNvPr id="6" name="Group 5"/>
          <p:cNvGrpSpPr/>
          <p:nvPr/>
        </p:nvGrpSpPr>
        <p:grpSpPr bwMode="gray">
          <a:xfrm>
            <a:off x="8057477" y="101598"/>
            <a:ext cx="814962" cy="814153"/>
            <a:chOff x="557213" y="1061987"/>
            <a:chExt cx="2395538" cy="2393157"/>
          </a:xfrm>
        </p:grpSpPr>
        <p:sp>
          <p:nvSpPr>
            <p:cNvPr id="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3"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4"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5"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6" name="Oval 15"/>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7" name="Oval 16"/>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8" name="TextBox 17"/>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19" name="TextBox 18"/>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20" name="TextBox 19"/>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21" name="TextBox 20"/>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22" name="Oval 21"/>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23" name="TextBox 22"/>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br>
              <a:rPr lang="en-US" altLang="en-US" sz="1600" b="0" dirty="0" smtClean="0">
                <a:solidFill>
                  <a:schemeClr val="accent1">
                    <a:lumMod val="20000"/>
                    <a:lumOff val="80000"/>
                  </a:schemeClr>
                </a:solidFill>
                <a:latin typeface="Arial" charset="0"/>
                <a:cs typeface="Arial" charset="0"/>
              </a:rPr>
            </a:br>
            <a:r>
              <a:rPr lang="en-GB" sz="1800" dirty="0" smtClean="0"/>
              <a:t>Issues based approach to FDD</a:t>
            </a:r>
            <a:endParaRPr lang="en-GB" sz="1800" dirty="0"/>
          </a:p>
        </p:txBody>
      </p:sp>
      <p:sp>
        <p:nvSpPr>
          <p:cNvPr id="5" name="Text Placeholder 4"/>
          <p:cNvSpPr>
            <a:spLocks noGrp="1"/>
          </p:cNvSpPr>
          <p:nvPr>
            <p:ph type="body" sz="quarter" idx="10"/>
          </p:nvPr>
        </p:nvSpPr>
        <p:spPr>
          <a:xfrm>
            <a:off x="195143" y="2416469"/>
            <a:ext cx="4248026" cy="4032449"/>
          </a:xfrm>
        </p:spPr>
        <p:txBody>
          <a:bodyPr>
            <a:noAutofit/>
          </a:bodyPr>
          <a:lstStyle/>
          <a:p>
            <a:pPr marL="271463" lvl="2" indent="-271463">
              <a:spcBef>
                <a:spcPts val="0"/>
              </a:spcBef>
              <a:buNone/>
            </a:pPr>
            <a:r>
              <a:rPr lang="en-GB" b="1" dirty="0" smtClean="0">
                <a:solidFill>
                  <a:srgbClr val="007C92"/>
                </a:solidFill>
              </a:rPr>
              <a:t>Separation </a:t>
            </a:r>
            <a:r>
              <a:rPr lang="en-GB" b="1" dirty="0">
                <a:solidFill>
                  <a:srgbClr val="007C92"/>
                </a:solidFill>
              </a:rPr>
              <a:t>/ carve-out</a:t>
            </a:r>
          </a:p>
          <a:p>
            <a:pPr marL="271463" lvl="2" indent="-271463">
              <a:spcBef>
                <a:spcPts val="0"/>
              </a:spcBef>
              <a:buSzPct val="100000"/>
            </a:pPr>
            <a:r>
              <a:rPr lang="en-GB" dirty="0" smtClean="0"/>
              <a:t>Is the definition of the business clear (i.e. people </a:t>
            </a:r>
            <a:r>
              <a:rPr lang="en-GB" dirty="0"/>
              <a:t>and cost base </a:t>
            </a:r>
            <a:r>
              <a:rPr lang="en-GB" dirty="0" smtClean="0"/>
              <a:t>being acquired?)</a:t>
            </a:r>
            <a:endParaRPr lang="en-GB" dirty="0" smtClean="0">
              <a:solidFill>
                <a:srgbClr val="000000"/>
              </a:solidFill>
            </a:endParaRPr>
          </a:p>
          <a:p>
            <a:pPr marL="271463" lvl="2" indent="-271463">
              <a:spcBef>
                <a:spcPts val="0"/>
              </a:spcBef>
              <a:buNone/>
            </a:pPr>
            <a:r>
              <a:rPr lang="en-GB" b="1" dirty="0">
                <a:solidFill>
                  <a:srgbClr val="007C92"/>
                </a:solidFill>
              </a:rPr>
              <a:t>Cost base</a:t>
            </a:r>
          </a:p>
          <a:p>
            <a:pPr marL="271463" lvl="2" indent="-271463">
              <a:spcBef>
                <a:spcPts val="0"/>
              </a:spcBef>
              <a:buSzPct val="100000"/>
            </a:pPr>
            <a:r>
              <a:rPr lang="en-GB" dirty="0" smtClean="0">
                <a:solidFill>
                  <a:srgbClr val="000000"/>
                </a:solidFill>
              </a:rPr>
              <a:t>What </a:t>
            </a:r>
            <a:r>
              <a:rPr lang="en-GB" dirty="0">
                <a:solidFill>
                  <a:srgbClr val="000000"/>
                </a:solidFill>
              </a:rPr>
              <a:t>are the components and drivers of the cost base </a:t>
            </a:r>
            <a:r>
              <a:rPr lang="en-GB" dirty="0" smtClean="0">
                <a:solidFill>
                  <a:srgbClr val="000000"/>
                </a:solidFill>
              </a:rPr>
              <a:t>(fixed </a:t>
            </a:r>
            <a:r>
              <a:rPr lang="en-GB" dirty="0">
                <a:solidFill>
                  <a:srgbClr val="000000"/>
                </a:solidFill>
              </a:rPr>
              <a:t>vs variable, </a:t>
            </a:r>
            <a:r>
              <a:rPr lang="en-GB" dirty="0" smtClean="0">
                <a:solidFill>
                  <a:srgbClr val="000000"/>
                </a:solidFill>
              </a:rPr>
              <a:t>standalone costs vs. group cost allocations, etc)?</a:t>
            </a:r>
            <a:endParaRPr lang="en-GB" dirty="0">
              <a:solidFill>
                <a:srgbClr val="000000"/>
              </a:solidFill>
            </a:endParaRPr>
          </a:p>
          <a:p>
            <a:pPr marL="271463" lvl="2" indent="-271463">
              <a:spcBef>
                <a:spcPts val="0"/>
              </a:spcBef>
              <a:buSzPct val="100000"/>
            </a:pPr>
            <a:r>
              <a:rPr lang="en-GB" dirty="0" smtClean="0">
                <a:solidFill>
                  <a:srgbClr val="000000"/>
                </a:solidFill>
              </a:rPr>
              <a:t>What were the underlying operating costs of the business over the last three years, after adjusting for non-recurring items?</a:t>
            </a:r>
          </a:p>
          <a:p>
            <a:pPr marL="271463" lvl="2" indent="-271463">
              <a:spcBef>
                <a:spcPts val="0"/>
              </a:spcBef>
              <a:buSzPct val="100000"/>
            </a:pPr>
            <a:r>
              <a:rPr lang="en-GB" dirty="0" smtClean="0">
                <a:solidFill>
                  <a:srgbClr val="000000"/>
                </a:solidFill>
              </a:rPr>
              <a:t>What are the drivers of historical capex spend, and what are the consequences of any historical under or overspend against budget?</a:t>
            </a:r>
          </a:p>
          <a:p>
            <a:pPr marL="271463" lvl="2" indent="-271463">
              <a:spcBef>
                <a:spcPts val="0"/>
              </a:spcBef>
              <a:buNone/>
            </a:pPr>
            <a:endParaRPr lang="en-GB" dirty="0"/>
          </a:p>
        </p:txBody>
      </p:sp>
      <p:sp>
        <p:nvSpPr>
          <p:cNvPr id="9" name="Text Placeholder 4"/>
          <p:cNvSpPr txBox="1">
            <a:spLocks/>
          </p:cNvSpPr>
          <p:nvPr/>
        </p:nvSpPr>
        <p:spPr bwMode="gray">
          <a:xfrm>
            <a:off x="203207" y="1226376"/>
            <a:ext cx="8745409" cy="115276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600" b="1" i="0" u="none" strike="noStrike" kern="1200" cap="none" spc="0" normalizeH="0" baseline="0" noProof="0" dirty="0" smtClean="0">
                <a:ln>
                  <a:noFill/>
                </a:ln>
                <a:solidFill>
                  <a:srgbClr val="8E258D"/>
                </a:solidFill>
                <a:effectLst/>
                <a:uLnTx/>
                <a:uFillTx/>
                <a:latin typeface="Arial"/>
                <a:ea typeface="+mn-ea"/>
                <a:cs typeface="Arial" pitchFamily="34" charset="0"/>
              </a:rPr>
              <a:t>A</a:t>
            </a:r>
            <a:r>
              <a:rPr lang="en-GB" sz="1600" b="1" dirty="0" smtClean="0">
                <a:solidFill>
                  <a:srgbClr val="8E258D"/>
                </a:solidFill>
                <a:latin typeface="Arial"/>
                <a:cs typeface="Arial" pitchFamily="34" charset="0"/>
              </a:rPr>
              <a:t>n </a:t>
            </a:r>
            <a:r>
              <a:rPr kumimoji="0" lang="en-GB" sz="1600" b="1" i="0" u="none" strike="noStrike" kern="1200" cap="none" spc="0" normalizeH="0" baseline="0" noProof="0" dirty="0" smtClean="0">
                <a:ln>
                  <a:noFill/>
                </a:ln>
                <a:solidFill>
                  <a:srgbClr val="8E258D"/>
                </a:solidFill>
                <a:effectLst/>
                <a:uLnTx/>
                <a:uFillTx/>
                <a:latin typeface="Arial"/>
                <a:ea typeface="+mn-ea"/>
                <a:cs typeface="Arial" pitchFamily="34" charset="0"/>
              </a:rPr>
              <a:t>approach </a:t>
            </a:r>
            <a:r>
              <a:rPr lang="en-GB" sz="1600" b="1" dirty="0" smtClean="0">
                <a:solidFill>
                  <a:srgbClr val="8E258D"/>
                </a:solidFill>
                <a:latin typeface="Arial"/>
                <a:cs typeface="Arial" pitchFamily="34" charset="0"/>
              </a:rPr>
              <a:t>often taken by private equity clients is to focus on the key questions they want answered through the due diligence. Our approach should translate these key questions into a scope and further into information requests and ultimately into the report we provide our clients. </a:t>
            </a:r>
            <a:endParaRPr kumimoji="0" lang="en-GB" sz="1600" b="0" i="0" u="none" strike="noStrike" kern="1200" cap="none" spc="0" normalizeH="0" baseline="0" noProof="0" dirty="0">
              <a:ln>
                <a:noFill/>
              </a:ln>
              <a:solidFill>
                <a:srgbClr val="8E258D"/>
              </a:solidFill>
              <a:effectLst/>
              <a:uLnTx/>
              <a:uFillTx/>
              <a:latin typeface="Arial"/>
              <a:ea typeface="+mn-ea"/>
              <a:cs typeface="Arial" pitchFamily="34" charset="0"/>
            </a:endParaRPr>
          </a:p>
        </p:txBody>
      </p:sp>
      <p:sp>
        <p:nvSpPr>
          <p:cNvPr id="12" name="Text Placeholder 4"/>
          <p:cNvSpPr>
            <a:spLocks noGrp="1"/>
          </p:cNvSpPr>
          <p:nvPr>
            <p:ph type="body" sz="quarter" idx="10"/>
          </p:nvPr>
        </p:nvSpPr>
        <p:spPr>
          <a:xfrm>
            <a:off x="4673529" y="2416460"/>
            <a:ext cx="4248026" cy="4032449"/>
          </a:xfrm>
        </p:spPr>
        <p:txBody>
          <a:bodyPr>
            <a:noAutofit/>
          </a:bodyPr>
          <a:lstStyle/>
          <a:p>
            <a:pPr marL="271463" lvl="2" indent="-271463">
              <a:spcBef>
                <a:spcPts val="0"/>
              </a:spcBef>
              <a:buNone/>
            </a:pPr>
            <a:r>
              <a:rPr lang="en-GB" b="1" dirty="0">
                <a:solidFill>
                  <a:srgbClr val="007C92"/>
                </a:solidFill>
              </a:rPr>
              <a:t>Control environment</a:t>
            </a:r>
          </a:p>
          <a:p>
            <a:pPr marL="271463" lvl="2" indent="-271463">
              <a:spcBef>
                <a:spcPts val="0"/>
              </a:spcBef>
              <a:buSzPct val="100000"/>
            </a:pPr>
            <a:r>
              <a:rPr lang="en-GB" dirty="0" smtClean="0">
                <a:solidFill>
                  <a:srgbClr val="000000"/>
                </a:solidFill>
              </a:rPr>
              <a:t>Can we rely on the numbers?</a:t>
            </a:r>
            <a:endParaRPr lang="en-GB" dirty="0">
              <a:solidFill>
                <a:srgbClr val="000000"/>
              </a:solidFill>
            </a:endParaRPr>
          </a:p>
          <a:p>
            <a:pPr marL="271463" lvl="2" indent="-271463">
              <a:spcBef>
                <a:spcPts val="0"/>
              </a:spcBef>
              <a:buSzPct val="100000"/>
            </a:pPr>
            <a:r>
              <a:rPr lang="en-GB" dirty="0"/>
              <a:t>How well controlled is the business?</a:t>
            </a:r>
            <a:endParaRPr lang="en-GB" dirty="0">
              <a:solidFill>
                <a:srgbClr val="000000"/>
              </a:solidFill>
            </a:endParaRPr>
          </a:p>
          <a:p>
            <a:pPr marL="271463" lvl="2" indent="-271463">
              <a:spcBef>
                <a:spcPts val="0"/>
              </a:spcBef>
              <a:buNone/>
            </a:pPr>
            <a:r>
              <a:rPr lang="en-GB" b="1" dirty="0" smtClean="0">
                <a:solidFill>
                  <a:srgbClr val="007C92"/>
                </a:solidFill>
              </a:rPr>
              <a:t>Working capital</a:t>
            </a:r>
            <a:endParaRPr lang="en-GB" b="1" dirty="0">
              <a:solidFill>
                <a:srgbClr val="007C92"/>
              </a:solidFill>
            </a:endParaRPr>
          </a:p>
          <a:p>
            <a:pPr marL="271463" lvl="2" indent="-271463">
              <a:spcBef>
                <a:spcPts val="0"/>
              </a:spcBef>
              <a:buSzPct val="100000"/>
            </a:pPr>
            <a:r>
              <a:rPr lang="en-GB" dirty="0"/>
              <a:t>What are the </a:t>
            </a:r>
            <a:r>
              <a:rPr lang="en-GB" dirty="0" smtClean="0"/>
              <a:t>working </a:t>
            </a:r>
            <a:r>
              <a:rPr lang="en-GB" dirty="0"/>
              <a:t>capital requirements of the business</a:t>
            </a:r>
            <a:r>
              <a:rPr lang="en-GB" dirty="0" smtClean="0"/>
              <a:t>?</a:t>
            </a:r>
          </a:p>
          <a:p>
            <a:pPr marL="271463" lvl="2" indent="-271463">
              <a:spcBef>
                <a:spcPts val="0"/>
              </a:spcBef>
              <a:buSzPct val="100000"/>
            </a:pPr>
            <a:r>
              <a:rPr lang="en-GB" dirty="0" smtClean="0"/>
              <a:t>What should target working capital be at completion?</a:t>
            </a:r>
          </a:p>
          <a:p>
            <a:pPr marL="271463" lvl="2" indent="-271463">
              <a:spcBef>
                <a:spcPts val="0"/>
              </a:spcBef>
              <a:buNone/>
            </a:pPr>
            <a:r>
              <a:rPr lang="en-GB" b="1" dirty="0" smtClean="0">
                <a:solidFill>
                  <a:srgbClr val="007C92"/>
                </a:solidFill>
              </a:rPr>
              <a:t>Net </a:t>
            </a:r>
            <a:r>
              <a:rPr lang="en-GB" b="1" dirty="0">
                <a:solidFill>
                  <a:srgbClr val="007C92"/>
                </a:solidFill>
              </a:rPr>
              <a:t>debt</a:t>
            </a:r>
          </a:p>
          <a:p>
            <a:pPr marL="271463" lvl="2" indent="-271463">
              <a:spcBef>
                <a:spcPts val="0"/>
              </a:spcBef>
              <a:buSzPct val="100000"/>
            </a:pPr>
            <a:r>
              <a:rPr lang="en-GB" dirty="0" smtClean="0"/>
              <a:t>What is the net debt in the business?</a:t>
            </a:r>
          </a:p>
          <a:p>
            <a:pPr marL="271463" lvl="2" indent="-271463">
              <a:spcBef>
                <a:spcPts val="0"/>
              </a:spcBef>
              <a:buSzPct val="100000"/>
            </a:pPr>
            <a:r>
              <a:rPr lang="en-GB" dirty="0"/>
              <a:t>Are there </a:t>
            </a:r>
            <a:r>
              <a:rPr lang="en-GB" dirty="0" smtClean="0"/>
              <a:t>significant off </a:t>
            </a:r>
            <a:r>
              <a:rPr lang="en-GB" dirty="0"/>
              <a:t>balance sheet </a:t>
            </a:r>
            <a:r>
              <a:rPr lang="en-GB" dirty="0" smtClean="0"/>
              <a:t>liabilities (e.g. derivatives)?</a:t>
            </a:r>
            <a:endParaRPr lang="en-GB" dirty="0"/>
          </a:p>
          <a:p>
            <a:pPr marL="271463" lvl="2" indent="-271463">
              <a:spcBef>
                <a:spcPts val="0"/>
              </a:spcBef>
              <a:buNone/>
            </a:pPr>
            <a:r>
              <a:rPr lang="en-GB" b="1" dirty="0">
                <a:solidFill>
                  <a:srgbClr val="007C92"/>
                </a:solidFill>
              </a:rPr>
              <a:t>Other issues</a:t>
            </a:r>
          </a:p>
          <a:p>
            <a:pPr marL="271463" lvl="2" indent="-271463">
              <a:spcBef>
                <a:spcPts val="0"/>
              </a:spcBef>
              <a:buSzPct val="100000"/>
            </a:pPr>
            <a:r>
              <a:rPr lang="en-GB" dirty="0" smtClean="0"/>
              <a:t>What are the consequences of the pension scheme on valuation?</a:t>
            </a:r>
            <a:endParaRPr lang="en-GB" dirty="0"/>
          </a:p>
        </p:txBody>
      </p:sp>
      <p:grpSp>
        <p:nvGrpSpPr>
          <p:cNvPr id="6" name="Group 5"/>
          <p:cNvGrpSpPr/>
          <p:nvPr/>
        </p:nvGrpSpPr>
        <p:grpSpPr bwMode="gray">
          <a:xfrm>
            <a:off x="8057477" y="101598"/>
            <a:ext cx="814962" cy="814153"/>
            <a:chOff x="557213" y="1061987"/>
            <a:chExt cx="2395538" cy="2393157"/>
          </a:xfrm>
        </p:grpSpPr>
        <p:sp>
          <p:nvSpPr>
            <p:cNvPr id="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1"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3"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4"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5"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6"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7" name="Oval 16"/>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8" name="Oval 17"/>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9" name="TextBox 18"/>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20" name="TextBox 19"/>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21" name="TextBox 20"/>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22" name="TextBox 21"/>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23" name="Oval 22"/>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24" name="TextBox 23"/>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211138" y="1098428"/>
            <a:ext cx="8682037" cy="4750227"/>
          </a:xfrm>
        </p:spPr>
        <p:txBody>
          <a:bodyPr/>
          <a:lstStyle/>
          <a:p>
            <a:pPr lvl="2" eaLnBrk="1" hangingPunct="1"/>
            <a:endParaRPr lang="en-GB" dirty="0" smtClean="0"/>
          </a:p>
          <a:p>
            <a:pPr lvl="2" eaLnBrk="1" hangingPunct="1"/>
            <a:endParaRPr lang="en-GB" dirty="0" smtClean="0"/>
          </a:p>
          <a:p>
            <a:pPr lvl="2" eaLnBrk="1" hangingPunct="1"/>
            <a:endParaRPr lang="en-GB" dirty="0" smtClean="0"/>
          </a:p>
        </p:txBody>
      </p:sp>
      <p:sp>
        <p:nvSpPr>
          <p:cNvPr id="26635" name="Rectangle 5"/>
          <p:cNvSpPr>
            <a:spLocks noChangeArrowheads="1"/>
          </p:cNvSpPr>
          <p:nvPr/>
        </p:nvSpPr>
        <p:spPr bwMode="ltGray">
          <a:xfrm>
            <a:off x="5369783" y="2145676"/>
            <a:ext cx="3516312" cy="3288966"/>
          </a:xfrm>
          <a:prstGeom prst="rect">
            <a:avLst/>
          </a:prstGeom>
          <a:solidFill>
            <a:srgbClr val="F3E9F3"/>
          </a:solidFill>
          <a:ln w="6350">
            <a:noFill/>
            <a:miter lim="800000"/>
            <a:headEnd type="none" w="sm" len="sm"/>
            <a:tailEnd type="none" w="sm" len="sm"/>
          </a:ln>
        </p:spPr>
        <p:txBody>
          <a:bodyPr lIns="72000" tIns="72000" rIns="72000" bIns="72000"/>
          <a:lstStyle/>
          <a:p>
            <a:pPr marL="271463" lvl="2" indent="-271463">
              <a:spcBef>
                <a:spcPts val="600"/>
              </a:spcBef>
              <a:buClr>
                <a:schemeClr val="accent1"/>
              </a:buClr>
              <a:buSzPct val="125000"/>
              <a:buFont typeface="Arial" pitchFamily="34" charset="0"/>
              <a:buChar char="▪"/>
            </a:pPr>
            <a:r>
              <a:rPr lang="en-GB" dirty="0" smtClean="0"/>
              <a:t>Detailed analysis of working capital to determine seasonality,  key components, drivers and ‘normal’ levels</a:t>
            </a:r>
          </a:p>
          <a:p>
            <a:pPr marL="271463" lvl="2" indent="-271463">
              <a:spcBef>
                <a:spcPts val="600"/>
              </a:spcBef>
              <a:buClr>
                <a:schemeClr val="accent1"/>
              </a:buClr>
              <a:buSzPct val="125000"/>
              <a:buFont typeface="Arial" pitchFamily="34" charset="0"/>
              <a:buChar char="▪"/>
            </a:pPr>
            <a:r>
              <a:rPr lang="en-GB" dirty="0" smtClean="0"/>
              <a:t>Consider contractual approach to securing adequate working capital</a:t>
            </a:r>
          </a:p>
          <a:p>
            <a:pPr marL="271463" lvl="2" indent="-271463">
              <a:spcBef>
                <a:spcPts val="600"/>
              </a:spcBef>
              <a:buClr>
                <a:schemeClr val="accent1"/>
              </a:buClr>
              <a:buSzPct val="125000"/>
              <a:buFont typeface="Arial" pitchFamily="34" charset="0"/>
              <a:buChar char="▪"/>
            </a:pPr>
            <a:r>
              <a:rPr lang="en-GB" dirty="0" smtClean="0"/>
              <a:t>This typically requires an in depth understanding of the target balance sheet</a:t>
            </a:r>
          </a:p>
        </p:txBody>
      </p:sp>
      <p:sp>
        <p:nvSpPr>
          <p:cNvPr id="26636" name="Rectangle 6"/>
          <p:cNvSpPr>
            <a:spLocks noChangeArrowheads="1"/>
          </p:cNvSpPr>
          <p:nvPr/>
        </p:nvSpPr>
        <p:spPr bwMode="ltGray">
          <a:xfrm>
            <a:off x="1989521" y="2145676"/>
            <a:ext cx="3293687" cy="3288966"/>
          </a:xfrm>
          <a:prstGeom prst="rect">
            <a:avLst/>
          </a:prstGeom>
          <a:solidFill>
            <a:srgbClr val="F3E9F3"/>
          </a:solidFill>
          <a:ln w="6350">
            <a:noFill/>
            <a:miter lim="800000"/>
            <a:headEnd type="none" w="sm" len="sm"/>
            <a:tailEnd type="none" w="sm" len="sm"/>
          </a:ln>
        </p:spPr>
        <p:txBody>
          <a:bodyPr lIns="72000" tIns="72000" rIns="72000" bIns="72000"/>
          <a:lstStyle/>
          <a:p>
            <a:pPr marL="271463" lvl="2" indent="-271463">
              <a:spcBef>
                <a:spcPts val="600"/>
              </a:spcBef>
              <a:buClr>
                <a:schemeClr val="accent1"/>
              </a:buClr>
              <a:buSzPct val="125000"/>
              <a:buFont typeface="Arial" pitchFamily="34" charset="0"/>
              <a:buChar char="▪"/>
            </a:pPr>
            <a:r>
              <a:rPr lang="en-GB" dirty="0" smtClean="0"/>
              <a:t>The business may experience working capital seasonality</a:t>
            </a:r>
          </a:p>
          <a:p>
            <a:pPr marL="271463" lvl="2" indent="-271463">
              <a:spcBef>
                <a:spcPts val="600"/>
              </a:spcBef>
              <a:buClr>
                <a:schemeClr val="accent1"/>
              </a:buClr>
              <a:buSzPct val="125000"/>
              <a:buFont typeface="Arial" pitchFamily="34" charset="0"/>
              <a:buChar char="▪"/>
            </a:pPr>
            <a:r>
              <a:rPr lang="en-GB" dirty="0" smtClean="0"/>
              <a:t>Insufficient working capital may remain in the business if the business is bought at a low working capital time</a:t>
            </a:r>
          </a:p>
          <a:p>
            <a:pPr marL="271463" lvl="2" indent="-271463">
              <a:spcBef>
                <a:spcPts val="600"/>
              </a:spcBef>
              <a:buClr>
                <a:schemeClr val="accent1"/>
              </a:buClr>
              <a:buSzPct val="125000"/>
              <a:buFont typeface="Arial" pitchFamily="34" charset="0"/>
              <a:buChar char="▪"/>
            </a:pPr>
            <a:r>
              <a:rPr lang="en-GB" dirty="0" smtClean="0"/>
              <a:t>The vendor may manage down working capital to ‘strip out’ value from the target</a:t>
            </a:r>
          </a:p>
        </p:txBody>
      </p:sp>
      <p:sp>
        <p:nvSpPr>
          <p:cNvPr id="26637" name="Rectangle 7"/>
          <p:cNvSpPr>
            <a:spLocks noChangeArrowheads="1"/>
          </p:cNvSpPr>
          <p:nvPr/>
        </p:nvSpPr>
        <p:spPr bwMode="ltGray">
          <a:xfrm>
            <a:off x="269145" y="2145676"/>
            <a:ext cx="1587500" cy="3288966"/>
          </a:xfrm>
          <a:prstGeom prst="rect">
            <a:avLst/>
          </a:prstGeom>
          <a:solidFill>
            <a:srgbClr val="409DAD"/>
          </a:solidFill>
          <a:ln w="12700">
            <a:noFill/>
            <a:miter lim="800000"/>
            <a:headEnd type="none" w="sm" len="sm"/>
            <a:tailEnd type="none" w="sm" len="sm"/>
          </a:ln>
        </p:spPr>
        <p:txBody>
          <a:bodyPr lIns="72000" tIns="72000" rIns="72000" bIns="72000"/>
          <a:lstStyle/>
          <a:p>
            <a:pPr>
              <a:spcBef>
                <a:spcPct val="20000"/>
              </a:spcBef>
              <a:buSzPct val="105000"/>
            </a:pPr>
            <a:r>
              <a:rPr lang="en-GB" sz="1600" b="1" dirty="0" smtClean="0">
                <a:solidFill>
                  <a:srgbClr val="FFFFFF"/>
                </a:solidFill>
              </a:rPr>
              <a:t>What are the working capital requirements of the business?</a:t>
            </a:r>
          </a:p>
          <a:p>
            <a:pPr>
              <a:spcBef>
                <a:spcPct val="20000"/>
              </a:spcBef>
              <a:buSzPct val="105000"/>
            </a:pPr>
            <a:endParaRPr lang="en-GB" sz="1600" b="1" dirty="0" smtClean="0">
              <a:solidFill>
                <a:srgbClr val="FFFFFF"/>
              </a:solidFill>
            </a:endParaRPr>
          </a:p>
          <a:p>
            <a:pPr>
              <a:spcBef>
                <a:spcPct val="20000"/>
              </a:spcBef>
              <a:buSzPct val="105000"/>
            </a:pPr>
            <a:r>
              <a:rPr lang="en-GB" sz="1600" b="1" dirty="0" smtClean="0">
                <a:solidFill>
                  <a:srgbClr val="FFFFFF"/>
                </a:solidFill>
              </a:rPr>
              <a:t>What should target working capital be at completion?</a:t>
            </a:r>
            <a:endParaRPr lang="en-GB" sz="1600" b="1" dirty="0">
              <a:solidFill>
                <a:srgbClr val="FFFFFF"/>
              </a:solidFill>
            </a:endParaRPr>
          </a:p>
        </p:txBody>
      </p:sp>
      <p:sp>
        <p:nvSpPr>
          <p:cNvPr id="26629" name="Line 8"/>
          <p:cNvSpPr>
            <a:spLocks noChangeShapeType="1"/>
          </p:cNvSpPr>
          <p:nvPr/>
        </p:nvSpPr>
        <p:spPr bwMode="ltGray">
          <a:xfrm>
            <a:off x="8886090" y="2145659"/>
            <a:ext cx="0" cy="3384492"/>
          </a:xfrm>
          <a:prstGeom prst="line">
            <a:avLst/>
          </a:prstGeom>
          <a:noFill/>
          <a:ln w="12700" cap="sq">
            <a:noFill/>
            <a:round/>
            <a:headEnd type="none" w="sm" len="sm"/>
            <a:tailEnd type="none" w="sm" len="sm"/>
          </a:ln>
        </p:spPr>
        <p:txBody>
          <a:bodyPr wrap="square" lIns="72000" tIns="72000" rIns="72000" bIns="72000">
            <a:spAutoFit/>
          </a:bodyPr>
          <a:lstStyle/>
          <a:p>
            <a:endParaRPr lang="en-GB" dirty="0"/>
          </a:p>
        </p:txBody>
      </p:sp>
      <p:sp>
        <p:nvSpPr>
          <p:cNvPr id="26630" name="Line 9"/>
          <p:cNvSpPr>
            <a:spLocks noChangeShapeType="1"/>
          </p:cNvSpPr>
          <p:nvPr/>
        </p:nvSpPr>
        <p:spPr bwMode="ltGray">
          <a:xfrm>
            <a:off x="5369778" y="2145646"/>
            <a:ext cx="3516312" cy="0"/>
          </a:xfrm>
          <a:prstGeom prst="line">
            <a:avLst/>
          </a:prstGeom>
          <a:noFill/>
          <a:ln w="12700" cap="sq">
            <a:noFill/>
            <a:round/>
            <a:headEnd type="none" w="sm" len="sm"/>
            <a:tailEnd type="none" w="sm" len="sm"/>
          </a:ln>
        </p:spPr>
        <p:txBody>
          <a:bodyPr wrap="square" lIns="72000" tIns="72000" rIns="72000" bIns="72000">
            <a:spAutoFit/>
          </a:bodyPr>
          <a:lstStyle/>
          <a:p>
            <a:endParaRPr lang="en-GB" dirty="0"/>
          </a:p>
        </p:txBody>
      </p:sp>
      <p:sp>
        <p:nvSpPr>
          <p:cNvPr id="26631" name="Line 10"/>
          <p:cNvSpPr>
            <a:spLocks noChangeShapeType="1"/>
          </p:cNvSpPr>
          <p:nvPr/>
        </p:nvSpPr>
        <p:spPr bwMode="ltGray">
          <a:xfrm>
            <a:off x="1856640" y="2145646"/>
            <a:ext cx="3513138" cy="0"/>
          </a:xfrm>
          <a:prstGeom prst="line">
            <a:avLst/>
          </a:prstGeom>
          <a:noFill/>
          <a:ln w="12700" cap="sq">
            <a:noFill/>
            <a:round/>
            <a:headEnd type="none" w="sm" len="sm"/>
            <a:tailEnd type="none" w="sm" len="sm"/>
          </a:ln>
        </p:spPr>
        <p:txBody>
          <a:bodyPr wrap="square" lIns="72000" tIns="72000" rIns="72000" bIns="72000">
            <a:spAutoFit/>
          </a:bodyPr>
          <a:lstStyle/>
          <a:p>
            <a:endParaRPr lang="en-GB" dirty="0"/>
          </a:p>
        </p:txBody>
      </p:sp>
      <p:sp>
        <p:nvSpPr>
          <p:cNvPr id="910356" name="AutoShape 20"/>
          <p:cNvSpPr>
            <a:spLocks noChangeArrowheads="1"/>
          </p:cNvSpPr>
          <p:nvPr/>
        </p:nvSpPr>
        <p:spPr bwMode="auto">
          <a:xfrm>
            <a:off x="269145" y="1261407"/>
            <a:ext cx="1872775" cy="741443"/>
          </a:xfrm>
          <a:prstGeom prst="homePlate">
            <a:avLst>
              <a:gd name="adj" fmla="val 48765"/>
            </a:avLst>
          </a:prstGeom>
          <a:solidFill>
            <a:srgbClr val="8E258D"/>
          </a:solidFill>
          <a:ln w="12700" algn="ctr">
            <a:noFill/>
            <a:miter lim="800000"/>
            <a:headEnd type="none" w="sm" len="sm"/>
            <a:tailEnd type="none" w="sm" len="sm"/>
          </a:ln>
          <a:effectLst/>
        </p:spPr>
        <p:txBody>
          <a:bodyPr lIns="72000" tIns="72000" rIns="72000" bIns="72000" anchor="ctr"/>
          <a:lstStyle/>
          <a:p>
            <a:pPr algn="ctr" defTabSz="762000" eaLnBrk="0" hangingPunct="0">
              <a:defRPr/>
            </a:pPr>
            <a:r>
              <a:rPr lang="en-GB" b="1" i="1" dirty="0" smtClean="0">
                <a:solidFill>
                  <a:srgbClr val="FFFFFF"/>
                </a:solidFill>
                <a:latin typeface="Arial" charset="0"/>
                <a:cs typeface="Arial" charset="0"/>
              </a:rPr>
              <a:t>FDD </a:t>
            </a:r>
            <a:r>
              <a:rPr lang="en-GB" sz="1800" b="1" i="1" dirty="0" smtClean="0">
                <a:solidFill>
                  <a:srgbClr val="FFFFFF"/>
                </a:solidFill>
                <a:latin typeface="Arial" charset="0"/>
                <a:cs typeface="Arial" charset="0"/>
              </a:rPr>
              <a:t>issue</a:t>
            </a:r>
            <a:endParaRPr lang="en-GB" sz="1800" b="1" i="1" dirty="0">
              <a:solidFill>
                <a:srgbClr val="FFFFFF"/>
              </a:solidFill>
              <a:latin typeface="Arial" charset="0"/>
              <a:cs typeface="Arial" charset="0"/>
            </a:endParaRPr>
          </a:p>
        </p:txBody>
      </p:sp>
      <p:sp>
        <p:nvSpPr>
          <p:cNvPr id="910357" name="AutoShape 21"/>
          <p:cNvSpPr>
            <a:spLocks noChangeArrowheads="1"/>
          </p:cNvSpPr>
          <p:nvPr/>
        </p:nvSpPr>
        <p:spPr bwMode="auto">
          <a:xfrm>
            <a:off x="1961430" y="1261407"/>
            <a:ext cx="3611190" cy="741443"/>
          </a:xfrm>
          <a:prstGeom prst="chevron">
            <a:avLst>
              <a:gd name="adj" fmla="val 49446"/>
            </a:avLst>
          </a:prstGeom>
          <a:solidFill>
            <a:srgbClr val="8E258D"/>
          </a:solidFill>
          <a:ln w="12700" algn="ctr">
            <a:noFill/>
            <a:miter lim="800000"/>
            <a:headEnd type="none" w="sm" len="sm"/>
            <a:tailEnd type="none" w="sm" len="sm"/>
          </a:ln>
          <a:effectLst/>
        </p:spPr>
        <p:txBody>
          <a:bodyPr lIns="72000" tIns="72000" rIns="72000" bIns="72000" anchor="ctr"/>
          <a:lstStyle/>
          <a:p>
            <a:pPr algn="ctr" defTabSz="762000" eaLnBrk="0" hangingPunct="0">
              <a:defRPr/>
            </a:pPr>
            <a:r>
              <a:rPr lang="en-GB" b="1" i="1" dirty="0">
                <a:solidFill>
                  <a:srgbClr val="FFFFFF"/>
                </a:solidFill>
                <a:latin typeface="Arial" charset="0"/>
                <a:cs typeface="Arial" charset="0"/>
              </a:rPr>
              <a:t>Implication</a:t>
            </a:r>
          </a:p>
        </p:txBody>
      </p:sp>
      <p:sp>
        <p:nvSpPr>
          <p:cNvPr id="910358" name="AutoShape 22"/>
          <p:cNvSpPr>
            <a:spLocks noChangeArrowheads="1"/>
          </p:cNvSpPr>
          <p:nvPr/>
        </p:nvSpPr>
        <p:spPr bwMode="auto">
          <a:xfrm>
            <a:off x="5372960" y="1261407"/>
            <a:ext cx="3473467" cy="741443"/>
          </a:xfrm>
          <a:prstGeom prst="chevron">
            <a:avLst>
              <a:gd name="adj" fmla="val 54388"/>
            </a:avLst>
          </a:prstGeom>
          <a:solidFill>
            <a:srgbClr val="8E258D"/>
          </a:solidFill>
          <a:ln w="12700" algn="ctr">
            <a:noFill/>
            <a:miter lim="800000"/>
            <a:headEnd type="none" w="sm" len="sm"/>
            <a:tailEnd type="none" w="sm" len="sm"/>
          </a:ln>
          <a:effectLst/>
        </p:spPr>
        <p:txBody>
          <a:bodyPr lIns="72000" tIns="72000" rIns="72000" bIns="72000" anchor="ctr"/>
          <a:lstStyle/>
          <a:p>
            <a:pPr algn="ctr" defTabSz="762000" eaLnBrk="0" hangingPunct="0">
              <a:defRPr/>
            </a:pPr>
            <a:r>
              <a:rPr lang="en-GB" b="1" i="1" dirty="0">
                <a:solidFill>
                  <a:srgbClr val="FFFFFF"/>
                </a:solidFill>
                <a:latin typeface="Arial" charset="0"/>
                <a:cs typeface="Arial" charset="0"/>
              </a:rPr>
              <a:t>Scope of work</a:t>
            </a:r>
          </a:p>
        </p:txBody>
      </p:sp>
      <p:sp>
        <p:nvSpPr>
          <p:cNvPr id="15" name="Title 3"/>
          <p:cNvSpPr>
            <a:spLocks noGrp="1"/>
          </p:cNvSpPr>
          <p:nvPr>
            <p:ph type="title"/>
          </p:nvPr>
        </p:nvSpPr>
        <p:spPr bwMode="gray">
          <a:xfrm>
            <a:off x="250827" y="96838"/>
            <a:ext cx="7712074"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altLang="en-US" sz="1800" dirty="0" smtClean="0"/>
              <a:t>I</a:t>
            </a:r>
            <a:r>
              <a:rPr lang="en-GB" sz="1800" dirty="0" smtClean="0"/>
              <a:t>ssues based approach to FDD – an example</a:t>
            </a:r>
            <a:endParaRPr lang="en-GB" sz="1800" dirty="0"/>
          </a:p>
        </p:txBody>
      </p:sp>
      <p:sp>
        <p:nvSpPr>
          <p:cNvPr id="16" name="Rectangle 3"/>
          <p:cNvSpPr txBox="1">
            <a:spLocks noChangeArrowheads="1"/>
          </p:cNvSpPr>
          <p:nvPr/>
        </p:nvSpPr>
        <p:spPr bwMode="auto">
          <a:xfrm>
            <a:off x="276045" y="5578882"/>
            <a:ext cx="8609163" cy="679491"/>
          </a:xfrm>
          <a:prstGeom prst="rect">
            <a:avLst/>
          </a:prstGeom>
          <a:solidFill>
            <a:srgbClr val="FAD8AF"/>
          </a:solidFill>
          <a:ln w="9525">
            <a:solidFill>
              <a:srgbClr val="FAD8AF"/>
            </a:solidFill>
            <a:miter lim="800000"/>
            <a:headEnd/>
            <a:tailEnd/>
          </a:ln>
          <a:effectLst/>
        </p:spPr>
        <p:txBody>
          <a:bodyPr vert="horz" wrap="square" lIns="0" tIns="0" rIns="0" bIns="0" numCol="1" anchor="ctr" anchorCtr="0" compatLnSpc="1">
            <a:prstTxWarp prst="textNoShape">
              <a:avLst/>
            </a:prstTxWarp>
            <a:normAutofit fontScale="85000" lnSpcReduction="10000"/>
          </a:bodyPr>
          <a:lstStyle/>
          <a:p>
            <a:pPr marL="0" marR="0" lvl="0" indent="0" algn="l" defTabSz="914400" rtl="0" eaLnBrk="1" fontAlgn="base" latinLnBrk="0" hangingPunct="1">
              <a:lnSpc>
                <a:spcPct val="100000"/>
              </a:lnSpc>
              <a:spcBef>
                <a:spcPct val="50000"/>
              </a:spcBef>
              <a:spcAft>
                <a:spcPts val="300"/>
              </a:spcAft>
              <a:buClr>
                <a:schemeClr val="accent1"/>
              </a:buClr>
              <a:buSzPct val="75000"/>
              <a:buFontTx/>
              <a:buNone/>
              <a:tabLst>
                <a:tab pos="0" algn="l"/>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The issues</a:t>
            </a:r>
            <a:r>
              <a:rPr kumimoji="0" lang="en-GB" sz="1600" b="1" i="0" u="none" strike="noStrike" kern="0" cap="none" spc="0" normalizeH="0" noProof="0" dirty="0" smtClean="0">
                <a:ln>
                  <a:noFill/>
                </a:ln>
                <a:solidFill>
                  <a:srgbClr val="00338D"/>
                </a:solidFill>
                <a:effectLst/>
                <a:uLnTx/>
                <a:uFillTx/>
                <a:latin typeface="+mn-lt"/>
                <a:ea typeface="+mn-ea"/>
                <a:cs typeface="+mn-cs"/>
              </a:rPr>
              <a:t> based approach provides the most value to our clients.  A good approach is to frame a series of questions around each issue and ensure that our work addresses those questions. Revisit the questions throughout the course of our engagement.  Agree the approach with client. </a:t>
            </a:r>
            <a:endParaRPr kumimoji="0" lang="en-US" sz="1600" b="1" i="0" u="none" strike="noStrike" kern="0" cap="none" spc="0" normalizeH="0" baseline="0" noProof="0" dirty="0" smtClean="0">
              <a:ln>
                <a:noFill/>
              </a:ln>
              <a:solidFill>
                <a:srgbClr val="00338D"/>
              </a:solidFill>
              <a:effectLst/>
              <a:uLnTx/>
              <a:uFillTx/>
              <a:latin typeface="+mn-lt"/>
              <a:ea typeface="+mn-ea"/>
              <a:cs typeface="+mn-cs"/>
            </a:endParaRPr>
          </a:p>
        </p:txBody>
      </p:sp>
      <p:grpSp>
        <p:nvGrpSpPr>
          <p:cNvPr id="14" name="Group 13"/>
          <p:cNvGrpSpPr/>
          <p:nvPr/>
        </p:nvGrpSpPr>
        <p:grpSpPr bwMode="gray">
          <a:xfrm>
            <a:off x="8057477" y="101598"/>
            <a:ext cx="814962" cy="814153"/>
            <a:chOff x="557213" y="1061987"/>
            <a:chExt cx="2395538" cy="2393157"/>
          </a:xfrm>
        </p:grpSpPr>
        <p:sp>
          <p:nvSpPr>
            <p:cNvPr id="1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2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25" name="Oval 2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6" name="Oval 25"/>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7" name="TextBox 2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28" name="TextBox 2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29" name="TextBox 2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30" name="TextBox 2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31" name="Oval 3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32" name="TextBox 31"/>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bg/>
                                          </p:spTgt>
                                        </p:tgtEl>
                                        <p:attrNameLst>
                                          <p:attrName>style.visibility</p:attrName>
                                        </p:attrNameLst>
                                      </p:cBhvr>
                                      <p:to>
                                        <p:strVal val="visible"/>
                                      </p:to>
                                    </p:set>
                                    <p:anim calcmode="lin" valueType="num">
                                      <p:cBhvr additive="base">
                                        <p:cTn id="7"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white">
          <a:xfrm>
            <a:off x="142875"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US" altLang="en-US" sz="1600" dirty="0" smtClean="0">
                <a:solidFill>
                  <a:schemeClr val="accent1">
                    <a:lumMod val="20000"/>
                    <a:lumOff val="80000"/>
                  </a:schemeClr>
                </a:solidFill>
              </a:rPr>
              <a:t>FDD toolkit: Overview</a:t>
            </a:r>
            <a:r>
              <a:rPr lang="en-US" altLang="en-US" dirty="0" smtClean="0">
                <a:solidFill>
                  <a:schemeClr val="accent1">
                    <a:lumMod val="20000"/>
                    <a:lumOff val="80000"/>
                  </a:schemeClr>
                </a:solidFill>
              </a:rPr>
              <a:t/>
            </a:r>
            <a:br>
              <a:rPr lang="en-US" altLang="en-US" dirty="0" smtClean="0">
                <a:solidFill>
                  <a:schemeClr val="accent1">
                    <a:lumMod val="20000"/>
                    <a:lumOff val="80000"/>
                  </a:schemeClr>
                </a:solidFill>
              </a:rPr>
            </a:br>
            <a:r>
              <a:rPr lang="en-GB" altLang="en-US" b="1" kern="0" dirty="0" smtClean="0">
                <a:solidFill>
                  <a:schemeClr val="bg1"/>
                </a:solidFill>
              </a:rPr>
              <a:t>W</a:t>
            </a:r>
            <a:r>
              <a:rPr lang="en-GB" altLang="en-US" b="1" kern="0" noProof="0" dirty="0" smtClean="0">
                <a:solidFill>
                  <a:schemeClr val="bg1"/>
                </a:solidFill>
              </a:rPr>
              <a:t>hat do our clients do with the due diligence findings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9" name="AutoShape 8"/>
          <p:cNvSpPr>
            <a:spLocks noChangeArrowheads="1"/>
          </p:cNvSpPr>
          <p:nvPr/>
        </p:nvSpPr>
        <p:spPr bwMode="auto">
          <a:xfrm>
            <a:off x="2001598" y="1281331"/>
            <a:ext cx="1917700" cy="844550"/>
          </a:xfrm>
          <a:prstGeom prst="chevron">
            <a:avLst>
              <a:gd name="adj" fmla="val 38717"/>
            </a:avLst>
          </a:prstGeom>
          <a:solidFill>
            <a:srgbClr val="007C92"/>
          </a:solidFill>
          <a:ln w="6350">
            <a:noFill/>
            <a:miter lim="800000"/>
            <a:headEnd type="none" w="sm" len="sm"/>
            <a:tailEnd type="none" w="sm" len="sm"/>
          </a:ln>
          <a:effectLst/>
        </p:spPr>
        <p:txBody>
          <a:bodyPr lIns="54000" tIns="54000" rIns="54000" bIns="54000" anchor="ctr"/>
          <a:lstStyle/>
          <a:p>
            <a:pPr marL="115888" indent="174625" algn="ctr" defTabSz="762000" eaLnBrk="0" hangingPunct="0">
              <a:spcBef>
                <a:spcPct val="20000"/>
              </a:spcBef>
              <a:defRPr/>
            </a:pPr>
            <a:r>
              <a:rPr lang="en-GB" sz="1400" b="1" dirty="0">
                <a:solidFill>
                  <a:schemeClr val="bg1"/>
                </a:solidFill>
                <a:latin typeface="Arial"/>
              </a:rPr>
              <a:t>Due diligence</a:t>
            </a:r>
          </a:p>
        </p:txBody>
      </p:sp>
      <p:sp>
        <p:nvSpPr>
          <p:cNvPr id="23" name="AutoShape 11"/>
          <p:cNvSpPr>
            <a:spLocks noChangeArrowheads="1"/>
          </p:cNvSpPr>
          <p:nvPr/>
        </p:nvSpPr>
        <p:spPr bwMode="auto">
          <a:xfrm>
            <a:off x="296623" y="1281331"/>
            <a:ext cx="1917700" cy="844550"/>
          </a:xfrm>
          <a:prstGeom prst="chevron">
            <a:avLst>
              <a:gd name="adj" fmla="val 38717"/>
            </a:avLst>
          </a:prstGeom>
          <a:solidFill>
            <a:srgbClr val="007C92"/>
          </a:solidFill>
          <a:ln w="6350">
            <a:noFill/>
            <a:miter lim="800000"/>
            <a:headEnd type="none" w="sm" len="sm"/>
            <a:tailEnd type="none" w="sm" len="sm"/>
          </a:ln>
          <a:effectLst/>
        </p:spPr>
        <p:txBody>
          <a:bodyPr lIns="54000" tIns="54000" rIns="54000" bIns="54000" anchor="ctr"/>
          <a:lstStyle/>
          <a:p>
            <a:pPr indent="174625" algn="ctr" defTabSz="762000" eaLnBrk="0" hangingPunct="0">
              <a:spcBef>
                <a:spcPct val="20000"/>
              </a:spcBef>
              <a:defRPr/>
            </a:pPr>
            <a:r>
              <a:rPr lang="en-GB" sz="1400" b="1" dirty="0">
                <a:solidFill>
                  <a:schemeClr val="bg1"/>
                </a:solidFill>
                <a:latin typeface="Arial"/>
              </a:rPr>
              <a:t>Identify the value</a:t>
            </a:r>
          </a:p>
        </p:txBody>
      </p:sp>
      <p:sp>
        <p:nvSpPr>
          <p:cNvPr id="27" name="AutoShape 14"/>
          <p:cNvSpPr>
            <a:spLocks noChangeArrowheads="1"/>
          </p:cNvSpPr>
          <p:nvPr/>
        </p:nvSpPr>
        <p:spPr bwMode="auto">
          <a:xfrm>
            <a:off x="3706573" y="1281331"/>
            <a:ext cx="1917700" cy="844550"/>
          </a:xfrm>
          <a:prstGeom prst="chevron">
            <a:avLst>
              <a:gd name="adj" fmla="val 38717"/>
            </a:avLst>
          </a:prstGeom>
          <a:gradFill rotWithShape="0">
            <a:gsLst>
              <a:gs pos="0">
                <a:schemeClr val="accent2">
                  <a:gamma/>
                  <a:tint val="70196"/>
                  <a:invGamma/>
                </a:schemeClr>
              </a:gs>
              <a:gs pos="100000">
                <a:schemeClr val="accent2"/>
              </a:gs>
            </a:gsLst>
            <a:lin ang="0" scaled="1"/>
          </a:gradFill>
          <a:ln w="12700" algn="ctr">
            <a:solidFill>
              <a:schemeClr val="tx1"/>
            </a:solidFill>
            <a:miter lim="800000"/>
            <a:headEnd type="none" w="sm" len="sm"/>
            <a:tailEnd type="none" w="sm" len="sm"/>
          </a:ln>
          <a:effectLst/>
        </p:spPr>
        <p:txBody>
          <a:bodyPr lIns="72000" tIns="72000" rIns="72000" bIns="72000" anchor="ctr"/>
          <a:lstStyle/>
          <a:p>
            <a:pPr indent="174625" algn="ctr" defTabSz="762000" eaLnBrk="0" hangingPunct="0">
              <a:defRPr/>
            </a:pPr>
            <a:r>
              <a:rPr lang="en-GB" sz="1700" b="1" i="1" dirty="0">
                <a:solidFill>
                  <a:schemeClr val="tx2"/>
                </a:solidFill>
                <a:latin typeface="Arial" charset="0"/>
                <a:cs typeface="Arial" charset="0"/>
              </a:rPr>
              <a:t>Negotiate </a:t>
            </a:r>
            <a:br>
              <a:rPr lang="en-GB" sz="1700" b="1" i="1" dirty="0">
                <a:solidFill>
                  <a:schemeClr val="tx2"/>
                </a:solidFill>
                <a:latin typeface="Arial" charset="0"/>
                <a:cs typeface="Arial" charset="0"/>
              </a:rPr>
            </a:br>
            <a:r>
              <a:rPr lang="en-GB" sz="1700" b="1" i="1" dirty="0">
                <a:solidFill>
                  <a:schemeClr val="tx2"/>
                </a:solidFill>
                <a:latin typeface="Arial" charset="0"/>
                <a:cs typeface="Arial" charset="0"/>
              </a:rPr>
              <a:t>the deal</a:t>
            </a:r>
          </a:p>
        </p:txBody>
      </p:sp>
      <p:sp>
        <p:nvSpPr>
          <p:cNvPr id="30" name="AutoShape 17"/>
          <p:cNvSpPr>
            <a:spLocks noChangeArrowheads="1"/>
          </p:cNvSpPr>
          <p:nvPr/>
        </p:nvSpPr>
        <p:spPr bwMode="auto">
          <a:xfrm>
            <a:off x="5411548" y="1271839"/>
            <a:ext cx="1917700" cy="844550"/>
          </a:xfrm>
          <a:prstGeom prst="chevron">
            <a:avLst>
              <a:gd name="adj" fmla="val 38717"/>
            </a:avLst>
          </a:prstGeom>
          <a:solidFill>
            <a:srgbClr val="007C92"/>
          </a:solidFill>
          <a:ln w="6350">
            <a:noFill/>
            <a:miter lim="800000"/>
            <a:headEnd type="none" w="sm" len="sm"/>
            <a:tailEnd type="none" w="sm" len="sm"/>
          </a:ln>
          <a:effectLst/>
        </p:spPr>
        <p:txBody>
          <a:bodyPr lIns="54000" tIns="54000" rIns="54000" bIns="54000" anchor="ctr"/>
          <a:lstStyle/>
          <a:p>
            <a:pPr marL="115888" indent="174625" algn="ctr" defTabSz="762000" eaLnBrk="0" hangingPunct="0">
              <a:spcBef>
                <a:spcPct val="20000"/>
              </a:spcBef>
              <a:defRPr/>
            </a:pPr>
            <a:r>
              <a:rPr lang="en-GB" sz="1400" b="1" dirty="0" smtClean="0">
                <a:solidFill>
                  <a:schemeClr val="bg1"/>
                </a:solidFill>
                <a:latin typeface="Arial"/>
              </a:rPr>
              <a:t>Legal completion</a:t>
            </a:r>
            <a:endParaRPr lang="en-GB" sz="1400" b="1" dirty="0">
              <a:solidFill>
                <a:schemeClr val="bg1"/>
              </a:solidFill>
              <a:latin typeface="Arial"/>
            </a:endParaRPr>
          </a:p>
        </p:txBody>
      </p:sp>
      <p:sp>
        <p:nvSpPr>
          <p:cNvPr id="33" name="AutoShape 20"/>
          <p:cNvSpPr>
            <a:spLocks noChangeArrowheads="1"/>
          </p:cNvSpPr>
          <p:nvPr/>
        </p:nvSpPr>
        <p:spPr bwMode="auto">
          <a:xfrm>
            <a:off x="7114936" y="1271839"/>
            <a:ext cx="1917700" cy="844550"/>
          </a:xfrm>
          <a:prstGeom prst="chevron">
            <a:avLst>
              <a:gd name="adj" fmla="val 38717"/>
            </a:avLst>
          </a:prstGeom>
          <a:solidFill>
            <a:srgbClr val="007C92"/>
          </a:solidFill>
          <a:ln w="6350">
            <a:noFill/>
            <a:miter lim="800000"/>
            <a:headEnd type="none" w="sm" len="sm"/>
            <a:tailEnd type="none" w="sm" len="sm"/>
          </a:ln>
          <a:effectLst/>
        </p:spPr>
        <p:txBody>
          <a:bodyPr lIns="54000" tIns="54000" rIns="54000" bIns="54000" anchor="ctr"/>
          <a:lstStyle/>
          <a:p>
            <a:pPr marL="115888" indent="174625" algn="ctr" defTabSz="762000" eaLnBrk="0" hangingPunct="0">
              <a:spcBef>
                <a:spcPct val="20000"/>
              </a:spcBef>
              <a:defRPr/>
            </a:pPr>
            <a:r>
              <a:rPr lang="en-GB" sz="1400" b="1" dirty="0">
                <a:solidFill>
                  <a:schemeClr val="bg1"/>
                </a:solidFill>
                <a:latin typeface="Arial"/>
              </a:rPr>
              <a:t>Deliver </a:t>
            </a:r>
            <a:br>
              <a:rPr lang="en-GB" sz="1400" b="1" dirty="0">
                <a:solidFill>
                  <a:schemeClr val="bg1"/>
                </a:solidFill>
                <a:latin typeface="Arial"/>
              </a:rPr>
            </a:br>
            <a:r>
              <a:rPr lang="en-GB" sz="1400" b="1" dirty="0">
                <a:solidFill>
                  <a:schemeClr val="bg1"/>
                </a:solidFill>
                <a:latin typeface="Arial"/>
              </a:rPr>
              <a:t>the value</a:t>
            </a:r>
          </a:p>
        </p:txBody>
      </p:sp>
      <p:sp>
        <p:nvSpPr>
          <p:cNvPr id="36" name="AutoShape 26"/>
          <p:cNvSpPr>
            <a:spLocks noChangeArrowheads="1"/>
          </p:cNvSpPr>
          <p:nvPr/>
        </p:nvSpPr>
        <p:spPr bwMode="auto">
          <a:xfrm>
            <a:off x="3706573" y="1281331"/>
            <a:ext cx="1917700" cy="844550"/>
          </a:xfrm>
          <a:prstGeom prst="chevron">
            <a:avLst>
              <a:gd name="adj" fmla="val 38717"/>
            </a:avLst>
          </a:prstGeom>
          <a:solidFill>
            <a:srgbClr val="8E258D"/>
          </a:solidFill>
          <a:ln w="6350">
            <a:noFill/>
            <a:miter lim="800000"/>
            <a:headEnd type="none" w="sm" len="sm"/>
            <a:tailEnd type="none" w="sm" len="sm"/>
          </a:ln>
          <a:effectLst/>
        </p:spPr>
        <p:txBody>
          <a:bodyPr lIns="54000" tIns="54000" rIns="54000" bIns="54000" anchor="ctr" anchorCtr="1"/>
          <a:lstStyle/>
          <a:p>
            <a:pPr marL="115888" indent="174625" algn="ctr" defTabSz="762000" eaLnBrk="0" hangingPunct="0">
              <a:spcBef>
                <a:spcPct val="20000"/>
              </a:spcBef>
              <a:defRPr/>
            </a:pPr>
            <a:r>
              <a:rPr lang="en-GB" sz="1400" b="1" dirty="0">
                <a:solidFill>
                  <a:schemeClr val="bg1"/>
                </a:solidFill>
                <a:latin typeface="Arial"/>
              </a:rPr>
              <a:t>Negotiate </a:t>
            </a:r>
            <a:br>
              <a:rPr lang="en-GB" sz="1400" b="1" dirty="0">
                <a:solidFill>
                  <a:schemeClr val="bg1"/>
                </a:solidFill>
                <a:latin typeface="Arial"/>
              </a:rPr>
            </a:br>
            <a:r>
              <a:rPr lang="en-GB" sz="1400" b="1" dirty="0">
                <a:solidFill>
                  <a:schemeClr val="bg1"/>
                </a:solidFill>
                <a:latin typeface="Arial"/>
              </a:rPr>
              <a:t>the deal</a:t>
            </a:r>
          </a:p>
        </p:txBody>
      </p:sp>
      <p:sp>
        <p:nvSpPr>
          <p:cNvPr id="37" name="TextBox 36"/>
          <p:cNvSpPr txBox="1"/>
          <p:nvPr/>
        </p:nvSpPr>
        <p:spPr>
          <a:xfrm>
            <a:off x="3773715" y="4785509"/>
            <a:ext cx="5127502" cy="646331"/>
          </a:xfrm>
          <a:prstGeom prst="rect">
            <a:avLst/>
          </a:prstGeom>
          <a:noFill/>
        </p:spPr>
        <p:txBody>
          <a:bodyPr wrap="square" rtlCol="0">
            <a:spAutoFit/>
          </a:bodyPr>
          <a:lstStyle/>
          <a:p>
            <a:pPr algn="r"/>
            <a:r>
              <a:rPr lang="en-GB" b="1" dirty="0" smtClean="0">
                <a:solidFill>
                  <a:srgbClr val="8E258D"/>
                </a:solidFill>
              </a:rPr>
              <a:t>Great due diligence makes a great deal only if the issues identified are followed up!</a:t>
            </a:r>
            <a:endParaRPr lang="en-US" b="1" dirty="0">
              <a:solidFill>
                <a:srgbClr val="8E258D"/>
              </a:solidFill>
            </a:endParaRPr>
          </a:p>
        </p:txBody>
      </p:sp>
      <p:sp>
        <p:nvSpPr>
          <p:cNvPr id="43" name="Rectangle 111"/>
          <p:cNvSpPr>
            <a:spLocks noChangeArrowheads="1"/>
          </p:cNvSpPr>
          <p:nvPr>
            <p:custDataLst>
              <p:tags r:id="rId1"/>
            </p:custDataLst>
          </p:nvPr>
        </p:nvSpPr>
        <p:spPr bwMode="auto">
          <a:xfrm>
            <a:off x="384822" y="2335449"/>
            <a:ext cx="1545578" cy="1828800"/>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What are you buying?</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Why do you want to buy it?</a:t>
            </a:r>
          </a:p>
        </p:txBody>
      </p:sp>
      <p:sp>
        <p:nvSpPr>
          <p:cNvPr id="44" name="Rectangle 111"/>
          <p:cNvSpPr>
            <a:spLocks noChangeArrowheads="1"/>
          </p:cNvSpPr>
          <p:nvPr>
            <p:custDataLst>
              <p:tags r:id="rId2"/>
            </p:custDataLst>
          </p:nvPr>
        </p:nvSpPr>
        <p:spPr bwMode="auto">
          <a:xfrm>
            <a:off x="2090251" y="2342707"/>
            <a:ext cx="1545578" cy="1828800"/>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Will the deal deliver value?</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What are the risks?</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What are the synergies?</a:t>
            </a:r>
          </a:p>
        </p:txBody>
      </p:sp>
      <p:sp>
        <p:nvSpPr>
          <p:cNvPr id="45" name="Rectangle 111"/>
          <p:cNvSpPr>
            <a:spLocks noChangeArrowheads="1"/>
          </p:cNvSpPr>
          <p:nvPr>
            <p:custDataLst>
              <p:tags r:id="rId3"/>
            </p:custDataLst>
          </p:nvPr>
        </p:nvSpPr>
        <p:spPr bwMode="auto">
          <a:xfrm>
            <a:off x="5464822" y="2341619"/>
            <a:ext cx="1545578" cy="1828800"/>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Attention to detail</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Prevent value leakage</a:t>
            </a:r>
          </a:p>
        </p:txBody>
      </p:sp>
      <p:sp>
        <p:nvSpPr>
          <p:cNvPr id="46" name="Rectangle 111"/>
          <p:cNvSpPr>
            <a:spLocks noChangeArrowheads="1"/>
          </p:cNvSpPr>
          <p:nvPr>
            <p:custDataLst>
              <p:tags r:id="rId4"/>
            </p:custDataLst>
          </p:nvPr>
        </p:nvSpPr>
        <p:spPr bwMode="auto">
          <a:xfrm>
            <a:off x="7192022" y="2341619"/>
            <a:ext cx="1545578" cy="1828800"/>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Integration and Synergies</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New strategies</a:t>
            </a:r>
          </a:p>
        </p:txBody>
      </p:sp>
      <p:sp>
        <p:nvSpPr>
          <p:cNvPr id="47" name="Rectangle 114"/>
          <p:cNvSpPr>
            <a:spLocks noChangeArrowheads="1"/>
          </p:cNvSpPr>
          <p:nvPr>
            <p:custDataLst>
              <p:tags r:id="rId5"/>
            </p:custDataLst>
          </p:nvPr>
        </p:nvSpPr>
        <p:spPr bwMode="auto">
          <a:xfrm>
            <a:off x="3708594" y="2336798"/>
            <a:ext cx="1661691" cy="182880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Have you addressed all your DD issues?</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Is the price right?</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Does the SPA protect the value?</a:t>
            </a:r>
            <a:endParaRPr lang="en-US" sz="1400" dirty="0">
              <a:solidFill>
                <a:schemeClr val="accent1"/>
              </a:solidFill>
              <a:latin typeface="Arial"/>
            </a:endParaRPr>
          </a:p>
        </p:txBody>
      </p:sp>
      <p:grpSp>
        <p:nvGrpSpPr>
          <p:cNvPr id="15" name="Group 14"/>
          <p:cNvGrpSpPr/>
          <p:nvPr/>
        </p:nvGrpSpPr>
        <p:grpSpPr bwMode="gray">
          <a:xfrm>
            <a:off x="8057477" y="101598"/>
            <a:ext cx="814962" cy="814153"/>
            <a:chOff x="557213" y="1061987"/>
            <a:chExt cx="2395538" cy="2393157"/>
          </a:xfrm>
        </p:grpSpPr>
        <p:sp>
          <p:nvSpPr>
            <p:cNvPr id="16"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7"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8"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4"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25"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26" name="Oval 25"/>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8" name="Oval 27"/>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29" name="TextBox 28"/>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31" name="TextBox 30"/>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32" name="TextBox 31"/>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34" name="TextBox 33"/>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35" name="Oval 34"/>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38" name="TextBox 37"/>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gray">
          <a:xfrm>
            <a:off x="250826" y="8731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GB" altLang="en-US" sz="1800" dirty="0" smtClean="0"/>
              <a:t>How </a:t>
            </a:r>
            <a:r>
              <a:rPr lang="en-GB" altLang="en-US" sz="1800" dirty="0" err="1" smtClean="0"/>
              <a:t>FDD</a:t>
            </a:r>
            <a:r>
              <a:rPr lang="en-GB" altLang="en-US" sz="1800" dirty="0" smtClean="0"/>
              <a:t> could go wrong</a:t>
            </a:r>
            <a:endParaRPr lang="en-GB" sz="1800" dirty="0" smtClean="0"/>
          </a:p>
        </p:txBody>
      </p:sp>
      <p:sp>
        <p:nvSpPr>
          <p:cNvPr id="50205" name="Rectangle 17"/>
          <p:cNvSpPr>
            <a:spLocks noChangeArrowheads="1"/>
          </p:cNvSpPr>
          <p:nvPr/>
        </p:nvSpPr>
        <p:spPr bwMode="gray">
          <a:xfrm>
            <a:off x="2435226" y="5133781"/>
            <a:ext cx="6256338" cy="746125"/>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23838" lvl="1" indent="-222250" defTabSz="762000">
              <a:spcBef>
                <a:spcPct val="20000"/>
              </a:spcBef>
              <a:buClr>
                <a:schemeClr val="accent1"/>
              </a:buClr>
              <a:buSzPct val="125000"/>
              <a:buFont typeface="Arial" pitchFamily="34" charset="0"/>
              <a:buChar char="▪"/>
            </a:pPr>
            <a:r>
              <a:rPr lang="en-GB" sz="1600" dirty="0" smtClean="0">
                <a:solidFill>
                  <a:schemeClr val="accent1"/>
                </a:solidFill>
                <a:latin typeface="Arial"/>
              </a:rPr>
              <a:t>The current task is to close the deal or get the deal done at any cost; what is your problem?</a:t>
            </a:r>
            <a:endParaRPr lang="en-GB" sz="1600" dirty="0">
              <a:solidFill>
                <a:schemeClr val="accent1"/>
              </a:solidFill>
              <a:latin typeface="Arial"/>
            </a:endParaRPr>
          </a:p>
          <a:p>
            <a:pPr marL="179388" lvl="1" indent="-177800" defTabSz="762000">
              <a:spcBef>
                <a:spcPct val="20000"/>
              </a:spcBef>
              <a:buClr>
                <a:schemeClr val="bg2"/>
              </a:buClr>
              <a:buSzPct val="85000"/>
              <a:buFont typeface="Wingdings" pitchFamily="2" charset="2"/>
              <a:buNone/>
            </a:pPr>
            <a:endParaRPr lang="en-GB" sz="1600" dirty="0">
              <a:solidFill>
                <a:schemeClr val="accent1"/>
              </a:solidFill>
              <a:latin typeface="Arial"/>
            </a:endParaRPr>
          </a:p>
        </p:txBody>
      </p:sp>
      <p:sp>
        <p:nvSpPr>
          <p:cNvPr id="50206" name="Rectangle 18"/>
          <p:cNvSpPr>
            <a:spLocks noChangeArrowheads="1"/>
          </p:cNvSpPr>
          <p:nvPr/>
        </p:nvSpPr>
        <p:spPr bwMode="gray">
          <a:xfrm>
            <a:off x="323851" y="5133781"/>
            <a:ext cx="2008187" cy="746125"/>
          </a:xfrm>
          <a:prstGeom prst="rect">
            <a:avLst/>
          </a:prstGeom>
          <a:solidFill>
            <a:srgbClr val="007C92"/>
          </a:solidFill>
          <a:ln w="6350">
            <a:noFill/>
            <a:miter lim="800000"/>
            <a:headEnd type="none" w="sm" len="sm"/>
            <a:tailEnd type="none" w="sm" len="sm"/>
          </a:ln>
          <a:effectLst/>
        </p:spPr>
        <p:txBody>
          <a:bodyPr lIns="54000" tIns="54000" rIns="54000" bIns="54000" anchor="t"/>
          <a:lstStyle/>
          <a:p>
            <a:pPr defTabSz="762000">
              <a:spcBef>
                <a:spcPct val="20000"/>
              </a:spcBef>
              <a:buSzPct val="105000"/>
            </a:pPr>
            <a:r>
              <a:rPr lang="en-GB" sz="1600" b="1" dirty="0" smtClean="0">
                <a:solidFill>
                  <a:schemeClr val="bg1"/>
                </a:solidFill>
                <a:latin typeface="Arial"/>
              </a:rPr>
              <a:t>Assume outcome</a:t>
            </a:r>
            <a:endParaRPr lang="en-GB" sz="1600" b="1" dirty="0">
              <a:solidFill>
                <a:schemeClr val="bg1"/>
              </a:solidFill>
              <a:latin typeface="Arial"/>
            </a:endParaRPr>
          </a:p>
        </p:txBody>
      </p:sp>
      <p:sp>
        <p:nvSpPr>
          <p:cNvPr id="50203" name="Rectangle 19"/>
          <p:cNvSpPr>
            <a:spLocks noChangeArrowheads="1"/>
          </p:cNvSpPr>
          <p:nvPr/>
        </p:nvSpPr>
        <p:spPr bwMode="gray">
          <a:xfrm>
            <a:off x="2435226" y="4215618"/>
            <a:ext cx="6256338" cy="831850"/>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23838" lvl="1" indent="-222250" defTabSz="762000">
              <a:spcBef>
                <a:spcPct val="20000"/>
              </a:spcBef>
              <a:buClr>
                <a:schemeClr val="accent1"/>
              </a:buClr>
              <a:buSzPct val="125000"/>
              <a:buFont typeface="Arial" pitchFamily="34" charset="0"/>
              <a:buChar char="▪"/>
            </a:pPr>
            <a:r>
              <a:rPr lang="en-GB" sz="1600" dirty="0">
                <a:solidFill>
                  <a:schemeClr val="accent1"/>
                </a:solidFill>
                <a:latin typeface="Arial"/>
              </a:rPr>
              <a:t>There are only two positions to take—one positive and one negative</a:t>
            </a:r>
          </a:p>
          <a:p>
            <a:pPr marL="179388" lvl="1" indent="-177800" defTabSz="762000">
              <a:spcBef>
                <a:spcPct val="20000"/>
              </a:spcBef>
              <a:buClr>
                <a:schemeClr val="bg2"/>
              </a:buClr>
              <a:buSzPct val="85000"/>
              <a:buFont typeface="Wingdings" pitchFamily="2" charset="2"/>
              <a:buChar char="l"/>
            </a:pPr>
            <a:endParaRPr lang="en-GB" sz="1600" dirty="0">
              <a:solidFill>
                <a:schemeClr val="accent1"/>
              </a:solidFill>
              <a:latin typeface="Arial"/>
            </a:endParaRPr>
          </a:p>
        </p:txBody>
      </p:sp>
      <p:sp>
        <p:nvSpPr>
          <p:cNvPr id="50204" name="Rectangle 20"/>
          <p:cNvSpPr>
            <a:spLocks noChangeArrowheads="1"/>
          </p:cNvSpPr>
          <p:nvPr/>
        </p:nvSpPr>
        <p:spPr bwMode="gray">
          <a:xfrm>
            <a:off x="323851" y="4215618"/>
            <a:ext cx="2008187" cy="831850"/>
          </a:xfrm>
          <a:prstGeom prst="rect">
            <a:avLst/>
          </a:prstGeom>
          <a:solidFill>
            <a:srgbClr val="007C92"/>
          </a:solidFill>
          <a:ln w="6350">
            <a:noFill/>
            <a:miter lim="800000"/>
            <a:headEnd type="none" w="sm" len="sm"/>
            <a:tailEnd type="none" w="sm" len="sm"/>
          </a:ln>
          <a:effectLst/>
        </p:spPr>
        <p:txBody>
          <a:bodyPr lIns="54000" tIns="54000" rIns="54000" bIns="54000" anchor="t"/>
          <a:lstStyle/>
          <a:p>
            <a:pPr defTabSz="762000">
              <a:spcBef>
                <a:spcPct val="20000"/>
              </a:spcBef>
              <a:buSzPct val="105000"/>
            </a:pPr>
            <a:r>
              <a:rPr lang="en-GB" sz="1600" b="1" dirty="0">
                <a:solidFill>
                  <a:schemeClr val="bg1"/>
                </a:solidFill>
                <a:latin typeface="Arial"/>
              </a:rPr>
              <a:t>Over simplifying</a:t>
            </a:r>
          </a:p>
        </p:txBody>
      </p:sp>
      <p:sp>
        <p:nvSpPr>
          <p:cNvPr id="50201" name="Rectangle 21"/>
          <p:cNvSpPr>
            <a:spLocks noChangeArrowheads="1"/>
          </p:cNvSpPr>
          <p:nvPr/>
        </p:nvSpPr>
        <p:spPr bwMode="gray">
          <a:xfrm>
            <a:off x="2435226" y="1975656"/>
            <a:ext cx="6256338" cy="747712"/>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23838" lvl="1" indent="-222250" defTabSz="762000">
              <a:spcBef>
                <a:spcPct val="20000"/>
              </a:spcBef>
              <a:buClr>
                <a:schemeClr val="accent1"/>
              </a:buClr>
              <a:buSzPct val="125000"/>
              <a:buFont typeface="Arial" pitchFamily="34" charset="0"/>
              <a:buChar char="▪"/>
            </a:pPr>
            <a:r>
              <a:rPr lang="en-GB" sz="1600" dirty="0">
                <a:solidFill>
                  <a:schemeClr val="accent1"/>
                </a:solidFill>
                <a:latin typeface="Arial"/>
              </a:rPr>
              <a:t>My experience tomorrow will be the same as my experience today</a:t>
            </a:r>
          </a:p>
        </p:txBody>
      </p:sp>
      <p:sp>
        <p:nvSpPr>
          <p:cNvPr id="50202" name="Rectangle 22"/>
          <p:cNvSpPr>
            <a:spLocks noChangeArrowheads="1"/>
          </p:cNvSpPr>
          <p:nvPr/>
        </p:nvSpPr>
        <p:spPr bwMode="gray">
          <a:xfrm>
            <a:off x="323851" y="1975656"/>
            <a:ext cx="2008187" cy="747712"/>
          </a:xfrm>
          <a:prstGeom prst="rect">
            <a:avLst/>
          </a:prstGeom>
          <a:solidFill>
            <a:srgbClr val="007C92"/>
          </a:solidFill>
          <a:ln w="6350">
            <a:noFill/>
            <a:miter lim="800000"/>
            <a:headEnd type="none" w="sm" len="sm"/>
            <a:tailEnd type="none" w="sm" len="sm"/>
          </a:ln>
          <a:effectLst/>
        </p:spPr>
        <p:txBody>
          <a:bodyPr lIns="54000" tIns="54000" rIns="54000" bIns="54000" anchor="t"/>
          <a:lstStyle/>
          <a:p>
            <a:pPr defTabSz="762000">
              <a:spcBef>
                <a:spcPct val="20000"/>
              </a:spcBef>
              <a:buSzPct val="105000"/>
            </a:pPr>
            <a:r>
              <a:rPr lang="en-GB" sz="1600" b="1" dirty="0">
                <a:solidFill>
                  <a:schemeClr val="bg1"/>
                </a:solidFill>
                <a:latin typeface="Arial"/>
              </a:rPr>
              <a:t>Status quo</a:t>
            </a:r>
          </a:p>
          <a:p>
            <a:pPr defTabSz="762000">
              <a:spcBef>
                <a:spcPct val="20000"/>
              </a:spcBef>
              <a:buSzPct val="105000"/>
            </a:pPr>
            <a:endParaRPr lang="en-GB" sz="1600" b="1" dirty="0">
              <a:solidFill>
                <a:schemeClr val="bg1"/>
              </a:solidFill>
              <a:latin typeface="Arial"/>
            </a:endParaRPr>
          </a:p>
        </p:txBody>
      </p:sp>
      <p:sp>
        <p:nvSpPr>
          <p:cNvPr id="50199" name="Rectangle 25"/>
          <p:cNvSpPr>
            <a:spLocks noChangeArrowheads="1"/>
          </p:cNvSpPr>
          <p:nvPr/>
        </p:nvSpPr>
        <p:spPr bwMode="gray">
          <a:xfrm>
            <a:off x="2435226" y="2723416"/>
            <a:ext cx="6256338" cy="746125"/>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23838" lvl="1" indent="-222250" defTabSz="762000">
              <a:spcBef>
                <a:spcPct val="20000"/>
              </a:spcBef>
              <a:buClr>
                <a:schemeClr val="accent1"/>
              </a:buClr>
              <a:buSzPct val="125000"/>
              <a:buFont typeface="Arial" pitchFamily="34" charset="0"/>
              <a:buChar char="▪"/>
            </a:pPr>
            <a:r>
              <a:rPr lang="en-GB" sz="1600" dirty="0">
                <a:solidFill>
                  <a:schemeClr val="accent1"/>
                </a:solidFill>
                <a:latin typeface="Arial"/>
              </a:rPr>
              <a:t>We have been waiting for this deal for </a:t>
            </a:r>
            <a:r>
              <a:rPr lang="en-GB" sz="1600" dirty="0" smtClean="0">
                <a:solidFill>
                  <a:schemeClr val="accent1"/>
                </a:solidFill>
                <a:latin typeface="Arial"/>
              </a:rPr>
              <a:t>ten </a:t>
            </a:r>
            <a:r>
              <a:rPr lang="en-GB" sz="1600" dirty="0">
                <a:solidFill>
                  <a:schemeClr val="accent1"/>
                </a:solidFill>
                <a:latin typeface="Arial"/>
              </a:rPr>
              <a:t>years</a:t>
            </a:r>
          </a:p>
        </p:txBody>
      </p:sp>
      <p:sp>
        <p:nvSpPr>
          <p:cNvPr id="50200" name="Rectangle 26"/>
          <p:cNvSpPr>
            <a:spLocks noChangeArrowheads="1"/>
          </p:cNvSpPr>
          <p:nvPr/>
        </p:nvSpPr>
        <p:spPr bwMode="gray">
          <a:xfrm>
            <a:off x="323851" y="2723416"/>
            <a:ext cx="2008187" cy="746125"/>
          </a:xfrm>
          <a:prstGeom prst="rect">
            <a:avLst/>
          </a:prstGeom>
          <a:solidFill>
            <a:srgbClr val="007C92"/>
          </a:solidFill>
          <a:ln w="6350">
            <a:noFill/>
            <a:miter lim="800000"/>
            <a:headEnd type="none" w="sm" len="sm"/>
            <a:tailEnd type="none" w="sm" len="sm"/>
          </a:ln>
          <a:effectLst/>
        </p:spPr>
        <p:txBody>
          <a:bodyPr lIns="54000" tIns="54000" rIns="54000" bIns="54000" anchor="t"/>
          <a:lstStyle/>
          <a:p>
            <a:pPr defTabSz="762000">
              <a:spcBef>
                <a:spcPct val="20000"/>
              </a:spcBef>
              <a:buSzPct val="105000"/>
            </a:pPr>
            <a:r>
              <a:rPr lang="en-GB" sz="1600" b="1" dirty="0">
                <a:solidFill>
                  <a:schemeClr val="bg1"/>
                </a:solidFill>
                <a:latin typeface="Arial"/>
              </a:rPr>
              <a:t>Sunk cost</a:t>
            </a:r>
          </a:p>
        </p:txBody>
      </p:sp>
      <p:sp>
        <p:nvSpPr>
          <p:cNvPr id="50184" name="Line 32"/>
          <p:cNvSpPr>
            <a:spLocks noChangeShapeType="1"/>
          </p:cNvSpPr>
          <p:nvPr/>
        </p:nvSpPr>
        <p:spPr bwMode="auto">
          <a:xfrm>
            <a:off x="323856" y="2723368"/>
            <a:ext cx="8496300" cy="0"/>
          </a:xfrm>
          <a:prstGeom prst="line">
            <a:avLst/>
          </a:prstGeom>
          <a:noFill/>
          <a:ln w="76200">
            <a:solidFill>
              <a:schemeClr val="bg1"/>
            </a:solidFill>
            <a:round/>
            <a:headEnd/>
            <a:tailEnd/>
          </a:ln>
        </p:spPr>
        <p:txBody>
          <a:bodyPr wrap="none" lIns="72000" tIns="72000" rIns="72000" bIns="72000" anchor="t"/>
          <a:lstStyle/>
          <a:p>
            <a:endParaRPr lang="en-GB" sz="1600" dirty="0"/>
          </a:p>
        </p:txBody>
      </p:sp>
      <p:sp>
        <p:nvSpPr>
          <p:cNvPr id="50185" name="Line 36"/>
          <p:cNvSpPr>
            <a:spLocks noChangeShapeType="1"/>
          </p:cNvSpPr>
          <p:nvPr/>
        </p:nvSpPr>
        <p:spPr bwMode="gray">
          <a:xfrm>
            <a:off x="323856" y="5879858"/>
            <a:ext cx="2008188" cy="0"/>
          </a:xfrm>
          <a:prstGeom prst="line">
            <a:avLst/>
          </a:prstGeom>
          <a:noFill/>
          <a:ln w="76200" cap="sq">
            <a:noFill/>
            <a:round/>
            <a:headEnd type="none" w="sm" len="sm"/>
            <a:tailEnd type="none" w="sm" len="sm"/>
          </a:ln>
        </p:spPr>
        <p:txBody>
          <a:bodyPr lIns="72000" tIns="72000" rIns="72000" bIns="72000" anchor="t">
            <a:spAutoFit/>
          </a:bodyPr>
          <a:lstStyle/>
          <a:p>
            <a:endParaRPr lang="en-GB" sz="1600" b="1" dirty="0">
              <a:solidFill>
                <a:srgbClr val="FFFFFF"/>
              </a:solidFill>
            </a:endParaRPr>
          </a:p>
        </p:txBody>
      </p:sp>
      <p:sp>
        <p:nvSpPr>
          <p:cNvPr id="50197" name="Rectangle 27"/>
          <p:cNvSpPr>
            <a:spLocks noChangeArrowheads="1"/>
          </p:cNvSpPr>
          <p:nvPr/>
        </p:nvSpPr>
        <p:spPr bwMode="gray">
          <a:xfrm>
            <a:off x="2435226" y="1229534"/>
            <a:ext cx="6256338" cy="746125"/>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23838" lvl="1" indent="-222250" defTabSz="762000">
              <a:spcBef>
                <a:spcPct val="20000"/>
              </a:spcBef>
              <a:buClr>
                <a:schemeClr val="accent1"/>
              </a:buClr>
              <a:buSzPct val="125000"/>
              <a:buFont typeface="Arial" pitchFamily="34" charset="0"/>
              <a:buChar char="▪"/>
            </a:pPr>
            <a:r>
              <a:rPr lang="en-GB" sz="1600" dirty="0">
                <a:solidFill>
                  <a:schemeClr val="accent1"/>
                </a:solidFill>
                <a:latin typeface="Arial"/>
              </a:rPr>
              <a:t>Please confirm this is the right answer</a:t>
            </a:r>
          </a:p>
        </p:txBody>
      </p:sp>
      <p:sp>
        <p:nvSpPr>
          <p:cNvPr id="50198" name="Rectangle 28"/>
          <p:cNvSpPr>
            <a:spLocks noChangeArrowheads="1"/>
          </p:cNvSpPr>
          <p:nvPr/>
        </p:nvSpPr>
        <p:spPr bwMode="gray">
          <a:xfrm>
            <a:off x="323851" y="1229534"/>
            <a:ext cx="2008187" cy="746125"/>
          </a:xfrm>
          <a:prstGeom prst="rect">
            <a:avLst/>
          </a:prstGeom>
          <a:solidFill>
            <a:srgbClr val="007C92"/>
          </a:solidFill>
          <a:ln w="6350">
            <a:noFill/>
            <a:miter lim="800000"/>
            <a:headEnd type="none" w="sm" len="sm"/>
            <a:tailEnd type="none" w="sm" len="sm"/>
          </a:ln>
          <a:effectLst/>
        </p:spPr>
        <p:txBody>
          <a:bodyPr lIns="54000" tIns="54000" rIns="54000" bIns="54000" anchor="t"/>
          <a:lstStyle/>
          <a:p>
            <a:pPr defTabSz="762000">
              <a:spcBef>
                <a:spcPct val="20000"/>
              </a:spcBef>
              <a:buSzPct val="105000"/>
            </a:pPr>
            <a:r>
              <a:rPr lang="en-GB" sz="1600" b="1" dirty="0">
                <a:solidFill>
                  <a:schemeClr val="bg1"/>
                </a:solidFill>
                <a:latin typeface="Arial"/>
              </a:rPr>
              <a:t>Closed view</a:t>
            </a:r>
          </a:p>
        </p:txBody>
      </p:sp>
      <p:sp>
        <p:nvSpPr>
          <p:cNvPr id="50187" name="Line 30"/>
          <p:cNvSpPr>
            <a:spLocks noChangeShapeType="1"/>
          </p:cNvSpPr>
          <p:nvPr/>
        </p:nvSpPr>
        <p:spPr bwMode="auto">
          <a:xfrm>
            <a:off x="323856" y="1975656"/>
            <a:ext cx="8496300" cy="0"/>
          </a:xfrm>
          <a:prstGeom prst="line">
            <a:avLst/>
          </a:prstGeom>
          <a:noFill/>
          <a:ln w="76200">
            <a:solidFill>
              <a:schemeClr val="bg1"/>
            </a:solidFill>
            <a:round/>
            <a:headEnd/>
            <a:tailEnd/>
          </a:ln>
        </p:spPr>
        <p:txBody>
          <a:bodyPr wrap="none" lIns="72000" tIns="72000" rIns="72000" bIns="72000" anchor="t"/>
          <a:lstStyle/>
          <a:p>
            <a:endParaRPr lang="en-GB" sz="1600" dirty="0"/>
          </a:p>
        </p:txBody>
      </p:sp>
      <p:sp>
        <p:nvSpPr>
          <p:cNvPr id="50188" name="Line 33"/>
          <p:cNvSpPr>
            <a:spLocks noChangeShapeType="1"/>
          </p:cNvSpPr>
          <p:nvPr/>
        </p:nvSpPr>
        <p:spPr bwMode="gray">
          <a:xfrm>
            <a:off x="323856" y="1229531"/>
            <a:ext cx="2008188" cy="0"/>
          </a:xfrm>
          <a:prstGeom prst="line">
            <a:avLst/>
          </a:prstGeom>
          <a:noFill/>
          <a:ln w="76200" cap="sq">
            <a:noFill/>
            <a:round/>
            <a:headEnd type="none" w="sm" len="sm"/>
            <a:tailEnd type="none" w="sm" len="sm"/>
          </a:ln>
        </p:spPr>
        <p:txBody>
          <a:bodyPr lIns="72000" tIns="72000" rIns="72000" bIns="72000" anchor="t">
            <a:spAutoFit/>
          </a:bodyPr>
          <a:lstStyle/>
          <a:p>
            <a:endParaRPr lang="en-GB" sz="1600" b="1" dirty="0">
              <a:solidFill>
                <a:srgbClr val="FFFFFF"/>
              </a:solidFill>
            </a:endParaRPr>
          </a:p>
        </p:txBody>
      </p:sp>
      <p:sp>
        <p:nvSpPr>
          <p:cNvPr id="50189" name="Line 37"/>
          <p:cNvSpPr>
            <a:spLocks noChangeShapeType="1"/>
          </p:cNvSpPr>
          <p:nvPr/>
        </p:nvSpPr>
        <p:spPr bwMode="gray">
          <a:xfrm>
            <a:off x="2317774" y="1229531"/>
            <a:ext cx="6488113" cy="0"/>
          </a:xfrm>
          <a:prstGeom prst="line">
            <a:avLst/>
          </a:prstGeom>
          <a:noFill/>
          <a:ln w="76200" cap="sq">
            <a:noFill/>
            <a:round/>
            <a:headEnd type="none" w="sm" len="sm"/>
            <a:tailEnd type="none" w="sm" len="sm"/>
          </a:ln>
        </p:spPr>
        <p:txBody>
          <a:bodyPr lIns="72000" tIns="72000" rIns="72000" bIns="72000" anchor="t">
            <a:spAutoFit/>
          </a:bodyPr>
          <a:lstStyle/>
          <a:p>
            <a:pPr>
              <a:buClr>
                <a:schemeClr val="bg2"/>
              </a:buClr>
            </a:pPr>
            <a:endParaRPr lang="en-GB" sz="1600" dirty="0">
              <a:solidFill>
                <a:schemeClr val="accent1"/>
              </a:solidFill>
            </a:endParaRPr>
          </a:p>
        </p:txBody>
      </p:sp>
      <p:sp>
        <p:nvSpPr>
          <p:cNvPr id="50190" name="Line 44"/>
          <p:cNvSpPr>
            <a:spLocks noChangeShapeType="1"/>
          </p:cNvSpPr>
          <p:nvPr/>
        </p:nvSpPr>
        <p:spPr bwMode="gray">
          <a:xfrm>
            <a:off x="2317774" y="5879858"/>
            <a:ext cx="6488113" cy="0"/>
          </a:xfrm>
          <a:prstGeom prst="line">
            <a:avLst/>
          </a:prstGeom>
          <a:noFill/>
          <a:ln w="76200" cap="sq">
            <a:noFill/>
            <a:round/>
            <a:headEnd type="none" w="sm" len="sm"/>
            <a:tailEnd type="none" w="sm" len="sm"/>
          </a:ln>
        </p:spPr>
        <p:txBody>
          <a:bodyPr lIns="72000" tIns="72000" rIns="72000" bIns="72000" anchor="t">
            <a:spAutoFit/>
          </a:bodyPr>
          <a:lstStyle/>
          <a:p>
            <a:pPr>
              <a:buClr>
                <a:schemeClr val="bg2"/>
              </a:buClr>
            </a:pPr>
            <a:endParaRPr lang="en-GB" sz="1600" dirty="0">
              <a:solidFill>
                <a:schemeClr val="accent1"/>
              </a:solidFill>
            </a:endParaRPr>
          </a:p>
        </p:txBody>
      </p:sp>
      <p:sp>
        <p:nvSpPr>
          <p:cNvPr id="50193" name="Rectangle 23"/>
          <p:cNvSpPr>
            <a:spLocks noChangeArrowheads="1"/>
          </p:cNvSpPr>
          <p:nvPr/>
        </p:nvSpPr>
        <p:spPr bwMode="gray">
          <a:xfrm>
            <a:off x="2435231" y="3469495"/>
            <a:ext cx="6256338" cy="746125"/>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23838" lvl="1" indent="-222250" defTabSz="762000">
              <a:spcBef>
                <a:spcPct val="20000"/>
              </a:spcBef>
              <a:buClr>
                <a:schemeClr val="accent1"/>
              </a:buClr>
              <a:buSzPct val="125000"/>
              <a:buFont typeface="Arial" pitchFamily="34" charset="0"/>
              <a:buChar char="▪"/>
            </a:pPr>
            <a:r>
              <a:rPr lang="en-GB" sz="1600" dirty="0">
                <a:solidFill>
                  <a:schemeClr val="accent1"/>
                </a:solidFill>
                <a:latin typeface="Arial"/>
              </a:rPr>
              <a:t>Be very open in your conclusions but please only look at these areas</a:t>
            </a:r>
          </a:p>
        </p:txBody>
      </p:sp>
      <p:sp>
        <p:nvSpPr>
          <p:cNvPr id="50194" name="Rectangle 24"/>
          <p:cNvSpPr>
            <a:spLocks noChangeArrowheads="1"/>
          </p:cNvSpPr>
          <p:nvPr/>
        </p:nvSpPr>
        <p:spPr bwMode="gray">
          <a:xfrm>
            <a:off x="323856" y="3469495"/>
            <a:ext cx="2008187" cy="746125"/>
          </a:xfrm>
          <a:prstGeom prst="rect">
            <a:avLst/>
          </a:prstGeom>
          <a:solidFill>
            <a:srgbClr val="007C92"/>
          </a:solidFill>
          <a:ln w="6350">
            <a:noFill/>
            <a:miter lim="800000"/>
            <a:headEnd type="none" w="sm" len="sm"/>
            <a:tailEnd type="none" w="sm" len="sm"/>
          </a:ln>
          <a:effectLst/>
        </p:spPr>
        <p:txBody>
          <a:bodyPr lIns="54000" tIns="54000" rIns="54000" bIns="54000" anchor="t"/>
          <a:lstStyle/>
          <a:p>
            <a:pPr defTabSz="762000">
              <a:spcBef>
                <a:spcPct val="20000"/>
              </a:spcBef>
              <a:buSzPct val="105000"/>
            </a:pPr>
            <a:r>
              <a:rPr lang="en-GB" sz="1600" b="1" dirty="0">
                <a:solidFill>
                  <a:schemeClr val="bg1"/>
                </a:solidFill>
                <a:latin typeface="Arial"/>
              </a:rPr>
              <a:t>Framing</a:t>
            </a:r>
          </a:p>
        </p:txBody>
      </p:sp>
      <p:sp>
        <p:nvSpPr>
          <p:cNvPr id="50195" name="Line 31"/>
          <p:cNvSpPr>
            <a:spLocks noChangeShapeType="1"/>
          </p:cNvSpPr>
          <p:nvPr/>
        </p:nvSpPr>
        <p:spPr bwMode="auto">
          <a:xfrm>
            <a:off x="323856" y="3469495"/>
            <a:ext cx="8496300" cy="0"/>
          </a:xfrm>
          <a:prstGeom prst="line">
            <a:avLst/>
          </a:prstGeom>
          <a:noFill/>
          <a:ln w="76200">
            <a:solidFill>
              <a:schemeClr val="bg1"/>
            </a:solidFill>
            <a:round/>
            <a:headEnd/>
            <a:tailEnd/>
          </a:ln>
        </p:spPr>
        <p:txBody>
          <a:bodyPr wrap="none" lIns="72000" tIns="72000" rIns="72000" bIns="72000" anchor="t"/>
          <a:lstStyle/>
          <a:p>
            <a:endParaRPr lang="en-GB" sz="1600" dirty="0"/>
          </a:p>
        </p:txBody>
      </p:sp>
      <p:sp>
        <p:nvSpPr>
          <p:cNvPr id="50196" name="Line 45"/>
          <p:cNvSpPr>
            <a:spLocks noChangeShapeType="1"/>
          </p:cNvSpPr>
          <p:nvPr/>
        </p:nvSpPr>
        <p:spPr bwMode="auto">
          <a:xfrm>
            <a:off x="323856" y="4215620"/>
            <a:ext cx="8496300" cy="0"/>
          </a:xfrm>
          <a:prstGeom prst="line">
            <a:avLst/>
          </a:prstGeom>
          <a:noFill/>
          <a:ln w="76200">
            <a:solidFill>
              <a:schemeClr val="bg1"/>
            </a:solidFill>
            <a:round/>
            <a:headEnd/>
            <a:tailEnd/>
          </a:ln>
        </p:spPr>
        <p:txBody>
          <a:bodyPr wrap="none" lIns="72000" tIns="72000" rIns="72000" bIns="72000" anchor="t"/>
          <a:lstStyle/>
          <a:p>
            <a:endParaRPr lang="en-GB" sz="1600" dirty="0"/>
          </a:p>
        </p:txBody>
      </p:sp>
      <p:sp>
        <p:nvSpPr>
          <p:cNvPr id="50192" name="Line 46"/>
          <p:cNvSpPr>
            <a:spLocks noChangeShapeType="1"/>
          </p:cNvSpPr>
          <p:nvPr/>
        </p:nvSpPr>
        <p:spPr bwMode="auto">
          <a:xfrm>
            <a:off x="323856" y="5133733"/>
            <a:ext cx="8496300" cy="0"/>
          </a:xfrm>
          <a:prstGeom prst="line">
            <a:avLst/>
          </a:prstGeom>
          <a:solidFill>
            <a:srgbClr val="80BEC9"/>
          </a:solidFill>
          <a:ln w="6350">
            <a:noFill/>
            <a:miter lim="800000"/>
            <a:headEnd type="none" w="sm" len="sm"/>
            <a:tailEnd type="none" w="sm" len="sm"/>
          </a:ln>
          <a:effectLst/>
        </p:spPr>
        <p:txBody>
          <a:bodyPr lIns="54000" tIns="54000" rIns="54000" bIns="54000" anchor="t"/>
          <a:lstStyle/>
          <a:p>
            <a:pPr marL="179388" lvl="1" indent="-177800" defTabSz="762000">
              <a:spcBef>
                <a:spcPct val="20000"/>
              </a:spcBef>
              <a:buClr>
                <a:schemeClr val="bg2"/>
              </a:buClr>
              <a:buSzPct val="85000"/>
              <a:buFont typeface="Wingdings" pitchFamily="2" charset="2"/>
              <a:buChar char="l"/>
            </a:pPr>
            <a:endParaRPr lang="en-GB" sz="1600" dirty="0">
              <a:solidFill>
                <a:schemeClr val="accent4"/>
              </a:solidFill>
              <a:latin typeface="Arial"/>
            </a:endParaRPr>
          </a:p>
        </p:txBody>
      </p:sp>
      <p:grpSp>
        <p:nvGrpSpPr>
          <p:cNvPr id="25" name="Group 24"/>
          <p:cNvGrpSpPr/>
          <p:nvPr/>
        </p:nvGrpSpPr>
        <p:grpSpPr bwMode="gray">
          <a:xfrm>
            <a:off x="8057477" y="101598"/>
            <a:ext cx="814962" cy="814153"/>
            <a:chOff x="557213" y="1061987"/>
            <a:chExt cx="2395538" cy="2393157"/>
          </a:xfrm>
        </p:grpSpPr>
        <p:sp>
          <p:nvSpPr>
            <p:cNvPr id="26"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7"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8"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9"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0"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1"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2"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33"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34" name="Oval 33"/>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35" name="Oval 34"/>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36" name="TextBox 35"/>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37" name="TextBox 36"/>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38" name="TextBox 37"/>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39" name="TextBox 38"/>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40" name="Oval 39"/>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41" name="TextBox 40"/>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2492990"/>
          </a:xfrm>
          <a:prstGeom prst="rect">
            <a:avLst/>
          </a:prstGeom>
          <a:noFill/>
          <a:ln w="9525">
            <a:noFill/>
            <a:miter lim="800000"/>
            <a:headEnd/>
            <a:tailEnd/>
          </a:ln>
        </p:spPr>
        <p:txBody>
          <a:bodyPr>
            <a:spAutoFit/>
          </a:bodyPr>
          <a:lstStyle/>
          <a:p>
            <a:pPr marL="407987" lvl="2" indent="-227013">
              <a:spcBef>
                <a:spcPts val="300"/>
              </a:spcBef>
              <a:spcAft>
                <a:spcPts val="300"/>
              </a:spcAft>
              <a:buClr>
                <a:schemeClr val="accent1"/>
              </a:buClr>
              <a:buSzPct val="125000"/>
              <a:buFont typeface="Arial" pitchFamily="34" charset="0"/>
              <a:buChar char="▪"/>
            </a:pPr>
            <a:r>
              <a:rPr lang="en-US" dirty="0" smtClean="0"/>
              <a:t>Introduction to FDD toolkit</a:t>
            </a:r>
          </a:p>
          <a:p>
            <a:pPr marL="914400" lvl="3" indent="-225425">
              <a:spcBef>
                <a:spcPts val="300"/>
              </a:spcBef>
              <a:spcAft>
                <a:spcPts val="300"/>
              </a:spcAft>
              <a:buClr>
                <a:schemeClr val="accent1"/>
              </a:buClr>
              <a:buSzPct val="75000"/>
              <a:buFont typeface="Arial" pitchFamily="34" charset="0"/>
              <a:buChar char="―"/>
            </a:pPr>
            <a:r>
              <a:rPr lang="en-US" dirty="0" smtClean="0"/>
              <a:t>Purpose</a:t>
            </a:r>
          </a:p>
          <a:p>
            <a:pPr marL="914400" lvl="3" indent="-225425">
              <a:spcBef>
                <a:spcPts val="300"/>
              </a:spcBef>
              <a:spcAft>
                <a:spcPts val="300"/>
              </a:spcAft>
              <a:buClr>
                <a:schemeClr val="accent1"/>
              </a:buClr>
              <a:buSzPct val="75000"/>
              <a:buFont typeface="Arial" pitchFamily="34" charset="0"/>
              <a:buChar char="―"/>
            </a:pPr>
            <a:r>
              <a:rPr lang="en-US" dirty="0" smtClean="0"/>
              <a:t>How and when to use the toolkit</a:t>
            </a:r>
          </a:p>
          <a:p>
            <a:pPr marL="914400" lvl="3" indent="-225425">
              <a:spcBef>
                <a:spcPts val="300"/>
              </a:spcBef>
              <a:spcAft>
                <a:spcPts val="300"/>
              </a:spcAft>
              <a:buClr>
                <a:schemeClr val="accent1"/>
              </a:buClr>
              <a:buSzPct val="75000"/>
              <a:buFont typeface="Arial" pitchFamily="34" charset="0"/>
              <a:buChar char="―"/>
            </a:pPr>
            <a:r>
              <a:rPr lang="en-US" dirty="0" smtClean="0"/>
              <a:t>Content and framework</a:t>
            </a:r>
          </a:p>
          <a:p>
            <a:pPr marL="914400" lvl="3" indent="-225425">
              <a:spcBef>
                <a:spcPts val="300"/>
              </a:spcBef>
              <a:spcAft>
                <a:spcPts val="300"/>
              </a:spcAft>
              <a:buClr>
                <a:schemeClr val="accent1"/>
              </a:buClr>
              <a:buSzPct val="75000"/>
              <a:buFont typeface="Arial" pitchFamily="34" charset="0"/>
              <a:buChar char="―"/>
            </a:pPr>
            <a:r>
              <a:rPr lang="en-US" dirty="0" smtClean="0"/>
              <a:t>Reference materials </a:t>
            </a:r>
          </a:p>
          <a:p>
            <a:pPr marL="407987" lvl="2" indent="-227013">
              <a:spcBef>
                <a:spcPts val="300"/>
              </a:spcBef>
              <a:spcAft>
                <a:spcPts val="300"/>
              </a:spcAft>
              <a:buClr>
                <a:schemeClr val="accent1"/>
              </a:buClr>
              <a:buSzPct val="125000"/>
              <a:buFont typeface="Arial" pitchFamily="34" charset="0"/>
              <a:buChar char="▪"/>
            </a:pPr>
            <a:r>
              <a:rPr lang="en-US" dirty="0" smtClean="0"/>
              <a:t>Introduction to Transaction Services (TS) </a:t>
            </a:r>
          </a:p>
          <a:p>
            <a:pPr marL="407987" lvl="2" indent="-227013">
              <a:spcBef>
                <a:spcPts val="300"/>
              </a:spcBef>
              <a:spcAft>
                <a:spcPts val="300"/>
              </a:spcAft>
              <a:buClr>
                <a:schemeClr val="accent1"/>
              </a:buClr>
              <a:buSzPct val="125000"/>
              <a:buFont typeface="Arial" pitchFamily="34" charset="0"/>
              <a:buChar char="▪"/>
            </a:pPr>
            <a:r>
              <a:rPr lang="en-US" dirty="0" smtClean="0"/>
              <a:t>Introduction to financial due diligence</a:t>
            </a:r>
          </a:p>
        </p:txBody>
      </p:sp>
      <p:grpSp>
        <p:nvGrpSpPr>
          <p:cNvPr id="39" name="Group 38"/>
          <p:cNvGrpSpPr/>
          <p:nvPr/>
        </p:nvGrpSpPr>
        <p:grpSpPr bwMode="gray">
          <a:xfrm>
            <a:off x="8057477" y="101598"/>
            <a:ext cx="814962" cy="814153"/>
            <a:chOff x="557213" y="1061987"/>
            <a:chExt cx="2395538" cy="2393157"/>
          </a:xfrm>
        </p:grpSpPr>
        <p:sp>
          <p:nvSpPr>
            <p:cNvPr id="40"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1"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2"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3"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4"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5"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46"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47"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48" name="Oval 47"/>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49" name="Oval 48"/>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50" name="TextBox 49"/>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51" name="TextBox 50"/>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52" name="TextBox 51"/>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53" name="TextBox 52"/>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54" name="Oval 53"/>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55" name="TextBox 54"/>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Purpose</a:t>
            </a:r>
            <a:endParaRPr lang="en-US" sz="1800" dirty="0"/>
          </a:p>
        </p:txBody>
      </p:sp>
      <p:sp>
        <p:nvSpPr>
          <p:cNvPr id="5" name="Oval 11"/>
          <p:cNvSpPr>
            <a:spLocks noChangeArrowheads="1"/>
          </p:cNvSpPr>
          <p:nvPr/>
        </p:nvSpPr>
        <p:spPr bwMode="auto">
          <a:xfrm>
            <a:off x="886075" y="1320800"/>
            <a:ext cx="288925" cy="287338"/>
          </a:xfrm>
          <a:prstGeom prst="ellipse">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a:solidFill>
                  <a:schemeClr val="bg1"/>
                </a:solidFill>
                <a:latin typeface="Arial"/>
              </a:rPr>
              <a:t>A</a:t>
            </a:r>
          </a:p>
        </p:txBody>
      </p:sp>
      <p:sp>
        <p:nvSpPr>
          <p:cNvPr id="6" name="TextBox 6"/>
          <p:cNvSpPr txBox="1">
            <a:spLocks noChangeArrowheads="1"/>
          </p:cNvSpPr>
          <p:nvPr/>
        </p:nvSpPr>
        <p:spPr bwMode="auto">
          <a:xfrm>
            <a:off x="1306761" y="1291003"/>
            <a:ext cx="1799306" cy="307777"/>
          </a:xfrm>
          <a:prstGeom prst="rect">
            <a:avLst/>
          </a:prstGeom>
          <a:noFill/>
          <a:ln w="9525">
            <a:noFill/>
            <a:miter lim="800000"/>
            <a:headEnd/>
            <a:tailEnd/>
          </a:ln>
        </p:spPr>
        <p:txBody>
          <a:bodyPr wrap="square">
            <a:spAutoFit/>
          </a:bodyPr>
          <a:lstStyle/>
          <a:p>
            <a:r>
              <a:rPr lang="en-US" sz="1400" dirty="0" smtClean="0"/>
              <a:t>PRE FDD TOOLKIT</a:t>
            </a:r>
            <a:endParaRPr lang="en-US" sz="1400" dirty="0"/>
          </a:p>
        </p:txBody>
      </p:sp>
      <p:sp>
        <p:nvSpPr>
          <p:cNvPr id="7" name="Oval 11"/>
          <p:cNvSpPr>
            <a:spLocks noChangeArrowheads="1"/>
          </p:cNvSpPr>
          <p:nvPr/>
        </p:nvSpPr>
        <p:spPr bwMode="auto">
          <a:xfrm>
            <a:off x="5901629" y="1308100"/>
            <a:ext cx="288925" cy="287338"/>
          </a:xfrm>
          <a:prstGeom prst="ellipse">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a:solidFill>
                  <a:schemeClr val="bg1"/>
                </a:solidFill>
                <a:latin typeface="Arial"/>
              </a:rPr>
              <a:t>B</a:t>
            </a:r>
          </a:p>
        </p:txBody>
      </p:sp>
      <p:sp>
        <p:nvSpPr>
          <p:cNvPr id="8" name="TextBox 8"/>
          <p:cNvSpPr txBox="1">
            <a:spLocks noChangeArrowheads="1"/>
          </p:cNvSpPr>
          <p:nvPr/>
        </p:nvSpPr>
        <p:spPr bwMode="auto">
          <a:xfrm>
            <a:off x="6322315" y="1278303"/>
            <a:ext cx="1936314" cy="307777"/>
          </a:xfrm>
          <a:prstGeom prst="rect">
            <a:avLst/>
          </a:prstGeom>
          <a:noFill/>
          <a:ln w="9525">
            <a:noFill/>
            <a:miter lim="800000"/>
            <a:headEnd/>
            <a:tailEnd/>
          </a:ln>
        </p:spPr>
        <p:txBody>
          <a:bodyPr wrap="square">
            <a:spAutoFit/>
          </a:bodyPr>
          <a:lstStyle/>
          <a:p>
            <a:r>
              <a:rPr lang="en-US" sz="1400" dirty="0" smtClean="0"/>
              <a:t>POST FDD TOOLKIT</a:t>
            </a:r>
            <a:endParaRPr lang="en-US" sz="1400" dirty="0"/>
          </a:p>
        </p:txBody>
      </p:sp>
      <p:sp>
        <p:nvSpPr>
          <p:cNvPr id="9" name="TextBox 8"/>
          <p:cNvSpPr txBox="1"/>
          <p:nvPr/>
        </p:nvSpPr>
        <p:spPr>
          <a:xfrm>
            <a:off x="322382" y="1759361"/>
            <a:ext cx="3430731" cy="4162467"/>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FDD know-how is all in people’s heads, and is not written down</a:t>
            </a:r>
          </a:p>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Junior/new team members unable to take increased ownership / take on new tasks </a:t>
            </a:r>
          </a:p>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Briefing meetings not very valuable – more like training exercises </a:t>
            </a:r>
          </a:p>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Inexperienced team members have limited alternative resources available</a:t>
            </a:r>
          </a:p>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Unknown expectations regarding knowledge and skills when working with new engagement managers</a:t>
            </a:r>
          </a:p>
        </p:txBody>
      </p:sp>
      <p:sp>
        <p:nvSpPr>
          <p:cNvPr id="10" name="TextBox 9"/>
          <p:cNvSpPr txBox="1"/>
          <p:nvPr/>
        </p:nvSpPr>
        <p:spPr>
          <a:xfrm>
            <a:off x="5295331" y="1759361"/>
            <a:ext cx="3430731" cy="4162467"/>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Junior/new team members have a resource which enables them to increase ownership and take on new tasks</a:t>
            </a:r>
          </a:p>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Engagement managers have a tool to enhance team briefings</a:t>
            </a:r>
          </a:p>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Change the focus of briefing meetings and enhance the quality of interactions </a:t>
            </a:r>
          </a:p>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Commonly understood approach to leading practice </a:t>
            </a:r>
          </a:p>
          <a:p>
            <a:pPr marL="234950" lvl="0" indent="-234950" defTabSz="762000" eaLnBrk="0" hangingPunct="0">
              <a:spcBef>
                <a:spcPct val="20000"/>
              </a:spcBef>
              <a:buClr>
                <a:schemeClr val="bg1"/>
              </a:buClr>
              <a:buSzPct val="125000"/>
              <a:buFont typeface="Arial" pitchFamily="34" charset="0"/>
              <a:buChar char="▪"/>
            </a:pPr>
            <a:r>
              <a:rPr lang="en-US" sz="1600" dirty="0" smtClean="0">
                <a:solidFill>
                  <a:schemeClr val="bg1"/>
                </a:solidFill>
                <a:latin typeface="Arial"/>
                <a:cs typeface="Arial" charset="0"/>
              </a:rPr>
              <a:t>Enhanced ability to share knowledge and experience of leading practice</a:t>
            </a:r>
          </a:p>
        </p:txBody>
      </p:sp>
      <p:sp>
        <p:nvSpPr>
          <p:cNvPr id="11" name="AutoShape 26"/>
          <p:cNvSpPr>
            <a:spLocks noChangeArrowheads="1"/>
          </p:cNvSpPr>
          <p:nvPr/>
        </p:nvSpPr>
        <p:spPr bwMode="auto">
          <a:xfrm>
            <a:off x="3776640" y="3102873"/>
            <a:ext cx="1554480" cy="1044575"/>
          </a:xfrm>
          <a:prstGeom prst="rightArrow">
            <a:avLst>
              <a:gd name="adj1" fmla="val 75278"/>
              <a:gd name="adj2" fmla="val 20555"/>
            </a:avLst>
          </a:prstGeom>
          <a:solidFill>
            <a:srgbClr val="BABBBC"/>
          </a:solidFill>
          <a:ln w="6350">
            <a:noFill/>
            <a:miter lim="800000"/>
            <a:headEnd type="none" w="sm" len="sm"/>
            <a:tailEnd type="none" w="sm" len="sm"/>
          </a:ln>
          <a:effectLst/>
        </p:spPr>
        <p:txBody>
          <a:bodyPr lIns="54000" tIns="54000" rIns="54000" bIns="54000" anchor="ctr"/>
          <a:lstStyle/>
          <a:p>
            <a:pPr marL="342900" indent="-342900" algn="ctr" defTabSz="762000">
              <a:spcBef>
                <a:spcPct val="20000"/>
              </a:spcBef>
            </a:pPr>
            <a:r>
              <a:rPr lang="en-GB" sz="1600" b="1" dirty="0">
                <a:solidFill>
                  <a:schemeClr val="accent1"/>
                </a:solidFill>
                <a:latin typeface="Arial"/>
                <a:cs typeface="Arial" charset="0"/>
              </a:rPr>
              <a:t>FDD </a:t>
            </a:r>
          </a:p>
          <a:p>
            <a:pPr marL="342900" indent="-342900" algn="ctr" defTabSz="762000">
              <a:spcBef>
                <a:spcPct val="20000"/>
              </a:spcBef>
            </a:pPr>
            <a:r>
              <a:rPr lang="en-GB" sz="1600" b="1" dirty="0">
                <a:solidFill>
                  <a:schemeClr val="accent1"/>
                </a:solidFill>
                <a:latin typeface="Arial"/>
                <a:cs typeface="Arial" charset="0"/>
              </a:rPr>
              <a:t>Toolkit</a:t>
            </a:r>
          </a:p>
        </p:txBody>
      </p:sp>
      <p:grpSp>
        <p:nvGrpSpPr>
          <p:cNvPr id="29" name="Group 28"/>
          <p:cNvGrpSpPr/>
          <p:nvPr/>
        </p:nvGrpSpPr>
        <p:grpSpPr bwMode="gray">
          <a:xfrm>
            <a:off x="8057477" y="101598"/>
            <a:ext cx="814962" cy="814153"/>
            <a:chOff x="557213" y="1061987"/>
            <a:chExt cx="2395538" cy="2393157"/>
          </a:xfrm>
        </p:grpSpPr>
        <p:sp>
          <p:nvSpPr>
            <p:cNvPr id="30"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1"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2"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3"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4"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5"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6"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37"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38" name="Oval 37"/>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39" name="Oval 38"/>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40" name="TextBox 39"/>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41" name="TextBox 40"/>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42" name="TextBox 41"/>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43" name="TextBox 42"/>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44" name="Oval 43"/>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45" name="TextBox 44"/>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How and when to use the toolkit</a:t>
            </a:r>
            <a:endParaRPr lang="en-US" sz="1800" dirty="0"/>
          </a:p>
        </p:txBody>
      </p:sp>
      <p:graphicFrame>
        <p:nvGraphicFramePr>
          <p:cNvPr id="14" name="Group 141"/>
          <p:cNvGraphicFramePr>
            <a:graphicFrameLocks noGrp="1"/>
          </p:cNvGraphicFramePr>
          <p:nvPr/>
        </p:nvGraphicFramePr>
        <p:xfrm>
          <a:off x="4657725" y="4722811"/>
          <a:ext cx="3271837" cy="1502460"/>
        </p:xfrm>
        <a:graphic>
          <a:graphicData uri="http://schemas.openxmlformats.org/drawingml/2006/table">
            <a:tbl>
              <a:tblPr/>
              <a:tblGrid>
                <a:gridCol w="3271837"/>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Focused training</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Breakfast sessions  (phase 2 development materials) for each FDD work area is a great tool to use for focused short training for a small group of audience</a:t>
                      </a:r>
                    </a:p>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Any of the materials in the toolkit can be used to provide training  whereby an experienced professional walks through the content with other professionals </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15" name="Group 127"/>
          <p:cNvGraphicFramePr>
            <a:graphicFrameLocks noGrp="1"/>
          </p:cNvGraphicFramePr>
          <p:nvPr/>
        </p:nvGraphicFramePr>
        <p:xfrm>
          <a:off x="5677044" y="1092200"/>
          <a:ext cx="2412855" cy="1441500"/>
        </p:xfrm>
        <a:graphic>
          <a:graphicData uri="http://schemas.openxmlformats.org/drawingml/2006/table">
            <a:tbl>
              <a:tblPr/>
              <a:tblGrid>
                <a:gridCol w="2412855"/>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On the job</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The toolkit is organized in small self contained packages which can be used as reference materials on the job. </a:t>
                      </a:r>
                    </a:p>
                    <a:p>
                      <a:pPr marL="180975" marR="0" lvl="1" indent="-179388" algn="l" defTabSz="762000" rtl="0" eaLnBrk="0" fontAlgn="base" latinLnBrk="0" hangingPunct="0">
                        <a:lnSpc>
                          <a:spcPct val="100000"/>
                        </a:lnSpc>
                        <a:spcBef>
                          <a:spcPct val="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The checklists can be used as quick references to help ensure the critical tasks have been completed. </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16" name="Group 132"/>
          <p:cNvGraphicFramePr>
            <a:graphicFrameLocks noGrp="1"/>
          </p:cNvGraphicFramePr>
          <p:nvPr/>
        </p:nvGraphicFramePr>
        <p:xfrm>
          <a:off x="842962" y="1152528"/>
          <a:ext cx="2533795" cy="1289100"/>
        </p:xfrm>
        <a:graphic>
          <a:graphicData uri="http://schemas.openxmlformats.org/drawingml/2006/table">
            <a:tbl>
              <a:tblPr/>
              <a:tblGrid>
                <a:gridCol w="2533795"/>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Presentation ideas</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The reporting examples and due diligence considerations have several example analysis and presentation ideas which can be used by professionals to guide their thinking process for reporting </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17" name="Group 145"/>
          <p:cNvGraphicFramePr>
            <a:graphicFrameLocks noGrp="1"/>
          </p:cNvGraphicFramePr>
          <p:nvPr/>
        </p:nvGraphicFramePr>
        <p:xfrm>
          <a:off x="555160" y="2665404"/>
          <a:ext cx="2322978" cy="1350060"/>
        </p:xfrm>
        <a:graphic>
          <a:graphicData uri="http://schemas.openxmlformats.org/drawingml/2006/table">
            <a:tbl>
              <a:tblPr/>
              <a:tblGrid>
                <a:gridCol w="2322978"/>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New to TS/FDD </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Professionals who are new to TS or FDD can gain a good understanding of the various aspects of FDD by reading the materials in the toolkit. </a:t>
                      </a:r>
                    </a:p>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All the content in the toolkit will be relevant for such users </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18" name="Group 131"/>
          <p:cNvGraphicFramePr>
            <a:graphicFrameLocks noGrp="1"/>
          </p:cNvGraphicFramePr>
          <p:nvPr/>
        </p:nvGraphicFramePr>
        <p:xfrm>
          <a:off x="6343651" y="2598751"/>
          <a:ext cx="2520974" cy="1959660"/>
        </p:xfrm>
        <a:graphic>
          <a:graphicData uri="http://schemas.openxmlformats.org/drawingml/2006/table">
            <a:tbl>
              <a:tblPr/>
              <a:tblGrid>
                <a:gridCol w="2520974"/>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New to specific work area</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Engagement team members who have been assigned a specific work area on which they have limited or no experience can use the specific materials within the toolkit to prepare for their engagement</a:t>
                      </a:r>
                    </a:p>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For example, if a team member is new to working capital due diligence, they can read the working capital section of the toolkit in preparation. </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19" name="Group 166"/>
          <p:cNvGraphicFramePr>
            <a:graphicFrameLocks noGrp="1"/>
          </p:cNvGraphicFramePr>
          <p:nvPr/>
        </p:nvGraphicFramePr>
        <p:xfrm>
          <a:off x="520704" y="4302136"/>
          <a:ext cx="2997200" cy="1715820"/>
        </p:xfrm>
        <a:graphic>
          <a:graphicData uri="http://schemas.openxmlformats.org/drawingml/2006/table">
            <a:tbl>
              <a:tblPr/>
              <a:tblGrid>
                <a:gridCol w="2997200"/>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Briefing </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The specific work area materials can be used to guide briefing sessions for engagements. </a:t>
                      </a:r>
                    </a:p>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The briefing section within engagement process guidance is also relevant for such users</a:t>
                      </a:r>
                    </a:p>
                    <a:p>
                      <a:pPr marL="180975" marR="0" lvl="1" indent="-179388" algn="l" defTabSz="762000" rtl="0" eaLnBrk="0" fontAlgn="base" latinLnBrk="0" hangingPunct="0">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tx2"/>
                          </a:solidFill>
                          <a:effectLst/>
                          <a:latin typeface="Arial" pitchFamily="34" charset="0"/>
                          <a:cs typeface="Arial" pitchFamily="34" charset="0"/>
                        </a:rPr>
                        <a:t>The briefing agenda documents within offshore support opportunities section can be used to guide conversations between onshore and offshore teams </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sp>
        <p:nvSpPr>
          <p:cNvPr id="20" name="AutoShape 119"/>
          <p:cNvSpPr>
            <a:spLocks noChangeArrowheads="1"/>
          </p:cNvSpPr>
          <p:nvPr/>
        </p:nvSpPr>
        <p:spPr bwMode="auto">
          <a:xfrm rot="16200000" flipH="1" flipV="1">
            <a:off x="3089298" y="2902317"/>
            <a:ext cx="377825" cy="580292"/>
          </a:xfrm>
          <a:prstGeom prst="upArrow">
            <a:avLst>
              <a:gd name="adj1" fmla="val 63852"/>
              <a:gd name="adj2" fmla="val 55077"/>
            </a:avLst>
          </a:prstGeom>
          <a:gradFill rotWithShape="0">
            <a:gsLst>
              <a:gs pos="0">
                <a:schemeClr val="hlink">
                  <a:gamma/>
                  <a:tint val="63922"/>
                  <a:invGamma/>
                </a:schemeClr>
              </a:gs>
              <a:gs pos="100000">
                <a:schemeClr val="hlink"/>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1" name="AutoShape 120"/>
          <p:cNvSpPr>
            <a:spLocks noChangeArrowheads="1"/>
          </p:cNvSpPr>
          <p:nvPr/>
        </p:nvSpPr>
        <p:spPr bwMode="auto">
          <a:xfrm rot="5400000" flipH="1" flipV="1">
            <a:off x="5725525" y="2902317"/>
            <a:ext cx="377825" cy="580292"/>
          </a:xfrm>
          <a:prstGeom prst="upArrow">
            <a:avLst>
              <a:gd name="adj1" fmla="val 63852"/>
              <a:gd name="adj2" fmla="val 55077"/>
            </a:avLst>
          </a:prstGeom>
          <a:gradFill rotWithShape="0">
            <a:gsLst>
              <a:gs pos="0">
                <a:schemeClr val="hlink"/>
              </a:gs>
              <a:gs pos="100000">
                <a:schemeClr val="hlink">
                  <a:gamma/>
                  <a:tint val="63922"/>
                  <a:invGamma/>
                </a:schemeClr>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2" name="AutoShape 122"/>
          <p:cNvSpPr>
            <a:spLocks noChangeArrowheads="1"/>
          </p:cNvSpPr>
          <p:nvPr/>
        </p:nvSpPr>
        <p:spPr bwMode="auto">
          <a:xfrm rot="23549063" flipH="1" flipV="1">
            <a:off x="5027880" y="1797331"/>
            <a:ext cx="348762" cy="628650"/>
          </a:xfrm>
          <a:prstGeom prst="upArrow">
            <a:avLst>
              <a:gd name="adj1" fmla="val 63852"/>
              <a:gd name="adj2" fmla="val 55077"/>
            </a:avLst>
          </a:prstGeom>
          <a:gradFill rotWithShape="0">
            <a:gsLst>
              <a:gs pos="0">
                <a:schemeClr val="hlink"/>
              </a:gs>
              <a:gs pos="100000">
                <a:schemeClr val="hlink">
                  <a:gamma/>
                  <a:tint val="63922"/>
                  <a:invGamma/>
                </a:schemeClr>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3" name="AutoShape 123"/>
          <p:cNvSpPr>
            <a:spLocks noChangeArrowheads="1"/>
          </p:cNvSpPr>
          <p:nvPr/>
        </p:nvSpPr>
        <p:spPr bwMode="auto">
          <a:xfrm rot="19116852" flipH="1" flipV="1">
            <a:off x="3805749" y="1789393"/>
            <a:ext cx="348762" cy="628650"/>
          </a:xfrm>
          <a:prstGeom prst="upArrow">
            <a:avLst>
              <a:gd name="adj1" fmla="val 63852"/>
              <a:gd name="adj2" fmla="val 55077"/>
            </a:avLst>
          </a:prstGeom>
          <a:gradFill rotWithShape="0">
            <a:gsLst>
              <a:gs pos="0">
                <a:schemeClr val="hlink">
                  <a:gamma/>
                  <a:tint val="63922"/>
                  <a:invGamma/>
                </a:schemeClr>
              </a:gs>
              <a:gs pos="100000">
                <a:schemeClr val="hlink"/>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4" name="AutoShape 124"/>
          <p:cNvSpPr>
            <a:spLocks noChangeArrowheads="1"/>
          </p:cNvSpPr>
          <p:nvPr/>
        </p:nvSpPr>
        <p:spPr bwMode="auto">
          <a:xfrm rot="8526133" flipH="1" flipV="1">
            <a:off x="5249883" y="3759457"/>
            <a:ext cx="377825" cy="580292"/>
          </a:xfrm>
          <a:prstGeom prst="upArrow">
            <a:avLst>
              <a:gd name="adj1" fmla="val 63852"/>
              <a:gd name="adj2" fmla="val 55077"/>
            </a:avLst>
          </a:prstGeom>
          <a:gradFill rotWithShape="0">
            <a:gsLst>
              <a:gs pos="0">
                <a:schemeClr val="hlink"/>
              </a:gs>
              <a:gs pos="100000">
                <a:schemeClr val="hlink">
                  <a:gamma/>
                  <a:tint val="63922"/>
                  <a:invGamma/>
                </a:schemeClr>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5" name="AutoShape 125"/>
          <p:cNvSpPr>
            <a:spLocks noChangeArrowheads="1"/>
          </p:cNvSpPr>
          <p:nvPr/>
        </p:nvSpPr>
        <p:spPr bwMode="auto">
          <a:xfrm rot="13593748" flipH="1" flipV="1">
            <a:off x="3748591" y="3824651"/>
            <a:ext cx="377825" cy="580292"/>
          </a:xfrm>
          <a:prstGeom prst="upArrow">
            <a:avLst>
              <a:gd name="adj1" fmla="val 63852"/>
              <a:gd name="adj2" fmla="val 55077"/>
            </a:avLst>
          </a:prstGeom>
          <a:gradFill rotWithShape="0">
            <a:gsLst>
              <a:gs pos="0">
                <a:schemeClr val="hlink"/>
              </a:gs>
              <a:gs pos="100000">
                <a:schemeClr val="hlink">
                  <a:gamma/>
                  <a:tint val="63922"/>
                  <a:invGamma/>
                </a:schemeClr>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6" name="Oval 7"/>
          <p:cNvSpPr>
            <a:spLocks noChangeArrowheads="1"/>
          </p:cNvSpPr>
          <p:nvPr/>
        </p:nvSpPr>
        <p:spPr bwMode="gray">
          <a:xfrm>
            <a:off x="3798422" y="2362200"/>
            <a:ext cx="1682262" cy="1212850"/>
          </a:xfrm>
          <a:prstGeom prst="ellipse">
            <a:avLst/>
          </a:prstGeom>
          <a:gradFill rotWithShape="0">
            <a:gsLst>
              <a:gs pos="0">
                <a:srgbClr val="0C2D83">
                  <a:gamma/>
                  <a:tint val="83922"/>
                  <a:invGamma/>
                </a:srgbClr>
              </a:gs>
              <a:gs pos="100000">
                <a:srgbClr val="0C2D83"/>
              </a:gs>
            </a:gsLst>
            <a:path path="shape">
              <a:fillToRect l="50000" t="50000" r="50000" b="50000"/>
            </a:path>
          </a:gradFill>
          <a:ln w="9525">
            <a:noFill/>
            <a:round/>
            <a:headEnd type="none" w="sm" len="sm"/>
            <a:tailEnd type="none" w="sm" len="sm"/>
          </a:ln>
          <a:effectLst/>
        </p:spPr>
        <p:txBody>
          <a:bodyPr lIns="0" tIns="0" rIns="0" bIns="0" anchor="ctr" anchorCtr="1"/>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smtClean="0">
                <a:ln>
                  <a:noFill/>
                </a:ln>
                <a:solidFill>
                  <a:srgbClr val="FFFFFF"/>
                </a:solidFill>
                <a:effectLst/>
                <a:uLnTx/>
                <a:uFillTx/>
                <a:latin typeface="Arial" pitchFamily="34" charset="0"/>
                <a:cs typeface="Arial" pitchFamily="34" charset="0"/>
              </a:rPr>
              <a:t>FDD TOOLKIT</a:t>
            </a:r>
            <a:endParaRPr kumimoji="0" lang="en-GB" b="1"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7" name="Group 26"/>
          <p:cNvGrpSpPr/>
          <p:nvPr/>
        </p:nvGrpSpPr>
        <p:grpSpPr bwMode="gray">
          <a:xfrm>
            <a:off x="8057477" y="101598"/>
            <a:ext cx="814962" cy="814153"/>
            <a:chOff x="557213" y="1061987"/>
            <a:chExt cx="2395538" cy="2393157"/>
          </a:xfrm>
        </p:grpSpPr>
        <p:sp>
          <p:nvSpPr>
            <p:cNvPr id="28"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9"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0"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1"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2"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3"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4"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35"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36" name="Oval 35"/>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37" name="Oval 36"/>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38" name="TextBox 37"/>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39" name="TextBox 38"/>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40" name="TextBox 39"/>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41" name="TextBox 40"/>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42" name="Oval 41"/>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43" name="TextBox 42"/>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10"/>
          <p:cNvSpPr>
            <a:spLocks noChangeArrowheads="1"/>
          </p:cNvSpPr>
          <p:nvPr>
            <p:custDataLst>
              <p:tags r:id="rId1"/>
            </p:custDataLst>
          </p:nvPr>
        </p:nvSpPr>
        <p:spPr bwMode="auto">
          <a:xfrm>
            <a:off x="6516915" y="5824447"/>
            <a:ext cx="2627086" cy="532808"/>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marL="347663" defTabSz="762000">
              <a:spcBef>
                <a:spcPct val="20000"/>
              </a:spcBef>
            </a:pPr>
            <a:r>
              <a:rPr lang="en-GB" sz="1400" dirty="0" smtClean="0">
                <a:solidFill>
                  <a:schemeClr val="accent4"/>
                </a:solidFill>
                <a:latin typeface="Arial"/>
              </a:rPr>
              <a:t>Content not included in the toolkit,  referenced via links </a:t>
            </a:r>
            <a:endParaRPr lang="en-GB" sz="1400" dirty="0">
              <a:solidFill>
                <a:schemeClr val="accent4"/>
              </a:solidFill>
              <a:latin typeface="Arial"/>
            </a:endParaRPr>
          </a:p>
        </p:txBody>
      </p:sp>
      <p:sp>
        <p:nvSpPr>
          <p:cNvPr id="5" name="Title 1"/>
          <p:cNvSpPr>
            <a:spLocks noGrp="1"/>
          </p:cNvSpPr>
          <p:nvPr>
            <p:ph type="title"/>
          </p:nvPr>
        </p:nvSpPr>
        <p:spPr>
          <a:xfrm>
            <a:off x="241301"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 and framework</a:t>
            </a:r>
            <a:endParaRPr lang="en-US" sz="1800" dirty="0"/>
          </a:p>
        </p:txBody>
      </p:sp>
      <p:sp>
        <p:nvSpPr>
          <p:cNvPr id="6" name="Freeform 18"/>
          <p:cNvSpPr>
            <a:spLocks/>
          </p:cNvSpPr>
          <p:nvPr/>
        </p:nvSpPr>
        <p:spPr bwMode="gray">
          <a:xfrm rot="16200000" flipH="1">
            <a:off x="4624388" y="1962499"/>
            <a:ext cx="1570038" cy="1566862"/>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7" name="Freeform 18"/>
          <p:cNvSpPr>
            <a:spLocks/>
          </p:cNvSpPr>
          <p:nvPr/>
        </p:nvSpPr>
        <p:spPr bwMode="gray">
          <a:xfrm rot="10800000" flipH="1">
            <a:off x="2851587" y="1960911"/>
            <a:ext cx="1570038" cy="1566862"/>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gray">
          <a:xfrm>
            <a:off x="2851586" y="3768150"/>
            <a:ext cx="1570038" cy="1566862"/>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9" name="Freeform 19"/>
          <p:cNvSpPr>
            <a:spLocks/>
          </p:cNvSpPr>
          <p:nvPr/>
        </p:nvSpPr>
        <p:spPr bwMode="gray">
          <a:xfrm>
            <a:off x="4624388" y="3768150"/>
            <a:ext cx="1568450" cy="1566862"/>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10" name="Freeform 21"/>
          <p:cNvSpPr>
            <a:spLocks/>
          </p:cNvSpPr>
          <p:nvPr/>
        </p:nvSpPr>
        <p:spPr bwMode="gray">
          <a:xfrm>
            <a:off x="2119313" y="1254843"/>
            <a:ext cx="4791075" cy="2282825"/>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gray">
          <a:xfrm>
            <a:off x="2119313" y="3758330"/>
            <a:ext cx="4791075" cy="2282825"/>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p>
        </p:txBody>
      </p:sp>
      <p:sp>
        <p:nvSpPr>
          <p:cNvPr id="12" name="Oval 11"/>
          <p:cNvSpPr/>
          <p:nvPr/>
        </p:nvSpPr>
        <p:spPr bwMode="gray">
          <a:xfrm>
            <a:off x="6119632" y="2119467"/>
            <a:ext cx="231494" cy="23149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sym typeface="Symbol"/>
              </a:rPr>
              <a:t></a:t>
            </a:r>
            <a:endParaRPr lang="en-US" dirty="0">
              <a:solidFill>
                <a:schemeClr val="accent1"/>
              </a:solidFill>
            </a:endParaRPr>
          </a:p>
        </p:txBody>
      </p:sp>
      <p:sp>
        <p:nvSpPr>
          <p:cNvPr id="13" name="Oval 12"/>
          <p:cNvSpPr/>
          <p:nvPr/>
        </p:nvSpPr>
        <p:spPr bwMode="gray">
          <a:xfrm>
            <a:off x="6157732" y="4905830"/>
            <a:ext cx="231494" cy="23149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sym typeface="Symbol"/>
              </a:rPr>
              <a:t></a:t>
            </a:r>
            <a:endParaRPr lang="en-US" dirty="0">
              <a:solidFill>
                <a:schemeClr val="accent1"/>
              </a:solidFill>
            </a:endParaRPr>
          </a:p>
        </p:txBody>
      </p:sp>
      <p:sp>
        <p:nvSpPr>
          <p:cNvPr id="14" name="TextBox 13"/>
          <p:cNvSpPr txBox="1"/>
          <p:nvPr/>
        </p:nvSpPr>
        <p:spPr bwMode="gray">
          <a:xfrm>
            <a:off x="3199174" y="2630077"/>
            <a:ext cx="1226916" cy="553998"/>
          </a:xfrm>
          <a:prstGeom prst="rect">
            <a:avLst/>
          </a:prstGeom>
          <a:noFill/>
        </p:spPr>
        <p:txBody>
          <a:bodyPr wrap="square" lIns="0" tIns="0" rIns="0" bIns="0" rtlCol="0">
            <a:spAutoFit/>
          </a:bodyPr>
          <a:lstStyle/>
          <a:p>
            <a:pPr algn="ctr"/>
            <a:r>
              <a:rPr lang="en-US" sz="1200" b="1" dirty="0" smtClean="0">
                <a:solidFill>
                  <a:schemeClr val="accent1"/>
                </a:solidFill>
              </a:rPr>
              <a:t>ENGAGEMENT</a:t>
            </a:r>
          </a:p>
          <a:p>
            <a:pPr algn="ctr"/>
            <a:r>
              <a:rPr lang="en-US" sz="1200" b="1" dirty="0" smtClean="0">
                <a:solidFill>
                  <a:schemeClr val="accent1"/>
                </a:solidFill>
              </a:rPr>
              <a:t>PROCESS</a:t>
            </a:r>
          </a:p>
          <a:p>
            <a:pPr algn="ctr"/>
            <a:r>
              <a:rPr lang="en-US" sz="1200" b="1" dirty="0" smtClean="0">
                <a:solidFill>
                  <a:schemeClr val="accent1"/>
                </a:solidFill>
              </a:rPr>
              <a:t>GUIDANCE</a:t>
            </a:r>
            <a:endParaRPr lang="en-US" sz="1200" b="1" dirty="0">
              <a:solidFill>
                <a:schemeClr val="accent1"/>
              </a:solidFill>
            </a:endParaRPr>
          </a:p>
        </p:txBody>
      </p:sp>
      <p:sp>
        <p:nvSpPr>
          <p:cNvPr id="15" name="TextBox 14"/>
          <p:cNvSpPr txBox="1"/>
          <p:nvPr/>
        </p:nvSpPr>
        <p:spPr bwMode="gray">
          <a:xfrm>
            <a:off x="4689675" y="2729430"/>
            <a:ext cx="1226916" cy="369332"/>
          </a:xfrm>
          <a:prstGeom prst="rect">
            <a:avLst/>
          </a:prstGeom>
          <a:noFill/>
        </p:spPr>
        <p:txBody>
          <a:bodyPr wrap="square" lIns="0" tIns="0" rIns="0" bIns="0" rtlCol="0">
            <a:spAutoFit/>
          </a:bodyPr>
          <a:lstStyle/>
          <a:p>
            <a:pPr algn="ctr"/>
            <a:r>
              <a:rPr lang="en-US" sz="1200" b="1" dirty="0" smtClean="0">
                <a:solidFill>
                  <a:schemeClr val="accent1"/>
                </a:solidFill>
              </a:rPr>
              <a:t>FDD WORK</a:t>
            </a:r>
          </a:p>
          <a:p>
            <a:pPr algn="ctr"/>
            <a:r>
              <a:rPr lang="en-US" sz="1200" b="1" dirty="0" smtClean="0">
                <a:solidFill>
                  <a:schemeClr val="accent1"/>
                </a:solidFill>
              </a:rPr>
              <a:t>AREAS</a:t>
            </a:r>
            <a:endParaRPr lang="en-US" sz="1200" b="1" dirty="0">
              <a:solidFill>
                <a:schemeClr val="accent1"/>
              </a:solidFill>
            </a:endParaRPr>
          </a:p>
        </p:txBody>
      </p:sp>
      <p:sp>
        <p:nvSpPr>
          <p:cNvPr id="16" name="TextBox 15"/>
          <p:cNvSpPr txBox="1"/>
          <p:nvPr/>
        </p:nvSpPr>
        <p:spPr bwMode="gray">
          <a:xfrm>
            <a:off x="4597400" y="4179005"/>
            <a:ext cx="1343466" cy="553998"/>
          </a:xfrm>
          <a:prstGeom prst="rect">
            <a:avLst/>
          </a:prstGeom>
          <a:noFill/>
        </p:spPr>
        <p:txBody>
          <a:bodyPr wrap="square" lIns="0" tIns="0" rIns="0" bIns="0" rtlCol="0">
            <a:spAutoFit/>
          </a:bodyPr>
          <a:lstStyle/>
          <a:p>
            <a:pPr algn="ctr"/>
            <a:r>
              <a:rPr lang="en-US" sz="1200" b="1" spc="-30" dirty="0" smtClean="0">
                <a:solidFill>
                  <a:schemeClr val="accent1"/>
                </a:solidFill>
              </a:rPr>
              <a:t>OFFSHORE</a:t>
            </a:r>
          </a:p>
          <a:p>
            <a:pPr algn="ctr"/>
            <a:r>
              <a:rPr lang="en-US" sz="1200" b="1" spc="-30" dirty="0" smtClean="0">
                <a:solidFill>
                  <a:schemeClr val="accent1"/>
                </a:solidFill>
              </a:rPr>
              <a:t>SUPPORT</a:t>
            </a:r>
          </a:p>
          <a:p>
            <a:pPr algn="ctr"/>
            <a:r>
              <a:rPr lang="en-US" sz="1200" b="1" spc="-30" dirty="0" smtClean="0">
                <a:solidFill>
                  <a:schemeClr val="accent1"/>
                </a:solidFill>
              </a:rPr>
              <a:t>OPPORTUNITIES</a:t>
            </a:r>
            <a:endParaRPr lang="en-US" sz="1200" b="1" spc="-30" dirty="0">
              <a:solidFill>
                <a:schemeClr val="accent1"/>
              </a:solidFill>
            </a:endParaRPr>
          </a:p>
        </p:txBody>
      </p:sp>
      <p:sp>
        <p:nvSpPr>
          <p:cNvPr id="17" name="TextBox 16"/>
          <p:cNvSpPr txBox="1"/>
          <p:nvPr/>
        </p:nvSpPr>
        <p:spPr bwMode="gray">
          <a:xfrm>
            <a:off x="3112625" y="4267905"/>
            <a:ext cx="1226916" cy="369332"/>
          </a:xfrm>
          <a:prstGeom prst="rect">
            <a:avLst/>
          </a:prstGeom>
          <a:noFill/>
        </p:spPr>
        <p:txBody>
          <a:bodyPr wrap="square" lIns="0" tIns="0" rIns="0" bIns="0" rtlCol="0">
            <a:spAutoFit/>
          </a:bodyPr>
          <a:lstStyle/>
          <a:p>
            <a:pPr algn="ctr"/>
            <a:r>
              <a:rPr lang="en-US" sz="1200" b="1" dirty="0" smtClean="0">
                <a:solidFill>
                  <a:schemeClr val="accent1"/>
                </a:solidFill>
              </a:rPr>
              <a:t>ENGAGEMENT</a:t>
            </a:r>
          </a:p>
          <a:p>
            <a:pPr algn="ctr"/>
            <a:r>
              <a:rPr lang="en-US" sz="1200" b="1" dirty="0" smtClean="0">
                <a:solidFill>
                  <a:schemeClr val="accent1"/>
                </a:solidFill>
              </a:rPr>
              <a:t>ENABLERS</a:t>
            </a:r>
          </a:p>
        </p:txBody>
      </p:sp>
      <p:sp>
        <p:nvSpPr>
          <p:cNvPr id="18" name="Oval 17"/>
          <p:cNvSpPr/>
          <p:nvPr/>
        </p:nvSpPr>
        <p:spPr bwMode="gray">
          <a:xfrm>
            <a:off x="3958541" y="3093066"/>
            <a:ext cx="1145893" cy="1145893"/>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bwMode="gray">
          <a:xfrm>
            <a:off x="4016416" y="3300555"/>
            <a:ext cx="1064871" cy="861774"/>
          </a:xfrm>
          <a:prstGeom prst="rect">
            <a:avLst/>
          </a:prstGeom>
          <a:noFill/>
        </p:spPr>
        <p:txBody>
          <a:bodyPr wrap="square" rtlCol="0">
            <a:spAutoFit/>
          </a:bodyPr>
          <a:lstStyle/>
          <a:p>
            <a:pPr algn="ctr">
              <a:lnSpc>
                <a:spcPts val="1500"/>
              </a:lnSpc>
            </a:pPr>
            <a:r>
              <a:rPr lang="en-US" sz="1400" b="1" dirty="0" smtClean="0">
                <a:solidFill>
                  <a:schemeClr val="bg1"/>
                </a:solidFill>
              </a:rPr>
              <a:t>Financial Due Diligence Toolkit</a:t>
            </a:r>
            <a:endParaRPr lang="en-US" sz="1400" b="1" dirty="0">
              <a:solidFill>
                <a:schemeClr val="bg1"/>
              </a:solidFill>
            </a:endParaRPr>
          </a:p>
        </p:txBody>
      </p:sp>
      <p:sp>
        <p:nvSpPr>
          <p:cNvPr id="20" name="WordArt 112"/>
          <p:cNvSpPr>
            <a:spLocks noChangeArrowheads="1" noChangeShapeType="1" noTextEdit="1"/>
          </p:cNvSpPr>
          <p:nvPr/>
        </p:nvSpPr>
        <p:spPr bwMode="gray">
          <a:xfrm rot="16200000">
            <a:off x="2809665" y="1207955"/>
            <a:ext cx="3415049" cy="3976227"/>
          </a:xfrm>
          <a:prstGeom prst="rect">
            <a:avLst/>
          </a:prstGeom>
        </p:spPr>
        <p:txBody>
          <a:bodyPr spcFirstLastPara="1" wrap="none" fromWordArt="1">
            <a:prstTxWarp prst="textCircle">
              <a:avLst>
                <a:gd name="adj" fmla="val 18176870"/>
              </a:avLst>
            </a:prstTxWarp>
          </a:bodyPr>
          <a:lstStyle/>
          <a:p>
            <a:pPr algn="ctr"/>
            <a:r>
              <a:rPr lang="en-US" sz="1800" kern="10" spc="360" dirty="0" smtClean="0">
                <a:ln w="9525">
                  <a:noFill/>
                  <a:round/>
                  <a:headEnd/>
                  <a:tailEnd/>
                </a:ln>
                <a:solidFill>
                  <a:srgbClr val="F8F8F8"/>
                </a:solidFill>
                <a:latin typeface="Arial"/>
                <a:cs typeface="Arial"/>
              </a:rPr>
              <a:t>GO TO MARKET MATERIALS</a:t>
            </a:r>
            <a:endParaRPr lang="en-US" sz="1800" kern="10" spc="360" dirty="0">
              <a:ln w="9525">
                <a:noFill/>
                <a:round/>
                <a:headEnd/>
                <a:tailEnd/>
              </a:ln>
              <a:solidFill>
                <a:srgbClr val="F8F8F8"/>
              </a:solidFill>
              <a:latin typeface="Arial"/>
              <a:cs typeface="Arial"/>
            </a:endParaRPr>
          </a:p>
        </p:txBody>
      </p:sp>
      <p:sp>
        <p:nvSpPr>
          <p:cNvPr id="21" name="WordArt 112"/>
          <p:cNvSpPr>
            <a:spLocks noChangeArrowheads="1" noChangeShapeType="1" noTextEdit="1"/>
          </p:cNvSpPr>
          <p:nvPr/>
        </p:nvSpPr>
        <p:spPr bwMode="gray">
          <a:xfrm>
            <a:off x="2346363" y="1929656"/>
            <a:ext cx="4354345" cy="3976227"/>
          </a:xfrm>
          <a:prstGeom prst="rect">
            <a:avLst/>
          </a:prstGeom>
        </p:spPr>
        <p:txBody>
          <a:bodyPr spcFirstLastPara="1" wrap="none" fromWordArt="1">
            <a:prstTxWarp prst="textArchDown">
              <a:avLst>
                <a:gd name="adj" fmla="val 2215375"/>
              </a:avLst>
            </a:prstTxWarp>
          </a:bodyPr>
          <a:lstStyle/>
          <a:p>
            <a:pPr algn="ctr"/>
            <a:r>
              <a:rPr lang="en-US" kern="10" spc="360" dirty="0" smtClean="0">
                <a:ln w="9525">
                  <a:noFill/>
                  <a:round/>
                  <a:headEnd/>
                  <a:tailEnd/>
                </a:ln>
                <a:solidFill>
                  <a:srgbClr val="F8F8F8"/>
                </a:solidFill>
                <a:latin typeface="Arial"/>
                <a:cs typeface="Arial"/>
              </a:rPr>
              <a:t>RISK MANAGEMENT GUIDANCE</a:t>
            </a:r>
            <a:endParaRPr lang="en-US" sz="1800" kern="10" spc="360" dirty="0">
              <a:ln w="9525">
                <a:noFill/>
                <a:round/>
                <a:headEnd/>
                <a:tailEnd/>
              </a:ln>
              <a:solidFill>
                <a:srgbClr val="F8F8F8"/>
              </a:solidFill>
              <a:latin typeface="Arial"/>
              <a:cs typeface="Arial"/>
            </a:endParaRPr>
          </a:p>
        </p:txBody>
      </p:sp>
      <p:sp>
        <p:nvSpPr>
          <p:cNvPr id="22" name="Oval 21"/>
          <p:cNvSpPr/>
          <p:nvPr/>
        </p:nvSpPr>
        <p:spPr bwMode="gray">
          <a:xfrm>
            <a:off x="6562977" y="5903736"/>
            <a:ext cx="231494" cy="23149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sym typeface="Symbol"/>
              </a:rPr>
              <a:t></a:t>
            </a:r>
            <a:endParaRPr lang="en-US" dirty="0">
              <a:solidFill>
                <a:schemeClr val="accent1"/>
              </a:solidFill>
            </a:endParaRPr>
          </a:p>
        </p:txBody>
      </p:sp>
      <p:grpSp>
        <p:nvGrpSpPr>
          <p:cNvPr id="23" name="Group 22"/>
          <p:cNvGrpSpPr/>
          <p:nvPr/>
        </p:nvGrpSpPr>
        <p:grpSpPr bwMode="gray">
          <a:xfrm>
            <a:off x="8057477" y="101598"/>
            <a:ext cx="814962" cy="814153"/>
            <a:chOff x="557213" y="1061987"/>
            <a:chExt cx="2395538" cy="2393157"/>
          </a:xfrm>
        </p:grpSpPr>
        <p:sp>
          <p:nvSpPr>
            <p:cNvPr id="24"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5"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6"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8"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29"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0"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31"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32"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33" name="Oval 32"/>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34" name="Oval 33"/>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35" name="TextBox 34"/>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36" name="TextBox 35"/>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37" name="TextBox 36"/>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38" name="TextBox 37"/>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39" name="Oval 38"/>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40" name="TextBox 39"/>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1521" y="1268760"/>
            <a:ext cx="4254538" cy="4484340"/>
          </a:xfrm>
        </p:spPr>
        <p:txBody>
          <a:bodyPr/>
          <a:lstStyle/>
          <a:p>
            <a:r>
              <a:rPr lang="en-US" sz="1200" dirty="0" smtClean="0"/>
              <a:t>Go to market materials</a:t>
            </a:r>
          </a:p>
          <a:p>
            <a:pPr marL="234950" indent="-234950">
              <a:buClr>
                <a:schemeClr val="accent1"/>
              </a:buClr>
              <a:buSzPct val="125000"/>
              <a:buFont typeface="Arial" pitchFamily="34" charset="0"/>
              <a:buChar char="▪"/>
            </a:pPr>
            <a:r>
              <a:rPr lang="en-US" sz="1200" b="0" dirty="0" smtClean="0">
                <a:hlinkClick r:id="rId3"/>
              </a:rPr>
              <a:t>TS Going to market</a:t>
            </a:r>
            <a:r>
              <a:rPr lang="en-US" sz="1200" b="0" dirty="0" smtClean="0"/>
              <a:t> page includes the following in addition to recent news publications and articles and stories on wins and successes:</a:t>
            </a:r>
          </a:p>
          <a:p>
            <a:pPr marL="457200" lvl="1" indent="-228600">
              <a:buSzPct val="100000"/>
              <a:buFont typeface="Arial" pitchFamily="34" charset="0"/>
              <a:buChar char="–"/>
            </a:pPr>
            <a:r>
              <a:rPr lang="en-US" sz="1200" dirty="0" smtClean="0">
                <a:solidFill>
                  <a:schemeClr val="accent1"/>
                </a:solidFill>
              </a:rPr>
              <a:t>Engagement credentials</a:t>
            </a:r>
          </a:p>
          <a:p>
            <a:pPr marL="457200" lvl="1" indent="-228600">
              <a:buSzPct val="100000"/>
              <a:buFont typeface="Arial" pitchFamily="34" charset="0"/>
              <a:buChar char="–"/>
            </a:pPr>
            <a:r>
              <a:rPr lang="en-US" sz="1200" b="0" dirty="0" smtClean="0">
                <a:solidFill>
                  <a:schemeClr val="accent1"/>
                </a:solidFill>
              </a:rPr>
              <a:t>Marketing toolkit</a:t>
            </a:r>
          </a:p>
          <a:p>
            <a:pPr marL="457200" lvl="1" indent="-228600">
              <a:buSzPct val="100000"/>
              <a:buFont typeface="Arial" pitchFamily="34" charset="0"/>
              <a:buChar char="–"/>
            </a:pPr>
            <a:r>
              <a:rPr lang="en-US" sz="1200" dirty="0" smtClean="0">
                <a:solidFill>
                  <a:schemeClr val="accent1"/>
                </a:solidFill>
              </a:rPr>
              <a:t>Pitching toolkit</a:t>
            </a:r>
          </a:p>
          <a:p>
            <a:pPr marL="457200" lvl="1" indent="-228600">
              <a:buSzPct val="100000"/>
              <a:buFont typeface="Arial" pitchFamily="34" charset="0"/>
              <a:buChar char="–"/>
            </a:pPr>
            <a:r>
              <a:rPr lang="en-US" sz="1200" b="0" dirty="0" smtClean="0">
                <a:solidFill>
                  <a:schemeClr val="accent1"/>
                </a:solidFill>
              </a:rPr>
              <a:t>Research tools</a:t>
            </a:r>
          </a:p>
          <a:p>
            <a:pPr marL="288925" indent="-228600">
              <a:buClr>
                <a:schemeClr val="accent1"/>
              </a:buClr>
              <a:buSzPct val="125000"/>
              <a:buFont typeface="Arial" pitchFamily="34" charset="0"/>
              <a:buChar char="▪"/>
            </a:pPr>
            <a:r>
              <a:rPr lang="en-US" sz="1200" b="0" dirty="0" smtClean="0"/>
              <a:t>In addition to the going  to market page, the </a:t>
            </a:r>
            <a:r>
              <a:rPr lang="en-US" sz="1200" b="0" dirty="0" smtClean="0">
                <a:hlinkClick r:id="rId4"/>
              </a:rPr>
              <a:t>TS industries portal</a:t>
            </a:r>
            <a:r>
              <a:rPr lang="en-US" sz="1200" b="0" dirty="0" smtClean="0"/>
              <a:t> is also a very useful tool when preparing to pitch in a specific or unique industry.  The portal includes pages for each line of business which include:</a:t>
            </a:r>
          </a:p>
          <a:p>
            <a:pPr marL="457200" lvl="1" indent="-228600">
              <a:buSzPct val="100000"/>
              <a:buFont typeface="Arial" pitchFamily="34" charset="0"/>
              <a:buChar char="–"/>
            </a:pPr>
            <a:r>
              <a:rPr lang="en-US" sz="1200" dirty="0" smtClean="0">
                <a:solidFill>
                  <a:schemeClr val="accent1"/>
                </a:solidFill>
              </a:rPr>
              <a:t>Publications </a:t>
            </a:r>
          </a:p>
          <a:p>
            <a:pPr marL="457200" lvl="1" indent="-228600">
              <a:buSzPct val="100000"/>
              <a:buFont typeface="Arial" pitchFamily="34" charset="0"/>
              <a:buChar char="–"/>
            </a:pPr>
            <a:r>
              <a:rPr lang="en-US" sz="1200" dirty="0" smtClean="0">
                <a:solidFill>
                  <a:schemeClr val="accent1"/>
                </a:solidFill>
              </a:rPr>
              <a:t>Sector leads and contacts</a:t>
            </a:r>
          </a:p>
          <a:p>
            <a:pPr marL="457200" lvl="1" indent="-228600">
              <a:buSzPct val="100000"/>
              <a:buFont typeface="Arial" pitchFamily="34" charset="0"/>
              <a:buChar char="–"/>
            </a:pPr>
            <a:r>
              <a:rPr lang="en-US" sz="1200" dirty="0" smtClean="0">
                <a:solidFill>
                  <a:schemeClr val="accent1"/>
                </a:solidFill>
              </a:rPr>
              <a:t>Credentials </a:t>
            </a:r>
          </a:p>
          <a:p>
            <a:pPr marL="457200" lvl="1" indent="-228600">
              <a:buSzPct val="100000"/>
              <a:buFont typeface="Arial" pitchFamily="34" charset="0"/>
              <a:buChar char="–"/>
            </a:pPr>
            <a:r>
              <a:rPr lang="en-US" sz="1200" dirty="0" smtClean="0">
                <a:solidFill>
                  <a:schemeClr val="accent1"/>
                </a:solidFill>
              </a:rPr>
              <a:t>Other TS and KPMG resources </a:t>
            </a:r>
          </a:p>
          <a:p>
            <a:pPr marL="288925" indent="-228600">
              <a:buClr>
                <a:schemeClr val="accent1"/>
              </a:buClr>
              <a:buSzPct val="125000"/>
              <a:buFont typeface="Arial" pitchFamily="34" charset="0"/>
              <a:buChar char="▪"/>
            </a:pPr>
            <a:r>
              <a:rPr lang="en-US" sz="1200" b="0" dirty="0" smtClean="0"/>
              <a:t>In addition, professionals can also refer to country specific resources available within their regions. </a:t>
            </a:r>
          </a:p>
          <a:p>
            <a:pPr marL="403225" lvl="1" indent="-234950">
              <a:buFont typeface="Wingdings" pitchFamily="2" charset="2"/>
              <a:buChar char="§"/>
            </a:pPr>
            <a:endParaRPr lang="en-US" sz="1200" b="0" dirty="0">
              <a:solidFill>
                <a:schemeClr val="accent1"/>
              </a:solidFill>
            </a:endParaRPr>
          </a:p>
        </p:txBody>
      </p:sp>
      <p:sp>
        <p:nvSpPr>
          <p:cNvPr id="4" name="Text Placeholder 3"/>
          <p:cNvSpPr>
            <a:spLocks noGrp="1"/>
          </p:cNvSpPr>
          <p:nvPr>
            <p:ph type="body" sz="quarter" idx="11"/>
          </p:nvPr>
        </p:nvSpPr>
        <p:spPr>
          <a:xfrm>
            <a:off x="4637416" y="1268760"/>
            <a:ext cx="4254538" cy="4484340"/>
          </a:xfrm>
        </p:spPr>
        <p:txBody>
          <a:bodyPr/>
          <a:lstStyle/>
          <a:p>
            <a:r>
              <a:rPr lang="en-US" sz="1200" dirty="0" smtClean="0"/>
              <a:t>Risk management guidance</a:t>
            </a:r>
          </a:p>
          <a:p>
            <a:pPr marL="228600" indent="-228600">
              <a:buClr>
                <a:schemeClr val="accent1"/>
              </a:buClr>
              <a:buSzPct val="125000"/>
              <a:buFont typeface="Arial" pitchFamily="34" charset="0"/>
              <a:buChar char="▪"/>
            </a:pPr>
            <a:r>
              <a:rPr lang="en-US" sz="1200" b="0" dirty="0" smtClean="0"/>
              <a:t>Risk and independence guidance for FDD engagements are primarily governed by the following main documents:</a:t>
            </a:r>
          </a:p>
          <a:p>
            <a:pPr marL="457200" lvl="1" indent="-228600">
              <a:buSzPct val="100000"/>
              <a:buFont typeface="Arial" pitchFamily="34" charset="0"/>
              <a:buChar char="–"/>
            </a:pPr>
            <a:r>
              <a:rPr lang="en-US" sz="1200" dirty="0" smtClean="0">
                <a:solidFill>
                  <a:schemeClr val="accent1"/>
                </a:solidFill>
                <a:hlinkClick r:id="rId5"/>
              </a:rPr>
              <a:t>Global Quality and risk management manual </a:t>
            </a:r>
            <a:r>
              <a:rPr lang="en-US" sz="1200" dirty="0" smtClean="0">
                <a:solidFill>
                  <a:schemeClr val="accent1"/>
                </a:solidFill>
              </a:rPr>
              <a:t>(chapters 11 and 20)</a:t>
            </a:r>
          </a:p>
          <a:p>
            <a:pPr marL="457200" lvl="1" indent="-228600">
              <a:buSzPct val="100000"/>
              <a:buFont typeface="Arial" pitchFamily="34" charset="0"/>
              <a:buChar char="–"/>
            </a:pPr>
            <a:r>
              <a:rPr lang="en-US" sz="1200" dirty="0" smtClean="0">
                <a:solidFill>
                  <a:schemeClr val="accent1"/>
                </a:solidFill>
                <a:hlinkClick r:id="rId6"/>
              </a:rPr>
              <a:t>Global Transaction services manual</a:t>
            </a:r>
            <a:r>
              <a:rPr lang="en-US" sz="1200" dirty="0" smtClean="0">
                <a:solidFill>
                  <a:schemeClr val="accent1"/>
                </a:solidFill>
              </a:rPr>
              <a:t> (sections 1.2.1.4, 5.1.1.1)</a:t>
            </a:r>
          </a:p>
          <a:p>
            <a:pPr marL="457200" lvl="1" indent="-228600">
              <a:buSzPct val="100000"/>
              <a:buFont typeface="Arial" pitchFamily="34" charset="0"/>
              <a:buChar char="–"/>
            </a:pPr>
            <a:r>
              <a:rPr lang="en-US" sz="1200" dirty="0" smtClean="0">
                <a:solidFill>
                  <a:schemeClr val="accent1"/>
                </a:solidFill>
                <a:hlinkClick r:id="rId7"/>
              </a:rPr>
              <a:t>Auditor independence – General guidance for TS services </a:t>
            </a:r>
            <a:endParaRPr lang="en-US" sz="1200" dirty="0" smtClean="0">
              <a:solidFill>
                <a:schemeClr val="accent1"/>
              </a:solidFill>
            </a:endParaRPr>
          </a:p>
          <a:p>
            <a:pPr marL="228600" lvl="1" indent="-228600">
              <a:buSzPct val="125000"/>
              <a:buFont typeface="Arial" pitchFamily="34" charset="0"/>
              <a:buChar char="▪"/>
            </a:pPr>
            <a:r>
              <a:rPr lang="en-US" sz="1200" dirty="0" smtClean="0">
                <a:solidFill>
                  <a:schemeClr val="accent1"/>
                </a:solidFill>
                <a:ea typeface="+mn-ea"/>
              </a:rPr>
              <a:t>In addition, users should use the country specific  risk management and TS manuals, where available and applicable, for example, the U.S. manuals are:</a:t>
            </a:r>
          </a:p>
          <a:p>
            <a:pPr marL="457200" lvl="1" indent="-228600">
              <a:buSzPct val="100000"/>
              <a:buFont typeface="Arial" pitchFamily="34" charset="0"/>
              <a:buChar char="–"/>
            </a:pPr>
            <a:r>
              <a:rPr lang="en-US" sz="1200" dirty="0" smtClean="0">
                <a:solidFill>
                  <a:schemeClr val="accent1"/>
                </a:solidFill>
                <a:hlinkClick r:id="rId8"/>
              </a:rPr>
              <a:t>U.S. Risk management manual</a:t>
            </a:r>
            <a:r>
              <a:rPr lang="en-US" sz="1200" dirty="0" smtClean="0">
                <a:solidFill>
                  <a:schemeClr val="accent1"/>
                </a:solidFill>
              </a:rPr>
              <a:t> (chapter 12)</a:t>
            </a:r>
          </a:p>
          <a:p>
            <a:pPr marL="457200" lvl="1" indent="-228600">
              <a:buSzPct val="100000"/>
              <a:buFont typeface="Arial" pitchFamily="34" charset="0"/>
              <a:buChar char="–"/>
            </a:pPr>
            <a:r>
              <a:rPr lang="en-US" sz="1200" dirty="0" smtClean="0">
                <a:solidFill>
                  <a:schemeClr val="accent1"/>
                </a:solidFill>
                <a:hlinkClick r:id="rId9"/>
              </a:rPr>
              <a:t>U.S. Transaction Services manual </a:t>
            </a:r>
            <a:r>
              <a:rPr lang="en-US" sz="1200" dirty="0" smtClean="0">
                <a:solidFill>
                  <a:schemeClr val="accent1"/>
                </a:solidFill>
              </a:rPr>
              <a:t>(chapter 60)</a:t>
            </a:r>
            <a:endParaRPr lang="en-US" sz="1200" dirty="0" smtClean="0">
              <a:solidFill>
                <a:schemeClr val="accent1"/>
              </a:solidFill>
              <a:ea typeface="+mn-ea"/>
            </a:endParaRPr>
          </a:p>
          <a:p>
            <a:pPr marL="228600" lvl="1" indent="-228600">
              <a:buSzPct val="125000"/>
              <a:buFont typeface="Arial" pitchFamily="34" charset="0"/>
              <a:buChar char="▪"/>
            </a:pPr>
            <a:r>
              <a:rPr lang="en-US" sz="1200" dirty="0" smtClean="0">
                <a:solidFill>
                  <a:schemeClr val="accent1"/>
                </a:solidFill>
                <a:ea typeface="+mn-ea"/>
              </a:rPr>
              <a:t>Risk and independence guidance contained in the next generation buy-side and sell-side toolkits are also relevant and can be referred to. </a:t>
            </a:r>
          </a:p>
          <a:p>
            <a:pPr marL="228600" lvl="1" indent="-228600">
              <a:buSzPct val="125000"/>
              <a:buFont typeface="Arial" pitchFamily="34" charset="0"/>
              <a:buChar char="▪"/>
            </a:pPr>
            <a:r>
              <a:rPr lang="en-US" sz="1200" dirty="0" smtClean="0">
                <a:solidFill>
                  <a:schemeClr val="accent1"/>
                </a:solidFill>
                <a:ea typeface="+mn-ea"/>
              </a:rPr>
              <a:t>See next page for specific guidance (in addition to above referred materials) with regard to working with offshore engagement support teams.  </a:t>
            </a:r>
            <a:endParaRPr lang="en-US" sz="1200" dirty="0" smtClean="0">
              <a:solidFill>
                <a:schemeClr val="accent1"/>
              </a:solidFill>
            </a:endParaRPr>
          </a:p>
        </p:txBody>
      </p:sp>
      <p:sp>
        <p:nvSpPr>
          <p:cNvPr id="5" name="Title 1"/>
          <p:cNvSpPr>
            <a:spLocks noGrp="1"/>
          </p:cNvSpPr>
          <p:nvPr>
            <p:ph type="title"/>
          </p:nvPr>
        </p:nvSpPr>
        <p:spPr>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Reference materials</a:t>
            </a:r>
            <a:endParaRPr lang="en-US" sz="1800" dirty="0"/>
          </a:p>
        </p:txBody>
      </p:sp>
      <p:grpSp>
        <p:nvGrpSpPr>
          <p:cNvPr id="6" name="Group 5"/>
          <p:cNvGrpSpPr/>
          <p:nvPr/>
        </p:nvGrpSpPr>
        <p:grpSpPr bwMode="gray">
          <a:xfrm>
            <a:off x="8057477" y="101598"/>
            <a:ext cx="814962" cy="814153"/>
            <a:chOff x="557213" y="1061987"/>
            <a:chExt cx="2395538" cy="2393157"/>
          </a:xfrm>
        </p:grpSpPr>
        <p:sp>
          <p:nvSpPr>
            <p:cNvPr id="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5" name="Oval 1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6" name="Oval 15"/>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7" name="TextBox 1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18" name="TextBox 1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19" name="TextBox 1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20" name="TextBox 1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21" name="Oval 2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22" name="TextBox 21"/>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0826" y="106363"/>
            <a:ext cx="8545513" cy="792162"/>
          </a:xfrm>
        </p:spPr>
        <p:txBody>
          <a:bodyPr/>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altLang="en-US" sz="1800" cap="all" dirty="0" smtClean="0">
                <a:latin typeface="Arial" charset="0"/>
                <a:cs typeface="Arial" charset="0"/>
              </a:rPr>
              <a:t>o</a:t>
            </a:r>
            <a:r>
              <a:rPr lang="en-US" altLang="en-US" sz="1800" dirty="0" smtClean="0">
                <a:latin typeface="Arial" charset="0"/>
                <a:cs typeface="Arial" charset="0"/>
              </a:rPr>
              <a:t>ffshore support opportunities: guidance </a:t>
            </a:r>
            <a:endParaRPr lang="en-US" sz="1800" dirty="0"/>
          </a:p>
        </p:txBody>
      </p:sp>
      <p:grpSp>
        <p:nvGrpSpPr>
          <p:cNvPr id="2" name="Group 5"/>
          <p:cNvGrpSpPr/>
          <p:nvPr/>
        </p:nvGrpSpPr>
        <p:grpSpPr bwMode="gray">
          <a:xfrm>
            <a:off x="8057477" y="101598"/>
            <a:ext cx="814962" cy="814153"/>
            <a:chOff x="557213" y="1061987"/>
            <a:chExt cx="2395538" cy="2393157"/>
          </a:xfrm>
        </p:grpSpPr>
        <p:sp>
          <p:nvSpPr>
            <p:cNvPr id="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5" name="Oval 1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6" name="Oval 15"/>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7" name="TextBox 1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18" name="TextBox 1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19" name="TextBox 1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20" name="TextBox 1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21" name="Oval 2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22" name="TextBox 21"/>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
        <p:nvSpPr>
          <p:cNvPr id="23" name="Text Placeholder 22"/>
          <p:cNvSpPr>
            <a:spLocks noGrp="1"/>
          </p:cNvSpPr>
          <p:nvPr>
            <p:ph type="body" sz="quarter" idx="10"/>
          </p:nvPr>
        </p:nvSpPr>
        <p:spPr>
          <a:xfrm>
            <a:off x="226121" y="1090960"/>
            <a:ext cx="4254538" cy="5271740"/>
          </a:xfrm>
        </p:spPr>
        <p:txBody>
          <a:bodyPr/>
          <a:lstStyle/>
          <a:p>
            <a:pPr marL="342900" indent="-342900"/>
            <a:r>
              <a:rPr lang="en-US" sz="1000" dirty="0" smtClean="0"/>
              <a:t>Working with offshore teams </a:t>
            </a:r>
          </a:p>
          <a:p>
            <a:r>
              <a:rPr lang="en-US" sz="1000" b="0" dirty="0" smtClean="0"/>
              <a:t>Working with an offshore team such as KGS typically requires confidential client and target data to be sent overseas (to India when using KGS).  The engagement team’s ability to do this is likely to be impacted by local legal and regulatory requirements, the terms of KPMG’s engagement with the client and any restrictions imposed by the target providing information to KPMG.  Before using an offshore team such as KGS (and therefore using any of the offshore tools in the FDD Toolkit), onshore engagement teams should :</a:t>
            </a:r>
          </a:p>
          <a:p>
            <a:pPr marL="228600" indent="-228600">
              <a:buFont typeface="+mj-lt"/>
              <a:buAutoNum type="alphaLcParenR"/>
            </a:pPr>
            <a:r>
              <a:rPr lang="en-US" sz="1000" b="0" dirty="0" smtClean="0"/>
              <a:t>Check whether their KPMG member firm has an existing arrangement in place for off-shoring work</a:t>
            </a:r>
          </a:p>
          <a:p>
            <a:pPr marL="228600" indent="-228600">
              <a:buFont typeface="+mj-lt"/>
              <a:buAutoNum type="alphaLcParenR"/>
            </a:pPr>
            <a:r>
              <a:rPr lang="en-US" sz="1000" b="0" dirty="0" smtClean="0"/>
              <a:t>If there is such an arrangement in place, the onshore teams must understand the protocols that must be followed when off-shoring work.  Where there is any conflict between the offshore tools in the FDD Toolkit and the protocols for the local KPMG member firm, the member firm protocols take precedence.  Any proposed deviations from these protocols would need to be agreed in advance with the local risk management team.</a:t>
            </a:r>
          </a:p>
          <a:p>
            <a:pPr marL="228600" indent="-228600">
              <a:buFont typeface="+mj-lt"/>
              <a:buAutoNum type="alphaLcParenR"/>
            </a:pPr>
            <a:r>
              <a:rPr lang="en-US" sz="1000" b="0" dirty="0" smtClean="0"/>
              <a:t>Where a KPMG member firm has no arrangements or protocols in place for off-shoring work to an offshore team, consultation is necessary with the member firm’s risk management team to understand the basis on which work may be off-shored, prior to contacting KGS. </a:t>
            </a:r>
          </a:p>
          <a:p>
            <a:pPr marL="228600" indent="-228600">
              <a:buFont typeface="+mj-lt"/>
              <a:buAutoNum type="alphaLcParenR"/>
            </a:pPr>
            <a:r>
              <a:rPr lang="en-US" sz="1000" b="0" dirty="0" smtClean="0"/>
              <a:t>For any questions or concerns in relation to how to work with an offshore team such as KGS, member firm risk management must be contacted prior to off-shoring any work. </a:t>
            </a:r>
          </a:p>
          <a:p>
            <a:pPr marL="342900" indent="-342900"/>
            <a:r>
              <a:rPr lang="en-US" sz="1000" dirty="0" smtClean="0"/>
              <a:t>Initiating work with offshore teams</a:t>
            </a:r>
          </a:p>
          <a:p>
            <a:r>
              <a:rPr lang="en-US" sz="1000" b="0" dirty="0" smtClean="0"/>
              <a:t>Based on the guidance here, once it has been determined that it is acceptable to work with an offshore team on an engagement, the process to obtain resource should be initiated using tools such as Wisdom and Global Registration Tool (</a:t>
            </a:r>
            <a:r>
              <a:rPr lang="en-US" sz="1000" b="0" dirty="0" err="1" smtClean="0"/>
              <a:t>GRT</a:t>
            </a:r>
            <a:r>
              <a:rPr lang="en-US" sz="1000" b="0" dirty="0" smtClean="0"/>
              <a:t>) </a:t>
            </a:r>
          </a:p>
        </p:txBody>
      </p:sp>
      <p:sp>
        <p:nvSpPr>
          <p:cNvPr id="24" name="Text Placeholder 23"/>
          <p:cNvSpPr>
            <a:spLocks noGrp="1"/>
          </p:cNvSpPr>
          <p:nvPr>
            <p:ph type="body" sz="quarter" idx="11"/>
          </p:nvPr>
        </p:nvSpPr>
        <p:spPr>
          <a:xfrm>
            <a:off x="4662816" y="1090960"/>
            <a:ext cx="4254538" cy="5246340"/>
          </a:xfrm>
        </p:spPr>
        <p:txBody>
          <a:bodyPr/>
          <a:lstStyle/>
          <a:p>
            <a:r>
              <a:rPr lang="en-US" sz="1000" dirty="0" smtClean="0"/>
              <a:t>Restrictions on using offshore teams</a:t>
            </a:r>
          </a:p>
          <a:p>
            <a:r>
              <a:rPr lang="en-US" sz="1000" b="0" dirty="0" smtClean="0"/>
              <a:t>In certain circumstances, it may not be appropriate to work with offshore teams on client engagements. Onshore teams must therefore carefully consider all the facts and circumstances of the specific engagement prior to working with offshore teams:</a:t>
            </a:r>
          </a:p>
          <a:p>
            <a:pPr marL="228600" indent="-228600">
              <a:buFont typeface="+mj-lt"/>
              <a:buAutoNum type="alphaLcParenR"/>
            </a:pPr>
            <a:r>
              <a:rPr lang="en-US" sz="1000" b="0" dirty="0" smtClean="0"/>
              <a:t>Client explicitly restricts off-shoring work on an engagement</a:t>
            </a:r>
          </a:p>
          <a:p>
            <a:pPr marL="228600" indent="-228600">
              <a:buFont typeface="+mj-lt"/>
              <a:buAutoNum type="alphaLcParenR"/>
            </a:pPr>
            <a:r>
              <a:rPr lang="en-US" sz="1000" b="0" dirty="0" smtClean="0"/>
              <a:t> KPMG has singed a non-disclosure agreement (NDA) and it prohibits use of offshore resources</a:t>
            </a:r>
          </a:p>
          <a:p>
            <a:pPr marL="228600" indent="-228600">
              <a:buFont typeface="+mj-lt"/>
              <a:buAutoNum type="alphaLcParenR"/>
            </a:pPr>
            <a:r>
              <a:rPr lang="en-US" sz="1000" b="0" dirty="0" smtClean="0"/>
              <a:t>Dataroom access agreements (typically in the form of ‘I agree’ click through arrangements) may contain restrictive clauses on sharing the access with offshore resources or sharing the data obtained from the </a:t>
            </a:r>
            <a:r>
              <a:rPr lang="en-US" sz="1000" b="0" dirty="0" err="1" smtClean="0"/>
              <a:t>dataroom</a:t>
            </a:r>
            <a:r>
              <a:rPr lang="en-US" sz="1000" b="0" dirty="0" smtClean="0"/>
              <a:t> with them</a:t>
            </a:r>
          </a:p>
          <a:p>
            <a:pPr marL="228600" indent="-228600">
              <a:buFont typeface="+mj-lt"/>
              <a:buAutoNum type="alphaLcParenR"/>
            </a:pPr>
            <a:r>
              <a:rPr lang="en-US" sz="1000" b="0" dirty="0" smtClean="0"/>
              <a:t>As noted in the next topic,  when a special circumstance exists such as working with public audit clients. </a:t>
            </a:r>
            <a:endParaRPr lang="en-US" sz="1000" dirty="0" smtClean="0"/>
          </a:p>
          <a:p>
            <a:r>
              <a:rPr lang="en-US" sz="1000" dirty="0" smtClean="0"/>
              <a:t>Working with offshore teams in special circumstances</a:t>
            </a:r>
          </a:p>
          <a:p>
            <a:r>
              <a:rPr lang="en-US" sz="1000" b="0" dirty="0" smtClean="0"/>
              <a:t>In certain situations, such as, an engagement involving a public audit client or a government agency (either as a client or a Target), each member firm may have special arrangements for working with offshore teams.  Engagement teams must therefore consider their member firm’s guidance and the contractual arrangement with the client before any work can be offshored. </a:t>
            </a:r>
          </a:p>
          <a:p>
            <a:r>
              <a:rPr lang="en-US" sz="1000" dirty="0" smtClean="0"/>
              <a:t>Document retention and workpaper standards</a:t>
            </a:r>
          </a:p>
          <a:p>
            <a:r>
              <a:rPr lang="en-US" sz="1000" b="0" dirty="0" smtClean="0"/>
              <a:t>The offshore teams supporting client engagements must be subject to the same document retention and workpaper standards as the onshore teams, i.e., any checklists, logs or tracking records maintained by the offshore teems are typically not expected to be maintained after the engagement is complete.  </a:t>
            </a:r>
          </a:p>
          <a:p>
            <a:r>
              <a:rPr lang="en-US" sz="1000" b="0" dirty="0" smtClean="0"/>
              <a:t>The document retention requirements should be communicated by the onshore team to the offshore team at the beginning of an engagement.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33350" y="9525"/>
            <a:ext cx="8991600" cy="987425"/>
          </a:xfrm>
        </p:spPr>
        <p:txBody>
          <a:bodyPr lIns="91440" tIns="45720" rIns="91440" bIns="45720"/>
          <a:lstStyle/>
          <a:p>
            <a:pPr>
              <a:lnSpc>
                <a:spcPct val="100000"/>
              </a:lnSpc>
            </a:pPr>
            <a:r>
              <a:rPr lang="en-US" altLang="en-US" sz="1600" b="0" dirty="0" smtClean="0">
                <a:solidFill>
                  <a:schemeClr val="accent1">
                    <a:lumMod val="20000"/>
                    <a:lumOff val="80000"/>
                  </a:schemeClr>
                </a:solidFill>
                <a:latin typeface="Arial" charset="0"/>
                <a:cs typeface="Arial" charset="0"/>
              </a:rPr>
              <a:t>FDD toolkit: Overview</a:t>
            </a:r>
            <a:r>
              <a:rPr lang="en-US" altLang="en-US" sz="1800" b="0" dirty="0" smtClean="0">
                <a:solidFill>
                  <a:schemeClr val="accent1">
                    <a:lumMod val="20000"/>
                    <a:lumOff val="80000"/>
                  </a:schemeClr>
                </a:solidFill>
                <a:latin typeface="Arial" charset="0"/>
                <a:cs typeface="Arial" charset="0"/>
              </a:rPr>
              <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1230313"/>
            <a:ext cx="5711825" cy="4970591"/>
          </a:xfrm>
          <a:prstGeom prst="rect">
            <a:avLst/>
          </a:prstGeom>
          <a:noFill/>
          <a:ln w="9525">
            <a:noFill/>
            <a:miter lim="800000"/>
            <a:headEnd/>
            <a:tailEnd/>
          </a:ln>
        </p:spPr>
        <p:txBody>
          <a:bodyPr>
            <a:spAutoFit/>
          </a:bodyPr>
          <a:lstStyle/>
          <a:p>
            <a:pPr marL="407987" lvl="2" indent="-227013">
              <a:spcBef>
                <a:spcPts val="300"/>
              </a:spcBef>
              <a:spcAft>
                <a:spcPts val="300"/>
              </a:spcAft>
              <a:buClr>
                <a:schemeClr val="accent1"/>
              </a:buClr>
              <a:buSzPct val="125000"/>
              <a:buFont typeface="Arial" pitchFamily="34" charset="0"/>
              <a:buChar char="▪"/>
            </a:pPr>
            <a:r>
              <a:rPr lang="en-US" dirty="0" smtClean="0"/>
              <a:t>Introduction to Transaction Services (TS) </a:t>
            </a:r>
          </a:p>
          <a:p>
            <a:pPr marL="914400" lvl="3" indent="-449263">
              <a:spcBef>
                <a:spcPts val="300"/>
              </a:spcBef>
              <a:spcAft>
                <a:spcPts val="300"/>
              </a:spcAft>
              <a:buClr>
                <a:schemeClr val="accent1"/>
              </a:buClr>
              <a:buSzPct val="75000"/>
              <a:buFont typeface="Arial" pitchFamily="34" charset="0"/>
              <a:buChar char="―"/>
            </a:pPr>
            <a:r>
              <a:rPr lang="en-US" dirty="0" smtClean="0"/>
              <a:t>TS is relevant throughout the cycle</a:t>
            </a:r>
          </a:p>
          <a:p>
            <a:pPr marL="407987" lvl="2" indent="-227013">
              <a:spcBef>
                <a:spcPts val="300"/>
              </a:spcBef>
              <a:spcAft>
                <a:spcPts val="300"/>
              </a:spcAft>
              <a:buClr>
                <a:schemeClr val="accent1"/>
              </a:buClr>
              <a:buSzPct val="125000"/>
              <a:buFont typeface="Arial" pitchFamily="34" charset="0"/>
              <a:buChar char="▪"/>
            </a:pPr>
            <a:r>
              <a:rPr lang="en-US" dirty="0" smtClean="0"/>
              <a:t>Introduction to financial due diligence</a:t>
            </a:r>
          </a:p>
          <a:p>
            <a:pPr marL="800100" lvl="3" indent="-334963">
              <a:spcBef>
                <a:spcPts val="300"/>
              </a:spcBef>
              <a:spcAft>
                <a:spcPts val="300"/>
              </a:spcAft>
              <a:buClr>
                <a:schemeClr val="accent1"/>
              </a:buClr>
              <a:buSzPct val="75000"/>
              <a:buFont typeface="Arial" pitchFamily="34" charset="0"/>
              <a:buChar char="―"/>
            </a:pPr>
            <a:r>
              <a:rPr lang="en-US" dirty="0" smtClean="0"/>
              <a:t>What is due diligence </a:t>
            </a:r>
          </a:p>
          <a:p>
            <a:pPr marL="800100" lvl="3" indent="-334963">
              <a:spcBef>
                <a:spcPts val="300"/>
              </a:spcBef>
              <a:spcAft>
                <a:spcPts val="300"/>
              </a:spcAft>
              <a:buClr>
                <a:schemeClr val="accent1"/>
              </a:buClr>
              <a:buSzPct val="75000"/>
              <a:buFont typeface="Arial" pitchFamily="34" charset="0"/>
              <a:buChar char="―"/>
            </a:pPr>
            <a:r>
              <a:rPr lang="en-US" dirty="0" smtClean="0"/>
              <a:t>FDD is more than accounting</a:t>
            </a:r>
          </a:p>
          <a:p>
            <a:pPr marL="800100" lvl="3" indent="-334963">
              <a:spcBef>
                <a:spcPts val="300"/>
              </a:spcBef>
              <a:spcAft>
                <a:spcPts val="300"/>
              </a:spcAft>
              <a:buClr>
                <a:schemeClr val="accent1"/>
              </a:buClr>
              <a:buSzPct val="75000"/>
              <a:buFont typeface="Arial" pitchFamily="34" charset="0"/>
              <a:buChar char="―"/>
            </a:pPr>
            <a:r>
              <a:rPr lang="en-US" dirty="0" smtClean="0"/>
              <a:t>Why is FDD important to our clients</a:t>
            </a:r>
          </a:p>
          <a:p>
            <a:pPr marL="800100" lvl="3" indent="-334963">
              <a:spcBef>
                <a:spcPts val="300"/>
              </a:spcBef>
              <a:spcAft>
                <a:spcPts val="300"/>
              </a:spcAft>
              <a:buClr>
                <a:schemeClr val="accent1"/>
              </a:buClr>
              <a:buSzPct val="75000"/>
              <a:buFont typeface="Arial" pitchFamily="34" charset="0"/>
              <a:buChar char="―"/>
            </a:pPr>
            <a:r>
              <a:rPr lang="en-US" dirty="0" smtClean="0"/>
              <a:t>What FDD is and isn't</a:t>
            </a:r>
            <a:endParaRPr lang="en-GB" dirty="0" smtClean="0"/>
          </a:p>
          <a:p>
            <a:pPr marL="800100" lvl="3" indent="-334963">
              <a:spcBef>
                <a:spcPts val="300"/>
              </a:spcBef>
              <a:spcAft>
                <a:spcPts val="300"/>
              </a:spcAft>
              <a:buClr>
                <a:schemeClr val="accent1"/>
              </a:buClr>
              <a:buSzPct val="75000"/>
              <a:buFont typeface="Arial" pitchFamily="34" charset="0"/>
              <a:buChar char="―"/>
            </a:pPr>
            <a:r>
              <a:rPr lang="en-US" dirty="0" smtClean="0"/>
              <a:t>How does DD add value</a:t>
            </a:r>
          </a:p>
          <a:p>
            <a:pPr marL="800100" lvl="3" indent="-334963">
              <a:spcBef>
                <a:spcPts val="300"/>
              </a:spcBef>
              <a:spcAft>
                <a:spcPts val="300"/>
              </a:spcAft>
              <a:buClr>
                <a:schemeClr val="accent1"/>
              </a:buClr>
              <a:buSzPct val="75000"/>
              <a:buFont typeface="Arial" pitchFamily="34" charset="0"/>
              <a:buChar char="―"/>
            </a:pPr>
            <a:r>
              <a:rPr lang="en-US" dirty="0" smtClean="0"/>
              <a:t>How does FDD link to the purchase price</a:t>
            </a:r>
          </a:p>
          <a:p>
            <a:pPr marL="800100" lvl="3" indent="-334963">
              <a:spcBef>
                <a:spcPts val="300"/>
              </a:spcBef>
              <a:spcAft>
                <a:spcPts val="300"/>
              </a:spcAft>
              <a:buClr>
                <a:schemeClr val="accent1"/>
              </a:buClr>
              <a:buSzPct val="75000"/>
              <a:buFont typeface="Arial" pitchFamily="34" charset="0"/>
              <a:buChar char="―"/>
            </a:pPr>
            <a:r>
              <a:rPr lang="en-US" dirty="0" smtClean="0"/>
              <a:t>When do we do FDD</a:t>
            </a:r>
          </a:p>
          <a:p>
            <a:pPr marL="800100" lvl="3" indent="-334963">
              <a:spcBef>
                <a:spcPts val="300"/>
              </a:spcBef>
              <a:spcAft>
                <a:spcPts val="300"/>
              </a:spcAft>
              <a:buClr>
                <a:schemeClr val="accent1"/>
              </a:buClr>
              <a:buSzPct val="75000"/>
              <a:buFont typeface="Arial" pitchFamily="34" charset="0"/>
              <a:buChar char="―"/>
            </a:pPr>
            <a:r>
              <a:rPr lang="en-US" dirty="0" smtClean="0"/>
              <a:t>How to we do FDD</a:t>
            </a:r>
          </a:p>
          <a:p>
            <a:pPr marL="800100" lvl="3" indent="-334963">
              <a:spcBef>
                <a:spcPts val="300"/>
              </a:spcBef>
              <a:spcAft>
                <a:spcPts val="300"/>
              </a:spcAft>
              <a:buClr>
                <a:schemeClr val="accent1"/>
              </a:buClr>
              <a:buSzPct val="75000"/>
              <a:buFont typeface="Arial" pitchFamily="34" charset="0"/>
              <a:buChar char="―"/>
            </a:pPr>
            <a:r>
              <a:rPr lang="en-US" dirty="0" smtClean="0"/>
              <a:t>Issues based approach to FDD</a:t>
            </a:r>
          </a:p>
          <a:p>
            <a:pPr marL="800100" lvl="3" indent="-334963">
              <a:spcBef>
                <a:spcPts val="300"/>
              </a:spcBef>
              <a:spcAft>
                <a:spcPts val="300"/>
              </a:spcAft>
              <a:buClr>
                <a:schemeClr val="accent1"/>
              </a:buClr>
              <a:buSzPct val="75000"/>
              <a:buFont typeface="Arial" pitchFamily="34" charset="0"/>
              <a:buChar char="―"/>
            </a:pPr>
            <a:r>
              <a:rPr lang="en-US" dirty="0" smtClean="0"/>
              <a:t>What do our clients do with the DD findings</a:t>
            </a:r>
          </a:p>
          <a:p>
            <a:pPr marL="800100" lvl="3" indent="-334963">
              <a:spcBef>
                <a:spcPts val="300"/>
              </a:spcBef>
              <a:spcAft>
                <a:spcPts val="300"/>
              </a:spcAft>
              <a:buClr>
                <a:schemeClr val="accent1"/>
              </a:buClr>
              <a:buSzPct val="75000"/>
              <a:buFont typeface="Arial" pitchFamily="34" charset="0"/>
              <a:buChar char="―"/>
            </a:pPr>
            <a:r>
              <a:rPr lang="en-US" dirty="0" smtClean="0"/>
              <a:t>How FDD could go wrong</a:t>
            </a:r>
          </a:p>
        </p:txBody>
      </p:sp>
      <p:grpSp>
        <p:nvGrpSpPr>
          <p:cNvPr id="5" name="Group 4"/>
          <p:cNvGrpSpPr/>
          <p:nvPr/>
        </p:nvGrpSpPr>
        <p:grpSpPr bwMode="gray">
          <a:xfrm>
            <a:off x="8057477" y="101598"/>
            <a:ext cx="814962" cy="814153"/>
            <a:chOff x="557213" y="1061987"/>
            <a:chExt cx="2395538" cy="2393157"/>
          </a:xfrm>
        </p:grpSpPr>
        <p:sp>
          <p:nvSpPr>
            <p:cNvPr id="6"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7"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8"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9"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0"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1"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300" dirty="0">
                <a:latin typeface="+mj-lt"/>
              </a:endParaRPr>
            </a:p>
          </p:txBody>
        </p:sp>
        <p:sp>
          <p:nvSpPr>
            <p:cNvPr id="12"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500" b="1" kern="10" spc="360" dirty="0" smtClean="0">
                  <a:ln w="9525">
                    <a:noFill/>
                    <a:round/>
                    <a:headEnd/>
                    <a:tailEnd/>
                  </a:ln>
                  <a:solidFill>
                    <a:srgbClr val="F8F8F8"/>
                  </a:solidFill>
                  <a:latin typeface="+mj-lt"/>
                  <a:cs typeface="Arial"/>
                </a:rPr>
                <a:t>GO TO MARKET MATERIALS</a:t>
              </a:r>
              <a:endParaRPr lang="en-US" sz="500" b="1" kern="10" spc="360" dirty="0">
                <a:ln w="9525">
                  <a:noFill/>
                  <a:round/>
                  <a:headEnd/>
                  <a:tailEnd/>
                </a:ln>
                <a:solidFill>
                  <a:srgbClr val="F8F8F8"/>
                </a:solidFill>
                <a:latin typeface="+mj-lt"/>
                <a:cs typeface="Arial"/>
              </a:endParaRPr>
            </a:p>
          </p:txBody>
        </p:sp>
        <p:sp>
          <p:nvSpPr>
            <p:cNvPr id="13"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500" b="1" kern="10" spc="360" dirty="0" smtClean="0">
                  <a:ln w="9525">
                    <a:noFill/>
                    <a:round/>
                    <a:headEnd/>
                    <a:tailEnd/>
                  </a:ln>
                  <a:solidFill>
                    <a:srgbClr val="F8F8F8"/>
                  </a:solidFill>
                  <a:latin typeface="+mj-lt"/>
                  <a:cs typeface="Arial"/>
                </a:rPr>
                <a:t>RISK MANAGEMENT GUIDANCE</a:t>
              </a:r>
              <a:endParaRPr lang="en-US" sz="500" b="1" kern="10" spc="360" dirty="0">
                <a:ln w="9525">
                  <a:noFill/>
                  <a:round/>
                  <a:headEnd/>
                  <a:tailEnd/>
                </a:ln>
                <a:solidFill>
                  <a:srgbClr val="F8F8F8"/>
                </a:solidFill>
                <a:latin typeface="+mj-lt"/>
                <a:cs typeface="Arial"/>
              </a:endParaRPr>
            </a:p>
          </p:txBody>
        </p:sp>
        <p:sp>
          <p:nvSpPr>
            <p:cNvPr id="14" name="Oval 13"/>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5" name="Oval 14"/>
            <p:cNvSpPr/>
            <p:nvPr/>
          </p:nvSpPr>
          <p:spPr bwMode="gray">
            <a:xfrm>
              <a:off x="2569656" y="2878243"/>
              <a:ext cx="115747" cy="1157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accent1"/>
                  </a:solidFill>
                  <a:latin typeface="+mj-lt"/>
                  <a:sym typeface="Symbol"/>
                </a:rPr>
                <a:t></a:t>
              </a:r>
              <a:endParaRPr lang="en-US" sz="300" dirty="0">
                <a:solidFill>
                  <a:schemeClr val="accent1"/>
                </a:solidFill>
                <a:latin typeface="+mj-lt"/>
              </a:endParaRPr>
            </a:p>
          </p:txBody>
        </p:sp>
        <p:sp>
          <p:nvSpPr>
            <p:cNvPr id="16" name="TextBox 15"/>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PROCESS</a:t>
              </a:r>
            </a:p>
            <a:p>
              <a:pPr algn="ctr"/>
              <a:r>
                <a:rPr lang="en-US" sz="300" dirty="0" smtClean="0">
                  <a:solidFill>
                    <a:schemeClr val="accent1"/>
                  </a:solidFill>
                  <a:latin typeface="+mj-lt"/>
                </a:rPr>
                <a:t>GUIDANCE</a:t>
              </a:r>
              <a:endParaRPr lang="en-US" sz="300" dirty="0">
                <a:solidFill>
                  <a:schemeClr val="accent1"/>
                </a:solidFill>
                <a:latin typeface="+mj-lt"/>
              </a:endParaRPr>
            </a:p>
          </p:txBody>
        </p:sp>
        <p:sp>
          <p:nvSpPr>
            <p:cNvPr id="17" name="TextBox 16"/>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300" dirty="0" smtClean="0">
                  <a:solidFill>
                    <a:schemeClr val="accent1"/>
                  </a:solidFill>
                  <a:latin typeface="+mn-lt"/>
                </a:rPr>
                <a:t>FDD WORK</a:t>
              </a:r>
            </a:p>
            <a:p>
              <a:pPr algn="ctr"/>
              <a:r>
                <a:rPr lang="en-US" sz="300" dirty="0" smtClean="0">
                  <a:solidFill>
                    <a:schemeClr val="accent1"/>
                  </a:solidFill>
                  <a:latin typeface="+mn-lt"/>
                </a:rPr>
                <a:t>AREAS</a:t>
              </a:r>
              <a:endParaRPr lang="en-US" sz="300" dirty="0">
                <a:solidFill>
                  <a:schemeClr val="accent1"/>
                </a:solidFill>
                <a:latin typeface="+mn-lt"/>
              </a:endParaRPr>
            </a:p>
          </p:txBody>
        </p:sp>
        <p:sp>
          <p:nvSpPr>
            <p:cNvPr id="18" name="TextBox 17"/>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ENGAGEMENT</a:t>
              </a:r>
            </a:p>
            <a:p>
              <a:pPr algn="ctr"/>
              <a:r>
                <a:rPr lang="en-US" sz="300" dirty="0" smtClean="0">
                  <a:solidFill>
                    <a:schemeClr val="accent1"/>
                  </a:solidFill>
                  <a:latin typeface="+mj-lt"/>
                </a:rPr>
                <a:t>ENABLERS</a:t>
              </a:r>
              <a:endParaRPr lang="en-US" sz="300" dirty="0">
                <a:solidFill>
                  <a:schemeClr val="accent1"/>
                </a:solidFill>
                <a:latin typeface="+mj-lt"/>
              </a:endParaRPr>
            </a:p>
          </p:txBody>
        </p:sp>
        <p:sp>
          <p:nvSpPr>
            <p:cNvPr id="19" name="TextBox 18"/>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300" dirty="0" smtClean="0">
                  <a:solidFill>
                    <a:schemeClr val="accent1"/>
                  </a:solidFill>
                  <a:latin typeface="+mj-lt"/>
                </a:rPr>
                <a:t>OFFSHORE</a:t>
              </a:r>
            </a:p>
            <a:p>
              <a:pPr algn="ctr"/>
              <a:r>
                <a:rPr lang="en-US" sz="300" dirty="0" smtClean="0">
                  <a:solidFill>
                    <a:schemeClr val="accent1"/>
                  </a:solidFill>
                  <a:latin typeface="+mj-lt"/>
                </a:rPr>
                <a:t>SUPPORT</a:t>
              </a:r>
            </a:p>
            <a:p>
              <a:pPr algn="ctr"/>
              <a:r>
                <a:rPr lang="en-US" sz="300" dirty="0" smtClean="0">
                  <a:solidFill>
                    <a:schemeClr val="accent1"/>
                  </a:solidFill>
                  <a:latin typeface="+mj-lt"/>
                </a:rPr>
                <a:t>OPPORTUNITIES</a:t>
              </a:r>
            </a:p>
          </p:txBody>
        </p:sp>
        <p:sp>
          <p:nvSpPr>
            <p:cNvPr id="20" name="Oval 19"/>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latin typeface="+mj-lt"/>
              </a:endParaRPr>
            </a:p>
          </p:txBody>
        </p:sp>
        <p:sp>
          <p:nvSpPr>
            <p:cNvPr id="21" name="TextBox 20"/>
            <p:cNvSpPr txBox="1"/>
            <p:nvPr/>
          </p:nvSpPr>
          <p:spPr bwMode="gray">
            <a:xfrm>
              <a:off x="1293556" y="2020816"/>
              <a:ext cx="985523" cy="542815"/>
            </a:xfrm>
            <a:prstGeom prst="rect">
              <a:avLst/>
            </a:prstGeom>
            <a:noFill/>
          </p:spPr>
          <p:txBody>
            <a:bodyPr wrap="square" rtlCol="0">
              <a:spAutoFit/>
            </a:bodyPr>
            <a:lstStyle/>
            <a:p>
              <a:pPr algn="ctr"/>
              <a:r>
                <a:rPr lang="en-US" sz="300" b="1" dirty="0" smtClean="0">
                  <a:solidFill>
                    <a:schemeClr val="bg1"/>
                  </a:solidFill>
                  <a:effectLst>
                    <a:outerShdw blurRad="38100" dist="38100" dir="2700000" algn="tl">
                      <a:srgbClr val="000000">
                        <a:alpha val="43137"/>
                      </a:srgbClr>
                    </a:outerShdw>
                  </a:effectLst>
                  <a:latin typeface="+mj-lt"/>
                </a:rPr>
                <a:t>FDD </a:t>
              </a:r>
            </a:p>
            <a:p>
              <a:pPr algn="ctr"/>
              <a:r>
                <a:rPr lang="en-US" sz="300" b="1" dirty="0" smtClean="0">
                  <a:solidFill>
                    <a:schemeClr val="bg1"/>
                  </a:solidFill>
                  <a:effectLst>
                    <a:outerShdw blurRad="38100" dist="38100" dir="2700000" algn="tl">
                      <a:srgbClr val="000000">
                        <a:alpha val="43137"/>
                      </a:srgbClr>
                    </a:outerShdw>
                  </a:effectLst>
                  <a:latin typeface="+mj-lt"/>
                </a:rPr>
                <a:t>Toolkit</a:t>
              </a:r>
              <a:endParaRPr lang="en-US" sz="3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FASFONT" val="Univers55"/>
</p:tagLst>
</file>

<file path=ppt/tags/tag13.xml><?xml version="1.0" encoding="utf-8"?>
<p:tagLst xmlns:a="http://schemas.openxmlformats.org/drawingml/2006/main" xmlns:r="http://schemas.openxmlformats.org/officeDocument/2006/relationships" xmlns:p="http://schemas.openxmlformats.org/presentationml/2006/main">
  <p:tag name="FASFONT" val="Univers55"/>
</p:tagLst>
</file>

<file path=ppt/tags/tag14.xml><?xml version="1.0" encoding="utf-8"?>
<p:tagLst xmlns:a="http://schemas.openxmlformats.org/drawingml/2006/main" xmlns:r="http://schemas.openxmlformats.org/officeDocument/2006/relationships" xmlns:p="http://schemas.openxmlformats.org/presentationml/2006/main">
  <p:tag name="FASFONT" val="Univers55"/>
</p:tagLst>
</file>

<file path=ppt/tags/tag15.xml><?xml version="1.0" encoding="utf-8"?>
<p:tagLst xmlns:a="http://schemas.openxmlformats.org/drawingml/2006/main" xmlns:r="http://schemas.openxmlformats.org/officeDocument/2006/relationships" xmlns:p="http://schemas.openxmlformats.org/presentationml/2006/main">
  <p:tag name="FASFONT" val="Univers55"/>
</p:tagLst>
</file>

<file path=ppt/tags/tag16.xml><?xml version="1.0" encoding="utf-8"?>
<p:tagLst xmlns:a="http://schemas.openxmlformats.org/drawingml/2006/main" xmlns:r="http://schemas.openxmlformats.org/officeDocument/2006/relationships" xmlns:p="http://schemas.openxmlformats.org/presentationml/2006/main">
  <p:tag name="FASFONT" val="Univers55"/>
</p:tagLst>
</file>

<file path=ppt/tags/tag17.xml><?xml version="1.0" encoding="utf-8"?>
<p:tagLst xmlns:a="http://schemas.openxmlformats.org/drawingml/2006/main" xmlns:r="http://schemas.openxmlformats.org/officeDocument/2006/relationships" xmlns:p="http://schemas.openxmlformats.org/presentationml/2006/main">
  <p:tag name="FASFONT" val="Univers55"/>
</p:tagLst>
</file>

<file path=ppt/tags/tag18.xml><?xml version="1.0" encoding="utf-8"?>
<p:tagLst xmlns:a="http://schemas.openxmlformats.org/drawingml/2006/main" xmlns:r="http://schemas.openxmlformats.org/officeDocument/2006/relationships" xmlns:p="http://schemas.openxmlformats.org/presentationml/2006/main">
  <p:tag name="FASFONT" val="Univers55"/>
</p:tagLst>
</file>

<file path=ppt/tags/tag19.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20.xml><?xml version="1.0" encoding="utf-8"?>
<p:tagLst xmlns:a="http://schemas.openxmlformats.org/drawingml/2006/main" xmlns:r="http://schemas.openxmlformats.org/officeDocument/2006/relationships" xmlns:p="http://schemas.openxmlformats.org/presentationml/2006/main">
  <p:tag name="FASFONT" val="Univers55"/>
</p:tagLst>
</file>

<file path=ppt/tags/tag21.xml><?xml version="1.0" encoding="utf-8"?>
<p:tagLst xmlns:a="http://schemas.openxmlformats.org/drawingml/2006/main" xmlns:r="http://schemas.openxmlformats.org/officeDocument/2006/relationships" xmlns:p="http://schemas.openxmlformats.org/presentationml/2006/main">
  <p:tag name="FASFONT" val="Univers55"/>
</p:tagLst>
</file>

<file path=ppt/tags/tag22.xml><?xml version="1.0" encoding="utf-8"?>
<p:tagLst xmlns:a="http://schemas.openxmlformats.org/drawingml/2006/main" xmlns:r="http://schemas.openxmlformats.org/officeDocument/2006/relationships" xmlns:p="http://schemas.openxmlformats.org/presentationml/2006/main">
  <p:tag name="FASFONT" val="Univers55"/>
</p:tagLst>
</file>

<file path=ppt/tags/tag23.xml><?xml version="1.0" encoding="utf-8"?>
<p:tagLst xmlns:a="http://schemas.openxmlformats.org/drawingml/2006/main" xmlns:r="http://schemas.openxmlformats.org/officeDocument/2006/relationships" xmlns:p="http://schemas.openxmlformats.org/presentationml/2006/main">
  <p:tag name="FASFONT" val="Univers55"/>
</p:tagLst>
</file>

<file path=ppt/tags/tag24.xml><?xml version="1.0" encoding="utf-8"?>
<p:tagLst xmlns:a="http://schemas.openxmlformats.org/drawingml/2006/main" xmlns:r="http://schemas.openxmlformats.org/officeDocument/2006/relationships" xmlns:p="http://schemas.openxmlformats.org/presentationml/2006/main">
  <p:tag name="FASFONT" val="Univers55"/>
</p:tagLst>
</file>

<file path=ppt/tags/tag25.xml><?xml version="1.0" encoding="utf-8"?>
<p:tagLst xmlns:a="http://schemas.openxmlformats.org/drawingml/2006/main" xmlns:r="http://schemas.openxmlformats.org/officeDocument/2006/relationships" xmlns:p="http://schemas.openxmlformats.org/presentationml/2006/main">
  <p:tag name="FASFONT" val="Univers55"/>
</p:tagLst>
</file>

<file path=ppt/tags/tag26.xml><?xml version="1.0" encoding="utf-8"?>
<p:tagLst xmlns:a="http://schemas.openxmlformats.org/drawingml/2006/main" xmlns:r="http://schemas.openxmlformats.org/officeDocument/2006/relationships" xmlns:p="http://schemas.openxmlformats.org/presentationml/2006/main">
  <p:tag name="FASFONT" val="Univers55"/>
</p:tagLst>
</file>

<file path=ppt/tags/tag27.xml><?xml version="1.0" encoding="utf-8"?>
<p:tagLst xmlns:a="http://schemas.openxmlformats.org/drawingml/2006/main" xmlns:r="http://schemas.openxmlformats.org/officeDocument/2006/relationships" xmlns:p="http://schemas.openxmlformats.org/presentationml/2006/main">
  <p:tag name="FASFONT" val="Univers55"/>
</p:tagLst>
</file>

<file path=ppt/tags/tag28.xml><?xml version="1.0" encoding="utf-8"?>
<p:tagLst xmlns:a="http://schemas.openxmlformats.org/drawingml/2006/main" xmlns:r="http://schemas.openxmlformats.org/officeDocument/2006/relationships" xmlns:p="http://schemas.openxmlformats.org/presentationml/2006/main">
  <p:tag name="FASFONT" val="Univers55"/>
</p:tagLst>
</file>

<file path=ppt/tags/tag29.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30.xml><?xml version="1.0" encoding="utf-8"?>
<p:tagLst xmlns:a="http://schemas.openxmlformats.org/drawingml/2006/main" xmlns:r="http://schemas.openxmlformats.org/officeDocument/2006/relationships" xmlns:p="http://schemas.openxmlformats.org/presentationml/2006/main">
  <p:tag name="FASFONT" val="Univers55"/>
</p:tagLst>
</file>

<file path=ppt/tags/tag31.xml><?xml version="1.0" encoding="utf-8"?>
<p:tagLst xmlns:a="http://schemas.openxmlformats.org/drawingml/2006/main" xmlns:r="http://schemas.openxmlformats.org/officeDocument/2006/relationships" xmlns:p="http://schemas.openxmlformats.org/presentationml/2006/main">
  <p:tag name="TSFONT" val="Univers55"/>
</p:tagLst>
</file>

<file path=ppt/tags/tag32.xml><?xml version="1.0" encoding="utf-8"?>
<p:tagLst xmlns:a="http://schemas.openxmlformats.org/drawingml/2006/main" xmlns:r="http://schemas.openxmlformats.org/officeDocument/2006/relationships" xmlns:p="http://schemas.openxmlformats.org/presentationml/2006/main">
  <p:tag name="FASFONT" val="Univers55"/>
</p:tagLst>
</file>

<file path=ppt/tags/tag33.xml><?xml version="1.0" encoding="utf-8"?>
<p:tagLst xmlns:a="http://schemas.openxmlformats.org/drawingml/2006/main" xmlns:r="http://schemas.openxmlformats.org/officeDocument/2006/relationships" xmlns:p="http://schemas.openxmlformats.org/presentationml/2006/main">
  <p:tag name="FASFONT" val="Univers55"/>
</p:tagLst>
</file>

<file path=ppt/tags/tag34.xml><?xml version="1.0" encoding="utf-8"?>
<p:tagLst xmlns:a="http://schemas.openxmlformats.org/drawingml/2006/main" xmlns:r="http://schemas.openxmlformats.org/officeDocument/2006/relationships" xmlns:p="http://schemas.openxmlformats.org/presentationml/2006/main">
  <p:tag name="FASFONT" val="Univers55"/>
</p:tagLst>
</file>

<file path=ppt/tags/tag35.xml><?xml version="1.0" encoding="utf-8"?>
<p:tagLst xmlns:a="http://schemas.openxmlformats.org/drawingml/2006/main" xmlns:r="http://schemas.openxmlformats.org/officeDocument/2006/relationships" xmlns:p="http://schemas.openxmlformats.org/presentationml/2006/main">
  <p:tag name="FASFONT" val="Univers55"/>
</p:tagLst>
</file>

<file path=ppt/tags/tag36.xml><?xml version="1.0" encoding="utf-8"?>
<p:tagLst xmlns:a="http://schemas.openxmlformats.org/drawingml/2006/main" xmlns:r="http://schemas.openxmlformats.org/officeDocument/2006/relationships" xmlns:p="http://schemas.openxmlformats.org/presentationml/2006/main">
  <p:tag name="FASFONT" val="Univers55"/>
</p:tagLst>
</file>

<file path=ppt/tags/tag37.xml><?xml version="1.0" encoding="utf-8"?>
<p:tagLst xmlns:a="http://schemas.openxmlformats.org/drawingml/2006/main" xmlns:r="http://schemas.openxmlformats.org/officeDocument/2006/relationships" xmlns:p="http://schemas.openxmlformats.org/presentationml/2006/main">
  <p:tag name="FASFONT" val="Univers55"/>
</p:tagLst>
</file>

<file path=ppt/tags/tag38.xml><?xml version="1.0" encoding="utf-8"?>
<p:tagLst xmlns:a="http://schemas.openxmlformats.org/drawingml/2006/main" xmlns:r="http://schemas.openxmlformats.org/officeDocument/2006/relationships" xmlns:p="http://schemas.openxmlformats.org/presentationml/2006/main">
  <p:tag name="FASFONT" val="Univers55"/>
</p:tagLst>
</file>

<file path=ppt/tags/tag39.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40.xml><?xml version="1.0" encoding="utf-8"?>
<p:tagLst xmlns:a="http://schemas.openxmlformats.org/drawingml/2006/main" xmlns:r="http://schemas.openxmlformats.org/officeDocument/2006/relationships" xmlns:p="http://schemas.openxmlformats.org/presentationml/2006/main">
  <p:tag name="FASFONT" val="Univers55"/>
</p:tagLst>
</file>

<file path=ppt/tags/tag41.xml><?xml version="1.0" encoding="utf-8"?>
<p:tagLst xmlns:a="http://schemas.openxmlformats.org/drawingml/2006/main" xmlns:r="http://schemas.openxmlformats.org/officeDocument/2006/relationships" xmlns:p="http://schemas.openxmlformats.org/presentationml/2006/main">
  <p:tag name="FASFONT" val="Univers55"/>
</p:tagLst>
</file>

<file path=ppt/tags/tag42.xml><?xml version="1.0" encoding="utf-8"?>
<p:tagLst xmlns:a="http://schemas.openxmlformats.org/drawingml/2006/main" xmlns:r="http://schemas.openxmlformats.org/officeDocument/2006/relationships" xmlns:p="http://schemas.openxmlformats.org/presentationml/2006/main">
  <p:tag name="FASFONT" val="Univers55"/>
</p:tagLst>
</file>

<file path=ppt/tags/tag43.xml><?xml version="1.0" encoding="utf-8"?>
<p:tagLst xmlns:a="http://schemas.openxmlformats.org/drawingml/2006/main" xmlns:r="http://schemas.openxmlformats.org/officeDocument/2006/relationships" xmlns:p="http://schemas.openxmlformats.org/presentationml/2006/main">
  <p:tag name="ADV_TOP" val="176.4946"/>
  <p:tag name="ADV_LEFT" val="52.04898"/>
  <p:tag name="ADV_HEIGHT" val="32.82134"/>
  <p:tag name="ADV_WIDTH" val="301.3357"/>
</p:tagLst>
</file>

<file path=ppt/tags/tag44.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45.xml><?xml version="1.0" encoding="utf-8"?>
<p:tagLst xmlns:a="http://schemas.openxmlformats.org/drawingml/2006/main" xmlns:r="http://schemas.openxmlformats.org/officeDocument/2006/relationships" xmlns:p="http://schemas.openxmlformats.org/presentationml/2006/main">
  <p:tag name="FASFONT" val="Univers55"/>
</p:tagLst>
</file>

<file path=ppt/tags/tag46.xml><?xml version="1.0" encoding="utf-8"?>
<p:tagLst xmlns:a="http://schemas.openxmlformats.org/drawingml/2006/main" xmlns:r="http://schemas.openxmlformats.org/officeDocument/2006/relationships" xmlns:p="http://schemas.openxmlformats.org/presentationml/2006/main">
  <p:tag name="FASFONT" val="Univers55"/>
</p:tagLst>
</file>

<file path=ppt/tags/tag47.xml><?xml version="1.0" encoding="utf-8"?>
<p:tagLst xmlns:a="http://schemas.openxmlformats.org/drawingml/2006/main" xmlns:r="http://schemas.openxmlformats.org/officeDocument/2006/relationships" xmlns:p="http://schemas.openxmlformats.org/presentationml/2006/main">
  <p:tag name="FASFONT" val="Univers55"/>
</p:tagLst>
</file>

<file path=ppt/tags/tag48.xml><?xml version="1.0" encoding="utf-8"?>
<p:tagLst xmlns:a="http://schemas.openxmlformats.org/drawingml/2006/main" xmlns:r="http://schemas.openxmlformats.org/officeDocument/2006/relationships" xmlns:p="http://schemas.openxmlformats.org/presentationml/2006/main">
  <p:tag name="FASFONT" val="Univers55"/>
</p:tagLst>
</file>

<file path=ppt/tags/tag49.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50.xml><?xml version="1.0" encoding="utf-8"?>
<p:tagLst xmlns:a="http://schemas.openxmlformats.org/drawingml/2006/main" xmlns:r="http://schemas.openxmlformats.org/officeDocument/2006/relationships" xmlns:p="http://schemas.openxmlformats.org/presentationml/2006/main">
  <p:tag name="FASFONT" val="Univers55"/>
</p:tagLst>
</file>

<file path=ppt/tags/tag51.xml><?xml version="1.0" encoding="utf-8"?>
<p:tagLst xmlns:a="http://schemas.openxmlformats.org/drawingml/2006/main" xmlns:r="http://schemas.openxmlformats.org/officeDocument/2006/relationships" xmlns:p="http://schemas.openxmlformats.org/presentationml/2006/main">
  <p:tag name="FASFONT" val="Univers55"/>
</p:tagLst>
</file>

<file path=ppt/tags/tag52.xml><?xml version="1.0" encoding="utf-8"?>
<p:tagLst xmlns:a="http://schemas.openxmlformats.org/drawingml/2006/main" xmlns:r="http://schemas.openxmlformats.org/officeDocument/2006/relationships" xmlns:p="http://schemas.openxmlformats.org/presentationml/2006/main">
  <p:tag name="FASFONT" val="Univers55"/>
</p:tagLst>
</file>

<file path=ppt/tags/tag53.xml><?xml version="1.0" encoding="utf-8"?>
<p:tagLst xmlns:a="http://schemas.openxmlformats.org/drawingml/2006/main" xmlns:r="http://schemas.openxmlformats.org/officeDocument/2006/relationships" xmlns:p="http://schemas.openxmlformats.org/presentationml/2006/main">
  <p:tag name="FASFONT" val="Univers55"/>
</p:tagLst>
</file>

<file path=ppt/tags/tag54.xml><?xml version="1.0" encoding="utf-8"?>
<p:tagLst xmlns:a="http://schemas.openxmlformats.org/drawingml/2006/main" xmlns:r="http://schemas.openxmlformats.org/officeDocument/2006/relationships" xmlns:p="http://schemas.openxmlformats.org/presentationml/2006/main">
  <p:tag name="FASFONT" val="Univers55"/>
</p:tagLst>
</file>

<file path=ppt/tags/tag55.xml><?xml version="1.0" encoding="utf-8"?>
<p:tagLst xmlns:a="http://schemas.openxmlformats.org/drawingml/2006/main" xmlns:r="http://schemas.openxmlformats.org/officeDocument/2006/relationships" xmlns:p="http://schemas.openxmlformats.org/presentationml/2006/main">
  <p:tag name="FASFONT" val="Univers55"/>
</p:tagLst>
</file>

<file path=ppt/tags/tag56.xml><?xml version="1.0" encoding="utf-8"?>
<p:tagLst xmlns:a="http://schemas.openxmlformats.org/drawingml/2006/main" xmlns:r="http://schemas.openxmlformats.org/officeDocument/2006/relationships" xmlns:p="http://schemas.openxmlformats.org/presentationml/2006/main">
  <p:tag name="FASFONT" val="Univers55"/>
</p:tagLst>
</file>

<file path=ppt/tags/tag57.xml><?xml version="1.0" encoding="utf-8"?>
<p:tagLst xmlns:a="http://schemas.openxmlformats.org/drawingml/2006/main" xmlns:r="http://schemas.openxmlformats.org/officeDocument/2006/relationships" xmlns:p="http://schemas.openxmlformats.org/presentationml/2006/main">
  <p:tag name="FASFONT" val="Univers55"/>
</p:tagLst>
</file>

<file path=ppt/tags/tag58.xml><?xml version="1.0" encoding="utf-8"?>
<p:tagLst xmlns:a="http://schemas.openxmlformats.org/drawingml/2006/main" xmlns:r="http://schemas.openxmlformats.org/officeDocument/2006/relationships" xmlns:p="http://schemas.openxmlformats.org/presentationml/2006/main">
  <p:tag name="FASFONT" val="Univers55"/>
</p:tagLst>
</file>

<file path=ppt/tags/tag59.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60.xml><?xml version="1.0" encoding="utf-8"?>
<p:tagLst xmlns:a="http://schemas.openxmlformats.org/drawingml/2006/main" xmlns:r="http://schemas.openxmlformats.org/officeDocument/2006/relationships" xmlns:p="http://schemas.openxmlformats.org/presentationml/2006/main">
  <p:tag name="FASFONT" val="Univers55"/>
</p:tagLst>
</file>

<file path=ppt/tags/tag61.xml><?xml version="1.0" encoding="utf-8"?>
<p:tagLst xmlns:a="http://schemas.openxmlformats.org/drawingml/2006/main" xmlns:r="http://schemas.openxmlformats.org/officeDocument/2006/relationships" xmlns:p="http://schemas.openxmlformats.org/presentationml/2006/main">
  <p:tag name="FASFONT" val="Univers55"/>
</p:tagLst>
</file>

<file path=ppt/tags/tag62.xml><?xml version="1.0" encoding="utf-8"?>
<p:tagLst xmlns:a="http://schemas.openxmlformats.org/drawingml/2006/main" xmlns:r="http://schemas.openxmlformats.org/officeDocument/2006/relationships" xmlns:p="http://schemas.openxmlformats.org/presentationml/2006/main">
  <p:tag name="FASFONT" val="Univers55"/>
</p:tagLst>
</file>

<file path=ppt/tags/tag63.xml><?xml version="1.0" encoding="utf-8"?>
<p:tagLst xmlns:a="http://schemas.openxmlformats.org/drawingml/2006/main" xmlns:r="http://schemas.openxmlformats.org/officeDocument/2006/relationships" xmlns:p="http://schemas.openxmlformats.org/presentationml/2006/main">
  <p:tag name="FASFONT" val="Univers55"/>
</p:tagLst>
</file>

<file path=ppt/tags/tag64.xml><?xml version="1.0" encoding="utf-8"?>
<p:tagLst xmlns:a="http://schemas.openxmlformats.org/drawingml/2006/main" xmlns:r="http://schemas.openxmlformats.org/officeDocument/2006/relationships" xmlns:p="http://schemas.openxmlformats.org/presentationml/2006/main">
  <p:tag name="FASFONT" val="Univers55"/>
</p:tagLst>
</file>

<file path=ppt/tags/tag65.xml><?xml version="1.0" encoding="utf-8"?>
<p:tagLst xmlns:a="http://schemas.openxmlformats.org/drawingml/2006/main" xmlns:r="http://schemas.openxmlformats.org/officeDocument/2006/relationships" xmlns:p="http://schemas.openxmlformats.org/presentationml/2006/main">
  <p:tag name="FASFONT" val="Univers55"/>
</p:tagLst>
</file>

<file path=ppt/tags/tag66.xml><?xml version="1.0" encoding="utf-8"?>
<p:tagLst xmlns:a="http://schemas.openxmlformats.org/drawingml/2006/main" xmlns:r="http://schemas.openxmlformats.org/officeDocument/2006/relationships" xmlns:p="http://schemas.openxmlformats.org/presentationml/2006/main">
  <p:tag name="FASFONT" val="Univers55"/>
</p:tagLst>
</file>

<file path=ppt/tags/tag67.xml><?xml version="1.0" encoding="utf-8"?>
<p:tagLst xmlns:a="http://schemas.openxmlformats.org/drawingml/2006/main" xmlns:r="http://schemas.openxmlformats.org/officeDocument/2006/relationships" xmlns:p="http://schemas.openxmlformats.org/presentationml/2006/main">
  <p:tag name="FASFONT" val="Univers55"/>
</p:tagLst>
</file>

<file path=ppt/tags/tag68.xml><?xml version="1.0" encoding="utf-8"?>
<p:tagLst xmlns:a="http://schemas.openxmlformats.org/drawingml/2006/main" xmlns:r="http://schemas.openxmlformats.org/officeDocument/2006/relationships" xmlns:p="http://schemas.openxmlformats.org/presentationml/2006/main">
  <p:tag name="FASFONT" val="Univers55"/>
</p:tagLst>
</file>

<file path=ppt/tags/tag69.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70.xml><?xml version="1.0" encoding="utf-8"?>
<p:tagLst xmlns:a="http://schemas.openxmlformats.org/drawingml/2006/main" xmlns:r="http://schemas.openxmlformats.org/officeDocument/2006/relationships" xmlns:p="http://schemas.openxmlformats.org/presentationml/2006/main">
  <p:tag name="FASFONT" val="Univers55"/>
</p:tagLst>
</file>

<file path=ppt/tags/tag71.xml><?xml version="1.0" encoding="utf-8"?>
<p:tagLst xmlns:a="http://schemas.openxmlformats.org/drawingml/2006/main" xmlns:r="http://schemas.openxmlformats.org/officeDocument/2006/relationships" xmlns:p="http://schemas.openxmlformats.org/presentationml/2006/main">
  <p:tag name="FASFONT" val="Univers55"/>
</p:tagLst>
</file>

<file path=ppt/tags/tag72.xml><?xml version="1.0" encoding="utf-8"?>
<p:tagLst xmlns:a="http://schemas.openxmlformats.org/drawingml/2006/main" xmlns:r="http://schemas.openxmlformats.org/officeDocument/2006/relationships" xmlns:p="http://schemas.openxmlformats.org/presentationml/2006/main">
  <p:tag name="FASFONT" val="Univers55"/>
</p:tagLst>
</file>

<file path=ppt/tags/tag73.xml><?xml version="1.0" encoding="utf-8"?>
<p:tagLst xmlns:a="http://schemas.openxmlformats.org/drawingml/2006/main" xmlns:r="http://schemas.openxmlformats.org/officeDocument/2006/relationships" xmlns:p="http://schemas.openxmlformats.org/presentationml/2006/main">
  <p:tag name="FASFONT" val="Univers55"/>
</p:tagLst>
</file>

<file path=ppt/tags/tag74.xml><?xml version="1.0" encoding="utf-8"?>
<p:tagLst xmlns:a="http://schemas.openxmlformats.org/drawingml/2006/main" xmlns:r="http://schemas.openxmlformats.org/officeDocument/2006/relationships" xmlns:p="http://schemas.openxmlformats.org/presentationml/2006/main">
  <p:tag name="FASFONT" val="Univers55"/>
</p:tagLst>
</file>

<file path=ppt/tags/tag75.xml><?xml version="1.0" encoding="utf-8"?>
<p:tagLst xmlns:a="http://schemas.openxmlformats.org/drawingml/2006/main" xmlns:r="http://schemas.openxmlformats.org/officeDocument/2006/relationships" xmlns:p="http://schemas.openxmlformats.org/presentationml/2006/main">
  <p:tag name="FASFONT" val="Univers55"/>
</p:tagLst>
</file>

<file path=ppt/tags/tag76.xml><?xml version="1.0" encoding="utf-8"?>
<p:tagLst xmlns:a="http://schemas.openxmlformats.org/drawingml/2006/main" xmlns:r="http://schemas.openxmlformats.org/officeDocument/2006/relationships" xmlns:p="http://schemas.openxmlformats.org/presentationml/2006/main">
  <p:tag name="FASFONT" val="Univers55"/>
</p:tagLst>
</file>

<file path=ppt/tags/tag7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32">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overview document is intended to provide an introduction to Financial Due Diligence, its relevance and importance to our clients and how it adds value in a transaction. </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FDD_Overview</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AF12E7-D789-4ABB-8A9D-26F897974426}"/>
</file>

<file path=customXml/itemProps2.xml><?xml version="1.0" encoding="utf-8"?>
<ds:datastoreItem xmlns:ds="http://schemas.openxmlformats.org/officeDocument/2006/customXml" ds:itemID="{9133E9B7-D211-441E-9922-F7E49971D61D}"/>
</file>

<file path=customXml/itemProps3.xml><?xml version="1.0" encoding="utf-8"?>
<ds:datastoreItem xmlns:ds="http://schemas.openxmlformats.org/officeDocument/2006/customXml" ds:itemID="{E5B96D3C-07B9-4632-9407-E981662F9C05}"/>
</file>

<file path=customXml/itemProps4.xml><?xml version="1.0" encoding="utf-8"?>
<ds:datastoreItem xmlns:ds="http://schemas.openxmlformats.org/officeDocument/2006/customXml" ds:itemID="{420F8C90-9BC2-4540-8902-7D3EE9238AA6}"/>
</file>

<file path=docProps/app.xml><?xml version="1.0" encoding="utf-8"?>
<Properties xmlns="http://schemas.openxmlformats.org/officeDocument/2006/extended-properties" xmlns:vt="http://schemas.openxmlformats.org/officeDocument/2006/docPropsVTypes">
  <Template>KPMG Template 2007</Template>
  <TotalTime>0</TotalTime>
  <Words>4896</Words>
  <Application>Microsoft Office PowerPoint</Application>
  <PresentationFormat>Letter Paper (8.5x11 in)</PresentationFormat>
  <Paragraphs>843</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KPMG Template 2007</vt:lpstr>
      <vt:lpstr>Slide 0</vt:lpstr>
      <vt:lpstr>Slide 1</vt:lpstr>
      <vt:lpstr>FDD toolkit: Overview Contents </vt:lpstr>
      <vt:lpstr>FDD toolkit: Overview Purpose</vt:lpstr>
      <vt:lpstr>FDD toolkit: Overview How and when to use the toolkit</vt:lpstr>
      <vt:lpstr>FDD toolkit: Overview Content and framework</vt:lpstr>
      <vt:lpstr>FDD toolkit: Overview Reference materials</vt:lpstr>
      <vt:lpstr>FDD toolkit: Overview offshore support opportunities: guidance </vt:lpstr>
      <vt:lpstr>FDD toolkit: Overview Contents </vt:lpstr>
      <vt:lpstr>FDD toolkit: Overview TS is relevant throughout the cycle...</vt:lpstr>
      <vt:lpstr>FDD toolkit: Overview What is "due diligence"?</vt:lpstr>
      <vt:lpstr>FDD toolkit: Overview Its more than accounting</vt:lpstr>
      <vt:lpstr>FDD toolkit: Overview Why is FDD important to our clients?</vt:lpstr>
      <vt:lpstr>FDD toolkit: Overview Why is FDD important to our clients?</vt:lpstr>
      <vt:lpstr>FDD toolkit: Overview What FDD is and isn’t?</vt:lpstr>
      <vt:lpstr>FDD toolkit: Overview How does DD add value?</vt:lpstr>
      <vt:lpstr>Slide 16</vt:lpstr>
      <vt:lpstr>FDD toolkit: Overview When do we do FDD?</vt:lpstr>
      <vt:lpstr>Slide 18</vt:lpstr>
      <vt:lpstr>FDD toolkit: Overview How do we do FDD?</vt:lpstr>
      <vt:lpstr>FDD toolkit: Overview Issues based approach to FDD</vt:lpstr>
      <vt:lpstr>FDD toolkit: Overview Issues based approach to FDD – an example</vt:lpstr>
      <vt:lpstr>Slide 22</vt:lpstr>
      <vt:lpstr>FDD toolkit: Overview How FDD could go wrong</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FDD Toolkit Overview</dc:title>
  <dc:creator>Ramaswarmy, K.</dc:creator>
  <cp:keywords/>
  <dc:description/>
  <cp:lastModifiedBy/>
  <cp:revision>1</cp:revision>
  <dcterms:created xsi:type="dcterms:W3CDTF">2012-10-11T03:35:34Z</dcterms:created>
  <dcterms:modified xsi:type="dcterms:W3CDTF">2012-10-11T03:35:36Z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712300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overview document is intended to provide an introduction to Financial Due Diligence, its relevance and importance to our clients and how it adds value in a transaction. </vt:lpwstr>
  </property>
  <property fmtid="{D5CDD505-2E9C-101B-9397-08002B2CF9AE}" pid="7" name="Keyword">
    <vt:lpwstr>FDD_Overview</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25</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This overview document is intended to provide an introduction to Financial Due Diligence, its relevance and importance to our clients and how it adds value in a transaction.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FDD_Overview</vt:lpwstr>
  </property>
  <property fmtid="{D5CDD505-2E9C-101B-9397-08002B2CF9AE}" pid="102" name="AdvRiskReviewer">
    <vt:lpwstr/>
  </property>
</Properties>
</file>