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9"/>
  </p:notesMasterIdLst>
  <p:handoutMasterIdLst>
    <p:handoutMasterId r:id="rId20"/>
  </p:handoutMasterIdLst>
  <p:sldIdLst>
    <p:sldId id="283" r:id="rId2"/>
    <p:sldId id="393" r:id="rId3"/>
    <p:sldId id="414" r:id="rId4"/>
    <p:sldId id="403" r:id="rId5"/>
    <p:sldId id="406" r:id="rId6"/>
    <p:sldId id="407" r:id="rId7"/>
    <p:sldId id="405" r:id="rId8"/>
    <p:sldId id="408" r:id="rId9"/>
    <p:sldId id="409" r:id="rId10"/>
    <p:sldId id="398" r:id="rId11"/>
    <p:sldId id="397" r:id="rId12"/>
    <p:sldId id="410" r:id="rId13"/>
    <p:sldId id="411" r:id="rId14"/>
    <p:sldId id="412" r:id="rId15"/>
    <p:sldId id="413" r:id="rId16"/>
    <p:sldId id="402" r:id="rId17"/>
    <p:sldId id="415" r:id="rId18"/>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E7EDF5"/>
    <a:srgbClr val="FAD8AF"/>
    <a:srgbClr val="85904E"/>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75" autoAdjust="0"/>
    <p:restoredTop sz="83774" autoAdjust="0"/>
  </p:normalViewPr>
  <p:slideViewPr>
    <p:cSldViewPr snapToGrid="0" showGuides="1">
      <p:cViewPr varScale="1">
        <p:scale>
          <a:sx n="71" d="100"/>
          <a:sy n="71" d="100"/>
        </p:scale>
        <p:origin x="-1494"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90B5D-D7D3-44BA-B66B-9862F67D1642}" type="slidenum">
              <a:rPr lang="en-GB"/>
              <a:pPr/>
              <a:t>9</a:t>
            </a:fld>
            <a:endParaRPr lang="en-GB"/>
          </a:p>
        </p:txBody>
      </p:sp>
      <p:sp>
        <p:nvSpPr>
          <p:cNvPr id="1321986" name="Rectangle 2"/>
          <p:cNvSpPr>
            <a:spLocks noGrp="1" noRot="1" noChangeAspect="1" noChangeArrowheads="1" noTextEdit="1"/>
          </p:cNvSpPr>
          <p:nvPr>
            <p:ph type="sldImg"/>
          </p:nvPr>
        </p:nvSpPr>
        <p:spPr>
          <a:xfrm>
            <a:off x="1169988" y="696913"/>
            <a:ext cx="4643437" cy="3481387"/>
          </a:xfrm>
          <a:ln/>
        </p:spPr>
      </p:sp>
      <p:sp>
        <p:nvSpPr>
          <p:cNvPr id="1321987" name="Rectangle 3"/>
          <p:cNvSpPr>
            <a:spLocks noGrp="1" noChangeArrowheads="1"/>
          </p:cNvSpPr>
          <p:nvPr>
            <p:ph type="body" idx="1"/>
          </p:nvPr>
        </p:nvSpPr>
        <p:spPr>
          <a:xfrm>
            <a:off x="698175" y="4409498"/>
            <a:ext cx="5588652" cy="4177887"/>
          </a:xfrm>
        </p:spPr>
        <p:txBody>
          <a:bodyPr/>
          <a:lstStyle/>
          <a:p>
            <a:endParaRPr lang="en-US" sz="9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D8698-F325-4C40-A5F5-3DEABCAC5BBE}" type="slidenum">
              <a:rPr lang="en-GB"/>
              <a:pPr/>
              <a:t>10</a:t>
            </a:fld>
            <a:endParaRPr lang="en-GB"/>
          </a:p>
        </p:txBody>
      </p:sp>
      <p:sp>
        <p:nvSpPr>
          <p:cNvPr id="1319938" name="Rectangle 2"/>
          <p:cNvSpPr>
            <a:spLocks noGrp="1" noRot="1" noChangeAspect="1" noChangeArrowheads="1" noTextEdit="1"/>
          </p:cNvSpPr>
          <p:nvPr>
            <p:ph type="sldImg"/>
          </p:nvPr>
        </p:nvSpPr>
        <p:spPr>
          <a:ln/>
        </p:spPr>
      </p:sp>
      <p:sp>
        <p:nvSpPr>
          <p:cNvPr id="1319939" name="Rectangle 3"/>
          <p:cNvSpPr>
            <a:spLocks noGrp="1" noChangeArrowheads="1"/>
          </p:cNvSpPr>
          <p:nvPr>
            <p:ph type="body" idx="1"/>
          </p:nvPr>
        </p:nvSpPr>
        <p:spPr/>
        <p:txBody>
          <a:bodyPr/>
          <a:lstStyle/>
          <a:p>
            <a:endParaRPr lang="en-GB" sz="9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E1EA-A5FA-4DA5-9814-9596E151C946}" type="slidenum">
              <a:rPr lang="en-GB"/>
              <a:pPr/>
              <a:t>11</a:t>
            </a:fld>
            <a:endParaRPr lang="en-GB"/>
          </a:p>
        </p:txBody>
      </p:sp>
      <p:sp>
        <p:nvSpPr>
          <p:cNvPr id="1801218" name="Rectangle 2"/>
          <p:cNvSpPr>
            <a:spLocks noGrp="1" noRot="1" noChangeAspect="1" noChangeArrowheads="1" noTextEdit="1"/>
          </p:cNvSpPr>
          <p:nvPr>
            <p:ph type="sldImg"/>
          </p:nvPr>
        </p:nvSpPr>
        <p:spPr>
          <a:xfrm>
            <a:off x="1169988" y="696913"/>
            <a:ext cx="4643437" cy="3481387"/>
          </a:xfrm>
          <a:ln/>
        </p:spPr>
      </p:sp>
      <p:sp>
        <p:nvSpPr>
          <p:cNvPr id="1801219" name="Rectangle 3"/>
          <p:cNvSpPr>
            <a:spLocks noGrp="1" noChangeArrowheads="1"/>
          </p:cNvSpPr>
          <p:nvPr>
            <p:ph type="body" idx="1"/>
          </p:nvPr>
        </p:nvSpPr>
        <p:spPr>
          <a:xfrm>
            <a:off x="698175" y="4409498"/>
            <a:ext cx="5588652" cy="4177887"/>
          </a:xfrm>
        </p:spPr>
        <p:txBody>
          <a:bodyPr/>
          <a:lstStyle/>
          <a:p>
            <a:endParaRPr lang="en-US" sz="9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E1EA-A5FA-4DA5-9814-9596E151C946}" type="slidenum">
              <a:rPr lang="en-GB"/>
              <a:pPr/>
              <a:t>12</a:t>
            </a:fld>
            <a:endParaRPr lang="en-GB"/>
          </a:p>
        </p:txBody>
      </p:sp>
      <p:sp>
        <p:nvSpPr>
          <p:cNvPr id="1801218" name="Rectangle 2"/>
          <p:cNvSpPr>
            <a:spLocks noGrp="1" noRot="1" noChangeAspect="1" noChangeArrowheads="1" noTextEdit="1"/>
          </p:cNvSpPr>
          <p:nvPr>
            <p:ph type="sldImg"/>
          </p:nvPr>
        </p:nvSpPr>
        <p:spPr>
          <a:xfrm>
            <a:off x="1169988" y="696913"/>
            <a:ext cx="4643437" cy="3481387"/>
          </a:xfrm>
          <a:ln/>
        </p:spPr>
      </p:sp>
      <p:sp>
        <p:nvSpPr>
          <p:cNvPr id="1801219" name="Rectangle 3"/>
          <p:cNvSpPr>
            <a:spLocks noGrp="1" noChangeArrowheads="1"/>
          </p:cNvSpPr>
          <p:nvPr>
            <p:ph type="body" idx="1"/>
          </p:nvPr>
        </p:nvSpPr>
        <p:spPr>
          <a:xfrm>
            <a:off x="698175" y="4409498"/>
            <a:ext cx="5588652" cy="4177887"/>
          </a:xfrm>
        </p:spPr>
        <p:txBody>
          <a:bodyPr/>
          <a:lstStyle/>
          <a:p>
            <a:endParaRPr lang="en-US" sz="9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E1EA-A5FA-4DA5-9814-9596E151C946}" type="slidenum">
              <a:rPr lang="en-GB"/>
              <a:pPr/>
              <a:t>13</a:t>
            </a:fld>
            <a:endParaRPr lang="en-GB"/>
          </a:p>
        </p:txBody>
      </p:sp>
      <p:sp>
        <p:nvSpPr>
          <p:cNvPr id="1801218" name="Rectangle 2"/>
          <p:cNvSpPr>
            <a:spLocks noGrp="1" noRot="1" noChangeAspect="1" noChangeArrowheads="1" noTextEdit="1"/>
          </p:cNvSpPr>
          <p:nvPr>
            <p:ph type="sldImg"/>
          </p:nvPr>
        </p:nvSpPr>
        <p:spPr>
          <a:xfrm>
            <a:off x="1169988" y="696913"/>
            <a:ext cx="4643437" cy="3481387"/>
          </a:xfrm>
          <a:ln/>
        </p:spPr>
      </p:sp>
      <p:sp>
        <p:nvSpPr>
          <p:cNvPr id="1801219" name="Rectangle 3"/>
          <p:cNvSpPr>
            <a:spLocks noGrp="1" noChangeArrowheads="1"/>
          </p:cNvSpPr>
          <p:nvPr>
            <p:ph type="body" idx="1"/>
          </p:nvPr>
        </p:nvSpPr>
        <p:spPr>
          <a:xfrm>
            <a:off x="698175" y="4409498"/>
            <a:ext cx="5588652" cy="4177887"/>
          </a:xfrm>
        </p:spPr>
        <p:txBody>
          <a:bodyPr/>
          <a:lstStyle/>
          <a:p>
            <a:endParaRPr lang="en-US" sz="9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E1EA-A5FA-4DA5-9814-9596E151C946}" type="slidenum">
              <a:rPr lang="en-GB"/>
              <a:pPr/>
              <a:t>14</a:t>
            </a:fld>
            <a:endParaRPr lang="en-GB"/>
          </a:p>
        </p:txBody>
      </p:sp>
      <p:sp>
        <p:nvSpPr>
          <p:cNvPr id="1801218" name="Rectangle 2"/>
          <p:cNvSpPr>
            <a:spLocks noGrp="1" noRot="1" noChangeAspect="1" noChangeArrowheads="1" noTextEdit="1"/>
          </p:cNvSpPr>
          <p:nvPr>
            <p:ph type="sldImg"/>
          </p:nvPr>
        </p:nvSpPr>
        <p:spPr>
          <a:xfrm>
            <a:off x="1169988" y="696913"/>
            <a:ext cx="4643437" cy="3481387"/>
          </a:xfrm>
          <a:ln/>
        </p:spPr>
      </p:sp>
      <p:sp>
        <p:nvSpPr>
          <p:cNvPr id="1801219" name="Rectangle 3"/>
          <p:cNvSpPr>
            <a:spLocks noGrp="1" noChangeArrowheads="1"/>
          </p:cNvSpPr>
          <p:nvPr>
            <p:ph type="body" idx="1"/>
          </p:nvPr>
        </p:nvSpPr>
        <p:spPr>
          <a:xfrm>
            <a:off x="698175" y="4409498"/>
            <a:ext cx="5588652" cy="4177887"/>
          </a:xfrm>
        </p:spPr>
        <p:txBody>
          <a:bodyPr/>
          <a:lstStyle/>
          <a:p>
            <a:endParaRPr lang="en-US" sz="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CAD00-CA21-488E-B40E-A013BEF12327}" type="slidenum">
              <a:rPr lang="en-GB"/>
              <a:pPr/>
              <a:t>15</a:t>
            </a:fld>
            <a:endParaRPr lang="en-GB"/>
          </a:p>
        </p:txBody>
      </p:sp>
      <p:sp>
        <p:nvSpPr>
          <p:cNvPr id="1324034" name="Rectangle 2"/>
          <p:cNvSpPr>
            <a:spLocks noGrp="1" noRot="1" noChangeAspect="1" noChangeArrowheads="1" noTextEdit="1"/>
          </p:cNvSpPr>
          <p:nvPr>
            <p:ph type="sldImg"/>
          </p:nvPr>
        </p:nvSpPr>
        <p:spPr>
          <a:xfrm>
            <a:off x="1169988" y="696913"/>
            <a:ext cx="4643437" cy="3481387"/>
          </a:xfrm>
          <a:ln/>
        </p:spPr>
      </p:sp>
      <p:sp>
        <p:nvSpPr>
          <p:cNvPr id="1324035" name="Rectangle 3"/>
          <p:cNvSpPr>
            <a:spLocks noGrp="1" noChangeArrowheads="1"/>
          </p:cNvSpPr>
          <p:nvPr>
            <p:ph type="body" idx="1"/>
          </p:nvPr>
        </p:nvSpPr>
        <p:spPr>
          <a:xfrm>
            <a:off x="698175" y="4409498"/>
            <a:ext cx="5588652" cy="4177887"/>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D86E6-863D-486D-8B3F-284D0FFC1C6D}" type="slidenum">
              <a:rPr lang="en-GB"/>
              <a:pPr/>
              <a:t>7</a:t>
            </a:fld>
            <a:endParaRPr lang="en-GB"/>
          </a:p>
        </p:txBody>
      </p:sp>
      <p:sp>
        <p:nvSpPr>
          <p:cNvPr id="1739778" name="Rectangle 2"/>
          <p:cNvSpPr>
            <a:spLocks noGrp="1" noRot="1" noChangeAspect="1" noChangeArrowheads="1" noTextEdit="1"/>
          </p:cNvSpPr>
          <p:nvPr>
            <p:ph type="sldImg"/>
          </p:nvPr>
        </p:nvSpPr>
        <p:spPr>
          <a:ln/>
        </p:spPr>
      </p:sp>
      <p:sp>
        <p:nvSpPr>
          <p:cNvPr id="1739779" name="Rectangle 3"/>
          <p:cNvSpPr>
            <a:spLocks noGrp="1" noChangeArrowheads="1"/>
          </p:cNvSpPr>
          <p:nvPr>
            <p:ph type="body" idx="1"/>
          </p:nvPr>
        </p:nvSpPr>
        <p:spPr/>
        <p:txBody>
          <a:bodyPr/>
          <a:lstStyle/>
          <a:p>
            <a:endParaRPr lang="en-GB" sz="9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D86E6-863D-486D-8B3F-284D0FFC1C6D}" type="slidenum">
              <a:rPr lang="en-GB"/>
              <a:pPr/>
              <a:t>8</a:t>
            </a:fld>
            <a:endParaRPr lang="en-GB"/>
          </a:p>
        </p:txBody>
      </p:sp>
      <p:sp>
        <p:nvSpPr>
          <p:cNvPr id="1739778" name="Rectangle 2"/>
          <p:cNvSpPr>
            <a:spLocks noGrp="1" noRot="1" noChangeAspect="1" noChangeArrowheads="1" noTextEdit="1"/>
          </p:cNvSpPr>
          <p:nvPr>
            <p:ph type="sldImg"/>
          </p:nvPr>
        </p:nvSpPr>
        <p:spPr>
          <a:ln/>
        </p:spPr>
      </p:sp>
      <p:sp>
        <p:nvSpPr>
          <p:cNvPr id="1739779" name="Rectangle 3"/>
          <p:cNvSpPr>
            <a:spLocks noGrp="1" noChangeArrowheads="1"/>
          </p:cNvSpPr>
          <p:nvPr>
            <p:ph type="body" idx="1"/>
          </p:nvPr>
        </p:nvSpPr>
        <p:spPr/>
        <p:txBody>
          <a:bodyPr/>
          <a:lstStyle/>
          <a:p>
            <a:endParaRPr lang="en-GB" sz="9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2047" y="1"/>
            <a:ext cx="7112977" cy="9826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52046" y="1268413"/>
            <a:ext cx="8639908" cy="5040312"/>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36730"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16178" y="638834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11.emf"/><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4.xml"/><Relationship Id="rId5" Type="http://schemas.openxmlformats.org/officeDocument/2006/relationships/slideLayout" Target="../slideLayouts/slideLayout12.xml"/><Relationship Id="rId4"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276600" y="2998556"/>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 TOOLKIT</a:t>
            </a:r>
          </a:p>
          <a:p>
            <a:pPr algn="r">
              <a:lnSpc>
                <a:spcPts val="3240"/>
              </a:lnSpc>
              <a:defRPr/>
            </a:pPr>
            <a:endParaRPr lang="en-GB" sz="3200" b="1" kern="0" dirty="0">
              <a:solidFill>
                <a:schemeClr val="bg1"/>
              </a:solidFill>
              <a:latin typeface="Arial"/>
              <a:cs typeface="Arial"/>
            </a:endParaRPr>
          </a:p>
          <a:p>
            <a:pPr algn="r">
              <a:lnSpc>
                <a:spcPts val="3240"/>
              </a:lnSpc>
              <a:defRPr/>
            </a:pPr>
            <a:r>
              <a:rPr lang="en-GB" sz="3000" b="1" kern="0" dirty="0">
                <a:solidFill>
                  <a:schemeClr val="bg1"/>
                </a:solidFill>
                <a:latin typeface="Arial"/>
                <a:cs typeface="Arial"/>
              </a:rPr>
              <a:t>Historical and current trading</a:t>
            </a:r>
          </a:p>
          <a:p>
            <a:pPr algn="r">
              <a:lnSpc>
                <a:spcPts val="3240"/>
              </a:lnSpc>
              <a:defRPr/>
            </a:pPr>
            <a:r>
              <a:rPr lang="en-GB" sz="3000" b="1" kern="0" dirty="0">
                <a:solidFill>
                  <a:schemeClr val="bg1"/>
                </a:solidFill>
                <a:latin typeface="Arial"/>
                <a:cs typeface="Arial"/>
              </a:rPr>
              <a:t>Current trading DD considerations</a:t>
            </a:r>
            <a:endParaRPr lang="en-GB" sz="3000" b="1" kern="0" dirty="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9" name="Comment 28"/>
          <p:cNvSpPr>
            <a:spLocks noChangeArrowheads="1"/>
          </p:cNvSpPr>
          <p:nvPr/>
        </p:nvSpPr>
        <p:spPr bwMode="auto">
          <a:xfrm>
            <a:off x="4270160" y="1804657"/>
            <a:ext cx="4873842" cy="982931"/>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977900" y="1452563"/>
            <a:ext cx="5422900" cy="1714500"/>
          </a:xfrm>
          <a:prstGeom prst="rect">
            <a:avLst/>
          </a:prstGeom>
          <a:solidFill>
            <a:srgbClr val="E7EDF5"/>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900" i="1" dirty="0"/>
              <a:t>Actual</a:t>
            </a:r>
          </a:p>
        </p:txBody>
      </p:sp>
      <p:sp>
        <p:nvSpPr>
          <p:cNvPr id="1320963" name="Rectangle 3"/>
          <p:cNvSpPr>
            <a:spLocks noChangeArrowheads="1"/>
          </p:cNvSpPr>
          <p:nvPr/>
        </p:nvSpPr>
        <p:spPr bwMode="auto">
          <a:xfrm>
            <a:off x="6010274" y="1447801"/>
            <a:ext cx="2041525" cy="1727200"/>
          </a:xfrm>
          <a:prstGeom prst="rect">
            <a:avLst/>
          </a:prstGeom>
          <a:solidFill>
            <a:srgbClr val="FAD8AF"/>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900" i="1" dirty="0"/>
              <a:t>Forecast</a:t>
            </a:r>
          </a:p>
        </p:txBody>
      </p:sp>
      <p:sp>
        <p:nvSpPr>
          <p:cNvPr id="1320964" name="Rectangle 4"/>
          <p:cNvSpPr>
            <a:spLocks noGrp="1" noChangeArrowheads="1"/>
          </p:cNvSpPr>
          <p:nvPr>
            <p:ph type="title"/>
          </p:nvPr>
        </p:nvSpPr>
        <p:spPr bwMode="gray">
          <a:xfrm>
            <a:off x="252047" y="14515"/>
            <a:ext cx="7112977" cy="982663"/>
          </a:xfrm>
        </p:spPr>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Last twelve months analysis</a:t>
            </a:r>
          </a:p>
        </p:txBody>
      </p:sp>
      <p:pic>
        <p:nvPicPr>
          <p:cNvPr id="2050" name="Picture 2"/>
          <p:cNvPicPr>
            <a:picLocks noChangeAspect="1" noChangeArrowheads="1"/>
          </p:cNvPicPr>
          <p:nvPr/>
        </p:nvPicPr>
        <p:blipFill>
          <a:blip r:embed="rId5" cstate="print"/>
          <a:srcRect/>
          <a:stretch>
            <a:fillRect/>
          </a:stretch>
        </p:blipFill>
        <p:spPr bwMode="auto">
          <a:xfrm>
            <a:off x="233363" y="1379538"/>
            <a:ext cx="8753475" cy="2305050"/>
          </a:xfrm>
          <a:prstGeom prst="rect">
            <a:avLst/>
          </a:prstGeom>
          <a:noFill/>
          <a:ln w="9525">
            <a:noFill/>
            <a:miter lim="800000"/>
            <a:headEnd/>
            <a:tailEnd/>
          </a:ln>
          <a:effectLst/>
        </p:spPr>
      </p:pic>
      <p:sp>
        <p:nvSpPr>
          <p:cNvPr id="24" name="Rectangle 20"/>
          <p:cNvSpPr>
            <a:spLocks noChangeArrowheads="1"/>
          </p:cNvSpPr>
          <p:nvPr/>
        </p:nvSpPr>
        <p:spPr bwMode="auto">
          <a:xfrm>
            <a:off x="-12700" y="1014415"/>
            <a:ext cx="2425700" cy="369885"/>
          </a:xfrm>
          <a:prstGeom prst="rect">
            <a:avLst/>
          </a:prstGeom>
          <a:noFill/>
          <a:ln w="9525">
            <a:noFill/>
            <a:miter lim="800000"/>
            <a:headEnd/>
            <a:tailEnd/>
          </a:ln>
          <a:effectLst/>
        </p:spPr>
        <p:txBody>
          <a:bodyPr lIns="0" tIns="0" rIns="0" bIns="0" anchor="ctr" anchorCtr="1"/>
          <a:lstStyle/>
          <a:p>
            <a:pPr defTabSz="762000" eaLnBrk="0" hangingPunct="0">
              <a:lnSpc>
                <a:spcPct val="90000"/>
              </a:lnSpc>
            </a:pPr>
            <a:r>
              <a:rPr lang="en-GB" sz="1200" b="1" dirty="0"/>
              <a:t>Rolling twelve months EBITDA</a:t>
            </a:r>
          </a:p>
        </p:txBody>
      </p:sp>
      <p:sp>
        <p:nvSpPr>
          <p:cNvPr id="33" name="Rectangle 111"/>
          <p:cNvSpPr>
            <a:spLocks noChangeArrowheads="1"/>
          </p:cNvSpPr>
          <p:nvPr>
            <p:custDataLst>
              <p:tags r:id="rId1"/>
            </p:custDataLst>
          </p:nvPr>
        </p:nvSpPr>
        <p:spPr bwMode="auto">
          <a:xfrm>
            <a:off x="870857" y="4281715"/>
            <a:ext cx="7518400" cy="206102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defTabSz="762000">
              <a:spcBef>
                <a:spcPct val="20000"/>
              </a:spcBef>
            </a:pPr>
            <a:r>
              <a:rPr lang="en-GB" sz="1400" dirty="0">
                <a:solidFill>
                  <a:schemeClr val="accent1"/>
                </a:solidFill>
                <a:latin typeface="Arial"/>
              </a:rPr>
              <a:t>A trailing twelve month (TTM)/last twelve month (LTM) analysis looks at the business performance for the most recent twelve month period. Such analysis:</a:t>
            </a:r>
          </a:p>
          <a:p>
            <a:pPr marL="228600" indent="-228600" defTabSz="762000">
              <a:spcBef>
                <a:spcPct val="20000"/>
              </a:spcBef>
              <a:buSzPct val="125000"/>
              <a:buFont typeface="Arial" pitchFamily="34" charset="0"/>
              <a:buChar char="▪"/>
            </a:pPr>
            <a:r>
              <a:rPr lang="en-GB" sz="1400" dirty="0">
                <a:solidFill>
                  <a:schemeClr val="accent1"/>
                </a:solidFill>
                <a:latin typeface="Arial"/>
              </a:rPr>
              <a:t>Removes any inherent seasonality (e.g. weather related) or accounting distortions (e.g. 4,4,5  period accounting)</a:t>
            </a:r>
          </a:p>
          <a:p>
            <a:pPr marL="228600" indent="-228600" defTabSz="762000">
              <a:spcBef>
                <a:spcPct val="20000"/>
              </a:spcBef>
              <a:buSzPct val="125000"/>
              <a:buFont typeface="Arial" pitchFamily="34" charset="0"/>
              <a:buChar char="▪"/>
            </a:pPr>
            <a:r>
              <a:rPr lang="en-GB" sz="1400" dirty="0">
                <a:solidFill>
                  <a:schemeClr val="accent1"/>
                </a:solidFill>
                <a:latin typeface="Arial"/>
              </a:rPr>
              <a:t> The above provides a trend of the business with historical, current and forecast performance included in the same analysis</a:t>
            </a:r>
          </a:p>
          <a:p>
            <a:pPr marL="228600" indent="-228600" defTabSz="762000">
              <a:spcBef>
                <a:spcPct val="20000"/>
              </a:spcBef>
              <a:buSzPct val="125000"/>
              <a:buFont typeface="Arial" pitchFamily="34" charset="0"/>
              <a:buChar char="▪"/>
            </a:pPr>
            <a:r>
              <a:rPr lang="en-GB" sz="1400" dirty="0">
                <a:solidFill>
                  <a:schemeClr val="accent1"/>
                </a:solidFill>
                <a:latin typeface="Arial"/>
              </a:rPr>
              <a:t>TTM/LTM analysis can be a very powerful tool, provided the recent months (after the last audited period) are prepared with the same rigor and consistency as the audited financials. </a:t>
            </a:r>
          </a:p>
        </p:txBody>
      </p:sp>
      <p:sp>
        <p:nvSpPr>
          <p:cNvPr id="34" name="AutoShape 5"/>
          <p:cNvSpPr>
            <a:spLocks noChangeArrowheads="1"/>
          </p:cNvSpPr>
          <p:nvPr/>
        </p:nvSpPr>
        <p:spPr bwMode="auto">
          <a:xfrm>
            <a:off x="3930266" y="3705499"/>
            <a:ext cx="855785" cy="547187"/>
          </a:xfrm>
          <a:prstGeom prst="downArrow">
            <a:avLst>
              <a:gd name="adj1" fmla="val 50000"/>
              <a:gd name="adj2" fmla="val 25000"/>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dirty="0">
              <a:solidFill>
                <a:schemeClr val="bg1"/>
              </a:solidFill>
              <a:latin typeface="Arial"/>
            </a:endParaRPr>
          </a:p>
        </p:txBody>
      </p:sp>
      <p:pic>
        <p:nvPicPr>
          <p:cNvPr id="10" name="Picture 5"/>
          <p:cNvPicPr>
            <a:picLocks noChangeAspect="1" noChangeArrowheads="1"/>
          </p:cNvPicPr>
          <p:nvPr/>
        </p:nvPicPr>
        <p:blipFill>
          <a:blip r:embed="rId6" cstate="print"/>
          <a:srcRect/>
          <a:stretch>
            <a:fillRect/>
          </a:stretch>
        </p:blipFill>
        <p:spPr bwMode="auto">
          <a:xfrm>
            <a:off x="8100410" y="43542"/>
            <a:ext cx="822960" cy="822960"/>
          </a:xfrm>
          <a:prstGeom prst="rect">
            <a:avLst/>
          </a:prstGeom>
          <a:noFill/>
          <a:ln w="9525">
            <a:noFill/>
            <a:miter lim="800000"/>
            <a:headEnd/>
            <a:tailEnd/>
          </a:ln>
          <a:effectLst/>
        </p:spPr>
      </p:pic>
      <p:sp>
        <p:nvSpPr>
          <p:cNvPr id="11" name="Rectangle 4"/>
          <p:cNvSpPr>
            <a:spLocks noChangeArrowheads="1"/>
          </p:cNvSpPr>
          <p:nvPr>
            <p:custDataLst>
              <p:tags r:id="rId2"/>
            </p:custDataLst>
          </p:nvPr>
        </p:nvSpPr>
        <p:spPr bwMode="gray">
          <a:xfrm>
            <a:off x="960212" y="3660776"/>
            <a:ext cx="4787900" cy="241299"/>
          </a:xfrm>
          <a:prstGeom prst="rect">
            <a:avLst/>
          </a:prstGeom>
          <a:noFill/>
          <a:ln w="6350">
            <a:noFill/>
            <a:miter lim="800000"/>
            <a:headEnd/>
            <a:tailEnd/>
          </a:ln>
          <a:effectLst/>
        </p:spPr>
        <p:txBody>
          <a:bodyPr lIns="0" tIns="0" rIns="0" bIns="0"/>
          <a:lstStyle/>
          <a:p>
            <a:pPr marL="661988" indent="-661988" defTabSz="762000" eaLnBrk="0" hangingPunct="0">
              <a:spcBef>
                <a:spcPct val="15000"/>
              </a:spcBef>
              <a:tabLst>
                <a:tab pos="476250" algn="l"/>
              </a:tabLst>
            </a:pPr>
            <a:r>
              <a:rPr lang="en-GB" sz="800" b="0" i="1" dirty="0">
                <a:solidFill>
                  <a:schemeClr val="accent1"/>
                </a:solidFill>
                <a:latin typeface="Univers 55" pitchFamily="2" charset="0"/>
                <a:cs typeface="Arial" pitchFamily="34" charset="0"/>
              </a:rPr>
              <a:t>Source:		Management accounts</a:t>
            </a:r>
          </a:p>
          <a:p>
            <a:pPr marL="661988" indent="-661988" defTabSz="762000" eaLnBrk="0" hangingPunct="0">
              <a:spcBef>
                <a:spcPct val="15000"/>
              </a:spcBef>
              <a:tabLst>
                <a:tab pos="476250" algn="l"/>
              </a:tabLst>
            </a:pPr>
            <a:endParaRPr lang="en-GB" sz="800" b="0" i="1" dirty="0">
              <a:solidFill>
                <a:schemeClr val="accent1"/>
              </a:solidFill>
              <a:latin typeface="Univers 55" pitchFamily="2"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2"/>
          <p:cNvSpPr>
            <a:spLocks noChangeArrowheads="1"/>
          </p:cNvSpPr>
          <p:nvPr/>
        </p:nvSpPr>
        <p:spPr bwMode="auto">
          <a:xfrm>
            <a:off x="4876800" y="4013200"/>
            <a:ext cx="2730500" cy="1701799"/>
          </a:xfrm>
          <a:prstGeom prst="rect">
            <a:avLst/>
          </a:prstGeom>
          <a:solidFill>
            <a:srgbClr val="E7EDF5"/>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800" i="1" dirty="0"/>
              <a:t>Actual</a:t>
            </a:r>
          </a:p>
        </p:txBody>
      </p:sp>
      <p:sp>
        <p:nvSpPr>
          <p:cNvPr id="226" name="Rectangle 3"/>
          <p:cNvSpPr>
            <a:spLocks noChangeArrowheads="1"/>
          </p:cNvSpPr>
          <p:nvPr/>
        </p:nvSpPr>
        <p:spPr bwMode="auto">
          <a:xfrm>
            <a:off x="7623175" y="4021139"/>
            <a:ext cx="1371600" cy="1690368"/>
          </a:xfrm>
          <a:prstGeom prst="rect">
            <a:avLst/>
          </a:prstGeom>
          <a:solidFill>
            <a:srgbClr val="FAD8AF"/>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800" i="1" dirty="0"/>
              <a:t>Forecast</a:t>
            </a:r>
          </a:p>
        </p:txBody>
      </p:sp>
      <p:sp>
        <p:nvSpPr>
          <p:cNvPr id="224" name="Rectangle 3"/>
          <p:cNvSpPr>
            <a:spLocks noChangeArrowheads="1"/>
          </p:cNvSpPr>
          <p:nvPr/>
        </p:nvSpPr>
        <p:spPr bwMode="auto">
          <a:xfrm>
            <a:off x="3178175" y="4084303"/>
            <a:ext cx="1292226" cy="1630697"/>
          </a:xfrm>
          <a:prstGeom prst="rect">
            <a:avLst/>
          </a:prstGeom>
          <a:solidFill>
            <a:srgbClr val="FAD8AF"/>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800" i="1" dirty="0"/>
              <a:t>Forecast</a:t>
            </a:r>
          </a:p>
        </p:txBody>
      </p:sp>
      <p:sp>
        <p:nvSpPr>
          <p:cNvPr id="223" name="Rectangle 2"/>
          <p:cNvSpPr>
            <a:spLocks noChangeArrowheads="1"/>
          </p:cNvSpPr>
          <p:nvPr/>
        </p:nvSpPr>
        <p:spPr bwMode="auto">
          <a:xfrm>
            <a:off x="673100" y="4076684"/>
            <a:ext cx="2451100" cy="1638315"/>
          </a:xfrm>
          <a:prstGeom prst="rect">
            <a:avLst/>
          </a:prstGeom>
          <a:solidFill>
            <a:srgbClr val="E7EDF5"/>
          </a:solidFill>
          <a:ln w="6350">
            <a:noFill/>
            <a:miter lim="800000"/>
            <a:headEnd type="none" w="sm" len="sm"/>
            <a:tailEnd type="none" w="sm" len="sm"/>
          </a:ln>
          <a:effectLst/>
        </p:spPr>
        <p:txBody>
          <a:bodyPr wrap="none" lIns="126000" tIns="46800" rIns="90000" bIns="46800" anchorCtr="1"/>
          <a:lstStyle/>
          <a:p>
            <a:pPr algn="ctr" defTabSz="762000" eaLnBrk="0" hangingPunct="0"/>
            <a:r>
              <a:rPr lang="en-GB" sz="800" i="1" dirty="0"/>
              <a:t>Actual</a:t>
            </a:r>
          </a:p>
        </p:txBody>
      </p:sp>
      <p:sp>
        <p:nvSpPr>
          <p:cNvPr id="1318915" name="Rectangle 3"/>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Order books/contracts</a:t>
            </a:r>
            <a:endParaRPr lang="en-GB" sz="1800" dirty="0">
              <a:solidFill>
                <a:schemeClr val="accent1"/>
              </a:solidFill>
            </a:endParaRPr>
          </a:p>
        </p:txBody>
      </p:sp>
      <p:sp>
        <p:nvSpPr>
          <p:cNvPr id="1318916" name="Rectangle 4"/>
          <p:cNvSpPr>
            <a:spLocks noGrp="1" noChangeArrowheads="1"/>
          </p:cNvSpPr>
          <p:nvPr>
            <p:ph type="body" idx="1"/>
          </p:nvPr>
        </p:nvSpPr>
        <p:spPr>
          <a:xfrm>
            <a:off x="188546" y="1141414"/>
            <a:ext cx="8639908" cy="967086"/>
          </a:xfrm>
        </p:spPr>
        <p:txBody>
          <a:bodyPr/>
          <a:lstStyle/>
          <a:p>
            <a:pPr lvl="1">
              <a:buSzPct val="125000"/>
              <a:buFont typeface="Arial" pitchFamily="34" charset="0"/>
              <a:buChar char="▪"/>
            </a:pPr>
            <a:r>
              <a:rPr lang="en-GB" dirty="0"/>
              <a:t>Order book refers to future contracted sales. In certain industries (typically where significant lead times exist or if the manufacturing process is lengthy), sales are made primarily through contracted orders. </a:t>
            </a:r>
          </a:p>
          <a:p>
            <a:pPr lvl="1">
              <a:buSzPct val="125000"/>
              <a:buFont typeface="Arial" pitchFamily="34" charset="0"/>
              <a:buChar char="▪"/>
            </a:pPr>
            <a:r>
              <a:rPr lang="en-GB" dirty="0"/>
              <a:t>In such cases, order books provide a good view of future sales. However, it is important to understand its limitations before relying on order book data – </a:t>
            </a:r>
          </a:p>
          <a:p>
            <a:pPr marL="457200" lvl="2" indent="-228600"/>
            <a:r>
              <a:rPr lang="en-US" dirty="0"/>
              <a:t>Understand how the order book is put together - its basis or preparation. If this changes, it can lead to misleading trends. For example,  if a company starts to use the order book as a tracking mechanism to log every potential order – the order book might get significantly bigger but may not necessarily translate into sales</a:t>
            </a:r>
          </a:p>
          <a:p>
            <a:pPr marL="457200" lvl="2" indent="-228600"/>
            <a:r>
              <a:rPr lang="en-US" dirty="0"/>
              <a:t>Understand historical trends in conversion of order book to sales – is the conversion rate fairly significant and it is relatively consistent </a:t>
            </a:r>
            <a:endParaRPr lang="en-GB" dirty="0"/>
          </a:p>
        </p:txBody>
      </p:sp>
      <p:sp>
        <p:nvSpPr>
          <p:cNvPr id="1319025" name="Rectangle 113"/>
          <p:cNvSpPr>
            <a:spLocks noChangeArrowheads="1"/>
          </p:cNvSpPr>
          <p:nvPr/>
        </p:nvSpPr>
        <p:spPr bwMode="auto">
          <a:xfrm>
            <a:off x="375139" y="3865548"/>
            <a:ext cx="3678115" cy="215444"/>
          </a:xfrm>
          <a:prstGeom prst="rect">
            <a:avLst/>
          </a:prstGeom>
          <a:noFill/>
          <a:ln w="9525">
            <a:noFill/>
            <a:miter lim="800000"/>
            <a:headEnd/>
            <a:tailEnd/>
          </a:ln>
          <a:effectLst/>
        </p:spPr>
        <p:txBody>
          <a:bodyPr lIns="0" tIns="0" rIns="0" bIns="0">
            <a:spAutoFit/>
          </a:bodyPr>
          <a:lstStyle/>
          <a:p>
            <a:pPr>
              <a:spcBef>
                <a:spcPct val="20000"/>
              </a:spcBef>
            </a:pPr>
            <a:r>
              <a:rPr lang="en-GB" sz="1400" dirty="0"/>
              <a:t>Order book trends</a:t>
            </a:r>
          </a:p>
        </p:txBody>
      </p:sp>
      <p:sp>
        <p:nvSpPr>
          <p:cNvPr id="1319026" name="Rectangle 114"/>
          <p:cNvSpPr>
            <a:spLocks noChangeArrowheads="1"/>
          </p:cNvSpPr>
          <p:nvPr/>
        </p:nvSpPr>
        <p:spPr bwMode="auto">
          <a:xfrm>
            <a:off x="4772759" y="3782998"/>
            <a:ext cx="3553557" cy="215444"/>
          </a:xfrm>
          <a:prstGeom prst="rect">
            <a:avLst/>
          </a:prstGeom>
          <a:noFill/>
          <a:ln w="9525">
            <a:noFill/>
            <a:miter lim="800000"/>
            <a:headEnd/>
            <a:tailEnd/>
          </a:ln>
          <a:effectLst/>
        </p:spPr>
        <p:txBody>
          <a:bodyPr lIns="0" tIns="0" rIns="0" bIns="0">
            <a:spAutoFit/>
          </a:bodyPr>
          <a:lstStyle/>
          <a:p>
            <a:pPr>
              <a:spcBef>
                <a:spcPct val="20000"/>
              </a:spcBef>
            </a:pPr>
            <a:r>
              <a:rPr lang="en-GB" sz="1400" dirty="0"/>
              <a:t>Order book conversion rate</a:t>
            </a:r>
          </a:p>
        </p:txBody>
      </p:sp>
      <p:pic>
        <p:nvPicPr>
          <p:cNvPr id="4098" name="Picture 2"/>
          <p:cNvPicPr>
            <a:picLocks noChangeAspect="1" noChangeArrowheads="1"/>
          </p:cNvPicPr>
          <p:nvPr/>
        </p:nvPicPr>
        <p:blipFill>
          <a:blip r:embed="rId4" cstate="print"/>
          <a:srcRect/>
          <a:stretch>
            <a:fillRect/>
          </a:stretch>
        </p:blipFill>
        <p:spPr bwMode="auto">
          <a:xfrm>
            <a:off x="123825" y="4199824"/>
            <a:ext cx="4972050" cy="21431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4498976" y="3894138"/>
            <a:ext cx="4640571" cy="2503484"/>
          </a:xfrm>
          <a:prstGeom prst="rect">
            <a:avLst/>
          </a:prstGeom>
          <a:noFill/>
          <a:ln w="9525">
            <a:noFill/>
            <a:miter lim="800000"/>
            <a:headEnd/>
            <a:tailEnd/>
          </a:ln>
          <a:effectLst/>
        </p:spPr>
      </p:pic>
      <p:pic>
        <p:nvPicPr>
          <p:cNvPr id="13" name="Picture 5"/>
          <p:cNvPicPr>
            <a:picLocks noChangeAspect="1" noChangeArrowheads="1"/>
          </p:cNvPicPr>
          <p:nvPr/>
        </p:nvPicPr>
        <p:blipFill>
          <a:blip r:embed="rId6" cstate="print"/>
          <a:srcRect/>
          <a:stretch>
            <a:fillRect/>
          </a:stretch>
        </p:blipFill>
        <p:spPr bwMode="auto">
          <a:xfrm>
            <a:off x="8100410" y="43542"/>
            <a:ext cx="822960" cy="822960"/>
          </a:xfrm>
          <a:prstGeom prst="rect">
            <a:avLst/>
          </a:prstGeom>
          <a:noFill/>
          <a:ln w="9525">
            <a:noFill/>
            <a:miter lim="800000"/>
            <a:headEnd/>
            <a:tailEnd/>
          </a:ln>
          <a:effectLst/>
        </p:spPr>
      </p:pic>
      <p:sp>
        <p:nvSpPr>
          <p:cNvPr id="14" name="Rectangle 4"/>
          <p:cNvSpPr>
            <a:spLocks noChangeArrowheads="1"/>
          </p:cNvSpPr>
          <p:nvPr>
            <p:custDataLst>
              <p:tags r:id="rId1"/>
            </p:custDataLst>
          </p:nvPr>
        </p:nvSpPr>
        <p:spPr bwMode="gray">
          <a:xfrm>
            <a:off x="205469" y="6229803"/>
            <a:ext cx="4787900" cy="241299"/>
          </a:xfrm>
          <a:prstGeom prst="rect">
            <a:avLst/>
          </a:prstGeom>
          <a:noFill/>
          <a:ln w="6350">
            <a:noFill/>
            <a:miter lim="800000"/>
            <a:headEnd/>
            <a:tailEnd/>
          </a:ln>
          <a:effectLst/>
        </p:spPr>
        <p:txBody>
          <a:bodyPr lIns="0" tIns="0" rIns="0" bIns="0"/>
          <a:lstStyle/>
          <a:p>
            <a:pPr marL="661988" indent="-661988" defTabSz="762000" eaLnBrk="0" hangingPunct="0">
              <a:spcBef>
                <a:spcPct val="15000"/>
              </a:spcBef>
              <a:tabLst>
                <a:tab pos="476250" algn="l"/>
              </a:tabLst>
            </a:pPr>
            <a:r>
              <a:rPr lang="en-GB" sz="800" b="0" i="1" dirty="0">
                <a:solidFill>
                  <a:schemeClr val="accent1"/>
                </a:solidFill>
                <a:latin typeface="Univers 55" pitchFamily="2" charset="0"/>
                <a:cs typeface="Arial" pitchFamily="34" charset="0"/>
              </a:rPr>
              <a:t>Source:		Management accounts</a:t>
            </a:r>
          </a:p>
          <a:p>
            <a:pPr marL="661988" indent="-661988" defTabSz="762000" eaLnBrk="0" hangingPunct="0">
              <a:spcBef>
                <a:spcPct val="15000"/>
              </a:spcBef>
              <a:tabLst>
                <a:tab pos="476250" algn="l"/>
              </a:tabLst>
            </a:pPr>
            <a:endParaRPr lang="en-GB" sz="800" b="0" i="1" dirty="0">
              <a:solidFill>
                <a:schemeClr val="accent1"/>
              </a:solidFill>
              <a:latin typeface="Univers 55" pitchFamily="2" charset="0"/>
              <a:cs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6" name="Rectangle 4"/>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Run rate/out-turn analysis </a:t>
            </a:r>
          </a:p>
        </p:txBody>
      </p:sp>
      <p:sp>
        <p:nvSpPr>
          <p:cNvPr id="33" name="Rectangle 4"/>
          <p:cNvSpPr txBox="1">
            <a:spLocks noChangeArrowheads="1"/>
          </p:cNvSpPr>
          <p:nvPr/>
        </p:nvSpPr>
        <p:spPr bwMode="auto">
          <a:xfrm>
            <a:off x="188546" y="1141413"/>
            <a:ext cx="4334468" cy="2909887"/>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marL="168275" marR="0" lvl="1" indent="-168275" algn="l" defTabSz="914400" rtl="0" eaLnBrk="1" fontAlgn="base" latinLnBrk="0" hangingPunct="1">
              <a:lnSpc>
                <a:spcPct val="100000"/>
              </a:lnSpc>
              <a:spcBef>
                <a:spcPts val="300"/>
              </a:spcBef>
              <a:spcAft>
                <a:spcPts val="300"/>
              </a:spcAft>
              <a:buClr>
                <a:schemeClr val="accent1"/>
              </a:buClr>
              <a:buSzPct val="65000"/>
              <a:tabLst/>
              <a:defRPr/>
            </a:pPr>
            <a:r>
              <a:rPr kumimoji="0" lang="en-US" sz="1400" b="1" i="0" u="none" strike="noStrike" kern="0" cap="none" spc="0" normalizeH="0" baseline="0" noProof="0" dirty="0">
                <a:ln>
                  <a:noFill/>
                </a:ln>
                <a:solidFill>
                  <a:schemeClr val="tx1"/>
                </a:solidFill>
                <a:effectLst/>
                <a:uLnTx/>
                <a:uFillTx/>
                <a:latin typeface="+mn-lt"/>
                <a:cs typeface="+mn-cs"/>
              </a:rPr>
              <a:t>Run rate analysis </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400" b="0" i="0" u="none" strike="noStrike" kern="0" cap="none" spc="0" normalizeH="0" baseline="0" noProof="0" dirty="0">
                <a:ln>
                  <a:noFill/>
                </a:ln>
                <a:solidFill>
                  <a:schemeClr val="tx1"/>
                </a:solidFill>
                <a:effectLst/>
                <a:uLnTx/>
                <a:uFillTx/>
                <a:latin typeface="+mn-lt"/>
                <a:cs typeface="+mn-cs"/>
              </a:rPr>
              <a:t>Run rate analysis</a:t>
            </a:r>
            <a:r>
              <a:rPr kumimoji="0" lang="en-US" sz="1400" b="0" i="0" u="none" strike="noStrike" kern="0" cap="none" spc="0" normalizeH="0" noProof="0" dirty="0">
                <a:ln>
                  <a:noFill/>
                </a:ln>
                <a:solidFill>
                  <a:schemeClr val="tx1"/>
                </a:solidFill>
                <a:effectLst/>
                <a:uLnTx/>
                <a:uFillTx/>
                <a:latin typeface="+mn-lt"/>
                <a:cs typeface="+mn-cs"/>
              </a:rPr>
              <a:t> looks at the business as if the current value drivers of the business have been in place throughout the year.  </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lang="en-US" sz="1400" kern="0" dirty="0">
                <a:latin typeface="+mn-lt"/>
                <a:cs typeface="+mn-cs"/>
              </a:rPr>
              <a:t>Our member firm clients (and their lenders) are typically interested in run rate analysis as it gives them a view of the business performance based on current value drivers</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lang="en-US" sz="1400" kern="0" dirty="0">
                <a:latin typeface="+mn-lt"/>
                <a:cs typeface="+mn-cs"/>
              </a:rPr>
              <a:t>There is no authoritative guidance regarding what is a ‘run rate’ revenue or EBITDA</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lang="en-US" sz="1400" kern="0" dirty="0">
                <a:latin typeface="+mn-lt"/>
                <a:cs typeface="+mn-cs"/>
              </a:rPr>
              <a:t>The run rate of a business which is growing and is forecasting to grow will likely be somewhere in-between LTM results and forecasts. </a:t>
            </a:r>
          </a:p>
          <a:p>
            <a:pPr marL="168275" marR="0" lvl="1" indent="-168275" algn="l" defTabSz="914400" rtl="0" eaLnBrk="1" fontAlgn="base" latinLnBrk="0" hangingPunct="1">
              <a:lnSpc>
                <a:spcPct val="100000"/>
              </a:lnSpc>
              <a:spcBef>
                <a:spcPts val="300"/>
              </a:spcBef>
              <a:spcAft>
                <a:spcPts val="300"/>
              </a:spcAft>
              <a:buClr>
                <a:schemeClr val="accent1"/>
              </a:buClr>
              <a:buSzPct val="65000"/>
              <a:buFont typeface="Wingdings" pitchFamily="2" charset="2"/>
              <a:buChar char="l"/>
              <a:tabLst/>
              <a:defRPr/>
            </a:pPr>
            <a:endParaRPr lang="en-US" sz="1400" kern="0" dirty="0">
              <a:latin typeface="+mn-lt"/>
              <a:cs typeface="+mn-cs"/>
            </a:endParaRPr>
          </a:p>
          <a:p>
            <a:pPr marL="168275" marR="0" lvl="1" indent="-168275" algn="l" defTabSz="914400" rtl="0" eaLnBrk="1" fontAlgn="base" latinLnBrk="0" hangingPunct="1">
              <a:lnSpc>
                <a:spcPct val="100000"/>
              </a:lnSpc>
              <a:spcBef>
                <a:spcPts val="300"/>
              </a:spcBef>
              <a:spcAft>
                <a:spcPts val="300"/>
              </a:spcAft>
              <a:buClr>
                <a:schemeClr val="accent1"/>
              </a:buClr>
              <a:buSzPct val="65000"/>
              <a:buFont typeface="Wingdings" pitchFamily="2" charset="2"/>
              <a:buChar char="l"/>
              <a:tabLst/>
              <a:defRPr/>
            </a:pPr>
            <a:endParaRPr lang="en-US" sz="1400" kern="0" dirty="0">
              <a:latin typeface="+mn-lt"/>
              <a:cs typeface="+mn-cs"/>
            </a:endParaRPr>
          </a:p>
        </p:txBody>
      </p:sp>
      <p:sp>
        <p:nvSpPr>
          <p:cNvPr id="34" name="Rectangle 4"/>
          <p:cNvSpPr txBox="1">
            <a:spLocks noChangeArrowheads="1"/>
          </p:cNvSpPr>
          <p:nvPr/>
        </p:nvSpPr>
        <p:spPr bwMode="auto">
          <a:xfrm>
            <a:off x="4646246" y="1154113"/>
            <a:ext cx="4334468" cy="2909887"/>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marL="168275" marR="0" lvl="1" indent="-168275" algn="l" defTabSz="914400" rtl="0" eaLnBrk="1" fontAlgn="base" latinLnBrk="0" hangingPunct="1">
              <a:lnSpc>
                <a:spcPct val="100000"/>
              </a:lnSpc>
              <a:spcBef>
                <a:spcPts val="300"/>
              </a:spcBef>
              <a:spcAft>
                <a:spcPts val="300"/>
              </a:spcAft>
              <a:buClr>
                <a:schemeClr val="accent1"/>
              </a:buClr>
              <a:buSzPct val="65000"/>
              <a:tabLst/>
              <a:defRPr/>
            </a:pPr>
            <a:r>
              <a:rPr kumimoji="0" lang="en-US" sz="1400" b="1" i="0" u="none" strike="noStrike" kern="0" cap="none" spc="0" normalizeH="0" baseline="0" noProof="0" dirty="0">
                <a:ln>
                  <a:noFill/>
                </a:ln>
                <a:solidFill>
                  <a:schemeClr val="tx1"/>
                </a:solidFill>
                <a:effectLst/>
                <a:uLnTx/>
                <a:uFillTx/>
                <a:latin typeface="+mn-lt"/>
                <a:cs typeface="+mn-cs"/>
              </a:rPr>
              <a:t>Out-turn analysis</a:t>
            </a:r>
          </a:p>
          <a:p>
            <a:pPr marL="168275" lvl="1" indent="-168275">
              <a:spcBef>
                <a:spcPts val="300"/>
              </a:spcBef>
              <a:spcAft>
                <a:spcPts val="300"/>
              </a:spcAft>
              <a:buClr>
                <a:schemeClr val="accent1"/>
              </a:buClr>
              <a:buSzPct val="125000"/>
              <a:buFont typeface="Arial" pitchFamily="34" charset="0"/>
              <a:buChar char="▪"/>
            </a:pPr>
            <a:r>
              <a:rPr lang="en-US" sz="1400" kern="0" dirty="0">
                <a:latin typeface="+mn-lt"/>
                <a:cs typeface="+mn-cs"/>
              </a:rPr>
              <a:t>Out turn seeks to understand whether the evidence from current trading supports the bridge from “where we are now” to the full year budget</a:t>
            </a:r>
          </a:p>
          <a:p>
            <a:pPr marL="168275" lvl="1" indent="-168275">
              <a:spcBef>
                <a:spcPts val="300"/>
              </a:spcBef>
              <a:spcAft>
                <a:spcPts val="300"/>
              </a:spcAft>
              <a:buClr>
                <a:schemeClr val="accent1"/>
              </a:buClr>
              <a:buSzPct val="125000"/>
              <a:buFont typeface="Arial" pitchFamily="34" charset="0"/>
              <a:buChar char="▪"/>
            </a:pPr>
            <a:r>
              <a:rPr lang="en-US" sz="1400" kern="0" dirty="0">
                <a:latin typeface="+mn-lt"/>
                <a:cs typeface="+mn-cs"/>
              </a:rPr>
              <a:t>Out-turn analysis distinguishes between events that have already occurred (and hence factored into the budget) and events that are yet to occur (which require to be factored into the out-turn analysis)</a:t>
            </a:r>
          </a:p>
          <a:p>
            <a:pPr marL="168275" lvl="1" indent="-168275">
              <a:spcBef>
                <a:spcPts val="300"/>
              </a:spcBef>
              <a:spcAft>
                <a:spcPts val="300"/>
              </a:spcAft>
              <a:buClr>
                <a:schemeClr val="accent1"/>
              </a:buClr>
              <a:buSzPct val="125000"/>
              <a:buFont typeface="Arial" pitchFamily="34" charset="0"/>
              <a:buChar char="▪"/>
            </a:pPr>
            <a:r>
              <a:rPr lang="en-US" sz="1400" kern="0" dirty="0">
                <a:latin typeface="+mn-lt"/>
                <a:cs typeface="+mn-cs"/>
              </a:rPr>
              <a:t>Some items to consider in out-turn analysis include:</a:t>
            </a:r>
          </a:p>
          <a:p>
            <a:pPr marL="625475" lvl="2" indent="-168275">
              <a:spcBef>
                <a:spcPts val="300"/>
              </a:spcBef>
              <a:spcAft>
                <a:spcPts val="300"/>
              </a:spcAft>
              <a:buClr>
                <a:schemeClr val="accent1"/>
              </a:buClr>
              <a:buSzPct val="65000"/>
              <a:buFont typeface="Arial" pitchFamily="34" charset="0"/>
              <a:buChar char="–"/>
            </a:pPr>
            <a:r>
              <a:rPr lang="en-US" sz="1400" kern="0" dirty="0">
                <a:latin typeface="+mn-lt"/>
                <a:cs typeface="+mn-cs"/>
              </a:rPr>
              <a:t>Does the full year forecast require a significant increase in revenues in comparison to current trading achieved</a:t>
            </a:r>
          </a:p>
          <a:p>
            <a:pPr marL="625475" lvl="2" indent="-168275">
              <a:spcBef>
                <a:spcPts val="300"/>
              </a:spcBef>
              <a:spcAft>
                <a:spcPts val="300"/>
              </a:spcAft>
              <a:buClr>
                <a:schemeClr val="accent1"/>
              </a:buClr>
              <a:buSzPct val="65000"/>
              <a:buFont typeface="Arial" pitchFamily="34" charset="0"/>
              <a:buChar char="–"/>
            </a:pPr>
            <a:r>
              <a:rPr kumimoji="0" lang="en-US" sz="1400" b="0" i="0" u="none" strike="noStrike" kern="0" cap="none" spc="0" normalizeH="0" baseline="0" noProof="0" dirty="0">
                <a:ln>
                  <a:noFill/>
                </a:ln>
                <a:solidFill>
                  <a:schemeClr val="tx1"/>
                </a:solidFill>
                <a:effectLst/>
                <a:uLnTx/>
                <a:uFillTx/>
                <a:latin typeface="+mn-lt"/>
                <a:cs typeface="+mn-cs"/>
              </a:rPr>
              <a:t>Are</a:t>
            </a:r>
            <a:r>
              <a:rPr kumimoji="0" lang="en-US" sz="1400" b="0" i="0" u="none" strike="noStrike" kern="0" cap="none" spc="0" normalizeH="0" noProof="0" dirty="0">
                <a:ln>
                  <a:noFill/>
                </a:ln>
                <a:solidFill>
                  <a:schemeClr val="tx1"/>
                </a:solidFill>
                <a:effectLst/>
                <a:uLnTx/>
                <a:uFillTx/>
                <a:latin typeface="+mn-lt"/>
                <a:cs typeface="+mn-cs"/>
              </a:rPr>
              <a:t> any cost savings factored into the forecast period for which no benefit has been seen in the current trading</a:t>
            </a:r>
            <a:endParaRPr kumimoji="0" lang="en-US" sz="1400" b="0" i="0" u="none" strike="noStrike" kern="0" cap="none" spc="0" normalizeH="0" baseline="0" noProof="0" dirty="0">
              <a:ln>
                <a:noFill/>
              </a:ln>
              <a:solidFill>
                <a:schemeClr val="tx1"/>
              </a:solidFill>
              <a:effectLst/>
              <a:uLnTx/>
              <a:uFillTx/>
              <a:latin typeface="+mn-lt"/>
              <a:cs typeface="+mn-cs"/>
            </a:endParaRPr>
          </a:p>
        </p:txBody>
      </p:sp>
      <p:pic>
        <p:nvPicPr>
          <p:cNvPr id="6" name="Picture 5"/>
          <p:cNvPicPr>
            <a:picLocks noChangeAspect="1" noChangeArrowheads="1"/>
          </p:cNvPicPr>
          <p:nvPr/>
        </p:nvPicPr>
        <p:blipFill>
          <a:blip r:embed="rId3"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6" name="Rectangle 4"/>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Run rate/out-turn analysis (2) </a:t>
            </a:r>
          </a:p>
        </p:txBody>
      </p:sp>
      <p:pic>
        <p:nvPicPr>
          <p:cNvPr id="5122" name="Picture 2"/>
          <p:cNvPicPr>
            <a:picLocks noChangeAspect="1" noChangeArrowheads="1"/>
          </p:cNvPicPr>
          <p:nvPr/>
        </p:nvPicPr>
        <p:blipFill>
          <a:blip r:embed="rId3" cstate="print"/>
          <a:srcRect/>
          <a:stretch>
            <a:fillRect/>
          </a:stretch>
        </p:blipFill>
        <p:spPr bwMode="auto">
          <a:xfrm>
            <a:off x="-30845" y="1048882"/>
            <a:ext cx="9162153" cy="4915599"/>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srcRect/>
          <a:stretch>
            <a:fillRect/>
          </a:stretch>
        </p:blipFill>
        <p:spPr bwMode="auto">
          <a:xfrm>
            <a:off x="8100410" y="43542"/>
            <a:ext cx="822960" cy="822960"/>
          </a:xfrm>
          <a:prstGeom prst="rect">
            <a:avLst/>
          </a:prstGeom>
          <a:noFill/>
          <a:ln w="9525">
            <a:noFill/>
            <a:miter lim="800000"/>
            <a:headEnd/>
            <a:tailEnd/>
          </a:ln>
          <a:effectLst/>
        </p:spPr>
      </p:pic>
      <p:sp>
        <p:nvSpPr>
          <p:cNvPr id="6" name="TextBox 5"/>
          <p:cNvSpPr txBox="1"/>
          <p:nvPr/>
        </p:nvSpPr>
        <p:spPr>
          <a:xfrm>
            <a:off x="232578" y="1940959"/>
            <a:ext cx="2739222" cy="307777"/>
          </a:xfrm>
          <a:prstGeom prst="rect">
            <a:avLst/>
          </a:prstGeom>
          <a:solidFill>
            <a:srgbClr val="C84E00"/>
          </a:solidFill>
        </p:spPr>
        <p:txBody>
          <a:bodyPr wrap="square" rtlCol="0">
            <a:spAutoFit/>
          </a:bodyPr>
          <a:lstStyle/>
          <a:p>
            <a:r>
              <a:rPr lang="en-US" sz="1400" dirty="0"/>
              <a:t>For illustration purpose only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6" name="Rectangle 4"/>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Run rate/out-turn analysis (3) </a:t>
            </a:r>
          </a:p>
        </p:txBody>
      </p:sp>
      <p:sp>
        <p:nvSpPr>
          <p:cNvPr id="14" name="Rectangle 114"/>
          <p:cNvSpPr>
            <a:spLocks noChangeArrowheads="1"/>
          </p:cNvSpPr>
          <p:nvPr>
            <p:custDataLst>
              <p:tags r:id="rId1"/>
            </p:custDataLst>
          </p:nvPr>
        </p:nvSpPr>
        <p:spPr bwMode="auto">
          <a:xfrm>
            <a:off x="1828800" y="1690403"/>
            <a:ext cx="3556000" cy="1218566"/>
          </a:xfrm>
          <a:prstGeom prst="round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400" kern="0" dirty="0">
                <a:solidFill>
                  <a:srgbClr val="000000"/>
                </a:solidFill>
              </a:rPr>
              <a:t>Run rate will adjust July 2010 -April 2011 cost of sales to reflect the increased raw materials prices</a:t>
            </a:r>
          </a:p>
        </p:txBody>
      </p:sp>
      <p:sp>
        <p:nvSpPr>
          <p:cNvPr id="15" name="Pentagon 14"/>
          <p:cNvSpPr/>
          <p:nvPr/>
        </p:nvSpPr>
        <p:spPr bwMode="auto">
          <a:xfrm>
            <a:off x="95026" y="1690400"/>
            <a:ext cx="1846262" cy="1216255"/>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Increase in contacted raw material prices on May 1, 2011</a:t>
            </a:r>
          </a:p>
        </p:txBody>
      </p:sp>
      <p:sp>
        <p:nvSpPr>
          <p:cNvPr id="16" name="Rectangle 114"/>
          <p:cNvSpPr>
            <a:spLocks noChangeArrowheads="1"/>
          </p:cNvSpPr>
          <p:nvPr>
            <p:custDataLst>
              <p:tags r:id="rId2"/>
            </p:custDataLst>
          </p:nvPr>
        </p:nvSpPr>
        <p:spPr bwMode="auto">
          <a:xfrm>
            <a:off x="5544458" y="1697661"/>
            <a:ext cx="3556000" cy="1218566"/>
          </a:xfrm>
          <a:prstGeom prst="round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400" kern="0" dirty="0">
                <a:solidFill>
                  <a:srgbClr val="000000"/>
                </a:solidFill>
              </a:rPr>
              <a:t>If the budget for the period July -December 2011 does not factor in the increased prices, out-turn for the period will be adjusted to reflect the higher prices</a:t>
            </a:r>
          </a:p>
        </p:txBody>
      </p:sp>
      <p:sp>
        <p:nvSpPr>
          <p:cNvPr id="17" name="Rectangle 4"/>
          <p:cNvSpPr txBox="1">
            <a:spLocks noChangeArrowheads="1"/>
          </p:cNvSpPr>
          <p:nvPr/>
        </p:nvSpPr>
        <p:spPr bwMode="auto">
          <a:xfrm>
            <a:off x="159517" y="1068843"/>
            <a:ext cx="8621625" cy="571273"/>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marL="0" marR="0" lvl="1" algn="l" defTabSz="914400" rtl="0" eaLnBrk="1" fontAlgn="base" latinLnBrk="0" hangingPunct="1">
              <a:lnSpc>
                <a:spcPct val="100000"/>
              </a:lnSpc>
              <a:spcBef>
                <a:spcPts val="300"/>
              </a:spcBef>
              <a:spcAft>
                <a:spcPts val="300"/>
              </a:spcAft>
              <a:buClr>
                <a:schemeClr val="accent1"/>
              </a:buClr>
              <a:buSzPct val="65000"/>
              <a:tabLst/>
              <a:defRPr/>
            </a:pPr>
            <a:r>
              <a:rPr kumimoji="0" lang="en-US" sz="1400" b="1" i="0" u="none" strike="noStrike" kern="0" cap="none" spc="0" normalizeH="0" baseline="0" noProof="0" dirty="0">
                <a:ln>
                  <a:noFill/>
                </a:ln>
                <a:solidFill>
                  <a:schemeClr val="tx1"/>
                </a:solidFill>
                <a:effectLst/>
                <a:uLnTx/>
                <a:uFillTx/>
                <a:latin typeface="+mn-lt"/>
                <a:cs typeface="+mn-cs"/>
              </a:rPr>
              <a:t>The following examples illustrate the differences between run rate and out-turn analysis.  For this purpose,</a:t>
            </a:r>
            <a:r>
              <a:rPr kumimoji="0" lang="en-US" sz="1400" b="1" i="0" u="none" strike="noStrike" kern="0" cap="none" spc="0" normalizeH="0" noProof="0" dirty="0">
                <a:ln>
                  <a:noFill/>
                </a:ln>
                <a:solidFill>
                  <a:schemeClr val="tx1"/>
                </a:solidFill>
                <a:effectLst/>
                <a:uLnTx/>
                <a:uFillTx/>
                <a:latin typeface="+mn-lt"/>
                <a:cs typeface="+mn-cs"/>
              </a:rPr>
              <a:t> year to date period is June 2011 and forecast year end is December 2011</a:t>
            </a:r>
            <a:endParaRPr lang="en-US" sz="1400" kern="0" dirty="0">
              <a:latin typeface="+mn-lt"/>
              <a:cs typeface="+mn-cs"/>
            </a:endParaRPr>
          </a:p>
        </p:txBody>
      </p:sp>
      <p:sp>
        <p:nvSpPr>
          <p:cNvPr id="18" name="Rectangle 114"/>
          <p:cNvSpPr>
            <a:spLocks noChangeArrowheads="1"/>
          </p:cNvSpPr>
          <p:nvPr>
            <p:custDataLst>
              <p:tags r:id="rId3"/>
            </p:custDataLst>
          </p:nvPr>
        </p:nvSpPr>
        <p:spPr bwMode="auto">
          <a:xfrm>
            <a:off x="1821546" y="3175800"/>
            <a:ext cx="3556000" cy="1661275"/>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lvl="1" indent="-231775" defTabSz="762000">
              <a:spcBef>
                <a:spcPct val="20000"/>
              </a:spcBef>
              <a:buClr>
                <a:schemeClr val="accent1"/>
              </a:buClr>
              <a:buSzPct val="125000"/>
              <a:buFont typeface="Arial" pitchFamily="34" charset="0"/>
              <a:buChar char="▪"/>
            </a:pPr>
            <a:r>
              <a:rPr lang="en-US" sz="1400" dirty="0">
                <a:solidFill>
                  <a:schemeClr val="accent1"/>
                </a:solidFill>
                <a:latin typeface="Arial"/>
              </a:rPr>
              <a:t>Run-rate will increase revenues and EBITDA for July 2010 to January 2011 to account for the geographic expansion. February – June 2011 actual EBITDA should already be included in the run rate results </a:t>
            </a:r>
          </a:p>
        </p:txBody>
      </p:sp>
      <p:sp>
        <p:nvSpPr>
          <p:cNvPr id="19" name="Pentagon 18"/>
          <p:cNvSpPr/>
          <p:nvPr/>
        </p:nvSpPr>
        <p:spPr bwMode="auto">
          <a:xfrm>
            <a:off x="87772" y="3175798"/>
            <a:ext cx="1846262" cy="1628530"/>
          </a:xfrm>
          <a:prstGeom prst="homePlate">
            <a:avLst>
              <a:gd name="adj" fmla="val 27976"/>
            </a:avLst>
          </a:prstGeom>
          <a:solidFill>
            <a:srgbClr val="007C92"/>
          </a:solidFill>
          <a:ln w="6350">
            <a:noFill/>
            <a:miter lim="800000"/>
            <a:headEnd type="none" w="sm" len="sm"/>
            <a:tailEnd type="none" w="sm" len="sm"/>
          </a:ln>
          <a:effectLst/>
        </p:spPr>
        <p:txBody>
          <a:bodyPr lIns="54000" tIns="54000" rIns="54000" bIns="54000" anchor="ctr"/>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EBITDA from geographic expansion (scheduled Jan 1, 2011,  actual Feb 1, 2011)</a:t>
            </a:r>
          </a:p>
        </p:txBody>
      </p:sp>
      <p:sp>
        <p:nvSpPr>
          <p:cNvPr id="20" name="Rectangle 114"/>
          <p:cNvSpPr>
            <a:spLocks noChangeArrowheads="1"/>
          </p:cNvSpPr>
          <p:nvPr>
            <p:custDataLst>
              <p:tags r:id="rId4"/>
            </p:custDataLst>
          </p:nvPr>
        </p:nvSpPr>
        <p:spPr bwMode="auto">
          <a:xfrm>
            <a:off x="5537204" y="3183058"/>
            <a:ext cx="3556000" cy="1661275"/>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lvl="1" indent="-231775" defTabSz="762000">
              <a:spcBef>
                <a:spcPct val="20000"/>
              </a:spcBef>
              <a:buClr>
                <a:schemeClr val="accent1"/>
              </a:buClr>
              <a:buSzPct val="125000"/>
              <a:buFont typeface="Arial" pitchFamily="34" charset="0"/>
              <a:buChar char="▪"/>
            </a:pPr>
            <a:r>
              <a:rPr lang="en-US" sz="1400" dirty="0">
                <a:solidFill>
                  <a:schemeClr val="accent1"/>
                </a:solidFill>
                <a:latin typeface="Arial"/>
              </a:rPr>
              <a:t>The 2011 budget would have included revenue and EBITDA from January for the expansion. However, as the actual expansion happened only in February, the out-turn analysis would require the elimination of one month’s EBITDA </a:t>
            </a:r>
          </a:p>
        </p:txBody>
      </p:sp>
      <p:pic>
        <p:nvPicPr>
          <p:cNvPr id="11" name="Picture 5"/>
          <p:cNvPicPr>
            <a:picLocks noChangeAspect="1" noChangeArrowheads="1"/>
          </p:cNvPicPr>
          <p:nvPr/>
        </p:nvPicPr>
        <p:blipFill>
          <a:blip r:embed="rId7"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6" name="Rectangle 4"/>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Like for like analysis </a:t>
            </a:r>
          </a:p>
        </p:txBody>
      </p:sp>
      <p:sp>
        <p:nvSpPr>
          <p:cNvPr id="21" name="Rectangle 2"/>
          <p:cNvSpPr txBox="1">
            <a:spLocks noChangeArrowheads="1"/>
          </p:cNvSpPr>
          <p:nvPr/>
        </p:nvSpPr>
        <p:spPr bwMode="auto">
          <a:xfrm>
            <a:off x="211139" y="1219200"/>
            <a:ext cx="4296694"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sz="1600" dirty="0">
                <a:solidFill>
                  <a:schemeClr val="accent1"/>
                </a:solidFill>
              </a:rPr>
              <a:t>Business performance is often distorted by acquisitions, disposals or other non recurring activities</a:t>
            </a:r>
          </a:p>
          <a:p>
            <a:pPr marL="228600" lvl="1" indent="-228600">
              <a:lnSpc>
                <a:spcPct val="90000"/>
              </a:lnSpc>
              <a:spcBef>
                <a:spcPts val="600"/>
              </a:spcBef>
              <a:spcAft>
                <a:spcPts val="600"/>
              </a:spcAft>
              <a:buClr>
                <a:schemeClr val="accent1"/>
              </a:buClr>
              <a:buSzPct val="125000"/>
              <a:buFont typeface="Arial" pitchFamily="34" charset="0"/>
              <a:buChar char="▪"/>
            </a:pPr>
            <a:r>
              <a:rPr lang="en-US" sz="1600" dirty="0">
                <a:solidFill>
                  <a:schemeClr val="accent1"/>
                </a:solidFill>
              </a:rPr>
              <a:t>Like for like (LFL) analysis seeks to analyze the underlying trend in the earnings of the ‘steady-state’ business.  The aim of our analysis is to identify underlying performance by ‘stripping out’ such additions, disposals, and other changes in the scale of the business from periods being analyzed</a:t>
            </a:r>
          </a:p>
          <a:p>
            <a:pPr marL="228600" lvl="1" indent="-228600">
              <a:lnSpc>
                <a:spcPct val="90000"/>
              </a:lnSpc>
              <a:spcBef>
                <a:spcPts val="600"/>
              </a:spcBef>
              <a:spcAft>
                <a:spcPts val="600"/>
              </a:spcAft>
              <a:buClr>
                <a:schemeClr val="accent1"/>
              </a:buClr>
              <a:buSzPct val="125000"/>
              <a:buFont typeface="Arial" pitchFamily="34" charset="0"/>
              <a:buChar char="▪"/>
            </a:pPr>
            <a:r>
              <a:rPr lang="en-US" sz="1600" dirty="0">
                <a:solidFill>
                  <a:schemeClr val="accent1"/>
                </a:solidFill>
              </a:rPr>
              <a:t>In current trading, LFL analysis is particularly relevant if there has been an acquisition or divestiture in the current trading period.  </a:t>
            </a:r>
          </a:p>
          <a:p>
            <a:pPr marL="228600" lvl="1" indent="-228600">
              <a:lnSpc>
                <a:spcPct val="90000"/>
              </a:lnSpc>
              <a:spcBef>
                <a:spcPts val="600"/>
              </a:spcBef>
              <a:spcAft>
                <a:spcPts val="600"/>
              </a:spcAft>
              <a:buClr>
                <a:schemeClr val="accent1"/>
              </a:buClr>
              <a:buSzPct val="65000"/>
              <a:buFont typeface="Wingdings" pitchFamily="2" charset="2"/>
              <a:buChar char="l"/>
            </a:pPr>
            <a:endParaRPr lang="en-US" sz="1600"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sz="1600"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sz="1600"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sz="1600"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kumimoji="0" lang="en-US" sz="1600" b="1" i="0" u="none" strike="noStrike" kern="0" cap="none" spc="0" normalizeH="0" baseline="0" noProof="0" dirty="0">
              <a:ln>
                <a:noFill/>
              </a:ln>
              <a:solidFill>
                <a:schemeClr val="accent1"/>
              </a:solidFill>
              <a:effectLst/>
              <a:uLnTx/>
              <a:uFillTx/>
              <a:latin typeface="+mn-lt"/>
              <a:cs typeface="+mn-cs"/>
            </a:endParaRPr>
          </a:p>
        </p:txBody>
      </p:sp>
      <p:grpSp>
        <p:nvGrpSpPr>
          <p:cNvPr id="6148" name="Group 4"/>
          <p:cNvGrpSpPr>
            <a:grpSpLocks noChangeAspect="1"/>
          </p:cNvGrpSpPr>
          <p:nvPr/>
        </p:nvGrpSpPr>
        <p:grpSpPr bwMode="auto">
          <a:xfrm>
            <a:off x="4784726" y="1872574"/>
            <a:ext cx="4305301" cy="1860549"/>
            <a:chOff x="3014" y="1335"/>
            <a:chExt cx="2712" cy="1172"/>
          </a:xfrm>
        </p:grpSpPr>
        <p:sp>
          <p:nvSpPr>
            <p:cNvPr id="6147" name="AutoShape 3"/>
            <p:cNvSpPr>
              <a:spLocks noChangeAspect="1" noChangeArrowheads="1" noTextEdit="1"/>
            </p:cNvSpPr>
            <p:nvPr/>
          </p:nvSpPr>
          <p:spPr bwMode="auto">
            <a:xfrm>
              <a:off x="3014" y="1335"/>
              <a:ext cx="2685" cy="1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49" name="Rectangle 5"/>
            <p:cNvSpPr>
              <a:spLocks noChangeArrowheads="1"/>
            </p:cNvSpPr>
            <p:nvPr/>
          </p:nvSpPr>
          <p:spPr bwMode="auto">
            <a:xfrm>
              <a:off x="3018" y="1339"/>
              <a:ext cx="2679" cy="196"/>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0" name="Rectangle 6"/>
            <p:cNvSpPr>
              <a:spLocks noChangeArrowheads="1"/>
            </p:cNvSpPr>
            <p:nvPr/>
          </p:nvSpPr>
          <p:spPr bwMode="auto">
            <a:xfrm>
              <a:off x="3018" y="1533"/>
              <a:ext cx="2679" cy="9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1" name="Rectangle 7"/>
            <p:cNvSpPr>
              <a:spLocks noChangeArrowheads="1"/>
            </p:cNvSpPr>
            <p:nvPr/>
          </p:nvSpPr>
          <p:spPr bwMode="auto">
            <a:xfrm>
              <a:off x="4511" y="1535"/>
              <a:ext cx="214"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52" name="Rectangle 8"/>
            <p:cNvSpPr>
              <a:spLocks noChangeArrowheads="1"/>
            </p:cNvSpPr>
            <p:nvPr/>
          </p:nvSpPr>
          <p:spPr bwMode="auto">
            <a:xfrm>
              <a:off x="4959" y="1535"/>
              <a:ext cx="20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53" name="Rectangle 9"/>
            <p:cNvSpPr>
              <a:spLocks noChangeArrowheads="1"/>
            </p:cNvSpPr>
            <p:nvPr/>
          </p:nvSpPr>
          <p:spPr bwMode="auto">
            <a:xfrm>
              <a:off x="5597" y="1536"/>
              <a:ext cx="129"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4" name="Rectangle 10"/>
            <p:cNvSpPr>
              <a:spLocks noChangeArrowheads="1"/>
            </p:cNvSpPr>
            <p:nvPr/>
          </p:nvSpPr>
          <p:spPr bwMode="auto">
            <a:xfrm>
              <a:off x="4588" y="1657"/>
              <a:ext cx="13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Arial" pitchFamily="34" charset="0"/>
                  <a:cs typeface="Arial" pitchFamily="34" charset="0"/>
                </a:rPr>
                <a:t>$</a:t>
              </a:r>
              <a:r>
                <a:rPr kumimoji="0" lang="en-US" sz="1200" b="1" i="0" u="none" strike="noStrike" cap="none" normalizeH="0" baseline="0" dirty="0">
                  <a:ln>
                    <a:noFill/>
                  </a:ln>
                  <a:solidFill>
                    <a:srgbClr val="000000"/>
                  </a:solidFill>
                  <a:effectLst/>
                  <a:latin typeface="Arial" pitchFamily="34" charset="0"/>
                  <a:cs typeface="Arial" pitchFamily="34" charset="0"/>
                </a:rPr>
                <a:t>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55" name="Rectangle 11"/>
            <p:cNvSpPr>
              <a:spLocks noChangeArrowheads="1"/>
            </p:cNvSpPr>
            <p:nvPr/>
          </p:nvSpPr>
          <p:spPr bwMode="auto">
            <a:xfrm>
              <a:off x="5036" y="1657"/>
              <a:ext cx="13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Arial" pitchFamily="34" charset="0"/>
                  <a:cs typeface="Arial" pitchFamily="34" charset="0"/>
                </a:rPr>
                <a:t>$</a:t>
              </a:r>
              <a:r>
                <a:rPr kumimoji="0" lang="en-US" sz="1200" b="1" i="0" u="none" strike="noStrike" cap="none" normalizeH="0" baseline="0" dirty="0">
                  <a:ln>
                    <a:noFill/>
                  </a:ln>
                  <a:solidFill>
                    <a:srgbClr val="000000"/>
                  </a:solidFill>
                  <a:effectLst/>
                  <a:latin typeface="Arial" pitchFamily="34" charset="0"/>
                  <a:cs typeface="Arial" pitchFamily="34" charset="0"/>
                </a:rPr>
                <a:t>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5342" y="1659"/>
              <a:ext cx="382"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change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7" name="Rectangle 13"/>
            <p:cNvSpPr>
              <a:spLocks noChangeArrowheads="1"/>
            </p:cNvSpPr>
            <p:nvPr/>
          </p:nvSpPr>
          <p:spPr bwMode="auto">
            <a:xfrm>
              <a:off x="3035" y="1786"/>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8" name="Rectangle 14"/>
            <p:cNvSpPr>
              <a:spLocks noChangeArrowheads="1"/>
            </p:cNvSpPr>
            <p:nvPr/>
          </p:nvSpPr>
          <p:spPr bwMode="auto">
            <a:xfrm>
              <a:off x="4619" y="1786"/>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50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9" name="Rectangle 15"/>
            <p:cNvSpPr>
              <a:spLocks noChangeArrowheads="1"/>
            </p:cNvSpPr>
            <p:nvPr/>
          </p:nvSpPr>
          <p:spPr bwMode="auto">
            <a:xfrm>
              <a:off x="5067" y="1786"/>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48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0" name="Rectangle 16"/>
            <p:cNvSpPr>
              <a:spLocks noChangeArrowheads="1"/>
            </p:cNvSpPr>
            <p:nvPr/>
          </p:nvSpPr>
          <p:spPr bwMode="auto">
            <a:xfrm>
              <a:off x="5376" y="1784"/>
              <a:ext cx="325" cy="1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1" name="Rectangle 17"/>
            <p:cNvSpPr>
              <a:spLocks noChangeArrowheads="1"/>
            </p:cNvSpPr>
            <p:nvPr/>
          </p:nvSpPr>
          <p:spPr bwMode="auto">
            <a:xfrm>
              <a:off x="3035" y="1903"/>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2" name="Rectangle 18"/>
            <p:cNvSpPr>
              <a:spLocks noChangeArrowheads="1"/>
            </p:cNvSpPr>
            <p:nvPr/>
          </p:nvSpPr>
          <p:spPr bwMode="auto">
            <a:xfrm>
              <a:off x="4619" y="1903"/>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35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3" name="Rectangle 19"/>
            <p:cNvSpPr>
              <a:spLocks noChangeArrowheads="1"/>
            </p:cNvSpPr>
            <p:nvPr/>
          </p:nvSpPr>
          <p:spPr bwMode="auto">
            <a:xfrm>
              <a:off x="5067" y="1903"/>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30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4" name="Rectangle 20"/>
            <p:cNvSpPr>
              <a:spLocks noChangeArrowheads="1"/>
            </p:cNvSpPr>
            <p:nvPr/>
          </p:nvSpPr>
          <p:spPr bwMode="auto">
            <a:xfrm>
              <a:off x="5322" y="1901"/>
              <a:ext cx="377" cy="1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(14.3)%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5" name="Rectangle 21"/>
            <p:cNvSpPr>
              <a:spLocks noChangeArrowheads="1"/>
            </p:cNvSpPr>
            <p:nvPr/>
          </p:nvSpPr>
          <p:spPr bwMode="auto">
            <a:xfrm>
              <a:off x="3035" y="2020"/>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6" name="Rectangle 22"/>
            <p:cNvSpPr>
              <a:spLocks noChangeArrowheads="1"/>
            </p:cNvSpPr>
            <p:nvPr/>
          </p:nvSpPr>
          <p:spPr bwMode="auto">
            <a:xfrm>
              <a:off x="4619" y="2020"/>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7" name="Rectangle 23"/>
            <p:cNvSpPr>
              <a:spLocks noChangeArrowheads="1"/>
            </p:cNvSpPr>
            <p:nvPr/>
          </p:nvSpPr>
          <p:spPr bwMode="auto">
            <a:xfrm>
              <a:off x="5067" y="2020"/>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8" name="Rectangle 24"/>
            <p:cNvSpPr>
              <a:spLocks noChangeArrowheads="1"/>
            </p:cNvSpPr>
            <p:nvPr/>
          </p:nvSpPr>
          <p:spPr bwMode="auto">
            <a:xfrm>
              <a:off x="5409" y="2018"/>
              <a:ext cx="259" cy="1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7.5%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9" name="Rectangle 25"/>
            <p:cNvSpPr>
              <a:spLocks noChangeArrowheads="1"/>
            </p:cNvSpPr>
            <p:nvPr/>
          </p:nvSpPr>
          <p:spPr bwMode="auto">
            <a:xfrm>
              <a:off x="4565" y="2137"/>
              <a:ext cx="229"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cs typeface="Arial" pitchFamily="34" charset="0"/>
                </a:rPr>
                <a:t>125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70" name="Rectangle 26"/>
            <p:cNvSpPr>
              <a:spLocks noChangeArrowheads="1"/>
            </p:cNvSpPr>
            <p:nvPr/>
          </p:nvSpPr>
          <p:spPr bwMode="auto">
            <a:xfrm>
              <a:off x="5013" y="2137"/>
              <a:ext cx="229"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121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1" name="Rectangle 27"/>
            <p:cNvSpPr>
              <a:spLocks noChangeArrowheads="1"/>
            </p:cNvSpPr>
            <p:nvPr/>
          </p:nvSpPr>
          <p:spPr bwMode="auto">
            <a:xfrm>
              <a:off x="5376" y="2135"/>
              <a:ext cx="325" cy="1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(3.2)%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2" name="Rectangle 28"/>
            <p:cNvSpPr>
              <a:spLocks noChangeArrowheads="1"/>
            </p:cNvSpPr>
            <p:nvPr/>
          </p:nvSpPr>
          <p:spPr bwMode="auto">
            <a:xfrm>
              <a:off x="3035" y="2254"/>
              <a:ext cx="717"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4 (new)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3" name="Rectangle 29"/>
            <p:cNvSpPr>
              <a:spLocks noChangeArrowheads="1"/>
            </p:cNvSpPr>
            <p:nvPr/>
          </p:nvSpPr>
          <p:spPr bwMode="auto">
            <a:xfrm>
              <a:off x="4694" y="2254"/>
              <a:ext cx="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4" name="Rectangle 30"/>
            <p:cNvSpPr>
              <a:spLocks noChangeArrowheads="1"/>
            </p:cNvSpPr>
            <p:nvPr/>
          </p:nvSpPr>
          <p:spPr bwMode="auto">
            <a:xfrm>
              <a:off x="5067" y="2254"/>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12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5" name="Rectangle 31"/>
            <p:cNvSpPr>
              <a:spLocks noChangeArrowheads="1"/>
            </p:cNvSpPr>
            <p:nvPr/>
          </p:nvSpPr>
          <p:spPr bwMode="auto">
            <a:xfrm>
              <a:off x="3035" y="2373"/>
              <a:ext cx="888"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Total (as reported)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6" name="Rectangle 32"/>
            <p:cNvSpPr>
              <a:spLocks noChangeArrowheads="1"/>
            </p:cNvSpPr>
            <p:nvPr/>
          </p:nvSpPr>
          <p:spPr bwMode="auto">
            <a:xfrm>
              <a:off x="4565" y="2373"/>
              <a:ext cx="233"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125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7" name="Rectangle 33"/>
            <p:cNvSpPr>
              <a:spLocks noChangeArrowheads="1"/>
            </p:cNvSpPr>
            <p:nvPr/>
          </p:nvSpPr>
          <p:spPr bwMode="auto">
            <a:xfrm>
              <a:off x="5013" y="2373"/>
              <a:ext cx="233"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133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8" name="Rectangle 34"/>
            <p:cNvSpPr>
              <a:spLocks noChangeArrowheads="1"/>
            </p:cNvSpPr>
            <p:nvPr/>
          </p:nvSpPr>
          <p:spPr bwMode="auto">
            <a:xfrm>
              <a:off x="5409" y="2375"/>
              <a:ext cx="26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pitchFamily="34" charset="0"/>
                  <a:cs typeface="Arial" pitchFamily="34" charset="0"/>
                </a:rPr>
                <a:t>6.4%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79" name="Rectangle 35"/>
            <p:cNvSpPr>
              <a:spLocks noChangeArrowheads="1"/>
            </p:cNvSpPr>
            <p:nvPr/>
          </p:nvSpPr>
          <p:spPr bwMode="auto">
            <a:xfrm>
              <a:off x="3035" y="1377"/>
              <a:ext cx="444"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pitchFamily="34" charset="0"/>
                  <a:cs typeface="Arial" pitchFamily="34" charset="0"/>
                </a:rPr>
                <a:t>Revenue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80" name="Rectangle 36"/>
            <p:cNvSpPr>
              <a:spLocks noChangeArrowheads="1"/>
            </p:cNvSpPr>
            <p:nvPr/>
          </p:nvSpPr>
          <p:spPr bwMode="auto">
            <a:xfrm>
              <a:off x="3035" y="1659"/>
              <a:ext cx="46" cy="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81" name="Line 37"/>
            <p:cNvSpPr>
              <a:spLocks noChangeShapeType="1"/>
            </p:cNvSpPr>
            <p:nvPr/>
          </p:nvSpPr>
          <p:spPr bwMode="auto">
            <a:xfrm>
              <a:off x="3014" y="1343"/>
              <a:ext cx="1" cy="193"/>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2" name="Rectangle 38"/>
            <p:cNvSpPr>
              <a:spLocks noChangeArrowheads="1"/>
            </p:cNvSpPr>
            <p:nvPr/>
          </p:nvSpPr>
          <p:spPr bwMode="auto">
            <a:xfrm>
              <a:off x="3014" y="1343"/>
              <a:ext cx="8" cy="193"/>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83" name="Line 39"/>
            <p:cNvSpPr>
              <a:spLocks noChangeShapeType="1"/>
            </p:cNvSpPr>
            <p:nvPr/>
          </p:nvSpPr>
          <p:spPr bwMode="auto">
            <a:xfrm>
              <a:off x="5691" y="1335"/>
              <a:ext cx="1" cy="194"/>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4" name="Rectangle 40"/>
            <p:cNvSpPr>
              <a:spLocks noChangeArrowheads="1"/>
            </p:cNvSpPr>
            <p:nvPr/>
          </p:nvSpPr>
          <p:spPr bwMode="auto">
            <a:xfrm>
              <a:off x="5691" y="1335"/>
              <a:ext cx="8" cy="194"/>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85" name="Line 41"/>
            <p:cNvSpPr>
              <a:spLocks noChangeShapeType="1"/>
            </p:cNvSpPr>
            <p:nvPr/>
          </p:nvSpPr>
          <p:spPr bwMode="auto">
            <a:xfrm>
              <a:off x="3014" y="1536"/>
              <a:ext cx="1" cy="238"/>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6" name="Rectangle 42"/>
            <p:cNvSpPr>
              <a:spLocks noChangeArrowheads="1"/>
            </p:cNvSpPr>
            <p:nvPr/>
          </p:nvSpPr>
          <p:spPr bwMode="auto">
            <a:xfrm>
              <a:off x="3014" y="1536"/>
              <a:ext cx="8" cy="23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87" name="Line 43"/>
            <p:cNvSpPr>
              <a:spLocks noChangeShapeType="1"/>
            </p:cNvSpPr>
            <p:nvPr/>
          </p:nvSpPr>
          <p:spPr bwMode="auto">
            <a:xfrm>
              <a:off x="3014" y="1782"/>
              <a:ext cx="1" cy="344"/>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8" name="Rectangle 44"/>
            <p:cNvSpPr>
              <a:spLocks noChangeArrowheads="1"/>
            </p:cNvSpPr>
            <p:nvPr/>
          </p:nvSpPr>
          <p:spPr bwMode="auto">
            <a:xfrm>
              <a:off x="3014" y="1782"/>
              <a:ext cx="8" cy="344"/>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89" name="Line 45"/>
            <p:cNvSpPr>
              <a:spLocks noChangeShapeType="1"/>
            </p:cNvSpPr>
            <p:nvPr/>
          </p:nvSpPr>
          <p:spPr bwMode="auto">
            <a:xfrm>
              <a:off x="3014" y="2133"/>
              <a:ext cx="1" cy="227"/>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0" name="Rectangle 46"/>
            <p:cNvSpPr>
              <a:spLocks noChangeArrowheads="1"/>
            </p:cNvSpPr>
            <p:nvPr/>
          </p:nvSpPr>
          <p:spPr bwMode="auto">
            <a:xfrm>
              <a:off x="3014" y="2133"/>
              <a:ext cx="8" cy="22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1" name="Line 47"/>
            <p:cNvSpPr>
              <a:spLocks noChangeShapeType="1"/>
            </p:cNvSpPr>
            <p:nvPr/>
          </p:nvSpPr>
          <p:spPr bwMode="auto">
            <a:xfrm>
              <a:off x="3014" y="2367"/>
              <a:ext cx="1" cy="117"/>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2" name="Rectangle 48"/>
            <p:cNvSpPr>
              <a:spLocks noChangeArrowheads="1"/>
            </p:cNvSpPr>
            <p:nvPr/>
          </p:nvSpPr>
          <p:spPr bwMode="auto">
            <a:xfrm>
              <a:off x="3014" y="2367"/>
              <a:ext cx="8" cy="11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3" name="Line 49"/>
            <p:cNvSpPr>
              <a:spLocks noChangeShapeType="1"/>
            </p:cNvSpPr>
            <p:nvPr/>
          </p:nvSpPr>
          <p:spPr bwMode="auto">
            <a:xfrm>
              <a:off x="5691" y="1529"/>
              <a:ext cx="1" cy="955"/>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4" name="Rectangle 50"/>
            <p:cNvSpPr>
              <a:spLocks noChangeArrowheads="1"/>
            </p:cNvSpPr>
            <p:nvPr/>
          </p:nvSpPr>
          <p:spPr bwMode="auto">
            <a:xfrm>
              <a:off x="5691" y="1529"/>
              <a:ext cx="8" cy="955"/>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5" name="Line 51"/>
            <p:cNvSpPr>
              <a:spLocks noChangeShapeType="1"/>
            </p:cNvSpPr>
            <p:nvPr/>
          </p:nvSpPr>
          <p:spPr bwMode="auto">
            <a:xfrm>
              <a:off x="3014" y="1335"/>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6" name="Rectangle 52"/>
            <p:cNvSpPr>
              <a:spLocks noChangeArrowheads="1"/>
            </p:cNvSpPr>
            <p:nvPr/>
          </p:nvSpPr>
          <p:spPr bwMode="auto">
            <a:xfrm>
              <a:off x="3014" y="1335"/>
              <a:ext cx="2677"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7" name="Line 53"/>
            <p:cNvSpPr>
              <a:spLocks noChangeShapeType="1"/>
            </p:cNvSpPr>
            <p:nvPr/>
          </p:nvSpPr>
          <p:spPr bwMode="auto">
            <a:xfrm>
              <a:off x="3022" y="1529"/>
              <a:ext cx="2669"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8" name="Rectangle 54"/>
            <p:cNvSpPr>
              <a:spLocks noChangeArrowheads="1"/>
            </p:cNvSpPr>
            <p:nvPr/>
          </p:nvSpPr>
          <p:spPr bwMode="auto">
            <a:xfrm>
              <a:off x="3022" y="1529"/>
              <a:ext cx="2669" cy="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99" name="Line 55"/>
            <p:cNvSpPr>
              <a:spLocks noChangeShapeType="1"/>
            </p:cNvSpPr>
            <p:nvPr/>
          </p:nvSpPr>
          <p:spPr bwMode="auto">
            <a:xfrm>
              <a:off x="3014" y="1774"/>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0" name="Rectangle 56"/>
            <p:cNvSpPr>
              <a:spLocks noChangeArrowheads="1"/>
            </p:cNvSpPr>
            <p:nvPr/>
          </p:nvSpPr>
          <p:spPr bwMode="auto">
            <a:xfrm>
              <a:off x="3014" y="1774"/>
              <a:ext cx="2677"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01" name="Line 57"/>
            <p:cNvSpPr>
              <a:spLocks noChangeShapeType="1"/>
            </p:cNvSpPr>
            <p:nvPr/>
          </p:nvSpPr>
          <p:spPr bwMode="auto">
            <a:xfrm>
              <a:off x="3014" y="2126"/>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2" name="Rectangle 58"/>
            <p:cNvSpPr>
              <a:spLocks noChangeArrowheads="1"/>
            </p:cNvSpPr>
            <p:nvPr/>
          </p:nvSpPr>
          <p:spPr bwMode="auto">
            <a:xfrm>
              <a:off x="3014" y="2126"/>
              <a:ext cx="2677" cy="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03" name="Line 59"/>
            <p:cNvSpPr>
              <a:spLocks noChangeShapeType="1"/>
            </p:cNvSpPr>
            <p:nvPr/>
          </p:nvSpPr>
          <p:spPr bwMode="auto">
            <a:xfrm>
              <a:off x="3014" y="2360"/>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4" name="Rectangle 60"/>
            <p:cNvSpPr>
              <a:spLocks noChangeArrowheads="1"/>
            </p:cNvSpPr>
            <p:nvPr/>
          </p:nvSpPr>
          <p:spPr bwMode="auto">
            <a:xfrm>
              <a:off x="3014" y="2360"/>
              <a:ext cx="2677" cy="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05" name="Rectangle 61"/>
            <p:cNvSpPr>
              <a:spLocks noChangeArrowheads="1"/>
            </p:cNvSpPr>
            <p:nvPr/>
          </p:nvSpPr>
          <p:spPr bwMode="auto">
            <a:xfrm>
              <a:off x="3014" y="2484"/>
              <a:ext cx="2685" cy="16"/>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66" name="Picture 5"/>
          <p:cNvPicPr>
            <a:picLocks noChangeAspect="1" noChangeArrowheads="1"/>
          </p:cNvPicPr>
          <p:nvPr/>
        </p:nvPicPr>
        <p:blipFill>
          <a:blip r:embed="rId3" cstate="print"/>
          <a:srcRect/>
          <a:stretch>
            <a:fillRect/>
          </a:stretch>
        </p:blipFill>
        <p:spPr bwMode="auto">
          <a:xfrm>
            <a:off x="8100410" y="43542"/>
            <a:ext cx="822960" cy="822960"/>
          </a:xfrm>
          <a:prstGeom prst="rect">
            <a:avLst/>
          </a:prstGeom>
          <a:noFill/>
          <a:ln w="9525">
            <a:noFill/>
            <a:miter lim="800000"/>
            <a:headEnd/>
            <a:tailEnd/>
          </a:ln>
          <a:effectLst/>
        </p:spPr>
      </p:pic>
      <p:sp>
        <p:nvSpPr>
          <p:cNvPr id="67" name="TextBox 66"/>
          <p:cNvSpPr txBox="1"/>
          <p:nvPr/>
        </p:nvSpPr>
        <p:spPr>
          <a:xfrm>
            <a:off x="6920884" y="1875285"/>
            <a:ext cx="2105063" cy="276999"/>
          </a:xfrm>
          <a:prstGeom prst="rect">
            <a:avLst/>
          </a:prstGeom>
          <a:solidFill>
            <a:srgbClr val="C84E00"/>
          </a:solidFill>
        </p:spPr>
        <p:txBody>
          <a:bodyPr wrap="none" rtlCol="0">
            <a:spAutoFit/>
          </a:bodyPr>
          <a:lstStyle/>
          <a:p>
            <a:r>
              <a:rPr lang="en-US" sz="1200" dirty="0"/>
              <a:t>For Example Purposes Only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Key messages</a:t>
            </a:r>
          </a:p>
        </p:txBody>
      </p:sp>
      <p:sp>
        <p:nvSpPr>
          <p:cNvPr id="1323011" name="Rectangle 3"/>
          <p:cNvSpPr>
            <a:spLocks noGrp="1" noChangeArrowheads="1"/>
          </p:cNvSpPr>
          <p:nvPr>
            <p:ph type="body" idx="1"/>
          </p:nvPr>
        </p:nvSpPr>
        <p:spPr>
          <a:xfrm>
            <a:off x="349250" y="1179513"/>
            <a:ext cx="8272235" cy="3821112"/>
          </a:xfrm>
        </p:spPr>
        <p:txBody>
          <a:bodyPr/>
          <a:lstStyle/>
          <a:p>
            <a:pPr marL="457200" indent="-457200">
              <a:spcBef>
                <a:spcPts val="600"/>
              </a:spcBef>
              <a:spcAft>
                <a:spcPts val="600"/>
              </a:spcAft>
              <a:buFontTx/>
              <a:buAutoNum type="arabicPeriod"/>
            </a:pPr>
            <a:r>
              <a:rPr lang="en-GB" sz="1600" b="0" dirty="0">
                <a:solidFill>
                  <a:schemeClr val="tx2"/>
                </a:solidFill>
              </a:rPr>
              <a:t>Don’t underestimate importance</a:t>
            </a:r>
          </a:p>
          <a:p>
            <a:pPr marL="457200" indent="-457200">
              <a:spcBef>
                <a:spcPts val="600"/>
              </a:spcBef>
              <a:spcAft>
                <a:spcPts val="600"/>
              </a:spcAft>
              <a:buFontTx/>
              <a:buAutoNum type="arabicPeriod"/>
            </a:pPr>
            <a:r>
              <a:rPr lang="en-GB" sz="1600" b="0" dirty="0">
                <a:solidFill>
                  <a:schemeClr val="tx2"/>
                </a:solidFill>
              </a:rPr>
              <a:t>Determine at planning stage how important current trading is</a:t>
            </a:r>
          </a:p>
          <a:p>
            <a:pPr marL="457200" indent="-457200">
              <a:spcBef>
                <a:spcPts val="600"/>
              </a:spcBef>
              <a:spcAft>
                <a:spcPts val="600"/>
              </a:spcAft>
              <a:buFontTx/>
              <a:buAutoNum type="arabicPeriod"/>
            </a:pPr>
            <a:r>
              <a:rPr lang="en-GB" sz="1600" b="0" dirty="0">
                <a:solidFill>
                  <a:schemeClr val="tx2"/>
                </a:solidFill>
              </a:rPr>
              <a:t>Use the appropriate analytical tools (explained in the earlier pages)</a:t>
            </a:r>
          </a:p>
        </p:txBody>
      </p:sp>
      <p:pic>
        <p:nvPicPr>
          <p:cNvPr id="7" name="Picture 5"/>
          <p:cNvPicPr>
            <a:picLocks noChangeAspect="1" noChangeArrowheads="1"/>
          </p:cNvPicPr>
          <p:nvPr/>
        </p:nvPicPr>
        <p:blipFill>
          <a:blip r:embed="rId3"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a:t>This document is focused on how we carry out our analysis in relation to the current trading performance of a business.  It explains how we might plan and execute our analysis, and what the outputs may look like</a:t>
            </a:r>
          </a:p>
          <a:p>
            <a:r>
              <a:rPr lang="en-US" dirty="0"/>
              <a:t>Note:  guidance on how the key concepts behind financial due diligence in relation to </a:t>
            </a:r>
            <a:r>
              <a:rPr lang="en-GB" dirty="0"/>
              <a:t>trading performance generally, why our member firm clients are interested in it, and how the outputs from our work are used by our member firm clients on transactions, </a:t>
            </a:r>
            <a:r>
              <a:rPr lang="en-US" dirty="0"/>
              <a:t>is the subject of the separate “Historical and current trading key concepts guide” also available in the FDD Toolkit </a:t>
            </a:r>
          </a:p>
        </p:txBody>
      </p:sp>
      <p:grpSp>
        <p:nvGrpSpPr>
          <p:cNvPr id="36" name="Group 35"/>
          <p:cNvGrpSpPr/>
          <p:nvPr/>
        </p:nvGrpSpPr>
        <p:grpSpPr bwMode="gray">
          <a:xfrm>
            <a:off x="6310313" y="40718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a:ln w="9525">
                    <a:noFill/>
                    <a:round/>
                    <a:headEnd/>
                    <a:tailEnd/>
                  </a:ln>
                  <a:solidFill>
                    <a:srgbClr val="F8F8F8"/>
                  </a:solidFill>
                  <a:latin typeface="+mj-lt"/>
                  <a:cs typeface="Arial"/>
                </a:rPr>
                <a:t>GO TO MARKET MATERIALS</a:t>
              </a: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a:ln w="9525">
                    <a:noFill/>
                    <a:round/>
                    <a:headEnd/>
                    <a:tailEnd/>
                  </a:ln>
                  <a:solidFill>
                    <a:srgbClr val="F8F8F8"/>
                  </a:solidFill>
                  <a:latin typeface="+mj-lt"/>
                  <a:cs typeface="Arial"/>
                </a:rPr>
                <a:t>RISK MANAGEMENT GUIDANCE</a:t>
              </a: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PROCESS</a:t>
              </a:r>
            </a:p>
            <a:p>
              <a:pPr algn="ctr"/>
              <a:r>
                <a:rPr lang="en-US" sz="800" dirty="0">
                  <a:solidFill>
                    <a:schemeClr val="accent1"/>
                  </a:solidFill>
                  <a:latin typeface="+mj-lt"/>
                </a:rPr>
                <a:t>GUIDANCE</a:t>
              </a: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n-lt"/>
                </a:rPr>
                <a:t>FDD WORK</a:t>
              </a:r>
            </a:p>
            <a:p>
              <a:pPr algn="ctr"/>
              <a:r>
                <a:rPr lang="en-US" sz="800" dirty="0">
                  <a:solidFill>
                    <a:schemeClr val="accent1"/>
                  </a:solidFill>
                  <a:latin typeface="+mn-lt"/>
                </a:rPr>
                <a:t>AREAS</a:t>
              </a: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ENABLERS</a:t>
              </a: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OFFSHORE</a:t>
              </a:r>
            </a:p>
            <a:p>
              <a:pPr algn="ctr"/>
              <a:r>
                <a:rPr lang="en-US" sz="800" dirty="0">
                  <a:solidFill>
                    <a:schemeClr val="accent1"/>
                  </a:solidFill>
                  <a:latin typeface="+mj-lt"/>
                </a:rPr>
                <a:t>SUPPORT</a:t>
              </a:r>
            </a:p>
            <a:p>
              <a:pPr algn="ctr"/>
              <a:r>
                <a:rPr lang="en-US" sz="800" dirty="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latin typeface="+mj-lt"/>
                </a:rPr>
                <a:t>FDD </a:t>
              </a:r>
            </a:p>
            <a:p>
              <a:pPr algn="ctr"/>
              <a:r>
                <a:rPr lang="en-US" sz="800" b="1" dirty="0">
                  <a:solidFill>
                    <a:schemeClr val="bg1"/>
                  </a:solidFill>
                  <a:effectLst>
                    <a:outerShdw blurRad="38100" dist="38100" dir="2700000" algn="tl">
                      <a:srgbClr val="000000">
                        <a:alpha val="43137"/>
                      </a:srgbClr>
                    </a:outerShdw>
                  </a:effectLst>
                  <a:latin typeface="+mj-lt"/>
                </a:rPr>
                <a:t>Toolkit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GB" sz="1800" b="0" dirty="0">
                <a:solidFill>
                  <a:schemeClr val="accent1">
                    <a:lumMod val="20000"/>
                    <a:lumOff val="80000"/>
                  </a:schemeClr>
                </a:solidFill>
              </a:rPr>
              <a:t>Current trading: Due diligence considerations</a:t>
            </a:r>
            <a:br>
              <a:rPr lang="en-GB" sz="1800" b="0" dirty="0">
                <a:solidFill>
                  <a:schemeClr val="accent1">
                    <a:lumMod val="20000"/>
                    <a:lumOff val="80000"/>
                  </a:schemeClr>
                </a:solidFill>
              </a:rPr>
            </a:br>
            <a:r>
              <a:rPr lang="en-US" altLang="en-US" sz="1800" dirty="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53527"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1936433"/>
            <a:ext cx="5711825" cy="3748719"/>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a:solidFill>
                  <a:schemeClr val="tx2"/>
                </a:solidFill>
              </a:rPr>
              <a:t>Overview</a:t>
            </a:r>
          </a:p>
          <a:p>
            <a:pPr marL="269875" indent="-269875">
              <a:lnSpc>
                <a:spcPct val="120000"/>
              </a:lnSpc>
              <a:buClr>
                <a:schemeClr val="accent1"/>
              </a:buClr>
              <a:buSzPct val="125000"/>
              <a:buFont typeface="Arial" pitchFamily="34" charset="0"/>
              <a:buChar char="▪"/>
            </a:pPr>
            <a:r>
              <a:rPr lang="en-US" dirty="0">
                <a:solidFill>
                  <a:schemeClr val="tx2"/>
                </a:solidFill>
              </a:rPr>
              <a:t>Planning considerations</a:t>
            </a:r>
          </a:p>
          <a:p>
            <a:pPr marL="269875" indent="-269875">
              <a:lnSpc>
                <a:spcPct val="120000"/>
              </a:lnSpc>
              <a:buClr>
                <a:schemeClr val="accent1"/>
              </a:buClr>
              <a:buSzPct val="125000"/>
              <a:buFont typeface="Arial" pitchFamily="34" charset="0"/>
              <a:buChar char="▪"/>
            </a:pPr>
            <a:r>
              <a:rPr lang="en-US" sz="1800" b="0" dirty="0">
                <a:solidFill>
                  <a:schemeClr val="tx2"/>
                </a:solidFill>
              </a:rPr>
              <a:t>Pitfalls</a:t>
            </a:r>
          </a:p>
          <a:p>
            <a:pPr marL="269875" indent="-269875">
              <a:lnSpc>
                <a:spcPct val="120000"/>
              </a:lnSpc>
              <a:buClr>
                <a:schemeClr val="accent1"/>
              </a:buClr>
              <a:buSzPct val="125000"/>
              <a:buFont typeface="Arial" pitchFamily="34" charset="0"/>
              <a:buChar char="▪"/>
            </a:pPr>
            <a:r>
              <a:rPr lang="en-US" dirty="0">
                <a:solidFill>
                  <a:schemeClr val="tx2"/>
                </a:solidFill>
              </a:rPr>
              <a:t>Types of analysis</a:t>
            </a:r>
          </a:p>
          <a:p>
            <a:pPr marL="457200" indent="-228600">
              <a:lnSpc>
                <a:spcPct val="120000"/>
              </a:lnSpc>
              <a:buClr>
                <a:schemeClr val="accent1"/>
              </a:buClr>
              <a:buFont typeface="Arial" pitchFamily="34" charset="0"/>
              <a:buChar char="–"/>
            </a:pPr>
            <a:r>
              <a:rPr lang="en-US" sz="1800" b="0" dirty="0">
                <a:solidFill>
                  <a:schemeClr val="tx2"/>
                </a:solidFill>
              </a:rPr>
              <a:t>Year to date performance</a:t>
            </a:r>
          </a:p>
          <a:p>
            <a:pPr marL="457200" indent="-228600">
              <a:lnSpc>
                <a:spcPct val="120000"/>
              </a:lnSpc>
              <a:buClr>
                <a:schemeClr val="accent1"/>
              </a:buClr>
              <a:buFont typeface="Arial" pitchFamily="34" charset="0"/>
              <a:buChar char="–"/>
            </a:pPr>
            <a:r>
              <a:rPr lang="en-US" dirty="0">
                <a:solidFill>
                  <a:schemeClr val="tx2"/>
                </a:solidFill>
              </a:rPr>
              <a:t>Gap analysis</a:t>
            </a:r>
          </a:p>
          <a:p>
            <a:pPr marL="457200" indent="-228600">
              <a:lnSpc>
                <a:spcPct val="120000"/>
              </a:lnSpc>
              <a:buClr>
                <a:schemeClr val="accent1"/>
              </a:buClr>
              <a:buFont typeface="Arial" pitchFamily="34" charset="0"/>
              <a:buChar char="–"/>
            </a:pPr>
            <a:r>
              <a:rPr lang="en-US" dirty="0">
                <a:solidFill>
                  <a:schemeClr val="tx2"/>
                </a:solidFill>
              </a:rPr>
              <a:t>LTM analysis</a:t>
            </a:r>
          </a:p>
          <a:p>
            <a:pPr marL="457200" indent="-228600">
              <a:lnSpc>
                <a:spcPct val="120000"/>
              </a:lnSpc>
              <a:buClr>
                <a:schemeClr val="accent1"/>
              </a:buClr>
              <a:buFont typeface="Arial" pitchFamily="34" charset="0"/>
              <a:buChar char="–"/>
            </a:pPr>
            <a:r>
              <a:rPr lang="en-US" dirty="0">
                <a:solidFill>
                  <a:schemeClr val="tx2"/>
                </a:solidFill>
              </a:rPr>
              <a:t>Order book/contracts</a:t>
            </a:r>
          </a:p>
          <a:p>
            <a:pPr marL="457200" indent="-228600">
              <a:lnSpc>
                <a:spcPct val="120000"/>
              </a:lnSpc>
              <a:buClr>
                <a:schemeClr val="accent1"/>
              </a:buClr>
              <a:buFont typeface="Arial" pitchFamily="34" charset="0"/>
              <a:buChar char="–"/>
            </a:pPr>
            <a:r>
              <a:rPr lang="en-US" dirty="0">
                <a:solidFill>
                  <a:schemeClr val="tx2"/>
                </a:solidFill>
              </a:rPr>
              <a:t>Run rate/Out-turn analysis</a:t>
            </a:r>
          </a:p>
          <a:p>
            <a:pPr marL="457200" indent="-228600">
              <a:lnSpc>
                <a:spcPct val="120000"/>
              </a:lnSpc>
              <a:buClr>
                <a:schemeClr val="accent1"/>
              </a:buClr>
              <a:buFont typeface="Arial" pitchFamily="34" charset="0"/>
              <a:buChar char="–"/>
            </a:pPr>
            <a:r>
              <a:rPr lang="en-US" dirty="0">
                <a:solidFill>
                  <a:schemeClr val="tx2"/>
                </a:solidFill>
              </a:rPr>
              <a:t>Like for like analysis</a:t>
            </a:r>
          </a:p>
          <a:p>
            <a:pPr marL="269875" indent="-269875">
              <a:lnSpc>
                <a:spcPct val="120000"/>
              </a:lnSpc>
              <a:buClr>
                <a:schemeClr val="accent1"/>
              </a:buClr>
              <a:buSzPct val="125000"/>
              <a:buFont typeface="Arial" pitchFamily="34" charset="0"/>
              <a:buChar char="▪"/>
            </a:pPr>
            <a:r>
              <a:rPr lang="en-US" sz="1800" b="0" dirty="0">
                <a:solidFill>
                  <a:schemeClr val="tx2"/>
                </a:solidFill>
              </a:rPr>
              <a:t>Key messages</a:t>
            </a:r>
          </a:p>
        </p:txBody>
      </p:sp>
      <p:pic>
        <p:nvPicPr>
          <p:cNvPr id="9" name="Picture 5"/>
          <p:cNvPicPr>
            <a:picLocks noChangeAspect="1" noChangeArrowheads="1"/>
          </p:cNvPicPr>
          <p:nvPr/>
        </p:nvPicPr>
        <p:blipFill>
          <a:blip r:embed="rId4"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a:solidFill>
                  <a:schemeClr val="accent1">
                    <a:lumMod val="20000"/>
                    <a:lumOff val="80000"/>
                  </a:schemeClr>
                </a:solidFill>
              </a:rPr>
              <a:t>Current trading: Due diligence considerations</a:t>
            </a:r>
            <a:br>
              <a:rPr lang="en-GB" dirty="0">
                <a:solidFill>
                  <a:schemeClr val="accent1">
                    <a:lumMod val="20000"/>
                    <a:lumOff val="80000"/>
                  </a:schemeClr>
                </a:solidFill>
              </a:rPr>
            </a:br>
            <a:r>
              <a:rPr lang="en-GB" b="1" kern="0" dirty="0">
                <a:solidFill>
                  <a:schemeClr val="bg1"/>
                </a:solidFill>
                <a:latin typeface="Arial" pitchFamily="34" charset="0"/>
                <a:cs typeface="Arial" pitchFamily="34" charset="0"/>
              </a:rPr>
              <a:t>Overview </a:t>
            </a:r>
          </a:p>
        </p:txBody>
      </p:sp>
      <p:sp>
        <p:nvSpPr>
          <p:cNvPr id="11" name="Rounded Rectangle 10"/>
          <p:cNvSpPr/>
          <p:nvPr/>
        </p:nvSpPr>
        <p:spPr bwMode="auto">
          <a:xfrm>
            <a:off x="1748828" y="2732441"/>
            <a:ext cx="7162800" cy="3348319"/>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fontAlgn="auto">
              <a:lnSpc>
                <a:spcPts val="1500"/>
              </a:lnSpc>
              <a:spcBef>
                <a:spcPts val="600"/>
              </a:spcBef>
              <a:spcAft>
                <a:spcPts val="0"/>
              </a:spcAft>
              <a:buClr>
                <a:schemeClr val="accent1"/>
              </a:buClr>
              <a:buSzPct val="125000"/>
              <a:buFont typeface="Arial" pitchFamily="34" charset="0"/>
              <a:buChar char="▪"/>
            </a:pPr>
            <a:r>
              <a:rPr lang="en-GB" sz="1400" kern="0" dirty="0">
                <a:solidFill>
                  <a:srgbClr val="000000"/>
                </a:solidFill>
              </a:rPr>
              <a:t>We carry out financial analysis on the latest available current income statement information to reveal:</a:t>
            </a:r>
          </a:p>
          <a:p>
            <a:pPr marL="744538" lvl="2" indent="-285750">
              <a:lnSpc>
                <a:spcPts val="1500"/>
              </a:lnSpc>
              <a:spcBef>
                <a:spcPts val="600"/>
              </a:spcBef>
              <a:buClr>
                <a:schemeClr val="accent1"/>
              </a:buClr>
              <a:buSzPct val="85000"/>
              <a:buFont typeface="Symbol" pitchFamily="18" charset="2"/>
              <a:buChar char=""/>
              <a:tabLst>
                <a:tab pos="231775" algn="l"/>
              </a:tabLst>
              <a:defRPr/>
            </a:pPr>
            <a:r>
              <a:rPr lang="en-GB" sz="1400" kern="0" dirty="0">
                <a:solidFill>
                  <a:srgbClr val="000000"/>
                </a:solidFill>
              </a:rPr>
              <a:t>the latest trends and drivers of performance</a:t>
            </a:r>
          </a:p>
          <a:p>
            <a:pPr marL="744538" lvl="2" indent="-285750">
              <a:lnSpc>
                <a:spcPts val="1500"/>
              </a:lnSpc>
              <a:spcBef>
                <a:spcPts val="600"/>
              </a:spcBef>
              <a:buClr>
                <a:schemeClr val="accent1"/>
              </a:buClr>
              <a:buSzPct val="85000"/>
              <a:buFont typeface="Symbol" pitchFamily="18" charset="2"/>
              <a:buChar char=""/>
              <a:tabLst>
                <a:tab pos="231775" algn="l"/>
              </a:tabLst>
              <a:defRPr/>
            </a:pPr>
            <a:r>
              <a:rPr lang="en-GB" sz="1400" kern="0" dirty="0">
                <a:solidFill>
                  <a:srgbClr val="000000"/>
                </a:solidFill>
              </a:rPr>
              <a:t>the extent to which the business is performing in line with the existing business plan or strategy</a:t>
            </a:r>
          </a:p>
          <a:p>
            <a:pPr marL="447675" lvl="1" indent="-266700" fontAlgn="auto">
              <a:lnSpc>
                <a:spcPts val="1500"/>
              </a:lnSpc>
              <a:spcBef>
                <a:spcPct val="25000"/>
              </a:spcBef>
              <a:spcAft>
                <a:spcPts val="0"/>
              </a:spcAft>
              <a:buClr>
                <a:schemeClr val="accent1"/>
              </a:buClr>
              <a:buSzPct val="125000"/>
              <a:buFont typeface="Arial" pitchFamily="34" charset="0"/>
              <a:buChar char="▪"/>
            </a:pPr>
            <a:r>
              <a:rPr lang="en-GB" sz="1400" kern="0" dirty="0">
                <a:solidFill>
                  <a:srgbClr val="000000"/>
                </a:solidFill>
              </a:rPr>
              <a:t>As interim financial results are not usually audited, nor subject to normal year end cut-off procedures, our due diligence on current trading becomes even more critical to help our member firm client consider the reliability of this information</a:t>
            </a:r>
          </a:p>
          <a:p>
            <a:pPr marL="447675" lvl="1" indent="-266700" fontAlgn="auto">
              <a:lnSpc>
                <a:spcPts val="1500"/>
              </a:lnSpc>
              <a:spcBef>
                <a:spcPct val="25000"/>
              </a:spcBef>
              <a:spcAft>
                <a:spcPts val="0"/>
              </a:spcAft>
              <a:buClr>
                <a:schemeClr val="accent1"/>
              </a:buClr>
              <a:buSzPct val="125000"/>
              <a:buFont typeface="Arial" pitchFamily="34" charset="0"/>
              <a:buChar char="▪"/>
            </a:pPr>
            <a:r>
              <a:rPr lang="en-GB" sz="1400" kern="0" dirty="0">
                <a:solidFill>
                  <a:srgbClr val="000000"/>
                </a:solidFill>
              </a:rPr>
              <a:t>By helping our member firm clients understand the current trading performance, our member firm clients are in a much more informed position when entering into negotiations over price</a:t>
            </a:r>
          </a:p>
          <a:p>
            <a:pPr marL="447675" lvl="1" indent="-266700" fontAlgn="auto">
              <a:lnSpc>
                <a:spcPts val="1500"/>
              </a:lnSpc>
              <a:spcBef>
                <a:spcPct val="25000"/>
              </a:spcBef>
              <a:spcAft>
                <a:spcPts val="0"/>
              </a:spcAft>
              <a:buClr>
                <a:schemeClr val="accent1"/>
              </a:buClr>
              <a:buSzPct val="125000"/>
              <a:buFont typeface="Arial" pitchFamily="34" charset="0"/>
              <a:buChar char="▪"/>
            </a:pPr>
            <a:r>
              <a:rPr lang="en-GB" sz="1400" kern="0" dirty="0">
                <a:solidFill>
                  <a:srgbClr val="000000"/>
                </a:solidFill>
              </a:rPr>
              <a:t>Our work is particularly important where the price for the deal is being considered and negotiated a significant way through a financial period (e.g. 10 months after the last financial year end, such that the last full year’s results are 10 months old)</a:t>
            </a:r>
          </a:p>
        </p:txBody>
      </p:sp>
      <p:sp>
        <p:nvSpPr>
          <p:cNvPr id="12" name="Rectangle 114"/>
          <p:cNvSpPr>
            <a:spLocks noChangeArrowheads="1"/>
          </p:cNvSpPr>
          <p:nvPr>
            <p:custDataLst>
              <p:tags r:id="rId1"/>
            </p:custDataLst>
          </p:nvPr>
        </p:nvSpPr>
        <p:spPr bwMode="auto">
          <a:xfrm>
            <a:off x="1828800" y="1267740"/>
            <a:ext cx="7010400" cy="1287201"/>
          </a:xfrm>
          <a:prstGeom prst="round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a:solidFill>
                  <a:srgbClr val="000000"/>
                </a:solidFill>
              </a:rPr>
              <a:t>An understanding of the current trading performance of the business provides buyers and sellers with an understanding of the latest available information on how well the business is doing, and whether or not performance is in line with the business plan / strategy</a:t>
            </a:r>
          </a:p>
          <a:p>
            <a:pPr marL="447675" lvl="1" indent="-266700" fontAlgn="auto">
              <a:spcBef>
                <a:spcPct val="25000"/>
              </a:spcBef>
              <a:spcAft>
                <a:spcPts val="0"/>
              </a:spcAft>
              <a:buClr>
                <a:schemeClr val="accent1"/>
              </a:buClr>
              <a:buSzPct val="125000"/>
              <a:buFont typeface="Arial" pitchFamily="34" charset="0"/>
              <a:buChar char="▪"/>
            </a:pPr>
            <a:r>
              <a:rPr lang="en-GB" sz="1400" kern="0" dirty="0">
                <a:solidFill>
                  <a:srgbClr val="000000"/>
                </a:solidFill>
              </a:rPr>
              <a:t>The latest new trends and other issues revealed may significantly impact value</a:t>
            </a:r>
          </a:p>
        </p:txBody>
      </p:sp>
      <p:sp>
        <p:nvSpPr>
          <p:cNvPr id="13" name="Pentagon 12"/>
          <p:cNvSpPr/>
          <p:nvPr/>
        </p:nvSpPr>
        <p:spPr bwMode="auto">
          <a:xfrm>
            <a:off x="95026" y="1267738"/>
            <a:ext cx="1846262" cy="127823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What is current trading</a:t>
            </a:r>
            <a:endParaRPr lang="en-GB" sz="1400" i="1" dirty="0">
              <a:solidFill>
                <a:schemeClr val="bg1"/>
              </a:solidFill>
              <a:latin typeface="Arial"/>
            </a:endParaRPr>
          </a:p>
        </p:txBody>
      </p:sp>
      <p:sp>
        <p:nvSpPr>
          <p:cNvPr id="17" name="Rectangle 111"/>
          <p:cNvSpPr>
            <a:spLocks noChangeArrowheads="1"/>
          </p:cNvSpPr>
          <p:nvPr>
            <p:custDataLst>
              <p:tags r:id="rId2"/>
            </p:custDataLst>
          </p:nvPr>
        </p:nvSpPr>
        <p:spPr bwMode="auto">
          <a:xfrm>
            <a:off x="200490" y="2773681"/>
            <a:ext cx="1613070" cy="3337559"/>
          </a:xfrm>
          <a:prstGeom prst="homePlate">
            <a:avLst>
              <a:gd name="adj" fmla="val 44009"/>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Why is current trading important</a:t>
            </a:r>
          </a:p>
        </p:txBody>
      </p:sp>
      <p:pic>
        <p:nvPicPr>
          <p:cNvPr id="9" name="Picture 5"/>
          <p:cNvPicPr>
            <a:picLocks noChangeAspect="1" noChangeArrowheads="1"/>
          </p:cNvPicPr>
          <p:nvPr/>
        </p:nvPicPr>
        <p:blipFill>
          <a:blip r:embed="rId5"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a:solidFill>
                  <a:schemeClr val="accent1">
                    <a:lumMod val="20000"/>
                    <a:lumOff val="80000"/>
                  </a:schemeClr>
                </a:solidFill>
              </a:rPr>
              <a:t>Current trading: Due diligence considerations</a:t>
            </a:r>
            <a:br>
              <a:rPr lang="en-GB" dirty="0">
                <a:solidFill>
                  <a:schemeClr val="accent1">
                    <a:lumMod val="20000"/>
                    <a:lumOff val="80000"/>
                  </a:schemeClr>
                </a:solidFill>
              </a:rPr>
            </a:br>
            <a:r>
              <a:rPr lang="en-GB" b="1" kern="0" dirty="0">
                <a:solidFill>
                  <a:schemeClr val="bg1"/>
                </a:solidFill>
                <a:latin typeface="Arial" pitchFamily="34" charset="0"/>
                <a:cs typeface="Arial" pitchFamily="34" charset="0"/>
              </a:rPr>
              <a:t>Planning considerations</a:t>
            </a:r>
          </a:p>
        </p:txBody>
      </p:sp>
      <p:sp>
        <p:nvSpPr>
          <p:cNvPr id="12" name="Rectangle 114"/>
          <p:cNvSpPr>
            <a:spLocks noChangeArrowheads="1"/>
          </p:cNvSpPr>
          <p:nvPr>
            <p:custDataLst>
              <p:tags r:id="rId1"/>
            </p:custDataLst>
          </p:nvPr>
        </p:nvSpPr>
        <p:spPr bwMode="auto">
          <a:xfrm>
            <a:off x="1828800" y="1176300"/>
            <a:ext cx="7010400" cy="2603220"/>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How far through the year are you? (2 weeks/9 months)</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Is current trading a good indicator of future performance?</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How accurate is current trading?</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Has the key trading period occurred (e.g. Christmas for a retailer)?</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How likely it is that budget won’t be achieved?</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Are forecasts based on budgets for the current year?</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Is the business valuation based on current performance?</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When were budgets/latest estimates prepared?</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How accurate have past budgets and forecasts been?</a:t>
            </a:r>
          </a:p>
        </p:txBody>
      </p:sp>
      <p:sp>
        <p:nvSpPr>
          <p:cNvPr id="13" name="Pentagon 12"/>
          <p:cNvSpPr/>
          <p:nvPr/>
        </p:nvSpPr>
        <p:spPr bwMode="auto">
          <a:xfrm>
            <a:off x="95026" y="1176298"/>
            <a:ext cx="1846262" cy="2450822"/>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Due diligence planning considerations</a:t>
            </a:r>
            <a:endParaRPr lang="en-GB" sz="1400" i="1" dirty="0">
              <a:solidFill>
                <a:schemeClr val="bg1"/>
              </a:solidFill>
              <a:latin typeface="Arial"/>
            </a:endParaRPr>
          </a:p>
        </p:txBody>
      </p:sp>
      <p:sp>
        <p:nvSpPr>
          <p:cNvPr id="18" name="Rectangle 4"/>
          <p:cNvSpPr>
            <a:spLocks noChangeArrowheads="1"/>
          </p:cNvSpPr>
          <p:nvPr/>
        </p:nvSpPr>
        <p:spPr bwMode="auto">
          <a:xfrm>
            <a:off x="2118360" y="4689068"/>
            <a:ext cx="6583680" cy="599212"/>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tx2"/>
              </a:buClr>
              <a:buSzPct val="85000"/>
              <a:buFont typeface="Wingdings" pitchFamily="2" charset="2"/>
              <a:buNone/>
            </a:pPr>
            <a:r>
              <a:rPr lang="en-GB" sz="2400" b="1" dirty="0">
                <a:solidFill>
                  <a:schemeClr val="accent4"/>
                </a:solidFill>
                <a:latin typeface="Arial"/>
              </a:rPr>
              <a:t>Think about how much work is required</a:t>
            </a:r>
          </a:p>
        </p:txBody>
      </p:sp>
      <p:sp>
        <p:nvSpPr>
          <p:cNvPr id="19" name="AutoShape 5"/>
          <p:cNvSpPr>
            <a:spLocks noChangeArrowheads="1"/>
          </p:cNvSpPr>
          <p:nvPr/>
        </p:nvSpPr>
        <p:spPr bwMode="auto">
          <a:xfrm>
            <a:off x="4975274" y="3836126"/>
            <a:ext cx="855785" cy="763814"/>
          </a:xfrm>
          <a:prstGeom prst="downArrow">
            <a:avLst>
              <a:gd name="adj1" fmla="val 50000"/>
              <a:gd name="adj2" fmla="val 25000"/>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dirty="0">
              <a:solidFill>
                <a:schemeClr val="bg1"/>
              </a:solidFill>
              <a:latin typeface="Arial"/>
            </a:endParaRPr>
          </a:p>
        </p:txBody>
      </p:sp>
      <p:pic>
        <p:nvPicPr>
          <p:cNvPr id="8" name="Picture 5"/>
          <p:cNvPicPr>
            <a:picLocks noChangeAspect="1" noChangeArrowheads="1"/>
          </p:cNvPicPr>
          <p:nvPr/>
        </p:nvPicPr>
        <p:blipFill>
          <a:blip r:embed="rId4"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a:solidFill>
                  <a:schemeClr val="accent1">
                    <a:lumMod val="20000"/>
                    <a:lumOff val="80000"/>
                  </a:schemeClr>
                </a:solidFill>
              </a:rPr>
              <a:t>Current trading: Due diligence considerations</a:t>
            </a:r>
            <a:br>
              <a:rPr lang="en-GB" dirty="0">
                <a:solidFill>
                  <a:schemeClr val="accent1">
                    <a:lumMod val="20000"/>
                    <a:lumOff val="80000"/>
                  </a:schemeClr>
                </a:solidFill>
              </a:rPr>
            </a:br>
            <a:r>
              <a:rPr lang="en-GB" b="1" kern="0" dirty="0">
                <a:solidFill>
                  <a:schemeClr val="bg1"/>
                </a:solidFill>
                <a:latin typeface="Arial" pitchFamily="34" charset="0"/>
                <a:cs typeface="Arial" pitchFamily="34" charset="0"/>
              </a:rPr>
              <a:t>Planning considerations (2) </a:t>
            </a:r>
          </a:p>
        </p:txBody>
      </p:sp>
      <p:sp>
        <p:nvSpPr>
          <p:cNvPr id="12" name="Rectangle 114"/>
          <p:cNvSpPr>
            <a:spLocks noChangeArrowheads="1"/>
          </p:cNvSpPr>
          <p:nvPr>
            <p:custDataLst>
              <p:tags r:id="rId1"/>
            </p:custDataLst>
          </p:nvPr>
        </p:nvSpPr>
        <p:spPr bwMode="auto">
          <a:xfrm>
            <a:off x="1828800" y="1176300"/>
            <a:ext cx="7010400" cy="2171057"/>
          </a:xfrm>
          <a:prstGeom prst="round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YTD performance</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Gap analysis </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 Last 12 months (LTM)</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 Order book / contracts</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 Run rates</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Outturn</a:t>
            </a:r>
          </a:p>
          <a:p>
            <a:pPr marL="447675" lvl="1" indent="-266700" fontAlgn="auto">
              <a:spcBef>
                <a:spcPct val="25000"/>
              </a:spcBef>
              <a:spcAft>
                <a:spcPts val="0"/>
              </a:spcAft>
              <a:buClr>
                <a:schemeClr val="accent1"/>
              </a:buClr>
              <a:buSzPct val="125000"/>
              <a:buFont typeface="Arial" pitchFamily="34" charset="0"/>
              <a:buChar char="▪"/>
            </a:pPr>
            <a:r>
              <a:rPr lang="en-US" sz="1400" kern="0" dirty="0">
                <a:solidFill>
                  <a:srgbClr val="000000"/>
                </a:solidFill>
              </a:rPr>
              <a:t>Like for like </a:t>
            </a:r>
          </a:p>
        </p:txBody>
      </p:sp>
      <p:sp>
        <p:nvSpPr>
          <p:cNvPr id="13" name="Pentagon 12"/>
          <p:cNvSpPr/>
          <p:nvPr/>
        </p:nvSpPr>
        <p:spPr bwMode="auto">
          <a:xfrm>
            <a:off x="95026" y="1176298"/>
            <a:ext cx="1846262" cy="2166940"/>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Current trading key analysis </a:t>
            </a:r>
          </a:p>
        </p:txBody>
      </p:sp>
      <p:sp>
        <p:nvSpPr>
          <p:cNvPr id="17" name="Rectangle 4"/>
          <p:cNvSpPr>
            <a:spLocks noChangeArrowheads="1"/>
          </p:cNvSpPr>
          <p:nvPr/>
        </p:nvSpPr>
        <p:spPr bwMode="auto">
          <a:xfrm>
            <a:off x="2118360" y="4302616"/>
            <a:ext cx="6583680" cy="599212"/>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tx2"/>
              </a:buClr>
              <a:buSzPct val="85000"/>
              <a:buFont typeface="Wingdings" pitchFamily="2" charset="2"/>
              <a:buNone/>
            </a:pPr>
            <a:r>
              <a:rPr lang="en-GB" b="1" dirty="0">
                <a:solidFill>
                  <a:schemeClr val="accent4"/>
                </a:solidFill>
                <a:latin typeface="Arial"/>
              </a:rPr>
              <a:t>Each of these are discussed at length in this document</a:t>
            </a:r>
          </a:p>
        </p:txBody>
      </p:sp>
      <p:sp>
        <p:nvSpPr>
          <p:cNvPr id="20" name="AutoShape 5"/>
          <p:cNvSpPr>
            <a:spLocks noChangeArrowheads="1"/>
          </p:cNvSpPr>
          <p:nvPr/>
        </p:nvSpPr>
        <p:spPr bwMode="auto">
          <a:xfrm>
            <a:off x="4975274" y="3449674"/>
            <a:ext cx="855785" cy="763814"/>
          </a:xfrm>
          <a:prstGeom prst="downArrow">
            <a:avLst>
              <a:gd name="adj1" fmla="val 50000"/>
              <a:gd name="adj2" fmla="val 25000"/>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dirty="0">
              <a:solidFill>
                <a:schemeClr val="bg1"/>
              </a:solidFill>
              <a:latin typeface="Arial"/>
            </a:endParaRPr>
          </a:p>
        </p:txBody>
      </p:sp>
      <p:pic>
        <p:nvPicPr>
          <p:cNvPr id="8" name="Picture 5"/>
          <p:cNvPicPr>
            <a:picLocks noChangeAspect="1" noChangeArrowheads="1"/>
          </p:cNvPicPr>
          <p:nvPr/>
        </p:nvPicPr>
        <p:blipFill>
          <a:blip r:embed="rId4"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a:solidFill>
                  <a:schemeClr val="accent1">
                    <a:lumMod val="20000"/>
                    <a:lumOff val="80000"/>
                  </a:schemeClr>
                </a:solidFill>
              </a:rPr>
              <a:t>Current trading: Due diligence considerations</a:t>
            </a:r>
            <a:br>
              <a:rPr lang="en-GB" dirty="0">
                <a:solidFill>
                  <a:schemeClr val="accent1">
                    <a:lumMod val="20000"/>
                    <a:lumOff val="80000"/>
                  </a:schemeClr>
                </a:solidFill>
              </a:rPr>
            </a:br>
            <a:r>
              <a:rPr lang="en-GB" b="1" kern="0" dirty="0">
                <a:solidFill>
                  <a:schemeClr val="bg1"/>
                </a:solidFill>
                <a:latin typeface="Arial" pitchFamily="34" charset="0"/>
                <a:cs typeface="Arial" pitchFamily="34" charset="0"/>
              </a:rPr>
              <a:t>Pitfalls</a:t>
            </a:r>
          </a:p>
        </p:txBody>
      </p:sp>
      <p:sp>
        <p:nvSpPr>
          <p:cNvPr id="11" name="Rounded Rectangle 10"/>
          <p:cNvSpPr/>
          <p:nvPr/>
        </p:nvSpPr>
        <p:spPr bwMode="auto">
          <a:xfrm>
            <a:off x="1752600" y="1268729"/>
            <a:ext cx="7162800" cy="3697717"/>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fontAlgn="auto">
              <a:spcBef>
                <a:spcPts val="600"/>
              </a:spcBef>
              <a:spcAft>
                <a:spcPts val="0"/>
              </a:spcAft>
              <a:buClr>
                <a:schemeClr val="accent1"/>
              </a:buClr>
              <a:buSzPct val="125000"/>
              <a:buFont typeface="Arial" pitchFamily="34" charset="0"/>
              <a:buChar char="▪"/>
            </a:pPr>
            <a:r>
              <a:rPr lang="en-US" sz="1400" kern="0" dirty="0">
                <a:solidFill>
                  <a:srgbClr val="000000"/>
                </a:solidFill>
              </a:rPr>
              <a:t>Current trading data will be limited to unaudited monthly management accounts, which may also not be subject to the same level of rigor in accounting terms as at the year end (e.g. cut off, provisioning)</a:t>
            </a:r>
          </a:p>
          <a:p>
            <a:pPr marL="447675" lvl="1" indent="-266700" fontAlgn="auto">
              <a:spcBef>
                <a:spcPts val="600"/>
              </a:spcBef>
              <a:spcAft>
                <a:spcPts val="0"/>
              </a:spcAft>
              <a:buClr>
                <a:schemeClr val="accent1"/>
              </a:buClr>
              <a:buSzPct val="125000"/>
              <a:buFont typeface="Arial" pitchFamily="34" charset="0"/>
              <a:buChar char="▪"/>
            </a:pPr>
            <a:r>
              <a:rPr lang="en-US" sz="1400" kern="0" dirty="0">
                <a:solidFill>
                  <a:srgbClr val="000000"/>
                </a:solidFill>
              </a:rPr>
              <a:t>The vendor has control of the books and records. Estimates and judgments required to prepare the financial results for the current trading period may be influenced by the fact that the vendor is trying to sell the business (particularly if a transaction bonus is in play for management)</a:t>
            </a:r>
          </a:p>
          <a:p>
            <a:pPr marL="447675" lvl="1" indent="-266700" fontAlgn="auto">
              <a:spcBef>
                <a:spcPts val="600"/>
              </a:spcBef>
              <a:spcAft>
                <a:spcPts val="0"/>
              </a:spcAft>
              <a:buClr>
                <a:schemeClr val="accent1"/>
              </a:buClr>
              <a:buSzPct val="125000"/>
              <a:buFont typeface="Arial" pitchFamily="34" charset="0"/>
              <a:buChar char="▪"/>
            </a:pPr>
            <a:r>
              <a:rPr lang="en-US" sz="1400" kern="0" dirty="0">
                <a:solidFill>
                  <a:srgbClr val="000000"/>
                </a:solidFill>
              </a:rPr>
              <a:t>The outturn analysis is often based on actual trading in the year to date plus the original budget for the remainder of the year – the original budget assumptions may no longer be relevant</a:t>
            </a:r>
          </a:p>
          <a:p>
            <a:pPr marL="447675" lvl="1" indent="-266700" fontAlgn="auto">
              <a:spcBef>
                <a:spcPts val="600"/>
              </a:spcBef>
              <a:spcAft>
                <a:spcPts val="0"/>
              </a:spcAft>
              <a:buClr>
                <a:schemeClr val="accent1"/>
              </a:buClr>
              <a:buSzPct val="125000"/>
              <a:buFont typeface="Arial" pitchFamily="34" charset="0"/>
              <a:buChar char="▪"/>
            </a:pPr>
            <a:r>
              <a:rPr lang="en-US" sz="1400" kern="0" dirty="0">
                <a:solidFill>
                  <a:srgbClr val="000000"/>
                </a:solidFill>
              </a:rPr>
              <a:t>If only a short period of time has elapsed since the end of the prior financial year. The current trading period may be too short to give a good indication of the achievability of the full year budget</a:t>
            </a:r>
          </a:p>
          <a:p>
            <a:pPr marL="447675" lvl="1" indent="-266700" fontAlgn="auto">
              <a:spcBef>
                <a:spcPts val="600"/>
              </a:spcBef>
              <a:spcAft>
                <a:spcPts val="0"/>
              </a:spcAft>
              <a:buClr>
                <a:schemeClr val="accent1"/>
              </a:buClr>
              <a:buSzPct val="125000"/>
              <a:buFont typeface="Arial" pitchFamily="34" charset="0"/>
              <a:buChar char="▪"/>
            </a:pPr>
            <a:r>
              <a:rPr lang="en-US" sz="1400" kern="0" dirty="0">
                <a:solidFill>
                  <a:srgbClr val="000000"/>
                </a:solidFill>
              </a:rPr>
              <a:t>If the business is seasonal, the current trading performance may distort the view of the likely outturn</a:t>
            </a:r>
          </a:p>
        </p:txBody>
      </p:sp>
      <p:sp>
        <p:nvSpPr>
          <p:cNvPr id="17" name="Rectangle 111"/>
          <p:cNvSpPr>
            <a:spLocks noChangeArrowheads="1"/>
          </p:cNvSpPr>
          <p:nvPr>
            <p:custDataLst>
              <p:tags r:id="rId1"/>
            </p:custDataLst>
          </p:nvPr>
        </p:nvSpPr>
        <p:spPr bwMode="auto">
          <a:xfrm>
            <a:off x="204262" y="1192530"/>
            <a:ext cx="1613070" cy="3755988"/>
          </a:xfrm>
          <a:prstGeom prst="homePlate">
            <a:avLst>
              <a:gd name="adj" fmla="val 44009"/>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Pitfalls</a:t>
            </a:r>
          </a:p>
        </p:txBody>
      </p:sp>
      <p:pic>
        <p:nvPicPr>
          <p:cNvPr id="6" name="Picture 5"/>
          <p:cNvPicPr>
            <a:picLocks noChangeAspect="1" noChangeArrowheads="1"/>
          </p:cNvPicPr>
          <p:nvPr/>
        </p:nvPicPr>
        <p:blipFill>
          <a:blip r:embed="rId4"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Year to date performance </a:t>
            </a:r>
          </a:p>
        </p:txBody>
      </p:sp>
      <p:sp>
        <p:nvSpPr>
          <p:cNvPr id="1568771" name="Rectangle 3"/>
          <p:cNvSpPr>
            <a:spLocks noGrp="1" noChangeArrowheads="1"/>
          </p:cNvSpPr>
          <p:nvPr>
            <p:ph type="body" sz="half" idx="2"/>
          </p:nvPr>
        </p:nvSpPr>
        <p:spPr>
          <a:xfrm>
            <a:off x="5118100" y="1103313"/>
            <a:ext cx="3761155" cy="3836987"/>
          </a:xfrm>
        </p:spPr>
        <p:txBody>
          <a:bodyPr/>
          <a:lstStyle/>
          <a:p>
            <a:pPr marL="187325" lvl="1" indent="-185738">
              <a:buSzPct val="125000"/>
              <a:buFont typeface="Arial" pitchFamily="34" charset="0"/>
              <a:buChar char="▪"/>
            </a:pPr>
            <a:r>
              <a:rPr lang="en-GB" sz="1200" dirty="0"/>
              <a:t>The table here is an example presentation of year to date performance analysis. The table shows:</a:t>
            </a:r>
          </a:p>
          <a:p>
            <a:pPr marL="368300" lvl="3" indent="-185738"/>
            <a:r>
              <a:rPr lang="en-GB" sz="1200" dirty="0"/>
              <a:t>Year to date performance compared to same period in the prior year</a:t>
            </a:r>
          </a:p>
          <a:p>
            <a:pPr marL="368300" lvl="3" indent="-185738"/>
            <a:r>
              <a:rPr lang="en-GB" sz="1200" dirty="0"/>
              <a:t>Year to date performance compared to full year budget</a:t>
            </a:r>
          </a:p>
          <a:p>
            <a:pPr marL="368300" lvl="3" indent="-185738"/>
            <a:r>
              <a:rPr lang="en-GB" sz="1200" dirty="0"/>
              <a:t>Percent of full year results achieved in the year to date period </a:t>
            </a:r>
          </a:p>
          <a:p>
            <a:pPr marL="187325" lvl="1" indent="-185738">
              <a:buSzPct val="125000"/>
              <a:buFont typeface="Arial" pitchFamily="34" charset="0"/>
              <a:buChar char="▪"/>
            </a:pPr>
            <a:r>
              <a:rPr lang="en-GB" sz="1200" dirty="0"/>
              <a:t>This type of analysis is helpful to understand areas where year to date performance is trailing behind and helps raise key questions to management. For example, in this illustration  you may dig deeper into:</a:t>
            </a:r>
          </a:p>
          <a:p>
            <a:pPr marL="368300" lvl="3" indent="-185738"/>
            <a:r>
              <a:rPr lang="en-GB" sz="1200" dirty="0"/>
              <a:t>Line A revenues are $79 million in current year compared to previous year</a:t>
            </a:r>
          </a:p>
          <a:p>
            <a:pPr marL="368300" lvl="3" indent="-185738"/>
            <a:r>
              <a:rPr lang="en-GB" sz="1200" dirty="0"/>
              <a:t>31.1% of the full year gross profits were achieved in 2010 compared to only 29% in 2011 during the year to date period</a:t>
            </a:r>
          </a:p>
          <a:p>
            <a:pPr marL="368300" lvl="3" indent="-185738"/>
            <a:r>
              <a:rPr lang="en-GB" sz="1200" dirty="0"/>
              <a:t>Office costs are significantly lower in the 2011 year to date period compared to the same time last year </a:t>
            </a:r>
          </a:p>
          <a:p>
            <a:pPr marL="187325" lvl="1" indent="-185738">
              <a:buSzPct val="125000"/>
              <a:buFont typeface="Arial" pitchFamily="34" charset="0"/>
              <a:buChar char="▪"/>
            </a:pPr>
            <a:r>
              <a:rPr lang="en-GB" sz="1200" dirty="0"/>
              <a:t>This is only an illustration ; however there are several ways to analyze year to date performance, the key is to identify areas where further diligence is required. </a:t>
            </a:r>
          </a:p>
          <a:p>
            <a:pPr marL="368300" lvl="3" indent="-185738"/>
            <a:endParaRPr lang="en-GB" sz="1200" dirty="0"/>
          </a:p>
          <a:p>
            <a:pPr marL="187325" lvl="1" indent="-185738"/>
            <a:endParaRPr lang="en-GB" sz="1200" dirty="0"/>
          </a:p>
        </p:txBody>
      </p:sp>
      <p:sp>
        <p:nvSpPr>
          <p:cNvPr id="1568772" name="Rectangle 4"/>
          <p:cNvSpPr>
            <a:spLocks noChangeArrowheads="1"/>
          </p:cNvSpPr>
          <p:nvPr>
            <p:custDataLst>
              <p:tags r:id="rId1"/>
            </p:custDataLst>
          </p:nvPr>
        </p:nvSpPr>
        <p:spPr bwMode="gray">
          <a:xfrm>
            <a:off x="190501" y="4953001"/>
            <a:ext cx="4787900" cy="241299"/>
          </a:xfrm>
          <a:prstGeom prst="rect">
            <a:avLst/>
          </a:prstGeom>
          <a:noFill/>
          <a:ln w="6350">
            <a:noFill/>
            <a:miter lim="800000"/>
            <a:headEnd/>
            <a:tailEnd/>
          </a:ln>
          <a:effectLst/>
        </p:spPr>
        <p:txBody>
          <a:bodyPr lIns="0" tIns="0" rIns="0" bIns="0"/>
          <a:lstStyle/>
          <a:p>
            <a:pPr marL="661988" indent="-661988" defTabSz="762000" eaLnBrk="0" hangingPunct="0">
              <a:spcBef>
                <a:spcPct val="15000"/>
              </a:spcBef>
              <a:tabLst>
                <a:tab pos="476250" algn="l"/>
              </a:tabLst>
            </a:pPr>
            <a:r>
              <a:rPr lang="en-GB" sz="800" b="0" i="1" dirty="0">
                <a:solidFill>
                  <a:schemeClr val="accent1"/>
                </a:solidFill>
                <a:latin typeface="Univers 55" pitchFamily="2" charset="0"/>
                <a:cs typeface="Arial" pitchFamily="34" charset="0"/>
              </a:rPr>
              <a:t>Source:		Management accounts</a:t>
            </a:r>
          </a:p>
          <a:p>
            <a:pPr marL="661988" indent="-661988" defTabSz="762000" eaLnBrk="0" hangingPunct="0">
              <a:spcBef>
                <a:spcPct val="15000"/>
              </a:spcBef>
              <a:tabLst>
                <a:tab pos="476250" algn="l"/>
              </a:tabLst>
            </a:pPr>
            <a:endParaRPr lang="en-GB" sz="800" b="0" i="1" dirty="0">
              <a:solidFill>
                <a:schemeClr val="accent1"/>
              </a:solidFill>
              <a:latin typeface="Univers 55" pitchFamily="2" charset="0"/>
              <a:cs typeface="Arial"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63513" y="1139825"/>
            <a:ext cx="4752975" cy="3829050"/>
          </a:xfrm>
          <a:prstGeom prst="rect">
            <a:avLst/>
          </a:prstGeom>
          <a:noFill/>
          <a:ln w="9525">
            <a:noFill/>
            <a:miter lim="800000"/>
            <a:headEnd/>
            <a:tailEnd/>
          </a:ln>
          <a:effectLst/>
        </p:spPr>
      </p:pic>
      <p:sp>
        <p:nvSpPr>
          <p:cNvPr id="9" name="Oval 8"/>
          <p:cNvSpPr/>
          <p:nvPr/>
        </p:nvSpPr>
        <p:spPr>
          <a:xfrm>
            <a:off x="1695450" y="2047875"/>
            <a:ext cx="895350" cy="180975"/>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9049" y="3638550"/>
            <a:ext cx="1076325" cy="1905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76399" y="4295775"/>
            <a:ext cx="1076325" cy="1905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0209" y="1149350"/>
            <a:ext cx="2105063" cy="228600"/>
          </a:xfrm>
          <a:prstGeom prst="rect">
            <a:avLst/>
          </a:prstGeom>
          <a:solidFill>
            <a:srgbClr val="C84E00"/>
          </a:solidFill>
        </p:spPr>
        <p:txBody>
          <a:bodyPr wrap="square" rtlCol="0">
            <a:spAutoFit/>
          </a:bodyPr>
          <a:lstStyle/>
          <a:p>
            <a:r>
              <a:rPr lang="en-US" sz="1200" dirty="0"/>
              <a:t>For Example Purposes Only</a:t>
            </a:r>
          </a:p>
        </p:txBody>
      </p:sp>
      <p:pic>
        <p:nvPicPr>
          <p:cNvPr id="14" name="Picture 5"/>
          <p:cNvPicPr>
            <a:picLocks noChangeAspect="1" noChangeArrowheads="1"/>
          </p:cNvPicPr>
          <p:nvPr/>
        </p:nvPicPr>
        <p:blipFill>
          <a:blip r:embed="rId5" cstate="print"/>
          <a:srcRect/>
          <a:stretch>
            <a:fillRect/>
          </a:stretch>
        </p:blipFill>
        <p:spPr bwMode="auto">
          <a:xfrm>
            <a:off x="8100410" y="4354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cstate="print"/>
          <a:srcRect/>
          <a:stretch>
            <a:fillRect/>
          </a:stretch>
        </p:blipFill>
        <p:spPr bwMode="auto">
          <a:xfrm>
            <a:off x="123825" y="1119188"/>
            <a:ext cx="4914900" cy="3829050"/>
          </a:xfrm>
          <a:prstGeom prst="rect">
            <a:avLst/>
          </a:prstGeom>
          <a:noFill/>
          <a:ln w="9525">
            <a:noFill/>
            <a:miter lim="800000"/>
            <a:headEnd/>
            <a:tailEnd/>
          </a:ln>
          <a:effectLst/>
        </p:spPr>
      </p:pic>
      <p:sp>
        <p:nvSpPr>
          <p:cNvPr id="1568770" name="Rectangle 2"/>
          <p:cNvSpPr>
            <a:spLocks noGrp="1" noChangeArrowheads="1"/>
          </p:cNvSpPr>
          <p:nvPr>
            <p:ph type="title"/>
          </p:nvPr>
        </p:nvSpPr>
        <p:spPr bwMode="gray"/>
        <p:txBody>
          <a:bodyPr/>
          <a:lstStyle/>
          <a:p>
            <a:r>
              <a:rPr lang="en-GB" sz="1800" dirty="0">
                <a:solidFill>
                  <a:schemeClr val="accent1">
                    <a:lumMod val="20000"/>
                    <a:lumOff val="80000"/>
                  </a:schemeClr>
                </a:solidFill>
              </a:rPr>
              <a:t>Current trading: Due diligence considerations</a:t>
            </a:r>
            <a:br>
              <a:rPr lang="en-GB" sz="1800" dirty="0">
                <a:solidFill>
                  <a:schemeClr val="accent1">
                    <a:lumMod val="20000"/>
                    <a:lumOff val="80000"/>
                  </a:schemeClr>
                </a:solidFill>
              </a:rPr>
            </a:br>
            <a:r>
              <a:rPr lang="en-GB" sz="1800" dirty="0"/>
              <a:t>Gap analysis </a:t>
            </a:r>
          </a:p>
        </p:txBody>
      </p:sp>
      <p:sp>
        <p:nvSpPr>
          <p:cNvPr id="1568771" name="Rectangle 3"/>
          <p:cNvSpPr>
            <a:spLocks noGrp="1" noChangeArrowheads="1"/>
          </p:cNvSpPr>
          <p:nvPr>
            <p:ph type="body" sz="half" idx="2"/>
          </p:nvPr>
        </p:nvSpPr>
        <p:spPr>
          <a:xfrm>
            <a:off x="5118100" y="1103313"/>
            <a:ext cx="3761155" cy="3836987"/>
          </a:xfrm>
        </p:spPr>
        <p:txBody>
          <a:bodyPr/>
          <a:lstStyle/>
          <a:p>
            <a:pPr marL="187325" lvl="1" indent="-185738">
              <a:buSzPct val="125000"/>
              <a:buFont typeface="Arial" pitchFamily="34" charset="0"/>
              <a:buChar char="▪"/>
            </a:pPr>
            <a:r>
              <a:rPr lang="en-GB" sz="1200" dirty="0"/>
              <a:t>Gap analysis is almost the inverse of year to date performance analysis. It looks at the remainder of the current year in relation to:</a:t>
            </a:r>
          </a:p>
          <a:p>
            <a:pPr marL="368300" lvl="3" indent="-185738"/>
            <a:r>
              <a:rPr lang="en-GB" sz="1200" dirty="0"/>
              <a:t>Same period for the prior year</a:t>
            </a:r>
          </a:p>
          <a:p>
            <a:pPr marL="368300" lvl="3" indent="-185738"/>
            <a:r>
              <a:rPr lang="en-GB" sz="1200" dirty="0"/>
              <a:t>Year to date performance achieved </a:t>
            </a:r>
          </a:p>
          <a:p>
            <a:pPr marL="187325" lvl="1" indent="-185738">
              <a:buSzPct val="125000"/>
              <a:buFont typeface="Arial" pitchFamily="34" charset="0"/>
              <a:buChar char="▪"/>
            </a:pPr>
            <a:r>
              <a:rPr lang="en-GB" sz="1200" dirty="0"/>
              <a:t>This type of analysis is helpful to understand forecasts and helps raise key questions to management. For example, this illustration  raises a few questions which may require further discussion with management:</a:t>
            </a:r>
          </a:p>
          <a:p>
            <a:pPr marL="368300" lvl="3" indent="-185738"/>
            <a:r>
              <a:rPr lang="en-GB" sz="1200" dirty="0"/>
              <a:t>While the revenue percentages between 2010 and 2011 for the gap period are comparable (69% vs. 68.6%), what is the reason behind a steep decline in cost of revenue percentages (69.2% vs. 65.3%)</a:t>
            </a:r>
          </a:p>
          <a:p>
            <a:pPr marL="368300" lvl="3" indent="-185738"/>
            <a:r>
              <a:rPr lang="en-GB" sz="1200" dirty="0"/>
              <a:t>Why are the office costs expected to be significantly higher during the gap period in 2011 is comparison to the same period in 2010</a:t>
            </a:r>
          </a:p>
          <a:p>
            <a:pPr marL="368300" lvl="3" indent="-185738">
              <a:buNone/>
            </a:pPr>
            <a:endParaRPr lang="en-GB" sz="1200" dirty="0"/>
          </a:p>
          <a:p>
            <a:pPr marL="187325" lvl="1" indent="-185738"/>
            <a:endParaRPr lang="en-GB" sz="1200" dirty="0"/>
          </a:p>
        </p:txBody>
      </p:sp>
      <p:sp>
        <p:nvSpPr>
          <p:cNvPr id="1568772" name="Rectangle 4"/>
          <p:cNvSpPr>
            <a:spLocks noChangeArrowheads="1"/>
          </p:cNvSpPr>
          <p:nvPr>
            <p:custDataLst>
              <p:tags r:id="rId1"/>
            </p:custDataLst>
          </p:nvPr>
        </p:nvSpPr>
        <p:spPr bwMode="gray">
          <a:xfrm>
            <a:off x="161926" y="4981576"/>
            <a:ext cx="4787900" cy="241299"/>
          </a:xfrm>
          <a:prstGeom prst="rect">
            <a:avLst/>
          </a:prstGeom>
          <a:noFill/>
          <a:ln w="6350">
            <a:noFill/>
            <a:miter lim="800000"/>
            <a:headEnd/>
            <a:tailEnd/>
          </a:ln>
          <a:effectLst/>
        </p:spPr>
        <p:txBody>
          <a:bodyPr lIns="0" tIns="0" rIns="0" bIns="0"/>
          <a:lstStyle/>
          <a:p>
            <a:pPr marL="661988" indent="-661988" defTabSz="762000" eaLnBrk="0" hangingPunct="0">
              <a:spcBef>
                <a:spcPct val="15000"/>
              </a:spcBef>
              <a:tabLst>
                <a:tab pos="476250" algn="l"/>
              </a:tabLst>
            </a:pPr>
            <a:r>
              <a:rPr lang="en-GB" sz="800" b="0" i="1" dirty="0">
                <a:solidFill>
                  <a:schemeClr val="accent1"/>
                </a:solidFill>
                <a:latin typeface="Univers 55" pitchFamily="2" charset="0"/>
                <a:cs typeface="Arial" pitchFamily="34" charset="0"/>
              </a:rPr>
              <a:t>Source:		Management accounts</a:t>
            </a:r>
          </a:p>
          <a:p>
            <a:pPr marL="661988" indent="-661988" defTabSz="762000" eaLnBrk="0" hangingPunct="0">
              <a:spcBef>
                <a:spcPct val="15000"/>
              </a:spcBef>
              <a:tabLst>
                <a:tab pos="476250" algn="l"/>
              </a:tabLst>
            </a:pPr>
            <a:endParaRPr lang="en-GB" sz="800" b="0" i="1" dirty="0">
              <a:solidFill>
                <a:schemeClr val="accent1"/>
              </a:solidFill>
              <a:latin typeface="Univers 55" pitchFamily="2" charset="0"/>
              <a:cs typeface="Arial" pitchFamily="34" charset="0"/>
            </a:endParaRPr>
          </a:p>
        </p:txBody>
      </p:sp>
      <p:sp>
        <p:nvSpPr>
          <p:cNvPr id="10" name="Oval 9"/>
          <p:cNvSpPr/>
          <p:nvPr/>
        </p:nvSpPr>
        <p:spPr>
          <a:xfrm>
            <a:off x="3952874" y="4267200"/>
            <a:ext cx="1076325" cy="1905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43349" y="4591050"/>
            <a:ext cx="1076325" cy="1905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52874" y="3448050"/>
            <a:ext cx="1076325" cy="1905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4"/>
          <p:cNvSpPr>
            <a:spLocks noChangeArrowheads="1"/>
          </p:cNvSpPr>
          <p:nvPr/>
        </p:nvSpPr>
        <p:spPr bwMode="auto">
          <a:xfrm>
            <a:off x="182881" y="5588001"/>
            <a:ext cx="8616874" cy="660036"/>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defTabSz="762000">
              <a:spcBef>
                <a:spcPct val="20000"/>
              </a:spcBef>
              <a:buClr>
                <a:schemeClr val="tx2"/>
              </a:buClr>
              <a:buSzPct val="85000"/>
              <a:buFont typeface="Wingdings" pitchFamily="2" charset="2"/>
              <a:buNone/>
              <a:tabLst>
                <a:tab pos="119063" algn="l"/>
              </a:tabLst>
            </a:pPr>
            <a:r>
              <a:rPr lang="en-GB" sz="1400" b="1" dirty="0">
                <a:solidFill>
                  <a:schemeClr val="accent4"/>
                </a:solidFill>
                <a:latin typeface="Arial"/>
              </a:rPr>
              <a:t>In many of our member firm client’s valuation models, the current year forms the basis or year one of the model. Therefore achievability of the current year results is a key focus for our member firm clients.  </a:t>
            </a:r>
          </a:p>
        </p:txBody>
      </p:sp>
      <p:pic>
        <p:nvPicPr>
          <p:cNvPr id="13" name="Picture 5"/>
          <p:cNvPicPr>
            <a:picLocks noChangeAspect="1" noChangeArrowheads="1"/>
          </p:cNvPicPr>
          <p:nvPr/>
        </p:nvPicPr>
        <p:blipFill>
          <a:blip r:embed="rId5" cstate="print"/>
          <a:srcRect/>
          <a:stretch>
            <a:fillRect/>
          </a:stretch>
        </p:blipFill>
        <p:spPr bwMode="auto">
          <a:xfrm>
            <a:off x="8100410" y="43542"/>
            <a:ext cx="822960" cy="822960"/>
          </a:xfrm>
          <a:prstGeom prst="rect">
            <a:avLst/>
          </a:prstGeom>
          <a:noFill/>
          <a:ln w="9525">
            <a:noFill/>
            <a:miter lim="800000"/>
            <a:headEnd/>
            <a:tailEnd/>
          </a:ln>
          <a:effectLst/>
        </p:spPr>
      </p:pic>
      <p:sp>
        <p:nvSpPr>
          <p:cNvPr id="15" name="TextBox 14"/>
          <p:cNvSpPr txBox="1"/>
          <p:nvPr/>
        </p:nvSpPr>
        <p:spPr>
          <a:xfrm>
            <a:off x="2917209" y="1123950"/>
            <a:ext cx="2105063" cy="228600"/>
          </a:xfrm>
          <a:prstGeom prst="rect">
            <a:avLst/>
          </a:prstGeom>
          <a:solidFill>
            <a:srgbClr val="C84E00"/>
          </a:solidFill>
        </p:spPr>
        <p:txBody>
          <a:bodyPr wrap="square" rtlCol="0">
            <a:spAutoFit/>
          </a:bodyPr>
          <a:lstStyle/>
          <a:p>
            <a:r>
              <a:rPr lang="en-US" sz="1200" dirty="0"/>
              <a:t>For Example Purposes Only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LEFT" val="21.5"/>
  <p:tag name="FASTOP" val="389.125"/>
  <p:tag name="FASHEIGHT" val="9.625"/>
  <p:tag name="FASWIDTH" val="362.87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LEFT" val="21.5"/>
  <p:tag name="FASTOP" val="389.125"/>
  <p:tag name="FASHEIGHT" val="9.625"/>
  <p:tag name="FASWIDTH" val="362.875"/>
</p:tagLst>
</file>

<file path=ppt/tags/tag7.xml><?xml version="1.0" encoding="utf-8"?>
<p:tagLst xmlns:a="http://schemas.openxmlformats.org/drawingml/2006/main" xmlns:r="http://schemas.openxmlformats.org/officeDocument/2006/relationships" xmlns:p="http://schemas.openxmlformats.org/presentationml/2006/main">
  <p:tag name="FASLEFT" val="21.5"/>
  <p:tag name="FASTOP" val="389.125"/>
  <p:tag name="FASHEIGHT" val="9.625"/>
  <p:tag name="FASWIDTH" val="362.87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LEFT" val="21.5"/>
  <p:tag name="FASTOP" val="389.125"/>
  <p:tag name="FASHEIGHT" val="9.625"/>
  <p:tag name="FASWIDTH" val="362.875"/>
</p:tagLst>
</file>

<file path=ppt/theme/theme1.xml><?xml version="1.0" encoding="utf-8"?>
<a:theme xmlns:a="http://schemas.openxmlformats.org/drawingml/2006/main" name="KPMG Template 2007">
  <a:themeElements>
    <a:clrScheme name="Custom 29">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guide on FDD on balance sheet capital is focused on how we carry out our financial due diligence work in relation to balance sheet components.  It explains how we might plan and execute our analysis, and what the outputs may look like.</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FDD_WA_Performance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69A13-4749-4E39-A3E2-B1B8128CBD3B}"/>
</file>

<file path=customXml/itemProps2.xml><?xml version="1.0" encoding="utf-8"?>
<ds:datastoreItem xmlns:ds="http://schemas.openxmlformats.org/officeDocument/2006/customXml" ds:itemID="{D57483D3-6C5E-4A4B-B2EA-6F1DC9272345}"/>
</file>

<file path=customXml/itemProps3.xml><?xml version="1.0" encoding="utf-8"?>
<ds:datastoreItem xmlns:ds="http://schemas.openxmlformats.org/officeDocument/2006/customXml" ds:itemID="{23B3DB1D-B143-4136-B6E9-AC23324470ED}"/>
</file>

<file path=customXml/itemProps4.xml><?xml version="1.0" encoding="utf-8"?>
<ds:datastoreItem xmlns:ds="http://schemas.openxmlformats.org/officeDocument/2006/customXml" ds:itemID="{AC37654C-DEC4-4D90-99E4-C1C8783FE873}"/>
</file>

<file path=docProps/app.xml><?xml version="1.0" encoding="utf-8"?>
<Properties xmlns="http://schemas.openxmlformats.org/officeDocument/2006/extended-properties" xmlns:vt="http://schemas.openxmlformats.org/officeDocument/2006/docPropsVTypes">
  <Template>KPMG Template 2007</Template>
  <TotalTime>0</TotalTime>
  <Words>2257</Words>
  <Application>Microsoft Office PowerPoint</Application>
  <PresentationFormat>Letter Paper (8.5x11 in)</PresentationFormat>
  <Paragraphs>197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KPMG Template 2007</vt:lpstr>
      <vt:lpstr>Slide 0</vt:lpstr>
      <vt:lpstr>Slide 1</vt:lpstr>
      <vt:lpstr>Current trading: Due diligence considerations Contents </vt:lpstr>
      <vt:lpstr>Slide 3</vt:lpstr>
      <vt:lpstr>Slide 4</vt:lpstr>
      <vt:lpstr>Slide 5</vt:lpstr>
      <vt:lpstr>Slide 6</vt:lpstr>
      <vt:lpstr>Current trading: Due diligence considerations Year to date performance </vt:lpstr>
      <vt:lpstr>Current trading: Due diligence considerations Gap analysis </vt:lpstr>
      <vt:lpstr>Current trading: Due diligence considerations Last twelve months analysis</vt:lpstr>
      <vt:lpstr>Current trading: Due diligence considerations Order books/contracts</vt:lpstr>
      <vt:lpstr>Current trading: Due diligence considerations Run rate/out-turn analysis </vt:lpstr>
      <vt:lpstr>Current trading: Due diligence considerations Run rate/out-turn analysis (2) </vt:lpstr>
      <vt:lpstr>Current trading: Due diligence considerations Run rate/out-turn analysis (3) </vt:lpstr>
      <vt:lpstr>Current trading: Due diligence considerations Like for like analysis </vt:lpstr>
      <vt:lpstr>Current trading: Due diligence considerations Key messages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Trading DD Considerations</dc:title>
  <dc:creator>Ramaswarmy, K.</dc:creator>
  <cp:keywords/>
  <dc:description/>
  <cp:lastModifiedBy/>
  <cp:revision>1</cp:revision>
  <dcterms:created xsi:type="dcterms:W3CDTF">2012-10-11T03:36:25Z</dcterms:created>
  <dcterms:modified xsi:type="dcterms:W3CDTF">2012-10-11T03:36:27Z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712700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guide on FDD on balance sheet capital is is focused on how we carry out our financial due diligence work in relation to balance sheet components.  It explains how we might plan and execute our analysis, and what the outputs may look like</vt:lpwstr>
  </property>
  <property fmtid="{D5CDD505-2E9C-101B-9397-08002B2CF9AE}" pid="7" name="Keyword">
    <vt:lpwstr>FDD_WA_Performance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17</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guide on FDD on balance sheet capital is focused on how we carry out our financial due diligence work in relation to balance sheet components.  It explains how we might plan and execute our analysis, and what the outputs may look like.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154243439161206167170244245211219201202155156169215204205</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FDD_WA_Performance</vt:lpwstr>
  </property>
  <property fmtid="{D5CDD505-2E9C-101B-9397-08002B2CF9AE}" pid="102" name="AdvRiskReviewer">
    <vt:lpwstr/>
  </property>
</Properties>
</file>