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customXml/itemProps1.xml" ContentType="application/vnd.openxmlformats-officedocument.customXmlPropertie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customXml/itemProps2.xml" ContentType="application/vnd.openxmlformats-officedocument.customXmlProperties+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13.xml" ContentType="application/vnd.openxmlformats-officedocument.presentationml.tags+xml"/>
  <Override PartName="/ppt/tags/tag31.xml" ContentType="application/vnd.openxmlformats-officedocument.presentationml.tags+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customXml/itemProps4.xml" ContentType="application/vnd.openxmlformats-officedocument.customXmlProperties+xml"/>
  <Override PartName="/ppt/slides/slide28.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bookmarkIdSeed="3">
  <p:sldMasterIdLst>
    <p:sldMasterId id="2147483648" r:id="rId1"/>
  </p:sldMasterIdLst>
  <p:notesMasterIdLst>
    <p:notesMasterId r:id="rId34"/>
  </p:notesMasterIdLst>
  <p:handoutMasterIdLst>
    <p:handoutMasterId r:id="rId35"/>
  </p:handoutMasterIdLst>
  <p:sldIdLst>
    <p:sldId id="283" r:id="rId2"/>
    <p:sldId id="393" r:id="rId3"/>
    <p:sldId id="531" r:id="rId4"/>
    <p:sldId id="439" r:id="rId5"/>
    <p:sldId id="441" r:id="rId6"/>
    <p:sldId id="440" r:id="rId7"/>
    <p:sldId id="511" r:id="rId8"/>
    <p:sldId id="514" r:id="rId9"/>
    <p:sldId id="513" r:id="rId10"/>
    <p:sldId id="515" r:id="rId11"/>
    <p:sldId id="446" r:id="rId12"/>
    <p:sldId id="516" r:id="rId13"/>
    <p:sldId id="447" r:id="rId14"/>
    <p:sldId id="448" r:id="rId15"/>
    <p:sldId id="517" r:id="rId16"/>
    <p:sldId id="521" r:id="rId17"/>
    <p:sldId id="450" r:id="rId18"/>
    <p:sldId id="451" r:id="rId19"/>
    <p:sldId id="519" r:id="rId20"/>
    <p:sldId id="522" r:id="rId21"/>
    <p:sldId id="453" r:id="rId22"/>
    <p:sldId id="454" r:id="rId23"/>
    <p:sldId id="520" r:id="rId24"/>
    <p:sldId id="518" r:id="rId25"/>
    <p:sldId id="523" r:id="rId26"/>
    <p:sldId id="524" r:id="rId27"/>
    <p:sldId id="525" r:id="rId28"/>
    <p:sldId id="526" r:id="rId29"/>
    <p:sldId id="527" r:id="rId30"/>
    <p:sldId id="528" r:id="rId31"/>
    <p:sldId id="530" r:id="rId32"/>
    <p:sldId id="532" r:id="rId33"/>
  </p:sldIdLst>
  <p:sldSz cx="9144000" cy="6858000" type="screen4x3"/>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4E00"/>
    <a:srgbClr val="E7EDF5"/>
    <a:srgbClr val="85904E"/>
    <a:srgbClr val="FAD8AF"/>
    <a:srgbClr val="E3A780"/>
    <a:srgbClr val="E5E9D3"/>
    <a:srgbClr val="C4C7B5"/>
    <a:srgbClr val="969696"/>
    <a:srgbClr val="E2E7CB"/>
    <a:srgbClr val="DEE3C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04" autoAdjust="0"/>
    <p:restoredTop sz="90024" autoAdjust="0"/>
  </p:normalViewPr>
  <p:slideViewPr>
    <p:cSldViewPr snapToGrid="0" showGuides="1">
      <p:cViewPr varScale="1">
        <p:scale>
          <a:sx n="71" d="100"/>
          <a:sy n="71" d="100"/>
        </p:scale>
        <p:origin x="-1488" y="-90"/>
      </p:cViewPr>
      <p:guideLst>
        <p:guide orient="horz" pos="880"/>
        <p:guide orient="horz" pos="3984"/>
        <p:guide pos="2160"/>
        <p:guide pos="236"/>
        <p:guide/>
        <p:guide pos="2993"/>
        <p:guide pos="572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7" Type="http://schemas.openxmlformats.org/officeDocument/2006/relationships/slide" Target="slides/slide24.xml"/><Relationship Id="rId2" Type="http://schemas.openxmlformats.org/officeDocument/2006/relationships/slide" Target="slides/slide8.xml"/><Relationship Id="rId1" Type="http://schemas.openxmlformats.org/officeDocument/2006/relationships/slide" Target="slides/slide7.xml"/><Relationship Id="rId6" Type="http://schemas.openxmlformats.org/officeDocument/2006/relationships/slide" Target="slides/slide19.xml"/><Relationship Id="rId5" Type="http://schemas.openxmlformats.org/officeDocument/2006/relationships/slide" Target="slides/slide15.xml"/><Relationship Id="rId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2290" name="Rectangle 2"/>
          <p:cNvSpPr>
            <a:spLocks noGrp="1" noRot="1" noChangeAspect="1" noChangeArrowheads="1" noTextEdit="1"/>
          </p:cNvSpPr>
          <p:nvPr>
            <p:ph type="sldImg"/>
          </p:nvPr>
        </p:nvSpPr>
        <p:spPr>
          <a:xfrm>
            <a:off x="611188" y="768350"/>
            <a:ext cx="3992562" cy="2994025"/>
          </a:xfrm>
          <a:ln/>
        </p:spPr>
      </p:sp>
      <p:sp>
        <p:nvSpPr>
          <p:cNvPr id="19322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98" name="Rectangle 2"/>
          <p:cNvSpPr>
            <a:spLocks noGrp="1" noRot="1" noChangeAspect="1" noChangeArrowheads="1" noTextEdit="1"/>
          </p:cNvSpPr>
          <p:nvPr>
            <p:ph type="sldImg"/>
          </p:nvPr>
        </p:nvSpPr>
        <p:spPr>
          <a:xfrm>
            <a:off x="611188" y="768350"/>
            <a:ext cx="3992562" cy="2994025"/>
          </a:xfrm>
          <a:ln/>
        </p:spPr>
      </p:sp>
      <p:sp>
        <p:nvSpPr>
          <p:cNvPr id="1949699" name="Rectangle 3"/>
          <p:cNvSpPr>
            <a:spLocks noGrp="1" noChangeArrowheads="1"/>
          </p:cNvSpPr>
          <p:nvPr>
            <p:ph type="body" idx="1"/>
          </p:nvPr>
        </p:nvSpPr>
        <p:spPr/>
        <p:txBody>
          <a:bodyPr lIns="92415" tIns="46207" rIns="92415" bIns="46207"/>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0482" name="Rectangle 2"/>
          <p:cNvSpPr>
            <a:spLocks noChangeArrowheads="1"/>
          </p:cNvSpPr>
          <p:nvPr/>
        </p:nvSpPr>
        <p:spPr bwMode="auto">
          <a:xfrm>
            <a:off x="3954933" y="0"/>
            <a:ext cx="3030067" cy="462984"/>
          </a:xfrm>
          <a:prstGeom prst="rect">
            <a:avLst/>
          </a:prstGeom>
          <a:noFill/>
          <a:ln w="9525">
            <a:noFill/>
            <a:miter lim="800000"/>
            <a:headEnd/>
            <a:tailEnd/>
          </a:ln>
          <a:effectLst/>
        </p:spPr>
        <p:txBody>
          <a:bodyPr wrap="none" lIns="92638" tIns="46319" rIns="92638" bIns="46319" anchor="ctr"/>
          <a:lstStyle/>
          <a:p>
            <a:endParaRPr lang="en-US"/>
          </a:p>
        </p:txBody>
      </p:sp>
      <p:sp>
        <p:nvSpPr>
          <p:cNvPr id="1940483" name="Rectangle 3"/>
          <p:cNvSpPr>
            <a:spLocks noChangeArrowheads="1"/>
          </p:cNvSpPr>
          <p:nvPr/>
        </p:nvSpPr>
        <p:spPr bwMode="auto">
          <a:xfrm>
            <a:off x="3954933" y="8819115"/>
            <a:ext cx="3030067" cy="464585"/>
          </a:xfrm>
          <a:prstGeom prst="rect">
            <a:avLst/>
          </a:prstGeom>
          <a:noFill/>
          <a:ln w="9525">
            <a:noFill/>
            <a:miter lim="800000"/>
            <a:headEnd/>
            <a:tailEnd/>
          </a:ln>
          <a:effectLst/>
        </p:spPr>
        <p:txBody>
          <a:bodyPr lIns="18946" tIns="0" rIns="18946" bIns="0" anchor="b"/>
          <a:lstStyle/>
          <a:p>
            <a:pPr algn="r" defTabSz="776808" eaLnBrk="0" hangingPunct="0"/>
            <a:r>
              <a:rPr lang="en-US" sz="1000" i="1" dirty="0">
                <a:latin typeface="Times New Roman" pitchFamily="18" charset="0"/>
              </a:rPr>
              <a:t>2</a:t>
            </a:r>
          </a:p>
        </p:txBody>
      </p:sp>
      <p:sp>
        <p:nvSpPr>
          <p:cNvPr id="1940484" name="Rectangle 4"/>
          <p:cNvSpPr>
            <a:spLocks noChangeArrowheads="1"/>
          </p:cNvSpPr>
          <p:nvPr/>
        </p:nvSpPr>
        <p:spPr bwMode="auto">
          <a:xfrm>
            <a:off x="-1617" y="8819115"/>
            <a:ext cx="3026834" cy="464585"/>
          </a:xfrm>
          <a:prstGeom prst="rect">
            <a:avLst/>
          </a:prstGeom>
          <a:noFill/>
          <a:ln w="9525">
            <a:noFill/>
            <a:miter lim="800000"/>
            <a:headEnd/>
            <a:tailEnd/>
          </a:ln>
          <a:effectLst/>
        </p:spPr>
        <p:txBody>
          <a:bodyPr wrap="none" lIns="92638" tIns="46319" rIns="92638" bIns="46319" anchor="ctr"/>
          <a:lstStyle/>
          <a:p>
            <a:endParaRPr lang="en-US"/>
          </a:p>
        </p:txBody>
      </p:sp>
      <p:sp>
        <p:nvSpPr>
          <p:cNvPr id="1940485" name="Rectangle 5"/>
          <p:cNvSpPr>
            <a:spLocks noChangeArrowheads="1"/>
          </p:cNvSpPr>
          <p:nvPr/>
        </p:nvSpPr>
        <p:spPr bwMode="auto">
          <a:xfrm>
            <a:off x="-1617" y="0"/>
            <a:ext cx="3026834" cy="462984"/>
          </a:xfrm>
          <a:prstGeom prst="rect">
            <a:avLst/>
          </a:prstGeom>
          <a:noFill/>
          <a:ln w="9525">
            <a:noFill/>
            <a:miter lim="800000"/>
            <a:headEnd/>
            <a:tailEnd/>
          </a:ln>
          <a:effectLst/>
        </p:spPr>
        <p:txBody>
          <a:bodyPr wrap="none" lIns="92638" tIns="46319" rIns="92638" bIns="46319" anchor="ctr"/>
          <a:lstStyle/>
          <a:p>
            <a:endParaRPr lang="en-US"/>
          </a:p>
        </p:txBody>
      </p:sp>
      <p:sp>
        <p:nvSpPr>
          <p:cNvPr id="1940486" name="Rectangle 6"/>
          <p:cNvSpPr>
            <a:spLocks noChangeArrowheads="1"/>
          </p:cNvSpPr>
          <p:nvPr/>
        </p:nvSpPr>
        <p:spPr bwMode="auto">
          <a:xfrm>
            <a:off x="3954933" y="8011"/>
            <a:ext cx="3030067" cy="435749"/>
          </a:xfrm>
          <a:prstGeom prst="rect">
            <a:avLst/>
          </a:prstGeom>
          <a:noFill/>
          <a:ln w="9525">
            <a:noFill/>
            <a:miter lim="800000"/>
            <a:headEnd/>
            <a:tailEnd/>
          </a:ln>
          <a:effectLst/>
        </p:spPr>
        <p:txBody>
          <a:bodyPr wrap="none" lIns="92638" tIns="46319" rIns="92638" bIns="46319" anchor="ctr"/>
          <a:lstStyle/>
          <a:p>
            <a:endParaRPr lang="en-US"/>
          </a:p>
        </p:txBody>
      </p:sp>
      <p:sp>
        <p:nvSpPr>
          <p:cNvPr id="1940487" name="Rectangle 7"/>
          <p:cNvSpPr>
            <a:spLocks noChangeArrowheads="1"/>
          </p:cNvSpPr>
          <p:nvPr/>
        </p:nvSpPr>
        <p:spPr bwMode="auto">
          <a:xfrm>
            <a:off x="3954933" y="8833532"/>
            <a:ext cx="3030067" cy="435749"/>
          </a:xfrm>
          <a:prstGeom prst="rect">
            <a:avLst/>
          </a:prstGeom>
          <a:noFill/>
          <a:ln w="9525">
            <a:noFill/>
            <a:miter lim="800000"/>
            <a:headEnd/>
            <a:tailEnd/>
          </a:ln>
          <a:effectLst/>
        </p:spPr>
        <p:txBody>
          <a:bodyPr lIns="18946" tIns="0" rIns="18946" bIns="0" anchor="b"/>
          <a:lstStyle/>
          <a:p>
            <a:pPr algn="r" defTabSz="776808" eaLnBrk="0" hangingPunct="0"/>
            <a:r>
              <a:rPr lang="en-US" sz="1000" i="1" dirty="0">
                <a:latin typeface="Times New Roman" pitchFamily="18" charset="0"/>
              </a:rPr>
              <a:t>2</a:t>
            </a:r>
          </a:p>
        </p:txBody>
      </p:sp>
      <p:sp>
        <p:nvSpPr>
          <p:cNvPr id="1940488" name="Rectangle 8"/>
          <p:cNvSpPr>
            <a:spLocks noChangeArrowheads="1"/>
          </p:cNvSpPr>
          <p:nvPr/>
        </p:nvSpPr>
        <p:spPr bwMode="auto">
          <a:xfrm>
            <a:off x="-1617" y="8833532"/>
            <a:ext cx="3026834" cy="435749"/>
          </a:xfrm>
          <a:prstGeom prst="rect">
            <a:avLst/>
          </a:prstGeom>
          <a:noFill/>
          <a:ln w="9525">
            <a:noFill/>
            <a:miter lim="800000"/>
            <a:headEnd/>
            <a:tailEnd/>
          </a:ln>
          <a:effectLst/>
        </p:spPr>
        <p:txBody>
          <a:bodyPr wrap="none" lIns="92638" tIns="46319" rIns="92638" bIns="46319" anchor="ctr"/>
          <a:lstStyle/>
          <a:p>
            <a:endParaRPr lang="en-US"/>
          </a:p>
        </p:txBody>
      </p:sp>
      <p:sp>
        <p:nvSpPr>
          <p:cNvPr id="1940489" name="Rectangle 9"/>
          <p:cNvSpPr>
            <a:spLocks noChangeArrowheads="1"/>
          </p:cNvSpPr>
          <p:nvPr/>
        </p:nvSpPr>
        <p:spPr bwMode="auto">
          <a:xfrm>
            <a:off x="-1617" y="8011"/>
            <a:ext cx="3026834" cy="435749"/>
          </a:xfrm>
          <a:prstGeom prst="rect">
            <a:avLst/>
          </a:prstGeom>
          <a:noFill/>
          <a:ln w="9525">
            <a:noFill/>
            <a:miter lim="800000"/>
            <a:headEnd/>
            <a:tailEnd/>
          </a:ln>
          <a:effectLst/>
        </p:spPr>
        <p:txBody>
          <a:bodyPr wrap="none" lIns="92638" tIns="46319" rIns="92638" bIns="46319" anchor="ctr"/>
          <a:lstStyle/>
          <a:p>
            <a:endParaRPr lang="en-US"/>
          </a:p>
        </p:txBody>
      </p:sp>
      <p:sp>
        <p:nvSpPr>
          <p:cNvPr id="1940490" name="Rectangle 10"/>
          <p:cNvSpPr>
            <a:spLocks noChangeArrowheads="1"/>
          </p:cNvSpPr>
          <p:nvPr/>
        </p:nvSpPr>
        <p:spPr bwMode="auto">
          <a:xfrm>
            <a:off x="3953316" y="0"/>
            <a:ext cx="3031684" cy="462984"/>
          </a:xfrm>
          <a:prstGeom prst="rect">
            <a:avLst/>
          </a:prstGeom>
          <a:noFill/>
          <a:ln w="9525">
            <a:noFill/>
            <a:miter lim="800000"/>
            <a:headEnd/>
            <a:tailEnd/>
          </a:ln>
          <a:effectLst/>
        </p:spPr>
        <p:txBody>
          <a:bodyPr wrap="none" lIns="92638" tIns="46319" rIns="92638" bIns="46319" anchor="ctr"/>
          <a:lstStyle/>
          <a:p>
            <a:endParaRPr lang="en-US"/>
          </a:p>
        </p:txBody>
      </p:sp>
      <p:sp>
        <p:nvSpPr>
          <p:cNvPr id="1940491" name="Rectangle 11"/>
          <p:cNvSpPr>
            <a:spLocks noChangeArrowheads="1"/>
          </p:cNvSpPr>
          <p:nvPr/>
        </p:nvSpPr>
        <p:spPr bwMode="auto">
          <a:xfrm>
            <a:off x="3953316" y="8812707"/>
            <a:ext cx="3031684" cy="469391"/>
          </a:xfrm>
          <a:prstGeom prst="rect">
            <a:avLst/>
          </a:prstGeom>
          <a:noFill/>
          <a:ln w="9525">
            <a:noFill/>
            <a:miter lim="800000"/>
            <a:headEnd/>
            <a:tailEnd/>
          </a:ln>
          <a:effectLst/>
        </p:spPr>
        <p:txBody>
          <a:bodyPr lIns="18946" tIns="0" rIns="18946" bIns="0" anchor="b"/>
          <a:lstStyle/>
          <a:p>
            <a:pPr algn="r" defTabSz="776808" eaLnBrk="0" hangingPunct="0"/>
            <a:r>
              <a:rPr lang="en-US" sz="1000" i="1" dirty="0">
                <a:latin typeface="Times New Roman" pitchFamily="18" charset="0"/>
              </a:rPr>
              <a:t>2</a:t>
            </a:r>
          </a:p>
        </p:txBody>
      </p:sp>
      <p:sp>
        <p:nvSpPr>
          <p:cNvPr id="1940492" name="Rectangle 12"/>
          <p:cNvSpPr>
            <a:spLocks noChangeArrowheads="1"/>
          </p:cNvSpPr>
          <p:nvPr/>
        </p:nvSpPr>
        <p:spPr bwMode="auto">
          <a:xfrm>
            <a:off x="-1617" y="8812707"/>
            <a:ext cx="3026834" cy="469391"/>
          </a:xfrm>
          <a:prstGeom prst="rect">
            <a:avLst/>
          </a:prstGeom>
          <a:noFill/>
          <a:ln w="9525">
            <a:noFill/>
            <a:miter lim="800000"/>
            <a:headEnd/>
            <a:tailEnd/>
          </a:ln>
          <a:effectLst/>
        </p:spPr>
        <p:txBody>
          <a:bodyPr wrap="none" lIns="92638" tIns="46319" rIns="92638" bIns="46319" anchor="ctr"/>
          <a:lstStyle/>
          <a:p>
            <a:endParaRPr lang="en-US"/>
          </a:p>
        </p:txBody>
      </p:sp>
      <p:sp>
        <p:nvSpPr>
          <p:cNvPr id="1940493" name="Rectangle 13"/>
          <p:cNvSpPr>
            <a:spLocks noChangeArrowheads="1"/>
          </p:cNvSpPr>
          <p:nvPr/>
        </p:nvSpPr>
        <p:spPr bwMode="auto">
          <a:xfrm>
            <a:off x="-1617" y="0"/>
            <a:ext cx="3026834" cy="462984"/>
          </a:xfrm>
          <a:prstGeom prst="rect">
            <a:avLst/>
          </a:prstGeom>
          <a:noFill/>
          <a:ln w="9525">
            <a:noFill/>
            <a:miter lim="800000"/>
            <a:headEnd/>
            <a:tailEnd/>
          </a:ln>
          <a:effectLst/>
        </p:spPr>
        <p:txBody>
          <a:bodyPr wrap="none" lIns="92638" tIns="46319" rIns="92638" bIns="46319" anchor="ctr"/>
          <a:lstStyle/>
          <a:p>
            <a:endParaRPr lang="en-US"/>
          </a:p>
        </p:txBody>
      </p:sp>
      <p:sp>
        <p:nvSpPr>
          <p:cNvPr id="1940494" name="Rectangle 14"/>
          <p:cNvSpPr>
            <a:spLocks noGrp="1" noRot="1" noChangeAspect="1" noChangeArrowheads="1" noTextEdit="1"/>
          </p:cNvSpPr>
          <p:nvPr>
            <p:ph type="sldImg"/>
          </p:nvPr>
        </p:nvSpPr>
        <p:spPr>
          <a:xfrm>
            <a:off x="611188" y="768350"/>
            <a:ext cx="3992562" cy="2994025"/>
          </a:xfrm>
          <a:ln/>
        </p:spPr>
      </p:sp>
      <p:sp>
        <p:nvSpPr>
          <p:cNvPr id="1940495" name="Rectangle 15"/>
          <p:cNvSpPr>
            <a:spLocks noGrp="1" noChangeArrowheads="1"/>
          </p:cNvSpPr>
          <p:nvPr>
            <p:ph type="body" idx="1"/>
          </p:nvPr>
        </p:nvSpPr>
        <p:spPr/>
        <p:txBody>
          <a:bodyPr/>
          <a:lstStyle/>
          <a:p>
            <a:pPr lvl="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8930" name="Rectangle 2"/>
          <p:cNvSpPr>
            <a:spLocks noGrp="1" noRot="1" noChangeAspect="1" noChangeArrowheads="1" noTextEdit="1"/>
          </p:cNvSpPr>
          <p:nvPr>
            <p:ph type="sldImg"/>
          </p:nvPr>
        </p:nvSpPr>
        <p:spPr>
          <a:xfrm>
            <a:off x="611188" y="768350"/>
            <a:ext cx="3992562" cy="2994025"/>
          </a:xfrm>
          <a:ln/>
        </p:spPr>
      </p:sp>
      <p:sp>
        <p:nvSpPr>
          <p:cNvPr id="1788931" name="Rectangle 3"/>
          <p:cNvSpPr>
            <a:spLocks noGrp="1" noChangeArrowheads="1"/>
          </p:cNvSpPr>
          <p:nvPr>
            <p:ph type="body" idx="1"/>
          </p:nvPr>
        </p:nvSpPr>
        <p:spPr/>
        <p:txBody>
          <a:bodyPr lIns="92415" tIns="46207" rIns="92415" bIns="46207"/>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8" name="Rectangle 2"/>
          <p:cNvSpPr>
            <a:spLocks noGrp="1" noRot="1" noChangeAspect="1" noChangeArrowheads="1" noTextEdit="1"/>
          </p:cNvSpPr>
          <p:nvPr>
            <p:ph type="sldImg"/>
          </p:nvPr>
        </p:nvSpPr>
        <p:spPr>
          <a:xfrm>
            <a:off x="611188" y="768350"/>
            <a:ext cx="3992562" cy="2994025"/>
          </a:xfrm>
          <a:ln/>
        </p:spPr>
      </p:sp>
      <p:sp>
        <p:nvSpPr>
          <p:cNvPr id="16834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0978" name="Rectangle 2"/>
          <p:cNvSpPr>
            <a:spLocks noGrp="1" noRot="1" noChangeAspect="1" noChangeArrowheads="1" noTextEdit="1"/>
          </p:cNvSpPr>
          <p:nvPr>
            <p:ph type="sldImg"/>
          </p:nvPr>
        </p:nvSpPr>
        <p:spPr>
          <a:xfrm>
            <a:off x="611188" y="768350"/>
            <a:ext cx="3992562" cy="2994025"/>
          </a:xfrm>
          <a:ln/>
        </p:spPr>
      </p:sp>
      <p:sp>
        <p:nvSpPr>
          <p:cNvPr id="1790979" name="Rectangle 3"/>
          <p:cNvSpPr>
            <a:spLocks noGrp="1" noChangeArrowheads="1"/>
          </p:cNvSpPr>
          <p:nvPr>
            <p:ph type="body" idx="1"/>
          </p:nvPr>
        </p:nvSpPr>
        <p:spPr/>
        <p:txBody>
          <a:bodyPr lIns="92415" tIns="46207" rIns="92415" bIns="46207"/>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7954" name="Rectangle 2"/>
          <p:cNvSpPr>
            <a:spLocks noGrp="1" noRot="1" noChangeAspect="1" noChangeArrowheads="1" noTextEdit="1"/>
          </p:cNvSpPr>
          <p:nvPr>
            <p:ph type="sldImg"/>
          </p:nvPr>
        </p:nvSpPr>
        <p:spPr>
          <a:xfrm>
            <a:off x="611188" y="768350"/>
            <a:ext cx="3992562" cy="2994025"/>
          </a:xfrm>
          <a:ln/>
        </p:spPr>
      </p:sp>
      <p:sp>
        <p:nvSpPr>
          <p:cNvPr id="1917955" name="Rectangle 3"/>
          <p:cNvSpPr>
            <a:spLocks noGrp="1" noChangeArrowheads="1"/>
          </p:cNvSpPr>
          <p:nvPr>
            <p:ph type="body" idx="1"/>
          </p:nvPr>
        </p:nvSpPr>
        <p:spPr/>
        <p:txBody>
          <a:bodyPr/>
          <a:lstStyle/>
          <a:p>
            <a:pPr marL="192996" indent="-192996"/>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7954" name="Rectangle 2"/>
          <p:cNvSpPr>
            <a:spLocks noGrp="1" noRot="1" noChangeAspect="1" noChangeArrowheads="1" noTextEdit="1"/>
          </p:cNvSpPr>
          <p:nvPr>
            <p:ph type="sldImg"/>
          </p:nvPr>
        </p:nvSpPr>
        <p:spPr>
          <a:xfrm>
            <a:off x="611188" y="768350"/>
            <a:ext cx="3992562" cy="2994025"/>
          </a:xfrm>
          <a:ln/>
        </p:spPr>
      </p:sp>
      <p:sp>
        <p:nvSpPr>
          <p:cNvPr id="1917955" name="Rectangle 3"/>
          <p:cNvSpPr>
            <a:spLocks noGrp="1" noChangeArrowheads="1"/>
          </p:cNvSpPr>
          <p:nvPr>
            <p:ph type="body" idx="1"/>
          </p:nvPr>
        </p:nvSpPr>
        <p:spPr/>
        <p:txBody>
          <a:bodyPr/>
          <a:lstStyle/>
          <a:p>
            <a:pPr marL="192996" indent="-192996"/>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8290" name="Rectangle 2"/>
          <p:cNvSpPr>
            <a:spLocks noGrp="1" noRot="1" noChangeAspect="1" noChangeArrowheads="1" noTextEdit="1"/>
          </p:cNvSpPr>
          <p:nvPr>
            <p:ph type="sldImg"/>
          </p:nvPr>
        </p:nvSpPr>
        <p:spPr>
          <a:xfrm>
            <a:off x="611188" y="768350"/>
            <a:ext cx="3992562" cy="2994025"/>
          </a:xfrm>
          <a:ln/>
        </p:spPr>
      </p:sp>
      <p:sp>
        <p:nvSpPr>
          <p:cNvPr id="2188291" name="Rectangle 3"/>
          <p:cNvSpPr>
            <a:spLocks noGrp="1" noChangeArrowheads="1"/>
          </p:cNvSpPr>
          <p:nvPr>
            <p:ph type="body" idx="1"/>
          </p:nvPr>
        </p:nvSpPr>
        <p:spPr>
          <a:xfrm>
            <a:off x="339549" y="3843244"/>
            <a:ext cx="6645451" cy="4176463"/>
          </a:xfrm>
        </p:spPr>
        <p:txBody>
          <a:bodyPr/>
          <a:lstStyle/>
          <a:p>
            <a:endParaRPr lang="en-US" sz="8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8290" name="Rectangle 2"/>
          <p:cNvSpPr>
            <a:spLocks noGrp="1" noRot="1" noChangeAspect="1" noChangeArrowheads="1" noTextEdit="1"/>
          </p:cNvSpPr>
          <p:nvPr>
            <p:ph type="sldImg"/>
          </p:nvPr>
        </p:nvSpPr>
        <p:spPr>
          <a:xfrm>
            <a:off x="611188" y="768350"/>
            <a:ext cx="3992562" cy="2994025"/>
          </a:xfrm>
          <a:ln/>
        </p:spPr>
      </p:sp>
      <p:sp>
        <p:nvSpPr>
          <p:cNvPr id="2188291" name="Rectangle 3"/>
          <p:cNvSpPr>
            <a:spLocks noGrp="1" noChangeArrowheads="1"/>
          </p:cNvSpPr>
          <p:nvPr>
            <p:ph type="body" idx="1"/>
          </p:nvPr>
        </p:nvSpPr>
        <p:spPr>
          <a:xfrm>
            <a:off x="339549" y="3843244"/>
            <a:ext cx="6645451" cy="4176463"/>
          </a:xfrm>
        </p:spPr>
        <p:txBody>
          <a:bodyPr/>
          <a:lstStyle/>
          <a:p>
            <a:endParaRPr lang="en-US" sz="8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8290" name="Rectangle 2"/>
          <p:cNvSpPr>
            <a:spLocks noGrp="1" noRot="1" noChangeAspect="1" noChangeArrowheads="1" noTextEdit="1"/>
          </p:cNvSpPr>
          <p:nvPr>
            <p:ph type="sldImg"/>
          </p:nvPr>
        </p:nvSpPr>
        <p:spPr>
          <a:xfrm>
            <a:off x="611188" y="768350"/>
            <a:ext cx="3992562" cy="2994025"/>
          </a:xfrm>
          <a:ln/>
        </p:spPr>
      </p:sp>
      <p:sp>
        <p:nvSpPr>
          <p:cNvPr id="2188291" name="Rectangle 3"/>
          <p:cNvSpPr>
            <a:spLocks noGrp="1" noChangeArrowheads="1"/>
          </p:cNvSpPr>
          <p:nvPr>
            <p:ph type="body" idx="1"/>
          </p:nvPr>
        </p:nvSpPr>
        <p:spPr>
          <a:xfrm>
            <a:off x="339549" y="3843244"/>
            <a:ext cx="6645451" cy="4176463"/>
          </a:xfrm>
        </p:spPr>
        <p:txBody>
          <a:bodyPr/>
          <a:lstStyle/>
          <a:p>
            <a:endParaRPr lang="en-US" sz="8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1" y="4448440"/>
            <a:ext cx="5167607" cy="4142471"/>
          </a:xfrm>
          <a:noFill/>
          <a:ln/>
        </p:spPr>
        <p:txBody>
          <a:bodyPr lIns="90597" tIns="45297" rIns="90597" bIns="45297"/>
          <a:lstStyle/>
          <a:p>
            <a:endParaRPr lang="en-GB"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7954" name="Rectangle 2"/>
          <p:cNvSpPr>
            <a:spLocks noGrp="1" noRot="1" noChangeAspect="1" noChangeArrowheads="1" noTextEdit="1"/>
          </p:cNvSpPr>
          <p:nvPr>
            <p:ph type="sldImg"/>
          </p:nvPr>
        </p:nvSpPr>
        <p:spPr>
          <a:xfrm>
            <a:off x="611188" y="768350"/>
            <a:ext cx="3992562" cy="2994025"/>
          </a:xfrm>
          <a:ln/>
        </p:spPr>
      </p:sp>
      <p:sp>
        <p:nvSpPr>
          <p:cNvPr id="1917955" name="Rectangle 3"/>
          <p:cNvSpPr>
            <a:spLocks noGrp="1" noChangeArrowheads="1"/>
          </p:cNvSpPr>
          <p:nvPr>
            <p:ph type="body" idx="1"/>
          </p:nvPr>
        </p:nvSpPr>
        <p:spPr/>
        <p:txBody>
          <a:bodyPr/>
          <a:lstStyle/>
          <a:p>
            <a:pPr marL="192996" indent="-192996"/>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5522" name="Rectangle 2"/>
          <p:cNvSpPr>
            <a:spLocks noGrp="1" noRot="1" noChangeAspect="1" noChangeArrowheads="1" noTextEdit="1"/>
          </p:cNvSpPr>
          <p:nvPr>
            <p:ph type="sldImg"/>
          </p:nvPr>
        </p:nvSpPr>
        <p:spPr>
          <a:xfrm>
            <a:off x="611188" y="768350"/>
            <a:ext cx="3992562" cy="2994025"/>
          </a:xfrm>
          <a:ln/>
        </p:spPr>
      </p:sp>
      <p:sp>
        <p:nvSpPr>
          <p:cNvPr id="21555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7954" name="Rectangle 2"/>
          <p:cNvSpPr>
            <a:spLocks noGrp="1" noRot="1" noChangeAspect="1" noChangeArrowheads="1" noTextEdit="1"/>
          </p:cNvSpPr>
          <p:nvPr>
            <p:ph type="sldImg"/>
          </p:nvPr>
        </p:nvSpPr>
        <p:spPr>
          <a:xfrm>
            <a:off x="611188" y="768350"/>
            <a:ext cx="3992562" cy="2994025"/>
          </a:xfrm>
          <a:ln/>
        </p:spPr>
      </p:sp>
      <p:sp>
        <p:nvSpPr>
          <p:cNvPr id="1917955" name="Rectangle 3"/>
          <p:cNvSpPr>
            <a:spLocks noGrp="1" noChangeArrowheads="1"/>
          </p:cNvSpPr>
          <p:nvPr>
            <p:ph type="body" idx="1"/>
          </p:nvPr>
        </p:nvSpPr>
        <p:spPr/>
        <p:txBody>
          <a:bodyPr/>
          <a:lstStyle/>
          <a:p>
            <a:pPr marL="192996" indent="-192996"/>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2050" name="Rectangle 2"/>
          <p:cNvSpPr>
            <a:spLocks noGrp="1" noRot="1" noChangeAspect="1" noChangeArrowheads="1" noTextEdit="1"/>
          </p:cNvSpPr>
          <p:nvPr>
            <p:ph type="sldImg"/>
          </p:nvPr>
        </p:nvSpPr>
        <p:spPr>
          <a:xfrm>
            <a:off x="611188" y="768350"/>
            <a:ext cx="3992562" cy="2994025"/>
          </a:xfrm>
          <a:ln/>
        </p:spPr>
      </p:sp>
      <p:sp>
        <p:nvSpPr>
          <p:cNvPr id="1922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002" name="Rectangle 2"/>
          <p:cNvSpPr>
            <a:spLocks noGrp="1" noRot="1" noChangeAspect="1" noChangeArrowheads="1" noTextEdit="1"/>
          </p:cNvSpPr>
          <p:nvPr>
            <p:ph type="sldImg"/>
          </p:nvPr>
        </p:nvSpPr>
        <p:spPr>
          <a:xfrm>
            <a:off x="611188" y="768350"/>
            <a:ext cx="3992562" cy="2994025"/>
          </a:xfrm>
          <a:ln/>
        </p:spPr>
      </p:sp>
      <p:sp>
        <p:nvSpPr>
          <p:cNvPr id="1920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6386" name="Rectangle 2"/>
          <p:cNvSpPr>
            <a:spLocks noGrp="1" noRot="1" noChangeAspect="1" noChangeArrowheads="1" noTextEdit="1"/>
          </p:cNvSpPr>
          <p:nvPr>
            <p:ph type="sldImg"/>
          </p:nvPr>
        </p:nvSpPr>
        <p:spPr>
          <a:xfrm>
            <a:off x="611188" y="768350"/>
            <a:ext cx="3992562" cy="2994025"/>
          </a:xfrm>
          <a:ln/>
        </p:spPr>
      </p:sp>
      <p:sp>
        <p:nvSpPr>
          <p:cNvPr id="1936387" name="Rectangle 3"/>
          <p:cNvSpPr>
            <a:spLocks noGrp="1" noChangeArrowheads="1"/>
          </p:cNvSpPr>
          <p:nvPr>
            <p:ph type="body" idx="1"/>
          </p:nvPr>
        </p:nvSpPr>
        <p:spPr/>
        <p:txBody>
          <a:bodyPr lIns="92415" tIns="46207" rIns="92415" bIns="46207"/>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4"/>
          <p:cNvSpPr>
            <a:spLocks noGrp="1"/>
          </p:cNvSpPr>
          <p:nvPr>
            <p:ph type="sldNum" sz="quarter" idx="11"/>
          </p:nvPr>
        </p:nvSpPr>
        <p:spPr>
          <a:xfrm>
            <a:off x="8574526" y="6546624"/>
            <a:ext cx="511418" cy="296862"/>
          </a:xfrm>
          <a:prstGeom prst="rect">
            <a:avLst/>
          </a:prstGeom>
        </p:spPr>
        <p:txBody>
          <a:bodyPr/>
          <a:lstStyle/>
          <a:p>
            <a:fld id="{3368B1A6-4AB4-4F27-B1E0-6F2629A9028E}"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6" name="Slide Number Placeholder 4"/>
          <p:cNvSpPr>
            <a:spLocks noGrp="1"/>
          </p:cNvSpPr>
          <p:nvPr>
            <p:ph type="sldNum" sz="quarter" idx="11"/>
          </p:nvPr>
        </p:nvSpPr>
        <p:spPr>
          <a:xfrm>
            <a:off x="8574526" y="6546624"/>
            <a:ext cx="511418" cy="296862"/>
          </a:xfrm>
          <a:prstGeom prst="rect">
            <a:avLst/>
          </a:prstGeom>
        </p:spPr>
        <p:txBody>
          <a:bodyPr/>
          <a:lstStyle/>
          <a:p>
            <a:fld id="{3368B1A6-4AB4-4F27-B1E0-6F2629A9028E}"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65125" y="73025"/>
            <a:ext cx="8474075" cy="1116013"/>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374650" y="1600200"/>
            <a:ext cx="4156075" cy="4525963"/>
          </a:xfrm>
        </p:spPr>
        <p:txBody>
          <a:bodyPr/>
          <a:lstStyle/>
          <a:p>
            <a:endParaRPr lang="en-US"/>
          </a:p>
        </p:txBody>
      </p:sp>
      <p:sp>
        <p:nvSpPr>
          <p:cNvPr id="4" name="Text Placeholder 3"/>
          <p:cNvSpPr>
            <a:spLocks noGrp="1"/>
          </p:cNvSpPr>
          <p:nvPr>
            <p:ph type="body" sz="half" idx="2"/>
          </p:nvPr>
        </p:nvSpPr>
        <p:spPr>
          <a:xfrm>
            <a:off x="4683125" y="1600200"/>
            <a:ext cx="4156075"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4"/>
          <p:cNvSpPr>
            <a:spLocks noGrp="1"/>
          </p:cNvSpPr>
          <p:nvPr>
            <p:ph type="sldNum" sz="quarter" idx="11"/>
          </p:nvPr>
        </p:nvSpPr>
        <p:spPr>
          <a:xfrm>
            <a:off x="8574526" y="6546624"/>
            <a:ext cx="511418" cy="296862"/>
          </a:xfrm>
          <a:prstGeom prst="rect">
            <a:avLst/>
          </a:prstGeom>
        </p:spPr>
        <p:txBody>
          <a:bodyPr/>
          <a:lstStyle/>
          <a:p>
            <a:fld id="{3368B1A6-4AB4-4F27-B1E0-6F2629A9028E}" type="slidenum">
              <a:rPr lang="en-GB"/>
              <a:pPr/>
              <a:t>‹#›</a:t>
            </a:fld>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smtClean="0"/>
              <a:t>Click to edit Master title style</a:t>
            </a:r>
            <a:endParaRPr lang="en-GB" dirty="0"/>
          </a:p>
        </p:txBody>
      </p:sp>
      <p:sp>
        <p:nvSpPr>
          <p:cNvPr id="6" name="Text Placeholder 5"/>
          <p:cNvSpPr>
            <a:spLocks noGrp="1"/>
          </p:cNvSpPr>
          <p:nvPr>
            <p:ph type="body" sz="quarter" idx="10"/>
          </p:nvPr>
        </p:nvSpPr>
        <p:spPr bwMode="gray"/>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7"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8"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8" name="Slide Number Placeholder 4"/>
          <p:cNvSpPr>
            <a:spLocks noGrp="1"/>
          </p:cNvSpPr>
          <p:nvPr>
            <p:ph type="sldNum" sz="quarter" idx="11"/>
          </p:nvPr>
        </p:nvSpPr>
        <p:spPr>
          <a:xfrm>
            <a:off x="8574526" y="6546624"/>
            <a:ext cx="511418" cy="296862"/>
          </a:xfrm>
          <a:prstGeom prst="rect">
            <a:avLst/>
          </a:prstGeom>
        </p:spPr>
        <p:txBody>
          <a:bodyPr/>
          <a:lstStyle/>
          <a:p>
            <a:fld id="{3368B1A6-4AB4-4F27-B1E0-6F2629A9028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5" name="Slide Number Placeholder 4"/>
          <p:cNvSpPr>
            <a:spLocks noGrp="1"/>
          </p:cNvSpPr>
          <p:nvPr>
            <p:ph type="sldNum" sz="quarter" idx="11"/>
          </p:nvPr>
        </p:nvSpPr>
        <p:spPr>
          <a:xfrm>
            <a:off x="8574526" y="6546624"/>
            <a:ext cx="511418" cy="296862"/>
          </a:xfrm>
          <a:prstGeom prst="rect">
            <a:avLst/>
          </a:prstGeom>
        </p:spPr>
        <p:txBody>
          <a:bodyPr/>
          <a:lstStyle/>
          <a:p>
            <a:fld id="{3368B1A6-4AB4-4F27-B1E0-6F2629A9028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Rectangle 12"/>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8" name="Text Box 9"/>
          <p:cNvSpPr txBox="1">
            <a:spLocks noChangeArrowheads="1"/>
          </p:cNvSpPr>
          <p:nvPr userDrawn="1"/>
        </p:nvSpPr>
        <p:spPr bwMode="auto">
          <a:xfrm>
            <a:off x="142553" y="6388344"/>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lnSpc>
                <a:spcPts val="700"/>
              </a:lnSpc>
            </a:pPr>
            <a:r>
              <a:rPr lang="en-US" sz="500" dirty="0">
                <a:solidFill>
                  <a:schemeClr val="accent1"/>
                </a:solidFill>
              </a:rPr>
              <a:t>© </a:t>
            </a:r>
            <a:r>
              <a:rPr lang="en-US" sz="500" dirty="0" smtClean="0">
                <a:solidFill>
                  <a:schemeClr val="accent1"/>
                </a:solidFill>
              </a:rPr>
              <a:t>2012 </a:t>
            </a:r>
            <a:r>
              <a:rPr lang="en-US" sz="500" dirty="0">
                <a:solidFill>
                  <a:schemeClr val="accent1"/>
                </a:solidFill>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70" r:id="rId12"/>
    <p:sldLayoutId id="2147483671" r:id="rId13"/>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13.emf"/><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8.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21.xml"/><Relationship Id="rId5" Type="http://schemas.openxmlformats.org/officeDocument/2006/relationships/slideLayout" Target="../slideLayouts/slideLayout6.xml"/><Relationship Id="rId4"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8.png"/><Relationship Id="rId5" Type="http://schemas.openxmlformats.org/officeDocument/2006/relationships/notesSlide" Target="../notesSlides/notesSlide22.xml"/><Relationship Id="rId4"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23.xml"/><Relationship Id="rId5" Type="http://schemas.openxmlformats.org/officeDocument/2006/relationships/slideLayout" Target="../slideLayouts/slideLayout6.xml"/><Relationship Id="rId4"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20.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8.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26.xml"/><Relationship Id="rId5" Type="http://schemas.openxmlformats.org/officeDocument/2006/relationships/slideLayout" Target="../slideLayouts/slideLayout6.xml"/><Relationship Id="rId4"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8.png"/><Relationship Id="rId5" Type="http://schemas.openxmlformats.org/officeDocument/2006/relationships/notesSlide" Target="../notesSlides/notesSlide27.xml"/><Relationship Id="rId4"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8.png"/><Relationship Id="rId5" Type="http://schemas.openxmlformats.org/officeDocument/2006/relationships/notesSlide" Target="../notesSlides/notesSlide28.xml"/><Relationship Id="rId4"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8.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10" name="Rectangle 2"/>
          <p:cNvSpPr txBox="1">
            <a:spLocks noChangeArrowheads="1"/>
          </p:cNvSpPr>
          <p:nvPr/>
        </p:nvSpPr>
        <p:spPr bwMode="gray">
          <a:xfrm>
            <a:off x="3043004" y="2920640"/>
            <a:ext cx="5743810"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a:t>
            </a:r>
            <a:r>
              <a:rPr lang="en-GB" sz="2000" b="1" kern="0" dirty="0">
                <a:solidFill>
                  <a:schemeClr val="bg1"/>
                </a:solidFill>
                <a:latin typeface="Arial"/>
                <a:cs typeface="Arial"/>
              </a:rPr>
              <a:t>TOOLKIT</a:t>
            </a:r>
          </a:p>
          <a:p>
            <a:pPr algn="r">
              <a:lnSpc>
                <a:spcPts val="3240"/>
              </a:lnSpc>
              <a:defRPr/>
            </a:pPr>
            <a:endParaRPr lang="en-GB" sz="3200" b="1" kern="0" dirty="0">
              <a:solidFill>
                <a:schemeClr val="bg1"/>
              </a:solidFill>
              <a:latin typeface="Arial"/>
              <a:cs typeface="Arial"/>
            </a:endParaRPr>
          </a:p>
          <a:p>
            <a:pPr algn="r">
              <a:lnSpc>
                <a:spcPts val="3240"/>
              </a:lnSpc>
              <a:defRPr/>
            </a:pPr>
            <a:r>
              <a:rPr lang="en-GB" sz="2600" b="1" kern="0" dirty="0">
                <a:solidFill>
                  <a:schemeClr val="bg1"/>
                </a:solidFill>
                <a:latin typeface="Arial"/>
                <a:cs typeface="Arial"/>
              </a:rPr>
              <a:t>Historical </a:t>
            </a:r>
            <a:r>
              <a:rPr lang="en-GB" sz="2600" b="1" kern="0" dirty="0" smtClean="0">
                <a:solidFill>
                  <a:schemeClr val="bg1"/>
                </a:solidFill>
                <a:latin typeface="Arial"/>
                <a:cs typeface="Arial"/>
              </a:rPr>
              <a:t>and </a:t>
            </a:r>
            <a:r>
              <a:rPr lang="en-GB" sz="2600" b="1" kern="0" dirty="0">
                <a:solidFill>
                  <a:schemeClr val="bg1"/>
                </a:solidFill>
                <a:latin typeface="Arial"/>
                <a:cs typeface="Arial"/>
              </a:rPr>
              <a:t>current trading</a:t>
            </a:r>
          </a:p>
          <a:p>
            <a:pPr algn="r">
              <a:lnSpc>
                <a:spcPts val="3240"/>
              </a:lnSpc>
              <a:defRPr/>
            </a:pPr>
            <a:r>
              <a:rPr lang="en-GB" sz="2600" b="1" kern="0" dirty="0">
                <a:solidFill>
                  <a:schemeClr val="bg1"/>
                </a:solidFill>
                <a:latin typeface="Arial"/>
                <a:cs typeface="Arial"/>
              </a:rPr>
              <a:t>Historical trading DD considerations</a:t>
            </a:r>
            <a:endParaRPr lang="en-GB" sz="2600" b="1" kern="0" dirty="0">
              <a:solidFill>
                <a:schemeClr val="bg1"/>
              </a:solidFill>
              <a:latin typeface="Arial"/>
              <a:ea typeface="+mj-ea"/>
              <a:cs typeface="Arial"/>
            </a:endParaRPr>
          </a:p>
          <a:p>
            <a:pPr algn="r">
              <a:lnSpc>
                <a:spcPts val="3240"/>
              </a:lnSpc>
              <a:defRPr/>
            </a:pPr>
            <a:endParaRPr lang="en-GB" sz="1600" b="1" kern="0" dirty="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6" name="Comment 28"/>
          <p:cNvSpPr>
            <a:spLocks noChangeArrowheads="1"/>
          </p:cNvSpPr>
          <p:nvPr/>
        </p:nvSpPr>
        <p:spPr bwMode="auto">
          <a:xfrm>
            <a:off x="4287916" y="1804657"/>
            <a:ext cx="4856086" cy="1071708"/>
          </a:xfrm>
          <a:prstGeom prst="rect">
            <a:avLst/>
          </a:prstGeom>
          <a:solidFill>
            <a:srgbClr val="7AB800"/>
          </a:solidFill>
          <a:ln w="9525">
            <a:solidFill>
              <a:srgbClr val="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kumimoji="0" lang="en-US" sz="1000" b="0" i="0" u="none" strike="noStrike" kern="0" cap="none" spc="0" normalizeH="0" baseline="0" noProof="0" dirty="0">
              <a:ln>
                <a:noFill/>
              </a:ln>
              <a:solidFill>
                <a:srgbClr val="FFFFFF"/>
              </a:solidFill>
              <a:effectLst/>
              <a:uLnTx/>
              <a:uFillTx/>
              <a:cs typeface="Arial" charset="0"/>
            </a:endParaRPr>
          </a:p>
        </p:txBody>
      </p:sp>
      <p:pic>
        <p:nvPicPr>
          <p:cNvPr id="7"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9"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latin typeface="+mn-lt"/>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211138" y="1219199"/>
            <a:ext cx="8682037" cy="48477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a:lnSpc>
                <a:spcPct val="90000"/>
              </a:lnSpc>
              <a:spcBef>
                <a:spcPts val="600"/>
              </a:spcBef>
              <a:spcAft>
                <a:spcPts val="600"/>
              </a:spcAft>
              <a:buClr>
                <a:schemeClr val="accent1"/>
              </a:buClr>
              <a:buSzPct val="125000"/>
              <a:buFont typeface="Arial" pitchFamily="34" charset="0"/>
              <a:buChar char="▪"/>
            </a:pPr>
            <a:r>
              <a:rPr lang="en-US" dirty="0"/>
              <a:t>It is important that we understand whom the company sells its products/services to. </a:t>
            </a:r>
          </a:p>
          <a:p>
            <a:pPr marL="228600" lvl="1" indent="-228600">
              <a:lnSpc>
                <a:spcPct val="90000"/>
              </a:lnSpc>
              <a:spcBef>
                <a:spcPts val="600"/>
              </a:spcBef>
              <a:spcAft>
                <a:spcPts val="600"/>
              </a:spcAft>
              <a:buClr>
                <a:schemeClr val="accent1"/>
              </a:buClr>
              <a:buSzPct val="125000"/>
              <a:buFont typeface="Arial" pitchFamily="34" charset="0"/>
              <a:buChar char="▪"/>
            </a:pPr>
            <a:r>
              <a:rPr lang="en-US" dirty="0"/>
              <a:t>If we understand the customer profile this will help us to explain reasons for changes in revenue and also identify: </a:t>
            </a:r>
          </a:p>
          <a:p>
            <a:pPr marL="685800" lvl="2" indent="-228600">
              <a:lnSpc>
                <a:spcPct val="90000"/>
              </a:lnSpc>
              <a:spcBef>
                <a:spcPts val="600"/>
              </a:spcBef>
              <a:spcAft>
                <a:spcPts val="600"/>
              </a:spcAft>
              <a:buClr>
                <a:schemeClr val="accent1"/>
              </a:buClr>
              <a:buSzPct val="100000"/>
              <a:buFont typeface="Arial" pitchFamily="34" charset="0"/>
              <a:buChar char="–"/>
            </a:pPr>
            <a:r>
              <a:rPr lang="en-US" dirty="0"/>
              <a:t>customer dependencies/concentration</a:t>
            </a:r>
          </a:p>
          <a:p>
            <a:pPr marL="685800" lvl="2" indent="-228600">
              <a:lnSpc>
                <a:spcPct val="90000"/>
              </a:lnSpc>
              <a:spcBef>
                <a:spcPts val="600"/>
              </a:spcBef>
              <a:spcAft>
                <a:spcPts val="600"/>
              </a:spcAft>
              <a:buClr>
                <a:schemeClr val="accent1"/>
              </a:buClr>
              <a:buSzPct val="100000"/>
              <a:buFont typeface="Arial" pitchFamily="34" charset="0"/>
              <a:buChar char="–"/>
            </a:pPr>
            <a:r>
              <a:rPr lang="en-US" dirty="0"/>
              <a:t>Significant customer wins/losses</a:t>
            </a:r>
          </a:p>
          <a:p>
            <a:pPr marL="685800" lvl="2" indent="-228600">
              <a:lnSpc>
                <a:spcPct val="90000"/>
              </a:lnSpc>
              <a:spcBef>
                <a:spcPts val="600"/>
              </a:spcBef>
              <a:spcAft>
                <a:spcPts val="600"/>
              </a:spcAft>
              <a:buClr>
                <a:schemeClr val="accent1"/>
              </a:buClr>
              <a:buSzPct val="100000"/>
              <a:buFont typeface="Arial" pitchFamily="34" charset="0"/>
              <a:buChar char="–"/>
            </a:pPr>
            <a:r>
              <a:rPr lang="en-US" dirty="0"/>
              <a:t>Historical churn rate		</a:t>
            </a:r>
          </a:p>
          <a:p>
            <a:pPr marL="228600" lvl="1" indent="-228600">
              <a:lnSpc>
                <a:spcPct val="90000"/>
              </a:lnSpc>
              <a:spcBef>
                <a:spcPts val="600"/>
              </a:spcBef>
              <a:spcAft>
                <a:spcPts val="600"/>
              </a:spcAft>
              <a:buClr>
                <a:schemeClr val="accent1"/>
              </a:buClr>
              <a:buSzPct val="125000"/>
              <a:buFont typeface="Arial" pitchFamily="34" charset="0"/>
              <a:buChar char="▪"/>
            </a:pPr>
            <a:r>
              <a:rPr lang="en-US" dirty="0"/>
              <a:t>Customer analysis also helps raise some key due diligence questions:</a:t>
            </a:r>
          </a:p>
          <a:p>
            <a:pPr marL="685800" lvl="2" indent="-228600">
              <a:lnSpc>
                <a:spcPct val="90000"/>
              </a:lnSpc>
              <a:spcBef>
                <a:spcPts val="600"/>
              </a:spcBef>
              <a:spcAft>
                <a:spcPts val="600"/>
              </a:spcAft>
              <a:buClr>
                <a:schemeClr val="accent1"/>
              </a:buClr>
              <a:buSzPct val="100000"/>
              <a:buFont typeface="Arial" pitchFamily="34" charset="0"/>
              <a:buChar char="–"/>
            </a:pPr>
            <a:r>
              <a:rPr lang="en-US" dirty="0"/>
              <a:t>Existence of committed contracts with key customers</a:t>
            </a:r>
          </a:p>
          <a:p>
            <a:pPr marL="685800" lvl="2" indent="-228600">
              <a:lnSpc>
                <a:spcPct val="90000"/>
              </a:lnSpc>
              <a:spcBef>
                <a:spcPts val="600"/>
              </a:spcBef>
              <a:spcAft>
                <a:spcPts val="600"/>
              </a:spcAft>
              <a:buClr>
                <a:schemeClr val="accent1"/>
              </a:buClr>
              <a:buSzPct val="100000"/>
              <a:buFont typeface="Arial" pitchFamily="34" charset="0"/>
              <a:buChar char="–"/>
            </a:pPr>
            <a:r>
              <a:rPr lang="en-US" dirty="0"/>
              <a:t>Reasons for significant churns </a:t>
            </a:r>
          </a:p>
          <a:p>
            <a:pPr marL="685800" lvl="2" indent="-228600">
              <a:lnSpc>
                <a:spcPct val="90000"/>
              </a:lnSpc>
              <a:spcBef>
                <a:spcPts val="600"/>
              </a:spcBef>
              <a:spcAft>
                <a:spcPts val="600"/>
              </a:spcAft>
              <a:buClr>
                <a:schemeClr val="accent1"/>
              </a:buClr>
              <a:buSzPct val="100000"/>
              <a:buFont typeface="Arial" pitchFamily="34" charset="0"/>
              <a:buChar char="–"/>
            </a:pPr>
            <a:r>
              <a:rPr lang="en-US" dirty="0"/>
              <a:t>Extent of one-off orders</a:t>
            </a:r>
          </a:p>
          <a:p>
            <a:pPr marL="685800" lvl="2" indent="-228600">
              <a:lnSpc>
                <a:spcPct val="90000"/>
              </a:lnSpc>
              <a:spcBef>
                <a:spcPts val="600"/>
              </a:spcBef>
              <a:spcAft>
                <a:spcPts val="600"/>
              </a:spcAft>
              <a:buClr>
                <a:schemeClr val="accent1"/>
              </a:buClr>
              <a:buSzPct val="100000"/>
              <a:buFont typeface="Arial" pitchFamily="34" charset="0"/>
              <a:buChar char="–"/>
            </a:pPr>
            <a:r>
              <a:rPr lang="en-US" dirty="0"/>
              <a:t>Price and margin differential between customers</a:t>
            </a:r>
          </a:p>
        </p:txBody>
      </p:sp>
      <p:sp>
        <p:nvSpPr>
          <p:cNvPr id="7"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a:t>
            </a:r>
            <a:r>
              <a:rPr lang="en-US" sz="1800" dirty="0"/>
              <a:t>customer</a:t>
            </a:r>
          </a:p>
        </p:txBody>
      </p:sp>
      <p:pic>
        <p:nvPicPr>
          <p:cNvPr id="5" name="Picture 5"/>
          <p:cNvPicPr>
            <a:picLocks noChangeAspect="1" noChangeArrowheads="1"/>
          </p:cNvPicPr>
          <p:nvPr/>
        </p:nvPicPr>
        <p:blipFill>
          <a:blip r:embed="rId3"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1266" name="Rectangle 2"/>
          <p:cNvSpPr>
            <a:spLocks noGrp="1" noChangeArrowheads="1"/>
          </p:cNvSpPr>
          <p:nvPr>
            <p:ph type="body" idx="1"/>
          </p:nvPr>
        </p:nvSpPr>
        <p:spPr>
          <a:xfrm>
            <a:off x="211139" y="1219200"/>
            <a:ext cx="4335462" cy="4525962"/>
          </a:xfrm>
        </p:spPr>
        <p:txBody>
          <a:bodyPr/>
          <a:lstStyle/>
          <a:p>
            <a:pPr>
              <a:buFontTx/>
              <a:buNone/>
            </a:pPr>
            <a:r>
              <a:rPr lang="en-US" u="sng" dirty="0">
                <a:solidFill>
                  <a:schemeClr val="accent1"/>
                </a:solidFill>
              </a:rPr>
              <a:t>Gross to Net analysis</a:t>
            </a:r>
          </a:p>
          <a:p>
            <a:pPr marL="228600" indent="-228600">
              <a:buClr>
                <a:schemeClr val="accent1"/>
              </a:buClr>
              <a:buSzPct val="125000"/>
              <a:buFont typeface="Arial" pitchFamily="34" charset="0"/>
              <a:buChar char="▪"/>
            </a:pPr>
            <a:r>
              <a:rPr lang="en-US" b="0" dirty="0">
                <a:solidFill>
                  <a:schemeClr val="accent1"/>
                </a:solidFill>
              </a:rPr>
              <a:t>Gross to net analysis refers to the analysis of components that impact the net revenue.  Net revenue is usually comprised of:</a:t>
            </a:r>
          </a:p>
          <a:p>
            <a:pPr marL="457200" lvl="1" indent="-228600">
              <a:buSzPct val="100000"/>
              <a:buFont typeface="Arial" pitchFamily="34" charset="0"/>
              <a:buChar char="–"/>
            </a:pPr>
            <a:r>
              <a:rPr lang="en-US" b="0" dirty="0">
                <a:solidFill>
                  <a:schemeClr val="accent1"/>
                </a:solidFill>
              </a:rPr>
              <a:t>Gross revenue (invoiced sales valued); adjusted for items like:</a:t>
            </a:r>
          </a:p>
          <a:p>
            <a:pPr marL="685800" lvl="2" indent="-228600">
              <a:buSzPct val="125000"/>
              <a:buFont typeface="Arial" pitchFamily="34" charset="0"/>
              <a:buChar char="▪"/>
            </a:pPr>
            <a:r>
              <a:rPr lang="en-US" b="0" dirty="0">
                <a:solidFill>
                  <a:schemeClr val="accent1"/>
                </a:solidFill>
              </a:rPr>
              <a:t>Cash discounts </a:t>
            </a:r>
          </a:p>
          <a:p>
            <a:pPr marL="685800" lvl="2" indent="-228600">
              <a:buSzPct val="125000"/>
              <a:buFont typeface="Arial" pitchFamily="34" charset="0"/>
              <a:buChar char="▪"/>
            </a:pPr>
            <a:r>
              <a:rPr lang="en-US" dirty="0">
                <a:solidFill>
                  <a:schemeClr val="accent1"/>
                </a:solidFill>
              </a:rPr>
              <a:t>Sales rebates </a:t>
            </a:r>
          </a:p>
          <a:p>
            <a:pPr marL="685800" lvl="2" indent="-228600">
              <a:buSzPct val="125000"/>
              <a:buFont typeface="Arial" pitchFamily="34" charset="0"/>
              <a:buChar char="▪"/>
            </a:pPr>
            <a:r>
              <a:rPr lang="en-US" b="0" dirty="0">
                <a:solidFill>
                  <a:schemeClr val="accent1"/>
                </a:solidFill>
              </a:rPr>
              <a:t>Sales returns</a:t>
            </a:r>
          </a:p>
          <a:p>
            <a:pPr marL="228600" indent="-228600">
              <a:buClr>
                <a:schemeClr val="accent1"/>
              </a:buClr>
              <a:buSzPct val="125000"/>
              <a:buFont typeface="Arial" pitchFamily="34" charset="0"/>
              <a:buChar char="▪"/>
            </a:pPr>
            <a:r>
              <a:rPr lang="en-US" b="0" dirty="0">
                <a:solidFill>
                  <a:schemeClr val="accent1"/>
                </a:solidFill>
              </a:rPr>
              <a:t>Net revenue is a more relevant metric to use when analyzing a business as that is what the company ultimately earns irrespective of what the invoiced sales are. </a:t>
            </a:r>
          </a:p>
        </p:txBody>
      </p:sp>
      <p:sp>
        <p:nvSpPr>
          <p:cNvPr id="1931267" name="Rectangle 3"/>
          <p:cNvSpPr>
            <a:spLocks noChangeArrowheads="1"/>
          </p:cNvSpPr>
          <p:nvPr/>
        </p:nvSpPr>
        <p:spPr bwMode="auto">
          <a:xfrm>
            <a:off x="517525" y="225425"/>
            <a:ext cx="8474075" cy="1116013"/>
          </a:xfrm>
          <a:prstGeom prst="rect">
            <a:avLst/>
          </a:prstGeom>
          <a:noFill/>
          <a:ln w="9525" algn="ctr">
            <a:noFill/>
            <a:miter lim="800000"/>
            <a:headEnd/>
            <a:tailEnd/>
          </a:ln>
          <a:effectLst>
            <a:outerShdw dist="35921" dir="2700000" algn="ctr" rotWithShape="0">
              <a:schemeClr val="bg2"/>
            </a:outerShdw>
          </a:effectLst>
        </p:spPr>
        <p:txBody>
          <a:bodyPr anchor="ctr"/>
          <a:lstStyle/>
          <a:p>
            <a:pPr algn="l"/>
            <a:endParaRPr lang="en-US" sz="3000"/>
          </a:p>
        </p:txBody>
      </p:sp>
      <p:sp>
        <p:nvSpPr>
          <p:cNvPr id="12"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a:t>
            </a:r>
            <a:r>
              <a:rPr lang="en-US" sz="1800" dirty="0"/>
              <a:t> </a:t>
            </a:r>
            <a:r>
              <a:rPr lang="en-US" sz="1800" dirty="0" smtClean="0"/>
              <a:t>– </a:t>
            </a:r>
            <a:r>
              <a:rPr lang="en-US" sz="1800" dirty="0"/>
              <a:t>gross to net</a:t>
            </a:r>
          </a:p>
        </p:txBody>
      </p:sp>
      <p:pic>
        <p:nvPicPr>
          <p:cNvPr id="14337" name="Picture 1"/>
          <p:cNvPicPr>
            <a:picLocks noChangeAspect="1" noChangeArrowheads="1"/>
          </p:cNvPicPr>
          <p:nvPr/>
        </p:nvPicPr>
        <p:blipFill>
          <a:blip r:embed="rId3" cstate="print"/>
          <a:srcRect/>
          <a:stretch>
            <a:fillRect/>
          </a:stretch>
        </p:blipFill>
        <p:spPr bwMode="auto">
          <a:xfrm>
            <a:off x="4956175" y="1270000"/>
            <a:ext cx="3676650" cy="1638300"/>
          </a:xfrm>
          <a:prstGeom prst="rect">
            <a:avLst/>
          </a:prstGeom>
          <a:noFill/>
          <a:ln w="9525">
            <a:noFill/>
            <a:miter lim="800000"/>
            <a:headEnd/>
            <a:tailEnd/>
          </a:ln>
          <a:effectLst/>
        </p:spPr>
      </p:pic>
      <p:sp>
        <p:nvSpPr>
          <p:cNvPr id="9" name="Rectangle 2"/>
          <p:cNvSpPr txBox="1">
            <a:spLocks noChangeArrowheads="1"/>
          </p:cNvSpPr>
          <p:nvPr/>
        </p:nvSpPr>
        <p:spPr bwMode="auto">
          <a:xfrm>
            <a:off x="4808538" y="3035300"/>
            <a:ext cx="4144962" cy="28241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US" sz="1400" b="1" i="0" u="sng" strike="noStrike" kern="0" cap="none" spc="0" normalizeH="0" baseline="0" noProof="0" dirty="0">
                <a:ln>
                  <a:noFill/>
                </a:ln>
                <a:solidFill>
                  <a:schemeClr val="accent1"/>
                </a:solidFill>
                <a:effectLst/>
                <a:uLnTx/>
                <a:uFillTx/>
                <a:latin typeface="+mn-lt"/>
                <a:ea typeface="+mn-ea"/>
                <a:cs typeface="+mn-cs"/>
              </a:rPr>
              <a:t>Gross to Net analysis</a:t>
            </a:r>
          </a:p>
          <a:p>
            <a:pPr marL="228600" marR="0" lvl="0" indent="-2286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lang="en-US" sz="1400" kern="0" dirty="0">
                <a:solidFill>
                  <a:schemeClr val="accent1"/>
                </a:solidFill>
                <a:latin typeface="+mn-lt"/>
                <a:cs typeface="+mn-cs"/>
              </a:rPr>
              <a:t>The table shows the gross to net reconciliation for a company. As you can see, the company makes only 96%-97% of its invoiced sales in net revenue</a:t>
            </a:r>
          </a:p>
          <a:p>
            <a:pPr marL="228600" marR="0" lvl="0" indent="-2286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US" sz="1400" i="0" strike="noStrike" kern="0" cap="none" spc="0" normalizeH="0" baseline="0" noProof="0" dirty="0">
                <a:ln>
                  <a:noFill/>
                </a:ln>
                <a:solidFill>
                  <a:schemeClr val="accent1"/>
                </a:solidFill>
                <a:effectLst/>
                <a:uLnTx/>
                <a:uFillTx/>
                <a:latin typeface="+mn-lt"/>
                <a:ea typeface="+mn-ea"/>
                <a:cs typeface="+mn-cs"/>
              </a:rPr>
              <a:t>It</a:t>
            </a:r>
            <a:r>
              <a:rPr kumimoji="0" lang="en-US" sz="1400" i="0" strike="noStrike" kern="0" cap="none" spc="0" normalizeH="0" noProof="0" dirty="0">
                <a:ln>
                  <a:noFill/>
                </a:ln>
                <a:solidFill>
                  <a:schemeClr val="accent1"/>
                </a:solidFill>
                <a:effectLst/>
                <a:uLnTx/>
                <a:uFillTx/>
                <a:latin typeface="+mn-lt"/>
                <a:ea typeface="+mn-ea"/>
                <a:cs typeface="+mn-cs"/>
              </a:rPr>
              <a:t> is important to understand the reconciling items and the trends in such items, for example, the significant increase in sales rebates:</a:t>
            </a:r>
          </a:p>
          <a:p>
            <a:pPr marL="685800" lvl="1" indent="-228600">
              <a:spcBef>
                <a:spcPts val="300"/>
              </a:spcBef>
              <a:spcAft>
                <a:spcPts val="300"/>
              </a:spcAft>
              <a:buClr>
                <a:schemeClr val="accent1"/>
              </a:buClr>
              <a:buFont typeface="Arial" pitchFamily="34" charset="0"/>
              <a:buChar char="–"/>
            </a:pPr>
            <a:r>
              <a:rPr kumimoji="0" lang="en-US" sz="1400" i="0" strike="noStrike" kern="0" cap="none" spc="0" normalizeH="0" baseline="0" noProof="0" dirty="0">
                <a:ln>
                  <a:noFill/>
                </a:ln>
                <a:solidFill>
                  <a:schemeClr val="accent1"/>
                </a:solidFill>
                <a:effectLst/>
                <a:uLnTx/>
                <a:uFillTx/>
                <a:latin typeface="+mn-lt"/>
                <a:ea typeface="+mn-ea"/>
                <a:cs typeface="+mn-cs"/>
              </a:rPr>
              <a:t>Is</a:t>
            </a:r>
            <a:r>
              <a:rPr kumimoji="0" lang="en-US" sz="1400" i="0" strike="noStrike" kern="0" cap="none" spc="0" normalizeH="0" noProof="0" dirty="0">
                <a:ln>
                  <a:noFill/>
                </a:ln>
                <a:solidFill>
                  <a:schemeClr val="accent1"/>
                </a:solidFill>
                <a:effectLst/>
                <a:uLnTx/>
                <a:uFillTx/>
                <a:latin typeface="+mn-lt"/>
                <a:ea typeface="+mn-ea"/>
                <a:cs typeface="+mn-cs"/>
              </a:rPr>
              <a:t> the company finding it harder to achieve sales growth without incentives</a:t>
            </a:r>
          </a:p>
          <a:p>
            <a:pPr marL="685800" lvl="1" indent="-228600">
              <a:spcBef>
                <a:spcPts val="300"/>
              </a:spcBef>
              <a:spcAft>
                <a:spcPts val="300"/>
              </a:spcAft>
              <a:buClr>
                <a:schemeClr val="accent1"/>
              </a:buClr>
              <a:buFont typeface="Arial" pitchFamily="34" charset="0"/>
              <a:buChar char="–"/>
            </a:pPr>
            <a:r>
              <a:rPr lang="en-US" sz="1400" kern="0" baseline="0" dirty="0">
                <a:solidFill>
                  <a:schemeClr val="accent1"/>
                </a:solidFill>
                <a:latin typeface="+mn-lt"/>
                <a:cs typeface="+mn-cs"/>
              </a:rPr>
              <a:t>How</a:t>
            </a:r>
            <a:r>
              <a:rPr lang="en-US" sz="1400" kern="0" dirty="0">
                <a:solidFill>
                  <a:schemeClr val="accent1"/>
                </a:solidFill>
                <a:latin typeface="+mn-lt"/>
                <a:cs typeface="+mn-cs"/>
              </a:rPr>
              <a:t> much of the increased sales is a direct result of sales rebates</a:t>
            </a:r>
          </a:p>
          <a:p>
            <a:pPr marL="685800" lvl="1" indent="-228600">
              <a:spcBef>
                <a:spcPts val="300"/>
              </a:spcBef>
              <a:spcAft>
                <a:spcPts val="300"/>
              </a:spcAft>
              <a:buClr>
                <a:schemeClr val="accent1"/>
              </a:buClr>
              <a:buFont typeface="Arial" pitchFamily="34" charset="0"/>
              <a:buChar char="–"/>
            </a:pPr>
            <a:r>
              <a:rPr kumimoji="0" lang="en-US" sz="1400" i="0" strike="noStrike" kern="0" cap="none" spc="0" normalizeH="0" baseline="0" noProof="0" dirty="0">
                <a:ln>
                  <a:noFill/>
                </a:ln>
                <a:solidFill>
                  <a:schemeClr val="accent1"/>
                </a:solidFill>
                <a:effectLst/>
                <a:uLnTx/>
                <a:uFillTx/>
                <a:latin typeface="+mn-lt"/>
                <a:ea typeface="+mn-ea"/>
                <a:cs typeface="+mn-cs"/>
              </a:rPr>
              <a:t>What</a:t>
            </a:r>
            <a:r>
              <a:rPr kumimoji="0" lang="en-US" sz="1400" i="0" strike="noStrike" kern="0" cap="none" spc="0" normalizeH="0" noProof="0" dirty="0">
                <a:ln>
                  <a:noFill/>
                </a:ln>
                <a:solidFill>
                  <a:schemeClr val="accent1"/>
                </a:solidFill>
                <a:effectLst/>
                <a:uLnTx/>
                <a:uFillTx/>
                <a:latin typeface="+mn-lt"/>
                <a:ea typeface="+mn-ea"/>
                <a:cs typeface="+mn-cs"/>
              </a:rPr>
              <a:t> is the impact of this on margins, what can be expected going forward</a:t>
            </a:r>
            <a:endParaRPr kumimoji="0" lang="en-US" sz="1400" i="0" strike="noStrike" kern="0" cap="none" spc="0" normalizeH="0" baseline="0" noProof="0" dirty="0">
              <a:ln>
                <a:noFill/>
              </a:ln>
              <a:solidFill>
                <a:schemeClr val="accent1"/>
              </a:solidFill>
              <a:effectLst/>
              <a:uLnTx/>
              <a:uFillTx/>
              <a:latin typeface="+mn-lt"/>
              <a:ea typeface="+mn-ea"/>
              <a:cs typeface="+mn-cs"/>
            </a:endParaRPr>
          </a:p>
        </p:txBody>
      </p:sp>
      <p:sp>
        <p:nvSpPr>
          <p:cNvPr id="10" name="TextBox 9"/>
          <p:cNvSpPr txBox="1"/>
          <p:nvPr/>
        </p:nvSpPr>
        <p:spPr>
          <a:xfrm>
            <a:off x="6844747" y="1265582"/>
            <a:ext cx="1772479" cy="246221"/>
          </a:xfrm>
          <a:prstGeom prst="rect">
            <a:avLst/>
          </a:prstGeom>
          <a:solidFill>
            <a:srgbClr val="C84E00"/>
          </a:solidFill>
        </p:spPr>
        <p:txBody>
          <a:bodyPr wrap="square" rtlCol="0">
            <a:spAutoFit/>
          </a:bodyPr>
          <a:lstStyle/>
          <a:p>
            <a:r>
              <a:rPr lang="en-US" sz="1000" dirty="0" smtClean="0"/>
              <a:t>For Example Purposes Only</a:t>
            </a:r>
            <a:endParaRPr lang="en-US" sz="1000" dirty="0"/>
          </a:p>
        </p:txBody>
      </p:sp>
      <p:pic>
        <p:nvPicPr>
          <p:cNvPr id="11" name="Picture 5"/>
          <p:cNvPicPr>
            <a:picLocks noChangeAspect="1" noChangeArrowheads="1"/>
          </p:cNvPicPr>
          <p:nvPr/>
        </p:nvPicPr>
        <p:blipFill>
          <a:blip r:embed="rId4"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31266">
                                            <p:txEl>
                                              <p:pRg st="6" end="6"/>
                                            </p:txEl>
                                          </p:spTgt>
                                        </p:tgtEl>
                                        <p:attrNameLst>
                                          <p:attrName>style.visibility</p:attrName>
                                        </p:attrNameLst>
                                      </p:cBhvr>
                                      <p:to>
                                        <p:strVal val="visible"/>
                                      </p:to>
                                    </p:set>
                                    <p:anim calcmode="lin" valueType="num">
                                      <p:cBhvr additive="base">
                                        <p:cTn id="7" dur="500" fill="hold"/>
                                        <p:tgtEl>
                                          <p:spTgt spid="1931266">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3126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38" name="Text Box 14"/>
          <p:cNvSpPr txBox="1">
            <a:spLocks noChangeArrowheads="1"/>
          </p:cNvSpPr>
          <p:nvPr/>
        </p:nvSpPr>
        <p:spPr bwMode="auto">
          <a:xfrm>
            <a:off x="7918939" y="369888"/>
            <a:ext cx="218174" cy="463846"/>
          </a:xfrm>
          <a:prstGeom prst="rect">
            <a:avLst/>
          </a:prstGeom>
          <a:noFill/>
          <a:ln w="6350">
            <a:noFill/>
            <a:miter lim="800000"/>
            <a:headEnd type="none" w="sm" len="sm"/>
            <a:tailEnd type="none" w="sm" len="sm"/>
          </a:ln>
          <a:effectLst/>
        </p:spPr>
        <p:txBody>
          <a:bodyPr wrap="none" lIns="126000" tIns="46800" rIns="90000" bIns="46800">
            <a:spAutoFit/>
          </a:bodyPr>
          <a:lstStyle/>
          <a:p>
            <a:pPr defTabSz="762000" eaLnBrk="0" hangingPunct="0"/>
            <a:endParaRPr lang="en-US" sz="2400">
              <a:latin typeface="Times New Roman" pitchFamily="18" charset="0"/>
            </a:endParaRPr>
          </a:p>
        </p:txBody>
      </p:sp>
      <p:sp>
        <p:nvSpPr>
          <p:cNvPr id="9" name="Rectangle 2"/>
          <p:cNvSpPr txBox="1">
            <a:spLocks noChangeArrowheads="1"/>
          </p:cNvSpPr>
          <p:nvPr/>
        </p:nvSpPr>
        <p:spPr bwMode="auto">
          <a:xfrm>
            <a:off x="211138" y="1219200"/>
            <a:ext cx="8682037" cy="45259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a:lnSpc>
                <a:spcPct val="90000"/>
              </a:lnSpc>
              <a:spcBef>
                <a:spcPts val="600"/>
              </a:spcBef>
              <a:spcAft>
                <a:spcPts val="600"/>
              </a:spcAft>
              <a:buClr>
                <a:schemeClr val="accent1"/>
              </a:buClr>
              <a:buSzPct val="125000"/>
              <a:buFont typeface="Arial" pitchFamily="34" charset="0"/>
              <a:buChar char="▪"/>
            </a:pPr>
            <a:r>
              <a:rPr lang="en-US" sz="1600" dirty="0"/>
              <a:t>Variance analysis is a means of explaining the development of one key number (e.g</a:t>
            </a:r>
            <a:r>
              <a:rPr lang="en-US" sz="1600" dirty="0" smtClean="0"/>
              <a:t>. </a:t>
            </a:r>
            <a:r>
              <a:rPr lang="en-US" sz="1600" dirty="0"/>
              <a:t>revenue) in terms of its individual components</a:t>
            </a:r>
          </a:p>
          <a:p>
            <a:pPr marL="228600" lvl="1" indent="-228600">
              <a:lnSpc>
                <a:spcPct val="90000"/>
              </a:lnSpc>
              <a:spcBef>
                <a:spcPts val="600"/>
              </a:spcBef>
              <a:spcAft>
                <a:spcPts val="600"/>
              </a:spcAft>
              <a:buClr>
                <a:schemeClr val="accent1"/>
              </a:buClr>
              <a:buSzPct val="125000"/>
              <a:buFont typeface="Arial" pitchFamily="34" charset="0"/>
              <a:buChar char="▪"/>
            </a:pPr>
            <a:r>
              <a:rPr kumimoji="0" lang="en-US" sz="1600" i="0" u="none" strike="noStrike" kern="0" cap="none" spc="0" normalizeH="0" baseline="0" noProof="0" dirty="0">
                <a:ln>
                  <a:noFill/>
                </a:ln>
                <a:solidFill>
                  <a:schemeClr val="tx1"/>
                </a:solidFill>
                <a:effectLst/>
                <a:uLnTx/>
                <a:uFillTx/>
                <a:latin typeface="+mn-lt"/>
                <a:cs typeface="+mn-cs"/>
              </a:rPr>
              <a:t>As</a:t>
            </a:r>
            <a:r>
              <a:rPr kumimoji="0" lang="en-US" sz="1600" i="0" u="none" strike="noStrike" kern="0" cap="none" spc="0" normalizeH="0" noProof="0" dirty="0">
                <a:ln>
                  <a:noFill/>
                </a:ln>
                <a:solidFill>
                  <a:schemeClr val="tx1"/>
                </a:solidFill>
                <a:effectLst/>
                <a:uLnTx/>
                <a:uFillTx/>
                <a:latin typeface="+mn-lt"/>
                <a:cs typeface="+mn-cs"/>
              </a:rPr>
              <a:t> we have seen in the like for like analysis, just looking at the absolute movement in numbers doesn’t provide a full insight into the development of the business</a:t>
            </a:r>
          </a:p>
          <a:p>
            <a:pPr marL="228600" lvl="1" indent="-228600">
              <a:lnSpc>
                <a:spcPct val="90000"/>
              </a:lnSpc>
              <a:spcBef>
                <a:spcPts val="600"/>
              </a:spcBef>
              <a:spcAft>
                <a:spcPts val="600"/>
              </a:spcAft>
              <a:buClr>
                <a:schemeClr val="accent1"/>
              </a:buClr>
              <a:buSzPct val="125000"/>
              <a:buFont typeface="Arial" pitchFamily="34" charset="0"/>
              <a:buChar char="▪"/>
            </a:pPr>
            <a:r>
              <a:rPr lang="en-US" sz="1600" kern="0" baseline="0" dirty="0">
                <a:latin typeface="+mn-lt"/>
                <a:cs typeface="+mn-cs"/>
              </a:rPr>
              <a:t>We</a:t>
            </a:r>
            <a:r>
              <a:rPr lang="en-US" sz="1600" kern="0" dirty="0">
                <a:latin typeface="+mn-lt"/>
                <a:cs typeface="+mn-cs"/>
              </a:rPr>
              <a:t> need to consider the key components of revenue which in most industries will be price and volume</a:t>
            </a:r>
          </a:p>
          <a:p>
            <a:pPr marL="228600" lvl="1" indent="-228600">
              <a:lnSpc>
                <a:spcPct val="90000"/>
              </a:lnSpc>
              <a:spcBef>
                <a:spcPts val="600"/>
              </a:spcBef>
              <a:spcAft>
                <a:spcPts val="600"/>
              </a:spcAft>
              <a:buClr>
                <a:schemeClr val="accent1"/>
              </a:buClr>
              <a:buSzPct val="125000"/>
              <a:buFont typeface="Arial" pitchFamily="34" charset="0"/>
              <a:buChar char="▪"/>
            </a:pPr>
            <a:r>
              <a:rPr lang="en-US" sz="1600" kern="0" dirty="0">
                <a:latin typeface="+mn-lt"/>
                <a:cs typeface="+mn-cs"/>
              </a:rPr>
              <a:t>Mere application of the following formula without understanding its meaning and possible causes is not good due diligence. Some of the potential causes for such variances include:</a:t>
            </a:r>
          </a:p>
          <a:p>
            <a:pPr marL="685800" lvl="2" indent="-228600">
              <a:lnSpc>
                <a:spcPct val="90000"/>
              </a:lnSpc>
              <a:spcBef>
                <a:spcPts val="600"/>
              </a:spcBef>
              <a:spcAft>
                <a:spcPts val="600"/>
              </a:spcAft>
              <a:buClr>
                <a:schemeClr val="accent1"/>
              </a:buClr>
              <a:buSzPct val="100000"/>
              <a:buFont typeface="Arial" pitchFamily="34" charset="0"/>
              <a:buChar char="–"/>
            </a:pPr>
            <a:r>
              <a:rPr lang="en-US" sz="1600" kern="0" dirty="0">
                <a:latin typeface="+mn-lt"/>
                <a:cs typeface="+mn-cs"/>
              </a:rPr>
              <a:t>Market conditions (including industries impacted by commodity prices)</a:t>
            </a:r>
          </a:p>
          <a:p>
            <a:pPr marL="685800" lvl="2" indent="-228600">
              <a:lnSpc>
                <a:spcPct val="90000"/>
              </a:lnSpc>
              <a:spcBef>
                <a:spcPts val="600"/>
              </a:spcBef>
              <a:spcAft>
                <a:spcPts val="600"/>
              </a:spcAft>
              <a:buClr>
                <a:schemeClr val="accent1"/>
              </a:buClr>
              <a:buSzPct val="100000"/>
              <a:buFont typeface="Arial" pitchFamily="34" charset="0"/>
              <a:buChar char="–"/>
            </a:pPr>
            <a:r>
              <a:rPr lang="en-US" sz="1600" kern="0" dirty="0">
                <a:latin typeface="+mn-lt"/>
                <a:cs typeface="+mn-cs"/>
              </a:rPr>
              <a:t>Changes in mix of products and/or customers</a:t>
            </a:r>
          </a:p>
          <a:p>
            <a:pPr marL="685800" lvl="2" indent="-228600">
              <a:lnSpc>
                <a:spcPct val="90000"/>
              </a:lnSpc>
              <a:spcBef>
                <a:spcPts val="600"/>
              </a:spcBef>
              <a:spcAft>
                <a:spcPts val="600"/>
              </a:spcAft>
              <a:buClr>
                <a:schemeClr val="accent1"/>
              </a:buClr>
              <a:buSzPct val="100000"/>
              <a:buFont typeface="Arial" pitchFamily="34" charset="0"/>
              <a:buChar char="–"/>
            </a:pPr>
            <a:r>
              <a:rPr lang="en-US" sz="1600" kern="0" dirty="0">
                <a:latin typeface="+mn-lt"/>
                <a:cs typeface="+mn-cs"/>
              </a:rPr>
              <a:t>Management decision to increase promotions/rebates etc to drive volume increases</a:t>
            </a:r>
          </a:p>
          <a:p>
            <a:pPr marL="228600" lvl="1" indent="-228600">
              <a:lnSpc>
                <a:spcPct val="90000"/>
              </a:lnSpc>
              <a:spcBef>
                <a:spcPts val="600"/>
              </a:spcBef>
              <a:spcAft>
                <a:spcPts val="600"/>
              </a:spcAft>
              <a:buClr>
                <a:schemeClr val="accent1"/>
              </a:buClr>
              <a:buSzPct val="125000"/>
              <a:buFont typeface="Arial" pitchFamily="34" charset="0"/>
              <a:buChar char="▪"/>
            </a:pPr>
            <a:r>
              <a:rPr kumimoji="0" lang="en-US" sz="1600" i="0" u="none" strike="noStrike" kern="0" cap="none" spc="0" normalizeH="0" baseline="0" noProof="0" dirty="0">
                <a:ln>
                  <a:noFill/>
                </a:ln>
                <a:solidFill>
                  <a:schemeClr val="tx1"/>
                </a:solidFill>
                <a:effectLst/>
                <a:uLnTx/>
                <a:uFillTx/>
                <a:latin typeface="+mn-lt"/>
                <a:cs typeface="+mn-cs"/>
              </a:rPr>
              <a:t>Variance</a:t>
            </a:r>
            <a:r>
              <a:rPr kumimoji="0" lang="en-US" sz="1600" i="0" u="none" strike="noStrike" kern="0" cap="none" spc="0" normalizeH="0" noProof="0" dirty="0">
                <a:ln>
                  <a:noFill/>
                </a:ln>
                <a:solidFill>
                  <a:schemeClr val="tx1"/>
                </a:solidFill>
                <a:effectLst/>
                <a:uLnTx/>
                <a:uFillTx/>
                <a:latin typeface="+mn-lt"/>
                <a:cs typeface="+mn-cs"/>
              </a:rPr>
              <a:t> analysis formula:</a:t>
            </a:r>
          </a:p>
          <a:p>
            <a:pPr marL="685800" lvl="2" indent="-228600">
              <a:lnSpc>
                <a:spcPct val="90000"/>
              </a:lnSpc>
              <a:spcBef>
                <a:spcPts val="600"/>
              </a:spcBef>
              <a:spcAft>
                <a:spcPts val="600"/>
              </a:spcAft>
              <a:buClr>
                <a:schemeClr val="accent1"/>
              </a:buClr>
              <a:buSzPct val="100000"/>
              <a:buFont typeface="Arial" pitchFamily="34" charset="0"/>
              <a:buChar char="–"/>
            </a:pPr>
            <a:r>
              <a:rPr lang="en-US" sz="1600" kern="0" baseline="0" dirty="0">
                <a:latin typeface="+mn-lt"/>
                <a:cs typeface="+mn-cs"/>
              </a:rPr>
              <a:t>Sales</a:t>
            </a:r>
            <a:r>
              <a:rPr lang="en-US" sz="1600" kern="0" dirty="0">
                <a:latin typeface="+mn-lt"/>
                <a:cs typeface="+mn-cs"/>
              </a:rPr>
              <a:t> volume variance = (current year volume – previous year volume) x previous year price, i.e</a:t>
            </a:r>
            <a:r>
              <a:rPr lang="en-US" sz="1600" kern="0" dirty="0" smtClean="0">
                <a:latin typeface="+mn-lt"/>
                <a:cs typeface="+mn-cs"/>
              </a:rPr>
              <a:t>. </a:t>
            </a:r>
            <a:r>
              <a:rPr lang="en-US" sz="1600" kern="0" dirty="0">
                <a:latin typeface="+mn-lt"/>
                <a:cs typeface="+mn-cs"/>
              </a:rPr>
              <a:t>impact the change in volume has had on revenue</a:t>
            </a:r>
          </a:p>
          <a:p>
            <a:pPr marL="685800" lvl="2" indent="-228600">
              <a:lnSpc>
                <a:spcPct val="90000"/>
              </a:lnSpc>
              <a:spcBef>
                <a:spcPts val="600"/>
              </a:spcBef>
              <a:spcAft>
                <a:spcPts val="600"/>
              </a:spcAft>
              <a:buClr>
                <a:schemeClr val="accent1"/>
              </a:buClr>
              <a:buSzPct val="100000"/>
              <a:buFont typeface="Arial" pitchFamily="34" charset="0"/>
              <a:buChar char="–"/>
            </a:pPr>
            <a:r>
              <a:rPr kumimoji="0" lang="en-US" sz="1600" i="0" u="none" strike="noStrike" kern="0" cap="none" spc="0" normalizeH="0" baseline="0" noProof="0" dirty="0">
                <a:ln>
                  <a:noFill/>
                </a:ln>
                <a:solidFill>
                  <a:schemeClr val="tx1"/>
                </a:solidFill>
                <a:effectLst/>
                <a:uLnTx/>
                <a:uFillTx/>
                <a:latin typeface="+mn-lt"/>
                <a:cs typeface="+mn-cs"/>
              </a:rPr>
              <a:t>Sales</a:t>
            </a:r>
            <a:r>
              <a:rPr kumimoji="0" lang="en-US" sz="1600" i="0" u="none" strike="noStrike" kern="0" cap="none" spc="0" normalizeH="0" noProof="0" dirty="0">
                <a:ln>
                  <a:noFill/>
                </a:ln>
                <a:solidFill>
                  <a:schemeClr val="tx1"/>
                </a:solidFill>
                <a:effectLst/>
                <a:uLnTx/>
                <a:uFillTx/>
                <a:latin typeface="+mn-lt"/>
                <a:cs typeface="+mn-cs"/>
              </a:rPr>
              <a:t> price variance = (current year price – previous year price) x current year volume, i.e</a:t>
            </a:r>
            <a:r>
              <a:rPr kumimoji="0" lang="en-US" sz="1600" i="0" u="none" strike="noStrike" kern="0" cap="none" spc="0" normalizeH="0" noProof="0" dirty="0" smtClean="0">
                <a:ln>
                  <a:noFill/>
                </a:ln>
                <a:solidFill>
                  <a:schemeClr val="tx1"/>
                </a:solidFill>
                <a:effectLst/>
                <a:uLnTx/>
                <a:uFillTx/>
                <a:latin typeface="+mn-lt"/>
                <a:cs typeface="+mn-cs"/>
              </a:rPr>
              <a:t>. </a:t>
            </a:r>
            <a:r>
              <a:rPr kumimoji="0" lang="en-US" sz="1600" i="0" u="none" strike="noStrike" kern="0" cap="none" spc="0" normalizeH="0" noProof="0" dirty="0">
                <a:ln>
                  <a:noFill/>
                </a:ln>
                <a:solidFill>
                  <a:schemeClr val="tx1"/>
                </a:solidFill>
                <a:effectLst/>
                <a:uLnTx/>
                <a:uFillTx/>
                <a:latin typeface="+mn-lt"/>
                <a:cs typeface="+mn-cs"/>
              </a:rPr>
              <a:t>impact the change in price has had on revenue</a:t>
            </a:r>
            <a:endParaRPr kumimoji="0" lang="en-US" sz="1600" i="0" u="none" strike="noStrike" kern="0" cap="none" spc="0" normalizeH="0" baseline="0" noProof="0" dirty="0">
              <a:ln>
                <a:noFill/>
              </a:ln>
              <a:solidFill>
                <a:schemeClr val="tx1"/>
              </a:solidFill>
              <a:effectLst/>
              <a:uLnTx/>
              <a:uFillTx/>
              <a:latin typeface="+mn-lt"/>
              <a:cs typeface="+mn-cs"/>
            </a:endParaRPr>
          </a:p>
        </p:txBody>
      </p:sp>
      <p:sp>
        <p:nvSpPr>
          <p:cNvPr id="7"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a:t>
            </a:r>
            <a:r>
              <a:rPr lang="en-US" sz="1800" dirty="0"/>
              <a:t>variance (price/volume)</a:t>
            </a:r>
            <a:r>
              <a:rPr lang="en-US" dirty="0"/>
              <a:t> </a:t>
            </a:r>
          </a:p>
        </p:txBody>
      </p:sp>
      <p:pic>
        <p:nvPicPr>
          <p:cNvPr id="8" name="Picture 5"/>
          <p:cNvPicPr>
            <a:picLocks noChangeAspect="1" noChangeArrowheads="1"/>
          </p:cNvPicPr>
          <p:nvPr/>
        </p:nvPicPr>
        <p:blipFill>
          <a:blip r:embed="rId3"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8" name="Rectangle 6"/>
          <p:cNvSpPr>
            <a:spLocks noChangeArrowheads="1"/>
          </p:cNvSpPr>
          <p:nvPr/>
        </p:nvSpPr>
        <p:spPr bwMode="auto">
          <a:xfrm>
            <a:off x="4102100" y="1384300"/>
            <a:ext cx="4800600" cy="4724400"/>
          </a:xfrm>
          <a:prstGeom prst="rect">
            <a:avLst/>
          </a:prstGeom>
          <a:noFill/>
          <a:ln w="9525" algn="ctr">
            <a:noFill/>
            <a:miter lim="800000"/>
            <a:headEnd/>
            <a:tailEnd/>
          </a:ln>
          <a:effectLst/>
        </p:spPr>
        <p:txBody>
          <a:bodyPr/>
          <a:lstStyle/>
          <a:p>
            <a:pPr marL="287338" indent="-287338" algn="l">
              <a:spcBef>
                <a:spcPct val="20000"/>
              </a:spcBef>
              <a:buClr>
                <a:schemeClr val="accent1"/>
              </a:buClr>
              <a:buSzPct val="125000"/>
              <a:buFont typeface="Arial" pitchFamily="34" charset="0"/>
              <a:buChar char="▪"/>
            </a:pPr>
            <a:r>
              <a:rPr lang="en-US" sz="1200" dirty="0"/>
              <a:t>Price and volume can suggest where a product line is in its life cycle</a:t>
            </a:r>
          </a:p>
          <a:p>
            <a:pPr marL="688975" lvl="1" indent="-287338" algn="l">
              <a:spcBef>
                <a:spcPct val="20000"/>
              </a:spcBef>
              <a:buClr>
                <a:schemeClr val="accent1"/>
              </a:buClr>
              <a:buSzPct val="100000"/>
              <a:buFont typeface="Arial" pitchFamily="34" charset="0"/>
              <a:buChar char="–"/>
            </a:pPr>
            <a:r>
              <a:rPr lang="en-US" sz="1200" dirty="0"/>
              <a:t>New products generally have higher prices at lower volumes</a:t>
            </a:r>
          </a:p>
          <a:p>
            <a:pPr marL="688975" lvl="1" indent="-287338" algn="l">
              <a:spcBef>
                <a:spcPct val="20000"/>
              </a:spcBef>
              <a:buClr>
                <a:schemeClr val="accent1"/>
              </a:buClr>
              <a:buSzPct val="100000"/>
              <a:buFont typeface="Arial" pitchFamily="34" charset="0"/>
              <a:buChar char="–"/>
            </a:pPr>
            <a:r>
              <a:rPr lang="en-US" sz="1200" dirty="0"/>
              <a:t>More mature products tend to exhibit flat volumes and decreasing prices</a:t>
            </a:r>
          </a:p>
          <a:p>
            <a:pPr marL="688975" lvl="1" indent="-287338" algn="l">
              <a:spcBef>
                <a:spcPct val="20000"/>
              </a:spcBef>
              <a:buClr>
                <a:schemeClr val="accent1"/>
              </a:buClr>
              <a:buSzPct val="100000"/>
              <a:buFont typeface="Arial" pitchFamily="34" charset="0"/>
              <a:buChar char="–"/>
            </a:pPr>
            <a:r>
              <a:rPr lang="en-US" sz="1200" dirty="0"/>
              <a:t>Stale products tend to experience declining prices and volumes</a:t>
            </a:r>
          </a:p>
          <a:p>
            <a:pPr marL="688975" lvl="1" indent="-287338" algn="l">
              <a:spcBef>
                <a:spcPct val="20000"/>
              </a:spcBef>
              <a:buSzPct val="30000"/>
              <a:buFontTx/>
              <a:buBlip>
                <a:blip r:embed="rId3"/>
              </a:buBlip>
            </a:pPr>
            <a:endParaRPr lang="en-US" sz="1400" dirty="0"/>
          </a:p>
          <a:p>
            <a:pPr marL="287338" indent="-287338" algn="l">
              <a:spcBef>
                <a:spcPct val="20000"/>
              </a:spcBef>
              <a:buClr>
                <a:schemeClr val="accent1"/>
              </a:buClr>
              <a:buSzPct val="125000"/>
              <a:buFont typeface="Arial" pitchFamily="34" charset="0"/>
              <a:buChar char="▪"/>
            </a:pPr>
            <a:r>
              <a:rPr lang="en-US" sz="1200" dirty="0"/>
              <a:t>The data may not always yield a strong conclusion</a:t>
            </a:r>
          </a:p>
          <a:p>
            <a:pPr marL="688975" lvl="1" indent="-287338" algn="l">
              <a:spcBef>
                <a:spcPct val="20000"/>
              </a:spcBef>
              <a:buSzPct val="100000"/>
              <a:buFont typeface="Arial" pitchFamily="34" charset="0"/>
              <a:buChar char="–"/>
            </a:pPr>
            <a:r>
              <a:rPr lang="en-US" sz="1200" dirty="0"/>
              <a:t>For example, are new products deemed successful as volume increases with price declines?</a:t>
            </a:r>
          </a:p>
          <a:p>
            <a:pPr marL="688975" lvl="1" indent="-287338" algn="l">
              <a:spcBef>
                <a:spcPct val="20000"/>
              </a:spcBef>
              <a:buSzPct val="100000"/>
              <a:buFont typeface="Arial" pitchFamily="34" charset="0"/>
              <a:buChar char="–"/>
            </a:pPr>
            <a:r>
              <a:rPr lang="en-US" sz="1200" dirty="0"/>
              <a:t>Looking at this data in conjunction with gross margin by product can help lead our client to a firmer understanding of opportunities versus risks</a:t>
            </a:r>
          </a:p>
        </p:txBody>
      </p:sp>
      <p:sp>
        <p:nvSpPr>
          <p:cNvPr id="9"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a:t>
            </a:r>
            <a:r>
              <a:rPr lang="en-US" sz="1800" dirty="0"/>
              <a:t>variance (price/volume) (2) </a:t>
            </a:r>
          </a:p>
        </p:txBody>
      </p:sp>
      <p:grpSp>
        <p:nvGrpSpPr>
          <p:cNvPr id="149" name="Group 148"/>
          <p:cNvGrpSpPr/>
          <p:nvPr/>
        </p:nvGrpSpPr>
        <p:grpSpPr>
          <a:xfrm>
            <a:off x="181389" y="1102415"/>
            <a:ext cx="4555711" cy="3318773"/>
            <a:chOff x="390939" y="1311965"/>
            <a:chExt cx="4555711" cy="3318773"/>
          </a:xfrm>
        </p:grpSpPr>
        <p:sp>
          <p:nvSpPr>
            <p:cNvPr id="1948675" name="Rectangle 3"/>
            <p:cNvSpPr>
              <a:spLocks noChangeArrowheads="1"/>
            </p:cNvSpPr>
            <p:nvPr/>
          </p:nvSpPr>
          <p:spPr bwMode="auto">
            <a:xfrm>
              <a:off x="390939" y="1311965"/>
              <a:ext cx="3962400" cy="457200"/>
            </a:xfrm>
            <a:prstGeom prst="rect">
              <a:avLst/>
            </a:prstGeom>
            <a:noFill/>
            <a:ln w="9525">
              <a:noFill/>
              <a:miter lim="800000"/>
              <a:headEnd/>
              <a:tailEnd/>
            </a:ln>
            <a:effectLst/>
          </p:spPr>
          <p:txBody>
            <a:bodyPr/>
            <a:lstStyle/>
            <a:p>
              <a:pPr lvl="1" indent="-342900" algn="l">
                <a:spcBef>
                  <a:spcPct val="20000"/>
                </a:spcBef>
              </a:pPr>
              <a:r>
                <a:rPr lang="en-US" sz="2000" u="sng" dirty="0"/>
                <a:t>Price and volume</a:t>
              </a:r>
            </a:p>
          </p:txBody>
        </p:sp>
        <p:sp>
          <p:nvSpPr>
            <p:cNvPr id="1948676" name="Text Box 4"/>
            <p:cNvSpPr txBox="1">
              <a:spLocks noChangeArrowheads="1"/>
            </p:cNvSpPr>
            <p:nvPr/>
          </p:nvSpPr>
          <p:spPr bwMode="auto">
            <a:xfrm>
              <a:off x="555625" y="1741716"/>
              <a:ext cx="3352800" cy="2563813"/>
            </a:xfrm>
            <a:prstGeom prst="rect">
              <a:avLst/>
            </a:prstGeom>
            <a:solidFill>
              <a:srgbClr val="E7EDF5"/>
            </a:solidFill>
            <a:ln w="9525">
              <a:noFill/>
              <a:miter lim="800000"/>
              <a:headEnd/>
              <a:tailEnd/>
            </a:ln>
            <a:effectLst/>
          </p:spPr>
          <p:txBody>
            <a:bodyPr>
              <a:spAutoFit/>
            </a:bodyPr>
            <a:lstStyle/>
            <a:p>
              <a:pPr algn="l"/>
              <a:endParaRPr lang="en-US" sz="1800" b="0"/>
            </a:p>
            <a:p>
              <a:pPr algn="l"/>
              <a:endParaRPr lang="en-US" sz="1800" b="0"/>
            </a:p>
            <a:p>
              <a:pPr algn="l"/>
              <a:endParaRPr lang="en-US" sz="1800" b="0"/>
            </a:p>
            <a:p>
              <a:pPr algn="l"/>
              <a:endParaRPr lang="en-US" sz="1800" b="0"/>
            </a:p>
            <a:p>
              <a:pPr algn="l"/>
              <a:endParaRPr lang="en-US" sz="1800" b="0"/>
            </a:p>
            <a:p>
              <a:pPr algn="l"/>
              <a:endParaRPr lang="en-US" sz="1800" b="0"/>
            </a:p>
            <a:p>
              <a:pPr algn="l"/>
              <a:endParaRPr lang="en-US" sz="1800" b="0"/>
            </a:p>
            <a:p>
              <a:pPr algn="l"/>
              <a:endParaRPr lang="en-US" sz="1800" b="0"/>
            </a:p>
            <a:p>
              <a:pPr algn="l"/>
              <a:endParaRPr lang="en-US" sz="1800" b="0"/>
            </a:p>
          </p:txBody>
        </p:sp>
        <p:grpSp>
          <p:nvGrpSpPr>
            <p:cNvPr id="11267" name="Group 3"/>
            <p:cNvGrpSpPr>
              <a:grpSpLocks noChangeAspect="1"/>
            </p:cNvGrpSpPr>
            <p:nvPr/>
          </p:nvGrpSpPr>
          <p:grpSpPr bwMode="auto">
            <a:xfrm>
              <a:off x="504825" y="1828800"/>
              <a:ext cx="4441825" cy="2801938"/>
              <a:chOff x="318" y="1152"/>
              <a:chExt cx="2798" cy="1765"/>
            </a:xfrm>
          </p:grpSpPr>
          <p:sp>
            <p:nvSpPr>
              <p:cNvPr id="11266" name="AutoShape 2"/>
              <p:cNvSpPr>
                <a:spLocks noChangeAspect="1" noChangeArrowheads="1" noTextEdit="1"/>
              </p:cNvSpPr>
              <p:nvPr/>
            </p:nvSpPr>
            <p:spPr bwMode="auto">
              <a:xfrm>
                <a:off x="318" y="1152"/>
                <a:ext cx="2798" cy="17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68" name="Rectangle 4"/>
              <p:cNvSpPr>
                <a:spLocks noChangeArrowheads="1"/>
              </p:cNvSpPr>
              <p:nvPr/>
            </p:nvSpPr>
            <p:spPr bwMode="auto">
              <a:xfrm>
                <a:off x="699" y="1497"/>
                <a:ext cx="56" cy="563"/>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69" name="Rectangle 5"/>
              <p:cNvSpPr>
                <a:spLocks noChangeArrowheads="1"/>
              </p:cNvSpPr>
              <p:nvPr/>
            </p:nvSpPr>
            <p:spPr bwMode="auto">
              <a:xfrm>
                <a:off x="832" y="1513"/>
                <a:ext cx="55" cy="547"/>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0" name="Rectangle 6"/>
              <p:cNvSpPr>
                <a:spLocks noChangeArrowheads="1"/>
              </p:cNvSpPr>
              <p:nvPr/>
            </p:nvSpPr>
            <p:spPr bwMode="auto">
              <a:xfrm>
                <a:off x="965" y="1471"/>
                <a:ext cx="55" cy="589"/>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1" name="Rectangle 7"/>
              <p:cNvSpPr>
                <a:spLocks noChangeArrowheads="1"/>
              </p:cNvSpPr>
              <p:nvPr/>
            </p:nvSpPr>
            <p:spPr bwMode="auto">
              <a:xfrm>
                <a:off x="1097" y="1480"/>
                <a:ext cx="56" cy="580"/>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2" name="Rectangle 8"/>
              <p:cNvSpPr>
                <a:spLocks noChangeArrowheads="1"/>
              </p:cNvSpPr>
              <p:nvPr/>
            </p:nvSpPr>
            <p:spPr bwMode="auto">
              <a:xfrm>
                <a:off x="1230" y="1466"/>
                <a:ext cx="55" cy="594"/>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3" name="Rectangle 9"/>
              <p:cNvSpPr>
                <a:spLocks noChangeArrowheads="1"/>
              </p:cNvSpPr>
              <p:nvPr/>
            </p:nvSpPr>
            <p:spPr bwMode="auto">
              <a:xfrm>
                <a:off x="1363" y="1474"/>
                <a:ext cx="55" cy="586"/>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4" name="Rectangle 10"/>
              <p:cNvSpPr>
                <a:spLocks noChangeArrowheads="1"/>
              </p:cNvSpPr>
              <p:nvPr/>
            </p:nvSpPr>
            <p:spPr bwMode="auto">
              <a:xfrm>
                <a:off x="1495" y="1488"/>
                <a:ext cx="56" cy="572"/>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5" name="Rectangle 11"/>
              <p:cNvSpPr>
                <a:spLocks noChangeArrowheads="1"/>
              </p:cNvSpPr>
              <p:nvPr/>
            </p:nvSpPr>
            <p:spPr bwMode="auto">
              <a:xfrm>
                <a:off x="1628" y="1485"/>
                <a:ext cx="55" cy="575"/>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6" name="Rectangle 12"/>
              <p:cNvSpPr>
                <a:spLocks noChangeArrowheads="1"/>
              </p:cNvSpPr>
              <p:nvPr/>
            </p:nvSpPr>
            <p:spPr bwMode="auto">
              <a:xfrm>
                <a:off x="1760" y="1494"/>
                <a:ext cx="56" cy="566"/>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7" name="Rectangle 13"/>
              <p:cNvSpPr>
                <a:spLocks noChangeArrowheads="1"/>
              </p:cNvSpPr>
              <p:nvPr/>
            </p:nvSpPr>
            <p:spPr bwMode="auto">
              <a:xfrm>
                <a:off x="1893" y="1499"/>
                <a:ext cx="56" cy="561"/>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8" name="Rectangle 14"/>
              <p:cNvSpPr>
                <a:spLocks noChangeArrowheads="1"/>
              </p:cNvSpPr>
              <p:nvPr/>
            </p:nvSpPr>
            <p:spPr bwMode="auto">
              <a:xfrm>
                <a:off x="755" y="1761"/>
                <a:ext cx="55" cy="299"/>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9" name="Rectangle 15"/>
              <p:cNvSpPr>
                <a:spLocks noChangeArrowheads="1"/>
              </p:cNvSpPr>
              <p:nvPr/>
            </p:nvSpPr>
            <p:spPr bwMode="auto">
              <a:xfrm>
                <a:off x="887" y="1789"/>
                <a:ext cx="56" cy="271"/>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0" name="Rectangle 16"/>
              <p:cNvSpPr>
                <a:spLocks noChangeArrowheads="1"/>
              </p:cNvSpPr>
              <p:nvPr/>
            </p:nvSpPr>
            <p:spPr bwMode="auto">
              <a:xfrm>
                <a:off x="1020" y="1859"/>
                <a:ext cx="55" cy="201"/>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1" name="Rectangle 17"/>
              <p:cNvSpPr>
                <a:spLocks noChangeArrowheads="1"/>
              </p:cNvSpPr>
              <p:nvPr/>
            </p:nvSpPr>
            <p:spPr bwMode="auto">
              <a:xfrm>
                <a:off x="1153" y="1851"/>
                <a:ext cx="55" cy="209"/>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2" name="Rectangle 18"/>
              <p:cNvSpPr>
                <a:spLocks noChangeArrowheads="1"/>
              </p:cNvSpPr>
              <p:nvPr/>
            </p:nvSpPr>
            <p:spPr bwMode="auto">
              <a:xfrm>
                <a:off x="1285" y="1876"/>
                <a:ext cx="55" cy="184"/>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3" name="Rectangle 19"/>
              <p:cNvSpPr>
                <a:spLocks noChangeArrowheads="1"/>
              </p:cNvSpPr>
              <p:nvPr/>
            </p:nvSpPr>
            <p:spPr bwMode="auto">
              <a:xfrm>
                <a:off x="1418" y="1856"/>
                <a:ext cx="55" cy="204"/>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4" name="Rectangle 20"/>
              <p:cNvSpPr>
                <a:spLocks noChangeArrowheads="1"/>
              </p:cNvSpPr>
              <p:nvPr/>
            </p:nvSpPr>
            <p:spPr bwMode="auto">
              <a:xfrm>
                <a:off x="1551" y="1770"/>
                <a:ext cx="55" cy="290"/>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5" name="Rectangle 21"/>
              <p:cNvSpPr>
                <a:spLocks noChangeArrowheads="1"/>
              </p:cNvSpPr>
              <p:nvPr/>
            </p:nvSpPr>
            <p:spPr bwMode="auto">
              <a:xfrm>
                <a:off x="1683" y="1667"/>
                <a:ext cx="55" cy="393"/>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6" name="Rectangle 22"/>
              <p:cNvSpPr>
                <a:spLocks noChangeArrowheads="1"/>
              </p:cNvSpPr>
              <p:nvPr/>
            </p:nvSpPr>
            <p:spPr bwMode="auto">
              <a:xfrm>
                <a:off x="1816" y="1575"/>
                <a:ext cx="55" cy="485"/>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7" name="Rectangle 23"/>
              <p:cNvSpPr>
                <a:spLocks noChangeArrowheads="1"/>
              </p:cNvSpPr>
              <p:nvPr/>
            </p:nvSpPr>
            <p:spPr bwMode="auto">
              <a:xfrm>
                <a:off x="1949" y="1561"/>
                <a:ext cx="55" cy="499"/>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8" name="Line 24"/>
              <p:cNvSpPr>
                <a:spLocks noChangeShapeType="1"/>
              </p:cNvSpPr>
              <p:nvPr/>
            </p:nvSpPr>
            <p:spPr bwMode="auto">
              <a:xfrm>
                <a:off x="688" y="1363"/>
                <a:ext cx="1" cy="69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89" name="Line 25"/>
              <p:cNvSpPr>
                <a:spLocks noChangeShapeType="1"/>
              </p:cNvSpPr>
              <p:nvPr/>
            </p:nvSpPr>
            <p:spPr bwMode="auto">
              <a:xfrm>
                <a:off x="670" y="2060"/>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0" name="Line 26"/>
              <p:cNvSpPr>
                <a:spLocks noChangeShapeType="1"/>
              </p:cNvSpPr>
              <p:nvPr/>
            </p:nvSpPr>
            <p:spPr bwMode="auto">
              <a:xfrm>
                <a:off x="670" y="1920"/>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1" name="Line 27"/>
              <p:cNvSpPr>
                <a:spLocks noChangeShapeType="1"/>
              </p:cNvSpPr>
              <p:nvPr/>
            </p:nvSpPr>
            <p:spPr bwMode="auto">
              <a:xfrm>
                <a:off x="670" y="1781"/>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2" name="Line 28"/>
              <p:cNvSpPr>
                <a:spLocks noChangeShapeType="1"/>
              </p:cNvSpPr>
              <p:nvPr/>
            </p:nvSpPr>
            <p:spPr bwMode="auto">
              <a:xfrm>
                <a:off x="670" y="1641"/>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3" name="Line 29"/>
              <p:cNvSpPr>
                <a:spLocks noChangeShapeType="1"/>
              </p:cNvSpPr>
              <p:nvPr/>
            </p:nvSpPr>
            <p:spPr bwMode="auto">
              <a:xfrm>
                <a:off x="670" y="1502"/>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4" name="Line 30"/>
              <p:cNvSpPr>
                <a:spLocks noChangeShapeType="1"/>
              </p:cNvSpPr>
              <p:nvPr/>
            </p:nvSpPr>
            <p:spPr bwMode="auto">
              <a:xfrm>
                <a:off x="670" y="1363"/>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5" name="Line 31"/>
              <p:cNvSpPr>
                <a:spLocks noChangeShapeType="1"/>
              </p:cNvSpPr>
              <p:nvPr/>
            </p:nvSpPr>
            <p:spPr bwMode="auto">
              <a:xfrm>
                <a:off x="688" y="2060"/>
                <a:ext cx="1327"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6" name="Line 32"/>
              <p:cNvSpPr>
                <a:spLocks noChangeShapeType="1"/>
              </p:cNvSpPr>
              <p:nvPr/>
            </p:nvSpPr>
            <p:spPr bwMode="auto">
              <a:xfrm flipV="1">
                <a:off x="688" y="2060"/>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7" name="Line 33"/>
              <p:cNvSpPr>
                <a:spLocks noChangeShapeType="1"/>
              </p:cNvSpPr>
              <p:nvPr/>
            </p:nvSpPr>
            <p:spPr bwMode="auto">
              <a:xfrm flipV="1">
                <a:off x="821" y="2060"/>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8" name="Line 34"/>
              <p:cNvSpPr>
                <a:spLocks noChangeShapeType="1"/>
              </p:cNvSpPr>
              <p:nvPr/>
            </p:nvSpPr>
            <p:spPr bwMode="auto">
              <a:xfrm flipV="1">
                <a:off x="954" y="2060"/>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9" name="Line 35"/>
              <p:cNvSpPr>
                <a:spLocks noChangeShapeType="1"/>
              </p:cNvSpPr>
              <p:nvPr/>
            </p:nvSpPr>
            <p:spPr bwMode="auto">
              <a:xfrm flipV="1">
                <a:off x="1086" y="2060"/>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0" name="Line 36"/>
              <p:cNvSpPr>
                <a:spLocks noChangeShapeType="1"/>
              </p:cNvSpPr>
              <p:nvPr/>
            </p:nvSpPr>
            <p:spPr bwMode="auto">
              <a:xfrm flipV="1">
                <a:off x="1219" y="2060"/>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1" name="Line 37"/>
              <p:cNvSpPr>
                <a:spLocks noChangeShapeType="1"/>
              </p:cNvSpPr>
              <p:nvPr/>
            </p:nvSpPr>
            <p:spPr bwMode="auto">
              <a:xfrm flipV="1">
                <a:off x="1352" y="2060"/>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2" name="Line 38"/>
              <p:cNvSpPr>
                <a:spLocks noChangeShapeType="1"/>
              </p:cNvSpPr>
              <p:nvPr/>
            </p:nvSpPr>
            <p:spPr bwMode="auto">
              <a:xfrm flipV="1">
                <a:off x="1484" y="2060"/>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3" name="Line 39"/>
              <p:cNvSpPr>
                <a:spLocks noChangeShapeType="1"/>
              </p:cNvSpPr>
              <p:nvPr/>
            </p:nvSpPr>
            <p:spPr bwMode="auto">
              <a:xfrm flipV="1">
                <a:off x="1617" y="2060"/>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4" name="Line 40"/>
              <p:cNvSpPr>
                <a:spLocks noChangeShapeType="1"/>
              </p:cNvSpPr>
              <p:nvPr/>
            </p:nvSpPr>
            <p:spPr bwMode="auto">
              <a:xfrm flipV="1">
                <a:off x="1749" y="2060"/>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5" name="Line 41"/>
              <p:cNvSpPr>
                <a:spLocks noChangeShapeType="1"/>
              </p:cNvSpPr>
              <p:nvPr/>
            </p:nvSpPr>
            <p:spPr bwMode="auto">
              <a:xfrm flipV="1">
                <a:off x="1882" y="2060"/>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6" name="Line 42"/>
              <p:cNvSpPr>
                <a:spLocks noChangeShapeType="1"/>
              </p:cNvSpPr>
              <p:nvPr/>
            </p:nvSpPr>
            <p:spPr bwMode="auto">
              <a:xfrm flipV="1">
                <a:off x="2015" y="2060"/>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7" name="Line 43"/>
              <p:cNvSpPr>
                <a:spLocks noChangeShapeType="1"/>
              </p:cNvSpPr>
              <p:nvPr/>
            </p:nvSpPr>
            <p:spPr bwMode="auto">
              <a:xfrm>
                <a:off x="2015" y="1363"/>
                <a:ext cx="1" cy="69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8" name="Line 44"/>
              <p:cNvSpPr>
                <a:spLocks noChangeShapeType="1"/>
              </p:cNvSpPr>
              <p:nvPr/>
            </p:nvSpPr>
            <p:spPr bwMode="auto">
              <a:xfrm>
                <a:off x="2015" y="2060"/>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9" name="Line 45"/>
              <p:cNvSpPr>
                <a:spLocks noChangeShapeType="1"/>
              </p:cNvSpPr>
              <p:nvPr/>
            </p:nvSpPr>
            <p:spPr bwMode="auto">
              <a:xfrm>
                <a:off x="2015" y="1973"/>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0" name="Line 46"/>
              <p:cNvSpPr>
                <a:spLocks noChangeShapeType="1"/>
              </p:cNvSpPr>
              <p:nvPr/>
            </p:nvSpPr>
            <p:spPr bwMode="auto">
              <a:xfrm>
                <a:off x="2015" y="1885"/>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1" name="Line 47"/>
              <p:cNvSpPr>
                <a:spLocks noChangeShapeType="1"/>
              </p:cNvSpPr>
              <p:nvPr/>
            </p:nvSpPr>
            <p:spPr bwMode="auto">
              <a:xfrm>
                <a:off x="2015" y="1798"/>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2" name="Line 48"/>
              <p:cNvSpPr>
                <a:spLocks noChangeShapeType="1"/>
              </p:cNvSpPr>
              <p:nvPr/>
            </p:nvSpPr>
            <p:spPr bwMode="auto">
              <a:xfrm>
                <a:off x="2015" y="1712"/>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3" name="Line 49"/>
              <p:cNvSpPr>
                <a:spLocks noChangeShapeType="1"/>
              </p:cNvSpPr>
              <p:nvPr/>
            </p:nvSpPr>
            <p:spPr bwMode="auto">
              <a:xfrm>
                <a:off x="2015" y="1624"/>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4" name="Line 50"/>
              <p:cNvSpPr>
                <a:spLocks noChangeShapeType="1"/>
              </p:cNvSpPr>
              <p:nvPr/>
            </p:nvSpPr>
            <p:spPr bwMode="auto">
              <a:xfrm>
                <a:off x="2015" y="1537"/>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5" name="Line 51"/>
              <p:cNvSpPr>
                <a:spLocks noChangeShapeType="1"/>
              </p:cNvSpPr>
              <p:nvPr/>
            </p:nvSpPr>
            <p:spPr bwMode="auto">
              <a:xfrm>
                <a:off x="2015" y="1450"/>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6" name="Line 52"/>
              <p:cNvSpPr>
                <a:spLocks noChangeShapeType="1"/>
              </p:cNvSpPr>
              <p:nvPr/>
            </p:nvSpPr>
            <p:spPr bwMode="auto">
              <a:xfrm>
                <a:off x="2015" y="1363"/>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7" name="Line 53"/>
              <p:cNvSpPr>
                <a:spLocks noChangeShapeType="1"/>
              </p:cNvSpPr>
              <p:nvPr/>
            </p:nvSpPr>
            <p:spPr bwMode="auto">
              <a:xfrm flipV="1">
                <a:off x="754" y="1653"/>
                <a:ext cx="133" cy="30"/>
              </a:xfrm>
              <a:prstGeom prst="line">
                <a:avLst/>
              </a:prstGeom>
              <a:no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8" name="Line 54"/>
              <p:cNvSpPr>
                <a:spLocks noChangeShapeType="1"/>
              </p:cNvSpPr>
              <p:nvPr/>
            </p:nvSpPr>
            <p:spPr bwMode="auto">
              <a:xfrm flipV="1">
                <a:off x="887" y="1633"/>
                <a:ext cx="133" cy="20"/>
              </a:xfrm>
              <a:prstGeom prst="line">
                <a:avLst/>
              </a:prstGeom>
              <a:no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9" name="Line 55"/>
              <p:cNvSpPr>
                <a:spLocks noChangeShapeType="1"/>
              </p:cNvSpPr>
              <p:nvPr/>
            </p:nvSpPr>
            <p:spPr bwMode="auto">
              <a:xfrm flipV="1">
                <a:off x="1020" y="1585"/>
                <a:ext cx="133" cy="48"/>
              </a:xfrm>
              <a:prstGeom prst="line">
                <a:avLst/>
              </a:prstGeom>
              <a:no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0" name="Line 56"/>
              <p:cNvSpPr>
                <a:spLocks noChangeShapeType="1"/>
              </p:cNvSpPr>
              <p:nvPr/>
            </p:nvSpPr>
            <p:spPr bwMode="auto">
              <a:xfrm flipV="1">
                <a:off x="1153" y="1551"/>
                <a:ext cx="132" cy="34"/>
              </a:xfrm>
              <a:prstGeom prst="line">
                <a:avLst/>
              </a:prstGeom>
              <a:no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1" name="Line 57"/>
              <p:cNvSpPr>
                <a:spLocks noChangeShapeType="1"/>
              </p:cNvSpPr>
              <p:nvPr/>
            </p:nvSpPr>
            <p:spPr bwMode="auto">
              <a:xfrm flipV="1">
                <a:off x="1285" y="1519"/>
                <a:ext cx="133" cy="32"/>
              </a:xfrm>
              <a:prstGeom prst="line">
                <a:avLst/>
              </a:prstGeom>
              <a:no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2" name="Line 58"/>
              <p:cNvSpPr>
                <a:spLocks noChangeShapeType="1"/>
              </p:cNvSpPr>
              <p:nvPr/>
            </p:nvSpPr>
            <p:spPr bwMode="auto">
              <a:xfrm flipV="1">
                <a:off x="1418" y="1517"/>
                <a:ext cx="132" cy="2"/>
              </a:xfrm>
              <a:prstGeom prst="line">
                <a:avLst/>
              </a:prstGeom>
              <a:no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3" name="Line 59"/>
              <p:cNvSpPr>
                <a:spLocks noChangeShapeType="1"/>
              </p:cNvSpPr>
              <p:nvPr/>
            </p:nvSpPr>
            <p:spPr bwMode="auto">
              <a:xfrm>
                <a:off x="1550" y="1517"/>
                <a:ext cx="133" cy="18"/>
              </a:xfrm>
              <a:prstGeom prst="line">
                <a:avLst/>
              </a:prstGeom>
              <a:no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4" name="Line 60"/>
              <p:cNvSpPr>
                <a:spLocks noChangeShapeType="1"/>
              </p:cNvSpPr>
              <p:nvPr/>
            </p:nvSpPr>
            <p:spPr bwMode="auto">
              <a:xfrm>
                <a:off x="1683" y="1535"/>
                <a:ext cx="133" cy="37"/>
              </a:xfrm>
              <a:prstGeom prst="line">
                <a:avLst/>
              </a:prstGeom>
              <a:no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5" name="Line 61"/>
              <p:cNvSpPr>
                <a:spLocks noChangeShapeType="1"/>
              </p:cNvSpPr>
              <p:nvPr/>
            </p:nvSpPr>
            <p:spPr bwMode="auto">
              <a:xfrm>
                <a:off x="1816" y="1572"/>
                <a:ext cx="133" cy="9"/>
              </a:xfrm>
              <a:prstGeom prst="line">
                <a:avLst/>
              </a:prstGeom>
              <a:no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6" name="Line 62"/>
              <p:cNvSpPr>
                <a:spLocks noChangeShapeType="1"/>
              </p:cNvSpPr>
              <p:nvPr/>
            </p:nvSpPr>
            <p:spPr bwMode="auto">
              <a:xfrm flipV="1">
                <a:off x="754" y="1581"/>
                <a:ext cx="133" cy="98"/>
              </a:xfrm>
              <a:prstGeom prst="line">
                <a:avLst/>
              </a:prstGeom>
              <a:noFill/>
              <a:ln w="12700">
                <a:solidFill>
                  <a:srgbClr val="F06A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7" name="Line 63"/>
              <p:cNvSpPr>
                <a:spLocks noChangeShapeType="1"/>
              </p:cNvSpPr>
              <p:nvPr/>
            </p:nvSpPr>
            <p:spPr bwMode="auto">
              <a:xfrm flipV="1">
                <a:off x="887" y="1481"/>
                <a:ext cx="133" cy="100"/>
              </a:xfrm>
              <a:prstGeom prst="line">
                <a:avLst/>
              </a:prstGeom>
              <a:noFill/>
              <a:ln w="12700">
                <a:solidFill>
                  <a:srgbClr val="F06A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8" name="Line 64"/>
              <p:cNvSpPr>
                <a:spLocks noChangeShapeType="1"/>
              </p:cNvSpPr>
              <p:nvPr/>
            </p:nvSpPr>
            <p:spPr bwMode="auto">
              <a:xfrm flipV="1">
                <a:off x="1020" y="1445"/>
                <a:ext cx="133" cy="36"/>
              </a:xfrm>
              <a:prstGeom prst="line">
                <a:avLst/>
              </a:prstGeom>
              <a:noFill/>
              <a:ln w="12700">
                <a:solidFill>
                  <a:srgbClr val="F06A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9" name="Line 65"/>
              <p:cNvSpPr>
                <a:spLocks noChangeShapeType="1"/>
              </p:cNvSpPr>
              <p:nvPr/>
            </p:nvSpPr>
            <p:spPr bwMode="auto">
              <a:xfrm>
                <a:off x="1153" y="1445"/>
                <a:ext cx="132" cy="53"/>
              </a:xfrm>
              <a:prstGeom prst="line">
                <a:avLst/>
              </a:prstGeom>
              <a:noFill/>
              <a:ln w="12700">
                <a:solidFill>
                  <a:srgbClr val="F06A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0" name="Line 66"/>
              <p:cNvSpPr>
                <a:spLocks noChangeShapeType="1"/>
              </p:cNvSpPr>
              <p:nvPr/>
            </p:nvSpPr>
            <p:spPr bwMode="auto">
              <a:xfrm>
                <a:off x="1285" y="1498"/>
                <a:ext cx="133" cy="39"/>
              </a:xfrm>
              <a:prstGeom prst="line">
                <a:avLst/>
              </a:prstGeom>
              <a:noFill/>
              <a:ln w="12700">
                <a:solidFill>
                  <a:srgbClr val="F06A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1" name="Line 67"/>
              <p:cNvSpPr>
                <a:spLocks noChangeShapeType="1"/>
              </p:cNvSpPr>
              <p:nvPr/>
            </p:nvSpPr>
            <p:spPr bwMode="auto">
              <a:xfrm>
                <a:off x="1418" y="1537"/>
                <a:ext cx="132" cy="81"/>
              </a:xfrm>
              <a:prstGeom prst="line">
                <a:avLst/>
              </a:prstGeom>
              <a:noFill/>
              <a:ln w="12700">
                <a:solidFill>
                  <a:srgbClr val="F06A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2" name="Line 68"/>
              <p:cNvSpPr>
                <a:spLocks noChangeShapeType="1"/>
              </p:cNvSpPr>
              <p:nvPr/>
            </p:nvSpPr>
            <p:spPr bwMode="auto">
              <a:xfrm>
                <a:off x="1550" y="1618"/>
                <a:ext cx="133" cy="15"/>
              </a:xfrm>
              <a:prstGeom prst="line">
                <a:avLst/>
              </a:prstGeom>
              <a:noFill/>
              <a:ln w="12700">
                <a:solidFill>
                  <a:srgbClr val="F06A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3" name="Line 69"/>
              <p:cNvSpPr>
                <a:spLocks noChangeShapeType="1"/>
              </p:cNvSpPr>
              <p:nvPr/>
            </p:nvSpPr>
            <p:spPr bwMode="auto">
              <a:xfrm>
                <a:off x="1683" y="1633"/>
                <a:ext cx="133" cy="18"/>
              </a:xfrm>
              <a:prstGeom prst="line">
                <a:avLst/>
              </a:prstGeom>
              <a:noFill/>
              <a:ln w="12700">
                <a:solidFill>
                  <a:srgbClr val="F06A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4" name="Line 70"/>
              <p:cNvSpPr>
                <a:spLocks noChangeShapeType="1"/>
              </p:cNvSpPr>
              <p:nvPr/>
            </p:nvSpPr>
            <p:spPr bwMode="auto">
              <a:xfrm>
                <a:off x="1816" y="1651"/>
                <a:ext cx="133" cy="37"/>
              </a:xfrm>
              <a:prstGeom prst="line">
                <a:avLst/>
              </a:prstGeom>
              <a:noFill/>
              <a:ln w="12700">
                <a:solidFill>
                  <a:srgbClr val="F06A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5" name="Freeform 71"/>
              <p:cNvSpPr>
                <a:spLocks/>
              </p:cNvSpPr>
              <p:nvPr/>
            </p:nvSpPr>
            <p:spPr bwMode="auto">
              <a:xfrm>
                <a:off x="742" y="1671"/>
                <a:ext cx="24" cy="24"/>
              </a:xfrm>
              <a:custGeom>
                <a:avLst/>
                <a:gdLst/>
                <a:ahLst/>
                <a:cxnLst>
                  <a:cxn ang="0">
                    <a:pos x="12" y="0"/>
                  </a:cxn>
                  <a:cxn ang="0">
                    <a:pos x="24" y="24"/>
                  </a:cxn>
                  <a:cxn ang="0">
                    <a:pos x="0" y="24"/>
                  </a:cxn>
                  <a:cxn ang="0">
                    <a:pos x="12" y="0"/>
                  </a:cxn>
                </a:cxnLst>
                <a:rect l="0" t="0" r="r" b="b"/>
                <a:pathLst>
                  <a:path w="24" h="24">
                    <a:moveTo>
                      <a:pt x="12" y="0"/>
                    </a:moveTo>
                    <a:lnTo>
                      <a:pt x="24" y="24"/>
                    </a:lnTo>
                    <a:lnTo>
                      <a:pt x="0" y="24"/>
                    </a:lnTo>
                    <a:lnTo>
                      <a:pt x="12" y="0"/>
                    </a:lnTo>
                    <a:close/>
                  </a:path>
                </a:pathLst>
              </a:custGeom>
              <a:solidFill>
                <a:srgbClr val="0C2D83"/>
              </a:solid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6" name="Freeform 72"/>
              <p:cNvSpPr>
                <a:spLocks/>
              </p:cNvSpPr>
              <p:nvPr/>
            </p:nvSpPr>
            <p:spPr bwMode="auto">
              <a:xfrm>
                <a:off x="875" y="1641"/>
                <a:ext cx="24" cy="24"/>
              </a:xfrm>
              <a:custGeom>
                <a:avLst/>
                <a:gdLst/>
                <a:ahLst/>
                <a:cxnLst>
                  <a:cxn ang="0">
                    <a:pos x="12" y="0"/>
                  </a:cxn>
                  <a:cxn ang="0">
                    <a:pos x="24" y="24"/>
                  </a:cxn>
                  <a:cxn ang="0">
                    <a:pos x="0" y="24"/>
                  </a:cxn>
                  <a:cxn ang="0">
                    <a:pos x="12" y="0"/>
                  </a:cxn>
                </a:cxnLst>
                <a:rect l="0" t="0" r="r" b="b"/>
                <a:pathLst>
                  <a:path w="24" h="24">
                    <a:moveTo>
                      <a:pt x="12" y="0"/>
                    </a:moveTo>
                    <a:lnTo>
                      <a:pt x="24" y="24"/>
                    </a:lnTo>
                    <a:lnTo>
                      <a:pt x="0" y="24"/>
                    </a:lnTo>
                    <a:lnTo>
                      <a:pt x="12" y="0"/>
                    </a:lnTo>
                    <a:close/>
                  </a:path>
                </a:pathLst>
              </a:custGeom>
              <a:solidFill>
                <a:srgbClr val="0C2D83"/>
              </a:solid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7" name="Freeform 73"/>
              <p:cNvSpPr>
                <a:spLocks/>
              </p:cNvSpPr>
              <p:nvPr/>
            </p:nvSpPr>
            <p:spPr bwMode="auto">
              <a:xfrm>
                <a:off x="1008" y="1621"/>
                <a:ext cx="24" cy="24"/>
              </a:xfrm>
              <a:custGeom>
                <a:avLst/>
                <a:gdLst/>
                <a:ahLst/>
                <a:cxnLst>
                  <a:cxn ang="0">
                    <a:pos x="12" y="0"/>
                  </a:cxn>
                  <a:cxn ang="0">
                    <a:pos x="24" y="24"/>
                  </a:cxn>
                  <a:cxn ang="0">
                    <a:pos x="0" y="24"/>
                  </a:cxn>
                  <a:cxn ang="0">
                    <a:pos x="12" y="0"/>
                  </a:cxn>
                </a:cxnLst>
                <a:rect l="0" t="0" r="r" b="b"/>
                <a:pathLst>
                  <a:path w="24" h="24">
                    <a:moveTo>
                      <a:pt x="12" y="0"/>
                    </a:moveTo>
                    <a:lnTo>
                      <a:pt x="24" y="24"/>
                    </a:lnTo>
                    <a:lnTo>
                      <a:pt x="0" y="24"/>
                    </a:lnTo>
                    <a:lnTo>
                      <a:pt x="12" y="0"/>
                    </a:lnTo>
                    <a:close/>
                  </a:path>
                </a:pathLst>
              </a:custGeom>
              <a:solidFill>
                <a:srgbClr val="0C2D83"/>
              </a:solid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8" name="Freeform 74"/>
              <p:cNvSpPr>
                <a:spLocks/>
              </p:cNvSpPr>
              <p:nvPr/>
            </p:nvSpPr>
            <p:spPr bwMode="auto">
              <a:xfrm>
                <a:off x="1141" y="1573"/>
                <a:ext cx="24" cy="24"/>
              </a:xfrm>
              <a:custGeom>
                <a:avLst/>
                <a:gdLst/>
                <a:ahLst/>
                <a:cxnLst>
                  <a:cxn ang="0">
                    <a:pos x="12" y="0"/>
                  </a:cxn>
                  <a:cxn ang="0">
                    <a:pos x="24" y="24"/>
                  </a:cxn>
                  <a:cxn ang="0">
                    <a:pos x="0" y="24"/>
                  </a:cxn>
                  <a:cxn ang="0">
                    <a:pos x="12" y="0"/>
                  </a:cxn>
                </a:cxnLst>
                <a:rect l="0" t="0" r="r" b="b"/>
                <a:pathLst>
                  <a:path w="24" h="24">
                    <a:moveTo>
                      <a:pt x="12" y="0"/>
                    </a:moveTo>
                    <a:lnTo>
                      <a:pt x="24" y="24"/>
                    </a:lnTo>
                    <a:lnTo>
                      <a:pt x="0" y="24"/>
                    </a:lnTo>
                    <a:lnTo>
                      <a:pt x="12" y="0"/>
                    </a:lnTo>
                    <a:close/>
                  </a:path>
                </a:pathLst>
              </a:custGeom>
              <a:solidFill>
                <a:srgbClr val="0C2D83"/>
              </a:solid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9" name="Freeform 75"/>
              <p:cNvSpPr>
                <a:spLocks/>
              </p:cNvSpPr>
              <p:nvPr/>
            </p:nvSpPr>
            <p:spPr bwMode="auto">
              <a:xfrm>
                <a:off x="1273" y="1539"/>
                <a:ext cx="24" cy="24"/>
              </a:xfrm>
              <a:custGeom>
                <a:avLst/>
                <a:gdLst/>
                <a:ahLst/>
                <a:cxnLst>
                  <a:cxn ang="0">
                    <a:pos x="12" y="0"/>
                  </a:cxn>
                  <a:cxn ang="0">
                    <a:pos x="24" y="24"/>
                  </a:cxn>
                  <a:cxn ang="0">
                    <a:pos x="0" y="24"/>
                  </a:cxn>
                  <a:cxn ang="0">
                    <a:pos x="12" y="0"/>
                  </a:cxn>
                </a:cxnLst>
                <a:rect l="0" t="0" r="r" b="b"/>
                <a:pathLst>
                  <a:path w="24" h="24">
                    <a:moveTo>
                      <a:pt x="12" y="0"/>
                    </a:moveTo>
                    <a:lnTo>
                      <a:pt x="24" y="24"/>
                    </a:lnTo>
                    <a:lnTo>
                      <a:pt x="0" y="24"/>
                    </a:lnTo>
                    <a:lnTo>
                      <a:pt x="12" y="0"/>
                    </a:lnTo>
                    <a:close/>
                  </a:path>
                </a:pathLst>
              </a:custGeom>
              <a:solidFill>
                <a:srgbClr val="0C2D83"/>
              </a:solid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0" name="Freeform 76"/>
              <p:cNvSpPr>
                <a:spLocks/>
              </p:cNvSpPr>
              <p:nvPr/>
            </p:nvSpPr>
            <p:spPr bwMode="auto">
              <a:xfrm>
                <a:off x="1406" y="1507"/>
                <a:ext cx="24" cy="24"/>
              </a:xfrm>
              <a:custGeom>
                <a:avLst/>
                <a:gdLst/>
                <a:ahLst/>
                <a:cxnLst>
                  <a:cxn ang="0">
                    <a:pos x="12" y="0"/>
                  </a:cxn>
                  <a:cxn ang="0">
                    <a:pos x="24" y="24"/>
                  </a:cxn>
                  <a:cxn ang="0">
                    <a:pos x="0" y="24"/>
                  </a:cxn>
                  <a:cxn ang="0">
                    <a:pos x="12" y="0"/>
                  </a:cxn>
                </a:cxnLst>
                <a:rect l="0" t="0" r="r" b="b"/>
                <a:pathLst>
                  <a:path w="24" h="24">
                    <a:moveTo>
                      <a:pt x="12" y="0"/>
                    </a:moveTo>
                    <a:lnTo>
                      <a:pt x="24" y="24"/>
                    </a:lnTo>
                    <a:lnTo>
                      <a:pt x="0" y="24"/>
                    </a:lnTo>
                    <a:lnTo>
                      <a:pt x="12" y="0"/>
                    </a:lnTo>
                    <a:close/>
                  </a:path>
                </a:pathLst>
              </a:custGeom>
              <a:solidFill>
                <a:srgbClr val="0C2D83"/>
              </a:solid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1" name="Freeform 77"/>
              <p:cNvSpPr>
                <a:spLocks/>
              </p:cNvSpPr>
              <p:nvPr/>
            </p:nvSpPr>
            <p:spPr bwMode="auto">
              <a:xfrm>
                <a:off x="1538" y="1505"/>
                <a:ext cx="24" cy="24"/>
              </a:xfrm>
              <a:custGeom>
                <a:avLst/>
                <a:gdLst/>
                <a:ahLst/>
                <a:cxnLst>
                  <a:cxn ang="0">
                    <a:pos x="12" y="0"/>
                  </a:cxn>
                  <a:cxn ang="0">
                    <a:pos x="24" y="24"/>
                  </a:cxn>
                  <a:cxn ang="0">
                    <a:pos x="0" y="24"/>
                  </a:cxn>
                  <a:cxn ang="0">
                    <a:pos x="12" y="0"/>
                  </a:cxn>
                </a:cxnLst>
                <a:rect l="0" t="0" r="r" b="b"/>
                <a:pathLst>
                  <a:path w="24" h="24">
                    <a:moveTo>
                      <a:pt x="12" y="0"/>
                    </a:moveTo>
                    <a:lnTo>
                      <a:pt x="24" y="24"/>
                    </a:lnTo>
                    <a:lnTo>
                      <a:pt x="0" y="24"/>
                    </a:lnTo>
                    <a:lnTo>
                      <a:pt x="12" y="0"/>
                    </a:lnTo>
                    <a:close/>
                  </a:path>
                </a:pathLst>
              </a:custGeom>
              <a:solidFill>
                <a:srgbClr val="0C2D83"/>
              </a:solid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2" name="Freeform 78"/>
              <p:cNvSpPr>
                <a:spLocks/>
              </p:cNvSpPr>
              <p:nvPr/>
            </p:nvSpPr>
            <p:spPr bwMode="auto">
              <a:xfrm>
                <a:off x="1671" y="1523"/>
                <a:ext cx="24" cy="24"/>
              </a:xfrm>
              <a:custGeom>
                <a:avLst/>
                <a:gdLst/>
                <a:ahLst/>
                <a:cxnLst>
                  <a:cxn ang="0">
                    <a:pos x="12" y="0"/>
                  </a:cxn>
                  <a:cxn ang="0">
                    <a:pos x="24" y="24"/>
                  </a:cxn>
                  <a:cxn ang="0">
                    <a:pos x="0" y="24"/>
                  </a:cxn>
                  <a:cxn ang="0">
                    <a:pos x="12" y="0"/>
                  </a:cxn>
                </a:cxnLst>
                <a:rect l="0" t="0" r="r" b="b"/>
                <a:pathLst>
                  <a:path w="24" h="24">
                    <a:moveTo>
                      <a:pt x="12" y="0"/>
                    </a:moveTo>
                    <a:lnTo>
                      <a:pt x="24" y="24"/>
                    </a:lnTo>
                    <a:lnTo>
                      <a:pt x="0" y="24"/>
                    </a:lnTo>
                    <a:lnTo>
                      <a:pt x="12" y="0"/>
                    </a:lnTo>
                    <a:close/>
                  </a:path>
                </a:pathLst>
              </a:custGeom>
              <a:solidFill>
                <a:srgbClr val="0C2D83"/>
              </a:solid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3" name="Freeform 79"/>
              <p:cNvSpPr>
                <a:spLocks/>
              </p:cNvSpPr>
              <p:nvPr/>
            </p:nvSpPr>
            <p:spPr bwMode="auto">
              <a:xfrm>
                <a:off x="1804" y="1560"/>
                <a:ext cx="24" cy="24"/>
              </a:xfrm>
              <a:custGeom>
                <a:avLst/>
                <a:gdLst/>
                <a:ahLst/>
                <a:cxnLst>
                  <a:cxn ang="0">
                    <a:pos x="12" y="0"/>
                  </a:cxn>
                  <a:cxn ang="0">
                    <a:pos x="24" y="24"/>
                  </a:cxn>
                  <a:cxn ang="0">
                    <a:pos x="0" y="24"/>
                  </a:cxn>
                  <a:cxn ang="0">
                    <a:pos x="12" y="0"/>
                  </a:cxn>
                </a:cxnLst>
                <a:rect l="0" t="0" r="r" b="b"/>
                <a:pathLst>
                  <a:path w="24" h="24">
                    <a:moveTo>
                      <a:pt x="12" y="0"/>
                    </a:moveTo>
                    <a:lnTo>
                      <a:pt x="24" y="24"/>
                    </a:lnTo>
                    <a:lnTo>
                      <a:pt x="0" y="24"/>
                    </a:lnTo>
                    <a:lnTo>
                      <a:pt x="12" y="0"/>
                    </a:lnTo>
                    <a:close/>
                  </a:path>
                </a:pathLst>
              </a:custGeom>
              <a:solidFill>
                <a:srgbClr val="0C2D83"/>
              </a:solid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4" name="Freeform 80"/>
              <p:cNvSpPr>
                <a:spLocks/>
              </p:cNvSpPr>
              <p:nvPr/>
            </p:nvSpPr>
            <p:spPr bwMode="auto">
              <a:xfrm>
                <a:off x="1937" y="1569"/>
                <a:ext cx="24" cy="24"/>
              </a:xfrm>
              <a:custGeom>
                <a:avLst/>
                <a:gdLst/>
                <a:ahLst/>
                <a:cxnLst>
                  <a:cxn ang="0">
                    <a:pos x="12" y="0"/>
                  </a:cxn>
                  <a:cxn ang="0">
                    <a:pos x="24" y="24"/>
                  </a:cxn>
                  <a:cxn ang="0">
                    <a:pos x="0" y="24"/>
                  </a:cxn>
                  <a:cxn ang="0">
                    <a:pos x="12" y="0"/>
                  </a:cxn>
                </a:cxnLst>
                <a:rect l="0" t="0" r="r" b="b"/>
                <a:pathLst>
                  <a:path w="24" h="24">
                    <a:moveTo>
                      <a:pt x="12" y="0"/>
                    </a:moveTo>
                    <a:lnTo>
                      <a:pt x="24" y="24"/>
                    </a:lnTo>
                    <a:lnTo>
                      <a:pt x="0" y="24"/>
                    </a:lnTo>
                    <a:lnTo>
                      <a:pt x="12" y="0"/>
                    </a:lnTo>
                    <a:close/>
                  </a:path>
                </a:pathLst>
              </a:custGeom>
              <a:solidFill>
                <a:srgbClr val="0C2D83"/>
              </a:solid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5" name="Rectangle 81"/>
              <p:cNvSpPr>
                <a:spLocks noChangeArrowheads="1"/>
              </p:cNvSpPr>
              <p:nvPr/>
            </p:nvSpPr>
            <p:spPr bwMode="auto">
              <a:xfrm>
                <a:off x="742" y="1667"/>
                <a:ext cx="24" cy="24"/>
              </a:xfrm>
              <a:prstGeom prst="rect">
                <a:avLst/>
              </a:prstGeom>
              <a:solidFill>
                <a:srgbClr val="F06A00"/>
              </a:solidFill>
              <a:ln w="12700">
                <a:solidFill>
                  <a:srgbClr val="F0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6" name="Rectangle 82"/>
              <p:cNvSpPr>
                <a:spLocks noChangeArrowheads="1"/>
              </p:cNvSpPr>
              <p:nvPr/>
            </p:nvSpPr>
            <p:spPr bwMode="auto">
              <a:xfrm>
                <a:off x="875" y="1569"/>
                <a:ext cx="24" cy="23"/>
              </a:xfrm>
              <a:prstGeom prst="rect">
                <a:avLst/>
              </a:prstGeom>
              <a:solidFill>
                <a:srgbClr val="F06A00"/>
              </a:solidFill>
              <a:ln w="12700">
                <a:solidFill>
                  <a:srgbClr val="F0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7" name="Rectangle 83"/>
              <p:cNvSpPr>
                <a:spLocks noChangeArrowheads="1"/>
              </p:cNvSpPr>
              <p:nvPr/>
            </p:nvSpPr>
            <p:spPr bwMode="auto">
              <a:xfrm>
                <a:off x="1008" y="1469"/>
                <a:ext cx="23" cy="24"/>
              </a:xfrm>
              <a:prstGeom prst="rect">
                <a:avLst/>
              </a:prstGeom>
              <a:solidFill>
                <a:srgbClr val="F06A00"/>
              </a:solidFill>
              <a:ln w="12700">
                <a:solidFill>
                  <a:srgbClr val="F0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8" name="Rectangle 84"/>
              <p:cNvSpPr>
                <a:spLocks noChangeArrowheads="1"/>
              </p:cNvSpPr>
              <p:nvPr/>
            </p:nvSpPr>
            <p:spPr bwMode="auto">
              <a:xfrm>
                <a:off x="1141" y="1433"/>
                <a:ext cx="23" cy="24"/>
              </a:xfrm>
              <a:prstGeom prst="rect">
                <a:avLst/>
              </a:prstGeom>
              <a:solidFill>
                <a:srgbClr val="F06A00"/>
              </a:solidFill>
              <a:ln w="12700">
                <a:solidFill>
                  <a:srgbClr val="F0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9" name="Rectangle 85"/>
              <p:cNvSpPr>
                <a:spLocks noChangeArrowheads="1"/>
              </p:cNvSpPr>
              <p:nvPr/>
            </p:nvSpPr>
            <p:spPr bwMode="auto">
              <a:xfrm>
                <a:off x="1273" y="1486"/>
                <a:ext cx="24" cy="24"/>
              </a:xfrm>
              <a:prstGeom prst="rect">
                <a:avLst/>
              </a:prstGeom>
              <a:solidFill>
                <a:srgbClr val="F06A00"/>
              </a:solidFill>
              <a:ln w="12700">
                <a:solidFill>
                  <a:srgbClr val="F0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50" name="Rectangle 86"/>
              <p:cNvSpPr>
                <a:spLocks noChangeArrowheads="1"/>
              </p:cNvSpPr>
              <p:nvPr/>
            </p:nvSpPr>
            <p:spPr bwMode="auto">
              <a:xfrm>
                <a:off x="1406" y="1525"/>
                <a:ext cx="23" cy="23"/>
              </a:xfrm>
              <a:prstGeom prst="rect">
                <a:avLst/>
              </a:prstGeom>
              <a:solidFill>
                <a:srgbClr val="F06A00"/>
              </a:solidFill>
              <a:ln w="12700">
                <a:solidFill>
                  <a:srgbClr val="F0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51" name="Rectangle 87"/>
              <p:cNvSpPr>
                <a:spLocks noChangeArrowheads="1"/>
              </p:cNvSpPr>
              <p:nvPr/>
            </p:nvSpPr>
            <p:spPr bwMode="auto">
              <a:xfrm>
                <a:off x="1538" y="1606"/>
                <a:ext cx="24" cy="23"/>
              </a:xfrm>
              <a:prstGeom prst="rect">
                <a:avLst/>
              </a:prstGeom>
              <a:solidFill>
                <a:srgbClr val="F06A00"/>
              </a:solidFill>
              <a:ln w="12700">
                <a:solidFill>
                  <a:srgbClr val="F0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52" name="Rectangle 88"/>
              <p:cNvSpPr>
                <a:spLocks noChangeArrowheads="1"/>
              </p:cNvSpPr>
              <p:nvPr/>
            </p:nvSpPr>
            <p:spPr bwMode="auto">
              <a:xfrm>
                <a:off x="1671" y="1621"/>
                <a:ext cx="24" cy="23"/>
              </a:xfrm>
              <a:prstGeom prst="rect">
                <a:avLst/>
              </a:prstGeom>
              <a:solidFill>
                <a:srgbClr val="F06A00"/>
              </a:solidFill>
              <a:ln w="12700">
                <a:solidFill>
                  <a:srgbClr val="F0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53" name="Rectangle 89"/>
              <p:cNvSpPr>
                <a:spLocks noChangeArrowheads="1"/>
              </p:cNvSpPr>
              <p:nvPr/>
            </p:nvSpPr>
            <p:spPr bwMode="auto">
              <a:xfrm>
                <a:off x="1804" y="1639"/>
                <a:ext cx="24" cy="24"/>
              </a:xfrm>
              <a:prstGeom prst="rect">
                <a:avLst/>
              </a:prstGeom>
              <a:solidFill>
                <a:srgbClr val="F06A00"/>
              </a:solidFill>
              <a:ln w="12700">
                <a:solidFill>
                  <a:srgbClr val="F0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54" name="Rectangle 90"/>
              <p:cNvSpPr>
                <a:spLocks noChangeArrowheads="1"/>
              </p:cNvSpPr>
              <p:nvPr/>
            </p:nvSpPr>
            <p:spPr bwMode="auto">
              <a:xfrm>
                <a:off x="1937" y="1676"/>
                <a:ext cx="23" cy="23"/>
              </a:xfrm>
              <a:prstGeom prst="rect">
                <a:avLst/>
              </a:prstGeom>
              <a:solidFill>
                <a:srgbClr val="F06A00"/>
              </a:solidFill>
              <a:ln w="12700">
                <a:solidFill>
                  <a:srgbClr val="F0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55" name="Rectangle 91"/>
              <p:cNvSpPr>
                <a:spLocks noChangeArrowheads="1"/>
              </p:cNvSpPr>
              <p:nvPr/>
            </p:nvSpPr>
            <p:spPr bwMode="auto">
              <a:xfrm>
                <a:off x="613" y="2022"/>
                <a:ext cx="46"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56" name="Rectangle 92"/>
              <p:cNvSpPr>
                <a:spLocks noChangeArrowheads="1"/>
              </p:cNvSpPr>
              <p:nvPr/>
            </p:nvSpPr>
            <p:spPr bwMode="auto">
              <a:xfrm>
                <a:off x="566" y="1883"/>
                <a:ext cx="9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50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57" name="Rectangle 93"/>
              <p:cNvSpPr>
                <a:spLocks noChangeArrowheads="1"/>
              </p:cNvSpPr>
              <p:nvPr/>
            </p:nvSpPr>
            <p:spPr bwMode="auto">
              <a:xfrm>
                <a:off x="535" y="1743"/>
                <a:ext cx="123"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100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58" name="Rectangle 94"/>
              <p:cNvSpPr>
                <a:spLocks noChangeArrowheads="1"/>
              </p:cNvSpPr>
              <p:nvPr/>
            </p:nvSpPr>
            <p:spPr bwMode="auto">
              <a:xfrm>
                <a:off x="535" y="1603"/>
                <a:ext cx="123"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150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59" name="Rectangle 95"/>
              <p:cNvSpPr>
                <a:spLocks noChangeArrowheads="1"/>
              </p:cNvSpPr>
              <p:nvPr/>
            </p:nvSpPr>
            <p:spPr bwMode="auto">
              <a:xfrm>
                <a:off x="535" y="1464"/>
                <a:ext cx="123"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200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60" name="Rectangle 96"/>
              <p:cNvSpPr>
                <a:spLocks noChangeArrowheads="1"/>
              </p:cNvSpPr>
              <p:nvPr/>
            </p:nvSpPr>
            <p:spPr bwMode="auto">
              <a:xfrm>
                <a:off x="535" y="1325"/>
                <a:ext cx="123"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250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61" name="Rectangle 97"/>
              <p:cNvSpPr>
                <a:spLocks noChangeArrowheads="1"/>
              </p:cNvSpPr>
              <p:nvPr/>
            </p:nvSpPr>
            <p:spPr bwMode="auto">
              <a:xfrm>
                <a:off x="717" y="2110"/>
                <a:ext cx="105"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Q1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62" name="Rectangle 98"/>
              <p:cNvSpPr>
                <a:spLocks noChangeArrowheads="1"/>
              </p:cNvSpPr>
              <p:nvPr/>
            </p:nvSpPr>
            <p:spPr bwMode="auto">
              <a:xfrm>
                <a:off x="850" y="2110"/>
                <a:ext cx="105"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Q2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63" name="Rectangle 99"/>
              <p:cNvSpPr>
                <a:spLocks noChangeArrowheads="1"/>
              </p:cNvSpPr>
              <p:nvPr/>
            </p:nvSpPr>
            <p:spPr bwMode="auto">
              <a:xfrm>
                <a:off x="982" y="2110"/>
                <a:ext cx="105"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Q3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64" name="Rectangle 100"/>
              <p:cNvSpPr>
                <a:spLocks noChangeArrowheads="1"/>
              </p:cNvSpPr>
              <p:nvPr/>
            </p:nvSpPr>
            <p:spPr bwMode="auto">
              <a:xfrm>
                <a:off x="1115" y="2110"/>
                <a:ext cx="105"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Q4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65" name="Rectangle 101"/>
              <p:cNvSpPr>
                <a:spLocks noChangeArrowheads="1"/>
              </p:cNvSpPr>
              <p:nvPr/>
            </p:nvSpPr>
            <p:spPr bwMode="auto">
              <a:xfrm>
                <a:off x="1248" y="2110"/>
                <a:ext cx="105"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Q1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66" name="Rectangle 102"/>
              <p:cNvSpPr>
                <a:spLocks noChangeArrowheads="1"/>
              </p:cNvSpPr>
              <p:nvPr/>
            </p:nvSpPr>
            <p:spPr bwMode="auto">
              <a:xfrm>
                <a:off x="1380" y="2110"/>
                <a:ext cx="105"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Q2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67" name="Rectangle 103"/>
              <p:cNvSpPr>
                <a:spLocks noChangeArrowheads="1"/>
              </p:cNvSpPr>
              <p:nvPr/>
            </p:nvSpPr>
            <p:spPr bwMode="auto">
              <a:xfrm>
                <a:off x="1513" y="2110"/>
                <a:ext cx="105"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Q3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68" name="Rectangle 104"/>
              <p:cNvSpPr>
                <a:spLocks noChangeArrowheads="1"/>
              </p:cNvSpPr>
              <p:nvPr/>
            </p:nvSpPr>
            <p:spPr bwMode="auto">
              <a:xfrm>
                <a:off x="1646" y="2110"/>
                <a:ext cx="105"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Q4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69" name="Rectangle 105"/>
              <p:cNvSpPr>
                <a:spLocks noChangeArrowheads="1"/>
              </p:cNvSpPr>
              <p:nvPr/>
            </p:nvSpPr>
            <p:spPr bwMode="auto">
              <a:xfrm>
                <a:off x="1779" y="2110"/>
                <a:ext cx="105"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Q1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70" name="Rectangle 106"/>
              <p:cNvSpPr>
                <a:spLocks noChangeArrowheads="1"/>
              </p:cNvSpPr>
              <p:nvPr/>
            </p:nvSpPr>
            <p:spPr bwMode="auto">
              <a:xfrm>
                <a:off x="1911" y="2110"/>
                <a:ext cx="105"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Q2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71" name="Line 107"/>
              <p:cNvSpPr>
                <a:spLocks noChangeShapeType="1"/>
              </p:cNvSpPr>
              <p:nvPr/>
            </p:nvSpPr>
            <p:spPr bwMode="auto">
              <a:xfrm>
                <a:off x="821" y="2060"/>
                <a:ext cx="1" cy="12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2" name="Line 108"/>
              <p:cNvSpPr>
                <a:spLocks noChangeShapeType="1"/>
              </p:cNvSpPr>
              <p:nvPr/>
            </p:nvSpPr>
            <p:spPr bwMode="auto">
              <a:xfrm>
                <a:off x="954" y="2060"/>
                <a:ext cx="1" cy="12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3" name="Line 109"/>
              <p:cNvSpPr>
                <a:spLocks noChangeShapeType="1"/>
              </p:cNvSpPr>
              <p:nvPr/>
            </p:nvSpPr>
            <p:spPr bwMode="auto">
              <a:xfrm>
                <a:off x="1086" y="2060"/>
                <a:ext cx="1" cy="12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4" name="Line 110"/>
              <p:cNvSpPr>
                <a:spLocks noChangeShapeType="1"/>
              </p:cNvSpPr>
              <p:nvPr/>
            </p:nvSpPr>
            <p:spPr bwMode="auto">
              <a:xfrm>
                <a:off x="1352" y="2060"/>
                <a:ext cx="1" cy="12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5" name="Line 111"/>
              <p:cNvSpPr>
                <a:spLocks noChangeShapeType="1"/>
              </p:cNvSpPr>
              <p:nvPr/>
            </p:nvSpPr>
            <p:spPr bwMode="auto">
              <a:xfrm>
                <a:off x="1484" y="2060"/>
                <a:ext cx="1" cy="12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6" name="Line 112"/>
              <p:cNvSpPr>
                <a:spLocks noChangeShapeType="1"/>
              </p:cNvSpPr>
              <p:nvPr/>
            </p:nvSpPr>
            <p:spPr bwMode="auto">
              <a:xfrm>
                <a:off x="1617" y="2060"/>
                <a:ext cx="1" cy="12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7" name="Line 113"/>
              <p:cNvSpPr>
                <a:spLocks noChangeShapeType="1"/>
              </p:cNvSpPr>
              <p:nvPr/>
            </p:nvSpPr>
            <p:spPr bwMode="auto">
              <a:xfrm>
                <a:off x="1882" y="2060"/>
                <a:ext cx="1" cy="12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8" name="Rectangle 114"/>
              <p:cNvSpPr>
                <a:spLocks noChangeArrowheads="1"/>
              </p:cNvSpPr>
              <p:nvPr/>
            </p:nvSpPr>
            <p:spPr bwMode="auto">
              <a:xfrm>
                <a:off x="891" y="2232"/>
                <a:ext cx="12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2009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379" name="Rectangle 115"/>
              <p:cNvSpPr>
                <a:spLocks noChangeArrowheads="1"/>
              </p:cNvSpPr>
              <p:nvPr/>
            </p:nvSpPr>
            <p:spPr bwMode="auto">
              <a:xfrm>
                <a:off x="1422" y="2232"/>
                <a:ext cx="12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2010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380" name="Rectangle 116"/>
              <p:cNvSpPr>
                <a:spLocks noChangeArrowheads="1"/>
              </p:cNvSpPr>
              <p:nvPr/>
            </p:nvSpPr>
            <p:spPr bwMode="auto">
              <a:xfrm>
                <a:off x="1820" y="2232"/>
                <a:ext cx="12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2011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381" name="Line 117"/>
              <p:cNvSpPr>
                <a:spLocks noChangeShapeType="1"/>
              </p:cNvSpPr>
              <p:nvPr/>
            </p:nvSpPr>
            <p:spPr bwMode="auto">
              <a:xfrm>
                <a:off x="688" y="2060"/>
                <a:ext cx="1" cy="24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82" name="Line 118"/>
              <p:cNvSpPr>
                <a:spLocks noChangeShapeType="1"/>
              </p:cNvSpPr>
              <p:nvPr/>
            </p:nvSpPr>
            <p:spPr bwMode="auto">
              <a:xfrm>
                <a:off x="2015" y="2060"/>
                <a:ext cx="1" cy="24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83" name="Line 119"/>
              <p:cNvSpPr>
                <a:spLocks noChangeShapeType="1"/>
              </p:cNvSpPr>
              <p:nvPr/>
            </p:nvSpPr>
            <p:spPr bwMode="auto">
              <a:xfrm>
                <a:off x="1219" y="2060"/>
                <a:ext cx="1" cy="24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84" name="Line 120"/>
              <p:cNvSpPr>
                <a:spLocks noChangeShapeType="1"/>
              </p:cNvSpPr>
              <p:nvPr/>
            </p:nvSpPr>
            <p:spPr bwMode="auto">
              <a:xfrm>
                <a:off x="1749" y="2060"/>
                <a:ext cx="1" cy="24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85" name="Rectangle 121"/>
              <p:cNvSpPr>
                <a:spLocks noChangeArrowheads="1"/>
              </p:cNvSpPr>
              <p:nvPr/>
            </p:nvSpPr>
            <p:spPr bwMode="auto">
              <a:xfrm rot="16200000">
                <a:off x="296" y="1655"/>
                <a:ext cx="331"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Unit volume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86" name="Rectangle 122"/>
              <p:cNvSpPr>
                <a:spLocks noChangeArrowheads="1"/>
              </p:cNvSpPr>
              <p:nvPr/>
            </p:nvSpPr>
            <p:spPr bwMode="auto">
              <a:xfrm>
                <a:off x="2074" y="2022"/>
                <a:ext cx="46"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87" name="Rectangle 123"/>
              <p:cNvSpPr>
                <a:spLocks noChangeArrowheads="1"/>
              </p:cNvSpPr>
              <p:nvPr/>
            </p:nvSpPr>
            <p:spPr bwMode="auto">
              <a:xfrm>
                <a:off x="2074" y="1935"/>
                <a:ext cx="9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50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88" name="Rectangle 124"/>
              <p:cNvSpPr>
                <a:spLocks noChangeArrowheads="1"/>
              </p:cNvSpPr>
              <p:nvPr/>
            </p:nvSpPr>
            <p:spPr bwMode="auto">
              <a:xfrm>
                <a:off x="2074" y="1847"/>
                <a:ext cx="123"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100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89" name="Rectangle 125"/>
              <p:cNvSpPr>
                <a:spLocks noChangeArrowheads="1"/>
              </p:cNvSpPr>
              <p:nvPr/>
            </p:nvSpPr>
            <p:spPr bwMode="auto">
              <a:xfrm>
                <a:off x="2074" y="1761"/>
                <a:ext cx="123"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150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90" name="Rectangle 126"/>
              <p:cNvSpPr>
                <a:spLocks noChangeArrowheads="1"/>
              </p:cNvSpPr>
              <p:nvPr/>
            </p:nvSpPr>
            <p:spPr bwMode="auto">
              <a:xfrm>
                <a:off x="2074" y="1674"/>
                <a:ext cx="123"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200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91" name="Rectangle 127"/>
              <p:cNvSpPr>
                <a:spLocks noChangeArrowheads="1"/>
              </p:cNvSpPr>
              <p:nvPr/>
            </p:nvSpPr>
            <p:spPr bwMode="auto">
              <a:xfrm>
                <a:off x="2074" y="1586"/>
                <a:ext cx="123"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250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92" name="Rectangle 128"/>
              <p:cNvSpPr>
                <a:spLocks noChangeArrowheads="1"/>
              </p:cNvSpPr>
              <p:nvPr/>
            </p:nvSpPr>
            <p:spPr bwMode="auto">
              <a:xfrm>
                <a:off x="2074" y="1499"/>
                <a:ext cx="123"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300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93" name="Rectangle 129"/>
              <p:cNvSpPr>
                <a:spLocks noChangeArrowheads="1"/>
              </p:cNvSpPr>
              <p:nvPr/>
            </p:nvSpPr>
            <p:spPr bwMode="auto">
              <a:xfrm>
                <a:off x="2074" y="1412"/>
                <a:ext cx="123"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350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94" name="Rectangle 130"/>
              <p:cNvSpPr>
                <a:spLocks noChangeArrowheads="1"/>
              </p:cNvSpPr>
              <p:nvPr/>
            </p:nvSpPr>
            <p:spPr bwMode="auto">
              <a:xfrm>
                <a:off x="2074" y="1325"/>
                <a:ext cx="123"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400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95" name="Rectangle 131"/>
              <p:cNvSpPr>
                <a:spLocks noChangeArrowheads="1"/>
              </p:cNvSpPr>
              <p:nvPr/>
            </p:nvSpPr>
            <p:spPr bwMode="auto">
              <a:xfrm rot="5400000">
                <a:off x="2008" y="1683"/>
                <a:ext cx="448"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unit price ($'000)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396" name="Rectangle 132"/>
              <p:cNvSpPr>
                <a:spLocks noChangeArrowheads="1"/>
              </p:cNvSpPr>
              <p:nvPr/>
            </p:nvSpPr>
            <p:spPr bwMode="auto">
              <a:xfrm>
                <a:off x="900" y="2346"/>
                <a:ext cx="144" cy="35"/>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97" name="Rectangle 133"/>
              <p:cNvSpPr>
                <a:spLocks noChangeArrowheads="1"/>
              </p:cNvSpPr>
              <p:nvPr/>
            </p:nvSpPr>
            <p:spPr bwMode="auto">
              <a:xfrm>
                <a:off x="1058" y="2328"/>
                <a:ext cx="677"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Volume - original products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398" name="Rectangle 134"/>
              <p:cNvSpPr>
                <a:spLocks noChangeArrowheads="1"/>
              </p:cNvSpPr>
              <p:nvPr/>
            </p:nvSpPr>
            <p:spPr bwMode="auto">
              <a:xfrm>
                <a:off x="900" y="2426"/>
                <a:ext cx="144" cy="35"/>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99" name="Rectangle 135"/>
              <p:cNvSpPr>
                <a:spLocks noChangeArrowheads="1"/>
              </p:cNvSpPr>
              <p:nvPr/>
            </p:nvSpPr>
            <p:spPr bwMode="auto">
              <a:xfrm>
                <a:off x="1058" y="2408"/>
                <a:ext cx="610"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Volume - new products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400" name="Line 136"/>
              <p:cNvSpPr>
                <a:spLocks noChangeShapeType="1"/>
              </p:cNvSpPr>
              <p:nvPr/>
            </p:nvSpPr>
            <p:spPr bwMode="auto">
              <a:xfrm>
                <a:off x="900" y="2521"/>
                <a:ext cx="144" cy="1"/>
              </a:xfrm>
              <a:prstGeom prst="line">
                <a:avLst/>
              </a:prstGeom>
              <a:no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01" name="Freeform 137"/>
              <p:cNvSpPr>
                <a:spLocks/>
              </p:cNvSpPr>
              <p:nvPr/>
            </p:nvSpPr>
            <p:spPr bwMode="auto">
              <a:xfrm>
                <a:off x="960" y="2509"/>
                <a:ext cx="24" cy="24"/>
              </a:xfrm>
              <a:custGeom>
                <a:avLst/>
                <a:gdLst/>
                <a:ahLst/>
                <a:cxnLst>
                  <a:cxn ang="0">
                    <a:pos x="12" y="0"/>
                  </a:cxn>
                  <a:cxn ang="0">
                    <a:pos x="24" y="24"/>
                  </a:cxn>
                  <a:cxn ang="0">
                    <a:pos x="0" y="24"/>
                  </a:cxn>
                  <a:cxn ang="0">
                    <a:pos x="12" y="0"/>
                  </a:cxn>
                </a:cxnLst>
                <a:rect l="0" t="0" r="r" b="b"/>
                <a:pathLst>
                  <a:path w="24" h="24">
                    <a:moveTo>
                      <a:pt x="12" y="0"/>
                    </a:moveTo>
                    <a:lnTo>
                      <a:pt x="24" y="24"/>
                    </a:lnTo>
                    <a:lnTo>
                      <a:pt x="0" y="24"/>
                    </a:lnTo>
                    <a:lnTo>
                      <a:pt x="12" y="0"/>
                    </a:lnTo>
                    <a:close/>
                  </a:path>
                </a:pathLst>
              </a:custGeom>
              <a:solidFill>
                <a:srgbClr val="0C2D83"/>
              </a:solidFill>
              <a:ln w="12700">
                <a:solidFill>
                  <a:srgbClr val="0C2D8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02" name="Rectangle 138"/>
              <p:cNvSpPr>
                <a:spLocks noChangeArrowheads="1"/>
              </p:cNvSpPr>
              <p:nvPr/>
            </p:nvSpPr>
            <p:spPr bwMode="auto">
              <a:xfrm>
                <a:off x="1058" y="2488"/>
                <a:ext cx="818"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Price per unit - original products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403" name="Line 139"/>
              <p:cNvSpPr>
                <a:spLocks noChangeShapeType="1"/>
              </p:cNvSpPr>
              <p:nvPr/>
            </p:nvSpPr>
            <p:spPr bwMode="auto">
              <a:xfrm>
                <a:off x="900" y="2601"/>
                <a:ext cx="144" cy="1"/>
              </a:xfrm>
              <a:prstGeom prst="line">
                <a:avLst/>
              </a:prstGeom>
              <a:noFill/>
              <a:ln w="12700">
                <a:solidFill>
                  <a:srgbClr val="F06A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04" name="Rectangle 140"/>
              <p:cNvSpPr>
                <a:spLocks noChangeArrowheads="1"/>
              </p:cNvSpPr>
              <p:nvPr/>
            </p:nvSpPr>
            <p:spPr bwMode="auto">
              <a:xfrm>
                <a:off x="960" y="2589"/>
                <a:ext cx="24" cy="23"/>
              </a:xfrm>
              <a:prstGeom prst="rect">
                <a:avLst/>
              </a:prstGeom>
              <a:solidFill>
                <a:srgbClr val="F06A00"/>
              </a:solidFill>
              <a:ln w="12700">
                <a:solidFill>
                  <a:srgbClr val="F0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05" name="Rectangle 141"/>
              <p:cNvSpPr>
                <a:spLocks noChangeArrowheads="1"/>
              </p:cNvSpPr>
              <p:nvPr/>
            </p:nvSpPr>
            <p:spPr bwMode="auto">
              <a:xfrm>
                <a:off x="1058" y="2568"/>
                <a:ext cx="767"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Price per unit - new  products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grpSp>
      <p:sp>
        <p:nvSpPr>
          <p:cNvPr id="150" name="Rectangle 6"/>
          <p:cNvSpPr>
            <a:spLocks noChangeArrowheads="1"/>
          </p:cNvSpPr>
          <p:nvPr/>
        </p:nvSpPr>
        <p:spPr bwMode="auto">
          <a:xfrm>
            <a:off x="342900" y="4107542"/>
            <a:ext cx="4025900" cy="2077357"/>
          </a:xfrm>
          <a:prstGeom prst="rect">
            <a:avLst/>
          </a:prstGeom>
          <a:noFill/>
          <a:ln w="9525" algn="ctr">
            <a:noFill/>
            <a:miter lim="800000"/>
            <a:headEnd/>
            <a:tailEnd/>
          </a:ln>
          <a:effectLst/>
        </p:spPr>
        <p:txBody>
          <a:bodyPr/>
          <a:lstStyle/>
          <a:p>
            <a:pPr marL="287338" indent="-287338" algn="l">
              <a:spcBef>
                <a:spcPct val="20000"/>
              </a:spcBef>
              <a:buClr>
                <a:schemeClr val="accent1"/>
              </a:buClr>
              <a:buSzPct val="125000"/>
              <a:buFont typeface="Arial" pitchFamily="34" charset="0"/>
              <a:buChar char="▪"/>
            </a:pPr>
            <a:r>
              <a:rPr lang="en-US" sz="1200" dirty="0"/>
              <a:t>The chart above shows a company’s sales volume on the left axis and the average sales price on the right axis for 2 product categories.  </a:t>
            </a:r>
          </a:p>
          <a:p>
            <a:pPr marL="287338" indent="-287338" algn="l">
              <a:spcBef>
                <a:spcPct val="20000"/>
              </a:spcBef>
              <a:buClr>
                <a:schemeClr val="accent1"/>
              </a:buClr>
              <a:buSzPct val="125000"/>
              <a:buFont typeface="Arial" pitchFamily="34" charset="0"/>
              <a:buChar char="▪"/>
            </a:pPr>
            <a:r>
              <a:rPr lang="en-US" sz="1200" dirty="0"/>
              <a:t>If this type of analysis reveals significant changes, we should investigate further:</a:t>
            </a:r>
          </a:p>
          <a:p>
            <a:pPr lvl="1" indent="-228600">
              <a:spcBef>
                <a:spcPct val="20000"/>
              </a:spcBef>
              <a:buClr>
                <a:schemeClr val="accent1"/>
              </a:buClr>
              <a:buSzPct val="100000"/>
              <a:buFont typeface="Arial" pitchFamily="34" charset="0"/>
              <a:buChar char="–"/>
            </a:pPr>
            <a:r>
              <a:rPr lang="en-US" sz="1200" dirty="0"/>
              <a:t>Are increased volumes being achieved by reducing prices</a:t>
            </a:r>
          </a:p>
          <a:p>
            <a:pPr lvl="1" indent="-228600">
              <a:spcBef>
                <a:spcPct val="20000"/>
              </a:spcBef>
              <a:buClr>
                <a:schemeClr val="accent1"/>
              </a:buClr>
              <a:buSzPct val="100000"/>
              <a:buFont typeface="Arial" pitchFamily="34" charset="0"/>
              <a:buChar char="–"/>
            </a:pPr>
            <a:r>
              <a:rPr lang="en-US" sz="1200" dirty="0"/>
              <a:t>Are new product launches at lower prices than existing products (how does that impact margins, mix of new and old products comes into play)</a:t>
            </a:r>
          </a:p>
          <a:p>
            <a:pPr marL="287338" indent="-287338" algn="l">
              <a:spcBef>
                <a:spcPct val="20000"/>
              </a:spcBef>
              <a:buFontTx/>
              <a:buBlip>
                <a:blip r:embed="rId4"/>
              </a:buBlip>
            </a:pPr>
            <a:endParaRPr lang="en-US" sz="1200" dirty="0"/>
          </a:p>
        </p:txBody>
      </p:sp>
      <p:sp>
        <p:nvSpPr>
          <p:cNvPr id="151" name="TextBox 150"/>
          <p:cNvSpPr txBox="1"/>
          <p:nvPr/>
        </p:nvSpPr>
        <p:spPr bwMode="ltGray">
          <a:xfrm>
            <a:off x="1885121" y="1533939"/>
            <a:ext cx="1781257" cy="246221"/>
          </a:xfrm>
          <a:prstGeom prst="rect">
            <a:avLst/>
          </a:prstGeom>
          <a:solidFill>
            <a:srgbClr val="C84E00"/>
          </a:solidFill>
        </p:spPr>
        <p:txBody>
          <a:bodyPr wrap="none" rtlCol="0">
            <a:spAutoFit/>
          </a:bodyPr>
          <a:lstStyle/>
          <a:p>
            <a:r>
              <a:rPr lang="en-US" sz="1000" dirty="0" smtClean="0"/>
              <a:t>For Example Purposes Only</a:t>
            </a:r>
            <a:endParaRPr lang="en-US" sz="1000" dirty="0"/>
          </a:p>
        </p:txBody>
      </p:sp>
      <p:pic>
        <p:nvPicPr>
          <p:cNvPr id="152" name="Picture 5"/>
          <p:cNvPicPr>
            <a:picLocks noChangeAspect="1" noChangeArrowheads="1"/>
          </p:cNvPicPr>
          <p:nvPr/>
        </p:nvPicPr>
        <p:blipFill>
          <a:blip r:embed="rId5"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8678">
                                            <p:txEl>
                                              <p:pRg st="0" end="0"/>
                                            </p:txEl>
                                          </p:spTgt>
                                        </p:tgtEl>
                                        <p:attrNameLst>
                                          <p:attrName>style.visibility</p:attrName>
                                        </p:attrNameLst>
                                      </p:cBhvr>
                                      <p:to>
                                        <p:strVal val="visible"/>
                                      </p:to>
                                    </p:set>
                                    <p:anim calcmode="lin" valueType="num">
                                      <p:cBhvr additive="base">
                                        <p:cTn id="7" dur="500" fill="hold"/>
                                        <p:tgtEl>
                                          <p:spTgt spid="19486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867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8678">
                                            <p:txEl>
                                              <p:pRg st="1" end="1"/>
                                            </p:txEl>
                                          </p:spTgt>
                                        </p:tgtEl>
                                        <p:attrNameLst>
                                          <p:attrName>style.visibility</p:attrName>
                                        </p:attrNameLst>
                                      </p:cBhvr>
                                      <p:to>
                                        <p:strVal val="visible"/>
                                      </p:to>
                                    </p:set>
                                    <p:anim calcmode="lin" valueType="num">
                                      <p:cBhvr additive="base">
                                        <p:cTn id="11" dur="500" fill="hold"/>
                                        <p:tgtEl>
                                          <p:spTgt spid="194867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867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8678">
                                            <p:txEl>
                                              <p:pRg st="2" end="2"/>
                                            </p:txEl>
                                          </p:spTgt>
                                        </p:tgtEl>
                                        <p:attrNameLst>
                                          <p:attrName>style.visibility</p:attrName>
                                        </p:attrNameLst>
                                      </p:cBhvr>
                                      <p:to>
                                        <p:strVal val="visible"/>
                                      </p:to>
                                    </p:set>
                                    <p:anim calcmode="lin" valueType="num">
                                      <p:cBhvr additive="base">
                                        <p:cTn id="15" dur="500" fill="hold"/>
                                        <p:tgtEl>
                                          <p:spTgt spid="194867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867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48678">
                                            <p:txEl>
                                              <p:pRg st="3" end="3"/>
                                            </p:txEl>
                                          </p:spTgt>
                                        </p:tgtEl>
                                        <p:attrNameLst>
                                          <p:attrName>style.visibility</p:attrName>
                                        </p:attrNameLst>
                                      </p:cBhvr>
                                      <p:to>
                                        <p:strVal val="visible"/>
                                      </p:to>
                                    </p:set>
                                    <p:anim calcmode="lin" valueType="num">
                                      <p:cBhvr additive="base">
                                        <p:cTn id="19" dur="500" fill="hold"/>
                                        <p:tgtEl>
                                          <p:spTgt spid="194867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86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8678">
                                            <p:txEl>
                                              <p:pRg st="5" end="5"/>
                                            </p:txEl>
                                          </p:spTgt>
                                        </p:tgtEl>
                                        <p:attrNameLst>
                                          <p:attrName>style.visibility</p:attrName>
                                        </p:attrNameLst>
                                      </p:cBhvr>
                                      <p:to>
                                        <p:strVal val="visible"/>
                                      </p:to>
                                    </p:set>
                                    <p:anim calcmode="lin" valueType="num">
                                      <p:cBhvr additive="base">
                                        <p:cTn id="25" dur="500" fill="hold"/>
                                        <p:tgtEl>
                                          <p:spTgt spid="194867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867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48678">
                                            <p:txEl>
                                              <p:pRg st="6" end="6"/>
                                            </p:txEl>
                                          </p:spTgt>
                                        </p:tgtEl>
                                        <p:attrNameLst>
                                          <p:attrName>style.visibility</p:attrName>
                                        </p:attrNameLst>
                                      </p:cBhvr>
                                      <p:to>
                                        <p:strVal val="visible"/>
                                      </p:to>
                                    </p:set>
                                    <p:anim calcmode="lin" valueType="num">
                                      <p:cBhvr additive="base">
                                        <p:cTn id="29" dur="500" fill="hold"/>
                                        <p:tgtEl>
                                          <p:spTgt spid="194867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8678">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48678">
                                            <p:txEl>
                                              <p:pRg st="7" end="7"/>
                                            </p:txEl>
                                          </p:spTgt>
                                        </p:tgtEl>
                                        <p:attrNameLst>
                                          <p:attrName>style.visibility</p:attrName>
                                        </p:attrNameLst>
                                      </p:cBhvr>
                                      <p:to>
                                        <p:strVal val="visible"/>
                                      </p:to>
                                    </p:set>
                                    <p:anim calcmode="lin" valueType="num">
                                      <p:cBhvr additive="base">
                                        <p:cTn id="33" dur="500" fill="hold"/>
                                        <p:tgtEl>
                                          <p:spTgt spid="194867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4867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50">
                                            <p:txEl>
                                              <p:pRg st="0" end="0"/>
                                            </p:txEl>
                                          </p:spTgt>
                                        </p:tgtEl>
                                        <p:attrNameLst>
                                          <p:attrName>style.visibility</p:attrName>
                                        </p:attrNameLst>
                                      </p:cBhvr>
                                      <p:to>
                                        <p:strVal val="visible"/>
                                      </p:to>
                                    </p:set>
                                    <p:anim calcmode="lin" valueType="num">
                                      <p:cBhvr additive="base">
                                        <p:cTn id="39" dur="500" fill="hold"/>
                                        <p:tgtEl>
                                          <p:spTgt spid="150">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0">
                                            <p:txEl>
                                              <p:pRg st="1" end="1"/>
                                            </p:txEl>
                                          </p:spTgt>
                                        </p:tgtEl>
                                        <p:attrNameLst>
                                          <p:attrName>style.visibility</p:attrName>
                                        </p:attrNameLst>
                                      </p:cBhvr>
                                      <p:to>
                                        <p:strVal val="visible"/>
                                      </p:to>
                                    </p:set>
                                    <p:anim calcmode="lin" valueType="num">
                                      <p:cBhvr additive="base">
                                        <p:cTn id="45" dur="500" fill="hold"/>
                                        <p:tgtEl>
                                          <p:spTgt spid="150">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0">
                                            <p:txEl>
                                              <p:pRg st="2" end="2"/>
                                            </p:txEl>
                                          </p:spTgt>
                                        </p:tgtEl>
                                        <p:attrNameLst>
                                          <p:attrName>style.visibility</p:attrName>
                                        </p:attrNameLst>
                                      </p:cBhvr>
                                      <p:to>
                                        <p:strVal val="visible"/>
                                      </p:to>
                                    </p:set>
                                    <p:anim calcmode="lin" valueType="num">
                                      <p:cBhvr additive="base">
                                        <p:cTn id="51" dur="500" fill="hold"/>
                                        <p:tgtEl>
                                          <p:spTgt spid="150">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50">
                                            <p:txEl>
                                              <p:pRg st="3" end="3"/>
                                            </p:txEl>
                                          </p:spTgt>
                                        </p:tgtEl>
                                        <p:attrNameLst>
                                          <p:attrName>style.visibility</p:attrName>
                                        </p:attrNameLst>
                                      </p:cBhvr>
                                      <p:to>
                                        <p:strVal val="visible"/>
                                      </p:to>
                                    </p:set>
                                    <p:anim calcmode="lin" valueType="num">
                                      <p:cBhvr additive="base">
                                        <p:cTn id="57" dur="500" fill="hold"/>
                                        <p:tgtEl>
                                          <p:spTgt spid="150">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5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9461" name="Rectangle 5"/>
          <p:cNvSpPr>
            <a:spLocks noChangeArrowheads="1"/>
          </p:cNvSpPr>
          <p:nvPr/>
        </p:nvSpPr>
        <p:spPr bwMode="auto">
          <a:xfrm>
            <a:off x="179388" y="1255488"/>
            <a:ext cx="3962400" cy="457200"/>
          </a:xfrm>
          <a:prstGeom prst="rect">
            <a:avLst/>
          </a:prstGeom>
          <a:noFill/>
          <a:ln w="9525">
            <a:noFill/>
            <a:miter lim="800000"/>
            <a:headEnd/>
            <a:tailEnd/>
          </a:ln>
          <a:effectLst/>
        </p:spPr>
        <p:txBody>
          <a:bodyPr/>
          <a:lstStyle/>
          <a:p>
            <a:pPr lvl="1" indent="-342900" algn="l">
              <a:spcBef>
                <a:spcPct val="20000"/>
              </a:spcBef>
            </a:pPr>
            <a:r>
              <a:rPr lang="en-US" sz="2000" u="sng" dirty="0"/>
              <a:t>Price and volume - example</a:t>
            </a:r>
          </a:p>
        </p:txBody>
      </p:sp>
      <p:sp>
        <p:nvSpPr>
          <p:cNvPr id="10"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a:t>
            </a:r>
            <a:r>
              <a:rPr lang="en-US" sz="1800" dirty="0"/>
              <a:t> </a:t>
            </a:r>
            <a:r>
              <a:rPr lang="en-US" sz="1800" dirty="0" smtClean="0"/>
              <a:t>– </a:t>
            </a:r>
            <a:r>
              <a:rPr lang="en-US" sz="1800" dirty="0"/>
              <a:t>variance (price/volume) (3) </a:t>
            </a:r>
          </a:p>
        </p:txBody>
      </p:sp>
      <p:cxnSp>
        <p:nvCxnSpPr>
          <p:cNvPr id="7" name="Straight Arrow Connector 6"/>
          <p:cNvCxnSpPr>
            <a:stCxn id="8" idx="1"/>
          </p:cNvCxnSpPr>
          <p:nvPr/>
        </p:nvCxnSpPr>
        <p:spPr>
          <a:xfrm flipH="1">
            <a:off x="6018028" y="5766519"/>
            <a:ext cx="726559" cy="188560"/>
          </a:xfrm>
          <a:prstGeom prst="straightConnector1">
            <a:avLst/>
          </a:prstGeom>
          <a:ln w="12700">
            <a:solidFill>
              <a:schemeClr val="accent6"/>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4"/>
          <p:cNvSpPr>
            <a:spLocks noChangeArrowheads="1"/>
          </p:cNvSpPr>
          <p:nvPr>
            <p:custDataLst>
              <p:tags r:id="rId1"/>
            </p:custDataLst>
          </p:nvPr>
        </p:nvSpPr>
        <p:spPr bwMode="auto">
          <a:xfrm>
            <a:off x="6744587" y="5430343"/>
            <a:ext cx="1927412" cy="672352"/>
          </a:xfrm>
          <a:prstGeom prst="rect">
            <a:avLst/>
          </a:prstGeom>
          <a:solidFill>
            <a:srgbClr val="F5DB7E"/>
          </a:solidFill>
          <a:ln w="12700">
            <a:solidFill>
              <a:schemeClr val="accent6"/>
            </a:solidFill>
            <a:miter lim="800000"/>
            <a:headEnd/>
            <a:tailEnd/>
          </a:ln>
          <a:effectLst/>
        </p:spPr>
        <p:txBody>
          <a:bodyPr lIns="54000" tIns="54000" rIns="54000" bIns="54000" anchor="ctr" anchorCtr="1"/>
          <a:lstStyle/>
          <a:p>
            <a:pPr algn="ctr" defTabSz="762000" eaLnBrk="0" hangingPunct="0">
              <a:lnSpc>
                <a:spcPct val="90000"/>
              </a:lnSpc>
              <a:spcBef>
                <a:spcPts val="600"/>
              </a:spcBef>
            </a:pPr>
            <a:r>
              <a:rPr lang="en-GB" sz="1100">
                <a:solidFill>
                  <a:schemeClr val="accent4"/>
                </a:solidFill>
              </a:rPr>
              <a:t>Always check your total against the actual change in sales to prove that your calculation is correct</a:t>
            </a:r>
            <a:endParaRPr lang="en-GB" sz="1100" dirty="0">
              <a:solidFill>
                <a:schemeClr val="accent4"/>
              </a:solidFill>
              <a:latin typeface="Arial"/>
            </a:endParaRPr>
          </a:p>
        </p:txBody>
      </p:sp>
      <p:grpSp>
        <p:nvGrpSpPr>
          <p:cNvPr id="9219" name="Group 3"/>
          <p:cNvGrpSpPr>
            <a:grpSpLocks noChangeAspect="1"/>
          </p:cNvGrpSpPr>
          <p:nvPr/>
        </p:nvGrpSpPr>
        <p:grpSpPr bwMode="auto">
          <a:xfrm>
            <a:off x="352425" y="1749425"/>
            <a:ext cx="5329238" cy="1525588"/>
            <a:chOff x="222" y="1102"/>
            <a:chExt cx="3357" cy="961"/>
          </a:xfrm>
        </p:grpSpPr>
        <p:sp>
          <p:nvSpPr>
            <p:cNvPr id="9218" name="AutoShape 2"/>
            <p:cNvSpPr>
              <a:spLocks noChangeAspect="1" noChangeArrowheads="1" noTextEdit="1"/>
            </p:cNvSpPr>
            <p:nvPr/>
          </p:nvSpPr>
          <p:spPr bwMode="auto">
            <a:xfrm>
              <a:off x="222" y="1102"/>
              <a:ext cx="2832" cy="8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20" name="Rectangle 4"/>
            <p:cNvSpPr>
              <a:spLocks noChangeArrowheads="1"/>
            </p:cNvSpPr>
            <p:nvPr/>
          </p:nvSpPr>
          <p:spPr bwMode="auto">
            <a:xfrm>
              <a:off x="222" y="1102"/>
              <a:ext cx="2832" cy="230"/>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21" name="Rectangle 5"/>
            <p:cNvSpPr>
              <a:spLocks noChangeArrowheads="1"/>
            </p:cNvSpPr>
            <p:nvPr/>
          </p:nvSpPr>
          <p:spPr bwMode="auto">
            <a:xfrm>
              <a:off x="3046" y="1102"/>
              <a:ext cx="533" cy="23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22" name="Rectangle 6"/>
            <p:cNvSpPr>
              <a:spLocks noChangeArrowheads="1"/>
            </p:cNvSpPr>
            <p:nvPr/>
          </p:nvSpPr>
          <p:spPr bwMode="auto">
            <a:xfrm>
              <a:off x="222" y="1324"/>
              <a:ext cx="3357" cy="73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23" name="Rectangle 7"/>
            <p:cNvSpPr>
              <a:spLocks noChangeArrowheads="1"/>
            </p:cNvSpPr>
            <p:nvPr/>
          </p:nvSpPr>
          <p:spPr bwMode="auto">
            <a:xfrm>
              <a:off x="247" y="1195"/>
              <a:ext cx="2101" cy="1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Univers 45 Light" pitchFamily="2" charset="0"/>
                  <a:cs typeface="Arial" pitchFamily="34" charset="0"/>
                </a:rPr>
                <a:t>Illustrative data - single product (apples)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224" name="Rectangle 8"/>
            <p:cNvSpPr>
              <a:spLocks noChangeArrowheads="1"/>
            </p:cNvSpPr>
            <p:nvPr/>
          </p:nvSpPr>
          <p:spPr bwMode="auto">
            <a:xfrm>
              <a:off x="247" y="1381"/>
              <a:ext cx="107"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C2D83"/>
                  </a:solidFill>
                  <a:effectLst/>
                  <a:latin typeface="Univers 45 Light" pitchFamily="2"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25" name="Rectangle 9"/>
            <p:cNvSpPr>
              <a:spLocks noChangeArrowheads="1"/>
            </p:cNvSpPr>
            <p:nvPr/>
          </p:nvSpPr>
          <p:spPr bwMode="auto">
            <a:xfrm>
              <a:off x="1535" y="1381"/>
              <a:ext cx="198"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C2D83"/>
                  </a:solidFill>
                  <a:effectLst/>
                  <a:latin typeface="Univers 45 Light" pitchFamily="2" charset="0"/>
                  <a:cs typeface="Arial" pitchFamily="34" charset="0"/>
                </a:rPr>
                <a:t>2010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226" name="Rectangle 10"/>
            <p:cNvSpPr>
              <a:spLocks noChangeArrowheads="1"/>
            </p:cNvSpPr>
            <p:nvPr/>
          </p:nvSpPr>
          <p:spPr bwMode="auto">
            <a:xfrm>
              <a:off x="1880" y="1381"/>
              <a:ext cx="198"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rgbClr val="0C2D83"/>
                  </a:solidFill>
                  <a:effectLst/>
                  <a:latin typeface="Univers 45 Light" pitchFamily="2" charset="0"/>
                  <a:cs typeface="Arial" pitchFamily="34" charset="0"/>
                </a:rPr>
                <a:t>2011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227" name="Rectangle 11"/>
            <p:cNvSpPr>
              <a:spLocks noChangeArrowheads="1"/>
            </p:cNvSpPr>
            <p:nvPr/>
          </p:nvSpPr>
          <p:spPr bwMode="auto">
            <a:xfrm>
              <a:off x="2151" y="1381"/>
              <a:ext cx="402"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C2D83"/>
                  </a:solidFill>
                  <a:effectLst/>
                  <a:latin typeface="Univers 45 Light" pitchFamily="2" charset="0"/>
                  <a:cs typeface="Arial" pitchFamily="34" charset="0"/>
                </a:rPr>
                <a:t>Change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28" name="Rectangle 12"/>
            <p:cNvSpPr>
              <a:spLocks noChangeArrowheads="1"/>
            </p:cNvSpPr>
            <p:nvPr/>
          </p:nvSpPr>
          <p:spPr bwMode="auto">
            <a:xfrm>
              <a:off x="2553" y="1381"/>
              <a:ext cx="550"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1" u="none" strike="noStrike" cap="none" normalizeH="0" baseline="0">
                  <a:ln>
                    <a:noFill/>
                  </a:ln>
                  <a:solidFill>
                    <a:srgbClr val="0C2D83"/>
                  </a:solidFill>
                  <a:effectLst/>
                  <a:latin typeface="Univers 45 Light" pitchFamily="2" charset="0"/>
                  <a:cs typeface="Arial" pitchFamily="34" charset="0"/>
                </a:rPr>
                <a:t>Change,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29" name="Rectangle 13"/>
            <p:cNvSpPr>
              <a:spLocks noChangeArrowheads="1"/>
            </p:cNvSpPr>
            <p:nvPr/>
          </p:nvSpPr>
          <p:spPr bwMode="auto">
            <a:xfrm>
              <a:off x="247" y="1521"/>
              <a:ext cx="102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mn-lt"/>
                  <a:cs typeface="Arial" pitchFamily="34" charset="0"/>
                </a:rPr>
                <a:t>Volumes shipped - apples</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9230" name="Rectangle 14"/>
            <p:cNvSpPr>
              <a:spLocks noChangeArrowheads="1"/>
            </p:cNvSpPr>
            <p:nvPr/>
          </p:nvSpPr>
          <p:spPr bwMode="auto">
            <a:xfrm>
              <a:off x="1568" y="1521"/>
              <a:ext cx="213"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100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31" name="Rectangle 15"/>
            <p:cNvSpPr>
              <a:spLocks noChangeArrowheads="1"/>
            </p:cNvSpPr>
            <p:nvPr/>
          </p:nvSpPr>
          <p:spPr bwMode="auto">
            <a:xfrm>
              <a:off x="1470" y="1521"/>
              <a:ext cx="164"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32" name="Rectangle 16"/>
            <p:cNvSpPr>
              <a:spLocks noChangeArrowheads="1"/>
            </p:cNvSpPr>
            <p:nvPr/>
          </p:nvSpPr>
          <p:spPr bwMode="auto">
            <a:xfrm>
              <a:off x="1568" y="1521"/>
              <a:ext cx="74"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33" name="Rectangle 17"/>
            <p:cNvSpPr>
              <a:spLocks noChangeArrowheads="1"/>
            </p:cNvSpPr>
            <p:nvPr/>
          </p:nvSpPr>
          <p:spPr bwMode="auto">
            <a:xfrm>
              <a:off x="1913" y="1521"/>
              <a:ext cx="213"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160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34" name="Rectangle 18"/>
            <p:cNvSpPr>
              <a:spLocks noChangeArrowheads="1"/>
            </p:cNvSpPr>
            <p:nvPr/>
          </p:nvSpPr>
          <p:spPr bwMode="auto">
            <a:xfrm>
              <a:off x="1814" y="1521"/>
              <a:ext cx="164"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35" name="Rectangle 19"/>
            <p:cNvSpPr>
              <a:spLocks noChangeArrowheads="1"/>
            </p:cNvSpPr>
            <p:nvPr/>
          </p:nvSpPr>
          <p:spPr bwMode="auto">
            <a:xfrm>
              <a:off x="1913" y="1521"/>
              <a:ext cx="74"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36" name="Rectangle 20"/>
            <p:cNvSpPr>
              <a:spLocks noChangeArrowheads="1"/>
            </p:cNvSpPr>
            <p:nvPr/>
          </p:nvSpPr>
          <p:spPr bwMode="auto">
            <a:xfrm>
              <a:off x="2348" y="1521"/>
              <a:ext cx="156"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60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37" name="Rectangle 21"/>
            <p:cNvSpPr>
              <a:spLocks noChangeArrowheads="1"/>
            </p:cNvSpPr>
            <p:nvPr/>
          </p:nvSpPr>
          <p:spPr bwMode="auto">
            <a:xfrm>
              <a:off x="2176" y="1521"/>
              <a:ext cx="246"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38" name="Rectangle 22"/>
            <p:cNvSpPr>
              <a:spLocks noChangeArrowheads="1"/>
            </p:cNvSpPr>
            <p:nvPr/>
          </p:nvSpPr>
          <p:spPr bwMode="auto">
            <a:xfrm>
              <a:off x="2348" y="1521"/>
              <a:ext cx="74"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39" name="Rectangle 23"/>
            <p:cNvSpPr>
              <a:spLocks noChangeArrowheads="1"/>
            </p:cNvSpPr>
            <p:nvPr/>
          </p:nvSpPr>
          <p:spPr bwMode="auto">
            <a:xfrm>
              <a:off x="2750" y="1521"/>
              <a:ext cx="337"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Univers 45 Light" pitchFamily="2" charset="0"/>
                  <a:cs typeface="Arial" pitchFamily="34" charset="0"/>
                </a:rPr>
                <a:t>60.0%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40" name="Rectangle 24"/>
            <p:cNvSpPr>
              <a:spLocks noChangeArrowheads="1"/>
            </p:cNvSpPr>
            <p:nvPr/>
          </p:nvSpPr>
          <p:spPr bwMode="auto">
            <a:xfrm>
              <a:off x="247" y="1660"/>
              <a:ext cx="1075"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mn-lt"/>
                  <a:cs typeface="Arial" pitchFamily="34" charset="0"/>
                </a:rPr>
                <a:t>Average sales price - $/unit</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9241" name="Rectangle 25"/>
            <p:cNvSpPr>
              <a:spLocks noChangeArrowheads="1"/>
            </p:cNvSpPr>
            <p:nvPr/>
          </p:nvSpPr>
          <p:spPr bwMode="auto">
            <a:xfrm>
              <a:off x="1544" y="1660"/>
              <a:ext cx="246"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4.00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42" name="Rectangle 26"/>
            <p:cNvSpPr>
              <a:spLocks noChangeArrowheads="1"/>
            </p:cNvSpPr>
            <p:nvPr/>
          </p:nvSpPr>
          <p:spPr bwMode="auto">
            <a:xfrm>
              <a:off x="1486" y="1660"/>
              <a:ext cx="107"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43" name="Rectangle 27"/>
            <p:cNvSpPr>
              <a:spLocks noChangeArrowheads="1"/>
            </p:cNvSpPr>
            <p:nvPr/>
          </p:nvSpPr>
          <p:spPr bwMode="auto">
            <a:xfrm>
              <a:off x="1544" y="1660"/>
              <a:ext cx="74"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44" name="Rectangle 28"/>
            <p:cNvSpPr>
              <a:spLocks noChangeArrowheads="1"/>
            </p:cNvSpPr>
            <p:nvPr/>
          </p:nvSpPr>
          <p:spPr bwMode="auto">
            <a:xfrm>
              <a:off x="1880" y="1660"/>
              <a:ext cx="246"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3.13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45" name="Rectangle 29"/>
            <p:cNvSpPr>
              <a:spLocks noChangeArrowheads="1"/>
            </p:cNvSpPr>
            <p:nvPr/>
          </p:nvSpPr>
          <p:spPr bwMode="auto">
            <a:xfrm>
              <a:off x="1823" y="1660"/>
              <a:ext cx="107"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46" name="Rectangle 30"/>
            <p:cNvSpPr>
              <a:spLocks noChangeArrowheads="1"/>
            </p:cNvSpPr>
            <p:nvPr/>
          </p:nvSpPr>
          <p:spPr bwMode="auto">
            <a:xfrm>
              <a:off x="1880" y="1660"/>
              <a:ext cx="74"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47" name="Rectangle 31"/>
            <p:cNvSpPr>
              <a:spLocks noChangeArrowheads="1"/>
            </p:cNvSpPr>
            <p:nvPr/>
          </p:nvSpPr>
          <p:spPr bwMode="auto">
            <a:xfrm>
              <a:off x="2241" y="1660"/>
              <a:ext cx="296"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(0.88)</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48" name="Rectangle 32"/>
            <p:cNvSpPr>
              <a:spLocks noChangeArrowheads="1"/>
            </p:cNvSpPr>
            <p:nvPr/>
          </p:nvSpPr>
          <p:spPr bwMode="auto">
            <a:xfrm>
              <a:off x="2159" y="1660"/>
              <a:ext cx="131"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49" name="Rectangle 33"/>
            <p:cNvSpPr>
              <a:spLocks noChangeArrowheads="1"/>
            </p:cNvSpPr>
            <p:nvPr/>
          </p:nvSpPr>
          <p:spPr bwMode="auto">
            <a:xfrm>
              <a:off x="2241" y="1660"/>
              <a:ext cx="74"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50" name="Rectangle 34"/>
            <p:cNvSpPr>
              <a:spLocks noChangeArrowheads="1"/>
            </p:cNvSpPr>
            <p:nvPr/>
          </p:nvSpPr>
          <p:spPr bwMode="auto">
            <a:xfrm>
              <a:off x="2726" y="1660"/>
              <a:ext cx="361" cy="1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a:ln>
                    <a:noFill/>
                  </a:ln>
                  <a:solidFill>
                    <a:srgbClr val="000000"/>
                  </a:solidFill>
                  <a:effectLst/>
                  <a:latin typeface="Univers 45 Light" pitchFamily="2" charset="0"/>
                  <a:cs typeface="Arial" pitchFamily="34" charset="0"/>
                </a:rPr>
                <a:t>-21.9%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51" name="Rectangle 35"/>
            <p:cNvSpPr>
              <a:spLocks noChangeArrowheads="1"/>
            </p:cNvSpPr>
            <p:nvPr/>
          </p:nvSpPr>
          <p:spPr bwMode="auto">
            <a:xfrm>
              <a:off x="247" y="1792"/>
              <a:ext cx="558"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Univers 45 Light" pitchFamily="2" charset="0"/>
                  <a:cs typeface="Arial" pitchFamily="34" charset="0"/>
                </a:rPr>
                <a:t>Total sales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52" name="Rectangle 36"/>
            <p:cNvSpPr>
              <a:spLocks noChangeArrowheads="1"/>
            </p:cNvSpPr>
            <p:nvPr/>
          </p:nvSpPr>
          <p:spPr bwMode="auto">
            <a:xfrm>
              <a:off x="1560" y="1792"/>
              <a:ext cx="213"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Univers 45 Light" pitchFamily="2" charset="0"/>
                  <a:cs typeface="Arial" pitchFamily="34" charset="0"/>
                </a:rPr>
                <a:t>400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53" name="Rectangle 37"/>
            <p:cNvSpPr>
              <a:spLocks noChangeArrowheads="1"/>
            </p:cNvSpPr>
            <p:nvPr/>
          </p:nvSpPr>
          <p:spPr bwMode="auto">
            <a:xfrm>
              <a:off x="1486" y="1792"/>
              <a:ext cx="131"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54" name="Rectangle 38"/>
            <p:cNvSpPr>
              <a:spLocks noChangeArrowheads="1"/>
            </p:cNvSpPr>
            <p:nvPr/>
          </p:nvSpPr>
          <p:spPr bwMode="auto">
            <a:xfrm>
              <a:off x="1560" y="1792"/>
              <a:ext cx="74"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55" name="Rectangle 39"/>
            <p:cNvSpPr>
              <a:spLocks noChangeArrowheads="1"/>
            </p:cNvSpPr>
            <p:nvPr/>
          </p:nvSpPr>
          <p:spPr bwMode="auto">
            <a:xfrm>
              <a:off x="1905" y="1792"/>
              <a:ext cx="213"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Univers 45 Light" pitchFamily="2" charset="0"/>
                  <a:cs typeface="Arial" pitchFamily="34" charset="0"/>
                </a:rPr>
                <a:t>500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56" name="Rectangle 40"/>
            <p:cNvSpPr>
              <a:spLocks noChangeArrowheads="1"/>
            </p:cNvSpPr>
            <p:nvPr/>
          </p:nvSpPr>
          <p:spPr bwMode="auto">
            <a:xfrm>
              <a:off x="1831" y="1792"/>
              <a:ext cx="131"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57" name="Rectangle 41"/>
            <p:cNvSpPr>
              <a:spLocks noChangeArrowheads="1"/>
            </p:cNvSpPr>
            <p:nvPr/>
          </p:nvSpPr>
          <p:spPr bwMode="auto">
            <a:xfrm>
              <a:off x="1905" y="1792"/>
              <a:ext cx="74"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58" name="Rectangle 42"/>
            <p:cNvSpPr>
              <a:spLocks noChangeArrowheads="1"/>
            </p:cNvSpPr>
            <p:nvPr/>
          </p:nvSpPr>
          <p:spPr bwMode="auto">
            <a:xfrm>
              <a:off x="2299" y="1792"/>
              <a:ext cx="213"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Univers 45 Light" pitchFamily="2" charset="0"/>
                  <a:cs typeface="Arial" pitchFamily="34" charset="0"/>
                </a:rPr>
                <a:t>100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59" name="Rectangle 43"/>
            <p:cNvSpPr>
              <a:spLocks noChangeArrowheads="1"/>
            </p:cNvSpPr>
            <p:nvPr/>
          </p:nvSpPr>
          <p:spPr bwMode="auto">
            <a:xfrm>
              <a:off x="2176" y="1792"/>
              <a:ext cx="189"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60" name="Rectangle 44"/>
            <p:cNvSpPr>
              <a:spLocks noChangeArrowheads="1"/>
            </p:cNvSpPr>
            <p:nvPr/>
          </p:nvSpPr>
          <p:spPr bwMode="auto">
            <a:xfrm>
              <a:off x="2299" y="1792"/>
              <a:ext cx="74"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Univers 45 Light" pitchFamily="2"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61" name="Rectangle 45"/>
            <p:cNvSpPr>
              <a:spLocks noChangeArrowheads="1"/>
            </p:cNvSpPr>
            <p:nvPr/>
          </p:nvSpPr>
          <p:spPr bwMode="auto">
            <a:xfrm>
              <a:off x="2758" y="1792"/>
              <a:ext cx="328" cy="14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1" u="none" strike="noStrike" cap="none" normalizeH="0" baseline="0">
                  <a:ln>
                    <a:noFill/>
                  </a:ln>
                  <a:solidFill>
                    <a:srgbClr val="000000"/>
                  </a:solidFill>
                  <a:effectLst/>
                  <a:latin typeface="Univers 45 Light" pitchFamily="2" charset="0"/>
                  <a:cs typeface="Arial" pitchFamily="34" charset="0"/>
                </a:rPr>
                <a:t>25.0%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262" name="Line 46"/>
            <p:cNvSpPr>
              <a:spLocks noChangeShapeType="1"/>
            </p:cNvSpPr>
            <p:nvPr/>
          </p:nvSpPr>
          <p:spPr bwMode="auto">
            <a:xfrm>
              <a:off x="230" y="1102"/>
              <a:ext cx="2824"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63" name="Rectangle 47"/>
            <p:cNvSpPr>
              <a:spLocks noChangeArrowheads="1"/>
            </p:cNvSpPr>
            <p:nvPr/>
          </p:nvSpPr>
          <p:spPr bwMode="auto">
            <a:xfrm>
              <a:off x="230" y="1102"/>
              <a:ext cx="2824" cy="8"/>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64" name="Line 48"/>
            <p:cNvSpPr>
              <a:spLocks noChangeShapeType="1"/>
            </p:cNvSpPr>
            <p:nvPr/>
          </p:nvSpPr>
          <p:spPr bwMode="auto">
            <a:xfrm>
              <a:off x="230" y="1496"/>
              <a:ext cx="2824"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65" name="Rectangle 49"/>
            <p:cNvSpPr>
              <a:spLocks noChangeArrowheads="1"/>
            </p:cNvSpPr>
            <p:nvPr/>
          </p:nvSpPr>
          <p:spPr bwMode="auto">
            <a:xfrm>
              <a:off x="230" y="1496"/>
              <a:ext cx="2824" cy="8"/>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66" name="Line 50"/>
            <p:cNvSpPr>
              <a:spLocks noChangeShapeType="1"/>
            </p:cNvSpPr>
            <p:nvPr/>
          </p:nvSpPr>
          <p:spPr bwMode="auto">
            <a:xfrm>
              <a:off x="230" y="1775"/>
              <a:ext cx="2824"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67" name="Rectangle 51"/>
            <p:cNvSpPr>
              <a:spLocks noChangeArrowheads="1"/>
            </p:cNvSpPr>
            <p:nvPr/>
          </p:nvSpPr>
          <p:spPr bwMode="auto">
            <a:xfrm>
              <a:off x="230" y="1775"/>
              <a:ext cx="2824" cy="8"/>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68" name="Line 52"/>
            <p:cNvSpPr>
              <a:spLocks noChangeShapeType="1"/>
            </p:cNvSpPr>
            <p:nvPr/>
          </p:nvSpPr>
          <p:spPr bwMode="auto">
            <a:xfrm>
              <a:off x="222" y="1102"/>
              <a:ext cx="1" cy="805"/>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69" name="Rectangle 53"/>
            <p:cNvSpPr>
              <a:spLocks noChangeArrowheads="1"/>
            </p:cNvSpPr>
            <p:nvPr/>
          </p:nvSpPr>
          <p:spPr bwMode="auto">
            <a:xfrm>
              <a:off x="222" y="1102"/>
              <a:ext cx="8" cy="805"/>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70" name="Rectangle 54"/>
            <p:cNvSpPr>
              <a:spLocks noChangeArrowheads="1"/>
            </p:cNvSpPr>
            <p:nvPr/>
          </p:nvSpPr>
          <p:spPr bwMode="auto">
            <a:xfrm>
              <a:off x="222" y="1907"/>
              <a:ext cx="2832" cy="16"/>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71" name="Line 55"/>
            <p:cNvSpPr>
              <a:spLocks noChangeShapeType="1"/>
            </p:cNvSpPr>
            <p:nvPr/>
          </p:nvSpPr>
          <p:spPr bwMode="auto">
            <a:xfrm>
              <a:off x="3046" y="1110"/>
              <a:ext cx="1" cy="797"/>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72" name="Rectangle 56"/>
            <p:cNvSpPr>
              <a:spLocks noChangeArrowheads="1"/>
            </p:cNvSpPr>
            <p:nvPr/>
          </p:nvSpPr>
          <p:spPr bwMode="auto">
            <a:xfrm>
              <a:off x="3046" y="1110"/>
              <a:ext cx="8" cy="79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939459" name="Rectangle 3"/>
          <p:cNvSpPr>
            <a:spLocks noChangeArrowheads="1"/>
          </p:cNvSpPr>
          <p:nvPr/>
        </p:nvSpPr>
        <p:spPr bwMode="auto">
          <a:xfrm>
            <a:off x="250825" y="3146427"/>
            <a:ext cx="8713788" cy="3276600"/>
          </a:xfrm>
          <a:prstGeom prst="rect">
            <a:avLst/>
          </a:prstGeom>
          <a:noFill/>
          <a:ln w="9525" algn="ctr">
            <a:noFill/>
            <a:miter lim="800000"/>
            <a:headEnd/>
            <a:tailEnd/>
          </a:ln>
          <a:effectLst/>
        </p:spPr>
        <p:txBody>
          <a:bodyPr/>
          <a:lstStyle/>
          <a:p>
            <a:pPr algn="l">
              <a:lnSpc>
                <a:spcPct val="90000"/>
              </a:lnSpc>
              <a:spcBef>
                <a:spcPct val="20000"/>
              </a:spcBef>
            </a:pPr>
            <a:r>
              <a:rPr lang="en-GB" sz="2000" dirty="0">
                <a:solidFill>
                  <a:schemeClr val="tx2"/>
                </a:solidFill>
              </a:rPr>
              <a:t>We can analyze the change in TOTAL revenue from 2010 to 2011 in terms of </a:t>
            </a:r>
            <a:r>
              <a:rPr lang="en-GB" sz="2000" u="sng" dirty="0">
                <a:solidFill>
                  <a:schemeClr val="tx2"/>
                </a:solidFill>
              </a:rPr>
              <a:t>volume</a:t>
            </a:r>
            <a:r>
              <a:rPr lang="en-GB" sz="2000" dirty="0">
                <a:solidFill>
                  <a:schemeClr val="tx2"/>
                </a:solidFill>
              </a:rPr>
              <a:t> and </a:t>
            </a:r>
            <a:r>
              <a:rPr lang="en-GB" sz="2000" u="sng" dirty="0">
                <a:solidFill>
                  <a:schemeClr val="tx2"/>
                </a:solidFill>
              </a:rPr>
              <a:t>price</a:t>
            </a:r>
            <a:r>
              <a:rPr lang="en-GB" sz="2000" dirty="0">
                <a:solidFill>
                  <a:schemeClr val="tx2"/>
                </a:solidFill>
              </a:rPr>
              <a:t>:</a:t>
            </a:r>
          </a:p>
          <a:p>
            <a:pPr marL="288925" indent="-228600" algn="l">
              <a:lnSpc>
                <a:spcPct val="90000"/>
              </a:lnSpc>
              <a:spcBef>
                <a:spcPct val="20000"/>
              </a:spcBef>
              <a:buClr>
                <a:schemeClr val="accent1"/>
              </a:buClr>
              <a:buSzPct val="125000"/>
              <a:buFont typeface="Arial" pitchFamily="34" charset="0"/>
              <a:buChar char="▪"/>
            </a:pPr>
            <a:r>
              <a:rPr lang="en-GB" sz="2000" dirty="0"/>
              <a:t>Impact due to </a:t>
            </a:r>
            <a:r>
              <a:rPr lang="en-GB" sz="2000" u="sng" dirty="0"/>
              <a:t>volume</a:t>
            </a:r>
            <a:r>
              <a:rPr lang="en-GB" sz="2000" dirty="0"/>
              <a:t> change: (CY volume – </a:t>
            </a:r>
            <a:r>
              <a:rPr lang="en-GB" sz="2000" dirty="0" err="1"/>
              <a:t>PY</a:t>
            </a:r>
            <a:r>
              <a:rPr lang="en-GB" sz="2000" dirty="0"/>
              <a:t> volume) * </a:t>
            </a:r>
            <a:r>
              <a:rPr lang="en-GB" sz="2000" dirty="0" err="1"/>
              <a:t>PY</a:t>
            </a:r>
            <a:r>
              <a:rPr lang="en-GB" sz="2000" dirty="0"/>
              <a:t> price</a:t>
            </a:r>
          </a:p>
          <a:p>
            <a:pPr marL="288925" indent="-228600" algn="l">
              <a:lnSpc>
                <a:spcPct val="90000"/>
              </a:lnSpc>
              <a:spcBef>
                <a:spcPct val="20000"/>
              </a:spcBef>
              <a:buClr>
                <a:schemeClr val="accent1"/>
              </a:buClr>
              <a:buSzPct val="125000"/>
              <a:buFont typeface="Arial" pitchFamily="34" charset="0"/>
              <a:buChar char="▪"/>
            </a:pPr>
            <a:r>
              <a:rPr lang="en-GB" sz="2000" dirty="0"/>
              <a:t>Impact due to </a:t>
            </a:r>
            <a:r>
              <a:rPr lang="en-GB" sz="2000" u="sng" dirty="0"/>
              <a:t>price</a:t>
            </a:r>
            <a:r>
              <a:rPr lang="en-GB" sz="2000" dirty="0"/>
              <a:t> change: (CY price – </a:t>
            </a:r>
            <a:r>
              <a:rPr lang="en-GB" sz="2000" dirty="0" err="1"/>
              <a:t>PY</a:t>
            </a:r>
            <a:r>
              <a:rPr lang="en-GB" sz="2000" dirty="0"/>
              <a:t> price) * CY volume</a:t>
            </a:r>
          </a:p>
          <a:p>
            <a:pPr marL="288925" indent="-228600" algn="l">
              <a:lnSpc>
                <a:spcPct val="90000"/>
              </a:lnSpc>
              <a:spcBef>
                <a:spcPct val="20000"/>
              </a:spcBef>
              <a:buClr>
                <a:schemeClr val="accent1"/>
              </a:buClr>
              <a:buSzPct val="125000"/>
              <a:buFont typeface="Arial" pitchFamily="34" charset="0"/>
              <a:buChar char="▪"/>
            </a:pPr>
            <a:r>
              <a:rPr lang="en-GB" sz="2000" dirty="0"/>
              <a:t>Total revenue increases by $100 is broken down as follows:</a:t>
            </a:r>
          </a:p>
          <a:p>
            <a:pPr algn="l">
              <a:lnSpc>
                <a:spcPct val="90000"/>
              </a:lnSpc>
              <a:spcBef>
                <a:spcPct val="20000"/>
              </a:spcBef>
            </a:pPr>
            <a:endParaRPr lang="en-GB" sz="2000" dirty="0"/>
          </a:p>
          <a:p>
            <a:pPr marL="688975" lvl="1" indent="-287338" algn="l">
              <a:lnSpc>
                <a:spcPct val="90000"/>
              </a:lnSpc>
              <a:spcBef>
                <a:spcPct val="20000"/>
              </a:spcBef>
              <a:buSzPct val="100000"/>
              <a:buFont typeface="Arial" pitchFamily="34" charset="0"/>
              <a:buChar char="–"/>
            </a:pPr>
            <a:r>
              <a:rPr lang="en-GB" sz="2000" b="0" dirty="0"/>
              <a:t>Impact of </a:t>
            </a:r>
            <a:r>
              <a:rPr lang="en-GB" sz="2000" b="0" u="sng" dirty="0"/>
              <a:t>volume</a:t>
            </a:r>
            <a:r>
              <a:rPr lang="en-GB" sz="2000" b="0" dirty="0"/>
              <a:t>:	(160-100)*$4.0 =    $240</a:t>
            </a:r>
          </a:p>
          <a:p>
            <a:pPr marL="688975" lvl="1" indent="-287338" algn="l">
              <a:lnSpc>
                <a:spcPct val="90000"/>
              </a:lnSpc>
              <a:spcBef>
                <a:spcPct val="20000"/>
              </a:spcBef>
              <a:buSzPct val="100000"/>
              <a:buFont typeface="Arial" pitchFamily="34" charset="0"/>
              <a:buChar char="–"/>
            </a:pPr>
            <a:r>
              <a:rPr lang="en-GB" sz="2000" b="0" dirty="0"/>
              <a:t>Impact of </a:t>
            </a:r>
            <a:r>
              <a:rPr lang="en-GB" sz="2000" b="0" u="sng" dirty="0"/>
              <a:t>price</a:t>
            </a:r>
            <a:r>
              <a:rPr lang="en-GB" sz="2000" b="0" dirty="0"/>
              <a:t>:	($3.13-$4.0)*160 = </a:t>
            </a:r>
            <a:r>
              <a:rPr lang="en-GB" sz="2000" b="0" u="sng" dirty="0"/>
              <a:t>$(140)</a:t>
            </a:r>
          </a:p>
          <a:p>
            <a:pPr marL="688975" lvl="1" indent="-287338" algn="l">
              <a:lnSpc>
                <a:spcPct val="90000"/>
              </a:lnSpc>
              <a:spcBef>
                <a:spcPct val="20000"/>
              </a:spcBef>
              <a:buSzPct val="100000"/>
              <a:buFont typeface="Arial" pitchFamily="34" charset="0"/>
              <a:buChar char="–"/>
            </a:pPr>
            <a:r>
              <a:rPr lang="en-GB" sz="2000" b="0" dirty="0"/>
              <a:t>Net impact on </a:t>
            </a:r>
            <a:r>
              <a:rPr lang="en-GB" sz="2000" b="0" u="sng" dirty="0"/>
              <a:t>revenue</a:t>
            </a:r>
            <a:r>
              <a:rPr lang="en-GB" sz="2000" b="0" dirty="0"/>
              <a:t>:		      $100</a:t>
            </a:r>
          </a:p>
        </p:txBody>
      </p:sp>
      <p:sp>
        <p:nvSpPr>
          <p:cNvPr id="64" name="TextBox 63"/>
          <p:cNvSpPr txBox="1"/>
          <p:nvPr/>
        </p:nvSpPr>
        <p:spPr bwMode="ltGray">
          <a:xfrm>
            <a:off x="6775172" y="1046921"/>
            <a:ext cx="2105063" cy="276999"/>
          </a:xfrm>
          <a:prstGeom prst="rect">
            <a:avLst/>
          </a:prstGeom>
          <a:solidFill>
            <a:srgbClr val="C84E00"/>
          </a:solidFill>
        </p:spPr>
        <p:txBody>
          <a:bodyPr wrap="none" rtlCol="0">
            <a:spAutoFit/>
          </a:bodyPr>
          <a:lstStyle/>
          <a:p>
            <a:r>
              <a:rPr lang="en-US" sz="1200" dirty="0" smtClean="0"/>
              <a:t>For Example Purposes Only</a:t>
            </a:r>
            <a:endParaRPr lang="en-US" sz="1200" dirty="0"/>
          </a:p>
        </p:txBody>
      </p:sp>
      <p:pic>
        <p:nvPicPr>
          <p:cNvPr id="65" name="Picture 5"/>
          <p:cNvPicPr>
            <a:picLocks noChangeAspect="1" noChangeArrowheads="1"/>
          </p:cNvPicPr>
          <p:nvPr/>
        </p:nvPicPr>
        <p:blipFill>
          <a:blip r:embed="rId4"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39459"/>
                                        </p:tgtEl>
                                        <p:attrNameLst>
                                          <p:attrName>style.visibility</p:attrName>
                                        </p:attrNameLst>
                                      </p:cBhvr>
                                      <p:to>
                                        <p:strVal val="visible"/>
                                      </p:to>
                                    </p:set>
                                    <p:anim calcmode="lin" valueType="num">
                                      <p:cBhvr additive="base">
                                        <p:cTn id="7" dur="500" fill="hold"/>
                                        <p:tgtEl>
                                          <p:spTgt spid="1939459"/>
                                        </p:tgtEl>
                                        <p:attrNameLst>
                                          <p:attrName>ppt_x</p:attrName>
                                        </p:attrNameLst>
                                      </p:cBhvr>
                                      <p:tavLst>
                                        <p:tav tm="0">
                                          <p:val>
                                            <p:strVal val="#ppt_x"/>
                                          </p:val>
                                        </p:tav>
                                        <p:tav tm="100000">
                                          <p:val>
                                            <p:strVal val="#ppt_x"/>
                                          </p:val>
                                        </p:tav>
                                      </p:tavLst>
                                    </p:anim>
                                    <p:anim calcmode="lin" valueType="num">
                                      <p:cBhvr additive="base">
                                        <p:cTn id="8" dur="500" fill="hold"/>
                                        <p:tgtEl>
                                          <p:spTgt spid="1939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94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62" name="Text Box 14"/>
          <p:cNvSpPr txBox="1">
            <a:spLocks noChangeArrowheads="1"/>
          </p:cNvSpPr>
          <p:nvPr/>
        </p:nvSpPr>
        <p:spPr bwMode="auto">
          <a:xfrm>
            <a:off x="7918939" y="369888"/>
            <a:ext cx="218174" cy="463846"/>
          </a:xfrm>
          <a:prstGeom prst="rect">
            <a:avLst/>
          </a:prstGeom>
          <a:noFill/>
          <a:ln w="6350">
            <a:noFill/>
            <a:miter lim="800000"/>
            <a:headEnd type="none" w="sm" len="sm"/>
            <a:tailEnd type="none" w="sm" len="sm"/>
          </a:ln>
          <a:effectLst/>
        </p:spPr>
        <p:txBody>
          <a:bodyPr wrap="none" lIns="126000" tIns="46800" rIns="90000" bIns="46800">
            <a:spAutoFit/>
          </a:bodyPr>
          <a:lstStyle/>
          <a:p>
            <a:pPr defTabSz="762000" eaLnBrk="0" hangingPunct="0"/>
            <a:endParaRPr lang="en-US" sz="2400">
              <a:latin typeface="Times New Roman" pitchFamily="18" charset="0"/>
            </a:endParaRPr>
          </a:p>
        </p:txBody>
      </p:sp>
      <p:sp>
        <p:nvSpPr>
          <p:cNvPr id="9" name="Rectangle 2"/>
          <p:cNvSpPr txBox="1">
            <a:spLocks noChangeArrowheads="1"/>
          </p:cNvSpPr>
          <p:nvPr/>
        </p:nvSpPr>
        <p:spPr bwMode="auto">
          <a:xfrm>
            <a:off x="211138" y="1130299"/>
            <a:ext cx="8682037" cy="48477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a:lnSpc>
                <a:spcPct val="90000"/>
              </a:lnSpc>
              <a:spcBef>
                <a:spcPts val="600"/>
              </a:spcBef>
              <a:spcAft>
                <a:spcPts val="600"/>
              </a:spcAft>
              <a:buClr>
                <a:schemeClr val="accent1"/>
              </a:buClr>
              <a:buSzPct val="125000"/>
              <a:buFont typeface="Arial" pitchFamily="34" charset="0"/>
              <a:buChar char="▪"/>
            </a:pPr>
            <a:r>
              <a:rPr lang="en-US" dirty="0"/>
              <a:t>Revenue bridge is a graphical representation of changes in revenue from one period to another</a:t>
            </a:r>
          </a:p>
          <a:p>
            <a:pPr marL="228600" lvl="1" indent="-228600">
              <a:lnSpc>
                <a:spcPct val="90000"/>
              </a:lnSpc>
              <a:spcBef>
                <a:spcPts val="600"/>
              </a:spcBef>
              <a:spcAft>
                <a:spcPts val="600"/>
              </a:spcAft>
              <a:buClr>
                <a:schemeClr val="accent1"/>
              </a:buClr>
              <a:buSzPct val="125000"/>
              <a:buFont typeface="Arial" pitchFamily="34" charset="0"/>
              <a:buChar char="▪"/>
            </a:pPr>
            <a:r>
              <a:rPr kumimoji="0" lang="en-US" i="0" u="none" strike="noStrike" kern="0" cap="none" spc="0" normalizeH="0" baseline="0" noProof="0" dirty="0">
                <a:ln>
                  <a:noFill/>
                </a:ln>
                <a:solidFill>
                  <a:schemeClr val="tx1"/>
                </a:solidFill>
                <a:effectLst/>
                <a:uLnTx/>
                <a:uFillTx/>
                <a:latin typeface="+mn-lt"/>
                <a:cs typeface="+mn-cs"/>
              </a:rPr>
              <a:t>Typical</a:t>
            </a:r>
            <a:r>
              <a:rPr kumimoji="0" lang="en-US" i="0" u="none" strike="noStrike" kern="0" cap="none" spc="0" normalizeH="0" noProof="0" dirty="0">
                <a:ln>
                  <a:noFill/>
                </a:ln>
                <a:solidFill>
                  <a:schemeClr val="tx1"/>
                </a:solidFill>
                <a:effectLst/>
                <a:uLnTx/>
                <a:uFillTx/>
                <a:latin typeface="+mn-lt"/>
                <a:cs typeface="+mn-cs"/>
              </a:rPr>
              <a:t> components of the bridge may include:</a:t>
            </a:r>
          </a:p>
          <a:p>
            <a:pPr marL="685800" lvl="2" indent="-228600">
              <a:lnSpc>
                <a:spcPct val="90000"/>
              </a:lnSpc>
              <a:spcBef>
                <a:spcPts val="600"/>
              </a:spcBef>
              <a:spcAft>
                <a:spcPts val="600"/>
              </a:spcAft>
              <a:buClr>
                <a:schemeClr val="accent1"/>
              </a:buClr>
              <a:buSzPct val="100000"/>
              <a:buFont typeface="Arial" pitchFamily="34" charset="0"/>
              <a:buChar char="–"/>
            </a:pPr>
            <a:r>
              <a:rPr lang="en-US" kern="0" baseline="0" dirty="0">
                <a:latin typeface="+mn-lt"/>
                <a:cs typeface="+mn-cs"/>
              </a:rPr>
              <a:t>Price</a:t>
            </a:r>
            <a:r>
              <a:rPr lang="en-US" kern="0" dirty="0">
                <a:latin typeface="+mn-lt"/>
                <a:cs typeface="+mn-cs"/>
              </a:rPr>
              <a:t>/volume changes</a:t>
            </a:r>
          </a:p>
          <a:p>
            <a:pPr marL="685800" lvl="2" indent="-228600">
              <a:lnSpc>
                <a:spcPct val="90000"/>
              </a:lnSpc>
              <a:spcBef>
                <a:spcPts val="600"/>
              </a:spcBef>
              <a:spcAft>
                <a:spcPts val="600"/>
              </a:spcAft>
              <a:buClr>
                <a:schemeClr val="accent1"/>
              </a:buClr>
              <a:buSzPct val="100000"/>
              <a:buFont typeface="Arial" pitchFamily="34" charset="0"/>
              <a:buChar char="–"/>
            </a:pPr>
            <a:r>
              <a:rPr kumimoji="0" lang="en-US" i="0" u="none" strike="noStrike" kern="0" cap="none" spc="0" normalizeH="0" baseline="0" noProof="0" dirty="0">
                <a:ln>
                  <a:noFill/>
                </a:ln>
                <a:solidFill>
                  <a:schemeClr val="tx1"/>
                </a:solidFill>
                <a:effectLst/>
                <a:uLnTx/>
                <a:uFillTx/>
                <a:latin typeface="+mn-lt"/>
                <a:cs typeface="+mn-cs"/>
              </a:rPr>
              <a:t>Acquisitions/disposals</a:t>
            </a:r>
          </a:p>
          <a:p>
            <a:pPr marL="685800" lvl="2" indent="-228600">
              <a:lnSpc>
                <a:spcPct val="90000"/>
              </a:lnSpc>
              <a:spcBef>
                <a:spcPts val="600"/>
              </a:spcBef>
              <a:spcAft>
                <a:spcPts val="600"/>
              </a:spcAft>
              <a:buClr>
                <a:schemeClr val="accent1"/>
              </a:buClr>
              <a:buSzPct val="100000"/>
              <a:buFont typeface="Arial" pitchFamily="34" charset="0"/>
              <a:buChar char="–"/>
            </a:pPr>
            <a:r>
              <a:rPr lang="en-US" kern="0" dirty="0">
                <a:latin typeface="+mn-lt"/>
                <a:cs typeface="+mn-cs"/>
              </a:rPr>
              <a:t>New/lost customers</a:t>
            </a:r>
          </a:p>
          <a:p>
            <a:pPr marL="685800" lvl="2" indent="-228600">
              <a:lnSpc>
                <a:spcPct val="90000"/>
              </a:lnSpc>
              <a:spcBef>
                <a:spcPts val="600"/>
              </a:spcBef>
              <a:spcAft>
                <a:spcPts val="600"/>
              </a:spcAft>
              <a:buClr>
                <a:schemeClr val="accent1"/>
              </a:buClr>
              <a:buSzPct val="100000"/>
              <a:buFont typeface="Arial" pitchFamily="34" charset="0"/>
              <a:buChar char="–"/>
            </a:pPr>
            <a:r>
              <a:rPr kumimoji="0" lang="en-US" i="0" u="none" strike="noStrike" kern="0" cap="none" spc="0" normalizeH="0" baseline="0" noProof="0" dirty="0">
                <a:ln>
                  <a:noFill/>
                </a:ln>
                <a:solidFill>
                  <a:schemeClr val="tx1"/>
                </a:solidFill>
                <a:effectLst/>
                <a:uLnTx/>
                <a:uFillTx/>
                <a:latin typeface="+mn-lt"/>
                <a:cs typeface="+mn-cs"/>
              </a:rPr>
              <a:t>Any</a:t>
            </a:r>
            <a:r>
              <a:rPr kumimoji="0" lang="en-US" i="0" u="none" strike="noStrike" kern="0" cap="none" spc="0" normalizeH="0" noProof="0" dirty="0">
                <a:ln>
                  <a:noFill/>
                </a:ln>
                <a:solidFill>
                  <a:schemeClr val="tx1"/>
                </a:solidFill>
                <a:effectLst/>
                <a:uLnTx/>
                <a:uFillTx/>
                <a:latin typeface="+mn-lt"/>
                <a:cs typeface="+mn-cs"/>
              </a:rPr>
              <a:t> other one-off factors (new product introductions)</a:t>
            </a:r>
          </a:p>
          <a:p>
            <a:pPr marL="228600" lvl="1" indent="-228600">
              <a:lnSpc>
                <a:spcPct val="90000"/>
              </a:lnSpc>
              <a:spcBef>
                <a:spcPts val="600"/>
              </a:spcBef>
              <a:spcAft>
                <a:spcPts val="600"/>
              </a:spcAft>
              <a:buClr>
                <a:schemeClr val="accent1"/>
              </a:buClr>
              <a:buSzPct val="125000"/>
              <a:buFont typeface="Arial" pitchFamily="34" charset="0"/>
              <a:buChar char="▪"/>
            </a:pPr>
            <a:r>
              <a:rPr lang="en-US" dirty="0"/>
              <a:t>Can show at different levels, e.g</a:t>
            </a:r>
            <a:r>
              <a:rPr lang="en-US" dirty="0" smtClean="0"/>
              <a:t>.</a:t>
            </a:r>
            <a:endParaRPr lang="en-US" dirty="0"/>
          </a:p>
          <a:p>
            <a:pPr marL="685800" lvl="2" indent="-228600">
              <a:lnSpc>
                <a:spcPct val="90000"/>
              </a:lnSpc>
              <a:spcBef>
                <a:spcPts val="600"/>
              </a:spcBef>
              <a:spcAft>
                <a:spcPts val="600"/>
              </a:spcAft>
              <a:buClr>
                <a:schemeClr val="accent1"/>
              </a:buClr>
              <a:buSzPct val="100000"/>
              <a:buFont typeface="Arial" pitchFamily="34" charset="0"/>
              <a:buChar char="–"/>
            </a:pPr>
            <a:r>
              <a:rPr lang="en-US" dirty="0"/>
              <a:t>Group level – changes in each segment/geography</a:t>
            </a:r>
          </a:p>
          <a:p>
            <a:pPr marL="685800" lvl="2" indent="-228600">
              <a:lnSpc>
                <a:spcPct val="90000"/>
              </a:lnSpc>
              <a:spcBef>
                <a:spcPts val="600"/>
              </a:spcBef>
              <a:spcAft>
                <a:spcPts val="600"/>
              </a:spcAft>
              <a:buClr>
                <a:schemeClr val="accent1"/>
              </a:buClr>
              <a:buSzPct val="100000"/>
              <a:buFont typeface="Arial" pitchFamily="34" charset="0"/>
              <a:buChar char="–"/>
            </a:pPr>
            <a:r>
              <a:rPr lang="en-US" dirty="0"/>
              <a:t>Product/segment/geographic level (for the same reasons as above)</a:t>
            </a:r>
          </a:p>
          <a:p>
            <a:pPr marL="228600" lvl="1" indent="-228600">
              <a:lnSpc>
                <a:spcPct val="90000"/>
              </a:lnSpc>
              <a:spcBef>
                <a:spcPts val="600"/>
              </a:spcBef>
              <a:spcAft>
                <a:spcPts val="600"/>
              </a:spcAft>
              <a:buClr>
                <a:schemeClr val="accent1"/>
              </a:buClr>
              <a:buSzPct val="125000"/>
              <a:buFont typeface="Arial" pitchFamily="34" charset="0"/>
              <a:buChar char="▪"/>
            </a:pPr>
            <a:r>
              <a:rPr kumimoji="0" lang="en-US" i="0" u="none" strike="noStrike" kern="0" cap="none" spc="0" normalizeH="0" baseline="0" noProof="0" dirty="0">
                <a:ln>
                  <a:noFill/>
                </a:ln>
                <a:solidFill>
                  <a:schemeClr val="tx1"/>
                </a:solidFill>
                <a:effectLst/>
                <a:uLnTx/>
                <a:uFillTx/>
                <a:latin typeface="+mn-lt"/>
                <a:cs typeface="+mn-cs"/>
              </a:rPr>
              <a:t>The bridge</a:t>
            </a:r>
            <a:r>
              <a:rPr kumimoji="0" lang="en-US" i="0" u="none" strike="noStrike" kern="0" cap="none" spc="0" normalizeH="0" noProof="0" dirty="0">
                <a:ln>
                  <a:noFill/>
                </a:ln>
                <a:solidFill>
                  <a:schemeClr val="tx1"/>
                </a:solidFill>
                <a:effectLst/>
                <a:uLnTx/>
                <a:uFillTx/>
                <a:latin typeface="+mn-lt"/>
                <a:cs typeface="+mn-cs"/>
              </a:rPr>
              <a:t> analysis should focus on key value drivers of the business and provide the necessary depth to understand the reasons for the change . It is a good practice to include calculations of the amounts in the bridge where such amounts are not straightforward to understand. </a:t>
            </a:r>
            <a:endParaRPr kumimoji="0" lang="en-US" i="0" u="none" strike="noStrike" kern="0" cap="none" spc="0" normalizeH="0" baseline="0" noProof="0" dirty="0">
              <a:ln>
                <a:noFill/>
              </a:ln>
              <a:solidFill>
                <a:schemeClr val="tx1"/>
              </a:solidFill>
              <a:effectLst/>
              <a:uLnTx/>
              <a:uFillTx/>
              <a:latin typeface="+mn-lt"/>
              <a:cs typeface="+mn-cs"/>
            </a:endParaRPr>
          </a:p>
        </p:txBody>
      </p:sp>
      <p:sp>
        <p:nvSpPr>
          <p:cNvPr id="7"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a:t>
            </a:r>
            <a:r>
              <a:rPr lang="en-US" sz="1800" dirty="0"/>
              <a:t> </a:t>
            </a:r>
            <a:r>
              <a:rPr lang="en-US" sz="1800" dirty="0" smtClean="0"/>
              <a:t>– </a:t>
            </a:r>
            <a:r>
              <a:rPr lang="en-US" sz="1800" dirty="0"/>
              <a:t>revenue bridges</a:t>
            </a:r>
          </a:p>
        </p:txBody>
      </p:sp>
      <p:pic>
        <p:nvPicPr>
          <p:cNvPr id="8" name="Picture 5"/>
          <p:cNvPicPr>
            <a:picLocks noChangeAspect="1" noChangeArrowheads="1"/>
          </p:cNvPicPr>
          <p:nvPr/>
        </p:nvPicPr>
        <p:blipFill>
          <a:blip r:embed="rId3"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type="body" sz="quarter" idx="10"/>
          </p:nvPr>
        </p:nvSpPr>
        <p:spPr>
          <a:xfrm>
            <a:off x="38103" y="1041400"/>
            <a:ext cx="2392362" cy="330200"/>
          </a:xfrm>
        </p:spPr>
        <p:txBody>
          <a:bodyPr/>
          <a:lstStyle/>
          <a:p>
            <a:r>
              <a:rPr lang="en-GB" dirty="0"/>
              <a:t>Revenue bridge: 2010-2011</a:t>
            </a:r>
          </a:p>
        </p:txBody>
      </p:sp>
      <p:sp>
        <p:nvSpPr>
          <p:cNvPr id="16" name="Rectangle 115"/>
          <p:cNvSpPr>
            <a:spLocks noChangeArrowheads="1"/>
          </p:cNvSpPr>
          <p:nvPr>
            <p:custDataLst>
              <p:tags r:id="rId1"/>
            </p:custDataLst>
          </p:nvPr>
        </p:nvSpPr>
        <p:spPr bwMode="auto">
          <a:xfrm>
            <a:off x="6063175" y="1055076"/>
            <a:ext cx="2897598" cy="1772529"/>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defTabSz="762000">
              <a:spcBef>
                <a:spcPct val="20000"/>
              </a:spcBef>
            </a:pPr>
            <a:r>
              <a:rPr lang="en-GB" sz="1600" b="1" dirty="0">
                <a:solidFill>
                  <a:schemeClr val="bg1"/>
                </a:solidFill>
                <a:latin typeface="Arial"/>
              </a:rPr>
              <a:t>The bridge analysis should focus on the key value drivers of the business and provide the necessary depth to understand the reasons for the change year-on-year/period-to-period</a:t>
            </a:r>
          </a:p>
        </p:txBody>
      </p:sp>
      <p:sp>
        <p:nvSpPr>
          <p:cNvPr id="7" name="Rectangle 115"/>
          <p:cNvSpPr>
            <a:spLocks noChangeArrowheads="1"/>
          </p:cNvSpPr>
          <p:nvPr>
            <p:custDataLst>
              <p:tags r:id="rId2"/>
            </p:custDataLst>
          </p:nvPr>
        </p:nvSpPr>
        <p:spPr bwMode="auto">
          <a:xfrm>
            <a:off x="289334" y="3975310"/>
            <a:ext cx="8647337" cy="1964123"/>
          </a:xfrm>
          <a:prstGeom prst="rect">
            <a:avLst/>
          </a:prstGeom>
          <a:solidFill>
            <a:srgbClr val="007C92"/>
          </a:solidFill>
          <a:ln w="6350">
            <a:noFill/>
            <a:miter lim="800000"/>
            <a:headEnd type="none" w="sm" len="sm"/>
            <a:tailEnd type="none" w="sm" len="sm"/>
          </a:ln>
          <a:effectLst/>
        </p:spPr>
        <p:txBody>
          <a:bodyPr lIns="54000" tIns="54000" rIns="54000" bIns="54000" anchor="t"/>
          <a:lstStyle/>
          <a:p>
            <a:pPr marL="228600" indent="-228600" defTabSz="762000">
              <a:spcBef>
                <a:spcPct val="20000"/>
              </a:spcBef>
              <a:buClr>
                <a:schemeClr val="bg1"/>
              </a:buClr>
              <a:buSzPct val="125000"/>
              <a:buFont typeface="Arial" pitchFamily="34" charset="0"/>
              <a:buChar char="▪"/>
            </a:pPr>
            <a:r>
              <a:rPr lang="en-GB" sz="1400" dirty="0">
                <a:solidFill>
                  <a:schemeClr val="bg1"/>
                </a:solidFill>
                <a:latin typeface="Arial"/>
              </a:rPr>
              <a:t>Bridges work well where there are a reasonably small number of key/material changes that have arisen which have caused the change in performance from one period to the next, as shown here. </a:t>
            </a:r>
          </a:p>
          <a:p>
            <a:pPr marL="228600" indent="-228600" defTabSz="762000">
              <a:spcBef>
                <a:spcPct val="20000"/>
              </a:spcBef>
              <a:buClr>
                <a:schemeClr val="bg1"/>
              </a:buClr>
              <a:buSzPct val="125000"/>
              <a:buFont typeface="Arial" pitchFamily="34" charset="0"/>
              <a:buChar char="▪"/>
            </a:pPr>
            <a:r>
              <a:rPr lang="en-GB" sz="1400" dirty="0">
                <a:solidFill>
                  <a:schemeClr val="bg1"/>
                </a:solidFill>
                <a:latin typeface="Arial"/>
              </a:rPr>
              <a:t>Bridge helps provide more insights which may not be provided by higher level analyses, for example, the new product introduction and product C discontinuation may offset each other in a high level analysis. </a:t>
            </a:r>
          </a:p>
          <a:p>
            <a:pPr marL="228600" indent="-228600" defTabSz="762000">
              <a:spcBef>
                <a:spcPct val="20000"/>
              </a:spcBef>
              <a:buClr>
                <a:schemeClr val="bg1"/>
              </a:buClr>
              <a:buSzPct val="125000"/>
              <a:buFont typeface="Arial" pitchFamily="34" charset="0"/>
              <a:buChar char="▪"/>
            </a:pPr>
            <a:r>
              <a:rPr lang="en-GB" sz="1400" dirty="0">
                <a:solidFill>
                  <a:schemeClr val="bg1"/>
                </a:solidFill>
                <a:latin typeface="Arial"/>
              </a:rPr>
              <a:t>Bridge analysis can be performed at any level – overall, by geography, by product etc</a:t>
            </a:r>
          </a:p>
          <a:p>
            <a:pPr marL="228600" indent="-228600" defTabSz="762000">
              <a:spcBef>
                <a:spcPct val="20000"/>
              </a:spcBef>
              <a:buClr>
                <a:schemeClr val="bg1"/>
              </a:buClr>
              <a:buSzPct val="125000"/>
              <a:buFont typeface="Arial" pitchFamily="34" charset="0"/>
              <a:buChar char="▪"/>
            </a:pPr>
            <a:r>
              <a:rPr lang="en-GB" sz="1400" dirty="0">
                <a:solidFill>
                  <a:schemeClr val="bg1"/>
                </a:solidFill>
                <a:latin typeface="Arial"/>
              </a:rPr>
              <a:t>In practice, you must first perform the analysis, understand the changes and then chart the bridge.  The bridge template and its mechanism can be found in the utopia template available in the FDD toolkit under engagement enablers.   </a:t>
            </a:r>
          </a:p>
        </p:txBody>
      </p:sp>
      <p:pic>
        <p:nvPicPr>
          <p:cNvPr id="6146" name="Picture 2"/>
          <p:cNvPicPr>
            <a:picLocks noChangeAspect="1" noChangeArrowheads="1"/>
          </p:cNvPicPr>
          <p:nvPr/>
        </p:nvPicPr>
        <p:blipFill>
          <a:blip r:embed="rId5" cstate="print"/>
          <a:srcRect/>
          <a:stretch>
            <a:fillRect/>
          </a:stretch>
        </p:blipFill>
        <p:spPr bwMode="auto">
          <a:xfrm>
            <a:off x="0" y="1314449"/>
            <a:ext cx="7424101" cy="2690281"/>
          </a:xfrm>
          <a:prstGeom prst="rect">
            <a:avLst/>
          </a:prstGeom>
          <a:noFill/>
          <a:ln w="9525">
            <a:noFill/>
            <a:miter lim="800000"/>
            <a:headEnd/>
            <a:tailEnd/>
          </a:ln>
          <a:effectLst/>
        </p:spPr>
      </p:pic>
      <p:sp>
        <p:nvSpPr>
          <p:cNvPr id="19" name="Rectangle 3"/>
          <p:cNvSpPr>
            <a:spLocks noGrp="1" noChangeArrowheads="1"/>
          </p:cNvSpPr>
          <p:nvPr>
            <p:ph type="title"/>
          </p:nvPr>
        </p:nvSpPr>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a:t>
            </a:r>
            <a:r>
              <a:rPr lang="en-US" sz="1800" dirty="0"/>
              <a:t>revenue bridges (2)</a:t>
            </a:r>
          </a:p>
        </p:txBody>
      </p:sp>
      <p:sp>
        <p:nvSpPr>
          <p:cNvPr id="18" name="TextBox 17"/>
          <p:cNvSpPr txBox="1"/>
          <p:nvPr/>
        </p:nvSpPr>
        <p:spPr bwMode="ltGray">
          <a:xfrm>
            <a:off x="4232081" y="1076739"/>
            <a:ext cx="1781257" cy="246221"/>
          </a:xfrm>
          <a:prstGeom prst="rect">
            <a:avLst/>
          </a:prstGeom>
          <a:solidFill>
            <a:srgbClr val="C84E00"/>
          </a:solidFill>
        </p:spPr>
        <p:txBody>
          <a:bodyPr wrap="none" rtlCol="0">
            <a:spAutoFit/>
          </a:bodyPr>
          <a:lstStyle/>
          <a:p>
            <a:r>
              <a:rPr lang="en-US" sz="1000" dirty="0" smtClean="0"/>
              <a:t>For Example Purposes Only</a:t>
            </a:r>
            <a:endParaRPr lang="en-US" sz="1000" dirty="0"/>
          </a:p>
        </p:txBody>
      </p:sp>
      <p:pic>
        <p:nvPicPr>
          <p:cNvPr id="9" name="Picture 5"/>
          <p:cNvPicPr>
            <a:picLocks noChangeAspect="1" noChangeArrowheads="1"/>
          </p:cNvPicPr>
          <p:nvPr/>
        </p:nvPicPr>
        <p:blipFill>
          <a:blip r:embed="rId6"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7907" name="Rectangle 3"/>
          <p:cNvSpPr>
            <a:spLocks noChangeArrowheads="1"/>
          </p:cNvSpPr>
          <p:nvPr/>
        </p:nvSpPr>
        <p:spPr bwMode="auto">
          <a:xfrm>
            <a:off x="4356100" y="1141413"/>
            <a:ext cx="4292600" cy="457200"/>
          </a:xfrm>
          <a:prstGeom prst="rect">
            <a:avLst/>
          </a:prstGeom>
          <a:noFill/>
          <a:ln w="9525">
            <a:noFill/>
            <a:miter lim="800000"/>
            <a:headEnd/>
            <a:tailEnd/>
          </a:ln>
          <a:effectLst/>
        </p:spPr>
        <p:txBody>
          <a:bodyPr/>
          <a:lstStyle/>
          <a:p>
            <a:pPr lvl="1" indent="-342900">
              <a:spcBef>
                <a:spcPct val="20000"/>
              </a:spcBef>
            </a:pPr>
            <a:r>
              <a:rPr lang="en-US" sz="1600" u="sng" dirty="0"/>
              <a:t>Growth rates, year over year</a:t>
            </a:r>
          </a:p>
        </p:txBody>
      </p:sp>
      <p:sp>
        <p:nvSpPr>
          <p:cNvPr id="1787908" name="Text Box 4"/>
          <p:cNvSpPr txBox="1">
            <a:spLocks noChangeArrowheads="1"/>
          </p:cNvSpPr>
          <p:nvPr/>
        </p:nvSpPr>
        <p:spPr bwMode="auto">
          <a:xfrm>
            <a:off x="533400" y="1676400"/>
            <a:ext cx="3352800" cy="2563813"/>
          </a:xfrm>
          <a:prstGeom prst="rect">
            <a:avLst/>
          </a:prstGeom>
          <a:solidFill>
            <a:srgbClr val="E7EDF5"/>
          </a:solidFill>
          <a:ln w="9525">
            <a:noFill/>
            <a:miter lim="800000"/>
            <a:headEnd/>
            <a:tailEnd/>
          </a:ln>
          <a:effectLst/>
        </p:spPr>
        <p:txBody>
          <a:bodyPr>
            <a:spAutoFit/>
          </a:bodyPr>
          <a:lstStyle/>
          <a:p>
            <a:pPr algn="l"/>
            <a:endParaRPr lang="en-US" sz="1800" b="0" dirty="0"/>
          </a:p>
          <a:p>
            <a:pPr algn="l"/>
            <a:endParaRPr lang="en-US" sz="1800" b="0" dirty="0"/>
          </a:p>
          <a:p>
            <a:pPr algn="l"/>
            <a:endParaRPr lang="en-US" sz="1800" b="0" dirty="0"/>
          </a:p>
          <a:p>
            <a:pPr algn="l"/>
            <a:endParaRPr lang="en-US" sz="1800" b="0" dirty="0"/>
          </a:p>
          <a:p>
            <a:pPr algn="l"/>
            <a:endParaRPr lang="en-US" sz="1800" b="0" dirty="0"/>
          </a:p>
          <a:p>
            <a:pPr algn="l"/>
            <a:endParaRPr lang="en-US" sz="1800" b="0" dirty="0"/>
          </a:p>
          <a:p>
            <a:pPr algn="l"/>
            <a:endParaRPr lang="en-US" sz="1800" b="0" dirty="0"/>
          </a:p>
          <a:p>
            <a:pPr algn="l"/>
            <a:endParaRPr lang="en-US" sz="1800" b="0" dirty="0"/>
          </a:p>
          <a:p>
            <a:pPr algn="l"/>
            <a:endParaRPr lang="en-US" sz="1800" b="0" dirty="0"/>
          </a:p>
        </p:txBody>
      </p:sp>
      <p:sp>
        <p:nvSpPr>
          <p:cNvPr id="1787909" name="Rectangle 5"/>
          <p:cNvSpPr>
            <a:spLocks noChangeArrowheads="1"/>
          </p:cNvSpPr>
          <p:nvPr/>
        </p:nvSpPr>
        <p:spPr bwMode="auto">
          <a:xfrm>
            <a:off x="585788" y="1828800"/>
            <a:ext cx="3657600" cy="228600"/>
          </a:xfrm>
          <a:prstGeom prst="rect">
            <a:avLst/>
          </a:prstGeom>
          <a:noFill/>
          <a:ln w="9525">
            <a:noFill/>
            <a:miter lim="800000"/>
            <a:headEnd/>
            <a:tailEnd/>
          </a:ln>
        </p:spPr>
        <p:txBody>
          <a:bodyPr/>
          <a:lstStyle/>
          <a:p>
            <a:endParaRPr lang="en-US" dirty="0"/>
          </a:p>
        </p:txBody>
      </p:sp>
      <p:sp>
        <p:nvSpPr>
          <p:cNvPr id="1787910" name="Rectangle 6"/>
          <p:cNvSpPr>
            <a:spLocks noChangeArrowheads="1"/>
          </p:cNvSpPr>
          <p:nvPr/>
        </p:nvSpPr>
        <p:spPr bwMode="auto">
          <a:xfrm>
            <a:off x="585788" y="1828800"/>
            <a:ext cx="3657600" cy="228600"/>
          </a:xfrm>
          <a:prstGeom prst="rect">
            <a:avLst/>
          </a:prstGeom>
          <a:noFill/>
          <a:ln w="9525">
            <a:noFill/>
            <a:miter lim="800000"/>
            <a:headEnd/>
            <a:tailEnd/>
          </a:ln>
        </p:spPr>
        <p:txBody>
          <a:bodyPr/>
          <a:lstStyle/>
          <a:p>
            <a:endParaRPr lang="en-US" dirty="0"/>
          </a:p>
        </p:txBody>
      </p:sp>
      <p:sp>
        <p:nvSpPr>
          <p:cNvPr id="1787911" name="Rectangle 7"/>
          <p:cNvSpPr>
            <a:spLocks noChangeArrowheads="1"/>
          </p:cNvSpPr>
          <p:nvPr/>
        </p:nvSpPr>
        <p:spPr bwMode="auto">
          <a:xfrm>
            <a:off x="4537960" y="2970967"/>
            <a:ext cx="4136140" cy="381833"/>
          </a:xfrm>
          <a:prstGeom prst="rect">
            <a:avLst/>
          </a:prstGeom>
          <a:noFill/>
          <a:ln w="9525" algn="ctr">
            <a:noFill/>
            <a:miter lim="800000"/>
            <a:headEnd/>
            <a:tailEnd/>
          </a:ln>
          <a:effectLst/>
        </p:spPr>
        <p:txBody>
          <a:bodyPr/>
          <a:lstStyle/>
          <a:p>
            <a:pPr algn="l">
              <a:spcBef>
                <a:spcPct val="20000"/>
              </a:spcBef>
            </a:pPr>
            <a:r>
              <a:rPr lang="en-US" sz="900" i="1" dirty="0"/>
              <a:t>CAGR, compound annual growth rate = [((Current Year/Base Year)</a:t>
            </a:r>
            <a:r>
              <a:rPr lang="en-US" sz="900" i="1" baseline="30000" dirty="0"/>
              <a:t>(1/t)</a:t>
            </a:r>
            <a:r>
              <a:rPr lang="en-US" sz="900" i="1" dirty="0"/>
              <a:t>) – 1], where t is number of years between base and current year</a:t>
            </a:r>
          </a:p>
        </p:txBody>
      </p:sp>
      <p:sp>
        <p:nvSpPr>
          <p:cNvPr id="1787917" name="Rectangle 13"/>
          <p:cNvSpPr>
            <a:spLocks noChangeArrowheads="1"/>
          </p:cNvSpPr>
          <p:nvPr/>
        </p:nvSpPr>
        <p:spPr bwMode="auto">
          <a:xfrm>
            <a:off x="0" y="1116013"/>
            <a:ext cx="4521200" cy="457200"/>
          </a:xfrm>
          <a:prstGeom prst="rect">
            <a:avLst/>
          </a:prstGeom>
          <a:noFill/>
          <a:ln w="9525">
            <a:noFill/>
            <a:miter lim="800000"/>
            <a:headEnd/>
            <a:tailEnd/>
          </a:ln>
          <a:effectLst/>
        </p:spPr>
        <p:txBody>
          <a:bodyPr/>
          <a:lstStyle/>
          <a:p>
            <a:pPr lvl="1" indent="-342900" algn="l">
              <a:spcBef>
                <a:spcPct val="20000"/>
              </a:spcBef>
            </a:pPr>
            <a:r>
              <a:rPr lang="en-US" sz="1600" u="sng" dirty="0"/>
              <a:t>Growth rates, month over prior year month</a:t>
            </a:r>
          </a:p>
        </p:txBody>
      </p:sp>
      <p:sp>
        <p:nvSpPr>
          <p:cNvPr id="17"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a:t>
            </a:r>
            <a:r>
              <a:rPr lang="en-US" sz="1800" dirty="0"/>
              <a:t> </a:t>
            </a:r>
            <a:r>
              <a:rPr lang="en-US" sz="1800" dirty="0" smtClean="0"/>
              <a:t>– </a:t>
            </a:r>
            <a:r>
              <a:rPr lang="en-US" sz="1800" dirty="0"/>
              <a:t>growth and run </a:t>
            </a:r>
            <a:r>
              <a:rPr lang="en-US" sz="1800" dirty="0" smtClean="0"/>
              <a:t>rates</a:t>
            </a:r>
            <a:endParaRPr lang="en-US" sz="1800" dirty="0"/>
          </a:p>
        </p:txBody>
      </p:sp>
      <p:grpSp>
        <p:nvGrpSpPr>
          <p:cNvPr id="3075" name="Group 3"/>
          <p:cNvGrpSpPr>
            <a:grpSpLocks noChangeAspect="1"/>
          </p:cNvGrpSpPr>
          <p:nvPr/>
        </p:nvGrpSpPr>
        <p:grpSpPr bwMode="auto">
          <a:xfrm>
            <a:off x="501650" y="1676400"/>
            <a:ext cx="4448175" cy="2800350"/>
            <a:chOff x="316" y="1056"/>
            <a:chExt cx="2802" cy="1764"/>
          </a:xfrm>
        </p:grpSpPr>
        <p:sp>
          <p:nvSpPr>
            <p:cNvPr id="3074" name="AutoShape 2"/>
            <p:cNvSpPr>
              <a:spLocks noChangeAspect="1" noChangeArrowheads="1" noTextEdit="1"/>
            </p:cNvSpPr>
            <p:nvPr/>
          </p:nvSpPr>
          <p:spPr bwMode="auto">
            <a:xfrm>
              <a:off x="316" y="1056"/>
              <a:ext cx="2802" cy="17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6" name="Rectangle 4"/>
            <p:cNvSpPr>
              <a:spLocks noChangeArrowheads="1"/>
            </p:cNvSpPr>
            <p:nvPr/>
          </p:nvSpPr>
          <p:spPr bwMode="auto">
            <a:xfrm>
              <a:off x="796" y="1344"/>
              <a:ext cx="66" cy="570"/>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7" name="Rectangle 5"/>
            <p:cNvSpPr>
              <a:spLocks noChangeArrowheads="1"/>
            </p:cNvSpPr>
            <p:nvPr/>
          </p:nvSpPr>
          <p:spPr bwMode="auto">
            <a:xfrm>
              <a:off x="886" y="1344"/>
              <a:ext cx="72" cy="618"/>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8" name="Rectangle 6"/>
            <p:cNvSpPr>
              <a:spLocks noChangeArrowheads="1"/>
            </p:cNvSpPr>
            <p:nvPr/>
          </p:nvSpPr>
          <p:spPr bwMode="auto">
            <a:xfrm>
              <a:off x="982" y="1344"/>
              <a:ext cx="66" cy="564"/>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9" name="Rectangle 7"/>
            <p:cNvSpPr>
              <a:spLocks noChangeArrowheads="1"/>
            </p:cNvSpPr>
            <p:nvPr/>
          </p:nvSpPr>
          <p:spPr bwMode="auto">
            <a:xfrm>
              <a:off x="1072" y="1344"/>
              <a:ext cx="66" cy="528"/>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0" name="Rectangle 8"/>
            <p:cNvSpPr>
              <a:spLocks noChangeArrowheads="1"/>
            </p:cNvSpPr>
            <p:nvPr/>
          </p:nvSpPr>
          <p:spPr bwMode="auto">
            <a:xfrm>
              <a:off x="1162" y="1344"/>
              <a:ext cx="72" cy="738"/>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1" name="Rectangle 9"/>
            <p:cNvSpPr>
              <a:spLocks noChangeArrowheads="1"/>
            </p:cNvSpPr>
            <p:nvPr/>
          </p:nvSpPr>
          <p:spPr bwMode="auto">
            <a:xfrm>
              <a:off x="1258" y="1344"/>
              <a:ext cx="66" cy="840"/>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2" name="Rectangle 10"/>
            <p:cNvSpPr>
              <a:spLocks noChangeArrowheads="1"/>
            </p:cNvSpPr>
            <p:nvPr/>
          </p:nvSpPr>
          <p:spPr bwMode="auto">
            <a:xfrm>
              <a:off x="1348" y="1344"/>
              <a:ext cx="66" cy="900"/>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3" name="Rectangle 11"/>
            <p:cNvSpPr>
              <a:spLocks noChangeArrowheads="1"/>
            </p:cNvSpPr>
            <p:nvPr/>
          </p:nvSpPr>
          <p:spPr bwMode="auto">
            <a:xfrm>
              <a:off x="1438" y="1344"/>
              <a:ext cx="72" cy="798"/>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4" name="Rectangle 12"/>
            <p:cNvSpPr>
              <a:spLocks noChangeArrowheads="1"/>
            </p:cNvSpPr>
            <p:nvPr/>
          </p:nvSpPr>
          <p:spPr bwMode="auto">
            <a:xfrm>
              <a:off x="1534" y="1344"/>
              <a:ext cx="66" cy="354"/>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5" name="Rectangle 13"/>
            <p:cNvSpPr>
              <a:spLocks noChangeArrowheads="1"/>
            </p:cNvSpPr>
            <p:nvPr/>
          </p:nvSpPr>
          <p:spPr bwMode="auto">
            <a:xfrm>
              <a:off x="1624" y="1344"/>
              <a:ext cx="72" cy="288"/>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6" name="Rectangle 14"/>
            <p:cNvSpPr>
              <a:spLocks noChangeArrowheads="1"/>
            </p:cNvSpPr>
            <p:nvPr/>
          </p:nvSpPr>
          <p:spPr bwMode="auto">
            <a:xfrm>
              <a:off x="1720" y="1344"/>
              <a:ext cx="66" cy="696"/>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7" name="Rectangle 15"/>
            <p:cNvSpPr>
              <a:spLocks noChangeArrowheads="1"/>
            </p:cNvSpPr>
            <p:nvPr/>
          </p:nvSpPr>
          <p:spPr bwMode="auto">
            <a:xfrm>
              <a:off x="1810" y="1344"/>
              <a:ext cx="66" cy="540"/>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8" name="Rectangle 16"/>
            <p:cNvSpPr>
              <a:spLocks noChangeArrowheads="1"/>
            </p:cNvSpPr>
            <p:nvPr/>
          </p:nvSpPr>
          <p:spPr bwMode="auto">
            <a:xfrm>
              <a:off x="1900" y="1344"/>
              <a:ext cx="72" cy="192"/>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9" name="Rectangle 17"/>
            <p:cNvSpPr>
              <a:spLocks noChangeArrowheads="1"/>
            </p:cNvSpPr>
            <p:nvPr/>
          </p:nvSpPr>
          <p:spPr bwMode="auto">
            <a:xfrm>
              <a:off x="1996" y="1344"/>
              <a:ext cx="66" cy="246"/>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0" name="Rectangle 18"/>
            <p:cNvSpPr>
              <a:spLocks noChangeArrowheads="1"/>
            </p:cNvSpPr>
            <p:nvPr/>
          </p:nvSpPr>
          <p:spPr bwMode="auto">
            <a:xfrm>
              <a:off x="2086" y="1344"/>
              <a:ext cx="66" cy="300"/>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1" name="Rectangle 19"/>
            <p:cNvSpPr>
              <a:spLocks noChangeArrowheads="1"/>
            </p:cNvSpPr>
            <p:nvPr/>
          </p:nvSpPr>
          <p:spPr bwMode="auto">
            <a:xfrm>
              <a:off x="2176" y="1344"/>
              <a:ext cx="72" cy="492"/>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2" name="Rectangle 20"/>
            <p:cNvSpPr>
              <a:spLocks noChangeArrowheads="1"/>
            </p:cNvSpPr>
            <p:nvPr/>
          </p:nvSpPr>
          <p:spPr bwMode="auto">
            <a:xfrm>
              <a:off x="2272" y="1344"/>
              <a:ext cx="66" cy="432"/>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3" name="Line 21"/>
            <p:cNvSpPr>
              <a:spLocks noChangeShapeType="1"/>
            </p:cNvSpPr>
            <p:nvPr/>
          </p:nvSpPr>
          <p:spPr bwMode="auto">
            <a:xfrm>
              <a:off x="784" y="1344"/>
              <a:ext cx="1" cy="89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4" name="Line 22"/>
            <p:cNvSpPr>
              <a:spLocks noChangeShapeType="1"/>
            </p:cNvSpPr>
            <p:nvPr/>
          </p:nvSpPr>
          <p:spPr bwMode="auto">
            <a:xfrm>
              <a:off x="766" y="2238"/>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5" name="Line 23"/>
            <p:cNvSpPr>
              <a:spLocks noChangeShapeType="1"/>
            </p:cNvSpPr>
            <p:nvPr/>
          </p:nvSpPr>
          <p:spPr bwMode="auto">
            <a:xfrm>
              <a:off x="766" y="2112"/>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6" name="Line 24"/>
            <p:cNvSpPr>
              <a:spLocks noChangeShapeType="1"/>
            </p:cNvSpPr>
            <p:nvPr/>
          </p:nvSpPr>
          <p:spPr bwMode="auto">
            <a:xfrm>
              <a:off x="766" y="1980"/>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7" name="Line 25"/>
            <p:cNvSpPr>
              <a:spLocks noChangeShapeType="1"/>
            </p:cNvSpPr>
            <p:nvPr/>
          </p:nvSpPr>
          <p:spPr bwMode="auto">
            <a:xfrm>
              <a:off x="766" y="1854"/>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8" name="Line 26"/>
            <p:cNvSpPr>
              <a:spLocks noChangeShapeType="1"/>
            </p:cNvSpPr>
            <p:nvPr/>
          </p:nvSpPr>
          <p:spPr bwMode="auto">
            <a:xfrm>
              <a:off x="766" y="1728"/>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9" name="Line 27"/>
            <p:cNvSpPr>
              <a:spLocks noChangeShapeType="1"/>
            </p:cNvSpPr>
            <p:nvPr/>
          </p:nvSpPr>
          <p:spPr bwMode="auto">
            <a:xfrm>
              <a:off x="766" y="1602"/>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0" name="Line 28"/>
            <p:cNvSpPr>
              <a:spLocks noChangeShapeType="1"/>
            </p:cNvSpPr>
            <p:nvPr/>
          </p:nvSpPr>
          <p:spPr bwMode="auto">
            <a:xfrm>
              <a:off x="766" y="1470"/>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1" name="Line 29"/>
            <p:cNvSpPr>
              <a:spLocks noChangeShapeType="1"/>
            </p:cNvSpPr>
            <p:nvPr/>
          </p:nvSpPr>
          <p:spPr bwMode="auto">
            <a:xfrm>
              <a:off x="766" y="1344"/>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2" name="Line 30"/>
            <p:cNvSpPr>
              <a:spLocks noChangeShapeType="1"/>
            </p:cNvSpPr>
            <p:nvPr/>
          </p:nvSpPr>
          <p:spPr bwMode="auto">
            <a:xfrm>
              <a:off x="784" y="1344"/>
              <a:ext cx="156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3" name="Line 31"/>
            <p:cNvSpPr>
              <a:spLocks noChangeShapeType="1"/>
            </p:cNvSpPr>
            <p:nvPr/>
          </p:nvSpPr>
          <p:spPr bwMode="auto">
            <a:xfrm flipV="1">
              <a:off x="784"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4" name="Line 32"/>
            <p:cNvSpPr>
              <a:spLocks noChangeShapeType="1"/>
            </p:cNvSpPr>
            <p:nvPr/>
          </p:nvSpPr>
          <p:spPr bwMode="auto">
            <a:xfrm flipV="1">
              <a:off x="874"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5" name="Line 33"/>
            <p:cNvSpPr>
              <a:spLocks noChangeShapeType="1"/>
            </p:cNvSpPr>
            <p:nvPr/>
          </p:nvSpPr>
          <p:spPr bwMode="auto">
            <a:xfrm flipV="1">
              <a:off x="970"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6" name="Line 34"/>
            <p:cNvSpPr>
              <a:spLocks noChangeShapeType="1"/>
            </p:cNvSpPr>
            <p:nvPr/>
          </p:nvSpPr>
          <p:spPr bwMode="auto">
            <a:xfrm flipV="1">
              <a:off x="1060"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7" name="Line 35"/>
            <p:cNvSpPr>
              <a:spLocks noChangeShapeType="1"/>
            </p:cNvSpPr>
            <p:nvPr/>
          </p:nvSpPr>
          <p:spPr bwMode="auto">
            <a:xfrm flipV="1">
              <a:off x="1150"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8" name="Line 36"/>
            <p:cNvSpPr>
              <a:spLocks noChangeShapeType="1"/>
            </p:cNvSpPr>
            <p:nvPr/>
          </p:nvSpPr>
          <p:spPr bwMode="auto">
            <a:xfrm flipV="1">
              <a:off x="1246"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9" name="Line 37"/>
            <p:cNvSpPr>
              <a:spLocks noChangeShapeType="1"/>
            </p:cNvSpPr>
            <p:nvPr/>
          </p:nvSpPr>
          <p:spPr bwMode="auto">
            <a:xfrm flipV="1">
              <a:off x="1336"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0" name="Line 38"/>
            <p:cNvSpPr>
              <a:spLocks noChangeShapeType="1"/>
            </p:cNvSpPr>
            <p:nvPr/>
          </p:nvSpPr>
          <p:spPr bwMode="auto">
            <a:xfrm flipV="1">
              <a:off x="1426"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1" name="Line 39"/>
            <p:cNvSpPr>
              <a:spLocks noChangeShapeType="1"/>
            </p:cNvSpPr>
            <p:nvPr/>
          </p:nvSpPr>
          <p:spPr bwMode="auto">
            <a:xfrm flipV="1">
              <a:off x="1522"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2" name="Line 40"/>
            <p:cNvSpPr>
              <a:spLocks noChangeShapeType="1"/>
            </p:cNvSpPr>
            <p:nvPr/>
          </p:nvSpPr>
          <p:spPr bwMode="auto">
            <a:xfrm flipV="1">
              <a:off x="1612"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3" name="Line 41"/>
            <p:cNvSpPr>
              <a:spLocks noChangeShapeType="1"/>
            </p:cNvSpPr>
            <p:nvPr/>
          </p:nvSpPr>
          <p:spPr bwMode="auto">
            <a:xfrm flipV="1">
              <a:off x="1708"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4" name="Line 42"/>
            <p:cNvSpPr>
              <a:spLocks noChangeShapeType="1"/>
            </p:cNvSpPr>
            <p:nvPr/>
          </p:nvSpPr>
          <p:spPr bwMode="auto">
            <a:xfrm flipV="1">
              <a:off x="1798"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5" name="Line 43"/>
            <p:cNvSpPr>
              <a:spLocks noChangeShapeType="1"/>
            </p:cNvSpPr>
            <p:nvPr/>
          </p:nvSpPr>
          <p:spPr bwMode="auto">
            <a:xfrm flipV="1">
              <a:off x="1888"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6" name="Line 44"/>
            <p:cNvSpPr>
              <a:spLocks noChangeShapeType="1"/>
            </p:cNvSpPr>
            <p:nvPr/>
          </p:nvSpPr>
          <p:spPr bwMode="auto">
            <a:xfrm flipV="1">
              <a:off x="1984"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7" name="Line 45"/>
            <p:cNvSpPr>
              <a:spLocks noChangeShapeType="1"/>
            </p:cNvSpPr>
            <p:nvPr/>
          </p:nvSpPr>
          <p:spPr bwMode="auto">
            <a:xfrm flipV="1">
              <a:off x="2074"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8" name="Line 46"/>
            <p:cNvSpPr>
              <a:spLocks noChangeShapeType="1"/>
            </p:cNvSpPr>
            <p:nvPr/>
          </p:nvSpPr>
          <p:spPr bwMode="auto">
            <a:xfrm flipV="1">
              <a:off x="2164"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9" name="Line 47"/>
            <p:cNvSpPr>
              <a:spLocks noChangeShapeType="1"/>
            </p:cNvSpPr>
            <p:nvPr/>
          </p:nvSpPr>
          <p:spPr bwMode="auto">
            <a:xfrm flipV="1">
              <a:off x="2260"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0" name="Line 48"/>
            <p:cNvSpPr>
              <a:spLocks noChangeShapeType="1"/>
            </p:cNvSpPr>
            <p:nvPr/>
          </p:nvSpPr>
          <p:spPr bwMode="auto">
            <a:xfrm flipV="1">
              <a:off x="2350" y="1344"/>
              <a:ext cx="1" cy="1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1" name="Rectangle 49"/>
            <p:cNvSpPr>
              <a:spLocks noChangeArrowheads="1"/>
            </p:cNvSpPr>
            <p:nvPr/>
          </p:nvSpPr>
          <p:spPr bwMode="auto">
            <a:xfrm>
              <a:off x="358" y="1134"/>
              <a:ext cx="1602"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C2D83"/>
                  </a:solidFill>
                  <a:effectLst/>
                  <a:latin typeface="Univers 45 Light" pitchFamily="2" charset="0"/>
                  <a:cs typeface="Arial" pitchFamily="34" charset="0"/>
                </a:rPr>
                <a:t>% change vs. month in prior year, as reported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22" name="Rectangle 50"/>
            <p:cNvSpPr>
              <a:spLocks noChangeArrowheads="1"/>
            </p:cNvSpPr>
            <p:nvPr/>
          </p:nvSpPr>
          <p:spPr bwMode="auto">
            <a:xfrm>
              <a:off x="526" y="2196"/>
              <a:ext cx="27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-70.0%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23" name="Rectangle 51"/>
            <p:cNvSpPr>
              <a:spLocks noChangeArrowheads="1"/>
            </p:cNvSpPr>
            <p:nvPr/>
          </p:nvSpPr>
          <p:spPr bwMode="auto">
            <a:xfrm>
              <a:off x="520" y="2070"/>
              <a:ext cx="27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-60.0%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24" name="Rectangle 52"/>
            <p:cNvSpPr>
              <a:spLocks noChangeArrowheads="1"/>
            </p:cNvSpPr>
            <p:nvPr/>
          </p:nvSpPr>
          <p:spPr bwMode="auto">
            <a:xfrm>
              <a:off x="520" y="1938"/>
              <a:ext cx="27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-50.0%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25" name="Rectangle 53"/>
            <p:cNvSpPr>
              <a:spLocks noChangeArrowheads="1"/>
            </p:cNvSpPr>
            <p:nvPr/>
          </p:nvSpPr>
          <p:spPr bwMode="auto">
            <a:xfrm>
              <a:off x="526" y="1812"/>
              <a:ext cx="27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-40.0%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26" name="Rectangle 54"/>
            <p:cNvSpPr>
              <a:spLocks noChangeArrowheads="1"/>
            </p:cNvSpPr>
            <p:nvPr/>
          </p:nvSpPr>
          <p:spPr bwMode="auto">
            <a:xfrm>
              <a:off x="520" y="1686"/>
              <a:ext cx="27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-30.0%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27" name="Rectangle 55"/>
            <p:cNvSpPr>
              <a:spLocks noChangeArrowheads="1"/>
            </p:cNvSpPr>
            <p:nvPr/>
          </p:nvSpPr>
          <p:spPr bwMode="auto">
            <a:xfrm>
              <a:off x="526" y="1560"/>
              <a:ext cx="27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-20.0%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28" name="Rectangle 56"/>
            <p:cNvSpPr>
              <a:spLocks noChangeArrowheads="1"/>
            </p:cNvSpPr>
            <p:nvPr/>
          </p:nvSpPr>
          <p:spPr bwMode="auto">
            <a:xfrm>
              <a:off x="526" y="1428"/>
              <a:ext cx="27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-10.0%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29" name="Rectangle 57"/>
            <p:cNvSpPr>
              <a:spLocks noChangeArrowheads="1"/>
            </p:cNvSpPr>
            <p:nvPr/>
          </p:nvSpPr>
          <p:spPr bwMode="auto">
            <a:xfrm>
              <a:off x="580" y="1302"/>
              <a:ext cx="21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0.0%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30" name="Rectangle 58"/>
            <p:cNvSpPr>
              <a:spLocks noChangeArrowheads="1"/>
            </p:cNvSpPr>
            <p:nvPr/>
          </p:nvSpPr>
          <p:spPr bwMode="auto">
            <a:xfrm rot="16200000">
              <a:off x="744" y="2328"/>
              <a:ext cx="192"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Jan-10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31" name="Rectangle 59"/>
            <p:cNvSpPr>
              <a:spLocks noChangeArrowheads="1"/>
            </p:cNvSpPr>
            <p:nvPr/>
          </p:nvSpPr>
          <p:spPr bwMode="auto">
            <a:xfrm rot="16200000">
              <a:off x="830" y="2322"/>
              <a:ext cx="200"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Feb-10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32" name="Rectangle 60"/>
            <p:cNvSpPr>
              <a:spLocks noChangeArrowheads="1"/>
            </p:cNvSpPr>
            <p:nvPr/>
          </p:nvSpPr>
          <p:spPr bwMode="auto">
            <a:xfrm rot="16200000">
              <a:off x="918" y="2331"/>
              <a:ext cx="205"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Mar-10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33" name="Rectangle 61"/>
            <p:cNvSpPr>
              <a:spLocks noChangeArrowheads="1"/>
            </p:cNvSpPr>
            <p:nvPr/>
          </p:nvSpPr>
          <p:spPr bwMode="auto">
            <a:xfrm rot="16200000">
              <a:off x="1020" y="2322"/>
              <a:ext cx="192"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Apr-10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34" name="Rectangle 62"/>
            <p:cNvSpPr>
              <a:spLocks noChangeArrowheads="1"/>
            </p:cNvSpPr>
            <p:nvPr/>
          </p:nvSpPr>
          <p:spPr bwMode="auto">
            <a:xfrm rot="16200000">
              <a:off x="1098" y="2337"/>
              <a:ext cx="21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May-10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35" name="Rectangle 63"/>
            <p:cNvSpPr>
              <a:spLocks noChangeArrowheads="1"/>
            </p:cNvSpPr>
            <p:nvPr/>
          </p:nvSpPr>
          <p:spPr bwMode="auto">
            <a:xfrm rot="16200000">
              <a:off x="1199" y="2325"/>
              <a:ext cx="19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Jun-10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36" name="Rectangle 64"/>
            <p:cNvSpPr>
              <a:spLocks noChangeArrowheads="1"/>
            </p:cNvSpPr>
            <p:nvPr/>
          </p:nvSpPr>
          <p:spPr bwMode="auto">
            <a:xfrm rot="16200000">
              <a:off x="1306" y="2313"/>
              <a:ext cx="174"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Jul-10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37" name="Rectangle 65"/>
            <p:cNvSpPr>
              <a:spLocks noChangeArrowheads="1"/>
            </p:cNvSpPr>
            <p:nvPr/>
          </p:nvSpPr>
          <p:spPr bwMode="auto">
            <a:xfrm rot="16200000">
              <a:off x="1379" y="2325"/>
              <a:ext cx="207"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Aug-10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38" name="Rectangle 66"/>
            <p:cNvSpPr>
              <a:spLocks noChangeArrowheads="1"/>
            </p:cNvSpPr>
            <p:nvPr/>
          </p:nvSpPr>
          <p:spPr bwMode="auto">
            <a:xfrm rot="16200000">
              <a:off x="1478" y="2328"/>
              <a:ext cx="203"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Sep-10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39" name="Rectangle 67"/>
            <p:cNvSpPr>
              <a:spLocks noChangeArrowheads="1"/>
            </p:cNvSpPr>
            <p:nvPr/>
          </p:nvSpPr>
          <p:spPr bwMode="auto">
            <a:xfrm rot="16200000">
              <a:off x="1572" y="2330"/>
              <a:ext cx="195"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Oct-10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40" name="Rectangle 68"/>
            <p:cNvSpPr>
              <a:spLocks noChangeArrowheads="1"/>
            </p:cNvSpPr>
            <p:nvPr/>
          </p:nvSpPr>
          <p:spPr bwMode="auto">
            <a:xfrm rot="16200000">
              <a:off x="1656" y="2330"/>
              <a:ext cx="20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Nov-10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41" name="Rectangle 69"/>
            <p:cNvSpPr>
              <a:spLocks noChangeArrowheads="1"/>
            </p:cNvSpPr>
            <p:nvPr/>
          </p:nvSpPr>
          <p:spPr bwMode="auto">
            <a:xfrm rot="16200000">
              <a:off x="1752" y="2330"/>
              <a:ext cx="20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Dec-10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42" name="Rectangle 70"/>
            <p:cNvSpPr>
              <a:spLocks noChangeArrowheads="1"/>
            </p:cNvSpPr>
            <p:nvPr/>
          </p:nvSpPr>
          <p:spPr bwMode="auto">
            <a:xfrm rot="16200000">
              <a:off x="1849" y="2327"/>
              <a:ext cx="192"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Jan-11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43" name="Rectangle 71"/>
            <p:cNvSpPr>
              <a:spLocks noChangeArrowheads="1"/>
            </p:cNvSpPr>
            <p:nvPr/>
          </p:nvSpPr>
          <p:spPr bwMode="auto">
            <a:xfrm rot="16200000">
              <a:off x="1935" y="2321"/>
              <a:ext cx="200"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Feb-11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44" name="Rectangle 72"/>
            <p:cNvSpPr>
              <a:spLocks noChangeArrowheads="1"/>
            </p:cNvSpPr>
            <p:nvPr/>
          </p:nvSpPr>
          <p:spPr bwMode="auto">
            <a:xfrm rot="16200000">
              <a:off x="2029" y="2330"/>
              <a:ext cx="205"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Mar-11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45" name="Rectangle 73"/>
            <p:cNvSpPr>
              <a:spLocks noChangeArrowheads="1"/>
            </p:cNvSpPr>
            <p:nvPr/>
          </p:nvSpPr>
          <p:spPr bwMode="auto">
            <a:xfrm rot="16200000">
              <a:off x="2125" y="2321"/>
              <a:ext cx="192"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Apr-11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46" name="Rectangle 74"/>
            <p:cNvSpPr>
              <a:spLocks noChangeArrowheads="1"/>
            </p:cNvSpPr>
            <p:nvPr/>
          </p:nvSpPr>
          <p:spPr bwMode="auto">
            <a:xfrm rot="16200000">
              <a:off x="2203" y="2336"/>
              <a:ext cx="216"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May-11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47" name="Rectangle 75"/>
            <p:cNvSpPr>
              <a:spLocks noChangeArrowheads="1"/>
            </p:cNvSpPr>
            <p:nvPr/>
          </p:nvSpPr>
          <p:spPr bwMode="auto">
            <a:xfrm rot="16200000">
              <a:off x="252" y="1707"/>
              <a:ext cx="36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Univers 45 Light" pitchFamily="2" charset="0"/>
                  <a:cs typeface="Arial" pitchFamily="34" charset="0"/>
                </a:rPr>
                <a:t>% change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pic>
        <p:nvPicPr>
          <p:cNvPr id="3226" name="Picture 154"/>
          <p:cNvPicPr>
            <a:picLocks noChangeAspect="1" noChangeArrowheads="1"/>
          </p:cNvPicPr>
          <p:nvPr/>
        </p:nvPicPr>
        <p:blipFill>
          <a:blip r:embed="rId3" cstate="print"/>
          <a:srcRect/>
          <a:stretch>
            <a:fillRect/>
          </a:stretch>
        </p:blipFill>
        <p:spPr bwMode="auto">
          <a:xfrm>
            <a:off x="4562475" y="1676400"/>
            <a:ext cx="4191000" cy="1314450"/>
          </a:xfrm>
          <a:prstGeom prst="rect">
            <a:avLst/>
          </a:prstGeom>
          <a:noFill/>
          <a:ln w="9525">
            <a:noFill/>
            <a:miter lim="800000"/>
            <a:headEnd/>
            <a:tailEnd/>
          </a:ln>
          <a:effectLst/>
        </p:spPr>
      </p:pic>
      <p:sp>
        <p:nvSpPr>
          <p:cNvPr id="166" name="Freeform 11"/>
          <p:cNvSpPr>
            <a:spLocks/>
          </p:cNvSpPr>
          <p:nvPr/>
        </p:nvSpPr>
        <p:spPr bwMode="gray">
          <a:xfrm rot="21130719">
            <a:off x="7974013" y="1543050"/>
            <a:ext cx="998538" cy="150495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28575" cap="flat" cmpd="sng">
            <a:solidFill>
              <a:srgbClr val="F38E31"/>
            </a:solidFill>
            <a:prstDash val="solid"/>
            <a:round/>
            <a:headEnd type="none" w="sm" len="sm"/>
            <a:tailEnd type="none" w="sm" len="sm"/>
          </a:ln>
          <a:effectLst/>
        </p:spPr>
        <p:txBody>
          <a:bodyPr wrap="none" anchor="ctr"/>
          <a:lstStyle/>
          <a:p>
            <a:endParaRPr lang="en-US" dirty="0"/>
          </a:p>
        </p:txBody>
      </p:sp>
      <p:sp>
        <p:nvSpPr>
          <p:cNvPr id="179" name="Rectangle 7"/>
          <p:cNvSpPr>
            <a:spLocks noChangeArrowheads="1"/>
          </p:cNvSpPr>
          <p:nvPr/>
        </p:nvSpPr>
        <p:spPr bwMode="auto">
          <a:xfrm>
            <a:off x="486660" y="4469567"/>
            <a:ext cx="3805940" cy="1537533"/>
          </a:xfrm>
          <a:prstGeom prst="rect">
            <a:avLst/>
          </a:prstGeom>
          <a:noFill/>
          <a:ln w="9525" algn="ctr">
            <a:noFill/>
            <a:miter lim="800000"/>
            <a:headEnd/>
            <a:tailEnd/>
          </a:ln>
          <a:effectLst/>
        </p:spPr>
        <p:txBody>
          <a:bodyPr/>
          <a:lstStyle/>
          <a:p>
            <a:pPr marL="228600" indent="-228600" algn="l">
              <a:spcBef>
                <a:spcPct val="20000"/>
              </a:spcBef>
              <a:buClr>
                <a:schemeClr val="accent1"/>
              </a:buClr>
              <a:buSzPct val="125000"/>
              <a:buFont typeface="Arial" pitchFamily="34" charset="0"/>
              <a:buChar char="▪"/>
            </a:pPr>
            <a:r>
              <a:rPr lang="en-US" sz="1400" dirty="0"/>
              <a:t>The chart above shows the </a:t>
            </a:r>
            <a:r>
              <a:rPr lang="en-US" sz="1400" dirty="0" smtClean="0"/>
              <a:t>percent </a:t>
            </a:r>
            <a:r>
              <a:rPr lang="en-US" sz="1400" dirty="0"/>
              <a:t>change in revenues for a month as compared to the same month in the prior year. </a:t>
            </a:r>
          </a:p>
          <a:p>
            <a:pPr marL="228600" indent="-228600" algn="l">
              <a:spcBef>
                <a:spcPct val="20000"/>
              </a:spcBef>
              <a:buClr>
                <a:schemeClr val="accent1"/>
              </a:buClr>
              <a:buSzPct val="125000"/>
              <a:buFont typeface="Arial" pitchFamily="34" charset="0"/>
              <a:buChar char="▪"/>
            </a:pPr>
            <a:r>
              <a:rPr lang="en-US" sz="1400" dirty="0"/>
              <a:t>This type of analysis can be used to demonstrate a consistent increase or decrease over a period of time</a:t>
            </a:r>
          </a:p>
          <a:p>
            <a:pPr marL="228600" indent="-228600" algn="l">
              <a:spcBef>
                <a:spcPct val="20000"/>
              </a:spcBef>
              <a:buFontTx/>
              <a:buBlip>
                <a:blip r:embed="rId4"/>
              </a:buBlip>
            </a:pPr>
            <a:endParaRPr lang="en-US" sz="1400" dirty="0"/>
          </a:p>
        </p:txBody>
      </p:sp>
      <p:sp>
        <p:nvSpPr>
          <p:cNvPr id="180" name="Rectangle 7"/>
          <p:cNvSpPr>
            <a:spLocks noChangeArrowheads="1"/>
          </p:cNvSpPr>
          <p:nvPr/>
        </p:nvSpPr>
        <p:spPr bwMode="auto">
          <a:xfrm>
            <a:off x="4550660" y="3402767"/>
            <a:ext cx="3945640" cy="1537533"/>
          </a:xfrm>
          <a:prstGeom prst="rect">
            <a:avLst/>
          </a:prstGeom>
          <a:noFill/>
          <a:ln w="9525" algn="ctr">
            <a:noFill/>
            <a:miter lim="800000"/>
            <a:headEnd/>
            <a:tailEnd/>
          </a:ln>
          <a:effectLst/>
        </p:spPr>
        <p:txBody>
          <a:bodyPr/>
          <a:lstStyle/>
          <a:p>
            <a:pPr marL="228600" indent="-228600" algn="l">
              <a:spcBef>
                <a:spcPct val="20000"/>
              </a:spcBef>
              <a:buClr>
                <a:schemeClr val="accent1"/>
              </a:buClr>
              <a:buSzPct val="125000"/>
              <a:buFont typeface="Arial" pitchFamily="34" charset="0"/>
              <a:buChar char="▪"/>
            </a:pPr>
            <a:r>
              <a:rPr lang="en-US" sz="1400" dirty="0"/>
              <a:t>The table above presents revenue growth for each year. This type of analysis can be used not only to understand the trends in historical periods but also to compare to forecasts, i.e</a:t>
            </a:r>
            <a:r>
              <a:rPr lang="en-US" sz="1400" dirty="0" smtClean="0"/>
              <a:t>. </a:t>
            </a:r>
            <a:r>
              <a:rPr lang="en-US" sz="1400" dirty="0"/>
              <a:t>is the forecasted growth in each product category comparable to historical performance</a:t>
            </a:r>
          </a:p>
          <a:p>
            <a:pPr marL="228600" indent="-228600" algn="l">
              <a:spcBef>
                <a:spcPct val="20000"/>
              </a:spcBef>
              <a:buClr>
                <a:schemeClr val="accent1"/>
              </a:buClr>
              <a:buSzPct val="125000"/>
              <a:buFont typeface="Arial" pitchFamily="34" charset="0"/>
              <a:buChar char="▪"/>
            </a:pPr>
            <a:r>
              <a:rPr lang="en-US" sz="1400" dirty="0"/>
              <a:t>Growth rate analysis is useful only when comparing like for like performance. If the performance is distorted by acquisitions, disposals, product launches etc, such distortions should be removed before doing growth analysis. </a:t>
            </a:r>
          </a:p>
          <a:p>
            <a:pPr marL="228600" indent="-228600" algn="l">
              <a:spcBef>
                <a:spcPct val="20000"/>
              </a:spcBef>
              <a:buClr>
                <a:schemeClr val="accent1"/>
              </a:buClr>
              <a:buFontTx/>
              <a:buBlip>
                <a:blip r:embed="rId4"/>
              </a:buBlip>
            </a:pPr>
            <a:endParaRPr lang="en-US" sz="1400" dirty="0"/>
          </a:p>
        </p:txBody>
      </p:sp>
      <p:sp>
        <p:nvSpPr>
          <p:cNvPr id="89" name="TextBox 88"/>
          <p:cNvSpPr txBox="1"/>
          <p:nvPr/>
        </p:nvSpPr>
        <p:spPr bwMode="ltGray">
          <a:xfrm>
            <a:off x="6934199" y="1429578"/>
            <a:ext cx="1781257" cy="246221"/>
          </a:xfrm>
          <a:prstGeom prst="rect">
            <a:avLst/>
          </a:prstGeom>
          <a:solidFill>
            <a:srgbClr val="C84E00"/>
          </a:solidFill>
        </p:spPr>
        <p:txBody>
          <a:bodyPr wrap="none" rtlCol="0">
            <a:spAutoFit/>
          </a:bodyPr>
          <a:lstStyle/>
          <a:p>
            <a:r>
              <a:rPr lang="en-US" sz="1000" dirty="0" smtClean="0"/>
              <a:t>For Example Purposes Only</a:t>
            </a:r>
            <a:endParaRPr lang="en-US" sz="1000" dirty="0"/>
          </a:p>
        </p:txBody>
      </p:sp>
      <p:sp>
        <p:nvSpPr>
          <p:cNvPr id="90" name="TextBox 89"/>
          <p:cNvSpPr txBox="1"/>
          <p:nvPr/>
        </p:nvSpPr>
        <p:spPr>
          <a:xfrm>
            <a:off x="2107094" y="1451113"/>
            <a:ext cx="1781257" cy="246221"/>
          </a:xfrm>
          <a:prstGeom prst="rect">
            <a:avLst/>
          </a:prstGeom>
          <a:solidFill>
            <a:srgbClr val="C84E00"/>
          </a:solidFill>
        </p:spPr>
        <p:txBody>
          <a:bodyPr wrap="none" rtlCol="0">
            <a:spAutoFit/>
          </a:bodyPr>
          <a:lstStyle/>
          <a:p>
            <a:r>
              <a:rPr lang="en-US" sz="1000" dirty="0" smtClean="0"/>
              <a:t>For Example Purposes Only</a:t>
            </a:r>
            <a:endParaRPr lang="en-US" sz="1000" dirty="0"/>
          </a:p>
        </p:txBody>
      </p:sp>
      <p:pic>
        <p:nvPicPr>
          <p:cNvPr id="91" name="Picture 5"/>
          <p:cNvPicPr>
            <a:picLocks noChangeAspect="1" noChangeArrowheads="1"/>
          </p:cNvPicPr>
          <p:nvPr/>
        </p:nvPicPr>
        <p:blipFill>
          <a:blip r:embed="rId5"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7917"/>
                                        </p:tgtEl>
                                        <p:attrNameLst>
                                          <p:attrName>style.visibility</p:attrName>
                                        </p:attrNameLst>
                                      </p:cBhvr>
                                      <p:to>
                                        <p:strVal val="visible"/>
                                      </p:to>
                                    </p:set>
                                    <p:anim calcmode="lin" valueType="num">
                                      <p:cBhvr additive="base">
                                        <p:cTn id="7" dur="500" fill="hold"/>
                                        <p:tgtEl>
                                          <p:spTgt spid="1787917"/>
                                        </p:tgtEl>
                                        <p:attrNameLst>
                                          <p:attrName>ppt_x</p:attrName>
                                        </p:attrNameLst>
                                      </p:cBhvr>
                                      <p:tavLst>
                                        <p:tav tm="0">
                                          <p:val>
                                            <p:strVal val="#ppt_x"/>
                                          </p:val>
                                        </p:tav>
                                        <p:tav tm="100000">
                                          <p:val>
                                            <p:strVal val="#ppt_x"/>
                                          </p:val>
                                        </p:tav>
                                      </p:tavLst>
                                    </p:anim>
                                    <p:anim calcmode="lin" valueType="num">
                                      <p:cBhvr additive="base">
                                        <p:cTn id="8" dur="500" fill="hold"/>
                                        <p:tgtEl>
                                          <p:spTgt spid="17879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87908"/>
                                        </p:tgtEl>
                                        <p:attrNameLst>
                                          <p:attrName>style.visibility</p:attrName>
                                        </p:attrNameLst>
                                      </p:cBhvr>
                                      <p:to>
                                        <p:strVal val="visible"/>
                                      </p:to>
                                    </p:set>
                                    <p:anim calcmode="lin" valueType="num">
                                      <p:cBhvr additive="base">
                                        <p:cTn id="13" dur="500" fill="hold"/>
                                        <p:tgtEl>
                                          <p:spTgt spid="1787908"/>
                                        </p:tgtEl>
                                        <p:attrNameLst>
                                          <p:attrName>ppt_x</p:attrName>
                                        </p:attrNameLst>
                                      </p:cBhvr>
                                      <p:tavLst>
                                        <p:tav tm="0">
                                          <p:val>
                                            <p:strVal val="#ppt_x"/>
                                          </p:val>
                                        </p:tav>
                                        <p:tav tm="100000">
                                          <p:val>
                                            <p:strVal val="#ppt_x"/>
                                          </p:val>
                                        </p:tav>
                                      </p:tavLst>
                                    </p:anim>
                                    <p:anim calcmode="lin" valueType="num">
                                      <p:cBhvr additive="base">
                                        <p:cTn id="14" dur="500" fill="hold"/>
                                        <p:tgtEl>
                                          <p:spTgt spid="178790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nodePh="1">
                                  <p:stCondLst>
                                    <p:cond delay="0"/>
                                  </p:stCondLst>
                                  <p:endCondLst>
                                    <p:cond evt="begin" delay="0">
                                      <p:tn val="15"/>
                                    </p:cond>
                                  </p:endCondLst>
                                  <p:childTnLst>
                                    <p:set>
                                      <p:cBhvr>
                                        <p:cTn id="16" dur="1" fill="hold">
                                          <p:stCondLst>
                                            <p:cond delay="0"/>
                                          </p:stCondLst>
                                        </p:cTn>
                                        <p:tgtEl>
                                          <p:spTgt spid="1787909"/>
                                        </p:tgtEl>
                                        <p:attrNameLst>
                                          <p:attrName>style.visibility</p:attrName>
                                        </p:attrNameLst>
                                      </p:cBhvr>
                                      <p:to>
                                        <p:strVal val="visible"/>
                                      </p:to>
                                    </p:set>
                                    <p:anim calcmode="lin" valueType="num">
                                      <p:cBhvr additive="base">
                                        <p:cTn id="17" dur="500" fill="hold"/>
                                        <p:tgtEl>
                                          <p:spTgt spid="1787909"/>
                                        </p:tgtEl>
                                        <p:attrNameLst>
                                          <p:attrName>ppt_x</p:attrName>
                                        </p:attrNameLst>
                                      </p:cBhvr>
                                      <p:tavLst>
                                        <p:tav tm="0">
                                          <p:val>
                                            <p:strVal val="#ppt_x"/>
                                          </p:val>
                                        </p:tav>
                                        <p:tav tm="100000">
                                          <p:val>
                                            <p:strVal val="#ppt_x"/>
                                          </p:val>
                                        </p:tav>
                                      </p:tavLst>
                                    </p:anim>
                                    <p:anim calcmode="lin" valueType="num">
                                      <p:cBhvr additive="base">
                                        <p:cTn id="18" dur="500" fill="hold"/>
                                        <p:tgtEl>
                                          <p:spTgt spid="178790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nodePh="1">
                                  <p:stCondLst>
                                    <p:cond delay="0"/>
                                  </p:stCondLst>
                                  <p:endCondLst>
                                    <p:cond evt="begin" delay="0">
                                      <p:tn val="19"/>
                                    </p:cond>
                                  </p:endCondLst>
                                  <p:childTnLst>
                                    <p:set>
                                      <p:cBhvr>
                                        <p:cTn id="20" dur="1" fill="hold">
                                          <p:stCondLst>
                                            <p:cond delay="0"/>
                                          </p:stCondLst>
                                        </p:cTn>
                                        <p:tgtEl>
                                          <p:spTgt spid="1787910"/>
                                        </p:tgtEl>
                                        <p:attrNameLst>
                                          <p:attrName>style.visibility</p:attrName>
                                        </p:attrNameLst>
                                      </p:cBhvr>
                                      <p:to>
                                        <p:strVal val="visible"/>
                                      </p:to>
                                    </p:set>
                                    <p:anim calcmode="lin" valueType="num">
                                      <p:cBhvr additive="base">
                                        <p:cTn id="21" dur="500" fill="hold"/>
                                        <p:tgtEl>
                                          <p:spTgt spid="1787910"/>
                                        </p:tgtEl>
                                        <p:attrNameLst>
                                          <p:attrName>ppt_x</p:attrName>
                                        </p:attrNameLst>
                                      </p:cBhvr>
                                      <p:tavLst>
                                        <p:tav tm="0">
                                          <p:val>
                                            <p:strVal val="#ppt_x"/>
                                          </p:val>
                                        </p:tav>
                                        <p:tav tm="100000">
                                          <p:val>
                                            <p:strVal val="#ppt_x"/>
                                          </p:val>
                                        </p:tav>
                                      </p:tavLst>
                                    </p:anim>
                                    <p:anim calcmode="lin" valueType="num">
                                      <p:cBhvr additive="base">
                                        <p:cTn id="22" dur="500" fill="hold"/>
                                        <p:tgtEl>
                                          <p:spTgt spid="17879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87907"/>
                                        </p:tgtEl>
                                        <p:attrNameLst>
                                          <p:attrName>style.visibility</p:attrName>
                                        </p:attrNameLst>
                                      </p:cBhvr>
                                      <p:to>
                                        <p:strVal val="visible"/>
                                      </p:to>
                                    </p:set>
                                    <p:anim calcmode="lin" valueType="num">
                                      <p:cBhvr additive="base">
                                        <p:cTn id="27" dur="500" fill="hold"/>
                                        <p:tgtEl>
                                          <p:spTgt spid="1787907"/>
                                        </p:tgtEl>
                                        <p:attrNameLst>
                                          <p:attrName>ppt_x</p:attrName>
                                        </p:attrNameLst>
                                      </p:cBhvr>
                                      <p:tavLst>
                                        <p:tav tm="0">
                                          <p:val>
                                            <p:strVal val="#ppt_x"/>
                                          </p:val>
                                        </p:tav>
                                        <p:tav tm="100000">
                                          <p:val>
                                            <p:strVal val="#ppt_x"/>
                                          </p:val>
                                        </p:tav>
                                      </p:tavLst>
                                    </p:anim>
                                    <p:anim calcmode="lin" valueType="num">
                                      <p:cBhvr additive="base">
                                        <p:cTn id="28" dur="500" fill="hold"/>
                                        <p:tgtEl>
                                          <p:spTgt spid="178790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87911"/>
                                        </p:tgtEl>
                                        <p:attrNameLst>
                                          <p:attrName>style.visibility</p:attrName>
                                        </p:attrNameLst>
                                      </p:cBhvr>
                                      <p:to>
                                        <p:strVal val="visible"/>
                                      </p:to>
                                    </p:set>
                                    <p:anim calcmode="lin" valueType="num">
                                      <p:cBhvr additive="base">
                                        <p:cTn id="33" dur="500" fill="hold"/>
                                        <p:tgtEl>
                                          <p:spTgt spid="1787911"/>
                                        </p:tgtEl>
                                        <p:attrNameLst>
                                          <p:attrName>ppt_x</p:attrName>
                                        </p:attrNameLst>
                                      </p:cBhvr>
                                      <p:tavLst>
                                        <p:tav tm="0">
                                          <p:val>
                                            <p:strVal val="#ppt_x"/>
                                          </p:val>
                                        </p:tav>
                                        <p:tav tm="100000">
                                          <p:val>
                                            <p:strVal val="#ppt_x"/>
                                          </p:val>
                                        </p:tav>
                                      </p:tavLst>
                                    </p:anim>
                                    <p:anim calcmode="lin" valueType="num">
                                      <p:cBhvr additive="base">
                                        <p:cTn id="34" dur="500" fill="hold"/>
                                        <p:tgtEl>
                                          <p:spTgt spid="17879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6"/>
                                        </p:tgtEl>
                                        <p:attrNameLst>
                                          <p:attrName>style.visibility</p:attrName>
                                        </p:attrNameLst>
                                      </p:cBhvr>
                                      <p:to>
                                        <p:strVal val="visible"/>
                                      </p:to>
                                    </p:set>
                                    <p:anim calcmode="lin" valueType="num">
                                      <p:cBhvr additive="base">
                                        <p:cTn id="39" dur="500" fill="hold"/>
                                        <p:tgtEl>
                                          <p:spTgt spid="166"/>
                                        </p:tgtEl>
                                        <p:attrNameLst>
                                          <p:attrName>ppt_x</p:attrName>
                                        </p:attrNameLst>
                                      </p:cBhvr>
                                      <p:tavLst>
                                        <p:tav tm="0">
                                          <p:val>
                                            <p:strVal val="#ppt_x"/>
                                          </p:val>
                                        </p:tav>
                                        <p:tav tm="100000">
                                          <p:val>
                                            <p:strVal val="#ppt_x"/>
                                          </p:val>
                                        </p:tav>
                                      </p:tavLst>
                                    </p:anim>
                                    <p:anim calcmode="lin" valueType="num">
                                      <p:cBhvr additive="base">
                                        <p:cTn id="40"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9"/>
                                        </p:tgtEl>
                                        <p:attrNameLst>
                                          <p:attrName>style.visibility</p:attrName>
                                        </p:attrNameLst>
                                      </p:cBhvr>
                                      <p:to>
                                        <p:strVal val="visible"/>
                                      </p:to>
                                    </p:set>
                                    <p:anim calcmode="lin" valueType="num">
                                      <p:cBhvr additive="base">
                                        <p:cTn id="45" dur="500" fill="hold"/>
                                        <p:tgtEl>
                                          <p:spTgt spid="179"/>
                                        </p:tgtEl>
                                        <p:attrNameLst>
                                          <p:attrName>ppt_x</p:attrName>
                                        </p:attrNameLst>
                                      </p:cBhvr>
                                      <p:tavLst>
                                        <p:tav tm="0">
                                          <p:val>
                                            <p:strVal val="#ppt_x"/>
                                          </p:val>
                                        </p:tav>
                                        <p:tav tm="100000">
                                          <p:val>
                                            <p:strVal val="#ppt_x"/>
                                          </p:val>
                                        </p:tav>
                                      </p:tavLst>
                                    </p:anim>
                                    <p:anim calcmode="lin" valueType="num">
                                      <p:cBhvr additive="base">
                                        <p:cTn id="46"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0"/>
                                        </p:tgtEl>
                                        <p:attrNameLst>
                                          <p:attrName>style.visibility</p:attrName>
                                        </p:attrNameLst>
                                      </p:cBhvr>
                                      <p:to>
                                        <p:strVal val="visible"/>
                                      </p:to>
                                    </p:set>
                                    <p:anim calcmode="lin" valueType="num">
                                      <p:cBhvr additive="base">
                                        <p:cTn id="51" dur="500" fill="hold"/>
                                        <p:tgtEl>
                                          <p:spTgt spid="180"/>
                                        </p:tgtEl>
                                        <p:attrNameLst>
                                          <p:attrName>ppt_x</p:attrName>
                                        </p:attrNameLst>
                                      </p:cBhvr>
                                      <p:tavLst>
                                        <p:tav tm="0">
                                          <p:val>
                                            <p:strVal val="#ppt_x"/>
                                          </p:val>
                                        </p:tav>
                                        <p:tav tm="100000">
                                          <p:val>
                                            <p:strVal val="#ppt_x"/>
                                          </p:val>
                                        </p:tav>
                                      </p:tavLst>
                                    </p:anim>
                                    <p:anim calcmode="lin" valueType="num">
                                      <p:cBhvr additive="base">
                                        <p:cTn id="52"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7907" grpId="0"/>
      <p:bldP spid="1787908" grpId="0" animBg="1"/>
      <p:bldP spid="1787909" grpId="0" animBg="1"/>
      <p:bldP spid="1787910" grpId="0" animBg="1"/>
      <p:bldP spid="1787911" grpId="0"/>
      <p:bldP spid="1787917" grpId="0"/>
      <p:bldP spid="166" grpId="0" animBg="1"/>
      <p:bldP spid="179" grpId="0"/>
      <p:bldP spid="1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body" idx="1"/>
          </p:nvPr>
        </p:nvSpPr>
        <p:spPr/>
        <p:txBody>
          <a:bodyPr/>
          <a:lstStyle/>
          <a:p>
            <a:pPr>
              <a:lnSpc>
                <a:spcPct val="90000"/>
              </a:lnSpc>
            </a:pPr>
            <a:r>
              <a:rPr lang="en-US" sz="2000" u="sng" dirty="0"/>
              <a:t>Run rate</a:t>
            </a:r>
          </a:p>
          <a:p>
            <a:pPr marL="228600" lvl="1" indent="-227013">
              <a:lnSpc>
                <a:spcPct val="90000"/>
              </a:lnSpc>
              <a:buSzPct val="125000"/>
              <a:buFont typeface="Arial" pitchFamily="34" charset="0"/>
              <a:buChar char="▪"/>
            </a:pPr>
            <a:r>
              <a:rPr lang="en-US" sz="1800" dirty="0"/>
              <a:t>Annualized sales based on monthly, quarterly or weekly periods </a:t>
            </a:r>
          </a:p>
          <a:p>
            <a:pPr marL="228600" lvl="1" indent="-227013">
              <a:lnSpc>
                <a:spcPct val="90000"/>
              </a:lnSpc>
            </a:pPr>
            <a:endParaRPr lang="en-US" sz="1800" b="1" dirty="0"/>
          </a:p>
          <a:p>
            <a:pPr marL="228600" lvl="1" indent="-227013">
              <a:lnSpc>
                <a:spcPct val="90000"/>
              </a:lnSpc>
            </a:pPr>
            <a:endParaRPr lang="en-US" sz="1800" b="1" dirty="0"/>
          </a:p>
          <a:p>
            <a:pPr marL="228600" lvl="1" indent="-227013">
              <a:lnSpc>
                <a:spcPct val="90000"/>
              </a:lnSpc>
            </a:pPr>
            <a:endParaRPr lang="en-US" sz="1800" b="1" dirty="0"/>
          </a:p>
          <a:p>
            <a:pPr marL="228600" lvl="1" indent="-227013">
              <a:lnSpc>
                <a:spcPct val="90000"/>
              </a:lnSpc>
              <a:buSzPct val="125000"/>
              <a:buFont typeface="Arial" pitchFamily="34" charset="0"/>
              <a:buChar char="▪"/>
            </a:pPr>
            <a:r>
              <a:rPr lang="en-US" sz="1800" dirty="0"/>
              <a:t>Only works if there is no seasonality to sales</a:t>
            </a:r>
          </a:p>
          <a:p>
            <a:pPr marL="228600" lvl="1" indent="-227013">
              <a:lnSpc>
                <a:spcPct val="90000"/>
              </a:lnSpc>
              <a:buSzPct val="125000"/>
              <a:buFont typeface="Arial" pitchFamily="34" charset="0"/>
              <a:buChar char="▪"/>
            </a:pPr>
            <a:r>
              <a:rPr lang="en-US" sz="1800" dirty="0"/>
              <a:t>Useful to analyze trends, help understand what YTD results mean for full year</a:t>
            </a:r>
          </a:p>
          <a:p>
            <a:pPr marL="228600" lvl="1" indent="-227013">
              <a:lnSpc>
                <a:spcPct val="90000"/>
              </a:lnSpc>
              <a:buSzPct val="125000"/>
              <a:buFont typeface="Arial" pitchFamily="34" charset="0"/>
              <a:buChar char="▪"/>
            </a:pPr>
            <a:r>
              <a:rPr lang="en-US" sz="1800" dirty="0"/>
              <a:t>Perform fluctuation analysis – for example, run rate based on annualizing YTD results compared to management’s forecast for the year can help understand unusual/one-ff activities </a:t>
            </a:r>
          </a:p>
          <a:p>
            <a:pPr marL="228600" lvl="1" indent="-227013">
              <a:lnSpc>
                <a:spcPct val="90000"/>
              </a:lnSpc>
              <a:buSzPct val="125000"/>
              <a:buFont typeface="Arial" pitchFamily="34" charset="0"/>
              <a:buChar char="▪"/>
            </a:pPr>
            <a:r>
              <a:rPr lang="en-US" sz="1800" dirty="0"/>
              <a:t>Can be used to show full year impact of changes in key value drivers, for example:</a:t>
            </a:r>
          </a:p>
          <a:p>
            <a:pPr marL="407987" lvl="2" indent="-227013">
              <a:lnSpc>
                <a:spcPct val="90000"/>
              </a:lnSpc>
              <a:buSzPct val="100000"/>
            </a:pPr>
            <a:r>
              <a:rPr lang="en-US" sz="1800" dirty="0"/>
              <a:t>Acquisition or new product release</a:t>
            </a:r>
          </a:p>
          <a:p>
            <a:pPr marL="407987" lvl="2" indent="-227013">
              <a:lnSpc>
                <a:spcPct val="90000"/>
              </a:lnSpc>
              <a:buSzPct val="100000"/>
            </a:pPr>
            <a:r>
              <a:rPr lang="en-US" sz="1800" dirty="0"/>
              <a:t>Customer wins or losses</a:t>
            </a:r>
          </a:p>
        </p:txBody>
      </p:sp>
      <p:sp>
        <p:nvSpPr>
          <p:cNvPr id="10"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a:t>
            </a:r>
            <a:r>
              <a:rPr lang="en-US" sz="1800" dirty="0"/>
              <a:t> </a:t>
            </a:r>
            <a:r>
              <a:rPr lang="en-US" sz="1800" dirty="0" smtClean="0"/>
              <a:t>– </a:t>
            </a:r>
            <a:r>
              <a:rPr lang="en-US" sz="1800" dirty="0"/>
              <a:t>growth and run rates (2)</a:t>
            </a:r>
          </a:p>
        </p:txBody>
      </p:sp>
      <p:pic>
        <p:nvPicPr>
          <p:cNvPr id="1027" name="Picture 3"/>
          <p:cNvPicPr>
            <a:picLocks noChangeAspect="1" noChangeArrowheads="1"/>
          </p:cNvPicPr>
          <p:nvPr/>
        </p:nvPicPr>
        <p:blipFill>
          <a:blip r:embed="rId3" cstate="print"/>
          <a:srcRect/>
          <a:stretch>
            <a:fillRect/>
          </a:stretch>
        </p:blipFill>
        <p:spPr bwMode="auto">
          <a:xfrm>
            <a:off x="390525" y="1906588"/>
            <a:ext cx="6419850" cy="790575"/>
          </a:xfrm>
          <a:prstGeom prst="rect">
            <a:avLst/>
          </a:prstGeom>
          <a:noFill/>
          <a:ln w="9525">
            <a:noFill/>
            <a:miter lim="800000"/>
            <a:headEnd/>
            <a:tailEnd/>
          </a:ln>
          <a:effectLst/>
        </p:spPr>
      </p:pic>
      <p:sp>
        <p:nvSpPr>
          <p:cNvPr id="8" name="TextBox 7"/>
          <p:cNvSpPr txBox="1"/>
          <p:nvPr/>
        </p:nvSpPr>
        <p:spPr bwMode="ltGray">
          <a:xfrm>
            <a:off x="7093225" y="1066800"/>
            <a:ext cx="1781257" cy="246221"/>
          </a:xfrm>
          <a:prstGeom prst="rect">
            <a:avLst/>
          </a:prstGeom>
          <a:solidFill>
            <a:srgbClr val="C84E00"/>
          </a:solidFill>
        </p:spPr>
        <p:txBody>
          <a:bodyPr wrap="none" rtlCol="0">
            <a:spAutoFit/>
          </a:bodyPr>
          <a:lstStyle/>
          <a:p>
            <a:r>
              <a:rPr lang="en-US" sz="1000" dirty="0" smtClean="0"/>
              <a:t>For Example Purposes Only</a:t>
            </a:r>
            <a:endParaRPr lang="en-US" sz="1000" dirty="0"/>
          </a:p>
        </p:txBody>
      </p:sp>
      <p:pic>
        <p:nvPicPr>
          <p:cNvPr id="9" name="Picture 5"/>
          <p:cNvPicPr>
            <a:picLocks noChangeAspect="1" noChangeArrowheads="1"/>
          </p:cNvPicPr>
          <p:nvPr/>
        </p:nvPicPr>
        <p:blipFill>
          <a:blip r:embed="rId4"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2434">
                                            <p:txEl>
                                              <p:pRg st="0" end="0"/>
                                            </p:txEl>
                                          </p:spTgt>
                                        </p:tgtEl>
                                        <p:attrNameLst>
                                          <p:attrName>style.visibility</p:attrName>
                                        </p:attrNameLst>
                                      </p:cBhvr>
                                      <p:to>
                                        <p:strVal val="visible"/>
                                      </p:to>
                                    </p:set>
                                    <p:anim calcmode="lin" valueType="num">
                                      <p:cBhvr additive="base">
                                        <p:cTn id="7" dur="500" fill="hold"/>
                                        <p:tgtEl>
                                          <p:spTgt spid="16824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24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82434">
                                            <p:txEl>
                                              <p:pRg st="1" end="1"/>
                                            </p:txEl>
                                          </p:spTgt>
                                        </p:tgtEl>
                                        <p:attrNameLst>
                                          <p:attrName>style.visibility</p:attrName>
                                        </p:attrNameLst>
                                      </p:cBhvr>
                                      <p:to>
                                        <p:strVal val="visible"/>
                                      </p:to>
                                    </p:set>
                                    <p:anim calcmode="lin" valueType="num">
                                      <p:cBhvr additive="base">
                                        <p:cTn id="13" dur="500" fill="hold"/>
                                        <p:tgtEl>
                                          <p:spTgt spid="16824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8243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82434">
                                            <p:txEl>
                                              <p:pRg st="5" end="5"/>
                                            </p:txEl>
                                          </p:spTgt>
                                        </p:tgtEl>
                                        <p:attrNameLst>
                                          <p:attrName>style.visibility</p:attrName>
                                        </p:attrNameLst>
                                      </p:cBhvr>
                                      <p:to>
                                        <p:strVal val="visible"/>
                                      </p:to>
                                    </p:set>
                                    <p:anim calcmode="lin" valueType="num">
                                      <p:cBhvr additive="base">
                                        <p:cTn id="17" dur="500" fill="hold"/>
                                        <p:tgtEl>
                                          <p:spTgt spid="1682434">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82434">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82434">
                                            <p:txEl>
                                              <p:pRg st="6" end="6"/>
                                            </p:txEl>
                                          </p:spTgt>
                                        </p:tgtEl>
                                        <p:attrNameLst>
                                          <p:attrName>style.visibility</p:attrName>
                                        </p:attrNameLst>
                                      </p:cBhvr>
                                      <p:to>
                                        <p:strVal val="visible"/>
                                      </p:to>
                                    </p:set>
                                    <p:anim calcmode="lin" valueType="num">
                                      <p:cBhvr additive="base">
                                        <p:cTn id="21" dur="500" fill="hold"/>
                                        <p:tgtEl>
                                          <p:spTgt spid="1682434">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82434">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82434">
                                            <p:txEl>
                                              <p:pRg st="7" end="7"/>
                                            </p:txEl>
                                          </p:spTgt>
                                        </p:tgtEl>
                                        <p:attrNameLst>
                                          <p:attrName>style.visibility</p:attrName>
                                        </p:attrNameLst>
                                      </p:cBhvr>
                                      <p:to>
                                        <p:strVal val="visible"/>
                                      </p:to>
                                    </p:set>
                                    <p:anim calcmode="lin" valueType="num">
                                      <p:cBhvr additive="base">
                                        <p:cTn id="25" dur="500" fill="hold"/>
                                        <p:tgtEl>
                                          <p:spTgt spid="168243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82434">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82434">
                                            <p:txEl>
                                              <p:pRg st="8" end="8"/>
                                            </p:txEl>
                                          </p:spTgt>
                                        </p:tgtEl>
                                        <p:attrNameLst>
                                          <p:attrName>style.visibility</p:attrName>
                                        </p:attrNameLst>
                                      </p:cBhvr>
                                      <p:to>
                                        <p:strVal val="visible"/>
                                      </p:to>
                                    </p:set>
                                    <p:anim calcmode="lin" valueType="num">
                                      <p:cBhvr additive="base">
                                        <p:cTn id="29" dur="500" fill="hold"/>
                                        <p:tgtEl>
                                          <p:spTgt spid="1682434">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82434">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82434">
                                            <p:txEl>
                                              <p:pRg st="9" end="9"/>
                                            </p:txEl>
                                          </p:spTgt>
                                        </p:tgtEl>
                                        <p:attrNameLst>
                                          <p:attrName>style.visibility</p:attrName>
                                        </p:attrNameLst>
                                      </p:cBhvr>
                                      <p:to>
                                        <p:strVal val="visible"/>
                                      </p:to>
                                    </p:set>
                                    <p:anim calcmode="lin" valueType="num">
                                      <p:cBhvr additive="base">
                                        <p:cTn id="33" dur="500" fill="hold"/>
                                        <p:tgtEl>
                                          <p:spTgt spid="1682434">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82434">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82434">
                                            <p:txEl>
                                              <p:pRg st="10" end="10"/>
                                            </p:txEl>
                                          </p:spTgt>
                                        </p:tgtEl>
                                        <p:attrNameLst>
                                          <p:attrName>style.visibility</p:attrName>
                                        </p:attrNameLst>
                                      </p:cBhvr>
                                      <p:to>
                                        <p:strVal val="visible"/>
                                      </p:to>
                                    </p:set>
                                    <p:anim calcmode="lin" valueType="num">
                                      <p:cBhvr additive="base">
                                        <p:cTn id="37" dur="500" fill="hold"/>
                                        <p:tgtEl>
                                          <p:spTgt spid="1682434">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8243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4" name="Text Box 14"/>
          <p:cNvSpPr txBox="1">
            <a:spLocks noChangeArrowheads="1"/>
          </p:cNvSpPr>
          <p:nvPr/>
        </p:nvSpPr>
        <p:spPr bwMode="auto">
          <a:xfrm>
            <a:off x="7918939" y="369888"/>
            <a:ext cx="218174" cy="463846"/>
          </a:xfrm>
          <a:prstGeom prst="rect">
            <a:avLst/>
          </a:prstGeom>
          <a:noFill/>
          <a:ln w="6350">
            <a:noFill/>
            <a:miter lim="800000"/>
            <a:headEnd type="none" w="sm" len="sm"/>
            <a:tailEnd type="none" w="sm" len="sm"/>
          </a:ln>
          <a:effectLst/>
        </p:spPr>
        <p:txBody>
          <a:bodyPr wrap="none" lIns="126000" tIns="46800" rIns="90000" bIns="46800">
            <a:spAutoFit/>
          </a:bodyPr>
          <a:lstStyle/>
          <a:p>
            <a:pPr defTabSz="762000" eaLnBrk="0" hangingPunct="0"/>
            <a:endParaRPr lang="en-US" sz="2400">
              <a:latin typeface="Times New Roman" pitchFamily="18" charset="0"/>
            </a:endParaRPr>
          </a:p>
        </p:txBody>
      </p:sp>
      <p:sp>
        <p:nvSpPr>
          <p:cNvPr id="9" name="Rectangle 2"/>
          <p:cNvSpPr txBox="1">
            <a:spLocks noChangeArrowheads="1"/>
          </p:cNvSpPr>
          <p:nvPr/>
        </p:nvSpPr>
        <p:spPr bwMode="auto">
          <a:xfrm>
            <a:off x="211138" y="1219200"/>
            <a:ext cx="8682037" cy="45259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a:lnSpc>
                <a:spcPct val="90000"/>
              </a:lnSpc>
              <a:spcBef>
                <a:spcPts val="600"/>
              </a:spcBef>
              <a:spcAft>
                <a:spcPts val="600"/>
              </a:spcAft>
              <a:buClr>
                <a:schemeClr val="accent1"/>
              </a:buClr>
              <a:buSzPct val="125000"/>
              <a:buFont typeface="Arial" pitchFamily="34" charset="0"/>
              <a:buChar char="▪"/>
            </a:pPr>
            <a:r>
              <a:rPr lang="en-US" dirty="0"/>
              <a:t>The monthly profile of revenue, profits and cash flow will depend on the industry, e.g. ice-cream manufacturer (high revenue in the summer)</a:t>
            </a:r>
          </a:p>
          <a:p>
            <a:pPr marL="228600" lvl="1" indent="-228600">
              <a:lnSpc>
                <a:spcPct val="90000"/>
              </a:lnSpc>
              <a:spcBef>
                <a:spcPts val="600"/>
              </a:spcBef>
              <a:spcAft>
                <a:spcPts val="600"/>
              </a:spcAft>
              <a:buClr>
                <a:schemeClr val="accent1"/>
              </a:buClr>
              <a:buSzPct val="125000"/>
              <a:buFont typeface="Arial" pitchFamily="34" charset="0"/>
              <a:buChar char="▪"/>
            </a:pPr>
            <a:r>
              <a:rPr lang="en-US" dirty="0"/>
              <a:t>Seasonality is important for our work due to</a:t>
            </a:r>
          </a:p>
          <a:p>
            <a:pPr marL="685800" lvl="2" indent="-228600">
              <a:lnSpc>
                <a:spcPct val="90000"/>
              </a:lnSpc>
              <a:spcBef>
                <a:spcPts val="600"/>
              </a:spcBef>
              <a:spcAft>
                <a:spcPts val="600"/>
              </a:spcAft>
              <a:buClr>
                <a:schemeClr val="accent1"/>
              </a:buClr>
              <a:buSzPct val="65000"/>
              <a:buFont typeface="Arial" pitchFamily="34" charset="0"/>
              <a:buChar char="―"/>
            </a:pPr>
            <a:r>
              <a:rPr lang="en-US" dirty="0"/>
              <a:t>Clients need to understand cash flow profile</a:t>
            </a:r>
          </a:p>
          <a:p>
            <a:pPr marL="685800" lvl="2" indent="-228600">
              <a:lnSpc>
                <a:spcPct val="90000"/>
              </a:lnSpc>
              <a:spcBef>
                <a:spcPts val="600"/>
              </a:spcBef>
              <a:spcAft>
                <a:spcPts val="600"/>
              </a:spcAft>
              <a:buClr>
                <a:schemeClr val="accent1"/>
              </a:buClr>
              <a:buSzPct val="65000"/>
              <a:buFont typeface="Arial" pitchFamily="34" charset="0"/>
              <a:buChar char="―"/>
            </a:pPr>
            <a:r>
              <a:rPr lang="en-US" dirty="0"/>
              <a:t>Review of current trading (</a:t>
            </a:r>
            <a:r>
              <a:rPr lang="en-GB" dirty="0"/>
              <a:t>we consider the historical trends in assessing the reasonableness of the assumptions. Of course there may be other drivers of the growth, e.g. new products/sites etc)</a:t>
            </a:r>
            <a:endParaRPr lang="en-US" dirty="0"/>
          </a:p>
          <a:p>
            <a:pPr marL="685800" lvl="2" indent="-228600">
              <a:lnSpc>
                <a:spcPct val="90000"/>
              </a:lnSpc>
              <a:spcBef>
                <a:spcPts val="600"/>
              </a:spcBef>
              <a:spcAft>
                <a:spcPts val="600"/>
              </a:spcAft>
              <a:buClr>
                <a:schemeClr val="accent1"/>
              </a:buClr>
              <a:buSzPct val="65000"/>
              <a:buFont typeface="Arial" pitchFamily="34" charset="0"/>
              <a:buChar char="―"/>
            </a:pPr>
            <a:r>
              <a:rPr lang="en-US" dirty="0"/>
              <a:t>Working capital requirements of the business</a:t>
            </a:r>
          </a:p>
          <a:p>
            <a:pPr marL="685800" lvl="2" indent="-228600">
              <a:lnSpc>
                <a:spcPct val="90000"/>
              </a:lnSpc>
              <a:spcBef>
                <a:spcPts val="600"/>
              </a:spcBef>
              <a:spcAft>
                <a:spcPts val="600"/>
              </a:spcAft>
              <a:buClr>
                <a:schemeClr val="accent1"/>
              </a:buClr>
              <a:buSzPct val="65000"/>
              <a:buFont typeface="Arial" pitchFamily="34" charset="0"/>
              <a:buChar char="―"/>
            </a:pPr>
            <a:r>
              <a:rPr lang="en-US" dirty="0"/>
              <a:t>Need to establish the right debt covenants (it is important for our clients to understand, particularly if the transaction is highly leveraged as there may be increased risk of covenant breaches if there is limited visibility of monthly trading patterns)</a:t>
            </a:r>
          </a:p>
          <a:p>
            <a:pPr marL="685800" lvl="2" indent="-228600">
              <a:lnSpc>
                <a:spcPct val="90000"/>
              </a:lnSpc>
              <a:spcBef>
                <a:spcPts val="600"/>
              </a:spcBef>
              <a:spcAft>
                <a:spcPts val="600"/>
              </a:spcAft>
              <a:buClr>
                <a:schemeClr val="accent1"/>
              </a:buClr>
              <a:buSzPct val="65000"/>
              <a:buFont typeface="Arial" pitchFamily="34" charset="0"/>
              <a:buChar char="―"/>
            </a:pPr>
            <a:r>
              <a:rPr lang="en-US" dirty="0"/>
              <a:t>Relationship between revenue seasonality and </a:t>
            </a:r>
            <a:r>
              <a:rPr lang="en-US" dirty="0" smtClean="0"/>
              <a:t>earnings before interest, tax and amortization (EBITDA) </a:t>
            </a:r>
            <a:r>
              <a:rPr lang="en-US" dirty="0"/>
              <a:t>seasonality (will provide a good view of the fixed vs. variable nature of the expenses)</a:t>
            </a:r>
          </a:p>
          <a:p>
            <a:pPr marL="228600" lvl="1" indent="-228600">
              <a:lnSpc>
                <a:spcPct val="90000"/>
              </a:lnSpc>
              <a:spcBef>
                <a:spcPts val="600"/>
              </a:spcBef>
              <a:spcAft>
                <a:spcPts val="600"/>
              </a:spcAft>
              <a:buClr>
                <a:schemeClr val="accent1"/>
              </a:buClr>
              <a:buSzPct val="65000"/>
              <a:buFont typeface="Wingdings" pitchFamily="2" charset="2"/>
              <a:buChar char="l"/>
            </a:pPr>
            <a:endParaRPr lang="en-US" dirty="0"/>
          </a:p>
          <a:p>
            <a:pPr marL="228600" lvl="1" indent="-228600">
              <a:lnSpc>
                <a:spcPct val="90000"/>
              </a:lnSpc>
              <a:spcBef>
                <a:spcPts val="600"/>
              </a:spcBef>
              <a:spcAft>
                <a:spcPts val="600"/>
              </a:spcAft>
              <a:buClr>
                <a:schemeClr val="accent1"/>
              </a:buClr>
              <a:buSzPct val="65000"/>
              <a:buFont typeface="Wingdings" pitchFamily="2" charset="2"/>
              <a:buChar char="l"/>
            </a:pPr>
            <a:endParaRPr kumimoji="0" lang="en-US" sz="1800" b="1" i="0" u="none" strike="noStrike" kern="0" cap="none" spc="0" normalizeH="0" baseline="0" noProof="0" dirty="0">
              <a:ln>
                <a:noFill/>
              </a:ln>
              <a:solidFill>
                <a:schemeClr val="tx1"/>
              </a:solidFill>
              <a:effectLst/>
              <a:uLnTx/>
              <a:uFillTx/>
              <a:latin typeface="+mn-lt"/>
              <a:cs typeface="+mn-cs"/>
            </a:endParaRPr>
          </a:p>
        </p:txBody>
      </p:sp>
      <p:sp>
        <p:nvSpPr>
          <p:cNvPr id="7"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a:t>
            </a:r>
            <a:r>
              <a:rPr lang="en-US" sz="1800" dirty="0"/>
              <a:t> </a:t>
            </a:r>
            <a:r>
              <a:rPr lang="en-US" sz="1800" dirty="0" smtClean="0"/>
              <a:t>– </a:t>
            </a:r>
            <a:r>
              <a:rPr lang="en-US" sz="1800" dirty="0"/>
              <a:t>seasonality</a:t>
            </a:r>
          </a:p>
        </p:txBody>
      </p:sp>
      <p:pic>
        <p:nvPicPr>
          <p:cNvPr id="8" name="Picture 5"/>
          <p:cNvPicPr>
            <a:picLocks noChangeAspect="1" noChangeArrowheads="1"/>
          </p:cNvPicPr>
          <p:nvPr/>
        </p:nvPicPr>
        <p:blipFill>
          <a:blip r:embed="rId3"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19"/>
          <p:cNvSpPr>
            <a:spLocks noGrp="1"/>
          </p:cNvSpPr>
          <p:nvPr>
            <p:ph type="subTitle" idx="1"/>
          </p:nvPr>
        </p:nvSpPr>
        <p:spPr bwMode="gray">
          <a:xfrm>
            <a:off x="371226" y="1575582"/>
            <a:ext cx="4242977" cy="3991561"/>
          </a:xfrm>
        </p:spPr>
        <p:txBody>
          <a:bodyPr/>
          <a:lstStyle/>
          <a:p>
            <a:r>
              <a:rPr lang="en-US" dirty="0"/>
              <a:t>This document is focused on how we carry out our analysis in relation to the historical trading performance of a business.  It explains how we might plan and execute our analysis, and what the outputs may look like</a:t>
            </a:r>
          </a:p>
          <a:p>
            <a:r>
              <a:rPr lang="en-US" dirty="0"/>
              <a:t>Note:  guidance on how the key concepts behind financial due diligence in relation to </a:t>
            </a:r>
            <a:r>
              <a:rPr lang="en-GB" dirty="0"/>
              <a:t>trading performance generally, why our clients are interested in it, and how the outputs from our work are used by our clients on transactions, </a:t>
            </a:r>
            <a:r>
              <a:rPr lang="en-US" dirty="0"/>
              <a:t>is the subject of the separate “Historical </a:t>
            </a:r>
            <a:r>
              <a:rPr lang="en-US" dirty="0" smtClean="0"/>
              <a:t>and current </a:t>
            </a:r>
            <a:r>
              <a:rPr lang="en-US" dirty="0"/>
              <a:t>trading key concepts guide” also available in the FDD Toolkit </a:t>
            </a:r>
          </a:p>
        </p:txBody>
      </p:sp>
      <p:grpSp>
        <p:nvGrpSpPr>
          <p:cNvPr id="20" name="Group 19"/>
          <p:cNvGrpSpPr/>
          <p:nvPr/>
        </p:nvGrpSpPr>
        <p:grpSpPr bwMode="gray">
          <a:xfrm>
            <a:off x="6272213" y="4059187"/>
            <a:ext cx="2395538" cy="2393157"/>
            <a:chOff x="557213" y="1061987"/>
            <a:chExt cx="2395538" cy="2393157"/>
          </a:xfrm>
        </p:grpSpPr>
        <p:sp>
          <p:nvSpPr>
            <p:cNvPr id="22"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3"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4"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5"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6"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7"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28"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29"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30" name="Oval 29"/>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31" name="Oval 30"/>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32" name="TextBox 31"/>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33" name="TextBox 32"/>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34" name="TextBox 33"/>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35" name="TextBox 34"/>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36" name="Oval 35"/>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37" name="TextBox 36"/>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a:t>
            </a:r>
            <a:r>
              <a:rPr lang="en-US" sz="1800" dirty="0"/>
              <a:t> </a:t>
            </a:r>
            <a:r>
              <a:rPr lang="en-US" sz="1800" dirty="0" smtClean="0"/>
              <a:t>– </a:t>
            </a:r>
            <a:r>
              <a:rPr lang="en-US" sz="1800" dirty="0" err="1"/>
              <a:t>LTM</a:t>
            </a:r>
            <a:endParaRPr lang="en-US" sz="1800" dirty="0"/>
          </a:p>
        </p:txBody>
      </p:sp>
      <p:sp>
        <p:nvSpPr>
          <p:cNvPr id="7" name="Rectangle 7"/>
          <p:cNvSpPr>
            <a:spLocks noChangeArrowheads="1"/>
          </p:cNvSpPr>
          <p:nvPr/>
        </p:nvSpPr>
        <p:spPr bwMode="auto">
          <a:xfrm>
            <a:off x="435860" y="3885367"/>
            <a:ext cx="3805940" cy="1537533"/>
          </a:xfrm>
          <a:prstGeom prst="rect">
            <a:avLst/>
          </a:prstGeom>
          <a:noFill/>
          <a:ln w="9525" algn="ctr">
            <a:noFill/>
            <a:miter lim="800000"/>
            <a:headEnd/>
            <a:tailEnd/>
          </a:ln>
          <a:effectLst/>
        </p:spPr>
        <p:txBody>
          <a:bodyPr/>
          <a:lstStyle/>
          <a:p>
            <a:pPr marL="228600" indent="-228600" algn="l">
              <a:spcBef>
                <a:spcPct val="20000"/>
              </a:spcBef>
              <a:buClr>
                <a:schemeClr val="accent1"/>
              </a:buClr>
              <a:buSzPct val="125000"/>
              <a:buFont typeface="Arial" pitchFamily="34" charset="0"/>
              <a:buChar char="▪"/>
            </a:pPr>
            <a:r>
              <a:rPr lang="en-US" sz="1400" dirty="0"/>
              <a:t>The chart above shows the monthly revenues on left axis and the rolling latest twelve month (</a:t>
            </a:r>
            <a:r>
              <a:rPr lang="en-US" sz="1400" dirty="0" err="1"/>
              <a:t>LTM</a:t>
            </a:r>
            <a:r>
              <a:rPr lang="en-US" sz="1400" dirty="0"/>
              <a:t>) revenue on the right axis. </a:t>
            </a:r>
            <a:r>
              <a:rPr lang="en-US" sz="1400" dirty="0" err="1"/>
              <a:t>LTM</a:t>
            </a:r>
            <a:r>
              <a:rPr lang="en-US" sz="1400" dirty="0"/>
              <a:t> analysis is useful because:</a:t>
            </a:r>
          </a:p>
          <a:p>
            <a:pPr marL="685800" lvl="1" indent="-228600">
              <a:spcBef>
                <a:spcPct val="20000"/>
              </a:spcBef>
              <a:buClr>
                <a:schemeClr val="accent1"/>
              </a:buClr>
              <a:buSzPct val="100000"/>
              <a:buFont typeface="Arial" pitchFamily="34" charset="0"/>
              <a:buChar char="–"/>
            </a:pPr>
            <a:r>
              <a:rPr lang="en-US" sz="1400" dirty="0"/>
              <a:t>It removes the impact of seasonality</a:t>
            </a:r>
          </a:p>
          <a:p>
            <a:pPr marL="685800" lvl="1" indent="-228600">
              <a:spcBef>
                <a:spcPct val="20000"/>
              </a:spcBef>
              <a:buClr>
                <a:schemeClr val="accent1"/>
              </a:buClr>
              <a:buSzPct val="100000"/>
              <a:buFont typeface="Arial" pitchFamily="34" charset="0"/>
              <a:buChar char="–"/>
            </a:pPr>
            <a:r>
              <a:rPr lang="en-US" sz="1400" dirty="0"/>
              <a:t>It is very powerful in understanding how the performance is trending</a:t>
            </a:r>
          </a:p>
          <a:p>
            <a:pPr marL="685800" lvl="1" indent="-228600">
              <a:spcBef>
                <a:spcPct val="20000"/>
              </a:spcBef>
              <a:buClr>
                <a:schemeClr val="accent1"/>
              </a:buClr>
              <a:buSzPct val="100000"/>
              <a:buFont typeface="Arial" pitchFamily="34" charset="0"/>
              <a:buChar char="–"/>
            </a:pPr>
            <a:r>
              <a:rPr lang="en-US" sz="1400" dirty="0"/>
              <a:t>It can be extended to the forecast period to compare historical and current trends to forecasted trends </a:t>
            </a:r>
          </a:p>
          <a:p>
            <a:pPr marL="685800" lvl="1" indent="-228600">
              <a:spcBef>
                <a:spcPct val="20000"/>
              </a:spcBef>
              <a:buFont typeface="Arial" pitchFamily="34" charset="0"/>
              <a:buChar char="–"/>
            </a:pPr>
            <a:endParaRPr lang="en-US" sz="1400" dirty="0"/>
          </a:p>
        </p:txBody>
      </p:sp>
      <p:pic>
        <p:nvPicPr>
          <p:cNvPr id="32770" name="Picture 2"/>
          <p:cNvPicPr>
            <a:picLocks noChangeAspect="1" noChangeArrowheads="1"/>
          </p:cNvPicPr>
          <p:nvPr/>
        </p:nvPicPr>
        <p:blipFill>
          <a:blip r:embed="rId3" cstate="print"/>
          <a:srcRect/>
          <a:stretch>
            <a:fillRect/>
          </a:stretch>
        </p:blipFill>
        <p:spPr bwMode="auto">
          <a:xfrm>
            <a:off x="1066800" y="1011238"/>
            <a:ext cx="6858000" cy="2867025"/>
          </a:xfrm>
          <a:prstGeom prst="rect">
            <a:avLst/>
          </a:prstGeom>
          <a:noFill/>
          <a:ln w="9525">
            <a:noFill/>
            <a:miter lim="800000"/>
            <a:headEnd/>
            <a:tailEnd/>
          </a:ln>
          <a:effectLst/>
        </p:spPr>
      </p:pic>
      <p:sp>
        <p:nvSpPr>
          <p:cNvPr id="8" name="TextBox 7"/>
          <p:cNvSpPr txBox="1"/>
          <p:nvPr/>
        </p:nvSpPr>
        <p:spPr bwMode="ltGray">
          <a:xfrm>
            <a:off x="7093225" y="1066800"/>
            <a:ext cx="1781257" cy="246221"/>
          </a:xfrm>
          <a:prstGeom prst="rect">
            <a:avLst/>
          </a:prstGeom>
          <a:solidFill>
            <a:srgbClr val="C84E00"/>
          </a:solidFill>
        </p:spPr>
        <p:txBody>
          <a:bodyPr wrap="none" rtlCol="0">
            <a:spAutoFit/>
          </a:bodyPr>
          <a:lstStyle/>
          <a:p>
            <a:r>
              <a:rPr lang="en-US" sz="1000" dirty="0" smtClean="0"/>
              <a:t>For Example Purposes Only</a:t>
            </a:r>
            <a:endParaRPr lang="en-US" sz="1000" dirty="0"/>
          </a:p>
        </p:txBody>
      </p:sp>
      <p:pic>
        <p:nvPicPr>
          <p:cNvPr id="9" name="Picture 5"/>
          <p:cNvPicPr>
            <a:picLocks noChangeAspect="1" noChangeArrowheads="1"/>
          </p:cNvPicPr>
          <p:nvPr/>
        </p:nvPicPr>
        <p:blipFill>
          <a:blip r:embed="rId4"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8915" name="Text Box 3"/>
          <p:cNvSpPr txBox="1">
            <a:spLocks noChangeArrowheads="1"/>
          </p:cNvSpPr>
          <p:nvPr/>
        </p:nvSpPr>
        <p:spPr bwMode="auto">
          <a:xfrm>
            <a:off x="2597150" y="3132138"/>
            <a:ext cx="6121400" cy="1446550"/>
          </a:xfrm>
          <a:prstGeom prst="rect">
            <a:avLst/>
          </a:prstGeom>
          <a:solidFill>
            <a:schemeClr val="accent1">
              <a:lumMod val="50000"/>
            </a:schemeClr>
          </a:solidFill>
          <a:ln w="9525">
            <a:solidFill>
              <a:schemeClr val="tx1"/>
            </a:solidFill>
            <a:miter lim="800000"/>
            <a:headEnd/>
            <a:tailEnd/>
          </a:ln>
          <a:effectLst/>
        </p:spPr>
        <p:txBody>
          <a:bodyPr>
            <a:spAutoFit/>
          </a:bodyPr>
          <a:lstStyle/>
          <a:p>
            <a:pPr algn="l">
              <a:spcBef>
                <a:spcPct val="50000"/>
              </a:spcBef>
              <a:buClr>
                <a:schemeClr val="bg1"/>
              </a:buClr>
              <a:buSzPct val="125000"/>
              <a:buFont typeface="Arial" pitchFamily="34" charset="0"/>
              <a:buChar char="▪"/>
            </a:pPr>
            <a:r>
              <a:rPr lang="en-US" sz="1600" dirty="0">
                <a:solidFill>
                  <a:schemeClr val="bg1"/>
                </a:solidFill>
              </a:rPr>
              <a:t> Persuasive evidence of an arrangement   </a:t>
            </a:r>
          </a:p>
          <a:p>
            <a:pPr algn="l">
              <a:spcBef>
                <a:spcPct val="50000"/>
              </a:spcBef>
              <a:buClr>
                <a:schemeClr val="bg1"/>
              </a:buClr>
              <a:buSzPct val="125000"/>
              <a:buFont typeface="Arial" pitchFamily="34" charset="0"/>
              <a:buChar char="▪"/>
            </a:pPr>
            <a:r>
              <a:rPr lang="en-US" sz="1600" dirty="0">
                <a:solidFill>
                  <a:schemeClr val="bg1"/>
                </a:solidFill>
              </a:rPr>
              <a:t> Delivery occurred / service rendered</a:t>
            </a:r>
          </a:p>
          <a:p>
            <a:pPr algn="l">
              <a:spcBef>
                <a:spcPct val="50000"/>
              </a:spcBef>
              <a:buClr>
                <a:schemeClr val="bg1"/>
              </a:buClr>
              <a:buSzPct val="125000"/>
              <a:buFont typeface="Arial" pitchFamily="34" charset="0"/>
              <a:buChar char="▪"/>
            </a:pPr>
            <a:r>
              <a:rPr lang="en-US" sz="1600" dirty="0">
                <a:solidFill>
                  <a:schemeClr val="bg1"/>
                </a:solidFill>
              </a:rPr>
              <a:t> Price has been fixed or is determinable</a:t>
            </a:r>
          </a:p>
          <a:p>
            <a:pPr algn="l">
              <a:spcBef>
                <a:spcPct val="50000"/>
              </a:spcBef>
              <a:buClr>
                <a:schemeClr val="bg1"/>
              </a:buClr>
              <a:buSzPct val="125000"/>
              <a:buFont typeface="Arial" pitchFamily="34" charset="0"/>
              <a:buChar char="▪"/>
            </a:pPr>
            <a:r>
              <a:rPr lang="en-US" sz="1600" dirty="0">
                <a:solidFill>
                  <a:schemeClr val="bg1"/>
                </a:solidFill>
              </a:rPr>
              <a:t> Collectability reasonably assured</a:t>
            </a:r>
          </a:p>
        </p:txBody>
      </p:sp>
      <p:sp>
        <p:nvSpPr>
          <p:cNvPr id="1958916" name="AutoShape 4"/>
          <p:cNvSpPr>
            <a:spLocks noChangeArrowheads="1"/>
          </p:cNvSpPr>
          <p:nvPr>
            <p:custDataLst>
              <p:tags r:id="rId2"/>
            </p:custDataLst>
          </p:nvPr>
        </p:nvSpPr>
        <p:spPr bwMode="auto">
          <a:xfrm rot="-5400000" flipH="1" flipV="1">
            <a:off x="1231899" y="2919413"/>
            <a:ext cx="835025" cy="1530352"/>
          </a:xfrm>
          <a:prstGeom prst="upArrow">
            <a:avLst>
              <a:gd name="adj1" fmla="val 63500"/>
              <a:gd name="adj2" fmla="val 56650"/>
            </a:avLst>
          </a:prstGeom>
          <a:solidFill>
            <a:schemeClr val="accent1"/>
          </a:solidFill>
          <a:ln w="6350" algn="ctr">
            <a:noFill/>
            <a:miter lim="800000"/>
            <a:headEnd/>
            <a:tailEnd/>
          </a:ln>
          <a:effectLst/>
        </p:spPr>
        <p:txBody>
          <a:bodyPr rot="10800000" vert="eaVert" anchor="ctr"/>
          <a:lstStyle/>
          <a:p>
            <a:r>
              <a:rPr lang="en-US" sz="1600" b="1" dirty="0">
                <a:solidFill>
                  <a:schemeClr val="bg1"/>
                </a:solidFill>
              </a:rPr>
              <a:t>Accounting criteria</a:t>
            </a:r>
          </a:p>
        </p:txBody>
      </p:sp>
      <p:sp>
        <p:nvSpPr>
          <p:cNvPr id="1958937" name="Text Box 25"/>
          <p:cNvSpPr txBox="1">
            <a:spLocks noChangeArrowheads="1"/>
          </p:cNvSpPr>
          <p:nvPr/>
        </p:nvSpPr>
        <p:spPr bwMode="auto">
          <a:xfrm>
            <a:off x="2601913" y="1722438"/>
            <a:ext cx="6121400" cy="1323439"/>
          </a:xfrm>
          <a:prstGeom prst="rect">
            <a:avLst/>
          </a:prstGeom>
          <a:solidFill>
            <a:schemeClr val="accent1">
              <a:lumMod val="50000"/>
            </a:schemeClr>
          </a:solidFill>
          <a:ln w="9525">
            <a:solidFill>
              <a:schemeClr val="tx1"/>
            </a:solidFill>
            <a:miter lim="800000"/>
            <a:headEnd/>
            <a:tailEnd/>
          </a:ln>
          <a:effectLst/>
        </p:spPr>
        <p:txBody>
          <a:bodyPr>
            <a:spAutoFit/>
          </a:bodyPr>
          <a:lstStyle/>
          <a:p>
            <a:pPr marL="168275" indent="-168275" algn="l">
              <a:spcBef>
                <a:spcPct val="50000"/>
              </a:spcBef>
              <a:buClr>
                <a:schemeClr val="bg1"/>
              </a:buClr>
              <a:buSzPct val="125000"/>
              <a:buFont typeface="Arial" pitchFamily="34" charset="0"/>
              <a:buChar char="▪"/>
            </a:pPr>
            <a:r>
              <a:rPr lang="en-US" sz="1600" dirty="0" smtClean="0">
                <a:solidFill>
                  <a:schemeClr val="bg1"/>
                </a:solidFill>
              </a:rPr>
              <a:t>Occurrence </a:t>
            </a:r>
            <a:r>
              <a:rPr lang="en-US" sz="1600" dirty="0">
                <a:solidFill>
                  <a:schemeClr val="bg1"/>
                </a:solidFill>
              </a:rPr>
              <a:t>(revenue is recognized, although actually never earned)</a:t>
            </a:r>
          </a:p>
          <a:p>
            <a:pPr algn="l">
              <a:spcBef>
                <a:spcPct val="50000"/>
              </a:spcBef>
              <a:buClr>
                <a:schemeClr val="bg1"/>
              </a:buClr>
              <a:buSzPct val="125000"/>
              <a:buFont typeface="Arial" pitchFamily="34" charset="0"/>
              <a:buChar char="▪"/>
            </a:pPr>
            <a:r>
              <a:rPr lang="en-US" sz="1600" dirty="0">
                <a:solidFill>
                  <a:schemeClr val="bg1"/>
                </a:solidFill>
              </a:rPr>
              <a:t> Cut off (revenue is reported in the incorrect reporting period)</a:t>
            </a:r>
          </a:p>
          <a:p>
            <a:pPr algn="l">
              <a:spcBef>
                <a:spcPct val="50000"/>
              </a:spcBef>
              <a:buClr>
                <a:schemeClr val="bg1"/>
              </a:buClr>
              <a:buSzPct val="125000"/>
              <a:buFont typeface="Arial" pitchFamily="34" charset="0"/>
              <a:buChar char="▪"/>
            </a:pPr>
            <a:r>
              <a:rPr lang="en-US" sz="1600" dirty="0">
                <a:solidFill>
                  <a:schemeClr val="bg1"/>
                </a:solidFill>
              </a:rPr>
              <a:t> Classification and presentation</a:t>
            </a:r>
          </a:p>
        </p:txBody>
      </p:sp>
      <p:sp>
        <p:nvSpPr>
          <p:cNvPr id="1958938" name="AutoShape 26"/>
          <p:cNvSpPr>
            <a:spLocks noChangeArrowheads="1"/>
          </p:cNvSpPr>
          <p:nvPr>
            <p:custDataLst>
              <p:tags r:id="rId3"/>
            </p:custDataLst>
          </p:nvPr>
        </p:nvSpPr>
        <p:spPr bwMode="auto">
          <a:xfrm rot="-5400000" flipH="1" flipV="1">
            <a:off x="1227136" y="1519238"/>
            <a:ext cx="835025" cy="1511300"/>
          </a:xfrm>
          <a:prstGeom prst="upArrow">
            <a:avLst>
              <a:gd name="adj1" fmla="val 63500"/>
              <a:gd name="adj2" fmla="val 56650"/>
            </a:avLst>
          </a:prstGeom>
          <a:solidFill>
            <a:schemeClr val="accent1"/>
          </a:solidFill>
          <a:ln w="6350" algn="ctr">
            <a:noFill/>
            <a:miter lim="800000"/>
            <a:headEnd/>
            <a:tailEnd/>
          </a:ln>
          <a:effectLst/>
        </p:spPr>
        <p:txBody>
          <a:bodyPr rot="10800000" vert="eaVert" anchor="ctr"/>
          <a:lstStyle/>
          <a:p>
            <a:r>
              <a:rPr lang="en-US" sz="1600" b="1" dirty="0">
                <a:solidFill>
                  <a:schemeClr val="bg1"/>
                </a:solidFill>
              </a:rPr>
              <a:t>Potential distortions</a:t>
            </a:r>
          </a:p>
        </p:txBody>
      </p:sp>
      <p:sp>
        <p:nvSpPr>
          <p:cNvPr id="1958939" name="Text Box 27"/>
          <p:cNvSpPr txBox="1">
            <a:spLocks noChangeArrowheads="1"/>
          </p:cNvSpPr>
          <p:nvPr/>
        </p:nvSpPr>
        <p:spPr bwMode="auto">
          <a:xfrm>
            <a:off x="220663" y="1120775"/>
            <a:ext cx="3197225" cy="457200"/>
          </a:xfrm>
          <a:prstGeom prst="rect">
            <a:avLst/>
          </a:prstGeom>
          <a:noFill/>
          <a:ln w="9525" algn="ctr">
            <a:noFill/>
            <a:miter lim="800000"/>
            <a:headEnd/>
            <a:tailEnd/>
          </a:ln>
          <a:effectLst/>
        </p:spPr>
        <p:txBody>
          <a:bodyPr wrap="none">
            <a:spAutoFit/>
          </a:bodyPr>
          <a:lstStyle/>
          <a:p>
            <a:pPr algn="l">
              <a:spcBef>
                <a:spcPct val="50000"/>
              </a:spcBef>
            </a:pPr>
            <a:r>
              <a:rPr lang="en-US" sz="2400" u="sng"/>
              <a:t>Revenue recognition</a:t>
            </a:r>
          </a:p>
        </p:txBody>
      </p:sp>
      <p:sp>
        <p:nvSpPr>
          <p:cNvPr id="1958940" name="Text Box 28"/>
          <p:cNvSpPr txBox="1">
            <a:spLocks noChangeArrowheads="1"/>
          </p:cNvSpPr>
          <p:nvPr/>
        </p:nvSpPr>
        <p:spPr bwMode="auto">
          <a:xfrm>
            <a:off x="2601913" y="4652963"/>
            <a:ext cx="6121400" cy="1446550"/>
          </a:xfrm>
          <a:prstGeom prst="rect">
            <a:avLst/>
          </a:prstGeom>
          <a:solidFill>
            <a:schemeClr val="accent1">
              <a:lumMod val="50000"/>
            </a:schemeClr>
          </a:solidFill>
          <a:ln w="9525">
            <a:solidFill>
              <a:schemeClr val="tx1"/>
            </a:solidFill>
            <a:miter lim="800000"/>
            <a:headEnd/>
            <a:tailEnd/>
          </a:ln>
          <a:effectLst/>
        </p:spPr>
        <p:txBody>
          <a:bodyPr>
            <a:spAutoFit/>
          </a:bodyPr>
          <a:lstStyle/>
          <a:p>
            <a:pPr algn="l">
              <a:spcBef>
                <a:spcPct val="50000"/>
              </a:spcBef>
              <a:buClr>
                <a:schemeClr val="bg1"/>
              </a:buClr>
              <a:buSzPct val="125000"/>
              <a:buFont typeface="Arial" pitchFamily="34" charset="0"/>
              <a:buChar char="▪"/>
            </a:pPr>
            <a:r>
              <a:rPr lang="en-US" sz="1600" dirty="0">
                <a:solidFill>
                  <a:schemeClr val="bg1"/>
                </a:solidFill>
              </a:rPr>
              <a:t> Long term contracts</a:t>
            </a:r>
          </a:p>
          <a:p>
            <a:pPr algn="l">
              <a:spcBef>
                <a:spcPct val="50000"/>
              </a:spcBef>
              <a:buClr>
                <a:schemeClr val="bg1"/>
              </a:buClr>
              <a:buSzPct val="125000"/>
              <a:buFont typeface="Arial" pitchFamily="34" charset="0"/>
              <a:buChar char="▪"/>
            </a:pPr>
            <a:r>
              <a:rPr lang="en-US" sz="1600" dirty="0">
                <a:solidFill>
                  <a:schemeClr val="bg1"/>
                </a:solidFill>
              </a:rPr>
              <a:t> Service revenues (e.g</a:t>
            </a:r>
            <a:r>
              <a:rPr lang="en-US" sz="1600" dirty="0" smtClean="0">
                <a:solidFill>
                  <a:schemeClr val="bg1"/>
                </a:solidFill>
              </a:rPr>
              <a:t>. </a:t>
            </a:r>
            <a:r>
              <a:rPr lang="en-US" sz="1600" dirty="0">
                <a:solidFill>
                  <a:schemeClr val="bg1"/>
                </a:solidFill>
              </a:rPr>
              <a:t>deferred revenue)</a:t>
            </a:r>
          </a:p>
          <a:p>
            <a:pPr algn="l">
              <a:spcBef>
                <a:spcPct val="50000"/>
              </a:spcBef>
              <a:buClr>
                <a:schemeClr val="bg1"/>
              </a:buClr>
              <a:buSzPct val="125000"/>
              <a:buFont typeface="Arial" pitchFamily="34" charset="0"/>
              <a:buChar char="▪"/>
            </a:pPr>
            <a:r>
              <a:rPr lang="en-US" sz="1600" dirty="0">
                <a:solidFill>
                  <a:schemeClr val="bg1"/>
                </a:solidFill>
              </a:rPr>
              <a:t> Sales with uncertainty of collection</a:t>
            </a:r>
          </a:p>
          <a:p>
            <a:pPr algn="l">
              <a:spcBef>
                <a:spcPct val="50000"/>
              </a:spcBef>
              <a:buClr>
                <a:schemeClr val="bg1"/>
              </a:buClr>
              <a:buSzPct val="125000"/>
              <a:buFont typeface="Arial" pitchFamily="34" charset="0"/>
              <a:buChar char="▪"/>
            </a:pPr>
            <a:r>
              <a:rPr lang="en-US" sz="1600" dirty="0">
                <a:solidFill>
                  <a:schemeClr val="bg1"/>
                </a:solidFill>
              </a:rPr>
              <a:t> Sales with right of return</a:t>
            </a:r>
          </a:p>
        </p:txBody>
      </p:sp>
      <p:sp>
        <p:nvSpPr>
          <p:cNvPr id="1958941" name="AutoShape 29"/>
          <p:cNvSpPr>
            <a:spLocks noChangeArrowheads="1"/>
          </p:cNvSpPr>
          <p:nvPr>
            <p:custDataLst>
              <p:tags r:id="rId4"/>
            </p:custDataLst>
          </p:nvPr>
        </p:nvSpPr>
        <p:spPr bwMode="auto">
          <a:xfrm rot="-5400000" flipH="1" flipV="1">
            <a:off x="1234280" y="4442619"/>
            <a:ext cx="835025" cy="1525588"/>
          </a:xfrm>
          <a:prstGeom prst="upArrow">
            <a:avLst>
              <a:gd name="adj1" fmla="val 63500"/>
              <a:gd name="adj2" fmla="val 56650"/>
            </a:avLst>
          </a:prstGeom>
          <a:solidFill>
            <a:schemeClr val="accent1"/>
          </a:solidFill>
          <a:ln w="6350" algn="ctr">
            <a:noFill/>
            <a:miter lim="800000"/>
            <a:headEnd/>
            <a:tailEnd/>
          </a:ln>
          <a:effectLst/>
        </p:spPr>
        <p:txBody>
          <a:bodyPr rot="10800000" vert="eaVert" anchor="ctr"/>
          <a:lstStyle/>
          <a:p>
            <a:r>
              <a:rPr lang="en-US" sz="1600" b="1" dirty="0">
                <a:solidFill>
                  <a:schemeClr val="bg1"/>
                </a:solidFill>
              </a:rPr>
              <a:t>Special situations</a:t>
            </a:r>
          </a:p>
        </p:txBody>
      </p:sp>
      <p:sp>
        <p:nvSpPr>
          <p:cNvPr id="12"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Other considerations</a:t>
            </a:r>
            <a:endParaRPr lang="en-US" sz="1800" dirty="0"/>
          </a:p>
        </p:txBody>
      </p:sp>
      <p:pic>
        <p:nvPicPr>
          <p:cNvPr id="13" name="Picture 5"/>
          <p:cNvPicPr>
            <a:picLocks noChangeAspect="1" noChangeArrowheads="1"/>
          </p:cNvPicPr>
          <p:nvPr/>
        </p:nvPicPr>
        <p:blipFill>
          <a:blip r:embed="rId7" cstate="print"/>
          <a:srcRect/>
          <a:stretch>
            <a:fillRect/>
          </a:stretch>
        </p:blipFill>
        <p:spPr bwMode="auto">
          <a:xfrm>
            <a:off x="8020581" y="76200"/>
            <a:ext cx="822960" cy="822960"/>
          </a:xfrm>
          <a:prstGeom prst="rect">
            <a:avLst/>
          </a:prstGeom>
          <a:noFill/>
          <a:ln w="9525">
            <a:noFill/>
            <a:miter lim="800000"/>
            <a:headEnd/>
            <a:tailEnd/>
          </a:ln>
          <a:effec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8937"/>
                                        </p:tgtEl>
                                        <p:attrNameLst>
                                          <p:attrName>style.visibility</p:attrName>
                                        </p:attrNameLst>
                                      </p:cBhvr>
                                      <p:to>
                                        <p:strVal val="visible"/>
                                      </p:to>
                                    </p:set>
                                    <p:anim calcmode="lin" valueType="num">
                                      <p:cBhvr additive="base">
                                        <p:cTn id="7" dur="500" fill="hold"/>
                                        <p:tgtEl>
                                          <p:spTgt spid="1958937"/>
                                        </p:tgtEl>
                                        <p:attrNameLst>
                                          <p:attrName>ppt_x</p:attrName>
                                        </p:attrNameLst>
                                      </p:cBhvr>
                                      <p:tavLst>
                                        <p:tav tm="0">
                                          <p:val>
                                            <p:strVal val="#ppt_x"/>
                                          </p:val>
                                        </p:tav>
                                        <p:tav tm="100000">
                                          <p:val>
                                            <p:strVal val="#ppt_x"/>
                                          </p:val>
                                        </p:tav>
                                      </p:tavLst>
                                    </p:anim>
                                    <p:anim calcmode="lin" valueType="num">
                                      <p:cBhvr additive="base">
                                        <p:cTn id="8" dur="500" fill="hold"/>
                                        <p:tgtEl>
                                          <p:spTgt spid="19589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58915"/>
                                        </p:tgtEl>
                                        <p:attrNameLst>
                                          <p:attrName>style.visibility</p:attrName>
                                        </p:attrNameLst>
                                      </p:cBhvr>
                                      <p:to>
                                        <p:strVal val="visible"/>
                                      </p:to>
                                    </p:set>
                                    <p:anim calcmode="lin" valueType="num">
                                      <p:cBhvr additive="base">
                                        <p:cTn id="13" dur="500" fill="hold"/>
                                        <p:tgtEl>
                                          <p:spTgt spid="1958915"/>
                                        </p:tgtEl>
                                        <p:attrNameLst>
                                          <p:attrName>ppt_x</p:attrName>
                                        </p:attrNameLst>
                                      </p:cBhvr>
                                      <p:tavLst>
                                        <p:tav tm="0">
                                          <p:val>
                                            <p:strVal val="#ppt_x"/>
                                          </p:val>
                                        </p:tav>
                                        <p:tav tm="100000">
                                          <p:val>
                                            <p:strVal val="#ppt_x"/>
                                          </p:val>
                                        </p:tav>
                                      </p:tavLst>
                                    </p:anim>
                                    <p:anim calcmode="lin" valueType="num">
                                      <p:cBhvr additive="base">
                                        <p:cTn id="14" dur="500" fill="hold"/>
                                        <p:tgtEl>
                                          <p:spTgt spid="19589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58940"/>
                                        </p:tgtEl>
                                        <p:attrNameLst>
                                          <p:attrName>style.visibility</p:attrName>
                                        </p:attrNameLst>
                                      </p:cBhvr>
                                      <p:to>
                                        <p:strVal val="visible"/>
                                      </p:to>
                                    </p:set>
                                    <p:anim calcmode="lin" valueType="num">
                                      <p:cBhvr additive="base">
                                        <p:cTn id="19" dur="500" fill="hold"/>
                                        <p:tgtEl>
                                          <p:spTgt spid="1958940"/>
                                        </p:tgtEl>
                                        <p:attrNameLst>
                                          <p:attrName>ppt_x</p:attrName>
                                        </p:attrNameLst>
                                      </p:cBhvr>
                                      <p:tavLst>
                                        <p:tav tm="0">
                                          <p:val>
                                            <p:strVal val="#ppt_x"/>
                                          </p:val>
                                        </p:tav>
                                        <p:tav tm="100000">
                                          <p:val>
                                            <p:strVal val="#ppt_x"/>
                                          </p:val>
                                        </p:tav>
                                      </p:tavLst>
                                    </p:anim>
                                    <p:anim calcmode="lin" valueType="num">
                                      <p:cBhvr additive="base">
                                        <p:cTn id="20" dur="500" fill="hold"/>
                                        <p:tgtEl>
                                          <p:spTgt spid="1958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8915" grpId="0" animBg="1"/>
      <p:bldP spid="1958937" grpId="0" animBg="1"/>
      <p:bldP spid="19589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942" name="AutoShape 6"/>
          <p:cNvSpPr>
            <a:spLocks noChangeArrowheads="1"/>
          </p:cNvSpPr>
          <p:nvPr>
            <p:custDataLst>
              <p:tags r:id="rId2"/>
            </p:custDataLst>
          </p:nvPr>
        </p:nvSpPr>
        <p:spPr bwMode="auto">
          <a:xfrm flipV="1">
            <a:off x="317500" y="1844675"/>
            <a:ext cx="3632200" cy="863600"/>
          </a:xfrm>
          <a:prstGeom prst="upArrow">
            <a:avLst>
              <a:gd name="adj1" fmla="val 61565"/>
              <a:gd name="adj2" fmla="val 44375"/>
            </a:avLst>
          </a:prstGeom>
          <a:solidFill>
            <a:schemeClr val="accent1"/>
          </a:solidFill>
          <a:ln w="6350" algn="ctr">
            <a:noFill/>
            <a:miter lim="800000"/>
            <a:headEnd/>
            <a:tailEnd/>
          </a:ln>
          <a:effectLst/>
        </p:spPr>
        <p:txBody>
          <a:bodyPr rot="10800000" wrap="none" anchor="ctr"/>
          <a:lstStyle/>
          <a:p>
            <a:pPr algn="ctr"/>
            <a:r>
              <a:rPr lang="en-US" sz="1600" b="1" dirty="0">
                <a:solidFill>
                  <a:schemeClr val="bg1"/>
                </a:solidFill>
              </a:rPr>
              <a:t>Some</a:t>
            </a:r>
          </a:p>
          <a:p>
            <a:pPr algn="ctr"/>
            <a:r>
              <a:rPr lang="en-US" sz="1600" b="1" dirty="0">
                <a:solidFill>
                  <a:schemeClr val="bg1"/>
                </a:solidFill>
              </a:rPr>
              <a:t>Issues</a:t>
            </a:r>
          </a:p>
        </p:txBody>
      </p:sp>
      <p:sp>
        <p:nvSpPr>
          <p:cNvPr id="1959944" name="AutoShape 8"/>
          <p:cNvSpPr>
            <a:spLocks noChangeArrowheads="1"/>
          </p:cNvSpPr>
          <p:nvPr>
            <p:custDataLst>
              <p:tags r:id="rId3"/>
            </p:custDataLst>
          </p:nvPr>
        </p:nvSpPr>
        <p:spPr bwMode="auto">
          <a:xfrm flipV="1">
            <a:off x="4768850" y="1844675"/>
            <a:ext cx="3632200" cy="863600"/>
          </a:xfrm>
          <a:prstGeom prst="upArrow">
            <a:avLst>
              <a:gd name="adj1" fmla="val 61565"/>
              <a:gd name="adj2" fmla="val 44375"/>
            </a:avLst>
          </a:prstGeom>
          <a:solidFill>
            <a:schemeClr val="accent1"/>
          </a:solidFill>
          <a:ln w="6350" algn="ctr">
            <a:noFill/>
            <a:miter lim="800000"/>
            <a:headEnd/>
            <a:tailEnd/>
          </a:ln>
          <a:effectLst/>
        </p:spPr>
        <p:txBody>
          <a:bodyPr rot="10800000" wrap="none" anchor="ctr"/>
          <a:lstStyle/>
          <a:p>
            <a:pPr algn="ctr"/>
            <a:r>
              <a:rPr lang="en-US" sz="1600" b="1">
                <a:solidFill>
                  <a:schemeClr val="bg1"/>
                </a:solidFill>
              </a:rPr>
              <a:t>Considerations</a:t>
            </a:r>
          </a:p>
        </p:txBody>
      </p:sp>
      <p:sp>
        <p:nvSpPr>
          <p:cNvPr id="1959946" name="Rectangle 10"/>
          <p:cNvSpPr>
            <a:spLocks noChangeArrowheads="1"/>
          </p:cNvSpPr>
          <p:nvPr/>
        </p:nvSpPr>
        <p:spPr bwMode="auto">
          <a:xfrm>
            <a:off x="434975" y="2852738"/>
            <a:ext cx="3397250" cy="688975"/>
          </a:xfrm>
          <a:prstGeom prst="rect">
            <a:avLst/>
          </a:prstGeom>
          <a:solidFill>
            <a:schemeClr val="accent1">
              <a:lumMod val="50000"/>
            </a:schemeClr>
          </a:solidFill>
          <a:ln w="9525">
            <a:solidFill>
              <a:schemeClr val="tx1"/>
            </a:solidFill>
            <a:miter lim="800000"/>
            <a:headEnd/>
            <a:tailEnd/>
          </a:ln>
          <a:effectLst/>
        </p:spPr>
        <p:txBody>
          <a:bodyPr wrap="none" anchor="ctr"/>
          <a:lstStyle/>
          <a:p>
            <a:r>
              <a:rPr lang="en-US" sz="1600">
                <a:solidFill>
                  <a:schemeClr val="bg1"/>
                </a:solidFill>
              </a:rPr>
              <a:t>Presentation: Gross Vs Net</a:t>
            </a:r>
          </a:p>
        </p:txBody>
      </p:sp>
      <p:sp>
        <p:nvSpPr>
          <p:cNvPr id="1959947" name="Rectangle 11"/>
          <p:cNvSpPr>
            <a:spLocks noChangeArrowheads="1"/>
          </p:cNvSpPr>
          <p:nvPr/>
        </p:nvSpPr>
        <p:spPr bwMode="auto">
          <a:xfrm>
            <a:off x="434975" y="3657600"/>
            <a:ext cx="3397250" cy="687388"/>
          </a:xfrm>
          <a:prstGeom prst="rect">
            <a:avLst/>
          </a:prstGeom>
          <a:solidFill>
            <a:schemeClr val="accent1">
              <a:lumMod val="50000"/>
            </a:schemeClr>
          </a:solidFill>
          <a:ln w="9525">
            <a:solidFill>
              <a:schemeClr val="tx1"/>
            </a:solidFill>
            <a:miter lim="800000"/>
            <a:headEnd/>
            <a:tailEnd/>
          </a:ln>
          <a:effectLst/>
        </p:spPr>
        <p:txBody>
          <a:bodyPr wrap="none" anchor="ctr"/>
          <a:lstStyle/>
          <a:p>
            <a:r>
              <a:rPr lang="en-US" sz="1600" dirty="0">
                <a:solidFill>
                  <a:schemeClr val="bg1"/>
                </a:solidFill>
              </a:rPr>
              <a:t>Barter transactions</a:t>
            </a:r>
          </a:p>
        </p:txBody>
      </p:sp>
      <p:sp>
        <p:nvSpPr>
          <p:cNvPr id="1959948" name="Rectangle 12"/>
          <p:cNvSpPr>
            <a:spLocks noChangeArrowheads="1"/>
          </p:cNvSpPr>
          <p:nvPr/>
        </p:nvSpPr>
        <p:spPr bwMode="auto">
          <a:xfrm>
            <a:off x="434975" y="4484688"/>
            <a:ext cx="3397250" cy="685800"/>
          </a:xfrm>
          <a:prstGeom prst="rect">
            <a:avLst/>
          </a:prstGeom>
          <a:solidFill>
            <a:schemeClr val="accent1">
              <a:lumMod val="50000"/>
            </a:schemeClr>
          </a:solidFill>
          <a:ln w="9525">
            <a:solidFill>
              <a:schemeClr val="tx1"/>
            </a:solidFill>
            <a:miter lim="800000"/>
            <a:headEnd/>
            <a:tailEnd/>
          </a:ln>
          <a:effectLst/>
        </p:spPr>
        <p:txBody>
          <a:bodyPr wrap="none" anchor="ctr"/>
          <a:lstStyle/>
          <a:p>
            <a:r>
              <a:rPr lang="en-US" sz="1600" dirty="0">
                <a:solidFill>
                  <a:schemeClr val="bg1"/>
                </a:solidFill>
              </a:rPr>
              <a:t>Channel stuffing</a:t>
            </a:r>
          </a:p>
        </p:txBody>
      </p:sp>
      <p:sp>
        <p:nvSpPr>
          <p:cNvPr id="1959949" name="Rectangle 13"/>
          <p:cNvSpPr>
            <a:spLocks noChangeArrowheads="1"/>
          </p:cNvSpPr>
          <p:nvPr/>
        </p:nvSpPr>
        <p:spPr bwMode="auto">
          <a:xfrm>
            <a:off x="434975" y="5305425"/>
            <a:ext cx="3397250" cy="860425"/>
          </a:xfrm>
          <a:prstGeom prst="rect">
            <a:avLst/>
          </a:prstGeom>
          <a:solidFill>
            <a:schemeClr val="accent1">
              <a:lumMod val="50000"/>
            </a:schemeClr>
          </a:solidFill>
          <a:ln w="9525">
            <a:solidFill>
              <a:schemeClr val="tx1"/>
            </a:solidFill>
            <a:miter lim="800000"/>
            <a:headEnd/>
            <a:tailEnd/>
          </a:ln>
          <a:effectLst/>
        </p:spPr>
        <p:txBody>
          <a:bodyPr wrap="none" anchor="ctr"/>
          <a:lstStyle/>
          <a:p>
            <a:r>
              <a:rPr lang="en-US" sz="1600" dirty="0">
                <a:solidFill>
                  <a:schemeClr val="bg1"/>
                </a:solidFill>
              </a:rPr>
              <a:t>Selling of undervalued assets to </a:t>
            </a:r>
          </a:p>
          <a:p>
            <a:r>
              <a:rPr lang="en-US" sz="1600" dirty="0">
                <a:solidFill>
                  <a:schemeClr val="bg1"/>
                </a:solidFill>
              </a:rPr>
              <a:t>generate reportable gains </a:t>
            </a:r>
          </a:p>
        </p:txBody>
      </p:sp>
      <p:sp>
        <p:nvSpPr>
          <p:cNvPr id="1959961" name="Text Box 25"/>
          <p:cNvSpPr txBox="1">
            <a:spLocks noChangeArrowheads="1"/>
          </p:cNvSpPr>
          <p:nvPr/>
        </p:nvSpPr>
        <p:spPr bwMode="auto">
          <a:xfrm>
            <a:off x="258763" y="1171575"/>
            <a:ext cx="3654425" cy="457200"/>
          </a:xfrm>
          <a:prstGeom prst="rect">
            <a:avLst/>
          </a:prstGeom>
          <a:noFill/>
          <a:ln w="9525" algn="ctr">
            <a:noFill/>
            <a:miter lim="800000"/>
            <a:headEnd/>
            <a:tailEnd/>
          </a:ln>
          <a:effectLst/>
        </p:spPr>
        <p:txBody>
          <a:bodyPr wrap="none">
            <a:spAutoFit/>
          </a:bodyPr>
          <a:lstStyle/>
          <a:p>
            <a:pPr algn="l">
              <a:spcBef>
                <a:spcPct val="50000"/>
              </a:spcBef>
            </a:pPr>
            <a:r>
              <a:rPr lang="en-US" sz="2400" u="sng" dirty="0"/>
              <a:t>Revenue recognition (2)</a:t>
            </a:r>
          </a:p>
        </p:txBody>
      </p:sp>
      <p:sp>
        <p:nvSpPr>
          <p:cNvPr id="1959966" name="Rectangle 30"/>
          <p:cNvSpPr>
            <a:spLocks noChangeArrowheads="1"/>
          </p:cNvSpPr>
          <p:nvPr/>
        </p:nvSpPr>
        <p:spPr bwMode="auto">
          <a:xfrm>
            <a:off x="4411663" y="2838450"/>
            <a:ext cx="4283075" cy="688975"/>
          </a:xfrm>
          <a:prstGeom prst="rect">
            <a:avLst/>
          </a:prstGeom>
          <a:solidFill>
            <a:schemeClr val="accent1">
              <a:lumMod val="50000"/>
            </a:schemeClr>
          </a:solidFill>
          <a:ln w="9525">
            <a:solidFill>
              <a:schemeClr val="tx1"/>
            </a:solidFill>
            <a:miter lim="800000"/>
            <a:headEnd/>
            <a:tailEnd/>
          </a:ln>
          <a:effectLst/>
        </p:spPr>
        <p:txBody>
          <a:bodyPr wrap="none" anchor="ctr"/>
          <a:lstStyle/>
          <a:p>
            <a:r>
              <a:rPr lang="en-US" sz="1600" dirty="0">
                <a:solidFill>
                  <a:schemeClr val="bg1"/>
                </a:solidFill>
              </a:rPr>
              <a:t>If the entity is assuming ownership </a:t>
            </a:r>
          </a:p>
          <a:p>
            <a:r>
              <a:rPr lang="en-US" sz="1600" dirty="0">
                <a:solidFill>
                  <a:schemeClr val="bg1"/>
                </a:solidFill>
              </a:rPr>
              <a:t>of the goods – Gross, else Net</a:t>
            </a:r>
          </a:p>
        </p:txBody>
      </p:sp>
      <p:sp>
        <p:nvSpPr>
          <p:cNvPr id="1959967" name="Rectangle 31"/>
          <p:cNvSpPr>
            <a:spLocks noChangeArrowheads="1"/>
          </p:cNvSpPr>
          <p:nvPr/>
        </p:nvSpPr>
        <p:spPr bwMode="auto">
          <a:xfrm>
            <a:off x="4411663" y="3643313"/>
            <a:ext cx="4283075" cy="687387"/>
          </a:xfrm>
          <a:prstGeom prst="rect">
            <a:avLst/>
          </a:prstGeom>
          <a:solidFill>
            <a:schemeClr val="accent1">
              <a:lumMod val="50000"/>
            </a:schemeClr>
          </a:solidFill>
          <a:ln w="9525">
            <a:solidFill>
              <a:schemeClr val="tx1"/>
            </a:solidFill>
            <a:miter lim="800000"/>
            <a:headEnd/>
            <a:tailEnd/>
          </a:ln>
          <a:effectLst/>
        </p:spPr>
        <p:txBody>
          <a:bodyPr wrap="none" anchor="ctr"/>
          <a:lstStyle/>
          <a:p>
            <a:r>
              <a:rPr lang="en-US" sz="1600">
                <a:solidFill>
                  <a:schemeClr val="bg1"/>
                </a:solidFill>
              </a:rPr>
              <a:t>Does the barter transaction culminate</a:t>
            </a:r>
          </a:p>
          <a:p>
            <a:r>
              <a:rPr lang="en-US" sz="1600">
                <a:solidFill>
                  <a:schemeClr val="bg1"/>
                </a:solidFill>
              </a:rPr>
              <a:t>in revenue generation?</a:t>
            </a:r>
          </a:p>
        </p:txBody>
      </p:sp>
      <p:sp>
        <p:nvSpPr>
          <p:cNvPr id="1959968" name="Rectangle 32"/>
          <p:cNvSpPr>
            <a:spLocks noChangeArrowheads="1"/>
          </p:cNvSpPr>
          <p:nvPr/>
        </p:nvSpPr>
        <p:spPr bwMode="auto">
          <a:xfrm>
            <a:off x="4411663" y="4470400"/>
            <a:ext cx="4283075" cy="685800"/>
          </a:xfrm>
          <a:prstGeom prst="rect">
            <a:avLst/>
          </a:prstGeom>
          <a:solidFill>
            <a:schemeClr val="accent1">
              <a:lumMod val="50000"/>
            </a:schemeClr>
          </a:solidFill>
          <a:ln w="9525">
            <a:solidFill>
              <a:schemeClr val="tx1"/>
            </a:solidFill>
            <a:miter lim="800000"/>
            <a:headEnd/>
            <a:tailEnd/>
          </a:ln>
          <a:effectLst/>
        </p:spPr>
        <p:txBody>
          <a:bodyPr wrap="none" anchor="ctr"/>
          <a:lstStyle/>
          <a:p>
            <a:r>
              <a:rPr lang="en-US" sz="1600" dirty="0" smtClean="0">
                <a:solidFill>
                  <a:schemeClr val="bg1"/>
                </a:solidFill>
              </a:rPr>
              <a:t>Are the levels </a:t>
            </a:r>
            <a:r>
              <a:rPr lang="en-US" sz="1600" dirty="0">
                <a:solidFill>
                  <a:schemeClr val="bg1"/>
                </a:solidFill>
              </a:rPr>
              <a:t>of inventory in </a:t>
            </a:r>
            <a:r>
              <a:rPr lang="en-US" sz="1600" dirty="0" smtClean="0">
                <a:solidFill>
                  <a:schemeClr val="bg1"/>
                </a:solidFill>
              </a:rPr>
              <a:t>the distribution </a:t>
            </a:r>
            <a:endParaRPr lang="en-US" sz="1600" dirty="0">
              <a:solidFill>
                <a:schemeClr val="bg1"/>
              </a:solidFill>
            </a:endParaRPr>
          </a:p>
          <a:p>
            <a:r>
              <a:rPr lang="en-US" sz="1600" dirty="0">
                <a:solidFill>
                  <a:schemeClr val="bg1"/>
                </a:solidFill>
              </a:rPr>
              <a:t>channel in </a:t>
            </a:r>
            <a:r>
              <a:rPr lang="en-US" sz="1600" dirty="0" smtClean="0">
                <a:solidFill>
                  <a:schemeClr val="bg1"/>
                </a:solidFill>
              </a:rPr>
              <a:t>excess? </a:t>
            </a:r>
            <a:endParaRPr lang="en-US" sz="1600" dirty="0">
              <a:solidFill>
                <a:schemeClr val="bg1"/>
              </a:solidFill>
            </a:endParaRPr>
          </a:p>
        </p:txBody>
      </p:sp>
      <p:sp>
        <p:nvSpPr>
          <p:cNvPr id="1959969" name="Rectangle 33"/>
          <p:cNvSpPr>
            <a:spLocks noChangeArrowheads="1"/>
          </p:cNvSpPr>
          <p:nvPr/>
        </p:nvSpPr>
        <p:spPr bwMode="auto">
          <a:xfrm>
            <a:off x="4411663" y="5291138"/>
            <a:ext cx="4283075" cy="860425"/>
          </a:xfrm>
          <a:prstGeom prst="rect">
            <a:avLst/>
          </a:prstGeom>
          <a:solidFill>
            <a:schemeClr val="accent1">
              <a:lumMod val="50000"/>
            </a:schemeClr>
          </a:solidFill>
          <a:ln w="9525">
            <a:solidFill>
              <a:schemeClr val="tx1"/>
            </a:solidFill>
            <a:miter lim="800000"/>
            <a:headEnd/>
            <a:tailEnd/>
          </a:ln>
          <a:effectLst/>
        </p:spPr>
        <p:txBody>
          <a:bodyPr wrap="none" anchor="ctr"/>
          <a:lstStyle/>
          <a:p>
            <a:r>
              <a:rPr lang="en-US" sz="1600">
                <a:solidFill>
                  <a:schemeClr val="bg1"/>
                </a:solidFill>
              </a:rPr>
              <a:t>Are the transactions in substance </a:t>
            </a:r>
          </a:p>
          <a:p>
            <a:r>
              <a:rPr lang="en-US" sz="1600">
                <a:solidFill>
                  <a:schemeClr val="bg1"/>
                </a:solidFill>
              </a:rPr>
              <a:t>inflating revenues due to past errors?</a:t>
            </a:r>
          </a:p>
        </p:txBody>
      </p:sp>
      <p:sp>
        <p:nvSpPr>
          <p:cNvPr id="1959970" name="AutoShape 34"/>
          <p:cNvSpPr>
            <a:spLocks noChangeArrowheads="1"/>
          </p:cNvSpPr>
          <p:nvPr/>
        </p:nvSpPr>
        <p:spPr bwMode="auto">
          <a:xfrm rot="5400000">
            <a:off x="3791744" y="3098007"/>
            <a:ext cx="720725" cy="192087"/>
          </a:xfrm>
          <a:prstGeom prst="triangle">
            <a:avLst>
              <a:gd name="adj" fmla="val 50000"/>
            </a:avLst>
          </a:prstGeom>
          <a:gradFill rotWithShape="1">
            <a:gsLst>
              <a:gs pos="0">
                <a:schemeClr val="accent1"/>
              </a:gs>
              <a:gs pos="100000">
                <a:schemeClr val="accent1">
                  <a:gamma/>
                  <a:tint val="63922"/>
                  <a:invGamma/>
                </a:schemeClr>
              </a:gs>
            </a:gsLst>
            <a:lin ang="5400000" scaled="1"/>
          </a:gradFill>
          <a:ln w="6350" algn="ctr">
            <a:noFill/>
            <a:miter lim="800000"/>
            <a:headEnd/>
            <a:tailEnd/>
          </a:ln>
          <a:effectLst/>
        </p:spPr>
        <p:txBody>
          <a:bodyPr rot="10800000" vert="eaVert" wrap="none" anchor="ctr"/>
          <a:lstStyle/>
          <a:p>
            <a:endParaRPr lang="en-US"/>
          </a:p>
        </p:txBody>
      </p:sp>
      <p:sp>
        <p:nvSpPr>
          <p:cNvPr id="1959971" name="AutoShape 35"/>
          <p:cNvSpPr>
            <a:spLocks noChangeArrowheads="1"/>
          </p:cNvSpPr>
          <p:nvPr/>
        </p:nvSpPr>
        <p:spPr bwMode="auto">
          <a:xfrm rot="5400000">
            <a:off x="3801269" y="3923507"/>
            <a:ext cx="720725" cy="192087"/>
          </a:xfrm>
          <a:prstGeom prst="triangle">
            <a:avLst>
              <a:gd name="adj" fmla="val 50000"/>
            </a:avLst>
          </a:prstGeom>
          <a:gradFill rotWithShape="1">
            <a:gsLst>
              <a:gs pos="0">
                <a:schemeClr val="accent1"/>
              </a:gs>
              <a:gs pos="100000">
                <a:schemeClr val="accent1">
                  <a:gamma/>
                  <a:tint val="63922"/>
                  <a:invGamma/>
                </a:schemeClr>
              </a:gs>
            </a:gsLst>
            <a:lin ang="5400000" scaled="1"/>
          </a:gradFill>
          <a:ln w="6350" algn="ctr">
            <a:noFill/>
            <a:miter lim="800000"/>
            <a:headEnd/>
            <a:tailEnd/>
          </a:ln>
          <a:effectLst/>
        </p:spPr>
        <p:txBody>
          <a:bodyPr rot="10800000" vert="eaVert" wrap="none" anchor="ctr"/>
          <a:lstStyle/>
          <a:p>
            <a:endParaRPr lang="en-US"/>
          </a:p>
        </p:txBody>
      </p:sp>
      <p:sp>
        <p:nvSpPr>
          <p:cNvPr id="1959972" name="AutoShape 36"/>
          <p:cNvSpPr>
            <a:spLocks noChangeArrowheads="1"/>
          </p:cNvSpPr>
          <p:nvPr/>
        </p:nvSpPr>
        <p:spPr bwMode="auto">
          <a:xfrm rot="5400000">
            <a:off x="3801269" y="4701382"/>
            <a:ext cx="720725" cy="192087"/>
          </a:xfrm>
          <a:prstGeom prst="triangle">
            <a:avLst>
              <a:gd name="adj" fmla="val 50000"/>
            </a:avLst>
          </a:prstGeom>
          <a:gradFill rotWithShape="1">
            <a:gsLst>
              <a:gs pos="0">
                <a:schemeClr val="accent1"/>
              </a:gs>
              <a:gs pos="100000">
                <a:schemeClr val="accent1">
                  <a:gamma/>
                  <a:tint val="63922"/>
                  <a:invGamma/>
                </a:schemeClr>
              </a:gs>
            </a:gsLst>
            <a:lin ang="5400000" scaled="1"/>
          </a:gradFill>
          <a:ln w="6350" algn="ctr">
            <a:noFill/>
            <a:miter lim="800000"/>
            <a:headEnd/>
            <a:tailEnd/>
          </a:ln>
          <a:effectLst/>
        </p:spPr>
        <p:txBody>
          <a:bodyPr rot="10800000" vert="eaVert" wrap="none" anchor="ctr"/>
          <a:lstStyle/>
          <a:p>
            <a:endParaRPr lang="en-US"/>
          </a:p>
        </p:txBody>
      </p:sp>
      <p:sp>
        <p:nvSpPr>
          <p:cNvPr id="1959973" name="AutoShape 37"/>
          <p:cNvSpPr>
            <a:spLocks noChangeArrowheads="1"/>
          </p:cNvSpPr>
          <p:nvPr/>
        </p:nvSpPr>
        <p:spPr bwMode="auto">
          <a:xfrm rot="5400000">
            <a:off x="3801269" y="5579269"/>
            <a:ext cx="720725" cy="192087"/>
          </a:xfrm>
          <a:prstGeom prst="triangle">
            <a:avLst>
              <a:gd name="adj" fmla="val 50000"/>
            </a:avLst>
          </a:prstGeom>
          <a:gradFill rotWithShape="1">
            <a:gsLst>
              <a:gs pos="0">
                <a:schemeClr val="accent1"/>
              </a:gs>
              <a:gs pos="100000">
                <a:schemeClr val="accent1">
                  <a:gamma/>
                  <a:tint val="63922"/>
                  <a:invGamma/>
                </a:schemeClr>
              </a:gs>
            </a:gsLst>
            <a:lin ang="5400000" scaled="1"/>
          </a:gradFill>
          <a:ln w="6350" algn="ctr">
            <a:noFill/>
            <a:miter lim="800000"/>
            <a:headEnd/>
            <a:tailEnd/>
          </a:ln>
          <a:effectLst/>
        </p:spPr>
        <p:txBody>
          <a:bodyPr rot="10800000" vert="eaVert" wrap="none" anchor="ctr"/>
          <a:lstStyle/>
          <a:p>
            <a:endParaRPr lang="en-US"/>
          </a:p>
        </p:txBody>
      </p:sp>
      <p:sp>
        <p:nvSpPr>
          <p:cNvPr id="20"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Other considerations </a:t>
            </a:r>
            <a:r>
              <a:rPr lang="en-US" sz="1800" dirty="0"/>
              <a:t>(2)</a:t>
            </a:r>
          </a:p>
        </p:txBody>
      </p:sp>
      <p:pic>
        <p:nvPicPr>
          <p:cNvPr id="21" name="Picture 5"/>
          <p:cNvPicPr>
            <a:picLocks noChangeAspect="1" noChangeArrowheads="1"/>
          </p:cNvPicPr>
          <p:nvPr/>
        </p:nvPicPr>
        <p:blipFill>
          <a:blip r:embed="rId6" cstate="print"/>
          <a:srcRect/>
          <a:stretch>
            <a:fillRect/>
          </a:stretch>
        </p:blipFill>
        <p:spPr bwMode="auto">
          <a:xfrm>
            <a:off x="8020581" y="76200"/>
            <a:ext cx="822960" cy="822960"/>
          </a:xfrm>
          <a:prstGeom prst="rect">
            <a:avLst/>
          </a:prstGeom>
          <a:noFill/>
          <a:ln w="9525">
            <a:noFill/>
            <a:miter lim="800000"/>
            <a:headEnd/>
            <a:tailEnd/>
          </a:ln>
          <a:effec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9946"/>
                                        </p:tgtEl>
                                        <p:attrNameLst>
                                          <p:attrName>style.visibility</p:attrName>
                                        </p:attrNameLst>
                                      </p:cBhvr>
                                      <p:to>
                                        <p:strVal val="visible"/>
                                      </p:to>
                                    </p:set>
                                    <p:anim calcmode="lin" valueType="num">
                                      <p:cBhvr additive="base">
                                        <p:cTn id="7" dur="500" fill="hold"/>
                                        <p:tgtEl>
                                          <p:spTgt spid="1959946"/>
                                        </p:tgtEl>
                                        <p:attrNameLst>
                                          <p:attrName>ppt_x</p:attrName>
                                        </p:attrNameLst>
                                      </p:cBhvr>
                                      <p:tavLst>
                                        <p:tav tm="0">
                                          <p:val>
                                            <p:strVal val="#ppt_x"/>
                                          </p:val>
                                        </p:tav>
                                        <p:tav tm="100000">
                                          <p:val>
                                            <p:strVal val="#ppt_x"/>
                                          </p:val>
                                        </p:tav>
                                      </p:tavLst>
                                    </p:anim>
                                    <p:anim calcmode="lin" valueType="num">
                                      <p:cBhvr additive="base">
                                        <p:cTn id="8" dur="500" fill="hold"/>
                                        <p:tgtEl>
                                          <p:spTgt spid="19599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59970"/>
                                        </p:tgtEl>
                                        <p:attrNameLst>
                                          <p:attrName>style.visibility</p:attrName>
                                        </p:attrNameLst>
                                      </p:cBhvr>
                                      <p:to>
                                        <p:strVal val="visible"/>
                                      </p:to>
                                    </p:set>
                                    <p:anim calcmode="lin" valueType="num">
                                      <p:cBhvr additive="base">
                                        <p:cTn id="11" dur="500" fill="hold"/>
                                        <p:tgtEl>
                                          <p:spTgt spid="1959970"/>
                                        </p:tgtEl>
                                        <p:attrNameLst>
                                          <p:attrName>ppt_x</p:attrName>
                                        </p:attrNameLst>
                                      </p:cBhvr>
                                      <p:tavLst>
                                        <p:tav tm="0">
                                          <p:val>
                                            <p:strVal val="#ppt_x"/>
                                          </p:val>
                                        </p:tav>
                                        <p:tav tm="100000">
                                          <p:val>
                                            <p:strVal val="#ppt_x"/>
                                          </p:val>
                                        </p:tav>
                                      </p:tavLst>
                                    </p:anim>
                                    <p:anim calcmode="lin" valueType="num">
                                      <p:cBhvr additive="base">
                                        <p:cTn id="12" dur="500" fill="hold"/>
                                        <p:tgtEl>
                                          <p:spTgt spid="195997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59966"/>
                                        </p:tgtEl>
                                        <p:attrNameLst>
                                          <p:attrName>style.visibility</p:attrName>
                                        </p:attrNameLst>
                                      </p:cBhvr>
                                      <p:to>
                                        <p:strVal val="visible"/>
                                      </p:to>
                                    </p:set>
                                    <p:anim calcmode="lin" valueType="num">
                                      <p:cBhvr additive="base">
                                        <p:cTn id="15" dur="500" fill="hold"/>
                                        <p:tgtEl>
                                          <p:spTgt spid="1959966"/>
                                        </p:tgtEl>
                                        <p:attrNameLst>
                                          <p:attrName>ppt_x</p:attrName>
                                        </p:attrNameLst>
                                      </p:cBhvr>
                                      <p:tavLst>
                                        <p:tav tm="0">
                                          <p:val>
                                            <p:strVal val="#ppt_x"/>
                                          </p:val>
                                        </p:tav>
                                        <p:tav tm="100000">
                                          <p:val>
                                            <p:strVal val="#ppt_x"/>
                                          </p:val>
                                        </p:tav>
                                      </p:tavLst>
                                    </p:anim>
                                    <p:anim calcmode="lin" valueType="num">
                                      <p:cBhvr additive="base">
                                        <p:cTn id="16" dur="500" fill="hold"/>
                                        <p:tgtEl>
                                          <p:spTgt spid="195996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59947"/>
                                        </p:tgtEl>
                                        <p:attrNameLst>
                                          <p:attrName>style.visibility</p:attrName>
                                        </p:attrNameLst>
                                      </p:cBhvr>
                                      <p:to>
                                        <p:strVal val="visible"/>
                                      </p:to>
                                    </p:set>
                                    <p:anim calcmode="lin" valueType="num">
                                      <p:cBhvr additive="base">
                                        <p:cTn id="21" dur="500" fill="hold"/>
                                        <p:tgtEl>
                                          <p:spTgt spid="1959947"/>
                                        </p:tgtEl>
                                        <p:attrNameLst>
                                          <p:attrName>ppt_x</p:attrName>
                                        </p:attrNameLst>
                                      </p:cBhvr>
                                      <p:tavLst>
                                        <p:tav tm="0">
                                          <p:val>
                                            <p:strVal val="#ppt_x"/>
                                          </p:val>
                                        </p:tav>
                                        <p:tav tm="100000">
                                          <p:val>
                                            <p:strVal val="#ppt_x"/>
                                          </p:val>
                                        </p:tav>
                                      </p:tavLst>
                                    </p:anim>
                                    <p:anim calcmode="lin" valueType="num">
                                      <p:cBhvr additive="base">
                                        <p:cTn id="22" dur="500" fill="hold"/>
                                        <p:tgtEl>
                                          <p:spTgt spid="195994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959971"/>
                                        </p:tgtEl>
                                        <p:attrNameLst>
                                          <p:attrName>style.visibility</p:attrName>
                                        </p:attrNameLst>
                                      </p:cBhvr>
                                      <p:to>
                                        <p:strVal val="visible"/>
                                      </p:to>
                                    </p:set>
                                    <p:anim calcmode="lin" valueType="num">
                                      <p:cBhvr additive="base">
                                        <p:cTn id="25" dur="500" fill="hold"/>
                                        <p:tgtEl>
                                          <p:spTgt spid="1959971"/>
                                        </p:tgtEl>
                                        <p:attrNameLst>
                                          <p:attrName>ppt_x</p:attrName>
                                        </p:attrNameLst>
                                      </p:cBhvr>
                                      <p:tavLst>
                                        <p:tav tm="0">
                                          <p:val>
                                            <p:strVal val="#ppt_x"/>
                                          </p:val>
                                        </p:tav>
                                        <p:tav tm="100000">
                                          <p:val>
                                            <p:strVal val="#ppt_x"/>
                                          </p:val>
                                        </p:tav>
                                      </p:tavLst>
                                    </p:anim>
                                    <p:anim calcmode="lin" valueType="num">
                                      <p:cBhvr additive="base">
                                        <p:cTn id="26" dur="500" fill="hold"/>
                                        <p:tgtEl>
                                          <p:spTgt spid="195997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59967"/>
                                        </p:tgtEl>
                                        <p:attrNameLst>
                                          <p:attrName>style.visibility</p:attrName>
                                        </p:attrNameLst>
                                      </p:cBhvr>
                                      <p:to>
                                        <p:strVal val="visible"/>
                                      </p:to>
                                    </p:set>
                                    <p:anim calcmode="lin" valueType="num">
                                      <p:cBhvr additive="base">
                                        <p:cTn id="29" dur="500" fill="hold"/>
                                        <p:tgtEl>
                                          <p:spTgt spid="1959967"/>
                                        </p:tgtEl>
                                        <p:attrNameLst>
                                          <p:attrName>ppt_x</p:attrName>
                                        </p:attrNameLst>
                                      </p:cBhvr>
                                      <p:tavLst>
                                        <p:tav tm="0">
                                          <p:val>
                                            <p:strVal val="#ppt_x"/>
                                          </p:val>
                                        </p:tav>
                                        <p:tav tm="100000">
                                          <p:val>
                                            <p:strVal val="#ppt_x"/>
                                          </p:val>
                                        </p:tav>
                                      </p:tavLst>
                                    </p:anim>
                                    <p:anim calcmode="lin" valueType="num">
                                      <p:cBhvr additive="base">
                                        <p:cTn id="30" dur="500" fill="hold"/>
                                        <p:tgtEl>
                                          <p:spTgt spid="195996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59948"/>
                                        </p:tgtEl>
                                        <p:attrNameLst>
                                          <p:attrName>style.visibility</p:attrName>
                                        </p:attrNameLst>
                                      </p:cBhvr>
                                      <p:to>
                                        <p:strVal val="visible"/>
                                      </p:to>
                                    </p:set>
                                    <p:anim calcmode="lin" valueType="num">
                                      <p:cBhvr additive="base">
                                        <p:cTn id="35" dur="500" fill="hold"/>
                                        <p:tgtEl>
                                          <p:spTgt spid="1959948"/>
                                        </p:tgtEl>
                                        <p:attrNameLst>
                                          <p:attrName>ppt_x</p:attrName>
                                        </p:attrNameLst>
                                      </p:cBhvr>
                                      <p:tavLst>
                                        <p:tav tm="0">
                                          <p:val>
                                            <p:strVal val="#ppt_x"/>
                                          </p:val>
                                        </p:tav>
                                        <p:tav tm="100000">
                                          <p:val>
                                            <p:strVal val="#ppt_x"/>
                                          </p:val>
                                        </p:tav>
                                      </p:tavLst>
                                    </p:anim>
                                    <p:anim calcmode="lin" valueType="num">
                                      <p:cBhvr additive="base">
                                        <p:cTn id="36" dur="500" fill="hold"/>
                                        <p:tgtEl>
                                          <p:spTgt spid="195994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59972"/>
                                        </p:tgtEl>
                                        <p:attrNameLst>
                                          <p:attrName>style.visibility</p:attrName>
                                        </p:attrNameLst>
                                      </p:cBhvr>
                                      <p:to>
                                        <p:strVal val="visible"/>
                                      </p:to>
                                    </p:set>
                                    <p:anim calcmode="lin" valueType="num">
                                      <p:cBhvr additive="base">
                                        <p:cTn id="39" dur="500" fill="hold"/>
                                        <p:tgtEl>
                                          <p:spTgt spid="1959972"/>
                                        </p:tgtEl>
                                        <p:attrNameLst>
                                          <p:attrName>ppt_x</p:attrName>
                                        </p:attrNameLst>
                                      </p:cBhvr>
                                      <p:tavLst>
                                        <p:tav tm="0">
                                          <p:val>
                                            <p:strVal val="#ppt_x"/>
                                          </p:val>
                                        </p:tav>
                                        <p:tav tm="100000">
                                          <p:val>
                                            <p:strVal val="#ppt_x"/>
                                          </p:val>
                                        </p:tav>
                                      </p:tavLst>
                                    </p:anim>
                                    <p:anim calcmode="lin" valueType="num">
                                      <p:cBhvr additive="base">
                                        <p:cTn id="40" dur="500" fill="hold"/>
                                        <p:tgtEl>
                                          <p:spTgt spid="195997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59968"/>
                                        </p:tgtEl>
                                        <p:attrNameLst>
                                          <p:attrName>style.visibility</p:attrName>
                                        </p:attrNameLst>
                                      </p:cBhvr>
                                      <p:to>
                                        <p:strVal val="visible"/>
                                      </p:to>
                                    </p:set>
                                    <p:anim calcmode="lin" valueType="num">
                                      <p:cBhvr additive="base">
                                        <p:cTn id="43" dur="500" fill="hold"/>
                                        <p:tgtEl>
                                          <p:spTgt spid="1959968"/>
                                        </p:tgtEl>
                                        <p:attrNameLst>
                                          <p:attrName>ppt_x</p:attrName>
                                        </p:attrNameLst>
                                      </p:cBhvr>
                                      <p:tavLst>
                                        <p:tav tm="0">
                                          <p:val>
                                            <p:strVal val="#ppt_x"/>
                                          </p:val>
                                        </p:tav>
                                        <p:tav tm="100000">
                                          <p:val>
                                            <p:strVal val="#ppt_x"/>
                                          </p:val>
                                        </p:tav>
                                      </p:tavLst>
                                    </p:anim>
                                    <p:anim calcmode="lin" valueType="num">
                                      <p:cBhvr additive="base">
                                        <p:cTn id="44" dur="500" fill="hold"/>
                                        <p:tgtEl>
                                          <p:spTgt spid="195996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59949"/>
                                        </p:tgtEl>
                                        <p:attrNameLst>
                                          <p:attrName>style.visibility</p:attrName>
                                        </p:attrNameLst>
                                      </p:cBhvr>
                                      <p:to>
                                        <p:strVal val="visible"/>
                                      </p:to>
                                    </p:set>
                                    <p:anim calcmode="lin" valueType="num">
                                      <p:cBhvr additive="base">
                                        <p:cTn id="49" dur="500" fill="hold"/>
                                        <p:tgtEl>
                                          <p:spTgt spid="1959949"/>
                                        </p:tgtEl>
                                        <p:attrNameLst>
                                          <p:attrName>ppt_x</p:attrName>
                                        </p:attrNameLst>
                                      </p:cBhvr>
                                      <p:tavLst>
                                        <p:tav tm="0">
                                          <p:val>
                                            <p:strVal val="#ppt_x"/>
                                          </p:val>
                                        </p:tav>
                                        <p:tav tm="100000">
                                          <p:val>
                                            <p:strVal val="#ppt_x"/>
                                          </p:val>
                                        </p:tav>
                                      </p:tavLst>
                                    </p:anim>
                                    <p:anim calcmode="lin" valueType="num">
                                      <p:cBhvr additive="base">
                                        <p:cTn id="50" dur="500" fill="hold"/>
                                        <p:tgtEl>
                                          <p:spTgt spid="195994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59973"/>
                                        </p:tgtEl>
                                        <p:attrNameLst>
                                          <p:attrName>style.visibility</p:attrName>
                                        </p:attrNameLst>
                                      </p:cBhvr>
                                      <p:to>
                                        <p:strVal val="visible"/>
                                      </p:to>
                                    </p:set>
                                    <p:anim calcmode="lin" valueType="num">
                                      <p:cBhvr additive="base">
                                        <p:cTn id="53" dur="500" fill="hold"/>
                                        <p:tgtEl>
                                          <p:spTgt spid="1959973"/>
                                        </p:tgtEl>
                                        <p:attrNameLst>
                                          <p:attrName>ppt_x</p:attrName>
                                        </p:attrNameLst>
                                      </p:cBhvr>
                                      <p:tavLst>
                                        <p:tav tm="0">
                                          <p:val>
                                            <p:strVal val="#ppt_x"/>
                                          </p:val>
                                        </p:tav>
                                        <p:tav tm="100000">
                                          <p:val>
                                            <p:strVal val="#ppt_x"/>
                                          </p:val>
                                        </p:tav>
                                      </p:tavLst>
                                    </p:anim>
                                    <p:anim calcmode="lin" valueType="num">
                                      <p:cBhvr additive="base">
                                        <p:cTn id="54" dur="500" fill="hold"/>
                                        <p:tgtEl>
                                          <p:spTgt spid="195997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959969"/>
                                        </p:tgtEl>
                                        <p:attrNameLst>
                                          <p:attrName>style.visibility</p:attrName>
                                        </p:attrNameLst>
                                      </p:cBhvr>
                                      <p:to>
                                        <p:strVal val="visible"/>
                                      </p:to>
                                    </p:set>
                                    <p:anim calcmode="lin" valueType="num">
                                      <p:cBhvr additive="base">
                                        <p:cTn id="57" dur="500" fill="hold"/>
                                        <p:tgtEl>
                                          <p:spTgt spid="1959969"/>
                                        </p:tgtEl>
                                        <p:attrNameLst>
                                          <p:attrName>ppt_x</p:attrName>
                                        </p:attrNameLst>
                                      </p:cBhvr>
                                      <p:tavLst>
                                        <p:tav tm="0">
                                          <p:val>
                                            <p:strVal val="#ppt_x"/>
                                          </p:val>
                                        </p:tav>
                                        <p:tav tm="100000">
                                          <p:val>
                                            <p:strVal val="#ppt_x"/>
                                          </p:val>
                                        </p:tav>
                                      </p:tavLst>
                                    </p:anim>
                                    <p:anim calcmode="lin" valueType="num">
                                      <p:cBhvr additive="base">
                                        <p:cTn id="58" dur="500" fill="hold"/>
                                        <p:tgtEl>
                                          <p:spTgt spid="19599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9946" grpId="0" animBg="1"/>
      <p:bldP spid="1959947" grpId="0" animBg="1"/>
      <p:bldP spid="1959948" grpId="0" animBg="1"/>
      <p:bldP spid="1959949" grpId="0" animBg="1"/>
      <p:bldP spid="1959966" grpId="0" animBg="1"/>
      <p:bldP spid="1959967" grpId="0" animBg="1"/>
      <p:bldP spid="1959968" grpId="0" animBg="1"/>
      <p:bldP spid="1959969" grpId="0" animBg="1"/>
      <p:bldP spid="1959970" grpId="0" animBg="1"/>
      <p:bldP spid="1959971" grpId="0" animBg="1"/>
      <p:bldP spid="1959972" grpId="0" animBg="1"/>
      <p:bldP spid="195997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3081" name="Rectangle 73"/>
          <p:cNvSpPr>
            <a:spLocks noChangeArrowheads="1"/>
          </p:cNvSpPr>
          <p:nvPr/>
        </p:nvSpPr>
        <p:spPr bwMode="gray">
          <a:xfrm>
            <a:off x="250825" y="1798638"/>
            <a:ext cx="8569325" cy="3384550"/>
          </a:xfrm>
          <a:prstGeom prst="rect">
            <a:avLst/>
          </a:prstGeom>
          <a:solidFill>
            <a:schemeClr val="accent1">
              <a:lumMod val="50000"/>
            </a:schemeClr>
          </a:solidFill>
          <a:ln w="6350" algn="ctr">
            <a:noFill/>
            <a:miter lim="800000"/>
            <a:headEnd/>
            <a:tailEnd/>
          </a:ln>
          <a:effectLst/>
        </p:spPr>
        <p:txBody>
          <a:bodyPr rot="10800000" vert="eaVert" wrap="none" anchor="ctr"/>
          <a:lstStyle/>
          <a:p>
            <a:endParaRPr lang="en-US"/>
          </a:p>
        </p:txBody>
      </p:sp>
      <p:sp>
        <p:nvSpPr>
          <p:cNvPr id="1963017" name="Text Box 9"/>
          <p:cNvSpPr txBox="1">
            <a:spLocks noChangeArrowheads="1"/>
          </p:cNvSpPr>
          <p:nvPr/>
        </p:nvSpPr>
        <p:spPr bwMode="auto">
          <a:xfrm>
            <a:off x="246063" y="1196975"/>
            <a:ext cx="8448675" cy="457200"/>
          </a:xfrm>
          <a:prstGeom prst="rect">
            <a:avLst/>
          </a:prstGeom>
          <a:noFill/>
          <a:ln w="9525" algn="ctr">
            <a:noFill/>
            <a:miter lim="800000"/>
            <a:headEnd/>
            <a:tailEnd/>
          </a:ln>
          <a:effectLst/>
        </p:spPr>
        <p:txBody>
          <a:bodyPr wrap="none">
            <a:spAutoFit/>
          </a:bodyPr>
          <a:lstStyle/>
          <a:p>
            <a:pPr algn="l">
              <a:spcBef>
                <a:spcPct val="50000"/>
              </a:spcBef>
            </a:pPr>
            <a:r>
              <a:rPr lang="en-US" sz="2400" u="sng" dirty="0"/>
              <a:t>Client’s needs (example from a cross border transaction)</a:t>
            </a:r>
          </a:p>
        </p:txBody>
      </p:sp>
      <p:sp>
        <p:nvSpPr>
          <p:cNvPr id="1963028" name="Line 20"/>
          <p:cNvSpPr>
            <a:spLocks noChangeShapeType="1"/>
          </p:cNvSpPr>
          <p:nvPr/>
        </p:nvSpPr>
        <p:spPr bwMode="gray">
          <a:xfrm>
            <a:off x="1689100" y="4143375"/>
            <a:ext cx="6430963" cy="0"/>
          </a:xfrm>
          <a:prstGeom prst="line">
            <a:avLst/>
          </a:prstGeom>
          <a:noFill/>
          <a:ln w="9525">
            <a:solidFill>
              <a:schemeClr val="folHlink"/>
            </a:solidFill>
            <a:prstDash val="sysDot"/>
            <a:round/>
            <a:headEnd/>
            <a:tailEnd/>
          </a:ln>
          <a:effectLst/>
        </p:spPr>
        <p:txBody>
          <a:bodyPr wrap="none" lIns="0" tIns="0" rIns="0" bIns="0" anchor="ctr"/>
          <a:lstStyle/>
          <a:p>
            <a:endParaRPr lang="en-US"/>
          </a:p>
        </p:txBody>
      </p:sp>
      <p:sp>
        <p:nvSpPr>
          <p:cNvPr id="1963030" name="Line 22"/>
          <p:cNvSpPr>
            <a:spLocks noChangeShapeType="1"/>
          </p:cNvSpPr>
          <p:nvPr/>
        </p:nvSpPr>
        <p:spPr bwMode="gray">
          <a:xfrm>
            <a:off x="1681163" y="2984500"/>
            <a:ext cx="6430962" cy="0"/>
          </a:xfrm>
          <a:prstGeom prst="line">
            <a:avLst/>
          </a:prstGeom>
          <a:noFill/>
          <a:ln w="9525">
            <a:solidFill>
              <a:schemeClr val="folHlink"/>
            </a:solidFill>
            <a:prstDash val="sysDot"/>
            <a:round/>
            <a:headEnd/>
            <a:tailEnd/>
          </a:ln>
          <a:effectLst/>
        </p:spPr>
        <p:txBody>
          <a:bodyPr wrap="none" lIns="0" tIns="0" rIns="0" bIns="0" anchor="ctr"/>
          <a:lstStyle/>
          <a:p>
            <a:endParaRPr lang="en-US"/>
          </a:p>
        </p:txBody>
      </p:sp>
      <p:sp>
        <p:nvSpPr>
          <p:cNvPr id="1963031" name="Rectangle 23"/>
          <p:cNvSpPr>
            <a:spLocks noChangeArrowheads="1"/>
          </p:cNvSpPr>
          <p:nvPr>
            <p:custDataLst>
              <p:tags r:id="rId2"/>
            </p:custDataLst>
          </p:nvPr>
        </p:nvSpPr>
        <p:spPr bwMode="gray">
          <a:xfrm>
            <a:off x="323850" y="1870075"/>
            <a:ext cx="1655763" cy="71438"/>
          </a:xfrm>
          <a:prstGeom prst="rect">
            <a:avLst/>
          </a:prstGeom>
          <a:noFill/>
          <a:ln w="9525">
            <a:noFill/>
            <a:miter lim="800000"/>
            <a:headEnd/>
            <a:tailEnd/>
          </a:ln>
        </p:spPr>
        <p:txBody>
          <a:bodyPr lIns="0" tIns="0" rIns="0" bIns="0"/>
          <a:lstStyle/>
          <a:p>
            <a:pPr algn="l" defTabSz="762000" eaLnBrk="0" hangingPunct="0"/>
            <a:r>
              <a:rPr lang="en-US" altLang="ja-JP" sz="1000" dirty="0">
                <a:solidFill>
                  <a:schemeClr val="bg1"/>
                </a:solidFill>
                <a:latin typeface="Univers 45 Light" pitchFamily="2" charset="0"/>
                <a:ea typeface="MS PGothic" pitchFamily="34" charset="-128"/>
              </a:rPr>
              <a:t>Type of sales transactions in </a:t>
            </a:r>
            <a:r>
              <a:rPr lang="en-US" altLang="ja-JP" sz="1000" dirty="0" smtClean="0">
                <a:solidFill>
                  <a:schemeClr val="bg1"/>
                </a:solidFill>
                <a:latin typeface="Univers 45 Light" pitchFamily="2" charset="0"/>
                <a:ea typeface="MS PGothic" pitchFamily="34" charset="-128"/>
              </a:rPr>
              <a:t>[Country A] </a:t>
            </a:r>
            <a:r>
              <a:rPr lang="en-US" altLang="ja-JP" sz="1000" dirty="0">
                <a:solidFill>
                  <a:schemeClr val="bg1"/>
                </a:solidFill>
                <a:latin typeface="Univers 45 Light" pitchFamily="2" charset="0"/>
                <a:ea typeface="MS PGothic" pitchFamily="34" charset="-128"/>
              </a:rPr>
              <a:t>(illustration)</a:t>
            </a:r>
          </a:p>
        </p:txBody>
      </p:sp>
      <p:sp>
        <p:nvSpPr>
          <p:cNvPr id="1963032" name="Rectangle 24"/>
          <p:cNvSpPr>
            <a:spLocks noChangeArrowheads="1"/>
          </p:cNvSpPr>
          <p:nvPr/>
        </p:nvSpPr>
        <p:spPr bwMode="gray">
          <a:xfrm>
            <a:off x="495252" y="2433344"/>
            <a:ext cx="393700" cy="2228850"/>
          </a:xfrm>
          <a:prstGeom prst="rect">
            <a:avLst/>
          </a:prstGeom>
          <a:solidFill>
            <a:schemeClr val="hlink"/>
          </a:solidFill>
          <a:ln w="6350">
            <a:solidFill>
              <a:schemeClr val="tx2"/>
            </a:solidFill>
            <a:miter lim="800000"/>
            <a:headEnd/>
            <a:tailEnd/>
          </a:ln>
          <a:effectLst/>
        </p:spPr>
        <p:txBody>
          <a:bodyPr wrap="none" lIns="0" tIns="0" rIns="0" bIns="0" anchor="ctr"/>
          <a:lstStyle/>
          <a:p>
            <a:pPr algn="ctr" eaLnBrk="0" hangingPunct="0"/>
            <a:r>
              <a:rPr lang="en-US" altLang="ja-JP" sz="900" dirty="0">
                <a:solidFill>
                  <a:schemeClr val="bg1"/>
                </a:solidFill>
                <a:latin typeface="+mn-lt"/>
                <a:ea typeface="MS PGothic" pitchFamily="34" charset="-128"/>
              </a:rPr>
              <a:t>Sales</a:t>
            </a:r>
          </a:p>
        </p:txBody>
      </p:sp>
      <p:sp>
        <p:nvSpPr>
          <p:cNvPr id="1963033" name="Rectangle 25"/>
          <p:cNvSpPr>
            <a:spLocks noChangeArrowheads="1"/>
          </p:cNvSpPr>
          <p:nvPr/>
        </p:nvSpPr>
        <p:spPr bwMode="gray">
          <a:xfrm>
            <a:off x="1624013" y="4181475"/>
            <a:ext cx="714375" cy="503238"/>
          </a:xfrm>
          <a:prstGeom prst="rect">
            <a:avLst/>
          </a:prstGeom>
          <a:solidFill>
            <a:srgbClr val="F38E31"/>
          </a:solidFill>
          <a:ln w="6350">
            <a:solidFill>
              <a:schemeClr val="tx2"/>
            </a:solidFill>
            <a:miter lim="800000"/>
            <a:headEnd/>
            <a:tailEnd/>
          </a:ln>
          <a:effectLst/>
        </p:spPr>
        <p:txBody>
          <a:bodyPr lIns="0" tIns="0" rIns="0" bIns="0" anchor="ctr"/>
          <a:lstStyle/>
          <a:p>
            <a:pPr algn="ctr" eaLnBrk="0" hangingPunct="0"/>
            <a:r>
              <a:rPr lang="en-US" altLang="ja-JP" sz="800" b="0" dirty="0">
                <a:latin typeface="+mn-lt"/>
                <a:ea typeface="MS PGothic" pitchFamily="34" charset="-128"/>
              </a:rPr>
              <a:t>Concession sales</a:t>
            </a:r>
          </a:p>
        </p:txBody>
      </p:sp>
      <p:sp>
        <p:nvSpPr>
          <p:cNvPr id="1963034" name="Rectangle 26"/>
          <p:cNvSpPr>
            <a:spLocks noChangeArrowheads="1"/>
          </p:cNvSpPr>
          <p:nvPr/>
        </p:nvSpPr>
        <p:spPr bwMode="gray">
          <a:xfrm>
            <a:off x="949911" y="4173538"/>
            <a:ext cx="629653" cy="506412"/>
          </a:xfrm>
          <a:prstGeom prst="rect">
            <a:avLst/>
          </a:prstGeom>
          <a:solidFill>
            <a:schemeClr val="bg1"/>
          </a:solidFill>
          <a:ln w="6350">
            <a:solidFill>
              <a:schemeClr val="tx2"/>
            </a:solidFill>
            <a:miter lim="800000"/>
            <a:headEnd/>
            <a:tailEnd/>
          </a:ln>
          <a:effectLst/>
        </p:spPr>
        <p:txBody>
          <a:bodyPr lIns="0" tIns="0" rIns="0" bIns="0" anchor="ctr"/>
          <a:lstStyle/>
          <a:p>
            <a:pPr marL="228600" indent="-228600" algn="ctr" eaLnBrk="0" hangingPunct="0"/>
            <a:r>
              <a:rPr lang="en-US" altLang="ja-JP" sz="900" i="1" dirty="0" smtClean="0">
                <a:latin typeface="+mn-lt"/>
                <a:ea typeface="MS PGothic" pitchFamily="34" charset="-128"/>
              </a:rPr>
              <a:t>[Location 3]</a:t>
            </a:r>
            <a:endParaRPr lang="en-US" altLang="ja-JP" sz="900" i="1" dirty="0">
              <a:latin typeface="+mn-lt"/>
              <a:ea typeface="MS PGothic" pitchFamily="34" charset="-128"/>
            </a:endParaRPr>
          </a:p>
        </p:txBody>
      </p:sp>
      <p:sp>
        <p:nvSpPr>
          <p:cNvPr id="1963035" name="Rectangle 27"/>
          <p:cNvSpPr>
            <a:spLocks noChangeArrowheads="1"/>
          </p:cNvSpPr>
          <p:nvPr/>
        </p:nvSpPr>
        <p:spPr bwMode="gray">
          <a:xfrm>
            <a:off x="949911" y="3606800"/>
            <a:ext cx="629652" cy="506413"/>
          </a:xfrm>
          <a:prstGeom prst="rect">
            <a:avLst/>
          </a:prstGeom>
          <a:solidFill>
            <a:schemeClr val="bg1"/>
          </a:solidFill>
          <a:ln w="6350">
            <a:solidFill>
              <a:schemeClr val="tx2"/>
            </a:solidFill>
            <a:miter lim="800000"/>
            <a:headEnd/>
            <a:tailEnd/>
          </a:ln>
          <a:effectLst/>
        </p:spPr>
        <p:txBody>
          <a:bodyPr lIns="0" tIns="0" rIns="0" bIns="0" anchor="ctr"/>
          <a:lstStyle/>
          <a:p>
            <a:pPr marL="228600" indent="-228600" algn="ctr" eaLnBrk="0" hangingPunct="0"/>
            <a:r>
              <a:rPr lang="en-US" altLang="ja-JP" sz="900" i="1" dirty="0" smtClean="0">
                <a:latin typeface="+mn-lt"/>
                <a:ea typeface="MS PGothic" pitchFamily="34" charset="-128"/>
              </a:rPr>
              <a:t>[Location2]</a:t>
            </a:r>
            <a:endParaRPr lang="en-US" altLang="ja-JP" sz="900" i="1" dirty="0">
              <a:latin typeface="+mn-lt"/>
              <a:ea typeface="MS PGothic" pitchFamily="34" charset="-128"/>
            </a:endParaRPr>
          </a:p>
        </p:txBody>
      </p:sp>
      <p:sp>
        <p:nvSpPr>
          <p:cNvPr id="1963036" name="Rectangle 28"/>
          <p:cNvSpPr>
            <a:spLocks noChangeArrowheads="1"/>
          </p:cNvSpPr>
          <p:nvPr/>
        </p:nvSpPr>
        <p:spPr bwMode="gray">
          <a:xfrm>
            <a:off x="941033" y="2451100"/>
            <a:ext cx="638531" cy="1077913"/>
          </a:xfrm>
          <a:prstGeom prst="rect">
            <a:avLst/>
          </a:prstGeom>
          <a:solidFill>
            <a:schemeClr val="bg1"/>
          </a:solidFill>
          <a:ln w="6350">
            <a:solidFill>
              <a:schemeClr val="tx2"/>
            </a:solidFill>
            <a:miter lim="800000"/>
            <a:headEnd/>
            <a:tailEnd/>
          </a:ln>
          <a:effectLst/>
        </p:spPr>
        <p:txBody>
          <a:bodyPr lIns="0" tIns="0" rIns="0" bIns="0" anchor="ctr"/>
          <a:lstStyle/>
          <a:p>
            <a:pPr marL="228600" indent="-228600" algn="ctr" eaLnBrk="0" hangingPunct="0">
              <a:tabLst>
                <a:tab pos="457200" algn="l"/>
              </a:tabLst>
            </a:pPr>
            <a:r>
              <a:rPr lang="en-US" altLang="ja-JP" sz="900" i="1" dirty="0" smtClean="0">
                <a:latin typeface="+mn-lt"/>
                <a:ea typeface="MS PGothic" pitchFamily="34" charset="-128"/>
              </a:rPr>
              <a:t>[Location1]</a:t>
            </a:r>
            <a:endParaRPr lang="en-US" altLang="ja-JP" sz="900" i="1" dirty="0">
              <a:latin typeface="+mn-lt"/>
              <a:ea typeface="MS PGothic" pitchFamily="34" charset="-128"/>
            </a:endParaRPr>
          </a:p>
        </p:txBody>
      </p:sp>
      <p:sp>
        <p:nvSpPr>
          <p:cNvPr id="1963037" name="Text Box 29"/>
          <p:cNvSpPr txBox="1">
            <a:spLocks noChangeArrowheads="1"/>
          </p:cNvSpPr>
          <p:nvPr>
            <p:custDataLst>
              <p:tags r:id="rId3"/>
            </p:custDataLst>
          </p:nvPr>
        </p:nvSpPr>
        <p:spPr bwMode="gray">
          <a:xfrm>
            <a:off x="712788" y="4956175"/>
            <a:ext cx="7380287" cy="127000"/>
          </a:xfrm>
          <a:prstGeom prst="rect">
            <a:avLst/>
          </a:prstGeom>
          <a:noFill/>
          <a:ln w="6350">
            <a:noFill/>
            <a:miter lim="800000"/>
            <a:headEnd type="none" w="sm" len="sm"/>
            <a:tailEnd type="none" w="sm" len="sm"/>
          </a:ln>
          <a:effectLst/>
        </p:spPr>
        <p:txBody>
          <a:bodyPr lIns="0" tIns="0" rIns="0" bIns="0" anchor="b"/>
          <a:lstStyle/>
          <a:p>
            <a:pPr marL="579438" indent="-579438" algn="l" defTabSz="762000" eaLnBrk="0" hangingPunct="0">
              <a:spcBef>
                <a:spcPct val="15000"/>
              </a:spcBef>
              <a:tabLst>
                <a:tab pos="442913" algn="l"/>
              </a:tabLst>
            </a:pPr>
            <a:r>
              <a:rPr lang="en-US" altLang="ja-JP" sz="700" b="0" i="1" dirty="0">
                <a:solidFill>
                  <a:schemeClr val="bg1"/>
                </a:solidFill>
                <a:latin typeface="+mn-lt"/>
                <a:ea typeface="MS PGothic" pitchFamily="34" charset="-128"/>
              </a:rPr>
              <a:t>Note:	(1) Sell in margin = 1 – </a:t>
            </a:r>
            <a:r>
              <a:rPr lang="en-US" altLang="ja-JP" sz="700" b="0" i="1" dirty="0" err="1">
                <a:solidFill>
                  <a:schemeClr val="bg1"/>
                </a:solidFill>
                <a:latin typeface="+mn-lt"/>
                <a:ea typeface="MS PGothic" pitchFamily="34" charset="-128"/>
              </a:rPr>
              <a:t>Nonyu</a:t>
            </a:r>
            <a:r>
              <a:rPr lang="en-US" altLang="ja-JP" sz="700" b="0" i="1" dirty="0">
                <a:solidFill>
                  <a:schemeClr val="bg1"/>
                </a:solidFill>
                <a:latin typeface="+mn-lt"/>
                <a:ea typeface="MS PGothic" pitchFamily="34" charset="-128"/>
              </a:rPr>
              <a:t> </a:t>
            </a:r>
            <a:r>
              <a:rPr lang="en-US" altLang="ja-JP" sz="700" b="0" i="1" dirty="0" err="1">
                <a:solidFill>
                  <a:schemeClr val="bg1"/>
                </a:solidFill>
                <a:latin typeface="+mn-lt"/>
                <a:ea typeface="MS PGothic" pitchFamily="34" charset="-128"/>
              </a:rPr>
              <a:t>Ritsui</a:t>
            </a:r>
            <a:r>
              <a:rPr lang="en-US" altLang="ja-JP" sz="700" b="0" i="1" dirty="0">
                <a:solidFill>
                  <a:schemeClr val="bg1"/>
                </a:solidFill>
                <a:latin typeface="+mn-lt"/>
                <a:ea typeface="MS PGothic" pitchFamily="34" charset="-128"/>
              </a:rPr>
              <a:t> (=whole sale price / retail sales price).</a:t>
            </a:r>
          </a:p>
          <a:p>
            <a:pPr marL="579438" indent="-579438" algn="l" defTabSz="762000" eaLnBrk="0" hangingPunct="0">
              <a:spcBef>
                <a:spcPct val="15000"/>
              </a:spcBef>
              <a:tabLst>
                <a:tab pos="442913" algn="l"/>
              </a:tabLst>
            </a:pPr>
            <a:r>
              <a:rPr lang="en-US" altLang="ja-JP" sz="700" b="0" i="1" dirty="0">
                <a:solidFill>
                  <a:schemeClr val="bg1"/>
                </a:solidFill>
                <a:latin typeface="+mn-lt"/>
                <a:ea typeface="MS PGothic" pitchFamily="34" charset="-128"/>
              </a:rPr>
              <a:t>	(2) High-low is based on the number of stores using a particular sales type</a:t>
            </a:r>
          </a:p>
          <a:p>
            <a:pPr marL="579438" indent="-579438" algn="l" defTabSz="762000" eaLnBrk="0" hangingPunct="0">
              <a:spcBef>
                <a:spcPct val="15000"/>
              </a:spcBef>
              <a:tabLst>
                <a:tab pos="442913" algn="l"/>
              </a:tabLst>
            </a:pPr>
            <a:r>
              <a:rPr lang="en-US" altLang="ja-JP" sz="700" b="0" i="1" dirty="0">
                <a:solidFill>
                  <a:schemeClr val="bg1"/>
                </a:solidFill>
                <a:latin typeface="+mn-lt"/>
                <a:ea typeface="MS PGothic" pitchFamily="34" charset="-128"/>
              </a:rPr>
              <a:t>Sources:	management interview</a:t>
            </a:r>
          </a:p>
        </p:txBody>
      </p:sp>
      <p:grpSp>
        <p:nvGrpSpPr>
          <p:cNvPr id="2" name="Group 30"/>
          <p:cNvGrpSpPr>
            <a:grpSpLocks/>
          </p:cNvGrpSpPr>
          <p:nvPr/>
        </p:nvGrpSpPr>
        <p:grpSpPr bwMode="gray">
          <a:xfrm>
            <a:off x="1624013" y="2451100"/>
            <a:ext cx="714375" cy="1077913"/>
            <a:chOff x="1662" y="756"/>
            <a:chExt cx="450" cy="630"/>
          </a:xfrm>
        </p:grpSpPr>
        <p:sp>
          <p:nvSpPr>
            <p:cNvPr id="1963039" name="Rectangle 31"/>
            <p:cNvSpPr>
              <a:spLocks noChangeArrowheads="1"/>
            </p:cNvSpPr>
            <p:nvPr/>
          </p:nvSpPr>
          <p:spPr bwMode="gray">
            <a:xfrm>
              <a:off x="1662" y="756"/>
              <a:ext cx="450" cy="300"/>
            </a:xfrm>
            <a:prstGeom prst="rect">
              <a:avLst/>
            </a:prstGeom>
            <a:solidFill>
              <a:srgbClr val="F38E31"/>
            </a:solidFill>
            <a:ln w="6350">
              <a:solidFill>
                <a:schemeClr val="tx2"/>
              </a:solidFill>
              <a:miter lim="800000"/>
              <a:headEnd/>
              <a:tailEnd/>
            </a:ln>
            <a:effectLst/>
          </p:spPr>
          <p:txBody>
            <a:bodyPr lIns="0" tIns="0" rIns="0" bIns="0" anchor="ctr"/>
            <a:lstStyle/>
            <a:p>
              <a:pPr algn="ctr" eaLnBrk="0" hangingPunct="0"/>
              <a:r>
                <a:rPr lang="en-US" altLang="ja-JP" sz="800" b="0" dirty="0">
                  <a:latin typeface="+mn-lt"/>
                  <a:ea typeface="MS PGothic" pitchFamily="34" charset="-128"/>
                </a:rPr>
                <a:t>Sales without </a:t>
              </a:r>
            </a:p>
            <a:p>
              <a:pPr algn="ctr" eaLnBrk="0" hangingPunct="0"/>
              <a:r>
                <a:rPr lang="en-US" altLang="ja-JP" sz="800" b="0" dirty="0">
                  <a:latin typeface="+mn-lt"/>
                  <a:ea typeface="MS PGothic" pitchFamily="34" charset="-128"/>
                </a:rPr>
                <a:t>return right</a:t>
              </a:r>
            </a:p>
          </p:txBody>
        </p:sp>
        <p:sp>
          <p:nvSpPr>
            <p:cNvPr id="1963040" name="Rectangle 32"/>
            <p:cNvSpPr>
              <a:spLocks noChangeArrowheads="1"/>
            </p:cNvSpPr>
            <p:nvPr/>
          </p:nvSpPr>
          <p:spPr bwMode="gray">
            <a:xfrm>
              <a:off x="1662" y="1086"/>
              <a:ext cx="450" cy="300"/>
            </a:xfrm>
            <a:prstGeom prst="rect">
              <a:avLst/>
            </a:prstGeom>
            <a:solidFill>
              <a:srgbClr val="F38E31"/>
            </a:solidFill>
            <a:ln w="6350">
              <a:solidFill>
                <a:schemeClr val="tx2"/>
              </a:solidFill>
              <a:miter lim="800000"/>
              <a:headEnd/>
              <a:tailEnd/>
            </a:ln>
            <a:effectLst/>
          </p:spPr>
          <p:txBody>
            <a:bodyPr lIns="0" tIns="0" rIns="0" bIns="0" anchor="ctr"/>
            <a:lstStyle/>
            <a:p>
              <a:pPr algn="ctr" eaLnBrk="0" hangingPunct="0"/>
              <a:r>
                <a:rPr lang="en-US" altLang="ja-JP" sz="800" b="0">
                  <a:latin typeface="+mn-lt"/>
                  <a:ea typeface="MS PGothic" pitchFamily="34" charset="-128"/>
                </a:rPr>
                <a:t>Sales with return right</a:t>
              </a:r>
            </a:p>
          </p:txBody>
        </p:sp>
      </p:grpSp>
      <p:sp>
        <p:nvSpPr>
          <p:cNvPr id="1963041" name="Rectangle 33"/>
          <p:cNvSpPr>
            <a:spLocks noChangeArrowheads="1"/>
          </p:cNvSpPr>
          <p:nvPr/>
        </p:nvSpPr>
        <p:spPr bwMode="gray">
          <a:xfrm>
            <a:off x="5634038" y="1970088"/>
            <a:ext cx="904875" cy="371475"/>
          </a:xfrm>
          <a:prstGeom prst="rect">
            <a:avLst/>
          </a:prstGeom>
          <a:solidFill>
            <a:schemeClr val="hlink"/>
          </a:solidFill>
          <a:ln w="6350">
            <a:solidFill>
              <a:schemeClr val="tx2"/>
            </a:solidFill>
            <a:miter lim="800000"/>
            <a:headEnd/>
            <a:tailEnd/>
          </a:ln>
          <a:effectLst/>
        </p:spPr>
        <p:txBody>
          <a:bodyPr wrap="none" lIns="0" tIns="0" rIns="0" bIns="0" anchor="ctr"/>
          <a:lstStyle/>
          <a:p>
            <a:pPr algn="ctr" eaLnBrk="0" hangingPunct="0"/>
            <a:r>
              <a:rPr lang="en-US" altLang="ja-JP" sz="900" dirty="0">
                <a:solidFill>
                  <a:schemeClr val="bg1"/>
                </a:solidFill>
                <a:latin typeface="+mn-lt"/>
                <a:ea typeface="MS PGothic" pitchFamily="34" charset="-128"/>
              </a:rPr>
              <a:t>Transfer of title</a:t>
            </a:r>
          </a:p>
        </p:txBody>
      </p:sp>
      <p:sp>
        <p:nvSpPr>
          <p:cNvPr id="1963042" name="Rectangle 34"/>
          <p:cNvSpPr>
            <a:spLocks noChangeArrowheads="1"/>
          </p:cNvSpPr>
          <p:nvPr/>
        </p:nvSpPr>
        <p:spPr bwMode="gray">
          <a:xfrm>
            <a:off x="6569075" y="1970088"/>
            <a:ext cx="903288" cy="371475"/>
          </a:xfrm>
          <a:prstGeom prst="rect">
            <a:avLst/>
          </a:prstGeom>
          <a:solidFill>
            <a:schemeClr val="hlink"/>
          </a:solidFill>
          <a:ln w="6350">
            <a:solidFill>
              <a:schemeClr val="tx2"/>
            </a:solidFill>
            <a:miter lim="800000"/>
            <a:headEnd/>
            <a:tailEnd/>
          </a:ln>
          <a:effectLst/>
        </p:spPr>
        <p:txBody>
          <a:bodyPr wrap="none" lIns="0" tIns="0" rIns="0" bIns="0" anchor="ctr"/>
          <a:lstStyle/>
          <a:p>
            <a:pPr algn="ctr" eaLnBrk="0" hangingPunct="0"/>
            <a:r>
              <a:rPr lang="en-US" altLang="ja-JP" sz="900" dirty="0">
                <a:solidFill>
                  <a:schemeClr val="bg1"/>
                </a:solidFill>
                <a:latin typeface="+mn-lt"/>
                <a:ea typeface="MS PGothic" pitchFamily="34" charset="-128"/>
              </a:rPr>
              <a:t>Inventory </a:t>
            </a:r>
          </a:p>
          <a:p>
            <a:pPr algn="ctr" eaLnBrk="0" hangingPunct="0"/>
            <a:r>
              <a:rPr lang="en-US" altLang="ja-JP" sz="900" dirty="0">
                <a:solidFill>
                  <a:schemeClr val="bg1"/>
                </a:solidFill>
                <a:latin typeface="+mn-lt"/>
                <a:ea typeface="MS PGothic" pitchFamily="34" charset="-128"/>
              </a:rPr>
              <a:t>shrinkage</a:t>
            </a:r>
          </a:p>
        </p:txBody>
      </p:sp>
      <p:sp>
        <p:nvSpPr>
          <p:cNvPr id="1963043" name="Rectangle 35"/>
          <p:cNvSpPr>
            <a:spLocks noChangeArrowheads="1"/>
          </p:cNvSpPr>
          <p:nvPr/>
        </p:nvSpPr>
        <p:spPr bwMode="gray">
          <a:xfrm>
            <a:off x="5634038" y="4194175"/>
            <a:ext cx="904875"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pPr>
            <a:r>
              <a:rPr lang="en-US" altLang="ja-JP" sz="800" b="0" dirty="0">
                <a:solidFill>
                  <a:schemeClr val="bg1"/>
                </a:solidFill>
                <a:latin typeface="+mn-lt"/>
                <a:ea typeface="MS PGothic" pitchFamily="34" charset="-128"/>
              </a:rPr>
              <a:t>Title remains with Giants until a product is sold</a:t>
            </a:r>
          </a:p>
        </p:txBody>
      </p:sp>
      <p:sp>
        <p:nvSpPr>
          <p:cNvPr id="1963044" name="Rectangle 36"/>
          <p:cNvSpPr>
            <a:spLocks noChangeArrowheads="1"/>
          </p:cNvSpPr>
          <p:nvPr/>
        </p:nvSpPr>
        <p:spPr bwMode="gray">
          <a:xfrm>
            <a:off x="5634038" y="3279775"/>
            <a:ext cx="904875"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pPr>
            <a:r>
              <a:rPr lang="en-US" altLang="ja-JP" sz="800" b="0" dirty="0">
                <a:solidFill>
                  <a:schemeClr val="bg1"/>
                </a:solidFill>
                <a:latin typeface="+mn-lt"/>
                <a:ea typeface="MS PGothic" pitchFamily="34" charset="-128"/>
              </a:rPr>
              <a:t>Title is transferred to  department store </a:t>
            </a:r>
          </a:p>
        </p:txBody>
      </p:sp>
      <p:sp>
        <p:nvSpPr>
          <p:cNvPr id="1963045" name="Rectangle 37"/>
          <p:cNvSpPr>
            <a:spLocks noChangeArrowheads="1"/>
          </p:cNvSpPr>
          <p:nvPr/>
        </p:nvSpPr>
        <p:spPr bwMode="gray">
          <a:xfrm>
            <a:off x="5634038" y="2441575"/>
            <a:ext cx="904875"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tabLst>
                <a:tab pos="457200" algn="l"/>
              </a:tabLst>
            </a:pPr>
            <a:r>
              <a:rPr lang="en-US" altLang="ja-JP" sz="800" b="0" dirty="0">
                <a:solidFill>
                  <a:schemeClr val="bg1"/>
                </a:solidFill>
                <a:latin typeface="+mn-lt"/>
                <a:ea typeface="MS PGothic" pitchFamily="34" charset="-128"/>
              </a:rPr>
              <a:t>Title is transferred to  department store </a:t>
            </a:r>
          </a:p>
        </p:txBody>
      </p:sp>
      <p:sp>
        <p:nvSpPr>
          <p:cNvPr id="1963046" name="Rectangle 38"/>
          <p:cNvSpPr>
            <a:spLocks noChangeArrowheads="1"/>
          </p:cNvSpPr>
          <p:nvPr/>
        </p:nvSpPr>
        <p:spPr bwMode="gray">
          <a:xfrm>
            <a:off x="6569075" y="4194175"/>
            <a:ext cx="903288"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pPr>
            <a:r>
              <a:rPr lang="en-US" altLang="ja-JP" sz="800" b="0" dirty="0">
                <a:solidFill>
                  <a:schemeClr val="bg1"/>
                </a:solidFill>
                <a:latin typeface="+mn-lt"/>
                <a:ea typeface="MS PGothic" pitchFamily="34" charset="-128"/>
              </a:rPr>
              <a:t>Giants is responsible for inventory loss</a:t>
            </a:r>
          </a:p>
        </p:txBody>
      </p:sp>
      <p:sp>
        <p:nvSpPr>
          <p:cNvPr id="1963047" name="Rectangle 39"/>
          <p:cNvSpPr>
            <a:spLocks noChangeArrowheads="1"/>
          </p:cNvSpPr>
          <p:nvPr/>
        </p:nvSpPr>
        <p:spPr bwMode="gray">
          <a:xfrm>
            <a:off x="6569075" y="3279775"/>
            <a:ext cx="903288"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pPr>
            <a:r>
              <a:rPr lang="en-US" altLang="ja-JP" sz="800" b="0" dirty="0">
                <a:solidFill>
                  <a:schemeClr val="bg1"/>
                </a:solidFill>
                <a:latin typeface="+mn-lt"/>
                <a:ea typeface="MS PGothic" pitchFamily="34" charset="-128"/>
              </a:rPr>
              <a:t>Department store is responsible for inventory loss</a:t>
            </a:r>
          </a:p>
        </p:txBody>
      </p:sp>
      <p:sp>
        <p:nvSpPr>
          <p:cNvPr id="1963048" name="Rectangle 40"/>
          <p:cNvSpPr>
            <a:spLocks noChangeArrowheads="1"/>
          </p:cNvSpPr>
          <p:nvPr/>
        </p:nvSpPr>
        <p:spPr bwMode="gray">
          <a:xfrm>
            <a:off x="6569075" y="2441575"/>
            <a:ext cx="903288"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tabLst>
                <a:tab pos="457200" algn="l"/>
              </a:tabLst>
            </a:pPr>
            <a:r>
              <a:rPr lang="en-US" altLang="ja-JP" sz="800" b="0" dirty="0">
                <a:solidFill>
                  <a:schemeClr val="bg1"/>
                </a:solidFill>
                <a:latin typeface="+mn-lt"/>
                <a:ea typeface="MS PGothic" pitchFamily="34" charset="-128"/>
              </a:rPr>
              <a:t>Department store is responsible for inventory loss</a:t>
            </a:r>
          </a:p>
        </p:txBody>
      </p:sp>
      <p:sp>
        <p:nvSpPr>
          <p:cNvPr id="1963049" name="Rectangle 41"/>
          <p:cNvSpPr>
            <a:spLocks noChangeArrowheads="1"/>
          </p:cNvSpPr>
          <p:nvPr/>
        </p:nvSpPr>
        <p:spPr bwMode="gray">
          <a:xfrm>
            <a:off x="3473450" y="1970088"/>
            <a:ext cx="1052513" cy="371475"/>
          </a:xfrm>
          <a:prstGeom prst="rect">
            <a:avLst/>
          </a:prstGeom>
          <a:solidFill>
            <a:schemeClr val="hlink"/>
          </a:solidFill>
          <a:ln w="6350">
            <a:solidFill>
              <a:schemeClr val="tx2"/>
            </a:solidFill>
            <a:miter lim="800000"/>
            <a:headEnd/>
            <a:tailEnd/>
          </a:ln>
          <a:effectLst/>
        </p:spPr>
        <p:txBody>
          <a:bodyPr wrap="none" lIns="0" tIns="0" rIns="0" bIns="0" anchor="ctr"/>
          <a:lstStyle/>
          <a:p>
            <a:pPr algn="ctr" eaLnBrk="0" hangingPunct="0"/>
            <a:r>
              <a:rPr lang="en-US" altLang="ja-JP" sz="900" dirty="0">
                <a:solidFill>
                  <a:schemeClr val="bg1"/>
                </a:solidFill>
                <a:latin typeface="+mn-lt"/>
                <a:ea typeface="MS PGothic" pitchFamily="34" charset="-128"/>
              </a:rPr>
              <a:t>Revenue </a:t>
            </a:r>
          </a:p>
          <a:p>
            <a:pPr algn="ctr" eaLnBrk="0" hangingPunct="0"/>
            <a:r>
              <a:rPr lang="en-US" altLang="ja-JP" sz="900" dirty="0">
                <a:solidFill>
                  <a:schemeClr val="bg1"/>
                </a:solidFill>
                <a:latin typeface="+mn-lt"/>
                <a:ea typeface="MS PGothic" pitchFamily="34" charset="-128"/>
              </a:rPr>
              <a:t>recognition</a:t>
            </a:r>
          </a:p>
        </p:txBody>
      </p:sp>
      <p:sp>
        <p:nvSpPr>
          <p:cNvPr id="1963050" name="Rectangle 42"/>
          <p:cNvSpPr>
            <a:spLocks noChangeArrowheads="1"/>
          </p:cNvSpPr>
          <p:nvPr/>
        </p:nvSpPr>
        <p:spPr bwMode="gray">
          <a:xfrm>
            <a:off x="4547774" y="1970088"/>
            <a:ext cx="1055687" cy="371475"/>
          </a:xfrm>
          <a:prstGeom prst="rect">
            <a:avLst/>
          </a:prstGeom>
          <a:solidFill>
            <a:schemeClr val="hlink"/>
          </a:solidFill>
          <a:ln w="6350">
            <a:solidFill>
              <a:schemeClr val="tx2"/>
            </a:solidFill>
            <a:miter lim="800000"/>
            <a:headEnd/>
            <a:tailEnd/>
          </a:ln>
          <a:effectLst/>
        </p:spPr>
        <p:txBody>
          <a:bodyPr wrap="none" lIns="0" tIns="0" rIns="0" bIns="0" anchor="ctr"/>
          <a:lstStyle/>
          <a:p>
            <a:pPr algn="ctr" eaLnBrk="0" hangingPunct="0"/>
            <a:r>
              <a:rPr lang="en-US" altLang="ja-JP" sz="900" dirty="0">
                <a:solidFill>
                  <a:schemeClr val="bg1"/>
                </a:solidFill>
                <a:latin typeface="+mn-lt"/>
                <a:ea typeface="MS PGothic" pitchFamily="34" charset="-128"/>
              </a:rPr>
              <a:t>Invoicing</a:t>
            </a:r>
          </a:p>
        </p:txBody>
      </p:sp>
      <p:sp>
        <p:nvSpPr>
          <p:cNvPr id="1963051" name="Rectangle 43"/>
          <p:cNvSpPr>
            <a:spLocks noChangeArrowheads="1"/>
          </p:cNvSpPr>
          <p:nvPr/>
        </p:nvSpPr>
        <p:spPr bwMode="gray">
          <a:xfrm>
            <a:off x="3473450" y="4194175"/>
            <a:ext cx="1052513"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pPr>
            <a:r>
              <a:rPr lang="en-US" altLang="ja-JP" sz="800" b="0" dirty="0">
                <a:solidFill>
                  <a:schemeClr val="bg1"/>
                </a:solidFill>
                <a:latin typeface="+mn-lt"/>
                <a:ea typeface="MS PGothic" pitchFamily="34" charset="-128"/>
              </a:rPr>
              <a:t>Sales are recognized when a product is sold to a consumer</a:t>
            </a:r>
          </a:p>
        </p:txBody>
      </p:sp>
      <p:sp>
        <p:nvSpPr>
          <p:cNvPr id="1963052" name="Rectangle 44"/>
          <p:cNvSpPr>
            <a:spLocks noChangeArrowheads="1"/>
          </p:cNvSpPr>
          <p:nvPr/>
        </p:nvSpPr>
        <p:spPr bwMode="gray">
          <a:xfrm>
            <a:off x="3473450" y="3279775"/>
            <a:ext cx="1052513"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pPr>
            <a:r>
              <a:rPr lang="en-US" altLang="ja-JP" sz="800" b="0" dirty="0">
                <a:solidFill>
                  <a:schemeClr val="bg1"/>
                </a:solidFill>
                <a:latin typeface="+mn-lt"/>
                <a:ea typeface="MS PGothic" pitchFamily="34" charset="-128"/>
              </a:rPr>
              <a:t>Sales are recognized when a product is sold to a consumer</a:t>
            </a:r>
          </a:p>
        </p:txBody>
      </p:sp>
      <p:sp>
        <p:nvSpPr>
          <p:cNvPr id="1963053" name="Rectangle 45"/>
          <p:cNvSpPr>
            <a:spLocks noChangeArrowheads="1"/>
          </p:cNvSpPr>
          <p:nvPr/>
        </p:nvSpPr>
        <p:spPr bwMode="gray">
          <a:xfrm>
            <a:off x="3473450" y="2441575"/>
            <a:ext cx="1052513"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tabLst>
                <a:tab pos="457200" algn="l"/>
              </a:tabLst>
            </a:pPr>
            <a:r>
              <a:rPr lang="en-US" altLang="ja-JP" sz="800" b="0" dirty="0">
                <a:solidFill>
                  <a:schemeClr val="bg1"/>
                </a:solidFill>
                <a:latin typeface="+mn-lt"/>
                <a:ea typeface="MS PGothic" pitchFamily="34" charset="-128"/>
              </a:rPr>
              <a:t>Sales are recognized upon shipment</a:t>
            </a:r>
          </a:p>
        </p:txBody>
      </p:sp>
      <p:sp>
        <p:nvSpPr>
          <p:cNvPr id="1963054" name="Rectangle 46"/>
          <p:cNvSpPr>
            <a:spLocks noChangeArrowheads="1"/>
          </p:cNvSpPr>
          <p:nvPr/>
        </p:nvSpPr>
        <p:spPr bwMode="gray">
          <a:xfrm>
            <a:off x="4557713" y="4194175"/>
            <a:ext cx="1055687"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pPr>
            <a:r>
              <a:rPr lang="en-US" altLang="ja-JP" sz="800" b="0" dirty="0">
                <a:solidFill>
                  <a:schemeClr val="bg1"/>
                </a:solidFill>
                <a:latin typeface="+mn-lt"/>
                <a:ea typeface="MS PGothic" pitchFamily="34" charset="-128"/>
              </a:rPr>
              <a:t>Invoice is issued after a product is sold to a customer</a:t>
            </a:r>
          </a:p>
        </p:txBody>
      </p:sp>
      <p:sp>
        <p:nvSpPr>
          <p:cNvPr id="1963055" name="Rectangle 47"/>
          <p:cNvSpPr>
            <a:spLocks noChangeArrowheads="1"/>
          </p:cNvSpPr>
          <p:nvPr/>
        </p:nvSpPr>
        <p:spPr bwMode="gray">
          <a:xfrm>
            <a:off x="4567238" y="3336925"/>
            <a:ext cx="1076325"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pPr>
            <a:r>
              <a:rPr lang="en-US" altLang="ja-JP" sz="800" b="0" dirty="0">
                <a:solidFill>
                  <a:schemeClr val="bg1"/>
                </a:solidFill>
                <a:latin typeface="+mn-lt"/>
                <a:ea typeface="MS PGothic" pitchFamily="34" charset="-128"/>
              </a:rPr>
              <a:t>Invoice is not issued, but a proof of delivery is used as invoice.  </a:t>
            </a:r>
          </a:p>
          <a:p>
            <a:pPr marL="171450" indent="-114300" algn="l" eaLnBrk="0" hangingPunct="0">
              <a:buClr>
                <a:schemeClr val="bg1"/>
              </a:buClr>
              <a:buSzPct val="125000"/>
              <a:buFont typeface="Arial" pitchFamily="34" charset="0"/>
              <a:buChar char="▪"/>
            </a:pPr>
            <a:r>
              <a:rPr lang="en-US" altLang="ja-JP" sz="800" b="0" dirty="0">
                <a:solidFill>
                  <a:schemeClr val="bg1"/>
                </a:solidFill>
                <a:latin typeface="+mn-lt"/>
                <a:ea typeface="MS PGothic" pitchFamily="34" charset="-128"/>
              </a:rPr>
              <a:t>Received cash is booked as deposit until products are sold to consum</a:t>
            </a:r>
            <a:r>
              <a:rPr lang="en-US" altLang="ja-JP" sz="800" b="0" dirty="0">
                <a:solidFill>
                  <a:schemeClr val="bg1"/>
                </a:solidFill>
                <a:latin typeface="Univers 45 Light" pitchFamily="2" charset="0"/>
                <a:ea typeface="MS PGothic" pitchFamily="34" charset="-128"/>
              </a:rPr>
              <a:t>er</a:t>
            </a:r>
          </a:p>
        </p:txBody>
      </p:sp>
      <p:sp>
        <p:nvSpPr>
          <p:cNvPr id="1963056" name="Rectangle 48"/>
          <p:cNvSpPr>
            <a:spLocks noChangeArrowheads="1"/>
          </p:cNvSpPr>
          <p:nvPr/>
        </p:nvSpPr>
        <p:spPr bwMode="gray">
          <a:xfrm>
            <a:off x="4557713" y="2441575"/>
            <a:ext cx="1055687"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tabLst>
                <a:tab pos="457200" algn="l"/>
              </a:tabLst>
            </a:pPr>
            <a:r>
              <a:rPr lang="en-US" altLang="ja-JP" sz="800" b="0" dirty="0">
                <a:solidFill>
                  <a:schemeClr val="bg1"/>
                </a:solidFill>
                <a:latin typeface="+mn-lt"/>
                <a:ea typeface="MS PGothic" pitchFamily="34" charset="-128"/>
              </a:rPr>
              <a:t>Invoice is issued upon shipment</a:t>
            </a:r>
          </a:p>
        </p:txBody>
      </p:sp>
      <p:sp>
        <p:nvSpPr>
          <p:cNvPr id="1963057" name="Rectangle 49"/>
          <p:cNvSpPr>
            <a:spLocks noChangeArrowheads="1"/>
          </p:cNvSpPr>
          <p:nvPr/>
        </p:nvSpPr>
        <p:spPr bwMode="gray">
          <a:xfrm>
            <a:off x="2349500" y="2176463"/>
            <a:ext cx="407988" cy="165100"/>
          </a:xfrm>
          <a:prstGeom prst="rect">
            <a:avLst/>
          </a:prstGeom>
          <a:solidFill>
            <a:schemeClr val="hlink"/>
          </a:solidFill>
          <a:ln w="6350">
            <a:solidFill>
              <a:schemeClr val="tx2"/>
            </a:solidFill>
            <a:miter lim="800000"/>
            <a:headEnd/>
            <a:tailEnd/>
          </a:ln>
          <a:effectLst/>
        </p:spPr>
        <p:txBody>
          <a:bodyPr lIns="0" tIns="0" rIns="0" bIns="0" anchor="ctr"/>
          <a:lstStyle/>
          <a:p>
            <a:pPr algn="ctr" eaLnBrk="0" hangingPunct="0"/>
            <a:r>
              <a:rPr lang="en-US" altLang="ja-JP" sz="600" b="0" dirty="0">
                <a:solidFill>
                  <a:schemeClr val="bg1"/>
                </a:solidFill>
                <a:latin typeface="+mn-lt"/>
                <a:ea typeface="MS PGothic" pitchFamily="34" charset="-128"/>
              </a:rPr>
              <a:t>Women’s</a:t>
            </a:r>
          </a:p>
        </p:txBody>
      </p:sp>
      <p:sp>
        <p:nvSpPr>
          <p:cNvPr id="1963058" name="Rectangle 50"/>
          <p:cNvSpPr>
            <a:spLocks noChangeArrowheads="1"/>
          </p:cNvSpPr>
          <p:nvPr/>
        </p:nvSpPr>
        <p:spPr bwMode="gray">
          <a:xfrm>
            <a:off x="3135313" y="2176463"/>
            <a:ext cx="298450" cy="165100"/>
          </a:xfrm>
          <a:prstGeom prst="rect">
            <a:avLst/>
          </a:prstGeom>
          <a:solidFill>
            <a:schemeClr val="hlink"/>
          </a:solidFill>
          <a:ln w="6350">
            <a:solidFill>
              <a:schemeClr val="tx2"/>
            </a:solidFill>
            <a:miter lim="800000"/>
            <a:headEnd/>
            <a:tailEnd/>
          </a:ln>
          <a:effectLst/>
        </p:spPr>
        <p:txBody>
          <a:bodyPr lIns="0" tIns="0" rIns="0" bIns="0" anchor="ctr"/>
          <a:lstStyle/>
          <a:p>
            <a:pPr algn="ctr" eaLnBrk="0" hangingPunct="0"/>
            <a:r>
              <a:rPr lang="en-US" altLang="ja-JP" sz="600" b="0" dirty="0">
                <a:solidFill>
                  <a:schemeClr val="bg1"/>
                </a:solidFill>
                <a:latin typeface="+mn-lt"/>
                <a:ea typeface="MS PGothic" pitchFamily="34" charset="-128"/>
              </a:rPr>
              <a:t>Jeans</a:t>
            </a:r>
          </a:p>
        </p:txBody>
      </p:sp>
      <p:sp>
        <p:nvSpPr>
          <p:cNvPr id="1963059" name="Rectangle 51"/>
          <p:cNvSpPr>
            <a:spLocks noChangeArrowheads="1"/>
          </p:cNvSpPr>
          <p:nvPr/>
        </p:nvSpPr>
        <p:spPr bwMode="gray">
          <a:xfrm>
            <a:off x="2795588" y="2176463"/>
            <a:ext cx="296862" cy="165100"/>
          </a:xfrm>
          <a:prstGeom prst="rect">
            <a:avLst/>
          </a:prstGeom>
          <a:solidFill>
            <a:schemeClr val="hlink"/>
          </a:solidFill>
          <a:ln w="6350">
            <a:solidFill>
              <a:schemeClr val="tx2"/>
            </a:solidFill>
            <a:miter lim="800000"/>
            <a:headEnd/>
            <a:tailEnd/>
          </a:ln>
          <a:effectLst/>
        </p:spPr>
        <p:txBody>
          <a:bodyPr lIns="0" tIns="0" rIns="0" bIns="0" anchor="ctr"/>
          <a:lstStyle/>
          <a:p>
            <a:pPr eaLnBrk="0" hangingPunct="0"/>
            <a:r>
              <a:rPr lang="en-US" altLang="ja-JP" sz="600" b="0" dirty="0">
                <a:solidFill>
                  <a:schemeClr val="bg1"/>
                </a:solidFill>
                <a:latin typeface="+mn-lt"/>
                <a:ea typeface="MS PGothic" pitchFamily="34" charset="-128"/>
              </a:rPr>
              <a:t>Men’s</a:t>
            </a:r>
          </a:p>
        </p:txBody>
      </p:sp>
      <p:sp>
        <p:nvSpPr>
          <p:cNvPr id="1963060" name="Rectangle 52"/>
          <p:cNvSpPr>
            <a:spLocks noChangeArrowheads="1"/>
          </p:cNvSpPr>
          <p:nvPr/>
        </p:nvSpPr>
        <p:spPr bwMode="gray">
          <a:xfrm>
            <a:off x="2338388" y="1970088"/>
            <a:ext cx="1095375" cy="165100"/>
          </a:xfrm>
          <a:prstGeom prst="rect">
            <a:avLst/>
          </a:prstGeom>
          <a:solidFill>
            <a:schemeClr val="hlink"/>
          </a:solidFill>
          <a:ln w="6350">
            <a:solidFill>
              <a:schemeClr val="tx2"/>
            </a:solidFill>
            <a:miter lim="800000"/>
            <a:headEnd/>
            <a:tailEnd/>
          </a:ln>
          <a:effectLst/>
        </p:spPr>
        <p:txBody>
          <a:bodyPr lIns="0" tIns="0" rIns="0" bIns="0" anchor="ctr"/>
          <a:lstStyle/>
          <a:p>
            <a:pPr algn="ctr" eaLnBrk="0" hangingPunct="0"/>
            <a:r>
              <a:rPr lang="en-US" altLang="ja-JP" sz="600" b="0" dirty="0">
                <a:solidFill>
                  <a:schemeClr val="bg1"/>
                </a:solidFill>
                <a:latin typeface="+mn-lt"/>
                <a:ea typeface="MS PGothic" pitchFamily="34" charset="-128"/>
              </a:rPr>
              <a:t>Product category</a:t>
            </a:r>
          </a:p>
        </p:txBody>
      </p:sp>
      <p:sp>
        <p:nvSpPr>
          <p:cNvPr id="1963061" name="Oval 53"/>
          <p:cNvSpPr>
            <a:spLocks noChangeArrowheads="1"/>
          </p:cNvSpPr>
          <p:nvPr/>
        </p:nvSpPr>
        <p:spPr bwMode="gray">
          <a:xfrm>
            <a:off x="2471738" y="2628900"/>
            <a:ext cx="152400" cy="152400"/>
          </a:xfrm>
          <a:prstGeom prst="ellipse">
            <a:avLst/>
          </a:prstGeom>
          <a:solidFill>
            <a:schemeClr val="bg2"/>
          </a:solidFill>
          <a:ln w="6350">
            <a:noFill/>
            <a:round/>
            <a:headEnd/>
            <a:tailEnd/>
          </a:ln>
          <a:effectLst/>
        </p:spPr>
        <p:txBody>
          <a:bodyPr wrap="none" lIns="0" tIns="0" rIns="0" bIns="0" anchor="ctr"/>
          <a:lstStyle/>
          <a:p>
            <a:endParaRPr lang="en-US"/>
          </a:p>
        </p:txBody>
      </p:sp>
      <p:sp>
        <p:nvSpPr>
          <p:cNvPr id="1963062" name="Oval 54"/>
          <p:cNvSpPr>
            <a:spLocks noChangeArrowheads="1"/>
          </p:cNvSpPr>
          <p:nvPr/>
        </p:nvSpPr>
        <p:spPr bwMode="gray">
          <a:xfrm>
            <a:off x="2852738" y="3195638"/>
            <a:ext cx="152400" cy="152400"/>
          </a:xfrm>
          <a:prstGeom prst="ellipse">
            <a:avLst/>
          </a:prstGeom>
          <a:solidFill>
            <a:schemeClr val="bg2"/>
          </a:solidFill>
          <a:ln w="6350">
            <a:noFill/>
            <a:round/>
            <a:headEnd/>
            <a:tailEnd/>
          </a:ln>
          <a:effectLst/>
        </p:spPr>
        <p:txBody>
          <a:bodyPr wrap="none" lIns="0" tIns="0" rIns="0" bIns="0" anchor="ctr"/>
          <a:lstStyle/>
          <a:p>
            <a:endParaRPr lang="en-US"/>
          </a:p>
        </p:txBody>
      </p:sp>
      <p:sp>
        <p:nvSpPr>
          <p:cNvPr id="1963063" name="Oval 55"/>
          <p:cNvSpPr>
            <a:spLocks noChangeArrowheads="1"/>
          </p:cNvSpPr>
          <p:nvPr/>
        </p:nvSpPr>
        <p:spPr bwMode="gray">
          <a:xfrm>
            <a:off x="2852738" y="3778250"/>
            <a:ext cx="152400" cy="152400"/>
          </a:xfrm>
          <a:prstGeom prst="ellipse">
            <a:avLst/>
          </a:prstGeom>
          <a:solidFill>
            <a:srgbClr val="E5E7EF"/>
          </a:solidFill>
          <a:ln w="6350">
            <a:noFill/>
            <a:round/>
            <a:headEnd/>
            <a:tailEnd/>
          </a:ln>
          <a:effectLst/>
        </p:spPr>
        <p:txBody>
          <a:bodyPr wrap="none" lIns="0" tIns="0" rIns="0" bIns="0" anchor="ctr"/>
          <a:lstStyle/>
          <a:p>
            <a:endParaRPr lang="en-US"/>
          </a:p>
        </p:txBody>
      </p:sp>
      <p:sp>
        <p:nvSpPr>
          <p:cNvPr id="1963064" name="Oval 56"/>
          <p:cNvSpPr>
            <a:spLocks noChangeArrowheads="1"/>
          </p:cNvSpPr>
          <p:nvPr/>
        </p:nvSpPr>
        <p:spPr bwMode="gray">
          <a:xfrm>
            <a:off x="2852738" y="4375150"/>
            <a:ext cx="152400" cy="152400"/>
          </a:xfrm>
          <a:prstGeom prst="ellipse">
            <a:avLst/>
          </a:prstGeom>
          <a:solidFill>
            <a:srgbClr val="E5E7EF"/>
          </a:solidFill>
          <a:ln w="6350">
            <a:noFill/>
            <a:round/>
            <a:headEnd/>
            <a:tailEnd/>
          </a:ln>
          <a:effectLst/>
        </p:spPr>
        <p:txBody>
          <a:bodyPr wrap="none" lIns="0" tIns="0" rIns="0" bIns="0" anchor="ctr"/>
          <a:lstStyle/>
          <a:p>
            <a:endParaRPr lang="en-US"/>
          </a:p>
        </p:txBody>
      </p:sp>
      <p:sp>
        <p:nvSpPr>
          <p:cNvPr id="1963065" name="Line 57"/>
          <p:cNvSpPr>
            <a:spLocks noChangeShapeType="1"/>
          </p:cNvSpPr>
          <p:nvPr/>
        </p:nvSpPr>
        <p:spPr bwMode="gray">
          <a:xfrm>
            <a:off x="2776538" y="2209800"/>
            <a:ext cx="0" cy="2460625"/>
          </a:xfrm>
          <a:prstGeom prst="line">
            <a:avLst/>
          </a:prstGeom>
          <a:noFill/>
          <a:ln w="6350">
            <a:solidFill>
              <a:schemeClr val="folHlink"/>
            </a:solidFill>
            <a:prstDash val="sysDot"/>
            <a:round/>
            <a:headEnd/>
            <a:tailEnd/>
          </a:ln>
          <a:effectLst/>
        </p:spPr>
        <p:txBody>
          <a:bodyPr wrap="none" lIns="0" tIns="0" rIns="0" bIns="0" anchor="ctr"/>
          <a:lstStyle/>
          <a:p>
            <a:endParaRPr lang="en-US"/>
          </a:p>
        </p:txBody>
      </p:sp>
      <p:sp>
        <p:nvSpPr>
          <p:cNvPr id="1963066" name="Line 58"/>
          <p:cNvSpPr>
            <a:spLocks noChangeShapeType="1"/>
          </p:cNvSpPr>
          <p:nvPr/>
        </p:nvSpPr>
        <p:spPr bwMode="gray">
          <a:xfrm>
            <a:off x="3106738" y="2212975"/>
            <a:ext cx="0" cy="2460625"/>
          </a:xfrm>
          <a:prstGeom prst="line">
            <a:avLst/>
          </a:prstGeom>
          <a:noFill/>
          <a:ln w="6350">
            <a:solidFill>
              <a:schemeClr val="folHlink"/>
            </a:solidFill>
            <a:prstDash val="sysDot"/>
            <a:round/>
            <a:headEnd/>
            <a:tailEnd/>
          </a:ln>
          <a:effectLst/>
        </p:spPr>
        <p:txBody>
          <a:bodyPr wrap="none" lIns="0" tIns="0" rIns="0" bIns="0" anchor="ctr"/>
          <a:lstStyle/>
          <a:p>
            <a:endParaRPr lang="en-US"/>
          </a:p>
        </p:txBody>
      </p:sp>
      <p:sp>
        <p:nvSpPr>
          <p:cNvPr id="1963067" name="Oval 59"/>
          <p:cNvSpPr>
            <a:spLocks noChangeArrowheads="1"/>
          </p:cNvSpPr>
          <p:nvPr/>
        </p:nvSpPr>
        <p:spPr bwMode="gray">
          <a:xfrm>
            <a:off x="2471738" y="4375150"/>
            <a:ext cx="152400" cy="152400"/>
          </a:xfrm>
          <a:prstGeom prst="ellipse">
            <a:avLst/>
          </a:prstGeom>
          <a:solidFill>
            <a:srgbClr val="E5E7EF"/>
          </a:solidFill>
          <a:ln w="6350">
            <a:noFill/>
            <a:round/>
            <a:headEnd/>
            <a:tailEnd/>
          </a:ln>
          <a:effectLst/>
        </p:spPr>
        <p:txBody>
          <a:bodyPr wrap="none" lIns="0" tIns="0" rIns="0" bIns="0" anchor="ctr"/>
          <a:lstStyle/>
          <a:p>
            <a:endParaRPr lang="en-US"/>
          </a:p>
        </p:txBody>
      </p:sp>
      <p:sp>
        <p:nvSpPr>
          <p:cNvPr id="1963068" name="Oval 60"/>
          <p:cNvSpPr>
            <a:spLocks noChangeArrowheads="1"/>
          </p:cNvSpPr>
          <p:nvPr/>
        </p:nvSpPr>
        <p:spPr bwMode="gray">
          <a:xfrm>
            <a:off x="727075" y="2317750"/>
            <a:ext cx="76200" cy="76200"/>
          </a:xfrm>
          <a:prstGeom prst="ellipse">
            <a:avLst/>
          </a:prstGeom>
          <a:solidFill>
            <a:schemeClr val="bg2"/>
          </a:solidFill>
          <a:ln w="6350">
            <a:noFill/>
            <a:round/>
            <a:headEnd/>
            <a:tailEnd/>
          </a:ln>
          <a:effectLst/>
        </p:spPr>
        <p:txBody>
          <a:bodyPr wrap="none" lIns="0" tIns="0" rIns="0" bIns="0" anchor="ctr"/>
          <a:lstStyle/>
          <a:p>
            <a:endParaRPr lang="en-US">
              <a:solidFill>
                <a:schemeClr val="bg1"/>
              </a:solidFill>
            </a:endParaRPr>
          </a:p>
        </p:txBody>
      </p:sp>
      <p:sp>
        <p:nvSpPr>
          <p:cNvPr id="1963069" name="Text Box 61"/>
          <p:cNvSpPr txBox="1">
            <a:spLocks noChangeArrowheads="1"/>
          </p:cNvSpPr>
          <p:nvPr/>
        </p:nvSpPr>
        <p:spPr bwMode="gray">
          <a:xfrm>
            <a:off x="692150" y="2209800"/>
            <a:ext cx="158750" cy="92075"/>
          </a:xfrm>
          <a:prstGeom prst="rect">
            <a:avLst/>
          </a:prstGeom>
          <a:noFill/>
          <a:ln w="6350">
            <a:noFill/>
            <a:miter lim="800000"/>
            <a:headEnd/>
            <a:tailEnd/>
          </a:ln>
          <a:effectLst/>
        </p:spPr>
        <p:txBody>
          <a:bodyPr wrap="none" lIns="0" tIns="0" rIns="0" bIns="0">
            <a:spAutoFit/>
          </a:bodyPr>
          <a:lstStyle/>
          <a:p>
            <a:pPr eaLnBrk="0" hangingPunct="0"/>
            <a:r>
              <a:rPr lang="en-US" altLang="ja-JP" sz="600" b="0">
                <a:solidFill>
                  <a:schemeClr val="bg1"/>
                </a:solidFill>
                <a:latin typeface="Univers 45 Light" pitchFamily="2" charset="0"/>
                <a:ea typeface="MS PGothic" pitchFamily="34" charset="-128"/>
              </a:rPr>
              <a:t>High</a:t>
            </a:r>
          </a:p>
        </p:txBody>
      </p:sp>
      <p:sp>
        <p:nvSpPr>
          <p:cNvPr id="1963070" name="Oval 62"/>
          <p:cNvSpPr>
            <a:spLocks noChangeArrowheads="1"/>
          </p:cNvSpPr>
          <p:nvPr/>
        </p:nvSpPr>
        <p:spPr bwMode="gray">
          <a:xfrm>
            <a:off x="1025525" y="2317750"/>
            <a:ext cx="76200" cy="76200"/>
          </a:xfrm>
          <a:prstGeom prst="ellipse">
            <a:avLst/>
          </a:prstGeom>
          <a:solidFill>
            <a:srgbClr val="E5E7EF"/>
          </a:solidFill>
          <a:ln w="6350">
            <a:noFill/>
            <a:round/>
            <a:headEnd/>
            <a:tailEnd/>
          </a:ln>
          <a:effectLst/>
        </p:spPr>
        <p:txBody>
          <a:bodyPr wrap="none" lIns="0" tIns="0" rIns="0" bIns="0" anchor="ctr"/>
          <a:lstStyle/>
          <a:p>
            <a:endParaRPr lang="en-US">
              <a:solidFill>
                <a:schemeClr val="bg1"/>
              </a:solidFill>
            </a:endParaRPr>
          </a:p>
        </p:txBody>
      </p:sp>
      <p:sp>
        <p:nvSpPr>
          <p:cNvPr id="1963071" name="Text Box 63"/>
          <p:cNvSpPr txBox="1">
            <a:spLocks noChangeArrowheads="1"/>
          </p:cNvSpPr>
          <p:nvPr/>
        </p:nvSpPr>
        <p:spPr bwMode="gray">
          <a:xfrm>
            <a:off x="998538" y="2209800"/>
            <a:ext cx="149225" cy="92075"/>
          </a:xfrm>
          <a:prstGeom prst="rect">
            <a:avLst/>
          </a:prstGeom>
          <a:noFill/>
          <a:ln w="6350">
            <a:noFill/>
            <a:miter lim="800000"/>
            <a:headEnd/>
            <a:tailEnd/>
          </a:ln>
          <a:effectLst/>
        </p:spPr>
        <p:txBody>
          <a:bodyPr wrap="none" lIns="0" tIns="0" rIns="0" bIns="0">
            <a:spAutoFit/>
          </a:bodyPr>
          <a:lstStyle/>
          <a:p>
            <a:pPr eaLnBrk="0" hangingPunct="0"/>
            <a:r>
              <a:rPr lang="en-US" altLang="ja-JP" sz="600" b="0">
                <a:solidFill>
                  <a:schemeClr val="bg1"/>
                </a:solidFill>
                <a:latin typeface="Univers 45 Light" pitchFamily="2" charset="0"/>
                <a:ea typeface="MS PGothic" pitchFamily="34" charset="-128"/>
              </a:rPr>
              <a:t>Low</a:t>
            </a:r>
          </a:p>
        </p:txBody>
      </p:sp>
      <p:sp>
        <p:nvSpPr>
          <p:cNvPr id="1963072" name="Line 64"/>
          <p:cNvSpPr>
            <a:spLocks noChangeShapeType="1"/>
          </p:cNvSpPr>
          <p:nvPr/>
        </p:nvSpPr>
        <p:spPr bwMode="gray">
          <a:xfrm>
            <a:off x="809625" y="2352675"/>
            <a:ext cx="209550" cy="0"/>
          </a:xfrm>
          <a:prstGeom prst="line">
            <a:avLst/>
          </a:prstGeom>
          <a:noFill/>
          <a:ln w="6350">
            <a:solidFill>
              <a:schemeClr val="bg2"/>
            </a:solidFill>
            <a:round/>
            <a:headEnd type="triangle" w="sm" len="med"/>
            <a:tailEnd type="triangle" w="sm" len="med"/>
          </a:ln>
          <a:effectLst/>
        </p:spPr>
        <p:txBody>
          <a:bodyPr wrap="none" lIns="0" tIns="0" rIns="0" bIns="0" anchor="ctr"/>
          <a:lstStyle/>
          <a:p>
            <a:endParaRPr lang="en-US">
              <a:solidFill>
                <a:schemeClr val="bg1"/>
              </a:solidFill>
            </a:endParaRPr>
          </a:p>
        </p:txBody>
      </p:sp>
      <p:sp>
        <p:nvSpPr>
          <p:cNvPr id="1963073" name="Rectangle 65"/>
          <p:cNvSpPr>
            <a:spLocks noChangeArrowheads="1"/>
          </p:cNvSpPr>
          <p:nvPr/>
        </p:nvSpPr>
        <p:spPr bwMode="gray">
          <a:xfrm>
            <a:off x="1633538" y="3605213"/>
            <a:ext cx="714375" cy="503237"/>
          </a:xfrm>
          <a:prstGeom prst="rect">
            <a:avLst/>
          </a:prstGeom>
          <a:solidFill>
            <a:srgbClr val="F38E31"/>
          </a:solidFill>
          <a:ln w="6350">
            <a:solidFill>
              <a:schemeClr val="tx2"/>
            </a:solidFill>
            <a:miter lim="800000"/>
            <a:headEnd/>
            <a:tailEnd/>
          </a:ln>
          <a:effectLst/>
        </p:spPr>
        <p:txBody>
          <a:bodyPr lIns="0" tIns="0" rIns="0" bIns="0" anchor="ctr"/>
          <a:lstStyle/>
          <a:p>
            <a:pPr algn="ctr" eaLnBrk="0" hangingPunct="0"/>
            <a:r>
              <a:rPr lang="en-US" altLang="ja-JP" sz="800" b="0">
                <a:latin typeface="+mn-lt"/>
                <a:ea typeface="MS PGothic" pitchFamily="34" charset="-128"/>
              </a:rPr>
              <a:t>Consignment sales</a:t>
            </a:r>
          </a:p>
        </p:txBody>
      </p:sp>
      <p:sp>
        <p:nvSpPr>
          <p:cNvPr id="1963074" name="Oval 66"/>
          <p:cNvSpPr>
            <a:spLocks noChangeArrowheads="1"/>
          </p:cNvSpPr>
          <p:nvPr/>
        </p:nvSpPr>
        <p:spPr bwMode="gray">
          <a:xfrm>
            <a:off x="3201988" y="3195638"/>
            <a:ext cx="152400" cy="152400"/>
          </a:xfrm>
          <a:prstGeom prst="ellipse">
            <a:avLst/>
          </a:prstGeom>
          <a:solidFill>
            <a:srgbClr val="E5E7EF"/>
          </a:solidFill>
          <a:ln w="6350">
            <a:noFill/>
            <a:round/>
            <a:headEnd/>
            <a:tailEnd/>
          </a:ln>
          <a:effectLst/>
        </p:spPr>
        <p:txBody>
          <a:bodyPr wrap="none" lIns="0" tIns="0" rIns="0" bIns="0" anchor="ctr"/>
          <a:lstStyle/>
          <a:p>
            <a:endParaRPr lang="en-US"/>
          </a:p>
        </p:txBody>
      </p:sp>
      <p:sp>
        <p:nvSpPr>
          <p:cNvPr id="1963075" name="Oval 67"/>
          <p:cNvSpPr>
            <a:spLocks noChangeArrowheads="1"/>
          </p:cNvSpPr>
          <p:nvPr/>
        </p:nvSpPr>
        <p:spPr bwMode="gray">
          <a:xfrm>
            <a:off x="3201988" y="4375150"/>
            <a:ext cx="152400" cy="152400"/>
          </a:xfrm>
          <a:prstGeom prst="ellipse">
            <a:avLst/>
          </a:prstGeom>
          <a:solidFill>
            <a:schemeClr val="bg2"/>
          </a:solidFill>
          <a:ln w="6350">
            <a:noFill/>
            <a:round/>
            <a:headEnd/>
            <a:tailEnd/>
          </a:ln>
          <a:effectLst/>
        </p:spPr>
        <p:txBody>
          <a:bodyPr wrap="none" lIns="0" tIns="0" rIns="0" bIns="0" anchor="ctr"/>
          <a:lstStyle/>
          <a:p>
            <a:endParaRPr lang="en-US"/>
          </a:p>
        </p:txBody>
      </p:sp>
      <p:sp>
        <p:nvSpPr>
          <p:cNvPr id="1963076" name="Rectangle 68"/>
          <p:cNvSpPr>
            <a:spLocks noChangeArrowheads="1"/>
          </p:cNvSpPr>
          <p:nvPr/>
        </p:nvSpPr>
        <p:spPr bwMode="gray">
          <a:xfrm>
            <a:off x="7502525" y="1970088"/>
            <a:ext cx="612775" cy="371475"/>
          </a:xfrm>
          <a:prstGeom prst="rect">
            <a:avLst/>
          </a:prstGeom>
          <a:solidFill>
            <a:schemeClr val="hlink"/>
          </a:solidFill>
          <a:ln w="6350">
            <a:solidFill>
              <a:schemeClr val="tx2"/>
            </a:solidFill>
            <a:miter lim="800000"/>
            <a:headEnd/>
            <a:tailEnd/>
          </a:ln>
          <a:effectLst/>
        </p:spPr>
        <p:txBody>
          <a:bodyPr wrap="none" lIns="0" tIns="0" rIns="0" bIns="0" anchor="ctr"/>
          <a:lstStyle/>
          <a:p>
            <a:pPr algn="ctr" eaLnBrk="0" hangingPunct="0"/>
            <a:r>
              <a:rPr lang="en-US" altLang="ja-JP" sz="900" dirty="0">
                <a:solidFill>
                  <a:schemeClr val="bg1"/>
                </a:solidFill>
                <a:latin typeface="+mn-lt"/>
                <a:ea typeface="MS PGothic" pitchFamily="34" charset="-128"/>
              </a:rPr>
              <a:t>Sell-in </a:t>
            </a:r>
          </a:p>
          <a:p>
            <a:pPr algn="ctr" eaLnBrk="0" hangingPunct="0"/>
            <a:r>
              <a:rPr lang="en-US" altLang="ja-JP" sz="900" dirty="0">
                <a:solidFill>
                  <a:schemeClr val="bg1"/>
                </a:solidFill>
                <a:latin typeface="+mn-lt"/>
                <a:ea typeface="MS PGothic" pitchFamily="34" charset="-128"/>
              </a:rPr>
              <a:t>Margin</a:t>
            </a:r>
            <a:r>
              <a:rPr lang="en-US" altLang="ja-JP" sz="900" baseline="30000" dirty="0">
                <a:solidFill>
                  <a:schemeClr val="bg1"/>
                </a:solidFill>
                <a:latin typeface="+mn-lt"/>
                <a:ea typeface="MS PGothic" pitchFamily="34" charset="-128"/>
              </a:rPr>
              <a:t>*(1)</a:t>
            </a:r>
            <a:r>
              <a:rPr lang="en-US" altLang="ja-JP" sz="900" dirty="0">
                <a:solidFill>
                  <a:schemeClr val="bg1"/>
                </a:solidFill>
                <a:latin typeface="+mn-lt"/>
                <a:ea typeface="MS PGothic" pitchFamily="34" charset="-128"/>
              </a:rPr>
              <a:t> </a:t>
            </a:r>
          </a:p>
        </p:txBody>
      </p:sp>
      <p:sp>
        <p:nvSpPr>
          <p:cNvPr id="1963077" name="Rectangle 69"/>
          <p:cNvSpPr>
            <a:spLocks noChangeArrowheads="1"/>
          </p:cNvSpPr>
          <p:nvPr/>
        </p:nvSpPr>
        <p:spPr bwMode="gray">
          <a:xfrm>
            <a:off x="7502525" y="4194175"/>
            <a:ext cx="646113"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pPr>
            <a:r>
              <a:rPr lang="en-US" altLang="ja-JP" sz="800" b="0" dirty="0">
                <a:solidFill>
                  <a:schemeClr val="bg1"/>
                </a:solidFill>
                <a:latin typeface="+mn-lt"/>
                <a:ea typeface="MS PGothic" pitchFamily="34" charset="-128"/>
              </a:rPr>
              <a:t>20-30%</a:t>
            </a:r>
          </a:p>
        </p:txBody>
      </p:sp>
      <p:sp>
        <p:nvSpPr>
          <p:cNvPr id="1963078" name="Rectangle 70"/>
          <p:cNvSpPr>
            <a:spLocks noChangeArrowheads="1"/>
          </p:cNvSpPr>
          <p:nvPr/>
        </p:nvSpPr>
        <p:spPr bwMode="gray">
          <a:xfrm>
            <a:off x="7502525" y="3279775"/>
            <a:ext cx="646113"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pPr>
            <a:r>
              <a:rPr lang="en-US" altLang="ja-JP" sz="800" b="0" dirty="0">
                <a:solidFill>
                  <a:schemeClr val="bg1"/>
                </a:solidFill>
                <a:latin typeface="+mn-lt"/>
                <a:ea typeface="MS PGothic" pitchFamily="34" charset="-128"/>
              </a:rPr>
              <a:t>35-40%</a:t>
            </a:r>
          </a:p>
        </p:txBody>
      </p:sp>
      <p:sp>
        <p:nvSpPr>
          <p:cNvPr id="1963079" name="Rectangle 71"/>
          <p:cNvSpPr>
            <a:spLocks noChangeArrowheads="1"/>
          </p:cNvSpPr>
          <p:nvPr/>
        </p:nvSpPr>
        <p:spPr bwMode="gray">
          <a:xfrm>
            <a:off x="7502525" y="2441575"/>
            <a:ext cx="646113" cy="485775"/>
          </a:xfrm>
          <a:prstGeom prst="rect">
            <a:avLst/>
          </a:prstGeom>
          <a:noFill/>
          <a:ln w="12700">
            <a:noFill/>
            <a:prstDash val="sysDot"/>
            <a:miter lim="800000"/>
            <a:headEnd/>
            <a:tailEnd/>
          </a:ln>
          <a:effectLst/>
        </p:spPr>
        <p:txBody>
          <a:bodyPr lIns="0" tIns="0" rIns="0" bIns="0" anchor="ctr"/>
          <a:lstStyle/>
          <a:p>
            <a:pPr marL="171450" indent="-114300" algn="l" eaLnBrk="0" hangingPunct="0">
              <a:buClr>
                <a:schemeClr val="bg1"/>
              </a:buClr>
              <a:buSzPct val="125000"/>
              <a:buFont typeface="Arial" pitchFamily="34" charset="0"/>
              <a:buChar char="▪"/>
              <a:tabLst>
                <a:tab pos="457200" algn="l"/>
              </a:tabLst>
            </a:pPr>
            <a:r>
              <a:rPr lang="en-US" altLang="ja-JP" sz="800" b="0" dirty="0">
                <a:solidFill>
                  <a:schemeClr val="bg1"/>
                </a:solidFill>
                <a:latin typeface="+mn-lt"/>
                <a:ea typeface="MS PGothic" pitchFamily="34" charset="-128"/>
              </a:rPr>
              <a:t>40%</a:t>
            </a:r>
          </a:p>
        </p:txBody>
      </p:sp>
      <p:sp>
        <p:nvSpPr>
          <p:cNvPr id="1963080" name="Oval 72"/>
          <p:cNvSpPr>
            <a:spLocks noChangeArrowheads="1"/>
          </p:cNvSpPr>
          <p:nvPr/>
        </p:nvSpPr>
        <p:spPr bwMode="gray">
          <a:xfrm>
            <a:off x="3205163" y="3779838"/>
            <a:ext cx="152400" cy="152400"/>
          </a:xfrm>
          <a:prstGeom prst="ellipse">
            <a:avLst/>
          </a:prstGeom>
          <a:solidFill>
            <a:srgbClr val="E5E7EF"/>
          </a:solidFill>
          <a:ln w="6350">
            <a:noFill/>
            <a:round/>
            <a:headEnd/>
            <a:tailEnd/>
          </a:ln>
          <a:effectLst/>
        </p:spPr>
        <p:txBody>
          <a:bodyPr wrap="none" lIns="0" tIns="0" rIns="0" bIns="0" anchor="ctr"/>
          <a:lstStyle/>
          <a:p>
            <a:endParaRPr lang="en-US"/>
          </a:p>
        </p:txBody>
      </p:sp>
      <p:sp>
        <p:nvSpPr>
          <p:cNvPr id="1963082" name="Rectangle 74"/>
          <p:cNvSpPr>
            <a:spLocks noChangeArrowheads="1"/>
          </p:cNvSpPr>
          <p:nvPr/>
        </p:nvSpPr>
        <p:spPr bwMode="auto">
          <a:xfrm>
            <a:off x="971550" y="5326063"/>
            <a:ext cx="7777163" cy="576262"/>
          </a:xfrm>
          <a:prstGeom prst="rect">
            <a:avLst/>
          </a:prstGeom>
          <a:noFill/>
          <a:ln w="9525">
            <a:noFill/>
            <a:miter lim="800000"/>
            <a:headEnd/>
            <a:tailEnd/>
          </a:ln>
          <a:effectLst/>
        </p:spPr>
        <p:txBody>
          <a:bodyPr/>
          <a:lstStyle/>
          <a:p>
            <a:pPr marL="114300" lvl="1" algn="l">
              <a:spcBef>
                <a:spcPct val="20000"/>
              </a:spcBef>
            </a:pPr>
            <a:r>
              <a:rPr lang="en-US" sz="2000" dirty="0"/>
              <a:t>Sometimes an explanatory slide to summarize key business terms would be appreciated by client</a:t>
            </a:r>
          </a:p>
        </p:txBody>
      </p:sp>
      <p:sp>
        <p:nvSpPr>
          <p:cNvPr id="1963083" name="AutoShape 75"/>
          <p:cNvSpPr>
            <a:spLocks noChangeArrowheads="1"/>
          </p:cNvSpPr>
          <p:nvPr>
            <p:custDataLst>
              <p:tags r:id="rId4"/>
            </p:custDataLst>
          </p:nvPr>
        </p:nvSpPr>
        <p:spPr bwMode="gray">
          <a:xfrm rot="-5400000" flipH="1" flipV="1">
            <a:off x="352425" y="5351463"/>
            <a:ext cx="377825" cy="581025"/>
          </a:xfrm>
          <a:prstGeom prst="upArrow">
            <a:avLst>
              <a:gd name="adj1" fmla="val 64704"/>
              <a:gd name="adj2" fmla="val 51652"/>
            </a:avLst>
          </a:prstGeom>
          <a:gradFill rotWithShape="1">
            <a:gsLst>
              <a:gs pos="0">
                <a:schemeClr val="accent1"/>
              </a:gs>
              <a:gs pos="100000">
                <a:schemeClr val="accent1">
                  <a:gamma/>
                  <a:tint val="63922"/>
                  <a:invGamma/>
                </a:schemeClr>
              </a:gs>
            </a:gsLst>
            <a:lin ang="5400000" scaled="1"/>
          </a:gradFill>
          <a:ln w="6350" algn="ctr">
            <a:noFill/>
            <a:miter lim="800000"/>
            <a:headEnd/>
            <a:tailEnd/>
          </a:ln>
          <a:effectLst/>
        </p:spPr>
        <p:txBody>
          <a:bodyPr wrap="none" anchor="ctr"/>
          <a:lstStyle/>
          <a:p>
            <a:endParaRPr lang="en-US"/>
          </a:p>
        </p:txBody>
      </p:sp>
      <p:sp>
        <p:nvSpPr>
          <p:cNvPr id="62"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Other considerations </a:t>
            </a:r>
            <a:r>
              <a:rPr lang="en-US" sz="1800" dirty="0"/>
              <a:t>(3)</a:t>
            </a:r>
          </a:p>
        </p:txBody>
      </p:sp>
      <p:sp>
        <p:nvSpPr>
          <p:cNvPr id="63" name="TextBox 62"/>
          <p:cNvSpPr txBox="1"/>
          <p:nvPr/>
        </p:nvSpPr>
        <p:spPr>
          <a:xfrm>
            <a:off x="7093225" y="1066800"/>
            <a:ext cx="1781257" cy="246221"/>
          </a:xfrm>
          <a:prstGeom prst="rect">
            <a:avLst/>
          </a:prstGeom>
          <a:solidFill>
            <a:srgbClr val="C84E00"/>
          </a:solidFill>
        </p:spPr>
        <p:txBody>
          <a:bodyPr wrap="none" rtlCol="0">
            <a:spAutoFit/>
          </a:bodyPr>
          <a:lstStyle/>
          <a:p>
            <a:r>
              <a:rPr lang="en-US" sz="1000" dirty="0" smtClean="0"/>
              <a:t>For Example Purposes Only</a:t>
            </a:r>
            <a:endParaRPr lang="en-US" sz="1000" dirty="0"/>
          </a:p>
        </p:txBody>
      </p:sp>
      <p:pic>
        <p:nvPicPr>
          <p:cNvPr id="64" name="Picture 5"/>
          <p:cNvPicPr>
            <a:picLocks noChangeAspect="1" noChangeArrowheads="1"/>
          </p:cNvPicPr>
          <p:nvPr/>
        </p:nvPicPr>
        <p:blipFill>
          <a:blip r:embed="rId7" cstate="print"/>
          <a:srcRect/>
          <a:stretch>
            <a:fillRect/>
          </a:stretch>
        </p:blipFill>
        <p:spPr bwMode="auto">
          <a:xfrm>
            <a:off x="8020581" y="76200"/>
            <a:ext cx="822960" cy="822960"/>
          </a:xfrm>
          <a:prstGeom prst="rect">
            <a:avLst/>
          </a:prstGeom>
          <a:noFill/>
          <a:ln w="9525">
            <a:noFill/>
            <a:miter lim="800000"/>
            <a:headEnd/>
            <a:tailEnd/>
          </a:ln>
          <a:effec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63083"/>
                                        </p:tgtEl>
                                        <p:attrNameLst>
                                          <p:attrName>style.visibility</p:attrName>
                                        </p:attrNameLst>
                                      </p:cBhvr>
                                      <p:to>
                                        <p:strVal val="visible"/>
                                      </p:to>
                                    </p:set>
                                    <p:anim calcmode="lin" valueType="num">
                                      <p:cBhvr additive="base">
                                        <p:cTn id="7" dur="500" fill="hold"/>
                                        <p:tgtEl>
                                          <p:spTgt spid="1963083"/>
                                        </p:tgtEl>
                                        <p:attrNameLst>
                                          <p:attrName>ppt_x</p:attrName>
                                        </p:attrNameLst>
                                      </p:cBhvr>
                                      <p:tavLst>
                                        <p:tav tm="0">
                                          <p:val>
                                            <p:strVal val="#ppt_x"/>
                                          </p:val>
                                        </p:tav>
                                        <p:tav tm="100000">
                                          <p:val>
                                            <p:strVal val="#ppt_x"/>
                                          </p:val>
                                        </p:tav>
                                      </p:tavLst>
                                    </p:anim>
                                    <p:anim calcmode="lin" valueType="num">
                                      <p:cBhvr additive="base">
                                        <p:cTn id="8" dur="500" fill="hold"/>
                                        <p:tgtEl>
                                          <p:spTgt spid="196308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63082"/>
                                        </p:tgtEl>
                                        <p:attrNameLst>
                                          <p:attrName>style.visibility</p:attrName>
                                        </p:attrNameLst>
                                      </p:cBhvr>
                                      <p:to>
                                        <p:strVal val="visible"/>
                                      </p:to>
                                    </p:set>
                                    <p:anim calcmode="lin" valueType="num">
                                      <p:cBhvr additive="base">
                                        <p:cTn id="11" dur="500" fill="hold"/>
                                        <p:tgtEl>
                                          <p:spTgt spid="1963082"/>
                                        </p:tgtEl>
                                        <p:attrNameLst>
                                          <p:attrName>ppt_x</p:attrName>
                                        </p:attrNameLst>
                                      </p:cBhvr>
                                      <p:tavLst>
                                        <p:tav tm="0">
                                          <p:val>
                                            <p:strVal val="#ppt_x"/>
                                          </p:val>
                                        </p:tav>
                                        <p:tav tm="100000">
                                          <p:val>
                                            <p:strVal val="#ppt_x"/>
                                          </p:val>
                                        </p:tav>
                                      </p:tavLst>
                                    </p:anim>
                                    <p:anim calcmode="lin" valueType="num">
                                      <p:cBhvr additive="base">
                                        <p:cTn id="12" dur="500" fill="hold"/>
                                        <p:tgtEl>
                                          <p:spTgt spid="1963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3082" grpId="0"/>
      <p:bldP spid="196308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10" name="Text Box 14"/>
          <p:cNvSpPr txBox="1">
            <a:spLocks noChangeArrowheads="1"/>
          </p:cNvSpPr>
          <p:nvPr/>
        </p:nvSpPr>
        <p:spPr bwMode="auto">
          <a:xfrm>
            <a:off x="7918939" y="369888"/>
            <a:ext cx="218174" cy="463846"/>
          </a:xfrm>
          <a:prstGeom prst="rect">
            <a:avLst/>
          </a:prstGeom>
          <a:noFill/>
          <a:ln w="6350">
            <a:noFill/>
            <a:miter lim="800000"/>
            <a:headEnd type="none" w="sm" len="sm"/>
            <a:tailEnd type="none" w="sm" len="sm"/>
          </a:ln>
          <a:effectLst/>
        </p:spPr>
        <p:txBody>
          <a:bodyPr wrap="none" lIns="126000" tIns="46800" rIns="90000" bIns="46800">
            <a:spAutoFit/>
          </a:bodyPr>
          <a:lstStyle/>
          <a:p>
            <a:pPr defTabSz="762000" eaLnBrk="0" hangingPunct="0"/>
            <a:endParaRPr lang="en-US" sz="2400">
              <a:latin typeface="Times New Roman" pitchFamily="18" charset="0"/>
            </a:endParaRPr>
          </a:p>
        </p:txBody>
      </p:sp>
      <p:sp>
        <p:nvSpPr>
          <p:cNvPr id="8" name="Rectangle 2"/>
          <p:cNvSpPr txBox="1">
            <a:spLocks noChangeArrowheads="1"/>
          </p:cNvSpPr>
          <p:nvPr/>
        </p:nvSpPr>
        <p:spPr bwMode="auto">
          <a:xfrm>
            <a:off x="211138" y="1219200"/>
            <a:ext cx="8682037" cy="45259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a:lnSpc>
                <a:spcPct val="90000"/>
              </a:lnSpc>
              <a:spcBef>
                <a:spcPts val="600"/>
              </a:spcBef>
              <a:spcAft>
                <a:spcPts val="600"/>
              </a:spcAft>
              <a:buClr>
                <a:schemeClr val="accent1"/>
              </a:buClr>
              <a:buSzPct val="65000"/>
            </a:pPr>
            <a:r>
              <a:rPr lang="en-US" sz="2400" u="sng" dirty="0"/>
              <a:t>Revenue recognition – long term contracts</a:t>
            </a:r>
            <a:endParaRPr lang="en-US" sz="2400" b="1" kern="0" dirty="0">
              <a:latin typeface="+mn-lt"/>
              <a:cs typeface="+mn-cs"/>
            </a:endParaRPr>
          </a:p>
          <a:p>
            <a:pPr marL="228600" lvl="1" indent="-228600">
              <a:lnSpc>
                <a:spcPct val="90000"/>
              </a:lnSpc>
              <a:spcBef>
                <a:spcPts val="600"/>
              </a:spcBef>
              <a:spcAft>
                <a:spcPts val="600"/>
              </a:spcAft>
              <a:buClr>
                <a:schemeClr val="accent1"/>
              </a:buClr>
              <a:buSzPct val="125000"/>
              <a:buFont typeface="Arial" pitchFamily="34" charset="0"/>
              <a:buChar char="▪"/>
            </a:pPr>
            <a:r>
              <a:rPr lang="en-US" kern="0" dirty="0">
                <a:latin typeface="+mn-lt"/>
                <a:cs typeface="+mn-cs"/>
              </a:rPr>
              <a:t>Long-term contracts are those that generally last one year or more</a:t>
            </a:r>
          </a:p>
          <a:p>
            <a:pPr marL="685800" lvl="2" indent="-228600">
              <a:lnSpc>
                <a:spcPct val="90000"/>
              </a:lnSpc>
              <a:spcBef>
                <a:spcPts val="600"/>
              </a:spcBef>
              <a:spcAft>
                <a:spcPts val="600"/>
              </a:spcAft>
              <a:buClr>
                <a:schemeClr val="accent1"/>
              </a:buClr>
              <a:buSzPct val="100000"/>
              <a:buFont typeface="Arial" pitchFamily="34" charset="0"/>
              <a:buChar char="–"/>
            </a:pPr>
            <a:r>
              <a:rPr kumimoji="0" lang="en-US" i="0" u="none" strike="noStrike" kern="0" cap="none" spc="0" normalizeH="0" baseline="0" noProof="0" dirty="0">
                <a:ln>
                  <a:noFill/>
                </a:ln>
                <a:solidFill>
                  <a:schemeClr val="tx1"/>
                </a:solidFill>
                <a:effectLst/>
                <a:uLnTx/>
                <a:uFillTx/>
                <a:latin typeface="+mn-lt"/>
                <a:cs typeface="+mn-cs"/>
              </a:rPr>
              <a:t>Common</a:t>
            </a:r>
            <a:r>
              <a:rPr kumimoji="0" lang="en-US" i="0" u="none" strike="noStrike" kern="0" cap="none" spc="0" normalizeH="0" noProof="0" dirty="0">
                <a:ln>
                  <a:noFill/>
                </a:ln>
                <a:solidFill>
                  <a:schemeClr val="tx1"/>
                </a:solidFill>
                <a:effectLst/>
                <a:uLnTx/>
                <a:uFillTx/>
                <a:latin typeface="+mn-lt"/>
                <a:cs typeface="+mn-cs"/>
              </a:rPr>
              <a:t> in construction companies, but also relevant for some service industries </a:t>
            </a:r>
            <a:r>
              <a:rPr kumimoji="0" lang="en-US" i="0" u="none" strike="noStrike" kern="0" cap="none" spc="0" normalizeH="0" noProof="0" dirty="0" smtClean="0">
                <a:ln>
                  <a:noFill/>
                </a:ln>
                <a:solidFill>
                  <a:schemeClr val="tx1"/>
                </a:solidFill>
                <a:effectLst/>
                <a:uLnTx/>
                <a:uFillTx/>
                <a:latin typeface="+mn-lt"/>
                <a:cs typeface="+mn-cs"/>
              </a:rPr>
              <a:t>like</a:t>
            </a:r>
            <a:r>
              <a:rPr lang="en-US" kern="0" dirty="0" smtClean="0">
                <a:latin typeface="+mn-lt"/>
                <a:cs typeface="+mn-cs"/>
              </a:rPr>
              <a:t> </a:t>
            </a:r>
            <a:r>
              <a:rPr lang="en-US" kern="0" dirty="0">
                <a:latin typeface="+mn-lt"/>
                <a:cs typeface="+mn-cs"/>
              </a:rPr>
              <a:t>software/technology </a:t>
            </a:r>
            <a:endParaRPr kumimoji="0" lang="en-US" i="0" u="none" strike="noStrike" kern="0" cap="none" spc="0" normalizeH="0" noProof="0" dirty="0">
              <a:ln>
                <a:noFill/>
              </a:ln>
              <a:solidFill>
                <a:schemeClr val="tx1"/>
              </a:solidFill>
              <a:effectLst/>
              <a:uLnTx/>
              <a:uFillTx/>
              <a:latin typeface="+mn-lt"/>
              <a:cs typeface="+mn-cs"/>
            </a:endParaRPr>
          </a:p>
          <a:p>
            <a:pPr marL="228600" lvl="1" indent="-228600">
              <a:lnSpc>
                <a:spcPct val="90000"/>
              </a:lnSpc>
              <a:spcBef>
                <a:spcPts val="600"/>
              </a:spcBef>
              <a:spcAft>
                <a:spcPts val="600"/>
              </a:spcAft>
              <a:buClr>
                <a:schemeClr val="accent1"/>
              </a:buClr>
              <a:buSzPct val="125000"/>
              <a:buFont typeface="Arial" pitchFamily="34" charset="0"/>
              <a:buChar char="▪"/>
            </a:pPr>
            <a:r>
              <a:rPr lang="en-US" kern="0" baseline="0" dirty="0">
                <a:latin typeface="+mn-lt"/>
                <a:cs typeface="+mn-cs"/>
              </a:rPr>
              <a:t>Accounting</a:t>
            </a:r>
            <a:r>
              <a:rPr lang="en-US" kern="0" dirty="0">
                <a:latin typeface="+mn-lt"/>
                <a:cs typeface="+mn-cs"/>
              </a:rPr>
              <a:t> for these will depend on the </a:t>
            </a:r>
            <a:r>
              <a:rPr lang="en-US" dirty="0" smtClean="0"/>
              <a:t>Generally Accepted Accounting Principles (</a:t>
            </a:r>
            <a:r>
              <a:rPr lang="en-US" kern="0" dirty="0" smtClean="0">
                <a:latin typeface="+mn-lt"/>
                <a:cs typeface="+mn-cs"/>
              </a:rPr>
              <a:t>GAAP) </a:t>
            </a:r>
            <a:r>
              <a:rPr lang="en-US" kern="0" dirty="0">
                <a:latin typeface="+mn-lt"/>
                <a:cs typeface="+mn-cs"/>
              </a:rPr>
              <a:t>used, although </a:t>
            </a:r>
            <a:r>
              <a:rPr lang="en-US" kern="0" dirty="0" smtClean="0">
                <a:latin typeface="+mn-lt"/>
                <a:cs typeface="+mn-cs"/>
              </a:rPr>
              <a:t>U.S. </a:t>
            </a:r>
            <a:r>
              <a:rPr lang="en-US" kern="0" dirty="0" err="1">
                <a:latin typeface="+mn-lt"/>
                <a:cs typeface="+mn-cs"/>
              </a:rPr>
              <a:t>GAAP</a:t>
            </a:r>
            <a:r>
              <a:rPr lang="en-US" kern="0" dirty="0">
                <a:latin typeface="+mn-lt"/>
                <a:cs typeface="+mn-cs"/>
              </a:rPr>
              <a:t>/</a:t>
            </a:r>
            <a:r>
              <a:rPr lang="en-US" kern="0" dirty="0" err="1">
                <a:latin typeface="+mn-lt"/>
                <a:cs typeface="+mn-cs"/>
              </a:rPr>
              <a:t>IFRS</a:t>
            </a:r>
            <a:r>
              <a:rPr lang="en-US" kern="0" dirty="0">
                <a:latin typeface="+mn-lt"/>
                <a:cs typeface="+mn-cs"/>
              </a:rPr>
              <a:t> are very similar (percentage of completion method)</a:t>
            </a:r>
          </a:p>
          <a:p>
            <a:pPr marL="228600" lvl="1" indent="-228600">
              <a:lnSpc>
                <a:spcPct val="90000"/>
              </a:lnSpc>
              <a:spcBef>
                <a:spcPts val="600"/>
              </a:spcBef>
              <a:spcAft>
                <a:spcPts val="600"/>
              </a:spcAft>
              <a:buClr>
                <a:schemeClr val="accent1"/>
              </a:buClr>
              <a:buSzPct val="125000"/>
              <a:buFont typeface="Arial" pitchFamily="34" charset="0"/>
              <a:buChar char="▪"/>
            </a:pPr>
            <a:r>
              <a:rPr kumimoji="0" lang="en-US" i="0" u="none" strike="noStrike" kern="0" cap="none" spc="0" normalizeH="0" baseline="0" noProof="0" dirty="0">
                <a:ln>
                  <a:noFill/>
                </a:ln>
                <a:solidFill>
                  <a:schemeClr val="tx1"/>
                </a:solidFill>
                <a:effectLst/>
                <a:uLnTx/>
                <a:uFillTx/>
                <a:latin typeface="+mn-lt"/>
                <a:cs typeface="+mn-cs"/>
              </a:rPr>
              <a:t>Key</a:t>
            </a:r>
            <a:r>
              <a:rPr kumimoji="0" lang="en-US" i="0" u="none" strike="noStrike" kern="0" cap="none" spc="0" normalizeH="0" noProof="0" dirty="0">
                <a:ln>
                  <a:noFill/>
                </a:ln>
                <a:solidFill>
                  <a:schemeClr val="tx1"/>
                </a:solidFill>
                <a:effectLst/>
                <a:uLnTx/>
                <a:uFillTx/>
                <a:latin typeface="+mn-lt"/>
                <a:cs typeface="+mn-cs"/>
              </a:rPr>
              <a:t> point is how much of contract revenue and profit/(loss) to recognize in a period (based typically on costs incurred/costs to completion)</a:t>
            </a:r>
          </a:p>
          <a:p>
            <a:pPr marL="228600" lvl="1" indent="-228600">
              <a:lnSpc>
                <a:spcPct val="90000"/>
              </a:lnSpc>
              <a:spcBef>
                <a:spcPts val="600"/>
              </a:spcBef>
              <a:spcAft>
                <a:spcPts val="600"/>
              </a:spcAft>
              <a:buClr>
                <a:schemeClr val="accent1"/>
              </a:buClr>
              <a:buSzPct val="125000"/>
              <a:buFont typeface="Arial" pitchFamily="34" charset="0"/>
              <a:buChar char="▪"/>
            </a:pPr>
            <a:r>
              <a:rPr lang="en-US" kern="0" dirty="0"/>
              <a:t>Risks to the transaction</a:t>
            </a:r>
          </a:p>
          <a:p>
            <a:pPr marL="685800" lvl="2" indent="-228600">
              <a:lnSpc>
                <a:spcPct val="90000"/>
              </a:lnSpc>
              <a:spcBef>
                <a:spcPts val="600"/>
              </a:spcBef>
              <a:spcAft>
                <a:spcPts val="600"/>
              </a:spcAft>
              <a:buClr>
                <a:schemeClr val="accent1"/>
              </a:buClr>
              <a:buSzPct val="100000"/>
              <a:buFont typeface="Arial" pitchFamily="34" charset="0"/>
              <a:buChar char="–"/>
            </a:pPr>
            <a:r>
              <a:rPr lang="en-US" kern="0" dirty="0"/>
              <a:t>More turnover/profit recognized than appropriate</a:t>
            </a:r>
          </a:p>
          <a:p>
            <a:pPr marL="685800" lvl="2" indent="-228600">
              <a:lnSpc>
                <a:spcPct val="90000"/>
              </a:lnSpc>
              <a:spcBef>
                <a:spcPts val="600"/>
              </a:spcBef>
              <a:spcAft>
                <a:spcPts val="600"/>
              </a:spcAft>
              <a:buClr>
                <a:schemeClr val="accent1"/>
              </a:buClr>
              <a:buSzPct val="100000"/>
              <a:buFont typeface="Arial" pitchFamily="34" charset="0"/>
              <a:buChar char="–"/>
            </a:pPr>
            <a:r>
              <a:rPr lang="en-US" kern="0" dirty="0"/>
              <a:t>Losses not recognized in full </a:t>
            </a:r>
            <a:endParaRPr lang="en-US" kern="0" baseline="0" dirty="0">
              <a:latin typeface="+mn-lt"/>
              <a:cs typeface="+mn-cs"/>
            </a:endParaRPr>
          </a:p>
        </p:txBody>
      </p:sp>
      <p:sp>
        <p:nvSpPr>
          <p:cNvPr id="9"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Other considerations </a:t>
            </a:r>
            <a:r>
              <a:rPr lang="en-US" sz="1800" dirty="0"/>
              <a:t>(4)</a:t>
            </a:r>
          </a:p>
        </p:txBody>
      </p:sp>
      <p:sp>
        <p:nvSpPr>
          <p:cNvPr id="18" name="Rectangle 110"/>
          <p:cNvSpPr>
            <a:spLocks noChangeArrowheads="1"/>
          </p:cNvSpPr>
          <p:nvPr>
            <p:custDataLst>
              <p:tags r:id="rId1"/>
            </p:custDataLst>
          </p:nvPr>
        </p:nvSpPr>
        <p:spPr bwMode="auto">
          <a:xfrm>
            <a:off x="2507226" y="5732311"/>
            <a:ext cx="6302256"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marL="228600" lvl="1" indent="-228600" algn="r" defTabSz="762000">
              <a:lnSpc>
                <a:spcPct val="90000"/>
              </a:lnSpc>
              <a:spcBef>
                <a:spcPct val="20000"/>
              </a:spcBef>
              <a:buClr>
                <a:schemeClr val="accent1"/>
              </a:buClr>
              <a:buSzPct val="65000"/>
            </a:pPr>
            <a:r>
              <a:rPr lang="en-US" sz="1400" b="1" dirty="0">
                <a:solidFill>
                  <a:schemeClr val="bg1"/>
                </a:solidFill>
                <a:latin typeface="Arial"/>
              </a:rPr>
              <a:t>Understanding of relevant </a:t>
            </a:r>
            <a:r>
              <a:rPr lang="en-US" sz="1400" b="1" dirty="0" err="1">
                <a:solidFill>
                  <a:schemeClr val="bg1"/>
                </a:solidFill>
                <a:latin typeface="Arial"/>
              </a:rPr>
              <a:t>GAAP</a:t>
            </a:r>
            <a:r>
              <a:rPr lang="en-US" sz="1400" b="1" dirty="0">
                <a:solidFill>
                  <a:schemeClr val="bg1"/>
                </a:solidFill>
                <a:latin typeface="Arial"/>
              </a:rPr>
              <a:t> and accounting policies is key.  Also need to understand key features and terms of the long term contracts. </a:t>
            </a:r>
          </a:p>
        </p:txBody>
      </p:sp>
      <p:pic>
        <p:nvPicPr>
          <p:cNvPr id="7" name="Picture 5"/>
          <p:cNvPicPr>
            <a:picLocks noChangeAspect="1" noChangeArrowheads="1"/>
          </p:cNvPicPr>
          <p:nvPr/>
        </p:nvPicPr>
        <p:blipFill>
          <a:blip r:embed="rId4"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6930"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Expense analysis – key considerations</a:t>
            </a:r>
            <a:endParaRPr lang="en-US" sz="1800" dirty="0"/>
          </a:p>
        </p:txBody>
      </p:sp>
      <p:sp>
        <p:nvSpPr>
          <p:cNvPr id="1916933" name="Rectangle 5"/>
          <p:cNvSpPr>
            <a:spLocks noChangeArrowheads="1"/>
          </p:cNvSpPr>
          <p:nvPr/>
        </p:nvSpPr>
        <p:spPr bwMode="auto">
          <a:xfrm>
            <a:off x="4572000" y="1133862"/>
            <a:ext cx="4248150" cy="604837"/>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Cost of sales (material, labor, overheads)</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Operating expenses (selling, administrative)</a:t>
            </a:r>
          </a:p>
        </p:txBody>
      </p:sp>
      <p:sp>
        <p:nvSpPr>
          <p:cNvPr id="1916941" name="Rectangle 13"/>
          <p:cNvSpPr>
            <a:spLocks noChangeArrowheads="1"/>
          </p:cNvSpPr>
          <p:nvPr/>
        </p:nvSpPr>
        <p:spPr bwMode="auto">
          <a:xfrm>
            <a:off x="250825" y="2446724"/>
            <a:ext cx="1225550" cy="135096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bg1"/>
                </a:solidFill>
                <a:latin typeface="Arial"/>
              </a:rPr>
              <a:t>Expense analysis</a:t>
            </a:r>
          </a:p>
        </p:txBody>
      </p:sp>
      <p:grpSp>
        <p:nvGrpSpPr>
          <p:cNvPr id="2" name="Group 39"/>
          <p:cNvGrpSpPr>
            <a:grpSpLocks/>
          </p:cNvGrpSpPr>
          <p:nvPr/>
        </p:nvGrpSpPr>
        <p:grpSpPr bwMode="auto">
          <a:xfrm>
            <a:off x="1476375" y="1135449"/>
            <a:ext cx="2879725" cy="1993900"/>
            <a:chOff x="930" y="1236"/>
            <a:chExt cx="1814" cy="1256"/>
          </a:xfrm>
          <a:solidFill>
            <a:schemeClr val="accent1"/>
          </a:solidFill>
        </p:grpSpPr>
        <p:sp>
          <p:nvSpPr>
            <p:cNvPr id="1916931" name="Rectangle 3"/>
            <p:cNvSpPr>
              <a:spLocks noChangeArrowheads="1"/>
            </p:cNvSpPr>
            <p:nvPr/>
          </p:nvSpPr>
          <p:spPr bwMode="auto">
            <a:xfrm>
              <a:off x="1338" y="1236"/>
              <a:ext cx="1406" cy="381"/>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accent1"/>
                  </a:solidFill>
                  <a:latin typeface="Arial"/>
                </a:rPr>
                <a:t>Understand cost buckets</a:t>
              </a:r>
            </a:p>
          </p:txBody>
        </p:sp>
        <p:cxnSp>
          <p:nvCxnSpPr>
            <p:cNvPr id="1916944" name="AutoShape 16"/>
            <p:cNvCxnSpPr>
              <a:cxnSpLocks noChangeShapeType="1"/>
            </p:cNvCxnSpPr>
            <p:nvPr/>
          </p:nvCxnSpPr>
          <p:spPr bwMode="auto">
            <a:xfrm rot="10800000" flipV="1">
              <a:off x="930" y="1420"/>
              <a:ext cx="408" cy="1072"/>
            </a:xfrm>
            <a:prstGeom prst="bentConnector3">
              <a:avLst>
                <a:gd name="adj1" fmla="val 50000"/>
              </a:avLst>
            </a:prstGeom>
            <a:solidFill>
              <a:srgbClr val="80BEC9"/>
            </a:solidFill>
            <a:ln w="6350">
              <a:solidFill>
                <a:srgbClr val="85904E"/>
              </a:solidFill>
              <a:miter lim="800000"/>
              <a:headEnd type="none" w="sm" len="sm"/>
              <a:tailEnd type="none" w="sm" len="sm"/>
            </a:ln>
            <a:effectLst/>
          </p:spPr>
        </p:cxnSp>
      </p:grpSp>
      <p:sp>
        <p:nvSpPr>
          <p:cNvPr id="1916950" name="Rectangle 22"/>
          <p:cNvSpPr>
            <a:spLocks noChangeArrowheads="1"/>
          </p:cNvSpPr>
          <p:nvPr/>
        </p:nvSpPr>
        <p:spPr bwMode="auto">
          <a:xfrm>
            <a:off x="4572000" y="1896539"/>
            <a:ext cx="4248150" cy="1369175"/>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Fixed vs. variable</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Variable in relation to what (revenue, sales volume, </a:t>
            </a:r>
            <a:r>
              <a:rPr lang="en-US" sz="1400" b="1" dirty="0" smtClean="0">
                <a:solidFill>
                  <a:schemeClr val="accent1"/>
                </a:solidFill>
                <a:latin typeface="Arial"/>
              </a:rPr>
              <a:t>number </a:t>
            </a:r>
            <a:r>
              <a:rPr lang="en-US" sz="1400" b="1" dirty="0">
                <a:solidFill>
                  <a:schemeClr val="accent1"/>
                </a:solidFill>
                <a:latin typeface="Arial"/>
              </a:rPr>
              <a:t>of transactions, headcount etc)  </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Impact of external factors (commodity prices, whether)</a:t>
            </a:r>
          </a:p>
        </p:txBody>
      </p:sp>
      <p:sp>
        <p:nvSpPr>
          <p:cNvPr id="1916956" name="Rectangle 28"/>
          <p:cNvSpPr>
            <a:spLocks noChangeArrowheads="1"/>
          </p:cNvSpPr>
          <p:nvPr/>
        </p:nvSpPr>
        <p:spPr bwMode="auto">
          <a:xfrm>
            <a:off x="4572000" y="3448952"/>
            <a:ext cx="4248150" cy="1471386"/>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Monthly, quarterly, yearly trends </a:t>
            </a:r>
            <a:r>
              <a:rPr lang="en-US" sz="1400" b="1" dirty="0" smtClean="0">
                <a:solidFill>
                  <a:schemeClr val="accent1"/>
                </a:solidFill>
                <a:latin typeface="Arial"/>
              </a:rPr>
              <a:t>(% </a:t>
            </a:r>
            <a:r>
              <a:rPr lang="en-US" sz="1400" b="1" dirty="0">
                <a:solidFill>
                  <a:schemeClr val="accent1"/>
                </a:solidFill>
                <a:latin typeface="Arial"/>
              </a:rPr>
              <a:t>change)</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Fluctuation analysis</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Account level movements (trial balance) </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Common sized or </a:t>
            </a:r>
            <a:r>
              <a:rPr lang="en-US" sz="1400" b="1" dirty="0" smtClean="0">
                <a:solidFill>
                  <a:schemeClr val="accent1"/>
                </a:solidFill>
                <a:latin typeface="Arial"/>
              </a:rPr>
              <a:t>percent </a:t>
            </a:r>
            <a:r>
              <a:rPr lang="en-US" sz="1400" b="1" dirty="0">
                <a:solidFill>
                  <a:schemeClr val="accent1"/>
                </a:solidFill>
                <a:latin typeface="Arial"/>
              </a:rPr>
              <a:t>of revenue analysis</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Roll forwards (bad debt, warranty expense)</a:t>
            </a:r>
          </a:p>
        </p:txBody>
      </p:sp>
      <p:grpSp>
        <p:nvGrpSpPr>
          <p:cNvPr id="3" name="Group 40"/>
          <p:cNvGrpSpPr>
            <a:grpSpLocks/>
          </p:cNvGrpSpPr>
          <p:nvPr/>
        </p:nvGrpSpPr>
        <p:grpSpPr bwMode="auto">
          <a:xfrm>
            <a:off x="1476375" y="1898129"/>
            <a:ext cx="2879725" cy="1372501"/>
            <a:chOff x="930" y="1689"/>
            <a:chExt cx="1814" cy="788"/>
          </a:xfrm>
          <a:solidFill>
            <a:schemeClr val="accent1"/>
          </a:solidFill>
        </p:grpSpPr>
        <p:sp>
          <p:nvSpPr>
            <p:cNvPr id="1916949" name="Rectangle 21"/>
            <p:cNvSpPr>
              <a:spLocks noChangeArrowheads="1"/>
            </p:cNvSpPr>
            <p:nvPr/>
          </p:nvSpPr>
          <p:spPr bwMode="auto">
            <a:xfrm>
              <a:off x="1338" y="1689"/>
              <a:ext cx="1406" cy="788"/>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accent1"/>
                  </a:solidFill>
                  <a:latin typeface="Arial"/>
                </a:rPr>
                <a:t>Understand drivers and characteristics of each cost category </a:t>
              </a:r>
            </a:p>
          </p:txBody>
        </p:sp>
        <p:cxnSp>
          <p:nvCxnSpPr>
            <p:cNvPr id="1916959" name="AutoShape 31"/>
            <p:cNvCxnSpPr>
              <a:cxnSpLocks noChangeShapeType="1"/>
              <a:stCxn id="1916949" idx="1"/>
              <a:endCxn id="1916941" idx="3"/>
            </p:cNvCxnSpPr>
            <p:nvPr/>
          </p:nvCxnSpPr>
          <p:spPr bwMode="auto">
            <a:xfrm rot="10800000" flipV="1">
              <a:off x="930" y="2083"/>
              <a:ext cx="408" cy="309"/>
            </a:xfrm>
            <a:prstGeom prst="bentConnector3">
              <a:avLst>
                <a:gd name="adj1" fmla="val 50000"/>
              </a:avLst>
            </a:prstGeom>
            <a:solidFill>
              <a:srgbClr val="80BEC9"/>
            </a:solidFill>
            <a:ln w="6350">
              <a:solidFill>
                <a:srgbClr val="85904E"/>
              </a:solidFill>
              <a:miter lim="800000"/>
              <a:headEnd type="none" w="sm" len="sm"/>
              <a:tailEnd type="none" w="sm" len="sm"/>
            </a:ln>
            <a:effectLst/>
          </p:spPr>
        </p:cxnSp>
      </p:grpSp>
      <p:grpSp>
        <p:nvGrpSpPr>
          <p:cNvPr id="4" name="Group 41"/>
          <p:cNvGrpSpPr>
            <a:grpSpLocks/>
          </p:cNvGrpSpPr>
          <p:nvPr/>
        </p:nvGrpSpPr>
        <p:grpSpPr bwMode="auto">
          <a:xfrm>
            <a:off x="1476375" y="3121679"/>
            <a:ext cx="2863396" cy="1784295"/>
            <a:chOff x="930" y="2061"/>
            <a:chExt cx="1043" cy="1352"/>
          </a:xfrm>
          <a:solidFill>
            <a:schemeClr val="accent1"/>
          </a:solidFill>
        </p:grpSpPr>
        <p:cxnSp>
          <p:nvCxnSpPr>
            <p:cNvPr id="1916961" name="AutoShape 33"/>
            <p:cNvCxnSpPr>
              <a:cxnSpLocks noChangeShapeType="1"/>
            </p:cNvCxnSpPr>
            <p:nvPr/>
          </p:nvCxnSpPr>
          <p:spPr bwMode="auto">
            <a:xfrm rot="10800000">
              <a:off x="930" y="2061"/>
              <a:ext cx="234" cy="796"/>
            </a:xfrm>
            <a:prstGeom prst="bentConnector3">
              <a:avLst>
                <a:gd name="adj1" fmla="val 50000"/>
              </a:avLst>
            </a:prstGeom>
            <a:solidFill>
              <a:srgbClr val="80BEC9"/>
            </a:solidFill>
            <a:ln w="6350">
              <a:solidFill>
                <a:srgbClr val="85904E"/>
              </a:solidFill>
              <a:miter lim="800000"/>
              <a:headEnd type="none" w="sm" len="sm"/>
              <a:tailEnd type="none" w="sm" len="sm"/>
            </a:ln>
            <a:effectLst/>
          </p:spPr>
        </p:cxnSp>
        <p:sp>
          <p:nvSpPr>
            <p:cNvPr id="1916966" name="Rectangle 38"/>
            <p:cNvSpPr>
              <a:spLocks noChangeArrowheads="1"/>
            </p:cNvSpPr>
            <p:nvPr/>
          </p:nvSpPr>
          <p:spPr bwMode="auto">
            <a:xfrm>
              <a:off x="1164" y="2302"/>
              <a:ext cx="809" cy="1111"/>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accent1"/>
                  </a:solidFill>
                  <a:latin typeface="Arial"/>
                </a:rPr>
                <a:t>Apply relevant types of analysis</a:t>
              </a:r>
            </a:p>
          </p:txBody>
        </p:sp>
      </p:grpSp>
      <p:sp>
        <p:nvSpPr>
          <p:cNvPr id="25" name="Rectangle 4"/>
          <p:cNvSpPr>
            <a:spLocks noChangeArrowheads="1"/>
          </p:cNvSpPr>
          <p:nvPr/>
        </p:nvSpPr>
        <p:spPr bwMode="auto">
          <a:xfrm>
            <a:off x="342900" y="5708772"/>
            <a:ext cx="8477250" cy="660036"/>
          </a:xfrm>
          <a:prstGeom prst="rect">
            <a:avLst/>
          </a:prstGeom>
          <a:solidFill>
            <a:srgbClr val="A79E70"/>
          </a:solidFill>
          <a:ln w="6350">
            <a:noFill/>
            <a:miter lim="800000"/>
            <a:headEnd type="none" w="sm" len="sm"/>
            <a:tailEnd type="none" w="sm" len="sm"/>
          </a:ln>
          <a:effectLst/>
        </p:spPr>
        <p:txBody>
          <a:bodyPr lIns="54000" tIns="54000" rIns="54000" bIns="54000" anchor="ctr"/>
          <a:lstStyle/>
          <a:p>
            <a:pPr algn="r" defTabSz="762000">
              <a:spcBef>
                <a:spcPct val="20000"/>
              </a:spcBef>
              <a:buClr>
                <a:schemeClr val="tx2"/>
              </a:buClr>
              <a:buSzPct val="85000"/>
              <a:buFont typeface="Wingdings" pitchFamily="2" charset="2"/>
              <a:buNone/>
            </a:pPr>
            <a:r>
              <a:rPr lang="en-GB" sz="1400" b="1" dirty="0">
                <a:solidFill>
                  <a:schemeClr val="bg1"/>
                </a:solidFill>
                <a:latin typeface="Arial"/>
              </a:rPr>
              <a:t>The framework above is to help think through the analysis, however what you perform on each engagement may vary significantly based on the industry and company.    </a:t>
            </a:r>
          </a:p>
        </p:txBody>
      </p:sp>
      <p:grpSp>
        <p:nvGrpSpPr>
          <p:cNvPr id="5" name="Group 41"/>
          <p:cNvGrpSpPr>
            <a:grpSpLocks/>
          </p:cNvGrpSpPr>
          <p:nvPr/>
        </p:nvGrpSpPr>
        <p:grpSpPr bwMode="auto">
          <a:xfrm>
            <a:off x="1797393" y="3187676"/>
            <a:ext cx="2550427" cy="2367279"/>
            <a:chOff x="1039" y="2102"/>
            <a:chExt cx="929" cy="1325"/>
          </a:xfrm>
          <a:solidFill>
            <a:schemeClr val="accent1"/>
          </a:solidFill>
        </p:grpSpPr>
        <p:cxnSp>
          <p:nvCxnSpPr>
            <p:cNvPr id="46" name="AutoShape 33"/>
            <p:cNvCxnSpPr>
              <a:cxnSpLocks noChangeShapeType="1"/>
            </p:cNvCxnSpPr>
            <p:nvPr/>
          </p:nvCxnSpPr>
          <p:spPr bwMode="auto">
            <a:xfrm rot="10800000">
              <a:off x="1039" y="2102"/>
              <a:ext cx="115" cy="1183"/>
            </a:xfrm>
            <a:prstGeom prst="bentConnector2">
              <a:avLst/>
            </a:prstGeom>
            <a:solidFill>
              <a:srgbClr val="80BEC9"/>
            </a:solidFill>
            <a:ln w="6350">
              <a:solidFill>
                <a:srgbClr val="85904E"/>
              </a:solidFill>
              <a:miter lim="800000"/>
              <a:headEnd type="none" w="sm" len="sm"/>
              <a:tailEnd type="none" w="sm" len="sm"/>
            </a:ln>
            <a:effectLst/>
          </p:spPr>
        </p:cxnSp>
        <p:sp>
          <p:nvSpPr>
            <p:cNvPr id="47" name="Rectangle 38"/>
            <p:cNvSpPr>
              <a:spLocks noChangeArrowheads="1"/>
            </p:cNvSpPr>
            <p:nvPr/>
          </p:nvSpPr>
          <p:spPr bwMode="auto">
            <a:xfrm>
              <a:off x="1159" y="3143"/>
              <a:ext cx="809" cy="284"/>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accent1"/>
                  </a:solidFill>
                  <a:latin typeface="Arial"/>
                </a:rPr>
                <a:t>Other considerations</a:t>
              </a:r>
            </a:p>
          </p:txBody>
        </p:sp>
      </p:grpSp>
      <p:sp>
        <p:nvSpPr>
          <p:cNvPr id="53" name="Rectangle 28"/>
          <p:cNvSpPr>
            <a:spLocks noChangeArrowheads="1"/>
          </p:cNvSpPr>
          <p:nvPr/>
        </p:nvSpPr>
        <p:spPr bwMode="auto">
          <a:xfrm>
            <a:off x="4552950" y="5052327"/>
            <a:ext cx="4248150" cy="526148"/>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Related party transactions</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Accounting policies </a:t>
            </a:r>
          </a:p>
        </p:txBody>
      </p:sp>
      <p:pic>
        <p:nvPicPr>
          <p:cNvPr id="21" name="Picture 5"/>
          <p:cNvPicPr>
            <a:picLocks noChangeAspect="1" noChangeArrowheads="1"/>
          </p:cNvPicPr>
          <p:nvPr/>
        </p:nvPicPr>
        <p:blipFill>
          <a:blip r:embed="rId3"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16933"/>
                                        </p:tgtEl>
                                        <p:attrNameLst>
                                          <p:attrName>style.visibility</p:attrName>
                                        </p:attrNameLst>
                                      </p:cBhvr>
                                      <p:to>
                                        <p:strVal val="visible"/>
                                      </p:to>
                                    </p:set>
                                    <p:anim calcmode="lin" valueType="num">
                                      <p:cBhvr additive="base">
                                        <p:cTn id="13" dur="500" fill="hold"/>
                                        <p:tgtEl>
                                          <p:spTgt spid="1916933"/>
                                        </p:tgtEl>
                                        <p:attrNameLst>
                                          <p:attrName>ppt_x</p:attrName>
                                        </p:attrNameLst>
                                      </p:cBhvr>
                                      <p:tavLst>
                                        <p:tav tm="0">
                                          <p:val>
                                            <p:strVal val="#ppt_x"/>
                                          </p:val>
                                        </p:tav>
                                        <p:tav tm="100000">
                                          <p:val>
                                            <p:strVal val="#ppt_x"/>
                                          </p:val>
                                        </p:tav>
                                      </p:tavLst>
                                    </p:anim>
                                    <p:anim calcmode="lin" valueType="num">
                                      <p:cBhvr additive="base">
                                        <p:cTn id="14" dur="500" fill="hold"/>
                                        <p:tgtEl>
                                          <p:spTgt spid="19169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16950"/>
                                        </p:tgtEl>
                                        <p:attrNameLst>
                                          <p:attrName>style.visibility</p:attrName>
                                        </p:attrNameLst>
                                      </p:cBhvr>
                                      <p:to>
                                        <p:strVal val="visible"/>
                                      </p:to>
                                    </p:set>
                                    <p:anim calcmode="lin" valueType="num">
                                      <p:cBhvr additive="base">
                                        <p:cTn id="25" dur="500" fill="hold"/>
                                        <p:tgtEl>
                                          <p:spTgt spid="1916950"/>
                                        </p:tgtEl>
                                        <p:attrNameLst>
                                          <p:attrName>ppt_x</p:attrName>
                                        </p:attrNameLst>
                                      </p:cBhvr>
                                      <p:tavLst>
                                        <p:tav tm="0">
                                          <p:val>
                                            <p:strVal val="#ppt_x"/>
                                          </p:val>
                                        </p:tav>
                                        <p:tav tm="100000">
                                          <p:val>
                                            <p:strVal val="#ppt_x"/>
                                          </p:val>
                                        </p:tav>
                                      </p:tavLst>
                                    </p:anim>
                                    <p:anim calcmode="lin" valueType="num">
                                      <p:cBhvr additive="base">
                                        <p:cTn id="26" dur="500" fill="hold"/>
                                        <p:tgtEl>
                                          <p:spTgt spid="191695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16956"/>
                                        </p:tgtEl>
                                        <p:attrNameLst>
                                          <p:attrName>style.visibility</p:attrName>
                                        </p:attrNameLst>
                                      </p:cBhvr>
                                      <p:to>
                                        <p:strVal val="visible"/>
                                      </p:to>
                                    </p:set>
                                    <p:anim calcmode="lin" valueType="num">
                                      <p:cBhvr additive="base">
                                        <p:cTn id="37" dur="500" fill="hold"/>
                                        <p:tgtEl>
                                          <p:spTgt spid="1916956"/>
                                        </p:tgtEl>
                                        <p:attrNameLst>
                                          <p:attrName>ppt_x</p:attrName>
                                        </p:attrNameLst>
                                      </p:cBhvr>
                                      <p:tavLst>
                                        <p:tav tm="0">
                                          <p:val>
                                            <p:strVal val="#ppt_x"/>
                                          </p:val>
                                        </p:tav>
                                        <p:tav tm="100000">
                                          <p:val>
                                            <p:strVal val="#ppt_x"/>
                                          </p:val>
                                        </p:tav>
                                      </p:tavLst>
                                    </p:anim>
                                    <p:anim calcmode="lin" valueType="num">
                                      <p:cBhvr additive="base">
                                        <p:cTn id="38" dur="500" fill="hold"/>
                                        <p:tgtEl>
                                          <p:spTgt spid="191695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ppt_x"/>
                                          </p:val>
                                        </p:tav>
                                        <p:tav tm="100000">
                                          <p:val>
                                            <p:strVal val="#ppt_x"/>
                                          </p:val>
                                        </p:tav>
                                      </p:tavLst>
                                    </p:anim>
                                    <p:anim calcmode="lin" valueType="num">
                                      <p:cBhvr additive="base">
                                        <p:cTn id="4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additive="base">
                                        <p:cTn id="53" dur="500" fill="hold"/>
                                        <p:tgtEl>
                                          <p:spTgt spid="53"/>
                                        </p:tgtEl>
                                        <p:attrNameLst>
                                          <p:attrName>ppt_x</p:attrName>
                                        </p:attrNameLst>
                                      </p:cBhvr>
                                      <p:tavLst>
                                        <p:tav tm="0">
                                          <p:val>
                                            <p:strVal val="#ppt_x"/>
                                          </p:val>
                                        </p:tav>
                                        <p:tav tm="100000">
                                          <p:val>
                                            <p:strVal val="#ppt_x"/>
                                          </p:val>
                                        </p:tav>
                                      </p:tavLst>
                                    </p:anim>
                                    <p:anim calcmode="lin" valueType="num">
                                      <p:cBhvr additive="base">
                                        <p:cTn id="5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6933" grpId="0" animBg="1"/>
      <p:bldP spid="1916950" grpId="0" animBg="1"/>
      <p:bldP spid="1916956" grpId="0" animBg="1"/>
      <p:bldP spid="25" grpId="0" animBg="1"/>
      <p:bldP spid="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6933" name="Rectangle 5"/>
          <p:cNvSpPr>
            <a:spLocks noChangeArrowheads="1"/>
          </p:cNvSpPr>
          <p:nvPr/>
        </p:nvSpPr>
        <p:spPr bwMode="auto">
          <a:xfrm>
            <a:off x="1712687" y="1279002"/>
            <a:ext cx="2235200" cy="1275509"/>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200" b="1" dirty="0">
                <a:solidFill>
                  <a:schemeClr val="accent1"/>
                </a:solidFill>
                <a:latin typeface="Arial"/>
              </a:rPr>
              <a:t>Materials</a:t>
            </a:r>
          </a:p>
          <a:p>
            <a:pPr marL="352425" indent="-352425" defTabSz="762000" eaLnBrk="0" hangingPunct="0">
              <a:spcBef>
                <a:spcPct val="20000"/>
              </a:spcBef>
              <a:buClr>
                <a:schemeClr val="accent1"/>
              </a:buClr>
              <a:buSzPct val="125000"/>
              <a:buFont typeface="Arial" pitchFamily="34" charset="0"/>
              <a:buChar char="▪"/>
            </a:pPr>
            <a:r>
              <a:rPr lang="en-US" sz="1200" b="1" dirty="0">
                <a:solidFill>
                  <a:schemeClr val="accent1"/>
                </a:solidFill>
                <a:latin typeface="Arial"/>
              </a:rPr>
              <a:t>Labor</a:t>
            </a:r>
          </a:p>
          <a:p>
            <a:pPr marL="352425" indent="-352425" defTabSz="762000" eaLnBrk="0" hangingPunct="0">
              <a:spcBef>
                <a:spcPct val="20000"/>
              </a:spcBef>
              <a:buClr>
                <a:schemeClr val="accent1"/>
              </a:buClr>
              <a:buSzPct val="125000"/>
              <a:buFont typeface="Arial" pitchFamily="34" charset="0"/>
              <a:buChar char="▪"/>
            </a:pPr>
            <a:r>
              <a:rPr lang="en-US" sz="1200" b="1" dirty="0">
                <a:solidFill>
                  <a:schemeClr val="accent1"/>
                </a:solidFill>
                <a:latin typeface="Arial"/>
              </a:rPr>
              <a:t>Overheads</a:t>
            </a:r>
          </a:p>
        </p:txBody>
      </p:sp>
      <p:sp>
        <p:nvSpPr>
          <p:cNvPr id="1916931" name="Rectangle 3"/>
          <p:cNvSpPr>
            <a:spLocks noChangeArrowheads="1"/>
          </p:cNvSpPr>
          <p:nvPr/>
        </p:nvSpPr>
        <p:spPr bwMode="auto">
          <a:xfrm>
            <a:off x="257176" y="1280589"/>
            <a:ext cx="1179738" cy="1270110"/>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200" b="1" dirty="0">
                <a:solidFill>
                  <a:schemeClr val="bg1"/>
                </a:solidFill>
                <a:latin typeface="Arial"/>
              </a:rPr>
              <a:t>Cost of good sold </a:t>
            </a:r>
          </a:p>
        </p:txBody>
      </p:sp>
      <p:sp>
        <p:nvSpPr>
          <p:cNvPr id="35"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Expense analysis – expense categories </a:t>
            </a:r>
            <a:endParaRPr lang="en-US" sz="1800" dirty="0"/>
          </a:p>
        </p:txBody>
      </p:sp>
      <p:sp>
        <p:nvSpPr>
          <p:cNvPr id="36" name="Rectangle 115"/>
          <p:cNvSpPr>
            <a:spLocks noChangeArrowheads="1"/>
          </p:cNvSpPr>
          <p:nvPr>
            <p:custDataLst>
              <p:tags r:id="rId1"/>
            </p:custDataLst>
          </p:nvPr>
        </p:nvSpPr>
        <p:spPr bwMode="auto">
          <a:xfrm>
            <a:off x="4171199" y="1273374"/>
            <a:ext cx="4711544" cy="1297466"/>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200" dirty="0">
                <a:solidFill>
                  <a:schemeClr val="accent1"/>
                </a:solidFill>
                <a:latin typeface="Arial"/>
              </a:rPr>
              <a:t>Relates to cost of producing the inventory which is sold</a:t>
            </a:r>
          </a:p>
          <a:p>
            <a:pPr marL="352425" indent="-352425" defTabSz="762000" eaLnBrk="0" hangingPunct="0">
              <a:spcBef>
                <a:spcPct val="20000"/>
              </a:spcBef>
              <a:buClr>
                <a:schemeClr val="accent1"/>
              </a:buClr>
              <a:buSzPct val="125000"/>
              <a:buFont typeface="Arial" pitchFamily="34" charset="0"/>
              <a:buChar char="▪"/>
            </a:pPr>
            <a:r>
              <a:rPr lang="en-US" sz="1200" dirty="0">
                <a:solidFill>
                  <a:schemeClr val="accent1"/>
                </a:solidFill>
                <a:latin typeface="Arial"/>
              </a:rPr>
              <a:t>Material cost vary directly in relation to sales</a:t>
            </a:r>
          </a:p>
          <a:p>
            <a:pPr marL="352425" indent="-352425" defTabSz="762000" eaLnBrk="0" hangingPunct="0">
              <a:spcBef>
                <a:spcPct val="20000"/>
              </a:spcBef>
              <a:buClr>
                <a:schemeClr val="accent1"/>
              </a:buClr>
              <a:buSzPct val="125000"/>
              <a:buFont typeface="Arial" pitchFamily="34" charset="0"/>
              <a:buChar char="▪"/>
            </a:pPr>
            <a:r>
              <a:rPr lang="en-US" sz="1200" dirty="0">
                <a:solidFill>
                  <a:schemeClr val="accent1"/>
                </a:solidFill>
                <a:latin typeface="Arial"/>
              </a:rPr>
              <a:t>Labor cost includes direct (costs relating to people producing the goods) and indirect costs (costs relating to people supporting the production, i.e</a:t>
            </a:r>
            <a:r>
              <a:rPr lang="en-US" sz="1200" dirty="0" smtClean="0">
                <a:solidFill>
                  <a:schemeClr val="accent1"/>
                </a:solidFill>
                <a:latin typeface="Arial"/>
              </a:rPr>
              <a:t>. </a:t>
            </a:r>
            <a:r>
              <a:rPr lang="en-US" sz="1200" dirty="0">
                <a:solidFill>
                  <a:schemeClr val="accent1"/>
                </a:solidFill>
                <a:latin typeface="Arial"/>
              </a:rPr>
              <a:t>factory maintenance staff etc)</a:t>
            </a:r>
          </a:p>
          <a:p>
            <a:pPr marL="352425" indent="-352425" defTabSz="762000" eaLnBrk="0" hangingPunct="0">
              <a:spcBef>
                <a:spcPct val="20000"/>
              </a:spcBef>
              <a:buClr>
                <a:schemeClr val="accent1"/>
              </a:buClr>
              <a:buSzPct val="125000"/>
              <a:buFont typeface="Arial" pitchFamily="34" charset="0"/>
              <a:buChar char="▪"/>
            </a:pPr>
            <a:r>
              <a:rPr lang="en-US" sz="1200" dirty="0">
                <a:solidFill>
                  <a:schemeClr val="accent1"/>
                </a:solidFill>
                <a:latin typeface="Arial"/>
              </a:rPr>
              <a:t>Overheads relate to costs of the production facilities </a:t>
            </a:r>
          </a:p>
        </p:txBody>
      </p:sp>
      <p:sp>
        <p:nvSpPr>
          <p:cNvPr id="37" name="Rectangle 5"/>
          <p:cNvSpPr>
            <a:spLocks noChangeArrowheads="1"/>
          </p:cNvSpPr>
          <p:nvPr/>
        </p:nvSpPr>
        <p:spPr bwMode="auto">
          <a:xfrm>
            <a:off x="1712687" y="2701402"/>
            <a:ext cx="2235200" cy="1037838"/>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200" b="1" dirty="0">
                <a:solidFill>
                  <a:schemeClr val="accent1"/>
                </a:solidFill>
                <a:latin typeface="Arial"/>
              </a:rPr>
              <a:t>Rent and utilities</a:t>
            </a:r>
          </a:p>
          <a:p>
            <a:pPr marL="352425" indent="-352425" defTabSz="762000" eaLnBrk="0" hangingPunct="0">
              <a:spcBef>
                <a:spcPct val="20000"/>
              </a:spcBef>
              <a:buClr>
                <a:schemeClr val="accent1"/>
              </a:buClr>
              <a:buSzPct val="125000"/>
              <a:buFont typeface="Arial" pitchFamily="34" charset="0"/>
              <a:buChar char="▪"/>
            </a:pPr>
            <a:r>
              <a:rPr lang="en-US" sz="1200" b="1" dirty="0">
                <a:solidFill>
                  <a:schemeClr val="accent1"/>
                </a:solidFill>
                <a:latin typeface="Arial"/>
              </a:rPr>
              <a:t>Salaries </a:t>
            </a:r>
            <a:r>
              <a:rPr lang="en-US" sz="1200" b="1" dirty="0" smtClean="0">
                <a:solidFill>
                  <a:schemeClr val="accent1"/>
                </a:solidFill>
                <a:latin typeface="Arial"/>
              </a:rPr>
              <a:t>and </a:t>
            </a:r>
            <a:r>
              <a:rPr lang="en-US" sz="1200" b="1" dirty="0">
                <a:solidFill>
                  <a:schemeClr val="accent1"/>
                </a:solidFill>
                <a:latin typeface="Arial"/>
              </a:rPr>
              <a:t>wages</a:t>
            </a:r>
          </a:p>
          <a:p>
            <a:pPr marL="352425" indent="-352425" defTabSz="762000" eaLnBrk="0" hangingPunct="0">
              <a:spcBef>
                <a:spcPct val="20000"/>
              </a:spcBef>
              <a:buClr>
                <a:schemeClr val="accent1"/>
              </a:buClr>
              <a:buSzPct val="125000"/>
              <a:buFont typeface="Arial" pitchFamily="34" charset="0"/>
              <a:buChar char="▪"/>
            </a:pPr>
            <a:r>
              <a:rPr lang="en-US" sz="1200" b="1" dirty="0">
                <a:solidFill>
                  <a:schemeClr val="accent1"/>
                </a:solidFill>
                <a:latin typeface="Arial"/>
              </a:rPr>
              <a:t>Audit, legal, tax </a:t>
            </a:r>
          </a:p>
          <a:p>
            <a:pPr marL="352425" indent="-352425" defTabSz="762000" eaLnBrk="0" hangingPunct="0">
              <a:spcBef>
                <a:spcPct val="20000"/>
              </a:spcBef>
              <a:buClr>
                <a:schemeClr val="accent1"/>
              </a:buClr>
              <a:buSzPct val="125000"/>
              <a:buFont typeface="Arial" pitchFamily="34" charset="0"/>
              <a:buChar char="▪"/>
            </a:pPr>
            <a:r>
              <a:rPr lang="en-US" sz="1200" b="1" dirty="0">
                <a:solidFill>
                  <a:schemeClr val="accent1"/>
                </a:solidFill>
                <a:latin typeface="Arial"/>
              </a:rPr>
              <a:t>Entertainment </a:t>
            </a:r>
          </a:p>
        </p:txBody>
      </p:sp>
      <p:sp>
        <p:nvSpPr>
          <p:cNvPr id="38" name="Rectangle 3"/>
          <p:cNvSpPr>
            <a:spLocks noChangeArrowheads="1"/>
          </p:cNvSpPr>
          <p:nvPr/>
        </p:nvSpPr>
        <p:spPr bwMode="auto">
          <a:xfrm>
            <a:off x="257176" y="2702988"/>
            <a:ext cx="1179738" cy="1033445"/>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200" b="1" dirty="0">
                <a:solidFill>
                  <a:schemeClr val="bg1"/>
                </a:solidFill>
                <a:latin typeface="Arial"/>
              </a:rPr>
              <a:t>General and administrative</a:t>
            </a:r>
          </a:p>
        </p:txBody>
      </p:sp>
      <p:sp>
        <p:nvSpPr>
          <p:cNvPr id="39" name="Rectangle 115"/>
          <p:cNvSpPr>
            <a:spLocks noChangeArrowheads="1"/>
          </p:cNvSpPr>
          <p:nvPr>
            <p:custDataLst>
              <p:tags r:id="rId2"/>
            </p:custDataLst>
          </p:nvPr>
        </p:nvSpPr>
        <p:spPr bwMode="auto">
          <a:xfrm>
            <a:off x="4171199" y="2695774"/>
            <a:ext cx="4711544" cy="1052667"/>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200" dirty="0">
                <a:solidFill>
                  <a:schemeClr val="accent1"/>
                </a:solidFill>
                <a:latin typeface="Arial"/>
              </a:rPr>
              <a:t>Most of these expense categories are relatively fixed</a:t>
            </a:r>
          </a:p>
          <a:p>
            <a:pPr marL="352425" indent="-352425" defTabSz="762000" eaLnBrk="0" hangingPunct="0">
              <a:spcBef>
                <a:spcPct val="20000"/>
              </a:spcBef>
              <a:buClr>
                <a:schemeClr val="accent1"/>
              </a:buClr>
              <a:buSzPct val="125000"/>
              <a:buFont typeface="Arial" pitchFamily="34" charset="0"/>
              <a:buChar char="▪"/>
            </a:pPr>
            <a:r>
              <a:rPr lang="en-US" sz="1200" dirty="0">
                <a:solidFill>
                  <a:schemeClr val="accent1"/>
                </a:solidFill>
                <a:latin typeface="Arial"/>
              </a:rPr>
              <a:t>Some can be compared to contracts (example, rent, legal fees)</a:t>
            </a:r>
          </a:p>
          <a:p>
            <a:pPr marL="352425" indent="-352425" defTabSz="762000" eaLnBrk="0" hangingPunct="0">
              <a:spcBef>
                <a:spcPct val="20000"/>
              </a:spcBef>
              <a:buClr>
                <a:schemeClr val="accent1"/>
              </a:buClr>
              <a:buSzPct val="125000"/>
              <a:buFont typeface="Arial" pitchFamily="34" charset="0"/>
              <a:buChar char="▪"/>
            </a:pPr>
            <a:r>
              <a:rPr lang="en-US" sz="1200" dirty="0">
                <a:solidFill>
                  <a:schemeClr val="accent1"/>
                </a:solidFill>
                <a:latin typeface="Arial"/>
              </a:rPr>
              <a:t>Salaries and wages can be compared to headcount. This should also include bonus, payroll taxes etc</a:t>
            </a:r>
          </a:p>
        </p:txBody>
      </p:sp>
      <p:sp>
        <p:nvSpPr>
          <p:cNvPr id="40" name="Rectangle 5"/>
          <p:cNvSpPr>
            <a:spLocks noChangeArrowheads="1"/>
          </p:cNvSpPr>
          <p:nvPr/>
        </p:nvSpPr>
        <p:spPr bwMode="auto">
          <a:xfrm>
            <a:off x="1699987" y="3882502"/>
            <a:ext cx="2235200" cy="96616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200" b="1" dirty="0">
                <a:solidFill>
                  <a:schemeClr val="accent1"/>
                </a:solidFill>
                <a:latin typeface="Arial"/>
              </a:rPr>
              <a:t>Salaries </a:t>
            </a:r>
            <a:r>
              <a:rPr lang="en-US" sz="1200" b="1" dirty="0" smtClean="0">
                <a:solidFill>
                  <a:schemeClr val="accent1"/>
                </a:solidFill>
                <a:latin typeface="Arial"/>
              </a:rPr>
              <a:t>and </a:t>
            </a:r>
            <a:r>
              <a:rPr lang="en-US" sz="1200" b="1" dirty="0">
                <a:solidFill>
                  <a:schemeClr val="accent1"/>
                </a:solidFill>
                <a:latin typeface="Arial"/>
              </a:rPr>
              <a:t>wages (sales and marketing staff)</a:t>
            </a:r>
          </a:p>
          <a:p>
            <a:pPr marL="352425" indent="-352425" defTabSz="762000" eaLnBrk="0" hangingPunct="0">
              <a:spcBef>
                <a:spcPct val="20000"/>
              </a:spcBef>
              <a:buClr>
                <a:schemeClr val="accent1"/>
              </a:buClr>
              <a:buSzPct val="125000"/>
              <a:buFont typeface="Arial" pitchFamily="34" charset="0"/>
              <a:buChar char="▪"/>
            </a:pPr>
            <a:r>
              <a:rPr lang="en-US" sz="1200" b="1" dirty="0">
                <a:solidFill>
                  <a:schemeClr val="accent1"/>
                </a:solidFill>
                <a:latin typeface="Arial"/>
              </a:rPr>
              <a:t>Travel expense</a:t>
            </a:r>
          </a:p>
          <a:p>
            <a:pPr marL="352425" indent="-352425" defTabSz="762000" eaLnBrk="0" hangingPunct="0">
              <a:spcBef>
                <a:spcPct val="20000"/>
              </a:spcBef>
              <a:buClr>
                <a:schemeClr val="accent1"/>
              </a:buClr>
              <a:buSzPct val="125000"/>
              <a:buFont typeface="Arial" pitchFamily="34" charset="0"/>
              <a:buChar char="▪"/>
            </a:pPr>
            <a:r>
              <a:rPr lang="en-US" sz="1200" b="1" dirty="0">
                <a:solidFill>
                  <a:schemeClr val="accent1"/>
                </a:solidFill>
                <a:latin typeface="Arial"/>
              </a:rPr>
              <a:t>Advertising</a:t>
            </a:r>
          </a:p>
        </p:txBody>
      </p:sp>
      <p:sp>
        <p:nvSpPr>
          <p:cNvPr id="41" name="Rectangle 3"/>
          <p:cNvSpPr>
            <a:spLocks noChangeArrowheads="1"/>
          </p:cNvSpPr>
          <p:nvPr/>
        </p:nvSpPr>
        <p:spPr bwMode="auto">
          <a:xfrm>
            <a:off x="244476" y="3884088"/>
            <a:ext cx="1179738" cy="962071"/>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200" b="1" dirty="0">
                <a:solidFill>
                  <a:schemeClr val="bg1"/>
                </a:solidFill>
                <a:latin typeface="Arial"/>
              </a:rPr>
              <a:t>Sales and marketing</a:t>
            </a:r>
          </a:p>
        </p:txBody>
      </p:sp>
      <p:sp>
        <p:nvSpPr>
          <p:cNvPr id="42" name="Rectangle 115"/>
          <p:cNvSpPr>
            <a:spLocks noChangeArrowheads="1"/>
          </p:cNvSpPr>
          <p:nvPr>
            <p:custDataLst>
              <p:tags r:id="rId3"/>
            </p:custDataLst>
          </p:nvPr>
        </p:nvSpPr>
        <p:spPr bwMode="auto">
          <a:xfrm>
            <a:off x="4158499" y="3876874"/>
            <a:ext cx="4711544" cy="979965"/>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200" dirty="0">
                <a:solidFill>
                  <a:schemeClr val="accent1"/>
                </a:solidFill>
                <a:latin typeface="Arial"/>
              </a:rPr>
              <a:t>Varies </a:t>
            </a:r>
            <a:r>
              <a:rPr lang="en-US" sz="1200">
                <a:solidFill>
                  <a:schemeClr val="accent1"/>
                </a:solidFill>
                <a:latin typeface="Arial"/>
              </a:rPr>
              <a:t>significantly </a:t>
            </a:r>
            <a:r>
              <a:rPr lang="en-US" sz="1200" smtClean="0">
                <a:solidFill>
                  <a:schemeClr val="accent1"/>
                </a:solidFill>
                <a:latin typeface="Arial"/>
              </a:rPr>
              <a:t>based </a:t>
            </a:r>
            <a:r>
              <a:rPr lang="en-US" sz="1200" dirty="0">
                <a:solidFill>
                  <a:schemeClr val="accent1"/>
                </a:solidFill>
                <a:latin typeface="Arial"/>
              </a:rPr>
              <a:t>on the industry and company</a:t>
            </a:r>
          </a:p>
          <a:p>
            <a:pPr marL="352425" indent="-352425" defTabSz="762000" eaLnBrk="0" hangingPunct="0">
              <a:spcBef>
                <a:spcPct val="20000"/>
              </a:spcBef>
              <a:buClr>
                <a:schemeClr val="accent1"/>
              </a:buClr>
              <a:buSzPct val="125000"/>
              <a:buFont typeface="Arial" pitchFamily="34" charset="0"/>
              <a:buChar char="▪"/>
            </a:pPr>
            <a:r>
              <a:rPr lang="en-US" sz="1200" dirty="0">
                <a:solidFill>
                  <a:schemeClr val="accent1"/>
                </a:solidFill>
                <a:latin typeface="Arial"/>
              </a:rPr>
              <a:t>Can include various marketing related costs, road shows, campaigns,  brochure printing and distribution etc</a:t>
            </a:r>
          </a:p>
          <a:p>
            <a:pPr marL="352425" indent="-352425" defTabSz="762000" eaLnBrk="0" hangingPunct="0">
              <a:spcBef>
                <a:spcPct val="20000"/>
              </a:spcBef>
              <a:buClr>
                <a:schemeClr val="accent1"/>
              </a:buClr>
              <a:buSzPct val="125000"/>
              <a:buFont typeface="Arial" pitchFamily="34" charset="0"/>
              <a:buChar char="▪"/>
            </a:pPr>
            <a:r>
              <a:rPr lang="en-US" sz="1200" dirty="0">
                <a:solidFill>
                  <a:schemeClr val="accent1"/>
                </a:solidFill>
                <a:latin typeface="Arial"/>
              </a:rPr>
              <a:t>Tends to be semi-fixed on nature </a:t>
            </a:r>
          </a:p>
        </p:txBody>
      </p:sp>
      <p:sp>
        <p:nvSpPr>
          <p:cNvPr id="43" name="Rectangle 5"/>
          <p:cNvSpPr>
            <a:spLocks noChangeArrowheads="1"/>
          </p:cNvSpPr>
          <p:nvPr/>
        </p:nvSpPr>
        <p:spPr bwMode="auto">
          <a:xfrm>
            <a:off x="1712687" y="5000102"/>
            <a:ext cx="2235200" cy="752995"/>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200" b="1" dirty="0">
                <a:solidFill>
                  <a:schemeClr val="accent1"/>
                </a:solidFill>
                <a:latin typeface="Arial"/>
              </a:rPr>
              <a:t>Interest</a:t>
            </a:r>
          </a:p>
          <a:p>
            <a:pPr marL="352425" indent="-352425" defTabSz="762000" eaLnBrk="0" hangingPunct="0">
              <a:spcBef>
                <a:spcPct val="20000"/>
              </a:spcBef>
              <a:buClr>
                <a:schemeClr val="accent1"/>
              </a:buClr>
              <a:buSzPct val="125000"/>
              <a:buFont typeface="Arial" pitchFamily="34" charset="0"/>
              <a:buChar char="▪"/>
            </a:pPr>
            <a:r>
              <a:rPr lang="en-US" sz="1200" b="1" dirty="0">
                <a:solidFill>
                  <a:schemeClr val="accent1"/>
                </a:solidFill>
                <a:latin typeface="Arial"/>
              </a:rPr>
              <a:t>Depreciation</a:t>
            </a:r>
          </a:p>
          <a:p>
            <a:pPr marL="352425" indent="-352425" defTabSz="762000" eaLnBrk="0" hangingPunct="0">
              <a:spcBef>
                <a:spcPct val="20000"/>
              </a:spcBef>
              <a:buClr>
                <a:schemeClr val="accent1"/>
              </a:buClr>
              <a:buSzPct val="125000"/>
              <a:buFont typeface="Arial" pitchFamily="34" charset="0"/>
              <a:buChar char="▪"/>
            </a:pPr>
            <a:r>
              <a:rPr lang="en-US" sz="1200" b="1" dirty="0">
                <a:solidFill>
                  <a:schemeClr val="accent1"/>
                </a:solidFill>
                <a:latin typeface="Arial"/>
              </a:rPr>
              <a:t>Taxes </a:t>
            </a:r>
          </a:p>
        </p:txBody>
      </p:sp>
      <p:sp>
        <p:nvSpPr>
          <p:cNvPr id="44" name="Rectangle 3"/>
          <p:cNvSpPr>
            <a:spLocks noChangeArrowheads="1"/>
          </p:cNvSpPr>
          <p:nvPr/>
        </p:nvSpPr>
        <p:spPr bwMode="auto">
          <a:xfrm>
            <a:off x="257176" y="5001689"/>
            <a:ext cx="1179738" cy="749808"/>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200" b="1" dirty="0">
                <a:solidFill>
                  <a:schemeClr val="bg1"/>
                </a:solidFill>
                <a:latin typeface="Arial"/>
              </a:rPr>
              <a:t>Other </a:t>
            </a:r>
          </a:p>
        </p:txBody>
      </p:sp>
      <p:sp>
        <p:nvSpPr>
          <p:cNvPr id="45" name="Rectangle 115"/>
          <p:cNvSpPr>
            <a:spLocks noChangeArrowheads="1"/>
          </p:cNvSpPr>
          <p:nvPr>
            <p:custDataLst>
              <p:tags r:id="rId4"/>
            </p:custDataLst>
          </p:nvPr>
        </p:nvSpPr>
        <p:spPr bwMode="auto">
          <a:xfrm>
            <a:off x="4171199" y="4994475"/>
            <a:ext cx="4711544" cy="763754"/>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200" dirty="0">
                <a:solidFill>
                  <a:schemeClr val="accent1"/>
                </a:solidFill>
                <a:latin typeface="Arial"/>
              </a:rPr>
              <a:t>These are included in the reported financials</a:t>
            </a:r>
          </a:p>
          <a:p>
            <a:pPr marL="352425" indent="-352425" defTabSz="762000" eaLnBrk="0" hangingPunct="0">
              <a:spcBef>
                <a:spcPct val="20000"/>
              </a:spcBef>
              <a:buClr>
                <a:schemeClr val="accent1"/>
              </a:buClr>
              <a:buSzPct val="125000"/>
              <a:buFont typeface="Arial" pitchFamily="34" charset="0"/>
              <a:buChar char="▪"/>
            </a:pPr>
            <a:r>
              <a:rPr lang="en-US" sz="1200" dirty="0">
                <a:solidFill>
                  <a:schemeClr val="accent1"/>
                </a:solidFill>
                <a:latin typeface="Arial"/>
              </a:rPr>
              <a:t>We tend to exclude them for EBITDA calculations</a:t>
            </a:r>
          </a:p>
        </p:txBody>
      </p:sp>
      <p:pic>
        <p:nvPicPr>
          <p:cNvPr id="15" name="Picture 5"/>
          <p:cNvPicPr>
            <a:picLocks noChangeAspect="1" noChangeArrowheads="1"/>
          </p:cNvPicPr>
          <p:nvPr/>
        </p:nvPicPr>
        <p:blipFill>
          <a:blip r:embed="rId7"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6933"/>
                                        </p:tgtEl>
                                        <p:attrNameLst>
                                          <p:attrName>style.visibility</p:attrName>
                                        </p:attrNameLst>
                                      </p:cBhvr>
                                      <p:to>
                                        <p:strVal val="visible"/>
                                      </p:to>
                                    </p:set>
                                    <p:anim calcmode="lin" valueType="num">
                                      <p:cBhvr additive="base">
                                        <p:cTn id="7" dur="500" fill="hold"/>
                                        <p:tgtEl>
                                          <p:spTgt spid="1916933"/>
                                        </p:tgtEl>
                                        <p:attrNameLst>
                                          <p:attrName>ppt_x</p:attrName>
                                        </p:attrNameLst>
                                      </p:cBhvr>
                                      <p:tavLst>
                                        <p:tav tm="0">
                                          <p:val>
                                            <p:strVal val="#ppt_x"/>
                                          </p:val>
                                        </p:tav>
                                        <p:tav tm="100000">
                                          <p:val>
                                            <p:strVal val="#ppt_x"/>
                                          </p:val>
                                        </p:tav>
                                      </p:tavLst>
                                    </p:anim>
                                    <p:anim calcmode="lin" valueType="num">
                                      <p:cBhvr additive="base">
                                        <p:cTn id="8" dur="500" fill="hold"/>
                                        <p:tgtEl>
                                          <p:spTgt spid="19169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6933" grpId="0" animBg="1"/>
      <p:bldP spid="37" grpId="0" animBg="1"/>
      <p:bldP spid="4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4"/>
          <p:cNvSpPr>
            <a:spLocks noChangeArrowheads="1"/>
          </p:cNvSpPr>
          <p:nvPr>
            <p:custDataLst>
              <p:tags r:id="rId1"/>
            </p:custDataLst>
          </p:nvPr>
        </p:nvSpPr>
        <p:spPr bwMode="auto">
          <a:xfrm>
            <a:off x="1465943" y="1166238"/>
            <a:ext cx="7307593" cy="2288162"/>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In the context of operating expenses, we often look at how fixed costs are leveraged :</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Do the costs increase proportionally with revenue or at a lower rate?  </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What is the historical trend in expense as a </a:t>
            </a:r>
            <a:r>
              <a:rPr lang="en-US" sz="1200" kern="0" dirty="0" smtClean="0">
                <a:solidFill>
                  <a:srgbClr val="000000"/>
                </a:solidFill>
              </a:rPr>
              <a:t>percent </a:t>
            </a:r>
            <a:r>
              <a:rPr lang="en-US" sz="1200" kern="0" dirty="0">
                <a:solidFill>
                  <a:srgbClr val="000000"/>
                </a:solidFill>
              </a:rPr>
              <a:t>of sales </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What is the impact of increasing sales volume on an expense category (for example, increasing sales volume up to a certain level while warehouse costs remain flat indicates increasing leverage of those costs)</a:t>
            </a:r>
          </a:p>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It is critical to understand whether costs are fixed or variable in nature because it helps clients </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(i) Forecast better for valuation model </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(ii) Understand how scalable costs are for growth </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(iii) Identify cost saving opportunities</a:t>
            </a:r>
          </a:p>
          <a:p>
            <a:pPr marL="231775" lvl="1" indent="-231775" fontAlgn="auto">
              <a:spcBef>
                <a:spcPct val="25000"/>
              </a:spcBef>
              <a:spcAft>
                <a:spcPts val="0"/>
              </a:spcAft>
              <a:buClr>
                <a:srgbClr val="8AA5CB"/>
              </a:buClr>
              <a:buSzPct val="85000"/>
              <a:buFont typeface="Wingdings 2" pitchFamily="18" charset="2"/>
              <a:buChar char="P"/>
            </a:pPr>
            <a:endParaRPr kumimoji="0" lang="en-GB" sz="1200" b="0" i="0" u="none" strike="noStrike" kern="0" cap="none" spc="0" normalizeH="0" noProof="0" dirty="0">
              <a:ln>
                <a:noFill/>
              </a:ln>
              <a:solidFill>
                <a:srgbClr val="000000"/>
              </a:solidFill>
              <a:effectLst/>
              <a:uLnTx/>
              <a:uFillTx/>
            </a:endParaRPr>
          </a:p>
        </p:txBody>
      </p:sp>
      <p:sp>
        <p:nvSpPr>
          <p:cNvPr id="7" name="Pentagon 6"/>
          <p:cNvSpPr/>
          <p:nvPr/>
        </p:nvSpPr>
        <p:spPr bwMode="auto">
          <a:xfrm>
            <a:off x="145474" y="1166237"/>
            <a:ext cx="1364012" cy="896474"/>
          </a:xfrm>
          <a:prstGeom prst="homePlate">
            <a:avLst>
              <a:gd name="adj" fmla="val 40519"/>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a:solidFill>
                  <a:schemeClr val="bg1"/>
                </a:solidFill>
                <a:latin typeface="Arial"/>
              </a:rPr>
              <a:t>Fixed vs. Variable (leverage)</a:t>
            </a:r>
            <a:endParaRPr lang="en-GB" sz="1400" i="1" dirty="0">
              <a:solidFill>
                <a:schemeClr val="bg1"/>
              </a:solidFill>
              <a:latin typeface="Arial"/>
            </a:endParaRPr>
          </a:p>
        </p:txBody>
      </p:sp>
      <p:sp>
        <p:nvSpPr>
          <p:cNvPr id="11" name="Rectangle 114"/>
          <p:cNvSpPr>
            <a:spLocks noChangeArrowheads="1"/>
          </p:cNvSpPr>
          <p:nvPr>
            <p:custDataLst>
              <p:tags r:id="rId2"/>
            </p:custDataLst>
          </p:nvPr>
        </p:nvSpPr>
        <p:spPr bwMode="auto">
          <a:xfrm>
            <a:off x="1451435" y="3660852"/>
            <a:ext cx="7307593" cy="1203248"/>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Expenses can be analyzed for interim periods by looking at the run rate and comparing that to actual historical levels.  </a:t>
            </a:r>
          </a:p>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Trends of increasing or decreasing costs over time  may indicate:</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Some changes in the business</a:t>
            </a:r>
            <a:endParaRPr lang="en-GB" sz="1200" kern="0" dirty="0">
              <a:solidFill>
                <a:srgbClr val="000000"/>
              </a:solidFill>
            </a:endParaRPr>
          </a:p>
          <a:p>
            <a:pPr marL="688975" lvl="2" indent="-231775" fontAlgn="auto">
              <a:spcBef>
                <a:spcPct val="25000"/>
              </a:spcBef>
              <a:spcAft>
                <a:spcPts val="0"/>
              </a:spcAft>
              <a:buClr>
                <a:schemeClr val="accent1"/>
              </a:buClr>
              <a:buSzPct val="100000"/>
              <a:buFont typeface="Arial" pitchFamily="34" charset="0"/>
              <a:buChar char="–"/>
            </a:pPr>
            <a:r>
              <a:rPr lang="en-GB" sz="1200" kern="0" dirty="0">
                <a:solidFill>
                  <a:srgbClr val="000000"/>
                </a:solidFill>
              </a:rPr>
              <a:t>Certain one-off or unusual transactions which may  have to be adjusted in EBITDA</a:t>
            </a:r>
            <a:endParaRPr lang="en-US" sz="1200" kern="0" dirty="0">
              <a:solidFill>
                <a:srgbClr val="000000"/>
              </a:solidFill>
            </a:endParaRPr>
          </a:p>
        </p:txBody>
      </p:sp>
      <p:sp>
        <p:nvSpPr>
          <p:cNvPr id="12" name="Pentagon 11"/>
          <p:cNvSpPr/>
          <p:nvPr/>
        </p:nvSpPr>
        <p:spPr bwMode="auto">
          <a:xfrm>
            <a:off x="130966" y="3660851"/>
            <a:ext cx="1364012" cy="896474"/>
          </a:xfrm>
          <a:prstGeom prst="homePlate">
            <a:avLst>
              <a:gd name="adj" fmla="val 40519"/>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a:solidFill>
                  <a:schemeClr val="bg1"/>
                </a:solidFill>
                <a:latin typeface="Arial"/>
              </a:rPr>
              <a:t>Run rate</a:t>
            </a:r>
            <a:endParaRPr lang="en-GB" sz="1400" i="1" dirty="0">
              <a:solidFill>
                <a:schemeClr val="bg1"/>
              </a:solidFill>
              <a:latin typeface="Arial"/>
            </a:endParaRPr>
          </a:p>
        </p:txBody>
      </p:sp>
      <p:sp>
        <p:nvSpPr>
          <p:cNvPr id="13" name="Rectangle 114"/>
          <p:cNvSpPr>
            <a:spLocks noChangeArrowheads="1"/>
          </p:cNvSpPr>
          <p:nvPr>
            <p:custDataLst>
              <p:tags r:id="rId3"/>
            </p:custDataLst>
          </p:nvPr>
        </p:nvSpPr>
        <p:spPr bwMode="auto">
          <a:xfrm>
            <a:off x="1444181" y="4974372"/>
            <a:ext cx="7307593" cy="1252258"/>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Relates to adjustments to reverse expense amounts recognized in prior periods or recognized additional expense because too little was recognized in prior periods.  These often represent quality of earnings adjustments to allocate activity to the related period instead of the period it was recorded in (if there is such a difference).</a:t>
            </a:r>
          </a:p>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Can be identified by looking for large fluctuations from one period to the next, including run rate analyses and comparing YTD to full year amounts</a:t>
            </a:r>
            <a:endParaRPr kumimoji="0" lang="en-GB" sz="1200" b="0" i="0" u="none" strike="noStrike" kern="0" cap="none" spc="0" normalizeH="0" noProof="0" dirty="0">
              <a:ln>
                <a:noFill/>
              </a:ln>
              <a:solidFill>
                <a:srgbClr val="000000"/>
              </a:solidFill>
              <a:effectLst/>
              <a:uLnTx/>
              <a:uFillTx/>
            </a:endParaRPr>
          </a:p>
        </p:txBody>
      </p:sp>
      <p:sp>
        <p:nvSpPr>
          <p:cNvPr id="14" name="Pentagon 13"/>
          <p:cNvSpPr/>
          <p:nvPr/>
        </p:nvSpPr>
        <p:spPr bwMode="auto">
          <a:xfrm>
            <a:off x="123712" y="4974371"/>
            <a:ext cx="1364012" cy="896474"/>
          </a:xfrm>
          <a:prstGeom prst="homePlate">
            <a:avLst>
              <a:gd name="adj" fmla="val 40519"/>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a:solidFill>
                  <a:schemeClr val="bg1"/>
                </a:solidFill>
                <a:latin typeface="Arial"/>
              </a:rPr>
              <a:t>True ups and reversals</a:t>
            </a:r>
            <a:endParaRPr lang="en-GB" sz="1400" i="1" dirty="0">
              <a:solidFill>
                <a:schemeClr val="bg1"/>
              </a:solidFill>
              <a:latin typeface="Arial"/>
            </a:endParaRPr>
          </a:p>
        </p:txBody>
      </p:sp>
      <p:sp>
        <p:nvSpPr>
          <p:cNvPr id="19"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Expense analysis - due diligence considerations</a:t>
            </a:r>
            <a:endParaRPr lang="en-US" sz="1800" dirty="0"/>
          </a:p>
        </p:txBody>
      </p:sp>
      <p:pic>
        <p:nvPicPr>
          <p:cNvPr id="9" name="Picture 5"/>
          <p:cNvPicPr>
            <a:picLocks noChangeAspect="1" noChangeArrowheads="1"/>
          </p:cNvPicPr>
          <p:nvPr/>
        </p:nvPicPr>
        <p:blipFill>
          <a:blip r:embed="rId6"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4"/>
          <p:cNvSpPr>
            <a:spLocks noChangeArrowheads="1"/>
          </p:cNvSpPr>
          <p:nvPr>
            <p:custDataLst>
              <p:tags r:id="rId1"/>
            </p:custDataLst>
          </p:nvPr>
        </p:nvSpPr>
        <p:spPr bwMode="auto">
          <a:xfrm>
            <a:off x="1465943" y="1166238"/>
            <a:ext cx="7307593" cy="2288162"/>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Basis of cost allocation (between segments) becomes relevant when: </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Multiple segments (geography, product etc) have common costs </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Segmental KPIs are relied upon by our client to determine purchase price</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Client’s valuation model is built up using the same basis. </a:t>
            </a:r>
          </a:p>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Understanding cost allocation would require:</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An understanding of the company’s accounting policies </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Detailed discussions with management </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Understanding of relationship between costs and segments (for example, if office rent is being allocated to products based on revenues – is this basis right? Does a product with low revenues have a disproportionately higher number of employees and hence used more space?</a:t>
            </a:r>
            <a:endParaRPr kumimoji="0" lang="en-GB" sz="1200" b="0" i="0" u="none" strike="noStrike" kern="0" cap="none" spc="0" normalizeH="0" noProof="0" dirty="0">
              <a:ln>
                <a:noFill/>
              </a:ln>
              <a:solidFill>
                <a:srgbClr val="000000"/>
              </a:solidFill>
              <a:effectLst/>
              <a:uLnTx/>
              <a:uFillTx/>
            </a:endParaRPr>
          </a:p>
        </p:txBody>
      </p:sp>
      <p:sp>
        <p:nvSpPr>
          <p:cNvPr id="7" name="Pentagon 6"/>
          <p:cNvSpPr/>
          <p:nvPr/>
        </p:nvSpPr>
        <p:spPr bwMode="auto">
          <a:xfrm>
            <a:off x="145474" y="1166237"/>
            <a:ext cx="1364012" cy="896474"/>
          </a:xfrm>
          <a:prstGeom prst="homePlate">
            <a:avLst>
              <a:gd name="adj" fmla="val 40519"/>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a:solidFill>
                  <a:schemeClr val="bg1"/>
                </a:solidFill>
                <a:latin typeface="Arial"/>
              </a:rPr>
              <a:t>Basis of cost allocation</a:t>
            </a:r>
            <a:endParaRPr lang="en-GB" sz="1400" i="1" dirty="0">
              <a:solidFill>
                <a:schemeClr val="bg1"/>
              </a:solidFill>
              <a:latin typeface="Arial"/>
            </a:endParaRPr>
          </a:p>
        </p:txBody>
      </p:sp>
      <p:sp>
        <p:nvSpPr>
          <p:cNvPr id="11" name="Rectangle 114"/>
          <p:cNvSpPr>
            <a:spLocks noChangeArrowheads="1"/>
          </p:cNvSpPr>
          <p:nvPr>
            <p:custDataLst>
              <p:tags r:id="rId2"/>
            </p:custDataLst>
          </p:nvPr>
        </p:nvSpPr>
        <p:spPr bwMode="auto">
          <a:xfrm>
            <a:off x="1451435" y="3660851"/>
            <a:ext cx="7307593" cy="1448177"/>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When a business is carved out from a larger organization, we must consider how expenses could vary for that business as a stand-alone entity.  </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Have all the costs of running that business been allocated in the financial information provided</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Does the basis of allocation make sense (see earlier point on ‘basis of allocation’)</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Are these costs likely to change when the business becomes a stand alone entity</a:t>
            </a:r>
          </a:p>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This is a key area of focus for our clients and typically any changes to stand alone costs impacts price </a:t>
            </a:r>
          </a:p>
        </p:txBody>
      </p:sp>
      <p:sp>
        <p:nvSpPr>
          <p:cNvPr id="12" name="Pentagon 11"/>
          <p:cNvSpPr/>
          <p:nvPr/>
        </p:nvSpPr>
        <p:spPr bwMode="auto">
          <a:xfrm>
            <a:off x="130966" y="3660851"/>
            <a:ext cx="1364012" cy="896474"/>
          </a:xfrm>
          <a:prstGeom prst="homePlate">
            <a:avLst>
              <a:gd name="adj" fmla="val 40519"/>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a:solidFill>
                  <a:schemeClr val="bg1"/>
                </a:solidFill>
                <a:latin typeface="Arial"/>
              </a:rPr>
              <a:t>Carve-out and stand alone costs </a:t>
            </a:r>
            <a:endParaRPr lang="en-GB" sz="1400" i="1" dirty="0">
              <a:solidFill>
                <a:schemeClr val="bg1"/>
              </a:solidFill>
              <a:latin typeface="Arial"/>
            </a:endParaRPr>
          </a:p>
        </p:txBody>
      </p:sp>
      <p:sp>
        <p:nvSpPr>
          <p:cNvPr id="13" name="Rectangle 114"/>
          <p:cNvSpPr>
            <a:spLocks noChangeArrowheads="1"/>
          </p:cNvSpPr>
          <p:nvPr>
            <p:custDataLst>
              <p:tags r:id="rId3"/>
            </p:custDataLst>
          </p:nvPr>
        </p:nvSpPr>
        <p:spPr bwMode="auto">
          <a:xfrm>
            <a:off x="1444181" y="5326742"/>
            <a:ext cx="7307593" cy="899887"/>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Expenses that are non-recurring and not part of normal business operations are included as adjustments in quality of earnings</a:t>
            </a:r>
          </a:p>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These can be identified by performing some of the types of analyses explained earlier</a:t>
            </a:r>
          </a:p>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Also read the ‘quality of earnings’ section of the </a:t>
            </a:r>
            <a:r>
              <a:rPr lang="en-US" sz="1200" kern="0" dirty="0" err="1">
                <a:solidFill>
                  <a:srgbClr val="000000"/>
                </a:solidFill>
              </a:rPr>
              <a:t>FDD</a:t>
            </a:r>
            <a:r>
              <a:rPr lang="en-US" sz="1200" kern="0" dirty="0">
                <a:solidFill>
                  <a:srgbClr val="000000"/>
                </a:solidFill>
              </a:rPr>
              <a:t> toolkit for further guidance in this area. </a:t>
            </a:r>
          </a:p>
        </p:txBody>
      </p:sp>
      <p:sp>
        <p:nvSpPr>
          <p:cNvPr id="14" name="Pentagon 13"/>
          <p:cNvSpPr/>
          <p:nvPr/>
        </p:nvSpPr>
        <p:spPr bwMode="auto">
          <a:xfrm>
            <a:off x="123712" y="5340927"/>
            <a:ext cx="1364012" cy="644217"/>
          </a:xfrm>
          <a:prstGeom prst="homePlate">
            <a:avLst>
              <a:gd name="adj" fmla="val 40519"/>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a:solidFill>
                  <a:schemeClr val="bg1"/>
                </a:solidFill>
                <a:latin typeface="Arial"/>
              </a:rPr>
              <a:t>One-off items </a:t>
            </a:r>
            <a:endParaRPr lang="en-GB" sz="1400" i="1" dirty="0">
              <a:solidFill>
                <a:schemeClr val="bg1"/>
              </a:solidFill>
              <a:latin typeface="Arial"/>
            </a:endParaRPr>
          </a:p>
        </p:txBody>
      </p:sp>
      <p:pic>
        <p:nvPicPr>
          <p:cNvPr id="9" name="Picture 5"/>
          <p:cNvPicPr>
            <a:picLocks noChangeAspect="1" noChangeArrowheads="1"/>
          </p:cNvPicPr>
          <p:nvPr/>
        </p:nvPicPr>
        <p:blipFill>
          <a:blip r:embed="rId6" cstate="print"/>
          <a:srcRect/>
          <a:stretch>
            <a:fillRect/>
          </a:stretch>
        </p:blipFill>
        <p:spPr bwMode="auto">
          <a:xfrm>
            <a:off x="8020581" y="76200"/>
            <a:ext cx="822960" cy="822960"/>
          </a:xfrm>
          <a:prstGeom prst="rect">
            <a:avLst/>
          </a:prstGeom>
          <a:noFill/>
          <a:ln w="9525">
            <a:noFill/>
            <a:miter lim="800000"/>
            <a:headEnd/>
            <a:tailEnd/>
          </a:ln>
          <a:effectLst/>
        </p:spPr>
      </p:pic>
      <p:sp>
        <p:nvSpPr>
          <p:cNvPr id="15"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Expense analysis - due diligence considerations (2)</a:t>
            </a:r>
            <a:endParaRPr lang="en-US" sz="18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4"/>
          <p:cNvSpPr>
            <a:spLocks noChangeArrowheads="1"/>
          </p:cNvSpPr>
          <p:nvPr>
            <p:custDataLst>
              <p:tags r:id="rId1"/>
            </p:custDataLst>
          </p:nvPr>
        </p:nvSpPr>
        <p:spPr bwMode="auto">
          <a:xfrm>
            <a:off x="1465943" y="1166238"/>
            <a:ext cx="7307593" cy="1945262"/>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Many of the company’s accounting policies in relation to balance sheet items have an impact on its expenses as well, for example:</a:t>
            </a:r>
          </a:p>
          <a:p>
            <a:pPr marL="688975" lvl="2" indent="-231775" fontAlgn="auto">
              <a:spcBef>
                <a:spcPct val="25000"/>
              </a:spcBef>
              <a:spcAft>
                <a:spcPts val="0"/>
              </a:spcAft>
              <a:buClr>
                <a:schemeClr val="accent1"/>
              </a:buClr>
              <a:buSzPct val="100000"/>
              <a:buFont typeface="Arial" pitchFamily="34" charset="0"/>
              <a:buChar char="–"/>
            </a:pPr>
            <a:r>
              <a:rPr kumimoji="0" lang="en-GB" sz="1200" b="0" i="0" u="none" strike="noStrike" kern="0" cap="none" spc="0" normalizeH="0" noProof="0" dirty="0">
                <a:ln>
                  <a:noFill/>
                </a:ln>
                <a:solidFill>
                  <a:srgbClr val="000000"/>
                </a:solidFill>
                <a:effectLst/>
                <a:uLnTx/>
                <a:uFillTx/>
              </a:rPr>
              <a:t>Inventory valuation principles and polices impact the cost of good sold</a:t>
            </a:r>
          </a:p>
          <a:p>
            <a:pPr marL="688975" lvl="2" indent="-231775" fontAlgn="auto">
              <a:spcBef>
                <a:spcPct val="25000"/>
              </a:spcBef>
              <a:spcAft>
                <a:spcPts val="0"/>
              </a:spcAft>
              <a:buClr>
                <a:schemeClr val="accent1"/>
              </a:buClr>
              <a:buSzPct val="100000"/>
              <a:buFont typeface="Arial" pitchFamily="34" charset="0"/>
              <a:buChar char="–"/>
            </a:pPr>
            <a:r>
              <a:rPr lang="en-GB" sz="1200" kern="0" noProof="0" dirty="0">
                <a:solidFill>
                  <a:srgbClr val="000000"/>
                </a:solidFill>
              </a:rPr>
              <a:t>Bad and doubtful accounts reserve policy determined the amount of bad debt expense charged to the income statement</a:t>
            </a:r>
          </a:p>
          <a:p>
            <a:pPr marL="688975" lvl="2" indent="-231775" fontAlgn="auto">
              <a:spcBef>
                <a:spcPct val="25000"/>
              </a:spcBef>
              <a:spcAft>
                <a:spcPts val="0"/>
              </a:spcAft>
              <a:buClr>
                <a:schemeClr val="accent1"/>
              </a:buClr>
              <a:buSzPct val="100000"/>
              <a:buFont typeface="Arial" pitchFamily="34" charset="0"/>
              <a:buChar char="–"/>
            </a:pPr>
            <a:r>
              <a:rPr kumimoji="0" lang="en-GB" sz="1200" b="0" i="0" u="none" strike="noStrike" kern="0" cap="none" spc="0" normalizeH="0" noProof="0" dirty="0">
                <a:ln>
                  <a:noFill/>
                </a:ln>
                <a:solidFill>
                  <a:srgbClr val="000000"/>
                </a:solidFill>
                <a:effectLst/>
                <a:uLnTx/>
                <a:uFillTx/>
              </a:rPr>
              <a:t>Vacation and bonus accruals impact the salaries and wages included both in cost of goods sold and operating expenses</a:t>
            </a:r>
          </a:p>
          <a:p>
            <a:pPr marL="231775" lvl="1" indent="-231775" fontAlgn="auto">
              <a:spcBef>
                <a:spcPct val="25000"/>
              </a:spcBef>
              <a:spcAft>
                <a:spcPts val="0"/>
              </a:spcAft>
              <a:buClr>
                <a:schemeClr val="accent1"/>
              </a:buClr>
              <a:buSzPct val="125000"/>
              <a:buFont typeface="Arial" pitchFamily="34" charset="0"/>
              <a:buChar char="▪"/>
            </a:pPr>
            <a:r>
              <a:rPr lang="en-GB" sz="1200" kern="0" dirty="0">
                <a:solidFill>
                  <a:srgbClr val="000000"/>
                </a:solidFill>
              </a:rPr>
              <a:t>It is therefore important that we understand the company’s accounting policies and relevant GAAP applied to the financial statements. </a:t>
            </a:r>
            <a:endParaRPr kumimoji="0" lang="en-GB" sz="1200" b="0" i="0" u="none" strike="noStrike" kern="0" cap="none" spc="0" normalizeH="0" noProof="0" dirty="0">
              <a:ln>
                <a:noFill/>
              </a:ln>
              <a:solidFill>
                <a:srgbClr val="000000"/>
              </a:solidFill>
              <a:effectLst/>
              <a:uLnTx/>
              <a:uFillTx/>
            </a:endParaRPr>
          </a:p>
        </p:txBody>
      </p:sp>
      <p:sp>
        <p:nvSpPr>
          <p:cNvPr id="7" name="Pentagon 6"/>
          <p:cNvSpPr/>
          <p:nvPr/>
        </p:nvSpPr>
        <p:spPr bwMode="auto">
          <a:xfrm>
            <a:off x="145474" y="1166237"/>
            <a:ext cx="1364012" cy="896474"/>
          </a:xfrm>
          <a:prstGeom prst="homePlate">
            <a:avLst>
              <a:gd name="adj" fmla="val 40519"/>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a:solidFill>
                  <a:schemeClr val="bg1"/>
                </a:solidFill>
                <a:latin typeface="Arial"/>
              </a:rPr>
              <a:t>Accounting policies</a:t>
            </a:r>
            <a:endParaRPr lang="en-GB" sz="1400" i="1" dirty="0">
              <a:solidFill>
                <a:schemeClr val="bg1"/>
              </a:solidFill>
              <a:latin typeface="Arial"/>
            </a:endParaRPr>
          </a:p>
        </p:txBody>
      </p:sp>
      <p:sp>
        <p:nvSpPr>
          <p:cNvPr id="11" name="Rectangle 114"/>
          <p:cNvSpPr>
            <a:spLocks noChangeArrowheads="1"/>
          </p:cNvSpPr>
          <p:nvPr>
            <p:custDataLst>
              <p:tags r:id="rId2"/>
            </p:custDataLst>
          </p:nvPr>
        </p:nvSpPr>
        <p:spPr bwMode="auto">
          <a:xfrm>
            <a:off x="1451435" y="3292551"/>
            <a:ext cx="7307593" cy="1800149"/>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Related party transaction refers to purchases and sales made with entities which are affiliates to the target</a:t>
            </a:r>
          </a:p>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Related parties can also be service providers to the target entity. Some examples include:</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Target uses office space owned by related party</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Target’s freight needs are met by a related party who runs a distribution business</a:t>
            </a:r>
          </a:p>
          <a:p>
            <a:pPr marL="688975" lvl="2" indent="-231775" fontAlgn="auto">
              <a:spcBef>
                <a:spcPct val="25000"/>
              </a:spcBef>
              <a:spcAft>
                <a:spcPts val="0"/>
              </a:spcAft>
              <a:buClr>
                <a:schemeClr val="accent1"/>
              </a:buClr>
              <a:buSzPct val="100000"/>
              <a:buFont typeface="Arial" pitchFamily="34" charset="0"/>
              <a:buChar char="–"/>
            </a:pPr>
            <a:r>
              <a:rPr lang="en-US" sz="1200" kern="0" dirty="0">
                <a:solidFill>
                  <a:srgbClr val="000000"/>
                </a:solidFill>
              </a:rPr>
              <a:t>Target buys all its office supplies from an affiliate </a:t>
            </a:r>
          </a:p>
          <a:p>
            <a:pPr marL="231775" lvl="1" indent="-231775" fontAlgn="auto">
              <a:spcBef>
                <a:spcPct val="25000"/>
              </a:spcBef>
              <a:spcAft>
                <a:spcPts val="0"/>
              </a:spcAft>
              <a:buClr>
                <a:schemeClr val="accent1"/>
              </a:buClr>
              <a:buSzPct val="125000"/>
              <a:buFont typeface="Arial" pitchFamily="34" charset="0"/>
              <a:buChar char="▪"/>
            </a:pPr>
            <a:r>
              <a:rPr lang="en-US" sz="1200" kern="0" dirty="0">
                <a:solidFill>
                  <a:srgbClr val="000000"/>
                </a:solidFill>
              </a:rPr>
              <a:t>Similar to allocated costs, we should seek to understand whether these costs are likely to change post transaction and its likely impact on future costs and profits.  </a:t>
            </a:r>
          </a:p>
        </p:txBody>
      </p:sp>
      <p:sp>
        <p:nvSpPr>
          <p:cNvPr id="12" name="Pentagon 11"/>
          <p:cNvSpPr/>
          <p:nvPr/>
        </p:nvSpPr>
        <p:spPr bwMode="auto">
          <a:xfrm>
            <a:off x="130966" y="3292551"/>
            <a:ext cx="1364012" cy="896474"/>
          </a:xfrm>
          <a:prstGeom prst="homePlate">
            <a:avLst>
              <a:gd name="adj" fmla="val 40519"/>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a:solidFill>
                  <a:schemeClr val="bg1"/>
                </a:solidFill>
                <a:latin typeface="Arial"/>
              </a:rPr>
              <a:t>Related party transaction</a:t>
            </a:r>
            <a:endParaRPr lang="en-GB" sz="1400" i="1" dirty="0">
              <a:solidFill>
                <a:schemeClr val="bg1"/>
              </a:solidFill>
              <a:latin typeface="Arial"/>
            </a:endParaRPr>
          </a:p>
        </p:txBody>
      </p:sp>
      <p:pic>
        <p:nvPicPr>
          <p:cNvPr id="8" name="Picture 5"/>
          <p:cNvPicPr>
            <a:picLocks noChangeAspect="1" noChangeArrowheads="1"/>
          </p:cNvPicPr>
          <p:nvPr/>
        </p:nvPicPr>
        <p:blipFill>
          <a:blip r:embed="rId5" cstate="print"/>
          <a:srcRect/>
          <a:stretch>
            <a:fillRect/>
          </a:stretch>
        </p:blipFill>
        <p:spPr bwMode="auto">
          <a:xfrm>
            <a:off x="8020581" y="76200"/>
            <a:ext cx="822960" cy="822960"/>
          </a:xfrm>
          <a:prstGeom prst="rect">
            <a:avLst/>
          </a:prstGeom>
          <a:noFill/>
          <a:ln w="9525">
            <a:noFill/>
            <a:miter lim="800000"/>
            <a:headEnd/>
            <a:tailEnd/>
          </a:ln>
          <a:effectLst/>
        </p:spPr>
      </p:pic>
      <p:sp>
        <p:nvSpPr>
          <p:cNvPr id="10"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Expense analysis - due diligence considerations (3)</a:t>
            </a:r>
            <a:endParaRPr lang="en-US" sz="18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altLang="en-US" sz="1800" dirty="0" smtClean="0">
                <a:latin typeface="Arial" charset="0"/>
                <a:cs typeface="Arial" charset="0"/>
              </a:rPr>
              <a:t>Contents </a:t>
            </a:r>
            <a:endParaRPr lang="en-US" altLang="en-US" sz="1800" dirty="0">
              <a:latin typeface="Arial" charset="0"/>
              <a:cs typeface="Arial" charset="0"/>
            </a:endParaRP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1936433"/>
            <a:ext cx="5711825" cy="4081117"/>
          </a:xfrm>
          <a:prstGeom prst="rect">
            <a:avLst/>
          </a:prstGeom>
          <a:noFill/>
          <a:ln w="9525">
            <a:noFill/>
            <a:miter lim="800000"/>
            <a:headEnd/>
            <a:tailEnd/>
          </a:ln>
        </p:spPr>
        <p:txBody>
          <a:bodyPr>
            <a:spAutoFit/>
          </a:bodyPr>
          <a:lstStyle/>
          <a:p>
            <a:pPr marL="269875" indent="-269875">
              <a:lnSpc>
                <a:spcPct val="120000"/>
              </a:lnSpc>
              <a:buClr>
                <a:schemeClr val="accent1"/>
              </a:buClr>
              <a:buSzPct val="125000"/>
              <a:buFont typeface="Arial" pitchFamily="34" charset="0"/>
              <a:buChar char="▪"/>
            </a:pPr>
            <a:r>
              <a:rPr lang="en-US" sz="1800" b="0" dirty="0">
                <a:solidFill>
                  <a:schemeClr val="tx2"/>
                </a:solidFill>
              </a:rPr>
              <a:t>Revenue analysis</a:t>
            </a:r>
          </a:p>
          <a:p>
            <a:pPr marL="569913" indent="-284163">
              <a:lnSpc>
                <a:spcPct val="120000"/>
              </a:lnSpc>
              <a:buClr>
                <a:schemeClr val="accent1"/>
              </a:buClr>
              <a:buFont typeface="Arial" pitchFamily="34" charset="0"/>
              <a:buChar char="–"/>
            </a:pPr>
            <a:r>
              <a:rPr lang="en-US" dirty="0">
                <a:solidFill>
                  <a:schemeClr val="tx2"/>
                </a:solidFill>
              </a:rPr>
              <a:t>Overview</a:t>
            </a:r>
          </a:p>
          <a:p>
            <a:pPr marL="569913" indent="-284163">
              <a:lnSpc>
                <a:spcPct val="120000"/>
              </a:lnSpc>
              <a:buClr>
                <a:schemeClr val="accent1"/>
              </a:buClr>
              <a:buFont typeface="Arial" pitchFamily="34" charset="0"/>
              <a:buChar char="–"/>
            </a:pPr>
            <a:r>
              <a:rPr lang="en-US" sz="1800" b="0" dirty="0">
                <a:solidFill>
                  <a:schemeClr val="tx2"/>
                </a:solidFill>
              </a:rPr>
              <a:t>Industry characteristics</a:t>
            </a:r>
          </a:p>
          <a:p>
            <a:pPr marL="569913" indent="-284163">
              <a:lnSpc>
                <a:spcPct val="120000"/>
              </a:lnSpc>
              <a:buClr>
                <a:schemeClr val="accent1"/>
              </a:buClr>
              <a:buFont typeface="Arial" pitchFamily="34" charset="0"/>
              <a:buChar char="–"/>
            </a:pPr>
            <a:r>
              <a:rPr lang="en-US" sz="1800" b="0" dirty="0">
                <a:solidFill>
                  <a:schemeClr val="tx2"/>
                </a:solidFill>
              </a:rPr>
              <a:t>Types of analysis </a:t>
            </a:r>
          </a:p>
          <a:p>
            <a:pPr marL="569913" indent="-284163">
              <a:lnSpc>
                <a:spcPct val="120000"/>
              </a:lnSpc>
              <a:buClr>
                <a:schemeClr val="accent1"/>
              </a:buClr>
              <a:buFont typeface="Arial" pitchFamily="34" charset="0"/>
              <a:buChar char="–"/>
            </a:pPr>
            <a:r>
              <a:rPr lang="en-US" dirty="0">
                <a:solidFill>
                  <a:schemeClr val="tx2"/>
                </a:solidFill>
              </a:rPr>
              <a:t>Other considerations</a:t>
            </a:r>
          </a:p>
          <a:p>
            <a:pPr marL="269875" indent="-269875">
              <a:lnSpc>
                <a:spcPct val="120000"/>
              </a:lnSpc>
              <a:buClr>
                <a:schemeClr val="accent1"/>
              </a:buClr>
              <a:buSzPct val="125000"/>
              <a:buFont typeface="Arial" pitchFamily="34" charset="0"/>
              <a:buChar char="▪"/>
            </a:pPr>
            <a:r>
              <a:rPr lang="en-US" sz="1800" b="0" dirty="0">
                <a:solidFill>
                  <a:schemeClr val="tx2"/>
                </a:solidFill>
              </a:rPr>
              <a:t>Expense analysis</a:t>
            </a:r>
          </a:p>
          <a:p>
            <a:pPr marL="569913" indent="-284163">
              <a:lnSpc>
                <a:spcPct val="120000"/>
              </a:lnSpc>
              <a:buClr>
                <a:schemeClr val="accent1"/>
              </a:buClr>
              <a:buFont typeface="Arial" pitchFamily="34" charset="0"/>
              <a:buChar char="–"/>
            </a:pPr>
            <a:r>
              <a:rPr lang="en-US" sz="1800" b="0" dirty="0">
                <a:solidFill>
                  <a:schemeClr val="tx2"/>
                </a:solidFill>
              </a:rPr>
              <a:t>Overview</a:t>
            </a:r>
          </a:p>
          <a:p>
            <a:pPr marL="569913" indent="-284163">
              <a:lnSpc>
                <a:spcPct val="120000"/>
              </a:lnSpc>
              <a:buClr>
                <a:schemeClr val="accent1"/>
              </a:buClr>
              <a:buFont typeface="Arial" pitchFamily="34" charset="0"/>
              <a:buChar char="–"/>
            </a:pPr>
            <a:r>
              <a:rPr lang="en-US" sz="1800" b="0" dirty="0">
                <a:solidFill>
                  <a:schemeClr val="tx2"/>
                </a:solidFill>
              </a:rPr>
              <a:t>Expense categories</a:t>
            </a:r>
          </a:p>
          <a:p>
            <a:pPr marL="569913" indent="-284163">
              <a:lnSpc>
                <a:spcPct val="120000"/>
              </a:lnSpc>
              <a:buClr>
                <a:schemeClr val="accent1"/>
              </a:buClr>
              <a:buFont typeface="Arial" pitchFamily="34" charset="0"/>
              <a:buChar char="–"/>
            </a:pPr>
            <a:r>
              <a:rPr lang="en-US" dirty="0">
                <a:solidFill>
                  <a:schemeClr val="tx2"/>
                </a:solidFill>
              </a:rPr>
              <a:t>Due diligence considerations</a:t>
            </a:r>
          </a:p>
          <a:p>
            <a:pPr marL="269875" indent="-269875">
              <a:lnSpc>
                <a:spcPct val="120000"/>
              </a:lnSpc>
              <a:buClr>
                <a:schemeClr val="accent1"/>
              </a:buClr>
              <a:buSzPct val="125000"/>
              <a:buFont typeface="Arial" pitchFamily="34" charset="0"/>
              <a:buChar char="▪"/>
            </a:pPr>
            <a:r>
              <a:rPr lang="en-US" sz="1800" b="0" dirty="0">
                <a:solidFill>
                  <a:schemeClr val="tx2"/>
                </a:solidFill>
              </a:rPr>
              <a:t>Margin analysis</a:t>
            </a:r>
          </a:p>
          <a:p>
            <a:pPr marL="569913" indent="-284163">
              <a:lnSpc>
                <a:spcPct val="120000"/>
              </a:lnSpc>
              <a:buClr>
                <a:schemeClr val="accent1"/>
              </a:buClr>
              <a:buFont typeface="Arial" pitchFamily="34" charset="0"/>
              <a:buChar char="–"/>
            </a:pPr>
            <a:r>
              <a:rPr lang="en-US" dirty="0">
                <a:solidFill>
                  <a:schemeClr val="tx2"/>
                </a:solidFill>
              </a:rPr>
              <a:t>Overview</a:t>
            </a:r>
          </a:p>
          <a:p>
            <a:pPr marL="569913" indent="-284163">
              <a:lnSpc>
                <a:spcPct val="120000"/>
              </a:lnSpc>
              <a:buClr>
                <a:schemeClr val="accent1"/>
              </a:buClr>
              <a:buFont typeface="Arial" pitchFamily="34" charset="0"/>
              <a:buChar char="–"/>
            </a:pPr>
            <a:r>
              <a:rPr lang="en-US" sz="1800" b="0" dirty="0">
                <a:solidFill>
                  <a:schemeClr val="tx2"/>
                </a:solidFill>
              </a:rPr>
              <a:t>Margin drivers</a:t>
            </a:r>
          </a:p>
        </p:txBody>
      </p:sp>
      <p:pic>
        <p:nvPicPr>
          <p:cNvPr id="24" name="Picture 5"/>
          <p:cNvPicPr>
            <a:picLocks noChangeAspect="1" noChangeArrowheads="1"/>
          </p:cNvPicPr>
          <p:nvPr/>
        </p:nvPicPr>
        <p:blipFill>
          <a:blip r:embed="rId4"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Margin analysis – </a:t>
            </a:r>
            <a:r>
              <a:rPr lang="en-US" sz="1800" dirty="0"/>
              <a:t>key considerations</a:t>
            </a:r>
          </a:p>
        </p:txBody>
      </p:sp>
      <p:sp>
        <p:nvSpPr>
          <p:cNvPr id="24" name="Rectangle 5"/>
          <p:cNvSpPr>
            <a:spLocks noChangeArrowheads="1"/>
          </p:cNvSpPr>
          <p:nvPr/>
        </p:nvSpPr>
        <p:spPr bwMode="auto">
          <a:xfrm>
            <a:off x="4572000" y="1351572"/>
            <a:ext cx="4248150" cy="2066538"/>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400" dirty="0">
                <a:solidFill>
                  <a:schemeClr val="accent1"/>
                </a:solidFill>
                <a:latin typeface="Arial"/>
              </a:rPr>
              <a:t>Margins (expressed as %) are more meaningful than absolute numbers</a:t>
            </a:r>
          </a:p>
          <a:p>
            <a:pPr marL="352425" indent="-352425" defTabSz="762000" eaLnBrk="0" hangingPunct="0">
              <a:spcBef>
                <a:spcPct val="20000"/>
              </a:spcBef>
              <a:buClr>
                <a:schemeClr val="accent1"/>
              </a:buClr>
              <a:buSzPct val="125000"/>
              <a:buFont typeface="Arial" pitchFamily="34" charset="0"/>
              <a:buChar char="▪"/>
            </a:pPr>
            <a:r>
              <a:rPr lang="en-US" sz="1400" dirty="0">
                <a:solidFill>
                  <a:schemeClr val="accent1"/>
                </a:solidFill>
                <a:latin typeface="Arial"/>
              </a:rPr>
              <a:t>Margins can be compared to prior periods or comparable companies (inconsistent time periods don’t distort margins)</a:t>
            </a:r>
          </a:p>
          <a:p>
            <a:pPr marL="352425" indent="-352425" defTabSz="762000" eaLnBrk="0" hangingPunct="0">
              <a:spcBef>
                <a:spcPct val="20000"/>
              </a:spcBef>
              <a:buClr>
                <a:schemeClr val="accent1"/>
              </a:buClr>
              <a:buSzPct val="125000"/>
              <a:buFont typeface="Arial" pitchFamily="34" charset="0"/>
              <a:buChar char="▪"/>
            </a:pPr>
            <a:r>
              <a:rPr lang="en-US" sz="1400" dirty="0">
                <a:solidFill>
                  <a:schemeClr val="accent1"/>
                </a:solidFill>
                <a:latin typeface="Arial"/>
              </a:rPr>
              <a:t>Gross profits and margins are impacted by per unit revenues and costs, sales mix etc</a:t>
            </a:r>
          </a:p>
          <a:p>
            <a:pPr marL="352425" indent="-352425" defTabSz="762000" eaLnBrk="0" hangingPunct="0">
              <a:spcBef>
                <a:spcPct val="20000"/>
              </a:spcBef>
              <a:buClr>
                <a:schemeClr val="accent1"/>
              </a:buClr>
              <a:buSzPct val="125000"/>
              <a:buFont typeface="Arial" pitchFamily="34" charset="0"/>
              <a:buChar char="▪"/>
            </a:pPr>
            <a:r>
              <a:rPr lang="en-US" sz="1400" dirty="0">
                <a:solidFill>
                  <a:schemeClr val="accent1"/>
                </a:solidFill>
                <a:latin typeface="Arial"/>
              </a:rPr>
              <a:t>Can be analyzed at company level or segment level(product, geography, customer etc) </a:t>
            </a:r>
          </a:p>
        </p:txBody>
      </p:sp>
      <p:sp>
        <p:nvSpPr>
          <p:cNvPr id="25" name="Rectangle 13"/>
          <p:cNvSpPr>
            <a:spLocks noChangeArrowheads="1"/>
          </p:cNvSpPr>
          <p:nvPr/>
        </p:nvSpPr>
        <p:spPr bwMode="auto">
          <a:xfrm>
            <a:off x="250825" y="2664434"/>
            <a:ext cx="1225550" cy="135096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bg1"/>
                </a:solidFill>
                <a:latin typeface="Arial"/>
              </a:rPr>
              <a:t>Income less expense = profit </a:t>
            </a:r>
          </a:p>
        </p:txBody>
      </p:sp>
      <p:grpSp>
        <p:nvGrpSpPr>
          <p:cNvPr id="2" name="Group 39"/>
          <p:cNvGrpSpPr>
            <a:grpSpLocks/>
          </p:cNvGrpSpPr>
          <p:nvPr/>
        </p:nvGrpSpPr>
        <p:grpSpPr bwMode="auto">
          <a:xfrm>
            <a:off x="1476375" y="1353159"/>
            <a:ext cx="2879725" cy="1993900"/>
            <a:chOff x="930" y="1236"/>
            <a:chExt cx="1814" cy="1256"/>
          </a:xfrm>
          <a:solidFill>
            <a:schemeClr val="accent1"/>
          </a:solidFill>
        </p:grpSpPr>
        <p:sp>
          <p:nvSpPr>
            <p:cNvPr id="46" name="Rectangle 3"/>
            <p:cNvSpPr>
              <a:spLocks noChangeArrowheads="1"/>
            </p:cNvSpPr>
            <p:nvPr/>
          </p:nvSpPr>
          <p:spPr bwMode="auto">
            <a:xfrm>
              <a:off x="1338" y="1236"/>
              <a:ext cx="1406" cy="565"/>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marL="115888" indent="-115888"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Revenue – COGS = Gross profit</a:t>
              </a:r>
            </a:p>
            <a:p>
              <a:pPr marL="115888" indent="-115888"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Gross profit / sales = Gross margin</a:t>
              </a:r>
            </a:p>
          </p:txBody>
        </p:sp>
        <p:cxnSp>
          <p:nvCxnSpPr>
            <p:cNvPr id="47" name="AutoShape 16"/>
            <p:cNvCxnSpPr>
              <a:cxnSpLocks noChangeShapeType="1"/>
            </p:cNvCxnSpPr>
            <p:nvPr/>
          </p:nvCxnSpPr>
          <p:spPr bwMode="auto">
            <a:xfrm rot="10800000" flipV="1">
              <a:off x="930" y="1420"/>
              <a:ext cx="408" cy="1072"/>
            </a:xfrm>
            <a:prstGeom prst="bentConnector3">
              <a:avLst>
                <a:gd name="adj1" fmla="val 50000"/>
              </a:avLst>
            </a:prstGeom>
            <a:solidFill>
              <a:srgbClr val="80BEC9"/>
            </a:solidFill>
            <a:ln w="6350">
              <a:solidFill>
                <a:srgbClr val="85904E"/>
              </a:solidFill>
              <a:miter lim="800000"/>
              <a:headEnd type="none" w="sm" len="sm"/>
              <a:tailEnd type="none" w="sm" len="sm"/>
            </a:ln>
            <a:effectLst/>
          </p:spPr>
        </p:cxnSp>
      </p:grpSp>
      <p:sp>
        <p:nvSpPr>
          <p:cNvPr id="49" name="Rectangle 28"/>
          <p:cNvSpPr>
            <a:spLocks noChangeArrowheads="1"/>
          </p:cNvSpPr>
          <p:nvPr/>
        </p:nvSpPr>
        <p:spPr bwMode="auto">
          <a:xfrm>
            <a:off x="4546600" y="3686602"/>
            <a:ext cx="4248150" cy="2307797"/>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400" dirty="0">
                <a:solidFill>
                  <a:schemeClr val="accent1"/>
                </a:solidFill>
                <a:latin typeface="Arial"/>
              </a:rPr>
              <a:t>See previous pages for detailed discussion on operating expense</a:t>
            </a:r>
          </a:p>
          <a:p>
            <a:pPr marL="352425" indent="-352425" defTabSz="762000" eaLnBrk="0" hangingPunct="0">
              <a:spcBef>
                <a:spcPct val="20000"/>
              </a:spcBef>
              <a:buClr>
                <a:schemeClr val="accent1"/>
              </a:buClr>
              <a:buSzPct val="125000"/>
              <a:buFont typeface="Arial" pitchFamily="34" charset="0"/>
              <a:buChar char="▪"/>
            </a:pPr>
            <a:r>
              <a:rPr lang="en-US" sz="1400" dirty="0">
                <a:solidFill>
                  <a:schemeClr val="accent1"/>
                </a:solidFill>
                <a:latin typeface="Arial"/>
              </a:rPr>
              <a:t>Here too, margins are more meaningful than absolute numbers</a:t>
            </a:r>
          </a:p>
          <a:p>
            <a:pPr marL="352425" indent="-352425" defTabSz="762000" eaLnBrk="0" hangingPunct="0">
              <a:spcBef>
                <a:spcPct val="20000"/>
              </a:spcBef>
              <a:buClr>
                <a:schemeClr val="accent1"/>
              </a:buClr>
              <a:buSzPct val="125000"/>
              <a:buFont typeface="Arial" pitchFamily="34" charset="0"/>
              <a:buChar char="▪"/>
            </a:pPr>
            <a:r>
              <a:rPr lang="en-US" sz="1400" dirty="0">
                <a:solidFill>
                  <a:schemeClr val="accent1"/>
                </a:solidFill>
                <a:latin typeface="Arial"/>
              </a:rPr>
              <a:t>Each expense as a </a:t>
            </a:r>
            <a:r>
              <a:rPr lang="en-US" sz="1400" dirty="0" smtClean="0">
                <a:solidFill>
                  <a:schemeClr val="accent1"/>
                </a:solidFill>
                <a:latin typeface="Arial"/>
              </a:rPr>
              <a:t>percent </a:t>
            </a:r>
            <a:r>
              <a:rPr lang="en-US" sz="1400" dirty="0">
                <a:solidFill>
                  <a:schemeClr val="accent1"/>
                </a:solidFill>
                <a:latin typeface="Arial"/>
              </a:rPr>
              <a:t>of sales can be compared between different periods to understand trends, distortions, business changes,  one-offs etc</a:t>
            </a:r>
          </a:p>
          <a:p>
            <a:pPr marL="352425" indent="-352425" defTabSz="762000" eaLnBrk="0" hangingPunct="0">
              <a:spcBef>
                <a:spcPct val="20000"/>
              </a:spcBef>
              <a:buClr>
                <a:schemeClr val="accent1"/>
              </a:buClr>
              <a:buSzPct val="125000"/>
              <a:buFont typeface="Arial" pitchFamily="34" charset="0"/>
              <a:buChar char="▪"/>
            </a:pPr>
            <a:r>
              <a:rPr lang="en-US" sz="1400" dirty="0">
                <a:solidFill>
                  <a:schemeClr val="accent1"/>
                </a:solidFill>
                <a:latin typeface="Arial"/>
              </a:rPr>
              <a:t>Includes interest, depreciation and taxes which must be excluded for EBITDA</a:t>
            </a:r>
          </a:p>
        </p:txBody>
      </p:sp>
      <p:grpSp>
        <p:nvGrpSpPr>
          <p:cNvPr id="3" name="Group 40"/>
          <p:cNvGrpSpPr>
            <a:grpSpLocks/>
          </p:cNvGrpSpPr>
          <p:nvPr/>
        </p:nvGrpSpPr>
        <p:grpSpPr bwMode="auto">
          <a:xfrm>
            <a:off x="1804988" y="3354775"/>
            <a:ext cx="2563813" cy="1701692"/>
            <a:chOff x="1129" y="1742"/>
            <a:chExt cx="1615" cy="977"/>
          </a:xfrm>
          <a:solidFill>
            <a:schemeClr val="accent1"/>
          </a:solidFill>
        </p:grpSpPr>
        <p:sp>
          <p:nvSpPr>
            <p:cNvPr id="51" name="Rectangle 21"/>
            <p:cNvSpPr>
              <a:spLocks noChangeArrowheads="1"/>
            </p:cNvSpPr>
            <p:nvPr/>
          </p:nvSpPr>
          <p:spPr bwMode="auto">
            <a:xfrm>
              <a:off x="1338" y="1931"/>
              <a:ext cx="1406" cy="788"/>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marL="114300" indent="-114300"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Gross margin – operating expense = Net profit </a:t>
              </a:r>
            </a:p>
            <a:p>
              <a:pPr marL="114300" indent="-114300"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Net profit / sales =    Net margin</a:t>
              </a:r>
            </a:p>
          </p:txBody>
        </p:sp>
        <p:cxnSp>
          <p:nvCxnSpPr>
            <p:cNvPr id="52" name="AutoShape 31"/>
            <p:cNvCxnSpPr>
              <a:cxnSpLocks noChangeShapeType="1"/>
            </p:cNvCxnSpPr>
            <p:nvPr/>
          </p:nvCxnSpPr>
          <p:spPr bwMode="auto">
            <a:xfrm rot="10800000">
              <a:off x="1129" y="1742"/>
              <a:ext cx="218" cy="583"/>
            </a:xfrm>
            <a:prstGeom prst="bentConnector2">
              <a:avLst/>
            </a:prstGeom>
            <a:solidFill>
              <a:srgbClr val="80BEC9"/>
            </a:solidFill>
            <a:ln w="6350">
              <a:solidFill>
                <a:srgbClr val="85904E"/>
              </a:solidFill>
              <a:miter lim="800000"/>
              <a:headEnd type="none" w="sm" len="sm"/>
              <a:tailEnd type="none" w="sm" len="sm"/>
            </a:ln>
            <a:effectLst/>
          </p:spPr>
        </p:cxnSp>
      </p:grpSp>
      <p:pic>
        <p:nvPicPr>
          <p:cNvPr id="12" name="Picture 5"/>
          <p:cNvPicPr>
            <a:picLocks noChangeAspect="1" noChangeArrowheads="1"/>
          </p:cNvPicPr>
          <p:nvPr/>
        </p:nvPicPr>
        <p:blipFill>
          <a:blip r:embed="rId3"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ppt_x"/>
                                          </p:val>
                                        </p:tav>
                                        <p:tav tm="100000">
                                          <p:val>
                                            <p:strVal val="#ppt_x"/>
                                          </p:val>
                                        </p:tav>
                                      </p:tavLst>
                                    </p:anim>
                                    <p:anim calcmode="lin" valueType="num">
                                      <p:cBhvr additive="base">
                                        <p:cTn id="2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4499" name="Rectangle 3"/>
          <p:cNvSpPr>
            <a:spLocks noChangeArrowheads="1"/>
          </p:cNvSpPr>
          <p:nvPr/>
        </p:nvSpPr>
        <p:spPr bwMode="auto">
          <a:xfrm>
            <a:off x="294822" y="1252538"/>
            <a:ext cx="8486775" cy="4608512"/>
          </a:xfrm>
          <a:prstGeom prst="rect">
            <a:avLst/>
          </a:prstGeom>
          <a:noFill/>
          <a:ln w="9525">
            <a:noFill/>
            <a:miter lim="800000"/>
            <a:headEnd/>
            <a:tailEnd/>
          </a:ln>
          <a:effectLst/>
        </p:spPr>
        <p:txBody>
          <a:bodyPr lIns="0" tIns="0" rIns="0" bIns="0"/>
          <a:lstStyle/>
          <a:p>
            <a:pPr marL="287338" indent="-287338" algn="l">
              <a:spcBef>
                <a:spcPct val="20000"/>
              </a:spcBef>
              <a:buClr>
                <a:schemeClr val="accent1"/>
              </a:buClr>
              <a:buSzPct val="125000"/>
              <a:buFont typeface="Arial" pitchFamily="34" charset="0"/>
              <a:buChar char="▪"/>
            </a:pPr>
            <a:r>
              <a:rPr lang="en-GB" sz="1600" dirty="0"/>
              <a:t>What are some possible reasons or drivers for a ‘falling’ gross margin?</a:t>
            </a:r>
          </a:p>
          <a:p>
            <a:pPr marL="688975" lvl="1" indent="-287338" algn="l">
              <a:spcBef>
                <a:spcPct val="20000"/>
              </a:spcBef>
              <a:buClr>
                <a:schemeClr val="accent1"/>
              </a:buClr>
              <a:buSzPct val="100000"/>
              <a:buFont typeface="Arial" pitchFamily="34" charset="0"/>
              <a:buChar char="–"/>
            </a:pPr>
            <a:r>
              <a:rPr lang="en-GB" sz="1600" b="0" dirty="0"/>
              <a:t>Pressure on prices / price war</a:t>
            </a:r>
          </a:p>
          <a:p>
            <a:pPr marL="688975" lvl="1" indent="-287338" algn="l">
              <a:spcBef>
                <a:spcPct val="20000"/>
              </a:spcBef>
              <a:buClr>
                <a:schemeClr val="accent1"/>
              </a:buClr>
              <a:buSzPct val="100000"/>
              <a:buFont typeface="Arial" pitchFamily="34" charset="0"/>
              <a:buChar char="–"/>
            </a:pPr>
            <a:r>
              <a:rPr lang="en-GB" sz="1600" b="0" dirty="0"/>
              <a:t>Discounts offered</a:t>
            </a:r>
          </a:p>
          <a:p>
            <a:pPr marL="688975" lvl="1" indent="-287338" algn="l">
              <a:spcBef>
                <a:spcPct val="20000"/>
              </a:spcBef>
              <a:buClr>
                <a:schemeClr val="accent1"/>
              </a:buClr>
              <a:buSzPct val="100000"/>
              <a:buFont typeface="Arial" pitchFamily="34" charset="0"/>
              <a:buChar char="–"/>
            </a:pPr>
            <a:r>
              <a:rPr lang="en-GB" sz="1600" b="0" dirty="0"/>
              <a:t>Rise in costs (e.g. raw materials), not able to pass on to customers.</a:t>
            </a:r>
          </a:p>
          <a:p>
            <a:pPr marL="688975" lvl="1" indent="-287338" algn="l">
              <a:spcBef>
                <a:spcPct val="20000"/>
              </a:spcBef>
              <a:buClr>
                <a:schemeClr val="accent1"/>
              </a:buClr>
              <a:buSzPct val="100000"/>
              <a:buFont typeface="Arial" pitchFamily="34" charset="0"/>
              <a:buChar char="–"/>
            </a:pPr>
            <a:r>
              <a:rPr lang="en-GB" sz="1600" b="0" dirty="0"/>
              <a:t>Change in product mix</a:t>
            </a:r>
          </a:p>
          <a:p>
            <a:pPr marL="287338" indent="-287338" algn="l">
              <a:spcBef>
                <a:spcPct val="20000"/>
              </a:spcBef>
              <a:buClr>
                <a:schemeClr val="accent1"/>
              </a:buClr>
              <a:buSzPct val="125000"/>
              <a:buFont typeface="Arial" pitchFamily="34" charset="0"/>
              <a:buChar char="▪"/>
            </a:pPr>
            <a:r>
              <a:rPr lang="en-GB" sz="1600" dirty="0"/>
              <a:t>How about reasons or drivers for a ‘rising’ gross margin?</a:t>
            </a:r>
          </a:p>
          <a:p>
            <a:pPr marL="688975" lvl="1" indent="-287338" algn="l">
              <a:spcBef>
                <a:spcPct val="20000"/>
              </a:spcBef>
              <a:buClr>
                <a:schemeClr val="accent1"/>
              </a:buClr>
              <a:buSzPct val="100000"/>
              <a:buFont typeface="Arial" pitchFamily="34" charset="0"/>
              <a:buChar char="–"/>
            </a:pPr>
            <a:r>
              <a:rPr lang="en-GB" sz="1600" b="0" dirty="0"/>
              <a:t>Economies of scale </a:t>
            </a:r>
          </a:p>
          <a:p>
            <a:pPr marL="688975" lvl="1" indent="-287338" algn="l">
              <a:spcBef>
                <a:spcPct val="20000"/>
              </a:spcBef>
              <a:buClr>
                <a:schemeClr val="accent1"/>
              </a:buClr>
              <a:buSzPct val="100000"/>
              <a:buFont typeface="Arial" pitchFamily="34" charset="0"/>
              <a:buChar char="–"/>
            </a:pPr>
            <a:r>
              <a:rPr lang="en-GB" sz="1600" b="0" dirty="0"/>
              <a:t>Price increase </a:t>
            </a:r>
          </a:p>
          <a:p>
            <a:pPr marL="688975" lvl="1" indent="-287338" algn="l">
              <a:spcBef>
                <a:spcPct val="20000"/>
              </a:spcBef>
              <a:buClr>
                <a:schemeClr val="accent1"/>
              </a:buClr>
              <a:buSzPct val="100000"/>
              <a:buFont typeface="Arial" pitchFamily="34" charset="0"/>
              <a:buChar char="–"/>
            </a:pPr>
            <a:r>
              <a:rPr lang="en-GB" sz="1600" b="0" dirty="0"/>
              <a:t>Cost cuttings / savings</a:t>
            </a:r>
          </a:p>
          <a:p>
            <a:pPr marL="688975" lvl="1" indent="-287338" algn="l">
              <a:spcBef>
                <a:spcPct val="20000"/>
              </a:spcBef>
              <a:buClr>
                <a:schemeClr val="accent1"/>
              </a:buClr>
              <a:buSzPct val="100000"/>
              <a:buFont typeface="Arial" pitchFamily="34" charset="0"/>
              <a:buChar char="–"/>
            </a:pPr>
            <a:r>
              <a:rPr lang="en-GB" sz="1600" b="0" dirty="0"/>
              <a:t>Increase in sales with certain element of costs fixed</a:t>
            </a:r>
          </a:p>
          <a:p>
            <a:pPr marL="688975" lvl="1" indent="-287338" algn="l">
              <a:spcBef>
                <a:spcPct val="20000"/>
              </a:spcBef>
              <a:buClr>
                <a:schemeClr val="accent1"/>
              </a:buClr>
              <a:buSzPct val="100000"/>
              <a:buFont typeface="Arial" pitchFamily="34" charset="0"/>
              <a:buChar char="–"/>
            </a:pPr>
            <a:r>
              <a:rPr lang="en-GB" sz="1600" b="0" dirty="0"/>
              <a:t>Change in product mix</a:t>
            </a:r>
          </a:p>
        </p:txBody>
      </p:sp>
      <p:sp>
        <p:nvSpPr>
          <p:cNvPr id="7"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Margin analysis – gross margin </a:t>
            </a:r>
            <a:r>
              <a:rPr lang="en-US" sz="1800" dirty="0"/>
              <a:t>drivers</a:t>
            </a:r>
          </a:p>
        </p:txBody>
      </p:sp>
      <p:pic>
        <p:nvPicPr>
          <p:cNvPr id="4" name="Picture 5"/>
          <p:cNvPicPr>
            <a:picLocks noChangeAspect="1" noChangeArrowheads="1"/>
          </p:cNvPicPr>
          <p:nvPr/>
        </p:nvPicPr>
        <p:blipFill>
          <a:blip r:embed="rId3"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2012 </a:t>
            </a:r>
            <a:r>
              <a:rPr kumimoji="0" lang="en-US" sz="1000" b="0" i="0" u="none" strike="noStrike" kern="1200" cap="none" spc="0" normalizeH="0" baseline="0" noProof="0" dirty="0">
                <a:ln>
                  <a:noFill/>
                </a:ln>
                <a:solidFill>
                  <a:srgbClr val="000000"/>
                </a:solidFill>
                <a:effectLst/>
                <a:uLnTx/>
                <a:uFillTx/>
                <a:latin typeface="Arial"/>
                <a:ea typeface="+mn-ea"/>
                <a:cs typeface="+mn-cs"/>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6930" name="Rectangle 2"/>
          <p:cNvSpPr>
            <a:spLocks noGrp="1" noChangeArrowheads="1"/>
          </p:cNvSpPr>
          <p:nvPr>
            <p:ph type="title"/>
          </p:nvPr>
        </p:nvSpPr>
        <p:spPr bwMode="gray"/>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a:t>
            </a:r>
            <a:r>
              <a:rPr lang="en-US" sz="1800" dirty="0"/>
              <a:t>key considerations</a:t>
            </a:r>
          </a:p>
        </p:txBody>
      </p:sp>
      <p:sp>
        <p:nvSpPr>
          <p:cNvPr id="1916933" name="Rectangle 5"/>
          <p:cNvSpPr>
            <a:spLocks noChangeArrowheads="1"/>
          </p:cNvSpPr>
          <p:nvPr/>
        </p:nvSpPr>
        <p:spPr bwMode="auto">
          <a:xfrm>
            <a:off x="4572000" y="1133862"/>
            <a:ext cx="4248150" cy="604837"/>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3-5 year trend </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 size ($1b, $500m, $100m, &gt;$10m)</a:t>
            </a:r>
          </a:p>
        </p:txBody>
      </p:sp>
      <p:sp>
        <p:nvSpPr>
          <p:cNvPr id="1916941" name="Rectangle 13"/>
          <p:cNvSpPr>
            <a:spLocks noChangeArrowheads="1"/>
          </p:cNvSpPr>
          <p:nvPr/>
        </p:nvSpPr>
        <p:spPr bwMode="auto">
          <a:xfrm>
            <a:off x="250825" y="2446724"/>
            <a:ext cx="1225550" cy="135096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a:solidFill>
                  <a:schemeClr val="bg1"/>
                </a:solidFill>
                <a:latin typeface="Arial"/>
              </a:rPr>
              <a:t>Revenue analysis</a:t>
            </a:r>
          </a:p>
        </p:txBody>
      </p:sp>
      <p:grpSp>
        <p:nvGrpSpPr>
          <p:cNvPr id="2" name="Group 39"/>
          <p:cNvGrpSpPr>
            <a:grpSpLocks/>
          </p:cNvGrpSpPr>
          <p:nvPr/>
        </p:nvGrpSpPr>
        <p:grpSpPr bwMode="auto">
          <a:xfrm>
            <a:off x="1476375" y="1135449"/>
            <a:ext cx="2879725" cy="2003425"/>
            <a:chOff x="930" y="1236"/>
            <a:chExt cx="1814" cy="1262"/>
          </a:xfrm>
          <a:solidFill>
            <a:schemeClr val="accent1"/>
          </a:solidFill>
        </p:grpSpPr>
        <p:sp>
          <p:nvSpPr>
            <p:cNvPr id="1916931" name="Rectangle 3"/>
            <p:cNvSpPr>
              <a:spLocks noChangeArrowheads="1"/>
            </p:cNvSpPr>
            <p:nvPr/>
          </p:nvSpPr>
          <p:spPr bwMode="auto">
            <a:xfrm>
              <a:off x="1338" y="1236"/>
              <a:ext cx="1406" cy="381"/>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accent1"/>
                  </a:solidFill>
                  <a:latin typeface="Arial"/>
                </a:rPr>
                <a:t>Always keep a high level view</a:t>
              </a:r>
            </a:p>
          </p:txBody>
        </p:sp>
        <p:cxnSp>
          <p:nvCxnSpPr>
            <p:cNvPr id="1916944" name="AutoShape 16"/>
            <p:cNvCxnSpPr>
              <a:cxnSpLocks noChangeShapeType="1"/>
              <a:stCxn id="1916931" idx="1"/>
              <a:endCxn id="1916941" idx="3"/>
            </p:cNvCxnSpPr>
            <p:nvPr/>
          </p:nvCxnSpPr>
          <p:spPr bwMode="auto">
            <a:xfrm rot="10800000" flipV="1">
              <a:off x="930" y="1426"/>
              <a:ext cx="408" cy="1072"/>
            </a:xfrm>
            <a:prstGeom prst="bentConnector3">
              <a:avLst>
                <a:gd name="adj1" fmla="val 50000"/>
              </a:avLst>
            </a:prstGeom>
            <a:solidFill>
              <a:srgbClr val="80BEC9"/>
            </a:solidFill>
            <a:ln w="6350">
              <a:solidFill>
                <a:srgbClr val="85904E"/>
              </a:solidFill>
              <a:miter lim="800000"/>
              <a:headEnd type="none" w="sm" len="sm"/>
              <a:tailEnd type="none" w="sm" len="sm"/>
            </a:ln>
            <a:effectLst/>
          </p:spPr>
        </p:cxnSp>
      </p:grpSp>
      <p:sp>
        <p:nvSpPr>
          <p:cNvPr id="1916950" name="Rectangle 22"/>
          <p:cNvSpPr>
            <a:spLocks noChangeArrowheads="1"/>
          </p:cNvSpPr>
          <p:nvPr/>
        </p:nvSpPr>
        <p:spPr bwMode="auto">
          <a:xfrm>
            <a:off x="4572000" y="1852999"/>
            <a:ext cx="4248150" cy="503238"/>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SzPct val="125000"/>
              <a:buFont typeface="Arial" pitchFamily="34" charset="0"/>
              <a:buChar char="▪"/>
            </a:pPr>
            <a:r>
              <a:rPr lang="en-US" sz="1400" b="1" dirty="0">
                <a:solidFill>
                  <a:schemeClr val="accent1"/>
                </a:solidFill>
                <a:latin typeface="Arial"/>
              </a:rPr>
              <a:t>Focus areas and types of analysis vary from industry to industry</a:t>
            </a:r>
          </a:p>
        </p:txBody>
      </p:sp>
      <p:sp>
        <p:nvSpPr>
          <p:cNvPr id="1916953" name="Rectangle 25"/>
          <p:cNvSpPr>
            <a:spLocks noChangeArrowheads="1"/>
          </p:cNvSpPr>
          <p:nvPr/>
        </p:nvSpPr>
        <p:spPr bwMode="auto">
          <a:xfrm>
            <a:off x="3203575" y="4188212"/>
            <a:ext cx="1152525" cy="717550"/>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a:solidFill>
                  <a:schemeClr val="accent1"/>
                </a:solidFill>
                <a:latin typeface="Arial"/>
              </a:rPr>
              <a:t>Trend</a:t>
            </a:r>
          </a:p>
        </p:txBody>
      </p:sp>
      <p:sp>
        <p:nvSpPr>
          <p:cNvPr id="1916954" name="Rectangle 26"/>
          <p:cNvSpPr>
            <a:spLocks noChangeArrowheads="1"/>
          </p:cNvSpPr>
          <p:nvPr/>
        </p:nvSpPr>
        <p:spPr bwMode="auto">
          <a:xfrm>
            <a:off x="4572000" y="4186624"/>
            <a:ext cx="4248150" cy="717550"/>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CAGR, run rate, etc.</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Seasonality, LTM </a:t>
            </a:r>
          </a:p>
        </p:txBody>
      </p:sp>
      <p:sp>
        <p:nvSpPr>
          <p:cNvPr id="1916955" name="Rectangle 27"/>
          <p:cNvSpPr>
            <a:spLocks noChangeArrowheads="1"/>
          </p:cNvSpPr>
          <p:nvPr/>
        </p:nvSpPr>
        <p:spPr bwMode="auto">
          <a:xfrm>
            <a:off x="3203575" y="2487999"/>
            <a:ext cx="1152525" cy="1628775"/>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a:solidFill>
                  <a:schemeClr val="accent1"/>
                </a:solidFill>
                <a:latin typeface="Arial"/>
              </a:rPr>
              <a:t>Drivers</a:t>
            </a:r>
          </a:p>
        </p:txBody>
      </p:sp>
      <p:sp>
        <p:nvSpPr>
          <p:cNvPr id="1916956" name="Rectangle 28"/>
          <p:cNvSpPr>
            <a:spLocks noChangeArrowheads="1"/>
          </p:cNvSpPr>
          <p:nvPr/>
        </p:nvSpPr>
        <p:spPr bwMode="auto">
          <a:xfrm>
            <a:off x="4572000" y="2486412"/>
            <a:ext cx="4248150" cy="1628775"/>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Cut the revenue “pie” into pieces (e.g</a:t>
            </a:r>
            <a:r>
              <a:rPr lang="en-US" sz="1400" b="1" dirty="0" smtClean="0">
                <a:solidFill>
                  <a:schemeClr val="accent1"/>
                </a:solidFill>
                <a:latin typeface="Arial"/>
              </a:rPr>
              <a:t>. </a:t>
            </a:r>
            <a:r>
              <a:rPr lang="en-US" sz="1400" b="1" dirty="0">
                <a:solidFill>
                  <a:schemeClr val="accent1"/>
                </a:solidFill>
                <a:latin typeface="Arial"/>
              </a:rPr>
              <a:t>product, geography, customer)</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Organic growth/acquisition growth  </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Gross to net analysis</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Price/volume analysis</a:t>
            </a:r>
          </a:p>
          <a:p>
            <a:pPr marL="352425" indent="-352425" defTabSz="762000" eaLnBrk="0" hangingPunct="0">
              <a:spcBef>
                <a:spcPct val="20000"/>
              </a:spcBef>
              <a:buClr>
                <a:schemeClr val="accent1"/>
              </a:buClr>
              <a:buSzPct val="125000"/>
              <a:buFont typeface="Arial" pitchFamily="34" charset="0"/>
              <a:buChar char="▪"/>
            </a:pPr>
            <a:r>
              <a:rPr lang="en-US" sz="1400" b="1" dirty="0">
                <a:solidFill>
                  <a:schemeClr val="accent1"/>
                </a:solidFill>
                <a:latin typeface="Arial"/>
              </a:rPr>
              <a:t>Revenue bridge</a:t>
            </a:r>
          </a:p>
        </p:txBody>
      </p:sp>
      <p:sp>
        <p:nvSpPr>
          <p:cNvPr id="1916958" name="Rectangle 30"/>
          <p:cNvSpPr>
            <a:spLocks noChangeArrowheads="1"/>
          </p:cNvSpPr>
          <p:nvPr/>
        </p:nvSpPr>
        <p:spPr bwMode="auto">
          <a:xfrm>
            <a:off x="4572000" y="5050224"/>
            <a:ext cx="4248150" cy="576263"/>
          </a:xfrm>
          <a:prstGeom prst="rect">
            <a:avLst/>
          </a:prstGeom>
          <a:solidFill>
            <a:srgbClr val="BDDC80"/>
          </a:solidFill>
          <a:ln w="6350">
            <a:noFill/>
            <a:miter lim="800000"/>
            <a:headEnd type="none" w="sm" len="sm"/>
            <a:tailEnd type="none" w="sm" len="sm"/>
          </a:ln>
          <a:effectLst/>
        </p:spPr>
        <p:txBody>
          <a:bodyPr lIns="54000" tIns="54000" rIns="54000" bIns="54000" anchor="ctr"/>
          <a:lstStyle/>
          <a:p>
            <a:pPr marL="352425" indent="-352425" defTabSz="762000" eaLnBrk="0" hangingPunct="0">
              <a:spcBef>
                <a:spcPct val="20000"/>
              </a:spcBef>
              <a:buClr>
                <a:schemeClr val="accent1"/>
              </a:buClr>
              <a:buSzPct val="120000"/>
              <a:buFont typeface="Arial" pitchFamily="34" charset="0"/>
              <a:buChar char="▪"/>
            </a:pPr>
            <a:r>
              <a:rPr lang="en-US" sz="1400" b="1" dirty="0">
                <a:solidFill>
                  <a:schemeClr val="accent1"/>
                </a:solidFill>
                <a:latin typeface="Arial"/>
              </a:rPr>
              <a:t>Revenue recognition</a:t>
            </a:r>
          </a:p>
          <a:p>
            <a:pPr marL="352425" indent="-352425" defTabSz="762000" eaLnBrk="0" hangingPunct="0">
              <a:spcBef>
                <a:spcPct val="20000"/>
              </a:spcBef>
              <a:buClr>
                <a:schemeClr val="accent1"/>
              </a:buClr>
              <a:buSzPct val="120000"/>
              <a:buFont typeface="Arial" pitchFamily="34" charset="0"/>
              <a:buChar char="▪"/>
            </a:pPr>
            <a:r>
              <a:rPr lang="en-US" sz="1400" b="1" dirty="0">
                <a:solidFill>
                  <a:schemeClr val="accent1"/>
                </a:solidFill>
                <a:latin typeface="Arial"/>
              </a:rPr>
              <a:t>Client’s needs</a:t>
            </a:r>
          </a:p>
        </p:txBody>
      </p:sp>
      <p:grpSp>
        <p:nvGrpSpPr>
          <p:cNvPr id="3" name="Group 40"/>
          <p:cNvGrpSpPr>
            <a:grpSpLocks/>
          </p:cNvGrpSpPr>
          <p:nvPr/>
        </p:nvGrpSpPr>
        <p:grpSpPr bwMode="auto">
          <a:xfrm>
            <a:off x="1476375" y="1854587"/>
            <a:ext cx="2879725" cy="1284287"/>
            <a:chOff x="930" y="1689"/>
            <a:chExt cx="1814" cy="809"/>
          </a:xfrm>
          <a:solidFill>
            <a:schemeClr val="accent1"/>
          </a:solidFill>
        </p:grpSpPr>
        <p:sp>
          <p:nvSpPr>
            <p:cNvPr id="1916949" name="Rectangle 21"/>
            <p:cNvSpPr>
              <a:spLocks noChangeArrowheads="1"/>
            </p:cNvSpPr>
            <p:nvPr/>
          </p:nvSpPr>
          <p:spPr bwMode="auto">
            <a:xfrm>
              <a:off x="1338" y="1689"/>
              <a:ext cx="1406" cy="317"/>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accent1"/>
                  </a:solidFill>
                  <a:latin typeface="Arial"/>
                </a:rPr>
                <a:t>Check industry characteristics</a:t>
              </a:r>
            </a:p>
          </p:txBody>
        </p:sp>
        <p:cxnSp>
          <p:nvCxnSpPr>
            <p:cNvPr id="1916959" name="AutoShape 31"/>
            <p:cNvCxnSpPr>
              <a:cxnSpLocks noChangeShapeType="1"/>
              <a:stCxn id="1916949" idx="1"/>
              <a:endCxn id="1916941" idx="3"/>
            </p:cNvCxnSpPr>
            <p:nvPr/>
          </p:nvCxnSpPr>
          <p:spPr bwMode="auto">
            <a:xfrm rot="10800000" flipV="1">
              <a:off x="930" y="1847"/>
              <a:ext cx="408" cy="651"/>
            </a:xfrm>
            <a:prstGeom prst="bentConnector3">
              <a:avLst>
                <a:gd name="adj1" fmla="val 50000"/>
              </a:avLst>
            </a:prstGeom>
            <a:solidFill>
              <a:srgbClr val="80BEC9"/>
            </a:solidFill>
            <a:ln w="6350">
              <a:solidFill>
                <a:srgbClr val="85904E"/>
              </a:solidFill>
              <a:miter lim="800000"/>
              <a:headEnd type="none" w="sm" len="sm"/>
              <a:tailEnd type="none" w="sm" len="sm"/>
            </a:ln>
            <a:effectLst/>
          </p:spPr>
        </p:cxnSp>
      </p:grpSp>
      <p:grpSp>
        <p:nvGrpSpPr>
          <p:cNvPr id="4" name="Group 42"/>
          <p:cNvGrpSpPr>
            <a:grpSpLocks/>
          </p:cNvGrpSpPr>
          <p:nvPr/>
        </p:nvGrpSpPr>
        <p:grpSpPr bwMode="auto">
          <a:xfrm>
            <a:off x="1476375" y="3138874"/>
            <a:ext cx="2879725" cy="2489200"/>
            <a:chOff x="930" y="2498"/>
            <a:chExt cx="1814" cy="1568"/>
          </a:xfrm>
          <a:solidFill>
            <a:schemeClr val="accent1"/>
          </a:solidFill>
        </p:grpSpPr>
        <p:sp>
          <p:nvSpPr>
            <p:cNvPr id="1916957" name="Rectangle 29"/>
            <p:cNvSpPr>
              <a:spLocks noChangeArrowheads="1"/>
            </p:cNvSpPr>
            <p:nvPr/>
          </p:nvSpPr>
          <p:spPr bwMode="auto">
            <a:xfrm>
              <a:off x="1338" y="3703"/>
              <a:ext cx="1406" cy="363"/>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dirty="0">
                  <a:solidFill>
                    <a:schemeClr val="accent1"/>
                  </a:solidFill>
                  <a:latin typeface="Arial"/>
                </a:rPr>
                <a:t>Other considerations</a:t>
              </a:r>
            </a:p>
          </p:txBody>
        </p:sp>
        <p:cxnSp>
          <p:nvCxnSpPr>
            <p:cNvPr id="1916962" name="AutoShape 34"/>
            <p:cNvCxnSpPr>
              <a:cxnSpLocks noChangeShapeType="1"/>
              <a:stCxn id="1916957" idx="1"/>
              <a:endCxn id="1916941" idx="3"/>
            </p:cNvCxnSpPr>
            <p:nvPr/>
          </p:nvCxnSpPr>
          <p:spPr bwMode="auto">
            <a:xfrm rot="10800000">
              <a:off x="930" y="2498"/>
              <a:ext cx="408" cy="1386"/>
            </a:xfrm>
            <a:prstGeom prst="bentConnector3">
              <a:avLst>
                <a:gd name="adj1" fmla="val 50000"/>
              </a:avLst>
            </a:prstGeom>
            <a:solidFill>
              <a:srgbClr val="80BEC9"/>
            </a:solidFill>
            <a:ln w="6350">
              <a:solidFill>
                <a:srgbClr val="85904E"/>
              </a:solidFill>
              <a:miter lim="800000"/>
              <a:headEnd type="none" w="sm" len="sm"/>
              <a:tailEnd type="none" w="sm" len="sm"/>
            </a:ln>
            <a:effectLst/>
          </p:spPr>
        </p:cxnSp>
      </p:grpSp>
      <p:grpSp>
        <p:nvGrpSpPr>
          <p:cNvPr id="5" name="Group 41"/>
          <p:cNvGrpSpPr>
            <a:grpSpLocks/>
          </p:cNvGrpSpPr>
          <p:nvPr/>
        </p:nvGrpSpPr>
        <p:grpSpPr bwMode="auto">
          <a:xfrm>
            <a:off x="1476375" y="2486412"/>
            <a:ext cx="1655763" cy="2420937"/>
            <a:chOff x="930" y="2087"/>
            <a:chExt cx="1043" cy="1525"/>
          </a:xfrm>
          <a:solidFill>
            <a:schemeClr val="accent1"/>
          </a:solidFill>
        </p:grpSpPr>
        <p:cxnSp>
          <p:nvCxnSpPr>
            <p:cNvPr id="1916961" name="AutoShape 33"/>
            <p:cNvCxnSpPr>
              <a:cxnSpLocks noChangeShapeType="1"/>
              <a:stCxn id="1916966" idx="1"/>
              <a:endCxn id="1916941" idx="3"/>
            </p:cNvCxnSpPr>
            <p:nvPr/>
          </p:nvCxnSpPr>
          <p:spPr bwMode="auto">
            <a:xfrm rot="10800000">
              <a:off x="930" y="2498"/>
              <a:ext cx="408" cy="351"/>
            </a:xfrm>
            <a:prstGeom prst="bentConnector3">
              <a:avLst>
                <a:gd name="adj1" fmla="val 50000"/>
              </a:avLst>
            </a:prstGeom>
            <a:solidFill>
              <a:srgbClr val="80BEC9"/>
            </a:solidFill>
            <a:ln w="6350">
              <a:solidFill>
                <a:srgbClr val="85904E"/>
              </a:solidFill>
              <a:miter lim="800000"/>
              <a:headEnd type="none" w="sm" len="sm"/>
              <a:tailEnd type="none" w="sm" len="sm"/>
            </a:ln>
            <a:effectLst/>
          </p:spPr>
        </p:cxnSp>
        <p:sp>
          <p:nvSpPr>
            <p:cNvPr id="1916966" name="Rectangle 38"/>
            <p:cNvSpPr>
              <a:spLocks noChangeArrowheads="1"/>
            </p:cNvSpPr>
            <p:nvPr/>
          </p:nvSpPr>
          <p:spPr bwMode="auto">
            <a:xfrm>
              <a:off x="1338" y="2087"/>
              <a:ext cx="635" cy="1525"/>
            </a:xfrm>
            <a:prstGeom prst="rect">
              <a:avLst/>
            </a:prstGeom>
            <a:solidFill>
              <a:srgbClr val="80BEC9"/>
            </a:solidFill>
            <a:ln w="6350">
              <a:noFill/>
              <a:miter lim="800000"/>
              <a:headEnd type="none" w="sm" len="sm"/>
              <a:tailEnd type="none" w="sm" len="sm"/>
            </a:ln>
            <a:effectLst/>
          </p:spPr>
          <p:txBody>
            <a:bodyPr lIns="54000" tIns="54000" rIns="54000" bIns="54000" anchor="ctr"/>
            <a:lstStyle/>
            <a:p>
              <a:pPr algn="ctr" defTabSz="762000" eaLnBrk="0" hangingPunct="0">
                <a:spcBef>
                  <a:spcPct val="20000"/>
                </a:spcBef>
              </a:pPr>
              <a:r>
                <a:rPr lang="en-US" sz="1400" b="1">
                  <a:solidFill>
                    <a:schemeClr val="accent1"/>
                  </a:solidFill>
                  <a:latin typeface="Arial"/>
                </a:rPr>
                <a:t>Apply relevant types of analysis</a:t>
              </a:r>
            </a:p>
          </p:txBody>
        </p:sp>
      </p:grpSp>
      <p:sp>
        <p:nvSpPr>
          <p:cNvPr id="25" name="Rectangle 4"/>
          <p:cNvSpPr>
            <a:spLocks noChangeArrowheads="1"/>
          </p:cNvSpPr>
          <p:nvPr/>
        </p:nvSpPr>
        <p:spPr bwMode="auto">
          <a:xfrm>
            <a:off x="342900" y="5708772"/>
            <a:ext cx="8477250" cy="660036"/>
          </a:xfrm>
          <a:prstGeom prst="rect">
            <a:avLst/>
          </a:prstGeom>
          <a:solidFill>
            <a:srgbClr val="A79E70"/>
          </a:solidFill>
          <a:ln w="6350">
            <a:noFill/>
            <a:miter lim="800000"/>
            <a:headEnd type="none" w="sm" len="sm"/>
            <a:tailEnd type="none" w="sm" len="sm"/>
          </a:ln>
          <a:effectLst/>
        </p:spPr>
        <p:txBody>
          <a:bodyPr lIns="54000" tIns="54000" rIns="54000" bIns="54000" anchor="ctr"/>
          <a:lstStyle/>
          <a:p>
            <a:pPr algn="r" defTabSz="762000">
              <a:spcBef>
                <a:spcPct val="20000"/>
              </a:spcBef>
              <a:buClr>
                <a:schemeClr val="tx2"/>
              </a:buClr>
              <a:buSzPct val="85000"/>
              <a:buFont typeface="Wingdings" pitchFamily="2" charset="2"/>
              <a:buNone/>
            </a:pPr>
            <a:r>
              <a:rPr lang="en-GB" sz="1400" b="1" dirty="0">
                <a:solidFill>
                  <a:schemeClr val="bg1"/>
                </a:solidFill>
                <a:latin typeface="Arial"/>
              </a:rPr>
              <a:t>The framework above is to help think through the analysis, however what you perform on each engagement may vary significantly based on the industry and company.    </a:t>
            </a:r>
          </a:p>
        </p:txBody>
      </p:sp>
      <p:pic>
        <p:nvPicPr>
          <p:cNvPr id="26" name="Picture 5"/>
          <p:cNvPicPr>
            <a:picLocks noChangeAspect="1" noChangeArrowheads="1"/>
          </p:cNvPicPr>
          <p:nvPr/>
        </p:nvPicPr>
        <p:blipFill>
          <a:blip r:embed="rId3"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16933"/>
                                        </p:tgtEl>
                                        <p:attrNameLst>
                                          <p:attrName>style.visibility</p:attrName>
                                        </p:attrNameLst>
                                      </p:cBhvr>
                                      <p:to>
                                        <p:strVal val="visible"/>
                                      </p:to>
                                    </p:set>
                                    <p:anim calcmode="lin" valueType="num">
                                      <p:cBhvr additive="base">
                                        <p:cTn id="13" dur="500" fill="hold"/>
                                        <p:tgtEl>
                                          <p:spTgt spid="1916933"/>
                                        </p:tgtEl>
                                        <p:attrNameLst>
                                          <p:attrName>ppt_x</p:attrName>
                                        </p:attrNameLst>
                                      </p:cBhvr>
                                      <p:tavLst>
                                        <p:tav tm="0">
                                          <p:val>
                                            <p:strVal val="#ppt_x"/>
                                          </p:val>
                                        </p:tav>
                                        <p:tav tm="100000">
                                          <p:val>
                                            <p:strVal val="#ppt_x"/>
                                          </p:val>
                                        </p:tav>
                                      </p:tavLst>
                                    </p:anim>
                                    <p:anim calcmode="lin" valueType="num">
                                      <p:cBhvr additive="base">
                                        <p:cTn id="14" dur="500" fill="hold"/>
                                        <p:tgtEl>
                                          <p:spTgt spid="19169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16950"/>
                                        </p:tgtEl>
                                        <p:attrNameLst>
                                          <p:attrName>style.visibility</p:attrName>
                                        </p:attrNameLst>
                                      </p:cBhvr>
                                      <p:to>
                                        <p:strVal val="visible"/>
                                      </p:to>
                                    </p:set>
                                    <p:anim calcmode="lin" valueType="num">
                                      <p:cBhvr additive="base">
                                        <p:cTn id="25" dur="500" fill="hold"/>
                                        <p:tgtEl>
                                          <p:spTgt spid="1916950"/>
                                        </p:tgtEl>
                                        <p:attrNameLst>
                                          <p:attrName>ppt_x</p:attrName>
                                        </p:attrNameLst>
                                      </p:cBhvr>
                                      <p:tavLst>
                                        <p:tav tm="0">
                                          <p:val>
                                            <p:strVal val="#ppt_x"/>
                                          </p:val>
                                        </p:tav>
                                        <p:tav tm="100000">
                                          <p:val>
                                            <p:strVal val="#ppt_x"/>
                                          </p:val>
                                        </p:tav>
                                      </p:tavLst>
                                    </p:anim>
                                    <p:anim calcmode="lin" valueType="num">
                                      <p:cBhvr additive="base">
                                        <p:cTn id="26" dur="500" fill="hold"/>
                                        <p:tgtEl>
                                          <p:spTgt spid="191695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16955"/>
                                        </p:tgtEl>
                                        <p:attrNameLst>
                                          <p:attrName>style.visibility</p:attrName>
                                        </p:attrNameLst>
                                      </p:cBhvr>
                                      <p:to>
                                        <p:strVal val="visible"/>
                                      </p:to>
                                    </p:set>
                                    <p:anim calcmode="lin" valueType="num">
                                      <p:cBhvr additive="base">
                                        <p:cTn id="37" dur="500" fill="hold"/>
                                        <p:tgtEl>
                                          <p:spTgt spid="1916955"/>
                                        </p:tgtEl>
                                        <p:attrNameLst>
                                          <p:attrName>ppt_x</p:attrName>
                                        </p:attrNameLst>
                                      </p:cBhvr>
                                      <p:tavLst>
                                        <p:tav tm="0">
                                          <p:val>
                                            <p:strVal val="#ppt_x"/>
                                          </p:val>
                                        </p:tav>
                                        <p:tav tm="100000">
                                          <p:val>
                                            <p:strVal val="#ppt_x"/>
                                          </p:val>
                                        </p:tav>
                                      </p:tavLst>
                                    </p:anim>
                                    <p:anim calcmode="lin" valueType="num">
                                      <p:cBhvr additive="base">
                                        <p:cTn id="38" dur="500" fill="hold"/>
                                        <p:tgtEl>
                                          <p:spTgt spid="191695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16956"/>
                                        </p:tgtEl>
                                        <p:attrNameLst>
                                          <p:attrName>style.visibility</p:attrName>
                                        </p:attrNameLst>
                                      </p:cBhvr>
                                      <p:to>
                                        <p:strVal val="visible"/>
                                      </p:to>
                                    </p:set>
                                    <p:anim calcmode="lin" valueType="num">
                                      <p:cBhvr additive="base">
                                        <p:cTn id="43" dur="500" fill="hold"/>
                                        <p:tgtEl>
                                          <p:spTgt spid="1916956"/>
                                        </p:tgtEl>
                                        <p:attrNameLst>
                                          <p:attrName>ppt_x</p:attrName>
                                        </p:attrNameLst>
                                      </p:cBhvr>
                                      <p:tavLst>
                                        <p:tav tm="0">
                                          <p:val>
                                            <p:strVal val="#ppt_x"/>
                                          </p:val>
                                        </p:tav>
                                        <p:tav tm="100000">
                                          <p:val>
                                            <p:strVal val="#ppt_x"/>
                                          </p:val>
                                        </p:tav>
                                      </p:tavLst>
                                    </p:anim>
                                    <p:anim calcmode="lin" valueType="num">
                                      <p:cBhvr additive="base">
                                        <p:cTn id="44" dur="500" fill="hold"/>
                                        <p:tgtEl>
                                          <p:spTgt spid="191695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16953"/>
                                        </p:tgtEl>
                                        <p:attrNameLst>
                                          <p:attrName>style.visibility</p:attrName>
                                        </p:attrNameLst>
                                      </p:cBhvr>
                                      <p:to>
                                        <p:strVal val="visible"/>
                                      </p:to>
                                    </p:set>
                                    <p:anim calcmode="lin" valueType="num">
                                      <p:cBhvr additive="base">
                                        <p:cTn id="49" dur="500" fill="hold"/>
                                        <p:tgtEl>
                                          <p:spTgt spid="1916953"/>
                                        </p:tgtEl>
                                        <p:attrNameLst>
                                          <p:attrName>ppt_x</p:attrName>
                                        </p:attrNameLst>
                                      </p:cBhvr>
                                      <p:tavLst>
                                        <p:tav tm="0">
                                          <p:val>
                                            <p:strVal val="#ppt_x"/>
                                          </p:val>
                                        </p:tav>
                                        <p:tav tm="100000">
                                          <p:val>
                                            <p:strVal val="#ppt_x"/>
                                          </p:val>
                                        </p:tav>
                                      </p:tavLst>
                                    </p:anim>
                                    <p:anim calcmode="lin" valueType="num">
                                      <p:cBhvr additive="base">
                                        <p:cTn id="50" dur="500" fill="hold"/>
                                        <p:tgtEl>
                                          <p:spTgt spid="191695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16954"/>
                                        </p:tgtEl>
                                        <p:attrNameLst>
                                          <p:attrName>style.visibility</p:attrName>
                                        </p:attrNameLst>
                                      </p:cBhvr>
                                      <p:to>
                                        <p:strVal val="visible"/>
                                      </p:to>
                                    </p:set>
                                    <p:anim calcmode="lin" valueType="num">
                                      <p:cBhvr additive="base">
                                        <p:cTn id="55" dur="500" fill="hold"/>
                                        <p:tgtEl>
                                          <p:spTgt spid="1916954"/>
                                        </p:tgtEl>
                                        <p:attrNameLst>
                                          <p:attrName>ppt_x</p:attrName>
                                        </p:attrNameLst>
                                      </p:cBhvr>
                                      <p:tavLst>
                                        <p:tav tm="0">
                                          <p:val>
                                            <p:strVal val="#ppt_x"/>
                                          </p:val>
                                        </p:tav>
                                        <p:tav tm="100000">
                                          <p:val>
                                            <p:strVal val="#ppt_x"/>
                                          </p:val>
                                        </p:tav>
                                      </p:tavLst>
                                    </p:anim>
                                    <p:anim calcmode="lin" valueType="num">
                                      <p:cBhvr additive="base">
                                        <p:cTn id="56" dur="500" fill="hold"/>
                                        <p:tgtEl>
                                          <p:spTgt spid="191695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16958"/>
                                        </p:tgtEl>
                                        <p:attrNameLst>
                                          <p:attrName>style.visibility</p:attrName>
                                        </p:attrNameLst>
                                      </p:cBhvr>
                                      <p:to>
                                        <p:strVal val="visible"/>
                                      </p:to>
                                    </p:set>
                                    <p:anim calcmode="lin" valueType="num">
                                      <p:cBhvr additive="base">
                                        <p:cTn id="67" dur="500" fill="hold"/>
                                        <p:tgtEl>
                                          <p:spTgt spid="1916958"/>
                                        </p:tgtEl>
                                        <p:attrNameLst>
                                          <p:attrName>ppt_x</p:attrName>
                                        </p:attrNameLst>
                                      </p:cBhvr>
                                      <p:tavLst>
                                        <p:tav tm="0">
                                          <p:val>
                                            <p:strVal val="#ppt_x"/>
                                          </p:val>
                                        </p:tav>
                                        <p:tav tm="100000">
                                          <p:val>
                                            <p:strVal val="#ppt_x"/>
                                          </p:val>
                                        </p:tav>
                                      </p:tavLst>
                                    </p:anim>
                                    <p:anim calcmode="lin" valueType="num">
                                      <p:cBhvr additive="base">
                                        <p:cTn id="68" dur="500" fill="hold"/>
                                        <p:tgtEl>
                                          <p:spTgt spid="191695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ppt_x"/>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6933" grpId="0" animBg="1"/>
      <p:bldP spid="1916950" grpId="0" animBg="1"/>
      <p:bldP spid="1916953" grpId="0" animBg="1"/>
      <p:bldP spid="1916954" grpId="0" animBg="1"/>
      <p:bldP spid="1916955" grpId="0" animBg="1"/>
      <p:bldP spid="1916956" grpId="0" animBg="1"/>
      <p:bldP spid="1916958"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1026" name="Rectangle 2"/>
          <p:cNvSpPr>
            <a:spLocks noChangeArrowheads="1"/>
          </p:cNvSpPr>
          <p:nvPr/>
        </p:nvSpPr>
        <p:spPr bwMode="auto">
          <a:xfrm>
            <a:off x="517525" y="225425"/>
            <a:ext cx="8474075" cy="1116013"/>
          </a:xfrm>
          <a:prstGeom prst="rect">
            <a:avLst/>
          </a:prstGeom>
          <a:noFill/>
          <a:ln w="9525" algn="ctr">
            <a:noFill/>
            <a:miter lim="800000"/>
            <a:headEnd/>
            <a:tailEnd/>
          </a:ln>
          <a:effectLst>
            <a:outerShdw dist="35921" dir="2700000" algn="ctr" rotWithShape="0">
              <a:schemeClr val="bg2"/>
            </a:outerShdw>
          </a:effectLst>
        </p:spPr>
        <p:txBody>
          <a:bodyPr anchor="ctr"/>
          <a:lstStyle/>
          <a:p>
            <a:pPr algn="l"/>
            <a:endParaRPr lang="en-US" sz="3000"/>
          </a:p>
        </p:txBody>
      </p:sp>
      <p:sp>
        <p:nvSpPr>
          <p:cNvPr id="1921027" name="Rectangle 3"/>
          <p:cNvSpPr>
            <a:spLocks noGrp="1" noChangeArrowheads="1"/>
          </p:cNvSpPr>
          <p:nvPr>
            <p:ph type="title"/>
          </p:nvPr>
        </p:nvSpPr>
        <p:spPr bwMode="gray"/>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example industry </a:t>
            </a:r>
            <a:r>
              <a:rPr lang="en-US" sz="1800" dirty="0"/>
              <a:t>characteristics</a:t>
            </a:r>
          </a:p>
        </p:txBody>
      </p:sp>
      <p:sp>
        <p:nvSpPr>
          <p:cNvPr id="1921111" name="Text Box 87"/>
          <p:cNvSpPr txBox="1">
            <a:spLocks noChangeArrowheads="1"/>
          </p:cNvSpPr>
          <p:nvPr/>
        </p:nvSpPr>
        <p:spPr bwMode="auto">
          <a:xfrm>
            <a:off x="5076825" y="3325137"/>
            <a:ext cx="3743325" cy="254000"/>
          </a:xfrm>
          <a:prstGeom prst="rect">
            <a:avLst/>
          </a:prstGeom>
          <a:solidFill>
            <a:srgbClr val="E7EDF5"/>
          </a:solid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a:solidFill>
                  <a:schemeClr val="accent1"/>
                </a:solidFill>
              </a:rPr>
              <a:t>Sales by store, slotting fee, gift card, on-line business</a:t>
            </a:r>
          </a:p>
        </p:txBody>
      </p:sp>
      <p:sp>
        <p:nvSpPr>
          <p:cNvPr id="1921112" name="Text Box 88"/>
          <p:cNvSpPr txBox="1">
            <a:spLocks noChangeArrowheads="1"/>
          </p:cNvSpPr>
          <p:nvPr/>
        </p:nvSpPr>
        <p:spPr bwMode="auto">
          <a:xfrm>
            <a:off x="5076825" y="3629937"/>
            <a:ext cx="3743325" cy="254000"/>
          </a:xfrm>
          <a:prstGeom prst="rect">
            <a:avLst/>
          </a:prstGeom>
          <a:solidFill>
            <a:srgbClr val="E7EDF5"/>
          </a:solid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a:solidFill>
                  <a:schemeClr val="accent1"/>
                </a:solidFill>
              </a:rPr>
              <a:t>Product sales, delivery charge, catering</a:t>
            </a:r>
          </a:p>
        </p:txBody>
      </p:sp>
      <p:sp>
        <p:nvSpPr>
          <p:cNvPr id="1921113" name="Text Box 89"/>
          <p:cNvSpPr txBox="1">
            <a:spLocks noChangeArrowheads="1"/>
          </p:cNvSpPr>
          <p:nvPr/>
        </p:nvSpPr>
        <p:spPr bwMode="auto">
          <a:xfrm>
            <a:off x="5076825" y="3934737"/>
            <a:ext cx="3743325" cy="254000"/>
          </a:xfrm>
          <a:prstGeom prst="rect">
            <a:avLst/>
          </a:prstGeom>
          <a:solidFill>
            <a:srgbClr val="E7EDF5"/>
          </a:solid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a:solidFill>
                  <a:schemeClr val="accent1"/>
                </a:solidFill>
              </a:rPr>
              <a:t>Product sales, maintenance services, spare parts</a:t>
            </a:r>
          </a:p>
        </p:txBody>
      </p:sp>
      <p:sp>
        <p:nvSpPr>
          <p:cNvPr id="1921114" name="Text Box 90"/>
          <p:cNvSpPr txBox="1">
            <a:spLocks noChangeArrowheads="1"/>
          </p:cNvSpPr>
          <p:nvPr/>
        </p:nvSpPr>
        <p:spPr bwMode="auto">
          <a:xfrm>
            <a:off x="5076825" y="4309387"/>
            <a:ext cx="3743325" cy="254000"/>
          </a:xfrm>
          <a:prstGeom prst="rect">
            <a:avLst/>
          </a:prstGeom>
          <a:solidFill>
            <a:srgbClr val="E7EDF5"/>
          </a:solid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a:solidFill>
                  <a:schemeClr val="accent1"/>
                </a:solidFill>
              </a:rPr>
              <a:t>Installation charge, subscription fees, equipment sales</a:t>
            </a:r>
          </a:p>
        </p:txBody>
      </p:sp>
      <p:sp>
        <p:nvSpPr>
          <p:cNvPr id="1921115" name="Text Box 91"/>
          <p:cNvSpPr txBox="1">
            <a:spLocks noChangeArrowheads="1"/>
          </p:cNvSpPr>
          <p:nvPr/>
        </p:nvSpPr>
        <p:spPr bwMode="auto">
          <a:xfrm>
            <a:off x="5076825" y="4614187"/>
            <a:ext cx="3743325" cy="254000"/>
          </a:xfrm>
          <a:prstGeom prst="rect">
            <a:avLst/>
          </a:prstGeom>
          <a:solidFill>
            <a:srgbClr val="E7EDF5"/>
          </a:solid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dirty="0">
                <a:solidFill>
                  <a:schemeClr val="accent1"/>
                </a:solidFill>
              </a:rPr>
              <a:t>Product sales, maintenance services, spare parts </a:t>
            </a:r>
          </a:p>
        </p:txBody>
      </p:sp>
      <p:sp>
        <p:nvSpPr>
          <p:cNvPr id="1921116" name="Text Box 92"/>
          <p:cNvSpPr txBox="1">
            <a:spLocks noChangeArrowheads="1"/>
          </p:cNvSpPr>
          <p:nvPr/>
        </p:nvSpPr>
        <p:spPr bwMode="auto">
          <a:xfrm>
            <a:off x="5076825" y="4918987"/>
            <a:ext cx="3743325" cy="254000"/>
          </a:xfrm>
          <a:prstGeom prst="rect">
            <a:avLst/>
          </a:prstGeom>
          <a:solidFill>
            <a:srgbClr val="E7EDF5"/>
          </a:solid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a:solidFill>
                  <a:schemeClr val="accent1"/>
                </a:solidFill>
              </a:rPr>
              <a:t>Advertising, circulation, seminars, on-line business</a:t>
            </a:r>
          </a:p>
        </p:txBody>
      </p:sp>
      <p:sp>
        <p:nvSpPr>
          <p:cNvPr id="1921117" name="Text Box 93"/>
          <p:cNvSpPr txBox="1">
            <a:spLocks noChangeArrowheads="1"/>
          </p:cNvSpPr>
          <p:nvPr/>
        </p:nvSpPr>
        <p:spPr bwMode="auto">
          <a:xfrm>
            <a:off x="5076825" y="5223787"/>
            <a:ext cx="3743325" cy="254000"/>
          </a:xfrm>
          <a:prstGeom prst="rect">
            <a:avLst/>
          </a:prstGeom>
          <a:solidFill>
            <a:srgbClr val="E7EDF5"/>
          </a:solid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dirty="0">
                <a:solidFill>
                  <a:schemeClr val="accent1"/>
                </a:solidFill>
              </a:rPr>
              <a:t>Software sales, installation service, maintenance</a:t>
            </a:r>
          </a:p>
        </p:txBody>
      </p:sp>
      <p:sp>
        <p:nvSpPr>
          <p:cNvPr id="1921118" name="Text Box 94"/>
          <p:cNvSpPr txBox="1">
            <a:spLocks noChangeArrowheads="1"/>
          </p:cNvSpPr>
          <p:nvPr/>
        </p:nvSpPr>
        <p:spPr bwMode="auto">
          <a:xfrm>
            <a:off x="5076825" y="5617487"/>
            <a:ext cx="3743325" cy="254000"/>
          </a:xfrm>
          <a:prstGeom prst="rect">
            <a:avLst/>
          </a:prstGeom>
          <a:solidFill>
            <a:srgbClr val="E7EDF5"/>
          </a:solid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dirty="0">
                <a:solidFill>
                  <a:schemeClr val="accent1"/>
                </a:solidFill>
              </a:rPr>
              <a:t>Interest spread, commission, fee income</a:t>
            </a:r>
          </a:p>
        </p:txBody>
      </p:sp>
      <p:sp>
        <p:nvSpPr>
          <p:cNvPr id="1921119" name="Text Box 95"/>
          <p:cNvSpPr txBox="1">
            <a:spLocks noChangeArrowheads="1"/>
          </p:cNvSpPr>
          <p:nvPr/>
        </p:nvSpPr>
        <p:spPr bwMode="auto">
          <a:xfrm>
            <a:off x="5065713" y="5922287"/>
            <a:ext cx="3743325" cy="254000"/>
          </a:xfrm>
          <a:prstGeom prst="rect">
            <a:avLst/>
          </a:prstGeom>
          <a:solidFill>
            <a:srgbClr val="E7EDF5"/>
          </a:solid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dirty="0">
                <a:solidFill>
                  <a:schemeClr val="accent1"/>
                </a:solidFill>
              </a:rPr>
              <a:t>Premium, investment income, reinsurance </a:t>
            </a:r>
          </a:p>
        </p:txBody>
      </p:sp>
      <p:grpSp>
        <p:nvGrpSpPr>
          <p:cNvPr id="2" name="Group 104"/>
          <p:cNvGrpSpPr>
            <a:grpSpLocks/>
          </p:cNvGrpSpPr>
          <p:nvPr/>
        </p:nvGrpSpPr>
        <p:grpSpPr bwMode="auto">
          <a:xfrm>
            <a:off x="381000" y="3326725"/>
            <a:ext cx="4478338" cy="863600"/>
            <a:chOff x="240" y="2251"/>
            <a:chExt cx="2821" cy="544"/>
          </a:xfrm>
          <a:solidFill>
            <a:srgbClr val="E7EDF5"/>
          </a:solidFill>
        </p:grpSpPr>
        <p:sp>
          <p:nvSpPr>
            <p:cNvPr id="1921061" name="Text Box 37"/>
            <p:cNvSpPr txBox="1">
              <a:spLocks noChangeArrowheads="1"/>
            </p:cNvSpPr>
            <p:nvPr/>
          </p:nvSpPr>
          <p:spPr bwMode="auto">
            <a:xfrm>
              <a:off x="240" y="2254"/>
              <a:ext cx="1056" cy="525"/>
            </a:xfrm>
            <a:prstGeom prst="rect">
              <a:avLst/>
            </a:prstGeom>
            <a:grpFill/>
            <a:ln w="9525">
              <a:solidFill>
                <a:schemeClr val="tx1"/>
              </a:solidFill>
              <a:miter lim="800000"/>
              <a:headEnd/>
              <a:tailEnd/>
            </a:ln>
            <a:effectLst/>
          </p:spPr>
          <p:txBody>
            <a:bodyPr>
              <a:spAutoFit/>
            </a:bodyPr>
            <a:lstStyle/>
            <a:p>
              <a:pPr algn="l">
                <a:spcBef>
                  <a:spcPct val="50000"/>
                </a:spcBef>
              </a:pPr>
              <a:endParaRPr lang="en-US" sz="1200" b="0">
                <a:solidFill>
                  <a:schemeClr val="accent1"/>
                </a:solidFill>
              </a:endParaRPr>
            </a:p>
            <a:p>
              <a:pPr algn="l">
                <a:spcBef>
                  <a:spcPct val="50000"/>
                </a:spcBef>
              </a:pPr>
              <a:r>
                <a:rPr lang="en-US" sz="1200">
                  <a:solidFill>
                    <a:schemeClr val="accent1"/>
                  </a:solidFill>
                </a:rPr>
                <a:t>Consumer Markets</a:t>
              </a:r>
            </a:p>
            <a:p>
              <a:pPr algn="l">
                <a:spcBef>
                  <a:spcPct val="50000"/>
                </a:spcBef>
              </a:pPr>
              <a:endParaRPr lang="en-US" sz="1200" b="0">
                <a:solidFill>
                  <a:schemeClr val="accent1"/>
                </a:solidFill>
              </a:endParaRPr>
            </a:p>
          </p:txBody>
        </p:sp>
        <p:cxnSp>
          <p:nvCxnSpPr>
            <p:cNvPr id="1921098" name="AutoShape 74"/>
            <p:cNvCxnSpPr>
              <a:cxnSpLocks noChangeShapeType="1"/>
              <a:stCxn id="1921071" idx="1"/>
              <a:endCxn id="1921061" idx="3"/>
            </p:cNvCxnSpPr>
            <p:nvPr/>
          </p:nvCxnSpPr>
          <p:spPr bwMode="auto">
            <a:xfrm rot="10800000">
              <a:off x="1296" y="2517"/>
              <a:ext cx="325" cy="198"/>
            </a:xfrm>
            <a:prstGeom prst="bentConnector3">
              <a:avLst>
                <a:gd name="adj1" fmla="val 49847"/>
              </a:avLst>
            </a:prstGeom>
            <a:grpFill/>
            <a:ln w="9525">
              <a:solidFill>
                <a:schemeClr val="tx1"/>
              </a:solidFill>
              <a:miter lim="800000"/>
              <a:headEnd/>
              <a:tailEnd/>
            </a:ln>
            <a:effectLst/>
          </p:spPr>
        </p:cxnSp>
        <p:cxnSp>
          <p:nvCxnSpPr>
            <p:cNvPr id="1921099" name="AutoShape 75"/>
            <p:cNvCxnSpPr>
              <a:cxnSpLocks noChangeShapeType="1"/>
              <a:stCxn id="1921070" idx="1"/>
              <a:endCxn id="1921061" idx="3"/>
            </p:cNvCxnSpPr>
            <p:nvPr/>
          </p:nvCxnSpPr>
          <p:spPr bwMode="auto">
            <a:xfrm rot="10800000">
              <a:off x="1296" y="2517"/>
              <a:ext cx="325" cy="6"/>
            </a:xfrm>
            <a:prstGeom prst="bentConnector3">
              <a:avLst>
                <a:gd name="adj1" fmla="val 49847"/>
              </a:avLst>
            </a:prstGeom>
            <a:grpFill/>
            <a:ln w="9525">
              <a:solidFill>
                <a:schemeClr val="tx1"/>
              </a:solidFill>
              <a:miter lim="800000"/>
              <a:headEnd/>
              <a:tailEnd/>
            </a:ln>
            <a:effectLst/>
          </p:spPr>
        </p:cxnSp>
        <p:cxnSp>
          <p:nvCxnSpPr>
            <p:cNvPr id="1921100" name="AutoShape 76"/>
            <p:cNvCxnSpPr>
              <a:cxnSpLocks noChangeShapeType="1"/>
              <a:stCxn id="1921069" idx="1"/>
              <a:endCxn id="1921061" idx="3"/>
            </p:cNvCxnSpPr>
            <p:nvPr/>
          </p:nvCxnSpPr>
          <p:spPr bwMode="auto">
            <a:xfrm rot="10800000" flipV="1">
              <a:off x="1296" y="2331"/>
              <a:ext cx="325" cy="186"/>
            </a:xfrm>
            <a:prstGeom prst="bentConnector3">
              <a:avLst>
                <a:gd name="adj1" fmla="val 49847"/>
              </a:avLst>
            </a:prstGeom>
            <a:grpFill/>
            <a:ln w="9525">
              <a:solidFill>
                <a:schemeClr val="tx1"/>
              </a:solidFill>
              <a:miter lim="800000"/>
              <a:headEnd/>
              <a:tailEnd/>
            </a:ln>
            <a:effectLst/>
          </p:spPr>
        </p:cxnSp>
        <p:sp>
          <p:nvSpPr>
            <p:cNvPr id="1921069" name="Text Box 45"/>
            <p:cNvSpPr txBox="1">
              <a:spLocks noChangeArrowheads="1"/>
            </p:cNvSpPr>
            <p:nvPr/>
          </p:nvSpPr>
          <p:spPr bwMode="auto">
            <a:xfrm>
              <a:off x="1621" y="2251"/>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a:solidFill>
                    <a:schemeClr val="accent1"/>
                  </a:solidFill>
                </a:rPr>
                <a:t>Retail</a:t>
              </a:r>
            </a:p>
          </p:txBody>
        </p:sp>
        <p:sp>
          <p:nvSpPr>
            <p:cNvPr id="1921070" name="Text Box 46"/>
            <p:cNvSpPr txBox="1">
              <a:spLocks noChangeArrowheads="1"/>
            </p:cNvSpPr>
            <p:nvPr/>
          </p:nvSpPr>
          <p:spPr bwMode="auto">
            <a:xfrm>
              <a:off x="1621" y="2443"/>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dirty="0">
                  <a:solidFill>
                    <a:schemeClr val="accent1"/>
                  </a:solidFill>
                </a:rPr>
                <a:t>Food </a:t>
              </a:r>
              <a:r>
                <a:rPr lang="en-US" sz="1000" dirty="0" smtClean="0">
                  <a:solidFill>
                    <a:schemeClr val="accent1"/>
                  </a:solidFill>
                </a:rPr>
                <a:t>and </a:t>
              </a:r>
              <a:r>
                <a:rPr lang="en-US" sz="1000" dirty="0">
                  <a:solidFill>
                    <a:schemeClr val="accent1"/>
                  </a:solidFill>
                </a:rPr>
                <a:t>Drink</a:t>
              </a:r>
            </a:p>
          </p:txBody>
        </p:sp>
        <p:sp>
          <p:nvSpPr>
            <p:cNvPr id="1921071" name="Text Box 47"/>
            <p:cNvSpPr txBox="1">
              <a:spLocks noChangeArrowheads="1"/>
            </p:cNvSpPr>
            <p:nvPr/>
          </p:nvSpPr>
          <p:spPr bwMode="auto">
            <a:xfrm>
              <a:off x="1621" y="2635"/>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dirty="0">
                  <a:solidFill>
                    <a:schemeClr val="accent1"/>
                  </a:solidFill>
                </a:rPr>
                <a:t>Consumer Products</a:t>
              </a:r>
            </a:p>
          </p:txBody>
        </p:sp>
      </p:grpSp>
      <p:grpSp>
        <p:nvGrpSpPr>
          <p:cNvPr id="3" name="Group 105"/>
          <p:cNvGrpSpPr>
            <a:grpSpLocks/>
          </p:cNvGrpSpPr>
          <p:nvPr/>
        </p:nvGrpSpPr>
        <p:grpSpPr bwMode="auto">
          <a:xfrm>
            <a:off x="381000" y="4310975"/>
            <a:ext cx="4478338" cy="1168400"/>
            <a:chOff x="240" y="2871"/>
            <a:chExt cx="2821" cy="736"/>
          </a:xfrm>
          <a:solidFill>
            <a:srgbClr val="E7EDF5"/>
          </a:solidFill>
        </p:grpSpPr>
        <p:sp>
          <p:nvSpPr>
            <p:cNvPr id="1921063" name="Text Box 39"/>
            <p:cNvSpPr txBox="1">
              <a:spLocks noChangeArrowheads="1"/>
            </p:cNvSpPr>
            <p:nvPr/>
          </p:nvSpPr>
          <p:spPr bwMode="auto">
            <a:xfrm>
              <a:off x="240" y="2986"/>
              <a:ext cx="1056" cy="525"/>
            </a:xfrm>
            <a:prstGeom prst="rect">
              <a:avLst/>
            </a:prstGeom>
            <a:grpFill/>
            <a:ln w="9525">
              <a:solidFill>
                <a:schemeClr val="tx1"/>
              </a:solidFill>
              <a:miter lim="800000"/>
              <a:headEnd/>
              <a:tailEnd/>
            </a:ln>
            <a:effectLst/>
          </p:spPr>
          <p:txBody>
            <a:bodyPr>
              <a:spAutoFit/>
            </a:bodyPr>
            <a:lstStyle/>
            <a:p>
              <a:pPr algn="l">
                <a:spcBef>
                  <a:spcPct val="50000"/>
                </a:spcBef>
              </a:pPr>
              <a:r>
                <a:rPr lang="en-US" sz="1200" dirty="0">
                  <a:solidFill>
                    <a:schemeClr val="accent1"/>
                  </a:solidFill>
                </a:rPr>
                <a:t>Information, </a:t>
              </a:r>
            </a:p>
            <a:p>
              <a:pPr algn="l">
                <a:spcBef>
                  <a:spcPct val="50000"/>
                </a:spcBef>
              </a:pPr>
              <a:r>
                <a:rPr lang="en-US" sz="1200" dirty="0">
                  <a:solidFill>
                    <a:schemeClr val="accent1"/>
                  </a:solidFill>
                </a:rPr>
                <a:t>Communications </a:t>
              </a:r>
              <a:r>
                <a:rPr lang="en-US" sz="1200" dirty="0" smtClean="0">
                  <a:solidFill>
                    <a:schemeClr val="accent1"/>
                  </a:solidFill>
                </a:rPr>
                <a:t>and </a:t>
              </a:r>
              <a:endParaRPr lang="en-US" sz="1200" dirty="0">
                <a:solidFill>
                  <a:schemeClr val="accent1"/>
                </a:solidFill>
              </a:endParaRPr>
            </a:p>
            <a:p>
              <a:pPr algn="l">
                <a:spcBef>
                  <a:spcPct val="50000"/>
                </a:spcBef>
              </a:pPr>
              <a:r>
                <a:rPr lang="en-US" sz="1200" dirty="0">
                  <a:solidFill>
                    <a:schemeClr val="accent1"/>
                  </a:solidFill>
                </a:rPr>
                <a:t>Entertainment</a:t>
              </a:r>
            </a:p>
          </p:txBody>
        </p:sp>
        <p:cxnSp>
          <p:nvCxnSpPr>
            <p:cNvPr id="1921094" name="AutoShape 70"/>
            <p:cNvCxnSpPr>
              <a:cxnSpLocks noChangeShapeType="1"/>
              <a:stCxn id="1921075" idx="1"/>
              <a:endCxn id="1921063" idx="3"/>
            </p:cNvCxnSpPr>
            <p:nvPr/>
          </p:nvCxnSpPr>
          <p:spPr bwMode="auto">
            <a:xfrm rot="10800000">
              <a:off x="1296" y="3249"/>
              <a:ext cx="325" cy="278"/>
            </a:xfrm>
            <a:prstGeom prst="bentConnector3">
              <a:avLst>
                <a:gd name="adj1" fmla="val 49847"/>
              </a:avLst>
            </a:prstGeom>
            <a:grpFill/>
            <a:ln w="9525">
              <a:solidFill>
                <a:schemeClr val="tx1"/>
              </a:solidFill>
              <a:miter lim="800000"/>
              <a:headEnd/>
              <a:tailEnd/>
            </a:ln>
            <a:effectLst/>
          </p:spPr>
        </p:cxnSp>
        <p:cxnSp>
          <p:nvCxnSpPr>
            <p:cNvPr id="1921095" name="AutoShape 71"/>
            <p:cNvCxnSpPr>
              <a:cxnSpLocks noChangeShapeType="1"/>
              <a:stCxn id="1921074" idx="1"/>
              <a:endCxn id="1921063" idx="3"/>
            </p:cNvCxnSpPr>
            <p:nvPr/>
          </p:nvCxnSpPr>
          <p:spPr bwMode="auto">
            <a:xfrm rot="10800000">
              <a:off x="1296" y="3249"/>
              <a:ext cx="325" cy="86"/>
            </a:xfrm>
            <a:prstGeom prst="bentConnector3">
              <a:avLst>
                <a:gd name="adj1" fmla="val 49847"/>
              </a:avLst>
            </a:prstGeom>
            <a:grpFill/>
            <a:ln w="9525">
              <a:solidFill>
                <a:schemeClr val="tx1"/>
              </a:solidFill>
              <a:miter lim="800000"/>
              <a:headEnd/>
              <a:tailEnd/>
            </a:ln>
            <a:effectLst/>
          </p:spPr>
        </p:cxnSp>
        <p:cxnSp>
          <p:nvCxnSpPr>
            <p:cNvPr id="1921096" name="AutoShape 72"/>
            <p:cNvCxnSpPr>
              <a:cxnSpLocks noChangeShapeType="1"/>
              <a:stCxn id="1921073" idx="1"/>
              <a:endCxn id="1921063" idx="3"/>
            </p:cNvCxnSpPr>
            <p:nvPr/>
          </p:nvCxnSpPr>
          <p:spPr bwMode="auto">
            <a:xfrm rot="10800000" flipV="1">
              <a:off x="1296" y="3143"/>
              <a:ext cx="325" cy="106"/>
            </a:xfrm>
            <a:prstGeom prst="bentConnector3">
              <a:avLst>
                <a:gd name="adj1" fmla="val 49847"/>
              </a:avLst>
            </a:prstGeom>
            <a:grpFill/>
            <a:ln w="9525">
              <a:solidFill>
                <a:schemeClr val="tx1"/>
              </a:solidFill>
              <a:miter lim="800000"/>
              <a:headEnd/>
              <a:tailEnd/>
            </a:ln>
            <a:effectLst/>
          </p:spPr>
        </p:cxnSp>
        <p:cxnSp>
          <p:nvCxnSpPr>
            <p:cNvPr id="1921097" name="AutoShape 73"/>
            <p:cNvCxnSpPr>
              <a:cxnSpLocks noChangeShapeType="1"/>
              <a:stCxn id="1921072" idx="1"/>
              <a:endCxn id="1921063" idx="3"/>
            </p:cNvCxnSpPr>
            <p:nvPr/>
          </p:nvCxnSpPr>
          <p:spPr bwMode="auto">
            <a:xfrm rot="10800000" flipV="1">
              <a:off x="1296" y="2951"/>
              <a:ext cx="325" cy="298"/>
            </a:xfrm>
            <a:prstGeom prst="bentConnector3">
              <a:avLst>
                <a:gd name="adj1" fmla="val 49847"/>
              </a:avLst>
            </a:prstGeom>
            <a:grpFill/>
            <a:ln w="9525">
              <a:solidFill>
                <a:schemeClr val="tx1"/>
              </a:solidFill>
              <a:miter lim="800000"/>
              <a:headEnd/>
              <a:tailEnd/>
            </a:ln>
            <a:effectLst/>
          </p:spPr>
        </p:cxnSp>
        <p:sp>
          <p:nvSpPr>
            <p:cNvPr id="1921072" name="Text Box 48"/>
            <p:cNvSpPr txBox="1">
              <a:spLocks noChangeArrowheads="1"/>
            </p:cNvSpPr>
            <p:nvPr/>
          </p:nvSpPr>
          <p:spPr bwMode="auto">
            <a:xfrm>
              <a:off x="1621" y="2871"/>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a:solidFill>
                    <a:schemeClr val="accent1"/>
                  </a:solidFill>
                </a:rPr>
                <a:t>Communications</a:t>
              </a:r>
            </a:p>
          </p:txBody>
        </p:sp>
        <p:sp>
          <p:nvSpPr>
            <p:cNvPr id="1921073" name="Text Box 49"/>
            <p:cNvSpPr txBox="1">
              <a:spLocks noChangeArrowheads="1"/>
            </p:cNvSpPr>
            <p:nvPr/>
          </p:nvSpPr>
          <p:spPr bwMode="auto">
            <a:xfrm>
              <a:off x="1621" y="3063"/>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a:solidFill>
                    <a:schemeClr val="accent1"/>
                  </a:solidFill>
                </a:rPr>
                <a:t>Electronics</a:t>
              </a:r>
            </a:p>
          </p:txBody>
        </p:sp>
        <p:sp>
          <p:nvSpPr>
            <p:cNvPr id="1921074" name="Text Box 50"/>
            <p:cNvSpPr txBox="1">
              <a:spLocks noChangeArrowheads="1"/>
            </p:cNvSpPr>
            <p:nvPr/>
          </p:nvSpPr>
          <p:spPr bwMode="auto">
            <a:xfrm>
              <a:off x="1621" y="3255"/>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a:solidFill>
                    <a:schemeClr val="accent1"/>
                  </a:solidFill>
                </a:rPr>
                <a:t>Media</a:t>
              </a:r>
            </a:p>
          </p:txBody>
        </p:sp>
        <p:sp>
          <p:nvSpPr>
            <p:cNvPr id="1921075" name="Text Box 51"/>
            <p:cNvSpPr txBox="1">
              <a:spLocks noChangeArrowheads="1"/>
            </p:cNvSpPr>
            <p:nvPr/>
          </p:nvSpPr>
          <p:spPr bwMode="auto">
            <a:xfrm>
              <a:off x="1621" y="3447"/>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dirty="0">
                  <a:solidFill>
                    <a:schemeClr val="accent1"/>
                  </a:solidFill>
                </a:rPr>
                <a:t>Software </a:t>
              </a:r>
              <a:r>
                <a:rPr lang="en-US" sz="1000" dirty="0" smtClean="0">
                  <a:solidFill>
                    <a:schemeClr val="accent1"/>
                  </a:solidFill>
                </a:rPr>
                <a:t>and </a:t>
              </a:r>
              <a:r>
                <a:rPr lang="en-US" sz="1000" dirty="0">
                  <a:solidFill>
                    <a:schemeClr val="accent1"/>
                  </a:solidFill>
                </a:rPr>
                <a:t>Business Services</a:t>
              </a:r>
            </a:p>
          </p:txBody>
        </p:sp>
      </p:grpSp>
      <p:grpSp>
        <p:nvGrpSpPr>
          <p:cNvPr id="4" name="Group 106"/>
          <p:cNvGrpSpPr>
            <a:grpSpLocks/>
          </p:cNvGrpSpPr>
          <p:nvPr/>
        </p:nvGrpSpPr>
        <p:grpSpPr bwMode="auto">
          <a:xfrm>
            <a:off x="381000" y="5487312"/>
            <a:ext cx="4481513" cy="833438"/>
            <a:chOff x="240" y="3612"/>
            <a:chExt cx="2823" cy="525"/>
          </a:xfrm>
          <a:solidFill>
            <a:srgbClr val="E7EDF5"/>
          </a:solidFill>
        </p:grpSpPr>
        <p:sp>
          <p:nvSpPr>
            <p:cNvPr id="1921062" name="Text Box 38"/>
            <p:cNvSpPr txBox="1">
              <a:spLocks noChangeArrowheads="1"/>
            </p:cNvSpPr>
            <p:nvPr/>
          </p:nvSpPr>
          <p:spPr bwMode="auto">
            <a:xfrm>
              <a:off x="240" y="3612"/>
              <a:ext cx="1056" cy="525"/>
            </a:xfrm>
            <a:prstGeom prst="rect">
              <a:avLst/>
            </a:prstGeom>
            <a:grpFill/>
            <a:ln w="9525">
              <a:solidFill>
                <a:schemeClr val="tx1"/>
              </a:solidFill>
              <a:miter lim="800000"/>
              <a:headEnd/>
              <a:tailEnd/>
            </a:ln>
            <a:effectLst/>
          </p:spPr>
          <p:txBody>
            <a:bodyPr>
              <a:spAutoFit/>
            </a:bodyPr>
            <a:lstStyle/>
            <a:p>
              <a:pPr algn="l">
                <a:spcBef>
                  <a:spcPct val="50000"/>
                </a:spcBef>
              </a:pPr>
              <a:endParaRPr lang="en-US" sz="1200" b="0">
                <a:solidFill>
                  <a:schemeClr val="accent1"/>
                </a:solidFill>
              </a:endParaRPr>
            </a:p>
            <a:p>
              <a:pPr algn="l">
                <a:spcBef>
                  <a:spcPct val="50000"/>
                </a:spcBef>
              </a:pPr>
              <a:r>
                <a:rPr lang="en-US" sz="1200">
                  <a:solidFill>
                    <a:schemeClr val="accent1"/>
                  </a:solidFill>
                </a:rPr>
                <a:t>Financial Services</a:t>
              </a:r>
            </a:p>
            <a:p>
              <a:pPr algn="l">
                <a:spcBef>
                  <a:spcPct val="50000"/>
                </a:spcBef>
              </a:pPr>
              <a:endParaRPr lang="en-US" sz="1200" b="0">
                <a:solidFill>
                  <a:schemeClr val="accent1"/>
                </a:solidFill>
              </a:endParaRPr>
            </a:p>
          </p:txBody>
        </p:sp>
        <p:cxnSp>
          <p:nvCxnSpPr>
            <p:cNvPr id="1921092" name="AutoShape 68"/>
            <p:cNvCxnSpPr>
              <a:cxnSpLocks noChangeShapeType="1"/>
              <a:stCxn id="1921077" idx="1"/>
              <a:endCxn id="1921062" idx="3"/>
            </p:cNvCxnSpPr>
            <p:nvPr/>
          </p:nvCxnSpPr>
          <p:spPr bwMode="auto">
            <a:xfrm rot="10800000">
              <a:off x="1296" y="3875"/>
              <a:ext cx="327" cy="92"/>
            </a:xfrm>
            <a:prstGeom prst="bentConnector3">
              <a:avLst>
                <a:gd name="adj1" fmla="val 49847"/>
              </a:avLst>
            </a:prstGeom>
            <a:grpFill/>
            <a:ln w="9525">
              <a:solidFill>
                <a:schemeClr val="tx1"/>
              </a:solidFill>
              <a:miter lim="800000"/>
              <a:headEnd/>
              <a:tailEnd/>
            </a:ln>
            <a:effectLst/>
          </p:spPr>
        </p:cxnSp>
        <p:cxnSp>
          <p:nvCxnSpPr>
            <p:cNvPr id="1921093" name="AutoShape 69"/>
            <p:cNvCxnSpPr>
              <a:cxnSpLocks noChangeShapeType="1"/>
              <a:stCxn id="1921076" idx="1"/>
              <a:endCxn id="1921062" idx="3"/>
            </p:cNvCxnSpPr>
            <p:nvPr/>
          </p:nvCxnSpPr>
          <p:spPr bwMode="auto">
            <a:xfrm rot="10800000" flipV="1">
              <a:off x="1296" y="3775"/>
              <a:ext cx="325" cy="100"/>
            </a:xfrm>
            <a:prstGeom prst="bentConnector3">
              <a:avLst>
                <a:gd name="adj1" fmla="val 49847"/>
              </a:avLst>
            </a:prstGeom>
            <a:grpFill/>
            <a:ln w="9525">
              <a:solidFill>
                <a:schemeClr val="tx1"/>
              </a:solidFill>
              <a:miter lim="800000"/>
              <a:headEnd/>
              <a:tailEnd/>
            </a:ln>
            <a:effectLst/>
          </p:spPr>
        </p:cxnSp>
        <p:sp>
          <p:nvSpPr>
            <p:cNvPr id="1921076" name="Text Box 52"/>
            <p:cNvSpPr txBox="1">
              <a:spLocks noChangeArrowheads="1"/>
            </p:cNvSpPr>
            <p:nvPr/>
          </p:nvSpPr>
          <p:spPr bwMode="auto">
            <a:xfrm>
              <a:off x="1621" y="3695"/>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dirty="0">
                  <a:solidFill>
                    <a:schemeClr val="accent1"/>
                  </a:solidFill>
                </a:rPr>
                <a:t>Banking </a:t>
              </a:r>
              <a:r>
                <a:rPr lang="en-US" sz="1000" dirty="0" smtClean="0">
                  <a:solidFill>
                    <a:schemeClr val="accent1"/>
                  </a:solidFill>
                </a:rPr>
                <a:t>and </a:t>
              </a:r>
              <a:r>
                <a:rPr lang="en-US" sz="1000" dirty="0">
                  <a:solidFill>
                    <a:schemeClr val="accent1"/>
                  </a:solidFill>
                </a:rPr>
                <a:t>Finance</a:t>
              </a:r>
            </a:p>
          </p:txBody>
        </p:sp>
        <p:sp>
          <p:nvSpPr>
            <p:cNvPr id="1921077" name="Text Box 53"/>
            <p:cNvSpPr txBox="1">
              <a:spLocks noChangeArrowheads="1"/>
            </p:cNvSpPr>
            <p:nvPr/>
          </p:nvSpPr>
          <p:spPr bwMode="auto">
            <a:xfrm>
              <a:off x="1623" y="3887"/>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a:solidFill>
                    <a:schemeClr val="accent1"/>
                  </a:solidFill>
                </a:rPr>
                <a:t>Insurance</a:t>
              </a:r>
            </a:p>
          </p:txBody>
        </p:sp>
      </p:grpSp>
      <p:grpSp>
        <p:nvGrpSpPr>
          <p:cNvPr id="5" name="Group 107"/>
          <p:cNvGrpSpPr>
            <a:grpSpLocks/>
          </p:cNvGrpSpPr>
          <p:nvPr/>
        </p:nvGrpSpPr>
        <p:grpSpPr bwMode="auto">
          <a:xfrm>
            <a:off x="5059363" y="1094700"/>
            <a:ext cx="3760787" cy="2157412"/>
            <a:chOff x="3187" y="845"/>
            <a:chExt cx="2369" cy="1359"/>
          </a:xfrm>
          <a:solidFill>
            <a:srgbClr val="E7EDF5"/>
          </a:solidFill>
        </p:grpSpPr>
        <p:sp>
          <p:nvSpPr>
            <p:cNvPr id="1921106" name="Text Box 82"/>
            <p:cNvSpPr txBox="1">
              <a:spLocks noChangeArrowheads="1"/>
            </p:cNvSpPr>
            <p:nvPr/>
          </p:nvSpPr>
          <p:spPr bwMode="auto">
            <a:xfrm>
              <a:off x="3198" y="845"/>
              <a:ext cx="2358" cy="160"/>
            </a:xfrm>
            <a:prstGeom prst="rect">
              <a:avLst/>
            </a:prstGeom>
            <a:grp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a:solidFill>
                    <a:schemeClr val="accent1"/>
                  </a:solidFill>
                </a:rPr>
                <a:t>Product sales, parts sales, services, finance income</a:t>
              </a:r>
            </a:p>
          </p:txBody>
        </p:sp>
        <p:sp>
          <p:nvSpPr>
            <p:cNvPr id="1921107" name="Text Box 83"/>
            <p:cNvSpPr txBox="1">
              <a:spLocks noChangeArrowheads="1"/>
            </p:cNvSpPr>
            <p:nvPr/>
          </p:nvSpPr>
          <p:spPr bwMode="auto">
            <a:xfrm>
              <a:off x="3198" y="1037"/>
              <a:ext cx="2358" cy="160"/>
            </a:xfrm>
            <a:prstGeom prst="rect">
              <a:avLst/>
            </a:prstGeom>
            <a:grp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a:solidFill>
                    <a:schemeClr val="accent1"/>
                  </a:solidFill>
                </a:rPr>
                <a:t>Monthly pass, ticket sales, advertising revenue, subsidy </a:t>
              </a:r>
            </a:p>
          </p:txBody>
        </p:sp>
        <p:sp>
          <p:nvSpPr>
            <p:cNvPr id="1921108" name="Text Box 84"/>
            <p:cNvSpPr txBox="1">
              <a:spLocks noChangeArrowheads="1"/>
            </p:cNvSpPr>
            <p:nvPr/>
          </p:nvSpPr>
          <p:spPr bwMode="auto">
            <a:xfrm>
              <a:off x="3198" y="1455"/>
              <a:ext cx="2358" cy="160"/>
            </a:xfrm>
            <a:prstGeom prst="rect">
              <a:avLst/>
            </a:prstGeom>
            <a:grp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a:solidFill>
                    <a:schemeClr val="accent1"/>
                  </a:solidFill>
                </a:rPr>
                <a:t>Product sales, contract based fees</a:t>
              </a:r>
            </a:p>
          </p:txBody>
        </p:sp>
        <p:sp>
          <p:nvSpPr>
            <p:cNvPr id="1921109" name="Text Box 85"/>
            <p:cNvSpPr txBox="1">
              <a:spLocks noChangeArrowheads="1"/>
            </p:cNvSpPr>
            <p:nvPr/>
          </p:nvSpPr>
          <p:spPr bwMode="auto">
            <a:xfrm>
              <a:off x="3198" y="1647"/>
              <a:ext cx="2358" cy="160"/>
            </a:xfrm>
            <a:prstGeom prst="rect">
              <a:avLst/>
            </a:prstGeom>
            <a:grp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a:solidFill>
                    <a:schemeClr val="accent1"/>
                  </a:solidFill>
                </a:rPr>
                <a:t>Exposure to commodity prices</a:t>
              </a:r>
            </a:p>
          </p:txBody>
        </p:sp>
        <p:sp>
          <p:nvSpPr>
            <p:cNvPr id="1921110" name="Text Box 86"/>
            <p:cNvSpPr txBox="1">
              <a:spLocks noChangeArrowheads="1"/>
            </p:cNvSpPr>
            <p:nvPr/>
          </p:nvSpPr>
          <p:spPr bwMode="auto">
            <a:xfrm>
              <a:off x="3198" y="1839"/>
              <a:ext cx="2358" cy="160"/>
            </a:xfrm>
            <a:prstGeom prst="rect">
              <a:avLst/>
            </a:prstGeom>
            <a:grp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a:solidFill>
                    <a:schemeClr val="accent1"/>
                  </a:solidFill>
                </a:rPr>
                <a:t>Contracts, engineering, body shop, backlog/pipeline</a:t>
              </a:r>
            </a:p>
          </p:txBody>
        </p:sp>
        <p:sp>
          <p:nvSpPr>
            <p:cNvPr id="1921121" name="Text Box 97"/>
            <p:cNvSpPr txBox="1">
              <a:spLocks noChangeArrowheads="1"/>
            </p:cNvSpPr>
            <p:nvPr/>
          </p:nvSpPr>
          <p:spPr bwMode="auto">
            <a:xfrm>
              <a:off x="3196" y="2044"/>
              <a:ext cx="2358" cy="160"/>
            </a:xfrm>
            <a:prstGeom prst="rect">
              <a:avLst/>
            </a:prstGeom>
            <a:grp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a:solidFill>
                    <a:schemeClr val="accent1"/>
                  </a:solidFill>
                </a:rPr>
                <a:t>Sales of properties, rental income, services, fund mgmt.</a:t>
              </a:r>
            </a:p>
          </p:txBody>
        </p:sp>
        <p:sp>
          <p:nvSpPr>
            <p:cNvPr id="1921124" name="Text Box 100"/>
            <p:cNvSpPr txBox="1">
              <a:spLocks noChangeArrowheads="1"/>
            </p:cNvSpPr>
            <p:nvPr/>
          </p:nvSpPr>
          <p:spPr bwMode="auto">
            <a:xfrm>
              <a:off x="3187" y="1253"/>
              <a:ext cx="2358" cy="160"/>
            </a:xfrm>
            <a:prstGeom prst="rect">
              <a:avLst/>
            </a:prstGeom>
            <a:grpFill/>
            <a:ln w="9525">
              <a:solidFill>
                <a:schemeClr val="tx1"/>
              </a:solidFill>
              <a:miter lim="800000"/>
              <a:headEnd/>
              <a:tailEnd/>
            </a:ln>
            <a:effectLst/>
          </p:spPr>
          <p:txBody>
            <a:bodyPr>
              <a:spAutoFit/>
            </a:bodyPr>
            <a:lstStyle/>
            <a:p>
              <a:pPr marL="174625" indent="-174625" algn="l">
                <a:spcBef>
                  <a:spcPct val="50000"/>
                </a:spcBef>
                <a:buFont typeface="Wingdings" pitchFamily="2" charset="2"/>
                <a:buChar char="§"/>
              </a:pPr>
              <a:r>
                <a:rPr lang="en-US" sz="1000" dirty="0">
                  <a:solidFill>
                    <a:schemeClr val="accent1"/>
                  </a:solidFill>
                </a:rPr>
                <a:t>Product sales, delivery fee, maintenance </a:t>
              </a:r>
              <a:r>
                <a:rPr lang="en-US" sz="1000" dirty="0" smtClean="0">
                  <a:solidFill>
                    <a:schemeClr val="accent1"/>
                  </a:solidFill>
                </a:rPr>
                <a:t>and </a:t>
              </a:r>
              <a:r>
                <a:rPr lang="en-US" sz="1000" dirty="0">
                  <a:solidFill>
                    <a:schemeClr val="accent1"/>
                  </a:solidFill>
                </a:rPr>
                <a:t>engineering</a:t>
              </a:r>
            </a:p>
          </p:txBody>
        </p:sp>
      </p:grpSp>
      <p:grpSp>
        <p:nvGrpSpPr>
          <p:cNvPr id="6" name="Group 103"/>
          <p:cNvGrpSpPr>
            <a:grpSpLocks/>
          </p:cNvGrpSpPr>
          <p:nvPr/>
        </p:nvGrpSpPr>
        <p:grpSpPr bwMode="auto">
          <a:xfrm>
            <a:off x="381000" y="1096287"/>
            <a:ext cx="4478338" cy="2157413"/>
            <a:chOff x="240" y="846"/>
            <a:chExt cx="2821" cy="1359"/>
          </a:xfrm>
          <a:solidFill>
            <a:srgbClr val="E7EDF5"/>
          </a:solidFill>
        </p:grpSpPr>
        <p:sp>
          <p:nvSpPr>
            <p:cNvPr id="1921060" name="Text Box 36"/>
            <p:cNvSpPr txBox="1">
              <a:spLocks noChangeArrowheads="1"/>
            </p:cNvSpPr>
            <p:nvPr/>
          </p:nvSpPr>
          <p:spPr bwMode="auto">
            <a:xfrm>
              <a:off x="240" y="1344"/>
              <a:ext cx="1056" cy="525"/>
            </a:xfrm>
            <a:prstGeom prst="rect">
              <a:avLst/>
            </a:prstGeom>
            <a:grpFill/>
            <a:ln w="9525">
              <a:solidFill>
                <a:schemeClr val="tx1"/>
              </a:solidFill>
              <a:miter lim="800000"/>
              <a:headEnd/>
              <a:tailEnd/>
            </a:ln>
            <a:effectLst/>
          </p:spPr>
          <p:txBody>
            <a:bodyPr>
              <a:spAutoFit/>
            </a:bodyPr>
            <a:lstStyle/>
            <a:p>
              <a:pPr algn="l">
                <a:spcBef>
                  <a:spcPct val="50000"/>
                </a:spcBef>
              </a:pPr>
              <a:endParaRPr lang="en-US" sz="1200" b="0">
                <a:solidFill>
                  <a:schemeClr val="accent1"/>
                </a:solidFill>
              </a:endParaRPr>
            </a:p>
            <a:p>
              <a:pPr algn="l">
                <a:spcBef>
                  <a:spcPct val="50000"/>
                </a:spcBef>
              </a:pPr>
              <a:r>
                <a:rPr lang="en-US" sz="1200">
                  <a:solidFill>
                    <a:schemeClr val="accent1"/>
                  </a:solidFill>
                </a:rPr>
                <a:t>Industrial Markets</a:t>
              </a:r>
            </a:p>
            <a:p>
              <a:pPr algn="l">
                <a:spcBef>
                  <a:spcPct val="50000"/>
                </a:spcBef>
              </a:pPr>
              <a:endParaRPr lang="en-US" sz="1200" b="0">
                <a:solidFill>
                  <a:schemeClr val="accent1"/>
                </a:solidFill>
              </a:endParaRPr>
            </a:p>
          </p:txBody>
        </p:sp>
        <p:cxnSp>
          <p:nvCxnSpPr>
            <p:cNvPr id="1921101" name="AutoShape 77"/>
            <p:cNvCxnSpPr>
              <a:cxnSpLocks noChangeShapeType="1"/>
              <a:stCxn id="1921068" idx="1"/>
              <a:endCxn id="1921060" idx="3"/>
            </p:cNvCxnSpPr>
            <p:nvPr/>
          </p:nvCxnSpPr>
          <p:spPr bwMode="auto">
            <a:xfrm rot="10800000">
              <a:off x="1296" y="1607"/>
              <a:ext cx="325" cy="313"/>
            </a:xfrm>
            <a:prstGeom prst="bentConnector3">
              <a:avLst>
                <a:gd name="adj1" fmla="val 49847"/>
              </a:avLst>
            </a:prstGeom>
            <a:grpFill/>
            <a:ln w="9525">
              <a:solidFill>
                <a:schemeClr val="tx1"/>
              </a:solidFill>
              <a:miter lim="800000"/>
              <a:headEnd/>
              <a:tailEnd/>
            </a:ln>
            <a:effectLst/>
          </p:spPr>
        </p:cxnSp>
        <p:cxnSp>
          <p:nvCxnSpPr>
            <p:cNvPr id="1921102" name="AutoShape 78"/>
            <p:cNvCxnSpPr>
              <a:cxnSpLocks noChangeShapeType="1"/>
              <a:stCxn id="1921067" idx="1"/>
              <a:endCxn id="1921060" idx="3"/>
            </p:cNvCxnSpPr>
            <p:nvPr/>
          </p:nvCxnSpPr>
          <p:spPr bwMode="auto">
            <a:xfrm rot="10800000">
              <a:off x="1296" y="1607"/>
              <a:ext cx="325" cy="121"/>
            </a:xfrm>
            <a:prstGeom prst="bentConnector3">
              <a:avLst>
                <a:gd name="adj1" fmla="val 49847"/>
              </a:avLst>
            </a:prstGeom>
            <a:grpFill/>
            <a:ln w="9525">
              <a:solidFill>
                <a:schemeClr val="tx1"/>
              </a:solidFill>
              <a:miter lim="800000"/>
              <a:headEnd/>
              <a:tailEnd/>
            </a:ln>
            <a:effectLst/>
          </p:spPr>
        </p:cxnSp>
        <p:cxnSp>
          <p:nvCxnSpPr>
            <p:cNvPr id="1921103" name="AutoShape 79"/>
            <p:cNvCxnSpPr>
              <a:cxnSpLocks noChangeShapeType="1"/>
              <a:stCxn id="1921066" idx="1"/>
              <a:endCxn id="1921060" idx="3"/>
            </p:cNvCxnSpPr>
            <p:nvPr/>
          </p:nvCxnSpPr>
          <p:spPr bwMode="auto">
            <a:xfrm rot="10800000" flipV="1">
              <a:off x="1296" y="1536"/>
              <a:ext cx="325" cy="71"/>
            </a:xfrm>
            <a:prstGeom prst="bentConnector3">
              <a:avLst>
                <a:gd name="adj1" fmla="val 49847"/>
              </a:avLst>
            </a:prstGeom>
            <a:grpFill/>
            <a:ln w="9525">
              <a:solidFill>
                <a:schemeClr val="tx1"/>
              </a:solidFill>
              <a:miter lim="800000"/>
              <a:headEnd/>
              <a:tailEnd/>
            </a:ln>
            <a:effectLst/>
          </p:spPr>
        </p:cxnSp>
        <p:cxnSp>
          <p:nvCxnSpPr>
            <p:cNvPr id="1921104" name="AutoShape 80"/>
            <p:cNvCxnSpPr>
              <a:cxnSpLocks noChangeShapeType="1"/>
              <a:stCxn id="1921065" idx="1"/>
              <a:endCxn id="1921060" idx="3"/>
            </p:cNvCxnSpPr>
            <p:nvPr/>
          </p:nvCxnSpPr>
          <p:spPr bwMode="auto">
            <a:xfrm rot="10800000" flipV="1">
              <a:off x="1296" y="1118"/>
              <a:ext cx="325" cy="489"/>
            </a:xfrm>
            <a:prstGeom prst="bentConnector3">
              <a:avLst>
                <a:gd name="adj1" fmla="val 49847"/>
              </a:avLst>
            </a:prstGeom>
            <a:grpFill/>
            <a:ln w="9525">
              <a:solidFill>
                <a:schemeClr val="tx1"/>
              </a:solidFill>
              <a:miter lim="800000"/>
              <a:headEnd/>
              <a:tailEnd/>
            </a:ln>
            <a:effectLst/>
          </p:spPr>
        </p:cxnSp>
        <p:cxnSp>
          <p:nvCxnSpPr>
            <p:cNvPr id="1921105" name="AutoShape 81"/>
            <p:cNvCxnSpPr>
              <a:cxnSpLocks noChangeShapeType="1"/>
              <a:stCxn id="1921064" idx="1"/>
              <a:endCxn id="1921060" idx="3"/>
            </p:cNvCxnSpPr>
            <p:nvPr/>
          </p:nvCxnSpPr>
          <p:spPr bwMode="auto">
            <a:xfrm rot="10800000" flipV="1">
              <a:off x="1296" y="926"/>
              <a:ext cx="325" cy="681"/>
            </a:xfrm>
            <a:prstGeom prst="bentConnector3">
              <a:avLst>
                <a:gd name="adj1" fmla="val 49847"/>
              </a:avLst>
            </a:prstGeom>
            <a:grpFill/>
            <a:ln w="9525">
              <a:solidFill>
                <a:schemeClr val="tx1"/>
              </a:solidFill>
              <a:miter lim="800000"/>
              <a:headEnd/>
              <a:tailEnd/>
            </a:ln>
            <a:effectLst/>
          </p:spPr>
        </p:cxnSp>
        <p:cxnSp>
          <p:nvCxnSpPr>
            <p:cNvPr id="1921122" name="AutoShape 98"/>
            <p:cNvCxnSpPr>
              <a:cxnSpLocks noChangeShapeType="1"/>
              <a:stCxn id="1921060" idx="3"/>
              <a:endCxn id="1921120" idx="1"/>
            </p:cNvCxnSpPr>
            <p:nvPr/>
          </p:nvCxnSpPr>
          <p:spPr bwMode="auto">
            <a:xfrm>
              <a:off x="1296" y="1607"/>
              <a:ext cx="323" cy="518"/>
            </a:xfrm>
            <a:prstGeom prst="bentConnector3">
              <a:avLst>
                <a:gd name="adj1" fmla="val 49847"/>
              </a:avLst>
            </a:prstGeom>
            <a:grpFill/>
            <a:ln w="9525">
              <a:solidFill>
                <a:schemeClr val="tx1"/>
              </a:solidFill>
              <a:miter lim="800000"/>
              <a:headEnd/>
              <a:tailEnd/>
            </a:ln>
            <a:effectLst/>
          </p:spPr>
        </p:cxnSp>
        <p:sp>
          <p:nvSpPr>
            <p:cNvPr id="1921064" name="Text Box 40"/>
            <p:cNvSpPr txBox="1">
              <a:spLocks noChangeArrowheads="1"/>
            </p:cNvSpPr>
            <p:nvPr/>
          </p:nvSpPr>
          <p:spPr bwMode="auto">
            <a:xfrm>
              <a:off x="1621" y="846"/>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dirty="0">
                  <a:solidFill>
                    <a:schemeClr val="accent1"/>
                  </a:solidFill>
                </a:rPr>
                <a:t>Industrial </a:t>
              </a:r>
              <a:r>
                <a:rPr lang="en-US" sz="1000" dirty="0" smtClean="0">
                  <a:solidFill>
                    <a:schemeClr val="accent1"/>
                  </a:solidFill>
                </a:rPr>
                <a:t>and </a:t>
              </a:r>
              <a:r>
                <a:rPr lang="en-US" sz="1000" dirty="0">
                  <a:solidFill>
                    <a:schemeClr val="accent1"/>
                  </a:solidFill>
                </a:rPr>
                <a:t>Automotive Products</a:t>
              </a:r>
            </a:p>
          </p:txBody>
        </p:sp>
        <p:sp>
          <p:nvSpPr>
            <p:cNvPr id="1921065" name="Text Box 41"/>
            <p:cNvSpPr txBox="1">
              <a:spLocks noChangeArrowheads="1"/>
            </p:cNvSpPr>
            <p:nvPr/>
          </p:nvSpPr>
          <p:spPr bwMode="auto">
            <a:xfrm>
              <a:off x="1621" y="1038"/>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a:solidFill>
                    <a:schemeClr val="accent1"/>
                  </a:solidFill>
                </a:rPr>
                <a:t>Transportaion</a:t>
              </a:r>
            </a:p>
          </p:txBody>
        </p:sp>
        <p:sp>
          <p:nvSpPr>
            <p:cNvPr id="1921066" name="Text Box 42"/>
            <p:cNvSpPr txBox="1">
              <a:spLocks noChangeArrowheads="1"/>
            </p:cNvSpPr>
            <p:nvPr/>
          </p:nvSpPr>
          <p:spPr bwMode="auto">
            <a:xfrm>
              <a:off x="1621" y="1456"/>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a:solidFill>
                    <a:schemeClr val="accent1"/>
                  </a:solidFill>
                </a:rPr>
                <a:t>Pharmaceuticals</a:t>
              </a:r>
            </a:p>
          </p:txBody>
        </p:sp>
        <p:sp>
          <p:nvSpPr>
            <p:cNvPr id="1921067" name="Text Box 43"/>
            <p:cNvSpPr txBox="1">
              <a:spLocks noChangeArrowheads="1"/>
            </p:cNvSpPr>
            <p:nvPr/>
          </p:nvSpPr>
          <p:spPr bwMode="auto">
            <a:xfrm>
              <a:off x="1621" y="1648"/>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dirty="0">
                  <a:solidFill>
                    <a:schemeClr val="accent1"/>
                  </a:solidFill>
                </a:rPr>
                <a:t>Energy </a:t>
              </a:r>
              <a:r>
                <a:rPr lang="en-US" sz="1000" dirty="0" smtClean="0">
                  <a:solidFill>
                    <a:schemeClr val="accent1"/>
                  </a:solidFill>
                </a:rPr>
                <a:t>and Natural </a:t>
              </a:r>
              <a:r>
                <a:rPr lang="en-US" sz="1000" dirty="0">
                  <a:solidFill>
                    <a:schemeClr val="accent1"/>
                  </a:solidFill>
                </a:rPr>
                <a:t>Resources</a:t>
              </a:r>
            </a:p>
          </p:txBody>
        </p:sp>
        <p:sp>
          <p:nvSpPr>
            <p:cNvPr id="1921068" name="Text Box 44"/>
            <p:cNvSpPr txBox="1">
              <a:spLocks noChangeArrowheads="1"/>
            </p:cNvSpPr>
            <p:nvPr/>
          </p:nvSpPr>
          <p:spPr bwMode="auto">
            <a:xfrm>
              <a:off x="1621" y="1840"/>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a:solidFill>
                    <a:schemeClr val="accent1"/>
                  </a:solidFill>
                </a:rPr>
                <a:t>Building and Construction</a:t>
              </a:r>
            </a:p>
          </p:txBody>
        </p:sp>
        <p:sp>
          <p:nvSpPr>
            <p:cNvPr id="1921120" name="Text Box 96"/>
            <p:cNvSpPr txBox="1">
              <a:spLocks noChangeArrowheads="1"/>
            </p:cNvSpPr>
            <p:nvPr/>
          </p:nvSpPr>
          <p:spPr bwMode="auto">
            <a:xfrm>
              <a:off x="1619" y="2045"/>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a:solidFill>
                    <a:schemeClr val="accent1"/>
                  </a:solidFill>
                </a:rPr>
                <a:t>Real Estate</a:t>
              </a:r>
            </a:p>
          </p:txBody>
        </p:sp>
        <p:sp>
          <p:nvSpPr>
            <p:cNvPr id="1921123" name="Text Box 99"/>
            <p:cNvSpPr txBox="1">
              <a:spLocks noChangeArrowheads="1"/>
            </p:cNvSpPr>
            <p:nvPr/>
          </p:nvSpPr>
          <p:spPr bwMode="auto">
            <a:xfrm>
              <a:off x="1610" y="1254"/>
              <a:ext cx="1440" cy="160"/>
            </a:xfrm>
            <a:prstGeom prst="rect">
              <a:avLst/>
            </a:prstGeom>
            <a:grpFill/>
            <a:ln w="9525">
              <a:solidFill>
                <a:schemeClr val="tx1"/>
              </a:solidFill>
              <a:miter lim="800000"/>
              <a:headEnd/>
              <a:tailEnd/>
            </a:ln>
            <a:effectLst/>
          </p:spPr>
          <p:txBody>
            <a:bodyPr>
              <a:spAutoFit/>
            </a:bodyPr>
            <a:lstStyle/>
            <a:p>
              <a:pPr algn="l">
                <a:spcBef>
                  <a:spcPct val="50000"/>
                </a:spcBef>
              </a:pPr>
              <a:r>
                <a:rPr lang="en-US" sz="1000">
                  <a:solidFill>
                    <a:schemeClr val="accent1"/>
                  </a:solidFill>
                </a:rPr>
                <a:t>Chemicals</a:t>
              </a:r>
            </a:p>
          </p:txBody>
        </p:sp>
        <p:cxnSp>
          <p:nvCxnSpPr>
            <p:cNvPr id="1921125" name="AutoShape 101"/>
            <p:cNvCxnSpPr>
              <a:cxnSpLocks noChangeShapeType="1"/>
              <a:stCxn id="1921123" idx="1"/>
              <a:endCxn id="1921060" idx="3"/>
            </p:cNvCxnSpPr>
            <p:nvPr/>
          </p:nvCxnSpPr>
          <p:spPr bwMode="auto">
            <a:xfrm rot="10800000" flipV="1">
              <a:off x="1296" y="1334"/>
              <a:ext cx="314" cy="273"/>
            </a:xfrm>
            <a:prstGeom prst="bentConnector3">
              <a:avLst>
                <a:gd name="adj1" fmla="val 50000"/>
              </a:avLst>
            </a:prstGeom>
            <a:grpFill/>
            <a:ln w="9525">
              <a:solidFill>
                <a:schemeClr val="tx1"/>
              </a:solidFill>
              <a:miter lim="800000"/>
              <a:headEnd/>
              <a:tailEnd/>
            </a:ln>
            <a:effectLst/>
          </p:spPr>
        </p:cxnSp>
      </p:grpSp>
      <p:pic>
        <p:nvPicPr>
          <p:cNvPr id="63" name="Picture 5"/>
          <p:cNvPicPr>
            <a:picLocks noChangeAspect="1" noChangeArrowheads="1"/>
          </p:cNvPicPr>
          <p:nvPr/>
        </p:nvPicPr>
        <p:blipFill>
          <a:blip r:embed="rId3"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21111"/>
                                        </p:tgtEl>
                                        <p:attrNameLst>
                                          <p:attrName>style.visibility</p:attrName>
                                        </p:attrNameLst>
                                      </p:cBhvr>
                                      <p:to>
                                        <p:strVal val="visible"/>
                                      </p:to>
                                    </p:set>
                                    <p:anim calcmode="lin" valueType="num">
                                      <p:cBhvr additive="base">
                                        <p:cTn id="37" dur="500" fill="hold"/>
                                        <p:tgtEl>
                                          <p:spTgt spid="1921111"/>
                                        </p:tgtEl>
                                        <p:attrNameLst>
                                          <p:attrName>ppt_x</p:attrName>
                                        </p:attrNameLst>
                                      </p:cBhvr>
                                      <p:tavLst>
                                        <p:tav tm="0">
                                          <p:val>
                                            <p:strVal val="#ppt_x"/>
                                          </p:val>
                                        </p:tav>
                                        <p:tav tm="100000">
                                          <p:val>
                                            <p:strVal val="#ppt_x"/>
                                          </p:val>
                                        </p:tav>
                                      </p:tavLst>
                                    </p:anim>
                                    <p:anim calcmode="lin" valueType="num">
                                      <p:cBhvr additive="base">
                                        <p:cTn id="38" dur="500" fill="hold"/>
                                        <p:tgtEl>
                                          <p:spTgt spid="19211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21112"/>
                                        </p:tgtEl>
                                        <p:attrNameLst>
                                          <p:attrName>style.visibility</p:attrName>
                                        </p:attrNameLst>
                                      </p:cBhvr>
                                      <p:to>
                                        <p:strVal val="visible"/>
                                      </p:to>
                                    </p:set>
                                    <p:anim calcmode="lin" valueType="num">
                                      <p:cBhvr additive="base">
                                        <p:cTn id="41" dur="500" fill="hold"/>
                                        <p:tgtEl>
                                          <p:spTgt spid="1921112"/>
                                        </p:tgtEl>
                                        <p:attrNameLst>
                                          <p:attrName>ppt_x</p:attrName>
                                        </p:attrNameLst>
                                      </p:cBhvr>
                                      <p:tavLst>
                                        <p:tav tm="0">
                                          <p:val>
                                            <p:strVal val="#ppt_x"/>
                                          </p:val>
                                        </p:tav>
                                        <p:tav tm="100000">
                                          <p:val>
                                            <p:strVal val="#ppt_x"/>
                                          </p:val>
                                        </p:tav>
                                      </p:tavLst>
                                    </p:anim>
                                    <p:anim calcmode="lin" valueType="num">
                                      <p:cBhvr additive="base">
                                        <p:cTn id="42" dur="500" fill="hold"/>
                                        <p:tgtEl>
                                          <p:spTgt spid="19211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21113"/>
                                        </p:tgtEl>
                                        <p:attrNameLst>
                                          <p:attrName>style.visibility</p:attrName>
                                        </p:attrNameLst>
                                      </p:cBhvr>
                                      <p:to>
                                        <p:strVal val="visible"/>
                                      </p:to>
                                    </p:set>
                                    <p:anim calcmode="lin" valueType="num">
                                      <p:cBhvr additive="base">
                                        <p:cTn id="45" dur="500" fill="hold"/>
                                        <p:tgtEl>
                                          <p:spTgt spid="1921113"/>
                                        </p:tgtEl>
                                        <p:attrNameLst>
                                          <p:attrName>ppt_x</p:attrName>
                                        </p:attrNameLst>
                                      </p:cBhvr>
                                      <p:tavLst>
                                        <p:tav tm="0">
                                          <p:val>
                                            <p:strVal val="#ppt_x"/>
                                          </p:val>
                                        </p:tav>
                                        <p:tav tm="100000">
                                          <p:val>
                                            <p:strVal val="#ppt_x"/>
                                          </p:val>
                                        </p:tav>
                                      </p:tavLst>
                                    </p:anim>
                                    <p:anim calcmode="lin" valueType="num">
                                      <p:cBhvr additive="base">
                                        <p:cTn id="46" dur="500" fill="hold"/>
                                        <p:tgtEl>
                                          <p:spTgt spid="19211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921114"/>
                                        </p:tgtEl>
                                        <p:attrNameLst>
                                          <p:attrName>style.visibility</p:attrName>
                                        </p:attrNameLst>
                                      </p:cBhvr>
                                      <p:to>
                                        <p:strVal val="visible"/>
                                      </p:to>
                                    </p:set>
                                    <p:anim calcmode="lin" valueType="num">
                                      <p:cBhvr additive="base">
                                        <p:cTn id="51" dur="500" fill="hold"/>
                                        <p:tgtEl>
                                          <p:spTgt spid="1921114"/>
                                        </p:tgtEl>
                                        <p:attrNameLst>
                                          <p:attrName>ppt_x</p:attrName>
                                        </p:attrNameLst>
                                      </p:cBhvr>
                                      <p:tavLst>
                                        <p:tav tm="0">
                                          <p:val>
                                            <p:strVal val="#ppt_x"/>
                                          </p:val>
                                        </p:tav>
                                        <p:tav tm="100000">
                                          <p:val>
                                            <p:strVal val="#ppt_x"/>
                                          </p:val>
                                        </p:tav>
                                      </p:tavLst>
                                    </p:anim>
                                    <p:anim calcmode="lin" valueType="num">
                                      <p:cBhvr additive="base">
                                        <p:cTn id="52" dur="500" fill="hold"/>
                                        <p:tgtEl>
                                          <p:spTgt spid="19211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21115"/>
                                        </p:tgtEl>
                                        <p:attrNameLst>
                                          <p:attrName>style.visibility</p:attrName>
                                        </p:attrNameLst>
                                      </p:cBhvr>
                                      <p:to>
                                        <p:strVal val="visible"/>
                                      </p:to>
                                    </p:set>
                                    <p:anim calcmode="lin" valueType="num">
                                      <p:cBhvr additive="base">
                                        <p:cTn id="55" dur="500" fill="hold"/>
                                        <p:tgtEl>
                                          <p:spTgt spid="1921115"/>
                                        </p:tgtEl>
                                        <p:attrNameLst>
                                          <p:attrName>ppt_x</p:attrName>
                                        </p:attrNameLst>
                                      </p:cBhvr>
                                      <p:tavLst>
                                        <p:tav tm="0">
                                          <p:val>
                                            <p:strVal val="#ppt_x"/>
                                          </p:val>
                                        </p:tav>
                                        <p:tav tm="100000">
                                          <p:val>
                                            <p:strVal val="#ppt_x"/>
                                          </p:val>
                                        </p:tav>
                                      </p:tavLst>
                                    </p:anim>
                                    <p:anim calcmode="lin" valueType="num">
                                      <p:cBhvr additive="base">
                                        <p:cTn id="56" dur="500" fill="hold"/>
                                        <p:tgtEl>
                                          <p:spTgt spid="192111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21116"/>
                                        </p:tgtEl>
                                        <p:attrNameLst>
                                          <p:attrName>style.visibility</p:attrName>
                                        </p:attrNameLst>
                                      </p:cBhvr>
                                      <p:to>
                                        <p:strVal val="visible"/>
                                      </p:to>
                                    </p:set>
                                    <p:anim calcmode="lin" valueType="num">
                                      <p:cBhvr additive="base">
                                        <p:cTn id="59" dur="500" fill="hold"/>
                                        <p:tgtEl>
                                          <p:spTgt spid="1921116"/>
                                        </p:tgtEl>
                                        <p:attrNameLst>
                                          <p:attrName>ppt_x</p:attrName>
                                        </p:attrNameLst>
                                      </p:cBhvr>
                                      <p:tavLst>
                                        <p:tav tm="0">
                                          <p:val>
                                            <p:strVal val="#ppt_x"/>
                                          </p:val>
                                        </p:tav>
                                        <p:tav tm="100000">
                                          <p:val>
                                            <p:strVal val="#ppt_x"/>
                                          </p:val>
                                        </p:tav>
                                      </p:tavLst>
                                    </p:anim>
                                    <p:anim calcmode="lin" valueType="num">
                                      <p:cBhvr additive="base">
                                        <p:cTn id="60" dur="500" fill="hold"/>
                                        <p:tgtEl>
                                          <p:spTgt spid="192111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21117"/>
                                        </p:tgtEl>
                                        <p:attrNameLst>
                                          <p:attrName>style.visibility</p:attrName>
                                        </p:attrNameLst>
                                      </p:cBhvr>
                                      <p:to>
                                        <p:strVal val="visible"/>
                                      </p:to>
                                    </p:set>
                                    <p:anim calcmode="lin" valueType="num">
                                      <p:cBhvr additive="base">
                                        <p:cTn id="63" dur="500" fill="hold"/>
                                        <p:tgtEl>
                                          <p:spTgt spid="1921117"/>
                                        </p:tgtEl>
                                        <p:attrNameLst>
                                          <p:attrName>ppt_x</p:attrName>
                                        </p:attrNameLst>
                                      </p:cBhvr>
                                      <p:tavLst>
                                        <p:tav tm="0">
                                          <p:val>
                                            <p:strVal val="#ppt_x"/>
                                          </p:val>
                                        </p:tav>
                                        <p:tav tm="100000">
                                          <p:val>
                                            <p:strVal val="#ppt_x"/>
                                          </p:val>
                                        </p:tav>
                                      </p:tavLst>
                                    </p:anim>
                                    <p:anim calcmode="lin" valueType="num">
                                      <p:cBhvr additive="base">
                                        <p:cTn id="64" dur="500" fill="hold"/>
                                        <p:tgtEl>
                                          <p:spTgt spid="192111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921118"/>
                                        </p:tgtEl>
                                        <p:attrNameLst>
                                          <p:attrName>style.visibility</p:attrName>
                                        </p:attrNameLst>
                                      </p:cBhvr>
                                      <p:to>
                                        <p:strVal val="visible"/>
                                      </p:to>
                                    </p:set>
                                    <p:anim calcmode="lin" valueType="num">
                                      <p:cBhvr additive="base">
                                        <p:cTn id="69" dur="500" fill="hold"/>
                                        <p:tgtEl>
                                          <p:spTgt spid="1921118"/>
                                        </p:tgtEl>
                                        <p:attrNameLst>
                                          <p:attrName>ppt_x</p:attrName>
                                        </p:attrNameLst>
                                      </p:cBhvr>
                                      <p:tavLst>
                                        <p:tav tm="0">
                                          <p:val>
                                            <p:strVal val="#ppt_x"/>
                                          </p:val>
                                        </p:tav>
                                        <p:tav tm="100000">
                                          <p:val>
                                            <p:strVal val="#ppt_x"/>
                                          </p:val>
                                        </p:tav>
                                      </p:tavLst>
                                    </p:anim>
                                    <p:anim calcmode="lin" valueType="num">
                                      <p:cBhvr additive="base">
                                        <p:cTn id="70" dur="500" fill="hold"/>
                                        <p:tgtEl>
                                          <p:spTgt spid="192111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921119"/>
                                        </p:tgtEl>
                                        <p:attrNameLst>
                                          <p:attrName>style.visibility</p:attrName>
                                        </p:attrNameLst>
                                      </p:cBhvr>
                                      <p:to>
                                        <p:strVal val="visible"/>
                                      </p:to>
                                    </p:set>
                                    <p:anim calcmode="lin" valueType="num">
                                      <p:cBhvr additive="base">
                                        <p:cTn id="73" dur="500" fill="hold"/>
                                        <p:tgtEl>
                                          <p:spTgt spid="1921119"/>
                                        </p:tgtEl>
                                        <p:attrNameLst>
                                          <p:attrName>ppt_x</p:attrName>
                                        </p:attrNameLst>
                                      </p:cBhvr>
                                      <p:tavLst>
                                        <p:tav tm="0">
                                          <p:val>
                                            <p:strVal val="#ppt_x"/>
                                          </p:val>
                                        </p:tav>
                                        <p:tav tm="100000">
                                          <p:val>
                                            <p:strVal val="#ppt_x"/>
                                          </p:val>
                                        </p:tav>
                                      </p:tavLst>
                                    </p:anim>
                                    <p:anim calcmode="lin" valueType="num">
                                      <p:cBhvr additive="base">
                                        <p:cTn id="74" dur="500" fill="hold"/>
                                        <p:tgtEl>
                                          <p:spTgt spid="1921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1111" grpId="0" animBg="1"/>
      <p:bldP spid="1921112" grpId="0" animBg="1"/>
      <p:bldP spid="1921113" grpId="0" animBg="1"/>
      <p:bldP spid="1921114" grpId="0" animBg="1"/>
      <p:bldP spid="1921115" grpId="0" animBg="1"/>
      <p:bldP spid="1921116" grpId="0" animBg="1"/>
      <p:bldP spid="1921117" grpId="0" animBg="1"/>
      <p:bldP spid="1921118" grpId="0" animBg="1"/>
      <p:bldP spid="19211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8985" name="Rectangle 9"/>
          <p:cNvSpPr>
            <a:spLocks noChangeArrowheads="1"/>
          </p:cNvSpPr>
          <p:nvPr/>
        </p:nvSpPr>
        <p:spPr bwMode="auto">
          <a:xfrm>
            <a:off x="250825" y="2276475"/>
            <a:ext cx="2808288" cy="2089150"/>
          </a:xfrm>
          <a:prstGeom prst="rect">
            <a:avLst/>
          </a:prstGeom>
          <a:solidFill>
            <a:srgbClr val="E7EDF5"/>
          </a:solidFill>
          <a:ln w="9525" algn="ctr">
            <a:solidFill>
              <a:schemeClr val="tx1"/>
            </a:solidFill>
            <a:miter lim="800000"/>
            <a:headEnd/>
            <a:tailEnd/>
          </a:ln>
          <a:effectLst/>
        </p:spPr>
        <p:txBody>
          <a:bodyPr anchor="ctr">
            <a:spAutoFit/>
          </a:bodyPr>
          <a:lstStyle/>
          <a:p>
            <a:endParaRPr lang="en-US"/>
          </a:p>
        </p:txBody>
      </p:sp>
      <p:sp>
        <p:nvSpPr>
          <p:cNvPr id="1918979" name="Rectangle 3"/>
          <p:cNvSpPr>
            <a:spLocks noChangeArrowheads="1"/>
          </p:cNvSpPr>
          <p:nvPr/>
        </p:nvSpPr>
        <p:spPr bwMode="auto">
          <a:xfrm>
            <a:off x="517525" y="225425"/>
            <a:ext cx="8474075" cy="1116013"/>
          </a:xfrm>
          <a:prstGeom prst="rect">
            <a:avLst/>
          </a:prstGeom>
          <a:noFill/>
          <a:ln w="9525" algn="ctr">
            <a:noFill/>
            <a:miter lim="800000"/>
            <a:headEnd/>
            <a:tailEnd/>
          </a:ln>
          <a:effectLst>
            <a:outerShdw dist="35921" dir="2700000" algn="ctr" rotWithShape="0">
              <a:schemeClr val="bg2"/>
            </a:outerShdw>
          </a:effectLst>
        </p:spPr>
        <p:txBody>
          <a:bodyPr anchor="ctr"/>
          <a:lstStyle/>
          <a:p>
            <a:pPr algn="l"/>
            <a:endParaRPr lang="en-US" sz="3000" dirty="0"/>
          </a:p>
        </p:txBody>
      </p:sp>
      <p:sp>
        <p:nvSpPr>
          <p:cNvPr id="1918981" name="Rectangle 5"/>
          <p:cNvSpPr>
            <a:spLocks noGrp="1" noChangeArrowheads="1"/>
          </p:cNvSpPr>
          <p:nvPr>
            <p:ph type="title"/>
          </p:nvPr>
        </p:nvSpPr>
        <p:spPr bwMode="gray"/>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high level </a:t>
            </a:r>
            <a:r>
              <a:rPr lang="en-US" sz="1800" dirty="0"/>
              <a:t>perspective</a:t>
            </a:r>
          </a:p>
        </p:txBody>
      </p:sp>
      <p:sp>
        <p:nvSpPr>
          <p:cNvPr id="1918986" name="Rectangle 10"/>
          <p:cNvSpPr>
            <a:spLocks noChangeArrowheads="1"/>
          </p:cNvSpPr>
          <p:nvPr/>
        </p:nvSpPr>
        <p:spPr bwMode="auto">
          <a:xfrm>
            <a:off x="3203575" y="2276475"/>
            <a:ext cx="2808288" cy="2089150"/>
          </a:xfrm>
          <a:prstGeom prst="rect">
            <a:avLst/>
          </a:prstGeom>
          <a:solidFill>
            <a:srgbClr val="E7EDF5"/>
          </a:solidFill>
          <a:ln w="9525" algn="ctr">
            <a:solidFill>
              <a:schemeClr val="tx1"/>
            </a:solidFill>
            <a:miter lim="800000"/>
            <a:headEnd/>
            <a:tailEnd/>
          </a:ln>
          <a:effectLst/>
        </p:spPr>
        <p:txBody>
          <a:bodyPr anchor="ctr">
            <a:spAutoFit/>
          </a:bodyPr>
          <a:lstStyle/>
          <a:p>
            <a:endParaRPr lang="en-US"/>
          </a:p>
        </p:txBody>
      </p:sp>
      <p:sp>
        <p:nvSpPr>
          <p:cNvPr id="1918987" name="Rectangle 11"/>
          <p:cNvSpPr>
            <a:spLocks noChangeArrowheads="1"/>
          </p:cNvSpPr>
          <p:nvPr/>
        </p:nvSpPr>
        <p:spPr bwMode="auto">
          <a:xfrm>
            <a:off x="6142038" y="2276475"/>
            <a:ext cx="2808287" cy="2089150"/>
          </a:xfrm>
          <a:prstGeom prst="rect">
            <a:avLst/>
          </a:prstGeom>
          <a:solidFill>
            <a:srgbClr val="E7EDF5"/>
          </a:solidFill>
          <a:ln w="9525" algn="ctr">
            <a:solidFill>
              <a:schemeClr val="tx1"/>
            </a:solidFill>
            <a:miter lim="800000"/>
            <a:headEnd/>
            <a:tailEnd/>
          </a:ln>
          <a:effectLst/>
        </p:spPr>
        <p:txBody>
          <a:bodyPr anchor="ctr">
            <a:spAutoFit/>
          </a:bodyPr>
          <a:lstStyle/>
          <a:p>
            <a:endParaRPr lang="en-US"/>
          </a:p>
        </p:txBody>
      </p:sp>
      <p:sp>
        <p:nvSpPr>
          <p:cNvPr id="1918990" name="Rectangle 14"/>
          <p:cNvSpPr>
            <a:spLocks noChangeArrowheads="1"/>
          </p:cNvSpPr>
          <p:nvPr/>
        </p:nvSpPr>
        <p:spPr bwMode="auto">
          <a:xfrm>
            <a:off x="2700338" y="4437063"/>
            <a:ext cx="5400675" cy="863600"/>
          </a:xfrm>
          <a:prstGeom prst="rect">
            <a:avLst/>
          </a:prstGeom>
          <a:noFill/>
          <a:ln w="9525">
            <a:noFill/>
            <a:miter lim="800000"/>
            <a:headEnd/>
            <a:tailEnd/>
          </a:ln>
          <a:effectLst/>
        </p:spPr>
        <p:txBody>
          <a:bodyPr/>
          <a:lstStyle/>
          <a:p>
            <a:pPr marL="114300" lvl="1" algn="l">
              <a:spcBef>
                <a:spcPct val="20000"/>
              </a:spcBef>
            </a:pPr>
            <a:r>
              <a:rPr lang="en-US" sz="2000" dirty="0"/>
              <a:t>Start always to obtain a high level revenue (and margin) trend to </a:t>
            </a:r>
            <a:r>
              <a:rPr lang="en-US" sz="2000" dirty="0" smtClean="0"/>
              <a:t>help ensure </a:t>
            </a:r>
            <a:r>
              <a:rPr lang="en-US" sz="2000" dirty="0"/>
              <a:t>your analysis will explain the trend</a:t>
            </a:r>
          </a:p>
        </p:txBody>
      </p:sp>
      <p:sp>
        <p:nvSpPr>
          <p:cNvPr id="1918991" name="AutoShape 15"/>
          <p:cNvSpPr>
            <a:spLocks noChangeArrowheads="1"/>
          </p:cNvSpPr>
          <p:nvPr>
            <p:custDataLst>
              <p:tags r:id="rId1"/>
            </p:custDataLst>
          </p:nvPr>
        </p:nvSpPr>
        <p:spPr bwMode="auto">
          <a:xfrm rot="-5400000" flipH="1" flipV="1">
            <a:off x="2081213" y="4624388"/>
            <a:ext cx="377825" cy="581025"/>
          </a:xfrm>
          <a:prstGeom prst="upArrow">
            <a:avLst>
              <a:gd name="adj1" fmla="val 64704"/>
              <a:gd name="adj2" fmla="val 51652"/>
            </a:avLst>
          </a:prstGeom>
          <a:gradFill rotWithShape="1">
            <a:gsLst>
              <a:gs pos="0">
                <a:schemeClr val="accent1"/>
              </a:gs>
              <a:gs pos="100000">
                <a:schemeClr val="accent1">
                  <a:gamma/>
                  <a:tint val="63922"/>
                  <a:invGamma/>
                </a:schemeClr>
              </a:gs>
            </a:gsLst>
            <a:lin ang="5400000" scaled="1"/>
          </a:gradFill>
          <a:ln w="6350" algn="ctr">
            <a:noFill/>
            <a:miter lim="800000"/>
            <a:headEnd/>
            <a:tailEnd/>
          </a:ln>
          <a:effectLst/>
        </p:spPr>
        <p:txBody>
          <a:bodyPr wrap="none" anchor="ctr"/>
          <a:lstStyle/>
          <a:p>
            <a:endParaRPr lang="en-US"/>
          </a:p>
        </p:txBody>
      </p:sp>
      <p:grpSp>
        <p:nvGrpSpPr>
          <p:cNvPr id="2" name="Group 17"/>
          <p:cNvGrpSpPr>
            <a:grpSpLocks noChangeAspect="1"/>
          </p:cNvGrpSpPr>
          <p:nvPr/>
        </p:nvGrpSpPr>
        <p:grpSpPr bwMode="auto">
          <a:xfrm>
            <a:off x="293688" y="2290763"/>
            <a:ext cx="3514725" cy="2095500"/>
            <a:chOff x="185" y="1443"/>
            <a:chExt cx="2214" cy="1320"/>
          </a:xfrm>
        </p:grpSpPr>
        <p:sp>
          <p:nvSpPr>
            <p:cNvPr id="1918992" name="AutoShape 16"/>
            <p:cNvSpPr>
              <a:spLocks noChangeAspect="1" noChangeArrowheads="1" noTextEdit="1"/>
            </p:cNvSpPr>
            <p:nvPr/>
          </p:nvSpPr>
          <p:spPr bwMode="auto">
            <a:xfrm>
              <a:off x="185" y="1443"/>
              <a:ext cx="2214" cy="1320"/>
            </a:xfrm>
            <a:prstGeom prst="rect">
              <a:avLst/>
            </a:prstGeom>
            <a:noFill/>
            <a:ln w="9525">
              <a:noFill/>
              <a:miter lim="800000"/>
              <a:headEnd/>
              <a:tailEnd/>
            </a:ln>
          </p:spPr>
          <p:txBody>
            <a:bodyPr/>
            <a:lstStyle/>
            <a:p>
              <a:endParaRPr lang="en-US"/>
            </a:p>
          </p:txBody>
        </p:sp>
        <p:sp>
          <p:nvSpPr>
            <p:cNvPr id="1918994" name="Rectangle 18"/>
            <p:cNvSpPr>
              <a:spLocks noChangeArrowheads="1"/>
            </p:cNvSpPr>
            <p:nvPr/>
          </p:nvSpPr>
          <p:spPr bwMode="auto">
            <a:xfrm>
              <a:off x="628" y="2002"/>
              <a:ext cx="158" cy="290"/>
            </a:xfrm>
            <a:prstGeom prst="rect">
              <a:avLst/>
            </a:prstGeom>
            <a:solidFill>
              <a:srgbClr val="283B64"/>
            </a:solidFill>
            <a:ln w="0">
              <a:solidFill>
                <a:srgbClr val="FFFFFF"/>
              </a:solidFill>
              <a:miter lim="800000"/>
              <a:headEnd/>
              <a:tailEnd/>
            </a:ln>
          </p:spPr>
          <p:txBody>
            <a:bodyPr/>
            <a:lstStyle/>
            <a:p>
              <a:endParaRPr lang="en-US"/>
            </a:p>
          </p:txBody>
        </p:sp>
        <p:sp>
          <p:nvSpPr>
            <p:cNvPr id="1918995" name="Rectangle 19"/>
            <p:cNvSpPr>
              <a:spLocks noChangeArrowheads="1"/>
            </p:cNvSpPr>
            <p:nvPr/>
          </p:nvSpPr>
          <p:spPr bwMode="auto">
            <a:xfrm>
              <a:off x="786" y="1944"/>
              <a:ext cx="156" cy="348"/>
            </a:xfrm>
            <a:prstGeom prst="rect">
              <a:avLst/>
            </a:prstGeom>
            <a:solidFill>
              <a:srgbClr val="8AA5CB"/>
            </a:solidFill>
            <a:ln w="0">
              <a:solidFill>
                <a:srgbClr val="FFFFFF"/>
              </a:solidFill>
              <a:miter lim="800000"/>
              <a:headEnd/>
              <a:tailEnd/>
            </a:ln>
          </p:spPr>
          <p:txBody>
            <a:bodyPr/>
            <a:lstStyle/>
            <a:p>
              <a:endParaRPr lang="en-US"/>
            </a:p>
          </p:txBody>
        </p:sp>
        <p:sp>
          <p:nvSpPr>
            <p:cNvPr id="1918996" name="Rectangle 20"/>
            <p:cNvSpPr>
              <a:spLocks noChangeArrowheads="1"/>
            </p:cNvSpPr>
            <p:nvPr/>
          </p:nvSpPr>
          <p:spPr bwMode="auto">
            <a:xfrm>
              <a:off x="942" y="1886"/>
              <a:ext cx="158" cy="406"/>
            </a:xfrm>
            <a:prstGeom prst="rect">
              <a:avLst/>
            </a:prstGeom>
            <a:solidFill>
              <a:srgbClr val="CCD6E3"/>
            </a:solidFill>
            <a:ln w="0">
              <a:solidFill>
                <a:srgbClr val="FFFFFF"/>
              </a:solidFill>
              <a:miter lim="800000"/>
              <a:headEnd/>
              <a:tailEnd/>
            </a:ln>
          </p:spPr>
          <p:txBody>
            <a:bodyPr/>
            <a:lstStyle/>
            <a:p>
              <a:endParaRPr lang="en-US"/>
            </a:p>
          </p:txBody>
        </p:sp>
        <p:sp>
          <p:nvSpPr>
            <p:cNvPr id="1918997" name="Rectangle 21"/>
            <p:cNvSpPr>
              <a:spLocks noChangeArrowheads="1"/>
            </p:cNvSpPr>
            <p:nvPr/>
          </p:nvSpPr>
          <p:spPr bwMode="auto">
            <a:xfrm>
              <a:off x="1100" y="1828"/>
              <a:ext cx="156" cy="464"/>
            </a:xfrm>
            <a:prstGeom prst="rect">
              <a:avLst/>
            </a:prstGeom>
            <a:solidFill>
              <a:srgbClr val="F38E31"/>
            </a:solidFill>
            <a:ln w="0">
              <a:solidFill>
                <a:srgbClr val="FFFFFF"/>
              </a:solidFill>
              <a:miter lim="800000"/>
              <a:headEnd/>
              <a:tailEnd/>
            </a:ln>
          </p:spPr>
          <p:txBody>
            <a:bodyPr/>
            <a:lstStyle/>
            <a:p>
              <a:endParaRPr lang="en-US"/>
            </a:p>
          </p:txBody>
        </p:sp>
        <p:sp>
          <p:nvSpPr>
            <p:cNvPr id="1918998" name="Rectangle 22"/>
            <p:cNvSpPr>
              <a:spLocks noChangeArrowheads="1"/>
            </p:cNvSpPr>
            <p:nvPr/>
          </p:nvSpPr>
          <p:spPr bwMode="auto">
            <a:xfrm>
              <a:off x="1256" y="1770"/>
              <a:ext cx="157" cy="522"/>
            </a:xfrm>
            <a:prstGeom prst="rect">
              <a:avLst/>
            </a:prstGeom>
            <a:solidFill>
              <a:srgbClr val="FAD8AF"/>
            </a:solidFill>
            <a:ln w="0">
              <a:solidFill>
                <a:srgbClr val="FFFFFF"/>
              </a:solidFill>
              <a:miter lim="800000"/>
              <a:headEnd/>
              <a:tailEnd/>
            </a:ln>
          </p:spPr>
          <p:txBody>
            <a:bodyPr/>
            <a:lstStyle/>
            <a:p>
              <a:endParaRPr lang="en-US"/>
            </a:p>
          </p:txBody>
        </p:sp>
        <p:sp>
          <p:nvSpPr>
            <p:cNvPr id="1918999" name="Line 23"/>
            <p:cNvSpPr>
              <a:spLocks noChangeShapeType="1"/>
            </p:cNvSpPr>
            <p:nvPr/>
          </p:nvSpPr>
          <p:spPr bwMode="auto">
            <a:xfrm>
              <a:off x="598" y="1712"/>
              <a:ext cx="0" cy="580"/>
            </a:xfrm>
            <a:prstGeom prst="line">
              <a:avLst/>
            </a:prstGeom>
            <a:noFill/>
            <a:ln w="0">
              <a:solidFill>
                <a:srgbClr val="000000"/>
              </a:solidFill>
              <a:round/>
              <a:headEnd/>
              <a:tailEnd/>
            </a:ln>
          </p:spPr>
          <p:txBody>
            <a:bodyPr/>
            <a:lstStyle/>
            <a:p>
              <a:endParaRPr lang="en-US"/>
            </a:p>
          </p:txBody>
        </p:sp>
        <p:sp>
          <p:nvSpPr>
            <p:cNvPr id="1919000" name="Line 24"/>
            <p:cNvSpPr>
              <a:spLocks noChangeShapeType="1"/>
            </p:cNvSpPr>
            <p:nvPr/>
          </p:nvSpPr>
          <p:spPr bwMode="auto">
            <a:xfrm>
              <a:off x="580" y="2292"/>
              <a:ext cx="18" cy="0"/>
            </a:xfrm>
            <a:prstGeom prst="line">
              <a:avLst/>
            </a:prstGeom>
            <a:noFill/>
            <a:ln w="0">
              <a:solidFill>
                <a:srgbClr val="000000"/>
              </a:solidFill>
              <a:round/>
              <a:headEnd/>
              <a:tailEnd/>
            </a:ln>
          </p:spPr>
          <p:txBody>
            <a:bodyPr/>
            <a:lstStyle/>
            <a:p>
              <a:endParaRPr lang="en-US"/>
            </a:p>
          </p:txBody>
        </p:sp>
        <p:sp>
          <p:nvSpPr>
            <p:cNvPr id="1919001" name="Line 25"/>
            <p:cNvSpPr>
              <a:spLocks noChangeShapeType="1"/>
            </p:cNvSpPr>
            <p:nvPr/>
          </p:nvSpPr>
          <p:spPr bwMode="auto">
            <a:xfrm>
              <a:off x="580" y="2176"/>
              <a:ext cx="18" cy="0"/>
            </a:xfrm>
            <a:prstGeom prst="line">
              <a:avLst/>
            </a:prstGeom>
            <a:noFill/>
            <a:ln w="0">
              <a:solidFill>
                <a:srgbClr val="000000"/>
              </a:solidFill>
              <a:round/>
              <a:headEnd/>
              <a:tailEnd/>
            </a:ln>
          </p:spPr>
          <p:txBody>
            <a:bodyPr/>
            <a:lstStyle/>
            <a:p>
              <a:endParaRPr lang="en-US"/>
            </a:p>
          </p:txBody>
        </p:sp>
        <p:sp>
          <p:nvSpPr>
            <p:cNvPr id="1919002" name="Line 26"/>
            <p:cNvSpPr>
              <a:spLocks noChangeShapeType="1"/>
            </p:cNvSpPr>
            <p:nvPr/>
          </p:nvSpPr>
          <p:spPr bwMode="auto">
            <a:xfrm>
              <a:off x="580" y="2060"/>
              <a:ext cx="18" cy="0"/>
            </a:xfrm>
            <a:prstGeom prst="line">
              <a:avLst/>
            </a:prstGeom>
            <a:noFill/>
            <a:ln w="0">
              <a:solidFill>
                <a:srgbClr val="000000"/>
              </a:solidFill>
              <a:round/>
              <a:headEnd/>
              <a:tailEnd/>
            </a:ln>
          </p:spPr>
          <p:txBody>
            <a:bodyPr/>
            <a:lstStyle/>
            <a:p>
              <a:endParaRPr lang="en-US"/>
            </a:p>
          </p:txBody>
        </p:sp>
        <p:sp>
          <p:nvSpPr>
            <p:cNvPr id="1919003" name="Line 27"/>
            <p:cNvSpPr>
              <a:spLocks noChangeShapeType="1"/>
            </p:cNvSpPr>
            <p:nvPr/>
          </p:nvSpPr>
          <p:spPr bwMode="auto">
            <a:xfrm>
              <a:off x="580" y="1944"/>
              <a:ext cx="18" cy="0"/>
            </a:xfrm>
            <a:prstGeom prst="line">
              <a:avLst/>
            </a:prstGeom>
            <a:noFill/>
            <a:ln w="0">
              <a:solidFill>
                <a:srgbClr val="000000"/>
              </a:solidFill>
              <a:round/>
              <a:headEnd/>
              <a:tailEnd/>
            </a:ln>
          </p:spPr>
          <p:txBody>
            <a:bodyPr/>
            <a:lstStyle/>
            <a:p>
              <a:endParaRPr lang="en-US"/>
            </a:p>
          </p:txBody>
        </p:sp>
        <p:sp>
          <p:nvSpPr>
            <p:cNvPr id="1919004" name="Line 28"/>
            <p:cNvSpPr>
              <a:spLocks noChangeShapeType="1"/>
            </p:cNvSpPr>
            <p:nvPr/>
          </p:nvSpPr>
          <p:spPr bwMode="auto">
            <a:xfrm>
              <a:off x="580" y="1828"/>
              <a:ext cx="18" cy="0"/>
            </a:xfrm>
            <a:prstGeom prst="line">
              <a:avLst/>
            </a:prstGeom>
            <a:noFill/>
            <a:ln w="0">
              <a:solidFill>
                <a:srgbClr val="000000"/>
              </a:solidFill>
              <a:round/>
              <a:headEnd/>
              <a:tailEnd/>
            </a:ln>
          </p:spPr>
          <p:txBody>
            <a:bodyPr/>
            <a:lstStyle/>
            <a:p>
              <a:endParaRPr lang="en-US"/>
            </a:p>
          </p:txBody>
        </p:sp>
        <p:sp>
          <p:nvSpPr>
            <p:cNvPr id="1919005" name="Line 29"/>
            <p:cNvSpPr>
              <a:spLocks noChangeShapeType="1"/>
            </p:cNvSpPr>
            <p:nvPr/>
          </p:nvSpPr>
          <p:spPr bwMode="auto">
            <a:xfrm>
              <a:off x="580" y="1712"/>
              <a:ext cx="18" cy="0"/>
            </a:xfrm>
            <a:prstGeom prst="line">
              <a:avLst/>
            </a:prstGeom>
            <a:noFill/>
            <a:ln w="0">
              <a:solidFill>
                <a:srgbClr val="000000"/>
              </a:solidFill>
              <a:round/>
              <a:headEnd/>
              <a:tailEnd/>
            </a:ln>
          </p:spPr>
          <p:txBody>
            <a:bodyPr/>
            <a:lstStyle/>
            <a:p>
              <a:endParaRPr lang="en-US"/>
            </a:p>
          </p:txBody>
        </p:sp>
        <p:sp>
          <p:nvSpPr>
            <p:cNvPr id="1919006" name="Line 30"/>
            <p:cNvSpPr>
              <a:spLocks noChangeShapeType="1"/>
            </p:cNvSpPr>
            <p:nvPr/>
          </p:nvSpPr>
          <p:spPr bwMode="auto">
            <a:xfrm>
              <a:off x="598" y="2292"/>
              <a:ext cx="847" cy="0"/>
            </a:xfrm>
            <a:prstGeom prst="line">
              <a:avLst/>
            </a:prstGeom>
            <a:noFill/>
            <a:ln w="0">
              <a:solidFill>
                <a:srgbClr val="000000"/>
              </a:solidFill>
              <a:round/>
              <a:headEnd/>
              <a:tailEnd/>
            </a:ln>
          </p:spPr>
          <p:txBody>
            <a:bodyPr/>
            <a:lstStyle/>
            <a:p>
              <a:endParaRPr lang="en-US"/>
            </a:p>
          </p:txBody>
        </p:sp>
        <p:sp>
          <p:nvSpPr>
            <p:cNvPr id="1919007" name="Line 31"/>
            <p:cNvSpPr>
              <a:spLocks noChangeShapeType="1"/>
            </p:cNvSpPr>
            <p:nvPr/>
          </p:nvSpPr>
          <p:spPr bwMode="auto">
            <a:xfrm flipV="1">
              <a:off x="598" y="2292"/>
              <a:ext cx="0" cy="17"/>
            </a:xfrm>
            <a:prstGeom prst="line">
              <a:avLst/>
            </a:prstGeom>
            <a:noFill/>
            <a:ln w="0">
              <a:solidFill>
                <a:srgbClr val="000000"/>
              </a:solidFill>
              <a:round/>
              <a:headEnd/>
              <a:tailEnd/>
            </a:ln>
          </p:spPr>
          <p:txBody>
            <a:bodyPr/>
            <a:lstStyle/>
            <a:p>
              <a:endParaRPr lang="en-US"/>
            </a:p>
          </p:txBody>
        </p:sp>
        <p:sp>
          <p:nvSpPr>
            <p:cNvPr id="1919008" name="Line 32"/>
            <p:cNvSpPr>
              <a:spLocks noChangeShapeType="1"/>
            </p:cNvSpPr>
            <p:nvPr/>
          </p:nvSpPr>
          <p:spPr bwMode="auto">
            <a:xfrm flipV="1">
              <a:off x="1445" y="2292"/>
              <a:ext cx="0" cy="17"/>
            </a:xfrm>
            <a:prstGeom prst="line">
              <a:avLst/>
            </a:prstGeom>
            <a:noFill/>
            <a:ln w="0">
              <a:solidFill>
                <a:srgbClr val="000000"/>
              </a:solidFill>
              <a:round/>
              <a:headEnd/>
              <a:tailEnd/>
            </a:ln>
          </p:spPr>
          <p:txBody>
            <a:bodyPr/>
            <a:lstStyle/>
            <a:p>
              <a:endParaRPr lang="en-US"/>
            </a:p>
          </p:txBody>
        </p:sp>
        <p:sp>
          <p:nvSpPr>
            <p:cNvPr id="1919009" name="Rectangle 33"/>
            <p:cNvSpPr>
              <a:spLocks noChangeArrowheads="1"/>
            </p:cNvSpPr>
            <p:nvPr/>
          </p:nvSpPr>
          <p:spPr bwMode="auto">
            <a:xfrm>
              <a:off x="227" y="1513"/>
              <a:ext cx="727" cy="87"/>
            </a:xfrm>
            <a:prstGeom prst="rect">
              <a:avLst/>
            </a:prstGeom>
            <a:noFill/>
            <a:ln w="9525">
              <a:noFill/>
              <a:miter lim="800000"/>
              <a:headEnd/>
              <a:tailEnd/>
            </a:ln>
          </p:spPr>
          <p:txBody>
            <a:bodyPr wrap="none" lIns="0" tIns="0" rIns="0" bIns="0">
              <a:spAutoFit/>
            </a:bodyPr>
            <a:lstStyle/>
            <a:p>
              <a:r>
                <a:rPr lang="en-US" sz="900" b="1" dirty="0">
                  <a:solidFill>
                    <a:srgbClr val="000000"/>
                  </a:solidFill>
                  <a:latin typeface="+mn-lt"/>
                </a:rPr>
                <a:t> Business is growing</a:t>
              </a:r>
              <a:endParaRPr lang="en-US" b="1" dirty="0">
                <a:latin typeface="+mn-lt"/>
              </a:endParaRPr>
            </a:p>
          </p:txBody>
        </p:sp>
        <p:sp>
          <p:nvSpPr>
            <p:cNvPr id="1919010" name="Rectangle 34"/>
            <p:cNvSpPr>
              <a:spLocks noChangeArrowheads="1"/>
            </p:cNvSpPr>
            <p:nvPr/>
          </p:nvSpPr>
          <p:spPr bwMode="auto">
            <a:xfrm>
              <a:off x="661" y="1897"/>
              <a:ext cx="122" cy="83"/>
            </a:xfrm>
            <a:prstGeom prst="rect">
              <a:avLst/>
            </a:prstGeom>
            <a:noFill/>
            <a:ln w="9525">
              <a:noFill/>
              <a:miter lim="800000"/>
              <a:headEnd/>
              <a:tailEnd/>
            </a:ln>
          </p:spPr>
          <p:txBody>
            <a:bodyPr wrap="none" lIns="0" tIns="0" rIns="0" bIns="0">
              <a:spAutoFit/>
            </a:bodyPr>
            <a:lstStyle/>
            <a:p>
              <a:r>
                <a:rPr lang="en-US" sz="700" b="0">
                  <a:solidFill>
                    <a:srgbClr val="000000"/>
                  </a:solidFill>
                  <a:latin typeface="Univers 45 Light" pitchFamily="2" charset="0"/>
                </a:rPr>
                <a:t>500</a:t>
              </a:r>
              <a:endParaRPr lang="en-US"/>
            </a:p>
          </p:txBody>
        </p:sp>
        <p:sp>
          <p:nvSpPr>
            <p:cNvPr id="1919011" name="Rectangle 35"/>
            <p:cNvSpPr>
              <a:spLocks noChangeArrowheads="1"/>
            </p:cNvSpPr>
            <p:nvPr/>
          </p:nvSpPr>
          <p:spPr bwMode="auto">
            <a:xfrm>
              <a:off x="817" y="1838"/>
              <a:ext cx="122" cy="83"/>
            </a:xfrm>
            <a:prstGeom prst="rect">
              <a:avLst/>
            </a:prstGeom>
            <a:noFill/>
            <a:ln w="9525">
              <a:noFill/>
              <a:miter lim="800000"/>
              <a:headEnd/>
              <a:tailEnd/>
            </a:ln>
          </p:spPr>
          <p:txBody>
            <a:bodyPr wrap="none" lIns="0" tIns="0" rIns="0" bIns="0">
              <a:spAutoFit/>
            </a:bodyPr>
            <a:lstStyle/>
            <a:p>
              <a:r>
                <a:rPr lang="en-US" sz="700" b="0">
                  <a:solidFill>
                    <a:srgbClr val="000000"/>
                  </a:solidFill>
                  <a:latin typeface="Univers 45 Light" pitchFamily="2" charset="0"/>
                </a:rPr>
                <a:t>600</a:t>
              </a:r>
              <a:endParaRPr lang="en-US"/>
            </a:p>
          </p:txBody>
        </p:sp>
        <p:sp>
          <p:nvSpPr>
            <p:cNvPr id="1919012" name="Rectangle 36"/>
            <p:cNvSpPr>
              <a:spLocks noChangeArrowheads="1"/>
            </p:cNvSpPr>
            <p:nvPr/>
          </p:nvSpPr>
          <p:spPr bwMode="auto">
            <a:xfrm>
              <a:off x="975" y="1781"/>
              <a:ext cx="122" cy="83"/>
            </a:xfrm>
            <a:prstGeom prst="rect">
              <a:avLst/>
            </a:prstGeom>
            <a:noFill/>
            <a:ln w="9525">
              <a:noFill/>
              <a:miter lim="800000"/>
              <a:headEnd/>
              <a:tailEnd/>
            </a:ln>
          </p:spPr>
          <p:txBody>
            <a:bodyPr wrap="none" lIns="0" tIns="0" rIns="0" bIns="0">
              <a:spAutoFit/>
            </a:bodyPr>
            <a:lstStyle/>
            <a:p>
              <a:r>
                <a:rPr lang="en-US" sz="700" b="0">
                  <a:solidFill>
                    <a:srgbClr val="000000"/>
                  </a:solidFill>
                  <a:latin typeface="Univers 45 Light" pitchFamily="2" charset="0"/>
                </a:rPr>
                <a:t>700</a:t>
              </a:r>
              <a:endParaRPr lang="en-US"/>
            </a:p>
          </p:txBody>
        </p:sp>
        <p:sp>
          <p:nvSpPr>
            <p:cNvPr id="1919013" name="Rectangle 37"/>
            <p:cNvSpPr>
              <a:spLocks noChangeArrowheads="1"/>
            </p:cNvSpPr>
            <p:nvPr/>
          </p:nvSpPr>
          <p:spPr bwMode="auto">
            <a:xfrm>
              <a:off x="1131" y="1722"/>
              <a:ext cx="122" cy="83"/>
            </a:xfrm>
            <a:prstGeom prst="rect">
              <a:avLst/>
            </a:prstGeom>
            <a:noFill/>
            <a:ln w="9525">
              <a:noFill/>
              <a:miter lim="800000"/>
              <a:headEnd/>
              <a:tailEnd/>
            </a:ln>
          </p:spPr>
          <p:txBody>
            <a:bodyPr wrap="none" lIns="0" tIns="0" rIns="0" bIns="0">
              <a:spAutoFit/>
            </a:bodyPr>
            <a:lstStyle/>
            <a:p>
              <a:r>
                <a:rPr lang="en-US" sz="700" b="0">
                  <a:solidFill>
                    <a:srgbClr val="000000"/>
                  </a:solidFill>
                  <a:latin typeface="Univers 45 Light" pitchFamily="2" charset="0"/>
                </a:rPr>
                <a:t>800</a:t>
              </a:r>
              <a:endParaRPr lang="en-US"/>
            </a:p>
          </p:txBody>
        </p:sp>
        <p:sp>
          <p:nvSpPr>
            <p:cNvPr id="1919014" name="Rectangle 38"/>
            <p:cNvSpPr>
              <a:spLocks noChangeArrowheads="1"/>
            </p:cNvSpPr>
            <p:nvPr/>
          </p:nvSpPr>
          <p:spPr bwMode="auto">
            <a:xfrm>
              <a:off x="1289" y="1665"/>
              <a:ext cx="122" cy="83"/>
            </a:xfrm>
            <a:prstGeom prst="rect">
              <a:avLst/>
            </a:prstGeom>
            <a:noFill/>
            <a:ln w="9525">
              <a:noFill/>
              <a:miter lim="800000"/>
              <a:headEnd/>
              <a:tailEnd/>
            </a:ln>
          </p:spPr>
          <p:txBody>
            <a:bodyPr wrap="none" lIns="0" tIns="0" rIns="0" bIns="0">
              <a:spAutoFit/>
            </a:bodyPr>
            <a:lstStyle/>
            <a:p>
              <a:r>
                <a:rPr lang="en-US" sz="700" b="0">
                  <a:solidFill>
                    <a:srgbClr val="000000"/>
                  </a:solidFill>
                  <a:latin typeface="Univers 45 Light" pitchFamily="2" charset="0"/>
                </a:rPr>
                <a:t>900</a:t>
              </a:r>
              <a:endParaRPr lang="en-US"/>
            </a:p>
          </p:txBody>
        </p:sp>
        <p:sp>
          <p:nvSpPr>
            <p:cNvPr id="1919015" name="Rectangle 39"/>
            <p:cNvSpPr>
              <a:spLocks noChangeArrowheads="1"/>
            </p:cNvSpPr>
            <p:nvPr/>
          </p:nvSpPr>
          <p:spPr bwMode="auto">
            <a:xfrm>
              <a:off x="463" y="2255"/>
              <a:ext cx="45" cy="83"/>
            </a:xfrm>
            <a:prstGeom prst="rect">
              <a:avLst/>
            </a:prstGeom>
            <a:noFill/>
            <a:ln w="9525">
              <a:noFill/>
              <a:miter lim="800000"/>
              <a:headEnd/>
              <a:tailEnd/>
            </a:ln>
          </p:spPr>
          <p:txBody>
            <a:bodyPr wrap="none" lIns="0" tIns="0" rIns="0" bIns="0">
              <a:spAutoFit/>
            </a:bodyPr>
            <a:lstStyle/>
            <a:p>
              <a:r>
                <a:rPr lang="en-US" sz="700" b="0">
                  <a:solidFill>
                    <a:srgbClr val="000000"/>
                  </a:solidFill>
                  <a:latin typeface="Univers 45 Light" pitchFamily="2" charset="0"/>
                </a:rPr>
                <a:t>-</a:t>
              </a:r>
              <a:endParaRPr lang="en-US"/>
            </a:p>
          </p:txBody>
        </p:sp>
        <p:sp>
          <p:nvSpPr>
            <p:cNvPr id="1919016" name="Rectangle 40"/>
            <p:cNvSpPr>
              <a:spLocks noChangeArrowheads="1"/>
            </p:cNvSpPr>
            <p:nvPr/>
          </p:nvSpPr>
          <p:spPr bwMode="auto">
            <a:xfrm>
              <a:off x="448" y="2138"/>
              <a:ext cx="122" cy="83"/>
            </a:xfrm>
            <a:prstGeom prst="rect">
              <a:avLst/>
            </a:prstGeom>
            <a:noFill/>
            <a:ln w="9525">
              <a:noFill/>
              <a:miter lim="800000"/>
              <a:headEnd/>
              <a:tailEnd/>
            </a:ln>
          </p:spPr>
          <p:txBody>
            <a:bodyPr wrap="none" lIns="0" tIns="0" rIns="0" bIns="0">
              <a:spAutoFit/>
            </a:bodyPr>
            <a:lstStyle/>
            <a:p>
              <a:r>
                <a:rPr lang="en-US" sz="700" b="0">
                  <a:solidFill>
                    <a:srgbClr val="000000"/>
                  </a:solidFill>
                  <a:latin typeface="Univers 45 Light" pitchFamily="2" charset="0"/>
                </a:rPr>
                <a:t>200</a:t>
              </a:r>
              <a:endParaRPr lang="en-US"/>
            </a:p>
          </p:txBody>
        </p:sp>
        <p:sp>
          <p:nvSpPr>
            <p:cNvPr id="1919017" name="Rectangle 41"/>
            <p:cNvSpPr>
              <a:spLocks noChangeArrowheads="1"/>
            </p:cNvSpPr>
            <p:nvPr/>
          </p:nvSpPr>
          <p:spPr bwMode="auto">
            <a:xfrm>
              <a:off x="448" y="2022"/>
              <a:ext cx="122" cy="83"/>
            </a:xfrm>
            <a:prstGeom prst="rect">
              <a:avLst/>
            </a:prstGeom>
            <a:noFill/>
            <a:ln w="9525">
              <a:noFill/>
              <a:miter lim="800000"/>
              <a:headEnd/>
              <a:tailEnd/>
            </a:ln>
          </p:spPr>
          <p:txBody>
            <a:bodyPr wrap="none" lIns="0" tIns="0" rIns="0" bIns="0">
              <a:spAutoFit/>
            </a:bodyPr>
            <a:lstStyle/>
            <a:p>
              <a:r>
                <a:rPr lang="en-US" sz="700" b="0">
                  <a:solidFill>
                    <a:srgbClr val="000000"/>
                  </a:solidFill>
                  <a:latin typeface="Univers 45 Light" pitchFamily="2" charset="0"/>
                </a:rPr>
                <a:t>400</a:t>
              </a:r>
              <a:endParaRPr lang="en-US"/>
            </a:p>
          </p:txBody>
        </p:sp>
        <p:sp>
          <p:nvSpPr>
            <p:cNvPr id="1919018" name="Rectangle 42"/>
            <p:cNvSpPr>
              <a:spLocks noChangeArrowheads="1"/>
            </p:cNvSpPr>
            <p:nvPr/>
          </p:nvSpPr>
          <p:spPr bwMode="auto">
            <a:xfrm>
              <a:off x="448" y="1906"/>
              <a:ext cx="122" cy="83"/>
            </a:xfrm>
            <a:prstGeom prst="rect">
              <a:avLst/>
            </a:prstGeom>
            <a:noFill/>
            <a:ln w="9525">
              <a:noFill/>
              <a:miter lim="800000"/>
              <a:headEnd/>
              <a:tailEnd/>
            </a:ln>
          </p:spPr>
          <p:txBody>
            <a:bodyPr wrap="none" lIns="0" tIns="0" rIns="0" bIns="0">
              <a:spAutoFit/>
            </a:bodyPr>
            <a:lstStyle/>
            <a:p>
              <a:r>
                <a:rPr lang="en-US" sz="700" b="0">
                  <a:solidFill>
                    <a:srgbClr val="000000"/>
                  </a:solidFill>
                  <a:latin typeface="Univers 45 Light" pitchFamily="2" charset="0"/>
                </a:rPr>
                <a:t>600</a:t>
              </a:r>
              <a:endParaRPr lang="en-US"/>
            </a:p>
          </p:txBody>
        </p:sp>
        <p:sp>
          <p:nvSpPr>
            <p:cNvPr id="1919019" name="Rectangle 43"/>
            <p:cNvSpPr>
              <a:spLocks noChangeArrowheads="1"/>
            </p:cNvSpPr>
            <p:nvPr/>
          </p:nvSpPr>
          <p:spPr bwMode="auto">
            <a:xfrm>
              <a:off x="448" y="1790"/>
              <a:ext cx="122" cy="83"/>
            </a:xfrm>
            <a:prstGeom prst="rect">
              <a:avLst/>
            </a:prstGeom>
            <a:noFill/>
            <a:ln w="9525">
              <a:noFill/>
              <a:miter lim="800000"/>
              <a:headEnd/>
              <a:tailEnd/>
            </a:ln>
          </p:spPr>
          <p:txBody>
            <a:bodyPr wrap="none" lIns="0" tIns="0" rIns="0" bIns="0">
              <a:spAutoFit/>
            </a:bodyPr>
            <a:lstStyle/>
            <a:p>
              <a:r>
                <a:rPr lang="en-US" sz="700" b="0">
                  <a:solidFill>
                    <a:srgbClr val="000000"/>
                  </a:solidFill>
                  <a:latin typeface="Univers 45 Light" pitchFamily="2" charset="0"/>
                </a:rPr>
                <a:t>800</a:t>
              </a:r>
              <a:endParaRPr lang="en-US"/>
            </a:p>
          </p:txBody>
        </p:sp>
        <p:sp>
          <p:nvSpPr>
            <p:cNvPr id="1919020" name="Rectangle 44"/>
            <p:cNvSpPr>
              <a:spLocks noChangeArrowheads="1"/>
            </p:cNvSpPr>
            <p:nvPr/>
          </p:nvSpPr>
          <p:spPr bwMode="auto">
            <a:xfrm>
              <a:off x="402" y="1674"/>
              <a:ext cx="168" cy="83"/>
            </a:xfrm>
            <a:prstGeom prst="rect">
              <a:avLst/>
            </a:prstGeom>
            <a:noFill/>
            <a:ln w="9525">
              <a:noFill/>
              <a:miter lim="800000"/>
              <a:headEnd/>
              <a:tailEnd/>
            </a:ln>
          </p:spPr>
          <p:txBody>
            <a:bodyPr wrap="none" lIns="0" tIns="0" rIns="0" bIns="0">
              <a:spAutoFit/>
            </a:bodyPr>
            <a:lstStyle/>
            <a:p>
              <a:r>
                <a:rPr lang="en-US" sz="700" b="0">
                  <a:solidFill>
                    <a:srgbClr val="000000"/>
                  </a:solidFill>
                  <a:latin typeface="Univers 45 Light" pitchFamily="2" charset="0"/>
                </a:rPr>
                <a:t>1,000</a:t>
              </a:r>
              <a:endParaRPr lang="en-US"/>
            </a:p>
          </p:txBody>
        </p:sp>
        <p:sp>
          <p:nvSpPr>
            <p:cNvPr id="1919021" name="Rectangle 45"/>
            <p:cNvSpPr>
              <a:spLocks noChangeArrowheads="1"/>
            </p:cNvSpPr>
            <p:nvPr/>
          </p:nvSpPr>
          <p:spPr bwMode="auto">
            <a:xfrm>
              <a:off x="912" y="2341"/>
              <a:ext cx="249" cy="83"/>
            </a:xfrm>
            <a:prstGeom prst="rect">
              <a:avLst/>
            </a:prstGeom>
            <a:noFill/>
            <a:ln w="9525">
              <a:noFill/>
              <a:miter lim="800000"/>
              <a:headEnd/>
              <a:tailEnd/>
            </a:ln>
          </p:spPr>
          <p:txBody>
            <a:bodyPr wrap="none" lIns="0" tIns="0" rIns="0" bIns="0">
              <a:spAutoFit/>
            </a:bodyPr>
            <a:lstStyle/>
            <a:p>
              <a:r>
                <a:rPr lang="en-US" sz="700" b="0">
                  <a:solidFill>
                    <a:srgbClr val="000000"/>
                  </a:solidFill>
                  <a:latin typeface="Univers 45 Light" pitchFamily="2" charset="0"/>
                </a:rPr>
                <a:t>Revenue</a:t>
              </a:r>
              <a:endParaRPr lang="en-US"/>
            </a:p>
          </p:txBody>
        </p:sp>
        <p:sp>
          <p:nvSpPr>
            <p:cNvPr id="1919022" name="Rectangle 46"/>
            <p:cNvSpPr>
              <a:spLocks noChangeArrowheads="1"/>
            </p:cNvSpPr>
            <p:nvPr/>
          </p:nvSpPr>
          <p:spPr bwMode="auto">
            <a:xfrm rot="16200000">
              <a:off x="263" y="1945"/>
              <a:ext cx="110" cy="83"/>
            </a:xfrm>
            <a:prstGeom prst="rect">
              <a:avLst/>
            </a:prstGeom>
            <a:noFill/>
            <a:ln w="9525">
              <a:noFill/>
              <a:miter lim="800000"/>
              <a:headEnd/>
              <a:tailEnd/>
            </a:ln>
          </p:spPr>
          <p:txBody>
            <a:bodyPr wrap="none" lIns="0" tIns="0" rIns="0" bIns="0">
              <a:spAutoFit/>
            </a:bodyPr>
            <a:lstStyle/>
            <a:p>
              <a:r>
                <a:rPr lang="en-US" sz="700" b="0">
                  <a:solidFill>
                    <a:srgbClr val="000000"/>
                  </a:solidFill>
                  <a:latin typeface="Univers 45 Light" pitchFamily="2" charset="0"/>
                </a:rPr>
                <a:t>$m</a:t>
              </a:r>
              <a:endParaRPr lang="en-US"/>
            </a:p>
          </p:txBody>
        </p:sp>
        <p:sp>
          <p:nvSpPr>
            <p:cNvPr id="1919023" name="Rectangle 47"/>
            <p:cNvSpPr>
              <a:spLocks noChangeArrowheads="1"/>
            </p:cNvSpPr>
            <p:nvPr/>
          </p:nvSpPr>
          <p:spPr bwMode="auto">
            <a:xfrm>
              <a:off x="642" y="2529"/>
              <a:ext cx="35" cy="35"/>
            </a:xfrm>
            <a:prstGeom prst="rect">
              <a:avLst/>
            </a:prstGeom>
            <a:solidFill>
              <a:srgbClr val="283B64"/>
            </a:solidFill>
            <a:ln w="0">
              <a:solidFill>
                <a:srgbClr val="FFFFFF"/>
              </a:solidFill>
              <a:miter lim="800000"/>
              <a:headEnd/>
              <a:tailEnd/>
            </a:ln>
          </p:spPr>
          <p:txBody>
            <a:bodyPr/>
            <a:lstStyle/>
            <a:p>
              <a:endParaRPr lang="en-US"/>
            </a:p>
          </p:txBody>
        </p:sp>
        <p:sp>
          <p:nvSpPr>
            <p:cNvPr id="1919024" name="Rectangle 48"/>
            <p:cNvSpPr>
              <a:spLocks noChangeArrowheads="1"/>
            </p:cNvSpPr>
            <p:nvPr/>
          </p:nvSpPr>
          <p:spPr bwMode="auto">
            <a:xfrm>
              <a:off x="691" y="2511"/>
              <a:ext cx="125" cy="68"/>
            </a:xfrm>
            <a:prstGeom prst="rect">
              <a:avLst/>
            </a:prstGeom>
            <a:noFill/>
            <a:ln w="9525">
              <a:noFill/>
              <a:miter lim="800000"/>
              <a:headEnd/>
              <a:tailEnd/>
            </a:ln>
          </p:spPr>
          <p:txBody>
            <a:bodyPr wrap="none" lIns="0" tIns="0" rIns="0" bIns="0">
              <a:spAutoFit/>
            </a:bodyPr>
            <a:lstStyle/>
            <a:p>
              <a:r>
                <a:rPr lang="en-US" sz="700" b="0" dirty="0">
                  <a:solidFill>
                    <a:srgbClr val="000000"/>
                  </a:solidFill>
                  <a:latin typeface="Univers 45 Light" pitchFamily="2" charset="0"/>
                </a:rPr>
                <a:t>2007</a:t>
              </a:r>
              <a:endParaRPr lang="en-US" dirty="0"/>
            </a:p>
          </p:txBody>
        </p:sp>
        <p:sp>
          <p:nvSpPr>
            <p:cNvPr id="1919025" name="Rectangle 49"/>
            <p:cNvSpPr>
              <a:spLocks noChangeArrowheads="1"/>
            </p:cNvSpPr>
            <p:nvPr/>
          </p:nvSpPr>
          <p:spPr bwMode="auto">
            <a:xfrm>
              <a:off x="847" y="2529"/>
              <a:ext cx="36" cy="35"/>
            </a:xfrm>
            <a:prstGeom prst="rect">
              <a:avLst/>
            </a:prstGeom>
            <a:solidFill>
              <a:srgbClr val="8AA5CB"/>
            </a:solidFill>
            <a:ln w="0">
              <a:solidFill>
                <a:srgbClr val="FFFFFF"/>
              </a:solidFill>
              <a:miter lim="800000"/>
              <a:headEnd/>
              <a:tailEnd/>
            </a:ln>
          </p:spPr>
          <p:txBody>
            <a:bodyPr/>
            <a:lstStyle/>
            <a:p>
              <a:endParaRPr lang="en-US"/>
            </a:p>
          </p:txBody>
        </p:sp>
        <p:sp>
          <p:nvSpPr>
            <p:cNvPr id="1919026" name="Rectangle 50"/>
            <p:cNvSpPr>
              <a:spLocks noChangeArrowheads="1"/>
            </p:cNvSpPr>
            <p:nvPr/>
          </p:nvSpPr>
          <p:spPr bwMode="auto">
            <a:xfrm>
              <a:off x="896" y="2511"/>
              <a:ext cx="125" cy="68"/>
            </a:xfrm>
            <a:prstGeom prst="rect">
              <a:avLst/>
            </a:prstGeom>
            <a:noFill/>
            <a:ln w="9525">
              <a:noFill/>
              <a:miter lim="800000"/>
              <a:headEnd/>
              <a:tailEnd/>
            </a:ln>
          </p:spPr>
          <p:txBody>
            <a:bodyPr wrap="none" lIns="0" tIns="0" rIns="0" bIns="0">
              <a:spAutoFit/>
            </a:bodyPr>
            <a:lstStyle/>
            <a:p>
              <a:r>
                <a:rPr lang="en-US" sz="700" b="0" dirty="0">
                  <a:solidFill>
                    <a:srgbClr val="000000"/>
                  </a:solidFill>
                  <a:latin typeface="Univers 45 Light" pitchFamily="2" charset="0"/>
                </a:rPr>
                <a:t>2008</a:t>
              </a:r>
              <a:endParaRPr lang="en-US" dirty="0"/>
            </a:p>
          </p:txBody>
        </p:sp>
        <p:sp>
          <p:nvSpPr>
            <p:cNvPr id="1919027" name="Rectangle 51"/>
            <p:cNvSpPr>
              <a:spLocks noChangeArrowheads="1"/>
            </p:cNvSpPr>
            <p:nvPr/>
          </p:nvSpPr>
          <p:spPr bwMode="auto">
            <a:xfrm>
              <a:off x="1053" y="2529"/>
              <a:ext cx="35" cy="35"/>
            </a:xfrm>
            <a:prstGeom prst="rect">
              <a:avLst/>
            </a:prstGeom>
            <a:solidFill>
              <a:srgbClr val="CCD6E3"/>
            </a:solidFill>
            <a:ln w="0">
              <a:solidFill>
                <a:srgbClr val="FFFFFF"/>
              </a:solidFill>
              <a:miter lim="800000"/>
              <a:headEnd/>
              <a:tailEnd/>
            </a:ln>
          </p:spPr>
          <p:txBody>
            <a:bodyPr/>
            <a:lstStyle/>
            <a:p>
              <a:endParaRPr lang="en-US"/>
            </a:p>
          </p:txBody>
        </p:sp>
        <p:sp>
          <p:nvSpPr>
            <p:cNvPr id="1919028" name="Rectangle 52"/>
            <p:cNvSpPr>
              <a:spLocks noChangeArrowheads="1"/>
            </p:cNvSpPr>
            <p:nvPr/>
          </p:nvSpPr>
          <p:spPr bwMode="auto">
            <a:xfrm>
              <a:off x="1102" y="2511"/>
              <a:ext cx="125" cy="68"/>
            </a:xfrm>
            <a:prstGeom prst="rect">
              <a:avLst/>
            </a:prstGeom>
            <a:noFill/>
            <a:ln w="9525">
              <a:noFill/>
              <a:miter lim="800000"/>
              <a:headEnd/>
              <a:tailEnd/>
            </a:ln>
          </p:spPr>
          <p:txBody>
            <a:bodyPr wrap="none" lIns="0" tIns="0" rIns="0" bIns="0">
              <a:spAutoFit/>
            </a:bodyPr>
            <a:lstStyle/>
            <a:p>
              <a:r>
                <a:rPr lang="en-US" sz="700" b="0" dirty="0">
                  <a:solidFill>
                    <a:srgbClr val="000000"/>
                  </a:solidFill>
                  <a:latin typeface="Univers 45 Light" pitchFamily="2" charset="0"/>
                </a:rPr>
                <a:t>2009</a:t>
              </a:r>
              <a:endParaRPr lang="en-US" dirty="0"/>
            </a:p>
          </p:txBody>
        </p:sp>
        <p:sp>
          <p:nvSpPr>
            <p:cNvPr id="1919029" name="Rectangle 53"/>
            <p:cNvSpPr>
              <a:spLocks noChangeArrowheads="1"/>
            </p:cNvSpPr>
            <p:nvPr/>
          </p:nvSpPr>
          <p:spPr bwMode="auto">
            <a:xfrm>
              <a:off x="1258" y="2529"/>
              <a:ext cx="35" cy="35"/>
            </a:xfrm>
            <a:prstGeom prst="rect">
              <a:avLst/>
            </a:prstGeom>
            <a:solidFill>
              <a:srgbClr val="F38E31"/>
            </a:solidFill>
            <a:ln w="0">
              <a:solidFill>
                <a:srgbClr val="FFFFFF"/>
              </a:solidFill>
              <a:miter lim="800000"/>
              <a:headEnd/>
              <a:tailEnd/>
            </a:ln>
          </p:spPr>
          <p:txBody>
            <a:bodyPr/>
            <a:lstStyle/>
            <a:p>
              <a:endParaRPr lang="en-US"/>
            </a:p>
          </p:txBody>
        </p:sp>
        <p:sp>
          <p:nvSpPr>
            <p:cNvPr id="1919030" name="Rectangle 54"/>
            <p:cNvSpPr>
              <a:spLocks noChangeArrowheads="1"/>
            </p:cNvSpPr>
            <p:nvPr/>
          </p:nvSpPr>
          <p:spPr bwMode="auto">
            <a:xfrm>
              <a:off x="1307" y="2511"/>
              <a:ext cx="125" cy="68"/>
            </a:xfrm>
            <a:prstGeom prst="rect">
              <a:avLst/>
            </a:prstGeom>
            <a:noFill/>
            <a:ln w="9525">
              <a:noFill/>
              <a:miter lim="800000"/>
              <a:headEnd/>
              <a:tailEnd/>
            </a:ln>
          </p:spPr>
          <p:txBody>
            <a:bodyPr wrap="none" lIns="0" tIns="0" rIns="0" bIns="0">
              <a:spAutoFit/>
            </a:bodyPr>
            <a:lstStyle/>
            <a:p>
              <a:r>
                <a:rPr lang="en-US" sz="700" b="0" dirty="0">
                  <a:solidFill>
                    <a:srgbClr val="000000"/>
                  </a:solidFill>
                  <a:latin typeface="Univers 45 Light" pitchFamily="2" charset="0"/>
                </a:rPr>
                <a:t>2010</a:t>
              </a:r>
              <a:endParaRPr lang="en-US" dirty="0"/>
            </a:p>
          </p:txBody>
        </p:sp>
        <p:sp>
          <p:nvSpPr>
            <p:cNvPr id="1919031" name="Rectangle 55"/>
            <p:cNvSpPr>
              <a:spLocks noChangeArrowheads="1"/>
            </p:cNvSpPr>
            <p:nvPr/>
          </p:nvSpPr>
          <p:spPr bwMode="auto">
            <a:xfrm>
              <a:off x="1463" y="2529"/>
              <a:ext cx="36" cy="35"/>
            </a:xfrm>
            <a:prstGeom prst="rect">
              <a:avLst/>
            </a:prstGeom>
            <a:solidFill>
              <a:srgbClr val="FAD8AF"/>
            </a:solidFill>
            <a:ln w="0">
              <a:solidFill>
                <a:srgbClr val="FFFFFF"/>
              </a:solidFill>
              <a:miter lim="800000"/>
              <a:headEnd/>
              <a:tailEnd/>
            </a:ln>
          </p:spPr>
          <p:txBody>
            <a:bodyPr/>
            <a:lstStyle/>
            <a:p>
              <a:endParaRPr lang="en-US"/>
            </a:p>
          </p:txBody>
        </p:sp>
        <p:sp>
          <p:nvSpPr>
            <p:cNvPr id="1919032" name="Rectangle 56"/>
            <p:cNvSpPr>
              <a:spLocks noChangeArrowheads="1"/>
            </p:cNvSpPr>
            <p:nvPr/>
          </p:nvSpPr>
          <p:spPr bwMode="auto">
            <a:xfrm>
              <a:off x="1512" y="2511"/>
              <a:ext cx="125" cy="68"/>
            </a:xfrm>
            <a:prstGeom prst="rect">
              <a:avLst/>
            </a:prstGeom>
            <a:noFill/>
            <a:ln w="9525">
              <a:noFill/>
              <a:miter lim="800000"/>
              <a:headEnd/>
              <a:tailEnd/>
            </a:ln>
          </p:spPr>
          <p:txBody>
            <a:bodyPr wrap="none" lIns="0" tIns="0" rIns="0" bIns="0">
              <a:spAutoFit/>
            </a:bodyPr>
            <a:lstStyle/>
            <a:p>
              <a:r>
                <a:rPr lang="en-US" sz="700" b="0" dirty="0">
                  <a:solidFill>
                    <a:srgbClr val="000000"/>
                  </a:solidFill>
                  <a:latin typeface="Univers 45 Light" pitchFamily="2" charset="0"/>
                </a:rPr>
                <a:t>2011</a:t>
              </a:r>
              <a:endParaRPr lang="en-US" dirty="0"/>
            </a:p>
          </p:txBody>
        </p:sp>
      </p:grpSp>
      <p:sp>
        <p:nvSpPr>
          <p:cNvPr id="1919033" name="Rectangle 57"/>
          <p:cNvSpPr>
            <a:spLocks noChangeArrowheads="1"/>
          </p:cNvSpPr>
          <p:nvPr/>
        </p:nvSpPr>
        <p:spPr bwMode="auto">
          <a:xfrm>
            <a:off x="2700338" y="5589588"/>
            <a:ext cx="5400675" cy="863600"/>
          </a:xfrm>
          <a:prstGeom prst="rect">
            <a:avLst/>
          </a:prstGeom>
          <a:noFill/>
          <a:ln w="9525">
            <a:noFill/>
            <a:miter lim="800000"/>
            <a:headEnd/>
            <a:tailEnd/>
          </a:ln>
          <a:effectLst/>
        </p:spPr>
        <p:txBody>
          <a:bodyPr/>
          <a:lstStyle/>
          <a:p>
            <a:pPr marL="114300" lvl="1" algn="l">
              <a:spcBef>
                <a:spcPct val="20000"/>
              </a:spcBef>
            </a:pPr>
            <a:r>
              <a:rPr lang="en-US" sz="2000" dirty="0"/>
              <a:t>Ask if the trend is the same for each sub-components (e.g</a:t>
            </a:r>
            <a:r>
              <a:rPr lang="en-US" sz="2000" dirty="0" smtClean="0"/>
              <a:t>. </a:t>
            </a:r>
            <a:r>
              <a:rPr lang="en-US" sz="2000" dirty="0"/>
              <a:t>product, segment, geo)</a:t>
            </a:r>
          </a:p>
        </p:txBody>
      </p:sp>
      <p:sp>
        <p:nvSpPr>
          <p:cNvPr id="1919034" name="AutoShape 58"/>
          <p:cNvSpPr>
            <a:spLocks noChangeArrowheads="1"/>
          </p:cNvSpPr>
          <p:nvPr>
            <p:custDataLst>
              <p:tags r:id="rId2"/>
            </p:custDataLst>
          </p:nvPr>
        </p:nvSpPr>
        <p:spPr bwMode="auto">
          <a:xfrm rot="-5400000" flipH="1" flipV="1">
            <a:off x="2081213" y="5632450"/>
            <a:ext cx="377825" cy="581025"/>
          </a:xfrm>
          <a:prstGeom prst="upArrow">
            <a:avLst>
              <a:gd name="adj1" fmla="val 64704"/>
              <a:gd name="adj2" fmla="val 51652"/>
            </a:avLst>
          </a:prstGeom>
          <a:gradFill rotWithShape="1">
            <a:gsLst>
              <a:gs pos="0">
                <a:schemeClr val="accent1"/>
              </a:gs>
              <a:gs pos="100000">
                <a:schemeClr val="accent1">
                  <a:gamma/>
                  <a:tint val="63922"/>
                  <a:invGamma/>
                </a:schemeClr>
              </a:gs>
            </a:gsLst>
            <a:lin ang="5400000" scaled="1"/>
          </a:gradFill>
          <a:ln w="6350" algn="ctr">
            <a:noFill/>
            <a:miter lim="800000"/>
            <a:headEnd/>
            <a:tailEnd/>
          </a:ln>
          <a:effectLst/>
        </p:spPr>
        <p:txBody>
          <a:bodyPr wrap="none" anchor="ctr"/>
          <a:lstStyle/>
          <a:p>
            <a:endParaRPr lang="en-US"/>
          </a:p>
        </p:txBody>
      </p:sp>
      <p:sp>
        <p:nvSpPr>
          <p:cNvPr id="1919035" name="Rectangle 59"/>
          <p:cNvSpPr>
            <a:spLocks noChangeArrowheads="1"/>
          </p:cNvSpPr>
          <p:nvPr/>
        </p:nvSpPr>
        <p:spPr bwMode="auto">
          <a:xfrm>
            <a:off x="431800" y="1371600"/>
            <a:ext cx="4292600" cy="457200"/>
          </a:xfrm>
          <a:prstGeom prst="rect">
            <a:avLst/>
          </a:prstGeom>
          <a:noFill/>
          <a:ln w="9525">
            <a:noFill/>
            <a:miter lim="800000"/>
            <a:headEnd/>
            <a:tailEnd/>
          </a:ln>
          <a:effectLst/>
        </p:spPr>
        <p:txBody>
          <a:bodyPr/>
          <a:lstStyle/>
          <a:p>
            <a:pPr lvl="1" indent="-342900" algn="l">
              <a:spcBef>
                <a:spcPct val="20000"/>
              </a:spcBef>
            </a:pPr>
            <a:r>
              <a:rPr lang="en-US" sz="2000" u="sng" dirty="0"/>
              <a:t>Business trend</a:t>
            </a:r>
          </a:p>
        </p:txBody>
      </p:sp>
      <p:grpSp>
        <p:nvGrpSpPr>
          <p:cNvPr id="28675" name="Group 3"/>
          <p:cNvGrpSpPr>
            <a:grpSpLocks noChangeAspect="1"/>
          </p:cNvGrpSpPr>
          <p:nvPr/>
        </p:nvGrpSpPr>
        <p:grpSpPr bwMode="auto">
          <a:xfrm>
            <a:off x="3354388" y="2305050"/>
            <a:ext cx="3522662" cy="2105025"/>
            <a:chOff x="2113" y="1452"/>
            <a:chExt cx="2219" cy="1326"/>
          </a:xfrm>
        </p:grpSpPr>
        <p:sp>
          <p:nvSpPr>
            <p:cNvPr id="28674" name="AutoShape 2"/>
            <p:cNvSpPr>
              <a:spLocks noChangeAspect="1" noChangeArrowheads="1" noTextEdit="1"/>
            </p:cNvSpPr>
            <p:nvPr/>
          </p:nvSpPr>
          <p:spPr bwMode="auto">
            <a:xfrm>
              <a:off x="2113" y="1452"/>
              <a:ext cx="2219" cy="1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76" name="Rectangle 4"/>
            <p:cNvSpPr>
              <a:spLocks noChangeArrowheads="1"/>
            </p:cNvSpPr>
            <p:nvPr/>
          </p:nvSpPr>
          <p:spPr bwMode="auto">
            <a:xfrm>
              <a:off x="2556" y="1779"/>
              <a:ext cx="158" cy="527"/>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77" name="Rectangle 5"/>
            <p:cNvSpPr>
              <a:spLocks noChangeArrowheads="1"/>
            </p:cNvSpPr>
            <p:nvPr/>
          </p:nvSpPr>
          <p:spPr bwMode="auto">
            <a:xfrm>
              <a:off x="2714" y="1838"/>
              <a:ext cx="157" cy="468"/>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78" name="Rectangle 6"/>
            <p:cNvSpPr>
              <a:spLocks noChangeArrowheads="1"/>
            </p:cNvSpPr>
            <p:nvPr/>
          </p:nvSpPr>
          <p:spPr bwMode="auto">
            <a:xfrm>
              <a:off x="2871" y="1896"/>
              <a:ext cx="158" cy="410"/>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79" name="Rectangle 7"/>
            <p:cNvSpPr>
              <a:spLocks noChangeArrowheads="1"/>
            </p:cNvSpPr>
            <p:nvPr/>
          </p:nvSpPr>
          <p:spPr bwMode="auto">
            <a:xfrm>
              <a:off x="3029" y="1955"/>
              <a:ext cx="158" cy="351"/>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80" name="Rectangle 8"/>
            <p:cNvSpPr>
              <a:spLocks noChangeArrowheads="1"/>
            </p:cNvSpPr>
            <p:nvPr/>
          </p:nvSpPr>
          <p:spPr bwMode="auto">
            <a:xfrm>
              <a:off x="3187" y="2013"/>
              <a:ext cx="157" cy="293"/>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81" name="Line 9"/>
            <p:cNvSpPr>
              <a:spLocks noChangeShapeType="1"/>
            </p:cNvSpPr>
            <p:nvPr/>
          </p:nvSpPr>
          <p:spPr bwMode="auto">
            <a:xfrm>
              <a:off x="2525" y="1721"/>
              <a:ext cx="1" cy="58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82" name="Line 10"/>
            <p:cNvSpPr>
              <a:spLocks noChangeShapeType="1"/>
            </p:cNvSpPr>
            <p:nvPr/>
          </p:nvSpPr>
          <p:spPr bwMode="auto">
            <a:xfrm>
              <a:off x="2507" y="2306"/>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83" name="Line 11"/>
            <p:cNvSpPr>
              <a:spLocks noChangeShapeType="1"/>
            </p:cNvSpPr>
            <p:nvPr/>
          </p:nvSpPr>
          <p:spPr bwMode="auto">
            <a:xfrm>
              <a:off x="2507" y="2189"/>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84" name="Line 12"/>
            <p:cNvSpPr>
              <a:spLocks noChangeShapeType="1"/>
            </p:cNvSpPr>
            <p:nvPr/>
          </p:nvSpPr>
          <p:spPr bwMode="auto">
            <a:xfrm>
              <a:off x="2507" y="2072"/>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85" name="Line 13"/>
            <p:cNvSpPr>
              <a:spLocks noChangeShapeType="1"/>
            </p:cNvSpPr>
            <p:nvPr/>
          </p:nvSpPr>
          <p:spPr bwMode="auto">
            <a:xfrm>
              <a:off x="2507" y="1955"/>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86" name="Line 14"/>
            <p:cNvSpPr>
              <a:spLocks noChangeShapeType="1"/>
            </p:cNvSpPr>
            <p:nvPr/>
          </p:nvSpPr>
          <p:spPr bwMode="auto">
            <a:xfrm>
              <a:off x="2507" y="1838"/>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87" name="Line 15"/>
            <p:cNvSpPr>
              <a:spLocks noChangeShapeType="1"/>
            </p:cNvSpPr>
            <p:nvPr/>
          </p:nvSpPr>
          <p:spPr bwMode="auto">
            <a:xfrm>
              <a:off x="2507" y="1721"/>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88" name="Line 16"/>
            <p:cNvSpPr>
              <a:spLocks noChangeShapeType="1"/>
            </p:cNvSpPr>
            <p:nvPr/>
          </p:nvSpPr>
          <p:spPr bwMode="auto">
            <a:xfrm>
              <a:off x="2525" y="2306"/>
              <a:ext cx="851"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89" name="Line 17"/>
            <p:cNvSpPr>
              <a:spLocks noChangeShapeType="1"/>
            </p:cNvSpPr>
            <p:nvPr/>
          </p:nvSpPr>
          <p:spPr bwMode="auto">
            <a:xfrm flipV="1">
              <a:off x="2525" y="2306"/>
              <a:ext cx="1" cy="1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90" name="Line 18"/>
            <p:cNvSpPr>
              <a:spLocks noChangeShapeType="1"/>
            </p:cNvSpPr>
            <p:nvPr/>
          </p:nvSpPr>
          <p:spPr bwMode="auto">
            <a:xfrm flipV="1">
              <a:off x="3376" y="2306"/>
              <a:ext cx="1" cy="1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91" name="Rectangle 19"/>
            <p:cNvSpPr>
              <a:spLocks noChangeArrowheads="1"/>
            </p:cNvSpPr>
            <p:nvPr/>
          </p:nvSpPr>
          <p:spPr bwMode="auto">
            <a:xfrm>
              <a:off x="2155" y="1522"/>
              <a:ext cx="75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mn-lt"/>
                  <a:cs typeface="Arial" pitchFamily="34" charset="0"/>
                </a:rPr>
                <a:t>Business is shrinking</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8692" name="Rectangle 20"/>
            <p:cNvSpPr>
              <a:spLocks noChangeArrowheads="1"/>
            </p:cNvSpPr>
            <p:nvPr/>
          </p:nvSpPr>
          <p:spPr bwMode="auto">
            <a:xfrm>
              <a:off x="2589" y="1674"/>
              <a:ext cx="12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900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93" name="Rectangle 21"/>
            <p:cNvSpPr>
              <a:spLocks noChangeArrowheads="1"/>
            </p:cNvSpPr>
            <p:nvPr/>
          </p:nvSpPr>
          <p:spPr bwMode="auto">
            <a:xfrm>
              <a:off x="2746" y="1732"/>
              <a:ext cx="12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800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94" name="Rectangle 22"/>
            <p:cNvSpPr>
              <a:spLocks noChangeArrowheads="1"/>
            </p:cNvSpPr>
            <p:nvPr/>
          </p:nvSpPr>
          <p:spPr bwMode="auto">
            <a:xfrm>
              <a:off x="2904" y="1791"/>
              <a:ext cx="12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700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95" name="Rectangle 23"/>
            <p:cNvSpPr>
              <a:spLocks noChangeArrowheads="1"/>
            </p:cNvSpPr>
            <p:nvPr/>
          </p:nvSpPr>
          <p:spPr bwMode="auto">
            <a:xfrm>
              <a:off x="3062" y="1849"/>
              <a:ext cx="12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600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96" name="Rectangle 24"/>
            <p:cNvSpPr>
              <a:spLocks noChangeArrowheads="1"/>
            </p:cNvSpPr>
            <p:nvPr/>
          </p:nvSpPr>
          <p:spPr bwMode="auto">
            <a:xfrm>
              <a:off x="3219" y="1908"/>
              <a:ext cx="12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500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97" name="Rectangle 25"/>
            <p:cNvSpPr>
              <a:spLocks noChangeArrowheads="1"/>
            </p:cNvSpPr>
            <p:nvPr/>
          </p:nvSpPr>
          <p:spPr bwMode="auto">
            <a:xfrm>
              <a:off x="2390" y="2269"/>
              <a:ext cx="45"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98" name="Rectangle 26"/>
            <p:cNvSpPr>
              <a:spLocks noChangeArrowheads="1"/>
            </p:cNvSpPr>
            <p:nvPr/>
          </p:nvSpPr>
          <p:spPr bwMode="auto">
            <a:xfrm>
              <a:off x="2375" y="2151"/>
              <a:ext cx="12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200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699" name="Rectangle 27"/>
            <p:cNvSpPr>
              <a:spLocks noChangeArrowheads="1"/>
            </p:cNvSpPr>
            <p:nvPr/>
          </p:nvSpPr>
          <p:spPr bwMode="auto">
            <a:xfrm>
              <a:off x="2375" y="2034"/>
              <a:ext cx="12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400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00" name="Rectangle 28"/>
            <p:cNvSpPr>
              <a:spLocks noChangeArrowheads="1"/>
            </p:cNvSpPr>
            <p:nvPr/>
          </p:nvSpPr>
          <p:spPr bwMode="auto">
            <a:xfrm>
              <a:off x="2375" y="1917"/>
              <a:ext cx="12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600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01" name="Rectangle 29"/>
            <p:cNvSpPr>
              <a:spLocks noChangeArrowheads="1"/>
            </p:cNvSpPr>
            <p:nvPr/>
          </p:nvSpPr>
          <p:spPr bwMode="auto">
            <a:xfrm>
              <a:off x="2375" y="1800"/>
              <a:ext cx="12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800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02" name="Rectangle 30"/>
            <p:cNvSpPr>
              <a:spLocks noChangeArrowheads="1"/>
            </p:cNvSpPr>
            <p:nvPr/>
          </p:nvSpPr>
          <p:spPr bwMode="auto">
            <a:xfrm>
              <a:off x="2329" y="1683"/>
              <a:ext cx="168"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1,000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03" name="Rectangle 31"/>
            <p:cNvSpPr>
              <a:spLocks noChangeArrowheads="1"/>
            </p:cNvSpPr>
            <p:nvPr/>
          </p:nvSpPr>
          <p:spPr bwMode="auto">
            <a:xfrm>
              <a:off x="2841" y="2355"/>
              <a:ext cx="248"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Revenue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04" name="Rectangle 32"/>
            <p:cNvSpPr>
              <a:spLocks noChangeArrowheads="1"/>
            </p:cNvSpPr>
            <p:nvPr/>
          </p:nvSpPr>
          <p:spPr bwMode="auto">
            <a:xfrm rot="16200000">
              <a:off x="2191" y="1956"/>
              <a:ext cx="110"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05" name="Rectangle 33"/>
            <p:cNvSpPr>
              <a:spLocks noChangeArrowheads="1"/>
            </p:cNvSpPr>
            <p:nvPr/>
          </p:nvSpPr>
          <p:spPr bwMode="auto">
            <a:xfrm>
              <a:off x="2573" y="2544"/>
              <a:ext cx="36" cy="35"/>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06" name="Rectangle 34"/>
            <p:cNvSpPr>
              <a:spLocks noChangeArrowheads="1"/>
            </p:cNvSpPr>
            <p:nvPr/>
          </p:nvSpPr>
          <p:spPr bwMode="auto">
            <a:xfrm>
              <a:off x="2622" y="2526"/>
              <a:ext cx="12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2007</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707" name="Rectangle 35"/>
            <p:cNvSpPr>
              <a:spLocks noChangeArrowheads="1"/>
            </p:cNvSpPr>
            <p:nvPr/>
          </p:nvSpPr>
          <p:spPr bwMode="auto">
            <a:xfrm>
              <a:off x="2779" y="2544"/>
              <a:ext cx="35" cy="35"/>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08" name="Rectangle 36"/>
            <p:cNvSpPr>
              <a:spLocks noChangeArrowheads="1"/>
            </p:cNvSpPr>
            <p:nvPr/>
          </p:nvSpPr>
          <p:spPr bwMode="auto">
            <a:xfrm>
              <a:off x="2828" y="2526"/>
              <a:ext cx="12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2008</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709" name="Rectangle 37"/>
            <p:cNvSpPr>
              <a:spLocks noChangeArrowheads="1"/>
            </p:cNvSpPr>
            <p:nvPr/>
          </p:nvSpPr>
          <p:spPr bwMode="auto">
            <a:xfrm>
              <a:off x="2984" y="2544"/>
              <a:ext cx="36" cy="35"/>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10" name="Rectangle 38"/>
            <p:cNvSpPr>
              <a:spLocks noChangeArrowheads="1"/>
            </p:cNvSpPr>
            <p:nvPr/>
          </p:nvSpPr>
          <p:spPr bwMode="auto">
            <a:xfrm>
              <a:off x="3033" y="2526"/>
              <a:ext cx="12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2009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711" name="Rectangle 39"/>
            <p:cNvSpPr>
              <a:spLocks noChangeArrowheads="1"/>
            </p:cNvSpPr>
            <p:nvPr/>
          </p:nvSpPr>
          <p:spPr bwMode="auto">
            <a:xfrm>
              <a:off x="3189" y="2544"/>
              <a:ext cx="36" cy="35"/>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12" name="Rectangle 40"/>
            <p:cNvSpPr>
              <a:spLocks noChangeArrowheads="1"/>
            </p:cNvSpPr>
            <p:nvPr/>
          </p:nvSpPr>
          <p:spPr bwMode="auto">
            <a:xfrm>
              <a:off x="3238" y="2526"/>
              <a:ext cx="12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2010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713" name="Rectangle 41"/>
            <p:cNvSpPr>
              <a:spLocks noChangeArrowheads="1"/>
            </p:cNvSpPr>
            <p:nvPr/>
          </p:nvSpPr>
          <p:spPr bwMode="auto">
            <a:xfrm>
              <a:off x="3395" y="2544"/>
              <a:ext cx="35" cy="35"/>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14" name="Rectangle 42"/>
            <p:cNvSpPr>
              <a:spLocks noChangeArrowheads="1"/>
            </p:cNvSpPr>
            <p:nvPr/>
          </p:nvSpPr>
          <p:spPr bwMode="auto">
            <a:xfrm>
              <a:off x="3444" y="2526"/>
              <a:ext cx="12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2011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28717" name="Group 45"/>
          <p:cNvGrpSpPr>
            <a:grpSpLocks noChangeAspect="1"/>
          </p:cNvGrpSpPr>
          <p:nvPr/>
        </p:nvGrpSpPr>
        <p:grpSpPr bwMode="auto">
          <a:xfrm>
            <a:off x="6438900" y="2305050"/>
            <a:ext cx="3533775" cy="2116138"/>
            <a:chOff x="4056" y="1452"/>
            <a:chExt cx="2226" cy="1333"/>
          </a:xfrm>
        </p:grpSpPr>
        <p:sp>
          <p:nvSpPr>
            <p:cNvPr id="28716" name="AutoShape 44"/>
            <p:cNvSpPr>
              <a:spLocks noChangeAspect="1" noChangeArrowheads="1" noTextEdit="1"/>
            </p:cNvSpPr>
            <p:nvPr/>
          </p:nvSpPr>
          <p:spPr bwMode="auto">
            <a:xfrm>
              <a:off x="4056" y="1452"/>
              <a:ext cx="2226" cy="13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18" name="Rectangle 46"/>
            <p:cNvSpPr>
              <a:spLocks noChangeArrowheads="1"/>
            </p:cNvSpPr>
            <p:nvPr/>
          </p:nvSpPr>
          <p:spPr bwMode="auto">
            <a:xfrm>
              <a:off x="4499" y="1820"/>
              <a:ext cx="159" cy="492"/>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19" name="Rectangle 47"/>
            <p:cNvSpPr>
              <a:spLocks noChangeArrowheads="1"/>
            </p:cNvSpPr>
            <p:nvPr/>
          </p:nvSpPr>
          <p:spPr bwMode="auto">
            <a:xfrm>
              <a:off x="4658" y="1820"/>
              <a:ext cx="158" cy="492"/>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20" name="Rectangle 48"/>
            <p:cNvSpPr>
              <a:spLocks noChangeArrowheads="1"/>
            </p:cNvSpPr>
            <p:nvPr/>
          </p:nvSpPr>
          <p:spPr bwMode="auto">
            <a:xfrm>
              <a:off x="4816" y="1820"/>
              <a:ext cx="157" cy="492"/>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21" name="Rectangle 49"/>
            <p:cNvSpPr>
              <a:spLocks noChangeArrowheads="1"/>
            </p:cNvSpPr>
            <p:nvPr/>
          </p:nvSpPr>
          <p:spPr bwMode="auto">
            <a:xfrm>
              <a:off x="4973" y="1820"/>
              <a:ext cx="159" cy="492"/>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22" name="Rectangle 50"/>
            <p:cNvSpPr>
              <a:spLocks noChangeArrowheads="1"/>
            </p:cNvSpPr>
            <p:nvPr/>
          </p:nvSpPr>
          <p:spPr bwMode="auto">
            <a:xfrm>
              <a:off x="5132" y="1820"/>
              <a:ext cx="158" cy="492"/>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23" name="Line 51"/>
            <p:cNvSpPr>
              <a:spLocks noChangeShapeType="1"/>
            </p:cNvSpPr>
            <p:nvPr/>
          </p:nvSpPr>
          <p:spPr bwMode="auto">
            <a:xfrm>
              <a:off x="4468" y="1721"/>
              <a:ext cx="1" cy="59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24" name="Line 52"/>
            <p:cNvSpPr>
              <a:spLocks noChangeShapeType="1"/>
            </p:cNvSpPr>
            <p:nvPr/>
          </p:nvSpPr>
          <p:spPr bwMode="auto">
            <a:xfrm>
              <a:off x="4450" y="2312"/>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25" name="Line 53"/>
            <p:cNvSpPr>
              <a:spLocks noChangeShapeType="1"/>
            </p:cNvSpPr>
            <p:nvPr/>
          </p:nvSpPr>
          <p:spPr bwMode="auto">
            <a:xfrm>
              <a:off x="4450" y="2213"/>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26" name="Line 54"/>
            <p:cNvSpPr>
              <a:spLocks noChangeShapeType="1"/>
            </p:cNvSpPr>
            <p:nvPr/>
          </p:nvSpPr>
          <p:spPr bwMode="auto">
            <a:xfrm>
              <a:off x="4450" y="2115"/>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27" name="Line 55"/>
            <p:cNvSpPr>
              <a:spLocks noChangeShapeType="1"/>
            </p:cNvSpPr>
            <p:nvPr/>
          </p:nvSpPr>
          <p:spPr bwMode="auto">
            <a:xfrm>
              <a:off x="4450" y="2016"/>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28" name="Line 56"/>
            <p:cNvSpPr>
              <a:spLocks noChangeShapeType="1"/>
            </p:cNvSpPr>
            <p:nvPr/>
          </p:nvSpPr>
          <p:spPr bwMode="auto">
            <a:xfrm>
              <a:off x="4450" y="1917"/>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29" name="Line 57"/>
            <p:cNvSpPr>
              <a:spLocks noChangeShapeType="1"/>
            </p:cNvSpPr>
            <p:nvPr/>
          </p:nvSpPr>
          <p:spPr bwMode="auto">
            <a:xfrm>
              <a:off x="4450" y="1820"/>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30" name="Line 58"/>
            <p:cNvSpPr>
              <a:spLocks noChangeShapeType="1"/>
            </p:cNvSpPr>
            <p:nvPr/>
          </p:nvSpPr>
          <p:spPr bwMode="auto">
            <a:xfrm>
              <a:off x="4450" y="1721"/>
              <a:ext cx="1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31" name="Line 59"/>
            <p:cNvSpPr>
              <a:spLocks noChangeShapeType="1"/>
            </p:cNvSpPr>
            <p:nvPr/>
          </p:nvSpPr>
          <p:spPr bwMode="auto">
            <a:xfrm>
              <a:off x="4468" y="2312"/>
              <a:ext cx="85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32" name="Line 60"/>
            <p:cNvSpPr>
              <a:spLocks noChangeShapeType="1"/>
            </p:cNvSpPr>
            <p:nvPr/>
          </p:nvSpPr>
          <p:spPr bwMode="auto">
            <a:xfrm flipV="1">
              <a:off x="4468" y="2312"/>
              <a:ext cx="1" cy="1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33" name="Line 61"/>
            <p:cNvSpPr>
              <a:spLocks noChangeShapeType="1"/>
            </p:cNvSpPr>
            <p:nvPr/>
          </p:nvSpPr>
          <p:spPr bwMode="auto">
            <a:xfrm flipV="1">
              <a:off x="5322" y="2312"/>
              <a:ext cx="1" cy="1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34" name="Rectangle 62"/>
            <p:cNvSpPr>
              <a:spLocks noChangeArrowheads="1"/>
            </p:cNvSpPr>
            <p:nvPr/>
          </p:nvSpPr>
          <p:spPr bwMode="auto">
            <a:xfrm>
              <a:off x="4098" y="1522"/>
              <a:ext cx="53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00000"/>
                  </a:solidFill>
                  <a:effectLst/>
                  <a:latin typeface="+mn-lt"/>
                  <a:cs typeface="Arial" pitchFamily="34" charset="0"/>
                </a:rPr>
                <a:t>Business is flat</a:t>
              </a:r>
              <a:endParaRPr kumimoji="0" lang="en-US" sz="1800" b="1" i="0" u="none" strike="noStrike" cap="none" normalizeH="0" baseline="0" dirty="0">
                <a:ln>
                  <a:noFill/>
                </a:ln>
                <a:solidFill>
                  <a:schemeClr val="tx1"/>
                </a:solidFill>
                <a:effectLst/>
                <a:latin typeface="+mn-lt"/>
                <a:cs typeface="Arial" pitchFamily="34" charset="0"/>
              </a:endParaRPr>
            </a:p>
          </p:txBody>
        </p:sp>
        <p:sp>
          <p:nvSpPr>
            <p:cNvPr id="28735" name="Rectangle 63"/>
            <p:cNvSpPr>
              <a:spLocks noChangeArrowheads="1"/>
            </p:cNvSpPr>
            <p:nvPr/>
          </p:nvSpPr>
          <p:spPr bwMode="auto">
            <a:xfrm>
              <a:off x="4509" y="1714"/>
              <a:ext cx="168"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1,000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36" name="Rectangle 64"/>
            <p:cNvSpPr>
              <a:spLocks noChangeArrowheads="1"/>
            </p:cNvSpPr>
            <p:nvPr/>
          </p:nvSpPr>
          <p:spPr bwMode="auto">
            <a:xfrm>
              <a:off x="4667" y="1714"/>
              <a:ext cx="168"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1,000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37" name="Rectangle 65"/>
            <p:cNvSpPr>
              <a:spLocks noChangeArrowheads="1"/>
            </p:cNvSpPr>
            <p:nvPr/>
          </p:nvSpPr>
          <p:spPr bwMode="auto">
            <a:xfrm>
              <a:off x="4826" y="1714"/>
              <a:ext cx="168"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1,000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38" name="Rectangle 66"/>
            <p:cNvSpPr>
              <a:spLocks noChangeArrowheads="1"/>
            </p:cNvSpPr>
            <p:nvPr/>
          </p:nvSpPr>
          <p:spPr bwMode="auto">
            <a:xfrm>
              <a:off x="4983" y="1714"/>
              <a:ext cx="168"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1,000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39" name="Rectangle 67"/>
            <p:cNvSpPr>
              <a:spLocks noChangeArrowheads="1"/>
            </p:cNvSpPr>
            <p:nvPr/>
          </p:nvSpPr>
          <p:spPr bwMode="auto">
            <a:xfrm>
              <a:off x="5141" y="1714"/>
              <a:ext cx="168"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1,000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40" name="Rectangle 68"/>
            <p:cNvSpPr>
              <a:spLocks noChangeArrowheads="1"/>
            </p:cNvSpPr>
            <p:nvPr/>
          </p:nvSpPr>
          <p:spPr bwMode="auto">
            <a:xfrm>
              <a:off x="4333" y="2274"/>
              <a:ext cx="45"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41" name="Rectangle 69"/>
            <p:cNvSpPr>
              <a:spLocks noChangeArrowheads="1"/>
            </p:cNvSpPr>
            <p:nvPr/>
          </p:nvSpPr>
          <p:spPr bwMode="auto">
            <a:xfrm>
              <a:off x="4318" y="2176"/>
              <a:ext cx="12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200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42" name="Rectangle 70"/>
            <p:cNvSpPr>
              <a:spLocks noChangeArrowheads="1"/>
            </p:cNvSpPr>
            <p:nvPr/>
          </p:nvSpPr>
          <p:spPr bwMode="auto">
            <a:xfrm>
              <a:off x="4318" y="2078"/>
              <a:ext cx="12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400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43" name="Rectangle 71"/>
            <p:cNvSpPr>
              <a:spLocks noChangeArrowheads="1"/>
            </p:cNvSpPr>
            <p:nvPr/>
          </p:nvSpPr>
          <p:spPr bwMode="auto">
            <a:xfrm>
              <a:off x="4318" y="1979"/>
              <a:ext cx="12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600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44" name="Rectangle 72"/>
            <p:cNvSpPr>
              <a:spLocks noChangeArrowheads="1"/>
            </p:cNvSpPr>
            <p:nvPr/>
          </p:nvSpPr>
          <p:spPr bwMode="auto">
            <a:xfrm>
              <a:off x="4318" y="1880"/>
              <a:ext cx="122"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800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45" name="Rectangle 73"/>
            <p:cNvSpPr>
              <a:spLocks noChangeArrowheads="1"/>
            </p:cNvSpPr>
            <p:nvPr/>
          </p:nvSpPr>
          <p:spPr bwMode="auto">
            <a:xfrm>
              <a:off x="4272" y="1782"/>
              <a:ext cx="168"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1,000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46" name="Rectangle 74"/>
            <p:cNvSpPr>
              <a:spLocks noChangeArrowheads="1"/>
            </p:cNvSpPr>
            <p:nvPr/>
          </p:nvSpPr>
          <p:spPr bwMode="auto">
            <a:xfrm>
              <a:off x="4272" y="1683"/>
              <a:ext cx="168"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1,200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47" name="Rectangle 75"/>
            <p:cNvSpPr>
              <a:spLocks noChangeArrowheads="1"/>
            </p:cNvSpPr>
            <p:nvPr/>
          </p:nvSpPr>
          <p:spPr bwMode="auto">
            <a:xfrm>
              <a:off x="4785" y="2361"/>
              <a:ext cx="249"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Revenue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48" name="Rectangle 76"/>
            <p:cNvSpPr>
              <a:spLocks noChangeArrowheads="1"/>
            </p:cNvSpPr>
            <p:nvPr/>
          </p:nvSpPr>
          <p:spPr bwMode="auto">
            <a:xfrm rot="16200000">
              <a:off x="4134" y="1959"/>
              <a:ext cx="110" cy="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Univers 45 Light" pitchFamily="2" charset="0"/>
                  <a:cs typeface="Arial" pitchFamily="34" charset="0"/>
                </a:rPr>
                <a:t>$m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749" name="Rectangle 77"/>
            <p:cNvSpPr>
              <a:spLocks noChangeArrowheads="1"/>
            </p:cNvSpPr>
            <p:nvPr/>
          </p:nvSpPr>
          <p:spPr bwMode="auto">
            <a:xfrm>
              <a:off x="4517" y="2550"/>
              <a:ext cx="35" cy="35"/>
            </a:xfrm>
            <a:prstGeom prst="rect">
              <a:avLst/>
            </a:prstGeom>
            <a:solidFill>
              <a:srgbClr val="283B64"/>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50" name="Rectangle 78"/>
            <p:cNvSpPr>
              <a:spLocks noChangeArrowheads="1"/>
            </p:cNvSpPr>
            <p:nvPr/>
          </p:nvSpPr>
          <p:spPr bwMode="auto">
            <a:xfrm>
              <a:off x="4565" y="2532"/>
              <a:ext cx="12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2007</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751" name="Rectangle 79"/>
            <p:cNvSpPr>
              <a:spLocks noChangeArrowheads="1"/>
            </p:cNvSpPr>
            <p:nvPr/>
          </p:nvSpPr>
          <p:spPr bwMode="auto">
            <a:xfrm>
              <a:off x="4722" y="2550"/>
              <a:ext cx="35" cy="35"/>
            </a:xfrm>
            <a:prstGeom prst="rect">
              <a:avLst/>
            </a:prstGeom>
            <a:solidFill>
              <a:srgbClr val="8AA5CB"/>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52" name="Rectangle 80"/>
            <p:cNvSpPr>
              <a:spLocks noChangeArrowheads="1"/>
            </p:cNvSpPr>
            <p:nvPr/>
          </p:nvSpPr>
          <p:spPr bwMode="auto">
            <a:xfrm>
              <a:off x="4771" y="2532"/>
              <a:ext cx="12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2008</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753" name="Rectangle 81"/>
            <p:cNvSpPr>
              <a:spLocks noChangeArrowheads="1"/>
            </p:cNvSpPr>
            <p:nvPr/>
          </p:nvSpPr>
          <p:spPr bwMode="auto">
            <a:xfrm>
              <a:off x="4927" y="2550"/>
              <a:ext cx="36" cy="35"/>
            </a:xfrm>
            <a:prstGeom prst="rect">
              <a:avLst/>
            </a:prstGeom>
            <a:solidFill>
              <a:srgbClr val="CCD6E3"/>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54" name="Rectangle 82"/>
            <p:cNvSpPr>
              <a:spLocks noChangeArrowheads="1"/>
            </p:cNvSpPr>
            <p:nvPr/>
          </p:nvSpPr>
          <p:spPr bwMode="auto">
            <a:xfrm>
              <a:off x="4976" y="2532"/>
              <a:ext cx="12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2009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755" name="Rectangle 83"/>
            <p:cNvSpPr>
              <a:spLocks noChangeArrowheads="1"/>
            </p:cNvSpPr>
            <p:nvPr/>
          </p:nvSpPr>
          <p:spPr bwMode="auto">
            <a:xfrm>
              <a:off x="5133" y="2550"/>
              <a:ext cx="35" cy="35"/>
            </a:xfrm>
            <a:prstGeom prst="rect">
              <a:avLst/>
            </a:prstGeom>
            <a:solidFill>
              <a:srgbClr val="F38E31"/>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56" name="Rectangle 84"/>
            <p:cNvSpPr>
              <a:spLocks noChangeArrowheads="1"/>
            </p:cNvSpPr>
            <p:nvPr/>
          </p:nvSpPr>
          <p:spPr bwMode="auto">
            <a:xfrm>
              <a:off x="5181" y="2532"/>
              <a:ext cx="12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2010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8757" name="Rectangle 85"/>
            <p:cNvSpPr>
              <a:spLocks noChangeArrowheads="1"/>
            </p:cNvSpPr>
            <p:nvPr/>
          </p:nvSpPr>
          <p:spPr bwMode="auto">
            <a:xfrm>
              <a:off x="5338" y="2550"/>
              <a:ext cx="35" cy="35"/>
            </a:xfrm>
            <a:prstGeom prst="rect">
              <a:avLst/>
            </a:prstGeom>
            <a:solidFill>
              <a:srgbClr val="FAD8A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758" name="Rectangle 86"/>
            <p:cNvSpPr>
              <a:spLocks noChangeArrowheads="1"/>
            </p:cNvSpPr>
            <p:nvPr/>
          </p:nvSpPr>
          <p:spPr bwMode="auto">
            <a:xfrm>
              <a:off x="5387" y="2532"/>
              <a:ext cx="125" cy="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a:ln>
                    <a:noFill/>
                  </a:ln>
                  <a:solidFill>
                    <a:srgbClr val="000000"/>
                  </a:solidFill>
                  <a:effectLst/>
                  <a:latin typeface="Univers 45 Light" pitchFamily="2" charset="0"/>
                  <a:cs typeface="Arial" pitchFamily="34" charset="0"/>
                </a:rPr>
                <a:t>2011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
        <p:nvSpPr>
          <p:cNvPr id="139" name="TextBox 138"/>
          <p:cNvSpPr txBox="1"/>
          <p:nvPr/>
        </p:nvSpPr>
        <p:spPr>
          <a:xfrm>
            <a:off x="5791200" y="1066800"/>
            <a:ext cx="3070071" cy="369332"/>
          </a:xfrm>
          <a:prstGeom prst="rect">
            <a:avLst/>
          </a:prstGeom>
          <a:solidFill>
            <a:srgbClr val="C84E00"/>
          </a:solidFill>
        </p:spPr>
        <p:txBody>
          <a:bodyPr wrap="none" rtlCol="0">
            <a:spAutoFit/>
          </a:bodyPr>
          <a:lstStyle/>
          <a:p>
            <a:r>
              <a:rPr lang="en-US" dirty="0" smtClean="0"/>
              <a:t>For Example Purposes Only</a:t>
            </a:r>
            <a:endParaRPr lang="en-US" dirty="0"/>
          </a:p>
        </p:txBody>
      </p:sp>
      <p:pic>
        <p:nvPicPr>
          <p:cNvPr id="140" name="Picture 5"/>
          <p:cNvPicPr>
            <a:picLocks noChangeAspect="1" noChangeArrowheads="1"/>
          </p:cNvPicPr>
          <p:nvPr/>
        </p:nvPicPr>
        <p:blipFill>
          <a:blip r:embed="rId5"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19035"/>
                                        </p:tgtEl>
                                        <p:attrNameLst>
                                          <p:attrName>style.visibility</p:attrName>
                                        </p:attrNameLst>
                                      </p:cBhvr>
                                      <p:to>
                                        <p:strVal val="visible"/>
                                      </p:to>
                                    </p:set>
                                    <p:anim calcmode="lin" valueType="num">
                                      <p:cBhvr additive="base">
                                        <p:cTn id="7" dur="500" fill="hold"/>
                                        <p:tgtEl>
                                          <p:spTgt spid="1919035"/>
                                        </p:tgtEl>
                                        <p:attrNameLst>
                                          <p:attrName>ppt_x</p:attrName>
                                        </p:attrNameLst>
                                      </p:cBhvr>
                                      <p:tavLst>
                                        <p:tav tm="0">
                                          <p:val>
                                            <p:strVal val="#ppt_x"/>
                                          </p:val>
                                        </p:tav>
                                        <p:tav tm="100000">
                                          <p:val>
                                            <p:strVal val="#ppt_x"/>
                                          </p:val>
                                        </p:tav>
                                      </p:tavLst>
                                    </p:anim>
                                    <p:anim calcmode="lin" valueType="num">
                                      <p:cBhvr additive="base">
                                        <p:cTn id="8" dur="500" fill="hold"/>
                                        <p:tgtEl>
                                          <p:spTgt spid="19190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18985"/>
                                        </p:tgtEl>
                                        <p:attrNameLst>
                                          <p:attrName>style.visibility</p:attrName>
                                        </p:attrNameLst>
                                      </p:cBhvr>
                                      <p:to>
                                        <p:strVal val="visible"/>
                                      </p:to>
                                    </p:set>
                                    <p:anim calcmode="lin" valueType="num">
                                      <p:cBhvr additive="base">
                                        <p:cTn id="13" dur="500" fill="hold"/>
                                        <p:tgtEl>
                                          <p:spTgt spid="1918985"/>
                                        </p:tgtEl>
                                        <p:attrNameLst>
                                          <p:attrName>ppt_x</p:attrName>
                                        </p:attrNameLst>
                                      </p:cBhvr>
                                      <p:tavLst>
                                        <p:tav tm="0">
                                          <p:val>
                                            <p:strVal val="#ppt_x"/>
                                          </p:val>
                                        </p:tav>
                                        <p:tav tm="100000">
                                          <p:val>
                                            <p:strVal val="#ppt_x"/>
                                          </p:val>
                                        </p:tav>
                                      </p:tavLst>
                                    </p:anim>
                                    <p:anim calcmode="lin" valueType="num">
                                      <p:cBhvr additive="base">
                                        <p:cTn id="14" dur="500" fill="hold"/>
                                        <p:tgtEl>
                                          <p:spTgt spid="191898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18986"/>
                                        </p:tgtEl>
                                        <p:attrNameLst>
                                          <p:attrName>style.visibility</p:attrName>
                                        </p:attrNameLst>
                                      </p:cBhvr>
                                      <p:to>
                                        <p:strVal val="visible"/>
                                      </p:to>
                                    </p:set>
                                    <p:anim calcmode="lin" valueType="num">
                                      <p:cBhvr additive="base">
                                        <p:cTn id="23" dur="500" fill="hold"/>
                                        <p:tgtEl>
                                          <p:spTgt spid="1918986"/>
                                        </p:tgtEl>
                                        <p:attrNameLst>
                                          <p:attrName>ppt_x</p:attrName>
                                        </p:attrNameLst>
                                      </p:cBhvr>
                                      <p:tavLst>
                                        <p:tav tm="0">
                                          <p:val>
                                            <p:strVal val="#ppt_x"/>
                                          </p:val>
                                        </p:tav>
                                        <p:tav tm="100000">
                                          <p:val>
                                            <p:strVal val="#ppt_x"/>
                                          </p:val>
                                        </p:tav>
                                      </p:tavLst>
                                    </p:anim>
                                    <p:anim calcmode="lin" valueType="num">
                                      <p:cBhvr additive="base">
                                        <p:cTn id="24" dur="500" fill="hold"/>
                                        <p:tgtEl>
                                          <p:spTgt spid="191898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18987"/>
                                        </p:tgtEl>
                                        <p:attrNameLst>
                                          <p:attrName>style.visibility</p:attrName>
                                        </p:attrNameLst>
                                      </p:cBhvr>
                                      <p:to>
                                        <p:strVal val="visible"/>
                                      </p:to>
                                    </p:set>
                                    <p:anim calcmode="lin" valueType="num">
                                      <p:cBhvr additive="base">
                                        <p:cTn id="29" dur="500" fill="hold"/>
                                        <p:tgtEl>
                                          <p:spTgt spid="1918987"/>
                                        </p:tgtEl>
                                        <p:attrNameLst>
                                          <p:attrName>ppt_x</p:attrName>
                                        </p:attrNameLst>
                                      </p:cBhvr>
                                      <p:tavLst>
                                        <p:tav tm="0">
                                          <p:val>
                                            <p:strVal val="#ppt_x"/>
                                          </p:val>
                                        </p:tav>
                                        <p:tav tm="100000">
                                          <p:val>
                                            <p:strVal val="#ppt_x"/>
                                          </p:val>
                                        </p:tav>
                                      </p:tavLst>
                                    </p:anim>
                                    <p:anim calcmode="lin" valueType="num">
                                      <p:cBhvr additive="base">
                                        <p:cTn id="30" dur="500" fill="hold"/>
                                        <p:tgtEl>
                                          <p:spTgt spid="191898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18990"/>
                                        </p:tgtEl>
                                        <p:attrNameLst>
                                          <p:attrName>style.visibility</p:attrName>
                                        </p:attrNameLst>
                                      </p:cBhvr>
                                      <p:to>
                                        <p:strVal val="visible"/>
                                      </p:to>
                                    </p:set>
                                    <p:anim calcmode="lin" valueType="num">
                                      <p:cBhvr additive="base">
                                        <p:cTn id="35" dur="500" fill="hold"/>
                                        <p:tgtEl>
                                          <p:spTgt spid="1918990"/>
                                        </p:tgtEl>
                                        <p:attrNameLst>
                                          <p:attrName>ppt_x</p:attrName>
                                        </p:attrNameLst>
                                      </p:cBhvr>
                                      <p:tavLst>
                                        <p:tav tm="0">
                                          <p:val>
                                            <p:strVal val="#ppt_x"/>
                                          </p:val>
                                        </p:tav>
                                        <p:tav tm="100000">
                                          <p:val>
                                            <p:strVal val="#ppt_x"/>
                                          </p:val>
                                        </p:tav>
                                      </p:tavLst>
                                    </p:anim>
                                    <p:anim calcmode="lin" valueType="num">
                                      <p:cBhvr additive="base">
                                        <p:cTn id="36" dur="500" fill="hold"/>
                                        <p:tgtEl>
                                          <p:spTgt spid="191899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18991"/>
                                        </p:tgtEl>
                                        <p:attrNameLst>
                                          <p:attrName>style.visibility</p:attrName>
                                        </p:attrNameLst>
                                      </p:cBhvr>
                                      <p:to>
                                        <p:strVal val="visible"/>
                                      </p:to>
                                    </p:set>
                                    <p:anim calcmode="lin" valueType="num">
                                      <p:cBhvr additive="base">
                                        <p:cTn id="39" dur="500" fill="hold"/>
                                        <p:tgtEl>
                                          <p:spTgt spid="1918991"/>
                                        </p:tgtEl>
                                        <p:attrNameLst>
                                          <p:attrName>ppt_x</p:attrName>
                                        </p:attrNameLst>
                                      </p:cBhvr>
                                      <p:tavLst>
                                        <p:tav tm="0">
                                          <p:val>
                                            <p:strVal val="#ppt_x"/>
                                          </p:val>
                                        </p:tav>
                                        <p:tav tm="100000">
                                          <p:val>
                                            <p:strVal val="#ppt_x"/>
                                          </p:val>
                                        </p:tav>
                                      </p:tavLst>
                                    </p:anim>
                                    <p:anim calcmode="lin" valueType="num">
                                      <p:cBhvr additive="base">
                                        <p:cTn id="40" dur="500" fill="hold"/>
                                        <p:tgtEl>
                                          <p:spTgt spid="191899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19033"/>
                                        </p:tgtEl>
                                        <p:attrNameLst>
                                          <p:attrName>style.visibility</p:attrName>
                                        </p:attrNameLst>
                                      </p:cBhvr>
                                      <p:to>
                                        <p:strVal val="visible"/>
                                      </p:to>
                                    </p:set>
                                    <p:anim calcmode="lin" valueType="num">
                                      <p:cBhvr additive="base">
                                        <p:cTn id="45" dur="500" fill="hold"/>
                                        <p:tgtEl>
                                          <p:spTgt spid="1919033"/>
                                        </p:tgtEl>
                                        <p:attrNameLst>
                                          <p:attrName>ppt_x</p:attrName>
                                        </p:attrNameLst>
                                      </p:cBhvr>
                                      <p:tavLst>
                                        <p:tav tm="0">
                                          <p:val>
                                            <p:strVal val="#ppt_x"/>
                                          </p:val>
                                        </p:tav>
                                        <p:tav tm="100000">
                                          <p:val>
                                            <p:strVal val="#ppt_x"/>
                                          </p:val>
                                        </p:tav>
                                      </p:tavLst>
                                    </p:anim>
                                    <p:anim calcmode="lin" valueType="num">
                                      <p:cBhvr additive="base">
                                        <p:cTn id="46" dur="500" fill="hold"/>
                                        <p:tgtEl>
                                          <p:spTgt spid="191903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19034"/>
                                        </p:tgtEl>
                                        <p:attrNameLst>
                                          <p:attrName>style.visibility</p:attrName>
                                        </p:attrNameLst>
                                      </p:cBhvr>
                                      <p:to>
                                        <p:strVal val="visible"/>
                                      </p:to>
                                    </p:set>
                                    <p:anim calcmode="lin" valueType="num">
                                      <p:cBhvr additive="base">
                                        <p:cTn id="49" dur="500" fill="hold"/>
                                        <p:tgtEl>
                                          <p:spTgt spid="1919034"/>
                                        </p:tgtEl>
                                        <p:attrNameLst>
                                          <p:attrName>ppt_x</p:attrName>
                                        </p:attrNameLst>
                                      </p:cBhvr>
                                      <p:tavLst>
                                        <p:tav tm="0">
                                          <p:val>
                                            <p:strVal val="#ppt_x"/>
                                          </p:val>
                                        </p:tav>
                                        <p:tav tm="100000">
                                          <p:val>
                                            <p:strVal val="#ppt_x"/>
                                          </p:val>
                                        </p:tav>
                                      </p:tavLst>
                                    </p:anim>
                                    <p:anim calcmode="lin" valueType="num">
                                      <p:cBhvr additive="base">
                                        <p:cTn id="50" dur="500" fill="hold"/>
                                        <p:tgtEl>
                                          <p:spTgt spid="1919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8985" grpId="0" animBg="1"/>
      <p:bldP spid="1918986" grpId="0" animBg="1"/>
      <p:bldP spid="1918987" grpId="0" animBg="1"/>
      <p:bldP spid="1918990" grpId="0"/>
      <p:bldP spid="1918991" grpId="0" animBg="1"/>
      <p:bldP spid="1919033" grpId="0"/>
      <p:bldP spid="1919034" grpId="0" animBg="1"/>
      <p:bldP spid="19190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42" name="Text Box 14"/>
          <p:cNvSpPr txBox="1">
            <a:spLocks noChangeArrowheads="1"/>
          </p:cNvSpPr>
          <p:nvPr/>
        </p:nvSpPr>
        <p:spPr bwMode="auto">
          <a:xfrm>
            <a:off x="7918939" y="369888"/>
            <a:ext cx="218174" cy="463846"/>
          </a:xfrm>
          <a:prstGeom prst="rect">
            <a:avLst/>
          </a:prstGeom>
          <a:noFill/>
          <a:ln w="6350">
            <a:noFill/>
            <a:miter lim="800000"/>
            <a:headEnd type="none" w="sm" len="sm"/>
            <a:tailEnd type="none" w="sm" len="sm"/>
          </a:ln>
          <a:effectLst/>
        </p:spPr>
        <p:txBody>
          <a:bodyPr wrap="none" lIns="126000" tIns="46800" rIns="90000" bIns="46800">
            <a:spAutoFit/>
          </a:bodyPr>
          <a:lstStyle/>
          <a:p>
            <a:pPr defTabSz="762000" eaLnBrk="0" hangingPunct="0"/>
            <a:endParaRPr lang="en-US" sz="2400">
              <a:latin typeface="Times New Roman" pitchFamily="18" charset="0"/>
            </a:endParaRPr>
          </a:p>
        </p:txBody>
      </p:sp>
      <p:sp>
        <p:nvSpPr>
          <p:cNvPr id="8" name="Rectangle 2"/>
          <p:cNvSpPr txBox="1">
            <a:spLocks noChangeArrowheads="1"/>
          </p:cNvSpPr>
          <p:nvPr/>
        </p:nvSpPr>
        <p:spPr bwMode="auto">
          <a:xfrm>
            <a:off x="211138" y="1219200"/>
            <a:ext cx="8682037" cy="45259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lnSpc>
                <a:spcPct val="90000"/>
              </a:lnSpc>
              <a:spcBef>
                <a:spcPts val="300"/>
              </a:spcBef>
              <a:spcAft>
                <a:spcPts val="300"/>
              </a:spcAft>
            </a:pPr>
            <a:r>
              <a:rPr lang="en-US" sz="2000" b="1" u="sng" kern="0" dirty="0">
                <a:solidFill>
                  <a:schemeClr val="accent1"/>
                </a:solidFill>
                <a:latin typeface="+mn-lt"/>
                <a:cs typeface="+mn-cs"/>
              </a:rPr>
              <a:t>Segmental analysis</a:t>
            </a:r>
          </a:p>
          <a:p>
            <a:pPr marL="228600" lvl="1" indent="-228600">
              <a:lnSpc>
                <a:spcPct val="90000"/>
              </a:lnSpc>
              <a:spcBef>
                <a:spcPts val="300"/>
              </a:spcBef>
              <a:spcAft>
                <a:spcPts val="300"/>
              </a:spcAft>
              <a:buClr>
                <a:schemeClr val="accent1"/>
              </a:buClr>
              <a:buSzPct val="125000"/>
              <a:buFont typeface="Arial" pitchFamily="34" charset="0"/>
              <a:buChar char="▪"/>
            </a:pPr>
            <a:r>
              <a:rPr lang="en-US" dirty="0">
                <a:solidFill>
                  <a:schemeClr val="accent1"/>
                </a:solidFill>
              </a:rPr>
              <a:t>Most companies above a certain size have various segments either operationally or geographically. </a:t>
            </a:r>
          </a:p>
          <a:p>
            <a:pPr marL="228600" lvl="1" indent="-228600">
              <a:lnSpc>
                <a:spcPct val="90000"/>
              </a:lnSpc>
              <a:spcBef>
                <a:spcPts val="300"/>
              </a:spcBef>
              <a:spcAft>
                <a:spcPts val="300"/>
              </a:spcAft>
              <a:buClr>
                <a:schemeClr val="accent1"/>
              </a:buClr>
              <a:buSzPct val="125000"/>
              <a:buFont typeface="Arial" pitchFamily="34" charset="0"/>
              <a:buChar char="▪"/>
            </a:pPr>
            <a:r>
              <a:rPr lang="en-US" dirty="0">
                <a:solidFill>
                  <a:schemeClr val="accent1"/>
                </a:solidFill>
              </a:rPr>
              <a:t>Our clients are likely to want to understand performance by segment for the following reasons:</a:t>
            </a:r>
          </a:p>
          <a:p>
            <a:pPr marL="685800" lvl="2" indent="-228600">
              <a:lnSpc>
                <a:spcPct val="90000"/>
              </a:lnSpc>
              <a:spcBef>
                <a:spcPts val="300"/>
              </a:spcBef>
              <a:spcAft>
                <a:spcPts val="300"/>
              </a:spcAft>
              <a:buClr>
                <a:schemeClr val="accent1"/>
              </a:buClr>
              <a:buSzPct val="65000"/>
              <a:buFont typeface="Arial" pitchFamily="34" charset="0"/>
              <a:buChar char="―"/>
            </a:pPr>
            <a:r>
              <a:rPr lang="en-US" dirty="0">
                <a:solidFill>
                  <a:schemeClr val="accent1"/>
                </a:solidFill>
              </a:rPr>
              <a:t>Performance can often vary across segments, and different value drivers may apply</a:t>
            </a:r>
          </a:p>
          <a:p>
            <a:pPr marL="685800" lvl="2" indent="-228600">
              <a:lnSpc>
                <a:spcPct val="90000"/>
              </a:lnSpc>
              <a:spcBef>
                <a:spcPts val="300"/>
              </a:spcBef>
              <a:spcAft>
                <a:spcPts val="300"/>
              </a:spcAft>
              <a:buClr>
                <a:schemeClr val="accent1"/>
              </a:buClr>
              <a:buSzPct val="65000"/>
              <a:buFont typeface="Arial" pitchFamily="34" charset="0"/>
              <a:buChar char="―"/>
            </a:pPr>
            <a:r>
              <a:rPr lang="en-US" dirty="0">
                <a:solidFill>
                  <a:schemeClr val="accent1"/>
                </a:solidFill>
              </a:rPr>
              <a:t>Client may want to use a different valuation method for one/some segment</a:t>
            </a:r>
          </a:p>
          <a:p>
            <a:pPr marL="685800" lvl="2" indent="-228600">
              <a:lnSpc>
                <a:spcPct val="90000"/>
              </a:lnSpc>
              <a:spcBef>
                <a:spcPts val="300"/>
              </a:spcBef>
              <a:spcAft>
                <a:spcPts val="300"/>
              </a:spcAft>
              <a:buClr>
                <a:schemeClr val="accent1"/>
              </a:buClr>
              <a:buSzPct val="65000"/>
              <a:buFont typeface="Arial" pitchFamily="34" charset="0"/>
              <a:buChar char="―"/>
            </a:pPr>
            <a:r>
              <a:rPr lang="en-US" dirty="0">
                <a:solidFill>
                  <a:schemeClr val="accent1"/>
                </a:solidFill>
              </a:rPr>
              <a:t>Client may only want to buy certain segments and may plan to sell/close certain segments</a:t>
            </a:r>
          </a:p>
          <a:p>
            <a:pPr marL="228600" lvl="1" indent="-228600">
              <a:lnSpc>
                <a:spcPct val="90000"/>
              </a:lnSpc>
              <a:spcBef>
                <a:spcPts val="300"/>
              </a:spcBef>
              <a:spcAft>
                <a:spcPts val="300"/>
              </a:spcAft>
              <a:buClr>
                <a:schemeClr val="accent1"/>
              </a:buClr>
              <a:buSzPct val="125000"/>
              <a:buFont typeface="Arial" pitchFamily="34" charset="0"/>
              <a:buChar char="▪"/>
            </a:pPr>
            <a:r>
              <a:rPr lang="en-US" dirty="0">
                <a:solidFill>
                  <a:schemeClr val="accent1"/>
                </a:solidFill>
              </a:rPr>
              <a:t>It is important that we discuss with our client how they would like the business before we start our work - what is their key focus?  Check the scope of work, and discuss with your project leader/manager</a:t>
            </a:r>
          </a:p>
          <a:p>
            <a:pPr marL="228600" lvl="1" indent="-228600">
              <a:lnSpc>
                <a:spcPct val="90000"/>
              </a:lnSpc>
              <a:spcBef>
                <a:spcPts val="300"/>
              </a:spcBef>
              <a:spcAft>
                <a:spcPts val="300"/>
              </a:spcAft>
              <a:buClr>
                <a:schemeClr val="accent1"/>
              </a:buClr>
              <a:buSzPct val="65000"/>
              <a:buFont typeface="Wingdings" pitchFamily="2" charset="2"/>
              <a:buChar char="l"/>
            </a:pPr>
            <a:endParaRPr lang="en-US" dirty="0">
              <a:solidFill>
                <a:schemeClr val="accent1"/>
              </a:solidFill>
            </a:endParaRPr>
          </a:p>
          <a:p>
            <a:pPr marL="228600" lvl="1" indent="-228600">
              <a:lnSpc>
                <a:spcPct val="90000"/>
              </a:lnSpc>
              <a:spcBef>
                <a:spcPts val="300"/>
              </a:spcBef>
              <a:spcAft>
                <a:spcPts val="300"/>
              </a:spcAft>
              <a:buClr>
                <a:schemeClr val="accent1"/>
              </a:buClr>
              <a:buSzPct val="65000"/>
              <a:buFont typeface="Wingdings" pitchFamily="2" charset="2"/>
              <a:buChar char="l"/>
            </a:pPr>
            <a:endParaRPr lang="en-US" dirty="0">
              <a:solidFill>
                <a:schemeClr val="accent1"/>
              </a:solidFill>
            </a:endParaRPr>
          </a:p>
          <a:p>
            <a:pPr marL="228600" lvl="1" indent="-228600">
              <a:lnSpc>
                <a:spcPct val="90000"/>
              </a:lnSpc>
              <a:spcBef>
                <a:spcPts val="300"/>
              </a:spcBef>
              <a:spcAft>
                <a:spcPts val="300"/>
              </a:spcAft>
              <a:buClr>
                <a:schemeClr val="accent1"/>
              </a:buClr>
              <a:buSzPct val="65000"/>
              <a:buFont typeface="Wingdings" pitchFamily="2" charset="2"/>
              <a:buChar char="l"/>
            </a:pPr>
            <a:endParaRPr lang="en-US" dirty="0">
              <a:solidFill>
                <a:schemeClr val="accent1"/>
              </a:solidFill>
            </a:endParaRPr>
          </a:p>
          <a:p>
            <a:pPr marL="228600" lvl="1" indent="-228600">
              <a:lnSpc>
                <a:spcPct val="90000"/>
              </a:lnSpc>
              <a:spcBef>
                <a:spcPts val="300"/>
              </a:spcBef>
              <a:spcAft>
                <a:spcPts val="300"/>
              </a:spcAft>
              <a:buClr>
                <a:schemeClr val="accent1"/>
              </a:buClr>
              <a:buSzPct val="65000"/>
              <a:buFont typeface="Wingdings" pitchFamily="2" charset="2"/>
              <a:buChar char="l"/>
            </a:pPr>
            <a:endParaRPr lang="en-US" dirty="0">
              <a:solidFill>
                <a:schemeClr val="accent1"/>
              </a:solidFill>
            </a:endParaRPr>
          </a:p>
          <a:p>
            <a:pPr marL="228600" lvl="1" indent="-228600">
              <a:lnSpc>
                <a:spcPct val="90000"/>
              </a:lnSpc>
              <a:spcBef>
                <a:spcPts val="300"/>
              </a:spcBef>
              <a:spcAft>
                <a:spcPts val="300"/>
              </a:spcAft>
              <a:buClr>
                <a:schemeClr val="accent1"/>
              </a:buClr>
              <a:buSzPct val="65000"/>
              <a:buFont typeface="Wingdings" pitchFamily="2" charset="2"/>
              <a:buChar char="l"/>
            </a:pPr>
            <a:endParaRPr kumimoji="0" lang="en-US" sz="1800" b="1" i="0" u="none" strike="noStrike" kern="0" cap="none" spc="0" normalizeH="0" baseline="0" noProof="0" dirty="0">
              <a:ln>
                <a:noFill/>
              </a:ln>
              <a:solidFill>
                <a:schemeClr val="accent1"/>
              </a:solidFill>
              <a:effectLst/>
              <a:uLnTx/>
              <a:uFillTx/>
              <a:latin typeface="+mn-lt"/>
              <a:cs typeface="+mn-cs"/>
            </a:endParaRPr>
          </a:p>
        </p:txBody>
      </p:sp>
      <p:sp>
        <p:nvSpPr>
          <p:cNvPr id="10"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a:t>
            </a:r>
            <a:r>
              <a:rPr lang="en-US" sz="1800" dirty="0"/>
              <a:t>segmental</a:t>
            </a:r>
          </a:p>
        </p:txBody>
      </p:sp>
      <p:pic>
        <p:nvPicPr>
          <p:cNvPr id="7" name="Picture 5"/>
          <p:cNvPicPr>
            <a:picLocks noChangeAspect="1" noChangeArrowheads="1"/>
          </p:cNvPicPr>
          <p:nvPr/>
        </p:nvPicPr>
        <p:blipFill>
          <a:blip r:embed="rId3"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90" name="Text Box 14"/>
          <p:cNvSpPr txBox="1">
            <a:spLocks noChangeArrowheads="1"/>
          </p:cNvSpPr>
          <p:nvPr/>
        </p:nvSpPr>
        <p:spPr bwMode="auto">
          <a:xfrm>
            <a:off x="7918939" y="369888"/>
            <a:ext cx="218174" cy="463846"/>
          </a:xfrm>
          <a:prstGeom prst="rect">
            <a:avLst/>
          </a:prstGeom>
          <a:noFill/>
          <a:ln w="6350">
            <a:noFill/>
            <a:miter lim="800000"/>
            <a:headEnd type="none" w="sm" len="sm"/>
            <a:tailEnd type="none" w="sm" len="sm"/>
          </a:ln>
          <a:effectLst/>
        </p:spPr>
        <p:txBody>
          <a:bodyPr wrap="none" lIns="126000" tIns="46800" rIns="90000" bIns="46800">
            <a:spAutoFit/>
          </a:bodyPr>
          <a:lstStyle/>
          <a:p>
            <a:pPr defTabSz="762000" eaLnBrk="0" hangingPunct="0"/>
            <a:endParaRPr lang="en-US" sz="2400">
              <a:latin typeface="Times New Roman" pitchFamily="18" charset="0"/>
            </a:endParaRPr>
          </a:p>
        </p:txBody>
      </p:sp>
      <p:sp>
        <p:nvSpPr>
          <p:cNvPr id="9" name="Rectangle 2"/>
          <p:cNvSpPr txBox="1">
            <a:spLocks noChangeArrowheads="1"/>
          </p:cNvSpPr>
          <p:nvPr/>
        </p:nvSpPr>
        <p:spPr bwMode="auto">
          <a:xfrm>
            <a:off x="211138" y="1219200"/>
            <a:ext cx="8682037" cy="45259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a:lnSpc>
                <a:spcPct val="90000"/>
              </a:lnSpc>
              <a:spcBef>
                <a:spcPts val="600"/>
              </a:spcBef>
              <a:spcAft>
                <a:spcPts val="600"/>
              </a:spcAft>
              <a:buClr>
                <a:schemeClr val="accent1"/>
              </a:buClr>
              <a:buSzPct val="125000"/>
              <a:buFont typeface="Arial" pitchFamily="34" charset="0"/>
              <a:buChar char="▪"/>
            </a:pPr>
            <a:r>
              <a:rPr lang="en-US" dirty="0">
                <a:solidFill>
                  <a:schemeClr val="accent1"/>
                </a:solidFill>
              </a:rPr>
              <a:t>Business performance is often distorted by acquisitions, disposals or other non recurring activities</a:t>
            </a:r>
          </a:p>
          <a:p>
            <a:pPr marL="228600" lvl="1" indent="-228600">
              <a:lnSpc>
                <a:spcPct val="90000"/>
              </a:lnSpc>
              <a:spcBef>
                <a:spcPts val="600"/>
              </a:spcBef>
              <a:spcAft>
                <a:spcPts val="600"/>
              </a:spcAft>
              <a:buClr>
                <a:schemeClr val="accent1"/>
              </a:buClr>
              <a:buSzPct val="125000"/>
              <a:buFont typeface="Arial" pitchFamily="34" charset="0"/>
              <a:buChar char="▪"/>
            </a:pPr>
            <a:r>
              <a:rPr lang="en-US" dirty="0" smtClean="0">
                <a:solidFill>
                  <a:schemeClr val="accent1"/>
                </a:solidFill>
              </a:rPr>
              <a:t>Like for like (LFL) </a:t>
            </a:r>
            <a:r>
              <a:rPr lang="en-US" dirty="0">
                <a:solidFill>
                  <a:schemeClr val="accent1"/>
                </a:solidFill>
              </a:rPr>
              <a:t>analysis seeks to analyze the underlying trend in the earnings of the ‘steady-state’ business.  The aim of our analysis is to identify underlying performance by ‘stripping out’ such additions, disposals, and other changes in the scale of the business from periods being analyzed</a:t>
            </a:r>
          </a:p>
          <a:p>
            <a:pPr marL="228600" lvl="1" indent="-228600">
              <a:lnSpc>
                <a:spcPct val="90000"/>
              </a:lnSpc>
              <a:spcBef>
                <a:spcPts val="600"/>
              </a:spcBef>
              <a:spcAft>
                <a:spcPts val="600"/>
              </a:spcAft>
              <a:buClr>
                <a:schemeClr val="accent1"/>
              </a:buClr>
              <a:buSzPct val="125000"/>
              <a:buFont typeface="Arial" pitchFamily="34" charset="0"/>
              <a:buChar char="▪"/>
            </a:pPr>
            <a:r>
              <a:rPr lang="en-US" dirty="0">
                <a:solidFill>
                  <a:schemeClr val="accent1"/>
                </a:solidFill>
              </a:rPr>
              <a:t>Often such metrics are used as ‘key performance indicators’ in certain industries, for example, retail (as shown in the illustration below) </a:t>
            </a:r>
          </a:p>
          <a:p>
            <a:pPr marL="228600" lvl="1" indent="-228600">
              <a:lnSpc>
                <a:spcPct val="90000"/>
              </a:lnSpc>
              <a:spcBef>
                <a:spcPts val="600"/>
              </a:spcBef>
              <a:spcAft>
                <a:spcPts val="600"/>
              </a:spcAft>
              <a:buClr>
                <a:schemeClr val="accent1"/>
              </a:buClr>
              <a:buSzPct val="65000"/>
              <a:buFont typeface="Wingdings" pitchFamily="2" charset="2"/>
              <a:buChar char="l"/>
            </a:pPr>
            <a:endParaRPr lang="en-US" dirty="0">
              <a:solidFill>
                <a:schemeClr val="accent1"/>
              </a:solidFill>
            </a:endParaRPr>
          </a:p>
          <a:p>
            <a:pPr marL="228600" lvl="1" indent="-228600">
              <a:lnSpc>
                <a:spcPct val="90000"/>
              </a:lnSpc>
              <a:spcBef>
                <a:spcPts val="600"/>
              </a:spcBef>
              <a:spcAft>
                <a:spcPts val="600"/>
              </a:spcAft>
              <a:buClr>
                <a:schemeClr val="accent1"/>
              </a:buClr>
              <a:buSzPct val="65000"/>
              <a:buFont typeface="Wingdings" pitchFamily="2" charset="2"/>
              <a:buChar char="l"/>
            </a:pPr>
            <a:endParaRPr lang="en-US" dirty="0">
              <a:solidFill>
                <a:schemeClr val="accent1"/>
              </a:solidFill>
            </a:endParaRPr>
          </a:p>
          <a:p>
            <a:pPr marL="228600" lvl="1" indent="-228600">
              <a:lnSpc>
                <a:spcPct val="90000"/>
              </a:lnSpc>
              <a:spcBef>
                <a:spcPts val="600"/>
              </a:spcBef>
              <a:spcAft>
                <a:spcPts val="600"/>
              </a:spcAft>
              <a:buClr>
                <a:schemeClr val="accent1"/>
              </a:buClr>
              <a:buSzPct val="65000"/>
              <a:buFont typeface="Wingdings" pitchFamily="2" charset="2"/>
              <a:buChar char="l"/>
            </a:pPr>
            <a:endParaRPr lang="en-US" dirty="0">
              <a:solidFill>
                <a:schemeClr val="accent1"/>
              </a:solidFill>
            </a:endParaRPr>
          </a:p>
          <a:p>
            <a:pPr marL="228600" lvl="1" indent="-228600">
              <a:lnSpc>
                <a:spcPct val="90000"/>
              </a:lnSpc>
              <a:spcBef>
                <a:spcPts val="600"/>
              </a:spcBef>
              <a:spcAft>
                <a:spcPts val="600"/>
              </a:spcAft>
              <a:buClr>
                <a:schemeClr val="accent1"/>
              </a:buClr>
              <a:buSzPct val="65000"/>
              <a:buFont typeface="Wingdings" pitchFamily="2" charset="2"/>
              <a:buChar char="l"/>
            </a:pPr>
            <a:endParaRPr lang="en-US" dirty="0">
              <a:solidFill>
                <a:schemeClr val="accent1"/>
              </a:solidFill>
            </a:endParaRPr>
          </a:p>
          <a:p>
            <a:pPr marL="228600" lvl="1" indent="-228600">
              <a:lnSpc>
                <a:spcPct val="90000"/>
              </a:lnSpc>
              <a:spcBef>
                <a:spcPts val="600"/>
              </a:spcBef>
              <a:spcAft>
                <a:spcPts val="600"/>
              </a:spcAft>
              <a:buClr>
                <a:schemeClr val="accent1"/>
              </a:buClr>
              <a:buSzPct val="65000"/>
              <a:buFont typeface="Wingdings" pitchFamily="2" charset="2"/>
              <a:buChar char="l"/>
            </a:pPr>
            <a:endParaRPr kumimoji="0" lang="en-US" b="1" i="0" u="none" strike="noStrike" kern="0" cap="none" spc="0" normalizeH="0" baseline="0" noProof="0" dirty="0">
              <a:ln>
                <a:noFill/>
              </a:ln>
              <a:solidFill>
                <a:schemeClr val="accent1"/>
              </a:solidFill>
              <a:effectLst/>
              <a:uLnTx/>
              <a:uFillTx/>
              <a:latin typeface="+mn-lt"/>
              <a:cs typeface="+mn-cs"/>
            </a:endParaRPr>
          </a:p>
        </p:txBody>
      </p:sp>
      <p:sp>
        <p:nvSpPr>
          <p:cNvPr id="10"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a:t>
            </a:r>
            <a:r>
              <a:rPr lang="en-US" sz="1800" dirty="0"/>
              <a:t>like for like</a:t>
            </a:r>
          </a:p>
        </p:txBody>
      </p:sp>
      <p:pic>
        <p:nvPicPr>
          <p:cNvPr id="18434" name="Picture 2"/>
          <p:cNvPicPr>
            <a:picLocks noChangeAspect="1" noChangeArrowheads="1"/>
          </p:cNvPicPr>
          <p:nvPr/>
        </p:nvPicPr>
        <p:blipFill>
          <a:blip r:embed="rId4" cstate="print"/>
          <a:srcRect/>
          <a:stretch>
            <a:fillRect/>
          </a:stretch>
        </p:blipFill>
        <p:spPr bwMode="auto">
          <a:xfrm>
            <a:off x="471487" y="3579812"/>
            <a:ext cx="2695050" cy="2751193"/>
          </a:xfrm>
          <a:prstGeom prst="rect">
            <a:avLst/>
          </a:prstGeom>
          <a:noFill/>
          <a:ln w="9525">
            <a:noFill/>
            <a:miter lim="800000"/>
            <a:headEnd/>
            <a:tailEnd/>
          </a:ln>
          <a:effectLst/>
        </p:spPr>
      </p:pic>
      <p:sp>
        <p:nvSpPr>
          <p:cNvPr id="11" name="Rectangle 115"/>
          <p:cNvSpPr>
            <a:spLocks noChangeArrowheads="1"/>
          </p:cNvSpPr>
          <p:nvPr>
            <p:custDataLst>
              <p:tags r:id="rId1"/>
            </p:custDataLst>
          </p:nvPr>
        </p:nvSpPr>
        <p:spPr bwMode="auto">
          <a:xfrm>
            <a:off x="3241675" y="3582088"/>
            <a:ext cx="5318466" cy="1964123"/>
          </a:xfrm>
          <a:prstGeom prst="rect">
            <a:avLst/>
          </a:prstGeom>
          <a:solidFill>
            <a:srgbClr val="007C92"/>
          </a:solidFill>
          <a:ln w="6350">
            <a:noFill/>
            <a:miter lim="800000"/>
            <a:headEnd type="none" w="sm" len="sm"/>
            <a:tailEnd type="none" w="sm" len="sm"/>
          </a:ln>
          <a:effectLst/>
        </p:spPr>
        <p:txBody>
          <a:bodyPr lIns="54000" tIns="54000" rIns="54000" bIns="54000" anchor="t"/>
          <a:lstStyle/>
          <a:p>
            <a:pPr marL="228600" indent="-228600" defTabSz="762000">
              <a:spcBef>
                <a:spcPct val="20000"/>
              </a:spcBef>
              <a:buClr>
                <a:schemeClr val="bg1"/>
              </a:buClr>
              <a:buSzPct val="125000"/>
              <a:buFont typeface="Arial" pitchFamily="34" charset="0"/>
              <a:buChar char="▪"/>
            </a:pPr>
            <a:r>
              <a:rPr lang="en-GB" sz="1400" dirty="0">
                <a:solidFill>
                  <a:schemeClr val="bg1"/>
                </a:solidFill>
                <a:latin typeface="Arial"/>
              </a:rPr>
              <a:t>In this example, the company may indicate in its information memorandum or other documents that it has achieved 3.7% and 13.5% growth in the most recent two years. </a:t>
            </a:r>
          </a:p>
          <a:p>
            <a:pPr marL="228600" indent="-228600" defTabSz="762000">
              <a:spcBef>
                <a:spcPct val="20000"/>
              </a:spcBef>
              <a:buClr>
                <a:schemeClr val="bg1"/>
              </a:buClr>
              <a:buSzPct val="125000"/>
              <a:buFont typeface="Arial" pitchFamily="34" charset="0"/>
              <a:buChar char="▪"/>
            </a:pPr>
            <a:r>
              <a:rPr lang="en-GB" sz="1400" dirty="0">
                <a:solidFill>
                  <a:schemeClr val="bg1"/>
                </a:solidFill>
                <a:latin typeface="Arial"/>
              </a:rPr>
              <a:t>However when you perform like for like analysis you note that:</a:t>
            </a:r>
          </a:p>
          <a:p>
            <a:pPr marL="685800" lvl="1" indent="-228600" defTabSz="762000">
              <a:spcBef>
                <a:spcPct val="20000"/>
              </a:spcBef>
              <a:buClr>
                <a:schemeClr val="bg1"/>
              </a:buClr>
              <a:buFont typeface="Arial" pitchFamily="34" charset="0"/>
              <a:buChar char="–"/>
            </a:pPr>
            <a:r>
              <a:rPr lang="en-GB" sz="1400" dirty="0">
                <a:solidFill>
                  <a:schemeClr val="bg1"/>
                </a:solidFill>
                <a:latin typeface="Arial"/>
              </a:rPr>
              <a:t>The growth is achieved by store openings (stores 9 &amp; 10)</a:t>
            </a:r>
          </a:p>
          <a:p>
            <a:pPr marL="685800" lvl="1" indent="-228600" defTabSz="762000">
              <a:spcBef>
                <a:spcPct val="20000"/>
              </a:spcBef>
              <a:buClr>
                <a:schemeClr val="bg1"/>
              </a:buClr>
              <a:buFont typeface="Arial" pitchFamily="34" charset="0"/>
              <a:buChar char="–"/>
            </a:pPr>
            <a:r>
              <a:rPr lang="en-GB" sz="1400" dirty="0">
                <a:solidFill>
                  <a:schemeClr val="bg1"/>
                </a:solidFill>
                <a:latin typeface="Arial"/>
              </a:rPr>
              <a:t>Same store analysis shows marginal growth of 0.5% and 0.9% </a:t>
            </a:r>
          </a:p>
          <a:p>
            <a:pPr marL="228600" indent="-228600" defTabSz="762000">
              <a:spcBef>
                <a:spcPct val="20000"/>
              </a:spcBef>
              <a:buClr>
                <a:schemeClr val="bg1"/>
              </a:buClr>
              <a:buSzPct val="125000"/>
              <a:buFont typeface="Arial" pitchFamily="34" charset="0"/>
              <a:buChar char="▪"/>
            </a:pPr>
            <a:r>
              <a:rPr lang="en-GB" sz="1400" dirty="0">
                <a:solidFill>
                  <a:schemeClr val="bg1"/>
                </a:solidFill>
                <a:latin typeface="Arial"/>
              </a:rPr>
              <a:t>Like for like analysis can be quite powerful in such industries </a:t>
            </a:r>
          </a:p>
        </p:txBody>
      </p:sp>
      <p:sp>
        <p:nvSpPr>
          <p:cNvPr id="12" name="TextBox 11"/>
          <p:cNvSpPr txBox="1"/>
          <p:nvPr/>
        </p:nvSpPr>
        <p:spPr>
          <a:xfrm>
            <a:off x="1358347" y="3571460"/>
            <a:ext cx="1772479" cy="246221"/>
          </a:xfrm>
          <a:prstGeom prst="rect">
            <a:avLst/>
          </a:prstGeom>
          <a:solidFill>
            <a:srgbClr val="C84E00"/>
          </a:solidFill>
        </p:spPr>
        <p:txBody>
          <a:bodyPr wrap="square" rtlCol="0">
            <a:spAutoFit/>
          </a:bodyPr>
          <a:lstStyle/>
          <a:p>
            <a:r>
              <a:rPr lang="en-US" sz="1000" dirty="0" smtClean="0"/>
              <a:t>For Example Purposes Only</a:t>
            </a:r>
            <a:endParaRPr lang="en-US" sz="1000" dirty="0"/>
          </a:p>
        </p:txBody>
      </p:sp>
      <p:pic>
        <p:nvPicPr>
          <p:cNvPr id="13" name="Picture 5"/>
          <p:cNvPicPr>
            <a:picLocks noChangeAspect="1" noChangeArrowheads="1"/>
          </p:cNvPicPr>
          <p:nvPr/>
        </p:nvPicPr>
        <p:blipFill>
          <a:blip r:embed="rId5"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3"/>
          <p:cNvGrpSpPr>
            <a:grpSpLocks noChangeAspect="1"/>
          </p:cNvGrpSpPr>
          <p:nvPr/>
        </p:nvGrpSpPr>
        <p:grpSpPr bwMode="auto">
          <a:xfrm>
            <a:off x="325438" y="2214564"/>
            <a:ext cx="4305299" cy="1862138"/>
            <a:chOff x="205" y="1395"/>
            <a:chExt cx="2712" cy="1173"/>
          </a:xfrm>
        </p:grpSpPr>
        <p:sp>
          <p:nvSpPr>
            <p:cNvPr id="19458" name="AutoShape 2"/>
            <p:cNvSpPr>
              <a:spLocks noChangeAspect="1" noChangeArrowheads="1" noTextEdit="1"/>
            </p:cNvSpPr>
            <p:nvPr/>
          </p:nvSpPr>
          <p:spPr bwMode="auto">
            <a:xfrm>
              <a:off x="205" y="1395"/>
              <a:ext cx="2685" cy="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60" name="Rectangle 4"/>
            <p:cNvSpPr>
              <a:spLocks noChangeArrowheads="1"/>
            </p:cNvSpPr>
            <p:nvPr/>
          </p:nvSpPr>
          <p:spPr bwMode="auto">
            <a:xfrm>
              <a:off x="209" y="1399"/>
              <a:ext cx="2679" cy="196"/>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61" name="Rectangle 5"/>
            <p:cNvSpPr>
              <a:spLocks noChangeArrowheads="1"/>
            </p:cNvSpPr>
            <p:nvPr/>
          </p:nvSpPr>
          <p:spPr bwMode="auto">
            <a:xfrm>
              <a:off x="209" y="1593"/>
              <a:ext cx="2679" cy="9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62" name="Rectangle 6"/>
            <p:cNvSpPr>
              <a:spLocks noChangeArrowheads="1"/>
            </p:cNvSpPr>
            <p:nvPr/>
          </p:nvSpPr>
          <p:spPr bwMode="auto">
            <a:xfrm>
              <a:off x="1702" y="1595"/>
              <a:ext cx="214"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cs typeface="Arial" pitchFamily="34" charset="0"/>
                </a:rPr>
                <a:t>2010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463" name="Rectangle 7"/>
            <p:cNvSpPr>
              <a:spLocks noChangeArrowheads="1"/>
            </p:cNvSpPr>
            <p:nvPr/>
          </p:nvSpPr>
          <p:spPr bwMode="auto">
            <a:xfrm>
              <a:off x="2150" y="1595"/>
              <a:ext cx="209"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00"/>
                  </a:solidFill>
                  <a:effectLst/>
                  <a:latin typeface="Arial" pitchFamily="34" charset="0"/>
                  <a:cs typeface="Arial" pitchFamily="34" charset="0"/>
                </a:rPr>
                <a:t>2011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464" name="Rectangle 8"/>
            <p:cNvSpPr>
              <a:spLocks noChangeArrowheads="1"/>
            </p:cNvSpPr>
            <p:nvPr/>
          </p:nvSpPr>
          <p:spPr bwMode="auto">
            <a:xfrm>
              <a:off x="2788" y="1597"/>
              <a:ext cx="129" cy="1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65" name="Rectangle 9"/>
            <p:cNvSpPr>
              <a:spLocks noChangeArrowheads="1"/>
            </p:cNvSpPr>
            <p:nvPr/>
          </p:nvSpPr>
          <p:spPr bwMode="auto">
            <a:xfrm>
              <a:off x="1779" y="1718"/>
              <a:ext cx="139"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Arial" pitchFamily="34" charset="0"/>
                  <a:cs typeface="Arial" pitchFamily="34" charset="0"/>
                </a:rPr>
                <a:t>$</a:t>
              </a:r>
              <a:r>
                <a:rPr kumimoji="0" lang="en-US" sz="1200" b="1" i="0" u="none" strike="noStrike" cap="none" normalizeH="0" baseline="0" dirty="0">
                  <a:ln>
                    <a:noFill/>
                  </a:ln>
                  <a:solidFill>
                    <a:srgbClr val="000000"/>
                  </a:solidFill>
                  <a:effectLst/>
                  <a:latin typeface="Arial" pitchFamily="34" charset="0"/>
                  <a:cs typeface="Arial" pitchFamily="34" charset="0"/>
                </a:rPr>
                <a:t>m</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466" name="Rectangle 10"/>
            <p:cNvSpPr>
              <a:spLocks noChangeArrowheads="1"/>
            </p:cNvSpPr>
            <p:nvPr/>
          </p:nvSpPr>
          <p:spPr bwMode="auto">
            <a:xfrm>
              <a:off x="2227" y="1718"/>
              <a:ext cx="139"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a:solidFill>
                    <a:srgbClr val="000000"/>
                  </a:solidFill>
                  <a:latin typeface="Arial" pitchFamily="34" charset="0"/>
                  <a:cs typeface="Arial" pitchFamily="34" charset="0"/>
                </a:rPr>
                <a:t>$</a:t>
              </a:r>
              <a:r>
                <a:rPr kumimoji="0" lang="en-US" sz="1200" b="1" i="0" u="none" strike="noStrike" cap="none" normalizeH="0" baseline="0" dirty="0">
                  <a:ln>
                    <a:noFill/>
                  </a:ln>
                  <a:solidFill>
                    <a:srgbClr val="000000"/>
                  </a:solidFill>
                  <a:effectLst/>
                  <a:latin typeface="Arial" pitchFamily="34" charset="0"/>
                  <a:cs typeface="Arial" pitchFamily="34" charset="0"/>
                </a:rPr>
                <a:t>m</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467" name="Rectangle 11"/>
            <p:cNvSpPr>
              <a:spLocks noChangeArrowheads="1"/>
            </p:cNvSpPr>
            <p:nvPr/>
          </p:nvSpPr>
          <p:spPr bwMode="auto">
            <a:xfrm>
              <a:off x="2533" y="1720"/>
              <a:ext cx="382" cy="1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pitchFamily="34" charset="0"/>
                  <a:cs typeface="Arial" pitchFamily="34" charset="0"/>
                </a:rPr>
                <a:t>change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68" name="Rectangle 12"/>
            <p:cNvSpPr>
              <a:spLocks noChangeArrowheads="1"/>
            </p:cNvSpPr>
            <p:nvPr/>
          </p:nvSpPr>
          <p:spPr bwMode="auto">
            <a:xfrm>
              <a:off x="226" y="1846"/>
              <a:ext cx="452"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Product 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69" name="Rectangle 13"/>
            <p:cNvSpPr>
              <a:spLocks noChangeArrowheads="1"/>
            </p:cNvSpPr>
            <p:nvPr/>
          </p:nvSpPr>
          <p:spPr bwMode="auto">
            <a:xfrm>
              <a:off x="1810" y="1846"/>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50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70" name="Rectangle 14"/>
            <p:cNvSpPr>
              <a:spLocks noChangeArrowheads="1"/>
            </p:cNvSpPr>
            <p:nvPr/>
          </p:nvSpPr>
          <p:spPr bwMode="auto">
            <a:xfrm>
              <a:off x="2258" y="1846"/>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48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71" name="Rectangle 15"/>
            <p:cNvSpPr>
              <a:spLocks noChangeArrowheads="1"/>
            </p:cNvSpPr>
            <p:nvPr/>
          </p:nvSpPr>
          <p:spPr bwMode="auto">
            <a:xfrm>
              <a:off x="2567" y="1844"/>
              <a:ext cx="325"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cs typeface="Arial" pitchFamily="34" charset="0"/>
                </a:rPr>
                <a:t>(4.0)%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72" name="Rectangle 16"/>
            <p:cNvSpPr>
              <a:spLocks noChangeArrowheads="1"/>
            </p:cNvSpPr>
            <p:nvPr/>
          </p:nvSpPr>
          <p:spPr bwMode="auto">
            <a:xfrm>
              <a:off x="226" y="1964"/>
              <a:ext cx="452"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Product 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73" name="Rectangle 17"/>
            <p:cNvSpPr>
              <a:spLocks noChangeArrowheads="1"/>
            </p:cNvSpPr>
            <p:nvPr/>
          </p:nvSpPr>
          <p:spPr bwMode="auto">
            <a:xfrm>
              <a:off x="1810" y="1964"/>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35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74" name="Rectangle 18"/>
            <p:cNvSpPr>
              <a:spLocks noChangeArrowheads="1"/>
            </p:cNvSpPr>
            <p:nvPr/>
          </p:nvSpPr>
          <p:spPr bwMode="auto">
            <a:xfrm>
              <a:off x="2258" y="1964"/>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30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75" name="Rectangle 19"/>
            <p:cNvSpPr>
              <a:spLocks noChangeArrowheads="1"/>
            </p:cNvSpPr>
            <p:nvPr/>
          </p:nvSpPr>
          <p:spPr bwMode="auto">
            <a:xfrm>
              <a:off x="2513" y="1962"/>
              <a:ext cx="377"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cs typeface="Arial" pitchFamily="34" charset="0"/>
                </a:rPr>
                <a:t>(14.3)%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76" name="Rectangle 20"/>
            <p:cNvSpPr>
              <a:spLocks noChangeArrowheads="1"/>
            </p:cNvSpPr>
            <p:nvPr/>
          </p:nvSpPr>
          <p:spPr bwMode="auto">
            <a:xfrm>
              <a:off x="226" y="2081"/>
              <a:ext cx="452"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Product 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77" name="Rectangle 21"/>
            <p:cNvSpPr>
              <a:spLocks noChangeArrowheads="1"/>
            </p:cNvSpPr>
            <p:nvPr/>
          </p:nvSpPr>
          <p:spPr bwMode="auto">
            <a:xfrm>
              <a:off x="1810" y="2081"/>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40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78" name="Rectangle 22"/>
            <p:cNvSpPr>
              <a:spLocks noChangeArrowheads="1"/>
            </p:cNvSpPr>
            <p:nvPr/>
          </p:nvSpPr>
          <p:spPr bwMode="auto">
            <a:xfrm>
              <a:off x="2258" y="2081"/>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43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79" name="Rectangle 23"/>
            <p:cNvSpPr>
              <a:spLocks noChangeArrowheads="1"/>
            </p:cNvSpPr>
            <p:nvPr/>
          </p:nvSpPr>
          <p:spPr bwMode="auto">
            <a:xfrm>
              <a:off x="2600" y="2079"/>
              <a:ext cx="259"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cs typeface="Arial" pitchFamily="34" charset="0"/>
                </a:rPr>
                <a:t>7.5%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80" name="Rectangle 24"/>
            <p:cNvSpPr>
              <a:spLocks noChangeArrowheads="1"/>
            </p:cNvSpPr>
            <p:nvPr/>
          </p:nvSpPr>
          <p:spPr bwMode="auto">
            <a:xfrm>
              <a:off x="1756" y="2198"/>
              <a:ext cx="229"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125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81" name="Rectangle 25"/>
            <p:cNvSpPr>
              <a:spLocks noChangeArrowheads="1"/>
            </p:cNvSpPr>
            <p:nvPr/>
          </p:nvSpPr>
          <p:spPr bwMode="auto">
            <a:xfrm>
              <a:off x="2204" y="2198"/>
              <a:ext cx="229"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121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82" name="Rectangle 26"/>
            <p:cNvSpPr>
              <a:spLocks noChangeArrowheads="1"/>
            </p:cNvSpPr>
            <p:nvPr/>
          </p:nvSpPr>
          <p:spPr bwMode="auto">
            <a:xfrm>
              <a:off x="2567" y="2196"/>
              <a:ext cx="325"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a:ln>
                    <a:noFill/>
                  </a:ln>
                  <a:solidFill>
                    <a:srgbClr val="000000"/>
                  </a:solidFill>
                  <a:effectLst/>
                  <a:latin typeface="Arial" pitchFamily="34" charset="0"/>
                  <a:cs typeface="Arial" pitchFamily="34" charset="0"/>
                </a:rPr>
                <a:t>(3.2)%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83" name="Rectangle 27"/>
            <p:cNvSpPr>
              <a:spLocks noChangeArrowheads="1"/>
            </p:cNvSpPr>
            <p:nvPr/>
          </p:nvSpPr>
          <p:spPr bwMode="auto">
            <a:xfrm>
              <a:off x="226" y="2315"/>
              <a:ext cx="717"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Product 4 (new)</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84" name="Rectangle 28"/>
            <p:cNvSpPr>
              <a:spLocks noChangeArrowheads="1"/>
            </p:cNvSpPr>
            <p:nvPr/>
          </p:nvSpPr>
          <p:spPr bwMode="auto">
            <a:xfrm>
              <a:off x="1885" y="2315"/>
              <a:ext cx="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85" name="Rectangle 29"/>
            <p:cNvSpPr>
              <a:spLocks noChangeArrowheads="1"/>
            </p:cNvSpPr>
            <p:nvPr/>
          </p:nvSpPr>
          <p:spPr bwMode="auto">
            <a:xfrm>
              <a:off x="2258" y="2315"/>
              <a:ext cx="175" cy="12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pitchFamily="34" charset="0"/>
                  <a:cs typeface="Arial" pitchFamily="34" charset="0"/>
                </a:rPr>
                <a:t>12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86" name="Rectangle 30"/>
            <p:cNvSpPr>
              <a:spLocks noChangeArrowheads="1"/>
            </p:cNvSpPr>
            <p:nvPr/>
          </p:nvSpPr>
          <p:spPr bwMode="auto">
            <a:xfrm>
              <a:off x="226" y="2434"/>
              <a:ext cx="888" cy="1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pitchFamily="34" charset="0"/>
                  <a:cs typeface="Arial" pitchFamily="34" charset="0"/>
                </a:rPr>
                <a:t>Total (as reported)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87" name="Rectangle 31"/>
            <p:cNvSpPr>
              <a:spLocks noChangeArrowheads="1"/>
            </p:cNvSpPr>
            <p:nvPr/>
          </p:nvSpPr>
          <p:spPr bwMode="auto">
            <a:xfrm>
              <a:off x="1756" y="2434"/>
              <a:ext cx="233" cy="1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pitchFamily="34" charset="0"/>
                  <a:cs typeface="Arial" pitchFamily="34" charset="0"/>
                </a:rPr>
                <a:t>125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88" name="Rectangle 32"/>
            <p:cNvSpPr>
              <a:spLocks noChangeArrowheads="1"/>
            </p:cNvSpPr>
            <p:nvPr/>
          </p:nvSpPr>
          <p:spPr bwMode="auto">
            <a:xfrm>
              <a:off x="2204" y="2434"/>
              <a:ext cx="233" cy="1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000000"/>
                  </a:solidFill>
                  <a:effectLst/>
                  <a:latin typeface="Arial" pitchFamily="34" charset="0"/>
                  <a:cs typeface="Arial" pitchFamily="34" charset="0"/>
                </a:rPr>
                <a:t>133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89" name="Rectangle 33"/>
            <p:cNvSpPr>
              <a:spLocks noChangeArrowheads="1"/>
            </p:cNvSpPr>
            <p:nvPr/>
          </p:nvSpPr>
          <p:spPr bwMode="auto">
            <a:xfrm>
              <a:off x="2600" y="2436"/>
              <a:ext cx="265" cy="13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a:ln>
                    <a:noFill/>
                  </a:ln>
                  <a:solidFill>
                    <a:srgbClr val="000000"/>
                  </a:solidFill>
                  <a:effectLst/>
                  <a:latin typeface="Arial" pitchFamily="34" charset="0"/>
                  <a:cs typeface="Arial" pitchFamily="34" charset="0"/>
                </a:rPr>
                <a:t>6.4%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90" name="Rectangle 34"/>
            <p:cNvSpPr>
              <a:spLocks noChangeArrowheads="1"/>
            </p:cNvSpPr>
            <p:nvPr/>
          </p:nvSpPr>
          <p:spPr bwMode="auto">
            <a:xfrm>
              <a:off x="226" y="1437"/>
              <a:ext cx="444" cy="13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FFFF"/>
                  </a:solidFill>
                  <a:effectLst/>
                  <a:latin typeface="Arial" pitchFamily="34" charset="0"/>
                  <a:cs typeface="Arial" pitchFamily="34" charset="0"/>
                </a:rPr>
                <a:t>Revenue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91" name="Rectangle 35"/>
            <p:cNvSpPr>
              <a:spLocks noChangeArrowheads="1"/>
            </p:cNvSpPr>
            <p:nvPr/>
          </p:nvSpPr>
          <p:spPr bwMode="auto">
            <a:xfrm>
              <a:off x="226" y="1720"/>
              <a:ext cx="46" cy="2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492" name="Line 36"/>
            <p:cNvSpPr>
              <a:spLocks noChangeShapeType="1"/>
            </p:cNvSpPr>
            <p:nvPr/>
          </p:nvSpPr>
          <p:spPr bwMode="auto">
            <a:xfrm>
              <a:off x="205" y="1403"/>
              <a:ext cx="1" cy="194"/>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93" name="Rectangle 37"/>
            <p:cNvSpPr>
              <a:spLocks noChangeArrowheads="1"/>
            </p:cNvSpPr>
            <p:nvPr/>
          </p:nvSpPr>
          <p:spPr bwMode="auto">
            <a:xfrm>
              <a:off x="205" y="1403"/>
              <a:ext cx="8" cy="194"/>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94" name="Line 38"/>
            <p:cNvSpPr>
              <a:spLocks noChangeShapeType="1"/>
            </p:cNvSpPr>
            <p:nvPr/>
          </p:nvSpPr>
          <p:spPr bwMode="auto">
            <a:xfrm>
              <a:off x="2882" y="1395"/>
              <a:ext cx="1" cy="194"/>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95" name="Rectangle 39"/>
            <p:cNvSpPr>
              <a:spLocks noChangeArrowheads="1"/>
            </p:cNvSpPr>
            <p:nvPr/>
          </p:nvSpPr>
          <p:spPr bwMode="auto">
            <a:xfrm>
              <a:off x="2882" y="1395"/>
              <a:ext cx="8" cy="194"/>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96" name="Line 40"/>
            <p:cNvSpPr>
              <a:spLocks noChangeShapeType="1"/>
            </p:cNvSpPr>
            <p:nvPr/>
          </p:nvSpPr>
          <p:spPr bwMode="auto">
            <a:xfrm>
              <a:off x="205" y="1597"/>
              <a:ext cx="1" cy="238"/>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97" name="Rectangle 41"/>
            <p:cNvSpPr>
              <a:spLocks noChangeArrowheads="1"/>
            </p:cNvSpPr>
            <p:nvPr/>
          </p:nvSpPr>
          <p:spPr bwMode="auto">
            <a:xfrm>
              <a:off x="205" y="1597"/>
              <a:ext cx="8" cy="238"/>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98" name="Line 42"/>
            <p:cNvSpPr>
              <a:spLocks noChangeShapeType="1"/>
            </p:cNvSpPr>
            <p:nvPr/>
          </p:nvSpPr>
          <p:spPr bwMode="auto">
            <a:xfrm>
              <a:off x="205" y="1843"/>
              <a:ext cx="1" cy="343"/>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99" name="Rectangle 43"/>
            <p:cNvSpPr>
              <a:spLocks noChangeArrowheads="1"/>
            </p:cNvSpPr>
            <p:nvPr/>
          </p:nvSpPr>
          <p:spPr bwMode="auto">
            <a:xfrm>
              <a:off x="205" y="1843"/>
              <a:ext cx="8" cy="343"/>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00" name="Line 44"/>
            <p:cNvSpPr>
              <a:spLocks noChangeShapeType="1"/>
            </p:cNvSpPr>
            <p:nvPr/>
          </p:nvSpPr>
          <p:spPr bwMode="auto">
            <a:xfrm>
              <a:off x="205" y="2194"/>
              <a:ext cx="1" cy="227"/>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01" name="Rectangle 45"/>
            <p:cNvSpPr>
              <a:spLocks noChangeArrowheads="1"/>
            </p:cNvSpPr>
            <p:nvPr/>
          </p:nvSpPr>
          <p:spPr bwMode="auto">
            <a:xfrm>
              <a:off x="205" y="2194"/>
              <a:ext cx="8" cy="227"/>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02" name="Line 46"/>
            <p:cNvSpPr>
              <a:spLocks noChangeShapeType="1"/>
            </p:cNvSpPr>
            <p:nvPr/>
          </p:nvSpPr>
          <p:spPr bwMode="auto">
            <a:xfrm>
              <a:off x="205" y="2428"/>
              <a:ext cx="1" cy="117"/>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03" name="Rectangle 47"/>
            <p:cNvSpPr>
              <a:spLocks noChangeArrowheads="1"/>
            </p:cNvSpPr>
            <p:nvPr/>
          </p:nvSpPr>
          <p:spPr bwMode="auto">
            <a:xfrm>
              <a:off x="205" y="2428"/>
              <a:ext cx="8" cy="117"/>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04" name="Line 48"/>
            <p:cNvSpPr>
              <a:spLocks noChangeShapeType="1"/>
            </p:cNvSpPr>
            <p:nvPr/>
          </p:nvSpPr>
          <p:spPr bwMode="auto">
            <a:xfrm>
              <a:off x="2882" y="1589"/>
              <a:ext cx="1" cy="956"/>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05" name="Rectangle 49"/>
            <p:cNvSpPr>
              <a:spLocks noChangeArrowheads="1"/>
            </p:cNvSpPr>
            <p:nvPr/>
          </p:nvSpPr>
          <p:spPr bwMode="auto">
            <a:xfrm>
              <a:off x="2882" y="1589"/>
              <a:ext cx="8" cy="956"/>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06" name="Line 50"/>
            <p:cNvSpPr>
              <a:spLocks noChangeShapeType="1"/>
            </p:cNvSpPr>
            <p:nvPr/>
          </p:nvSpPr>
          <p:spPr bwMode="auto">
            <a:xfrm>
              <a:off x="205" y="1395"/>
              <a:ext cx="2677" cy="1"/>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07" name="Rectangle 51"/>
            <p:cNvSpPr>
              <a:spLocks noChangeArrowheads="1"/>
            </p:cNvSpPr>
            <p:nvPr/>
          </p:nvSpPr>
          <p:spPr bwMode="auto">
            <a:xfrm>
              <a:off x="205" y="1395"/>
              <a:ext cx="2677" cy="8"/>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08" name="Line 52"/>
            <p:cNvSpPr>
              <a:spLocks noChangeShapeType="1"/>
            </p:cNvSpPr>
            <p:nvPr/>
          </p:nvSpPr>
          <p:spPr bwMode="auto">
            <a:xfrm>
              <a:off x="213" y="1589"/>
              <a:ext cx="2669" cy="1"/>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09" name="Rectangle 53"/>
            <p:cNvSpPr>
              <a:spLocks noChangeArrowheads="1"/>
            </p:cNvSpPr>
            <p:nvPr/>
          </p:nvSpPr>
          <p:spPr bwMode="auto">
            <a:xfrm>
              <a:off x="213" y="1589"/>
              <a:ext cx="2669" cy="8"/>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10" name="Line 54"/>
            <p:cNvSpPr>
              <a:spLocks noChangeShapeType="1"/>
            </p:cNvSpPr>
            <p:nvPr/>
          </p:nvSpPr>
          <p:spPr bwMode="auto">
            <a:xfrm>
              <a:off x="205" y="1835"/>
              <a:ext cx="2677" cy="1"/>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11" name="Rectangle 55"/>
            <p:cNvSpPr>
              <a:spLocks noChangeArrowheads="1"/>
            </p:cNvSpPr>
            <p:nvPr/>
          </p:nvSpPr>
          <p:spPr bwMode="auto">
            <a:xfrm>
              <a:off x="205" y="1835"/>
              <a:ext cx="2677" cy="8"/>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12" name="Line 56"/>
            <p:cNvSpPr>
              <a:spLocks noChangeShapeType="1"/>
            </p:cNvSpPr>
            <p:nvPr/>
          </p:nvSpPr>
          <p:spPr bwMode="auto">
            <a:xfrm>
              <a:off x="205" y="2186"/>
              <a:ext cx="2677" cy="1"/>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13" name="Rectangle 57"/>
            <p:cNvSpPr>
              <a:spLocks noChangeArrowheads="1"/>
            </p:cNvSpPr>
            <p:nvPr/>
          </p:nvSpPr>
          <p:spPr bwMode="auto">
            <a:xfrm>
              <a:off x="205" y="2186"/>
              <a:ext cx="2677" cy="8"/>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14" name="Line 58"/>
            <p:cNvSpPr>
              <a:spLocks noChangeShapeType="1"/>
            </p:cNvSpPr>
            <p:nvPr/>
          </p:nvSpPr>
          <p:spPr bwMode="auto">
            <a:xfrm>
              <a:off x="205" y="2421"/>
              <a:ext cx="2677" cy="1"/>
            </a:xfrm>
            <a:prstGeom prst="line">
              <a:avLst/>
            </a:prstGeom>
            <a:noFill/>
            <a:ln w="0">
              <a:solidFill>
                <a:srgbClr val="409DA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15" name="Rectangle 59"/>
            <p:cNvSpPr>
              <a:spLocks noChangeArrowheads="1"/>
            </p:cNvSpPr>
            <p:nvPr/>
          </p:nvSpPr>
          <p:spPr bwMode="auto">
            <a:xfrm>
              <a:off x="205" y="2421"/>
              <a:ext cx="2677" cy="7"/>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16" name="Rectangle 60"/>
            <p:cNvSpPr>
              <a:spLocks noChangeArrowheads="1"/>
            </p:cNvSpPr>
            <p:nvPr/>
          </p:nvSpPr>
          <p:spPr bwMode="auto">
            <a:xfrm>
              <a:off x="205" y="2545"/>
              <a:ext cx="2685" cy="16"/>
            </a:xfrm>
            <a:prstGeom prst="rect">
              <a:avLst/>
            </a:prstGeom>
            <a:solidFill>
              <a:srgbClr val="409DA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935364" name="Rectangle 4"/>
          <p:cNvSpPr>
            <a:spLocks noChangeArrowheads="1"/>
          </p:cNvSpPr>
          <p:nvPr/>
        </p:nvSpPr>
        <p:spPr bwMode="auto">
          <a:xfrm>
            <a:off x="4648200" y="1371600"/>
            <a:ext cx="4419600" cy="457200"/>
          </a:xfrm>
          <a:prstGeom prst="rect">
            <a:avLst/>
          </a:prstGeom>
          <a:noFill/>
          <a:ln w="9525">
            <a:noFill/>
            <a:miter lim="800000"/>
            <a:headEnd/>
            <a:tailEnd/>
          </a:ln>
          <a:effectLst/>
        </p:spPr>
        <p:txBody>
          <a:bodyPr/>
          <a:lstStyle/>
          <a:p>
            <a:pPr lvl="1" indent="-342900" algn="l">
              <a:spcBef>
                <a:spcPct val="20000"/>
              </a:spcBef>
            </a:pPr>
            <a:r>
              <a:rPr lang="en-US" sz="2000" u="sng" dirty="0"/>
              <a:t>Organic vs. acquisition growth</a:t>
            </a:r>
          </a:p>
        </p:txBody>
      </p:sp>
      <p:sp>
        <p:nvSpPr>
          <p:cNvPr id="1935372" name="Rectangle 12"/>
          <p:cNvSpPr>
            <a:spLocks noChangeArrowheads="1"/>
          </p:cNvSpPr>
          <p:nvPr/>
        </p:nvSpPr>
        <p:spPr bwMode="auto">
          <a:xfrm>
            <a:off x="4597400" y="4546600"/>
            <a:ext cx="4321175" cy="1752600"/>
          </a:xfrm>
          <a:prstGeom prst="rect">
            <a:avLst/>
          </a:prstGeom>
          <a:noFill/>
          <a:ln w="9525" algn="ctr">
            <a:noFill/>
            <a:miter lim="800000"/>
            <a:headEnd/>
            <a:tailEnd/>
          </a:ln>
          <a:effectLst/>
        </p:spPr>
        <p:txBody>
          <a:bodyPr/>
          <a:lstStyle/>
          <a:p>
            <a:pPr marL="287338" indent="-287338" algn="l">
              <a:spcBef>
                <a:spcPct val="20000"/>
              </a:spcBef>
              <a:buClr>
                <a:schemeClr val="accent1"/>
              </a:buClr>
              <a:buSzPct val="125000"/>
              <a:buFont typeface="Arial" pitchFamily="34" charset="0"/>
              <a:buChar char="▪"/>
            </a:pPr>
            <a:r>
              <a:rPr lang="en-US" dirty="0"/>
              <a:t>Increased sales year over year may just be the result of continuous acquisitions, and not true organic growth </a:t>
            </a:r>
          </a:p>
        </p:txBody>
      </p:sp>
      <p:sp>
        <p:nvSpPr>
          <p:cNvPr id="11" name="Rectangle 3"/>
          <p:cNvSpPr>
            <a:spLocks noGrp="1" noChangeArrowheads="1"/>
          </p:cNvSpPr>
          <p:nvPr>
            <p:ph type="title"/>
          </p:nvPr>
        </p:nvSpPr>
        <p:spPr bwMode="gray">
          <a:xfrm>
            <a:off x="203201" y="115888"/>
            <a:ext cx="8545513" cy="792162"/>
          </a:xfrm>
        </p:spPr>
        <p:txBody>
          <a:bodyPr/>
          <a:lstStyle/>
          <a:p>
            <a:r>
              <a:rPr lang="en-GB" sz="1800" b="0" dirty="0" smtClean="0">
                <a:solidFill>
                  <a:schemeClr val="accent1">
                    <a:lumMod val="20000"/>
                    <a:lumOff val="80000"/>
                  </a:schemeClr>
                </a:solidFill>
              </a:rPr>
              <a:t>Historical trading: Due diligence considerations</a:t>
            </a:r>
            <a:br>
              <a:rPr lang="en-GB" sz="1800" b="0" dirty="0" smtClean="0">
                <a:solidFill>
                  <a:schemeClr val="accent1">
                    <a:lumMod val="20000"/>
                    <a:lumOff val="80000"/>
                  </a:schemeClr>
                </a:solidFill>
              </a:rPr>
            </a:br>
            <a:r>
              <a:rPr lang="en-US" sz="1800" dirty="0" smtClean="0"/>
              <a:t>Revenue analysis – </a:t>
            </a:r>
            <a:r>
              <a:rPr lang="en-US" sz="1800" dirty="0"/>
              <a:t>like for like (2) </a:t>
            </a:r>
          </a:p>
        </p:txBody>
      </p:sp>
      <p:sp>
        <p:nvSpPr>
          <p:cNvPr id="14" name="Rectangle 4"/>
          <p:cNvSpPr>
            <a:spLocks noChangeArrowheads="1"/>
          </p:cNvSpPr>
          <p:nvPr/>
        </p:nvSpPr>
        <p:spPr bwMode="auto">
          <a:xfrm>
            <a:off x="76200" y="1397000"/>
            <a:ext cx="4419600" cy="457200"/>
          </a:xfrm>
          <a:prstGeom prst="rect">
            <a:avLst/>
          </a:prstGeom>
          <a:noFill/>
          <a:ln w="9525">
            <a:noFill/>
            <a:miter lim="800000"/>
            <a:headEnd/>
            <a:tailEnd/>
          </a:ln>
          <a:effectLst/>
        </p:spPr>
        <p:txBody>
          <a:bodyPr/>
          <a:lstStyle/>
          <a:p>
            <a:pPr lvl="1" indent="-342900" algn="l">
              <a:spcBef>
                <a:spcPct val="20000"/>
              </a:spcBef>
            </a:pPr>
            <a:r>
              <a:rPr lang="en-US" sz="2000" u="sng" dirty="0"/>
              <a:t>Like for like analysis (example)</a:t>
            </a:r>
          </a:p>
        </p:txBody>
      </p:sp>
      <p:sp>
        <p:nvSpPr>
          <p:cNvPr id="12" name="Rounded Rectangle 11"/>
          <p:cNvSpPr/>
          <p:nvPr>
            <p:custDataLst>
              <p:tags r:id="rId1"/>
            </p:custDataLst>
          </p:nvPr>
        </p:nvSpPr>
        <p:spPr>
          <a:xfrm rot="5400000">
            <a:off x="4181155" y="3313793"/>
            <a:ext cx="230982" cy="542923"/>
          </a:xfrm>
          <a:prstGeom prst="roundRect">
            <a:avLst>
              <a:gd name="adj" fmla="val 26588"/>
            </a:avLst>
          </a:prstGeom>
          <a:noFill/>
          <a:ln w="12700">
            <a:solidFill>
              <a:srgbClr val="9E303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a:p>
        </p:txBody>
      </p:sp>
      <p:sp>
        <p:nvSpPr>
          <p:cNvPr id="15" name="Rounded Rectangle 14"/>
          <p:cNvSpPr/>
          <p:nvPr>
            <p:custDataLst>
              <p:tags r:id="rId2"/>
            </p:custDataLst>
          </p:nvPr>
        </p:nvSpPr>
        <p:spPr>
          <a:xfrm rot="5400000">
            <a:off x="4181155" y="3689387"/>
            <a:ext cx="230982" cy="542923"/>
          </a:xfrm>
          <a:prstGeom prst="roundRect">
            <a:avLst>
              <a:gd name="adj" fmla="val 26588"/>
            </a:avLst>
          </a:prstGeom>
          <a:noFill/>
          <a:ln w="12700">
            <a:solidFill>
              <a:srgbClr val="9E303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a:p>
        </p:txBody>
      </p:sp>
      <p:sp>
        <p:nvSpPr>
          <p:cNvPr id="16" name="Rectangle 12"/>
          <p:cNvSpPr>
            <a:spLocks noChangeArrowheads="1"/>
          </p:cNvSpPr>
          <p:nvPr/>
        </p:nvSpPr>
        <p:spPr bwMode="auto">
          <a:xfrm>
            <a:off x="254000" y="4527264"/>
            <a:ext cx="4321175" cy="1752600"/>
          </a:xfrm>
          <a:prstGeom prst="rect">
            <a:avLst/>
          </a:prstGeom>
          <a:noFill/>
          <a:ln w="9525" algn="ctr">
            <a:noFill/>
            <a:miter lim="800000"/>
            <a:headEnd/>
            <a:tailEnd/>
          </a:ln>
          <a:effectLst/>
        </p:spPr>
        <p:txBody>
          <a:bodyPr/>
          <a:lstStyle/>
          <a:p>
            <a:pPr marL="287338" indent="-287338" algn="l">
              <a:spcBef>
                <a:spcPct val="20000"/>
              </a:spcBef>
              <a:buClr>
                <a:schemeClr val="accent1"/>
              </a:buClr>
              <a:buSzPct val="125000"/>
              <a:buFont typeface="Arial" pitchFamily="34" charset="0"/>
              <a:buChar char="▪"/>
            </a:pPr>
            <a:r>
              <a:rPr lang="en-US" dirty="0"/>
              <a:t>The entire revenue growth in 2011 has been from the new product introduction, in the absence of which revenues would have declined 3.2%</a:t>
            </a:r>
          </a:p>
        </p:txBody>
      </p:sp>
      <p:grpSp>
        <p:nvGrpSpPr>
          <p:cNvPr id="19519" name="Group 63"/>
          <p:cNvGrpSpPr>
            <a:grpSpLocks noChangeAspect="1"/>
          </p:cNvGrpSpPr>
          <p:nvPr/>
        </p:nvGrpSpPr>
        <p:grpSpPr bwMode="auto">
          <a:xfrm>
            <a:off x="4787900" y="1773238"/>
            <a:ext cx="3986213" cy="2713037"/>
            <a:chOff x="3016" y="1117"/>
            <a:chExt cx="2511" cy="1709"/>
          </a:xfrm>
        </p:grpSpPr>
        <p:sp>
          <p:nvSpPr>
            <p:cNvPr id="19518" name="AutoShape 62"/>
            <p:cNvSpPr>
              <a:spLocks noChangeAspect="1" noChangeArrowheads="1" noTextEdit="1"/>
            </p:cNvSpPr>
            <p:nvPr/>
          </p:nvSpPr>
          <p:spPr bwMode="auto">
            <a:xfrm>
              <a:off x="3016" y="1117"/>
              <a:ext cx="2511" cy="17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20" name="Rectangle 64"/>
            <p:cNvSpPr>
              <a:spLocks noChangeArrowheads="1"/>
            </p:cNvSpPr>
            <p:nvPr/>
          </p:nvSpPr>
          <p:spPr bwMode="auto">
            <a:xfrm>
              <a:off x="3042" y="1143"/>
              <a:ext cx="2459" cy="165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21" name="Rectangle 65"/>
            <p:cNvSpPr>
              <a:spLocks noChangeArrowheads="1"/>
            </p:cNvSpPr>
            <p:nvPr/>
          </p:nvSpPr>
          <p:spPr bwMode="auto">
            <a:xfrm>
              <a:off x="3420" y="2300"/>
              <a:ext cx="337" cy="181"/>
            </a:xfrm>
            <a:prstGeom prst="rect">
              <a:avLst/>
            </a:prstGeom>
            <a:solidFill>
              <a:srgbClr val="283B6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22" name="Rectangle 66"/>
            <p:cNvSpPr>
              <a:spLocks noChangeArrowheads="1"/>
            </p:cNvSpPr>
            <p:nvPr/>
          </p:nvSpPr>
          <p:spPr bwMode="auto">
            <a:xfrm>
              <a:off x="3891" y="2333"/>
              <a:ext cx="337" cy="148"/>
            </a:xfrm>
            <a:prstGeom prst="rect">
              <a:avLst/>
            </a:prstGeom>
            <a:solidFill>
              <a:srgbClr val="283B6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23" name="Rectangle 67"/>
            <p:cNvSpPr>
              <a:spLocks noChangeArrowheads="1"/>
            </p:cNvSpPr>
            <p:nvPr/>
          </p:nvSpPr>
          <p:spPr bwMode="auto">
            <a:xfrm>
              <a:off x="4363" y="2315"/>
              <a:ext cx="337" cy="166"/>
            </a:xfrm>
            <a:prstGeom prst="rect">
              <a:avLst/>
            </a:prstGeom>
            <a:solidFill>
              <a:srgbClr val="283B6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24" name="Rectangle 68"/>
            <p:cNvSpPr>
              <a:spLocks noChangeArrowheads="1"/>
            </p:cNvSpPr>
            <p:nvPr/>
          </p:nvSpPr>
          <p:spPr bwMode="auto">
            <a:xfrm>
              <a:off x="4834" y="2271"/>
              <a:ext cx="337" cy="210"/>
            </a:xfrm>
            <a:prstGeom prst="rect">
              <a:avLst/>
            </a:prstGeom>
            <a:solidFill>
              <a:srgbClr val="283B6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25" name="Rectangle 69"/>
            <p:cNvSpPr>
              <a:spLocks noChangeArrowheads="1"/>
            </p:cNvSpPr>
            <p:nvPr/>
          </p:nvSpPr>
          <p:spPr bwMode="auto">
            <a:xfrm>
              <a:off x="3420" y="2266"/>
              <a:ext cx="337" cy="34"/>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26" name="Rectangle 70"/>
            <p:cNvSpPr>
              <a:spLocks noChangeArrowheads="1"/>
            </p:cNvSpPr>
            <p:nvPr/>
          </p:nvSpPr>
          <p:spPr bwMode="auto">
            <a:xfrm>
              <a:off x="3891" y="2295"/>
              <a:ext cx="337" cy="38"/>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27" name="Rectangle 71"/>
            <p:cNvSpPr>
              <a:spLocks noChangeArrowheads="1"/>
            </p:cNvSpPr>
            <p:nvPr/>
          </p:nvSpPr>
          <p:spPr bwMode="auto">
            <a:xfrm>
              <a:off x="4363" y="2260"/>
              <a:ext cx="337" cy="55"/>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28" name="Rectangle 72"/>
            <p:cNvSpPr>
              <a:spLocks noChangeArrowheads="1"/>
            </p:cNvSpPr>
            <p:nvPr/>
          </p:nvSpPr>
          <p:spPr bwMode="auto">
            <a:xfrm>
              <a:off x="4834" y="2194"/>
              <a:ext cx="337" cy="7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29" name="Rectangle 73"/>
            <p:cNvSpPr>
              <a:spLocks noChangeArrowheads="1"/>
            </p:cNvSpPr>
            <p:nvPr/>
          </p:nvSpPr>
          <p:spPr bwMode="auto">
            <a:xfrm>
              <a:off x="3420" y="2222"/>
              <a:ext cx="337" cy="44"/>
            </a:xfrm>
            <a:prstGeom prst="rect">
              <a:avLst/>
            </a:prstGeom>
            <a:solidFill>
              <a:srgbClr val="CCD6E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30" name="Rectangle 74"/>
            <p:cNvSpPr>
              <a:spLocks noChangeArrowheads="1"/>
            </p:cNvSpPr>
            <p:nvPr/>
          </p:nvSpPr>
          <p:spPr bwMode="auto">
            <a:xfrm>
              <a:off x="3891" y="2240"/>
              <a:ext cx="337" cy="55"/>
            </a:xfrm>
            <a:prstGeom prst="rect">
              <a:avLst/>
            </a:prstGeom>
            <a:solidFill>
              <a:srgbClr val="CCD6E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31" name="Rectangle 75"/>
            <p:cNvSpPr>
              <a:spLocks noChangeArrowheads="1"/>
            </p:cNvSpPr>
            <p:nvPr/>
          </p:nvSpPr>
          <p:spPr bwMode="auto">
            <a:xfrm>
              <a:off x="4363" y="2212"/>
              <a:ext cx="337" cy="48"/>
            </a:xfrm>
            <a:prstGeom prst="rect">
              <a:avLst/>
            </a:prstGeom>
            <a:solidFill>
              <a:srgbClr val="CCD6E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32" name="Rectangle 76"/>
            <p:cNvSpPr>
              <a:spLocks noChangeArrowheads="1"/>
            </p:cNvSpPr>
            <p:nvPr/>
          </p:nvSpPr>
          <p:spPr bwMode="auto">
            <a:xfrm>
              <a:off x="4834" y="2149"/>
              <a:ext cx="337" cy="45"/>
            </a:xfrm>
            <a:prstGeom prst="rect">
              <a:avLst/>
            </a:prstGeom>
            <a:solidFill>
              <a:srgbClr val="CCD6E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33" name="Rectangle 77"/>
            <p:cNvSpPr>
              <a:spLocks noChangeArrowheads="1"/>
            </p:cNvSpPr>
            <p:nvPr/>
          </p:nvSpPr>
          <p:spPr bwMode="auto">
            <a:xfrm>
              <a:off x="3420" y="2206"/>
              <a:ext cx="337" cy="16"/>
            </a:xfrm>
            <a:prstGeom prst="rect">
              <a:avLst/>
            </a:prstGeom>
            <a:solidFill>
              <a:srgbClr val="F38E3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34" name="Rectangle 78"/>
            <p:cNvSpPr>
              <a:spLocks noChangeArrowheads="1"/>
            </p:cNvSpPr>
            <p:nvPr/>
          </p:nvSpPr>
          <p:spPr bwMode="auto">
            <a:xfrm>
              <a:off x="3891" y="2198"/>
              <a:ext cx="337" cy="42"/>
            </a:xfrm>
            <a:prstGeom prst="rect">
              <a:avLst/>
            </a:prstGeom>
            <a:solidFill>
              <a:srgbClr val="F38E3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35" name="Rectangle 79"/>
            <p:cNvSpPr>
              <a:spLocks noChangeArrowheads="1"/>
            </p:cNvSpPr>
            <p:nvPr/>
          </p:nvSpPr>
          <p:spPr bwMode="auto">
            <a:xfrm>
              <a:off x="4363" y="2089"/>
              <a:ext cx="337" cy="123"/>
            </a:xfrm>
            <a:prstGeom prst="rect">
              <a:avLst/>
            </a:prstGeom>
            <a:solidFill>
              <a:srgbClr val="F38E3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36" name="Rectangle 80"/>
            <p:cNvSpPr>
              <a:spLocks noChangeArrowheads="1"/>
            </p:cNvSpPr>
            <p:nvPr/>
          </p:nvSpPr>
          <p:spPr bwMode="auto">
            <a:xfrm>
              <a:off x="4834" y="1880"/>
              <a:ext cx="337" cy="269"/>
            </a:xfrm>
            <a:prstGeom prst="rect">
              <a:avLst/>
            </a:prstGeom>
            <a:solidFill>
              <a:srgbClr val="F38E3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37" name="Rectangle 81"/>
            <p:cNvSpPr>
              <a:spLocks noChangeArrowheads="1"/>
            </p:cNvSpPr>
            <p:nvPr/>
          </p:nvSpPr>
          <p:spPr bwMode="auto">
            <a:xfrm>
              <a:off x="3891" y="2001"/>
              <a:ext cx="337" cy="197"/>
            </a:xfrm>
            <a:prstGeom prst="rect">
              <a:avLst/>
            </a:prstGeom>
            <a:solidFill>
              <a:srgbClr val="FAD8A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38" name="Rectangle 82"/>
            <p:cNvSpPr>
              <a:spLocks noChangeArrowheads="1"/>
            </p:cNvSpPr>
            <p:nvPr/>
          </p:nvSpPr>
          <p:spPr bwMode="auto">
            <a:xfrm>
              <a:off x="4363" y="1740"/>
              <a:ext cx="337" cy="349"/>
            </a:xfrm>
            <a:prstGeom prst="rect">
              <a:avLst/>
            </a:prstGeom>
            <a:solidFill>
              <a:srgbClr val="FAD8A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39" name="Rectangle 83"/>
            <p:cNvSpPr>
              <a:spLocks noChangeArrowheads="1"/>
            </p:cNvSpPr>
            <p:nvPr/>
          </p:nvSpPr>
          <p:spPr bwMode="auto">
            <a:xfrm>
              <a:off x="4834" y="1483"/>
              <a:ext cx="337" cy="397"/>
            </a:xfrm>
            <a:prstGeom prst="rect">
              <a:avLst/>
            </a:prstGeom>
            <a:solidFill>
              <a:srgbClr val="FAD8A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40" name="Rectangle 84"/>
            <p:cNvSpPr>
              <a:spLocks noChangeArrowheads="1"/>
            </p:cNvSpPr>
            <p:nvPr/>
          </p:nvSpPr>
          <p:spPr bwMode="auto">
            <a:xfrm>
              <a:off x="3891" y="1998"/>
              <a:ext cx="337" cy="3"/>
            </a:xfrm>
            <a:prstGeom prst="rect">
              <a:avLst/>
            </a:prstGeom>
            <a:solidFill>
              <a:srgbClr val="8CA04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41" name="Rectangle 85"/>
            <p:cNvSpPr>
              <a:spLocks noChangeArrowheads="1"/>
            </p:cNvSpPr>
            <p:nvPr/>
          </p:nvSpPr>
          <p:spPr bwMode="auto">
            <a:xfrm>
              <a:off x="4363" y="1716"/>
              <a:ext cx="337" cy="24"/>
            </a:xfrm>
            <a:prstGeom prst="rect">
              <a:avLst/>
            </a:prstGeom>
            <a:solidFill>
              <a:srgbClr val="8CA04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42" name="Rectangle 86"/>
            <p:cNvSpPr>
              <a:spLocks noChangeArrowheads="1"/>
            </p:cNvSpPr>
            <p:nvPr/>
          </p:nvSpPr>
          <p:spPr bwMode="auto">
            <a:xfrm>
              <a:off x="4834" y="1457"/>
              <a:ext cx="337" cy="26"/>
            </a:xfrm>
            <a:prstGeom prst="rect">
              <a:avLst/>
            </a:prstGeom>
            <a:solidFill>
              <a:srgbClr val="8CA04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43" name="Rectangle 87"/>
            <p:cNvSpPr>
              <a:spLocks noChangeArrowheads="1"/>
            </p:cNvSpPr>
            <p:nvPr/>
          </p:nvSpPr>
          <p:spPr bwMode="auto">
            <a:xfrm>
              <a:off x="4363" y="1713"/>
              <a:ext cx="337" cy="3"/>
            </a:xfrm>
            <a:prstGeom prst="rect">
              <a:avLst/>
            </a:prstGeom>
            <a:solidFill>
              <a:srgbClr val="D7DFB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44" name="Rectangle 88"/>
            <p:cNvSpPr>
              <a:spLocks noChangeArrowheads="1"/>
            </p:cNvSpPr>
            <p:nvPr/>
          </p:nvSpPr>
          <p:spPr bwMode="auto">
            <a:xfrm>
              <a:off x="4834" y="1415"/>
              <a:ext cx="337" cy="42"/>
            </a:xfrm>
            <a:prstGeom prst="rect">
              <a:avLst/>
            </a:prstGeom>
            <a:solidFill>
              <a:srgbClr val="D7DFB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45" name="Rectangle 89"/>
            <p:cNvSpPr>
              <a:spLocks noChangeArrowheads="1"/>
            </p:cNvSpPr>
            <p:nvPr/>
          </p:nvSpPr>
          <p:spPr bwMode="auto">
            <a:xfrm>
              <a:off x="4834" y="1332"/>
              <a:ext cx="337" cy="83"/>
            </a:xfrm>
            <a:prstGeom prst="rect">
              <a:avLst/>
            </a:prstGeom>
            <a:solidFill>
              <a:srgbClr val="4DA0B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46" name="Line 90"/>
            <p:cNvSpPr>
              <a:spLocks noChangeShapeType="1"/>
            </p:cNvSpPr>
            <p:nvPr/>
          </p:nvSpPr>
          <p:spPr bwMode="auto">
            <a:xfrm>
              <a:off x="3353" y="1237"/>
              <a:ext cx="1" cy="1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47" name="Line 91"/>
            <p:cNvSpPr>
              <a:spLocks noChangeShapeType="1"/>
            </p:cNvSpPr>
            <p:nvPr/>
          </p:nvSpPr>
          <p:spPr bwMode="auto">
            <a:xfrm>
              <a:off x="3339" y="2481"/>
              <a:ext cx="1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48" name="Line 92"/>
            <p:cNvSpPr>
              <a:spLocks noChangeShapeType="1"/>
            </p:cNvSpPr>
            <p:nvPr/>
          </p:nvSpPr>
          <p:spPr bwMode="auto">
            <a:xfrm>
              <a:off x="3339" y="2357"/>
              <a:ext cx="1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49" name="Line 93"/>
            <p:cNvSpPr>
              <a:spLocks noChangeShapeType="1"/>
            </p:cNvSpPr>
            <p:nvPr/>
          </p:nvSpPr>
          <p:spPr bwMode="auto">
            <a:xfrm>
              <a:off x="3339" y="2232"/>
              <a:ext cx="1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50" name="Line 94"/>
            <p:cNvSpPr>
              <a:spLocks noChangeShapeType="1"/>
            </p:cNvSpPr>
            <p:nvPr/>
          </p:nvSpPr>
          <p:spPr bwMode="auto">
            <a:xfrm>
              <a:off x="3339" y="2108"/>
              <a:ext cx="1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51" name="Line 95"/>
            <p:cNvSpPr>
              <a:spLocks noChangeShapeType="1"/>
            </p:cNvSpPr>
            <p:nvPr/>
          </p:nvSpPr>
          <p:spPr bwMode="auto">
            <a:xfrm>
              <a:off x="3339" y="1983"/>
              <a:ext cx="1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52" name="Line 96"/>
            <p:cNvSpPr>
              <a:spLocks noChangeShapeType="1"/>
            </p:cNvSpPr>
            <p:nvPr/>
          </p:nvSpPr>
          <p:spPr bwMode="auto">
            <a:xfrm>
              <a:off x="3339" y="1859"/>
              <a:ext cx="1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53" name="Line 97"/>
            <p:cNvSpPr>
              <a:spLocks noChangeShapeType="1"/>
            </p:cNvSpPr>
            <p:nvPr/>
          </p:nvSpPr>
          <p:spPr bwMode="auto">
            <a:xfrm>
              <a:off x="3339" y="1734"/>
              <a:ext cx="1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54" name="Line 98"/>
            <p:cNvSpPr>
              <a:spLocks noChangeShapeType="1"/>
            </p:cNvSpPr>
            <p:nvPr/>
          </p:nvSpPr>
          <p:spPr bwMode="auto">
            <a:xfrm>
              <a:off x="3339" y="1610"/>
              <a:ext cx="1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55" name="Line 99"/>
            <p:cNvSpPr>
              <a:spLocks noChangeShapeType="1"/>
            </p:cNvSpPr>
            <p:nvPr/>
          </p:nvSpPr>
          <p:spPr bwMode="auto">
            <a:xfrm>
              <a:off x="3339" y="1486"/>
              <a:ext cx="1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56" name="Line 100"/>
            <p:cNvSpPr>
              <a:spLocks noChangeShapeType="1"/>
            </p:cNvSpPr>
            <p:nvPr/>
          </p:nvSpPr>
          <p:spPr bwMode="auto">
            <a:xfrm>
              <a:off x="3339" y="1362"/>
              <a:ext cx="1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57" name="Line 101"/>
            <p:cNvSpPr>
              <a:spLocks noChangeShapeType="1"/>
            </p:cNvSpPr>
            <p:nvPr/>
          </p:nvSpPr>
          <p:spPr bwMode="auto">
            <a:xfrm>
              <a:off x="3339" y="1237"/>
              <a:ext cx="1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58" name="Line 102"/>
            <p:cNvSpPr>
              <a:spLocks noChangeShapeType="1"/>
            </p:cNvSpPr>
            <p:nvPr/>
          </p:nvSpPr>
          <p:spPr bwMode="auto">
            <a:xfrm>
              <a:off x="3353" y="2481"/>
              <a:ext cx="188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59" name="Line 103"/>
            <p:cNvSpPr>
              <a:spLocks noChangeShapeType="1"/>
            </p:cNvSpPr>
            <p:nvPr/>
          </p:nvSpPr>
          <p:spPr bwMode="auto">
            <a:xfrm flipV="1">
              <a:off x="3353" y="2481"/>
              <a:ext cx="1" cy="1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60" name="Line 104"/>
            <p:cNvSpPr>
              <a:spLocks noChangeShapeType="1"/>
            </p:cNvSpPr>
            <p:nvPr/>
          </p:nvSpPr>
          <p:spPr bwMode="auto">
            <a:xfrm flipV="1">
              <a:off x="3824" y="2481"/>
              <a:ext cx="1" cy="1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61" name="Line 105"/>
            <p:cNvSpPr>
              <a:spLocks noChangeShapeType="1"/>
            </p:cNvSpPr>
            <p:nvPr/>
          </p:nvSpPr>
          <p:spPr bwMode="auto">
            <a:xfrm flipV="1">
              <a:off x="4295" y="2481"/>
              <a:ext cx="1" cy="1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62" name="Line 106"/>
            <p:cNvSpPr>
              <a:spLocks noChangeShapeType="1"/>
            </p:cNvSpPr>
            <p:nvPr/>
          </p:nvSpPr>
          <p:spPr bwMode="auto">
            <a:xfrm flipV="1">
              <a:off x="4767" y="2481"/>
              <a:ext cx="1" cy="1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63" name="Line 107"/>
            <p:cNvSpPr>
              <a:spLocks noChangeShapeType="1"/>
            </p:cNvSpPr>
            <p:nvPr/>
          </p:nvSpPr>
          <p:spPr bwMode="auto">
            <a:xfrm flipV="1">
              <a:off x="5238" y="2481"/>
              <a:ext cx="1" cy="1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64" name="Rectangle 108"/>
            <p:cNvSpPr>
              <a:spLocks noChangeArrowheads="1"/>
            </p:cNvSpPr>
            <p:nvPr/>
          </p:nvSpPr>
          <p:spPr bwMode="auto">
            <a:xfrm>
              <a:off x="3232" y="2450"/>
              <a:ext cx="107"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Univers 45 Light" pitchFamily="2" charset="0"/>
                  <a:cs typeface="Arial" pitchFamily="34" charset="0"/>
                </a:rPr>
                <a:t>600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65" name="Rectangle 109"/>
            <p:cNvSpPr>
              <a:spLocks noChangeArrowheads="1"/>
            </p:cNvSpPr>
            <p:nvPr/>
          </p:nvSpPr>
          <p:spPr bwMode="auto">
            <a:xfrm>
              <a:off x="3232" y="2326"/>
              <a:ext cx="107"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Univers 45 Light" pitchFamily="2" charset="0"/>
                  <a:cs typeface="Arial" pitchFamily="34" charset="0"/>
                </a:rPr>
                <a:t>700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66" name="Rectangle 110"/>
            <p:cNvSpPr>
              <a:spLocks noChangeArrowheads="1"/>
            </p:cNvSpPr>
            <p:nvPr/>
          </p:nvSpPr>
          <p:spPr bwMode="auto">
            <a:xfrm>
              <a:off x="3232" y="2202"/>
              <a:ext cx="107"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Univers 45 Light" pitchFamily="2" charset="0"/>
                  <a:cs typeface="Arial" pitchFamily="34" charset="0"/>
                </a:rPr>
                <a:t>800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67" name="Rectangle 111"/>
            <p:cNvSpPr>
              <a:spLocks noChangeArrowheads="1"/>
            </p:cNvSpPr>
            <p:nvPr/>
          </p:nvSpPr>
          <p:spPr bwMode="auto">
            <a:xfrm>
              <a:off x="3232" y="2078"/>
              <a:ext cx="107"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Univers 45 Light" pitchFamily="2" charset="0"/>
                  <a:cs typeface="Arial" pitchFamily="34" charset="0"/>
                </a:rPr>
                <a:t>900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68" name="Rectangle 112"/>
            <p:cNvSpPr>
              <a:spLocks noChangeArrowheads="1"/>
            </p:cNvSpPr>
            <p:nvPr/>
          </p:nvSpPr>
          <p:spPr bwMode="auto">
            <a:xfrm>
              <a:off x="3195" y="1953"/>
              <a:ext cx="146"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Univers 45 Light" pitchFamily="2" charset="0"/>
                  <a:cs typeface="Arial" pitchFamily="34" charset="0"/>
                </a:rPr>
                <a:t>1,000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69" name="Rectangle 113"/>
            <p:cNvSpPr>
              <a:spLocks noChangeArrowheads="1"/>
            </p:cNvSpPr>
            <p:nvPr/>
          </p:nvSpPr>
          <p:spPr bwMode="auto">
            <a:xfrm>
              <a:off x="3195" y="1829"/>
              <a:ext cx="146"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Univers 45 Light" pitchFamily="2" charset="0"/>
                  <a:cs typeface="Arial" pitchFamily="34" charset="0"/>
                </a:rPr>
                <a:t>1,100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70" name="Rectangle 114"/>
            <p:cNvSpPr>
              <a:spLocks noChangeArrowheads="1"/>
            </p:cNvSpPr>
            <p:nvPr/>
          </p:nvSpPr>
          <p:spPr bwMode="auto">
            <a:xfrm>
              <a:off x="3195" y="1704"/>
              <a:ext cx="146"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Univers 45 Light" pitchFamily="2" charset="0"/>
                  <a:cs typeface="Arial" pitchFamily="34" charset="0"/>
                </a:rPr>
                <a:t>1,200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71" name="Rectangle 115"/>
            <p:cNvSpPr>
              <a:spLocks noChangeArrowheads="1"/>
            </p:cNvSpPr>
            <p:nvPr/>
          </p:nvSpPr>
          <p:spPr bwMode="auto">
            <a:xfrm>
              <a:off x="3195" y="1580"/>
              <a:ext cx="146"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Univers 45 Light" pitchFamily="2" charset="0"/>
                  <a:cs typeface="Arial" pitchFamily="34" charset="0"/>
                </a:rPr>
                <a:t>1,300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72" name="Rectangle 116"/>
            <p:cNvSpPr>
              <a:spLocks noChangeArrowheads="1"/>
            </p:cNvSpPr>
            <p:nvPr/>
          </p:nvSpPr>
          <p:spPr bwMode="auto">
            <a:xfrm>
              <a:off x="3195" y="1456"/>
              <a:ext cx="146"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Univers 45 Light" pitchFamily="2" charset="0"/>
                  <a:cs typeface="Arial" pitchFamily="34" charset="0"/>
                </a:rPr>
                <a:t>1,400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73" name="Rectangle 117"/>
            <p:cNvSpPr>
              <a:spLocks noChangeArrowheads="1"/>
            </p:cNvSpPr>
            <p:nvPr/>
          </p:nvSpPr>
          <p:spPr bwMode="auto">
            <a:xfrm>
              <a:off x="3195" y="1332"/>
              <a:ext cx="146"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Univers 45 Light" pitchFamily="2" charset="0"/>
                  <a:cs typeface="Arial" pitchFamily="34" charset="0"/>
                </a:rPr>
                <a:t>1,500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74" name="Rectangle 118"/>
            <p:cNvSpPr>
              <a:spLocks noChangeArrowheads="1"/>
            </p:cNvSpPr>
            <p:nvPr/>
          </p:nvSpPr>
          <p:spPr bwMode="auto">
            <a:xfrm>
              <a:off x="3195" y="1207"/>
              <a:ext cx="146"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a:ln>
                    <a:noFill/>
                  </a:ln>
                  <a:solidFill>
                    <a:srgbClr val="000000"/>
                  </a:solidFill>
                  <a:effectLst/>
                  <a:latin typeface="Univers 45 Light" pitchFamily="2" charset="0"/>
                  <a:cs typeface="Arial" pitchFamily="34" charset="0"/>
                </a:rPr>
                <a:t>1,600</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75" name="Rectangle 119"/>
            <p:cNvSpPr>
              <a:spLocks noChangeArrowheads="1"/>
            </p:cNvSpPr>
            <p:nvPr/>
          </p:nvSpPr>
          <p:spPr bwMode="auto">
            <a:xfrm>
              <a:off x="3539" y="2520"/>
              <a:ext cx="109"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Univers 45 Light" pitchFamily="2" charset="0"/>
                  <a:cs typeface="Arial" pitchFamily="34" charset="0"/>
                </a:rPr>
                <a:t>2008</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576" name="Rectangle 120"/>
            <p:cNvSpPr>
              <a:spLocks noChangeArrowheads="1"/>
            </p:cNvSpPr>
            <p:nvPr/>
          </p:nvSpPr>
          <p:spPr bwMode="auto">
            <a:xfrm>
              <a:off x="4011" y="2520"/>
              <a:ext cx="109"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Univers 45 Light" pitchFamily="2" charset="0"/>
                  <a:cs typeface="Arial" pitchFamily="34" charset="0"/>
                </a:rPr>
                <a:t>2009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577" name="Rectangle 121"/>
            <p:cNvSpPr>
              <a:spLocks noChangeArrowheads="1"/>
            </p:cNvSpPr>
            <p:nvPr/>
          </p:nvSpPr>
          <p:spPr bwMode="auto">
            <a:xfrm>
              <a:off x="4482" y="2520"/>
              <a:ext cx="109"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Univers 45 Light" pitchFamily="2" charset="0"/>
                  <a:cs typeface="Arial" pitchFamily="34" charset="0"/>
                </a:rPr>
                <a:t>2010</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578" name="Rectangle 122"/>
            <p:cNvSpPr>
              <a:spLocks noChangeArrowheads="1"/>
            </p:cNvSpPr>
            <p:nvPr/>
          </p:nvSpPr>
          <p:spPr bwMode="auto">
            <a:xfrm>
              <a:off x="4953" y="2520"/>
              <a:ext cx="109"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Univers 45 Light" pitchFamily="2" charset="0"/>
                  <a:cs typeface="Arial" pitchFamily="34" charset="0"/>
                </a:rPr>
                <a:t>2011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579" name="Rectangle 123"/>
            <p:cNvSpPr>
              <a:spLocks noChangeArrowheads="1"/>
            </p:cNvSpPr>
            <p:nvPr/>
          </p:nvSpPr>
          <p:spPr bwMode="auto">
            <a:xfrm rot="16200000">
              <a:off x="2990" y="1804"/>
              <a:ext cx="242"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1" i="0" u="none" strike="noStrike" cap="none" normalizeH="0" baseline="0">
                  <a:ln>
                    <a:noFill/>
                  </a:ln>
                  <a:solidFill>
                    <a:srgbClr val="000000"/>
                  </a:solidFill>
                  <a:effectLst/>
                  <a:latin typeface="Univers 45 Light" pitchFamily="2" charset="0"/>
                  <a:cs typeface="Arial" pitchFamily="34" charset="0"/>
                </a:rPr>
                <a:t>$ millions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80" name="Rectangle 124"/>
            <p:cNvSpPr>
              <a:spLocks noChangeArrowheads="1"/>
            </p:cNvSpPr>
            <p:nvPr/>
          </p:nvSpPr>
          <p:spPr bwMode="auto">
            <a:xfrm>
              <a:off x="3187" y="2596"/>
              <a:ext cx="29" cy="29"/>
            </a:xfrm>
            <a:prstGeom prst="rect">
              <a:avLst/>
            </a:prstGeom>
            <a:solidFill>
              <a:srgbClr val="283B6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81" name="Rectangle 125"/>
            <p:cNvSpPr>
              <a:spLocks noChangeArrowheads="1"/>
            </p:cNvSpPr>
            <p:nvPr/>
          </p:nvSpPr>
          <p:spPr bwMode="auto">
            <a:xfrm>
              <a:off x="3227" y="2581"/>
              <a:ext cx="331"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Univers 45 Light" pitchFamily="2" charset="0"/>
                  <a:cs typeface="Arial" pitchFamily="34" charset="0"/>
                </a:rPr>
                <a:t>Core business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582" name="Rectangle 126"/>
            <p:cNvSpPr>
              <a:spLocks noChangeArrowheads="1"/>
            </p:cNvSpPr>
            <p:nvPr/>
          </p:nvSpPr>
          <p:spPr bwMode="auto">
            <a:xfrm>
              <a:off x="3888" y="2596"/>
              <a:ext cx="29" cy="29"/>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83" name="Rectangle 127"/>
            <p:cNvSpPr>
              <a:spLocks noChangeArrowheads="1"/>
            </p:cNvSpPr>
            <p:nvPr/>
          </p:nvSpPr>
          <p:spPr bwMode="auto">
            <a:xfrm>
              <a:off x="3928" y="2581"/>
              <a:ext cx="285"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Univers 45 Light" pitchFamily="2" charset="0"/>
                  <a:cs typeface="Arial" pitchFamily="34" charset="0"/>
                </a:rPr>
                <a:t>Acquisition A</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584" name="Rectangle 128"/>
            <p:cNvSpPr>
              <a:spLocks noChangeArrowheads="1"/>
            </p:cNvSpPr>
            <p:nvPr/>
          </p:nvSpPr>
          <p:spPr bwMode="auto">
            <a:xfrm>
              <a:off x="4590" y="2596"/>
              <a:ext cx="28" cy="29"/>
            </a:xfrm>
            <a:prstGeom prst="rect">
              <a:avLst/>
            </a:prstGeom>
            <a:solidFill>
              <a:srgbClr val="CCD6E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85" name="Rectangle 129"/>
            <p:cNvSpPr>
              <a:spLocks noChangeArrowheads="1"/>
            </p:cNvSpPr>
            <p:nvPr/>
          </p:nvSpPr>
          <p:spPr bwMode="auto">
            <a:xfrm>
              <a:off x="4629" y="2581"/>
              <a:ext cx="288"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Univers 45 Light" pitchFamily="2" charset="0"/>
                  <a:cs typeface="Arial" pitchFamily="34" charset="0"/>
                </a:rPr>
                <a:t>Acquisition 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586" name="Rectangle 130"/>
            <p:cNvSpPr>
              <a:spLocks noChangeArrowheads="1"/>
            </p:cNvSpPr>
            <p:nvPr/>
          </p:nvSpPr>
          <p:spPr bwMode="auto">
            <a:xfrm>
              <a:off x="3187" y="2673"/>
              <a:ext cx="29" cy="28"/>
            </a:xfrm>
            <a:prstGeom prst="rect">
              <a:avLst/>
            </a:prstGeom>
            <a:solidFill>
              <a:srgbClr val="F38E3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87" name="Rectangle 131"/>
            <p:cNvSpPr>
              <a:spLocks noChangeArrowheads="1"/>
            </p:cNvSpPr>
            <p:nvPr/>
          </p:nvSpPr>
          <p:spPr bwMode="auto">
            <a:xfrm>
              <a:off x="3227" y="2658"/>
              <a:ext cx="285"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Univers 45 Light" pitchFamily="2" charset="0"/>
                  <a:cs typeface="Arial" pitchFamily="34" charset="0"/>
                </a:rPr>
                <a:t>Acquisition B</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588" name="Rectangle 132"/>
            <p:cNvSpPr>
              <a:spLocks noChangeArrowheads="1"/>
            </p:cNvSpPr>
            <p:nvPr/>
          </p:nvSpPr>
          <p:spPr bwMode="auto">
            <a:xfrm>
              <a:off x="3888" y="2673"/>
              <a:ext cx="29" cy="28"/>
            </a:xfrm>
            <a:prstGeom prst="rect">
              <a:avLst/>
            </a:prstGeom>
            <a:solidFill>
              <a:srgbClr val="FAD8A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89" name="Rectangle 133"/>
            <p:cNvSpPr>
              <a:spLocks noChangeArrowheads="1"/>
            </p:cNvSpPr>
            <p:nvPr/>
          </p:nvSpPr>
          <p:spPr bwMode="auto">
            <a:xfrm>
              <a:off x="3928" y="2658"/>
              <a:ext cx="285"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Univers 45 Light" pitchFamily="2" charset="0"/>
                  <a:cs typeface="Arial" pitchFamily="34" charset="0"/>
                </a:rPr>
                <a:t>Acquisition C</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590" name="Rectangle 134"/>
            <p:cNvSpPr>
              <a:spLocks noChangeArrowheads="1"/>
            </p:cNvSpPr>
            <p:nvPr/>
          </p:nvSpPr>
          <p:spPr bwMode="auto">
            <a:xfrm>
              <a:off x="4590" y="2673"/>
              <a:ext cx="28" cy="28"/>
            </a:xfrm>
            <a:prstGeom prst="rect">
              <a:avLst/>
            </a:prstGeom>
            <a:solidFill>
              <a:srgbClr val="8CA04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91" name="Rectangle 135"/>
            <p:cNvSpPr>
              <a:spLocks noChangeArrowheads="1"/>
            </p:cNvSpPr>
            <p:nvPr/>
          </p:nvSpPr>
          <p:spPr bwMode="auto">
            <a:xfrm>
              <a:off x="4629" y="2658"/>
              <a:ext cx="282"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Univers 45 Light" pitchFamily="2" charset="0"/>
                  <a:cs typeface="Arial" pitchFamily="34" charset="0"/>
                </a:rPr>
                <a:t>Acquisition 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592" name="Rectangle 136"/>
            <p:cNvSpPr>
              <a:spLocks noChangeArrowheads="1"/>
            </p:cNvSpPr>
            <p:nvPr/>
          </p:nvSpPr>
          <p:spPr bwMode="auto">
            <a:xfrm>
              <a:off x="3187" y="2749"/>
              <a:ext cx="29" cy="29"/>
            </a:xfrm>
            <a:prstGeom prst="rect">
              <a:avLst/>
            </a:prstGeom>
            <a:solidFill>
              <a:srgbClr val="D7DFB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93" name="Rectangle 137"/>
            <p:cNvSpPr>
              <a:spLocks noChangeArrowheads="1"/>
            </p:cNvSpPr>
            <p:nvPr/>
          </p:nvSpPr>
          <p:spPr bwMode="auto">
            <a:xfrm>
              <a:off x="3227" y="2735"/>
              <a:ext cx="280"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Univers 45 Light" pitchFamily="2" charset="0"/>
                  <a:cs typeface="Arial" pitchFamily="34" charset="0"/>
                </a:rPr>
                <a:t>Acquisition F</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594" name="Rectangle 138"/>
            <p:cNvSpPr>
              <a:spLocks noChangeArrowheads="1"/>
            </p:cNvSpPr>
            <p:nvPr/>
          </p:nvSpPr>
          <p:spPr bwMode="auto">
            <a:xfrm>
              <a:off x="3888" y="2749"/>
              <a:ext cx="29" cy="29"/>
            </a:xfrm>
            <a:prstGeom prst="rect">
              <a:avLst/>
            </a:prstGeom>
            <a:solidFill>
              <a:srgbClr val="4DA0B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595" name="Rectangle 139"/>
            <p:cNvSpPr>
              <a:spLocks noChangeArrowheads="1"/>
            </p:cNvSpPr>
            <p:nvPr/>
          </p:nvSpPr>
          <p:spPr bwMode="auto">
            <a:xfrm>
              <a:off x="3928" y="2735"/>
              <a:ext cx="288" cy="5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a:ln>
                    <a:noFill/>
                  </a:ln>
                  <a:solidFill>
                    <a:srgbClr val="000000"/>
                  </a:solidFill>
                  <a:effectLst/>
                  <a:latin typeface="Univers 45 Light" pitchFamily="2" charset="0"/>
                  <a:cs typeface="Arial" pitchFamily="34" charset="0"/>
                </a:rPr>
                <a:t>Acquisition G</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596" name="Rectangle 140"/>
            <p:cNvSpPr>
              <a:spLocks noChangeArrowheads="1"/>
            </p:cNvSpPr>
            <p:nvPr/>
          </p:nvSpPr>
          <p:spPr bwMode="auto">
            <a:xfrm>
              <a:off x="3513" y="2126"/>
              <a:ext cx="171"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1" i="0" u="none" strike="noStrike" cap="none" normalizeH="0" baseline="0">
                  <a:ln>
                    <a:noFill/>
                  </a:ln>
                  <a:solidFill>
                    <a:srgbClr val="000000"/>
                  </a:solidFill>
                  <a:effectLst/>
                  <a:latin typeface="Univers 45 Light" pitchFamily="2" charset="0"/>
                  <a:cs typeface="Arial" pitchFamily="34" charset="0"/>
                </a:rPr>
                <a:t>$820.7</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97" name="Rectangle 141"/>
            <p:cNvSpPr>
              <a:spLocks noChangeArrowheads="1"/>
            </p:cNvSpPr>
            <p:nvPr/>
          </p:nvSpPr>
          <p:spPr bwMode="auto">
            <a:xfrm>
              <a:off x="3962" y="1927"/>
              <a:ext cx="171"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1" i="0" u="none" strike="noStrike" cap="none" normalizeH="0" baseline="0">
                  <a:ln>
                    <a:noFill/>
                  </a:ln>
                  <a:solidFill>
                    <a:srgbClr val="000000"/>
                  </a:solidFill>
                  <a:effectLst/>
                  <a:latin typeface="Univers 45 Light" pitchFamily="2" charset="0"/>
                  <a:cs typeface="Arial" pitchFamily="34" charset="0"/>
                </a:rPr>
                <a:t>$988.3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98" name="Rectangle 142"/>
            <p:cNvSpPr>
              <a:spLocks noChangeArrowheads="1"/>
            </p:cNvSpPr>
            <p:nvPr/>
          </p:nvSpPr>
          <p:spPr bwMode="auto">
            <a:xfrm>
              <a:off x="4431" y="1642"/>
              <a:ext cx="211"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1" i="0" u="none" strike="noStrike" cap="none" normalizeH="0" baseline="0">
                  <a:ln>
                    <a:noFill/>
                  </a:ln>
                  <a:solidFill>
                    <a:srgbClr val="000000"/>
                  </a:solidFill>
                  <a:effectLst/>
                  <a:latin typeface="Univers 45 Light" pitchFamily="2" charset="0"/>
                  <a:cs typeface="Arial" pitchFamily="34" charset="0"/>
                </a:rPr>
                <a:t>$1,217.4</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599" name="Rectangle 143"/>
            <p:cNvSpPr>
              <a:spLocks noChangeArrowheads="1"/>
            </p:cNvSpPr>
            <p:nvPr/>
          </p:nvSpPr>
          <p:spPr bwMode="auto">
            <a:xfrm>
              <a:off x="4905" y="1270"/>
              <a:ext cx="211" cy="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1" i="0" u="none" strike="noStrike" cap="none" normalizeH="0" baseline="0">
                  <a:ln>
                    <a:noFill/>
                  </a:ln>
                  <a:solidFill>
                    <a:srgbClr val="000000"/>
                  </a:solidFill>
                  <a:effectLst/>
                  <a:latin typeface="Univers 45 Light" pitchFamily="2" charset="0"/>
                  <a:cs typeface="Arial" pitchFamily="34" charset="0"/>
                </a:rPr>
                <a:t>$1,523.9</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152" name="TextBox 151"/>
          <p:cNvSpPr txBox="1"/>
          <p:nvPr/>
        </p:nvSpPr>
        <p:spPr bwMode="ltGray">
          <a:xfrm>
            <a:off x="7113103" y="1066799"/>
            <a:ext cx="1772479" cy="246221"/>
          </a:xfrm>
          <a:prstGeom prst="rect">
            <a:avLst/>
          </a:prstGeom>
          <a:solidFill>
            <a:srgbClr val="C84E00"/>
          </a:solidFill>
        </p:spPr>
        <p:txBody>
          <a:bodyPr wrap="square" rtlCol="0">
            <a:spAutoFit/>
          </a:bodyPr>
          <a:lstStyle/>
          <a:p>
            <a:r>
              <a:rPr lang="en-US" sz="1000" dirty="0" smtClean="0"/>
              <a:t>For Example Purposes Only</a:t>
            </a:r>
            <a:endParaRPr lang="en-US" sz="1000" dirty="0"/>
          </a:p>
        </p:txBody>
      </p:sp>
      <p:pic>
        <p:nvPicPr>
          <p:cNvPr id="153" name="Picture 5"/>
          <p:cNvPicPr>
            <a:picLocks noChangeAspect="1" noChangeArrowheads="1"/>
          </p:cNvPicPr>
          <p:nvPr/>
        </p:nvPicPr>
        <p:blipFill>
          <a:blip r:embed="rId5" cstate="print"/>
          <a:srcRect/>
          <a:stretch>
            <a:fillRect/>
          </a:stretch>
        </p:blipFill>
        <p:spPr bwMode="auto">
          <a:xfrm>
            <a:off x="8020581" y="762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35364"/>
                                        </p:tgtEl>
                                        <p:attrNameLst>
                                          <p:attrName>style.visibility</p:attrName>
                                        </p:attrNameLst>
                                      </p:cBhvr>
                                      <p:to>
                                        <p:strVal val="visible"/>
                                      </p:to>
                                    </p:set>
                                    <p:anim calcmode="lin" valueType="num">
                                      <p:cBhvr additive="base">
                                        <p:cTn id="7" dur="500" fill="hold"/>
                                        <p:tgtEl>
                                          <p:spTgt spid="1935364"/>
                                        </p:tgtEl>
                                        <p:attrNameLst>
                                          <p:attrName>ppt_x</p:attrName>
                                        </p:attrNameLst>
                                      </p:cBhvr>
                                      <p:tavLst>
                                        <p:tav tm="0">
                                          <p:val>
                                            <p:strVal val="#ppt_x"/>
                                          </p:val>
                                        </p:tav>
                                        <p:tav tm="100000">
                                          <p:val>
                                            <p:strVal val="#ppt_x"/>
                                          </p:val>
                                        </p:tav>
                                      </p:tavLst>
                                    </p:anim>
                                    <p:anim calcmode="lin" valueType="num">
                                      <p:cBhvr additive="base">
                                        <p:cTn id="8" dur="500" fill="hold"/>
                                        <p:tgtEl>
                                          <p:spTgt spid="19353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35372"/>
                                        </p:tgtEl>
                                        <p:attrNameLst>
                                          <p:attrName>style.visibility</p:attrName>
                                        </p:attrNameLst>
                                      </p:cBhvr>
                                      <p:to>
                                        <p:strVal val="visible"/>
                                      </p:to>
                                    </p:set>
                                    <p:anim calcmode="lin" valueType="num">
                                      <p:cBhvr additive="base">
                                        <p:cTn id="13" dur="500" fill="hold"/>
                                        <p:tgtEl>
                                          <p:spTgt spid="1935372"/>
                                        </p:tgtEl>
                                        <p:attrNameLst>
                                          <p:attrName>ppt_x</p:attrName>
                                        </p:attrNameLst>
                                      </p:cBhvr>
                                      <p:tavLst>
                                        <p:tav tm="0">
                                          <p:val>
                                            <p:strVal val="#ppt_x"/>
                                          </p:val>
                                        </p:tav>
                                        <p:tav tm="100000">
                                          <p:val>
                                            <p:strVal val="#ppt_x"/>
                                          </p:val>
                                        </p:tav>
                                      </p:tavLst>
                                    </p:anim>
                                    <p:anim calcmode="lin" valueType="num">
                                      <p:cBhvr additive="base">
                                        <p:cTn id="14" dur="500" fill="hold"/>
                                        <p:tgtEl>
                                          <p:spTgt spid="19353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64" grpId="0"/>
      <p:bldP spid="1935372" grpId="0"/>
      <p:bldP spid="14"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FAS_TOP" val="326.625"/>
  <p:tag name="FAS_LEFT" val="122"/>
  <p:tag name="FAS_HEIGHT" val="45.75"/>
  <p:tag name="FAS_WIDTH" val="29.75"/>
</p:tagLst>
</file>

<file path=ppt/tags/tag10.xml><?xml version="1.0" encoding="utf-8"?>
<p:tagLst xmlns:a="http://schemas.openxmlformats.org/drawingml/2006/main" xmlns:r="http://schemas.openxmlformats.org/officeDocument/2006/relationships" xmlns:p="http://schemas.openxmlformats.org/presentationml/2006/main">
  <p:tag name="ADV_TOP" val="98.375"/>
  <p:tag name="ADV_LEFT" val="52.375"/>
  <p:tag name="ADV_HEIGHT" val="114.25"/>
  <p:tag name="ADV_WIDTH" val="65.75"/>
</p:tagLst>
</file>

<file path=ppt/tags/tag11.xml><?xml version="1.0" encoding="utf-8"?>
<p:tagLst xmlns:a="http://schemas.openxmlformats.org/drawingml/2006/main" xmlns:r="http://schemas.openxmlformats.org/officeDocument/2006/relationships" xmlns:p="http://schemas.openxmlformats.org/presentationml/2006/main">
  <p:tag name="ADV_TOP" val="98.375"/>
  <p:tag name="ADV_LEFT" val="52.375"/>
  <p:tag name="ADV_HEIGHT" val="114.25"/>
  <p:tag name="ADV_WIDTH" val="65.75"/>
</p:tagLst>
</file>

<file path=ppt/tags/tag12.xml><?xml version="1.0" encoding="utf-8"?>
<p:tagLst xmlns:a="http://schemas.openxmlformats.org/drawingml/2006/main" xmlns:r="http://schemas.openxmlformats.org/officeDocument/2006/relationships" xmlns:p="http://schemas.openxmlformats.org/presentationml/2006/main">
  <p:tag name="ADV_TOP" val="98.375"/>
  <p:tag name="ADV_LEFT" val="52.375"/>
  <p:tag name="ADV_HEIGHT" val="114.25"/>
  <p:tag name="ADV_WIDTH" val="65.75"/>
</p:tagLst>
</file>

<file path=ppt/tags/tag13.xml><?xml version="1.0" encoding="utf-8"?>
<p:tagLst xmlns:a="http://schemas.openxmlformats.org/drawingml/2006/main" xmlns:r="http://schemas.openxmlformats.org/officeDocument/2006/relationships" xmlns:p="http://schemas.openxmlformats.org/presentationml/2006/main">
  <p:tag name="" val="TRUE"/>
</p:tagLst>
</file>

<file path=ppt/tags/tag14.xml><?xml version="1.0" encoding="utf-8"?>
<p:tagLst xmlns:a="http://schemas.openxmlformats.org/drawingml/2006/main" xmlns:r="http://schemas.openxmlformats.org/officeDocument/2006/relationships" xmlns:p="http://schemas.openxmlformats.org/presentationml/2006/main">
  <p:tag name="ADV_TOP" val="371.75"/>
  <p:tag name="ADV_LEFT" val="308"/>
  <p:tag name="ADV_HEIGHT" val="114.25"/>
  <p:tag name="ADV_WIDTH" val="65.75"/>
</p:tagLst>
</file>

<file path=ppt/tags/tag15.xml><?xml version="1.0" encoding="utf-8"?>
<p:tagLst xmlns:a="http://schemas.openxmlformats.org/drawingml/2006/main" xmlns:r="http://schemas.openxmlformats.org/officeDocument/2006/relationships" xmlns:p="http://schemas.openxmlformats.org/presentationml/2006/main">
  <p:tag name="ADV_TOP" val="371.75"/>
  <p:tag name="ADV_LEFT" val="308"/>
  <p:tag name="ADV_HEIGHT" val="114.25"/>
  <p:tag name="ADV_WIDTH" val="65.75"/>
</p:tagLst>
</file>

<file path=ppt/tags/tag16.xml><?xml version="1.0" encoding="utf-8"?>
<p:tagLst xmlns:a="http://schemas.openxmlformats.org/drawingml/2006/main" xmlns:r="http://schemas.openxmlformats.org/officeDocument/2006/relationships" xmlns:p="http://schemas.openxmlformats.org/presentationml/2006/main">
  <p:tag name="" val="TRUE"/>
</p:tagLst>
</file>

<file path=ppt/tags/tag17.xml><?xml version="1.0" encoding="utf-8"?>
<p:tagLst xmlns:a="http://schemas.openxmlformats.org/drawingml/2006/main" xmlns:r="http://schemas.openxmlformats.org/officeDocument/2006/relationships" xmlns:p="http://schemas.openxmlformats.org/presentationml/2006/main">
  <p:tag name="ADV_TOP" val="54.5"/>
  <p:tag name="ADV_LEFT" val="129.25"/>
  <p:tag name="ADV_HEIGHT" val="10.75"/>
  <p:tag name="ADV_WIDTH" val="287.5"/>
</p:tagLst>
</file>

<file path=ppt/tags/tag18.xml><?xml version="1.0" encoding="utf-8"?>
<p:tagLst xmlns:a="http://schemas.openxmlformats.org/drawingml/2006/main" xmlns:r="http://schemas.openxmlformats.org/officeDocument/2006/relationships" xmlns:p="http://schemas.openxmlformats.org/presentationml/2006/main">
  <p:tag name="FAS_TOP" val="440"/>
  <p:tag name="FAS_LEFT" val="129.75"/>
  <p:tag name="FAS_HEIGHT" val="56.5"/>
  <p:tag name="FAS_WIDTH" val="287"/>
</p:tagLst>
</file>

<file path=ppt/tags/tag19.xml><?xml version="1.0" encoding="utf-8"?>
<p:tagLst xmlns:a="http://schemas.openxmlformats.org/drawingml/2006/main" xmlns:r="http://schemas.openxmlformats.org/officeDocument/2006/relationships" xmlns:p="http://schemas.openxmlformats.org/presentationml/2006/main">
  <p:tag name="FAS_TOP" val="326.625"/>
  <p:tag name="FAS_LEFT" val="122"/>
  <p:tag name="FAS_HEIGHT" val="45.75"/>
  <p:tag name="FAS_WIDTH" val="29.75"/>
</p:tagLst>
</file>

<file path=ppt/tags/tag2.xml><?xml version="1.0" encoding="utf-8"?>
<p:tagLst xmlns:a="http://schemas.openxmlformats.org/drawingml/2006/main" xmlns:r="http://schemas.openxmlformats.org/officeDocument/2006/relationships" xmlns:p="http://schemas.openxmlformats.org/presentationml/2006/main">
  <p:tag name="FAS_TOP" val="326.625"/>
  <p:tag name="FAS_LEFT" val="122"/>
  <p:tag name="FAS_HEIGHT" val="45.75"/>
  <p:tag name="FAS_WIDTH" val="29.75"/>
</p:tagLst>
</file>

<file path=ppt/tags/tag20.xml><?xml version="1.0" encoding="utf-8"?>
<p:tagLst xmlns:a="http://schemas.openxmlformats.org/drawingml/2006/main" xmlns:r="http://schemas.openxmlformats.org/officeDocument/2006/relationships" xmlns:p="http://schemas.openxmlformats.org/presentationml/2006/main">
  <p:tag name="FASFONT" val="Univers55"/>
</p:tagLst>
</file>

<file path=ppt/tags/tag21.xml><?xml version="1.0" encoding="utf-8"?>
<p:tagLst xmlns:a="http://schemas.openxmlformats.org/drawingml/2006/main" xmlns:r="http://schemas.openxmlformats.org/officeDocument/2006/relationships" xmlns:p="http://schemas.openxmlformats.org/presentationml/2006/main">
  <p:tag name="FASFONT" val="Univers55"/>
</p:tagLst>
</file>

<file path=ppt/tags/tag22.xml><?xml version="1.0" encoding="utf-8"?>
<p:tagLst xmlns:a="http://schemas.openxmlformats.org/drawingml/2006/main" xmlns:r="http://schemas.openxmlformats.org/officeDocument/2006/relationships" xmlns:p="http://schemas.openxmlformats.org/presentationml/2006/main">
  <p:tag name="FASFONT" val="Univers55"/>
</p:tagLst>
</file>

<file path=ppt/tags/tag23.xml><?xml version="1.0" encoding="utf-8"?>
<p:tagLst xmlns:a="http://schemas.openxmlformats.org/drawingml/2006/main" xmlns:r="http://schemas.openxmlformats.org/officeDocument/2006/relationships" xmlns:p="http://schemas.openxmlformats.org/presentationml/2006/main">
  <p:tag name="FASFONT" val="Univers55"/>
</p:tagLst>
</file>

<file path=ppt/tags/tag24.xml><?xml version="1.0" encoding="utf-8"?>
<p:tagLst xmlns:a="http://schemas.openxmlformats.org/drawingml/2006/main" xmlns:r="http://schemas.openxmlformats.org/officeDocument/2006/relationships" xmlns:p="http://schemas.openxmlformats.org/presentationml/2006/main">
  <p:tag name="FASFONT" val="Univers55"/>
</p:tagLst>
</file>

<file path=ppt/tags/tag25.xml><?xml version="1.0" encoding="utf-8"?>
<p:tagLst xmlns:a="http://schemas.openxmlformats.org/drawingml/2006/main" xmlns:r="http://schemas.openxmlformats.org/officeDocument/2006/relationships" xmlns:p="http://schemas.openxmlformats.org/presentationml/2006/main">
  <p:tag name="FASFONT" val="Univers55"/>
</p:tagLst>
</file>

<file path=ppt/tags/tag26.xml><?xml version="1.0" encoding="utf-8"?>
<p:tagLst xmlns:a="http://schemas.openxmlformats.org/drawingml/2006/main" xmlns:r="http://schemas.openxmlformats.org/officeDocument/2006/relationships" xmlns:p="http://schemas.openxmlformats.org/presentationml/2006/main">
  <p:tag name="FASFONT" val="Univers55"/>
</p:tagLst>
</file>

<file path=ppt/tags/tag27.xml><?xml version="1.0" encoding="utf-8"?>
<p:tagLst xmlns:a="http://schemas.openxmlformats.org/drawingml/2006/main" xmlns:r="http://schemas.openxmlformats.org/officeDocument/2006/relationships" xmlns:p="http://schemas.openxmlformats.org/presentationml/2006/main">
  <p:tag name="FASFONT" val="Univers55"/>
</p:tagLst>
</file>

<file path=ppt/tags/tag28.xml><?xml version="1.0" encoding="utf-8"?>
<p:tagLst xmlns:a="http://schemas.openxmlformats.org/drawingml/2006/main" xmlns:r="http://schemas.openxmlformats.org/officeDocument/2006/relationships" xmlns:p="http://schemas.openxmlformats.org/presentationml/2006/main">
  <p:tag name="FASFONT" val="Univers55"/>
</p:tagLst>
</file>

<file path=ppt/tags/tag29.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 name="ADV_TOP" val="449.375"/>
  <p:tag name="ADV_LEFT" val="14.12496"/>
  <p:tag name="ADV_HEIGHT" val="30.37504"/>
  <p:tag name="ADV_WIDTH" val="686.1249"/>
</p:tagLst>
</file>

<file path=ppt/tags/tag30.xml><?xml version="1.0" encoding="utf-8"?>
<p:tagLst xmlns:a="http://schemas.openxmlformats.org/drawingml/2006/main" xmlns:r="http://schemas.openxmlformats.org/officeDocument/2006/relationships" xmlns:p="http://schemas.openxmlformats.org/presentationml/2006/main">
  <p:tag name="FASFONT" val="Univers55"/>
</p:tagLst>
</file>

<file path=ppt/tags/tag31.xml><?xml version="1.0" encoding="utf-8"?>
<p:tagLst xmlns:a="http://schemas.openxmlformats.org/drawingml/2006/main" xmlns:r="http://schemas.openxmlformats.org/officeDocument/2006/relationships" xmlns:p="http://schemas.openxmlformats.org/presentationml/2006/main">
  <p:tag name="FASFONT" val="Univers55"/>
</p:tagLst>
</file>

<file path=ppt/tags/tag32.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ADV_TOP" val="74.22102"/>
  <p:tag name="ADV_LEFT" val="28.52913"/>
  <p:tag name="ADV_HEIGHT" val="62.85496"/>
  <p:tag name="ADV_WIDTH" val="34.04685"/>
</p:tagLst>
</file>

<file path=ppt/tags/tag5.xml><?xml version="1.0" encoding="utf-8"?>
<p:tagLst xmlns:a="http://schemas.openxmlformats.org/drawingml/2006/main" xmlns:r="http://schemas.openxmlformats.org/officeDocument/2006/relationships" xmlns:p="http://schemas.openxmlformats.org/presentationml/2006/main">
  <p:tag name="ADV_TOP" val="74.22102"/>
  <p:tag name="ADV_LEFT" val="28.52913"/>
  <p:tag name="ADV_HEIGHT" val="62.85496"/>
  <p:tag name="ADV_WIDTH" val="34.04685"/>
</p:tagLst>
</file>

<file path=ppt/tags/tag6.xml><?xml version="1.0" encoding="utf-8"?>
<p:tagLst xmlns:a="http://schemas.openxmlformats.org/drawingml/2006/main" xmlns:r="http://schemas.openxmlformats.org/officeDocument/2006/relationships" xmlns:p="http://schemas.openxmlformats.org/presentationml/2006/main">
  <p:tag name="FASFONT" val="Univers55"/>
</p:tagLst>
</file>

<file path=ppt/tags/tag7.xml><?xml version="1.0" encoding="utf-8"?>
<p:tagLst xmlns:a="http://schemas.openxmlformats.org/drawingml/2006/main" xmlns:r="http://schemas.openxmlformats.org/officeDocument/2006/relationships" xmlns:p="http://schemas.openxmlformats.org/presentationml/2006/main">
  <p:tag name="FASFONT" val="Univers55"/>
  <p:tag name="ADV_TOP" val="449.375"/>
  <p:tag name="ADV_LEFT" val="14.12496"/>
  <p:tag name="ADV_HEIGHT" val="30.37504"/>
  <p:tag name="ADV_WIDTH" val="686.1249"/>
</p:tagLst>
</file>

<file path=ppt/tags/tag8.xml><?xml version="1.0" encoding="utf-8"?>
<p:tagLst xmlns:a="http://schemas.openxmlformats.org/drawingml/2006/main" xmlns:r="http://schemas.openxmlformats.org/officeDocument/2006/relationships" xmlns:p="http://schemas.openxmlformats.org/presentationml/2006/main">
  <p:tag name="FASFONT" val="Univers55"/>
  <p:tag name="ADV_TOP" val="449.375"/>
  <p:tag name="ADV_LEFT" val="14.12496"/>
  <p:tag name="ADV_HEIGHT" val="30.37504"/>
  <p:tag name="ADV_WIDTH" val="686.1249"/>
</p:tagLst>
</file>

<file path=ppt/tags/tag9.xml><?xml version="1.0" encoding="utf-8"?>
<p:tagLst xmlns:a="http://schemas.openxmlformats.org/drawingml/2006/main" xmlns:r="http://schemas.openxmlformats.org/officeDocument/2006/relationships" xmlns:p="http://schemas.openxmlformats.org/presentationml/2006/main">
  <p:tag name="" val="TRUE"/>
</p:tagLst>
</file>

<file path=ppt/theme/theme1.xml><?xml version="1.0" encoding="utf-8"?>
<a:theme xmlns:a="http://schemas.openxmlformats.org/drawingml/2006/main" name="KPMG Template 2007">
  <a:themeElements>
    <a:clrScheme name="Custom 47">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This document is focused on how we carry out our analysis in relation to the historical trading performance of a business.  It explains how we might plan and execute our analysis, and what the outputs may look like. </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FDD_WA_Performance</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3.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39D610E-CB32-44DF-8B6B-8864C0D08A27}"/>
</file>

<file path=customXml/itemProps2.xml><?xml version="1.0" encoding="utf-8"?>
<ds:datastoreItem xmlns:ds="http://schemas.openxmlformats.org/officeDocument/2006/customXml" ds:itemID="{CE6B3B32-643D-4147-89B4-9E974CAD370F}"/>
</file>

<file path=customXml/itemProps3.xml><?xml version="1.0" encoding="utf-8"?>
<ds:datastoreItem xmlns:ds="http://schemas.openxmlformats.org/officeDocument/2006/customXml" ds:itemID="{39AC60EC-388A-42D7-AFEF-976AFFAEF2A4}"/>
</file>

<file path=customXml/itemProps4.xml><?xml version="1.0" encoding="utf-8"?>
<ds:datastoreItem xmlns:ds="http://schemas.openxmlformats.org/officeDocument/2006/customXml" ds:itemID="{93181428-5C0F-4709-9FDE-DB3D33EE32B7}"/>
</file>

<file path=docProps/app.xml><?xml version="1.0" encoding="utf-8"?>
<Properties xmlns="http://schemas.openxmlformats.org/officeDocument/2006/extended-properties" xmlns:vt="http://schemas.openxmlformats.org/officeDocument/2006/docPropsVTypes">
  <Template>KPMG Template 2007</Template>
  <TotalTime>0</TotalTime>
  <Words>4816</Words>
  <Application>Microsoft Office PowerPoint</Application>
  <PresentationFormat>On-screen Show (4:3)</PresentationFormat>
  <Paragraphs>712</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KPMG Template 2007</vt:lpstr>
      <vt:lpstr>Slide 0</vt:lpstr>
      <vt:lpstr>Slide 1</vt:lpstr>
      <vt:lpstr>Historical trading: Due diligence considerations Contents </vt:lpstr>
      <vt:lpstr>Historical trading: Due diligence considerations Revenue analysis – key considerations</vt:lpstr>
      <vt:lpstr>Historical trading: Due diligence considerations Revenue analysis – example industry characteristics</vt:lpstr>
      <vt:lpstr>Historical trading: Due diligence considerations Revenue analysis – high level perspective</vt:lpstr>
      <vt:lpstr>Historical trading: Due diligence considerations Revenue analysis – segmental</vt:lpstr>
      <vt:lpstr>Historical trading: Due diligence considerations Revenue analysis – like for like</vt:lpstr>
      <vt:lpstr>Historical trading: Due diligence considerations Revenue analysis – like for like (2) </vt:lpstr>
      <vt:lpstr>Historical trading: Due diligence considerations Revenue analysis – customer</vt:lpstr>
      <vt:lpstr>Historical trading: Due diligence considerations Revenue analysis – gross to net</vt:lpstr>
      <vt:lpstr>Historical trading: Due diligence considerations Revenue analysis – variance (price/volume) </vt:lpstr>
      <vt:lpstr>Historical trading: Due diligence considerations Revenue analysis – variance (price/volume) (2) </vt:lpstr>
      <vt:lpstr>Historical trading: Due diligence considerations Revenue analysis – variance (price/volume) (3) </vt:lpstr>
      <vt:lpstr>Historical trading: Due diligence considerations Revenue analysis – revenue bridges</vt:lpstr>
      <vt:lpstr>Historical trading: Due diligence considerations Revenue analysis – revenue bridges (2)</vt:lpstr>
      <vt:lpstr>Historical trading: Due diligence considerations Revenue analysis – growth and run rates</vt:lpstr>
      <vt:lpstr>Historical trading: Due diligence considerations Revenue analysis – growth and run rates (2)</vt:lpstr>
      <vt:lpstr>Historical trading: Due diligence considerations Revenue analysis – seasonality</vt:lpstr>
      <vt:lpstr>Historical trading: Due diligence considerations Revenue analysis – LTM</vt:lpstr>
      <vt:lpstr>Historical trading: Due diligence considerations Revenue analysis – Other considerations</vt:lpstr>
      <vt:lpstr>Historical trading: Due diligence considerations Revenue analysis – Other considerations (2)</vt:lpstr>
      <vt:lpstr>Historical trading: Due diligence considerations Revenue analysis – Other considerations (3)</vt:lpstr>
      <vt:lpstr>Historical trading: Due diligence considerations Revenue analysis – Other considerations (4)</vt:lpstr>
      <vt:lpstr>Historical trading: Due diligence considerations Expense analysis – key considerations</vt:lpstr>
      <vt:lpstr>Historical trading: Due diligence considerations Expense analysis – expense categories </vt:lpstr>
      <vt:lpstr>Historical trading: Due diligence considerations Expense analysis - due diligence considerations</vt:lpstr>
      <vt:lpstr>Historical trading: Due diligence considerations Expense analysis - due diligence considerations (2)</vt:lpstr>
      <vt:lpstr>Historical trading: Due diligence considerations Expense analysis - due diligence considerations (3)</vt:lpstr>
      <vt:lpstr>Historical trading: Due diligence considerations Margin analysis – key considerations</vt:lpstr>
      <vt:lpstr>Historical trading: Due diligence considerations Margin analysis – gross margin drivers</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Trading DD Considerations</dc:title>
  <dc:creator>Ramaswarmy, K.</dc:creator>
  <cp:keywords/>
  <dc:description/>
  <cp:lastModifiedBy/>
  <cp:revision>1</cp:revision>
  <dcterms:created xsi:type="dcterms:W3CDTF">2012-10-11T03:36:39Z</dcterms:created>
  <dcterms:modified xsi:type="dcterms:W3CDTF">2012-10-11T03:36:43Z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712800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This document is focused on how we carry out our analysis in relation to the historical trading performance of a business.  It explains how we might plan and execute our analysis, and what the outputs may look like. </vt:lpwstr>
  </property>
  <property fmtid="{D5CDD505-2E9C-101B-9397-08002B2CF9AE}" pid="7" name="Keyword">
    <vt:lpwstr>FDD_WA_Performance</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32</vt:lpwstr>
  </property>
  <property fmtid="{D5CDD505-2E9C-101B-9397-08002B2CF9AE}" pid="22" name="Primary Language">
    <vt:lpwstr>19</vt:lpwstr>
  </property>
  <property fmtid="{D5CDD505-2E9C-101B-9397-08002B2CF9AE}" pid="25" name="Category/DocumentType">
    <vt:lpwstr>28</vt:lpwstr>
  </property>
  <property fmtid="{D5CDD505-2E9C-101B-9397-08002B2CF9AE}" pid="26"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This document is focused on how we carry out our analysis in relation to the historical trading performance of a business.  It explains how we might plan and execute our analysis, and what the outputs may look like. </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154243439161206170244245219201202156169215204205</vt:lpwstr>
  </property>
  <property fmtid="{D5CDD505-2E9C-101B-9397-08002B2CF9AE}" pid="84" name="AdvNativeURL">
    <vt:lpwstr/>
  </property>
  <property fmtid="{D5CDD505-2E9C-101B-9397-08002B2CF9AE}" pid="85" name="AdvServices">
    <vt:lpwstr>89</vt:lpwstr>
  </property>
  <property fmtid="{D5CDD505-2E9C-101B-9397-08002B2CF9AE}" pid="89" name="AdvSellSide">
    <vt:lpwstr>163164167206</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FDD_WA_Performance</vt:lpwstr>
  </property>
  <property fmtid="{D5CDD505-2E9C-101B-9397-08002B2CF9AE}" pid="102" name="AdvRiskReviewer">
    <vt:lpwstr/>
  </property>
</Properties>
</file>