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customXml/itemProps4.xml" ContentType="application/vnd.openxmlformats-officedocument.customXmlProperties+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5"/>
  </p:notesMasterIdLst>
  <p:handoutMasterIdLst>
    <p:handoutMasterId r:id="rId26"/>
  </p:handoutMasterIdLst>
  <p:sldIdLst>
    <p:sldId id="283" r:id="rId2"/>
    <p:sldId id="393" r:id="rId3"/>
    <p:sldId id="495" r:id="rId4"/>
    <p:sldId id="492" r:id="rId5"/>
    <p:sldId id="497" r:id="rId6"/>
    <p:sldId id="506" r:id="rId7"/>
    <p:sldId id="510" r:id="rId8"/>
    <p:sldId id="511" r:id="rId9"/>
    <p:sldId id="515" r:id="rId10"/>
    <p:sldId id="516" r:id="rId11"/>
    <p:sldId id="509" r:id="rId12"/>
    <p:sldId id="514" r:id="rId13"/>
    <p:sldId id="517" r:id="rId14"/>
    <p:sldId id="518" r:id="rId15"/>
    <p:sldId id="519" r:id="rId16"/>
    <p:sldId id="521" r:id="rId17"/>
    <p:sldId id="524" r:id="rId18"/>
    <p:sldId id="520" r:id="rId19"/>
    <p:sldId id="498" r:id="rId20"/>
    <p:sldId id="507" r:id="rId21"/>
    <p:sldId id="508" r:id="rId22"/>
    <p:sldId id="499" r:id="rId23"/>
    <p:sldId id="525" r:id="rId24"/>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85904E"/>
    <a:srgbClr val="FAD8AF"/>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3389" autoAdjust="0"/>
  </p:normalViewPr>
  <p:slideViewPr>
    <p:cSldViewPr snapToGrid="0" showGuides="1">
      <p:cViewPr>
        <p:scale>
          <a:sx n="100" d="100"/>
          <a:sy n="100" d="100"/>
        </p:scale>
        <p:origin x="-594" y="-72"/>
      </p:cViewPr>
      <p:guideLst>
        <p:guide orient="horz" pos="880"/>
        <p:guide orient="horz" pos="3984"/>
        <p:guide pos="2160"/>
        <p:guide pos="236"/>
        <p:guide/>
        <p:guide pos="2993"/>
        <p:guide pos="5722"/>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Rot="1" noChangeAspect="1" noChangeArrowheads="1" noTextEdit="1"/>
          </p:cNvSpPr>
          <p:nvPr>
            <p:ph type="sldImg"/>
          </p:nvPr>
        </p:nvSpPr>
        <p:spPr>
          <a:xfrm>
            <a:off x="611188" y="768350"/>
            <a:ext cx="3992562" cy="2994025"/>
          </a:xfrm>
          <a:ln/>
        </p:spPr>
      </p:sp>
      <p:sp>
        <p:nvSpPr>
          <p:cNvPr id="18872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D1EB7D-C4F2-472F-8D54-EE122EAC71FE}" type="slidenum">
              <a:rPr lang="en-GB"/>
              <a:pPr/>
              <a:t>10</a:t>
            </a:fld>
            <a:endParaRPr lang="en-GB"/>
          </a:p>
        </p:txBody>
      </p:sp>
      <p:sp>
        <p:nvSpPr>
          <p:cNvPr id="1345538" name="Rectangle 2"/>
          <p:cNvSpPr>
            <a:spLocks noGrp="1" noRot="1" noChangeAspect="1" noChangeArrowheads="1" noTextEdit="1"/>
          </p:cNvSpPr>
          <p:nvPr>
            <p:ph type="sldImg"/>
          </p:nvPr>
        </p:nvSpPr>
        <p:spPr>
          <a:xfrm>
            <a:off x="1328738" y="814388"/>
            <a:ext cx="4327525" cy="3244850"/>
          </a:xfrm>
          <a:ln/>
        </p:spPr>
      </p:sp>
      <p:sp>
        <p:nvSpPr>
          <p:cNvPr id="1345539" name="Rectangle 3"/>
          <p:cNvSpPr>
            <a:spLocks noGrp="1" noChangeArrowheads="1"/>
          </p:cNvSpPr>
          <p:nvPr>
            <p:ph type="body" idx="1"/>
          </p:nvPr>
        </p:nvSpPr>
        <p:spPr>
          <a:xfrm>
            <a:off x="929812" y="4412467"/>
            <a:ext cx="5125378" cy="3916584"/>
          </a:xfrm>
        </p:spPr>
        <p:txBody>
          <a:bodyPr/>
          <a:lstStyle/>
          <a:p>
            <a:pPr lvl="1"/>
            <a:endParaRPr lang="en-GB"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Rot="1" noChangeAspect="1" noChangeArrowheads="1" noTextEdit="1"/>
          </p:cNvSpPr>
          <p:nvPr>
            <p:ph type="sldImg"/>
          </p:nvPr>
        </p:nvSpPr>
        <p:spPr>
          <a:xfrm>
            <a:off x="611188" y="768350"/>
            <a:ext cx="3992562" cy="2994025"/>
          </a:xfrm>
          <a:ln/>
        </p:spPr>
      </p:sp>
      <p:sp>
        <p:nvSpPr>
          <p:cNvPr id="188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1330" name="Rectangle 2"/>
          <p:cNvSpPr>
            <a:spLocks noGrp="1" noRot="1" noChangeAspect="1" noChangeArrowheads="1" noTextEdit="1"/>
          </p:cNvSpPr>
          <p:nvPr>
            <p:ph type="sldImg"/>
          </p:nvPr>
        </p:nvSpPr>
        <p:spPr>
          <a:xfrm>
            <a:off x="611188" y="768350"/>
            <a:ext cx="3992562" cy="2994025"/>
          </a:xfrm>
          <a:ln/>
        </p:spPr>
      </p:sp>
      <p:sp>
        <p:nvSpPr>
          <p:cNvPr id="189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Rot="1" noChangeAspect="1" noChangeArrowheads="1" noTextEdit="1"/>
          </p:cNvSpPr>
          <p:nvPr>
            <p:ph type="sldImg"/>
          </p:nvPr>
        </p:nvSpPr>
        <p:spPr>
          <a:xfrm>
            <a:off x="611188" y="768350"/>
            <a:ext cx="3992562" cy="2994025"/>
          </a:xfrm>
          <a:ln/>
        </p:spPr>
      </p:sp>
      <p:sp>
        <p:nvSpPr>
          <p:cNvPr id="18872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234" name="Rectangle 2"/>
          <p:cNvSpPr>
            <a:spLocks noGrp="1" noRot="1" noChangeAspect="1" noChangeArrowheads="1" noTextEdit="1"/>
          </p:cNvSpPr>
          <p:nvPr>
            <p:ph type="sldImg"/>
          </p:nvPr>
        </p:nvSpPr>
        <p:spPr>
          <a:xfrm>
            <a:off x="611188" y="768350"/>
            <a:ext cx="3992562" cy="2994025"/>
          </a:xfrm>
          <a:ln/>
        </p:spPr>
      </p:sp>
      <p:sp>
        <p:nvSpPr>
          <p:cNvPr id="188723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86339"/>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9"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6"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07386" y="6397136"/>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11.xml"/><Relationship Id="rId7" Type="http://schemas.openxmlformats.org/officeDocument/2006/relationships/image" Target="../media/image9.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2.xml"/><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8" name="Rectangle 2"/>
          <p:cNvSpPr txBox="1">
            <a:spLocks noChangeArrowheads="1"/>
          </p:cNvSpPr>
          <p:nvPr/>
        </p:nvSpPr>
        <p:spPr bwMode="gray">
          <a:xfrm>
            <a:off x="3471908" y="3096960"/>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Historical and current trading</a:t>
            </a:r>
          </a:p>
          <a:p>
            <a:pPr algn="r">
              <a:lnSpc>
                <a:spcPts val="3240"/>
              </a:lnSpc>
              <a:defRPr/>
            </a:pPr>
            <a:r>
              <a:rPr lang="en-GB" sz="3000" b="1" kern="0" dirty="0" smtClean="0">
                <a:solidFill>
                  <a:schemeClr val="bg1"/>
                </a:solidFill>
                <a:latin typeface="Arial"/>
                <a:cs typeface="Arial"/>
              </a:rPr>
              <a:t>Key concepts guide</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6" name="Comment 28"/>
          <p:cNvSpPr>
            <a:spLocks noChangeArrowheads="1"/>
          </p:cNvSpPr>
          <p:nvPr/>
        </p:nvSpPr>
        <p:spPr bwMode="auto">
          <a:xfrm>
            <a:off x="4367814" y="1804657"/>
            <a:ext cx="4776187" cy="991809"/>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10"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181078" y="1222219"/>
            <a:ext cx="8558668" cy="2454518"/>
          </a:xfrm>
          <a:prstGeom prst="rect">
            <a:avLst/>
          </a:prstGeom>
          <a:noFill/>
        </p:spPr>
        <p:txBody>
          <a:bodyPr wrap="square" rtlCol="0">
            <a:spAutoFit/>
          </a:bodyPr>
          <a:lstStyle/>
          <a:p>
            <a:r>
              <a:rPr lang="en-US" b="1" dirty="0" smtClean="0">
                <a:solidFill>
                  <a:srgbClr val="8E258D"/>
                </a:solidFill>
              </a:rPr>
              <a:t>Thirdly, use your imagination!</a:t>
            </a:r>
            <a:endParaRPr lang="en-US" sz="1600" dirty="0" smtClean="0">
              <a:solidFill>
                <a:schemeClr val="accent1"/>
              </a:solidFill>
            </a:endParaRPr>
          </a:p>
          <a:p>
            <a:pPr marL="231775" lvl="0"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Check Website</a:t>
            </a:r>
          </a:p>
          <a:p>
            <a:pPr marL="231775" lvl="0"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Article search</a:t>
            </a:r>
          </a:p>
          <a:p>
            <a:pPr marL="231775" lvl="0"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Think as a new CEO/CFO</a:t>
            </a:r>
          </a:p>
          <a:p>
            <a:pPr marL="231775" lvl="0"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Think as a customer (e.g. visit stores, touch product, place a call, etc.)</a:t>
            </a:r>
          </a:p>
          <a:p>
            <a:pPr marL="231775" lvl="0"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Take the same view as your client – ask your self the following questions...</a:t>
            </a:r>
            <a:endParaRPr lang="en-US" sz="1400" kern="0" dirty="0" smtClean="0">
              <a:solidFill>
                <a:srgbClr val="00338D"/>
              </a:solidFill>
              <a:latin typeface="Arial"/>
              <a:cs typeface="Arial"/>
            </a:endParaRPr>
          </a:p>
          <a:p>
            <a:endParaRPr lang="en-US" dirty="0">
              <a:solidFill>
                <a:schemeClr val="accent1"/>
              </a:solidFill>
            </a:endParaRPr>
          </a:p>
        </p:txBody>
      </p:sp>
      <p:sp>
        <p:nvSpPr>
          <p:cNvPr id="37"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2: </a:t>
            </a:r>
            <a:r>
              <a:rPr lang="en-US" b="1" kern="0" dirty="0" smtClean="0">
                <a:solidFill>
                  <a:schemeClr val="bg1"/>
                </a:solidFill>
              </a:rPr>
              <a:t>Understand </a:t>
            </a:r>
            <a:r>
              <a:rPr kumimoji="0" lang="en-US" b="1" i="0" u="none" strike="noStrike" kern="0" cap="none" spc="0" normalizeH="0" baseline="0" noProof="0" dirty="0" smtClean="0">
                <a:ln>
                  <a:noFill/>
                </a:ln>
                <a:solidFill>
                  <a:schemeClr val="bg1"/>
                </a:solidFill>
                <a:effectLst/>
                <a:uLnTx/>
                <a:uFillTx/>
              </a:rPr>
              <a:t>the value drivers of the business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73" name="AutoShape 109"/>
          <p:cNvSpPr>
            <a:spLocks noChangeArrowheads="1"/>
          </p:cNvSpPr>
          <p:nvPr>
            <p:custDataLst>
              <p:tags r:id="rId1"/>
            </p:custDataLst>
          </p:nvPr>
        </p:nvSpPr>
        <p:spPr bwMode="auto">
          <a:xfrm>
            <a:off x="951345" y="3777690"/>
            <a:ext cx="3385173" cy="813759"/>
          </a:xfrm>
          <a:prstGeom prst="wedgeRectCallout">
            <a:avLst>
              <a:gd name="adj1" fmla="val 7617"/>
              <a:gd name="adj2" fmla="val 92905"/>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600" b="1" i="1" kern="0" dirty="0" smtClean="0">
                <a:solidFill>
                  <a:srgbClr val="8E258D"/>
                </a:solidFill>
                <a:latin typeface="Arial"/>
              </a:rPr>
              <a:t>“Would I spend my own savings on this target?”</a:t>
            </a:r>
          </a:p>
        </p:txBody>
      </p:sp>
      <p:sp>
        <p:nvSpPr>
          <p:cNvPr id="74" name="AutoShape 109"/>
          <p:cNvSpPr>
            <a:spLocks noChangeArrowheads="1"/>
          </p:cNvSpPr>
          <p:nvPr>
            <p:custDataLst>
              <p:tags r:id="rId2"/>
            </p:custDataLst>
          </p:nvPr>
        </p:nvSpPr>
        <p:spPr bwMode="auto">
          <a:xfrm>
            <a:off x="4641273" y="4142526"/>
            <a:ext cx="3385173" cy="813759"/>
          </a:xfrm>
          <a:prstGeom prst="wedgeRectCallout">
            <a:avLst>
              <a:gd name="adj1" fmla="val -3297"/>
              <a:gd name="adj2" fmla="val 80420"/>
            </a:avLst>
          </a:prstGeom>
          <a:solidFill>
            <a:srgbClr val="FFFFFF"/>
          </a:solidFill>
          <a:ln w="6350">
            <a:solidFill>
              <a:srgbClr val="8E258D"/>
            </a:solidFill>
            <a:miter lim="800000"/>
            <a:headEnd type="none" w="sm" len="sm"/>
            <a:tailEnd type="none" w="sm" len="sm"/>
          </a:ln>
          <a:effectLst/>
        </p:spPr>
        <p:txBody>
          <a:bodyPr lIns="18000" tIns="18000" rIns="18000" bIns="18000" anchor="ctr" anchorCtr="1"/>
          <a:lstStyle/>
          <a:p>
            <a:pPr algn="ctr" defTabSz="762000" eaLnBrk="0" fontAlgn="auto" hangingPunct="0">
              <a:spcBef>
                <a:spcPts val="0"/>
              </a:spcBef>
              <a:spcAft>
                <a:spcPts val="0"/>
              </a:spcAft>
            </a:pPr>
            <a:r>
              <a:rPr lang="en-GB" sz="1600" b="1" i="1" kern="0" smtClean="0">
                <a:solidFill>
                  <a:srgbClr val="8E258D"/>
                </a:solidFill>
                <a:latin typeface="Arial"/>
              </a:rPr>
              <a:t>“If I did, what would I worry about?”</a:t>
            </a:r>
          </a:p>
        </p:txBody>
      </p:sp>
      <p:pic>
        <p:nvPicPr>
          <p:cNvPr id="8" name="Picture 5"/>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4514" name="AutoShape 2"/>
          <p:cNvCxnSpPr>
            <a:cxnSpLocks noChangeShapeType="1"/>
            <a:stCxn id="1344545" idx="3"/>
            <a:endCxn id="1344530" idx="1"/>
          </p:cNvCxnSpPr>
          <p:nvPr/>
        </p:nvCxnSpPr>
        <p:spPr bwMode="auto">
          <a:xfrm flipV="1">
            <a:off x="3981747" y="1500188"/>
            <a:ext cx="3278066" cy="323850"/>
          </a:xfrm>
          <a:prstGeom prst="straightConnector1">
            <a:avLst/>
          </a:prstGeom>
          <a:noFill/>
          <a:ln w="9525" cap="rnd">
            <a:solidFill>
              <a:schemeClr val="hlink"/>
            </a:solidFill>
            <a:prstDash val="sysDot"/>
            <a:round/>
            <a:headEnd/>
            <a:tailEnd type="triangle" w="med" len="med"/>
          </a:ln>
          <a:effectLst/>
        </p:spPr>
      </p:cxnSp>
      <p:cxnSp>
        <p:nvCxnSpPr>
          <p:cNvPr id="1344515" name="AutoShape 3"/>
          <p:cNvCxnSpPr>
            <a:cxnSpLocks noChangeShapeType="1"/>
            <a:stCxn id="1344545" idx="3"/>
            <a:endCxn id="1344531" idx="1"/>
          </p:cNvCxnSpPr>
          <p:nvPr/>
        </p:nvCxnSpPr>
        <p:spPr bwMode="auto">
          <a:xfrm>
            <a:off x="3981747" y="1824038"/>
            <a:ext cx="3278066" cy="12700"/>
          </a:xfrm>
          <a:prstGeom prst="straightConnector1">
            <a:avLst/>
          </a:prstGeom>
          <a:noFill/>
          <a:ln w="9525" cap="rnd">
            <a:solidFill>
              <a:schemeClr val="hlink"/>
            </a:solidFill>
            <a:prstDash val="sysDot"/>
            <a:round/>
            <a:headEnd/>
            <a:tailEnd type="triangle" w="med" len="med"/>
          </a:ln>
          <a:effectLst/>
        </p:spPr>
      </p:cxnSp>
      <p:cxnSp>
        <p:nvCxnSpPr>
          <p:cNvPr id="1344516" name="AutoShape 4"/>
          <p:cNvCxnSpPr>
            <a:cxnSpLocks noChangeShapeType="1"/>
            <a:stCxn id="1344545" idx="3"/>
            <a:endCxn id="1344526" idx="1"/>
          </p:cNvCxnSpPr>
          <p:nvPr/>
        </p:nvCxnSpPr>
        <p:spPr bwMode="auto">
          <a:xfrm>
            <a:off x="3981747" y="1824039"/>
            <a:ext cx="3278066" cy="885825"/>
          </a:xfrm>
          <a:prstGeom prst="straightConnector1">
            <a:avLst/>
          </a:prstGeom>
          <a:noFill/>
          <a:ln w="9525" cap="rnd">
            <a:solidFill>
              <a:schemeClr val="hlink"/>
            </a:solidFill>
            <a:prstDash val="sysDot"/>
            <a:round/>
            <a:headEnd/>
            <a:tailEnd type="triangle" w="med" len="med"/>
          </a:ln>
          <a:effectLst/>
        </p:spPr>
      </p:cxnSp>
      <p:cxnSp>
        <p:nvCxnSpPr>
          <p:cNvPr id="1344517" name="AutoShape 5"/>
          <p:cNvCxnSpPr>
            <a:cxnSpLocks noChangeShapeType="1"/>
            <a:stCxn id="1344545" idx="3"/>
            <a:endCxn id="1344532" idx="1"/>
          </p:cNvCxnSpPr>
          <p:nvPr/>
        </p:nvCxnSpPr>
        <p:spPr bwMode="auto">
          <a:xfrm>
            <a:off x="3981747" y="1824038"/>
            <a:ext cx="3278066" cy="349250"/>
          </a:xfrm>
          <a:prstGeom prst="straightConnector1">
            <a:avLst/>
          </a:prstGeom>
          <a:noFill/>
          <a:ln w="9525" cap="rnd">
            <a:solidFill>
              <a:schemeClr val="hlink"/>
            </a:solidFill>
            <a:prstDash val="sysDot"/>
            <a:round/>
            <a:headEnd/>
            <a:tailEnd type="triangle" w="med" len="med"/>
          </a:ln>
          <a:effectLst/>
        </p:spPr>
      </p:cxnSp>
      <p:cxnSp>
        <p:nvCxnSpPr>
          <p:cNvPr id="1344518" name="AutoShape 6"/>
          <p:cNvCxnSpPr>
            <a:cxnSpLocks noChangeShapeType="1"/>
            <a:stCxn id="1344550" idx="3"/>
            <a:endCxn id="1344547" idx="1"/>
          </p:cNvCxnSpPr>
          <p:nvPr/>
        </p:nvCxnSpPr>
        <p:spPr bwMode="auto">
          <a:xfrm>
            <a:off x="4016917" y="4808539"/>
            <a:ext cx="3250223" cy="746125"/>
          </a:xfrm>
          <a:prstGeom prst="straightConnector1">
            <a:avLst/>
          </a:prstGeom>
          <a:noFill/>
          <a:ln w="9525" cap="rnd">
            <a:solidFill>
              <a:schemeClr val="hlink"/>
            </a:solidFill>
            <a:prstDash val="sysDot"/>
            <a:round/>
            <a:headEnd/>
            <a:tailEnd type="triangle" w="med" len="med"/>
          </a:ln>
          <a:effectLst/>
        </p:spPr>
      </p:cxnSp>
      <p:cxnSp>
        <p:nvCxnSpPr>
          <p:cNvPr id="1344519" name="AutoShape 7"/>
          <p:cNvCxnSpPr>
            <a:cxnSpLocks noChangeShapeType="1"/>
            <a:stCxn id="1344550" idx="3"/>
          </p:cNvCxnSpPr>
          <p:nvPr/>
        </p:nvCxnSpPr>
        <p:spPr bwMode="auto">
          <a:xfrm>
            <a:off x="4016917" y="4808539"/>
            <a:ext cx="3266343" cy="244475"/>
          </a:xfrm>
          <a:prstGeom prst="straightConnector1">
            <a:avLst/>
          </a:prstGeom>
          <a:noFill/>
          <a:ln w="9525" cap="rnd">
            <a:solidFill>
              <a:schemeClr val="hlink"/>
            </a:solidFill>
            <a:prstDash val="sysDot"/>
            <a:round/>
            <a:headEnd/>
            <a:tailEnd type="triangle" w="med" len="med"/>
          </a:ln>
          <a:effectLst/>
        </p:spPr>
      </p:cxnSp>
      <p:sp>
        <p:nvSpPr>
          <p:cNvPr id="1344521" name="Rectangle 9"/>
          <p:cNvSpPr>
            <a:spLocks noChangeArrowheads="1"/>
          </p:cNvSpPr>
          <p:nvPr/>
        </p:nvSpPr>
        <p:spPr bwMode="auto">
          <a:xfrm>
            <a:off x="677306" y="3500438"/>
            <a:ext cx="964223" cy="469900"/>
          </a:xfrm>
          <a:prstGeom prst="rect">
            <a:avLst/>
          </a:prstGeom>
          <a:solidFill>
            <a:srgbClr val="D67A40"/>
          </a:solidFill>
          <a:ln w="9525">
            <a:solidFill>
              <a:schemeClr val="tx2"/>
            </a:solidFill>
            <a:miter lim="800000"/>
            <a:headEnd type="none" w="sm" len="sm"/>
            <a:tailEnd type="none" w="sm" len="sm"/>
          </a:ln>
          <a:effectLst/>
        </p:spPr>
        <p:txBody>
          <a:bodyPr wrap="none" anchor="ctr"/>
          <a:lstStyle/>
          <a:p>
            <a:pPr marL="285750" indent="-285750" algn="ctr" defTabSz="762000" eaLnBrk="0" hangingPunct="0"/>
            <a:r>
              <a:rPr lang="en-GB" sz="1600" b="1">
                <a:solidFill>
                  <a:srgbClr val="FFFFFF"/>
                </a:solidFill>
              </a:rPr>
              <a:t>EBITDA</a:t>
            </a:r>
          </a:p>
        </p:txBody>
      </p:sp>
      <p:sp>
        <p:nvSpPr>
          <p:cNvPr id="1344522" name="Rectangle 10"/>
          <p:cNvSpPr>
            <a:spLocks noChangeArrowheads="1"/>
          </p:cNvSpPr>
          <p:nvPr/>
        </p:nvSpPr>
        <p:spPr bwMode="auto">
          <a:xfrm>
            <a:off x="2044509" y="4089400"/>
            <a:ext cx="838200" cy="369888"/>
          </a:xfrm>
          <a:prstGeom prst="rect">
            <a:avLst/>
          </a:prstGeom>
          <a:solidFill>
            <a:schemeClr val="accent1"/>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Costs</a:t>
            </a:r>
          </a:p>
        </p:txBody>
      </p:sp>
      <p:sp>
        <p:nvSpPr>
          <p:cNvPr id="1344523" name="Rectangle 11"/>
          <p:cNvSpPr>
            <a:spLocks noChangeArrowheads="1"/>
          </p:cNvSpPr>
          <p:nvPr/>
        </p:nvSpPr>
        <p:spPr bwMode="auto">
          <a:xfrm>
            <a:off x="1924347" y="2159000"/>
            <a:ext cx="838200" cy="369888"/>
          </a:xfrm>
          <a:prstGeom prst="rect">
            <a:avLst/>
          </a:prstGeom>
          <a:solidFill>
            <a:schemeClr val="bg2"/>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Sales</a:t>
            </a:r>
          </a:p>
        </p:txBody>
      </p:sp>
      <p:cxnSp>
        <p:nvCxnSpPr>
          <p:cNvPr id="1344524" name="AutoShape 12"/>
          <p:cNvCxnSpPr>
            <a:cxnSpLocks noChangeShapeType="1"/>
            <a:stCxn id="1344521" idx="2"/>
            <a:endCxn id="1344522" idx="1"/>
          </p:cNvCxnSpPr>
          <p:nvPr/>
        </p:nvCxnSpPr>
        <p:spPr bwMode="auto">
          <a:xfrm>
            <a:off x="1159417" y="3970338"/>
            <a:ext cx="885092" cy="304800"/>
          </a:xfrm>
          <a:prstGeom prst="straightConnector1">
            <a:avLst/>
          </a:prstGeom>
          <a:noFill/>
          <a:ln w="9525">
            <a:solidFill>
              <a:schemeClr val="hlink"/>
            </a:solidFill>
            <a:round/>
            <a:headEnd/>
            <a:tailEnd type="triangle" w="med" len="med"/>
          </a:ln>
          <a:effectLst/>
        </p:spPr>
      </p:cxnSp>
      <p:cxnSp>
        <p:nvCxnSpPr>
          <p:cNvPr id="1344525" name="AutoShape 13"/>
          <p:cNvCxnSpPr>
            <a:cxnSpLocks noChangeShapeType="1"/>
            <a:stCxn id="1344521" idx="0"/>
            <a:endCxn id="1344523" idx="1"/>
          </p:cNvCxnSpPr>
          <p:nvPr/>
        </p:nvCxnSpPr>
        <p:spPr bwMode="auto">
          <a:xfrm flipV="1">
            <a:off x="1159417" y="2344738"/>
            <a:ext cx="764931" cy="1155700"/>
          </a:xfrm>
          <a:prstGeom prst="straightConnector1">
            <a:avLst/>
          </a:prstGeom>
          <a:noFill/>
          <a:ln w="9525">
            <a:solidFill>
              <a:schemeClr val="hlink"/>
            </a:solidFill>
            <a:round/>
            <a:headEnd/>
            <a:tailEnd type="triangle" w="med" len="med"/>
          </a:ln>
          <a:effectLst/>
        </p:spPr>
      </p:cxnSp>
      <p:sp>
        <p:nvSpPr>
          <p:cNvPr id="1344526" name="Rectangle 14"/>
          <p:cNvSpPr>
            <a:spLocks noChangeArrowheads="1"/>
          </p:cNvSpPr>
          <p:nvPr/>
        </p:nvSpPr>
        <p:spPr bwMode="auto">
          <a:xfrm>
            <a:off x="7259813" y="2570163"/>
            <a:ext cx="1651488" cy="277812"/>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rgbClr val="001B64"/>
                </a:solidFill>
              </a:rPr>
              <a:t>Market size and demand</a:t>
            </a:r>
          </a:p>
        </p:txBody>
      </p:sp>
      <p:sp>
        <p:nvSpPr>
          <p:cNvPr id="1344527" name="Rectangle 15"/>
          <p:cNvSpPr>
            <a:spLocks noChangeArrowheads="1"/>
          </p:cNvSpPr>
          <p:nvPr/>
        </p:nvSpPr>
        <p:spPr bwMode="auto">
          <a:xfrm>
            <a:off x="4847791" y="4638676"/>
            <a:ext cx="1638300" cy="250825"/>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Fuel costs</a:t>
            </a:r>
          </a:p>
        </p:txBody>
      </p:sp>
      <p:sp>
        <p:nvSpPr>
          <p:cNvPr id="1344528" name="Rectangle 16"/>
          <p:cNvSpPr>
            <a:spLocks noChangeArrowheads="1"/>
          </p:cNvSpPr>
          <p:nvPr/>
        </p:nvSpPr>
        <p:spPr bwMode="auto">
          <a:xfrm>
            <a:off x="7261279" y="3773488"/>
            <a:ext cx="1650023" cy="254000"/>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marL="190500" indent="-190500" defTabSz="762000" eaLnBrk="0" hangingPunct="0"/>
            <a:r>
              <a:rPr lang="en-GB" sz="900">
                <a:solidFill>
                  <a:srgbClr val="001B64"/>
                </a:solidFill>
              </a:rPr>
              <a:t>Competition</a:t>
            </a:r>
          </a:p>
        </p:txBody>
      </p:sp>
      <p:sp>
        <p:nvSpPr>
          <p:cNvPr id="1344529" name="Rectangle 17"/>
          <p:cNvSpPr>
            <a:spLocks noChangeArrowheads="1"/>
          </p:cNvSpPr>
          <p:nvPr/>
        </p:nvSpPr>
        <p:spPr bwMode="auto">
          <a:xfrm>
            <a:off x="7268606" y="4076701"/>
            <a:ext cx="1636834" cy="271463"/>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rgbClr val="001B64"/>
                </a:solidFill>
              </a:rPr>
              <a:t>Business travel, economic cycles</a:t>
            </a:r>
          </a:p>
        </p:txBody>
      </p:sp>
      <p:sp>
        <p:nvSpPr>
          <p:cNvPr id="1344530" name="Rectangle 18"/>
          <p:cNvSpPr>
            <a:spLocks noChangeArrowheads="1"/>
          </p:cNvSpPr>
          <p:nvPr/>
        </p:nvSpPr>
        <p:spPr bwMode="auto">
          <a:xfrm>
            <a:off x="7259813" y="1360488"/>
            <a:ext cx="1651488" cy="277812"/>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dirty="0">
                <a:solidFill>
                  <a:srgbClr val="001B64"/>
                </a:solidFill>
              </a:rPr>
              <a:t>Reputation</a:t>
            </a:r>
          </a:p>
        </p:txBody>
      </p:sp>
      <p:sp>
        <p:nvSpPr>
          <p:cNvPr id="1344531" name="Rectangle 19"/>
          <p:cNvSpPr>
            <a:spLocks noChangeArrowheads="1"/>
          </p:cNvSpPr>
          <p:nvPr/>
        </p:nvSpPr>
        <p:spPr bwMode="auto">
          <a:xfrm>
            <a:off x="7259813" y="1697038"/>
            <a:ext cx="1651488" cy="277812"/>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dirty="0">
                <a:solidFill>
                  <a:srgbClr val="001B64"/>
                </a:solidFill>
              </a:rPr>
              <a:t>Customer prior experience</a:t>
            </a:r>
          </a:p>
        </p:txBody>
      </p:sp>
      <p:sp>
        <p:nvSpPr>
          <p:cNvPr id="1344532" name="Rectangle 20"/>
          <p:cNvSpPr>
            <a:spLocks noChangeArrowheads="1"/>
          </p:cNvSpPr>
          <p:nvPr/>
        </p:nvSpPr>
        <p:spPr bwMode="auto">
          <a:xfrm>
            <a:off x="7259813" y="2033588"/>
            <a:ext cx="1651488" cy="277812"/>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rgbClr val="001B64"/>
                </a:solidFill>
              </a:rPr>
              <a:t>Quality, customer service</a:t>
            </a:r>
          </a:p>
        </p:txBody>
      </p:sp>
      <p:sp>
        <p:nvSpPr>
          <p:cNvPr id="1344533" name="Rectangle 21"/>
          <p:cNvSpPr>
            <a:spLocks noChangeArrowheads="1"/>
          </p:cNvSpPr>
          <p:nvPr/>
        </p:nvSpPr>
        <p:spPr bwMode="auto">
          <a:xfrm>
            <a:off x="7267140" y="3357563"/>
            <a:ext cx="1638300" cy="261937"/>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rgbClr val="001B64"/>
                </a:solidFill>
              </a:rPr>
              <a:t>Consumer disposable income</a:t>
            </a:r>
          </a:p>
        </p:txBody>
      </p:sp>
      <p:sp>
        <p:nvSpPr>
          <p:cNvPr id="1344534" name="Rectangle 22"/>
          <p:cNvSpPr>
            <a:spLocks noChangeArrowheads="1"/>
          </p:cNvSpPr>
          <p:nvPr/>
        </p:nvSpPr>
        <p:spPr bwMode="auto">
          <a:xfrm>
            <a:off x="4847791" y="1963738"/>
            <a:ext cx="1638300" cy="271462"/>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Performance per route</a:t>
            </a:r>
          </a:p>
        </p:txBody>
      </p:sp>
      <p:sp>
        <p:nvSpPr>
          <p:cNvPr id="1344535" name="Rectangle 23"/>
          <p:cNvSpPr>
            <a:spLocks noChangeArrowheads="1"/>
          </p:cNvSpPr>
          <p:nvPr/>
        </p:nvSpPr>
        <p:spPr bwMode="auto">
          <a:xfrm>
            <a:off x="4847791" y="4337050"/>
            <a:ext cx="1638300" cy="260350"/>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marL="95250" indent="-95250" defTabSz="762000" eaLnBrk="0" hangingPunct="0"/>
            <a:r>
              <a:rPr lang="en-GB" sz="900">
                <a:solidFill>
                  <a:schemeClr val="bg1"/>
                </a:solidFill>
              </a:rPr>
              <a:t>Aircraft leasing costs</a:t>
            </a:r>
          </a:p>
        </p:txBody>
      </p:sp>
      <p:cxnSp>
        <p:nvCxnSpPr>
          <p:cNvPr id="1344536" name="AutoShape 24"/>
          <p:cNvCxnSpPr>
            <a:cxnSpLocks noChangeShapeType="1"/>
            <a:stCxn id="1344541" idx="3"/>
            <a:endCxn id="1344574" idx="1"/>
          </p:cNvCxnSpPr>
          <p:nvPr/>
        </p:nvCxnSpPr>
        <p:spPr bwMode="auto">
          <a:xfrm>
            <a:off x="6486090" y="5060950"/>
            <a:ext cx="781050" cy="0"/>
          </a:xfrm>
          <a:prstGeom prst="straightConnector1">
            <a:avLst/>
          </a:prstGeom>
          <a:noFill/>
          <a:ln w="9525" cap="rnd">
            <a:solidFill>
              <a:schemeClr val="hlink"/>
            </a:solidFill>
            <a:prstDash val="sysDot"/>
            <a:round/>
            <a:headEnd/>
            <a:tailEnd type="triangle" w="med" len="med"/>
          </a:ln>
          <a:effectLst/>
        </p:spPr>
      </p:cxnSp>
      <p:sp>
        <p:nvSpPr>
          <p:cNvPr id="1344537" name="Rectangle 25"/>
          <p:cNvSpPr>
            <a:spLocks noChangeArrowheads="1"/>
          </p:cNvSpPr>
          <p:nvPr/>
        </p:nvSpPr>
        <p:spPr bwMode="auto">
          <a:xfrm>
            <a:off x="4847791" y="5499101"/>
            <a:ext cx="1638300" cy="200025"/>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Staff costs</a:t>
            </a:r>
          </a:p>
        </p:txBody>
      </p:sp>
      <p:sp>
        <p:nvSpPr>
          <p:cNvPr id="1344538" name="Rectangle 26"/>
          <p:cNvSpPr>
            <a:spLocks noChangeArrowheads="1"/>
          </p:cNvSpPr>
          <p:nvPr/>
        </p:nvSpPr>
        <p:spPr bwMode="auto">
          <a:xfrm>
            <a:off x="4847791" y="2484438"/>
            <a:ext cx="1638300" cy="271462"/>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Capacity per route</a:t>
            </a:r>
          </a:p>
        </p:txBody>
      </p:sp>
      <p:sp>
        <p:nvSpPr>
          <p:cNvPr id="1344539" name="Rectangle 27"/>
          <p:cNvSpPr>
            <a:spLocks noChangeArrowheads="1"/>
          </p:cNvSpPr>
          <p:nvPr/>
        </p:nvSpPr>
        <p:spPr bwMode="auto">
          <a:xfrm>
            <a:off x="4847791" y="2795588"/>
            <a:ext cx="1638300" cy="271462"/>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Turn around times</a:t>
            </a:r>
          </a:p>
        </p:txBody>
      </p:sp>
      <p:sp>
        <p:nvSpPr>
          <p:cNvPr id="1344540" name="Rectangle 28"/>
          <p:cNvSpPr>
            <a:spLocks noChangeArrowheads="1"/>
          </p:cNvSpPr>
          <p:nvPr/>
        </p:nvSpPr>
        <p:spPr bwMode="auto">
          <a:xfrm>
            <a:off x="4847791" y="4027488"/>
            <a:ext cx="1638300" cy="250825"/>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dirty="0">
                <a:solidFill>
                  <a:schemeClr val="bg1"/>
                </a:solidFill>
              </a:rPr>
              <a:t>Aircraft type </a:t>
            </a:r>
            <a:r>
              <a:rPr lang="en-GB" sz="900" dirty="0" smtClean="0">
                <a:solidFill>
                  <a:schemeClr val="bg1"/>
                </a:solidFill>
              </a:rPr>
              <a:t>and </a:t>
            </a:r>
            <a:r>
              <a:rPr lang="en-GB" sz="900" dirty="0">
                <a:solidFill>
                  <a:schemeClr val="bg1"/>
                </a:solidFill>
              </a:rPr>
              <a:t>efficiency</a:t>
            </a:r>
          </a:p>
        </p:txBody>
      </p:sp>
      <p:sp>
        <p:nvSpPr>
          <p:cNvPr id="1344541" name="Rectangle 29"/>
          <p:cNvSpPr>
            <a:spLocks noChangeArrowheads="1"/>
          </p:cNvSpPr>
          <p:nvPr/>
        </p:nvSpPr>
        <p:spPr bwMode="auto">
          <a:xfrm>
            <a:off x="4847791" y="4929189"/>
            <a:ext cx="1638300" cy="263525"/>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Maintenance</a:t>
            </a:r>
          </a:p>
        </p:txBody>
      </p:sp>
      <p:sp>
        <p:nvSpPr>
          <p:cNvPr id="1344542" name="Rectangle 30"/>
          <p:cNvSpPr>
            <a:spLocks noChangeArrowheads="1"/>
          </p:cNvSpPr>
          <p:nvPr/>
        </p:nvSpPr>
        <p:spPr bwMode="auto">
          <a:xfrm>
            <a:off x="4847791" y="5795964"/>
            <a:ext cx="1638300" cy="200025"/>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Booking ease</a:t>
            </a:r>
          </a:p>
        </p:txBody>
      </p:sp>
      <p:sp>
        <p:nvSpPr>
          <p:cNvPr id="1344543" name="Rectangle 31"/>
          <p:cNvSpPr>
            <a:spLocks noChangeArrowheads="1"/>
          </p:cNvSpPr>
          <p:nvPr/>
        </p:nvSpPr>
        <p:spPr bwMode="auto">
          <a:xfrm>
            <a:off x="4847791" y="3308351"/>
            <a:ext cx="1638300" cy="271463"/>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Revenue per passenger</a:t>
            </a:r>
          </a:p>
        </p:txBody>
      </p:sp>
      <p:sp>
        <p:nvSpPr>
          <p:cNvPr id="1344544" name="Rectangle 32"/>
          <p:cNvSpPr>
            <a:spLocks noChangeArrowheads="1"/>
          </p:cNvSpPr>
          <p:nvPr/>
        </p:nvSpPr>
        <p:spPr bwMode="auto">
          <a:xfrm>
            <a:off x="4847791" y="1662113"/>
            <a:ext cx="1638300" cy="271462"/>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No. aircraft, flights per day</a:t>
            </a:r>
          </a:p>
        </p:txBody>
      </p:sp>
      <p:sp>
        <p:nvSpPr>
          <p:cNvPr id="1344545" name="Rectangle 33"/>
          <p:cNvSpPr>
            <a:spLocks noChangeArrowheads="1"/>
          </p:cNvSpPr>
          <p:nvPr/>
        </p:nvSpPr>
        <p:spPr bwMode="auto">
          <a:xfrm>
            <a:off x="3143547" y="1638300"/>
            <a:ext cx="838200" cy="369888"/>
          </a:xfrm>
          <a:prstGeom prst="rect">
            <a:avLst/>
          </a:prstGeom>
          <a:solidFill>
            <a:schemeClr val="bg2"/>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Sales volume</a:t>
            </a:r>
          </a:p>
        </p:txBody>
      </p:sp>
      <p:sp>
        <p:nvSpPr>
          <p:cNvPr id="1344546" name="Rectangle 34"/>
          <p:cNvSpPr>
            <a:spLocks noChangeArrowheads="1"/>
          </p:cNvSpPr>
          <p:nvPr/>
        </p:nvSpPr>
        <p:spPr bwMode="auto">
          <a:xfrm>
            <a:off x="3156736" y="2895600"/>
            <a:ext cx="838200" cy="369888"/>
          </a:xfrm>
          <a:prstGeom prst="rect">
            <a:avLst/>
          </a:prstGeom>
          <a:solidFill>
            <a:schemeClr val="bg2"/>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Sales price</a:t>
            </a:r>
          </a:p>
        </p:txBody>
      </p:sp>
      <p:sp>
        <p:nvSpPr>
          <p:cNvPr id="1344547" name="Rectangle 35"/>
          <p:cNvSpPr>
            <a:spLocks noChangeArrowheads="1"/>
          </p:cNvSpPr>
          <p:nvPr/>
        </p:nvSpPr>
        <p:spPr bwMode="auto">
          <a:xfrm>
            <a:off x="7267140" y="5403850"/>
            <a:ext cx="1638300" cy="300038"/>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marL="95250" indent="-95250" defTabSz="762000" eaLnBrk="0" hangingPunct="0"/>
            <a:r>
              <a:rPr lang="en-GB" sz="900">
                <a:solidFill>
                  <a:srgbClr val="001B64"/>
                </a:solidFill>
              </a:rPr>
              <a:t>Route licences</a:t>
            </a:r>
          </a:p>
        </p:txBody>
      </p:sp>
      <p:sp>
        <p:nvSpPr>
          <p:cNvPr id="1344548" name="Rectangle 36"/>
          <p:cNvSpPr>
            <a:spLocks noChangeArrowheads="1"/>
          </p:cNvSpPr>
          <p:nvPr/>
        </p:nvSpPr>
        <p:spPr bwMode="auto">
          <a:xfrm>
            <a:off x="7259813" y="3021013"/>
            <a:ext cx="1651488" cy="277812"/>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rgbClr val="001B64"/>
                </a:solidFill>
              </a:rPr>
              <a:t>Loyalty schemes</a:t>
            </a:r>
          </a:p>
        </p:txBody>
      </p:sp>
      <p:sp>
        <p:nvSpPr>
          <p:cNvPr id="1344549" name="Rectangle 37"/>
          <p:cNvSpPr>
            <a:spLocks noChangeArrowheads="1"/>
          </p:cNvSpPr>
          <p:nvPr/>
        </p:nvSpPr>
        <p:spPr bwMode="auto">
          <a:xfrm>
            <a:off x="3180182" y="4013200"/>
            <a:ext cx="838200" cy="369888"/>
          </a:xfrm>
          <a:prstGeom prst="rect">
            <a:avLst/>
          </a:prstGeom>
          <a:solidFill>
            <a:schemeClr val="accent1"/>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Aircraft</a:t>
            </a:r>
          </a:p>
        </p:txBody>
      </p:sp>
      <p:sp>
        <p:nvSpPr>
          <p:cNvPr id="1344550" name="Rectangle 38"/>
          <p:cNvSpPr>
            <a:spLocks noChangeArrowheads="1"/>
          </p:cNvSpPr>
          <p:nvPr/>
        </p:nvSpPr>
        <p:spPr bwMode="auto">
          <a:xfrm>
            <a:off x="3178717" y="4622800"/>
            <a:ext cx="838200" cy="369888"/>
          </a:xfrm>
          <a:prstGeom prst="rect">
            <a:avLst/>
          </a:prstGeom>
          <a:solidFill>
            <a:schemeClr val="accent1"/>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Other</a:t>
            </a:r>
          </a:p>
        </p:txBody>
      </p:sp>
      <p:sp>
        <p:nvSpPr>
          <p:cNvPr id="1344551" name="Rectangle 39"/>
          <p:cNvSpPr>
            <a:spLocks noChangeArrowheads="1"/>
          </p:cNvSpPr>
          <p:nvPr/>
        </p:nvSpPr>
        <p:spPr bwMode="auto">
          <a:xfrm>
            <a:off x="4847791" y="1350963"/>
            <a:ext cx="1638300" cy="271462"/>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dirty="0">
                <a:solidFill>
                  <a:schemeClr val="bg1"/>
                </a:solidFill>
              </a:rPr>
              <a:t>Licences/Destinations</a:t>
            </a:r>
          </a:p>
        </p:txBody>
      </p:sp>
      <p:sp>
        <p:nvSpPr>
          <p:cNvPr id="1344552" name="Rectangle 40"/>
          <p:cNvSpPr>
            <a:spLocks noChangeArrowheads="1"/>
          </p:cNvSpPr>
          <p:nvPr/>
        </p:nvSpPr>
        <p:spPr bwMode="auto">
          <a:xfrm>
            <a:off x="4840463" y="3619500"/>
            <a:ext cx="1651489" cy="254000"/>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marL="190500" indent="-190500" defTabSz="762000" eaLnBrk="0" hangingPunct="0"/>
            <a:r>
              <a:rPr lang="en-GB" sz="900">
                <a:solidFill>
                  <a:schemeClr val="bg1"/>
                </a:solidFill>
              </a:rPr>
              <a:t>Customer mix - business</a:t>
            </a:r>
          </a:p>
        </p:txBody>
      </p:sp>
      <p:cxnSp>
        <p:nvCxnSpPr>
          <p:cNvPr id="1344553" name="AutoShape 41"/>
          <p:cNvCxnSpPr>
            <a:cxnSpLocks noChangeShapeType="1"/>
            <a:stCxn id="1344523" idx="3"/>
            <a:endCxn id="1344545" idx="1"/>
          </p:cNvCxnSpPr>
          <p:nvPr/>
        </p:nvCxnSpPr>
        <p:spPr bwMode="auto">
          <a:xfrm flipV="1">
            <a:off x="2762547" y="1824038"/>
            <a:ext cx="381000" cy="520700"/>
          </a:xfrm>
          <a:prstGeom prst="straightConnector1">
            <a:avLst/>
          </a:prstGeom>
          <a:noFill/>
          <a:ln w="9525">
            <a:solidFill>
              <a:schemeClr val="hlink"/>
            </a:solidFill>
            <a:round/>
            <a:headEnd/>
            <a:tailEnd type="triangle" w="med" len="med"/>
          </a:ln>
          <a:effectLst/>
        </p:spPr>
      </p:cxnSp>
      <p:cxnSp>
        <p:nvCxnSpPr>
          <p:cNvPr id="1344554" name="AutoShape 42"/>
          <p:cNvCxnSpPr>
            <a:cxnSpLocks noChangeShapeType="1"/>
            <a:stCxn id="1344523" idx="3"/>
            <a:endCxn id="1344546" idx="1"/>
          </p:cNvCxnSpPr>
          <p:nvPr/>
        </p:nvCxnSpPr>
        <p:spPr bwMode="auto">
          <a:xfrm>
            <a:off x="2762547" y="2344738"/>
            <a:ext cx="394189" cy="736600"/>
          </a:xfrm>
          <a:prstGeom prst="straightConnector1">
            <a:avLst/>
          </a:prstGeom>
          <a:noFill/>
          <a:ln w="9525">
            <a:solidFill>
              <a:schemeClr val="hlink"/>
            </a:solidFill>
            <a:round/>
            <a:headEnd/>
            <a:tailEnd type="triangle" w="med" len="med"/>
          </a:ln>
          <a:effectLst/>
        </p:spPr>
      </p:cxnSp>
      <p:cxnSp>
        <p:nvCxnSpPr>
          <p:cNvPr id="1344555" name="AutoShape 43"/>
          <p:cNvCxnSpPr>
            <a:cxnSpLocks noChangeShapeType="1"/>
            <a:stCxn id="1344522" idx="3"/>
            <a:endCxn id="1344550" idx="1"/>
          </p:cNvCxnSpPr>
          <p:nvPr/>
        </p:nvCxnSpPr>
        <p:spPr bwMode="auto">
          <a:xfrm>
            <a:off x="2882709" y="4275138"/>
            <a:ext cx="296008" cy="533400"/>
          </a:xfrm>
          <a:prstGeom prst="straightConnector1">
            <a:avLst/>
          </a:prstGeom>
          <a:noFill/>
          <a:ln w="9525">
            <a:solidFill>
              <a:schemeClr val="hlink"/>
            </a:solidFill>
            <a:round/>
            <a:headEnd/>
            <a:tailEnd type="triangle" w="med" len="med"/>
          </a:ln>
          <a:effectLst/>
        </p:spPr>
      </p:cxnSp>
      <p:cxnSp>
        <p:nvCxnSpPr>
          <p:cNvPr id="1344556" name="AutoShape 44"/>
          <p:cNvCxnSpPr>
            <a:cxnSpLocks noChangeShapeType="1"/>
            <a:stCxn id="1344522" idx="3"/>
            <a:endCxn id="1344549" idx="1"/>
          </p:cNvCxnSpPr>
          <p:nvPr/>
        </p:nvCxnSpPr>
        <p:spPr bwMode="auto">
          <a:xfrm flipV="1">
            <a:off x="2882709" y="4198938"/>
            <a:ext cx="297474" cy="76200"/>
          </a:xfrm>
          <a:prstGeom prst="straightConnector1">
            <a:avLst/>
          </a:prstGeom>
          <a:noFill/>
          <a:ln w="9525">
            <a:solidFill>
              <a:schemeClr val="hlink"/>
            </a:solidFill>
            <a:round/>
            <a:headEnd/>
            <a:tailEnd type="triangle" w="med" len="med"/>
          </a:ln>
          <a:effectLst/>
        </p:spPr>
      </p:cxnSp>
      <p:cxnSp>
        <p:nvCxnSpPr>
          <p:cNvPr id="1344557" name="AutoShape 45"/>
          <p:cNvCxnSpPr>
            <a:cxnSpLocks noChangeShapeType="1"/>
            <a:stCxn id="1344549" idx="3"/>
            <a:endCxn id="1344540" idx="1"/>
          </p:cNvCxnSpPr>
          <p:nvPr/>
        </p:nvCxnSpPr>
        <p:spPr bwMode="auto">
          <a:xfrm flipV="1">
            <a:off x="4018383" y="4152900"/>
            <a:ext cx="829408" cy="46038"/>
          </a:xfrm>
          <a:prstGeom prst="straightConnector1">
            <a:avLst/>
          </a:prstGeom>
          <a:noFill/>
          <a:ln w="9525">
            <a:solidFill>
              <a:schemeClr val="hlink"/>
            </a:solidFill>
            <a:round/>
            <a:headEnd/>
            <a:tailEnd type="triangle" w="med" len="med"/>
          </a:ln>
          <a:effectLst/>
        </p:spPr>
      </p:cxnSp>
      <p:cxnSp>
        <p:nvCxnSpPr>
          <p:cNvPr id="1344558" name="AutoShape 46"/>
          <p:cNvCxnSpPr>
            <a:cxnSpLocks noChangeShapeType="1"/>
            <a:stCxn id="1344549" idx="3"/>
            <a:endCxn id="1344535" idx="1"/>
          </p:cNvCxnSpPr>
          <p:nvPr/>
        </p:nvCxnSpPr>
        <p:spPr bwMode="auto">
          <a:xfrm>
            <a:off x="4018383" y="4198939"/>
            <a:ext cx="829408" cy="268287"/>
          </a:xfrm>
          <a:prstGeom prst="straightConnector1">
            <a:avLst/>
          </a:prstGeom>
          <a:noFill/>
          <a:ln w="9525">
            <a:solidFill>
              <a:schemeClr val="hlink"/>
            </a:solidFill>
            <a:round/>
            <a:headEnd/>
            <a:tailEnd type="triangle" w="med" len="med"/>
          </a:ln>
          <a:effectLst/>
        </p:spPr>
      </p:cxnSp>
      <p:cxnSp>
        <p:nvCxnSpPr>
          <p:cNvPr id="1344559" name="AutoShape 47"/>
          <p:cNvCxnSpPr>
            <a:cxnSpLocks noChangeShapeType="1"/>
            <a:stCxn id="1344549" idx="3"/>
            <a:endCxn id="1344527" idx="1"/>
          </p:cNvCxnSpPr>
          <p:nvPr/>
        </p:nvCxnSpPr>
        <p:spPr bwMode="auto">
          <a:xfrm>
            <a:off x="4018383" y="4198938"/>
            <a:ext cx="829408" cy="565150"/>
          </a:xfrm>
          <a:prstGeom prst="straightConnector1">
            <a:avLst/>
          </a:prstGeom>
          <a:noFill/>
          <a:ln w="9525">
            <a:solidFill>
              <a:schemeClr val="hlink"/>
            </a:solidFill>
            <a:round/>
            <a:headEnd/>
            <a:tailEnd type="triangle" w="med" len="med"/>
          </a:ln>
          <a:effectLst/>
        </p:spPr>
      </p:cxnSp>
      <p:cxnSp>
        <p:nvCxnSpPr>
          <p:cNvPr id="1344560" name="AutoShape 48"/>
          <p:cNvCxnSpPr>
            <a:cxnSpLocks noChangeShapeType="1"/>
            <a:stCxn id="1344549" idx="3"/>
            <a:endCxn id="1344541" idx="1"/>
          </p:cNvCxnSpPr>
          <p:nvPr/>
        </p:nvCxnSpPr>
        <p:spPr bwMode="auto">
          <a:xfrm>
            <a:off x="4018383" y="4198938"/>
            <a:ext cx="829408" cy="862012"/>
          </a:xfrm>
          <a:prstGeom prst="straightConnector1">
            <a:avLst/>
          </a:prstGeom>
          <a:noFill/>
          <a:ln w="9525">
            <a:solidFill>
              <a:schemeClr val="hlink"/>
            </a:solidFill>
            <a:round/>
            <a:headEnd/>
            <a:tailEnd type="triangle" w="med" len="med"/>
          </a:ln>
          <a:effectLst/>
        </p:spPr>
      </p:cxnSp>
      <p:cxnSp>
        <p:nvCxnSpPr>
          <p:cNvPr id="1344561" name="AutoShape 49"/>
          <p:cNvCxnSpPr>
            <a:cxnSpLocks noChangeShapeType="1"/>
            <a:stCxn id="1344546" idx="3"/>
            <a:endCxn id="1344543" idx="1"/>
          </p:cNvCxnSpPr>
          <p:nvPr/>
        </p:nvCxnSpPr>
        <p:spPr bwMode="auto">
          <a:xfrm>
            <a:off x="3994937" y="3081339"/>
            <a:ext cx="852854" cy="363537"/>
          </a:xfrm>
          <a:prstGeom prst="straightConnector1">
            <a:avLst/>
          </a:prstGeom>
          <a:noFill/>
          <a:ln w="9525">
            <a:solidFill>
              <a:schemeClr val="hlink"/>
            </a:solidFill>
            <a:round/>
            <a:headEnd/>
            <a:tailEnd type="triangle" w="med" len="med"/>
          </a:ln>
          <a:effectLst/>
        </p:spPr>
      </p:cxnSp>
      <p:cxnSp>
        <p:nvCxnSpPr>
          <p:cNvPr id="1344562" name="AutoShape 50"/>
          <p:cNvCxnSpPr>
            <a:cxnSpLocks noChangeShapeType="1"/>
            <a:stCxn id="1344550" idx="3"/>
            <a:endCxn id="1344537" idx="1"/>
          </p:cNvCxnSpPr>
          <p:nvPr/>
        </p:nvCxnSpPr>
        <p:spPr bwMode="auto">
          <a:xfrm>
            <a:off x="4016917" y="4808539"/>
            <a:ext cx="830874" cy="790575"/>
          </a:xfrm>
          <a:prstGeom prst="straightConnector1">
            <a:avLst/>
          </a:prstGeom>
          <a:noFill/>
          <a:ln w="9525">
            <a:solidFill>
              <a:schemeClr val="hlink"/>
            </a:solidFill>
            <a:round/>
            <a:headEnd/>
            <a:tailEnd type="triangle" w="med" len="med"/>
          </a:ln>
          <a:effectLst/>
        </p:spPr>
      </p:cxnSp>
      <p:cxnSp>
        <p:nvCxnSpPr>
          <p:cNvPr id="1344563" name="AutoShape 51"/>
          <p:cNvCxnSpPr>
            <a:cxnSpLocks noChangeShapeType="1"/>
            <a:stCxn id="1344550" idx="3"/>
            <a:endCxn id="1344542" idx="1"/>
          </p:cNvCxnSpPr>
          <p:nvPr/>
        </p:nvCxnSpPr>
        <p:spPr bwMode="auto">
          <a:xfrm>
            <a:off x="4016917" y="4808539"/>
            <a:ext cx="830874" cy="1087437"/>
          </a:xfrm>
          <a:prstGeom prst="straightConnector1">
            <a:avLst/>
          </a:prstGeom>
          <a:noFill/>
          <a:ln w="9525">
            <a:solidFill>
              <a:schemeClr val="hlink"/>
            </a:solidFill>
            <a:round/>
            <a:headEnd/>
            <a:tailEnd type="triangle" w="med" len="med"/>
          </a:ln>
          <a:effectLst/>
        </p:spPr>
      </p:cxnSp>
      <p:cxnSp>
        <p:nvCxnSpPr>
          <p:cNvPr id="1344564" name="AutoShape 52"/>
          <p:cNvCxnSpPr>
            <a:cxnSpLocks noChangeShapeType="1"/>
            <a:stCxn id="1344546" idx="3"/>
            <a:endCxn id="1344552" idx="1"/>
          </p:cNvCxnSpPr>
          <p:nvPr/>
        </p:nvCxnSpPr>
        <p:spPr bwMode="auto">
          <a:xfrm>
            <a:off x="3994937" y="3081338"/>
            <a:ext cx="845526" cy="665162"/>
          </a:xfrm>
          <a:prstGeom prst="straightConnector1">
            <a:avLst/>
          </a:prstGeom>
          <a:noFill/>
          <a:ln w="9525">
            <a:solidFill>
              <a:schemeClr val="hlink"/>
            </a:solidFill>
            <a:round/>
            <a:headEnd/>
            <a:tailEnd type="triangle" w="med" len="med"/>
          </a:ln>
          <a:effectLst/>
        </p:spPr>
      </p:cxnSp>
      <p:cxnSp>
        <p:nvCxnSpPr>
          <p:cNvPr id="1344565" name="AutoShape 53"/>
          <p:cNvCxnSpPr>
            <a:cxnSpLocks noChangeShapeType="1"/>
            <a:stCxn id="1344545" idx="3"/>
            <a:endCxn id="1344534" idx="1"/>
          </p:cNvCxnSpPr>
          <p:nvPr/>
        </p:nvCxnSpPr>
        <p:spPr bwMode="auto">
          <a:xfrm>
            <a:off x="3981748" y="1824039"/>
            <a:ext cx="866043" cy="276225"/>
          </a:xfrm>
          <a:prstGeom prst="straightConnector1">
            <a:avLst/>
          </a:prstGeom>
          <a:noFill/>
          <a:ln w="9525">
            <a:solidFill>
              <a:schemeClr val="hlink"/>
            </a:solidFill>
            <a:round/>
            <a:headEnd/>
            <a:tailEnd type="triangle" w="med" len="med"/>
          </a:ln>
          <a:effectLst/>
        </p:spPr>
      </p:cxnSp>
      <p:cxnSp>
        <p:nvCxnSpPr>
          <p:cNvPr id="1344566" name="AutoShape 54"/>
          <p:cNvCxnSpPr>
            <a:cxnSpLocks noChangeShapeType="1"/>
            <a:stCxn id="1344545" idx="3"/>
            <a:endCxn id="1344538" idx="1"/>
          </p:cNvCxnSpPr>
          <p:nvPr/>
        </p:nvCxnSpPr>
        <p:spPr bwMode="auto">
          <a:xfrm>
            <a:off x="3981748" y="1824039"/>
            <a:ext cx="866043" cy="796925"/>
          </a:xfrm>
          <a:prstGeom prst="straightConnector1">
            <a:avLst/>
          </a:prstGeom>
          <a:noFill/>
          <a:ln w="9525">
            <a:solidFill>
              <a:schemeClr val="hlink"/>
            </a:solidFill>
            <a:round/>
            <a:headEnd/>
            <a:tailEnd type="triangle" w="med" len="med"/>
          </a:ln>
          <a:effectLst/>
        </p:spPr>
      </p:cxnSp>
      <p:cxnSp>
        <p:nvCxnSpPr>
          <p:cNvPr id="1344567" name="AutoShape 55"/>
          <p:cNvCxnSpPr>
            <a:cxnSpLocks noChangeShapeType="1"/>
            <a:stCxn id="1344545" idx="3"/>
            <a:endCxn id="1344539" idx="1"/>
          </p:cNvCxnSpPr>
          <p:nvPr/>
        </p:nvCxnSpPr>
        <p:spPr bwMode="auto">
          <a:xfrm>
            <a:off x="3981748" y="1824039"/>
            <a:ext cx="866043" cy="1108075"/>
          </a:xfrm>
          <a:prstGeom prst="straightConnector1">
            <a:avLst/>
          </a:prstGeom>
          <a:noFill/>
          <a:ln w="9525">
            <a:solidFill>
              <a:schemeClr val="hlink"/>
            </a:solidFill>
            <a:round/>
            <a:headEnd/>
            <a:tailEnd type="triangle" w="med" len="med"/>
          </a:ln>
          <a:effectLst/>
        </p:spPr>
      </p:cxnSp>
      <p:cxnSp>
        <p:nvCxnSpPr>
          <p:cNvPr id="1344568" name="AutoShape 56"/>
          <p:cNvCxnSpPr>
            <a:cxnSpLocks noChangeShapeType="1"/>
            <a:stCxn id="1344545" idx="3"/>
            <a:endCxn id="1344551" idx="1"/>
          </p:cNvCxnSpPr>
          <p:nvPr/>
        </p:nvCxnSpPr>
        <p:spPr bwMode="auto">
          <a:xfrm flipV="1">
            <a:off x="3981748" y="1487488"/>
            <a:ext cx="866043" cy="336550"/>
          </a:xfrm>
          <a:prstGeom prst="straightConnector1">
            <a:avLst/>
          </a:prstGeom>
          <a:noFill/>
          <a:ln w="9525">
            <a:solidFill>
              <a:schemeClr val="hlink"/>
            </a:solidFill>
            <a:round/>
            <a:headEnd/>
            <a:tailEnd type="triangle" w="med" len="med"/>
          </a:ln>
          <a:effectLst/>
        </p:spPr>
      </p:cxnSp>
      <p:cxnSp>
        <p:nvCxnSpPr>
          <p:cNvPr id="1344569" name="AutoShape 57"/>
          <p:cNvCxnSpPr>
            <a:cxnSpLocks noChangeShapeType="1"/>
            <a:stCxn id="1344545" idx="3"/>
            <a:endCxn id="1344544" idx="1"/>
          </p:cNvCxnSpPr>
          <p:nvPr/>
        </p:nvCxnSpPr>
        <p:spPr bwMode="auto">
          <a:xfrm flipV="1">
            <a:off x="3981748" y="1798638"/>
            <a:ext cx="866043" cy="25400"/>
          </a:xfrm>
          <a:prstGeom prst="straightConnector1">
            <a:avLst/>
          </a:prstGeom>
          <a:noFill/>
          <a:ln w="9525">
            <a:solidFill>
              <a:schemeClr val="hlink"/>
            </a:solidFill>
            <a:round/>
            <a:headEnd/>
            <a:tailEnd type="triangle" w="med" len="med"/>
          </a:ln>
          <a:effectLst/>
        </p:spPr>
      </p:cxnSp>
      <p:sp>
        <p:nvSpPr>
          <p:cNvPr id="1344570" name="Rectangle 58"/>
          <p:cNvSpPr>
            <a:spLocks noChangeArrowheads="1"/>
          </p:cNvSpPr>
          <p:nvPr/>
        </p:nvSpPr>
        <p:spPr bwMode="auto">
          <a:xfrm>
            <a:off x="7267140" y="4606926"/>
            <a:ext cx="1638300" cy="263525"/>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rgbClr val="001B64"/>
                </a:solidFill>
              </a:rPr>
              <a:t>Reliability</a:t>
            </a:r>
          </a:p>
        </p:txBody>
      </p:sp>
      <p:sp>
        <p:nvSpPr>
          <p:cNvPr id="1344571" name="Rectangle 59"/>
          <p:cNvSpPr>
            <a:spLocks noChangeArrowheads="1"/>
          </p:cNvSpPr>
          <p:nvPr/>
        </p:nvSpPr>
        <p:spPr bwMode="auto">
          <a:xfrm>
            <a:off x="4847791" y="6046789"/>
            <a:ext cx="1638300" cy="200025"/>
          </a:xfrm>
          <a:prstGeom prst="rect">
            <a:avLst/>
          </a:prstGeom>
          <a:solidFill>
            <a:schemeClr val="accent2"/>
          </a:solidFill>
          <a:ln w="9525">
            <a:solidFill>
              <a:schemeClr val="hlink"/>
            </a:solidFill>
            <a:miter lim="800000"/>
            <a:headEnd type="none" w="sm" len="sm"/>
            <a:tailEnd type="none" w="sm" len="sm"/>
          </a:ln>
          <a:effectLst/>
        </p:spPr>
        <p:txBody>
          <a:bodyPr lIns="36000" tIns="36000" rIns="36000" bIns="36000" anchor="ctr" anchorCtr="1"/>
          <a:lstStyle/>
          <a:p>
            <a:pPr algn="ctr" defTabSz="762000" eaLnBrk="0" hangingPunct="0"/>
            <a:r>
              <a:rPr lang="en-GB" sz="900">
                <a:solidFill>
                  <a:schemeClr val="bg1"/>
                </a:solidFill>
              </a:rPr>
              <a:t>Security</a:t>
            </a:r>
          </a:p>
        </p:txBody>
      </p:sp>
      <p:cxnSp>
        <p:nvCxnSpPr>
          <p:cNvPr id="1344572" name="AutoShape 60"/>
          <p:cNvCxnSpPr>
            <a:cxnSpLocks noChangeShapeType="1"/>
            <a:stCxn id="1344550" idx="3"/>
            <a:endCxn id="1344571" idx="1"/>
          </p:cNvCxnSpPr>
          <p:nvPr/>
        </p:nvCxnSpPr>
        <p:spPr bwMode="auto">
          <a:xfrm>
            <a:off x="4016917" y="4808538"/>
            <a:ext cx="830874" cy="1338262"/>
          </a:xfrm>
          <a:prstGeom prst="straightConnector1">
            <a:avLst/>
          </a:prstGeom>
          <a:noFill/>
          <a:ln w="9525">
            <a:solidFill>
              <a:schemeClr val="hlink"/>
            </a:solidFill>
            <a:round/>
            <a:headEnd/>
            <a:tailEnd type="triangle" w="med" len="med"/>
          </a:ln>
          <a:effectLst/>
        </p:spPr>
      </p:cxnSp>
      <p:sp>
        <p:nvSpPr>
          <p:cNvPr id="1344573" name="Rectangle 61"/>
          <p:cNvSpPr>
            <a:spLocks noChangeArrowheads="1"/>
          </p:cNvSpPr>
          <p:nvPr/>
        </p:nvSpPr>
        <p:spPr bwMode="auto">
          <a:xfrm>
            <a:off x="7267140" y="5743576"/>
            <a:ext cx="1638300" cy="581025"/>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defTabSz="762000" eaLnBrk="0" hangingPunct="0"/>
            <a:r>
              <a:rPr lang="en-GB" sz="900" dirty="0">
                <a:solidFill>
                  <a:srgbClr val="001B64"/>
                </a:solidFill>
              </a:rPr>
              <a:t>Government legislation</a:t>
            </a:r>
          </a:p>
          <a:p>
            <a:pPr marL="179388" lvl="1" indent="-177800" defTabSz="762000" eaLnBrk="0" hangingPunct="0">
              <a:buSzPct val="125000"/>
              <a:buFont typeface="Arial" pitchFamily="34" charset="0"/>
              <a:buChar char="▪"/>
            </a:pPr>
            <a:r>
              <a:rPr lang="en-GB" sz="900" dirty="0">
                <a:solidFill>
                  <a:srgbClr val="001B64"/>
                </a:solidFill>
              </a:rPr>
              <a:t>Environmental</a:t>
            </a:r>
          </a:p>
          <a:p>
            <a:pPr marL="179388" lvl="1" indent="-177800" defTabSz="762000" eaLnBrk="0" hangingPunct="0">
              <a:buSzPct val="125000"/>
              <a:buFont typeface="Arial" pitchFamily="34" charset="0"/>
              <a:buChar char="▪"/>
            </a:pPr>
            <a:r>
              <a:rPr lang="en-GB" sz="900" dirty="0">
                <a:solidFill>
                  <a:srgbClr val="001B64"/>
                </a:solidFill>
              </a:rPr>
              <a:t>Taxes</a:t>
            </a:r>
          </a:p>
          <a:p>
            <a:pPr marL="179388" lvl="1" indent="-177800" defTabSz="762000" eaLnBrk="0" hangingPunct="0">
              <a:buSzPct val="125000"/>
              <a:buFont typeface="Arial" pitchFamily="34" charset="0"/>
              <a:buChar char="▪"/>
            </a:pPr>
            <a:r>
              <a:rPr lang="en-GB" sz="900" dirty="0">
                <a:solidFill>
                  <a:srgbClr val="001B64"/>
                </a:solidFill>
              </a:rPr>
              <a:t>Licences</a:t>
            </a:r>
          </a:p>
        </p:txBody>
      </p:sp>
      <p:sp>
        <p:nvSpPr>
          <p:cNvPr id="1344574" name="Rectangle 62"/>
          <p:cNvSpPr>
            <a:spLocks noChangeArrowheads="1"/>
          </p:cNvSpPr>
          <p:nvPr/>
        </p:nvSpPr>
        <p:spPr bwMode="auto">
          <a:xfrm>
            <a:off x="7267140" y="4929189"/>
            <a:ext cx="1638300" cy="263525"/>
          </a:xfrm>
          <a:prstGeom prst="rect">
            <a:avLst/>
          </a:prstGeom>
          <a:solidFill>
            <a:srgbClr val="D7DFB4"/>
          </a:solidFill>
          <a:ln w="9525">
            <a:solidFill>
              <a:srgbClr val="68820B"/>
            </a:solidFill>
            <a:miter lim="800000"/>
            <a:headEnd type="none" w="sm" len="sm"/>
            <a:tailEnd type="none" w="sm" len="sm"/>
          </a:ln>
          <a:effectLst/>
        </p:spPr>
        <p:txBody>
          <a:bodyPr lIns="36000" tIns="36000" rIns="36000" bIns="36000" anchor="ctr" anchorCtr="1"/>
          <a:lstStyle/>
          <a:p>
            <a:pPr algn="ctr" defTabSz="762000" eaLnBrk="0" hangingPunct="0"/>
            <a:r>
              <a:rPr lang="en-GB" sz="900" dirty="0" smtClean="0">
                <a:solidFill>
                  <a:srgbClr val="001B64"/>
                </a:solidFill>
              </a:rPr>
              <a:t>Business Activity Analysis (BAA) </a:t>
            </a:r>
            <a:r>
              <a:rPr lang="en-GB" sz="900" dirty="0">
                <a:solidFill>
                  <a:srgbClr val="001B64"/>
                </a:solidFill>
              </a:rPr>
              <a:t>rules</a:t>
            </a:r>
          </a:p>
        </p:txBody>
      </p:sp>
      <p:cxnSp>
        <p:nvCxnSpPr>
          <p:cNvPr id="1344575" name="AutoShape 63"/>
          <p:cNvCxnSpPr>
            <a:cxnSpLocks noChangeShapeType="1"/>
            <a:stCxn id="1344535" idx="3"/>
            <a:endCxn id="1344570" idx="1"/>
          </p:cNvCxnSpPr>
          <p:nvPr/>
        </p:nvCxnSpPr>
        <p:spPr bwMode="auto">
          <a:xfrm>
            <a:off x="6486090" y="4467226"/>
            <a:ext cx="781050" cy="271463"/>
          </a:xfrm>
          <a:prstGeom prst="straightConnector1">
            <a:avLst/>
          </a:prstGeom>
          <a:noFill/>
          <a:ln w="9525" cap="rnd">
            <a:solidFill>
              <a:schemeClr val="hlink"/>
            </a:solidFill>
            <a:prstDash val="sysDot"/>
            <a:round/>
            <a:headEnd/>
            <a:tailEnd type="triangle" w="med" len="med"/>
          </a:ln>
          <a:effectLst/>
        </p:spPr>
      </p:cxnSp>
      <p:cxnSp>
        <p:nvCxnSpPr>
          <p:cNvPr id="1344576" name="AutoShape 64"/>
          <p:cNvCxnSpPr>
            <a:cxnSpLocks noChangeShapeType="1"/>
            <a:stCxn id="1344543" idx="3"/>
            <a:endCxn id="1344532" idx="1"/>
          </p:cNvCxnSpPr>
          <p:nvPr/>
        </p:nvCxnSpPr>
        <p:spPr bwMode="auto">
          <a:xfrm flipV="1">
            <a:off x="6486090" y="2173289"/>
            <a:ext cx="773723" cy="1271587"/>
          </a:xfrm>
          <a:prstGeom prst="straightConnector1">
            <a:avLst/>
          </a:prstGeom>
          <a:noFill/>
          <a:ln w="9525" cap="rnd">
            <a:solidFill>
              <a:schemeClr val="hlink"/>
            </a:solidFill>
            <a:prstDash val="sysDot"/>
            <a:round/>
            <a:headEnd/>
            <a:tailEnd type="triangle" w="med" len="med"/>
          </a:ln>
          <a:effectLst/>
        </p:spPr>
      </p:cxnSp>
      <p:cxnSp>
        <p:nvCxnSpPr>
          <p:cNvPr id="1344577" name="AutoShape 65"/>
          <p:cNvCxnSpPr>
            <a:cxnSpLocks noChangeShapeType="1"/>
            <a:stCxn id="1344543" idx="3"/>
            <a:endCxn id="1344548" idx="1"/>
          </p:cNvCxnSpPr>
          <p:nvPr/>
        </p:nvCxnSpPr>
        <p:spPr bwMode="auto">
          <a:xfrm flipV="1">
            <a:off x="6486090" y="3160713"/>
            <a:ext cx="773723" cy="284162"/>
          </a:xfrm>
          <a:prstGeom prst="straightConnector1">
            <a:avLst/>
          </a:prstGeom>
          <a:noFill/>
          <a:ln w="9525" cap="rnd">
            <a:solidFill>
              <a:schemeClr val="hlink"/>
            </a:solidFill>
            <a:prstDash val="sysDot"/>
            <a:round/>
            <a:headEnd/>
            <a:tailEnd type="triangle" w="med" len="med"/>
          </a:ln>
          <a:effectLst/>
        </p:spPr>
      </p:cxnSp>
      <p:cxnSp>
        <p:nvCxnSpPr>
          <p:cNvPr id="1344578" name="AutoShape 66"/>
          <p:cNvCxnSpPr>
            <a:cxnSpLocks noChangeShapeType="1"/>
            <a:stCxn id="1344543" idx="3"/>
            <a:endCxn id="1344533" idx="1"/>
          </p:cNvCxnSpPr>
          <p:nvPr/>
        </p:nvCxnSpPr>
        <p:spPr bwMode="auto">
          <a:xfrm>
            <a:off x="6486090" y="3444875"/>
            <a:ext cx="781050" cy="44450"/>
          </a:xfrm>
          <a:prstGeom prst="straightConnector1">
            <a:avLst/>
          </a:prstGeom>
          <a:noFill/>
          <a:ln w="9525" cap="rnd">
            <a:solidFill>
              <a:schemeClr val="hlink"/>
            </a:solidFill>
            <a:prstDash val="sysDot"/>
            <a:round/>
            <a:headEnd/>
            <a:tailEnd type="triangle" w="med" len="med"/>
          </a:ln>
          <a:effectLst/>
        </p:spPr>
      </p:cxnSp>
      <p:cxnSp>
        <p:nvCxnSpPr>
          <p:cNvPr id="1344579" name="AutoShape 67"/>
          <p:cNvCxnSpPr>
            <a:cxnSpLocks noChangeShapeType="1"/>
            <a:stCxn id="1344543" idx="3"/>
            <a:endCxn id="1344529" idx="1"/>
          </p:cNvCxnSpPr>
          <p:nvPr/>
        </p:nvCxnSpPr>
        <p:spPr bwMode="auto">
          <a:xfrm>
            <a:off x="6486091" y="3444875"/>
            <a:ext cx="782515" cy="768350"/>
          </a:xfrm>
          <a:prstGeom prst="straightConnector1">
            <a:avLst/>
          </a:prstGeom>
          <a:noFill/>
          <a:ln w="9525" cap="rnd">
            <a:solidFill>
              <a:schemeClr val="hlink"/>
            </a:solidFill>
            <a:prstDash val="sysDot"/>
            <a:round/>
            <a:headEnd/>
            <a:tailEnd type="triangle" w="med" len="med"/>
          </a:ln>
          <a:effectLst/>
        </p:spPr>
      </p:cxnSp>
      <p:sp>
        <p:nvSpPr>
          <p:cNvPr id="1344580" name="Text Box 68"/>
          <p:cNvSpPr txBox="1">
            <a:spLocks noChangeArrowheads="1"/>
          </p:cNvSpPr>
          <p:nvPr/>
        </p:nvSpPr>
        <p:spPr bwMode="auto">
          <a:xfrm>
            <a:off x="5017494" y="1104900"/>
            <a:ext cx="1300357" cy="230832"/>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r>
              <a:rPr lang="en-GB" sz="900" dirty="0">
                <a:solidFill>
                  <a:schemeClr val="tx2"/>
                </a:solidFill>
              </a:rPr>
              <a:t>INTERNAL DRIVERS</a:t>
            </a:r>
          </a:p>
        </p:txBody>
      </p:sp>
      <p:sp>
        <p:nvSpPr>
          <p:cNvPr id="1344581" name="Text Box 69"/>
          <p:cNvSpPr txBox="1">
            <a:spLocks noChangeArrowheads="1"/>
          </p:cNvSpPr>
          <p:nvPr/>
        </p:nvSpPr>
        <p:spPr bwMode="auto">
          <a:xfrm>
            <a:off x="7416876" y="1104900"/>
            <a:ext cx="1338829" cy="230832"/>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r>
              <a:rPr lang="en-GB" sz="900" dirty="0"/>
              <a:t>EXTERNAL DRIVERS</a:t>
            </a:r>
          </a:p>
        </p:txBody>
      </p:sp>
      <p:cxnSp>
        <p:nvCxnSpPr>
          <p:cNvPr id="1344582" name="AutoShape 70"/>
          <p:cNvCxnSpPr>
            <a:cxnSpLocks noChangeShapeType="1"/>
            <a:stCxn id="1344546" idx="3"/>
            <a:endCxn id="1344539" idx="1"/>
          </p:cNvCxnSpPr>
          <p:nvPr/>
        </p:nvCxnSpPr>
        <p:spPr bwMode="auto">
          <a:xfrm flipV="1">
            <a:off x="3994937" y="2932114"/>
            <a:ext cx="852854" cy="149225"/>
          </a:xfrm>
          <a:prstGeom prst="straightConnector1">
            <a:avLst/>
          </a:prstGeom>
          <a:noFill/>
          <a:ln w="9525">
            <a:solidFill>
              <a:schemeClr val="hlink"/>
            </a:solidFill>
            <a:round/>
            <a:headEnd/>
            <a:tailEnd type="triangle" w="med" len="med"/>
          </a:ln>
          <a:effectLst/>
        </p:spPr>
      </p:cxnSp>
      <p:cxnSp>
        <p:nvCxnSpPr>
          <p:cNvPr id="1344583" name="AutoShape 71"/>
          <p:cNvCxnSpPr>
            <a:cxnSpLocks noChangeShapeType="1"/>
            <a:stCxn id="1344546" idx="3"/>
            <a:endCxn id="1344538" idx="1"/>
          </p:cNvCxnSpPr>
          <p:nvPr/>
        </p:nvCxnSpPr>
        <p:spPr bwMode="auto">
          <a:xfrm flipV="1">
            <a:off x="3994937" y="2620964"/>
            <a:ext cx="852854" cy="460375"/>
          </a:xfrm>
          <a:prstGeom prst="straightConnector1">
            <a:avLst/>
          </a:prstGeom>
          <a:noFill/>
          <a:ln w="9525">
            <a:solidFill>
              <a:schemeClr val="hlink"/>
            </a:solidFill>
            <a:round/>
            <a:headEnd/>
            <a:tailEnd type="triangle" w="med" len="med"/>
          </a:ln>
          <a:effectLst/>
        </p:spPr>
      </p:cxnSp>
      <p:cxnSp>
        <p:nvCxnSpPr>
          <p:cNvPr id="1344584" name="AutoShape 72"/>
          <p:cNvCxnSpPr>
            <a:cxnSpLocks noChangeShapeType="1"/>
            <a:stCxn id="1344541" idx="3"/>
            <a:endCxn id="1344570" idx="1"/>
          </p:cNvCxnSpPr>
          <p:nvPr/>
        </p:nvCxnSpPr>
        <p:spPr bwMode="auto">
          <a:xfrm flipV="1">
            <a:off x="6486090" y="4738688"/>
            <a:ext cx="781050" cy="322262"/>
          </a:xfrm>
          <a:prstGeom prst="straightConnector1">
            <a:avLst/>
          </a:prstGeom>
          <a:noFill/>
          <a:ln w="9525" cap="rnd">
            <a:solidFill>
              <a:schemeClr val="hlink"/>
            </a:solidFill>
            <a:prstDash val="sysDot"/>
            <a:round/>
            <a:headEnd/>
            <a:tailEnd type="triangle" w="med" len="med"/>
          </a:ln>
          <a:effectLst/>
        </p:spPr>
      </p:cxnSp>
      <p:cxnSp>
        <p:nvCxnSpPr>
          <p:cNvPr id="1344585" name="AutoShape 73"/>
          <p:cNvCxnSpPr>
            <a:cxnSpLocks noChangeShapeType="1"/>
            <a:stCxn id="1344543" idx="3"/>
            <a:endCxn id="1344528" idx="1"/>
          </p:cNvCxnSpPr>
          <p:nvPr/>
        </p:nvCxnSpPr>
        <p:spPr bwMode="auto">
          <a:xfrm>
            <a:off x="6486091" y="3444876"/>
            <a:ext cx="775188" cy="455613"/>
          </a:xfrm>
          <a:prstGeom prst="straightConnector1">
            <a:avLst/>
          </a:prstGeom>
          <a:noFill/>
          <a:ln w="9525" cap="rnd">
            <a:solidFill>
              <a:schemeClr val="hlink"/>
            </a:solidFill>
            <a:prstDash val="sysDot"/>
            <a:round/>
            <a:headEnd/>
            <a:tailEnd type="triangle" w="med" len="med"/>
          </a:ln>
          <a:effectLst/>
        </p:spPr>
      </p:cxnSp>
      <p:cxnSp>
        <p:nvCxnSpPr>
          <p:cNvPr id="1344586" name="AutoShape 74"/>
          <p:cNvCxnSpPr>
            <a:cxnSpLocks noChangeShapeType="1"/>
            <a:stCxn id="1344552" idx="3"/>
            <a:endCxn id="1344529" idx="1"/>
          </p:cNvCxnSpPr>
          <p:nvPr/>
        </p:nvCxnSpPr>
        <p:spPr bwMode="auto">
          <a:xfrm>
            <a:off x="6491952" y="3746501"/>
            <a:ext cx="776654" cy="466725"/>
          </a:xfrm>
          <a:prstGeom prst="straightConnector1">
            <a:avLst/>
          </a:prstGeom>
          <a:noFill/>
          <a:ln w="9525" cap="rnd">
            <a:solidFill>
              <a:schemeClr val="hlink"/>
            </a:solidFill>
            <a:prstDash val="sysDot"/>
            <a:round/>
            <a:headEnd/>
            <a:tailEnd type="triangle" w="med" len="med"/>
          </a:ln>
          <a:effectLst/>
        </p:spPr>
      </p:cxnSp>
      <p:cxnSp>
        <p:nvCxnSpPr>
          <p:cNvPr id="1344587" name="AutoShape 75"/>
          <p:cNvCxnSpPr>
            <a:cxnSpLocks noChangeShapeType="1"/>
            <a:stCxn id="1344571" idx="3"/>
            <a:endCxn id="1344574" idx="1"/>
          </p:cNvCxnSpPr>
          <p:nvPr/>
        </p:nvCxnSpPr>
        <p:spPr bwMode="auto">
          <a:xfrm flipV="1">
            <a:off x="6486090" y="5060950"/>
            <a:ext cx="781050" cy="1085850"/>
          </a:xfrm>
          <a:prstGeom prst="straightConnector1">
            <a:avLst/>
          </a:prstGeom>
          <a:noFill/>
          <a:ln w="9525" cap="rnd">
            <a:solidFill>
              <a:schemeClr val="hlink"/>
            </a:solidFill>
            <a:prstDash val="sysDot"/>
            <a:round/>
            <a:headEnd/>
            <a:tailEnd type="triangle" w="med" len="med"/>
          </a:ln>
          <a:effectLst/>
        </p:spPr>
      </p:cxnSp>
      <p:cxnSp>
        <p:nvCxnSpPr>
          <p:cNvPr id="1344588" name="AutoShape 76"/>
          <p:cNvCxnSpPr>
            <a:cxnSpLocks noChangeShapeType="1"/>
            <a:stCxn id="1344543" idx="3"/>
            <a:endCxn id="1344526" idx="1"/>
          </p:cNvCxnSpPr>
          <p:nvPr/>
        </p:nvCxnSpPr>
        <p:spPr bwMode="auto">
          <a:xfrm flipV="1">
            <a:off x="6486090" y="2709863"/>
            <a:ext cx="773723" cy="735012"/>
          </a:xfrm>
          <a:prstGeom prst="straightConnector1">
            <a:avLst/>
          </a:prstGeom>
          <a:noFill/>
          <a:ln w="9525" cap="rnd">
            <a:solidFill>
              <a:schemeClr val="hlink"/>
            </a:solidFill>
            <a:prstDash val="sysDot"/>
            <a:round/>
            <a:headEnd/>
            <a:tailEnd type="triangle" w="med" len="med"/>
          </a:ln>
          <a:effectLst/>
        </p:spPr>
      </p:cxnSp>
      <p:sp>
        <p:nvSpPr>
          <p:cNvPr id="1344589" name="Text Box 77"/>
          <p:cNvSpPr txBox="1">
            <a:spLocks noChangeArrowheads="1"/>
          </p:cNvSpPr>
          <p:nvPr/>
        </p:nvSpPr>
        <p:spPr bwMode="auto">
          <a:xfrm>
            <a:off x="6484734" y="2540001"/>
            <a:ext cx="386645" cy="215444"/>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r>
              <a:rPr lang="en-GB" sz="800">
                <a:solidFill>
                  <a:schemeClr val="bg1"/>
                </a:solidFill>
              </a:rPr>
              <a:t>K+U</a:t>
            </a:r>
          </a:p>
        </p:txBody>
      </p:sp>
      <p:sp>
        <p:nvSpPr>
          <p:cNvPr id="1344590" name="Text Box 78"/>
          <p:cNvSpPr txBox="1">
            <a:spLocks noChangeArrowheads="1"/>
          </p:cNvSpPr>
          <p:nvPr/>
        </p:nvSpPr>
        <p:spPr bwMode="auto">
          <a:xfrm>
            <a:off x="6484734" y="3359151"/>
            <a:ext cx="386645" cy="215444"/>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r>
              <a:rPr lang="en-GB" sz="800">
                <a:solidFill>
                  <a:schemeClr val="bg1"/>
                </a:solidFill>
              </a:rPr>
              <a:t>K+U</a:t>
            </a:r>
          </a:p>
        </p:txBody>
      </p:sp>
      <p:sp>
        <p:nvSpPr>
          <p:cNvPr id="1344591" name="Text Box 79"/>
          <p:cNvSpPr txBox="1">
            <a:spLocks noChangeArrowheads="1"/>
          </p:cNvSpPr>
          <p:nvPr/>
        </p:nvSpPr>
        <p:spPr bwMode="auto">
          <a:xfrm>
            <a:off x="6497813" y="5489576"/>
            <a:ext cx="253596" cy="215444"/>
          </a:xfrm>
          <a:prstGeom prst="rect">
            <a:avLst/>
          </a:prstGeom>
          <a:noFill/>
          <a:ln w="12700">
            <a:noFill/>
            <a:miter lim="800000"/>
            <a:headEnd type="none" w="sm" len="sm"/>
            <a:tailEnd type="none" w="sm" len="sm"/>
          </a:ln>
          <a:effectLst/>
        </p:spPr>
        <p:txBody>
          <a:bodyPr wrap="none">
            <a:spAutoFit/>
          </a:bodyPr>
          <a:lstStyle/>
          <a:p>
            <a:pPr marL="285750" indent="-285750" defTabSz="762000" eaLnBrk="0" hangingPunct="0"/>
            <a:r>
              <a:rPr lang="en-GB" sz="800">
                <a:solidFill>
                  <a:schemeClr val="bg1"/>
                </a:solidFill>
              </a:rPr>
              <a:t>K</a:t>
            </a:r>
          </a:p>
        </p:txBody>
      </p:sp>
      <p:sp>
        <p:nvSpPr>
          <p:cNvPr id="1344592" name="Text Box 80"/>
          <p:cNvSpPr txBox="1">
            <a:spLocks noChangeArrowheads="1"/>
          </p:cNvSpPr>
          <p:nvPr/>
        </p:nvSpPr>
        <p:spPr bwMode="auto">
          <a:xfrm>
            <a:off x="6484734" y="4667251"/>
            <a:ext cx="386645" cy="215444"/>
          </a:xfrm>
          <a:prstGeom prst="rect">
            <a:avLst/>
          </a:prstGeom>
          <a:noFill/>
          <a:ln w="12700">
            <a:noFill/>
            <a:miter lim="800000"/>
            <a:headEnd type="none" w="sm" len="sm"/>
            <a:tailEnd type="none" w="sm" len="sm"/>
          </a:ln>
          <a:effectLst/>
        </p:spPr>
        <p:txBody>
          <a:bodyPr wrap="none">
            <a:spAutoFit/>
          </a:bodyPr>
          <a:lstStyle/>
          <a:p>
            <a:pPr marL="285750" indent="-285750" algn="ctr" defTabSz="762000" eaLnBrk="0" hangingPunct="0"/>
            <a:r>
              <a:rPr lang="en-GB" sz="800">
                <a:solidFill>
                  <a:schemeClr val="bg1"/>
                </a:solidFill>
              </a:rPr>
              <a:t>K+U</a:t>
            </a:r>
          </a:p>
        </p:txBody>
      </p:sp>
      <p:sp>
        <p:nvSpPr>
          <p:cNvPr id="1344593" name="Text Box 81"/>
          <p:cNvSpPr txBox="1">
            <a:spLocks noChangeArrowheads="1"/>
          </p:cNvSpPr>
          <p:nvPr/>
        </p:nvSpPr>
        <p:spPr bwMode="auto">
          <a:xfrm>
            <a:off x="6497813" y="5813426"/>
            <a:ext cx="253596" cy="215444"/>
          </a:xfrm>
          <a:prstGeom prst="rect">
            <a:avLst/>
          </a:prstGeom>
          <a:noFill/>
          <a:ln w="12700">
            <a:noFill/>
            <a:miter lim="800000"/>
            <a:headEnd type="none" w="sm" len="sm"/>
            <a:tailEnd type="none" w="sm" len="sm"/>
          </a:ln>
          <a:effectLst/>
        </p:spPr>
        <p:txBody>
          <a:bodyPr wrap="none">
            <a:spAutoFit/>
          </a:bodyPr>
          <a:lstStyle/>
          <a:p>
            <a:pPr marL="285750" indent="-285750" defTabSz="762000" eaLnBrk="0" hangingPunct="0"/>
            <a:r>
              <a:rPr lang="en-GB" sz="800">
                <a:solidFill>
                  <a:schemeClr val="bg1"/>
                </a:solidFill>
              </a:rPr>
              <a:t>K</a:t>
            </a:r>
          </a:p>
        </p:txBody>
      </p:sp>
      <p:sp>
        <p:nvSpPr>
          <p:cNvPr id="1344598" name="Rectangle 86"/>
          <p:cNvSpPr>
            <a:spLocks noChangeArrowheads="1"/>
          </p:cNvSpPr>
          <p:nvPr/>
        </p:nvSpPr>
        <p:spPr bwMode="auto">
          <a:xfrm>
            <a:off x="1915555" y="4902200"/>
            <a:ext cx="838200" cy="369888"/>
          </a:xfrm>
          <a:prstGeom prst="rect">
            <a:avLst/>
          </a:prstGeom>
          <a:solidFill>
            <a:schemeClr val="accent1"/>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Accounting </a:t>
            </a:r>
          </a:p>
          <a:p>
            <a:pPr marL="285750" indent="-285750" algn="ctr" defTabSz="762000" eaLnBrk="0" hangingPunct="0"/>
            <a:r>
              <a:rPr lang="en-GB" sz="900">
                <a:solidFill>
                  <a:schemeClr val="bg1"/>
                </a:solidFill>
              </a:rPr>
              <a:t>policies</a:t>
            </a:r>
          </a:p>
        </p:txBody>
      </p:sp>
      <p:cxnSp>
        <p:nvCxnSpPr>
          <p:cNvPr id="1344599" name="AutoShape 87"/>
          <p:cNvCxnSpPr>
            <a:cxnSpLocks noChangeShapeType="1"/>
            <a:stCxn id="1344521" idx="2"/>
            <a:endCxn id="1344598" idx="1"/>
          </p:cNvCxnSpPr>
          <p:nvPr/>
        </p:nvCxnSpPr>
        <p:spPr bwMode="auto">
          <a:xfrm>
            <a:off x="1159417" y="3970338"/>
            <a:ext cx="756138" cy="1117600"/>
          </a:xfrm>
          <a:prstGeom prst="straightConnector1">
            <a:avLst/>
          </a:prstGeom>
          <a:noFill/>
          <a:ln w="9525">
            <a:solidFill>
              <a:schemeClr val="hlink"/>
            </a:solidFill>
            <a:round/>
            <a:headEnd/>
            <a:tailEnd type="triangle" w="med" len="med"/>
          </a:ln>
          <a:effectLst/>
        </p:spPr>
      </p:cxnSp>
      <p:sp>
        <p:nvSpPr>
          <p:cNvPr id="1344600" name="Rectangle 88"/>
          <p:cNvSpPr>
            <a:spLocks noChangeArrowheads="1"/>
          </p:cNvSpPr>
          <p:nvPr/>
        </p:nvSpPr>
        <p:spPr bwMode="auto">
          <a:xfrm>
            <a:off x="1927278" y="5626100"/>
            <a:ext cx="838200" cy="369888"/>
          </a:xfrm>
          <a:prstGeom prst="rect">
            <a:avLst/>
          </a:prstGeom>
          <a:solidFill>
            <a:schemeClr val="accent1"/>
          </a:solidFill>
          <a:ln w="9525">
            <a:solidFill>
              <a:schemeClr val="accent1"/>
            </a:solidFill>
            <a:miter lim="800000"/>
            <a:headEnd type="none" w="sm" len="sm"/>
            <a:tailEnd type="none" w="sm" len="sm"/>
          </a:ln>
          <a:effectLst/>
        </p:spPr>
        <p:txBody>
          <a:bodyPr wrap="none" anchor="ctr"/>
          <a:lstStyle/>
          <a:p>
            <a:pPr marL="285750" indent="-285750" algn="ctr" defTabSz="762000" eaLnBrk="0" hangingPunct="0"/>
            <a:r>
              <a:rPr lang="en-GB" sz="900">
                <a:solidFill>
                  <a:schemeClr val="bg1"/>
                </a:solidFill>
              </a:rPr>
              <a:t>Basis of </a:t>
            </a:r>
          </a:p>
          <a:p>
            <a:pPr marL="285750" indent="-285750" algn="ctr" defTabSz="762000" eaLnBrk="0" hangingPunct="0"/>
            <a:r>
              <a:rPr lang="en-GB" sz="900">
                <a:solidFill>
                  <a:schemeClr val="bg1"/>
                </a:solidFill>
              </a:rPr>
              <a:t>preparation</a:t>
            </a:r>
          </a:p>
        </p:txBody>
      </p:sp>
      <p:cxnSp>
        <p:nvCxnSpPr>
          <p:cNvPr id="1344601" name="AutoShape 89"/>
          <p:cNvCxnSpPr>
            <a:cxnSpLocks noChangeShapeType="1"/>
            <a:stCxn id="1344521" idx="2"/>
            <a:endCxn id="1344600" idx="1"/>
          </p:cNvCxnSpPr>
          <p:nvPr/>
        </p:nvCxnSpPr>
        <p:spPr bwMode="auto">
          <a:xfrm>
            <a:off x="1159416" y="3970338"/>
            <a:ext cx="767862" cy="1841500"/>
          </a:xfrm>
          <a:prstGeom prst="straightConnector1">
            <a:avLst/>
          </a:prstGeom>
          <a:noFill/>
          <a:ln w="9525">
            <a:solidFill>
              <a:schemeClr val="hlink"/>
            </a:solidFill>
            <a:round/>
            <a:headEnd/>
            <a:tailEnd type="triangle" w="med" len="med"/>
          </a:ln>
          <a:effectLst/>
        </p:spPr>
      </p:cxnSp>
      <p:sp>
        <p:nvSpPr>
          <p:cNvPr id="97" name="TextBox 96"/>
          <p:cNvSpPr txBox="1"/>
          <p:nvPr/>
        </p:nvSpPr>
        <p:spPr>
          <a:xfrm>
            <a:off x="193956" y="1139532"/>
            <a:ext cx="1588655" cy="2123658"/>
          </a:xfrm>
          <a:prstGeom prst="rect">
            <a:avLst/>
          </a:prstGeom>
          <a:noFill/>
        </p:spPr>
        <p:txBody>
          <a:bodyPr wrap="square" rtlCol="0">
            <a:spAutoFit/>
          </a:bodyPr>
          <a:lstStyle/>
          <a:p>
            <a:r>
              <a:rPr lang="en-US" sz="1200" i="1" dirty="0" smtClean="0">
                <a:solidFill>
                  <a:srgbClr val="8E258D"/>
                </a:solidFill>
              </a:rPr>
              <a:t>The airline industry example is used to illustrate the value driver tree. As a first step to any target’s income statement analysis, we should aim to understand the value drivers for the company’s profits </a:t>
            </a:r>
            <a:endParaRPr lang="en-US" sz="1200" i="1" dirty="0">
              <a:solidFill>
                <a:srgbClr val="8E258D"/>
              </a:solidFill>
            </a:endParaRPr>
          </a:p>
        </p:txBody>
      </p:sp>
      <p:sp>
        <p:nvSpPr>
          <p:cNvPr id="92"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kumimoji="0" lang="en-US" b="1" i="0" u="none" strike="noStrike" kern="0" cap="none" spc="0" normalizeH="0" baseline="0" noProof="0" dirty="0" smtClean="0">
                <a:ln>
                  <a:noFill/>
                </a:ln>
                <a:solidFill>
                  <a:schemeClr val="bg1"/>
                </a:solidFill>
                <a:effectLst/>
                <a:uLnTx/>
                <a:uFillTx/>
              </a:rPr>
              <a:t>Example of</a:t>
            </a:r>
            <a:r>
              <a:rPr kumimoji="0" lang="en-US" b="1" i="0" u="none" strike="noStrike" kern="0" cap="none" spc="0" normalizeH="0" noProof="0" dirty="0" smtClean="0">
                <a:ln>
                  <a:noFill/>
                </a:ln>
                <a:solidFill>
                  <a:schemeClr val="bg1"/>
                </a:solidFill>
                <a:effectLst/>
                <a:uLnTx/>
                <a:uFillTx/>
              </a:rPr>
              <a:t> a value driver tree</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89"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9" name="Rectangle 19"/>
          <p:cNvSpPr>
            <a:spLocks noChangeArrowheads="1"/>
          </p:cNvSpPr>
          <p:nvPr/>
        </p:nvSpPr>
        <p:spPr bwMode="auto">
          <a:xfrm>
            <a:off x="942561" y="2507430"/>
            <a:ext cx="2087563" cy="1584325"/>
          </a:xfrm>
          <a:prstGeom prst="rect">
            <a:avLst/>
          </a:prstGeom>
          <a:solidFill>
            <a:srgbClr val="007C92"/>
          </a:solidFill>
          <a:ln w="9525">
            <a:noFill/>
            <a:miter lim="800000"/>
            <a:headEnd/>
            <a:tailEnd/>
          </a:ln>
          <a:effectLst/>
        </p:spPr>
        <p:txBody>
          <a:bodyPr wrap="none" anchor="ctr"/>
          <a:lstStyle/>
          <a:p>
            <a:pPr eaLnBrk="0" hangingPunct="0"/>
            <a:r>
              <a:rPr lang="en-US" sz="1400">
                <a:solidFill>
                  <a:schemeClr val="bg1"/>
                </a:solidFill>
              </a:rPr>
              <a:t>General issues</a:t>
            </a:r>
          </a:p>
        </p:txBody>
      </p:sp>
      <p:sp>
        <p:nvSpPr>
          <p:cNvPr id="1884180" name="Rectangle 20"/>
          <p:cNvSpPr>
            <a:spLocks noChangeArrowheads="1"/>
          </p:cNvSpPr>
          <p:nvPr/>
        </p:nvSpPr>
        <p:spPr bwMode="auto">
          <a:xfrm>
            <a:off x="3247611" y="1931167"/>
            <a:ext cx="5111750" cy="360363"/>
          </a:xfrm>
          <a:prstGeom prst="rect">
            <a:avLst/>
          </a:prstGeom>
          <a:solidFill>
            <a:srgbClr val="007C92"/>
          </a:solidFill>
          <a:ln w="9525">
            <a:noFill/>
            <a:miter lim="800000"/>
            <a:headEnd/>
            <a:tailEnd/>
          </a:ln>
          <a:effectLst/>
        </p:spPr>
        <p:txBody>
          <a:bodyPr wrap="none" anchor="ctr"/>
          <a:lstStyle/>
          <a:p>
            <a:pPr eaLnBrk="0" hangingPunct="0"/>
            <a:r>
              <a:rPr lang="en-US" sz="1400">
                <a:solidFill>
                  <a:schemeClr val="bg1"/>
                </a:solidFill>
              </a:rPr>
              <a:t>Descriptions (examples)</a:t>
            </a:r>
          </a:p>
        </p:txBody>
      </p:sp>
      <p:sp>
        <p:nvSpPr>
          <p:cNvPr id="1884181" name="Rectangle 21"/>
          <p:cNvSpPr>
            <a:spLocks noChangeArrowheads="1"/>
          </p:cNvSpPr>
          <p:nvPr/>
        </p:nvSpPr>
        <p:spPr bwMode="auto">
          <a:xfrm>
            <a:off x="3247611" y="2507430"/>
            <a:ext cx="5111750" cy="1584325"/>
          </a:xfrm>
          <a:prstGeom prst="rect">
            <a:avLst/>
          </a:prstGeom>
          <a:solidFill>
            <a:srgbClr val="BFDEE4"/>
          </a:solidFill>
          <a:ln w="9525">
            <a:noFill/>
            <a:miter lim="800000"/>
            <a:headEnd/>
            <a:tailEnd/>
          </a:ln>
          <a:effectLst/>
        </p:spPr>
        <p:txBody>
          <a:bodyPr wrap="square" anchor="ctr"/>
          <a:lstStyle/>
          <a:p>
            <a:pPr marL="352425" indent="-352425" eaLnBrk="0" hangingPunct="0">
              <a:buSzPct val="125000"/>
              <a:buFont typeface="Arial" pitchFamily="34" charset="0"/>
              <a:buChar char="▪"/>
            </a:pPr>
            <a:r>
              <a:rPr lang="en-US" sz="1400" dirty="0">
                <a:solidFill>
                  <a:srgbClr val="00338D"/>
                </a:solidFill>
              </a:rPr>
              <a:t>Customer concentration</a:t>
            </a:r>
          </a:p>
          <a:p>
            <a:pPr marL="352425" indent="-352425" eaLnBrk="0" hangingPunct="0">
              <a:buSzPct val="125000"/>
              <a:buFont typeface="Arial" pitchFamily="34" charset="0"/>
              <a:buChar char="▪"/>
            </a:pPr>
            <a:r>
              <a:rPr lang="en-US" sz="1400" dirty="0">
                <a:solidFill>
                  <a:srgbClr val="00338D"/>
                </a:solidFill>
              </a:rPr>
              <a:t>Declining sales volume</a:t>
            </a:r>
          </a:p>
          <a:p>
            <a:pPr marL="352425" indent="-352425" eaLnBrk="0" hangingPunct="0">
              <a:buSzPct val="125000"/>
              <a:buFont typeface="Arial" pitchFamily="34" charset="0"/>
              <a:buChar char="▪"/>
            </a:pPr>
            <a:r>
              <a:rPr lang="en-US" sz="1400" dirty="0">
                <a:solidFill>
                  <a:srgbClr val="00338D"/>
                </a:solidFill>
              </a:rPr>
              <a:t>Win/loss of significant customers</a:t>
            </a:r>
          </a:p>
          <a:p>
            <a:pPr marL="352425" indent="-352425" eaLnBrk="0" hangingPunct="0">
              <a:buSzPct val="125000"/>
              <a:buFont typeface="Arial" pitchFamily="34" charset="0"/>
              <a:buChar char="▪"/>
            </a:pPr>
            <a:r>
              <a:rPr lang="en-US" sz="1400" dirty="0">
                <a:solidFill>
                  <a:srgbClr val="00338D"/>
                </a:solidFill>
              </a:rPr>
              <a:t>Revenue recognition</a:t>
            </a:r>
          </a:p>
          <a:p>
            <a:pPr marL="352425" indent="-352425" eaLnBrk="0" hangingPunct="0">
              <a:buSzPct val="125000"/>
              <a:buFont typeface="Arial" pitchFamily="34" charset="0"/>
              <a:buChar char="▪"/>
            </a:pPr>
            <a:r>
              <a:rPr lang="en-US" sz="1400" dirty="0">
                <a:solidFill>
                  <a:srgbClr val="00338D"/>
                </a:solidFill>
              </a:rPr>
              <a:t>Margin erosion</a:t>
            </a:r>
          </a:p>
          <a:p>
            <a:pPr marL="352425" indent="-352425" eaLnBrk="0" hangingPunct="0">
              <a:buSzPct val="125000"/>
              <a:buFont typeface="Arial" pitchFamily="34" charset="0"/>
              <a:buChar char="▪"/>
            </a:pPr>
            <a:r>
              <a:rPr lang="en-US" sz="1400" dirty="0">
                <a:solidFill>
                  <a:srgbClr val="00338D"/>
                </a:solidFill>
              </a:rPr>
              <a:t>Performance variation by product/division</a:t>
            </a:r>
          </a:p>
        </p:txBody>
      </p:sp>
      <p:sp>
        <p:nvSpPr>
          <p:cNvPr id="1884182" name="Rectangle 22"/>
          <p:cNvSpPr>
            <a:spLocks noChangeArrowheads="1"/>
          </p:cNvSpPr>
          <p:nvPr/>
        </p:nvSpPr>
        <p:spPr bwMode="auto">
          <a:xfrm>
            <a:off x="942561" y="4255267"/>
            <a:ext cx="2087563" cy="1492250"/>
          </a:xfrm>
          <a:prstGeom prst="rect">
            <a:avLst/>
          </a:prstGeom>
          <a:solidFill>
            <a:srgbClr val="007C92"/>
          </a:solidFill>
          <a:ln w="9525">
            <a:noFill/>
            <a:miter lim="800000"/>
            <a:headEnd/>
            <a:tailEnd/>
          </a:ln>
          <a:effectLst/>
        </p:spPr>
        <p:txBody>
          <a:bodyPr wrap="none" anchor="ctr"/>
          <a:lstStyle/>
          <a:p>
            <a:pPr eaLnBrk="0" hangingPunct="0"/>
            <a:r>
              <a:rPr lang="en-US" sz="1400">
                <a:solidFill>
                  <a:schemeClr val="bg1"/>
                </a:solidFill>
              </a:rPr>
              <a:t>Specific issues</a:t>
            </a:r>
          </a:p>
        </p:txBody>
      </p:sp>
      <p:sp>
        <p:nvSpPr>
          <p:cNvPr id="1884183" name="Rectangle 23"/>
          <p:cNvSpPr>
            <a:spLocks noChangeArrowheads="1"/>
          </p:cNvSpPr>
          <p:nvPr/>
        </p:nvSpPr>
        <p:spPr bwMode="auto">
          <a:xfrm>
            <a:off x="3247611" y="4255267"/>
            <a:ext cx="5111750" cy="1492250"/>
          </a:xfrm>
          <a:prstGeom prst="rect">
            <a:avLst/>
          </a:prstGeom>
          <a:solidFill>
            <a:srgbClr val="BFDEE4"/>
          </a:solidFill>
          <a:ln w="9525">
            <a:noFill/>
            <a:miter lim="800000"/>
            <a:headEnd/>
            <a:tailEnd/>
          </a:ln>
          <a:effectLst/>
        </p:spPr>
        <p:txBody>
          <a:bodyPr wrap="square" anchor="ctr"/>
          <a:lstStyle/>
          <a:p>
            <a:pPr marL="352425" indent="-352425" eaLnBrk="0" hangingPunct="0">
              <a:buSzPct val="125000"/>
              <a:buFont typeface="Arial" pitchFamily="34" charset="0"/>
              <a:buChar char="▪"/>
            </a:pPr>
            <a:r>
              <a:rPr lang="en-US" sz="1400" dirty="0">
                <a:solidFill>
                  <a:srgbClr val="00338D"/>
                </a:solidFill>
              </a:rPr>
              <a:t>Related party transactions</a:t>
            </a:r>
          </a:p>
          <a:p>
            <a:pPr marL="352425" indent="-352425" eaLnBrk="0" hangingPunct="0">
              <a:buSzPct val="125000"/>
              <a:buFont typeface="Arial" pitchFamily="34" charset="0"/>
              <a:buChar char="▪"/>
            </a:pPr>
            <a:r>
              <a:rPr lang="en-US" sz="1400" dirty="0">
                <a:solidFill>
                  <a:srgbClr val="00338D"/>
                </a:solidFill>
              </a:rPr>
              <a:t>Commingling with personal expenses</a:t>
            </a:r>
          </a:p>
          <a:p>
            <a:pPr marL="352425" indent="-352425" eaLnBrk="0" hangingPunct="0">
              <a:buSzPct val="125000"/>
              <a:buFont typeface="Arial" pitchFamily="34" charset="0"/>
              <a:buChar char="▪"/>
            </a:pPr>
            <a:r>
              <a:rPr lang="en-US" sz="1400" dirty="0">
                <a:solidFill>
                  <a:srgbClr val="00338D"/>
                </a:solidFill>
              </a:rPr>
              <a:t>Allocated corporate expenses</a:t>
            </a:r>
          </a:p>
          <a:p>
            <a:pPr marL="352425" indent="-352425" eaLnBrk="0" hangingPunct="0">
              <a:buSzPct val="125000"/>
              <a:buFont typeface="Arial" pitchFamily="34" charset="0"/>
              <a:buChar char="▪"/>
            </a:pPr>
            <a:r>
              <a:rPr lang="en-US" sz="1400" dirty="0">
                <a:solidFill>
                  <a:srgbClr val="00338D"/>
                </a:solidFill>
              </a:rPr>
              <a:t>Standalone costs</a:t>
            </a:r>
          </a:p>
          <a:p>
            <a:pPr marL="352425" indent="-352425" eaLnBrk="0" hangingPunct="0">
              <a:buSzPct val="125000"/>
              <a:buFont typeface="Arial" pitchFamily="34" charset="0"/>
              <a:buChar char="▪"/>
            </a:pPr>
            <a:r>
              <a:rPr lang="en-US" sz="1400" dirty="0">
                <a:solidFill>
                  <a:srgbClr val="00338D"/>
                </a:solidFill>
              </a:rPr>
              <a:t>Transition service issues</a:t>
            </a:r>
          </a:p>
        </p:txBody>
      </p:sp>
      <p:sp>
        <p:nvSpPr>
          <p:cNvPr id="25" name="TextBox 24"/>
          <p:cNvSpPr txBox="1"/>
          <p:nvPr/>
        </p:nvSpPr>
        <p:spPr>
          <a:xfrm>
            <a:off x="241300" y="1185718"/>
            <a:ext cx="8616373" cy="646331"/>
          </a:xfrm>
          <a:prstGeom prst="rect">
            <a:avLst/>
          </a:prstGeom>
          <a:noFill/>
        </p:spPr>
        <p:txBody>
          <a:bodyPr wrap="square" rtlCol="0">
            <a:spAutoFit/>
          </a:bodyPr>
          <a:lstStyle/>
          <a:p>
            <a:r>
              <a:rPr lang="en-US" b="1" dirty="0" smtClean="0">
                <a:solidFill>
                  <a:srgbClr val="8E258D"/>
                </a:solidFill>
              </a:rPr>
              <a:t>Based on the understanding of the industry and the business</a:t>
            </a:r>
            <a:r>
              <a:rPr lang="en-US" b="1" smtClean="0">
                <a:solidFill>
                  <a:srgbClr val="8E258D"/>
                </a:solidFill>
              </a:rPr>
              <a:t>, think </a:t>
            </a:r>
            <a:r>
              <a:rPr lang="en-US" b="1" dirty="0" smtClean="0">
                <a:solidFill>
                  <a:srgbClr val="8E258D"/>
                </a:solidFill>
              </a:rPr>
              <a:t>about potential due </a:t>
            </a:r>
            <a:r>
              <a:rPr lang="en-US" b="1" smtClean="0">
                <a:solidFill>
                  <a:srgbClr val="8E258D"/>
                </a:solidFill>
              </a:rPr>
              <a:t>diligence issues...   </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3: </a:t>
            </a:r>
            <a:r>
              <a:rPr lang="en-US" b="1" kern="0" dirty="0" smtClean="0">
                <a:solidFill>
                  <a:schemeClr val="bg1"/>
                </a:solidFill>
              </a:rPr>
              <a:t>Consider potential due diligence issues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2" name="TextBox 11"/>
          <p:cNvSpPr txBox="1"/>
          <p:nvPr/>
        </p:nvSpPr>
        <p:spPr>
          <a:xfrm>
            <a:off x="266947" y="5864840"/>
            <a:ext cx="8616373" cy="369332"/>
          </a:xfrm>
          <a:prstGeom prst="rect">
            <a:avLst/>
          </a:prstGeom>
          <a:noFill/>
        </p:spPr>
        <p:txBody>
          <a:bodyPr wrap="square" rtlCol="0">
            <a:spAutoFit/>
          </a:bodyPr>
          <a:lstStyle/>
          <a:p>
            <a:pPr algn="r"/>
            <a:r>
              <a:rPr lang="en-US" b="1" dirty="0" smtClean="0">
                <a:solidFill>
                  <a:srgbClr val="8E258D"/>
                </a:solidFill>
              </a:rPr>
              <a:t>...remember to get your client’s views on potential due diligence issues!</a:t>
            </a:r>
            <a:endParaRPr lang="en-US" b="1" dirty="0">
              <a:solidFill>
                <a:srgbClr val="8E258D"/>
              </a:solidFill>
            </a:endParaRPr>
          </a:p>
        </p:txBody>
      </p:sp>
      <p:pic>
        <p:nvPicPr>
          <p:cNvPr id="14"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41300" y="1185718"/>
            <a:ext cx="8616373" cy="369332"/>
          </a:xfrm>
          <a:prstGeom prst="rect">
            <a:avLst/>
          </a:prstGeom>
          <a:noFill/>
        </p:spPr>
        <p:txBody>
          <a:bodyPr wrap="square" rtlCol="0">
            <a:spAutoFit/>
          </a:bodyPr>
          <a:lstStyle/>
          <a:p>
            <a:r>
              <a:rPr lang="en-US" b="1" smtClean="0">
                <a:solidFill>
                  <a:srgbClr val="8E258D"/>
                </a:solidFill>
              </a:rPr>
              <a:t>Plan analysis to address potential due diligence issues...   </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4: </a:t>
            </a:r>
            <a:r>
              <a:rPr lang="en-US" b="1" kern="0" dirty="0" smtClean="0">
                <a:solidFill>
                  <a:schemeClr val="bg1"/>
                </a:solidFill>
              </a:rPr>
              <a:t>Determine information gap and plan analysis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0" name="Rectangle 19"/>
          <p:cNvSpPr>
            <a:spLocks noChangeArrowheads="1"/>
          </p:cNvSpPr>
          <p:nvPr/>
        </p:nvSpPr>
        <p:spPr bwMode="auto">
          <a:xfrm>
            <a:off x="726400" y="3075915"/>
            <a:ext cx="588962" cy="431800"/>
          </a:xfrm>
          <a:prstGeom prst="rect">
            <a:avLst/>
          </a:prstGeom>
          <a:gradFill rotWithShape="0">
            <a:gsLst>
              <a:gs pos="0">
                <a:schemeClr val="bg1"/>
              </a:gs>
              <a:gs pos="50000">
                <a:schemeClr val="accent1"/>
              </a:gs>
              <a:gs pos="100000">
                <a:schemeClr val="bg1"/>
              </a:gs>
            </a:gsLst>
            <a:lin ang="18900000" scaled="1"/>
          </a:gradFill>
          <a:ln w="9525">
            <a:solidFill>
              <a:schemeClr val="tx1"/>
            </a:solidFill>
            <a:miter lim="800000"/>
            <a:headEnd/>
            <a:tailEnd/>
          </a:ln>
          <a:effectLst/>
        </p:spPr>
        <p:txBody>
          <a:bodyPr wrap="none" anchor="ctr"/>
          <a:lstStyle/>
          <a:p>
            <a:endParaRPr lang="en-US"/>
          </a:p>
        </p:txBody>
      </p:sp>
      <p:sp>
        <p:nvSpPr>
          <p:cNvPr id="12" name="Text Box 20"/>
          <p:cNvSpPr txBox="1">
            <a:spLocks noChangeArrowheads="1"/>
          </p:cNvSpPr>
          <p:nvPr/>
        </p:nvSpPr>
        <p:spPr bwMode="auto">
          <a:xfrm>
            <a:off x="497800" y="2283753"/>
            <a:ext cx="1011237" cy="738664"/>
          </a:xfrm>
          <a:prstGeom prst="rect">
            <a:avLst/>
          </a:prstGeom>
          <a:noFill/>
          <a:ln w="9525">
            <a:noFill/>
            <a:miter lim="800000"/>
            <a:headEnd/>
            <a:tailEnd/>
          </a:ln>
          <a:effectLst/>
        </p:spPr>
        <p:txBody>
          <a:bodyPr wrap="square">
            <a:spAutoFit/>
          </a:bodyPr>
          <a:lstStyle/>
          <a:p>
            <a:pPr algn="ctr" eaLnBrk="0" hangingPunct="0"/>
            <a:r>
              <a:rPr lang="en-US" sz="1400" dirty="0">
                <a:solidFill>
                  <a:srgbClr val="00338D"/>
                </a:solidFill>
              </a:rPr>
              <a:t>What we have</a:t>
            </a:r>
            <a:r>
              <a:rPr lang="en-US" sz="1400" dirty="0" smtClean="0">
                <a:solidFill>
                  <a:srgbClr val="00338D"/>
                </a:solidFill>
              </a:rPr>
              <a:t>/ know </a:t>
            </a:r>
            <a:r>
              <a:rPr lang="en-US" sz="1400" dirty="0">
                <a:solidFill>
                  <a:srgbClr val="00338D"/>
                </a:solidFill>
              </a:rPr>
              <a:t>now</a:t>
            </a:r>
          </a:p>
        </p:txBody>
      </p:sp>
      <p:sp>
        <p:nvSpPr>
          <p:cNvPr id="13" name="Rectangle 21"/>
          <p:cNvSpPr>
            <a:spLocks noChangeArrowheads="1"/>
          </p:cNvSpPr>
          <p:nvPr/>
        </p:nvSpPr>
        <p:spPr bwMode="auto">
          <a:xfrm>
            <a:off x="6620787" y="3088615"/>
            <a:ext cx="588963" cy="431800"/>
          </a:xfrm>
          <a:prstGeom prst="rect">
            <a:avLst/>
          </a:prstGeom>
          <a:gradFill rotWithShape="0">
            <a:gsLst>
              <a:gs pos="0">
                <a:schemeClr val="bg1"/>
              </a:gs>
              <a:gs pos="50000">
                <a:schemeClr val="accent1"/>
              </a:gs>
              <a:gs pos="100000">
                <a:schemeClr val="bg1"/>
              </a:gs>
            </a:gsLst>
            <a:lin ang="18900000" scaled="1"/>
          </a:gradFill>
          <a:ln w="9525">
            <a:solidFill>
              <a:schemeClr val="tx1"/>
            </a:solidFill>
            <a:miter lim="800000"/>
            <a:headEnd/>
            <a:tailEnd/>
          </a:ln>
          <a:effectLst/>
        </p:spPr>
        <p:txBody>
          <a:bodyPr wrap="none" anchor="ctr"/>
          <a:lstStyle/>
          <a:p>
            <a:endParaRPr lang="en-US"/>
          </a:p>
        </p:txBody>
      </p:sp>
      <p:sp>
        <p:nvSpPr>
          <p:cNvPr id="14" name="Text Box 22"/>
          <p:cNvSpPr txBox="1">
            <a:spLocks noChangeArrowheads="1"/>
          </p:cNvSpPr>
          <p:nvPr/>
        </p:nvSpPr>
        <p:spPr bwMode="auto">
          <a:xfrm>
            <a:off x="6315987" y="2119768"/>
            <a:ext cx="1244600" cy="954107"/>
          </a:xfrm>
          <a:prstGeom prst="rect">
            <a:avLst/>
          </a:prstGeom>
          <a:noFill/>
          <a:ln w="9525">
            <a:noFill/>
            <a:miter lim="800000"/>
            <a:headEnd/>
            <a:tailEnd/>
          </a:ln>
          <a:effectLst/>
        </p:spPr>
        <p:txBody>
          <a:bodyPr>
            <a:spAutoFit/>
          </a:bodyPr>
          <a:lstStyle/>
          <a:p>
            <a:pPr algn="ctr" eaLnBrk="0" hangingPunct="0"/>
            <a:r>
              <a:rPr lang="en-US" sz="1400" dirty="0">
                <a:solidFill>
                  <a:srgbClr val="00338D"/>
                </a:solidFill>
              </a:rPr>
              <a:t>What we need to have/know</a:t>
            </a:r>
          </a:p>
          <a:p>
            <a:pPr algn="ctr" eaLnBrk="0" hangingPunct="0"/>
            <a:r>
              <a:rPr lang="en-US" sz="1400" dirty="0">
                <a:solidFill>
                  <a:srgbClr val="00338D"/>
                </a:solidFill>
              </a:rPr>
              <a:t>ultimately</a:t>
            </a:r>
          </a:p>
        </p:txBody>
      </p:sp>
      <p:sp>
        <p:nvSpPr>
          <p:cNvPr id="15" name="Line 23"/>
          <p:cNvSpPr>
            <a:spLocks noChangeShapeType="1"/>
          </p:cNvSpPr>
          <p:nvPr/>
        </p:nvSpPr>
        <p:spPr bwMode="auto">
          <a:xfrm>
            <a:off x="1558635" y="3296578"/>
            <a:ext cx="4775200" cy="0"/>
          </a:xfrm>
          <a:prstGeom prst="line">
            <a:avLst/>
          </a:prstGeom>
          <a:noFill/>
          <a:ln w="38100">
            <a:solidFill>
              <a:srgbClr val="7AB800"/>
            </a:solidFill>
            <a:round/>
            <a:headEnd type="triangle" w="lg" len="lg"/>
            <a:tailEnd type="triangle" w="lg" len="lg"/>
          </a:ln>
          <a:effectLst/>
        </p:spPr>
        <p:txBody>
          <a:bodyPr wrap="none" anchor="ctr"/>
          <a:lstStyle/>
          <a:p>
            <a:endParaRPr lang="en-US"/>
          </a:p>
        </p:txBody>
      </p:sp>
      <p:sp>
        <p:nvSpPr>
          <p:cNvPr id="16" name="Text Box 24"/>
          <p:cNvSpPr txBox="1">
            <a:spLocks noChangeArrowheads="1"/>
          </p:cNvSpPr>
          <p:nvPr/>
        </p:nvSpPr>
        <p:spPr bwMode="auto">
          <a:xfrm>
            <a:off x="2977217" y="2834615"/>
            <a:ext cx="1911350" cy="366713"/>
          </a:xfrm>
          <a:prstGeom prst="rect">
            <a:avLst/>
          </a:prstGeom>
          <a:noFill/>
          <a:ln w="9525">
            <a:noFill/>
            <a:miter lim="800000"/>
            <a:headEnd/>
            <a:tailEnd/>
          </a:ln>
          <a:effectLst/>
        </p:spPr>
        <p:txBody>
          <a:bodyPr>
            <a:spAutoFit/>
          </a:bodyPr>
          <a:lstStyle/>
          <a:p>
            <a:pPr algn="l" eaLnBrk="0" hangingPunct="0"/>
            <a:r>
              <a:rPr lang="en-US" sz="1800"/>
              <a:t>Information gap</a:t>
            </a:r>
          </a:p>
        </p:txBody>
      </p:sp>
      <p:sp>
        <p:nvSpPr>
          <p:cNvPr id="17" name="Text Box 25"/>
          <p:cNvSpPr txBox="1">
            <a:spLocks noChangeArrowheads="1"/>
          </p:cNvSpPr>
          <p:nvPr/>
        </p:nvSpPr>
        <p:spPr bwMode="auto">
          <a:xfrm>
            <a:off x="1723350" y="3493428"/>
            <a:ext cx="4102405" cy="830997"/>
          </a:xfrm>
          <a:prstGeom prst="rect">
            <a:avLst/>
          </a:prstGeom>
          <a:noFill/>
          <a:ln w="9525">
            <a:noFill/>
            <a:miter lim="800000"/>
            <a:headEnd/>
            <a:tailEnd/>
          </a:ln>
          <a:effectLst/>
        </p:spPr>
        <p:txBody>
          <a:bodyPr wrap="none">
            <a:spAutoFit/>
          </a:bodyPr>
          <a:lstStyle/>
          <a:p>
            <a:pPr algn="l" eaLnBrk="0" hangingPunct="0">
              <a:buClr>
                <a:schemeClr val="accent1"/>
              </a:buClr>
              <a:buSzPct val="125000"/>
              <a:buFont typeface="Arial" pitchFamily="34" charset="0"/>
              <a:buChar char="▪"/>
            </a:pPr>
            <a:r>
              <a:rPr lang="en-US" sz="1600" dirty="0"/>
              <a:t> Fill by analyzing financial/operational data</a:t>
            </a:r>
          </a:p>
          <a:p>
            <a:pPr algn="l" eaLnBrk="0" hangingPunct="0">
              <a:buClr>
                <a:schemeClr val="accent1"/>
              </a:buClr>
              <a:buSzPct val="125000"/>
              <a:buFont typeface="Arial" pitchFamily="34" charset="0"/>
              <a:buChar char="▪"/>
            </a:pPr>
            <a:r>
              <a:rPr lang="en-US" sz="1600" dirty="0"/>
              <a:t> Fill by reading contracts</a:t>
            </a:r>
          </a:p>
          <a:p>
            <a:pPr algn="l" eaLnBrk="0" hangingPunct="0">
              <a:buClr>
                <a:schemeClr val="accent1"/>
              </a:buClr>
              <a:buSzPct val="125000"/>
              <a:buFont typeface="Arial" pitchFamily="34" charset="0"/>
              <a:buChar char="▪"/>
            </a:pPr>
            <a:r>
              <a:rPr lang="en-US" sz="1600" dirty="0"/>
              <a:t> Fill by conducting management interview</a:t>
            </a:r>
          </a:p>
        </p:txBody>
      </p:sp>
      <p:sp>
        <p:nvSpPr>
          <p:cNvPr id="18" name="AutoShape 26"/>
          <p:cNvSpPr>
            <a:spLocks/>
          </p:cNvSpPr>
          <p:nvPr/>
        </p:nvSpPr>
        <p:spPr bwMode="auto">
          <a:xfrm rot="5400000">
            <a:off x="6953369" y="2914784"/>
            <a:ext cx="215900" cy="2122487"/>
          </a:xfrm>
          <a:prstGeom prst="rightBrace">
            <a:avLst>
              <a:gd name="adj1" fmla="val 81924"/>
              <a:gd name="adj2" fmla="val 50000"/>
            </a:avLst>
          </a:prstGeom>
          <a:noFill/>
          <a:ln w="9525">
            <a:solidFill>
              <a:schemeClr val="tx1"/>
            </a:solidFill>
            <a:round/>
            <a:headEnd/>
            <a:tailEnd/>
          </a:ln>
          <a:effectLst/>
        </p:spPr>
        <p:txBody>
          <a:bodyPr wrap="none" anchor="ctr"/>
          <a:lstStyle/>
          <a:p>
            <a:endParaRPr lang="en-US"/>
          </a:p>
        </p:txBody>
      </p:sp>
      <p:sp>
        <p:nvSpPr>
          <p:cNvPr id="19" name="Text Box 27"/>
          <p:cNvSpPr txBox="1">
            <a:spLocks noChangeArrowheads="1"/>
          </p:cNvSpPr>
          <p:nvPr/>
        </p:nvSpPr>
        <p:spPr bwMode="auto">
          <a:xfrm>
            <a:off x="5960387" y="4409415"/>
            <a:ext cx="2495550" cy="1169551"/>
          </a:xfrm>
          <a:prstGeom prst="rect">
            <a:avLst/>
          </a:prstGeom>
          <a:noFill/>
          <a:ln w="9525">
            <a:noFill/>
            <a:miter lim="800000"/>
            <a:headEnd/>
            <a:tailEnd/>
          </a:ln>
          <a:effectLst/>
        </p:spPr>
        <p:txBody>
          <a:bodyPr>
            <a:spAutoFit/>
          </a:bodyPr>
          <a:lstStyle/>
          <a:p>
            <a:pPr eaLnBrk="0" hangingPunct="0"/>
            <a:r>
              <a:rPr lang="en-US" sz="1400" dirty="0"/>
              <a:t>Understand the types of analysis to efficiently conduct the due diligence work and </a:t>
            </a:r>
            <a:r>
              <a:rPr lang="en-US" sz="1400" dirty="0" smtClean="0"/>
              <a:t>help ensure our work is efficient and focused</a:t>
            </a:r>
            <a:endParaRPr lang="en-US" sz="1400" dirty="0"/>
          </a:p>
        </p:txBody>
      </p:sp>
      <p:pic>
        <p:nvPicPr>
          <p:cNvPr id="21"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41300" y="1185718"/>
            <a:ext cx="8616373" cy="369332"/>
          </a:xfrm>
          <a:prstGeom prst="rect">
            <a:avLst/>
          </a:prstGeom>
          <a:noFill/>
        </p:spPr>
        <p:txBody>
          <a:bodyPr wrap="square" rtlCol="0">
            <a:spAutoFit/>
          </a:bodyPr>
          <a:lstStyle/>
          <a:p>
            <a:r>
              <a:rPr lang="en-US" b="1" smtClean="0">
                <a:solidFill>
                  <a:srgbClr val="8E258D"/>
                </a:solidFill>
              </a:rPr>
              <a:t>Collect the required data to complete the planned analysis...   </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5: </a:t>
            </a:r>
            <a:r>
              <a:rPr lang="en-US" b="1" kern="0" dirty="0" smtClean="0">
                <a:solidFill>
                  <a:schemeClr val="bg1"/>
                </a:solidFill>
              </a:rPr>
              <a:t>Collate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20" name="Rectangle 3"/>
          <p:cNvSpPr>
            <a:spLocks noChangeArrowheads="1"/>
          </p:cNvSpPr>
          <p:nvPr/>
        </p:nvSpPr>
        <p:spPr bwMode="auto">
          <a:xfrm>
            <a:off x="2605004" y="2218099"/>
            <a:ext cx="1498600" cy="1342089"/>
          </a:xfrm>
          <a:prstGeom prst="rect">
            <a:avLst/>
          </a:prstGeom>
          <a:solidFill>
            <a:srgbClr val="409DAD"/>
          </a:solidFill>
          <a:ln w="9525">
            <a:noFill/>
            <a:miter lim="800000"/>
            <a:headEnd/>
            <a:tailEnd/>
          </a:ln>
          <a:effectLst/>
        </p:spPr>
        <p:txBody>
          <a:bodyPr anchor="ctr"/>
          <a:lstStyle/>
          <a:p>
            <a:pPr eaLnBrk="0" hangingPunct="0"/>
            <a:r>
              <a:rPr lang="en-US" sz="1400" dirty="0">
                <a:solidFill>
                  <a:schemeClr val="bg1"/>
                </a:solidFill>
              </a:rPr>
              <a:t>Data room information/</a:t>
            </a:r>
          </a:p>
          <a:p>
            <a:pPr eaLnBrk="0" hangingPunct="0"/>
            <a:r>
              <a:rPr lang="en-US" sz="1400" dirty="0">
                <a:solidFill>
                  <a:schemeClr val="bg1"/>
                </a:solidFill>
              </a:rPr>
              <a:t>Information provided by Management</a:t>
            </a:r>
          </a:p>
        </p:txBody>
      </p:sp>
      <p:sp>
        <p:nvSpPr>
          <p:cNvPr id="21" name="Rectangle 4"/>
          <p:cNvSpPr>
            <a:spLocks noChangeArrowheads="1"/>
          </p:cNvSpPr>
          <p:nvPr/>
        </p:nvSpPr>
        <p:spPr bwMode="auto">
          <a:xfrm>
            <a:off x="2589715" y="1697195"/>
            <a:ext cx="5992969" cy="360362"/>
          </a:xfrm>
          <a:prstGeom prst="rect">
            <a:avLst/>
          </a:prstGeom>
          <a:solidFill>
            <a:srgbClr val="00505C"/>
          </a:solidFill>
          <a:ln w="9525">
            <a:noFill/>
            <a:miter lim="800000"/>
            <a:headEnd/>
            <a:tailEnd/>
          </a:ln>
          <a:effectLst/>
        </p:spPr>
        <p:txBody>
          <a:bodyPr wrap="none" anchor="ctr"/>
          <a:lstStyle/>
          <a:p>
            <a:pPr eaLnBrk="0" hangingPunct="0"/>
            <a:r>
              <a:rPr lang="en-US" sz="1600">
                <a:solidFill>
                  <a:schemeClr val="bg1"/>
                </a:solidFill>
              </a:rPr>
              <a:t>Descriptions (examples)</a:t>
            </a:r>
          </a:p>
        </p:txBody>
      </p:sp>
      <p:sp>
        <p:nvSpPr>
          <p:cNvPr id="23" name="Rectangle 5"/>
          <p:cNvSpPr>
            <a:spLocks noChangeArrowheads="1"/>
          </p:cNvSpPr>
          <p:nvPr/>
        </p:nvSpPr>
        <p:spPr bwMode="auto">
          <a:xfrm>
            <a:off x="4354728" y="2227152"/>
            <a:ext cx="4248150" cy="1314901"/>
          </a:xfrm>
          <a:prstGeom prst="rect">
            <a:avLst/>
          </a:prstGeom>
          <a:solidFill>
            <a:srgbClr val="BFDEE4"/>
          </a:solidFill>
          <a:ln w="9525">
            <a:noFill/>
            <a:miter lim="800000"/>
            <a:headEnd/>
            <a:tailEnd/>
          </a:ln>
          <a:effectLst/>
        </p:spPr>
        <p:txBody>
          <a:bodyPr wrap="none" anchor="t"/>
          <a:lstStyle/>
          <a:p>
            <a:pPr marL="352425" indent="-352425" algn="l" eaLnBrk="0" hangingPunct="0">
              <a:buSzPct val="125000"/>
              <a:buFont typeface="Arial" pitchFamily="34" charset="0"/>
              <a:buChar char="▪"/>
            </a:pPr>
            <a:r>
              <a:rPr lang="en-US" sz="1400" dirty="0">
                <a:solidFill>
                  <a:srgbClr val="00338D"/>
                </a:solidFill>
              </a:rPr>
              <a:t>Financial statements</a:t>
            </a:r>
          </a:p>
          <a:p>
            <a:pPr marL="352425" indent="-352425" algn="l" eaLnBrk="0" hangingPunct="0">
              <a:buSzPct val="125000"/>
              <a:buFont typeface="Arial" pitchFamily="34" charset="0"/>
              <a:buChar char="▪"/>
            </a:pPr>
            <a:r>
              <a:rPr lang="en-US" sz="1400" dirty="0" smtClean="0">
                <a:solidFill>
                  <a:srgbClr val="00338D"/>
                </a:solidFill>
              </a:rPr>
              <a:t>Management accounts</a:t>
            </a:r>
          </a:p>
          <a:p>
            <a:pPr marL="352425" indent="-352425" algn="l" eaLnBrk="0" hangingPunct="0">
              <a:buSzPct val="125000"/>
              <a:buFont typeface="Arial" pitchFamily="34" charset="0"/>
              <a:buChar char="▪"/>
            </a:pPr>
            <a:r>
              <a:rPr lang="en-US" sz="1400" dirty="0" smtClean="0">
                <a:solidFill>
                  <a:srgbClr val="00338D"/>
                </a:solidFill>
              </a:rPr>
              <a:t>Other schedules </a:t>
            </a:r>
            <a:r>
              <a:rPr lang="en-US" sz="1400" dirty="0">
                <a:solidFill>
                  <a:srgbClr val="00338D"/>
                </a:solidFill>
              </a:rPr>
              <a:t>(revenue, expenses)</a:t>
            </a:r>
          </a:p>
          <a:p>
            <a:pPr marL="352425" indent="-352425" algn="l" eaLnBrk="0" hangingPunct="0">
              <a:buSzPct val="125000"/>
              <a:buFont typeface="Arial" pitchFamily="34" charset="0"/>
              <a:buChar char="▪"/>
            </a:pPr>
            <a:r>
              <a:rPr lang="en-US" sz="1400" dirty="0">
                <a:solidFill>
                  <a:srgbClr val="00338D"/>
                </a:solidFill>
              </a:rPr>
              <a:t>Offering memorandum</a:t>
            </a:r>
          </a:p>
        </p:txBody>
      </p:sp>
      <p:sp>
        <p:nvSpPr>
          <p:cNvPr id="24" name="Rectangle 6"/>
          <p:cNvSpPr>
            <a:spLocks noChangeArrowheads="1"/>
          </p:cNvSpPr>
          <p:nvPr/>
        </p:nvSpPr>
        <p:spPr bwMode="auto">
          <a:xfrm>
            <a:off x="2598352" y="3666654"/>
            <a:ext cx="1523354" cy="811770"/>
          </a:xfrm>
          <a:prstGeom prst="rect">
            <a:avLst/>
          </a:prstGeom>
          <a:solidFill>
            <a:srgbClr val="409DAD"/>
          </a:solidFill>
          <a:ln w="9525">
            <a:noFill/>
            <a:miter lim="800000"/>
            <a:headEnd/>
            <a:tailEnd/>
          </a:ln>
          <a:effectLst/>
        </p:spPr>
        <p:txBody>
          <a:bodyPr anchor="ctr"/>
          <a:lstStyle/>
          <a:p>
            <a:pPr eaLnBrk="0" hangingPunct="0"/>
            <a:r>
              <a:rPr lang="en-US" sz="1400">
                <a:solidFill>
                  <a:schemeClr val="bg1"/>
                </a:solidFill>
              </a:rPr>
              <a:t>Outside of data room</a:t>
            </a:r>
          </a:p>
        </p:txBody>
      </p:sp>
      <p:sp>
        <p:nvSpPr>
          <p:cNvPr id="26" name="Rectangle 7"/>
          <p:cNvSpPr>
            <a:spLocks noChangeArrowheads="1"/>
          </p:cNvSpPr>
          <p:nvPr/>
        </p:nvSpPr>
        <p:spPr bwMode="auto">
          <a:xfrm>
            <a:off x="4354728" y="3684760"/>
            <a:ext cx="4248150" cy="795422"/>
          </a:xfrm>
          <a:prstGeom prst="rect">
            <a:avLst/>
          </a:prstGeom>
          <a:solidFill>
            <a:srgbClr val="BFDEE4"/>
          </a:solidFill>
          <a:ln w="9525">
            <a:noFill/>
            <a:miter lim="800000"/>
            <a:headEnd/>
            <a:tailEnd/>
          </a:ln>
          <a:effectLst/>
        </p:spPr>
        <p:txBody>
          <a:bodyPr wrap="none" anchor="ctr"/>
          <a:lstStyle/>
          <a:p>
            <a:pPr marL="352425" indent="-352425" eaLnBrk="0" hangingPunct="0">
              <a:buSzPct val="125000"/>
              <a:buFont typeface="Arial" pitchFamily="34" charset="0"/>
              <a:buChar char="▪"/>
            </a:pPr>
            <a:r>
              <a:rPr lang="en-US" sz="1400" dirty="0" err="1">
                <a:solidFill>
                  <a:srgbClr val="00338D"/>
                </a:solidFill>
              </a:rPr>
              <a:t>Workpaper</a:t>
            </a:r>
            <a:r>
              <a:rPr lang="en-US" sz="1400" dirty="0">
                <a:solidFill>
                  <a:srgbClr val="00338D"/>
                </a:solidFill>
              </a:rPr>
              <a:t> review</a:t>
            </a:r>
          </a:p>
          <a:p>
            <a:pPr marL="352425" indent="-352425" eaLnBrk="0" hangingPunct="0">
              <a:buSzPct val="125000"/>
              <a:buFont typeface="Arial" pitchFamily="34" charset="0"/>
              <a:buChar char="▪"/>
            </a:pPr>
            <a:r>
              <a:rPr lang="en-US" sz="1400" dirty="0">
                <a:solidFill>
                  <a:srgbClr val="00338D"/>
                </a:solidFill>
              </a:rPr>
              <a:t>SEC filings</a:t>
            </a:r>
          </a:p>
          <a:p>
            <a:pPr marL="352425" indent="-352425" eaLnBrk="0" hangingPunct="0">
              <a:buSzPct val="125000"/>
              <a:buFont typeface="Arial" pitchFamily="34" charset="0"/>
              <a:buChar char="▪"/>
            </a:pPr>
            <a:r>
              <a:rPr lang="en-US" sz="1400" dirty="0">
                <a:solidFill>
                  <a:srgbClr val="00338D"/>
                </a:solidFill>
              </a:rPr>
              <a:t>Market data (price, exchange rate)</a:t>
            </a:r>
          </a:p>
        </p:txBody>
      </p:sp>
      <p:sp>
        <p:nvSpPr>
          <p:cNvPr id="28" name="Text Box 9"/>
          <p:cNvSpPr txBox="1">
            <a:spLocks noChangeArrowheads="1"/>
          </p:cNvSpPr>
          <p:nvPr/>
        </p:nvSpPr>
        <p:spPr bwMode="auto">
          <a:xfrm>
            <a:off x="6002449" y="3139974"/>
            <a:ext cx="2507808" cy="323165"/>
          </a:xfrm>
          <a:prstGeom prst="rect">
            <a:avLst/>
          </a:prstGeom>
          <a:solidFill>
            <a:srgbClr val="8E258D"/>
          </a:solidFill>
          <a:ln w="9525">
            <a:noFill/>
            <a:miter lim="800000"/>
            <a:headEnd/>
            <a:tailEnd/>
          </a:ln>
          <a:effectLst/>
        </p:spPr>
        <p:txBody>
          <a:bodyPr wrap="square">
            <a:spAutoFit/>
          </a:bodyPr>
          <a:lstStyle/>
          <a:p>
            <a:pPr algn="l" eaLnBrk="0" hangingPunct="0"/>
            <a:r>
              <a:rPr lang="en-US" sz="1500" smtClean="0">
                <a:solidFill>
                  <a:schemeClr val="bg1"/>
                </a:solidFill>
              </a:rPr>
              <a:t>Key initial area of focus</a:t>
            </a:r>
            <a:endParaRPr lang="en-US" sz="1500">
              <a:solidFill>
                <a:schemeClr val="bg1"/>
              </a:solidFill>
            </a:endParaRPr>
          </a:p>
        </p:txBody>
      </p:sp>
      <p:sp>
        <p:nvSpPr>
          <p:cNvPr id="29" name="AutoShape 10"/>
          <p:cNvSpPr>
            <a:spLocks noChangeArrowheads="1"/>
          </p:cNvSpPr>
          <p:nvPr/>
        </p:nvSpPr>
        <p:spPr bwMode="auto">
          <a:xfrm>
            <a:off x="5549773" y="3199945"/>
            <a:ext cx="345033" cy="244475"/>
          </a:xfrm>
          <a:prstGeom prst="rightArrow">
            <a:avLst>
              <a:gd name="adj1" fmla="val 50000"/>
              <a:gd name="adj2" fmla="val 43517"/>
            </a:avLst>
          </a:prstGeom>
          <a:solidFill>
            <a:srgbClr val="C6ACCC"/>
          </a:solidFill>
          <a:ln w="9525">
            <a:noFill/>
            <a:miter lim="800000"/>
            <a:headEnd/>
            <a:tailEnd/>
          </a:ln>
          <a:effectLst/>
        </p:spPr>
        <p:txBody>
          <a:bodyPr wrap="none" anchor="ctr"/>
          <a:lstStyle/>
          <a:p>
            <a:endParaRPr lang="en-US">
              <a:solidFill>
                <a:schemeClr val="bg1"/>
              </a:solidFill>
            </a:endParaRPr>
          </a:p>
        </p:txBody>
      </p:sp>
      <p:sp>
        <p:nvSpPr>
          <p:cNvPr id="30" name="Rectangle 11"/>
          <p:cNvSpPr>
            <a:spLocks noChangeArrowheads="1"/>
          </p:cNvSpPr>
          <p:nvPr/>
        </p:nvSpPr>
        <p:spPr bwMode="auto">
          <a:xfrm>
            <a:off x="2598953" y="5267325"/>
            <a:ext cx="1511300" cy="1009650"/>
          </a:xfrm>
          <a:prstGeom prst="rect">
            <a:avLst/>
          </a:prstGeom>
          <a:solidFill>
            <a:srgbClr val="409DAD"/>
          </a:solidFill>
          <a:ln w="9525">
            <a:noFill/>
            <a:miter lim="800000"/>
            <a:headEnd/>
            <a:tailEnd/>
          </a:ln>
          <a:effectLst/>
        </p:spPr>
        <p:txBody>
          <a:bodyPr anchor="ctr"/>
          <a:lstStyle/>
          <a:p>
            <a:pPr eaLnBrk="0" hangingPunct="0"/>
            <a:r>
              <a:rPr lang="en-US" sz="1400" dirty="0">
                <a:solidFill>
                  <a:schemeClr val="bg1"/>
                </a:solidFill>
              </a:rPr>
              <a:t>Interview/ Management access</a:t>
            </a:r>
          </a:p>
        </p:txBody>
      </p:sp>
      <p:sp>
        <p:nvSpPr>
          <p:cNvPr id="31" name="Rectangle 12"/>
          <p:cNvSpPr>
            <a:spLocks noChangeArrowheads="1"/>
          </p:cNvSpPr>
          <p:nvPr/>
        </p:nvSpPr>
        <p:spPr bwMode="auto">
          <a:xfrm>
            <a:off x="4356316" y="5267325"/>
            <a:ext cx="4246562" cy="1008063"/>
          </a:xfrm>
          <a:prstGeom prst="rect">
            <a:avLst/>
          </a:prstGeom>
          <a:solidFill>
            <a:srgbClr val="BFDEE4"/>
          </a:solidFill>
          <a:ln w="9525">
            <a:noFill/>
            <a:miter lim="800000"/>
            <a:headEnd/>
            <a:tailEnd/>
          </a:ln>
          <a:effectLst/>
        </p:spPr>
        <p:txBody>
          <a:bodyPr wrap="none" anchor="ctr"/>
          <a:lstStyle/>
          <a:p>
            <a:pPr marL="352425" indent="-352425" eaLnBrk="0" hangingPunct="0">
              <a:buSzPct val="125000"/>
              <a:buFont typeface="Arial" pitchFamily="34" charset="0"/>
              <a:buChar char="▪"/>
            </a:pPr>
            <a:r>
              <a:rPr lang="en-US" sz="1400" dirty="0">
                <a:solidFill>
                  <a:srgbClr val="00338D"/>
                </a:solidFill>
              </a:rPr>
              <a:t>To understand the business</a:t>
            </a:r>
          </a:p>
          <a:p>
            <a:pPr marL="352425" indent="-352425" eaLnBrk="0" hangingPunct="0">
              <a:buSzPct val="125000"/>
              <a:buFont typeface="Arial" pitchFamily="34" charset="0"/>
              <a:buChar char="▪"/>
            </a:pPr>
            <a:r>
              <a:rPr lang="en-US" sz="1400" dirty="0">
                <a:solidFill>
                  <a:srgbClr val="00338D"/>
                </a:solidFill>
              </a:rPr>
              <a:t>To grasp a big picture</a:t>
            </a:r>
          </a:p>
          <a:p>
            <a:pPr marL="352425" indent="-352425" eaLnBrk="0" hangingPunct="0">
              <a:buSzPct val="125000"/>
              <a:buFont typeface="Arial" pitchFamily="34" charset="0"/>
              <a:buChar char="▪"/>
            </a:pPr>
            <a:r>
              <a:rPr lang="en-US" sz="1400" dirty="0">
                <a:solidFill>
                  <a:srgbClr val="00338D"/>
                </a:solidFill>
              </a:rPr>
              <a:t>To probe underlying issues</a:t>
            </a:r>
          </a:p>
          <a:p>
            <a:pPr marL="352425" indent="-352425" eaLnBrk="0" hangingPunct="0">
              <a:buSzPct val="125000"/>
              <a:buFont typeface="Arial" pitchFamily="34" charset="0"/>
              <a:buChar char="▪"/>
            </a:pPr>
            <a:r>
              <a:rPr lang="en-US" sz="1400" dirty="0">
                <a:solidFill>
                  <a:srgbClr val="00338D"/>
                </a:solidFill>
              </a:rPr>
              <a:t>To obtain comments</a:t>
            </a:r>
          </a:p>
        </p:txBody>
      </p:sp>
      <p:sp>
        <p:nvSpPr>
          <p:cNvPr id="32" name="Rectangle 13"/>
          <p:cNvSpPr>
            <a:spLocks noChangeArrowheads="1"/>
          </p:cNvSpPr>
          <p:nvPr/>
        </p:nvSpPr>
        <p:spPr bwMode="auto">
          <a:xfrm>
            <a:off x="754278" y="2227152"/>
            <a:ext cx="1223963" cy="2227153"/>
          </a:xfrm>
          <a:prstGeom prst="rect">
            <a:avLst/>
          </a:prstGeom>
          <a:solidFill>
            <a:srgbClr val="00505C"/>
          </a:solidFill>
          <a:ln w="9525">
            <a:noFill/>
            <a:miter lim="800000"/>
            <a:headEnd/>
            <a:tailEnd/>
          </a:ln>
          <a:effectLst/>
        </p:spPr>
        <p:txBody>
          <a:bodyPr wrap="square" anchor="ctr"/>
          <a:lstStyle/>
          <a:p>
            <a:pPr eaLnBrk="0" hangingPunct="0"/>
            <a:r>
              <a:rPr lang="en-US" sz="1600">
                <a:solidFill>
                  <a:schemeClr val="bg1"/>
                </a:solidFill>
              </a:rPr>
              <a:t>Numeric data</a:t>
            </a:r>
          </a:p>
        </p:txBody>
      </p:sp>
      <p:sp>
        <p:nvSpPr>
          <p:cNvPr id="33" name="Rectangle 14"/>
          <p:cNvSpPr>
            <a:spLocks noChangeArrowheads="1"/>
          </p:cNvSpPr>
          <p:nvPr/>
        </p:nvSpPr>
        <p:spPr bwMode="auto">
          <a:xfrm>
            <a:off x="739991" y="4572000"/>
            <a:ext cx="1223962" cy="1719263"/>
          </a:xfrm>
          <a:prstGeom prst="rect">
            <a:avLst/>
          </a:prstGeom>
          <a:solidFill>
            <a:srgbClr val="00505C"/>
          </a:solidFill>
          <a:ln w="9525">
            <a:noFill/>
            <a:miter lim="800000"/>
            <a:headEnd/>
            <a:tailEnd/>
          </a:ln>
          <a:effectLst/>
        </p:spPr>
        <p:txBody>
          <a:bodyPr wrap="square" anchor="ctr"/>
          <a:lstStyle/>
          <a:p>
            <a:pPr eaLnBrk="0" hangingPunct="0"/>
            <a:r>
              <a:rPr lang="en-US" sz="1600">
                <a:solidFill>
                  <a:schemeClr val="bg1"/>
                </a:solidFill>
              </a:rPr>
              <a:t>Narrative data</a:t>
            </a:r>
          </a:p>
        </p:txBody>
      </p:sp>
      <p:cxnSp>
        <p:nvCxnSpPr>
          <p:cNvPr id="34" name="AutoShape 15"/>
          <p:cNvCxnSpPr>
            <a:cxnSpLocks noChangeShapeType="1"/>
            <a:stCxn id="24" idx="1"/>
            <a:endCxn id="32" idx="3"/>
          </p:cNvCxnSpPr>
          <p:nvPr/>
        </p:nvCxnSpPr>
        <p:spPr bwMode="auto">
          <a:xfrm rot="10800000">
            <a:off x="1978242" y="3340729"/>
            <a:ext cx="620111" cy="731810"/>
          </a:xfrm>
          <a:prstGeom prst="bentConnector3">
            <a:avLst>
              <a:gd name="adj1" fmla="val 50000"/>
            </a:avLst>
          </a:prstGeom>
          <a:noFill/>
          <a:ln w="9525">
            <a:solidFill>
              <a:schemeClr val="tx1"/>
            </a:solidFill>
            <a:miter lim="800000"/>
            <a:headEnd/>
            <a:tailEnd/>
          </a:ln>
          <a:effectLst/>
        </p:spPr>
      </p:cxnSp>
      <p:cxnSp>
        <p:nvCxnSpPr>
          <p:cNvPr id="35" name="AutoShape 16"/>
          <p:cNvCxnSpPr>
            <a:cxnSpLocks noChangeShapeType="1"/>
            <a:stCxn id="20" idx="1"/>
            <a:endCxn id="32" idx="3"/>
          </p:cNvCxnSpPr>
          <p:nvPr/>
        </p:nvCxnSpPr>
        <p:spPr bwMode="auto">
          <a:xfrm rot="10800000" flipV="1">
            <a:off x="1978242" y="2889143"/>
            <a:ext cx="626763" cy="451585"/>
          </a:xfrm>
          <a:prstGeom prst="bentConnector3">
            <a:avLst>
              <a:gd name="adj1" fmla="val 50000"/>
            </a:avLst>
          </a:prstGeom>
          <a:noFill/>
          <a:ln w="9525">
            <a:solidFill>
              <a:schemeClr val="tx1"/>
            </a:solidFill>
            <a:miter lim="800000"/>
            <a:headEnd/>
            <a:tailEnd/>
          </a:ln>
          <a:effectLst/>
        </p:spPr>
      </p:cxnSp>
      <p:sp>
        <p:nvSpPr>
          <p:cNvPr id="36" name="Rectangle 17"/>
          <p:cNvSpPr>
            <a:spLocks noChangeArrowheads="1"/>
          </p:cNvSpPr>
          <p:nvPr/>
        </p:nvSpPr>
        <p:spPr bwMode="auto">
          <a:xfrm>
            <a:off x="2597366" y="4584785"/>
            <a:ext cx="1511300" cy="604838"/>
          </a:xfrm>
          <a:prstGeom prst="rect">
            <a:avLst/>
          </a:prstGeom>
          <a:solidFill>
            <a:srgbClr val="409DAD"/>
          </a:solidFill>
          <a:ln w="9525">
            <a:noFill/>
            <a:miter lim="800000"/>
            <a:headEnd/>
            <a:tailEnd/>
          </a:ln>
          <a:effectLst/>
        </p:spPr>
        <p:txBody>
          <a:bodyPr anchor="ctr"/>
          <a:lstStyle/>
          <a:p>
            <a:pPr eaLnBrk="0" hangingPunct="0"/>
            <a:r>
              <a:rPr lang="en-US" sz="1400" dirty="0">
                <a:solidFill>
                  <a:schemeClr val="bg1"/>
                </a:solidFill>
              </a:rPr>
              <a:t>Data room information</a:t>
            </a:r>
          </a:p>
        </p:txBody>
      </p:sp>
      <p:sp>
        <p:nvSpPr>
          <p:cNvPr id="37" name="Rectangle 18"/>
          <p:cNvSpPr>
            <a:spLocks noChangeArrowheads="1"/>
          </p:cNvSpPr>
          <p:nvPr/>
        </p:nvSpPr>
        <p:spPr bwMode="auto">
          <a:xfrm>
            <a:off x="4369016" y="4584785"/>
            <a:ext cx="4248150" cy="604838"/>
          </a:xfrm>
          <a:prstGeom prst="rect">
            <a:avLst/>
          </a:prstGeom>
          <a:solidFill>
            <a:srgbClr val="BFDEE4"/>
          </a:solidFill>
          <a:ln w="9525">
            <a:noFill/>
            <a:miter lim="800000"/>
            <a:headEnd/>
            <a:tailEnd/>
          </a:ln>
          <a:effectLst/>
        </p:spPr>
        <p:txBody>
          <a:bodyPr wrap="none" anchor="ctr"/>
          <a:lstStyle/>
          <a:p>
            <a:pPr marL="352425" indent="-352425" eaLnBrk="0" hangingPunct="0">
              <a:buSzPct val="125000"/>
              <a:buFont typeface="Arial" pitchFamily="34" charset="0"/>
              <a:buChar char="▪"/>
            </a:pPr>
            <a:r>
              <a:rPr lang="en-US" sz="1400" dirty="0">
                <a:solidFill>
                  <a:srgbClr val="00338D"/>
                </a:solidFill>
              </a:rPr>
              <a:t>Contracts</a:t>
            </a:r>
          </a:p>
          <a:p>
            <a:pPr marL="352425" indent="-352425" eaLnBrk="0" hangingPunct="0">
              <a:buSzPct val="125000"/>
              <a:buFont typeface="Arial" pitchFamily="34" charset="0"/>
              <a:buChar char="▪"/>
            </a:pPr>
            <a:r>
              <a:rPr lang="en-US" sz="1400" dirty="0">
                <a:solidFill>
                  <a:srgbClr val="00338D"/>
                </a:solidFill>
              </a:rPr>
              <a:t>Board presentation/minutes</a:t>
            </a:r>
          </a:p>
        </p:txBody>
      </p:sp>
      <p:cxnSp>
        <p:nvCxnSpPr>
          <p:cNvPr id="38" name="AutoShape 19"/>
          <p:cNvCxnSpPr>
            <a:cxnSpLocks noChangeShapeType="1"/>
            <a:stCxn id="30" idx="1"/>
            <a:endCxn id="33" idx="3"/>
          </p:cNvCxnSpPr>
          <p:nvPr/>
        </p:nvCxnSpPr>
        <p:spPr bwMode="auto">
          <a:xfrm rot="10800000">
            <a:off x="1963953" y="5431632"/>
            <a:ext cx="635000" cy="340518"/>
          </a:xfrm>
          <a:prstGeom prst="bentConnector3">
            <a:avLst>
              <a:gd name="adj1" fmla="val 50000"/>
            </a:avLst>
          </a:prstGeom>
          <a:noFill/>
          <a:ln w="9525">
            <a:solidFill>
              <a:schemeClr val="tx1"/>
            </a:solidFill>
            <a:miter lim="800000"/>
            <a:headEnd/>
            <a:tailEnd/>
          </a:ln>
          <a:effectLst/>
        </p:spPr>
      </p:cxnSp>
      <p:cxnSp>
        <p:nvCxnSpPr>
          <p:cNvPr id="39" name="AutoShape 20"/>
          <p:cNvCxnSpPr>
            <a:cxnSpLocks noChangeShapeType="1"/>
            <a:endCxn id="33" idx="3"/>
          </p:cNvCxnSpPr>
          <p:nvPr/>
        </p:nvCxnSpPr>
        <p:spPr bwMode="auto">
          <a:xfrm rot="10800000" flipV="1">
            <a:off x="1963954" y="4905308"/>
            <a:ext cx="633415" cy="526323"/>
          </a:xfrm>
          <a:prstGeom prst="bentConnector3">
            <a:avLst>
              <a:gd name="adj1" fmla="val 50000"/>
            </a:avLst>
          </a:prstGeom>
          <a:noFill/>
          <a:ln w="9525">
            <a:solidFill>
              <a:schemeClr val="tx1"/>
            </a:solidFill>
            <a:miter lim="800000"/>
            <a:headEnd/>
            <a:tailEnd/>
          </a:ln>
          <a:effectLst/>
        </p:spPr>
      </p:cxnSp>
      <p:sp>
        <p:nvSpPr>
          <p:cNvPr id="58" name="Rounded Rectangle 57"/>
          <p:cNvSpPr/>
          <p:nvPr>
            <p:custDataLst>
              <p:tags r:id="rId1"/>
            </p:custDataLst>
          </p:nvPr>
        </p:nvSpPr>
        <p:spPr>
          <a:xfrm rot="5400000">
            <a:off x="4868778" y="-246424"/>
            <a:ext cx="1466663" cy="6232753"/>
          </a:xfrm>
          <a:prstGeom prst="roundRect">
            <a:avLst>
              <a:gd name="adj" fmla="val 11878"/>
            </a:avLst>
          </a:prstGeom>
          <a:noFill/>
          <a:ln w="19050">
            <a:solidFill>
              <a:srgbClr val="9E303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pic>
        <p:nvPicPr>
          <p:cNvPr id="40"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08230" y="1185718"/>
            <a:ext cx="8649443" cy="369332"/>
          </a:xfrm>
          <a:prstGeom prst="rect">
            <a:avLst/>
          </a:prstGeom>
          <a:noFill/>
        </p:spPr>
        <p:txBody>
          <a:bodyPr wrap="square" rtlCol="0">
            <a:spAutoFit/>
          </a:bodyPr>
          <a:lstStyle/>
          <a:p>
            <a:r>
              <a:rPr lang="en-US" b="1" smtClean="0">
                <a:solidFill>
                  <a:srgbClr val="8E258D"/>
                </a:solidFill>
              </a:rPr>
              <a:t>Before you start, </a:t>
            </a:r>
            <a:r>
              <a:rPr lang="en-US" b="1" u="sng" smtClean="0">
                <a:solidFill>
                  <a:srgbClr val="8E258D"/>
                </a:solidFill>
              </a:rPr>
              <a:t>always check data integrity</a:t>
            </a:r>
            <a:r>
              <a:rPr lang="en-US" b="1" smtClean="0">
                <a:solidFill>
                  <a:srgbClr val="8E258D"/>
                </a:solidFill>
              </a:rPr>
              <a:t>...</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6: Perform analysis and management interviews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0" name="Rectangle 3"/>
          <p:cNvSpPr txBox="1">
            <a:spLocks noChangeArrowheads="1"/>
          </p:cNvSpPr>
          <p:nvPr/>
        </p:nvSpPr>
        <p:spPr bwMode="auto">
          <a:xfrm>
            <a:off x="316698" y="1733580"/>
            <a:ext cx="8546646" cy="32367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A critical part of income statement analysis is helping ensure accuracy and reconciliation:</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Reconciliation of income statement numbers between audited financials, information memorandum, management accounts </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Monthly income statements should sum up to annual income statements </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Income statement amounts should agree to the underlying financial records (trial balance/general ledger)</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In case of group income statements, all divisions/segments should reconcile to the group as a whole</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Any income statement data, for example, revenue by customer/geography or expenses by site/plant etc should reconcile back to the consolidated income statement data</a:t>
            </a:r>
          </a:p>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In any of the above cases, if the numbers don’t reconcile directly, it is a good practice to include a reconciliation in our due diligence report between the data used in our analysis and the above sources</a:t>
            </a:r>
          </a:p>
          <a:p>
            <a:pPr marL="231775" marR="0" lvl="0" indent="-231775" algn="l" defTabSz="914400" rtl="0" eaLnBrk="1" fontAlgn="base" latinLnBrk="0" hangingPunct="1">
              <a:lnSpc>
                <a:spcPct val="100000"/>
              </a:lnSpc>
              <a:spcBef>
                <a:spcPct val="500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rgbClr val="00338D"/>
              </a:solidFill>
              <a:effectLst/>
              <a:uLnTx/>
              <a:uFillTx/>
              <a:latin typeface="+mn-lt"/>
              <a:ea typeface="+mn-ea"/>
              <a:cs typeface="+mn-cs"/>
            </a:endParaRPr>
          </a:p>
        </p:txBody>
      </p:sp>
      <p:pic>
        <p:nvPicPr>
          <p:cNvPr id="7"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08230" y="1185718"/>
            <a:ext cx="8649443" cy="646331"/>
          </a:xfrm>
          <a:prstGeom prst="rect">
            <a:avLst/>
          </a:prstGeom>
          <a:noFill/>
        </p:spPr>
        <p:txBody>
          <a:bodyPr wrap="square" rtlCol="0">
            <a:spAutoFit/>
          </a:bodyPr>
          <a:lstStyle/>
          <a:p>
            <a:r>
              <a:rPr lang="en-US" b="1" dirty="0" smtClean="0">
                <a:solidFill>
                  <a:srgbClr val="8E258D"/>
                </a:solidFill>
              </a:rPr>
              <a:t>Help ensure also that we understand the basis, format and components of the income statement information collated...</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6: Perform analysis and management interviews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0" name="Rectangle 3"/>
          <p:cNvSpPr txBox="1">
            <a:spLocks noChangeArrowheads="1"/>
          </p:cNvSpPr>
          <p:nvPr/>
        </p:nvSpPr>
        <p:spPr bwMode="auto">
          <a:xfrm>
            <a:off x="316698" y="1968958"/>
            <a:ext cx="8546646" cy="32367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For example, income statement information may be presented in different ways.  We need to understand: </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What is included within each account line?  Captions on management information may be misleading and we need to discuss this with financial management of the business</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Relevant accounting policies</a:t>
            </a:r>
          </a:p>
          <a:p>
            <a:pPr marL="231775" marR="0" lvl="0" indent="-231775" algn="l" defTabSz="914400" rtl="0" eaLnBrk="1" fontAlgn="base" latinLnBrk="0" hangingPunct="1">
              <a:lnSpc>
                <a:spcPct val="100000"/>
              </a:lnSpc>
              <a:spcBef>
                <a:spcPct val="500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rgbClr val="00338D"/>
              </a:solidFill>
              <a:effectLst/>
              <a:uLnTx/>
              <a:uFillTx/>
              <a:latin typeface="+mn-lt"/>
              <a:ea typeface="+mn-ea"/>
              <a:cs typeface="+mn-cs"/>
            </a:endParaRPr>
          </a:p>
        </p:txBody>
      </p:sp>
      <p:pic>
        <p:nvPicPr>
          <p:cNvPr id="6" name="Picture 11"/>
          <p:cNvPicPr>
            <a:picLocks noChangeAspect="1" noChangeArrowheads="1"/>
          </p:cNvPicPr>
          <p:nvPr>
            <p:custDataLst>
              <p:tags r:id="rId1"/>
            </p:custDataLst>
          </p:nvPr>
        </p:nvPicPr>
        <p:blipFill>
          <a:blip r:embed="rId7" cstate="print"/>
          <a:srcRect/>
          <a:stretch>
            <a:fillRect/>
          </a:stretch>
        </p:blipFill>
        <p:spPr bwMode="auto">
          <a:xfrm>
            <a:off x="278976" y="3253078"/>
            <a:ext cx="4253930" cy="2577960"/>
          </a:xfrm>
          <a:prstGeom prst="rect">
            <a:avLst/>
          </a:prstGeom>
          <a:noFill/>
          <a:ln w="9525">
            <a:noFill/>
            <a:miter lim="800000"/>
            <a:headEnd/>
            <a:tailEnd/>
          </a:ln>
          <a:effectLst/>
        </p:spPr>
      </p:pic>
      <p:pic>
        <p:nvPicPr>
          <p:cNvPr id="7" name="Picture 12"/>
          <p:cNvPicPr>
            <a:picLocks noChangeAspect="1" noChangeArrowheads="1"/>
          </p:cNvPicPr>
          <p:nvPr>
            <p:custDataLst>
              <p:tags r:id="rId2"/>
            </p:custDataLst>
          </p:nvPr>
        </p:nvPicPr>
        <p:blipFill>
          <a:blip r:embed="rId8" cstate="print"/>
          <a:srcRect/>
          <a:stretch>
            <a:fillRect/>
          </a:stretch>
        </p:blipFill>
        <p:spPr bwMode="auto">
          <a:xfrm>
            <a:off x="4672314" y="3253078"/>
            <a:ext cx="4253930" cy="2949284"/>
          </a:xfrm>
          <a:prstGeom prst="rect">
            <a:avLst/>
          </a:prstGeom>
          <a:noFill/>
          <a:ln w="9525">
            <a:noFill/>
            <a:miter lim="800000"/>
            <a:headEnd/>
            <a:tailEnd/>
          </a:ln>
          <a:effectLst/>
        </p:spPr>
      </p:pic>
      <p:sp>
        <p:nvSpPr>
          <p:cNvPr id="8" name="Rounded Rectangle 7"/>
          <p:cNvSpPr/>
          <p:nvPr>
            <p:custDataLst>
              <p:tags r:id="rId3"/>
            </p:custDataLst>
          </p:nvPr>
        </p:nvSpPr>
        <p:spPr>
          <a:xfrm rot="5400000">
            <a:off x="4194151" y="4917256"/>
            <a:ext cx="178591" cy="461346"/>
          </a:xfrm>
          <a:prstGeom prst="roundRect">
            <a:avLst>
              <a:gd name="adj" fmla="val 26588"/>
            </a:avLst>
          </a:prstGeom>
          <a:noFill/>
          <a:ln w="12700">
            <a:solidFill>
              <a:srgbClr val="9E303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sp>
        <p:nvSpPr>
          <p:cNvPr id="9" name="Rounded Rectangle 8"/>
          <p:cNvSpPr/>
          <p:nvPr>
            <p:custDataLst>
              <p:tags r:id="rId4"/>
            </p:custDataLst>
          </p:nvPr>
        </p:nvSpPr>
        <p:spPr>
          <a:xfrm rot="5400000">
            <a:off x="8672797" y="5300637"/>
            <a:ext cx="178591" cy="461346"/>
          </a:xfrm>
          <a:prstGeom prst="roundRect">
            <a:avLst>
              <a:gd name="adj" fmla="val 26588"/>
            </a:avLst>
          </a:prstGeom>
          <a:noFill/>
          <a:ln w="12700">
            <a:solidFill>
              <a:srgbClr val="9E303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sp>
        <p:nvSpPr>
          <p:cNvPr id="12" name="TextBox 11"/>
          <p:cNvSpPr txBox="1"/>
          <p:nvPr/>
        </p:nvSpPr>
        <p:spPr>
          <a:xfrm>
            <a:off x="6809173" y="3240350"/>
            <a:ext cx="2105063" cy="276999"/>
          </a:xfrm>
          <a:prstGeom prst="rect">
            <a:avLst/>
          </a:prstGeom>
          <a:solidFill>
            <a:srgbClr val="C84E00"/>
          </a:solidFill>
        </p:spPr>
        <p:txBody>
          <a:bodyPr wrap="none" rtlCol="0">
            <a:spAutoFit/>
          </a:bodyPr>
          <a:lstStyle/>
          <a:p>
            <a:r>
              <a:rPr lang="en-US" sz="1200" dirty="0" smtClean="0"/>
              <a:t>For Example Purposes Only</a:t>
            </a:r>
            <a:endParaRPr lang="en-US" sz="1200" dirty="0"/>
          </a:p>
        </p:txBody>
      </p:sp>
      <p:sp>
        <p:nvSpPr>
          <p:cNvPr id="13" name="TextBox 12"/>
          <p:cNvSpPr txBox="1"/>
          <p:nvPr/>
        </p:nvSpPr>
        <p:spPr>
          <a:xfrm>
            <a:off x="2425084" y="3259585"/>
            <a:ext cx="2105063" cy="276999"/>
          </a:xfrm>
          <a:prstGeom prst="rect">
            <a:avLst/>
          </a:prstGeom>
          <a:solidFill>
            <a:srgbClr val="C84E00"/>
          </a:solidFill>
        </p:spPr>
        <p:txBody>
          <a:bodyPr wrap="none" rtlCol="0">
            <a:spAutoFit/>
          </a:bodyPr>
          <a:lstStyle/>
          <a:p>
            <a:r>
              <a:rPr lang="en-US" sz="1200" dirty="0" smtClean="0"/>
              <a:t>For Example Purposes Only</a:t>
            </a:r>
            <a:endParaRPr lang="en-US" sz="1200" dirty="0"/>
          </a:p>
        </p:txBody>
      </p:sp>
      <p:pic>
        <p:nvPicPr>
          <p:cNvPr id="14" name="Picture 5"/>
          <p:cNvPicPr>
            <a:picLocks noChangeAspect="1" noChangeArrowheads="1"/>
          </p:cNvPicPr>
          <p:nvPr/>
        </p:nvPicPr>
        <p:blipFill>
          <a:blip r:embed="rId9"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08230" y="1185718"/>
            <a:ext cx="8649443" cy="369332"/>
          </a:xfrm>
          <a:prstGeom prst="rect">
            <a:avLst/>
          </a:prstGeom>
          <a:noFill/>
        </p:spPr>
        <p:txBody>
          <a:bodyPr wrap="square" rtlCol="0">
            <a:spAutoFit/>
          </a:bodyPr>
          <a:lstStyle/>
          <a:p>
            <a:r>
              <a:rPr lang="en-US" b="1" smtClean="0">
                <a:solidFill>
                  <a:srgbClr val="8E258D"/>
                </a:solidFill>
              </a:rPr>
              <a:t>Carry out planned analysis...</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6: Perform analysis and management interviews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0" name="Rectangle 3"/>
          <p:cNvSpPr txBox="1">
            <a:spLocks noChangeArrowheads="1"/>
          </p:cNvSpPr>
          <p:nvPr/>
        </p:nvSpPr>
        <p:spPr bwMode="auto">
          <a:xfrm>
            <a:off x="307644" y="1633985"/>
            <a:ext cx="8546646" cy="310164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Further information on the types of analysis that can be done are included in the Due diligence guides also available in the historical and current trading work area of the FDD Toolkit</a:t>
            </a:r>
          </a:p>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Below is summary of some of the techniques often used:</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Annual historical data – usually three years</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YTD (Year to date) – might have for current year and the previous year for comparison</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H1/H2, Q1-4 – including prior year comparisons</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Budget – shows managements ability to meet targets</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LTM (last twelve months) – requires monthly data but eliminates impact of seasonality to show underlying trends</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E.g. 9+3, etc – Historical actual YTD + forecast for remaining months in the year (this can be any combination summing to 12 months)</a:t>
            </a:r>
          </a:p>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Different ways of comparing periods:</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Year on year (YOY) percentage change</a:t>
            </a:r>
          </a:p>
          <a:p>
            <a:pPr marL="744538" lvl="2" indent="-285750">
              <a:spcBef>
                <a:spcPts val="600"/>
              </a:spcBef>
              <a:buClr>
                <a:schemeClr val="accent1"/>
              </a:buClr>
              <a:buSzPct val="100000"/>
              <a:buFont typeface="Arial" pitchFamily="34" charset="0"/>
              <a:buChar char="–"/>
              <a:tabLst>
                <a:tab pos="231775" algn="l"/>
              </a:tabLst>
              <a:defRPr/>
            </a:pPr>
            <a:r>
              <a:rPr lang="en-GB" sz="1400" kern="0" dirty="0" smtClean="0">
                <a:solidFill>
                  <a:srgbClr val="00338D"/>
                </a:solidFill>
              </a:rPr>
              <a:t>Compound annual growth rate (CAGR)</a:t>
            </a:r>
          </a:p>
        </p:txBody>
      </p:sp>
      <p:graphicFrame>
        <p:nvGraphicFramePr>
          <p:cNvPr id="2050" name="Object 2"/>
          <p:cNvGraphicFramePr>
            <a:graphicFrameLocks noChangeAspect="1"/>
          </p:cNvGraphicFramePr>
          <p:nvPr/>
        </p:nvGraphicFramePr>
        <p:xfrm>
          <a:off x="4653481" y="4844893"/>
          <a:ext cx="3869882" cy="580778"/>
        </p:xfrm>
        <a:graphic>
          <a:graphicData uri="http://schemas.openxmlformats.org/presentationml/2006/ole">
            <p:oleObj spid="_x0000_s2050" name="Equation" r:id="rId4" imgW="4241520" imgH="507960" progId="Equation.3">
              <p:embed/>
            </p:oleObj>
          </a:graphicData>
        </a:graphic>
      </p:graphicFrame>
      <p:sp>
        <p:nvSpPr>
          <p:cNvPr id="12" name="TextBox 11"/>
          <p:cNvSpPr txBox="1"/>
          <p:nvPr/>
        </p:nvSpPr>
        <p:spPr>
          <a:xfrm>
            <a:off x="288202" y="5665684"/>
            <a:ext cx="8649443" cy="646331"/>
          </a:xfrm>
          <a:prstGeom prst="rect">
            <a:avLst/>
          </a:prstGeom>
          <a:noFill/>
        </p:spPr>
        <p:txBody>
          <a:bodyPr wrap="square" rtlCol="0">
            <a:spAutoFit/>
          </a:bodyPr>
          <a:lstStyle/>
          <a:p>
            <a:pPr algn="r"/>
            <a:r>
              <a:rPr lang="en-US" b="1" dirty="0" smtClean="0">
                <a:solidFill>
                  <a:srgbClr val="8E258D"/>
                </a:solidFill>
              </a:rPr>
              <a:t>...discuss with management.</a:t>
            </a:r>
          </a:p>
          <a:p>
            <a:pPr algn="r"/>
            <a:r>
              <a:rPr lang="en-US" b="1" dirty="0" smtClean="0">
                <a:solidFill>
                  <a:srgbClr val="8E258D"/>
                </a:solidFill>
              </a:rPr>
              <a:t>Use the findings from the analysis to ask insightful questions!</a:t>
            </a:r>
            <a:endParaRPr lang="en-US" b="1" dirty="0">
              <a:solidFill>
                <a:srgbClr val="8E258D"/>
              </a:solidFill>
            </a:endParaRPr>
          </a:p>
        </p:txBody>
      </p:sp>
      <p:pic>
        <p:nvPicPr>
          <p:cNvPr id="9" name="Picture 5"/>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08230" y="1185718"/>
            <a:ext cx="8649443" cy="369332"/>
          </a:xfrm>
          <a:prstGeom prst="rect">
            <a:avLst/>
          </a:prstGeom>
          <a:noFill/>
        </p:spPr>
        <p:txBody>
          <a:bodyPr wrap="square" rtlCol="0">
            <a:spAutoFit/>
          </a:bodyPr>
          <a:lstStyle/>
          <a:p>
            <a:r>
              <a:rPr lang="en-US" b="1" smtClean="0">
                <a:solidFill>
                  <a:srgbClr val="8E258D"/>
                </a:solidFill>
              </a:rPr>
              <a:t>Due diligence is an interative process...</a:t>
            </a:r>
            <a:endParaRPr lang="en-US" b="1" dirty="0">
              <a:solidFill>
                <a:srgbClr val="8E258D"/>
              </a:solidFill>
            </a:endParaRP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7: Interpret, refine understanding and update</a:t>
            </a:r>
          </a:p>
        </p:txBody>
      </p:sp>
      <p:sp>
        <p:nvSpPr>
          <p:cNvPr id="40" name="Rectangle 3"/>
          <p:cNvSpPr txBox="1">
            <a:spLocks noChangeArrowheads="1"/>
          </p:cNvSpPr>
          <p:nvPr/>
        </p:nvSpPr>
        <p:spPr bwMode="auto">
          <a:xfrm>
            <a:off x="316698" y="1688315"/>
            <a:ext cx="8546646" cy="32367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As we interpret our analysis, our understanding of the business, the value drivers of its performance, and the due diligence issues will evolve</a:t>
            </a:r>
          </a:p>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We need to be </a:t>
            </a:r>
            <a:r>
              <a:rPr lang="en-US" sz="1400" kern="0" dirty="0" smtClean="0">
                <a:solidFill>
                  <a:srgbClr val="00338D"/>
                </a:solidFill>
                <a:latin typeface="+mn-lt"/>
                <a:cs typeface="+mn-cs"/>
              </a:rPr>
              <a:t>adaptable</a:t>
            </a:r>
            <a:r>
              <a:rPr lang="en-GB" sz="1400" kern="0" dirty="0" smtClean="0">
                <a:solidFill>
                  <a:srgbClr val="00338D"/>
                </a:solidFill>
                <a:latin typeface="+mn-lt"/>
                <a:cs typeface="+mn-cs"/>
              </a:rPr>
              <a:t> and resilient in our approach to help ensure important issues are pursued in an efficient and practical way, and in a way that adds value to our client</a:t>
            </a:r>
          </a:p>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Further iterative management discussions may be required to get to the bottom of issues</a:t>
            </a:r>
          </a:p>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rgbClr val="00338D"/>
                </a:solidFill>
                <a:latin typeface="+mn-lt"/>
                <a:cs typeface="+mn-cs"/>
              </a:rPr>
              <a:t>We also need to be realistic when we won’t be able to get access to more or perfect information –we often have to make the most of what we’ve got for the potential benefit of our client!</a:t>
            </a:r>
            <a:endParaRPr lang="en-GB" sz="1400" kern="0" dirty="0" smtClean="0">
              <a:solidFill>
                <a:srgbClr val="00338D"/>
              </a:solidFill>
            </a:endParaRPr>
          </a:p>
        </p:txBody>
      </p:sp>
      <p:sp>
        <p:nvSpPr>
          <p:cNvPr id="6" name="Rectangle 5"/>
          <p:cNvSpPr/>
          <p:nvPr/>
        </p:nvSpPr>
        <p:spPr>
          <a:xfrm>
            <a:off x="787655" y="3793585"/>
            <a:ext cx="1050712" cy="840214"/>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1: </a:t>
            </a:r>
            <a:r>
              <a:rPr lang="en-GB" sz="1000" smtClean="0">
                <a:solidFill>
                  <a:srgbClr val="FFFFFF"/>
                </a:solidFill>
              </a:rPr>
              <a:t>Understand industry specific issues</a:t>
            </a:r>
          </a:p>
        </p:txBody>
      </p:sp>
      <p:sp>
        <p:nvSpPr>
          <p:cNvPr id="7" name="Rectangle 6"/>
          <p:cNvSpPr/>
          <p:nvPr/>
        </p:nvSpPr>
        <p:spPr>
          <a:xfrm>
            <a:off x="2143688" y="3784201"/>
            <a:ext cx="1050712" cy="842105"/>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2: </a:t>
            </a:r>
            <a:r>
              <a:rPr lang="en-GB" sz="1000" smtClean="0">
                <a:solidFill>
                  <a:srgbClr val="FFFFFF"/>
                </a:solidFill>
              </a:rPr>
              <a:t>Understand the value drivers of the business</a:t>
            </a:r>
          </a:p>
        </p:txBody>
      </p:sp>
      <p:sp>
        <p:nvSpPr>
          <p:cNvPr id="8" name="Rectangle 7"/>
          <p:cNvSpPr/>
          <p:nvPr/>
        </p:nvSpPr>
        <p:spPr>
          <a:xfrm>
            <a:off x="3499025" y="3784350"/>
            <a:ext cx="1050712" cy="842104"/>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3: </a:t>
            </a:r>
            <a:r>
              <a:rPr lang="en-GB" sz="1000" smtClean="0">
                <a:solidFill>
                  <a:srgbClr val="FFFFFF"/>
                </a:solidFill>
              </a:rPr>
              <a:t>Consider potential due diligence issues</a:t>
            </a:r>
          </a:p>
        </p:txBody>
      </p:sp>
      <p:sp>
        <p:nvSpPr>
          <p:cNvPr id="9" name="Rectangle 8"/>
          <p:cNvSpPr/>
          <p:nvPr/>
        </p:nvSpPr>
        <p:spPr>
          <a:xfrm>
            <a:off x="4865157" y="3784350"/>
            <a:ext cx="1050712" cy="842104"/>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4: </a:t>
            </a:r>
            <a:r>
              <a:rPr lang="en-GB" sz="1000" smtClean="0">
                <a:solidFill>
                  <a:srgbClr val="FFFFFF"/>
                </a:solidFill>
              </a:rPr>
              <a:t>Determine information gap and plan analysis</a:t>
            </a:r>
          </a:p>
        </p:txBody>
      </p:sp>
      <p:sp>
        <p:nvSpPr>
          <p:cNvPr id="10" name="Rectangle 9"/>
          <p:cNvSpPr/>
          <p:nvPr/>
        </p:nvSpPr>
        <p:spPr>
          <a:xfrm>
            <a:off x="6239493" y="3784351"/>
            <a:ext cx="1050712" cy="842104"/>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5: </a:t>
            </a:r>
          </a:p>
          <a:p>
            <a:pPr algn="ctr">
              <a:spcBef>
                <a:spcPct val="50000"/>
              </a:spcBef>
              <a:buClr>
                <a:schemeClr val="accent1"/>
              </a:buClr>
              <a:buSzPct val="75000"/>
              <a:tabLst>
                <a:tab pos="0" algn="l"/>
              </a:tabLst>
              <a:defRPr/>
            </a:pPr>
            <a:r>
              <a:rPr lang="en-GB" sz="1000" smtClean="0">
                <a:solidFill>
                  <a:srgbClr val="FFFFFF"/>
                </a:solidFill>
              </a:rPr>
              <a:t>Collate data</a:t>
            </a:r>
          </a:p>
        </p:txBody>
      </p:sp>
      <p:sp>
        <p:nvSpPr>
          <p:cNvPr id="12" name="Rectangle 11"/>
          <p:cNvSpPr/>
          <p:nvPr/>
        </p:nvSpPr>
        <p:spPr>
          <a:xfrm>
            <a:off x="7622513" y="3791989"/>
            <a:ext cx="1050712" cy="842104"/>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6: </a:t>
            </a:r>
            <a:r>
              <a:rPr lang="en-GB" sz="1000" smtClean="0">
                <a:solidFill>
                  <a:srgbClr val="FFFFFF"/>
                </a:solidFill>
              </a:rPr>
              <a:t>Perform analysis and management interviews</a:t>
            </a:r>
          </a:p>
        </p:txBody>
      </p:sp>
      <p:sp>
        <p:nvSpPr>
          <p:cNvPr id="13" name="Rectangle 12"/>
          <p:cNvSpPr/>
          <p:nvPr/>
        </p:nvSpPr>
        <p:spPr>
          <a:xfrm>
            <a:off x="7613636" y="4897322"/>
            <a:ext cx="1050712" cy="752040"/>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000" b="1" smtClean="0">
                <a:solidFill>
                  <a:srgbClr val="FFFFFF"/>
                </a:solidFill>
              </a:rPr>
              <a:t>Step 7: </a:t>
            </a:r>
            <a:r>
              <a:rPr lang="en-GB" sz="1000" smtClean="0">
                <a:solidFill>
                  <a:srgbClr val="FFFFFF"/>
                </a:solidFill>
              </a:rPr>
              <a:t>Interpret, refine understanding and update</a:t>
            </a:r>
          </a:p>
        </p:txBody>
      </p:sp>
      <p:sp>
        <p:nvSpPr>
          <p:cNvPr id="14" name="Right Arrow 13"/>
          <p:cNvSpPr/>
          <p:nvPr/>
        </p:nvSpPr>
        <p:spPr>
          <a:xfrm>
            <a:off x="1927846" y="4144513"/>
            <a:ext cx="139259" cy="20416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15" name="Right Arrow 14"/>
          <p:cNvSpPr/>
          <p:nvPr/>
        </p:nvSpPr>
        <p:spPr>
          <a:xfrm rot="16200000">
            <a:off x="6462596" y="4907855"/>
            <a:ext cx="561021" cy="14614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16" name="Right Arrow 15"/>
          <p:cNvSpPr/>
          <p:nvPr/>
        </p:nvSpPr>
        <p:spPr>
          <a:xfrm rot="5400000">
            <a:off x="8081393" y="4648180"/>
            <a:ext cx="125638" cy="22629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17" name="Right Arrow 16"/>
          <p:cNvSpPr/>
          <p:nvPr/>
        </p:nvSpPr>
        <p:spPr>
          <a:xfrm>
            <a:off x="7385075" y="4151858"/>
            <a:ext cx="139259" cy="20416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18" name="Right Arrow 17"/>
          <p:cNvSpPr/>
          <p:nvPr/>
        </p:nvSpPr>
        <p:spPr>
          <a:xfrm>
            <a:off x="6009888" y="4144513"/>
            <a:ext cx="139259" cy="20416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19" name="Right Arrow 18"/>
          <p:cNvSpPr/>
          <p:nvPr/>
        </p:nvSpPr>
        <p:spPr>
          <a:xfrm>
            <a:off x="4652109" y="4129824"/>
            <a:ext cx="139259" cy="20416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0" name="Right Arrow 19"/>
          <p:cNvSpPr/>
          <p:nvPr/>
        </p:nvSpPr>
        <p:spPr>
          <a:xfrm>
            <a:off x="3294329" y="4144513"/>
            <a:ext cx="139259" cy="20416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1" name="Right Arrow 20"/>
          <p:cNvSpPr/>
          <p:nvPr/>
        </p:nvSpPr>
        <p:spPr>
          <a:xfrm rot="16200000">
            <a:off x="943667" y="4943610"/>
            <a:ext cx="610581" cy="14614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3" name="Right Arrow 22"/>
          <p:cNvSpPr/>
          <p:nvPr/>
        </p:nvSpPr>
        <p:spPr>
          <a:xfrm rot="16200000">
            <a:off x="2370031" y="4907855"/>
            <a:ext cx="561021" cy="14614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4" name="Right Arrow 23"/>
          <p:cNvSpPr/>
          <p:nvPr/>
        </p:nvSpPr>
        <p:spPr>
          <a:xfrm rot="16200000">
            <a:off x="3732596" y="4905110"/>
            <a:ext cx="561021" cy="14614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6" name="Right Arrow 25"/>
          <p:cNvSpPr/>
          <p:nvPr/>
        </p:nvSpPr>
        <p:spPr>
          <a:xfrm rot="16200000">
            <a:off x="5090279" y="4910599"/>
            <a:ext cx="561021" cy="146144"/>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7" name="Rectangle 26"/>
          <p:cNvSpPr/>
          <p:nvPr/>
        </p:nvSpPr>
        <p:spPr>
          <a:xfrm>
            <a:off x="1216533" y="5256111"/>
            <a:ext cx="6292499" cy="65860"/>
          </a:xfrm>
          <a:prstGeom prst="rect">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8" name="Right Arrow 27"/>
          <p:cNvSpPr/>
          <p:nvPr/>
        </p:nvSpPr>
        <p:spPr>
          <a:xfrm rot="5400000">
            <a:off x="8102862" y="5681009"/>
            <a:ext cx="117515" cy="22629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000"/>
          </a:p>
        </p:txBody>
      </p:sp>
      <p:sp>
        <p:nvSpPr>
          <p:cNvPr id="29" name="Rectangle 28"/>
          <p:cNvSpPr/>
          <p:nvPr/>
        </p:nvSpPr>
        <p:spPr>
          <a:xfrm>
            <a:off x="7622340" y="5924381"/>
            <a:ext cx="1050712" cy="332708"/>
          </a:xfrm>
          <a:prstGeom prst="rect">
            <a:avLst/>
          </a:prstGeom>
          <a:solidFill>
            <a:srgbClr val="6A7F10"/>
          </a:solidFill>
          <a:ln>
            <a:solidFill>
              <a:srgbClr val="6A7F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000" b="1" smtClean="0">
                <a:solidFill>
                  <a:srgbClr val="FFFFFF"/>
                </a:solidFill>
              </a:rPr>
              <a:t>KEY ISSUES</a:t>
            </a:r>
          </a:p>
        </p:txBody>
      </p:sp>
      <p:pic>
        <p:nvPicPr>
          <p:cNvPr id="31"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How does our work help our clients</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1" name="Rounded Rectangle 10"/>
          <p:cNvSpPr/>
          <p:nvPr/>
        </p:nvSpPr>
        <p:spPr bwMode="auto">
          <a:xfrm>
            <a:off x="1719952" y="2795006"/>
            <a:ext cx="7162800" cy="3146612"/>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marR="0" lvl="1" indent="-266700" defTabSz="914400" eaLnBrk="1" fontAlgn="auto" latinLnBrk="0" hangingPunct="1">
              <a:lnSpc>
                <a:spcPct val="100000"/>
              </a:lnSpc>
              <a:spcBef>
                <a:spcPct val="25000"/>
              </a:spcBef>
              <a:spcAft>
                <a:spcPts val="0"/>
              </a:spcAft>
              <a:buClr>
                <a:srgbClr val="8AA5CB"/>
              </a:buClr>
              <a:buSzPct val="85000"/>
              <a:buFontTx/>
              <a:buNone/>
              <a:tabLst/>
              <a:defRPr/>
            </a:pPr>
            <a:r>
              <a:rPr kumimoji="0" lang="en-GB" sz="1400" b="1" i="0" u="none" strike="noStrike" kern="0" cap="none" spc="0" normalizeH="0" baseline="0" noProof="0" dirty="0" smtClean="0">
                <a:ln>
                  <a:noFill/>
                </a:ln>
                <a:solidFill>
                  <a:srgbClr val="00829C"/>
                </a:solidFill>
                <a:effectLst/>
                <a:uLnTx/>
                <a:uFillTx/>
              </a:rPr>
              <a:t>How we help...</a:t>
            </a:r>
          </a:p>
          <a:p>
            <a:pPr marL="447675" lvl="1" indent="-266700" fontAlgn="auto">
              <a:spcBef>
                <a:spcPts val="600"/>
              </a:spcBef>
              <a:spcAft>
                <a:spcPts val="0"/>
              </a:spcAft>
              <a:buClr>
                <a:schemeClr val="accent1"/>
              </a:buClr>
              <a:buSzPct val="125000"/>
              <a:buFont typeface="Arial" pitchFamily="34" charset="0"/>
              <a:buChar char="▪"/>
            </a:pPr>
            <a:r>
              <a:rPr lang="en-GB" sz="1400" kern="0" dirty="0" smtClean="0">
                <a:solidFill>
                  <a:srgbClr val="000000"/>
                </a:solidFill>
              </a:rPr>
              <a:t>We carry out financial analysis on the historical income statement information to:</a:t>
            </a:r>
          </a:p>
          <a:p>
            <a:pPr marL="744538" lvl="2" indent="-285750">
              <a:lnSpc>
                <a:spcPct val="90000"/>
              </a:lnSpc>
              <a:spcBef>
                <a:spcPts val="600"/>
              </a:spcBef>
              <a:buClr>
                <a:schemeClr val="accent1"/>
              </a:buClr>
              <a:buSzPct val="100000"/>
              <a:buFont typeface="Arial" pitchFamily="34" charset="0"/>
              <a:buChar char="–"/>
              <a:tabLst>
                <a:tab pos="231775" algn="l"/>
              </a:tabLst>
              <a:defRPr/>
            </a:pPr>
            <a:r>
              <a:rPr lang="en-GB" sz="1400" kern="0" dirty="0" smtClean="0">
                <a:solidFill>
                  <a:srgbClr val="000000"/>
                </a:solidFill>
              </a:rPr>
              <a:t>provide our clients with a deeper understanding of the business and its value drivers</a:t>
            </a:r>
          </a:p>
          <a:p>
            <a:pPr marL="744538" lvl="2" indent="-285750">
              <a:lnSpc>
                <a:spcPct val="90000"/>
              </a:lnSpc>
              <a:spcBef>
                <a:spcPts val="600"/>
              </a:spcBef>
              <a:buClr>
                <a:schemeClr val="accent1"/>
              </a:buClr>
              <a:buSzPct val="100000"/>
              <a:buFont typeface="Arial" pitchFamily="34" charset="0"/>
              <a:buChar char="–"/>
              <a:tabLst>
                <a:tab pos="231775" algn="l"/>
              </a:tabLst>
              <a:defRPr/>
            </a:pPr>
            <a:r>
              <a:rPr lang="en-GB" sz="1400" kern="0" dirty="0" smtClean="0">
                <a:solidFill>
                  <a:srgbClr val="000000"/>
                </a:solidFill>
              </a:rPr>
              <a:t>help our client assess the quality of earnings and therefore the underlying profitability of the business (refer to separate work area in the FDD Toolkit for guidance on quality of earnings)</a:t>
            </a:r>
          </a:p>
          <a:p>
            <a:pPr marL="447675" lvl="1" indent="-266700" fontAlgn="auto">
              <a:spcBef>
                <a:spcPts val="600"/>
              </a:spcBef>
              <a:spcAft>
                <a:spcPts val="0"/>
              </a:spcAft>
              <a:buClr>
                <a:schemeClr val="accent1"/>
              </a:buClr>
              <a:buSzPct val="125000"/>
              <a:buFont typeface="Arial" pitchFamily="34" charset="0"/>
              <a:buChar char="▪"/>
            </a:pPr>
            <a:r>
              <a:rPr lang="en-GB" sz="1400" kern="0" dirty="0" smtClean="0">
                <a:solidFill>
                  <a:srgbClr val="000000"/>
                </a:solidFill>
              </a:rPr>
              <a:t>From our analysis we provide insight and understanding of the components of income and expenses, and the changes in those components from one period to another </a:t>
            </a:r>
          </a:p>
          <a:p>
            <a:pPr marL="447675" lvl="1" indent="-266700" fontAlgn="auto">
              <a:spcBef>
                <a:spcPts val="600"/>
              </a:spcBef>
              <a:spcAft>
                <a:spcPts val="0"/>
              </a:spcAft>
              <a:buClr>
                <a:schemeClr val="accent1"/>
              </a:buClr>
              <a:buSzPct val="125000"/>
              <a:buFont typeface="Arial" pitchFamily="34" charset="0"/>
              <a:buChar char="▪"/>
            </a:pPr>
            <a:r>
              <a:rPr lang="en-GB" sz="1400" kern="0" dirty="0" smtClean="0">
                <a:solidFill>
                  <a:srgbClr val="000000"/>
                </a:solidFill>
              </a:rPr>
              <a:t>Ultimately, we provide our clients with information on the financial results to assist them in their valuation of the target business</a:t>
            </a:r>
          </a:p>
          <a:p>
            <a:pPr marL="447675" lvl="1" indent="-266700" fontAlgn="auto">
              <a:spcBef>
                <a:spcPts val="600"/>
              </a:spcBef>
              <a:spcAft>
                <a:spcPts val="0"/>
              </a:spcAft>
              <a:buClr>
                <a:srgbClr val="8AA5CB"/>
              </a:buClr>
              <a:buSzPct val="85000"/>
              <a:buFont typeface="Wingdings" pitchFamily="2" charset="2"/>
              <a:buChar char="l"/>
            </a:pPr>
            <a:endParaRPr lang="en-GB" sz="1400" kern="0" dirty="0" smtClean="0">
              <a:solidFill>
                <a:srgbClr val="000000"/>
              </a:solidFill>
            </a:endParaRPr>
          </a:p>
        </p:txBody>
      </p:sp>
      <p:sp>
        <p:nvSpPr>
          <p:cNvPr id="12" name="Rectangle 114"/>
          <p:cNvSpPr>
            <a:spLocks noChangeArrowheads="1"/>
          </p:cNvSpPr>
          <p:nvPr>
            <p:custDataLst>
              <p:tags r:id="rId1"/>
            </p:custDataLst>
          </p:nvPr>
        </p:nvSpPr>
        <p:spPr bwMode="auto">
          <a:xfrm>
            <a:off x="1828800" y="1267740"/>
            <a:ext cx="7010400" cy="1448566"/>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Potential buyers and sellers seek to understand the historical trading performance of a business in order to understand the drivers of performance and therefore better predict future </a:t>
            </a:r>
            <a:r>
              <a:rPr lang="en-US" sz="1400" kern="0" dirty="0" smtClean="0">
                <a:solidFill>
                  <a:srgbClr val="000000"/>
                </a:solidFill>
              </a:rPr>
              <a:t>performance</a:t>
            </a:r>
            <a:r>
              <a:rPr lang="en-GB" sz="1400" kern="0" dirty="0" smtClean="0">
                <a:solidFill>
                  <a:srgbClr val="000000"/>
                </a:solidFill>
              </a:rPr>
              <a:t> through their valuation model</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understanding the historical trading performance of a business, buyers and sellers are able to identify and assess the key risks to the business as well as opportunities to create value</a:t>
            </a:r>
          </a:p>
        </p:txBody>
      </p:sp>
      <p:sp>
        <p:nvSpPr>
          <p:cNvPr id="13" name="Pentagon 12"/>
          <p:cNvSpPr/>
          <p:nvPr/>
        </p:nvSpPr>
        <p:spPr bwMode="auto">
          <a:xfrm>
            <a:off x="211138" y="1267738"/>
            <a:ext cx="1846262" cy="1439603"/>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defTabSz="762000">
              <a:spcBef>
                <a:spcPct val="20000"/>
              </a:spcBef>
            </a:pPr>
            <a:r>
              <a:rPr lang="en-GB" sz="1400" b="1" smtClean="0">
                <a:solidFill>
                  <a:schemeClr val="bg1"/>
                </a:solidFill>
                <a:latin typeface="Arial"/>
              </a:rPr>
              <a:t>1. Valuation</a:t>
            </a:r>
            <a:endParaRPr lang="en-GB" sz="1400" i="1" smtClean="0">
              <a:solidFill>
                <a:schemeClr val="bg1"/>
              </a:solidFill>
              <a:latin typeface="Arial"/>
            </a:endParaRPr>
          </a:p>
        </p:txBody>
      </p:sp>
      <p:pic>
        <p:nvPicPr>
          <p:cNvPr id="7"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The purpose of this document is to assist professionals in gaining an understanding of fundamental concepts relating to the financial analysis of historical and current trading</a:t>
            </a:r>
          </a:p>
          <a:p>
            <a:r>
              <a:rPr lang="en-GB" dirty="0" smtClean="0"/>
              <a:t>This key concept guide is focused on our client’s perspective.  It explains why our clients are interested in historical and current trading, and how  the outputs from our work are used by our clients on transactions</a:t>
            </a:r>
          </a:p>
          <a:p>
            <a:r>
              <a:rPr lang="en-GB" dirty="0" smtClean="0"/>
              <a:t>Note:  guidance on how we carry out our due diligence work and how we analyze historical  and current trading is the subject of separate guidance documents also available in the FDD Toolkit</a:t>
            </a:r>
          </a:p>
          <a:p>
            <a:endParaRPr lang="en-US" dirty="0"/>
          </a:p>
        </p:txBody>
      </p:sp>
      <p:grpSp>
        <p:nvGrpSpPr>
          <p:cNvPr id="36" name="Group 35"/>
          <p:cNvGrpSpPr/>
          <p:nvPr/>
        </p:nvGrpSpPr>
        <p:grpSpPr bwMode="gray">
          <a:xfrm>
            <a:off x="6259513" y="41099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768078" y="2594479"/>
            <a:ext cx="7162800" cy="3647838"/>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marR="0" lvl="1" indent="-266700" defTabSz="914400" eaLnBrk="1" fontAlgn="auto" latinLnBrk="0" hangingPunct="1">
              <a:lnSpc>
                <a:spcPct val="100000"/>
              </a:lnSpc>
              <a:spcBef>
                <a:spcPct val="25000"/>
              </a:spcBef>
              <a:spcAft>
                <a:spcPts val="0"/>
              </a:spcAft>
              <a:buClr>
                <a:srgbClr val="8AA5CB"/>
              </a:buClr>
              <a:buSzPct val="85000"/>
              <a:buFontTx/>
              <a:buNone/>
              <a:tabLst/>
              <a:defRPr/>
            </a:pPr>
            <a:r>
              <a:rPr kumimoji="0" lang="en-GB" sz="1400" b="1" i="0" u="none" strike="noStrike" kern="0" cap="none" spc="0" normalizeH="0" baseline="0" noProof="0" dirty="0" smtClean="0">
                <a:ln>
                  <a:noFill/>
                </a:ln>
                <a:solidFill>
                  <a:srgbClr val="00829C"/>
                </a:solidFill>
                <a:effectLst/>
                <a:uLnTx/>
                <a:uFillTx/>
              </a:rPr>
              <a:t>How we help...</a:t>
            </a:r>
          </a:p>
          <a:p>
            <a:pPr marL="447675" lvl="1" indent="-266700" fontAlgn="auto">
              <a:lnSpc>
                <a:spcPts val="1400"/>
              </a:lnSpc>
              <a:spcBef>
                <a:spcPts val="600"/>
              </a:spcBef>
              <a:spcAft>
                <a:spcPts val="0"/>
              </a:spcAft>
              <a:buClr>
                <a:schemeClr val="accent1"/>
              </a:buClr>
              <a:buSzPct val="125000"/>
              <a:buFont typeface="Arial" pitchFamily="34" charset="0"/>
              <a:buChar char="▪"/>
            </a:pPr>
            <a:r>
              <a:rPr lang="en-GB" sz="1400" kern="0" dirty="0" smtClean="0">
                <a:solidFill>
                  <a:srgbClr val="000000"/>
                </a:solidFill>
              </a:rPr>
              <a:t>We carry out financial analysis on the latest available current income statement information to reveal:</a:t>
            </a:r>
          </a:p>
          <a:p>
            <a:pPr marL="744538" lvl="2" indent="-285750">
              <a:lnSpc>
                <a:spcPts val="1400"/>
              </a:lnSpc>
              <a:spcBef>
                <a:spcPts val="600"/>
              </a:spcBef>
              <a:buClr>
                <a:schemeClr val="accent1"/>
              </a:buClr>
              <a:buSzPct val="100000"/>
              <a:buFont typeface="Arial" pitchFamily="34" charset="0"/>
              <a:buChar char="–"/>
              <a:tabLst>
                <a:tab pos="231775" algn="l"/>
              </a:tabLst>
              <a:defRPr/>
            </a:pPr>
            <a:r>
              <a:rPr lang="en-GB" sz="1400" kern="0" dirty="0" smtClean="0">
                <a:solidFill>
                  <a:srgbClr val="000000"/>
                </a:solidFill>
              </a:rPr>
              <a:t>the latest trends and drivers of performance</a:t>
            </a:r>
          </a:p>
          <a:p>
            <a:pPr marL="744538" lvl="2" indent="-285750">
              <a:lnSpc>
                <a:spcPts val="1400"/>
              </a:lnSpc>
              <a:spcBef>
                <a:spcPts val="600"/>
              </a:spcBef>
              <a:buClr>
                <a:schemeClr val="accent1"/>
              </a:buClr>
              <a:buSzPct val="100000"/>
              <a:buFont typeface="Arial" pitchFamily="34" charset="0"/>
              <a:buChar char="–"/>
              <a:tabLst>
                <a:tab pos="231775" algn="l"/>
              </a:tabLst>
              <a:defRPr/>
            </a:pPr>
            <a:r>
              <a:rPr lang="en-GB" sz="1400" kern="0" dirty="0" smtClean="0">
                <a:solidFill>
                  <a:srgbClr val="000000"/>
                </a:solidFill>
              </a:rPr>
              <a:t>The extent to which the business is performing in line with the existing business plan or strategy</a:t>
            </a:r>
          </a:p>
          <a:p>
            <a:pPr marL="447675" lvl="1" indent="-266700" fontAlgn="auto">
              <a:lnSpc>
                <a:spcPts val="1400"/>
              </a:lnSpc>
              <a:spcBef>
                <a:spcPct val="25000"/>
              </a:spcBef>
              <a:spcAft>
                <a:spcPts val="0"/>
              </a:spcAft>
              <a:buClr>
                <a:schemeClr val="accent1"/>
              </a:buClr>
              <a:buSzPct val="125000"/>
              <a:buFont typeface="Arial" pitchFamily="34" charset="0"/>
              <a:buChar char="▪"/>
            </a:pPr>
            <a:r>
              <a:rPr lang="en-GB" sz="1400" kern="0" dirty="0" smtClean="0">
                <a:solidFill>
                  <a:srgbClr val="000000"/>
                </a:solidFill>
              </a:rPr>
              <a:t>As interim financial results are not usually audited, nor subject to normal year end cut-off procedures, our due diligence on current trading becomes even more critical to help our client consider the reliability of this information</a:t>
            </a:r>
          </a:p>
          <a:p>
            <a:pPr marL="447675" lvl="1" indent="-266700" fontAlgn="auto">
              <a:lnSpc>
                <a:spcPts val="1400"/>
              </a:lnSpc>
              <a:spcBef>
                <a:spcPct val="25000"/>
              </a:spcBef>
              <a:spcAft>
                <a:spcPts val="0"/>
              </a:spcAft>
              <a:buClr>
                <a:schemeClr val="accent1"/>
              </a:buClr>
              <a:buSzPct val="125000"/>
              <a:buFont typeface="Arial" pitchFamily="34" charset="0"/>
              <a:buChar char="▪"/>
            </a:pPr>
            <a:r>
              <a:rPr lang="en-GB" sz="1400" kern="0" dirty="0" smtClean="0">
                <a:solidFill>
                  <a:srgbClr val="000000"/>
                </a:solidFill>
              </a:rPr>
              <a:t>By helping our clients understand the current trading performance, our clients are in a much more informed position when entering into negotiations over price</a:t>
            </a:r>
          </a:p>
          <a:p>
            <a:pPr marL="447675" lvl="1" indent="-266700" fontAlgn="auto">
              <a:lnSpc>
                <a:spcPts val="1400"/>
              </a:lnSpc>
              <a:spcBef>
                <a:spcPct val="25000"/>
              </a:spcBef>
              <a:spcAft>
                <a:spcPts val="0"/>
              </a:spcAft>
              <a:buClr>
                <a:schemeClr val="accent1"/>
              </a:buClr>
              <a:buSzPct val="125000"/>
              <a:buFont typeface="Arial" pitchFamily="34" charset="0"/>
              <a:buChar char="▪"/>
            </a:pPr>
            <a:r>
              <a:rPr lang="en-GB" sz="1400" kern="0" dirty="0" smtClean="0">
                <a:solidFill>
                  <a:srgbClr val="000000"/>
                </a:solidFill>
              </a:rPr>
              <a:t>Our work is particularly important where the price for the deal is being considered and negotiated a significant way through a financial period (e.g. 10 months after the last financial year end, such that the last full year’s results are 10 months old)</a:t>
            </a:r>
          </a:p>
        </p:txBody>
      </p:sp>
      <p:sp>
        <p:nvSpPr>
          <p:cNvPr id="12" name="Rectangle 114"/>
          <p:cNvSpPr>
            <a:spLocks noChangeArrowheads="1"/>
          </p:cNvSpPr>
          <p:nvPr>
            <p:custDataLst>
              <p:tags r:id="rId1"/>
            </p:custDataLst>
          </p:nvPr>
        </p:nvSpPr>
        <p:spPr bwMode="auto">
          <a:xfrm>
            <a:off x="1828800" y="1267740"/>
            <a:ext cx="7010400" cy="1287201"/>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An understanding of the current trading performance of the business provides buyers and sellers with an understanding of the latest available information on how well the business is doing, and whether or not performance is in line with the business plan / strategy</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The latest new trends and other issues revealed may significantly impact value</a:t>
            </a:r>
          </a:p>
        </p:txBody>
      </p:sp>
      <p:sp>
        <p:nvSpPr>
          <p:cNvPr id="13" name="Pentagon 12"/>
          <p:cNvSpPr/>
          <p:nvPr/>
        </p:nvSpPr>
        <p:spPr bwMode="auto">
          <a:xfrm>
            <a:off x="211138" y="1267738"/>
            <a:ext cx="1846262" cy="1278237"/>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2. Impact of latest  trends and events</a:t>
            </a:r>
            <a:endParaRPr lang="en-GB" sz="1400" i="1" smtClean="0">
              <a:solidFill>
                <a:schemeClr val="bg1"/>
              </a:solidFill>
              <a:latin typeface="Arial"/>
            </a:endParaRPr>
          </a:p>
        </p:txBody>
      </p:sp>
      <p:sp>
        <p:nvSpPr>
          <p:cNvPr id="7"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How does our work help our clients</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8"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748828" y="2695528"/>
            <a:ext cx="7162800" cy="2199202"/>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marR="0" lvl="1" indent="-266700" defTabSz="914400" eaLnBrk="1" fontAlgn="auto" latinLnBrk="0" hangingPunct="1">
              <a:lnSpc>
                <a:spcPct val="100000"/>
              </a:lnSpc>
              <a:spcBef>
                <a:spcPct val="25000"/>
              </a:spcBef>
              <a:spcAft>
                <a:spcPts val="0"/>
              </a:spcAft>
              <a:buClr>
                <a:srgbClr val="8AA5CB"/>
              </a:buClr>
              <a:buSzPct val="85000"/>
              <a:buFontTx/>
              <a:buNone/>
              <a:tabLst/>
              <a:defRPr/>
            </a:pPr>
            <a:r>
              <a:rPr kumimoji="0" lang="en-GB" sz="1400" b="1" i="0" u="none" strike="noStrike" kern="0" cap="none" spc="0" normalizeH="0" baseline="0" noProof="0" dirty="0" smtClean="0">
                <a:ln>
                  <a:noFill/>
                </a:ln>
                <a:solidFill>
                  <a:srgbClr val="00829C"/>
                </a:solidFill>
                <a:effectLst/>
                <a:uLnTx/>
                <a:uFillTx/>
              </a:rPr>
              <a:t>How we help...</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We check the consistency of the seasonal working capital movements with the movements in the income statement (e.g. through analysis of inventory days, debtor days, etc)</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understanding the drivers and relationship between the income statement and working capital balances, we are able to help clients ensure they forecast the future working capital movements accurately, based on forecast trading assumptions</a:t>
            </a:r>
          </a:p>
        </p:txBody>
      </p:sp>
      <p:sp>
        <p:nvSpPr>
          <p:cNvPr id="12" name="Rectangle 114"/>
          <p:cNvSpPr>
            <a:spLocks noChangeArrowheads="1"/>
          </p:cNvSpPr>
          <p:nvPr>
            <p:custDataLst>
              <p:tags r:id="rId1"/>
            </p:custDataLst>
          </p:nvPr>
        </p:nvSpPr>
        <p:spPr bwMode="auto">
          <a:xfrm>
            <a:off x="1828800" y="1267740"/>
            <a:ext cx="7010400" cy="1276288"/>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understanding the seasonality of trading, this helps potential buyers assess the working capital needs of the business and therefore help ensure appropriate facilities are in place to fund working capital post acquisition</a:t>
            </a:r>
          </a:p>
        </p:txBody>
      </p:sp>
      <p:sp>
        <p:nvSpPr>
          <p:cNvPr id="13" name="Pentagon 12"/>
          <p:cNvSpPr/>
          <p:nvPr/>
        </p:nvSpPr>
        <p:spPr bwMode="auto">
          <a:xfrm>
            <a:off x="211138" y="1267738"/>
            <a:ext cx="1846262" cy="1276289"/>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3. Understanding working capital and cash needs</a:t>
            </a:r>
            <a:endParaRPr lang="en-GB" sz="1400" i="1" smtClean="0">
              <a:solidFill>
                <a:schemeClr val="bg1"/>
              </a:solidFill>
              <a:latin typeface="Arial"/>
            </a:endParaRPr>
          </a:p>
        </p:txBody>
      </p:sp>
      <p:sp>
        <p:nvSpPr>
          <p:cNvPr id="7"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How does our work help our clients</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8"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
          <p:cNvGraphicFramePr>
            <a:graphicFrameLocks/>
          </p:cNvGraphicFramePr>
          <p:nvPr/>
        </p:nvGraphicFramePr>
        <p:xfrm>
          <a:off x="211138" y="1405318"/>
          <a:ext cx="8662987" cy="4793077"/>
        </p:xfrm>
        <a:graphic>
          <a:graphicData uri="http://schemas.openxmlformats.org/drawingml/2006/table">
            <a:tbl>
              <a:tblPr/>
              <a:tblGrid>
                <a:gridCol w="1519050"/>
                <a:gridCol w="3527612"/>
                <a:gridCol w="3616325"/>
              </a:tblGrid>
              <a:tr h="719138">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endParaRPr kumimoji="0" lang="en-US" sz="1400" b="1" i="0" u="none" strike="noStrike" cap="none" normalizeH="0" baseline="0" dirty="0" smtClean="0">
                        <a:ln>
                          <a:noFill/>
                        </a:ln>
                        <a:solidFill>
                          <a:srgbClr val="FFFFFF"/>
                        </a:solidFill>
                        <a:effectLst/>
                        <a:latin typeface="Arial" charset="0"/>
                        <a:cs typeface="Arial" charset="0"/>
                      </a:endParaRPr>
                    </a:p>
                  </a:txBody>
                  <a:tcPr anchor="ctr" horzOverflow="overflow">
                    <a:lnL w="12700" cap="flat" cmpd="sng" algn="ctr">
                      <a:no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RIGHT</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“ADD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WRONG</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“DESTROY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r>
              <a:tr h="1352075">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Valuation</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Understand drivers of performance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Accurate basis for forecasting future performance and valuation model</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Understand risks and opportunities and how much willing to pay for them</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lang="en-GB" sz="1400" dirty="0" smtClean="0"/>
                        <a:t>Incomplete understanding</a:t>
                      </a:r>
                      <a:r>
                        <a:rPr lang="en-GB" sz="1400" baseline="0" dirty="0" smtClean="0"/>
                        <a:t> of the value drivers of the business, poor basis for valuation model</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lang="en-GB" sz="1400" baseline="0" dirty="0" smtClean="0"/>
                        <a:t>Poor understanding of value – risk of overpaying</a:t>
                      </a:r>
                      <a:endParaRPr lang="en-GB" sz="1400" b="1" dirty="0" smtClean="0"/>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1025396">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dirty="0" smtClean="0">
                          <a:ln>
                            <a:noFill/>
                          </a:ln>
                          <a:solidFill>
                            <a:srgbClr val="00338D"/>
                          </a:solidFill>
                          <a:effectLst/>
                          <a:latin typeface="Arial" charset="0"/>
                          <a:cs typeface="Arial" charset="0"/>
                        </a:rPr>
                        <a:t>Impact of latest trends and events</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71463" lvl="1" indent="-271463"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Understand</a:t>
                      </a:r>
                      <a:r>
                        <a:rPr lang="en-GB" sz="1400" kern="0" baseline="0" dirty="0" smtClean="0">
                          <a:solidFill>
                            <a:srgbClr val="000000"/>
                          </a:solidFill>
                        </a:rPr>
                        <a:t> latest trends effecting the business, and impact on value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More accurate understanding of likely trading performance in year 1</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Unaware of latest trading performance, and potential issues emerging (e.g. part of business may have gone into decline)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Overestimate year 1 trading performance</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Risk of overpaying</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1025396">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Understanding working capital and cash needs</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lang="en-GB" sz="1400" kern="0" dirty="0" smtClean="0">
                          <a:solidFill>
                            <a:srgbClr val="000000"/>
                          </a:solidFill>
                        </a:rPr>
                        <a:t>Understand drivers of working capital movements and able to plan for appropriate facilities to fund working capital post acquisition</a:t>
                      </a:r>
                    </a:p>
                    <a:p>
                      <a:pPr marL="261938" marR="0" lvl="0" indent="-261938" algn="l" defTabSz="914400" rtl="0" eaLnBrk="1" fontAlgn="base" latinLnBrk="0" hangingPunct="1">
                        <a:lnSpc>
                          <a:spcPct val="100000"/>
                        </a:lnSpc>
                        <a:spcBef>
                          <a:spcPct val="30000"/>
                        </a:spcBef>
                        <a:spcAft>
                          <a:spcPct val="0"/>
                        </a:spcAft>
                        <a:buClr>
                          <a:srgbClr val="8AA5CB"/>
                        </a:buClr>
                        <a:buSzPct val="85000"/>
                        <a:buFont typeface="Wingdings" pitchFamily="2" charset="2"/>
                        <a:buChar char="l"/>
                        <a:tabLst/>
                      </a:pPr>
                      <a:endParaRPr kumimoji="0" lang="en-GB"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Poor understanding of drivers of working capital</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Insufficient facilities available to fund growth in working capital, leading to breach / additional costs to refinance</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What is at stake</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5"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76200" y="0"/>
            <a:ext cx="8991600" cy="987425"/>
          </a:xfrm>
        </p:spPr>
        <p:txBody>
          <a:bodyPr lIns="91440" tIns="45720" rIns="91440" bIns="45720"/>
          <a:lstStyle/>
          <a:p>
            <a:r>
              <a:rPr lang="en-GB" sz="1800" b="0" dirty="0" smtClean="0">
                <a:solidFill>
                  <a:srgbClr val="8AA5CB"/>
                </a:solidFill>
                <a:latin typeface="Arial" pitchFamily="34" charset="0"/>
                <a:cs typeface="Arial" pitchFamily="34" charset="0"/>
              </a:rPr>
              <a:t>Historical and current trading: Key concepts guide</a:t>
            </a:r>
            <a:br>
              <a:rPr lang="en-GB" sz="1800" b="0" dirty="0" smtClean="0">
                <a:solidFill>
                  <a:srgbClr val="8AA5CB"/>
                </a:solidFill>
                <a:latin typeface="Arial" pitchFamily="34" charset="0"/>
                <a:cs typeface="Arial" pitchFamily="34" charset="0"/>
              </a:rPr>
            </a:br>
            <a:r>
              <a:rPr lang="en-US" altLang="en-US" sz="1800" dirty="0" smtClean="0">
                <a:latin typeface="Arial" charset="0"/>
                <a:cs typeface="Arial" charset="0"/>
              </a:rPr>
              <a:t>Contents</a:t>
            </a:r>
            <a:r>
              <a:rPr lang="en-US" altLang="en-US" sz="2000" dirty="0" smtClean="0">
                <a:latin typeface="Arial" charset="0"/>
                <a:cs typeface="Arial" charset="0"/>
              </a:rPr>
              <a:t>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3416320"/>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historical and current trading?</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Why are historical and current trading important?</a:t>
            </a:r>
          </a:p>
          <a:p>
            <a:pPr marL="269875" indent="-269875">
              <a:lnSpc>
                <a:spcPct val="120000"/>
              </a:lnSpc>
              <a:buClr>
                <a:schemeClr val="accent1"/>
              </a:buClr>
              <a:buSzPct val="125000"/>
              <a:buFont typeface="Arial" pitchFamily="34" charset="0"/>
              <a:buChar char="▪"/>
            </a:pPr>
            <a:r>
              <a:rPr lang="en-US" dirty="0" smtClean="0">
                <a:solidFill>
                  <a:schemeClr val="tx2"/>
                </a:solidFill>
              </a:rPr>
              <a:t>What are the financial components of trading performance?</a:t>
            </a:r>
          </a:p>
          <a:p>
            <a:pPr marL="269875" indent="-269875">
              <a:lnSpc>
                <a:spcPct val="120000"/>
              </a:lnSpc>
              <a:buClr>
                <a:schemeClr val="accent1"/>
              </a:buClr>
              <a:buSzPct val="125000"/>
              <a:buFont typeface="Arial" pitchFamily="34" charset="0"/>
              <a:buChar char="▪"/>
            </a:pPr>
            <a:r>
              <a:rPr lang="en-US" dirty="0" smtClean="0">
                <a:solidFill>
                  <a:schemeClr val="tx2"/>
                </a:solidFill>
              </a:rPr>
              <a:t>How do we analyze and interpret trading performance?</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How does our work on historical and current trading help our clients?</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at stake?</a:t>
            </a:r>
            <a:endParaRPr lang="en-US" sz="1800" b="0" dirty="0">
              <a:solidFill>
                <a:schemeClr val="tx2"/>
              </a:solidFill>
            </a:endParaRPr>
          </a:p>
          <a:p>
            <a:pPr>
              <a:lnSpc>
                <a:spcPct val="120000"/>
              </a:lnSpc>
            </a:pPr>
            <a:endParaRPr lang="en-US" sz="1800" dirty="0">
              <a:solidFill>
                <a:schemeClr val="tx2"/>
              </a:solidFill>
            </a:endParaRPr>
          </a:p>
        </p:txBody>
      </p:sp>
      <p:pic>
        <p:nvPicPr>
          <p:cNvPr id="8"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293076" y="1093754"/>
            <a:ext cx="8483367" cy="5048963"/>
          </a:xfrm>
        </p:spPr>
        <p:txBody>
          <a:bodyPr/>
          <a:lstStyle/>
          <a:p>
            <a:pPr marL="231775" indent="-231775">
              <a:spcBef>
                <a:spcPct val="50000"/>
              </a:spcBef>
              <a:buClr>
                <a:schemeClr val="accent1"/>
              </a:buClr>
              <a:buSzPct val="75000"/>
              <a:tabLst>
                <a:tab pos="231775" algn="l"/>
              </a:tabLst>
              <a:defRPr/>
            </a:pPr>
            <a:r>
              <a:rPr lang="en-GB" dirty="0" smtClean="0">
                <a:solidFill>
                  <a:srgbClr val="8E258D"/>
                </a:solidFill>
              </a:rPr>
              <a:t>Historical trading</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b="0" dirty="0" smtClean="0">
                <a:solidFill>
                  <a:schemeClr val="accent1"/>
                </a:solidFill>
              </a:rPr>
              <a:t>When carrying out FDD, the track record for the historical trading performance of a business is typically assessed by looking at the last three financial years of income statements.  This may however vary by industry/business/transaction</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b="0" dirty="0" smtClean="0">
                <a:solidFill>
                  <a:schemeClr val="accent1"/>
                </a:solidFill>
              </a:rPr>
              <a:t>The key components of the income statement which are typically used to </a:t>
            </a:r>
            <a:r>
              <a:rPr lang="en-US" b="0" dirty="0" smtClean="0">
                <a:solidFill>
                  <a:schemeClr val="accent1"/>
                </a:solidFill>
              </a:rPr>
              <a:t>analyze</a:t>
            </a:r>
            <a:r>
              <a:rPr lang="en-GB" b="0" dirty="0" smtClean="0">
                <a:solidFill>
                  <a:schemeClr val="accent1"/>
                </a:solidFill>
              </a:rPr>
              <a:t> historical trading performance (and for which separate due diligence guides are available) are:</a:t>
            </a:r>
          </a:p>
          <a:p>
            <a:pPr marL="744538" lvl="2" indent="-285750">
              <a:lnSpc>
                <a:spcPct val="90000"/>
              </a:lnSpc>
              <a:spcBef>
                <a:spcPts val="0"/>
              </a:spcBef>
              <a:spcAft>
                <a:spcPct val="0"/>
              </a:spcAft>
              <a:buClr>
                <a:srgbClr val="8AA5CB"/>
              </a:buClr>
              <a:buSzPct val="85000"/>
              <a:buFont typeface="Symbol" pitchFamily="18" charset="2"/>
              <a:buChar char=""/>
              <a:tabLst>
                <a:tab pos="231775" algn="l"/>
              </a:tabLst>
              <a:defRPr/>
            </a:pPr>
            <a:r>
              <a:rPr lang="en-GB" dirty="0" smtClean="0">
                <a:solidFill>
                  <a:schemeClr val="accent1"/>
                </a:solidFill>
                <a:ea typeface="+mn-ea"/>
              </a:rPr>
              <a:t>Revenues</a:t>
            </a:r>
          </a:p>
          <a:p>
            <a:pPr marL="744538" lvl="2" indent="-285750">
              <a:lnSpc>
                <a:spcPct val="90000"/>
              </a:lnSpc>
              <a:spcBef>
                <a:spcPts val="0"/>
              </a:spcBef>
              <a:spcAft>
                <a:spcPct val="0"/>
              </a:spcAft>
              <a:buClr>
                <a:srgbClr val="8AA5CB"/>
              </a:buClr>
              <a:buSzPct val="85000"/>
              <a:buFont typeface="Symbol" pitchFamily="18" charset="2"/>
              <a:buChar char=""/>
              <a:tabLst>
                <a:tab pos="231775" algn="l"/>
              </a:tabLst>
              <a:defRPr/>
            </a:pPr>
            <a:r>
              <a:rPr lang="en-GB" dirty="0" smtClean="0">
                <a:solidFill>
                  <a:schemeClr val="accent1"/>
                </a:solidFill>
                <a:ea typeface="+mn-ea"/>
              </a:rPr>
              <a:t>Margins</a:t>
            </a:r>
          </a:p>
          <a:p>
            <a:pPr marL="744538" lvl="2" indent="-285750">
              <a:lnSpc>
                <a:spcPct val="90000"/>
              </a:lnSpc>
              <a:spcBef>
                <a:spcPts val="0"/>
              </a:spcBef>
              <a:spcAft>
                <a:spcPct val="0"/>
              </a:spcAft>
              <a:buClr>
                <a:srgbClr val="8AA5CB"/>
              </a:buClr>
              <a:buSzPct val="85000"/>
              <a:buFont typeface="Symbol" pitchFamily="18" charset="2"/>
              <a:buChar char=""/>
              <a:tabLst>
                <a:tab pos="231775" algn="l"/>
              </a:tabLst>
              <a:defRPr/>
            </a:pPr>
            <a:r>
              <a:rPr lang="en-GB" dirty="0" smtClean="0">
                <a:solidFill>
                  <a:schemeClr val="accent1"/>
                </a:solidFill>
                <a:ea typeface="+mn-ea"/>
              </a:rPr>
              <a:t>Cost base / expenses</a:t>
            </a:r>
          </a:p>
          <a:p>
            <a:pPr marL="231775" lvl="1" indent="-231775">
              <a:spcBef>
                <a:spcPct val="50000"/>
              </a:spcBef>
              <a:buSzPct val="75000"/>
              <a:buNone/>
              <a:tabLst>
                <a:tab pos="231775" algn="l"/>
              </a:tabLst>
              <a:defRPr/>
            </a:pPr>
            <a:r>
              <a:rPr lang="en-GB" b="1" dirty="0" smtClean="0">
                <a:solidFill>
                  <a:srgbClr val="8E258D"/>
                </a:solidFill>
              </a:rPr>
              <a:t>Current trading</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This relates to how the business is performing at the current time.  It therefore focuses on seeking to gain an up to date snapshot of performance at a point in time, rather than looking at historical track record</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When carrying out FDD we therefore focus on the latest available income statement information to understand the latest / current financial performance of the business</a:t>
            </a:r>
          </a:p>
          <a:p>
            <a:pPr marL="231775" lvl="1" indent="-231775">
              <a:spcBef>
                <a:spcPct val="50000"/>
              </a:spcBef>
              <a:buSzPct val="75000"/>
              <a:buNone/>
              <a:tabLst>
                <a:tab pos="231775" algn="l"/>
              </a:tabLst>
              <a:defRPr/>
            </a:pPr>
            <a:r>
              <a:rPr lang="en-GB" b="1" dirty="0" smtClean="0">
                <a:solidFill>
                  <a:srgbClr val="8E258D"/>
                </a:solidFill>
              </a:rPr>
              <a:t>Common terminology</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Gross profit = Revenues less cost of sales</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Contribution = Revenues less variable costs</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Net profit = Gross profit less operating expenses</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EBITDA = Earnings before Interest, Tax, Depreciation and Amortization </a:t>
            </a:r>
          </a:p>
          <a:p>
            <a:pPr marL="231775" lvl="1" indent="-231775">
              <a:spcBef>
                <a:spcPts val="600"/>
              </a:spcBef>
              <a:spcAft>
                <a:spcPts val="0"/>
              </a:spcAft>
              <a:buSzPct val="75000"/>
              <a:tabLst>
                <a:tab pos="231775" algn="l"/>
              </a:tabLst>
              <a:defRPr/>
            </a:pPr>
            <a:endParaRPr lang="en-GB" dirty="0" smtClean="0">
              <a:solidFill>
                <a:schemeClr val="accent1"/>
              </a:solidFill>
            </a:endParaRPr>
          </a:p>
          <a:p>
            <a:pPr marL="231775" lvl="1" indent="-231775">
              <a:spcBef>
                <a:spcPts val="600"/>
              </a:spcBef>
              <a:spcAft>
                <a:spcPts val="0"/>
              </a:spcAft>
              <a:buSzPct val="75000"/>
              <a:tabLst>
                <a:tab pos="231775" algn="l"/>
              </a:tabLst>
              <a:defRPr/>
            </a:pPr>
            <a:endParaRPr lang="en-GB" dirty="0" smtClean="0">
              <a:solidFill>
                <a:schemeClr val="accent1"/>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kumimoji="0" lang="en-US" b="1" i="0" u="none" strike="noStrike" kern="0" cap="none" spc="0" normalizeH="0" baseline="0" noProof="0" dirty="0" smtClean="0">
                <a:ln>
                  <a:noFill/>
                </a:ln>
                <a:solidFill>
                  <a:schemeClr val="bg1"/>
                </a:solidFill>
                <a:effectLst/>
                <a:uLnTx/>
                <a:uFillTx/>
              </a:rPr>
              <a:t>What is historical and current trading?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7"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kumimoji="0" lang="en-US" b="1" i="0" u="none" strike="noStrike" kern="0" cap="none" spc="0" normalizeH="0" baseline="0" noProof="0" dirty="0" smtClean="0">
                <a:ln>
                  <a:noFill/>
                </a:ln>
                <a:solidFill>
                  <a:schemeClr val="bg1"/>
                </a:solidFill>
                <a:effectLst/>
                <a:uLnTx/>
                <a:uFillTx/>
              </a:rPr>
              <a:t>Why are historical and current trading important?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pSp>
        <p:nvGrpSpPr>
          <p:cNvPr id="7" name="Group 6"/>
          <p:cNvGrpSpPr/>
          <p:nvPr/>
        </p:nvGrpSpPr>
        <p:grpSpPr>
          <a:xfrm>
            <a:off x="211138" y="1240578"/>
            <a:ext cx="8628062" cy="2417022"/>
            <a:chOff x="211138" y="1240579"/>
            <a:chExt cx="8628062" cy="866682"/>
          </a:xfrm>
        </p:grpSpPr>
        <p:sp>
          <p:nvSpPr>
            <p:cNvPr id="8" name="Rectangle 114"/>
            <p:cNvSpPr>
              <a:spLocks noChangeArrowheads="1"/>
            </p:cNvSpPr>
            <p:nvPr>
              <p:custDataLst>
                <p:tags r:id="rId3"/>
              </p:custDataLst>
            </p:nvPr>
          </p:nvSpPr>
          <p:spPr bwMode="auto">
            <a:xfrm>
              <a:off x="1828800" y="1240579"/>
              <a:ext cx="7010400" cy="86668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Potential buyers and sellers seek to understand the historical trading performance of a business to understand the drivers of performance and therefore better predict future </a:t>
              </a:r>
              <a:r>
                <a:rPr lang="en-US" sz="1400" kern="0" dirty="0" smtClean="0">
                  <a:solidFill>
                    <a:srgbClr val="000000"/>
                  </a:solidFill>
                </a:rPr>
                <a:t>performance</a:t>
              </a:r>
              <a:r>
                <a:rPr lang="en-GB" sz="1400" kern="0" dirty="0" smtClean="0">
                  <a:solidFill>
                    <a:srgbClr val="000000"/>
                  </a:solidFill>
                </a:rPr>
                <a:t> through their valuation model</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understanding the historical trading performance of a business, buyers and sellers are able to identify and assess some of the risks to the business as well as opportunities to create value (examples may include reliance on a key customer or supplier, the extent to which the cost base is </a:t>
              </a:r>
              <a:r>
                <a:rPr lang="en-US" sz="1400" kern="0" dirty="0" smtClean="0">
                  <a:solidFill>
                    <a:srgbClr val="000000"/>
                  </a:solidFill>
                </a:rPr>
                <a:t>scalable</a:t>
              </a:r>
              <a:r>
                <a:rPr lang="en-GB" sz="1400" kern="0" dirty="0" smtClean="0">
                  <a:solidFill>
                    <a:srgbClr val="000000"/>
                  </a:solidFill>
                </a:rPr>
                <a:t>, areas of the business which are stagnating versus those which are growing, etc)</a:t>
              </a:r>
            </a:p>
            <a:p>
              <a:pPr marL="447675" lvl="1" indent="-266700" fontAlgn="auto">
                <a:spcBef>
                  <a:spcPct val="25000"/>
                </a:spcBef>
                <a:spcAft>
                  <a:spcPts val="0"/>
                </a:spcAft>
                <a:buClr>
                  <a:schemeClr val="accent1"/>
                </a:buClr>
                <a:buSzPct val="125000"/>
                <a:buFont typeface="Arial" pitchFamily="34" charset="0"/>
                <a:buChar char="▪"/>
              </a:pPr>
              <a:r>
                <a:rPr kumimoji="0" lang="en-US" sz="1400" b="0" i="0" u="none" strike="noStrike" kern="0" cap="none" spc="0" normalizeH="0" dirty="0" smtClean="0">
                  <a:ln>
                    <a:noFill/>
                  </a:ln>
                  <a:solidFill>
                    <a:srgbClr val="000000"/>
                  </a:solidFill>
                  <a:effectLst/>
                  <a:uLnTx/>
                  <a:uFillTx/>
                </a:rPr>
                <a:t>Analysis</a:t>
              </a:r>
              <a:r>
                <a:rPr kumimoji="0" lang="en-GB" sz="1400" b="0" i="0" u="none" strike="noStrike" kern="0" cap="none" spc="0" normalizeH="0" noProof="0" dirty="0" smtClean="0">
                  <a:ln>
                    <a:noFill/>
                  </a:ln>
                  <a:solidFill>
                    <a:srgbClr val="000000"/>
                  </a:solidFill>
                  <a:effectLst/>
                  <a:uLnTx/>
                  <a:uFillTx/>
                </a:rPr>
                <a:t> of historical trading therefore helps buyers and sellers to develop their valuation and assess their view of headline price</a:t>
              </a:r>
            </a:p>
          </p:txBody>
        </p:sp>
        <p:sp>
          <p:nvSpPr>
            <p:cNvPr id="9" name="Pentagon 8"/>
            <p:cNvSpPr/>
            <p:nvPr/>
          </p:nvSpPr>
          <p:spPr bwMode="auto">
            <a:xfrm>
              <a:off x="211138" y="1240579"/>
              <a:ext cx="1770062" cy="860563"/>
            </a:xfrm>
            <a:prstGeom prst="homePlate">
              <a:avLst>
                <a:gd name="adj" fmla="val 27501"/>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1. Valuation</a:t>
              </a:r>
              <a:endParaRPr lang="en-GB" sz="1400" i="1" smtClean="0">
                <a:solidFill>
                  <a:schemeClr val="bg1"/>
                </a:solidFill>
                <a:latin typeface="Arial"/>
              </a:endParaRPr>
            </a:p>
          </p:txBody>
        </p:sp>
      </p:grpSp>
      <p:grpSp>
        <p:nvGrpSpPr>
          <p:cNvPr id="15" name="Group 14"/>
          <p:cNvGrpSpPr/>
          <p:nvPr/>
        </p:nvGrpSpPr>
        <p:grpSpPr>
          <a:xfrm>
            <a:off x="215153" y="3777607"/>
            <a:ext cx="8628062" cy="1511569"/>
            <a:chOff x="211138" y="1240579"/>
            <a:chExt cx="8628062" cy="811601"/>
          </a:xfrm>
        </p:grpSpPr>
        <p:sp>
          <p:nvSpPr>
            <p:cNvPr id="16" name="Rectangle 114"/>
            <p:cNvSpPr>
              <a:spLocks noChangeArrowheads="1"/>
            </p:cNvSpPr>
            <p:nvPr>
              <p:custDataLst>
                <p:tags r:id="rId2"/>
              </p:custDataLst>
            </p:nvPr>
          </p:nvSpPr>
          <p:spPr bwMode="auto">
            <a:xfrm>
              <a:off x="1828800" y="1240580"/>
              <a:ext cx="7010400" cy="811600"/>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An understanding of the current trading performance of the business provides buyers and sellers with an understanding of the latest available </a:t>
              </a:r>
              <a:r>
                <a:rPr lang="en-US" sz="1400" kern="0" dirty="0" smtClean="0">
                  <a:solidFill>
                    <a:srgbClr val="000000"/>
                  </a:solidFill>
                </a:rPr>
                <a:t>information</a:t>
              </a:r>
              <a:r>
                <a:rPr lang="en-GB" sz="1400" kern="0" dirty="0" smtClean="0">
                  <a:solidFill>
                    <a:srgbClr val="000000"/>
                  </a:solidFill>
                </a:rPr>
                <a:t> on how well the business is doing, and whether or not performance is in line with the business plan / strategy</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The latest new trends and other issues revealed may be more indicative of future performance than historical performance, and may significantly impact value</a:t>
              </a:r>
              <a:endParaRPr kumimoji="0" lang="en-GB" sz="1400" b="0" i="0" u="none" strike="noStrike" kern="0" cap="none" spc="0" normalizeH="0" noProof="0" dirty="0" smtClean="0">
                <a:ln>
                  <a:noFill/>
                </a:ln>
                <a:solidFill>
                  <a:srgbClr val="000000"/>
                </a:solidFill>
                <a:effectLst/>
                <a:uLnTx/>
                <a:uFillTx/>
              </a:endParaRPr>
            </a:p>
          </p:txBody>
        </p:sp>
        <p:sp>
          <p:nvSpPr>
            <p:cNvPr id="17" name="Pentagon 16"/>
            <p:cNvSpPr/>
            <p:nvPr/>
          </p:nvSpPr>
          <p:spPr bwMode="auto">
            <a:xfrm>
              <a:off x="211138" y="1240579"/>
              <a:ext cx="1770062" cy="811601"/>
            </a:xfrm>
            <a:prstGeom prst="homePlate">
              <a:avLst>
                <a:gd name="adj" fmla="val 2702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2. Impact of latest  trends and events</a:t>
              </a:r>
              <a:endParaRPr lang="en-GB" sz="1400" i="1" smtClean="0">
                <a:solidFill>
                  <a:schemeClr val="bg1"/>
                </a:solidFill>
                <a:latin typeface="Arial"/>
              </a:endParaRPr>
            </a:p>
          </p:txBody>
        </p:sp>
      </p:grpSp>
      <p:grpSp>
        <p:nvGrpSpPr>
          <p:cNvPr id="18" name="Group 17"/>
          <p:cNvGrpSpPr/>
          <p:nvPr/>
        </p:nvGrpSpPr>
        <p:grpSpPr>
          <a:xfrm>
            <a:off x="211137" y="5405728"/>
            <a:ext cx="8628062" cy="896474"/>
            <a:chOff x="211138" y="1240579"/>
            <a:chExt cx="8628062" cy="732042"/>
          </a:xfrm>
        </p:grpSpPr>
        <p:sp>
          <p:nvSpPr>
            <p:cNvPr id="19" name="Rectangle 114"/>
            <p:cNvSpPr>
              <a:spLocks noChangeArrowheads="1"/>
            </p:cNvSpPr>
            <p:nvPr>
              <p:custDataLst>
                <p:tags r:id="rId1"/>
              </p:custDataLst>
            </p:nvPr>
          </p:nvSpPr>
          <p:spPr bwMode="auto">
            <a:xfrm>
              <a:off x="1828800" y="1240580"/>
              <a:ext cx="7010400" cy="731655"/>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understanding the seasonality of trading, this helps potential buyers assess the working capital needs of the business and therefore help ensure appropriate facilities are in place to fund working capital post acquisition</a:t>
              </a:r>
              <a:endParaRPr kumimoji="0" lang="en-GB" sz="1400" b="0" i="0" u="none" strike="noStrike" kern="0" cap="none" spc="0" normalizeH="0" noProof="0" dirty="0" smtClean="0">
                <a:ln>
                  <a:noFill/>
                </a:ln>
                <a:solidFill>
                  <a:srgbClr val="000000"/>
                </a:solidFill>
                <a:effectLst/>
                <a:uLnTx/>
                <a:uFillTx/>
              </a:endParaRPr>
            </a:p>
          </p:txBody>
        </p:sp>
        <p:sp>
          <p:nvSpPr>
            <p:cNvPr id="20" name="Pentagon 19"/>
            <p:cNvSpPr/>
            <p:nvPr/>
          </p:nvSpPr>
          <p:spPr bwMode="auto">
            <a:xfrm>
              <a:off x="211138" y="1240579"/>
              <a:ext cx="1770062" cy="732042"/>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smtClean="0">
                  <a:solidFill>
                    <a:schemeClr val="bg1"/>
                  </a:solidFill>
                  <a:latin typeface="Arial"/>
                </a:rPr>
                <a:t>3. Understanding working capital and cash needs</a:t>
              </a:r>
              <a:endParaRPr lang="en-GB" sz="1400" i="1" dirty="0" smtClean="0">
                <a:solidFill>
                  <a:schemeClr val="bg1"/>
                </a:solidFill>
                <a:latin typeface="Arial"/>
              </a:endParaRPr>
            </a:p>
          </p:txBody>
        </p:sp>
      </p:grpSp>
      <p:pic>
        <p:nvPicPr>
          <p:cNvPr id="13" name="Picture 5"/>
          <p:cNvPicPr>
            <a:picLocks noChangeAspect="1" noChangeArrowheads="1"/>
          </p:cNvPicPr>
          <p:nvPr/>
        </p:nvPicPr>
        <p:blipFill>
          <a:blip r:embed="rId6"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235221" y="1217546"/>
            <a:ext cx="8630195" cy="458507"/>
          </a:xfrm>
        </p:spPr>
        <p:txBody>
          <a:bodyPr/>
          <a:lstStyle/>
          <a:p>
            <a:pPr>
              <a:spcBef>
                <a:spcPct val="50000"/>
              </a:spcBef>
              <a:buClr>
                <a:schemeClr val="accent1"/>
              </a:buClr>
              <a:buSzPct val="75000"/>
              <a:tabLst>
                <a:tab pos="0" algn="l"/>
              </a:tabLst>
              <a:defRPr/>
            </a:pPr>
            <a:r>
              <a:rPr lang="en-GB" sz="1600" smtClean="0">
                <a:solidFill>
                  <a:srgbClr val="8E258D"/>
                </a:solidFill>
              </a:rPr>
              <a:t>In order to analyse and interpret the trading performance of a business, the following structured approach can be applied...</a:t>
            </a:r>
            <a:endParaRPr lang="en-US" sz="1600" dirty="0" smtClean="0">
              <a:solidFill>
                <a:srgbClr val="8E258D"/>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kumimoji="0" lang="en-US" b="1" i="0" u="none" strike="noStrike" kern="0" cap="none" spc="0" normalizeH="0" baseline="0" noProof="0" dirty="0" smtClean="0">
                <a:ln>
                  <a:noFill/>
                </a:ln>
                <a:solidFill>
                  <a:schemeClr val="bg1"/>
                </a:solidFill>
                <a:effectLst/>
                <a:uLnTx/>
                <a:uFillTx/>
              </a:rPr>
              <a:t>How do</a:t>
            </a:r>
            <a:r>
              <a:rPr kumimoji="0" lang="en-US" b="1" i="0" u="none" strike="noStrike" kern="0" cap="none" spc="0" normalizeH="0" noProof="0" dirty="0" smtClean="0">
                <a:ln>
                  <a:noFill/>
                </a:ln>
                <a:solidFill>
                  <a:schemeClr val="bg1"/>
                </a:solidFill>
                <a:effectLst/>
                <a:uLnTx/>
                <a:uFillTx/>
              </a:rPr>
              <a:t> we analyze and interpret trading performance</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0" name="Rectangle 9"/>
          <p:cNvSpPr/>
          <p:nvPr/>
        </p:nvSpPr>
        <p:spPr>
          <a:xfrm>
            <a:off x="412372" y="3288453"/>
            <a:ext cx="1082219" cy="959222"/>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dirty="0" smtClean="0">
                <a:solidFill>
                  <a:srgbClr val="FFFFFF"/>
                </a:solidFill>
              </a:rPr>
              <a:t>Step 1: </a:t>
            </a:r>
            <a:r>
              <a:rPr lang="en-GB" sz="1100" dirty="0" smtClean="0">
                <a:solidFill>
                  <a:srgbClr val="FFFFFF"/>
                </a:solidFill>
              </a:rPr>
              <a:t>Understand industry specific issues</a:t>
            </a:r>
          </a:p>
        </p:txBody>
      </p:sp>
      <p:sp>
        <p:nvSpPr>
          <p:cNvPr id="11" name="Rectangle 10"/>
          <p:cNvSpPr/>
          <p:nvPr/>
        </p:nvSpPr>
        <p:spPr>
          <a:xfrm>
            <a:off x="1809067" y="3277149"/>
            <a:ext cx="1082219" cy="961381"/>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dirty="0" smtClean="0">
                <a:solidFill>
                  <a:srgbClr val="FFFFFF"/>
                </a:solidFill>
              </a:rPr>
              <a:t>Step 2: </a:t>
            </a:r>
            <a:r>
              <a:rPr lang="en-GB" sz="1100" dirty="0" smtClean="0">
                <a:solidFill>
                  <a:srgbClr val="FFFFFF"/>
                </a:solidFill>
              </a:rPr>
              <a:t>Understand the value drivers of the business</a:t>
            </a:r>
          </a:p>
        </p:txBody>
      </p:sp>
      <p:sp>
        <p:nvSpPr>
          <p:cNvPr id="12" name="Rectangle 11"/>
          <p:cNvSpPr/>
          <p:nvPr/>
        </p:nvSpPr>
        <p:spPr>
          <a:xfrm>
            <a:off x="3205046" y="3277330"/>
            <a:ext cx="1082219" cy="961380"/>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dirty="0" smtClean="0">
                <a:solidFill>
                  <a:srgbClr val="FFFFFF"/>
                </a:solidFill>
              </a:rPr>
              <a:t>Step 3: </a:t>
            </a:r>
            <a:r>
              <a:rPr lang="en-GB" sz="1100" dirty="0" smtClean="0">
                <a:solidFill>
                  <a:srgbClr val="FFFFFF"/>
                </a:solidFill>
              </a:rPr>
              <a:t>Consider potential due diligence issues</a:t>
            </a:r>
          </a:p>
        </p:txBody>
      </p:sp>
      <p:sp>
        <p:nvSpPr>
          <p:cNvPr id="13" name="Rectangle 12"/>
          <p:cNvSpPr/>
          <p:nvPr/>
        </p:nvSpPr>
        <p:spPr>
          <a:xfrm>
            <a:off x="4612143" y="3277330"/>
            <a:ext cx="1082219" cy="961380"/>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dirty="0" smtClean="0">
                <a:solidFill>
                  <a:srgbClr val="FFFFFF"/>
                </a:solidFill>
              </a:rPr>
              <a:t>Step 4: </a:t>
            </a:r>
            <a:r>
              <a:rPr lang="en-GB" sz="1100" dirty="0" smtClean="0">
                <a:solidFill>
                  <a:srgbClr val="FFFFFF"/>
                </a:solidFill>
              </a:rPr>
              <a:t>Determine information gap and plan analysis</a:t>
            </a:r>
          </a:p>
        </p:txBody>
      </p:sp>
      <p:sp>
        <p:nvSpPr>
          <p:cNvPr id="14" name="Rectangle 13"/>
          <p:cNvSpPr/>
          <p:nvPr/>
        </p:nvSpPr>
        <p:spPr>
          <a:xfrm>
            <a:off x="6027690" y="3277331"/>
            <a:ext cx="1082219" cy="961380"/>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ct val="50000"/>
              </a:spcBef>
              <a:buClr>
                <a:schemeClr val="accent1"/>
              </a:buClr>
              <a:buSzPct val="75000"/>
              <a:tabLst>
                <a:tab pos="0" algn="l"/>
              </a:tabLst>
              <a:defRPr/>
            </a:pPr>
            <a:r>
              <a:rPr lang="en-GB" sz="1100" b="1" smtClean="0">
                <a:solidFill>
                  <a:srgbClr val="FFFFFF"/>
                </a:solidFill>
              </a:rPr>
              <a:t>Step 5: </a:t>
            </a:r>
            <a:r>
              <a:rPr lang="en-GB" sz="1100" smtClean="0">
                <a:solidFill>
                  <a:srgbClr val="FFFFFF"/>
                </a:solidFill>
              </a:rPr>
              <a:t>Collate data</a:t>
            </a:r>
          </a:p>
        </p:txBody>
      </p:sp>
      <p:sp>
        <p:nvSpPr>
          <p:cNvPr id="16" name="Rectangle 15"/>
          <p:cNvSpPr/>
          <p:nvPr/>
        </p:nvSpPr>
        <p:spPr>
          <a:xfrm>
            <a:off x="7452181" y="3286654"/>
            <a:ext cx="1082219" cy="961380"/>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dirty="0" smtClean="0">
                <a:solidFill>
                  <a:srgbClr val="FFFFFF"/>
                </a:solidFill>
              </a:rPr>
              <a:t>Step 6: </a:t>
            </a:r>
            <a:r>
              <a:rPr lang="en-GB" sz="1100" dirty="0" smtClean="0">
                <a:solidFill>
                  <a:srgbClr val="FFFFFF"/>
                </a:solidFill>
              </a:rPr>
              <a:t>Perform analysis and management interviews</a:t>
            </a:r>
          </a:p>
        </p:txBody>
      </p:sp>
      <p:sp>
        <p:nvSpPr>
          <p:cNvPr id="17" name="Rectangle 16"/>
          <p:cNvSpPr/>
          <p:nvPr/>
        </p:nvSpPr>
        <p:spPr>
          <a:xfrm>
            <a:off x="7443038" y="4569322"/>
            <a:ext cx="1082219" cy="963711"/>
          </a:xfrm>
          <a:prstGeom prst="rect">
            <a:avLst/>
          </a:prstGeom>
          <a:solidFill>
            <a:srgbClr val="007C92"/>
          </a:solidFill>
          <a:ln>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smtClean="0">
                <a:solidFill>
                  <a:srgbClr val="FFFFFF"/>
                </a:solidFill>
              </a:rPr>
              <a:t>Step 7: </a:t>
            </a:r>
            <a:r>
              <a:rPr lang="en-GB" sz="1100" smtClean="0">
                <a:solidFill>
                  <a:srgbClr val="FFFFFF"/>
                </a:solidFill>
              </a:rPr>
              <a:t>Interpret, refine understanding and update</a:t>
            </a:r>
          </a:p>
        </p:txBody>
      </p:sp>
      <p:sp>
        <p:nvSpPr>
          <p:cNvPr id="18" name="Right Arrow 17"/>
          <p:cNvSpPr/>
          <p:nvPr/>
        </p:nvSpPr>
        <p:spPr>
          <a:xfrm>
            <a:off x="1586753" y="3666583"/>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rot="16200000">
            <a:off x="6204022" y="4596106"/>
            <a:ext cx="68476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rot="5400000">
            <a:off x="7917806" y="4291748"/>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7207623" y="3675547"/>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5791200" y="3666583"/>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4392706" y="3648654"/>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a:off x="2994212" y="3666583"/>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6200000">
            <a:off x="514879" y="4639748"/>
            <a:ext cx="745256"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a:off x="1988737" y="4596106"/>
            <a:ext cx="68476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6200000">
            <a:off x="3392160" y="4592756"/>
            <a:ext cx="68476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ight Arrow 29"/>
          <p:cNvSpPr/>
          <p:nvPr/>
        </p:nvSpPr>
        <p:spPr>
          <a:xfrm rot="16200000">
            <a:off x="4790555" y="4599455"/>
            <a:ext cx="684765" cy="150526"/>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854110" y="5007250"/>
            <a:ext cx="6481187" cy="80387"/>
          </a:xfrm>
          <a:prstGeom prst="rect">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ight Arrow 31"/>
          <p:cNvSpPr/>
          <p:nvPr/>
        </p:nvSpPr>
        <p:spPr>
          <a:xfrm rot="5400000">
            <a:off x="7935736" y="5591631"/>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7452003" y="5878169"/>
            <a:ext cx="1082219" cy="406093"/>
          </a:xfrm>
          <a:prstGeom prst="rect">
            <a:avLst/>
          </a:prstGeom>
          <a:solidFill>
            <a:srgbClr val="6A7F10"/>
          </a:solidFill>
          <a:ln>
            <a:solidFill>
              <a:srgbClr val="6A7F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b="1" smtClean="0">
                <a:solidFill>
                  <a:srgbClr val="FFFFFF"/>
                </a:solidFill>
              </a:rPr>
              <a:t>KEY ISSUES</a:t>
            </a:r>
          </a:p>
        </p:txBody>
      </p:sp>
      <p:sp>
        <p:nvSpPr>
          <p:cNvPr id="34" name="Right Arrow 33"/>
          <p:cNvSpPr/>
          <p:nvPr/>
        </p:nvSpPr>
        <p:spPr>
          <a:xfrm rot="16200000">
            <a:off x="3677494" y="2997592"/>
            <a:ext cx="143435" cy="233082"/>
          </a:xfrm>
          <a:prstGeom prst="rightArrow">
            <a:avLst/>
          </a:prstGeom>
          <a:solidFill>
            <a:srgbClr val="8E258D"/>
          </a:solidFill>
          <a:ln>
            <a:solidFill>
              <a:srgbClr val="8E25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218767" y="2052937"/>
            <a:ext cx="1082219" cy="880668"/>
          </a:xfrm>
          <a:prstGeom prst="rect">
            <a:avLst/>
          </a:prstGeom>
          <a:solidFill>
            <a:srgbClr val="4066AA"/>
          </a:solidFill>
          <a:ln>
            <a:solidFill>
              <a:srgbClr val="406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buClr>
                <a:schemeClr val="accent1"/>
              </a:buClr>
              <a:buSzPct val="75000"/>
              <a:tabLst>
                <a:tab pos="0" algn="l"/>
              </a:tabLst>
              <a:defRPr/>
            </a:pPr>
            <a:r>
              <a:rPr lang="en-GB" sz="1100" smtClean="0">
                <a:solidFill>
                  <a:srgbClr val="FFFFFF"/>
                </a:solidFill>
              </a:rPr>
              <a:t>Non-FDD issues:</a:t>
            </a:r>
          </a:p>
          <a:p>
            <a:pPr algn="ctr">
              <a:spcBef>
                <a:spcPct val="50000"/>
              </a:spcBef>
              <a:buClr>
                <a:schemeClr val="accent1"/>
              </a:buClr>
              <a:buSzPct val="75000"/>
              <a:tabLst>
                <a:tab pos="0" algn="l"/>
              </a:tabLst>
              <a:defRPr/>
            </a:pPr>
            <a:r>
              <a:rPr lang="en-GB" sz="1100" smtClean="0">
                <a:solidFill>
                  <a:srgbClr val="FFFFFF"/>
                </a:solidFill>
              </a:rPr>
              <a:t>Involve specialists</a:t>
            </a:r>
          </a:p>
        </p:txBody>
      </p:sp>
      <p:sp>
        <p:nvSpPr>
          <p:cNvPr id="36" name="Left Brace 35"/>
          <p:cNvSpPr/>
          <p:nvPr/>
        </p:nvSpPr>
        <p:spPr>
          <a:xfrm rot="5400000">
            <a:off x="1515034" y="1766053"/>
            <a:ext cx="273426" cy="2541493"/>
          </a:xfrm>
          <a:prstGeom prst="leftBrace">
            <a:avLst>
              <a:gd name="adj1" fmla="val 44047"/>
              <a:gd name="adj2" fmla="val 50353"/>
            </a:avLst>
          </a:prstGeom>
          <a:ln w="28575">
            <a:solidFill>
              <a:schemeClr val="accent6"/>
            </a:solidFill>
            <a:headEnd type="none" w="sm" len="sm"/>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8" name="Straight Arrow Connector 37"/>
          <p:cNvCxnSpPr>
            <a:stCxn id="39" idx="1"/>
            <a:endCxn id="35" idx="3"/>
          </p:cNvCxnSpPr>
          <p:nvPr/>
        </p:nvCxnSpPr>
        <p:spPr>
          <a:xfrm flipH="1">
            <a:off x="4300986" y="2492195"/>
            <a:ext cx="539955" cy="1076"/>
          </a:xfrm>
          <a:prstGeom prst="straightConnector1">
            <a:avLst/>
          </a:prstGeom>
          <a:ln w="12700">
            <a:solidFill>
              <a:schemeClr val="accent6"/>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4"/>
          <p:cNvSpPr>
            <a:spLocks noChangeArrowheads="1"/>
          </p:cNvSpPr>
          <p:nvPr>
            <p:custDataLst>
              <p:tags r:id="rId1"/>
            </p:custDataLst>
          </p:nvPr>
        </p:nvSpPr>
        <p:spPr bwMode="auto">
          <a:xfrm>
            <a:off x="4840941" y="1900524"/>
            <a:ext cx="3720353" cy="1183341"/>
          </a:xfrm>
          <a:prstGeom prst="rect">
            <a:avLst/>
          </a:prstGeom>
          <a:solidFill>
            <a:srgbClr val="F5DB7E"/>
          </a:solidFill>
          <a:ln w="12700">
            <a:solidFill>
              <a:schemeClr val="accent6"/>
            </a:solidFill>
            <a:miter lim="800000"/>
            <a:headEnd/>
            <a:tailEnd/>
          </a:ln>
          <a:effectLst/>
        </p:spPr>
        <p:txBody>
          <a:bodyPr lIns="54000" tIns="54000" rIns="54000" bIns="54000" anchor="ctr" anchorCtr="1"/>
          <a:lstStyle/>
          <a:p>
            <a:pPr defTabSz="762000" eaLnBrk="0" hangingPunct="0">
              <a:lnSpc>
                <a:spcPct val="90000"/>
              </a:lnSpc>
              <a:spcBef>
                <a:spcPts val="600"/>
              </a:spcBef>
            </a:pPr>
            <a:r>
              <a:rPr lang="en-GB" sz="1100" dirty="0" smtClean="0">
                <a:solidFill>
                  <a:schemeClr val="accent4"/>
                </a:solidFill>
              </a:rPr>
              <a:t>Many key drivers are outside FDD scope – we need specialists to assist.  For example:</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100" dirty="0" smtClean="0">
                <a:solidFill>
                  <a:schemeClr val="accent4"/>
                </a:solidFill>
              </a:rPr>
              <a:t>Commercial – market size, demand, competition, customer interviews</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100" dirty="0" smtClean="0">
                <a:solidFill>
                  <a:schemeClr val="accent4"/>
                </a:solidFill>
              </a:rPr>
              <a:t>Operational – evaluate low cost sustainability</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100" dirty="0" smtClean="0">
                <a:solidFill>
                  <a:schemeClr val="accent4"/>
                </a:solidFill>
              </a:rPr>
              <a:t>Environmental – regulation, remediation</a:t>
            </a:r>
          </a:p>
          <a:p>
            <a:pPr marL="268288" lvl="2" indent="-268288" defTabSz="762000" eaLnBrk="0" hangingPunct="0">
              <a:lnSpc>
                <a:spcPct val="90000"/>
              </a:lnSpc>
              <a:spcBef>
                <a:spcPts val="0"/>
              </a:spcBef>
              <a:buClr>
                <a:schemeClr val="accent1"/>
              </a:buClr>
              <a:buSzPct val="125000"/>
              <a:buFont typeface="Arial" pitchFamily="34" charset="0"/>
              <a:buChar char="▪"/>
            </a:pPr>
            <a:r>
              <a:rPr lang="en-GB" sz="1100" dirty="0" smtClean="0">
                <a:solidFill>
                  <a:schemeClr val="accent4"/>
                </a:solidFill>
              </a:rPr>
              <a:t>IT – evaluate systems</a:t>
            </a:r>
            <a:endParaRPr lang="en-GB" sz="1100" dirty="0">
              <a:solidFill>
                <a:schemeClr val="accent4"/>
              </a:solidFill>
            </a:endParaRPr>
          </a:p>
        </p:txBody>
      </p:sp>
      <p:cxnSp>
        <p:nvCxnSpPr>
          <p:cNvPr id="44" name="Straight Arrow Connector 43"/>
          <p:cNvCxnSpPr/>
          <p:nvPr/>
        </p:nvCxnSpPr>
        <p:spPr>
          <a:xfrm rot="5400000">
            <a:off x="1449192" y="2686038"/>
            <a:ext cx="403448" cy="2511"/>
          </a:xfrm>
          <a:prstGeom prst="straightConnector1">
            <a:avLst/>
          </a:prstGeom>
          <a:ln w="12700">
            <a:solidFill>
              <a:schemeClr val="accent6"/>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custDataLst>
              <p:tags r:id="rId2"/>
            </p:custDataLst>
          </p:nvPr>
        </p:nvSpPr>
        <p:spPr bwMode="auto">
          <a:xfrm>
            <a:off x="609600" y="1963274"/>
            <a:ext cx="1927412" cy="672352"/>
          </a:xfrm>
          <a:prstGeom prst="rect">
            <a:avLst/>
          </a:prstGeom>
          <a:solidFill>
            <a:srgbClr val="F5DB7E"/>
          </a:solidFill>
          <a:ln w="12700">
            <a:solidFill>
              <a:schemeClr val="accent6"/>
            </a:solidFill>
            <a:miter lim="800000"/>
            <a:headEnd/>
            <a:tailEnd/>
          </a:ln>
          <a:effectLst/>
        </p:spPr>
        <p:txBody>
          <a:bodyPr lIns="54000" tIns="54000" rIns="54000" bIns="54000" anchor="ctr" anchorCtr="1"/>
          <a:lstStyle/>
          <a:p>
            <a:pPr algn="ctr" defTabSz="762000" eaLnBrk="0" hangingPunct="0">
              <a:lnSpc>
                <a:spcPct val="90000"/>
              </a:lnSpc>
              <a:spcBef>
                <a:spcPts val="600"/>
              </a:spcBef>
            </a:pPr>
            <a:r>
              <a:rPr lang="en-GB" sz="1100" dirty="0" smtClean="0">
                <a:solidFill>
                  <a:schemeClr val="accent4"/>
                </a:solidFill>
              </a:rPr>
              <a:t>Focuses the due diligence on the key value drivers and where the greatest risks are</a:t>
            </a:r>
            <a:endParaRPr lang="en-GB" sz="1100" dirty="0">
              <a:solidFill>
                <a:schemeClr val="accent4"/>
              </a:solidFill>
              <a:latin typeface="Arial"/>
            </a:endParaRPr>
          </a:p>
        </p:txBody>
      </p:sp>
      <p:pic>
        <p:nvPicPr>
          <p:cNvPr id="40" name="Picture 5"/>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0321" name="Rectangle 17"/>
          <p:cNvSpPr>
            <a:spLocks noChangeArrowheads="1"/>
          </p:cNvSpPr>
          <p:nvPr/>
        </p:nvSpPr>
        <p:spPr bwMode="auto">
          <a:xfrm>
            <a:off x="946150" y="2395537"/>
            <a:ext cx="2087563" cy="1351283"/>
          </a:xfrm>
          <a:prstGeom prst="rect">
            <a:avLst/>
          </a:prstGeom>
          <a:solidFill>
            <a:srgbClr val="007C92"/>
          </a:solidFill>
          <a:ln w="9525">
            <a:noFill/>
            <a:miter lim="800000"/>
            <a:headEnd/>
            <a:tailEnd/>
          </a:ln>
          <a:effectLst/>
        </p:spPr>
        <p:txBody>
          <a:bodyPr wrap="none" anchor="ctr"/>
          <a:lstStyle/>
          <a:p>
            <a:pPr eaLnBrk="0" hangingPunct="0"/>
            <a:r>
              <a:rPr lang="en-US" sz="1400">
                <a:solidFill>
                  <a:schemeClr val="bg1"/>
                </a:solidFill>
              </a:rPr>
              <a:t>Internal sources</a:t>
            </a:r>
          </a:p>
        </p:txBody>
      </p:sp>
      <p:sp>
        <p:nvSpPr>
          <p:cNvPr id="1890322" name="Rectangle 18"/>
          <p:cNvSpPr>
            <a:spLocks noChangeArrowheads="1"/>
          </p:cNvSpPr>
          <p:nvPr/>
        </p:nvSpPr>
        <p:spPr bwMode="auto">
          <a:xfrm>
            <a:off x="3251200" y="1819275"/>
            <a:ext cx="5111750" cy="360363"/>
          </a:xfrm>
          <a:prstGeom prst="rect">
            <a:avLst/>
          </a:prstGeom>
          <a:solidFill>
            <a:srgbClr val="007C92"/>
          </a:solidFill>
          <a:ln w="9525">
            <a:noFill/>
            <a:miter lim="800000"/>
            <a:headEnd/>
            <a:tailEnd/>
          </a:ln>
          <a:effectLst/>
        </p:spPr>
        <p:txBody>
          <a:bodyPr wrap="none" anchor="ctr"/>
          <a:lstStyle/>
          <a:p>
            <a:pPr eaLnBrk="0" hangingPunct="0"/>
            <a:r>
              <a:rPr lang="en-US" sz="1400">
                <a:solidFill>
                  <a:schemeClr val="bg1"/>
                </a:solidFill>
              </a:rPr>
              <a:t>Sources of information (examples)</a:t>
            </a:r>
          </a:p>
        </p:txBody>
      </p:sp>
      <p:sp>
        <p:nvSpPr>
          <p:cNvPr id="1890323" name="Rectangle 19"/>
          <p:cNvSpPr>
            <a:spLocks noChangeArrowheads="1"/>
          </p:cNvSpPr>
          <p:nvPr/>
        </p:nvSpPr>
        <p:spPr bwMode="auto">
          <a:xfrm>
            <a:off x="3251200" y="2395537"/>
            <a:ext cx="5111750" cy="1351283"/>
          </a:xfrm>
          <a:prstGeom prst="rect">
            <a:avLst/>
          </a:prstGeom>
          <a:solidFill>
            <a:srgbClr val="BFDEE4"/>
          </a:solidFill>
          <a:ln w="9525">
            <a:noFill/>
            <a:miter lim="800000"/>
            <a:headEnd/>
            <a:tailEnd/>
          </a:ln>
          <a:effectLst/>
        </p:spPr>
        <p:txBody>
          <a:bodyPr wrap="square" anchor="ctr"/>
          <a:lstStyle/>
          <a:p>
            <a:pPr marL="352425" indent="-352425" algn="l" eaLnBrk="0" hangingPunct="0">
              <a:buSzPct val="125000"/>
              <a:buFont typeface="Arial" pitchFamily="34" charset="0"/>
              <a:buChar char="▪"/>
            </a:pPr>
            <a:r>
              <a:rPr lang="en-US" sz="1400" dirty="0">
                <a:solidFill>
                  <a:srgbClr val="00338D"/>
                </a:solidFill>
              </a:rPr>
              <a:t>Look for example reports </a:t>
            </a:r>
            <a:r>
              <a:rPr lang="en-US" sz="1400" dirty="0" smtClean="0">
                <a:solidFill>
                  <a:srgbClr val="00338D"/>
                </a:solidFill>
              </a:rPr>
              <a:t>and Value Driver Frameworks from Next Generation in </a:t>
            </a:r>
            <a:r>
              <a:rPr lang="en-US" sz="1400" dirty="0">
                <a:solidFill>
                  <a:srgbClr val="00338D"/>
                </a:solidFill>
              </a:rPr>
              <a:t>the same industry</a:t>
            </a:r>
          </a:p>
          <a:p>
            <a:pPr marL="352425" indent="-352425" algn="l" eaLnBrk="0" hangingPunct="0">
              <a:buSzPct val="125000"/>
              <a:buFont typeface="Arial" pitchFamily="34" charset="0"/>
              <a:buChar char="▪"/>
            </a:pPr>
            <a:r>
              <a:rPr lang="en-US" sz="1400" dirty="0">
                <a:solidFill>
                  <a:srgbClr val="00338D"/>
                </a:solidFill>
              </a:rPr>
              <a:t>Ask your supervisors</a:t>
            </a:r>
          </a:p>
          <a:p>
            <a:pPr marL="352425" indent="-352425" algn="l" eaLnBrk="0" hangingPunct="0">
              <a:buSzPct val="125000"/>
              <a:buFont typeface="Arial" pitchFamily="34" charset="0"/>
              <a:buChar char="▪"/>
            </a:pPr>
            <a:r>
              <a:rPr lang="en-US" sz="1400" dirty="0">
                <a:solidFill>
                  <a:srgbClr val="00338D"/>
                </a:solidFill>
              </a:rPr>
              <a:t>Talk to your colleagues</a:t>
            </a:r>
          </a:p>
        </p:txBody>
      </p:sp>
      <p:sp>
        <p:nvSpPr>
          <p:cNvPr id="1890324" name="Rectangle 20"/>
          <p:cNvSpPr>
            <a:spLocks noChangeArrowheads="1"/>
          </p:cNvSpPr>
          <p:nvPr/>
        </p:nvSpPr>
        <p:spPr bwMode="auto">
          <a:xfrm>
            <a:off x="946150" y="3995441"/>
            <a:ext cx="2087563" cy="1444769"/>
          </a:xfrm>
          <a:prstGeom prst="rect">
            <a:avLst/>
          </a:prstGeom>
          <a:solidFill>
            <a:srgbClr val="007C92"/>
          </a:solidFill>
          <a:ln w="9525">
            <a:noFill/>
            <a:miter lim="800000"/>
            <a:headEnd/>
            <a:tailEnd/>
          </a:ln>
          <a:effectLst/>
        </p:spPr>
        <p:txBody>
          <a:bodyPr wrap="none" anchor="ctr"/>
          <a:lstStyle/>
          <a:p>
            <a:pPr eaLnBrk="0" hangingPunct="0"/>
            <a:r>
              <a:rPr lang="en-US" sz="1400" dirty="0">
                <a:solidFill>
                  <a:schemeClr val="bg1"/>
                </a:solidFill>
              </a:rPr>
              <a:t>External sources</a:t>
            </a:r>
          </a:p>
        </p:txBody>
      </p:sp>
      <p:sp>
        <p:nvSpPr>
          <p:cNvPr id="1890325" name="Rectangle 21"/>
          <p:cNvSpPr>
            <a:spLocks noChangeArrowheads="1"/>
          </p:cNvSpPr>
          <p:nvPr/>
        </p:nvSpPr>
        <p:spPr bwMode="auto">
          <a:xfrm>
            <a:off x="3251200" y="3995441"/>
            <a:ext cx="5111750" cy="1444769"/>
          </a:xfrm>
          <a:prstGeom prst="rect">
            <a:avLst/>
          </a:prstGeom>
          <a:solidFill>
            <a:srgbClr val="BFDEE4"/>
          </a:solidFill>
          <a:ln w="9525">
            <a:noFill/>
            <a:miter lim="800000"/>
            <a:headEnd/>
            <a:tailEnd/>
          </a:ln>
          <a:effectLst/>
        </p:spPr>
        <p:txBody>
          <a:bodyPr wrap="square" anchor="ctr"/>
          <a:lstStyle/>
          <a:p>
            <a:pPr marL="352425" indent="-352425" eaLnBrk="0" hangingPunct="0">
              <a:buSzPct val="125000"/>
              <a:buFont typeface="Arial" pitchFamily="34" charset="0"/>
              <a:buChar char="▪"/>
            </a:pPr>
            <a:r>
              <a:rPr lang="en-US" sz="1400" dirty="0" smtClean="0">
                <a:solidFill>
                  <a:srgbClr val="00338D"/>
                </a:solidFill>
              </a:rPr>
              <a:t>Talk to your client!</a:t>
            </a:r>
          </a:p>
          <a:p>
            <a:pPr marL="352425" indent="-352425" eaLnBrk="0" hangingPunct="0">
              <a:buSzPct val="125000"/>
              <a:buFont typeface="Arial" pitchFamily="34" charset="0"/>
              <a:buChar char="▪"/>
            </a:pPr>
            <a:r>
              <a:rPr lang="en-US" sz="1400" dirty="0" smtClean="0">
                <a:solidFill>
                  <a:srgbClr val="00338D"/>
                </a:solidFill>
              </a:rPr>
              <a:t>S&amp;P </a:t>
            </a:r>
            <a:r>
              <a:rPr lang="en-US" sz="1400" dirty="0">
                <a:solidFill>
                  <a:srgbClr val="00338D"/>
                </a:solidFill>
              </a:rPr>
              <a:t>industry report (e.g</a:t>
            </a:r>
            <a:r>
              <a:rPr lang="en-US" sz="1400" dirty="0" smtClean="0">
                <a:solidFill>
                  <a:srgbClr val="00338D"/>
                </a:solidFill>
              </a:rPr>
              <a:t>. </a:t>
            </a:r>
            <a:r>
              <a:rPr lang="en-US" sz="1400" dirty="0">
                <a:solidFill>
                  <a:srgbClr val="00338D"/>
                </a:solidFill>
              </a:rPr>
              <a:t>drivers, key metrics)</a:t>
            </a:r>
          </a:p>
          <a:p>
            <a:pPr marL="352425" indent="-352425" eaLnBrk="0" hangingPunct="0">
              <a:buSzPct val="125000"/>
              <a:buFont typeface="Arial" pitchFamily="34" charset="0"/>
              <a:buChar char="▪"/>
            </a:pPr>
            <a:r>
              <a:rPr lang="en-US" sz="1400" dirty="0" smtClean="0">
                <a:solidFill>
                  <a:srgbClr val="00338D"/>
                </a:solidFill>
              </a:rPr>
              <a:t>SEC </a:t>
            </a:r>
            <a:r>
              <a:rPr lang="en-US" sz="1400" dirty="0">
                <a:solidFill>
                  <a:srgbClr val="00338D"/>
                </a:solidFill>
              </a:rPr>
              <a:t>filings (e.g</a:t>
            </a:r>
            <a:r>
              <a:rPr lang="en-US" sz="1400" dirty="0" smtClean="0">
                <a:solidFill>
                  <a:srgbClr val="00338D"/>
                </a:solidFill>
              </a:rPr>
              <a:t>. </a:t>
            </a:r>
            <a:r>
              <a:rPr lang="en-US" sz="1400" dirty="0">
                <a:solidFill>
                  <a:srgbClr val="00338D"/>
                </a:solidFill>
              </a:rPr>
              <a:t>risks, accounting issues)</a:t>
            </a:r>
          </a:p>
          <a:p>
            <a:pPr marL="352425" indent="-352425" eaLnBrk="0" hangingPunct="0">
              <a:buSzPct val="125000"/>
              <a:buFont typeface="Arial" pitchFamily="34" charset="0"/>
              <a:buChar char="▪"/>
            </a:pPr>
            <a:r>
              <a:rPr lang="en-US" sz="1400" dirty="0">
                <a:solidFill>
                  <a:srgbClr val="00338D"/>
                </a:solidFill>
              </a:rPr>
              <a:t>Analyst reports</a:t>
            </a:r>
          </a:p>
          <a:p>
            <a:pPr marL="352425" indent="-352425" eaLnBrk="0" hangingPunct="0">
              <a:buSzPct val="125000"/>
              <a:buFont typeface="Arial" pitchFamily="34" charset="0"/>
              <a:buChar char="▪"/>
            </a:pPr>
            <a:r>
              <a:rPr lang="en-US" sz="1400" dirty="0">
                <a:solidFill>
                  <a:srgbClr val="00338D"/>
                </a:solidFill>
              </a:rPr>
              <a:t>AICPA’s industry guideline</a:t>
            </a:r>
          </a:p>
          <a:p>
            <a:pPr marL="352425" indent="-352425" eaLnBrk="0" hangingPunct="0">
              <a:buSzPct val="125000"/>
              <a:buFont typeface="Arial" pitchFamily="34" charset="0"/>
              <a:buChar char="▪"/>
            </a:pPr>
            <a:r>
              <a:rPr lang="en-US" sz="1400" dirty="0">
                <a:solidFill>
                  <a:srgbClr val="00338D"/>
                </a:solidFill>
              </a:rPr>
              <a:t>Industry association</a:t>
            </a:r>
          </a:p>
        </p:txBody>
      </p:sp>
      <p:sp>
        <p:nvSpPr>
          <p:cNvPr id="11"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1: </a:t>
            </a:r>
            <a:r>
              <a:rPr lang="en-US" b="1" kern="0" dirty="0" smtClean="0">
                <a:solidFill>
                  <a:schemeClr val="bg1"/>
                </a:solidFill>
              </a:rPr>
              <a:t>understand </a:t>
            </a:r>
            <a:r>
              <a:rPr kumimoji="0" lang="en-US" b="1" i="0" u="none" strike="noStrike" kern="0" cap="none" spc="0" normalizeH="0" baseline="0" noProof="0" dirty="0" smtClean="0">
                <a:ln>
                  <a:noFill/>
                </a:ln>
                <a:solidFill>
                  <a:schemeClr val="bg1"/>
                </a:solidFill>
                <a:effectLst/>
                <a:uLnTx/>
                <a:uFillTx/>
              </a:rPr>
              <a:t>industry specific issues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10"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bwMode="gray">
          <a:xfrm>
            <a:off x="162570" y="1787070"/>
            <a:ext cx="8836575" cy="3455987"/>
            <a:chOff x="144463" y="2357438"/>
            <a:chExt cx="8836575" cy="3455987"/>
          </a:xfrm>
        </p:grpSpPr>
        <p:sp>
          <p:nvSpPr>
            <p:cNvPr id="1886225" name="AutoShape 17"/>
            <p:cNvSpPr>
              <a:spLocks noChangeArrowheads="1"/>
            </p:cNvSpPr>
            <p:nvPr/>
          </p:nvSpPr>
          <p:spPr bwMode="gray">
            <a:xfrm>
              <a:off x="1373488" y="3759200"/>
              <a:ext cx="1131888" cy="576263"/>
            </a:xfrm>
            <a:prstGeom prst="chevron">
              <a:avLst>
                <a:gd name="adj" fmla="val 24079"/>
              </a:avLst>
            </a:prstGeom>
            <a:solidFill>
              <a:srgbClr val="007C92"/>
            </a:solidFill>
            <a:ln w="9525">
              <a:noFill/>
              <a:miter lim="800000"/>
              <a:headEnd/>
              <a:tailEnd/>
            </a:ln>
            <a:effectLst/>
          </p:spPr>
          <p:txBody>
            <a:bodyPr wrap="none" anchor="ctr"/>
            <a:lstStyle/>
            <a:p>
              <a:pPr algn="ctr" eaLnBrk="0" hangingPunct="0"/>
              <a:endParaRPr lang="en-US" sz="900">
                <a:solidFill>
                  <a:schemeClr val="bg1"/>
                </a:solidFill>
              </a:endParaRPr>
            </a:p>
          </p:txBody>
        </p:sp>
        <p:sp>
          <p:nvSpPr>
            <p:cNvPr id="1886230" name="Text Box 22"/>
            <p:cNvSpPr txBox="1">
              <a:spLocks noChangeArrowheads="1"/>
            </p:cNvSpPr>
            <p:nvPr/>
          </p:nvSpPr>
          <p:spPr bwMode="gray">
            <a:xfrm>
              <a:off x="1405710" y="3862388"/>
              <a:ext cx="1092200" cy="400110"/>
            </a:xfrm>
            <a:prstGeom prst="rect">
              <a:avLst/>
            </a:prstGeom>
            <a:noFill/>
            <a:ln w="9525">
              <a:noFill/>
              <a:miter lim="800000"/>
              <a:headEnd/>
              <a:tailEnd/>
            </a:ln>
            <a:effectLst/>
          </p:spPr>
          <p:txBody>
            <a:bodyPr>
              <a:spAutoFit/>
            </a:bodyPr>
            <a:lstStyle/>
            <a:p>
              <a:pPr algn="ctr" eaLnBrk="0" hangingPunct="0"/>
              <a:r>
                <a:rPr lang="en-US" sz="1000">
                  <a:solidFill>
                    <a:schemeClr val="bg1"/>
                  </a:solidFill>
                </a:rPr>
                <a:t>Inbound</a:t>
              </a:r>
            </a:p>
            <a:p>
              <a:pPr algn="ctr" eaLnBrk="0" hangingPunct="0"/>
              <a:r>
                <a:rPr lang="en-US" sz="1000">
                  <a:solidFill>
                    <a:schemeClr val="bg1"/>
                  </a:solidFill>
                </a:rPr>
                <a:t>logistics</a:t>
              </a:r>
            </a:p>
          </p:txBody>
        </p:sp>
        <p:sp>
          <p:nvSpPr>
            <p:cNvPr id="1886226" name="AutoShape 18"/>
            <p:cNvSpPr>
              <a:spLocks noChangeArrowheads="1"/>
            </p:cNvSpPr>
            <p:nvPr/>
          </p:nvSpPr>
          <p:spPr bwMode="gray">
            <a:xfrm>
              <a:off x="2436127" y="3759200"/>
              <a:ext cx="1130300" cy="576263"/>
            </a:xfrm>
            <a:prstGeom prst="chevron">
              <a:avLst>
                <a:gd name="adj" fmla="val 24046"/>
              </a:avLst>
            </a:prstGeom>
            <a:solidFill>
              <a:srgbClr val="007C92"/>
            </a:solidFill>
            <a:ln w="9525">
              <a:noFill/>
              <a:miter lim="800000"/>
              <a:headEnd/>
              <a:tailEnd/>
            </a:ln>
            <a:effectLst/>
          </p:spPr>
          <p:txBody>
            <a:bodyPr wrap="none" anchor="ctr"/>
            <a:lstStyle/>
            <a:p>
              <a:pPr algn="ctr"/>
              <a:endParaRPr lang="en-US">
                <a:solidFill>
                  <a:schemeClr val="bg1"/>
                </a:solidFill>
              </a:endParaRPr>
            </a:p>
          </p:txBody>
        </p:sp>
        <p:sp>
          <p:nvSpPr>
            <p:cNvPr id="1886232" name="Text Box 24"/>
            <p:cNvSpPr txBox="1">
              <a:spLocks noChangeArrowheads="1"/>
            </p:cNvSpPr>
            <p:nvPr/>
          </p:nvSpPr>
          <p:spPr bwMode="gray">
            <a:xfrm>
              <a:off x="2468992" y="3853335"/>
              <a:ext cx="1095375" cy="400110"/>
            </a:xfrm>
            <a:prstGeom prst="rect">
              <a:avLst/>
            </a:prstGeom>
            <a:noFill/>
            <a:ln w="9525">
              <a:noFill/>
              <a:miter lim="800000"/>
              <a:headEnd/>
              <a:tailEnd/>
            </a:ln>
            <a:effectLst/>
          </p:spPr>
          <p:txBody>
            <a:bodyPr>
              <a:spAutoFit/>
            </a:bodyPr>
            <a:lstStyle/>
            <a:p>
              <a:pPr algn="ctr" eaLnBrk="0" hangingPunct="0"/>
              <a:r>
                <a:rPr lang="en-US" sz="1000" dirty="0">
                  <a:solidFill>
                    <a:schemeClr val="bg1"/>
                  </a:solidFill>
                </a:rPr>
                <a:t>Manufacturing or processing</a:t>
              </a:r>
            </a:p>
          </p:txBody>
        </p:sp>
        <p:sp>
          <p:nvSpPr>
            <p:cNvPr id="1886227" name="AutoShape 19"/>
            <p:cNvSpPr>
              <a:spLocks noChangeArrowheads="1"/>
            </p:cNvSpPr>
            <p:nvPr/>
          </p:nvSpPr>
          <p:spPr bwMode="gray">
            <a:xfrm>
              <a:off x="3489712" y="3759200"/>
              <a:ext cx="1128713" cy="576263"/>
            </a:xfrm>
            <a:prstGeom prst="chevron">
              <a:avLst>
                <a:gd name="adj" fmla="val 24012"/>
              </a:avLst>
            </a:prstGeom>
            <a:solidFill>
              <a:srgbClr val="007C92"/>
            </a:solidFill>
            <a:ln w="9525">
              <a:noFill/>
              <a:miter lim="800000"/>
              <a:headEnd/>
              <a:tailEnd/>
            </a:ln>
            <a:effectLst/>
          </p:spPr>
          <p:txBody>
            <a:bodyPr wrap="none" anchor="ctr"/>
            <a:lstStyle/>
            <a:p>
              <a:pPr algn="ctr"/>
              <a:endParaRPr lang="en-US">
                <a:solidFill>
                  <a:schemeClr val="bg1"/>
                </a:solidFill>
              </a:endParaRPr>
            </a:p>
          </p:txBody>
        </p:sp>
        <p:sp>
          <p:nvSpPr>
            <p:cNvPr id="1886233" name="Text Box 25"/>
            <p:cNvSpPr txBox="1">
              <a:spLocks noChangeArrowheads="1"/>
            </p:cNvSpPr>
            <p:nvPr/>
          </p:nvSpPr>
          <p:spPr bwMode="gray">
            <a:xfrm>
              <a:off x="3523050" y="3918251"/>
              <a:ext cx="1093787" cy="246221"/>
            </a:xfrm>
            <a:prstGeom prst="rect">
              <a:avLst/>
            </a:prstGeom>
            <a:noFill/>
            <a:ln w="9525">
              <a:noFill/>
              <a:miter lim="800000"/>
              <a:headEnd/>
              <a:tailEnd/>
            </a:ln>
            <a:effectLst/>
          </p:spPr>
          <p:txBody>
            <a:bodyPr>
              <a:spAutoFit/>
            </a:bodyPr>
            <a:lstStyle/>
            <a:p>
              <a:pPr algn="ctr" eaLnBrk="0" hangingPunct="0"/>
              <a:r>
                <a:rPr lang="en-US" sz="1000" dirty="0">
                  <a:solidFill>
                    <a:schemeClr val="bg1"/>
                  </a:solidFill>
                </a:rPr>
                <a:t>Warehousing</a:t>
              </a:r>
            </a:p>
          </p:txBody>
        </p:sp>
        <p:sp>
          <p:nvSpPr>
            <p:cNvPr id="1886228" name="AutoShape 20"/>
            <p:cNvSpPr>
              <a:spLocks noChangeArrowheads="1"/>
            </p:cNvSpPr>
            <p:nvPr/>
          </p:nvSpPr>
          <p:spPr bwMode="gray">
            <a:xfrm>
              <a:off x="4733883" y="3759200"/>
              <a:ext cx="1128712" cy="576263"/>
            </a:xfrm>
            <a:prstGeom prst="chevron">
              <a:avLst>
                <a:gd name="adj" fmla="val 24012"/>
              </a:avLst>
            </a:prstGeom>
            <a:solidFill>
              <a:srgbClr val="007C92"/>
            </a:solidFill>
            <a:ln w="9525">
              <a:noFill/>
              <a:miter lim="800000"/>
              <a:headEnd/>
              <a:tailEnd/>
            </a:ln>
            <a:effectLst/>
          </p:spPr>
          <p:txBody>
            <a:bodyPr wrap="none" anchor="ctr"/>
            <a:lstStyle/>
            <a:p>
              <a:pPr algn="ctr"/>
              <a:endParaRPr lang="en-US">
                <a:solidFill>
                  <a:schemeClr val="bg1"/>
                </a:solidFill>
              </a:endParaRPr>
            </a:p>
          </p:txBody>
        </p:sp>
        <p:sp>
          <p:nvSpPr>
            <p:cNvPr id="1886234" name="Text Box 26"/>
            <p:cNvSpPr txBox="1">
              <a:spLocks noChangeArrowheads="1"/>
            </p:cNvSpPr>
            <p:nvPr/>
          </p:nvSpPr>
          <p:spPr bwMode="gray">
            <a:xfrm>
              <a:off x="4758914" y="3862388"/>
              <a:ext cx="1096962" cy="400110"/>
            </a:xfrm>
            <a:prstGeom prst="rect">
              <a:avLst/>
            </a:prstGeom>
            <a:noFill/>
            <a:ln w="9525">
              <a:noFill/>
              <a:miter lim="800000"/>
              <a:headEnd/>
              <a:tailEnd/>
            </a:ln>
            <a:effectLst/>
          </p:spPr>
          <p:txBody>
            <a:bodyPr>
              <a:spAutoFit/>
            </a:bodyPr>
            <a:lstStyle/>
            <a:p>
              <a:pPr algn="ctr" eaLnBrk="0" hangingPunct="0"/>
              <a:r>
                <a:rPr lang="en-US" sz="1000" dirty="0">
                  <a:solidFill>
                    <a:schemeClr val="bg1"/>
                  </a:solidFill>
                </a:rPr>
                <a:t>Outbound</a:t>
              </a:r>
            </a:p>
            <a:p>
              <a:pPr algn="ctr" eaLnBrk="0" hangingPunct="0"/>
              <a:r>
                <a:rPr lang="en-US" sz="1000" dirty="0">
                  <a:solidFill>
                    <a:schemeClr val="bg1"/>
                  </a:solidFill>
                </a:rPr>
                <a:t>logistics</a:t>
              </a:r>
            </a:p>
          </p:txBody>
        </p:sp>
        <p:sp>
          <p:nvSpPr>
            <p:cNvPr id="1886229" name="AutoShape 21"/>
            <p:cNvSpPr>
              <a:spLocks noChangeArrowheads="1"/>
            </p:cNvSpPr>
            <p:nvPr/>
          </p:nvSpPr>
          <p:spPr bwMode="gray">
            <a:xfrm>
              <a:off x="5789528" y="3759200"/>
              <a:ext cx="1130300" cy="576263"/>
            </a:xfrm>
            <a:prstGeom prst="chevron">
              <a:avLst>
                <a:gd name="adj" fmla="val 24046"/>
              </a:avLst>
            </a:prstGeom>
            <a:solidFill>
              <a:srgbClr val="007C92"/>
            </a:solidFill>
            <a:ln w="9525">
              <a:noFill/>
              <a:miter lim="800000"/>
              <a:headEnd/>
              <a:tailEnd/>
            </a:ln>
            <a:effectLst/>
          </p:spPr>
          <p:txBody>
            <a:bodyPr wrap="none" anchor="ctr"/>
            <a:lstStyle/>
            <a:p>
              <a:pPr algn="ctr"/>
              <a:endParaRPr lang="en-US">
                <a:solidFill>
                  <a:schemeClr val="bg1"/>
                </a:solidFill>
              </a:endParaRPr>
            </a:p>
          </p:txBody>
        </p:sp>
        <p:sp>
          <p:nvSpPr>
            <p:cNvPr id="1886235" name="Text Box 27"/>
            <p:cNvSpPr txBox="1">
              <a:spLocks noChangeArrowheads="1"/>
            </p:cNvSpPr>
            <p:nvPr/>
          </p:nvSpPr>
          <p:spPr bwMode="gray">
            <a:xfrm>
              <a:off x="5794762" y="3913188"/>
              <a:ext cx="1093788" cy="246221"/>
            </a:xfrm>
            <a:prstGeom prst="rect">
              <a:avLst/>
            </a:prstGeom>
            <a:noFill/>
            <a:ln w="9525">
              <a:noFill/>
              <a:miter lim="800000"/>
              <a:headEnd/>
              <a:tailEnd/>
            </a:ln>
            <a:effectLst/>
          </p:spPr>
          <p:txBody>
            <a:bodyPr>
              <a:spAutoFit/>
            </a:bodyPr>
            <a:lstStyle/>
            <a:p>
              <a:pPr algn="ctr" eaLnBrk="0" hangingPunct="0"/>
              <a:r>
                <a:rPr lang="en-US" sz="1000">
                  <a:solidFill>
                    <a:schemeClr val="bg1"/>
                  </a:solidFill>
                </a:rPr>
                <a:t>Sales</a:t>
              </a:r>
            </a:p>
          </p:txBody>
        </p:sp>
        <p:sp>
          <p:nvSpPr>
            <p:cNvPr id="1886231" name="AutoShape 23"/>
            <p:cNvSpPr>
              <a:spLocks noChangeArrowheads="1"/>
            </p:cNvSpPr>
            <p:nvPr/>
          </p:nvSpPr>
          <p:spPr bwMode="gray">
            <a:xfrm>
              <a:off x="6841998" y="3759200"/>
              <a:ext cx="1130300" cy="576263"/>
            </a:xfrm>
            <a:prstGeom prst="chevron">
              <a:avLst>
                <a:gd name="adj" fmla="val 24046"/>
              </a:avLst>
            </a:prstGeom>
            <a:solidFill>
              <a:srgbClr val="007C92"/>
            </a:solidFill>
            <a:ln w="9525">
              <a:noFill/>
              <a:miter lim="800000"/>
              <a:headEnd/>
              <a:tailEnd/>
            </a:ln>
            <a:effectLst/>
          </p:spPr>
          <p:txBody>
            <a:bodyPr wrap="none" anchor="ctr"/>
            <a:lstStyle/>
            <a:p>
              <a:pPr algn="ctr"/>
              <a:endParaRPr lang="en-US">
                <a:solidFill>
                  <a:schemeClr val="bg1"/>
                </a:solidFill>
              </a:endParaRPr>
            </a:p>
          </p:txBody>
        </p:sp>
        <p:sp>
          <p:nvSpPr>
            <p:cNvPr id="1886236" name="Text Box 28"/>
            <p:cNvSpPr txBox="1">
              <a:spLocks noChangeArrowheads="1"/>
            </p:cNvSpPr>
            <p:nvPr/>
          </p:nvSpPr>
          <p:spPr bwMode="gray">
            <a:xfrm>
              <a:off x="6911547" y="3913188"/>
              <a:ext cx="1093788" cy="246221"/>
            </a:xfrm>
            <a:prstGeom prst="rect">
              <a:avLst/>
            </a:prstGeom>
            <a:noFill/>
            <a:ln w="9525">
              <a:noFill/>
              <a:miter lim="800000"/>
              <a:headEnd/>
              <a:tailEnd/>
            </a:ln>
            <a:effectLst/>
          </p:spPr>
          <p:txBody>
            <a:bodyPr>
              <a:spAutoFit/>
            </a:bodyPr>
            <a:lstStyle/>
            <a:p>
              <a:pPr algn="ctr" eaLnBrk="0" hangingPunct="0"/>
              <a:r>
                <a:rPr lang="en-US" sz="1000">
                  <a:solidFill>
                    <a:schemeClr val="bg1"/>
                  </a:solidFill>
                </a:rPr>
                <a:t>After sales</a:t>
              </a:r>
            </a:p>
          </p:txBody>
        </p:sp>
        <p:sp>
          <p:nvSpPr>
            <p:cNvPr id="1886237" name="AutoShape 29"/>
            <p:cNvSpPr>
              <a:spLocks noChangeArrowheads="1"/>
            </p:cNvSpPr>
            <p:nvPr/>
          </p:nvSpPr>
          <p:spPr bwMode="gray">
            <a:xfrm>
              <a:off x="314196" y="3759200"/>
              <a:ext cx="1130300" cy="576263"/>
            </a:xfrm>
            <a:prstGeom prst="chevron">
              <a:avLst>
                <a:gd name="adj" fmla="val 24046"/>
              </a:avLst>
            </a:prstGeom>
            <a:solidFill>
              <a:srgbClr val="007C92"/>
            </a:solidFill>
            <a:ln w="9525">
              <a:noFill/>
              <a:miter lim="800000"/>
              <a:headEnd/>
              <a:tailEnd/>
            </a:ln>
            <a:effectLst/>
          </p:spPr>
          <p:txBody>
            <a:bodyPr wrap="none" anchor="ctr"/>
            <a:lstStyle/>
            <a:p>
              <a:pPr algn="ctr" eaLnBrk="0" hangingPunct="0"/>
              <a:endParaRPr lang="en-US" sz="900" b="0">
                <a:solidFill>
                  <a:schemeClr val="bg1"/>
                </a:solidFill>
              </a:endParaRPr>
            </a:p>
          </p:txBody>
        </p:sp>
        <p:sp>
          <p:nvSpPr>
            <p:cNvPr id="1886238" name="Text Box 30"/>
            <p:cNvSpPr txBox="1">
              <a:spLocks noChangeArrowheads="1"/>
            </p:cNvSpPr>
            <p:nvPr/>
          </p:nvSpPr>
          <p:spPr bwMode="gray">
            <a:xfrm>
              <a:off x="353884" y="3919538"/>
              <a:ext cx="1093787" cy="246221"/>
            </a:xfrm>
            <a:prstGeom prst="rect">
              <a:avLst/>
            </a:prstGeom>
            <a:noFill/>
            <a:ln w="9525">
              <a:noFill/>
              <a:miter lim="800000"/>
              <a:headEnd/>
              <a:tailEnd/>
            </a:ln>
            <a:effectLst/>
          </p:spPr>
          <p:txBody>
            <a:bodyPr>
              <a:spAutoFit/>
            </a:bodyPr>
            <a:lstStyle/>
            <a:p>
              <a:pPr algn="ctr" eaLnBrk="0" hangingPunct="0"/>
              <a:r>
                <a:rPr lang="en-US" sz="1000">
                  <a:solidFill>
                    <a:schemeClr val="bg1"/>
                  </a:solidFill>
                </a:rPr>
                <a:t>Procurement</a:t>
              </a:r>
            </a:p>
          </p:txBody>
        </p:sp>
        <p:sp>
          <p:nvSpPr>
            <p:cNvPr id="1886240" name="AutoShape 32"/>
            <p:cNvSpPr>
              <a:spLocks noChangeArrowheads="1"/>
            </p:cNvSpPr>
            <p:nvPr/>
          </p:nvSpPr>
          <p:spPr bwMode="gray">
            <a:xfrm>
              <a:off x="8102856" y="2814638"/>
              <a:ext cx="817908" cy="1512887"/>
            </a:xfrm>
            <a:prstGeom prst="chevron">
              <a:avLst>
                <a:gd name="adj" fmla="val 12259"/>
              </a:avLst>
            </a:prstGeom>
            <a:solidFill>
              <a:srgbClr val="AA5CAA"/>
            </a:solidFill>
            <a:ln w="9525">
              <a:noFill/>
              <a:miter lim="800000"/>
              <a:headEnd/>
              <a:tailEnd/>
            </a:ln>
            <a:effectLst/>
          </p:spPr>
          <p:txBody>
            <a:bodyPr wrap="none" anchor="ctr"/>
            <a:lstStyle/>
            <a:p>
              <a:pPr algn="ctr"/>
              <a:endParaRPr lang="en-US">
                <a:solidFill>
                  <a:srgbClr val="FFFFFF"/>
                </a:solidFill>
              </a:endParaRPr>
            </a:p>
          </p:txBody>
        </p:sp>
        <p:sp>
          <p:nvSpPr>
            <p:cNvPr id="1886242" name="AutoShape 34"/>
            <p:cNvSpPr>
              <a:spLocks noChangeArrowheads="1"/>
            </p:cNvSpPr>
            <p:nvPr/>
          </p:nvSpPr>
          <p:spPr bwMode="gray">
            <a:xfrm>
              <a:off x="250826" y="2814638"/>
              <a:ext cx="7689064" cy="433387"/>
            </a:xfrm>
            <a:prstGeom prst="chevron">
              <a:avLst>
                <a:gd name="adj" fmla="val 30379"/>
              </a:avLst>
            </a:prstGeom>
            <a:solidFill>
              <a:srgbClr val="007C92"/>
            </a:solidFill>
            <a:ln w="9525">
              <a:noFill/>
              <a:miter lim="800000"/>
              <a:headEnd/>
              <a:tailEnd/>
            </a:ln>
            <a:effectLst/>
          </p:spPr>
          <p:txBody>
            <a:bodyPr wrap="none" anchor="ctr"/>
            <a:lstStyle/>
            <a:p>
              <a:pPr algn="ctr" eaLnBrk="0" hangingPunct="0"/>
              <a:endParaRPr lang="en-US" sz="1400" b="0" dirty="0">
                <a:solidFill>
                  <a:schemeClr val="bg1"/>
                </a:solidFill>
              </a:endParaRPr>
            </a:p>
          </p:txBody>
        </p:sp>
        <p:sp>
          <p:nvSpPr>
            <p:cNvPr id="1886243" name="Text Box 35"/>
            <p:cNvSpPr txBox="1">
              <a:spLocks noChangeArrowheads="1"/>
            </p:cNvSpPr>
            <p:nvPr/>
          </p:nvSpPr>
          <p:spPr bwMode="gray">
            <a:xfrm>
              <a:off x="593725" y="2913063"/>
              <a:ext cx="7161213" cy="246221"/>
            </a:xfrm>
            <a:prstGeom prst="rect">
              <a:avLst/>
            </a:prstGeom>
            <a:solidFill>
              <a:srgbClr val="007C92"/>
            </a:solidFill>
            <a:ln w="9525">
              <a:noFill/>
              <a:miter lim="800000"/>
              <a:headEnd/>
              <a:tailEnd/>
            </a:ln>
            <a:effectLst/>
          </p:spPr>
          <p:txBody>
            <a:bodyPr>
              <a:spAutoFit/>
            </a:bodyPr>
            <a:lstStyle/>
            <a:p>
              <a:pPr algn="ctr" eaLnBrk="0" hangingPunct="0"/>
              <a:r>
                <a:rPr lang="en-US" sz="1000">
                  <a:solidFill>
                    <a:schemeClr val="bg1"/>
                  </a:solidFill>
                </a:rPr>
                <a:t>Corporate infrastructure (HR, accounting/finance, IT, R&amp;D, etc.)</a:t>
              </a:r>
            </a:p>
          </p:txBody>
        </p:sp>
        <p:sp>
          <p:nvSpPr>
            <p:cNvPr id="1886251" name="Rectangle 43"/>
            <p:cNvSpPr>
              <a:spLocks noChangeArrowheads="1"/>
            </p:cNvSpPr>
            <p:nvPr/>
          </p:nvSpPr>
          <p:spPr bwMode="gray">
            <a:xfrm>
              <a:off x="144463" y="2357438"/>
              <a:ext cx="8836575" cy="3455987"/>
            </a:xfrm>
            <a:prstGeom prst="rect">
              <a:avLst/>
            </a:prstGeom>
            <a:noFill/>
            <a:ln w="38100">
              <a:solidFill>
                <a:srgbClr val="4066AA"/>
              </a:solidFill>
              <a:prstDash val="sysDot"/>
              <a:miter lim="800000"/>
              <a:headEnd/>
              <a:tailEnd/>
            </a:ln>
            <a:effectLst/>
          </p:spPr>
          <p:txBody>
            <a:bodyPr wrap="none" anchor="ctr"/>
            <a:lstStyle/>
            <a:p>
              <a:endParaRPr lang="en-US"/>
            </a:p>
          </p:txBody>
        </p:sp>
        <p:sp>
          <p:nvSpPr>
            <p:cNvPr id="1886253" name="Text Box 45"/>
            <p:cNvSpPr txBox="1">
              <a:spLocks noChangeArrowheads="1"/>
            </p:cNvSpPr>
            <p:nvPr/>
          </p:nvSpPr>
          <p:spPr bwMode="gray">
            <a:xfrm>
              <a:off x="2843213" y="5256213"/>
              <a:ext cx="4070345" cy="369332"/>
            </a:xfrm>
            <a:prstGeom prst="rect">
              <a:avLst/>
            </a:prstGeom>
            <a:noFill/>
            <a:ln w="9525">
              <a:noFill/>
              <a:miter lim="800000"/>
              <a:headEnd/>
              <a:tailEnd/>
            </a:ln>
            <a:effectLst/>
          </p:spPr>
          <p:txBody>
            <a:bodyPr wrap="none">
              <a:spAutoFit/>
            </a:bodyPr>
            <a:lstStyle/>
            <a:p>
              <a:pPr algn="l" eaLnBrk="0" hangingPunct="0"/>
              <a:r>
                <a:rPr lang="en-US" sz="1800" b="1" dirty="0">
                  <a:solidFill>
                    <a:srgbClr val="4066AA"/>
                  </a:solidFill>
                </a:rPr>
                <a:t>Revenue </a:t>
              </a:r>
              <a:r>
                <a:rPr lang="en-US" sz="1800" b="1" dirty="0" smtClean="0">
                  <a:solidFill>
                    <a:srgbClr val="4066AA"/>
                  </a:solidFill>
                </a:rPr>
                <a:t>(covered in the next page)</a:t>
              </a:r>
              <a:endParaRPr lang="en-US" sz="1800" b="1" dirty="0">
                <a:solidFill>
                  <a:srgbClr val="4066AA"/>
                </a:solidFill>
              </a:endParaRPr>
            </a:p>
          </p:txBody>
        </p:sp>
        <p:sp>
          <p:nvSpPr>
            <p:cNvPr id="1886254" name="Rectangle 46"/>
            <p:cNvSpPr>
              <a:spLocks noChangeArrowheads="1"/>
            </p:cNvSpPr>
            <p:nvPr/>
          </p:nvSpPr>
          <p:spPr bwMode="gray">
            <a:xfrm>
              <a:off x="250826" y="3532188"/>
              <a:ext cx="4402655" cy="1443037"/>
            </a:xfrm>
            <a:prstGeom prst="rect">
              <a:avLst/>
            </a:prstGeom>
            <a:noFill/>
            <a:ln w="38100">
              <a:solidFill>
                <a:srgbClr val="6A7F10"/>
              </a:solidFill>
              <a:prstDash val="dash"/>
              <a:miter lim="800000"/>
              <a:headEnd/>
              <a:tailEnd/>
            </a:ln>
            <a:effectLst/>
          </p:spPr>
          <p:txBody>
            <a:bodyPr wrap="none" anchor="ctr"/>
            <a:lstStyle/>
            <a:p>
              <a:endParaRPr lang="en-US"/>
            </a:p>
          </p:txBody>
        </p:sp>
        <p:sp>
          <p:nvSpPr>
            <p:cNvPr id="1886255" name="Text Box 47"/>
            <p:cNvSpPr txBox="1">
              <a:spLocks noChangeArrowheads="1"/>
            </p:cNvSpPr>
            <p:nvPr/>
          </p:nvSpPr>
          <p:spPr bwMode="gray">
            <a:xfrm>
              <a:off x="2111375" y="4535488"/>
              <a:ext cx="857250" cy="366712"/>
            </a:xfrm>
            <a:prstGeom prst="rect">
              <a:avLst/>
            </a:prstGeom>
            <a:noFill/>
            <a:ln w="9525">
              <a:noFill/>
              <a:miter lim="800000"/>
              <a:headEnd/>
              <a:tailEnd/>
            </a:ln>
            <a:effectLst/>
          </p:spPr>
          <p:txBody>
            <a:bodyPr wrap="none">
              <a:spAutoFit/>
            </a:bodyPr>
            <a:lstStyle/>
            <a:p>
              <a:pPr algn="ctr" eaLnBrk="0" hangingPunct="0"/>
              <a:r>
                <a:rPr lang="en-US" sz="1800" b="1">
                  <a:solidFill>
                    <a:srgbClr val="6A7F10"/>
                  </a:solidFill>
                </a:rPr>
                <a:t>COGS</a:t>
              </a:r>
            </a:p>
          </p:txBody>
        </p:sp>
        <p:grpSp>
          <p:nvGrpSpPr>
            <p:cNvPr id="2" name="Group 57"/>
            <p:cNvGrpSpPr>
              <a:grpSpLocks/>
            </p:cNvGrpSpPr>
            <p:nvPr/>
          </p:nvGrpSpPr>
          <p:grpSpPr bwMode="gray">
            <a:xfrm>
              <a:off x="220664" y="2598738"/>
              <a:ext cx="7818813" cy="2376487"/>
              <a:chOff x="139" y="1933"/>
              <a:chExt cx="5054" cy="1497"/>
            </a:xfrm>
          </p:grpSpPr>
          <p:sp>
            <p:nvSpPr>
              <p:cNvPr id="1886257" name="Line 49"/>
              <p:cNvSpPr>
                <a:spLocks noChangeShapeType="1"/>
              </p:cNvSpPr>
              <p:nvPr/>
            </p:nvSpPr>
            <p:spPr bwMode="gray">
              <a:xfrm>
                <a:off x="2971" y="3427"/>
                <a:ext cx="2222" cy="3"/>
              </a:xfrm>
              <a:prstGeom prst="line">
                <a:avLst/>
              </a:prstGeom>
              <a:noFill/>
              <a:ln w="38100">
                <a:solidFill>
                  <a:srgbClr val="F38E31"/>
                </a:solidFill>
                <a:round/>
                <a:headEnd/>
                <a:tailEnd/>
              </a:ln>
              <a:effectLst/>
            </p:spPr>
            <p:txBody>
              <a:bodyPr wrap="none" anchor="ctr"/>
              <a:lstStyle/>
              <a:p>
                <a:endParaRPr lang="en-US"/>
              </a:p>
            </p:txBody>
          </p:sp>
          <p:sp>
            <p:nvSpPr>
              <p:cNvPr id="1886258" name="Line 50"/>
              <p:cNvSpPr>
                <a:spLocks noChangeShapeType="1"/>
              </p:cNvSpPr>
              <p:nvPr/>
            </p:nvSpPr>
            <p:spPr bwMode="gray">
              <a:xfrm flipV="1">
                <a:off x="5193" y="1933"/>
                <a:ext cx="0" cy="1497"/>
              </a:xfrm>
              <a:prstGeom prst="line">
                <a:avLst/>
              </a:prstGeom>
              <a:noFill/>
              <a:ln w="38100">
                <a:solidFill>
                  <a:srgbClr val="F38E31"/>
                </a:solidFill>
                <a:round/>
                <a:headEnd/>
                <a:tailEnd/>
              </a:ln>
              <a:effectLst/>
            </p:spPr>
            <p:txBody>
              <a:bodyPr wrap="none" anchor="ctr"/>
              <a:lstStyle/>
              <a:p>
                <a:endParaRPr lang="en-US"/>
              </a:p>
            </p:txBody>
          </p:sp>
          <p:sp>
            <p:nvSpPr>
              <p:cNvPr id="1886259" name="Line 51"/>
              <p:cNvSpPr>
                <a:spLocks noChangeShapeType="1"/>
              </p:cNvSpPr>
              <p:nvPr/>
            </p:nvSpPr>
            <p:spPr bwMode="gray">
              <a:xfrm>
                <a:off x="144" y="1933"/>
                <a:ext cx="5049" cy="0"/>
              </a:xfrm>
              <a:prstGeom prst="line">
                <a:avLst/>
              </a:prstGeom>
              <a:noFill/>
              <a:ln w="38100">
                <a:solidFill>
                  <a:srgbClr val="F38E31"/>
                </a:solidFill>
                <a:round/>
                <a:headEnd/>
                <a:tailEnd/>
              </a:ln>
              <a:effectLst/>
            </p:spPr>
            <p:txBody>
              <a:bodyPr wrap="none" anchor="ctr"/>
              <a:lstStyle/>
              <a:p>
                <a:endParaRPr lang="en-US"/>
              </a:p>
            </p:txBody>
          </p:sp>
          <p:sp>
            <p:nvSpPr>
              <p:cNvPr id="1886260" name="Line 52"/>
              <p:cNvSpPr>
                <a:spLocks noChangeShapeType="1"/>
              </p:cNvSpPr>
              <p:nvPr/>
            </p:nvSpPr>
            <p:spPr bwMode="gray">
              <a:xfrm flipH="1" flipV="1">
                <a:off x="139" y="1933"/>
                <a:ext cx="5" cy="499"/>
              </a:xfrm>
              <a:prstGeom prst="line">
                <a:avLst/>
              </a:prstGeom>
              <a:noFill/>
              <a:ln w="38100">
                <a:solidFill>
                  <a:srgbClr val="F38E31"/>
                </a:solidFill>
                <a:round/>
                <a:headEnd/>
                <a:tailEnd/>
              </a:ln>
              <a:effectLst/>
            </p:spPr>
            <p:txBody>
              <a:bodyPr wrap="none" anchor="ctr"/>
              <a:lstStyle/>
              <a:p>
                <a:endParaRPr lang="en-US"/>
              </a:p>
            </p:txBody>
          </p:sp>
          <p:sp>
            <p:nvSpPr>
              <p:cNvPr id="1886261" name="Line 53"/>
              <p:cNvSpPr>
                <a:spLocks noChangeShapeType="1"/>
              </p:cNvSpPr>
              <p:nvPr/>
            </p:nvSpPr>
            <p:spPr bwMode="gray">
              <a:xfrm flipV="1">
                <a:off x="144" y="2429"/>
                <a:ext cx="2907" cy="3"/>
              </a:xfrm>
              <a:prstGeom prst="line">
                <a:avLst/>
              </a:prstGeom>
              <a:noFill/>
              <a:ln w="38100">
                <a:solidFill>
                  <a:srgbClr val="F38E31"/>
                </a:solidFill>
                <a:round/>
                <a:headEnd/>
                <a:tailEnd/>
              </a:ln>
              <a:effectLst/>
            </p:spPr>
            <p:txBody>
              <a:bodyPr wrap="none" anchor="ctr"/>
              <a:lstStyle/>
              <a:p>
                <a:endParaRPr lang="en-US"/>
              </a:p>
            </p:txBody>
          </p:sp>
          <p:sp>
            <p:nvSpPr>
              <p:cNvPr id="1886264" name="Line 56"/>
              <p:cNvSpPr>
                <a:spLocks noChangeShapeType="1"/>
              </p:cNvSpPr>
              <p:nvPr/>
            </p:nvSpPr>
            <p:spPr bwMode="gray">
              <a:xfrm flipH="1" flipV="1">
                <a:off x="3052" y="2430"/>
                <a:ext cx="0" cy="1000"/>
              </a:xfrm>
              <a:prstGeom prst="line">
                <a:avLst/>
              </a:prstGeom>
              <a:noFill/>
              <a:ln w="38100">
                <a:solidFill>
                  <a:srgbClr val="F38E31"/>
                </a:solidFill>
                <a:round/>
                <a:headEnd/>
                <a:tailEnd/>
              </a:ln>
              <a:effectLst/>
            </p:spPr>
            <p:txBody>
              <a:bodyPr wrap="none" anchor="ctr"/>
              <a:lstStyle/>
              <a:p>
                <a:endParaRPr lang="en-US"/>
              </a:p>
            </p:txBody>
          </p:sp>
        </p:grpSp>
        <p:sp>
          <p:nvSpPr>
            <p:cNvPr id="1886266" name="Text Box 58"/>
            <p:cNvSpPr txBox="1">
              <a:spLocks noChangeArrowheads="1"/>
            </p:cNvSpPr>
            <p:nvPr/>
          </p:nvSpPr>
          <p:spPr bwMode="gray">
            <a:xfrm>
              <a:off x="6091238" y="4543425"/>
              <a:ext cx="844550" cy="366713"/>
            </a:xfrm>
            <a:prstGeom prst="rect">
              <a:avLst/>
            </a:prstGeom>
            <a:noFill/>
            <a:ln w="9525">
              <a:noFill/>
              <a:miter lim="800000"/>
              <a:headEnd/>
              <a:tailEnd/>
            </a:ln>
            <a:effectLst/>
          </p:spPr>
          <p:txBody>
            <a:bodyPr wrap="none">
              <a:spAutoFit/>
            </a:bodyPr>
            <a:lstStyle/>
            <a:p>
              <a:pPr algn="ctr" eaLnBrk="0" hangingPunct="0"/>
              <a:r>
                <a:rPr lang="en-US" sz="1800" b="1">
                  <a:solidFill>
                    <a:srgbClr val="F38E31"/>
                  </a:solidFill>
                </a:rPr>
                <a:t>SG&amp;A</a:t>
              </a:r>
            </a:p>
          </p:txBody>
        </p:sp>
        <p:sp>
          <p:nvSpPr>
            <p:cNvPr id="1886267" name="Text Box 59"/>
            <p:cNvSpPr txBox="1">
              <a:spLocks noChangeArrowheads="1"/>
            </p:cNvSpPr>
            <p:nvPr/>
          </p:nvSpPr>
          <p:spPr bwMode="gray">
            <a:xfrm>
              <a:off x="8129376" y="3390900"/>
              <a:ext cx="787395" cy="369332"/>
            </a:xfrm>
            <a:prstGeom prst="rect">
              <a:avLst/>
            </a:prstGeom>
            <a:noFill/>
            <a:ln w="9525">
              <a:noFill/>
              <a:miter lim="800000"/>
              <a:headEnd/>
              <a:tailEnd/>
            </a:ln>
            <a:effectLst/>
          </p:spPr>
          <p:txBody>
            <a:bodyPr wrap="none">
              <a:spAutoFit/>
            </a:bodyPr>
            <a:lstStyle/>
            <a:p>
              <a:pPr algn="ctr" eaLnBrk="0" hangingPunct="0"/>
              <a:r>
                <a:rPr lang="en-US" sz="1800" b="1" dirty="0">
                  <a:solidFill>
                    <a:schemeClr val="bg1"/>
                  </a:solidFill>
                </a:rPr>
                <a:t>Profit</a:t>
              </a:r>
            </a:p>
          </p:txBody>
        </p:sp>
      </p:grpSp>
      <p:sp>
        <p:nvSpPr>
          <p:cNvPr id="51" name="TextBox 50"/>
          <p:cNvSpPr txBox="1"/>
          <p:nvPr/>
        </p:nvSpPr>
        <p:spPr bwMode="gray">
          <a:xfrm>
            <a:off x="181078" y="1222219"/>
            <a:ext cx="8558668" cy="369332"/>
          </a:xfrm>
          <a:prstGeom prst="rect">
            <a:avLst/>
          </a:prstGeom>
          <a:noFill/>
        </p:spPr>
        <p:txBody>
          <a:bodyPr wrap="square" rtlCol="0">
            <a:spAutoFit/>
          </a:bodyPr>
          <a:lstStyle/>
          <a:p>
            <a:r>
              <a:rPr lang="en-US" b="1" smtClean="0">
                <a:solidFill>
                  <a:srgbClr val="8E258D"/>
                </a:solidFill>
              </a:rPr>
              <a:t>Firstly, understand </a:t>
            </a:r>
            <a:r>
              <a:rPr lang="en-US" b="1" dirty="0" smtClean="0">
                <a:solidFill>
                  <a:srgbClr val="8E258D"/>
                </a:solidFill>
              </a:rPr>
              <a:t>the value chain of </a:t>
            </a:r>
            <a:r>
              <a:rPr lang="en-US" b="1" smtClean="0">
                <a:solidFill>
                  <a:srgbClr val="8E258D"/>
                </a:solidFill>
              </a:rPr>
              <a:t>the business... </a:t>
            </a:r>
            <a:endParaRPr lang="en-US" b="1" dirty="0">
              <a:solidFill>
                <a:srgbClr val="8E258D"/>
              </a:solidFill>
            </a:endParaRPr>
          </a:p>
        </p:txBody>
      </p:sp>
      <p:sp>
        <p:nvSpPr>
          <p:cNvPr id="37"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2: </a:t>
            </a:r>
            <a:r>
              <a:rPr lang="en-US" b="1" kern="0" dirty="0" smtClean="0">
                <a:solidFill>
                  <a:schemeClr val="bg1"/>
                </a:solidFill>
              </a:rPr>
              <a:t>Understand </a:t>
            </a:r>
            <a:r>
              <a:rPr kumimoji="0" lang="en-US" b="1" i="0" u="none" strike="noStrike" kern="0" cap="none" spc="0" normalizeH="0" baseline="0" noProof="0" dirty="0" smtClean="0">
                <a:ln>
                  <a:noFill/>
                </a:ln>
                <a:solidFill>
                  <a:schemeClr val="bg1"/>
                </a:solidFill>
                <a:effectLst/>
                <a:uLnTx/>
                <a:uFillTx/>
              </a:rPr>
              <a:t>the value drivers of the business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38"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181078" y="1222219"/>
            <a:ext cx="8558668" cy="369332"/>
          </a:xfrm>
          <a:prstGeom prst="rect">
            <a:avLst/>
          </a:prstGeom>
          <a:noFill/>
        </p:spPr>
        <p:txBody>
          <a:bodyPr wrap="square" rtlCol="0">
            <a:spAutoFit/>
          </a:bodyPr>
          <a:lstStyle/>
          <a:p>
            <a:r>
              <a:rPr lang="en-US" b="1" smtClean="0">
                <a:solidFill>
                  <a:srgbClr val="8E258D"/>
                </a:solidFill>
              </a:rPr>
              <a:t>Secondly, consider the drivers of revenue streams...</a:t>
            </a:r>
            <a:endParaRPr lang="en-US" b="1" dirty="0">
              <a:solidFill>
                <a:srgbClr val="8E258D"/>
              </a:solidFill>
            </a:endParaRPr>
          </a:p>
        </p:txBody>
      </p:sp>
      <p:sp>
        <p:nvSpPr>
          <p:cNvPr id="37"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dirty="0" smtClean="0">
                <a:solidFill>
                  <a:srgbClr val="8AA5CB"/>
                </a:solidFill>
                <a:latin typeface="Arial" pitchFamily="34" charset="0"/>
                <a:cs typeface="Arial" pitchFamily="34" charset="0"/>
              </a:rPr>
              <a:t>Historical and current trading: Key concepts guide</a:t>
            </a:r>
            <a:br>
              <a:rPr lang="en-GB" dirty="0" smtClean="0">
                <a:solidFill>
                  <a:srgbClr val="8AA5CB"/>
                </a:solidFill>
                <a:latin typeface="Arial" pitchFamily="34" charset="0"/>
                <a:cs typeface="Arial" pitchFamily="34" charset="0"/>
              </a:rPr>
            </a:br>
            <a:r>
              <a:rPr lang="en-GB" b="1" kern="0" dirty="0" smtClean="0">
                <a:solidFill>
                  <a:schemeClr val="bg1"/>
                </a:solidFill>
              </a:rPr>
              <a:t>Step 2: </a:t>
            </a:r>
            <a:r>
              <a:rPr lang="en-US" b="1" kern="0" dirty="0" smtClean="0">
                <a:solidFill>
                  <a:schemeClr val="bg1"/>
                </a:solidFill>
              </a:rPr>
              <a:t>Understand </a:t>
            </a:r>
            <a:r>
              <a:rPr kumimoji="0" lang="en-US" b="1" i="0" u="none" strike="noStrike" kern="0" cap="none" spc="0" normalizeH="0" baseline="0" noProof="0" dirty="0" smtClean="0">
                <a:ln>
                  <a:noFill/>
                </a:ln>
                <a:solidFill>
                  <a:schemeClr val="bg1"/>
                </a:solidFill>
                <a:effectLst/>
                <a:uLnTx/>
                <a:uFillTx/>
              </a:rPr>
              <a:t>the value drivers of the business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pSp>
        <p:nvGrpSpPr>
          <p:cNvPr id="71" name="Group 70"/>
          <p:cNvGrpSpPr/>
          <p:nvPr/>
        </p:nvGrpSpPr>
        <p:grpSpPr>
          <a:xfrm>
            <a:off x="419100" y="2006816"/>
            <a:ext cx="8208963" cy="3494087"/>
            <a:chOff x="419100" y="2224088"/>
            <a:chExt cx="8208963" cy="3494087"/>
          </a:xfrm>
        </p:grpSpPr>
        <p:sp>
          <p:nvSpPr>
            <p:cNvPr id="36" name="Rectangle 18"/>
            <p:cNvSpPr>
              <a:spLocks noChangeArrowheads="1"/>
            </p:cNvSpPr>
            <p:nvPr/>
          </p:nvSpPr>
          <p:spPr bwMode="auto">
            <a:xfrm>
              <a:off x="908050" y="235267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B to </a:t>
              </a:r>
              <a:r>
                <a:rPr lang="en-US" sz="1300" smtClean="0">
                  <a:solidFill>
                    <a:schemeClr val="bg1"/>
                  </a:solidFill>
                </a:rPr>
                <a:t>B </a:t>
              </a:r>
              <a:r>
                <a:rPr lang="en-US" sz="1300" baseline="30000" smtClean="0">
                  <a:solidFill>
                    <a:schemeClr val="bg1"/>
                  </a:solidFill>
                </a:rPr>
                <a:t>(1)</a:t>
              </a:r>
              <a:endParaRPr lang="en-US" sz="1300" baseline="30000">
                <a:solidFill>
                  <a:schemeClr val="bg1"/>
                </a:solidFill>
              </a:endParaRPr>
            </a:p>
          </p:txBody>
        </p:sp>
        <p:sp>
          <p:nvSpPr>
            <p:cNvPr id="38" name="Rectangle 19"/>
            <p:cNvSpPr>
              <a:spLocks noChangeArrowheads="1"/>
            </p:cNvSpPr>
            <p:nvPr/>
          </p:nvSpPr>
          <p:spPr bwMode="auto">
            <a:xfrm>
              <a:off x="908050" y="289560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B to </a:t>
              </a:r>
              <a:r>
                <a:rPr lang="en-US" sz="1300" smtClean="0">
                  <a:solidFill>
                    <a:schemeClr val="bg1"/>
                  </a:solidFill>
                </a:rPr>
                <a:t>C </a:t>
              </a:r>
              <a:r>
                <a:rPr lang="en-US" sz="1300" baseline="30000" smtClean="0">
                  <a:solidFill>
                    <a:schemeClr val="bg1"/>
                  </a:solidFill>
                </a:rPr>
                <a:t>(2)</a:t>
              </a:r>
              <a:endParaRPr lang="en-US" sz="1300">
                <a:solidFill>
                  <a:schemeClr val="bg1"/>
                </a:solidFill>
              </a:endParaRPr>
            </a:p>
          </p:txBody>
        </p:sp>
        <p:cxnSp>
          <p:nvCxnSpPr>
            <p:cNvPr id="39" name="AutoShape 20"/>
            <p:cNvCxnSpPr>
              <a:cxnSpLocks noChangeShapeType="1"/>
              <a:stCxn id="36" idx="1"/>
              <a:endCxn id="38" idx="1"/>
            </p:cNvCxnSpPr>
            <p:nvPr/>
          </p:nvCxnSpPr>
          <p:spPr bwMode="auto">
            <a:xfrm rot="10800000" flipH="1" flipV="1">
              <a:off x="908050" y="2560638"/>
              <a:ext cx="1588" cy="542925"/>
            </a:xfrm>
            <a:prstGeom prst="bentConnector3">
              <a:avLst>
                <a:gd name="adj1" fmla="val -14400000"/>
              </a:avLst>
            </a:prstGeom>
            <a:noFill/>
            <a:ln w="15875">
              <a:solidFill>
                <a:schemeClr val="tx1"/>
              </a:solidFill>
              <a:miter lim="800000"/>
              <a:headEnd/>
              <a:tailEnd/>
            </a:ln>
            <a:effectLst/>
          </p:spPr>
        </p:cxnSp>
        <p:sp>
          <p:nvSpPr>
            <p:cNvPr id="40" name="Rectangle 21"/>
            <p:cNvSpPr>
              <a:spLocks noChangeArrowheads="1"/>
            </p:cNvSpPr>
            <p:nvPr/>
          </p:nvSpPr>
          <p:spPr bwMode="auto">
            <a:xfrm>
              <a:off x="908050" y="350520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Domestic</a:t>
              </a:r>
            </a:p>
          </p:txBody>
        </p:sp>
        <p:sp>
          <p:nvSpPr>
            <p:cNvPr id="41" name="Rectangle 22"/>
            <p:cNvSpPr>
              <a:spLocks noChangeArrowheads="1"/>
            </p:cNvSpPr>
            <p:nvPr/>
          </p:nvSpPr>
          <p:spPr bwMode="auto">
            <a:xfrm>
              <a:off x="908050" y="404812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International</a:t>
              </a:r>
            </a:p>
          </p:txBody>
        </p:sp>
        <p:cxnSp>
          <p:nvCxnSpPr>
            <p:cNvPr id="42" name="AutoShape 23"/>
            <p:cNvCxnSpPr>
              <a:cxnSpLocks noChangeShapeType="1"/>
              <a:stCxn id="40" idx="1"/>
              <a:endCxn id="41" idx="1"/>
            </p:cNvCxnSpPr>
            <p:nvPr/>
          </p:nvCxnSpPr>
          <p:spPr bwMode="auto">
            <a:xfrm rot="10800000" flipH="1" flipV="1">
              <a:off x="908050" y="3713163"/>
              <a:ext cx="1588" cy="542925"/>
            </a:xfrm>
            <a:prstGeom prst="bentConnector3">
              <a:avLst>
                <a:gd name="adj1" fmla="val -14400000"/>
              </a:avLst>
            </a:prstGeom>
            <a:noFill/>
            <a:ln w="15875">
              <a:solidFill>
                <a:schemeClr val="tx1"/>
              </a:solidFill>
              <a:miter lim="800000"/>
              <a:headEnd/>
              <a:tailEnd/>
            </a:ln>
            <a:effectLst/>
          </p:spPr>
        </p:cxnSp>
        <p:sp>
          <p:nvSpPr>
            <p:cNvPr id="43" name="Rectangle 24"/>
            <p:cNvSpPr>
              <a:spLocks noChangeArrowheads="1"/>
            </p:cNvSpPr>
            <p:nvPr/>
          </p:nvSpPr>
          <p:spPr bwMode="auto">
            <a:xfrm>
              <a:off x="3644900" y="235267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Product</a:t>
              </a:r>
            </a:p>
          </p:txBody>
        </p:sp>
        <p:sp>
          <p:nvSpPr>
            <p:cNvPr id="44" name="Rectangle 25"/>
            <p:cNvSpPr>
              <a:spLocks noChangeArrowheads="1"/>
            </p:cNvSpPr>
            <p:nvPr/>
          </p:nvSpPr>
          <p:spPr bwMode="auto">
            <a:xfrm>
              <a:off x="3644900" y="289560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Service</a:t>
              </a:r>
            </a:p>
          </p:txBody>
        </p:sp>
        <p:cxnSp>
          <p:nvCxnSpPr>
            <p:cNvPr id="45" name="AutoShape 26"/>
            <p:cNvCxnSpPr>
              <a:cxnSpLocks noChangeShapeType="1"/>
              <a:stCxn id="43" idx="1"/>
              <a:endCxn id="44" idx="1"/>
            </p:cNvCxnSpPr>
            <p:nvPr/>
          </p:nvCxnSpPr>
          <p:spPr bwMode="auto">
            <a:xfrm rot="10800000" flipH="1" flipV="1">
              <a:off x="3644900" y="2560638"/>
              <a:ext cx="1588" cy="542925"/>
            </a:xfrm>
            <a:prstGeom prst="bentConnector3">
              <a:avLst>
                <a:gd name="adj1" fmla="val -14400000"/>
              </a:avLst>
            </a:prstGeom>
            <a:noFill/>
            <a:ln w="15875">
              <a:solidFill>
                <a:schemeClr val="tx1"/>
              </a:solidFill>
              <a:miter lim="800000"/>
              <a:headEnd/>
              <a:tailEnd/>
            </a:ln>
            <a:effectLst/>
          </p:spPr>
        </p:cxnSp>
        <p:sp>
          <p:nvSpPr>
            <p:cNvPr id="46" name="Rectangle 27"/>
            <p:cNvSpPr>
              <a:spLocks noChangeArrowheads="1"/>
            </p:cNvSpPr>
            <p:nvPr/>
          </p:nvSpPr>
          <p:spPr bwMode="auto">
            <a:xfrm>
              <a:off x="3644900" y="350520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Regional</a:t>
              </a:r>
            </a:p>
          </p:txBody>
        </p:sp>
        <p:sp>
          <p:nvSpPr>
            <p:cNvPr id="47" name="Rectangle 28"/>
            <p:cNvSpPr>
              <a:spLocks noChangeArrowheads="1"/>
            </p:cNvSpPr>
            <p:nvPr/>
          </p:nvSpPr>
          <p:spPr bwMode="auto">
            <a:xfrm>
              <a:off x="3644900" y="404812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National</a:t>
              </a:r>
            </a:p>
          </p:txBody>
        </p:sp>
        <p:cxnSp>
          <p:nvCxnSpPr>
            <p:cNvPr id="49" name="AutoShape 29"/>
            <p:cNvCxnSpPr>
              <a:cxnSpLocks noChangeShapeType="1"/>
              <a:stCxn id="46" idx="1"/>
              <a:endCxn id="47" idx="1"/>
            </p:cNvCxnSpPr>
            <p:nvPr/>
          </p:nvCxnSpPr>
          <p:spPr bwMode="auto">
            <a:xfrm rot="10800000" flipH="1" flipV="1">
              <a:off x="3644900" y="3713163"/>
              <a:ext cx="1588" cy="542925"/>
            </a:xfrm>
            <a:prstGeom prst="bentConnector3">
              <a:avLst>
                <a:gd name="adj1" fmla="val -14400000"/>
              </a:avLst>
            </a:prstGeom>
            <a:noFill/>
            <a:ln w="15875">
              <a:solidFill>
                <a:schemeClr val="tx1"/>
              </a:solidFill>
              <a:miter lim="800000"/>
              <a:headEnd/>
              <a:tailEnd/>
            </a:ln>
            <a:effectLst/>
          </p:spPr>
        </p:cxnSp>
        <p:sp>
          <p:nvSpPr>
            <p:cNvPr id="50" name="Rectangle 30"/>
            <p:cNvSpPr>
              <a:spLocks noChangeArrowheads="1"/>
            </p:cNvSpPr>
            <p:nvPr/>
          </p:nvSpPr>
          <p:spPr bwMode="auto">
            <a:xfrm>
              <a:off x="6308725" y="235267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Project based</a:t>
              </a:r>
            </a:p>
          </p:txBody>
        </p:sp>
        <p:sp>
          <p:nvSpPr>
            <p:cNvPr id="52" name="Rectangle 31"/>
            <p:cNvSpPr>
              <a:spLocks noChangeArrowheads="1"/>
            </p:cNvSpPr>
            <p:nvPr/>
          </p:nvSpPr>
          <p:spPr bwMode="auto">
            <a:xfrm>
              <a:off x="6308725" y="289560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Recurring business</a:t>
              </a:r>
            </a:p>
          </p:txBody>
        </p:sp>
        <p:cxnSp>
          <p:nvCxnSpPr>
            <p:cNvPr id="53" name="AutoShape 32"/>
            <p:cNvCxnSpPr>
              <a:cxnSpLocks noChangeShapeType="1"/>
              <a:stCxn id="50" idx="1"/>
              <a:endCxn id="52" idx="1"/>
            </p:cNvCxnSpPr>
            <p:nvPr/>
          </p:nvCxnSpPr>
          <p:spPr bwMode="auto">
            <a:xfrm rot="10800000" flipH="1" flipV="1">
              <a:off x="6308725" y="2560638"/>
              <a:ext cx="1588" cy="542925"/>
            </a:xfrm>
            <a:prstGeom prst="bentConnector3">
              <a:avLst>
                <a:gd name="adj1" fmla="val -14400000"/>
              </a:avLst>
            </a:prstGeom>
            <a:noFill/>
            <a:ln w="15875">
              <a:solidFill>
                <a:schemeClr val="tx1"/>
              </a:solidFill>
              <a:miter lim="800000"/>
              <a:headEnd/>
              <a:tailEnd/>
            </a:ln>
            <a:effectLst/>
          </p:spPr>
        </p:cxnSp>
        <p:sp>
          <p:nvSpPr>
            <p:cNvPr id="54" name="Rectangle 33"/>
            <p:cNvSpPr>
              <a:spLocks noChangeArrowheads="1"/>
            </p:cNvSpPr>
            <p:nvPr/>
          </p:nvSpPr>
          <p:spPr bwMode="auto">
            <a:xfrm>
              <a:off x="6308725" y="350520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Matured business</a:t>
              </a:r>
            </a:p>
          </p:txBody>
        </p:sp>
        <p:sp>
          <p:nvSpPr>
            <p:cNvPr id="55" name="Rectangle 34"/>
            <p:cNvSpPr>
              <a:spLocks noChangeArrowheads="1"/>
            </p:cNvSpPr>
            <p:nvPr/>
          </p:nvSpPr>
          <p:spPr bwMode="auto">
            <a:xfrm>
              <a:off x="6308725" y="404812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Growing business</a:t>
              </a:r>
            </a:p>
          </p:txBody>
        </p:sp>
        <p:cxnSp>
          <p:nvCxnSpPr>
            <p:cNvPr id="56" name="AutoShape 35"/>
            <p:cNvCxnSpPr>
              <a:cxnSpLocks noChangeShapeType="1"/>
              <a:stCxn id="54" idx="1"/>
              <a:endCxn id="55" idx="1"/>
            </p:cNvCxnSpPr>
            <p:nvPr/>
          </p:nvCxnSpPr>
          <p:spPr bwMode="auto">
            <a:xfrm rot="10800000" flipH="1" flipV="1">
              <a:off x="6308725" y="3713163"/>
              <a:ext cx="1588" cy="542925"/>
            </a:xfrm>
            <a:prstGeom prst="bentConnector3">
              <a:avLst>
                <a:gd name="adj1" fmla="val -14400000"/>
              </a:avLst>
            </a:prstGeom>
            <a:noFill/>
            <a:ln w="15875">
              <a:solidFill>
                <a:schemeClr val="tx1"/>
              </a:solidFill>
              <a:miter lim="800000"/>
              <a:headEnd/>
              <a:tailEnd/>
            </a:ln>
            <a:effectLst/>
          </p:spPr>
        </p:cxnSp>
        <p:sp>
          <p:nvSpPr>
            <p:cNvPr id="57" name="Rectangle 36"/>
            <p:cNvSpPr>
              <a:spLocks noChangeArrowheads="1"/>
            </p:cNvSpPr>
            <p:nvPr/>
          </p:nvSpPr>
          <p:spPr bwMode="auto">
            <a:xfrm>
              <a:off x="908050" y="470852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Direct selling</a:t>
              </a:r>
            </a:p>
          </p:txBody>
        </p:sp>
        <p:sp>
          <p:nvSpPr>
            <p:cNvPr id="58" name="Rectangle 37"/>
            <p:cNvSpPr>
              <a:spLocks noChangeArrowheads="1"/>
            </p:cNvSpPr>
            <p:nvPr/>
          </p:nvSpPr>
          <p:spPr bwMode="auto">
            <a:xfrm>
              <a:off x="908050" y="525145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Indirect selling</a:t>
              </a:r>
            </a:p>
          </p:txBody>
        </p:sp>
        <p:cxnSp>
          <p:nvCxnSpPr>
            <p:cNvPr id="59" name="AutoShape 38"/>
            <p:cNvCxnSpPr>
              <a:cxnSpLocks noChangeShapeType="1"/>
              <a:stCxn id="57" idx="1"/>
              <a:endCxn id="58" idx="1"/>
            </p:cNvCxnSpPr>
            <p:nvPr/>
          </p:nvCxnSpPr>
          <p:spPr bwMode="auto">
            <a:xfrm rot="10800000" flipH="1" flipV="1">
              <a:off x="908050" y="4916488"/>
              <a:ext cx="1588" cy="542925"/>
            </a:xfrm>
            <a:prstGeom prst="bentConnector3">
              <a:avLst>
                <a:gd name="adj1" fmla="val -14400000"/>
              </a:avLst>
            </a:prstGeom>
            <a:noFill/>
            <a:ln w="15875">
              <a:solidFill>
                <a:schemeClr val="tx1"/>
              </a:solidFill>
              <a:miter lim="800000"/>
              <a:headEnd/>
              <a:tailEnd/>
            </a:ln>
            <a:effectLst/>
          </p:spPr>
        </p:cxnSp>
        <p:sp>
          <p:nvSpPr>
            <p:cNvPr id="60" name="Rectangle 39"/>
            <p:cNvSpPr>
              <a:spLocks noChangeArrowheads="1"/>
            </p:cNvSpPr>
            <p:nvPr/>
          </p:nvSpPr>
          <p:spPr bwMode="auto">
            <a:xfrm>
              <a:off x="3644900" y="470852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Low unit price</a:t>
              </a:r>
            </a:p>
            <a:p>
              <a:pPr eaLnBrk="0" hangingPunct="0"/>
              <a:r>
                <a:rPr lang="en-US" sz="1300">
                  <a:solidFill>
                    <a:schemeClr val="bg1"/>
                  </a:solidFill>
                </a:rPr>
                <a:t> (high volume)</a:t>
              </a:r>
            </a:p>
          </p:txBody>
        </p:sp>
        <p:sp>
          <p:nvSpPr>
            <p:cNvPr id="61" name="Rectangle 40"/>
            <p:cNvSpPr>
              <a:spLocks noChangeArrowheads="1"/>
            </p:cNvSpPr>
            <p:nvPr/>
          </p:nvSpPr>
          <p:spPr bwMode="auto">
            <a:xfrm>
              <a:off x="3644900" y="525145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High unit price</a:t>
              </a:r>
            </a:p>
            <a:p>
              <a:pPr eaLnBrk="0" hangingPunct="0"/>
              <a:r>
                <a:rPr lang="en-US" sz="1300">
                  <a:solidFill>
                    <a:schemeClr val="bg1"/>
                  </a:solidFill>
                </a:rPr>
                <a:t>(low volume)</a:t>
              </a:r>
            </a:p>
          </p:txBody>
        </p:sp>
        <p:cxnSp>
          <p:nvCxnSpPr>
            <p:cNvPr id="62" name="AutoShape 41"/>
            <p:cNvCxnSpPr>
              <a:cxnSpLocks noChangeShapeType="1"/>
              <a:stCxn id="60" idx="1"/>
              <a:endCxn id="61" idx="1"/>
            </p:cNvCxnSpPr>
            <p:nvPr/>
          </p:nvCxnSpPr>
          <p:spPr bwMode="auto">
            <a:xfrm rot="10800000" flipH="1" flipV="1">
              <a:off x="3644900" y="4916488"/>
              <a:ext cx="1588" cy="542925"/>
            </a:xfrm>
            <a:prstGeom prst="bentConnector3">
              <a:avLst>
                <a:gd name="adj1" fmla="val -14400000"/>
              </a:avLst>
            </a:prstGeom>
            <a:noFill/>
            <a:ln w="15875">
              <a:solidFill>
                <a:schemeClr val="tx1"/>
              </a:solidFill>
              <a:miter lim="800000"/>
              <a:headEnd/>
              <a:tailEnd/>
            </a:ln>
            <a:effectLst/>
          </p:spPr>
        </p:cxnSp>
        <p:sp>
          <p:nvSpPr>
            <p:cNvPr id="63" name="Rectangle 42"/>
            <p:cNvSpPr>
              <a:spLocks noChangeArrowheads="1"/>
            </p:cNvSpPr>
            <p:nvPr/>
          </p:nvSpPr>
          <p:spPr bwMode="auto">
            <a:xfrm>
              <a:off x="6308725" y="4708525"/>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Single business line</a:t>
              </a:r>
            </a:p>
          </p:txBody>
        </p:sp>
        <p:sp>
          <p:nvSpPr>
            <p:cNvPr id="64" name="Rectangle 43"/>
            <p:cNvSpPr>
              <a:spLocks noChangeArrowheads="1"/>
            </p:cNvSpPr>
            <p:nvPr/>
          </p:nvSpPr>
          <p:spPr bwMode="auto">
            <a:xfrm>
              <a:off x="6308725" y="5251450"/>
              <a:ext cx="2087563" cy="414338"/>
            </a:xfrm>
            <a:prstGeom prst="rect">
              <a:avLst/>
            </a:prstGeom>
            <a:solidFill>
              <a:srgbClr val="00505C"/>
            </a:solidFill>
            <a:ln w="9525">
              <a:solidFill>
                <a:schemeClr val="tx1"/>
              </a:solidFill>
              <a:miter lim="800000"/>
              <a:headEnd/>
              <a:tailEnd/>
            </a:ln>
            <a:effectLst/>
          </p:spPr>
          <p:txBody>
            <a:bodyPr wrap="none" anchor="ctr"/>
            <a:lstStyle/>
            <a:p>
              <a:pPr eaLnBrk="0" hangingPunct="0"/>
              <a:r>
                <a:rPr lang="en-US" sz="1300">
                  <a:solidFill>
                    <a:schemeClr val="bg1"/>
                  </a:solidFill>
                </a:rPr>
                <a:t>Multi business units</a:t>
              </a:r>
            </a:p>
          </p:txBody>
        </p:sp>
        <p:cxnSp>
          <p:nvCxnSpPr>
            <p:cNvPr id="65" name="AutoShape 44"/>
            <p:cNvCxnSpPr>
              <a:cxnSpLocks noChangeShapeType="1"/>
              <a:stCxn id="63" idx="1"/>
              <a:endCxn id="64" idx="1"/>
            </p:cNvCxnSpPr>
            <p:nvPr/>
          </p:nvCxnSpPr>
          <p:spPr bwMode="auto">
            <a:xfrm rot="10800000" flipH="1" flipV="1">
              <a:off x="6308725" y="4916488"/>
              <a:ext cx="1588" cy="542925"/>
            </a:xfrm>
            <a:prstGeom prst="bentConnector3">
              <a:avLst>
                <a:gd name="adj1" fmla="val -14400000"/>
              </a:avLst>
            </a:prstGeom>
            <a:noFill/>
            <a:ln w="15875">
              <a:solidFill>
                <a:schemeClr val="tx1"/>
              </a:solidFill>
              <a:miter lim="800000"/>
              <a:headEnd/>
              <a:tailEnd/>
            </a:ln>
            <a:effectLst/>
          </p:spPr>
        </p:cxnSp>
        <p:sp>
          <p:nvSpPr>
            <p:cNvPr id="66" name="Line 45"/>
            <p:cNvSpPr>
              <a:spLocks noChangeShapeType="1"/>
            </p:cNvSpPr>
            <p:nvPr/>
          </p:nvSpPr>
          <p:spPr bwMode="auto">
            <a:xfrm>
              <a:off x="419100" y="3390900"/>
              <a:ext cx="8208963" cy="0"/>
            </a:xfrm>
            <a:prstGeom prst="line">
              <a:avLst/>
            </a:prstGeom>
            <a:noFill/>
            <a:ln w="25400">
              <a:solidFill>
                <a:srgbClr val="F38E31"/>
              </a:solidFill>
              <a:prstDash val="sysDot"/>
              <a:round/>
              <a:headEnd/>
              <a:tailEnd/>
            </a:ln>
            <a:effectLst/>
          </p:spPr>
          <p:txBody>
            <a:bodyPr wrap="none" anchor="ctr"/>
            <a:lstStyle/>
            <a:p>
              <a:endParaRPr lang="en-US">
                <a:solidFill>
                  <a:schemeClr val="bg1"/>
                </a:solidFill>
              </a:endParaRPr>
            </a:p>
          </p:txBody>
        </p:sp>
        <p:sp>
          <p:nvSpPr>
            <p:cNvPr id="67" name="Line 46"/>
            <p:cNvSpPr>
              <a:spLocks noChangeShapeType="1"/>
            </p:cNvSpPr>
            <p:nvPr/>
          </p:nvSpPr>
          <p:spPr bwMode="auto">
            <a:xfrm>
              <a:off x="419100" y="4586288"/>
              <a:ext cx="8208963" cy="0"/>
            </a:xfrm>
            <a:prstGeom prst="line">
              <a:avLst/>
            </a:prstGeom>
            <a:noFill/>
            <a:ln w="25400">
              <a:solidFill>
                <a:srgbClr val="F38E31"/>
              </a:solidFill>
              <a:prstDash val="sysDot"/>
              <a:round/>
              <a:headEnd/>
              <a:tailEnd/>
            </a:ln>
            <a:effectLst/>
          </p:spPr>
          <p:txBody>
            <a:bodyPr wrap="none" anchor="ctr"/>
            <a:lstStyle/>
            <a:p>
              <a:endParaRPr lang="en-US">
                <a:solidFill>
                  <a:schemeClr val="bg1"/>
                </a:solidFill>
              </a:endParaRPr>
            </a:p>
          </p:txBody>
        </p:sp>
        <p:sp>
          <p:nvSpPr>
            <p:cNvPr id="68" name="Line 47"/>
            <p:cNvSpPr>
              <a:spLocks noChangeShapeType="1"/>
            </p:cNvSpPr>
            <p:nvPr/>
          </p:nvSpPr>
          <p:spPr bwMode="auto">
            <a:xfrm flipV="1">
              <a:off x="3213100" y="2224088"/>
              <a:ext cx="0" cy="3479800"/>
            </a:xfrm>
            <a:prstGeom prst="line">
              <a:avLst/>
            </a:prstGeom>
            <a:noFill/>
            <a:ln w="25400">
              <a:solidFill>
                <a:srgbClr val="F38E31"/>
              </a:solidFill>
              <a:prstDash val="sysDot"/>
              <a:round/>
              <a:headEnd/>
              <a:tailEnd/>
            </a:ln>
            <a:effectLst/>
          </p:spPr>
          <p:txBody>
            <a:bodyPr wrap="none" anchor="ctr"/>
            <a:lstStyle/>
            <a:p>
              <a:endParaRPr lang="en-US">
                <a:solidFill>
                  <a:schemeClr val="bg1"/>
                </a:solidFill>
              </a:endParaRPr>
            </a:p>
          </p:txBody>
        </p:sp>
        <p:sp>
          <p:nvSpPr>
            <p:cNvPr id="69" name="Line 48"/>
            <p:cNvSpPr>
              <a:spLocks noChangeShapeType="1"/>
            </p:cNvSpPr>
            <p:nvPr/>
          </p:nvSpPr>
          <p:spPr bwMode="auto">
            <a:xfrm flipV="1">
              <a:off x="5905500" y="2238375"/>
              <a:ext cx="0" cy="3479800"/>
            </a:xfrm>
            <a:prstGeom prst="line">
              <a:avLst/>
            </a:prstGeom>
            <a:noFill/>
            <a:ln w="25400">
              <a:solidFill>
                <a:srgbClr val="F38E31"/>
              </a:solidFill>
              <a:prstDash val="sysDot"/>
              <a:round/>
              <a:headEnd/>
              <a:tailEnd/>
            </a:ln>
            <a:effectLst/>
          </p:spPr>
          <p:txBody>
            <a:bodyPr wrap="none" anchor="ctr"/>
            <a:lstStyle/>
            <a:p>
              <a:endParaRPr lang="en-US">
                <a:solidFill>
                  <a:schemeClr val="bg1"/>
                </a:solidFill>
              </a:endParaRPr>
            </a:p>
          </p:txBody>
        </p:sp>
      </p:grpSp>
      <p:sp>
        <p:nvSpPr>
          <p:cNvPr id="70" name="TextBox 69"/>
          <p:cNvSpPr txBox="1"/>
          <p:nvPr/>
        </p:nvSpPr>
        <p:spPr>
          <a:xfrm>
            <a:off x="378746" y="5747451"/>
            <a:ext cx="8558668" cy="338554"/>
          </a:xfrm>
          <a:prstGeom prst="rect">
            <a:avLst/>
          </a:prstGeom>
          <a:noFill/>
        </p:spPr>
        <p:txBody>
          <a:bodyPr wrap="square" rtlCol="0">
            <a:spAutoFit/>
          </a:bodyPr>
          <a:lstStyle/>
          <a:p>
            <a:r>
              <a:rPr lang="en-US" sz="800" smtClean="0">
                <a:solidFill>
                  <a:schemeClr val="accent1"/>
                </a:solidFill>
              </a:rPr>
              <a:t>1.  Business to business</a:t>
            </a:r>
          </a:p>
          <a:p>
            <a:r>
              <a:rPr lang="en-US" sz="800" smtClean="0">
                <a:solidFill>
                  <a:schemeClr val="accent1"/>
                </a:solidFill>
              </a:rPr>
              <a:t>2.  Business to consumer</a:t>
            </a:r>
            <a:endParaRPr lang="en-US" sz="800" dirty="0">
              <a:solidFill>
                <a:schemeClr val="accent1"/>
              </a:solidFill>
            </a:endParaRPr>
          </a:p>
        </p:txBody>
      </p:sp>
      <p:pic>
        <p:nvPicPr>
          <p:cNvPr id="48"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XLNAME" val="[Q:\PGT\Live Jobs\PGT Analysts\2110531 - 001 - NEW\Historical trading.xlsx]small tables!$C$17:$D$31"/>
</p:tagLst>
</file>

<file path=ppt/tags/tag11.xml><?xml version="1.0" encoding="utf-8"?>
<p:tagLst xmlns:a="http://schemas.openxmlformats.org/drawingml/2006/main" xmlns:r="http://schemas.openxmlformats.org/officeDocument/2006/relationships" xmlns:p="http://schemas.openxmlformats.org/presentationml/2006/main">
  <p:tag name="ADV_TOP" val="74.22102"/>
  <p:tag name="ADV_LEFT" val="28.52913"/>
  <p:tag name="ADV_HEIGHT" val="62.85496"/>
  <p:tag name="ADV_WIDTH" val="34.04685"/>
</p:tagLst>
</file>

<file path=ppt/tags/tag12.xml><?xml version="1.0" encoding="utf-8"?>
<p:tagLst xmlns:a="http://schemas.openxmlformats.org/drawingml/2006/main" xmlns:r="http://schemas.openxmlformats.org/officeDocument/2006/relationships" xmlns:p="http://schemas.openxmlformats.org/presentationml/2006/main">
  <p:tag name="ADV_TOP" val="74.22102"/>
  <p:tag name="ADV_LEFT" val="28.52913"/>
  <p:tag name="ADV_HEIGHT" val="62.85496"/>
  <p:tag name="ADV_WIDTH" val="34.04685"/>
</p:tagLst>
</file>

<file path=ppt/tags/tag13.xml><?xml version="1.0" encoding="utf-8"?>
<p:tagLst xmlns:a="http://schemas.openxmlformats.org/drawingml/2006/main" xmlns:r="http://schemas.openxmlformats.org/officeDocument/2006/relationships" xmlns:p="http://schemas.openxmlformats.org/presentationml/2006/main">
  <p:tag name="FASFONT" val="Univers55"/>
</p:tagLst>
</file>

<file path=ppt/tags/tag14.xml><?xml version="1.0" encoding="utf-8"?>
<p:tagLst xmlns:a="http://schemas.openxmlformats.org/drawingml/2006/main" xmlns:r="http://schemas.openxmlformats.org/officeDocument/2006/relationships" xmlns:p="http://schemas.openxmlformats.org/presentationml/2006/main">
  <p:tag name="FASFONT" val="Univers55"/>
</p:tagLst>
</file>

<file path=ppt/tags/tag15.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ADV_TOP" val="74.22102"/>
  <p:tag name="ADV_LEFT" val="28.52913"/>
  <p:tag name="ADV_HEIGHT" val="62.85496"/>
  <p:tag name="ADV_WIDTH" val="34.04685"/>
</p:tagLst>
</file>

<file path=ppt/tags/tag9.xml><?xml version="1.0" encoding="utf-8"?>
<p:tagLst xmlns:a="http://schemas.openxmlformats.org/drawingml/2006/main" xmlns:r="http://schemas.openxmlformats.org/officeDocument/2006/relationships" xmlns:p="http://schemas.openxmlformats.org/presentationml/2006/main">
  <p:tag name="XLNAME" val="[Q:\PGT\Live Jobs\PGT Analysts\2110531 - 001 - NEW\Historical trading.xlsx]small tables!$C$3:$D$15"/>
</p:tagLst>
</file>

<file path=ppt/theme/theme1.xml><?xml version="1.0" encoding="utf-8"?>
<a:theme xmlns:a="http://schemas.openxmlformats.org/drawingml/2006/main" name="KPMG Template 2007">
  <a:themeElements>
    <a:clrScheme name="Custom 27">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in gaining an understanding of fundamental concepts relating to the financial analysis of historical and current trading.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FDD_WA_Performance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A28C3BE-B05F-4E8C-B14F-F9DD98964232}"/>
</file>

<file path=customXml/itemProps2.xml><?xml version="1.0" encoding="utf-8"?>
<ds:datastoreItem xmlns:ds="http://schemas.openxmlformats.org/officeDocument/2006/customXml" ds:itemID="{9E84A3D2-E9BC-4783-B3E1-980CA491BBB4}"/>
</file>

<file path=customXml/itemProps3.xml><?xml version="1.0" encoding="utf-8"?>
<ds:datastoreItem xmlns:ds="http://schemas.openxmlformats.org/officeDocument/2006/customXml" ds:itemID="{9AB946FB-131D-4B1F-B174-890F6D0162DF}"/>
</file>

<file path=customXml/itemProps4.xml><?xml version="1.0" encoding="utf-8"?>
<ds:datastoreItem xmlns:ds="http://schemas.openxmlformats.org/officeDocument/2006/customXml" ds:itemID="{F95062C2-D8B0-4F66-BD31-89B249A4AFEF}"/>
</file>

<file path=docProps/app.xml><?xml version="1.0" encoding="utf-8"?>
<Properties xmlns="http://schemas.openxmlformats.org/officeDocument/2006/extended-properties" xmlns:vt="http://schemas.openxmlformats.org/officeDocument/2006/docPropsVTypes">
  <Template>KPMG Template 2007</Template>
  <TotalTime>0</TotalTime>
  <Words>3018</Words>
  <Application>Microsoft Office PowerPoint</Application>
  <PresentationFormat>Letter Paper (8.5x11 in)</PresentationFormat>
  <Paragraphs>340</Paragraphs>
  <Slides>23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KPMG Template 2007</vt:lpstr>
      <vt:lpstr>Equation</vt:lpstr>
      <vt:lpstr>Slide 0</vt:lpstr>
      <vt:lpstr>Slide 1</vt:lpstr>
      <vt:lpstr>Historical and current trading: Key concepts guide 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and Current Trading Key Concepts Guide</dc:title>
  <dc:creator>Ramaswarmy, K.</dc:creator>
  <cp:keywords/>
  <dc:description/>
  <cp:lastModifiedBy/>
  <cp:revision>1</cp:revision>
  <dcterms:created xsi:type="dcterms:W3CDTF">2012-10-11T03:36:55Z</dcterms:created>
  <dcterms:modified xsi:type="dcterms:W3CDTF">2012-10-11T03:36:57Z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712900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in gaining an understanding of fundamental concepts relating to the financial analysis of historical and current trading. </vt:lpwstr>
  </property>
  <property fmtid="{D5CDD505-2E9C-101B-9397-08002B2CF9AE}" pid="7" name="Keyword">
    <vt:lpwstr>FDD_WA_Performance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23</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in gaining an understanding of fundamental concepts relating to the financial analysis of historical and current trading.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154243439161206202170244245219156169215204205201158</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163164167206</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FDD_WA_Performance</vt:lpwstr>
  </property>
  <property fmtid="{D5CDD505-2E9C-101B-9397-08002B2CF9AE}" pid="102" name="AdvRiskReviewer">
    <vt:lpwstr/>
  </property>
</Properties>
</file>