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4.xml" ContentType="application/vnd.openxmlformats-officedocument.customXmlProperties+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6"/>
  </p:notesMasterIdLst>
  <p:handoutMasterIdLst>
    <p:handoutMasterId r:id="rId7"/>
  </p:handoutMasterIdLst>
  <p:sldIdLst>
    <p:sldId id="283" r:id="rId2"/>
    <p:sldId id="442" r:id="rId3"/>
    <p:sldId id="443" r:id="rId4"/>
    <p:sldId id="444" r:id="rId5"/>
  </p:sldIdLst>
  <p:sldSz cx="9144000" cy="6858000" type="screen4x3"/>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D8AF"/>
    <a:srgbClr val="E7EDF5"/>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10" autoAdjust="0"/>
    <p:restoredTop sz="92333" autoAdjust="0"/>
  </p:normalViewPr>
  <p:slideViewPr>
    <p:cSldViewPr snapToGrid="0" showGuides="1">
      <p:cViewPr varScale="1">
        <p:scale>
          <a:sx n="65" d="100"/>
          <a:sy n="65" d="100"/>
        </p:scale>
        <p:origin x="-1350" y="-96"/>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80" d="100"/>
          <a:sy n="80" d="100"/>
        </p:scale>
        <p:origin x="-1992" y="-84"/>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gray">
          <a:xfrm>
            <a:off x="252046" y="1268411"/>
            <a:ext cx="8643323" cy="5043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3" name="Rectangle 12"/>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8" name="Text Box 9"/>
          <p:cNvSpPr txBox="1">
            <a:spLocks noChangeArrowheads="1"/>
          </p:cNvSpPr>
          <p:nvPr userDrawn="1"/>
        </p:nvSpPr>
        <p:spPr bwMode="auto">
          <a:xfrm>
            <a:off x="120073" y="6396774"/>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lnSpc>
                <a:spcPts val="700"/>
              </a:lnSpc>
            </a:pPr>
            <a:r>
              <a:rPr lang="en-US" sz="500" dirty="0">
                <a:solidFill>
                  <a:schemeClr val="accent1"/>
                </a:solidFill>
              </a:rPr>
              <a:t>© </a:t>
            </a:r>
            <a:r>
              <a:rPr lang="en-US" sz="500" dirty="0" smtClean="0">
                <a:solidFill>
                  <a:schemeClr val="accent1"/>
                </a:solidFill>
              </a:rPr>
              <a:t>2012 </a:t>
            </a:r>
            <a:r>
              <a:rPr lang="en-US" sz="500" dirty="0">
                <a:solidFill>
                  <a:schemeClr val="accent1"/>
                </a:solidFill>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lang="en-GB" sz="5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68" r:id="rId12"/>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9" name="Rectangle 2"/>
          <p:cNvSpPr txBox="1">
            <a:spLocks noChangeArrowheads="1"/>
          </p:cNvSpPr>
          <p:nvPr/>
        </p:nvSpPr>
        <p:spPr bwMode="gray">
          <a:xfrm>
            <a:off x="2747013" y="2966440"/>
            <a:ext cx="6247900" cy="2637539"/>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 TOOLKIT</a:t>
            </a:r>
          </a:p>
          <a:p>
            <a:pPr algn="r">
              <a:lnSpc>
                <a:spcPts val="3240"/>
              </a:lnSpc>
              <a:defRPr/>
            </a:pPr>
            <a:endParaRPr lang="en-GB" sz="3200" b="1" kern="0" dirty="0" smtClean="0">
              <a:solidFill>
                <a:schemeClr val="bg1"/>
              </a:solidFill>
              <a:latin typeface="Arial"/>
              <a:cs typeface="Arial"/>
            </a:endParaRPr>
          </a:p>
          <a:p>
            <a:pPr algn="r">
              <a:lnSpc>
                <a:spcPts val="3240"/>
              </a:lnSpc>
              <a:defRPr/>
            </a:pPr>
            <a:r>
              <a:rPr lang="en-GB" sz="3000" b="1" kern="0" dirty="0" smtClean="0">
                <a:solidFill>
                  <a:schemeClr val="bg1"/>
                </a:solidFill>
                <a:latin typeface="Arial"/>
                <a:cs typeface="Arial"/>
              </a:rPr>
              <a:t>Information memorandum review</a:t>
            </a:r>
            <a:r>
              <a:rPr lang="en-GB" sz="3000" b="1" kern="0" baseline="30000" dirty="0" smtClean="0">
                <a:solidFill>
                  <a:schemeClr val="bg1"/>
                </a:solidFill>
                <a:latin typeface="Arial"/>
                <a:cs typeface="Arial"/>
              </a:rPr>
              <a:t>1</a:t>
            </a:r>
            <a:r>
              <a:rPr lang="en-GB" sz="3000" b="1" kern="0" dirty="0" smtClean="0">
                <a:solidFill>
                  <a:schemeClr val="bg1"/>
                </a:solidFill>
                <a:latin typeface="Arial"/>
                <a:cs typeface="Arial"/>
              </a:rPr>
              <a:t> Briefing agenda</a:t>
            </a:r>
          </a:p>
          <a:p>
            <a:pPr algn="r">
              <a:lnSpc>
                <a:spcPts val="3240"/>
              </a:lnSpc>
              <a:defRPr/>
            </a:pPr>
            <a:endParaRPr lang="en-GB" sz="3000" b="1" kern="0" dirty="0" smtClean="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6" name="Comment 28"/>
          <p:cNvSpPr>
            <a:spLocks noChangeArrowheads="1"/>
          </p:cNvSpPr>
          <p:nvPr/>
        </p:nvSpPr>
        <p:spPr bwMode="auto">
          <a:xfrm>
            <a:off x="4319082" y="1804657"/>
            <a:ext cx="4824920" cy="1026091"/>
          </a:xfrm>
          <a:prstGeom prst="rect">
            <a:avLst/>
          </a:prstGeom>
          <a:solidFill>
            <a:srgbClr val="7AB800"/>
          </a:solidFill>
          <a:ln w="9525">
            <a:solidFill>
              <a:srgbClr val="FFFFFF"/>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kumimoji="0" lang="en-US" sz="1000" b="0" i="0" u="none" strike="noStrike" kern="0" cap="none" spc="0" normalizeH="0" baseline="0" noProof="0" dirty="0">
              <a:ln>
                <a:noFill/>
              </a:ln>
              <a:solidFill>
                <a:srgbClr val="FFFFFF"/>
              </a:solidFill>
              <a:effectLst/>
              <a:uLnTx/>
              <a:uFillTx/>
              <a:cs typeface="Arial" charset="0"/>
            </a:endParaRPr>
          </a:p>
        </p:txBody>
      </p:sp>
      <p:pic>
        <p:nvPicPr>
          <p:cNvPr id="7"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10"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8" name="TextBox 7"/>
          <p:cNvSpPr txBox="1"/>
          <p:nvPr/>
        </p:nvSpPr>
        <p:spPr bwMode="gray">
          <a:xfrm>
            <a:off x="2679700" y="5892800"/>
            <a:ext cx="4889500" cy="246221"/>
          </a:xfrm>
          <a:prstGeom prst="rect">
            <a:avLst/>
          </a:prstGeom>
          <a:noFill/>
        </p:spPr>
        <p:txBody>
          <a:bodyPr wrap="square" rtlCol="0">
            <a:spAutoFit/>
          </a:bodyPr>
          <a:lstStyle/>
          <a:p>
            <a:r>
              <a:rPr lang="en-US" sz="1000" i="1" dirty="0" smtClean="0">
                <a:solidFill>
                  <a:srgbClr val="E7EDF5"/>
                </a:solidFill>
              </a:rPr>
              <a:t>1. This document applies only to assistance by offshore teams to onshore teams</a:t>
            </a:r>
            <a:endParaRPr lang="en-US" sz="1000" i="1" dirty="0">
              <a:solidFill>
                <a:srgbClr val="E7EDF5"/>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19"/>
          <p:cNvSpPr>
            <a:spLocks noGrp="1"/>
          </p:cNvSpPr>
          <p:nvPr>
            <p:ph type="subTitle" idx="1"/>
          </p:nvPr>
        </p:nvSpPr>
        <p:spPr bwMode="gray">
          <a:xfrm>
            <a:off x="371226" y="1575583"/>
            <a:ext cx="4242977" cy="1878818"/>
          </a:xfrm>
        </p:spPr>
        <p:txBody>
          <a:bodyPr/>
          <a:lstStyle/>
          <a:p>
            <a:pPr marL="0" lvl="1" indent="1588" algn="l">
              <a:defRPr/>
            </a:pPr>
            <a:r>
              <a:rPr lang="en-US" sz="1600" b="1" dirty="0" smtClean="0">
                <a:solidFill>
                  <a:schemeClr val="bg1"/>
                </a:solidFill>
              </a:rPr>
              <a:t>Information memorandum (IM) review provides an initial overview of the business and the key issues. The purpose of this document is to provide a list of areas to be covered during the first call between the onshore and offshore team. This is not an exhaustive list and should be customized as per the requirements of each project.</a:t>
            </a:r>
          </a:p>
          <a:p>
            <a:pPr marL="0" lvl="1" indent="1588" algn="l">
              <a:defRPr/>
            </a:pPr>
            <a:endParaRPr lang="en-US" sz="1600" b="1" dirty="0" smtClean="0">
              <a:solidFill>
                <a:schemeClr val="bg1"/>
              </a:solidFill>
            </a:endParaRPr>
          </a:p>
          <a:p>
            <a:pPr marL="0" lvl="1" indent="1588" algn="l">
              <a:defRPr/>
            </a:pPr>
            <a:r>
              <a:rPr lang="en-US" sz="1600" b="1" i="1" u="sng" dirty="0" smtClean="0">
                <a:solidFill>
                  <a:schemeClr val="bg1"/>
                </a:solidFill>
              </a:rPr>
              <a:t>Note:  </a:t>
            </a:r>
            <a:r>
              <a:rPr lang="en-US" sz="1600" b="1" i="1" u="sng" dirty="0" smtClean="0">
                <a:solidFill>
                  <a:srgbClr val="E7EDF5"/>
                </a:solidFill>
              </a:rPr>
              <a:t>Engagement teams should refer to the “guidance for offshore support opportunities” on page 7 of the FDD toolkit overview document before using any offshore resources on a client engagement</a:t>
            </a:r>
          </a:p>
          <a:p>
            <a:pPr marL="0" lvl="1" indent="1588" algn="l">
              <a:defRPr/>
            </a:pPr>
            <a:endParaRPr lang="en-US" sz="1600" b="1" smtClean="0">
              <a:solidFill>
                <a:schemeClr val="bg1"/>
              </a:solidFill>
            </a:endParaRPr>
          </a:p>
          <a:p>
            <a:pPr marL="0" lvl="1" indent="1588" algn="l">
              <a:defRPr/>
            </a:pPr>
            <a:endParaRPr lang="en-US" sz="1600" b="1" dirty="0" smtClean="0">
              <a:solidFill>
                <a:schemeClr val="bg1"/>
              </a:solidFill>
            </a:endParaRPr>
          </a:p>
        </p:txBody>
      </p:sp>
      <p:grpSp>
        <p:nvGrpSpPr>
          <p:cNvPr id="36" name="Group 35"/>
          <p:cNvGrpSpPr/>
          <p:nvPr/>
        </p:nvGrpSpPr>
        <p:grpSpPr bwMode="gray">
          <a:xfrm>
            <a:off x="6306849" y="4109987"/>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0" dirty="0" smtClean="0">
                <a:solidFill>
                  <a:schemeClr val="accent1">
                    <a:lumMod val="20000"/>
                    <a:lumOff val="80000"/>
                  </a:schemeClr>
                </a:solidFill>
              </a:rPr>
              <a:t>IM review</a:t>
            </a:r>
            <a:br>
              <a:rPr lang="en-US" sz="1600" b="0" dirty="0" smtClean="0">
                <a:solidFill>
                  <a:schemeClr val="accent1">
                    <a:lumMod val="20000"/>
                    <a:lumOff val="80000"/>
                  </a:schemeClr>
                </a:solidFill>
              </a:rPr>
            </a:br>
            <a:r>
              <a:rPr lang="en-US" sz="1800" dirty="0" smtClean="0"/>
              <a:t>Briefing agenda</a:t>
            </a:r>
            <a:endParaRPr lang="en-US" sz="1800" dirty="0"/>
          </a:p>
        </p:txBody>
      </p:sp>
      <p:graphicFrame>
        <p:nvGraphicFramePr>
          <p:cNvPr id="4" name="Table 3"/>
          <p:cNvGraphicFramePr>
            <a:graphicFrameLocks noGrp="1"/>
          </p:cNvGraphicFramePr>
          <p:nvPr/>
        </p:nvGraphicFramePr>
        <p:xfrm>
          <a:off x="252048" y="1268413"/>
          <a:ext cx="2591761" cy="2425800"/>
        </p:xfrm>
        <a:graphic>
          <a:graphicData uri="http://schemas.openxmlformats.org/drawingml/2006/table">
            <a:tbl>
              <a:tblPr firstRow="1" bandRow="1">
                <a:tableStyleId>{5C22544A-7EE6-4342-B048-85BDC9FD1C3A}</a:tableStyleId>
              </a:tblPr>
              <a:tblGrid>
                <a:gridCol w="2591761"/>
              </a:tblGrid>
              <a:tr h="267931">
                <a:tc>
                  <a:txBody>
                    <a:bodyPr/>
                    <a:lstStyle/>
                    <a:p>
                      <a:pPr>
                        <a:spcBef>
                          <a:spcPts val="600"/>
                        </a:spcBef>
                      </a:pPr>
                      <a:r>
                        <a:rPr lang="en-US" sz="1200" dirty="0" smtClean="0"/>
                        <a:t>Engagement</a:t>
                      </a:r>
                      <a:r>
                        <a:rPr lang="en-US" sz="1200" baseline="0" dirty="0" smtClean="0"/>
                        <a:t> overview</a:t>
                      </a:r>
                      <a:endParaRPr lang="en-US" sz="1200" dirty="0" smtClean="0"/>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409DAD"/>
                    </a:solidFill>
                  </a:tcPr>
                </a:tc>
              </a:tr>
              <a:tr h="2036672">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List of project team members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Contact details of the team </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Where is the team based out of</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dirty="0" smtClean="0"/>
                        <a:t>Other KPMG teams involved in this project</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dirty="0" smtClean="0"/>
                        <a:t>Timelines</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dirty="0" smtClean="0"/>
                        <a:t>Share the scope of work</a:t>
                      </a:r>
                      <a:r>
                        <a:rPr lang="en-US" sz="1200" baseline="0" dirty="0" smtClean="0"/>
                        <a:t> with KPMG Global Services (KGS) staff</a:t>
                      </a:r>
                      <a:endParaRPr lang="en-US" sz="1200" dirty="0" smtClean="0"/>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E5F2F4"/>
                    </a:solidFill>
                  </a:tcPr>
                </a:tc>
              </a:tr>
            </a:tbl>
          </a:graphicData>
        </a:graphic>
      </p:graphicFrame>
      <p:graphicFrame>
        <p:nvGraphicFramePr>
          <p:cNvPr id="6" name="Table 5"/>
          <p:cNvGraphicFramePr>
            <a:graphicFrameLocks noGrp="1"/>
          </p:cNvGraphicFramePr>
          <p:nvPr/>
        </p:nvGraphicFramePr>
        <p:xfrm>
          <a:off x="3309091" y="1268761"/>
          <a:ext cx="2393408" cy="2376611"/>
        </p:xfrm>
        <a:graphic>
          <a:graphicData uri="http://schemas.openxmlformats.org/drawingml/2006/table">
            <a:tbl>
              <a:tblPr firstRow="1" bandRow="1">
                <a:tableStyleId>{5C22544A-7EE6-4342-B048-85BDC9FD1C3A}</a:tableStyleId>
              </a:tblPr>
              <a:tblGrid>
                <a:gridCol w="2393408"/>
              </a:tblGrid>
              <a:tr h="144016">
                <a:tc>
                  <a:txBody>
                    <a:bodyPr/>
                    <a:lstStyle/>
                    <a:p>
                      <a:pPr>
                        <a:spcBef>
                          <a:spcPts val="600"/>
                        </a:spcBef>
                      </a:pPr>
                      <a:r>
                        <a:rPr lang="en-US" sz="1200" dirty="0" smtClean="0"/>
                        <a:t>Financial</a:t>
                      </a: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4066AA"/>
                    </a:solidFill>
                  </a:tcPr>
                </a:tc>
              </a:tr>
              <a:tr h="2085731">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Analyze the trend of sales, major expenses</a:t>
                      </a:r>
                      <a:r>
                        <a:rPr lang="en-US" sz="1200" kern="1200" baseline="0" dirty="0" smtClean="0">
                          <a:solidFill>
                            <a:schemeClr val="dk1"/>
                          </a:solidFill>
                          <a:latin typeface="+mn-lt"/>
                          <a:ea typeface="+mn-ea"/>
                          <a:cs typeface="+mn-cs"/>
                        </a:rPr>
                        <a:t> and</a:t>
                      </a:r>
                      <a:r>
                        <a:rPr lang="en-US" sz="1200" kern="1200" dirty="0" smtClean="0">
                          <a:solidFill>
                            <a:schemeClr val="dk1"/>
                          </a:solidFill>
                          <a:latin typeface="+mn-lt"/>
                          <a:ea typeface="+mn-ea"/>
                          <a:cs typeface="+mn-cs"/>
                        </a:rPr>
                        <a:t> EBITDA</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Identify</a:t>
                      </a:r>
                      <a:r>
                        <a:rPr lang="en-US" sz="1200" kern="1200" baseline="0" dirty="0" smtClean="0">
                          <a:solidFill>
                            <a:schemeClr val="dk1"/>
                          </a:solidFill>
                          <a:latin typeface="+mn-lt"/>
                          <a:ea typeface="+mn-ea"/>
                          <a:cs typeface="+mn-cs"/>
                        </a:rPr>
                        <a:t> items for QoE and net debt</a:t>
                      </a:r>
                      <a:endParaRPr lang="en-US" sz="1200" kern="1200" dirty="0" smtClean="0">
                        <a:solidFill>
                          <a:schemeClr val="dk1"/>
                        </a:solidFill>
                        <a:latin typeface="+mn-lt"/>
                        <a:ea typeface="+mn-ea"/>
                        <a:cs typeface="+mn-cs"/>
                      </a:endParaRP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Analyze and bring out any issues in the working capital</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baseline="0" dirty="0" smtClean="0">
                          <a:solidFill>
                            <a:schemeClr val="dk1"/>
                          </a:solidFill>
                          <a:latin typeface="+mn-lt"/>
                          <a:ea typeface="+mn-ea"/>
                          <a:cs typeface="+mn-cs"/>
                        </a:rPr>
                        <a:t>Are the forecasts in line with historicals</a:t>
                      </a:r>
                    </a:p>
                    <a:p>
                      <a:pPr marL="182563" indent="-182563" algn="l" defTabSz="914400" rtl="0" eaLnBrk="1" latinLnBrk="0" hangingPunct="1">
                        <a:spcBef>
                          <a:spcPts val="600"/>
                        </a:spcBef>
                        <a:buClr>
                          <a:srgbClr val="97989A"/>
                        </a:buClr>
                        <a:buFont typeface="Arial" pitchFamily="34" charset="0"/>
                        <a:buChar char="■"/>
                      </a:pPr>
                      <a:endParaRPr lang="en-US" sz="1200" kern="1200" baseline="0" dirty="0" smtClean="0">
                        <a:solidFill>
                          <a:schemeClr val="dk1"/>
                        </a:solidFill>
                        <a:latin typeface="+mn-lt"/>
                        <a:ea typeface="+mn-ea"/>
                        <a:cs typeface="+mn-cs"/>
                      </a:endParaRP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E5EAF3"/>
                    </a:solidFill>
                  </a:tcPr>
                </a:tc>
              </a:tr>
            </a:tbl>
          </a:graphicData>
        </a:graphic>
      </p:graphicFrame>
      <p:graphicFrame>
        <p:nvGraphicFramePr>
          <p:cNvPr id="9" name="Table 8"/>
          <p:cNvGraphicFramePr>
            <a:graphicFrameLocks noGrp="1"/>
          </p:cNvGraphicFramePr>
          <p:nvPr/>
        </p:nvGraphicFramePr>
        <p:xfrm>
          <a:off x="252047" y="3885347"/>
          <a:ext cx="2591762" cy="2408988"/>
        </p:xfrm>
        <a:graphic>
          <a:graphicData uri="http://schemas.openxmlformats.org/drawingml/2006/table">
            <a:tbl>
              <a:tblPr firstRow="1" bandRow="1">
                <a:tableStyleId>{5C22544A-7EE6-4342-B048-85BDC9FD1C3A}</a:tableStyleId>
              </a:tblPr>
              <a:tblGrid>
                <a:gridCol w="2591762"/>
              </a:tblGrid>
              <a:tr h="302988">
                <a:tc>
                  <a:txBody>
                    <a:bodyPr/>
                    <a:lstStyle/>
                    <a:p>
                      <a:pPr>
                        <a:spcBef>
                          <a:spcPts val="400"/>
                        </a:spcBef>
                      </a:pPr>
                      <a:r>
                        <a:rPr lang="en-US" sz="1200" dirty="0" smtClean="0"/>
                        <a:t>Deal overview</a:t>
                      </a: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AA5CAA"/>
                    </a:solidFill>
                  </a:tcPr>
                </a:tc>
              </a:tr>
              <a:tr h="2106000">
                <a:tc>
                  <a:txBody>
                    <a:bodyPr/>
                    <a:lstStyle/>
                    <a:p>
                      <a:pPr marL="182563" indent="-182563">
                        <a:spcBef>
                          <a:spcPts val="400"/>
                        </a:spcBef>
                        <a:buClr>
                          <a:schemeClr val="accent1"/>
                        </a:buClr>
                        <a:buSzPct val="125000"/>
                        <a:buFont typeface="Arial" pitchFamily="34" charset="0"/>
                        <a:buChar char="▪"/>
                      </a:pPr>
                      <a:r>
                        <a:rPr lang="en-US" sz="1200" dirty="0" smtClean="0"/>
                        <a:t>Key players</a:t>
                      </a:r>
                    </a:p>
                    <a:p>
                      <a:pPr marL="182563" indent="-182563">
                        <a:spcBef>
                          <a:spcPts val="400"/>
                        </a:spcBef>
                        <a:buClr>
                          <a:schemeClr val="accent1"/>
                        </a:buClr>
                        <a:buSzPct val="125000"/>
                        <a:buFont typeface="Arial" pitchFamily="34" charset="0"/>
                        <a:buChar char="▪"/>
                      </a:pPr>
                      <a:r>
                        <a:rPr lang="en-US" sz="1200" dirty="0" smtClean="0"/>
                        <a:t>Deal rationale</a:t>
                      </a:r>
                    </a:p>
                    <a:p>
                      <a:pPr marL="182563" indent="-182563">
                        <a:spcBef>
                          <a:spcPts val="400"/>
                        </a:spcBef>
                        <a:buClr>
                          <a:schemeClr val="accent1"/>
                        </a:buClr>
                        <a:buSzPct val="125000"/>
                        <a:buFont typeface="Arial" pitchFamily="34" charset="0"/>
                        <a:buChar char="▪"/>
                      </a:pPr>
                      <a:r>
                        <a:rPr lang="en-US" sz="1200" dirty="0" smtClean="0"/>
                        <a:t>Other</a:t>
                      </a:r>
                      <a:r>
                        <a:rPr lang="en-US" sz="1200" baseline="0" dirty="0" smtClean="0"/>
                        <a:t> advisers</a:t>
                      </a:r>
                      <a:r>
                        <a:rPr lang="en-US" sz="1200" dirty="0" smtClean="0"/>
                        <a:t> to the deal</a:t>
                      </a:r>
                    </a:p>
                    <a:p>
                      <a:pPr marL="182563" indent="-182563">
                        <a:spcBef>
                          <a:spcPts val="400"/>
                        </a:spcBef>
                        <a:buClr>
                          <a:schemeClr val="accent1"/>
                        </a:buClr>
                        <a:buSzPct val="125000"/>
                        <a:buFont typeface="Arial" pitchFamily="34" charset="0"/>
                        <a:buChar char="▪"/>
                      </a:pPr>
                      <a:r>
                        <a:rPr lang="en-US" sz="1200" dirty="0" smtClean="0"/>
                        <a:t>Public / private deal</a:t>
                      </a:r>
                    </a:p>
                    <a:p>
                      <a:pPr marL="182563" indent="-182563">
                        <a:spcBef>
                          <a:spcPts val="400"/>
                        </a:spcBef>
                        <a:buClr>
                          <a:schemeClr val="accent1"/>
                        </a:buClr>
                        <a:buSzPct val="125000"/>
                        <a:buFont typeface="Arial" pitchFamily="34" charset="0"/>
                        <a:buChar char="▪"/>
                      </a:pPr>
                      <a:r>
                        <a:rPr lang="en-US" sz="1200" dirty="0" smtClean="0"/>
                        <a:t>Share the Interaction zero document</a:t>
                      </a: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F3E9F3"/>
                    </a:solidFill>
                  </a:tcPr>
                </a:tc>
              </a:tr>
            </a:tbl>
          </a:graphicData>
        </a:graphic>
      </p:graphicFrame>
      <p:graphicFrame>
        <p:nvGraphicFramePr>
          <p:cNvPr id="10" name="Table 9"/>
          <p:cNvGraphicFramePr>
            <a:graphicFrameLocks noGrp="1"/>
          </p:cNvGraphicFramePr>
          <p:nvPr/>
        </p:nvGraphicFramePr>
        <p:xfrm>
          <a:off x="3309091" y="3901223"/>
          <a:ext cx="2459876" cy="2385992"/>
        </p:xfrm>
        <a:graphic>
          <a:graphicData uri="http://schemas.openxmlformats.org/drawingml/2006/table">
            <a:tbl>
              <a:tblPr firstRow="1" bandRow="1">
                <a:tableStyleId>{5C22544A-7EE6-4342-B048-85BDC9FD1C3A}</a:tableStyleId>
              </a:tblPr>
              <a:tblGrid>
                <a:gridCol w="2459876"/>
              </a:tblGrid>
              <a:tr h="303697">
                <a:tc>
                  <a:txBody>
                    <a:bodyPr/>
                    <a:lstStyle/>
                    <a:p>
                      <a:pPr>
                        <a:spcBef>
                          <a:spcPts val="600"/>
                        </a:spcBef>
                      </a:pPr>
                      <a:r>
                        <a:rPr lang="en-US" sz="1200" dirty="0" smtClean="0"/>
                        <a:t>Commercial</a:t>
                      </a:r>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BDB694"/>
                    </a:solidFill>
                  </a:tcPr>
                </a:tc>
              </a:tr>
              <a:tr h="2082295">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Identify</a:t>
                      </a:r>
                      <a:r>
                        <a:rPr lang="en-US" sz="1200" kern="1200" baseline="0" dirty="0" smtClean="0">
                          <a:solidFill>
                            <a:schemeClr val="dk1"/>
                          </a:solidFill>
                          <a:latin typeface="+mn-lt"/>
                          <a:ea typeface="+mn-ea"/>
                          <a:cs typeface="+mn-cs"/>
                        </a:rPr>
                        <a:t> any commercial issues in the business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Identify any deal breakers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Off balance sheet items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Related party transactions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Litigations</a:t>
                      </a:r>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F6F5F0"/>
                    </a:solidFill>
                  </a:tcPr>
                </a:tc>
              </a:tr>
            </a:tbl>
          </a:graphicData>
        </a:graphic>
      </p:graphicFrame>
      <p:graphicFrame>
        <p:nvGraphicFramePr>
          <p:cNvPr id="7" name="Table 6"/>
          <p:cNvGraphicFramePr>
            <a:graphicFrameLocks noGrp="1"/>
          </p:cNvGraphicFramePr>
          <p:nvPr/>
        </p:nvGraphicFramePr>
        <p:xfrm>
          <a:off x="6296330" y="1265513"/>
          <a:ext cx="2393408" cy="2376611"/>
        </p:xfrm>
        <a:graphic>
          <a:graphicData uri="http://schemas.openxmlformats.org/drawingml/2006/table">
            <a:tbl>
              <a:tblPr firstRow="1" bandRow="1">
                <a:tableStyleId>{5C22544A-7EE6-4342-B048-85BDC9FD1C3A}</a:tableStyleId>
              </a:tblPr>
              <a:tblGrid>
                <a:gridCol w="2393408"/>
              </a:tblGrid>
              <a:tr h="144016">
                <a:tc>
                  <a:txBody>
                    <a:bodyPr/>
                    <a:lstStyle/>
                    <a:p>
                      <a:pPr>
                        <a:spcBef>
                          <a:spcPts val="600"/>
                        </a:spcBef>
                      </a:pPr>
                      <a:r>
                        <a:rPr lang="en-US" sz="1200" dirty="0" smtClean="0"/>
                        <a:t>Other</a:t>
                      </a:r>
                      <a:r>
                        <a:rPr lang="en-US" sz="1200" baseline="0" dirty="0" smtClean="0"/>
                        <a:t> matters</a:t>
                      </a:r>
                      <a:endParaRPr lang="en-US" sz="1200" dirty="0" smtClean="0"/>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BDDC80"/>
                    </a:solidFill>
                  </a:tcPr>
                </a:tc>
              </a:tr>
              <a:tr h="2085731">
                <a:tc>
                  <a:txBody>
                    <a:bodyPr/>
                    <a:lstStyle/>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baseline="0" dirty="0" smtClean="0">
                          <a:solidFill>
                            <a:schemeClr val="dk1"/>
                          </a:solidFill>
                          <a:latin typeface="+mn-lt"/>
                          <a:ea typeface="+mn-ea"/>
                          <a:cs typeface="+mn-cs"/>
                        </a:rPr>
                        <a:t>Are there any issues with the management/key personnel</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baseline="0" dirty="0" smtClean="0">
                          <a:solidFill>
                            <a:schemeClr val="dk1"/>
                          </a:solidFill>
                          <a:latin typeface="+mn-lt"/>
                          <a:ea typeface="+mn-ea"/>
                          <a:cs typeface="+mn-cs"/>
                        </a:rPr>
                        <a:t>Identify the key industry trends from IM/market research</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baseline="0" dirty="0" smtClean="0">
                          <a:solidFill>
                            <a:schemeClr val="dk1"/>
                          </a:solidFill>
                          <a:latin typeface="+mn-lt"/>
                          <a:ea typeface="+mn-ea"/>
                          <a:cs typeface="+mn-cs"/>
                        </a:rPr>
                        <a:t>Information post preparation of IM</a:t>
                      </a:r>
                      <a:endParaRPr lang="en-US" sz="1200" kern="1200" dirty="0" smtClean="0">
                        <a:solidFill>
                          <a:schemeClr val="dk1"/>
                        </a:solidFill>
                        <a:latin typeface="+mn-lt"/>
                        <a:ea typeface="+mn-ea"/>
                        <a:cs typeface="+mn-cs"/>
                      </a:endParaRPr>
                    </a:p>
                    <a:p>
                      <a:pPr marL="182563" marR="0" indent="-182563" algn="l" defTabSz="914400" rtl="0" eaLnBrk="1" fontAlgn="auto" latinLnBrk="0" hangingPunct="1">
                        <a:lnSpc>
                          <a:spcPct val="100000"/>
                        </a:lnSpc>
                        <a:spcBef>
                          <a:spcPts val="600"/>
                        </a:spcBef>
                        <a:spcAft>
                          <a:spcPts val="0"/>
                        </a:spcAft>
                        <a:buClr>
                          <a:srgbClr val="97989A"/>
                        </a:buClr>
                        <a:buSzTx/>
                        <a:buFont typeface="Arial" pitchFamily="34" charset="0"/>
                        <a:buChar char="■"/>
                        <a:tabLst/>
                        <a:defRPr/>
                      </a:pPr>
                      <a:endParaRPr lang="en-US" sz="1200" kern="1200" baseline="0" dirty="0" smtClean="0">
                        <a:solidFill>
                          <a:schemeClr val="dk1"/>
                        </a:solidFill>
                        <a:latin typeface="+mn-lt"/>
                        <a:ea typeface="+mn-ea"/>
                        <a:cs typeface="+mn-cs"/>
                      </a:endParaRP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F1F8E5"/>
                    </a:solidFill>
                  </a:tcPr>
                </a:tc>
              </a:tr>
            </a:tbl>
          </a:graphicData>
        </a:graphic>
      </p:graphicFrame>
      <p:graphicFrame>
        <p:nvGraphicFramePr>
          <p:cNvPr id="8" name="Table 7"/>
          <p:cNvGraphicFramePr>
            <a:graphicFrameLocks noGrp="1"/>
          </p:cNvGraphicFramePr>
          <p:nvPr/>
        </p:nvGraphicFramePr>
        <p:xfrm>
          <a:off x="6300192" y="3861048"/>
          <a:ext cx="2459876" cy="2385992"/>
        </p:xfrm>
        <a:graphic>
          <a:graphicData uri="http://schemas.openxmlformats.org/drawingml/2006/table">
            <a:tbl>
              <a:tblPr firstRow="1" bandRow="1">
                <a:tableStyleId>{5C22544A-7EE6-4342-B048-85BDC9FD1C3A}</a:tableStyleId>
              </a:tblPr>
              <a:tblGrid>
                <a:gridCol w="2459876"/>
              </a:tblGrid>
              <a:tr h="303697">
                <a:tc>
                  <a:txBody>
                    <a:bodyPr/>
                    <a:lstStyle/>
                    <a:p>
                      <a:pPr>
                        <a:spcBef>
                          <a:spcPts val="600"/>
                        </a:spcBef>
                      </a:pPr>
                      <a:r>
                        <a:rPr lang="en-US" sz="1200" dirty="0" smtClean="0"/>
                        <a:t>Reporting and</a:t>
                      </a:r>
                      <a:r>
                        <a:rPr lang="en-US" sz="1200" baseline="0" dirty="0" smtClean="0"/>
                        <a:t> ongoing work</a:t>
                      </a:r>
                      <a:endParaRPr lang="en-US" sz="1200" dirty="0" smtClean="0"/>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98C6EA"/>
                    </a:solidFill>
                  </a:tcPr>
                </a:tc>
              </a:tr>
              <a:tr h="2082295">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Discuss the format for the output</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For how long is the engagement going to continue </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Any potential work post preparation of IM review</a:t>
                      </a:r>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F4F9FD"/>
                    </a:solidFill>
                  </a:tcPr>
                </a:tc>
              </a:tr>
            </a:tbl>
          </a:graphicData>
        </a:graphic>
      </p:graphicFrame>
      <p:pic>
        <p:nvPicPr>
          <p:cNvPr id="12" name="Picture 3"/>
          <p:cNvPicPr>
            <a:picLocks noChangeAspect="1" noChangeArrowheads="1"/>
          </p:cNvPicPr>
          <p:nvPr/>
        </p:nvPicPr>
        <p:blipFill>
          <a:blip r:embed="rId3" cstate="print"/>
          <a:srcRect/>
          <a:stretch>
            <a:fillRect/>
          </a:stretch>
        </p:blipFill>
        <p:spPr bwMode="auto">
          <a:xfrm>
            <a:off x="8102584" y="96985"/>
            <a:ext cx="82854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theme/theme1.xml><?xml version="1.0" encoding="utf-8"?>
<a:theme xmlns:a="http://schemas.openxmlformats.org/drawingml/2006/main" name="KPMG Template 2007">
  <a:themeElements>
    <a:clrScheme name="Custom 28">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provide a list of areas to be covered during the first call between the onshore and offshore team. This is not an exhaustive list and should be customized as per the requirements of each project.</Abstract>
    <Category_x002f_DocumentType xmlns="be912a0f-871e-4bc8-abfc-ad9b3a1cba72">Methodology &amp; Tools | Technique Paper</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FDD_OS_IMReview</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2.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715FF0-2F6A-4582-B81E-BB03086A2CF2}"/>
</file>

<file path=customXml/itemProps2.xml><?xml version="1.0" encoding="utf-8"?>
<ds:datastoreItem xmlns:ds="http://schemas.openxmlformats.org/officeDocument/2006/customXml" ds:itemID="{B00AB380-B26E-4030-9423-83174ECC79ED}"/>
</file>

<file path=customXml/itemProps3.xml><?xml version="1.0" encoding="utf-8"?>
<ds:datastoreItem xmlns:ds="http://schemas.openxmlformats.org/officeDocument/2006/customXml" ds:itemID="{84686668-4319-41E8-B83F-EAD78451E9B6}"/>
</file>

<file path=customXml/itemProps4.xml><?xml version="1.0" encoding="utf-8"?>
<ds:datastoreItem xmlns:ds="http://schemas.openxmlformats.org/officeDocument/2006/customXml" ds:itemID="{BF87B9C8-8EC6-4199-94A3-5DACD051CAFC}"/>
</file>

<file path=docProps/app.xml><?xml version="1.0" encoding="utf-8"?>
<Properties xmlns="http://schemas.openxmlformats.org/officeDocument/2006/extended-properties" xmlns:vt="http://schemas.openxmlformats.org/officeDocument/2006/docPropsVTypes">
  <Template>KPMG Template 2007</Template>
  <TotalTime>0</TotalTime>
  <Words>568</Words>
  <Application>Microsoft Office PowerPoint</Application>
  <PresentationFormat>On-screen Show (4:3)</PresentationFormat>
  <Paragraphs>65</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KPMG Template 2007</vt:lpstr>
      <vt:lpstr>Slide 0</vt:lpstr>
      <vt:lpstr>Slide 1</vt:lpstr>
      <vt:lpstr>IM review Briefing agenda</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 review briefing agenda</dc:title>
  <dc:creator>Ramaswarmy, K.</dc:creator>
  <cp:keywords/>
  <dc:description/>
  <cp:lastModifiedBy/>
  <cp:revision>1</cp:revision>
  <dcterms:created xsi:type="dcterms:W3CDTF">2012-10-11T03:37:05Z</dcterms:created>
  <dcterms:modified xsi:type="dcterms:W3CDTF">2012-10-11T03:37:07Z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713000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provide a list of areas to be covered during the first call between the onshore and offshore team. This is not an exhaustive list and should be customized as per the requirements of each project.</vt:lpwstr>
  </property>
  <property fmtid="{D5CDD505-2E9C-101B-9397-08002B2CF9AE}" pid="7" name="Keyword">
    <vt:lpwstr>FDD_OS_IMReview</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4</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provide a list of areas to be covered during the first call between the onshore and offshore team. This is not an exhaustive list and should be customized as per the requirements of each project.</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2012-01-24T05:00:00+00:00</vt:lpwstr>
  </property>
  <property fmtid="{D5CDD505-2E9C-101B-9397-08002B2CF9AE}" pid="78" name="AdvExpiryDate">
    <vt:lpwstr>2013-10-25T04:00:00+00:00</vt:lpwstr>
  </property>
  <property fmtid="{D5CDD505-2E9C-101B-9397-08002B2CF9AE}" pid="79" name="AdvSecSGSLSN">
    <vt:lpwstr>7778</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FDD_OS_IMReview</vt:lpwstr>
  </property>
  <property fmtid="{D5CDD505-2E9C-101B-9397-08002B2CF9AE}" pid="102" name="AdvRiskReviewer">
    <vt:lpwstr/>
  </property>
</Properties>
</file>