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97667" autoAdjust="0"/>
  </p:normalViewPr>
  <p:slideViewPr>
    <p:cSldViewPr snapToGrid="0" showGuides="1">
      <p:cViewPr varScale="1">
        <p:scale>
          <a:sx n="69" d="100"/>
          <a:sy n="69" d="100"/>
        </p:scale>
        <p:origin x="-1230" y="-96"/>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14" name="Text Box 9"/>
          <p:cNvSpPr txBox="1">
            <a:spLocks noChangeArrowheads="1"/>
          </p:cNvSpPr>
          <p:nvPr userDrawn="1"/>
        </p:nvSpPr>
        <p:spPr bwMode="auto">
          <a:xfrm>
            <a:off x="110646" y="6406201"/>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276600" y="2908300"/>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Interaction zero</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Briefing agenda</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Comment 28"/>
          <p:cNvSpPr>
            <a:spLocks noChangeArrowheads="1"/>
          </p:cNvSpPr>
          <p:nvPr/>
        </p:nvSpPr>
        <p:spPr bwMode="auto">
          <a:xfrm>
            <a:off x="4270342" y="1804657"/>
            <a:ext cx="4873659" cy="919689"/>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8"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TextBox 10"/>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pPr marL="0" lvl="1" indent="1588" algn="l">
              <a:defRPr/>
            </a:pPr>
            <a:r>
              <a:rPr lang="en-US" sz="1600" b="1" dirty="0" smtClean="0">
                <a:solidFill>
                  <a:schemeClr val="bg1"/>
                </a:solidFill>
              </a:rPr>
              <a:t>The purpose of this document is to provide a list of areas to be covered during the first call between the onshore and offshore team. This can also be used for the internal briefing meeting of the onshore team. This is not an exhaustive list and the detailed interaction zero can be downloaded from the ‘Next generation buy-side’ toolkit site</a:t>
            </a:r>
          </a:p>
          <a:p>
            <a:pPr marL="0" lvl="1" indent="1588" algn="l">
              <a:defRPr/>
            </a:pPr>
            <a:endParaRPr lang="en-US" sz="1600" b="1" dirty="0" smtClean="0">
              <a:solidFill>
                <a:schemeClr val="bg1"/>
              </a:solidFill>
            </a:endParaRPr>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dirty="0" smtClean="0">
              <a:solidFill>
                <a:schemeClr val="bg1"/>
              </a:solidFill>
            </a:endParaRPr>
          </a:p>
          <a:p>
            <a:pPr marL="0" lvl="1" indent="1588" algn="l">
              <a:defRPr/>
            </a:pPr>
            <a:endParaRPr lang="en-US" sz="1600" b="1" dirty="0" smtClean="0">
              <a:solidFill>
                <a:schemeClr val="bg1"/>
              </a:solidFill>
            </a:endParaRPr>
          </a:p>
        </p:txBody>
      </p:sp>
      <p:grpSp>
        <p:nvGrpSpPr>
          <p:cNvPr id="36" name="Group 35"/>
          <p:cNvGrpSpPr/>
          <p:nvPr/>
        </p:nvGrpSpPr>
        <p:grpSpPr bwMode="gray">
          <a:xfrm>
            <a:off x="6183313" y="40464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chemeClr val="accent1">
                    <a:lumMod val="20000"/>
                    <a:lumOff val="80000"/>
                  </a:schemeClr>
                </a:solidFill>
              </a:rPr>
              <a:t>Interaction zero</a:t>
            </a:r>
            <a:r>
              <a:rPr lang="en-US" sz="1800" b="0" dirty="0" smtClean="0">
                <a:solidFill>
                  <a:schemeClr val="accent1">
                    <a:lumMod val="20000"/>
                    <a:lumOff val="80000"/>
                  </a:schemeClr>
                </a:solidFill>
              </a:rPr>
              <a:t/>
            </a:r>
            <a:br>
              <a:rPr lang="en-US" sz="1800" b="0" dirty="0" smtClean="0">
                <a:solidFill>
                  <a:schemeClr val="accent1">
                    <a:lumMod val="20000"/>
                    <a:lumOff val="80000"/>
                  </a:schemeClr>
                </a:solidFill>
              </a:rPr>
            </a:br>
            <a:r>
              <a:rPr lang="en-US" sz="1800" dirty="0" smtClean="0"/>
              <a:t>Briefing agenda</a:t>
            </a:r>
            <a:endParaRPr lang="en-US" sz="1800" dirty="0"/>
          </a:p>
        </p:txBody>
      </p:sp>
      <p:graphicFrame>
        <p:nvGraphicFramePr>
          <p:cNvPr id="4" name="Table 3"/>
          <p:cNvGraphicFramePr>
            <a:graphicFrameLocks noGrp="1"/>
          </p:cNvGraphicFramePr>
          <p:nvPr/>
        </p:nvGraphicFramePr>
        <p:xfrm>
          <a:off x="252048" y="1268413"/>
          <a:ext cx="2591761" cy="2425800"/>
        </p:xfrm>
        <a:graphic>
          <a:graphicData uri="http://schemas.openxmlformats.org/drawingml/2006/table">
            <a:tbl>
              <a:tblPr firstRow="1" bandRow="1">
                <a:tableStyleId>{5C22544A-7EE6-4342-B048-85BDC9FD1C3A}</a:tableStyleId>
              </a:tblPr>
              <a:tblGrid>
                <a:gridCol w="2591761"/>
              </a:tblGrid>
              <a:tr h="267931">
                <a:tc>
                  <a:txBody>
                    <a:bodyPr/>
                    <a:lstStyle/>
                    <a:p>
                      <a:pPr>
                        <a:spcBef>
                          <a:spcPts val="600"/>
                        </a:spcBef>
                      </a:pPr>
                      <a:r>
                        <a:rPr lang="en-US" sz="1200" dirty="0" smtClean="0"/>
                        <a:t>Engagement</a:t>
                      </a:r>
                      <a:r>
                        <a:rPr lang="en-US" sz="1200" baseline="0" dirty="0" smtClean="0"/>
                        <a:t> overview</a:t>
                      </a:r>
                      <a:endParaRPr lang="en-US" sz="1200" dirty="0" smtClean="0"/>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036672">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List of project team members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Contact details of the team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Where is the team based out of</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Other KPMG teams involved in this project</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Timelines</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Share the scope of work</a:t>
                      </a:r>
                      <a:r>
                        <a:rPr lang="en-US" sz="1200" baseline="0" dirty="0" smtClean="0"/>
                        <a:t> with KPMG Global Services (KGS) staff</a:t>
                      </a:r>
                      <a:endParaRPr lang="en-US" sz="1200" dirty="0" smtClean="0"/>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6" name="Table 5"/>
          <p:cNvGraphicFramePr>
            <a:graphicFrameLocks noGrp="1"/>
          </p:cNvGraphicFramePr>
          <p:nvPr/>
        </p:nvGraphicFramePr>
        <p:xfrm>
          <a:off x="3309091" y="1268761"/>
          <a:ext cx="2393408" cy="2376611"/>
        </p:xfrm>
        <a:graphic>
          <a:graphicData uri="http://schemas.openxmlformats.org/drawingml/2006/table">
            <a:tbl>
              <a:tblPr firstRow="1" bandRow="1">
                <a:tableStyleId>{5C22544A-7EE6-4342-B048-85BDC9FD1C3A}</a:tableStyleId>
              </a:tblPr>
              <a:tblGrid>
                <a:gridCol w="2393408"/>
              </a:tblGrid>
              <a:tr h="144016">
                <a:tc>
                  <a:txBody>
                    <a:bodyPr/>
                    <a:lstStyle/>
                    <a:p>
                      <a:pPr>
                        <a:spcBef>
                          <a:spcPts val="600"/>
                        </a:spcBef>
                      </a:pPr>
                      <a:r>
                        <a:rPr lang="en-US" sz="1200" dirty="0" smtClean="0"/>
                        <a:t>Client</a:t>
                      </a:r>
                      <a:r>
                        <a:rPr lang="en-US" sz="1200" baseline="0" dirty="0" smtClean="0"/>
                        <a:t> strategy</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2085731">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Key markets and offerings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Financial performance</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Infrastructure, technology and assets</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9" name="Table 8"/>
          <p:cNvGraphicFramePr>
            <a:graphicFrameLocks noGrp="1"/>
          </p:cNvGraphicFramePr>
          <p:nvPr/>
        </p:nvGraphicFramePr>
        <p:xfrm>
          <a:off x="252047" y="3885347"/>
          <a:ext cx="2591762" cy="2408988"/>
        </p:xfrm>
        <a:graphic>
          <a:graphicData uri="http://schemas.openxmlformats.org/drawingml/2006/table">
            <a:tbl>
              <a:tblPr firstRow="1" bandRow="1">
                <a:tableStyleId>{5C22544A-7EE6-4342-B048-85BDC9FD1C3A}</a:tableStyleId>
              </a:tblPr>
              <a:tblGrid>
                <a:gridCol w="2591762"/>
              </a:tblGrid>
              <a:tr h="302988">
                <a:tc>
                  <a:txBody>
                    <a:bodyPr/>
                    <a:lstStyle/>
                    <a:p>
                      <a:pPr>
                        <a:spcBef>
                          <a:spcPts val="400"/>
                        </a:spcBef>
                      </a:pPr>
                      <a:r>
                        <a:rPr lang="en-US" sz="1200" dirty="0" smtClean="0"/>
                        <a:t>Operations</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106000">
                <a:tc>
                  <a:txBody>
                    <a:bodyPr/>
                    <a:lstStyle/>
                    <a:p>
                      <a:pPr marL="182563" indent="-182563">
                        <a:spcBef>
                          <a:spcPts val="400"/>
                        </a:spcBef>
                        <a:buClr>
                          <a:schemeClr val="accent1"/>
                        </a:buClr>
                        <a:buSzPct val="125000"/>
                        <a:buFont typeface="Arial" pitchFamily="34" charset="0"/>
                        <a:buChar char="▪"/>
                      </a:pPr>
                      <a:r>
                        <a:rPr lang="en-US" sz="1200" dirty="0" smtClean="0"/>
                        <a:t>What</a:t>
                      </a:r>
                      <a:r>
                        <a:rPr lang="en-US" sz="1200" baseline="0" dirty="0" smtClean="0"/>
                        <a:t> are the objectives of preparing the document</a:t>
                      </a:r>
                    </a:p>
                    <a:p>
                      <a:pPr marL="182563" indent="-182563">
                        <a:spcBef>
                          <a:spcPts val="400"/>
                        </a:spcBef>
                        <a:buClr>
                          <a:schemeClr val="accent1"/>
                        </a:buClr>
                        <a:buSzPct val="125000"/>
                        <a:buFont typeface="Arial" pitchFamily="34" charset="0"/>
                        <a:buChar char="▪"/>
                      </a:pPr>
                      <a:r>
                        <a:rPr lang="en-US" sz="1200" baseline="0" dirty="0" smtClean="0"/>
                        <a:t>What is the output that you are looking for</a:t>
                      </a:r>
                    </a:p>
                    <a:p>
                      <a:pPr marL="182563" indent="-182563">
                        <a:spcBef>
                          <a:spcPts val="400"/>
                        </a:spcBef>
                        <a:buClr>
                          <a:schemeClr val="accent1"/>
                        </a:buClr>
                        <a:buSzPct val="125000"/>
                        <a:buFont typeface="Arial" pitchFamily="34" charset="0"/>
                        <a:buChar char="▪"/>
                      </a:pPr>
                      <a:r>
                        <a:rPr lang="en-US" sz="1200" baseline="0" dirty="0" smtClean="0"/>
                        <a:t>Who will populate the interaction zero</a:t>
                      </a:r>
                      <a:endParaRPr lang="en-US" sz="1200" dirty="0" smtClean="0"/>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10" name="Table 9"/>
          <p:cNvGraphicFramePr>
            <a:graphicFrameLocks noGrp="1"/>
          </p:cNvGraphicFramePr>
          <p:nvPr/>
        </p:nvGraphicFramePr>
        <p:xfrm>
          <a:off x="3309091" y="3901223"/>
          <a:ext cx="2459876" cy="2385992"/>
        </p:xfrm>
        <a:graphic>
          <a:graphicData uri="http://schemas.openxmlformats.org/drawingml/2006/table">
            <a:tbl>
              <a:tblPr firstRow="1" bandRow="1">
                <a:tableStyleId>{5C22544A-7EE6-4342-B048-85BDC9FD1C3A}</a:tableStyleId>
              </a:tblPr>
              <a:tblGrid>
                <a:gridCol w="2459876"/>
              </a:tblGrid>
              <a:tr h="303697">
                <a:tc>
                  <a:txBody>
                    <a:bodyPr/>
                    <a:lstStyle/>
                    <a:p>
                      <a:pPr>
                        <a:spcBef>
                          <a:spcPts val="600"/>
                        </a:spcBef>
                      </a:pPr>
                      <a:r>
                        <a:rPr lang="en-US" sz="1200" dirty="0" smtClean="0"/>
                        <a:t>Client’s deal perspective</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2082295">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Rationale behind acquisition by the client</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Market dynamics</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Comparative deals</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Target’s market positioning</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Key areas of concern for the client/ deal breakers</a:t>
                      </a:r>
                    </a:p>
                    <a:p>
                      <a:pPr marL="182563" indent="-182563" algn="l" defTabSz="914400" rtl="0" eaLnBrk="1" latinLnBrk="0" hangingPunct="1">
                        <a:spcBef>
                          <a:spcPts val="600"/>
                        </a:spcBef>
                        <a:buClr>
                          <a:srgbClr val="97989A"/>
                        </a:buClr>
                        <a:buFont typeface="Arial" pitchFamily="34" charset="0"/>
                        <a:buChar char="■"/>
                      </a:pPr>
                      <a:endParaRPr lang="en-US" sz="1200" kern="1200" baseline="0" dirty="0" smtClean="0">
                        <a:solidFill>
                          <a:schemeClr val="dk1"/>
                        </a:solidFill>
                        <a:latin typeface="+mn-lt"/>
                        <a:ea typeface="+mn-ea"/>
                        <a:cs typeface="+mn-cs"/>
                      </a:endParaRP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graphicFrame>
        <p:nvGraphicFramePr>
          <p:cNvPr id="7" name="Table 6"/>
          <p:cNvGraphicFramePr>
            <a:graphicFrameLocks noGrp="1"/>
          </p:cNvGraphicFramePr>
          <p:nvPr/>
        </p:nvGraphicFramePr>
        <p:xfrm>
          <a:off x="6296330" y="1265513"/>
          <a:ext cx="2393408" cy="2376611"/>
        </p:xfrm>
        <a:graphic>
          <a:graphicData uri="http://schemas.openxmlformats.org/drawingml/2006/table">
            <a:tbl>
              <a:tblPr firstRow="1" bandRow="1">
                <a:tableStyleId>{5C22544A-7EE6-4342-B048-85BDC9FD1C3A}</a:tableStyleId>
              </a:tblPr>
              <a:tblGrid>
                <a:gridCol w="2393408"/>
              </a:tblGrid>
              <a:tr h="144016">
                <a:tc>
                  <a:txBody>
                    <a:bodyPr/>
                    <a:lstStyle/>
                    <a:p>
                      <a:pPr>
                        <a:spcBef>
                          <a:spcPts val="600"/>
                        </a:spcBef>
                      </a:pPr>
                      <a:r>
                        <a:rPr lang="en-US" sz="1200" dirty="0" smtClean="0"/>
                        <a:t>Target’s business driver</a:t>
                      </a:r>
                      <a:r>
                        <a:rPr lang="en-US" sz="1200" baseline="0" dirty="0" smtClean="0"/>
                        <a:t> issues</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BDDC80"/>
                    </a:solidFill>
                  </a:tcPr>
                </a:tc>
              </a:tr>
              <a:tr h="2085731">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Financial performance</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Distribution channel</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Organization structure</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Measures &amp; comparators</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F1F8E5"/>
                    </a:solidFill>
                  </a:tcPr>
                </a:tc>
              </a:tr>
            </a:tbl>
          </a:graphicData>
        </a:graphic>
      </p:graphicFrame>
      <p:graphicFrame>
        <p:nvGraphicFramePr>
          <p:cNvPr id="8" name="Table 7"/>
          <p:cNvGraphicFramePr>
            <a:graphicFrameLocks noGrp="1"/>
          </p:cNvGraphicFramePr>
          <p:nvPr/>
        </p:nvGraphicFramePr>
        <p:xfrm>
          <a:off x="6300192" y="3861048"/>
          <a:ext cx="2459876" cy="2385992"/>
        </p:xfrm>
        <a:graphic>
          <a:graphicData uri="http://schemas.openxmlformats.org/drawingml/2006/table">
            <a:tbl>
              <a:tblPr firstRow="1" bandRow="1">
                <a:tableStyleId>{5C22544A-7EE6-4342-B048-85BDC9FD1C3A}</a:tableStyleId>
              </a:tblPr>
              <a:tblGrid>
                <a:gridCol w="2459876"/>
              </a:tblGrid>
              <a:tr h="303697">
                <a:tc>
                  <a:txBody>
                    <a:bodyPr/>
                    <a:lstStyle/>
                    <a:p>
                      <a:pPr>
                        <a:spcBef>
                          <a:spcPts val="600"/>
                        </a:spcBef>
                      </a:pPr>
                      <a:r>
                        <a:rPr lang="en-US" sz="1200" dirty="0" smtClean="0"/>
                        <a:t>License to operate</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98C6EA"/>
                    </a:solidFill>
                  </a:tcPr>
                </a:tc>
              </a:tr>
              <a:tr h="208229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Role of KPMG Transaction Services (TS)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Other services that KPMG can provide</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Top five areas to challenge client on</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4F9FD"/>
                    </a:solidFill>
                  </a:tcPr>
                </a:tc>
              </a:tr>
            </a:tbl>
          </a:graphicData>
        </a:graphic>
      </p:graphicFrame>
      <p:pic>
        <p:nvPicPr>
          <p:cNvPr id="12" name="Picture 3"/>
          <p:cNvPicPr>
            <a:picLocks noChangeAspect="1" noChangeArrowheads="1"/>
          </p:cNvPicPr>
          <p:nvPr/>
        </p:nvPicPr>
        <p:blipFill>
          <a:blip r:embed="rId3" cstate="print"/>
          <a:srcRect/>
          <a:stretch>
            <a:fillRect/>
          </a:stretch>
        </p:blipFill>
        <p:spPr bwMode="auto">
          <a:xfrm>
            <a:off x="8112877" y="57894"/>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30">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 list of areas to be covered during the first call between the onshore and offshore team. This can also be used for the internal briefing meeting of the onshore team.</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FDD_OS_Zero</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534AE9-1B0D-46B4-8A0A-189701CF6E33}"/>
</file>

<file path=customXml/itemProps2.xml><?xml version="1.0" encoding="utf-8"?>
<ds:datastoreItem xmlns:ds="http://schemas.openxmlformats.org/officeDocument/2006/customXml" ds:itemID="{0284BB89-8E81-49A9-85C0-247A4E249DED}"/>
</file>

<file path=customXml/itemProps3.xml><?xml version="1.0" encoding="utf-8"?>
<ds:datastoreItem xmlns:ds="http://schemas.openxmlformats.org/officeDocument/2006/customXml" ds:itemID="{FA0D416D-B5D8-4A8E-883F-64AD66C9A7F7}"/>
</file>

<file path=customXml/itemProps4.xml><?xml version="1.0" encoding="utf-8"?>
<ds:datastoreItem xmlns:ds="http://schemas.openxmlformats.org/officeDocument/2006/customXml" ds:itemID="{52A1B1E0-0EB4-43AD-B165-C9B17BB3D0CA}"/>
</file>

<file path=docProps/app.xml><?xml version="1.0" encoding="utf-8"?>
<Properties xmlns="http://schemas.openxmlformats.org/officeDocument/2006/extended-properties" xmlns:vt="http://schemas.openxmlformats.org/officeDocument/2006/docPropsVTypes">
  <Template>KPMG Template 2007</Template>
  <TotalTime>0</TotalTime>
  <Words>544</Words>
  <Application>Microsoft Office PowerPoint</Application>
  <PresentationFormat>On-screen Show (4:3)</PresentationFormat>
  <Paragraphs>64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Interaction zero Briefing agenda</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zero briefing agenda</dc:title>
  <dc:creator>Ramaswarmy, K.</dc:creator>
  <cp:keywords/>
  <dc:description/>
  <cp:lastModifiedBy/>
  <cp:revision>1</cp:revision>
  <dcterms:created xsi:type="dcterms:W3CDTF">2012-10-11T03:37:16Z</dcterms:created>
  <dcterms:modified xsi:type="dcterms:W3CDTF">2012-10-11T03:37:18Z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713100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 list of areas to be covered during the first call between the onshore and offshore team. This can also be used for the internal briefing meeting of the onshore team.</vt:lpwstr>
  </property>
  <property fmtid="{D5CDD505-2E9C-101B-9397-08002B2CF9AE}" pid="7" name="Keyword">
    <vt:lpwstr>FDD_OS_Zero</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 list of areas to be covered during the first call between the onshore and offshore team. This can also be used for the internal briefing meeting of the onshore team.</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FDD_OS_Zero</vt:lpwstr>
  </property>
  <property fmtid="{D5CDD505-2E9C-101B-9397-08002B2CF9AE}" pid="102" name="AdvRiskReviewer">
    <vt:lpwstr/>
  </property>
</Properties>
</file>