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customXml/itemProps1.xml" ContentType="application/vnd.openxmlformats-officedocument.customXmlPropertie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customXml/itemProps4.xml" ContentType="application/vnd.openxmlformats-officedocument.customXmlProperties+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1"/>
  </p:sldMasterIdLst>
  <p:notesMasterIdLst>
    <p:notesMasterId r:id="rId6"/>
  </p:notesMasterIdLst>
  <p:handoutMasterIdLst>
    <p:handoutMasterId r:id="rId7"/>
  </p:handoutMasterIdLst>
  <p:sldIdLst>
    <p:sldId id="283" r:id="rId2"/>
    <p:sldId id="442" r:id="rId3"/>
    <p:sldId id="443" r:id="rId4"/>
    <p:sldId id="444" r:id="rId5"/>
  </p:sldIdLst>
  <p:sldSz cx="9144000" cy="6858000" type="letter"/>
  <p:notesSz cx="6985000" cy="92837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D8AF"/>
    <a:srgbClr val="E7EDF5"/>
    <a:srgbClr val="85904E"/>
    <a:srgbClr val="E3A780"/>
    <a:srgbClr val="E5E9D3"/>
    <a:srgbClr val="C4C7B5"/>
    <a:srgbClr val="969696"/>
    <a:srgbClr val="E2E7CB"/>
    <a:srgbClr val="DEE3C7"/>
    <a:srgbClr val="B5B9A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10" autoAdjust="0"/>
    <p:restoredTop sz="92333" autoAdjust="0"/>
  </p:normalViewPr>
  <p:slideViewPr>
    <p:cSldViewPr snapToGrid="0" showGuides="1">
      <p:cViewPr varScale="1">
        <p:scale>
          <a:sx n="65" d="100"/>
          <a:sy n="65" d="100"/>
        </p:scale>
        <p:origin x="-1350" y="-96"/>
      </p:cViewPr>
      <p:guideLst>
        <p:guide orient="horz" pos="880"/>
        <p:guide orient="horz" pos="3984"/>
        <p:guide pos="2160"/>
        <p:guide pos="236"/>
        <p:guide/>
        <p:guide pos="2993"/>
        <p:guide pos="57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showGuides="1">
      <p:cViewPr varScale="1">
        <p:scale>
          <a:sx n="49" d="100"/>
          <a:sy n="49" d="100"/>
        </p:scale>
        <p:origin x="-2616" y="-102"/>
      </p:cViewPr>
      <p:guideLst>
        <p:guide orient="horz" pos="2925"/>
        <p:guide pos="220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customXml" Target="../customXml/item4.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207" cy="464185"/>
          </a:xfrm>
          <a:prstGeom prst="rect">
            <a:avLst/>
          </a:prstGeom>
        </p:spPr>
        <p:txBody>
          <a:bodyPr vert="horz" lIns="85935" tIns="42968" rIns="85935" bIns="42968" rtlCol="0"/>
          <a:lstStyle>
            <a:lvl1pPr algn="l">
              <a:defRPr sz="1100"/>
            </a:lvl1pPr>
          </a:lstStyle>
          <a:p>
            <a:endParaRPr lang="en-US"/>
          </a:p>
        </p:txBody>
      </p:sp>
      <p:sp>
        <p:nvSpPr>
          <p:cNvPr id="3" name="Date Placeholder 2"/>
          <p:cNvSpPr>
            <a:spLocks noGrp="1"/>
          </p:cNvSpPr>
          <p:nvPr>
            <p:ph type="dt" sz="quarter" idx="1"/>
          </p:nvPr>
        </p:nvSpPr>
        <p:spPr>
          <a:xfrm>
            <a:off x="3957229" y="0"/>
            <a:ext cx="3026207" cy="464185"/>
          </a:xfrm>
          <a:prstGeom prst="rect">
            <a:avLst/>
          </a:prstGeom>
        </p:spPr>
        <p:txBody>
          <a:bodyPr vert="horz" lIns="85935" tIns="42968" rIns="85935" bIns="42968" rtlCol="0"/>
          <a:lstStyle>
            <a:lvl1pPr algn="r">
              <a:defRPr sz="1100"/>
            </a:lvl1pPr>
          </a:lstStyle>
          <a:p>
            <a:fld id="{0D22E357-049F-462B-BB65-E9632E0570CA}" type="datetimeFigureOut">
              <a:rPr lang="en-US" smtClean="0"/>
              <a:pPr/>
              <a:t>10/11/2012</a:t>
            </a:fld>
            <a:endParaRPr lang="en-US"/>
          </a:p>
        </p:txBody>
      </p:sp>
      <p:sp>
        <p:nvSpPr>
          <p:cNvPr id="4" name="Footer Placeholder 3"/>
          <p:cNvSpPr>
            <a:spLocks noGrp="1"/>
          </p:cNvSpPr>
          <p:nvPr>
            <p:ph type="ftr" sz="quarter" idx="2"/>
          </p:nvPr>
        </p:nvSpPr>
        <p:spPr>
          <a:xfrm>
            <a:off x="1" y="8818074"/>
            <a:ext cx="3026207" cy="464185"/>
          </a:xfrm>
          <a:prstGeom prst="rect">
            <a:avLst/>
          </a:prstGeom>
        </p:spPr>
        <p:txBody>
          <a:bodyPr vert="horz" lIns="85935" tIns="42968" rIns="85935" bIns="42968" rtlCol="0" anchor="b"/>
          <a:lstStyle>
            <a:lvl1pPr algn="l">
              <a:defRPr sz="1100"/>
            </a:lvl1pPr>
          </a:lstStyle>
          <a:p>
            <a:endParaRPr lang="en-US"/>
          </a:p>
        </p:txBody>
      </p:sp>
      <p:sp>
        <p:nvSpPr>
          <p:cNvPr id="5" name="Slide Number Placeholder 4"/>
          <p:cNvSpPr>
            <a:spLocks noGrp="1"/>
          </p:cNvSpPr>
          <p:nvPr>
            <p:ph type="sldNum" sz="quarter" idx="3"/>
          </p:nvPr>
        </p:nvSpPr>
        <p:spPr>
          <a:xfrm>
            <a:off x="3957229" y="8818074"/>
            <a:ext cx="3026207" cy="464185"/>
          </a:xfrm>
          <a:prstGeom prst="rect">
            <a:avLst/>
          </a:prstGeom>
        </p:spPr>
        <p:txBody>
          <a:bodyPr vert="horz" lIns="85935" tIns="42968" rIns="85935" bIns="42968" rtlCol="0" anchor="b"/>
          <a:lstStyle>
            <a:lvl1pPr algn="r">
              <a:defRPr sz="1100"/>
            </a:lvl1pPr>
          </a:lstStyle>
          <a:p>
            <a:fld id="{5C8AD0C5-4622-4E76-A636-035CC0EAC7ED}"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defRPr sz="1200"/>
            </a:lvl1pPr>
          </a:lstStyle>
          <a:p>
            <a:endParaRPr lang="en-GB"/>
          </a:p>
        </p:txBody>
      </p:sp>
      <p:sp>
        <p:nvSpPr>
          <p:cNvPr id="3075" name="Rectangle 3"/>
          <p:cNvSpPr>
            <a:spLocks noGrp="1" noChangeArrowheads="1"/>
          </p:cNvSpPr>
          <p:nvPr>
            <p:ph type="dt" idx="1"/>
          </p:nvPr>
        </p:nvSpPr>
        <p:spPr bwMode="auto">
          <a:xfrm>
            <a:off x="3956551"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lgn="r">
              <a:defRPr sz="1200"/>
            </a:lvl1pPr>
          </a:lstStyle>
          <a:p>
            <a:endParaRPr lang="en-GB"/>
          </a:p>
        </p:txBody>
      </p:sp>
      <p:sp>
        <p:nvSpPr>
          <p:cNvPr id="3076"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98500" y="4409761"/>
            <a:ext cx="5588000" cy="417766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defRPr sz="1200"/>
            </a:lvl1pPr>
          </a:lstStyle>
          <a:p>
            <a:endParaRPr lang="en-GB"/>
          </a:p>
        </p:txBody>
      </p:sp>
      <p:sp>
        <p:nvSpPr>
          <p:cNvPr id="3079" name="Rectangle 7"/>
          <p:cNvSpPr>
            <a:spLocks noGrp="1" noChangeArrowheads="1"/>
          </p:cNvSpPr>
          <p:nvPr>
            <p:ph type="sldNum" sz="quarter" idx="5"/>
          </p:nvPr>
        </p:nvSpPr>
        <p:spPr bwMode="auto">
          <a:xfrm>
            <a:off x="3956551"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lgn="r">
              <a:defRPr sz="1200"/>
            </a:lvl1pPr>
          </a:lstStyle>
          <a:p>
            <a:fld id="{CE25E89C-3755-4ED1-B3E3-D6ED53597C15}" type="slidenum">
              <a:rPr lang="en-GB"/>
              <a:pPr/>
              <a:t>‹#›</a:t>
            </a:fld>
            <a:endParaRPr lang="en-GB"/>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71575" y="696913"/>
            <a:ext cx="4641850" cy="3481387"/>
          </a:xfrm>
          <a:ln/>
        </p:spPr>
      </p:sp>
      <p:sp>
        <p:nvSpPr>
          <p:cNvPr id="16387"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10" descr="Cover-option-2_no-trans.png"/>
          <p:cNvPicPr>
            <a:picLocks noChangeAspect="1"/>
          </p:cNvPicPr>
          <p:nvPr userDrawn="1"/>
        </p:nvPicPr>
        <p:blipFill>
          <a:blip r:embed="rId2" cstate="print"/>
          <a:stretch>
            <a:fillRect/>
          </a:stretch>
        </p:blipFill>
        <p:spPr>
          <a:xfrm>
            <a:off x="0" y="0"/>
            <a:ext cx="9156192" cy="6867144"/>
          </a:xfrm>
          <a:prstGeom prst="rect">
            <a:avLst/>
          </a:prstGeom>
        </p:spPr>
      </p:pic>
      <p:sp>
        <p:nvSpPr>
          <p:cNvPr id="2" name="Title 1"/>
          <p:cNvSpPr>
            <a:spLocks noGrp="1"/>
          </p:cNvSpPr>
          <p:nvPr>
            <p:ph type="ctrTitle"/>
          </p:nvPr>
        </p:nvSpPr>
        <p:spPr>
          <a:xfrm>
            <a:off x="3275857" y="2571744"/>
            <a:ext cx="5510986" cy="2357454"/>
          </a:xfrm>
        </p:spPr>
        <p:txBody>
          <a:bodyPr anchor="t" anchorCtr="0"/>
          <a:lstStyle>
            <a:lvl1pPr algn="r">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275856" y="4984855"/>
            <a:ext cx="5511600" cy="1752600"/>
          </a:xfrm>
        </p:spPr>
        <p:txBody>
          <a:bodyPr bIns="0"/>
          <a:lstStyle>
            <a:lvl1pPr marL="0" indent="0" algn="r">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lumn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gray">
          <a:xfrm>
            <a:off x="252046" y="1268411"/>
            <a:ext cx="8643323" cy="5043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1" name="Picture 10" descr="Cover_trans.png"/>
          <p:cNvPicPr>
            <a:picLocks noChangeAspect="1"/>
          </p:cNvPicPr>
          <p:nvPr userDrawn="1"/>
        </p:nvPicPr>
        <p:blipFill>
          <a:blip r:embed="rId2" cstate="print"/>
          <a:stretch>
            <a:fillRect/>
          </a:stretch>
        </p:blipFill>
        <p:spPr>
          <a:xfrm>
            <a:off x="1" y="0"/>
            <a:ext cx="5023095"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782896"/>
            <a:ext cx="3156750" cy="13866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13" name="Picture 12" descr="Copyright_no trans.png"/>
          <p:cNvPicPr>
            <a:picLocks noChangeAspect="1"/>
          </p:cNvPicPr>
          <p:nvPr userDrawn="1"/>
        </p:nvPicPr>
        <p:blipFill>
          <a:blip r:embed="rId2" cstate="print"/>
          <a:stretch>
            <a:fillRect/>
          </a:stretch>
        </p:blipFill>
        <p:spPr>
          <a:xfrm>
            <a:off x="0" y="0"/>
            <a:ext cx="5020562" cy="3225600"/>
          </a:xfrm>
          <a:prstGeom prst="rect">
            <a:avLst/>
          </a:prstGeom>
        </p:spPr>
      </p:pic>
      <p:sp>
        <p:nvSpPr>
          <p:cNvPr id="2" name="Title 1"/>
          <p:cNvSpPr>
            <a:spLocks noGrp="1"/>
          </p:cNvSpPr>
          <p:nvPr>
            <p:ph type="ctrTitle"/>
          </p:nvPr>
        </p:nvSpPr>
        <p:spPr>
          <a:xfrm>
            <a:off x="357158" y="1440000"/>
            <a:ext cx="3998818"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8" y="3825100"/>
            <a:ext cx="3999600" cy="1752600"/>
          </a:xfrm>
        </p:spPr>
        <p:txBody>
          <a:bodyPr/>
          <a:lstStyle>
            <a:lvl1pPr marL="0" indent="0" algn="l">
              <a:buNone/>
              <a:defRPr sz="1200" b="0">
                <a:solidFill>
                  <a:srgbClr val="0070C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8" name="Picture 7" descr="Contents_trans.png"/>
          <p:cNvPicPr>
            <a:picLocks noChangeAspect="1"/>
          </p:cNvPicPr>
          <p:nvPr userDrawn="1"/>
        </p:nvPicPr>
        <p:blipFill>
          <a:blip r:embed="rId2" cstate="print"/>
          <a:stretch>
            <a:fillRect/>
          </a:stretch>
        </p:blipFill>
        <p:spPr>
          <a:xfrm>
            <a:off x="0" y="0"/>
            <a:ext cx="4958906"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817176"/>
            <a:ext cx="3206730" cy="12893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dirty="0"/>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solidFill>
          <a:schemeClr val="bg1"/>
        </a:solidFill>
        <a:effectLst/>
      </p:bgPr>
    </p:bg>
    <p:spTree>
      <p:nvGrpSpPr>
        <p:cNvPr id="1" name=""/>
        <p:cNvGrpSpPr/>
        <p:nvPr/>
      </p:nvGrpSpPr>
      <p:grpSpPr>
        <a:xfrm>
          <a:off x="0" y="0"/>
          <a:ext cx="0" cy="0"/>
          <a:chOff x="0" y="0"/>
          <a:chExt cx="0" cy="0"/>
        </a:xfrm>
      </p:grpSpPr>
      <p:pic>
        <p:nvPicPr>
          <p:cNvPr id="9" name="Picture 8" descr="Contents_trans.png"/>
          <p:cNvPicPr>
            <a:picLocks noChangeAspect="1"/>
          </p:cNvPicPr>
          <p:nvPr userDrawn="1"/>
        </p:nvPicPr>
        <p:blipFill>
          <a:blip r:embed="rId2" cstate="print"/>
          <a:srcRect l="4857"/>
          <a:stretch>
            <a:fillRect/>
          </a:stretch>
        </p:blipFill>
        <p:spPr>
          <a:xfrm>
            <a:off x="0" y="0"/>
            <a:ext cx="6337923" cy="6867144"/>
          </a:xfrm>
          <a:prstGeom prst="rect">
            <a:avLst/>
          </a:prstGeom>
        </p:spPr>
      </p:pic>
      <p:sp>
        <p:nvSpPr>
          <p:cNvPr id="2" name="Title 1"/>
          <p:cNvSpPr>
            <a:spLocks noGrp="1"/>
          </p:cNvSpPr>
          <p:nvPr>
            <p:ph type="ctrTitle"/>
          </p:nvPr>
        </p:nvSpPr>
        <p:spPr>
          <a:xfrm>
            <a:off x="357158" y="849145"/>
            <a:ext cx="5424664" cy="501354"/>
          </a:xfrm>
        </p:spPr>
        <p:txBody>
          <a:bodyPr anchor="t" anchorCtr="0"/>
          <a:lstStyle>
            <a:lvl1pPr algn="l">
              <a:lnSpc>
                <a:spcPts val="3240"/>
              </a:lnSpc>
              <a:defRPr sz="3000">
                <a:solidFill>
                  <a:schemeClr val="bg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71226" y="1575582"/>
            <a:ext cx="4242977" cy="3991561"/>
          </a:xfrm>
        </p:spPr>
        <p:txBody>
          <a:bodyPr bIns="0"/>
          <a:lstStyle>
            <a:lvl1pPr marL="0" indent="0" algn="l">
              <a:buNone/>
              <a:defRPr sz="16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GB"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dirty="0" smtClean="0"/>
              <a:t>Click to edit Master title style</a:t>
            </a:r>
            <a:endParaRPr lang="en-GB" dirty="0"/>
          </a:p>
        </p:txBody>
      </p:sp>
      <p:sp>
        <p:nvSpPr>
          <p:cNvPr id="3" name="Content Placeholder 2"/>
          <p:cNvSpPr>
            <a:spLocks noGrp="1"/>
          </p:cNvSpPr>
          <p:nvPr>
            <p:ph idx="1"/>
          </p:nvPr>
        </p:nvSpPr>
        <p:spPr>
          <a:xfrm>
            <a:off x="211138" y="1219200"/>
            <a:ext cx="8682037" cy="4525962"/>
          </a:xfrm>
        </p:spPr>
        <p:txBody>
          <a:bodyPr bIns="0"/>
          <a:lstStyle>
            <a:lvl1pPr>
              <a:spcBef>
                <a:spcPts val="300"/>
              </a:spcBef>
              <a:spcAft>
                <a:spcPts val="300"/>
              </a:spcAft>
              <a:defRPr sz="1400">
                <a:solidFill>
                  <a:srgbClr val="00338D"/>
                </a:solidFill>
              </a:defRPr>
            </a:lvl1pPr>
            <a:lvl2pPr marL="166688" indent="-165100">
              <a:spcBef>
                <a:spcPts val="300"/>
              </a:spcBef>
              <a:spcAft>
                <a:spcPts val="300"/>
              </a:spcAft>
              <a:buClr>
                <a:schemeClr val="accent1"/>
              </a:buClr>
              <a:buSzPct val="65000"/>
              <a:buFont typeface="Wingdings" pitchFamily="2" charset="2"/>
              <a:buChar char="l"/>
              <a:defRPr sz="1400"/>
            </a:lvl2pPr>
            <a:lvl3pPr marL="346075" indent="-179388">
              <a:spcBef>
                <a:spcPts val="300"/>
              </a:spcBef>
              <a:spcAft>
                <a:spcPts val="300"/>
              </a:spcAft>
              <a:buSzPct val="65000"/>
              <a:buFont typeface="Arial" pitchFamily="34" charset="0"/>
              <a:buChar char="–"/>
              <a:defRPr sz="1400"/>
            </a:lvl3pPr>
            <a:lvl4pPr marL="512763" indent="-161925">
              <a:spcBef>
                <a:spcPts val="300"/>
              </a:spcBef>
              <a:spcAft>
                <a:spcPts val="300"/>
              </a:spcAft>
              <a:buClr>
                <a:schemeClr val="accent1"/>
              </a:buClr>
              <a:buSzPct val="65000"/>
              <a:buFont typeface="Wingdings" pitchFamily="2" charset="2"/>
              <a:buChar char="l"/>
              <a:defRPr sz="1400"/>
            </a:lvl4pPr>
            <a:lvl5pPr marL="692150" indent="-179388">
              <a:spcBef>
                <a:spcPts val="300"/>
              </a:spcBef>
              <a:spcAft>
                <a:spcPts val="300"/>
              </a:spcAft>
              <a:buClr>
                <a:schemeClr val="accent1"/>
              </a:buClr>
              <a:buSzPct val="6500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idx="1"/>
          </p:nvPr>
        </p:nvSpPr>
        <p:spPr>
          <a:xfrm>
            <a:off x="211138" y="1219200"/>
            <a:ext cx="8682037" cy="4525962"/>
          </a:xfrm>
        </p:spPr>
        <p:txBody>
          <a:bodyPr bIns="0"/>
          <a:lstStyle>
            <a:lvl1pPr>
              <a:defRPr>
                <a:solidFill>
                  <a:schemeClr val="accent1"/>
                </a:solidFill>
              </a:defRPr>
            </a:lvl1pPr>
            <a:lvl2pPr marL="233363" indent="-231775">
              <a:buFont typeface="+mj-lt"/>
              <a:buNone/>
              <a:defRPr/>
            </a:lvl2pPr>
            <a:lvl3pPr marL="166688" indent="-166688">
              <a:buFont typeface="Wingdings" pitchFamily="2" charset="2"/>
              <a:buChar char="l"/>
              <a:defRPr/>
            </a:lvl3pPr>
            <a:lvl4pPr marL="346075" indent="-179388">
              <a:buFont typeface="Arial" pitchFamily="34" charset="0"/>
              <a:buChar char="–"/>
              <a:defRPr/>
            </a:lvl4pPr>
            <a:lvl5pPr marL="512763" indent="-166688" defTabSz="850900">
              <a:buClr>
                <a:schemeClr val="accent1"/>
              </a:buClr>
              <a:buSzPct val="65000"/>
              <a:buFont typeface="Wingdings" pitchFamily="2" charset="2"/>
              <a:buChar char="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14"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sz="half" idx="1"/>
          </p:nvPr>
        </p:nvSpPr>
        <p:spPr>
          <a:xfrm>
            <a:off x="211139" y="1219200"/>
            <a:ext cx="4264025" cy="4525962"/>
          </a:xfrm>
        </p:spPr>
        <p:txBody>
          <a:bodyPr bIns="0"/>
          <a:lstStyle>
            <a:lvl1pPr>
              <a:defRPr sz="1600">
                <a:solidFill>
                  <a:srgbClr val="00338D"/>
                </a:solidFill>
              </a:defRPr>
            </a:lvl1pPr>
            <a:lvl2pPr>
              <a:defRPr sz="1600"/>
            </a:lvl2pPr>
            <a:lvl3pPr marL="139700" indent="-139700">
              <a:buFont typeface="Arial" pitchFamily="34" charset="0"/>
              <a:buChar char="•"/>
              <a:defRPr sz="1400"/>
            </a:lvl3pPr>
            <a:lvl4pPr marL="349250" indent="-182563">
              <a:buFont typeface="Arial" pitchFamily="34" charset="0"/>
              <a:buChar char="–"/>
              <a:defRPr sz="1600"/>
            </a:lvl4pPr>
            <a:lvl5pPr marL="515938" indent="-166688">
              <a:buClr>
                <a:schemeClr val="accent1"/>
              </a:buClr>
              <a:buFont typeface="Arial" pitchFamily="34" charset="0"/>
              <a:buChar char="•"/>
              <a:defRPr sz="1600"/>
            </a:lvl5pPr>
            <a:lvl6pPr>
              <a:defRPr sz="1800"/>
            </a:lvl6pPr>
            <a:lvl7pPr>
              <a:defRPr sz="1800"/>
            </a:lvl7pPr>
            <a:lvl8pPr marL="687388" indent="-160338">
              <a:buFont typeface="Arial" pitchFamily="34" charset="0"/>
              <a:buChar char="–"/>
              <a:defRPr sz="16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627563" y="1219200"/>
            <a:ext cx="4265612" cy="4525962"/>
          </a:xfrm>
        </p:spPr>
        <p:txBody>
          <a:bodyPr bIns="0"/>
          <a:lstStyle>
            <a:lvl1pPr>
              <a:defRPr sz="1600">
                <a:solidFill>
                  <a:srgbClr val="00338D"/>
                </a:solidFill>
              </a:defRPr>
            </a:lvl1pPr>
            <a:lvl2pPr>
              <a:defRPr sz="1600"/>
            </a:lvl2pPr>
            <a:lvl3pPr marL="127000" indent="-127000">
              <a:buFont typeface="Arial" pitchFamily="34" charset="0"/>
              <a:buChar char="•"/>
              <a:defRPr sz="1400"/>
            </a:lvl3pPr>
            <a:lvl4pPr marL="349250" indent="-182563">
              <a:buFont typeface="Arial" pitchFamily="34" charset="0"/>
              <a:buChar char="–"/>
              <a:defRPr sz="1600"/>
            </a:lvl4pPr>
            <a:lvl5pPr marL="536575" indent="-187325">
              <a:buClr>
                <a:schemeClr val="accent1"/>
              </a:buClr>
              <a:buFont typeface="Arial" pitchFamily="34" charset="0"/>
              <a:buChar char="•"/>
              <a:defRPr sz="1600"/>
            </a:lvl5pPr>
            <a:lvl6pPr>
              <a:defRPr sz="1800"/>
            </a:lvl6pPr>
            <a:lvl7pPr>
              <a:defRPr sz="1800"/>
            </a:lvl7pPr>
            <a:lvl8pPr>
              <a:defRPr sz="1800"/>
            </a:lvl8pPr>
            <a:lvl9pPr marL="809625" indent="-241300">
              <a:buClr>
                <a:schemeClr val="accent1"/>
              </a:buClr>
              <a:buSzPct val="65000"/>
              <a:buFont typeface="Arial" pitchFamily="34" charset="0"/>
              <a:buChar char="–"/>
              <a:defRPr sz="16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
        <p:nvSpPr>
          <p:cNvPr id="10"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21"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13"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10"/>
          <p:cNvSpPr/>
          <p:nvPr userDrawn="1"/>
        </p:nvSpPr>
        <p:spPr>
          <a:xfrm>
            <a:off x="-13447" y="-13447"/>
            <a:ext cx="9157447" cy="1045413"/>
          </a:xfrm>
          <a:custGeom>
            <a:avLst/>
            <a:gdLst>
              <a:gd name="connsiteX0" fmla="*/ 0 w 9157447"/>
              <a:gd name="connsiteY0" fmla="*/ 1008529 h 1008529"/>
              <a:gd name="connsiteX1" fmla="*/ 8848165 w 9157447"/>
              <a:gd name="connsiteY1" fmla="*/ 995082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8506 w 9157447"/>
              <a:gd name="connsiteY1" fmla="*/ 968188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42375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1953 h 1008529"/>
              <a:gd name="connsiteX4" fmla="*/ 0 w 9157447"/>
              <a:gd name="connsiteY4" fmla="*/ 1008529 h 1008529"/>
              <a:gd name="connsiteX0" fmla="*/ 0 w 9157447"/>
              <a:gd name="connsiteY0" fmla="*/ 993584 h 993584"/>
              <a:gd name="connsiteX1" fmla="*/ 8882063 w 9157447"/>
              <a:gd name="connsiteY1" fmla="*/ 993584 h 993584"/>
              <a:gd name="connsiteX2" fmla="*/ 9157447 w 9157447"/>
              <a:gd name="connsiteY2" fmla="*/ 0 h 993584"/>
              <a:gd name="connsiteX3" fmla="*/ 0 w 9157447"/>
              <a:gd name="connsiteY3" fmla="*/ 11953 h 993584"/>
              <a:gd name="connsiteX4" fmla="*/ 0 w 9157447"/>
              <a:gd name="connsiteY4" fmla="*/ 993584 h 993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7447" h="993584">
                <a:moveTo>
                  <a:pt x="0" y="993584"/>
                </a:moveTo>
                <a:lnTo>
                  <a:pt x="8882063" y="993584"/>
                </a:lnTo>
                <a:lnTo>
                  <a:pt x="9157447" y="0"/>
                </a:lnTo>
                <a:lnTo>
                  <a:pt x="0" y="11953"/>
                </a:lnTo>
                <a:lnTo>
                  <a:pt x="0" y="993584"/>
                </a:lnTo>
                <a:close/>
              </a:path>
            </a:pathLst>
          </a:custGeom>
          <a:gradFill flip="none" rotWithShape="1">
            <a:gsLst>
              <a:gs pos="4000">
                <a:srgbClr val="0080C0">
                  <a:alpha val="83000"/>
                </a:srgbClr>
              </a:gs>
              <a:gs pos="44000">
                <a:srgbClr val="003492">
                  <a:alpha val="89000"/>
                </a:srgbClr>
              </a:gs>
              <a:gs pos="100000">
                <a:srgbClr val="002C7A">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 name="Rectangle 2"/>
          <p:cNvSpPr>
            <a:spLocks noGrp="1" noChangeArrowheads="1"/>
          </p:cNvSpPr>
          <p:nvPr>
            <p:ph type="title"/>
          </p:nvPr>
        </p:nvSpPr>
        <p:spPr bwMode="auto">
          <a:xfrm>
            <a:off x="203201" y="115888"/>
            <a:ext cx="8545513" cy="79216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dirty="0" smtClean="0"/>
              <a:t>Click to edit Master title style</a:t>
            </a:r>
            <a:endParaRPr lang="en-GB" dirty="0" smtClean="0"/>
          </a:p>
        </p:txBody>
      </p:sp>
      <p:sp>
        <p:nvSpPr>
          <p:cNvPr id="1027" name="Rectangle 3"/>
          <p:cNvSpPr>
            <a:spLocks noGrp="1" noChangeArrowheads="1"/>
          </p:cNvSpPr>
          <p:nvPr>
            <p:ph type="body" idx="1"/>
          </p:nvPr>
        </p:nvSpPr>
        <p:spPr bwMode="auto">
          <a:xfrm>
            <a:off x="211138" y="1219200"/>
            <a:ext cx="8682037" cy="4525962"/>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endParaRPr lang="en-US" dirty="0" smtClean="0"/>
          </a:p>
        </p:txBody>
      </p:sp>
      <p:sp>
        <p:nvSpPr>
          <p:cNvPr id="7"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13" name="Rectangle 12"/>
          <p:cNvSpPr/>
          <p:nvPr userDrawn="1"/>
        </p:nvSpPr>
        <p:spPr bwMode="gray">
          <a:xfrm>
            <a:off x="8300742" y="6381329"/>
            <a:ext cx="503530" cy="280987"/>
          </a:xfrm>
          <a:prstGeom prst="rect">
            <a:avLst/>
          </a:prstGeom>
          <a:ln>
            <a:miter lim="800000"/>
            <a:headEnd/>
            <a:tailEnd/>
          </a:ln>
        </p:spPr>
        <p:txBody>
          <a:bodyPr lIns="72000" tIns="72000" rIns="0" bIns="0"/>
          <a:lstStyle/>
          <a:p>
            <a:pPr algn="r">
              <a:spcBef>
                <a:spcPct val="40000"/>
              </a:spcBef>
              <a:defRPr/>
            </a:pPr>
            <a:fld id="{6BA71C0A-9F0F-41ED-AE97-DBF05B351E59}" type="slidenum">
              <a:rPr lang="en-US" sz="900" smtClean="0">
                <a:solidFill>
                  <a:srgbClr val="00338D"/>
                </a:solidFill>
                <a:latin typeface="Arial"/>
              </a:rPr>
              <a:pPr algn="r">
                <a:spcBef>
                  <a:spcPct val="40000"/>
                </a:spcBef>
                <a:defRPr/>
              </a:pPr>
              <a:t>‹#›</a:t>
            </a:fld>
            <a:endParaRPr lang="en-US" sz="900" dirty="0">
              <a:solidFill>
                <a:srgbClr val="00338D"/>
              </a:solidFill>
              <a:latin typeface="Arial"/>
            </a:endParaRPr>
          </a:p>
        </p:txBody>
      </p:sp>
      <p:sp>
        <p:nvSpPr>
          <p:cNvPr id="8" name="Text Box 9"/>
          <p:cNvSpPr txBox="1">
            <a:spLocks noChangeArrowheads="1"/>
          </p:cNvSpPr>
          <p:nvPr userDrawn="1"/>
        </p:nvSpPr>
        <p:spPr bwMode="auto">
          <a:xfrm>
            <a:off x="110646" y="6406201"/>
            <a:ext cx="3794524" cy="323850"/>
          </a:xfrm>
          <a:prstGeom prst="rect">
            <a:avLst/>
          </a:prstGeom>
          <a:noFill/>
          <a:ln w="9525">
            <a:noFill/>
            <a:miter lim="800000"/>
            <a:headEnd/>
            <a:tailEnd/>
          </a:ln>
        </p:spPr>
        <p:txBody>
          <a:bodyPr anchor="ct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0" hangingPunct="0">
              <a:lnSpc>
                <a:spcPts val="700"/>
              </a:lnSpc>
            </a:pPr>
            <a:r>
              <a:rPr lang="en-US" sz="500" dirty="0">
                <a:solidFill>
                  <a:schemeClr val="accent1"/>
                </a:solidFill>
              </a:rPr>
              <a:t>© </a:t>
            </a:r>
            <a:r>
              <a:rPr lang="en-US" sz="500" dirty="0" smtClean="0">
                <a:solidFill>
                  <a:schemeClr val="accent1"/>
                </a:solidFill>
              </a:rPr>
              <a:t>2012 </a:t>
            </a:r>
            <a:r>
              <a:rPr lang="en-US" sz="500" dirty="0">
                <a:solidFill>
                  <a:schemeClr val="accent1"/>
                </a:solidFill>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lang="en-GB" sz="500" dirty="0">
              <a:solidFill>
                <a:schemeClr val="accen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4" r:id="rId4"/>
    <p:sldLayoutId id="2147483662" r:id="rId5"/>
    <p:sldLayoutId id="2147483650" r:id="rId6"/>
    <p:sldLayoutId id="2147483660" r:id="rId7"/>
    <p:sldLayoutId id="2147483652" r:id="rId8"/>
    <p:sldLayoutId id="2147483654" r:id="rId9"/>
    <p:sldLayoutId id="2147483655" r:id="rId10"/>
    <p:sldLayoutId id="2147483667" r:id="rId11"/>
    <p:sldLayoutId id="2147483668" r:id="rId12"/>
  </p:sldLayoutIdLst>
  <p:hf hdr="0" ftr="0" dt="0"/>
  <p:txStyles>
    <p:titleStyle>
      <a:lvl1pPr algn="l" rtl="0" eaLnBrk="1" fontAlgn="base" hangingPunct="1">
        <a:lnSpc>
          <a:spcPts val="2500"/>
        </a:lnSpc>
        <a:spcBef>
          <a:spcPct val="0"/>
        </a:spcBef>
        <a:spcAft>
          <a:spcPct val="0"/>
        </a:spcAft>
        <a:defRPr sz="20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cs typeface="Arial" charset="0"/>
        </a:defRPr>
      </a:lvl2pPr>
      <a:lvl3pPr algn="l" rtl="0" eaLnBrk="1" fontAlgn="base" hangingPunct="1">
        <a:spcBef>
          <a:spcPct val="0"/>
        </a:spcBef>
        <a:spcAft>
          <a:spcPct val="0"/>
        </a:spcAft>
        <a:defRPr b="1">
          <a:solidFill>
            <a:schemeClr val="bg1"/>
          </a:solidFill>
          <a:latin typeface="Arial" charset="0"/>
          <a:cs typeface="Arial" charset="0"/>
        </a:defRPr>
      </a:lvl3pPr>
      <a:lvl4pPr algn="l" rtl="0" eaLnBrk="1" fontAlgn="base" hangingPunct="1">
        <a:spcBef>
          <a:spcPct val="0"/>
        </a:spcBef>
        <a:spcAft>
          <a:spcPct val="0"/>
        </a:spcAft>
        <a:defRPr b="1">
          <a:solidFill>
            <a:schemeClr val="bg1"/>
          </a:solidFill>
          <a:latin typeface="Arial" charset="0"/>
          <a:cs typeface="Arial" charset="0"/>
        </a:defRPr>
      </a:lvl4pPr>
      <a:lvl5pPr algn="l" rtl="0" eaLnBrk="1" fontAlgn="base" hangingPunct="1">
        <a:spcBef>
          <a:spcPct val="0"/>
        </a:spcBef>
        <a:spcAft>
          <a:spcPct val="0"/>
        </a:spcAft>
        <a:defRPr b="1">
          <a:solidFill>
            <a:schemeClr val="bg1"/>
          </a:solidFill>
          <a:latin typeface="Arial" charset="0"/>
          <a:cs typeface="Arial" charset="0"/>
        </a:defRPr>
      </a:lvl5pPr>
      <a:lvl6pPr marL="457200" algn="l" rtl="0" eaLnBrk="1" fontAlgn="base" hangingPunct="1">
        <a:spcBef>
          <a:spcPct val="0"/>
        </a:spcBef>
        <a:spcAft>
          <a:spcPct val="0"/>
        </a:spcAft>
        <a:defRPr b="1">
          <a:solidFill>
            <a:schemeClr val="bg1"/>
          </a:solidFill>
          <a:latin typeface="Arial" charset="0"/>
          <a:cs typeface="Arial" charset="0"/>
        </a:defRPr>
      </a:lvl6pPr>
      <a:lvl7pPr marL="914400" algn="l" rtl="0" eaLnBrk="1" fontAlgn="base" hangingPunct="1">
        <a:spcBef>
          <a:spcPct val="0"/>
        </a:spcBef>
        <a:spcAft>
          <a:spcPct val="0"/>
        </a:spcAft>
        <a:defRPr b="1">
          <a:solidFill>
            <a:schemeClr val="bg1"/>
          </a:solidFill>
          <a:latin typeface="Arial" charset="0"/>
          <a:cs typeface="Arial" charset="0"/>
        </a:defRPr>
      </a:lvl7pPr>
      <a:lvl8pPr marL="1371600" algn="l" rtl="0" eaLnBrk="1" fontAlgn="base" hangingPunct="1">
        <a:spcBef>
          <a:spcPct val="0"/>
        </a:spcBef>
        <a:spcAft>
          <a:spcPct val="0"/>
        </a:spcAft>
        <a:defRPr b="1">
          <a:solidFill>
            <a:schemeClr val="bg1"/>
          </a:solidFill>
          <a:latin typeface="Arial" charset="0"/>
          <a:cs typeface="Arial" charset="0"/>
        </a:defRPr>
      </a:lvl8pPr>
      <a:lvl9pPr marL="1828800" algn="l" rtl="0" eaLnBrk="1" fontAlgn="base" hangingPunct="1">
        <a:spcBef>
          <a:spcPct val="0"/>
        </a:spcBef>
        <a:spcAft>
          <a:spcPct val="0"/>
        </a:spcAft>
        <a:defRPr b="1">
          <a:solidFill>
            <a:schemeClr val="bg1"/>
          </a:solidFill>
          <a:latin typeface="Arial" charset="0"/>
          <a:cs typeface="Arial" charset="0"/>
        </a:defRPr>
      </a:lvl9pPr>
    </p:titleStyle>
    <p:bodyStyle>
      <a:lvl1pPr algn="l" rtl="0" eaLnBrk="1" fontAlgn="base" hangingPunct="1">
        <a:spcBef>
          <a:spcPts val="300"/>
        </a:spcBef>
        <a:spcAft>
          <a:spcPts val="300"/>
        </a:spcAft>
        <a:defRPr sz="1400" b="1">
          <a:solidFill>
            <a:schemeClr val="accent1"/>
          </a:solidFill>
          <a:latin typeface="+mn-lt"/>
          <a:ea typeface="+mn-ea"/>
          <a:cs typeface="+mn-cs"/>
        </a:defRPr>
      </a:lvl1pPr>
      <a:lvl2pPr marL="168275" indent="-168275"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2pPr>
      <a:lvl3pPr marL="401638" indent="-163513" algn="l" rtl="0" eaLnBrk="1" fontAlgn="base" hangingPunct="1">
        <a:spcBef>
          <a:spcPts val="300"/>
        </a:spcBef>
        <a:spcAft>
          <a:spcPts val="300"/>
        </a:spcAft>
        <a:buClr>
          <a:schemeClr val="accent1"/>
        </a:buClr>
        <a:buSzPct val="65000"/>
        <a:buFont typeface="Arial" pitchFamily="34" charset="0"/>
        <a:buChar char="–"/>
        <a:defRPr sz="1400">
          <a:solidFill>
            <a:schemeClr val="tx1"/>
          </a:solidFill>
          <a:latin typeface="+mn-lt"/>
          <a:cs typeface="+mn-cs"/>
        </a:defRPr>
      </a:lvl3pPr>
      <a:lvl4pPr marL="568325" indent="-166688"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4pPr>
      <a:lvl5pPr marL="6350" algn="l" rtl="0" eaLnBrk="1" fontAlgn="base" hangingPunct="1">
        <a:spcBef>
          <a:spcPts val="0"/>
        </a:spcBef>
        <a:spcAft>
          <a:spcPct val="0"/>
        </a:spcAft>
        <a:defRPr sz="1100">
          <a:solidFill>
            <a:schemeClr val="tx1"/>
          </a:solidFill>
          <a:latin typeface="+mn-lt"/>
          <a:cs typeface="+mn-cs"/>
        </a:defRPr>
      </a:lvl5pPr>
      <a:lvl6pPr marL="174625" indent="-174625"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6pPr>
      <a:lvl7pPr marL="347663" indent="-173038" algn="l" rtl="0" eaLnBrk="1" fontAlgn="base" hangingPunct="1">
        <a:spcBef>
          <a:spcPct val="20000"/>
        </a:spcBef>
        <a:spcAft>
          <a:spcPct val="0"/>
        </a:spcAft>
        <a:buClr>
          <a:schemeClr val="accent1"/>
        </a:buClr>
        <a:buFont typeface="Times New Roman" pitchFamily="18" charset="0"/>
        <a:buChar char="-"/>
        <a:defRPr sz="1400">
          <a:solidFill>
            <a:schemeClr val="tx1"/>
          </a:solidFill>
          <a:latin typeface="+mn-lt"/>
          <a:cs typeface="+mn-cs"/>
        </a:defRPr>
      </a:lvl7pPr>
      <a:lvl8pPr marL="508000" indent="-160338"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8pPr>
      <a:lvl9pPr marL="1835150" algn="l" rtl="0" eaLnBrk="1" fontAlgn="base" hangingPunct="1">
        <a:spcBef>
          <a:spcPct val="20000"/>
        </a:spcBef>
        <a:spcAft>
          <a:spcPct val="0"/>
        </a:spcAft>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9"/>
          <p:cNvSpPr txBox="1">
            <a:spLocks noChangeArrowheads="1"/>
          </p:cNvSpPr>
          <p:nvPr/>
        </p:nvSpPr>
        <p:spPr bwMode="auto">
          <a:xfrm>
            <a:off x="7154644" y="2"/>
            <a:ext cx="2003425" cy="233363"/>
          </a:xfrm>
          <a:prstGeom prst="rect">
            <a:avLst/>
          </a:prstGeom>
          <a:solidFill>
            <a:srgbClr val="B21107"/>
          </a:solidFill>
          <a:ln w="6350">
            <a:noFill/>
            <a:miter lim="800000"/>
            <a:headEnd/>
            <a:tailEnd/>
          </a:ln>
        </p:spPr>
        <p:txBody>
          <a:bodyPr tIns="91440" bIns="91440" anchor="ctr"/>
          <a:lstStyle/>
          <a:p>
            <a:pPr>
              <a:spcBef>
                <a:spcPct val="50000"/>
              </a:spcBef>
            </a:pPr>
            <a:r>
              <a:rPr lang="en-US" sz="1000" b="1" dirty="0">
                <a:solidFill>
                  <a:schemeClr val="bg1"/>
                </a:solidFill>
              </a:rPr>
              <a:t>FOR INTERNAL USE ONLY</a:t>
            </a:r>
          </a:p>
        </p:txBody>
      </p:sp>
      <p:sp>
        <p:nvSpPr>
          <p:cNvPr id="9" name="Rectangle 2"/>
          <p:cNvSpPr txBox="1">
            <a:spLocks noChangeArrowheads="1"/>
          </p:cNvSpPr>
          <p:nvPr/>
        </p:nvSpPr>
        <p:spPr bwMode="gray">
          <a:xfrm>
            <a:off x="3365770" y="3014236"/>
            <a:ext cx="5605875" cy="2109788"/>
          </a:xfrm>
          <a:prstGeom prst="rect">
            <a:avLst/>
          </a:prstGeom>
          <a:noFill/>
          <a:ln w="9525">
            <a:noFill/>
            <a:miter lim="800000"/>
            <a:headEnd/>
            <a:tailEnd/>
          </a:ln>
          <a:effectLst/>
        </p:spPr>
        <p:txBody>
          <a:bodyPr lIns="0" tIns="0" rIns="0" bIns="0"/>
          <a:lstStyle/>
          <a:p>
            <a:pPr algn="r">
              <a:lnSpc>
                <a:spcPts val="3240"/>
              </a:lnSpc>
              <a:defRPr/>
            </a:pPr>
            <a:r>
              <a:rPr lang="en-GB" sz="1200" b="1" baseline="-25000" dirty="0" smtClean="0">
                <a:solidFill>
                  <a:schemeClr val="bg1"/>
                </a:solidFill>
              </a:rPr>
              <a:t>TRANSACTION SERVICES</a:t>
            </a:r>
          </a:p>
          <a:p>
            <a:pPr algn="r">
              <a:lnSpc>
                <a:spcPts val="3240"/>
              </a:lnSpc>
              <a:defRPr/>
            </a:pPr>
            <a:r>
              <a:rPr lang="en-GB" sz="2000" b="1" kern="0" dirty="0" smtClean="0">
                <a:solidFill>
                  <a:schemeClr val="bg1"/>
                </a:solidFill>
                <a:latin typeface="Arial"/>
                <a:cs typeface="Arial"/>
              </a:rPr>
              <a:t>FINANCIAL DUE DILIGENCE (FDD) TOOLKIT</a:t>
            </a:r>
          </a:p>
          <a:p>
            <a:pPr algn="r">
              <a:lnSpc>
                <a:spcPts val="3240"/>
              </a:lnSpc>
              <a:defRPr/>
            </a:pPr>
            <a:endParaRPr lang="en-GB" sz="3200" b="1" kern="0" dirty="0" smtClean="0">
              <a:solidFill>
                <a:schemeClr val="bg1"/>
              </a:solidFill>
              <a:latin typeface="Arial"/>
              <a:cs typeface="Arial"/>
            </a:endParaRPr>
          </a:p>
          <a:p>
            <a:pPr algn="r">
              <a:lnSpc>
                <a:spcPts val="3240"/>
              </a:lnSpc>
              <a:defRPr/>
            </a:pPr>
            <a:r>
              <a:rPr lang="en-GB" sz="3000" b="1" kern="0" dirty="0" smtClean="0">
                <a:solidFill>
                  <a:schemeClr val="bg1"/>
                </a:solidFill>
                <a:latin typeface="Arial"/>
                <a:cs typeface="Arial"/>
              </a:rPr>
              <a:t>Interaction zero</a:t>
            </a:r>
            <a:r>
              <a:rPr lang="en-GB" sz="3000" b="1" kern="0" baseline="30000" dirty="0" smtClean="0">
                <a:solidFill>
                  <a:schemeClr val="bg1"/>
                </a:solidFill>
                <a:latin typeface="Arial"/>
                <a:cs typeface="Arial"/>
              </a:rPr>
              <a:t>1</a:t>
            </a:r>
          </a:p>
          <a:p>
            <a:pPr algn="r">
              <a:lnSpc>
                <a:spcPts val="3240"/>
              </a:lnSpc>
              <a:defRPr/>
            </a:pPr>
            <a:r>
              <a:rPr lang="en-GB" sz="3000" b="1" kern="0" dirty="0" smtClean="0">
                <a:solidFill>
                  <a:schemeClr val="bg1"/>
                </a:solidFill>
                <a:latin typeface="Arial"/>
                <a:cs typeface="Arial"/>
              </a:rPr>
              <a:t>Capabilities and benefits</a:t>
            </a:r>
            <a:endParaRPr lang="en-GB" sz="3000" b="1" kern="0" dirty="0" smtClean="0">
              <a:solidFill>
                <a:schemeClr val="bg1"/>
              </a:solidFill>
              <a:latin typeface="Arial"/>
              <a:ea typeface="+mj-ea"/>
              <a:cs typeface="Arial"/>
            </a:endParaRPr>
          </a:p>
          <a:p>
            <a:pPr algn="r">
              <a:lnSpc>
                <a:spcPts val="3240"/>
              </a:lnSpc>
              <a:defRPr/>
            </a:pPr>
            <a:r>
              <a:rPr lang="en-GB" sz="1200" b="1" kern="0" dirty="0" smtClean="0">
                <a:solidFill>
                  <a:schemeClr val="bg1"/>
                </a:solidFill>
                <a:latin typeface="Arial"/>
                <a:ea typeface="+mj-ea"/>
                <a:cs typeface="Arial"/>
              </a:rPr>
              <a:t>January 2012</a:t>
            </a:r>
            <a:endParaRPr lang="en-US" sz="1200" b="1" kern="0" dirty="0">
              <a:solidFill>
                <a:schemeClr val="bg1"/>
              </a:solidFill>
              <a:latin typeface="Arial"/>
              <a:ea typeface="+mj-ea"/>
              <a:cs typeface="Arial"/>
            </a:endParaRPr>
          </a:p>
        </p:txBody>
      </p:sp>
      <p:sp>
        <p:nvSpPr>
          <p:cNvPr id="7" name="Comment 28"/>
          <p:cNvSpPr>
            <a:spLocks noChangeArrowheads="1"/>
          </p:cNvSpPr>
          <p:nvPr/>
        </p:nvSpPr>
        <p:spPr bwMode="gray">
          <a:xfrm>
            <a:off x="4367719" y="1804657"/>
            <a:ext cx="4776282" cy="996909"/>
          </a:xfrm>
          <a:prstGeom prst="rect">
            <a:avLst/>
          </a:prstGeom>
          <a:solidFill>
            <a:srgbClr val="7AB800"/>
          </a:solidFill>
          <a:ln w="9525">
            <a:solidFill>
              <a:srgbClr val="FFFFFF"/>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kern="0" dirty="0" smtClean="0">
                <a:solidFill>
                  <a:srgbClr val="FFFFFF"/>
                </a:solidFill>
              </a:rPr>
              <a:t>Financial due diligence (FDD) services are permitted for audit clients subject to the general independence considerations for SEC and IFAC audit clients contained in  "</a:t>
            </a:r>
            <a:r>
              <a:rPr lang="en-US" sz="900" kern="0" dirty="0" smtClean="0">
                <a:solidFill>
                  <a:srgbClr val="FFFFFF"/>
                </a:solidFill>
                <a:hlinkClick r:id="rId3"/>
              </a:rPr>
              <a:t>Auditor Independence - General guidance for TS Services</a:t>
            </a:r>
            <a:r>
              <a:rPr lang="en-US" sz="900" kern="0" dirty="0" smtClean="0">
                <a:solidFill>
                  <a:srgbClr val="FFFFFF"/>
                </a:solidFill>
              </a:rPr>
              <a:t>."  Additionally,  Chapters 11 and 20 of the </a:t>
            </a:r>
            <a:r>
              <a:rPr lang="en-US" sz="900" kern="0" dirty="0" smtClean="0">
                <a:solidFill>
                  <a:srgbClr val="FFFFFF"/>
                </a:solidFill>
                <a:hlinkClick r:id="rId4"/>
              </a:rPr>
              <a:t>Global Quality &amp; Risk Management Manual </a:t>
            </a:r>
            <a:r>
              <a:rPr lang="en-US" sz="900" kern="0" dirty="0" smtClean="0">
                <a:solidFill>
                  <a:srgbClr val="FFFFFF"/>
                </a:solidFill>
              </a:rPr>
              <a:t>and Sections 1 and 5 of the </a:t>
            </a:r>
            <a:r>
              <a:rPr lang="en-US" sz="900" kern="0" dirty="0" smtClean="0">
                <a:solidFill>
                  <a:srgbClr val="FFFFFF"/>
                </a:solidFill>
                <a:hlinkClick r:id="rId5"/>
              </a:rPr>
              <a:t>Global Transaction Services Manual</a:t>
            </a:r>
            <a:r>
              <a:rPr lang="en-US" sz="900" kern="0" dirty="0" smtClean="0">
                <a:solidFill>
                  <a:srgbClr val="FFFFFF"/>
                </a:solidFill>
              </a:rPr>
              <a:t> contain independence guidance. Where this warning icon is present in the toolkit, it is an indication of independence concerns for audit client engagements.</a:t>
            </a:r>
            <a:endParaRPr kumimoji="0" lang="en-US" sz="1000" b="0" i="0" u="none" strike="noStrike" kern="0" cap="none" spc="0" normalizeH="0" baseline="0" noProof="0" dirty="0">
              <a:ln>
                <a:noFill/>
              </a:ln>
              <a:solidFill>
                <a:srgbClr val="FFFFFF"/>
              </a:solidFill>
              <a:effectLst/>
              <a:uLnTx/>
              <a:uFillTx/>
              <a:cs typeface="Arial" charset="0"/>
            </a:endParaRPr>
          </a:p>
        </p:txBody>
      </p:sp>
      <p:pic>
        <p:nvPicPr>
          <p:cNvPr id="8" name="Picture 3" descr="DPP-1"/>
          <p:cNvPicPr>
            <a:picLocks noChangeAspect="1" noChangeArrowheads="1"/>
          </p:cNvPicPr>
          <p:nvPr/>
        </p:nvPicPr>
        <p:blipFill>
          <a:blip r:embed="rId6" cstate="print"/>
          <a:srcRect/>
          <a:stretch>
            <a:fillRect/>
          </a:stretch>
        </p:blipFill>
        <p:spPr bwMode="auto">
          <a:xfrm>
            <a:off x="3714276" y="1906061"/>
            <a:ext cx="492125" cy="485775"/>
          </a:xfrm>
          <a:prstGeom prst="rect">
            <a:avLst/>
          </a:prstGeom>
          <a:noFill/>
          <a:ln w="9525">
            <a:noFill/>
            <a:miter lim="800000"/>
            <a:headEnd/>
            <a:tailEnd/>
          </a:ln>
        </p:spPr>
      </p:pic>
      <p:sp>
        <p:nvSpPr>
          <p:cNvPr id="10" name="Text Box 22"/>
          <p:cNvSpPr txBox="1">
            <a:spLocks noChangeArrowheads="1"/>
          </p:cNvSpPr>
          <p:nvPr/>
        </p:nvSpPr>
        <p:spPr bwMode="auto">
          <a:xfrm>
            <a:off x="2743200" y="6161096"/>
            <a:ext cx="6400800" cy="696904"/>
          </a:xfrm>
          <a:prstGeom prst="rect">
            <a:avLst/>
          </a:prstGeom>
          <a:solidFill>
            <a:srgbClr val="00338D"/>
          </a:solidFill>
          <a:ln w="6350">
            <a:noFill/>
            <a:miter lim="800000"/>
            <a:headEnd/>
            <a:tailEnd/>
          </a:ln>
          <a:effectLst/>
        </p:spPr>
        <p:txBody>
          <a:bodyPr tIns="91440" bIns="9144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FFFFFF"/>
                </a:solidFill>
                <a:effectLst/>
                <a:uLnTx/>
                <a:uFillTx/>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
        <p:nvSpPr>
          <p:cNvPr id="11" name="TextBox 10"/>
          <p:cNvSpPr txBox="1"/>
          <p:nvPr/>
        </p:nvSpPr>
        <p:spPr bwMode="gray">
          <a:xfrm>
            <a:off x="2679700" y="5892800"/>
            <a:ext cx="4889500" cy="246221"/>
          </a:xfrm>
          <a:prstGeom prst="rect">
            <a:avLst/>
          </a:prstGeom>
          <a:noFill/>
        </p:spPr>
        <p:txBody>
          <a:bodyPr wrap="square" rtlCol="0">
            <a:spAutoFit/>
          </a:bodyPr>
          <a:lstStyle/>
          <a:p>
            <a:r>
              <a:rPr lang="en-US" sz="1000" i="1" dirty="0" smtClean="0">
                <a:solidFill>
                  <a:srgbClr val="E7EDF5"/>
                </a:solidFill>
              </a:rPr>
              <a:t>1. This document applies only to assistance by offshore teams to onshore teams</a:t>
            </a:r>
            <a:endParaRPr lang="en-US" sz="1000" i="1" dirty="0">
              <a:solidFill>
                <a:srgbClr val="E7EDF5"/>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19"/>
          <p:cNvSpPr>
            <a:spLocks noGrp="1"/>
          </p:cNvSpPr>
          <p:nvPr>
            <p:ph type="subTitle" idx="1"/>
          </p:nvPr>
        </p:nvSpPr>
        <p:spPr bwMode="gray">
          <a:xfrm>
            <a:off x="371226" y="1575583"/>
            <a:ext cx="4242977" cy="1878818"/>
          </a:xfrm>
        </p:spPr>
        <p:txBody>
          <a:bodyPr/>
          <a:lstStyle/>
          <a:p>
            <a:r>
              <a:rPr lang="en-US" b="1" dirty="0" smtClean="0"/>
              <a:t>The purpose of this document is to provide an overview of the capabilities of KGS staff to work on Interaction Zero. It also lists out the potential benefits of KGS staff executing these tasks vis-à-vis an onshore resource.</a:t>
            </a:r>
          </a:p>
          <a:p>
            <a:endParaRPr lang="en-US" b="1" dirty="0" smtClean="0"/>
          </a:p>
          <a:p>
            <a:pPr marL="0" lvl="1" indent="1588" algn="l">
              <a:defRPr/>
            </a:pPr>
            <a:r>
              <a:rPr lang="en-US" sz="1600" b="1" i="1" u="sng" dirty="0" smtClean="0">
                <a:solidFill>
                  <a:schemeClr val="bg1"/>
                </a:solidFill>
              </a:rPr>
              <a:t>Note:  </a:t>
            </a:r>
            <a:r>
              <a:rPr lang="en-US" sz="1600" b="1" i="1" u="sng" dirty="0" smtClean="0">
                <a:solidFill>
                  <a:srgbClr val="E7EDF5"/>
                </a:solidFill>
              </a:rPr>
              <a:t>Engagement teams should refer to the “guidance for offshore support opportunities” on page 7 of the FDD toolkit overview document before using any offshore resources on a client engagement</a:t>
            </a:r>
          </a:p>
          <a:p>
            <a:pPr marL="0" lvl="1" indent="1588" algn="l">
              <a:defRPr/>
            </a:pPr>
            <a:endParaRPr lang="en-US" sz="1600" b="1" dirty="0" smtClean="0">
              <a:solidFill>
                <a:schemeClr val="bg1"/>
              </a:solidFill>
            </a:endParaRPr>
          </a:p>
          <a:p>
            <a:endParaRPr lang="en-US" b="1" dirty="0" smtClean="0"/>
          </a:p>
        </p:txBody>
      </p:sp>
      <p:grpSp>
        <p:nvGrpSpPr>
          <p:cNvPr id="36" name="Group 35"/>
          <p:cNvGrpSpPr/>
          <p:nvPr/>
        </p:nvGrpSpPr>
        <p:grpSpPr bwMode="gray">
          <a:xfrm>
            <a:off x="6409434" y="4139166"/>
            <a:ext cx="2395538" cy="2393157"/>
            <a:chOff x="557213" y="1061987"/>
            <a:chExt cx="2395538" cy="2393157"/>
          </a:xfrm>
        </p:grpSpPr>
        <p:sp>
          <p:nvSpPr>
            <p:cNvPr id="37"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8"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9"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0"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1"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2"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3"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1000" b="1" kern="10" spc="360" dirty="0" smtClean="0">
                  <a:ln w="9525">
                    <a:noFill/>
                    <a:round/>
                    <a:headEnd/>
                    <a:tailEnd/>
                  </a:ln>
                  <a:solidFill>
                    <a:srgbClr val="F8F8F8"/>
                  </a:solidFill>
                  <a:latin typeface="+mj-lt"/>
                  <a:cs typeface="Arial"/>
                </a:rPr>
                <a:t>GO TO MARKET MATERIALS</a:t>
              </a:r>
              <a:endParaRPr lang="en-US" sz="1000" b="1" kern="10" spc="360" dirty="0">
                <a:ln w="9525">
                  <a:noFill/>
                  <a:round/>
                  <a:headEnd/>
                  <a:tailEnd/>
                </a:ln>
                <a:solidFill>
                  <a:srgbClr val="F8F8F8"/>
                </a:solidFill>
                <a:latin typeface="+mj-lt"/>
                <a:cs typeface="Arial"/>
              </a:endParaRPr>
            </a:p>
          </p:txBody>
        </p:sp>
        <p:sp>
          <p:nvSpPr>
            <p:cNvPr id="44"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1000" b="1" kern="10" spc="360" dirty="0" smtClean="0">
                  <a:ln w="9525">
                    <a:noFill/>
                    <a:round/>
                    <a:headEnd/>
                    <a:tailEnd/>
                  </a:ln>
                  <a:solidFill>
                    <a:srgbClr val="F8F8F8"/>
                  </a:solidFill>
                  <a:latin typeface="+mj-lt"/>
                  <a:cs typeface="Arial"/>
                </a:rPr>
                <a:t>RISK MANAGEMENT GUIDANCE</a:t>
              </a:r>
              <a:endParaRPr lang="en-US" sz="1000" b="1" kern="10" spc="360" dirty="0">
                <a:ln w="9525">
                  <a:noFill/>
                  <a:round/>
                  <a:headEnd/>
                  <a:tailEnd/>
                </a:ln>
                <a:solidFill>
                  <a:srgbClr val="F8F8F8"/>
                </a:solidFill>
                <a:latin typeface="+mj-lt"/>
                <a:cs typeface="Arial"/>
              </a:endParaRPr>
            </a:p>
          </p:txBody>
        </p:sp>
        <p:sp>
          <p:nvSpPr>
            <p:cNvPr id="45" name="Oval 44"/>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6" name="Oval 45"/>
            <p:cNvSpPr/>
            <p:nvPr/>
          </p:nvSpPr>
          <p:spPr bwMode="gray">
            <a:xfrm>
              <a:off x="2583657" y="2892243"/>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7" name="TextBox 46"/>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PROCESS</a:t>
              </a:r>
            </a:p>
            <a:p>
              <a:pPr algn="ctr"/>
              <a:r>
                <a:rPr lang="en-US" sz="800" dirty="0" smtClean="0">
                  <a:solidFill>
                    <a:schemeClr val="accent1"/>
                  </a:solidFill>
                  <a:latin typeface="+mj-lt"/>
                </a:rPr>
                <a:t>GUIDANCE</a:t>
              </a:r>
              <a:endParaRPr lang="en-US" sz="800" dirty="0">
                <a:solidFill>
                  <a:schemeClr val="accent1"/>
                </a:solidFill>
                <a:latin typeface="+mj-lt"/>
              </a:endParaRPr>
            </a:p>
          </p:txBody>
        </p:sp>
        <p:sp>
          <p:nvSpPr>
            <p:cNvPr id="48" name="TextBox 47"/>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n-lt"/>
                </a:rPr>
                <a:t>FDD WORK</a:t>
              </a:r>
            </a:p>
            <a:p>
              <a:pPr algn="ctr"/>
              <a:r>
                <a:rPr lang="en-US" sz="800" dirty="0" smtClean="0">
                  <a:solidFill>
                    <a:schemeClr val="accent1"/>
                  </a:solidFill>
                  <a:latin typeface="+mn-lt"/>
                </a:rPr>
                <a:t>AREAS</a:t>
              </a:r>
              <a:endParaRPr lang="en-US" sz="800" dirty="0">
                <a:solidFill>
                  <a:schemeClr val="accent1"/>
                </a:solidFill>
                <a:latin typeface="+mn-lt"/>
              </a:endParaRPr>
            </a:p>
          </p:txBody>
        </p:sp>
        <p:sp>
          <p:nvSpPr>
            <p:cNvPr id="49" name="TextBox 48"/>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ENABLERS</a:t>
              </a:r>
              <a:endParaRPr lang="en-US" sz="800" dirty="0">
                <a:solidFill>
                  <a:schemeClr val="accent1"/>
                </a:solidFill>
                <a:latin typeface="+mj-lt"/>
              </a:endParaRPr>
            </a:p>
          </p:txBody>
        </p:sp>
        <p:sp>
          <p:nvSpPr>
            <p:cNvPr id="50" name="TextBox 49"/>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OFFSHORE</a:t>
              </a:r>
            </a:p>
            <a:p>
              <a:pPr algn="ctr"/>
              <a:r>
                <a:rPr lang="en-US" sz="800" dirty="0" smtClean="0">
                  <a:solidFill>
                    <a:schemeClr val="accent1"/>
                  </a:solidFill>
                  <a:latin typeface="+mj-lt"/>
                </a:rPr>
                <a:t>SUPPORT</a:t>
              </a:r>
            </a:p>
            <a:p>
              <a:pPr algn="ctr"/>
              <a:r>
                <a:rPr lang="en-US" sz="800" dirty="0" smtClean="0">
                  <a:solidFill>
                    <a:schemeClr val="accent1"/>
                  </a:solidFill>
                  <a:latin typeface="+mj-lt"/>
                </a:rPr>
                <a:t>OPPORTUNITIES</a:t>
              </a:r>
            </a:p>
          </p:txBody>
        </p:sp>
        <p:sp>
          <p:nvSpPr>
            <p:cNvPr id="51" name="Oval 50"/>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latin typeface="+mj-lt"/>
              </a:endParaRPr>
            </a:p>
          </p:txBody>
        </p:sp>
        <p:sp>
          <p:nvSpPr>
            <p:cNvPr id="52" name="TextBox 51"/>
            <p:cNvSpPr txBox="1"/>
            <p:nvPr/>
          </p:nvSpPr>
          <p:spPr bwMode="gray">
            <a:xfrm>
              <a:off x="1496240" y="2084843"/>
              <a:ext cx="532436" cy="338554"/>
            </a:xfrm>
            <a:prstGeom prst="rect">
              <a:avLst/>
            </a:prstGeom>
            <a:noFill/>
          </p:spPr>
          <p:txBody>
            <a:bodyPr wrap="square" rtlCol="0">
              <a:spAutoFit/>
            </a:bodyPr>
            <a:lstStyle/>
            <a:p>
              <a:pPr algn="ctr"/>
              <a:r>
                <a:rPr lang="en-US" sz="800" b="1" dirty="0" smtClean="0">
                  <a:solidFill>
                    <a:schemeClr val="bg1"/>
                  </a:solidFill>
                  <a:effectLst>
                    <a:outerShdw blurRad="38100" dist="38100" dir="2700000" algn="tl">
                      <a:srgbClr val="000000">
                        <a:alpha val="43137"/>
                      </a:srgbClr>
                    </a:outerShdw>
                  </a:effectLst>
                  <a:latin typeface="+mj-lt"/>
                </a:rPr>
                <a:t>FDD </a:t>
              </a:r>
            </a:p>
            <a:p>
              <a:pPr algn="ctr"/>
              <a:r>
                <a:rPr lang="en-US" sz="800" b="1" dirty="0" smtClean="0">
                  <a:solidFill>
                    <a:schemeClr val="bg1"/>
                  </a:solidFill>
                  <a:effectLst>
                    <a:outerShdw blurRad="38100" dist="38100" dir="2700000" algn="tl">
                      <a:srgbClr val="000000">
                        <a:alpha val="43137"/>
                      </a:srgbClr>
                    </a:outerShdw>
                  </a:effectLst>
                  <a:latin typeface="+mj-lt"/>
                </a:rPr>
                <a:t>Toolkit</a:t>
              </a:r>
              <a:endParaRPr lang="en-US" sz="8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1600" b="0" dirty="0" smtClean="0">
                <a:solidFill>
                  <a:schemeClr val="accent1">
                    <a:lumMod val="20000"/>
                    <a:lumOff val="80000"/>
                  </a:schemeClr>
                </a:solidFill>
              </a:rPr>
              <a:t>Interaction Zero</a:t>
            </a:r>
            <a:br>
              <a:rPr lang="en-GB" sz="1600" b="0" dirty="0" smtClean="0">
                <a:solidFill>
                  <a:schemeClr val="accent1">
                    <a:lumMod val="20000"/>
                    <a:lumOff val="80000"/>
                  </a:schemeClr>
                </a:solidFill>
              </a:rPr>
            </a:br>
            <a:r>
              <a:rPr lang="en-GB" sz="1800" dirty="0" smtClean="0"/>
              <a:t>Capabilities and benefits</a:t>
            </a:r>
            <a:endParaRPr lang="en-US" sz="1800" dirty="0"/>
          </a:p>
        </p:txBody>
      </p:sp>
      <p:graphicFrame>
        <p:nvGraphicFramePr>
          <p:cNvPr id="4" name="Table 3"/>
          <p:cNvGraphicFramePr>
            <a:graphicFrameLocks noGrp="1"/>
          </p:cNvGraphicFramePr>
          <p:nvPr/>
        </p:nvGraphicFramePr>
        <p:xfrm>
          <a:off x="252047" y="1255535"/>
          <a:ext cx="4254012" cy="2520627"/>
        </p:xfrm>
        <a:graphic>
          <a:graphicData uri="http://schemas.openxmlformats.org/drawingml/2006/table">
            <a:tbl>
              <a:tblPr firstRow="1" bandRow="1">
                <a:tableStyleId>{5C22544A-7EE6-4342-B048-85BDC9FD1C3A}</a:tableStyleId>
              </a:tblPr>
              <a:tblGrid>
                <a:gridCol w="4254012"/>
              </a:tblGrid>
              <a:tr h="308507">
                <a:tc>
                  <a:txBody>
                    <a:bodyPr/>
                    <a:lstStyle/>
                    <a:p>
                      <a:pPr>
                        <a:spcBef>
                          <a:spcPts val="600"/>
                        </a:spcBef>
                      </a:pPr>
                      <a:r>
                        <a:rPr lang="en-US" sz="1200" dirty="0" smtClean="0"/>
                        <a:t>Capabilities</a:t>
                      </a:r>
                    </a:p>
                  </a:txBody>
                  <a:tcPr marL="49846" marR="49846" marT="54000" marB="54000">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409DAD"/>
                    </a:solidFill>
                  </a:tcPr>
                </a:tc>
              </a:tr>
              <a:tr h="2212120">
                <a:tc>
                  <a:txBody>
                    <a:bodyPr/>
                    <a:lstStyle/>
                    <a:p>
                      <a:pPr marL="182563" marR="0" indent="-182563"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lang="en-US" sz="1200" kern="1200" dirty="0" smtClean="0">
                          <a:solidFill>
                            <a:schemeClr val="dk1"/>
                          </a:solidFill>
                          <a:latin typeface="+mn-lt"/>
                          <a:ea typeface="+mn-ea"/>
                          <a:cs typeface="+mn-cs"/>
                        </a:rPr>
                        <a:t>Background</a:t>
                      </a:r>
                      <a:r>
                        <a:rPr lang="en-US" sz="1200" kern="1200" baseline="0" dirty="0" smtClean="0">
                          <a:solidFill>
                            <a:schemeClr val="dk1"/>
                          </a:solidFill>
                          <a:latin typeface="+mn-lt"/>
                          <a:ea typeface="+mn-ea"/>
                          <a:cs typeface="+mn-cs"/>
                        </a:rPr>
                        <a:t> research on the client and the target</a:t>
                      </a:r>
                    </a:p>
                    <a:p>
                      <a:pPr marL="182563" marR="0" indent="-182563"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lang="en-US" sz="1200" kern="1200" baseline="0" dirty="0" smtClean="0">
                          <a:solidFill>
                            <a:schemeClr val="dk1"/>
                          </a:solidFill>
                          <a:latin typeface="+mn-lt"/>
                          <a:ea typeface="+mn-ea"/>
                          <a:cs typeface="+mn-cs"/>
                        </a:rPr>
                        <a:t>Populate interaction zero on the basis of the team briefing meeting</a:t>
                      </a:r>
                      <a:endParaRPr lang="en-US" sz="1200" kern="1200" dirty="0" smtClean="0">
                        <a:solidFill>
                          <a:schemeClr val="dk1"/>
                        </a:solidFill>
                        <a:latin typeface="+mn-lt"/>
                        <a:ea typeface="+mn-ea"/>
                        <a:cs typeface="+mn-cs"/>
                      </a:endParaRPr>
                    </a:p>
                  </a:txBody>
                  <a:tcPr marL="49846" marR="49846" marT="54000" marB="54000">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E5F2F4"/>
                    </a:solidFill>
                  </a:tcPr>
                </a:tc>
              </a:tr>
            </a:tbl>
          </a:graphicData>
        </a:graphic>
      </p:graphicFrame>
      <p:graphicFrame>
        <p:nvGraphicFramePr>
          <p:cNvPr id="9" name="Table 8"/>
          <p:cNvGraphicFramePr>
            <a:graphicFrameLocks noGrp="1"/>
          </p:cNvGraphicFramePr>
          <p:nvPr/>
        </p:nvGraphicFramePr>
        <p:xfrm>
          <a:off x="4637943" y="1268413"/>
          <a:ext cx="4254012" cy="2479234"/>
        </p:xfrm>
        <a:graphic>
          <a:graphicData uri="http://schemas.openxmlformats.org/drawingml/2006/table">
            <a:tbl>
              <a:tblPr firstRow="1" bandRow="1">
                <a:tableStyleId>{5C22544A-7EE6-4342-B048-85BDC9FD1C3A}</a:tableStyleId>
              </a:tblPr>
              <a:tblGrid>
                <a:gridCol w="4254012"/>
              </a:tblGrid>
              <a:tr h="260265">
                <a:tc>
                  <a:txBody>
                    <a:bodyPr/>
                    <a:lstStyle/>
                    <a:p>
                      <a:pPr>
                        <a:spcBef>
                          <a:spcPts val="600"/>
                        </a:spcBef>
                      </a:pPr>
                      <a:r>
                        <a:rPr lang="en-US" sz="1200" dirty="0" smtClean="0"/>
                        <a:t>Benefits</a:t>
                      </a:r>
                    </a:p>
                  </a:txBody>
                  <a:tcPr marL="49846" marR="49846" marT="54000" marB="54000">
                    <a:lnL w="6350" cap="flat" cmpd="sng" algn="ctr">
                      <a:solidFill>
                        <a:srgbClr val="AA5CAA"/>
                      </a:solidFill>
                      <a:prstDash val="solid"/>
                      <a:round/>
                      <a:headEnd type="none" w="med" len="med"/>
                      <a:tailEnd type="none" w="med" len="med"/>
                    </a:lnL>
                    <a:lnR w="6350" cap="flat" cmpd="sng" algn="ctr">
                      <a:solidFill>
                        <a:srgbClr val="AA5CAA"/>
                      </a:solidFill>
                      <a:prstDash val="solid"/>
                      <a:round/>
                      <a:headEnd type="none" w="med" len="med"/>
                      <a:tailEnd type="none" w="med" len="med"/>
                    </a:lnR>
                    <a:lnT w="6350" cap="flat" cmpd="sng" algn="ctr">
                      <a:solidFill>
                        <a:srgbClr val="AA5CAA"/>
                      </a:solidFill>
                      <a:prstDash val="solid"/>
                      <a:round/>
                      <a:headEnd type="none" w="med" len="med"/>
                      <a:tailEnd type="none" w="med" len="med"/>
                    </a:lnT>
                    <a:lnB w="6350" cap="flat" cmpd="sng" algn="ctr">
                      <a:solidFill>
                        <a:srgbClr val="AA5CAA"/>
                      </a:solidFill>
                      <a:prstDash val="solid"/>
                      <a:round/>
                      <a:headEnd type="none" w="med" len="med"/>
                      <a:tailEnd type="none" w="med" len="med"/>
                    </a:lnB>
                    <a:solidFill>
                      <a:srgbClr val="AA5CAA"/>
                    </a:solidFill>
                  </a:tcPr>
                </a:tc>
              </a:tr>
              <a:tr h="2188354">
                <a:tc>
                  <a:txBody>
                    <a:bodyPr/>
                    <a:lstStyle/>
                    <a:p>
                      <a:pPr marL="182563" lvl="1"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Onshore</a:t>
                      </a:r>
                      <a:r>
                        <a:rPr lang="en-US" sz="1200" kern="1200" baseline="0" dirty="0" smtClean="0">
                          <a:solidFill>
                            <a:schemeClr val="dk1"/>
                          </a:solidFill>
                          <a:latin typeface="+mn-lt"/>
                          <a:ea typeface="+mn-ea"/>
                          <a:cs typeface="+mn-cs"/>
                        </a:rPr>
                        <a:t> team can focus on high priority items which are to be delivered to the client</a:t>
                      </a:r>
                    </a:p>
                    <a:p>
                      <a:pPr marL="182563" lvl="1" indent="-182563" algn="l" defTabSz="914400" rtl="0" eaLnBrk="1" latinLnBrk="0" hangingPunct="1">
                        <a:spcBef>
                          <a:spcPts val="600"/>
                        </a:spcBef>
                        <a:buClr>
                          <a:schemeClr val="accent1"/>
                        </a:buClr>
                        <a:buSzPct val="125000"/>
                        <a:buFont typeface="Arial" pitchFamily="34" charset="0"/>
                        <a:buChar char="▪"/>
                      </a:pPr>
                      <a:r>
                        <a:rPr lang="en-US" sz="1200" kern="1200" baseline="0" dirty="0" smtClean="0">
                          <a:solidFill>
                            <a:schemeClr val="dk1"/>
                          </a:solidFill>
                          <a:latin typeface="+mn-lt"/>
                          <a:ea typeface="+mn-ea"/>
                          <a:cs typeface="+mn-cs"/>
                        </a:rPr>
                        <a:t>The offshore team member has a good understanding of the deal and can progress to the next stage with minimal guidance from onshore team</a:t>
                      </a:r>
                      <a:endParaRPr lang="en-US" sz="1200" kern="1200" dirty="0" smtClean="0">
                        <a:solidFill>
                          <a:schemeClr val="dk1"/>
                        </a:solidFill>
                        <a:latin typeface="+mn-lt"/>
                        <a:ea typeface="+mn-ea"/>
                        <a:cs typeface="+mn-cs"/>
                      </a:endParaRPr>
                    </a:p>
                  </a:txBody>
                  <a:tcPr marL="49846" marR="49846" marT="54000" marB="54000">
                    <a:lnL w="6350" cap="flat" cmpd="sng" algn="ctr">
                      <a:solidFill>
                        <a:srgbClr val="AA5CAA"/>
                      </a:solidFill>
                      <a:prstDash val="solid"/>
                      <a:round/>
                      <a:headEnd type="none" w="med" len="med"/>
                      <a:tailEnd type="none" w="med" len="med"/>
                    </a:lnL>
                    <a:lnR w="6350" cap="flat" cmpd="sng" algn="ctr">
                      <a:solidFill>
                        <a:srgbClr val="AA5CAA"/>
                      </a:solidFill>
                      <a:prstDash val="solid"/>
                      <a:round/>
                      <a:headEnd type="none" w="med" len="med"/>
                      <a:tailEnd type="none" w="med" len="med"/>
                    </a:lnR>
                    <a:lnT w="6350" cap="flat" cmpd="sng" algn="ctr">
                      <a:solidFill>
                        <a:srgbClr val="AA5CAA"/>
                      </a:solidFill>
                      <a:prstDash val="solid"/>
                      <a:round/>
                      <a:headEnd type="none" w="med" len="med"/>
                      <a:tailEnd type="none" w="med" len="med"/>
                    </a:lnT>
                    <a:lnB w="6350" cap="flat" cmpd="sng" algn="ctr">
                      <a:solidFill>
                        <a:srgbClr val="AA5CAA"/>
                      </a:solidFill>
                      <a:prstDash val="solid"/>
                      <a:round/>
                      <a:headEnd type="none" w="med" len="med"/>
                      <a:tailEnd type="none" w="med" len="med"/>
                    </a:lnB>
                    <a:solidFill>
                      <a:srgbClr val="F3E9F3"/>
                    </a:solidFill>
                  </a:tcPr>
                </a:tc>
              </a:tr>
            </a:tbl>
          </a:graphicData>
        </a:graphic>
      </p:graphicFrame>
      <p:graphicFrame>
        <p:nvGraphicFramePr>
          <p:cNvPr id="5" name="Table 4"/>
          <p:cNvGraphicFramePr>
            <a:graphicFrameLocks noGrp="1"/>
          </p:cNvGraphicFramePr>
          <p:nvPr/>
        </p:nvGraphicFramePr>
        <p:xfrm>
          <a:off x="270975" y="4016808"/>
          <a:ext cx="4254012" cy="2044800"/>
        </p:xfrm>
        <a:graphic>
          <a:graphicData uri="http://schemas.openxmlformats.org/drawingml/2006/table">
            <a:tbl>
              <a:tblPr firstRow="1" bandRow="1">
                <a:tableStyleId>{5C22544A-7EE6-4342-B048-85BDC9FD1C3A}</a:tableStyleId>
              </a:tblPr>
              <a:tblGrid>
                <a:gridCol w="4254012"/>
              </a:tblGrid>
              <a:tr h="229170">
                <a:tc>
                  <a:txBody>
                    <a:bodyPr/>
                    <a:lstStyle/>
                    <a:p>
                      <a:pPr>
                        <a:spcBef>
                          <a:spcPts val="600"/>
                        </a:spcBef>
                      </a:pPr>
                      <a:r>
                        <a:rPr lang="en-US" sz="1200" dirty="0" smtClean="0"/>
                        <a:t>Real</a:t>
                      </a:r>
                      <a:r>
                        <a:rPr lang="en-US" sz="1200" baseline="0" dirty="0" smtClean="0"/>
                        <a:t> life situation (1)</a:t>
                      </a:r>
                      <a:endParaRPr lang="en-US" sz="1200" dirty="0" smtClean="0"/>
                    </a:p>
                  </a:txBody>
                  <a:tcPr marL="49846" marR="49846" marT="54000" marB="54000">
                    <a:lnL w="6350" cap="flat" cmpd="sng" algn="ctr">
                      <a:solidFill>
                        <a:srgbClr val="4066AA"/>
                      </a:solidFill>
                      <a:prstDash val="solid"/>
                      <a:round/>
                      <a:headEnd type="none" w="med" len="med"/>
                      <a:tailEnd type="none" w="med" len="med"/>
                    </a:lnL>
                    <a:lnR w="6350" cap="flat" cmpd="sng" algn="ctr">
                      <a:solidFill>
                        <a:srgbClr val="4066AA"/>
                      </a:solidFill>
                      <a:prstDash val="solid"/>
                      <a:round/>
                      <a:headEnd type="none" w="med" len="med"/>
                      <a:tailEnd type="none" w="med" len="med"/>
                    </a:lnR>
                    <a:lnT w="6350" cap="flat" cmpd="sng" algn="ctr">
                      <a:solidFill>
                        <a:srgbClr val="4066AA"/>
                      </a:solidFill>
                      <a:prstDash val="solid"/>
                      <a:round/>
                      <a:headEnd type="none" w="med" len="med"/>
                      <a:tailEnd type="none" w="med" len="med"/>
                    </a:lnT>
                    <a:lnB w="6350" cap="flat" cmpd="sng" algn="ctr">
                      <a:solidFill>
                        <a:srgbClr val="4066AA"/>
                      </a:solidFill>
                      <a:prstDash val="solid"/>
                      <a:round/>
                      <a:headEnd type="none" w="med" len="med"/>
                      <a:tailEnd type="none" w="med" len="med"/>
                    </a:lnB>
                    <a:solidFill>
                      <a:srgbClr val="4066AA"/>
                    </a:solidFill>
                  </a:tcPr>
                </a:tc>
              </a:tr>
              <a:tr h="1642715">
                <a:tc>
                  <a:txBody>
                    <a:bodyPr/>
                    <a:lstStyle/>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A</a:t>
                      </a:r>
                      <a:r>
                        <a:rPr lang="en-US" sz="1200" kern="1200" baseline="0" dirty="0" smtClean="0">
                          <a:solidFill>
                            <a:schemeClr val="dk1"/>
                          </a:solidFill>
                          <a:latin typeface="+mn-lt"/>
                          <a:ea typeface="+mn-ea"/>
                          <a:cs typeface="+mn-cs"/>
                        </a:rPr>
                        <a:t>n onshore project team has just started to work on a project. An internal briefing meeting is scheduled and the offshore resource will also dial in. The partner explains the deal context, value drivers and other key points on the detailed interaction zero document. The offshore team member then populates the interaction zero template based on the meeting notes and some background research. This is then circulated to the project team which helps them to get a better understanding of the deal.</a:t>
                      </a:r>
                      <a:endParaRPr lang="en-US" sz="1200" kern="1200" dirty="0" smtClean="0">
                        <a:solidFill>
                          <a:schemeClr val="dk1"/>
                        </a:solidFill>
                        <a:latin typeface="+mn-lt"/>
                        <a:ea typeface="+mn-ea"/>
                        <a:cs typeface="+mn-cs"/>
                      </a:endParaRPr>
                    </a:p>
                  </a:txBody>
                  <a:tcPr marL="49846" marR="49846" marT="54000" marB="54000">
                    <a:lnL w="6350" cap="flat" cmpd="sng" algn="ctr">
                      <a:solidFill>
                        <a:srgbClr val="4066AA"/>
                      </a:solidFill>
                      <a:prstDash val="solid"/>
                      <a:round/>
                      <a:headEnd type="none" w="med" len="med"/>
                      <a:tailEnd type="none" w="med" len="med"/>
                    </a:lnL>
                    <a:lnR w="6350" cap="flat" cmpd="sng" algn="ctr">
                      <a:solidFill>
                        <a:srgbClr val="4066AA"/>
                      </a:solidFill>
                      <a:prstDash val="solid"/>
                      <a:round/>
                      <a:headEnd type="none" w="med" len="med"/>
                      <a:tailEnd type="none" w="med" len="med"/>
                    </a:lnR>
                    <a:lnT w="6350" cap="flat" cmpd="sng" algn="ctr">
                      <a:solidFill>
                        <a:srgbClr val="4066AA"/>
                      </a:solidFill>
                      <a:prstDash val="solid"/>
                      <a:round/>
                      <a:headEnd type="none" w="med" len="med"/>
                      <a:tailEnd type="none" w="med" len="med"/>
                    </a:lnT>
                    <a:lnB w="6350" cap="flat" cmpd="sng" algn="ctr">
                      <a:solidFill>
                        <a:srgbClr val="4066AA"/>
                      </a:solidFill>
                      <a:prstDash val="solid"/>
                      <a:round/>
                      <a:headEnd type="none" w="med" len="med"/>
                      <a:tailEnd type="none" w="med" len="med"/>
                    </a:lnB>
                    <a:solidFill>
                      <a:srgbClr val="E5EAF3"/>
                    </a:solidFill>
                  </a:tcPr>
                </a:tc>
              </a:tr>
            </a:tbl>
          </a:graphicData>
        </a:graphic>
      </p:graphicFrame>
      <p:pic>
        <p:nvPicPr>
          <p:cNvPr id="7" name="Picture 3"/>
          <p:cNvPicPr>
            <a:picLocks noChangeAspect="1" noChangeArrowheads="1"/>
          </p:cNvPicPr>
          <p:nvPr/>
        </p:nvPicPr>
        <p:blipFill>
          <a:blip r:embed="rId3" cstate="print"/>
          <a:srcRect/>
          <a:stretch>
            <a:fillRect/>
          </a:stretch>
        </p:blipFill>
        <p:spPr bwMode="auto">
          <a:xfrm>
            <a:off x="8088731" y="88767"/>
            <a:ext cx="82854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txBox="1">
            <a:spLocks/>
          </p:cNvSpPr>
          <p:nvPr/>
        </p:nvSpPr>
        <p:spPr bwMode="gray">
          <a:xfrm>
            <a:off x="320400" y="3789363"/>
            <a:ext cx="3531520" cy="2623794"/>
          </a:xfrm>
          <a:prstGeom prst="rect">
            <a:avLst/>
          </a:prstGeom>
          <a:noFill/>
          <a:ln w="9525">
            <a:noFill/>
            <a:miter lim="800000"/>
            <a:headEnd/>
            <a:tailEnd/>
          </a:ln>
        </p:spPr>
        <p:txBody>
          <a:bodyPr vert="horz" lIns="0" tIns="0" rIns="0" bIns="0" rtlCol="0" anchor="b">
            <a:noAutofit/>
          </a:bodyPr>
          <a:lstStyle/>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r>
              <a:rPr kumimoji="0" lang="en-US" sz="1000" b="0" i="0" u="none" strike="noStrike" kern="1200" cap="none" spc="0" normalizeH="0" baseline="0" noProof="0" dirty="0" smtClean="0">
                <a:ln>
                  <a:noFill/>
                </a:ln>
                <a:solidFill>
                  <a:srgbClr val="000000"/>
                </a:solidFill>
                <a:effectLst/>
                <a:uLnTx/>
                <a:uFillTx/>
                <a:latin typeface="Arial"/>
                <a:ea typeface="+mn-ea"/>
                <a:cs typeface="+mn-cs"/>
              </a:rPr>
              <a:t>© 2012 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endParaRPr kumimoji="0" lang="en-GB" sz="1000" b="0" i="0" u="none" strike="noStrike" kern="1200" cap="none" spc="0" normalizeH="0" baseline="0" noProof="0" dirty="0" smtClean="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en-GB" sz="1000" b="0" i="0" u="none" strike="noStrike" kern="1200" cap="none" spc="0" normalizeH="0" baseline="0" noProof="0" dirty="0" smtClean="0">
                <a:ln>
                  <a:noFill/>
                </a:ln>
                <a:solidFill>
                  <a:srgbClr val="000000"/>
                </a:solidFill>
                <a:effectLst/>
                <a:uLnTx/>
                <a:uFillTx/>
                <a:latin typeface="Arial"/>
                <a:ea typeface="+mn-ea"/>
                <a:cs typeface="+mn-cs"/>
              </a:rPr>
              <a:t>The KPMG name, logo and "cutting through complexity" are registered trademarks or trademarks of KPMG International Cooperative ("KPMG International"). </a:t>
            </a: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sld>
</file>

<file path=ppt/theme/theme1.xml><?xml version="1.0" encoding="utf-8"?>
<a:theme xmlns:a="http://schemas.openxmlformats.org/drawingml/2006/main" name="KPMG Template 2007">
  <a:themeElements>
    <a:clrScheme name="Custom 31">
      <a:dk1>
        <a:srgbClr val="000000"/>
      </a:dk1>
      <a:lt1>
        <a:srgbClr val="FFFFFF"/>
      </a:lt1>
      <a:dk2>
        <a:srgbClr val="000000"/>
      </a:dk2>
      <a:lt2>
        <a:srgbClr val="747678"/>
      </a:lt2>
      <a:accent1>
        <a:srgbClr val="00338D"/>
      </a:accent1>
      <a:accent2>
        <a:srgbClr val="6A7F10"/>
      </a:accent2>
      <a:accent3>
        <a:srgbClr val="8E258D"/>
      </a:accent3>
      <a:accent4>
        <a:srgbClr val="007C92"/>
      </a:accent4>
      <a:accent5>
        <a:srgbClr val="B5BF88"/>
      </a:accent5>
      <a:accent6>
        <a:srgbClr val="DADFC3"/>
      </a:accent6>
      <a:hlink>
        <a:srgbClr val="007C92"/>
      </a:hlink>
      <a:folHlink>
        <a:srgbClr val="8E258D"/>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PMG">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B5BF88"/>
        </a:accent5>
        <a:accent6>
          <a:srgbClr val="5F720D"/>
        </a:accent6>
        <a:hlink>
          <a:srgbClr val="BABBBC"/>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The purpose of this document is to provide an overview of the capabilities of KGS staff to work on Interaction Zero. It also lists out the potential benefits of KGS staff executing these tasks vis-à-vis an onshore resource. </Abstract>
    <Category_x002f_DocumentType xmlns="be912a0f-871e-4bc8-abfc-ad9b3a1cba72">Methodology &amp; Tools | Technique Paper</Category_x002f_DocumentType>
    <Toolkit xmlns="be912a0f-871e-4bc8-abfc-ad9b3a1cba72">Financial Due Diligence</Toolkit>
    <Expiry_x0020_Date xmlns="be912a0f-871e-4bc8-abfc-ad9b3a1cba72">2013-10-25T04:00:00+00:00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FDD_OS_Zero</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2012-01-24T05:00:00+00:00</Publication_x0020_Date>
    <Primary_x0020_Language xmlns="be912a0f-871e-4bc8-abfc-ad9b3a1cba72">English</Primary_x0020_Language>
  </documentManagement>
</p:properties>
</file>

<file path=customXml/item2.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b6fa68c10bcbfe16f5dd8e8506e919e7">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1e8a956a5ef3ba11fe20f9b69c369283"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180E64-00AF-45D7-9271-184E4DC506FC}"/>
</file>

<file path=customXml/itemProps2.xml><?xml version="1.0" encoding="utf-8"?>
<ds:datastoreItem xmlns:ds="http://schemas.openxmlformats.org/officeDocument/2006/customXml" ds:itemID="{23576E51-7DF5-4B0F-BC02-A47D2B078325}"/>
</file>

<file path=customXml/itemProps3.xml><?xml version="1.0" encoding="utf-8"?>
<ds:datastoreItem xmlns:ds="http://schemas.openxmlformats.org/officeDocument/2006/customXml" ds:itemID="{F0263060-3EE4-4868-8124-4B60DEABCE12}"/>
</file>

<file path=customXml/itemProps4.xml><?xml version="1.0" encoding="utf-8"?>
<ds:datastoreItem xmlns:ds="http://schemas.openxmlformats.org/officeDocument/2006/customXml" ds:itemID="{21344098-3624-4481-A29F-151B7854871E}"/>
</file>

<file path=docProps/app.xml><?xml version="1.0" encoding="utf-8"?>
<Properties xmlns="http://schemas.openxmlformats.org/officeDocument/2006/extended-properties" xmlns:vt="http://schemas.openxmlformats.org/officeDocument/2006/docPropsVTypes">
  <Template>KPMG Template 2007</Template>
  <TotalTime>0</TotalTime>
  <Words>536</Words>
  <Application>Microsoft Office PowerPoint</Application>
  <PresentationFormat>Letter Paper (8.5x11 in)</PresentationFormat>
  <Paragraphs>41</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KPMG Template 2007</vt:lpstr>
      <vt:lpstr>Slide 0</vt:lpstr>
      <vt:lpstr>Slide 1</vt:lpstr>
      <vt:lpstr>Interaction Zero Capabilities and benefits</vt:lpstr>
      <vt:lpstr>Slide 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Interaction zero capabilities benefits</dc:title>
  <dc:creator>Ramaswarmy, K.</dc:creator>
  <cp:keywords/>
  <dc:description/>
  <cp:lastModifiedBy/>
  <cp:revision>1</cp:revision>
  <dcterms:created xsi:type="dcterms:W3CDTF">2012-10-11T03:37:26Z</dcterms:created>
  <dcterms:modified xsi:type="dcterms:W3CDTF">2012-10-11T03:37:28Z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713200</vt:r8>
  </property>
  <property fmtid="{D5CDD505-2E9C-101B-9397-08002B2CF9AE}" pid="4" name="Post Confirm - AKM ONLY">
    <vt:bool>true</vt:bool>
  </property>
  <property fmtid="{D5CDD505-2E9C-101B-9397-08002B2CF9AE}" pid="5" name="WorkflowCreationPath">
    <vt:lpwstr>d20ad7bd-9864-410f-acc4-3f37b71799fb,4;</vt:lpwstr>
  </property>
  <property fmtid="{D5CDD505-2E9C-101B-9397-08002B2CF9AE}" pid="6" name="Abstract">
    <vt:lpwstr>The purpose of this document is to provide an overview of the capabilities of KGS staff to work on Interaction Zero. It also lists out the potential benefits of KGS staff executing these tasks vis-à-vis an onshore resource. </vt:lpwstr>
  </property>
  <property fmtid="{D5CDD505-2E9C-101B-9397-08002B2CF9AE}" pid="7" name="Keyword">
    <vt:lpwstr>FDD_OS_Zero</vt:lpwstr>
  </property>
  <property fmtid="{D5CDD505-2E9C-101B-9397-08002B2CF9AE}" pid="8" name="Expiry Date">
    <vt:lpwstr>2013-10-25T04:00:00+00:00</vt:lpwstr>
  </property>
  <property fmtid="{D5CDD505-2E9C-101B-9397-08002B2CF9AE}" pid="9" name="Copied">
    <vt:lpwstr>false</vt:lpwstr>
  </property>
  <property fmtid="{D5CDD505-2E9C-101B-9397-08002B2CF9AE}" pid="11" name="Primary Owner0">
    <vt:lpwstr>4</vt:lpwstr>
  </property>
  <property fmtid="{D5CDD505-2E9C-101B-9397-08002B2CF9AE}" pid="13" name="Contact Person">
    <vt:lpwstr>Global Advisory Development</vt:lpwstr>
  </property>
  <property fmtid="{D5CDD505-2E9C-101B-9397-08002B2CF9AE}" pid="15" name="Priority">
    <vt:lpwstr>(2) Normal</vt:lpwstr>
  </property>
  <property fmtid="{D5CDD505-2E9C-101B-9397-08002B2CF9AE}" pid="16" name="Toolkit0">
    <vt:lpwstr>134</vt:lpwstr>
  </property>
  <property fmtid="{D5CDD505-2E9C-101B-9397-08002B2CF9AE}" pid="18" name="Internal Use Only">
    <vt:lpwstr>false</vt:lpwstr>
  </property>
  <property fmtid="{D5CDD505-2E9C-101B-9397-08002B2CF9AE}" pid="20" name="# of Pages">
    <vt:lpwstr>4</vt:lpwstr>
  </property>
  <property fmtid="{D5CDD505-2E9C-101B-9397-08002B2CF9AE}" pid="22" name="Primary Language">
    <vt:lpwstr>19</vt:lpwstr>
  </property>
  <property fmtid="{D5CDD505-2E9C-101B-9397-08002B2CF9AE}" pid="26" name="Category/DocumentType">
    <vt:lpwstr>28</vt:lpwstr>
  </property>
  <property fmtid="{D5CDD505-2E9C-101B-9397-08002B2CF9AE}" pid="27" name="PrimarySGSLSN0">
    <vt:lpwstr>76</vt:lpwstr>
  </property>
  <property fmtid="{D5CDD505-2E9C-101B-9397-08002B2CF9AE}" pid="28" name="Global Coverage">
    <vt:lpwstr>true</vt:lpwstr>
  </property>
  <property fmtid="{D5CDD505-2E9C-101B-9397-08002B2CF9AE}" pid="29" name="Country Name">
    <vt:lpwstr>1</vt:lpwstr>
  </property>
  <property fmtid="{D5CDD505-2E9C-101B-9397-08002B2CF9AE}" pid="30" name="PublicationDate">
    <vt:lpwstr>2012-01-24T05:00:00+00:00</vt:lpwstr>
  </property>
  <property fmtid="{D5CDD505-2E9C-101B-9397-08002B2CF9AE}" pid="31" name="Sanitization Stage">
    <vt:lpwstr>10-Post</vt:lpwstr>
  </property>
  <property fmtid="{D5CDD505-2E9C-101B-9397-08002B2CF9AE}" pid="33" name="Active Status">
    <vt:lpwstr>Active</vt:lpwstr>
  </property>
  <property fmtid="{D5CDD505-2E9C-101B-9397-08002B2CF9AE}" pid="34" name="PostJobsID">
    <vt:lpwstr>120</vt:lpwstr>
  </property>
  <property fmtid="{D5CDD505-2E9C-101B-9397-08002B2CF9AE}" pid="35" name="SecondarySGSLSN">
    <vt:lpwstr>7778</vt:lpwstr>
  </property>
  <property fmtid="{D5CDD505-2E9C-101B-9397-08002B2CF9AE}" pid="36" name="KPMG Function">
    <vt:lpwstr>Advisory</vt:lpwstr>
  </property>
  <property fmtid="{D5CDD505-2E9C-101B-9397-08002B2CF9AE}" pid="37" name="Media Type">
    <vt:lpwstr>22</vt:lpwstr>
  </property>
  <property fmtid="{D5CDD505-2E9C-101B-9397-08002B2CF9AE}" pid="38" name="Risk Management Level">
    <vt:lpwstr>2</vt:lpwstr>
  </property>
  <property fmtid="{D5CDD505-2E9C-101B-9397-08002B2CF9AE}" pid="40" name="Services">
    <vt:lpwstr>87</vt:lpwstr>
  </property>
  <property fmtid="{D5CDD505-2E9C-101B-9397-08002B2CF9AE}" pid="43" name="AdvRiskMgmtLevel">
    <vt:lpwstr>2</vt:lpwstr>
  </property>
  <property fmtid="{D5CDD505-2E9C-101B-9397-08002B2CF9AE}" pid="44" name="AdvMediaType">
    <vt:lpwstr>24</vt:lpwstr>
  </property>
  <property fmtid="{D5CDD505-2E9C-101B-9397-08002B2CF9AE}" pid="45" name="AdvConfidential">
    <vt:lpwstr>false</vt:lpwstr>
  </property>
  <property fmtid="{D5CDD505-2E9C-101B-9397-08002B2CF9AE}" pid="46" name="AdvKPMGFunction">
    <vt:lpwstr>1</vt:lpwstr>
  </property>
  <property fmtid="{D5CDD505-2E9C-101B-9397-08002B2CF9AE}" pid="47" name="AdvToolkit">
    <vt:lpwstr>132</vt:lpwstr>
  </property>
  <property fmtid="{D5CDD505-2E9C-101B-9397-08002B2CF9AE}" pid="51" name="AdvSecContentURL">
    <vt:lpwstr/>
  </property>
  <property fmtid="{D5CDD505-2E9C-101B-9397-08002B2CF9AE}" pid="54" name="AdvPriOwner">
    <vt:lpwstr>4</vt:lpwstr>
  </property>
  <property fmtid="{D5CDD505-2E9C-101B-9397-08002B2CF9AE}" pid="58" name="AdvImageURL">
    <vt:lpwstr/>
  </property>
  <property fmtid="{D5CDD505-2E9C-101B-9397-08002B2CF9AE}" pid="61" name="AdvAbstract">
    <vt:lpwstr>The purpose of this document is to provide an overview of the capabilities of KGS staff to work on Interaction Zero. It also lists out the potential benefits of KGS staff executing these tasks vis-à-vis an onshore resource. </vt:lpwstr>
  </property>
  <property fmtid="{D5CDD505-2E9C-101B-9397-08002B2CF9AE}" pid="63" name="AdvFeatured">
    <vt:lpwstr>false</vt:lpwstr>
  </property>
  <property fmtid="{D5CDD505-2E9C-101B-9397-08002B2CF9AE}" pid="64" name="AdvPriLanguage">
    <vt:lpwstr>19</vt:lpwstr>
  </property>
  <property fmtid="{D5CDD505-2E9C-101B-9397-08002B2CF9AE}" pid="68" name="AdvCountryName">
    <vt:lpwstr>1</vt:lpwstr>
  </property>
  <property fmtid="{D5CDD505-2E9C-101B-9397-08002B2CF9AE}" pid="74" name="AdvPriSGSLSN">
    <vt:lpwstr>76</vt:lpwstr>
  </property>
  <property fmtid="{D5CDD505-2E9C-101B-9397-08002B2CF9AE}" pid="76" name="AdvPublicationDate">
    <vt:lpwstr>2012-01-24T05:00:00+00:00</vt:lpwstr>
  </property>
  <property fmtid="{D5CDD505-2E9C-101B-9397-08002B2CF9AE}" pid="78" name="AdvExpiryDate">
    <vt:lpwstr>2013-10-25T04:00:00+00:00</vt:lpwstr>
  </property>
  <property fmtid="{D5CDD505-2E9C-101B-9397-08002B2CF9AE}" pid="79" name="AdvSecSGSLSN">
    <vt:lpwstr>7778</vt:lpwstr>
  </property>
  <property fmtid="{D5CDD505-2E9C-101B-9397-08002B2CF9AE}" pid="84" name="AdvNativeURL">
    <vt:lpwstr/>
  </property>
  <property fmtid="{D5CDD505-2E9C-101B-9397-08002B2CF9AE}" pid="85" name="AdvServices">
    <vt:lpwstr>89</vt:lpwstr>
  </property>
  <property fmtid="{D5CDD505-2E9C-101B-9397-08002B2CF9AE}" pid="93" name="AdvCatDocType">
    <vt:lpwstr>28</vt:lpwstr>
  </property>
  <property fmtid="{D5CDD505-2E9C-101B-9397-08002B2CF9AE}" pid="95" name="AdvActiveStatus">
    <vt:lpwstr>Active</vt:lpwstr>
  </property>
  <property fmtid="{D5CDD505-2E9C-101B-9397-08002B2CF9AE}" pid="96" name="AdvGlobalCoverage">
    <vt:lpwstr>true</vt:lpwstr>
  </property>
  <property fmtid="{D5CDD505-2E9C-101B-9397-08002B2CF9AE}" pid="100" name="AdvContactPerson">
    <vt:lpwstr>Global Advisory Development</vt:lpwstr>
  </property>
  <property fmtid="{D5CDD505-2E9C-101B-9397-08002B2CF9AE}" pid="101" name="AdvKeyword">
    <vt:lpwstr>FDD_OS_Zero</vt:lpwstr>
  </property>
  <property fmtid="{D5CDD505-2E9C-101B-9397-08002B2CF9AE}" pid="102" name="AdvRiskReviewer">
    <vt:lpwstr/>
  </property>
</Properties>
</file>