
<file path=[Content_Types].xml><?xml version="1.0" encoding="utf-8"?>
<Types xmlns="http://schemas.openxmlformats.org/package/2006/content-types">
  <Override PartName="/ppt/notesSlides/notesSlide2.xml" ContentType="application/vnd.openxmlformats-officedocument.presentationml.notesSlide+xml"/>
  <Override PartName="/ppt/tags/tag8.xml" ContentType="application/vnd.openxmlformats-officedocument.presentationml.tags+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tags/tag4.xml" ContentType="application/vnd.openxmlformats-officedocument.presentationml.tags+xml"/>
  <Override PartName="/customXml/itemProps1.xml" ContentType="application/vnd.openxmlformats-officedocument.customXmlProperties+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commentAuthors.xml" ContentType="application/vnd.openxmlformats-officedocument.presentationml.commentAuthor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tags/tag12.xml" ContentType="application/vnd.openxmlformats-officedocument.presentationml.tags+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customXml/itemProps4.xml" ContentType="application/vnd.openxmlformats-officedocument.customXml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tags/tag7.xml" ContentType="application/vnd.openxmlformats-officedocument.presentationml.tags+xml"/>
  <Override PartName="/customXml/itemProps2.xml" ContentType="application/vnd.openxmlformats-officedocument.customXmlProperties+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tags/tag5.xml" ContentType="application/vnd.openxmlformats-officedocument.presentationml.tags+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emf" ContentType="image/x-emf"/>
  <Override PartName="/ppt/tags/tag3.xml" ContentType="application/vnd.openxmlformats-officedocument.presentationml.tags+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tags/tag1.xml" ContentType="application/vnd.openxmlformats-officedocument.presentationml.tags+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tags/tag13.xml" ContentType="application/vnd.openxmlformats-officedocument.presentationml.tags+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ppt/tags/tag11.xml" ContentType="application/vnd.openxmlformats-officedocument.presentationml.tags+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tags/tag6.xml" ContentType="application/vnd.openxmlformats-officedocument.presentationml.tags+xml"/>
  <Override PartName="/customXml/itemProps3.xml" ContentType="application/vnd.openxmlformats-officedocument.customXmlProperties+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ags/tag2.xml" ContentType="application/vnd.openxmlformats-officedocument.presentationml.tags+xml"/>
  <Override PartName="/ppt/notesSlides/notesSlide18.xml" ContentType="application/vnd.openxmlformats-officedocument.presentationml.notesSlide+xml"/>
  <Default Extension="rels" ContentType="application/vnd.openxmlformats-package.relationships+xml"/>
  <Override PartName="/ppt/slides/slide12.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removePersonalInfoOnSave="1" saveSubsetFonts="1">
  <p:sldMasterIdLst>
    <p:sldMasterId id="2147483648" r:id="rId1"/>
  </p:sldMasterIdLst>
  <p:notesMasterIdLst>
    <p:notesMasterId r:id="rId20"/>
  </p:notesMasterIdLst>
  <p:handoutMasterIdLst>
    <p:handoutMasterId r:id="rId21"/>
  </p:handoutMasterIdLst>
  <p:sldIdLst>
    <p:sldId id="283" r:id="rId2"/>
    <p:sldId id="454" r:id="rId3"/>
    <p:sldId id="455" r:id="rId4"/>
    <p:sldId id="443" r:id="rId5"/>
    <p:sldId id="445" r:id="rId6"/>
    <p:sldId id="446" r:id="rId7"/>
    <p:sldId id="447" r:id="rId8"/>
    <p:sldId id="444" r:id="rId9"/>
    <p:sldId id="448" r:id="rId10"/>
    <p:sldId id="449" r:id="rId11"/>
    <p:sldId id="436" r:id="rId12"/>
    <p:sldId id="450" r:id="rId13"/>
    <p:sldId id="453" r:id="rId14"/>
    <p:sldId id="438" r:id="rId15"/>
    <p:sldId id="439" r:id="rId16"/>
    <p:sldId id="437" r:id="rId17"/>
    <p:sldId id="452" r:id="rId18"/>
    <p:sldId id="456" r:id="rId19"/>
  </p:sldIdLst>
  <p:sldSz cx="9144000" cy="6858000" type="letter"/>
  <p:notesSz cx="6985000" cy="9283700"/>
  <p:defaultTextStyle>
    <a:defPPr>
      <a:defRPr lang="en-GB"/>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C84E00"/>
    <a:srgbClr val="E7EDF5"/>
    <a:srgbClr val="FAD8AF"/>
    <a:srgbClr val="85904E"/>
    <a:srgbClr val="E3A780"/>
    <a:srgbClr val="E5E9D3"/>
    <a:srgbClr val="C4C7B5"/>
    <a:srgbClr val="969696"/>
    <a:srgbClr val="E2E7CB"/>
    <a:srgbClr val="DEE3C7"/>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4003" autoAdjust="0"/>
    <p:restoredTop sz="84014" autoAdjust="0"/>
  </p:normalViewPr>
  <p:slideViewPr>
    <p:cSldViewPr snapToGrid="0" showGuides="1">
      <p:cViewPr varScale="1">
        <p:scale>
          <a:sx n="71" d="100"/>
          <a:sy n="71" d="100"/>
        </p:scale>
        <p:origin x="-1746" y="-90"/>
      </p:cViewPr>
      <p:guideLst>
        <p:guide orient="horz" pos="880"/>
        <p:guide orient="horz" pos="3984"/>
        <p:guide pos="2160"/>
        <p:guide pos="236"/>
        <p:guide/>
        <p:guide pos="2993"/>
        <p:guide pos="572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33" d="100"/>
        <a:sy n="33" d="100"/>
      </p:scale>
      <p:origin x="0" y="0"/>
    </p:cViewPr>
  </p:sorterViewPr>
  <p:notesViewPr>
    <p:cSldViewPr snapToGrid="0" showGuides="1">
      <p:cViewPr varScale="1">
        <p:scale>
          <a:sx n="49" d="100"/>
          <a:sy n="49" d="100"/>
        </p:scale>
        <p:origin x="-2616" y="-102"/>
      </p:cViewPr>
      <p:guideLst>
        <p:guide orient="horz" pos="2925"/>
        <p:guide pos="220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openxmlformats.org/officeDocument/2006/relationships/customXml" Target="../customXml/item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 Id="rId27" Type="http://schemas.openxmlformats.org/officeDocument/2006/relationships/customXml" Target="../customXml/item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26207" cy="464185"/>
          </a:xfrm>
          <a:prstGeom prst="rect">
            <a:avLst/>
          </a:prstGeom>
        </p:spPr>
        <p:txBody>
          <a:bodyPr vert="horz" lIns="85935" tIns="42968" rIns="85935" bIns="42968" rtlCol="0"/>
          <a:lstStyle>
            <a:lvl1pPr algn="l">
              <a:defRPr sz="1100"/>
            </a:lvl1pPr>
          </a:lstStyle>
          <a:p>
            <a:endParaRPr lang="en-US"/>
          </a:p>
        </p:txBody>
      </p:sp>
      <p:sp>
        <p:nvSpPr>
          <p:cNvPr id="3" name="Date Placeholder 2"/>
          <p:cNvSpPr>
            <a:spLocks noGrp="1"/>
          </p:cNvSpPr>
          <p:nvPr>
            <p:ph type="dt" sz="quarter" idx="1"/>
          </p:nvPr>
        </p:nvSpPr>
        <p:spPr>
          <a:xfrm>
            <a:off x="3957229" y="0"/>
            <a:ext cx="3026207" cy="464185"/>
          </a:xfrm>
          <a:prstGeom prst="rect">
            <a:avLst/>
          </a:prstGeom>
        </p:spPr>
        <p:txBody>
          <a:bodyPr vert="horz" lIns="85935" tIns="42968" rIns="85935" bIns="42968" rtlCol="0"/>
          <a:lstStyle>
            <a:lvl1pPr algn="r">
              <a:defRPr sz="1100"/>
            </a:lvl1pPr>
          </a:lstStyle>
          <a:p>
            <a:fld id="{0D22E357-049F-462B-BB65-E9632E0570CA}" type="datetimeFigureOut">
              <a:rPr lang="en-US" smtClean="0"/>
              <a:pPr/>
              <a:t>10/11/2012</a:t>
            </a:fld>
            <a:endParaRPr lang="en-US"/>
          </a:p>
        </p:txBody>
      </p:sp>
      <p:sp>
        <p:nvSpPr>
          <p:cNvPr id="4" name="Footer Placeholder 3"/>
          <p:cNvSpPr>
            <a:spLocks noGrp="1"/>
          </p:cNvSpPr>
          <p:nvPr>
            <p:ph type="ftr" sz="quarter" idx="2"/>
          </p:nvPr>
        </p:nvSpPr>
        <p:spPr>
          <a:xfrm>
            <a:off x="1" y="8818074"/>
            <a:ext cx="3026207" cy="464185"/>
          </a:xfrm>
          <a:prstGeom prst="rect">
            <a:avLst/>
          </a:prstGeom>
        </p:spPr>
        <p:txBody>
          <a:bodyPr vert="horz" lIns="85935" tIns="42968" rIns="85935" bIns="42968" rtlCol="0" anchor="b"/>
          <a:lstStyle>
            <a:lvl1pPr algn="l">
              <a:defRPr sz="1100"/>
            </a:lvl1pPr>
          </a:lstStyle>
          <a:p>
            <a:endParaRPr lang="en-US"/>
          </a:p>
        </p:txBody>
      </p:sp>
      <p:sp>
        <p:nvSpPr>
          <p:cNvPr id="5" name="Slide Number Placeholder 4"/>
          <p:cNvSpPr>
            <a:spLocks noGrp="1"/>
          </p:cNvSpPr>
          <p:nvPr>
            <p:ph type="sldNum" sz="quarter" idx="3"/>
          </p:nvPr>
        </p:nvSpPr>
        <p:spPr>
          <a:xfrm>
            <a:off x="3957229" y="8818074"/>
            <a:ext cx="3026207" cy="464185"/>
          </a:xfrm>
          <a:prstGeom prst="rect">
            <a:avLst/>
          </a:prstGeom>
        </p:spPr>
        <p:txBody>
          <a:bodyPr vert="horz" lIns="85935" tIns="42968" rIns="85935" bIns="42968" rtlCol="0" anchor="b"/>
          <a:lstStyle>
            <a:lvl1pPr algn="r">
              <a:defRPr sz="1100"/>
            </a:lvl1pPr>
          </a:lstStyle>
          <a:p>
            <a:fld id="{5C8AD0C5-4622-4E76-A636-035CC0EAC7ED}" type="slidenum">
              <a:rPr lang="en-US" smtClean="0"/>
              <a:pPr/>
              <a:t>‹#›</a:t>
            </a:fld>
            <a:endParaRPr lang="en-US"/>
          </a:p>
        </p:txBody>
      </p:sp>
    </p:spTree>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1"/>
            <a:ext cx="3026833" cy="464185"/>
          </a:xfrm>
          <a:prstGeom prst="rect">
            <a:avLst/>
          </a:prstGeom>
          <a:noFill/>
          <a:ln w="9525">
            <a:noFill/>
            <a:miter lim="800000"/>
            <a:headEnd/>
            <a:tailEnd/>
          </a:ln>
          <a:effectLst/>
        </p:spPr>
        <p:txBody>
          <a:bodyPr vert="horz" wrap="square" lIns="88899" tIns="44451" rIns="88899" bIns="44451" numCol="1" anchor="t" anchorCtr="0" compatLnSpc="1">
            <a:prstTxWarp prst="textNoShape">
              <a:avLst/>
            </a:prstTxWarp>
          </a:bodyPr>
          <a:lstStyle>
            <a:lvl1pPr>
              <a:defRPr sz="1200"/>
            </a:lvl1pPr>
          </a:lstStyle>
          <a:p>
            <a:endParaRPr lang="en-GB"/>
          </a:p>
        </p:txBody>
      </p:sp>
      <p:sp>
        <p:nvSpPr>
          <p:cNvPr id="3075" name="Rectangle 3"/>
          <p:cNvSpPr>
            <a:spLocks noGrp="1" noChangeArrowheads="1"/>
          </p:cNvSpPr>
          <p:nvPr>
            <p:ph type="dt" idx="1"/>
          </p:nvPr>
        </p:nvSpPr>
        <p:spPr bwMode="auto">
          <a:xfrm>
            <a:off x="3956551" y="1"/>
            <a:ext cx="3026833" cy="464185"/>
          </a:xfrm>
          <a:prstGeom prst="rect">
            <a:avLst/>
          </a:prstGeom>
          <a:noFill/>
          <a:ln w="9525">
            <a:noFill/>
            <a:miter lim="800000"/>
            <a:headEnd/>
            <a:tailEnd/>
          </a:ln>
          <a:effectLst/>
        </p:spPr>
        <p:txBody>
          <a:bodyPr vert="horz" wrap="square" lIns="88899" tIns="44451" rIns="88899" bIns="44451" numCol="1" anchor="t" anchorCtr="0" compatLnSpc="1">
            <a:prstTxWarp prst="textNoShape">
              <a:avLst/>
            </a:prstTxWarp>
          </a:bodyPr>
          <a:lstStyle>
            <a:lvl1pPr algn="r">
              <a:defRPr sz="1200"/>
            </a:lvl1pPr>
          </a:lstStyle>
          <a:p>
            <a:endParaRPr lang="en-GB"/>
          </a:p>
        </p:txBody>
      </p:sp>
      <p:sp>
        <p:nvSpPr>
          <p:cNvPr id="3076" name="Rectangle 4"/>
          <p:cNvSpPr>
            <a:spLocks noGrp="1" noRot="1" noChangeAspect="1" noChangeArrowheads="1" noTextEdit="1"/>
          </p:cNvSpPr>
          <p:nvPr>
            <p:ph type="sldImg" idx="2"/>
          </p:nvPr>
        </p:nvSpPr>
        <p:spPr bwMode="auto">
          <a:xfrm>
            <a:off x="1171575" y="696913"/>
            <a:ext cx="4641850" cy="3481387"/>
          </a:xfrm>
          <a:prstGeom prst="rect">
            <a:avLst/>
          </a:prstGeom>
          <a:noFill/>
          <a:ln w="9525">
            <a:solidFill>
              <a:srgbClr val="000000"/>
            </a:solidFill>
            <a:miter lim="800000"/>
            <a:headEnd/>
            <a:tailEnd/>
          </a:ln>
          <a:effectLst/>
        </p:spPr>
      </p:sp>
      <p:sp>
        <p:nvSpPr>
          <p:cNvPr id="3077" name="Rectangle 5"/>
          <p:cNvSpPr>
            <a:spLocks noGrp="1" noChangeArrowheads="1"/>
          </p:cNvSpPr>
          <p:nvPr>
            <p:ph type="body" sz="quarter" idx="3"/>
          </p:nvPr>
        </p:nvSpPr>
        <p:spPr bwMode="auto">
          <a:xfrm>
            <a:off x="698500" y="4409761"/>
            <a:ext cx="5588000" cy="4177665"/>
          </a:xfrm>
          <a:prstGeom prst="rect">
            <a:avLst/>
          </a:prstGeom>
          <a:noFill/>
          <a:ln w="9525">
            <a:noFill/>
            <a:miter lim="800000"/>
            <a:headEnd/>
            <a:tailEnd/>
          </a:ln>
          <a:effectLst/>
        </p:spPr>
        <p:txBody>
          <a:bodyPr vert="horz" wrap="square" lIns="88899" tIns="44451" rIns="88899" bIns="44451" numCol="1" anchor="t" anchorCtr="0" compatLnSpc="1">
            <a:prstTxWarp prst="textNoShape">
              <a:avLst/>
            </a:prstTxWarp>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p>
        </p:txBody>
      </p:sp>
      <p:sp>
        <p:nvSpPr>
          <p:cNvPr id="3078" name="Rectangle 6"/>
          <p:cNvSpPr>
            <a:spLocks noGrp="1" noChangeArrowheads="1"/>
          </p:cNvSpPr>
          <p:nvPr>
            <p:ph type="ftr" sz="quarter" idx="4"/>
          </p:nvPr>
        </p:nvSpPr>
        <p:spPr bwMode="auto">
          <a:xfrm>
            <a:off x="0" y="8817905"/>
            <a:ext cx="3026833" cy="464185"/>
          </a:xfrm>
          <a:prstGeom prst="rect">
            <a:avLst/>
          </a:prstGeom>
          <a:noFill/>
          <a:ln w="9525">
            <a:noFill/>
            <a:miter lim="800000"/>
            <a:headEnd/>
            <a:tailEnd/>
          </a:ln>
          <a:effectLst/>
        </p:spPr>
        <p:txBody>
          <a:bodyPr vert="horz" wrap="square" lIns="88899" tIns="44451" rIns="88899" bIns="44451" numCol="1" anchor="b" anchorCtr="0" compatLnSpc="1">
            <a:prstTxWarp prst="textNoShape">
              <a:avLst/>
            </a:prstTxWarp>
          </a:bodyPr>
          <a:lstStyle>
            <a:lvl1pPr>
              <a:defRPr sz="1200"/>
            </a:lvl1pPr>
          </a:lstStyle>
          <a:p>
            <a:endParaRPr lang="en-GB"/>
          </a:p>
        </p:txBody>
      </p:sp>
      <p:sp>
        <p:nvSpPr>
          <p:cNvPr id="3079" name="Rectangle 7"/>
          <p:cNvSpPr>
            <a:spLocks noGrp="1" noChangeArrowheads="1"/>
          </p:cNvSpPr>
          <p:nvPr>
            <p:ph type="sldNum" sz="quarter" idx="5"/>
          </p:nvPr>
        </p:nvSpPr>
        <p:spPr bwMode="auto">
          <a:xfrm>
            <a:off x="3956551" y="8817905"/>
            <a:ext cx="3026833" cy="464185"/>
          </a:xfrm>
          <a:prstGeom prst="rect">
            <a:avLst/>
          </a:prstGeom>
          <a:noFill/>
          <a:ln w="9525">
            <a:noFill/>
            <a:miter lim="800000"/>
            <a:headEnd/>
            <a:tailEnd/>
          </a:ln>
          <a:effectLst/>
        </p:spPr>
        <p:txBody>
          <a:bodyPr vert="horz" wrap="square" lIns="88899" tIns="44451" rIns="88899" bIns="44451" numCol="1" anchor="b" anchorCtr="0" compatLnSpc="1">
            <a:prstTxWarp prst="textNoShape">
              <a:avLst/>
            </a:prstTxWarp>
          </a:bodyPr>
          <a:lstStyle>
            <a:lvl1pPr algn="r">
              <a:defRPr sz="1200"/>
            </a:lvl1pPr>
          </a:lstStyle>
          <a:p>
            <a:fld id="{CE25E89C-3755-4ED1-B3E3-D6ED53597C15}" type="slidenum">
              <a:rPr lang="en-GB"/>
              <a:pPr/>
              <a:t>‹#›</a:t>
            </a:fld>
            <a:endParaRPr lang="en-GB"/>
          </a:p>
        </p:txBody>
      </p:sp>
    </p:spTree>
  </p:cSld>
  <p:clrMap bg1="lt1" tx1="dk1" bg2="lt2" tx2="dk2" accent1="accent1" accent2="accent2" accent3="accent3" accent4="accent4" accent5="accent5" accent6="accent6" hlink="hlink" folHlink="folHlink"/>
  <p:hf sldNum="0" hdr="0" ftr="0" dt="0"/>
  <p:notesStyle>
    <a:lvl1pPr algn="l" rtl="0" fontAlgn="base">
      <a:spcBef>
        <a:spcPct val="30000"/>
      </a:spcBef>
      <a:spcAft>
        <a:spcPct val="0"/>
      </a:spcAft>
      <a:defRPr sz="1200" kern="1200">
        <a:solidFill>
          <a:schemeClr val="tx1"/>
        </a:solidFill>
        <a:latin typeface="Arial" charset="0"/>
        <a:ea typeface="+mn-ea"/>
        <a:cs typeface="Arial" charset="0"/>
      </a:defRPr>
    </a:lvl1pPr>
    <a:lvl2pPr marL="457200" algn="l" rtl="0" fontAlgn="base">
      <a:spcBef>
        <a:spcPct val="30000"/>
      </a:spcBef>
      <a:spcAft>
        <a:spcPct val="0"/>
      </a:spcAft>
      <a:defRPr sz="1200" kern="1200">
        <a:solidFill>
          <a:schemeClr val="tx1"/>
        </a:solidFill>
        <a:latin typeface="Arial" charset="0"/>
        <a:ea typeface="+mn-ea"/>
        <a:cs typeface="Arial" charset="0"/>
      </a:defRPr>
    </a:lvl2pPr>
    <a:lvl3pPr marL="914400" algn="l" rtl="0" fontAlgn="base">
      <a:spcBef>
        <a:spcPct val="30000"/>
      </a:spcBef>
      <a:spcAft>
        <a:spcPct val="0"/>
      </a:spcAft>
      <a:defRPr sz="1200" kern="1200">
        <a:solidFill>
          <a:schemeClr val="tx1"/>
        </a:solidFill>
        <a:latin typeface="Arial" charset="0"/>
        <a:ea typeface="+mn-ea"/>
        <a:cs typeface="Arial" charset="0"/>
      </a:defRPr>
    </a:lvl3pPr>
    <a:lvl4pPr marL="1371600" algn="l" rtl="0" fontAlgn="base">
      <a:spcBef>
        <a:spcPct val="30000"/>
      </a:spcBef>
      <a:spcAft>
        <a:spcPct val="0"/>
      </a:spcAft>
      <a:defRPr sz="1200" kern="1200">
        <a:solidFill>
          <a:schemeClr val="tx1"/>
        </a:solidFill>
        <a:latin typeface="Arial" charset="0"/>
        <a:ea typeface="+mn-ea"/>
        <a:cs typeface="Arial" charset="0"/>
      </a:defRPr>
    </a:lvl4pPr>
    <a:lvl5pPr marL="1828800" algn="l" rtl="0" fontAlgn="base">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Rot="1" noChangeAspect="1" noChangeArrowheads="1" noTextEdit="1"/>
          </p:cNvSpPr>
          <p:nvPr>
            <p:ph type="sldImg"/>
          </p:nvPr>
        </p:nvSpPr>
        <p:spPr>
          <a:xfrm>
            <a:off x="1171575" y="696913"/>
            <a:ext cx="4641850" cy="3481387"/>
          </a:xfrm>
          <a:ln/>
        </p:spPr>
      </p:sp>
      <p:sp>
        <p:nvSpPr>
          <p:cNvPr id="16387" name="Rectangle 3"/>
          <p:cNvSpPr>
            <a:spLocks noGrp="1" noChangeArrowheads="1"/>
          </p:cNvSpPr>
          <p:nvPr>
            <p:ph type="body" idx="1"/>
          </p:nvPr>
        </p:nvSpPr>
        <p:spPr>
          <a:noFill/>
          <a:ln/>
        </p:spPr>
        <p:txBody>
          <a:bodyPr/>
          <a:lstStyle/>
          <a:p>
            <a:pPr eaLnBrk="1" hangingPunct="1"/>
            <a:endParaRPr lang="en-US" dirty="0"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6F04BAC-30D0-48D5-B181-65F6E3B9FA9F}" type="slidenum">
              <a:rPr lang="en-GB"/>
              <a:pPr/>
              <a:t>10</a:t>
            </a:fld>
            <a:endParaRPr lang="en-GB"/>
          </a:p>
        </p:txBody>
      </p:sp>
      <p:sp>
        <p:nvSpPr>
          <p:cNvPr id="1027074" name="Rectangle 2"/>
          <p:cNvSpPr>
            <a:spLocks noGrp="1" noRot="1" noChangeAspect="1" noChangeArrowheads="1" noTextEdit="1"/>
          </p:cNvSpPr>
          <p:nvPr>
            <p:ph type="sldImg"/>
          </p:nvPr>
        </p:nvSpPr>
        <p:spPr>
          <a:xfrm>
            <a:off x="1158875" y="712788"/>
            <a:ext cx="4656138" cy="3492500"/>
          </a:xfrm>
          <a:ln/>
        </p:spPr>
      </p:sp>
      <p:sp>
        <p:nvSpPr>
          <p:cNvPr id="1027075" name="Rectangle 3"/>
          <p:cNvSpPr>
            <a:spLocks noGrp="1" noChangeArrowheads="1"/>
          </p:cNvSpPr>
          <p:nvPr>
            <p:ph type="body" idx="1"/>
          </p:nvPr>
        </p:nvSpPr>
        <p:spPr>
          <a:xfrm>
            <a:off x="939598" y="4416922"/>
            <a:ext cx="5089491" cy="4206096"/>
          </a:xfrm>
          <a:ln/>
        </p:spPr>
        <p:txBody>
          <a:bodyPr lIns="91547" tIns="45774" rIns="91547" bIns="45774"/>
          <a:lstStyle/>
          <a:p>
            <a:endParaRPr lang="de-DE" sz="110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7A2F4C3-8835-48DC-9318-CFEB255815FF}" type="slidenum">
              <a:rPr lang="en-GB"/>
              <a:pPr/>
              <a:t>13</a:t>
            </a:fld>
            <a:endParaRPr lang="en-GB"/>
          </a:p>
        </p:txBody>
      </p:sp>
      <p:sp>
        <p:nvSpPr>
          <p:cNvPr id="1576962" name="Rectangle 2"/>
          <p:cNvSpPr>
            <a:spLocks noGrp="1" noRot="1" noChangeAspect="1" noChangeArrowheads="1" noTextEdit="1"/>
          </p:cNvSpPr>
          <p:nvPr>
            <p:ph type="sldImg"/>
          </p:nvPr>
        </p:nvSpPr>
        <p:spPr>
          <a:ln/>
        </p:spPr>
      </p:sp>
      <p:sp>
        <p:nvSpPr>
          <p:cNvPr id="1576963" name="Rectangle 3"/>
          <p:cNvSpPr>
            <a:spLocks noGrp="1" noChangeArrowheads="1"/>
          </p:cNvSpPr>
          <p:nvPr>
            <p:ph type="body" idx="1"/>
          </p:nvPr>
        </p:nvSpPr>
        <p:spPr/>
        <p:txBody>
          <a:bodyPr/>
          <a:lstStyle/>
          <a:p>
            <a:endParaRPr lang="en-GB" sz="900"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6F4AD39-E4AD-4C89-9490-7E0B3C1F7AA0}" type="slidenum">
              <a:rPr lang="en-GB"/>
              <a:pPr/>
              <a:t>14</a:t>
            </a:fld>
            <a:endParaRPr lang="en-GB"/>
          </a:p>
        </p:txBody>
      </p:sp>
      <p:sp>
        <p:nvSpPr>
          <p:cNvPr id="1579010" name="Rectangle 2"/>
          <p:cNvSpPr>
            <a:spLocks noGrp="1" noRot="1" noChangeAspect="1" noChangeArrowheads="1" noTextEdit="1"/>
          </p:cNvSpPr>
          <p:nvPr>
            <p:ph type="sldImg"/>
          </p:nvPr>
        </p:nvSpPr>
        <p:spPr>
          <a:ln/>
        </p:spPr>
      </p:sp>
      <p:sp>
        <p:nvSpPr>
          <p:cNvPr id="1579011" name="Rectangle 3"/>
          <p:cNvSpPr>
            <a:spLocks noGrp="1" noChangeArrowheads="1"/>
          </p:cNvSpPr>
          <p:nvPr>
            <p:ph type="body" idx="1"/>
          </p:nvPr>
        </p:nvSpPr>
        <p:spPr/>
        <p:txBody>
          <a:bodyPr/>
          <a:lstStyle/>
          <a:p>
            <a:endParaRPr lang="en-GB" sz="900" b="1"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F613D63-90C2-494D-B425-2A85EB435E85}" type="slidenum">
              <a:rPr lang="en-GB"/>
              <a:pPr/>
              <a:t>15</a:t>
            </a:fld>
            <a:endParaRPr lang="en-GB"/>
          </a:p>
        </p:txBody>
      </p:sp>
      <p:sp>
        <p:nvSpPr>
          <p:cNvPr id="970754" name="Rectangle 2"/>
          <p:cNvSpPr>
            <a:spLocks noGrp="1" noRot="1" noChangeAspect="1" noChangeArrowheads="1" noTextEdit="1"/>
          </p:cNvSpPr>
          <p:nvPr>
            <p:ph type="sldImg"/>
          </p:nvPr>
        </p:nvSpPr>
        <p:spPr>
          <a:ln/>
        </p:spPr>
      </p:sp>
      <p:sp>
        <p:nvSpPr>
          <p:cNvPr id="97075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a:xfrm>
            <a:off x="612775" y="768350"/>
            <a:ext cx="3989388" cy="2994025"/>
          </a:xfrm>
          <a:ln/>
        </p:spPr>
      </p:sp>
      <p:sp>
        <p:nvSpPr>
          <p:cNvPr id="50179" name="Rectangle 3"/>
          <p:cNvSpPr>
            <a:spLocks noGrp="1" noChangeArrowheads="1"/>
          </p:cNvSpPr>
          <p:nvPr>
            <p:ph type="body" idx="1"/>
          </p:nvPr>
        </p:nvSpPr>
        <p:spPr>
          <a:noFill/>
          <a:ln/>
        </p:spPr>
        <p:txBody>
          <a:bodyPr/>
          <a:lstStyle/>
          <a:p>
            <a:pPr lvl="1" eaLnBrk="1" hangingPunct="1"/>
            <a:endParaRPr lang="en-US" smtClean="0">
              <a:latin typeface="Arial" pitchFamily="34" charset="0"/>
              <a:cs typeface="Arial" pitchFamily="34" charset="0"/>
            </a:endParaRPr>
          </a:p>
          <a:p>
            <a:pPr lvl="1" eaLnBrk="1" hangingPunct="1"/>
            <a:endParaRPr lang="en-US" smtClean="0">
              <a:latin typeface="Arial" pitchFamily="34" charset="0"/>
              <a:cs typeface="Arial"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Rot="1" noChangeAspect="1" noChangeArrowheads="1" noTextEdit="1"/>
          </p:cNvSpPr>
          <p:nvPr>
            <p:ph type="sldImg"/>
          </p:nvPr>
        </p:nvSpPr>
        <p:spPr>
          <a:xfrm>
            <a:off x="1195388" y="690563"/>
            <a:ext cx="4597400" cy="3448050"/>
          </a:xfrm>
          <a:ln/>
        </p:spPr>
      </p:sp>
      <p:sp>
        <p:nvSpPr>
          <p:cNvPr id="103427" name="Rectangle 3"/>
          <p:cNvSpPr>
            <a:spLocks noGrp="1" noChangeArrowheads="1"/>
          </p:cNvSpPr>
          <p:nvPr>
            <p:ph type="body" idx="1"/>
          </p:nvPr>
        </p:nvSpPr>
        <p:spPr>
          <a:xfrm>
            <a:off x="911932" y="4448441"/>
            <a:ext cx="5167607" cy="4142471"/>
          </a:xfrm>
          <a:noFill/>
          <a:ln/>
        </p:spPr>
        <p:txBody>
          <a:bodyPr lIns="90587" tIns="45292" rIns="90587" bIns="45292"/>
          <a:lstStyle/>
          <a:p>
            <a:endParaRPr lang="en-GB" smtClean="0">
              <a:latin typeface="Arial"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a:xfrm>
            <a:off x="611188" y="768350"/>
            <a:ext cx="3992562" cy="2994025"/>
          </a:xfrm>
          <a:ln/>
        </p:spPr>
      </p:sp>
      <p:sp>
        <p:nvSpPr>
          <p:cNvPr id="50179" name="Rectangle 3"/>
          <p:cNvSpPr>
            <a:spLocks noGrp="1" noChangeArrowheads="1"/>
          </p:cNvSpPr>
          <p:nvPr>
            <p:ph type="body" idx="1"/>
          </p:nvPr>
        </p:nvSpPr>
        <p:spPr>
          <a:noFill/>
          <a:ln/>
        </p:spPr>
        <p:txBody>
          <a:bodyPr/>
          <a:lstStyle/>
          <a:p>
            <a:pPr eaLnBrk="1" hangingPunct="1"/>
            <a:endParaRPr lang="en-US" smtClean="0">
              <a:latin typeface="Arial" pitchFamily="34" charset="0"/>
              <a:cs typeface="Arial" pitchFamily="34" charset="0"/>
            </a:endParaRPr>
          </a:p>
          <a:p>
            <a:pPr lvl="1" eaLnBrk="1" hangingPunct="1"/>
            <a:endParaRPr lang="en-US" smtClean="0">
              <a:latin typeface="Arial" pitchFamily="34" charset="0"/>
              <a:cs typeface="Arial" pitchFamily="34" charset="0"/>
            </a:endParaRPr>
          </a:p>
          <a:p>
            <a:pPr lvl="1" eaLnBrk="1" hangingPunct="1"/>
            <a:endParaRPr lang="en-US" smtClean="0">
              <a:latin typeface="Arial" pitchFamily="34" charset="0"/>
              <a:cs typeface="Arial"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a:xfrm>
            <a:off x="611188" y="768350"/>
            <a:ext cx="3992562" cy="2994025"/>
          </a:xfrm>
          <a:ln/>
        </p:spPr>
      </p:sp>
      <p:sp>
        <p:nvSpPr>
          <p:cNvPr id="50179" name="Rectangle 3"/>
          <p:cNvSpPr>
            <a:spLocks noGrp="1" noChangeArrowheads="1"/>
          </p:cNvSpPr>
          <p:nvPr>
            <p:ph type="body" idx="1"/>
          </p:nvPr>
        </p:nvSpPr>
        <p:spPr>
          <a:noFill/>
          <a:ln/>
        </p:spPr>
        <p:txBody>
          <a:bodyPr/>
          <a:lstStyle/>
          <a:p>
            <a:pPr eaLnBrk="1" hangingPunct="1"/>
            <a:endParaRPr lang="en-US" smtClean="0">
              <a:latin typeface="Arial" pitchFamily="34" charset="0"/>
              <a:cs typeface="Arial" pitchFamily="34" charset="0"/>
            </a:endParaRPr>
          </a:p>
          <a:p>
            <a:pPr lvl="1" eaLnBrk="1" hangingPunct="1"/>
            <a:endParaRPr lang="en-US" smtClean="0">
              <a:latin typeface="Arial" pitchFamily="34" charset="0"/>
              <a:cs typeface="Arial" pitchFamily="34" charset="0"/>
            </a:endParaRPr>
          </a:p>
          <a:p>
            <a:pPr lvl="1" eaLnBrk="1" hangingPunct="1"/>
            <a:endParaRPr lang="en-US" smtClean="0">
              <a:latin typeface="Arial" pitchFamily="34" charset="0"/>
              <a:cs typeface="Arial"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1" name="Picture 10" descr="Cover-option-2_no-trans.png"/>
          <p:cNvPicPr>
            <a:picLocks noChangeAspect="1"/>
          </p:cNvPicPr>
          <p:nvPr userDrawn="1"/>
        </p:nvPicPr>
        <p:blipFill>
          <a:blip r:embed="rId2" cstate="print"/>
          <a:stretch>
            <a:fillRect/>
          </a:stretch>
        </p:blipFill>
        <p:spPr>
          <a:xfrm>
            <a:off x="0" y="0"/>
            <a:ext cx="9156192" cy="6867144"/>
          </a:xfrm>
          <a:prstGeom prst="rect">
            <a:avLst/>
          </a:prstGeom>
        </p:spPr>
      </p:pic>
      <p:sp>
        <p:nvSpPr>
          <p:cNvPr id="2" name="Title 1"/>
          <p:cNvSpPr>
            <a:spLocks noGrp="1"/>
          </p:cNvSpPr>
          <p:nvPr>
            <p:ph type="ctrTitle"/>
          </p:nvPr>
        </p:nvSpPr>
        <p:spPr>
          <a:xfrm>
            <a:off x="3275857" y="2571744"/>
            <a:ext cx="5510986" cy="2357454"/>
          </a:xfrm>
        </p:spPr>
        <p:txBody>
          <a:bodyPr anchor="t" anchorCtr="0"/>
          <a:lstStyle>
            <a:lvl1pPr algn="r">
              <a:lnSpc>
                <a:spcPts val="3240"/>
              </a:lnSpc>
              <a:defRPr sz="3000">
                <a:solidFill>
                  <a:schemeClr val="bg1"/>
                </a:solidFill>
              </a:defRPr>
            </a:lvl1pPr>
          </a:lstStyle>
          <a:p>
            <a:r>
              <a:rPr lang="en-US" smtClean="0"/>
              <a:t>Click to edit Master title style</a:t>
            </a:r>
            <a:endParaRPr lang="en-GB" dirty="0"/>
          </a:p>
        </p:txBody>
      </p:sp>
      <p:sp>
        <p:nvSpPr>
          <p:cNvPr id="3" name="Subtitle 2"/>
          <p:cNvSpPr>
            <a:spLocks noGrp="1"/>
          </p:cNvSpPr>
          <p:nvPr>
            <p:ph type="subTitle" idx="1"/>
          </p:nvPr>
        </p:nvSpPr>
        <p:spPr>
          <a:xfrm>
            <a:off x="3275856" y="4984855"/>
            <a:ext cx="5511600" cy="1752600"/>
          </a:xfrm>
        </p:spPr>
        <p:txBody>
          <a:bodyPr bIns="0"/>
          <a:lstStyle>
            <a:lvl1pPr marL="0" indent="0" algn="r">
              <a:buNone/>
              <a:defRPr sz="1200" b="0">
                <a:solidFill>
                  <a:schemeClr val="bg1"/>
                </a:solidFill>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GB"/>
          </a:p>
        </p:txBody>
      </p:sp>
      <p:pic>
        <p:nvPicPr>
          <p:cNvPr id="6" name="Picture 5" descr="KPMG_Plus_Strapline_White no tm.emf"/>
          <p:cNvPicPr>
            <a:picLocks noChangeAspect="1"/>
          </p:cNvPicPr>
          <p:nvPr userDrawn="1"/>
        </p:nvPicPr>
        <p:blipFill>
          <a:blip r:embed="rId3" cstate="print"/>
          <a:stretch>
            <a:fillRect/>
          </a:stretch>
        </p:blipFill>
        <p:spPr>
          <a:xfrm>
            <a:off x="345141" y="407894"/>
            <a:ext cx="2120881" cy="775447"/>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4000" b="1" cap="all"/>
            </a:lvl1pPr>
          </a:lstStyle>
          <a:p>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a:t>Click to edit Master text styles</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1_Title Slide">
    <p:spTree>
      <p:nvGrpSpPr>
        <p:cNvPr id="1" name=""/>
        <p:cNvGrpSpPr/>
        <p:nvPr/>
      </p:nvGrpSpPr>
      <p:grpSpPr>
        <a:xfrm>
          <a:off x="0" y="0"/>
          <a:ext cx="0" cy="0"/>
          <a:chOff x="0" y="0"/>
          <a:chExt cx="0" cy="0"/>
        </a:xfrm>
      </p:grpSpPr>
      <p:pic>
        <p:nvPicPr>
          <p:cNvPr id="11" name="Picture 10" descr="Cover_trans.png"/>
          <p:cNvPicPr>
            <a:picLocks noChangeAspect="1"/>
          </p:cNvPicPr>
          <p:nvPr userDrawn="1"/>
        </p:nvPicPr>
        <p:blipFill>
          <a:blip r:embed="rId2" cstate="print"/>
          <a:stretch>
            <a:fillRect/>
          </a:stretch>
        </p:blipFill>
        <p:spPr>
          <a:xfrm>
            <a:off x="1" y="0"/>
            <a:ext cx="5023095" cy="5112000"/>
          </a:xfrm>
          <a:prstGeom prst="rect">
            <a:avLst/>
          </a:prstGeom>
        </p:spPr>
      </p:pic>
      <p:sp>
        <p:nvSpPr>
          <p:cNvPr id="2" name="Title 1"/>
          <p:cNvSpPr>
            <a:spLocks noGrp="1"/>
          </p:cNvSpPr>
          <p:nvPr>
            <p:ph type="ctrTitle"/>
          </p:nvPr>
        </p:nvSpPr>
        <p:spPr>
          <a:xfrm>
            <a:off x="357158" y="1440000"/>
            <a:ext cx="3854802" cy="2357454"/>
          </a:xfrm>
        </p:spPr>
        <p:txBody>
          <a:bodyPr anchor="t" anchorCtr="0"/>
          <a:lstStyle>
            <a:lvl1pPr algn="l">
              <a:lnSpc>
                <a:spcPts val="3240"/>
              </a:lnSpc>
              <a:defRPr sz="3000">
                <a:solidFill>
                  <a:schemeClr val="bg1"/>
                </a:solidFill>
              </a:defRPr>
            </a:lvl1pPr>
          </a:lstStyle>
          <a:p>
            <a:r>
              <a:rPr lang="en-US" smtClean="0"/>
              <a:t>Click to edit Master title style</a:t>
            </a:r>
            <a:endParaRPr lang="en-GB" dirty="0"/>
          </a:p>
        </p:txBody>
      </p:sp>
      <p:sp>
        <p:nvSpPr>
          <p:cNvPr id="3" name="Subtitle 2"/>
          <p:cNvSpPr>
            <a:spLocks noGrp="1"/>
          </p:cNvSpPr>
          <p:nvPr>
            <p:ph type="subTitle" idx="1"/>
          </p:nvPr>
        </p:nvSpPr>
        <p:spPr>
          <a:xfrm>
            <a:off x="357159" y="3782896"/>
            <a:ext cx="3156750" cy="1386696"/>
          </a:xfrm>
        </p:spPr>
        <p:txBody>
          <a:bodyPr bIns="0"/>
          <a:lstStyle>
            <a:lvl1pPr marL="0" indent="0" algn="l">
              <a:buNone/>
              <a:defRPr sz="1200" b="0">
                <a:solidFill>
                  <a:schemeClr val="bg1"/>
                </a:solidFill>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GB"/>
          </a:p>
        </p:txBody>
      </p:sp>
      <p:pic>
        <p:nvPicPr>
          <p:cNvPr id="6" name="Picture 5" descr="KPMG_Plus_Strapline_White no tm.emf"/>
          <p:cNvPicPr>
            <a:picLocks noChangeAspect="1"/>
          </p:cNvPicPr>
          <p:nvPr userDrawn="1"/>
        </p:nvPicPr>
        <p:blipFill>
          <a:blip r:embed="rId3" cstate="print"/>
          <a:stretch>
            <a:fillRect/>
          </a:stretch>
        </p:blipFill>
        <p:spPr>
          <a:xfrm>
            <a:off x="345141" y="407894"/>
            <a:ext cx="2120881" cy="775447"/>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5_Title Slide">
    <p:spTree>
      <p:nvGrpSpPr>
        <p:cNvPr id="1" name=""/>
        <p:cNvGrpSpPr/>
        <p:nvPr/>
      </p:nvGrpSpPr>
      <p:grpSpPr>
        <a:xfrm>
          <a:off x="0" y="0"/>
          <a:ext cx="0" cy="0"/>
          <a:chOff x="0" y="0"/>
          <a:chExt cx="0" cy="0"/>
        </a:xfrm>
      </p:grpSpPr>
      <p:pic>
        <p:nvPicPr>
          <p:cNvPr id="13" name="Picture 12" descr="Copyright_no trans.png"/>
          <p:cNvPicPr>
            <a:picLocks noChangeAspect="1"/>
          </p:cNvPicPr>
          <p:nvPr userDrawn="1"/>
        </p:nvPicPr>
        <p:blipFill>
          <a:blip r:embed="rId2" cstate="print"/>
          <a:stretch>
            <a:fillRect/>
          </a:stretch>
        </p:blipFill>
        <p:spPr>
          <a:xfrm>
            <a:off x="0" y="0"/>
            <a:ext cx="5020562" cy="3225600"/>
          </a:xfrm>
          <a:prstGeom prst="rect">
            <a:avLst/>
          </a:prstGeom>
        </p:spPr>
      </p:pic>
      <p:sp>
        <p:nvSpPr>
          <p:cNvPr id="2" name="Title 1"/>
          <p:cNvSpPr>
            <a:spLocks noGrp="1"/>
          </p:cNvSpPr>
          <p:nvPr>
            <p:ph type="ctrTitle"/>
          </p:nvPr>
        </p:nvSpPr>
        <p:spPr>
          <a:xfrm>
            <a:off x="357158" y="1440000"/>
            <a:ext cx="3998818" cy="2357454"/>
          </a:xfrm>
        </p:spPr>
        <p:txBody>
          <a:bodyPr anchor="t" anchorCtr="0"/>
          <a:lstStyle>
            <a:lvl1pPr algn="l">
              <a:lnSpc>
                <a:spcPts val="3240"/>
              </a:lnSpc>
              <a:defRPr sz="3000">
                <a:solidFill>
                  <a:schemeClr val="bg1"/>
                </a:solidFill>
              </a:defRPr>
            </a:lvl1pPr>
          </a:lstStyle>
          <a:p>
            <a:r>
              <a:rPr lang="en-US" smtClean="0"/>
              <a:t>Click to edit Master title style</a:t>
            </a:r>
            <a:endParaRPr lang="en-GB" dirty="0"/>
          </a:p>
        </p:txBody>
      </p:sp>
      <p:sp>
        <p:nvSpPr>
          <p:cNvPr id="3" name="Subtitle 2"/>
          <p:cNvSpPr>
            <a:spLocks noGrp="1"/>
          </p:cNvSpPr>
          <p:nvPr>
            <p:ph type="subTitle" idx="1"/>
          </p:nvPr>
        </p:nvSpPr>
        <p:spPr>
          <a:xfrm>
            <a:off x="357158" y="3825100"/>
            <a:ext cx="3999600" cy="1752600"/>
          </a:xfrm>
        </p:spPr>
        <p:txBody>
          <a:bodyPr/>
          <a:lstStyle>
            <a:lvl1pPr marL="0" indent="0" algn="l">
              <a:buNone/>
              <a:defRPr sz="1200" b="0">
                <a:solidFill>
                  <a:srgbClr val="0070C0"/>
                </a:solidFill>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GB"/>
          </a:p>
        </p:txBody>
      </p:sp>
      <p:pic>
        <p:nvPicPr>
          <p:cNvPr id="6" name="Picture 5" descr="KPMG_Plus_Strapline_White no tm.emf"/>
          <p:cNvPicPr>
            <a:picLocks noChangeAspect="1"/>
          </p:cNvPicPr>
          <p:nvPr userDrawn="1"/>
        </p:nvPicPr>
        <p:blipFill>
          <a:blip r:embed="rId3" cstate="print"/>
          <a:stretch>
            <a:fillRect/>
          </a:stretch>
        </p:blipFill>
        <p:spPr>
          <a:xfrm>
            <a:off x="345141" y="407894"/>
            <a:ext cx="2120881" cy="775447"/>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reserve="1">
  <p:cSld name="4_Title Slide">
    <p:spTree>
      <p:nvGrpSpPr>
        <p:cNvPr id="1" name=""/>
        <p:cNvGrpSpPr/>
        <p:nvPr/>
      </p:nvGrpSpPr>
      <p:grpSpPr>
        <a:xfrm>
          <a:off x="0" y="0"/>
          <a:ext cx="0" cy="0"/>
          <a:chOff x="0" y="0"/>
          <a:chExt cx="0" cy="0"/>
        </a:xfrm>
      </p:grpSpPr>
      <p:pic>
        <p:nvPicPr>
          <p:cNvPr id="8" name="Picture 7" descr="Contents_trans.png"/>
          <p:cNvPicPr>
            <a:picLocks noChangeAspect="1"/>
          </p:cNvPicPr>
          <p:nvPr userDrawn="1"/>
        </p:nvPicPr>
        <p:blipFill>
          <a:blip r:embed="rId2" cstate="print"/>
          <a:stretch>
            <a:fillRect/>
          </a:stretch>
        </p:blipFill>
        <p:spPr>
          <a:xfrm>
            <a:off x="0" y="0"/>
            <a:ext cx="4958906" cy="5112000"/>
          </a:xfrm>
          <a:prstGeom prst="rect">
            <a:avLst/>
          </a:prstGeom>
        </p:spPr>
      </p:pic>
      <p:sp>
        <p:nvSpPr>
          <p:cNvPr id="2" name="Title 1"/>
          <p:cNvSpPr>
            <a:spLocks noGrp="1"/>
          </p:cNvSpPr>
          <p:nvPr>
            <p:ph type="ctrTitle"/>
          </p:nvPr>
        </p:nvSpPr>
        <p:spPr>
          <a:xfrm>
            <a:off x="357158" y="1440000"/>
            <a:ext cx="3854802" cy="2357454"/>
          </a:xfrm>
        </p:spPr>
        <p:txBody>
          <a:bodyPr anchor="t" anchorCtr="0"/>
          <a:lstStyle>
            <a:lvl1pPr algn="l">
              <a:lnSpc>
                <a:spcPts val="3240"/>
              </a:lnSpc>
              <a:defRPr sz="3000">
                <a:solidFill>
                  <a:schemeClr val="bg1"/>
                </a:solidFill>
              </a:defRPr>
            </a:lvl1pPr>
          </a:lstStyle>
          <a:p>
            <a:r>
              <a:rPr lang="en-US" smtClean="0"/>
              <a:t>Click to edit Master title style</a:t>
            </a:r>
            <a:endParaRPr lang="en-GB" dirty="0"/>
          </a:p>
        </p:txBody>
      </p:sp>
      <p:sp>
        <p:nvSpPr>
          <p:cNvPr id="3" name="Subtitle 2"/>
          <p:cNvSpPr>
            <a:spLocks noGrp="1"/>
          </p:cNvSpPr>
          <p:nvPr>
            <p:ph type="subTitle" idx="1"/>
          </p:nvPr>
        </p:nvSpPr>
        <p:spPr>
          <a:xfrm>
            <a:off x="357159" y="3817176"/>
            <a:ext cx="3206730" cy="1289396"/>
          </a:xfrm>
        </p:spPr>
        <p:txBody>
          <a:bodyPr bIns="0"/>
          <a:lstStyle>
            <a:lvl1pPr marL="0" indent="0" algn="l">
              <a:buNone/>
              <a:defRPr sz="1200" b="0">
                <a:solidFill>
                  <a:schemeClr val="bg1"/>
                </a:solidFill>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GB" dirty="0"/>
          </a:p>
        </p:txBody>
      </p:sp>
      <p:pic>
        <p:nvPicPr>
          <p:cNvPr id="6" name="Picture 5" descr="KPMG_Plus_Strapline_White no tm.emf"/>
          <p:cNvPicPr>
            <a:picLocks noChangeAspect="1"/>
          </p:cNvPicPr>
          <p:nvPr userDrawn="1"/>
        </p:nvPicPr>
        <p:blipFill>
          <a:blip r:embed="rId3" cstate="print"/>
          <a:stretch>
            <a:fillRect/>
          </a:stretch>
        </p:blipFill>
        <p:spPr>
          <a:xfrm>
            <a:off x="345141" y="407894"/>
            <a:ext cx="2120881" cy="775447"/>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itle" preserve="1">
  <p:cSld name="2_Title Slide">
    <p:bg>
      <p:bgPr>
        <a:solidFill>
          <a:schemeClr val="bg1"/>
        </a:solidFill>
        <a:effectLst/>
      </p:bgPr>
    </p:bg>
    <p:spTree>
      <p:nvGrpSpPr>
        <p:cNvPr id="1" name=""/>
        <p:cNvGrpSpPr/>
        <p:nvPr/>
      </p:nvGrpSpPr>
      <p:grpSpPr>
        <a:xfrm>
          <a:off x="0" y="0"/>
          <a:ext cx="0" cy="0"/>
          <a:chOff x="0" y="0"/>
          <a:chExt cx="0" cy="0"/>
        </a:xfrm>
      </p:grpSpPr>
      <p:pic>
        <p:nvPicPr>
          <p:cNvPr id="9" name="Picture 8" descr="Contents_trans.png"/>
          <p:cNvPicPr>
            <a:picLocks noChangeAspect="1"/>
          </p:cNvPicPr>
          <p:nvPr userDrawn="1"/>
        </p:nvPicPr>
        <p:blipFill>
          <a:blip r:embed="rId2" cstate="print"/>
          <a:srcRect l="4857"/>
          <a:stretch>
            <a:fillRect/>
          </a:stretch>
        </p:blipFill>
        <p:spPr>
          <a:xfrm>
            <a:off x="0" y="0"/>
            <a:ext cx="6337923" cy="6867144"/>
          </a:xfrm>
          <a:prstGeom prst="rect">
            <a:avLst/>
          </a:prstGeom>
        </p:spPr>
      </p:pic>
      <p:sp>
        <p:nvSpPr>
          <p:cNvPr id="2" name="Title 1"/>
          <p:cNvSpPr>
            <a:spLocks noGrp="1"/>
          </p:cNvSpPr>
          <p:nvPr>
            <p:ph type="ctrTitle"/>
          </p:nvPr>
        </p:nvSpPr>
        <p:spPr>
          <a:xfrm>
            <a:off x="357158" y="849145"/>
            <a:ext cx="5424664" cy="501354"/>
          </a:xfrm>
        </p:spPr>
        <p:txBody>
          <a:bodyPr anchor="t" anchorCtr="0"/>
          <a:lstStyle>
            <a:lvl1pPr algn="l">
              <a:lnSpc>
                <a:spcPts val="3240"/>
              </a:lnSpc>
              <a:defRPr sz="3000">
                <a:solidFill>
                  <a:schemeClr val="bg1"/>
                </a:solidFill>
              </a:defRPr>
            </a:lvl1pPr>
          </a:lstStyle>
          <a:p>
            <a:r>
              <a:rPr lang="en-US" dirty="0" smtClean="0"/>
              <a:t>Click to edit Master title style</a:t>
            </a:r>
            <a:endParaRPr lang="en-GB" dirty="0"/>
          </a:p>
        </p:txBody>
      </p:sp>
      <p:sp>
        <p:nvSpPr>
          <p:cNvPr id="3" name="Subtitle 2"/>
          <p:cNvSpPr>
            <a:spLocks noGrp="1"/>
          </p:cNvSpPr>
          <p:nvPr>
            <p:ph type="subTitle" idx="1"/>
          </p:nvPr>
        </p:nvSpPr>
        <p:spPr>
          <a:xfrm>
            <a:off x="371226" y="1575582"/>
            <a:ext cx="4242977" cy="3991561"/>
          </a:xfrm>
        </p:spPr>
        <p:txBody>
          <a:bodyPr bIns="0"/>
          <a:lstStyle>
            <a:lvl1pPr marL="0" indent="0" algn="l">
              <a:buNone/>
              <a:defRPr sz="1600" b="0">
                <a:solidFill>
                  <a:schemeClr val="bg1"/>
                </a:solidFill>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smtClean="0"/>
              <a:t>Click to edit Master subtitle style</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GB" dirty="0" smtClean="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ts val="2500"/>
              </a:lnSpc>
              <a:defRPr sz="2000"/>
            </a:lvl1pPr>
          </a:lstStyle>
          <a:p>
            <a:r>
              <a:rPr lang="en-US" dirty="0" smtClean="0"/>
              <a:t>Click to edit Master title style</a:t>
            </a:r>
            <a:endParaRPr lang="en-GB" dirty="0"/>
          </a:p>
        </p:txBody>
      </p:sp>
      <p:sp>
        <p:nvSpPr>
          <p:cNvPr id="3" name="Content Placeholder 2"/>
          <p:cNvSpPr>
            <a:spLocks noGrp="1"/>
          </p:cNvSpPr>
          <p:nvPr>
            <p:ph idx="1"/>
          </p:nvPr>
        </p:nvSpPr>
        <p:spPr>
          <a:xfrm>
            <a:off x="211138" y="1219200"/>
            <a:ext cx="8682037" cy="4525962"/>
          </a:xfrm>
        </p:spPr>
        <p:txBody>
          <a:bodyPr bIns="0"/>
          <a:lstStyle>
            <a:lvl1pPr>
              <a:spcBef>
                <a:spcPts val="300"/>
              </a:spcBef>
              <a:spcAft>
                <a:spcPts val="300"/>
              </a:spcAft>
              <a:defRPr sz="1400">
                <a:solidFill>
                  <a:srgbClr val="00338D"/>
                </a:solidFill>
              </a:defRPr>
            </a:lvl1pPr>
            <a:lvl2pPr marL="166688" indent="-165100">
              <a:spcBef>
                <a:spcPts val="300"/>
              </a:spcBef>
              <a:spcAft>
                <a:spcPts val="300"/>
              </a:spcAft>
              <a:buClr>
                <a:schemeClr val="accent1"/>
              </a:buClr>
              <a:buSzPct val="65000"/>
              <a:buFont typeface="Wingdings" pitchFamily="2" charset="2"/>
              <a:buChar char="l"/>
              <a:defRPr sz="1400"/>
            </a:lvl2pPr>
            <a:lvl3pPr marL="346075" indent="-179388">
              <a:spcBef>
                <a:spcPts val="300"/>
              </a:spcBef>
              <a:spcAft>
                <a:spcPts val="300"/>
              </a:spcAft>
              <a:buSzPct val="65000"/>
              <a:buFont typeface="Arial" pitchFamily="34" charset="0"/>
              <a:buChar char="–"/>
              <a:defRPr sz="1400"/>
            </a:lvl3pPr>
            <a:lvl4pPr marL="512763" indent="-161925">
              <a:spcBef>
                <a:spcPts val="300"/>
              </a:spcBef>
              <a:spcAft>
                <a:spcPts val="300"/>
              </a:spcAft>
              <a:buClr>
                <a:schemeClr val="accent1"/>
              </a:buClr>
              <a:buSzPct val="65000"/>
              <a:buFont typeface="Wingdings" pitchFamily="2" charset="2"/>
              <a:buChar char="l"/>
              <a:defRPr sz="1400"/>
            </a:lvl4pPr>
            <a:lvl5pPr marL="692150" indent="-179388">
              <a:spcBef>
                <a:spcPts val="300"/>
              </a:spcBef>
              <a:spcAft>
                <a:spcPts val="300"/>
              </a:spcAft>
              <a:buClr>
                <a:schemeClr val="accent1"/>
              </a:buClr>
              <a:buSzPct val="65000"/>
              <a:buFont typeface="Arial" pitchFamily="34" charset="0"/>
              <a:buChar char="–"/>
              <a:defRPr sz="1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9" name="Line 10"/>
          <p:cNvSpPr>
            <a:spLocks noChangeShapeType="1"/>
          </p:cNvSpPr>
          <p:nvPr userDrawn="1"/>
        </p:nvSpPr>
        <p:spPr bwMode="auto">
          <a:xfrm>
            <a:off x="201561" y="6373813"/>
            <a:ext cx="8640000" cy="0"/>
          </a:xfrm>
          <a:prstGeom prst="line">
            <a:avLst/>
          </a:prstGeom>
          <a:noFill/>
          <a:ln w="3175">
            <a:solidFill>
              <a:schemeClr val="accent1"/>
            </a:solidFill>
            <a:round/>
            <a:headEnd/>
            <a:tailEnd/>
          </a:ln>
          <a:effectLst/>
        </p:spPr>
        <p:txBody>
          <a:bodyPr/>
          <a:lstStyle/>
          <a:p>
            <a:endParaRPr lang="en-GB" baseline="-250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ts val="2500"/>
              </a:lnSpc>
              <a:defRPr sz="2000"/>
            </a:lvl1pPr>
          </a:lstStyle>
          <a:p>
            <a:r>
              <a:rPr lang="en-US" smtClean="0"/>
              <a:t>Click to edit Master title style</a:t>
            </a:r>
            <a:endParaRPr lang="en-GB"/>
          </a:p>
        </p:txBody>
      </p:sp>
      <p:sp>
        <p:nvSpPr>
          <p:cNvPr id="3" name="Content Placeholder 2"/>
          <p:cNvSpPr>
            <a:spLocks noGrp="1"/>
          </p:cNvSpPr>
          <p:nvPr>
            <p:ph idx="1"/>
          </p:nvPr>
        </p:nvSpPr>
        <p:spPr>
          <a:xfrm>
            <a:off x="211138" y="1219200"/>
            <a:ext cx="8682037" cy="4525962"/>
          </a:xfrm>
        </p:spPr>
        <p:txBody>
          <a:bodyPr bIns="0"/>
          <a:lstStyle>
            <a:lvl1pPr>
              <a:defRPr>
                <a:solidFill>
                  <a:schemeClr val="accent1"/>
                </a:solidFill>
              </a:defRPr>
            </a:lvl1pPr>
            <a:lvl2pPr marL="233363" indent="-231775">
              <a:buFont typeface="+mj-lt"/>
              <a:buNone/>
              <a:defRPr/>
            </a:lvl2pPr>
            <a:lvl3pPr marL="166688" indent="-166688">
              <a:buFont typeface="Wingdings" pitchFamily="2" charset="2"/>
              <a:buChar char="l"/>
              <a:defRPr/>
            </a:lvl3pPr>
            <a:lvl4pPr marL="346075" indent="-179388">
              <a:buFont typeface="Arial" pitchFamily="34" charset="0"/>
              <a:buChar char="–"/>
              <a:defRPr/>
            </a:lvl4pPr>
            <a:lvl5pPr marL="512763" indent="-166688" defTabSz="850900">
              <a:buClr>
                <a:schemeClr val="accent1"/>
              </a:buClr>
              <a:buSzPct val="65000"/>
              <a:buFont typeface="Wingdings" pitchFamily="2" charset="2"/>
              <a:buChar char="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9" name="Line 10"/>
          <p:cNvSpPr>
            <a:spLocks noChangeShapeType="1"/>
          </p:cNvSpPr>
          <p:nvPr userDrawn="1"/>
        </p:nvSpPr>
        <p:spPr bwMode="auto">
          <a:xfrm>
            <a:off x="300039" y="6373813"/>
            <a:ext cx="8529637" cy="0"/>
          </a:xfrm>
          <a:prstGeom prst="line">
            <a:avLst/>
          </a:prstGeom>
          <a:noFill/>
          <a:ln w="3175">
            <a:solidFill>
              <a:schemeClr val="accent1"/>
            </a:solidFill>
            <a:round/>
            <a:headEnd/>
            <a:tailEnd/>
          </a:ln>
          <a:effectLst/>
        </p:spPr>
        <p:txBody>
          <a:bodyPr/>
          <a:lstStyle/>
          <a:p>
            <a:endParaRPr lang="en-GB"/>
          </a:p>
        </p:txBody>
      </p:sp>
      <p:sp>
        <p:nvSpPr>
          <p:cNvPr id="14" name="Line 10"/>
          <p:cNvSpPr>
            <a:spLocks noChangeShapeType="1"/>
          </p:cNvSpPr>
          <p:nvPr userDrawn="1"/>
        </p:nvSpPr>
        <p:spPr bwMode="auto">
          <a:xfrm>
            <a:off x="201561" y="6373813"/>
            <a:ext cx="8640000" cy="0"/>
          </a:xfrm>
          <a:prstGeom prst="line">
            <a:avLst/>
          </a:prstGeom>
          <a:noFill/>
          <a:ln w="3175">
            <a:solidFill>
              <a:schemeClr val="accent1"/>
            </a:solidFill>
            <a:round/>
            <a:headEnd/>
            <a:tailEnd/>
          </a:ln>
          <a:effectLst/>
        </p:spPr>
        <p:txBody>
          <a:bodyPr/>
          <a:lstStyle/>
          <a:p>
            <a:endParaRPr lang="en-GB" baseline="-25000"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ts val="2500"/>
              </a:lnSpc>
              <a:defRPr sz="2000"/>
            </a:lvl1pPr>
          </a:lstStyle>
          <a:p>
            <a:r>
              <a:rPr lang="en-US" smtClean="0"/>
              <a:t>Click to edit Master title style</a:t>
            </a:r>
            <a:endParaRPr lang="en-GB"/>
          </a:p>
        </p:txBody>
      </p:sp>
      <p:sp>
        <p:nvSpPr>
          <p:cNvPr id="3" name="Content Placeholder 2"/>
          <p:cNvSpPr>
            <a:spLocks noGrp="1"/>
          </p:cNvSpPr>
          <p:nvPr>
            <p:ph sz="half" idx="1"/>
          </p:nvPr>
        </p:nvSpPr>
        <p:spPr>
          <a:xfrm>
            <a:off x="211139" y="1219200"/>
            <a:ext cx="4264025" cy="4525962"/>
          </a:xfrm>
        </p:spPr>
        <p:txBody>
          <a:bodyPr bIns="0"/>
          <a:lstStyle>
            <a:lvl1pPr>
              <a:defRPr sz="1600">
                <a:solidFill>
                  <a:srgbClr val="00338D"/>
                </a:solidFill>
              </a:defRPr>
            </a:lvl1pPr>
            <a:lvl2pPr>
              <a:defRPr sz="1600"/>
            </a:lvl2pPr>
            <a:lvl3pPr marL="139700" indent="-139700">
              <a:buFont typeface="Arial" pitchFamily="34" charset="0"/>
              <a:buChar char="•"/>
              <a:defRPr sz="1400"/>
            </a:lvl3pPr>
            <a:lvl4pPr marL="349250" indent="-182563">
              <a:buFont typeface="Arial" pitchFamily="34" charset="0"/>
              <a:buChar char="–"/>
              <a:defRPr sz="1600"/>
            </a:lvl4pPr>
            <a:lvl5pPr marL="515938" indent="-166688">
              <a:buClr>
                <a:schemeClr val="accent1"/>
              </a:buClr>
              <a:buFont typeface="Arial" pitchFamily="34" charset="0"/>
              <a:buChar char="•"/>
              <a:defRPr sz="1600"/>
            </a:lvl5pPr>
            <a:lvl6pPr>
              <a:defRPr sz="1800"/>
            </a:lvl6pPr>
            <a:lvl7pPr>
              <a:defRPr sz="1800"/>
            </a:lvl7pPr>
            <a:lvl8pPr marL="687388" indent="-160338">
              <a:buFont typeface="Arial" pitchFamily="34" charset="0"/>
              <a:buChar char="–"/>
              <a:defRPr sz="1600"/>
            </a:lvl8pPr>
            <a:lvl9pPr>
              <a:defRPr sz="1800"/>
            </a:lvl9pPr>
          </a:lstStyle>
          <a:p>
            <a:pPr lvl="0"/>
            <a:r>
              <a:rPr lang="en-US" dirty="0" smtClean="0"/>
              <a:t>Click to edit Master text styles</a:t>
            </a:r>
          </a:p>
          <a:p>
            <a:pPr lvl="1"/>
            <a:r>
              <a:rPr lang="en-US" dirty="0" smtClean="0"/>
              <a:t>Second level</a:t>
            </a:r>
          </a:p>
          <a:p>
            <a:pPr lvl="3"/>
            <a:r>
              <a:rPr lang="en-US" dirty="0" smtClean="0"/>
              <a:t>Third level</a:t>
            </a:r>
          </a:p>
          <a:p>
            <a:pPr lvl="4"/>
            <a:r>
              <a:rPr lang="en-US" dirty="0" smtClean="0"/>
              <a:t>Fourth level</a:t>
            </a:r>
          </a:p>
          <a:p>
            <a:pPr lvl="7"/>
            <a:r>
              <a:rPr lang="en-US" dirty="0" smtClean="0"/>
              <a:t>Fifth level</a:t>
            </a:r>
            <a:endParaRPr lang="en-GB" dirty="0"/>
          </a:p>
        </p:txBody>
      </p:sp>
      <p:sp>
        <p:nvSpPr>
          <p:cNvPr id="4" name="Content Placeholder 3"/>
          <p:cNvSpPr>
            <a:spLocks noGrp="1"/>
          </p:cNvSpPr>
          <p:nvPr>
            <p:ph sz="half" idx="2"/>
          </p:nvPr>
        </p:nvSpPr>
        <p:spPr>
          <a:xfrm>
            <a:off x="4627563" y="1219200"/>
            <a:ext cx="4265612" cy="4525962"/>
          </a:xfrm>
        </p:spPr>
        <p:txBody>
          <a:bodyPr bIns="0"/>
          <a:lstStyle>
            <a:lvl1pPr>
              <a:defRPr sz="1600">
                <a:solidFill>
                  <a:srgbClr val="00338D"/>
                </a:solidFill>
              </a:defRPr>
            </a:lvl1pPr>
            <a:lvl2pPr>
              <a:defRPr sz="1600"/>
            </a:lvl2pPr>
            <a:lvl3pPr marL="127000" indent="-127000">
              <a:buFont typeface="Arial" pitchFamily="34" charset="0"/>
              <a:buChar char="•"/>
              <a:defRPr sz="1400"/>
            </a:lvl3pPr>
            <a:lvl4pPr marL="349250" indent="-182563">
              <a:buFont typeface="Arial" pitchFamily="34" charset="0"/>
              <a:buChar char="–"/>
              <a:defRPr sz="1600"/>
            </a:lvl4pPr>
            <a:lvl5pPr marL="536575" indent="-187325">
              <a:buClr>
                <a:schemeClr val="accent1"/>
              </a:buClr>
              <a:buFont typeface="Arial" pitchFamily="34" charset="0"/>
              <a:buChar char="•"/>
              <a:defRPr sz="1600"/>
            </a:lvl5pPr>
            <a:lvl6pPr>
              <a:defRPr sz="1800"/>
            </a:lvl6pPr>
            <a:lvl7pPr>
              <a:defRPr sz="1800"/>
            </a:lvl7pPr>
            <a:lvl8pPr>
              <a:defRPr sz="1800"/>
            </a:lvl8pPr>
            <a:lvl9pPr marL="809625" indent="-241300">
              <a:buClr>
                <a:schemeClr val="accent1"/>
              </a:buClr>
              <a:buSzPct val="65000"/>
              <a:buFont typeface="Arial" pitchFamily="34" charset="0"/>
              <a:buChar char="–"/>
              <a:defRPr sz="1600"/>
            </a:lvl9pPr>
          </a:lstStyle>
          <a:p>
            <a:pPr lvl="0"/>
            <a:r>
              <a:rPr lang="en-US" dirty="0" smtClean="0"/>
              <a:t>Click to edit Master text styles</a:t>
            </a:r>
          </a:p>
          <a:p>
            <a:pPr lvl="1"/>
            <a:r>
              <a:rPr lang="en-US" dirty="0" smtClean="0"/>
              <a:t>Second level</a:t>
            </a:r>
          </a:p>
          <a:p>
            <a:pPr lvl="3"/>
            <a:r>
              <a:rPr lang="en-US" dirty="0" smtClean="0"/>
              <a:t>Third level</a:t>
            </a:r>
          </a:p>
          <a:p>
            <a:pPr lvl="4"/>
            <a:r>
              <a:rPr lang="en-US" dirty="0" smtClean="0"/>
              <a:t>Fourth level</a:t>
            </a:r>
          </a:p>
          <a:p>
            <a:pPr lvl="8"/>
            <a:r>
              <a:rPr lang="en-US" dirty="0" smtClean="0"/>
              <a:t>Fifth level</a:t>
            </a:r>
            <a:endParaRPr lang="en-GB" dirty="0"/>
          </a:p>
        </p:txBody>
      </p:sp>
      <p:sp>
        <p:nvSpPr>
          <p:cNvPr id="10" name="Line 10"/>
          <p:cNvSpPr>
            <a:spLocks noChangeShapeType="1"/>
          </p:cNvSpPr>
          <p:nvPr userDrawn="1"/>
        </p:nvSpPr>
        <p:spPr bwMode="auto">
          <a:xfrm>
            <a:off x="300039" y="6373813"/>
            <a:ext cx="8529637" cy="0"/>
          </a:xfrm>
          <a:prstGeom prst="line">
            <a:avLst/>
          </a:prstGeom>
          <a:noFill/>
          <a:ln w="3175">
            <a:solidFill>
              <a:schemeClr val="accent1"/>
            </a:solidFill>
            <a:round/>
            <a:headEnd/>
            <a:tailEnd/>
          </a:ln>
          <a:effectLst/>
        </p:spPr>
        <p:txBody>
          <a:bodyPr/>
          <a:lstStyle/>
          <a:p>
            <a:endParaRPr lang="en-GB"/>
          </a:p>
        </p:txBody>
      </p:sp>
      <p:sp>
        <p:nvSpPr>
          <p:cNvPr id="21" name="Line 10"/>
          <p:cNvSpPr>
            <a:spLocks noChangeShapeType="1"/>
          </p:cNvSpPr>
          <p:nvPr userDrawn="1"/>
        </p:nvSpPr>
        <p:spPr bwMode="auto">
          <a:xfrm>
            <a:off x="201561" y="6373813"/>
            <a:ext cx="8640000" cy="0"/>
          </a:xfrm>
          <a:prstGeom prst="line">
            <a:avLst/>
          </a:prstGeom>
          <a:noFill/>
          <a:ln w="3175">
            <a:solidFill>
              <a:schemeClr val="accent1"/>
            </a:solidFill>
            <a:round/>
            <a:headEnd/>
            <a:tailEnd/>
          </a:ln>
          <a:effectLst/>
        </p:spPr>
        <p:txBody>
          <a:bodyPr/>
          <a:lstStyle/>
          <a:p>
            <a:endParaRPr lang="en-GB" baseline="-25000"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ts val="2500"/>
              </a:lnSpc>
              <a:defRPr sz="2000"/>
            </a:lvl1pPr>
          </a:lstStyle>
          <a:p>
            <a:r>
              <a:rPr lang="en-US" smtClean="0"/>
              <a:t>Click to edit Master title style</a:t>
            </a:r>
            <a:endParaRPr lang="en-GB"/>
          </a:p>
        </p:txBody>
      </p:sp>
      <p:sp>
        <p:nvSpPr>
          <p:cNvPr id="13" name="Line 10"/>
          <p:cNvSpPr>
            <a:spLocks noChangeShapeType="1"/>
          </p:cNvSpPr>
          <p:nvPr userDrawn="1"/>
        </p:nvSpPr>
        <p:spPr bwMode="auto">
          <a:xfrm>
            <a:off x="201561" y="6373813"/>
            <a:ext cx="8640000" cy="0"/>
          </a:xfrm>
          <a:prstGeom prst="line">
            <a:avLst/>
          </a:prstGeom>
          <a:noFill/>
          <a:ln w="3175">
            <a:solidFill>
              <a:schemeClr val="accent1"/>
            </a:solidFill>
            <a:round/>
            <a:headEnd/>
            <a:tailEnd/>
          </a:ln>
          <a:effectLst/>
        </p:spPr>
        <p:txBody>
          <a:bodyPr/>
          <a:lstStyle/>
          <a:p>
            <a:endParaRPr lang="en-GB" baseline="-25000"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Freeform 10"/>
          <p:cNvSpPr/>
          <p:nvPr userDrawn="1"/>
        </p:nvSpPr>
        <p:spPr>
          <a:xfrm>
            <a:off x="-13447" y="-13447"/>
            <a:ext cx="9157447" cy="1045413"/>
          </a:xfrm>
          <a:custGeom>
            <a:avLst/>
            <a:gdLst>
              <a:gd name="connsiteX0" fmla="*/ 0 w 9157447"/>
              <a:gd name="connsiteY0" fmla="*/ 1008529 h 1008529"/>
              <a:gd name="connsiteX1" fmla="*/ 8848165 w 9157447"/>
              <a:gd name="connsiteY1" fmla="*/ 995082 h 1008529"/>
              <a:gd name="connsiteX2" fmla="*/ 9157447 w 9157447"/>
              <a:gd name="connsiteY2" fmla="*/ 0 h 1008529"/>
              <a:gd name="connsiteX3" fmla="*/ 0 w 9157447"/>
              <a:gd name="connsiteY3" fmla="*/ 13447 h 1008529"/>
              <a:gd name="connsiteX4" fmla="*/ 0 w 9157447"/>
              <a:gd name="connsiteY4" fmla="*/ 1008529 h 1008529"/>
              <a:gd name="connsiteX0" fmla="*/ 0 w 9157447"/>
              <a:gd name="connsiteY0" fmla="*/ 1008529 h 1008529"/>
              <a:gd name="connsiteX1" fmla="*/ 8888506 w 9157447"/>
              <a:gd name="connsiteY1" fmla="*/ 968188 h 1008529"/>
              <a:gd name="connsiteX2" fmla="*/ 9157447 w 9157447"/>
              <a:gd name="connsiteY2" fmla="*/ 0 h 1008529"/>
              <a:gd name="connsiteX3" fmla="*/ 0 w 9157447"/>
              <a:gd name="connsiteY3" fmla="*/ 13447 h 1008529"/>
              <a:gd name="connsiteX4" fmla="*/ 0 w 9157447"/>
              <a:gd name="connsiteY4" fmla="*/ 1008529 h 1008529"/>
              <a:gd name="connsiteX0" fmla="*/ 0 w 9157447"/>
              <a:gd name="connsiteY0" fmla="*/ 1008529 h 1008529"/>
              <a:gd name="connsiteX1" fmla="*/ 8842375 w 9157447"/>
              <a:gd name="connsiteY1" fmla="*/ 993584 h 1008529"/>
              <a:gd name="connsiteX2" fmla="*/ 9157447 w 9157447"/>
              <a:gd name="connsiteY2" fmla="*/ 0 h 1008529"/>
              <a:gd name="connsiteX3" fmla="*/ 0 w 9157447"/>
              <a:gd name="connsiteY3" fmla="*/ 13447 h 1008529"/>
              <a:gd name="connsiteX4" fmla="*/ 0 w 9157447"/>
              <a:gd name="connsiteY4" fmla="*/ 1008529 h 1008529"/>
              <a:gd name="connsiteX0" fmla="*/ 0 w 9157447"/>
              <a:gd name="connsiteY0" fmla="*/ 1008529 h 1008529"/>
              <a:gd name="connsiteX1" fmla="*/ 8882063 w 9157447"/>
              <a:gd name="connsiteY1" fmla="*/ 993584 h 1008529"/>
              <a:gd name="connsiteX2" fmla="*/ 9157447 w 9157447"/>
              <a:gd name="connsiteY2" fmla="*/ 0 h 1008529"/>
              <a:gd name="connsiteX3" fmla="*/ 0 w 9157447"/>
              <a:gd name="connsiteY3" fmla="*/ 13447 h 1008529"/>
              <a:gd name="connsiteX4" fmla="*/ 0 w 9157447"/>
              <a:gd name="connsiteY4" fmla="*/ 1008529 h 1008529"/>
              <a:gd name="connsiteX0" fmla="*/ 0 w 9157447"/>
              <a:gd name="connsiteY0" fmla="*/ 1008529 h 1008529"/>
              <a:gd name="connsiteX1" fmla="*/ 8882063 w 9157447"/>
              <a:gd name="connsiteY1" fmla="*/ 993584 h 1008529"/>
              <a:gd name="connsiteX2" fmla="*/ 9157447 w 9157447"/>
              <a:gd name="connsiteY2" fmla="*/ 0 h 1008529"/>
              <a:gd name="connsiteX3" fmla="*/ 0 w 9157447"/>
              <a:gd name="connsiteY3" fmla="*/ 11953 h 1008529"/>
              <a:gd name="connsiteX4" fmla="*/ 0 w 9157447"/>
              <a:gd name="connsiteY4" fmla="*/ 1008529 h 1008529"/>
              <a:gd name="connsiteX0" fmla="*/ 0 w 9157447"/>
              <a:gd name="connsiteY0" fmla="*/ 993584 h 993584"/>
              <a:gd name="connsiteX1" fmla="*/ 8882063 w 9157447"/>
              <a:gd name="connsiteY1" fmla="*/ 993584 h 993584"/>
              <a:gd name="connsiteX2" fmla="*/ 9157447 w 9157447"/>
              <a:gd name="connsiteY2" fmla="*/ 0 h 993584"/>
              <a:gd name="connsiteX3" fmla="*/ 0 w 9157447"/>
              <a:gd name="connsiteY3" fmla="*/ 11953 h 993584"/>
              <a:gd name="connsiteX4" fmla="*/ 0 w 9157447"/>
              <a:gd name="connsiteY4" fmla="*/ 993584 h 993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7447" h="993584">
                <a:moveTo>
                  <a:pt x="0" y="993584"/>
                </a:moveTo>
                <a:lnTo>
                  <a:pt x="8882063" y="993584"/>
                </a:lnTo>
                <a:lnTo>
                  <a:pt x="9157447" y="0"/>
                </a:lnTo>
                <a:lnTo>
                  <a:pt x="0" y="11953"/>
                </a:lnTo>
                <a:lnTo>
                  <a:pt x="0" y="993584"/>
                </a:lnTo>
                <a:close/>
              </a:path>
            </a:pathLst>
          </a:custGeom>
          <a:gradFill flip="none" rotWithShape="1">
            <a:gsLst>
              <a:gs pos="4000">
                <a:srgbClr val="0080C0">
                  <a:alpha val="83000"/>
                </a:srgbClr>
              </a:gs>
              <a:gs pos="44000">
                <a:srgbClr val="003492">
                  <a:alpha val="89000"/>
                </a:srgbClr>
              </a:gs>
              <a:gs pos="100000">
                <a:srgbClr val="002C7A">
                  <a:shade val="100000"/>
                  <a:satMod val="115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26" name="Rectangle 2"/>
          <p:cNvSpPr>
            <a:spLocks noGrp="1" noChangeArrowheads="1"/>
          </p:cNvSpPr>
          <p:nvPr>
            <p:ph type="title"/>
          </p:nvPr>
        </p:nvSpPr>
        <p:spPr bwMode="auto">
          <a:xfrm>
            <a:off x="203201" y="115888"/>
            <a:ext cx="8545513" cy="792162"/>
          </a:xfrm>
          <a:prstGeom prst="rect">
            <a:avLst/>
          </a:prstGeom>
          <a:noFill/>
          <a:ln w="9525">
            <a:noFill/>
            <a:miter lim="800000"/>
            <a:headEnd/>
            <a:tailEnd/>
          </a:ln>
          <a:effectLst/>
        </p:spPr>
        <p:txBody>
          <a:bodyPr vert="horz" wrap="square" lIns="0" tIns="0" rIns="0" bIns="0" numCol="1" anchor="ctr" anchorCtr="0" compatLnSpc="1">
            <a:prstTxWarp prst="textNoShape">
              <a:avLst/>
            </a:prstTxWarp>
          </a:bodyPr>
          <a:lstStyle/>
          <a:p>
            <a:pPr lvl="0"/>
            <a:r>
              <a:rPr lang="en-US" dirty="0" smtClean="0"/>
              <a:t>Click to edit Master title style</a:t>
            </a:r>
            <a:endParaRPr lang="en-GB" dirty="0" smtClean="0"/>
          </a:p>
        </p:txBody>
      </p:sp>
      <p:sp>
        <p:nvSpPr>
          <p:cNvPr id="1027" name="Rectangle 3"/>
          <p:cNvSpPr>
            <a:spLocks noGrp="1" noChangeArrowheads="1"/>
          </p:cNvSpPr>
          <p:nvPr>
            <p:ph type="body" idx="1"/>
          </p:nvPr>
        </p:nvSpPr>
        <p:spPr bwMode="auto">
          <a:xfrm>
            <a:off x="211138" y="1219200"/>
            <a:ext cx="8682037" cy="4525962"/>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endParaRPr lang="en-US" dirty="0" smtClean="0"/>
          </a:p>
        </p:txBody>
      </p:sp>
      <p:sp>
        <p:nvSpPr>
          <p:cNvPr id="7" name="Line 10"/>
          <p:cNvSpPr>
            <a:spLocks noChangeShapeType="1"/>
          </p:cNvSpPr>
          <p:nvPr userDrawn="1"/>
        </p:nvSpPr>
        <p:spPr bwMode="auto">
          <a:xfrm>
            <a:off x="201561" y="6373813"/>
            <a:ext cx="8640000" cy="0"/>
          </a:xfrm>
          <a:prstGeom prst="line">
            <a:avLst/>
          </a:prstGeom>
          <a:noFill/>
          <a:ln w="3175">
            <a:solidFill>
              <a:schemeClr val="accent1"/>
            </a:solidFill>
            <a:round/>
            <a:headEnd/>
            <a:tailEnd/>
          </a:ln>
          <a:effectLst/>
        </p:spPr>
        <p:txBody>
          <a:bodyPr/>
          <a:lstStyle/>
          <a:p>
            <a:endParaRPr lang="en-GB" baseline="-25000" dirty="0"/>
          </a:p>
        </p:txBody>
      </p:sp>
      <p:sp>
        <p:nvSpPr>
          <p:cNvPr id="12" name="Rectangle 11"/>
          <p:cNvSpPr/>
          <p:nvPr userDrawn="1"/>
        </p:nvSpPr>
        <p:spPr bwMode="gray">
          <a:xfrm>
            <a:off x="8300742" y="6381329"/>
            <a:ext cx="503530" cy="280987"/>
          </a:xfrm>
          <a:prstGeom prst="rect">
            <a:avLst/>
          </a:prstGeom>
          <a:ln>
            <a:miter lim="800000"/>
            <a:headEnd/>
            <a:tailEnd/>
          </a:ln>
        </p:spPr>
        <p:txBody>
          <a:bodyPr lIns="72000" tIns="72000" rIns="0" bIns="0"/>
          <a:lstStyle/>
          <a:p>
            <a:pPr algn="r">
              <a:spcBef>
                <a:spcPct val="40000"/>
              </a:spcBef>
              <a:defRPr/>
            </a:pPr>
            <a:fld id="{6BA71C0A-9F0F-41ED-AE97-DBF05B351E59}" type="slidenum">
              <a:rPr lang="en-US" sz="900" smtClean="0">
                <a:solidFill>
                  <a:srgbClr val="00338D"/>
                </a:solidFill>
                <a:latin typeface="Arial"/>
              </a:rPr>
              <a:pPr algn="r">
                <a:spcBef>
                  <a:spcPct val="40000"/>
                </a:spcBef>
                <a:defRPr/>
              </a:pPr>
              <a:t>‹#›</a:t>
            </a:fld>
            <a:endParaRPr lang="en-US" sz="900" dirty="0">
              <a:solidFill>
                <a:srgbClr val="00338D"/>
              </a:solidFill>
              <a:latin typeface="Arial"/>
            </a:endParaRPr>
          </a:p>
        </p:txBody>
      </p:sp>
      <p:sp>
        <p:nvSpPr>
          <p:cNvPr id="9" name="Text Box 9"/>
          <p:cNvSpPr txBox="1">
            <a:spLocks noChangeArrowheads="1"/>
          </p:cNvSpPr>
          <p:nvPr userDrawn="1"/>
        </p:nvSpPr>
        <p:spPr bwMode="auto">
          <a:xfrm>
            <a:off x="120075" y="6396774"/>
            <a:ext cx="3794524" cy="323850"/>
          </a:xfrm>
          <a:prstGeom prst="rect">
            <a:avLst/>
          </a:prstGeom>
          <a:noFill/>
          <a:ln w="9525">
            <a:noFill/>
            <a:miter lim="800000"/>
            <a:headEnd/>
            <a:tailEnd/>
          </a:ln>
        </p:spPr>
        <p:txBody>
          <a:bodyPr anchor="ctr"/>
          <a:lstStyle>
            <a:defPPr>
              <a:defRPr lang="en-GB"/>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algn="l" defTabSz="914400" rtl="0" eaLnBrk="0" fontAlgn="base" latinLnBrk="0" hangingPunct="0">
              <a:lnSpc>
                <a:spcPts val="700"/>
              </a:lnSpc>
              <a:spcBef>
                <a:spcPct val="0"/>
              </a:spcBef>
              <a:spcAft>
                <a:spcPct val="0"/>
              </a:spcAft>
              <a:buClrTx/>
              <a:buSzTx/>
              <a:buFontTx/>
              <a:buNone/>
              <a:tabLst/>
              <a:defRPr/>
            </a:pPr>
            <a:r>
              <a:rPr kumimoji="0" lang="en-US" sz="500" b="0" i="0" u="none" strike="noStrike" kern="1200" cap="none" spc="0" normalizeH="0" baseline="0" noProof="0" dirty="0">
                <a:ln>
                  <a:noFill/>
                </a:ln>
                <a:solidFill>
                  <a:srgbClr val="00338D"/>
                </a:solidFill>
                <a:effectLst/>
                <a:uLnTx/>
                <a:uFillTx/>
                <a:latin typeface="Arial" charset="0"/>
                <a:ea typeface="+mn-ea"/>
                <a:cs typeface="Arial" charset="0"/>
              </a:rPr>
              <a:t>© </a:t>
            </a:r>
            <a:r>
              <a:rPr kumimoji="0" lang="en-US" sz="500" b="0" i="0" u="none" strike="noStrike" kern="1200" cap="none" spc="0" normalizeH="0" baseline="0" noProof="0" dirty="0" smtClean="0">
                <a:ln>
                  <a:noFill/>
                </a:ln>
                <a:solidFill>
                  <a:srgbClr val="00338D"/>
                </a:solidFill>
                <a:effectLst/>
                <a:uLnTx/>
                <a:uFillTx/>
                <a:latin typeface="Arial" charset="0"/>
                <a:ea typeface="+mn-ea"/>
                <a:cs typeface="Arial" charset="0"/>
              </a:rPr>
              <a:t>2012 </a:t>
            </a:r>
            <a:r>
              <a:rPr kumimoji="0" lang="en-US" sz="500" b="0" i="0" u="none" strike="noStrike" kern="1200" cap="none" spc="0" normalizeH="0" baseline="0" noProof="0" dirty="0">
                <a:ln>
                  <a:noFill/>
                </a:ln>
                <a:solidFill>
                  <a:srgbClr val="00338D"/>
                </a:solidFill>
                <a:effectLst/>
                <a:uLnTx/>
                <a:uFillTx/>
                <a:latin typeface="Arial" charset="0"/>
                <a:ea typeface="+mn-ea"/>
                <a:cs typeface="Arial" charset="0"/>
              </a:rPr>
              <a:t>KPMG International Cooperative (“KPMG International”), a Swiss entity. Member firms of the KPMG network of independent firms are affiliated with KPMG International. KPMG International provides no client services. No member firm has any authority to obligate or bind KPMG International or any other member firm vis-à-vis third parties, nor does KPMG International have any such authority to obligate or bind any member firm. All rights reserved. FOR INTERNAL USE ONLY</a:t>
            </a:r>
            <a:endParaRPr kumimoji="0" lang="en-GB" sz="500" b="0" i="0" u="none" strike="noStrike" kern="1200" cap="none" spc="0" normalizeH="0" baseline="0" noProof="0" dirty="0">
              <a:ln>
                <a:noFill/>
              </a:ln>
              <a:solidFill>
                <a:srgbClr val="00338D"/>
              </a:solidFill>
              <a:effectLst/>
              <a:uLnTx/>
              <a:uFillTx/>
              <a:latin typeface="Arial" charset="0"/>
              <a:ea typeface="+mn-ea"/>
              <a:cs typeface="Arial" charset="0"/>
            </a:endParaRPr>
          </a:p>
        </p:txBody>
      </p:sp>
    </p:spTree>
  </p:cSld>
  <p:clrMap bg1="lt1" tx1="dk1" bg2="lt2" tx2="dk2" accent1="accent1" accent2="accent2" accent3="accent3" accent4="accent4" accent5="accent5" accent6="accent6" hlink="hlink" folHlink="folHlink"/>
  <p:sldLayoutIdLst>
    <p:sldLayoutId id="2147483649" r:id="rId1"/>
    <p:sldLayoutId id="2147483661" r:id="rId2"/>
    <p:sldLayoutId id="2147483665" r:id="rId3"/>
    <p:sldLayoutId id="2147483664" r:id="rId4"/>
    <p:sldLayoutId id="2147483662" r:id="rId5"/>
    <p:sldLayoutId id="2147483650" r:id="rId6"/>
    <p:sldLayoutId id="2147483660" r:id="rId7"/>
    <p:sldLayoutId id="2147483652" r:id="rId8"/>
    <p:sldLayoutId id="2147483654" r:id="rId9"/>
    <p:sldLayoutId id="2147483655" r:id="rId10"/>
    <p:sldLayoutId id="2147483667" r:id="rId11"/>
  </p:sldLayoutIdLst>
  <p:hf hdr="0" ftr="0" dt="0"/>
  <p:txStyles>
    <p:titleStyle>
      <a:lvl1pPr algn="l" rtl="0" eaLnBrk="1" fontAlgn="base" hangingPunct="1">
        <a:lnSpc>
          <a:spcPts val="2500"/>
        </a:lnSpc>
        <a:spcBef>
          <a:spcPct val="0"/>
        </a:spcBef>
        <a:spcAft>
          <a:spcPct val="0"/>
        </a:spcAft>
        <a:defRPr sz="2000" b="1">
          <a:solidFill>
            <a:schemeClr val="bg1"/>
          </a:solidFill>
          <a:latin typeface="+mj-lt"/>
          <a:ea typeface="+mj-ea"/>
          <a:cs typeface="+mj-cs"/>
        </a:defRPr>
      </a:lvl1pPr>
      <a:lvl2pPr algn="l" rtl="0" eaLnBrk="1" fontAlgn="base" hangingPunct="1">
        <a:spcBef>
          <a:spcPct val="0"/>
        </a:spcBef>
        <a:spcAft>
          <a:spcPct val="0"/>
        </a:spcAft>
        <a:defRPr b="1">
          <a:solidFill>
            <a:schemeClr val="bg1"/>
          </a:solidFill>
          <a:latin typeface="Arial" charset="0"/>
          <a:cs typeface="Arial" charset="0"/>
        </a:defRPr>
      </a:lvl2pPr>
      <a:lvl3pPr algn="l" rtl="0" eaLnBrk="1" fontAlgn="base" hangingPunct="1">
        <a:spcBef>
          <a:spcPct val="0"/>
        </a:spcBef>
        <a:spcAft>
          <a:spcPct val="0"/>
        </a:spcAft>
        <a:defRPr b="1">
          <a:solidFill>
            <a:schemeClr val="bg1"/>
          </a:solidFill>
          <a:latin typeface="Arial" charset="0"/>
          <a:cs typeface="Arial" charset="0"/>
        </a:defRPr>
      </a:lvl3pPr>
      <a:lvl4pPr algn="l" rtl="0" eaLnBrk="1" fontAlgn="base" hangingPunct="1">
        <a:spcBef>
          <a:spcPct val="0"/>
        </a:spcBef>
        <a:spcAft>
          <a:spcPct val="0"/>
        </a:spcAft>
        <a:defRPr b="1">
          <a:solidFill>
            <a:schemeClr val="bg1"/>
          </a:solidFill>
          <a:latin typeface="Arial" charset="0"/>
          <a:cs typeface="Arial" charset="0"/>
        </a:defRPr>
      </a:lvl4pPr>
      <a:lvl5pPr algn="l" rtl="0" eaLnBrk="1" fontAlgn="base" hangingPunct="1">
        <a:spcBef>
          <a:spcPct val="0"/>
        </a:spcBef>
        <a:spcAft>
          <a:spcPct val="0"/>
        </a:spcAft>
        <a:defRPr b="1">
          <a:solidFill>
            <a:schemeClr val="bg1"/>
          </a:solidFill>
          <a:latin typeface="Arial" charset="0"/>
          <a:cs typeface="Arial" charset="0"/>
        </a:defRPr>
      </a:lvl5pPr>
      <a:lvl6pPr marL="457200" algn="l" rtl="0" eaLnBrk="1" fontAlgn="base" hangingPunct="1">
        <a:spcBef>
          <a:spcPct val="0"/>
        </a:spcBef>
        <a:spcAft>
          <a:spcPct val="0"/>
        </a:spcAft>
        <a:defRPr b="1">
          <a:solidFill>
            <a:schemeClr val="bg1"/>
          </a:solidFill>
          <a:latin typeface="Arial" charset="0"/>
          <a:cs typeface="Arial" charset="0"/>
        </a:defRPr>
      </a:lvl6pPr>
      <a:lvl7pPr marL="914400" algn="l" rtl="0" eaLnBrk="1" fontAlgn="base" hangingPunct="1">
        <a:spcBef>
          <a:spcPct val="0"/>
        </a:spcBef>
        <a:spcAft>
          <a:spcPct val="0"/>
        </a:spcAft>
        <a:defRPr b="1">
          <a:solidFill>
            <a:schemeClr val="bg1"/>
          </a:solidFill>
          <a:latin typeface="Arial" charset="0"/>
          <a:cs typeface="Arial" charset="0"/>
        </a:defRPr>
      </a:lvl7pPr>
      <a:lvl8pPr marL="1371600" algn="l" rtl="0" eaLnBrk="1" fontAlgn="base" hangingPunct="1">
        <a:spcBef>
          <a:spcPct val="0"/>
        </a:spcBef>
        <a:spcAft>
          <a:spcPct val="0"/>
        </a:spcAft>
        <a:defRPr b="1">
          <a:solidFill>
            <a:schemeClr val="bg1"/>
          </a:solidFill>
          <a:latin typeface="Arial" charset="0"/>
          <a:cs typeface="Arial" charset="0"/>
        </a:defRPr>
      </a:lvl8pPr>
      <a:lvl9pPr marL="1828800" algn="l" rtl="0" eaLnBrk="1" fontAlgn="base" hangingPunct="1">
        <a:spcBef>
          <a:spcPct val="0"/>
        </a:spcBef>
        <a:spcAft>
          <a:spcPct val="0"/>
        </a:spcAft>
        <a:defRPr b="1">
          <a:solidFill>
            <a:schemeClr val="bg1"/>
          </a:solidFill>
          <a:latin typeface="Arial" charset="0"/>
          <a:cs typeface="Arial" charset="0"/>
        </a:defRPr>
      </a:lvl9pPr>
    </p:titleStyle>
    <p:bodyStyle>
      <a:lvl1pPr algn="l" rtl="0" eaLnBrk="1" fontAlgn="base" hangingPunct="1">
        <a:spcBef>
          <a:spcPts val="300"/>
        </a:spcBef>
        <a:spcAft>
          <a:spcPts val="300"/>
        </a:spcAft>
        <a:defRPr sz="1400" b="1">
          <a:solidFill>
            <a:schemeClr val="accent1"/>
          </a:solidFill>
          <a:latin typeface="+mn-lt"/>
          <a:ea typeface="+mn-ea"/>
          <a:cs typeface="+mn-cs"/>
        </a:defRPr>
      </a:lvl1pPr>
      <a:lvl2pPr marL="168275" indent="-168275" algn="l" rtl="0" eaLnBrk="1" fontAlgn="base" hangingPunct="1">
        <a:spcBef>
          <a:spcPts val="300"/>
        </a:spcBef>
        <a:spcAft>
          <a:spcPts val="300"/>
        </a:spcAft>
        <a:buClr>
          <a:schemeClr val="accent1"/>
        </a:buClr>
        <a:buSzPct val="65000"/>
        <a:buFont typeface="Wingdings" pitchFamily="2" charset="2"/>
        <a:buChar char="l"/>
        <a:defRPr sz="1400">
          <a:solidFill>
            <a:schemeClr val="tx1"/>
          </a:solidFill>
          <a:latin typeface="+mn-lt"/>
          <a:cs typeface="+mn-cs"/>
        </a:defRPr>
      </a:lvl2pPr>
      <a:lvl3pPr marL="401638" indent="-163513" algn="l" rtl="0" eaLnBrk="1" fontAlgn="base" hangingPunct="1">
        <a:spcBef>
          <a:spcPts val="300"/>
        </a:spcBef>
        <a:spcAft>
          <a:spcPts val="300"/>
        </a:spcAft>
        <a:buClr>
          <a:schemeClr val="accent1"/>
        </a:buClr>
        <a:buSzPct val="65000"/>
        <a:buFont typeface="Arial" pitchFamily="34" charset="0"/>
        <a:buChar char="–"/>
        <a:defRPr sz="1400">
          <a:solidFill>
            <a:schemeClr val="tx1"/>
          </a:solidFill>
          <a:latin typeface="+mn-lt"/>
          <a:cs typeface="+mn-cs"/>
        </a:defRPr>
      </a:lvl3pPr>
      <a:lvl4pPr marL="568325" indent="-166688" algn="l" rtl="0" eaLnBrk="1" fontAlgn="base" hangingPunct="1">
        <a:spcBef>
          <a:spcPts val="300"/>
        </a:spcBef>
        <a:spcAft>
          <a:spcPts val="300"/>
        </a:spcAft>
        <a:buClr>
          <a:schemeClr val="accent1"/>
        </a:buClr>
        <a:buSzPct val="65000"/>
        <a:buFont typeface="Wingdings" pitchFamily="2" charset="2"/>
        <a:buChar char="l"/>
        <a:defRPr sz="1400">
          <a:solidFill>
            <a:schemeClr val="tx1"/>
          </a:solidFill>
          <a:latin typeface="+mn-lt"/>
          <a:cs typeface="+mn-cs"/>
        </a:defRPr>
      </a:lvl4pPr>
      <a:lvl5pPr marL="6350" algn="l" rtl="0" eaLnBrk="1" fontAlgn="base" hangingPunct="1">
        <a:spcBef>
          <a:spcPts val="0"/>
        </a:spcBef>
        <a:spcAft>
          <a:spcPct val="0"/>
        </a:spcAft>
        <a:defRPr sz="1100">
          <a:solidFill>
            <a:schemeClr val="tx1"/>
          </a:solidFill>
          <a:latin typeface="+mn-lt"/>
          <a:cs typeface="+mn-cs"/>
        </a:defRPr>
      </a:lvl5pPr>
      <a:lvl6pPr marL="174625" indent="-174625" algn="l" rtl="0" eaLnBrk="1" fontAlgn="base" hangingPunct="1">
        <a:spcBef>
          <a:spcPct val="20000"/>
        </a:spcBef>
        <a:spcAft>
          <a:spcPct val="0"/>
        </a:spcAft>
        <a:buClr>
          <a:schemeClr val="accent1"/>
        </a:buClr>
        <a:buSzPct val="65000"/>
        <a:buFont typeface="Wingdings" pitchFamily="2" charset="2"/>
        <a:buChar char="l"/>
        <a:defRPr sz="1400">
          <a:solidFill>
            <a:schemeClr val="tx1"/>
          </a:solidFill>
          <a:latin typeface="+mn-lt"/>
          <a:cs typeface="+mn-cs"/>
        </a:defRPr>
      </a:lvl6pPr>
      <a:lvl7pPr marL="347663" indent="-173038" algn="l" rtl="0" eaLnBrk="1" fontAlgn="base" hangingPunct="1">
        <a:spcBef>
          <a:spcPct val="20000"/>
        </a:spcBef>
        <a:spcAft>
          <a:spcPct val="0"/>
        </a:spcAft>
        <a:buClr>
          <a:schemeClr val="accent1"/>
        </a:buClr>
        <a:buFont typeface="Times New Roman" pitchFamily="18" charset="0"/>
        <a:buChar char="-"/>
        <a:defRPr sz="1400">
          <a:solidFill>
            <a:schemeClr val="tx1"/>
          </a:solidFill>
          <a:latin typeface="+mn-lt"/>
          <a:cs typeface="+mn-cs"/>
        </a:defRPr>
      </a:lvl7pPr>
      <a:lvl8pPr marL="508000" indent="-160338" algn="l" rtl="0" eaLnBrk="1" fontAlgn="base" hangingPunct="1">
        <a:spcBef>
          <a:spcPct val="20000"/>
        </a:spcBef>
        <a:spcAft>
          <a:spcPct val="0"/>
        </a:spcAft>
        <a:buClr>
          <a:schemeClr val="accent1"/>
        </a:buClr>
        <a:buSzPct val="65000"/>
        <a:buFont typeface="Wingdings" pitchFamily="2" charset="2"/>
        <a:buChar char="l"/>
        <a:defRPr sz="1400">
          <a:solidFill>
            <a:schemeClr val="tx1"/>
          </a:solidFill>
          <a:latin typeface="+mn-lt"/>
          <a:cs typeface="+mn-cs"/>
        </a:defRPr>
      </a:lvl8pPr>
      <a:lvl9pPr marL="1835150" algn="l" rtl="0" eaLnBrk="1" fontAlgn="base" hangingPunct="1">
        <a:spcBef>
          <a:spcPct val="20000"/>
        </a:spcBef>
        <a:spcAft>
          <a:spcPct val="0"/>
        </a:spcAft>
        <a:defRPr sz="14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columbus.kworld.kpmg.com/G-TS/0021/Tools/2230/Global%20TS%20-%20Auditor%20independence%20guidance%20%20for%20TS%20non-audit%20services.pptx"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hyperlink" Target="http://www.columbus.kworld.kpmg.com/G-TS/0021/" TargetMode="External"/><Relationship Id="rId4" Type="http://schemas.openxmlformats.org/officeDocument/2006/relationships/hyperlink" Target="http://www.gqrmm-prod.kworld.kpmg.com/" TargetMode="Externa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9.xml"/><Relationship Id="rId1" Type="http://schemas.openxmlformats.org/officeDocument/2006/relationships/tags" Target="../tags/tag8.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tags" Target="../tags/tag11.xml"/><Relationship Id="rId7" Type="http://schemas.openxmlformats.org/officeDocument/2006/relationships/image" Target="../media/image8.png"/><Relationship Id="rId2" Type="http://schemas.openxmlformats.org/officeDocument/2006/relationships/tags" Target="../tags/tag10.xml"/><Relationship Id="rId1" Type="http://schemas.openxmlformats.org/officeDocument/2006/relationships/tags" Target="../tags/tag9.xml"/><Relationship Id="rId6" Type="http://schemas.openxmlformats.org/officeDocument/2006/relationships/notesSlide" Target="../notesSlides/notesSlide12.xml"/><Relationship Id="rId5" Type="http://schemas.openxmlformats.org/officeDocument/2006/relationships/slideLayout" Target="../slideLayouts/slideLayout9.xml"/><Relationship Id="rId4" Type="http://schemas.openxmlformats.org/officeDocument/2006/relationships/tags" Target="../tags/tag1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9.xml"/><Relationship Id="rId1" Type="http://schemas.openxmlformats.org/officeDocument/2006/relationships/tags" Target="../tags/tag13.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0.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9.xml"/><Relationship Id="rId1" Type="http://schemas.openxmlformats.org/officeDocument/2006/relationships/tags" Target="../tags/tag1.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6.xml"/><Relationship Id="rId1" Type="http://schemas.openxmlformats.org/officeDocument/2006/relationships/tags" Target="../tags/tag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tags" Target="../tags/tag4.xml"/><Relationship Id="rId1" Type="http://schemas.openxmlformats.org/officeDocument/2006/relationships/tags" Target="../tags/tag3.xml"/><Relationship Id="rId5" Type="http://schemas.openxmlformats.org/officeDocument/2006/relationships/image" Target="../media/image8.png"/><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9.xml"/><Relationship Id="rId1" Type="http://schemas.openxmlformats.org/officeDocument/2006/relationships/tags" Target="../tags/tag5.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6.xml"/><Relationship Id="rId1" Type="http://schemas.openxmlformats.org/officeDocument/2006/relationships/tags" Target="../tags/tag6.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9.xml"/><Relationship Id="rId1" Type="http://schemas.openxmlformats.org/officeDocument/2006/relationships/tags" Target="../tags/tag7.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Text Box 59"/>
          <p:cNvSpPr txBox="1">
            <a:spLocks noChangeArrowheads="1"/>
          </p:cNvSpPr>
          <p:nvPr/>
        </p:nvSpPr>
        <p:spPr bwMode="auto">
          <a:xfrm>
            <a:off x="7154644" y="2"/>
            <a:ext cx="2003425" cy="233363"/>
          </a:xfrm>
          <a:prstGeom prst="rect">
            <a:avLst/>
          </a:prstGeom>
          <a:solidFill>
            <a:srgbClr val="B21107"/>
          </a:solidFill>
          <a:ln w="6350">
            <a:noFill/>
            <a:miter lim="800000"/>
            <a:headEnd/>
            <a:tailEnd/>
          </a:ln>
        </p:spPr>
        <p:txBody>
          <a:bodyPr tIns="91440" bIns="91440" anchor="ctr"/>
          <a:lstStyle/>
          <a:p>
            <a:pPr>
              <a:spcBef>
                <a:spcPct val="50000"/>
              </a:spcBef>
            </a:pPr>
            <a:r>
              <a:rPr lang="en-US" sz="1000" b="1" dirty="0">
                <a:solidFill>
                  <a:schemeClr val="bg1"/>
                </a:solidFill>
              </a:rPr>
              <a:t>FOR INTERNAL USE ONLY</a:t>
            </a:r>
          </a:p>
        </p:txBody>
      </p:sp>
      <p:sp>
        <p:nvSpPr>
          <p:cNvPr id="8" name="Rectangle 2"/>
          <p:cNvSpPr txBox="1">
            <a:spLocks noChangeArrowheads="1"/>
          </p:cNvSpPr>
          <p:nvPr/>
        </p:nvSpPr>
        <p:spPr bwMode="gray">
          <a:xfrm>
            <a:off x="3341611" y="2927877"/>
            <a:ext cx="5510213" cy="2109788"/>
          </a:xfrm>
          <a:prstGeom prst="rect">
            <a:avLst/>
          </a:prstGeom>
          <a:noFill/>
          <a:ln w="9525">
            <a:noFill/>
            <a:miter lim="800000"/>
            <a:headEnd/>
            <a:tailEnd/>
          </a:ln>
          <a:effectLst/>
        </p:spPr>
        <p:txBody>
          <a:bodyPr lIns="0" tIns="0" rIns="0" bIns="0"/>
          <a:lstStyle/>
          <a:p>
            <a:pPr algn="r">
              <a:lnSpc>
                <a:spcPts val="3240"/>
              </a:lnSpc>
              <a:defRPr/>
            </a:pPr>
            <a:r>
              <a:rPr lang="en-GB" sz="1200" b="1" baseline="-25000" dirty="0" smtClean="0">
                <a:solidFill>
                  <a:schemeClr val="bg1"/>
                </a:solidFill>
              </a:rPr>
              <a:t>TRANSACTION SERVICES</a:t>
            </a:r>
          </a:p>
          <a:p>
            <a:pPr algn="r">
              <a:lnSpc>
                <a:spcPts val="3240"/>
              </a:lnSpc>
              <a:defRPr/>
            </a:pPr>
            <a:r>
              <a:rPr lang="en-GB" sz="2000" b="1" kern="0" dirty="0" smtClean="0">
                <a:solidFill>
                  <a:schemeClr val="bg1"/>
                </a:solidFill>
                <a:latin typeface="Arial"/>
                <a:cs typeface="Arial"/>
              </a:rPr>
              <a:t>FINANCIAL DUE DILIGENCE (FDD) TOOLKIT</a:t>
            </a:r>
          </a:p>
          <a:p>
            <a:pPr algn="r">
              <a:lnSpc>
                <a:spcPts val="3240"/>
              </a:lnSpc>
              <a:defRPr/>
            </a:pPr>
            <a:endParaRPr lang="en-GB" sz="3200" b="1" kern="0" dirty="0" smtClean="0">
              <a:solidFill>
                <a:schemeClr val="bg1"/>
              </a:solidFill>
              <a:latin typeface="Arial"/>
              <a:cs typeface="Arial"/>
            </a:endParaRPr>
          </a:p>
          <a:p>
            <a:pPr algn="r">
              <a:lnSpc>
                <a:spcPts val="3240"/>
              </a:lnSpc>
              <a:defRPr/>
            </a:pPr>
            <a:r>
              <a:rPr lang="en-GB" sz="3000" b="1" kern="0" dirty="0" smtClean="0">
                <a:solidFill>
                  <a:schemeClr val="bg1"/>
                </a:solidFill>
                <a:latin typeface="Arial"/>
                <a:cs typeface="Arial"/>
              </a:rPr>
              <a:t>Net debt</a:t>
            </a:r>
          </a:p>
          <a:p>
            <a:pPr algn="r">
              <a:lnSpc>
                <a:spcPts val="3240"/>
              </a:lnSpc>
              <a:defRPr/>
            </a:pPr>
            <a:r>
              <a:rPr lang="en-GB" sz="3000" b="1" kern="0" dirty="0" smtClean="0">
                <a:solidFill>
                  <a:schemeClr val="bg1"/>
                </a:solidFill>
                <a:latin typeface="Arial"/>
                <a:cs typeface="Arial"/>
              </a:rPr>
              <a:t>Key concepts guide</a:t>
            </a:r>
            <a:endParaRPr lang="en-GB" sz="3000" b="1" kern="0" dirty="0" smtClean="0">
              <a:solidFill>
                <a:schemeClr val="bg1"/>
              </a:solidFill>
              <a:latin typeface="Arial"/>
              <a:ea typeface="+mj-ea"/>
              <a:cs typeface="Arial"/>
            </a:endParaRPr>
          </a:p>
          <a:p>
            <a:pPr algn="r">
              <a:lnSpc>
                <a:spcPts val="3240"/>
              </a:lnSpc>
              <a:defRPr/>
            </a:pPr>
            <a:endParaRPr lang="en-GB" sz="1600" b="1" kern="0" dirty="0" smtClean="0">
              <a:solidFill>
                <a:schemeClr val="bg1"/>
              </a:solidFill>
              <a:latin typeface="Arial"/>
              <a:ea typeface="+mj-ea"/>
              <a:cs typeface="Arial"/>
            </a:endParaRPr>
          </a:p>
          <a:p>
            <a:pPr algn="r">
              <a:lnSpc>
                <a:spcPts val="3240"/>
              </a:lnSpc>
              <a:defRPr/>
            </a:pPr>
            <a:r>
              <a:rPr lang="en-GB" sz="1200" b="1" kern="0" dirty="0" smtClean="0">
                <a:solidFill>
                  <a:schemeClr val="bg1"/>
                </a:solidFill>
                <a:latin typeface="Arial"/>
                <a:ea typeface="+mj-ea"/>
                <a:cs typeface="Arial"/>
              </a:rPr>
              <a:t>January 2012</a:t>
            </a:r>
            <a:endParaRPr lang="en-US" sz="1200" b="1" kern="0" dirty="0">
              <a:solidFill>
                <a:schemeClr val="bg1"/>
              </a:solidFill>
              <a:latin typeface="Arial"/>
              <a:ea typeface="+mj-ea"/>
              <a:cs typeface="Arial"/>
            </a:endParaRPr>
          </a:p>
        </p:txBody>
      </p:sp>
      <p:sp>
        <p:nvSpPr>
          <p:cNvPr id="7" name="Comment 28"/>
          <p:cNvSpPr>
            <a:spLocks noChangeArrowheads="1"/>
          </p:cNvSpPr>
          <p:nvPr/>
        </p:nvSpPr>
        <p:spPr bwMode="auto">
          <a:xfrm>
            <a:off x="4279038" y="1804657"/>
            <a:ext cx="4864964" cy="965176"/>
          </a:xfrm>
          <a:prstGeom prst="rect">
            <a:avLst/>
          </a:prstGeom>
          <a:solidFill>
            <a:srgbClr val="7AB800"/>
          </a:solidFill>
          <a:ln w="9525">
            <a:solidFill>
              <a:srgbClr val="FFFFFF"/>
            </a:solidFill>
            <a:miter lim="800000"/>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900" kern="0" dirty="0" smtClean="0">
                <a:solidFill>
                  <a:srgbClr val="FFFFFF"/>
                </a:solidFill>
              </a:rPr>
              <a:t>Financial due diligence (FDD) services are permitted for audit clients subject to the general independence considerations for SEC and IFAC audit clients contained in  "</a:t>
            </a:r>
            <a:r>
              <a:rPr lang="en-US" sz="900" kern="0" dirty="0" smtClean="0">
                <a:solidFill>
                  <a:srgbClr val="FFFFFF"/>
                </a:solidFill>
                <a:hlinkClick r:id="rId3"/>
              </a:rPr>
              <a:t>Auditor Independence - General guidance for TS Services</a:t>
            </a:r>
            <a:r>
              <a:rPr lang="en-US" sz="900" kern="0" dirty="0" smtClean="0">
                <a:solidFill>
                  <a:srgbClr val="FFFFFF"/>
                </a:solidFill>
              </a:rPr>
              <a:t>."  Additionally,  Chapters 11 and 20 of the </a:t>
            </a:r>
            <a:r>
              <a:rPr lang="en-US" sz="900" kern="0" dirty="0" smtClean="0">
                <a:solidFill>
                  <a:srgbClr val="FFFFFF"/>
                </a:solidFill>
                <a:hlinkClick r:id="rId4"/>
              </a:rPr>
              <a:t>Global Quality &amp; Risk Management Manual </a:t>
            </a:r>
            <a:r>
              <a:rPr lang="en-US" sz="900" kern="0" dirty="0" smtClean="0">
                <a:solidFill>
                  <a:srgbClr val="FFFFFF"/>
                </a:solidFill>
              </a:rPr>
              <a:t>and Sections 1 and 5 of the </a:t>
            </a:r>
            <a:r>
              <a:rPr lang="en-US" sz="900" kern="0" dirty="0" smtClean="0">
                <a:solidFill>
                  <a:srgbClr val="FFFFFF"/>
                </a:solidFill>
                <a:hlinkClick r:id="rId5"/>
              </a:rPr>
              <a:t>Global Transaction Services Manual</a:t>
            </a:r>
            <a:r>
              <a:rPr lang="en-US" sz="900" kern="0" dirty="0" smtClean="0">
                <a:solidFill>
                  <a:srgbClr val="FFFFFF"/>
                </a:solidFill>
              </a:rPr>
              <a:t> contain independence guidance. Where this warning icon is present in the toolkit, it is an indication of independence concerns for audit client engagements.</a:t>
            </a:r>
            <a:endParaRPr kumimoji="0" lang="en-US" sz="1000" b="0" i="0" u="none" strike="noStrike" kern="0" cap="none" spc="0" normalizeH="0" baseline="0" noProof="0" dirty="0">
              <a:ln>
                <a:noFill/>
              </a:ln>
              <a:solidFill>
                <a:srgbClr val="FFFFFF"/>
              </a:solidFill>
              <a:effectLst/>
              <a:uLnTx/>
              <a:uFillTx/>
              <a:cs typeface="Arial" charset="0"/>
            </a:endParaRPr>
          </a:p>
        </p:txBody>
      </p:sp>
      <p:pic>
        <p:nvPicPr>
          <p:cNvPr id="9" name="Picture 3" descr="DPP-1"/>
          <p:cNvPicPr>
            <a:picLocks noChangeAspect="1" noChangeArrowheads="1"/>
          </p:cNvPicPr>
          <p:nvPr/>
        </p:nvPicPr>
        <p:blipFill>
          <a:blip r:embed="rId6" cstate="print"/>
          <a:srcRect/>
          <a:stretch>
            <a:fillRect/>
          </a:stretch>
        </p:blipFill>
        <p:spPr bwMode="auto">
          <a:xfrm>
            <a:off x="3714276" y="1906061"/>
            <a:ext cx="492125" cy="485775"/>
          </a:xfrm>
          <a:prstGeom prst="rect">
            <a:avLst/>
          </a:prstGeom>
          <a:noFill/>
          <a:ln w="9525">
            <a:noFill/>
            <a:miter lim="800000"/>
            <a:headEnd/>
            <a:tailEnd/>
          </a:ln>
        </p:spPr>
      </p:pic>
      <p:sp>
        <p:nvSpPr>
          <p:cNvPr id="10" name="Text Box 22"/>
          <p:cNvSpPr txBox="1">
            <a:spLocks noChangeArrowheads="1"/>
          </p:cNvSpPr>
          <p:nvPr/>
        </p:nvSpPr>
        <p:spPr bwMode="auto">
          <a:xfrm>
            <a:off x="2743200" y="6161096"/>
            <a:ext cx="6400800" cy="696904"/>
          </a:xfrm>
          <a:prstGeom prst="rect">
            <a:avLst/>
          </a:prstGeom>
          <a:solidFill>
            <a:srgbClr val="00338D"/>
          </a:solidFill>
          <a:ln w="6350">
            <a:noFill/>
            <a:miter lim="800000"/>
            <a:headEnd/>
            <a:tailEnd/>
          </a:ln>
          <a:effectLst/>
        </p:spPr>
        <p:txBody>
          <a:bodyPr tIns="91440" bIns="91440"/>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0" i="1" u="none" strike="noStrike" kern="0" cap="none" spc="0" normalizeH="0" baseline="0" noProof="0" dirty="0">
                <a:ln>
                  <a:noFill/>
                </a:ln>
                <a:solidFill>
                  <a:srgbClr val="FFFFFF"/>
                </a:solidFill>
                <a:effectLst/>
                <a:uLnTx/>
                <a:uFillTx/>
              </a:rPr>
              <a:t>Throughout this document, “KPMG” [“we,” “our,” and “us”] refers to KPMG International Cooperative (“KPMG International”), a Swiss entity, and/or to any one or more of the member firms of the KPMG network of independent firms affiliated with KPMG International. KPMG International provides no client services.</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bwMode="white">
          <a:xfrm>
            <a:off x="152400" y="0"/>
            <a:ext cx="8991600" cy="9874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defTabSz="914400" eaLnBrk="0" fontAlgn="auto" latinLnBrk="0" hangingPunct="0">
              <a:lnSpc>
                <a:spcPct val="100000"/>
              </a:lnSpc>
              <a:spcBef>
                <a:spcPts val="0"/>
              </a:spcBef>
              <a:spcAft>
                <a:spcPts val="0"/>
              </a:spcAft>
              <a:buClrTx/>
              <a:buSzTx/>
              <a:buFontTx/>
              <a:buNone/>
              <a:tabLst/>
              <a:defRPr/>
            </a:pPr>
            <a:r>
              <a:rPr lang="en-US" altLang="en-US" dirty="0" smtClean="0">
                <a:solidFill>
                  <a:schemeClr val="accent1">
                    <a:lumMod val="20000"/>
                    <a:lumOff val="80000"/>
                  </a:schemeClr>
                </a:solidFill>
              </a:rPr>
              <a:t>Net debt: Key concepts guide</a:t>
            </a:r>
            <a:br>
              <a:rPr lang="en-US" altLang="en-US" dirty="0" smtClean="0">
                <a:solidFill>
                  <a:schemeClr val="accent1">
                    <a:lumMod val="20000"/>
                    <a:lumOff val="80000"/>
                  </a:schemeClr>
                </a:solidFill>
              </a:rPr>
            </a:br>
            <a:r>
              <a:rPr lang="en-US" altLang="en-US" b="1" kern="0" dirty="0" smtClean="0">
                <a:solidFill>
                  <a:schemeClr val="bg1"/>
                </a:solidFill>
                <a:ea typeface="+mj-ea"/>
              </a:rPr>
              <a:t>Due diligence (DD) considerations</a:t>
            </a:r>
            <a:endParaRPr kumimoji="0" lang="en-US" altLang="en-US" b="1" i="0" u="none" strike="noStrike" kern="0" cap="none" spc="0" normalizeH="0" baseline="0" noProof="0" dirty="0" smtClean="0">
              <a:ln>
                <a:noFill/>
              </a:ln>
              <a:solidFill>
                <a:schemeClr val="bg1"/>
              </a:solidFill>
              <a:effectLst/>
              <a:uLnTx/>
              <a:uFillTx/>
              <a:latin typeface="Arial" charset="0"/>
              <a:ea typeface="+mj-ea"/>
              <a:cs typeface="Arial" charset="0"/>
            </a:endParaRPr>
          </a:p>
        </p:txBody>
      </p:sp>
      <p:sp>
        <p:nvSpPr>
          <p:cNvPr id="13" name="Rectangle 114"/>
          <p:cNvSpPr>
            <a:spLocks noChangeArrowheads="1"/>
          </p:cNvSpPr>
          <p:nvPr>
            <p:custDataLst>
              <p:tags r:id="rId1"/>
            </p:custDataLst>
          </p:nvPr>
        </p:nvSpPr>
        <p:spPr bwMode="auto">
          <a:xfrm>
            <a:off x="1746912" y="1143001"/>
            <a:ext cx="7092287" cy="3182255"/>
          </a:xfrm>
          <a:prstGeom prst="roundRect">
            <a:avLst/>
          </a:prstGeom>
          <a:solidFill>
            <a:srgbClr val="80BEC9"/>
          </a:solidFill>
          <a:ln w="6350">
            <a:noFill/>
            <a:miter lim="800000"/>
            <a:headEnd type="none" w="sm" len="sm"/>
            <a:tailEnd type="none" w="sm" len="sm"/>
          </a:ln>
          <a:effectLst/>
        </p:spPr>
        <p:txBody>
          <a:bodyPr lIns="54000" tIns="54000" rIns="54000" bIns="54000" anchor="ctr"/>
          <a:lstStyle/>
          <a:p>
            <a:pPr marL="228600" lvl="1" indent="-227013" defTabSz="762000" eaLnBrk="1" hangingPunct="1">
              <a:spcBef>
                <a:spcPts val="300"/>
              </a:spcBef>
              <a:spcAft>
                <a:spcPts val="300"/>
              </a:spcAft>
              <a:buClr>
                <a:schemeClr val="accent1"/>
              </a:buClr>
              <a:buSzPct val="125000"/>
              <a:buFont typeface="Arial" pitchFamily="34" charset="0"/>
              <a:buChar char="▪"/>
            </a:pPr>
            <a:r>
              <a:rPr lang="en-US" sz="1400" dirty="0" smtClean="0">
                <a:solidFill>
                  <a:schemeClr val="accent1"/>
                </a:solidFill>
                <a:latin typeface="Arial"/>
              </a:rPr>
              <a:t>What kind of items could be considered as debt?</a:t>
            </a:r>
          </a:p>
          <a:p>
            <a:pPr marL="228600" lvl="1" indent="-227013" defTabSz="762000" eaLnBrk="1" hangingPunct="1">
              <a:spcBef>
                <a:spcPts val="300"/>
              </a:spcBef>
              <a:spcAft>
                <a:spcPts val="300"/>
              </a:spcAft>
              <a:buClr>
                <a:schemeClr val="accent1"/>
              </a:buClr>
              <a:buSzPct val="125000"/>
              <a:buFont typeface="Arial" pitchFamily="34" charset="0"/>
              <a:buChar char="▪"/>
            </a:pPr>
            <a:r>
              <a:rPr lang="en-US" sz="1400" dirty="0" smtClean="0">
                <a:solidFill>
                  <a:schemeClr val="accent1"/>
                </a:solidFill>
                <a:latin typeface="Arial"/>
              </a:rPr>
              <a:t>Any balances in “the nature of borrowings”</a:t>
            </a:r>
          </a:p>
          <a:p>
            <a:pPr marL="228600" lvl="1" indent="-227013" defTabSz="762000" eaLnBrk="1" hangingPunct="1">
              <a:spcBef>
                <a:spcPts val="300"/>
              </a:spcBef>
              <a:spcAft>
                <a:spcPts val="300"/>
              </a:spcAft>
              <a:buClr>
                <a:schemeClr val="accent1"/>
              </a:buClr>
              <a:buSzPct val="125000"/>
              <a:buFont typeface="Arial" pitchFamily="34" charset="0"/>
              <a:buChar char="▪"/>
            </a:pPr>
            <a:r>
              <a:rPr lang="en-US" sz="1400" dirty="0" smtClean="0">
                <a:solidFill>
                  <a:schemeClr val="accent1"/>
                </a:solidFill>
                <a:latin typeface="Arial"/>
              </a:rPr>
              <a:t>Debt factoring, promissory notes, or other receivables financing</a:t>
            </a:r>
          </a:p>
          <a:p>
            <a:pPr marL="228600" lvl="1" indent="-227013" defTabSz="762000" eaLnBrk="1" hangingPunct="1">
              <a:spcBef>
                <a:spcPts val="300"/>
              </a:spcBef>
              <a:spcAft>
                <a:spcPts val="300"/>
              </a:spcAft>
              <a:buClr>
                <a:schemeClr val="accent1"/>
              </a:buClr>
              <a:buSzPct val="125000"/>
              <a:buFont typeface="Arial" pitchFamily="34" charset="0"/>
              <a:buChar char="▪"/>
            </a:pPr>
            <a:r>
              <a:rPr lang="en-US" sz="1400" dirty="0" smtClean="0">
                <a:solidFill>
                  <a:schemeClr val="accent1"/>
                </a:solidFill>
                <a:latin typeface="Arial"/>
              </a:rPr>
              <a:t>Guarantees, supplier finance, letters of credit</a:t>
            </a:r>
          </a:p>
          <a:p>
            <a:pPr marL="228600" lvl="1" indent="-227013" defTabSz="762000" eaLnBrk="1" hangingPunct="1">
              <a:spcBef>
                <a:spcPts val="300"/>
              </a:spcBef>
              <a:spcAft>
                <a:spcPts val="300"/>
              </a:spcAft>
              <a:buClr>
                <a:schemeClr val="accent1"/>
              </a:buClr>
              <a:buSzPct val="125000"/>
              <a:buFont typeface="Arial" pitchFamily="34" charset="0"/>
              <a:buChar char="▪"/>
            </a:pPr>
            <a:r>
              <a:rPr lang="en-US" sz="1400" dirty="0" smtClean="0">
                <a:solidFill>
                  <a:schemeClr val="accent1"/>
                </a:solidFill>
                <a:latin typeface="Arial"/>
              </a:rPr>
              <a:t>Break costs and early repayment penalties</a:t>
            </a:r>
          </a:p>
          <a:p>
            <a:pPr marL="228600" lvl="1" indent="-227013" defTabSz="762000" eaLnBrk="1" hangingPunct="1">
              <a:spcBef>
                <a:spcPts val="300"/>
              </a:spcBef>
              <a:spcAft>
                <a:spcPts val="300"/>
              </a:spcAft>
              <a:buClr>
                <a:schemeClr val="accent1"/>
              </a:buClr>
              <a:buSzPct val="125000"/>
              <a:buFont typeface="Arial" pitchFamily="34" charset="0"/>
              <a:buChar char="▪"/>
            </a:pPr>
            <a:r>
              <a:rPr lang="en-US" sz="1400" dirty="0" smtClean="0">
                <a:solidFill>
                  <a:schemeClr val="accent1"/>
                </a:solidFill>
                <a:latin typeface="Arial"/>
              </a:rPr>
              <a:t>Capital commitments</a:t>
            </a:r>
          </a:p>
          <a:p>
            <a:pPr marL="228600" lvl="1" indent="-227013" defTabSz="762000" eaLnBrk="1" hangingPunct="1">
              <a:spcBef>
                <a:spcPts val="300"/>
              </a:spcBef>
              <a:spcAft>
                <a:spcPts val="300"/>
              </a:spcAft>
              <a:buClr>
                <a:schemeClr val="accent1"/>
              </a:buClr>
              <a:buSzPct val="125000"/>
              <a:buFont typeface="Arial" pitchFamily="34" charset="0"/>
              <a:buChar char="▪"/>
            </a:pPr>
            <a:r>
              <a:rPr lang="en-US" sz="1400" dirty="0" smtClean="0">
                <a:solidFill>
                  <a:schemeClr val="accent1"/>
                </a:solidFill>
                <a:latin typeface="Arial"/>
              </a:rPr>
              <a:t>Trapped cash (signing restrictions, withholding tax)</a:t>
            </a:r>
          </a:p>
          <a:p>
            <a:pPr marL="228600" lvl="1" indent="-227013" defTabSz="762000" eaLnBrk="1" hangingPunct="1">
              <a:spcBef>
                <a:spcPts val="300"/>
              </a:spcBef>
              <a:spcAft>
                <a:spcPts val="300"/>
              </a:spcAft>
              <a:buClr>
                <a:schemeClr val="accent1"/>
              </a:buClr>
              <a:buSzPct val="125000"/>
              <a:buFont typeface="Arial" pitchFamily="34" charset="0"/>
              <a:buChar char="▪"/>
            </a:pPr>
            <a:r>
              <a:rPr lang="en-US" sz="1400" dirty="0" smtClean="0">
                <a:solidFill>
                  <a:schemeClr val="accent1"/>
                </a:solidFill>
                <a:latin typeface="Arial"/>
              </a:rPr>
              <a:t>Off balance sheet liabilities (e.g. operating leases)</a:t>
            </a:r>
          </a:p>
          <a:p>
            <a:pPr marL="228600" lvl="1" indent="-227013" defTabSz="762000" eaLnBrk="1" hangingPunct="1">
              <a:spcBef>
                <a:spcPts val="300"/>
              </a:spcBef>
              <a:spcAft>
                <a:spcPts val="300"/>
              </a:spcAft>
              <a:buClr>
                <a:schemeClr val="accent1"/>
              </a:buClr>
              <a:buSzPct val="125000"/>
              <a:buFont typeface="Arial" pitchFamily="34" charset="0"/>
              <a:buChar char="▪"/>
            </a:pPr>
            <a:r>
              <a:rPr lang="en-US" sz="1400" dirty="0" smtClean="0">
                <a:solidFill>
                  <a:schemeClr val="accent1"/>
                </a:solidFill>
                <a:latin typeface="Arial"/>
              </a:rPr>
              <a:t>Are there any cash balances which could be considered as working capital (e.g. cash floats/cash in tills)?</a:t>
            </a:r>
          </a:p>
          <a:p>
            <a:pPr marL="228600" lvl="1" indent="-227013" defTabSz="762000" eaLnBrk="1" hangingPunct="1">
              <a:spcBef>
                <a:spcPts val="300"/>
              </a:spcBef>
              <a:spcAft>
                <a:spcPts val="300"/>
              </a:spcAft>
              <a:buClr>
                <a:schemeClr val="accent1"/>
              </a:buClr>
              <a:buSzPct val="125000"/>
              <a:buFont typeface="Arial" pitchFamily="34" charset="0"/>
              <a:buChar char="▪"/>
            </a:pPr>
            <a:r>
              <a:rPr lang="en-US" sz="1400" dirty="0" smtClean="0">
                <a:solidFill>
                  <a:schemeClr val="accent1"/>
                </a:solidFill>
                <a:latin typeface="Arial"/>
              </a:rPr>
              <a:t>Are there any cash restrictions – trapped, deposits, advanced payments?</a:t>
            </a:r>
          </a:p>
        </p:txBody>
      </p:sp>
      <p:sp>
        <p:nvSpPr>
          <p:cNvPr id="14" name="Pentagon 13"/>
          <p:cNvSpPr/>
          <p:nvPr/>
        </p:nvSpPr>
        <p:spPr bwMode="auto">
          <a:xfrm>
            <a:off x="203202" y="1137055"/>
            <a:ext cx="1524000" cy="923974"/>
          </a:xfrm>
          <a:prstGeom prst="homePlate">
            <a:avLst>
              <a:gd name="adj" fmla="val 48884"/>
            </a:avLst>
          </a:prstGeom>
          <a:solidFill>
            <a:srgbClr val="007C92"/>
          </a:solidFill>
          <a:ln w="6350">
            <a:noFill/>
            <a:miter lim="800000"/>
            <a:headEnd type="none" w="sm" len="sm"/>
            <a:tailEnd type="none" w="sm" len="sm"/>
          </a:ln>
          <a:effectLst/>
        </p:spPr>
        <p:txBody>
          <a:bodyPr lIns="54000" tIns="54000" rIns="54000" bIns="54000" anchor="ctr"/>
          <a:lstStyle/>
          <a:p>
            <a:pPr marL="0" marR="0" indent="0" algn="ctr" defTabSz="762000" eaLnBrk="1" latinLnBrk="0" hangingPunct="1">
              <a:lnSpc>
                <a:spcPct val="100000"/>
              </a:lnSpc>
              <a:spcBef>
                <a:spcPct val="20000"/>
              </a:spcBef>
              <a:buClrTx/>
              <a:buSzTx/>
              <a:buFontTx/>
              <a:buNone/>
              <a:tabLst/>
            </a:pPr>
            <a:r>
              <a:rPr lang="en-GB" sz="1400" b="1" dirty="0" smtClean="0">
                <a:solidFill>
                  <a:schemeClr val="bg1"/>
                </a:solidFill>
                <a:latin typeface="Arial"/>
              </a:rPr>
              <a:t>What to consider in due diligence</a:t>
            </a:r>
          </a:p>
        </p:txBody>
      </p:sp>
      <p:sp>
        <p:nvSpPr>
          <p:cNvPr id="15" name="Rectangle 6"/>
          <p:cNvSpPr>
            <a:spLocks noChangeArrowheads="1"/>
          </p:cNvSpPr>
          <p:nvPr/>
        </p:nvSpPr>
        <p:spPr bwMode="auto">
          <a:xfrm>
            <a:off x="1689169" y="5006522"/>
            <a:ext cx="7244862" cy="895514"/>
          </a:xfrm>
          <a:prstGeom prst="rect">
            <a:avLst/>
          </a:prstGeom>
          <a:solidFill>
            <a:srgbClr val="C792C6"/>
          </a:solidFill>
          <a:ln w="6350">
            <a:noFill/>
            <a:miter lim="800000"/>
            <a:headEnd type="none" w="sm" len="sm"/>
            <a:tailEnd type="none" w="sm" len="sm"/>
          </a:ln>
          <a:effectLst/>
        </p:spPr>
        <p:txBody>
          <a:bodyPr lIns="54000" tIns="54000" rIns="54000" bIns="54000" anchor="ctr" anchorCtr="1"/>
          <a:lstStyle/>
          <a:p>
            <a:pPr algn="ctr" defTabSz="762000">
              <a:lnSpc>
                <a:spcPct val="90000"/>
              </a:lnSpc>
              <a:spcBef>
                <a:spcPct val="20000"/>
              </a:spcBef>
              <a:buSzPct val="105000"/>
            </a:pPr>
            <a:r>
              <a:rPr lang="en-GB" sz="1200" b="1" dirty="0">
                <a:solidFill>
                  <a:schemeClr val="accent1"/>
                </a:solidFill>
                <a:latin typeface="Arial"/>
              </a:rPr>
              <a:t>Detailed </a:t>
            </a:r>
            <a:r>
              <a:rPr lang="en-GB" sz="1200" b="1" dirty="0" smtClean="0">
                <a:solidFill>
                  <a:schemeClr val="accent1"/>
                </a:solidFill>
                <a:latin typeface="Arial"/>
              </a:rPr>
              <a:t>analysis of ‘on’ and ‘off’ balance sheet items</a:t>
            </a:r>
          </a:p>
          <a:p>
            <a:pPr algn="ctr" defTabSz="762000">
              <a:lnSpc>
                <a:spcPct val="90000"/>
              </a:lnSpc>
              <a:spcBef>
                <a:spcPct val="20000"/>
              </a:spcBef>
              <a:buSzPct val="105000"/>
            </a:pPr>
            <a:r>
              <a:rPr lang="en-GB" sz="1200" b="1" dirty="0" smtClean="0">
                <a:solidFill>
                  <a:schemeClr val="accent1"/>
                </a:solidFill>
                <a:latin typeface="Arial"/>
              </a:rPr>
              <a:t>Gather all the facts (will it result in cash outflow, has it been considered in business plan, timing)</a:t>
            </a:r>
          </a:p>
          <a:p>
            <a:pPr algn="ctr" defTabSz="762000">
              <a:lnSpc>
                <a:spcPct val="90000"/>
              </a:lnSpc>
              <a:spcBef>
                <a:spcPct val="20000"/>
              </a:spcBef>
              <a:buSzPct val="105000"/>
            </a:pPr>
            <a:r>
              <a:rPr lang="en-GB" sz="1200" b="1" dirty="0" smtClean="0">
                <a:solidFill>
                  <a:schemeClr val="accent1"/>
                </a:solidFill>
                <a:latin typeface="Arial"/>
              </a:rPr>
              <a:t>Consult with legal advisors</a:t>
            </a:r>
          </a:p>
        </p:txBody>
      </p:sp>
      <p:sp>
        <p:nvSpPr>
          <p:cNvPr id="16" name="AutoShape 8"/>
          <p:cNvSpPr>
            <a:spLocks noChangeArrowheads="1"/>
          </p:cNvSpPr>
          <p:nvPr/>
        </p:nvSpPr>
        <p:spPr bwMode="auto">
          <a:xfrm rot="21600000" flipH="1" flipV="1">
            <a:off x="4662435" y="4463596"/>
            <a:ext cx="1299797" cy="469900"/>
          </a:xfrm>
          <a:prstGeom prst="upArrow">
            <a:avLst>
              <a:gd name="adj1" fmla="val 59648"/>
              <a:gd name="adj2" fmla="val 42903"/>
            </a:avLst>
          </a:prstGeom>
          <a:solidFill>
            <a:srgbClr val="BABBBC"/>
          </a:solidFill>
          <a:ln w="6350">
            <a:noFill/>
            <a:miter lim="800000"/>
            <a:headEnd type="none" w="sm" len="sm"/>
            <a:tailEnd type="none" w="sm" len="sm"/>
          </a:ln>
          <a:effectLst/>
        </p:spPr>
        <p:txBody>
          <a:bodyPr lIns="54000" tIns="54000" rIns="54000" bIns="54000" anchor="ctr"/>
          <a:lstStyle/>
          <a:p>
            <a:pPr algn="ctr" defTabSz="762000">
              <a:spcBef>
                <a:spcPct val="20000"/>
              </a:spcBef>
            </a:pPr>
            <a:endParaRPr lang="en-US" sz="1400">
              <a:solidFill>
                <a:schemeClr val="accent4"/>
              </a:solidFill>
              <a:latin typeface="Arial"/>
            </a:endParaRPr>
          </a:p>
        </p:txBody>
      </p:sp>
      <p:pic>
        <p:nvPicPr>
          <p:cNvPr id="8" name="Picture 7"/>
          <p:cNvPicPr>
            <a:picLocks noChangeAspect="1" noChangeArrowheads="1"/>
          </p:cNvPicPr>
          <p:nvPr/>
        </p:nvPicPr>
        <p:blipFill>
          <a:blip r:embed="rId4" cstate="print"/>
          <a:srcRect/>
          <a:stretch>
            <a:fillRect/>
          </a:stretch>
        </p:blipFill>
        <p:spPr bwMode="auto">
          <a:xfrm>
            <a:off x="8045981" y="76200"/>
            <a:ext cx="822960" cy="82296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500" fill="hold"/>
                                        <p:tgtEl>
                                          <p:spTgt spid="15"/>
                                        </p:tgtEl>
                                        <p:attrNameLst>
                                          <p:attrName>ppt_x</p:attrName>
                                        </p:attrNameLst>
                                      </p:cBhvr>
                                      <p:tavLst>
                                        <p:tav tm="0">
                                          <p:val>
                                            <p:strVal val="#ppt_x"/>
                                          </p:val>
                                        </p:tav>
                                        <p:tav tm="100000">
                                          <p:val>
                                            <p:strVal val="#ppt_x"/>
                                          </p:val>
                                        </p:tav>
                                      </p:tavLst>
                                    </p:anim>
                                    <p:anim calcmode="lin" valueType="num">
                                      <p:cBhvr additive="base">
                                        <p:cTn id="12"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050" name="AutoShape 2"/>
          <p:cNvSpPr>
            <a:spLocks noChangeArrowheads="1"/>
          </p:cNvSpPr>
          <p:nvPr/>
        </p:nvSpPr>
        <p:spPr bwMode="auto">
          <a:xfrm>
            <a:off x="1606062" y="2104571"/>
            <a:ext cx="600808" cy="2233613"/>
          </a:xfrm>
          <a:prstGeom prst="rightArrow">
            <a:avLst>
              <a:gd name="adj1" fmla="val 80815"/>
              <a:gd name="adj2" fmla="val 53657"/>
            </a:avLst>
          </a:prstGeom>
          <a:solidFill>
            <a:srgbClr val="BABBBC"/>
          </a:solidFill>
          <a:ln w="6350">
            <a:noFill/>
            <a:miter lim="800000"/>
            <a:headEnd type="none" w="sm" len="sm"/>
            <a:tailEnd type="none" w="sm" len="sm"/>
          </a:ln>
          <a:effectLst/>
        </p:spPr>
        <p:txBody>
          <a:bodyPr lIns="54000" tIns="54000" rIns="54000" bIns="54000" anchor="ctr"/>
          <a:lstStyle/>
          <a:p>
            <a:pPr algn="ctr" defTabSz="762000">
              <a:spcBef>
                <a:spcPct val="20000"/>
              </a:spcBef>
            </a:pPr>
            <a:endParaRPr lang="en-US" sz="1400">
              <a:solidFill>
                <a:schemeClr val="accent4"/>
              </a:solidFill>
              <a:latin typeface="Arial"/>
            </a:endParaRPr>
          </a:p>
        </p:txBody>
      </p:sp>
      <p:sp>
        <p:nvSpPr>
          <p:cNvPr id="1026058" name="Text Box 10"/>
          <p:cNvSpPr txBox="1">
            <a:spLocks noChangeArrowheads="1"/>
          </p:cNvSpPr>
          <p:nvPr/>
        </p:nvSpPr>
        <p:spPr bwMode="blackWhite">
          <a:xfrm>
            <a:off x="2181958" y="1810883"/>
            <a:ext cx="1282211" cy="660400"/>
          </a:xfrm>
          <a:prstGeom prst="rect">
            <a:avLst/>
          </a:prstGeom>
          <a:solidFill>
            <a:srgbClr val="A79E70"/>
          </a:solidFill>
          <a:ln w="6350">
            <a:noFill/>
            <a:miter lim="800000"/>
            <a:headEnd type="none" w="sm" len="sm"/>
            <a:tailEnd type="none" w="sm" len="sm"/>
          </a:ln>
          <a:effectLst/>
        </p:spPr>
        <p:txBody>
          <a:bodyPr lIns="54000" tIns="54000" rIns="54000" bIns="54000" anchor="ctr"/>
          <a:lstStyle/>
          <a:p>
            <a:pPr algn="ctr" defTabSz="762000">
              <a:spcBef>
                <a:spcPct val="20000"/>
              </a:spcBef>
            </a:pPr>
            <a:r>
              <a:rPr lang="en-GB" sz="1400" dirty="0">
                <a:solidFill>
                  <a:schemeClr val="bg1"/>
                </a:solidFill>
                <a:latin typeface="Arial"/>
              </a:rPr>
              <a:t>Net debt</a:t>
            </a:r>
          </a:p>
        </p:txBody>
      </p:sp>
      <p:sp>
        <p:nvSpPr>
          <p:cNvPr id="1026059" name="Text Box 11"/>
          <p:cNvSpPr txBox="1">
            <a:spLocks noChangeArrowheads="1"/>
          </p:cNvSpPr>
          <p:nvPr/>
        </p:nvSpPr>
        <p:spPr bwMode="blackWhite">
          <a:xfrm>
            <a:off x="2181958" y="2572884"/>
            <a:ext cx="1283677" cy="2097087"/>
          </a:xfrm>
          <a:prstGeom prst="rect">
            <a:avLst/>
          </a:prstGeom>
          <a:solidFill>
            <a:srgbClr val="80BEC9"/>
          </a:solidFill>
          <a:ln w="6350">
            <a:noFill/>
            <a:miter lim="800000"/>
            <a:headEnd type="none" w="sm" len="sm"/>
            <a:tailEnd type="none" w="sm" len="sm"/>
          </a:ln>
          <a:effectLst/>
        </p:spPr>
        <p:txBody>
          <a:bodyPr lIns="54000" tIns="54000" rIns="54000" bIns="54000" anchor="t"/>
          <a:lstStyle/>
          <a:p>
            <a:pPr algn="ctr" defTabSz="762000">
              <a:spcBef>
                <a:spcPts val="0"/>
              </a:spcBef>
            </a:pPr>
            <a:r>
              <a:rPr lang="en-GB" sz="1200" i="1" u="sng" dirty="0">
                <a:solidFill>
                  <a:schemeClr val="accent1"/>
                </a:solidFill>
                <a:latin typeface="Arial"/>
              </a:rPr>
              <a:t>Debt</a:t>
            </a:r>
          </a:p>
          <a:p>
            <a:pPr algn="ctr" defTabSz="762000">
              <a:spcBef>
                <a:spcPts val="0"/>
              </a:spcBef>
            </a:pPr>
            <a:r>
              <a:rPr lang="en-GB" sz="1200" i="1" dirty="0">
                <a:solidFill>
                  <a:schemeClr val="accent1"/>
                </a:solidFill>
                <a:latin typeface="Arial"/>
              </a:rPr>
              <a:t>External, </a:t>
            </a:r>
          </a:p>
          <a:p>
            <a:pPr algn="ctr" defTabSz="762000">
              <a:spcBef>
                <a:spcPts val="0"/>
              </a:spcBef>
            </a:pPr>
            <a:r>
              <a:rPr lang="en-GB" sz="1200" i="1" dirty="0">
                <a:solidFill>
                  <a:schemeClr val="accent1"/>
                </a:solidFill>
                <a:latin typeface="Arial"/>
              </a:rPr>
              <a:t>interest bearing</a:t>
            </a:r>
          </a:p>
          <a:p>
            <a:pPr algn="ctr" defTabSz="762000">
              <a:spcBef>
                <a:spcPts val="0"/>
              </a:spcBef>
            </a:pPr>
            <a:endParaRPr lang="en-GB" sz="1200" i="1" u="sng" dirty="0" smtClean="0">
              <a:solidFill>
                <a:schemeClr val="accent1"/>
              </a:solidFill>
              <a:latin typeface="Arial"/>
            </a:endParaRPr>
          </a:p>
          <a:p>
            <a:pPr algn="ctr" defTabSz="762000">
              <a:spcBef>
                <a:spcPts val="0"/>
              </a:spcBef>
            </a:pPr>
            <a:r>
              <a:rPr lang="en-GB" sz="1200" i="1" u="sng" dirty="0" smtClean="0">
                <a:solidFill>
                  <a:schemeClr val="accent1"/>
                </a:solidFill>
                <a:latin typeface="Arial"/>
              </a:rPr>
              <a:t>Cash</a:t>
            </a:r>
            <a:endParaRPr lang="en-GB" sz="1200" i="1" u="sng" dirty="0">
              <a:solidFill>
                <a:schemeClr val="accent1"/>
              </a:solidFill>
              <a:latin typeface="Arial"/>
            </a:endParaRPr>
          </a:p>
          <a:p>
            <a:pPr algn="ctr" defTabSz="762000">
              <a:spcBef>
                <a:spcPts val="0"/>
              </a:spcBef>
            </a:pPr>
            <a:r>
              <a:rPr lang="en-GB" sz="1200" i="1" dirty="0">
                <a:solidFill>
                  <a:schemeClr val="accent1"/>
                </a:solidFill>
                <a:latin typeface="Arial"/>
              </a:rPr>
              <a:t>On hand, demand deposit, short-term convertible</a:t>
            </a:r>
          </a:p>
        </p:txBody>
      </p:sp>
      <p:sp>
        <p:nvSpPr>
          <p:cNvPr id="1026060" name="Line 12"/>
          <p:cNvSpPr>
            <a:spLocks noChangeShapeType="1"/>
          </p:cNvSpPr>
          <p:nvPr/>
        </p:nvSpPr>
        <p:spPr bwMode="auto">
          <a:xfrm>
            <a:off x="2206870" y="4341358"/>
            <a:ext cx="1233854" cy="0"/>
          </a:xfrm>
          <a:prstGeom prst="line">
            <a:avLst/>
          </a:prstGeom>
          <a:noFill/>
          <a:ln w="38100">
            <a:solidFill>
              <a:schemeClr val="bg1"/>
            </a:solidFill>
            <a:round/>
            <a:headEnd/>
            <a:tailEnd/>
          </a:ln>
          <a:effectLst/>
        </p:spPr>
        <p:txBody>
          <a:bodyPr wrap="none" lIns="72000" tIns="72000" rIns="72000" bIns="72000" anchor="ctr"/>
          <a:lstStyle/>
          <a:p>
            <a:endParaRPr lang="en-US"/>
          </a:p>
        </p:txBody>
      </p:sp>
      <p:sp>
        <p:nvSpPr>
          <p:cNvPr id="1026061" name="Text Box 13"/>
          <p:cNvSpPr txBox="1">
            <a:spLocks noChangeArrowheads="1"/>
          </p:cNvSpPr>
          <p:nvPr/>
        </p:nvSpPr>
        <p:spPr bwMode="blackWhite">
          <a:xfrm>
            <a:off x="4917831" y="1810883"/>
            <a:ext cx="1285143" cy="660400"/>
          </a:xfrm>
          <a:prstGeom prst="rect">
            <a:avLst/>
          </a:prstGeom>
          <a:solidFill>
            <a:srgbClr val="A79E70"/>
          </a:solidFill>
          <a:ln w="6350">
            <a:noFill/>
            <a:miter lim="800000"/>
            <a:headEnd type="none" w="sm" len="sm"/>
            <a:tailEnd type="none" w="sm" len="sm"/>
          </a:ln>
          <a:effectLst/>
        </p:spPr>
        <p:txBody>
          <a:bodyPr lIns="54000" tIns="54000" rIns="54000" bIns="54000" anchor="ctr"/>
          <a:lstStyle/>
          <a:p>
            <a:pPr algn="ctr" defTabSz="762000">
              <a:spcBef>
                <a:spcPct val="20000"/>
              </a:spcBef>
            </a:pPr>
            <a:r>
              <a:rPr lang="en-GB" sz="1400">
                <a:solidFill>
                  <a:schemeClr val="bg1"/>
                </a:solidFill>
                <a:latin typeface="Arial"/>
              </a:rPr>
              <a:t>Working capital</a:t>
            </a:r>
          </a:p>
        </p:txBody>
      </p:sp>
      <p:sp>
        <p:nvSpPr>
          <p:cNvPr id="1026062" name="Text Box 14"/>
          <p:cNvSpPr txBox="1">
            <a:spLocks noChangeArrowheads="1"/>
          </p:cNvSpPr>
          <p:nvPr/>
        </p:nvSpPr>
        <p:spPr bwMode="blackWhite">
          <a:xfrm>
            <a:off x="4917831" y="2572883"/>
            <a:ext cx="1283677" cy="2108200"/>
          </a:xfrm>
          <a:prstGeom prst="rect">
            <a:avLst/>
          </a:prstGeom>
          <a:solidFill>
            <a:srgbClr val="80BEC9"/>
          </a:solidFill>
          <a:ln w="6350">
            <a:noFill/>
            <a:miter lim="800000"/>
            <a:headEnd type="none" w="sm" len="sm"/>
            <a:tailEnd type="none" w="sm" len="sm"/>
          </a:ln>
          <a:effectLst/>
        </p:spPr>
        <p:txBody>
          <a:bodyPr lIns="54000" tIns="54000" rIns="54000" bIns="54000" anchor="t"/>
          <a:lstStyle/>
          <a:p>
            <a:pPr algn="ctr" defTabSz="762000">
              <a:spcBef>
                <a:spcPts val="0"/>
              </a:spcBef>
            </a:pPr>
            <a:r>
              <a:rPr lang="en-GB" sz="1200" i="1">
                <a:solidFill>
                  <a:schemeClr val="accent1"/>
                </a:solidFill>
                <a:latin typeface="Arial"/>
              </a:rPr>
              <a:t>Converted to cash within operating cycle, usually short-term, recurring operating items</a:t>
            </a:r>
          </a:p>
          <a:p>
            <a:pPr algn="ctr" defTabSz="762000">
              <a:spcBef>
                <a:spcPts val="0"/>
              </a:spcBef>
            </a:pPr>
            <a:endParaRPr lang="en-GB" sz="1200" i="1">
              <a:solidFill>
                <a:schemeClr val="accent1"/>
              </a:solidFill>
              <a:latin typeface="Arial"/>
            </a:endParaRPr>
          </a:p>
        </p:txBody>
      </p:sp>
      <p:sp>
        <p:nvSpPr>
          <p:cNvPr id="1026063" name="Rectangle 15"/>
          <p:cNvSpPr>
            <a:spLocks noChangeArrowheads="1"/>
          </p:cNvSpPr>
          <p:nvPr/>
        </p:nvSpPr>
        <p:spPr bwMode="auto">
          <a:xfrm>
            <a:off x="4806462" y="4261983"/>
            <a:ext cx="1534258" cy="493712"/>
          </a:xfrm>
          <a:prstGeom prst="rect">
            <a:avLst/>
          </a:prstGeom>
          <a:noFill/>
          <a:ln w="6350">
            <a:noFill/>
            <a:miter lim="800000"/>
            <a:headEnd/>
            <a:tailEnd/>
          </a:ln>
          <a:effectLst/>
        </p:spPr>
        <p:txBody>
          <a:bodyPr lIns="36000" tIns="0" rIns="36000" bIns="0" anchor="ctr"/>
          <a:lstStyle/>
          <a:p>
            <a:pPr algn="ctr" defTabSz="762000" eaLnBrk="0" hangingPunct="0">
              <a:spcBef>
                <a:spcPct val="65000"/>
              </a:spcBef>
              <a:buClr>
                <a:schemeClr val="accent1"/>
              </a:buClr>
              <a:buSzPct val="85000"/>
              <a:buFont typeface="Wingdings" pitchFamily="2" charset="2"/>
              <a:buNone/>
            </a:pPr>
            <a:r>
              <a:rPr lang="en-GB" sz="1200">
                <a:solidFill>
                  <a:schemeClr val="accent1"/>
                </a:solidFill>
              </a:rPr>
              <a:t>Value</a:t>
            </a:r>
          </a:p>
        </p:txBody>
      </p:sp>
      <p:sp>
        <p:nvSpPr>
          <p:cNvPr id="1026064" name="Line 16"/>
          <p:cNvSpPr>
            <a:spLocks noChangeShapeType="1"/>
          </p:cNvSpPr>
          <p:nvPr/>
        </p:nvSpPr>
        <p:spPr bwMode="auto">
          <a:xfrm>
            <a:off x="4917831" y="4341358"/>
            <a:ext cx="1235320" cy="0"/>
          </a:xfrm>
          <a:prstGeom prst="line">
            <a:avLst/>
          </a:prstGeom>
          <a:noFill/>
          <a:ln w="38100">
            <a:solidFill>
              <a:schemeClr val="bg1"/>
            </a:solidFill>
            <a:round/>
            <a:headEnd/>
            <a:tailEnd/>
          </a:ln>
          <a:effectLst/>
        </p:spPr>
        <p:txBody>
          <a:bodyPr wrap="none" lIns="72000" tIns="72000" rIns="72000" bIns="72000" anchor="ctr"/>
          <a:lstStyle/>
          <a:p>
            <a:endParaRPr lang="en-US">
              <a:solidFill>
                <a:schemeClr val="accent1"/>
              </a:solidFill>
            </a:endParaRPr>
          </a:p>
        </p:txBody>
      </p:sp>
      <p:sp>
        <p:nvSpPr>
          <p:cNvPr id="1026067" name="Line 19"/>
          <p:cNvSpPr>
            <a:spLocks noChangeShapeType="1"/>
          </p:cNvSpPr>
          <p:nvPr/>
        </p:nvSpPr>
        <p:spPr bwMode="auto">
          <a:xfrm>
            <a:off x="6285035" y="4341358"/>
            <a:ext cx="1235319" cy="0"/>
          </a:xfrm>
          <a:prstGeom prst="line">
            <a:avLst/>
          </a:prstGeom>
          <a:noFill/>
          <a:ln w="38100">
            <a:solidFill>
              <a:schemeClr val="bg1"/>
            </a:solidFill>
            <a:round/>
            <a:headEnd/>
            <a:tailEnd/>
          </a:ln>
          <a:effectLst/>
        </p:spPr>
        <p:txBody>
          <a:bodyPr wrap="none" lIns="72000" tIns="72000" rIns="72000" bIns="72000" anchor="ctr"/>
          <a:lstStyle/>
          <a:p>
            <a:endParaRPr lang="en-US">
              <a:solidFill>
                <a:schemeClr val="accent1"/>
              </a:solidFill>
            </a:endParaRPr>
          </a:p>
        </p:txBody>
      </p:sp>
      <p:sp>
        <p:nvSpPr>
          <p:cNvPr id="1026068" name="Text Box 20"/>
          <p:cNvSpPr txBox="1">
            <a:spLocks noChangeArrowheads="1"/>
          </p:cNvSpPr>
          <p:nvPr/>
        </p:nvSpPr>
        <p:spPr bwMode="blackWhite">
          <a:xfrm>
            <a:off x="6304085" y="1810883"/>
            <a:ext cx="1283677" cy="660400"/>
          </a:xfrm>
          <a:prstGeom prst="rect">
            <a:avLst/>
          </a:prstGeom>
          <a:solidFill>
            <a:srgbClr val="A79E70"/>
          </a:solidFill>
          <a:ln w="6350">
            <a:noFill/>
            <a:miter lim="800000"/>
            <a:headEnd type="none" w="sm" len="sm"/>
            <a:tailEnd type="none" w="sm" len="sm"/>
          </a:ln>
          <a:effectLst/>
        </p:spPr>
        <p:txBody>
          <a:bodyPr lIns="54000" tIns="54000" rIns="54000" bIns="54000" anchor="ctr"/>
          <a:lstStyle/>
          <a:p>
            <a:pPr algn="ctr" defTabSz="762000">
              <a:spcBef>
                <a:spcPct val="20000"/>
              </a:spcBef>
            </a:pPr>
            <a:r>
              <a:rPr lang="en-GB" sz="1400">
                <a:solidFill>
                  <a:schemeClr val="bg1"/>
                </a:solidFill>
                <a:latin typeface="Arial"/>
              </a:rPr>
              <a:t>Infrastructure</a:t>
            </a:r>
          </a:p>
        </p:txBody>
      </p:sp>
      <p:sp>
        <p:nvSpPr>
          <p:cNvPr id="1026069" name="Text Box 21"/>
          <p:cNvSpPr txBox="1">
            <a:spLocks noChangeArrowheads="1"/>
          </p:cNvSpPr>
          <p:nvPr/>
        </p:nvSpPr>
        <p:spPr bwMode="blackWhite">
          <a:xfrm>
            <a:off x="6304085" y="2572884"/>
            <a:ext cx="1285143" cy="2097087"/>
          </a:xfrm>
          <a:prstGeom prst="rect">
            <a:avLst/>
          </a:prstGeom>
          <a:solidFill>
            <a:srgbClr val="80BEC9"/>
          </a:solidFill>
          <a:ln w="6350">
            <a:noFill/>
            <a:miter lim="800000"/>
            <a:headEnd type="none" w="sm" len="sm"/>
            <a:tailEnd type="none" w="sm" len="sm"/>
          </a:ln>
          <a:effectLst/>
        </p:spPr>
        <p:txBody>
          <a:bodyPr lIns="54000" tIns="54000" rIns="54000" bIns="54000" anchor="t"/>
          <a:lstStyle/>
          <a:p>
            <a:pPr algn="ctr" defTabSz="762000">
              <a:spcBef>
                <a:spcPts val="0"/>
              </a:spcBef>
            </a:pPr>
            <a:r>
              <a:rPr lang="en-GB" sz="1200" i="1">
                <a:solidFill>
                  <a:schemeClr val="accent1"/>
                </a:solidFill>
                <a:latin typeface="Arial"/>
              </a:rPr>
              <a:t>Asset infrastructure/ equity items</a:t>
            </a:r>
          </a:p>
        </p:txBody>
      </p:sp>
      <p:sp>
        <p:nvSpPr>
          <p:cNvPr id="1026070" name="Rectangle 22"/>
          <p:cNvSpPr>
            <a:spLocks noChangeArrowheads="1"/>
          </p:cNvSpPr>
          <p:nvPr/>
        </p:nvSpPr>
        <p:spPr bwMode="auto">
          <a:xfrm>
            <a:off x="6132635" y="4261983"/>
            <a:ext cx="1535723" cy="493712"/>
          </a:xfrm>
          <a:prstGeom prst="rect">
            <a:avLst/>
          </a:prstGeom>
          <a:noFill/>
          <a:ln w="6350">
            <a:noFill/>
            <a:miter lim="800000"/>
            <a:headEnd/>
            <a:tailEnd/>
          </a:ln>
          <a:effectLst/>
        </p:spPr>
        <p:txBody>
          <a:bodyPr lIns="36000" tIns="0" rIns="36000" bIns="0" anchor="ctr"/>
          <a:lstStyle/>
          <a:p>
            <a:pPr algn="ctr" defTabSz="762000" eaLnBrk="0" hangingPunct="0">
              <a:spcBef>
                <a:spcPct val="65000"/>
              </a:spcBef>
              <a:buClr>
                <a:schemeClr val="accent1"/>
              </a:buClr>
              <a:buSzPct val="85000"/>
              <a:buFont typeface="Wingdings" pitchFamily="2" charset="2"/>
              <a:buNone/>
            </a:pPr>
            <a:r>
              <a:rPr lang="en-GB" sz="1200">
                <a:solidFill>
                  <a:schemeClr val="accent1"/>
                </a:solidFill>
              </a:rPr>
              <a:t>Value</a:t>
            </a:r>
          </a:p>
        </p:txBody>
      </p:sp>
      <p:sp>
        <p:nvSpPr>
          <p:cNvPr id="1026071" name="Line 23"/>
          <p:cNvSpPr>
            <a:spLocks noChangeShapeType="1"/>
          </p:cNvSpPr>
          <p:nvPr/>
        </p:nvSpPr>
        <p:spPr bwMode="auto">
          <a:xfrm>
            <a:off x="6328997" y="4341358"/>
            <a:ext cx="1235319" cy="0"/>
          </a:xfrm>
          <a:prstGeom prst="line">
            <a:avLst/>
          </a:prstGeom>
          <a:noFill/>
          <a:ln w="38100">
            <a:solidFill>
              <a:schemeClr val="bg1"/>
            </a:solidFill>
            <a:round/>
            <a:headEnd/>
            <a:tailEnd/>
          </a:ln>
          <a:effectLst/>
        </p:spPr>
        <p:txBody>
          <a:bodyPr wrap="none" lIns="72000" tIns="72000" rIns="72000" bIns="72000" anchor="ctr"/>
          <a:lstStyle/>
          <a:p>
            <a:endParaRPr lang="en-US">
              <a:solidFill>
                <a:schemeClr val="accent1"/>
              </a:solidFill>
            </a:endParaRPr>
          </a:p>
        </p:txBody>
      </p:sp>
      <p:sp>
        <p:nvSpPr>
          <p:cNvPr id="1026072" name="Text Box 24"/>
          <p:cNvSpPr txBox="1">
            <a:spLocks noChangeArrowheads="1"/>
          </p:cNvSpPr>
          <p:nvPr/>
        </p:nvSpPr>
        <p:spPr bwMode="blackWhite">
          <a:xfrm>
            <a:off x="3549162" y="1810883"/>
            <a:ext cx="1283677" cy="660400"/>
          </a:xfrm>
          <a:prstGeom prst="rect">
            <a:avLst/>
          </a:prstGeom>
          <a:solidFill>
            <a:srgbClr val="A79E70"/>
          </a:solidFill>
          <a:ln w="6350">
            <a:noFill/>
            <a:miter lim="800000"/>
            <a:headEnd type="none" w="sm" len="sm"/>
            <a:tailEnd type="none" w="sm" len="sm"/>
          </a:ln>
          <a:effectLst/>
        </p:spPr>
        <p:txBody>
          <a:bodyPr lIns="54000" tIns="54000" rIns="54000" bIns="54000" anchor="ctr"/>
          <a:lstStyle/>
          <a:p>
            <a:pPr algn="ctr" defTabSz="762000">
              <a:spcBef>
                <a:spcPct val="20000"/>
              </a:spcBef>
            </a:pPr>
            <a:r>
              <a:rPr lang="en-GB" sz="1400" dirty="0">
                <a:solidFill>
                  <a:schemeClr val="bg1"/>
                </a:solidFill>
                <a:latin typeface="Arial"/>
              </a:rPr>
              <a:t>Other provisions </a:t>
            </a:r>
            <a:r>
              <a:rPr lang="en-GB" sz="1400" dirty="0" smtClean="0">
                <a:solidFill>
                  <a:schemeClr val="bg1"/>
                </a:solidFill>
                <a:latin typeface="Arial"/>
              </a:rPr>
              <a:t>and accruals</a:t>
            </a:r>
            <a:endParaRPr lang="en-GB" sz="1400" dirty="0">
              <a:solidFill>
                <a:schemeClr val="bg1"/>
              </a:solidFill>
              <a:latin typeface="Arial"/>
            </a:endParaRPr>
          </a:p>
        </p:txBody>
      </p:sp>
      <p:sp>
        <p:nvSpPr>
          <p:cNvPr id="1026073" name="Text Box 25"/>
          <p:cNvSpPr txBox="1">
            <a:spLocks noChangeArrowheads="1"/>
          </p:cNvSpPr>
          <p:nvPr/>
        </p:nvSpPr>
        <p:spPr bwMode="blackWhite">
          <a:xfrm>
            <a:off x="3549161" y="2572884"/>
            <a:ext cx="1285143" cy="2097087"/>
          </a:xfrm>
          <a:prstGeom prst="rect">
            <a:avLst/>
          </a:prstGeom>
          <a:solidFill>
            <a:srgbClr val="80BEC9"/>
          </a:solidFill>
          <a:ln w="6350">
            <a:noFill/>
            <a:miter lim="800000"/>
            <a:headEnd type="none" w="sm" len="sm"/>
            <a:tailEnd type="none" w="sm" len="sm"/>
          </a:ln>
          <a:effectLst/>
        </p:spPr>
        <p:txBody>
          <a:bodyPr lIns="54000" tIns="54000" rIns="54000" bIns="54000" anchor="t"/>
          <a:lstStyle/>
          <a:p>
            <a:pPr algn="ctr" defTabSz="762000">
              <a:spcBef>
                <a:spcPts val="0"/>
              </a:spcBef>
            </a:pPr>
            <a:r>
              <a:rPr lang="en-GB" sz="1200" i="1" dirty="0">
                <a:solidFill>
                  <a:schemeClr val="accent1"/>
                </a:solidFill>
                <a:latin typeface="Arial"/>
              </a:rPr>
              <a:t>If not included in </a:t>
            </a:r>
          </a:p>
          <a:p>
            <a:pPr algn="ctr" defTabSz="762000">
              <a:spcBef>
                <a:spcPts val="0"/>
              </a:spcBef>
            </a:pPr>
            <a:r>
              <a:rPr lang="en-GB" sz="1200" i="1" dirty="0">
                <a:solidFill>
                  <a:schemeClr val="accent1"/>
                </a:solidFill>
                <a:latin typeface="Arial"/>
              </a:rPr>
              <a:t>(a) net debt </a:t>
            </a:r>
          </a:p>
          <a:p>
            <a:pPr algn="ctr" defTabSz="762000">
              <a:spcBef>
                <a:spcPts val="0"/>
              </a:spcBef>
            </a:pPr>
            <a:r>
              <a:rPr lang="en-GB" sz="1200" i="1" dirty="0">
                <a:solidFill>
                  <a:schemeClr val="accent1"/>
                </a:solidFill>
                <a:latin typeface="Arial"/>
              </a:rPr>
              <a:t>or </a:t>
            </a:r>
          </a:p>
          <a:p>
            <a:pPr algn="ctr" defTabSz="762000">
              <a:spcBef>
                <a:spcPts val="0"/>
              </a:spcBef>
            </a:pPr>
            <a:r>
              <a:rPr lang="en-GB" sz="1200" i="1" dirty="0">
                <a:solidFill>
                  <a:schemeClr val="accent1"/>
                </a:solidFill>
                <a:latin typeface="Arial"/>
              </a:rPr>
              <a:t>(b) working capital</a:t>
            </a:r>
          </a:p>
        </p:txBody>
      </p:sp>
      <p:sp>
        <p:nvSpPr>
          <p:cNvPr id="1026074" name="Rectangle 26"/>
          <p:cNvSpPr>
            <a:spLocks noChangeArrowheads="1"/>
          </p:cNvSpPr>
          <p:nvPr/>
        </p:nvSpPr>
        <p:spPr bwMode="auto">
          <a:xfrm>
            <a:off x="3405554" y="4261983"/>
            <a:ext cx="1532792" cy="493712"/>
          </a:xfrm>
          <a:prstGeom prst="rect">
            <a:avLst/>
          </a:prstGeom>
          <a:noFill/>
          <a:ln w="6350">
            <a:noFill/>
            <a:miter lim="800000"/>
            <a:headEnd/>
            <a:tailEnd/>
          </a:ln>
          <a:effectLst/>
        </p:spPr>
        <p:txBody>
          <a:bodyPr lIns="36000" tIns="0" rIns="36000" bIns="0" anchor="ctr"/>
          <a:lstStyle/>
          <a:p>
            <a:pPr algn="ctr" defTabSz="762000" eaLnBrk="0" hangingPunct="0">
              <a:spcBef>
                <a:spcPct val="65000"/>
              </a:spcBef>
              <a:buClr>
                <a:schemeClr val="accent1"/>
              </a:buClr>
              <a:buSzPct val="85000"/>
              <a:buFont typeface="Wingdings" pitchFamily="2" charset="2"/>
              <a:buNone/>
            </a:pPr>
            <a:r>
              <a:rPr lang="en-GB" sz="1200" dirty="0">
                <a:solidFill>
                  <a:schemeClr val="accent1"/>
                </a:solidFill>
              </a:rPr>
              <a:t>Value</a:t>
            </a:r>
          </a:p>
        </p:txBody>
      </p:sp>
      <p:sp>
        <p:nvSpPr>
          <p:cNvPr id="1026075" name="Line 27"/>
          <p:cNvSpPr>
            <a:spLocks noChangeShapeType="1"/>
          </p:cNvSpPr>
          <p:nvPr/>
        </p:nvSpPr>
        <p:spPr bwMode="auto">
          <a:xfrm>
            <a:off x="3549162" y="4341358"/>
            <a:ext cx="1233854" cy="0"/>
          </a:xfrm>
          <a:prstGeom prst="line">
            <a:avLst/>
          </a:prstGeom>
          <a:noFill/>
          <a:ln w="38100">
            <a:solidFill>
              <a:schemeClr val="bg1"/>
            </a:solidFill>
            <a:round/>
            <a:headEnd/>
            <a:tailEnd/>
          </a:ln>
          <a:effectLst/>
        </p:spPr>
        <p:txBody>
          <a:bodyPr wrap="none" lIns="72000" tIns="72000" rIns="72000" bIns="72000" anchor="ctr"/>
          <a:lstStyle/>
          <a:p>
            <a:endParaRPr lang="en-US"/>
          </a:p>
        </p:txBody>
      </p:sp>
      <p:sp>
        <p:nvSpPr>
          <p:cNvPr id="1026076" name="Text Box 28"/>
          <p:cNvSpPr txBox="1">
            <a:spLocks noChangeArrowheads="1"/>
          </p:cNvSpPr>
          <p:nvPr/>
        </p:nvSpPr>
        <p:spPr bwMode="blackWhite">
          <a:xfrm>
            <a:off x="252047" y="1645783"/>
            <a:ext cx="1474177" cy="2590800"/>
          </a:xfrm>
          <a:prstGeom prst="rect">
            <a:avLst/>
          </a:prstGeom>
          <a:solidFill>
            <a:srgbClr val="007C92"/>
          </a:solidFill>
          <a:ln w="6350">
            <a:solidFill>
              <a:schemeClr val="bg1"/>
            </a:solidFill>
            <a:miter lim="800000"/>
            <a:headEnd type="none" w="sm" len="sm"/>
            <a:tailEnd type="none" w="sm" len="sm"/>
          </a:ln>
          <a:effectLst/>
        </p:spPr>
        <p:txBody>
          <a:bodyPr lIns="54000" tIns="54000" rIns="54000" bIns="54000" anchor="ctr"/>
          <a:lstStyle/>
          <a:p>
            <a:pPr algn="ctr" defTabSz="762000">
              <a:spcBef>
                <a:spcPct val="20000"/>
              </a:spcBef>
            </a:pPr>
            <a:r>
              <a:rPr lang="en-GB" sz="1400">
                <a:solidFill>
                  <a:schemeClr val="bg1"/>
                </a:solidFill>
                <a:latin typeface="Arial"/>
              </a:rPr>
              <a:t>Balance sheet </a:t>
            </a:r>
          </a:p>
          <a:p>
            <a:pPr algn="ctr" defTabSz="762000">
              <a:spcBef>
                <a:spcPct val="20000"/>
              </a:spcBef>
            </a:pPr>
            <a:r>
              <a:rPr lang="en-GB" sz="1400">
                <a:solidFill>
                  <a:schemeClr val="bg1"/>
                </a:solidFill>
                <a:latin typeface="Arial"/>
              </a:rPr>
              <a:t>items</a:t>
            </a:r>
          </a:p>
        </p:txBody>
      </p:sp>
      <p:sp>
        <p:nvSpPr>
          <p:cNvPr id="1026077" name="Text Box 29"/>
          <p:cNvSpPr txBox="1">
            <a:spLocks noChangeArrowheads="1"/>
          </p:cNvSpPr>
          <p:nvPr/>
        </p:nvSpPr>
        <p:spPr bwMode="blackWhite">
          <a:xfrm>
            <a:off x="252047" y="4084183"/>
            <a:ext cx="1474177" cy="685800"/>
          </a:xfrm>
          <a:prstGeom prst="rect">
            <a:avLst/>
          </a:prstGeom>
          <a:solidFill>
            <a:srgbClr val="007C92"/>
          </a:solidFill>
          <a:ln w="6350">
            <a:solidFill>
              <a:schemeClr val="bg1"/>
            </a:solidFill>
            <a:miter lim="800000"/>
            <a:headEnd type="none" w="sm" len="sm"/>
            <a:tailEnd type="none" w="sm" len="sm"/>
          </a:ln>
          <a:effectLst/>
        </p:spPr>
        <p:txBody>
          <a:bodyPr lIns="54000" tIns="54000" rIns="54000" bIns="54000" anchor="ctr"/>
          <a:lstStyle/>
          <a:p>
            <a:pPr algn="ctr" defTabSz="762000">
              <a:spcBef>
                <a:spcPct val="20000"/>
              </a:spcBef>
            </a:pPr>
            <a:r>
              <a:rPr lang="en-GB" sz="1400">
                <a:solidFill>
                  <a:schemeClr val="bg1"/>
                </a:solidFill>
                <a:latin typeface="Arial"/>
              </a:rPr>
              <a:t>Off-balance sheet items</a:t>
            </a:r>
          </a:p>
        </p:txBody>
      </p:sp>
      <p:sp>
        <p:nvSpPr>
          <p:cNvPr id="1026082" name="Rectangle 34"/>
          <p:cNvSpPr>
            <a:spLocks noChangeArrowheads="1"/>
          </p:cNvSpPr>
          <p:nvPr/>
        </p:nvSpPr>
        <p:spPr bwMode="auto">
          <a:xfrm>
            <a:off x="2083778" y="4261983"/>
            <a:ext cx="1532792" cy="493712"/>
          </a:xfrm>
          <a:prstGeom prst="rect">
            <a:avLst/>
          </a:prstGeom>
          <a:noFill/>
          <a:ln w="6350">
            <a:noFill/>
            <a:miter lim="800000"/>
            <a:headEnd/>
            <a:tailEnd/>
          </a:ln>
          <a:effectLst/>
        </p:spPr>
        <p:txBody>
          <a:bodyPr lIns="36000" tIns="0" rIns="36000" bIns="0" anchor="ctr"/>
          <a:lstStyle/>
          <a:p>
            <a:pPr algn="ctr" defTabSz="762000" eaLnBrk="0" hangingPunct="0">
              <a:spcBef>
                <a:spcPct val="65000"/>
              </a:spcBef>
              <a:buClr>
                <a:schemeClr val="accent1"/>
              </a:buClr>
              <a:buSzPct val="85000"/>
              <a:buFont typeface="Wingdings" pitchFamily="2" charset="2"/>
              <a:buNone/>
            </a:pPr>
            <a:r>
              <a:rPr lang="en-GB" sz="1200" dirty="0">
                <a:solidFill>
                  <a:schemeClr val="accent1"/>
                </a:solidFill>
              </a:rPr>
              <a:t>Value</a:t>
            </a:r>
          </a:p>
        </p:txBody>
      </p:sp>
      <p:sp>
        <p:nvSpPr>
          <p:cNvPr id="1026083" name="Text Box 35"/>
          <p:cNvSpPr txBox="1">
            <a:spLocks noChangeArrowheads="1"/>
          </p:cNvSpPr>
          <p:nvPr/>
        </p:nvSpPr>
        <p:spPr bwMode="blackWhite">
          <a:xfrm>
            <a:off x="7617069" y="1810883"/>
            <a:ext cx="1283677" cy="660400"/>
          </a:xfrm>
          <a:prstGeom prst="rect">
            <a:avLst/>
          </a:prstGeom>
          <a:solidFill>
            <a:srgbClr val="A79E70"/>
          </a:solidFill>
          <a:ln w="6350">
            <a:noFill/>
            <a:miter lim="800000"/>
            <a:headEnd type="none" w="sm" len="sm"/>
            <a:tailEnd type="none" w="sm" len="sm"/>
          </a:ln>
          <a:effectLst/>
        </p:spPr>
        <p:txBody>
          <a:bodyPr lIns="54000" tIns="54000" rIns="54000" bIns="54000" anchor="ctr"/>
          <a:lstStyle/>
          <a:p>
            <a:pPr algn="ctr" defTabSz="762000">
              <a:spcBef>
                <a:spcPct val="20000"/>
              </a:spcBef>
            </a:pPr>
            <a:r>
              <a:rPr lang="en-GB" sz="1400">
                <a:solidFill>
                  <a:schemeClr val="bg1"/>
                </a:solidFill>
                <a:latin typeface="Arial"/>
              </a:rPr>
              <a:t>Other</a:t>
            </a:r>
          </a:p>
        </p:txBody>
      </p:sp>
      <p:sp>
        <p:nvSpPr>
          <p:cNvPr id="1026084" name="Text Box 36"/>
          <p:cNvSpPr txBox="1">
            <a:spLocks noChangeArrowheads="1"/>
          </p:cNvSpPr>
          <p:nvPr/>
        </p:nvSpPr>
        <p:spPr bwMode="blackWhite">
          <a:xfrm>
            <a:off x="7617069" y="2572884"/>
            <a:ext cx="1285143" cy="2097087"/>
          </a:xfrm>
          <a:prstGeom prst="rect">
            <a:avLst/>
          </a:prstGeom>
          <a:solidFill>
            <a:srgbClr val="80BEC9"/>
          </a:solidFill>
          <a:ln w="6350">
            <a:noFill/>
            <a:miter lim="800000"/>
            <a:headEnd type="none" w="sm" len="sm"/>
            <a:tailEnd type="none" w="sm" len="sm"/>
          </a:ln>
          <a:effectLst/>
        </p:spPr>
        <p:txBody>
          <a:bodyPr lIns="54000" tIns="54000" rIns="54000" bIns="54000" anchor="t"/>
          <a:lstStyle/>
          <a:p>
            <a:pPr algn="ctr" defTabSz="762000">
              <a:spcBef>
                <a:spcPts val="0"/>
              </a:spcBef>
            </a:pPr>
            <a:r>
              <a:rPr lang="en-GB" sz="1200" i="1">
                <a:solidFill>
                  <a:schemeClr val="accent1"/>
                </a:solidFill>
                <a:latin typeface="Arial"/>
              </a:rPr>
              <a:t>Asset infrastructure/ equity items</a:t>
            </a:r>
          </a:p>
        </p:txBody>
      </p:sp>
      <p:sp>
        <p:nvSpPr>
          <p:cNvPr id="1026085" name="Rectangle 37"/>
          <p:cNvSpPr>
            <a:spLocks noChangeArrowheads="1"/>
          </p:cNvSpPr>
          <p:nvPr/>
        </p:nvSpPr>
        <p:spPr bwMode="auto">
          <a:xfrm>
            <a:off x="7445620" y="4261983"/>
            <a:ext cx="1534257" cy="493712"/>
          </a:xfrm>
          <a:prstGeom prst="rect">
            <a:avLst/>
          </a:prstGeom>
          <a:noFill/>
          <a:ln w="6350">
            <a:noFill/>
            <a:miter lim="800000"/>
            <a:headEnd/>
            <a:tailEnd/>
          </a:ln>
          <a:effectLst/>
        </p:spPr>
        <p:txBody>
          <a:bodyPr lIns="36000" tIns="0" rIns="36000" bIns="0" anchor="ctr"/>
          <a:lstStyle/>
          <a:p>
            <a:pPr algn="ctr" defTabSz="762000" eaLnBrk="0" hangingPunct="0">
              <a:spcBef>
                <a:spcPct val="65000"/>
              </a:spcBef>
              <a:buClr>
                <a:schemeClr val="accent1"/>
              </a:buClr>
              <a:buSzPct val="85000"/>
              <a:buFont typeface="Wingdings" pitchFamily="2" charset="2"/>
              <a:buNone/>
            </a:pPr>
            <a:r>
              <a:rPr lang="en-GB" sz="1200">
                <a:solidFill>
                  <a:schemeClr val="accent1"/>
                </a:solidFill>
              </a:rPr>
              <a:t>Value</a:t>
            </a:r>
          </a:p>
        </p:txBody>
      </p:sp>
      <p:sp>
        <p:nvSpPr>
          <p:cNvPr id="1026086" name="Line 38"/>
          <p:cNvSpPr>
            <a:spLocks noChangeShapeType="1"/>
          </p:cNvSpPr>
          <p:nvPr/>
        </p:nvSpPr>
        <p:spPr bwMode="auto">
          <a:xfrm>
            <a:off x="7641981" y="4341358"/>
            <a:ext cx="1235319" cy="0"/>
          </a:xfrm>
          <a:prstGeom prst="line">
            <a:avLst/>
          </a:prstGeom>
          <a:noFill/>
          <a:ln w="38100">
            <a:solidFill>
              <a:schemeClr val="bg1"/>
            </a:solidFill>
            <a:round/>
            <a:headEnd/>
            <a:tailEnd/>
          </a:ln>
          <a:effectLst/>
        </p:spPr>
        <p:txBody>
          <a:bodyPr wrap="none" lIns="72000" tIns="72000" rIns="72000" bIns="72000" anchor="ctr"/>
          <a:lstStyle/>
          <a:p>
            <a:endParaRPr lang="en-US">
              <a:solidFill>
                <a:schemeClr val="accent1"/>
              </a:solidFill>
            </a:endParaRPr>
          </a:p>
        </p:txBody>
      </p:sp>
      <p:sp>
        <p:nvSpPr>
          <p:cNvPr id="1026087" name="AutoShape 39"/>
          <p:cNvSpPr>
            <a:spLocks noChangeArrowheads="1"/>
          </p:cNvSpPr>
          <p:nvPr/>
        </p:nvSpPr>
        <p:spPr bwMode="auto">
          <a:xfrm rot="10800000">
            <a:off x="2989385" y="4784270"/>
            <a:ext cx="1113692" cy="673100"/>
          </a:xfrm>
          <a:custGeom>
            <a:avLst/>
            <a:gdLst>
              <a:gd name="T0" fmla="*/ 9250 w 21600"/>
              <a:gd name="T1" fmla="*/ 0 h 21600"/>
              <a:gd name="T2" fmla="*/ 3055 w 21600"/>
              <a:gd name="T3" fmla="*/ 21600 h 21600"/>
              <a:gd name="T4" fmla="*/ 9725 w 21600"/>
              <a:gd name="T5" fmla="*/ 8310 h 21600"/>
              <a:gd name="T6" fmla="*/ 15662 w 21600"/>
              <a:gd name="T7" fmla="*/ 14285 h 21600"/>
              <a:gd name="T8" fmla="*/ 21600 w 21600"/>
              <a:gd name="T9" fmla="*/ 8310 h 21600"/>
              <a:gd name="T10" fmla="*/ 17694720 60000 65536"/>
              <a:gd name="T11" fmla="*/ 5898240 60000 65536"/>
              <a:gd name="T12" fmla="*/ 5898240 60000 65536"/>
              <a:gd name="T13" fmla="*/ 5898240 60000 65536"/>
              <a:gd name="T14" fmla="*/ 0 60000 65536"/>
              <a:gd name="T15" fmla="*/ 0 w 21600"/>
              <a:gd name="T16" fmla="*/ 8310 h 21600"/>
              <a:gd name="T17" fmla="*/ 6110 w 21600"/>
              <a:gd name="T18" fmla="*/ 21600 h 21600"/>
            </a:gdLst>
            <a:ahLst/>
            <a:cxnLst>
              <a:cxn ang="T10">
                <a:pos x="T0" y="T1"/>
              </a:cxn>
              <a:cxn ang="T11">
                <a:pos x="T2" y="T3"/>
              </a:cxn>
              <a:cxn ang="T12">
                <a:pos x="T4" y="T5"/>
              </a:cxn>
              <a:cxn ang="T13">
                <a:pos x="T6" y="T7"/>
              </a:cxn>
              <a:cxn ang="T14">
                <a:pos x="T8" y="T9"/>
              </a:cxn>
            </a:cxnLst>
            <a:rect l="T15" t="T16" r="T17" b="T18"/>
            <a:pathLst>
              <a:path w="21600" h="21600">
                <a:moveTo>
                  <a:pt x="15662" y="14285"/>
                </a:moveTo>
                <a:lnTo>
                  <a:pt x="21600" y="8310"/>
                </a:lnTo>
                <a:lnTo>
                  <a:pt x="18630" y="8310"/>
                </a:lnTo>
                <a:cubicBezTo>
                  <a:pt x="18630" y="3721"/>
                  <a:pt x="14430" y="0"/>
                  <a:pt x="9250" y="0"/>
                </a:cubicBezTo>
                <a:cubicBezTo>
                  <a:pt x="4141" y="0"/>
                  <a:pt x="0" y="3799"/>
                  <a:pt x="0" y="8485"/>
                </a:cubicBezTo>
                <a:lnTo>
                  <a:pt x="0" y="21600"/>
                </a:lnTo>
                <a:lnTo>
                  <a:pt x="6110" y="21600"/>
                </a:lnTo>
                <a:lnTo>
                  <a:pt x="6110" y="8310"/>
                </a:lnTo>
                <a:cubicBezTo>
                  <a:pt x="6110" y="6947"/>
                  <a:pt x="7362" y="5842"/>
                  <a:pt x="8907" y="5842"/>
                </a:cubicBezTo>
                <a:lnTo>
                  <a:pt x="9725" y="5842"/>
                </a:lnTo>
                <a:cubicBezTo>
                  <a:pt x="11269" y="5842"/>
                  <a:pt x="12520" y="6947"/>
                  <a:pt x="12520" y="8310"/>
                </a:cubicBezTo>
                <a:lnTo>
                  <a:pt x="9725" y="8310"/>
                </a:lnTo>
                <a:close/>
              </a:path>
            </a:pathLst>
          </a:custGeom>
          <a:solidFill>
            <a:srgbClr val="BABBBC"/>
          </a:solidFill>
          <a:ln w="6350">
            <a:noFill/>
            <a:miter lim="800000"/>
            <a:headEnd type="none" w="sm" len="sm"/>
            <a:tailEnd type="none" w="sm" len="sm"/>
          </a:ln>
          <a:effectLst/>
        </p:spPr>
        <p:txBody>
          <a:bodyPr lIns="54000" tIns="54000" rIns="54000" bIns="54000" anchor="ctr"/>
          <a:lstStyle/>
          <a:p>
            <a:pPr algn="ctr" defTabSz="762000">
              <a:spcBef>
                <a:spcPct val="20000"/>
              </a:spcBef>
            </a:pPr>
            <a:endParaRPr lang="en-US" sz="1400">
              <a:solidFill>
                <a:schemeClr val="accent4"/>
              </a:solidFill>
              <a:latin typeface="Arial"/>
            </a:endParaRPr>
          </a:p>
        </p:txBody>
      </p:sp>
      <p:sp>
        <p:nvSpPr>
          <p:cNvPr id="1026089" name="AutoShape 41"/>
          <p:cNvSpPr>
            <a:spLocks noChangeArrowheads="1"/>
          </p:cNvSpPr>
          <p:nvPr/>
        </p:nvSpPr>
        <p:spPr bwMode="auto">
          <a:xfrm rot="10800000" flipH="1">
            <a:off x="4163158" y="4784270"/>
            <a:ext cx="1066800" cy="673100"/>
          </a:xfrm>
          <a:custGeom>
            <a:avLst/>
            <a:gdLst>
              <a:gd name="T0" fmla="*/ 9250 w 21600"/>
              <a:gd name="T1" fmla="*/ 0 h 21600"/>
              <a:gd name="T2" fmla="*/ 3055 w 21600"/>
              <a:gd name="T3" fmla="*/ 21600 h 21600"/>
              <a:gd name="T4" fmla="*/ 9725 w 21600"/>
              <a:gd name="T5" fmla="*/ 8310 h 21600"/>
              <a:gd name="T6" fmla="*/ 15662 w 21600"/>
              <a:gd name="T7" fmla="*/ 14285 h 21600"/>
              <a:gd name="T8" fmla="*/ 21600 w 21600"/>
              <a:gd name="T9" fmla="*/ 8310 h 21600"/>
              <a:gd name="T10" fmla="*/ 17694720 60000 65536"/>
              <a:gd name="T11" fmla="*/ 5898240 60000 65536"/>
              <a:gd name="T12" fmla="*/ 5898240 60000 65536"/>
              <a:gd name="T13" fmla="*/ 5898240 60000 65536"/>
              <a:gd name="T14" fmla="*/ 0 60000 65536"/>
              <a:gd name="T15" fmla="*/ 0 w 21600"/>
              <a:gd name="T16" fmla="*/ 8310 h 21600"/>
              <a:gd name="T17" fmla="*/ 6110 w 21600"/>
              <a:gd name="T18" fmla="*/ 21600 h 21600"/>
            </a:gdLst>
            <a:ahLst/>
            <a:cxnLst>
              <a:cxn ang="T10">
                <a:pos x="T0" y="T1"/>
              </a:cxn>
              <a:cxn ang="T11">
                <a:pos x="T2" y="T3"/>
              </a:cxn>
              <a:cxn ang="T12">
                <a:pos x="T4" y="T5"/>
              </a:cxn>
              <a:cxn ang="T13">
                <a:pos x="T6" y="T7"/>
              </a:cxn>
              <a:cxn ang="T14">
                <a:pos x="T8" y="T9"/>
              </a:cxn>
            </a:cxnLst>
            <a:rect l="T15" t="T16" r="T17" b="T18"/>
            <a:pathLst>
              <a:path w="21600" h="21600">
                <a:moveTo>
                  <a:pt x="15662" y="14285"/>
                </a:moveTo>
                <a:lnTo>
                  <a:pt x="21600" y="8310"/>
                </a:lnTo>
                <a:lnTo>
                  <a:pt x="18630" y="8310"/>
                </a:lnTo>
                <a:cubicBezTo>
                  <a:pt x="18630" y="3721"/>
                  <a:pt x="14430" y="0"/>
                  <a:pt x="9250" y="0"/>
                </a:cubicBezTo>
                <a:cubicBezTo>
                  <a:pt x="4141" y="0"/>
                  <a:pt x="0" y="3799"/>
                  <a:pt x="0" y="8485"/>
                </a:cubicBezTo>
                <a:lnTo>
                  <a:pt x="0" y="21600"/>
                </a:lnTo>
                <a:lnTo>
                  <a:pt x="6110" y="21600"/>
                </a:lnTo>
                <a:lnTo>
                  <a:pt x="6110" y="8310"/>
                </a:lnTo>
                <a:cubicBezTo>
                  <a:pt x="6110" y="6947"/>
                  <a:pt x="7362" y="5842"/>
                  <a:pt x="8907" y="5842"/>
                </a:cubicBezTo>
                <a:lnTo>
                  <a:pt x="9725" y="5842"/>
                </a:lnTo>
                <a:cubicBezTo>
                  <a:pt x="11269" y="5842"/>
                  <a:pt x="12520" y="6947"/>
                  <a:pt x="12520" y="8310"/>
                </a:cubicBezTo>
                <a:lnTo>
                  <a:pt x="9725" y="8310"/>
                </a:lnTo>
                <a:close/>
              </a:path>
            </a:pathLst>
          </a:custGeom>
          <a:solidFill>
            <a:srgbClr val="BABBBC"/>
          </a:solidFill>
          <a:ln w="6350">
            <a:noFill/>
            <a:miter lim="800000"/>
            <a:headEnd type="none" w="sm" len="sm"/>
            <a:tailEnd type="none" w="sm" len="sm"/>
          </a:ln>
          <a:effectLst/>
        </p:spPr>
        <p:txBody>
          <a:bodyPr lIns="54000" tIns="54000" rIns="54000" bIns="54000" anchor="ctr"/>
          <a:lstStyle/>
          <a:p>
            <a:pPr algn="ctr" defTabSz="762000">
              <a:spcBef>
                <a:spcPct val="20000"/>
              </a:spcBef>
            </a:pPr>
            <a:endParaRPr lang="en-US" sz="1400">
              <a:solidFill>
                <a:schemeClr val="accent4"/>
              </a:solidFill>
              <a:latin typeface="Arial"/>
            </a:endParaRPr>
          </a:p>
        </p:txBody>
      </p:sp>
      <p:sp>
        <p:nvSpPr>
          <p:cNvPr id="1026090" name="Text Box 42"/>
          <p:cNvSpPr txBox="1">
            <a:spLocks noChangeArrowheads="1"/>
          </p:cNvSpPr>
          <p:nvPr/>
        </p:nvSpPr>
        <p:spPr bwMode="auto">
          <a:xfrm>
            <a:off x="2461846" y="5528127"/>
            <a:ext cx="3459983" cy="787036"/>
          </a:xfrm>
          <a:prstGeom prst="rect">
            <a:avLst/>
          </a:prstGeom>
          <a:solidFill>
            <a:srgbClr val="C792C6"/>
          </a:solidFill>
          <a:ln w="6350">
            <a:noFill/>
            <a:miter lim="800000"/>
            <a:headEnd type="none" w="sm" len="sm"/>
            <a:tailEnd type="none" w="sm" len="sm"/>
          </a:ln>
          <a:effectLst/>
        </p:spPr>
        <p:txBody>
          <a:bodyPr lIns="54000" tIns="54000" rIns="54000" bIns="54000" anchor="ctr" anchorCtr="1"/>
          <a:lstStyle/>
          <a:p>
            <a:pPr marL="342900" indent="-342900" defTabSz="762000">
              <a:spcBef>
                <a:spcPct val="20000"/>
              </a:spcBef>
              <a:buFontTx/>
              <a:buAutoNum type="arabicPeriod"/>
            </a:pPr>
            <a:r>
              <a:rPr lang="en-GB" sz="1400" dirty="0">
                <a:solidFill>
                  <a:schemeClr val="accent1"/>
                </a:solidFill>
                <a:latin typeface="Arial"/>
              </a:rPr>
              <a:t>Grill the balance sheet</a:t>
            </a:r>
          </a:p>
          <a:p>
            <a:pPr marL="342900" indent="-342900" defTabSz="762000">
              <a:spcBef>
                <a:spcPct val="20000"/>
              </a:spcBef>
              <a:buFontTx/>
              <a:buAutoNum type="arabicPeriod"/>
            </a:pPr>
            <a:r>
              <a:rPr lang="en-GB" sz="1400" dirty="0">
                <a:solidFill>
                  <a:schemeClr val="accent1"/>
                </a:solidFill>
                <a:latin typeface="Arial"/>
              </a:rPr>
              <a:t>Allocate the balances</a:t>
            </a:r>
          </a:p>
          <a:p>
            <a:pPr marL="342900" indent="-342900" defTabSz="762000">
              <a:spcBef>
                <a:spcPct val="20000"/>
              </a:spcBef>
              <a:buFontTx/>
              <a:buAutoNum type="arabicPeriod"/>
            </a:pPr>
            <a:r>
              <a:rPr lang="en-GB" sz="1400" dirty="0">
                <a:solidFill>
                  <a:schemeClr val="accent1"/>
                </a:solidFill>
                <a:latin typeface="Arial"/>
              </a:rPr>
              <a:t>Consider off balance sheet items</a:t>
            </a:r>
          </a:p>
        </p:txBody>
      </p:sp>
      <p:sp>
        <p:nvSpPr>
          <p:cNvPr id="1026092" name="Text Box 44"/>
          <p:cNvSpPr txBox="1">
            <a:spLocks noChangeArrowheads="1"/>
          </p:cNvSpPr>
          <p:nvPr/>
        </p:nvSpPr>
        <p:spPr bwMode="auto">
          <a:xfrm>
            <a:off x="0" y="994681"/>
            <a:ext cx="9144000" cy="603250"/>
          </a:xfrm>
          <a:prstGeom prst="rect">
            <a:avLst/>
          </a:prstGeom>
          <a:noFill/>
          <a:ln w="6350">
            <a:noFill/>
            <a:miter lim="800000"/>
            <a:headEnd/>
            <a:tailEnd/>
          </a:ln>
          <a:effectLst/>
        </p:spPr>
        <p:txBody>
          <a:bodyPr wrap="square" lIns="54000" tIns="54000" rIns="54000" bIns="0">
            <a:spAutoFit/>
          </a:bodyPr>
          <a:lstStyle/>
          <a:p>
            <a:r>
              <a:rPr lang="en-GB" sz="1800" dirty="0"/>
              <a:t>It is critical that we allocate the balances out and understand how they are going to be dealt with in the SPA and on completion</a:t>
            </a:r>
          </a:p>
        </p:txBody>
      </p:sp>
      <p:sp>
        <p:nvSpPr>
          <p:cNvPr id="34" name="Rectangle 3"/>
          <p:cNvSpPr txBox="1">
            <a:spLocks noGrp="1" noChangeArrowheads="1"/>
          </p:cNvSpPr>
          <p:nvPr>
            <p:ph type="title"/>
          </p:nvPr>
        </p:nvSpPr>
        <p:spPr bwMode="white">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defTabSz="914400" eaLnBrk="0" fontAlgn="auto" latinLnBrk="0" hangingPunct="0">
              <a:lnSpc>
                <a:spcPct val="100000"/>
              </a:lnSpc>
              <a:spcBef>
                <a:spcPts val="0"/>
              </a:spcBef>
              <a:spcAft>
                <a:spcPts val="0"/>
              </a:spcAft>
              <a:buClrTx/>
              <a:buSzTx/>
              <a:buFontTx/>
              <a:buNone/>
              <a:tabLst/>
              <a:defRPr/>
            </a:pPr>
            <a:r>
              <a:rPr lang="en-US" altLang="en-US" sz="1800" b="0" dirty="0" smtClean="0">
                <a:solidFill>
                  <a:schemeClr val="accent1">
                    <a:lumMod val="20000"/>
                    <a:lumOff val="80000"/>
                  </a:schemeClr>
                </a:solidFill>
                <a:latin typeface="Arial" charset="0"/>
                <a:cs typeface="Arial" charset="0"/>
              </a:rPr>
              <a:t>Net debt: Key concepts guide</a:t>
            </a:r>
            <a:br>
              <a:rPr lang="en-US" altLang="en-US" sz="1800" b="0" dirty="0" smtClean="0">
                <a:solidFill>
                  <a:schemeClr val="accent1">
                    <a:lumMod val="20000"/>
                    <a:lumOff val="80000"/>
                  </a:schemeClr>
                </a:solidFill>
                <a:latin typeface="Arial" charset="0"/>
                <a:cs typeface="Arial" charset="0"/>
              </a:rPr>
            </a:br>
            <a:r>
              <a:rPr lang="en-US" altLang="en-US" sz="1800" b="1" kern="0" dirty="0" smtClean="0">
                <a:solidFill>
                  <a:schemeClr val="bg1"/>
                </a:solidFill>
                <a:ea typeface="+mj-ea"/>
              </a:rPr>
              <a:t>DD considerations</a:t>
            </a:r>
            <a:endParaRPr kumimoji="0" lang="en-US" altLang="en-US" sz="1800" b="1" i="0" u="none" strike="noStrike" kern="0" cap="none" spc="0" normalizeH="0" baseline="0" noProof="0" dirty="0" smtClean="0">
              <a:ln>
                <a:noFill/>
              </a:ln>
              <a:solidFill>
                <a:schemeClr val="bg1"/>
              </a:solidFill>
              <a:effectLst/>
              <a:uLnTx/>
              <a:uFillTx/>
              <a:latin typeface="Arial" charset="0"/>
              <a:ea typeface="+mj-ea"/>
              <a:cs typeface="Arial" charset="0"/>
            </a:endParaRPr>
          </a:p>
        </p:txBody>
      </p:sp>
      <p:pic>
        <p:nvPicPr>
          <p:cNvPr id="32" name="Picture 31"/>
          <p:cNvPicPr>
            <a:picLocks noChangeAspect="1" noChangeArrowheads="1"/>
          </p:cNvPicPr>
          <p:nvPr/>
        </p:nvPicPr>
        <p:blipFill>
          <a:blip r:embed="rId3" cstate="print"/>
          <a:srcRect/>
          <a:stretch>
            <a:fillRect/>
          </a:stretch>
        </p:blipFill>
        <p:spPr bwMode="auto">
          <a:xfrm>
            <a:off x="8045981" y="76200"/>
            <a:ext cx="822960" cy="822960"/>
          </a:xfrm>
          <a:prstGeom prst="rect">
            <a:avLst/>
          </a:prstGeom>
          <a:noFill/>
          <a:ln w="9525">
            <a:noFill/>
            <a:miter lim="800000"/>
            <a:headEnd/>
            <a:tailEnd/>
          </a:ln>
          <a:effec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26090"/>
                                        </p:tgtEl>
                                        <p:attrNameLst>
                                          <p:attrName>style.visibility</p:attrName>
                                        </p:attrNameLst>
                                      </p:cBhvr>
                                      <p:to>
                                        <p:strVal val="visible"/>
                                      </p:to>
                                    </p:set>
                                    <p:anim calcmode="lin" valueType="num">
                                      <p:cBhvr additive="base">
                                        <p:cTn id="7" dur="500" fill="hold"/>
                                        <p:tgtEl>
                                          <p:spTgt spid="1026090"/>
                                        </p:tgtEl>
                                        <p:attrNameLst>
                                          <p:attrName>ppt_x</p:attrName>
                                        </p:attrNameLst>
                                      </p:cBhvr>
                                      <p:tavLst>
                                        <p:tav tm="0">
                                          <p:val>
                                            <p:strVal val="#ppt_x"/>
                                          </p:val>
                                        </p:tav>
                                        <p:tav tm="100000">
                                          <p:val>
                                            <p:strVal val="#ppt_x"/>
                                          </p:val>
                                        </p:tav>
                                      </p:tavLst>
                                    </p:anim>
                                    <p:anim calcmode="lin" valueType="num">
                                      <p:cBhvr additive="base">
                                        <p:cTn id="8" dur="500" fill="hold"/>
                                        <p:tgtEl>
                                          <p:spTgt spid="102609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6090"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bwMode="white">
          <a:xfrm>
            <a:off x="152400" y="0"/>
            <a:ext cx="8991600" cy="9874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defTabSz="914400" eaLnBrk="0" fontAlgn="auto" latinLnBrk="0" hangingPunct="0">
              <a:lnSpc>
                <a:spcPct val="100000"/>
              </a:lnSpc>
              <a:spcBef>
                <a:spcPts val="0"/>
              </a:spcBef>
              <a:spcAft>
                <a:spcPts val="0"/>
              </a:spcAft>
              <a:buClrTx/>
              <a:buSzTx/>
              <a:buFontTx/>
              <a:buNone/>
              <a:tabLst/>
              <a:defRPr/>
            </a:pPr>
            <a:r>
              <a:rPr lang="en-US" altLang="en-US" dirty="0" smtClean="0">
                <a:solidFill>
                  <a:schemeClr val="accent1">
                    <a:lumMod val="20000"/>
                    <a:lumOff val="80000"/>
                  </a:schemeClr>
                </a:solidFill>
              </a:rPr>
              <a:t>Net debt: Key concepts guide</a:t>
            </a:r>
            <a:br>
              <a:rPr lang="en-US" altLang="en-US" dirty="0" smtClean="0">
                <a:solidFill>
                  <a:schemeClr val="accent1">
                    <a:lumMod val="20000"/>
                    <a:lumOff val="80000"/>
                  </a:schemeClr>
                </a:solidFill>
              </a:rPr>
            </a:br>
            <a:r>
              <a:rPr lang="en-US" altLang="en-US" b="1" kern="0" dirty="0" smtClean="0">
                <a:solidFill>
                  <a:schemeClr val="bg1"/>
                </a:solidFill>
                <a:ea typeface="+mj-ea"/>
              </a:rPr>
              <a:t>DD considerations</a:t>
            </a:r>
            <a:endParaRPr kumimoji="0" lang="en-US" altLang="en-US" b="1" i="0" u="none" strike="noStrike" kern="0" cap="none" spc="0" normalizeH="0" baseline="0" noProof="0" dirty="0" smtClean="0">
              <a:ln>
                <a:noFill/>
              </a:ln>
              <a:solidFill>
                <a:schemeClr val="bg1"/>
              </a:solidFill>
              <a:effectLst/>
              <a:uLnTx/>
              <a:uFillTx/>
              <a:latin typeface="Arial" charset="0"/>
              <a:ea typeface="+mj-ea"/>
              <a:cs typeface="Arial" charset="0"/>
            </a:endParaRPr>
          </a:p>
        </p:txBody>
      </p:sp>
      <p:sp>
        <p:nvSpPr>
          <p:cNvPr id="5" name="Rectangle 110"/>
          <p:cNvSpPr>
            <a:spLocks noChangeArrowheads="1"/>
          </p:cNvSpPr>
          <p:nvPr>
            <p:custDataLst>
              <p:tags r:id="rId1"/>
            </p:custDataLst>
          </p:nvPr>
        </p:nvSpPr>
        <p:spPr bwMode="auto">
          <a:xfrm>
            <a:off x="6705792" y="1226795"/>
            <a:ext cx="2014496" cy="2692062"/>
          </a:xfrm>
          <a:prstGeom prst="rect">
            <a:avLst/>
          </a:prstGeom>
          <a:solidFill>
            <a:srgbClr val="A79E70"/>
          </a:solidFill>
          <a:ln w="6350">
            <a:noFill/>
            <a:miter lim="800000"/>
            <a:headEnd type="none" w="sm" len="sm"/>
            <a:tailEnd type="none" w="sm" len="sm"/>
          </a:ln>
          <a:effectLst/>
        </p:spPr>
        <p:txBody>
          <a:bodyPr lIns="54000" tIns="54000" rIns="54000" bIns="54000" anchor="t"/>
          <a:lstStyle/>
          <a:p>
            <a:pPr marL="228600" lvl="1" indent="-227013" defTabSz="762000">
              <a:spcBef>
                <a:spcPts val="300"/>
              </a:spcBef>
              <a:spcAft>
                <a:spcPts val="300"/>
              </a:spcAft>
              <a:buClr>
                <a:schemeClr val="bg1"/>
              </a:buClr>
              <a:buSzPct val="125000"/>
              <a:buFont typeface="Arial" pitchFamily="34" charset="0"/>
              <a:buChar char="▪"/>
            </a:pPr>
            <a:r>
              <a:rPr lang="en-GB" sz="1200" dirty="0" smtClean="0">
                <a:solidFill>
                  <a:schemeClr val="bg1"/>
                </a:solidFill>
                <a:latin typeface="Arial"/>
              </a:rPr>
              <a:t>Purchaser wants to define as WIDE as possible</a:t>
            </a:r>
          </a:p>
          <a:p>
            <a:pPr marL="228600" lvl="1" indent="-227013" defTabSz="762000">
              <a:spcBef>
                <a:spcPts val="300"/>
              </a:spcBef>
              <a:spcAft>
                <a:spcPts val="300"/>
              </a:spcAft>
              <a:buClr>
                <a:schemeClr val="bg1"/>
              </a:buClr>
              <a:buSzPct val="125000"/>
              <a:buFont typeface="Arial" pitchFamily="34" charset="0"/>
              <a:buChar char="▪"/>
            </a:pPr>
            <a:r>
              <a:rPr lang="en-US" sz="1200" u="sng" dirty="0" smtClean="0">
                <a:solidFill>
                  <a:schemeClr val="bg1"/>
                </a:solidFill>
                <a:latin typeface="Arial"/>
              </a:rPr>
              <a:t>Where to look</a:t>
            </a:r>
          </a:p>
          <a:p>
            <a:pPr marL="228600" lvl="1" indent="-227013" defTabSz="762000">
              <a:spcBef>
                <a:spcPts val="300"/>
              </a:spcBef>
              <a:spcAft>
                <a:spcPts val="300"/>
              </a:spcAft>
              <a:buClr>
                <a:schemeClr val="bg1"/>
              </a:buClr>
              <a:buSzPct val="100000"/>
              <a:buFont typeface="Arial" pitchFamily="34" charset="0"/>
              <a:buChar char="–"/>
            </a:pPr>
            <a:r>
              <a:rPr lang="en-US" sz="1200" dirty="0" smtClean="0">
                <a:solidFill>
                  <a:schemeClr val="bg1"/>
                </a:solidFill>
                <a:latin typeface="Arial"/>
              </a:rPr>
              <a:t>Other creditors</a:t>
            </a:r>
          </a:p>
          <a:p>
            <a:pPr marL="228600" lvl="1" indent="-227013" defTabSz="762000">
              <a:spcBef>
                <a:spcPts val="300"/>
              </a:spcBef>
              <a:spcAft>
                <a:spcPts val="300"/>
              </a:spcAft>
              <a:buClr>
                <a:schemeClr val="bg1"/>
              </a:buClr>
              <a:buSzPct val="100000"/>
              <a:buFont typeface="Arial" pitchFamily="34" charset="0"/>
              <a:buChar char="–"/>
            </a:pPr>
            <a:r>
              <a:rPr lang="en-US" sz="1200" dirty="0" smtClean="0">
                <a:solidFill>
                  <a:schemeClr val="bg1"/>
                </a:solidFill>
                <a:latin typeface="Arial"/>
              </a:rPr>
              <a:t>Accruals</a:t>
            </a:r>
          </a:p>
          <a:p>
            <a:pPr marL="228600" lvl="1" indent="-227013" defTabSz="762000">
              <a:spcBef>
                <a:spcPts val="300"/>
              </a:spcBef>
              <a:spcAft>
                <a:spcPts val="300"/>
              </a:spcAft>
              <a:buClr>
                <a:schemeClr val="bg1"/>
              </a:buClr>
              <a:buSzPct val="100000"/>
              <a:buFont typeface="Arial" pitchFamily="34" charset="0"/>
              <a:buChar char="–"/>
            </a:pPr>
            <a:r>
              <a:rPr lang="en-US" sz="1200" dirty="0" smtClean="0">
                <a:solidFill>
                  <a:schemeClr val="bg1"/>
                </a:solidFill>
                <a:latin typeface="Arial"/>
              </a:rPr>
              <a:t>Off balance sheet</a:t>
            </a:r>
            <a:endParaRPr lang="en-GB" sz="1200" dirty="0" smtClean="0">
              <a:solidFill>
                <a:schemeClr val="bg1"/>
              </a:solidFill>
              <a:latin typeface="Arial"/>
            </a:endParaRPr>
          </a:p>
        </p:txBody>
      </p:sp>
      <p:sp>
        <p:nvSpPr>
          <p:cNvPr id="13" name="Rectangle 114"/>
          <p:cNvSpPr>
            <a:spLocks noChangeArrowheads="1"/>
          </p:cNvSpPr>
          <p:nvPr>
            <p:custDataLst>
              <p:tags r:id="rId2"/>
            </p:custDataLst>
          </p:nvPr>
        </p:nvSpPr>
        <p:spPr bwMode="auto">
          <a:xfrm>
            <a:off x="1746913" y="1143001"/>
            <a:ext cx="4780888" cy="2843807"/>
          </a:xfrm>
          <a:prstGeom prst="roundRect">
            <a:avLst/>
          </a:prstGeom>
          <a:solidFill>
            <a:srgbClr val="80BEC9"/>
          </a:solidFill>
          <a:ln w="6350">
            <a:noFill/>
            <a:miter lim="800000"/>
            <a:headEnd type="none" w="sm" len="sm"/>
            <a:tailEnd type="none" w="sm" len="sm"/>
          </a:ln>
          <a:effectLst/>
        </p:spPr>
        <p:txBody>
          <a:bodyPr lIns="54000" tIns="54000" rIns="54000" bIns="54000" anchor="ctr"/>
          <a:lstStyle/>
          <a:p>
            <a:pPr marL="228600" lvl="1" indent="-227013" defTabSz="762000" eaLnBrk="1" hangingPunct="1">
              <a:spcBef>
                <a:spcPts val="300"/>
              </a:spcBef>
              <a:spcAft>
                <a:spcPts val="300"/>
              </a:spcAft>
              <a:buClr>
                <a:schemeClr val="accent1"/>
              </a:buClr>
              <a:buSzPct val="125000"/>
              <a:buFont typeface="Arial" pitchFamily="34" charset="0"/>
              <a:buChar char="▪"/>
            </a:pPr>
            <a:r>
              <a:rPr lang="en-US" sz="1400" dirty="0" smtClean="0">
                <a:solidFill>
                  <a:schemeClr val="accent1"/>
                </a:solidFill>
                <a:latin typeface="Arial"/>
              </a:rPr>
              <a:t>Deal cost liabilities</a:t>
            </a:r>
          </a:p>
          <a:p>
            <a:pPr marL="228600" lvl="1" indent="-227013" defTabSz="762000" eaLnBrk="1" hangingPunct="1">
              <a:spcBef>
                <a:spcPts val="300"/>
              </a:spcBef>
              <a:spcAft>
                <a:spcPts val="300"/>
              </a:spcAft>
              <a:buClr>
                <a:schemeClr val="accent1"/>
              </a:buClr>
              <a:buSzPct val="125000"/>
              <a:buFont typeface="Arial" pitchFamily="34" charset="0"/>
              <a:buChar char="▪"/>
            </a:pPr>
            <a:r>
              <a:rPr lang="en-US" sz="1400" dirty="0" smtClean="0">
                <a:solidFill>
                  <a:schemeClr val="accent1"/>
                </a:solidFill>
                <a:latin typeface="Arial"/>
              </a:rPr>
              <a:t>Future commitments/obligations – e.g. break costs</a:t>
            </a:r>
          </a:p>
          <a:p>
            <a:pPr marL="228600" lvl="1" indent="-227013" defTabSz="762000" eaLnBrk="1" hangingPunct="1">
              <a:spcBef>
                <a:spcPts val="300"/>
              </a:spcBef>
              <a:spcAft>
                <a:spcPts val="300"/>
              </a:spcAft>
              <a:buClr>
                <a:schemeClr val="accent1"/>
              </a:buClr>
              <a:buSzPct val="125000"/>
              <a:buFont typeface="Arial" pitchFamily="34" charset="0"/>
              <a:buChar char="▪"/>
            </a:pPr>
            <a:r>
              <a:rPr lang="en-US" sz="1400" dirty="0" smtClean="0">
                <a:solidFill>
                  <a:schemeClr val="accent1"/>
                </a:solidFill>
                <a:latin typeface="Arial"/>
              </a:rPr>
              <a:t>Management year end bonus</a:t>
            </a:r>
          </a:p>
          <a:p>
            <a:pPr marL="228600" lvl="1" indent="-227013" defTabSz="762000" eaLnBrk="1" hangingPunct="1">
              <a:spcBef>
                <a:spcPts val="300"/>
              </a:spcBef>
              <a:spcAft>
                <a:spcPts val="300"/>
              </a:spcAft>
              <a:buClr>
                <a:schemeClr val="accent1"/>
              </a:buClr>
              <a:buSzPct val="125000"/>
              <a:buFont typeface="Arial" pitchFamily="34" charset="0"/>
              <a:buChar char="▪"/>
            </a:pPr>
            <a:r>
              <a:rPr lang="en-US" sz="1400" dirty="0" smtClean="0">
                <a:solidFill>
                  <a:schemeClr val="accent1"/>
                </a:solidFill>
                <a:latin typeface="Arial"/>
              </a:rPr>
              <a:t>Bonus accruals 	</a:t>
            </a:r>
          </a:p>
          <a:p>
            <a:pPr marL="228600" lvl="1" indent="-227013" defTabSz="762000" eaLnBrk="1" hangingPunct="1">
              <a:spcBef>
                <a:spcPts val="300"/>
              </a:spcBef>
              <a:spcAft>
                <a:spcPts val="300"/>
              </a:spcAft>
              <a:buClr>
                <a:schemeClr val="accent1"/>
              </a:buClr>
              <a:buSzPct val="125000"/>
              <a:buFont typeface="Arial" pitchFamily="34" charset="0"/>
              <a:buChar char="▪"/>
            </a:pPr>
            <a:r>
              <a:rPr lang="en-US" sz="1400" dirty="0" smtClean="0">
                <a:solidFill>
                  <a:schemeClr val="accent1"/>
                </a:solidFill>
                <a:latin typeface="Arial"/>
              </a:rPr>
              <a:t>Deferred income	</a:t>
            </a:r>
          </a:p>
          <a:p>
            <a:pPr marL="228600" lvl="1" indent="-227013" defTabSz="762000" eaLnBrk="1" hangingPunct="1">
              <a:spcBef>
                <a:spcPts val="300"/>
              </a:spcBef>
              <a:spcAft>
                <a:spcPts val="300"/>
              </a:spcAft>
              <a:buClr>
                <a:schemeClr val="accent1"/>
              </a:buClr>
              <a:buSzPct val="125000"/>
              <a:buFont typeface="Arial" pitchFamily="34" charset="0"/>
              <a:buChar char="▪"/>
            </a:pPr>
            <a:r>
              <a:rPr lang="en-US" sz="1400" dirty="0" smtClean="0">
                <a:solidFill>
                  <a:schemeClr val="accent1"/>
                </a:solidFill>
                <a:latin typeface="Arial"/>
              </a:rPr>
              <a:t>Pension liability/deficit	</a:t>
            </a:r>
          </a:p>
          <a:p>
            <a:pPr marL="228600" lvl="1" indent="-227013" defTabSz="762000" eaLnBrk="1" hangingPunct="1">
              <a:spcBef>
                <a:spcPts val="300"/>
              </a:spcBef>
              <a:spcAft>
                <a:spcPts val="300"/>
              </a:spcAft>
              <a:buClr>
                <a:schemeClr val="accent1"/>
              </a:buClr>
              <a:buSzPct val="125000"/>
              <a:buFont typeface="Arial" pitchFamily="34" charset="0"/>
              <a:buChar char="▪"/>
            </a:pPr>
            <a:r>
              <a:rPr lang="en-US" sz="1400" dirty="0" smtClean="0">
                <a:solidFill>
                  <a:schemeClr val="accent1"/>
                </a:solidFill>
                <a:latin typeface="Arial"/>
              </a:rPr>
              <a:t>Debt factoring arrangements</a:t>
            </a:r>
          </a:p>
          <a:p>
            <a:pPr marL="228600" lvl="1" indent="-227013" defTabSz="762000" eaLnBrk="1" hangingPunct="1">
              <a:spcBef>
                <a:spcPts val="300"/>
              </a:spcBef>
              <a:spcAft>
                <a:spcPts val="300"/>
              </a:spcAft>
              <a:buClr>
                <a:schemeClr val="accent1"/>
              </a:buClr>
              <a:buSzPct val="125000"/>
              <a:buFont typeface="Arial" pitchFamily="34" charset="0"/>
              <a:buChar char="▪"/>
            </a:pPr>
            <a:r>
              <a:rPr lang="en-US" sz="1400" dirty="0" smtClean="0">
                <a:solidFill>
                  <a:schemeClr val="accent1"/>
                </a:solidFill>
                <a:latin typeface="Arial"/>
              </a:rPr>
              <a:t>Off balance sheet finance (Leases, promissory notes)</a:t>
            </a:r>
          </a:p>
          <a:p>
            <a:pPr marL="228600" lvl="1" indent="-227013" defTabSz="762000" eaLnBrk="1" hangingPunct="1">
              <a:spcBef>
                <a:spcPts val="300"/>
              </a:spcBef>
              <a:spcAft>
                <a:spcPts val="300"/>
              </a:spcAft>
              <a:buClr>
                <a:schemeClr val="accent1"/>
              </a:buClr>
              <a:buSzPct val="125000"/>
              <a:buFont typeface="Arial" pitchFamily="34" charset="0"/>
              <a:buChar char="▪"/>
            </a:pPr>
            <a:r>
              <a:rPr lang="en-US" sz="1400" dirty="0" smtClean="0">
                <a:solidFill>
                  <a:schemeClr val="accent1"/>
                </a:solidFill>
                <a:latin typeface="Arial"/>
              </a:rPr>
              <a:t>Deferred consideration</a:t>
            </a:r>
          </a:p>
        </p:txBody>
      </p:sp>
      <p:sp>
        <p:nvSpPr>
          <p:cNvPr id="14" name="Pentagon 13"/>
          <p:cNvSpPr/>
          <p:nvPr/>
        </p:nvSpPr>
        <p:spPr bwMode="auto">
          <a:xfrm>
            <a:off x="203202" y="1137055"/>
            <a:ext cx="1524000" cy="923974"/>
          </a:xfrm>
          <a:prstGeom prst="homePlate">
            <a:avLst>
              <a:gd name="adj" fmla="val 48884"/>
            </a:avLst>
          </a:prstGeom>
          <a:solidFill>
            <a:srgbClr val="007C92"/>
          </a:solidFill>
          <a:ln w="6350">
            <a:noFill/>
            <a:miter lim="800000"/>
            <a:headEnd type="none" w="sm" len="sm"/>
            <a:tailEnd type="none" w="sm" len="sm"/>
          </a:ln>
          <a:effectLst/>
        </p:spPr>
        <p:txBody>
          <a:bodyPr lIns="54000" tIns="54000" rIns="54000" bIns="54000" anchor="ctr"/>
          <a:lstStyle/>
          <a:p>
            <a:pPr marL="0" marR="0" indent="0" algn="ctr" defTabSz="762000" eaLnBrk="1" latinLnBrk="0" hangingPunct="1">
              <a:lnSpc>
                <a:spcPct val="100000"/>
              </a:lnSpc>
              <a:spcBef>
                <a:spcPct val="20000"/>
              </a:spcBef>
              <a:buClrTx/>
              <a:buSzTx/>
              <a:buFontTx/>
              <a:buNone/>
              <a:tabLst/>
            </a:pPr>
            <a:r>
              <a:rPr lang="en-GB" sz="1400" b="1" dirty="0" smtClean="0">
                <a:solidFill>
                  <a:schemeClr val="bg1"/>
                </a:solidFill>
                <a:latin typeface="Arial"/>
              </a:rPr>
              <a:t>Items that may be included as debt</a:t>
            </a:r>
          </a:p>
        </p:txBody>
      </p:sp>
      <p:sp>
        <p:nvSpPr>
          <p:cNvPr id="17" name="Rectangle 114"/>
          <p:cNvSpPr>
            <a:spLocks noChangeArrowheads="1"/>
          </p:cNvSpPr>
          <p:nvPr>
            <p:custDataLst>
              <p:tags r:id="rId3"/>
            </p:custDataLst>
          </p:nvPr>
        </p:nvSpPr>
        <p:spPr bwMode="auto">
          <a:xfrm>
            <a:off x="1731280" y="4219154"/>
            <a:ext cx="4782312" cy="1846374"/>
          </a:xfrm>
          <a:prstGeom prst="roundRect">
            <a:avLst/>
          </a:prstGeom>
          <a:solidFill>
            <a:srgbClr val="E3C9E3"/>
          </a:solidFill>
          <a:ln w="6350">
            <a:noFill/>
            <a:miter lim="800000"/>
            <a:headEnd type="none" w="sm" len="sm"/>
            <a:tailEnd type="none" w="sm" len="sm"/>
          </a:ln>
          <a:effectLst/>
        </p:spPr>
        <p:txBody>
          <a:bodyPr lIns="54000" tIns="54000" rIns="54000" bIns="54000" anchor="ctr" anchorCtr="0"/>
          <a:lstStyle/>
          <a:p>
            <a:pPr marL="228600" lvl="1" indent="-227013" eaLnBrk="1" hangingPunct="1">
              <a:spcBef>
                <a:spcPts val="300"/>
              </a:spcBef>
              <a:spcAft>
                <a:spcPts val="300"/>
              </a:spcAft>
              <a:buClr>
                <a:schemeClr val="accent1"/>
              </a:buClr>
              <a:buSzPct val="125000"/>
              <a:buFont typeface="Arial" pitchFamily="34" charset="0"/>
              <a:buChar char="▪"/>
            </a:pPr>
            <a:r>
              <a:rPr lang="en-US" sz="1400" dirty="0" smtClean="0">
                <a:solidFill>
                  <a:schemeClr val="accent1"/>
                </a:solidFill>
              </a:rPr>
              <a:t>Deferred income</a:t>
            </a:r>
          </a:p>
          <a:p>
            <a:pPr marL="228600" lvl="1" indent="-227013" eaLnBrk="1" hangingPunct="1">
              <a:spcBef>
                <a:spcPts val="300"/>
              </a:spcBef>
              <a:spcAft>
                <a:spcPts val="300"/>
              </a:spcAft>
              <a:buClr>
                <a:schemeClr val="accent1"/>
              </a:buClr>
              <a:buSzPct val="125000"/>
              <a:buFont typeface="Arial" pitchFamily="34" charset="0"/>
              <a:buChar char="▪"/>
            </a:pPr>
            <a:r>
              <a:rPr lang="en-US" sz="1400" dirty="0" smtClean="0">
                <a:solidFill>
                  <a:schemeClr val="accent1"/>
                </a:solidFill>
              </a:rPr>
              <a:t>Working capital cash balances - Cash in tills</a:t>
            </a:r>
          </a:p>
          <a:p>
            <a:pPr marL="228600" lvl="1" indent="-227013" eaLnBrk="1" hangingPunct="1">
              <a:spcBef>
                <a:spcPts val="300"/>
              </a:spcBef>
              <a:spcAft>
                <a:spcPts val="300"/>
              </a:spcAft>
              <a:buClr>
                <a:schemeClr val="accent1"/>
              </a:buClr>
              <a:buSzPct val="125000"/>
              <a:buFont typeface="Arial" pitchFamily="34" charset="0"/>
              <a:buChar char="▪"/>
            </a:pPr>
            <a:r>
              <a:rPr lang="en-US" sz="1400" dirty="0" smtClean="0">
                <a:solidFill>
                  <a:schemeClr val="accent1"/>
                </a:solidFill>
              </a:rPr>
              <a:t>Rent deposits 	</a:t>
            </a:r>
          </a:p>
          <a:p>
            <a:pPr marL="228600" lvl="1" indent="-227013" eaLnBrk="1" hangingPunct="1">
              <a:spcBef>
                <a:spcPts val="300"/>
              </a:spcBef>
              <a:spcAft>
                <a:spcPts val="300"/>
              </a:spcAft>
              <a:buClr>
                <a:schemeClr val="accent1"/>
              </a:buClr>
              <a:buSzPct val="125000"/>
              <a:buFont typeface="Arial" pitchFamily="34" charset="0"/>
              <a:buChar char="▪"/>
            </a:pPr>
            <a:r>
              <a:rPr lang="en-US" sz="1400" dirty="0" smtClean="0">
                <a:solidFill>
                  <a:schemeClr val="accent1"/>
                </a:solidFill>
              </a:rPr>
              <a:t>Cash held on escrow	</a:t>
            </a:r>
          </a:p>
          <a:p>
            <a:pPr marL="228600" lvl="1" indent="-227013" eaLnBrk="1" hangingPunct="1">
              <a:spcBef>
                <a:spcPts val="300"/>
              </a:spcBef>
              <a:spcAft>
                <a:spcPts val="300"/>
              </a:spcAft>
              <a:buClr>
                <a:schemeClr val="accent1"/>
              </a:buClr>
              <a:buSzPct val="125000"/>
              <a:buFont typeface="Arial" pitchFamily="34" charset="0"/>
              <a:buChar char="▪"/>
            </a:pPr>
            <a:r>
              <a:rPr lang="en-US" sz="1400" dirty="0" smtClean="0">
                <a:solidFill>
                  <a:schemeClr val="accent1"/>
                </a:solidFill>
              </a:rPr>
              <a:t>Trapped cash – foreign exchange restrictions, with holding tax</a:t>
            </a:r>
          </a:p>
        </p:txBody>
      </p:sp>
      <p:sp>
        <p:nvSpPr>
          <p:cNvPr id="18" name="Pentagon 17"/>
          <p:cNvSpPr/>
          <p:nvPr/>
        </p:nvSpPr>
        <p:spPr bwMode="auto">
          <a:xfrm>
            <a:off x="187571" y="4283546"/>
            <a:ext cx="1524000" cy="867581"/>
          </a:xfrm>
          <a:prstGeom prst="homePlate">
            <a:avLst>
              <a:gd name="adj" fmla="val 48884"/>
            </a:avLst>
          </a:prstGeom>
          <a:solidFill>
            <a:srgbClr val="8E258D"/>
          </a:solidFill>
          <a:ln w="6350">
            <a:noFill/>
            <a:miter lim="800000"/>
            <a:headEnd type="none" w="sm" len="sm"/>
            <a:tailEnd type="none" w="sm" len="sm"/>
          </a:ln>
          <a:effectLst/>
        </p:spPr>
        <p:txBody>
          <a:bodyPr lIns="54000" tIns="54000" rIns="54000" bIns="54000" anchor="ctr" anchorCtr="1"/>
          <a:lstStyle/>
          <a:p>
            <a:pPr marL="0" marR="0" indent="0" algn="ctr" defTabSz="762000" eaLnBrk="1" latinLnBrk="0" hangingPunct="1">
              <a:lnSpc>
                <a:spcPct val="100000"/>
              </a:lnSpc>
              <a:spcBef>
                <a:spcPct val="20000"/>
              </a:spcBef>
              <a:buClrTx/>
              <a:buSzTx/>
              <a:buFontTx/>
              <a:buNone/>
              <a:tabLst/>
            </a:pPr>
            <a:r>
              <a:rPr lang="en-GB" sz="1400" b="1" dirty="0" smtClean="0">
                <a:solidFill>
                  <a:schemeClr val="bg1"/>
                </a:solidFill>
                <a:latin typeface="Arial"/>
              </a:rPr>
              <a:t>Items that may be excluded from cash</a:t>
            </a:r>
          </a:p>
        </p:txBody>
      </p:sp>
      <p:sp>
        <p:nvSpPr>
          <p:cNvPr id="19" name="Rectangle 110"/>
          <p:cNvSpPr>
            <a:spLocks noChangeArrowheads="1"/>
          </p:cNvSpPr>
          <p:nvPr>
            <p:custDataLst>
              <p:tags r:id="rId4"/>
            </p:custDataLst>
          </p:nvPr>
        </p:nvSpPr>
        <p:spPr bwMode="auto">
          <a:xfrm>
            <a:off x="6731193" y="4240697"/>
            <a:ext cx="2014496" cy="1768217"/>
          </a:xfrm>
          <a:prstGeom prst="rect">
            <a:avLst/>
          </a:prstGeom>
          <a:solidFill>
            <a:srgbClr val="BABBBC"/>
          </a:solidFill>
          <a:ln w="6350">
            <a:noFill/>
            <a:miter lim="800000"/>
            <a:headEnd type="none" w="sm" len="sm"/>
            <a:tailEnd type="none" w="sm" len="sm"/>
          </a:ln>
          <a:effectLst/>
        </p:spPr>
        <p:txBody>
          <a:bodyPr lIns="54000" tIns="54000" rIns="54000" bIns="54000" anchor="ctr"/>
          <a:lstStyle/>
          <a:p>
            <a:pPr marL="228600" lvl="1" indent="-227013" defTabSz="762000">
              <a:spcBef>
                <a:spcPts val="300"/>
              </a:spcBef>
              <a:spcAft>
                <a:spcPts val="300"/>
              </a:spcAft>
              <a:buClr>
                <a:schemeClr val="bg1"/>
              </a:buClr>
              <a:buSzPct val="125000"/>
              <a:buFont typeface="Arial" pitchFamily="34" charset="0"/>
              <a:buChar char="▪"/>
            </a:pPr>
            <a:r>
              <a:rPr lang="en-GB" sz="1200" dirty="0" smtClean="0">
                <a:solidFill>
                  <a:schemeClr val="accent1"/>
                </a:solidFill>
                <a:latin typeface="Arial"/>
              </a:rPr>
              <a:t>Purchaser wants to define as NARROW as possible</a:t>
            </a:r>
          </a:p>
          <a:p>
            <a:pPr marL="228600" lvl="1" indent="-227013" defTabSz="762000">
              <a:spcBef>
                <a:spcPts val="300"/>
              </a:spcBef>
              <a:spcAft>
                <a:spcPts val="300"/>
              </a:spcAft>
              <a:buClr>
                <a:schemeClr val="bg1"/>
              </a:buClr>
              <a:buSzPct val="125000"/>
              <a:buFont typeface="Arial" pitchFamily="34" charset="0"/>
              <a:buChar char="▪"/>
            </a:pPr>
            <a:r>
              <a:rPr lang="en-US" sz="1200" u="sng" dirty="0" smtClean="0">
                <a:solidFill>
                  <a:schemeClr val="accent1"/>
                </a:solidFill>
                <a:latin typeface="Arial"/>
              </a:rPr>
              <a:t>How to identify</a:t>
            </a:r>
          </a:p>
          <a:p>
            <a:pPr marL="228600" lvl="1" indent="-227013" defTabSz="762000">
              <a:spcBef>
                <a:spcPts val="300"/>
              </a:spcBef>
              <a:spcAft>
                <a:spcPts val="300"/>
              </a:spcAft>
              <a:buClr>
                <a:schemeClr val="bg1"/>
              </a:buClr>
              <a:buSzPct val="100000"/>
              <a:buFont typeface="Arial" pitchFamily="34" charset="0"/>
              <a:buChar char="–"/>
            </a:pPr>
            <a:r>
              <a:rPr lang="en-US" sz="1200" dirty="0" smtClean="0">
                <a:solidFill>
                  <a:schemeClr val="accent1"/>
                </a:solidFill>
                <a:latin typeface="Arial"/>
              </a:rPr>
              <a:t>Understand business dynamics</a:t>
            </a:r>
          </a:p>
          <a:p>
            <a:pPr marL="228600" lvl="1" indent="-227013" defTabSz="762000">
              <a:spcBef>
                <a:spcPts val="300"/>
              </a:spcBef>
              <a:spcAft>
                <a:spcPts val="300"/>
              </a:spcAft>
              <a:buClr>
                <a:schemeClr val="bg1"/>
              </a:buClr>
              <a:buSzPct val="100000"/>
              <a:buFont typeface="Arial" pitchFamily="34" charset="0"/>
              <a:buChar char="–"/>
            </a:pPr>
            <a:r>
              <a:rPr lang="en-US" sz="1200" dirty="0" smtClean="0">
                <a:solidFill>
                  <a:schemeClr val="accent1"/>
                </a:solidFill>
                <a:latin typeface="Arial"/>
              </a:rPr>
              <a:t>Treasury management</a:t>
            </a:r>
          </a:p>
        </p:txBody>
      </p:sp>
      <p:pic>
        <p:nvPicPr>
          <p:cNvPr id="10" name="Picture 9"/>
          <p:cNvPicPr>
            <a:picLocks noChangeAspect="1" noChangeArrowheads="1"/>
          </p:cNvPicPr>
          <p:nvPr/>
        </p:nvPicPr>
        <p:blipFill>
          <a:blip r:embed="rId7" cstate="print"/>
          <a:srcRect/>
          <a:stretch>
            <a:fillRect/>
          </a:stretch>
        </p:blipFill>
        <p:spPr bwMode="auto">
          <a:xfrm>
            <a:off x="8045981" y="76200"/>
            <a:ext cx="822960" cy="82296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Group 3"/>
          <p:cNvGraphicFramePr>
            <a:graphicFrameLocks noGrp="1"/>
          </p:cNvGraphicFramePr>
          <p:nvPr>
            <p:custDataLst>
              <p:tags r:id="rId1"/>
            </p:custDataLst>
          </p:nvPr>
        </p:nvGraphicFramePr>
        <p:xfrm>
          <a:off x="206638" y="1119380"/>
          <a:ext cx="8682089" cy="5233609"/>
        </p:xfrm>
        <a:graphic>
          <a:graphicData uri="http://schemas.openxmlformats.org/drawingml/2006/table">
            <a:tbl>
              <a:tblPr/>
              <a:tblGrid>
                <a:gridCol w="1545999"/>
                <a:gridCol w="7136090"/>
              </a:tblGrid>
              <a:tr h="244293">
                <a:tc gridSpan="2">
                  <a:txBody>
                    <a:bodyPr/>
                    <a:lstStyle/>
                    <a:p>
                      <a:pPr marL="0" marR="0" lvl="0" indent="0" algn="l" defTabSz="762000" rtl="0" eaLnBrk="1" fontAlgn="base" latinLnBrk="0" hangingPunct="1">
                        <a:lnSpc>
                          <a:spcPct val="100000"/>
                        </a:lnSpc>
                        <a:spcBef>
                          <a:spcPts val="300"/>
                        </a:spcBef>
                        <a:spcAft>
                          <a:spcPts val="300"/>
                        </a:spcAft>
                        <a:buClrTx/>
                        <a:buSzTx/>
                        <a:buFontTx/>
                        <a:buNone/>
                        <a:tabLst/>
                      </a:pPr>
                      <a:r>
                        <a:rPr kumimoji="0" lang="en-GB" sz="1200" b="1" i="0" u="none" strike="noStrike" cap="none" normalizeH="0" baseline="0" dirty="0" smtClean="0">
                          <a:ln>
                            <a:noFill/>
                          </a:ln>
                          <a:solidFill>
                            <a:schemeClr val="bg1"/>
                          </a:solidFill>
                          <a:effectLst/>
                          <a:latin typeface="Arial" pitchFamily="34" charset="0"/>
                          <a:cs typeface="Arial" pitchFamily="34" charset="0"/>
                        </a:rPr>
                        <a:t>Common limitations of net debt...</a:t>
                      </a:r>
                    </a:p>
                  </a:txBody>
                  <a:tcPr marL="54000" marR="54000" marT="54000" marB="54000" anchor="b" horzOverflow="overflow">
                    <a:lnL w="6350" cap="flat" cmpd="sng" algn="ctr">
                      <a:solidFill>
                        <a:srgbClr val="409DAD"/>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409DAD"/>
                      </a:solidFill>
                      <a:prstDash val="solid"/>
                      <a:round/>
                      <a:headEnd type="none" w="med" len="med"/>
                      <a:tailEnd type="none" w="med" len="med"/>
                    </a:lnT>
                    <a:lnB w="6350" cap="flat" cmpd="sng" algn="ctr">
                      <a:solidFill>
                        <a:srgbClr val="409DAD"/>
                      </a:solidFill>
                      <a:prstDash val="solid"/>
                      <a:round/>
                      <a:headEnd type="none" w="med" len="med"/>
                      <a:tailEnd type="none" w="med" len="med"/>
                    </a:lnB>
                    <a:lnTlToBr>
                      <a:noFill/>
                    </a:lnTlToBr>
                    <a:lnBlToTr>
                      <a:noFill/>
                    </a:lnBlToTr>
                    <a:solidFill>
                      <a:srgbClr val="409DAD"/>
                    </a:solidFill>
                  </a:tcPr>
                </a:tc>
                <a:tc hMerge="1">
                  <a:txBody>
                    <a:bodyPr/>
                    <a:lstStyle/>
                    <a:p>
                      <a:pPr marL="0" marR="0" lvl="0" indent="0" algn="l" defTabSz="762000" rtl="0" eaLnBrk="1" fontAlgn="base" latinLnBrk="0" hangingPunct="1">
                        <a:lnSpc>
                          <a:spcPct val="100000"/>
                        </a:lnSpc>
                        <a:spcBef>
                          <a:spcPts val="600"/>
                        </a:spcBef>
                        <a:spcAft>
                          <a:spcPct val="0"/>
                        </a:spcAft>
                        <a:buClrTx/>
                        <a:buSzTx/>
                        <a:buFontTx/>
                        <a:buNone/>
                        <a:tabLst/>
                      </a:pPr>
                      <a:endParaRPr kumimoji="0" lang="en-GB" sz="1400" b="1" i="0" u="none" strike="noStrike" cap="none" normalizeH="0" baseline="0" dirty="0" smtClean="0">
                        <a:ln>
                          <a:noFill/>
                        </a:ln>
                        <a:solidFill>
                          <a:schemeClr val="bg1"/>
                        </a:solidFill>
                        <a:effectLst/>
                        <a:latin typeface="Arial" pitchFamily="34" charset="0"/>
                        <a:cs typeface="Arial" pitchFamily="34" charset="0"/>
                      </a:endParaRPr>
                    </a:p>
                  </a:txBody>
                  <a:tcPr marL="54000" marR="54000" marT="54000" marB="54000" anchor="b" horzOverflow="overflow">
                    <a:lnL w="635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409DAD"/>
                      </a:solidFill>
                      <a:prstDash val="solid"/>
                      <a:round/>
                      <a:headEnd type="none" w="med" len="med"/>
                      <a:tailEnd type="none" w="med" len="med"/>
                    </a:lnT>
                    <a:lnB w="6350" cap="flat" cmpd="sng" algn="ctr">
                      <a:solidFill>
                        <a:srgbClr val="409DAD"/>
                      </a:solidFill>
                      <a:prstDash val="solid"/>
                      <a:round/>
                      <a:headEnd type="none" w="med" len="med"/>
                      <a:tailEnd type="none" w="med" len="med"/>
                    </a:lnB>
                    <a:lnTlToBr>
                      <a:noFill/>
                    </a:lnTlToBr>
                    <a:lnBlToTr>
                      <a:noFill/>
                    </a:lnBlToTr>
                    <a:solidFill>
                      <a:schemeClr val="accent4"/>
                    </a:solidFill>
                  </a:tcPr>
                </a:tc>
              </a:tr>
              <a:tr h="1356091">
                <a:tc>
                  <a:txBody>
                    <a:bodyPr/>
                    <a:lstStyle/>
                    <a:p>
                      <a:pPr marL="0" marR="0" lvl="0" indent="0" algn="l" defTabSz="762000" rtl="0" eaLnBrk="1" fontAlgn="base" latinLnBrk="0" hangingPunct="1">
                        <a:lnSpc>
                          <a:spcPct val="100000"/>
                        </a:lnSpc>
                        <a:spcBef>
                          <a:spcPts val="300"/>
                        </a:spcBef>
                        <a:spcAft>
                          <a:spcPts val="300"/>
                        </a:spcAft>
                        <a:buClr>
                          <a:schemeClr val="accent1"/>
                        </a:buClr>
                        <a:buSzPct val="75000"/>
                        <a:buFont typeface="Wingdings" pitchFamily="2" charset="2"/>
                        <a:buNone/>
                        <a:tabLst>
                          <a:tab pos="0" algn="l"/>
                        </a:tabLst>
                        <a:defRPr/>
                      </a:pPr>
                      <a:r>
                        <a:rPr lang="en-GB" sz="1200" b="0" dirty="0" smtClean="0">
                          <a:solidFill>
                            <a:schemeClr val="accent1"/>
                          </a:solidFill>
                          <a:latin typeface="Arial" pitchFamily="34" charset="0"/>
                          <a:ea typeface="+mn-ea"/>
                          <a:cs typeface="Arial" pitchFamily="34" charset="0"/>
                        </a:rPr>
                        <a:t>Definitions may</a:t>
                      </a:r>
                      <a:r>
                        <a:rPr lang="en-GB" sz="1200" b="0" baseline="0" dirty="0" smtClean="0">
                          <a:solidFill>
                            <a:schemeClr val="accent1"/>
                          </a:solidFill>
                          <a:latin typeface="Arial" pitchFamily="34" charset="0"/>
                          <a:ea typeface="+mn-ea"/>
                          <a:cs typeface="Arial" pitchFamily="34" charset="0"/>
                        </a:rPr>
                        <a:t> be judgmental.  May depend more on commercial than accounting interpretation</a:t>
                      </a:r>
                      <a:endParaRPr lang="en-GB" sz="1200" b="0" dirty="0" smtClean="0">
                        <a:solidFill>
                          <a:schemeClr val="accent1"/>
                        </a:solidFill>
                        <a:latin typeface="Arial" pitchFamily="34" charset="0"/>
                        <a:ea typeface="+mn-ea"/>
                        <a:cs typeface="Arial" pitchFamily="34" charset="0"/>
                      </a:endParaRPr>
                    </a:p>
                  </a:txBody>
                  <a:tcPr marL="54000" marR="54000" marT="54000" marB="54000" horzOverflow="overflow">
                    <a:lnL w="6350" cap="flat" cmpd="sng" algn="ctr">
                      <a:solidFill>
                        <a:srgbClr val="409DAD"/>
                      </a:solidFill>
                      <a:prstDash val="solid"/>
                      <a:round/>
                      <a:headEnd type="none" w="med" len="med"/>
                      <a:tailEnd type="none" w="med" len="med"/>
                    </a:lnL>
                    <a:lnR w="6350" cap="flat" cmpd="sng" algn="ctr">
                      <a:solidFill>
                        <a:srgbClr val="409DAD"/>
                      </a:solidFill>
                      <a:prstDash val="solid"/>
                      <a:round/>
                      <a:headEnd type="none" w="med" len="med"/>
                      <a:tailEnd type="none" w="med" len="med"/>
                    </a:lnR>
                    <a:lnT w="6350" cap="flat" cmpd="sng" algn="ctr">
                      <a:solidFill>
                        <a:srgbClr val="409DAD"/>
                      </a:solidFill>
                      <a:prstDash val="solid"/>
                      <a:round/>
                      <a:headEnd type="none" w="med" len="med"/>
                      <a:tailEnd type="none" w="med" len="med"/>
                    </a:lnT>
                    <a:lnB w="6350" cap="flat" cmpd="sng" algn="ctr">
                      <a:solidFill>
                        <a:srgbClr val="409DAD"/>
                      </a:solidFill>
                      <a:prstDash val="solid"/>
                      <a:round/>
                      <a:headEnd type="none" w="med" len="med"/>
                      <a:tailEnd type="none" w="med" len="med"/>
                    </a:lnB>
                    <a:lnTlToBr>
                      <a:noFill/>
                    </a:lnTlToBr>
                    <a:lnBlToTr>
                      <a:noFill/>
                    </a:lnBlToTr>
                    <a:solidFill>
                      <a:srgbClr val="BFDEE4"/>
                    </a:solidFill>
                  </a:tcPr>
                </a:tc>
                <a:tc>
                  <a:txBody>
                    <a:bodyPr/>
                    <a:lstStyle/>
                    <a:p>
                      <a:pPr marL="231775" marR="0" lvl="0" indent="-231775" algn="l" defTabSz="762000" rtl="0" eaLnBrk="1" fontAlgn="base" latinLnBrk="0" hangingPunct="1">
                        <a:lnSpc>
                          <a:spcPct val="100000"/>
                        </a:lnSpc>
                        <a:spcBef>
                          <a:spcPts val="300"/>
                        </a:spcBef>
                        <a:spcAft>
                          <a:spcPts val="300"/>
                        </a:spcAft>
                        <a:buClr>
                          <a:schemeClr val="accent1"/>
                        </a:buClr>
                        <a:buSzPct val="125000"/>
                        <a:buFont typeface="Arial" pitchFamily="34" charset="0"/>
                        <a:buChar char="▪"/>
                        <a:tabLst>
                          <a:tab pos="231775" algn="l"/>
                        </a:tabLst>
                        <a:defRPr/>
                      </a:pPr>
                      <a:r>
                        <a:rPr lang="en-US" sz="1200" b="0" dirty="0" smtClean="0">
                          <a:solidFill>
                            <a:srgbClr val="00338D"/>
                          </a:solidFill>
                          <a:latin typeface="Arial" pitchFamily="34" charset="0"/>
                          <a:ea typeface="+mn-ea"/>
                          <a:cs typeface="Arial" pitchFamily="34" charset="0"/>
                        </a:rPr>
                        <a:t>The definitions of debt (in particular ‘debt like’ items) and cash are judgmental and are down to commercial interpretation rather than accounting. The vendor and purchaser will have different perspectives on the same items.</a:t>
                      </a:r>
                    </a:p>
                    <a:p>
                      <a:pPr marL="231775" marR="0" lvl="0" indent="-231775" algn="l" defTabSz="762000" rtl="0" eaLnBrk="1" fontAlgn="base" latinLnBrk="0" hangingPunct="1">
                        <a:lnSpc>
                          <a:spcPct val="100000"/>
                        </a:lnSpc>
                        <a:spcBef>
                          <a:spcPts val="300"/>
                        </a:spcBef>
                        <a:spcAft>
                          <a:spcPts val="300"/>
                        </a:spcAft>
                        <a:buClr>
                          <a:schemeClr val="accent1"/>
                        </a:buClr>
                        <a:buSzPct val="125000"/>
                        <a:buFont typeface="Arial" pitchFamily="34" charset="0"/>
                        <a:buChar char="▪"/>
                        <a:tabLst>
                          <a:tab pos="231775" algn="l"/>
                        </a:tabLst>
                        <a:defRPr/>
                      </a:pPr>
                      <a:r>
                        <a:rPr lang="en-US" sz="1200" b="0" dirty="0" smtClean="0">
                          <a:solidFill>
                            <a:srgbClr val="00338D"/>
                          </a:solidFill>
                          <a:latin typeface="Arial" pitchFamily="34" charset="0"/>
                          <a:ea typeface="+mn-ea"/>
                          <a:cs typeface="Arial" pitchFamily="34" charset="0"/>
                        </a:rPr>
                        <a:t>For example, a purchaser may consider advances from customers as debt like given that the vendor has received benefit of the cash advances in their period of ownership, while the purchaser will have to incur the costs to provide the services relating to that advance. The vendor may counter argue that customer advances are a normal recurring part of the business and are therefore working capital rather than debt like.</a:t>
                      </a:r>
                    </a:p>
                  </a:txBody>
                  <a:tcPr marL="54000" marR="54000" marT="54000" marB="54000" horzOverflow="overflow">
                    <a:lnL w="6350" cap="flat" cmpd="sng" algn="ctr">
                      <a:solidFill>
                        <a:srgbClr val="409DAD"/>
                      </a:solidFill>
                      <a:prstDash val="solid"/>
                      <a:round/>
                      <a:headEnd type="none" w="med" len="med"/>
                      <a:tailEnd type="none" w="med" len="med"/>
                    </a:lnL>
                    <a:lnR w="6350" cap="flat" cmpd="sng" algn="ctr">
                      <a:solidFill>
                        <a:srgbClr val="409DAD"/>
                      </a:solidFill>
                      <a:prstDash val="solid"/>
                      <a:round/>
                      <a:headEnd type="none" w="med" len="med"/>
                      <a:tailEnd type="none" w="med" len="med"/>
                    </a:lnR>
                    <a:lnT w="6350" cap="flat" cmpd="sng" algn="ctr">
                      <a:solidFill>
                        <a:srgbClr val="409DAD"/>
                      </a:solidFill>
                      <a:prstDash val="solid"/>
                      <a:round/>
                      <a:headEnd type="none" w="med" len="med"/>
                      <a:tailEnd type="none" w="med" len="med"/>
                    </a:lnT>
                    <a:lnB w="6350" cap="flat" cmpd="sng" algn="ctr">
                      <a:solidFill>
                        <a:srgbClr val="409DAD"/>
                      </a:solidFill>
                      <a:prstDash val="solid"/>
                      <a:round/>
                      <a:headEnd type="none" w="med" len="med"/>
                      <a:tailEnd type="none" w="med" len="med"/>
                    </a:lnB>
                    <a:lnTlToBr>
                      <a:noFill/>
                    </a:lnTlToBr>
                    <a:lnBlToTr>
                      <a:noFill/>
                    </a:lnBlToTr>
                    <a:solidFill>
                      <a:schemeClr val="bg1"/>
                    </a:solidFill>
                  </a:tcPr>
                </a:tc>
              </a:tr>
              <a:tr h="904423">
                <a:tc>
                  <a:txBody>
                    <a:bodyPr/>
                    <a:lstStyle/>
                    <a:p>
                      <a:pPr marL="0" marR="0" lvl="0" indent="0" algn="l" defTabSz="762000" rtl="0" eaLnBrk="1" fontAlgn="base" latinLnBrk="0" hangingPunct="1">
                        <a:lnSpc>
                          <a:spcPct val="100000"/>
                        </a:lnSpc>
                        <a:spcBef>
                          <a:spcPts val="300"/>
                        </a:spcBef>
                        <a:spcAft>
                          <a:spcPts val="300"/>
                        </a:spcAft>
                        <a:buClr>
                          <a:schemeClr val="accent1"/>
                        </a:buClr>
                        <a:buSzPct val="75000"/>
                        <a:buFont typeface="Wingdings" pitchFamily="2" charset="2"/>
                        <a:buNone/>
                        <a:tabLst>
                          <a:tab pos="0" algn="l"/>
                        </a:tabLst>
                        <a:defRPr/>
                      </a:pPr>
                      <a:r>
                        <a:rPr lang="en-GB" sz="1200" b="0" dirty="0" smtClean="0">
                          <a:solidFill>
                            <a:schemeClr val="accent1"/>
                          </a:solidFill>
                          <a:latin typeface="Arial" pitchFamily="34" charset="0"/>
                          <a:ea typeface="+mn-ea"/>
                          <a:cs typeface="Arial" pitchFamily="34" charset="0"/>
                        </a:rPr>
                        <a:t>Buyer/seller perspective may have a significant influence</a:t>
                      </a:r>
                    </a:p>
                  </a:txBody>
                  <a:tcPr marL="54000" marR="54000" marT="54000" marB="54000" horzOverflow="overflow">
                    <a:lnL w="6350" cap="flat" cmpd="sng" algn="ctr">
                      <a:solidFill>
                        <a:srgbClr val="409DAD"/>
                      </a:solidFill>
                      <a:prstDash val="solid"/>
                      <a:round/>
                      <a:headEnd type="none" w="med" len="med"/>
                      <a:tailEnd type="none" w="med" len="med"/>
                    </a:lnL>
                    <a:lnR w="6350" cap="flat" cmpd="sng" algn="ctr">
                      <a:solidFill>
                        <a:srgbClr val="409DAD"/>
                      </a:solidFill>
                      <a:prstDash val="solid"/>
                      <a:round/>
                      <a:headEnd type="none" w="med" len="med"/>
                      <a:tailEnd type="none" w="med" len="med"/>
                    </a:lnR>
                    <a:lnT w="6350" cap="flat" cmpd="sng" algn="ctr">
                      <a:solidFill>
                        <a:srgbClr val="409DAD"/>
                      </a:solidFill>
                      <a:prstDash val="solid"/>
                      <a:round/>
                      <a:headEnd type="none" w="med" len="med"/>
                      <a:tailEnd type="none" w="med" len="med"/>
                    </a:lnT>
                    <a:lnB w="6350" cap="flat" cmpd="sng" algn="ctr">
                      <a:solidFill>
                        <a:srgbClr val="409DAD"/>
                      </a:solidFill>
                      <a:prstDash val="solid"/>
                      <a:round/>
                      <a:headEnd type="none" w="med" len="med"/>
                      <a:tailEnd type="none" w="med" len="med"/>
                    </a:lnB>
                    <a:lnTlToBr>
                      <a:noFill/>
                    </a:lnTlToBr>
                    <a:lnBlToTr>
                      <a:noFill/>
                    </a:lnBlToTr>
                    <a:solidFill>
                      <a:srgbClr val="BFDEE4"/>
                    </a:solidFill>
                  </a:tcPr>
                </a:tc>
                <a:tc>
                  <a:txBody>
                    <a:bodyPr/>
                    <a:lstStyle/>
                    <a:p>
                      <a:pPr marL="231775" marR="0" lvl="0" indent="-231775" algn="l" defTabSz="762000" rtl="0" eaLnBrk="1" fontAlgn="base" latinLnBrk="0" hangingPunct="1">
                        <a:lnSpc>
                          <a:spcPct val="100000"/>
                        </a:lnSpc>
                        <a:spcBef>
                          <a:spcPts val="300"/>
                        </a:spcBef>
                        <a:spcAft>
                          <a:spcPts val="300"/>
                        </a:spcAft>
                        <a:buClr>
                          <a:schemeClr val="accent1"/>
                        </a:buClr>
                        <a:buSzPct val="125000"/>
                        <a:buFont typeface="Arial" pitchFamily="34" charset="0"/>
                        <a:buChar char="▪"/>
                        <a:tabLst>
                          <a:tab pos="231775" algn="l"/>
                        </a:tabLst>
                        <a:defRPr/>
                      </a:pPr>
                      <a:r>
                        <a:rPr lang="en-US" sz="1200" b="0" dirty="0" smtClean="0">
                          <a:solidFill>
                            <a:srgbClr val="00338D"/>
                          </a:solidFill>
                          <a:latin typeface="Arial" pitchFamily="34" charset="0"/>
                          <a:ea typeface="+mn-ea"/>
                          <a:cs typeface="Arial" pitchFamily="34" charset="0"/>
                        </a:rPr>
                        <a:t>From a purchaser’s perspective, it is preferable to define debt as widely as possible and cash as narrowly as possible to maximize net debt and hence lower the overall purchase price.</a:t>
                      </a:r>
                    </a:p>
                    <a:p>
                      <a:pPr marL="231775" marR="0" lvl="0" indent="-231775" algn="l" defTabSz="762000" rtl="0" eaLnBrk="1" fontAlgn="base" latinLnBrk="0" hangingPunct="1">
                        <a:lnSpc>
                          <a:spcPct val="100000"/>
                        </a:lnSpc>
                        <a:spcBef>
                          <a:spcPts val="300"/>
                        </a:spcBef>
                        <a:spcAft>
                          <a:spcPts val="300"/>
                        </a:spcAft>
                        <a:buClr>
                          <a:schemeClr val="accent1"/>
                        </a:buClr>
                        <a:buSzPct val="125000"/>
                        <a:buFont typeface="Arial" pitchFamily="34" charset="0"/>
                        <a:buChar char="▪"/>
                        <a:tabLst>
                          <a:tab pos="231775" algn="l"/>
                        </a:tabLst>
                        <a:defRPr/>
                      </a:pPr>
                      <a:r>
                        <a:rPr lang="en-US" sz="1200" b="0" dirty="0" smtClean="0">
                          <a:solidFill>
                            <a:srgbClr val="00338D"/>
                          </a:solidFill>
                          <a:latin typeface="Arial" pitchFamily="34" charset="0"/>
                          <a:ea typeface="+mn-ea"/>
                          <a:cs typeface="Arial" pitchFamily="34" charset="0"/>
                        </a:rPr>
                        <a:t>However, this approach needs to be balanced with the competitive tension of the deal as a purchaser may lose the deal if they are too aggressive on what they include in the net debt, particularly in a competitive auction process.</a:t>
                      </a:r>
                    </a:p>
                  </a:txBody>
                  <a:tcPr marL="54000" marR="54000" marT="54000" marB="54000" horzOverflow="overflow">
                    <a:lnL w="6350" cap="flat" cmpd="sng" algn="ctr">
                      <a:solidFill>
                        <a:srgbClr val="409DAD"/>
                      </a:solidFill>
                      <a:prstDash val="solid"/>
                      <a:round/>
                      <a:headEnd type="none" w="med" len="med"/>
                      <a:tailEnd type="none" w="med" len="med"/>
                    </a:lnL>
                    <a:lnR w="6350" cap="flat" cmpd="sng" algn="ctr">
                      <a:solidFill>
                        <a:srgbClr val="409DAD"/>
                      </a:solidFill>
                      <a:prstDash val="solid"/>
                      <a:round/>
                      <a:headEnd type="none" w="med" len="med"/>
                      <a:tailEnd type="none" w="med" len="med"/>
                    </a:lnR>
                    <a:lnT w="6350" cap="flat" cmpd="sng" algn="ctr">
                      <a:solidFill>
                        <a:srgbClr val="409DAD"/>
                      </a:solidFill>
                      <a:prstDash val="solid"/>
                      <a:round/>
                      <a:headEnd type="none" w="med" len="med"/>
                      <a:tailEnd type="none" w="med" len="med"/>
                    </a:lnT>
                    <a:lnB w="6350" cap="flat" cmpd="sng" algn="ctr">
                      <a:solidFill>
                        <a:srgbClr val="409DAD"/>
                      </a:solidFill>
                      <a:prstDash val="solid"/>
                      <a:round/>
                      <a:headEnd type="none" w="med" len="med"/>
                      <a:tailEnd type="none" w="med" len="med"/>
                    </a:lnB>
                    <a:lnTlToBr>
                      <a:noFill/>
                    </a:lnTlToBr>
                    <a:lnBlToTr>
                      <a:noFill/>
                    </a:lnBlToTr>
                    <a:solidFill>
                      <a:schemeClr val="bg1"/>
                    </a:solidFill>
                  </a:tcPr>
                </a:tc>
              </a:tr>
              <a:tr h="1424913">
                <a:tc>
                  <a:txBody>
                    <a:bodyPr/>
                    <a:lstStyle/>
                    <a:p>
                      <a:pPr marL="0" marR="0" lvl="0" indent="0" algn="l" defTabSz="762000" rtl="0" eaLnBrk="1" fontAlgn="base" latinLnBrk="0" hangingPunct="1">
                        <a:lnSpc>
                          <a:spcPct val="100000"/>
                        </a:lnSpc>
                        <a:spcBef>
                          <a:spcPts val="300"/>
                        </a:spcBef>
                        <a:spcAft>
                          <a:spcPts val="300"/>
                        </a:spcAft>
                        <a:buClr>
                          <a:schemeClr val="accent1"/>
                        </a:buClr>
                        <a:buSzPct val="75000"/>
                        <a:buFont typeface="Wingdings" pitchFamily="2" charset="2"/>
                        <a:buNone/>
                        <a:tabLst>
                          <a:tab pos="0" algn="l"/>
                        </a:tabLst>
                        <a:defRPr/>
                      </a:pPr>
                      <a:r>
                        <a:rPr lang="en-GB" sz="1200" b="0" dirty="0" smtClean="0">
                          <a:solidFill>
                            <a:schemeClr val="accent1"/>
                          </a:solidFill>
                          <a:latin typeface="Arial" pitchFamily="34" charset="0"/>
                          <a:ea typeface="+mn-ea"/>
                          <a:cs typeface="Arial" pitchFamily="34" charset="0"/>
                        </a:rPr>
                        <a:t>Lack of clarity on whether certain items will materialize into cash outflows </a:t>
                      </a:r>
                    </a:p>
                  </a:txBody>
                  <a:tcPr marL="54000" marR="54000" marT="54000" marB="54000" horzOverflow="overflow">
                    <a:lnL w="6350" cap="flat" cmpd="sng" algn="ctr">
                      <a:solidFill>
                        <a:srgbClr val="409DAD"/>
                      </a:solidFill>
                      <a:prstDash val="solid"/>
                      <a:round/>
                      <a:headEnd type="none" w="med" len="med"/>
                      <a:tailEnd type="none" w="med" len="med"/>
                    </a:lnL>
                    <a:lnR w="6350" cap="flat" cmpd="sng" algn="ctr">
                      <a:solidFill>
                        <a:srgbClr val="409DAD"/>
                      </a:solidFill>
                      <a:prstDash val="solid"/>
                      <a:round/>
                      <a:headEnd type="none" w="med" len="med"/>
                      <a:tailEnd type="none" w="med" len="med"/>
                    </a:lnR>
                    <a:lnT w="6350" cap="flat" cmpd="sng" algn="ctr">
                      <a:solidFill>
                        <a:srgbClr val="409DAD"/>
                      </a:solidFill>
                      <a:prstDash val="solid"/>
                      <a:round/>
                      <a:headEnd type="none" w="med" len="med"/>
                      <a:tailEnd type="none" w="med" len="med"/>
                    </a:lnT>
                    <a:lnB w="6350" cap="flat" cmpd="sng" algn="ctr">
                      <a:solidFill>
                        <a:srgbClr val="409DAD"/>
                      </a:solidFill>
                      <a:prstDash val="solid"/>
                      <a:round/>
                      <a:headEnd type="none" w="med" len="med"/>
                      <a:tailEnd type="none" w="med" len="med"/>
                    </a:lnB>
                    <a:lnTlToBr>
                      <a:noFill/>
                    </a:lnTlToBr>
                    <a:lnBlToTr>
                      <a:noFill/>
                    </a:lnBlToTr>
                    <a:solidFill>
                      <a:srgbClr val="BFDEE4"/>
                    </a:solidFill>
                  </a:tcPr>
                </a:tc>
                <a:tc>
                  <a:txBody>
                    <a:bodyPr/>
                    <a:lstStyle/>
                    <a:p>
                      <a:pPr marL="231775" marR="0" lvl="0" indent="-231775" algn="l" defTabSz="762000" rtl="0" eaLnBrk="1" fontAlgn="base" latinLnBrk="0" hangingPunct="1">
                        <a:lnSpc>
                          <a:spcPct val="100000"/>
                        </a:lnSpc>
                        <a:spcBef>
                          <a:spcPts val="300"/>
                        </a:spcBef>
                        <a:spcAft>
                          <a:spcPts val="300"/>
                        </a:spcAft>
                        <a:buClr>
                          <a:schemeClr val="accent1"/>
                        </a:buClr>
                        <a:buSzPct val="125000"/>
                        <a:buFont typeface="Arial" pitchFamily="34" charset="0"/>
                        <a:buChar char="▪"/>
                        <a:tabLst>
                          <a:tab pos="231775" algn="l"/>
                        </a:tabLst>
                        <a:defRPr/>
                      </a:pPr>
                      <a:r>
                        <a:rPr lang="en-US" sz="1200" b="0" dirty="0" smtClean="0">
                          <a:solidFill>
                            <a:srgbClr val="00338D"/>
                          </a:solidFill>
                          <a:latin typeface="Arial" pitchFamily="34" charset="0"/>
                          <a:ea typeface="+mn-ea"/>
                          <a:cs typeface="Arial" pitchFamily="34" charset="0"/>
                        </a:rPr>
                        <a:t>There will often be uncertainty over whether some debt like items will crystallize into cash outflow items, how much and when (e.g. litigation outstanding). In these cases consideration should be given as to whether the risk should be covered off through SPA warranties and indemnities as opposed to price adjustments. </a:t>
                      </a:r>
                    </a:p>
                    <a:p>
                      <a:pPr marL="231775" marR="0" lvl="0" indent="-231775" algn="l" defTabSz="762000" rtl="0" eaLnBrk="1" fontAlgn="base" latinLnBrk="0" hangingPunct="1">
                        <a:lnSpc>
                          <a:spcPct val="100000"/>
                        </a:lnSpc>
                        <a:spcBef>
                          <a:spcPts val="300"/>
                        </a:spcBef>
                        <a:spcAft>
                          <a:spcPts val="300"/>
                        </a:spcAft>
                        <a:buClr>
                          <a:schemeClr val="accent1"/>
                        </a:buClr>
                        <a:buSzPct val="125000"/>
                        <a:buFont typeface="Arial" pitchFamily="34" charset="0"/>
                        <a:buChar char="▪"/>
                        <a:tabLst>
                          <a:tab pos="231775" algn="l"/>
                        </a:tabLst>
                        <a:defRPr/>
                      </a:pPr>
                      <a:r>
                        <a:rPr lang="en-US" sz="1200" b="0" dirty="0" smtClean="0">
                          <a:solidFill>
                            <a:srgbClr val="00338D"/>
                          </a:solidFill>
                          <a:latin typeface="Arial" pitchFamily="34" charset="0"/>
                          <a:ea typeface="+mn-ea"/>
                          <a:cs typeface="Arial" pitchFamily="34" charset="0"/>
                        </a:rPr>
                        <a:t>However, note that claims to recover losses/damages against SPA warranties and indemnities are made through the court process. There is therefore no certainty that these claims will be successful in part or full and the process can take time to reach conclusion. So if the risk is high, then a price adjustment has more certainty and may be more appropriate. </a:t>
                      </a:r>
                    </a:p>
                  </a:txBody>
                  <a:tcPr marL="54000" marR="54000" marT="54000" marB="54000" horzOverflow="overflow">
                    <a:lnL w="6350" cap="flat" cmpd="sng" algn="ctr">
                      <a:solidFill>
                        <a:srgbClr val="409DAD"/>
                      </a:solidFill>
                      <a:prstDash val="solid"/>
                      <a:round/>
                      <a:headEnd type="none" w="med" len="med"/>
                      <a:tailEnd type="none" w="med" len="med"/>
                    </a:lnL>
                    <a:lnR w="6350" cap="flat" cmpd="sng" algn="ctr">
                      <a:solidFill>
                        <a:srgbClr val="409DAD"/>
                      </a:solidFill>
                      <a:prstDash val="solid"/>
                      <a:round/>
                      <a:headEnd type="none" w="med" len="med"/>
                      <a:tailEnd type="none" w="med" len="med"/>
                    </a:lnR>
                    <a:lnT w="6350" cap="flat" cmpd="sng" algn="ctr">
                      <a:solidFill>
                        <a:srgbClr val="409DAD"/>
                      </a:solidFill>
                      <a:prstDash val="solid"/>
                      <a:round/>
                      <a:headEnd type="none" w="med" len="med"/>
                      <a:tailEnd type="none" w="med" len="med"/>
                    </a:lnT>
                    <a:lnB w="6350" cap="flat" cmpd="sng" algn="ctr">
                      <a:solidFill>
                        <a:srgbClr val="409DAD"/>
                      </a:solidFill>
                      <a:prstDash val="solid"/>
                      <a:round/>
                      <a:headEnd type="none" w="med" len="med"/>
                      <a:tailEnd type="none" w="med" len="med"/>
                    </a:lnB>
                    <a:lnTlToBr>
                      <a:noFill/>
                    </a:lnTlToBr>
                    <a:lnBlToTr>
                      <a:noFill/>
                    </a:lnBlToTr>
                    <a:solidFill>
                      <a:schemeClr val="bg1"/>
                    </a:solidFill>
                  </a:tcPr>
                </a:tc>
              </a:tr>
              <a:tr h="549649">
                <a:tc>
                  <a:txBody>
                    <a:bodyPr/>
                    <a:lstStyle/>
                    <a:p>
                      <a:pPr marL="0" marR="0" lvl="0" indent="0" algn="l" defTabSz="762000" rtl="0" eaLnBrk="1" fontAlgn="base" latinLnBrk="0" hangingPunct="1">
                        <a:lnSpc>
                          <a:spcPct val="100000"/>
                        </a:lnSpc>
                        <a:spcBef>
                          <a:spcPts val="300"/>
                        </a:spcBef>
                        <a:spcAft>
                          <a:spcPts val="300"/>
                        </a:spcAft>
                        <a:buClr>
                          <a:schemeClr val="accent1"/>
                        </a:buClr>
                        <a:buSzPct val="75000"/>
                        <a:buFont typeface="Wingdings" pitchFamily="2" charset="2"/>
                        <a:buNone/>
                        <a:tabLst>
                          <a:tab pos="0" algn="l"/>
                        </a:tabLst>
                        <a:defRPr/>
                      </a:pPr>
                      <a:r>
                        <a:rPr lang="en-GB" sz="1200" b="0" dirty="0" smtClean="0">
                          <a:solidFill>
                            <a:schemeClr val="accent1"/>
                          </a:solidFill>
                          <a:latin typeface="Arial" pitchFamily="34" charset="0"/>
                          <a:ea typeface="+mn-ea"/>
                          <a:cs typeface="Arial" pitchFamily="34" charset="0"/>
                        </a:rPr>
                        <a:t>Double counting</a:t>
                      </a:r>
                    </a:p>
                  </a:txBody>
                  <a:tcPr marL="54000" marR="54000" marT="54000" marB="54000" horzOverflow="overflow">
                    <a:lnL w="6350" cap="flat" cmpd="sng" algn="ctr">
                      <a:solidFill>
                        <a:srgbClr val="409DAD"/>
                      </a:solidFill>
                      <a:prstDash val="solid"/>
                      <a:round/>
                      <a:headEnd type="none" w="med" len="med"/>
                      <a:tailEnd type="none" w="med" len="med"/>
                    </a:lnL>
                    <a:lnR w="6350" cap="flat" cmpd="sng" algn="ctr">
                      <a:solidFill>
                        <a:srgbClr val="409DAD"/>
                      </a:solidFill>
                      <a:prstDash val="solid"/>
                      <a:round/>
                      <a:headEnd type="none" w="med" len="med"/>
                      <a:tailEnd type="none" w="med" len="med"/>
                    </a:lnR>
                    <a:lnT w="6350" cap="flat" cmpd="sng" algn="ctr">
                      <a:solidFill>
                        <a:srgbClr val="409DAD"/>
                      </a:solidFill>
                      <a:prstDash val="solid"/>
                      <a:round/>
                      <a:headEnd type="none" w="med" len="med"/>
                      <a:tailEnd type="none" w="med" len="med"/>
                    </a:lnT>
                    <a:lnB w="6350" cap="flat" cmpd="sng" algn="ctr">
                      <a:solidFill>
                        <a:srgbClr val="409DAD"/>
                      </a:solidFill>
                      <a:prstDash val="solid"/>
                      <a:round/>
                      <a:headEnd type="none" w="med" len="med"/>
                      <a:tailEnd type="none" w="med" len="med"/>
                    </a:lnB>
                    <a:lnTlToBr>
                      <a:noFill/>
                    </a:lnTlToBr>
                    <a:lnBlToTr>
                      <a:noFill/>
                    </a:lnBlToTr>
                    <a:solidFill>
                      <a:srgbClr val="BFDEE4"/>
                    </a:solidFill>
                  </a:tcPr>
                </a:tc>
                <a:tc>
                  <a:txBody>
                    <a:bodyPr/>
                    <a:lstStyle/>
                    <a:p>
                      <a:pPr marL="231775" marR="0" lvl="0" indent="-231775" algn="l" defTabSz="762000" rtl="0" eaLnBrk="1" fontAlgn="base" latinLnBrk="0" hangingPunct="1">
                        <a:lnSpc>
                          <a:spcPct val="100000"/>
                        </a:lnSpc>
                        <a:spcBef>
                          <a:spcPts val="300"/>
                        </a:spcBef>
                        <a:spcAft>
                          <a:spcPts val="300"/>
                        </a:spcAft>
                        <a:buClr>
                          <a:schemeClr val="accent1"/>
                        </a:buClr>
                        <a:buSzPct val="125000"/>
                        <a:buFont typeface="Arial" pitchFamily="34" charset="0"/>
                        <a:buChar char="▪"/>
                        <a:tabLst>
                          <a:tab pos="231775" algn="l"/>
                        </a:tabLst>
                        <a:defRPr/>
                      </a:pPr>
                      <a:r>
                        <a:rPr lang="en-US" sz="1200" b="0" dirty="0" smtClean="0">
                          <a:solidFill>
                            <a:srgbClr val="00338D"/>
                          </a:solidFill>
                          <a:latin typeface="Arial" pitchFamily="34" charset="0"/>
                          <a:ea typeface="+mn-ea"/>
                          <a:cs typeface="Arial" pitchFamily="34" charset="0"/>
                        </a:rPr>
                        <a:t>Care should be taken to avoid double counting net debt adjustments, where management’s business plan already incorporate one-off non-trading cash flows.</a:t>
                      </a:r>
                    </a:p>
                  </a:txBody>
                  <a:tcPr marL="54000" marR="54000" marT="54000" marB="54000" horzOverflow="overflow">
                    <a:lnL w="6350" cap="flat" cmpd="sng" algn="ctr">
                      <a:solidFill>
                        <a:srgbClr val="409DAD"/>
                      </a:solidFill>
                      <a:prstDash val="solid"/>
                      <a:round/>
                      <a:headEnd type="none" w="med" len="med"/>
                      <a:tailEnd type="none" w="med" len="med"/>
                    </a:lnL>
                    <a:lnR w="6350" cap="flat" cmpd="sng" algn="ctr">
                      <a:solidFill>
                        <a:srgbClr val="409DAD"/>
                      </a:solidFill>
                      <a:prstDash val="solid"/>
                      <a:round/>
                      <a:headEnd type="none" w="med" len="med"/>
                      <a:tailEnd type="none" w="med" len="med"/>
                    </a:lnR>
                    <a:lnT w="6350" cap="flat" cmpd="sng" algn="ctr">
                      <a:solidFill>
                        <a:srgbClr val="409DAD"/>
                      </a:solidFill>
                      <a:prstDash val="solid"/>
                      <a:round/>
                      <a:headEnd type="none" w="med" len="med"/>
                      <a:tailEnd type="none" w="med" len="med"/>
                    </a:lnT>
                    <a:lnB w="6350" cap="flat" cmpd="sng" algn="ctr">
                      <a:solidFill>
                        <a:srgbClr val="409DAD"/>
                      </a:solidFill>
                      <a:prstDash val="solid"/>
                      <a:round/>
                      <a:headEnd type="none" w="med" len="med"/>
                      <a:tailEnd type="none" w="med" len="med"/>
                    </a:lnB>
                    <a:lnTlToBr>
                      <a:noFill/>
                    </a:lnTlToBr>
                    <a:lnBlToTr>
                      <a:noFill/>
                    </a:lnBlToTr>
                    <a:solidFill>
                      <a:schemeClr val="bg1"/>
                    </a:solidFill>
                  </a:tcPr>
                </a:tc>
              </a:tr>
            </a:tbl>
          </a:graphicData>
        </a:graphic>
      </p:graphicFrame>
      <p:sp>
        <p:nvSpPr>
          <p:cNvPr id="5" name="Rectangle 3"/>
          <p:cNvSpPr txBox="1">
            <a:spLocks noGrp="1" noChangeArrowheads="1"/>
          </p:cNvSpPr>
          <p:nvPr>
            <p:ph type="title"/>
          </p:nvPr>
        </p:nvSpPr>
        <p:spPr bwMode="white">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defTabSz="914400" eaLnBrk="0" fontAlgn="auto" latinLnBrk="0" hangingPunct="0">
              <a:lnSpc>
                <a:spcPct val="100000"/>
              </a:lnSpc>
              <a:spcBef>
                <a:spcPts val="0"/>
              </a:spcBef>
              <a:spcAft>
                <a:spcPts val="0"/>
              </a:spcAft>
              <a:buClrTx/>
              <a:buSzTx/>
              <a:buFontTx/>
              <a:buNone/>
              <a:tabLst/>
              <a:defRPr/>
            </a:pPr>
            <a:r>
              <a:rPr lang="en-US" altLang="en-US" sz="1800" b="0" dirty="0" smtClean="0">
                <a:solidFill>
                  <a:schemeClr val="accent1">
                    <a:lumMod val="20000"/>
                    <a:lumOff val="80000"/>
                  </a:schemeClr>
                </a:solidFill>
                <a:latin typeface="Arial" charset="0"/>
                <a:cs typeface="Arial" charset="0"/>
              </a:rPr>
              <a:t>Net debt: Key concepts guide</a:t>
            </a:r>
            <a:br>
              <a:rPr lang="en-US" altLang="en-US" sz="1800" b="0" dirty="0" smtClean="0">
                <a:solidFill>
                  <a:schemeClr val="accent1">
                    <a:lumMod val="20000"/>
                    <a:lumOff val="80000"/>
                  </a:schemeClr>
                </a:solidFill>
                <a:latin typeface="Arial" charset="0"/>
                <a:cs typeface="Arial" charset="0"/>
              </a:rPr>
            </a:br>
            <a:r>
              <a:rPr lang="en-US" altLang="en-US" sz="1800" b="1" kern="0" dirty="0" smtClean="0">
                <a:solidFill>
                  <a:schemeClr val="bg1"/>
                </a:solidFill>
                <a:ea typeface="+mj-ea"/>
              </a:rPr>
              <a:t>DD considerations – limitations of net debt</a:t>
            </a:r>
            <a:endParaRPr kumimoji="0" lang="en-US" altLang="en-US" sz="1800" b="1" i="0" u="none" strike="noStrike" kern="0" cap="none" spc="0" normalizeH="0" baseline="0" noProof="0" dirty="0" smtClean="0">
              <a:ln>
                <a:noFill/>
              </a:ln>
              <a:solidFill>
                <a:schemeClr val="bg1"/>
              </a:solidFill>
              <a:effectLst/>
              <a:uLnTx/>
              <a:uFillTx/>
              <a:latin typeface="Arial" charset="0"/>
              <a:ea typeface="+mj-ea"/>
              <a:cs typeface="Arial" charset="0"/>
            </a:endParaRPr>
          </a:p>
        </p:txBody>
      </p:sp>
      <p:pic>
        <p:nvPicPr>
          <p:cNvPr id="7" name="Picture 6"/>
          <p:cNvPicPr>
            <a:picLocks noChangeAspect="1" noChangeArrowheads="1"/>
          </p:cNvPicPr>
          <p:nvPr/>
        </p:nvPicPr>
        <p:blipFill>
          <a:blip r:embed="rId4" cstate="print"/>
          <a:srcRect/>
          <a:stretch>
            <a:fillRect/>
          </a:stretch>
        </p:blipFill>
        <p:spPr bwMode="auto">
          <a:xfrm>
            <a:off x="8045981" y="76200"/>
            <a:ext cx="822960" cy="822960"/>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2" name="Group 2"/>
          <p:cNvGrpSpPr>
            <a:grpSpLocks/>
          </p:cNvGrpSpPr>
          <p:nvPr/>
        </p:nvGrpSpPr>
        <p:grpSpPr bwMode="auto">
          <a:xfrm>
            <a:off x="252047" y="1268413"/>
            <a:ext cx="6778869" cy="4248150"/>
            <a:chOff x="3696" y="1056"/>
            <a:chExt cx="2448" cy="1886"/>
          </a:xfrm>
        </p:grpSpPr>
        <p:sp>
          <p:nvSpPr>
            <p:cNvPr id="1575939" name="Rectangle 3"/>
            <p:cNvSpPr>
              <a:spLocks noChangeArrowheads="1"/>
            </p:cNvSpPr>
            <p:nvPr/>
          </p:nvSpPr>
          <p:spPr bwMode="auto">
            <a:xfrm>
              <a:off x="3792" y="1056"/>
              <a:ext cx="2352" cy="1296"/>
            </a:xfrm>
            <a:prstGeom prst="rect">
              <a:avLst/>
            </a:prstGeom>
            <a:solidFill>
              <a:srgbClr val="DAE1EA"/>
            </a:solidFill>
            <a:ln w="6350" algn="ctr">
              <a:solidFill>
                <a:srgbClr val="ACACAC"/>
              </a:solidFill>
              <a:miter lim="800000"/>
              <a:headEnd/>
              <a:tailEnd/>
            </a:ln>
            <a:effectLst/>
          </p:spPr>
          <p:txBody>
            <a:bodyPr wrap="none" lIns="0" tIns="0" rIns="0" bIns="0" anchor="ctr"/>
            <a:lstStyle/>
            <a:p>
              <a:endParaRPr lang="en-US"/>
            </a:p>
          </p:txBody>
        </p:sp>
        <p:sp>
          <p:nvSpPr>
            <p:cNvPr id="1575940" name="Rectangle 4"/>
            <p:cNvSpPr>
              <a:spLocks noChangeArrowheads="1"/>
            </p:cNvSpPr>
            <p:nvPr/>
          </p:nvSpPr>
          <p:spPr bwMode="auto">
            <a:xfrm>
              <a:off x="3762" y="1089"/>
              <a:ext cx="2352" cy="1296"/>
            </a:xfrm>
            <a:prstGeom prst="rect">
              <a:avLst/>
            </a:prstGeom>
            <a:solidFill>
              <a:srgbClr val="DAE1EA"/>
            </a:solidFill>
            <a:ln w="6350" algn="ctr">
              <a:solidFill>
                <a:srgbClr val="ACACAC"/>
              </a:solidFill>
              <a:miter lim="800000"/>
              <a:headEnd/>
              <a:tailEnd/>
            </a:ln>
            <a:effectLst/>
          </p:spPr>
          <p:txBody>
            <a:bodyPr wrap="none" lIns="0" tIns="0" rIns="0" bIns="0" anchor="ctr"/>
            <a:lstStyle/>
            <a:p>
              <a:endParaRPr lang="en-US"/>
            </a:p>
          </p:txBody>
        </p:sp>
        <p:sp>
          <p:nvSpPr>
            <p:cNvPr id="1575941" name="Freeform 5"/>
            <p:cNvSpPr>
              <a:spLocks/>
            </p:cNvSpPr>
            <p:nvPr/>
          </p:nvSpPr>
          <p:spPr bwMode="auto">
            <a:xfrm>
              <a:off x="3696" y="1122"/>
              <a:ext cx="2387" cy="1820"/>
            </a:xfrm>
            <a:custGeom>
              <a:avLst/>
              <a:gdLst/>
              <a:ahLst/>
              <a:cxnLst>
                <a:cxn ang="0">
                  <a:pos x="0" y="104"/>
                </a:cxn>
                <a:cxn ang="0">
                  <a:pos x="0" y="2736"/>
                </a:cxn>
                <a:cxn ang="0">
                  <a:pos x="187" y="2644"/>
                </a:cxn>
                <a:cxn ang="0">
                  <a:pos x="344" y="2672"/>
                </a:cxn>
                <a:cxn ang="0">
                  <a:pos x="527" y="2620"/>
                </a:cxn>
                <a:cxn ang="0">
                  <a:pos x="879" y="2635"/>
                </a:cxn>
                <a:cxn ang="0">
                  <a:pos x="1224" y="2322"/>
                </a:cxn>
                <a:cxn ang="0">
                  <a:pos x="1354" y="2332"/>
                </a:cxn>
                <a:cxn ang="0">
                  <a:pos x="1594" y="2202"/>
                </a:cxn>
                <a:cxn ang="0">
                  <a:pos x="1774" y="2252"/>
                </a:cxn>
                <a:cxn ang="0">
                  <a:pos x="1984" y="2152"/>
                </a:cxn>
                <a:cxn ang="0">
                  <a:pos x="2204" y="2272"/>
                </a:cxn>
                <a:cxn ang="0">
                  <a:pos x="2384" y="2182"/>
                </a:cxn>
                <a:cxn ang="0">
                  <a:pos x="2474" y="2262"/>
                </a:cxn>
                <a:cxn ang="0">
                  <a:pos x="2704" y="2182"/>
                </a:cxn>
                <a:cxn ang="0">
                  <a:pos x="2834" y="2182"/>
                </a:cxn>
                <a:cxn ang="0">
                  <a:pos x="2894" y="2252"/>
                </a:cxn>
                <a:cxn ang="0">
                  <a:pos x="3004" y="2202"/>
                </a:cxn>
                <a:cxn ang="0">
                  <a:pos x="3097" y="2257"/>
                </a:cxn>
                <a:cxn ang="0">
                  <a:pos x="3277" y="2197"/>
                </a:cxn>
                <a:cxn ang="0">
                  <a:pos x="3389" y="2212"/>
                </a:cxn>
                <a:cxn ang="0">
                  <a:pos x="3534" y="1972"/>
                </a:cxn>
                <a:cxn ang="0">
                  <a:pos x="3634" y="1982"/>
                </a:cxn>
                <a:cxn ang="0">
                  <a:pos x="3727" y="1845"/>
                </a:cxn>
                <a:cxn ang="0">
                  <a:pos x="3724" y="0"/>
                </a:cxn>
                <a:cxn ang="0">
                  <a:pos x="0" y="0"/>
                </a:cxn>
                <a:cxn ang="0">
                  <a:pos x="0" y="104"/>
                </a:cxn>
              </a:cxnLst>
              <a:rect l="0" t="0" r="r" b="b"/>
              <a:pathLst>
                <a:path w="3727" h="2736">
                  <a:moveTo>
                    <a:pt x="0" y="104"/>
                  </a:moveTo>
                  <a:lnTo>
                    <a:pt x="0" y="2736"/>
                  </a:lnTo>
                  <a:lnTo>
                    <a:pt x="187" y="2644"/>
                  </a:lnTo>
                  <a:lnTo>
                    <a:pt x="344" y="2672"/>
                  </a:lnTo>
                  <a:lnTo>
                    <a:pt x="527" y="2620"/>
                  </a:lnTo>
                  <a:lnTo>
                    <a:pt x="879" y="2635"/>
                  </a:lnTo>
                  <a:lnTo>
                    <a:pt x="1224" y="2322"/>
                  </a:lnTo>
                  <a:lnTo>
                    <a:pt x="1354" y="2332"/>
                  </a:lnTo>
                  <a:lnTo>
                    <a:pt x="1594" y="2202"/>
                  </a:lnTo>
                  <a:lnTo>
                    <a:pt x="1774" y="2252"/>
                  </a:lnTo>
                  <a:lnTo>
                    <a:pt x="1984" y="2152"/>
                  </a:lnTo>
                  <a:lnTo>
                    <a:pt x="2204" y="2272"/>
                  </a:lnTo>
                  <a:lnTo>
                    <a:pt x="2384" y="2182"/>
                  </a:lnTo>
                  <a:lnTo>
                    <a:pt x="2474" y="2262"/>
                  </a:lnTo>
                  <a:lnTo>
                    <a:pt x="2704" y="2182"/>
                  </a:lnTo>
                  <a:lnTo>
                    <a:pt x="2834" y="2182"/>
                  </a:lnTo>
                  <a:lnTo>
                    <a:pt x="2894" y="2252"/>
                  </a:lnTo>
                  <a:lnTo>
                    <a:pt x="3004" y="2202"/>
                  </a:lnTo>
                  <a:lnTo>
                    <a:pt x="3097" y="2257"/>
                  </a:lnTo>
                  <a:lnTo>
                    <a:pt x="3277" y="2197"/>
                  </a:lnTo>
                  <a:lnTo>
                    <a:pt x="3389" y="2212"/>
                  </a:lnTo>
                  <a:lnTo>
                    <a:pt x="3534" y="1972"/>
                  </a:lnTo>
                  <a:lnTo>
                    <a:pt x="3634" y="1982"/>
                  </a:lnTo>
                  <a:lnTo>
                    <a:pt x="3727" y="1845"/>
                  </a:lnTo>
                  <a:lnTo>
                    <a:pt x="3724" y="0"/>
                  </a:lnTo>
                  <a:lnTo>
                    <a:pt x="0" y="0"/>
                  </a:lnTo>
                  <a:lnTo>
                    <a:pt x="0" y="104"/>
                  </a:lnTo>
                </a:path>
              </a:pathLst>
            </a:custGeom>
            <a:solidFill>
              <a:srgbClr val="DAE1EA"/>
            </a:solidFill>
            <a:ln w="6350" cap="flat" cmpd="sng">
              <a:solidFill>
                <a:srgbClr val="ACACAC"/>
              </a:solidFill>
              <a:prstDash val="solid"/>
              <a:round/>
              <a:headEnd/>
              <a:tailEnd/>
            </a:ln>
            <a:effectLst/>
          </p:spPr>
          <p:txBody>
            <a:bodyPr wrap="none" lIns="0" tIns="0" rIns="0" bIns="0" anchor="ctr"/>
            <a:lstStyle/>
            <a:p>
              <a:endParaRPr lang="en-US"/>
            </a:p>
          </p:txBody>
        </p:sp>
      </p:grpSp>
      <p:sp>
        <p:nvSpPr>
          <p:cNvPr id="1575942" name="Text Box 6"/>
          <p:cNvSpPr txBox="1">
            <a:spLocks noChangeArrowheads="1"/>
          </p:cNvSpPr>
          <p:nvPr/>
        </p:nvSpPr>
        <p:spPr bwMode="auto">
          <a:xfrm>
            <a:off x="334108" y="1487488"/>
            <a:ext cx="6381750" cy="3416320"/>
          </a:xfrm>
          <a:prstGeom prst="rect">
            <a:avLst/>
          </a:prstGeom>
          <a:noFill/>
          <a:ln w="12699">
            <a:noFill/>
            <a:miter lim="800000"/>
            <a:headEnd type="none" w="sm" len="sm"/>
            <a:tailEnd type="none" w="sm" len="sm"/>
          </a:ln>
          <a:effectLst/>
        </p:spPr>
        <p:txBody>
          <a:bodyPr>
            <a:spAutoFit/>
          </a:bodyPr>
          <a:lstStyle/>
          <a:p>
            <a:pPr defTabSz="762000" eaLnBrk="0" hangingPunct="0">
              <a:spcBef>
                <a:spcPct val="50000"/>
              </a:spcBef>
              <a:tabLst>
                <a:tab pos="258763" algn="l"/>
                <a:tab pos="898525" algn="l"/>
              </a:tabLst>
            </a:pPr>
            <a:r>
              <a:rPr lang="en-GB" sz="1200" dirty="0">
                <a:solidFill>
                  <a:schemeClr val="tx1"/>
                </a:solidFill>
                <a:cs typeface="Arial" pitchFamily="34" charset="0"/>
              </a:rPr>
              <a:t>“External Debt means the aggregate of</a:t>
            </a:r>
            <a:r>
              <a:rPr lang="en-GB" sz="1200" b="0" dirty="0">
                <a:solidFill>
                  <a:schemeClr val="tx1"/>
                </a:solidFill>
                <a:cs typeface="Arial" pitchFamily="34" charset="0"/>
              </a:rPr>
              <a:t>:</a:t>
            </a:r>
          </a:p>
          <a:p>
            <a:pPr defTabSz="762000" eaLnBrk="0" hangingPunct="0">
              <a:spcBef>
                <a:spcPct val="50000"/>
              </a:spcBef>
              <a:tabLst>
                <a:tab pos="258763" algn="l"/>
                <a:tab pos="898525" algn="l"/>
              </a:tabLst>
            </a:pPr>
            <a:r>
              <a:rPr lang="en-GB" sz="1200" b="0" dirty="0">
                <a:solidFill>
                  <a:schemeClr val="tx1"/>
                </a:solidFill>
                <a:cs typeface="Arial" pitchFamily="34" charset="0"/>
              </a:rPr>
              <a:t>(a)	all borrowings as shown in the nominal ledgers of each member of the Group and indebtedness in the nature of borrowings (including by way of acceptance credits, discounting or similar facilities, finance leases, loan stocks, bonds, debentures, notes, debt or inventory financing, debt factoring arrangements or sale and lease back arrangements, overdrafts or any other arrangements the purpose of which is to raise money), owed to any banking, financial, acceptance, credit, lending or other similar institution or </a:t>
            </a:r>
            <a:r>
              <a:rPr lang="en-GB" sz="1200" b="0" dirty="0" smtClean="0">
                <a:solidFill>
                  <a:schemeClr val="tx1"/>
                </a:solidFill>
                <a:cs typeface="Arial" pitchFamily="34" charset="0"/>
              </a:rPr>
              <a:t>organization </a:t>
            </a:r>
            <a:r>
              <a:rPr lang="en-GB" sz="1200" b="0" dirty="0">
                <a:solidFill>
                  <a:schemeClr val="tx1"/>
                </a:solidFill>
                <a:cs typeface="Arial" pitchFamily="34" charset="0"/>
              </a:rPr>
              <a:t>and any institutional investor which, in each case, is not a member of the Vendor Group (but for the avoidance of doubt shall exclude any Intra Group Payables and any Intra Group Receivables) as at the Effective Date; plus</a:t>
            </a:r>
          </a:p>
          <a:p>
            <a:pPr defTabSz="762000" eaLnBrk="0" hangingPunct="0">
              <a:spcBef>
                <a:spcPct val="50000"/>
              </a:spcBef>
              <a:tabLst>
                <a:tab pos="258763" algn="l"/>
                <a:tab pos="898525" algn="l"/>
              </a:tabLst>
            </a:pPr>
            <a:r>
              <a:rPr lang="en-GB" sz="1200" b="0" dirty="0">
                <a:solidFill>
                  <a:schemeClr val="tx1"/>
                </a:solidFill>
                <a:cs typeface="Arial" pitchFamily="34" charset="0"/>
              </a:rPr>
              <a:t>(b)	any:</a:t>
            </a:r>
          </a:p>
          <a:p>
            <a:pPr marL="898525" lvl="1" indent="-327025" defTabSz="762000" eaLnBrk="0" hangingPunct="0">
              <a:spcBef>
                <a:spcPct val="50000"/>
              </a:spcBef>
              <a:tabLst>
                <a:tab pos="258763" algn="l"/>
                <a:tab pos="898525" algn="l"/>
              </a:tabLst>
            </a:pPr>
            <a:r>
              <a:rPr lang="en-GB" sz="1200" b="0" dirty="0">
                <a:solidFill>
                  <a:schemeClr val="tx1"/>
                </a:solidFill>
                <a:cs typeface="Arial" pitchFamily="34" charset="0"/>
              </a:rPr>
              <a:t>(</a:t>
            </a:r>
            <a:r>
              <a:rPr lang="en-GB" sz="1200" b="0" dirty="0" err="1">
                <a:solidFill>
                  <a:schemeClr val="tx1"/>
                </a:solidFill>
                <a:cs typeface="Arial" pitchFamily="34" charset="0"/>
              </a:rPr>
              <a:t>i</a:t>
            </a:r>
            <a:r>
              <a:rPr lang="en-GB" sz="1200" b="0" dirty="0">
                <a:solidFill>
                  <a:schemeClr val="tx1"/>
                </a:solidFill>
                <a:cs typeface="Arial" pitchFamily="34" charset="0"/>
              </a:rPr>
              <a:t>)	early termination, prepayment or other break costs or penalties in respect of such amounts (calculated, for the avoidance of doubt, on the later of the date on which such costs are incurred and the Completion Date); and</a:t>
            </a:r>
          </a:p>
          <a:p>
            <a:pPr marL="898525" lvl="1" indent="-327025" defTabSz="762000" eaLnBrk="0" hangingPunct="0">
              <a:spcBef>
                <a:spcPct val="50000"/>
              </a:spcBef>
              <a:tabLst>
                <a:tab pos="258763" algn="l"/>
                <a:tab pos="898525" algn="l"/>
              </a:tabLst>
            </a:pPr>
            <a:r>
              <a:rPr lang="en-GB" sz="1200" b="0" dirty="0">
                <a:solidFill>
                  <a:schemeClr val="tx1"/>
                </a:solidFill>
                <a:cs typeface="Arial" pitchFamily="34" charset="0"/>
              </a:rPr>
              <a:t>(ii)	interest paid or accrued on such amounts in (a) and (b) (</a:t>
            </a:r>
            <a:r>
              <a:rPr lang="en-GB" sz="1200" b="0" dirty="0" err="1">
                <a:solidFill>
                  <a:schemeClr val="tx1"/>
                </a:solidFill>
                <a:cs typeface="Arial" pitchFamily="34" charset="0"/>
              </a:rPr>
              <a:t>i</a:t>
            </a:r>
            <a:r>
              <a:rPr lang="en-GB" sz="1200" b="0" dirty="0">
                <a:solidFill>
                  <a:schemeClr val="tx1"/>
                </a:solidFill>
                <a:cs typeface="Arial" pitchFamily="34" charset="0"/>
              </a:rPr>
              <a:t>) up until Completion.”</a:t>
            </a:r>
          </a:p>
        </p:txBody>
      </p:sp>
      <p:sp>
        <p:nvSpPr>
          <p:cNvPr id="1575944" name="Text Box 8"/>
          <p:cNvSpPr txBox="1">
            <a:spLocks noChangeArrowheads="1"/>
          </p:cNvSpPr>
          <p:nvPr/>
        </p:nvSpPr>
        <p:spPr bwMode="auto">
          <a:xfrm>
            <a:off x="3109546" y="3421063"/>
            <a:ext cx="398585" cy="152400"/>
          </a:xfrm>
          <a:prstGeom prst="rect">
            <a:avLst/>
          </a:prstGeom>
          <a:noFill/>
          <a:ln w="6350">
            <a:noFill/>
            <a:miter lim="800000"/>
            <a:headEnd/>
            <a:tailEnd/>
          </a:ln>
          <a:effectLst/>
        </p:spPr>
        <p:txBody>
          <a:bodyPr lIns="0" tIns="0" rIns="0" bIns="0">
            <a:spAutoFit/>
          </a:bodyPr>
          <a:lstStyle/>
          <a:p>
            <a:pPr>
              <a:spcBef>
                <a:spcPct val="50000"/>
              </a:spcBef>
            </a:pPr>
            <a:r>
              <a:rPr lang="en-GB" sz="1000" b="0">
                <a:solidFill>
                  <a:schemeClr val="tx1"/>
                </a:solidFill>
              </a:rPr>
              <a:t> </a:t>
            </a:r>
          </a:p>
        </p:txBody>
      </p:sp>
      <p:sp>
        <p:nvSpPr>
          <p:cNvPr id="1575945" name="Text Box 9"/>
          <p:cNvSpPr txBox="1">
            <a:spLocks noChangeArrowheads="1"/>
          </p:cNvSpPr>
          <p:nvPr/>
        </p:nvSpPr>
        <p:spPr bwMode="auto">
          <a:xfrm>
            <a:off x="7363558" y="1938338"/>
            <a:ext cx="400050" cy="152400"/>
          </a:xfrm>
          <a:prstGeom prst="rect">
            <a:avLst/>
          </a:prstGeom>
          <a:noFill/>
          <a:ln w="6350">
            <a:noFill/>
            <a:miter lim="800000"/>
            <a:headEnd/>
            <a:tailEnd/>
          </a:ln>
          <a:effectLst/>
        </p:spPr>
        <p:txBody>
          <a:bodyPr lIns="0" tIns="0" rIns="0" bIns="0">
            <a:spAutoFit/>
          </a:bodyPr>
          <a:lstStyle/>
          <a:p>
            <a:pPr>
              <a:spcBef>
                <a:spcPct val="50000"/>
              </a:spcBef>
            </a:pPr>
            <a:r>
              <a:rPr lang="en-GB" sz="1000" b="0">
                <a:solidFill>
                  <a:schemeClr val="tx1"/>
                </a:solidFill>
              </a:rPr>
              <a:t> </a:t>
            </a:r>
          </a:p>
        </p:txBody>
      </p:sp>
      <p:sp>
        <p:nvSpPr>
          <p:cNvPr id="1575946" name="Line 10"/>
          <p:cNvSpPr>
            <a:spLocks noChangeShapeType="1"/>
          </p:cNvSpPr>
          <p:nvPr/>
        </p:nvSpPr>
        <p:spPr bwMode="auto">
          <a:xfrm>
            <a:off x="5237285" y="4165600"/>
            <a:ext cx="1981200" cy="0"/>
          </a:xfrm>
          <a:prstGeom prst="line">
            <a:avLst/>
          </a:prstGeom>
          <a:noFill/>
          <a:ln w="9525">
            <a:solidFill>
              <a:schemeClr val="hlink"/>
            </a:solidFill>
            <a:round/>
            <a:headEnd type="triangle" w="med" len="med"/>
            <a:tailEnd/>
          </a:ln>
          <a:effectLst/>
        </p:spPr>
        <p:txBody>
          <a:bodyPr lIns="0" tIns="0" rIns="0" bIns="0" anchor="ctr"/>
          <a:lstStyle/>
          <a:p>
            <a:endParaRPr lang="en-US"/>
          </a:p>
        </p:txBody>
      </p:sp>
      <p:sp>
        <p:nvSpPr>
          <p:cNvPr id="1575947" name="Line 11"/>
          <p:cNvSpPr>
            <a:spLocks noChangeShapeType="1"/>
          </p:cNvSpPr>
          <p:nvPr/>
        </p:nvSpPr>
        <p:spPr bwMode="auto">
          <a:xfrm>
            <a:off x="5237285" y="3213100"/>
            <a:ext cx="1981200" cy="0"/>
          </a:xfrm>
          <a:prstGeom prst="line">
            <a:avLst/>
          </a:prstGeom>
          <a:noFill/>
          <a:ln w="9525">
            <a:solidFill>
              <a:schemeClr val="hlink"/>
            </a:solidFill>
            <a:round/>
            <a:headEnd type="triangle" w="med" len="med"/>
            <a:tailEnd/>
          </a:ln>
          <a:effectLst/>
        </p:spPr>
        <p:txBody>
          <a:bodyPr lIns="0" tIns="0" rIns="0" bIns="0" anchor="ctr"/>
          <a:lstStyle/>
          <a:p>
            <a:endParaRPr lang="en-US"/>
          </a:p>
        </p:txBody>
      </p:sp>
      <p:sp>
        <p:nvSpPr>
          <p:cNvPr id="1575948" name="Rectangle 12"/>
          <p:cNvSpPr>
            <a:spLocks noChangeArrowheads="1"/>
          </p:cNvSpPr>
          <p:nvPr/>
        </p:nvSpPr>
        <p:spPr bwMode="auto">
          <a:xfrm>
            <a:off x="7218485" y="1344613"/>
            <a:ext cx="1576754" cy="2076450"/>
          </a:xfrm>
          <a:prstGeom prst="rect">
            <a:avLst/>
          </a:prstGeom>
          <a:solidFill>
            <a:schemeClr val="bg1"/>
          </a:solidFill>
          <a:ln w="9525" algn="ctr">
            <a:solidFill>
              <a:schemeClr val="hlink"/>
            </a:solidFill>
            <a:miter lim="800000"/>
            <a:headEnd/>
            <a:tailEnd/>
          </a:ln>
          <a:effectLst/>
        </p:spPr>
        <p:txBody>
          <a:bodyPr lIns="180000" tIns="180000" rIns="180000" bIns="180000" anchor="ctr"/>
          <a:lstStyle/>
          <a:p>
            <a:pPr algn="ctr">
              <a:spcBef>
                <a:spcPct val="40000"/>
              </a:spcBef>
            </a:pPr>
            <a:r>
              <a:rPr lang="en-GB" sz="1200" b="0">
                <a:cs typeface="Arial" pitchFamily="34" charset="0"/>
              </a:rPr>
              <a:t>Clearly defining debt – our detailed review of the balance sheet should identify items which could be considered as debt</a:t>
            </a:r>
          </a:p>
        </p:txBody>
      </p:sp>
      <p:sp>
        <p:nvSpPr>
          <p:cNvPr id="1575949" name="Rectangle 13"/>
          <p:cNvSpPr>
            <a:spLocks noChangeArrowheads="1"/>
          </p:cNvSpPr>
          <p:nvPr/>
        </p:nvSpPr>
        <p:spPr bwMode="auto">
          <a:xfrm>
            <a:off x="7199435" y="3702051"/>
            <a:ext cx="1576754" cy="1662113"/>
          </a:xfrm>
          <a:prstGeom prst="rect">
            <a:avLst/>
          </a:prstGeom>
          <a:solidFill>
            <a:schemeClr val="bg1"/>
          </a:solidFill>
          <a:ln w="9525" algn="ctr">
            <a:solidFill>
              <a:schemeClr val="hlink"/>
            </a:solidFill>
            <a:miter lim="800000"/>
            <a:headEnd/>
            <a:tailEnd/>
          </a:ln>
          <a:effectLst/>
        </p:spPr>
        <p:txBody>
          <a:bodyPr lIns="180000" tIns="180000" rIns="180000" bIns="180000" anchor="ctr"/>
          <a:lstStyle/>
          <a:p>
            <a:pPr algn="ctr">
              <a:spcBef>
                <a:spcPct val="40000"/>
              </a:spcBef>
            </a:pPr>
            <a:r>
              <a:rPr lang="en-GB" sz="1200" b="0">
                <a:cs typeface="Arial" pitchFamily="34" charset="0"/>
              </a:rPr>
              <a:t>Commitments and accrued interest also accounted for as debt in this example</a:t>
            </a:r>
          </a:p>
        </p:txBody>
      </p:sp>
      <p:sp>
        <p:nvSpPr>
          <p:cNvPr id="16" name="Rectangle 3"/>
          <p:cNvSpPr txBox="1">
            <a:spLocks noGrp="1" noChangeArrowheads="1"/>
          </p:cNvSpPr>
          <p:nvPr>
            <p:ph type="title"/>
          </p:nvPr>
        </p:nvSpPr>
        <p:spPr bwMode="white">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defTabSz="914400" eaLnBrk="0" fontAlgn="auto" latinLnBrk="0" hangingPunct="0">
              <a:lnSpc>
                <a:spcPct val="100000"/>
              </a:lnSpc>
              <a:spcBef>
                <a:spcPts val="0"/>
              </a:spcBef>
              <a:spcAft>
                <a:spcPts val="0"/>
              </a:spcAft>
              <a:buClrTx/>
              <a:buSzTx/>
              <a:buFontTx/>
              <a:buNone/>
              <a:tabLst/>
              <a:defRPr/>
            </a:pPr>
            <a:r>
              <a:rPr lang="en-US" altLang="en-US" sz="1800" b="0" dirty="0" smtClean="0">
                <a:solidFill>
                  <a:schemeClr val="accent1">
                    <a:lumMod val="20000"/>
                    <a:lumOff val="80000"/>
                  </a:schemeClr>
                </a:solidFill>
                <a:latin typeface="Arial" charset="0"/>
                <a:cs typeface="Arial" charset="0"/>
              </a:rPr>
              <a:t>Net debt: Key concepts guide</a:t>
            </a:r>
            <a:br>
              <a:rPr lang="en-US" altLang="en-US" sz="1800" b="0" dirty="0" smtClean="0">
                <a:solidFill>
                  <a:schemeClr val="accent1">
                    <a:lumMod val="20000"/>
                    <a:lumOff val="80000"/>
                  </a:schemeClr>
                </a:solidFill>
                <a:latin typeface="Arial" charset="0"/>
                <a:cs typeface="Arial" charset="0"/>
              </a:rPr>
            </a:br>
            <a:r>
              <a:rPr lang="en-US" altLang="en-US" sz="1800" b="1" kern="0" dirty="0" smtClean="0">
                <a:solidFill>
                  <a:schemeClr val="bg1"/>
                </a:solidFill>
                <a:ea typeface="+mj-ea"/>
              </a:rPr>
              <a:t>Real life examples</a:t>
            </a:r>
            <a:endParaRPr kumimoji="0" lang="en-US" altLang="en-US" sz="1800" b="1" i="0" u="none" strike="noStrike" kern="0" cap="none" spc="0" normalizeH="0" baseline="0" noProof="0" dirty="0" smtClean="0">
              <a:ln>
                <a:noFill/>
              </a:ln>
              <a:solidFill>
                <a:schemeClr val="bg1"/>
              </a:solidFill>
              <a:effectLst/>
              <a:uLnTx/>
              <a:uFillTx/>
              <a:latin typeface="Arial" charset="0"/>
              <a:ea typeface="+mj-ea"/>
              <a:cs typeface="Arial" charset="0"/>
            </a:endParaRPr>
          </a:p>
        </p:txBody>
      </p:sp>
      <p:pic>
        <p:nvPicPr>
          <p:cNvPr id="17" name="Picture 16"/>
          <p:cNvPicPr>
            <a:picLocks noChangeAspect="1" noChangeArrowheads="1"/>
          </p:cNvPicPr>
          <p:nvPr/>
        </p:nvPicPr>
        <p:blipFill>
          <a:blip r:embed="rId3" cstate="print"/>
          <a:srcRect/>
          <a:stretch>
            <a:fillRect/>
          </a:stretch>
        </p:blipFill>
        <p:spPr bwMode="auto">
          <a:xfrm>
            <a:off x="8045981" y="76200"/>
            <a:ext cx="822960" cy="822960"/>
          </a:xfrm>
          <a:prstGeom prst="rect">
            <a:avLst/>
          </a:prstGeom>
          <a:noFill/>
          <a:ln w="9525">
            <a:noFill/>
            <a:miter lim="800000"/>
            <a:headEnd/>
            <a:tailEnd/>
          </a:ln>
          <a:effec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1575948"/>
                                        </p:tgtEl>
                                        <p:attrNameLst>
                                          <p:attrName>style.visibility</p:attrName>
                                        </p:attrNameLst>
                                      </p:cBhvr>
                                      <p:to>
                                        <p:strVal val="visible"/>
                                      </p:to>
                                    </p:set>
                                    <p:anim calcmode="lin" valueType="num">
                                      <p:cBhvr additive="base">
                                        <p:cTn id="7" dur="500" fill="hold"/>
                                        <p:tgtEl>
                                          <p:spTgt spid="1575948"/>
                                        </p:tgtEl>
                                        <p:attrNameLst>
                                          <p:attrName>ppt_x</p:attrName>
                                        </p:attrNameLst>
                                      </p:cBhvr>
                                      <p:tavLst>
                                        <p:tav tm="0">
                                          <p:val>
                                            <p:strVal val="1+#ppt_w/2"/>
                                          </p:val>
                                        </p:tav>
                                        <p:tav tm="100000">
                                          <p:val>
                                            <p:strVal val="#ppt_x"/>
                                          </p:val>
                                        </p:tav>
                                      </p:tavLst>
                                    </p:anim>
                                    <p:anim calcmode="lin" valueType="num">
                                      <p:cBhvr additive="base">
                                        <p:cTn id="8" dur="500" fill="hold"/>
                                        <p:tgtEl>
                                          <p:spTgt spid="157594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575949"/>
                                        </p:tgtEl>
                                        <p:attrNameLst>
                                          <p:attrName>style.visibility</p:attrName>
                                        </p:attrNameLst>
                                      </p:cBhvr>
                                      <p:to>
                                        <p:strVal val="visible"/>
                                      </p:to>
                                    </p:set>
                                    <p:anim calcmode="lin" valueType="num">
                                      <p:cBhvr additive="base">
                                        <p:cTn id="13" dur="500" fill="hold"/>
                                        <p:tgtEl>
                                          <p:spTgt spid="1575949"/>
                                        </p:tgtEl>
                                        <p:attrNameLst>
                                          <p:attrName>ppt_x</p:attrName>
                                        </p:attrNameLst>
                                      </p:cBhvr>
                                      <p:tavLst>
                                        <p:tav tm="0">
                                          <p:val>
                                            <p:strVal val="1+#ppt_w/2"/>
                                          </p:val>
                                        </p:tav>
                                        <p:tav tm="100000">
                                          <p:val>
                                            <p:strVal val="#ppt_x"/>
                                          </p:val>
                                        </p:tav>
                                      </p:tavLst>
                                    </p:anim>
                                    <p:anim calcmode="lin" valueType="num">
                                      <p:cBhvr additive="base">
                                        <p:cTn id="14" dur="500" fill="hold"/>
                                        <p:tgtEl>
                                          <p:spTgt spid="157594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75948" grpId="0" animBg="1"/>
      <p:bldP spid="1575949" grpId="0" animBg="1"/>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2" name="Group 2"/>
          <p:cNvGrpSpPr>
            <a:grpSpLocks/>
          </p:cNvGrpSpPr>
          <p:nvPr/>
        </p:nvGrpSpPr>
        <p:grpSpPr bwMode="auto">
          <a:xfrm>
            <a:off x="252047" y="1268413"/>
            <a:ext cx="6778869" cy="4248150"/>
            <a:chOff x="3696" y="1056"/>
            <a:chExt cx="2448" cy="1886"/>
          </a:xfrm>
        </p:grpSpPr>
        <p:sp>
          <p:nvSpPr>
            <p:cNvPr id="1577987" name="Rectangle 3"/>
            <p:cNvSpPr>
              <a:spLocks noChangeArrowheads="1"/>
            </p:cNvSpPr>
            <p:nvPr/>
          </p:nvSpPr>
          <p:spPr bwMode="auto">
            <a:xfrm>
              <a:off x="3792" y="1056"/>
              <a:ext cx="2352" cy="1296"/>
            </a:xfrm>
            <a:prstGeom prst="rect">
              <a:avLst/>
            </a:prstGeom>
            <a:solidFill>
              <a:srgbClr val="DAE1EA"/>
            </a:solidFill>
            <a:ln w="6350" algn="ctr">
              <a:solidFill>
                <a:srgbClr val="ACACAC"/>
              </a:solidFill>
              <a:miter lim="800000"/>
              <a:headEnd/>
              <a:tailEnd/>
            </a:ln>
            <a:effectLst/>
          </p:spPr>
          <p:txBody>
            <a:bodyPr wrap="none" lIns="0" tIns="0" rIns="0" bIns="0" anchor="ctr"/>
            <a:lstStyle/>
            <a:p>
              <a:endParaRPr lang="en-US"/>
            </a:p>
          </p:txBody>
        </p:sp>
        <p:sp>
          <p:nvSpPr>
            <p:cNvPr id="1577988" name="Rectangle 4"/>
            <p:cNvSpPr>
              <a:spLocks noChangeArrowheads="1"/>
            </p:cNvSpPr>
            <p:nvPr/>
          </p:nvSpPr>
          <p:spPr bwMode="auto">
            <a:xfrm>
              <a:off x="3762" y="1089"/>
              <a:ext cx="2352" cy="1296"/>
            </a:xfrm>
            <a:prstGeom prst="rect">
              <a:avLst/>
            </a:prstGeom>
            <a:solidFill>
              <a:srgbClr val="DAE1EA"/>
            </a:solidFill>
            <a:ln w="6350" algn="ctr">
              <a:solidFill>
                <a:srgbClr val="ACACAC"/>
              </a:solidFill>
              <a:miter lim="800000"/>
              <a:headEnd/>
              <a:tailEnd/>
            </a:ln>
            <a:effectLst/>
          </p:spPr>
          <p:txBody>
            <a:bodyPr wrap="none" lIns="0" tIns="0" rIns="0" bIns="0" anchor="ctr"/>
            <a:lstStyle/>
            <a:p>
              <a:endParaRPr lang="en-US"/>
            </a:p>
          </p:txBody>
        </p:sp>
        <p:sp>
          <p:nvSpPr>
            <p:cNvPr id="1577989" name="Freeform 5"/>
            <p:cNvSpPr>
              <a:spLocks/>
            </p:cNvSpPr>
            <p:nvPr/>
          </p:nvSpPr>
          <p:spPr bwMode="auto">
            <a:xfrm>
              <a:off x="3696" y="1122"/>
              <a:ext cx="2387" cy="1820"/>
            </a:xfrm>
            <a:custGeom>
              <a:avLst/>
              <a:gdLst/>
              <a:ahLst/>
              <a:cxnLst>
                <a:cxn ang="0">
                  <a:pos x="0" y="104"/>
                </a:cxn>
                <a:cxn ang="0">
                  <a:pos x="0" y="2736"/>
                </a:cxn>
                <a:cxn ang="0">
                  <a:pos x="187" y="2644"/>
                </a:cxn>
                <a:cxn ang="0">
                  <a:pos x="344" y="2672"/>
                </a:cxn>
                <a:cxn ang="0">
                  <a:pos x="527" y="2620"/>
                </a:cxn>
                <a:cxn ang="0">
                  <a:pos x="879" y="2635"/>
                </a:cxn>
                <a:cxn ang="0">
                  <a:pos x="1224" y="2322"/>
                </a:cxn>
                <a:cxn ang="0">
                  <a:pos x="1354" y="2332"/>
                </a:cxn>
                <a:cxn ang="0">
                  <a:pos x="1594" y="2202"/>
                </a:cxn>
                <a:cxn ang="0">
                  <a:pos x="1774" y="2252"/>
                </a:cxn>
                <a:cxn ang="0">
                  <a:pos x="1984" y="2152"/>
                </a:cxn>
                <a:cxn ang="0">
                  <a:pos x="2204" y="2272"/>
                </a:cxn>
                <a:cxn ang="0">
                  <a:pos x="2384" y="2182"/>
                </a:cxn>
                <a:cxn ang="0">
                  <a:pos x="2474" y="2262"/>
                </a:cxn>
                <a:cxn ang="0">
                  <a:pos x="2704" y="2182"/>
                </a:cxn>
                <a:cxn ang="0">
                  <a:pos x="2834" y="2182"/>
                </a:cxn>
                <a:cxn ang="0">
                  <a:pos x="2894" y="2252"/>
                </a:cxn>
                <a:cxn ang="0">
                  <a:pos x="3004" y="2202"/>
                </a:cxn>
                <a:cxn ang="0">
                  <a:pos x="3097" y="2257"/>
                </a:cxn>
                <a:cxn ang="0">
                  <a:pos x="3277" y="2197"/>
                </a:cxn>
                <a:cxn ang="0">
                  <a:pos x="3389" y="2212"/>
                </a:cxn>
                <a:cxn ang="0">
                  <a:pos x="3534" y="1972"/>
                </a:cxn>
                <a:cxn ang="0">
                  <a:pos x="3634" y="1982"/>
                </a:cxn>
                <a:cxn ang="0">
                  <a:pos x="3727" y="1845"/>
                </a:cxn>
                <a:cxn ang="0">
                  <a:pos x="3724" y="0"/>
                </a:cxn>
                <a:cxn ang="0">
                  <a:pos x="0" y="0"/>
                </a:cxn>
                <a:cxn ang="0">
                  <a:pos x="0" y="104"/>
                </a:cxn>
              </a:cxnLst>
              <a:rect l="0" t="0" r="r" b="b"/>
              <a:pathLst>
                <a:path w="3727" h="2736">
                  <a:moveTo>
                    <a:pt x="0" y="104"/>
                  </a:moveTo>
                  <a:lnTo>
                    <a:pt x="0" y="2736"/>
                  </a:lnTo>
                  <a:lnTo>
                    <a:pt x="187" y="2644"/>
                  </a:lnTo>
                  <a:lnTo>
                    <a:pt x="344" y="2672"/>
                  </a:lnTo>
                  <a:lnTo>
                    <a:pt x="527" y="2620"/>
                  </a:lnTo>
                  <a:lnTo>
                    <a:pt x="879" y="2635"/>
                  </a:lnTo>
                  <a:lnTo>
                    <a:pt x="1224" y="2322"/>
                  </a:lnTo>
                  <a:lnTo>
                    <a:pt x="1354" y="2332"/>
                  </a:lnTo>
                  <a:lnTo>
                    <a:pt x="1594" y="2202"/>
                  </a:lnTo>
                  <a:lnTo>
                    <a:pt x="1774" y="2252"/>
                  </a:lnTo>
                  <a:lnTo>
                    <a:pt x="1984" y="2152"/>
                  </a:lnTo>
                  <a:lnTo>
                    <a:pt x="2204" y="2272"/>
                  </a:lnTo>
                  <a:lnTo>
                    <a:pt x="2384" y="2182"/>
                  </a:lnTo>
                  <a:lnTo>
                    <a:pt x="2474" y="2262"/>
                  </a:lnTo>
                  <a:lnTo>
                    <a:pt x="2704" y="2182"/>
                  </a:lnTo>
                  <a:lnTo>
                    <a:pt x="2834" y="2182"/>
                  </a:lnTo>
                  <a:lnTo>
                    <a:pt x="2894" y="2252"/>
                  </a:lnTo>
                  <a:lnTo>
                    <a:pt x="3004" y="2202"/>
                  </a:lnTo>
                  <a:lnTo>
                    <a:pt x="3097" y="2257"/>
                  </a:lnTo>
                  <a:lnTo>
                    <a:pt x="3277" y="2197"/>
                  </a:lnTo>
                  <a:lnTo>
                    <a:pt x="3389" y="2212"/>
                  </a:lnTo>
                  <a:lnTo>
                    <a:pt x="3534" y="1972"/>
                  </a:lnTo>
                  <a:lnTo>
                    <a:pt x="3634" y="1982"/>
                  </a:lnTo>
                  <a:lnTo>
                    <a:pt x="3727" y="1845"/>
                  </a:lnTo>
                  <a:lnTo>
                    <a:pt x="3724" y="0"/>
                  </a:lnTo>
                  <a:lnTo>
                    <a:pt x="0" y="0"/>
                  </a:lnTo>
                  <a:lnTo>
                    <a:pt x="0" y="104"/>
                  </a:lnTo>
                </a:path>
              </a:pathLst>
            </a:custGeom>
            <a:solidFill>
              <a:srgbClr val="DAE1EA"/>
            </a:solidFill>
            <a:ln w="6350" cap="flat" cmpd="sng">
              <a:solidFill>
                <a:srgbClr val="ACACAC"/>
              </a:solidFill>
              <a:prstDash val="solid"/>
              <a:round/>
              <a:headEnd/>
              <a:tailEnd/>
            </a:ln>
            <a:effectLst/>
          </p:spPr>
          <p:txBody>
            <a:bodyPr wrap="none" lIns="0" tIns="0" rIns="0" bIns="0" anchor="ctr"/>
            <a:lstStyle/>
            <a:p>
              <a:endParaRPr lang="en-US"/>
            </a:p>
          </p:txBody>
        </p:sp>
      </p:grpSp>
      <p:sp>
        <p:nvSpPr>
          <p:cNvPr id="1577991" name="Text Box 7"/>
          <p:cNvSpPr txBox="1">
            <a:spLocks noChangeArrowheads="1"/>
          </p:cNvSpPr>
          <p:nvPr/>
        </p:nvSpPr>
        <p:spPr bwMode="auto">
          <a:xfrm>
            <a:off x="344366" y="1731964"/>
            <a:ext cx="6355373" cy="1374775"/>
          </a:xfrm>
          <a:prstGeom prst="rect">
            <a:avLst/>
          </a:prstGeom>
          <a:noFill/>
          <a:ln w="12699" algn="ctr">
            <a:noFill/>
            <a:miter lim="800000"/>
            <a:headEnd type="none" w="sm" len="sm"/>
            <a:tailEnd type="none" w="sm" len="sm"/>
          </a:ln>
          <a:effectLst/>
        </p:spPr>
        <p:txBody>
          <a:bodyPr>
            <a:spAutoFit/>
          </a:bodyPr>
          <a:lstStyle/>
          <a:p>
            <a:pPr defTabSz="762000" eaLnBrk="0" hangingPunct="0">
              <a:lnSpc>
                <a:spcPct val="130000"/>
              </a:lnSpc>
              <a:spcBef>
                <a:spcPct val="50000"/>
              </a:spcBef>
              <a:tabLst>
                <a:tab pos="258763" algn="l"/>
                <a:tab pos="898525" algn="l"/>
              </a:tabLst>
            </a:pPr>
            <a:r>
              <a:rPr lang="en-GB" sz="1200" b="0">
                <a:solidFill>
                  <a:schemeClr val="tx1"/>
                </a:solidFill>
                <a:cs typeface="Arial" pitchFamily="34" charset="0"/>
              </a:rPr>
              <a:t>Cash means:</a:t>
            </a:r>
          </a:p>
          <a:p>
            <a:pPr defTabSz="762000" eaLnBrk="0" hangingPunct="0">
              <a:lnSpc>
                <a:spcPct val="130000"/>
              </a:lnSpc>
              <a:spcBef>
                <a:spcPct val="50000"/>
              </a:spcBef>
              <a:tabLst>
                <a:tab pos="258763" algn="l"/>
                <a:tab pos="898525" algn="l"/>
              </a:tabLst>
            </a:pPr>
            <a:r>
              <a:rPr lang="en-GB" sz="1200" b="0">
                <a:solidFill>
                  <a:schemeClr val="tx1"/>
                </a:solidFill>
                <a:cs typeface="Arial" pitchFamily="34" charset="0"/>
              </a:rPr>
              <a:t>cash as shown by the nominal ledgers of each member of the Group at the Completion Date but excluding (i) cash (being notes or coins) in tills and in transit between the Properties and the relevant bank account of the Vendor Group; (ii) cash held on deposit in Russia and (iii) cash held in respect of customer advance payments….</a:t>
            </a:r>
          </a:p>
        </p:txBody>
      </p:sp>
      <p:sp>
        <p:nvSpPr>
          <p:cNvPr id="1577992" name="Text Box 8"/>
          <p:cNvSpPr txBox="1">
            <a:spLocks noChangeArrowheads="1"/>
          </p:cNvSpPr>
          <p:nvPr/>
        </p:nvSpPr>
        <p:spPr bwMode="auto">
          <a:xfrm>
            <a:off x="3004038" y="4414838"/>
            <a:ext cx="398585" cy="152400"/>
          </a:xfrm>
          <a:prstGeom prst="rect">
            <a:avLst/>
          </a:prstGeom>
          <a:noFill/>
          <a:ln w="6350">
            <a:noFill/>
            <a:miter lim="800000"/>
            <a:headEnd/>
            <a:tailEnd/>
          </a:ln>
          <a:effectLst/>
        </p:spPr>
        <p:txBody>
          <a:bodyPr lIns="0" tIns="0" rIns="0" bIns="0">
            <a:spAutoFit/>
          </a:bodyPr>
          <a:lstStyle/>
          <a:p>
            <a:pPr>
              <a:spcBef>
                <a:spcPct val="50000"/>
              </a:spcBef>
            </a:pPr>
            <a:r>
              <a:rPr lang="en-GB" sz="1000" b="0">
                <a:solidFill>
                  <a:schemeClr val="tx1"/>
                </a:solidFill>
              </a:rPr>
              <a:t> </a:t>
            </a:r>
          </a:p>
        </p:txBody>
      </p:sp>
      <p:sp>
        <p:nvSpPr>
          <p:cNvPr id="1577993" name="Text Box 9"/>
          <p:cNvSpPr txBox="1">
            <a:spLocks noChangeArrowheads="1"/>
          </p:cNvSpPr>
          <p:nvPr/>
        </p:nvSpPr>
        <p:spPr bwMode="auto">
          <a:xfrm>
            <a:off x="877766" y="2693988"/>
            <a:ext cx="398585" cy="152400"/>
          </a:xfrm>
          <a:prstGeom prst="rect">
            <a:avLst/>
          </a:prstGeom>
          <a:noFill/>
          <a:ln w="6350">
            <a:noFill/>
            <a:miter lim="800000"/>
            <a:headEnd/>
            <a:tailEnd/>
          </a:ln>
          <a:effectLst/>
        </p:spPr>
        <p:txBody>
          <a:bodyPr lIns="0" tIns="0" rIns="0" bIns="0">
            <a:spAutoFit/>
          </a:bodyPr>
          <a:lstStyle/>
          <a:p>
            <a:pPr>
              <a:spcBef>
                <a:spcPct val="50000"/>
              </a:spcBef>
            </a:pPr>
            <a:r>
              <a:rPr lang="en-GB" sz="1000" b="0">
                <a:solidFill>
                  <a:schemeClr val="tx1"/>
                </a:solidFill>
              </a:rPr>
              <a:t> </a:t>
            </a:r>
          </a:p>
        </p:txBody>
      </p:sp>
      <p:sp>
        <p:nvSpPr>
          <p:cNvPr id="1577994" name="Text Box 10"/>
          <p:cNvSpPr txBox="1">
            <a:spLocks noChangeArrowheads="1"/>
          </p:cNvSpPr>
          <p:nvPr/>
        </p:nvSpPr>
        <p:spPr bwMode="auto">
          <a:xfrm>
            <a:off x="4740520" y="2760663"/>
            <a:ext cx="398585" cy="152400"/>
          </a:xfrm>
          <a:prstGeom prst="rect">
            <a:avLst/>
          </a:prstGeom>
          <a:noFill/>
          <a:ln w="6350">
            <a:noFill/>
            <a:miter lim="800000"/>
            <a:headEnd/>
            <a:tailEnd/>
          </a:ln>
          <a:effectLst/>
        </p:spPr>
        <p:txBody>
          <a:bodyPr lIns="0" tIns="0" rIns="0" bIns="0">
            <a:spAutoFit/>
          </a:bodyPr>
          <a:lstStyle/>
          <a:p>
            <a:pPr>
              <a:spcBef>
                <a:spcPct val="50000"/>
              </a:spcBef>
            </a:pPr>
            <a:r>
              <a:rPr lang="en-GB" sz="1000" b="0">
                <a:solidFill>
                  <a:schemeClr val="tx1"/>
                </a:solidFill>
              </a:rPr>
              <a:t> </a:t>
            </a:r>
          </a:p>
        </p:txBody>
      </p:sp>
      <p:sp>
        <p:nvSpPr>
          <p:cNvPr id="1577995" name="Line 11"/>
          <p:cNvSpPr>
            <a:spLocks noChangeShapeType="1"/>
          </p:cNvSpPr>
          <p:nvPr/>
        </p:nvSpPr>
        <p:spPr bwMode="auto">
          <a:xfrm>
            <a:off x="5237285" y="2597611"/>
            <a:ext cx="1981200" cy="0"/>
          </a:xfrm>
          <a:prstGeom prst="line">
            <a:avLst/>
          </a:prstGeom>
          <a:noFill/>
          <a:ln w="9525">
            <a:solidFill>
              <a:schemeClr val="hlink"/>
            </a:solidFill>
            <a:round/>
            <a:headEnd type="triangle" w="med" len="med"/>
            <a:tailEnd/>
          </a:ln>
          <a:effectLst/>
        </p:spPr>
        <p:txBody>
          <a:bodyPr lIns="0" tIns="0" rIns="0" bIns="0" anchor="ctr"/>
          <a:lstStyle/>
          <a:p>
            <a:endParaRPr lang="en-US"/>
          </a:p>
        </p:txBody>
      </p:sp>
      <p:sp>
        <p:nvSpPr>
          <p:cNvPr id="1577996" name="Rectangle 12"/>
          <p:cNvSpPr>
            <a:spLocks noChangeArrowheads="1"/>
          </p:cNvSpPr>
          <p:nvPr/>
        </p:nvSpPr>
        <p:spPr bwMode="auto">
          <a:xfrm>
            <a:off x="7202366" y="1722438"/>
            <a:ext cx="1726223" cy="1746476"/>
          </a:xfrm>
          <a:prstGeom prst="rect">
            <a:avLst/>
          </a:prstGeom>
          <a:solidFill>
            <a:schemeClr val="bg1"/>
          </a:solidFill>
          <a:ln w="9525" algn="ctr">
            <a:solidFill>
              <a:schemeClr val="hlink"/>
            </a:solidFill>
            <a:miter lim="800000"/>
            <a:headEnd/>
            <a:tailEnd/>
          </a:ln>
          <a:effectLst/>
        </p:spPr>
        <p:txBody>
          <a:bodyPr lIns="180000" tIns="180000" rIns="180000" bIns="180000" anchor="ctr"/>
          <a:lstStyle/>
          <a:p>
            <a:pPr algn="ctr">
              <a:spcBef>
                <a:spcPct val="40000"/>
              </a:spcBef>
            </a:pPr>
            <a:r>
              <a:rPr lang="en-GB" sz="1200" b="0" dirty="0">
                <a:cs typeface="Arial" pitchFamily="34" charset="0"/>
              </a:rPr>
              <a:t>Clearly defining debt</a:t>
            </a:r>
          </a:p>
          <a:p>
            <a:pPr algn="ctr">
              <a:spcBef>
                <a:spcPct val="40000"/>
              </a:spcBef>
            </a:pPr>
            <a:r>
              <a:rPr lang="en-GB" sz="1200" b="0" dirty="0">
                <a:cs typeface="Arial" pitchFamily="34" charset="0"/>
              </a:rPr>
              <a:t>In this example:</a:t>
            </a:r>
          </a:p>
          <a:p>
            <a:pPr algn="ctr">
              <a:spcBef>
                <a:spcPct val="40000"/>
              </a:spcBef>
            </a:pPr>
            <a:r>
              <a:rPr lang="en-GB" sz="1200" b="0" dirty="0">
                <a:cs typeface="Arial" pitchFamily="34" charset="0"/>
              </a:rPr>
              <a:t>Cash considered as WC is removed</a:t>
            </a:r>
          </a:p>
          <a:p>
            <a:pPr algn="ctr">
              <a:spcBef>
                <a:spcPct val="40000"/>
              </a:spcBef>
            </a:pPr>
            <a:r>
              <a:rPr lang="en-GB" sz="1200" b="0" dirty="0">
                <a:cs typeface="Arial" pitchFamily="34" charset="0"/>
              </a:rPr>
              <a:t>Trapped/ restricted cash is removed</a:t>
            </a:r>
          </a:p>
        </p:txBody>
      </p:sp>
      <p:sp>
        <p:nvSpPr>
          <p:cNvPr id="16" name="Rectangle 3"/>
          <p:cNvSpPr txBox="1">
            <a:spLocks noGrp="1" noChangeArrowheads="1"/>
          </p:cNvSpPr>
          <p:nvPr>
            <p:ph type="title"/>
          </p:nvPr>
        </p:nvSpPr>
        <p:spPr bwMode="white">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defTabSz="914400" eaLnBrk="0" fontAlgn="auto" latinLnBrk="0" hangingPunct="0">
              <a:lnSpc>
                <a:spcPct val="100000"/>
              </a:lnSpc>
              <a:spcBef>
                <a:spcPts val="0"/>
              </a:spcBef>
              <a:spcAft>
                <a:spcPts val="0"/>
              </a:spcAft>
              <a:buClrTx/>
              <a:buSzTx/>
              <a:buFontTx/>
              <a:buNone/>
              <a:tabLst/>
              <a:defRPr/>
            </a:pPr>
            <a:r>
              <a:rPr lang="en-US" altLang="en-US" sz="1800" b="0" dirty="0" smtClean="0">
                <a:solidFill>
                  <a:schemeClr val="accent1">
                    <a:lumMod val="20000"/>
                    <a:lumOff val="80000"/>
                  </a:schemeClr>
                </a:solidFill>
                <a:latin typeface="Arial" charset="0"/>
                <a:cs typeface="Arial" charset="0"/>
              </a:rPr>
              <a:t>Net debt: Key concepts guide</a:t>
            </a:r>
            <a:br>
              <a:rPr lang="en-US" altLang="en-US" sz="1800" b="0" dirty="0" smtClean="0">
                <a:solidFill>
                  <a:schemeClr val="accent1">
                    <a:lumMod val="20000"/>
                    <a:lumOff val="80000"/>
                  </a:schemeClr>
                </a:solidFill>
                <a:latin typeface="Arial" charset="0"/>
                <a:cs typeface="Arial" charset="0"/>
              </a:rPr>
            </a:br>
            <a:r>
              <a:rPr lang="en-US" altLang="en-US" sz="1800" b="1" kern="0" dirty="0" smtClean="0">
                <a:solidFill>
                  <a:schemeClr val="bg1"/>
                </a:solidFill>
                <a:ea typeface="+mj-ea"/>
              </a:rPr>
              <a:t>Real life examples</a:t>
            </a:r>
            <a:endParaRPr kumimoji="0" lang="en-US" altLang="en-US" sz="1800" b="1" i="0" u="none" strike="noStrike" kern="0" cap="none" spc="0" normalizeH="0" baseline="0" noProof="0" dirty="0" smtClean="0">
              <a:ln>
                <a:noFill/>
              </a:ln>
              <a:solidFill>
                <a:schemeClr val="bg1"/>
              </a:solidFill>
              <a:effectLst/>
              <a:uLnTx/>
              <a:uFillTx/>
              <a:latin typeface="Arial" charset="0"/>
              <a:ea typeface="+mj-ea"/>
              <a:cs typeface="Arial" charset="0"/>
            </a:endParaRPr>
          </a:p>
        </p:txBody>
      </p:sp>
      <p:sp>
        <p:nvSpPr>
          <p:cNvPr id="17" name="Rectangle 12"/>
          <p:cNvSpPr>
            <a:spLocks noChangeArrowheads="1"/>
          </p:cNvSpPr>
          <p:nvPr/>
        </p:nvSpPr>
        <p:spPr bwMode="auto">
          <a:xfrm>
            <a:off x="3701143" y="3819524"/>
            <a:ext cx="5191162" cy="2543176"/>
          </a:xfrm>
          <a:prstGeom prst="rect">
            <a:avLst/>
          </a:prstGeom>
          <a:solidFill>
            <a:schemeClr val="bg1"/>
          </a:solidFill>
          <a:ln w="9525" algn="ctr">
            <a:solidFill>
              <a:schemeClr val="hlink"/>
            </a:solidFill>
            <a:miter lim="800000"/>
            <a:headEnd/>
            <a:tailEnd/>
          </a:ln>
          <a:effectLst/>
        </p:spPr>
        <p:txBody>
          <a:bodyPr lIns="180000" tIns="180000" rIns="180000" bIns="180000" anchor="ctr"/>
          <a:lstStyle/>
          <a:p>
            <a:pPr>
              <a:spcBef>
                <a:spcPts val="300"/>
              </a:spcBef>
              <a:spcAft>
                <a:spcPts val="300"/>
              </a:spcAft>
            </a:pPr>
            <a:r>
              <a:rPr lang="en-GB" sz="1200" b="1" dirty="0" smtClean="0">
                <a:cs typeface="Arial" pitchFamily="34" charset="0"/>
              </a:rPr>
              <a:t>Points to note:</a:t>
            </a:r>
          </a:p>
          <a:p>
            <a:pPr marL="231775" indent="-231775">
              <a:spcBef>
                <a:spcPts val="300"/>
              </a:spcBef>
              <a:spcAft>
                <a:spcPts val="300"/>
              </a:spcAft>
              <a:buClr>
                <a:schemeClr val="accent1"/>
              </a:buClr>
              <a:buSzPct val="125000"/>
              <a:buFont typeface="Arial" pitchFamily="34" charset="0"/>
              <a:buChar char="▪"/>
            </a:pPr>
            <a:r>
              <a:rPr lang="en-US" sz="1200" dirty="0" smtClean="0">
                <a:cs typeface="Arial" pitchFamily="34" charset="0"/>
              </a:rPr>
              <a:t>Cash is not as straightforward as it seems </a:t>
            </a:r>
          </a:p>
          <a:p>
            <a:pPr marL="231775" indent="-231775">
              <a:spcBef>
                <a:spcPts val="300"/>
              </a:spcBef>
              <a:spcAft>
                <a:spcPts val="300"/>
              </a:spcAft>
              <a:buClr>
                <a:schemeClr val="accent1"/>
              </a:buClr>
              <a:buSzPct val="125000"/>
              <a:buFont typeface="Arial" pitchFamily="34" charset="0"/>
              <a:buChar char="▪"/>
            </a:pPr>
            <a:r>
              <a:rPr lang="en-US" sz="1200" dirty="0" smtClean="0">
                <a:cs typeface="Arial" pitchFamily="34" charset="0"/>
              </a:rPr>
              <a:t>The cash balance is defined as being that per the nominal ledgers of the Group at the Completion date.  It is not, therefore, the cash in Group bank accounts – this could be very different</a:t>
            </a:r>
          </a:p>
          <a:p>
            <a:pPr marL="231775" indent="-231775">
              <a:spcBef>
                <a:spcPts val="300"/>
              </a:spcBef>
              <a:spcAft>
                <a:spcPts val="300"/>
              </a:spcAft>
              <a:buClr>
                <a:schemeClr val="accent1"/>
              </a:buClr>
              <a:buSzPct val="125000"/>
              <a:buFont typeface="Arial" pitchFamily="34" charset="0"/>
              <a:buChar char="▪"/>
            </a:pPr>
            <a:r>
              <a:rPr lang="en-US" sz="1200" dirty="0" smtClean="0">
                <a:cs typeface="Arial" pitchFamily="34" charset="0"/>
              </a:rPr>
              <a:t>Cash in tills and in transit is excluded on the basis that this is not freely available cash (i.e. in a retail business, there is always going to be a certain amount of cash in the tills and as such this is a working capital type item)</a:t>
            </a:r>
          </a:p>
          <a:p>
            <a:pPr marL="231775" indent="-231775">
              <a:spcBef>
                <a:spcPts val="300"/>
              </a:spcBef>
              <a:spcAft>
                <a:spcPts val="300"/>
              </a:spcAft>
              <a:buClr>
                <a:schemeClr val="accent1"/>
              </a:buClr>
              <a:buSzPct val="125000"/>
              <a:buFont typeface="Arial" pitchFamily="34" charset="0"/>
              <a:buChar char="▪"/>
            </a:pPr>
            <a:r>
              <a:rPr lang="en-US" sz="1200" dirty="0" smtClean="0">
                <a:cs typeface="Arial" pitchFamily="34" charset="0"/>
              </a:rPr>
              <a:t>Trapped cash is excluded.  This relates to cash items that are not readily useable by the Group (and includes deposits, cash subject to foreign exchange restrictions and/or withholding taxes)</a:t>
            </a:r>
            <a:endParaRPr lang="en-GB" sz="1200" b="0" dirty="0">
              <a:cs typeface="Arial" pitchFamily="34" charset="0"/>
            </a:endParaRPr>
          </a:p>
        </p:txBody>
      </p:sp>
      <p:pic>
        <p:nvPicPr>
          <p:cNvPr id="18" name="Picture 17"/>
          <p:cNvPicPr>
            <a:picLocks noChangeAspect="1" noChangeArrowheads="1"/>
          </p:cNvPicPr>
          <p:nvPr/>
        </p:nvPicPr>
        <p:blipFill>
          <a:blip r:embed="rId3" cstate="print"/>
          <a:srcRect/>
          <a:stretch>
            <a:fillRect/>
          </a:stretch>
        </p:blipFill>
        <p:spPr bwMode="auto">
          <a:xfrm>
            <a:off x="8045981" y="76200"/>
            <a:ext cx="822960" cy="82296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6725" name="Line 69"/>
          <p:cNvSpPr>
            <a:spLocks noChangeShapeType="1"/>
          </p:cNvSpPr>
          <p:nvPr/>
        </p:nvSpPr>
        <p:spPr bwMode="auto">
          <a:xfrm>
            <a:off x="583223" y="6515100"/>
            <a:ext cx="5316415" cy="1588"/>
          </a:xfrm>
          <a:prstGeom prst="line">
            <a:avLst/>
          </a:prstGeom>
          <a:noFill/>
          <a:ln w="0">
            <a:solidFill>
              <a:srgbClr val="C0C0C0"/>
            </a:solidFill>
            <a:round/>
            <a:headEnd/>
            <a:tailEnd/>
          </a:ln>
        </p:spPr>
        <p:txBody>
          <a:bodyPr/>
          <a:lstStyle/>
          <a:p>
            <a:endParaRPr lang="en-US"/>
          </a:p>
        </p:txBody>
      </p:sp>
      <p:sp>
        <p:nvSpPr>
          <p:cNvPr id="966726" name="Rectangle 70"/>
          <p:cNvSpPr>
            <a:spLocks noChangeArrowheads="1"/>
          </p:cNvSpPr>
          <p:nvPr/>
        </p:nvSpPr>
        <p:spPr bwMode="auto">
          <a:xfrm>
            <a:off x="583223" y="6515100"/>
            <a:ext cx="5316415" cy="12700"/>
          </a:xfrm>
          <a:prstGeom prst="rect">
            <a:avLst/>
          </a:prstGeom>
          <a:solidFill>
            <a:srgbClr val="C0C0C0"/>
          </a:solidFill>
          <a:ln w="9525">
            <a:noFill/>
            <a:miter lim="800000"/>
            <a:headEnd/>
            <a:tailEnd/>
          </a:ln>
        </p:spPr>
        <p:txBody>
          <a:bodyPr/>
          <a:lstStyle/>
          <a:p>
            <a:endParaRPr lang="en-US"/>
          </a:p>
        </p:txBody>
      </p:sp>
      <p:grpSp>
        <p:nvGrpSpPr>
          <p:cNvPr id="81" name="Group 80"/>
          <p:cNvGrpSpPr/>
          <p:nvPr/>
        </p:nvGrpSpPr>
        <p:grpSpPr>
          <a:xfrm>
            <a:off x="246185" y="1236664"/>
            <a:ext cx="5396560" cy="4948236"/>
            <a:chOff x="246185" y="1236664"/>
            <a:chExt cx="5396560" cy="4948236"/>
          </a:xfrm>
        </p:grpSpPr>
        <p:sp>
          <p:nvSpPr>
            <p:cNvPr id="966658" name="Rectangle 2"/>
            <p:cNvSpPr>
              <a:spLocks noChangeArrowheads="1"/>
            </p:cNvSpPr>
            <p:nvPr/>
          </p:nvSpPr>
          <p:spPr bwMode="auto">
            <a:xfrm>
              <a:off x="257908" y="1295400"/>
              <a:ext cx="5310554" cy="4889500"/>
            </a:xfrm>
            <a:prstGeom prst="rect">
              <a:avLst/>
            </a:prstGeom>
            <a:solidFill>
              <a:schemeClr val="bg1"/>
            </a:solidFill>
            <a:ln w="6350">
              <a:solidFill>
                <a:schemeClr val="accent1"/>
              </a:solidFill>
              <a:miter lim="800000"/>
              <a:headEnd/>
              <a:tailEnd/>
            </a:ln>
            <a:effectLst/>
          </p:spPr>
          <p:txBody>
            <a:bodyPr wrap="none" lIns="54000" tIns="54000" rIns="54000" bIns="0" anchor="ctr"/>
            <a:lstStyle/>
            <a:p>
              <a:endParaRPr lang="en-US"/>
            </a:p>
          </p:txBody>
        </p:sp>
        <p:sp>
          <p:nvSpPr>
            <p:cNvPr id="966659" name="Rectangle 3"/>
            <p:cNvSpPr>
              <a:spLocks noChangeArrowheads="1"/>
            </p:cNvSpPr>
            <p:nvPr/>
          </p:nvSpPr>
          <p:spPr bwMode="auto">
            <a:xfrm>
              <a:off x="252046" y="1236664"/>
              <a:ext cx="5316415" cy="428625"/>
            </a:xfrm>
            <a:prstGeom prst="rect">
              <a:avLst/>
            </a:prstGeom>
            <a:solidFill>
              <a:schemeClr val="accent1"/>
            </a:solidFill>
            <a:ln w="9525">
              <a:noFill/>
              <a:miter lim="800000"/>
              <a:headEnd/>
              <a:tailEnd/>
            </a:ln>
          </p:spPr>
          <p:txBody>
            <a:bodyPr/>
            <a:lstStyle/>
            <a:p>
              <a:endParaRPr lang="en-US"/>
            </a:p>
          </p:txBody>
        </p:sp>
        <p:sp>
          <p:nvSpPr>
            <p:cNvPr id="966660" name="Rectangle 4"/>
            <p:cNvSpPr>
              <a:spLocks noChangeArrowheads="1"/>
            </p:cNvSpPr>
            <p:nvPr/>
          </p:nvSpPr>
          <p:spPr bwMode="gray">
            <a:xfrm>
              <a:off x="290146" y="1350963"/>
              <a:ext cx="2064668" cy="184666"/>
            </a:xfrm>
            <a:prstGeom prst="rect">
              <a:avLst/>
            </a:prstGeom>
            <a:noFill/>
            <a:ln w="9525">
              <a:noFill/>
              <a:miter lim="800000"/>
              <a:headEnd/>
              <a:tailEnd/>
            </a:ln>
          </p:spPr>
          <p:txBody>
            <a:bodyPr wrap="none" lIns="0" tIns="0" rIns="0" bIns="0">
              <a:spAutoFit/>
            </a:bodyPr>
            <a:lstStyle/>
            <a:p>
              <a:r>
                <a:rPr lang="en-GB" sz="1200" dirty="0">
                  <a:solidFill>
                    <a:schemeClr val="bg1"/>
                  </a:solidFill>
                  <a:cs typeface="Arial" pitchFamily="34" charset="0"/>
                </a:rPr>
                <a:t>Potential net debt adjustments</a:t>
              </a:r>
              <a:endParaRPr lang="en-GB" sz="1800" b="0" dirty="0">
                <a:solidFill>
                  <a:schemeClr val="bg1"/>
                </a:solidFill>
                <a:latin typeface="Arial" pitchFamily="34" charset="0"/>
                <a:cs typeface="Arial" pitchFamily="34" charset="0"/>
              </a:endParaRPr>
            </a:p>
          </p:txBody>
        </p:sp>
        <p:sp>
          <p:nvSpPr>
            <p:cNvPr id="966661" name="Rectangle 5"/>
            <p:cNvSpPr>
              <a:spLocks noChangeArrowheads="1"/>
            </p:cNvSpPr>
            <p:nvPr/>
          </p:nvSpPr>
          <p:spPr bwMode="auto">
            <a:xfrm>
              <a:off x="4963258" y="1741489"/>
              <a:ext cx="540212" cy="169277"/>
            </a:xfrm>
            <a:prstGeom prst="rect">
              <a:avLst/>
            </a:prstGeom>
            <a:noFill/>
            <a:ln w="9525">
              <a:noFill/>
              <a:miter lim="800000"/>
              <a:headEnd/>
              <a:tailEnd/>
            </a:ln>
          </p:spPr>
          <p:txBody>
            <a:bodyPr wrap="none" lIns="0" tIns="0" rIns="0" bIns="0">
              <a:spAutoFit/>
            </a:bodyPr>
            <a:lstStyle/>
            <a:p>
              <a:r>
                <a:rPr lang="en-GB" sz="1100">
                  <a:cs typeface="Arial" pitchFamily="34" charset="0"/>
                </a:rPr>
                <a:t>June 30,</a:t>
              </a:r>
              <a:endParaRPr lang="en-GB" sz="1800" b="0">
                <a:latin typeface="Arial" pitchFamily="34" charset="0"/>
                <a:cs typeface="Arial" pitchFamily="34" charset="0"/>
              </a:endParaRPr>
            </a:p>
          </p:txBody>
        </p:sp>
        <p:sp>
          <p:nvSpPr>
            <p:cNvPr id="966662" name="Rectangle 6"/>
            <p:cNvSpPr>
              <a:spLocks noChangeArrowheads="1"/>
            </p:cNvSpPr>
            <p:nvPr/>
          </p:nvSpPr>
          <p:spPr bwMode="auto">
            <a:xfrm>
              <a:off x="290146" y="1968501"/>
              <a:ext cx="314189" cy="169277"/>
            </a:xfrm>
            <a:prstGeom prst="rect">
              <a:avLst/>
            </a:prstGeom>
            <a:noFill/>
            <a:ln w="9525">
              <a:noFill/>
              <a:miter lim="800000"/>
              <a:headEnd/>
              <a:tailEnd/>
            </a:ln>
          </p:spPr>
          <p:txBody>
            <a:bodyPr wrap="none" lIns="0" tIns="0" rIns="0" bIns="0">
              <a:spAutoFit/>
            </a:bodyPr>
            <a:lstStyle/>
            <a:p>
              <a:r>
                <a:rPr lang="en-GB" sz="1100">
                  <a:cs typeface="Arial" pitchFamily="34" charset="0"/>
                </a:rPr>
                <a:t>$000</a:t>
              </a:r>
              <a:endParaRPr lang="en-GB" sz="1800" b="0">
                <a:latin typeface="Arial" pitchFamily="34" charset="0"/>
                <a:cs typeface="Arial" pitchFamily="34" charset="0"/>
              </a:endParaRPr>
            </a:p>
          </p:txBody>
        </p:sp>
        <p:sp>
          <p:nvSpPr>
            <p:cNvPr id="966663" name="Rectangle 7"/>
            <p:cNvSpPr>
              <a:spLocks noChangeArrowheads="1"/>
            </p:cNvSpPr>
            <p:nvPr/>
          </p:nvSpPr>
          <p:spPr bwMode="auto">
            <a:xfrm>
              <a:off x="5202116" y="1943100"/>
              <a:ext cx="314189" cy="169277"/>
            </a:xfrm>
            <a:prstGeom prst="rect">
              <a:avLst/>
            </a:prstGeom>
            <a:noFill/>
            <a:ln w="9525">
              <a:noFill/>
              <a:miter lim="800000"/>
              <a:headEnd/>
              <a:tailEnd/>
            </a:ln>
          </p:spPr>
          <p:txBody>
            <a:bodyPr wrap="none" lIns="0" tIns="0" rIns="0" bIns="0">
              <a:spAutoFit/>
            </a:bodyPr>
            <a:lstStyle/>
            <a:p>
              <a:r>
                <a:rPr lang="en-GB" sz="1100" dirty="0" smtClean="0">
                  <a:cs typeface="Arial" pitchFamily="34" charset="0"/>
                </a:rPr>
                <a:t>2011</a:t>
              </a:r>
              <a:endParaRPr lang="en-GB" sz="1100" dirty="0">
                <a:cs typeface="Arial" pitchFamily="34" charset="0"/>
              </a:endParaRPr>
            </a:p>
          </p:txBody>
        </p:sp>
        <p:sp>
          <p:nvSpPr>
            <p:cNvPr id="966664" name="Rectangle 8"/>
            <p:cNvSpPr>
              <a:spLocks noChangeArrowheads="1"/>
            </p:cNvSpPr>
            <p:nvPr/>
          </p:nvSpPr>
          <p:spPr bwMode="auto">
            <a:xfrm>
              <a:off x="290146" y="2297114"/>
              <a:ext cx="1652697" cy="169277"/>
            </a:xfrm>
            <a:prstGeom prst="rect">
              <a:avLst/>
            </a:prstGeom>
            <a:noFill/>
            <a:ln w="9525">
              <a:noFill/>
              <a:miter lim="800000"/>
              <a:headEnd/>
              <a:tailEnd/>
            </a:ln>
          </p:spPr>
          <p:txBody>
            <a:bodyPr wrap="none" lIns="0" tIns="0" rIns="0" bIns="0">
              <a:spAutoFit/>
            </a:bodyPr>
            <a:lstStyle/>
            <a:p>
              <a:r>
                <a:rPr lang="en-GB" sz="1100" b="0">
                  <a:solidFill>
                    <a:schemeClr val="tx1"/>
                  </a:solidFill>
                  <a:cs typeface="Arial" pitchFamily="34" charset="0"/>
                </a:rPr>
                <a:t>Reported Loans and cash:</a:t>
              </a:r>
              <a:endParaRPr lang="en-GB" sz="1800" b="0">
                <a:solidFill>
                  <a:schemeClr val="tx1"/>
                </a:solidFill>
                <a:latin typeface="Arial" pitchFamily="34" charset="0"/>
                <a:cs typeface="Arial" pitchFamily="34" charset="0"/>
              </a:endParaRPr>
            </a:p>
          </p:txBody>
        </p:sp>
        <p:sp>
          <p:nvSpPr>
            <p:cNvPr id="966665" name="Rectangle 9"/>
            <p:cNvSpPr>
              <a:spLocks noChangeArrowheads="1"/>
            </p:cNvSpPr>
            <p:nvPr/>
          </p:nvSpPr>
          <p:spPr bwMode="auto">
            <a:xfrm>
              <a:off x="5051182" y="2297114"/>
              <a:ext cx="431208" cy="169277"/>
            </a:xfrm>
            <a:prstGeom prst="rect">
              <a:avLst/>
            </a:prstGeom>
            <a:noFill/>
            <a:ln w="9525">
              <a:noFill/>
              <a:miter lim="800000"/>
              <a:headEnd/>
              <a:tailEnd/>
            </a:ln>
          </p:spPr>
          <p:txBody>
            <a:bodyPr wrap="none" lIns="0" tIns="0" rIns="0" bIns="0">
              <a:spAutoFit/>
            </a:bodyPr>
            <a:lstStyle/>
            <a:p>
              <a:r>
                <a:rPr lang="en-GB" sz="1100" b="0">
                  <a:solidFill>
                    <a:schemeClr val="tx1"/>
                  </a:solidFill>
                  <a:cs typeface="Arial" pitchFamily="34" charset="0"/>
                </a:rPr>
                <a:t>20,000</a:t>
              </a:r>
              <a:endParaRPr lang="en-GB" sz="1800" b="0">
                <a:solidFill>
                  <a:schemeClr val="tx1"/>
                </a:solidFill>
                <a:latin typeface="Arial" pitchFamily="34" charset="0"/>
                <a:cs typeface="Arial" pitchFamily="34" charset="0"/>
              </a:endParaRPr>
            </a:p>
          </p:txBody>
        </p:sp>
        <p:sp>
          <p:nvSpPr>
            <p:cNvPr id="966666" name="Rectangle 10"/>
            <p:cNvSpPr>
              <a:spLocks noChangeArrowheads="1"/>
            </p:cNvSpPr>
            <p:nvPr/>
          </p:nvSpPr>
          <p:spPr bwMode="auto">
            <a:xfrm>
              <a:off x="4822581" y="2297114"/>
              <a:ext cx="230832" cy="169277"/>
            </a:xfrm>
            <a:prstGeom prst="rect">
              <a:avLst/>
            </a:prstGeom>
            <a:noFill/>
            <a:ln w="9525">
              <a:noFill/>
              <a:miter lim="800000"/>
              <a:headEnd/>
              <a:tailEnd/>
            </a:ln>
          </p:spPr>
          <p:txBody>
            <a:bodyPr wrap="none" lIns="0" tIns="0" rIns="0" bIns="0">
              <a:spAutoFit/>
            </a:bodyPr>
            <a:lstStyle/>
            <a:p>
              <a:r>
                <a:rPr lang="en-GB" sz="1100" b="0">
                  <a:solidFill>
                    <a:schemeClr val="tx1"/>
                  </a:solidFill>
                  <a:cs typeface="Arial" pitchFamily="34" charset="0"/>
                </a:rPr>
                <a:t>      </a:t>
              </a:r>
              <a:endParaRPr lang="en-GB" sz="1800" b="0">
                <a:solidFill>
                  <a:schemeClr val="tx1"/>
                </a:solidFill>
                <a:latin typeface="Arial" pitchFamily="34" charset="0"/>
                <a:cs typeface="Arial" pitchFamily="34" charset="0"/>
              </a:endParaRPr>
            </a:p>
          </p:txBody>
        </p:sp>
        <p:sp>
          <p:nvSpPr>
            <p:cNvPr id="966667" name="Rectangle 11"/>
            <p:cNvSpPr>
              <a:spLocks noChangeArrowheads="1"/>
            </p:cNvSpPr>
            <p:nvPr/>
          </p:nvSpPr>
          <p:spPr bwMode="auto">
            <a:xfrm>
              <a:off x="5051181" y="2297114"/>
              <a:ext cx="38472" cy="169277"/>
            </a:xfrm>
            <a:prstGeom prst="rect">
              <a:avLst/>
            </a:prstGeom>
            <a:noFill/>
            <a:ln w="9525">
              <a:noFill/>
              <a:miter lim="800000"/>
              <a:headEnd/>
              <a:tailEnd/>
            </a:ln>
          </p:spPr>
          <p:txBody>
            <a:bodyPr wrap="none" lIns="0" tIns="0" rIns="0" bIns="0">
              <a:spAutoFit/>
            </a:bodyPr>
            <a:lstStyle/>
            <a:p>
              <a:r>
                <a:rPr lang="en-GB" sz="1100" b="0">
                  <a:solidFill>
                    <a:schemeClr val="tx1"/>
                  </a:solidFill>
                  <a:cs typeface="Arial" pitchFamily="34" charset="0"/>
                </a:rPr>
                <a:t> </a:t>
              </a:r>
              <a:endParaRPr lang="en-GB" sz="1800" b="0">
                <a:solidFill>
                  <a:schemeClr val="tx1"/>
                </a:solidFill>
                <a:latin typeface="Arial" pitchFamily="34" charset="0"/>
                <a:cs typeface="Arial" pitchFamily="34" charset="0"/>
              </a:endParaRPr>
            </a:p>
          </p:txBody>
        </p:sp>
        <p:sp>
          <p:nvSpPr>
            <p:cNvPr id="966668" name="Rectangle 12"/>
            <p:cNvSpPr>
              <a:spLocks noChangeArrowheads="1"/>
            </p:cNvSpPr>
            <p:nvPr/>
          </p:nvSpPr>
          <p:spPr bwMode="auto">
            <a:xfrm>
              <a:off x="290147" y="2613026"/>
              <a:ext cx="1386598" cy="169277"/>
            </a:xfrm>
            <a:prstGeom prst="rect">
              <a:avLst/>
            </a:prstGeom>
            <a:noFill/>
            <a:ln w="9525">
              <a:noFill/>
              <a:miter lim="800000"/>
              <a:headEnd/>
              <a:tailEnd/>
            </a:ln>
          </p:spPr>
          <p:txBody>
            <a:bodyPr wrap="none" lIns="0" tIns="0" rIns="0" bIns="0">
              <a:spAutoFit/>
            </a:bodyPr>
            <a:lstStyle/>
            <a:p>
              <a:r>
                <a:rPr lang="en-GB" sz="1100" b="0">
                  <a:solidFill>
                    <a:schemeClr val="tx1"/>
                  </a:solidFill>
                  <a:cs typeface="Arial" pitchFamily="34" charset="0"/>
                </a:rPr>
                <a:t>Potential adjustments </a:t>
              </a:r>
              <a:endParaRPr lang="en-GB" sz="1800" b="0">
                <a:solidFill>
                  <a:schemeClr val="tx1"/>
                </a:solidFill>
                <a:latin typeface="Arial" pitchFamily="34" charset="0"/>
                <a:cs typeface="Arial" pitchFamily="34" charset="0"/>
              </a:endParaRPr>
            </a:p>
          </p:txBody>
        </p:sp>
        <p:sp>
          <p:nvSpPr>
            <p:cNvPr id="966669" name="Rectangle 13"/>
            <p:cNvSpPr>
              <a:spLocks noChangeArrowheads="1"/>
            </p:cNvSpPr>
            <p:nvPr/>
          </p:nvSpPr>
          <p:spPr bwMode="auto">
            <a:xfrm>
              <a:off x="441081" y="2814639"/>
              <a:ext cx="1022716" cy="169277"/>
            </a:xfrm>
            <a:prstGeom prst="rect">
              <a:avLst/>
            </a:prstGeom>
            <a:noFill/>
            <a:ln w="9525">
              <a:noFill/>
              <a:miter lim="800000"/>
              <a:headEnd/>
              <a:tailEnd/>
            </a:ln>
          </p:spPr>
          <p:txBody>
            <a:bodyPr wrap="none" lIns="0" tIns="0" rIns="0" bIns="0">
              <a:spAutoFit/>
            </a:bodyPr>
            <a:lstStyle/>
            <a:p>
              <a:r>
                <a:rPr lang="en-GB" sz="1100" b="0">
                  <a:solidFill>
                    <a:schemeClr val="tx1"/>
                  </a:solidFill>
                  <a:cs typeface="Arial" pitchFamily="34" charset="0"/>
                </a:rPr>
                <a:t>(1)  Guarantees </a:t>
              </a:r>
              <a:endParaRPr lang="en-GB" sz="1800" b="0">
                <a:solidFill>
                  <a:schemeClr val="tx1"/>
                </a:solidFill>
                <a:latin typeface="Arial" pitchFamily="34" charset="0"/>
                <a:cs typeface="Arial" pitchFamily="34" charset="0"/>
              </a:endParaRPr>
            </a:p>
          </p:txBody>
        </p:sp>
        <p:sp>
          <p:nvSpPr>
            <p:cNvPr id="966670" name="Rectangle 14"/>
            <p:cNvSpPr>
              <a:spLocks noChangeArrowheads="1"/>
            </p:cNvSpPr>
            <p:nvPr/>
          </p:nvSpPr>
          <p:spPr bwMode="auto">
            <a:xfrm>
              <a:off x="4381500" y="2814639"/>
              <a:ext cx="235642" cy="169277"/>
            </a:xfrm>
            <a:prstGeom prst="rect">
              <a:avLst/>
            </a:prstGeom>
            <a:noFill/>
            <a:ln w="9525">
              <a:noFill/>
              <a:miter lim="800000"/>
              <a:headEnd/>
              <a:tailEnd/>
            </a:ln>
          </p:spPr>
          <p:txBody>
            <a:bodyPr wrap="none" lIns="0" tIns="0" rIns="0" bIns="0">
              <a:spAutoFit/>
            </a:bodyPr>
            <a:lstStyle/>
            <a:p>
              <a:r>
                <a:rPr lang="en-GB" sz="1100" b="0">
                  <a:solidFill>
                    <a:schemeClr val="tx1"/>
                  </a:solidFill>
                  <a:cs typeface="Arial" pitchFamily="34" charset="0"/>
                </a:rPr>
                <a:t>600</a:t>
              </a:r>
              <a:endParaRPr lang="en-GB" sz="1800" b="0">
                <a:solidFill>
                  <a:schemeClr val="tx1"/>
                </a:solidFill>
                <a:latin typeface="Arial" pitchFamily="34" charset="0"/>
                <a:cs typeface="Arial" pitchFamily="34" charset="0"/>
              </a:endParaRPr>
            </a:p>
          </p:txBody>
        </p:sp>
        <p:sp>
          <p:nvSpPr>
            <p:cNvPr id="966671" name="Rectangle 15"/>
            <p:cNvSpPr>
              <a:spLocks noChangeArrowheads="1"/>
            </p:cNvSpPr>
            <p:nvPr/>
          </p:nvSpPr>
          <p:spPr bwMode="auto">
            <a:xfrm>
              <a:off x="4141177" y="2814639"/>
              <a:ext cx="230832" cy="169277"/>
            </a:xfrm>
            <a:prstGeom prst="rect">
              <a:avLst/>
            </a:prstGeom>
            <a:noFill/>
            <a:ln w="9525">
              <a:noFill/>
              <a:miter lim="800000"/>
              <a:headEnd/>
              <a:tailEnd/>
            </a:ln>
          </p:spPr>
          <p:txBody>
            <a:bodyPr wrap="none" lIns="0" tIns="0" rIns="0" bIns="0">
              <a:spAutoFit/>
            </a:bodyPr>
            <a:lstStyle/>
            <a:p>
              <a:r>
                <a:rPr lang="en-GB" sz="1100" b="0">
                  <a:solidFill>
                    <a:schemeClr val="tx1"/>
                  </a:solidFill>
                  <a:cs typeface="Arial" pitchFamily="34" charset="0"/>
                </a:rPr>
                <a:t>      </a:t>
              </a:r>
              <a:endParaRPr lang="en-GB" sz="1800" b="0">
                <a:solidFill>
                  <a:schemeClr val="tx1"/>
                </a:solidFill>
                <a:latin typeface="Arial" pitchFamily="34" charset="0"/>
                <a:cs typeface="Arial" pitchFamily="34" charset="0"/>
              </a:endParaRPr>
            </a:p>
          </p:txBody>
        </p:sp>
        <p:sp>
          <p:nvSpPr>
            <p:cNvPr id="966672" name="Rectangle 16"/>
            <p:cNvSpPr>
              <a:spLocks noChangeArrowheads="1"/>
            </p:cNvSpPr>
            <p:nvPr/>
          </p:nvSpPr>
          <p:spPr bwMode="auto">
            <a:xfrm>
              <a:off x="4368312" y="2814639"/>
              <a:ext cx="38472" cy="169277"/>
            </a:xfrm>
            <a:prstGeom prst="rect">
              <a:avLst/>
            </a:prstGeom>
            <a:noFill/>
            <a:ln w="9525">
              <a:noFill/>
              <a:miter lim="800000"/>
              <a:headEnd/>
              <a:tailEnd/>
            </a:ln>
          </p:spPr>
          <p:txBody>
            <a:bodyPr wrap="none" lIns="0" tIns="0" rIns="0" bIns="0">
              <a:spAutoFit/>
            </a:bodyPr>
            <a:lstStyle/>
            <a:p>
              <a:r>
                <a:rPr lang="en-GB" sz="1100" b="0">
                  <a:solidFill>
                    <a:schemeClr val="tx1"/>
                  </a:solidFill>
                  <a:cs typeface="Arial" pitchFamily="34" charset="0"/>
                </a:rPr>
                <a:t> </a:t>
              </a:r>
              <a:endParaRPr lang="en-GB" sz="1800" b="0">
                <a:solidFill>
                  <a:schemeClr val="tx1"/>
                </a:solidFill>
                <a:latin typeface="Arial" pitchFamily="34" charset="0"/>
                <a:cs typeface="Arial" pitchFamily="34" charset="0"/>
              </a:endParaRPr>
            </a:p>
          </p:txBody>
        </p:sp>
        <p:sp>
          <p:nvSpPr>
            <p:cNvPr id="966673" name="Rectangle 17"/>
            <p:cNvSpPr>
              <a:spLocks noChangeArrowheads="1"/>
            </p:cNvSpPr>
            <p:nvPr/>
          </p:nvSpPr>
          <p:spPr bwMode="auto">
            <a:xfrm>
              <a:off x="441081" y="3016251"/>
              <a:ext cx="1325684" cy="446276"/>
            </a:xfrm>
            <a:prstGeom prst="rect">
              <a:avLst/>
            </a:prstGeom>
            <a:noFill/>
            <a:ln w="9525">
              <a:noFill/>
              <a:miter lim="800000"/>
              <a:headEnd/>
              <a:tailEnd/>
            </a:ln>
          </p:spPr>
          <p:txBody>
            <a:bodyPr wrap="none" lIns="0" tIns="0" rIns="0" bIns="0">
              <a:spAutoFit/>
            </a:bodyPr>
            <a:lstStyle/>
            <a:p>
              <a:pPr marL="266700" indent="-266700">
                <a:buFontTx/>
                <a:buAutoNum type="arabicParenBoth" startAt="2"/>
              </a:pPr>
              <a:r>
                <a:rPr lang="en-GB" sz="1100" b="0">
                  <a:solidFill>
                    <a:schemeClr val="tx1"/>
                  </a:solidFill>
                  <a:cs typeface="Arial" pitchFamily="34" charset="0"/>
                </a:rPr>
                <a:t>Debt break costs</a:t>
              </a:r>
            </a:p>
            <a:p>
              <a:pPr marL="266700" indent="-266700"/>
              <a:endParaRPr lang="en-GB" sz="1800" b="0">
                <a:solidFill>
                  <a:schemeClr val="tx1"/>
                </a:solidFill>
                <a:latin typeface="Arial" pitchFamily="34" charset="0"/>
                <a:cs typeface="Arial" pitchFamily="34" charset="0"/>
              </a:endParaRPr>
            </a:p>
          </p:txBody>
        </p:sp>
        <p:sp>
          <p:nvSpPr>
            <p:cNvPr id="966674" name="Rectangle 18"/>
            <p:cNvSpPr>
              <a:spLocks noChangeArrowheads="1"/>
            </p:cNvSpPr>
            <p:nvPr/>
          </p:nvSpPr>
          <p:spPr bwMode="auto">
            <a:xfrm>
              <a:off x="4381500" y="3016251"/>
              <a:ext cx="235642" cy="169277"/>
            </a:xfrm>
            <a:prstGeom prst="rect">
              <a:avLst/>
            </a:prstGeom>
            <a:noFill/>
            <a:ln w="9525">
              <a:noFill/>
              <a:miter lim="800000"/>
              <a:headEnd/>
              <a:tailEnd/>
            </a:ln>
          </p:spPr>
          <p:txBody>
            <a:bodyPr wrap="none" lIns="0" tIns="0" rIns="0" bIns="0">
              <a:spAutoFit/>
            </a:bodyPr>
            <a:lstStyle/>
            <a:p>
              <a:r>
                <a:rPr lang="en-GB" sz="1100" b="0">
                  <a:solidFill>
                    <a:schemeClr val="tx1"/>
                  </a:solidFill>
                  <a:cs typeface="Arial" pitchFamily="34" charset="0"/>
                </a:rPr>
                <a:t>650</a:t>
              </a:r>
              <a:endParaRPr lang="en-GB" sz="1800" b="0">
                <a:solidFill>
                  <a:schemeClr val="tx1"/>
                </a:solidFill>
                <a:latin typeface="Arial" pitchFamily="34" charset="0"/>
                <a:cs typeface="Arial" pitchFamily="34" charset="0"/>
              </a:endParaRPr>
            </a:p>
          </p:txBody>
        </p:sp>
        <p:sp>
          <p:nvSpPr>
            <p:cNvPr id="966675" name="Rectangle 19"/>
            <p:cNvSpPr>
              <a:spLocks noChangeArrowheads="1"/>
            </p:cNvSpPr>
            <p:nvPr/>
          </p:nvSpPr>
          <p:spPr bwMode="auto">
            <a:xfrm>
              <a:off x="4141177" y="3016251"/>
              <a:ext cx="230832" cy="169277"/>
            </a:xfrm>
            <a:prstGeom prst="rect">
              <a:avLst/>
            </a:prstGeom>
            <a:noFill/>
            <a:ln w="9525">
              <a:noFill/>
              <a:miter lim="800000"/>
              <a:headEnd/>
              <a:tailEnd/>
            </a:ln>
          </p:spPr>
          <p:txBody>
            <a:bodyPr wrap="none" lIns="0" tIns="0" rIns="0" bIns="0">
              <a:spAutoFit/>
            </a:bodyPr>
            <a:lstStyle/>
            <a:p>
              <a:r>
                <a:rPr lang="en-GB" sz="1100" b="0">
                  <a:solidFill>
                    <a:schemeClr val="tx1"/>
                  </a:solidFill>
                  <a:cs typeface="Arial" pitchFamily="34" charset="0"/>
                </a:rPr>
                <a:t>      </a:t>
              </a:r>
              <a:endParaRPr lang="en-GB" sz="1800" b="0">
                <a:solidFill>
                  <a:schemeClr val="tx1"/>
                </a:solidFill>
                <a:latin typeface="Arial" pitchFamily="34" charset="0"/>
                <a:cs typeface="Arial" pitchFamily="34" charset="0"/>
              </a:endParaRPr>
            </a:p>
          </p:txBody>
        </p:sp>
        <p:sp>
          <p:nvSpPr>
            <p:cNvPr id="966676" name="Rectangle 20"/>
            <p:cNvSpPr>
              <a:spLocks noChangeArrowheads="1"/>
            </p:cNvSpPr>
            <p:nvPr/>
          </p:nvSpPr>
          <p:spPr bwMode="auto">
            <a:xfrm>
              <a:off x="4368312" y="3016251"/>
              <a:ext cx="38472" cy="169277"/>
            </a:xfrm>
            <a:prstGeom prst="rect">
              <a:avLst/>
            </a:prstGeom>
            <a:noFill/>
            <a:ln w="9525">
              <a:noFill/>
              <a:miter lim="800000"/>
              <a:headEnd/>
              <a:tailEnd/>
            </a:ln>
          </p:spPr>
          <p:txBody>
            <a:bodyPr wrap="none" lIns="0" tIns="0" rIns="0" bIns="0">
              <a:spAutoFit/>
            </a:bodyPr>
            <a:lstStyle/>
            <a:p>
              <a:r>
                <a:rPr lang="en-GB" sz="1100" b="0">
                  <a:solidFill>
                    <a:schemeClr val="tx1"/>
                  </a:solidFill>
                  <a:cs typeface="Arial" pitchFamily="34" charset="0"/>
                </a:rPr>
                <a:t> </a:t>
              </a:r>
              <a:endParaRPr lang="en-GB" sz="1800" b="0">
                <a:solidFill>
                  <a:schemeClr val="tx1"/>
                </a:solidFill>
                <a:latin typeface="Arial" pitchFamily="34" charset="0"/>
                <a:cs typeface="Arial" pitchFamily="34" charset="0"/>
              </a:endParaRPr>
            </a:p>
          </p:txBody>
        </p:sp>
        <p:sp>
          <p:nvSpPr>
            <p:cNvPr id="966677" name="Rectangle 21"/>
            <p:cNvSpPr>
              <a:spLocks noChangeArrowheads="1"/>
            </p:cNvSpPr>
            <p:nvPr/>
          </p:nvSpPr>
          <p:spPr bwMode="auto">
            <a:xfrm>
              <a:off x="441082" y="3217864"/>
              <a:ext cx="1266372" cy="169277"/>
            </a:xfrm>
            <a:prstGeom prst="rect">
              <a:avLst/>
            </a:prstGeom>
            <a:noFill/>
            <a:ln w="9525">
              <a:noFill/>
              <a:miter lim="800000"/>
              <a:headEnd/>
              <a:tailEnd/>
            </a:ln>
          </p:spPr>
          <p:txBody>
            <a:bodyPr wrap="none" lIns="0" tIns="0" rIns="0" bIns="0">
              <a:spAutoFit/>
            </a:bodyPr>
            <a:lstStyle/>
            <a:p>
              <a:r>
                <a:rPr lang="en-GB" sz="1100" b="0">
                  <a:solidFill>
                    <a:schemeClr val="tx1"/>
                  </a:solidFill>
                  <a:cs typeface="Arial" pitchFamily="34" charset="0"/>
                </a:rPr>
                <a:t>(3)  Accrued interest</a:t>
              </a:r>
              <a:endParaRPr lang="en-GB" sz="1800" b="0">
                <a:solidFill>
                  <a:schemeClr val="tx1"/>
                </a:solidFill>
                <a:latin typeface="Arial" pitchFamily="34" charset="0"/>
                <a:cs typeface="Arial" pitchFamily="34" charset="0"/>
              </a:endParaRPr>
            </a:p>
          </p:txBody>
        </p:sp>
        <p:sp>
          <p:nvSpPr>
            <p:cNvPr id="966678" name="Rectangle 22"/>
            <p:cNvSpPr>
              <a:spLocks noChangeArrowheads="1"/>
            </p:cNvSpPr>
            <p:nvPr/>
          </p:nvSpPr>
          <p:spPr bwMode="auto">
            <a:xfrm>
              <a:off x="4393224" y="3217864"/>
              <a:ext cx="235642" cy="169277"/>
            </a:xfrm>
            <a:prstGeom prst="rect">
              <a:avLst/>
            </a:prstGeom>
            <a:noFill/>
            <a:ln w="9525">
              <a:noFill/>
              <a:miter lim="800000"/>
              <a:headEnd/>
              <a:tailEnd/>
            </a:ln>
          </p:spPr>
          <p:txBody>
            <a:bodyPr wrap="none" lIns="0" tIns="0" rIns="0" bIns="0">
              <a:spAutoFit/>
            </a:bodyPr>
            <a:lstStyle/>
            <a:p>
              <a:r>
                <a:rPr lang="en-GB" sz="1100" b="0">
                  <a:solidFill>
                    <a:schemeClr val="tx1"/>
                  </a:solidFill>
                  <a:cs typeface="Arial" pitchFamily="34" charset="0"/>
                </a:rPr>
                <a:t>500</a:t>
              </a:r>
              <a:endParaRPr lang="en-GB" sz="1800" b="0">
                <a:solidFill>
                  <a:schemeClr val="tx1"/>
                </a:solidFill>
                <a:latin typeface="Arial" pitchFamily="34" charset="0"/>
                <a:cs typeface="Arial" pitchFamily="34" charset="0"/>
              </a:endParaRPr>
            </a:p>
          </p:txBody>
        </p:sp>
        <p:sp>
          <p:nvSpPr>
            <p:cNvPr id="966679" name="Rectangle 23"/>
            <p:cNvSpPr>
              <a:spLocks noChangeArrowheads="1"/>
            </p:cNvSpPr>
            <p:nvPr/>
          </p:nvSpPr>
          <p:spPr bwMode="auto">
            <a:xfrm>
              <a:off x="4141177" y="3217864"/>
              <a:ext cx="230832" cy="169277"/>
            </a:xfrm>
            <a:prstGeom prst="rect">
              <a:avLst/>
            </a:prstGeom>
            <a:noFill/>
            <a:ln w="9525">
              <a:noFill/>
              <a:miter lim="800000"/>
              <a:headEnd/>
              <a:tailEnd/>
            </a:ln>
          </p:spPr>
          <p:txBody>
            <a:bodyPr wrap="none" lIns="0" tIns="0" rIns="0" bIns="0">
              <a:spAutoFit/>
            </a:bodyPr>
            <a:lstStyle/>
            <a:p>
              <a:r>
                <a:rPr lang="en-GB" sz="1100" b="0">
                  <a:solidFill>
                    <a:schemeClr val="tx1"/>
                  </a:solidFill>
                  <a:cs typeface="Arial" pitchFamily="34" charset="0"/>
                </a:rPr>
                <a:t>      </a:t>
              </a:r>
              <a:endParaRPr lang="en-GB" sz="1800" b="0">
                <a:solidFill>
                  <a:schemeClr val="tx1"/>
                </a:solidFill>
                <a:latin typeface="Arial" pitchFamily="34" charset="0"/>
                <a:cs typeface="Arial" pitchFamily="34" charset="0"/>
              </a:endParaRPr>
            </a:p>
          </p:txBody>
        </p:sp>
        <p:sp>
          <p:nvSpPr>
            <p:cNvPr id="966680" name="Rectangle 24"/>
            <p:cNvSpPr>
              <a:spLocks noChangeArrowheads="1"/>
            </p:cNvSpPr>
            <p:nvPr/>
          </p:nvSpPr>
          <p:spPr bwMode="auto">
            <a:xfrm>
              <a:off x="4368312" y="3217864"/>
              <a:ext cx="38472" cy="169277"/>
            </a:xfrm>
            <a:prstGeom prst="rect">
              <a:avLst/>
            </a:prstGeom>
            <a:noFill/>
            <a:ln w="9525">
              <a:noFill/>
              <a:miter lim="800000"/>
              <a:headEnd/>
              <a:tailEnd/>
            </a:ln>
          </p:spPr>
          <p:txBody>
            <a:bodyPr wrap="none" lIns="0" tIns="0" rIns="0" bIns="0">
              <a:spAutoFit/>
            </a:bodyPr>
            <a:lstStyle/>
            <a:p>
              <a:r>
                <a:rPr lang="en-GB" sz="1100" b="0">
                  <a:solidFill>
                    <a:schemeClr val="tx1"/>
                  </a:solidFill>
                  <a:cs typeface="Arial" pitchFamily="34" charset="0"/>
                </a:rPr>
                <a:t> </a:t>
              </a:r>
              <a:endParaRPr lang="en-GB" sz="1800" b="0">
                <a:solidFill>
                  <a:schemeClr val="tx1"/>
                </a:solidFill>
                <a:latin typeface="Arial" pitchFamily="34" charset="0"/>
                <a:cs typeface="Arial" pitchFamily="34" charset="0"/>
              </a:endParaRPr>
            </a:p>
          </p:txBody>
        </p:sp>
        <p:sp>
          <p:nvSpPr>
            <p:cNvPr id="966681" name="Rectangle 25"/>
            <p:cNvSpPr>
              <a:spLocks noChangeArrowheads="1"/>
            </p:cNvSpPr>
            <p:nvPr/>
          </p:nvSpPr>
          <p:spPr bwMode="auto">
            <a:xfrm>
              <a:off x="441081" y="3421063"/>
              <a:ext cx="2146421" cy="169277"/>
            </a:xfrm>
            <a:prstGeom prst="rect">
              <a:avLst/>
            </a:prstGeom>
            <a:noFill/>
            <a:ln w="9525">
              <a:noFill/>
              <a:miter lim="800000"/>
              <a:headEnd/>
              <a:tailEnd/>
            </a:ln>
          </p:spPr>
          <p:txBody>
            <a:bodyPr wrap="none" lIns="0" tIns="0" rIns="0" bIns="0">
              <a:spAutoFit/>
            </a:bodyPr>
            <a:lstStyle/>
            <a:p>
              <a:r>
                <a:rPr lang="en-GB" sz="1100" b="0">
                  <a:solidFill>
                    <a:schemeClr val="tx1"/>
                  </a:solidFill>
                  <a:cs typeface="Arial" pitchFamily="34" charset="0"/>
                </a:rPr>
                <a:t>(4)  Short term element of net debt</a:t>
              </a:r>
              <a:endParaRPr lang="en-GB" sz="1800" b="0">
                <a:solidFill>
                  <a:schemeClr val="tx1"/>
                </a:solidFill>
                <a:latin typeface="Arial" pitchFamily="34" charset="0"/>
                <a:cs typeface="Arial" pitchFamily="34" charset="0"/>
              </a:endParaRPr>
            </a:p>
          </p:txBody>
        </p:sp>
        <p:sp>
          <p:nvSpPr>
            <p:cNvPr id="966682" name="Rectangle 26"/>
            <p:cNvSpPr>
              <a:spLocks noChangeArrowheads="1"/>
            </p:cNvSpPr>
            <p:nvPr/>
          </p:nvSpPr>
          <p:spPr bwMode="auto">
            <a:xfrm>
              <a:off x="4393224" y="3421063"/>
              <a:ext cx="235642" cy="169277"/>
            </a:xfrm>
            <a:prstGeom prst="rect">
              <a:avLst/>
            </a:prstGeom>
            <a:noFill/>
            <a:ln w="9525">
              <a:noFill/>
              <a:miter lim="800000"/>
              <a:headEnd/>
              <a:tailEnd/>
            </a:ln>
          </p:spPr>
          <p:txBody>
            <a:bodyPr wrap="none" lIns="0" tIns="0" rIns="0" bIns="0">
              <a:spAutoFit/>
            </a:bodyPr>
            <a:lstStyle/>
            <a:p>
              <a:r>
                <a:rPr lang="en-GB" sz="1100" b="0">
                  <a:solidFill>
                    <a:schemeClr val="tx1"/>
                  </a:solidFill>
                  <a:cs typeface="Arial" pitchFamily="34" charset="0"/>
                </a:rPr>
                <a:t>400</a:t>
              </a:r>
              <a:endParaRPr lang="en-GB" sz="1800" b="0">
                <a:solidFill>
                  <a:schemeClr val="tx1"/>
                </a:solidFill>
                <a:latin typeface="Arial" pitchFamily="34" charset="0"/>
                <a:cs typeface="Arial" pitchFamily="34" charset="0"/>
              </a:endParaRPr>
            </a:p>
          </p:txBody>
        </p:sp>
        <p:sp>
          <p:nvSpPr>
            <p:cNvPr id="966683" name="Rectangle 27"/>
            <p:cNvSpPr>
              <a:spLocks noChangeArrowheads="1"/>
            </p:cNvSpPr>
            <p:nvPr/>
          </p:nvSpPr>
          <p:spPr bwMode="auto">
            <a:xfrm>
              <a:off x="4141177" y="3421063"/>
              <a:ext cx="230832" cy="169277"/>
            </a:xfrm>
            <a:prstGeom prst="rect">
              <a:avLst/>
            </a:prstGeom>
            <a:noFill/>
            <a:ln w="9525">
              <a:noFill/>
              <a:miter lim="800000"/>
              <a:headEnd/>
              <a:tailEnd/>
            </a:ln>
          </p:spPr>
          <p:txBody>
            <a:bodyPr wrap="none" lIns="0" tIns="0" rIns="0" bIns="0">
              <a:spAutoFit/>
            </a:bodyPr>
            <a:lstStyle/>
            <a:p>
              <a:r>
                <a:rPr lang="en-GB" sz="1100" b="0">
                  <a:solidFill>
                    <a:schemeClr val="tx1"/>
                  </a:solidFill>
                  <a:cs typeface="Arial" pitchFamily="34" charset="0"/>
                </a:rPr>
                <a:t>      </a:t>
              </a:r>
              <a:endParaRPr lang="en-GB" sz="1800" b="0">
                <a:solidFill>
                  <a:schemeClr val="tx1"/>
                </a:solidFill>
                <a:latin typeface="Arial" pitchFamily="34" charset="0"/>
                <a:cs typeface="Arial" pitchFamily="34" charset="0"/>
              </a:endParaRPr>
            </a:p>
          </p:txBody>
        </p:sp>
        <p:sp>
          <p:nvSpPr>
            <p:cNvPr id="966684" name="Rectangle 28"/>
            <p:cNvSpPr>
              <a:spLocks noChangeArrowheads="1"/>
            </p:cNvSpPr>
            <p:nvPr/>
          </p:nvSpPr>
          <p:spPr bwMode="auto">
            <a:xfrm>
              <a:off x="4368312" y="3421063"/>
              <a:ext cx="38472" cy="169277"/>
            </a:xfrm>
            <a:prstGeom prst="rect">
              <a:avLst/>
            </a:prstGeom>
            <a:noFill/>
            <a:ln w="9525">
              <a:noFill/>
              <a:miter lim="800000"/>
              <a:headEnd/>
              <a:tailEnd/>
            </a:ln>
          </p:spPr>
          <p:txBody>
            <a:bodyPr wrap="none" lIns="0" tIns="0" rIns="0" bIns="0">
              <a:spAutoFit/>
            </a:bodyPr>
            <a:lstStyle/>
            <a:p>
              <a:r>
                <a:rPr lang="en-GB" sz="1100" b="0">
                  <a:solidFill>
                    <a:schemeClr val="tx1"/>
                  </a:solidFill>
                  <a:cs typeface="Arial" pitchFamily="34" charset="0"/>
                </a:rPr>
                <a:t> </a:t>
              </a:r>
              <a:endParaRPr lang="en-GB" sz="1800" b="0">
                <a:solidFill>
                  <a:schemeClr val="tx1"/>
                </a:solidFill>
                <a:latin typeface="Arial" pitchFamily="34" charset="0"/>
                <a:cs typeface="Arial" pitchFamily="34" charset="0"/>
              </a:endParaRPr>
            </a:p>
          </p:txBody>
        </p:sp>
        <p:sp>
          <p:nvSpPr>
            <p:cNvPr id="966685" name="Rectangle 29"/>
            <p:cNvSpPr>
              <a:spLocks noChangeArrowheads="1"/>
            </p:cNvSpPr>
            <p:nvPr/>
          </p:nvSpPr>
          <p:spPr bwMode="auto">
            <a:xfrm>
              <a:off x="441081" y="3622676"/>
              <a:ext cx="1149354" cy="169277"/>
            </a:xfrm>
            <a:prstGeom prst="rect">
              <a:avLst/>
            </a:prstGeom>
            <a:noFill/>
            <a:ln w="9525">
              <a:noFill/>
              <a:miter lim="800000"/>
              <a:headEnd/>
              <a:tailEnd/>
            </a:ln>
          </p:spPr>
          <p:txBody>
            <a:bodyPr wrap="none" lIns="0" tIns="0" rIns="0" bIns="0">
              <a:spAutoFit/>
            </a:bodyPr>
            <a:lstStyle/>
            <a:p>
              <a:r>
                <a:rPr lang="en-GB" sz="1100" b="0">
                  <a:solidFill>
                    <a:schemeClr val="tx1"/>
                  </a:solidFill>
                  <a:cs typeface="Arial" pitchFamily="34" charset="0"/>
                </a:rPr>
                <a:t>(5)  Trapped cash </a:t>
              </a:r>
              <a:endParaRPr lang="en-GB" sz="1800" b="0">
                <a:solidFill>
                  <a:schemeClr val="tx1"/>
                </a:solidFill>
                <a:latin typeface="Arial" pitchFamily="34" charset="0"/>
                <a:cs typeface="Arial" pitchFamily="34" charset="0"/>
              </a:endParaRPr>
            </a:p>
          </p:txBody>
        </p:sp>
        <p:sp>
          <p:nvSpPr>
            <p:cNvPr id="966686" name="Rectangle 30"/>
            <p:cNvSpPr>
              <a:spLocks noChangeArrowheads="1"/>
            </p:cNvSpPr>
            <p:nvPr/>
          </p:nvSpPr>
          <p:spPr bwMode="auto">
            <a:xfrm>
              <a:off x="4406412" y="3622676"/>
              <a:ext cx="235642" cy="169277"/>
            </a:xfrm>
            <a:prstGeom prst="rect">
              <a:avLst/>
            </a:prstGeom>
            <a:noFill/>
            <a:ln w="9525">
              <a:noFill/>
              <a:miter lim="800000"/>
              <a:headEnd/>
              <a:tailEnd/>
            </a:ln>
          </p:spPr>
          <p:txBody>
            <a:bodyPr wrap="none" lIns="0" tIns="0" rIns="0" bIns="0">
              <a:spAutoFit/>
            </a:bodyPr>
            <a:lstStyle/>
            <a:p>
              <a:r>
                <a:rPr lang="en-GB" sz="1100" b="0">
                  <a:solidFill>
                    <a:schemeClr val="tx1"/>
                  </a:solidFill>
                  <a:cs typeface="Arial" pitchFamily="34" charset="0"/>
                </a:rPr>
                <a:t>100</a:t>
              </a:r>
              <a:endParaRPr lang="en-GB" sz="1800" b="0">
                <a:solidFill>
                  <a:schemeClr val="tx1"/>
                </a:solidFill>
                <a:latin typeface="Arial" pitchFamily="34" charset="0"/>
                <a:cs typeface="Arial" pitchFamily="34" charset="0"/>
              </a:endParaRPr>
            </a:p>
          </p:txBody>
        </p:sp>
        <p:sp>
          <p:nvSpPr>
            <p:cNvPr id="966687" name="Rectangle 31"/>
            <p:cNvSpPr>
              <a:spLocks noChangeArrowheads="1"/>
            </p:cNvSpPr>
            <p:nvPr/>
          </p:nvSpPr>
          <p:spPr bwMode="auto">
            <a:xfrm>
              <a:off x="4141177" y="3622676"/>
              <a:ext cx="269304" cy="169277"/>
            </a:xfrm>
            <a:prstGeom prst="rect">
              <a:avLst/>
            </a:prstGeom>
            <a:noFill/>
            <a:ln w="9525">
              <a:noFill/>
              <a:miter lim="800000"/>
              <a:headEnd/>
              <a:tailEnd/>
            </a:ln>
          </p:spPr>
          <p:txBody>
            <a:bodyPr wrap="none" lIns="0" tIns="0" rIns="0" bIns="0">
              <a:spAutoFit/>
            </a:bodyPr>
            <a:lstStyle/>
            <a:p>
              <a:r>
                <a:rPr lang="en-GB" sz="1100" b="0">
                  <a:solidFill>
                    <a:schemeClr val="tx1"/>
                  </a:solidFill>
                  <a:cs typeface="Arial" pitchFamily="34" charset="0"/>
                </a:rPr>
                <a:t>       </a:t>
              </a:r>
              <a:endParaRPr lang="en-GB" sz="1800" b="0">
                <a:solidFill>
                  <a:schemeClr val="tx1"/>
                </a:solidFill>
                <a:latin typeface="Arial" pitchFamily="34" charset="0"/>
                <a:cs typeface="Arial" pitchFamily="34" charset="0"/>
              </a:endParaRPr>
            </a:p>
          </p:txBody>
        </p:sp>
        <p:sp>
          <p:nvSpPr>
            <p:cNvPr id="966688" name="Rectangle 32"/>
            <p:cNvSpPr>
              <a:spLocks noChangeArrowheads="1"/>
            </p:cNvSpPr>
            <p:nvPr/>
          </p:nvSpPr>
          <p:spPr bwMode="auto">
            <a:xfrm>
              <a:off x="4406412" y="3622676"/>
              <a:ext cx="38472" cy="169277"/>
            </a:xfrm>
            <a:prstGeom prst="rect">
              <a:avLst/>
            </a:prstGeom>
            <a:noFill/>
            <a:ln w="9525">
              <a:noFill/>
              <a:miter lim="800000"/>
              <a:headEnd/>
              <a:tailEnd/>
            </a:ln>
          </p:spPr>
          <p:txBody>
            <a:bodyPr wrap="none" lIns="0" tIns="0" rIns="0" bIns="0">
              <a:spAutoFit/>
            </a:bodyPr>
            <a:lstStyle/>
            <a:p>
              <a:r>
                <a:rPr lang="en-GB" sz="1100" b="0">
                  <a:solidFill>
                    <a:schemeClr val="tx1"/>
                  </a:solidFill>
                  <a:cs typeface="Arial" pitchFamily="34" charset="0"/>
                </a:rPr>
                <a:t> </a:t>
              </a:r>
              <a:endParaRPr lang="en-GB" sz="1800" b="0">
                <a:solidFill>
                  <a:schemeClr val="tx1"/>
                </a:solidFill>
                <a:latin typeface="Arial" pitchFamily="34" charset="0"/>
                <a:cs typeface="Arial" pitchFamily="34" charset="0"/>
              </a:endParaRPr>
            </a:p>
          </p:txBody>
        </p:sp>
        <p:sp>
          <p:nvSpPr>
            <p:cNvPr id="966689" name="Rectangle 33"/>
            <p:cNvSpPr>
              <a:spLocks noChangeArrowheads="1"/>
            </p:cNvSpPr>
            <p:nvPr/>
          </p:nvSpPr>
          <p:spPr bwMode="auto">
            <a:xfrm>
              <a:off x="441082" y="3824289"/>
              <a:ext cx="1224694" cy="169277"/>
            </a:xfrm>
            <a:prstGeom prst="rect">
              <a:avLst/>
            </a:prstGeom>
            <a:noFill/>
            <a:ln w="9525">
              <a:noFill/>
              <a:miter lim="800000"/>
              <a:headEnd/>
              <a:tailEnd/>
            </a:ln>
          </p:spPr>
          <p:txBody>
            <a:bodyPr wrap="none" lIns="0" tIns="0" rIns="0" bIns="0">
              <a:spAutoFit/>
            </a:bodyPr>
            <a:lstStyle/>
            <a:p>
              <a:r>
                <a:rPr lang="en-GB" sz="1100" b="0">
                  <a:solidFill>
                    <a:schemeClr val="tx1"/>
                  </a:solidFill>
                  <a:cs typeface="Arial" pitchFamily="34" charset="0"/>
                </a:rPr>
                <a:t>(6)  Pension liability</a:t>
              </a:r>
              <a:endParaRPr lang="en-GB" sz="1800" b="0">
                <a:solidFill>
                  <a:schemeClr val="tx1"/>
                </a:solidFill>
                <a:latin typeface="Arial" pitchFamily="34" charset="0"/>
                <a:cs typeface="Arial" pitchFamily="34" charset="0"/>
              </a:endParaRPr>
            </a:p>
          </p:txBody>
        </p:sp>
        <p:sp>
          <p:nvSpPr>
            <p:cNvPr id="966690" name="Rectangle 34"/>
            <p:cNvSpPr>
              <a:spLocks noChangeArrowheads="1"/>
            </p:cNvSpPr>
            <p:nvPr/>
          </p:nvSpPr>
          <p:spPr bwMode="auto">
            <a:xfrm>
              <a:off x="4469423" y="3824289"/>
              <a:ext cx="157094" cy="169277"/>
            </a:xfrm>
            <a:prstGeom prst="rect">
              <a:avLst/>
            </a:prstGeom>
            <a:noFill/>
            <a:ln w="9525">
              <a:noFill/>
              <a:miter lim="800000"/>
              <a:headEnd/>
              <a:tailEnd/>
            </a:ln>
          </p:spPr>
          <p:txBody>
            <a:bodyPr wrap="none" lIns="0" tIns="0" rIns="0" bIns="0">
              <a:spAutoFit/>
            </a:bodyPr>
            <a:lstStyle/>
            <a:p>
              <a:r>
                <a:rPr lang="en-GB" sz="1100" b="0">
                  <a:solidFill>
                    <a:schemeClr val="tx1"/>
                  </a:solidFill>
                  <a:cs typeface="Arial" pitchFamily="34" charset="0"/>
                </a:rPr>
                <a:t>90</a:t>
              </a:r>
              <a:endParaRPr lang="en-GB" sz="1800" b="0">
                <a:solidFill>
                  <a:schemeClr val="tx1"/>
                </a:solidFill>
                <a:latin typeface="Arial" pitchFamily="34" charset="0"/>
                <a:cs typeface="Arial" pitchFamily="34" charset="0"/>
              </a:endParaRPr>
            </a:p>
          </p:txBody>
        </p:sp>
        <p:sp>
          <p:nvSpPr>
            <p:cNvPr id="966691" name="Rectangle 35"/>
            <p:cNvSpPr>
              <a:spLocks noChangeArrowheads="1"/>
            </p:cNvSpPr>
            <p:nvPr/>
          </p:nvSpPr>
          <p:spPr bwMode="auto">
            <a:xfrm>
              <a:off x="4141177" y="3824289"/>
              <a:ext cx="307777" cy="169277"/>
            </a:xfrm>
            <a:prstGeom prst="rect">
              <a:avLst/>
            </a:prstGeom>
            <a:noFill/>
            <a:ln w="9525">
              <a:noFill/>
              <a:miter lim="800000"/>
              <a:headEnd/>
              <a:tailEnd/>
            </a:ln>
          </p:spPr>
          <p:txBody>
            <a:bodyPr wrap="none" lIns="0" tIns="0" rIns="0" bIns="0">
              <a:spAutoFit/>
            </a:bodyPr>
            <a:lstStyle/>
            <a:p>
              <a:r>
                <a:rPr lang="en-GB" sz="1100" b="0">
                  <a:solidFill>
                    <a:schemeClr val="tx1"/>
                  </a:solidFill>
                  <a:cs typeface="Arial" pitchFamily="34" charset="0"/>
                </a:rPr>
                <a:t>        </a:t>
              </a:r>
              <a:endParaRPr lang="en-GB" sz="1800" b="0">
                <a:solidFill>
                  <a:schemeClr val="tx1"/>
                </a:solidFill>
                <a:latin typeface="Arial" pitchFamily="34" charset="0"/>
                <a:cs typeface="Arial" pitchFamily="34" charset="0"/>
              </a:endParaRPr>
            </a:p>
          </p:txBody>
        </p:sp>
        <p:sp>
          <p:nvSpPr>
            <p:cNvPr id="966692" name="Rectangle 36"/>
            <p:cNvSpPr>
              <a:spLocks noChangeArrowheads="1"/>
            </p:cNvSpPr>
            <p:nvPr/>
          </p:nvSpPr>
          <p:spPr bwMode="auto">
            <a:xfrm>
              <a:off x="4444512" y="3824289"/>
              <a:ext cx="38472" cy="169277"/>
            </a:xfrm>
            <a:prstGeom prst="rect">
              <a:avLst/>
            </a:prstGeom>
            <a:noFill/>
            <a:ln w="9525">
              <a:noFill/>
              <a:miter lim="800000"/>
              <a:headEnd/>
              <a:tailEnd/>
            </a:ln>
          </p:spPr>
          <p:txBody>
            <a:bodyPr wrap="none" lIns="0" tIns="0" rIns="0" bIns="0">
              <a:spAutoFit/>
            </a:bodyPr>
            <a:lstStyle/>
            <a:p>
              <a:r>
                <a:rPr lang="en-GB" sz="1100" b="0">
                  <a:solidFill>
                    <a:schemeClr val="tx1"/>
                  </a:solidFill>
                  <a:cs typeface="Arial" pitchFamily="34" charset="0"/>
                </a:rPr>
                <a:t> </a:t>
              </a:r>
              <a:endParaRPr lang="en-GB" sz="1800" b="0">
                <a:solidFill>
                  <a:schemeClr val="tx1"/>
                </a:solidFill>
                <a:latin typeface="Arial" pitchFamily="34" charset="0"/>
                <a:cs typeface="Arial" pitchFamily="34" charset="0"/>
              </a:endParaRPr>
            </a:p>
          </p:txBody>
        </p:sp>
        <p:sp>
          <p:nvSpPr>
            <p:cNvPr id="966695" name="Rectangle 39"/>
            <p:cNvSpPr>
              <a:spLocks noChangeArrowheads="1"/>
            </p:cNvSpPr>
            <p:nvPr/>
          </p:nvSpPr>
          <p:spPr bwMode="auto">
            <a:xfrm>
              <a:off x="4141177" y="4025901"/>
              <a:ext cx="346249" cy="169277"/>
            </a:xfrm>
            <a:prstGeom prst="rect">
              <a:avLst/>
            </a:prstGeom>
            <a:noFill/>
            <a:ln w="9525">
              <a:noFill/>
              <a:miter lim="800000"/>
              <a:headEnd/>
              <a:tailEnd/>
            </a:ln>
          </p:spPr>
          <p:txBody>
            <a:bodyPr wrap="none" lIns="0" tIns="0" rIns="0" bIns="0">
              <a:spAutoFit/>
            </a:bodyPr>
            <a:lstStyle/>
            <a:p>
              <a:r>
                <a:rPr lang="en-GB" sz="1100" b="0">
                  <a:solidFill>
                    <a:schemeClr val="tx1"/>
                  </a:solidFill>
                  <a:cs typeface="Arial" pitchFamily="34" charset="0"/>
                </a:rPr>
                <a:t>         </a:t>
              </a:r>
              <a:endParaRPr lang="en-GB" sz="1800" b="0">
                <a:solidFill>
                  <a:schemeClr val="tx1"/>
                </a:solidFill>
                <a:latin typeface="Arial" pitchFamily="34" charset="0"/>
                <a:cs typeface="Arial" pitchFamily="34" charset="0"/>
              </a:endParaRPr>
            </a:p>
          </p:txBody>
        </p:sp>
        <p:sp>
          <p:nvSpPr>
            <p:cNvPr id="966699" name="Rectangle 43"/>
            <p:cNvSpPr>
              <a:spLocks noChangeArrowheads="1"/>
            </p:cNvSpPr>
            <p:nvPr/>
          </p:nvSpPr>
          <p:spPr bwMode="auto">
            <a:xfrm>
              <a:off x="4848958" y="4254501"/>
              <a:ext cx="269304" cy="169277"/>
            </a:xfrm>
            <a:prstGeom prst="rect">
              <a:avLst/>
            </a:prstGeom>
            <a:noFill/>
            <a:ln w="9525">
              <a:noFill/>
              <a:miter lim="800000"/>
              <a:headEnd/>
              <a:tailEnd/>
            </a:ln>
          </p:spPr>
          <p:txBody>
            <a:bodyPr wrap="none" lIns="0" tIns="0" rIns="0" bIns="0">
              <a:spAutoFit/>
            </a:bodyPr>
            <a:lstStyle/>
            <a:p>
              <a:r>
                <a:rPr lang="en-GB" sz="1100" b="0" i="1">
                  <a:solidFill>
                    <a:schemeClr val="tx1"/>
                  </a:solidFill>
                  <a:cs typeface="Arial" pitchFamily="34" charset="0"/>
                </a:rPr>
                <a:t>       </a:t>
              </a:r>
              <a:endParaRPr lang="en-GB" sz="1800" b="0">
                <a:solidFill>
                  <a:schemeClr val="tx1"/>
                </a:solidFill>
                <a:latin typeface="Arial" pitchFamily="34" charset="0"/>
                <a:cs typeface="Arial" pitchFamily="34" charset="0"/>
              </a:endParaRPr>
            </a:p>
          </p:txBody>
        </p:sp>
        <p:sp>
          <p:nvSpPr>
            <p:cNvPr id="966700" name="Rectangle 44"/>
            <p:cNvSpPr>
              <a:spLocks noChangeArrowheads="1"/>
            </p:cNvSpPr>
            <p:nvPr/>
          </p:nvSpPr>
          <p:spPr bwMode="auto">
            <a:xfrm>
              <a:off x="5112728" y="4254501"/>
              <a:ext cx="38472" cy="169277"/>
            </a:xfrm>
            <a:prstGeom prst="rect">
              <a:avLst/>
            </a:prstGeom>
            <a:noFill/>
            <a:ln w="9525">
              <a:noFill/>
              <a:miter lim="800000"/>
              <a:headEnd/>
              <a:tailEnd/>
            </a:ln>
          </p:spPr>
          <p:txBody>
            <a:bodyPr wrap="none" lIns="0" tIns="0" rIns="0" bIns="0">
              <a:spAutoFit/>
            </a:bodyPr>
            <a:lstStyle/>
            <a:p>
              <a:r>
                <a:rPr lang="en-GB" sz="1100" b="0" i="1">
                  <a:solidFill>
                    <a:schemeClr val="tx1"/>
                  </a:solidFill>
                  <a:cs typeface="Arial" pitchFamily="34" charset="0"/>
                </a:rPr>
                <a:t> </a:t>
              </a:r>
              <a:endParaRPr lang="en-GB" sz="1800" b="0">
                <a:solidFill>
                  <a:schemeClr val="tx1"/>
                </a:solidFill>
                <a:latin typeface="Arial" pitchFamily="34" charset="0"/>
                <a:cs typeface="Arial" pitchFamily="34" charset="0"/>
              </a:endParaRPr>
            </a:p>
          </p:txBody>
        </p:sp>
        <p:sp>
          <p:nvSpPr>
            <p:cNvPr id="966701" name="Rectangle 45"/>
            <p:cNvSpPr>
              <a:spLocks noChangeArrowheads="1"/>
            </p:cNvSpPr>
            <p:nvPr/>
          </p:nvSpPr>
          <p:spPr bwMode="auto">
            <a:xfrm>
              <a:off x="290146" y="4327526"/>
              <a:ext cx="1854675" cy="169277"/>
            </a:xfrm>
            <a:prstGeom prst="rect">
              <a:avLst/>
            </a:prstGeom>
            <a:noFill/>
            <a:ln w="9525">
              <a:noFill/>
              <a:miter lim="800000"/>
              <a:headEnd/>
              <a:tailEnd/>
            </a:ln>
          </p:spPr>
          <p:txBody>
            <a:bodyPr wrap="none" lIns="0" tIns="0" rIns="0" bIns="0">
              <a:spAutoFit/>
            </a:bodyPr>
            <a:lstStyle/>
            <a:p>
              <a:r>
                <a:rPr lang="en-GB" sz="1100" b="0">
                  <a:solidFill>
                    <a:schemeClr val="tx1"/>
                  </a:solidFill>
                  <a:cs typeface="Arial" pitchFamily="34" charset="0"/>
                </a:rPr>
                <a:t>Other subjective adjustments:</a:t>
              </a:r>
              <a:endParaRPr lang="en-GB" sz="1800" b="0">
                <a:solidFill>
                  <a:schemeClr val="tx1"/>
                </a:solidFill>
                <a:latin typeface="Arial" pitchFamily="34" charset="0"/>
                <a:cs typeface="Arial" pitchFamily="34" charset="0"/>
              </a:endParaRPr>
            </a:p>
          </p:txBody>
        </p:sp>
        <p:sp>
          <p:nvSpPr>
            <p:cNvPr id="966703" name="Rectangle 47"/>
            <p:cNvSpPr>
              <a:spLocks noChangeArrowheads="1"/>
            </p:cNvSpPr>
            <p:nvPr/>
          </p:nvSpPr>
          <p:spPr bwMode="auto">
            <a:xfrm>
              <a:off x="4835769" y="4327526"/>
              <a:ext cx="461665" cy="169277"/>
            </a:xfrm>
            <a:prstGeom prst="rect">
              <a:avLst/>
            </a:prstGeom>
            <a:noFill/>
            <a:ln w="9525">
              <a:noFill/>
              <a:miter lim="800000"/>
              <a:headEnd/>
              <a:tailEnd/>
            </a:ln>
          </p:spPr>
          <p:txBody>
            <a:bodyPr wrap="none" lIns="0" tIns="0" rIns="0" bIns="0">
              <a:spAutoFit/>
            </a:bodyPr>
            <a:lstStyle/>
            <a:p>
              <a:r>
                <a:rPr lang="en-GB" sz="1100" b="0">
                  <a:solidFill>
                    <a:schemeClr val="tx1"/>
                  </a:solidFill>
                  <a:cs typeface="Arial" pitchFamily="34" charset="0"/>
                </a:rPr>
                <a:t>            </a:t>
              </a:r>
              <a:endParaRPr lang="en-GB" sz="1800" b="0">
                <a:solidFill>
                  <a:schemeClr val="tx1"/>
                </a:solidFill>
                <a:latin typeface="Arial" pitchFamily="34" charset="0"/>
                <a:cs typeface="Arial" pitchFamily="34" charset="0"/>
              </a:endParaRPr>
            </a:p>
          </p:txBody>
        </p:sp>
        <p:sp>
          <p:nvSpPr>
            <p:cNvPr id="966704" name="Rectangle 48"/>
            <p:cNvSpPr>
              <a:spLocks noChangeArrowheads="1"/>
            </p:cNvSpPr>
            <p:nvPr/>
          </p:nvSpPr>
          <p:spPr bwMode="auto">
            <a:xfrm>
              <a:off x="5549412" y="4314826"/>
              <a:ext cx="38472" cy="169277"/>
            </a:xfrm>
            <a:prstGeom prst="rect">
              <a:avLst/>
            </a:prstGeom>
            <a:noFill/>
            <a:ln w="9525">
              <a:noFill/>
              <a:miter lim="800000"/>
              <a:headEnd/>
              <a:tailEnd/>
            </a:ln>
          </p:spPr>
          <p:txBody>
            <a:bodyPr wrap="none" lIns="0" tIns="0" rIns="0" bIns="0">
              <a:spAutoFit/>
            </a:bodyPr>
            <a:lstStyle/>
            <a:p>
              <a:r>
                <a:rPr lang="en-GB" sz="1100" b="0">
                  <a:solidFill>
                    <a:schemeClr val="tx1"/>
                  </a:solidFill>
                  <a:cs typeface="Arial" pitchFamily="34" charset="0"/>
                </a:rPr>
                <a:t> </a:t>
              </a:r>
              <a:endParaRPr lang="en-GB" sz="1800" b="0">
                <a:solidFill>
                  <a:schemeClr val="tx1"/>
                </a:solidFill>
                <a:latin typeface="Arial" pitchFamily="34" charset="0"/>
                <a:cs typeface="Arial" pitchFamily="34" charset="0"/>
              </a:endParaRPr>
            </a:p>
          </p:txBody>
        </p:sp>
        <p:sp>
          <p:nvSpPr>
            <p:cNvPr id="966706" name="Rectangle 50"/>
            <p:cNvSpPr>
              <a:spLocks noChangeArrowheads="1"/>
            </p:cNvSpPr>
            <p:nvPr/>
          </p:nvSpPr>
          <p:spPr bwMode="auto">
            <a:xfrm>
              <a:off x="441081" y="4783139"/>
              <a:ext cx="2858155" cy="169277"/>
            </a:xfrm>
            <a:prstGeom prst="rect">
              <a:avLst/>
            </a:prstGeom>
            <a:noFill/>
            <a:ln w="9525">
              <a:noFill/>
              <a:miter lim="800000"/>
              <a:headEnd/>
              <a:tailEnd/>
            </a:ln>
          </p:spPr>
          <p:txBody>
            <a:bodyPr wrap="none" lIns="0" tIns="0" rIns="0" bIns="0">
              <a:spAutoFit/>
            </a:bodyPr>
            <a:lstStyle/>
            <a:p>
              <a:r>
                <a:rPr lang="en-GB" sz="1100" b="0">
                  <a:solidFill>
                    <a:schemeClr val="tx1"/>
                  </a:solidFill>
                  <a:cs typeface="Arial" pitchFamily="34" charset="0"/>
                </a:rPr>
                <a:t>(1)  Cash outflows relating to provisions made</a:t>
              </a:r>
              <a:endParaRPr lang="en-GB" sz="1800" b="0">
                <a:solidFill>
                  <a:schemeClr val="tx1"/>
                </a:solidFill>
                <a:latin typeface="Arial" pitchFamily="34" charset="0"/>
                <a:cs typeface="Arial" pitchFamily="34" charset="0"/>
              </a:endParaRPr>
            </a:p>
          </p:txBody>
        </p:sp>
        <p:sp>
          <p:nvSpPr>
            <p:cNvPr id="966707" name="Rectangle 51"/>
            <p:cNvSpPr>
              <a:spLocks noChangeArrowheads="1"/>
            </p:cNvSpPr>
            <p:nvPr/>
          </p:nvSpPr>
          <p:spPr bwMode="auto">
            <a:xfrm>
              <a:off x="4445489" y="4783139"/>
              <a:ext cx="235642" cy="169277"/>
            </a:xfrm>
            <a:prstGeom prst="rect">
              <a:avLst/>
            </a:prstGeom>
            <a:noFill/>
            <a:ln w="9525">
              <a:noFill/>
              <a:miter lim="800000"/>
              <a:headEnd/>
              <a:tailEnd/>
            </a:ln>
          </p:spPr>
          <p:txBody>
            <a:bodyPr wrap="none" lIns="0" tIns="0" rIns="0" bIns="0">
              <a:spAutoFit/>
            </a:bodyPr>
            <a:lstStyle/>
            <a:p>
              <a:r>
                <a:rPr lang="en-GB" sz="1100" b="0" dirty="0" smtClean="0">
                  <a:solidFill>
                    <a:schemeClr val="tx1"/>
                  </a:solidFill>
                  <a:cs typeface="Arial" pitchFamily="34" charset="0"/>
                </a:rPr>
                <a:t>200</a:t>
              </a:r>
              <a:endParaRPr lang="en-GB" sz="1800" b="0" dirty="0">
                <a:solidFill>
                  <a:schemeClr val="tx1"/>
                </a:solidFill>
                <a:latin typeface="Arial" pitchFamily="34" charset="0"/>
                <a:cs typeface="Arial" pitchFamily="34" charset="0"/>
              </a:endParaRPr>
            </a:p>
          </p:txBody>
        </p:sp>
        <p:sp>
          <p:nvSpPr>
            <p:cNvPr id="966708" name="Rectangle 52"/>
            <p:cNvSpPr>
              <a:spLocks noChangeArrowheads="1"/>
            </p:cNvSpPr>
            <p:nvPr/>
          </p:nvSpPr>
          <p:spPr bwMode="auto">
            <a:xfrm>
              <a:off x="290146" y="5010151"/>
              <a:ext cx="2430152" cy="169277"/>
            </a:xfrm>
            <a:prstGeom prst="rect">
              <a:avLst/>
            </a:prstGeom>
            <a:noFill/>
            <a:ln w="9525">
              <a:noFill/>
              <a:miter lim="800000"/>
              <a:headEnd/>
              <a:tailEnd/>
            </a:ln>
          </p:spPr>
          <p:txBody>
            <a:bodyPr wrap="none" lIns="0" tIns="0" rIns="0" bIns="0">
              <a:spAutoFit/>
            </a:bodyPr>
            <a:lstStyle/>
            <a:p>
              <a:r>
                <a:rPr lang="en-GB" sz="1100" b="0">
                  <a:solidFill>
                    <a:schemeClr val="tx1"/>
                  </a:solidFill>
                  <a:cs typeface="Arial" pitchFamily="34" charset="0"/>
                </a:rPr>
                <a:t>    (2)  Sellers costs (e.g. loyalty bonus)</a:t>
              </a:r>
              <a:endParaRPr lang="en-GB" sz="1800" b="0">
                <a:solidFill>
                  <a:schemeClr val="tx1"/>
                </a:solidFill>
                <a:latin typeface="Arial" pitchFamily="34" charset="0"/>
                <a:cs typeface="Arial" pitchFamily="34" charset="0"/>
              </a:endParaRPr>
            </a:p>
          </p:txBody>
        </p:sp>
        <p:sp>
          <p:nvSpPr>
            <p:cNvPr id="966709" name="Rectangle 53"/>
            <p:cNvSpPr>
              <a:spLocks noChangeArrowheads="1"/>
            </p:cNvSpPr>
            <p:nvPr/>
          </p:nvSpPr>
          <p:spPr bwMode="auto">
            <a:xfrm>
              <a:off x="4457700" y="5010151"/>
              <a:ext cx="235642" cy="169277"/>
            </a:xfrm>
            <a:prstGeom prst="rect">
              <a:avLst/>
            </a:prstGeom>
            <a:noFill/>
            <a:ln w="9525">
              <a:noFill/>
              <a:miter lim="800000"/>
              <a:headEnd/>
              <a:tailEnd/>
            </a:ln>
          </p:spPr>
          <p:txBody>
            <a:bodyPr wrap="none" lIns="0" tIns="0" rIns="0" bIns="0">
              <a:spAutoFit/>
            </a:bodyPr>
            <a:lstStyle/>
            <a:p>
              <a:r>
                <a:rPr lang="en-GB" sz="1100" b="0">
                  <a:solidFill>
                    <a:schemeClr val="tx1"/>
                  </a:solidFill>
                  <a:cs typeface="Arial" pitchFamily="34" charset="0"/>
                </a:rPr>
                <a:t>800</a:t>
              </a:r>
              <a:endParaRPr lang="en-GB" sz="1800" b="0">
                <a:solidFill>
                  <a:schemeClr val="tx1"/>
                </a:solidFill>
                <a:latin typeface="Arial" pitchFamily="34" charset="0"/>
                <a:cs typeface="Arial" pitchFamily="34" charset="0"/>
              </a:endParaRPr>
            </a:p>
          </p:txBody>
        </p:sp>
        <p:sp>
          <p:nvSpPr>
            <p:cNvPr id="966710" name="Rectangle 54"/>
            <p:cNvSpPr>
              <a:spLocks noChangeArrowheads="1"/>
            </p:cNvSpPr>
            <p:nvPr/>
          </p:nvSpPr>
          <p:spPr bwMode="auto">
            <a:xfrm>
              <a:off x="4141177" y="5010151"/>
              <a:ext cx="307777" cy="169277"/>
            </a:xfrm>
            <a:prstGeom prst="rect">
              <a:avLst/>
            </a:prstGeom>
            <a:noFill/>
            <a:ln w="9525">
              <a:noFill/>
              <a:miter lim="800000"/>
              <a:headEnd/>
              <a:tailEnd/>
            </a:ln>
          </p:spPr>
          <p:txBody>
            <a:bodyPr wrap="none" lIns="0" tIns="0" rIns="0" bIns="0">
              <a:spAutoFit/>
            </a:bodyPr>
            <a:lstStyle/>
            <a:p>
              <a:r>
                <a:rPr lang="en-GB" sz="1100" b="0">
                  <a:solidFill>
                    <a:schemeClr val="tx1"/>
                  </a:solidFill>
                  <a:cs typeface="Arial" pitchFamily="34" charset="0"/>
                </a:rPr>
                <a:t>        </a:t>
              </a:r>
              <a:endParaRPr lang="en-GB" sz="1800" b="0">
                <a:solidFill>
                  <a:schemeClr val="tx1"/>
                </a:solidFill>
                <a:latin typeface="Arial" pitchFamily="34" charset="0"/>
                <a:cs typeface="Arial" pitchFamily="34" charset="0"/>
              </a:endParaRPr>
            </a:p>
          </p:txBody>
        </p:sp>
        <p:sp>
          <p:nvSpPr>
            <p:cNvPr id="966711" name="Rectangle 55"/>
            <p:cNvSpPr>
              <a:spLocks noChangeArrowheads="1"/>
            </p:cNvSpPr>
            <p:nvPr/>
          </p:nvSpPr>
          <p:spPr bwMode="auto">
            <a:xfrm>
              <a:off x="4444512" y="5010151"/>
              <a:ext cx="38472" cy="169277"/>
            </a:xfrm>
            <a:prstGeom prst="rect">
              <a:avLst/>
            </a:prstGeom>
            <a:noFill/>
            <a:ln w="9525">
              <a:noFill/>
              <a:miter lim="800000"/>
              <a:headEnd/>
              <a:tailEnd/>
            </a:ln>
          </p:spPr>
          <p:txBody>
            <a:bodyPr wrap="none" lIns="0" tIns="0" rIns="0" bIns="0">
              <a:spAutoFit/>
            </a:bodyPr>
            <a:lstStyle/>
            <a:p>
              <a:r>
                <a:rPr lang="en-GB" sz="1100" b="0">
                  <a:solidFill>
                    <a:schemeClr val="tx1"/>
                  </a:solidFill>
                  <a:cs typeface="Arial" pitchFamily="34" charset="0"/>
                </a:rPr>
                <a:t> </a:t>
              </a:r>
              <a:endParaRPr lang="en-GB" sz="1800" b="0">
                <a:solidFill>
                  <a:schemeClr val="tx1"/>
                </a:solidFill>
                <a:latin typeface="Arial" pitchFamily="34" charset="0"/>
                <a:cs typeface="Arial" pitchFamily="34" charset="0"/>
              </a:endParaRPr>
            </a:p>
          </p:txBody>
        </p:sp>
        <p:sp>
          <p:nvSpPr>
            <p:cNvPr id="966713" name="Rectangle 57"/>
            <p:cNvSpPr>
              <a:spLocks noChangeArrowheads="1"/>
            </p:cNvSpPr>
            <p:nvPr/>
          </p:nvSpPr>
          <p:spPr bwMode="auto">
            <a:xfrm>
              <a:off x="4822582" y="5237164"/>
              <a:ext cx="423193" cy="169277"/>
            </a:xfrm>
            <a:prstGeom prst="rect">
              <a:avLst/>
            </a:prstGeom>
            <a:noFill/>
            <a:ln w="9525">
              <a:noFill/>
              <a:miter lim="800000"/>
              <a:headEnd/>
              <a:tailEnd/>
            </a:ln>
          </p:spPr>
          <p:txBody>
            <a:bodyPr wrap="none" lIns="0" tIns="0" rIns="0" bIns="0">
              <a:spAutoFit/>
            </a:bodyPr>
            <a:lstStyle/>
            <a:p>
              <a:r>
                <a:rPr lang="en-GB" sz="1100" b="0">
                  <a:solidFill>
                    <a:schemeClr val="tx1"/>
                  </a:solidFill>
                  <a:cs typeface="Arial" pitchFamily="34" charset="0"/>
                </a:rPr>
                <a:t>           </a:t>
              </a:r>
              <a:endParaRPr lang="en-GB" sz="1800" b="0">
                <a:solidFill>
                  <a:schemeClr val="tx1"/>
                </a:solidFill>
                <a:latin typeface="Arial" pitchFamily="34" charset="0"/>
                <a:cs typeface="Arial" pitchFamily="34" charset="0"/>
              </a:endParaRPr>
            </a:p>
          </p:txBody>
        </p:sp>
        <p:sp>
          <p:nvSpPr>
            <p:cNvPr id="966714" name="Rectangle 58"/>
            <p:cNvSpPr>
              <a:spLocks noChangeArrowheads="1"/>
            </p:cNvSpPr>
            <p:nvPr/>
          </p:nvSpPr>
          <p:spPr bwMode="auto">
            <a:xfrm>
              <a:off x="5240216" y="5237164"/>
              <a:ext cx="38472" cy="169277"/>
            </a:xfrm>
            <a:prstGeom prst="rect">
              <a:avLst/>
            </a:prstGeom>
            <a:noFill/>
            <a:ln w="9525">
              <a:noFill/>
              <a:miter lim="800000"/>
              <a:headEnd/>
              <a:tailEnd/>
            </a:ln>
          </p:spPr>
          <p:txBody>
            <a:bodyPr wrap="none" lIns="0" tIns="0" rIns="0" bIns="0">
              <a:spAutoFit/>
            </a:bodyPr>
            <a:lstStyle/>
            <a:p>
              <a:r>
                <a:rPr lang="en-GB" sz="1100" b="0">
                  <a:solidFill>
                    <a:schemeClr val="tx1"/>
                  </a:solidFill>
                  <a:cs typeface="Arial" pitchFamily="34" charset="0"/>
                </a:rPr>
                <a:t> </a:t>
              </a:r>
              <a:endParaRPr lang="en-GB" sz="1800" b="0">
                <a:solidFill>
                  <a:schemeClr val="tx1"/>
                </a:solidFill>
                <a:latin typeface="Arial" pitchFamily="34" charset="0"/>
                <a:cs typeface="Arial" pitchFamily="34" charset="0"/>
              </a:endParaRPr>
            </a:p>
          </p:txBody>
        </p:sp>
        <p:sp>
          <p:nvSpPr>
            <p:cNvPr id="966717" name="Rectangle 61"/>
            <p:cNvSpPr>
              <a:spLocks noChangeArrowheads="1"/>
            </p:cNvSpPr>
            <p:nvPr/>
          </p:nvSpPr>
          <p:spPr bwMode="auto">
            <a:xfrm>
              <a:off x="4822581" y="5692776"/>
              <a:ext cx="269304" cy="169277"/>
            </a:xfrm>
            <a:prstGeom prst="rect">
              <a:avLst/>
            </a:prstGeom>
            <a:noFill/>
            <a:ln w="9525">
              <a:noFill/>
              <a:miter lim="800000"/>
              <a:headEnd/>
              <a:tailEnd/>
            </a:ln>
          </p:spPr>
          <p:txBody>
            <a:bodyPr wrap="none" lIns="0" tIns="0" rIns="0" bIns="0">
              <a:spAutoFit/>
            </a:bodyPr>
            <a:lstStyle/>
            <a:p>
              <a:r>
                <a:rPr lang="en-GB" sz="1100" b="0" i="1">
                  <a:solidFill>
                    <a:schemeClr val="tx1"/>
                  </a:solidFill>
                  <a:cs typeface="Arial" pitchFamily="34" charset="0"/>
                </a:rPr>
                <a:t>       </a:t>
              </a:r>
              <a:endParaRPr lang="en-GB" sz="1800" b="0">
                <a:solidFill>
                  <a:schemeClr val="tx1"/>
                </a:solidFill>
                <a:latin typeface="Arial" pitchFamily="34" charset="0"/>
                <a:cs typeface="Arial" pitchFamily="34" charset="0"/>
              </a:endParaRPr>
            </a:p>
          </p:txBody>
        </p:sp>
        <p:sp>
          <p:nvSpPr>
            <p:cNvPr id="966718" name="Rectangle 62"/>
            <p:cNvSpPr>
              <a:spLocks noChangeArrowheads="1"/>
            </p:cNvSpPr>
            <p:nvPr/>
          </p:nvSpPr>
          <p:spPr bwMode="auto">
            <a:xfrm>
              <a:off x="5087816" y="5692776"/>
              <a:ext cx="38472" cy="169277"/>
            </a:xfrm>
            <a:prstGeom prst="rect">
              <a:avLst/>
            </a:prstGeom>
            <a:noFill/>
            <a:ln w="9525">
              <a:noFill/>
              <a:miter lim="800000"/>
              <a:headEnd/>
              <a:tailEnd/>
            </a:ln>
          </p:spPr>
          <p:txBody>
            <a:bodyPr wrap="none" lIns="0" tIns="0" rIns="0" bIns="0">
              <a:spAutoFit/>
            </a:bodyPr>
            <a:lstStyle/>
            <a:p>
              <a:r>
                <a:rPr lang="en-GB" sz="1100" b="0" i="1">
                  <a:solidFill>
                    <a:schemeClr val="tx1"/>
                  </a:solidFill>
                  <a:cs typeface="Arial" pitchFamily="34" charset="0"/>
                </a:rPr>
                <a:t> </a:t>
              </a:r>
              <a:endParaRPr lang="en-GB" sz="1800" b="0">
                <a:solidFill>
                  <a:schemeClr val="tx1"/>
                </a:solidFill>
                <a:latin typeface="Arial" pitchFamily="34" charset="0"/>
                <a:cs typeface="Arial" pitchFamily="34" charset="0"/>
              </a:endParaRPr>
            </a:p>
          </p:txBody>
        </p:sp>
        <p:sp>
          <p:nvSpPr>
            <p:cNvPr id="966719" name="Rectangle 63"/>
            <p:cNvSpPr>
              <a:spLocks noChangeArrowheads="1"/>
            </p:cNvSpPr>
            <p:nvPr/>
          </p:nvSpPr>
          <p:spPr bwMode="auto">
            <a:xfrm>
              <a:off x="290146" y="5919789"/>
              <a:ext cx="1894749" cy="169277"/>
            </a:xfrm>
            <a:prstGeom prst="rect">
              <a:avLst/>
            </a:prstGeom>
            <a:noFill/>
            <a:ln w="9525">
              <a:noFill/>
              <a:miter lim="800000"/>
              <a:headEnd/>
              <a:tailEnd/>
            </a:ln>
          </p:spPr>
          <p:txBody>
            <a:bodyPr wrap="none" lIns="0" tIns="0" rIns="0" bIns="0">
              <a:spAutoFit/>
            </a:bodyPr>
            <a:lstStyle/>
            <a:p>
              <a:r>
                <a:rPr lang="en-GB" sz="1100" b="0">
                  <a:solidFill>
                    <a:schemeClr val="tx1"/>
                  </a:solidFill>
                  <a:cs typeface="Arial" pitchFamily="34" charset="0"/>
                </a:rPr>
                <a:t>Net debt to be defined by SPA</a:t>
              </a:r>
              <a:endParaRPr lang="en-GB" sz="1800" b="0">
                <a:solidFill>
                  <a:schemeClr val="tx1"/>
                </a:solidFill>
                <a:latin typeface="Arial" pitchFamily="34" charset="0"/>
                <a:cs typeface="Arial" pitchFamily="34" charset="0"/>
              </a:endParaRPr>
            </a:p>
          </p:txBody>
        </p:sp>
        <p:sp>
          <p:nvSpPr>
            <p:cNvPr id="966721" name="Rectangle 65"/>
            <p:cNvSpPr>
              <a:spLocks noChangeArrowheads="1"/>
            </p:cNvSpPr>
            <p:nvPr/>
          </p:nvSpPr>
          <p:spPr bwMode="auto">
            <a:xfrm>
              <a:off x="5096120" y="5919789"/>
              <a:ext cx="546625" cy="169277"/>
            </a:xfrm>
            <a:prstGeom prst="rect">
              <a:avLst/>
            </a:prstGeom>
            <a:noFill/>
            <a:ln w="9525">
              <a:noFill/>
              <a:miter lim="800000"/>
              <a:headEnd/>
              <a:tailEnd/>
            </a:ln>
          </p:spPr>
          <p:txBody>
            <a:bodyPr wrap="none" lIns="0" tIns="0" rIns="0" bIns="0">
              <a:spAutoFit/>
            </a:bodyPr>
            <a:lstStyle/>
            <a:p>
              <a:r>
                <a:rPr lang="en-GB" sz="1100" b="0" dirty="0" smtClean="0">
                  <a:solidFill>
                    <a:schemeClr val="tx1"/>
                  </a:solidFill>
                  <a:cs typeface="Arial" pitchFamily="34" charset="0"/>
                </a:rPr>
                <a:t>23,710   </a:t>
              </a:r>
              <a:endParaRPr lang="en-GB" sz="1800" b="0" dirty="0">
                <a:solidFill>
                  <a:schemeClr val="tx1"/>
                </a:solidFill>
                <a:latin typeface="Arial" pitchFamily="34" charset="0"/>
                <a:cs typeface="Arial" pitchFamily="34" charset="0"/>
              </a:endParaRPr>
            </a:p>
          </p:txBody>
        </p:sp>
        <p:sp>
          <p:nvSpPr>
            <p:cNvPr id="966722" name="Rectangle 66"/>
            <p:cNvSpPr>
              <a:spLocks noChangeArrowheads="1"/>
            </p:cNvSpPr>
            <p:nvPr/>
          </p:nvSpPr>
          <p:spPr bwMode="auto">
            <a:xfrm>
              <a:off x="5013081" y="5919789"/>
              <a:ext cx="38472" cy="169277"/>
            </a:xfrm>
            <a:prstGeom prst="rect">
              <a:avLst/>
            </a:prstGeom>
            <a:noFill/>
            <a:ln w="9525">
              <a:noFill/>
              <a:miter lim="800000"/>
              <a:headEnd/>
              <a:tailEnd/>
            </a:ln>
          </p:spPr>
          <p:txBody>
            <a:bodyPr wrap="none" lIns="0" tIns="0" rIns="0" bIns="0">
              <a:spAutoFit/>
            </a:bodyPr>
            <a:lstStyle/>
            <a:p>
              <a:r>
                <a:rPr lang="en-GB" sz="1100" b="0">
                  <a:solidFill>
                    <a:schemeClr val="tx1"/>
                  </a:solidFill>
                  <a:cs typeface="Arial" pitchFamily="34" charset="0"/>
                </a:rPr>
                <a:t> </a:t>
              </a:r>
              <a:endParaRPr lang="en-GB" sz="1800" b="0">
                <a:solidFill>
                  <a:schemeClr val="tx1"/>
                </a:solidFill>
                <a:latin typeface="Arial" pitchFamily="34" charset="0"/>
                <a:cs typeface="Arial" pitchFamily="34" charset="0"/>
              </a:endParaRPr>
            </a:p>
          </p:txBody>
        </p:sp>
        <p:sp>
          <p:nvSpPr>
            <p:cNvPr id="966730" name="Freeform 74"/>
            <p:cNvSpPr>
              <a:spLocks/>
            </p:cNvSpPr>
            <p:nvPr/>
          </p:nvSpPr>
          <p:spPr bwMode="auto">
            <a:xfrm>
              <a:off x="3864220" y="2613025"/>
              <a:ext cx="1462454" cy="1809750"/>
            </a:xfrm>
            <a:custGeom>
              <a:avLst/>
              <a:gdLst/>
              <a:ahLst/>
              <a:cxnLst>
                <a:cxn ang="0">
                  <a:pos x="545" y="20"/>
                </a:cxn>
                <a:cxn ang="0">
                  <a:pos x="80" y="140"/>
                </a:cxn>
                <a:cxn ang="0">
                  <a:pos x="175" y="365"/>
                </a:cxn>
                <a:cxn ang="0">
                  <a:pos x="575" y="295"/>
                </a:cxn>
                <a:cxn ang="0">
                  <a:pos x="455" y="70"/>
                </a:cxn>
              </a:cxnLst>
              <a:rect l="0" t="0" r="r" b="b"/>
              <a:pathLst>
                <a:path w="725" h="391">
                  <a:moveTo>
                    <a:pt x="545" y="20"/>
                  </a:moveTo>
                  <a:cubicBezTo>
                    <a:pt x="468" y="40"/>
                    <a:pt x="160" y="0"/>
                    <a:pt x="80" y="140"/>
                  </a:cubicBezTo>
                  <a:cubicBezTo>
                    <a:pt x="0" y="280"/>
                    <a:pt x="93" y="339"/>
                    <a:pt x="175" y="365"/>
                  </a:cubicBezTo>
                  <a:cubicBezTo>
                    <a:pt x="257" y="391"/>
                    <a:pt x="528" y="344"/>
                    <a:pt x="575" y="295"/>
                  </a:cubicBezTo>
                  <a:cubicBezTo>
                    <a:pt x="725" y="170"/>
                    <a:pt x="555" y="45"/>
                    <a:pt x="455" y="70"/>
                  </a:cubicBezTo>
                </a:path>
              </a:pathLst>
            </a:custGeom>
            <a:noFill/>
            <a:ln w="9525" cap="flat" cmpd="sng">
              <a:solidFill>
                <a:srgbClr val="B21107"/>
              </a:solidFill>
              <a:prstDash val="solid"/>
              <a:round/>
              <a:headEnd type="none" w="sm" len="sm"/>
              <a:tailEnd type="none" w="sm" len="sm"/>
            </a:ln>
            <a:effectLst/>
          </p:spPr>
          <p:txBody>
            <a:bodyPr wrap="none" anchor="ctr"/>
            <a:lstStyle/>
            <a:p>
              <a:endParaRPr lang="en-US"/>
            </a:p>
          </p:txBody>
        </p:sp>
        <p:sp>
          <p:nvSpPr>
            <p:cNvPr id="966739" name="Line 83"/>
            <p:cNvSpPr>
              <a:spLocks noChangeShapeType="1"/>
            </p:cNvSpPr>
            <p:nvPr/>
          </p:nvSpPr>
          <p:spPr bwMode="auto">
            <a:xfrm>
              <a:off x="246185" y="2143125"/>
              <a:ext cx="5328138" cy="0"/>
            </a:xfrm>
            <a:prstGeom prst="line">
              <a:avLst/>
            </a:prstGeom>
            <a:noFill/>
            <a:ln w="6350">
              <a:solidFill>
                <a:schemeClr val="accent1"/>
              </a:solidFill>
              <a:round/>
              <a:headEnd/>
              <a:tailEnd/>
            </a:ln>
            <a:effectLst/>
          </p:spPr>
          <p:txBody>
            <a:bodyPr lIns="54000" tIns="54000" rIns="54000" bIns="0" anchor="ctr"/>
            <a:lstStyle/>
            <a:p>
              <a:endParaRPr lang="en-US"/>
            </a:p>
          </p:txBody>
        </p:sp>
        <p:sp>
          <p:nvSpPr>
            <p:cNvPr id="966740" name="Line 84"/>
            <p:cNvSpPr>
              <a:spLocks noChangeShapeType="1"/>
            </p:cNvSpPr>
            <p:nvPr/>
          </p:nvSpPr>
          <p:spPr bwMode="auto">
            <a:xfrm>
              <a:off x="252046" y="5873750"/>
              <a:ext cx="5328138" cy="0"/>
            </a:xfrm>
            <a:prstGeom prst="line">
              <a:avLst/>
            </a:prstGeom>
            <a:noFill/>
            <a:ln w="6350">
              <a:solidFill>
                <a:schemeClr val="accent1"/>
              </a:solidFill>
              <a:round/>
              <a:headEnd/>
              <a:tailEnd/>
            </a:ln>
            <a:effectLst/>
          </p:spPr>
          <p:txBody>
            <a:bodyPr lIns="54000" tIns="54000" rIns="54000" bIns="0" anchor="ctr"/>
            <a:lstStyle/>
            <a:p>
              <a:endParaRPr lang="en-US"/>
            </a:p>
          </p:txBody>
        </p:sp>
        <p:sp>
          <p:nvSpPr>
            <p:cNvPr id="966741" name="Line 85"/>
            <p:cNvSpPr>
              <a:spLocks noChangeShapeType="1"/>
            </p:cNvSpPr>
            <p:nvPr/>
          </p:nvSpPr>
          <p:spPr bwMode="auto">
            <a:xfrm>
              <a:off x="269631" y="4252913"/>
              <a:ext cx="5328138" cy="0"/>
            </a:xfrm>
            <a:prstGeom prst="line">
              <a:avLst/>
            </a:prstGeom>
            <a:noFill/>
            <a:ln w="6350">
              <a:solidFill>
                <a:schemeClr val="accent1"/>
              </a:solidFill>
              <a:round/>
              <a:headEnd/>
              <a:tailEnd/>
            </a:ln>
            <a:effectLst/>
          </p:spPr>
          <p:txBody>
            <a:bodyPr lIns="54000" tIns="54000" rIns="54000" bIns="0" anchor="ctr"/>
            <a:lstStyle/>
            <a:p>
              <a:endParaRPr lang="en-US"/>
            </a:p>
          </p:txBody>
        </p:sp>
        <p:sp>
          <p:nvSpPr>
            <p:cNvPr id="966742" name="Rectangle 86"/>
            <p:cNvSpPr>
              <a:spLocks noChangeArrowheads="1"/>
            </p:cNvSpPr>
            <p:nvPr/>
          </p:nvSpPr>
          <p:spPr bwMode="auto">
            <a:xfrm>
              <a:off x="301869" y="5251451"/>
              <a:ext cx="2513509" cy="338554"/>
            </a:xfrm>
            <a:prstGeom prst="rect">
              <a:avLst/>
            </a:prstGeom>
            <a:noFill/>
            <a:ln w="9525">
              <a:noFill/>
              <a:miter lim="800000"/>
              <a:headEnd/>
              <a:tailEnd/>
            </a:ln>
          </p:spPr>
          <p:txBody>
            <a:bodyPr wrap="none" lIns="0" tIns="0" rIns="0" bIns="0">
              <a:spAutoFit/>
            </a:bodyPr>
            <a:lstStyle/>
            <a:p>
              <a:r>
                <a:rPr lang="en-GB" sz="1100" b="0" dirty="0">
                  <a:solidFill>
                    <a:schemeClr val="tx1"/>
                  </a:solidFill>
                  <a:cs typeface="Arial" pitchFamily="34" charset="0"/>
                </a:rPr>
                <a:t>    </a:t>
              </a:r>
              <a:r>
                <a:rPr lang="en-GB" sz="1100" b="0" dirty="0" smtClean="0">
                  <a:solidFill>
                    <a:schemeClr val="tx1"/>
                  </a:solidFill>
                  <a:cs typeface="Arial" pitchFamily="34" charset="0"/>
                </a:rPr>
                <a:t>(3)  </a:t>
              </a:r>
              <a:r>
                <a:rPr lang="en-GB" sz="1100" b="0" dirty="0">
                  <a:solidFill>
                    <a:schemeClr val="tx1"/>
                  </a:solidFill>
                  <a:cs typeface="Arial" pitchFamily="34" charset="0"/>
                </a:rPr>
                <a:t>Extended creditor payment terms</a:t>
              </a:r>
              <a:r>
                <a:rPr lang="en-GB" sz="1100" b="0" dirty="0" smtClean="0">
                  <a:solidFill>
                    <a:schemeClr val="tx1"/>
                  </a:solidFill>
                  <a:cs typeface="Arial" pitchFamily="34" charset="0"/>
                </a:rPr>
                <a:t>/</a:t>
              </a:r>
            </a:p>
            <a:p>
              <a:r>
                <a:rPr lang="en-GB" sz="1100" b="0" dirty="0" smtClean="0">
                  <a:solidFill>
                    <a:schemeClr val="tx1"/>
                  </a:solidFill>
                  <a:cs typeface="Arial" pitchFamily="34" charset="0"/>
                </a:rPr>
                <a:t>unusual </a:t>
              </a:r>
              <a:r>
                <a:rPr lang="en-GB" sz="1100" b="0" dirty="0">
                  <a:solidFill>
                    <a:schemeClr val="tx1"/>
                  </a:solidFill>
                  <a:cs typeface="Arial" pitchFamily="34" charset="0"/>
                </a:rPr>
                <a:t>customer advances</a:t>
              </a:r>
              <a:endParaRPr lang="en-GB" sz="1800" b="0" dirty="0">
                <a:solidFill>
                  <a:schemeClr val="tx1"/>
                </a:solidFill>
                <a:latin typeface="Arial" pitchFamily="34" charset="0"/>
                <a:cs typeface="Arial" pitchFamily="34" charset="0"/>
              </a:endParaRPr>
            </a:p>
          </p:txBody>
        </p:sp>
        <p:sp>
          <p:nvSpPr>
            <p:cNvPr id="966743" name="Rectangle 87"/>
            <p:cNvSpPr>
              <a:spLocks noChangeArrowheads="1"/>
            </p:cNvSpPr>
            <p:nvPr/>
          </p:nvSpPr>
          <p:spPr bwMode="auto">
            <a:xfrm>
              <a:off x="301870" y="5638547"/>
              <a:ext cx="3512180" cy="169277"/>
            </a:xfrm>
            <a:prstGeom prst="rect">
              <a:avLst/>
            </a:prstGeom>
            <a:noFill/>
            <a:ln w="9525">
              <a:noFill/>
              <a:miter lim="800000"/>
              <a:headEnd/>
              <a:tailEnd/>
            </a:ln>
          </p:spPr>
          <p:txBody>
            <a:bodyPr wrap="none" lIns="0" tIns="0" rIns="0" bIns="0">
              <a:spAutoFit/>
            </a:bodyPr>
            <a:lstStyle/>
            <a:p>
              <a:r>
                <a:rPr lang="en-GB" sz="1100" b="0" dirty="0">
                  <a:solidFill>
                    <a:schemeClr val="tx1"/>
                  </a:solidFill>
                  <a:cs typeface="Arial" pitchFamily="34" charset="0"/>
                </a:rPr>
                <a:t>    </a:t>
              </a:r>
              <a:r>
                <a:rPr lang="en-GB" sz="1100" b="0" dirty="0" smtClean="0">
                  <a:solidFill>
                    <a:schemeClr val="tx1"/>
                  </a:solidFill>
                  <a:cs typeface="Arial" pitchFamily="34" charset="0"/>
                </a:rPr>
                <a:t>(4)  </a:t>
              </a:r>
              <a:r>
                <a:rPr lang="en-GB" sz="1100" b="0" dirty="0">
                  <a:solidFill>
                    <a:schemeClr val="tx1"/>
                  </a:solidFill>
                  <a:cs typeface="Arial" pitchFamily="34" charset="0"/>
                </a:rPr>
                <a:t>Penalties resulting from change of control clauses</a:t>
              </a:r>
              <a:endParaRPr lang="en-GB" sz="1800" b="0" dirty="0">
                <a:solidFill>
                  <a:schemeClr val="tx1"/>
                </a:solidFill>
                <a:latin typeface="Arial" pitchFamily="34" charset="0"/>
                <a:cs typeface="Arial" pitchFamily="34" charset="0"/>
              </a:endParaRPr>
            </a:p>
          </p:txBody>
        </p:sp>
        <p:sp>
          <p:nvSpPr>
            <p:cNvPr id="966744" name="Rectangle 88"/>
            <p:cNvSpPr>
              <a:spLocks noChangeArrowheads="1"/>
            </p:cNvSpPr>
            <p:nvPr/>
          </p:nvSpPr>
          <p:spPr bwMode="auto">
            <a:xfrm>
              <a:off x="4467958" y="5253039"/>
              <a:ext cx="235642" cy="169277"/>
            </a:xfrm>
            <a:prstGeom prst="rect">
              <a:avLst/>
            </a:prstGeom>
            <a:noFill/>
            <a:ln w="9525">
              <a:noFill/>
              <a:miter lim="800000"/>
              <a:headEnd/>
              <a:tailEnd/>
            </a:ln>
          </p:spPr>
          <p:txBody>
            <a:bodyPr wrap="none" lIns="0" tIns="0" rIns="0" bIns="0">
              <a:spAutoFit/>
            </a:bodyPr>
            <a:lstStyle/>
            <a:p>
              <a:r>
                <a:rPr lang="en-GB" sz="1100" b="0" dirty="0" smtClean="0">
                  <a:solidFill>
                    <a:schemeClr val="tx1"/>
                  </a:solidFill>
                  <a:cs typeface="Arial" pitchFamily="34" charset="0"/>
                </a:rPr>
                <a:t>120</a:t>
              </a:r>
              <a:endParaRPr lang="en-GB" sz="1800" b="0" dirty="0">
                <a:solidFill>
                  <a:schemeClr val="tx1"/>
                </a:solidFill>
                <a:latin typeface="Arial" pitchFamily="34" charset="0"/>
                <a:cs typeface="Arial" pitchFamily="34" charset="0"/>
              </a:endParaRPr>
            </a:p>
          </p:txBody>
        </p:sp>
        <p:sp>
          <p:nvSpPr>
            <p:cNvPr id="966745" name="Rectangle 89"/>
            <p:cNvSpPr>
              <a:spLocks noChangeArrowheads="1"/>
            </p:cNvSpPr>
            <p:nvPr/>
          </p:nvSpPr>
          <p:spPr bwMode="auto">
            <a:xfrm>
              <a:off x="4467958" y="5639627"/>
              <a:ext cx="235642" cy="169277"/>
            </a:xfrm>
            <a:prstGeom prst="rect">
              <a:avLst/>
            </a:prstGeom>
            <a:noFill/>
            <a:ln w="9525">
              <a:noFill/>
              <a:miter lim="800000"/>
              <a:headEnd/>
              <a:tailEnd/>
            </a:ln>
          </p:spPr>
          <p:txBody>
            <a:bodyPr wrap="none" lIns="0" tIns="0" rIns="0" bIns="0">
              <a:spAutoFit/>
            </a:bodyPr>
            <a:lstStyle/>
            <a:p>
              <a:r>
                <a:rPr lang="en-GB" sz="1100" dirty="0" smtClean="0">
                  <a:cs typeface="Arial" pitchFamily="34" charset="0"/>
                </a:rPr>
                <a:t>250</a:t>
              </a:r>
              <a:endParaRPr lang="en-GB" sz="1800" b="0" dirty="0">
                <a:solidFill>
                  <a:schemeClr val="tx1"/>
                </a:solidFill>
                <a:latin typeface="Arial" pitchFamily="34" charset="0"/>
                <a:cs typeface="Arial" pitchFamily="34" charset="0"/>
              </a:endParaRPr>
            </a:p>
          </p:txBody>
        </p:sp>
      </p:grpSp>
      <p:sp>
        <p:nvSpPr>
          <p:cNvPr id="80" name="Rectangle 3"/>
          <p:cNvSpPr txBox="1">
            <a:spLocks noGrp="1" noChangeArrowheads="1"/>
          </p:cNvSpPr>
          <p:nvPr>
            <p:ph type="title"/>
          </p:nvPr>
        </p:nvSpPr>
        <p:spPr bwMode="white">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defTabSz="914400" eaLnBrk="0" fontAlgn="auto" latinLnBrk="0" hangingPunct="0">
              <a:lnSpc>
                <a:spcPct val="100000"/>
              </a:lnSpc>
              <a:spcBef>
                <a:spcPts val="0"/>
              </a:spcBef>
              <a:spcAft>
                <a:spcPts val="0"/>
              </a:spcAft>
              <a:buClrTx/>
              <a:buSzTx/>
              <a:buFontTx/>
              <a:buNone/>
              <a:tabLst/>
              <a:defRPr/>
            </a:pPr>
            <a:r>
              <a:rPr lang="en-US" altLang="en-US" sz="1800" b="0" dirty="0" smtClean="0">
                <a:solidFill>
                  <a:schemeClr val="accent1">
                    <a:lumMod val="20000"/>
                    <a:lumOff val="80000"/>
                  </a:schemeClr>
                </a:solidFill>
                <a:latin typeface="Arial" charset="0"/>
                <a:cs typeface="Arial" charset="0"/>
              </a:rPr>
              <a:t>Net debt: Key concepts guide</a:t>
            </a:r>
            <a:br>
              <a:rPr lang="en-US" altLang="en-US" sz="1800" b="0" dirty="0" smtClean="0">
                <a:solidFill>
                  <a:schemeClr val="accent1">
                    <a:lumMod val="20000"/>
                    <a:lumOff val="80000"/>
                  </a:schemeClr>
                </a:solidFill>
                <a:latin typeface="Arial" charset="0"/>
                <a:cs typeface="Arial" charset="0"/>
              </a:rPr>
            </a:br>
            <a:r>
              <a:rPr lang="en-US" altLang="en-US" sz="1800" b="1" kern="0" dirty="0" smtClean="0">
                <a:solidFill>
                  <a:schemeClr val="bg1"/>
                </a:solidFill>
                <a:ea typeface="+mj-ea"/>
              </a:rPr>
              <a:t>Real life examples</a:t>
            </a:r>
            <a:endParaRPr kumimoji="0" lang="en-US" altLang="en-US" sz="1800" b="1" i="0" u="none" strike="noStrike" kern="0" cap="none" spc="0" normalizeH="0" baseline="0" noProof="0" dirty="0" smtClean="0">
              <a:ln>
                <a:noFill/>
              </a:ln>
              <a:solidFill>
                <a:schemeClr val="bg1"/>
              </a:solidFill>
              <a:effectLst/>
              <a:uLnTx/>
              <a:uFillTx/>
              <a:latin typeface="Arial" charset="0"/>
              <a:ea typeface="+mj-ea"/>
              <a:cs typeface="Arial" charset="0"/>
            </a:endParaRPr>
          </a:p>
        </p:txBody>
      </p:sp>
      <p:pic>
        <p:nvPicPr>
          <p:cNvPr id="79" name="Picture 78"/>
          <p:cNvPicPr>
            <a:picLocks noChangeAspect="1" noChangeArrowheads="1"/>
          </p:cNvPicPr>
          <p:nvPr/>
        </p:nvPicPr>
        <p:blipFill>
          <a:blip r:embed="rId3" cstate="print"/>
          <a:srcRect/>
          <a:stretch>
            <a:fillRect/>
          </a:stretch>
        </p:blipFill>
        <p:spPr bwMode="auto">
          <a:xfrm>
            <a:off x="8045981" y="76200"/>
            <a:ext cx="822960" cy="822960"/>
          </a:xfrm>
          <a:prstGeom prst="rect">
            <a:avLst/>
          </a:prstGeom>
          <a:noFill/>
          <a:ln w="9525">
            <a:noFill/>
            <a:miter lim="800000"/>
            <a:headEnd/>
            <a:tailEnd/>
          </a:ln>
          <a:effectLst/>
        </p:spPr>
      </p:pic>
      <p:sp>
        <p:nvSpPr>
          <p:cNvPr id="966728" name="Line 72"/>
          <p:cNvSpPr>
            <a:spLocks noChangeShapeType="1"/>
          </p:cNvSpPr>
          <p:nvPr/>
        </p:nvSpPr>
        <p:spPr bwMode="auto">
          <a:xfrm flipH="1">
            <a:off x="5568462" y="2060576"/>
            <a:ext cx="864577" cy="98425"/>
          </a:xfrm>
          <a:prstGeom prst="line">
            <a:avLst/>
          </a:prstGeom>
          <a:noFill/>
          <a:ln w="6350">
            <a:solidFill>
              <a:schemeClr val="hlink"/>
            </a:solidFill>
            <a:round/>
            <a:headEnd/>
            <a:tailEnd type="triangle" w="med" len="med"/>
          </a:ln>
          <a:effectLst/>
        </p:spPr>
        <p:txBody>
          <a:bodyPr lIns="54000" tIns="54000" rIns="54000" bIns="0" anchor="ctr"/>
          <a:lstStyle/>
          <a:p>
            <a:endParaRPr lang="en-US"/>
          </a:p>
        </p:txBody>
      </p:sp>
      <p:sp>
        <p:nvSpPr>
          <p:cNvPr id="966731" name="Line 75"/>
          <p:cNvSpPr>
            <a:spLocks noChangeShapeType="1"/>
          </p:cNvSpPr>
          <p:nvPr/>
        </p:nvSpPr>
        <p:spPr bwMode="auto">
          <a:xfrm flipH="1">
            <a:off x="5202115" y="3213101"/>
            <a:ext cx="1296866" cy="4763"/>
          </a:xfrm>
          <a:prstGeom prst="line">
            <a:avLst/>
          </a:prstGeom>
          <a:noFill/>
          <a:ln w="6350">
            <a:solidFill>
              <a:schemeClr val="hlink"/>
            </a:solidFill>
            <a:round/>
            <a:headEnd/>
            <a:tailEnd type="triangle" w="med" len="med"/>
          </a:ln>
          <a:effectLst/>
        </p:spPr>
        <p:txBody>
          <a:bodyPr lIns="54000" tIns="54000" rIns="54000" bIns="0" anchor="ctr"/>
          <a:lstStyle/>
          <a:p>
            <a:endParaRPr lang="en-US"/>
          </a:p>
        </p:txBody>
      </p:sp>
      <p:sp>
        <p:nvSpPr>
          <p:cNvPr id="966732" name="Line 76"/>
          <p:cNvSpPr>
            <a:spLocks noChangeShapeType="1"/>
          </p:cNvSpPr>
          <p:nvPr/>
        </p:nvSpPr>
        <p:spPr bwMode="auto">
          <a:xfrm flipH="1">
            <a:off x="5326674" y="4746626"/>
            <a:ext cx="1106365" cy="479425"/>
          </a:xfrm>
          <a:prstGeom prst="line">
            <a:avLst/>
          </a:prstGeom>
          <a:noFill/>
          <a:ln w="6350">
            <a:solidFill>
              <a:schemeClr val="hlink"/>
            </a:solidFill>
            <a:round/>
            <a:headEnd/>
            <a:tailEnd type="triangle" w="med" len="med"/>
          </a:ln>
          <a:effectLst/>
        </p:spPr>
        <p:txBody>
          <a:bodyPr lIns="54000" tIns="54000" rIns="54000" bIns="0" anchor="ctr"/>
          <a:lstStyle/>
          <a:p>
            <a:endParaRPr lang="en-US"/>
          </a:p>
        </p:txBody>
      </p:sp>
      <p:sp>
        <p:nvSpPr>
          <p:cNvPr id="966734" name="Text Box 78"/>
          <p:cNvSpPr txBox="1">
            <a:spLocks noChangeArrowheads="1"/>
          </p:cNvSpPr>
          <p:nvPr/>
        </p:nvSpPr>
        <p:spPr bwMode="auto">
          <a:xfrm>
            <a:off x="6434504" y="1971675"/>
            <a:ext cx="1828800" cy="457200"/>
          </a:xfrm>
          <a:prstGeom prst="rect">
            <a:avLst/>
          </a:prstGeom>
          <a:solidFill>
            <a:srgbClr val="007C92"/>
          </a:solidFill>
          <a:ln w="6350">
            <a:noFill/>
            <a:miter lim="800000"/>
            <a:headEnd type="none" w="sm" len="sm"/>
            <a:tailEnd type="none" w="sm" len="sm"/>
          </a:ln>
          <a:effectLst/>
        </p:spPr>
        <p:txBody>
          <a:bodyPr lIns="54000" tIns="54000" rIns="54000" bIns="54000" anchor="ctr"/>
          <a:lstStyle/>
          <a:p>
            <a:pPr algn="ctr" defTabSz="762000">
              <a:lnSpc>
                <a:spcPct val="80000"/>
              </a:lnSpc>
              <a:spcBef>
                <a:spcPct val="20000"/>
              </a:spcBef>
            </a:pPr>
            <a:r>
              <a:rPr lang="en-GB" sz="1200" dirty="0">
                <a:solidFill>
                  <a:schemeClr val="bg1"/>
                </a:solidFill>
                <a:latin typeface="Arial"/>
              </a:rPr>
              <a:t>Definition explained – reported  </a:t>
            </a:r>
          </a:p>
        </p:txBody>
      </p:sp>
      <p:sp>
        <p:nvSpPr>
          <p:cNvPr id="966735" name="Text Box 79"/>
          <p:cNvSpPr txBox="1">
            <a:spLocks noChangeArrowheads="1"/>
          </p:cNvSpPr>
          <p:nvPr/>
        </p:nvSpPr>
        <p:spPr bwMode="auto">
          <a:xfrm>
            <a:off x="6434503" y="3076575"/>
            <a:ext cx="1828800" cy="885825"/>
          </a:xfrm>
          <a:prstGeom prst="rect">
            <a:avLst/>
          </a:prstGeom>
          <a:solidFill>
            <a:srgbClr val="007C92"/>
          </a:solidFill>
          <a:ln w="6350">
            <a:noFill/>
            <a:miter lim="800000"/>
            <a:headEnd type="none" w="sm" len="sm"/>
            <a:tailEnd type="none" w="sm" len="sm"/>
          </a:ln>
          <a:effectLst/>
        </p:spPr>
        <p:txBody>
          <a:bodyPr lIns="54000" tIns="54000" rIns="54000" bIns="54000" anchor="ctr"/>
          <a:lstStyle/>
          <a:p>
            <a:pPr algn="ctr" defTabSz="762000">
              <a:lnSpc>
                <a:spcPct val="80000"/>
              </a:lnSpc>
              <a:spcBef>
                <a:spcPct val="20000"/>
              </a:spcBef>
            </a:pPr>
            <a:r>
              <a:rPr lang="en-GB" sz="1200">
                <a:solidFill>
                  <a:schemeClr val="bg1"/>
                </a:solidFill>
                <a:latin typeface="Arial"/>
              </a:rPr>
              <a:t>Quantifiable adjustments with a strong argument to be defined as debt</a:t>
            </a:r>
          </a:p>
        </p:txBody>
      </p:sp>
      <p:sp>
        <p:nvSpPr>
          <p:cNvPr id="966736" name="Text Box 80"/>
          <p:cNvSpPr txBox="1">
            <a:spLocks noChangeArrowheads="1"/>
          </p:cNvSpPr>
          <p:nvPr/>
        </p:nvSpPr>
        <p:spPr bwMode="auto">
          <a:xfrm>
            <a:off x="6457951" y="4265613"/>
            <a:ext cx="1828800" cy="747712"/>
          </a:xfrm>
          <a:prstGeom prst="rect">
            <a:avLst/>
          </a:prstGeom>
          <a:solidFill>
            <a:srgbClr val="007C92"/>
          </a:solidFill>
          <a:ln w="6350">
            <a:noFill/>
            <a:miter lim="800000"/>
            <a:headEnd type="none" w="sm" len="sm"/>
            <a:tailEnd type="none" w="sm" len="sm"/>
          </a:ln>
          <a:effectLst/>
        </p:spPr>
        <p:txBody>
          <a:bodyPr lIns="54000" tIns="54000" rIns="54000" bIns="54000" anchor="ctr"/>
          <a:lstStyle/>
          <a:p>
            <a:pPr algn="ctr" defTabSz="762000">
              <a:lnSpc>
                <a:spcPct val="80000"/>
              </a:lnSpc>
              <a:spcBef>
                <a:spcPct val="20000"/>
              </a:spcBef>
            </a:pPr>
            <a:r>
              <a:rPr lang="en-GB" sz="1200">
                <a:solidFill>
                  <a:schemeClr val="bg1"/>
                </a:solidFill>
                <a:latin typeface="Arial"/>
              </a:rPr>
              <a:t>Subjective adjustments which may form the basis of negotiation</a:t>
            </a:r>
          </a:p>
        </p:txBody>
      </p:sp>
      <p:sp>
        <p:nvSpPr>
          <p:cNvPr id="966747" name="Line 91"/>
          <p:cNvSpPr>
            <a:spLocks noChangeShapeType="1"/>
          </p:cNvSpPr>
          <p:nvPr/>
        </p:nvSpPr>
        <p:spPr bwMode="auto">
          <a:xfrm flipH="1" flipV="1">
            <a:off x="5103935" y="5594351"/>
            <a:ext cx="1307123" cy="384175"/>
          </a:xfrm>
          <a:prstGeom prst="line">
            <a:avLst/>
          </a:prstGeom>
          <a:noFill/>
          <a:ln w="6350">
            <a:solidFill>
              <a:schemeClr val="hlink"/>
            </a:solidFill>
            <a:round/>
            <a:headEnd/>
            <a:tailEnd type="triangle" w="med" len="med"/>
          </a:ln>
          <a:effectLst/>
        </p:spPr>
        <p:txBody>
          <a:bodyPr lIns="54000" tIns="54000" rIns="54000" bIns="0" anchor="ctr"/>
          <a:lstStyle/>
          <a:p>
            <a:endParaRPr lang="en-US"/>
          </a:p>
        </p:txBody>
      </p:sp>
      <p:sp>
        <p:nvSpPr>
          <p:cNvPr id="966748" name="Text Box 92"/>
          <p:cNvSpPr txBox="1">
            <a:spLocks noChangeArrowheads="1"/>
          </p:cNvSpPr>
          <p:nvPr/>
        </p:nvSpPr>
        <p:spPr bwMode="auto">
          <a:xfrm>
            <a:off x="6434504" y="5497513"/>
            <a:ext cx="1828800" cy="747712"/>
          </a:xfrm>
          <a:prstGeom prst="rect">
            <a:avLst/>
          </a:prstGeom>
          <a:solidFill>
            <a:srgbClr val="007C92"/>
          </a:solidFill>
          <a:ln w="6350">
            <a:noFill/>
            <a:miter lim="800000"/>
            <a:headEnd type="none" w="sm" len="sm"/>
            <a:tailEnd type="none" w="sm" len="sm"/>
          </a:ln>
          <a:effectLst/>
        </p:spPr>
        <p:txBody>
          <a:bodyPr lIns="54000" tIns="54000" rIns="54000" bIns="54000" anchor="ctr"/>
          <a:lstStyle/>
          <a:p>
            <a:pPr algn="ctr" defTabSz="762000">
              <a:lnSpc>
                <a:spcPct val="80000"/>
              </a:lnSpc>
              <a:spcBef>
                <a:spcPct val="20000"/>
              </a:spcBef>
            </a:pPr>
            <a:r>
              <a:rPr lang="en-GB" sz="1200">
                <a:solidFill>
                  <a:schemeClr val="bg1"/>
                </a:solidFill>
                <a:latin typeface="Arial"/>
              </a:rPr>
              <a:t>Mechanism for dealing with uncertainty</a:t>
            </a:r>
          </a:p>
        </p:txBody>
      </p:sp>
      <p:sp>
        <p:nvSpPr>
          <p:cNvPr id="90" name="TextBox 89"/>
          <p:cNvSpPr txBox="1"/>
          <p:nvPr/>
        </p:nvSpPr>
        <p:spPr bwMode="ltGray">
          <a:xfrm>
            <a:off x="5644896" y="1255776"/>
            <a:ext cx="3070071" cy="369332"/>
          </a:xfrm>
          <a:prstGeom prst="rect">
            <a:avLst/>
          </a:prstGeom>
          <a:solidFill>
            <a:srgbClr val="C84E00"/>
          </a:solidFill>
        </p:spPr>
        <p:txBody>
          <a:bodyPr wrap="none" rtlCol="0">
            <a:spAutoFit/>
          </a:bodyPr>
          <a:lstStyle/>
          <a:p>
            <a:r>
              <a:rPr lang="en-US" dirty="0" smtClean="0"/>
              <a:t>For Example Purposes Only</a:t>
            </a:r>
            <a:endParaRPr lang="en-US" dirty="0"/>
          </a:p>
        </p:txBody>
      </p:sp>
      <p:sp>
        <p:nvSpPr>
          <p:cNvPr id="966727" name="Freeform 71"/>
          <p:cNvSpPr>
            <a:spLocks/>
          </p:cNvSpPr>
          <p:nvPr/>
        </p:nvSpPr>
        <p:spPr bwMode="auto">
          <a:xfrm>
            <a:off x="4533900" y="2159001"/>
            <a:ext cx="1462454" cy="422275"/>
          </a:xfrm>
          <a:custGeom>
            <a:avLst/>
            <a:gdLst/>
            <a:ahLst/>
            <a:cxnLst>
              <a:cxn ang="0">
                <a:pos x="545" y="20"/>
              </a:cxn>
              <a:cxn ang="0">
                <a:pos x="80" y="140"/>
              </a:cxn>
              <a:cxn ang="0">
                <a:pos x="175" y="365"/>
              </a:cxn>
              <a:cxn ang="0">
                <a:pos x="575" y="295"/>
              </a:cxn>
              <a:cxn ang="0">
                <a:pos x="455" y="70"/>
              </a:cxn>
            </a:cxnLst>
            <a:rect l="0" t="0" r="r" b="b"/>
            <a:pathLst>
              <a:path w="725" h="391">
                <a:moveTo>
                  <a:pt x="545" y="20"/>
                </a:moveTo>
                <a:cubicBezTo>
                  <a:pt x="468" y="40"/>
                  <a:pt x="160" y="0"/>
                  <a:pt x="80" y="140"/>
                </a:cubicBezTo>
                <a:cubicBezTo>
                  <a:pt x="0" y="280"/>
                  <a:pt x="93" y="339"/>
                  <a:pt x="175" y="365"/>
                </a:cubicBezTo>
                <a:cubicBezTo>
                  <a:pt x="257" y="391"/>
                  <a:pt x="528" y="344"/>
                  <a:pt x="575" y="295"/>
                </a:cubicBezTo>
                <a:cubicBezTo>
                  <a:pt x="725" y="170"/>
                  <a:pt x="555" y="45"/>
                  <a:pt x="455" y="70"/>
                </a:cubicBezTo>
              </a:path>
            </a:pathLst>
          </a:custGeom>
          <a:noFill/>
          <a:ln w="9525" cap="flat" cmpd="sng">
            <a:solidFill>
              <a:srgbClr val="B21107"/>
            </a:solidFill>
            <a:prstDash val="solid"/>
            <a:round/>
            <a:headEnd type="none" w="sm" len="sm"/>
            <a:tailEnd type="none" w="sm" len="sm"/>
          </a:ln>
          <a:effectLst/>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966727"/>
                                        </p:tgtEl>
                                        <p:attrNameLst>
                                          <p:attrName>style.visibility</p:attrName>
                                        </p:attrNameLst>
                                      </p:cBhvr>
                                      <p:to>
                                        <p:strVal val="visible"/>
                                      </p:to>
                                    </p:set>
                                    <p:anim calcmode="lin" valueType="num">
                                      <p:cBhvr additive="base">
                                        <p:cTn id="7" dur="500" fill="hold"/>
                                        <p:tgtEl>
                                          <p:spTgt spid="966727"/>
                                        </p:tgtEl>
                                        <p:attrNameLst>
                                          <p:attrName>ppt_x</p:attrName>
                                        </p:attrNameLst>
                                      </p:cBhvr>
                                      <p:tavLst>
                                        <p:tav tm="0">
                                          <p:val>
                                            <p:strVal val="1+#ppt_w/2"/>
                                          </p:val>
                                        </p:tav>
                                        <p:tav tm="100000">
                                          <p:val>
                                            <p:strVal val="#ppt_x"/>
                                          </p:val>
                                        </p:tav>
                                      </p:tavLst>
                                    </p:anim>
                                    <p:anim calcmode="lin" valueType="num">
                                      <p:cBhvr additive="base">
                                        <p:cTn id="8" dur="500" fill="hold"/>
                                        <p:tgtEl>
                                          <p:spTgt spid="966727"/>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966728"/>
                                        </p:tgtEl>
                                        <p:attrNameLst>
                                          <p:attrName>style.visibility</p:attrName>
                                        </p:attrNameLst>
                                      </p:cBhvr>
                                      <p:to>
                                        <p:strVal val="visible"/>
                                      </p:to>
                                    </p:set>
                                    <p:anim calcmode="lin" valueType="num">
                                      <p:cBhvr additive="base">
                                        <p:cTn id="11" dur="500" fill="hold"/>
                                        <p:tgtEl>
                                          <p:spTgt spid="966728"/>
                                        </p:tgtEl>
                                        <p:attrNameLst>
                                          <p:attrName>ppt_x</p:attrName>
                                        </p:attrNameLst>
                                      </p:cBhvr>
                                      <p:tavLst>
                                        <p:tav tm="0">
                                          <p:val>
                                            <p:strVal val="1+#ppt_w/2"/>
                                          </p:val>
                                        </p:tav>
                                        <p:tav tm="100000">
                                          <p:val>
                                            <p:strVal val="#ppt_x"/>
                                          </p:val>
                                        </p:tav>
                                      </p:tavLst>
                                    </p:anim>
                                    <p:anim calcmode="lin" valueType="num">
                                      <p:cBhvr additive="base">
                                        <p:cTn id="12" dur="500" fill="hold"/>
                                        <p:tgtEl>
                                          <p:spTgt spid="966728"/>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966734"/>
                                        </p:tgtEl>
                                        <p:attrNameLst>
                                          <p:attrName>style.visibility</p:attrName>
                                        </p:attrNameLst>
                                      </p:cBhvr>
                                      <p:to>
                                        <p:strVal val="visible"/>
                                      </p:to>
                                    </p:set>
                                    <p:anim calcmode="lin" valueType="num">
                                      <p:cBhvr additive="base">
                                        <p:cTn id="15" dur="500" fill="hold"/>
                                        <p:tgtEl>
                                          <p:spTgt spid="966734"/>
                                        </p:tgtEl>
                                        <p:attrNameLst>
                                          <p:attrName>ppt_x</p:attrName>
                                        </p:attrNameLst>
                                      </p:cBhvr>
                                      <p:tavLst>
                                        <p:tav tm="0">
                                          <p:val>
                                            <p:strVal val="1+#ppt_w/2"/>
                                          </p:val>
                                        </p:tav>
                                        <p:tav tm="100000">
                                          <p:val>
                                            <p:strVal val="#ppt_x"/>
                                          </p:val>
                                        </p:tav>
                                      </p:tavLst>
                                    </p:anim>
                                    <p:anim calcmode="lin" valueType="num">
                                      <p:cBhvr additive="base">
                                        <p:cTn id="16" dur="500" fill="hold"/>
                                        <p:tgtEl>
                                          <p:spTgt spid="966734"/>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966731"/>
                                        </p:tgtEl>
                                        <p:attrNameLst>
                                          <p:attrName>style.visibility</p:attrName>
                                        </p:attrNameLst>
                                      </p:cBhvr>
                                      <p:to>
                                        <p:strVal val="visible"/>
                                      </p:to>
                                    </p:set>
                                    <p:anim calcmode="lin" valueType="num">
                                      <p:cBhvr additive="base">
                                        <p:cTn id="19" dur="500" fill="hold"/>
                                        <p:tgtEl>
                                          <p:spTgt spid="966731"/>
                                        </p:tgtEl>
                                        <p:attrNameLst>
                                          <p:attrName>ppt_x</p:attrName>
                                        </p:attrNameLst>
                                      </p:cBhvr>
                                      <p:tavLst>
                                        <p:tav tm="0">
                                          <p:val>
                                            <p:strVal val="1+#ppt_w/2"/>
                                          </p:val>
                                        </p:tav>
                                        <p:tav tm="100000">
                                          <p:val>
                                            <p:strVal val="#ppt_x"/>
                                          </p:val>
                                        </p:tav>
                                      </p:tavLst>
                                    </p:anim>
                                    <p:anim calcmode="lin" valueType="num">
                                      <p:cBhvr additive="base">
                                        <p:cTn id="20" dur="500" fill="hold"/>
                                        <p:tgtEl>
                                          <p:spTgt spid="966731"/>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0"/>
                                  </p:stCondLst>
                                  <p:childTnLst>
                                    <p:set>
                                      <p:cBhvr>
                                        <p:cTn id="22" dur="1" fill="hold">
                                          <p:stCondLst>
                                            <p:cond delay="0"/>
                                          </p:stCondLst>
                                        </p:cTn>
                                        <p:tgtEl>
                                          <p:spTgt spid="966735"/>
                                        </p:tgtEl>
                                        <p:attrNameLst>
                                          <p:attrName>style.visibility</p:attrName>
                                        </p:attrNameLst>
                                      </p:cBhvr>
                                      <p:to>
                                        <p:strVal val="visible"/>
                                      </p:to>
                                    </p:set>
                                    <p:anim calcmode="lin" valueType="num">
                                      <p:cBhvr additive="base">
                                        <p:cTn id="23" dur="500" fill="hold"/>
                                        <p:tgtEl>
                                          <p:spTgt spid="966735"/>
                                        </p:tgtEl>
                                        <p:attrNameLst>
                                          <p:attrName>ppt_x</p:attrName>
                                        </p:attrNameLst>
                                      </p:cBhvr>
                                      <p:tavLst>
                                        <p:tav tm="0">
                                          <p:val>
                                            <p:strVal val="1+#ppt_w/2"/>
                                          </p:val>
                                        </p:tav>
                                        <p:tav tm="100000">
                                          <p:val>
                                            <p:strVal val="#ppt_x"/>
                                          </p:val>
                                        </p:tav>
                                      </p:tavLst>
                                    </p:anim>
                                    <p:anim calcmode="lin" valueType="num">
                                      <p:cBhvr additive="base">
                                        <p:cTn id="24" dur="500" fill="hold"/>
                                        <p:tgtEl>
                                          <p:spTgt spid="966735"/>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966732"/>
                                        </p:tgtEl>
                                        <p:attrNameLst>
                                          <p:attrName>style.visibility</p:attrName>
                                        </p:attrNameLst>
                                      </p:cBhvr>
                                      <p:to>
                                        <p:strVal val="visible"/>
                                      </p:to>
                                    </p:set>
                                    <p:anim calcmode="lin" valueType="num">
                                      <p:cBhvr additive="base">
                                        <p:cTn id="27" dur="500" fill="hold"/>
                                        <p:tgtEl>
                                          <p:spTgt spid="966732"/>
                                        </p:tgtEl>
                                        <p:attrNameLst>
                                          <p:attrName>ppt_x</p:attrName>
                                        </p:attrNameLst>
                                      </p:cBhvr>
                                      <p:tavLst>
                                        <p:tav tm="0">
                                          <p:val>
                                            <p:strVal val="1+#ppt_w/2"/>
                                          </p:val>
                                        </p:tav>
                                        <p:tav tm="100000">
                                          <p:val>
                                            <p:strVal val="#ppt_x"/>
                                          </p:val>
                                        </p:tav>
                                      </p:tavLst>
                                    </p:anim>
                                    <p:anim calcmode="lin" valueType="num">
                                      <p:cBhvr additive="base">
                                        <p:cTn id="28" dur="500" fill="hold"/>
                                        <p:tgtEl>
                                          <p:spTgt spid="966732"/>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966736"/>
                                        </p:tgtEl>
                                        <p:attrNameLst>
                                          <p:attrName>style.visibility</p:attrName>
                                        </p:attrNameLst>
                                      </p:cBhvr>
                                      <p:to>
                                        <p:strVal val="visible"/>
                                      </p:to>
                                    </p:set>
                                    <p:anim calcmode="lin" valueType="num">
                                      <p:cBhvr additive="base">
                                        <p:cTn id="31" dur="500" fill="hold"/>
                                        <p:tgtEl>
                                          <p:spTgt spid="966736"/>
                                        </p:tgtEl>
                                        <p:attrNameLst>
                                          <p:attrName>ppt_x</p:attrName>
                                        </p:attrNameLst>
                                      </p:cBhvr>
                                      <p:tavLst>
                                        <p:tav tm="0">
                                          <p:val>
                                            <p:strVal val="1+#ppt_w/2"/>
                                          </p:val>
                                        </p:tav>
                                        <p:tav tm="100000">
                                          <p:val>
                                            <p:strVal val="#ppt_x"/>
                                          </p:val>
                                        </p:tav>
                                      </p:tavLst>
                                    </p:anim>
                                    <p:anim calcmode="lin" valueType="num">
                                      <p:cBhvr additive="base">
                                        <p:cTn id="32" dur="500" fill="hold"/>
                                        <p:tgtEl>
                                          <p:spTgt spid="966736"/>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966747"/>
                                        </p:tgtEl>
                                        <p:attrNameLst>
                                          <p:attrName>style.visibility</p:attrName>
                                        </p:attrNameLst>
                                      </p:cBhvr>
                                      <p:to>
                                        <p:strVal val="visible"/>
                                      </p:to>
                                    </p:set>
                                    <p:anim calcmode="lin" valueType="num">
                                      <p:cBhvr additive="base">
                                        <p:cTn id="35" dur="500" fill="hold"/>
                                        <p:tgtEl>
                                          <p:spTgt spid="966747"/>
                                        </p:tgtEl>
                                        <p:attrNameLst>
                                          <p:attrName>ppt_x</p:attrName>
                                        </p:attrNameLst>
                                      </p:cBhvr>
                                      <p:tavLst>
                                        <p:tav tm="0">
                                          <p:val>
                                            <p:strVal val="1+#ppt_w/2"/>
                                          </p:val>
                                        </p:tav>
                                        <p:tav tm="100000">
                                          <p:val>
                                            <p:strVal val="#ppt_x"/>
                                          </p:val>
                                        </p:tav>
                                      </p:tavLst>
                                    </p:anim>
                                    <p:anim calcmode="lin" valueType="num">
                                      <p:cBhvr additive="base">
                                        <p:cTn id="36" dur="500" fill="hold"/>
                                        <p:tgtEl>
                                          <p:spTgt spid="966747"/>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966748"/>
                                        </p:tgtEl>
                                        <p:attrNameLst>
                                          <p:attrName>style.visibility</p:attrName>
                                        </p:attrNameLst>
                                      </p:cBhvr>
                                      <p:to>
                                        <p:strVal val="visible"/>
                                      </p:to>
                                    </p:set>
                                    <p:anim calcmode="lin" valueType="num">
                                      <p:cBhvr additive="base">
                                        <p:cTn id="39" dur="500" fill="hold"/>
                                        <p:tgtEl>
                                          <p:spTgt spid="966748"/>
                                        </p:tgtEl>
                                        <p:attrNameLst>
                                          <p:attrName>ppt_x</p:attrName>
                                        </p:attrNameLst>
                                      </p:cBhvr>
                                      <p:tavLst>
                                        <p:tav tm="0">
                                          <p:val>
                                            <p:strVal val="1+#ppt_w/2"/>
                                          </p:val>
                                        </p:tav>
                                        <p:tav tm="100000">
                                          <p:val>
                                            <p:strVal val="#ppt_x"/>
                                          </p:val>
                                        </p:tav>
                                      </p:tavLst>
                                    </p:anim>
                                    <p:anim calcmode="lin" valueType="num">
                                      <p:cBhvr additive="base">
                                        <p:cTn id="40" dur="500" fill="hold"/>
                                        <p:tgtEl>
                                          <p:spTgt spid="96674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6728" grpId="0" animBg="1"/>
      <p:bldP spid="966731" grpId="0" animBg="1"/>
      <p:bldP spid="966732" grpId="0" animBg="1"/>
      <p:bldP spid="966734" grpId="0" animBg="1"/>
      <p:bldP spid="966735" grpId="0" animBg="1"/>
      <p:bldP spid="966736" grpId="0" animBg="1"/>
      <p:bldP spid="966747" grpId="0" animBg="1"/>
      <p:bldP spid="966748" grpId="0" animBg="1"/>
      <p:bldP spid="96672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Group 4"/>
          <p:cNvGraphicFramePr>
            <a:graphicFrameLocks/>
          </p:cNvGraphicFramePr>
          <p:nvPr/>
        </p:nvGraphicFramePr>
        <p:xfrm>
          <a:off x="211138" y="1202118"/>
          <a:ext cx="8755061" cy="4623018"/>
        </p:xfrm>
        <a:graphic>
          <a:graphicData uri="http://schemas.openxmlformats.org/drawingml/2006/table">
            <a:tbl>
              <a:tblPr/>
              <a:tblGrid>
                <a:gridCol w="1535195"/>
                <a:gridCol w="3565105"/>
                <a:gridCol w="3654761"/>
              </a:tblGrid>
              <a:tr h="715045">
                <a:tc>
                  <a:txBody>
                    <a:bodyPr/>
                    <a:lstStyle/>
                    <a:p>
                      <a:pPr marL="0" marR="0" lvl="0" indent="0" algn="ctr" defTabSz="914400" rtl="0" eaLnBrk="1" fontAlgn="base" latinLnBrk="0" hangingPunct="1">
                        <a:lnSpc>
                          <a:spcPts val="1600"/>
                        </a:lnSpc>
                        <a:spcBef>
                          <a:spcPct val="40000"/>
                        </a:spcBef>
                        <a:spcAft>
                          <a:spcPct val="0"/>
                        </a:spcAft>
                        <a:buClrTx/>
                        <a:buSzPct val="105000"/>
                        <a:buFontTx/>
                        <a:buNone/>
                        <a:tabLst/>
                      </a:pPr>
                      <a:endParaRPr kumimoji="0" lang="en-US" sz="1400" b="1" i="0" u="none" strike="noStrike" cap="none" normalizeH="0" baseline="0" dirty="0" smtClean="0">
                        <a:ln>
                          <a:noFill/>
                        </a:ln>
                        <a:solidFill>
                          <a:srgbClr val="FFFFFF"/>
                        </a:solidFill>
                        <a:effectLst/>
                        <a:latin typeface="Arial" charset="0"/>
                        <a:cs typeface="Arial" charset="0"/>
                      </a:endParaRPr>
                    </a:p>
                  </a:txBody>
                  <a:tcPr anchor="ctr" horzOverflow="overflow">
                    <a:lnL w="12700" cap="flat" cmpd="sng" algn="ctr">
                      <a:noFill/>
                      <a:prstDash val="solid"/>
                      <a:round/>
                      <a:headEnd type="none" w="med" len="med"/>
                      <a:tailEnd type="none" w="med" len="med"/>
                    </a:lnL>
                    <a:lnR w="12700" cap="flat" cmpd="sng" algn="ctr">
                      <a:solidFill>
                        <a:srgbClr val="AABE75"/>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AABE75"/>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1600"/>
                        </a:lnSpc>
                        <a:spcBef>
                          <a:spcPct val="40000"/>
                        </a:spcBef>
                        <a:spcAft>
                          <a:spcPct val="0"/>
                        </a:spcAft>
                        <a:buClrTx/>
                        <a:buSzPct val="105000"/>
                        <a:buFontTx/>
                        <a:buNone/>
                        <a:tabLst/>
                      </a:pPr>
                      <a:r>
                        <a:rPr kumimoji="0" lang="en-GB" sz="1400" b="1" i="0" u="none" strike="noStrike" cap="none" normalizeH="0" baseline="0" dirty="0" smtClean="0">
                          <a:ln>
                            <a:noFill/>
                          </a:ln>
                          <a:solidFill>
                            <a:srgbClr val="FFFFFF"/>
                          </a:solidFill>
                          <a:effectLst/>
                          <a:latin typeface="Arial" charset="0"/>
                          <a:cs typeface="Arial" charset="0"/>
                        </a:rPr>
                        <a:t>GET IT RIGHT</a:t>
                      </a:r>
                    </a:p>
                    <a:p>
                      <a:pPr marL="0" marR="0" lvl="0" indent="0" algn="ctr" defTabSz="914400" rtl="0" eaLnBrk="1" fontAlgn="base" latinLnBrk="0" hangingPunct="1">
                        <a:lnSpc>
                          <a:spcPts val="1600"/>
                        </a:lnSpc>
                        <a:spcBef>
                          <a:spcPct val="40000"/>
                        </a:spcBef>
                        <a:spcAft>
                          <a:spcPct val="0"/>
                        </a:spcAft>
                        <a:buClrTx/>
                        <a:buSzPct val="105000"/>
                        <a:buFontTx/>
                        <a:buNone/>
                        <a:tabLst/>
                      </a:pPr>
                      <a:r>
                        <a:rPr kumimoji="0" lang="en-GB" sz="1400" b="1" i="0" u="none" strike="noStrike" cap="none" normalizeH="0" baseline="0" dirty="0" smtClean="0">
                          <a:ln>
                            <a:noFill/>
                          </a:ln>
                          <a:solidFill>
                            <a:srgbClr val="FFFFFF"/>
                          </a:solidFill>
                          <a:effectLst/>
                          <a:latin typeface="Arial" charset="0"/>
                          <a:cs typeface="Arial" charset="0"/>
                        </a:rPr>
                        <a:t>“ADD VALUE”</a:t>
                      </a:r>
                    </a:p>
                  </a:txBody>
                  <a:tcPr anchor="ctr" horzOverflow="overflow">
                    <a:lnL w="12700" cap="flat" cmpd="sng" algn="ctr">
                      <a:solidFill>
                        <a:srgbClr val="AABE75"/>
                      </a:solidFill>
                      <a:prstDash val="solid"/>
                      <a:round/>
                      <a:headEnd type="none" w="med" len="med"/>
                      <a:tailEnd type="none" w="med" len="med"/>
                    </a:lnL>
                    <a:lnR w="12700" cap="flat" cmpd="sng" algn="ctr">
                      <a:solidFill>
                        <a:srgbClr val="AABE75"/>
                      </a:solidFill>
                      <a:prstDash val="solid"/>
                      <a:round/>
                      <a:headEnd type="none" w="med" len="med"/>
                      <a:tailEnd type="none" w="med" len="med"/>
                    </a:lnR>
                    <a:lnT w="12700" cap="flat" cmpd="sng" algn="ctr">
                      <a:solidFill>
                        <a:srgbClr val="AABE75"/>
                      </a:solidFill>
                      <a:prstDash val="solid"/>
                      <a:round/>
                      <a:headEnd type="none" w="med" len="med"/>
                      <a:tailEnd type="none" w="med" len="med"/>
                    </a:lnT>
                    <a:lnB w="12700" cap="flat" cmpd="sng" algn="ctr">
                      <a:solidFill>
                        <a:srgbClr val="AABE75"/>
                      </a:solidFill>
                      <a:prstDash val="solid"/>
                      <a:round/>
                      <a:headEnd type="none" w="med" len="med"/>
                      <a:tailEnd type="none" w="med" len="med"/>
                    </a:lnB>
                    <a:lnTlToBr>
                      <a:noFill/>
                    </a:lnTlToBr>
                    <a:lnBlToTr>
                      <a:noFill/>
                    </a:lnBlToTr>
                    <a:solidFill>
                      <a:srgbClr val="8F9F4C"/>
                    </a:solidFill>
                  </a:tcPr>
                </a:tc>
                <a:tc>
                  <a:txBody>
                    <a:bodyPr/>
                    <a:lstStyle/>
                    <a:p>
                      <a:pPr marL="0" marR="0" lvl="0" indent="0" algn="ctr" defTabSz="914400" rtl="0" eaLnBrk="1" fontAlgn="base" latinLnBrk="0" hangingPunct="1">
                        <a:lnSpc>
                          <a:spcPts val="1600"/>
                        </a:lnSpc>
                        <a:spcBef>
                          <a:spcPct val="40000"/>
                        </a:spcBef>
                        <a:spcAft>
                          <a:spcPct val="0"/>
                        </a:spcAft>
                        <a:buClrTx/>
                        <a:buSzPct val="105000"/>
                        <a:buFontTx/>
                        <a:buNone/>
                        <a:tabLst/>
                      </a:pPr>
                      <a:r>
                        <a:rPr kumimoji="0" lang="en-GB" sz="1400" b="1" i="0" u="none" strike="noStrike" cap="none" normalizeH="0" baseline="0" dirty="0" smtClean="0">
                          <a:ln>
                            <a:noFill/>
                          </a:ln>
                          <a:solidFill>
                            <a:srgbClr val="FFFFFF"/>
                          </a:solidFill>
                          <a:effectLst/>
                          <a:latin typeface="Arial" charset="0"/>
                          <a:cs typeface="Arial" charset="0"/>
                        </a:rPr>
                        <a:t>GET IT WRONG</a:t>
                      </a:r>
                    </a:p>
                    <a:p>
                      <a:pPr marL="0" marR="0" lvl="0" indent="0" algn="ctr" defTabSz="914400" rtl="0" eaLnBrk="1" fontAlgn="base" latinLnBrk="0" hangingPunct="1">
                        <a:lnSpc>
                          <a:spcPts val="1600"/>
                        </a:lnSpc>
                        <a:spcBef>
                          <a:spcPct val="40000"/>
                        </a:spcBef>
                        <a:spcAft>
                          <a:spcPct val="0"/>
                        </a:spcAft>
                        <a:buClrTx/>
                        <a:buSzPct val="105000"/>
                        <a:buFontTx/>
                        <a:buNone/>
                        <a:tabLst/>
                      </a:pPr>
                      <a:r>
                        <a:rPr kumimoji="0" lang="en-GB" sz="1400" b="1" i="0" u="none" strike="noStrike" cap="none" normalizeH="0" baseline="0" dirty="0" smtClean="0">
                          <a:ln>
                            <a:noFill/>
                          </a:ln>
                          <a:solidFill>
                            <a:srgbClr val="FFFFFF"/>
                          </a:solidFill>
                          <a:effectLst/>
                          <a:latin typeface="Arial" charset="0"/>
                          <a:cs typeface="Arial" charset="0"/>
                        </a:rPr>
                        <a:t>“DESTROY VALUE”</a:t>
                      </a:r>
                    </a:p>
                  </a:txBody>
                  <a:tcPr anchor="ctr" horzOverflow="overflow">
                    <a:lnL w="12700" cap="flat" cmpd="sng" algn="ctr">
                      <a:solidFill>
                        <a:srgbClr val="AABE75"/>
                      </a:solidFill>
                      <a:prstDash val="solid"/>
                      <a:round/>
                      <a:headEnd type="none" w="med" len="med"/>
                      <a:tailEnd type="none" w="med" len="med"/>
                    </a:lnL>
                    <a:lnR w="12700" cap="flat" cmpd="sng" algn="ctr">
                      <a:solidFill>
                        <a:srgbClr val="AABE75"/>
                      </a:solidFill>
                      <a:prstDash val="solid"/>
                      <a:round/>
                      <a:headEnd type="none" w="med" len="med"/>
                      <a:tailEnd type="none" w="med" len="med"/>
                    </a:lnR>
                    <a:lnT w="12700" cap="flat" cmpd="sng" algn="ctr">
                      <a:solidFill>
                        <a:srgbClr val="AABE75"/>
                      </a:solidFill>
                      <a:prstDash val="solid"/>
                      <a:round/>
                      <a:headEnd type="none" w="med" len="med"/>
                      <a:tailEnd type="none" w="med" len="med"/>
                    </a:lnT>
                    <a:lnB w="12700" cap="flat" cmpd="sng" algn="ctr">
                      <a:solidFill>
                        <a:srgbClr val="AABE75"/>
                      </a:solidFill>
                      <a:prstDash val="solid"/>
                      <a:round/>
                      <a:headEnd type="none" w="med" len="med"/>
                      <a:tailEnd type="none" w="med" len="med"/>
                    </a:lnB>
                    <a:lnTlToBr>
                      <a:noFill/>
                    </a:lnTlToBr>
                    <a:lnBlToTr>
                      <a:noFill/>
                    </a:lnBlToTr>
                    <a:solidFill>
                      <a:srgbClr val="8F9F4C"/>
                    </a:solidFill>
                  </a:tcPr>
                </a:tc>
              </a:tr>
              <a:tr h="1095075">
                <a:tc>
                  <a:txBody>
                    <a:bodyPr/>
                    <a:lstStyle/>
                    <a:p>
                      <a:pPr marL="0" marR="0" lvl="0" indent="0" algn="ctr" defTabSz="914400" rtl="0" eaLnBrk="1" fontAlgn="base" latinLnBrk="0" hangingPunct="1">
                        <a:lnSpc>
                          <a:spcPct val="100000"/>
                        </a:lnSpc>
                        <a:spcBef>
                          <a:spcPct val="30000"/>
                        </a:spcBef>
                        <a:spcAft>
                          <a:spcPct val="0"/>
                        </a:spcAft>
                        <a:buClr>
                          <a:srgbClr val="8AA5CB"/>
                        </a:buClr>
                        <a:buSzPct val="85000"/>
                        <a:buFont typeface="Wingdings" pitchFamily="2" charset="2"/>
                        <a:buNone/>
                        <a:tabLst/>
                      </a:pPr>
                      <a:r>
                        <a:rPr kumimoji="0" lang="en-GB" sz="1400" b="1" i="0" u="none" strike="noStrike" cap="none" normalizeH="0" baseline="0" dirty="0" smtClean="0">
                          <a:ln>
                            <a:noFill/>
                          </a:ln>
                          <a:solidFill>
                            <a:srgbClr val="00338D"/>
                          </a:solidFill>
                          <a:effectLst/>
                          <a:latin typeface="Arial" charset="0"/>
                          <a:cs typeface="Arial" charset="0"/>
                        </a:rPr>
                        <a:t>Valuation</a:t>
                      </a:r>
                    </a:p>
                  </a:txBody>
                  <a:tcPr anchor="ctr" horzOverflow="overflow">
                    <a:lnL w="12700" cap="flat" cmpd="sng" algn="ctr">
                      <a:solidFill>
                        <a:srgbClr val="AABE75"/>
                      </a:solidFill>
                      <a:prstDash val="solid"/>
                      <a:round/>
                      <a:headEnd type="none" w="med" len="med"/>
                      <a:tailEnd type="none" w="med" len="med"/>
                    </a:lnL>
                    <a:lnR w="12700" cap="flat" cmpd="sng" algn="ctr">
                      <a:solidFill>
                        <a:srgbClr val="AABE75"/>
                      </a:solidFill>
                      <a:prstDash val="solid"/>
                      <a:round/>
                      <a:headEnd type="none" w="med" len="med"/>
                      <a:tailEnd type="none" w="med" len="med"/>
                    </a:lnR>
                    <a:lnT w="12700" cap="flat" cmpd="sng" algn="ctr">
                      <a:solidFill>
                        <a:srgbClr val="AABE75"/>
                      </a:solidFill>
                      <a:prstDash val="solid"/>
                      <a:round/>
                      <a:headEnd type="none" w="med" len="med"/>
                      <a:tailEnd type="none" w="med" len="med"/>
                    </a:lnT>
                    <a:lnB w="12700" cap="flat" cmpd="sng" algn="ctr">
                      <a:solidFill>
                        <a:srgbClr val="AABE75"/>
                      </a:solidFill>
                      <a:prstDash val="solid"/>
                      <a:round/>
                      <a:headEnd type="none" w="med" len="med"/>
                      <a:tailEnd type="none" w="med" len="med"/>
                    </a:lnB>
                    <a:lnTlToBr>
                      <a:noFill/>
                    </a:lnTlToBr>
                    <a:lnBlToTr>
                      <a:noFill/>
                    </a:lnBlToTr>
                    <a:solidFill>
                      <a:srgbClr val="DADFC3"/>
                    </a:solidFill>
                  </a:tcPr>
                </a:tc>
                <a:tc>
                  <a:txBody>
                    <a:bodyPr/>
                    <a:lstStyle/>
                    <a:p>
                      <a:pPr marL="261938" marR="0" lvl="0" indent="-261938" algn="l" defTabSz="914400" rtl="0" eaLnBrk="1" fontAlgn="base" latinLnBrk="0" hangingPunct="1">
                        <a:lnSpc>
                          <a:spcPct val="100000"/>
                        </a:lnSpc>
                        <a:spcBef>
                          <a:spcPct val="30000"/>
                        </a:spcBef>
                        <a:spcAft>
                          <a:spcPct val="0"/>
                        </a:spcAft>
                        <a:buClr>
                          <a:schemeClr val="accent1"/>
                        </a:buClr>
                        <a:buSzPct val="125000"/>
                        <a:buFont typeface="Arial" pitchFamily="34" charset="0"/>
                        <a:buChar char="▪"/>
                        <a:tabLst/>
                      </a:pPr>
                      <a:r>
                        <a:rPr kumimoji="0" lang="en-US" sz="1400" b="0" i="0" u="none" strike="noStrike" cap="none" normalizeH="0" baseline="0" dirty="0" smtClean="0">
                          <a:ln>
                            <a:noFill/>
                          </a:ln>
                          <a:solidFill>
                            <a:schemeClr val="tx1"/>
                          </a:solidFill>
                          <a:effectLst/>
                          <a:latin typeface="Arial" charset="0"/>
                          <a:cs typeface="Arial" charset="0"/>
                        </a:rPr>
                        <a:t>Gain an informed and detailed picture of debt like items and cash exclusions</a:t>
                      </a:r>
                    </a:p>
                    <a:p>
                      <a:pPr marL="261938" marR="0" lvl="0" indent="-261938" algn="l" defTabSz="914400" rtl="0" eaLnBrk="1" fontAlgn="base" latinLnBrk="0" hangingPunct="1">
                        <a:lnSpc>
                          <a:spcPct val="100000"/>
                        </a:lnSpc>
                        <a:spcBef>
                          <a:spcPct val="30000"/>
                        </a:spcBef>
                        <a:spcAft>
                          <a:spcPct val="0"/>
                        </a:spcAft>
                        <a:buClr>
                          <a:schemeClr val="accent1"/>
                        </a:buClr>
                        <a:buSzPct val="125000"/>
                        <a:buFont typeface="Arial" pitchFamily="34" charset="0"/>
                        <a:buChar char="▪"/>
                        <a:tabLst/>
                      </a:pPr>
                      <a:r>
                        <a:rPr kumimoji="0" lang="en-US" sz="1400" b="0" i="0" u="none" strike="noStrike" cap="none" normalizeH="0" baseline="0" dirty="0" smtClean="0">
                          <a:ln>
                            <a:noFill/>
                          </a:ln>
                          <a:solidFill>
                            <a:schemeClr val="tx1"/>
                          </a:solidFill>
                          <a:effectLst/>
                          <a:latin typeface="Arial" charset="0"/>
                          <a:cs typeface="Arial" charset="0"/>
                        </a:rPr>
                        <a:t>Provide a sound basis for the valuation of the business</a:t>
                      </a:r>
                    </a:p>
                  </a:txBody>
                  <a:tcPr horzOverflow="overflow">
                    <a:lnL w="12700" cap="flat" cmpd="sng" algn="ctr">
                      <a:solidFill>
                        <a:srgbClr val="AABE75"/>
                      </a:solidFill>
                      <a:prstDash val="solid"/>
                      <a:round/>
                      <a:headEnd type="none" w="med" len="med"/>
                      <a:tailEnd type="none" w="med" len="med"/>
                    </a:lnL>
                    <a:lnR w="12700" cap="flat" cmpd="sng" algn="ctr">
                      <a:solidFill>
                        <a:srgbClr val="AABE75"/>
                      </a:solidFill>
                      <a:prstDash val="solid"/>
                      <a:round/>
                      <a:headEnd type="none" w="med" len="med"/>
                      <a:tailEnd type="none" w="med" len="med"/>
                    </a:lnR>
                    <a:lnT w="12700" cap="flat" cmpd="sng" algn="ctr">
                      <a:solidFill>
                        <a:srgbClr val="AABE75"/>
                      </a:solidFill>
                      <a:prstDash val="solid"/>
                      <a:round/>
                      <a:headEnd type="none" w="med" len="med"/>
                      <a:tailEnd type="none" w="med" len="med"/>
                    </a:lnT>
                    <a:lnB w="12700" cap="flat" cmpd="sng" algn="ctr">
                      <a:solidFill>
                        <a:srgbClr val="AABE75"/>
                      </a:solidFill>
                      <a:prstDash val="solid"/>
                      <a:round/>
                      <a:headEnd type="none" w="med" len="med"/>
                      <a:tailEnd type="none" w="med" len="med"/>
                    </a:lnB>
                    <a:lnTlToBr>
                      <a:noFill/>
                    </a:lnTlToBr>
                    <a:lnBlToTr>
                      <a:noFill/>
                    </a:lnBlToTr>
                    <a:noFill/>
                  </a:tcPr>
                </a:tc>
                <a:tc>
                  <a:txBody>
                    <a:bodyPr/>
                    <a:lstStyle/>
                    <a:p>
                      <a:pPr marL="261938" marR="0" lvl="0" indent="-261938" algn="l" defTabSz="914400" rtl="0" eaLnBrk="1" fontAlgn="base" latinLnBrk="0" hangingPunct="1">
                        <a:lnSpc>
                          <a:spcPct val="100000"/>
                        </a:lnSpc>
                        <a:spcBef>
                          <a:spcPct val="30000"/>
                        </a:spcBef>
                        <a:spcAft>
                          <a:spcPct val="0"/>
                        </a:spcAft>
                        <a:buClr>
                          <a:schemeClr val="accent1"/>
                        </a:buClr>
                        <a:buSzPct val="125000"/>
                        <a:buFont typeface="Arial" pitchFamily="34" charset="0"/>
                        <a:buChar char="▪"/>
                        <a:tabLst/>
                      </a:pPr>
                      <a:r>
                        <a:rPr kumimoji="0" lang="en-GB" sz="1400" b="0" i="0" u="none" strike="noStrike" cap="none" normalizeH="0" baseline="0" dirty="0" smtClean="0">
                          <a:ln>
                            <a:noFill/>
                          </a:ln>
                          <a:solidFill>
                            <a:schemeClr val="tx1"/>
                          </a:solidFill>
                          <a:effectLst/>
                          <a:latin typeface="Arial" charset="0"/>
                          <a:cs typeface="Arial" charset="0"/>
                        </a:rPr>
                        <a:t>Debt like items and cash exclusions not fully identified</a:t>
                      </a:r>
                    </a:p>
                    <a:p>
                      <a:pPr marL="261938" marR="0" lvl="0" indent="-261938" algn="l" defTabSz="914400" rtl="0" eaLnBrk="1" fontAlgn="base" latinLnBrk="0" hangingPunct="1">
                        <a:lnSpc>
                          <a:spcPct val="100000"/>
                        </a:lnSpc>
                        <a:spcBef>
                          <a:spcPct val="30000"/>
                        </a:spcBef>
                        <a:spcAft>
                          <a:spcPct val="0"/>
                        </a:spcAft>
                        <a:buClr>
                          <a:schemeClr val="accent1"/>
                        </a:buClr>
                        <a:buSzPct val="125000"/>
                        <a:buFont typeface="Arial" pitchFamily="34" charset="0"/>
                        <a:buChar char="▪"/>
                        <a:tabLst/>
                      </a:pPr>
                      <a:r>
                        <a:rPr kumimoji="0" lang="en-GB" sz="1400" b="0" i="0" u="none" strike="noStrike" cap="none" normalizeH="0" baseline="0" dirty="0" smtClean="0">
                          <a:ln>
                            <a:noFill/>
                          </a:ln>
                          <a:solidFill>
                            <a:schemeClr val="tx1"/>
                          </a:solidFill>
                          <a:effectLst/>
                          <a:latin typeface="Arial" charset="0"/>
                          <a:cs typeface="Arial" charset="0"/>
                        </a:rPr>
                        <a:t>Purchaser does not gain full value of the transaction, reduces return</a:t>
                      </a:r>
                    </a:p>
                  </a:txBody>
                  <a:tcPr horzOverflow="overflow">
                    <a:lnL w="12700" cap="flat" cmpd="sng" algn="ctr">
                      <a:solidFill>
                        <a:srgbClr val="AABE75"/>
                      </a:solidFill>
                      <a:prstDash val="solid"/>
                      <a:round/>
                      <a:headEnd type="none" w="med" len="med"/>
                      <a:tailEnd type="none" w="med" len="med"/>
                    </a:lnL>
                    <a:lnR w="12700" cap="flat" cmpd="sng" algn="ctr">
                      <a:solidFill>
                        <a:srgbClr val="AABE75"/>
                      </a:solidFill>
                      <a:prstDash val="solid"/>
                      <a:round/>
                      <a:headEnd type="none" w="med" len="med"/>
                      <a:tailEnd type="none" w="med" len="med"/>
                    </a:lnR>
                    <a:lnT w="12700" cap="flat" cmpd="sng" algn="ctr">
                      <a:solidFill>
                        <a:srgbClr val="AABE75"/>
                      </a:solidFill>
                      <a:prstDash val="solid"/>
                      <a:round/>
                      <a:headEnd type="none" w="med" len="med"/>
                      <a:tailEnd type="none" w="med" len="med"/>
                    </a:lnT>
                    <a:lnB w="12700" cap="flat" cmpd="sng" algn="ctr">
                      <a:solidFill>
                        <a:srgbClr val="AABE75"/>
                      </a:solidFill>
                      <a:prstDash val="solid"/>
                      <a:round/>
                      <a:headEnd type="none" w="med" len="med"/>
                      <a:tailEnd type="none" w="med" len="med"/>
                    </a:lnB>
                    <a:lnTlToBr>
                      <a:noFill/>
                    </a:lnTlToBr>
                    <a:lnBlToTr>
                      <a:noFill/>
                    </a:lnBlToTr>
                    <a:noFill/>
                  </a:tcPr>
                </a:tc>
              </a:tr>
              <a:tr h="1491080">
                <a:tc>
                  <a:txBody>
                    <a:bodyPr/>
                    <a:lstStyle/>
                    <a:p>
                      <a:pPr marL="0" marR="0" lvl="0" indent="0" algn="ctr" defTabSz="914400" rtl="0" eaLnBrk="1" fontAlgn="base" latinLnBrk="0" hangingPunct="1">
                        <a:lnSpc>
                          <a:spcPct val="100000"/>
                        </a:lnSpc>
                        <a:spcBef>
                          <a:spcPct val="30000"/>
                        </a:spcBef>
                        <a:spcAft>
                          <a:spcPct val="0"/>
                        </a:spcAft>
                        <a:buClr>
                          <a:srgbClr val="8AA5CB"/>
                        </a:buClr>
                        <a:buSzPct val="85000"/>
                        <a:buFont typeface="Wingdings" pitchFamily="2" charset="2"/>
                        <a:buNone/>
                        <a:tabLst/>
                      </a:pPr>
                      <a:r>
                        <a:rPr kumimoji="0" lang="en-GB" sz="1400" b="1" i="0" u="none" strike="noStrike" cap="none" normalizeH="0" baseline="0" dirty="0" smtClean="0">
                          <a:ln>
                            <a:noFill/>
                          </a:ln>
                          <a:solidFill>
                            <a:srgbClr val="00338D"/>
                          </a:solidFill>
                          <a:effectLst/>
                          <a:latin typeface="Arial" charset="0"/>
                          <a:cs typeface="Arial" charset="0"/>
                        </a:rPr>
                        <a:t>Purchase price</a:t>
                      </a:r>
                    </a:p>
                  </a:txBody>
                  <a:tcPr anchor="ctr" horzOverflow="overflow">
                    <a:lnL w="12700" cap="flat" cmpd="sng" algn="ctr">
                      <a:solidFill>
                        <a:srgbClr val="AABE75"/>
                      </a:solidFill>
                      <a:prstDash val="solid"/>
                      <a:round/>
                      <a:headEnd type="none" w="med" len="med"/>
                      <a:tailEnd type="none" w="med" len="med"/>
                    </a:lnL>
                    <a:lnR w="12700" cap="flat" cmpd="sng" algn="ctr">
                      <a:solidFill>
                        <a:srgbClr val="AABE75"/>
                      </a:solidFill>
                      <a:prstDash val="solid"/>
                      <a:round/>
                      <a:headEnd type="none" w="med" len="med"/>
                      <a:tailEnd type="none" w="med" len="med"/>
                    </a:lnR>
                    <a:lnT w="12700" cap="flat" cmpd="sng" algn="ctr">
                      <a:solidFill>
                        <a:srgbClr val="AABE75"/>
                      </a:solidFill>
                      <a:prstDash val="solid"/>
                      <a:round/>
                      <a:headEnd type="none" w="med" len="med"/>
                      <a:tailEnd type="none" w="med" len="med"/>
                    </a:lnT>
                    <a:lnB w="12700" cap="flat" cmpd="sng" algn="ctr">
                      <a:solidFill>
                        <a:srgbClr val="AABE75"/>
                      </a:solidFill>
                      <a:prstDash val="solid"/>
                      <a:round/>
                      <a:headEnd type="none" w="med" len="med"/>
                      <a:tailEnd type="none" w="med" len="med"/>
                    </a:lnB>
                    <a:lnTlToBr>
                      <a:noFill/>
                    </a:lnTlToBr>
                    <a:lnBlToTr>
                      <a:noFill/>
                    </a:lnBlToTr>
                    <a:solidFill>
                      <a:srgbClr val="DADFC3"/>
                    </a:solidFill>
                  </a:tcPr>
                </a:tc>
                <a:tc>
                  <a:txBody>
                    <a:bodyPr/>
                    <a:lstStyle/>
                    <a:p>
                      <a:pPr marL="261938" marR="0" lvl="0" indent="-261938" algn="l" defTabSz="914400" rtl="0" eaLnBrk="1" fontAlgn="base" latinLnBrk="0" hangingPunct="1">
                        <a:lnSpc>
                          <a:spcPct val="100000"/>
                        </a:lnSpc>
                        <a:spcBef>
                          <a:spcPct val="30000"/>
                        </a:spcBef>
                        <a:spcAft>
                          <a:spcPct val="0"/>
                        </a:spcAft>
                        <a:buClr>
                          <a:schemeClr val="accent1"/>
                        </a:buClr>
                        <a:buSzPct val="125000"/>
                        <a:buFont typeface="Arial" pitchFamily="34" charset="0"/>
                        <a:buChar char="▪"/>
                        <a:tabLst/>
                      </a:pPr>
                      <a:r>
                        <a:rPr kumimoji="0" lang="en-US" sz="1400" b="0" i="0" u="none" strike="noStrike" cap="none" normalizeH="0" baseline="0" dirty="0" smtClean="0">
                          <a:ln>
                            <a:noFill/>
                          </a:ln>
                          <a:solidFill>
                            <a:schemeClr val="tx1"/>
                          </a:solidFill>
                          <a:effectLst/>
                          <a:latin typeface="Arial" charset="0"/>
                          <a:cs typeface="Arial" charset="0"/>
                        </a:rPr>
                        <a:t>Robust schedule of net debt prepared based on due diligence </a:t>
                      </a:r>
                    </a:p>
                    <a:p>
                      <a:pPr marL="261938" marR="0" lvl="0" indent="-261938" algn="l" defTabSz="914400" rtl="0" eaLnBrk="1" fontAlgn="base" latinLnBrk="0" hangingPunct="1">
                        <a:lnSpc>
                          <a:spcPct val="100000"/>
                        </a:lnSpc>
                        <a:spcBef>
                          <a:spcPct val="30000"/>
                        </a:spcBef>
                        <a:spcAft>
                          <a:spcPct val="0"/>
                        </a:spcAft>
                        <a:buClr>
                          <a:schemeClr val="accent1"/>
                        </a:buClr>
                        <a:buSzPct val="125000"/>
                        <a:buFont typeface="Arial" pitchFamily="34" charset="0"/>
                        <a:buChar char="▪"/>
                        <a:tabLst/>
                      </a:pPr>
                      <a:r>
                        <a:rPr kumimoji="0" lang="en-US" sz="1400" b="0" i="0" u="none" strike="noStrike" cap="none" normalizeH="0" baseline="0" dirty="0" smtClean="0">
                          <a:ln>
                            <a:noFill/>
                          </a:ln>
                          <a:solidFill>
                            <a:schemeClr val="tx1"/>
                          </a:solidFill>
                          <a:effectLst/>
                          <a:latin typeface="Arial" charset="0"/>
                          <a:cs typeface="Arial" charset="0"/>
                        </a:rPr>
                        <a:t>DD findings considered in the SPA – definition, closing mechanism, schedules etc</a:t>
                      </a:r>
                    </a:p>
                    <a:p>
                      <a:pPr marL="261938" marR="0" lvl="0" indent="-261938" algn="l" defTabSz="914400" rtl="0" eaLnBrk="1" fontAlgn="base" latinLnBrk="0" hangingPunct="1">
                        <a:lnSpc>
                          <a:spcPct val="100000"/>
                        </a:lnSpc>
                        <a:spcBef>
                          <a:spcPct val="30000"/>
                        </a:spcBef>
                        <a:spcAft>
                          <a:spcPct val="0"/>
                        </a:spcAft>
                        <a:buClr>
                          <a:schemeClr val="accent1"/>
                        </a:buClr>
                        <a:buSzPct val="125000"/>
                        <a:buFont typeface="Arial" pitchFamily="34" charset="0"/>
                        <a:buChar char="▪"/>
                        <a:tabLst/>
                      </a:pPr>
                      <a:r>
                        <a:rPr kumimoji="0" lang="en-US" sz="1400" b="0" i="0" u="none" strike="noStrike" cap="none" normalizeH="0" baseline="0" dirty="0" smtClean="0">
                          <a:ln>
                            <a:noFill/>
                          </a:ln>
                          <a:solidFill>
                            <a:schemeClr val="tx1"/>
                          </a:solidFill>
                          <a:effectLst/>
                          <a:latin typeface="Arial" charset="0"/>
                          <a:cs typeface="Arial" charset="0"/>
                        </a:rPr>
                        <a:t>Right price paid for the transaction</a:t>
                      </a:r>
                    </a:p>
                  </a:txBody>
                  <a:tcPr horzOverflow="overflow">
                    <a:lnL w="12700" cap="flat" cmpd="sng" algn="ctr">
                      <a:solidFill>
                        <a:srgbClr val="AABE75"/>
                      </a:solidFill>
                      <a:prstDash val="solid"/>
                      <a:round/>
                      <a:headEnd type="none" w="med" len="med"/>
                      <a:tailEnd type="none" w="med" len="med"/>
                    </a:lnL>
                    <a:lnR w="12700" cap="flat" cmpd="sng" algn="ctr">
                      <a:solidFill>
                        <a:srgbClr val="AABE75"/>
                      </a:solidFill>
                      <a:prstDash val="solid"/>
                      <a:round/>
                      <a:headEnd type="none" w="med" len="med"/>
                      <a:tailEnd type="none" w="med" len="med"/>
                    </a:lnR>
                    <a:lnT w="12700" cap="flat" cmpd="sng" algn="ctr">
                      <a:solidFill>
                        <a:srgbClr val="AABE75"/>
                      </a:solidFill>
                      <a:prstDash val="solid"/>
                      <a:round/>
                      <a:headEnd type="none" w="med" len="med"/>
                      <a:tailEnd type="none" w="med" len="med"/>
                    </a:lnT>
                    <a:lnB w="12700" cap="flat" cmpd="sng" algn="ctr">
                      <a:solidFill>
                        <a:srgbClr val="AABE75"/>
                      </a:solidFill>
                      <a:prstDash val="solid"/>
                      <a:round/>
                      <a:headEnd type="none" w="med" len="med"/>
                      <a:tailEnd type="none" w="med" len="med"/>
                    </a:lnB>
                    <a:lnTlToBr>
                      <a:noFill/>
                    </a:lnTlToBr>
                    <a:lnBlToTr>
                      <a:noFill/>
                    </a:lnBlToTr>
                    <a:noFill/>
                  </a:tcPr>
                </a:tc>
                <a:tc>
                  <a:txBody>
                    <a:bodyPr/>
                    <a:lstStyle/>
                    <a:p>
                      <a:pPr marL="261938" marR="0" lvl="0" indent="-261938" algn="l" defTabSz="914400" rtl="0" eaLnBrk="1" fontAlgn="base" latinLnBrk="0" hangingPunct="1">
                        <a:lnSpc>
                          <a:spcPct val="100000"/>
                        </a:lnSpc>
                        <a:spcBef>
                          <a:spcPct val="30000"/>
                        </a:spcBef>
                        <a:spcAft>
                          <a:spcPct val="0"/>
                        </a:spcAft>
                        <a:buClr>
                          <a:schemeClr val="accent1"/>
                        </a:buClr>
                        <a:buSzPct val="125000"/>
                        <a:buFont typeface="Arial" pitchFamily="34" charset="0"/>
                        <a:buChar char="▪"/>
                        <a:tabLst/>
                      </a:pPr>
                      <a:r>
                        <a:rPr kumimoji="0" lang="en-GB" sz="1400" b="0" i="0" u="none" strike="noStrike" cap="none" normalizeH="0" baseline="0" dirty="0" smtClean="0">
                          <a:ln>
                            <a:noFill/>
                          </a:ln>
                          <a:solidFill>
                            <a:schemeClr val="tx1"/>
                          </a:solidFill>
                          <a:effectLst/>
                          <a:latin typeface="Arial" charset="0"/>
                          <a:cs typeface="Arial" charset="0"/>
                        </a:rPr>
                        <a:t>Net debt schedule weak or incomplete</a:t>
                      </a:r>
                    </a:p>
                    <a:p>
                      <a:pPr marL="261938" marR="0" lvl="0" indent="-261938" algn="l" defTabSz="914400" rtl="0" eaLnBrk="1" fontAlgn="base" latinLnBrk="0" hangingPunct="1">
                        <a:lnSpc>
                          <a:spcPct val="100000"/>
                        </a:lnSpc>
                        <a:spcBef>
                          <a:spcPct val="30000"/>
                        </a:spcBef>
                        <a:spcAft>
                          <a:spcPct val="0"/>
                        </a:spcAft>
                        <a:buClr>
                          <a:schemeClr val="accent1"/>
                        </a:buClr>
                        <a:buSzPct val="125000"/>
                        <a:buFont typeface="Arial" pitchFamily="34" charset="0"/>
                        <a:buChar char="▪"/>
                        <a:tabLst/>
                      </a:pPr>
                      <a:r>
                        <a:rPr kumimoji="0" lang="en-GB" sz="1400" b="0" i="0" u="none" strike="noStrike" cap="none" normalizeH="0" baseline="0" dirty="0" smtClean="0">
                          <a:ln>
                            <a:noFill/>
                          </a:ln>
                          <a:solidFill>
                            <a:schemeClr val="tx1"/>
                          </a:solidFill>
                          <a:effectLst/>
                          <a:latin typeface="Arial" charset="0"/>
                          <a:cs typeface="Arial" charset="0"/>
                        </a:rPr>
                        <a:t>SPA does not consider DD findings</a:t>
                      </a:r>
                    </a:p>
                    <a:p>
                      <a:pPr marL="261938" marR="0" lvl="0" indent="-261938" algn="l" defTabSz="914400" rtl="0" eaLnBrk="1" fontAlgn="base" latinLnBrk="0" hangingPunct="1">
                        <a:lnSpc>
                          <a:spcPct val="100000"/>
                        </a:lnSpc>
                        <a:spcBef>
                          <a:spcPct val="30000"/>
                        </a:spcBef>
                        <a:spcAft>
                          <a:spcPct val="0"/>
                        </a:spcAft>
                        <a:buClr>
                          <a:schemeClr val="accent1"/>
                        </a:buClr>
                        <a:buSzPct val="125000"/>
                        <a:buFont typeface="Arial" pitchFamily="34" charset="0"/>
                        <a:buChar char="▪"/>
                        <a:tabLst/>
                      </a:pPr>
                      <a:r>
                        <a:rPr kumimoji="0" lang="en-GB" sz="1400" b="0" i="0" u="none" strike="noStrike" cap="none" normalizeH="0" baseline="0" dirty="0" smtClean="0">
                          <a:ln>
                            <a:noFill/>
                          </a:ln>
                          <a:solidFill>
                            <a:schemeClr val="tx1"/>
                          </a:solidFill>
                          <a:effectLst/>
                          <a:latin typeface="Arial" charset="0"/>
                          <a:cs typeface="Arial" charset="0"/>
                        </a:rPr>
                        <a:t>Uninformed price negotiations – price paid may be too high</a:t>
                      </a:r>
                    </a:p>
                    <a:p>
                      <a:pPr marL="261938" marR="0" lvl="0" indent="-261938" algn="l" defTabSz="914400" rtl="0" eaLnBrk="1" fontAlgn="base" latinLnBrk="0" hangingPunct="1">
                        <a:lnSpc>
                          <a:spcPct val="100000"/>
                        </a:lnSpc>
                        <a:spcBef>
                          <a:spcPct val="30000"/>
                        </a:spcBef>
                        <a:spcAft>
                          <a:spcPct val="0"/>
                        </a:spcAft>
                        <a:buClr>
                          <a:schemeClr val="accent1"/>
                        </a:buClr>
                        <a:buSzPct val="125000"/>
                        <a:buFont typeface="Arial" pitchFamily="34" charset="0"/>
                        <a:buChar char="▪"/>
                        <a:tabLst/>
                      </a:pPr>
                      <a:endParaRPr kumimoji="0" lang="en-GB" sz="1400" b="0" i="0" u="none" strike="noStrike" cap="none" normalizeH="0" baseline="0" dirty="0" smtClean="0">
                        <a:ln>
                          <a:noFill/>
                        </a:ln>
                        <a:solidFill>
                          <a:schemeClr val="tx1"/>
                        </a:solidFill>
                        <a:effectLst/>
                        <a:latin typeface="Arial" charset="0"/>
                        <a:cs typeface="Arial" charset="0"/>
                      </a:endParaRPr>
                    </a:p>
                  </a:txBody>
                  <a:tcPr horzOverflow="overflow">
                    <a:lnL w="12700" cap="flat" cmpd="sng" algn="ctr">
                      <a:solidFill>
                        <a:srgbClr val="AABE75"/>
                      </a:solidFill>
                      <a:prstDash val="solid"/>
                      <a:round/>
                      <a:headEnd type="none" w="med" len="med"/>
                      <a:tailEnd type="none" w="med" len="med"/>
                    </a:lnL>
                    <a:lnR w="12700" cap="flat" cmpd="sng" algn="ctr">
                      <a:solidFill>
                        <a:srgbClr val="AABE75"/>
                      </a:solidFill>
                      <a:prstDash val="solid"/>
                      <a:round/>
                      <a:headEnd type="none" w="med" len="med"/>
                      <a:tailEnd type="none" w="med" len="med"/>
                    </a:lnR>
                    <a:lnT w="12700" cap="flat" cmpd="sng" algn="ctr">
                      <a:solidFill>
                        <a:srgbClr val="AABE75"/>
                      </a:solidFill>
                      <a:prstDash val="solid"/>
                      <a:round/>
                      <a:headEnd type="none" w="med" len="med"/>
                      <a:tailEnd type="none" w="med" len="med"/>
                    </a:lnT>
                    <a:lnB w="12700" cap="flat" cmpd="sng" algn="ctr">
                      <a:solidFill>
                        <a:srgbClr val="AABE75"/>
                      </a:solidFill>
                      <a:prstDash val="solid"/>
                      <a:round/>
                      <a:headEnd type="none" w="med" len="med"/>
                      <a:tailEnd type="none" w="med" len="med"/>
                    </a:lnB>
                    <a:lnTlToBr>
                      <a:noFill/>
                    </a:lnTlToBr>
                    <a:lnBlToTr>
                      <a:noFill/>
                    </a:lnBlToTr>
                    <a:noFill/>
                  </a:tcPr>
                </a:tc>
              </a:tr>
              <a:tr h="1313282">
                <a:tc>
                  <a:txBody>
                    <a:bodyPr/>
                    <a:lstStyle/>
                    <a:p>
                      <a:pPr marL="0" marR="0" lvl="0" indent="0" algn="ctr" defTabSz="914400" rtl="0" eaLnBrk="1" fontAlgn="base" latinLnBrk="0" hangingPunct="1">
                        <a:lnSpc>
                          <a:spcPct val="100000"/>
                        </a:lnSpc>
                        <a:spcBef>
                          <a:spcPct val="30000"/>
                        </a:spcBef>
                        <a:spcAft>
                          <a:spcPct val="0"/>
                        </a:spcAft>
                        <a:buClr>
                          <a:srgbClr val="8AA5CB"/>
                        </a:buClr>
                        <a:buSzPct val="85000"/>
                        <a:buFont typeface="Wingdings" pitchFamily="2" charset="2"/>
                        <a:buNone/>
                        <a:tabLst/>
                      </a:pPr>
                      <a:r>
                        <a:rPr kumimoji="0" lang="en-GB" sz="1400" b="1" i="0" u="none" strike="noStrike" cap="none" normalizeH="0" baseline="0" dirty="0" smtClean="0">
                          <a:ln>
                            <a:noFill/>
                          </a:ln>
                          <a:solidFill>
                            <a:srgbClr val="00338D"/>
                          </a:solidFill>
                          <a:effectLst/>
                          <a:latin typeface="Arial" charset="0"/>
                          <a:cs typeface="Arial" charset="0"/>
                        </a:rPr>
                        <a:t>Financing</a:t>
                      </a:r>
                    </a:p>
                  </a:txBody>
                  <a:tcPr anchor="ctr" horzOverflow="overflow">
                    <a:lnL w="12700" cap="flat" cmpd="sng" algn="ctr">
                      <a:solidFill>
                        <a:srgbClr val="AABE75"/>
                      </a:solidFill>
                      <a:prstDash val="solid"/>
                      <a:round/>
                      <a:headEnd type="none" w="med" len="med"/>
                      <a:tailEnd type="none" w="med" len="med"/>
                    </a:lnL>
                    <a:lnR w="12700" cap="flat" cmpd="sng" algn="ctr">
                      <a:solidFill>
                        <a:srgbClr val="AABE75"/>
                      </a:solidFill>
                      <a:prstDash val="solid"/>
                      <a:round/>
                      <a:headEnd type="none" w="med" len="med"/>
                      <a:tailEnd type="none" w="med" len="med"/>
                    </a:lnR>
                    <a:lnT w="12700" cap="flat" cmpd="sng" algn="ctr">
                      <a:solidFill>
                        <a:srgbClr val="AABE75"/>
                      </a:solidFill>
                      <a:prstDash val="solid"/>
                      <a:round/>
                      <a:headEnd type="none" w="med" len="med"/>
                      <a:tailEnd type="none" w="med" len="med"/>
                    </a:lnT>
                    <a:lnB w="12700" cap="flat" cmpd="sng" algn="ctr">
                      <a:solidFill>
                        <a:srgbClr val="AABE75"/>
                      </a:solidFill>
                      <a:prstDash val="solid"/>
                      <a:round/>
                      <a:headEnd type="none" w="med" len="med"/>
                      <a:tailEnd type="none" w="med" len="med"/>
                    </a:lnB>
                    <a:lnTlToBr>
                      <a:noFill/>
                    </a:lnTlToBr>
                    <a:lnBlToTr>
                      <a:noFill/>
                    </a:lnBlToTr>
                    <a:solidFill>
                      <a:srgbClr val="DADFC3"/>
                    </a:solidFill>
                  </a:tcPr>
                </a:tc>
                <a:tc>
                  <a:txBody>
                    <a:bodyPr/>
                    <a:lstStyle/>
                    <a:p>
                      <a:pPr marL="261938" marR="0" lvl="0" indent="-261938" algn="l" defTabSz="914400" rtl="0" eaLnBrk="1" fontAlgn="base" latinLnBrk="0" hangingPunct="1">
                        <a:lnSpc>
                          <a:spcPct val="100000"/>
                        </a:lnSpc>
                        <a:spcBef>
                          <a:spcPct val="30000"/>
                        </a:spcBef>
                        <a:spcAft>
                          <a:spcPct val="0"/>
                        </a:spcAft>
                        <a:buClr>
                          <a:schemeClr val="accent1"/>
                        </a:buClr>
                        <a:buSzPct val="125000"/>
                        <a:buFont typeface="Arial" pitchFamily="34" charset="0"/>
                        <a:buChar char="▪"/>
                        <a:tabLst/>
                      </a:pPr>
                      <a:r>
                        <a:rPr kumimoji="0" lang="en-US" sz="1400" b="0" i="0" u="none" strike="noStrike" cap="none" normalizeH="0" baseline="0" dirty="0" smtClean="0">
                          <a:ln>
                            <a:noFill/>
                          </a:ln>
                          <a:solidFill>
                            <a:schemeClr val="tx1"/>
                          </a:solidFill>
                          <a:effectLst/>
                          <a:latin typeface="Arial" charset="0"/>
                          <a:cs typeface="Arial" charset="0"/>
                        </a:rPr>
                        <a:t>Net debt properly identified and funded</a:t>
                      </a:r>
                    </a:p>
                    <a:p>
                      <a:pPr marL="261938" marR="0" lvl="0" indent="-261938" algn="l" defTabSz="914400" rtl="0" eaLnBrk="1" fontAlgn="base" latinLnBrk="0" hangingPunct="1">
                        <a:lnSpc>
                          <a:spcPct val="100000"/>
                        </a:lnSpc>
                        <a:spcBef>
                          <a:spcPct val="30000"/>
                        </a:spcBef>
                        <a:spcAft>
                          <a:spcPct val="0"/>
                        </a:spcAft>
                        <a:buClr>
                          <a:schemeClr val="accent1"/>
                        </a:buClr>
                        <a:buSzPct val="125000"/>
                        <a:buFont typeface="Arial" pitchFamily="34" charset="0"/>
                        <a:buChar char="▪"/>
                        <a:tabLst/>
                      </a:pPr>
                      <a:r>
                        <a:rPr kumimoji="0" lang="en-US" sz="1400" b="0" i="0" u="none" strike="noStrike" cap="none" normalizeH="0" baseline="0" dirty="0" smtClean="0">
                          <a:ln>
                            <a:noFill/>
                          </a:ln>
                          <a:solidFill>
                            <a:schemeClr val="tx1"/>
                          </a:solidFill>
                          <a:effectLst/>
                          <a:latin typeface="Arial" charset="0"/>
                          <a:cs typeface="Arial" charset="0"/>
                        </a:rPr>
                        <a:t>SCA and SPA are aligned as best as possible</a:t>
                      </a:r>
                    </a:p>
                    <a:p>
                      <a:pPr marL="261938" marR="0" lvl="0" indent="-261938" algn="l" defTabSz="914400" rtl="0" eaLnBrk="1" fontAlgn="base" latinLnBrk="0" hangingPunct="1">
                        <a:lnSpc>
                          <a:spcPct val="100000"/>
                        </a:lnSpc>
                        <a:spcBef>
                          <a:spcPct val="30000"/>
                        </a:spcBef>
                        <a:spcAft>
                          <a:spcPct val="0"/>
                        </a:spcAft>
                        <a:buClr>
                          <a:schemeClr val="accent1"/>
                        </a:buClr>
                        <a:buSzPct val="125000"/>
                        <a:buFont typeface="Arial" pitchFamily="34" charset="0"/>
                        <a:buChar char="▪"/>
                        <a:tabLst/>
                      </a:pPr>
                      <a:r>
                        <a:rPr kumimoji="0" lang="en-US" sz="1400" b="0" i="0" u="none" strike="noStrike" cap="none" normalizeH="0" baseline="0" dirty="0" smtClean="0">
                          <a:ln>
                            <a:noFill/>
                          </a:ln>
                          <a:solidFill>
                            <a:schemeClr val="tx1"/>
                          </a:solidFill>
                          <a:effectLst/>
                          <a:latin typeface="Arial" charset="0"/>
                          <a:cs typeface="Arial" charset="0"/>
                        </a:rPr>
                        <a:t>SCA terms and covenants based on detailed net debt analysis</a:t>
                      </a:r>
                    </a:p>
                  </a:txBody>
                  <a:tcPr horzOverflow="overflow">
                    <a:lnL w="12700" cap="flat" cmpd="sng" algn="ctr">
                      <a:solidFill>
                        <a:srgbClr val="AABE75"/>
                      </a:solidFill>
                      <a:prstDash val="solid"/>
                      <a:round/>
                      <a:headEnd type="none" w="med" len="med"/>
                      <a:tailEnd type="none" w="med" len="med"/>
                    </a:lnL>
                    <a:lnR w="12700" cap="flat" cmpd="sng" algn="ctr">
                      <a:solidFill>
                        <a:srgbClr val="AABE75"/>
                      </a:solidFill>
                      <a:prstDash val="solid"/>
                      <a:round/>
                      <a:headEnd type="none" w="med" len="med"/>
                      <a:tailEnd type="none" w="med" len="med"/>
                    </a:lnR>
                    <a:lnT w="12700" cap="flat" cmpd="sng" algn="ctr">
                      <a:solidFill>
                        <a:srgbClr val="AABE75"/>
                      </a:solidFill>
                      <a:prstDash val="solid"/>
                      <a:round/>
                      <a:headEnd type="none" w="med" len="med"/>
                      <a:tailEnd type="none" w="med" len="med"/>
                    </a:lnT>
                    <a:lnB w="12700" cap="flat" cmpd="sng" algn="ctr">
                      <a:solidFill>
                        <a:srgbClr val="AABE75"/>
                      </a:solidFill>
                      <a:prstDash val="solid"/>
                      <a:round/>
                      <a:headEnd type="none" w="med" len="med"/>
                      <a:tailEnd type="none" w="med" len="med"/>
                    </a:lnB>
                    <a:lnTlToBr>
                      <a:noFill/>
                    </a:lnTlToBr>
                    <a:lnBlToTr>
                      <a:noFill/>
                    </a:lnBlToTr>
                    <a:noFill/>
                  </a:tcPr>
                </a:tc>
                <a:tc>
                  <a:txBody>
                    <a:bodyPr/>
                    <a:lstStyle/>
                    <a:p>
                      <a:pPr marL="261938" marR="0" lvl="0" indent="-261938" algn="l" defTabSz="914400" rtl="0" eaLnBrk="1" fontAlgn="base" latinLnBrk="0" hangingPunct="1">
                        <a:lnSpc>
                          <a:spcPct val="100000"/>
                        </a:lnSpc>
                        <a:spcBef>
                          <a:spcPct val="30000"/>
                        </a:spcBef>
                        <a:spcAft>
                          <a:spcPct val="0"/>
                        </a:spcAft>
                        <a:buClr>
                          <a:schemeClr val="accent1"/>
                        </a:buClr>
                        <a:buSzPct val="125000"/>
                        <a:buFont typeface="Arial" pitchFamily="34" charset="0"/>
                        <a:buChar char="▪"/>
                        <a:tabLst/>
                      </a:pPr>
                      <a:r>
                        <a:rPr kumimoji="0" lang="en-GB" sz="1400" b="0" i="0" u="none" strike="noStrike" cap="none" normalizeH="0" baseline="0" dirty="0" smtClean="0">
                          <a:ln>
                            <a:noFill/>
                          </a:ln>
                          <a:solidFill>
                            <a:schemeClr val="tx1"/>
                          </a:solidFill>
                          <a:effectLst/>
                          <a:latin typeface="Arial" charset="0"/>
                          <a:cs typeface="Arial" charset="0"/>
                        </a:rPr>
                        <a:t>Debt like items omitted </a:t>
                      </a:r>
                    </a:p>
                    <a:p>
                      <a:pPr marL="261938" marR="0" lvl="0" indent="-261938" algn="l" defTabSz="914400" rtl="0" eaLnBrk="1" fontAlgn="base" latinLnBrk="0" hangingPunct="1">
                        <a:lnSpc>
                          <a:spcPct val="100000"/>
                        </a:lnSpc>
                        <a:spcBef>
                          <a:spcPct val="30000"/>
                        </a:spcBef>
                        <a:spcAft>
                          <a:spcPct val="0"/>
                        </a:spcAft>
                        <a:buClr>
                          <a:schemeClr val="accent1"/>
                        </a:buClr>
                        <a:buSzPct val="125000"/>
                        <a:buFont typeface="Arial" pitchFamily="34" charset="0"/>
                        <a:buChar char="▪"/>
                        <a:tabLst/>
                      </a:pPr>
                      <a:r>
                        <a:rPr kumimoji="0" lang="en-GB" sz="1400" b="0" i="0" u="none" strike="noStrike" cap="none" normalizeH="0" baseline="0" dirty="0" smtClean="0">
                          <a:ln>
                            <a:noFill/>
                          </a:ln>
                          <a:solidFill>
                            <a:schemeClr val="tx1"/>
                          </a:solidFill>
                          <a:effectLst/>
                          <a:latin typeface="Arial" charset="0"/>
                          <a:cs typeface="Arial" charset="0"/>
                        </a:rPr>
                        <a:t>Purchaser to provide additional funding requirements</a:t>
                      </a:r>
                    </a:p>
                    <a:p>
                      <a:pPr marL="261938" marR="0" lvl="0" indent="-261938" algn="l" defTabSz="914400" rtl="0" eaLnBrk="1" fontAlgn="base" latinLnBrk="0" hangingPunct="1">
                        <a:lnSpc>
                          <a:spcPct val="100000"/>
                        </a:lnSpc>
                        <a:spcBef>
                          <a:spcPct val="30000"/>
                        </a:spcBef>
                        <a:spcAft>
                          <a:spcPct val="0"/>
                        </a:spcAft>
                        <a:buClr>
                          <a:schemeClr val="accent1"/>
                        </a:buClr>
                        <a:buSzPct val="125000"/>
                        <a:buFont typeface="Arial" pitchFamily="34" charset="0"/>
                        <a:buChar char="▪"/>
                        <a:tabLst/>
                      </a:pPr>
                      <a:r>
                        <a:rPr kumimoji="0" lang="en-GB" sz="1400" b="0" i="0" u="none" strike="noStrike" cap="none" normalizeH="0" baseline="0" dirty="0" smtClean="0">
                          <a:ln>
                            <a:noFill/>
                          </a:ln>
                          <a:solidFill>
                            <a:schemeClr val="tx1"/>
                          </a:solidFill>
                          <a:effectLst/>
                          <a:latin typeface="Arial" charset="0"/>
                          <a:cs typeface="Arial" charset="0"/>
                        </a:rPr>
                        <a:t>Potential breach of lender’s terms and covenants. </a:t>
                      </a:r>
                    </a:p>
                  </a:txBody>
                  <a:tcPr horzOverflow="overflow">
                    <a:lnL w="12700" cap="flat" cmpd="sng" algn="ctr">
                      <a:solidFill>
                        <a:srgbClr val="AABE75"/>
                      </a:solidFill>
                      <a:prstDash val="solid"/>
                      <a:round/>
                      <a:headEnd type="none" w="med" len="med"/>
                      <a:tailEnd type="none" w="med" len="med"/>
                    </a:lnL>
                    <a:lnR w="12700" cap="flat" cmpd="sng" algn="ctr">
                      <a:solidFill>
                        <a:srgbClr val="AABE75"/>
                      </a:solidFill>
                      <a:prstDash val="solid"/>
                      <a:round/>
                      <a:headEnd type="none" w="med" len="med"/>
                      <a:tailEnd type="none" w="med" len="med"/>
                    </a:lnR>
                    <a:lnT w="12700" cap="flat" cmpd="sng" algn="ctr">
                      <a:solidFill>
                        <a:srgbClr val="AABE75"/>
                      </a:solidFill>
                      <a:prstDash val="solid"/>
                      <a:round/>
                      <a:headEnd type="none" w="med" len="med"/>
                      <a:tailEnd type="none" w="med" len="med"/>
                    </a:lnT>
                    <a:lnB w="12700" cap="flat" cmpd="sng" algn="ctr">
                      <a:solidFill>
                        <a:srgbClr val="AABE75"/>
                      </a:solidFill>
                      <a:prstDash val="solid"/>
                      <a:round/>
                      <a:headEnd type="none" w="med" len="med"/>
                      <a:tailEnd type="none" w="med" len="med"/>
                    </a:lnB>
                    <a:lnTlToBr>
                      <a:noFill/>
                    </a:lnTlToBr>
                    <a:lnBlToTr>
                      <a:noFill/>
                    </a:lnBlToTr>
                    <a:noFill/>
                  </a:tcPr>
                </a:tc>
              </a:tr>
            </a:tbl>
          </a:graphicData>
        </a:graphic>
      </p:graphicFrame>
      <p:sp>
        <p:nvSpPr>
          <p:cNvPr id="4" name="Rectangle 2"/>
          <p:cNvSpPr>
            <a:spLocks noGrp="1" noChangeArrowheads="1"/>
          </p:cNvSpPr>
          <p:nvPr>
            <p:ph type="title"/>
          </p:nvPr>
        </p:nvSpPr>
        <p:spPr bwMode="gray">
          <a:xfrm>
            <a:off x="203201" y="115888"/>
            <a:ext cx="8545513" cy="792162"/>
          </a:xfrm>
        </p:spPr>
        <p:txBody>
          <a:bodyPr/>
          <a:lstStyle/>
          <a:p>
            <a:r>
              <a:rPr lang="en-US" altLang="en-US" sz="1800" b="0" dirty="0" smtClean="0">
                <a:solidFill>
                  <a:schemeClr val="accent1">
                    <a:lumMod val="20000"/>
                    <a:lumOff val="80000"/>
                  </a:schemeClr>
                </a:solidFill>
                <a:latin typeface="Arial" charset="0"/>
                <a:cs typeface="Arial" charset="0"/>
              </a:rPr>
              <a:t>Net debt: Key concepts guide</a:t>
            </a:r>
            <a:br>
              <a:rPr lang="en-US" altLang="en-US" sz="1800" b="0" dirty="0" smtClean="0">
                <a:solidFill>
                  <a:schemeClr val="accent1">
                    <a:lumMod val="20000"/>
                    <a:lumOff val="80000"/>
                  </a:schemeClr>
                </a:solidFill>
                <a:latin typeface="Arial" charset="0"/>
                <a:cs typeface="Arial" charset="0"/>
              </a:rPr>
            </a:br>
            <a:r>
              <a:rPr lang="en-GB" sz="1800" dirty="0" smtClean="0"/>
              <a:t>What is at stake?</a:t>
            </a:r>
          </a:p>
        </p:txBody>
      </p:sp>
      <p:pic>
        <p:nvPicPr>
          <p:cNvPr id="7" name="Picture 6"/>
          <p:cNvPicPr>
            <a:picLocks noChangeAspect="1" noChangeArrowheads="1"/>
          </p:cNvPicPr>
          <p:nvPr/>
        </p:nvPicPr>
        <p:blipFill>
          <a:blip r:embed="rId3" cstate="print"/>
          <a:srcRect/>
          <a:stretch>
            <a:fillRect/>
          </a:stretch>
        </p:blipFill>
        <p:spPr bwMode="auto">
          <a:xfrm>
            <a:off x="8045981" y="76200"/>
            <a:ext cx="822960" cy="82296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1"/>
          <p:cNvSpPr txBox="1">
            <a:spLocks/>
          </p:cNvSpPr>
          <p:nvPr/>
        </p:nvSpPr>
        <p:spPr bwMode="gray">
          <a:xfrm>
            <a:off x="320400" y="3789363"/>
            <a:ext cx="3531520" cy="2623794"/>
          </a:xfrm>
          <a:prstGeom prst="rect">
            <a:avLst/>
          </a:prstGeom>
          <a:noFill/>
          <a:ln w="9525">
            <a:noFill/>
            <a:miter lim="800000"/>
            <a:headEnd/>
            <a:tailEnd/>
          </a:ln>
        </p:spPr>
        <p:txBody>
          <a:bodyPr vert="horz" lIns="0" tIns="0" rIns="0" bIns="0" rtlCol="0" anchor="b">
            <a:noAutofit/>
          </a:bodyPr>
          <a:lstStyle/>
          <a:p>
            <a:pPr marL="0" marR="0" lvl="0" indent="0" algn="l" defTabSz="914400" rtl="0" eaLnBrk="0" fontAlgn="auto" latinLnBrk="0" hangingPunct="0">
              <a:lnSpc>
                <a:spcPct val="100000"/>
              </a:lnSpc>
              <a:spcBef>
                <a:spcPts val="0"/>
              </a:spcBef>
              <a:spcAft>
                <a:spcPts val="600"/>
              </a:spcAft>
              <a:buClrTx/>
              <a:buSzTx/>
              <a:buFont typeface="Arial" pitchFamily="34" charset="0"/>
              <a:buNone/>
              <a:tabLst/>
              <a:defRPr/>
            </a:pPr>
            <a:r>
              <a:rPr kumimoji="0" lang="en-US" sz="1000" b="0" i="0" u="none" strike="noStrike" kern="1200" cap="none" spc="0" normalizeH="0" baseline="0" noProof="0" dirty="0" smtClean="0">
                <a:ln>
                  <a:noFill/>
                </a:ln>
                <a:solidFill>
                  <a:srgbClr val="000000"/>
                </a:solidFill>
                <a:effectLst/>
                <a:uLnTx/>
                <a:uFillTx/>
                <a:latin typeface="Arial"/>
                <a:ea typeface="+mn-ea"/>
                <a:cs typeface="+mn-cs"/>
              </a:rPr>
              <a:t>© 2012 KPMG International Cooperative (“KPMG International”), a Swiss entity. Member firms of the KPMG network of independent firms are affiliated with KPMG International. KPMG International provides no client services. No member firm has any authority to obligate or bind KPMG International or any other member firm vis-à-vis third parties, nor does KPMG International have any such authority to obligate or bind any member firm. All rights reserved. FOR INTERNAL USE ONLY</a:t>
            </a:r>
          </a:p>
          <a:p>
            <a:pPr marL="0" marR="0" lvl="0" indent="0" algn="l" defTabSz="914400" rtl="0" eaLnBrk="0" fontAlgn="auto" latinLnBrk="0" hangingPunct="0">
              <a:lnSpc>
                <a:spcPct val="100000"/>
              </a:lnSpc>
              <a:spcBef>
                <a:spcPts val="0"/>
              </a:spcBef>
              <a:spcAft>
                <a:spcPts val="600"/>
              </a:spcAft>
              <a:buClrTx/>
              <a:buSzTx/>
              <a:buFont typeface="Arial" pitchFamily="34" charset="0"/>
              <a:buNone/>
              <a:tabLst/>
              <a:defRPr/>
            </a:pPr>
            <a:endParaRPr kumimoji="0" lang="en-GB" sz="1000" b="0" i="0" u="none" strike="noStrike" kern="1200" cap="none" spc="0" normalizeH="0" baseline="0" noProof="0" dirty="0" smtClean="0">
              <a:ln>
                <a:noFill/>
              </a:ln>
              <a:solidFill>
                <a:srgbClr val="000000"/>
              </a:solidFill>
              <a:effectLst/>
              <a:uLnTx/>
              <a:uFillTx/>
              <a:latin typeface="Arial"/>
              <a:ea typeface="+mn-ea"/>
              <a:cs typeface="+mn-cs"/>
            </a:endParaRPr>
          </a:p>
          <a:p>
            <a:pPr marL="0" marR="0" lvl="0" indent="0" algn="l" defTabSz="914400" rtl="0" eaLnBrk="1" fontAlgn="auto" latinLnBrk="0" hangingPunct="1">
              <a:lnSpc>
                <a:spcPct val="100000"/>
              </a:lnSpc>
              <a:spcBef>
                <a:spcPts val="0"/>
              </a:spcBef>
              <a:spcAft>
                <a:spcPts val="600"/>
              </a:spcAft>
              <a:buClrTx/>
              <a:buSzTx/>
              <a:buFont typeface="Arial" pitchFamily="34" charset="0"/>
              <a:buNone/>
              <a:tabLst/>
              <a:defRPr/>
            </a:pPr>
            <a:r>
              <a:rPr kumimoji="0" lang="en-GB" sz="1000" b="0" i="0" u="none" strike="noStrike" kern="1200" cap="none" spc="0" normalizeH="0" baseline="0" noProof="0" dirty="0" smtClean="0">
                <a:ln>
                  <a:noFill/>
                </a:ln>
                <a:solidFill>
                  <a:srgbClr val="000000"/>
                </a:solidFill>
                <a:effectLst/>
                <a:uLnTx/>
                <a:uFillTx/>
                <a:latin typeface="Arial"/>
                <a:ea typeface="+mn-ea"/>
                <a:cs typeface="+mn-cs"/>
              </a:rPr>
              <a:t>The KPMG name, logo and "cutting through complexity" are registered trademarks or trademarks of KPMG International Cooperative ("KPMG International"). </a:t>
            </a:r>
            <a:endParaRPr kumimoji="0" lang="en-GB" sz="1000" b="0" i="0" u="none" strike="noStrike" kern="1200" cap="none" spc="0" normalizeH="0" baseline="0" noProof="0" dirty="0">
              <a:ln>
                <a:noFill/>
              </a:ln>
              <a:solidFill>
                <a:srgbClr val="000000"/>
              </a:solidFill>
              <a:effectLst/>
              <a:uLnTx/>
              <a:uFillTx/>
              <a:latin typeface="Arial"/>
              <a:ea typeface="+mn-ea"/>
              <a:cs typeface="+mn-c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Subtitle 19"/>
          <p:cNvSpPr>
            <a:spLocks noGrp="1"/>
          </p:cNvSpPr>
          <p:nvPr>
            <p:ph type="subTitle" idx="1"/>
          </p:nvPr>
        </p:nvSpPr>
        <p:spPr bwMode="gray"/>
        <p:txBody>
          <a:bodyPr/>
          <a:lstStyle/>
          <a:p>
            <a:r>
              <a:rPr lang="en-US" dirty="0" smtClean="0"/>
              <a:t>The purpose of this document is to assist professionals in gaining an understanding of fundamental concepts around  net debt</a:t>
            </a:r>
          </a:p>
          <a:p>
            <a:r>
              <a:rPr lang="en-GB" dirty="0" smtClean="0"/>
              <a:t>This key concept guide explains the meaning, importance and due diligence considerations in relation to net debt.  It also provides a few real life examples </a:t>
            </a:r>
          </a:p>
        </p:txBody>
      </p:sp>
      <p:grpSp>
        <p:nvGrpSpPr>
          <p:cNvPr id="36" name="Group 35"/>
          <p:cNvGrpSpPr/>
          <p:nvPr/>
        </p:nvGrpSpPr>
        <p:grpSpPr bwMode="gray">
          <a:xfrm>
            <a:off x="6183313" y="3995687"/>
            <a:ext cx="2395538" cy="2393157"/>
            <a:chOff x="557213" y="1061987"/>
            <a:chExt cx="2395538" cy="2393157"/>
          </a:xfrm>
        </p:grpSpPr>
        <p:sp>
          <p:nvSpPr>
            <p:cNvPr id="37" name="Freeform 18"/>
            <p:cNvSpPr>
              <a:spLocks/>
            </p:cNvSpPr>
            <p:nvPr/>
          </p:nvSpPr>
          <p:spPr bwMode="gray">
            <a:xfrm rot="16200000" flipH="1">
              <a:off x="1809751" y="1415815"/>
              <a:ext cx="785019" cy="783431"/>
            </a:xfrm>
            <a:custGeom>
              <a:avLst/>
              <a:gdLst/>
              <a:ahLst/>
              <a:cxnLst>
                <a:cxn ang="0">
                  <a:pos x="0" y="0"/>
                </a:cxn>
                <a:cxn ang="0">
                  <a:pos x="0" y="0"/>
                </a:cxn>
                <a:cxn ang="0">
                  <a:pos x="4" y="49"/>
                </a:cxn>
                <a:cxn ang="0">
                  <a:pos x="11" y="98"/>
                </a:cxn>
                <a:cxn ang="0">
                  <a:pos x="20" y="145"/>
                </a:cxn>
                <a:cxn ang="0">
                  <a:pos x="31" y="193"/>
                </a:cxn>
                <a:cxn ang="0">
                  <a:pos x="44" y="239"/>
                </a:cxn>
                <a:cxn ang="0">
                  <a:pos x="59" y="285"/>
                </a:cxn>
                <a:cxn ang="0">
                  <a:pos x="76" y="329"/>
                </a:cxn>
                <a:cxn ang="0">
                  <a:pos x="95" y="373"/>
                </a:cxn>
                <a:cxn ang="0">
                  <a:pos x="115" y="416"/>
                </a:cxn>
                <a:cxn ang="0">
                  <a:pos x="138" y="457"/>
                </a:cxn>
                <a:cxn ang="0">
                  <a:pos x="162" y="498"/>
                </a:cxn>
                <a:cxn ang="0">
                  <a:pos x="188" y="537"/>
                </a:cxn>
                <a:cxn ang="0">
                  <a:pos x="216" y="574"/>
                </a:cxn>
                <a:cxn ang="0">
                  <a:pos x="244" y="610"/>
                </a:cxn>
                <a:cxn ang="0">
                  <a:pos x="276" y="646"/>
                </a:cxn>
                <a:cxn ang="0">
                  <a:pos x="308" y="679"/>
                </a:cxn>
                <a:cxn ang="0">
                  <a:pos x="342" y="712"/>
                </a:cxn>
                <a:cxn ang="0">
                  <a:pos x="377" y="743"/>
                </a:cxn>
                <a:cxn ang="0">
                  <a:pos x="414" y="773"/>
                </a:cxn>
                <a:cxn ang="0">
                  <a:pos x="452" y="800"/>
                </a:cxn>
                <a:cxn ang="0">
                  <a:pos x="491" y="826"/>
                </a:cxn>
                <a:cxn ang="0">
                  <a:pos x="531" y="851"/>
                </a:cxn>
                <a:cxn ang="0">
                  <a:pos x="573" y="874"/>
                </a:cxn>
                <a:cxn ang="0">
                  <a:pos x="615" y="894"/>
                </a:cxn>
                <a:cxn ang="0">
                  <a:pos x="659" y="912"/>
                </a:cxn>
                <a:cxn ang="0">
                  <a:pos x="704" y="930"/>
                </a:cxn>
                <a:cxn ang="0">
                  <a:pos x="748" y="944"/>
                </a:cxn>
                <a:cxn ang="0">
                  <a:pos x="796" y="957"/>
                </a:cxn>
                <a:cxn ang="0">
                  <a:pos x="842" y="969"/>
                </a:cxn>
                <a:cxn ang="0">
                  <a:pos x="891" y="977"/>
                </a:cxn>
                <a:cxn ang="0">
                  <a:pos x="938" y="983"/>
                </a:cxn>
                <a:cxn ang="0">
                  <a:pos x="989" y="987"/>
                </a:cxn>
                <a:cxn ang="0">
                  <a:pos x="989" y="0"/>
                </a:cxn>
                <a:cxn ang="0">
                  <a:pos x="0" y="0"/>
                </a:cxn>
              </a:cxnLst>
              <a:rect l="0" t="0" r="r" b="b"/>
              <a:pathLst>
                <a:path w="989" h="987">
                  <a:moveTo>
                    <a:pt x="0" y="0"/>
                  </a:moveTo>
                  <a:lnTo>
                    <a:pt x="0" y="0"/>
                  </a:lnTo>
                  <a:lnTo>
                    <a:pt x="4" y="49"/>
                  </a:lnTo>
                  <a:lnTo>
                    <a:pt x="11" y="98"/>
                  </a:lnTo>
                  <a:lnTo>
                    <a:pt x="20" y="145"/>
                  </a:lnTo>
                  <a:lnTo>
                    <a:pt x="31" y="193"/>
                  </a:lnTo>
                  <a:lnTo>
                    <a:pt x="44" y="239"/>
                  </a:lnTo>
                  <a:lnTo>
                    <a:pt x="59" y="285"/>
                  </a:lnTo>
                  <a:lnTo>
                    <a:pt x="76" y="329"/>
                  </a:lnTo>
                  <a:lnTo>
                    <a:pt x="95" y="373"/>
                  </a:lnTo>
                  <a:lnTo>
                    <a:pt x="115" y="416"/>
                  </a:lnTo>
                  <a:lnTo>
                    <a:pt x="138" y="457"/>
                  </a:lnTo>
                  <a:lnTo>
                    <a:pt x="162" y="498"/>
                  </a:lnTo>
                  <a:lnTo>
                    <a:pt x="188" y="537"/>
                  </a:lnTo>
                  <a:lnTo>
                    <a:pt x="216" y="574"/>
                  </a:lnTo>
                  <a:lnTo>
                    <a:pt x="244" y="610"/>
                  </a:lnTo>
                  <a:lnTo>
                    <a:pt x="276" y="646"/>
                  </a:lnTo>
                  <a:lnTo>
                    <a:pt x="308" y="679"/>
                  </a:lnTo>
                  <a:lnTo>
                    <a:pt x="342" y="712"/>
                  </a:lnTo>
                  <a:lnTo>
                    <a:pt x="377" y="743"/>
                  </a:lnTo>
                  <a:lnTo>
                    <a:pt x="414" y="773"/>
                  </a:lnTo>
                  <a:lnTo>
                    <a:pt x="452" y="800"/>
                  </a:lnTo>
                  <a:lnTo>
                    <a:pt x="491" y="826"/>
                  </a:lnTo>
                  <a:lnTo>
                    <a:pt x="531" y="851"/>
                  </a:lnTo>
                  <a:lnTo>
                    <a:pt x="573" y="874"/>
                  </a:lnTo>
                  <a:lnTo>
                    <a:pt x="615" y="894"/>
                  </a:lnTo>
                  <a:lnTo>
                    <a:pt x="659" y="912"/>
                  </a:lnTo>
                  <a:lnTo>
                    <a:pt x="704" y="930"/>
                  </a:lnTo>
                  <a:lnTo>
                    <a:pt x="748" y="944"/>
                  </a:lnTo>
                  <a:lnTo>
                    <a:pt x="796" y="957"/>
                  </a:lnTo>
                  <a:lnTo>
                    <a:pt x="842" y="969"/>
                  </a:lnTo>
                  <a:lnTo>
                    <a:pt x="891" y="977"/>
                  </a:lnTo>
                  <a:lnTo>
                    <a:pt x="938" y="983"/>
                  </a:lnTo>
                  <a:lnTo>
                    <a:pt x="989" y="987"/>
                  </a:lnTo>
                  <a:lnTo>
                    <a:pt x="989" y="0"/>
                  </a:lnTo>
                  <a:lnTo>
                    <a:pt x="0" y="0"/>
                  </a:lnTo>
                  <a:close/>
                </a:path>
              </a:pathLst>
            </a:custGeom>
            <a:gradFill>
              <a:gsLst>
                <a:gs pos="0">
                  <a:srgbClr val="CAB5E8"/>
                </a:gs>
                <a:gs pos="35000">
                  <a:srgbClr val="DACBEE"/>
                </a:gs>
                <a:gs pos="80000">
                  <a:srgbClr val="F1EAF9"/>
                </a:gs>
              </a:gsLst>
              <a:lin ang="18000000" scaled="0"/>
            </a:gradFill>
            <a:ln>
              <a:solidFill>
                <a:srgbClr val="7E60A0"/>
              </a:solidFill>
              <a:headEnd/>
              <a:tailEn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anchor="t" anchorCtr="0" compatLnSpc="1">
              <a:prstTxWarp prst="textNoShape">
                <a:avLst/>
              </a:prstTxWarp>
            </a:bodyPr>
            <a:lstStyle/>
            <a:p>
              <a:endParaRPr lang="en-US" sz="800" dirty="0">
                <a:latin typeface="+mj-lt"/>
              </a:endParaRPr>
            </a:p>
          </p:txBody>
        </p:sp>
        <p:sp>
          <p:nvSpPr>
            <p:cNvPr id="38" name="Freeform 18"/>
            <p:cNvSpPr>
              <a:spLocks/>
            </p:cNvSpPr>
            <p:nvPr/>
          </p:nvSpPr>
          <p:spPr bwMode="gray">
            <a:xfrm rot="10800000" flipH="1">
              <a:off x="923350" y="1415021"/>
              <a:ext cx="785019" cy="783431"/>
            </a:xfrm>
            <a:custGeom>
              <a:avLst/>
              <a:gdLst/>
              <a:ahLst/>
              <a:cxnLst>
                <a:cxn ang="0">
                  <a:pos x="0" y="0"/>
                </a:cxn>
                <a:cxn ang="0">
                  <a:pos x="0" y="0"/>
                </a:cxn>
                <a:cxn ang="0">
                  <a:pos x="4" y="49"/>
                </a:cxn>
                <a:cxn ang="0">
                  <a:pos x="11" y="98"/>
                </a:cxn>
                <a:cxn ang="0">
                  <a:pos x="20" y="145"/>
                </a:cxn>
                <a:cxn ang="0">
                  <a:pos x="31" y="193"/>
                </a:cxn>
                <a:cxn ang="0">
                  <a:pos x="44" y="239"/>
                </a:cxn>
                <a:cxn ang="0">
                  <a:pos x="59" y="285"/>
                </a:cxn>
                <a:cxn ang="0">
                  <a:pos x="76" y="329"/>
                </a:cxn>
                <a:cxn ang="0">
                  <a:pos x="95" y="373"/>
                </a:cxn>
                <a:cxn ang="0">
                  <a:pos x="115" y="416"/>
                </a:cxn>
                <a:cxn ang="0">
                  <a:pos x="138" y="457"/>
                </a:cxn>
                <a:cxn ang="0">
                  <a:pos x="162" y="498"/>
                </a:cxn>
                <a:cxn ang="0">
                  <a:pos x="188" y="537"/>
                </a:cxn>
                <a:cxn ang="0">
                  <a:pos x="216" y="574"/>
                </a:cxn>
                <a:cxn ang="0">
                  <a:pos x="244" y="610"/>
                </a:cxn>
                <a:cxn ang="0">
                  <a:pos x="276" y="646"/>
                </a:cxn>
                <a:cxn ang="0">
                  <a:pos x="308" y="679"/>
                </a:cxn>
                <a:cxn ang="0">
                  <a:pos x="342" y="712"/>
                </a:cxn>
                <a:cxn ang="0">
                  <a:pos x="377" y="743"/>
                </a:cxn>
                <a:cxn ang="0">
                  <a:pos x="414" y="773"/>
                </a:cxn>
                <a:cxn ang="0">
                  <a:pos x="452" y="800"/>
                </a:cxn>
                <a:cxn ang="0">
                  <a:pos x="491" y="826"/>
                </a:cxn>
                <a:cxn ang="0">
                  <a:pos x="531" y="851"/>
                </a:cxn>
                <a:cxn ang="0">
                  <a:pos x="573" y="874"/>
                </a:cxn>
                <a:cxn ang="0">
                  <a:pos x="615" y="894"/>
                </a:cxn>
                <a:cxn ang="0">
                  <a:pos x="659" y="912"/>
                </a:cxn>
                <a:cxn ang="0">
                  <a:pos x="704" y="930"/>
                </a:cxn>
                <a:cxn ang="0">
                  <a:pos x="748" y="944"/>
                </a:cxn>
                <a:cxn ang="0">
                  <a:pos x="796" y="957"/>
                </a:cxn>
                <a:cxn ang="0">
                  <a:pos x="842" y="969"/>
                </a:cxn>
                <a:cxn ang="0">
                  <a:pos x="891" y="977"/>
                </a:cxn>
                <a:cxn ang="0">
                  <a:pos x="938" y="983"/>
                </a:cxn>
                <a:cxn ang="0">
                  <a:pos x="989" y="987"/>
                </a:cxn>
                <a:cxn ang="0">
                  <a:pos x="989" y="0"/>
                </a:cxn>
                <a:cxn ang="0">
                  <a:pos x="0" y="0"/>
                </a:cxn>
              </a:cxnLst>
              <a:rect l="0" t="0" r="r" b="b"/>
              <a:pathLst>
                <a:path w="989" h="987">
                  <a:moveTo>
                    <a:pt x="0" y="0"/>
                  </a:moveTo>
                  <a:lnTo>
                    <a:pt x="0" y="0"/>
                  </a:lnTo>
                  <a:lnTo>
                    <a:pt x="4" y="49"/>
                  </a:lnTo>
                  <a:lnTo>
                    <a:pt x="11" y="98"/>
                  </a:lnTo>
                  <a:lnTo>
                    <a:pt x="20" y="145"/>
                  </a:lnTo>
                  <a:lnTo>
                    <a:pt x="31" y="193"/>
                  </a:lnTo>
                  <a:lnTo>
                    <a:pt x="44" y="239"/>
                  </a:lnTo>
                  <a:lnTo>
                    <a:pt x="59" y="285"/>
                  </a:lnTo>
                  <a:lnTo>
                    <a:pt x="76" y="329"/>
                  </a:lnTo>
                  <a:lnTo>
                    <a:pt x="95" y="373"/>
                  </a:lnTo>
                  <a:lnTo>
                    <a:pt x="115" y="416"/>
                  </a:lnTo>
                  <a:lnTo>
                    <a:pt x="138" y="457"/>
                  </a:lnTo>
                  <a:lnTo>
                    <a:pt x="162" y="498"/>
                  </a:lnTo>
                  <a:lnTo>
                    <a:pt x="188" y="537"/>
                  </a:lnTo>
                  <a:lnTo>
                    <a:pt x="216" y="574"/>
                  </a:lnTo>
                  <a:lnTo>
                    <a:pt x="244" y="610"/>
                  </a:lnTo>
                  <a:lnTo>
                    <a:pt x="276" y="646"/>
                  </a:lnTo>
                  <a:lnTo>
                    <a:pt x="308" y="679"/>
                  </a:lnTo>
                  <a:lnTo>
                    <a:pt x="342" y="712"/>
                  </a:lnTo>
                  <a:lnTo>
                    <a:pt x="377" y="743"/>
                  </a:lnTo>
                  <a:lnTo>
                    <a:pt x="414" y="773"/>
                  </a:lnTo>
                  <a:lnTo>
                    <a:pt x="452" y="800"/>
                  </a:lnTo>
                  <a:lnTo>
                    <a:pt x="491" y="826"/>
                  </a:lnTo>
                  <a:lnTo>
                    <a:pt x="531" y="851"/>
                  </a:lnTo>
                  <a:lnTo>
                    <a:pt x="573" y="874"/>
                  </a:lnTo>
                  <a:lnTo>
                    <a:pt x="615" y="894"/>
                  </a:lnTo>
                  <a:lnTo>
                    <a:pt x="659" y="912"/>
                  </a:lnTo>
                  <a:lnTo>
                    <a:pt x="704" y="930"/>
                  </a:lnTo>
                  <a:lnTo>
                    <a:pt x="748" y="944"/>
                  </a:lnTo>
                  <a:lnTo>
                    <a:pt x="796" y="957"/>
                  </a:lnTo>
                  <a:lnTo>
                    <a:pt x="842" y="969"/>
                  </a:lnTo>
                  <a:lnTo>
                    <a:pt x="891" y="977"/>
                  </a:lnTo>
                  <a:lnTo>
                    <a:pt x="938" y="983"/>
                  </a:lnTo>
                  <a:lnTo>
                    <a:pt x="989" y="987"/>
                  </a:lnTo>
                  <a:lnTo>
                    <a:pt x="989" y="0"/>
                  </a:lnTo>
                  <a:lnTo>
                    <a:pt x="0" y="0"/>
                  </a:lnTo>
                  <a:close/>
                </a:path>
              </a:pathLst>
            </a:custGeom>
            <a:gradFill>
              <a:gsLst>
                <a:gs pos="0">
                  <a:srgbClr val="DBFDA7"/>
                </a:gs>
                <a:gs pos="35000">
                  <a:srgbClr val="E5FDC2"/>
                </a:gs>
                <a:gs pos="80000">
                  <a:srgbClr val="F6FFE6"/>
                </a:gs>
              </a:gsLst>
              <a:lin ang="18600000" scaled="0"/>
            </a:gradFill>
            <a:ln>
              <a:solidFill>
                <a:schemeClr val="accent5">
                  <a:lumMod val="75000"/>
                </a:schemeClr>
              </a:solidFill>
              <a:headEnd/>
              <a:tailEnd/>
            </a:ln>
          </p:spPr>
          <p:style>
            <a:lnRef idx="1">
              <a:schemeClr val="accent3"/>
            </a:lnRef>
            <a:fillRef idx="2">
              <a:schemeClr val="accent3"/>
            </a:fillRef>
            <a:effectRef idx="1">
              <a:schemeClr val="accent3"/>
            </a:effectRef>
            <a:fontRef idx="minor">
              <a:schemeClr val="dk1"/>
            </a:fontRef>
          </p:style>
          <p:txBody>
            <a:bodyPr vert="horz" wrap="square" lIns="91440" tIns="45720" rIns="91440" bIns="45720" numCol="1" anchor="t" anchorCtr="0" compatLnSpc="1">
              <a:prstTxWarp prst="textNoShape">
                <a:avLst/>
              </a:prstTxWarp>
            </a:bodyPr>
            <a:lstStyle/>
            <a:p>
              <a:endParaRPr lang="en-US" sz="800" dirty="0">
                <a:latin typeface="+mj-lt"/>
              </a:endParaRPr>
            </a:p>
          </p:txBody>
        </p:sp>
        <p:sp>
          <p:nvSpPr>
            <p:cNvPr id="39" name="Freeform 18"/>
            <p:cNvSpPr>
              <a:spLocks/>
            </p:cNvSpPr>
            <p:nvPr/>
          </p:nvSpPr>
          <p:spPr bwMode="gray">
            <a:xfrm>
              <a:off x="923350" y="2318641"/>
              <a:ext cx="785019" cy="783431"/>
            </a:xfrm>
            <a:custGeom>
              <a:avLst/>
              <a:gdLst/>
              <a:ahLst/>
              <a:cxnLst>
                <a:cxn ang="0">
                  <a:pos x="0" y="0"/>
                </a:cxn>
                <a:cxn ang="0">
                  <a:pos x="0" y="0"/>
                </a:cxn>
                <a:cxn ang="0">
                  <a:pos x="4" y="49"/>
                </a:cxn>
                <a:cxn ang="0">
                  <a:pos x="11" y="98"/>
                </a:cxn>
                <a:cxn ang="0">
                  <a:pos x="20" y="145"/>
                </a:cxn>
                <a:cxn ang="0">
                  <a:pos x="31" y="193"/>
                </a:cxn>
                <a:cxn ang="0">
                  <a:pos x="44" y="239"/>
                </a:cxn>
                <a:cxn ang="0">
                  <a:pos x="59" y="285"/>
                </a:cxn>
                <a:cxn ang="0">
                  <a:pos x="76" y="329"/>
                </a:cxn>
                <a:cxn ang="0">
                  <a:pos x="95" y="373"/>
                </a:cxn>
                <a:cxn ang="0">
                  <a:pos x="115" y="416"/>
                </a:cxn>
                <a:cxn ang="0">
                  <a:pos x="138" y="457"/>
                </a:cxn>
                <a:cxn ang="0">
                  <a:pos x="162" y="498"/>
                </a:cxn>
                <a:cxn ang="0">
                  <a:pos x="188" y="537"/>
                </a:cxn>
                <a:cxn ang="0">
                  <a:pos x="216" y="574"/>
                </a:cxn>
                <a:cxn ang="0">
                  <a:pos x="244" y="610"/>
                </a:cxn>
                <a:cxn ang="0">
                  <a:pos x="276" y="646"/>
                </a:cxn>
                <a:cxn ang="0">
                  <a:pos x="308" y="679"/>
                </a:cxn>
                <a:cxn ang="0">
                  <a:pos x="342" y="712"/>
                </a:cxn>
                <a:cxn ang="0">
                  <a:pos x="377" y="743"/>
                </a:cxn>
                <a:cxn ang="0">
                  <a:pos x="414" y="773"/>
                </a:cxn>
                <a:cxn ang="0">
                  <a:pos x="452" y="800"/>
                </a:cxn>
                <a:cxn ang="0">
                  <a:pos x="491" y="826"/>
                </a:cxn>
                <a:cxn ang="0">
                  <a:pos x="531" y="851"/>
                </a:cxn>
                <a:cxn ang="0">
                  <a:pos x="573" y="874"/>
                </a:cxn>
                <a:cxn ang="0">
                  <a:pos x="615" y="894"/>
                </a:cxn>
                <a:cxn ang="0">
                  <a:pos x="659" y="912"/>
                </a:cxn>
                <a:cxn ang="0">
                  <a:pos x="704" y="930"/>
                </a:cxn>
                <a:cxn ang="0">
                  <a:pos x="748" y="944"/>
                </a:cxn>
                <a:cxn ang="0">
                  <a:pos x="796" y="957"/>
                </a:cxn>
                <a:cxn ang="0">
                  <a:pos x="842" y="969"/>
                </a:cxn>
                <a:cxn ang="0">
                  <a:pos x="891" y="977"/>
                </a:cxn>
                <a:cxn ang="0">
                  <a:pos x="938" y="983"/>
                </a:cxn>
                <a:cxn ang="0">
                  <a:pos x="989" y="987"/>
                </a:cxn>
                <a:cxn ang="0">
                  <a:pos x="989" y="0"/>
                </a:cxn>
                <a:cxn ang="0">
                  <a:pos x="0" y="0"/>
                </a:cxn>
              </a:cxnLst>
              <a:rect l="0" t="0" r="r" b="b"/>
              <a:pathLst>
                <a:path w="989" h="987">
                  <a:moveTo>
                    <a:pt x="0" y="0"/>
                  </a:moveTo>
                  <a:lnTo>
                    <a:pt x="0" y="0"/>
                  </a:lnTo>
                  <a:lnTo>
                    <a:pt x="4" y="49"/>
                  </a:lnTo>
                  <a:lnTo>
                    <a:pt x="11" y="98"/>
                  </a:lnTo>
                  <a:lnTo>
                    <a:pt x="20" y="145"/>
                  </a:lnTo>
                  <a:lnTo>
                    <a:pt x="31" y="193"/>
                  </a:lnTo>
                  <a:lnTo>
                    <a:pt x="44" y="239"/>
                  </a:lnTo>
                  <a:lnTo>
                    <a:pt x="59" y="285"/>
                  </a:lnTo>
                  <a:lnTo>
                    <a:pt x="76" y="329"/>
                  </a:lnTo>
                  <a:lnTo>
                    <a:pt x="95" y="373"/>
                  </a:lnTo>
                  <a:lnTo>
                    <a:pt x="115" y="416"/>
                  </a:lnTo>
                  <a:lnTo>
                    <a:pt x="138" y="457"/>
                  </a:lnTo>
                  <a:lnTo>
                    <a:pt x="162" y="498"/>
                  </a:lnTo>
                  <a:lnTo>
                    <a:pt x="188" y="537"/>
                  </a:lnTo>
                  <a:lnTo>
                    <a:pt x="216" y="574"/>
                  </a:lnTo>
                  <a:lnTo>
                    <a:pt x="244" y="610"/>
                  </a:lnTo>
                  <a:lnTo>
                    <a:pt x="276" y="646"/>
                  </a:lnTo>
                  <a:lnTo>
                    <a:pt x="308" y="679"/>
                  </a:lnTo>
                  <a:lnTo>
                    <a:pt x="342" y="712"/>
                  </a:lnTo>
                  <a:lnTo>
                    <a:pt x="377" y="743"/>
                  </a:lnTo>
                  <a:lnTo>
                    <a:pt x="414" y="773"/>
                  </a:lnTo>
                  <a:lnTo>
                    <a:pt x="452" y="800"/>
                  </a:lnTo>
                  <a:lnTo>
                    <a:pt x="491" y="826"/>
                  </a:lnTo>
                  <a:lnTo>
                    <a:pt x="531" y="851"/>
                  </a:lnTo>
                  <a:lnTo>
                    <a:pt x="573" y="874"/>
                  </a:lnTo>
                  <a:lnTo>
                    <a:pt x="615" y="894"/>
                  </a:lnTo>
                  <a:lnTo>
                    <a:pt x="659" y="912"/>
                  </a:lnTo>
                  <a:lnTo>
                    <a:pt x="704" y="930"/>
                  </a:lnTo>
                  <a:lnTo>
                    <a:pt x="748" y="944"/>
                  </a:lnTo>
                  <a:lnTo>
                    <a:pt x="796" y="957"/>
                  </a:lnTo>
                  <a:lnTo>
                    <a:pt x="842" y="969"/>
                  </a:lnTo>
                  <a:lnTo>
                    <a:pt x="891" y="977"/>
                  </a:lnTo>
                  <a:lnTo>
                    <a:pt x="938" y="983"/>
                  </a:lnTo>
                  <a:lnTo>
                    <a:pt x="989" y="987"/>
                  </a:lnTo>
                  <a:lnTo>
                    <a:pt x="989" y="0"/>
                  </a:lnTo>
                  <a:lnTo>
                    <a:pt x="0" y="0"/>
                  </a:lnTo>
                  <a:close/>
                </a:path>
              </a:pathLst>
            </a:custGeom>
            <a:gradFill>
              <a:gsLst>
                <a:gs pos="0">
                  <a:srgbClr val="FEBE86"/>
                </a:gs>
                <a:gs pos="35000">
                  <a:srgbClr val="FED0AA"/>
                </a:gs>
                <a:gs pos="80000">
                  <a:srgbClr val="FEEBDB"/>
                </a:gs>
              </a:gsLst>
              <a:lin ang="18000000" scaled="0"/>
            </a:gradFill>
            <a:ln>
              <a:solidFill>
                <a:srgbClr val="C84E00"/>
              </a:solidFill>
              <a:headEnd/>
              <a:tailEnd/>
            </a:ln>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anchor="t" anchorCtr="0" compatLnSpc="1">
              <a:prstTxWarp prst="textNoShape">
                <a:avLst/>
              </a:prstTxWarp>
            </a:bodyPr>
            <a:lstStyle/>
            <a:p>
              <a:endParaRPr lang="en-US" sz="800" dirty="0">
                <a:latin typeface="+mj-lt"/>
              </a:endParaRPr>
            </a:p>
          </p:txBody>
        </p:sp>
        <p:sp>
          <p:nvSpPr>
            <p:cNvPr id="40" name="Freeform 19"/>
            <p:cNvSpPr>
              <a:spLocks/>
            </p:cNvSpPr>
            <p:nvPr/>
          </p:nvSpPr>
          <p:spPr bwMode="gray">
            <a:xfrm>
              <a:off x="1809751" y="2318641"/>
              <a:ext cx="784225" cy="783431"/>
            </a:xfrm>
            <a:custGeom>
              <a:avLst/>
              <a:gdLst/>
              <a:ahLst/>
              <a:cxnLst>
                <a:cxn ang="0">
                  <a:pos x="0" y="987"/>
                </a:cxn>
                <a:cxn ang="0">
                  <a:pos x="0" y="987"/>
                </a:cxn>
                <a:cxn ang="0">
                  <a:pos x="49" y="983"/>
                </a:cxn>
                <a:cxn ang="0">
                  <a:pos x="98" y="977"/>
                </a:cxn>
                <a:cxn ang="0">
                  <a:pos x="146" y="969"/>
                </a:cxn>
                <a:cxn ang="0">
                  <a:pos x="193" y="957"/>
                </a:cxn>
                <a:cxn ang="0">
                  <a:pos x="239" y="944"/>
                </a:cxn>
                <a:cxn ang="0">
                  <a:pos x="285" y="930"/>
                </a:cxn>
                <a:cxn ang="0">
                  <a:pos x="330" y="912"/>
                </a:cxn>
                <a:cxn ang="0">
                  <a:pos x="373" y="894"/>
                </a:cxn>
                <a:cxn ang="0">
                  <a:pos x="416" y="874"/>
                </a:cxn>
                <a:cxn ang="0">
                  <a:pos x="457" y="851"/>
                </a:cxn>
                <a:cxn ang="0">
                  <a:pos x="497" y="826"/>
                </a:cxn>
                <a:cxn ang="0">
                  <a:pos x="536" y="800"/>
                </a:cxn>
                <a:cxn ang="0">
                  <a:pos x="575" y="773"/>
                </a:cxn>
                <a:cxn ang="0">
                  <a:pos x="611" y="743"/>
                </a:cxn>
                <a:cxn ang="0">
                  <a:pos x="647" y="712"/>
                </a:cxn>
                <a:cxn ang="0">
                  <a:pos x="680" y="679"/>
                </a:cxn>
                <a:cxn ang="0">
                  <a:pos x="713" y="646"/>
                </a:cxn>
                <a:cxn ang="0">
                  <a:pos x="743" y="610"/>
                </a:cxn>
                <a:cxn ang="0">
                  <a:pos x="772" y="574"/>
                </a:cxn>
                <a:cxn ang="0">
                  <a:pos x="801" y="537"/>
                </a:cxn>
                <a:cxn ang="0">
                  <a:pos x="827" y="498"/>
                </a:cxn>
                <a:cxn ang="0">
                  <a:pos x="851" y="457"/>
                </a:cxn>
                <a:cxn ang="0">
                  <a:pos x="873" y="416"/>
                </a:cxn>
                <a:cxn ang="0">
                  <a:pos x="894" y="373"/>
                </a:cxn>
                <a:cxn ang="0">
                  <a:pos x="913" y="329"/>
                </a:cxn>
                <a:cxn ang="0">
                  <a:pos x="930" y="285"/>
                </a:cxn>
                <a:cxn ang="0">
                  <a:pos x="945" y="239"/>
                </a:cxn>
                <a:cxn ang="0">
                  <a:pos x="958" y="193"/>
                </a:cxn>
                <a:cxn ang="0">
                  <a:pos x="969" y="145"/>
                </a:cxn>
                <a:cxn ang="0">
                  <a:pos x="978" y="98"/>
                </a:cxn>
                <a:cxn ang="0">
                  <a:pos x="984" y="49"/>
                </a:cxn>
                <a:cxn ang="0">
                  <a:pos x="988" y="0"/>
                </a:cxn>
                <a:cxn ang="0">
                  <a:pos x="0" y="0"/>
                </a:cxn>
                <a:cxn ang="0">
                  <a:pos x="0" y="987"/>
                </a:cxn>
              </a:cxnLst>
              <a:rect l="0" t="0" r="r" b="b"/>
              <a:pathLst>
                <a:path w="988" h="987">
                  <a:moveTo>
                    <a:pt x="0" y="987"/>
                  </a:moveTo>
                  <a:lnTo>
                    <a:pt x="0" y="987"/>
                  </a:lnTo>
                  <a:lnTo>
                    <a:pt x="49" y="983"/>
                  </a:lnTo>
                  <a:lnTo>
                    <a:pt x="98" y="977"/>
                  </a:lnTo>
                  <a:lnTo>
                    <a:pt x="146" y="969"/>
                  </a:lnTo>
                  <a:lnTo>
                    <a:pt x="193" y="957"/>
                  </a:lnTo>
                  <a:lnTo>
                    <a:pt x="239" y="944"/>
                  </a:lnTo>
                  <a:lnTo>
                    <a:pt x="285" y="930"/>
                  </a:lnTo>
                  <a:lnTo>
                    <a:pt x="330" y="912"/>
                  </a:lnTo>
                  <a:lnTo>
                    <a:pt x="373" y="894"/>
                  </a:lnTo>
                  <a:lnTo>
                    <a:pt x="416" y="874"/>
                  </a:lnTo>
                  <a:lnTo>
                    <a:pt x="457" y="851"/>
                  </a:lnTo>
                  <a:lnTo>
                    <a:pt x="497" y="826"/>
                  </a:lnTo>
                  <a:lnTo>
                    <a:pt x="536" y="800"/>
                  </a:lnTo>
                  <a:lnTo>
                    <a:pt x="575" y="773"/>
                  </a:lnTo>
                  <a:lnTo>
                    <a:pt x="611" y="743"/>
                  </a:lnTo>
                  <a:lnTo>
                    <a:pt x="647" y="712"/>
                  </a:lnTo>
                  <a:lnTo>
                    <a:pt x="680" y="679"/>
                  </a:lnTo>
                  <a:lnTo>
                    <a:pt x="713" y="646"/>
                  </a:lnTo>
                  <a:lnTo>
                    <a:pt x="743" y="610"/>
                  </a:lnTo>
                  <a:lnTo>
                    <a:pt x="772" y="574"/>
                  </a:lnTo>
                  <a:lnTo>
                    <a:pt x="801" y="537"/>
                  </a:lnTo>
                  <a:lnTo>
                    <a:pt x="827" y="498"/>
                  </a:lnTo>
                  <a:lnTo>
                    <a:pt x="851" y="457"/>
                  </a:lnTo>
                  <a:lnTo>
                    <a:pt x="873" y="416"/>
                  </a:lnTo>
                  <a:lnTo>
                    <a:pt x="894" y="373"/>
                  </a:lnTo>
                  <a:lnTo>
                    <a:pt x="913" y="329"/>
                  </a:lnTo>
                  <a:lnTo>
                    <a:pt x="930" y="285"/>
                  </a:lnTo>
                  <a:lnTo>
                    <a:pt x="945" y="239"/>
                  </a:lnTo>
                  <a:lnTo>
                    <a:pt x="958" y="193"/>
                  </a:lnTo>
                  <a:lnTo>
                    <a:pt x="969" y="145"/>
                  </a:lnTo>
                  <a:lnTo>
                    <a:pt x="978" y="98"/>
                  </a:lnTo>
                  <a:lnTo>
                    <a:pt x="984" y="49"/>
                  </a:lnTo>
                  <a:lnTo>
                    <a:pt x="988" y="0"/>
                  </a:lnTo>
                  <a:lnTo>
                    <a:pt x="0" y="0"/>
                  </a:lnTo>
                  <a:lnTo>
                    <a:pt x="0" y="987"/>
                  </a:lnTo>
                  <a:close/>
                </a:path>
              </a:pathLst>
            </a:custGeom>
            <a:gradFill>
              <a:gsLst>
                <a:gs pos="0">
                  <a:srgbClr val="A2C4FF"/>
                </a:gs>
                <a:gs pos="35000">
                  <a:srgbClr val="BED5FF"/>
                </a:gs>
                <a:gs pos="100000">
                  <a:srgbClr val="E4EEFF"/>
                </a:gs>
              </a:gsLst>
              <a:lin ang="13800000" scaled="0"/>
            </a:gradFill>
            <a:ln>
              <a:solidFill>
                <a:srgbClr val="4274B0"/>
              </a:solidFill>
              <a:headEnd/>
              <a:tailEn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anchor="t" anchorCtr="0" compatLnSpc="1">
              <a:prstTxWarp prst="textNoShape">
                <a:avLst/>
              </a:prstTxWarp>
            </a:bodyPr>
            <a:lstStyle/>
            <a:p>
              <a:endParaRPr lang="en-US" sz="800" dirty="0">
                <a:latin typeface="+mj-lt"/>
              </a:endParaRPr>
            </a:p>
          </p:txBody>
        </p:sp>
        <p:sp>
          <p:nvSpPr>
            <p:cNvPr id="41" name="Freeform 21"/>
            <p:cNvSpPr>
              <a:spLocks/>
            </p:cNvSpPr>
            <p:nvPr/>
          </p:nvSpPr>
          <p:spPr bwMode="gray">
            <a:xfrm>
              <a:off x="557213" y="1061987"/>
              <a:ext cx="2395538" cy="1141413"/>
            </a:xfrm>
            <a:custGeom>
              <a:avLst/>
              <a:gdLst/>
              <a:ahLst/>
              <a:cxnLst>
                <a:cxn ang="0">
                  <a:pos x="1572" y="222"/>
                </a:cxn>
                <a:cxn ang="0">
                  <a:pos x="1761" y="243"/>
                </a:cxn>
                <a:cxn ang="0">
                  <a:pos x="1940" y="292"/>
                </a:cxn>
                <a:cxn ang="0">
                  <a:pos x="2105" y="366"/>
                </a:cxn>
                <a:cxn ang="0">
                  <a:pos x="2259" y="459"/>
                </a:cxn>
                <a:cxn ang="0">
                  <a:pos x="2397" y="574"/>
                </a:cxn>
                <a:cxn ang="0">
                  <a:pos x="2520" y="707"/>
                </a:cxn>
                <a:cxn ang="0">
                  <a:pos x="2622" y="855"/>
                </a:cxn>
                <a:cxn ang="0">
                  <a:pos x="2703" y="1017"/>
                </a:cxn>
                <a:cxn ang="0">
                  <a:pos x="2760" y="1191"/>
                </a:cxn>
                <a:cxn ang="0">
                  <a:pos x="2792" y="1375"/>
                </a:cxn>
                <a:cxn ang="0">
                  <a:pos x="3018" y="1438"/>
                </a:cxn>
                <a:cxn ang="0">
                  <a:pos x="3008" y="1328"/>
                </a:cxn>
                <a:cxn ang="0">
                  <a:pos x="2991" y="1218"/>
                </a:cxn>
                <a:cxn ang="0">
                  <a:pos x="2966" y="1112"/>
                </a:cxn>
                <a:cxn ang="0">
                  <a:pos x="2934" y="1008"/>
                </a:cxn>
                <a:cxn ang="0">
                  <a:pos x="2850" y="812"/>
                </a:cxn>
                <a:cxn ang="0">
                  <a:pos x="2739" y="632"/>
                </a:cxn>
                <a:cxn ang="0">
                  <a:pos x="2603" y="469"/>
                </a:cxn>
                <a:cxn ang="0">
                  <a:pos x="2448" y="327"/>
                </a:cxn>
                <a:cxn ang="0">
                  <a:pos x="2272" y="207"/>
                </a:cxn>
                <a:cxn ang="0">
                  <a:pos x="2082" y="112"/>
                </a:cxn>
                <a:cxn ang="0">
                  <a:pos x="1947" y="63"/>
                </a:cxn>
                <a:cxn ang="0">
                  <a:pos x="1840" y="36"/>
                </a:cxn>
                <a:cxn ang="0">
                  <a:pos x="1732" y="16"/>
                </a:cxn>
                <a:cxn ang="0">
                  <a:pos x="1621" y="4"/>
                </a:cxn>
                <a:cxn ang="0">
                  <a:pos x="1509" y="0"/>
                </a:cxn>
                <a:cxn ang="0">
                  <a:pos x="1433" y="1"/>
                </a:cxn>
                <a:cxn ang="0">
                  <a:pos x="1322" y="12"/>
                </a:cxn>
                <a:cxn ang="0">
                  <a:pos x="1212" y="29"/>
                </a:cxn>
                <a:cxn ang="0">
                  <a:pos x="1106" y="53"/>
                </a:cxn>
                <a:cxn ang="0">
                  <a:pos x="1002" y="86"/>
                </a:cxn>
                <a:cxn ang="0">
                  <a:pos x="806" y="173"/>
                </a:cxn>
                <a:cxn ang="0">
                  <a:pos x="626" y="284"/>
                </a:cxn>
                <a:cxn ang="0">
                  <a:pos x="464" y="419"/>
                </a:cxn>
                <a:cxn ang="0">
                  <a:pos x="321" y="574"/>
                </a:cxn>
                <a:cxn ang="0">
                  <a:pos x="203" y="750"/>
                </a:cxn>
                <a:cxn ang="0">
                  <a:pos x="108" y="942"/>
                </a:cxn>
                <a:cxn ang="0">
                  <a:pos x="60" y="1077"/>
                </a:cxn>
                <a:cxn ang="0">
                  <a:pos x="33" y="1182"/>
                </a:cxn>
                <a:cxn ang="0">
                  <a:pos x="14" y="1290"/>
                </a:cxn>
                <a:cxn ang="0">
                  <a:pos x="1" y="1401"/>
                </a:cxn>
                <a:cxn ang="0">
                  <a:pos x="220" y="1438"/>
                </a:cxn>
                <a:cxn ang="0">
                  <a:pos x="243" y="1251"/>
                </a:cxn>
                <a:cxn ang="0">
                  <a:pos x="294" y="1074"/>
                </a:cxn>
                <a:cxn ang="0">
                  <a:pos x="367" y="907"/>
                </a:cxn>
                <a:cxn ang="0">
                  <a:pos x="462" y="754"/>
                </a:cxn>
                <a:cxn ang="0">
                  <a:pos x="577" y="616"/>
                </a:cxn>
                <a:cxn ang="0">
                  <a:pos x="710" y="495"/>
                </a:cxn>
                <a:cxn ang="0">
                  <a:pos x="858" y="395"/>
                </a:cxn>
                <a:cxn ang="0">
                  <a:pos x="1022" y="314"/>
                </a:cxn>
                <a:cxn ang="0">
                  <a:pos x="1197" y="258"/>
                </a:cxn>
                <a:cxn ang="0">
                  <a:pos x="1381" y="226"/>
                </a:cxn>
                <a:cxn ang="0">
                  <a:pos x="1509" y="219"/>
                </a:cxn>
              </a:cxnLst>
              <a:rect l="0" t="0" r="r" b="b"/>
              <a:pathLst>
                <a:path w="3018" h="1438">
                  <a:moveTo>
                    <a:pt x="1509" y="219"/>
                  </a:moveTo>
                  <a:lnTo>
                    <a:pt x="1509" y="219"/>
                  </a:lnTo>
                  <a:lnTo>
                    <a:pt x="1572" y="222"/>
                  </a:lnTo>
                  <a:lnTo>
                    <a:pt x="1636" y="226"/>
                  </a:lnTo>
                  <a:lnTo>
                    <a:pt x="1699" y="233"/>
                  </a:lnTo>
                  <a:lnTo>
                    <a:pt x="1761" y="243"/>
                  </a:lnTo>
                  <a:lnTo>
                    <a:pt x="1821" y="258"/>
                  </a:lnTo>
                  <a:lnTo>
                    <a:pt x="1880" y="274"/>
                  </a:lnTo>
                  <a:lnTo>
                    <a:pt x="1940" y="292"/>
                  </a:lnTo>
                  <a:lnTo>
                    <a:pt x="1996" y="314"/>
                  </a:lnTo>
                  <a:lnTo>
                    <a:pt x="2052" y="338"/>
                  </a:lnTo>
                  <a:lnTo>
                    <a:pt x="2105" y="366"/>
                  </a:lnTo>
                  <a:lnTo>
                    <a:pt x="2158" y="395"/>
                  </a:lnTo>
                  <a:lnTo>
                    <a:pt x="2210" y="426"/>
                  </a:lnTo>
                  <a:lnTo>
                    <a:pt x="2259" y="459"/>
                  </a:lnTo>
                  <a:lnTo>
                    <a:pt x="2308" y="495"/>
                  </a:lnTo>
                  <a:lnTo>
                    <a:pt x="2354" y="534"/>
                  </a:lnTo>
                  <a:lnTo>
                    <a:pt x="2397" y="574"/>
                  </a:lnTo>
                  <a:lnTo>
                    <a:pt x="2441" y="616"/>
                  </a:lnTo>
                  <a:lnTo>
                    <a:pt x="2481" y="661"/>
                  </a:lnTo>
                  <a:lnTo>
                    <a:pt x="2520" y="707"/>
                  </a:lnTo>
                  <a:lnTo>
                    <a:pt x="2556" y="754"/>
                  </a:lnTo>
                  <a:lnTo>
                    <a:pt x="2590" y="803"/>
                  </a:lnTo>
                  <a:lnTo>
                    <a:pt x="2622" y="855"/>
                  </a:lnTo>
                  <a:lnTo>
                    <a:pt x="2651" y="907"/>
                  </a:lnTo>
                  <a:lnTo>
                    <a:pt x="2678" y="962"/>
                  </a:lnTo>
                  <a:lnTo>
                    <a:pt x="2703" y="1017"/>
                  </a:lnTo>
                  <a:lnTo>
                    <a:pt x="2724" y="1074"/>
                  </a:lnTo>
                  <a:lnTo>
                    <a:pt x="2743" y="1132"/>
                  </a:lnTo>
                  <a:lnTo>
                    <a:pt x="2760" y="1191"/>
                  </a:lnTo>
                  <a:lnTo>
                    <a:pt x="2773" y="1251"/>
                  </a:lnTo>
                  <a:lnTo>
                    <a:pt x="2785" y="1313"/>
                  </a:lnTo>
                  <a:lnTo>
                    <a:pt x="2792" y="1375"/>
                  </a:lnTo>
                  <a:lnTo>
                    <a:pt x="2798" y="1438"/>
                  </a:lnTo>
                  <a:lnTo>
                    <a:pt x="3018" y="1438"/>
                  </a:lnTo>
                  <a:lnTo>
                    <a:pt x="3018" y="1438"/>
                  </a:lnTo>
                  <a:lnTo>
                    <a:pt x="3015" y="1401"/>
                  </a:lnTo>
                  <a:lnTo>
                    <a:pt x="3012" y="1364"/>
                  </a:lnTo>
                  <a:lnTo>
                    <a:pt x="3008" y="1328"/>
                  </a:lnTo>
                  <a:lnTo>
                    <a:pt x="3004" y="1290"/>
                  </a:lnTo>
                  <a:lnTo>
                    <a:pt x="2998" y="1254"/>
                  </a:lnTo>
                  <a:lnTo>
                    <a:pt x="2991" y="1218"/>
                  </a:lnTo>
                  <a:lnTo>
                    <a:pt x="2983" y="1182"/>
                  </a:lnTo>
                  <a:lnTo>
                    <a:pt x="2976" y="1146"/>
                  </a:lnTo>
                  <a:lnTo>
                    <a:pt x="2966" y="1112"/>
                  </a:lnTo>
                  <a:lnTo>
                    <a:pt x="2956" y="1077"/>
                  </a:lnTo>
                  <a:lnTo>
                    <a:pt x="2946" y="1042"/>
                  </a:lnTo>
                  <a:lnTo>
                    <a:pt x="2934" y="1008"/>
                  </a:lnTo>
                  <a:lnTo>
                    <a:pt x="2909" y="942"/>
                  </a:lnTo>
                  <a:lnTo>
                    <a:pt x="2881" y="875"/>
                  </a:lnTo>
                  <a:lnTo>
                    <a:pt x="2850" y="812"/>
                  </a:lnTo>
                  <a:lnTo>
                    <a:pt x="2815" y="750"/>
                  </a:lnTo>
                  <a:lnTo>
                    <a:pt x="2778" y="690"/>
                  </a:lnTo>
                  <a:lnTo>
                    <a:pt x="2739" y="632"/>
                  </a:lnTo>
                  <a:lnTo>
                    <a:pt x="2695" y="574"/>
                  </a:lnTo>
                  <a:lnTo>
                    <a:pt x="2651" y="521"/>
                  </a:lnTo>
                  <a:lnTo>
                    <a:pt x="2603" y="469"/>
                  </a:lnTo>
                  <a:lnTo>
                    <a:pt x="2554" y="419"/>
                  </a:lnTo>
                  <a:lnTo>
                    <a:pt x="2501" y="371"/>
                  </a:lnTo>
                  <a:lnTo>
                    <a:pt x="2448" y="327"/>
                  </a:lnTo>
                  <a:lnTo>
                    <a:pt x="2392" y="284"/>
                  </a:lnTo>
                  <a:lnTo>
                    <a:pt x="2333" y="243"/>
                  </a:lnTo>
                  <a:lnTo>
                    <a:pt x="2272" y="207"/>
                  </a:lnTo>
                  <a:lnTo>
                    <a:pt x="2210" y="173"/>
                  </a:lnTo>
                  <a:lnTo>
                    <a:pt x="2147" y="141"/>
                  </a:lnTo>
                  <a:lnTo>
                    <a:pt x="2082" y="112"/>
                  </a:lnTo>
                  <a:lnTo>
                    <a:pt x="2014" y="86"/>
                  </a:lnTo>
                  <a:lnTo>
                    <a:pt x="1980" y="75"/>
                  </a:lnTo>
                  <a:lnTo>
                    <a:pt x="1947" y="63"/>
                  </a:lnTo>
                  <a:lnTo>
                    <a:pt x="1911" y="53"/>
                  </a:lnTo>
                  <a:lnTo>
                    <a:pt x="1876" y="45"/>
                  </a:lnTo>
                  <a:lnTo>
                    <a:pt x="1840" y="36"/>
                  </a:lnTo>
                  <a:lnTo>
                    <a:pt x="1806" y="29"/>
                  </a:lnTo>
                  <a:lnTo>
                    <a:pt x="1768" y="22"/>
                  </a:lnTo>
                  <a:lnTo>
                    <a:pt x="1732" y="16"/>
                  </a:lnTo>
                  <a:lnTo>
                    <a:pt x="1696" y="12"/>
                  </a:lnTo>
                  <a:lnTo>
                    <a:pt x="1659" y="7"/>
                  </a:lnTo>
                  <a:lnTo>
                    <a:pt x="1621" y="4"/>
                  </a:lnTo>
                  <a:lnTo>
                    <a:pt x="1584" y="1"/>
                  </a:lnTo>
                  <a:lnTo>
                    <a:pt x="1546" y="0"/>
                  </a:lnTo>
                  <a:lnTo>
                    <a:pt x="1509" y="0"/>
                  </a:lnTo>
                  <a:lnTo>
                    <a:pt x="1509" y="0"/>
                  </a:lnTo>
                  <a:lnTo>
                    <a:pt x="1470" y="0"/>
                  </a:lnTo>
                  <a:lnTo>
                    <a:pt x="1433" y="1"/>
                  </a:lnTo>
                  <a:lnTo>
                    <a:pt x="1395" y="4"/>
                  </a:lnTo>
                  <a:lnTo>
                    <a:pt x="1358" y="7"/>
                  </a:lnTo>
                  <a:lnTo>
                    <a:pt x="1322" y="12"/>
                  </a:lnTo>
                  <a:lnTo>
                    <a:pt x="1284" y="16"/>
                  </a:lnTo>
                  <a:lnTo>
                    <a:pt x="1248" y="22"/>
                  </a:lnTo>
                  <a:lnTo>
                    <a:pt x="1212" y="29"/>
                  </a:lnTo>
                  <a:lnTo>
                    <a:pt x="1176" y="36"/>
                  </a:lnTo>
                  <a:lnTo>
                    <a:pt x="1142" y="45"/>
                  </a:lnTo>
                  <a:lnTo>
                    <a:pt x="1106" y="53"/>
                  </a:lnTo>
                  <a:lnTo>
                    <a:pt x="1071" y="63"/>
                  </a:lnTo>
                  <a:lnTo>
                    <a:pt x="1037" y="75"/>
                  </a:lnTo>
                  <a:lnTo>
                    <a:pt x="1002" y="86"/>
                  </a:lnTo>
                  <a:lnTo>
                    <a:pt x="936" y="112"/>
                  </a:lnTo>
                  <a:lnTo>
                    <a:pt x="871" y="141"/>
                  </a:lnTo>
                  <a:lnTo>
                    <a:pt x="806" y="173"/>
                  </a:lnTo>
                  <a:lnTo>
                    <a:pt x="744" y="207"/>
                  </a:lnTo>
                  <a:lnTo>
                    <a:pt x="684" y="243"/>
                  </a:lnTo>
                  <a:lnTo>
                    <a:pt x="626" y="284"/>
                  </a:lnTo>
                  <a:lnTo>
                    <a:pt x="570" y="327"/>
                  </a:lnTo>
                  <a:lnTo>
                    <a:pt x="515" y="371"/>
                  </a:lnTo>
                  <a:lnTo>
                    <a:pt x="464" y="419"/>
                  </a:lnTo>
                  <a:lnTo>
                    <a:pt x="415" y="469"/>
                  </a:lnTo>
                  <a:lnTo>
                    <a:pt x="367" y="521"/>
                  </a:lnTo>
                  <a:lnTo>
                    <a:pt x="321" y="574"/>
                  </a:lnTo>
                  <a:lnTo>
                    <a:pt x="279" y="632"/>
                  </a:lnTo>
                  <a:lnTo>
                    <a:pt x="239" y="690"/>
                  </a:lnTo>
                  <a:lnTo>
                    <a:pt x="203" y="750"/>
                  </a:lnTo>
                  <a:lnTo>
                    <a:pt x="168" y="812"/>
                  </a:lnTo>
                  <a:lnTo>
                    <a:pt x="137" y="875"/>
                  </a:lnTo>
                  <a:lnTo>
                    <a:pt x="108" y="942"/>
                  </a:lnTo>
                  <a:lnTo>
                    <a:pt x="84" y="1008"/>
                  </a:lnTo>
                  <a:lnTo>
                    <a:pt x="72" y="1042"/>
                  </a:lnTo>
                  <a:lnTo>
                    <a:pt x="60" y="1077"/>
                  </a:lnTo>
                  <a:lnTo>
                    <a:pt x="50" y="1112"/>
                  </a:lnTo>
                  <a:lnTo>
                    <a:pt x="42" y="1146"/>
                  </a:lnTo>
                  <a:lnTo>
                    <a:pt x="33" y="1182"/>
                  </a:lnTo>
                  <a:lnTo>
                    <a:pt x="26" y="1218"/>
                  </a:lnTo>
                  <a:lnTo>
                    <a:pt x="20" y="1254"/>
                  </a:lnTo>
                  <a:lnTo>
                    <a:pt x="14" y="1290"/>
                  </a:lnTo>
                  <a:lnTo>
                    <a:pt x="9" y="1328"/>
                  </a:lnTo>
                  <a:lnTo>
                    <a:pt x="4" y="1364"/>
                  </a:lnTo>
                  <a:lnTo>
                    <a:pt x="1" y="1401"/>
                  </a:lnTo>
                  <a:lnTo>
                    <a:pt x="0" y="1438"/>
                  </a:lnTo>
                  <a:lnTo>
                    <a:pt x="220" y="1438"/>
                  </a:lnTo>
                  <a:lnTo>
                    <a:pt x="220" y="1438"/>
                  </a:lnTo>
                  <a:lnTo>
                    <a:pt x="225" y="1375"/>
                  </a:lnTo>
                  <a:lnTo>
                    <a:pt x="233" y="1313"/>
                  </a:lnTo>
                  <a:lnTo>
                    <a:pt x="243" y="1251"/>
                  </a:lnTo>
                  <a:lnTo>
                    <a:pt x="258" y="1191"/>
                  </a:lnTo>
                  <a:lnTo>
                    <a:pt x="274" y="1132"/>
                  </a:lnTo>
                  <a:lnTo>
                    <a:pt x="294" y="1074"/>
                  </a:lnTo>
                  <a:lnTo>
                    <a:pt x="315" y="1017"/>
                  </a:lnTo>
                  <a:lnTo>
                    <a:pt x="340" y="962"/>
                  </a:lnTo>
                  <a:lnTo>
                    <a:pt x="367" y="907"/>
                  </a:lnTo>
                  <a:lnTo>
                    <a:pt x="396" y="855"/>
                  </a:lnTo>
                  <a:lnTo>
                    <a:pt x="428" y="803"/>
                  </a:lnTo>
                  <a:lnTo>
                    <a:pt x="462" y="754"/>
                  </a:lnTo>
                  <a:lnTo>
                    <a:pt x="498" y="707"/>
                  </a:lnTo>
                  <a:lnTo>
                    <a:pt x="537" y="661"/>
                  </a:lnTo>
                  <a:lnTo>
                    <a:pt x="577" y="616"/>
                  </a:lnTo>
                  <a:lnTo>
                    <a:pt x="619" y="574"/>
                  </a:lnTo>
                  <a:lnTo>
                    <a:pt x="664" y="534"/>
                  </a:lnTo>
                  <a:lnTo>
                    <a:pt x="710" y="495"/>
                  </a:lnTo>
                  <a:lnTo>
                    <a:pt x="757" y="459"/>
                  </a:lnTo>
                  <a:lnTo>
                    <a:pt x="808" y="426"/>
                  </a:lnTo>
                  <a:lnTo>
                    <a:pt x="858" y="395"/>
                  </a:lnTo>
                  <a:lnTo>
                    <a:pt x="911" y="366"/>
                  </a:lnTo>
                  <a:lnTo>
                    <a:pt x="966" y="338"/>
                  </a:lnTo>
                  <a:lnTo>
                    <a:pt x="1022" y="314"/>
                  </a:lnTo>
                  <a:lnTo>
                    <a:pt x="1078" y="292"/>
                  </a:lnTo>
                  <a:lnTo>
                    <a:pt x="1138" y="274"/>
                  </a:lnTo>
                  <a:lnTo>
                    <a:pt x="1197" y="258"/>
                  </a:lnTo>
                  <a:lnTo>
                    <a:pt x="1257" y="243"/>
                  </a:lnTo>
                  <a:lnTo>
                    <a:pt x="1319" y="233"/>
                  </a:lnTo>
                  <a:lnTo>
                    <a:pt x="1381" y="226"/>
                  </a:lnTo>
                  <a:lnTo>
                    <a:pt x="1444" y="222"/>
                  </a:lnTo>
                  <a:lnTo>
                    <a:pt x="1509" y="219"/>
                  </a:lnTo>
                  <a:lnTo>
                    <a:pt x="1509" y="219"/>
                  </a:lnTo>
                  <a:close/>
                </a:path>
              </a:pathLst>
            </a:custGeom>
            <a:ln>
              <a:headEnd/>
              <a:tailEn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sz="800" dirty="0">
                <a:latin typeface="+mj-lt"/>
              </a:endParaRPr>
            </a:p>
          </p:txBody>
        </p:sp>
        <p:sp>
          <p:nvSpPr>
            <p:cNvPr id="42" name="Freeform 22"/>
            <p:cNvSpPr>
              <a:spLocks/>
            </p:cNvSpPr>
            <p:nvPr/>
          </p:nvSpPr>
          <p:spPr bwMode="gray">
            <a:xfrm>
              <a:off x="557213" y="2313731"/>
              <a:ext cx="2395538" cy="1141413"/>
            </a:xfrm>
            <a:custGeom>
              <a:avLst/>
              <a:gdLst/>
              <a:ahLst/>
              <a:cxnLst>
                <a:cxn ang="0">
                  <a:pos x="1444" y="1218"/>
                </a:cxn>
                <a:cxn ang="0">
                  <a:pos x="1257" y="1195"/>
                </a:cxn>
                <a:cxn ang="0">
                  <a:pos x="1078" y="1146"/>
                </a:cxn>
                <a:cxn ang="0">
                  <a:pos x="911" y="1072"/>
                </a:cxn>
                <a:cxn ang="0">
                  <a:pos x="757" y="979"/>
                </a:cxn>
                <a:cxn ang="0">
                  <a:pos x="619" y="864"/>
                </a:cxn>
                <a:cxn ang="0">
                  <a:pos x="498" y="731"/>
                </a:cxn>
                <a:cxn ang="0">
                  <a:pos x="396" y="583"/>
                </a:cxn>
                <a:cxn ang="0">
                  <a:pos x="315" y="421"/>
                </a:cxn>
                <a:cxn ang="0">
                  <a:pos x="258" y="247"/>
                </a:cxn>
                <a:cxn ang="0">
                  <a:pos x="225" y="63"/>
                </a:cxn>
                <a:cxn ang="0">
                  <a:pos x="0" y="0"/>
                </a:cxn>
                <a:cxn ang="0">
                  <a:pos x="9" y="110"/>
                </a:cxn>
                <a:cxn ang="0">
                  <a:pos x="26" y="220"/>
                </a:cxn>
                <a:cxn ang="0">
                  <a:pos x="50" y="326"/>
                </a:cxn>
                <a:cxn ang="0">
                  <a:pos x="84" y="430"/>
                </a:cxn>
                <a:cxn ang="0">
                  <a:pos x="168" y="626"/>
                </a:cxn>
                <a:cxn ang="0">
                  <a:pos x="279" y="807"/>
                </a:cxn>
                <a:cxn ang="0">
                  <a:pos x="413" y="970"/>
                </a:cxn>
                <a:cxn ang="0">
                  <a:pos x="570" y="1111"/>
                </a:cxn>
                <a:cxn ang="0">
                  <a:pos x="744" y="1232"/>
                </a:cxn>
                <a:cxn ang="0">
                  <a:pos x="936" y="1326"/>
                </a:cxn>
                <a:cxn ang="0">
                  <a:pos x="1071" y="1375"/>
                </a:cxn>
                <a:cxn ang="0">
                  <a:pos x="1176" y="1402"/>
                </a:cxn>
                <a:cxn ang="0">
                  <a:pos x="1284" y="1422"/>
                </a:cxn>
                <a:cxn ang="0">
                  <a:pos x="1395" y="1434"/>
                </a:cxn>
                <a:cxn ang="0">
                  <a:pos x="1509" y="1438"/>
                </a:cxn>
                <a:cxn ang="0">
                  <a:pos x="1584" y="1437"/>
                </a:cxn>
                <a:cxn ang="0">
                  <a:pos x="1696" y="1426"/>
                </a:cxn>
                <a:cxn ang="0">
                  <a:pos x="1806" y="1409"/>
                </a:cxn>
                <a:cxn ang="0">
                  <a:pos x="1911" y="1385"/>
                </a:cxn>
                <a:cxn ang="0">
                  <a:pos x="2014" y="1352"/>
                </a:cxn>
                <a:cxn ang="0">
                  <a:pos x="2210" y="1265"/>
                </a:cxn>
                <a:cxn ang="0">
                  <a:pos x="2392" y="1154"/>
                </a:cxn>
                <a:cxn ang="0">
                  <a:pos x="2554" y="1019"/>
                </a:cxn>
                <a:cxn ang="0">
                  <a:pos x="2695" y="864"/>
                </a:cxn>
                <a:cxn ang="0">
                  <a:pos x="2815" y="688"/>
                </a:cxn>
                <a:cxn ang="0">
                  <a:pos x="2909" y="496"/>
                </a:cxn>
                <a:cxn ang="0">
                  <a:pos x="2956" y="361"/>
                </a:cxn>
                <a:cxn ang="0">
                  <a:pos x="2983" y="256"/>
                </a:cxn>
                <a:cxn ang="0">
                  <a:pos x="3004" y="148"/>
                </a:cxn>
                <a:cxn ang="0">
                  <a:pos x="3015" y="37"/>
                </a:cxn>
                <a:cxn ang="0">
                  <a:pos x="2798" y="0"/>
                </a:cxn>
                <a:cxn ang="0">
                  <a:pos x="2773" y="187"/>
                </a:cxn>
                <a:cxn ang="0">
                  <a:pos x="2724" y="364"/>
                </a:cxn>
                <a:cxn ang="0">
                  <a:pos x="2651" y="531"/>
                </a:cxn>
                <a:cxn ang="0">
                  <a:pos x="2556" y="684"/>
                </a:cxn>
                <a:cxn ang="0">
                  <a:pos x="2441" y="822"/>
                </a:cxn>
                <a:cxn ang="0">
                  <a:pos x="2308" y="943"/>
                </a:cxn>
                <a:cxn ang="0">
                  <a:pos x="2158" y="1043"/>
                </a:cxn>
                <a:cxn ang="0">
                  <a:pos x="1996" y="1124"/>
                </a:cxn>
                <a:cxn ang="0">
                  <a:pos x="1821" y="1180"/>
                </a:cxn>
                <a:cxn ang="0">
                  <a:pos x="1636" y="1212"/>
                </a:cxn>
                <a:cxn ang="0">
                  <a:pos x="1509" y="1219"/>
                </a:cxn>
              </a:cxnLst>
              <a:rect l="0" t="0" r="r" b="b"/>
              <a:pathLst>
                <a:path w="3018" h="1438">
                  <a:moveTo>
                    <a:pt x="1509" y="1219"/>
                  </a:moveTo>
                  <a:lnTo>
                    <a:pt x="1509" y="1219"/>
                  </a:lnTo>
                  <a:lnTo>
                    <a:pt x="1444" y="1218"/>
                  </a:lnTo>
                  <a:lnTo>
                    <a:pt x="1381" y="1212"/>
                  </a:lnTo>
                  <a:lnTo>
                    <a:pt x="1319" y="1205"/>
                  </a:lnTo>
                  <a:lnTo>
                    <a:pt x="1257" y="1195"/>
                  </a:lnTo>
                  <a:lnTo>
                    <a:pt x="1197" y="1180"/>
                  </a:lnTo>
                  <a:lnTo>
                    <a:pt x="1138" y="1164"/>
                  </a:lnTo>
                  <a:lnTo>
                    <a:pt x="1078" y="1146"/>
                  </a:lnTo>
                  <a:lnTo>
                    <a:pt x="1022" y="1124"/>
                  </a:lnTo>
                  <a:lnTo>
                    <a:pt x="966" y="1100"/>
                  </a:lnTo>
                  <a:lnTo>
                    <a:pt x="911" y="1072"/>
                  </a:lnTo>
                  <a:lnTo>
                    <a:pt x="858" y="1043"/>
                  </a:lnTo>
                  <a:lnTo>
                    <a:pt x="808" y="1012"/>
                  </a:lnTo>
                  <a:lnTo>
                    <a:pt x="757" y="979"/>
                  </a:lnTo>
                  <a:lnTo>
                    <a:pt x="710" y="943"/>
                  </a:lnTo>
                  <a:lnTo>
                    <a:pt x="664" y="904"/>
                  </a:lnTo>
                  <a:lnTo>
                    <a:pt x="619" y="864"/>
                  </a:lnTo>
                  <a:lnTo>
                    <a:pt x="577" y="822"/>
                  </a:lnTo>
                  <a:lnTo>
                    <a:pt x="537" y="777"/>
                  </a:lnTo>
                  <a:lnTo>
                    <a:pt x="498" y="731"/>
                  </a:lnTo>
                  <a:lnTo>
                    <a:pt x="462" y="684"/>
                  </a:lnTo>
                  <a:lnTo>
                    <a:pt x="428" y="635"/>
                  </a:lnTo>
                  <a:lnTo>
                    <a:pt x="396" y="583"/>
                  </a:lnTo>
                  <a:lnTo>
                    <a:pt x="367" y="531"/>
                  </a:lnTo>
                  <a:lnTo>
                    <a:pt x="340" y="476"/>
                  </a:lnTo>
                  <a:lnTo>
                    <a:pt x="315" y="421"/>
                  </a:lnTo>
                  <a:lnTo>
                    <a:pt x="294" y="364"/>
                  </a:lnTo>
                  <a:lnTo>
                    <a:pt x="274" y="306"/>
                  </a:lnTo>
                  <a:lnTo>
                    <a:pt x="258" y="247"/>
                  </a:lnTo>
                  <a:lnTo>
                    <a:pt x="243" y="187"/>
                  </a:lnTo>
                  <a:lnTo>
                    <a:pt x="233" y="125"/>
                  </a:lnTo>
                  <a:lnTo>
                    <a:pt x="225" y="63"/>
                  </a:lnTo>
                  <a:lnTo>
                    <a:pt x="220" y="0"/>
                  </a:lnTo>
                  <a:lnTo>
                    <a:pt x="0" y="0"/>
                  </a:lnTo>
                  <a:lnTo>
                    <a:pt x="0" y="0"/>
                  </a:lnTo>
                  <a:lnTo>
                    <a:pt x="1" y="37"/>
                  </a:lnTo>
                  <a:lnTo>
                    <a:pt x="4" y="74"/>
                  </a:lnTo>
                  <a:lnTo>
                    <a:pt x="9" y="110"/>
                  </a:lnTo>
                  <a:lnTo>
                    <a:pt x="14" y="148"/>
                  </a:lnTo>
                  <a:lnTo>
                    <a:pt x="20" y="184"/>
                  </a:lnTo>
                  <a:lnTo>
                    <a:pt x="26" y="220"/>
                  </a:lnTo>
                  <a:lnTo>
                    <a:pt x="33" y="256"/>
                  </a:lnTo>
                  <a:lnTo>
                    <a:pt x="42" y="292"/>
                  </a:lnTo>
                  <a:lnTo>
                    <a:pt x="50" y="326"/>
                  </a:lnTo>
                  <a:lnTo>
                    <a:pt x="60" y="361"/>
                  </a:lnTo>
                  <a:lnTo>
                    <a:pt x="72" y="396"/>
                  </a:lnTo>
                  <a:lnTo>
                    <a:pt x="84" y="430"/>
                  </a:lnTo>
                  <a:lnTo>
                    <a:pt x="108" y="496"/>
                  </a:lnTo>
                  <a:lnTo>
                    <a:pt x="137" y="563"/>
                  </a:lnTo>
                  <a:lnTo>
                    <a:pt x="168" y="626"/>
                  </a:lnTo>
                  <a:lnTo>
                    <a:pt x="203" y="688"/>
                  </a:lnTo>
                  <a:lnTo>
                    <a:pt x="239" y="748"/>
                  </a:lnTo>
                  <a:lnTo>
                    <a:pt x="279" y="807"/>
                  </a:lnTo>
                  <a:lnTo>
                    <a:pt x="321" y="864"/>
                  </a:lnTo>
                  <a:lnTo>
                    <a:pt x="367" y="917"/>
                  </a:lnTo>
                  <a:lnTo>
                    <a:pt x="413" y="970"/>
                  </a:lnTo>
                  <a:lnTo>
                    <a:pt x="464" y="1019"/>
                  </a:lnTo>
                  <a:lnTo>
                    <a:pt x="515" y="1067"/>
                  </a:lnTo>
                  <a:lnTo>
                    <a:pt x="570" y="1111"/>
                  </a:lnTo>
                  <a:lnTo>
                    <a:pt x="626" y="1154"/>
                  </a:lnTo>
                  <a:lnTo>
                    <a:pt x="684" y="1195"/>
                  </a:lnTo>
                  <a:lnTo>
                    <a:pt x="744" y="1232"/>
                  </a:lnTo>
                  <a:lnTo>
                    <a:pt x="806" y="1265"/>
                  </a:lnTo>
                  <a:lnTo>
                    <a:pt x="871" y="1297"/>
                  </a:lnTo>
                  <a:lnTo>
                    <a:pt x="936" y="1326"/>
                  </a:lnTo>
                  <a:lnTo>
                    <a:pt x="1002" y="1352"/>
                  </a:lnTo>
                  <a:lnTo>
                    <a:pt x="1037" y="1363"/>
                  </a:lnTo>
                  <a:lnTo>
                    <a:pt x="1071" y="1375"/>
                  </a:lnTo>
                  <a:lnTo>
                    <a:pt x="1106" y="1385"/>
                  </a:lnTo>
                  <a:lnTo>
                    <a:pt x="1142" y="1393"/>
                  </a:lnTo>
                  <a:lnTo>
                    <a:pt x="1176" y="1402"/>
                  </a:lnTo>
                  <a:lnTo>
                    <a:pt x="1212" y="1409"/>
                  </a:lnTo>
                  <a:lnTo>
                    <a:pt x="1248" y="1416"/>
                  </a:lnTo>
                  <a:lnTo>
                    <a:pt x="1284" y="1422"/>
                  </a:lnTo>
                  <a:lnTo>
                    <a:pt x="1322" y="1426"/>
                  </a:lnTo>
                  <a:lnTo>
                    <a:pt x="1358" y="1431"/>
                  </a:lnTo>
                  <a:lnTo>
                    <a:pt x="1395" y="1434"/>
                  </a:lnTo>
                  <a:lnTo>
                    <a:pt x="1433" y="1437"/>
                  </a:lnTo>
                  <a:lnTo>
                    <a:pt x="1470" y="1438"/>
                  </a:lnTo>
                  <a:lnTo>
                    <a:pt x="1509" y="1438"/>
                  </a:lnTo>
                  <a:lnTo>
                    <a:pt x="1509" y="1438"/>
                  </a:lnTo>
                  <a:lnTo>
                    <a:pt x="1546" y="1438"/>
                  </a:lnTo>
                  <a:lnTo>
                    <a:pt x="1584" y="1437"/>
                  </a:lnTo>
                  <a:lnTo>
                    <a:pt x="1621" y="1434"/>
                  </a:lnTo>
                  <a:lnTo>
                    <a:pt x="1659" y="1431"/>
                  </a:lnTo>
                  <a:lnTo>
                    <a:pt x="1696" y="1426"/>
                  </a:lnTo>
                  <a:lnTo>
                    <a:pt x="1732" y="1422"/>
                  </a:lnTo>
                  <a:lnTo>
                    <a:pt x="1768" y="1416"/>
                  </a:lnTo>
                  <a:lnTo>
                    <a:pt x="1806" y="1409"/>
                  </a:lnTo>
                  <a:lnTo>
                    <a:pt x="1840" y="1402"/>
                  </a:lnTo>
                  <a:lnTo>
                    <a:pt x="1876" y="1393"/>
                  </a:lnTo>
                  <a:lnTo>
                    <a:pt x="1911" y="1385"/>
                  </a:lnTo>
                  <a:lnTo>
                    <a:pt x="1947" y="1375"/>
                  </a:lnTo>
                  <a:lnTo>
                    <a:pt x="1980" y="1363"/>
                  </a:lnTo>
                  <a:lnTo>
                    <a:pt x="2014" y="1352"/>
                  </a:lnTo>
                  <a:lnTo>
                    <a:pt x="2082" y="1326"/>
                  </a:lnTo>
                  <a:lnTo>
                    <a:pt x="2147" y="1297"/>
                  </a:lnTo>
                  <a:lnTo>
                    <a:pt x="2210" y="1265"/>
                  </a:lnTo>
                  <a:lnTo>
                    <a:pt x="2272" y="1232"/>
                  </a:lnTo>
                  <a:lnTo>
                    <a:pt x="2333" y="1195"/>
                  </a:lnTo>
                  <a:lnTo>
                    <a:pt x="2392" y="1154"/>
                  </a:lnTo>
                  <a:lnTo>
                    <a:pt x="2448" y="1111"/>
                  </a:lnTo>
                  <a:lnTo>
                    <a:pt x="2501" y="1067"/>
                  </a:lnTo>
                  <a:lnTo>
                    <a:pt x="2554" y="1019"/>
                  </a:lnTo>
                  <a:lnTo>
                    <a:pt x="2603" y="970"/>
                  </a:lnTo>
                  <a:lnTo>
                    <a:pt x="2651" y="917"/>
                  </a:lnTo>
                  <a:lnTo>
                    <a:pt x="2695" y="864"/>
                  </a:lnTo>
                  <a:lnTo>
                    <a:pt x="2739" y="807"/>
                  </a:lnTo>
                  <a:lnTo>
                    <a:pt x="2778" y="748"/>
                  </a:lnTo>
                  <a:lnTo>
                    <a:pt x="2815" y="688"/>
                  </a:lnTo>
                  <a:lnTo>
                    <a:pt x="2850" y="626"/>
                  </a:lnTo>
                  <a:lnTo>
                    <a:pt x="2881" y="563"/>
                  </a:lnTo>
                  <a:lnTo>
                    <a:pt x="2909" y="496"/>
                  </a:lnTo>
                  <a:lnTo>
                    <a:pt x="2934" y="430"/>
                  </a:lnTo>
                  <a:lnTo>
                    <a:pt x="2946" y="396"/>
                  </a:lnTo>
                  <a:lnTo>
                    <a:pt x="2956" y="361"/>
                  </a:lnTo>
                  <a:lnTo>
                    <a:pt x="2966" y="326"/>
                  </a:lnTo>
                  <a:lnTo>
                    <a:pt x="2976" y="292"/>
                  </a:lnTo>
                  <a:lnTo>
                    <a:pt x="2983" y="256"/>
                  </a:lnTo>
                  <a:lnTo>
                    <a:pt x="2991" y="220"/>
                  </a:lnTo>
                  <a:lnTo>
                    <a:pt x="2998" y="184"/>
                  </a:lnTo>
                  <a:lnTo>
                    <a:pt x="3004" y="148"/>
                  </a:lnTo>
                  <a:lnTo>
                    <a:pt x="3008" y="110"/>
                  </a:lnTo>
                  <a:lnTo>
                    <a:pt x="3012" y="74"/>
                  </a:lnTo>
                  <a:lnTo>
                    <a:pt x="3015" y="37"/>
                  </a:lnTo>
                  <a:lnTo>
                    <a:pt x="3018" y="0"/>
                  </a:lnTo>
                  <a:lnTo>
                    <a:pt x="2798" y="0"/>
                  </a:lnTo>
                  <a:lnTo>
                    <a:pt x="2798" y="0"/>
                  </a:lnTo>
                  <a:lnTo>
                    <a:pt x="2792" y="63"/>
                  </a:lnTo>
                  <a:lnTo>
                    <a:pt x="2785" y="125"/>
                  </a:lnTo>
                  <a:lnTo>
                    <a:pt x="2773" y="187"/>
                  </a:lnTo>
                  <a:lnTo>
                    <a:pt x="2760" y="247"/>
                  </a:lnTo>
                  <a:lnTo>
                    <a:pt x="2743" y="306"/>
                  </a:lnTo>
                  <a:lnTo>
                    <a:pt x="2724" y="364"/>
                  </a:lnTo>
                  <a:lnTo>
                    <a:pt x="2703" y="421"/>
                  </a:lnTo>
                  <a:lnTo>
                    <a:pt x="2678" y="476"/>
                  </a:lnTo>
                  <a:lnTo>
                    <a:pt x="2651" y="531"/>
                  </a:lnTo>
                  <a:lnTo>
                    <a:pt x="2622" y="583"/>
                  </a:lnTo>
                  <a:lnTo>
                    <a:pt x="2590" y="635"/>
                  </a:lnTo>
                  <a:lnTo>
                    <a:pt x="2556" y="684"/>
                  </a:lnTo>
                  <a:lnTo>
                    <a:pt x="2520" y="731"/>
                  </a:lnTo>
                  <a:lnTo>
                    <a:pt x="2481" y="777"/>
                  </a:lnTo>
                  <a:lnTo>
                    <a:pt x="2441" y="822"/>
                  </a:lnTo>
                  <a:lnTo>
                    <a:pt x="2397" y="864"/>
                  </a:lnTo>
                  <a:lnTo>
                    <a:pt x="2354" y="904"/>
                  </a:lnTo>
                  <a:lnTo>
                    <a:pt x="2308" y="943"/>
                  </a:lnTo>
                  <a:lnTo>
                    <a:pt x="2259" y="979"/>
                  </a:lnTo>
                  <a:lnTo>
                    <a:pt x="2210" y="1012"/>
                  </a:lnTo>
                  <a:lnTo>
                    <a:pt x="2158" y="1043"/>
                  </a:lnTo>
                  <a:lnTo>
                    <a:pt x="2107" y="1072"/>
                  </a:lnTo>
                  <a:lnTo>
                    <a:pt x="2052" y="1100"/>
                  </a:lnTo>
                  <a:lnTo>
                    <a:pt x="1996" y="1124"/>
                  </a:lnTo>
                  <a:lnTo>
                    <a:pt x="1940" y="1146"/>
                  </a:lnTo>
                  <a:lnTo>
                    <a:pt x="1880" y="1164"/>
                  </a:lnTo>
                  <a:lnTo>
                    <a:pt x="1821" y="1180"/>
                  </a:lnTo>
                  <a:lnTo>
                    <a:pt x="1761" y="1195"/>
                  </a:lnTo>
                  <a:lnTo>
                    <a:pt x="1699" y="1205"/>
                  </a:lnTo>
                  <a:lnTo>
                    <a:pt x="1636" y="1212"/>
                  </a:lnTo>
                  <a:lnTo>
                    <a:pt x="1572" y="1218"/>
                  </a:lnTo>
                  <a:lnTo>
                    <a:pt x="1509" y="1219"/>
                  </a:lnTo>
                  <a:lnTo>
                    <a:pt x="1509" y="1219"/>
                  </a:lnTo>
                  <a:close/>
                </a:path>
              </a:pathLst>
            </a:custGeom>
            <a:ln>
              <a:headEnd/>
              <a:tailEn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sz="800" dirty="0">
                <a:latin typeface="+mj-lt"/>
              </a:endParaRPr>
            </a:p>
          </p:txBody>
        </p:sp>
        <p:sp>
          <p:nvSpPr>
            <p:cNvPr id="43" name="WordArt 112"/>
            <p:cNvSpPr>
              <a:spLocks noChangeArrowheads="1" noChangeShapeType="1" noTextEdit="1"/>
            </p:cNvSpPr>
            <p:nvPr/>
          </p:nvSpPr>
          <p:spPr bwMode="gray">
            <a:xfrm rot="16200000">
              <a:off x="902389" y="1038543"/>
              <a:ext cx="1707525" cy="1988114"/>
            </a:xfrm>
            <a:prstGeom prst="rect">
              <a:avLst/>
            </a:prstGeom>
          </p:spPr>
          <p:txBody>
            <a:bodyPr spcFirstLastPara="1" wrap="none" fromWordArt="1">
              <a:prstTxWarp prst="textCircle">
                <a:avLst>
                  <a:gd name="adj" fmla="val 18052649"/>
                </a:avLst>
              </a:prstTxWarp>
            </a:bodyPr>
            <a:lstStyle/>
            <a:p>
              <a:pPr algn="ctr"/>
              <a:r>
                <a:rPr lang="en-US" sz="1000" b="1" kern="10" spc="360" dirty="0" smtClean="0">
                  <a:ln w="9525">
                    <a:noFill/>
                    <a:round/>
                    <a:headEnd/>
                    <a:tailEnd/>
                  </a:ln>
                  <a:solidFill>
                    <a:srgbClr val="F8F8F8"/>
                  </a:solidFill>
                  <a:latin typeface="+mj-lt"/>
                  <a:cs typeface="Arial"/>
                </a:rPr>
                <a:t>GO TO MARKET MATERIALS</a:t>
              </a:r>
              <a:endParaRPr lang="en-US" sz="1000" b="1" kern="10" spc="360" dirty="0">
                <a:ln w="9525">
                  <a:noFill/>
                  <a:round/>
                  <a:headEnd/>
                  <a:tailEnd/>
                </a:ln>
                <a:solidFill>
                  <a:srgbClr val="F8F8F8"/>
                </a:solidFill>
                <a:latin typeface="+mj-lt"/>
                <a:cs typeface="Arial"/>
              </a:endParaRPr>
            </a:p>
          </p:txBody>
        </p:sp>
        <p:sp>
          <p:nvSpPr>
            <p:cNvPr id="44" name="WordArt 112"/>
            <p:cNvSpPr>
              <a:spLocks noChangeArrowheads="1" noChangeShapeType="1" noTextEdit="1"/>
            </p:cNvSpPr>
            <p:nvPr/>
          </p:nvSpPr>
          <p:spPr bwMode="gray">
            <a:xfrm>
              <a:off x="675501" y="1389869"/>
              <a:ext cx="2177173" cy="1988114"/>
            </a:xfrm>
            <a:prstGeom prst="rect">
              <a:avLst/>
            </a:prstGeom>
          </p:spPr>
          <p:txBody>
            <a:bodyPr spcFirstLastPara="1" wrap="none" fromWordArt="1">
              <a:prstTxWarp prst="textArchDown">
                <a:avLst>
                  <a:gd name="adj" fmla="val 2060966"/>
                </a:avLst>
              </a:prstTxWarp>
            </a:bodyPr>
            <a:lstStyle/>
            <a:p>
              <a:pPr algn="ctr"/>
              <a:r>
                <a:rPr lang="en-US" sz="1000" b="1" kern="10" spc="360" dirty="0" smtClean="0">
                  <a:ln w="9525">
                    <a:noFill/>
                    <a:round/>
                    <a:headEnd/>
                    <a:tailEnd/>
                  </a:ln>
                  <a:solidFill>
                    <a:srgbClr val="F8F8F8"/>
                  </a:solidFill>
                  <a:latin typeface="+mj-lt"/>
                  <a:cs typeface="Arial"/>
                </a:rPr>
                <a:t>RISK MANAGEMENT GUIDANCE</a:t>
              </a:r>
              <a:endParaRPr lang="en-US" sz="1000" b="1" kern="10" spc="360" dirty="0">
                <a:ln w="9525">
                  <a:noFill/>
                  <a:round/>
                  <a:headEnd/>
                  <a:tailEnd/>
                </a:ln>
                <a:solidFill>
                  <a:srgbClr val="F8F8F8"/>
                </a:solidFill>
                <a:latin typeface="+mj-lt"/>
                <a:cs typeface="Arial"/>
              </a:endParaRPr>
            </a:p>
          </p:txBody>
        </p:sp>
        <p:sp>
          <p:nvSpPr>
            <p:cNvPr id="45" name="Oval 44"/>
            <p:cNvSpPr/>
            <p:nvPr/>
          </p:nvSpPr>
          <p:spPr bwMode="gray">
            <a:xfrm>
              <a:off x="2574132" y="1518112"/>
              <a:ext cx="115747" cy="115747"/>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accent1"/>
                  </a:solidFill>
                  <a:latin typeface="+mj-lt"/>
                  <a:sym typeface="Symbol"/>
                </a:rPr>
                <a:t></a:t>
              </a:r>
              <a:endParaRPr lang="en-US" sz="800" dirty="0">
                <a:solidFill>
                  <a:schemeClr val="accent1"/>
                </a:solidFill>
                <a:latin typeface="+mj-lt"/>
              </a:endParaRPr>
            </a:p>
          </p:txBody>
        </p:sp>
        <p:sp>
          <p:nvSpPr>
            <p:cNvPr id="46" name="Oval 45"/>
            <p:cNvSpPr/>
            <p:nvPr/>
          </p:nvSpPr>
          <p:spPr bwMode="gray">
            <a:xfrm>
              <a:off x="2583657" y="2892243"/>
              <a:ext cx="115747" cy="115747"/>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accent1"/>
                  </a:solidFill>
                  <a:latin typeface="+mj-lt"/>
                  <a:sym typeface="Symbol"/>
                </a:rPr>
                <a:t></a:t>
              </a:r>
              <a:endParaRPr lang="en-US" sz="800" dirty="0">
                <a:solidFill>
                  <a:schemeClr val="accent1"/>
                </a:solidFill>
                <a:latin typeface="+mj-lt"/>
              </a:endParaRPr>
            </a:p>
          </p:txBody>
        </p:sp>
        <p:sp>
          <p:nvSpPr>
            <p:cNvPr id="47" name="TextBox 46"/>
            <p:cNvSpPr txBox="1"/>
            <p:nvPr/>
          </p:nvSpPr>
          <p:spPr bwMode="gray">
            <a:xfrm rot="18954064">
              <a:off x="1203178" y="1888690"/>
              <a:ext cx="792866" cy="401973"/>
            </a:xfrm>
            <a:prstGeom prst="rect">
              <a:avLst/>
            </a:prstGeom>
            <a:noFill/>
          </p:spPr>
          <p:txBody>
            <a:bodyPr wrap="square" lIns="0" tIns="0" rIns="0" bIns="0" rtlCol="0">
              <a:prstTxWarp prst="textArchUp">
                <a:avLst/>
              </a:prstTxWarp>
              <a:spAutoFit/>
            </a:bodyPr>
            <a:lstStyle/>
            <a:p>
              <a:pPr algn="ctr"/>
              <a:r>
                <a:rPr lang="en-US" sz="800" dirty="0" smtClean="0">
                  <a:solidFill>
                    <a:schemeClr val="accent1"/>
                  </a:solidFill>
                  <a:latin typeface="+mj-lt"/>
                </a:rPr>
                <a:t>ENGAGEMENT</a:t>
              </a:r>
            </a:p>
            <a:p>
              <a:pPr algn="ctr"/>
              <a:r>
                <a:rPr lang="en-US" sz="800" dirty="0" smtClean="0">
                  <a:solidFill>
                    <a:schemeClr val="accent1"/>
                  </a:solidFill>
                  <a:latin typeface="+mj-lt"/>
                </a:rPr>
                <a:t>PROCESS</a:t>
              </a:r>
            </a:p>
            <a:p>
              <a:pPr algn="ctr"/>
              <a:r>
                <a:rPr lang="en-US" sz="800" dirty="0" smtClean="0">
                  <a:solidFill>
                    <a:schemeClr val="accent1"/>
                  </a:solidFill>
                  <a:latin typeface="+mj-lt"/>
                </a:rPr>
                <a:t>GUIDANCE</a:t>
              </a:r>
              <a:endParaRPr lang="en-US" sz="800" dirty="0">
                <a:solidFill>
                  <a:schemeClr val="accent1"/>
                </a:solidFill>
                <a:latin typeface="+mj-lt"/>
              </a:endParaRPr>
            </a:p>
          </p:txBody>
        </p:sp>
        <p:sp>
          <p:nvSpPr>
            <p:cNvPr id="48" name="TextBox 47"/>
            <p:cNvSpPr txBox="1"/>
            <p:nvPr/>
          </p:nvSpPr>
          <p:spPr bwMode="gray">
            <a:xfrm rot="2516322">
              <a:off x="1675157" y="1836693"/>
              <a:ext cx="705092" cy="307698"/>
            </a:xfrm>
            <a:prstGeom prst="rect">
              <a:avLst/>
            </a:prstGeom>
            <a:noFill/>
          </p:spPr>
          <p:txBody>
            <a:bodyPr wrap="square" lIns="0" tIns="0" rIns="0" bIns="0" rtlCol="0">
              <a:prstTxWarp prst="textArchUp">
                <a:avLst/>
              </a:prstTxWarp>
              <a:spAutoFit/>
            </a:bodyPr>
            <a:lstStyle/>
            <a:p>
              <a:pPr algn="ctr"/>
              <a:r>
                <a:rPr lang="en-US" sz="800" dirty="0" smtClean="0">
                  <a:solidFill>
                    <a:schemeClr val="accent1"/>
                  </a:solidFill>
                  <a:latin typeface="+mn-lt"/>
                </a:rPr>
                <a:t>FDD WORK</a:t>
              </a:r>
            </a:p>
            <a:p>
              <a:pPr algn="ctr"/>
              <a:r>
                <a:rPr lang="en-US" sz="800" dirty="0" smtClean="0">
                  <a:solidFill>
                    <a:schemeClr val="accent1"/>
                  </a:solidFill>
                  <a:latin typeface="+mn-lt"/>
                </a:rPr>
                <a:t>AREAS</a:t>
              </a:r>
              <a:endParaRPr lang="en-US" sz="800" dirty="0">
                <a:solidFill>
                  <a:schemeClr val="accent1"/>
                </a:solidFill>
                <a:latin typeface="+mn-lt"/>
              </a:endParaRPr>
            </a:p>
          </p:txBody>
        </p:sp>
        <p:sp>
          <p:nvSpPr>
            <p:cNvPr id="49" name="TextBox 48"/>
            <p:cNvSpPr txBox="1"/>
            <p:nvPr/>
          </p:nvSpPr>
          <p:spPr bwMode="gray">
            <a:xfrm rot="2691548">
              <a:off x="1071717" y="2290718"/>
              <a:ext cx="879676" cy="459129"/>
            </a:xfrm>
            <a:prstGeom prst="rect">
              <a:avLst/>
            </a:prstGeom>
            <a:noFill/>
          </p:spPr>
          <p:txBody>
            <a:bodyPr wrap="square" lIns="0" tIns="0" rIns="0" bIns="0" rtlCol="0">
              <a:prstTxWarp prst="textArchDown">
                <a:avLst/>
              </a:prstTxWarp>
              <a:spAutoFit/>
            </a:bodyPr>
            <a:lstStyle/>
            <a:p>
              <a:pPr algn="ctr"/>
              <a:r>
                <a:rPr lang="en-US" sz="800" dirty="0" smtClean="0">
                  <a:solidFill>
                    <a:schemeClr val="accent1"/>
                  </a:solidFill>
                  <a:latin typeface="+mj-lt"/>
                </a:rPr>
                <a:t>ENGAGEMENT</a:t>
              </a:r>
            </a:p>
            <a:p>
              <a:pPr algn="ctr"/>
              <a:r>
                <a:rPr lang="en-US" sz="800" dirty="0" smtClean="0">
                  <a:solidFill>
                    <a:schemeClr val="accent1"/>
                  </a:solidFill>
                  <a:latin typeface="+mj-lt"/>
                </a:rPr>
                <a:t>ENABLERS</a:t>
              </a:r>
              <a:endParaRPr lang="en-US" sz="800" dirty="0">
                <a:solidFill>
                  <a:schemeClr val="accent1"/>
                </a:solidFill>
                <a:latin typeface="+mj-lt"/>
              </a:endParaRPr>
            </a:p>
          </p:txBody>
        </p:sp>
        <p:sp>
          <p:nvSpPr>
            <p:cNvPr id="50" name="TextBox 49"/>
            <p:cNvSpPr txBox="1"/>
            <p:nvPr/>
          </p:nvSpPr>
          <p:spPr bwMode="gray">
            <a:xfrm rot="18997325">
              <a:off x="1497519" y="2204468"/>
              <a:ext cx="879676" cy="459129"/>
            </a:xfrm>
            <a:prstGeom prst="rect">
              <a:avLst/>
            </a:prstGeom>
            <a:noFill/>
          </p:spPr>
          <p:txBody>
            <a:bodyPr wrap="square" lIns="0" tIns="0" rIns="0" bIns="0" rtlCol="0">
              <a:prstTxWarp prst="textArchDown">
                <a:avLst/>
              </a:prstTxWarp>
              <a:spAutoFit/>
            </a:bodyPr>
            <a:lstStyle/>
            <a:p>
              <a:pPr algn="ctr"/>
              <a:r>
                <a:rPr lang="en-US" sz="800" dirty="0" smtClean="0">
                  <a:solidFill>
                    <a:schemeClr val="accent1"/>
                  </a:solidFill>
                  <a:latin typeface="+mj-lt"/>
                </a:rPr>
                <a:t>OFFSHORE</a:t>
              </a:r>
            </a:p>
            <a:p>
              <a:pPr algn="ctr"/>
              <a:r>
                <a:rPr lang="en-US" sz="800" dirty="0" smtClean="0">
                  <a:solidFill>
                    <a:schemeClr val="accent1"/>
                  </a:solidFill>
                  <a:latin typeface="+mj-lt"/>
                </a:rPr>
                <a:t>SUPPORT</a:t>
              </a:r>
            </a:p>
            <a:p>
              <a:pPr algn="ctr"/>
              <a:r>
                <a:rPr lang="en-US" sz="800" dirty="0" smtClean="0">
                  <a:solidFill>
                    <a:schemeClr val="accent1"/>
                  </a:solidFill>
                  <a:latin typeface="+mj-lt"/>
                </a:rPr>
                <a:t>OPPORTUNITIES</a:t>
              </a:r>
            </a:p>
          </p:txBody>
        </p:sp>
        <p:sp>
          <p:nvSpPr>
            <p:cNvPr id="51" name="Oval 50"/>
            <p:cNvSpPr/>
            <p:nvPr/>
          </p:nvSpPr>
          <p:spPr bwMode="gray">
            <a:xfrm>
              <a:off x="1476827" y="1981099"/>
              <a:ext cx="572947" cy="572947"/>
            </a:xfrm>
            <a:prstGeom prst="ellipse">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dirty="0">
                <a:latin typeface="+mj-lt"/>
              </a:endParaRPr>
            </a:p>
          </p:txBody>
        </p:sp>
        <p:sp>
          <p:nvSpPr>
            <p:cNvPr id="52" name="TextBox 51"/>
            <p:cNvSpPr txBox="1"/>
            <p:nvPr/>
          </p:nvSpPr>
          <p:spPr bwMode="gray">
            <a:xfrm>
              <a:off x="1496240" y="2084843"/>
              <a:ext cx="532436" cy="338554"/>
            </a:xfrm>
            <a:prstGeom prst="rect">
              <a:avLst/>
            </a:prstGeom>
            <a:noFill/>
          </p:spPr>
          <p:txBody>
            <a:bodyPr wrap="square" rtlCol="0">
              <a:spAutoFit/>
            </a:bodyPr>
            <a:lstStyle/>
            <a:p>
              <a:pPr algn="ctr"/>
              <a:r>
                <a:rPr lang="en-US" sz="800" b="1" dirty="0" smtClean="0">
                  <a:solidFill>
                    <a:schemeClr val="bg1"/>
                  </a:solidFill>
                  <a:effectLst>
                    <a:outerShdw blurRad="38100" dist="38100" dir="2700000" algn="tl">
                      <a:srgbClr val="000000">
                        <a:alpha val="43137"/>
                      </a:srgbClr>
                    </a:outerShdw>
                  </a:effectLst>
                  <a:latin typeface="+mj-lt"/>
                </a:rPr>
                <a:t>FDD </a:t>
              </a:r>
            </a:p>
            <a:p>
              <a:pPr algn="ctr"/>
              <a:r>
                <a:rPr lang="en-US" sz="800" b="1" dirty="0" smtClean="0">
                  <a:solidFill>
                    <a:schemeClr val="bg1"/>
                  </a:solidFill>
                  <a:effectLst>
                    <a:outerShdw blurRad="38100" dist="38100" dir="2700000" algn="tl">
                      <a:srgbClr val="000000">
                        <a:alpha val="43137"/>
                      </a:srgbClr>
                    </a:outerShdw>
                  </a:effectLst>
                  <a:latin typeface="+mj-lt"/>
                </a:rPr>
                <a:t>Toolkit</a:t>
              </a:r>
              <a:endParaRPr lang="en-US" sz="800" b="1" dirty="0">
                <a:solidFill>
                  <a:schemeClr val="bg1"/>
                </a:solidFill>
                <a:effectLst>
                  <a:outerShdw blurRad="38100" dist="38100" dir="2700000" algn="tl">
                    <a:srgbClr val="000000">
                      <a:alpha val="43137"/>
                    </a:srgbClr>
                  </a:outerShdw>
                </a:effectLst>
                <a:latin typeface="+mj-lt"/>
              </a:endParaRPr>
            </a:p>
          </p:txBody>
        </p:sp>
      </p:gr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3"/>
          <p:cNvSpPr>
            <a:spLocks noGrp="1" noChangeArrowheads="1"/>
          </p:cNvSpPr>
          <p:nvPr>
            <p:ph type="title" idx="4294967295"/>
          </p:nvPr>
        </p:nvSpPr>
        <p:spPr bwMode="gray">
          <a:xfrm>
            <a:off x="152400" y="0"/>
            <a:ext cx="8991600" cy="987425"/>
          </a:xfrm>
        </p:spPr>
        <p:txBody>
          <a:bodyPr lIns="91440" tIns="45720" rIns="91440" bIns="45720"/>
          <a:lstStyle/>
          <a:p>
            <a:r>
              <a:rPr lang="en-US" altLang="en-US" sz="1800" b="0" dirty="0" smtClean="0">
                <a:solidFill>
                  <a:schemeClr val="accent1">
                    <a:lumMod val="20000"/>
                    <a:lumOff val="80000"/>
                  </a:schemeClr>
                </a:solidFill>
                <a:latin typeface="Arial" charset="0"/>
                <a:cs typeface="Arial" charset="0"/>
              </a:rPr>
              <a:t>Net debt: Key concepts guide</a:t>
            </a:r>
            <a:br>
              <a:rPr lang="en-US" altLang="en-US" sz="1800" b="0" dirty="0" smtClean="0">
                <a:solidFill>
                  <a:schemeClr val="accent1">
                    <a:lumMod val="20000"/>
                    <a:lumOff val="80000"/>
                  </a:schemeClr>
                </a:solidFill>
                <a:latin typeface="Arial" charset="0"/>
                <a:cs typeface="Arial" charset="0"/>
              </a:rPr>
            </a:br>
            <a:r>
              <a:rPr lang="en-US" altLang="en-US" sz="1800" dirty="0" smtClean="0">
                <a:latin typeface="Arial" charset="0"/>
                <a:cs typeface="Arial" charset="0"/>
              </a:rPr>
              <a:t>Contents</a:t>
            </a:r>
            <a:r>
              <a:rPr lang="en-US" altLang="en-US" sz="2000" dirty="0" smtClean="0">
                <a:latin typeface="Arial" charset="0"/>
                <a:cs typeface="Arial" charset="0"/>
              </a:rPr>
              <a:t> </a:t>
            </a:r>
          </a:p>
        </p:txBody>
      </p:sp>
      <p:pic>
        <p:nvPicPr>
          <p:cNvPr id="15363" name="Picture 4"/>
          <p:cNvPicPr>
            <a:picLocks noChangeAspect="1" noChangeArrowheads="1"/>
          </p:cNvPicPr>
          <p:nvPr/>
        </p:nvPicPr>
        <p:blipFill>
          <a:blip r:embed="rId3" cstate="print"/>
          <a:srcRect/>
          <a:stretch>
            <a:fillRect/>
          </a:stretch>
        </p:blipFill>
        <p:spPr bwMode="auto">
          <a:xfrm>
            <a:off x="685800" y="2043113"/>
            <a:ext cx="2486025" cy="3514725"/>
          </a:xfrm>
          <a:prstGeom prst="rect">
            <a:avLst/>
          </a:prstGeom>
          <a:noFill/>
          <a:ln w="9525">
            <a:noFill/>
            <a:miter lim="800000"/>
            <a:headEnd/>
            <a:tailEnd/>
          </a:ln>
        </p:spPr>
      </p:pic>
      <p:sp>
        <p:nvSpPr>
          <p:cNvPr id="15365" name="Text Box 5"/>
          <p:cNvSpPr txBox="1">
            <a:spLocks noChangeArrowheads="1"/>
          </p:cNvSpPr>
          <p:nvPr/>
        </p:nvSpPr>
        <p:spPr bwMode="auto">
          <a:xfrm>
            <a:off x="3324225" y="2043113"/>
            <a:ext cx="5711825" cy="2492990"/>
          </a:xfrm>
          <a:prstGeom prst="rect">
            <a:avLst/>
          </a:prstGeom>
          <a:noFill/>
          <a:ln w="9525">
            <a:noFill/>
            <a:miter lim="800000"/>
            <a:headEnd/>
            <a:tailEnd/>
          </a:ln>
        </p:spPr>
        <p:txBody>
          <a:bodyPr>
            <a:spAutoFit/>
          </a:bodyPr>
          <a:lstStyle/>
          <a:p>
            <a:pPr marL="407987" lvl="2" indent="-227013">
              <a:spcBef>
                <a:spcPts val="300"/>
              </a:spcBef>
              <a:spcAft>
                <a:spcPts val="300"/>
              </a:spcAft>
              <a:buClr>
                <a:schemeClr val="accent1"/>
              </a:buClr>
              <a:buSzPct val="125000"/>
              <a:buFont typeface="Arial" pitchFamily="34" charset="0"/>
              <a:buChar char="▪"/>
            </a:pPr>
            <a:r>
              <a:rPr lang="en-GB" dirty="0" smtClean="0"/>
              <a:t>Overview</a:t>
            </a:r>
          </a:p>
          <a:p>
            <a:pPr marL="407987" lvl="2" indent="-227013">
              <a:spcBef>
                <a:spcPts val="300"/>
              </a:spcBef>
              <a:spcAft>
                <a:spcPts val="300"/>
              </a:spcAft>
              <a:buClr>
                <a:schemeClr val="accent1"/>
              </a:buClr>
              <a:buSzPct val="125000"/>
              <a:buFont typeface="Arial" pitchFamily="34" charset="0"/>
              <a:buChar char="▪"/>
            </a:pPr>
            <a:r>
              <a:rPr lang="en-GB" dirty="0" smtClean="0"/>
              <a:t>What does it really mean</a:t>
            </a:r>
          </a:p>
          <a:p>
            <a:pPr marL="407987" lvl="2" indent="-227013">
              <a:spcBef>
                <a:spcPts val="300"/>
              </a:spcBef>
              <a:spcAft>
                <a:spcPts val="300"/>
              </a:spcAft>
              <a:buClr>
                <a:schemeClr val="accent1"/>
              </a:buClr>
              <a:buSzPct val="125000"/>
              <a:buFont typeface="Arial" pitchFamily="34" charset="0"/>
              <a:buChar char="▪"/>
            </a:pPr>
            <a:r>
              <a:rPr lang="en-GB" dirty="0" smtClean="0"/>
              <a:t>Why is it important</a:t>
            </a:r>
          </a:p>
          <a:p>
            <a:pPr marL="407987" lvl="2" indent="-227013">
              <a:spcBef>
                <a:spcPts val="300"/>
              </a:spcBef>
              <a:spcAft>
                <a:spcPts val="300"/>
              </a:spcAft>
              <a:buClr>
                <a:schemeClr val="accent1"/>
              </a:buClr>
              <a:buSzPct val="125000"/>
              <a:buFont typeface="Arial" pitchFamily="34" charset="0"/>
              <a:buChar char="▪"/>
            </a:pPr>
            <a:r>
              <a:rPr lang="en-GB" dirty="0" smtClean="0"/>
              <a:t>Due diligence considerations</a:t>
            </a:r>
          </a:p>
          <a:p>
            <a:pPr marL="407987" lvl="2" indent="-227013">
              <a:spcBef>
                <a:spcPts val="300"/>
              </a:spcBef>
              <a:spcAft>
                <a:spcPts val="300"/>
              </a:spcAft>
              <a:buClr>
                <a:schemeClr val="accent1"/>
              </a:buClr>
              <a:buSzPct val="125000"/>
              <a:buFont typeface="Arial" pitchFamily="34" charset="0"/>
              <a:buChar char="▪"/>
            </a:pPr>
            <a:r>
              <a:rPr lang="en-US" dirty="0" smtClean="0">
                <a:solidFill>
                  <a:schemeClr val="tx2"/>
                </a:solidFill>
              </a:rPr>
              <a:t>Limitations of net debt</a:t>
            </a:r>
          </a:p>
          <a:p>
            <a:pPr marL="407987" lvl="2" indent="-227013">
              <a:spcBef>
                <a:spcPts val="300"/>
              </a:spcBef>
              <a:spcAft>
                <a:spcPts val="300"/>
              </a:spcAft>
              <a:buClr>
                <a:schemeClr val="accent1"/>
              </a:buClr>
              <a:buSzPct val="125000"/>
              <a:buFont typeface="Arial" pitchFamily="34" charset="0"/>
              <a:buChar char="▪"/>
            </a:pPr>
            <a:r>
              <a:rPr lang="en-US" dirty="0" smtClean="0">
                <a:solidFill>
                  <a:schemeClr val="tx2"/>
                </a:solidFill>
              </a:rPr>
              <a:t>Real life examples</a:t>
            </a:r>
          </a:p>
          <a:p>
            <a:pPr marL="407987" lvl="2" indent="-227013">
              <a:spcBef>
                <a:spcPts val="300"/>
              </a:spcBef>
              <a:spcAft>
                <a:spcPts val="300"/>
              </a:spcAft>
              <a:buClr>
                <a:schemeClr val="accent1"/>
              </a:buClr>
              <a:buSzPct val="125000"/>
              <a:buFont typeface="Arial" pitchFamily="34" charset="0"/>
              <a:buChar char="▪"/>
            </a:pPr>
            <a:r>
              <a:rPr lang="en-US" dirty="0" smtClean="0">
                <a:solidFill>
                  <a:schemeClr val="tx2"/>
                </a:solidFill>
              </a:rPr>
              <a:t>What is at stake</a:t>
            </a:r>
            <a:endParaRPr lang="en-GB" dirty="0" smtClean="0"/>
          </a:p>
        </p:txBody>
      </p:sp>
      <p:pic>
        <p:nvPicPr>
          <p:cNvPr id="6" name="Picture 5"/>
          <p:cNvPicPr>
            <a:picLocks noChangeAspect="1" noChangeArrowheads="1"/>
          </p:cNvPicPr>
          <p:nvPr/>
        </p:nvPicPr>
        <p:blipFill>
          <a:blip r:embed="rId4" cstate="print"/>
          <a:srcRect/>
          <a:stretch>
            <a:fillRect/>
          </a:stretch>
        </p:blipFill>
        <p:spPr bwMode="auto">
          <a:xfrm>
            <a:off x="8045981" y="76200"/>
            <a:ext cx="822960" cy="82296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altLang="en-US" sz="1800" b="0" dirty="0" smtClean="0">
                <a:solidFill>
                  <a:schemeClr val="accent1">
                    <a:lumMod val="20000"/>
                    <a:lumOff val="80000"/>
                  </a:schemeClr>
                </a:solidFill>
                <a:latin typeface="Arial" charset="0"/>
                <a:cs typeface="Arial" charset="0"/>
              </a:rPr>
              <a:t>Net debt: Key concepts guide</a:t>
            </a:r>
            <a:br>
              <a:rPr lang="en-US" altLang="en-US" sz="1800" b="0" dirty="0" smtClean="0">
                <a:solidFill>
                  <a:schemeClr val="accent1">
                    <a:lumMod val="20000"/>
                    <a:lumOff val="80000"/>
                  </a:schemeClr>
                </a:solidFill>
                <a:latin typeface="Arial" charset="0"/>
                <a:cs typeface="Arial" charset="0"/>
              </a:rPr>
            </a:br>
            <a:r>
              <a:rPr lang="en-US" sz="1800" dirty="0" smtClean="0"/>
              <a:t>Overview</a:t>
            </a:r>
            <a:endParaRPr lang="en-US" sz="1800" dirty="0"/>
          </a:p>
        </p:txBody>
      </p:sp>
      <p:sp>
        <p:nvSpPr>
          <p:cNvPr id="13" name="Rectangle 3"/>
          <p:cNvSpPr txBox="1">
            <a:spLocks noChangeArrowheads="1"/>
          </p:cNvSpPr>
          <p:nvPr/>
        </p:nvSpPr>
        <p:spPr>
          <a:xfrm>
            <a:off x="211138" y="1219200"/>
            <a:ext cx="8682037" cy="4525962"/>
          </a:xfrm>
          <a:prstGeom prst="rect">
            <a:avLst/>
          </a:prstGeom>
        </p:spPr>
        <p:txBody>
          <a:bodyPr/>
          <a:lstStyle/>
          <a:p>
            <a:pPr marL="168275" marR="0" lvl="1" indent="-168275" algn="l" defTabSz="914400" rtl="0" eaLnBrk="1" fontAlgn="base" latinLnBrk="0" hangingPunct="1">
              <a:lnSpc>
                <a:spcPct val="90000"/>
              </a:lnSpc>
              <a:spcBef>
                <a:spcPts val="300"/>
              </a:spcBef>
              <a:spcAft>
                <a:spcPts val="300"/>
              </a:spcAft>
              <a:buClr>
                <a:schemeClr val="accent1"/>
              </a:buClr>
              <a:buSzPct val="65000"/>
              <a:buFont typeface="Wingdings" pitchFamily="2" charset="2"/>
              <a:buNone/>
              <a:tabLst/>
              <a:defRPr/>
            </a:pPr>
            <a:endParaRPr kumimoji="0" lang="en-GB" sz="1400" b="0" i="0" u="none" strike="noStrike" kern="0" cap="none" spc="0" normalizeH="0" baseline="0" noProof="0" smtClean="0">
              <a:ln>
                <a:noFill/>
              </a:ln>
              <a:solidFill>
                <a:schemeClr val="tx1"/>
              </a:solidFill>
              <a:effectLst/>
              <a:uLnTx/>
              <a:uFillTx/>
              <a:latin typeface="+mn-lt"/>
              <a:cs typeface="+mn-cs"/>
            </a:endParaRPr>
          </a:p>
          <a:p>
            <a:pPr marL="168275" marR="0" lvl="1" indent="-168275" algn="l" defTabSz="914400" rtl="0" eaLnBrk="1" fontAlgn="base" latinLnBrk="0" hangingPunct="1">
              <a:lnSpc>
                <a:spcPct val="90000"/>
              </a:lnSpc>
              <a:spcBef>
                <a:spcPts val="300"/>
              </a:spcBef>
              <a:spcAft>
                <a:spcPts val="300"/>
              </a:spcAft>
              <a:buClr>
                <a:schemeClr val="accent1"/>
              </a:buClr>
              <a:buSzPct val="65000"/>
              <a:buFont typeface="Wingdings" pitchFamily="2" charset="2"/>
              <a:buNone/>
              <a:tabLst/>
              <a:defRPr/>
            </a:pPr>
            <a:endParaRPr kumimoji="0" lang="en-GB" sz="1400" b="0" i="0" u="none" strike="noStrike" kern="0" cap="none" spc="0" normalizeH="0" baseline="0" noProof="0" dirty="0">
              <a:ln>
                <a:noFill/>
              </a:ln>
              <a:solidFill>
                <a:schemeClr val="tx1"/>
              </a:solidFill>
              <a:effectLst/>
              <a:uLnTx/>
              <a:uFillTx/>
              <a:latin typeface="+mn-lt"/>
              <a:cs typeface="+mn-cs"/>
            </a:endParaRPr>
          </a:p>
        </p:txBody>
      </p:sp>
      <p:sp>
        <p:nvSpPr>
          <p:cNvPr id="14" name="Rectangle 114"/>
          <p:cNvSpPr>
            <a:spLocks noChangeArrowheads="1"/>
          </p:cNvSpPr>
          <p:nvPr>
            <p:custDataLst>
              <p:tags r:id="rId1"/>
            </p:custDataLst>
          </p:nvPr>
        </p:nvSpPr>
        <p:spPr bwMode="auto">
          <a:xfrm>
            <a:off x="1746912" y="1143001"/>
            <a:ext cx="7092287" cy="519186"/>
          </a:xfrm>
          <a:prstGeom prst="roundRect">
            <a:avLst/>
          </a:prstGeom>
          <a:solidFill>
            <a:srgbClr val="E3C9E3"/>
          </a:solidFill>
          <a:ln w="6350">
            <a:noFill/>
            <a:miter lim="800000"/>
            <a:headEnd type="none" w="sm" len="sm"/>
            <a:tailEnd type="none" w="sm" len="sm"/>
          </a:ln>
          <a:effectLst/>
        </p:spPr>
        <p:txBody>
          <a:bodyPr lIns="54000" tIns="54000" rIns="54000" bIns="54000" anchor="ctr" anchorCtr="0"/>
          <a:lstStyle/>
          <a:p>
            <a:pPr marL="228600" lvl="1" indent="-227013" eaLnBrk="1" hangingPunct="1">
              <a:spcBef>
                <a:spcPts val="600"/>
              </a:spcBef>
              <a:spcAft>
                <a:spcPts val="600"/>
              </a:spcAft>
              <a:buClr>
                <a:schemeClr val="accent1"/>
              </a:buClr>
              <a:buSzPct val="125000"/>
              <a:buFont typeface="Arial" pitchFamily="34" charset="0"/>
              <a:buChar char="▪"/>
            </a:pPr>
            <a:r>
              <a:rPr lang="en-US" sz="1400" dirty="0" smtClean="0"/>
              <a:t>Net debt is defined as the debt less cash</a:t>
            </a:r>
          </a:p>
        </p:txBody>
      </p:sp>
      <p:sp>
        <p:nvSpPr>
          <p:cNvPr id="15" name="Pentagon 14"/>
          <p:cNvSpPr/>
          <p:nvPr/>
        </p:nvSpPr>
        <p:spPr bwMode="auto">
          <a:xfrm>
            <a:off x="203202" y="1137056"/>
            <a:ext cx="1524000" cy="552044"/>
          </a:xfrm>
          <a:prstGeom prst="homePlate">
            <a:avLst>
              <a:gd name="adj" fmla="val 48884"/>
            </a:avLst>
          </a:prstGeom>
          <a:solidFill>
            <a:srgbClr val="8E258D"/>
          </a:solidFill>
          <a:ln w="6350">
            <a:noFill/>
            <a:miter lim="800000"/>
            <a:headEnd type="none" w="sm" len="sm"/>
            <a:tailEnd type="none" w="sm" len="sm"/>
          </a:ln>
          <a:effectLst/>
        </p:spPr>
        <p:txBody>
          <a:bodyPr lIns="54000" tIns="54000" rIns="54000" bIns="54000" anchor="ctr" anchorCtr="1"/>
          <a:lstStyle/>
          <a:p>
            <a:pPr marL="0" marR="0" indent="0" algn="ctr" defTabSz="762000" eaLnBrk="1" latinLnBrk="0" hangingPunct="1">
              <a:lnSpc>
                <a:spcPct val="100000"/>
              </a:lnSpc>
              <a:spcBef>
                <a:spcPct val="20000"/>
              </a:spcBef>
              <a:buClrTx/>
              <a:buSzTx/>
              <a:buFontTx/>
              <a:buNone/>
              <a:tabLst/>
            </a:pPr>
            <a:r>
              <a:rPr lang="en-GB" sz="1400" b="1" dirty="0" smtClean="0">
                <a:solidFill>
                  <a:schemeClr val="bg1"/>
                </a:solidFill>
                <a:latin typeface="Arial"/>
              </a:rPr>
              <a:t>Definition</a:t>
            </a:r>
          </a:p>
        </p:txBody>
      </p:sp>
      <p:sp>
        <p:nvSpPr>
          <p:cNvPr id="16" name="Rounded Rectangle 15"/>
          <p:cNvSpPr/>
          <p:nvPr/>
        </p:nvSpPr>
        <p:spPr bwMode="auto">
          <a:xfrm>
            <a:off x="1712768" y="3227366"/>
            <a:ext cx="7162800" cy="1613146"/>
          </a:xfrm>
          <a:prstGeom prst="roundRect">
            <a:avLst>
              <a:gd name="adj" fmla="val 10908"/>
            </a:avLst>
          </a:prstGeom>
          <a:solidFill>
            <a:srgbClr val="C3DEE2"/>
          </a:solidFill>
          <a:ln w="6350">
            <a:noFill/>
            <a:miter lim="800000"/>
            <a:headEnd type="none" w="sm" len="sm"/>
            <a:tailEnd type="none" w="sm" len="sm"/>
          </a:ln>
          <a:effectLst/>
        </p:spPr>
        <p:txBody>
          <a:bodyPr lIns="54000" tIns="54000" rIns="54000" bIns="54000" anchor="ctr" anchorCtr="0"/>
          <a:lstStyle/>
          <a:p>
            <a:pPr marL="355600" lvl="1" indent="-354013">
              <a:spcBef>
                <a:spcPts val="300"/>
              </a:spcBef>
              <a:spcAft>
                <a:spcPts val="300"/>
              </a:spcAft>
              <a:buClr>
                <a:schemeClr val="accent1"/>
              </a:buClr>
              <a:buSzPct val="75000"/>
            </a:pPr>
            <a:r>
              <a:rPr lang="en-GB" sz="1400" b="1" dirty="0" smtClean="0">
                <a:solidFill>
                  <a:schemeClr val="accent1"/>
                </a:solidFill>
              </a:rPr>
              <a:t>Why is it important...</a:t>
            </a:r>
          </a:p>
          <a:p>
            <a:pPr marL="231775" lvl="1" indent="-230188">
              <a:spcBef>
                <a:spcPts val="300"/>
              </a:spcBef>
              <a:spcAft>
                <a:spcPts val="300"/>
              </a:spcAft>
              <a:buClr>
                <a:schemeClr val="accent1"/>
              </a:buClr>
              <a:buSzPct val="125000"/>
              <a:buFont typeface="Arial" pitchFamily="34" charset="0"/>
              <a:buChar char="▪"/>
            </a:pPr>
            <a:r>
              <a:rPr lang="en-GB" sz="1400" dirty="0" smtClean="0">
                <a:solidFill>
                  <a:schemeClr val="accent1"/>
                </a:solidFill>
              </a:rPr>
              <a:t>Transactions are often completed on a debt / cash free basis</a:t>
            </a:r>
          </a:p>
          <a:p>
            <a:pPr marL="231775" lvl="1" indent="-230188">
              <a:spcBef>
                <a:spcPts val="300"/>
              </a:spcBef>
              <a:spcAft>
                <a:spcPts val="300"/>
              </a:spcAft>
              <a:buClr>
                <a:schemeClr val="accent1"/>
              </a:buClr>
              <a:buSzPct val="125000"/>
              <a:buFont typeface="Arial" pitchFamily="34" charset="0"/>
              <a:buChar char="▪"/>
            </a:pPr>
            <a:r>
              <a:rPr lang="en-GB" sz="1400" dirty="0" smtClean="0">
                <a:solidFill>
                  <a:schemeClr val="accent1"/>
                </a:solidFill>
              </a:rPr>
              <a:t>The completion mechanism within the Sale and Purchase Agreement (SPA) provides for a $ to $ adjustment to base price  for net debt </a:t>
            </a:r>
          </a:p>
          <a:p>
            <a:pPr marL="231775" lvl="1" indent="-230188">
              <a:spcBef>
                <a:spcPts val="300"/>
              </a:spcBef>
              <a:spcAft>
                <a:spcPts val="300"/>
              </a:spcAft>
              <a:buClr>
                <a:schemeClr val="accent1"/>
              </a:buClr>
              <a:buSzPct val="125000"/>
              <a:buFont typeface="Arial" pitchFamily="34" charset="0"/>
              <a:buChar char="▪"/>
            </a:pPr>
            <a:r>
              <a:rPr lang="en-GB" sz="1400" dirty="0" smtClean="0">
                <a:solidFill>
                  <a:schemeClr val="accent1"/>
                </a:solidFill>
              </a:rPr>
              <a:t>It is used as a mechanism to deal with uncertainties on completion (pension liability) and to leave unwanted liabilities with the vendor </a:t>
            </a:r>
          </a:p>
        </p:txBody>
      </p:sp>
      <p:sp>
        <p:nvSpPr>
          <p:cNvPr id="18" name="Rounded Rectangle 17"/>
          <p:cNvSpPr/>
          <p:nvPr/>
        </p:nvSpPr>
        <p:spPr bwMode="auto">
          <a:xfrm>
            <a:off x="1725467" y="1815855"/>
            <a:ext cx="7162800" cy="1280160"/>
          </a:xfrm>
          <a:prstGeom prst="roundRect">
            <a:avLst>
              <a:gd name="adj" fmla="val 10908"/>
            </a:avLst>
          </a:prstGeom>
          <a:solidFill>
            <a:srgbClr val="007C92"/>
          </a:solidFill>
          <a:ln w="6350">
            <a:noFill/>
            <a:miter lim="800000"/>
            <a:headEnd type="none" w="sm" len="sm"/>
            <a:tailEnd type="none" w="sm" len="sm"/>
          </a:ln>
          <a:effectLst/>
        </p:spPr>
        <p:txBody>
          <a:bodyPr lIns="54000" tIns="54000" rIns="54000" bIns="54000" anchor="ctr"/>
          <a:lstStyle/>
          <a:p>
            <a:pPr marL="231775" lvl="1" indent="-230188" defTabSz="762000">
              <a:spcBef>
                <a:spcPts val="300"/>
              </a:spcBef>
              <a:spcAft>
                <a:spcPts val="300"/>
              </a:spcAft>
              <a:buClr>
                <a:schemeClr val="bg1"/>
              </a:buClr>
              <a:buSzPct val="125000"/>
              <a:buFont typeface="Arial" pitchFamily="34" charset="0"/>
              <a:buChar char="▪"/>
            </a:pPr>
            <a:r>
              <a:rPr lang="en-GB" sz="1400" b="1" dirty="0" smtClean="0">
                <a:solidFill>
                  <a:schemeClr val="bg1"/>
                </a:solidFill>
              </a:rPr>
              <a:t>What does it really mean...</a:t>
            </a:r>
          </a:p>
          <a:p>
            <a:pPr marL="465138" lvl="2" indent="-233363" defTabSz="762000">
              <a:spcBef>
                <a:spcPts val="300"/>
              </a:spcBef>
              <a:spcAft>
                <a:spcPts val="300"/>
              </a:spcAft>
              <a:buClr>
                <a:schemeClr val="bg1"/>
              </a:buClr>
              <a:buSzPct val="75000"/>
              <a:buFont typeface="Wingdings 2" pitchFamily="18" charset="2"/>
              <a:buChar char="P"/>
              <a:tabLst>
                <a:tab pos="465138" algn="l"/>
              </a:tabLst>
            </a:pPr>
            <a:r>
              <a:rPr lang="en-GB" sz="1400" dirty="0" smtClean="0">
                <a:solidFill>
                  <a:schemeClr val="bg1"/>
                </a:solidFill>
                <a:latin typeface="Arial"/>
              </a:rPr>
              <a:t>Debt is not just reported debt and cash is not just reported cash</a:t>
            </a:r>
          </a:p>
          <a:p>
            <a:pPr marL="465138" lvl="2" indent="-233363" defTabSz="762000">
              <a:spcBef>
                <a:spcPts val="300"/>
              </a:spcBef>
              <a:spcAft>
                <a:spcPts val="300"/>
              </a:spcAft>
              <a:buClr>
                <a:schemeClr val="bg1"/>
              </a:buClr>
              <a:buSzPct val="75000"/>
              <a:buFont typeface="Wingdings 2" pitchFamily="18" charset="2"/>
              <a:buChar char="P"/>
              <a:tabLst>
                <a:tab pos="465138" algn="l"/>
              </a:tabLst>
            </a:pPr>
            <a:r>
              <a:rPr lang="en-GB" sz="1400" dirty="0" smtClean="0">
                <a:solidFill>
                  <a:schemeClr val="bg1"/>
                </a:solidFill>
                <a:latin typeface="Arial"/>
              </a:rPr>
              <a:t>Debt includes ‘debt like items’ and cash excludes ‘trapped cash’</a:t>
            </a:r>
          </a:p>
          <a:p>
            <a:pPr marL="231775" lvl="1" indent="-230188" defTabSz="762000">
              <a:spcBef>
                <a:spcPts val="300"/>
              </a:spcBef>
              <a:spcAft>
                <a:spcPts val="300"/>
              </a:spcAft>
              <a:buClr>
                <a:schemeClr val="bg1"/>
              </a:buClr>
              <a:buSzPct val="125000"/>
              <a:buFont typeface="Arial" pitchFamily="34" charset="0"/>
              <a:buChar char="▪"/>
            </a:pPr>
            <a:r>
              <a:rPr lang="en-GB" sz="1400" dirty="0" smtClean="0">
                <a:solidFill>
                  <a:schemeClr val="bg1"/>
                </a:solidFill>
                <a:latin typeface="Arial"/>
              </a:rPr>
              <a:t>Intended to include items that cause a structural difference between EBITDA and operating cash flows</a:t>
            </a:r>
          </a:p>
        </p:txBody>
      </p:sp>
      <p:sp>
        <p:nvSpPr>
          <p:cNvPr id="19" name="Rounded Rectangle 18"/>
          <p:cNvSpPr/>
          <p:nvPr/>
        </p:nvSpPr>
        <p:spPr bwMode="auto">
          <a:xfrm>
            <a:off x="1723653" y="4992668"/>
            <a:ext cx="7162800" cy="1331930"/>
          </a:xfrm>
          <a:prstGeom prst="roundRect">
            <a:avLst>
              <a:gd name="adj" fmla="val 10908"/>
            </a:avLst>
          </a:prstGeom>
          <a:solidFill>
            <a:srgbClr val="BDDC80"/>
          </a:solidFill>
          <a:ln w="6350">
            <a:noFill/>
            <a:miter lim="800000"/>
            <a:headEnd type="none" w="sm" len="sm"/>
            <a:tailEnd type="none" w="sm" len="sm"/>
          </a:ln>
          <a:effectLst/>
        </p:spPr>
        <p:txBody>
          <a:bodyPr lIns="54000" tIns="54000" rIns="54000" bIns="54000" anchor="ctr"/>
          <a:lstStyle/>
          <a:p>
            <a:pPr marL="355600" lvl="1" indent="-354013" defTabSz="762000">
              <a:spcBef>
                <a:spcPts val="300"/>
              </a:spcBef>
              <a:spcAft>
                <a:spcPts val="300"/>
              </a:spcAft>
              <a:buClr>
                <a:schemeClr val="accent1"/>
              </a:buClr>
              <a:buSzPct val="75000"/>
            </a:pPr>
            <a:r>
              <a:rPr lang="en-GB" sz="1400" b="1" dirty="0" smtClean="0">
                <a:solidFill>
                  <a:schemeClr val="accent1"/>
                </a:solidFill>
                <a:latin typeface="Arial"/>
              </a:rPr>
              <a:t>What do we do...</a:t>
            </a:r>
          </a:p>
          <a:p>
            <a:pPr marL="231775" lvl="1" indent="-230188" defTabSz="762000">
              <a:spcBef>
                <a:spcPts val="300"/>
              </a:spcBef>
              <a:spcAft>
                <a:spcPts val="300"/>
              </a:spcAft>
              <a:buClr>
                <a:schemeClr val="accent1"/>
              </a:buClr>
              <a:buSzPct val="125000"/>
              <a:buFont typeface="Arial" pitchFamily="34" charset="0"/>
              <a:buChar char="▪"/>
            </a:pPr>
            <a:r>
              <a:rPr lang="en-GB" sz="1400" dirty="0" smtClean="0">
                <a:solidFill>
                  <a:schemeClr val="accent1"/>
                </a:solidFill>
                <a:latin typeface="Arial"/>
              </a:rPr>
              <a:t>Help identify debt and debt like items – both on and off balance sheet</a:t>
            </a:r>
          </a:p>
          <a:p>
            <a:pPr marL="231775" lvl="1" indent="-230188" defTabSz="762000">
              <a:spcBef>
                <a:spcPts val="300"/>
              </a:spcBef>
              <a:spcAft>
                <a:spcPts val="300"/>
              </a:spcAft>
              <a:buClr>
                <a:schemeClr val="accent1"/>
              </a:buClr>
              <a:buSzPct val="125000"/>
              <a:buFont typeface="Arial" pitchFamily="34" charset="0"/>
              <a:buChar char="▪"/>
            </a:pPr>
            <a:r>
              <a:rPr lang="en-GB" sz="1400" dirty="0" smtClean="0">
                <a:solidFill>
                  <a:schemeClr val="accent1"/>
                </a:solidFill>
                <a:latin typeface="Arial"/>
              </a:rPr>
              <a:t>Help identify exclusions from reported cash – trapped cash, non-distributable cash</a:t>
            </a:r>
          </a:p>
          <a:p>
            <a:pPr marL="231775" lvl="1" indent="-230188" defTabSz="762000">
              <a:spcBef>
                <a:spcPts val="300"/>
              </a:spcBef>
              <a:spcAft>
                <a:spcPts val="300"/>
              </a:spcAft>
              <a:buClr>
                <a:schemeClr val="accent1"/>
              </a:buClr>
              <a:buSzPct val="125000"/>
              <a:buFont typeface="Arial" pitchFamily="34" charset="0"/>
              <a:buChar char="▪"/>
            </a:pPr>
            <a:r>
              <a:rPr lang="en-GB" sz="1400" dirty="0" smtClean="0">
                <a:solidFill>
                  <a:schemeClr val="accent1"/>
                </a:solidFill>
                <a:latin typeface="Arial"/>
              </a:rPr>
              <a:t>Review SPA for net debt definition and completion accounts mechanism</a:t>
            </a:r>
          </a:p>
        </p:txBody>
      </p:sp>
      <p:sp>
        <p:nvSpPr>
          <p:cNvPr id="20" name="Pentagon 19"/>
          <p:cNvSpPr/>
          <p:nvPr/>
        </p:nvSpPr>
        <p:spPr bwMode="auto">
          <a:xfrm>
            <a:off x="181431" y="3245252"/>
            <a:ext cx="1524000" cy="552044"/>
          </a:xfrm>
          <a:prstGeom prst="homePlate">
            <a:avLst>
              <a:gd name="adj" fmla="val 48884"/>
            </a:avLst>
          </a:prstGeom>
          <a:solidFill>
            <a:srgbClr val="8E258D"/>
          </a:solidFill>
          <a:ln w="6350">
            <a:noFill/>
            <a:miter lim="800000"/>
            <a:headEnd type="none" w="sm" len="sm"/>
            <a:tailEnd type="none" w="sm" len="sm"/>
          </a:ln>
          <a:effectLst/>
        </p:spPr>
        <p:txBody>
          <a:bodyPr lIns="54000" tIns="54000" rIns="54000" bIns="54000" anchor="ctr" anchorCtr="1"/>
          <a:lstStyle/>
          <a:p>
            <a:pPr marL="0" marR="0" indent="0" algn="ctr" defTabSz="762000" eaLnBrk="1" latinLnBrk="0" hangingPunct="1">
              <a:lnSpc>
                <a:spcPct val="100000"/>
              </a:lnSpc>
              <a:spcBef>
                <a:spcPct val="20000"/>
              </a:spcBef>
              <a:buClrTx/>
              <a:buSzTx/>
              <a:buFontTx/>
              <a:buNone/>
              <a:tabLst/>
            </a:pPr>
            <a:r>
              <a:rPr lang="en-GB" sz="1400" b="1" dirty="0" smtClean="0">
                <a:solidFill>
                  <a:schemeClr val="bg1"/>
                </a:solidFill>
                <a:latin typeface="Arial"/>
              </a:rPr>
              <a:t>Importance</a:t>
            </a:r>
          </a:p>
        </p:txBody>
      </p:sp>
      <p:sp>
        <p:nvSpPr>
          <p:cNvPr id="21" name="Pentagon 20"/>
          <p:cNvSpPr/>
          <p:nvPr/>
        </p:nvSpPr>
        <p:spPr bwMode="auto">
          <a:xfrm>
            <a:off x="174172" y="1824669"/>
            <a:ext cx="1524000" cy="552044"/>
          </a:xfrm>
          <a:prstGeom prst="homePlate">
            <a:avLst>
              <a:gd name="adj" fmla="val 48884"/>
            </a:avLst>
          </a:prstGeom>
          <a:solidFill>
            <a:srgbClr val="8E258D"/>
          </a:solidFill>
          <a:ln w="6350">
            <a:noFill/>
            <a:miter lim="800000"/>
            <a:headEnd type="none" w="sm" len="sm"/>
            <a:tailEnd type="none" w="sm" len="sm"/>
          </a:ln>
          <a:effectLst/>
        </p:spPr>
        <p:txBody>
          <a:bodyPr lIns="54000" tIns="54000" rIns="54000" bIns="54000" anchor="ctr" anchorCtr="1"/>
          <a:lstStyle/>
          <a:p>
            <a:pPr marL="0" marR="0" indent="0" algn="ctr" defTabSz="762000" eaLnBrk="1" latinLnBrk="0" hangingPunct="1">
              <a:lnSpc>
                <a:spcPct val="100000"/>
              </a:lnSpc>
              <a:spcBef>
                <a:spcPct val="20000"/>
              </a:spcBef>
              <a:buClrTx/>
              <a:buSzTx/>
              <a:buFontTx/>
              <a:buNone/>
              <a:tabLst/>
            </a:pPr>
            <a:r>
              <a:rPr lang="en-GB" sz="1400" b="1" dirty="0" smtClean="0">
                <a:solidFill>
                  <a:schemeClr val="bg1"/>
                </a:solidFill>
                <a:latin typeface="Arial"/>
              </a:rPr>
              <a:t>Meaning</a:t>
            </a:r>
          </a:p>
        </p:txBody>
      </p:sp>
      <p:sp>
        <p:nvSpPr>
          <p:cNvPr id="22" name="Pentagon 21"/>
          <p:cNvSpPr/>
          <p:nvPr/>
        </p:nvSpPr>
        <p:spPr bwMode="auto">
          <a:xfrm>
            <a:off x="181429" y="5025068"/>
            <a:ext cx="1524000" cy="552044"/>
          </a:xfrm>
          <a:prstGeom prst="homePlate">
            <a:avLst>
              <a:gd name="adj" fmla="val 48884"/>
            </a:avLst>
          </a:prstGeom>
          <a:solidFill>
            <a:srgbClr val="8E258D"/>
          </a:solidFill>
          <a:ln w="6350">
            <a:noFill/>
            <a:miter lim="800000"/>
            <a:headEnd type="none" w="sm" len="sm"/>
            <a:tailEnd type="none" w="sm" len="sm"/>
          </a:ln>
          <a:effectLst/>
        </p:spPr>
        <p:txBody>
          <a:bodyPr lIns="54000" tIns="54000" rIns="54000" bIns="54000" anchor="ctr" anchorCtr="1"/>
          <a:lstStyle/>
          <a:p>
            <a:pPr marL="0" marR="0" indent="0" algn="ctr" defTabSz="762000" eaLnBrk="1" latinLnBrk="0" hangingPunct="1">
              <a:lnSpc>
                <a:spcPct val="100000"/>
              </a:lnSpc>
              <a:spcBef>
                <a:spcPct val="20000"/>
              </a:spcBef>
              <a:buClrTx/>
              <a:buSzTx/>
              <a:buFontTx/>
              <a:buNone/>
              <a:tabLst/>
            </a:pPr>
            <a:r>
              <a:rPr lang="en-GB" sz="1400" b="1" dirty="0" smtClean="0">
                <a:solidFill>
                  <a:schemeClr val="bg1"/>
                </a:solidFill>
                <a:latin typeface="Arial"/>
              </a:rPr>
              <a:t>DD considerations</a:t>
            </a:r>
          </a:p>
        </p:txBody>
      </p:sp>
      <p:pic>
        <p:nvPicPr>
          <p:cNvPr id="24" name="Picture 23"/>
          <p:cNvPicPr>
            <a:picLocks noChangeAspect="1" noChangeArrowheads="1"/>
          </p:cNvPicPr>
          <p:nvPr/>
        </p:nvPicPr>
        <p:blipFill>
          <a:blip r:embed="rId4" cstate="print"/>
          <a:srcRect/>
          <a:stretch>
            <a:fillRect/>
          </a:stretch>
        </p:blipFill>
        <p:spPr bwMode="auto">
          <a:xfrm>
            <a:off x="8045981" y="76200"/>
            <a:ext cx="822960" cy="82296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bwMode="white">
          <a:xfrm>
            <a:off x="152400" y="0"/>
            <a:ext cx="8991600" cy="9874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defTabSz="914400" eaLnBrk="0" fontAlgn="auto" latinLnBrk="0" hangingPunct="0">
              <a:lnSpc>
                <a:spcPct val="100000"/>
              </a:lnSpc>
              <a:spcBef>
                <a:spcPts val="0"/>
              </a:spcBef>
              <a:spcAft>
                <a:spcPts val="0"/>
              </a:spcAft>
              <a:buClrTx/>
              <a:buSzTx/>
              <a:buFontTx/>
              <a:buNone/>
              <a:tabLst/>
              <a:defRPr/>
            </a:pPr>
            <a:r>
              <a:rPr lang="en-US" altLang="en-US" dirty="0" smtClean="0">
                <a:solidFill>
                  <a:schemeClr val="accent1">
                    <a:lumMod val="20000"/>
                    <a:lumOff val="80000"/>
                  </a:schemeClr>
                </a:solidFill>
              </a:rPr>
              <a:t>Net debt: Key concepts guide</a:t>
            </a:r>
            <a:br>
              <a:rPr lang="en-US" altLang="en-US" dirty="0" smtClean="0">
                <a:solidFill>
                  <a:schemeClr val="accent1">
                    <a:lumMod val="20000"/>
                    <a:lumOff val="80000"/>
                  </a:schemeClr>
                </a:solidFill>
              </a:rPr>
            </a:br>
            <a:r>
              <a:rPr lang="en-US" altLang="en-US" b="1" kern="0" dirty="0" smtClean="0">
                <a:solidFill>
                  <a:schemeClr val="bg1"/>
                </a:solidFill>
                <a:ea typeface="+mj-ea"/>
              </a:rPr>
              <a:t>What does it really mean</a:t>
            </a:r>
            <a:endParaRPr kumimoji="0" lang="en-US" altLang="en-US" b="1" i="0" u="none" strike="noStrike" kern="0" cap="none" spc="0" normalizeH="0" baseline="0" noProof="0" dirty="0" smtClean="0">
              <a:ln>
                <a:noFill/>
              </a:ln>
              <a:solidFill>
                <a:schemeClr val="bg1"/>
              </a:solidFill>
              <a:effectLst/>
              <a:uLnTx/>
              <a:uFillTx/>
              <a:latin typeface="Arial" charset="0"/>
              <a:ea typeface="+mj-ea"/>
              <a:cs typeface="Arial" charset="0"/>
            </a:endParaRPr>
          </a:p>
        </p:txBody>
      </p:sp>
      <p:sp>
        <p:nvSpPr>
          <p:cNvPr id="24" name="Rectangle 114"/>
          <p:cNvSpPr>
            <a:spLocks noChangeArrowheads="1"/>
          </p:cNvSpPr>
          <p:nvPr>
            <p:custDataLst>
              <p:tags r:id="rId1"/>
            </p:custDataLst>
          </p:nvPr>
        </p:nvSpPr>
        <p:spPr bwMode="auto">
          <a:xfrm>
            <a:off x="1746912" y="1143000"/>
            <a:ext cx="7092287" cy="2383971"/>
          </a:xfrm>
          <a:prstGeom prst="roundRect">
            <a:avLst/>
          </a:prstGeom>
          <a:solidFill>
            <a:srgbClr val="E3C9E3"/>
          </a:solidFill>
          <a:ln w="6350">
            <a:noFill/>
            <a:miter lim="800000"/>
            <a:headEnd type="none" w="sm" len="sm"/>
            <a:tailEnd type="none" w="sm" len="sm"/>
          </a:ln>
          <a:effectLst/>
        </p:spPr>
        <p:txBody>
          <a:bodyPr lIns="54000" tIns="54000" rIns="54000" bIns="54000" anchor="ctr" anchorCtr="0"/>
          <a:lstStyle/>
          <a:p>
            <a:pPr marL="228600" lvl="1" indent="-227013" eaLnBrk="1" hangingPunct="1">
              <a:spcBef>
                <a:spcPts val="300"/>
              </a:spcBef>
              <a:spcAft>
                <a:spcPts val="300"/>
              </a:spcAft>
              <a:buClr>
                <a:schemeClr val="accent1"/>
              </a:buClr>
              <a:buSzPct val="125000"/>
              <a:buFont typeface="Arial" pitchFamily="34" charset="0"/>
              <a:buChar char="▪"/>
            </a:pPr>
            <a:r>
              <a:rPr lang="en-US" sz="1200" dirty="0" smtClean="0"/>
              <a:t>Debt on the balance sheet in the financial statements which usually includes bank debt and accrued interest (reported debt)</a:t>
            </a:r>
          </a:p>
          <a:p>
            <a:pPr marL="228600" lvl="1" indent="-227013" eaLnBrk="1" hangingPunct="1">
              <a:spcBef>
                <a:spcPts val="300"/>
              </a:spcBef>
              <a:spcAft>
                <a:spcPts val="300"/>
              </a:spcAft>
              <a:buClr>
                <a:schemeClr val="accent1"/>
              </a:buClr>
              <a:buSzPct val="125000"/>
              <a:buFont typeface="Arial" pitchFamily="34" charset="0"/>
              <a:buChar char="▪"/>
            </a:pPr>
            <a:r>
              <a:rPr lang="en-US" sz="1200" dirty="0" smtClean="0"/>
              <a:t>Items with debt like characteristics (</a:t>
            </a:r>
            <a:r>
              <a:rPr lang="en-GB" sz="1200" dirty="0" smtClean="0"/>
              <a:t>one-off and/or non-trading cash outflows), i.e.;</a:t>
            </a:r>
          </a:p>
          <a:p>
            <a:pPr marL="685800" lvl="2" indent="-227013">
              <a:spcBef>
                <a:spcPts val="300"/>
              </a:spcBef>
              <a:spcAft>
                <a:spcPts val="300"/>
              </a:spcAft>
              <a:buClr>
                <a:schemeClr val="accent1"/>
              </a:buClr>
              <a:buSzPct val="100000"/>
              <a:buFont typeface="Arial" pitchFamily="34" charset="0"/>
              <a:buChar char="–"/>
            </a:pPr>
            <a:r>
              <a:rPr lang="en-GB" sz="1200" dirty="0" smtClean="0"/>
              <a:t>pension liabilities</a:t>
            </a:r>
          </a:p>
          <a:p>
            <a:pPr marL="685800" lvl="2" indent="-227013">
              <a:spcBef>
                <a:spcPts val="300"/>
              </a:spcBef>
              <a:spcAft>
                <a:spcPts val="300"/>
              </a:spcAft>
              <a:buClr>
                <a:schemeClr val="accent1"/>
              </a:buClr>
              <a:buSzPct val="100000"/>
              <a:buFont typeface="Arial" pitchFamily="34" charset="0"/>
              <a:buChar char="–"/>
            </a:pPr>
            <a:r>
              <a:rPr lang="en-GB" sz="1200" dirty="0" smtClean="0"/>
              <a:t>finance break costs</a:t>
            </a:r>
          </a:p>
          <a:p>
            <a:pPr marL="685800" lvl="2" indent="-227013">
              <a:spcBef>
                <a:spcPts val="300"/>
              </a:spcBef>
              <a:spcAft>
                <a:spcPts val="300"/>
              </a:spcAft>
              <a:buClr>
                <a:schemeClr val="accent1"/>
              </a:buClr>
              <a:buSzPct val="100000"/>
              <a:buFont typeface="Arial" pitchFamily="34" charset="0"/>
              <a:buChar char="–"/>
            </a:pPr>
            <a:r>
              <a:rPr lang="en-GB" sz="1200" dirty="0" smtClean="0"/>
              <a:t>capital leases</a:t>
            </a:r>
          </a:p>
          <a:p>
            <a:pPr marL="685800" lvl="2" indent="-227013">
              <a:spcBef>
                <a:spcPts val="300"/>
              </a:spcBef>
              <a:spcAft>
                <a:spcPts val="300"/>
              </a:spcAft>
              <a:buClr>
                <a:schemeClr val="accent1"/>
              </a:buClr>
              <a:buSzPct val="100000"/>
              <a:buFont typeface="Arial" pitchFamily="34" charset="0"/>
              <a:buChar char="–"/>
            </a:pPr>
            <a:r>
              <a:rPr lang="en-GB" sz="1200" dirty="0" smtClean="0"/>
              <a:t>dividends payable</a:t>
            </a:r>
          </a:p>
          <a:p>
            <a:pPr marL="685800" lvl="2" indent="-227013">
              <a:spcBef>
                <a:spcPts val="300"/>
              </a:spcBef>
              <a:spcAft>
                <a:spcPts val="300"/>
              </a:spcAft>
              <a:buClr>
                <a:schemeClr val="accent1"/>
              </a:buClr>
              <a:buSzPct val="100000"/>
              <a:buFont typeface="Arial" pitchFamily="34" charset="0"/>
              <a:buChar char="–"/>
            </a:pPr>
            <a:r>
              <a:rPr lang="en-GB" sz="1200" dirty="0" smtClean="0"/>
              <a:t>litigation costs and/or settlements</a:t>
            </a:r>
            <a:endParaRPr lang="en-US" sz="1200" dirty="0" smtClean="0"/>
          </a:p>
        </p:txBody>
      </p:sp>
      <p:sp>
        <p:nvSpPr>
          <p:cNvPr id="25" name="Pentagon 24"/>
          <p:cNvSpPr/>
          <p:nvPr/>
        </p:nvSpPr>
        <p:spPr bwMode="auto">
          <a:xfrm>
            <a:off x="203202" y="1137056"/>
            <a:ext cx="1524000" cy="552044"/>
          </a:xfrm>
          <a:prstGeom prst="homePlate">
            <a:avLst>
              <a:gd name="adj" fmla="val 48884"/>
            </a:avLst>
          </a:prstGeom>
          <a:solidFill>
            <a:srgbClr val="8E258D"/>
          </a:solidFill>
          <a:ln w="6350">
            <a:noFill/>
            <a:miter lim="800000"/>
            <a:headEnd type="none" w="sm" len="sm"/>
            <a:tailEnd type="none" w="sm" len="sm"/>
          </a:ln>
          <a:effectLst/>
        </p:spPr>
        <p:txBody>
          <a:bodyPr lIns="54000" tIns="54000" rIns="54000" bIns="54000" anchor="ctr" anchorCtr="1"/>
          <a:lstStyle/>
          <a:p>
            <a:pPr marL="0" marR="0" indent="0" algn="ctr" defTabSz="762000" eaLnBrk="1" latinLnBrk="0" hangingPunct="1">
              <a:lnSpc>
                <a:spcPct val="100000"/>
              </a:lnSpc>
              <a:spcBef>
                <a:spcPct val="20000"/>
              </a:spcBef>
              <a:buClrTx/>
              <a:buSzTx/>
              <a:buFontTx/>
              <a:buNone/>
              <a:tabLst/>
            </a:pPr>
            <a:r>
              <a:rPr lang="en-GB" sz="1400" b="1" dirty="0" smtClean="0">
                <a:solidFill>
                  <a:schemeClr val="bg1"/>
                </a:solidFill>
                <a:latin typeface="Arial"/>
              </a:rPr>
              <a:t>Debt like items</a:t>
            </a:r>
          </a:p>
        </p:txBody>
      </p:sp>
      <p:sp>
        <p:nvSpPr>
          <p:cNvPr id="26" name="Rounded Rectangle 25"/>
          <p:cNvSpPr/>
          <p:nvPr/>
        </p:nvSpPr>
        <p:spPr bwMode="auto">
          <a:xfrm>
            <a:off x="1738530" y="3987200"/>
            <a:ext cx="7162800" cy="1727800"/>
          </a:xfrm>
          <a:prstGeom prst="roundRect">
            <a:avLst>
              <a:gd name="adj" fmla="val 10908"/>
            </a:avLst>
          </a:prstGeom>
          <a:solidFill>
            <a:srgbClr val="80BEC9"/>
          </a:solidFill>
          <a:ln w="6350">
            <a:noFill/>
            <a:miter lim="800000"/>
            <a:headEnd type="none" w="sm" len="sm"/>
            <a:tailEnd type="none" w="sm" len="sm"/>
          </a:ln>
          <a:effectLst/>
        </p:spPr>
        <p:txBody>
          <a:bodyPr lIns="54000" tIns="54000" rIns="54000" bIns="54000" anchor="ctr"/>
          <a:lstStyle/>
          <a:p>
            <a:pPr marL="355600" lvl="1" indent="-354013" defTabSz="762000">
              <a:spcBef>
                <a:spcPts val="300"/>
              </a:spcBef>
              <a:spcAft>
                <a:spcPts val="300"/>
              </a:spcAft>
              <a:buClr>
                <a:schemeClr val="accent1"/>
              </a:buClr>
              <a:buSzPct val="125000"/>
              <a:buFont typeface="Arial" pitchFamily="34" charset="0"/>
              <a:buChar char="▪"/>
            </a:pPr>
            <a:r>
              <a:rPr lang="en-GB" sz="1200" dirty="0" smtClean="0">
                <a:solidFill>
                  <a:schemeClr val="accent1"/>
                </a:solidFill>
                <a:latin typeface="Arial"/>
              </a:rPr>
              <a:t>Cash on the balance sheet in the financial statements which includes cash, securities and short term financial assets</a:t>
            </a:r>
          </a:p>
          <a:p>
            <a:pPr marL="355600" lvl="1" indent="-354013" defTabSz="762000">
              <a:spcBef>
                <a:spcPts val="300"/>
              </a:spcBef>
              <a:spcAft>
                <a:spcPts val="300"/>
              </a:spcAft>
              <a:buClr>
                <a:schemeClr val="accent1"/>
              </a:buClr>
              <a:buSzPct val="125000"/>
              <a:buFont typeface="Arial" pitchFamily="34" charset="0"/>
              <a:buChar char="▪"/>
            </a:pPr>
            <a:r>
              <a:rPr lang="en-GB" sz="1200" dirty="0" smtClean="0">
                <a:solidFill>
                  <a:schemeClr val="accent1"/>
                </a:solidFill>
                <a:latin typeface="Arial"/>
              </a:rPr>
              <a:t>Items that are classified as cash but are not freely available, i.e.;</a:t>
            </a:r>
          </a:p>
          <a:p>
            <a:pPr marL="812800" lvl="2" indent="-354013" defTabSz="762000">
              <a:spcBef>
                <a:spcPts val="300"/>
              </a:spcBef>
              <a:spcAft>
                <a:spcPts val="300"/>
              </a:spcAft>
              <a:buClr>
                <a:schemeClr val="accent1"/>
              </a:buClr>
              <a:buSzPct val="100000"/>
              <a:buFont typeface="Arial" pitchFamily="34" charset="0"/>
              <a:buChar char="–"/>
            </a:pPr>
            <a:r>
              <a:rPr lang="en-GB" sz="1200" dirty="0" smtClean="0">
                <a:solidFill>
                  <a:schemeClr val="accent1"/>
                </a:solidFill>
                <a:latin typeface="Arial"/>
              </a:rPr>
              <a:t>Cash trapped in overseas jurisdictions</a:t>
            </a:r>
          </a:p>
          <a:p>
            <a:pPr marL="812800" lvl="2" indent="-354013" defTabSz="762000">
              <a:spcBef>
                <a:spcPts val="300"/>
              </a:spcBef>
              <a:spcAft>
                <a:spcPts val="300"/>
              </a:spcAft>
              <a:buClr>
                <a:schemeClr val="accent1"/>
              </a:buClr>
              <a:buSzPct val="100000"/>
              <a:buFont typeface="Arial" pitchFamily="34" charset="0"/>
              <a:buChar char="–"/>
            </a:pPr>
            <a:r>
              <a:rPr lang="en-GB" sz="1200" dirty="0" smtClean="0">
                <a:solidFill>
                  <a:schemeClr val="accent1"/>
                </a:solidFill>
                <a:latin typeface="Arial"/>
              </a:rPr>
              <a:t>Cash held in escrow</a:t>
            </a:r>
          </a:p>
          <a:p>
            <a:pPr marL="812800" lvl="2" indent="-354013" defTabSz="762000">
              <a:spcBef>
                <a:spcPts val="300"/>
              </a:spcBef>
              <a:spcAft>
                <a:spcPts val="300"/>
              </a:spcAft>
              <a:buClr>
                <a:schemeClr val="accent1"/>
              </a:buClr>
              <a:buSzPct val="100000"/>
              <a:buFont typeface="Arial" pitchFamily="34" charset="0"/>
              <a:buChar char="–"/>
            </a:pPr>
            <a:r>
              <a:rPr lang="en-GB" sz="1200" dirty="0" smtClean="0">
                <a:solidFill>
                  <a:schemeClr val="accent1"/>
                </a:solidFill>
                <a:latin typeface="Arial"/>
              </a:rPr>
              <a:t>Bank deposits held as security </a:t>
            </a:r>
          </a:p>
        </p:txBody>
      </p:sp>
      <p:sp>
        <p:nvSpPr>
          <p:cNvPr id="27" name="Pentagon 26"/>
          <p:cNvSpPr/>
          <p:nvPr/>
        </p:nvSpPr>
        <p:spPr bwMode="auto">
          <a:xfrm>
            <a:off x="187235" y="3996013"/>
            <a:ext cx="1524000" cy="552044"/>
          </a:xfrm>
          <a:prstGeom prst="homePlate">
            <a:avLst>
              <a:gd name="adj" fmla="val 48884"/>
            </a:avLst>
          </a:prstGeom>
          <a:solidFill>
            <a:srgbClr val="007C92"/>
          </a:solidFill>
          <a:ln w="6350">
            <a:noFill/>
            <a:miter lim="800000"/>
            <a:headEnd type="none" w="sm" len="sm"/>
            <a:tailEnd type="none" w="sm" len="sm"/>
          </a:ln>
          <a:effectLst/>
        </p:spPr>
        <p:txBody>
          <a:bodyPr lIns="54000" tIns="54000" rIns="54000" bIns="54000" anchor="ctr"/>
          <a:lstStyle/>
          <a:p>
            <a:pPr marL="0" marR="0" indent="0" algn="ctr" defTabSz="762000" eaLnBrk="1" latinLnBrk="0" hangingPunct="1">
              <a:lnSpc>
                <a:spcPct val="100000"/>
              </a:lnSpc>
              <a:spcBef>
                <a:spcPct val="20000"/>
              </a:spcBef>
              <a:buClrTx/>
              <a:buSzTx/>
              <a:buFontTx/>
              <a:buNone/>
              <a:tabLst/>
            </a:pPr>
            <a:r>
              <a:rPr lang="en-GB" sz="1400" b="1" dirty="0" smtClean="0">
                <a:solidFill>
                  <a:schemeClr val="bg1"/>
                </a:solidFill>
                <a:latin typeface="Arial"/>
              </a:rPr>
              <a:t>Trapped cash</a:t>
            </a:r>
          </a:p>
        </p:txBody>
      </p:sp>
      <p:pic>
        <p:nvPicPr>
          <p:cNvPr id="8" name="Picture 7"/>
          <p:cNvPicPr>
            <a:picLocks noChangeAspect="1" noChangeArrowheads="1"/>
          </p:cNvPicPr>
          <p:nvPr/>
        </p:nvPicPr>
        <p:blipFill>
          <a:blip r:embed="rId4" cstate="print"/>
          <a:srcRect/>
          <a:stretch>
            <a:fillRect/>
          </a:stretch>
        </p:blipFill>
        <p:spPr bwMode="auto">
          <a:xfrm>
            <a:off x="8045981" y="76200"/>
            <a:ext cx="822960" cy="82296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pPr marL="0" marR="0" lvl="0" indent="0" defTabSz="914400" eaLnBrk="0" fontAlgn="auto" latinLnBrk="0" hangingPunct="0">
              <a:lnSpc>
                <a:spcPct val="100000"/>
              </a:lnSpc>
              <a:spcBef>
                <a:spcPts val="0"/>
              </a:spcBef>
              <a:spcAft>
                <a:spcPts val="0"/>
              </a:spcAft>
              <a:tabLst/>
              <a:defRPr/>
            </a:pPr>
            <a:r>
              <a:rPr lang="en-US" altLang="en-US" sz="1800" b="0" dirty="0" smtClean="0">
                <a:solidFill>
                  <a:schemeClr val="accent1">
                    <a:lumMod val="20000"/>
                    <a:lumOff val="80000"/>
                  </a:schemeClr>
                </a:solidFill>
                <a:latin typeface="Arial" charset="0"/>
                <a:cs typeface="Arial" charset="0"/>
              </a:rPr>
              <a:t>Net debt: Key concepts guide</a:t>
            </a:r>
            <a:br>
              <a:rPr lang="en-US" altLang="en-US" sz="1800" b="0" dirty="0" smtClean="0">
                <a:solidFill>
                  <a:schemeClr val="accent1">
                    <a:lumMod val="20000"/>
                    <a:lumOff val="80000"/>
                  </a:schemeClr>
                </a:solidFill>
                <a:latin typeface="Arial" charset="0"/>
                <a:cs typeface="Arial" charset="0"/>
              </a:rPr>
            </a:br>
            <a:r>
              <a:rPr lang="en-US" altLang="en-US" sz="1800" dirty="0" smtClean="0"/>
              <a:t>Why is it important</a:t>
            </a:r>
            <a:endParaRPr lang="en-US" sz="1800" dirty="0"/>
          </a:p>
        </p:txBody>
      </p:sp>
      <p:sp>
        <p:nvSpPr>
          <p:cNvPr id="4" name="Rectangle 114"/>
          <p:cNvSpPr>
            <a:spLocks noChangeArrowheads="1"/>
          </p:cNvSpPr>
          <p:nvPr>
            <p:custDataLst>
              <p:tags r:id="rId1"/>
            </p:custDataLst>
          </p:nvPr>
        </p:nvSpPr>
        <p:spPr bwMode="auto">
          <a:xfrm>
            <a:off x="1746912" y="1143001"/>
            <a:ext cx="7092287" cy="2103120"/>
          </a:xfrm>
          <a:prstGeom prst="roundRect">
            <a:avLst/>
          </a:prstGeom>
          <a:solidFill>
            <a:srgbClr val="E3C9E3"/>
          </a:solidFill>
          <a:ln w="6350">
            <a:noFill/>
            <a:miter lim="800000"/>
            <a:headEnd type="none" w="sm" len="sm"/>
            <a:tailEnd type="none" w="sm" len="sm"/>
          </a:ln>
          <a:effectLst/>
        </p:spPr>
        <p:txBody>
          <a:bodyPr lIns="54000" tIns="54000" rIns="54000" bIns="54000" anchor="ctr" anchorCtr="0"/>
          <a:lstStyle/>
          <a:p>
            <a:pPr marL="228600" lvl="1" indent="-227013" eaLnBrk="1" hangingPunct="1">
              <a:spcBef>
                <a:spcPts val="300"/>
              </a:spcBef>
              <a:spcAft>
                <a:spcPts val="300"/>
              </a:spcAft>
              <a:buClr>
                <a:schemeClr val="accent1"/>
              </a:buClr>
              <a:buSzPct val="125000"/>
              <a:buFont typeface="Arial" pitchFamily="34" charset="0"/>
              <a:buChar char="▪"/>
            </a:pPr>
            <a:r>
              <a:rPr lang="en-US" sz="1200" dirty="0" smtClean="0"/>
              <a:t>Most valuation methods define the concept of what a business is worth on a debt and cash free basis (sometimes called its Enterprise Value)</a:t>
            </a:r>
          </a:p>
          <a:p>
            <a:pPr marL="228600" lvl="1" indent="-227013" eaLnBrk="1" hangingPunct="1">
              <a:spcBef>
                <a:spcPts val="300"/>
              </a:spcBef>
              <a:spcAft>
                <a:spcPts val="300"/>
              </a:spcAft>
              <a:buClr>
                <a:schemeClr val="accent1"/>
              </a:buClr>
              <a:buSzPct val="125000"/>
              <a:buFont typeface="Arial" pitchFamily="34" charset="0"/>
              <a:buChar char="▪"/>
            </a:pPr>
            <a:r>
              <a:rPr lang="en-US" sz="1200" dirty="0" smtClean="0"/>
              <a:t>This is often a key assumption in any offer letter, and an inherent assumption in an offer for a public traded company (the offer price for the shares of a listed company will take into account the value of the debt)</a:t>
            </a:r>
          </a:p>
          <a:p>
            <a:pPr marL="228600" lvl="1" indent="-227013" eaLnBrk="1" hangingPunct="1">
              <a:spcBef>
                <a:spcPts val="300"/>
              </a:spcBef>
              <a:spcAft>
                <a:spcPts val="300"/>
              </a:spcAft>
              <a:buClr>
                <a:schemeClr val="accent1"/>
              </a:buClr>
              <a:buSzPct val="125000"/>
              <a:buFont typeface="Arial" pitchFamily="34" charset="0"/>
              <a:buChar char="▪"/>
            </a:pPr>
            <a:r>
              <a:rPr lang="en-US" sz="1200" dirty="0" smtClean="0"/>
              <a:t>To the extent that there is net debt in a business at completion, the value of that business to a buyer is less. Therefore, incorrect identification of net debt results in reducing the return on investment to the buyer. </a:t>
            </a:r>
          </a:p>
        </p:txBody>
      </p:sp>
      <p:sp>
        <p:nvSpPr>
          <p:cNvPr id="5" name="Pentagon 4"/>
          <p:cNvSpPr/>
          <p:nvPr/>
        </p:nvSpPr>
        <p:spPr bwMode="auto">
          <a:xfrm>
            <a:off x="203202" y="1137055"/>
            <a:ext cx="1524000" cy="720774"/>
          </a:xfrm>
          <a:prstGeom prst="homePlate">
            <a:avLst>
              <a:gd name="adj" fmla="val 48884"/>
            </a:avLst>
          </a:prstGeom>
          <a:solidFill>
            <a:srgbClr val="8E258D"/>
          </a:solidFill>
          <a:ln w="6350">
            <a:noFill/>
            <a:miter lim="800000"/>
            <a:headEnd type="none" w="sm" len="sm"/>
            <a:tailEnd type="none" w="sm" len="sm"/>
          </a:ln>
          <a:effectLst/>
        </p:spPr>
        <p:txBody>
          <a:bodyPr lIns="54000" tIns="54000" rIns="54000" bIns="54000" anchor="ctr" anchorCtr="1"/>
          <a:lstStyle/>
          <a:p>
            <a:pPr marL="0" marR="0" indent="0" algn="ctr" defTabSz="762000" eaLnBrk="1" latinLnBrk="0" hangingPunct="1">
              <a:lnSpc>
                <a:spcPct val="100000"/>
              </a:lnSpc>
              <a:spcBef>
                <a:spcPct val="20000"/>
              </a:spcBef>
              <a:buClrTx/>
              <a:buSzTx/>
              <a:buFontTx/>
              <a:buNone/>
              <a:tabLst/>
            </a:pPr>
            <a:r>
              <a:rPr lang="en-GB" sz="1400" b="1" dirty="0" smtClean="0">
                <a:solidFill>
                  <a:schemeClr val="bg1"/>
                </a:solidFill>
                <a:latin typeface="Arial"/>
              </a:rPr>
              <a:t>Valuation</a:t>
            </a:r>
          </a:p>
        </p:txBody>
      </p:sp>
      <p:sp>
        <p:nvSpPr>
          <p:cNvPr id="6" name="Rectangle 114"/>
          <p:cNvSpPr>
            <a:spLocks noChangeArrowheads="1"/>
          </p:cNvSpPr>
          <p:nvPr>
            <p:custDataLst>
              <p:tags r:id="rId2"/>
            </p:custDataLst>
          </p:nvPr>
        </p:nvSpPr>
        <p:spPr bwMode="auto">
          <a:xfrm>
            <a:off x="1754172" y="3379354"/>
            <a:ext cx="7092287" cy="2945246"/>
          </a:xfrm>
          <a:prstGeom prst="roundRect">
            <a:avLst/>
          </a:prstGeom>
          <a:solidFill>
            <a:srgbClr val="E3C9E3"/>
          </a:solidFill>
          <a:ln w="6350">
            <a:noFill/>
            <a:miter lim="800000"/>
            <a:headEnd type="none" w="sm" len="sm"/>
            <a:tailEnd type="none" w="sm" len="sm"/>
          </a:ln>
          <a:effectLst/>
        </p:spPr>
        <p:txBody>
          <a:bodyPr lIns="54000" tIns="54000" rIns="54000" bIns="54000" anchor="ctr" anchorCtr="0"/>
          <a:lstStyle/>
          <a:p>
            <a:pPr marL="228600" lvl="1" indent="-227013">
              <a:spcBef>
                <a:spcPts val="300"/>
              </a:spcBef>
              <a:spcAft>
                <a:spcPts val="300"/>
              </a:spcAft>
              <a:buClr>
                <a:schemeClr val="accent1"/>
              </a:buClr>
              <a:buSzPct val="125000"/>
              <a:buFont typeface="Arial" pitchFamily="34" charset="0"/>
              <a:buChar char="▪"/>
            </a:pPr>
            <a:r>
              <a:rPr lang="en-US" sz="1200" dirty="0" smtClean="0"/>
              <a:t>Whether a cash flow model or a price earnings multiple is used to determine the headline (base) price;  both exclude net debt from equity value.  This leads to a $ for $deduction to the headline purchase price in order to arrive at an equity value</a:t>
            </a:r>
          </a:p>
          <a:p>
            <a:pPr marL="228600" lvl="1" indent="-227013">
              <a:spcBef>
                <a:spcPts val="300"/>
              </a:spcBef>
              <a:spcAft>
                <a:spcPts val="300"/>
              </a:spcAft>
              <a:buClr>
                <a:schemeClr val="accent1"/>
              </a:buClr>
              <a:buSzPct val="125000"/>
              <a:buFont typeface="Arial" pitchFamily="34" charset="0"/>
              <a:buChar char="▪"/>
            </a:pPr>
            <a:r>
              <a:rPr lang="en-US" sz="1200" dirty="0" smtClean="0"/>
              <a:t>The SPA provides for mechanism to make this adjustment:</a:t>
            </a:r>
          </a:p>
          <a:p>
            <a:pPr marL="685800" lvl="2" indent="-227013">
              <a:spcBef>
                <a:spcPts val="300"/>
              </a:spcBef>
              <a:spcAft>
                <a:spcPts val="300"/>
              </a:spcAft>
              <a:buClr>
                <a:schemeClr val="accent1"/>
              </a:buClr>
              <a:buSzPct val="100000"/>
              <a:buFont typeface="Arial" pitchFamily="34" charset="0"/>
              <a:buChar char="–"/>
            </a:pPr>
            <a:r>
              <a:rPr lang="en-US" sz="1200" dirty="0" smtClean="0"/>
              <a:t>Definitions define net debt</a:t>
            </a:r>
          </a:p>
          <a:p>
            <a:pPr marL="685800" lvl="2" indent="-227013">
              <a:spcBef>
                <a:spcPts val="300"/>
              </a:spcBef>
              <a:spcAft>
                <a:spcPts val="300"/>
              </a:spcAft>
              <a:buClr>
                <a:schemeClr val="accent1"/>
              </a:buClr>
              <a:buSzPct val="100000"/>
              <a:buFont typeface="Arial" pitchFamily="34" charset="0"/>
              <a:buChar char="–"/>
            </a:pPr>
            <a:r>
              <a:rPr lang="en-US" sz="1200" dirty="0" smtClean="0"/>
              <a:t>Completion mechanism provides the process </a:t>
            </a:r>
          </a:p>
          <a:p>
            <a:pPr marL="685800" lvl="2" indent="-227013">
              <a:spcBef>
                <a:spcPts val="300"/>
              </a:spcBef>
              <a:spcAft>
                <a:spcPts val="300"/>
              </a:spcAft>
              <a:buClr>
                <a:schemeClr val="accent1"/>
              </a:buClr>
              <a:buSzPct val="100000"/>
              <a:buFont typeface="Arial" pitchFamily="34" charset="0"/>
              <a:buChar char="–"/>
            </a:pPr>
            <a:r>
              <a:rPr lang="en-US" sz="1200" dirty="0" smtClean="0"/>
              <a:t>Schedules usually include a detailed table of net debt (at a specific date)</a:t>
            </a:r>
          </a:p>
          <a:p>
            <a:pPr marL="228600" lvl="1" indent="-227013">
              <a:spcBef>
                <a:spcPts val="300"/>
              </a:spcBef>
              <a:spcAft>
                <a:spcPts val="300"/>
              </a:spcAft>
              <a:buClr>
                <a:schemeClr val="accent1"/>
              </a:buClr>
              <a:buSzPct val="125000"/>
              <a:buFont typeface="Arial" pitchFamily="34" charset="0"/>
              <a:buChar char="▪"/>
            </a:pPr>
            <a:r>
              <a:rPr lang="en-US" sz="1200" dirty="0" smtClean="0"/>
              <a:t>Net debt, therefore, becomes critical in order to help ensure the transaction is completed at the agreed price</a:t>
            </a:r>
          </a:p>
          <a:p>
            <a:pPr marL="228600" lvl="1" indent="-227013">
              <a:spcBef>
                <a:spcPts val="300"/>
              </a:spcBef>
              <a:spcAft>
                <a:spcPts val="300"/>
              </a:spcAft>
              <a:buClr>
                <a:schemeClr val="accent1"/>
              </a:buClr>
              <a:buSzPct val="125000"/>
              <a:buFont typeface="Arial" pitchFamily="34" charset="0"/>
              <a:buChar char="▪"/>
            </a:pPr>
            <a:r>
              <a:rPr lang="en-US" sz="1200" dirty="0" smtClean="0"/>
              <a:t>In some cases, when net debt related adjustments to purchase price are not contemplated in the completion mechanism of the SPA, understanding net debt highlights potential exposures for protection through warranties and indemnities.</a:t>
            </a:r>
          </a:p>
        </p:txBody>
      </p:sp>
      <p:sp>
        <p:nvSpPr>
          <p:cNvPr id="7" name="Pentagon 6"/>
          <p:cNvSpPr/>
          <p:nvPr/>
        </p:nvSpPr>
        <p:spPr bwMode="auto">
          <a:xfrm>
            <a:off x="210462" y="3373409"/>
            <a:ext cx="1524000" cy="720774"/>
          </a:xfrm>
          <a:prstGeom prst="homePlate">
            <a:avLst>
              <a:gd name="adj" fmla="val 48884"/>
            </a:avLst>
          </a:prstGeom>
          <a:solidFill>
            <a:srgbClr val="8E258D"/>
          </a:solidFill>
          <a:ln w="6350">
            <a:noFill/>
            <a:miter lim="800000"/>
            <a:headEnd type="none" w="sm" len="sm"/>
            <a:tailEnd type="none" w="sm" len="sm"/>
          </a:ln>
          <a:effectLst/>
        </p:spPr>
        <p:txBody>
          <a:bodyPr lIns="54000" tIns="54000" rIns="54000" bIns="54000" anchor="ctr" anchorCtr="1"/>
          <a:lstStyle/>
          <a:p>
            <a:pPr marL="0" marR="0" indent="0" algn="ctr" defTabSz="762000" eaLnBrk="1" latinLnBrk="0" hangingPunct="1">
              <a:lnSpc>
                <a:spcPct val="100000"/>
              </a:lnSpc>
              <a:spcBef>
                <a:spcPct val="20000"/>
              </a:spcBef>
              <a:buClrTx/>
              <a:buSzTx/>
              <a:buFontTx/>
              <a:buNone/>
              <a:tabLst/>
            </a:pPr>
            <a:r>
              <a:rPr lang="en-GB" sz="1400" b="1" dirty="0" smtClean="0">
                <a:solidFill>
                  <a:schemeClr val="bg1"/>
                </a:solidFill>
                <a:latin typeface="Arial"/>
              </a:rPr>
              <a:t>Purchase  price</a:t>
            </a:r>
          </a:p>
        </p:txBody>
      </p:sp>
      <p:pic>
        <p:nvPicPr>
          <p:cNvPr id="9" name="Picture 8"/>
          <p:cNvPicPr>
            <a:picLocks noChangeAspect="1" noChangeArrowheads="1"/>
          </p:cNvPicPr>
          <p:nvPr/>
        </p:nvPicPr>
        <p:blipFill>
          <a:blip r:embed="rId5" cstate="print"/>
          <a:srcRect/>
          <a:stretch>
            <a:fillRect/>
          </a:stretch>
        </p:blipFill>
        <p:spPr bwMode="auto">
          <a:xfrm>
            <a:off x="8045981" y="76200"/>
            <a:ext cx="822960" cy="82296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pPr marL="0" marR="0" lvl="0" indent="0" defTabSz="914400" eaLnBrk="0" fontAlgn="auto" latinLnBrk="0" hangingPunct="0">
              <a:lnSpc>
                <a:spcPct val="100000"/>
              </a:lnSpc>
              <a:spcBef>
                <a:spcPts val="0"/>
              </a:spcBef>
              <a:spcAft>
                <a:spcPts val="0"/>
              </a:spcAft>
              <a:tabLst/>
              <a:defRPr/>
            </a:pPr>
            <a:r>
              <a:rPr lang="en-US" altLang="en-US" sz="1800" b="0" dirty="0" smtClean="0">
                <a:solidFill>
                  <a:schemeClr val="accent1">
                    <a:lumMod val="20000"/>
                    <a:lumOff val="80000"/>
                  </a:schemeClr>
                </a:solidFill>
                <a:latin typeface="Arial" charset="0"/>
                <a:cs typeface="Arial" charset="0"/>
              </a:rPr>
              <a:t>Net debt: Key concepts guide</a:t>
            </a:r>
            <a:br>
              <a:rPr lang="en-US" altLang="en-US" sz="1800" b="0" dirty="0" smtClean="0">
                <a:solidFill>
                  <a:schemeClr val="accent1">
                    <a:lumMod val="20000"/>
                    <a:lumOff val="80000"/>
                  </a:schemeClr>
                </a:solidFill>
                <a:latin typeface="Arial" charset="0"/>
                <a:cs typeface="Arial" charset="0"/>
              </a:rPr>
            </a:br>
            <a:r>
              <a:rPr lang="en-US" altLang="en-US" sz="1800" dirty="0" smtClean="0"/>
              <a:t>Why is it important</a:t>
            </a:r>
            <a:endParaRPr lang="en-US" sz="1800" dirty="0"/>
          </a:p>
        </p:txBody>
      </p:sp>
      <p:sp>
        <p:nvSpPr>
          <p:cNvPr id="4" name="Rectangle 114"/>
          <p:cNvSpPr>
            <a:spLocks noChangeArrowheads="1"/>
          </p:cNvSpPr>
          <p:nvPr>
            <p:custDataLst>
              <p:tags r:id="rId1"/>
            </p:custDataLst>
          </p:nvPr>
        </p:nvSpPr>
        <p:spPr bwMode="auto">
          <a:xfrm>
            <a:off x="1746912" y="1143002"/>
            <a:ext cx="7092287" cy="2616198"/>
          </a:xfrm>
          <a:prstGeom prst="roundRect">
            <a:avLst/>
          </a:prstGeom>
          <a:solidFill>
            <a:srgbClr val="E3C9E3"/>
          </a:solidFill>
          <a:ln w="6350">
            <a:noFill/>
            <a:miter lim="800000"/>
            <a:headEnd type="none" w="sm" len="sm"/>
            <a:tailEnd type="none" w="sm" len="sm"/>
          </a:ln>
          <a:effectLst/>
        </p:spPr>
        <p:txBody>
          <a:bodyPr lIns="54000" tIns="54000" rIns="54000" bIns="54000" anchor="ctr" anchorCtr="0"/>
          <a:lstStyle/>
          <a:p>
            <a:pPr marL="228600" lvl="1" indent="-227013" eaLnBrk="1" hangingPunct="1">
              <a:spcBef>
                <a:spcPts val="300"/>
              </a:spcBef>
              <a:spcAft>
                <a:spcPts val="300"/>
              </a:spcAft>
              <a:buClr>
                <a:schemeClr val="accent1"/>
              </a:buClr>
              <a:buSzPct val="125000"/>
              <a:buFont typeface="Arial" pitchFamily="34" charset="0"/>
              <a:buChar char="▪"/>
            </a:pPr>
            <a:r>
              <a:rPr lang="en-US" sz="1200" dirty="0" smtClean="0"/>
              <a:t>Transactions don’t actually get completed on a cash/debt free basis. In reality, at closing, any net debt left by the seller in the business (which will be a reduction to purchase price) will have to be funded by the buyer (in other words instead of paying the seller the buyer funds the net debt)</a:t>
            </a:r>
          </a:p>
          <a:p>
            <a:pPr marL="228600" lvl="1" indent="-227013" eaLnBrk="1" hangingPunct="1">
              <a:spcBef>
                <a:spcPts val="300"/>
              </a:spcBef>
              <a:spcAft>
                <a:spcPts val="300"/>
              </a:spcAft>
              <a:buClr>
                <a:schemeClr val="accent1"/>
              </a:buClr>
              <a:buSzPct val="125000"/>
              <a:buFont typeface="Arial" pitchFamily="34" charset="0"/>
              <a:buChar char="▪"/>
            </a:pPr>
            <a:r>
              <a:rPr lang="en-US" sz="1200" dirty="0" smtClean="0"/>
              <a:t>In a leveraged transaction, the net debt funding usually comes from a financial institution (lender to the transaction)</a:t>
            </a:r>
          </a:p>
          <a:p>
            <a:pPr marL="228600" lvl="1" indent="-227013" eaLnBrk="1" hangingPunct="1">
              <a:spcBef>
                <a:spcPts val="300"/>
              </a:spcBef>
              <a:spcAft>
                <a:spcPts val="300"/>
              </a:spcAft>
              <a:buClr>
                <a:schemeClr val="accent1"/>
              </a:buClr>
              <a:buSzPct val="125000"/>
              <a:buFont typeface="Arial" pitchFamily="34" charset="0"/>
              <a:buChar char="▪"/>
            </a:pPr>
            <a:r>
              <a:rPr lang="en-US" sz="1200" dirty="0" smtClean="0"/>
              <a:t>The net debt definition in the SPA, therefore, become critical because:</a:t>
            </a:r>
          </a:p>
          <a:p>
            <a:pPr marL="685800" lvl="2" indent="-227013">
              <a:spcBef>
                <a:spcPts val="300"/>
              </a:spcBef>
              <a:spcAft>
                <a:spcPts val="300"/>
              </a:spcAft>
              <a:buClr>
                <a:schemeClr val="accent1"/>
              </a:buClr>
              <a:buSzPct val="100000"/>
              <a:buFont typeface="Arial" pitchFamily="34" charset="0"/>
              <a:buChar char="–"/>
            </a:pPr>
            <a:r>
              <a:rPr lang="en-US" sz="1200" dirty="0" smtClean="0"/>
              <a:t>Lender defines debt in the senior credit agreement (SCA)</a:t>
            </a:r>
          </a:p>
          <a:p>
            <a:pPr marL="685800" lvl="2" indent="-227013">
              <a:spcBef>
                <a:spcPts val="300"/>
              </a:spcBef>
              <a:spcAft>
                <a:spcPts val="300"/>
              </a:spcAft>
              <a:buClr>
                <a:schemeClr val="accent1"/>
              </a:buClr>
              <a:buSzPct val="100000"/>
              <a:buFont typeface="Arial" pitchFamily="34" charset="0"/>
              <a:buChar char="–"/>
            </a:pPr>
            <a:r>
              <a:rPr lang="en-US" sz="1200" dirty="0" smtClean="0"/>
              <a:t>Lender’s terms (covenants and coverage ratios) are based on the definition in SCA</a:t>
            </a:r>
          </a:p>
          <a:p>
            <a:pPr marL="685800" lvl="2" indent="-227013">
              <a:spcBef>
                <a:spcPts val="300"/>
              </a:spcBef>
              <a:spcAft>
                <a:spcPts val="300"/>
              </a:spcAft>
              <a:buClr>
                <a:schemeClr val="accent1"/>
              </a:buClr>
              <a:buSzPct val="100000"/>
              <a:buFont typeface="Arial" pitchFamily="34" charset="0"/>
              <a:buChar char="–"/>
            </a:pPr>
            <a:r>
              <a:rPr lang="en-US" sz="1200" dirty="0" smtClean="0"/>
              <a:t>If the definition of net debt is not aligned between SPA and SCA, the buyer may potentially breach the covenants or coverage ratios</a:t>
            </a:r>
          </a:p>
        </p:txBody>
      </p:sp>
      <p:sp>
        <p:nvSpPr>
          <p:cNvPr id="5" name="Pentagon 4"/>
          <p:cNvSpPr/>
          <p:nvPr/>
        </p:nvSpPr>
        <p:spPr bwMode="auto">
          <a:xfrm>
            <a:off x="203202" y="1137055"/>
            <a:ext cx="1524000" cy="720774"/>
          </a:xfrm>
          <a:prstGeom prst="homePlate">
            <a:avLst>
              <a:gd name="adj" fmla="val 48884"/>
            </a:avLst>
          </a:prstGeom>
          <a:solidFill>
            <a:srgbClr val="8E258D"/>
          </a:solidFill>
          <a:ln w="6350">
            <a:noFill/>
            <a:miter lim="800000"/>
            <a:headEnd type="none" w="sm" len="sm"/>
            <a:tailEnd type="none" w="sm" len="sm"/>
          </a:ln>
          <a:effectLst/>
        </p:spPr>
        <p:txBody>
          <a:bodyPr lIns="54000" tIns="54000" rIns="54000" bIns="54000" anchor="ctr" anchorCtr="1"/>
          <a:lstStyle/>
          <a:p>
            <a:pPr marL="0" marR="0" indent="0" algn="ctr" defTabSz="762000" eaLnBrk="1" latinLnBrk="0" hangingPunct="1">
              <a:lnSpc>
                <a:spcPct val="100000"/>
              </a:lnSpc>
              <a:spcBef>
                <a:spcPct val="20000"/>
              </a:spcBef>
              <a:buClrTx/>
              <a:buSzTx/>
              <a:buFontTx/>
              <a:buNone/>
              <a:tabLst/>
            </a:pPr>
            <a:r>
              <a:rPr lang="en-GB" sz="1400" b="1" dirty="0" smtClean="0">
                <a:solidFill>
                  <a:schemeClr val="bg1"/>
                </a:solidFill>
                <a:latin typeface="Arial"/>
              </a:rPr>
              <a:t>Financing</a:t>
            </a:r>
          </a:p>
        </p:txBody>
      </p:sp>
      <p:pic>
        <p:nvPicPr>
          <p:cNvPr id="7" name="Picture 6"/>
          <p:cNvPicPr>
            <a:picLocks noChangeAspect="1" noChangeArrowheads="1"/>
          </p:cNvPicPr>
          <p:nvPr/>
        </p:nvPicPr>
        <p:blipFill>
          <a:blip r:embed="rId4" cstate="print"/>
          <a:srcRect/>
          <a:stretch>
            <a:fillRect/>
          </a:stretch>
        </p:blipFill>
        <p:spPr bwMode="auto">
          <a:xfrm>
            <a:off x="8045981" y="76200"/>
            <a:ext cx="822960" cy="82296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bwMode="white">
          <a:xfrm>
            <a:off x="152400" y="0"/>
            <a:ext cx="8991600" cy="9874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defTabSz="914400" eaLnBrk="0" fontAlgn="auto" latinLnBrk="0" hangingPunct="0">
              <a:lnSpc>
                <a:spcPct val="100000"/>
              </a:lnSpc>
              <a:spcBef>
                <a:spcPts val="0"/>
              </a:spcBef>
              <a:spcAft>
                <a:spcPts val="0"/>
              </a:spcAft>
              <a:buClrTx/>
              <a:buSzTx/>
              <a:buFontTx/>
              <a:buNone/>
              <a:tabLst/>
              <a:defRPr/>
            </a:pPr>
            <a:r>
              <a:rPr lang="en-US" altLang="en-US" dirty="0" smtClean="0">
                <a:solidFill>
                  <a:schemeClr val="accent1">
                    <a:lumMod val="20000"/>
                    <a:lumOff val="80000"/>
                  </a:schemeClr>
                </a:solidFill>
              </a:rPr>
              <a:t>Net debt: Key concepts guide</a:t>
            </a:r>
            <a:br>
              <a:rPr lang="en-US" altLang="en-US" dirty="0" smtClean="0">
                <a:solidFill>
                  <a:schemeClr val="accent1">
                    <a:lumMod val="20000"/>
                    <a:lumOff val="80000"/>
                  </a:schemeClr>
                </a:solidFill>
              </a:rPr>
            </a:br>
            <a:r>
              <a:rPr lang="en-US" altLang="en-US" b="1" kern="0" dirty="0" smtClean="0">
                <a:solidFill>
                  <a:schemeClr val="bg1"/>
                </a:solidFill>
                <a:ea typeface="+mj-ea"/>
              </a:rPr>
              <a:t>Why is it important</a:t>
            </a:r>
            <a:endParaRPr kumimoji="0" lang="en-US" altLang="en-US" b="1" i="0" u="none" strike="noStrike" kern="0" cap="none" spc="0" normalizeH="0" baseline="0" noProof="0" dirty="0" smtClean="0">
              <a:ln>
                <a:noFill/>
              </a:ln>
              <a:solidFill>
                <a:schemeClr val="bg1"/>
              </a:solidFill>
              <a:effectLst/>
              <a:uLnTx/>
              <a:uFillTx/>
              <a:latin typeface="Arial" charset="0"/>
              <a:ea typeface="+mj-ea"/>
              <a:cs typeface="Arial" charset="0"/>
            </a:endParaRPr>
          </a:p>
        </p:txBody>
      </p:sp>
      <p:sp>
        <p:nvSpPr>
          <p:cNvPr id="49" name="Rectangle 3"/>
          <p:cNvSpPr txBox="1">
            <a:spLocks noChangeArrowheads="1"/>
          </p:cNvSpPr>
          <p:nvPr/>
        </p:nvSpPr>
        <p:spPr bwMode="auto">
          <a:xfrm>
            <a:off x="313425" y="1297285"/>
            <a:ext cx="4438650" cy="4536281"/>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ts val="300"/>
              </a:spcBef>
              <a:spcAft>
                <a:spcPts val="300"/>
              </a:spcAft>
              <a:buClrTx/>
              <a:buSzTx/>
              <a:buFontTx/>
              <a:buNone/>
              <a:tabLst/>
              <a:defRPr/>
            </a:pPr>
            <a:r>
              <a:rPr kumimoji="0" lang="en-GB" sz="1600" b="1" i="0" u="none" strike="noStrike" kern="0" cap="none" spc="0" normalizeH="0" baseline="0" noProof="0" dirty="0" smtClean="0">
                <a:ln>
                  <a:noFill/>
                </a:ln>
                <a:solidFill>
                  <a:srgbClr val="00338D"/>
                </a:solidFill>
                <a:effectLst/>
                <a:uLnTx/>
                <a:uFillTx/>
                <a:latin typeface="+mn-lt"/>
                <a:ea typeface="+mn-ea"/>
                <a:cs typeface="+mn-cs"/>
              </a:rPr>
              <a:t>Headline price			$m</a:t>
            </a:r>
          </a:p>
          <a:p>
            <a:pPr marL="166688" marR="0" lvl="1" indent="-165100" algn="l" defTabSz="914400" rtl="0" eaLnBrk="1" fontAlgn="base" latinLnBrk="0" hangingPunct="1">
              <a:lnSpc>
                <a:spcPct val="100000"/>
              </a:lnSpc>
              <a:spcBef>
                <a:spcPts val="300"/>
              </a:spcBef>
              <a:spcAft>
                <a:spcPts val="300"/>
              </a:spcAft>
              <a:buClr>
                <a:schemeClr val="accent1"/>
              </a:buClr>
              <a:buSzPct val="125000"/>
              <a:buFont typeface="Arial" pitchFamily="34" charset="0"/>
              <a:buChar char="▪"/>
              <a:tabLst/>
              <a:defRPr/>
            </a:pPr>
            <a:r>
              <a:rPr kumimoji="0" lang="en-GB" sz="1600" b="0" i="0" u="none" strike="noStrike" kern="0" cap="none" spc="0" normalizeH="0" baseline="0" noProof="0" dirty="0" smtClean="0">
                <a:ln>
                  <a:noFill/>
                </a:ln>
                <a:solidFill>
                  <a:schemeClr val="tx1"/>
                </a:solidFill>
                <a:effectLst/>
                <a:uLnTx/>
                <a:uFillTx/>
                <a:latin typeface="+mn-lt"/>
                <a:cs typeface="+mn-cs"/>
              </a:rPr>
              <a:t>Price Earnings (PE) multiple 	XYZ</a:t>
            </a:r>
          </a:p>
          <a:p>
            <a:pPr marL="166688" lvl="1" indent="15875">
              <a:spcBef>
                <a:spcPts val="300"/>
              </a:spcBef>
              <a:spcAft>
                <a:spcPts val="300"/>
              </a:spcAft>
              <a:buClr>
                <a:schemeClr val="accent1"/>
              </a:buClr>
              <a:buSzPct val="125000"/>
            </a:pPr>
            <a:r>
              <a:rPr lang="en-GB" sz="1600" kern="0" dirty="0" smtClean="0">
                <a:latin typeface="+mn-lt"/>
                <a:cs typeface="+mn-cs"/>
              </a:rPr>
              <a:t>o</a:t>
            </a:r>
            <a:r>
              <a:rPr kumimoji="0" lang="en-GB" sz="1600" b="0" i="0" u="none" strike="noStrike" kern="0" cap="none" spc="0" normalizeH="0" baseline="0" noProof="0" dirty="0" smtClean="0">
                <a:ln>
                  <a:noFill/>
                </a:ln>
                <a:solidFill>
                  <a:schemeClr val="tx1"/>
                </a:solidFill>
                <a:effectLst/>
                <a:uLnTx/>
                <a:uFillTx/>
                <a:latin typeface="+mn-lt"/>
                <a:cs typeface="+mn-cs"/>
              </a:rPr>
              <a:t>r				  or</a:t>
            </a:r>
          </a:p>
          <a:p>
            <a:pPr marL="166688" marR="0" lvl="1" indent="-165100" algn="l" defTabSz="914400" rtl="0" eaLnBrk="1" fontAlgn="base" latinLnBrk="0" hangingPunct="1">
              <a:lnSpc>
                <a:spcPct val="100000"/>
              </a:lnSpc>
              <a:spcBef>
                <a:spcPts val="300"/>
              </a:spcBef>
              <a:spcAft>
                <a:spcPts val="300"/>
              </a:spcAft>
              <a:buClr>
                <a:schemeClr val="accent1"/>
              </a:buClr>
              <a:buSzPct val="125000"/>
              <a:buFont typeface="Arial" pitchFamily="34" charset="0"/>
              <a:buChar char="▪"/>
              <a:tabLst/>
              <a:defRPr/>
            </a:pPr>
            <a:r>
              <a:rPr kumimoji="0" lang="en-GB" sz="1600" b="0" i="0" u="none" strike="noStrike" kern="0" cap="none" spc="0" normalizeH="0" baseline="0" noProof="0" dirty="0" smtClean="0">
                <a:ln>
                  <a:noFill/>
                </a:ln>
                <a:solidFill>
                  <a:schemeClr val="tx1"/>
                </a:solidFill>
                <a:effectLst/>
                <a:uLnTx/>
                <a:uFillTx/>
                <a:latin typeface="+mn-lt"/>
                <a:cs typeface="+mn-cs"/>
              </a:rPr>
              <a:t>Discounted Cash Flows (</a:t>
            </a:r>
            <a:r>
              <a:rPr kumimoji="0" lang="en-GB" sz="1600" b="0" i="0" u="none" strike="noStrike" kern="0" cap="none" spc="0" normalizeH="0" baseline="0" noProof="0" dirty="0" err="1" smtClean="0">
                <a:ln>
                  <a:noFill/>
                </a:ln>
                <a:solidFill>
                  <a:schemeClr val="tx1"/>
                </a:solidFill>
                <a:effectLst/>
                <a:uLnTx/>
                <a:uFillTx/>
                <a:latin typeface="+mn-lt"/>
                <a:cs typeface="+mn-cs"/>
              </a:rPr>
              <a:t>DCF</a:t>
            </a:r>
            <a:r>
              <a:rPr kumimoji="0" lang="en-GB" sz="1600" b="0" i="0" u="none" strike="noStrike" kern="0" cap="none" spc="0" normalizeH="0" baseline="0" noProof="0" dirty="0" smtClean="0">
                <a:ln>
                  <a:noFill/>
                </a:ln>
                <a:solidFill>
                  <a:schemeClr val="tx1"/>
                </a:solidFill>
                <a:effectLst/>
                <a:uLnTx/>
                <a:uFillTx/>
                <a:latin typeface="+mn-lt"/>
                <a:cs typeface="+mn-cs"/>
              </a:rPr>
              <a:t>)	ABC</a:t>
            </a:r>
          </a:p>
          <a:p>
            <a:pPr marL="0" marR="0" lvl="0" indent="0" algn="l" defTabSz="914400" rtl="0" eaLnBrk="1" fontAlgn="base" latinLnBrk="0" hangingPunct="1">
              <a:lnSpc>
                <a:spcPct val="100000"/>
              </a:lnSpc>
              <a:spcBef>
                <a:spcPts val="300"/>
              </a:spcBef>
              <a:spcAft>
                <a:spcPts val="300"/>
              </a:spcAft>
              <a:buClrTx/>
              <a:buSzTx/>
              <a:buFontTx/>
              <a:buNone/>
              <a:tabLst/>
              <a:defRPr/>
            </a:pPr>
            <a:r>
              <a:rPr kumimoji="0" lang="en-GB" sz="1600" b="1" i="0" u="none" strike="noStrike" kern="0" cap="none" spc="0" normalizeH="0" baseline="0" noProof="0" dirty="0" smtClean="0">
                <a:ln>
                  <a:noFill/>
                </a:ln>
                <a:solidFill>
                  <a:srgbClr val="00338D"/>
                </a:solidFill>
                <a:effectLst/>
                <a:uLnTx/>
                <a:uFillTx/>
                <a:latin typeface="+mn-lt"/>
                <a:ea typeface="+mn-ea"/>
                <a:cs typeface="+mn-cs"/>
              </a:rPr>
              <a:t>Price adjustments</a:t>
            </a:r>
          </a:p>
          <a:p>
            <a:pPr marL="166688" marR="0" lvl="1" indent="-165100" algn="l" defTabSz="914400" rtl="0" eaLnBrk="1" fontAlgn="base" latinLnBrk="0" hangingPunct="1">
              <a:lnSpc>
                <a:spcPct val="100000"/>
              </a:lnSpc>
              <a:spcBef>
                <a:spcPts val="300"/>
              </a:spcBef>
              <a:spcAft>
                <a:spcPts val="300"/>
              </a:spcAft>
              <a:buClr>
                <a:schemeClr val="accent1"/>
              </a:buClr>
              <a:buSzPct val="125000"/>
              <a:buFont typeface="Arial" pitchFamily="34" charset="0"/>
              <a:buChar char="▪"/>
              <a:tabLst/>
              <a:defRPr/>
            </a:pPr>
            <a:r>
              <a:rPr kumimoji="0" lang="en-GB" sz="1600" b="0" i="0" u="none" strike="noStrike" kern="0" cap="none" spc="0" normalizeH="0" baseline="0" noProof="0" dirty="0" smtClean="0">
                <a:ln>
                  <a:noFill/>
                </a:ln>
                <a:solidFill>
                  <a:schemeClr val="tx1"/>
                </a:solidFill>
                <a:effectLst/>
                <a:uLnTx/>
                <a:uFillTx/>
                <a:latin typeface="+mn-lt"/>
                <a:cs typeface="+mn-cs"/>
              </a:rPr>
              <a:t>Completion mechanism</a:t>
            </a:r>
          </a:p>
          <a:p>
            <a:pPr marL="346075" marR="0" lvl="2" indent="-179388" algn="l" defTabSz="914400" rtl="0" eaLnBrk="1" fontAlgn="base" latinLnBrk="0" hangingPunct="1">
              <a:lnSpc>
                <a:spcPct val="100000"/>
              </a:lnSpc>
              <a:spcBef>
                <a:spcPts val="300"/>
              </a:spcBef>
              <a:spcAft>
                <a:spcPts val="300"/>
              </a:spcAft>
              <a:buClr>
                <a:schemeClr val="accent1"/>
              </a:buClr>
              <a:buSzPct val="65000"/>
              <a:buFont typeface="Arial" pitchFamily="34" charset="0"/>
              <a:buChar char="–"/>
              <a:tabLst/>
              <a:defRPr/>
            </a:pPr>
            <a:r>
              <a:rPr kumimoji="0" lang="en-GB" sz="1600" b="0" i="0" u="none" strike="noStrike" kern="0" cap="none" spc="0" normalizeH="0" baseline="0" noProof="0" dirty="0" smtClean="0">
                <a:ln>
                  <a:noFill/>
                </a:ln>
                <a:solidFill>
                  <a:schemeClr val="tx1"/>
                </a:solidFill>
                <a:effectLst/>
                <a:uLnTx/>
                <a:uFillTx/>
                <a:latin typeface="+mn-lt"/>
                <a:cs typeface="+mn-cs"/>
              </a:rPr>
              <a:t>Net debt/cash			(B)</a:t>
            </a:r>
          </a:p>
          <a:p>
            <a:pPr marL="346075" marR="0" lvl="2" indent="-179388" algn="l" defTabSz="914400" rtl="0" eaLnBrk="1" fontAlgn="base" latinLnBrk="0" hangingPunct="1">
              <a:lnSpc>
                <a:spcPct val="100000"/>
              </a:lnSpc>
              <a:spcBef>
                <a:spcPts val="300"/>
              </a:spcBef>
              <a:spcAft>
                <a:spcPts val="300"/>
              </a:spcAft>
              <a:buClr>
                <a:schemeClr val="accent1"/>
              </a:buClr>
              <a:buSzPct val="65000"/>
              <a:buFont typeface="Arial" pitchFamily="34" charset="0"/>
              <a:buChar char="–"/>
              <a:tabLst/>
              <a:defRPr/>
            </a:pPr>
            <a:r>
              <a:rPr kumimoji="0" lang="en-GB" sz="1600" b="0" i="0" u="none" strike="noStrike" kern="0" cap="none" spc="0" normalizeH="0" baseline="0" noProof="0" dirty="0" smtClean="0">
                <a:ln>
                  <a:noFill/>
                </a:ln>
                <a:solidFill>
                  <a:schemeClr val="tx1"/>
                </a:solidFill>
                <a:effectLst/>
                <a:uLnTx/>
                <a:uFillTx/>
                <a:latin typeface="+mn-lt"/>
                <a:cs typeface="+mn-cs"/>
              </a:rPr>
              <a:t>Working capital		 	 G</a:t>
            </a:r>
          </a:p>
          <a:p>
            <a:pPr marL="346075" marR="0" lvl="2" indent="-179388" algn="l" defTabSz="914400" rtl="0" eaLnBrk="1" fontAlgn="base" latinLnBrk="0" hangingPunct="1">
              <a:lnSpc>
                <a:spcPct val="100000"/>
              </a:lnSpc>
              <a:spcBef>
                <a:spcPts val="300"/>
              </a:spcBef>
              <a:spcAft>
                <a:spcPts val="300"/>
              </a:spcAft>
              <a:buClr>
                <a:schemeClr val="accent1"/>
              </a:buClr>
              <a:buSzPct val="65000"/>
              <a:buFont typeface="Arial" pitchFamily="34" charset="0"/>
              <a:buChar char="–"/>
              <a:tabLst/>
              <a:defRPr/>
            </a:pPr>
            <a:r>
              <a:rPr kumimoji="0" lang="en-GB" sz="1600" b="0" i="0" u="none" strike="noStrike" kern="0" cap="none" spc="0" normalizeH="0" baseline="0" noProof="0" dirty="0" smtClean="0">
                <a:ln>
                  <a:noFill/>
                </a:ln>
                <a:solidFill>
                  <a:schemeClr val="tx1"/>
                </a:solidFill>
                <a:effectLst/>
                <a:uLnTx/>
                <a:uFillTx/>
                <a:latin typeface="+mn-lt"/>
                <a:cs typeface="+mn-cs"/>
              </a:rPr>
              <a:t>Capex			(F)</a:t>
            </a:r>
          </a:p>
          <a:p>
            <a:pPr marL="166688" marR="0" lvl="1" indent="-165100" algn="l" defTabSz="914400" rtl="0" eaLnBrk="1" fontAlgn="base" latinLnBrk="0" hangingPunct="1">
              <a:lnSpc>
                <a:spcPct val="100000"/>
              </a:lnSpc>
              <a:spcBef>
                <a:spcPts val="300"/>
              </a:spcBef>
              <a:spcAft>
                <a:spcPts val="300"/>
              </a:spcAft>
              <a:buClr>
                <a:schemeClr val="accent1"/>
              </a:buClr>
              <a:buSzPct val="65000"/>
              <a:buFont typeface="Wingdings" pitchFamily="2" charset="2"/>
              <a:buNone/>
              <a:tabLst/>
              <a:defRPr/>
            </a:pPr>
            <a:r>
              <a:rPr kumimoji="0" lang="en-GB" sz="1600" b="1" i="0" u="none" strike="noStrike" kern="0" cap="none" spc="0" normalizeH="0" baseline="0" noProof="0" dirty="0" smtClean="0">
                <a:ln>
                  <a:noFill/>
                </a:ln>
                <a:solidFill>
                  <a:srgbClr val="00338D"/>
                </a:solidFill>
                <a:effectLst/>
                <a:uLnTx/>
                <a:uFillTx/>
                <a:latin typeface="+mn-lt"/>
                <a:ea typeface="+mn-ea"/>
                <a:cs typeface="+mn-cs"/>
              </a:rPr>
              <a:t>Other matters</a:t>
            </a:r>
          </a:p>
          <a:p>
            <a:pPr marL="346075" marR="0" lvl="2" indent="-179388" algn="l" defTabSz="914400" rtl="0" eaLnBrk="1" fontAlgn="base" latinLnBrk="0" hangingPunct="1">
              <a:lnSpc>
                <a:spcPct val="100000"/>
              </a:lnSpc>
              <a:spcBef>
                <a:spcPts val="300"/>
              </a:spcBef>
              <a:spcAft>
                <a:spcPts val="300"/>
              </a:spcAft>
              <a:buClr>
                <a:schemeClr val="accent1"/>
              </a:buClr>
              <a:buSzPct val="65000"/>
              <a:buFont typeface="Arial" pitchFamily="34" charset="0"/>
              <a:buChar char="–"/>
              <a:tabLst/>
              <a:defRPr/>
            </a:pPr>
            <a:r>
              <a:rPr kumimoji="0" lang="en-GB" sz="1600" b="0" i="0" u="none" strike="noStrike" kern="0" cap="none" spc="0" normalizeH="0" baseline="0" noProof="0" dirty="0" smtClean="0">
                <a:ln>
                  <a:noFill/>
                </a:ln>
                <a:solidFill>
                  <a:schemeClr val="tx1"/>
                </a:solidFill>
                <a:effectLst/>
                <a:uLnTx/>
                <a:uFillTx/>
                <a:latin typeface="+mn-lt"/>
                <a:cs typeface="+mn-cs"/>
              </a:rPr>
              <a:t>Commitments			 H</a:t>
            </a:r>
          </a:p>
          <a:p>
            <a:pPr marL="346075" marR="0" lvl="2" indent="-179388" algn="l" defTabSz="914400" rtl="0" eaLnBrk="1" fontAlgn="base" latinLnBrk="0" hangingPunct="1">
              <a:lnSpc>
                <a:spcPct val="100000"/>
              </a:lnSpc>
              <a:spcBef>
                <a:spcPts val="300"/>
              </a:spcBef>
              <a:spcAft>
                <a:spcPts val="300"/>
              </a:spcAft>
              <a:buClr>
                <a:schemeClr val="accent1"/>
              </a:buClr>
              <a:buSzPct val="65000"/>
              <a:buFont typeface="Arial" pitchFamily="34" charset="0"/>
              <a:buChar char="–"/>
              <a:tabLst/>
              <a:defRPr/>
            </a:pPr>
            <a:r>
              <a:rPr kumimoji="0" lang="en-GB" sz="1600" b="0" i="0" u="none" strike="noStrike" kern="0" cap="none" spc="0" normalizeH="0" baseline="0" noProof="0" dirty="0" smtClean="0">
                <a:ln>
                  <a:noFill/>
                </a:ln>
                <a:solidFill>
                  <a:schemeClr val="tx1"/>
                </a:solidFill>
                <a:effectLst/>
                <a:uLnTx/>
                <a:uFillTx/>
                <a:latin typeface="+mn-lt"/>
                <a:cs typeface="+mn-cs"/>
              </a:rPr>
              <a:t>Liabilities			 L</a:t>
            </a:r>
          </a:p>
          <a:p>
            <a:pPr marL="346075" marR="0" lvl="2" indent="-179388" algn="l" defTabSz="914400" rtl="0" eaLnBrk="1" fontAlgn="base" latinLnBrk="0" hangingPunct="1">
              <a:lnSpc>
                <a:spcPct val="100000"/>
              </a:lnSpc>
              <a:spcBef>
                <a:spcPts val="300"/>
              </a:spcBef>
              <a:spcAft>
                <a:spcPts val="300"/>
              </a:spcAft>
              <a:buClr>
                <a:schemeClr val="accent1"/>
              </a:buClr>
              <a:buSzPct val="65000"/>
              <a:buFont typeface="Arial" pitchFamily="34" charset="0"/>
              <a:buChar char="–"/>
              <a:tabLst/>
              <a:defRPr/>
            </a:pPr>
            <a:r>
              <a:rPr kumimoji="0" lang="en-GB" sz="1600" b="0" i="0" u="none" strike="noStrike" kern="0" cap="none" spc="0" normalizeH="0" baseline="0" noProof="0" dirty="0" smtClean="0">
                <a:ln>
                  <a:noFill/>
                </a:ln>
                <a:solidFill>
                  <a:schemeClr val="tx1"/>
                </a:solidFill>
                <a:effectLst/>
                <a:uLnTx/>
                <a:uFillTx/>
                <a:latin typeface="+mn-lt"/>
                <a:cs typeface="+mn-cs"/>
              </a:rPr>
              <a:t>Excess assets			 R	</a:t>
            </a:r>
          </a:p>
          <a:p>
            <a:pPr marL="0" marR="0" lvl="0" indent="0" algn="l" defTabSz="914400" rtl="0" eaLnBrk="1" fontAlgn="base" latinLnBrk="0" hangingPunct="1">
              <a:lnSpc>
                <a:spcPct val="100000"/>
              </a:lnSpc>
              <a:spcBef>
                <a:spcPts val="300"/>
              </a:spcBef>
              <a:spcAft>
                <a:spcPts val="300"/>
              </a:spcAft>
              <a:buClrTx/>
              <a:buSzTx/>
              <a:buFontTx/>
              <a:buNone/>
              <a:tabLst/>
              <a:defRPr/>
            </a:pPr>
            <a:r>
              <a:rPr kumimoji="0" lang="en-GB" sz="1600" b="1" i="0" u="none" strike="noStrike" kern="0" cap="none" spc="0" normalizeH="0" baseline="0" noProof="0" dirty="0" smtClean="0">
                <a:ln>
                  <a:noFill/>
                </a:ln>
                <a:solidFill>
                  <a:srgbClr val="00338D"/>
                </a:solidFill>
                <a:effectLst/>
                <a:uLnTx/>
                <a:uFillTx/>
                <a:latin typeface="+mn-lt"/>
                <a:ea typeface="+mn-ea"/>
                <a:cs typeface="+mn-cs"/>
              </a:rPr>
              <a:t>NET  PURCHASE PRICE		XXX</a:t>
            </a:r>
            <a:endParaRPr kumimoji="0" lang="en-GB" sz="1600" b="1" i="0" u="none" strike="noStrike" kern="0" cap="none" spc="0" normalizeH="0" baseline="0" noProof="0" dirty="0">
              <a:ln>
                <a:noFill/>
              </a:ln>
              <a:solidFill>
                <a:srgbClr val="00338D"/>
              </a:solidFill>
              <a:effectLst/>
              <a:uLnTx/>
              <a:uFillTx/>
              <a:latin typeface="+mn-lt"/>
              <a:ea typeface="+mn-ea"/>
              <a:cs typeface="+mn-cs"/>
            </a:endParaRPr>
          </a:p>
        </p:txBody>
      </p:sp>
      <p:sp>
        <p:nvSpPr>
          <p:cNvPr id="51" name="Line 4"/>
          <p:cNvSpPr>
            <a:spLocks noChangeShapeType="1"/>
          </p:cNvSpPr>
          <p:nvPr/>
        </p:nvSpPr>
        <p:spPr bwMode="auto">
          <a:xfrm>
            <a:off x="3760010" y="5578826"/>
            <a:ext cx="778119" cy="0"/>
          </a:xfrm>
          <a:prstGeom prst="line">
            <a:avLst/>
          </a:prstGeom>
          <a:noFill/>
          <a:ln w="6350">
            <a:solidFill>
              <a:schemeClr val="tx2"/>
            </a:solidFill>
            <a:round/>
            <a:headEnd/>
            <a:tailEnd/>
          </a:ln>
          <a:effectLst/>
        </p:spPr>
        <p:txBody>
          <a:bodyPr lIns="54000" tIns="54000" rIns="54000" bIns="0" anchor="ctr"/>
          <a:lstStyle/>
          <a:p>
            <a:endParaRPr lang="en-US"/>
          </a:p>
        </p:txBody>
      </p:sp>
      <p:sp>
        <p:nvSpPr>
          <p:cNvPr id="52" name="Line 5"/>
          <p:cNvSpPr>
            <a:spLocks noChangeShapeType="1"/>
          </p:cNvSpPr>
          <p:nvPr/>
        </p:nvSpPr>
        <p:spPr bwMode="auto">
          <a:xfrm>
            <a:off x="3760010" y="6065714"/>
            <a:ext cx="778119" cy="0"/>
          </a:xfrm>
          <a:prstGeom prst="line">
            <a:avLst/>
          </a:prstGeom>
          <a:noFill/>
          <a:ln w="6350">
            <a:solidFill>
              <a:schemeClr val="tx2"/>
            </a:solidFill>
            <a:round/>
            <a:headEnd/>
            <a:tailEnd/>
          </a:ln>
          <a:effectLst/>
        </p:spPr>
        <p:txBody>
          <a:bodyPr lIns="54000" tIns="54000" rIns="54000" bIns="0" anchor="ctr"/>
          <a:lstStyle/>
          <a:p>
            <a:endParaRPr lang="en-US"/>
          </a:p>
        </p:txBody>
      </p:sp>
      <p:sp>
        <p:nvSpPr>
          <p:cNvPr id="53" name="Text Box 6"/>
          <p:cNvSpPr txBox="1">
            <a:spLocks noChangeArrowheads="1"/>
          </p:cNvSpPr>
          <p:nvPr/>
        </p:nvSpPr>
        <p:spPr bwMode="auto">
          <a:xfrm>
            <a:off x="4730168" y="1670470"/>
            <a:ext cx="4413832" cy="608525"/>
          </a:xfrm>
          <a:prstGeom prst="rect">
            <a:avLst/>
          </a:prstGeom>
          <a:noFill/>
          <a:ln w="6350">
            <a:noFill/>
            <a:miter lim="800000"/>
            <a:headEnd/>
            <a:tailEnd/>
          </a:ln>
          <a:effectLst/>
        </p:spPr>
        <p:txBody>
          <a:bodyPr wrap="square" lIns="54000" tIns="54000" rIns="54000" bIns="0">
            <a:spAutoFit/>
          </a:bodyPr>
          <a:lstStyle/>
          <a:p>
            <a:r>
              <a:rPr lang="en-GB" dirty="0" smtClean="0">
                <a:solidFill>
                  <a:srgbClr val="8E258D"/>
                </a:solidFill>
              </a:rPr>
              <a:t>Valuation of Enterprise Value (</a:t>
            </a:r>
            <a:r>
              <a:rPr lang="en-GB" dirty="0" err="1" smtClean="0">
                <a:solidFill>
                  <a:srgbClr val="8E258D"/>
                </a:solidFill>
              </a:rPr>
              <a:t>EV</a:t>
            </a:r>
            <a:r>
              <a:rPr lang="en-GB" dirty="0" smtClean="0">
                <a:solidFill>
                  <a:srgbClr val="8E258D"/>
                </a:solidFill>
              </a:rPr>
              <a:t>) </a:t>
            </a:r>
            <a:r>
              <a:rPr lang="en-GB" dirty="0">
                <a:solidFill>
                  <a:srgbClr val="8E258D"/>
                </a:solidFill>
              </a:rPr>
              <a:t>– </a:t>
            </a:r>
            <a:r>
              <a:rPr lang="en-GB" dirty="0" smtClean="0">
                <a:solidFill>
                  <a:srgbClr val="8E258D"/>
                </a:solidFill>
              </a:rPr>
              <a:t>    headline price agreed</a:t>
            </a:r>
            <a:endParaRPr lang="en-GB" dirty="0">
              <a:solidFill>
                <a:srgbClr val="8E258D"/>
              </a:solidFill>
            </a:endParaRPr>
          </a:p>
        </p:txBody>
      </p:sp>
      <p:sp>
        <p:nvSpPr>
          <p:cNvPr id="54" name="Text Box 7"/>
          <p:cNvSpPr txBox="1">
            <a:spLocks noChangeArrowheads="1"/>
          </p:cNvSpPr>
          <p:nvPr/>
        </p:nvSpPr>
        <p:spPr bwMode="auto">
          <a:xfrm>
            <a:off x="4775350" y="3487297"/>
            <a:ext cx="4051016" cy="331526"/>
          </a:xfrm>
          <a:prstGeom prst="rect">
            <a:avLst/>
          </a:prstGeom>
          <a:noFill/>
          <a:ln w="6350">
            <a:noFill/>
            <a:miter lim="800000"/>
            <a:headEnd/>
            <a:tailEnd/>
          </a:ln>
          <a:effectLst/>
        </p:spPr>
        <p:txBody>
          <a:bodyPr wrap="square" lIns="54000" tIns="54000" rIns="54000" bIns="0">
            <a:spAutoFit/>
          </a:bodyPr>
          <a:lstStyle/>
          <a:p>
            <a:r>
              <a:rPr lang="en-GB" dirty="0" smtClean="0">
                <a:solidFill>
                  <a:srgbClr val="8E258D"/>
                </a:solidFill>
              </a:rPr>
              <a:t>SPA Completion </a:t>
            </a:r>
            <a:r>
              <a:rPr lang="en-GB" dirty="0">
                <a:solidFill>
                  <a:srgbClr val="8E258D"/>
                </a:solidFill>
              </a:rPr>
              <a:t>Accounts</a:t>
            </a:r>
          </a:p>
        </p:txBody>
      </p:sp>
      <p:sp>
        <p:nvSpPr>
          <p:cNvPr id="57" name="Text Box 8"/>
          <p:cNvSpPr txBox="1">
            <a:spLocks noChangeArrowheads="1"/>
          </p:cNvSpPr>
          <p:nvPr/>
        </p:nvSpPr>
        <p:spPr bwMode="auto">
          <a:xfrm>
            <a:off x="4787707" y="4479250"/>
            <a:ext cx="4202289" cy="885524"/>
          </a:xfrm>
          <a:prstGeom prst="rect">
            <a:avLst/>
          </a:prstGeom>
          <a:noFill/>
          <a:ln w="6350">
            <a:noFill/>
            <a:miter lim="800000"/>
            <a:headEnd/>
            <a:tailEnd/>
          </a:ln>
          <a:effectLst/>
        </p:spPr>
        <p:txBody>
          <a:bodyPr wrap="square" lIns="54000" tIns="54000" rIns="54000" bIns="0">
            <a:spAutoFit/>
          </a:bodyPr>
          <a:lstStyle/>
          <a:p>
            <a:r>
              <a:rPr lang="en-GB" dirty="0" smtClean="0">
                <a:solidFill>
                  <a:srgbClr val="8E258D"/>
                </a:solidFill>
              </a:rPr>
              <a:t>May be reflected in valuation for headline price or SPA </a:t>
            </a:r>
            <a:r>
              <a:rPr lang="en-GB" dirty="0">
                <a:solidFill>
                  <a:srgbClr val="8E258D"/>
                </a:solidFill>
              </a:rPr>
              <a:t>treatment</a:t>
            </a:r>
          </a:p>
          <a:p>
            <a:r>
              <a:rPr lang="en-GB" dirty="0" smtClean="0">
                <a:solidFill>
                  <a:srgbClr val="8E258D"/>
                </a:solidFill>
              </a:rPr>
              <a:t>(e.g. indemnities and warranties)</a:t>
            </a:r>
            <a:endParaRPr lang="en-GB" dirty="0">
              <a:solidFill>
                <a:srgbClr val="8E258D"/>
              </a:solidFill>
            </a:endParaRPr>
          </a:p>
        </p:txBody>
      </p:sp>
      <p:sp>
        <p:nvSpPr>
          <p:cNvPr id="58" name="AutoShape 9"/>
          <p:cNvSpPr>
            <a:spLocks/>
          </p:cNvSpPr>
          <p:nvPr/>
        </p:nvSpPr>
        <p:spPr bwMode="auto">
          <a:xfrm>
            <a:off x="4457115" y="1549676"/>
            <a:ext cx="201512" cy="1032063"/>
          </a:xfrm>
          <a:prstGeom prst="rightBrace">
            <a:avLst>
              <a:gd name="adj1" fmla="val 47243"/>
              <a:gd name="adj2" fmla="val 50000"/>
            </a:avLst>
          </a:prstGeom>
          <a:noFill/>
          <a:ln w="28575">
            <a:solidFill>
              <a:srgbClr val="8E258D"/>
            </a:solidFill>
            <a:round/>
            <a:headEnd/>
            <a:tailEnd/>
          </a:ln>
          <a:effectLst/>
        </p:spPr>
        <p:txBody>
          <a:bodyPr wrap="none" lIns="54000" tIns="54000" rIns="54000" bIns="0" anchor="ctr"/>
          <a:lstStyle/>
          <a:p>
            <a:endParaRPr lang="en-US"/>
          </a:p>
        </p:txBody>
      </p:sp>
      <p:sp>
        <p:nvSpPr>
          <p:cNvPr id="59" name="AutoShape 10"/>
          <p:cNvSpPr>
            <a:spLocks/>
          </p:cNvSpPr>
          <p:nvPr/>
        </p:nvSpPr>
        <p:spPr bwMode="auto">
          <a:xfrm>
            <a:off x="4447488" y="3205220"/>
            <a:ext cx="201513" cy="966491"/>
          </a:xfrm>
          <a:prstGeom prst="rightBrace">
            <a:avLst>
              <a:gd name="adj1" fmla="val 47243"/>
              <a:gd name="adj2" fmla="val 50000"/>
            </a:avLst>
          </a:prstGeom>
          <a:noFill/>
          <a:ln w="28575">
            <a:solidFill>
              <a:srgbClr val="8E258D"/>
            </a:solidFill>
            <a:round/>
            <a:headEnd/>
            <a:tailEnd/>
          </a:ln>
          <a:effectLst/>
        </p:spPr>
        <p:txBody>
          <a:bodyPr wrap="none" lIns="54000" tIns="54000" rIns="54000" bIns="0" anchor="ctr"/>
          <a:lstStyle/>
          <a:p>
            <a:endParaRPr lang="en-US"/>
          </a:p>
        </p:txBody>
      </p:sp>
      <p:sp>
        <p:nvSpPr>
          <p:cNvPr id="60" name="AutoShape 11"/>
          <p:cNvSpPr>
            <a:spLocks/>
          </p:cNvSpPr>
          <p:nvPr/>
        </p:nvSpPr>
        <p:spPr bwMode="auto">
          <a:xfrm>
            <a:off x="4475747" y="4488874"/>
            <a:ext cx="151107" cy="949408"/>
          </a:xfrm>
          <a:prstGeom prst="rightBrace">
            <a:avLst>
              <a:gd name="adj1" fmla="val 47243"/>
              <a:gd name="adj2" fmla="val 50000"/>
            </a:avLst>
          </a:prstGeom>
          <a:noFill/>
          <a:ln w="28575">
            <a:solidFill>
              <a:srgbClr val="8E258D"/>
            </a:solidFill>
            <a:round/>
            <a:headEnd/>
            <a:tailEnd/>
          </a:ln>
          <a:effectLst/>
        </p:spPr>
        <p:txBody>
          <a:bodyPr wrap="none" lIns="54000" tIns="54000" rIns="54000" bIns="0" anchor="ctr"/>
          <a:lstStyle/>
          <a:p>
            <a:endParaRPr lang="en-US"/>
          </a:p>
        </p:txBody>
      </p:sp>
      <p:sp>
        <p:nvSpPr>
          <p:cNvPr id="62" name="Oval 61"/>
          <p:cNvSpPr/>
          <p:nvPr/>
        </p:nvSpPr>
        <p:spPr>
          <a:xfrm>
            <a:off x="550311" y="3139872"/>
            <a:ext cx="1626833" cy="36576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11"/>
          <p:cNvSpPr>
            <a:spLocks noChangeArrowheads="1"/>
          </p:cNvSpPr>
          <p:nvPr>
            <p:custDataLst>
              <p:tags r:id="rId1"/>
            </p:custDataLst>
          </p:nvPr>
        </p:nvSpPr>
        <p:spPr bwMode="auto">
          <a:xfrm>
            <a:off x="4940300" y="2362200"/>
            <a:ext cx="3873499" cy="952500"/>
          </a:xfrm>
          <a:prstGeom prst="rect">
            <a:avLst/>
          </a:prstGeom>
          <a:solidFill>
            <a:srgbClr val="007C92"/>
          </a:solidFill>
          <a:ln w="6350">
            <a:noFill/>
            <a:miter lim="800000"/>
            <a:headEnd type="none" w="sm" len="sm"/>
            <a:tailEnd type="none" w="sm" len="sm"/>
          </a:ln>
          <a:effectLst/>
        </p:spPr>
        <p:txBody>
          <a:bodyPr lIns="54000" tIns="54000" rIns="54000" bIns="54000" anchor="ctr"/>
          <a:lstStyle/>
          <a:p>
            <a:pPr algn="ctr" defTabSz="762000">
              <a:spcBef>
                <a:spcPct val="20000"/>
              </a:spcBef>
            </a:pPr>
            <a:r>
              <a:rPr lang="en-GB" sz="1200" dirty="0" smtClean="0">
                <a:solidFill>
                  <a:schemeClr val="bg1"/>
                </a:solidFill>
                <a:latin typeface="Arial"/>
              </a:rPr>
              <a:t>Transactions are typically completed on a cash/debt free basis. Therefore the SPA contemplates an adjustment to the headline price for any net debt left in the company, through the completion mechanism. </a:t>
            </a:r>
            <a:endParaRPr lang="en-GB" sz="1200" dirty="0">
              <a:solidFill>
                <a:schemeClr val="bg1"/>
              </a:solidFill>
              <a:latin typeface="Arial"/>
            </a:endParaRPr>
          </a:p>
        </p:txBody>
      </p:sp>
      <p:cxnSp>
        <p:nvCxnSpPr>
          <p:cNvPr id="16" name="Straight Arrow Connector 15"/>
          <p:cNvCxnSpPr>
            <a:stCxn id="14" idx="1"/>
          </p:cNvCxnSpPr>
          <p:nvPr/>
        </p:nvCxnSpPr>
        <p:spPr>
          <a:xfrm rot="10800000" flipV="1">
            <a:off x="2197100" y="2838450"/>
            <a:ext cx="2743200" cy="4381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18" name="Picture 17"/>
          <p:cNvPicPr>
            <a:picLocks noChangeAspect="1" noChangeArrowheads="1"/>
          </p:cNvPicPr>
          <p:nvPr/>
        </p:nvPicPr>
        <p:blipFill>
          <a:blip r:embed="rId4" cstate="print"/>
          <a:srcRect/>
          <a:stretch>
            <a:fillRect/>
          </a:stretch>
        </p:blipFill>
        <p:spPr bwMode="auto">
          <a:xfrm>
            <a:off x="8045981" y="76200"/>
            <a:ext cx="822960" cy="82296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pPr marL="0" marR="0" lvl="0" indent="0" defTabSz="914400" eaLnBrk="0" fontAlgn="auto" latinLnBrk="0" hangingPunct="0">
              <a:lnSpc>
                <a:spcPct val="100000"/>
              </a:lnSpc>
              <a:spcBef>
                <a:spcPts val="0"/>
              </a:spcBef>
              <a:spcAft>
                <a:spcPts val="0"/>
              </a:spcAft>
              <a:tabLst/>
              <a:defRPr/>
            </a:pPr>
            <a:r>
              <a:rPr lang="en-US" altLang="en-US" sz="1800" b="0" dirty="0" smtClean="0">
                <a:solidFill>
                  <a:schemeClr val="accent1">
                    <a:lumMod val="20000"/>
                    <a:lumOff val="80000"/>
                  </a:schemeClr>
                </a:solidFill>
                <a:latin typeface="Arial" charset="0"/>
                <a:cs typeface="Arial" charset="0"/>
              </a:rPr>
              <a:t>Net debt: Key concepts guide</a:t>
            </a:r>
            <a:br>
              <a:rPr lang="en-US" altLang="en-US" sz="1800" b="0" dirty="0" smtClean="0">
                <a:solidFill>
                  <a:schemeClr val="accent1">
                    <a:lumMod val="20000"/>
                    <a:lumOff val="80000"/>
                  </a:schemeClr>
                </a:solidFill>
                <a:latin typeface="Arial" charset="0"/>
                <a:cs typeface="Arial" charset="0"/>
              </a:rPr>
            </a:br>
            <a:r>
              <a:rPr lang="en-US" altLang="en-US" sz="1800" dirty="0" smtClean="0"/>
              <a:t>Why is it important</a:t>
            </a:r>
            <a:endParaRPr lang="en-US" sz="1800" dirty="0"/>
          </a:p>
        </p:txBody>
      </p:sp>
      <p:graphicFrame>
        <p:nvGraphicFramePr>
          <p:cNvPr id="6" name="Table 5"/>
          <p:cNvGraphicFramePr>
            <a:graphicFrameLocks noGrp="1"/>
          </p:cNvGraphicFramePr>
          <p:nvPr/>
        </p:nvGraphicFramePr>
        <p:xfrm>
          <a:off x="228600" y="1447800"/>
          <a:ext cx="4660900" cy="2593848"/>
        </p:xfrm>
        <a:graphic>
          <a:graphicData uri="http://schemas.openxmlformats.org/drawingml/2006/table">
            <a:tbl>
              <a:tblPr firstRow="1" bandRow="1">
                <a:tableStyleId>{5C22544A-7EE6-4342-B048-85BDC9FD1C3A}</a:tableStyleId>
              </a:tblPr>
              <a:tblGrid>
                <a:gridCol w="2298700"/>
                <a:gridCol w="1155700"/>
                <a:gridCol w="1206500"/>
              </a:tblGrid>
              <a:tr h="368808">
                <a:tc>
                  <a:txBody>
                    <a:bodyPr/>
                    <a:lstStyle/>
                    <a:p>
                      <a:r>
                        <a:rPr lang="en-US" sz="1400" dirty="0" smtClean="0"/>
                        <a:t>Valuation</a:t>
                      </a:r>
                      <a:endParaRPr lang="en-US" sz="1400" dirty="0"/>
                    </a:p>
                  </a:txBody>
                  <a:tcPr/>
                </a:tc>
                <a:tc>
                  <a:txBody>
                    <a:bodyPr/>
                    <a:lstStyle/>
                    <a:p>
                      <a:pPr algn="r"/>
                      <a:r>
                        <a:rPr lang="en-US" sz="1400" dirty="0" smtClean="0"/>
                        <a:t>Example 1</a:t>
                      </a:r>
                      <a:endParaRPr lang="en-US" sz="1400" dirty="0"/>
                    </a:p>
                  </a:txBody>
                  <a:tcPr/>
                </a:tc>
                <a:tc>
                  <a:txBody>
                    <a:bodyPr/>
                    <a:lstStyle/>
                    <a:p>
                      <a:pPr algn="r"/>
                      <a:r>
                        <a:rPr lang="en-US" sz="1400" dirty="0" smtClean="0"/>
                        <a:t>Example 2</a:t>
                      </a:r>
                      <a:endParaRPr lang="en-US" sz="1400" dirty="0"/>
                    </a:p>
                  </a:txBody>
                  <a:tcPr/>
                </a:tc>
              </a:tr>
              <a:tr h="370840">
                <a:tc>
                  <a:txBody>
                    <a:bodyPr/>
                    <a:lstStyle/>
                    <a:p>
                      <a:r>
                        <a:rPr lang="en-US" sz="1400" dirty="0" smtClean="0"/>
                        <a:t>Enterprise</a:t>
                      </a:r>
                      <a:r>
                        <a:rPr lang="en-US" sz="1400" baseline="0" dirty="0" smtClean="0"/>
                        <a:t> value</a:t>
                      </a:r>
                      <a:endParaRPr lang="en-US" sz="1400" dirty="0"/>
                    </a:p>
                  </a:txBody>
                  <a:tcPr/>
                </a:tc>
                <a:tc>
                  <a:txBody>
                    <a:bodyPr/>
                    <a:lstStyle/>
                    <a:p>
                      <a:pPr algn="r"/>
                      <a:r>
                        <a:rPr lang="en-US" sz="1400" dirty="0" smtClean="0"/>
                        <a:t>1000</a:t>
                      </a:r>
                      <a:endParaRPr lang="en-US" sz="1400" dirty="0"/>
                    </a:p>
                  </a:txBody>
                  <a:tcPr/>
                </a:tc>
                <a:tc>
                  <a:txBody>
                    <a:bodyPr/>
                    <a:lstStyle/>
                    <a:p>
                      <a:pPr algn="r"/>
                      <a:r>
                        <a:rPr lang="en-US" sz="1400" dirty="0" smtClean="0"/>
                        <a:t>1000</a:t>
                      </a:r>
                      <a:endParaRPr lang="en-US" sz="1400" dirty="0"/>
                    </a:p>
                  </a:txBody>
                  <a:tcPr/>
                </a:tc>
              </a:tr>
              <a:tr h="370840">
                <a:tc>
                  <a:txBody>
                    <a:bodyPr/>
                    <a:lstStyle/>
                    <a:p>
                      <a:r>
                        <a:rPr lang="en-US" sz="1400" dirty="0" smtClean="0"/>
                        <a:t>Less: debt</a:t>
                      </a:r>
                      <a:endParaRPr lang="en-US" sz="1400" dirty="0"/>
                    </a:p>
                  </a:txBody>
                  <a:tcPr/>
                </a:tc>
                <a:tc>
                  <a:txBody>
                    <a:bodyPr/>
                    <a:lstStyle/>
                    <a:p>
                      <a:pPr algn="r"/>
                      <a:endParaRPr lang="en-US" sz="1400" dirty="0"/>
                    </a:p>
                  </a:txBody>
                  <a:tcPr/>
                </a:tc>
                <a:tc>
                  <a:txBody>
                    <a:bodyPr/>
                    <a:lstStyle/>
                    <a:p>
                      <a:pPr algn="r"/>
                      <a:endParaRPr lang="en-US" sz="1400" dirty="0"/>
                    </a:p>
                  </a:txBody>
                  <a:tcPr/>
                </a:tc>
              </a:tr>
              <a:tr h="370840">
                <a:tc>
                  <a:txBody>
                    <a:bodyPr/>
                    <a:lstStyle/>
                    <a:p>
                      <a:r>
                        <a:rPr lang="en-US" sz="1400" dirty="0" smtClean="0"/>
                        <a:t>Reported debt</a:t>
                      </a:r>
                      <a:endParaRPr lang="en-US" sz="1400" dirty="0"/>
                    </a:p>
                  </a:txBody>
                  <a:tcPr/>
                </a:tc>
                <a:tc>
                  <a:txBody>
                    <a:bodyPr/>
                    <a:lstStyle/>
                    <a:p>
                      <a:pPr algn="r"/>
                      <a:r>
                        <a:rPr lang="en-US" sz="1400" dirty="0" smtClean="0"/>
                        <a:t>(300)</a:t>
                      </a:r>
                      <a:endParaRPr lang="en-US" sz="1400" dirty="0"/>
                    </a:p>
                  </a:txBody>
                  <a:tcPr/>
                </a:tc>
                <a:tc>
                  <a:txBody>
                    <a:bodyPr/>
                    <a:lstStyle/>
                    <a:p>
                      <a:pPr algn="r"/>
                      <a:r>
                        <a:rPr lang="en-US" sz="1400" dirty="0" smtClean="0"/>
                        <a:t>(300)</a:t>
                      </a:r>
                      <a:endParaRPr lang="en-US" sz="1400" dirty="0"/>
                    </a:p>
                  </a:txBody>
                  <a:tcPr/>
                </a:tc>
              </a:tr>
              <a:tr h="370840">
                <a:tc>
                  <a:txBody>
                    <a:bodyPr/>
                    <a:lstStyle/>
                    <a:p>
                      <a:r>
                        <a:rPr lang="en-US" sz="1400" dirty="0" smtClean="0"/>
                        <a:t>Pension liability</a:t>
                      </a:r>
                      <a:endParaRPr lang="en-US" sz="1400" dirty="0"/>
                    </a:p>
                  </a:txBody>
                  <a:tcPr/>
                </a:tc>
                <a:tc>
                  <a:txBody>
                    <a:bodyPr/>
                    <a:lstStyle/>
                    <a:p>
                      <a:pPr algn="r"/>
                      <a:r>
                        <a:rPr lang="en-US" sz="1400" dirty="0" smtClean="0"/>
                        <a:t>(70)</a:t>
                      </a:r>
                      <a:endParaRPr lang="en-US" sz="1400" dirty="0"/>
                    </a:p>
                  </a:txBody>
                  <a:tcPr/>
                </a:tc>
                <a:tc>
                  <a:txBody>
                    <a:bodyPr/>
                    <a:lstStyle/>
                    <a:p>
                      <a:pPr algn="r"/>
                      <a:endParaRPr lang="en-US" sz="1400" dirty="0"/>
                    </a:p>
                  </a:txBody>
                  <a:tcPr/>
                </a:tc>
              </a:tr>
              <a:tr h="370840">
                <a:tc>
                  <a:txBody>
                    <a:bodyPr/>
                    <a:lstStyle/>
                    <a:p>
                      <a:r>
                        <a:rPr lang="en-US" sz="1400" dirty="0" smtClean="0"/>
                        <a:t>Litigation</a:t>
                      </a:r>
                      <a:r>
                        <a:rPr lang="en-US" sz="1400" baseline="0" dirty="0" smtClean="0"/>
                        <a:t> settlement cost</a:t>
                      </a:r>
                      <a:endParaRPr lang="en-US" sz="1400" dirty="0"/>
                    </a:p>
                  </a:txBody>
                  <a:tcPr/>
                </a:tc>
                <a:tc>
                  <a:txBody>
                    <a:bodyPr/>
                    <a:lstStyle/>
                    <a:p>
                      <a:pPr algn="r"/>
                      <a:r>
                        <a:rPr lang="en-US" sz="1400" dirty="0" smtClean="0"/>
                        <a:t>(50)</a:t>
                      </a:r>
                      <a:endParaRPr lang="en-US" sz="1400" dirty="0"/>
                    </a:p>
                  </a:txBody>
                  <a:tcPr/>
                </a:tc>
                <a:tc>
                  <a:txBody>
                    <a:bodyPr/>
                    <a:lstStyle/>
                    <a:p>
                      <a:pPr algn="r"/>
                      <a:endParaRPr lang="en-US" sz="1400" dirty="0"/>
                    </a:p>
                  </a:txBody>
                  <a:tcPr/>
                </a:tc>
              </a:tr>
              <a:tr h="370840">
                <a:tc>
                  <a:txBody>
                    <a:bodyPr/>
                    <a:lstStyle/>
                    <a:p>
                      <a:r>
                        <a:rPr lang="en-US" sz="1400" dirty="0" smtClean="0"/>
                        <a:t>Equity value</a:t>
                      </a:r>
                      <a:endParaRPr lang="en-US" sz="1400" dirty="0"/>
                    </a:p>
                  </a:txBody>
                  <a:tcPr/>
                </a:tc>
                <a:tc>
                  <a:txBody>
                    <a:bodyPr/>
                    <a:lstStyle/>
                    <a:p>
                      <a:pPr algn="r"/>
                      <a:r>
                        <a:rPr lang="en-US" sz="1400" dirty="0" smtClean="0"/>
                        <a:t>580</a:t>
                      </a:r>
                      <a:endParaRPr lang="en-US" sz="1400" dirty="0"/>
                    </a:p>
                  </a:txBody>
                  <a:tcPr/>
                </a:tc>
                <a:tc>
                  <a:txBody>
                    <a:bodyPr/>
                    <a:lstStyle/>
                    <a:p>
                      <a:pPr algn="r"/>
                      <a:r>
                        <a:rPr lang="en-US" sz="1400" dirty="0" smtClean="0"/>
                        <a:t>700</a:t>
                      </a:r>
                      <a:endParaRPr lang="en-US" sz="1400" dirty="0"/>
                    </a:p>
                  </a:txBody>
                  <a:tcPr/>
                </a:tc>
              </a:tr>
            </a:tbl>
          </a:graphicData>
        </a:graphic>
      </p:graphicFrame>
      <p:graphicFrame>
        <p:nvGraphicFramePr>
          <p:cNvPr id="7" name="Table 6"/>
          <p:cNvGraphicFramePr>
            <a:graphicFrameLocks noGrp="1"/>
          </p:cNvGraphicFramePr>
          <p:nvPr/>
        </p:nvGraphicFramePr>
        <p:xfrm>
          <a:off x="254000" y="4305300"/>
          <a:ext cx="4660900" cy="1854200"/>
        </p:xfrm>
        <a:graphic>
          <a:graphicData uri="http://schemas.openxmlformats.org/drawingml/2006/table">
            <a:tbl>
              <a:tblPr firstRow="1" bandRow="1">
                <a:tableStyleId>{5C22544A-7EE6-4342-B048-85BDC9FD1C3A}</a:tableStyleId>
              </a:tblPr>
              <a:tblGrid>
                <a:gridCol w="2298700"/>
                <a:gridCol w="1155700"/>
                <a:gridCol w="1206500"/>
              </a:tblGrid>
              <a:tr h="370840">
                <a:tc>
                  <a:txBody>
                    <a:bodyPr/>
                    <a:lstStyle/>
                    <a:p>
                      <a:r>
                        <a:rPr lang="en-US" sz="1400" dirty="0" smtClean="0"/>
                        <a:t>Financing needs</a:t>
                      </a:r>
                      <a:endParaRPr lang="en-US" sz="1400" dirty="0"/>
                    </a:p>
                  </a:txBody>
                  <a:tcPr/>
                </a:tc>
                <a:tc>
                  <a:txBody>
                    <a:bodyPr/>
                    <a:lstStyle/>
                    <a:p>
                      <a:pPr algn="r"/>
                      <a:r>
                        <a:rPr lang="en-US" sz="1400" dirty="0" smtClean="0"/>
                        <a:t>Example 1</a:t>
                      </a:r>
                      <a:endParaRPr lang="en-US" sz="1400" dirty="0"/>
                    </a:p>
                  </a:txBody>
                  <a:tcPr/>
                </a:tc>
                <a:tc>
                  <a:txBody>
                    <a:bodyPr/>
                    <a:lstStyle/>
                    <a:p>
                      <a:pPr algn="r"/>
                      <a:r>
                        <a:rPr lang="en-US" sz="1400" dirty="0" smtClean="0"/>
                        <a:t>Example 2</a:t>
                      </a:r>
                      <a:endParaRPr lang="en-US" sz="1400" dirty="0"/>
                    </a:p>
                  </a:txBody>
                  <a:tcPr/>
                </a:tc>
              </a:tr>
              <a:tr h="370840">
                <a:tc>
                  <a:txBody>
                    <a:bodyPr/>
                    <a:lstStyle/>
                    <a:p>
                      <a:r>
                        <a:rPr lang="en-US" sz="1400" dirty="0" smtClean="0"/>
                        <a:t>Payment</a:t>
                      </a:r>
                      <a:r>
                        <a:rPr lang="en-US" sz="1400" baseline="0" dirty="0" smtClean="0"/>
                        <a:t> to vendor</a:t>
                      </a:r>
                      <a:endParaRPr lang="en-US" sz="1400" dirty="0"/>
                    </a:p>
                  </a:txBody>
                  <a:tcPr/>
                </a:tc>
                <a:tc>
                  <a:txBody>
                    <a:bodyPr/>
                    <a:lstStyle/>
                    <a:p>
                      <a:pPr algn="r"/>
                      <a:r>
                        <a:rPr lang="en-US" sz="1400" dirty="0" smtClean="0"/>
                        <a:t>580</a:t>
                      </a:r>
                      <a:endParaRPr lang="en-US" sz="1400" dirty="0"/>
                    </a:p>
                  </a:txBody>
                  <a:tcPr/>
                </a:tc>
                <a:tc>
                  <a:txBody>
                    <a:bodyPr/>
                    <a:lstStyle/>
                    <a:p>
                      <a:pPr algn="r"/>
                      <a:r>
                        <a:rPr lang="en-US" sz="1400" dirty="0" smtClean="0"/>
                        <a:t>700</a:t>
                      </a:r>
                      <a:endParaRPr lang="en-US" sz="1400" dirty="0"/>
                    </a:p>
                  </a:txBody>
                  <a:tcPr/>
                </a:tc>
              </a:tr>
              <a:tr h="370840">
                <a:tc>
                  <a:txBody>
                    <a:bodyPr/>
                    <a:lstStyle/>
                    <a:p>
                      <a:r>
                        <a:rPr lang="en-US" sz="1400" dirty="0" smtClean="0"/>
                        <a:t>Refinance debt</a:t>
                      </a:r>
                      <a:endParaRPr lang="en-US" sz="1400" dirty="0"/>
                    </a:p>
                  </a:txBody>
                  <a:tcPr/>
                </a:tc>
                <a:tc>
                  <a:txBody>
                    <a:bodyPr/>
                    <a:lstStyle/>
                    <a:p>
                      <a:pPr algn="r"/>
                      <a:r>
                        <a:rPr lang="en-US" sz="1400" dirty="0" smtClean="0"/>
                        <a:t>300</a:t>
                      </a:r>
                      <a:endParaRPr lang="en-US" sz="1400" dirty="0"/>
                    </a:p>
                  </a:txBody>
                  <a:tcPr/>
                </a:tc>
                <a:tc>
                  <a:txBody>
                    <a:bodyPr/>
                    <a:lstStyle/>
                    <a:p>
                      <a:pPr algn="r"/>
                      <a:r>
                        <a:rPr lang="en-US" sz="1400" dirty="0" smtClean="0"/>
                        <a:t>300</a:t>
                      </a:r>
                      <a:endParaRPr lang="en-US" sz="1400" dirty="0"/>
                    </a:p>
                  </a:txBody>
                  <a:tcPr/>
                </a:tc>
              </a:tr>
              <a:tr h="370840">
                <a:tc>
                  <a:txBody>
                    <a:bodyPr/>
                    <a:lstStyle/>
                    <a:p>
                      <a:r>
                        <a:rPr lang="en-US" sz="1400" dirty="0" smtClean="0"/>
                        <a:t>Pension and</a:t>
                      </a:r>
                      <a:r>
                        <a:rPr lang="en-US" sz="1400" baseline="0" dirty="0" smtClean="0"/>
                        <a:t> litigation </a:t>
                      </a:r>
                      <a:endParaRPr lang="en-US" sz="1400" dirty="0"/>
                    </a:p>
                  </a:txBody>
                  <a:tcPr/>
                </a:tc>
                <a:tc>
                  <a:txBody>
                    <a:bodyPr/>
                    <a:lstStyle/>
                    <a:p>
                      <a:pPr algn="r"/>
                      <a:r>
                        <a:rPr lang="en-US" sz="1400" dirty="0" smtClean="0"/>
                        <a:t>120</a:t>
                      </a:r>
                      <a:endParaRPr lang="en-US" sz="1400" dirty="0"/>
                    </a:p>
                  </a:txBody>
                  <a:tcPr/>
                </a:tc>
                <a:tc>
                  <a:txBody>
                    <a:bodyPr/>
                    <a:lstStyle/>
                    <a:p>
                      <a:pPr algn="r"/>
                      <a:r>
                        <a:rPr lang="en-US" sz="1400" dirty="0" smtClean="0"/>
                        <a:t>120</a:t>
                      </a:r>
                      <a:endParaRPr lang="en-US" sz="1400" dirty="0"/>
                    </a:p>
                  </a:txBody>
                  <a:tcPr/>
                </a:tc>
              </a:tr>
              <a:tr h="370840">
                <a:tc>
                  <a:txBody>
                    <a:bodyPr/>
                    <a:lstStyle/>
                    <a:p>
                      <a:r>
                        <a:rPr lang="en-US" sz="1400" dirty="0" smtClean="0"/>
                        <a:t>Total</a:t>
                      </a:r>
                      <a:endParaRPr lang="en-US" sz="1400" dirty="0"/>
                    </a:p>
                  </a:txBody>
                  <a:tcPr/>
                </a:tc>
                <a:tc>
                  <a:txBody>
                    <a:bodyPr/>
                    <a:lstStyle/>
                    <a:p>
                      <a:pPr algn="r"/>
                      <a:r>
                        <a:rPr lang="en-US" sz="1400" dirty="0" smtClean="0"/>
                        <a:t>1000</a:t>
                      </a:r>
                      <a:endParaRPr lang="en-US" sz="1400" dirty="0"/>
                    </a:p>
                  </a:txBody>
                  <a:tcPr/>
                </a:tc>
                <a:tc>
                  <a:txBody>
                    <a:bodyPr/>
                    <a:lstStyle/>
                    <a:p>
                      <a:pPr algn="r"/>
                      <a:r>
                        <a:rPr lang="en-US" sz="1400" dirty="0" smtClean="0"/>
                        <a:t>1120</a:t>
                      </a:r>
                      <a:endParaRPr lang="en-US" sz="1400" dirty="0"/>
                    </a:p>
                  </a:txBody>
                  <a:tcPr/>
                </a:tc>
              </a:tr>
            </a:tbl>
          </a:graphicData>
        </a:graphic>
      </p:graphicFrame>
      <p:sp>
        <p:nvSpPr>
          <p:cNvPr id="8" name="Oval 7"/>
          <p:cNvSpPr/>
          <p:nvPr/>
        </p:nvSpPr>
        <p:spPr>
          <a:xfrm>
            <a:off x="3941211" y="2542972"/>
            <a:ext cx="1075289" cy="1114628"/>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2734711" y="5756072"/>
            <a:ext cx="2243689" cy="36576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14"/>
          <p:cNvSpPr>
            <a:spLocks noChangeArrowheads="1"/>
          </p:cNvSpPr>
          <p:nvPr>
            <p:custDataLst>
              <p:tags r:id="rId1"/>
            </p:custDataLst>
          </p:nvPr>
        </p:nvSpPr>
        <p:spPr bwMode="auto">
          <a:xfrm>
            <a:off x="5936334" y="1683657"/>
            <a:ext cx="2960923" cy="3789679"/>
          </a:xfrm>
          <a:prstGeom prst="rect">
            <a:avLst/>
          </a:prstGeom>
          <a:solidFill>
            <a:srgbClr val="C792C6"/>
          </a:solidFill>
          <a:ln w="6350">
            <a:noFill/>
            <a:miter lim="800000"/>
            <a:headEnd type="none" w="sm" len="sm"/>
            <a:tailEnd type="none" w="sm" len="sm"/>
          </a:ln>
          <a:effectLst/>
        </p:spPr>
        <p:txBody>
          <a:bodyPr lIns="54000" tIns="54000" rIns="54000" bIns="54000" anchor="ctr" anchorCtr="1"/>
          <a:lstStyle/>
          <a:p>
            <a:pPr marL="117475" indent="-117475" defTabSz="762000">
              <a:spcBef>
                <a:spcPct val="20000"/>
              </a:spcBef>
              <a:buClr>
                <a:schemeClr val="accent1"/>
              </a:buClr>
              <a:buSzPct val="125000"/>
              <a:buFont typeface="Arial" pitchFamily="34" charset="0"/>
              <a:buChar char="▪"/>
            </a:pPr>
            <a:r>
              <a:rPr lang="en-GB" sz="1400" b="1" dirty="0" smtClean="0">
                <a:solidFill>
                  <a:schemeClr val="accent1"/>
                </a:solidFill>
                <a:latin typeface="Arial"/>
              </a:rPr>
              <a:t>When net debt is not correctly identified, it increases the overall funding requirements of the transaction. Such increased needs would have to be financed through equity which reduces the return on investment for the buyer (higher investment same earnings)</a:t>
            </a:r>
          </a:p>
          <a:p>
            <a:pPr marL="117475" indent="-117475" defTabSz="762000">
              <a:spcBef>
                <a:spcPct val="20000"/>
              </a:spcBef>
              <a:buClr>
                <a:schemeClr val="accent1"/>
              </a:buClr>
              <a:buSzPct val="125000"/>
              <a:buFont typeface="Arial" pitchFamily="34" charset="0"/>
              <a:buChar char="▪"/>
            </a:pPr>
            <a:r>
              <a:rPr lang="en-GB" sz="1400" b="1" dirty="0" smtClean="0">
                <a:solidFill>
                  <a:schemeClr val="accent1"/>
                </a:solidFill>
                <a:latin typeface="Arial"/>
              </a:rPr>
              <a:t>In this example, if there are debt like items that don’t require a cash outflow post transaction (e.g.  guarantees, letters of credit), it should still be highlighted for discussion between the vendor, purchaser and their respective lenders. </a:t>
            </a:r>
            <a:endParaRPr lang="en-GB" sz="1400" b="1" dirty="0">
              <a:solidFill>
                <a:schemeClr val="accent1"/>
              </a:solidFill>
              <a:latin typeface="Arial"/>
            </a:endParaRPr>
          </a:p>
        </p:txBody>
      </p:sp>
      <p:cxnSp>
        <p:nvCxnSpPr>
          <p:cNvPr id="29" name="Straight Arrow Connector 28"/>
          <p:cNvCxnSpPr>
            <a:stCxn id="8" idx="6"/>
          </p:cNvCxnSpPr>
          <p:nvPr/>
        </p:nvCxnSpPr>
        <p:spPr>
          <a:xfrm>
            <a:off x="5016500" y="3100286"/>
            <a:ext cx="919843"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31" name="Shape 30"/>
          <p:cNvCxnSpPr>
            <a:stCxn id="9" idx="6"/>
          </p:cNvCxnSpPr>
          <p:nvPr/>
        </p:nvCxnSpPr>
        <p:spPr>
          <a:xfrm flipV="1">
            <a:off x="4978400" y="3120571"/>
            <a:ext cx="522514" cy="2818381"/>
          </a:xfrm>
          <a:prstGeom prst="bentConnector2">
            <a:avLst/>
          </a:prstGeom>
          <a:ln w="25400"/>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bwMode="ltGray">
          <a:xfrm>
            <a:off x="231648" y="1175004"/>
            <a:ext cx="2105063" cy="276999"/>
          </a:xfrm>
          <a:prstGeom prst="rect">
            <a:avLst/>
          </a:prstGeom>
          <a:solidFill>
            <a:srgbClr val="C84E00"/>
          </a:solidFill>
        </p:spPr>
        <p:txBody>
          <a:bodyPr wrap="none" rtlCol="0">
            <a:spAutoFit/>
          </a:bodyPr>
          <a:lstStyle/>
          <a:p>
            <a:r>
              <a:rPr lang="en-US" sz="1200" dirty="0" smtClean="0"/>
              <a:t>For Example Purposes Only</a:t>
            </a:r>
            <a:endParaRPr lang="en-US" sz="1200" dirty="0"/>
          </a:p>
        </p:txBody>
      </p:sp>
      <p:pic>
        <p:nvPicPr>
          <p:cNvPr id="12" name="Picture 11"/>
          <p:cNvPicPr>
            <a:picLocks noChangeAspect="1" noChangeArrowheads="1"/>
          </p:cNvPicPr>
          <p:nvPr/>
        </p:nvPicPr>
        <p:blipFill>
          <a:blip r:embed="rId4" cstate="print"/>
          <a:srcRect/>
          <a:stretch>
            <a:fillRect/>
          </a:stretch>
        </p:blipFill>
        <p:spPr bwMode="auto">
          <a:xfrm>
            <a:off x="8045981" y="76200"/>
            <a:ext cx="822960" cy="82296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FASFONT" val="Univers55"/>
</p:tagLst>
</file>

<file path=ppt/tags/tag10.xml><?xml version="1.0" encoding="utf-8"?>
<p:tagLst xmlns:a="http://schemas.openxmlformats.org/drawingml/2006/main" xmlns:r="http://schemas.openxmlformats.org/officeDocument/2006/relationships" xmlns:p="http://schemas.openxmlformats.org/presentationml/2006/main">
  <p:tag name="FASFONT" val="Univers55"/>
</p:tagLst>
</file>

<file path=ppt/tags/tag11.xml><?xml version="1.0" encoding="utf-8"?>
<p:tagLst xmlns:a="http://schemas.openxmlformats.org/drawingml/2006/main" xmlns:r="http://schemas.openxmlformats.org/officeDocument/2006/relationships" xmlns:p="http://schemas.openxmlformats.org/presentationml/2006/main">
  <p:tag name="FASFONT" val="Univers55"/>
</p:tagLst>
</file>

<file path=ppt/tags/tag12.xml><?xml version="1.0" encoding="utf-8"?>
<p:tagLst xmlns:a="http://schemas.openxmlformats.org/drawingml/2006/main" xmlns:r="http://schemas.openxmlformats.org/officeDocument/2006/relationships" xmlns:p="http://schemas.openxmlformats.org/presentationml/2006/main">
  <p:tag name="FASFONT" val="Univers55"/>
</p:tagLst>
</file>

<file path=ppt/tags/tag13.xml><?xml version="1.0" encoding="utf-8"?>
<p:tagLst xmlns:a="http://schemas.openxmlformats.org/drawingml/2006/main" xmlns:r="http://schemas.openxmlformats.org/officeDocument/2006/relationships" xmlns:p="http://schemas.openxmlformats.org/presentationml/2006/main">
  <p:tag name="ADV_TOP" val="88.62504"/>
  <p:tag name="ADV_LEFT" val="14.12504"/>
  <p:tag name="ADV_HEIGHT" val="359.3197"/>
  <p:tag name="ADV_WIDTH" val="334.9616"/>
</p:tagLst>
</file>

<file path=ppt/tags/tag2.xml><?xml version="1.0" encoding="utf-8"?>
<p:tagLst xmlns:a="http://schemas.openxmlformats.org/drawingml/2006/main" xmlns:r="http://schemas.openxmlformats.org/officeDocument/2006/relationships" xmlns:p="http://schemas.openxmlformats.org/presentationml/2006/main">
  <p:tag name="FASFONT" val="Univers55"/>
</p:tagLst>
</file>

<file path=ppt/tags/tag3.xml><?xml version="1.0" encoding="utf-8"?>
<p:tagLst xmlns:a="http://schemas.openxmlformats.org/drawingml/2006/main" xmlns:r="http://schemas.openxmlformats.org/officeDocument/2006/relationships" xmlns:p="http://schemas.openxmlformats.org/presentationml/2006/main">
  <p:tag name="FASFONT" val="Univers55"/>
</p:tagLst>
</file>

<file path=ppt/tags/tag4.xml><?xml version="1.0" encoding="utf-8"?>
<p:tagLst xmlns:a="http://schemas.openxmlformats.org/drawingml/2006/main" xmlns:r="http://schemas.openxmlformats.org/officeDocument/2006/relationships" xmlns:p="http://schemas.openxmlformats.org/presentationml/2006/main">
  <p:tag name="FASFONT" val="Univers55"/>
</p:tagLst>
</file>

<file path=ppt/tags/tag5.xml><?xml version="1.0" encoding="utf-8"?>
<p:tagLst xmlns:a="http://schemas.openxmlformats.org/drawingml/2006/main" xmlns:r="http://schemas.openxmlformats.org/officeDocument/2006/relationships" xmlns:p="http://schemas.openxmlformats.org/presentationml/2006/main">
  <p:tag name="FASFONT" val="Univers55"/>
</p:tagLst>
</file>

<file path=ppt/tags/tag6.xml><?xml version="1.0" encoding="utf-8"?>
<p:tagLst xmlns:a="http://schemas.openxmlformats.org/drawingml/2006/main" xmlns:r="http://schemas.openxmlformats.org/officeDocument/2006/relationships" xmlns:p="http://schemas.openxmlformats.org/presentationml/2006/main">
  <p:tag name="FASFONT" val="Univers55"/>
</p:tagLst>
</file>

<file path=ppt/tags/tag7.xml><?xml version="1.0" encoding="utf-8"?>
<p:tagLst xmlns:a="http://schemas.openxmlformats.org/drawingml/2006/main" xmlns:r="http://schemas.openxmlformats.org/officeDocument/2006/relationships" xmlns:p="http://schemas.openxmlformats.org/presentationml/2006/main">
  <p:tag name="FASFONT" val="Univers55"/>
</p:tagLst>
</file>

<file path=ppt/tags/tag8.xml><?xml version="1.0" encoding="utf-8"?>
<p:tagLst xmlns:a="http://schemas.openxmlformats.org/drawingml/2006/main" xmlns:r="http://schemas.openxmlformats.org/officeDocument/2006/relationships" xmlns:p="http://schemas.openxmlformats.org/presentationml/2006/main">
  <p:tag name="FASFONT" val="Univers55"/>
</p:tagLst>
</file>

<file path=ppt/tags/tag9.xml><?xml version="1.0" encoding="utf-8"?>
<p:tagLst xmlns:a="http://schemas.openxmlformats.org/drawingml/2006/main" xmlns:r="http://schemas.openxmlformats.org/officeDocument/2006/relationships" xmlns:p="http://schemas.openxmlformats.org/presentationml/2006/main">
  <p:tag name="FASFONT" val="Univers55"/>
</p:tagLst>
</file>

<file path=ppt/theme/theme1.xml><?xml version="1.0" encoding="utf-8"?>
<a:theme xmlns:a="http://schemas.openxmlformats.org/drawingml/2006/main" name="KPMG Template 2007">
  <a:themeElements>
    <a:clrScheme name="Custom 32">
      <a:dk1>
        <a:srgbClr val="000000"/>
      </a:dk1>
      <a:lt1>
        <a:srgbClr val="FFFFFF"/>
      </a:lt1>
      <a:dk2>
        <a:srgbClr val="000000"/>
      </a:dk2>
      <a:lt2>
        <a:srgbClr val="747678"/>
      </a:lt2>
      <a:accent1>
        <a:srgbClr val="00338D"/>
      </a:accent1>
      <a:accent2>
        <a:srgbClr val="6A7F10"/>
      </a:accent2>
      <a:accent3>
        <a:srgbClr val="8E258D"/>
      </a:accent3>
      <a:accent4>
        <a:srgbClr val="007C92"/>
      </a:accent4>
      <a:accent5>
        <a:srgbClr val="B5BF88"/>
      </a:accent5>
      <a:accent6>
        <a:srgbClr val="DADFC3"/>
      </a:accent6>
      <a:hlink>
        <a:srgbClr val="007C92"/>
      </a:hlink>
      <a:folHlink>
        <a:srgbClr val="8E258D"/>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KPMG">
        <a:dk1>
          <a:srgbClr val="000000"/>
        </a:dk1>
        <a:lt1>
          <a:srgbClr val="FFFFFF"/>
        </a:lt1>
        <a:dk2>
          <a:srgbClr val="000000"/>
        </a:dk2>
        <a:lt2>
          <a:srgbClr val="747678"/>
        </a:lt2>
        <a:accent1>
          <a:srgbClr val="00338D"/>
        </a:accent1>
        <a:accent2>
          <a:srgbClr val="6A7F10"/>
        </a:accent2>
        <a:accent3>
          <a:srgbClr val="FFFFFF"/>
        </a:accent3>
        <a:accent4>
          <a:srgbClr val="000000"/>
        </a:accent4>
        <a:accent5>
          <a:srgbClr val="B5BF88"/>
        </a:accent5>
        <a:accent6>
          <a:srgbClr val="5F720D"/>
        </a:accent6>
        <a:hlink>
          <a:srgbClr val="BABBBC"/>
        </a:hlink>
        <a:folHlink>
          <a:srgbClr val="007C9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7BF17E03D014643865FF6E2D5F2D209" ma:contentTypeVersion="17" ma:contentTypeDescription="Create a new document." ma:contentTypeScope="" ma:versionID="8104d6d0cc61a567227b6f7816da12eb">
  <xsd:schema xmlns:xsd="http://www.w3.org/2001/XMLSchema" xmlns:p="http://schemas.microsoft.com/office/2006/metadata/properties" xmlns:ns2="be912a0f-871e-4bc8-abfc-ad9b3a1cba72" targetNamespace="http://schemas.microsoft.com/office/2006/metadata/properties" ma:root="true" ma:fieldsID="14aa5b4281d343cb9347b96283bd65eb" ns2:_="">
    <xsd:import namespace="be912a0f-871e-4bc8-abfc-ad9b3a1cba72"/>
    <xsd:element name="properties">
      <xsd:complexType>
        <xsd:sequence>
          <xsd:element name="documentManagement">
            <xsd:complexType>
              <xsd:all>
                <xsd:element ref="ns2:Abstract" minOccurs="0"/>
                <xsd:element ref="ns2:Category_x002f_DocumentType" minOccurs="0"/>
                <xsd:element ref="ns2:Primary_x0020_Service_x0020_Group_x002f_Service_x0020_Line_x002f_Service_x0020_Network" minOccurs="0"/>
                <xsd:element ref="ns2:Toolkit" minOccurs="0"/>
                <xsd:element ref="ns2:Services" minOccurs="0"/>
                <xsd:element ref="ns2:Secondary_x0020_Service_x0020_Group_x002f_Service_x0020_Line_x002f_Service_x0020_Network" minOccurs="0"/>
                <xsd:element ref="ns2:Keyword" minOccurs="0"/>
                <xsd:element ref="ns2:Risk_x0020_Management_x0020_Level" minOccurs="0"/>
                <xsd:element ref="ns2:Publication_x0020_Date" minOccurs="0"/>
                <xsd:element ref="ns2:Expiry_x0020_Date" minOccurs="0"/>
                <xsd:element ref="ns2:Country_x0020_Name" minOccurs="0"/>
                <xsd:element ref="ns2:KPMG_x0020_Function" minOccurs="0"/>
                <xsd:element ref="ns2:Media_x0020_Type" minOccurs="0"/>
                <xsd:element ref="ns2:Primary_x0020_Language" minOccurs="0"/>
                <xsd:element ref="ns2:Primary_x0020_Owner" minOccurs="0"/>
                <xsd:element ref="ns2:Contact_x0020_Person" minOccurs="0"/>
              </xsd:all>
            </xsd:complexType>
          </xsd:element>
        </xsd:sequence>
      </xsd:complexType>
    </xsd:element>
  </xsd:schema>
  <xsd:schema xmlns:xsd="http://www.w3.org/2001/XMLSchema" xmlns:dms="http://schemas.microsoft.com/office/2006/documentManagement/types" targetNamespace="be912a0f-871e-4bc8-abfc-ad9b3a1cba72" elementFormDefault="qualified">
    <xsd:import namespace="http://schemas.microsoft.com/office/2006/documentManagement/types"/>
    <xsd:element name="Abstract" ma:index="8" nillable="true" ma:displayName="Abstract" ma:default="x" ma:internalName="Abstract">
      <xsd:simpleType>
        <xsd:restriction base="dms:Text">
          <xsd:maxLength value="255"/>
        </xsd:restriction>
      </xsd:simpleType>
    </xsd:element>
    <xsd:element name="Category_x002f_DocumentType" ma:index="9" nillable="true" ma:displayName="Category/DocumentType" ma:internalName="Category_x002f_DocumentType">
      <xsd:simpleType>
        <xsd:restriction base="dms:Text">
          <xsd:maxLength value="255"/>
        </xsd:restriction>
      </xsd:simpleType>
    </xsd:element>
    <xsd:element name="Primary_x0020_Service_x0020_Group_x002f_Service_x0020_Line_x002f_Service_x0020_Network" ma:index="10" nillable="true" ma:displayName="Primary Service Group/Service Line/Service Network" ma:internalName="Primary_x0020_Service_x0020_Group_x002f_Service_x0020_Line_x002f_Service_x0020_Network">
      <xsd:simpleType>
        <xsd:restriction base="dms:Text">
          <xsd:maxLength value="255"/>
        </xsd:restriction>
      </xsd:simpleType>
    </xsd:element>
    <xsd:element name="Toolkit" ma:index="11" nillable="true" ma:displayName="Toolkit" ma:internalName="Toolkit">
      <xsd:simpleType>
        <xsd:restriction base="dms:Text">
          <xsd:maxLength value="255"/>
        </xsd:restriction>
      </xsd:simpleType>
    </xsd:element>
    <xsd:element name="Services" ma:index="12" nillable="true" ma:displayName="Services" ma:internalName="Services">
      <xsd:simpleType>
        <xsd:restriction base="dms:Text">
          <xsd:maxLength value="255"/>
        </xsd:restriction>
      </xsd:simpleType>
    </xsd:element>
    <xsd:element name="Secondary_x0020_Service_x0020_Group_x002f_Service_x0020_Line_x002f_Service_x0020_Network" ma:index="13" nillable="true" ma:displayName="Secondary Service Group/Service Line/Service Network" ma:internalName="Secondary_x0020_Service_x0020_Group_x002f_Service_x0020_Line_x002f_Service_x0020_Network">
      <xsd:simpleType>
        <xsd:restriction base="dms:Note"/>
      </xsd:simpleType>
    </xsd:element>
    <xsd:element name="Keyword" ma:index="14" nillable="true" ma:displayName="Keyword" ma:internalName="Keyword">
      <xsd:simpleType>
        <xsd:restriction base="dms:Text">
          <xsd:maxLength value="255"/>
        </xsd:restriction>
      </xsd:simpleType>
    </xsd:element>
    <xsd:element name="Risk_x0020_Management_x0020_Level" ma:index="15" nillable="true" ma:displayName="Risk Management Level" ma:internalName="Risk_x0020_Management_x0020_Level">
      <xsd:simpleType>
        <xsd:restriction base="dms:Text">
          <xsd:maxLength value="255"/>
        </xsd:restriction>
      </xsd:simpleType>
    </xsd:element>
    <xsd:element name="Publication_x0020_Date" ma:index="16" nillable="true" ma:displayName="Publication Date" ma:format="DateOnly" ma:internalName="Publication_x0020_Date">
      <xsd:simpleType>
        <xsd:restriction base="dms:DateTime"/>
      </xsd:simpleType>
    </xsd:element>
    <xsd:element name="Expiry_x0020_Date" ma:index="17" nillable="true" ma:displayName="Expiry Date" ma:format="DateOnly" ma:internalName="Expiry_x0020_Date">
      <xsd:simpleType>
        <xsd:restriction base="dms:DateTime"/>
      </xsd:simpleType>
    </xsd:element>
    <xsd:element name="Country_x0020_Name" ma:index="18" nillable="true" ma:displayName="Country Name" ma:internalName="Country_x0020_Name">
      <xsd:simpleType>
        <xsd:restriction base="dms:Text">
          <xsd:maxLength value="255"/>
        </xsd:restriction>
      </xsd:simpleType>
    </xsd:element>
    <xsd:element name="KPMG_x0020_Function" ma:index="19" nillable="true" ma:displayName="KPMG Function" ma:internalName="KPMG_x0020_Function">
      <xsd:simpleType>
        <xsd:restriction base="dms:Text">
          <xsd:maxLength value="255"/>
        </xsd:restriction>
      </xsd:simpleType>
    </xsd:element>
    <xsd:element name="Media_x0020_Type" ma:index="20" nillable="true" ma:displayName="Media Type" ma:format="Dropdown" ma:internalName="Media_x0020_Type">
      <xsd:simpleType>
        <xsd:restriction base="dms:Choice">
          <xsd:enumeration value="AUD"/>
          <xsd:enumeration value="BMP"/>
          <xsd:enumeration value="CSV"/>
          <xsd:enumeration value="DAT"/>
          <xsd:enumeration value="DOC"/>
          <xsd:enumeration value="External Link"/>
          <xsd:enumeration value="External Quick Link"/>
          <xsd:enumeration value="FLV"/>
          <xsd:enumeration value="GIF"/>
          <xsd:enumeration value="HTM"/>
          <xsd:enumeration value="Internal Link"/>
          <xsd:enumeration value="Internal Quick Link"/>
          <xsd:enumeration value="JPG"/>
          <xsd:enumeration value="MHT"/>
          <xsd:enumeration value="MP3"/>
          <xsd:enumeration value="MPP"/>
          <xsd:enumeration value="MSG"/>
          <xsd:enumeration value="MSI"/>
          <xsd:enumeration value="OBD"/>
          <xsd:enumeration value="PDF"/>
          <xsd:enumeration value="PNG"/>
          <xsd:enumeration value="PPT"/>
          <xsd:enumeration value="RTF"/>
          <xsd:enumeration value="SWF"/>
          <xsd:enumeration value="TXT"/>
          <xsd:enumeration value="VID"/>
          <xsd:enumeration value="VSD"/>
          <xsd:enumeration value="WMF"/>
          <xsd:enumeration value="XLA"/>
          <xsd:enumeration value="XLS"/>
          <xsd:enumeration value="ZIP"/>
        </xsd:restriction>
      </xsd:simpleType>
    </xsd:element>
    <xsd:element name="Primary_x0020_Language" ma:index="21" nillable="true" ma:displayName="Primary Language" ma:default="English" ma:internalName="Primary_x0020_Language">
      <xsd:simpleType>
        <xsd:restriction base="dms:Text">
          <xsd:maxLength value="255"/>
        </xsd:restriction>
      </xsd:simpleType>
    </xsd:element>
    <xsd:element name="Primary_x0020_Owner" ma:index="22" nillable="true" ma:displayName="Primary Owner" ma:default="Global Advisory Development" ma:internalName="Primary_x0020_Owner">
      <xsd:simpleType>
        <xsd:restriction base="dms:Text">
          <xsd:maxLength value="255"/>
        </xsd:restriction>
      </xsd:simpleType>
    </xsd:element>
    <xsd:element name="Contact_x0020_Person" ma:index="23" nillable="true" ma:displayName="Contact Person" ma:default="KPMG" ma:internalName="Contact_x0020_Person">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p:properties xmlns:p="http://schemas.microsoft.com/office/2006/metadata/properties" xmlns:xsi="http://www.w3.org/2001/XMLSchema-instance">
  <documentManagement>
    <Media_x0020_Type xmlns="be912a0f-871e-4bc8-abfc-ad9b3a1cba72">PPT</Media_x0020_Type>
    <KPMG_x0020_Function xmlns="be912a0f-871e-4bc8-abfc-ad9b3a1cba72">Advisory</KPMG_x0020_Function>
    <Primary_x0020_Owner xmlns="be912a0f-871e-4bc8-abfc-ad9b3a1cba72">Global Advisory Development</Primary_x0020_Owner>
    <Abstract xmlns="be912a0f-871e-4bc8-abfc-ad9b3a1cba72">The purpose of this document is to assist professionals in gaining an understanding of fundamental concepts around net debt. It explains the meaning, importance and due diligence considerations in relation to net debt.  </Abstract>
    <Category_x002f_DocumentType xmlns="be912a0f-871e-4bc8-abfc-ad9b3a1cba72">Methodology &amp; Tools | Technique Paper</Category_x002f_DocumentType>
    <Toolkit xmlns="be912a0f-871e-4bc8-abfc-ad9b3a1cba72">Financial Due Diligence</Toolkit>
    <Expiry_x0020_Date xmlns="be912a0f-871e-4bc8-abfc-ad9b3a1cba72">2013-10-24T22:00:00+00:00</Expiry_x0020_Date>
    <Contact_x0020_Person xmlns="be912a0f-871e-4bc8-abfc-ad9b3a1cba72">Global Advisory Development</Contact_x0020_Person>
    <Secondary_x0020_Service_x0020_Group_x002f_Service_x0020_Line_x002f_Service_x0020_Network xmlns="be912a0f-871e-4bc8-abfc-ad9b3a1cba72">DA | TS | Buy Side - Corporate and Private Equity; DA | TS | Sell Side - Corporate and Private Equity</Secondary_x0020_Service_x0020_Group_x002f_Service_x0020_Line_x002f_Service_x0020_Network>
    <Country_x0020_Name xmlns="be912a0f-871e-4bc8-abfc-ad9b3a1cba72">Global | GO</Country_x0020_Name>
    <Keyword xmlns="be912a0f-871e-4bc8-abfc-ad9b3a1cba72">FDD_WA_Debt</Keyword>
    <Risk_x0020_Management_x0020_Level xmlns="be912a0f-871e-4bc8-abfc-ad9b3a1cba72">1. Risk Reviewed</Risk_x0020_Management_x0020_Level>
    <Primary_x0020_Service_x0020_Group_x002f_Service_x0020_Line_x002f_Service_x0020_Network xmlns="be912a0f-871e-4bc8-abfc-ad9b3a1cba72">DA | TS</Primary_x0020_Service_x0020_Group_x002f_Service_x0020_Line_x002f_Service_x0020_Network>
    <Services xmlns="be912a0f-871e-4bc8-abfc-ad9b3a1cba72">Financial Due Diligence</Services>
    <Publication_x0020_Date xmlns="be912a0f-871e-4bc8-abfc-ad9b3a1cba72">2012-01-23T23:00:00+00:00</Publication_x0020_Date>
    <Primary_x0020_Language xmlns="be912a0f-871e-4bc8-abfc-ad9b3a1cba72">English</Primary_x0020_Languag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ct:contentTypeSchema xmlns:ct="http://schemas.microsoft.com/office/2006/metadata/contentType" xmlns:ma="http://schemas.microsoft.com/office/2006/metadata/properties/metaAttributes" ct:_="" ma:_="" ma:contentTypeName="Clean Team Document" ma:contentTypeID="0x01010D00D03250A7DD12EA4F82474666A1769A020017891F5ACEFD40438639142355CBAF12" ma:contentTypeVersion="94" ma:contentTypeDescription="" ma:contentTypeScope="" ma:versionID="b6fa68c10bcbfe16f5dd8e8506e919e7">
  <xsd:schema xmlns:xsd="http://www.w3.org/2001/XMLSchema" xmlns:p="http://schemas.microsoft.com/office/2006/metadata/properties" xmlns:ns1="http://schemas.microsoft.com/sharepoint/v3" xmlns:ns2="36a1efc2-d798-49a0-b287-5ea8e702f8a2" xmlns:ns3="cf981484-ed93-4090-baf6-fe2481f804a7" xmlns:ns4="3b8ef508-e9d1-4b2f-9c4d-11b1305c9fbd" xmlns:ns5="http://schemas.microsoft.com/sharepoint/v3/fields" xmlns:ns6="d5eb7b08-b2c5-40f5-90dd-3641eb55a45e" xmlns:ns7="489cfb28-c304-49d6-bddc-c8ec7c386673" targetNamespace="http://schemas.microsoft.com/office/2006/metadata/properties" ma:root="true" ma:fieldsID="1e8a956a5ef3ba11fe20f9b69c369283" ns1:_="" ns2:_="" ns3:_="" ns4:_="" ns5:_="" ns6:_="" ns7:_="">
    <xsd:import namespace="http://schemas.microsoft.com/sharepoint/v3"/>
    <xsd:import namespace="36a1efc2-d798-49a0-b287-5ea8e702f8a2"/>
    <xsd:import namespace="cf981484-ed93-4090-baf6-fe2481f804a7"/>
    <xsd:import namespace="3b8ef508-e9d1-4b2f-9c4d-11b1305c9fbd"/>
    <xsd:import namespace="http://schemas.microsoft.com/sharepoint/v3/fields"/>
    <xsd:import namespace="d5eb7b08-b2c5-40f5-90dd-3641eb55a45e"/>
    <xsd:import namespace="489cfb28-c304-49d6-bddc-c8ec7c386673"/>
    <xsd:element name="properties">
      <xsd:complexType>
        <xsd:sequence>
          <xsd:element name="documentManagement">
            <xsd:complexType>
              <xsd:all>
                <xsd:element ref="ns2:Sanitization_x0020_Stage" minOccurs="0"/>
                <xsd:element ref="ns3:Abstract" minOccurs="0"/>
                <xsd:element ref="ns2:_x0023__x0020_of_x0020_Pages" minOccurs="0"/>
                <xsd:element ref="ns4:Risk_x0020_Management_x0020_Level" minOccurs="0"/>
                <xsd:element ref="ns1:Priority" minOccurs="0"/>
                <xsd:element ref="ns2:Internal_x0020_Use_x0020_Only" minOccurs="0"/>
                <xsd:element ref="ns4:Category_x002f_DocumentType" minOccurs="0"/>
                <xsd:element ref="ns4:Country_x0020_Name" minOccurs="0"/>
                <xsd:element ref="ns4:Global_x0020_Coverage" minOccurs="0"/>
                <xsd:element ref="ns4:Primary_x0020_Language" minOccurs="0"/>
                <xsd:element ref="ns4:Expiry_x0020_Date" minOccurs="0"/>
                <xsd:element ref="ns4:PublicationDate" minOccurs="0"/>
                <xsd:element ref="ns4:PrimarySGSLSN0" minOccurs="0"/>
                <xsd:element ref="ns4:Services" minOccurs="0"/>
                <xsd:element ref="ns4:Toolkit0" minOccurs="0"/>
                <xsd:element ref="ns4:SecondarySGSLSN" minOccurs="0"/>
                <xsd:element ref="ns4:LOB_x002f_Sector_x002f_Subsector" minOccurs="0"/>
                <xsd:element ref="ns4:IT_x0020_Platform" minOccurs="0"/>
                <xsd:element ref="ns2:Website" minOccurs="0"/>
                <xsd:element ref="ns2:Reviewer_x0020_Comments" minOccurs="0"/>
                <xsd:element ref="ns2:Website_x0020_Subfolder" minOccurs="0"/>
                <xsd:element ref="ns2:Document_x0020_Level" minOccurs="0"/>
                <xsd:element ref="ns5:KPMGMW3FunctionSelection" minOccurs="0"/>
                <xsd:element ref="ns5:KPMGMW3IndustrySectorSubSectorSelection" minOccurs="0"/>
                <xsd:element ref="ns1:KPMGMW3Language" minOccurs="0"/>
                <xsd:element ref="ns1:KPMGMW3Geography" minOccurs="0"/>
                <xsd:element ref="ns5:KPMGMW3SubService" minOccurs="0"/>
                <xsd:element ref="ns5:KPMGMW3SubSector" minOccurs="0"/>
                <xsd:element ref="ns5:KPMGMW3Sector" minOccurs="0"/>
                <xsd:element ref="ns5:KPMGMW3Function" minOccurs="0"/>
                <xsd:element ref="ns5:KPMGMW3DocumentType" minOccurs="0"/>
                <xsd:element ref="ns5:KPMGMW3Service" minOccurs="0"/>
                <xsd:element ref="ns4:Media_x0020_Type" minOccurs="0"/>
                <xsd:element ref="ns6:PostJobsID" minOccurs="0"/>
                <xsd:element ref="ns7:Copied" minOccurs="0"/>
                <xsd:element ref="ns7:Contact_x0020_Person" minOccurs="0"/>
                <xsd:element ref="ns7:Active_x0020_Status" minOccurs="0"/>
                <xsd:element ref="ns7:KPMG_x0020_Function" minOccurs="0"/>
                <xsd:element ref="ns7:Keyword" minOccurs="0"/>
                <xsd:element ref="ns7:Primary_x0020_Owner0" minOccurs="0"/>
              </xsd:all>
            </xsd:complexType>
          </xsd:element>
        </xsd:sequence>
      </xsd:complexType>
    </xsd:element>
  </xsd:schema>
  <xsd:schema xmlns:xsd="http://www.w3.org/2001/XMLSchema" xmlns:dms="http://schemas.microsoft.com/office/2006/documentManagement/types" targetNamespace="http://schemas.microsoft.com/sharepoint/v3" elementFormDefault="qualified">
    <xsd:import namespace="http://schemas.microsoft.com/office/2006/documentManagement/types"/>
    <xsd:element name="Priority" ma:index="6" nillable="true" ma:displayName="Priority" ma:default="(2) Normal" ma:internalName="Priority">
      <xsd:simpleType>
        <xsd:restriction base="dms:Choice">
          <xsd:enumeration value="(1) High"/>
          <xsd:enumeration value="(2) Normal"/>
          <xsd:enumeration value="(3) Low"/>
        </xsd:restriction>
      </xsd:simpleType>
    </xsd:element>
    <xsd:element name="KPMGMW3Language" ma:index="28" nillable="true" ma:displayName="zzzLanguage" ma:description="Identifies the language of the resource" ma:hidden="true" ma:internalName="KPMGMW3Language" ma:readOnly="false">
      <xsd:simpleType>
        <xsd:restriction base="dms:Unknown"/>
      </xsd:simpleType>
    </xsd:element>
    <xsd:element name="KPMGMW3Geography" ma:index="29" nillable="true" ma:displayName="zzzGeographic coverageOLD" ma:description="Country the content item applies to. &#10;It is possible to select multiple countries by holding down the Ctrl key while making the selections." ma:hidden="true" ma:internalName="KPMGMW3Geography" ma:readOnly="false">
      <xsd:simpleType>
        <xsd:restriction base="dms:Unknown"/>
      </xsd:simpleType>
    </xsd:element>
  </xsd:schema>
  <xsd:schema xmlns:xsd="http://www.w3.org/2001/XMLSchema" xmlns:dms="http://schemas.microsoft.com/office/2006/documentManagement/types" targetNamespace="36a1efc2-d798-49a0-b287-5ea8e702f8a2" elementFormDefault="qualified">
    <xsd:import namespace="http://schemas.microsoft.com/office/2006/documentManagement/types"/>
    <xsd:element name="Sanitization_x0020_Stage" ma:index="2" nillable="true" ma:displayName="Clean Team Stage" ma:default="1-Staging" ma:format="RadioButtons" ma:internalName="Sanitization_x0020_Stage">
      <xsd:simpleType>
        <xsd:restriction base="dms:Choice">
          <xsd:enumeration value="1-Staging"/>
          <xsd:enumeration value="2-On Deck"/>
          <xsd:enumeration value="3-Scrub"/>
          <xsd:enumeration value="4-PM Review"/>
          <xsd:enumeration value="5-PM Review Complete"/>
          <xsd:enumeration value="6-GSC Quality Review"/>
          <xsd:enumeration value="7-DPP"/>
          <xsd:enumeration value="8-GBRC"/>
          <xsd:enumeration value="9-Clean Team Final Review"/>
          <xsd:enumeration value="10-Post"/>
          <xsd:enumeration value="11-Posted"/>
        </xsd:restriction>
      </xsd:simpleType>
    </xsd:element>
    <xsd:element name="_x0023__x0020_of_x0020_Pages" ma:index="4" nillable="true" ma:displayName="# of Pages" ma:decimals="0" ma:internalName="_x0023__x0020_of_x0020_Pages">
      <xsd:simpleType>
        <xsd:restriction base="dms:Number"/>
      </xsd:simpleType>
    </xsd:element>
    <xsd:element name="Internal_x0020_Use_x0020_Only" ma:index="7" nillable="true" ma:displayName="Internal Use Only" ma:default="0" ma:internalName="Internal_x0020_Use_x0020_Only">
      <xsd:simpleType>
        <xsd:restriction base="dms:Boolean"/>
      </xsd:simpleType>
    </xsd:element>
    <xsd:element name="Website" ma:index="21" nillable="true" ma:displayName="Website" ma:internalName="Website">
      <xsd:simpleType>
        <xsd:restriction base="dms:Text">
          <xsd:maxLength value="255"/>
        </xsd:restriction>
      </xsd:simpleType>
    </xsd:element>
    <xsd:element name="Reviewer_x0020_Comments" ma:index="22" nillable="true" ma:displayName="Reviewer Comments" ma:internalName="Reviewer_x0020_Comments">
      <xsd:simpleType>
        <xsd:restriction base="dms:Note"/>
      </xsd:simpleType>
    </xsd:element>
    <xsd:element name="Website_x0020_Subfolder" ma:index="23" nillable="true" ma:displayName="Website Subfolder" ma:internalName="Website_x0020_Subfolder">
      <xsd:simpleType>
        <xsd:restriction base="dms:Text">
          <xsd:maxLength value="255"/>
        </xsd:restriction>
      </xsd:simpleType>
    </xsd:element>
    <xsd:element name="Document_x0020_Level" ma:index="25" nillable="true" ma:displayName="zzzDocument LevelOLD" ma:format="RadioButtons" ma:hidden="true" ma:internalName="Document_x0020_Level" ma:readOnly="false">
      <xsd:simpleType>
        <xsd:restriction base="dms:Choice">
          <xsd:enumeration value="1"/>
          <xsd:enumeration value="2"/>
        </xsd:restriction>
      </xsd:simpleType>
    </xsd:element>
  </xsd:schema>
  <xsd:schema xmlns:xsd="http://www.w3.org/2001/XMLSchema" xmlns:dms="http://schemas.microsoft.com/office/2006/documentManagement/types" targetNamespace="cf981484-ed93-4090-baf6-fe2481f804a7" elementFormDefault="qualified">
    <xsd:import namespace="http://schemas.microsoft.com/office/2006/documentManagement/types"/>
    <xsd:element name="Abstract" ma:index="3" nillable="true" ma:displayName="Abstract" ma:internalName="Abstract">
      <xsd:simpleType>
        <xsd:restriction base="dms:Note"/>
      </xsd:simpleType>
    </xsd:element>
  </xsd:schema>
  <xsd:schema xmlns:xsd="http://www.w3.org/2001/XMLSchema" xmlns:dms="http://schemas.microsoft.com/office/2006/documentManagement/types" targetNamespace="3b8ef508-e9d1-4b2f-9c4d-11b1305c9fbd" elementFormDefault="qualified">
    <xsd:import namespace="http://schemas.microsoft.com/office/2006/documentManagement/types"/>
    <xsd:element name="Risk_x0020_Management_x0020_Level" ma:index="5" nillable="true" ma:displayName="Risk Management Level" ma:list="{4496d8a9-1db5-4886-8b5c-cc7b0d72739c}" ma:internalName="Risk_x0020_Management_x0020_Level" ma:showField="Risk_x0020_Management_x0020_Leve">
      <xsd:simpleType>
        <xsd:restriction base="dms:Lookup"/>
      </xsd:simpleType>
    </xsd:element>
    <xsd:element name="Category_x002f_DocumentType" ma:index="8" nillable="true" ma:displayName="Category/DocumentType" ma:list="{457437b8-c49f-4149-8c53-cf2d4f5c631b}" ma:internalName="Category_x002f_DocumentType" ma:showField="Category_x002f_DocumentType">
      <xsd:simpleType>
        <xsd:restriction base="dms:Lookup"/>
      </xsd:simpleType>
    </xsd:element>
    <xsd:element name="Country_x0020_Name" ma:index="9" nillable="true" ma:displayName="Country Name" ma:list="{2d3f2165-d692-4825-a2ff-7af432f098ee}" ma:internalName="Country_x0020_Name" ma:showField="Country">
      <xsd:complexType>
        <xsd:complexContent>
          <xsd:extension base="dms:MultiChoiceLookup">
            <xsd:sequence>
              <xsd:element name="Value" type="dms:Lookup" maxOccurs="unbounded" minOccurs="0" nillable="true"/>
            </xsd:sequence>
          </xsd:extension>
        </xsd:complexContent>
      </xsd:complexType>
    </xsd:element>
    <xsd:element name="Global_x0020_Coverage" ma:index="10" nillable="true" ma:displayName="Global Coverage" ma:default="1" ma:internalName="Global_x0020_Coverage">
      <xsd:simpleType>
        <xsd:restriction base="dms:Boolean"/>
      </xsd:simpleType>
    </xsd:element>
    <xsd:element name="Primary_x0020_Language" ma:index="11" nillable="true" ma:displayName="Primary Language" ma:list="{d19c3b01-2ebb-4a87-96e2-8418c24ef865}" ma:internalName="Primary_x0020_Language" ma:showField="Language">
      <xsd:simpleType>
        <xsd:restriction base="dms:Lookup"/>
      </xsd:simpleType>
    </xsd:element>
    <xsd:element name="Expiry_x0020_Date" ma:index="12" nillable="true" ma:displayName="Expiry Date" ma:format="DateOnly" ma:internalName="Expiry_x0020_Date">
      <xsd:simpleType>
        <xsd:restriction base="dms:DateTime"/>
      </xsd:simpleType>
    </xsd:element>
    <xsd:element name="PublicationDate" ma:index="13" nillable="true" ma:displayName="Publication Date" ma:description="If you are confused about what the Publish Date should be, please consult with the Project Manager." ma:format="DateOnly" ma:internalName="PublicationDate">
      <xsd:simpleType>
        <xsd:restriction base="dms:DateTime"/>
      </xsd:simpleType>
    </xsd:element>
    <xsd:element name="PrimarySGSLSN0" ma:index="15" nillable="true" ma:displayName="Primary Service Group/Service Line/Service Network" ma:list="{a6c94cfa-c306-4177-be17-51ba6cd40cd0}" ma:internalName="PrimarySGSLSN0" ma:showField="ServiceGroup_x002f_ServiceLine_x">
      <xsd:simpleType>
        <xsd:restriction base="dms:Lookup"/>
      </xsd:simpleType>
    </xsd:element>
    <xsd:element name="Services" ma:index="16" nillable="true" ma:displayName="Services" ma:list="{77152ed9-4dc2-4930-a4b5-e50e64c61d75}" ma:internalName="Services" ma:showField="Service">
      <xsd:complexType>
        <xsd:complexContent>
          <xsd:extension base="dms:MultiChoiceLookup">
            <xsd:sequence>
              <xsd:element name="Value" type="dms:Lookup" maxOccurs="unbounded" minOccurs="0" nillable="true"/>
            </xsd:sequence>
          </xsd:extension>
        </xsd:complexContent>
      </xsd:complexType>
    </xsd:element>
    <xsd:element name="Toolkit0" ma:index="17" nillable="true" ma:displayName="Toolkit" ma:list="{484968ca-a474-4a60-a5b4-b2503f4967c7}" ma:internalName="Toolkit0" ma:showField="Toolkit">
      <xsd:complexType>
        <xsd:complexContent>
          <xsd:extension base="dms:MultiChoiceLookup">
            <xsd:sequence>
              <xsd:element name="Value" type="dms:Lookup" maxOccurs="unbounded" minOccurs="0" nillable="true"/>
            </xsd:sequence>
          </xsd:extension>
        </xsd:complexContent>
      </xsd:complexType>
    </xsd:element>
    <xsd:element name="SecondarySGSLSN" ma:index="18" nillable="true" ma:displayName="Secondary Service Group/Service Line/Service Network" ma:list="{a6c94cfa-c306-4177-be17-51ba6cd40cd0}" ma:internalName="SecondarySGSLSN" ma:showField="ServiceGroup_x002f_ServiceLine_x">
      <xsd:complexType>
        <xsd:complexContent>
          <xsd:extension base="dms:MultiChoiceLookup">
            <xsd:sequence>
              <xsd:element name="Value" type="dms:Lookup" maxOccurs="unbounded" minOccurs="0" nillable="true"/>
            </xsd:sequence>
          </xsd:extension>
        </xsd:complexContent>
      </xsd:complexType>
    </xsd:element>
    <xsd:element name="LOB_x002f_Sector_x002f_Subsector" ma:index="19" nillable="true" ma:displayName="LOB/Sector/Subsector" ma:list="{d7502378-bb85-4107-b2c0-bb3dc9a795f8}" ma:internalName="LOB_x002f_Sector_x002f_Subsector" ma:showField="LOB_x002f_Sector_x002f_Subsector">
      <xsd:complexType>
        <xsd:complexContent>
          <xsd:extension base="dms:MultiChoiceLookup">
            <xsd:sequence>
              <xsd:element name="Value" type="dms:Lookup" maxOccurs="unbounded" minOccurs="0" nillable="true"/>
            </xsd:sequence>
          </xsd:extension>
        </xsd:complexContent>
      </xsd:complexType>
    </xsd:element>
    <xsd:element name="IT_x0020_Platform" ma:index="20" nillable="true" ma:displayName="IT Platform" ma:list="{0f03e8d2-d830-4a70-8eca-dc50d1e1997e}" ma:internalName="IT_x0020_Platform" ma:showField="Platform">
      <xsd:simpleType>
        <xsd:restriction base="dms:Lookup"/>
      </xsd:simpleType>
    </xsd:element>
    <xsd:element name="Media_x0020_Type" ma:index="41" nillable="true" ma:displayName="Media Type" ma:list="{bfbeafc4-81d3-4fff-99fb-d4b842061d11}" ma:internalName="Media_x0020_Type" ma:showField="Media_x0020_Type">
      <xsd:simpleType>
        <xsd:restriction base="dms:Lookup"/>
      </xsd:simpleType>
    </xsd:element>
  </xsd:schema>
  <xsd:schema xmlns:xsd="http://www.w3.org/2001/XMLSchema" xmlns:dms="http://schemas.microsoft.com/office/2006/documentManagement/types" targetNamespace="http://schemas.microsoft.com/sharepoint/v3/fields" elementFormDefault="qualified">
    <xsd:import namespace="http://schemas.microsoft.com/office/2006/documentManagement/types"/>
    <xsd:element name="KPMGMW3FunctionSelection" ma:index="26" nillable="true" ma:displayName="zzzFunction/Service/SubService SelectionOLD" ma:description="Function/Service/SubService Selection" ma:hidden="true" ma:internalName="KPMGMW3FunctionSelection" ma:readOnly="false">
      <xsd:simpleType>
        <xsd:restriction base="dms:Unknown"/>
      </xsd:simpleType>
    </xsd:element>
    <xsd:element name="KPMGMW3IndustrySectorSubSectorSelection" ma:index="27" nillable="true" ma:displayName="zzzIndustry Sector/SubSector SelectionOLD" ma:description="Industry Multi Selection Sector/SubSector Selection" ma:hidden="true" ma:internalName="KPMGMW3IndustrySectorSubSectorSelection" ma:readOnly="false">
      <xsd:simpleType>
        <xsd:restriction base="dms:Unknown"/>
      </xsd:simpleType>
    </xsd:element>
    <xsd:element name="KPMGMW3SubService" ma:index="30" nillable="true" ma:displayName="Sub Service" ma:description="Identifies the KPMG sub service which is discussed or targeted in this folder" ma:internalName="KPMGMW3SubService" ma:readOnly="true">
      <xsd:simpleType>
        <xsd:restriction base="dms:Text"/>
      </xsd:simpleType>
    </xsd:element>
    <xsd:element name="KPMGMW3SubSector" ma:index="33" nillable="true" ma:displayName="Sub Sector" ma:description="Sub Sector" ma:internalName="KPMGMW3SubSector" ma:readOnly="true">
      <xsd:simpleType>
        <xsd:restriction base="dms:Text"/>
      </xsd:simpleType>
    </xsd:element>
    <xsd:element name="KPMGMW3Sector" ma:index="35" nillable="true" ma:displayName="Sector" ma:description="Sector" ma:internalName="KPMGMW3Sector" ma:readOnly="true">
      <xsd:simpleType>
        <xsd:restriction base="dms:Text"/>
      </xsd:simpleType>
    </xsd:element>
    <xsd:element name="KPMGMW3Function" ma:index="38" nillable="true" ma:displayName="Function" ma:description="Function" ma:internalName="KPMGMW3Function" ma:readOnly="true">
      <xsd:simpleType>
        <xsd:restriction base="dms:Text"/>
      </xsd:simpleType>
    </xsd:element>
    <xsd:element name="KPMGMW3DocumentType" ma:index="39" nillable="true" ma:displayName="zzzDocument TypeOLD" ma:description="" ma:hidden="true" ma:internalName="KPMGMW3DocumentType" ma:readOnly="false">
      <xsd:simpleType>
        <xsd:restriction base="dms:Unknown"/>
      </xsd:simpleType>
    </xsd:element>
    <xsd:element name="KPMGMW3Service" ma:index="40" nillable="true" ma:displayName="Service" ma:description="Identifies the KPMG service which is discussed or targeted in this folder" ma:internalName="KPMGMW3Service" ma:readOnly="true">
      <xsd:simpleType>
        <xsd:restriction base="dms:Text"/>
      </xsd:simpleType>
    </xsd:element>
  </xsd:schema>
  <xsd:schema xmlns:xsd="http://www.w3.org/2001/XMLSchema" xmlns:dms="http://schemas.microsoft.com/office/2006/documentManagement/types" targetNamespace="d5eb7b08-b2c5-40f5-90dd-3641eb55a45e" elementFormDefault="qualified">
    <xsd:import namespace="http://schemas.microsoft.com/office/2006/documentManagement/types"/>
    <xsd:element name="PostJobsID" ma:index="42" nillable="true" ma:displayName="CT Folder Name" ma:list="{6e3a48a6-73f8-4200-b825-01fc03fe288f}" ma:internalName="PostJobsID" ma:showField="LinkTitleNoMenu">
      <xsd:simpleType>
        <xsd:restriction base="dms:Lookup"/>
      </xsd:simpleType>
    </xsd:element>
  </xsd:schema>
  <xsd:schema xmlns:xsd="http://www.w3.org/2001/XMLSchema" xmlns:dms="http://schemas.microsoft.com/office/2006/documentManagement/types" targetNamespace="489cfb28-c304-49d6-bddc-c8ec7c386673" elementFormDefault="qualified">
    <xsd:import namespace="http://schemas.microsoft.com/office/2006/documentManagement/types"/>
    <xsd:element name="Copied" ma:index="43" nillable="true" ma:displayName="Copied" ma:default="0" ma:internalName="Copied">
      <xsd:simpleType>
        <xsd:restriction base="dms:Boolean"/>
      </xsd:simpleType>
    </xsd:element>
    <xsd:element name="Contact_x0020_Person" ma:index="45" nillable="true" ma:displayName="Contact Person" ma:internalName="Contact_x0020_Person">
      <xsd:simpleType>
        <xsd:restriction base="dms:Text">
          <xsd:maxLength value="255"/>
        </xsd:restriction>
      </xsd:simpleType>
    </xsd:element>
    <xsd:element name="Active_x0020_Status" ma:index="46" nillable="true" ma:displayName="Active Status" ma:default="Active" ma:format="Dropdown" ma:internalName="Active_x0020_Status">
      <xsd:simpleType>
        <xsd:restriction base="dms:Choice">
          <xsd:enumeration value="Active"/>
          <xsd:enumeration value="Inactive"/>
          <xsd:enumeration value="DPP Hold"/>
        </xsd:restriction>
      </xsd:simpleType>
    </xsd:element>
    <xsd:element name="KPMG_x0020_Function" ma:index="47" nillable="true" ma:displayName="KPMG Function" ma:default="Advisory" ma:format="Dropdown" ma:internalName="KPMG_x0020_Function">
      <xsd:simpleType>
        <xsd:restriction base="dms:Choice">
          <xsd:enumeration value="Advisory"/>
          <xsd:enumeration value="Audit"/>
          <xsd:enumeration value="Global Markets"/>
          <xsd:enumeration value="Tax"/>
        </xsd:restriction>
      </xsd:simpleType>
    </xsd:element>
    <xsd:element name="Keyword" ma:index="48" nillable="true" ma:displayName="Keyword" ma:internalName="Keyword">
      <xsd:simpleType>
        <xsd:restriction base="dms:Text">
          <xsd:maxLength value="255"/>
        </xsd:restriction>
      </xsd:simpleType>
    </xsd:element>
    <xsd:element name="Primary_x0020_Owner0" ma:index="49" nillable="true" ma:displayName="Primary Owner" ma:list="{19b62745-b8e6-4f84-ac0c-0d9d00cec4b7}" ma:internalName="Primary_x0020_Owner0" ma:showField="Primary_x0020_Owner">
      <xsd:simpleType>
        <xsd:restriction base="dms:Lookup"/>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ma:index="14" ma:displayName="Author"/>
        <xsd:element ref="dcterms:created" minOccurs="0" maxOccurs="1"/>
        <xsd:element ref="dc:identifier" minOccurs="0" maxOccurs="1"/>
        <xsd:element name="contentType" minOccurs="0" maxOccurs="1" type="xsd:string" ma:index="34"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8E496020-973B-4729-9C19-BEFB89C0F7EF}"/>
</file>

<file path=customXml/itemProps2.xml><?xml version="1.0" encoding="utf-8"?>
<ds:datastoreItem xmlns:ds="http://schemas.openxmlformats.org/officeDocument/2006/customXml" ds:itemID="{3E4E6CF3-F881-43B5-96DB-FBBE8561A3C2}"/>
</file>

<file path=customXml/itemProps3.xml><?xml version="1.0" encoding="utf-8"?>
<ds:datastoreItem xmlns:ds="http://schemas.openxmlformats.org/officeDocument/2006/customXml" ds:itemID="{238FC6D4-667C-4728-83E3-62633D5959FB}"/>
</file>

<file path=customXml/itemProps4.xml><?xml version="1.0" encoding="utf-8"?>
<ds:datastoreItem xmlns:ds="http://schemas.openxmlformats.org/officeDocument/2006/customXml" ds:itemID="{FF5BFF71-7AD8-4DEF-90F1-63CDE8DF3CAB}"/>
</file>

<file path=docProps/app.xml><?xml version="1.0" encoding="utf-8"?>
<Properties xmlns="http://schemas.openxmlformats.org/officeDocument/2006/extended-properties" xmlns:vt="http://schemas.openxmlformats.org/officeDocument/2006/docPropsVTypes">
  <Template>KPMG Template 2007</Template>
  <TotalTime>0</TotalTime>
  <Words>2648</Words>
  <Application>Microsoft Office PowerPoint</Application>
  <PresentationFormat>Letter Paper (8.5x11 in)</PresentationFormat>
  <Paragraphs>352</Paragraphs>
  <Slides>18</Slides>
  <Notes>18</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KPMG Template 2007</vt:lpstr>
      <vt:lpstr>Slide 0</vt:lpstr>
      <vt:lpstr>Slide 1</vt:lpstr>
      <vt:lpstr>Net debt: Key concepts guide Contents </vt:lpstr>
      <vt:lpstr>Net debt: Key concepts guide Overview</vt:lpstr>
      <vt:lpstr>Slide 4</vt:lpstr>
      <vt:lpstr>Net debt: Key concepts guide Why is it important</vt:lpstr>
      <vt:lpstr>Net debt: Key concepts guide Why is it important</vt:lpstr>
      <vt:lpstr>Slide 7</vt:lpstr>
      <vt:lpstr>Net debt: Key concepts guide Why is it important</vt:lpstr>
      <vt:lpstr>Slide 9</vt:lpstr>
      <vt:lpstr>Net debt: Key concepts guide DD considerations</vt:lpstr>
      <vt:lpstr>Slide 11</vt:lpstr>
      <vt:lpstr>Net debt: Key concepts guide DD considerations – limitations of net debt</vt:lpstr>
      <vt:lpstr>Net debt: Key concepts guide Real life examples</vt:lpstr>
      <vt:lpstr>Net debt: Key concepts guide Real life examples</vt:lpstr>
      <vt:lpstr>Net debt: Key concepts guide Real life examples</vt:lpstr>
      <vt:lpstr>Net debt: Key concepts guide What is at stake?</vt:lpstr>
      <vt:lpstr>Slide 17</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 Debt Key Concepts Guide</dc:title>
  <dc:creator>Ramaswarmy, K.</dc:creator>
  <cp:keywords/>
  <dc:description/>
  <cp:lastModifiedBy/>
  <cp:revision>1</cp:revision>
  <dcterms:created xsi:type="dcterms:W3CDTF">2012-10-11T03:37:40Z</dcterms:created>
  <dcterms:modified xsi:type="dcterms:W3CDTF">2012-10-11T03:37:42Z</dcterms:modified>
  <cp:contentType>Document</cp:contentTyp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0x01010047BF17E03D014643865FF6E2D5F2D209</vt:lpwstr>
  </property>
  <property fmtid="{D5CDD505-2E9C-101B-9397-08002B2CF9AE}" pid="3" name="Order">
    <vt:r8>713300</vt:r8>
  </property>
  <property fmtid="{D5CDD505-2E9C-101B-9397-08002B2CF9AE}" pid="4" name="Post Confirm - AKM ONLY">
    <vt:bool>true</vt:bool>
  </property>
  <property fmtid="{D5CDD505-2E9C-101B-9397-08002B2CF9AE}" pid="5" name="WorkflowCreationPath">
    <vt:lpwstr>d20ad7bd-9864-410f-acc4-3f37b71799fb,4;</vt:lpwstr>
  </property>
  <property fmtid="{D5CDD505-2E9C-101B-9397-08002B2CF9AE}" pid="6" name="Abstract">
    <vt:lpwstr>The purpose of this document is to assist professionals in gaining an understanding of fundamental concepts around  net debt. It explains the meaning, importance and due diligence considerations in relation to net debt.  </vt:lpwstr>
  </property>
  <property fmtid="{D5CDD505-2E9C-101B-9397-08002B2CF9AE}" pid="7" name="Keyword">
    <vt:lpwstr>FDD_WA_Debt</vt:lpwstr>
  </property>
  <property fmtid="{D5CDD505-2E9C-101B-9397-08002B2CF9AE}" pid="8" name="Expiry Date">
    <vt:lpwstr>2013-10-25T04:00:00+00:00</vt:lpwstr>
  </property>
  <property fmtid="{D5CDD505-2E9C-101B-9397-08002B2CF9AE}" pid="9" name="Copied">
    <vt:lpwstr>false</vt:lpwstr>
  </property>
  <property fmtid="{D5CDD505-2E9C-101B-9397-08002B2CF9AE}" pid="11" name="Primary Owner0">
    <vt:lpwstr>4</vt:lpwstr>
  </property>
  <property fmtid="{D5CDD505-2E9C-101B-9397-08002B2CF9AE}" pid="13" name="Contact Person">
    <vt:lpwstr>Global Advisory Development</vt:lpwstr>
  </property>
  <property fmtid="{D5CDD505-2E9C-101B-9397-08002B2CF9AE}" pid="15" name="Priority">
    <vt:lpwstr>(2) Normal</vt:lpwstr>
  </property>
  <property fmtid="{D5CDD505-2E9C-101B-9397-08002B2CF9AE}" pid="16" name="Toolkit0">
    <vt:lpwstr>134</vt:lpwstr>
  </property>
  <property fmtid="{D5CDD505-2E9C-101B-9397-08002B2CF9AE}" pid="18" name="Internal Use Only">
    <vt:lpwstr>false</vt:lpwstr>
  </property>
  <property fmtid="{D5CDD505-2E9C-101B-9397-08002B2CF9AE}" pid="20" name="# of Pages">
    <vt:lpwstr>18</vt:lpwstr>
  </property>
  <property fmtid="{D5CDD505-2E9C-101B-9397-08002B2CF9AE}" pid="22" name="Primary Language">
    <vt:lpwstr>19</vt:lpwstr>
  </property>
  <property fmtid="{D5CDD505-2E9C-101B-9397-08002B2CF9AE}" pid="26" name="Category/DocumentType">
    <vt:lpwstr>28</vt:lpwstr>
  </property>
  <property fmtid="{D5CDD505-2E9C-101B-9397-08002B2CF9AE}" pid="27" name="PrimarySGSLSN0">
    <vt:lpwstr>76</vt:lpwstr>
  </property>
  <property fmtid="{D5CDD505-2E9C-101B-9397-08002B2CF9AE}" pid="28" name="Global Coverage">
    <vt:lpwstr>true</vt:lpwstr>
  </property>
  <property fmtid="{D5CDD505-2E9C-101B-9397-08002B2CF9AE}" pid="29" name="Country Name">
    <vt:lpwstr>1</vt:lpwstr>
  </property>
  <property fmtid="{D5CDD505-2E9C-101B-9397-08002B2CF9AE}" pid="30" name="PublicationDate">
    <vt:lpwstr>2012-01-24T05:00:00+00:00</vt:lpwstr>
  </property>
  <property fmtid="{D5CDD505-2E9C-101B-9397-08002B2CF9AE}" pid="31" name="Sanitization Stage">
    <vt:lpwstr>10-Post</vt:lpwstr>
  </property>
  <property fmtid="{D5CDD505-2E9C-101B-9397-08002B2CF9AE}" pid="33" name="Active Status">
    <vt:lpwstr>Active</vt:lpwstr>
  </property>
  <property fmtid="{D5CDD505-2E9C-101B-9397-08002B2CF9AE}" pid="34" name="PostJobsID">
    <vt:lpwstr>120</vt:lpwstr>
  </property>
  <property fmtid="{D5CDD505-2E9C-101B-9397-08002B2CF9AE}" pid="35" name="SecondarySGSLSN">
    <vt:lpwstr>7778</vt:lpwstr>
  </property>
  <property fmtid="{D5CDD505-2E9C-101B-9397-08002B2CF9AE}" pid="36" name="KPMG Function">
    <vt:lpwstr>Advisory</vt:lpwstr>
  </property>
  <property fmtid="{D5CDD505-2E9C-101B-9397-08002B2CF9AE}" pid="37" name="Media Type">
    <vt:lpwstr>22</vt:lpwstr>
  </property>
  <property fmtid="{D5CDD505-2E9C-101B-9397-08002B2CF9AE}" pid="38" name="Risk Management Level">
    <vt:lpwstr>2</vt:lpwstr>
  </property>
  <property fmtid="{D5CDD505-2E9C-101B-9397-08002B2CF9AE}" pid="40" name="Services">
    <vt:lpwstr>87</vt:lpwstr>
  </property>
  <property fmtid="{D5CDD505-2E9C-101B-9397-08002B2CF9AE}" pid="43" name="AdvRiskMgmtLevel">
    <vt:lpwstr>2</vt:lpwstr>
  </property>
  <property fmtid="{D5CDD505-2E9C-101B-9397-08002B2CF9AE}" pid="44" name="AdvMediaType">
    <vt:lpwstr>24</vt:lpwstr>
  </property>
  <property fmtid="{D5CDD505-2E9C-101B-9397-08002B2CF9AE}" pid="45" name="AdvConfidential">
    <vt:lpwstr>false</vt:lpwstr>
  </property>
  <property fmtid="{D5CDD505-2E9C-101B-9397-08002B2CF9AE}" pid="46" name="AdvKPMGFunction">
    <vt:lpwstr>1</vt:lpwstr>
  </property>
  <property fmtid="{D5CDD505-2E9C-101B-9397-08002B2CF9AE}" pid="47" name="AdvToolkit">
    <vt:lpwstr>132</vt:lpwstr>
  </property>
  <property fmtid="{D5CDD505-2E9C-101B-9397-08002B2CF9AE}" pid="51" name="AdvSecContentURL">
    <vt:lpwstr/>
  </property>
  <property fmtid="{D5CDD505-2E9C-101B-9397-08002B2CF9AE}" pid="54" name="AdvPriOwner">
    <vt:lpwstr>4</vt:lpwstr>
  </property>
  <property fmtid="{D5CDD505-2E9C-101B-9397-08002B2CF9AE}" pid="58" name="AdvImageURL">
    <vt:lpwstr/>
  </property>
  <property fmtid="{D5CDD505-2E9C-101B-9397-08002B2CF9AE}" pid="61" name="AdvAbstract">
    <vt:lpwstr>The purpose of this document is to assist professionals in gaining an understanding of fundamental concepts around net debt. It explains the meaning, importance and due diligence considerations in relation to net debt.  </vt:lpwstr>
  </property>
  <property fmtid="{D5CDD505-2E9C-101B-9397-08002B2CF9AE}" pid="63" name="AdvFeatured">
    <vt:lpwstr>false</vt:lpwstr>
  </property>
  <property fmtid="{D5CDD505-2E9C-101B-9397-08002B2CF9AE}" pid="64" name="AdvPriLanguage">
    <vt:lpwstr>19</vt:lpwstr>
  </property>
  <property fmtid="{D5CDD505-2E9C-101B-9397-08002B2CF9AE}" pid="68" name="AdvCountryName">
    <vt:lpwstr>1</vt:lpwstr>
  </property>
  <property fmtid="{D5CDD505-2E9C-101B-9397-08002B2CF9AE}" pid="74" name="AdvPriSGSLSN">
    <vt:lpwstr>76</vt:lpwstr>
  </property>
  <property fmtid="{D5CDD505-2E9C-101B-9397-08002B2CF9AE}" pid="76" name="AdvPublicationDate">
    <vt:lpwstr>2012-01-23T23:00:00+00:00</vt:lpwstr>
  </property>
  <property fmtid="{D5CDD505-2E9C-101B-9397-08002B2CF9AE}" pid="78" name="AdvExpiryDate">
    <vt:lpwstr>2013-10-24T22:00:00+00:00</vt:lpwstr>
  </property>
  <property fmtid="{D5CDD505-2E9C-101B-9397-08002B2CF9AE}" pid="79" name="AdvSecSGSLSN">
    <vt:lpwstr>7778</vt:lpwstr>
  </property>
  <property fmtid="{D5CDD505-2E9C-101B-9397-08002B2CF9AE}" pid="81" name="AdvBuySide">
    <vt:lpwstr>154243440161206170244245219201202156169215204205195158159200</vt:lpwstr>
  </property>
  <property fmtid="{D5CDD505-2E9C-101B-9397-08002B2CF9AE}" pid="84" name="AdvNativeURL">
    <vt:lpwstr/>
  </property>
  <property fmtid="{D5CDD505-2E9C-101B-9397-08002B2CF9AE}" pid="85" name="AdvServices">
    <vt:lpwstr>89</vt:lpwstr>
  </property>
  <property fmtid="{D5CDD505-2E9C-101B-9397-08002B2CF9AE}" pid="89" name="AdvSellSide">
    <vt:lpwstr>163164167206205</vt:lpwstr>
  </property>
  <property fmtid="{D5CDD505-2E9C-101B-9397-08002B2CF9AE}" pid="93" name="AdvCatDocType">
    <vt:lpwstr>28</vt:lpwstr>
  </property>
  <property fmtid="{D5CDD505-2E9C-101B-9397-08002B2CF9AE}" pid="95" name="AdvActiveStatus">
    <vt:lpwstr>Active</vt:lpwstr>
  </property>
  <property fmtid="{D5CDD505-2E9C-101B-9397-08002B2CF9AE}" pid="96" name="AdvGlobalCoverage">
    <vt:lpwstr>true</vt:lpwstr>
  </property>
  <property fmtid="{D5CDD505-2E9C-101B-9397-08002B2CF9AE}" pid="100" name="AdvContactPerson">
    <vt:lpwstr>Global Advisory Development</vt:lpwstr>
  </property>
  <property fmtid="{D5CDD505-2E9C-101B-9397-08002B2CF9AE}" pid="101" name="AdvKeyword">
    <vt:lpwstr>FDD_WA_Debt</vt:lpwstr>
  </property>
  <property fmtid="{D5CDD505-2E9C-101B-9397-08002B2CF9AE}" pid="102" name="AdvRiskReviewer">
    <vt:lpwstr/>
  </property>
</Properties>
</file>