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customXml/itemProps1.xml" ContentType="application/vnd.openxmlformats-officedocument.customXmlPropertie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customXml/itemProps2.xml" ContentType="application/vnd.openxmlformats-officedocument.customXmlPropertie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customXml/itemProps4.xml" ContentType="application/vnd.openxmlformats-officedocument.customXmlProperties+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29"/>
  </p:notesMasterIdLst>
  <p:handoutMasterIdLst>
    <p:handoutMasterId r:id="rId30"/>
  </p:handoutMasterIdLst>
  <p:sldIdLst>
    <p:sldId id="283" r:id="rId2"/>
    <p:sldId id="393" r:id="rId3"/>
    <p:sldId id="518" r:id="rId4"/>
    <p:sldId id="463" r:id="rId5"/>
    <p:sldId id="531" r:id="rId6"/>
    <p:sldId id="529" r:id="rId7"/>
    <p:sldId id="522" r:id="rId8"/>
    <p:sldId id="451" r:id="rId9"/>
    <p:sldId id="527" r:id="rId10"/>
    <p:sldId id="528" r:id="rId11"/>
    <p:sldId id="520" r:id="rId12"/>
    <p:sldId id="525" r:id="rId13"/>
    <p:sldId id="524" r:id="rId14"/>
    <p:sldId id="507" r:id="rId15"/>
    <p:sldId id="532" r:id="rId16"/>
    <p:sldId id="533" r:id="rId17"/>
    <p:sldId id="536" r:id="rId18"/>
    <p:sldId id="537" r:id="rId19"/>
    <p:sldId id="538" r:id="rId20"/>
    <p:sldId id="526" r:id="rId21"/>
    <p:sldId id="534" r:id="rId22"/>
    <p:sldId id="539" r:id="rId23"/>
    <p:sldId id="540" r:id="rId24"/>
    <p:sldId id="541" r:id="rId25"/>
    <p:sldId id="455" r:id="rId26"/>
    <p:sldId id="535" r:id="rId27"/>
    <p:sldId id="475" r:id="rId28"/>
  </p:sldIdLst>
  <p:sldSz cx="9144000" cy="6858000" type="screen4x3"/>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4E00"/>
    <a:srgbClr val="007E8E"/>
    <a:srgbClr val="C41300"/>
    <a:srgbClr val="E7EDF5"/>
    <a:srgbClr val="FAD8AF"/>
    <a:srgbClr val="E3A780"/>
    <a:srgbClr val="85904E"/>
    <a:srgbClr val="E5E9D3"/>
    <a:srgbClr val="C4C7B5"/>
    <a:srgbClr val="96969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6" autoAdjust="0"/>
    <p:restoredTop sz="91192" autoAdjust="0"/>
  </p:normalViewPr>
  <p:slideViewPr>
    <p:cSldViewPr snapToGrid="0" showGuides="1">
      <p:cViewPr varScale="1">
        <p:scale>
          <a:sx n="71" d="100"/>
          <a:sy n="71" d="100"/>
        </p:scale>
        <p:origin x="-1494" y="-90"/>
      </p:cViewPr>
      <p:guideLst>
        <p:guide orient="horz" pos="880"/>
        <p:guide orient="horz" pos="3984"/>
        <p:guide pos="2160"/>
        <p:guide pos="236"/>
        <p:guide/>
        <p:guide pos="2993"/>
        <p:guide pos="5722"/>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2844"/>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4.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AF10A-61D8-4E53-A421-B03815B8244B}" type="slidenum">
              <a:rPr lang="en-GB"/>
              <a:pPr/>
              <a:t>9</a:t>
            </a:fld>
            <a:endParaRPr lang="en-GB"/>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6788A2-98F7-4D0E-A4BE-95C35D4F388C}" type="slidenum">
              <a:rPr lang="en-GB"/>
              <a:pPr/>
              <a:t>10</a:t>
            </a:fld>
            <a:endParaRPr lang="en-GB"/>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58788" y="696913"/>
            <a:ext cx="3198812" cy="2398712"/>
          </a:xfrm>
          <a:ln/>
        </p:spPr>
      </p:sp>
      <p:sp>
        <p:nvSpPr>
          <p:cNvPr id="1838083" name="Rectangle 3"/>
          <p:cNvSpPr>
            <a:spLocks noGrp="1" noChangeArrowheads="1"/>
          </p:cNvSpPr>
          <p:nvPr>
            <p:ph type="body" idx="1"/>
          </p:nvPr>
        </p:nvSpPr>
        <p:spPr>
          <a:xfrm>
            <a:off x="698500" y="3171997"/>
            <a:ext cx="5588000" cy="5414824"/>
          </a:xfrm>
        </p:spPr>
        <p:txBody>
          <a:bodyPr/>
          <a:lstStyle/>
          <a:p>
            <a:pPr eaLnBrk="1" hangingPunct="1">
              <a:defRPr/>
            </a:pPr>
            <a:endParaRPr lang="en-US" dirty="0" smtClean="0"/>
          </a:p>
        </p:txBody>
      </p:sp>
      <p:pic>
        <p:nvPicPr>
          <p:cNvPr id="58372" name="Picture 4"/>
          <p:cNvPicPr>
            <a:picLocks noChangeAspect="1" noChangeArrowheads="1"/>
          </p:cNvPicPr>
          <p:nvPr/>
        </p:nvPicPr>
        <p:blipFill>
          <a:blip r:embed="rId3"/>
          <a:srcRect/>
          <a:stretch>
            <a:fillRect/>
          </a:stretch>
        </p:blipFill>
        <p:spPr bwMode="auto">
          <a:xfrm>
            <a:off x="281340" y="4525704"/>
            <a:ext cx="252236" cy="341230"/>
          </a:xfrm>
          <a:prstGeom prst="rect">
            <a:avLst/>
          </a:prstGeom>
          <a:noFill/>
          <a:ln w="9525">
            <a:noFill/>
            <a:miter lim="800000"/>
            <a:headEnd/>
            <a:tailEnd/>
          </a:ln>
        </p:spPr>
      </p:pic>
      <p:sp>
        <p:nvSpPr>
          <p:cNvPr id="58373" name="Text Box 5"/>
          <p:cNvSpPr txBox="1">
            <a:spLocks noChangeArrowheads="1"/>
          </p:cNvSpPr>
          <p:nvPr/>
        </p:nvSpPr>
        <p:spPr bwMode="auto">
          <a:xfrm>
            <a:off x="3725333" y="1188698"/>
            <a:ext cx="3047854" cy="1020461"/>
          </a:xfrm>
          <a:prstGeom prst="rect">
            <a:avLst/>
          </a:prstGeom>
          <a:noFill/>
          <a:ln w="9525">
            <a:noFill/>
            <a:miter lim="800000"/>
            <a:headEnd/>
            <a:tailEnd/>
          </a:ln>
        </p:spPr>
        <p:txBody>
          <a:bodyPr lIns="96191" tIns="48096" rIns="96191" bIns="48096">
            <a:spAutoFit/>
          </a:bodyPr>
          <a:lstStyle/>
          <a:p>
            <a:pPr defTabSz="961761"/>
            <a:r>
              <a:rPr lang="en-US" sz="1200" b="1" dirty="0"/>
              <a:t>Section Title: </a:t>
            </a:r>
            <a:r>
              <a:rPr lang="en-US" sz="1200" dirty="0"/>
              <a:t> Potential Adjustments </a:t>
            </a:r>
          </a:p>
          <a:p>
            <a:pPr defTabSz="961761"/>
            <a:endParaRPr lang="en-US" sz="1200" b="1" dirty="0"/>
          </a:p>
          <a:p>
            <a:pPr defTabSz="961761"/>
            <a:r>
              <a:rPr lang="en-US" sz="1200" b="1" dirty="0"/>
              <a:t>Materials Reference: ______________</a:t>
            </a:r>
          </a:p>
          <a:p>
            <a:pPr defTabSz="961761"/>
            <a:endParaRPr lang="en-US" sz="1200" dirty="0"/>
          </a:p>
          <a:p>
            <a:pPr defTabSz="961761"/>
            <a:r>
              <a:rPr lang="en-US" sz="1200" b="1" dirty="0"/>
              <a:t>Module Time:  </a:t>
            </a:r>
            <a:r>
              <a:rPr lang="en-US" sz="1200" dirty="0"/>
              <a:t>60 minutes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458788" y="696913"/>
            <a:ext cx="3198812" cy="2398712"/>
          </a:xfrm>
          <a:ln/>
        </p:spPr>
      </p:sp>
      <p:sp>
        <p:nvSpPr>
          <p:cNvPr id="60419" name="Rectangle 3"/>
          <p:cNvSpPr>
            <a:spLocks noGrp="1" noChangeArrowheads="1"/>
          </p:cNvSpPr>
          <p:nvPr>
            <p:ph type="body" idx="1"/>
          </p:nvPr>
        </p:nvSpPr>
        <p:spPr>
          <a:xfrm>
            <a:off x="698500" y="3171997"/>
            <a:ext cx="5588000" cy="5414824"/>
          </a:xfrm>
          <a:noFill/>
          <a:ln/>
        </p:spPr>
        <p:txBody>
          <a:bodyPr/>
          <a:lstStyle/>
          <a:p>
            <a:pPr eaLnBrk="1" hangingPunct="1"/>
            <a:endParaRPr lang="en-US" dirty="0" smtClean="0">
              <a:latin typeface="Arial" pitchFamily="34" charset="0"/>
              <a:cs typeface="Arial" pitchFamily="34" charset="0"/>
            </a:endParaRPr>
          </a:p>
        </p:txBody>
      </p:sp>
      <p:pic>
        <p:nvPicPr>
          <p:cNvPr id="60420" name="Picture 4"/>
          <p:cNvPicPr>
            <a:picLocks noChangeAspect="1" noChangeArrowheads="1"/>
          </p:cNvPicPr>
          <p:nvPr/>
        </p:nvPicPr>
        <p:blipFill>
          <a:blip r:embed="rId3"/>
          <a:srcRect/>
          <a:stretch>
            <a:fillRect/>
          </a:stretch>
        </p:blipFill>
        <p:spPr bwMode="auto">
          <a:xfrm>
            <a:off x="354101" y="3220058"/>
            <a:ext cx="252236" cy="339628"/>
          </a:xfrm>
          <a:prstGeom prst="rect">
            <a:avLst/>
          </a:prstGeom>
          <a:noFill/>
          <a:ln w="9525">
            <a:noFill/>
            <a:miter lim="800000"/>
            <a:headEnd/>
            <a:tailEnd/>
          </a:ln>
        </p:spPr>
      </p:pic>
      <p:sp>
        <p:nvSpPr>
          <p:cNvPr id="60421" name="Text Box 5"/>
          <p:cNvSpPr txBox="1">
            <a:spLocks noChangeArrowheads="1"/>
          </p:cNvSpPr>
          <p:nvPr/>
        </p:nvSpPr>
        <p:spPr bwMode="auto">
          <a:xfrm>
            <a:off x="3725333" y="1188698"/>
            <a:ext cx="3047854" cy="1020461"/>
          </a:xfrm>
          <a:prstGeom prst="rect">
            <a:avLst/>
          </a:prstGeom>
          <a:noFill/>
          <a:ln w="9525">
            <a:noFill/>
            <a:miter lim="800000"/>
            <a:headEnd/>
            <a:tailEnd/>
          </a:ln>
        </p:spPr>
        <p:txBody>
          <a:bodyPr lIns="96191" tIns="48096" rIns="96191" bIns="48096">
            <a:spAutoFit/>
          </a:bodyPr>
          <a:lstStyle/>
          <a:p>
            <a:pPr defTabSz="961761"/>
            <a:r>
              <a:rPr lang="en-US" sz="1200" b="1" dirty="0"/>
              <a:t>Section Title: </a:t>
            </a:r>
            <a:r>
              <a:rPr lang="en-US" sz="1200" dirty="0"/>
              <a:t> Potential Adjustments </a:t>
            </a:r>
          </a:p>
          <a:p>
            <a:pPr defTabSz="961761"/>
            <a:endParaRPr lang="en-US" sz="1200" b="1" dirty="0"/>
          </a:p>
          <a:p>
            <a:pPr defTabSz="961761"/>
            <a:r>
              <a:rPr lang="en-US" sz="1200" b="1" dirty="0"/>
              <a:t>Materials Reference: ______________</a:t>
            </a:r>
          </a:p>
          <a:p>
            <a:pPr defTabSz="961761"/>
            <a:endParaRPr lang="en-US" sz="1200" dirty="0"/>
          </a:p>
          <a:p>
            <a:pPr defTabSz="961761"/>
            <a:r>
              <a:rPr lang="en-US" sz="1200" b="1" dirty="0"/>
              <a:t>Module Time:  </a:t>
            </a:r>
            <a:r>
              <a:rPr lang="en-US" sz="1200" dirty="0"/>
              <a:t>60 minutes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11188" y="768350"/>
            <a:ext cx="3992562" cy="2994025"/>
          </a:xfrm>
          <a:ln/>
        </p:spPr>
      </p:sp>
      <p:sp>
        <p:nvSpPr>
          <p:cNvPr id="71683" name="Rectangle 3"/>
          <p:cNvSpPr>
            <a:spLocks noGrp="1" noChangeArrowheads="1"/>
          </p:cNvSpPr>
          <p:nvPr>
            <p:ph type="body" idx="1"/>
          </p:nvPr>
        </p:nvSpPr>
        <p:spPr>
          <a:noFill/>
          <a:ln/>
        </p:spPr>
        <p:txBody>
          <a:bodyPr/>
          <a:lstStyle/>
          <a:p>
            <a:pPr lvl="1" eaLnBrk="1" hangingPunct="1"/>
            <a:endParaRPr lang="en-US" dirty="0" smtClean="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6B702-42C4-44A9-B0CD-6A3C69AB1D2A}" type="slidenum">
              <a:rPr lang="en-GB"/>
              <a:pPr/>
              <a:t>24</a:t>
            </a:fld>
            <a:endParaRPr lang="en-GB"/>
          </a:p>
        </p:txBody>
      </p:sp>
      <p:sp>
        <p:nvSpPr>
          <p:cNvPr id="973826" name="Rectangle 2"/>
          <p:cNvSpPr>
            <a:spLocks noGrp="1" noRot="1" noChangeAspect="1" noChangeArrowheads="1" noTextEdit="1"/>
          </p:cNvSpPr>
          <p:nvPr>
            <p:ph type="sldImg"/>
          </p:nvPr>
        </p:nvSpPr>
        <p:spPr>
          <a:ln/>
        </p:spPr>
      </p:sp>
      <p:sp>
        <p:nvSpPr>
          <p:cNvPr id="973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xfrm>
            <a:off x="1171575" y="696913"/>
            <a:ext cx="4641850" cy="3481387"/>
          </a:xfrm>
          <a:ln/>
        </p:spPr>
      </p:sp>
      <p:sp>
        <p:nvSpPr>
          <p:cNvPr id="49154" name="Notes Placeholder 2"/>
          <p:cNvSpPr>
            <a:spLocks noGrp="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95388" y="690563"/>
            <a:ext cx="4597400" cy="3448050"/>
          </a:xfrm>
          <a:ln/>
        </p:spPr>
      </p:sp>
      <p:sp>
        <p:nvSpPr>
          <p:cNvPr id="103427" name="Rectangle 3"/>
          <p:cNvSpPr>
            <a:spLocks noGrp="1" noChangeArrowheads="1"/>
          </p:cNvSpPr>
          <p:nvPr>
            <p:ph type="body" idx="1"/>
          </p:nvPr>
        </p:nvSpPr>
        <p:spPr>
          <a:xfrm>
            <a:off x="911931" y="4448440"/>
            <a:ext cx="5167607" cy="4142471"/>
          </a:xfrm>
          <a:noFill/>
          <a:ln/>
        </p:spPr>
        <p:txBody>
          <a:bodyPr lIns="90597" tIns="45297" rIns="90597" bIns="45297"/>
          <a:lstStyle/>
          <a:p>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7EF717-3541-46AF-8140-26342CF7D6D5}" type="slidenum">
              <a:rPr lang="en-GB"/>
              <a:pPr/>
              <a:t>3</a:t>
            </a:fld>
            <a:endParaRPr lang="en-GB"/>
          </a:p>
        </p:txBody>
      </p:sp>
      <p:sp>
        <p:nvSpPr>
          <p:cNvPr id="1176578" name="Rectangle 2"/>
          <p:cNvSpPr>
            <a:spLocks noGrp="1" noRot="1" noChangeAspect="1" noChangeArrowheads="1" noTextEdit="1"/>
          </p:cNvSpPr>
          <p:nvPr>
            <p:ph type="sldImg"/>
          </p:nvPr>
        </p:nvSpPr>
        <p:spPr>
          <a:ln/>
        </p:spPr>
      </p:sp>
      <p:sp>
        <p:nvSpPr>
          <p:cNvPr id="1176579" name="Rectangle 3"/>
          <p:cNvSpPr>
            <a:spLocks noGrp="1" noChangeArrowheads="1"/>
          </p:cNvSpPr>
          <p:nvPr>
            <p:ph type="body" idx="1"/>
          </p:nvPr>
        </p:nvSpPr>
        <p:spPr/>
        <p:txBody>
          <a:bodyPr/>
          <a:lstStyle/>
          <a:p>
            <a:pPr>
              <a:buFontTx/>
              <a:buChar char="•"/>
            </a:pPr>
            <a:endParaRPr lang="en-GB" sz="9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29B77-8F87-4530-ADA1-E5E6B8EB3EE2}" type="slidenum">
              <a:rPr lang="en-GB"/>
              <a:pPr/>
              <a:t>4</a:t>
            </a:fld>
            <a:endParaRPr lang="en-GB"/>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pPr lvl="1"/>
            <a:endParaRPr lang="en-US"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29B77-8F87-4530-ADA1-E5E6B8EB3EE2}" type="slidenum">
              <a:rPr lang="en-GB"/>
              <a:pPr/>
              <a:t>5</a:t>
            </a:fld>
            <a:endParaRPr lang="en-GB"/>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pPr lvl="1"/>
            <a:endParaRPr lang="en-US"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39F96-D672-49A4-826B-E690C2506839}" type="slidenum">
              <a:rPr lang="en-GB"/>
              <a:pPr/>
              <a:t>6</a:t>
            </a:fld>
            <a:endParaRPr lang="en-GB"/>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en-GB" sz="9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984AA-E326-4A84-B76E-4AFDECE8C5BC}" type="slidenum">
              <a:rPr lang="en-GB"/>
              <a:pPr/>
              <a:t>7</a:t>
            </a:fld>
            <a:endParaRPr lang="en-GB"/>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2047" y="1"/>
            <a:ext cx="7112977" cy="9826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52046" y="1268413"/>
            <a:ext cx="8639908" cy="5040312"/>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3" name="Rectangle 12"/>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141088" y="6419850"/>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dirty="0">
                <a:solidFill>
                  <a:schemeClr val="accent1"/>
                </a:solidFill>
              </a:rPr>
              <a:t>© </a:t>
            </a:r>
            <a:r>
              <a:rPr lang="en-US" sz="500" dirty="0" smtClean="0">
                <a:solidFill>
                  <a:schemeClr val="accent1"/>
                </a:solidFill>
              </a:rPr>
              <a:t>2012 </a:t>
            </a:r>
            <a:r>
              <a:rPr lang="en-US" sz="500" dirty="0">
                <a:solidFill>
                  <a:schemeClr val="accent1"/>
                </a:solidFill>
              </a:rPr>
              <a:t>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8.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9.xml"/><Relationship Id="rId7" Type="http://schemas.openxmlformats.org/officeDocument/2006/relationships/notesSlide" Target="../notesSlides/notesSlide7.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6.xml"/><Relationship Id="rId5" Type="http://schemas.openxmlformats.org/officeDocument/2006/relationships/tags" Target="../tags/tag11.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276600" y="2959100"/>
            <a:ext cx="5510213" cy="2109788"/>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Quality of earnings</a:t>
            </a:r>
          </a:p>
          <a:p>
            <a:pPr algn="r">
              <a:lnSpc>
                <a:spcPts val="3240"/>
              </a:lnSpc>
              <a:defRPr/>
            </a:pPr>
            <a:r>
              <a:rPr lang="en-GB" sz="3000" b="1" kern="0" dirty="0" smtClean="0">
                <a:solidFill>
                  <a:schemeClr val="bg1"/>
                </a:solidFill>
                <a:latin typeface="Arial"/>
                <a:cs typeface="Arial"/>
              </a:rPr>
              <a:t>Due diligence considerations</a:t>
            </a:r>
            <a:endParaRPr lang="en-GB" sz="3000" b="1" kern="0" dirty="0" smtClean="0">
              <a:solidFill>
                <a:schemeClr val="bg1"/>
              </a:solidFill>
              <a:latin typeface="Arial"/>
              <a:ea typeface="+mj-ea"/>
              <a:cs typeface="Arial"/>
            </a:endParaRPr>
          </a:p>
          <a:p>
            <a:pPr algn="r">
              <a:lnSpc>
                <a:spcPts val="3240"/>
              </a:lnSpc>
              <a:defRPr/>
            </a:pPr>
            <a:endParaRPr lang="en-GB" sz="16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7"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8" name="Comment 28"/>
          <p:cNvSpPr>
            <a:spLocks noChangeArrowheads="1"/>
          </p:cNvSpPr>
          <p:nvPr/>
        </p:nvSpPr>
        <p:spPr bwMode="auto">
          <a:xfrm>
            <a:off x="4367814" y="1804657"/>
            <a:ext cx="4776187" cy="1027320"/>
          </a:xfrm>
          <a:prstGeom prst="rect">
            <a:avLst/>
          </a:prstGeom>
          <a:solidFill>
            <a:srgbClr val="7AB800"/>
          </a:solidFill>
          <a:ln w="9525">
            <a:solidFill>
              <a:srgbClr val="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10"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bwMode="gray">
          <a:xfrm>
            <a:off x="252046" y="1"/>
            <a:ext cx="7787053" cy="982663"/>
          </a:xfrm>
        </p:spPr>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Don’t </a:t>
            </a:r>
            <a:r>
              <a:rPr lang="en-GB" sz="1800" dirty="0"/>
              <a:t>forget the adjustments which can be found in the balance sheet</a:t>
            </a:r>
          </a:p>
        </p:txBody>
      </p:sp>
      <p:graphicFrame>
        <p:nvGraphicFramePr>
          <p:cNvPr id="1079299" name="Group 3"/>
          <p:cNvGraphicFramePr>
            <a:graphicFrameLocks noGrp="1"/>
          </p:cNvGraphicFramePr>
          <p:nvPr/>
        </p:nvGraphicFramePr>
        <p:xfrm>
          <a:off x="507023" y="1678079"/>
          <a:ext cx="8107971" cy="4209733"/>
        </p:xfrm>
        <a:graphic>
          <a:graphicData uri="http://schemas.openxmlformats.org/drawingml/2006/table">
            <a:tbl>
              <a:tblPr/>
              <a:tblGrid>
                <a:gridCol w="1390650"/>
                <a:gridCol w="715108"/>
                <a:gridCol w="681403"/>
                <a:gridCol w="646235"/>
                <a:gridCol w="666750"/>
                <a:gridCol w="668215"/>
                <a:gridCol w="666750"/>
                <a:gridCol w="668215"/>
                <a:gridCol w="668215"/>
                <a:gridCol w="668215"/>
                <a:gridCol w="668215"/>
              </a:tblGrid>
              <a:tr h="190500">
                <a:tc gridSpan="11">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bg1"/>
                          </a:solidFill>
                          <a:effectLst/>
                          <a:latin typeface="+mn-lt"/>
                        </a:rPr>
                        <a:t>Net asset movements</a:t>
                      </a:r>
                    </a:p>
                  </a:txBody>
                  <a:tcPr marL="24618" marR="24618" marT="114300" marB="2667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1588" marR="0" lvl="1" indent="0"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1" i="0" u="none" strike="noStrike" cap="none" normalizeH="0" baseline="0" dirty="0" smtClean="0">
                        <a:ln>
                          <a:noFill/>
                        </a:ln>
                        <a:solidFill>
                          <a:schemeClr val="tx1"/>
                        </a:solidFill>
                        <a:effectLst/>
                        <a:latin typeface="Univers 45 Light" pitchFamily="2" charset="0"/>
                      </a:endParaRPr>
                    </a:p>
                  </a:txBody>
                  <a:tcPr marL="24618" marR="24618" marT="26670" marB="2667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b" horzOverflow="overflow">
                    <a:lnL>
                      <a:noFill/>
                    </a:lnL>
                    <a:lnR>
                      <a:noFill/>
                    </a:lnR>
                    <a:lnT>
                      <a:noFill/>
                    </a:lnT>
                    <a:lnB>
                      <a:noFill/>
                    </a:lnB>
                    <a:lnTlToBr>
                      <a:noFill/>
                    </a:lnTlToBr>
                    <a:lnBlToTr>
                      <a:noFill/>
                    </a:lnBlToTr>
                    <a:noFill/>
                  </a:tcPr>
                </a:tc>
                <a:tc gridSpan="2">
                  <a:txBody>
                    <a:bodyPr/>
                    <a:lstStyle/>
                    <a:p>
                      <a:pPr marL="1588" marR="0" lvl="1" indent="0" algn="ct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     P&amp;L one-off items</a:t>
                      </a:r>
                    </a:p>
                  </a:txBody>
                  <a:tcPr marL="24618" marR="24618" marT="26670" marB="26670" anchor="b"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1588" marR="0" lvl="1" indent="0" algn="ct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  P&amp;L recurring</a:t>
                      </a:r>
                    </a:p>
                  </a:txBody>
                  <a:tcPr marL="24618" marR="24618" marT="26670" marB="2667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b"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b"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b"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b"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1588" marR="0" lvl="1" indent="0"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b" horzOverflow="overflow">
                    <a:lnL w="12700" cap="flat" cmpd="sng" algn="ctr">
                      <a:solidFill>
                        <a:schemeClr val="tx1"/>
                      </a:solidFill>
                      <a:prstDash val="solid"/>
                      <a:round/>
                      <a:headEnd type="none" w="med" len="med"/>
                      <a:tailEnd type="none" w="med" len="med"/>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Opening</a:t>
                      </a:r>
                      <a:br>
                        <a:rPr kumimoji="0" lang="en-GB" sz="800" b="1" i="0" u="none" strike="noStrike" cap="none" normalizeH="0" baseline="0" smtClean="0">
                          <a:ln>
                            <a:noFill/>
                          </a:ln>
                          <a:solidFill>
                            <a:schemeClr val="tx1"/>
                          </a:solidFill>
                          <a:effectLst/>
                          <a:latin typeface="Univers 45 Light" pitchFamily="2" charset="0"/>
                        </a:rPr>
                      </a:br>
                      <a:r>
                        <a:rPr kumimoji="0" lang="en-GB" sz="800" b="1" i="0" u="none" strike="noStrike" cap="none" normalizeH="0" baseline="0" smtClean="0">
                          <a:ln>
                            <a:noFill/>
                          </a:ln>
                          <a:solidFill>
                            <a:schemeClr val="tx1"/>
                          </a:solidFill>
                          <a:effectLst/>
                          <a:latin typeface="Univers 45 Light" pitchFamily="2" charset="0"/>
                        </a:rPr>
                        <a:t>£m</a:t>
                      </a:r>
                    </a:p>
                  </a:txBody>
                  <a:tcPr marL="24618" marR="24618" marT="26670" marB="26670" anchor="b"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Non cash</a:t>
                      </a:r>
                      <a:br>
                        <a:rPr kumimoji="0" lang="en-GB" sz="800" b="1" i="0" u="none" strike="noStrike" cap="none" normalizeH="0" baseline="0" smtClean="0">
                          <a:ln>
                            <a:noFill/>
                          </a:ln>
                          <a:solidFill>
                            <a:schemeClr val="tx1"/>
                          </a:solidFill>
                          <a:effectLst/>
                          <a:latin typeface="Univers 45 Light" pitchFamily="2" charset="0"/>
                        </a:rPr>
                      </a:br>
                      <a:r>
                        <a:rPr kumimoji="0" lang="en-GB" sz="800" b="1" i="0" u="none" strike="noStrike" cap="none" normalizeH="0" baseline="0" smtClean="0">
                          <a:ln>
                            <a:noFill/>
                          </a:ln>
                          <a:solidFill>
                            <a:schemeClr val="tx1"/>
                          </a:solidFill>
                          <a:effectLst/>
                          <a:latin typeface="Univers 45 Light" pitchFamily="2" charset="0"/>
                        </a:rPr>
                        <a:t>£m</a:t>
                      </a:r>
                    </a:p>
                  </a:txBody>
                  <a:tcPr marL="24618" marR="24618" marT="26670" marB="26670" anchor="b"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Cash</a:t>
                      </a:r>
                      <a:br>
                        <a:rPr kumimoji="0" lang="en-GB" sz="800" b="1" i="0" u="none" strike="noStrike" cap="none" normalizeH="0" baseline="0" smtClean="0">
                          <a:ln>
                            <a:noFill/>
                          </a:ln>
                          <a:solidFill>
                            <a:schemeClr val="tx1"/>
                          </a:solidFill>
                          <a:effectLst/>
                          <a:latin typeface="Univers 45 Light" pitchFamily="2" charset="0"/>
                        </a:rPr>
                      </a:br>
                      <a:r>
                        <a:rPr kumimoji="0" lang="en-GB" sz="800" b="1" i="0" u="none" strike="noStrike" cap="none" normalizeH="0" baseline="0" smtClean="0">
                          <a:ln>
                            <a:noFill/>
                          </a:ln>
                          <a:solidFill>
                            <a:schemeClr val="tx1"/>
                          </a:solidFill>
                          <a:effectLst/>
                          <a:latin typeface="Univers 45 Light" pitchFamily="2" charset="0"/>
                        </a:rPr>
                        <a:t>£m</a:t>
                      </a:r>
                    </a:p>
                  </a:txBody>
                  <a:tcPr marL="24618" marR="24618" marT="26670" marB="26670" anchor="b"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Non cash</a:t>
                      </a:r>
                      <a:br>
                        <a:rPr kumimoji="0" lang="en-GB" sz="800" b="1" i="0" u="none" strike="noStrike" cap="none" normalizeH="0" baseline="0" smtClean="0">
                          <a:ln>
                            <a:noFill/>
                          </a:ln>
                          <a:solidFill>
                            <a:schemeClr val="tx1"/>
                          </a:solidFill>
                          <a:effectLst/>
                          <a:latin typeface="Univers 45 Light" pitchFamily="2" charset="0"/>
                        </a:rPr>
                      </a:br>
                      <a:r>
                        <a:rPr kumimoji="0" lang="en-GB" sz="800" b="1" i="0" u="none" strike="noStrike" cap="none" normalizeH="0" baseline="0" smtClean="0">
                          <a:ln>
                            <a:noFill/>
                          </a:ln>
                          <a:solidFill>
                            <a:schemeClr val="tx1"/>
                          </a:solidFill>
                          <a:effectLst/>
                          <a:latin typeface="Univers 45 Light" pitchFamily="2" charset="0"/>
                        </a:rPr>
                        <a:t>£m</a:t>
                      </a:r>
                    </a:p>
                  </a:txBody>
                  <a:tcPr marL="24618" marR="24618" marT="26670" marB="26670" anchor="b"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Cash</a:t>
                      </a:r>
                      <a:br>
                        <a:rPr kumimoji="0" lang="en-GB" sz="800" b="1" i="0" u="none" strike="noStrike" cap="none" normalizeH="0" baseline="0" smtClean="0">
                          <a:ln>
                            <a:noFill/>
                          </a:ln>
                          <a:solidFill>
                            <a:schemeClr val="tx1"/>
                          </a:solidFill>
                          <a:effectLst/>
                          <a:latin typeface="Univers 45 Light" pitchFamily="2" charset="0"/>
                        </a:rPr>
                      </a:br>
                      <a:r>
                        <a:rPr kumimoji="0" lang="en-GB" sz="800" b="1" i="0" u="none" strike="noStrike" cap="none" normalizeH="0" baseline="0" smtClean="0">
                          <a:ln>
                            <a:noFill/>
                          </a:ln>
                          <a:solidFill>
                            <a:schemeClr val="tx1"/>
                          </a:solidFill>
                          <a:effectLst/>
                          <a:latin typeface="Univers 45 Light" pitchFamily="2" charset="0"/>
                        </a:rPr>
                        <a:t>£m</a:t>
                      </a:r>
                    </a:p>
                  </a:txBody>
                  <a:tcPr marL="24618" marR="24618" marT="26670" marB="26670" anchor="b"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Capex</a:t>
                      </a:r>
                      <a:br>
                        <a:rPr kumimoji="0" lang="en-GB" sz="800" b="1" i="0" u="none" strike="noStrike" cap="none" normalizeH="0" baseline="0" smtClean="0">
                          <a:ln>
                            <a:noFill/>
                          </a:ln>
                          <a:solidFill>
                            <a:schemeClr val="tx1"/>
                          </a:solidFill>
                          <a:effectLst/>
                          <a:latin typeface="Univers 45 Light" pitchFamily="2" charset="0"/>
                        </a:rPr>
                      </a:br>
                      <a:r>
                        <a:rPr kumimoji="0" lang="en-GB" sz="800" b="1" i="0" u="none" strike="noStrike" cap="none" normalizeH="0" baseline="0" smtClean="0">
                          <a:ln>
                            <a:noFill/>
                          </a:ln>
                          <a:solidFill>
                            <a:schemeClr val="tx1"/>
                          </a:solidFill>
                          <a:effectLst/>
                          <a:latin typeface="Univers 45 Light" pitchFamily="2" charset="0"/>
                        </a:rPr>
                        <a:t>£m</a:t>
                      </a:r>
                    </a:p>
                  </a:txBody>
                  <a:tcPr marL="24618" marR="24618" marT="26670" marB="26670" anchor="b"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Working capital</a:t>
                      </a:r>
                      <a:br>
                        <a:rPr kumimoji="0" lang="en-GB" sz="800" b="1" i="0" u="none" strike="noStrike" cap="none" normalizeH="0" baseline="0" smtClean="0">
                          <a:ln>
                            <a:noFill/>
                          </a:ln>
                          <a:solidFill>
                            <a:schemeClr val="tx1"/>
                          </a:solidFill>
                          <a:effectLst/>
                          <a:latin typeface="Univers 45 Light" pitchFamily="2" charset="0"/>
                        </a:rPr>
                      </a:br>
                      <a:r>
                        <a:rPr kumimoji="0" lang="en-GB" sz="800" b="1" i="0" u="none" strike="noStrike" cap="none" normalizeH="0" baseline="0" smtClean="0">
                          <a:ln>
                            <a:noFill/>
                          </a:ln>
                          <a:solidFill>
                            <a:schemeClr val="tx1"/>
                          </a:solidFill>
                          <a:effectLst/>
                          <a:latin typeface="Univers 45 Light" pitchFamily="2" charset="0"/>
                        </a:rPr>
                        <a:t>£m</a:t>
                      </a:r>
                    </a:p>
                  </a:txBody>
                  <a:tcPr marL="24618" marR="24618" marT="26670" marB="26670" anchor="b"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dirty="0" smtClean="0">
                          <a:ln>
                            <a:noFill/>
                          </a:ln>
                          <a:solidFill>
                            <a:schemeClr val="tx1"/>
                          </a:solidFill>
                          <a:effectLst/>
                          <a:latin typeface="Univers 45 Light" pitchFamily="2" charset="0"/>
                        </a:rPr>
                        <a:t>Financing </a:t>
                      </a:r>
                      <a:br>
                        <a:rPr kumimoji="0" lang="en-GB" sz="800" b="1" i="0" u="none" strike="noStrike" cap="none" normalizeH="0" baseline="0" dirty="0" smtClean="0">
                          <a:ln>
                            <a:noFill/>
                          </a:ln>
                          <a:solidFill>
                            <a:schemeClr val="tx1"/>
                          </a:solidFill>
                          <a:effectLst/>
                          <a:latin typeface="Univers 45 Light" pitchFamily="2" charset="0"/>
                        </a:rPr>
                      </a:br>
                      <a:r>
                        <a:rPr kumimoji="0" lang="en-GB" sz="800" b="1" i="0" u="none" strike="noStrike" cap="none" normalizeH="0" baseline="0" dirty="0" smtClean="0">
                          <a:ln>
                            <a:noFill/>
                          </a:ln>
                          <a:solidFill>
                            <a:schemeClr val="tx1"/>
                          </a:solidFill>
                          <a:effectLst/>
                          <a:latin typeface="Univers 45 Light" pitchFamily="2" charset="0"/>
                        </a:rPr>
                        <a:t>adjustment</a:t>
                      </a:r>
                      <a:br>
                        <a:rPr kumimoji="0" lang="en-GB" sz="800" b="1" i="0" u="none" strike="noStrike" cap="none" normalizeH="0" baseline="0" dirty="0" smtClean="0">
                          <a:ln>
                            <a:noFill/>
                          </a:ln>
                          <a:solidFill>
                            <a:schemeClr val="tx1"/>
                          </a:solidFill>
                          <a:effectLst/>
                          <a:latin typeface="Univers 45 Light" pitchFamily="2" charset="0"/>
                        </a:rPr>
                      </a:br>
                      <a:r>
                        <a:rPr kumimoji="0" lang="en-GB" sz="800" b="1" i="0" u="none" strike="noStrike" cap="none" normalizeH="0" baseline="0" dirty="0" smtClean="0">
                          <a:ln>
                            <a:noFill/>
                          </a:ln>
                          <a:solidFill>
                            <a:schemeClr val="tx1"/>
                          </a:solidFill>
                          <a:effectLst/>
                          <a:latin typeface="Univers 45 Light" pitchFamily="2" charset="0"/>
                        </a:rPr>
                        <a:t>£m</a:t>
                      </a:r>
                    </a:p>
                  </a:txBody>
                  <a:tcPr marL="24618" marR="24618" marT="26670" marB="26670" anchor="b"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Other</a:t>
                      </a:r>
                      <a:br>
                        <a:rPr kumimoji="0" lang="en-GB" sz="800" b="1" i="0" u="none" strike="noStrike" cap="none" normalizeH="0" baseline="0" smtClean="0">
                          <a:ln>
                            <a:noFill/>
                          </a:ln>
                          <a:solidFill>
                            <a:schemeClr val="tx1"/>
                          </a:solidFill>
                          <a:effectLst/>
                          <a:latin typeface="Univers 45 Light" pitchFamily="2" charset="0"/>
                        </a:rPr>
                      </a:br>
                      <a:r>
                        <a:rPr kumimoji="0" lang="en-GB" sz="800" b="1" i="0" u="none" strike="noStrike" cap="none" normalizeH="0" baseline="0" smtClean="0">
                          <a:ln>
                            <a:noFill/>
                          </a:ln>
                          <a:solidFill>
                            <a:schemeClr val="tx1"/>
                          </a:solidFill>
                          <a:effectLst/>
                          <a:latin typeface="Univers 45 Light" pitchFamily="2" charset="0"/>
                        </a:rPr>
                        <a:t>£m</a:t>
                      </a:r>
                    </a:p>
                  </a:txBody>
                  <a:tcPr marL="24618" marR="24618" marT="26670" marB="26670" anchor="b"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1" i="0" u="none" strike="noStrike" cap="none" normalizeH="0" baseline="0" smtClean="0">
                          <a:ln>
                            <a:noFill/>
                          </a:ln>
                          <a:solidFill>
                            <a:schemeClr val="tx1"/>
                          </a:solidFill>
                          <a:effectLst/>
                          <a:latin typeface="Univers 45 Light" pitchFamily="2" charset="0"/>
                        </a:rPr>
                        <a:t>Closing</a:t>
                      </a:r>
                      <a:br>
                        <a:rPr kumimoji="0" lang="en-GB" sz="800" b="1" i="0" u="none" strike="noStrike" cap="none" normalizeH="0" baseline="0" smtClean="0">
                          <a:ln>
                            <a:noFill/>
                          </a:ln>
                          <a:solidFill>
                            <a:schemeClr val="tx1"/>
                          </a:solidFill>
                          <a:effectLst/>
                          <a:latin typeface="Univers 45 Light" pitchFamily="2" charset="0"/>
                        </a:rPr>
                      </a:br>
                      <a:r>
                        <a:rPr kumimoji="0" lang="en-GB" sz="800" b="1" i="0" u="none" strike="noStrike" cap="none" normalizeH="0" baseline="0" smtClean="0">
                          <a:ln>
                            <a:noFill/>
                          </a:ln>
                          <a:solidFill>
                            <a:schemeClr val="tx1"/>
                          </a:solidFill>
                          <a:effectLst/>
                          <a:latin typeface="Univers 45 Light" pitchFamily="2" charset="0"/>
                        </a:rPr>
                        <a:t>£m</a:t>
                      </a:r>
                    </a:p>
                  </a:txBody>
                  <a:tcPr marL="24618" marR="24618" marT="26670" marB="26670" anchor="b" horzOverflow="overflow">
                    <a:lnL>
                      <a:noFill/>
                    </a:lnL>
                    <a:lnR w="12700" cap="flat" cmpd="sng" algn="ctr">
                      <a:solidFill>
                        <a:schemeClr val="tx1"/>
                      </a:solidFill>
                      <a:prstDash val="solid"/>
                      <a:round/>
                      <a:headEnd type="none" w="med" len="med"/>
                      <a:tailEnd type="none" w="med" len="med"/>
                    </a:lnR>
                    <a:lnT>
                      <a:noFill/>
                    </a:lnT>
                    <a:lnB w="6350" cap="flat" cmpd="sng" algn="ctr">
                      <a:solidFill>
                        <a:schemeClr val="bg2"/>
                      </a:solidFill>
                      <a:prstDash val="solid"/>
                      <a:round/>
                      <a:headEnd type="none" w="sm" len="sm"/>
                      <a:tailEnd type="none" w="sm" len="sm"/>
                    </a:lnB>
                    <a:lnTlToBr>
                      <a:noFill/>
                    </a:lnTlToBr>
                    <a:lnBlToTr>
                      <a:noFill/>
                    </a:lnBlToTr>
                    <a:noFill/>
                  </a:tcPr>
                </a:tc>
              </a:tr>
              <a:tr h="182563">
                <a:tc>
                  <a:txBody>
                    <a:bodyPr/>
                    <a:lstStyle/>
                    <a:p>
                      <a:pPr marL="1588" marR="0" lvl="1" indent="0"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Fixed assets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w="6350" cap="flat" cmpd="sng" algn="ctr">
                      <a:solidFill>
                        <a:schemeClr val="bg2"/>
                      </a:solidFill>
                      <a:prstDash val="solid"/>
                      <a:round/>
                      <a:headEnd type="none" w="sm" len="sm"/>
                      <a:tailEnd type="none" w="sm" len="sm"/>
                    </a:lnT>
                    <a:lnB>
                      <a:noFill/>
                    </a:lnB>
                    <a:lnTlToBr>
                      <a:noFill/>
                    </a:lnTlToBr>
                    <a:lnBlToTr>
                      <a:noFill/>
                    </a:lnBlToTr>
                    <a:noFill/>
                  </a:tcPr>
                </a:tc>
              </a:tr>
              <a:tr h="0">
                <a:tc>
                  <a:txBody>
                    <a:bodyPr/>
                    <a:lstStyle/>
                    <a:p>
                      <a:pPr marL="95250" marR="0" lvl="1" indent="-93663"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	Intangible</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310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(10)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300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85725" marR="0" lvl="1" indent="-84138"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	Tangible</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95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(20)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25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100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104775" marR="0" lvl="0" indent="-104775" algn="l"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	Investments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10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10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1588" marR="0" lvl="1" indent="0"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dirty="0" smtClean="0">
                          <a:ln>
                            <a:noFill/>
                          </a:ln>
                          <a:solidFill>
                            <a:schemeClr val="tx1"/>
                          </a:solidFill>
                          <a:effectLst/>
                          <a:latin typeface="Univers 45 Light" pitchFamily="2" charset="0"/>
                        </a:rPr>
                        <a:t>Current Assets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95250" marR="0" lvl="1" indent="-93663"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	Stock</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85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(25)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60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95250" marR="0" lvl="1" indent="-93663"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	Trade debtors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100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10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110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104775" marR="0" lvl="1" indent="-103188"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	Other debtors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15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dirty="0" smtClean="0">
                          <a:ln>
                            <a:noFill/>
                          </a:ln>
                          <a:solidFill>
                            <a:schemeClr val="tx1"/>
                          </a:solidFill>
                          <a:effectLst/>
                          <a:latin typeface="Univers 45 Light" pitchFamily="2" charset="0"/>
                        </a:rPr>
                        <a:t>20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104775" marR="0" lvl="1" indent="-103188"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	Cash</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10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1588" marR="0" lvl="1" indent="0"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Current liabilities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95250" marR="0" lvl="1" indent="-93663"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	Overdrafts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(28)</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(2)</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(30)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95250" marR="0" lvl="1" indent="-93663" algn="l"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GB" sz="800" b="0" i="0" u="none" strike="noStrike" cap="none" normalizeH="0" baseline="0" smtClean="0">
                          <a:ln>
                            <a:noFill/>
                          </a:ln>
                          <a:solidFill>
                            <a:schemeClr val="tx1"/>
                          </a:solidFill>
                          <a:effectLst/>
                          <a:latin typeface="Univers 45 Light" pitchFamily="2" charset="0"/>
                        </a:rPr>
                        <a:t>	Trade payables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(90)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10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(80)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95250" marR="0" lvl="0" indent="-95250" algn="l"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smtClean="0">
                          <a:ln>
                            <a:noFill/>
                          </a:ln>
                          <a:solidFill>
                            <a:schemeClr val="tx1"/>
                          </a:solidFill>
                          <a:effectLst/>
                          <a:latin typeface="Univers 45 Light" pitchFamily="2" charset="0"/>
                        </a:rPr>
                        <a:t>	Other payables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(20)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(25)</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95250" marR="0" lvl="0" indent="-95250" algn="l"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Long term liabilities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endParaRPr kumimoji="0" lang="en-US" sz="800" b="1"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95250" marR="0" lvl="0" indent="-95250" algn="l"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	Provisions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(40)</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(25)</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(65)</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0">
                <a:tc>
                  <a:txBody>
                    <a:bodyPr/>
                    <a:lstStyle/>
                    <a:p>
                      <a:pPr marL="95250" marR="0" lvl="0" indent="-95250" algn="l"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	Deferred tax</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(16)</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1588" marR="0" lvl="1" indent="0" algn="r" defTabSz="7620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0" lang="en-US"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6</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a:noFill/>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(10)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174625">
                <a:tc>
                  <a:txBody>
                    <a:bodyPr/>
                    <a:lstStyle/>
                    <a:p>
                      <a:pPr marL="104775" marR="0" lvl="0" indent="-104775" algn="l"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	Loans</a:t>
                      </a: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(360)</a:t>
                      </a:r>
                    </a:p>
                  </a:txBody>
                  <a:tcPr marL="24618" marR="24618" marT="26670" marB="26670" anchor="ctr"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(8)</a:t>
                      </a:r>
                    </a:p>
                  </a:txBody>
                  <a:tcPr marL="24618" marR="24618" marT="26670" marB="26670" anchor="ctr"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66</a:t>
                      </a:r>
                    </a:p>
                  </a:txBody>
                  <a:tcPr marL="24618" marR="24618" marT="26670" marB="26670" anchor="ctr"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(20)</a:t>
                      </a:r>
                    </a:p>
                  </a:txBody>
                  <a:tcPr marL="24618" marR="24618" marT="26670" marB="26670" anchor="ctr"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5</a:t>
                      </a:r>
                    </a:p>
                  </a:txBody>
                  <a:tcPr marL="24618" marR="24618" marT="26670" marB="26670" anchor="ctr"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(3)</a:t>
                      </a:r>
                    </a:p>
                  </a:txBody>
                  <a:tcPr marL="24618" marR="24618" marT="26670" marB="26670" anchor="ctr"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a:noFill/>
                    </a:lnT>
                    <a:lnB w="63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(320)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a:noFill/>
                    </a:lnT>
                    <a:lnB w="6350" cap="flat" cmpd="sng" algn="ctr">
                      <a:solidFill>
                        <a:schemeClr val="bg2"/>
                      </a:solidFill>
                      <a:prstDash val="solid"/>
                      <a:round/>
                      <a:headEnd type="none" w="sm" len="sm"/>
                      <a:tailEnd type="none" w="sm" len="sm"/>
                    </a:lnB>
                    <a:lnTlToBr>
                      <a:noFill/>
                    </a:lnTlToBr>
                    <a:lnBlToTr>
                      <a:noFill/>
                    </a:lnBlToTr>
                    <a:noFill/>
                  </a:tcPr>
                </a:tc>
              </a:tr>
              <a:tr h="174625">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smtClean="0">
                        <a:ln>
                          <a:noFill/>
                        </a:ln>
                        <a:solidFill>
                          <a:schemeClr val="tx1"/>
                        </a:solidFill>
                        <a:effectLst/>
                        <a:latin typeface="Univers 45 Light" pitchFamily="2" charset="0"/>
                      </a:endParaRPr>
                    </a:p>
                  </a:txBody>
                  <a:tcPr marL="24618" marR="24618" marT="26670" marB="26670" anchor="ctr" horzOverflow="overflow">
                    <a:lnL w="12700" cap="flat" cmpd="sng" algn="ctr">
                      <a:solidFill>
                        <a:schemeClr val="tx1"/>
                      </a:solidFill>
                      <a:prstDash val="solid"/>
                      <a:round/>
                      <a:headEnd type="none" w="med" len="med"/>
                      <a:tailEnd type="none" w="med" len="med"/>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66</a:t>
                      </a: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(20)</a:t>
                      </a: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(8)</a:t>
                      </a: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(24)</a:t>
                      </a: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66</a:t>
                      </a: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smtClean="0">
                          <a:ln>
                            <a:noFill/>
                          </a:ln>
                          <a:solidFill>
                            <a:schemeClr val="tx1"/>
                          </a:solidFill>
                          <a:effectLst/>
                          <a:latin typeface="Univers 45 Light" pitchFamily="2" charset="0"/>
                        </a:rPr>
                        <a:t>-</a:t>
                      </a:r>
                    </a:p>
                  </a:txBody>
                  <a:tcPr marL="24618" marR="24618" marT="26670" marB="26670" anchor="ctr" horzOverflow="overflow">
                    <a:lnL>
                      <a:noFill/>
                    </a:lnL>
                    <a:lnR>
                      <a:noFill/>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r" defTabSz="762000" rtl="0" eaLnBrk="1" fontAlgn="base" latinLnBrk="0" hangingPunct="1">
                        <a:lnSpc>
                          <a:spcPct val="100000"/>
                        </a:lnSpc>
                        <a:spcBef>
                          <a:spcPct val="20000"/>
                        </a:spcBef>
                        <a:spcAft>
                          <a:spcPct val="0"/>
                        </a:spcAft>
                        <a:buClrTx/>
                        <a:buSzTx/>
                        <a:buFontTx/>
                        <a:buNone/>
                        <a:tabLst/>
                      </a:pPr>
                      <a:r>
                        <a:rPr kumimoji="0" lang="en-GB" sz="800" b="1" i="0" u="none" strike="noStrike" cap="none" normalizeH="0" baseline="0" smtClean="0">
                          <a:ln>
                            <a:noFill/>
                          </a:ln>
                          <a:solidFill>
                            <a:schemeClr val="tx1"/>
                          </a:solidFill>
                          <a:effectLst/>
                          <a:latin typeface="Univers 45 Light" pitchFamily="2" charset="0"/>
                        </a:rPr>
                        <a:t>80</a:t>
                      </a:r>
                    </a:p>
                  </a:txBody>
                  <a:tcPr marL="24618" marR="24618" marT="26670" marB="26670" anchor="ctr" horzOverflow="overflow">
                    <a:lnL>
                      <a:noFill/>
                    </a:lnL>
                    <a:lnR w="12700" cap="flat" cmpd="sng" algn="ctr">
                      <a:solidFill>
                        <a:schemeClr val="tx1"/>
                      </a:solidFill>
                      <a:prstDash val="solid"/>
                      <a:round/>
                      <a:headEnd type="none" w="med" len="med"/>
                      <a:tailEnd type="none" w="med" len="med"/>
                    </a:lnR>
                    <a:lnT w="6350" cap="flat" cmpd="sng" algn="ctr">
                      <a:solidFill>
                        <a:schemeClr val="bg2"/>
                      </a:solidFill>
                      <a:prstDash val="solid"/>
                      <a:round/>
                      <a:headEnd type="none" w="sm" len="sm"/>
                      <a:tailEnd type="none" w="sm" len="sm"/>
                    </a:lnT>
                    <a:lnB w="19050" cap="flat" cmpd="sng" algn="ctr">
                      <a:solidFill>
                        <a:schemeClr val="bg2"/>
                      </a:solidFill>
                      <a:prstDash val="solid"/>
                      <a:round/>
                      <a:headEnd type="none" w="sm" len="sm"/>
                      <a:tailEnd type="none" w="sm" len="sm"/>
                    </a:lnB>
                    <a:lnTlToBr>
                      <a:noFill/>
                    </a:lnTlToBr>
                    <a:lnBlToTr>
                      <a:noFill/>
                    </a:lnBlToTr>
                    <a:noFill/>
                  </a:tcPr>
                </a:tc>
              </a:tr>
              <a:tr h="0">
                <a:tc gridSpan="11">
                  <a:txBody>
                    <a:bodyPr/>
                    <a:lstStyle/>
                    <a:p>
                      <a:pPr marL="582613" marR="0" lvl="0" indent="-582613" algn="l" defTabSz="762000" rtl="0" eaLnBrk="1" fontAlgn="base" latinLnBrk="0" hangingPunct="1">
                        <a:lnSpc>
                          <a:spcPct val="100000"/>
                        </a:lnSpc>
                        <a:spcBef>
                          <a:spcPct val="20000"/>
                        </a:spcBef>
                        <a:spcAft>
                          <a:spcPct val="0"/>
                        </a:spcAft>
                        <a:buClrTx/>
                        <a:buSzTx/>
                        <a:buFontTx/>
                        <a:buNone/>
                        <a:tabLst>
                          <a:tab pos="481013" algn="l"/>
                          <a:tab pos="666750" algn="l"/>
                        </a:tabLst>
                      </a:pPr>
                      <a:r>
                        <a:rPr kumimoji="0" lang="en-GB" sz="800" b="0" i="1" u="none" strike="noStrike" cap="none" normalizeH="0" baseline="0" dirty="0" smtClean="0">
                          <a:ln>
                            <a:noFill/>
                          </a:ln>
                          <a:solidFill>
                            <a:srgbClr val="B2B2B2"/>
                          </a:solidFill>
                          <a:effectLst/>
                          <a:latin typeface="Univers 55" pitchFamily="2" charset="0"/>
                        </a:rPr>
                        <a:t>Source</a:t>
                      </a:r>
                      <a:r>
                        <a:rPr kumimoji="0" lang="en-GB" sz="800" b="1" i="1" u="none" strike="noStrike" cap="none" normalizeH="0" baseline="0" dirty="0" smtClean="0">
                          <a:ln>
                            <a:noFill/>
                          </a:ln>
                          <a:solidFill>
                            <a:srgbClr val="B2B2B2"/>
                          </a:solidFill>
                          <a:effectLst/>
                          <a:latin typeface="Univers 55" pitchFamily="2" charset="0"/>
                        </a:rPr>
                        <a:t>: </a:t>
                      </a:r>
                      <a:r>
                        <a:rPr kumimoji="0" lang="en-GB" sz="800" b="0" i="1" u="none" strike="noStrike" cap="none" normalizeH="0" baseline="0" dirty="0" smtClean="0">
                          <a:ln>
                            <a:noFill/>
                          </a:ln>
                          <a:solidFill>
                            <a:srgbClr val="B2B2B2"/>
                          </a:solidFill>
                          <a:effectLst/>
                          <a:latin typeface="Univers 55" pitchFamily="2" charset="0"/>
                        </a:rPr>
                        <a:t>	[insert source here]</a:t>
                      </a:r>
                    </a:p>
                  </a:txBody>
                  <a:tcPr marL="0" marR="24618" marT="26670" marB="26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bg2"/>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79567" name="Rectangle 271"/>
          <p:cNvSpPr>
            <a:spLocks noChangeArrowheads="1"/>
          </p:cNvSpPr>
          <p:nvPr/>
        </p:nvSpPr>
        <p:spPr bwMode="auto">
          <a:xfrm>
            <a:off x="7182338" y="5875429"/>
            <a:ext cx="1373066" cy="434975"/>
          </a:xfrm>
          <a:prstGeom prst="rect">
            <a:avLst/>
          </a:prstGeom>
          <a:solidFill>
            <a:srgbClr val="FFE7B7"/>
          </a:solidFill>
          <a:ln w="3175">
            <a:noFill/>
            <a:miter lim="800000"/>
            <a:headEnd type="none" w="sm" len="sm"/>
            <a:tailEnd type="none" w="sm" len="sm"/>
          </a:ln>
          <a:effectLst>
            <a:outerShdw dist="17961" dir="2700000" algn="ctr" rotWithShape="0">
              <a:srgbClr val="003399"/>
            </a:outerShdw>
          </a:effectLst>
        </p:spPr>
        <p:txBody>
          <a:bodyPr lIns="36000" tIns="36000" rIns="36000" bIns="36000" anchor="ctr"/>
          <a:lstStyle/>
          <a:p>
            <a:pPr algn="ctr" defTabSz="762000" eaLnBrk="0" hangingPunct="0">
              <a:lnSpc>
                <a:spcPct val="90000"/>
              </a:lnSpc>
            </a:pPr>
            <a:r>
              <a:rPr lang="en-GB" sz="800" b="0"/>
              <a:t>To treat all financing lines as one item</a:t>
            </a:r>
            <a:endParaRPr lang="en-GB" sz="800" b="0" i="1"/>
          </a:p>
        </p:txBody>
      </p:sp>
      <p:cxnSp>
        <p:nvCxnSpPr>
          <p:cNvPr id="1079568" name="AutoShape 272"/>
          <p:cNvCxnSpPr>
            <a:cxnSpLocks noChangeShapeType="1"/>
            <a:stCxn id="1079567" idx="0"/>
          </p:cNvCxnSpPr>
          <p:nvPr/>
        </p:nvCxnSpPr>
        <p:spPr bwMode="auto">
          <a:xfrm rot="16200000" flipV="1">
            <a:off x="5805244" y="3811801"/>
            <a:ext cx="3536950" cy="590305"/>
          </a:xfrm>
          <a:prstGeom prst="straightConnector1">
            <a:avLst/>
          </a:prstGeom>
          <a:noFill/>
          <a:ln w="6350">
            <a:solidFill>
              <a:schemeClr val="tx2"/>
            </a:solidFill>
            <a:round/>
            <a:headEnd type="none" w="sm" len="sm"/>
            <a:tailEnd type="triangle" w="sm" len="sm"/>
          </a:ln>
          <a:effectLst/>
        </p:spPr>
      </p:cxnSp>
      <p:sp>
        <p:nvSpPr>
          <p:cNvPr id="1079569" name="Rectangle 273"/>
          <p:cNvSpPr>
            <a:spLocks noChangeArrowheads="1"/>
          </p:cNvSpPr>
          <p:nvPr/>
        </p:nvSpPr>
        <p:spPr bwMode="auto">
          <a:xfrm>
            <a:off x="1975338" y="5854792"/>
            <a:ext cx="1373066" cy="434975"/>
          </a:xfrm>
          <a:prstGeom prst="rect">
            <a:avLst/>
          </a:prstGeom>
          <a:solidFill>
            <a:srgbClr val="FFE7B7"/>
          </a:solidFill>
          <a:ln w="3175">
            <a:noFill/>
            <a:miter lim="800000"/>
            <a:headEnd type="none" w="sm" len="sm"/>
            <a:tailEnd type="none" w="sm" len="sm"/>
          </a:ln>
          <a:effectLst>
            <a:outerShdw dist="17961" dir="2700000" algn="ctr" rotWithShape="0">
              <a:srgbClr val="003399"/>
            </a:outerShdw>
          </a:effectLst>
        </p:spPr>
        <p:txBody>
          <a:bodyPr lIns="36000" tIns="36000" rIns="36000" bIns="36000" anchor="ctr"/>
          <a:lstStyle/>
          <a:p>
            <a:pPr algn="ctr" defTabSz="762000" eaLnBrk="0" hangingPunct="0">
              <a:lnSpc>
                <a:spcPct val="90000"/>
              </a:lnSpc>
            </a:pPr>
            <a:r>
              <a:rPr lang="en-GB" sz="800" b="0"/>
              <a:t>Debtor arising from mis-priced rebate</a:t>
            </a:r>
            <a:endParaRPr lang="en-GB" sz="800" b="0" i="1"/>
          </a:p>
        </p:txBody>
      </p:sp>
      <p:cxnSp>
        <p:nvCxnSpPr>
          <p:cNvPr id="1079570" name="AutoShape 274"/>
          <p:cNvCxnSpPr>
            <a:cxnSpLocks noChangeShapeType="1"/>
            <a:stCxn id="1079569" idx="0"/>
          </p:cNvCxnSpPr>
          <p:nvPr/>
        </p:nvCxnSpPr>
        <p:spPr bwMode="auto">
          <a:xfrm flipV="1">
            <a:off x="2662604" y="3856129"/>
            <a:ext cx="526073" cy="1998663"/>
          </a:xfrm>
          <a:prstGeom prst="straightConnector1">
            <a:avLst/>
          </a:prstGeom>
          <a:noFill/>
          <a:ln w="6350">
            <a:solidFill>
              <a:schemeClr val="tx2"/>
            </a:solidFill>
            <a:round/>
            <a:headEnd type="none" w="sm" len="sm"/>
            <a:tailEnd type="triangle" w="sm" len="sm"/>
          </a:ln>
          <a:effectLst/>
        </p:spPr>
      </p:cxnSp>
      <p:sp>
        <p:nvSpPr>
          <p:cNvPr id="1079571" name="Rectangle 275"/>
          <p:cNvSpPr>
            <a:spLocks noChangeArrowheads="1"/>
          </p:cNvSpPr>
          <p:nvPr/>
        </p:nvSpPr>
        <p:spPr bwMode="auto">
          <a:xfrm>
            <a:off x="3645877" y="5854792"/>
            <a:ext cx="1373066" cy="434975"/>
          </a:xfrm>
          <a:prstGeom prst="rect">
            <a:avLst/>
          </a:prstGeom>
          <a:solidFill>
            <a:srgbClr val="FFE7B7"/>
          </a:solidFill>
          <a:ln w="3175">
            <a:noFill/>
            <a:miter lim="800000"/>
            <a:headEnd type="none" w="sm" len="sm"/>
            <a:tailEnd type="none" w="sm" len="sm"/>
          </a:ln>
          <a:effectLst>
            <a:outerShdw dist="17961" dir="2700000" algn="ctr" rotWithShape="0">
              <a:srgbClr val="003399"/>
            </a:outerShdw>
          </a:effectLst>
        </p:spPr>
        <p:txBody>
          <a:bodyPr lIns="36000" tIns="36000" rIns="36000" bIns="36000" anchor="ctr"/>
          <a:lstStyle/>
          <a:p>
            <a:pPr algn="ctr" defTabSz="762000" eaLnBrk="0" hangingPunct="0">
              <a:lnSpc>
                <a:spcPct val="90000"/>
              </a:lnSpc>
            </a:pPr>
            <a:r>
              <a:rPr lang="en-GB" sz="800" b="0" dirty="0"/>
              <a:t>Increased provisions for environmental liability and pensions</a:t>
            </a:r>
            <a:endParaRPr lang="en-GB" sz="800" b="0" i="1" dirty="0"/>
          </a:p>
        </p:txBody>
      </p:sp>
      <p:cxnSp>
        <p:nvCxnSpPr>
          <p:cNvPr id="1079572" name="AutoShape 276"/>
          <p:cNvCxnSpPr>
            <a:cxnSpLocks noChangeShapeType="1"/>
            <a:stCxn id="1079571" idx="0"/>
          </p:cNvCxnSpPr>
          <p:nvPr/>
        </p:nvCxnSpPr>
        <p:spPr bwMode="auto">
          <a:xfrm flipH="1" flipV="1">
            <a:off x="3294185" y="5088029"/>
            <a:ext cx="1038958" cy="766763"/>
          </a:xfrm>
          <a:prstGeom prst="straightConnector1">
            <a:avLst/>
          </a:prstGeom>
          <a:noFill/>
          <a:ln w="6350">
            <a:solidFill>
              <a:schemeClr val="tx2"/>
            </a:solidFill>
            <a:round/>
            <a:headEnd type="none" w="sm" len="sm"/>
            <a:tailEnd type="triangle" w="sm" len="sm"/>
          </a:ln>
          <a:effectLst/>
        </p:spPr>
      </p:cxnSp>
      <p:sp>
        <p:nvSpPr>
          <p:cNvPr id="1079574" name="Rectangle 278"/>
          <p:cNvSpPr>
            <a:spLocks noChangeArrowheads="1"/>
          </p:cNvSpPr>
          <p:nvPr/>
        </p:nvSpPr>
        <p:spPr bwMode="auto">
          <a:xfrm>
            <a:off x="1975338" y="2201954"/>
            <a:ext cx="738554" cy="3497263"/>
          </a:xfrm>
          <a:prstGeom prst="rect">
            <a:avLst/>
          </a:prstGeom>
          <a:noFill/>
          <a:ln w="15875">
            <a:solidFill>
              <a:schemeClr val="tx2"/>
            </a:solidFill>
            <a:miter lim="800000"/>
            <a:headEnd/>
            <a:tailEnd/>
          </a:ln>
          <a:effectLst/>
        </p:spPr>
        <p:txBody>
          <a:bodyPr wrap="none" lIns="54000" tIns="54000" rIns="54000" bIns="0" anchor="ctr"/>
          <a:lstStyle/>
          <a:p>
            <a:endParaRPr lang="en-US"/>
          </a:p>
        </p:txBody>
      </p:sp>
      <p:sp>
        <p:nvSpPr>
          <p:cNvPr id="1079575" name="Rectangle 279"/>
          <p:cNvSpPr>
            <a:spLocks noChangeArrowheads="1"/>
          </p:cNvSpPr>
          <p:nvPr/>
        </p:nvSpPr>
        <p:spPr bwMode="auto">
          <a:xfrm>
            <a:off x="7903239" y="2201954"/>
            <a:ext cx="738554" cy="3497263"/>
          </a:xfrm>
          <a:prstGeom prst="rect">
            <a:avLst/>
          </a:prstGeom>
          <a:noFill/>
          <a:ln w="15875">
            <a:solidFill>
              <a:schemeClr val="tx2"/>
            </a:solidFill>
            <a:miter lim="800000"/>
            <a:headEnd/>
            <a:tailEnd/>
          </a:ln>
          <a:effectLst/>
        </p:spPr>
        <p:txBody>
          <a:bodyPr wrap="none" lIns="54000" tIns="54000" rIns="54000" bIns="0" anchor="ctr"/>
          <a:lstStyle/>
          <a:p>
            <a:endParaRPr lang="en-US"/>
          </a:p>
        </p:txBody>
      </p:sp>
      <p:sp>
        <p:nvSpPr>
          <p:cNvPr id="1079576" name="Line 280"/>
          <p:cNvSpPr>
            <a:spLocks noChangeShapeType="1"/>
          </p:cNvSpPr>
          <p:nvPr/>
        </p:nvSpPr>
        <p:spPr bwMode="auto">
          <a:xfrm>
            <a:off x="4040066" y="2201954"/>
            <a:ext cx="0" cy="3497263"/>
          </a:xfrm>
          <a:prstGeom prst="line">
            <a:avLst/>
          </a:prstGeom>
          <a:noFill/>
          <a:ln w="6350">
            <a:solidFill>
              <a:schemeClr val="tx2"/>
            </a:solidFill>
            <a:prstDash val="dash"/>
            <a:round/>
            <a:headEnd/>
            <a:tailEnd/>
          </a:ln>
          <a:effectLst/>
        </p:spPr>
        <p:txBody>
          <a:bodyPr lIns="54000" tIns="54000" rIns="54000" bIns="0" anchor="ctr"/>
          <a:lstStyle/>
          <a:p>
            <a:endParaRPr lang="en-US"/>
          </a:p>
        </p:txBody>
      </p:sp>
      <p:sp>
        <p:nvSpPr>
          <p:cNvPr id="1079577" name="Line 281"/>
          <p:cNvSpPr>
            <a:spLocks noChangeShapeType="1"/>
          </p:cNvSpPr>
          <p:nvPr/>
        </p:nvSpPr>
        <p:spPr bwMode="auto">
          <a:xfrm>
            <a:off x="5436577" y="2216241"/>
            <a:ext cx="0" cy="3497262"/>
          </a:xfrm>
          <a:prstGeom prst="line">
            <a:avLst/>
          </a:prstGeom>
          <a:noFill/>
          <a:ln w="6350">
            <a:solidFill>
              <a:schemeClr val="tx2"/>
            </a:solidFill>
            <a:prstDash val="dash"/>
            <a:round/>
            <a:headEnd/>
            <a:tailEnd/>
          </a:ln>
          <a:effectLst/>
        </p:spPr>
        <p:txBody>
          <a:bodyPr lIns="54000" tIns="54000" rIns="54000" bIns="0" anchor="ctr"/>
          <a:lstStyle/>
          <a:p>
            <a:endParaRPr lang="en-US"/>
          </a:p>
        </p:txBody>
      </p:sp>
      <p:sp>
        <p:nvSpPr>
          <p:cNvPr id="1079578" name="Line 282"/>
          <p:cNvSpPr>
            <a:spLocks noChangeShapeType="1"/>
          </p:cNvSpPr>
          <p:nvPr/>
        </p:nvSpPr>
        <p:spPr bwMode="auto">
          <a:xfrm>
            <a:off x="6100397" y="2216241"/>
            <a:ext cx="0" cy="3497262"/>
          </a:xfrm>
          <a:prstGeom prst="line">
            <a:avLst/>
          </a:prstGeom>
          <a:noFill/>
          <a:ln w="6350">
            <a:solidFill>
              <a:schemeClr val="tx2"/>
            </a:solidFill>
            <a:prstDash val="dash"/>
            <a:round/>
            <a:headEnd/>
            <a:tailEnd/>
          </a:ln>
          <a:effectLst/>
        </p:spPr>
        <p:txBody>
          <a:bodyPr lIns="54000" tIns="54000" rIns="54000" bIns="0" anchor="ctr"/>
          <a:lstStyle/>
          <a:p>
            <a:endParaRPr lang="en-US"/>
          </a:p>
        </p:txBody>
      </p:sp>
      <p:sp>
        <p:nvSpPr>
          <p:cNvPr id="1079579" name="Line 283"/>
          <p:cNvSpPr>
            <a:spLocks noChangeShapeType="1"/>
          </p:cNvSpPr>
          <p:nvPr/>
        </p:nvSpPr>
        <p:spPr bwMode="auto">
          <a:xfrm>
            <a:off x="6699738" y="2203541"/>
            <a:ext cx="0" cy="3497262"/>
          </a:xfrm>
          <a:prstGeom prst="line">
            <a:avLst/>
          </a:prstGeom>
          <a:noFill/>
          <a:ln w="6350">
            <a:solidFill>
              <a:schemeClr val="tx2"/>
            </a:solidFill>
            <a:prstDash val="dash"/>
            <a:round/>
            <a:headEnd/>
            <a:tailEnd/>
          </a:ln>
          <a:effectLst/>
        </p:spPr>
        <p:txBody>
          <a:bodyPr lIns="54000" tIns="54000" rIns="54000" bIns="0" anchor="ctr"/>
          <a:lstStyle/>
          <a:p>
            <a:endParaRPr lang="en-US"/>
          </a:p>
        </p:txBody>
      </p:sp>
      <p:sp>
        <p:nvSpPr>
          <p:cNvPr id="1079580" name="Line 284"/>
          <p:cNvSpPr>
            <a:spLocks noChangeShapeType="1"/>
          </p:cNvSpPr>
          <p:nvPr/>
        </p:nvSpPr>
        <p:spPr bwMode="auto">
          <a:xfrm>
            <a:off x="7577504" y="2216241"/>
            <a:ext cx="0" cy="3497262"/>
          </a:xfrm>
          <a:prstGeom prst="line">
            <a:avLst/>
          </a:prstGeom>
          <a:noFill/>
          <a:ln w="6350">
            <a:solidFill>
              <a:schemeClr val="tx2"/>
            </a:solidFill>
            <a:prstDash val="dash"/>
            <a:round/>
            <a:headEnd/>
            <a:tailEnd/>
          </a:ln>
          <a:effectLst/>
        </p:spPr>
        <p:txBody>
          <a:bodyPr lIns="54000" tIns="54000" rIns="54000" bIns="0" anchor="ctr"/>
          <a:lstStyle/>
          <a:p>
            <a:endParaRPr lang="en-US"/>
          </a:p>
        </p:txBody>
      </p:sp>
      <p:sp>
        <p:nvSpPr>
          <p:cNvPr id="23" name="TextBox 22"/>
          <p:cNvSpPr txBox="1"/>
          <p:nvPr/>
        </p:nvSpPr>
        <p:spPr>
          <a:xfrm>
            <a:off x="495299" y="1039907"/>
            <a:ext cx="8111671" cy="643896"/>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defTabSz="762000">
              <a:spcBef>
                <a:spcPct val="20000"/>
              </a:spcBef>
            </a:pPr>
            <a:r>
              <a:rPr lang="en-GB" sz="1400" b="1" dirty="0" smtClean="0">
                <a:solidFill>
                  <a:schemeClr val="bg1"/>
                </a:solidFill>
                <a:latin typeface="Arial"/>
              </a:rPr>
              <a:t>The objective of understanding the movements in net assets is to identify one-off items and changes that have been driven by non-cash items (e.g. changes in accounting policies or estimates)</a:t>
            </a:r>
          </a:p>
        </p:txBody>
      </p:sp>
      <p:pic>
        <p:nvPicPr>
          <p:cNvPr id="19" name="Picture 18"/>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
        <p:nvSpPr>
          <p:cNvPr id="20" name="TextBox 19"/>
          <p:cNvSpPr txBox="1"/>
          <p:nvPr/>
        </p:nvSpPr>
        <p:spPr>
          <a:xfrm>
            <a:off x="6718299" y="1699260"/>
            <a:ext cx="1887055" cy="246221"/>
          </a:xfrm>
          <a:prstGeom prst="rect">
            <a:avLst/>
          </a:prstGeom>
          <a:solidFill>
            <a:srgbClr val="C84E00"/>
          </a:solidFill>
        </p:spPr>
        <p:txBody>
          <a:bodyPr wrap="none" rtlCol="0">
            <a:spAutoFit/>
          </a:bodyPr>
          <a:lstStyle/>
          <a:p>
            <a:r>
              <a:rPr lang="en-US" sz="1000" b="1" dirty="0" smtClean="0"/>
              <a:t>For Example Purposes Only</a:t>
            </a:r>
            <a:endParaRPr lang="en-US" sz="1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How do I challenge (management) adjustments?</a:t>
            </a:r>
            <a:endParaRPr lang="en-GB" sz="1800" dirty="0"/>
          </a:p>
        </p:txBody>
      </p:sp>
      <p:sp>
        <p:nvSpPr>
          <p:cNvPr id="516099" name="Rectangle 3"/>
          <p:cNvSpPr>
            <a:spLocks noGrp="1" noChangeArrowheads="1"/>
          </p:cNvSpPr>
          <p:nvPr>
            <p:ph type="body" idx="1"/>
          </p:nvPr>
        </p:nvSpPr>
        <p:spPr>
          <a:xfrm>
            <a:off x="4781481" y="1150257"/>
            <a:ext cx="4273619" cy="5236969"/>
          </a:xfrm>
        </p:spPr>
        <p:txBody>
          <a:bodyPr/>
          <a:lstStyle/>
          <a:p>
            <a:pPr marL="465138" lvl="3" indent="-465138">
              <a:buNone/>
            </a:pPr>
            <a:r>
              <a:rPr lang="en-GB" sz="1600" b="1" dirty="0" smtClean="0"/>
              <a:t>Individual adjustments </a:t>
            </a:r>
          </a:p>
          <a:p>
            <a:pPr marL="228600" lvl="3" indent="-228600">
              <a:buSzPct val="125000"/>
              <a:buFont typeface="Arial" pitchFamily="34" charset="0"/>
              <a:buChar char="▪"/>
            </a:pPr>
            <a:r>
              <a:rPr lang="en-GB" sz="1600" dirty="0" smtClean="0"/>
              <a:t>Gather facts and supporting evidence:</a:t>
            </a:r>
          </a:p>
          <a:p>
            <a:pPr marL="457200" lvl="4" indent="-228600">
              <a:buSzPct val="100000"/>
            </a:pPr>
            <a:r>
              <a:rPr lang="en-GB" sz="1600" dirty="0" smtClean="0"/>
              <a:t>Investigate thoroughly</a:t>
            </a:r>
          </a:p>
          <a:p>
            <a:pPr marL="457200" lvl="4" indent="-228600">
              <a:buSzPct val="100000"/>
            </a:pPr>
            <a:r>
              <a:rPr lang="en-GB" sz="1600" dirty="0" smtClean="0"/>
              <a:t>Understand nature and details of adjustments</a:t>
            </a:r>
          </a:p>
          <a:p>
            <a:pPr marL="457200" lvl="4" indent="-228600">
              <a:buSzPct val="100000"/>
            </a:pPr>
            <a:r>
              <a:rPr lang="en-GB" sz="1600" dirty="0" smtClean="0"/>
              <a:t>Seek supporting evidence (i.e.; internal evidences like ledger entries, invoices, communications and/or external evidences like third party invoices, contracts)</a:t>
            </a:r>
          </a:p>
          <a:p>
            <a:pPr marL="457200" lvl="4" indent="-228600">
              <a:buSzPct val="100000"/>
            </a:pPr>
            <a:r>
              <a:rPr lang="en-GB" sz="1600" dirty="0" smtClean="0"/>
              <a:t>Check calculations</a:t>
            </a:r>
          </a:p>
          <a:p>
            <a:pPr marL="457200" lvl="4" indent="-228600">
              <a:buSzPct val="100000"/>
            </a:pPr>
            <a:r>
              <a:rPr lang="en-GB" sz="1600" dirty="0" smtClean="0"/>
              <a:t>Discuss with management </a:t>
            </a:r>
            <a:endParaRPr lang="en-GB" sz="1600" dirty="0"/>
          </a:p>
          <a:p>
            <a:pPr marL="228600" lvl="3" indent="-228600">
              <a:buSzPct val="125000"/>
              <a:buFont typeface="Arial" pitchFamily="34" charset="0"/>
              <a:buChar char="▪"/>
            </a:pPr>
            <a:r>
              <a:rPr lang="en-GB" sz="1600" dirty="0"/>
              <a:t>If not quantifiable, provide as much info as possible to allow reader to form own view</a:t>
            </a:r>
          </a:p>
          <a:p>
            <a:pPr marL="228600" lvl="3" indent="-228600">
              <a:buSzPct val="125000"/>
              <a:buFont typeface="Arial" pitchFamily="34" charset="0"/>
              <a:buChar char="▪"/>
            </a:pPr>
            <a:r>
              <a:rPr lang="en-GB" sz="1600" dirty="0"/>
              <a:t>Where estimates are made – provide range and explain basis of </a:t>
            </a:r>
            <a:r>
              <a:rPr lang="en-GB" sz="1600" dirty="0" smtClean="0"/>
              <a:t>preparation</a:t>
            </a:r>
            <a:endParaRPr lang="en-GB" sz="1600" dirty="0"/>
          </a:p>
        </p:txBody>
      </p:sp>
      <p:sp>
        <p:nvSpPr>
          <p:cNvPr id="5" name="Rectangle 3"/>
          <p:cNvSpPr txBox="1">
            <a:spLocks noChangeArrowheads="1"/>
          </p:cNvSpPr>
          <p:nvPr/>
        </p:nvSpPr>
        <p:spPr bwMode="auto">
          <a:xfrm>
            <a:off x="227624" y="1157514"/>
            <a:ext cx="4273619" cy="523696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465138" marR="0" lvl="3" indent="-465138" algn="l" defTabSz="914400" rtl="0" eaLnBrk="1" fontAlgn="base" latinLnBrk="0" hangingPunct="1">
              <a:lnSpc>
                <a:spcPct val="80000"/>
              </a:lnSpc>
              <a:spcBef>
                <a:spcPts val="600"/>
              </a:spcBef>
              <a:spcAft>
                <a:spcPts val="600"/>
              </a:spcAft>
              <a:buClr>
                <a:schemeClr val="accent1"/>
              </a:buClr>
              <a:buSzPct val="65000"/>
              <a:tabLst/>
              <a:defRPr/>
            </a:pPr>
            <a:r>
              <a:rPr kumimoji="0" lang="en-GB" sz="1600" b="1" i="0" u="none" strike="noStrike" kern="0" cap="none" spc="0" normalizeH="0" baseline="0" noProof="0" dirty="0" smtClean="0">
                <a:ln>
                  <a:noFill/>
                </a:ln>
                <a:solidFill>
                  <a:schemeClr val="tx1"/>
                </a:solidFill>
                <a:effectLst/>
                <a:uLnTx/>
                <a:uFillTx/>
                <a:latin typeface="+mn-lt"/>
                <a:cs typeface="+mn-cs"/>
              </a:rPr>
              <a:t>Overall</a:t>
            </a:r>
          </a:p>
          <a:p>
            <a:pPr marL="228600" lvl="3" indent="-228600">
              <a:spcBef>
                <a:spcPts val="300"/>
              </a:spcBef>
              <a:spcAft>
                <a:spcPts val="300"/>
              </a:spcAft>
              <a:buClr>
                <a:schemeClr val="accent1"/>
              </a:buClr>
              <a:buSzPct val="125000"/>
              <a:buFont typeface="Arial" pitchFamily="34" charset="0"/>
              <a:buChar char="▪"/>
            </a:pPr>
            <a:r>
              <a:rPr lang="en-US" sz="1600" kern="0" dirty="0" smtClean="0">
                <a:latin typeface="+mn-lt"/>
                <a:cs typeface="+mn-cs"/>
              </a:rPr>
              <a:t>Impact of total adjustments on EBITDA – do the adjustments completely change the EBITDA margins of the company. </a:t>
            </a:r>
          </a:p>
          <a:p>
            <a:pPr marL="228600" lvl="3" indent="-228600">
              <a:spcBef>
                <a:spcPts val="300"/>
              </a:spcBef>
              <a:spcAft>
                <a:spcPts val="300"/>
              </a:spcAft>
              <a:buClr>
                <a:schemeClr val="accent1"/>
              </a:buClr>
              <a:buSzPct val="125000"/>
              <a:buFont typeface="Arial" pitchFamily="34" charset="0"/>
              <a:buChar char="▪"/>
            </a:pPr>
            <a:r>
              <a:rPr lang="en-US" sz="1600" kern="0" dirty="0" smtClean="0">
                <a:latin typeface="+mn-lt"/>
                <a:cs typeface="+mn-cs"/>
              </a:rPr>
              <a:t>Are all management adjustments only positive, i.e. increase EBITDA</a:t>
            </a:r>
          </a:p>
          <a:p>
            <a:pPr marL="228600" lvl="3" indent="-228600">
              <a:spcBef>
                <a:spcPts val="300"/>
              </a:spcBef>
              <a:spcAft>
                <a:spcPts val="300"/>
              </a:spcAft>
              <a:buClr>
                <a:schemeClr val="accent1"/>
              </a:buClr>
              <a:buSzPct val="125000"/>
              <a:buFont typeface="Arial" pitchFamily="34" charset="0"/>
              <a:buChar char="▪"/>
            </a:pPr>
            <a:r>
              <a:rPr lang="en-US" sz="1600" kern="0" dirty="0" smtClean="0">
                <a:latin typeface="+mn-lt"/>
                <a:cs typeface="+mn-cs"/>
              </a:rPr>
              <a:t>How many adjustments is management proposing, 5 or 50 – it is unlikely that management has 50 adjustments all of which are valid and fully supported</a:t>
            </a:r>
          </a:p>
          <a:p>
            <a:pPr marL="228600" lvl="3" indent="-228600">
              <a:spcBef>
                <a:spcPts val="300"/>
              </a:spcBef>
              <a:spcAft>
                <a:spcPts val="300"/>
              </a:spcAft>
              <a:buClr>
                <a:schemeClr val="accent1"/>
              </a:buClr>
              <a:buSzPct val="125000"/>
              <a:buFont typeface="Arial" pitchFamily="34" charset="0"/>
              <a:buChar char="▪"/>
            </a:pPr>
            <a:r>
              <a:rPr lang="en-US" sz="1600" kern="0" dirty="0" smtClean="0">
                <a:latin typeface="+mn-lt"/>
                <a:cs typeface="+mn-cs"/>
              </a:rPr>
              <a:t>Do the adjustments recur in multiple periods – they may just be a normal business pattern and do not warrant an adjustment </a:t>
            </a:r>
          </a:p>
        </p:txBody>
      </p:sp>
      <p:pic>
        <p:nvPicPr>
          <p:cNvPr id="6"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059" name="Rectangle 3"/>
          <p:cNvSpPr>
            <a:spLocks noGrp="1" noChangeArrowheads="1"/>
          </p:cNvSpPr>
          <p:nvPr>
            <p:ph type="body" idx="1"/>
          </p:nvPr>
        </p:nvSpPr>
        <p:spPr/>
        <p:txBody>
          <a:bodyPr/>
          <a:lstStyle/>
          <a:p>
            <a:pPr marL="231775" lvl="2" indent="-231775">
              <a:spcAft>
                <a:spcPct val="20000"/>
              </a:spcAft>
              <a:buClr>
                <a:schemeClr val="accent1">
                  <a:lumMod val="50000"/>
                </a:schemeClr>
              </a:buClr>
              <a:buSzPct val="125000"/>
              <a:buFont typeface="Arial" pitchFamily="34" charset="0"/>
              <a:buChar char="▪"/>
              <a:defRPr/>
            </a:pPr>
            <a:r>
              <a:rPr lang="en-US" sz="1800" dirty="0" smtClean="0"/>
              <a:t>They are usually included in the information memorandum/management presentation and therefore client expects to fully understand them</a:t>
            </a:r>
          </a:p>
          <a:p>
            <a:pPr marL="231775" lvl="2" indent="-231775">
              <a:spcAft>
                <a:spcPct val="20000"/>
              </a:spcAft>
              <a:buClr>
                <a:schemeClr val="accent1">
                  <a:lumMod val="50000"/>
                </a:schemeClr>
              </a:buClr>
              <a:buSzPct val="125000"/>
              <a:buFont typeface="Arial" pitchFamily="34" charset="0"/>
              <a:buChar char="▪"/>
              <a:defRPr/>
            </a:pPr>
            <a:r>
              <a:rPr lang="en-US" sz="1800" dirty="0" smtClean="0"/>
              <a:t>If our evaluation determines that the adjustment is not warranted, we should reverse management adjustment in potential EBITDA adjustments</a:t>
            </a:r>
          </a:p>
          <a:p>
            <a:pPr marL="231775" lvl="2" indent="-231775">
              <a:spcAft>
                <a:spcPct val="20000"/>
              </a:spcAft>
              <a:buClr>
                <a:schemeClr val="accent1">
                  <a:lumMod val="50000"/>
                </a:schemeClr>
              </a:buClr>
              <a:buSzPct val="125000"/>
              <a:buFont typeface="Arial" pitchFamily="34" charset="0"/>
              <a:buChar char="▪"/>
              <a:defRPr/>
            </a:pPr>
            <a:r>
              <a:rPr lang="en-US" sz="1800" dirty="0" smtClean="0"/>
              <a:t>Management adjustments will typically only be positive (i.e. increase EBITDA) (unless something negative is extremely obvious)</a:t>
            </a:r>
          </a:p>
        </p:txBody>
      </p:sp>
      <p:sp>
        <p:nvSpPr>
          <p:cNvPr id="6"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Why should I challenge (management) adjustments?</a:t>
            </a:r>
            <a:endParaRPr lang="en-GB" sz="1800" dirty="0"/>
          </a:p>
        </p:txBody>
      </p:sp>
      <p:pic>
        <p:nvPicPr>
          <p:cNvPr id="5" name="Picture 4"/>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What template should I use to present adjustments?</a:t>
            </a:r>
          </a:p>
        </p:txBody>
      </p:sp>
      <p:sp>
        <p:nvSpPr>
          <p:cNvPr id="7" name="Rectangle 3"/>
          <p:cNvSpPr txBox="1">
            <a:spLocks noChangeArrowheads="1"/>
          </p:cNvSpPr>
          <p:nvPr/>
        </p:nvSpPr>
        <p:spPr bwMode="auto">
          <a:xfrm>
            <a:off x="4688115" y="1099458"/>
            <a:ext cx="4238714"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spcBef>
                <a:spcPts val="300"/>
              </a:spcBef>
              <a:spcAft>
                <a:spcPts val="300"/>
              </a:spcAft>
              <a:buClr>
                <a:schemeClr val="accent1"/>
              </a:buClr>
              <a:buSzPct val="75000"/>
              <a:defRPr/>
            </a:pPr>
            <a:r>
              <a:rPr lang="en-US" sz="1400" b="1" u="sng" kern="0" dirty="0" smtClean="0">
                <a:solidFill>
                  <a:schemeClr val="accent1"/>
                </a:solidFill>
                <a:latin typeface="+mn-lt"/>
                <a:cs typeface="+mn-cs"/>
              </a:rPr>
              <a:t>Quality of earnings presentation considerations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The table should always start with net income (a basis that is reported and understood by readers)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The net income should typically be sourced from audited financials or other form of published financials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The next step is to arrive at EBITDA, based on reported income. This should be only to exclude interest, tax, depreciation and amortization</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In the next level of the table, all management adjustments should be presented. The resulting management adjusted EBITDA should typically be what is presented in information memorandum, management presentation etc</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After management adjusted EBITDA, we present other potential adjustments. This will include - reversal of management adjustments and additional items proposed by KPMG. </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In the next section of the table, we present pro-forma adjustments and then finally other items to consider.  Note that we typically do not include a total after other items to consider. </a:t>
            </a:r>
          </a:p>
        </p:txBody>
      </p:sp>
      <p:pic>
        <p:nvPicPr>
          <p:cNvPr id="1027" name="Picture 3"/>
          <p:cNvPicPr>
            <a:picLocks noChangeAspect="1" noChangeArrowheads="1"/>
          </p:cNvPicPr>
          <p:nvPr/>
        </p:nvPicPr>
        <p:blipFill>
          <a:blip r:embed="rId3" cstate="print"/>
          <a:srcRect/>
          <a:stretch>
            <a:fillRect/>
          </a:stretch>
        </p:blipFill>
        <p:spPr bwMode="auto">
          <a:xfrm>
            <a:off x="197985" y="1076325"/>
            <a:ext cx="4347675" cy="5276503"/>
          </a:xfrm>
          <a:prstGeom prst="rect">
            <a:avLst/>
          </a:prstGeom>
          <a:noFill/>
          <a:ln w="9525">
            <a:noFill/>
            <a:miter lim="800000"/>
            <a:headEnd/>
            <a:tailEnd/>
          </a:ln>
          <a:effectLst/>
        </p:spPr>
      </p:pic>
      <p:pic>
        <p:nvPicPr>
          <p:cNvPr id="6" name="Picture 5"/>
          <p:cNvPicPr>
            <a:picLocks noChangeAspect="1" noChangeArrowheads="1"/>
          </p:cNvPicPr>
          <p:nvPr/>
        </p:nvPicPr>
        <p:blipFill>
          <a:blip r:embed="rId4" cstate="print"/>
          <a:srcRect/>
          <a:stretch>
            <a:fillRect/>
          </a:stretch>
        </p:blipFill>
        <p:spPr bwMode="auto">
          <a:xfrm>
            <a:off x="8045981" y="50800"/>
            <a:ext cx="822960" cy="822960"/>
          </a:xfrm>
          <a:prstGeom prst="rect">
            <a:avLst/>
          </a:prstGeom>
          <a:noFill/>
          <a:ln w="9525">
            <a:noFill/>
            <a:miter lim="800000"/>
            <a:headEnd/>
            <a:tailEnd/>
          </a:ln>
          <a:effectLst/>
        </p:spPr>
      </p:pic>
      <p:sp>
        <p:nvSpPr>
          <p:cNvPr id="10" name="Rectangle 9"/>
          <p:cNvSpPr/>
          <p:nvPr/>
        </p:nvSpPr>
        <p:spPr>
          <a:xfrm>
            <a:off x="191329" y="6216134"/>
            <a:ext cx="1613262" cy="215444"/>
          </a:xfrm>
          <a:prstGeom prst="rect">
            <a:avLst/>
          </a:prstGeom>
        </p:spPr>
        <p:txBody>
          <a:bodyPr wrap="none">
            <a:spAutoFit/>
          </a:bodyPr>
          <a:lstStyle/>
          <a:p>
            <a:pPr marL="582613" lvl="0" indent="-582613" defTabSz="762000">
              <a:spcBef>
                <a:spcPct val="20000"/>
              </a:spcBef>
              <a:tabLst>
                <a:tab pos="481013" algn="l"/>
                <a:tab pos="666750" algn="l"/>
              </a:tabLst>
            </a:pPr>
            <a:r>
              <a:rPr lang="en-GB" sz="800" i="1" dirty="0" smtClean="0">
                <a:solidFill>
                  <a:schemeClr val="accent1"/>
                </a:solidFill>
                <a:latin typeface="Univers 55" pitchFamily="2" charset="0"/>
              </a:rPr>
              <a:t>Source</a:t>
            </a:r>
            <a:r>
              <a:rPr lang="en-GB" sz="800" b="1" i="1" dirty="0" smtClean="0">
                <a:solidFill>
                  <a:schemeClr val="accent1"/>
                </a:solidFill>
                <a:latin typeface="Univers 55" pitchFamily="2" charset="0"/>
              </a:rPr>
              <a:t>: </a:t>
            </a:r>
            <a:r>
              <a:rPr lang="en-GB" sz="800" i="1" dirty="0" smtClean="0">
                <a:solidFill>
                  <a:schemeClr val="accent1"/>
                </a:solidFill>
                <a:latin typeface="Univers 55" pitchFamily="2" charset="0"/>
              </a:rPr>
              <a:t>	[insert source here]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Presentation of adjustments</a:t>
            </a:r>
            <a:endParaRPr lang="en-GB" sz="1800" dirty="0"/>
          </a:p>
        </p:txBody>
      </p:sp>
      <p:sp>
        <p:nvSpPr>
          <p:cNvPr id="9" name="Rectangle 3"/>
          <p:cNvSpPr txBox="1">
            <a:spLocks noChangeArrowheads="1"/>
          </p:cNvSpPr>
          <p:nvPr/>
        </p:nvSpPr>
        <p:spPr bwMode="auto">
          <a:xfrm>
            <a:off x="209549" y="1193800"/>
            <a:ext cx="8557079"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marR="0" lvl="0" indent="-231775" algn="l" defTabSz="914400" rtl="0" eaLnBrk="1" fontAlgn="base" latinLnBrk="0" hangingPunct="1">
              <a:lnSpc>
                <a:spcPct val="100000"/>
              </a:lnSpc>
              <a:spcBef>
                <a:spcPts val="300"/>
              </a:spcBef>
              <a:spcAft>
                <a:spcPts val="300"/>
              </a:spcAft>
              <a:buClr>
                <a:schemeClr val="accent1"/>
              </a:buClr>
              <a:buSzPct val="125000"/>
              <a:buFont typeface="Arial" pitchFamily="34" charset="0"/>
              <a:buChar char="▪"/>
              <a:tabLst/>
              <a:defRPr/>
            </a:pPr>
            <a:r>
              <a:rPr kumimoji="0" lang="en-US" sz="1600" i="0" u="none" strike="noStrike" kern="0" cap="none" spc="0" normalizeH="0" baseline="0" noProof="0" dirty="0" smtClean="0">
                <a:ln>
                  <a:noFill/>
                </a:ln>
                <a:solidFill>
                  <a:schemeClr val="accent1"/>
                </a:solidFill>
                <a:effectLst/>
                <a:uLnTx/>
                <a:uFillTx/>
                <a:latin typeface="+mn-lt"/>
                <a:ea typeface="+mn-ea"/>
                <a:cs typeface="+mn-cs"/>
              </a:rPr>
              <a:t>Adjustments are </a:t>
            </a:r>
            <a:r>
              <a:rPr lang="en-US" sz="1600" kern="0" dirty="0" smtClean="0">
                <a:solidFill>
                  <a:schemeClr val="accent1"/>
                </a:solidFill>
                <a:latin typeface="+mn-lt"/>
                <a:cs typeface="+mn-cs"/>
              </a:rPr>
              <a:t>presented in a table (as shown on the previous page) grouped by the following categories:</a:t>
            </a:r>
            <a:endParaRPr kumimoji="0" lang="en-US" sz="1600" i="0" u="none" strike="noStrike" kern="0" cap="none" spc="0" normalizeH="0" baseline="0" noProof="0" dirty="0" smtClean="0">
              <a:ln>
                <a:noFill/>
              </a:ln>
              <a:solidFill>
                <a:schemeClr val="accent1"/>
              </a:solidFill>
              <a:effectLst/>
              <a:uLnTx/>
              <a:uFillTx/>
              <a:latin typeface="+mn-lt"/>
              <a:ea typeface="+mn-ea"/>
              <a:cs typeface="+mn-cs"/>
            </a:endParaRPr>
          </a:p>
          <a:p>
            <a:pPr marL="685800" lvl="1" indent="-228600">
              <a:spcBef>
                <a:spcPts val="300"/>
              </a:spcBef>
              <a:spcAft>
                <a:spcPts val="300"/>
              </a:spcAft>
              <a:buClr>
                <a:schemeClr val="accent1"/>
              </a:buClr>
              <a:buSzPct val="100000"/>
              <a:buFont typeface="Arial" pitchFamily="34" charset="0"/>
              <a:buChar char="–"/>
              <a:defRPr/>
            </a:pPr>
            <a:r>
              <a:rPr kumimoji="0" lang="en-US" sz="1600" i="0" u="none" strike="noStrike" kern="0" cap="none" spc="0" normalizeH="0" baseline="0" noProof="0" dirty="0" smtClean="0">
                <a:ln>
                  <a:noFill/>
                </a:ln>
                <a:solidFill>
                  <a:schemeClr val="accent1"/>
                </a:solidFill>
                <a:effectLst/>
                <a:uLnTx/>
                <a:uFillTx/>
                <a:latin typeface="+mn-lt"/>
                <a:ea typeface="+mn-ea"/>
                <a:cs typeface="+mn-cs"/>
              </a:rPr>
              <a:t>Management adjustments</a:t>
            </a:r>
          </a:p>
          <a:p>
            <a:pPr marL="685800" lvl="1" indent="-228600">
              <a:spcBef>
                <a:spcPts val="300"/>
              </a:spcBef>
              <a:spcAft>
                <a:spcPts val="300"/>
              </a:spcAft>
              <a:buClr>
                <a:schemeClr val="accent1"/>
              </a:buClr>
              <a:buSzPct val="100000"/>
              <a:buFont typeface="Arial" pitchFamily="34" charset="0"/>
              <a:buChar char="–"/>
              <a:defRPr/>
            </a:pPr>
            <a:r>
              <a:rPr kumimoji="0" lang="en-US" sz="1600" i="0" u="none" strike="noStrike" kern="0" cap="none" spc="0" normalizeH="0" baseline="0" noProof="0" dirty="0" smtClean="0">
                <a:ln>
                  <a:noFill/>
                </a:ln>
                <a:solidFill>
                  <a:schemeClr val="accent1"/>
                </a:solidFill>
                <a:effectLst/>
                <a:uLnTx/>
                <a:uFillTx/>
                <a:latin typeface="+mn-lt"/>
                <a:ea typeface="+mn-ea"/>
                <a:cs typeface="+mn-cs"/>
              </a:rPr>
              <a:t>Potential EBITDA adjustments:</a:t>
            </a:r>
          </a:p>
          <a:p>
            <a:pPr marL="1143000" lvl="3" indent="-228600">
              <a:spcBef>
                <a:spcPts val="300"/>
              </a:spcBef>
              <a:spcAft>
                <a:spcPts val="300"/>
              </a:spcAft>
              <a:buClr>
                <a:schemeClr val="accent1"/>
              </a:buClr>
              <a:buSzPct val="125000"/>
              <a:buFont typeface="Arial" pitchFamily="34" charset="0"/>
              <a:buChar char="▪"/>
              <a:defRPr/>
            </a:pPr>
            <a:r>
              <a:rPr kumimoji="0" lang="en-US" sz="1600" i="0" u="none" strike="noStrike" kern="0" cap="none" spc="0" normalizeH="0" baseline="0" noProof="0" dirty="0" smtClean="0">
                <a:ln>
                  <a:noFill/>
                </a:ln>
                <a:solidFill>
                  <a:schemeClr val="accent1"/>
                </a:solidFill>
                <a:effectLst/>
                <a:uLnTx/>
                <a:uFillTx/>
                <a:latin typeface="+mn-lt"/>
                <a:cs typeface="+mn-cs"/>
              </a:rPr>
              <a:t>Non-recurring/one-off</a:t>
            </a:r>
            <a:r>
              <a:rPr kumimoji="0" lang="en-US" sz="1600" i="0" u="none" strike="noStrike" kern="0" cap="none" spc="0" normalizeH="0" noProof="0" dirty="0" smtClean="0">
                <a:ln>
                  <a:noFill/>
                </a:ln>
                <a:solidFill>
                  <a:schemeClr val="accent1"/>
                </a:solidFill>
                <a:effectLst/>
                <a:uLnTx/>
                <a:uFillTx/>
                <a:latin typeface="+mn-lt"/>
                <a:cs typeface="+mn-cs"/>
              </a:rPr>
              <a:t> </a:t>
            </a:r>
            <a:r>
              <a:rPr kumimoji="0" lang="en-US" sz="1600" i="0" u="none" strike="noStrike" kern="0" cap="none" spc="0" normalizeH="0" baseline="0" noProof="0" dirty="0" smtClean="0">
                <a:ln>
                  <a:noFill/>
                </a:ln>
                <a:solidFill>
                  <a:schemeClr val="accent1"/>
                </a:solidFill>
                <a:effectLst/>
                <a:uLnTx/>
                <a:uFillTx/>
                <a:latin typeface="+mn-lt"/>
                <a:cs typeface="+mn-cs"/>
              </a:rPr>
              <a:t>items</a:t>
            </a:r>
          </a:p>
          <a:p>
            <a:pPr marL="1143000" lvl="3" indent="-228600">
              <a:spcBef>
                <a:spcPts val="300"/>
              </a:spcBef>
              <a:spcAft>
                <a:spcPts val="300"/>
              </a:spcAft>
              <a:buClr>
                <a:schemeClr val="accent1"/>
              </a:buClr>
              <a:buSzPct val="125000"/>
              <a:buFont typeface="Arial" pitchFamily="34" charset="0"/>
              <a:buChar char="▪"/>
              <a:defRPr/>
            </a:pPr>
            <a:r>
              <a:rPr kumimoji="0" lang="en-US" sz="1600" i="0" u="none" strike="noStrike" kern="0" cap="none" spc="0" normalizeH="0" baseline="0" noProof="0" dirty="0" smtClean="0">
                <a:ln>
                  <a:noFill/>
                </a:ln>
                <a:solidFill>
                  <a:schemeClr val="accent1"/>
                </a:solidFill>
                <a:effectLst/>
                <a:uLnTx/>
                <a:uFillTx/>
                <a:latin typeface="+mn-lt"/>
                <a:cs typeface="+mn-cs"/>
              </a:rPr>
              <a:t>Accounting changes and estimates</a:t>
            </a:r>
          </a:p>
          <a:p>
            <a:pPr marL="685800" lvl="1" indent="-228600">
              <a:spcBef>
                <a:spcPts val="300"/>
              </a:spcBef>
              <a:spcAft>
                <a:spcPts val="300"/>
              </a:spcAft>
              <a:buClr>
                <a:schemeClr val="accent1"/>
              </a:buClr>
              <a:buSzPct val="100000"/>
              <a:buFont typeface="Arial" pitchFamily="34" charset="0"/>
              <a:buChar char="–"/>
              <a:defRPr/>
            </a:pPr>
            <a:r>
              <a:rPr kumimoji="0" lang="en-US" sz="1600" i="0" u="none" strike="noStrike" kern="0" cap="none" spc="0" normalizeH="0" baseline="0" noProof="0" dirty="0" smtClean="0">
                <a:ln>
                  <a:noFill/>
                </a:ln>
                <a:solidFill>
                  <a:schemeClr val="accent1"/>
                </a:solidFill>
                <a:effectLst/>
                <a:uLnTx/>
                <a:uFillTx/>
                <a:latin typeface="+mn-lt"/>
                <a:ea typeface="+mn-ea"/>
                <a:cs typeface="+mn-cs"/>
              </a:rPr>
              <a:t>Potential Pro-forma adjustments</a:t>
            </a:r>
          </a:p>
          <a:p>
            <a:pPr marL="685800" lvl="1" indent="-228600">
              <a:spcBef>
                <a:spcPts val="300"/>
              </a:spcBef>
              <a:spcAft>
                <a:spcPts val="300"/>
              </a:spcAft>
              <a:buClr>
                <a:schemeClr val="accent1"/>
              </a:buClr>
              <a:buSzPct val="100000"/>
              <a:buFont typeface="Arial" pitchFamily="34" charset="0"/>
              <a:buChar char="–"/>
              <a:defRPr/>
            </a:pPr>
            <a:r>
              <a:rPr kumimoji="0" lang="en-US" sz="1600" i="0" u="none" strike="noStrike" kern="0" cap="none" spc="0" normalizeH="0" baseline="0" noProof="0" dirty="0" smtClean="0">
                <a:ln>
                  <a:noFill/>
                </a:ln>
                <a:solidFill>
                  <a:schemeClr val="accent1"/>
                </a:solidFill>
                <a:effectLst/>
                <a:uLnTx/>
                <a:uFillTx/>
                <a:latin typeface="+mn-lt"/>
                <a:ea typeface="+mn-ea"/>
                <a:cs typeface="+mn-cs"/>
              </a:rPr>
              <a:t>Other items to consider  (typically unquantifiable items</a:t>
            </a:r>
            <a:r>
              <a:rPr kumimoji="0" lang="en-US" sz="1600" i="0" u="none" strike="noStrike" kern="0" cap="none" spc="0" normalizeH="0" noProof="0" dirty="0" smtClean="0">
                <a:ln>
                  <a:noFill/>
                </a:ln>
                <a:solidFill>
                  <a:schemeClr val="accent1"/>
                </a:solidFill>
                <a:effectLst/>
                <a:uLnTx/>
                <a:uFillTx/>
                <a:latin typeface="+mn-lt"/>
                <a:ea typeface="+mn-ea"/>
                <a:cs typeface="+mn-cs"/>
              </a:rPr>
              <a:t> or items that should not be adjusted for</a:t>
            </a:r>
            <a:r>
              <a:rPr lang="en-US" sz="1600" kern="0" dirty="0" smtClean="0">
                <a:solidFill>
                  <a:schemeClr val="accent1"/>
                </a:solidFill>
                <a:latin typeface="+mn-lt"/>
                <a:cs typeface="+mn-cs"/>
              </a:rPr>
              <a:t> arriving at underlying EBITDA)</a:t>
            </a:r>
          </a:p>
          <a:p>
            <a:pPr marL="228600" indent="-228600">
              <a:spcBef>
                <a:spcPts val="300"/>
              </a:spcBef>
              <a:spcAft>
                <a:spcPts val="300"/>
              </a:spcAft>
              <a:buClr>
                <a:schemeClr val="accent1"/>
              </a:buClr>
              <a:buSzPct val="125000"/>
              <a:buFont typeface="Arial" pitchFamily="34" charset="0"/>
              <a:buChar char="▪"/>
              <a:defRPr/>
            </a:pPr>
            <a:r>
              <a:rPr kumimoji="0" lang="en-US" sz="1600" i="0" u="none" strike="noStrike" kern="0" cap="none" spc="0" normalizeH="0" baseline="0" noProof="0" dirty="0" smtClean="0">
                <a:ln>
                  <a:noFill/>
                </a:ln>
                <a:solidFill>
                  <a:schemeClr val="accent1"/>
                </a:solidFill>
                <a:effectLst/>
                <a:uLnTx/>
                <a:uFillTx/>
                <a:latin typeface="+mn-lt"/>
                <a:ea typeface="+mn-ea"/>
                <a:cs typeface="+mn-cs"/>
              </a:rPr>
              <a:t>Each of the</a:t>
            </a:r>
            <a:r>
              <a:rPr kumimoji="0" lang="en-US" sz="1600" i="0" u="none" strike="noStrike" kern="0" cap="none" spc="0" normalizeH="0" noProof="0" dirty="0" smtClean="0">
                <a:ln>
                  <a:noFill/>
                </a:ln>
                <a:solidFill>
                  <a:schemeClr val="accent1"/>
                </a:solidFill>
                <a:effectLst/>
                <a:uLnTx/>
                <a:uFillTx/>
                <a:latin typeface="+mn-lt"/>
                <a:ea typeface="+mn-ea"/>
                <a:cs typeface="+mn-cs"/>
              </a:rPr>
              <a:t> above categories are </a:t>
            </a:r>
            <a:r>
              <a:rPr lang="en-US" sz="1600" kern="0" dirty="0" smtClean="0">
                <a:solidFill>
                  <a:schemeClr val="accent1"/>
                </a:solidFill>
                <a:latin typeface="+mn-lt"/>
                <a:cs typeface="+mn-cs"/>
              </a:rPr>
              <a:t>discussed at length in the following pages</a:t>
            </a:r>
            <a:endParaRPr kumimoji="0" lang="en-US" sz="1600" i="0" u="none" strike="noStrike" kern="0" cap="none" spc="0" normalizeH="0" baseline="0" noProof="0" dirty="0" smtClean="0">
              <a:ln>
                <a:noFill/>
              </a:ln>
              <a:solidFill>
                <a:schemeClr val="accent1"/>
              </a:solidFill>
              <a:effectLst/>
              <a:uLnTx/>
              <a:uFillTx/>
              <a:latin typeface="+mn-lt"/>
              <a:ea typeface="+mn-ea"/>
              <a:cs typeface="+mn-cs"/>
            </a:endParaRPr>
          </a:p>
        </p:txBody>
      </p:sp>
      <p:pic>
        <p:nvPicPr>
          <p:cNvPr id="6"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Potential EBITDA adjustments – non recurring/one-off items  </a:t>
            </a:r>
            <a:endParaRPr lang="en-GB" sz="1800" dirty="0"/>
          </a:p>
        </p:txBody>
      </p:sp>
      <p:sp>
        <p:nvSpPr>
          <p:cNvPr id="9" name="Rectangle 3"/>
          <p:cNvSpPr txBox="1">
            <a:spLocks noChangeArrowheads="1"/>
          </p:cNvSpPr>
          <p:nvPr/>
        </p:nvSpPr>
        <p:spPr bwMode="auto">
          <a:xfrm>
            <a:off x="209549" y="1193800"/>
            <a:ext cx="4297680"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spcBef>
                <a:spcPts val="300"/>
              </a:spcBef>
              <a:spcAft>
                <a:spcPts val="300"/>
              </a:spcAft>
              <a:buClr>
                <a:schemeClr val="accent1"/>
              </a:buClr>
              <a:buSzPct val="75000"/>
              <a:defRPr/>
            </a:pPr>
            <a:r>
              <a:rPr kumimoji="0" lang="en-US" sz="1400" b="1" i="0" u="sng" strike="noStrike" kern="0" cap="none" spc="0" normalizeH="0" baseline="0" noProof="0" dirty="0" smtClean="0">
                <a:ln>
                  <a:noFill/>
                </a:ln>
                <a:solidFill>
                  <a:schemeClr val="accent1"/>
                </a:solidFill>
                <a:effectLst/>
                <a:uLnTx/>
                <a:uFillTx/>
                <a:latin typeface="+mn-lt"/>
                <a:cs typeface="+mn-cs"/>
              </a:rPr>
              <a:t>Non-recurring/one-off items</a:t>
            </a:r>
            <a:r>
              <a:rPr kumimoji="0" lang="en-US" sz="1400" b="1" i="0" u="sng" strike="noStrike" kern="0" cap="none" spc="0" normalizeH="0" noProof="0" dirty="0" smtClean="0">
                <a:ln>
                  <a:noFill/>
                </a:ln>
                <a:solidFill>
                  <a:schemeClr val="accent1"/>
                </a:solidFill>
                <a:effectLst/>
                <a:uLnTx/>
                <a:uFillTx/>
                <a:latin typeface="+mn-lt"/>
                <a:cs typeface="+mn-cs"/>
              </a:rPr>
              <a:t> </a:t>
            </a:r>
            <a:endParaRPr kumimoji="0" lang="en-US" sz="1400" b="1" i="0" u="sng" strike="noStrike" kern="0" cap="none" spc="0" normalizeH="0" baseline="0" noProof="0" dirty="0" smtClean="0">
              <a:ln>
                <a:noFill/>
              </a:ln>
              <a:solidFill>
                <a:schemeClr val="accent1"/>
              </a:solidFill>
              <a:effectLst/>
              <a:uLnTx/>
              <a:uFillTx/>
              <a:latin typeface="+mn-lt"/>
              <a:cs typeface="+mn-cs"/>
            </a:endParaRP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Sales pushes - to flood the pipeline</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Purchasing pushes - to take advantage of rebates/deals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Restructuring charges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Profit and losses on disposal of assets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Servicing and warranty costs and related reserves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Discounting and changes in implicit rates</a:t>
            </a:r>
          </a:p>
          <a:p>
            <a:pPr marL="228600" lvl="1" indent="-228600" eaLnBrk="1" hangingPunct="1">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Litigation settlement expenses</a:t>
            </a:r>
          </a:p>
          <a:p>
            <a:pPr marL="228600" lvl="1" indent="-228600" eaLnBrk="1" hangingPunct="1">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Management fees</a:t>
            </a:r>
          </a:p>
          <a:p>
            <a:pPr marL="228600" lvl="1" indent="-228600" eaLnBrk="1" hangingPunct="1">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Insurance recoveries and reimbursements</a:t>
            </a:r>
          </a:p>
          <a:p>
            <a:pPr marL="228600" lvl="1" indent="-228600" eaLnBrk="1" hangingPunct="1">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Transaction expenses</a:t>
            </a:r>
          </a:p>
          <a:p>
            <a:pPr marL="228600" lvl="1" indent="-228600" eaLnBrk="1" hangingPunct="1">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Severance and other termination costs </a:t>
            </a:r>
          </a:p>
          <a:p>
            <a:pPr marL="228600" lvl="1" indent="-228600" eaLnBrk="1" hangingPunct="1">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Unusual or non-recurring incentive compensation</a:t>
            </a:r>
          </a:p>
          <a:p>
            <a:pPr marL="228600" lvl="1" indent="-228600" eaLnBrk="1" hangingPunct="1">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Other one-time gains or losses included in operating income</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Discretionary spending &amp; movements in discretionary reserves </a:t>
            </a:r>
          </a:p>
          <a:p>
            <a:pPr marL="228600" lvl="1" indent="-228600">
              <a:spcBef>
                <a:spcPts val="300"/>
              </a:spcBef>
              <a:spcAft>
                <a:spcPts val="300"/>
              </a:spcAft>
              <a:buClr>
                <a:schemeClr val="accent1"/>
              </a:buClr>
              <a:buSzPct val="75000"/>
              <a:buFont typeface="Wingdings" pitchFamily="2" charset="2"/>
              <a:buChar char="l"/>
              <a:defRPr/>
            </a:pPr>
            <a:endParaRPr lang="en-US" sz="1400" b="1" kern="0" dirty="0" smtClean="0">
              <a:solidFill>
                <a:schemeClr val="accent1"/>
              </a:solidFill>
              <a:latin typeface="+mn-lt"/>
              <a:cs typeface="+mn-cs"/>
            </a:endParaRPr>
          </a:p>
          <a:p>
            <a:pPr marL="228600" lvl="1" indent="-228600">
              <a:spcBef>
                <a:spcPts val="300"/>
              </a:spcBef>
              <a:spcAft>
                <a:spcPts val="300"/>
              </a:spcAft>
              <a:buClr>
                <a:schemeClr val="accent1"/>
              </a:buClr>
              <a:buSzPct val="75000"/>
              <a:buFont typeface="Wingdings" pitchFamily="2" charset="2"/>
              <a:buChar char="l"/>
              <a:defRPr/>
            </a:pPr>
            <a:endParaRPr lang="en-US" sz="1400" b="1" kern="0" dirty="0" smtClean="0">
              <a:solidFill>
                <a:schemeClr val="accent1"/>
              </a:solidFill>
              <a:latin typeface="+mn-lt"/>
              <a:cs typeface="+mn-cs"/>
            </a:endParaRPr>
          </a:p>
        </p:txBody>
      </p:sp>
      <p:sp>
        <p:nvSpPr>
          <p:cNvPr id="5" name="Rectangle 3"/>
          <p:cNvSpPr txBox="1">
            <a:spLocks noChangeArrowheads="1"/>
          </p:cNvSpPr>
          <p:nvPr/>
        </p:nvSpPr>
        <p:spPr bwMode="auto">
          <a:xfrm>
            <a:off x="4614634" y="1201058"/>
            <a:ext cx="4275365"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1" indent="-231775">
              <a:spcBef>
                <a:spcPts val="300"/>
              </a:spcBef>
              <a:spcAft>
                <a:spcPts val="300"/>
              </a:spcAft>
              <a:buClr>
                <a:schemeClr val="accent1"/>
              </a:buClr>
              <a:buSzPct val="75000"/>
              <a:buFont typeface="Arial" pitchFamily="34" charset="0"/>
              <a:buChar char="•"/>
              <a:defRPr/>
            </a:pPr>
            <a:endParaRPr lang="en-US" sz="1600" b="1" kern="0" dirty="0" smtClean="0">
              <a:solidFill>
                <a:schemeClr val="accent1"/>
              </a:solidFill>
              <a:latin typeface="+mn-lt"/>
              <a:cs typeface="+mn-cs"/>
            </a:endParaRPr>
          </a:p>
          <a:p>
            <a:pPr marL="231775" indent="-231775">
              <a:spcBef>
                <a:spcPts val="300"/>
              </a:spcBef>
              <a:spcAft>
                <a:spcPts val="300"/>
              </a:spcAft>
              <a:buClr>
                <a:schemeClr val="accent1"/>
              </a:buClr>
              <a:buSzPct val="75000"/>
              <a:buFont typeface="Arial" pitchFamily="34" charset="0"/>
              <a:buChar char="•"/>
              <a:defRPr/>
            </a:pPr>
            <a:endParaRPr lang="en-US" sz="1600" b="1" kern="0" dirty="0" smtClean="0">
              <a:solidFill>
                <a:schemeClr val="accent1"/>
              </a:solidFill>
              <a:latin typeface="+mn-lt"/>
              <a:cs typeface="+mn-cs"/>
            </a:endParaRPr>
          </a:p>
          <a:p>
            <a:pPr marL="231775" lvl="0" indent="-231775">
              <a:spcBef>
                <a:spcPts val="300"/>
              </a:spcBef>
              <a:spcAft>
                <a:spcPts val="300"/>
              </a:spcAft>
              <a:buClr>
                <a:schemeClr val="accent1"/>
              </a:buClr>
              <a:buSzPct val="75000"/>
              <a:buFont typeface="Arial" pitchFamily="34" charset="0"/>
              <a:buChar char="•"/>
              <a:defRPr/>
            </a:pPr>
            <a:endParaRPr lang="en-US" sz="1600" b="1" kern="0" dirty="0" smtClean="0">
              <a:solidFill>
                <a:schemeClr val="accent1"/>
              </a:solidFill>
              <a:latin typeface="+mn-lt"/>
              <a:cs typeface="+mn-cs"/>
            </a:endParaRPr>
          </a:p>
          <a:p>
            <a:pPr marL="231775" marR="0" lvl="0" indent="-231775" algn="l" defTabSz="914400" rtl="0" eaLnBrk="1" fontAlgn="base" latinLnBrk="0" hangingPunct="1">
              <a:lnSpc>
                <a:spcPct val="100000"/>
              </a:lnSpc>
              <a:spcBef>
                <a:spcPts val="300"/>
              </a:spcBef>
              <a:spcAft>
                <a:spcPts val="300"/>
              </a:spcAft>
              <a:buClr>
                <a:schemeClr val="accent1"/>
              </a:buClr>
              <a:buSzPct val="75000"/>
              <a:buFont typeface="Arial" pitchFamily="34" charset="0"/>
              <a:buChar char="•"/>
              <a:tabLst/>
              <a:defRPr/>
            </a:pPr>
            <a:endParaRPr kumimoji="0" lang="en-US" sz="1600" b="1" i="0" u="none" strike="noStrike" kern="0" cap="none" spc="0" normalizeH="0" baseline="0" noProof="0" dirty="0" smtClean="0">
              <a:ln>
                <a:noFill/>
              </a:ln>
              <a:solidFill>
                <a:schemeClr val="accent1"/>
              </a:solidFill>
              <a:effectLst/>
              <a:uLnTx/>
              <a:uFillTx/>
              <a:latin typeface="+mn-lt"/>
              <a:cs typeface="+mn-cs"/>
            </a:endParaRPr>
          </a:p>
        </p:txBody>
      </p:sp>
      <p:sp>
        <p:nvSpPr>
          <p:cNvPr id="7" name="Rectangle 6"/>
          <p:cNvSpPr/>
          <p:nvPr/>
        </p:nvSpPr>
        <p:spPr>
          <a:xfrm>
            <a:off x="4644570" y="1216859"/>
            <a:ext cx="4297680" cy="309315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eaLnBrk="1" hangingPunct="1">
              <a:spcBef>
                <a:spcPts val="300"/>
              </a:spcBef>
              <a:spcAft>
                <a:spcPts val="300"/>
              </a:spcAft>
              <a:buClr>
                <a:schemeClr val="accent1"/>
              </a:buClr>
              <a:buSzPct val="75000"/>
              <a:buFont typeface="Wingdings" pitchFamily="2" charset="2"/>
              <a:buChar char="l"/>
              <a:defRPr/>
            </a:pPr>
            <a:endParaRPr lang="en-US" sz="1200" b="1" kern="0" dirty="0" smtClean="0">
              <a:solidFill>
                <a:schemeClr val="accent1"/>
              </a:solidFill>
              <a:latin typeface="+mn-lt"/>
              <a:cs typeface="+mn-cs"/>
            </a:endParaRPr>
          </a:p>
        </p:txBody>
      </p:sp>
      <p:sp>
        <p:nvSpPr>
          <p:cNvPr id="8" name="Rectangle 3"/>
          <p:cNvSpPr txBox="1">
            <a:spLocks noChangeArrowheads="1"/>
          </p:cNvSpPr>
          <p:nvPr/>
        </p:nvSpPr>
        <p:spPr bwMode="auto">
          <a:xfrm>
            <a:off x="4629149" y="1186542"/>
            <a:ext cx="4297680"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spcBef>
                <a:spcPts val="300"/>
              </a:spcBef>
              <a:spcAft>
                <a:spcPts val="300"/>
              </a:spcAft>
              <a:buClr>
                <a:schemeClr val="accent1"/>
              </a:buClr>
              <a:buSzPct val="75000"/>
              <a:defRPr/>
            </a:pPr>
            <a:r>
              <a:rPr lang="en-US" sz="1400" b="1" u="sng" kern="0" dirty="0" smtClean="0">
                <a:solidFill>
                  <a:schemeClr val="accent1"/>
                </a:solidFill>
                <a:latin typeface="+mn-lt"/>
                <a:cs typeface="+mn-cs"/>
              </a:rPr>
              <a:t>Non-recurring/one-offs considerations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Understand the facts and circumstances to determine whether the items are truly one-off and non recurring</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Certain items may be non-recurring for one company while regular recurring for another company.  In other words, there is no universal list – It is based on the facts of the transaction</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Remember to eliminate EBITDA impact only, which may not be easily available in certain cases. For example, when an EBITDA adjustment relates to a one-off revenue, it may be hard to ascertain the EBITDA impact of the transaction. In such cases, it may be necessary to make certain assumptions. Document the assumptions and their basis. </a:t>
            </a:r>
          </a:p>
        </p:txBody>
      </p:sp>
      <p:pic>
        <p:nvPicPr>
          <p:cNvPr id="11" name="Picture 10"/>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Potential EBITDA adjustments – accounting changes and estimates</a:t>
            </a:r>
            <a:endParaRPr lang="en-GB" sz="1800" dirty="0"/>
          </a:p>
        </p:txBody>
      </p:sp>
      <p:sp>
        <p:nvSpPr>
          <p:cNvPr id="9" name="Rectangle 3"/>
          <p:cNvSpPr txBox="1">
            <a:spLocks noChangeArrowheads="1"/>
          </p:cNvSpPr>
          <p:nvPr/>
        </p:nvSpPr>
        <p:spPr bwMode="auto">
          <a:xfrm>
            <a:off x="209549" y="1101036"/>
            <a:ext cx="4275365"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ts val="300"/>
              </a:spcBef>
              <a:spcAft>
                <a:spcPts val="300"/>
              </a:spcAft>
              <a:buClr>
                <a:schemeClr val="accent1"/>
              </a:buClr>
              <a:buSzPct val="75000"/>
              <a:defRPr/>
            </a:pPr>
            <a:r>
              <a:rPr lang="en-US" sz="1400" b="1" u="sng" kern="0" dirty="0" smtClean="0">
                <a:solidFill>
                  <a:schemeClr val="accent1"/>
                </a:solidFill>
              </a:rPr>
              <a:t>Accounting changes and estimates</a:t>
            </a:r>
          </a:p>
          <a:p>
            <a:pPr marL="231775" lvl="0" indent="-231775">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Capitalization and deferral policies</a:t>
            </a:r>
          </a:p>
          <a:p>
            <a:pPr marL="231775" lvl="1" indent="-231775">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Compliance with Generally Accepted Accounting Principles (GAAP) and/or SEC regulations</a:t>
            </a:r>
          </a:p>
          <a:p>
            <a:pPr marL="231775" lvl="1" indent="-231775">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Contract accounting and profit hold-backs</a:t>
            </a:r>
          </a:p>
          <a:p>
            <a:pPr marL="231775" lvl="1" indent="-231775">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Post year-end refunds vs. changes in pricing</a:t>
            </a:r>
          </a:p>
          <a:p>
            <a:pPr marL="231775" lvl="1" indent="-231775">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Compensation accounting</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Adjustments through reserves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Deferred revenue</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Rent escalations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Pension/retirement plan income</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Capitalized internal costs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Asset impairment</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Reserve reversals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Manipulation due to bias or pressure to perform</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Changes in accounting estimates – e.g. provisions, standard costing of stock</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Profit smoothing</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rPr>
              <a:t>Unrecorded proposed audit adjustments</a:t>
            </a:r>
          </a:p>
          <a:p>
            <a:pPr marL="228600" lvl="1" indent="-228600">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endParaRPr>
          </a:p>
          <a:p>
            <a:pPr marL="228600" lvl="1" indent="-228600">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endParaRPr>
          </a:p>
          <a:p>
            <a:pPr marL="228600" lvl="1" indent="-228600">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endParaRPr>
          </a:p>
          <a:p>
            <a:pPr marL="228600" lvl="1" indent="-228600">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endParaRPr>
          </a:p>
          <a:p>
            <a:pPr marL="228600" lvl="1" indent="-228600">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endParaRPr>
          </a:p>
          <a:p>
            <a:pPr marL="231775" lvl="1" indent="-231775">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endParaRPr>
          </a:p>
        </p:txBody>
      </p:sp>
      <p:sp>
        <p:nvSpPr>
          <p:cNvPr id="5" name="Rectangle 3"/>
          <p:cNvSpPr txBox="1">
            <a:spLocks noChangeArrowheads="1"/>
          </p:cNvSpPr>
          <p:nvPr/>
        </p:nvSpPr>
        <p:spPr bwMode="auto">
          <a:xfrm>
            <a:off x="4614634" y="1201058"/>
            <a:ext cx="4275365"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endParaRPr>
          </a:p>
          <a:p>
            <a:pPr marL="231775" lvl="1" indent="-231775">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latin typeface="+mn-lt"/>
              <a:cs typeface="+mn-cs"/>
            </a:endParaRPr>
          </a:p>
          <a:p>
            <a:pPr marL="231775" lvl="1" indent="-231775">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latin typeface="+mn-lt"/>
              <a:cs typeface="+mn-cs"/>
            </a:endParaRPr>
          </a:p>
          <a:p>
            <a:pPr marL="231775" indent="-231775">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latin typeface="+mn-lt"/>
              <a:cs typeface="+mn-cs"/>
            </a:endParaRPr>
          </a:p>
          <a:p>
            <a:pPr marL="231775" lvl="0" indent="-231775">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latin typeface="+mn-lt"/>
              <a:cs typeface="+mn-cs"/>
            </a:endParaRPr>
          </a:p>
          <a:p>
            <a:pPr marL="231775" marR="0" lvl="0" indent="-231775" algn="l" defTabSz="914400" rtl="0" eaLnBrk="1" fontAlgn="base" latinLnBrk="0" hangingPunct="1">
              <a:lnSpc>
                <a:spcPct val="100000"/>
              </a:lnSpc>
              <a:spcBef>
                <a:spcPts val="300"/>
              </a:spcBef>
              <a:spcAft>
                <a:spcPts val="300"/>
              </a:spcAft>
              <a:buClr>
                <a:schemeClr val="accent1"/>
              </a:buClr>
              <a:buSzPct val="75000"/>
              <a:buFont typeface="Wingdings" pitchFamily="2" charset="2"/>
              <a:buChar char="l"/>
              <a:tabLst/>
              <a:defRPr/>
            </a:pPr>
            <a:endParaRPr kumimoji="0" lang="en-US" sz="1400" i="0" u="none" strike="noStrike" kern="0" cap="none" spc="0" normalizeH="0" baseline="0" noProof="0" dirty="0" smtClean="0">
              <a:ln>
                <a:noFill/>
              </a:ln>
              <a:solidFill>
                <a:schemeClr val="accent1"/>
              </a:solidFill>
              <a:effectLst/>
              <a:uLnTx/>
              <a:uFillTx/>
              <a:latin typeface="+mn-lt"/>
              <a:cs typeface="+mn-cs"/>
            </a:endParaRPr>
          </a:p>
        </p:txBody>
      </p:sp>
      <p:sp>
        <p:nvSpPr>
          <p:cNvPr id="7" name="Rectangle 3"/>
          <p:cNvSpPr txBox="1">
            <a:spLocks noChangeArrowheads="1"/>
          </p:cNvSpPr>
          <p:nvPr/>
        </p:nvSpPr>
        <p:spPr bwMode="auto">
          <a:xfrm>
            <a:off x="4629149" y="1067274"/>
            <a:ext cx="4297680"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spcBef>
                <a:spcPts val="300"/>
              </a:spcBef>
              <a:spcAft>
                <a:spcPts val="300"/>
              </a:spcAft>
              <a:buClr>
                <a:schemeClr val="accent1"/>
              </a:buClr>
              <a:buSzPct val="75000"/>
              <a:defRPr/>
            </a:pPr>
            <a:r>
              <a:rPr lang="en-US" sz="1400" b="1" u="sng" kern="0" dirty="0" smtClean="0">
                <a:solidFill>
                  <a:schemeClr val="accent1"/>
                </a:solidFill>
                <a:latin typeface="+mn-lt"/>
                <a:cs typeface="+mn-cs"/>
              </a:rPr>
              <a:t>Accounting changes and estimates considerations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Accounting changes and estimates is a relatively broad category which can be understood by 3 major concepts</a:t>
            </a:r>
          </a:p>
          <a:p>
            <a:pPr marL="465138" lvl="2" indent="-233363">
              <a:spcBef>
                <a:spcPts val="300"/>
              </a:spcBef>
              <a:spcAft>
                <a:spcPts val="300"/>
              </a:spcAft>
              <a:buClr>
                <a:schemeClr val="accent1"/>
              </a:buClr>
              <a:buSzPct val="100000"/>
              <a:buFont typeface="Arial" pitchFamily="34" charset="0"/>
              <a:buChar char="–"/>
              <a:defRPr/>
            </a:pPr>
            <a:r>
              <a:rPr lang="en-US" sz="1400" kern="0" dirty="0" smtClean="0">
                <a:solidFill>
                  <a:schemeClr val="accent1"/>
                </a:solidFill>
                <a:latin typeface="+mn-lt"/>
                <a:cs typeface="+mn-cs"/>
              </a:rPr>
              <a:t>Timing difference – certain transactions result in an impact to EBITDA purely because of reporting periods.  If multiple reporting periods are combined, such items will not result in an EBITDA impact (example, reserve created in one year reversed in another)</a:t>
            </a:r>
          </a:p>
          <a:p>
            <a:pPr marL="465138" lvl="2" indent="-233363">
              <a:spcBef>
                <a:spcPts val="300"/>
              </a:spcBef>
              <a:spcAft>
                <a:spcPts val="300"/>
              </a:spcAft>
              <a:buClr>
                <a:schemeClr val="accent1"/>
              </a:buClr>
              <a:buSzPct val="100000"/>
              <a:buFont typeface="Arial" pitchFamily="34" charset="0"/>
              <a:buChar char="–"/>
              <a:defRPr/>
            </a:pPr>
            <a:r>
              <a:rPr lang="en-US" sz="1400" kern="0" dirty="0" smtClean="0">
                <a:solidFill>
                  <a:schemeClr val="accent1"/>
                </a:solidFill>
                <a:latin typeface="+mn-lt"/>
                <a:cs typeface="+mn-cs"/>
              </a:rPr>
              <a:t>Accounting policy changes – accounting policies have several areas where estimates and judgments are needed.  Change in these estimates or judgments results in a change in reported EBITDA but not necessarily the cash EBITDA</a:t>
            </a:r>
          </a:p>
          <a:p>
            <a:pPr marL="465138" lvl="2" indent="-233363">
              <a:spcBef>
                <a:spcPts val="300"/>
              </a:spcBef>
              <a:spcAft>
                <a:spcPts val="300"/>
              </a:spcAft>
              <a:buClr>
                <a:schemeClr val="accent1"/>
              </a:buClr>
              <a:buSzPct val="100000"/>
              <a:buFont typeface="Arial" pitchFamily="34" charset="0"/>
              <a:buChar char="–"/>
              <a:defRPr/>
            </a:pPr>
            <a:r>
              <a:rPr lang="en-US" sz="1400" kern="0" dirty="0" smtClean="0">
                <a:solidFill>
                  <a:schemeClr val="accent1"/>
                </a:solidFill>
                <a:latin typeface="+mn-lt"/>
                <a:cs typeface="+mn-cs"/>
              </a:rPr>
              <a:t>Cash and accounting difference – certain accounting principles don’t reflect underlying cash flow profile (for example, long term contracts)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Some of these examples are explained further in the following pages</a:t>
            </a:r>
          </a:p>
        </p:txBody>
      </p:sp>
      <p:pic>
        <p:nvPicPr>
          <p:cNvPr id="10" name="Picture 9"/>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224830" y="1235593"/>
            <a:ext cx="3966300" cy="1763910"/>
          </a:xfrm>
          <a:prstGeom prst="rect">
            <a:avLst/>
          </a:prstGeom>
          <a:noFill/>
          <a:ln w="9525">
            <a:noFill/>
            <a:miter lim="800000"/>
            <a:headEnd/>
            <a:tailEnd/>
          </a:ln>
          <a:effectLst/>
        </p:spPr>
      </p:pic>
      <p:sp>
        <p:nvSpPr>
          <p:cNvPr id="1839106" name="Rectangle 2"/>
          <p:cNvSpPr>
            <a:spLocks noGrp="1" noChangeArrowheads="1"/>
          </p:cNvSpPr>
          <p:nvPr>
            <p:ph type="title"/>
          </p:nvPr>
        </p:nvSpPr>
        <p:spPr bwMode="gray"/>
        <p:txBody>
          <a:bodyPr/>
          <a:lstStyle/>
          <a:p>
            <a:pPr>
              <a:defRPr/>
            </a:pPr>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Potential EBITDA adjustments – accounting changes and estimates</a:t>
            </a:r>
            <a:endParaRPr lang="en-US" sz="1800" dirty="0" smtClean="0"/>
          </a:p>
        </p:txBody>
      </p:sp>
      <p:sp>
        <p:nvSpPr>
          <p:cNvPr id="1839107" name="Rectangle 3"/>
          <p:cNvSpPr>
            <a:spLocks noGrp="1" noChangeArrowheads="1"/>
          </p:cNvSpPr>
          <p:nvPr>
            <p:ph type="body" idx="1"/>
          </p:nvPr>
        </p:nvSpPr>
        <p:spPr>
          <a:xfrm>
            <a:off x="182254" y="1027966"/>
            <a:ext cx="4347214" cy="5266504"/>
          </a:xfrm>
        </p:spPr>
        <p:txBody>
          <a:bodyPr/>
          <a:lstStyle/>
          <a:p>
            <a:pPr eaLnBrk="1" hangingPunct="1">
              <a:defRPr/>
            </a:pPr>
            <a:r>
              <a:rPr lang="en-US" sz="1200" dirty="0" smtClean="0">
                <a:solidFill>
                  <a:schemeClr val="accent1"/>
                </a:solidFill>
              </a:rPr>
              <a:t>Adjustments through reserves (doubtful accounts)</a:t>
            </a:r>
          </a:p>
          <a:p>
            <a:pPr eaLnBrk="1" hangingPunct="1">
              <a:defRPr/>
            </a:pPr>
            <a:endParaRPr lang="en-US" sz="1200" dirty="0" smtClean="0">
              <a:solidFill>
                <a:schemeClr val="accent1"/>
              </a:solidFill>
            </a:endParaRPr>
          </a:p>
          <a:p>
            <a:pPr eaLnBrk="1" hangingPunct="1">
              <a:defRPr/>
            </a:pPr>
            <a:r>
              <a:rPr lang="en-US" sz="1200" dirty="0" smtClean="0">
                <a:solidFill>
                  <a:schemeClr val="accent1"/>
                </a:solidFill>
              </a:rPr>
              <a:t>	</a:t>
            </a:r>
          </a:p>
          <a:p>
            <a:pPr eaLnBrk="1" hangingPunct="1">
              <a:defRPr/>
            </a:pPr>
            <a:endParaRPr lang="en-US" sz="1200" dirty="0" smtClean="0">
              <a:solidFill>
                <a:schemeClr val="accent1"/>
              </a:solidFill>
            </a:endParaRPr>
          </a:p>
          <a:p>
            <a:pPr eaLnBrk="1" hangingPunct="1">
              <a:defRPr/>
            </a:pPr>
            <a:endParaRPr lang="en-US" sz="1200" dirty="0" smtClean="0">
              <a:solidFill>
                <a:schemeClr val="accent1"/>
              </a:solidFill>
            </a:endParaRPr>
          </a:p>
          <a:p>
            <a:pPr marL="231775" indent="-231775" eaLnBrk="1" hangingPunct="1">
              <a:buClr>
                <a:schemeClr val="accent1"/>
              </a:buClr>
              <a:buSzPct val="75000"/>
              <a:defRPr/>
            </a:pPr>
            <a:r>
              <a:rPr lang="en-US" sz="1200" b="0" dirty="0" smtClean="0">
                <a:solidFill>
                  <a:schemeClr val="accent1"/>
                </a:solidFill>
              </a:rPr>
              <a:t>				</a:t>
            </a:r>
          </a:p>
          <a:p>
            <a:pPr marL="231775" indent="-231775" eaLnBrk="1" hangingPunct="1">
              <a:buClr>
                <a:schemeClr val="accent1"/>
              </a:buClr>
              <a:buSzPct val="75000"/>
              <a:defRPr/>
            </a:pPr>
            <a:endParaRPr lang="en-US" sz="1200" b="0" dirty="0" smtClean="0">
              <a:solidFill>
                <a:schemeClr val="accent1"/>
              </a:solidFill>
            </a:endParaRPr>
          </a:p>
          <a:p>
            <a:pPr marL="231775" indent="-231775" eaLnBrk="1" hangingPunct="1">
              <a:spcBef>
                <a:spcPts val="0"/>
              </a:spcBef>
              <a:spcAft>
                <a:spcPts val="0"/>
              </a:spcAft>
              <a:buClr>
                <a:schemeClr val="accent1"/>
              </a:buClr>
              <a:buSzPct val="75000"/>
              <a:buFont typeface="Wingdings" pitchFamily="2" charset="2"/>
              <a:buChar char="l"/>
              <a:defRPr/>
            </a:pPr>
            <a:endParaRPr lang="en-US" sz="1200" b="0" dirty="0" smtClean="0">
              <a:solidFill>
                <a:schemeClr val="accent1"/>
              </a:solidFill>
            </a:endParaRPr>
          </a:p>
          <a:p>
            <a:pPr marL="231775" indent="-231775" eaLnBrk="1" hangingPunct="1">
              <a:spcBef>
                <a:spcPts val="0"/>
              </a:spcBef>
              <a:spcAft>
                <a:spcPts val="0"/>
              </a:spcAft>
              <a:buClr>
                <a:schemeClr val="accent1"/>
              </a:buClr>
              <a:buSzPct val="125000"/>
              <a:buFont typeface="Arial" pitchFamily="34" charset="0"/>
              <a:buChar char="▪"/>
              <a:defRPr/>
            </a:pPr>
            <a:endParaRPr lang="en-US" sz="1200" b="0" dirty="0" smtClean="0">
              <a:solidFill>
                <a:schemeClr val="accent1"/>
              </a:solidFill>
            </a:endParaRPr>
          </a:p>
          <a:p>
            <a:pPr marL="231775" indent="-231775" eaLnBrk="1" hangingPunct="1">
              <a:spcBef>
                <a:spcPts val="0"/>
              </a:spcBef>
              <a:spcAft>
                <a:spcPts val="0"/>
              </a:spcAft>
              <a:buClr>
                <a:schemeClr val="accent1"/>
              </a:buClr>
              <a:buSzPct val="125000"/>
              <a:buFont typeface="Arial" pitchFamily="34" charset="0"/>
              <a:buChar char="▪"/>
              <a:defRPr/>
            </a:pPr>
            <a:r>
              <a:rPr lang="en-US" sz="1200" b="0" dirty="0" smtClean="0">
                <a:solidFill>
                  <a:schemeClr val="accent1"/>
                </a:solidFill>
              </a:rPr>
              <a:t>The above is a roll forward for reserve for doubtful accounts. A roll forward shows the movements in the account from the beginning balance to the ending balance. </a:t>
            </a:r>
          </a:p>
          <a:p>
            <a:pPr marL="231775" indent="-231775" eaLnBrk="1" hangingPunct="1">
              <a:spcBef>
                <a:spcPts val="0"/>
              </a:spcBef>
              <a:spcAft>
                <a:spcPts val="0"/>
              </a:spcAft>
              <a:buClr>
                <a:schemeClr val="accent1"/>
              </a:buClr>
              <a:buSzPct val="125000"/>
              <a:buFont typeface="Arial" pitchFamily="34" charset="0"/>
              <a:buChar char="▪"/>
              <a:defRPr/>
            </a:pPr>
            <a:r>
              <a:rPr lang="en-US" sz="1200" b="0" dirty="0" smtClean="0">
                <a:solidFill>
                  <a:schemeClr val="accent1"/>
                </a:solidFill>
              </a:rPr>
              <a:t>The above table shows that the company adds $150,000 to its reserve account every year.  However there are 2 adjustments that we should investigate further:</a:t>
            </a:r>
          </a:p>
          <a:p>
            <a:pPr marL="463550" lvl="1" indent="-231775">
              <a:spcBef>
                <a:spcPts val="0"/>
              </a:spcBef>
              <a:spcAft>
                <a:spcPts val="0"/>
              </a:spcAft>
              <a:buSzPct val="100000"/>
              <a:buFont typeface="Arial" pitchFamily="34" charset="0"/>
              <a:buChar char="–"/>
              <a:defRPr/>
            </a:pPr>
            <a:r>
              <a:rPr lang="en-US" sz="1200" dirty="0" smtClean="0">
                <a:solidFill>
                  <a:schemeClr val="accent1"/>
                </a:solidFill>
              </a:rPr>
              <a:t>$350,000 written off in 2009 –appears to be significantly higher than the write off in other years.  We should seek to understand the  details of this write off -  customer, reason for the write off and most importantly the journal entry made to record this write off (this is important to determine whether a quality of earnings adjustment is warranted). A quality of earnings adjustment can be made only if the credit corresponding to the debit seen above impacted the income statement. </a:t>
            </a:r>
          </a:p>
          <a:p>
            <a:pPr marL="463550" lvl="1" indent="-231775">
              <a:spcBef>
                <a:spcPts val="0"/>
              </a:spcBef>
              <a:spcAft>
                <a:spcPts val="0"/>
              </a:spcAft>
              <a:buSzPct val="100000"/>
              <a:buFont typeface="Arial" pitchFamily="34" charset="0"/>
              <a:buChar char="–"/>
              <a:defRPr/>
            </a:pPr>
            <a:r>
              <a:rPr lang="en-US" sz="1200" b="0" dirty="0" smtClean="0">
                <a:solidFill>
                  <a:schemeClr val="accent1"/>
                </a:solidFill>
              </a:rPr>
              <a:t>$55,000 other adjustment in 2010 – appears only in 2010. we need to understand the details of this adjustment  </a:t>
            </a:r>
          </a:p>
          <a:p>
            <a:pPr marL="231775" indent="-231775" eaLnBrk="1" hangingPunct="1">
              <a:buClr>
                <a:schemeClr val="accent1"/>
              </a:buClr>
              <a:buSzPct val="75000"/>
              <a:buFont typeface="Wingdings" pitchFamily="2" charset="2"/>
              <a:buChar char="l"/>
              <a:defRPr/>
            </a:pPr>
            <a:endParaRPr lang="en-US" sz="1200" b="0" dirty="0" smtClean="0">
              <a:solidFill>
                <a:schemeClr val="accent1"/>
              </a:solidFill>
            </a:endParaRPr>
          </a:p>
          <a:p>
            <a:pPr eaLnBrk="1" hangingPunct="1">
              <a:buFontTx/>
              <a:buNone/>
              <a:defRPr/>
            </a:pPr>
            <a:endParaRPr lang="en-US" sz="1200" dirty="0" smtClean="0">
              <a:solidFill>
                <a:schemeClr val="accent1"/>
              </a:solidFill>
            </a:endParaRPr>
          </a:p>
        </p:txBody>
      </p:sp>
      <p:sp>
        <p:nvSpPr>
          <p:cNvPr id="6" name="Freeform 5"/>
          <p:cNvSpPr>
            <a:spLocks/>
          </p:cNvSpPr>
          <p:nvPr>
            <p:custDataLst>
              <p:tags r:id="rId1"/>
            </p:custDataLst>
          </p:nvPr>
        </p:nvSpPr>
        <p:spPr bwMode="auto">
          <a:xfrm>
            <a:off x="2377972" y="2222193"/>
            <a:ext cx="576262" cy="266700"/>
          </a:xfrm>
          <a:custGeom>
            <a:avLst/>
            <a:gdLst>
              <a:gd name="T0" fmla="*/ 949 w 1121"/>
              <a:gd name="T1" fmla="*/ 0 h 908"/>
              <a:gd name="T2" fmla="*/ 614 w 1121"/>
              <a:gd name="T3" fmla="*/ 28 h 908"/>
              <a:gd name="T4" fmla="*/ 170 w 1121"/>
              <a:gd name="T5" fmla="*/ 186 h 908"/>
              <a:gd name="T6" fmla="*/ 50 w 1121"/>
              <a:gd name="T7" fmla="*/ 429 h 908"/>
              <a:gd name="T8" fmla="*/ 184 w 1121"/>
              <a:gd name="T9" fmla="*/ 799 h 908"/>
              <a:gd name="T10" fmla="*/ 616 w 1121"/>
              <a:gd name="T11" fmla="*/ 838 h 908"/>
              <a:gd name="T12" fmla="*/ 961 w 1121"/>
              <a:gd name="T13" fmla="*/ 720 h 908"/>
              <a:gd name="T14" fmla="*/ 1121 w 1121"/>
              <a:gd name="T15" fmla="*/ 432 h 908"/>
              <a:gd name="T16" fmla="*/ 788 w 1121"/>
              <a:gd name="T17" fmla="*/ 123 h 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1"/>
              <a:gd name="T28" fmla="*/ 0 h 908"/>
              <a:gd name="T29" fmla="*/ 1121 w 1121"/>
              <a:gd name="T30" fmla="*/ 908 h 9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1" h="908">
                <a:moveTo>
                  <a:pt x="949" y="0"/>
                </a:moveTo>
                <a:cubicBezTo>
                  <a:pt x="925" y="19"/>
                  <a:pt x="746" y="16"/>
                  <a:pt x="614" y="28"/>
                </a:cubicBezTo>
                <a:cubicBezTo>
                  <a:pt x="614" y="28"/>
                  <a:pt x="310" y="39"/>
                  <a:pt x="170" y="186"/>
                </a:cubicBezTo>
                <a:cubicBezTo>
                  <a:pt x="170" y="186"/>
                  <a:pt x="93" y="244"/>
                  <a:pt x="50" y="429"/>
                </a:cubicBezTo>
                <a:cubicBezTo>
                  <a:pt x="43" y="466"/>
                  <a:pt x="0" y="686"/>
                  <a:pt x="184" y="799"/>
                </a:cubicBezTo>
                <a:cubicBezTo>
                  <a:pt x="206" y="811"/>
                  <a:pt x="297" y="908"/>
                  <a:pt x="616" y="838"/>
                </a:cubicBezTo>
                <a:cubicBezTo>
                  <a:pt x="616" y="838"/>
                  <a:pt x="869" y="789"/>
                  <a:pt x="961" y="720"/>
                </a:cubicBezTo>
                <a:cubicBezTo>
                  <a:pt x="1002" y="690"/>
                  <a:pt x="1116" y="590"/>
                  <a:pt x="1121" y="432"/>
                </a:cubicBezTo>
                <a:cubicBezTo>
                  <a:pt x="1121" y="180"/>
                  <a:pt x="882" y="82"/>
                  <a:pt x="788" y="123"/>
                </a:cubicBezTo>
              </a:path>
            </a:pathLst>
          </a:custGeom>
          <a:noFill/>
          <a:ln w="12700">
            <a:solidFill>
              <a:srgbClr val="B21107"/>
            </a:solidFill>
            <a:round/>
            <a:headEnd/>
            <a:tailEnd/>
          </a:ln>
        </p:spPr>
        <p:txBody>
          <a:bodyPr wrap="none" lIns="0" tIns="0" rIns="0" bIns="0" anchor="ctr"/>
          <a:lstStyle/>
          <a:p>
            <a:pPr eaLnBrk="1" fontAlgn="auto" hangingPunct="1">
              <a:spcBef>
                <a:spcPts val="0"/>
              </a:spcBef>
              <a:spcAft>
                <a:spcPts val="0"/>
              </a:spcAft>
              <a:defRPr/>
            </a:pPr>
            <a:endParaRPr lang="en-US" sz="1800" kern="0">
              <a:solidFill>
                <a:sysClr val="windowText" lastClr="000000"/>
              </a:solidFill>
              <a:latin typeface="Arial" charset="0"/>
              <a:cs typeface="Arial" charset="0"/>
            </a:endParaRPr>
          </a:p>
        </p:txBody>
      </p:sp>
      <p:sp>
        <p:nvSpPr>
          <p:cNvPr id="7" name="Freeform 6"/>
          <p:cNvSpPr>
            <a:spLocks/>
          </p:cNvSpPr>
          <p:nvPr>
            <p:custDataLst>
              <p:tags r:id="rId2"/>
            </p:custDataLst>
          </p:nvPr>
        </p:nvSpPr>
        <p:spPr bwMode="auto">
          <a:xfrm>
            <a:off x="3123525" y="2427460"/>
            <a:ext cx="504825" cy="266700"/>
          </a:xfrm>
          <a:custGeom>
            <a:avLst/>
            <a:gdLst>
              <a:gd name="T0" fmla="*/ 949 w 1121"/>
              <a:gd name="T1" fmla="*/ 0 h 908"/>
              <a:gd name="T2" fmla="*/ 614 w 1121"/>
              <a:gd name="T3" fmla="*/ 28 h 908"/>
              <a:gd name="T4" fmla="*/ 170 w 1121"/>
              <a:gd name="T5" fmla="*/ 186 h 908"/>
              <a:gd name="T6" fmla="*/ 50 w 1121"/>
              <a:gd name="T7" fmla="*/ 429 h 908"/>
              <a:gd name="T8" fmla="*/ 184 w 1121"/>
              <a:gd name="T9" fmla="*/ 799 h 908"/>
              <a:gd name="T10" fmla="*/ 616 w 1121"/>
              <a:gd name="T11" fmla="*/ 838 h 908"/>
              <a:gd name="T12" fmla="*/ 961 w 1121"/>
              <a:gd name="T13" fmla="*/ 720 h 908"/>
              <a:gd name="T14" fmla="*/ 1121 w 1121"/>
              <a:gd name="T15" fmla="*/ 432 h 908"/>
              <a:gd name="T16" fmla="*/ 788 w 1121"/>
              <a:gd name="T17" fmla="*/ 123 h 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1"/>
              <a:gd name="T28" fmla="*/ 0 h 908"/>
              <a:gd name="T29" fmla="*/ 1121 w 1121"/>
              <a:gd name="T30" fmla="*/ 908 h 9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1" h="908">
                <a:moveTo>
                  <a:pt x="949" y="0"/>
                </a:moveTo>
                <a:cubicBezTo>
                  <a:pt x="925" y="19"/>
                  <a:pt x="746" y="16"/>
                  <a:pt x="614" y="28"/>
                </a:cubicBezTo>
                <a:cubicBezTo>
                  <a:pt x="614" y="28"/>
                  <a:pt x="310" y="39"/>
                  <a:pt x="170" y="186"/>
                </a:cubicBezTo>
                <a:cubicBezTo>
                  <a:pt x="170" y="186"/>
                  <a:pt x="93" y="244"/>
                  <a:pt x="50" y="429"/>
                </a:cubicBezTo>
                <a:cubicBezTo>
                  <a:pt x="43" y="466"/>
                  <a:pt x="0" y="686"/>
                  <a:pt x="184" y="799"/>
                </a:cubicBezTo>
                <a:cubicBezTo>
                  <a:pt x="206" y="811"/>
                  <a:pt x="297" y="908"/>
                  <a:pt x="616" y="838"/>
                </a:cubicBezTo>
                <a:cubicBezTo>
                  <a:pt x="616" y="838"/>
                  <a:pt x="869" y="789"/>
                  <a:pt x="961" y="720"/>
                </a:cubicBezTo>
                <a:cubicBezTo>
                  <a:pt x="1002" y="690"/>
                  <a:pt x="1116" y="590"/>
                  <a:pt x="1121" y="432"/>
                </a:cubicBezTo>
                <a:cubicBezTo>
                  <a:pt x="1121" y="180"/>
                  <a:pt x="882" y="82"/>
                  <a:pt x="788" y="123"/>
                </a:cubicBezTo>
              </a:path>
            </a:pathLst>
          </a:custGeom>
          <a:noFill/>
          <a:ln w="12700">
            <a:solidFill>
              <a:srgbClr val="B21107"/>
            </a:solidFill>
            <a:round/>
            <a:headEnd/>
            <a:tailEnd/>
          </a:ln>
        </p:spPr>
        <p:txBody>
          <a:bodyPr wrap="none" lIns="0" tIns="0" rIns="0" bIns="0" anchor="ctr"/>
          <a:lstStyle/>
          <a:p>
            <a:pPr eaLnBrk="1" fontAlgn="auto" hangingPunct="1">
              <a:spcBef>
                <a:spcPts val="0"/>
              </a:spcBef>
              <a:spcAft>
                <a:spcPts val="0"/>
              </a:spcAft>
              <a:defRPr/>
            </a:pPr>
            <a:endParaRPr lang="en-US" sz="1800" kern="0">
              <a:solidFill>
                <a:sysClr val="windowText" lastClr="000000"/>
              </a:solidFill>
              <a:latin typeface="Arial" charset="0"/>
              <a:cs typeface="Arial" charset="0"/>
            </a:endParaRPr>
          </a:p>
        </p:txBody>
      </p:sp>
      <p:sp>
        <p:nvSpPr>
          <p:cNvPr id="8" name="Rectangle 3"/>
          <p:cNvSpPr txBox="1">
            <a:spLocks noChangeArrowheads="1"/>
          </p:cNvSpPr>
          <p:nvPr/>
        </p:nvSpPr>
        <p:spPr bwMode="auto">
          <a:xfrm>
            <a:off x="4722355" y="1031507"/>
            <a:ext cx="4347214" cy="52665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200" b="1" i="0" u="none" strike="noStrike" kern="0" cap="none" spc="0" normalizeH="0" baseline="0" noProof="0" dirty="0" smtClean="0">
                <a:ln>
                  <a:noFill/>
                </a:ln>
                <a:solidFill>
                  <a:schemeClr val="accent1"/>
                </a:solidFill>
                <a:effectLst/>
                <a:uLnTx/>
                <a:uFillTx/>
                <a:latin typeface="+mn-lt"/>
                <a:ea typeface="+mn-ea"/>
                <a:cs typeface="+mn-cs"/>
              </a:rPr>
              <a:t>Adjustments through reserves (warranty)</a:t>
            </a:r>
          </a:p>
          <a:p>
            <a:pPr marL="0" marR="0" lvl="0" indent="0" algn="l" defTabSz="914400" rtl="0" eaLnBrk="1" fontAlgn="base" latinLnBrk="0" hangingPunct="1">
              <a:lnSpc>
                <a:spcPct val="100000"/>
              </a:lnSpc>
              <a:spcBef>
                <a:spcPts val="300"/>
              </a:spcBef>
              <a:spcAft>
                <a:spcPts val="300"/>
              </a:spcAft>
              <a:buClrTx/>
              <a:buSzTx/>
              <a:buFontTx/>
              <a:buNone/>
              <a:tabLst/>
              <a:defRPr/>
            </a:pPr>
            <a:endParaRPr lang="en-US" sz="1200" b="1" kern="0" dirty="0" smtClean="0">
              <a:solidFill>
                <a:schemeClr val="accent1"/>
              </a:solidFill>
              <a:latin typeface="+mn-lt"/>
              <a:cs typeface="+mn-cs"/>
            </a:endParaRPr>
          </a:p>
          <a:p>
            <a:pPr marL="0" marR="0" lvl="0" indent="0" algn="l" defTabSz="914400" rtl="0" eaLnBrk="1" fontAlgn="base" latinLnBrk="0" hangingPunct="1">
              <a:lnSpc>
                <a:spcPct val="100000"/>
              </a:lnSpc>
              <a:spcBef>
                <a:spcPts val="300"/>
              </a:spcBef>
              <a:spcAft>
                <a:spcPts val="300"/>
              </a:spcAft>
              <a:buClrTx/>
              <a:buSzTx/>
              <a:buFontTx/>
              <a:buNone/>
              <a:tabLst/>
              <a:defRPr/>
            </a:pPr>
            <a:endParaRPr kumimoji="0" lang="en-US" sz="1200" b="1" i="0" u="none" strike="noStrike" kern="0" cap="none" spc="0" normalizeH="0" baseline="0" noProof="0" dirty="0" smtClean="0">
              <a:ln>
                <a:noFill/>
              </a:ln>
              <a:solidFill>
                <a:schemeClr val="accent1"/>
              </a:solidFill>
              <a:effectLst/>
              <a:uLnTx/>
              <a:uFillTx/>
              <a:latin typeface="+mn-lt"/>
              <a:ea typeface="+mn-ea"/>
              <a:cs typeface="+mn-cs"/>
            </a:endParaRPr>
          </a:p>
          <a:p>
            <a:pPr marL="0" marR="0" lvl="0" indent="0" algn="l" defTabSz="914400" rtl="0" eaLnBrk="1" fontAlgn="base" latinLnBrk="0" hangingPunct="1">
              <a:lnSpc>
                <a:spcPct val="100000"/>
              </a:lnSpc>
              <a:spcBef>
                <a:spcPts val="300"/>
              </a:spcBef>
              <a:spcAft>
                <a:spcPts val="300"/>
              </a:spcAft>
              <a:buClrTx/>
              <a:buSzTx/>
              <a:buFontTx/>
              <a:buNone/>
              <a:tabLst/>
              <a:defRPr/>
            </a:pPr>
            <a:endParaRPr kumimoji="0" lang="en-US" sz="1200" b="1" i="0" u="none" strike="noStrike" kern="0" cap="none" spc="0" normalizeH="0" baseline="0" noProof="0" dirty="0" smtClean="0">
              <a:ln>
                <a:noFill/>
              </a:ln>
              <a:solidFill>
                <a:schemeClr val="accent1"/>
              </a:solidFill>
              <a:effectLst/>
              <a:uLnTx/>
              <a:uFillTx/>
              <a:latin typeface="+mn-lt"/>
              <a:ea typeface="+mn-ea"/>
              <a:cs typeface="+mn-cs"/>
            </a:endParaRPr>
          </a:p>
          <a:p>
            <a:pPr marL="0" marR="0" lvl="0" indent="0" algn="l" defTabSz="914400" rtl="0" eaLnBrk="1" fontAlgn="base" latinLnBrk="0" hangingPunct="1">
              <a:lnSpc>
                <a:spcPct val="100000"/>
              </a:lnSpc>
              <a:spcBef>
                <a:spcPts val="300"/>
              </a:spcBef>
              <a:spcAft>
                <a:spcPts val="300"/>
              </a:spcAft>
              <a:buClrTx/>
              <a:buSzTx/>
              <a:buFontTx/>
              <a:buNone/>
              <a:tabLst/>
              <a:defRPr/>
            </a:pPr>
            <a:r>
              <a:rPr kumimoji="0" lang="en-US" sz="1200" b="1" i="0" u="none" strike="noStrike" kern="0" cap="none" spc="0" normalizeH="0" baseline="0" noProof="0" dirty="0" smtClean="0">
                <a:ln>
                  <a:noFill/>
                </a:ln>
                <a:solidFill>
                  <a:schemeClr val="accent1"/>
                </a:solidFill>
                <a:effectLst/>
                <a:uLnTx/>
                <a:uFillTx/>
                <a:latin typeface="+mn-lt"/>
                <a:ea typeface="+mn-ea"/>
                <a:cs typeface="+mn-cs"/>
              </a:rPr>
              <a:t>	</a:t>
            </a:r>
          </a:p>
          <a:p>
            <a:pPr marL="0" marR="0" lvl="0" indent="0" algn="l" defTabSz="914400" rtl="0" eaLnBrk="1" fontAlgn="base" latinLnBrk="0" hangingPunct="1">
              <a:lnSpc>
                <a:spcPct val="100000"/>
              </a:lnSpc>
              <a:spcBef>
                <a:spcPts val="300"/>
              </a:spcBef>
              <a:spcAft>
                <a:spcPts val="300"/>
              </a:spcAft>
              <a:buClrTx/>
              <a:buSzTx/>
              <a:buFontTx/>
              <a:buNone/>
              <a:tabLst/>
              <a:defRPr/>
            </a:pPr>
            <a:endParaRPr kumimoji="0" lang="en-US" sz="1200" b="1" i="0" u="none" strike="noStrike" kern="0" cap="none" spc="0" normalizeH="0" baseline="0" noProof="0" dirty="0" smtClean="0">
              <a:ln>
                <a:noFill/>
              </a:ln>
              <a:solidFill>
                <a:schemeClr val="accent1"/>
              </a:solidFill>
              <a:effectLst/>
              <a:uLnTx/>
              <a:uFillTx/>
              <a:latin typeface="+mn-lt"/>
              <a:ea typeface="+mn-ea"/>
              <a:cs typeface="+mn-cs"/>
            </a:endParaRPr>
          </a:p>
          <a:p>
            <a:pPr marL="0" marR="0" lvl="0" indent="0" algn="l" defTabSz="914400" rtl="0" eaLnBrk="1" fontAlgn="base" latinLnBrk="0" hangingPunct="1">
              <a:lnSpc>
                <a:spcPct val="100000"/>
              </a:lnSpc>
              <a:spcBef>
                <a:spcPts val="300"/>
              </a:spcBef>
              <a:spcAft>
                <a:spcPts val="300"/>
              </a:spcAft>
              <a:buClrTx/>
              <a:buSzTx/>
              <a:buFontTx/>
              <a:buNone/>
              <a:tabLst/>
              <a:defRPr/>
            </a:pPr>
            <a:endParaRPr kumimoji="0" lang="en-US" sz="1200" b="1" i="0" u="none" strike="noStrike" kern="0" cap="none" spc="0" normalizeH="0" baseline="0" noProof="0" dirty="0" smtClean="0">
              <a:ln>
                <a:noFill/>
              </a:ln>
              <a:solidFill>
                <a:schemeClr val="accent1"/>
              </a:solidFill>
              <a:effectLst/>
              <a:uLnTx/>
              <a:uFillTx/>
              <a:latin typeface="+mn-lt"/>
              <a:ea typeface="+mn-ea"/>
              <a:cs typeface="+mn-cs"/>
            </a:endParaRPr>
          </a:p>
          <a:p>
            <a:pPr marL="231775" marR="0" lvl="0" indent="-231775" algn="l" defTabSz="914400" rtl="0" eaLnBrk="1" fontAlgn="base" latinLnBrk="0" hangingPunct="1">
              <a:lnSpc>
                <a:spcPct val="100000"/>
              </a:lnSpc>
              <a:spcBef>
                <a:spcPts val="300"/>
              </a:spcBef>
              <a:spcAft>
                <a:spcPts val="300"/>
              </a:spcAft>
              <a:buClr>
                <a:schemeClr val="accent1"/>
              </a:buClr>
              <a:buSzPct val="75000"/>
              <a:buFontTx/>
              <a:buNone/>
              <a:tabLst/>
              <a:defRPr/>
            </a:pPr>
            <a:endParaRPr kumimoji="0" lang="en-US" sz="1200" b="0" i="0" u="none" strike="noStrike" kern="0" cap="none" spc="0" normalizeH="0" baseline="0" noProof="0" dirty="0" smtClean="0">
              <a:ln>
                <a:noFill/>
              </a:ln>
              <a:solidFill>
                <a:schemeClr val="accent1"/>
              </a:solidFill>
              <a:effectLst/>
              <a:uLnTx/>
              <a:uFillTx/>
              <a:latin typeface="+mn-lt"/>
              <a:ea typeface="+mn-ea"/>
              <a:cs typeface="+mn-cs"/>
            </a:endParaRPr>
          </a:p>
          <a:p>
            <a:pPr marL="231775" marR="0" lvl="0" indent="-231775" algn="l" defTabSz="914400" rtl="0" eaLnBrk="1" fontAlgn="base" latinLnBrk="0" hangingPunct="1">
              <a:lnSpc>
                <a:spcPct val="100000"/>
              </a:lnSpc>
              <a:spcBef>
                <a:spcPts val="0"/>
              </a:spcBef>
              <a:spcAft>
                <a:spcPts val="0"/>
              </a:spcAft>
              <a:buClr>
                <a:schemeClr val="accent1"/>
              </a:buClr>
              <a:buSzPct val="75000"/>
              <a:tabLst/>
              <a:defRPr/>
            </a:pPr>
            <a:endParaRPr kumimoji="0" lang="en-US" sz="1200" b="0" i="0" u="none" strike="noStrike" kern="0" cap="none" spc="0" normalizeH="0" baseline="0" noProof="0" dirty="0" smtClean="0">
              <a:ln>
                <a:noFill/>
              </a:ln>
              <a:solidFill>
                <a:schemeClr val="accent1"/>
              </a:solidFill>
              <a:effectLst/>
              <a:uLnTx/>
              <a:uFillTx/>
              <a:latin typeface="+mn-lt"/>
              <a:ea typeface="+mn-ea"/>
              <a:cs typeface="+mn-cs"/>
            </a:endParaRPr>
          </a:p>
          <a:p>
            <a:pPr marL="231775" marR="0" lvl="0" indent="-231775" algn="l" defTabSz="914400" rtl="0" eaLnBrk="1" fontAlgn="base" latinLnBrk="0" hangingPunct="1">
              <a:lnSpc>
                <a:spcPct val="100000"/>
              </a:lnSpc>
              <a:spcBef>
                <a:spcPts val="0"/>
              </a:spcBef>
              <a:spcAft>
                <a:spcPts val="0"/>
              </a:spcAft>
              <a:buClr>
                <a:schemeClr val="accent1"/>
              </a:buClr>
              <a:buSzPct val="125000"/>
              <a:buFont typeface="Arial" pitchFamily="34" charset="0"/>
              <a:buChar char="▪"/>
              <a:tabLst/>
              <a:defRPr/>
            </a:pPr>
            <a:endParaRPr kumimoji="0" lang="en-US" sz="1200" b="0" i="0" u="none" strike="noStrike" kern="0" cap="none" spc="0" normalizeH="0" baseline="0" noProof="0" dirty="0" smtClean="0">
              <a:ln>
                <a:noFill/>
              </a:ln>
              <a:solidFill>
                <a:schemeClr val="accent1"/>
              </a:solidFill>
              <a:effectLst/>
              <a:uLnTx/>
              <a:uFillTx/>
              <a:latin typeface="+mn-lt"/>
              <a:ea typeface="+mn-ea"/>
              <a:cs typeface="+mn-cs"/>
            </a:endParaRPr>
          </a:p>
          <a:p>
            <a:pPr marL="231775" marR="0" lvl="0" indent="-231775" algn="l" defTabSz="914400" rtl="0" eaLnBrk="1" fontAlgn="base" latinLnBrk="0" hangingPunct="1">
              <a:lnSpc>
                <a:spcPct val="100000"/>
              </a:lnSpc>
              <a:spcBef>
                <a:spcPts val="0"/>
              </a:spcBef>
              <a:spcAft>
                <a:spcPts val="0"/>
              </a:spcAft>
              <a:buClr>
                <a:schemeClr val="accent1"/>
              </a:buClr>
              <a:buSzPct val="125000"/>
              <a:buFont typeface="Arial" pitchFamily="34" charset="0"/>
              <a:buChar char="▪"/>
              <a:tabLst/>
              <a:defRPr/>
            </a:pPr>
            <a:r>
              <a:rPr kumimoji="0" lang="en-US" sz="1200" b="0" i="0" u="none" strike="noStrike" kern="0" cap="none" spc="0" normalizeH="0" baseline="0" noProof="0" dirty="0" smtClean="0">
                <a:ln>
                  <a:noFill/>
                </a:ln>
                <a:solidFill>
                  <a:schemeClr val="accent1"/>
                </a:solidFill>
                <a:effectLst/>
                <a:uLnTx/>
                <a:uFillTx/>
                <a:latin typeface="+mn-lt"/>
                <a:ea typeface="+mn-ea"/>
                <a:cs typeface="+mn-cs"/>
              </a:rPr>
              <a:t>The above is a roll forward for reserve of the warranty reserve account.  Companies</a:t>
            </a:r>
            <a:r>
              <a:rPr kumimoji="0" lang="en-US" sz="1200" b="0" i="0" u="none" strike="noStrike" kern="0" cap="none" spc="0" normalizeH="0" noProof="0" dirty="0" smtClean="0">
                <a:ln>
                  <a:noFill/>
                </a:ln>
                <a:solidFill>
                  <a:schemeClr val="accent1"/>
                </a:solidFill>
                <a:effectLst/>
                <a:uLnTx/>
                <a:uFillTx/>
                <a:latin typeface="+mn-lt"/>
                <a:ea typeface="+mn-ea"/>
                <a:cs typeface="+mn-cs"/>
              </a:rPr>
              <a:t> typically accrue for warranty expense based on historical trends, warranty terms as per contract etc.  The reserve is expected to cover the actual expense incurred during the period. </a:t>
            </a:r>
          </a:p>
          <a:p>
            <a:pPr marL="231775" marR="0" lvl="0" indent="-231775" algn="l" defTabSz="914400" rtl="0" eaLnBrk="1" fontAlgn="base" latinLnBrk="0" hangingPunct="1">
              <a:lnSpc>
                <a:spcPct val="100000"/>
              </a:lnSpc>
              <a:spcBef>
                <a:spcPts val="0"/>
              </a:spcBef>
              <a:spcAft>
                <a:spcPts val="0"/>
              </a:spcAft>
              <a:buClr>
                <a:schemeClr val="accent1"/>
              </a:buClr>
              <a:buSzPct val="125000"/>
              <a:buFont typeface="Arial" pitchFamily="34" charset="0"/>
              <a:buChar char="▪"/>
              <a:tabLst/>
              <a:defRPr/>
            </a:pPr>
            <a:r>
              <a:rPr lang="en-US" sz="1200" kern="0" baseline="0" dirty="0" smtClean="0">
                <a:solidFill>
                  <a:schemeClr val="accent1"/>
                </a:solidFill>
                <a:latin typeface="+mn-lt"/>
                <a:cs typeface="+mn-cs"/>
              </a:rPr>
              <a:t>In the above</a:t>
            </a:r>
            <a:r>
              <a:rPr lang="en-US" sz="1200" kern="0" dirty="0" smtClean="0">
                <a:solidFill>
                  <a:schemeClr val="accent1"/>
                </a:solidFill>
                <a:latin typeface="+mn-lt"/>
                <a:cs typeface="+mn-cs"/>
              </a:rPr>
              <a:t> example,  in each year the provision (accrual) is different than the actual expense incurred (payment).  This results in the charge to income statement being different that the actual expense incurred. </a:t>
            </a:r>
          </a:p>
          <a:p>
            <a:pPr marL="231775" marR="0" lvl="0" indent="-231775" algn="l" defTabSz="914400" rtl="0" eaLnBrk="1" fontAlgn="base" latinLnBrk="0" hangingPunct="1">
              <a:lnSpc>
                <a:spcPct val="100000"/>
              </a:lnSpc>
              <a:spcBef>
                <a:spcPts val="0"/>
              </a:spcBef>
              <a:spcAft>
                <a:spcPts val="0"/>
              </a:spcAft>
              <a:buClr>
                <a:schemeClr val="accent1"/>
              </a:buClr>
              <a:buSzPct val="125000"/>
              <a:buFont typeface="Arial" pitchFamily="34" charset="0"/>
              <a:buChar char="▪"/>
              <a:tabLst/>
              <a:defRPr/>
            </a:pPr>
            <a:r>
              <a:rPr kumimoji="0" lang="en-US" sz="1200" i="0" u="none" strike="noStrike" kern="0" cap="none" spc="0" normalizeH="0" baseline="0" noProof="0" dirty="0" smtClean="0">
                <a:ln>
                  <a:noFill/>
                </a:ln>
                <a:solidFill>
                  <a:schemeClr val="accent1"/>
                </a:solidFill>
                <a:effectLst/>
                <a:uLnTx/>
                <a:uFillTx/>
                <a:latin typeface="+mn-lt"/>
                <a:ea typeface="+mn-ea"/>
                <a:cs typeface="+mn-cs"/>
              </a:rPr>
              <a:t>The</a:t>
            </a:r>
            <a:r>
              <a:rPr kumimoji="0" lang="en-US" sz="1200" i="0" u="none" strike="noStrike" kern="0" cap="none" spc="0" normalizeH="0" noProof="0" dirty="0" smtClean="0">
                <a:ln>
                  <a:noFill/>
                </a:ln>
                <a:solidFill>
                  <a:schemeClr val="accent1"/>
                </a:solidFill>
                <a:effectLst/>
                <a:uLnTx/>
                <a:uFillTx/>
                <a:latin typeface="+mn-lt"/>
                <a:ea typeface="+mn-ea"/>
                <a:cs typeface="+mn-cs"/>
              </a:rPr>
              <a:t> EBITDA adjustment in this case would therefore be the difference between cash and accounting expense. </a:t>
            </a:r>
            <a:endParaRPr kumimoji="0" lang="en-US" sz="1200" i="0" u="none" strike="noStrike" kern="0" cap="none" spc="0" normalizeH="0" baseline="0" noProof="0" dirty="0" smtClean="0">
              <a:ln>
                <a:noFill/>
              </a:ln>
              <a:solidFill>
                <a:schemeClr val="accent1"/>
              </a:solidFill>
              <a:effectLst/>
              <a:uLnTx/>
              <a:uFillTx/>
              <a:latin typeface="+mn-lt"/>
              <a:ea typeface="+mn-ea"/>
              <a:cs typeface="+mn-cs"/>
            </a:endParaRPr>
          </a:p>
        </p:txBody>
      </p:sp>
      <p:pic>
        <p:nvPicPr>
          <p:cNvPr id="2" name="Picture 2"/>
          <p:cNvPicPr>
            <a:picLocks noChangeAspect="1" noChangeArrowheads="1"/>
          </p:cNvPicPr>
          <p:nvPr/>
        </p:nvPicPr>
        <p:blipFill>
          <a:blip r:embed="rId6" cstate="print"/>
          <a:srcRect/>
          <a:stretch>
            <a:fillRect/>
          </a:stretch>
        </p:blipFill>
        <p:spPr bwMode="auto">
          <a:xfrm>
            <a:off x="4754562" y="1268412"/>
            <a:ext cx="3966300" cy="1979640"/>
          </a:xfrm>
          <a:prstGeom prst="rect">
            <a:avLst/>
          </a:prstGeom>
          <a:noFill/>
          <a:ln w="9525">
            <a:noFill/>
            <a:miter lim="800000"/>
            <a:headEnd/>
            <a:tailEnd/>
          </a:ln>
          <a:effectLst/>
        </p:spPr>
      </p:pic>
      <p:pic>
        <p:nvPicPr>
          <p:cNvPr id="10" name="Picture 9"/>
          <p:cNvPicPr>
            <a:picLocks noChangeAspect="1" noChangeArrowheads="1"/>
          </p:cNvPicPr>
          <p:nvPr/>
        </p:nvPicPr>
        <p:blipFill>
          <a:blip r:embed="rId7" cstate="print"/>
          <a:srcRect/>
          <a:stretch>
            <a:fillRect/>
          </a:stretch>
        </p:blipFill>
        <p:spPr bwMode="auto">
          <a:xfrm>
            <a:off x="8045981" y="50800"/>
            <a:ext cx="822960" cy="822960"/>
          </a:xfrm>
          <a:prstGeom prst="rect">
            <a:avLst/>
          </a:prstGeom>
          <a:noFill/>
          <a:ln w="9525">
            <a:noFill/>
            <a:miter lim="800000"/>
            <a:headEnd/>
            <a:tailEnd/>
          </a:ln>
          <a:effectLst/>
        </p:spPr>
      </p:pic>
      <p:sp>
        <p:nvSpPr>
          <p:cNvPr id="11" name="TextBox 10"/>
          <p:cNvSpPr txBox="1"/>
          <p:nvPr/>
        </p:nvSpPr>
        <p:spPr>
          <a:xfrm>
            <a:off x="2743200" y="1229361"/>
            <a:ext cx="1417154" cy="365760"/>
          </a:xfrm>
          <a:prstGeom prst="rect">
            <a:avLst/>
          </a:prstGeom>
          <a:solidFill>
            <a:srgbClr val="C84E00"/>
          </a:solidFill>
        </p:spPr>
        <p:txBody>
          <a:bodyPr wrap="square" rtlCol="0">
            <a:spAutoFit/>
          </a:bodyPr>
          <a:lstStyle/>
          <a:p>
            <a:pPr algn="r"/>
            <a:r>
              <a:rPr lang="en-US" sz="1000" b="1" dirty="0" smtClean="0"/>
              <a:t>For Example Purposes Only</a:t>
            </a:r>
            <a:endParaRPr lang="en-US" sz="1000" b="1" dirty="0"/>
          </a:p>
        </p:txBody>
      </p:sp>
      <p:sp>
        <p:nvSpPr>
          <p:cNvPr id="12" name="Rectangle 11"/>
          <p:cNvSpPr/>
          <p:nvPr/>
        </p:nvSpPr>
        <p:spPr>
          <a:xfrm>
            <a:off x="229429" y="2914134"/>
            <a:ext cx="1613262" cy="215444"/>
          </a:xfrm>
          <a:prstGeom prst="rect">
            <a:avLst/>
          </a:prstGeom>
        </p:spPr>
        <p:txBody>
          <a:bodyPr wrap="none">
            <a:spAutoFit/>
          </a:bodyPr>
          <a:lstStyle/>
          <a:p>
            <a:pPr marL="582613" lvl="0" indent="-582613" defTabSz="762000">
              <a:spcBef>
                <a:spcPct val="20000"/>
              </a:spcBef>
              <a:tabLst>
                <a:tab pos="481013" algn="l"/>
                <a:tab pos="666750" algn="l"/>
              </a:tabLst>
            </a:pPr>
            <a:r>
              <a:rPr lang="en-GB" sz="800" i="1" dirty="0" smtClean="0">
                <a:solidFill>
                  <a:schemeClr val="accent1"/>
                </a:solidFill>
                <a:latin typeface="Univers 55" pitchFamily="2" charset="0"/>
              </a:rPr>
              <a:t>Source</a:t>
            </a:r>
            <a:r>
              <a:rPr lang="en-GB" sz="800" b="1" i="1" dirty="0" smtClean="0">
                <a:solidFill>
                  <a:schemeClr val="accent1"/>
                </a:solidFill>
                <a:latin typeface="Univers 55" pitchFamily="2" charset="0"/>
              </a:rPr>
              <a:t>: </a:t>
            </a:r>
            <a:r>
              <a:rPr lang="en-GB" sz="800" i="1" dirty="0" smtClean="0">
                <a:solidFill>
                  <a:schemeClr val="accent1"/>
                </a:solidFill>
                <a:latin typeface="Univers 55" pitchFamily="2" charset="0"/>
              </a:rPr>
              <a:t>	[insert source here]</a:t>
            </a:r>
          </a:p>
        </p:txBody>
      </p:sp>
      <p:sp>
        <p:nvSpPr>
          <p:cNvPr id="13" name="Rectangle 12"/>
          <p:cNvSpPr/>
          <p:nvPr/>
        </p:nvSpPr>
        <p:spPr>
          <a:xfrm>
            <a:off x="4737929" y="3130034"/>
            <a:ext cx="1613262" cy="215444"/>
          </a:xfrm>
          <a:prstGeom prst="rect">
            <a:avLst/>
          </a:prstGeom>
        </p:spPr>
        <p:txBody>
          <a:bodyPr wrap="none">
            <a:spAutoFit/>
          </a:bodyPr>
          <a:lstStyle/>
          <a:p>
            <a:pPr marL="582613" lvl="0" indent="-582613" defTabSz="762000">
              <a:spcBef>
                <a:spcPct val="20000"/>
              </a:spcBef>
              <a:tabLst>
                <a:tab pos="481013" algn="l"/>
                <a:tab pos="666750" algn="l"/>
              </a:tabLst>
            </a:pPr>
            <a:r>
              <a:rPr lang="en-GB" sz="800" i="1" dirty="0" smtClean="0">
                <a:solidFill>
                  <a:schemeClr val="accent1"/>
                </a:solidFill>
                <a:latin typeface="Univers 55" pitchFamily="2" charset="0"/>
              </a:rPr>
              <a:t>Source</a:t>
            </a:r>
            <a:r>
              <a:rPr lang="en-GB" sz="800" b="1" i="1" dirty="0" smtClean="0">
                <a:solidFill>
                  <a:schemeClr val="accent1"/>
                </a:solidFill>
                <a:latin typeface="Univers 55" pitchFamily="2" charset="0"/>
              </a:rPr>
              <a:t>: </a:t>
            </a:r>
            <a:r>
              <a:rPr lang="en-GB" sz="800" i="1" dirty="0" smtClean="0">
                <a:solidFill>
                  <a:schemeClr val="accent1"/>
                </a:solidFill>
                <a:latin typeface="Univers 55" pitchFamily="2" charset="0"/>
              </a:rPr>
              <a:t>	[insert source here]</a:t>
            </a:r>
          </a:p>
        </p:txBody>
      </p:sp>
      <p:sp>
        <p:nvSpPr>
          <p:cNvPr id="14" name="TextBox 13"/>
          <p:cNvSpPr txBox="1"/>
          <p:nvPr/>
        </p:nvSpPr>
        <p:spPr>
          <a:xfrm>
            <a:off x="6832600" y="1263728"/>
            <a:ext cx="1874354" cy="365760"/>
          </a:xfrm>
          <a:prstGeom prst="rect">
            <a:avLst/>
          </a:prstGeom>
          <a:solidFill>
            <a:srgbClr val="C84E00"/>
          </a:solidFill>
        </p:spPr>
        <p:txBody>
          <a:bodyPr wrap="square" rtlCol="0" anchor="ctr">
            <a:spAutoFit/>
          </a:bodyPr>
          <a:lstStyle/>
          <a:p>
            <a:pPr algn="r"/>
            <a:r>
              <a:rPr lang="en-US" sz="1000" b="1" dirty="0" smtClean="0"/>
              <a:t>For Example Purposes Only</a:t>
            </a:r>
            <a:endParaRPr lang="en-US" sz="1000"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sz="1200" dirty="0" smtClean="0"/>
              <a:t>Rent escalations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pPr marL="228600" indent="-228600">
              <a:buClr>
                <a:schemeClr val="accent1"/>
              </a:buClr>
              <a:buSzPct val="125000"/>
              <a:buFont typeface="Arial" pitchFamily="34" charset="0"/>
              <a:buChar char="▪"/>
            </a:pPr>
            <a:r>
              <a:rPr lang="en-US" sz="1200" b="0" dirty="0" smtClean="0"/>
              <a:t>Accounting for operating leases is not always consistent with the cash outflow for such leases.  The accounting is determined by GAAP , however the cash obligations are determined by the contractual arrangement.  </a:t>
            </a:r>
          </a:p>
          <a:p>
            <a:pPr marL="228600" indent="-228600">
              <a:buClr>
                <a:schemeClr val="accent1"/>
              </a:buClr>
              <a:buSzPct val="125000"/>
              <a:buFont typeface="Arial" pitchFamily="34" charset="0"/>
              <a:buChar char="▪"/>
            </a:pPr>
            <a:r>
              <a:rPr lang="en-US" sz="1200" b="0" dirty="0" smtClean="0"/>
              <a:t>As the client is interested in understanding cash EBITDA, the rent expense is adjusted to reflect the cash outflow.  Note that, depending on the contract structure, the cash cost may be higher or lower than the GAAP cost (as seen in the example above)</a:t>
            </a:r>
          </a:p>
          <a:p>
            <a:pPr marL="228600" indent="-228600">
              <a:buClr>
                <a:schemeClr val="accent1"/>
              </a:buClr>
              <a:buSzPct val="75000"/>
              <a:buFont typeface="Wingdings" pitchFamily="2" charset="2"/>
              <a:buChar char="l"/>
            </a:pPr>
            <a:endParaRPr lang="en-US" sz="1200" b="0" dirty="0" smtClean="0"/>
          </a:p>
        </p:txBody>
      </p:sp>
      <p:sp>
        <p:nvSpPr>
          <p:cNvPr id="4" name="Content Placeholder 3"/>
          <p:cNvSpPr>
            <a:spLocks noGrp="1"/>
          </p:cNvSpPr>
          <p:nvPr>
            <p:ph sz="half" idx="2"/>
          </p:nvPr>
        </p:nvSpPr>
        <p:spPr/>
        <p:txBody>
          <a:bodyPr/>
          <a:lstStyle/>
          <a:p>
            <a:r>
              <a:rPr lang="en-US" sz="1200" dirty="0" smtClean="0"/>
              <a:t>Deferred revenue</a:t>
            </a:r>
          </a:p>
          <a:p>
            <a:pPr marL="228600" indent="-228600">
              <a:buClr>
                <a:schemeClr val="accent1"/>
              </a:buClr>
              <a:buSzPct val="125000"/>
              <a:buFont typeface="Arial" pitchFamily="34" charset="0"/>
              <a:buChar char="▪"/>
            </a:pPr>
            <a:r>
              <a:rPr lang="en-US" sz="1200" b="0" dirty="0" smtClean="0"/>
              <a:t>Deferred revenue (also known as unearned revenue) refers to cash collected from customers for which goods or services have not yet been delivered. </a:t>
            </a:r>
          </a:p>
          <a:p>
            <a:pPr marL="228600" indent="-228600">
              <a:buClr>
                <a:schemeClr val="accent1"/>
              </a:buClr>
              <a:buSzPct val="125000"/>
              <a:buFont typeface="Arial" pitchFamily="34" charset="0"/>
              <a:buChar char="▪"/>
            </a:pPr>
            <a:r>
              <a:rPr lang="en-US" sz="1200" b="0" dirty="0" smtClean="0"/>
              <a:t>Deferred revenue is carried as a liability on the balance sheet until the goods/services are delivered (which is when GAAP permits recording revenues on the income statement)</a:t>
            </a:r>
          </a:p>
          <a:p>
            <a:pPr marL="228600" indent="-228600">
              <a:buClr>
                <a:schemeClr val="accent1"/>
              </a:buClr>
              <a:buSzPct val="125000"/>
              <a:buFont typeface="Arial" pitchFamily="34" charset="0"/>
              <a:buChar char="▪"/>
            </a:pPr>
            <a:r>
              <a:rPr lang="en-US" sz="1200" b="0" dirty="0" smtClean="0"/>
              <a:t>This can lead to difference in timing between cash and accounting revenues which may be adjusted in EBITDA</a:t>
            </a:r>
          </a:p>
          <a:p>
            <a:pPr marL="228600" indent="-228600">
              <a:buClr>
                <a:schemeClr val="accent1"/>
              </a:buClr>
              <a:buSzPct val="125000"/>
              <a:buFont typeface="Arial" pitchFamily="34" charset="0"/>
              <a:buChar char="▪"/>
            </a:pPr>
            <a:r>
              <a:rPr lang="en-US" sz="1200" b="0" dirty="0" smtClean="0"/>
              <a:t>Note that this adjustment may not be practically feasible nor meaningful in some cases (for example,  for software companies this is the normal procedure on most transactions and the number of transactions are large enough to make this analysis difficult)</a:t>
            </a:r>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a:p>
        </p:txBody>
      </p:sp>
      <p:pic>
        <p:nvPicPr>
          <p:cNvPr id="2050" name="Picture 2"/>
          <p:cNvPicPr>
            <a:picLocks noChangeAspect="1" noChangeArrowheads="1"/>
          </p:cNvPicPr>
          <p:nvPr/>
        </p:nvPicPr>
        <p:blipFill>
          <a:blip r:embed="rId3" cstate="print"/>
          <a:srcRect/>
          <a:stretch>
            <a:fillRect/>
          </a:stretch>
        </p:blipFill>
        <p:spPr bwMode="auto">
          <a:xfrm>
            <a:off x="246062" y="1530350"/>
            <a:ext cx="3966300" cy="1332450"/>
          </a:xfrm>
          <a:prstGeom prst="rect">
            <a:avLst/>
          </a:prstGeom>
          <a:noFill/>
          <a:ln w="9525">
            <a:noFill/>
            <a:miter lim="800000"/>
            <a:headEnd/>
            <a:tailEnd/>
          </a:ln>
          <a:effectLst/>
        </p:spPr>
      </p:pic>
      <p:sp>
        <p:nvSpPr>
          <p:cNvPr id="7" name="Rectangle 2"/>
          <p:cNvSpPr>
            <a:spLocks noGrp="1" noChangeArrowheads="1"/>
          </p:cNvSpPr>
          <p:nvPr>
            <p:ph type="title"/>
          </p:nvPr>
        </p:nvSpPr>
        <p:spPr bwMode="gray">
          <a:xfrm>
            <a:off x="203201" y="115888"/>
            <a:ext cx="8545513" cy="792162"/>
          </a:xfrm>
        </p:spPr>
        <p:txBody>
          <a:bodyPr/>
          <a:lstStyle/>
          <a:p>
            <a:pPr>
              <a:defRPr/>
            </a:pPr>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Potential EBITDA adjustments – accounting changes and estimates</a:t>
            </a:r>
            <a:endParaRPr lang="en-US" sz="1800" dirty="0" smtClean="0"/>
          </a:p>
        </p:txBody>
      </p:sp>
      <p:pic>
        <p:nvPicPr>
          <p:cNvPr id="9" name="Picture 8"/>
          <p:cNvPicPr>
            <a:picLocks noChangeAspect="1" noChangeArrowheads="1"/>
          </p:cNvPicPr>
          <p:nvPr/>
        </p:nvPicPr>
        <p:blipFill>
          <a:blip r:embed="rId4" cstate="print"/>
          <a:srcRect/>
          <a:stretch>
            <a:fillRect/>
          </a:stretch>
        </p:blipFill>
        <p:spPr bwMode="auto">
          <a:xfrm>
            <a:off x="8045981" y="50800"/>
            <a:ext cx="822960" cy="822960"/>
          </a:xfrm>
          <a:prstGeom prst="rect">
            <a:avLst/>
          </a:prstGeom>
          <a:noFill/>
          <a:ln w="9525">
            <a:noFill/>
            <a:miter lim="800000"/>
            <a:headEnd/>
            <a:tailEnd/>
          </a:ln>
          <a:effectLst/>
        </p:spPr>
      </p:pic>
      <p:sp>
        <p:nvSpPr>
          <p:cNvPr id="10" name="TextBox 9"/>
          <p:cNvSpPr txBox="1"/>
          <p:nvPr/>
        </p:nvSpPr>
        <p:spPr>
          <a:xfrm>
            <a:off x="2755900" y="1521461"/>
            <a:ext cx="1417154" cy="365760"/>
          </a:xfrm>
          <a:prstGeom prst="rect">
            <a:avLst/>
          </a:prstGeom>
          <a:solidFill>
            <a:srgbClr val="C84E00"/>
          </a:solidFill>
        </p:spPr>
        <p:txBody>
          <a:bodyPr wrap="square" rtlCol="0">
            <a:spAutoFit/>
          </a:bodyPr>
          <a:lstStyle/>
          <a:p>
            <a:pPr algn="r"/>
            <a:r>
              <a:rPr lang="en-US" sz="1000" b="1" dirty="0" smtClean="0"/>
              <a:t>For Example Purposes Only</a:t>
            </a:r>
            <a:endParaRPr lang="en-US" sz="1000" b="1" dirty="0"/>
          </a:p>
        </p:txBody>
      </p:sp>
      <p:sp>
        <p:nvSpPr>
          <p:cNvPr id="11" name="Rectangle 10"/>
          <p:cNvSpPr/>
          <p:nvPr/>
        </p:nvSpPr>
        <p:spPr>
          <a:xfrm>
            <a:off x="191329" y="2749034"/>
            <a:ext cx="1613262" cy="215444"/>
          </a:xfrm>
          <a:prstGeom prst="rect">
            <a:avLst/>
          </a:prstGeom>
        </p:spPr>
        <p:txBody>
          <a:bodyPr wrap="none">
            <a:spAutoFit/>
          </a:bodyPr>
          <a:lstStyle/>
          <a:p>
            <a:pPr marL="582613" lvl="0" indent="-582613" defTabSz="762000">
              <a:spcBef>
                <a:spcPct val="20000"/>
              </a:spcBef>
              <a:tabLst>
                <a:tab pos="481013" algn="l"/>
                <a:tab pos="666750" algn="l"/>
              </a:tabLst>
            </a:pPr>
            <a:r>
              <a:rPr lang="en-GB" sz="800" i="1" dirty="0" smtClean="0">
                <a:solidFill>
                  <a:schemeClr val="accent1"/>
                </a:solidFill>
                <a:latin typeface="Univers 55" pitchFamily="2" charset="0"/>
              </a:rPr>
              <a:t>Source</a:t>
            </a:r>
            <a:r>
              <a:rPr lang="en-GB" sz="800" b="1" i="1" dirty="0" smtClean="0">
                <a:solidFill>
                  <a:schemeClr val="accent1"/>
                </a:solidFill>
                <a:latin typeface="Univers 55" pitchFamily="2" charset="0"/>
              </a:rPr>
              <a:t>: </a:t>
            </a:r>
            <a:r>
              <a:rPr lang="en-GB" sz="800" i="1" dirty="0" smtClean="0">
                <a:solidFill>
                  <a:schemeClr val="accent1"/>
                </a:solidFill>
                <a:latin typeface="Univers 55" pitchFamily="2" charset="0"/>
              </a:rPr>
              <a:t>	[insert source here]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214312" y="1228725"/>
            <a:ext cx="3966300" cy="1332450"/>
          </a:xfrm>
          <a:prstGeom prst="rect">
            <a:avLst/>
          </a:prstGeom>
          <a:noFill/>
          <a:ln w="9525">
            <a:noFill/>
            <a:miter lim="800000"/>
            <a:headEnd/>
            <a:tailEnd/>
          </a:ln>
          <a:effectLst/>
        </p:spPr>
      </p:pic>
      <p:sp>
        <p:nvSpPr>
          <p:cNvPr id="3" name="Content Placeholder 2"/>
          <p:cNvSpPr>
            <a:spLocks noGrp="1"/>
          </p:cNvSpPr>
          <p:nvPr>
            <p:ph sz="half" idx="1"/>
          </p:nvPr>
        </p:nvSpPr>
        <p:spPr>
          <a:xfrm>
            <a:off x="211139" y="1028700"/>
            <a:ext cx="4264025" cy="4525962"/>
          </a:xfrm>
        </p:spPr>
        <p:txBody>
          <a:bodyPr/>
          <a:lstStyle/>
          <a:p>
            <a:r>
              <a:rPr lang="en-US" sz="1200" dirty="0" smtClean="0"/>
              <a:t>Reserve reversals</a:t>
            </a:r>
          </a:p>
          <a:p>
            <a:endParaRPr lang="en-US" sz="1200" dirty="0" smtClean="0"/>
          </a:p>
          <a:p>
            <a:endParaRPr lang="en-US" sz="1200" dirty="0" smtClean="0"/>
          </a:p>
          <a:p>
            <a:endParaRPr lang="en-US" sz="1200" dirty="0" smtClean="0">
              <a:latin typeface="Arial" pitchFamily="34" charset="0"/>
              <a:cs typeface="Arial" pitchFamily="34" charset="0"/>
            </a:endParaRPr>
          </a:p>
          <a:p>
            <a:endParaRPr lang="en-US" sz="1200" dirty="0" smtClean="0"/>
          </a:p>
          <a:p>
            <a:endParaRPr lang="en-US" sz="1200" dirty="0" smtClean="0"/>
          </a:p>
          <a:p>
            <a:pPr marL="228600" indent="-228600">
              <a:buClr>
                <a:schemeClr val="accent1"/>
              </a:buClr>
              <a:buSzPct val="125000"/>
              <a:buFont typeface="Arial" pitchFamily="34" charset="0"/>
              <a:buChar char="▪"/>
            </a:pPr>
            <a:r>
              <a:rPr lang="en-US" sz="1200" b="0" dirty="0" smtClean="0"/>
              <a:t>In the above example, the journal entries made would have been as follows: </a:t>
            </a:r>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pPr>
            <a:endParaRPr lang="en-US" sz="1200" b="0" dirty="0" smtClean="0"/>
          </a:p>
          <a:p>
            <a:pPr marL="228600" indent="-228600">
              <a:buClr>
                <a:schemeClr val="accent1"/>
              </a:buClr>
              <a:buSzPct val="125000"/>
              <a:buFont typeface="Arial" pitchFamily="34" charset="0"/>
              <a:buChar char="▪"/>
            </a:pPr>
            <a:r>
              <a:rPr lang="en-US" sz="1200" b="0" dirty="0" smtClean="0"/>
              <a:t>As illustrated above,  2010 EBITDA and 2011 EBITDA is deflated and inflated by $40,000 respectively.  Therefore, an adjustment is made to both periods to reflect the right costs. </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p:txBody>
      </p:sp>
      <p:sp>
        <p:nvSpPr>
          <p:cNvPr id="7" name="Rectangle 2"/>
          <p:cNvSpPr>
            <a:spLocks noGrp="1" noChangeArrowheads="1"/>
          </p:cNvSpPr>
          <p:nvPr>
            <p:ph type="title"/>
          </p:nvPr>
        </p:nvSpPr>
        <p:spPr bwMode="gray">
          <a:xfrm>
            <a:off x="203201" y="115888"/>
            <a:ext cx="8545513" cy="792162"/>
          </a:xfrm>
        </p:spPr>
        <p:txBody>
          <a:bodyPr/>
          <a:lstStyle/>
          <a:p>
            <a:pPr>
              <a:defRPr/>
            </a:pPr>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Potential EBITDA adjustments – accounting changes and estimates</a:t>
            </a:r>
            <a:endParaRPr lang="en-US" sz="1800" dirty="0" smtClean="0"/>
          </a:p>
        </p:txBody>
      </p:sp>
      <p:pic>
        <p:nvPicPr>
          <p:cNvPr id="3077" name="Picture 5"/>
          <p:cNvPicPr>
            <a:picLocks noChangeAspect="1" noChangeArrowheads="1"/>
          </p:cNvPicPr>
          <p:nvPr/>
        </p:nvPicPr>
        <p:blipFill>
          <a:blip r:embed="rId4" cstate="print"/>
          <a:srcRect/>
          <a:stretch>
            <a:fillRect/>
          </a:stretch>
        </p:blipFill>
        <p:spPr bwMode="auto">
          <a:xfrm>
            <a:off x="263523" y="2976553"/>
            <a:ext cx="3953588" cy="2639520"/>
          </a:xfrm>
          <a:prstGeom prst="rect">
            <a:avLst/>
          </a:prstGeom>
          <a:noFill/>
          <a:ln w="9525">
            <a:noFill/>
            <a:miter lim="800000"/>
            <a:headEnd/>
            <a:tailEnd/>
          </a:ln>
          <a:effectLst/>
        </p:spPr>
      </p:pic>
      <p:pic>
        <p:nvPicPr>
          <p:cNvPr id="9" name="Picture 8"/>
          <p:cNvPicPr>
            <a:picLocks noChangeAspect="1" noChangeArrowheads="1"/>
          </p:cNvPicPr>
          <p:nvPr/>
        </p:nvPicPr>
        <p:blipFill>
          <a:blip r:embed="rId5" cstate="print"/>
          <a:srcRect/>
          <a:stretch>
            <a:fillRect/>
          </a:stretch>
        </p:blipFill>
        <p:spPr bwMode="auto">
          <a:xfrm>
            <a:off x="8045981" y="50800"/>
            <a:ext cx="822960" cy="822960"/>
          </a:xfrm>
          <a:prstGeom prst="rect">
            <a:avLst/>
          </a:prstGeom>
          <a:noFill/>
          <a:ln w="9525">
            <a:noFill/>
            <a:miter lim="800000"/>
            <a:headEnd/>
            <a:tailEnd/>
          </a:ln>
          <a:effectLst/>
        </p:spPr>
      </p:pic>
      <p:sp>
        <p:nvSpPr>
          <p:cNvPr id="10" name="TextBox 9"/>
          <p:cNvSpPr txBox="1"/>
          <p:nvPr/>
        </p:nvSpPr>
        <p:spPr>
          <a:xfrm>
            <a:off x="2743200" y="1229361"/>
            <a:ext cx="1417154" cy="365760"/>
          </a:xfrm>
          <a:prstGeom prst="rect">
            <a:avLst/>
          </a:prstGeom>
          <a:solidFill>
            <a:srgbClr val="C84E00"/>
          </a:solidFill>
        </p:spPr>
        <p:txBody>
          <a:bodyPr wrap="square" rtlCol="0">
            <a:spAutoFit/>
          </a:bodyPr>
          <a:lstStyle/>
          <a:p>
            <a:pPr algn="r"/>
            <a:r>
              <a:rPr lang="en-US" sz="1000" b="1" dirty="0" smtClean="0"/>
              <a:t>For Example Purposes Only</a:t>
            </a:r>
            <a:endParaRPr lang="en-US" sz="1000" b="1" dirty="0"/>
          </a:p>
        </p:txBody>
      </p:sp>
      <p:sp>
        <p:nvSpPr>
          <p:cNvPr id="11" name="Rectangle 10"/>
          <p:cNvSpPr/>
          <p:nvPr/>
        </p:nvSpPr>
        <p:spPr>
          <a:xfrm>
            <a:off x="140529" y="2406134"/>
            <a:ext cx="1613262" cy="215444"/>
          </a:xfrm>
          <a:prstGeom prst="rect">
            <a:avLst/>
          </a:prstGeom>
        </p:spPr>
        <p:txBody>
          <a:bodyPr wrap="none">
            <a:spAutoFit/>
          </a:bodyPr>
          <a:lstStyle/>
          <a:p>
            <a:pPr marL="582613" lvl="0" indent="-582613" defTabSz="762000">
              <a:spcBef>
                <a:spcPct val="20000"/>
              </a:spcBef>
              <a:tabLst>
                <a:tab pos="481013" algn="l"/>
                <a:tab pos="666750" algn="l"/>
              </a:tabLst>
            </a:pPr>
            <a:r>
              <a:rPr lang="en-GB" sz="800" i="1" dirty="0" smtClean="0">
                <a:solidFill>
                  <a:schemeClr val="accent1"/>
                </a:solidFill>
                <a:latin typeface="Univers 55" pitchFamily="2" charset="0"/>
              </a:rPr>
              <a:t>Source</a:t>
            </a:r>
            <a:r>
              <a:rPr lang="en-GB" sz="800" b="1" i="1" dirty="0" smtClean="0">
                <a:solidFill>
                  <a:schemeClr val="accent1"/>
                </a:solidFill>
                <a:latin typeface="Univers 55" pitchFamily="2" charset="0"/>
              </a:rPr>
              <a:t>: </a:t>
            </a:r>
            <a:r>
              <a:rPr lang="en-GB" sz="800" i="1" dirty="0" smtClean="0">
                <a:solidFill>
                  <a:schemeClr val="accent1"/>
                </a:solidFill>
                <a:latin typeface="Univers 55" pitchFamily="2" charset="0"/>
              </a:rPr>
              <a:t>	[insert source here]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bwMode="gray"/>
        <p:txBody>
          <a:bodyPr/>
          <a:lstStyle/>
          <a:p>
            <a:r>
              <a:rPr lang="en-US" dirty="0" smtClean="0"/>
              <a:t>This document is focused on how we carry out our financial due diligence work in relation to quality of earnings.  It explains how we might plan and execute our analysis, and what the outputs may look like</a:t>
            </a:r>
          </a:p>
          <a:p>
            <a:r>
              <a:rPr lang="en-US" dirty="0" smtClean="0"/>
              <a:t>Note:  guidance on the key concepts behind financial due diligence in relation to quality of earnings, including </a:t>
            </a:r>
            <a:r>
              <a:rPr lang="en-GB" dirty="0" smtClean="0"/>
              <a:t>what quality of earnings is, why our clients are interested in it, and how the outputs from our work are used by our clients on transactions, </a:t>
            </a:r>
            <a:r>
              <a:rPr lang="en-US" dirty="0" smtClean="0"/>
              <a:t>is the subject of the separate “Quality of Earnings: Key concepts guide” also available in the FDD Toolkit </a:t>
            </a:r>
          </a:p>
          <a:p>
            <a:endParaRPr lang="en-US" dirty="0"/>
          </a:p>
        </p:txBody>
      </p:sp>
      <p:grpSp>
        <p:nvGrpSpPr>
          <p:cNvPr id="36" name="Group 35"/>
          <p:cNvGrpSpPr/>
          <p:nvPr/>
        </p:nvGrpSpPr>
        <p:grpSpPr bwMode="gray">
          <a:xfrm>
            <a:off x="6094413" y="4059187"/>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875" name="Rectangle 3"/>
          <p:cNvSpPr>
            <a:spLocks noChangeArrowheads="1"/>
          </p:cNvSpPr>
          <p:nvPr/>
        </p:nvSpPr>
        <p:spPr bwMode="auto">
          <a:xfrm>
            <a:off x="350677" y="1273902"/>
            <a:ext cx="8358187" cy="4462462"/>
          </a:xfrm>
          <a:prstGeom prst="rect">
            <a:avLst/>
          </a:prstGeom>
          <a:noFill/>
          <a:ln w="9525">
            <a:noFill/>
            <a:miter lim="800000"/>
            <a:headEnd/>
            <a:tailEnd/>
          </a:ln>
          <a:effectLst/>
        </p:spPr>
        <p:txBody>
          <a:bodyPr lIns="0" tIns="0" rIns="0" bIns="0"/>
          <a:lstStyle/>
          <a:p>
            <a:pPr marL="287338" indent="-287338" eaLnBrk="1" hangingPunct="1">
              <a:lnSpc>
                <a:spcPct val="90000"/>
              </a:lnSpc>
              <a:spcBef>
                <a:spcPct val="35000"/>
              </a:spcBef>
              <a:buClr>
                <a:schemeClr val="accent1"/>
              </a:buClr>
              <a:buSzPct val="125000"/>
              <a:buFont typeface="Arial" pitchFamily="34" charset="0"/>
              <a:buChar char="▪"/>
              <a:defRPr/>
            </a:pPr>
            <a:r>
              <a:rPr lang="en-GB" sz="1600" b="1" dirty="0" smtClean="0">
                <a:solidFill>
                  <a:schemeClr val="accent1"/>
                </a:solidFill>
                <a:latin typeface="Arial" charset="0"/>
                <a:cs typeface="Arial" charset="0"/>
              </a:rPr>
              <a:t>Adjusted EBITDA </a:t>
            </a:r>
            <a:r>
              <a:rPr lang="en-GB" sz="1600" b="1" dirty="0">
                <a:solidFill>
                  <a:schemeClr val="accent1"/>
                </a:solidFill>
                <a:latin typeface="Arial" charset="0"/>
                <a:cs typeface="Arial" charset="0"/>
              </a:rPr>
              <a:t>– what we usually do </a:t>
            </a:r>
            <a:r>
              <a:rPr lang="en-GB" sz="1600" b="1" u="sng" dirty="0">
                <a:solidFill>
                  <a:schemeClr val="accent1"/>
                </a:solidFill>
                <a:latin typeface="Arial" charset="0"/>
                <a:cs typeface="Arial" charset="0"/>
              </a:rPr>
              <a:t>not</a:t>
            </a:r>
            <a:r>
              <a:rPr lang="en-GB" sz="1600" b="1" dirty="0">
                <a:solidFill>
                  <a:schemeClr val="accent1"/>
                </a:solidFill>
                <a:latin typeface="Arial" charset="0"/>
                <a:cs typeface="Arial" charset="0"/>
              </a:rPr>
              <a:t> adjust for: </a:t>
            </a:r>
          </a:p>
          <a:p>
            <a:pPr marL="688975" lvl="1" indent="-287338" eaLnBrk="1" hangingPunct="1">
              <a:lnSpc>
                <a:spcPct val="90000"/>
              </a:lnSpc>
              <a:spcBef>
                <a:spcPct val="35000"/>
              </a:spcBef>
              <a:buClr>
                <a:schemeClr val="accent1"/>
              </a:buClr>
              <a:buSzPct val="100000"/>
              <a:buFont typeface="Arial" pitchFamily="34" charset="0"/>
              <a:buChar char="–"/>
              <a:defRPr/>
            </a:pPr>
            <a:r>
              <a:rPr lang="en-GB" sz="1600" dirty="0">
                <a:solidFill>
                  <a:schemeClr val="accent1"/>
                </a:solidFill>
                <a:latin typeface="Arial" charset="0"/>
                <a:cs typeface="Arial" charset="0"/>
              </a:rPr>
              <a:t>Changes in selling prices</a:t>
            </a:r>
          </a:p>
          <a:p>
            <a:pPr marL="688975" lvl="1" indent="-287338" eaLnBrk="1" hangingPunct="1">
              <a:lnSpc>
                <a:spcPct val="90000"/>
              </a:lnSpc>
              <a:spcBef>
                <a:spcPct val="35000"/>
              </a:spcBef>
              <a:buClr>
                <a:schemeClr val="accent1"/>
              </a:buClr>
              <a:buSzPct val="100000"/>
              <a:buFont typeface="Arial" pitchFamily="34" charset="0"/>
              <a:buChar char="–"/>
              <a:defRPr/>
            </a:pPr>
            <a:r>
              <a:rPr lang="en-GB" sz="1600" dirty="0">
                <a:solidFill>
                  <a:schemeClr val="accent1"/>
                </a:solidFill>
                <a:latin typeface="Arial" charset="0"/>
                <a:cs typeface="Arial" charset="0"/>
              </a:rPr>
              <a:t>Changes in prices of raw materials</a:t>
            </a:r>
          </a:p>
          <a:p>
            <a:pPr marL="688975" lvl="1" indent="-287338" eaLnBrk="1" hangingPunct="1">
              <a:lnSpc>
                <a:spcPct val="90000"/>
              </a:lnSpc>
              <a:spcBef>
                <a:spcPct val="35000"/>
              </a:spcBef>
              <a:buClr>
                <a:schemeClr val="accent1"/>
              </a:buClr>
              <a:buSzPct val="100000"/>
              <a:buFont typeface="Arial" pitchFamily="34" charset="0"/>
              <a:buChar char="–"/>
              <a:defRPr/>
            </a:pPr>
            <a:r>
              <a:rPr lang="en-GB" sz="1600" dirty="0">
                <a:solidFill>
                  <a:schemeClr val="accent1"/>
                </a:solidFill>
                <a:latin typeface="Arial" charset="0"/>
                <a:cs typeface="Arial" charset="0"/>
              </a:rPr>
              <a:t>Normal increases in payroll costs</a:t>
            </a:r>
          </a:p>
          <a:p>
            <a:pPr marL="688975" lvl="1" indent="-287338" eaLnBrk="1" hangingPunct="1">
              <a:lnSpc>
                <a:spcPct val="90000"/>
              </a:lnSpc>
              <a:spcBef>
                <a:spcPct val="35000"/>
              </a:spcBef>
              <a:buClr>
                <a:schemeClr val="accent1"/>
              </a:buClr>
              <a:buSzPct val="100000"/>
              <a:buFont typeface="Arial" pitchFamily="34" charset="0"/>
              <a:buChar char="–"/>
              <a:defRPr/>
            </a:pPr>
            <a:r>
              <a:rPr lang="en-GB" sz="1600" dirty="0">
                <a:solidFill>
                  <a:schemeClr val="accent1"/>
                </a:solidFill>
                <a:latin typeface="Arial" charset="0"/>
                <a:cs typeface="Arial" charset="0"/>
              </a:rPr>
              <a:t>Foreign currency movements</a:t>
            </a:r>
          </a:p>
          <a:p>
            <a:pPr marL="688975" lvl="1" indent="-287338" eaLnBrk="1" hangingPunct="1">
              <a:lnSpc>
                <a:spcPct val="90000"/>
              </a:lnSpc>
              <a:spcBef>
                <a:spcPct val="35000"/>
              </a:spcBef>
              <a:buClr>
                <a:schemeClr val="accent1"/>
              </a:buClr>
              <a:buSzPct val="100000"/>
              <a:buFont typeface="Arial" pitchFamily="34" charset="0"/>
              <a:buChar char="–"/>
              <a:defRPr/>
            </a:pPr>
            <a:r>
              <a:rPr lang="en-GB" sz="1600" dirty="0">
                <a:solidFill>
                  <a:schemeClr val="accent1"/>
                </a:solidFill>
                <a:latin typeface="Arial" charset="0"/>
                <a:cs typeface="Arial" charset="0"/>
              </a:rPr>
              <a:t>Impacts of regular cyclical trends in the industry</a:t>
            </a:r>
          </a:p>
          <a:p>
            <a:pPr marL="287338" indent="-287338" eaLnBrk="1" hangingPunct="1">
              <a:lnSpc>
                <a:spcPct val="90000"/>
              </a:lnSpc>
              <a:spcBef>
                <a:spcPct val="35000"/>
              </a:spcBef>
              <a:buClr>
                <a:schemeClr val="accent1"/>
              </a:buClr>
              <a:buSzPct val="125000"/>
              <a:buFont typeface="Arial" pitchFamily="34" charset="0"/>
              <a:buChar char="▪"/>
              <a:defRPr/>
            </a:pPr>
            <a:r>
              <a:rPr lang="en-GB" sz="1600" b="1" dirty="0">
                <a:solidFill>
                  <a:schemeClr val="accent1"/>
                </a:solidFill>
                <a:latin typeface="Arial" charset="0"/>
                <a:cs typeface="Arial" charset="0"/>
              </a:rPr>
              <a:t>The above items (except exchange rates) tend to reflect the performance of the business</a:t>
            </a:r>
          </a:p>
          <a:p>
            <a:pPr marL="287338" indent="-287338" eaLnBrk="1" hangingPunct="1">
              <a:lnSpc>
                <a:spcPct val="90000"/>
              </a:lnSpc>
              <a:spcBef>
                <a:spcPct val="35000"/>
              </a:spcBef>
              <a:buClr>
                <a:schemeClr val="accent1"/>
              </a:buClr>
              <a:buSzPct val="125000"/>
              <a:buFont typeface="Arial" pitchFamily="34" charset="0"/>
              <a:buChar char="▪"/>
              <a:defRPr/>
            </a:pPr>
            <a:r>
              <a:rPr lang="en-GB" sz="1600" b="1" dirty="0">
                <a:solidFill>
                  <a:schemeClr val="accent1"/>
                </a:solidFill>
                <a:latin typeface="Arial" charset="0"/>
                <a:cs typeface="Arial" charset="0"/>
              </a:rPr>
              <a:t>The distinction between normal </a:t>
            </a:r>
            <a:r>
              <a:rPr lang="en-GB" sz="1600" b="1" dirty="0" smtClean="0">
                <a:solidFill>
                  <a:schemeClr val="accent1"/>
                </a:solidFill>
                <a:latin typeface="Arial" charset="0"/>
                <a:cs typeface="Arial" charset="0"/>
              </a:rPr>
              <a:t>business and </a:t>
            </a:r>
            <a:r>
              <a:rPr lang="en-GB" sz="1600" b="1" dirty="0">
                <a:solidFill>
                  <a:schemeClr val="accent1"/>
                </a:solidFill>
                <a:latin typeface="Arial" charset="0"/>
                <a:cs typeface="Arial" charset="0"/>
              </a:rPr>
              <a:t>one-off items is not clear-cut – there are no formal rules!</a:t>
            </a:r>
          </a:p>
        </p:txBody>
      </p:sp>
      <p:sp>
        <p:nvSpPr>
          <p:cNvPr id="5" name="Rectangle 2"/>
          <p:cNvSpPr>
            <a:spLocks noGrp="1" noChangeArrowheads="1"/>
          </p:cNvSpPr>
          <p:nvPr>
            <p:ph type="title"/>
          </p:nvPr>
        </p:nvSpPr>
        <p:spPr bwMode="gray">
          <a:xfrm>
            <a:off x="203201" y="115888"/>
            <a:ext cx="8545513" cy="792162"/>
          </a:xfrm>
        </p:spPr>
        <p:txBody>
          <a:bodyPr/>
          <a:lstStyle/>
          <a:p>
            <a:pPr>
              <a:defRPr/>
            </a:pPr>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Potential EBITDA adjustments – what NOT to adjust </a:t>
            </a:r>
            <a:endParaRPr lang="en-US" sz="1800" dirty="0" smtClean="0"/>
          </a:p>
        </p:txBody>
      </p:sp>
      <p:pic>
        <p:nvPicPr>
          <p:cNvPr id="6"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Potential pro-forma adjustments </a:t>
            </a:r>
            <a:endParaRPr lang="en-GB" sz="1800" dirty="0"/>
          </a:p>
        </p:txBody>
      </p:sp>
      <p:sp>
        <p:nvSpPr>
          <p:cNvPr id="9" name="Rectangle 3"/>
          <p:cNvSpPr txBox="1">
            <a:spLocks noChangeArrowheads="1"/>
          </p:cNvSpPr>
          <p:nvPr/>
        </p:nvSpPr>
        <p:spPr bwMode="auto">
          <a:xfrm>
            <a:off x="209549" y="1130300"/>
            <a:ext cx="4275365"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31775" lvl="0" indent="-231775">
              <a:spcBef>
                <a:spcPts val="300"/>
              </a:spcBef>
              <a:spcAft>
                <a:spcPts val="300"/>
              </a:spcAft>
              <a:buClr>
                <a:schemeClr val="accent1"/>
              </a:buClr>
              <a:buSzPct val="75000"/>
              <a:defRPr/>
            </a:pPr>
            <a:r>
              <a:rPr lang="en-US" sz="1400" b="1" kern="0" dirty="0" smtClean="0">
                <a:solidFill>
                  <a:schemeClr val="accent1"/>
                </a:solidFill>
                <a:latin typeface="+mn-lt"/>
              </a:rPr>
              <a:t>Pro-forma adjustments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Impact of acquisitions and divestitures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Public vs. private company costs </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Carve-out or standalone cost considerations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Headcount changes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52/53 week periods </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Contractual changes </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Elimination of foreign exchange/commodity hedging</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Plant closures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Impact of lost customers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Post transaction synergies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Intercompany/related party transactions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Owner expense</a:t>
            </a:r>
          </a:p>
          <a:p>
            <a:pPr marL="228600" lvl="1" indent="-228600">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latin typeface="+mn-lt"/>
              <a:cs typeface="+mn-cs"/>
            </a:endParaRPr>
          </a:p>
          <a:p>
            <a:pPr marL="228600" lvl="1" indent="-228600">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latin typeface="+mn-lt"/>
              <a:cs typeface="+mn-cs"/>
            </a:endParaRPr>
          </a:p>
          <a:p>
            <a:pPr marL="228600" lvl="1" indent="-228600">
              <a:spcBef>
                <a:spcPts val="300"/>
              </a:spcBef>
              <a:spcAft>
                <a:spcPts val="300"/>
              </a:spcAft>
              <a:buClr>
                <a:schemeClr val="accent1"/>
              </a:buClr>
              <a:buSzPct val="75000"/>
              <a:buFont typeface="Wingdings" pitchFamily="2" charset="2"/>
              <a:buChar char="l"/>
              <a:defRPr/>
            </a:pPr>
            <a:endParaRPr kumimoji="0" lang="en-US" sz="1400" i="0" u="none" strike="noStrike" kern="0" cap="none" spc="0" normalizeH="0" baseline="0" noProof="0" dirty="0" smtClean="0">
              <a:ln>
                <a:noFill/>
              </a:ln>
              <a:solidFill>
                <a:schemeClr val="accent1"/>
              </a:solidFill>
              <a:effectLst/>
              <a:uLnTx/>
              <a:uFillTx/>
              <a:latin typeface="+mn-lt"/>
              <a:cs typeface="+mn-cs"/>
            </a:endParaRPr>
          </a:p>
        </p:txBody>
      </p:sp>
      <p:sp>
        <p:nvSpPr>
          <p:cNvPr id="8" name="Rectangle 3"/>
          <p:cNvSpPr txBox="1">
            <a:spLocks noChangeArrowheads="1"/>
          </p:cNvSpPr>
          <p:nvPr/>
        </p:nvSpPr>
        <p:spPr bwMode="auto">
          <a:xfrm>
            <a:off x="4629149" y="1123042"/>
            <a:ext cx="4297680" cy="45259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228600" lvl="1" indent="-228600">
              <a:spcBef>
                <a:spcPts val="300"/>
              </a:spcBef>
              <a:spcAft>
                <a:spcPts val="300"/>
              </a:spcAft>
              <a:buClr>
                <a:schemeClr val="accent1"/>
              </a:buClr>
              <a:buSzPct val="75000"/>
              <a:defRPr/>
            </a:pPr>
            <a:r>
              <a:rPr lang="en-US" sz="1400" b="1" u="sng" kern="0" dirty="0" smtClean="0">
                <a:solidFill>
                  <a:schemeClr val="accent1"/>
                </a:solidFill>
                <a:latin typeface="+mn-lt"/>
                <a:cs typeface="+mn-cs"/>
              </a:rPr>
              <a:t>Pro-forma adjustments considerations</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Prof-forma adjustments are usually triggered by fundamental changes in the business. </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The changes are significant enough that the client is interested in understanding the impact of such items on performance as if they existed throughout the due diligence period. </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It is therefore important to understand that such items do not impact historical performance or EBITDA but are presented only to illustrate ‘what if’ scenarios. </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cs typeface="+mn-cs"/>
              </a:rPr>
              <a:t>Pro-forma adjustments should be presently separately and clearly labeled as such.  Many of these adjustments may require assumptions to be made. Such assumptions should also be clearly documented. </a:t>
            </a:r>
          </a:p>
          <a:p>
            <a:pPr marL="228600" lvl="1" indent="-228600">
              <a:spcBef>
                <a:spcPts val="300"/>
              </a:spcBef>
              <a:spcAft>
                <a:spcPts val="300"/>
              </a:spcAft>
              <a:buClr>
                <a:schemeClr val="accent1"/>
              </a:buClr>
              <a:buSzPct val="125000"/>
              <a:buFont typeface="Arial" pitchFamily="34" charset="0"/>
              <a:buChar char="▪"/>
              <a:defRPr/>
            </a:pPr>
            <a:r>
              <a:rPr lang="en-US" sz="1400" kern="0" dirty="0" smtClean="0">
                <a:solidFill>
                  <a:schemeClr val="accent1"/>
                </a:solidFill>
                <a:latin typeface="+mn-lt"/>
              </a:rPr>
              <a:t>Some of these examples are explained further in the following pages</a:t>
            </a:r>
            <a:endParaRPr lang="en-US" sz="1400" kern="0" dirty="0" smtClean="0">
              <a:solidFill>
                <a:schemeClr val="accent1"/>
              </a:solidFill>
              <a:latin typeface="+mn-lt"/>
              <a:cs typeface="+mn-cs"/>
            </a:endParaRPr>
          </a:p>
          <a:p>
            <a:pPr marL="228600" lvl="1" indent="-228600">
              <a:spcBef>
                <a:spcPts val="300"/>
              </a:spcBef>
              <a:spcAft>
                <a:spcPts val="300"/>
              </a:spcAft>
              <a:buClr>
                <a:schemeClr val="accent1"/>
              </a:buClr>
              <a:buSzPct val="75000"/>
              <a:buFont typeface="Wingdings" pitchFamily="2" charset="2"/>
              <a:buChar char="l"/>
              <a:defRPr/>
            </a:pPr>
            <a:endParaRPr lang="en-US" sz="1400" kern="0" dirty="0" smtClean="0">
              <a:solidFill>
                <a:schemeClr val="accent1"/>
              </a:solidFill>
              <a:latin typeface="+mn-lt"/>
              <a:cs typeface="+mn-cs"/>
            </a:endParaRPr>
          </a:p>
        </p:txBody>
      </p:sp>
      <p:pic>
        <p:nvPicPr>
          <p:cNvPr id="6"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Potential pro-forma adjustments</a:t>
            </a:r>
            <a:r>
              <a:rPr lang="en-GB" dirty="0" smtClean="0"/>
              <a:t> </a:t>
            </a:r>
            <a:endParaRPr lang="en-GB" dirty="0"/>
          </a:p>
        </p:txBody>
      </p:sp>
      <p:sp>
        <p:nvSpPr>
          <p:cNvPr id="10" name="Content Placeholder 2"/>
          <p:cNvSpPr>
            <a:spLocks noGrp="1"/>
          </p:cNvSpPr>
          <p:nvPr>
            <p:ph sz="half" idx="1"/>
          </p:nvPr>
        </p:nvSpPr>
        <p:spPr>
          <a:xfrm>
            <a:off x="211139" y="1041399"/>
            <a:ext cx="4264025" cy="5214257"/>
          </a:xfrm>
        </p:spPr>
        <p:txBody>
          <a:bodyPr/>
          <a:lstStyle/>
          <a:p>
            <a:r>
              <a:rPr lang="en-US" sz="1200" dirty="0" smtClean="0"/>
              <a:t>Public vs. private company costs</a:t>
            </a:r>
          </a:p>
          <a:p>
            <a:pPr marL="228600" indent="-228600">
              <a:buClr>
                <a:schemeClr val="accent1"/>
              </a:buClr>
              <a:buSzPct val="125000"/>
              <a:buFont typeface="Arial" pitchFamily="34" charset="0"/>
              <a:buChar char="▪"/>
            </a:pPr>
            <a:r>
              <a:rPr lang="en-US" sz="1200" b="0" dirty="0" smtClean="0"/>
              <a:t>Certain transactions may result in public companies becoming private post transaction (typically, when a private equity firm is the buyer)</a:t>
            </a:r>
          </a:p>
          <a:p>
            <a:pPr marL="228600" indent="-228600">
              <a:buClr>
                <a:schemeClr val="accent1"/>
              </a:buClr>
              <a:buSzPct val="125000"/>
              <a:buFont typeface="Arial" pitchFamily="34" charset="0"/>
              <a:buChar char="▪"/>
            </a:pPr>
            <a:r>
              <a:rPr lang="en-US" sz="1200" b="0" dirty="0" smtClean="0"/>
              <a:t>In such cases, the client would be interested in understanding the cost savings as a result of becoming a private company. </a:t>
            </a:r>
          </a:p>
          <a:p>
            <a:pPr marL="228600" indent="-228600">
              <a:buClr>
                <a:schemeClr val="accent1"/>
              </a:buClr>
              <a:buSzPct val="125000"/>
              <a:buFont typeface="Arial" pitchFamily="34" charset="0"/>
              <a:buChar char="▪"/>
            </a:pPr>
            <a:r>
              <a:rPr lang="en-US" sz="1200" b="0" dirty="0" smtClean="0"/>
              <a:t>It would require an understanding of the expenses in detail and discussions with management to estimate the public company costs.  </a:t>
            </a:r>
          </a:p>
          <a:p>
            <a:endParaRPr lang="en-US" sz="1200" dirty="0" smtClean="0"/>
          </a:p>
          <a:p>
            <a:endParaRPr lang="en-US" sz="1200" dirty="0" smtClean="0"/>
          </a:p>
          <a:p>
            <a:endParaRPr lang="en-US" sz="1200" dirty="0" smtClean="0"/>
          </a:p>
          <a:p>
            <a:endParaRPr lang="en-US" sz="1200" dirty="0" smtClean="0"/>
          </a:p>
          <a:p>
            <a:endParaRPr lang="en-US" sz="1200" dirty="0" smtClean="0"/>
          </a:p>
        </p:txBody>
      </p:sp>
      <p:pic>
        <p:nvPicPr>
          <p:cNvPr id="4174" name="Picture 78"/>
          <p:cNvPicPr>
            <a:picLocks noChangeAspect="1" noChangeArrowheads="1"/>
          </p:cNvPicPr>
          <p:nvPr/>
        </p:nvPicPr>
        <p:blipFill>
          <a:blip r:embed="rId3" cstate="print"/>
          <a:srcRect/>
          <a:stretch>
            <a:fillRect/>
          </a:stretch>
        </p:blipFill>
        <p:spPr bwMode="auto">
          <a:xfrm>
            <a:off x="471305" y="3148765"/>
            <a:ext cx="3914052" cy="3040271"/>
          </a:xfrm>
          <a:prstGeom prst="rect">
            <a:avLst/>
          </a:prstGeom>
          <a:noFill/>
          <a:ln w="9525">
            <a:noFill/>
            <a:miter lim="800000"/>
            <a:headEnd/>
            <a:tailEnd/>
          </a:ln>
          <a:effectLst/>
        </p:spPr>
      </p:pic>
      <p:sp>
        <p:nvSpPr>
          <p:cNvPr id="84" name="Content Placeholder 2"/>
          <p:cNvSpPr>
            <a:spLocks noGrp="1"/>
          </p:cNvSpPr>
          <p:nvPr>
            <p:ph sz="half" idx="1"/>
          </p:nvPr>
        </p:nvSpPr>
        <p:spPr>
          <a:xfrm>
            <a:off x="4630739" y="1066799"/>
            <a:ext cx="4264025" cy="5214257"/>
          </a:xfrm>
        </p:spPr>
        <p:txBody>
          <a:bodyPr/>
          <a:lstStyle/>
          <a:p>
            <a:r>
              <a:rPr lang="en-US" sz="1200" dirty="0" smtClean="0"/>
              <a:t>52/53 week periods </a:t>
            </a:r>
          </a:p>
          <a:p>
            <a:pPr marL="228600" indent="-228600">
              <a:buClr>
                <a:schemeClr val="accent1"/>
              </a:buClr>
              <a:buSzPct val="125000"/>
              <a:buFont typeface="Arial" pitchFamily="34" charset="0"/>
              <a:buChar char="▪"/>
            </a:pPr>
            <a:r>
              <a:rPr lang="en-US" sz="1200" b="0" dirty="0" smtClean="0"/>
              <a:t>Some companies operate under a 52 week reporting period as opposed calendar months or years.  For such companies, each reporting period would be 52 weeks expect once in every 5-6 years the reporting period would be 53 weeks (to adjust for an extra calendar day each year)</a:t>
            </a:r>
          </a:p>
          <a:p>
            <a:pPr marL="228600" indent="-228600">
              <a:buClr>
                <a:schemeClr val="accent1"/>
              </a:buClr>
              <a:buSzPct val="125000"/>
              <a:buFont typeface="Arial" pitchFamily="34" charset="0"/>
              <a:buChar char="▪"/>
            </a:pPr>
            <a:r>
              <a:rPr lang="en-US" sz="1200" b="0" dirty="0" smtClean="0"/>
              <a:t>In such cases, the EBITDA generated by the 53</a:t>
            </a:r>
            <a:r>
              <a:rPr lang="en-US" sz="1200" b="0" baseline="30000" dirty="0" smtClean="0"/>
              <a:t>rd</a:t>
            </a:r>
            <a:r>
              <a:rPr lang="en-US" sz="1200" b="0" dirty="0" smtClean="0"/>
              <a:t> week in the specific years may be significant that the client is interested in understating its impact on the performance.  </a:t>
            </a:r>
          </a:p>
        </p:txBody>
      </p:sp>
      <p:pic>
        <p:nvPicPr>
          <p:cNvPr id="4175" name="Picture 79"/>
          <p:cNvPicPr>
            <a:picLocks noChangeAspect="1" noChangeArrowheads="1"/>
          </p:cNvPicPr>
          <p:nvPr/>
        </p:nvPicPr>
        <p:blipFill>
          <a:blip r:embed="rId4" cstate="print"/>
          <a:srcRect/>
          <a:stretch>
            <a:fillRect/>
          </a:stretch>
        </p:blipFill>
        <p:spPr bwMode="auto">
          <a:xfrm>
            <a:off x="4905148" y="2983139"/>
            <a:ext cx="3966300" cy="2119230"/>
          </a:xfrm>
          <a:prstGeom prst="rect">
            <a:avLst/>
          </a:prstGeom>
          <a:noFill/>
          <a:ln w="9525">
            <a:noFill/>
            <a:miter lim="800000"/>
            <a:headEnd/>
            <a:tailEnd/>
          </a:ln>
          <a:effectLst/>
        </p:spPr>
      </p:pic>
      <p:pic>
        <p:nvPicPr>
          <p:cNvPr id="9" name="Picture 8"/>
          <p:cNvPicPr>
            <a:picLocks noChangeAspect="1" noChangeArrowheads="1"/>
          </p:cNvPicPr>
          <p:nvPr/>
        </p:nvPicPr>
        <p:blipFill>
          <a:blip r:embed="rId5" cstate="print"/>
          <a:srcRect/>
          <a:stretch>
            <a:fillRect/>
          </a:stretch>
        </p:blipFill>
        <p:spPr bwMode="auto">
          <a:xfrm>
            <a:off x="8045981" y="50800"/>
            <a:ext cx="822960" cy="822960"/>
          </a:xfrm>
          <a:prstGeom prst="rect">
            <a:avLst/>
          </a:prstGeom>
          <a:noFill/>
          <a:ln w="9525">
            <a:noFill/>
            <a:miter lim="800000"/>
            <a:headEnd/>
            <a:tailEnd/>
          </a:ln>
          <a:effectLst/>
        </p:spPr>
      </p:pic>
      <p:sp>
        <p:nvSpPr>
          <p:cNvPr id="11" name="TextBox 10"/>
          <p:cNvSpPr txBox="1"/>
          <p:nvPr/>
        </p:nvSpPr>
        <p:spPr>
          <a:xfrm>
            <a:off x="3111500" y="3134361"/>
            <a:ext cx="1239354" cy="400110"/>
          </a:xfrm>
          <a:prstGeom prst="rect">
            <a:avLst/>
          </a:prstGeom>
          <a:solidFill>
            <a:srgbClr val="C84E00"/>
          </a:solidFill>
        </p:spPr>
        <p:txBody>
          <a:bodyPr wrap="square" rtlCol="0">
            <a:spAutoFit/>
          </a:bodyPr>
          <a:lstStyle/>
          <a:p>
            <a:pPr algn="r"/>
            <a:r>
              <a:rPr lang="en-US" sz="1000" b="1" dirty="0" smtClean="0"/>
              <a:t>For Example Purposes Only</a:t>
            </a:r>
            <a:endParaRPr lang="en-US" sz="1000" b="1" dirty="0"/>
          </a:p>
        </p:txBody>
      </p:sp>
      <p:sp>
        <p:nvSpPr>
          <p:cNvPr id="15" name="TextBox 14"/>
          <p:cNvSpPr txBox="1"/>
          <p:nvPr/>
        </p:nvSpPr>
        <p:spPr>
          <a:xfrm>
            <a:off x="7620000" y="2956561"/>
            <a:ext cx="1239354" cy="400110"/>
          </a:xfrm>
          <a:prstGeom prst="rect">
            <a:avLst/>
          </a:prstGeom>
          <a:solidFill>
            <a:srgbClr val="C84E00"/>
          </a:solidFill>
        </p:spPr>
        <p:txBody>
          <a:bodyPr wrap="square" rtlCol="0">
            <a:spAutoFit/>
          </a:bodyPr>
          <a:lstStyle/>
          <a:p>
            <a:pPr algn="r"/>
            <a:r>
              <a:rPr lang="en-US" sz="1000" b="1" dirty="0" smtClean="0"/>
              <a:t>For Example Purposes Only</a:t>
            </a:r>
            <a:endParaRPr lang="en-US" sz="1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Potential pro-forma adjustments </a:t>
            </a:r>
            <a:endParaRPr lang="en-GB" sz="1800" dirty="0"/>
          </a:p>
        </p:txBody>
      </p:sp>
      <p:sp>
        <p:nvSpPr>
          <p:cNvPr id="9" name="Content Placeholder 8"/>
          <p:cNvSpPr>
            <a:spLocks noGrp="1"/>
          </p:cNvSpPr>
          <p:nvPr>
            <p:ph sz="half" idx="1"/>
          </p:nvPr>
        </p:nvSpPr>
        <p:spPr>
          <a:xfrm>
            <a:off x="211139" y="1143000"/>
            <a:ext cx="4264025" cy="4525962"/>
          </a:xfrm>
        </p:spPr>
        <p:txBody>
          <a:bodyPr/>
          <a:lstStyle/>
          <a:p>
            <a:r>
              <a:rPr lang="en-US" sz="1200" dirty="0" smtClean="0"/>
              <a:t>Plant closures</a:t>
            </a:r>
          </a:p>
          <a:p>
            <a:pPr marL="228600" indent="-228600">
              <a:buClr>
                <a:schemeClr val="accent1"/>
              </a:buClr>
              <a:buSzPct val="125000"/>
              <a:buFont typeface="Arial" pitchFamily="34" charset="0"/>
              <a:buChar char="▪"/>
            </a:pPr>
            <a:r>
              <a:rPr lang="en-US" sz="1200" b="0" dirty="0" smtClean="0"/>
              <a:t>The target company may have closed a plant (or location) in a certain year, however the profits generated by that plant would still be included in other years.  As the plant is not likely to generate any profits going forward, the client may be interested in understanding its impact on all periods. </a:t>
            </a:r>
          </a:p>
          <a:p>
            <a:pPr marL="228600" indent="-228600">
              <a:buClr>
                <a:schemeClr val="accent1"/>
              </a:buClr>
              <a:buSzPct val="125000"/>
              <a:buFont typeface="Arial" pitchFamily="34" charset="0"/>
              <a:buChar char="▪"/>
            </a:pPr>
            <a:r>
              <a:rPr lang="en-US" sz="1200" b="0" dirty="0" smtClean="0"/>
              <a:t>The important point to remember in these cases is to eliminate not only the profits generated by the plant but also any one time costs associated with the closure of the plant (if not already captured in severance, restructuring etc)</a:t>
            </a:r>
            <a:endParaRPr lang="en-US" sz="120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75000"/>
              <a:buFont typeface="Wingdings" pitchFamily="2" charset="2"/>
              <a:buChar char="l"/>
            </a:pPr>
            <a:endParaRPr lang="en-US" sz="1200" b="0" dirty="0" smtClean="0"/>
          </a:p>
          <a:p>
            <a:pPr marL="228600" indent="-228600">
              <a:buClr>
                <a:schemeClr val="accent1"/>
              </a:buClr>
              <a:buSzPct val="125000"/>
              <a:buFont typeface="Arial" pitchFamily="34" charset="0"/>
              <a:buChar char="▪"/>
            </a:pPr>
            <a:r>
              <a:rPr lang="en-US" sz="1200" b="0" dirty="0" smtClean="0"/>
              <a:t>In this example, the plant closure adjustment actually increases EBITDA in 2011 (in the year of closure) as the costs relating to the plant are higher than the revenues. However in the other years, the adjustment is a reduction of EBITDA. </a:t>
            </a:r>
          </a:p>
        </p:txBody>
      </p:sp>
      <p:sp>
        <p:nvSpPr>
          <p:cNvPr id="14" name="TextBox 13"/>
          <p:cNvSpPr txBox="1"/>
          <p:nvPr/>
        </p:nvSpPr>
        <p:spPr>
          <a:xfrm>
            <a:off x="495300" y="4743450"/>
            <a:ext cx="3781425" cy="215444"/>
          </a:xfrm>
          <a:prstGeom prst="rect">
            <a:avLst/>
          </a:prstGeom>
          <a:noFill/>
        </p:spPr>
        <p:txBody>
          <a:bodyPr wrap="square" rtlCol="0">
            <a:spAutoFit/>
          </a:bodyPr>
          <a:lstStyle/>
          <a:p>
            <a:r>
              <a:rPr lang="en-US" sz="800" i="1" dirty="0" smtClean="0">
                <a:solidFill>
                  <a:schemeClr val="accent1">
                    <a:lumMod val="40000"/>
                    <a:lumOff val="60000"/>
                  </a:schemeClr>
                </a:solidFill>
              </a:rPr>
              <a:t>* - year of closure</a:t>
            </a:r>
            <a:endParaRPr lang="en-US" sz="800" i="1" dirty="0">
              <a:solidFill>
                <a:schemeClr val="accent1">
                  <a:lumMod val="40000"/>
                  <a:lumOff val="60000"/>
                </a:schemeClr>
              </a:solidFill>
            </a:endParaRPr>
          </a:p>
        </p:txBody>
      </p:sp>
      <p:pic>
        <p:nvPicPr>
          <p:cNvPr id="5125" name="Picture 5"/>
          <p:cNvPicPr>
            <a:picLocks noChangeAspect="1" noChangeArrowheads="1"/>
          </p:cNvPicPr>
          <p:nvPr/>
        </p:nvPicPr>
        <p:blipFill>
          <a:blip r:embed="rId3" cstate="print"/>
          <a:srcRect/>
          <a:stretch>
            <a:fillRect/>
          </a:stretch>
        </p:blipFill>
        <p:spPr bwMode="auto">
          <a:xfrm>
            <a:off x="439738" y="3406775"/>
            <a:ext cx="3867143" cy="1404783"/>
          </a:xfrm>
          <a:prstGeom prst="rect">
            <a:avLst/>
          </a:prstGeom>
          <a:noFill/>
          <a:ln w="9525">
            <a:noFill/>
            <a:miter lim="800000"/>
            <a:headEnd/>
            <a:tailEnd/>
          </a:ln>
          <a:effectLst/>
        </p:spPr>
      </p:pic>
      <p:sp>
        <p:nvSpPr>
          <p:cNvPr id="16" name="Content Placeholder 8"/>
          <p:cNvSpPr>
            <a:spLocks noGrp="1"/>
          </p:cNvSpPr>
          <p:nvPr>
            <p:ph sz="half" idx="1"/>
          </p:nvPr>
        </p:nvSpPr>
        <p:spPr>
          <a:xfrm>
            <a:off x="4772399" y="1120588"/>
            <a:ext cx="4264025" cy="4525962"/>
          </a:xfrm>
        </p:spPr>
        <p:txBody>
          <a:bodyPr/>
          <a:lstStyle/>
          <a:p>
            <a:r>
              <a:rPr lang="en-US" sz="1200" dirty="0" smtClean="0"/>
              <a:t>Impact of lost customers </a:t>
            </a:r>
          </a:p>
          <a:p>
            <a:pPr marL="228600" indent="-228600">
              <a:buClr>
                <a:schemeClr val="accent1"/>
              </a:buClr>
              <a:buSzPct val="125000"/>
              <a:buFont typeface="Arial" pitchFamily="34" charset="0"/>
              <a:buChar char="▪"/>
            </a:pPr>
            <a:r>
              <a:rPr lang="en-US" sz="1200" b="0" dirty="0" smtClean="0"/>
              <a:t>Customer gains and losses are usually a normal occurrence in business operations. However, in certain cases,  where customer changes are rare and the change accounted for a significant portion of revenues and profits of the target, the client may be interested in understanding the impact of the change. </a:t>
            </a:r>
          </a:p>
          <a:p>
            <a:pPr marL="228600" indent="-228600">
              <a:buClr>
                <a:schemeClr val="accent1"/>
              </a:buClr>
              <a:buSzPct val="125000"/>
              <a:buFont typeface="Arial" pitchFamily="34" charset="0"/>
              <a:buChar char="▪"/>
            </a:pPr>
            <a:r>
              <a:rPr lang="en-US" sz="1200" b="0" dirty="0" smtClean="0"/>
              <a:t>Companies rarely track profits (to EBITDA level) by customer, hence this analysis may require certain assumptions to be made</a:t>
            </a:r>
          </a:p>
          <a:p>
            <a:pPr marL="228600" indent="-228600">
              <a:buClr>
                <a:schemeClr val="accent1"/>
              </a:buClr>
              <a:buSzPct val="125000"/>
              <a:buFont typeface="Arial" pitchFamily="34" charset="0"/>
              <a:buChar char="▪"/>
            </a:pPr>
            <a:r>
              <a:rPr lang="en-US" sz="1200" b="0" dirty="0" smtClean="0"/>
              <a:t>Note that in the example below, we have illustrated customer losses in each year only to show that there are partial year effects in the year of loss and full  year effect in the preceding years. However companies with customer losses each year may be indicative of other issues. </a:t>
            </a:r>
          </a:p>
        </p:txBody>
      </p:sp>
      <p:pic>
        <p:nvPicPr>
          <p:cNvPr id="5127" name="Picture 7"/>
          <p:cNvPicPr>
            <a:picLocks noChangeAspect="1" noChangeArrowheads="1"/>
          </p:cNvPicPr>
          <p:nvPr/>
        </p:nvPicPr>
        <p:blipFill>
          <a:blip r:embed="rId4" cstate="print"/>
          <a:srcRect/>
          <a:stretch>
            <a:fillRect/>
          </a:stretch>
        </p:blipFill>
        <p:spPr bwMode="auto">
          <a:xfrm>
            <a:off x="4973639" y="4162426"/>
            <a:ext cx="3953079" cy="1436000"/>
          </a:xfrm>
          <a:prstGeom prst="rect">
            <a:avLst/>
          </a:prstGeom>
          <a:noFill/>
          <a:ln w="9525">
            <a:noFill/>
            <a:miter lim="800000"/>
            <a:headEnd/>
            <a:tailEnd/>
          </a:ln>
          <a:effectLst/>
        </p:spPr>
      </p:pic>
      <p:sp>
        <p:nvSpPr>
          <p:cNvPr id="11" name="TextBox 10"/>
          <p:cNvSpPr txBox="1"/>
          <p:nvPr/>
        </p:nvSpPr>
        <p:spPr>
          <a:xfrm>
            <a:off x="7018019" y="4168140"/>
            <a:ext cx="1887055" cy="246221"/>
          </a:xfrm>
          <a:prstGeom prst="rect">
            <a:avLst/>
          </a:prstGeom>
          <a:solidFill>
            <a:srgbClr val="C84E00"/>
          </a:solidFill>
        </p:spPr>
        <p:txBody>
          <a:bodyPr wrap="none" rtlCol="0">
            <a:spAutoFit/>
          </a:bodyPr>
          <a:lstStyle/>
          <a:p>
            <a:r>
              <a:rPr lang="en-US" sz="1000" b="1" dirty="0" smtClean="0"/>
              <a:t>For Example Purposes Only</a:t>
            </a:r>
            <a:endParaRPr lang="en-US" sz="1000" b="1" dirty="0"/>
          </a:p>
        </p:txBody>
      </p:sp>
      <p:sp>
        <p:nvSpPr>
          <p:cNvPr id="12" name="TextBox 11"/>
          <p:cNvSpPr txBox="1"/>
          <p:nvPr/>
        </p:nvSpPr>
        <p:spPr>
          <a:xfrm>
            <a:off x="2400299" y="3413760"/>
            <a:ext cx="1887055" cy="246221"/>
          </a:xfrm>
          <a:prstGeom prst="rect">
            <a:avLst/>
          </a:prstGeom>
          <a:solidFill>
            <a:srgbClr val="C84E00"/>
          </a:solidFill>
        </p:spPr>
        <p:txBody>
          <a:bodyPr wrap="none" rtlCol="0">
            <a:spAutoFit/>
          </a:bodyPr>
          <a:lstStyle/>
          <a:p>
            <a:r>
              <a:rPr lang="en-US" sz="1000" b="1" dirty="0" smtClean="0"/>
              <a:t>For Example Purposes Only</a:t>
            </a:r>
            <a:endParaRPr lang="en-US" sz="1000" b="1" dirty="0"/>
          </a:p>
        </p:txBody>
      </p:sp>
      <p:pic>
        <p:nvPicPr>
          <p:cNvPr id="13" name="Picture 12"/>
          <p:cNvPicPr>
            <a:picLocks noChangeAspect="1" noChangeArrowheads="1"/>
          </p:cNvPicPr>
          <p:nvPr/>
        </p:nvPicPr>
        <p:blipFill>
          <a:blip r:embed="rId5"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6" name="Rectangle 6"/>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Other items to consider </a:t>
            </a:r>
            <a:endParaRPr lang="en-GB" sz="1800" dirty="0"/>
          </a:p>
        </p:txBody>
      </p:sp>
      <p:sp>
        <p:nvSpPr>
          <p:cNvPr id="12" name="Content Placeholder 8"/>
          <p:cNvSpPr>
            <a:spLocks noGrp="1"/>
          </p:cNvSpPr>
          <p:nvPr>
            <p:ph sz="half" idx="1"/>
          </p:nvPr>
        </p:nvSpPr>
        <p:spPr>
          <a:xfrm>
            <a:off x="211139" y="1143000"/>
            <a:ext cx="4264025" cy="4525962"/>
          </a:xfrm>
        </p:spPr>
        <p:txBody>
          <a:bodyPr/>
          <a:lstStyle/>
          <a:p>
            <a:r>
              <a:rPr lang="en-US" sz="1200" dirty="0" smtClean="0">
                <a:solidFill>
                  <a:schemeClr val="accent1"/>
                </a:solidFill>
              </a:rPr>
              <a:t>Other items to consider </a:t>
            </a:r>
          </a:p>
          <a:p>
            <a:pPr marL="228600" indent="-228600">
              <a:buClr>
                <a:schemeClr val="accent1"/>
              </a:buClr>
              <a:buSzPct val="125000"/>
              <a:buFont typeface="Arial" pitchFamily="34" charset="0"/>
              <a:buChar char="▪"/>
            </a:pPr>
            <a:r>
              <a:rPr lang="en-US" sz="1200" b="0" dirty="0" smtClean="0">
                <a:solidFill>
                  <a:schemeClr val="accent1"/>
                </a:solidFill>
              </a:rPr>
              <a:t>Other items to consider typically include:</a:t>
            </a:r>
          </a:p>
          <a:p>
            <a:pPr marL="396875" lvl="1" indent="-228600">
              <a:buSzPct val="100000"/>
              <a:buFont typeface="Arial" pitchFamily="34" charset="0"/>
              <a:buChar char="–"/>
            </a:pPr>
            <a:r>
              <a:rPr lang="en-US" sz="1200" dirty="0" smtClean="0">
                <a:solidFill>
                  <a:schemeClr val="accent1"/>
                </a:solidFill>
              </a:rPr>
              <a:t>Judgmental areas</a:t>
            </a:r>
          </a:p>
          <a:p>
            <a:pPr marL="396875" lvl="1" indent="-228600">
              <a:buSzPct val="100000"/>
              <a:buFont typeface="Arial" pitchFamily="34" charset="0"/>
              <a:buChar char="–"/>
            </a:pPr>
            <a:r>
              <a:rPr lang="en-US" sz="1200" dirty="0" smtClean="0">
                <a:solidFill>
                  <a:schemeClr val="accent1"/>
                </a:solidFill>
              </a:rPr>
              <a:t>Unquantifiable items</a:t>
            </a:r>
          </a:p>
          <a:p>
            <a:pPr marL="228600" indent="-228600">
              <a:buClr>
                <a:schemeClr val="accent1"/>
              </a:buClr>
              <a:buSzPct val="125000"/>
              <a:buFont typeface="Arial" pitchFamily="34" charset="0"/>
              <a:buChar char="▪"/>
            </a:pPr>
            <a:r>
              <a:rPr lang="en-US" sz="1200" b="0" dirty="0" smtClean="0">
                <a:solidFill>
                  <a:schemeClr val="accent1"/>
                </a:solidFill>
              </a:rPr>
              <a:t>Such items are included in our quality of earnings analysis to indicate to the client that they impact earnings and should be considered in their valuation model and/or purchase price</a:t>
            </a:r>
          </a:p>
          <a:p>
            <a:pPr marL="228600" indent="-228600">
              <a:buClr>
                <a:schemeClr val="accent1"/>
              </a:buClr>
              <a:buSzPct val="125000"/>
              <a:buFont typeface="Arial" pitchFamily="34" charset="0"/>
              <a:buChar char="▪"/>
            </a:pPr>
            <a:r>
              <a:rPr lang="en-US" sz="1200" b="0" dirty="0" smtClean="0">
                <a:solidFill>
                  <a:schemeClr val="accent1"/>
                </a:solidFill>
              </a:rPr>
              <a:t>Our analysis with respect to such items should have the same rigor as normalization or pro-forma adjustments. We should seek to include as much details about these items as possible to let the reader draw their own conclusions. </a:t>
            </a:r>
          </a:p>
        </p:txBody>
      </p:sp>
      <p:pic>
        <p:nvPicPr>
          <p:cNvPr id="6"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Worked examples</a:t>
            </a:r>
            <a:endParaRPr lang="en-GB" sz="1800" dirty="0"/>
          </a:p>
        </p:txBody>
      </p:sp>
      <p:graphicFrame>
        <p:nvGraphicFramePr>
          <p:cNvPr id="515231" name="Group 159"/>
          <p:cNvGraphicFramePr>
            <a:graphicFrameLocks noGrp="1"/>
          </p:cNvGraphicFramePr>
          <p:nvPr/>
        </p:nvGraphicFramePr>
        <p:xfrm>
          <a:off x="317989" y="1687514"/>
          <a:ext cx="3909646" cy="4548899"/>
        </p:xfrm>
        <a:graphic>
          <a:graphicData uri="http://schemas.openxmlformats.org/drawingml/2006/table">
            <a:tbl>
              <a:tblPr/>
              <a:tblGrid>
                <a:gridCol w="441080"/>
                <a:gridCol w="3468566"/>
              </a:tblGrid>
              <a:tr h="368300">
                <a:tc gridSpan="2">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mn-lt"/>
                        </a:rPr>
                        <a:t>Facts</a:t>
                      </a:r>
                    </a:p>
                  </a:txBody>
                  <a:tcPr marL="49846" marR="49846" marT="54000" marB="54000" anchor="ctr" horzOverflow="overflow">
                    <a:lnL w="6350" cap="flat" cmpd="sng" algn="ctr">
                      <a:solidFill>
                        <a:schemeClr val="tx2"/>
                      </a:solidFill>
                      <a:prstDash val="solid"/>
                      <a:round/>
                      <a:headEnd type="none" w="sm" len="sm"/>
                      <a:tailEnd type="none" w="sm" len="sm"/>
                    </a:lnL>
                    <a:lnR w="6350" cap="flat" cmpd="sng" algn="ctr">
                      <a:solidFill>
                        <a:schemeClr val="tx2"/>
                      </a:solidFill>
                      <a:prstDash val="solid"/>
                      <a:round/>
                      <a:headEnd type="none" w="sm" len="sm"/>
                      <a:tailEnd type="none" w="sm" len="sm"/>
                    </a:lnR>
                    <a:lnT w="6350" cap="flat" cmpd="sng" algn="ctr">
                      <a:solidFill>
                        <a:schemeClr val="tx2"/>
                      </a:solidFill>
                      <a:prstDash val="solid"/>
                      <a:round/>
                      <a:headEnd type="none" w="sm" len="sm"/>
                      <a:tailEnd type="none" w="sm" len="sm"/>
                    </a:lnT>
                    <a:lnB w="6350" cap="flat" cmpd="sng" algn="ctr">
                      <a:solidFill>
                        <a:schemeClr val="tx2"/>
                      </a:solidFill>
                      <a:prstDash val="solid"/>
                      <a:round/>
                      <a:headEnd type="none" w="med" len="med"/>
                      <a:tailEnd type="none" w="med" len="med"/>
                    </a:lnB>
                    <a:lnTlToBr>
                      <a:noFill/>
                    </a:lnTlToBr>
                    <a:lnBlToTr>
                      <a:noFill/>
                    </a:lnBlToTr>
                    <a:solidFill>
                      <a:schemeClr val="tx2"/>
                    </a:solidFill>
                  </a:tcPr>
                </a:tc>
                <a:tc hMerge="1">
                  <a:txBody>
                    <a:bodyPr/>
                    <a:lstStyle/>
                    <a:p>
                      <a:endParaRPr lang="en-US"/>
                    </a:p>
                  </a:txBody>
                  <a:tcPr/>
                </a:tc>
              </a:tr>
              <a:tr h="140335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rgbClr val="F06A00"/>
                          </a:solidFill>
                          <a:effectLst/>
                          <a:latin typeface="Univers 45 Light" pitchFamily="2" charset="0"/>
                          <a:sym typeface="Wingdings" pitchFamily="2" charset="2"/>
                        </a:rPr>
                        <a:t></a:t>
                      </a:r>
                    </a:p>
                  </a:txBody>
                  <a:tcPr marL="49846" marR="49846" marT="54000" marB="54000" horzOverflow="overflow">
                    <a:lnL w="6350" cap="flat" cmpd="sng" algn="ctr">
                      <a:solidFill>
                        <a:schemeClr val="accent1"/>
                      </a:solidFill>
                      <a:prstDash val="solid"/>
                      <a:round/>
                      <a:headEnd type="none" w="sm" len="sm"/>
                      <a:tailEnd type="none" w="sm" len="sm"/>
                    </a:lnL>
                    <a:lnR w="6350" cap="flat" cmpd="sng" algn="ctr">
                      <a:solidFill>
                        <a:schemeClr val="accent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r>
                        <a:rPr kumimoji="0" lang="en-GB" sz="1000" b="1" i="0" u="none" strike="noStrike" cap="none" normalizeH="0" baseline="0" dirty="0" smtClean="0">
                          <a:ln>
                            <a:noFill/>
                          </a:ln>
                          <a:solidFill>
                            <a:schemeClr val="accent1"/>
                          </a:solidFill>
                          <a:effectLst/>
                          <a:latin typeface="+mn-lt"/>
                        </a:rPr>
                        <a:t>Restructuring costs $20 million</a:t>
                      </a:r>
                    </a:p>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endParaRPr kumimoji="0" lang="en-GB" sz="1000" b="1" i="0" u="none" strike="noStrike" cap="none" normalizeH="0" baseline="0" dirty="0" smtClean="0">
                        <a:ln>
                          <a:noFill/>
                        </a:ln>
                        <a:solidFill>
                          <a:schemeClr val="accent1"/>
                        </a:solidFill>
                        <a:effectLst/>
                        <a:latin typeface="+mn-lt"/>
                      </a:endParaRPr>
                    </a:p>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endParaRPr kumimoji="0" lang="en-GB" sz="1000" b="1" i="0" u="none" strike="noStrike" cap="none" normalizeH="0" baseline="0" dirty="0" smtClean="0">
                        <a:ln>
                          <a:noFill/>
                        </a:ln>
                        <a:solidFill>
                          <a:schemeClr val="accent1"/>
                        </a:solidFill>
                        <a:effectLst/>
                        <a:latin typeface="+mn-lt"/>
                      </a:endParaRPr>
                    </a:p>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endParaRPr kumimoji="0" lang="en-GB" sz="1000" b="1" i="0" u="none" strike="noStrike" cap="none" normalizeH="0" baseline="0" dirty="0" smtClean="0">
                        <a:ln>
                          <a:noFill/>
                        </a:ln>
                        <a:solidFill>
                          <a:schemeClr val="accent1"/>
                        </a:solidFill>
                        <a:effectLst/>
                        <a:latin typeface="+mn-lt"/>
                      </a:endParaRPr>
                    </a:p>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endParaRPr kumimoji="0" lang="en-GB" sz="1000" b="1" i="0" u="none" strike="noStrike" cap="none" normalizeH="0" baseline="0" dirty="0" smtClean="0">
                        <a:ln>
                          <a:noFill/>
                        </a:ln>
                        <a:solidFill>
                          <a:schemeClr val="accent1"/>
                        </a:solidFill>
                        <a:effectLst/>
                        <a:latin typeface="+mn-lt"/>
                      </a:endParaRPr>
                    </a:p>
                  </a:txBody>
                  <a:tcPr marL="49846" marR="49846" marT="54000" marB="54000" horzOverflow="overflow">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sm" len="sm"/>
                      <a:tailEnd type="none" w="sm" len="sm"/>
                    </a:lnR>
                    <a:lnT w="635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574800">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chemeClr val="hlink"/>
                          </a:solidFill>
                          <a:effectLst/>
                          <a:latin typeface="Univers 45 Light" pitchFamily="2" charset="0"/>
                          <a:sym typeface="Wingdings" pitchFamily="2" charset="2"/>
                        </a:rPr>
                        <a:t></a:t>
                      </a:r>
                    </a:p>
                    <a:p>
                      <a:pPr marL="0" marR="0" lvl="0" indent="0" algn="l" defTabSz="762000" rtl="0" eaLnBrk="1" fontAlgn="base" latinLnBrk="0" hangingPunct="1">
                        <a:lnSpc>
                          <a:spcPct val="100000"/>
                        </a:lnSpc>
                        <a:spcBef>
                          <a:spcPct val="20000"/>
                        </a:spcBef>
                        <a:spcAft>
                          <a:spcPct val="0"/>
                        </a:spcAft>
                        <a:buClrTx/>
                        <a:buSzTx/>
                        <a:buFontTx/>
                        <a:buNone/>
                        <a:tabLst/>
                      </a:pPr>
                      <a:endParaRPr kumimoji="0" lang="en-GB" sz="2400" b="1" i="0" u="none" strike="noStrike" cap="none" normalizeH="0" baseline="0" smtClean="0">
                        <a:ln>
                          <a:noFill/>
                        </a:ln>
                        <a:solidFill>
                          <a:srgbClr val="8CA042"/>
                        </a:solidFill>
                        <a:effectLst/>
                        <a:latin typeface="Univers 45 Light" pitchFamily="2" charset="0"/>
                        <a:sym typeface="Wingdings" pitchFamily="2" charset="2"/>
                      </a:endParaRPr>
                    </a:p>
                  </a:txBody>
                  <a:tcPr marL="49846" marR="49846" marT="54000" marB="54000" horzOverflow="overflow">
                    <a:lnL w="6350" cap="flat" cmpd="sng" algn="ctr">
                      <a:solidFill>
                        <a:schemeClr val="accent1"/>
                      </a:solidFill>
                      <a:prstDash val="solid"/>
                      <a:round/>
                      <a:headEnd type="none" w="sm" len="sm"/>
                      <a:tailEnd type="none" w="sm" len="sm"/>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r>
                        <a:rPr kumimoji="0" lang="en-GB" sz="1000" b="1" i="0" u="none" strike="noStrike" cap="none" normalizeH="0" baseline="0" dirty="0" smtClean="0">
                          <a:ln>
                            <a:noFill/>
                          </a:ln>
                          <a:solidFill>
                            <a:schemeClr val="accent1"/>
                          </a:solidFill>
                          <a:effectLst/>
                          <a:latin typeface="+mn-lt"/>
                        </a:rPr>
                        <a:t>Forecast cost of sales increases by $2 million to reflect the introduction of arms length prices on services currently provided by a part of the business not being sold</a:t>
                      </a:r>
                    </a:p>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endParaRPr kumimoji="0" lang="en-GB" sz="1000" b="1" i="0" u="none" strike="noStrike" cap="none" normalizeH="0" baseline="0" dirty="0" smtClean="0">
                        <a:ln>
                          <a:noFill/>
                        </a:ln>
                        <a:solidFill>
                          <a:schemeClr val="accent1"/>
                        </a:solidFill>
                        <a:effectLst/>
                        <a:latin typeface="+mn-lt"/>
                      </a:endParaRPr>
                    </a:p>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endParaRPr kumimoji="0" lang="en-GB" sz="1000" b="1" i="0" u="none" strike="noStrike" cap="none" normalizeH="0" baseline="0" dirty="0" smtClean="0">
                        <a:ln>
                          <a:noFill/>
                        </a:ln>
                        <a:solidFill>
                          <a:schemeClr val="accent1"/>
                        </a:solidFill>
                        <a:effectLst/>
                        <a:latin typeface="+mn-lt"/>
                      </a:endParaRPr>
                    </a:p>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endParaRPr kumimoji="0" lang="en-GB" sz="1000" b="1" i="0" u="none" strike="noStrike" cap="none" normalizeH="0" baseline="0" dirty="0" smtClean="0">
                        <a:ln>
                          <a:noFill/>
                        </a:ln>
                        <a:solidFill>
                          <a:schemeClr val="accent1"/>
                        </a:solidFill>
                        <a:effectLst/>
                        <a:latin typeface="+mn-lt"/>
                      </a:endParaRPr>
                    </a:p>
                  </a:txBody>
                  <a:tcPr marL="49846" marR="49846" marT="54000" marB="54000" horzOverflow="overflow">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tr>
              <a:tr h="1202449">
                <a:tc>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GB" sz="2400" b="1" i="0" u="none" strike="noStrike" cap="none" normalizeH="0" baseline="0" smtClean="0">
                          <a:ln>
                            <a:noFill/>
                          </a:ln>
                          <a:solidFill>
                            <a:srgbClr val="8CA042"/>
                          </a:solidFill>
                          <a:effectLst/>
                          <a:latin typeface="Univers 45 Light" pitchFamily="2" charset="0"/>
                          <a:sym typeface="Wingdings" pitchFamily="2" charset="2"/>
                        </a:rPr>
                        <a:t></a:t>
                      </a:r>
                    </a:p>
                  </a:txBody>
                  <a:tcPr marL="49846" marR="49846" marT="54000" marB="54000" horzOverflow="overflow">
                    <a:lnL w="6350" cap="flat" cmpd="sng" algn="ctr">
                      <a:solidFill>
                        <a:schemeClr val="accent1"/>
                      </a:solidFill>
                      <a:prstDash val="solid"/>
                      <a:round/>
                      <a:headEnd type="none" w="sm" len="sm"/>
                      <a:tailEnd type="none" w="sm" len="sm"/>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r>
                        <a:rPr kumimoji="0" lang="en-GB" sz="1000" b="1" i="0" u="none" strike="noStrike" cap="none" normalizeH="0" baseline="0" dirty="0" smtClean="0">
                          <a:ln>
                            <a:noFill/>
                          </a:ln>
                          <a:solidFill>
                            <a:schemeClr val="accent1"/>
                          </a:solidFill>
                          <a:effectLst/>
                          <a:latin typeface="+mn-lt"/>
                        </a:rPr>
                        <a:t>Cost of sales was adversely impacted by £10 million due to high oil prices</a:t>
                      </a:r>
                    </a:p>
                    <a:p>
                      <a:pPr marL="0" marR="0" lvl="0" indent="0" algn="l" defTabSz="762000" rtl="0" eaLnBrk="1" fontAlgn="base" latinLnBrk="0" hangingPunct="1">
                        <a:lnSpc>
                          <a:spcPct val="100000"/>
                        </a:lnSpc>
                        <a:spcBef>
                          <a:spcPct val="20000"/>
                        </a:spcBef>
                        <a:spcAft>
                          <a:spcPct val="0"/>
                        </a:spcAft>
                        <a:buClrTx/>
                        <a:buSzTx/>
                        <a:buFontTx/>
                        <a:buNone/>
                        <a:tabLst>
                          <a:tab pos="2095500" algn="l"/>
                        </a:tabLst>
                      </a:pPr>
                      <a:endParaRPr kumimoji="0" lang="en-GB" sz="1000" b="1" i="0" u="none" strike="noStrike" cap="none" normalizeH="0" baseline="0" dirty="0" smtClean="0">
                        <a:ln>
                          <a:noFill/>
                        </a:ln>
                        <a:solidFill>
                          <a:schemeClr val="accent1"/>
                        </a:solidFill>
                        <a:effectLst/>
                        <a:latin typeface="+mn-lt"/>
                      </a:endParaRPr>
                    </a:p>
                  </a:txBody>
                  <a:tcPr marL="49846" marR="49846" marT="54000" marB="54000" horzOverflow="overflow">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sm" len="sm"/>
                      <a:tailEnd type="none" w="sm" len="sm"/>
                    </a:lnR>
                    <a:lnT w="635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sm" len="sm"/>
                      <a:tailEnd type="none" w="sm" len="sm"/>
                    </a:lnB>
                    <a:lnTlToBr>
                      <a:noFill/>
                    </a:lnTlToBr>
                    <a:lnBlToTr>
                      <a:noFill/>
                    </a:lnBlToTr>
                    <a:solidFill>
                      <a:schemeClr val="bg1"/>
                    </a:solidFill>
                  </a:tcPr>
                </a:tc>
              </a:tr>
            </a:tbl>
          </a:graphicData>
        </a:graphic>
      </p:graphicFrame>
      <p:sp>
        <p:nvSpPr>
          <p:cNvPr id="515123" name="Rectangle 51"/>
          <p:cNvSpPr>
            <a:spLocks noChangeArrowheads="1"/>
          </p:cNvSpPr>
          <p:nvPr/>
        </p:nvSpPr>
        <p:spPr bwMode="auto">
          <a:xfrm>
            <a:off x="252047" y="1268413"/>
            <a:ext cx="8508023" cy="304800"/>
          </a:xfrm>
          <a:prstGeom prst="rect">
            <a:avLst/>
          </a:prstGeom>
          <a:noFill/>
          <a:ln w="6350">
            <a:noFill/>
            <a:miter lim="800000"/>
            <a:headEnd/>
            <a:tailEnd/>
          </a:ln>
          <a:effectLst/>
        </p:spPr>
        <p:txBody>
          <a:bodyPr lIns="0" tIns="0" rIns="0" bIns="0"/>
          <a:lstStyle/>
          <a:p>
            <a:r>
              <a:rPr lang="en-GB" sz="1600" dirty="0">
                <a:solidFill>
                  <a:schemeClr val="accent1"/>
                </a:solidFill>
                <a:cs typeface="Arial" pitchFamily="34" charset="0"/>
              </a:rPr>
              <a:t>How would you challenge the following management adjustments?</a:t>
            </a:r>
          </a:p>
        </p:txBody>
      </p:sp>
      <p:graphicFrame>
        <p:nvGraphicFramePr>
          <p:cNvPr id="515232" name="Group 160"/>
          <p:cNvGraphicFramePr>
            <a:graphicFrameLocks noGrp="1"/>
          </p:cNvGraphicFramePr>
          <p:nvPr>
            <p:ph idx="1"/>
          </p:nvPr>
        </p:nvGraphicFramePr>
        <p:xfrm>
          <a:off x="4221774" y="1680414"/>
          <a:ext cx="4699488" cy="4553318"/>
        </p:xfrm>
        <a:graphic>
          <a:graphicData uri="http://schemas.openxmlformats.org/drawingml/2006/table">
            <a:tbl>
              <a:tblPr/>
              <a:tblGrid>
                <a:gridCol w="3494942"/>
                <a:gridCol w="1204546"/>
              </a:tblGrid>
              <a:tr h="368300">
                <a:tc gridSpan="2">
                  <a:txBody>
                    <a:bodyPr/>
                    <a:lstStyle/>
                    <a:p>
                      <a:pPr marL="0" marR="0" lvl="0" indent="0" algn="l" defTabSz="7620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mn-lt"/>
                        </a:rPr>
                        <a:t>How to challenge/key considerations                                           Hard or soft</a:t>
                      </a:r>
                    </a:p>
                  </a:txBody>
                  <a:tcPr marL="49846" marR="49846" marT="54000" marB="54000" anchor="ctr" horzOverflow="overflow">
                    <a:lnL w="6350" cap="flat" cmpd="sng" algn="ctr">
                      <a:solidFill>
                        <a:schemeClr val="tx2"/>
                      </a:solidFill>
                      <a:prstDash val="solid"/>
                      <a:round/>
                      <a:headEnd type="none" w="sm" len="sm"/>
                      <a:tailEnd type="none" w="sm" len="sm"/>
                    </a:lnL>
                    <a:lnR w="6350" cap="flat" cmpd="sng" algn="ctr">
                      <a:solidFill>
                        <a:schemeClr val="tx2"/>
                      </a:solidFill>
                      <a:prstDash val="solid"/>
                      <a:round/>
                      <a:headEnd type="none" w="sm" len="sm"/>
                      <a:tailEnd type="none" w="sm" len="sm"/>
                    </a:lnR>
                    <a:lnT w="6350" cap="flat" cmpd="sng" algn="ctr">
                      <a:solidFill>
                        <a:schemeClr val="tx2"/>
                      </a:solidFill>
                      <a:prstDash val="solid"/>
                      <a:round/>
                      <a:headEnd type="none" w="sm" len="sm"/>
                      <a:tailEnd type="none" w="sm" len="sm"/>
                    </a:lnT>
                    <a:lnB w="6350" cap="flat" cmpd="sng" algn="ctr">
                      <a:solidFill>
                        <a:schemeClr val="tx2"/>
                      </a:solidFill>
                      <a:prstDash val="solid"/>
                      <a:round/>
                      <a:headEnd type="none" w="med" len="med"/>
                      <a:tailEnd type="none" w="med" len="med"/>
                    </a:lnB>
                    <a:lnTlToBr>
                      <a:noFill/>
                    </a:lnTlToBr>
                    <a:lnBlToTr>
                      <a:noFill/>
                    </a:lnBlToTr>
                    <a:solidFill>
                      <a:schemeClr val="tx2"/>
                    </a:solidFill>
                  </a:tcPr>
                </a:tc>
                <a:tc hMerge="1">
                  <a:txBody>
                    <a:bodyPr/>
                    <a:lstStyle/>
                    <a:p>
                      <a:endParaRPr lang="en-US"/>
                    </a:p>
                  </a:txBody>
                  <a:tcPr/>
                </a:tc>
              </a:tr>
              <a:tr h="1403350">
                <a:tc>
                  <a:txBody>
                    <a:bodyPr/>
                    <a:lstStyle/>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Breakdown of what the costs relate to </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External/internal – cost to date, future costs, timing – see invoices</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Check board minutes – what are actual costs/cash</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Discuss rationale for one-off?  Is there a continual level of restructuring required in the business?</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Exceptional item per audited F/S?</a:t>
                      </a:r>
                    </a:p>
                  </a:txBody>
                  <a:tcPr marL="49846" marR="49846" marT="54000" marB="54000" horzOverflow="overflow">
                    <a:lnL w="6350" cap="flat" cmpd="sng" algn="ctr">
                      <a:solidFill>
                        <a:schemeClr val="accent1"/>
                      </a:solidFill>
                      <a:prstDash val="solid"/>
                      <a:round/>
                      <a:headEnd type="none" w="sm" len="sm"/>
                      <a:tailEnd type="none" w="sm" len="sm"/>
                    </a:lnL>
                    <a:lnR w="6350" cap="flat" cmpd="sng" algn="ctr">
                      <a:solidFill>
                        <a:schemeClr val="accent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accent1"/>
                          </a:solidFill>
                          <a:effectLst/>
                          <a:latin typeface="+mn-lt"/>
                        </a:rPr>
                        <a:t>Hard</a:t>
                      </a:r>
                    </a:p>
                  </a:txBody>
                  <a:tcPr marL="49846" marR="49846" marT="54000" marB="54000" anchor="ctr" horzOverflow="overflow">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sm" len="sm"/>
                      <a:tailEnd type="none" w="sm" len="sm"/>
                    </a:lnR>
                    <a:lnT w="635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solidFill>
                      <a:schemeClr val="bg1"/>
                    </a:solidFill>
                  </a:tcPr>
                </a:tc>
              </a:tr>
              <a:tr h="1576388">
                <a:tc>
                  <a:txBody>
                    <a:bodyPr/>
                    <a:lstStyle/>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Breakdown and basis of preparation – services offered and costs</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Establish reasons for non arms-length pricing and the cost to the business now</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Read future agreement, if available</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Adjust historicals to reflect arms-length arrangements</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How long is the contract?</a:t>
                      </a:r>
                    </a:p>
                  </a:txBody>
                  <a:tcPr marL="49846" marR="49846" marT="54000" marB="54000" horzOverflow="overflow">
                    <a:lnL w="6350" cap="flat" cmpd="sng" algn="ctr">
                      <a:solidFill>
                        <a:schemeClr val="accent1"/>
                      </a:solidFill>
                      <a:prstDash val="solid"/>
                      <a:round/>
                      <a:headEnd type="none" w="sm" len="sm"/>
                      <a:tailEnd type="none" w="sm" len="sm"/>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accent1"/>
                          </a:solidFill>
                          <a:effectLst/>
                          <a:latin typeface="+mn-lt"/>
                        </a:rPr>
                        <a:t>Hard</a:t>
                      </a:r>
                    </a:p>
                  </a:txBody>
                  <a:tcPr marL="49846" marR="49846" marT="54000" marB="54000" anchor="ctr" horzOverflow="overflow">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sm" len="sm"/>
                      <a:tailEnd type="none" w="sm" len="sm"/>
                    </a:lnR>
                    <a:lnT w="6350" cap="flat" cmpd="sng" algn="ctr">
                      <a:solidFill>
                        <a:schemeClr val="accent1"/>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solidFill>
                      <a:schemeClr val="bg1"/>
                    </a:solidFill>
                  </a:tcPr>
                </a:tc>
              </a:tr>
              <a:tr h="1144588">
                <a:tc>
                  <a:txBody>
                    <a:bodyPr/>
                    <a:lstStyle/>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Seek breakdown and basis of preparation</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Confirm historical prices and impact on COS</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Consider translating all oil prices at one standard rate?</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Consider forecast sensitivity</a:t>
                      </a:r>
                    </a:p>
                    <a:p>
                      <a:pPr marL="190500" marR="0" lvl="1" indent="-188913" algn="l" defTabSz="762000" rtl="0" eaLnBrk="1" fontAlgn="base" latinLnBrk="0" hangingPunct="1">
                        <a:lnSpc>
                          <a:spcPct val="100000"/>
                        </a:lnSpc>
                        <a:spcBef>
                          <a:spcPct val="20000"/>
                        </a:spcBef>
                        <a:spcAft>
                          <a:spcPct val="0"/>
                        </a:spcAft>
                        <a:buClr>
                          <a:schemeClr val="accent1"/>
                        </a:buClr>
                        <a:buSzPct val="125000"/>
                        <a:buFont typeface="Arial" pitchFamily="34" charset="0"/>
                        <a:buChar char="▪"/>
                        <a:tabLst/>
                      </a:pPr>
                      <a:r>
                        <a:rPr kumimoji="0" lang="en-GB" sz="1000" b="0" i="0" u="none" strike="noStrike" cap="none" normalizeH="0" baseline="0" dirty="0" smtClean="0">
                          <a:ln>
                            <a:noFill/>
                          </a:ln>
                          <a:solidFill>
                            <a:schemeClr val="accent1"/>
                          </a:solidFill>
                          <a:effectLst/>
                          <a:latin typeface="+mn-lt"/>
                        </a:rPr>
                        <a:t>Compare to forecast assumptions</a:t>
                      </a:r>
                    </a:p>
                  </a:txBody>
                  <a:tcPr marL="49846" marR="49846" marT="54000" marB="54000" horzOverflow="overflow">
                    <a:lnL w="6350" cap="flat" cmpd="sng" algn="ctr">
                      <a:solidFill>
                        <a:schemeClr val="accent1"/>
                      </a:solidFill>
                      <a:prstDash val="solid"/>
                      <a:round/>
                      <a:headEnd type="none" w="sm" len="sm"/>
                      <a:tailEnd type="none" w="sm" len="sm"/>
                    </a:lnL>
                    <a:lnR w="6350" cap="flat" cmpd="sng" algn="ctr">
                      <a:solidFill>
                        <a:schemeClr val="accent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accent1"/>
                          </a:solidFill>
                          <a:effectLst/>
                          <a:latin typeface="+mn-lt"/>
                        </a:rPr>
                        <a:t>Soft</a:t>
                      </a:r>
                    </a:p>
                    <a:p>
                      <a:pPr marL="0" marR="0" lvl="0" indent="0" algn="ctr" defTabSz="7620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accent1"/>
                          </a:solidFill>
                          <a:effectLst/>
                          <a:latin typeface="+mn-lt"/>
                        </a:rPr>
                        <a:t>(depends on view of oil prices and extent to which this is part of the normal business cycle)</a:t>
                      </a:r>
                    </a:p>
                  </a:txBody>
                  <a:tcPr marL="49846" marR="49846" marT="54000" marB="54000" anchor="ctr" horzOverflow="overflow">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sm" len="sm"/>
                      <a:tailEnd type="none" w="sm" len="sm"/>
                    </a:lnR>
                    <a:lnT w="6350" cap="flat" cmpd="sng" algn="ctr">
                      <a:solidFill>
                        <a:schemeClr val="tx2"/>
                      </a:solidFill>
                      <a:prstDash val="solid"/>
                      <a:round/>
                      <a:headEnd type="none" w="med" len="med"/>
                      <a:tailEnd type="none" w="med" len="med"/>
                    </a:lnT>
                    <a:lnB w="6350" cap="flat" cmpd="sng" algn="ctr">
                      <a:solidFill>
                        <a:schemeClr val="accent1"/>
                      </a:solidFill>
                      <a:prstDash val="solid"/>
                      <a:round/>
                      <a:headEnd type="none" w="sm" len="sm"/>
                      <a:tailEnd type="none" w="sm" len="sm"/>
                    </a:lnB>
                    <a:lnTlToBr>
                      <a:noFill/>
                    </a:lnTlToBr>
                    <a:lnBlToTr>
                      <a:noFill/>
                    </a:lnBlToTr>
                    <a:solidFill>
                      <a:schemeClr val="bg1"/>
                    </a:solidFill>
                  </a:tcPr>
                </a:tc>
              </a:tr>
            </a:tbl>
          </a:graphicData>
        </a:graphic>
      </p:graphicFrame>
      <p:pic>
        <p:nvPicPr>
          <p:cNvPr id="8" name="Picture 7"/>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5232"/>
                                        </p:tgtEl>
                                        <p:attrNameLst>
                                          <p:attrName>style.visibility</p:attrName>
                                        </p:attrNameLst>
                                      </p:cBhvr>
                                      <p:to>
                                        <p:strVal val="visible"/>
                                      </p:to>
                                    </p:set>
                                    <p:anim calcmode="lin" valueType="num">
                                      <p:cBhvr additive="base">
                                        <p:cTn id="7" dur="500" fill="hold"/>
                                        <p:tgtEl>
                                          <p:spTgt spid="515232"/>
                                        </p:tgtEl>
                                        <p:attrNameLst>
                                          <p:attrName>ppt_x</p:attrName>
                                        </p:attrNameLst>
                                      </p:cBhvr>
                                      <p:tavLst>
                                        <p:tav tm="0">
                                          <p:val>
                                            <p:strVal val="#ppt_x"/>
                                          </p:val>
                                        </p:tav>
                                        <p:tav tm="100000">
                                          <p:val>
                                            <p:strVal val="#ppt_x"/>
                                          </p:val>
                                        </p:tav>
                                      </p:tavLst>
                                    </p:anim>
                                    <p:anim calcmode="lin" valueType="num">
                                      <p:cBhvr additive="base">
                                        <p:cTn id="8" dur="500" fill="hold"/>
                                        <p:tgtEl>
                                          <p:spTgt spid="515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t>Final </a:t>
            </a:r>
            <a:r>
              <a:rPr lang="en-GB" sz="1800" dirty="0" smtClean="0"/>
              <a:t>takeaways </a:t>
            </a:r>
            <a:endParaRPr lang="en-GB" sz="1800" dirty="0"/>
          </a:p>
        </p:txBody>
      </p:sp>
      <p:grpSp>
        <p:nvGrpSpPr>
          <p:cNvPr id="2" name="Group 3"/>
          <p:cNvGrpSpPr>
            <a:grpSpLocks/>
          </p:cNvGrpSpPr>
          <p:nvPr/>
        </p:nvGrpSpPr>
        <p:grpSpPr bwMode="auto">
          <a:xfrm>
            <a:off x="677008" y="3860801"/>
            <a:ext cx="2702900" cy="2447925"/>
            <a:chOff x="455" y="2434"/>
            <a:chExt cx="2317" cy="1495"/>
          </a:xfrm>
        </p:grpSpPr>
        <p:sp>
          <p:nvSpPr>
            <p:cNvPr id="1050629" name="Rectangle 5"/>
            <p:cNvSpPr>
              <a:spLocks noChangeArrowheads="1"/>
            </p:cNvSpPr>
            <p:nvPr/>
          </p:nvSpPr>
          <p:spPr bwMode="auto">
            <a:xfrm>
              <a:off x="455" y="2434"/>
              <a:ext cx="2317" cy="1495"/>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30" name="Rectangle 6"/>
            <p:cNvSpPr>
              <a:spLocks noChangeArrowheads="1"/>
            </p:cNvSpPr>
            <p:nvPr/>
          </p:nvSpPr>
          <p:spPr bwMode="auto">
            <a:xfrm>
              <a:off x="487" y="2483"/>
              <a:ext cx="2216" cy="432"/>
            </a:xfrm>
            <a:prstGeom prst="rect">
              <a:avLst/>
            </a:prstGeom>
            <a:solidFill>
              <a:schemeClr val="hlink"/>
            </a:solidFill>
            <a:ln w="9525">
              <a:solidFill>
                <a:schemeClr val="tx1"/>
              </a:solidFill>
              <a:miter lim="800000"/>
              <a:headEnd/>
              <a:tailEnd/>
            </a:ln>
            <a:effectLst/>
          </p:spPr>
          <p:txBody>
            <a:bodyPr wrap="none" anchor="ctr"/>
            <a:lstStyle/>
            <a:p>
              <a:pPr algn="ctr"/>
              <a:r>
                <a:rPr lang="en-GB" sz="1600" b="1" dirty="0" smtClean="0">
                  <a:solidFill>
                    <a:schemeClr val="bg1"/>
                  </a:solidFill>
                  <a:latin typeface="Arial" pitchFamily="34" charset="0"/>
                </a:rPr>
                <a:t>Accounting changes </a:t>
              </a:r>
            </a:p>
            <a:p>
              <a:pPr algn="ctr"/>
              <a:r>
                <a:rPr lang="en-GB" sz="1600" b="1" dirty="0" smtClean="0">
                  <a:solidFill>
                    <a:schemeClr val="bg1"/>
                  </a:solidFill>
                  <a:latin typeface="Arial" pitchFamily="34" charset="0"/>
                </a:rPr>
                <a:t>and estimates</a:t>
              </a:r>
              <a:endParaRPr lang="en-GB" sz="1600" b="1" dirty="0">
                <a:solidFill>
                  <a:schemeClr val="bg1"/>
                </a:solidFill>
                <a:latin typeface="Arial" pitchFamily="34" charset="0"/>
              </a:endParaRPr>
            </a:p>
          </p:txBody>
        </p:sp>
      </p:grpSp>
      <p:sp>
        <p:nvSpPr>
          <p:cNvPr id="1050633" name="Rectangle 9"/>
          <p:cNvSpPr>
            <a:spLocks noChangeArrowheads="1"/>
          </p:cNvSpPr>
          <p:nvPr/>
        </p:nvSpPr>
        <p:spPr bwMode="auto">
          <a:xfrm>
            <a:off x="666751" y="1270000"/>
            <a:ext cx="2709496" cy="2446338"/>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34" name="Rectangle 10"/>
          <p:cNvSpPr>
            <a:spLocks noChangeArrowheads="1"/>
          </p:cNvSpPr>
          <p:nvPr/>
        </p:nvSpPr>
        <p:spPr bwMode="auto">
          <a:xfrm>
            <a:off x="715108" y="1350963"/>
            <a:ext cx="2593731" cy="709612"/>
          </a:xfrm>
          <a:prstGeom prst="rect">
            <a:avLst/>
          </a:prstGeom>
          <a:solidFill>
            <a:schemeClr val="hlink"/>
          </a:solidFill>
          <a:ln w="9525">
            <a:solidFill>
              <a:schemeClr val="tx1"/>
            </a:solidFill>
            <a:miter lim="800000"/>
            <a:headEnd/>
            <a:tailEnd/>
          </a:ln>
          <a:effectLst/>
        </p:spPr>
        <p:txBody>
          <a:bodyPr wrap="none" anchor="ctr"/>
          <a:lstStyle/>
          <a:p>
            <a:pPr algn="ctr"/>
            <a:r>
              <a:rPr lang="en-GB" sz="1600" b="1" dirty="0" smtClean="0">
                <a:solidFill>
                  <a:schemeClr val="bg1"/>
                </a:solidFill>
                <a:latin typeface="Arial" pitchFamily="34" charset="0"/>
              </a:rPr>
              <a:t>Why do DD on EBITDA</a:t>
            </a:r>
            <a:endParaRPr lang="en-GB" sz="1600" b="1" dirty="0">
              <a:solidFill>
                <a:schemeClr val="bg1"/>
              </a:solidFill>
              <a:latin typeface="Arial" pitchFamily="34" charset="0"/>
            </a:endParaRPr>
          </a:p>
        </p:txBody>
      </p:sp>
      <p:grpSp>
        <p:nvGrpSpPr>
          <p:cNvPr id="3" name="Group 12"/>
          <p:cNvGrpSpPr>
            <a:grpSpLocks/>
          </p:cNvGrpSpPr>
          <p:nvPr/>
        </p:nvGrpSpPr>
        <p:grpSpPr bwMode="auto">
          <a:xfrm>
            <a:off x="3442189" y="1268414"/>
            <a:ext cx="2526323" cy="2447925"/>
            <a:chOff x="3211" y="2432"/>
            <a:chExt cx="2317" cy="1496"/>
          </a:xfrm>
        </p:grpSpPr>
        <p:sp>
          <p:nvSpPr>
            <p:cNvPr id="1050638" name="Rectangle 14"/>
            <p:cNvSpPr>
              <a:spLocks noChangeArrowheads="1"/>
            </p:cNvSpPr>
            <p:nvPr/>
          </p:nvSpPr>
          <p:spPr bwMode="auto">
            <a:xfrm>
              <a:off x="3211" y="2432"/>
              <a:ext cx="2317" cy="1496"/>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39" name="Rectangle 15"/>
            <p:cNvSpPr>
              <a:spLocks noChangeArrowheads="1"/>
            </p:cNvSpPr>
            <p:nvPr/>
          </p:nvSpPr>
          <p:spPr bwMode="auto">
            <a:xfrm>
              <a:off x="3243" y="2482"/>
              <a:ext cx="2216" cy="434"/>
            </a:xfrm>
            <a:prstGeom prst="rect">
              <a:avLst/>
            </a:prstGeom>
            <a:solidFill>
              <a:schemeClr val="hlink"/>
            </a:solidFill>
            <a:ln w="9525">
              <a:solidFill>
                <a:schemeClr val="tx1"/>
              </a:solidFill>
              <a:miter lim="800000"/>
              <a:headEnd/>
              <a:tailEnd/>
            </a:ln>
            <a:effectLst/>
          </p:spPr>
          <p:txBody>
            <a:bodyPr wrap="none" anchor="ctr"/>
            <a:lstStyle/>
            <a:p>
              <a:pPr algn="ctr"/>
              <a:r>
                <a:rPr lang="en-GB" sz="1600" b="1" dirty="0" smtClean="0">
                  <a:solidFill>
                    <a:schemeClr val="bg1"/>
                  </a:solidFill>
                  <a:latin typeface="Arial" pitchFamily="34" charset="0"/>
                </a:rPr>
                <a:t>Types of adjustments</a:t>
              </a:r>
              <a:endParaRPr lang="en-GB" sz="1600" b="1" dirty="0">
                <a:solidFill>
                  <a:schemeClr val="bg1"/>
                </a:solidFill>
                <a:latin typeface="Arial" pitchFamily="34" charset="0"/>
              </a:endParaRPr>
            </a:p>
          </p:txBody>
        </p:sp>
      </p:grpSp>
      <p:sp>
        <p:nvSpPr>
          <p:cNvPr id="1050642" name="Rectangle 18"/>
          <p:cNvSpPr>
            <a:spLocks noChangeArrowheads="1"/>
          </p:cNvSpPr>
          <p:nvPr/>
        </p:nvSpPr>
        <p:spPr bwMode="auto">
          <a:xfrm>
            <a:off x="3508131" y="3860801"/>
            <a:ext cx="2526323" cy="2447925"/>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43" name="Rectangle 19"/>
          <p:cNvSpPr>
            <a:spLocks noChangeArrowheads="1"/>
          </p:cNvSpPr>
          <p:nvPr/>
        </p:nvSpPr>
        <p:spPr bwMode="auto">
          <a:xfrm>
            <a:off x="3574074" y="3933824"/>
            <a:ext cx="2346080" cy="714375"/>
          </a:xfrm>
          <a:prstGeom prst="rect">
            <a:avLst/>
          </a:prstGeom>
          <a:solidFill>
            <a:schemeClr val="hlink"/>
          </a:solidFill>
          <a:ln w="9525">
            <a:solidFill>
              <a:schemeClr val="tx1"/>
            </a:solidFill>
            <a:miter lim="800000"/>
            <a:headEnd/>
            <a:tailEnd/>
          </a:ln>
          <a:effectLst/>
        </p:spPr>
        <p:txBody>
          <a:bodyPr wrap="none" anchor="ctr"/>
          <a:lstStyle/>
          <a:p>
            <a:pPr algn="ctr"/>
            <a:r>
              <a:rPr lang="en-GB" sz="1600" b="1" dirty="0" smtClean="0">
                <a:solidFill>
                  <a:schemeClr val="bg1"/>
                </a:solidFill>
                <a:latin typeface="Arial" pitchFamily="34" charset="0"/>
              </a:rPr>
              <a:t>Pro-forma </a:t>
            </a:r>
          </a:p>
          <a:p>
            <a:pPr algn="ctr"/>
            <a:r>
              <a:rPr lang="en-GB" sz="1600" b="1" dirty="0" smtClean="0">
                <a:solidFill>
                  <a:schemeClr val="bg1"/>
                </a:solidFill>
                <a:latin typeface="Arial" pitchFamily="34" charset="0"/>
              </a:rPr>
              <a:t>adjustments</a:t>
            </a:r>
            <a:endParaRPr lang="en-GB" sz="1600" b="1" dirty="0">
              <a:solidFill>
                <a:schemeClr val="bg1"/>
              </a:solidFill>
              <a:latin typeface="Arial" pitchFamily="34" charset="0"/>
            </a:endParaRPr>
          </a:p>
        </p:txBody>
      </p:sp>
      <p:sp>
        <p:nvSpPr>
          <p:cNvPr id="1050645" name="Rectangle 21"/>
          <p:cNvSpPr>
            <a:spLocks noChangeArrowheads="1"/>
          </p:cNvSpPr>
          <p:nvPr/>
        </p:nvSpPr>
        <p:spPr bwMode="auto">
          <a:xfrm>
            <a:off x="6100397" y="1268414"/>
            <a:ext cx="2526323" cy="2447925"/>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46" name="Rectangle 22"/>
          <p:cNvSpPr>
            <a:spLocks noChangeArrowheads="1"/>
          </p:cNvSpPr>
          <p:nvPr/>
        </p:nvSpPr>
        <p:spPr bwMode="auto">
          <a:xfrm>
            <a:off x="6166339" y="1341439"/>
            <a:ext cx="2346081" cy="719135"/>
          </a:xfrm>
          <a:prstGeom prst="rect">
            <a:avLst/>
          </a:prstGeom>
          <a:solidFill>
            <a:schemeClr val="hlink"/>
          </a:solidFill>
          <a:ln w="9525">
            <a:solidFill>
              <a:schemeClr val="tx1"/>
            </a:solidFill>
            <a:miter lim="800000"/>
            <a:headEnd/>
            <a:tailEnd/>
          </a:ln>
          <a:effectLst/>
        </p:spPr>
        <p:txBody>
          <a:bodyPr wrap="none" anchor="ctr"/>
          <a:lstStyle/>
          <a:p>
            <a:pPr algn="ctr"/>
            <a:r>
              <a:rPr lang="en-GB" sz="1600" b="1" dirty="0" smtClean="0">
                <a:solidFill>
                  <a:schemeClr val="bg1"/>
                </a:solidFill>
                <a:latin typeface="Arial" pitchFamily="34" charset="0"/>
              </a:rPr>
              <a:t>One offs/non-recurring</a:t>
            </a:r>
          </a:p>
        </p:txBody>
      </p:sp>
      <p:sp>
        <p:nvSpPr>
          <p:cNvPr id="1050648" name="Rectangle 24"/>
          <p:cNvSpPr>
            <a:spLocks noChangeArrowheads="1"/>
          </p:cNvSpPr>
          <p:nvPr/>
        </p:nvSpPr>
        <p:spPr bwMode="auto">
          <a:xfrm>
            <a:off x="6100397" y="3860801"/>
            <a:ext cx="2526323" cy="2447925"/>
          </a:xfrm>
          <a:prstGeom prst="rect">
            <a:avLst/>
          </a:prstGeom>
          <a:noFill/>
          <a:ln w="6350">
            <a:solidFill>
              <a:srgbClr val="8AA5CB"/>
            </a:solidFill>
            <a:miter lim="800000"/>
            <a:headEnd/>
            <a:tailEnd/>
          </a:ln>
          <a:effectLst/>
        </p:spPr>
        <p:txBody>
          <a:bodyPr wrap="none" lIns="72000" tIns="72000" rIns="72000" bIns="72000"/>
          <a:lstStyle/>
          <a:p>
            <a:pPr algn="ctr"/>
            <a:endParaRPr lang="en-US" sz="1600">
              <a:solidFill>
                <a:schemeClr val="tx1"/>
              </a:solidFill>
              <a:latin typeface="Arial" pitchFamily="34" charset="0"/>
              <a:cs typeface="Arial" pitchFamily="34" charset="0"/>
            </a:endParaRPr>
          </a:p>
        </p:txBody>
      </p:sp>
      <p:sp>
        <p:nvSpPr>
          <p:cNvPr id="1050649" name="Rectangle 25"/>
          <p:cNvSpPr>
            <a:spLocks noChangeArrowheads="1"/>
          </p:cNvSpPr>
          <p:nvPr/>
        </p:nvSpPr>
        <p:spPr bwMode="auto">
          <a:xfrm>
            <a:off x="6167805" y="3941763"/>
            <a:ext cx="2346080" cy="706436"/>
          </a:xfrm>
          <a:prstGeom prst="rect">
            <a:avLst/>
          </a:prstGeom>
          <a:solidFill>
            <a:schemeClr val="hlink"/>
          </a:solidFill>
          <a:ln w="9525">
            <a:solidFill>
              <a:schemeClr val="tx1"/>
            </a:solidFill>
            <a:miter lim="800000"/>
            <a:headEnd/>
            <a:tailEnd/>
          </a:ln>
          <a:effectLst/>
        </p:spPr>
        <p:txBody>
          <a:bodyPr wrap="none" anchor="ctr"/>
          <a:lstStyle/>
          <a:p>
            <a:pPr algn="ctr"/>
            <a:r>
              <a:rPr lang="en-GB" sz="1600" b="1" dirty="0" smtClean="0">
                <a:solidFill>
                  <a:schemeClr val="bg1"/>
                </a:solidFill>
                <a:latin typeface="Arial" pitchFamily="34" charset="0"/>
              </a:rPr>
              <a:t>Other items to consider</a:t>
            </a:r>
            <a:endParaRPr lang="en-GB" sz="1600" b="1" dirty="0">
              <a:solidFill>
                <a:schemeClr val="bg1"/>
              </a:solidFill>
              <a:latin typeface="Arial" pitchFamily="34" charset="0"/>
            </a:endParaRPr>
          </a:p>
        </p:txBody>
      </p:sp>
      <p:sp>
        <p:nvSpPr>
          <p:cNvPr id="27" name="Text Box 11"/>
          <p:cNvSpPr txBox="1">
            <a:spLocks noChangeArrowheads="1"/>
          </p:cNvSpPr>
          <p:nvPr/>
        </p:nvSpPr>
        <p:spPr bwMode="auto">
          <a:xfrm>
            <a:off x="715108" y="2060574"/>
            <a:ext cx="2593732" cy="1477328"/>
          </a:xfrm>
          <a:prstGeom prst="rect">
            <a:avLst/>
          </a:prstGeom>
          <a:noFill/>
          <a:ln w="6350">
            <a:noFill/>
            <a:miter lim="800000"/>
            <a:headEnd/>
            <a:tailEnd/>
          </a:ln>
          <a:effectLst/>
        </p:spPr>
        <p:txBody>
          <a:bodyPr wrap="square" lIns="0" tIns="0" rIns="0" bIns="0">
            <a:spAutoFit/>
          </a:bodyPr>
          <a:lstStyle/>
          <a:p>
            <a:pPr marL="228600" indent="-228600">
              <a:buClr>
                <a:schemeClr val="tx2"/>
              </a:buClr>
              <a:buSzPct val="125000"/>
              <a:buFont typeface="Arial" pitchFamily="34" charset="0"/>
              <a:buChar char="▪"/>
            </a:pPr>
            <a:r>
              <a:rPr lang="en-GB" sz="1200" b="0" dirty="0" smtClean="0">
                <a:solidFill>
                  <a:schemeClr val="tx2"/>
                </a:solidFill>
              </a:rPr>
              <a:t>EBITDA is used as proxy for cash</a:t>
            </a:r>
          </a:p>
          <a:p>
            <a:pPr marL="228600" indent="-228600">
              <a:buClr>
                <a:schemeClr val="tx2"/>
              </a:buClr>
              <a:buSzPct val="125000"/>
              <a:buFont typeface="Arial" pitchFamily="34" charset="0"/>
              <a:buChar char="▪"/>
            </a:pPr>
            <a:r>
              <a:rPr lang="en-GB" sz="1200" b="0" dirty="0" smtClean="0">
                <a:solidFill>
                  <a:schemeClr val="tx2"/>
                </a:solidFill>
              </a:rPr>
              <a:t>Need to remove income statement distortions to arrive at real EBITDA</a:t>
            </a:r>
          </a:p>
          <a:p>
            <a:pPr marL="228600" indent="-228600">
              <a:buClr>
                <a:schemeClr val="tx2"/>
              </a:buClr>
              <a:buSzPct val="125000"/>
              <a:buFont typeface="Arial" pitchFamily="34" charset="0"/>
              <a:buChar char="▪"/>
            </a:pPr>
            <a:r>
              <a:rPr lang="en-GB" sz="1200" dirty="0" smtClean="0">
                <a:solidFill>
                  <a:schemeClr val="tx2"/>
                </a:solidFill>
              </a:rPr>
              <a:t>EBITDA helps understand value drivers of past performance and provides price range for the target based on valuation model</a:t>
            </a:r>
          </a:p>
          <a:p>
            <a:pPr marL="228600" indent="-228600">
              <a:buClr>
                <a:schemeClr val="tx2"/>
              </a:buClr>
              <a:buSzPct val="75000"/>
              <a:buFont typeface="Wingdings" pitchFamily="2" charset="2"/>
              <a:buChar char="l"/>
            </a:pPr>
            <a:endParaRPr lang="en-GB" sz="1200" b="0" dirty="0">
              <a:solidFill>
                <a:schemeClr val="tx2"/>
              </a:solidFill>
            </a:endParaRPr>
          </a:p>
        </p:txBody>
      </p:sp>
      <p:sp>
        <p:nvSpPr>
          <p:cNvPr id="28" name="Text Box 11"/>
          <p:cNvSpPr txBox="1">
            <a:spLocks noChangeArrowheads="1"/>
          </p:cNvSpPr>
          <p:nvPr/>
        </p:nvSpPr>
        <p:spPr bwMode="auto">
          <a:xfrm>
            <a:off x="3461240" y="2060574"/>
            <a:ext cx="2432038" cy="1661993"/>
          </a:xfrm>
          <a:prstGeom prst="rect">
            <a:avLst/>
          </a:prstGeom>
          <a:noFill/>
          <a:ln w="6350">
            <a:noFill/>
            <a:miter lim="800000"/>
            <a:headEnd/>
            <a:tailEnd/>
          </a:ln>
          <a:effectLst/>
        </p:spPr>
        <p:txBody>
          <a:bodyPr wrap="square" lIns="0" tIns="0" rIns="0" bIns="0">
            <a:spAutoFit/>
          </a:bodyPr>
          <a:lstStyle/>
          <a:p>
            <a:pPr marL="228600" indent="-228600">
              <a:buClr>
                <a:schemeClr val="tx2"/>
              </a:buClr>
              <a:buSzPct val="125000"/>
              <a:buFont typeface="Arial" pitchFamily="34" charset="0"/>
              <a:buChar char="▪"/>
            </a:pPr>
            <a:r>
              <a:rPr lang="en-GB" sz="1200" b="0" dirty="0" smtClean="0">
                <a:solidFill>
                  <a:schemeClr val="tx2"/>
                </a:solidFill>
              </a:rPr>
              <a:t>Normalization adjustments</a:t>
            </a:r>
          </a:p>
          <a:p>
            <a:pPr lvl="1" indent="-228600">
              <a:buClr>
                <a:schemeClr val="tx2"/>
              </a:buClr>
              <a:buSzPct val="100000"/>
              <a:buFont typeface="Arial" pitchFamily="34" charset="0"/>
              <a:buChar char="–"/>
            </a:pPr>
            <a:r>
              <a:rPr lang="en-GB" sz="1200" dirty="0" smtClean="0">
                <a:solidFill>
                  <a:schemeClr val="tx2"/>
                </a:solidFill>
              </a:rPr>
              <a:t>Adjust historical performance</a:t>
            </a:r>
          </a:p>
          <a:p>
            <a:pPr lvl="1" indent="-228600">
              <a:buClr>
                <a:schemeClr val="tx2"/>
              </a:buClr>
              <a:buSzPct val="100000"/>
              <a:buFont typeface="Arial" pitchFamily="34" charset="0"/>
              <a:buChar char="–"/>
            </a:pPr>
            <a:r>
              <a:rPr lang="en-GB" sz="1200" dirty="0" smtClean="0">
                <a:solidFill>
                  <a:schemeClr val="tx2"/>
                </a:solidFill>
              </a:rPr>
              <a:t>Two types – one offs and accounting changes</a:t>
            </a:r>
          </a:p>
          <a:p>
            <a:pPr marL="228600" indent="-228600">
              <a:buClr>
                <a:schemeClr val="tx2"/>
              </a:buClr>
              <a:buSzPct val="125000"/>
              <a:buFont typeface="Arial" pitchFamily="34" charset="0"/>
              <a:buChar char="▪"/>
            </a:pPr>
            <a:r>
              <a:rPr lang="en-GB" sz="1200" dirty="0" smtClean="0">
                <a:solidFill>
                  <a:schemeClr val="tx2"/>
                </a:solidFill>
              </a:rPr>
              <a:t>Proforma adjustments</a:t>
            </a:r>
          </a:p>
          <a:p>
            <a:pPr lvl="1" indent="-228600">
              <a:buClr>
                <a:schemeClr val="tx2"/>
              </a:buClr>
              <a:buSzPct val="100000"/>
              <a:buFont typeface="Arial" pitchFamily="34" charset="0"/>
              <a:buChar char="–"/>
            </a:pPr>
            <a:r>
              <a:rPr lang="en-GB" sz="1200" dirty="0" smtClean="0">
                <a:solidFill>
                  <a:schemeClr val="tx2"/>
                </a:solidFill>
              </a:rPr>
              <a:t>What-if scenarios</a:t>
            </a:r>
          </a:p>
          <a:p>
            <a:pPr lvl="1" indent="-228600">
              <a:buClr>
                <a:schemeClr val="tx2"/>
              </a:buClr>
              <a:buSzPct val="100000"/>
              <a:buFont typeface="Arial" pitchFamily="34" charset="0"/>
              <a:buChar char="–"/>
            </a:pPr>
            <a:r>
              <a:rPr lang="en-GB" sz="1200" dirty="0" smtClean="0">
                <a:solidFill>
                  <a:schemeClr val="tx2"/>
                </a:solidFill>
              </a:rPr>
              <a:t>Caused by changes in underlying value drivers </a:t>
            </a:r>
          </a:p>
          <a:p>
            <a:pPr marL="228600" indent="-228600">
              <a:buClr>
                <a:schemeClr val="tx2"/>
              </a:buClr>
              <a:buSzPct val="75000"/>
              <a:buFont typeface="Wingdings" pitchFamily="2" charset="2"/>
              <a:buChar char="l"/>
            </a:pPr>
            <a:endParaRPr lang="en-GB" sz="1200" b="0" dirty="0">
              <a:solidFill>
                <a:schemeClr val="tx2"/>
              </a:solidFill>
            </a:endParaRPr>
          </a:p>
        </p:txBody>
      </p:sp>
      <p:sp>
        <p:nvSpPr>
          <p:cNvPr id="29" name="Text Box 11"/>
          <p:cNvSpPr txBox="1">
            <a:spLocks noChangeArrowheads="1"/>
          </p:cNvSpPr>
          <p:nvPr/>
        </p:nvSpPr>
        <p:spPr bwMode="auto">
          <a:xfrm>
            <a:off x="6178562" y="2060574"/>
            <a:ext cx="2432038" cy="1661993"/>
          </a:xfrm>
          <a:prstGeom prst="rect">
            <a:avLst/>
          </a:prstGeom>
          <a:noFill/>
          <a:ln w="6350">
            <a:noFill/>
            <a:miter lim="800000"/>
            <a:headEnd/>
            <a:tailEnd/>
          </a:ln>
          <a:effectLst/>
        </p:spPr>
        <p:txBody>
          <a:bodyPr wrap="square" lIns="0" tIns="0" rIns="0" bIns="0">
            <a:spAutoFit/>
          </a:bodyPr>
          <a:lstStyle/>
          <a:p>
            <a:pPr marL="228600" indent="-228600">
              <a:buClr>
                <a:schemeClr val="tx2"/>
              </a:buClr>
              <a:buSzPct val="125000"/>
              <a:buFont typeface="Arial" pitchFamily="34" charset="0"/>
              <a:buChar char="▪"/>
            </a:pPr>
            <a:r>
              <a:rPr lang="en-GB" sz="1200" b="0" dirty="0" smtClean="0">
                <a:solidFill>
                  <a:schemeClr val="tx2"/>
                </a:solidFill>
              </a:rPr>
              <a:t>Non-recurring or unusual in nature</a:t>
            </a:r>
          </a:p>
          <a:p>
            <a:pPr marL="228600" indent="-228600">
              <a:buClr>
                <a:schemeClr val="tx2"/>
              </a:buClr>
              <a:buSzPct val="125000"/>
              <a:buFont typeface="Arial" pitchFamily="34" charset="0"/>
              <a:buChar char="▪"/>
            </a:pPr>
            <a:r>
              <a:rPr lang="en-GB" sz="1200" b="0" dirty="0" smtClean="0">
                <a:solidFill>
                  <a:schemeClr val="tx2"/>
                </a:solidFill>
              </a:rPr>
              <a:t>Outside normal business operations</a:t>
            </a:r>
          </a:p>
          <a:p>
            <a:pPr marL="228600" indent="-228600">
              <a:buClr>
                <a:schemeClr val="tx2"/>
              </a:buClr>
              <a:buSzPct val="125000"/>
              <a:buFont typeface="Arial" pitchFamily="34" charset="0"/>
              <a:buChar char="▪"/>
            </a:pPr>
            <a:r>
              <a:rPr lang="en-GB" sz="1200" b="0" dirty="0" smtClean="0">
                <a:solidFill>
                  <a:schemeClr val="tx2"/>
                </a:solidFill>
              </a:rPr>
              <a:t>Examples include </a:t>
            </a:r>
            <a:r>
              <a:rPr lang="en-US" sz="1200" dirty="0" smtClean="0">
                <a:solidFill>
                  <a:schemeClr val="tx2"/>
                </a:solidFill>
              </a:rPr>
              <a:t>redundancy costs, litigation, disposal M&amp;A costs, insurance rebate, one off bonus, profit on fixed asset disposal, etc</a:t>
            </a:r>
            <a:endParaRPr lang="en-GB" sz="1200" b="0" dirty="0">
              <a:solidFill>
                <a:schemeClr val="tx2"/>
              </a:solidFill>
            </a:endParaRPr>
          </a:p>
        </p:txBody>
      </p:sp>
      <p:sp>
        <p:nvSpPr>
          <p:cNvPr id="30" name="Text Box 11"/>
          <p:cNvSpPr txBox="1">
            <a:spLocks noChangeArrowheads="1"/>
          </p:cNvSpPr>
          <p:nvPr/>
        </p:nvSpPr>
        <p:spPr bwMode="auto">
          <a:xfrm>
            <a:off x="715108" y="4648200"/>
            <a:ext cx="2593732" cy="1477328"/>
          </a:xfrm>
          <a:prstGeom prst="rect">
            <a:avLst/>
          </a:prstGeom>
          <a:noFill/>
          <a:ln w="6350">
            <a:noFill/>
            <a:miter lim="800000"/>
            <a:headEnd/>
            <a:tailEnd/>
          </a:ln>
          <a:effectLst/>
        </p:spPr>
        <p:txBody>
          <a:bodyPr wrap="square" lIns="0" tIns="0" rIns="0" bIns="0">
            <a:spAutoFit/>
          </a:bodyPr>
          <a:lstStyle/>
          <a:p>
            <a:pPr marL="228600" indent="-228600">
              <a:buClr>
                <a:schemeClr val="tx2"/>
              </a:buClr>
              <a:buSzPct val="125000"/>
              <a:buFont typeface="Arial" pitchFamily="34" charset="0"/>
              <a:buChar char="▪"/>
            </a:pPr>
            <a:r>
              <a:rPr lang="en-GB" sz="1200" b="0" dirty="0" smtClean="0">
                <a:solidFill>
                  <a:schemeClr val="tx2"/>
                </a:solidFill>
              </a:rPr>
              <a:t>Timing differences that don't have a cash impact (reserve created in one period reversed in another)</a:t>
            </a:r>
          </a:p>
          <a:p>
            <a:pPr marL="228600" indent="-228600">
              <a:buClr>
                <a:schemeClr val="tx2"/>
              </a:buClr>
              <a:buSzPct val="125000"/>
              <a:buFont typeface="Arial" pitchFamily="34" charset="0"/>
              <a:buChar char="▪"/>
            </a:pPr>
            <a:r>
              <a:rPr lang="en-GB" sz="1200" b="0" dirty="0" smtClean="0">
                <a:solidFill>
                  <a:schemeClr val="tx2"/>
                </a:solidFill>
              </a:rPr>
              <a:t>Changes in accounting policy (reserve for doubtful accounts increased from 90 to 180 days)</a:t>
            </a:r>
          </a:p>
          <a:p>
            <a:pPr marL="228600" indent="-228600">
              <a:buClr>
                <a:schemeClr val="tx2"/>
              </a:buClr>
              <a:buSzPct val="125000"/>
              <a:buFont typeface="Arial" pitchFamily="34" charset="0"/>
              <a:buChar char="▪"/>
            </a:pPr>
            <a:r>
              <a:rPr lang="en-GB" sz="1200" dirty="0" smtClean="0">
                <a:solidFill>
                  <a:schemeClr val="tx2"/>
                </a:solidFill>
              </a:rPr>
              <a:t>Replacing accounting profits with cash profits (long terms contracts)</a:t>
            </a:r>
            <a:endParaRPr lang="en-GB" sz="1200" b="0" dirty="0">
              <a:solidFill>
                <a:schemeClr val="tx2"/>
              </a:solidFill>
            </a:endParaRPr>
          </a:p>
        </p:txBody>
      </p:sp>
      <p:sp>
        <p:nvSpPr>
          <p:cNvPr id="31" name="Text Box 11"/>
          <p:cNvSpPr txBox="1">
            <a:spLocks noChangeArrowheads="1"/>
          </p:cNvSpPr>
          <p:nvPr/>
        </p:nvSpPr>
        <p:spPr bwMode="auto">
          <a:xfrm>
            <a:off x="3559420" y="4648200"/>
            <a:ext cx="2460380" cy="1661993"/>
          </a:xfrm>
          <a:prstGeom prst="rect">
            <a:avLst/>
          </a:prstGeom>
          <a:noFill/>
          <a:ln w="6350">
            <a:noFill/>
            <a:miter lim="800000"/>
            <a:headEnd/>
            <a:tailEnd/>
          </a:ln>
          <a:effectLst/>
        </p:spPr>
        <p:txBody>
          <a:bodyPr wrap="square" lIns="0" tIns="0" rIns="0" bIns="0">
            <a:spAutoFit/>
          </a:bodyPr>
          <a:lstStyle/>
          <a:p>
            <a:pPr marL="228600" indent="-228600">
              <a:buClr>
                <a:schemeClr val="tx2"/>
              </a:buClr>
              <a:buSzPct val="125000"/>
              <a:buFont typeface="Arial" pitchFamily="34" charset="0"/>
              <a:buChar char="▪"/>
            </a:pPr>
            <a:r>
              <a:rPr lang="en-GB" sz="1200" b="0" dirty="0" smtClean="0">
                <a:solidFill>
                  <a:schemeClr val="tx2"/>
                </a:solidFill>
              </a:rPr>
              <a:t>Intended to reflect financial performance based on current structure </a:t>
            </a:r>
          </a:p>
          <a:p>
            <a:pPr marL="228600" indent="-228600">
              <a:buClr>
                <a:schemeClr val="tx2"/>
              </a:buClr>
              <a:buSzPct val="125000"/>
              <a:buFont typeface="Arial" pitchFamily="34" charset="0"/>
              <a:buChar char="▪"/>
            </a:pPr>
            <a:r>
              <a:rPr lang="en-GB" sz="1200" dirty="0" smtClean="0">
                <a:solidFill>
                  <a:schemeClr val="tx2"/>
                </a:solidFill>
              </a:rPr>
              <a:t>Historically accounts for current/future state</a:t>
            </a:r>
          </a:p>
          <a:p>
            <a:pPr marL="228600" indent="-228600">
              <a:buClr>
                <a:schemeClr val="tx2"/>
              </a:buClr>
              <a:buSzPct val="125000"/>
              <a:buFont typeface="Arial" pitchFamily="34" charset="0"/>
              <a:buChar char="▪"/>
            </a:pPr>
            <a:r>
              <a:rPr lang="en-GB" sz="1200" dirty="0" smtClean="0">
                <a:solidFill>
                  <a:schemeClr val="tx2"/>
                </a:solidFill>
              </a:rPr>
              <a:t>Examples – constant currency, acquisitions,  new customer contracts </a:t>
            </a:r>
          </a:p>
          <a:p>
            <a:pPr marL="228600" indent="-228600">
              <a:buClr>
                <a:schemeClr val="tx2"/>
              </a:buClr>
              <a:buSzPct val="75000"/>
              <a:buFont typeface="Wingdings" pitchFamily="2" charset="2"/>
              <a:buChar char="l"/>
            </a:pPr>
            <a:endParaRPr lang="en-GB" sz="1200" b="0" dirty="0">
              <a:solidFill>
                <a:schemeClr val="tx2"/>
              </a:solidFill>
            </a:endParaRPr>
          </a:p>
        </p:txBody>
      </p:sp>
      <p:sp>
        <p:nvSpPr>
          <p:cNvPr id="32" name="Text Box 11"/>
          <p:cNvSpPr txBox="1">
            <a:spLocks noChangeArrowheads="1"/>
          </p:cNvSpPr>
          <p:nvPr/>
        </p:nvSpPr>
        <p:spPr bwMode="auto">
          <a:xfrm>
            <a:off x="6167805" y="4648200"/>
            <a:ext cx="2360233" cy="923330"/>
          </a:xfrm>
          <a:prstGeom prst="rect">
            <a:avLst/>
          </a:prstGeom>
          <a:noFill/>
          <a:ln w="6350">
            <a:noFill/>
            <a:miter lim="800000"/>
            <a:headEnd/>
            <a:tailEnd/>
          </a:ln>
          <a:effectLst/>
        </p:spPr>
        <p:txBody>
          <a:bodyPr wrap="square" lIns="0" tIns="0" rIns="0" bIns="0">
            <a:spAutoFit/>
          </a:bodyPr>
          <a:lstStyle/>
          <a:p>
            <a:pPr marL="228600" indent="-228600">
              <a:buClr>
                <a:schemeClr val="tx2"/>
              </a:buClr>
              <a:buSzPct val="125000"/>
              <a:buFont typeface="Arial" pitchFamily="34" charset="0"/>
              <a:buChar char="▪"/>
            </a:pPr>
            <a:r>
              <a:rPr lang="en-GB" sz="1200" b="0" dirty="0" smtClean="0">
                <a:solidFill>
                  <a:schemeClr val="tx2"/>
                </a:solidFill>
              </a:rPr>
              <a:t>Judgemental areas</a:t>
            </a:r>
          </a:p>
          <a:p>
            <a:pPr marL="228600" indent="-228600">
              <a:buClr>
                <a:schemeClr val="tx2"/>
              </a:buClr>
              <a:buSzPct val="125000"/>
              <a:buFont typeface="Arial" pitchFamily="34" charset="0"/>
              <a:buChar char="▪"/>
            </a:pPr>
            <a:r>
              <a:rPr lang="en-GB" sz="1200" dirty="0" smtClean="0">
                <a:solidFill>
                  <a:schemeClr val="tx2"/>
                </a:solidFill>
              </a:rPr>
              <a:t>Not quantifiable</a:t>
            </a:r>
          </a:p>
          <a:p>
            <a:pPr marL="228600" indent="-228600">
              <a:buClr>
                <a:schemeClr val="tx2"/>
              </a:buClr>
              <a:buSzPct val="125000"/>
              <a:buFont typeface="Arial" pitchFamily="34" charset="0"/>
              <a:buChar char="▪"/>
            </a:pPr>
            <a:r>
              <a:rPr lang="en-GB" sz="1200" b="0" dirty="0" smtClean="0">
                <a:solidFill>
                  <a:schemeClr val="tx2"/>
                </a:solidFill>
              </a:rPr>
              <a:t>Should consider these items and their impact on earnings</a:t>
            </a:r>
          </a:p>
          <a:p>
            <a:pPr marL="228600" indent="-228600">
              <a:buClr>
                <a:schemeClr val="tx2"/>
              </a:buClr>
              <a:buSzPct val="125000"/>
              <a:buFont typeface="Arial" pitchFamily="34" charset="0"/>
              <a:buChar char="▪"/>
            </a:pPr>
            <a:endParaRPr lang="en-GB" sz="1200" b="0" dirty="0" smtClean="0">
              <a:solidFill>
                <a:schemeClr val="tx2"/>
              </a:solidFill>
            </a:endParaRPr>
          </a:p>
        </p:txBody>
      </p:sp>
      <p:pic>
        <p:nvPicPr>
          <p:cNvPr id="24" name="Picture 23"/>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 </a:t>
            </a:r>
            <a:endParaRPr lang="en-US" dirty="0"/>
          </a:p>
        </p:txBody>
      </p:sp>
      <p:sp>
        <p:nvSpPr>
          <p:cNvPr id="5"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gray">
          <a:xfrm>
            <a:off x="152400" y="0"/>
            <a:ext cx="8991600" cy="987425"/>
          </a:xfrm>
        </p:spPr>
        <p:txBody>
          <a:bodyPr lIns="91440" tIns="45720" rIns="91440" bIns="45720"/>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US" altLang="en-US" sz="1800" dirty="0" smtClean="0">
                <a:latin typeface="Arial" charset="0"/>
                <a:cs typeface="Arial" charset="0"/>
              </a:rPr>
              <a:t>Contents </a:t>
            </a:r>
          </a:p>
        </p:txBody>
      </p:sp>
      <p:pic>
        <p:nvPicPr>
          <p:cNvPr id="15363" name="Picture 4"/>
          <p:cNvPicPr>
            <a:picLocks noChangeAspect="1" noChangeArrowheads="1"/>
          </p:cNvPicPr>
          <p:nvPr/>
        </p:nvPicPr>
        <p:blipFill>
          <a:blip r:embed="rId3" cstate="print"/>
          <a:srcRect/>
          <a:stretch>
            <a:fillRect/>
          </a:stretch>
        </p:blipFill>
        <p:spPr bwMode="auto">
          <a:xfrm>
            <a:off x="454981" y="1785661"/>
            <a:ext cx="2486025" cy="3514725"/>
          </a:xfrm>
          <a:prstGeom prst="rect">
            <a:avLst/>
          </a:prstGeom>
          <a:noFill/>
          <a:ln w="9525">
            <a:noFill/>
            <a:miter lim="800000"/>
            <a:headEnd/>
            <a:tailEnd/>
          </a:ln>
        </p:spPr>
      </p:pic>
      <p:sp>
        <p:nvSpPr>
          <p:cNvPr id="15365" name="Text Box 5"/>
          <p:cNvSpPr txBox="1">
            <a:spLocks noChangeArrowheads="1"/>
          </p:cNvSpPr>
          <p:nvPr/>
        </p:nvSpPr>
        <p:spPr bwMode="auto">
          <a:xfrm>
            <a:off x="3262081" y="1000701"/>
            <a:ext cx="5711825" cy="5410712"/>
          </a:xfrm>
          <a:prstGeom prst="rect">
            <a:avLst/>
          </a:prstGeom>
          <a:noFill/>
          <a:ln w="9525">
            <a:noFill/>
            <a:miter lim="800000"/>
            <a:headEnd/>
            <a:tailEnd/>
          </a:ln>
        </p:spPr>
        <p:txBody>
          <a:bodyPr wrap="square">
            <a:spAutoFit/>
          </a:bodyPr>
          <a:lstStyle/>
          <a:p>
            <a:pPr marL="269875" indent="-269875">
              <a:lnSpc>
                <a:spcPct val="120000"/>
              </a:lnSpc>
              <a:buClr>
                <a:schemeClr val="accent1"/>
              </a:buClr>
              <a:buSzPct val="125000"/>
              <a:buFont typeface="Arial" pitchFamily="34" charset="0"/>
              <a:buChar char="▪"/>
            </a:pPr>
            <a:r>
              <a:rPr lang="en-US" dirty="0" smtClean="0">
                <a:solidFill>
                  <a:schemeClr val="accent1"/>
                </a:solidFill>
              </a:rPr>
              <a:t>W</a:t>
            </a:r>
            <a:r>
              <a:rPr lang="en-US" sz="1800" b="0" dirty="0" smtClean="0">
                <a:solidFill>
                  <a:schemeClr val="accent1"/>
                </a:solidFill>
              </a:rPr>
              <a:t>hy do due diligence of quality of earnings?</a:t>
            </a:r>
          </a:p>
          <a:p>
            <a:pPr marL="269875" indent="-269875">
              <a:lnSpc>
                <a:spcPct val="120000"/>
              </a:lnSpc>
              <a:buClr>
                <a:schemeClr val="accent1"/>
              </a:buClr>
              <a:buSzPct val="125000"/>
              <a:buFont typeface="Arial" pitchFamily="34" charset="0"/>
              <a:buChar char="▪"/>
            </a:pPr>
            <a:r>
              <a:rPr lang="en-US" dirty="0" smtClean="0">
                <a:solidFill>
                  <a:schemeClr val="accent1"/>
                </a:solidFill>
              </a:rPr>
              <a:t>What are the categories of adjustments to EBITDA?</a:t>
            </a:r>
          </a:p>
          <a:p>
            <a:pPr marL="269875" indent="-269875">
              <a:lnSpc>
                <a:spcPct val="120000"/>
              </a:lnSpc>
              <a:buClr>
                <a:schemeClr val="accent1"/>
              </a:buClr>
              <a:buSzPct val="125000"/>
              <a:buFont typeface="Arial" pitchFamily="34" charset="0"/>
              <a:buChar char="▪"/>
            </a:pPr>
            <a:r>
              <a:rPr lang="en-US" dirty="0" smtClean="0">
                <a:solidFill>
                  <a:schemeClr val="accent1"/>
                </a:solidFill>
              </a:rPr>
              <a:t>How do I identify adjustments?</a:t>
            </a:r>
          </a:p>
          <a:p>
            <a:pPr marL="568325" indent="-284163">
              <a:lnSpc>
                <a:spcPct val="120000"/>
              </a:lnSpc>
              <a:buClr>
                <a:schemeClr val="accent1"/>
              </a:buClr>
              <a:buSzPct val="100000"/>
              <a:buFont typeface="Arial" pitchFamily="34" charset="0"/>
              <a:buChar char="–"/>
            </a:pPr>
            <a:r>
              <a:rPr lang="en-US" dirty="0" smtClean="0">
                <a:solidFill>
                  <a:schemeClr val="accent1"/>
                </a:solidFill>
              </a:rPr>
              <a:t>Don’t forget the balance sheet!</a:t>
            </a:r>
          </a:p>
          <a:p>
            <a:pPr marL="269875" indent="-269875">
              <a:lnSpc>
                <a:spcPct val="120000"/>
              </a:lnSpc>
              <a:buClr>
                <a:schemeClr val="accent1"/>
              </a:buClr>
              <a:buSzPct val="125000"/>
              <a:buFont typeface="Arial" pitchFamily="34" charset="0"/>
              <a:buChar char="▪"/>
            </a:pPr>
            <a:r>
              <a:rPr lang="en-US" dirty="0" smtClean="0">
                <a:solidFill>
                  <a:schemeClr val="accent1"/>
                </a:solidFill>
              </a:rPr>
              <a:t>What questions should I ask to assess adjustments?</a:t>
            </a:r>
          </a:p>
          <a:p>
            <a:pPr marL="269875" indent="-269875">
              <a:lnSpc>
                <a:spcPct val="120000"/>
              </a:lnSpc>
              <a:buClr>
                <a:schemeClr val="accent1"/>
              </a:buClr>
              <a:buSzPct val="125000"/>
              <a:buFont typeface="Arial" pitchFamily="34" charset="0"/>
              <a:buChar char="▪"/>
            </a:pPr>
            <a:r>
              <a:rPr lang="en-US" dirty="0" smtClean="0">
                <a:solidFill>
                  <a:schemeClr val="accent1"/>
                </a:solidFill>
              </a:rPr>
              <a:t>How do I challenge adjustments?</a:t>
            </a:r>
          </a:p>
          <a:p>
            <a:pPr marL="269875" indent="-269875">
              <a:lnSpc>
                <a:spcPct val="120000"/>
              </a:lnSpc>
              <a:buClr>
                <a:schemeClr val="accent1"/>
              </a:buClr>
              <a:buSzPct val="125000"/>
              <a:buFont typeface="Arial" pitchFamily="34" charset="0"/>
              <a:buChar char="▪"/>
            </a:pPr>
            <a:r>
              <a:rPr lang="en-US" dirty="0" smtClean="0">
                <a:solidFill>
                  <a:schemeClr val="accent1"/>
                </a:solidFill>
              </a:rPr>
              <a:t>What template should I use to present adjustments?</a:t>
            </a:r>
          </a:p>
          <a:p>
            <a:pPr marL="269875" indent="-269875">
              <a:lnSpc>
                <a:spcPct val="120000"/>
              </a:lnSpc>
              <a:buClr>
                <a:schemeClr val="accent1"/>
              </a:buClr>
              <a:buSzPct val="125000"/>
              <a:buFont typeface="Arial" pitchFamily="34" charset="0"/>
              <a:buChar char="▪"/>
            </a:pPr>
            <a:r>
              <a:rPr lang="en-US" dirty="0" smtClean="0">
                <a:solidFill>
                  <a:schemeClr val="accent1"/>
                </a:solidFill>
              </a:rPr>
              <a:t>In focus:</a:t>
            </a:r>
          </a:p>
          <a:p>
            <a:pPr marL="568325" indent="-284163">
              <a:lnSpc>
                <a:spcPct val="120000"/>
              </a:lnSpc>
              <a:buClr>
                <a:schemeClr val="accent1"/>
              </a:buClr>
              <a:buSzPct val="100000"/>
              <a:buFont typeface="Arial" pitchFamily="34" charset="0"/>
              <a:buChar char="–"/>
            </a:pPr>
            <a:r>
              <a:rPr lang="en-US" dirty="0" smtClean="0">
                <a:solidFill>
                  <a:schemeClr val="accent1"/>
                </a:solidFill>
              </a:rPr>
              <a:t>Non-recurring items</a:t>
            </a:r>
          </a:p>
          <a:p>
            <a:pPr marL="568325" indent="-284163">
              <a:lnSpc>
                <a:spcPct val="120000"/>
              </a:lnSpc>
              <a:buClr>
                <a:schemeClr val="accent1"/>
              </a:buClr>
              <a:buSzPct val="100000"/>
              <a:buFont typeface="Arial" pitchFamily="34" charset="0"/>
              <a:buChar char="–"/>
            </a:pPr>
            <a:r>
              <a:rPr lang="en-US" dirty="0" smtClean="0">
                <a:solidFill>
                  <a:schemeClr val="accent1"/>
                </a:solidFill>
              </a:rPr>
              <a:t>Accounting changes and estimates</a:t>
            </a:r>
          </a:p>
          <a:p>
            <a:pPr marL="568325" indent="-284163">
              <a:lnSpc>
                <a:spcPct val="120000"/>
              </a:lnSpc>
              <a:buClr>
                <a:schemeClr val="accent1"/>
              </a:buClr>
              <a:buSzPct val="100000"/>
              <a:buFont typeface="Arial" pitchFamily="34" charset="0"/>
              <a:buChar char="–"/>
            </a:pPr>
            <a:r>
              <a:rPr lang="en-US" dirty="0" smtClean="0">
                <a:solidFill>
                  <a:schemeClr val="accent1"/>
                </a:solidFill>
              </a:rPr>
              <a:t>Pro-forma adjustments</a:t>
            </a:r>
          </a:p>
          <a:p>
            <a:pPr marL="568325" indent="-284163">
              <a:lnSpc>
                <a:spcPct val="120000"/>
              </a:lnSpc>
              <a:buClr>
                <a:schemeClr val="accent1"/>
              </a:buClr>
              <a:buSzPct val="100000"/>
              <a:buFont typeface="Arial" pitchFamily="34" charset="0"/>
              <a:buChar char="–"/>
            </a:pPr>
            <a:r>
              <a:rPr lang="en-US" dirty="0" smtClean="0">
                <a:solidFill>
                  <a:schemeClr val="accent1"/>
                </a:solidFill>
              </a:rPr>
              <a:t>Other items to consider</a:t>
            </a:r>
          </a:p>
          <a:p>
            <a:pPr marL="269875" indent="-269875">
              <a:lnSpc>
                <a:spcPct val="120000"/>
              </a:lnSpc>
              <a:buClr>
                <a:schemeClr val="accent1"/>
              </a:buClr>
              <a:buSzPct val="125000"/>
              <a:buFont typeface="Arial" pitchFamily="34" charset="0"/>
              <a:buChar char="▪"/>
            </a:pPr>
            <a:r>
              <a:rPr lang="en-US" dirty="0" smtClean="0">
                <a:solidFill>
                  <a:schemeClr val="accent1"/>
                </a:solidFill>
              </a:rPr>
              <a:t>Worked examples</a:t>
            </a:r>
          </a:p>
          <a:p>
            <a:pPr marL="269875" indent="-269875">
              <a:lnSpc>
                <a:spcPct val="120000"/>
              </a:lnSpc>
              <a:buClr>
                <a:schemeClr val="accent1"/>
              </a:buClr>
              <a:buSzPct val="125000"/>
              <a:buFont typeface="Arial" pitchFamily="34" charset="0"/>
              <a:buChar char="▪"/>
            </a:pPr>
            <a:r>
              <a:rPr lang="en-US" dirty="0" smtClean="0">
                <a:solidFill>
                  <a:schemeClr val="accent1"/>
                </a:solidFill>
              </a:rPr>
              <a:t>Summary</a:t>
            </a:r>
            <a:endParaRPr lang="en-US" sz="1800" b="0" dirty="0">
              <a:solidFill>
                <a:schemeClr val="accent1"/>
              </a:solidFill>
            </a:endParaRPr>
          </a:p>
        </p:txBody>
      </p:sp>
      <p:pic>
        <p:nvPicPr>
          <p:cNvPr id="6" name="Picture 5"/>
          <p:cNvPicPr>
            <a:picLocks noChangeAspect="1" noChangeArrowheads="1"/>
          </p:cNvPicPr>
          <p:nvPr/>
        </p:nvPicPr>
        <p:blipFill>
          <a:blip r:embed="rId4"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Why do due diligence on earnings? </a:t>
            </a:r>
            <a:endParaRPr lang="en-GB" sz="1800" dirty="0"/>
          </a:p>
        </p:txBody>
      </p:sp>
      <p:sp>
        <p:nvSpPr>
          <p:cNvPr id="1175555" name="Rectangle 3"/>
          <p:cNvSpPr>
            <a:spLocks noChangeArrowheads="1"/>
          </p:cNvSpPr>
          <p:nvPr/>
        </p:nvSpPr>
        <p:spPr bwMode="auto">
          <a:xfrm>
            <a:off x="379392" y="1778260"/>
            <a:ext cx="2058865" cy="91440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600" b="1">
                <a:solidFill>
                  <a:schemeClr val="bg1"/>
                </a:solidFill>
                <a:latin typeface="Arial"/>
              </a:rPr>
              <a:t>Based on facts</a:t>
            </a:r>
          </a:p>
        </p:txBody>
      </p:sp>
      <p:sp>
        <p:nvSpPr>
          <p:cNvPr id="1175557" name="Rectangle 5"/>
          <p:cNvSpPr>
            <a:spLocks noChangeArrowheads="1"/>
          </p:cNvSpPr>
          <p:nvPr/>
        </p:nvSpPr>
        <p:spPr bwMode="auto">
          <a:xfrm>
            <a:off x="3618447" y="1328282"/>
            <a:ext cx="2060331" cy="166370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600" b="1">
                <a:solidFill>
                  <a:schemeClr val="bg1"/>
                </a:solidFill>
                <a:latin typeface="Arial"/>
              </a:rPr>
              <a:t>Does not always reflect the underlying performance of the business</a:t>
            </a:r>
          </a:p>
        </p:txBody>
      </p:sp>
      <p:sp>
        <p:nvSpPr>
          <p:cNvPr id="1175559" name="Rectangle 7"/>
          <p:cNvSpPr>
            <a:spLocks noChangeArrowheads="1"/>
          </p:cNvSpPr>
          <p:nvPr/>
        </p:nvSpPr>
        <p:spPr bwMode="auto">
          <a:xfrm>
            <a:off x="379392" y="2751398"/>
            <a:ext cx="2058865" cy="914400"/>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600" b="1" dirty="0" smtClean="0">
                <a:solidFill>
                  <a:schemeClr val="bg1"/>
                </a:solidFill>
                <a:latin typeface="Arial"/>
              </a:rPr>
              <a:t>Also includes judgements </a:t>
            </a:r>
            <a:r>
              <a:rPr lang="en-GB" sz="1600" b="1" dirty="0">
                <a:solidFill>
                  <a:schemeClr val="bg1"/>
                </a:solidFill>
                <a:latin typeface="Arial"/>
              </a:rPr>
              <a:t>and estimates</a:t>
            </a:r>
          </a:p>
        </p:txBody>
      </p:sp>
      <p:sp>
        <p:nvSpPr>
          <p:cNvPr id="1175562" name="Rectangle 10"/>
          <p:cNvSpPr>
            <a:spLocks noChangeArrowheads="1"/>
          </p:cNvSpPr>
          <p:nvPr/>
        </p:nvSpPr>
        <p:spPr bwMode="auto">
          <a:xfrm>
            <a:off x="389649" y="1168660"/>
            <a:ext cx="2060331" cy="571500"/>
          </a:xfrm>
          <a:prstGeom prst="rect">
            <a:avLst/>
          </a:prstGeom>
          <a:solidFill>
            <a:schemeClr val="bg2"/>
          </a:solidFill>
          <a:ln w="6350">
            <a:noFill/>
            <a:miter lim="800000"/>
            <a:headEnd type="none" w="sm" len="sm"/>
            <a:tailEnd type="none" w="sm" len="sm"/>
          </a:ln>
          <a:effectLst/>
        </p:spPr>
        <p:txBody>
          <a:bodyPr lIns="54000" tIns="54000" rIns="54000" bIns="54000" anchor="ctr"/>
          <a:lstStyle/>
          <a:p>
            <a:pPr algn="ctr">
              <a:spcBef>
                <a:spcPct val="20000"/>
              </a:spcBef>
            </a:pPr>
            <a:r>
              <a:rPr lang="en-GB" sz="1600" b="1" dirty="0" smtClean="0">
                <a:solidFill>
                  <a:schemeClr val="bg1"/>
                </a:solidFill>
              </a:rPr>
              <a:t>Income statement</a:t>
            </a:r>
            <a:endParaRPr lang="en-GB" sz="1600" b="1" dirty="0">
              <a:solidFill>
                <a:schemeClr val="bg1"/>
              </a:solidFill>
            </a:endParaRPr>
          </a:p>
        </p:txBody>
      </p:sp>
      <p:sp>
        <p:nvSpPr>
          <p:cNvPr id="1175564" name="Rectangle 12"/>
          <p:cNvSpPr>
            <a:spLocks noChangeArrowheads="1"/>
          </p:cNvSpPr>
          <p:nvPr/>
        </p:nvSpPr>
        <p:spPr bwMode="auto">
          <a:xfrm>
            <a:off x="6219738" y="1507677"/>
            <a:ext cx="2025345" cy="1111543"/>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600" b="1" dirty="0">
                <a:solidFill>
                  <a:schemeClr val="bg1"/>
                </a:solidFill>
                <a:latin typeface="Arial"/>
              </a:rPr>
              <a:t>What does this mean for our work?</a:t>
            </a:r>
          </a:p>
        </p:txBody>
      </p:sp>
      <p:sp>
        <p:nvSpPr>
          <p:cNvPr id="16" name="Rectangle 12"/>
          <p:cNvSpPr>
            <a:spLocks noChangeArrowheads="1"/>
          </p:cNvSpPr>
          <p:nvPr/>
        </p:nvSpPr>
        <p:spPr bwMode="auto">
          <a:xfrm>
            <a:off x="6173217" y="3119202"/>
            <a:ext cx="2242363" cy="748515"/>
          </a:xfrm>
          <a:prstGeom prst="rect">
            <a:avLst/>
          </a:prstGeom>
          <a:solidFill>
            <a:srgbClr val="007C92"/>
          </a:solidFill>
          <a:ln w="6350">
            <a:noFill/>
            <a:miter lim="800000"/>
            <a:headEnd type="none" w="sm" len="sm"/>
            <a:tailEnd type="none" w="sm" len="sm"/>
          </a:ln>
          <a:effectLst/>
        </p:spPr>
        <p:txBody>
          <a:bodyPr lIns="54000" tIns="54000" rIns="54000" bIns="54000" anchor="ctr"/>
          <a:lstStyle/>
          <a:p>
            <a:pPr algn="ctr" defTabSz="762000">
              <a:spcBef>
                <a:spcPct val="20000"/>
              </a:spcBef>
            </a:pPr>
            <a:r>
              <a:rPr lang="en-GB" sz="1600" b="1" dirty="0" smtClean="0">
                <a:solidFill>
                  <a:schemeClr val="bg1"/>
                </a:solidFill>
                <a:latin typeface="Arial"/>
              </a:rPr>
              <a:t>Due diligence on quality of earnings</a:t>
            </a:r>
            <a:endParaRPr lang="en-GB" sz="1600" b="1" dirty="0">
              <a:solidFill>
                <a:schemeClr val="bg1"/>
              </a:solidFill>
              <a:latin typeface="Arial"/>
            </a:endParaRPr>
          </a:p>
        </p:txBody>
      </p:sp>
      <p:cxnSp>
        <p:nvCxnSpPr>
          <p:cNvPr id="22" name="Shape 21"/>
          <p:cNvCxnSpPr>
            <a:stCxn id="1175559" idx="3"/>
          </p:cNvCxnSpPr>
          <p:nvPr/>
        </p:nvCxnSpPr>
        <p:spPr>
          <a:xfrm flipV="1">
            <a:off x="2438257" y="2154264"/>
            <a:ext cx="599411" cy="1054334"/>
          </a:xfrm>
          <a:prstGeom prst="bentConnector2">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75555" idx="3"/>
            <a:endCxn id="1175557" idx="1"/>
          </p:cNvCxnSpPr>
          <p:nvPr/>
        </p:nvCxnSpPr>
        <p:spPr>
          <a:xfrm flipV="1">
            <a:off x="2438257" y="2160132"/>
            <a:ext cx="1180190" cy="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75557" idx="3"/>
            <a:endCxn id="1175564" idx="1"/>
          </p:cNvCxnSpPr>
          <p:nvPr/>
        </p:nvCxnSpPr>
        <p:spPr>
          <a:xfrm flipV="1">
            <a:off x="5678778" y="2063449"/>
            <a:ext cx="54096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75564" idx="2"/>
            <a:endCxn id="16" idx="0"/>
          </p:cNvCxnSpPr>
          <p:nvPr/>
        </p:nvCxnSpPr>
        <p:spPr>
          <a:xfrm rot="16200000" flipH="1">
            <a:off x="6982420" y="2869211"/>
            <a:ext cx="49998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1" name="Rectangle 114"/>
          <p:cNvSpPr>
            <a:spLocks noChangeArrowheads="1"/>
          </p:cNvSpPr>
          <p:nvPr>
            <p:custDataLst>
              <p:tags r:id="rId1"/>
            </p:custDataLst>
          </p:nvPr>
        </p:nvSpPr>
        <p:spPr bwMode="auto">
          <a:xfrm>
            <a:off x="2661750" y="4996818"/>
            <a:ext cx="2014496" cy="521043"/>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600" b="1" dirty="0" smtClean="0">
                <a:solidFill>
                  <a:schemeClr val="bg1"/>
                </a:solidFill>
                <a:latin typeface="Arial"/>
              </a:rPr>
              <a:t>Value drivers of past performance</a:t>
            </a:r>
            <a:endParaRPr lang="en-GB" sz="1600" b="1" dirty="0">
              <a:solidFill>
                <a:schemeClr val="bg1"/>
              </a:solidFill>
              <a:latin typeface="Arial"/>
            </a:endParaRPr>
          </a:p>
        </p:txBody>
      </p:sp>
      <p:sp>
        <p:nvSpPr>
          <p:cNvPr id="42" name="Rectangle 114"/>
          <p:cNvSpPr>
            <a:spLocks noChangeArrowheads="1"/>
          </p:cNvSpPr>
          <p:nvPr>
            <p:custDataLst>
              <p:tags r:id="rId2"/>
            </p:custDataLst>
          </p:nvPr>
        </p:nvSpPr>
        <p:spPr bwMode="auto">
          <a:xfrm>
            <a:off x="6109800" y="5008248"/>
            <a:ext cx="2014496" cy="521043"/>
          </a:xfrm>
          <a:prstGeom prst="rect">
            <a:avLst/>
          </a:prstGeom>
          <a:solidFill>
            <a:srgbClr val="8E258D"/>
          </a:solidFill>
          <a:ln w="6350">
            <a:noFill/>
            <a:miter lim="800000"/>
            <a:headEnd type="none" w="sm" len="sm"/>
            <a:tailEnd type="none" w="sm" len="sm"/>
          </a:ln>
          <a:effectLst/>
        </p:spPr>
        <p:txBody>
          <a:bodyPr lIns="54000" tIns="54000" rIns="54000" bIns="54000" anchor="ctr" anchorCtr="1"/>
          <a:lstStyle/>
          <a:p>
            <a:pPr algn="ctr" defTabSz="762000">
              <a:spcBef>
                <a:spcPct val="20000"/>
              </a:spcBef>
            </a:pPr>
            <a:r>
              <a:rPr lang="en-GB" sz="1600" b="1" dirty="0" smtClean="0">
                <a:solidFill>
                  <a:schemeClr val="bg1"/>
                </a:solidFill>
                <a:latin typeface="Arial"/>
              </a:rPr>
              <a:t>Price range based on valuation model</a:t>
            </a:r>
            <a:endParaRPr lang="en-GB" sz="1600" b="1" dirty="0">
              <a:solidFill>
                <a:schemeClr val="bg1"/>
              </a:solidFill>
              <a:latin typeface="Arial"/>
            </a:endParaRPr>
          </a:p>
        </p:txBody>
      </p:sp>
      <p:cxnSp>
        <p:nvCxnSpPr>
          <p:cNvPr id="46" name="Elbow Connector 45"/>
          <p:cNvCxnSpPr>
            <a:stCxn id="16" idx="2"/>
            <a:endCxn id="41" idx="0"/>
          </p:cNvCxnSpPr>
          <p:nvPr/>
        </p:nvCxnSpPr>
        <p:spPr>
          <a:xfrm rot="5400000">
            <a:off x="4917149" y="2619567"/>
            <a:ext cx="1129101" cy="36254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7003961" y="4699635"/>
            <a:ext cx="59817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noChangeArrowheads="1"/>
          </p:cNvPicPr>
          <p:nvPr/>
        </p:nvPicPr>
        <p:blipFill>
          <a:blip r:embed="rId5"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What are the categories of EBITDA adjustments?</a:t>
            </a:r>
          </a:p>
        </p:txBody>
      </p:sp>
      <p:sp>
        <p:nvSpPr>
          <p:cNvPr id="9" name="Rectangle 114"/>
          <p:cNvSpPr>
            <a:spLocks noChangeArrowheads="1"/>
          </p:cNvSpPr>
          <p:nvPr>
            <p:custDataLst>
              <p:tags r:id="rId1"/>
            </p:custDataLst>
          </p:nvPr>
        </p:nvSpPr>
        <p:spPr bwMode="auto">
          <a:xfrm>
            <a:off x="1828800" y="1105033"/>
            <a:ext cx="7010400" cy="2218740"/>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lvl="1" indent="-231775" defTabSz="762000">
              <a:spcBef>
                <a:spcPts val="300"/>
              </a:spcBef>
              <a:buClr>
                <a:schemeClr val="accent1"/>
              </a:buClr>
              <a:buSzPct val="125000"/>
              <a:buFont typeface="Arial" pitchFamily="34" charset="0"/>
              <a:buChar char="▪"/>
            </a:pPr>
            <a:r>
              <a:rPr lang="en-US" sz="1400" dirty="0" smtClean="0">
                <a:solidFill>
                  <a:schemeClr val="accent1"/>
                </a:solidFill>
                <a:latin typeface="Arial"/>
              </a:rPr>
              <a:t>Normalization adjustments adjust historical performance that are deemed not part of the company’s underlying performance</a:t>
            </a:r>
          </a:p>
          <a:p>
            <a:pPr marL="231775" lvl="1" indent="-231775" defTabSz="762000">
              <a:spcBef>
                <a:spcPts val="300"/>
              </a:spcBef>
              <a:buClr>
                <a:schemeClr val="accent1"/>
              </a:buClr>
              <a:buSzPct val="125000"/>
              <a:buFont typeface="Arial" pitchFamily="34" charset="0"/>
              <a:buChar char="▪"/>
            </a:pPr>
            <a:r>
              <a:rPr lang="en-US" sz="1400" dirty="0" smtClean="0">
                <a:solidFill>
                  <a:schemeClr val="accent1"/>
                </a:solidFill>
                <a:latin typeface="Arial"/>
              </a:rPr>
              <a:t>Normalization adjustments typically fall under two buckets (which are discussed at length in the following pages):</a:t>
            </a:r>
          </a:p>
          <a:p>
            <a:pPr marL="465138" lvl="2" indent="-233363" defTabSz="762000">
              <a:spcBef>
                <a:spcPts val="300"/>
              </a:spcBef>
              <a:buClr>
                <a:schemeClr val="accent1"/>
              </a:buClr>
              <a:buSzPct val="100000"/>
              <a:buFont typeface="Arial" pitchFamily="34" charset="0"/>
              <a:buChar char="–"/>
            </a:pPr>
            <a:r>
              <a:rPr lang="en-US" sz="1400" u="sng" dirty="0" smtClean="0">
                <a:solidFill>
                  <a:schemeClr val="accent1"/>
                </a:solidFill>
                <a:latin typeface="Arial"/>
              </a:rPr>
              <a:t>Non-recurring/one-off items</a:t>
            </a:r>
          </a:p>
          <a:p>
            <a:pPr marL="465138" lvl="2" indent="-233363" defTabSz="762000">
              <a:spcBef>
                <a:spcPts val="300"/>
              </a:spcBef>
              <a:buClr>
                <a:schemeClr val="accent1"/>
              </a:buClr>
              <a:buSzPct val="100000"/>
              <a:buFont typeface="Arial" pitchFamily="34" charset="0"/>
              <a:buChar char="–"/>
            </a:pPr>
            <a:r>
              <a:rPr lang="en-US" sz="1400" u="sng" dirty="0" smtClean="0">
                <a:solidFill>
                  <a:schemeClr val="accent1"/>
                </a:solidFill>
                <a:latin typeface="Arial"/>
              </a:rPr>
              <a:t>Accounting changes and estimates</a:t>
            </a:r>
          </a:p>
          <a:p>
            <a:pPr marL="231775" lvl="1" indent="-231775" defTabSz="762000">
              <a:spcBef>
                <a:spcPts val="300"/>
              </a:spcBef>
              <a:buClr>
                <a:schemeClr val="accent1"/>
              </a:buClr>
              <a:buSzPct val="125000"/>
              <a:buFont typeface="Arial" pitchFamily="34" charset="0"/>
              <a:buChar char="▪"/>
            </a:pPr>
            <a:r>
              <a:rPr lang="en-US" sz="1400" dirty="0" smtClean="0">
                <a:solidFill>
                  <a:schemeClr val="accent1"/>
                </a:solidFill>
                <a:latin typeface="Arial"/>
              </a:rPr>
              <a:t>However, be aware that some one off increases are in the normal course of business and therefore should not be adjusted e.g. increased regulatory costs. Therefore care and experience are required when making these adjustments </a:t>
            </a:r>
          </a:p>
        </p:txBody>
      </p:sp>
      <p:sp>
        <p:nvSpPr>
          <p:cNvPr id="11" name="Pentagon 10"/>
          <p:cNvSpPr/>
          <p:nvPr/>
        </p:nvSpPr>
        <p:spPr bwMode="auto">
          <a:xfrm>
            <a:off x="211138" y="1105033"/>
            <a:ext cx="1695154" cy="1237210"/>
          </a:xfrm>
          <a:prstGeom prst="homePlate">
            <a:avLst>
              <a:gd name="adj" fmla="val 27976"/>
            </a:avLst>
          </a:prstGeom>
          <a:solidFill>
            <a:srgbClr val="007C92"/>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Normalization adjustments</a:t>
            </a:r>
          </a:p>
        </p:txBody>
      </p:sp>
      <p:sp>
        <p:nvSpPr>
          <p:cNvPr id="20" name="Rectangle 114"/>
          <p:cNvSpPr>
            <a:spLocks noChangeArrowheads="1"/>
          </p:cNvSpPr>
          <p:nvPr>
            <p:custDataLst>
              <p:tags r:id="rId2"/>
            </p:custDataLst>
          </p:nvPr>
        </p:nvSpPr>
        <p:spPr bwMode="auto">
          <a:xfrm>
            <a:off x="1821543" y="3470763"/>
            <a:ext cx="7010400" cy="2857466"/>
          </a:xfrm>
          <a:prstGeom prst="roundRect">
            <a:avLst/>
          </a:prstGeom>
          <a:solidFill>
            <a:srgbClr val="C792C6"/>
          </a:solidFill>
          <a:ln w="6350">
            <a:noFill/>
            <a:miter lim="800000"/>
            <a:headEnd type="none" w="sm" len="sm"/>
            <a:tailEnd type="none" w="sm" len="sm"/>
          </a:ln>
          <a:effectLst/>
        </p:spPr>
        <p:txBody>
          <a:bodyPr lIns="54000" tIns="54000" rIns="54000" bIns="54000" anchor="ctr" anchorCtr="1"/>
          <a:lstStyle/>
          <a:p>
            <a:pPr marL="231775" lvl="1"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A pro-forma adjustment seeks to provide an illustrative adjustment to the information to reflect the current structure of a business i.e. what your client is buying</a:t>
            </a:r>
          </a:p>
          <a:p>
            <a:pPr marL="231775" lvl="1"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The key purpose of a pro-forma adjustment is to provide/reflect all the financial information on a consistent basis. </a:t>
            </a:r>
          </a:p>
          <a:p>
            <a:pPr marL="231775" lvl="1"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Adjustments may include:</a:t>
            </a:r>
          </a:p>
          <a:p>
            <a:pPr marL="465138" lvl="1" indent="-233363" defTabSz="762000">
              <a:spcBef>
                <a:spcPct val="20000"/>
              </a:spcBef>
              <a:buClr>
                <a:schemeClr val="accent1"/>
              </a:buClr>
              <a:buSzPct val="100000"/>
              <a:buFont typeface="Arial" pitchFamily="34" charset="0"/>
              <a:buChar char="–"/>
            </a:pPr>
            <a:r>
              <a:rPr lang="en-US" sz="1400" dirty="0" smtClean="0">
                <a:solidFill>
                  <a:schemeClr val="accent1"/>
                </a:solidFill>
                <a:latin typeface="Arial"/>
              </a:rPr>
              <a:t>Acquisitions and disposals</a:t>
            </a:r>
          </a:p>
          <a:p>
            <a:pPr marL="465138" lvl="1" indent="-233363" defTabSz="762000">
              <a:spcBef>
                <a:spcPct val="20000"/>
              </a:spcBef>
              <a:buClr>
                <a:schemeClr val="accent1"/>
              </a:buClr>
              <a:buSzPct val="100000"/>
              <a:buFont typeface="Arial" pitchFamily="34" charset="0"/>
              <a:buChar char="–"/>
            </a:pPr>
            <a:r>
              <a:rPr lang="en-US" sz="1400" dirty="0" smtClean="0">
                <a:solidFill>
                  <a:schemeClr val="accent1"/>
                </a:solidFill>
                <a:latin typeface="Arial"/>
              </a:rPr>
              <a:t>Loss or gain of new customer /contracts</a:t>
            </a:r>
          </a:p>
          <a:p>
            <a:pPr marL="465138" lvl="1" indent="-233363" defTabSz="762000">
              <a:spcBef>
                <a:spcPct val="20000"/>
              </a:spcBef>
              <a:buClr>
                <a:schemeClr val="accent1"/>
              </a:buClr>
              <a:buSzPct val="100000"/>
              <a:buFont typeface="Arial" pitchFamily="34" charset="0"/>
              <a:buChar char="–"/>
            </a:pPr>
            <a:r>
              <a:rPr lang="en-US" sz="1400" dirty="0" smtClean="0">
                <a:solidFill>
                  <a:schemeClr val="accent1"/>
                </a:solidFill>
                <a:latin typeface="Arial"/>
              </a:rPr>
              <a:t>Foreign exchange</a:t>
            </a:r>
          </a:p>
          <a:p>
            <a:pPr marL="231775"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Pro-forma adjustments are usually a result of </a:t>
            </a:r>
            <a:r>
              <a:rPr lang="en-US" sz="1400" u="sng" dirty="0" smtClean="0">
                <a:solidFill>
                  <a:schemeClr val="accent1"/>
                </a:solidFill>
                <a:latin typeface="Arial"/>
              </a:rPr>
              <a:t>changes in value drivers </a:t>
            </a:r>
            <a:r>
              <a:rPr lang="en-US" sz="1400" dirty="0" smtClean="0">
                <a:solidFill>
                  <a:schemeClr val="accent1"/>
                </a:solidFill>
                <a:latin typeface="Arial"/>
              </a:rPr>
              <a:t>which are considered more permanent or on-going or where you want to represent the business in steady state (e.g. constant currency)</a:t>
            </a:r>
          </a:p>
        </p:txBody>
      </p:sp>
      <p:sp>
        <p:nvSpPr>
          <p:cNvPr id="21" name="Pentagon 20"/>
          <p:cNvSpPr/>
          <p:nvPr/>
        </p:nvSpPr>
        <p:spPr bwMode="auto">
          <a:xfrm>
            <a:off x="203881" y="3470764"/>
            <a:ext cx="1695154" cy="1463040"/>
          </a:xfrm>
          <a:prstGeom prst="homePlate">
            <a:avLst>
              <a:gd name="adj" fmla="val 27976"/>
            </a:avLst>
          </a:prstGeom>
          <a:solidFill>
            <a:srgbClr val="8E258D"/>
          </a:solidFill>
          <a:ln w="6350">
            <a:noFill/>
            <a:miter lim="800000"/>
            <a:headEnd type="none" w="sm" len="sm"/>
            <a:tailEnd type="none" w="sm" len="sm"/>
          </a:ln>
          <a:effectLst/>
        </p:spPr>
        <p:txBody>
          <a:bodyPr lIns="54000" tIns="54000" rIns="54000" bIns="54000" anchor="ctr" anchorCtr="1"/>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Pro-forma adjustments</a:t>
            </a:r>
          </a:p>
        </p:txBody>
      </p:sp>
      <p:pic>
        <p:nvPicPr>
          <p:cNvPr id="8" name="Picture 7"/>
          <p:cNvPicPr>
            <a:picLocks noChangeAspect="1" noChangeArrowheads="1"/>
          </p:cNvPicPr>
          <p:nvPr/>
        </p:nvPicPr>
        <p:blipFill>
          <a:blip r:embed="rId5"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What are the types of normalization adjustments?</a:t>
            </a:r>
          </a:p>
        </p:txBody>
      </p:sp>
      <p:sp>
        <p:nvSpPr>
          <p:cNvPr id="9" name="Rectangle 114"/>
          <p:cNvSpPr>
            <a:spLocks noChangeArrowheads="1"/>
          </p:cNvSpPr>
          <p:nvPr>
            <p:custDataLst>
              <p:tags r:id="rId1"/>
            </p:custDataLst>
          </p:nvPr>
        </p:nvSpPr>
        <p:spPr bwMode="auto">
          <a:xfrm>
            <a:off x="1828800" y="1163090"/>
            <a:ext cx="7010400" cy="1237210"/>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lvl="1"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Non-recurring items are material items, unusual in nature, which occur outside the normal course of business and are not expected to recur.</a:t>
            </a:r>
          </a:p>
          <a:p>
            <a:pPr marL="231775" lvl="1"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Examples of one-off/non recurring adjustments include: redundancy costs, litigation, disposal M&amp;A costs, insurance rebate, one off bonus, profit on fixed asset disposal, provision charges/release, revenue/costs relating to prior periods, etc.</a:t>
            </a:r>
          </a:p>
        </p:txBody>
      </p:sp>
      <p:sp>
        <p:nvSpPr>
          <p:cNvPr id="11" name="Pentagon 10"/>
          <p:cNvSpPr/>
          <p:nvPr/>
        </p:nvSpPr>
        <p:spPr bwMode="auto">
          <a:xfrm>
            <a:off x="211138" y="1163089"/>
            <a:ext cx="1695154" cy="1237210"/>
          </a:xfrm>
          <a:prstGeom prst="homePlate">
            <a:avLst>
              <a:gd name="adj" fmla="val 27976"/>
            </a:avLst>
          </a:prstGeom>
          <a:solidFill>
            <a:srgbClr val="007C92"/>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Non-recurring/ one-off items </a:t>
            </a:r>
          </a:p>
        </p:txBody>
      </p:sp>
      <p:sp>
        <p:nvSpPr>
          <p:cNvPr id="20" name="Rectangle 114"/>
          <p:cNvSpPr>
            <a:spLocks noChangeArrowheads="1"/>
          </p:cNvSpPr>
          <p:nvPr>
            <p:custDataLst>
              <p:tags r:id="rId2"/>
            </p:custDataLst>
          </p:nvPr>
        </p:nvSpPr>
        <p:spPr bwMode="auto">
          <a:xfrm>
            <a:off x="1821543" y="2505213"/>
            <a:ext cx="7010400" cy="3847961"/>
          </a:xfrm>
          <a:prstGeom prst="roundRect">
            <a:avLst/>
          </a:prstGeom>
          <a:solidFill>
            <a:srgbClr val="80BEC9"/>
          </a:solidFill>
          <a:ln w="6350">
            <a:noFill/>
            <a:miter lim="800000"/>
            <a:headEnd type="none" w="sm" len="sm"/>
            <a:tailEnd type="none" w="sm" len="sm"/>
          </a:ln>
          <a:effectLst/>
        </p:spPr>
        <p:txBody>
          <a:bodyPr lIns="54000" tIns="54000" rIns="54000" bIns="54000" anchor="ctr"/>
          <a:lstStyle/>
          <a:p>
            <a:pPr marL="231775" lvl="1"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Such items are a result of accounting changes (either in estimates, judgment or policy) and usually do not result in a cash in/out flow.  As EBITDA is considered a proxy for cash,  such items are excluded. </a:t>
            </a:r>
          </a:p>
          <a:p>
            <a:pPr marL="231775" lvl="1" indent="-231775" defTabSz="762000">
              <a:spcBef>
                <a:spcPct val="20000"/>
              </a:spcBef>
              <a:buClr>
                <a:schemeClr val="accent1"/>
              </a:buClr>
              <a:buSzPct val="125000"/>
              <a:buFont typeface="Arial" pitchFamily="34" charset="0"/>
              <a:buChar char="▪"/>
            </a:pPr>
            <a:r>
              <a:rPr lang="en-US" sz="1400" dirty="0" smtClean="0">
                <a:solidFill>
                  <a:schemeClr val="accent1"/>
                </a:solidFill>
                <a:latin typeface="Arial"/>
              </a:rPr>
              <a:t>Examples include:</a:t>
            </a:r>
          </a:p>
          <a:p>
            <a:pPr marL="457200" lvl="2" indent="-228600" defTabSz="762000">
              <a:spcBef>
                <a:spcPct val="20000"/>
              </a:spcBef>
              <a:buClr>
                <a:schemeClr val="accent1"/>
              </a:buClr>
              <a:buSzPct val="100000"/>
              <a:buFont typeface="Arial" pitchFamily="34" charset="0"/>
              <a:buChar char="–"/>
            </a:pPr>
            <a:r>
              <a:rPr lang="en-US" sz="1400" dirty="0" smtClean="0">
                <a:solidFill>
                  <a:schemeClr val="accent1"/>
                </a:solidFill>
                <a:latin typeface="Arial"/>
              </a:rPr>
              <a:t>When a reserve is created in one fiscal year (year 1) but is considered excess or unnecessary in a subsequent year (year 2) and reversed. Year 2 has higher EBITDA but it is only a </a:t>
            </a:r>
            <a:r>
              <a:rPr lang="en-US" sz="1400" u="sng" dirty="0" smtClean="0">
                <a:solidFill>
                  <a:schemeClr val="accent1"/>
                </a:solidFill>
                <a:latin typeface="Arial"/>
              </a:rPr>
              <a:t>timing difference </a:t>
            </a:r>
            <a:r>
              <a:rPr lang="en-US" sz="1400" dirty="0" smtClean="0">
                <a:solidFill>
                  <a:schemeClr val="accent1"/>
                </a:solidFill>
                <a:latin typeface="Arial"/>
              </a:rPr>
              <a:t>and not a cash income</a:t>
            </a:r>
          </a:p>
          <a:p>
            <a:pPr marL="457200" lvl="2" indent="-228600" defTabSz="762000">
              <a:spcBef>
                <a:spcPct val="20000"/>
              </a:spcBef>
              <a:buClr>
                <a:schemeClr val="accent1"/>
              </a:buClr>
              <a:buSzPct val="100000"/>
              <a:buFont typeface="Arial" pitchFamily="34" charset="0"/>
              <a:buChar char="–"/>
            </a:pPr>
            <a:r>
              <a:rPr lang="en-US" sz="1400" dirty="0" smtClean="0">
                <a:solidFill>
                  <a:schemeClr val="accent1"/>
                </a:solidFill>
                <a:latin typeface="Arial"/>
              </a:rPr>
              <a:t>An example of a </a:t>
            </a:r>
            <a:r>
              <a:rPr lang="en-US" sz="1400" u="sng" dirty="0" smtClean="0">
                <a:solidFill>
                  <a:schemeClr val="accent1"/>
                </a:solidFill>
                <a:latin typeface="Arial"/>
              </a:rPr>
              <a:t>change in an accounting estimate </a:t>
            </a:r>
            <a:r>
              <a:rPr lang="en-US" sz="1400" dirty="0" smtClean="0">
                <a:solidFill>
                  <a:schemeClr val="accent1"/>
                </a:solidFill>
                <a:latin typeface="Arial"/>
              </a:rPr>
              <a:t>would be a change from making a provision for receivables over 90 days outstanding to receivables over 180 days outstanding. EBITDA is adjusted to reflect the policy consistently over the due diligence periods </a:t>
            </a:r>
          </a:p>
          <a:p>
            <a:pPr marL="457200" lvl="2" indent="-228600" defTabSz="762000">
              <a:spcBef>
                <a:spcPct val="20000"/>
              </a:spcBef>
              <a:buClr>
                <a:schemeClr val="accent1"/>
              </a:buClr>
              <a:buSzPct val="100000"/>
              <a:buFont typeface="Arial" pitchFamily="34" charset="0"/>
              <a:buChar char="–"/>
            </a:pPr>
            <a:r>
              <a:rPr lang="en-US" sz="1400" dirty="0" smtClean="0">
                <a:solidFill>
                  <a:schemeClr val="accent1"/>
                </a:solidFill>
                <a:latin typeface="Arial"/>
              </a:rPr>
              <a:t>Where there are significant differences between accounting revenue (which is based on contract terms, accounting principles and company policy) and cash revenue, in order to demonstrate the actual cash flows, accounting revenue may be replaced by the cash profile (EBITDA impact only).  This is to reflect cash when </a:t>
            </a:r>
            <a:r>
              <a:rPr lang="en-US" sz="1400" u="sng" dirty="0" smtClean="0">
                <a:solidFill>
                  <a:schemeClr val="accent1"/>
                </a:solidFill>
                <a:latin typeface="Arial"/>
              </a:rPr>
              <a:t>accounting doesn’t reflect cash</a:t>
            </a:r>
            <a:r>
              <a:rPr lang="en-US" sz="1400" dirty="0" smtClean="0">
                <a:solidFill>
                  <a:schemeClr val="accent1"/>
                </a:solidFill>
                <a:latin typeface="Arial"/>
              </a:rPr>
              <a:t>. </a:t>
            </a:r>
          </a:p>
        </p:txBody>
      </p:sp>
      <p:sp>
        <p:nvSpPr>
          <p:cNvPr id="21" name="Pentagon 20"/>
          <p:cNvSpPr/>
          <p:nvPr/>
        </p:nvSpPr>
        <p:spPr bwMode="auto">
          <a:xfrm>
            <a:off x="203881" y="2505214"/>
            <a:ext cx="1695154" cy="1463040"/>
          </a:xfrm>
          <a:prstGeom prst="homePlate">
            <a:avLst>
              <a:gd name="adj" fmla="val 27976"/>
            </a:avLst>
          </a:prstGeom>
          <a:solidFill>
            <a:srgbClr val="007C92"/>
          </a:solidFill>
          <a:ln w="6350">
            <a:noFill/>
            <a:miter lim="800000"/>
            <a:headEnd type="none" w="sm" len="sm"/>
            <a:tailEnd type="none" w="sm" len="sm"/>
          </a:ln>
          <a:effectLst/>
        </p:spPr>
        <p:txBody>
          <a:bodyPr lIns="54000" tIns="54000" rIns="54000" bIns="54000" anchor="ctr"/>
          <a:lstStyle/>
          <a:p>
            <a:pPr marL="0" marR="0" indent="0" algn="ctr" defTabSz="762000" eaLnBrk="1" latinLnBrk="0" hangingPunct="1">
              <a:lnSpc>
                <a:spcPct val="100000"/>
              </a:lnSpc>
              <a:spcBef>
                <a:spcPct val="20000"/>
              </a:spcBef>
              <a:buClrTx/>
              <a:buSzTx/>
              <a:buFontTx/>
              <a:buNone/>
              <a:tabLst/>
            </a:pPr>
            <a:r>
              <a:rPr lang="en-GB" sz="1400" b="1" dirty="0" smtClean="0">
                <a:solidFill>
                  <a:schemeClr val="bg1"/>
                </a:solidFill>
                <a:latin typeface="Arial"/>
              </a:rPr>
              <a:t>Accounting changes and estimates</a:t>
            </a:r>
          </a:p>
        </p:txBody>
      </p:sp>
      <p:pic>
        <p:nvPicPr>
          <p:cNvPr id="8" name="Picture 7"/>
          <p:cNvPicPr>
            <a:picLocks noChangeAspect="1" noChangeArrowheads="1"/>
          </p:cNvPicPr>
          <p:nvPr/>
        </p:nvPicPr>
        <p:blipFill>
          <a:blip r:embed="rId5"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3" name="Rectangle 3"/>
          <p:cNvSpPr>
            <a:spLocks noGrp="1" noChangeArrowheads="1"/>
          </p:cNvSpPr>
          <p:nvPr>
            <p:ph type="body" idx="1"/>
          </p:nvPr>
        </p:nvSpPr>
        <p:spPr>
          <a:xfrm>
            <a:off x="263770" y="1109445"/>
            <a:ext cx="5396052" cy="325217"/>
          </a:xfrm>
        </p:spPr>
        <p:txBody>
          <a:bodyPr/>
          <a:lstStyle/>
          <a:p>
            <a:pPr marL="192088" lvl="1" indent="-190500">
              <a:buFontTx/>
              <a:buNone/>
            </a:pPr>
            <a:r>
              <a:rPr lang="en-GB" sz="1800" dirty="0" smtClean="0"/>
              <a:t>Changes in value drivers:</a:t>
            </a:r>
            <a:endParaRPr lang="en-GB" sz="1800" dirty="0"/>
          </a:p>
          <a:p>
            <a:pPr marL="373063" lvl="2" indent="-190500">
              <a:buFontTx/>
              <a:buChar char="-"/>
            </a:pPr>
            <a:endParaRPr lang="en-GB" sz="1800" dirty="0"/>
          </a:p>
          <a:p>
            <a:pPr marL="373063" lvl="2" indent="-190500">
              <a:buFontTx/>
              <a:buAutoNum type="arabicPeriod"/>
            </a:pPr>
            <a:endParaRPr lang="en-GB" sz="1800" dirty="0"/>
          </a:p>
          <a:p>
            <a:pPr marL="192088" lvl="1" indent="-190500">
              <a:buFontTx/>
              <a:buAutoNum type="arabicPeriod"/>
            </a:pPr>
            <a:endParaRPr lang="en-GB" sz="1800" dirty="0"/>
          </a:p>
        </p:txBody>
      </p:sp>
      <p:sp>
        <p:nvSpPr>
          <p:cNvPr id="993284" name="AutoShape 4"/>
          <p:cNvSpPr>
            <a:spLocks noChangeArrowheads="1"/>
          </p:cNvSpPr>
          <p:nvPr>
            <p:custDataLst>
              <p:tags r:id="rId1"/>
            </p:custDataLst>
          </p:nvPr>
        </p:nvSpPr>
        <p:spPr bwMode="auto">
          <a:xfrm>
            <a:off x="274549" y="1497013"/>
            <a:ext cx="2255227" cy="2377440"/>
          </a:xfrm>
          <a:prstGeom prst="homePlate">
            <a:avLst>
              <a:gd name="adj" fmla="val 31256"/>
            </a:avLst>
          </a:prstGeom>
          <a:solidFill>
            <a:srgbClr val="8E258D"/>
          </a:solidFill>
          <a:ln w="6350">
            <a:noFill/>
            <a:miter lim="800000"/>
            <a:headEnd type="none" w="sm" len="sm"/>
            <a:tailEnd type="none" w="sm" len="sm"/>
          </a:ln>
          <a:effectLst/>
        </p:spPr>
        <p:txBody>
          <a:bodyPr lIns="54000" tIns="54000" rIns="54000" bIns="54000" anchor="ctr" anchorCtr="1"/>
          <a:lstStyle/>
          <a:p>
            <a:pPr marL="177800" indent="-177800" algn="ctr" defTabSz="762000" eaLnBrk="0" hangingPunct="0">
              <a:spcBef>
                <a:spcPct val="20000"/>
              </a:spcBef>
            </a:pPr>
            <a:r>
              <a:rPr lang="en-GB" sz="1400" b="1" dirty="0">
                <a:solidFill>
                  <a:schemeClr val="bg1"/>
                </a:solidFill>
                <a:latin typeface="Arial"/>
              </a:rPr>
              <a:t>EXTERNAL drivers which may impact underlying financial performance</a:t>
            </a:r>
          </a:p>
        </p:txBody>
      </p:sp>
      <p:sp>
        <p:nvSpPr>
          <p:cNvPr id="993285" name="AutoShape 5"/>
          <p:cNvSpPr>
            <a:spLocks noChangeArrowheads="1"/>
          </p:cNvSpPr>
          <p:nvPr>
            <p:custDataLst>
              <p:tags r:id="rId2"/>
            </p:custDataLst>
          </p:nvPr>
        </p:nvSpPr>
        <p:spPr bwMode="auto">
          <a:xfrm>
            <a:off x="2147310" y="1484313"/>
            <a:ext cx="4057650" cy="2377440"/>
          </a:xfrm>
          <a:prstGeom prst="chevron">
            <a:avLst>
              <a:gd name="adj" fmla="val 21629"/>
            </a:avLst>
          </a:prstGeom>
          <a:solidFill>
            <a:srgbClr val="C792C6"/>
          </a:solidFill>
          <a:ln w="6350">
            <a:noFill/>
            <a:miter lim="800000"/>
            <a:headEnd type="none" w="sm" len="sm"/>
            <a:tailEnd type="none" w="sm" len="sm"/>
          </a:ln>
          <a:effectLst/>
        </p:spPr>
        <p:txBody>
          <a:bodyPr lIns="54000" tIns="54000" rIns="54000" bIns="54000" anchor="ctr" anchorCtr="1"/>
          <a:lstStyle/>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FX – constant currency</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Minimum wages</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Pension regulations</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Commodity prices</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Foreign exchange</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Technological changes</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Terrorism</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Windfall taxes – e.g. oil industry</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Environmental disasters</a:t>
            </a:r>
          </a:p>
        </p:txBody>
      </p:sp>
      <p:sp>
        <p:nvSpPr>
          <p:cNvPr id="993286" name="AutoShape 6"/>
          <p:cNvSpPr>
            <a:spLocks noChangeArrowheads="1"/>
          </p:cNvSpPr>
          <p:nvPr>
            <p:custDataLst>
              <p:tags r:id="rId3"/>
            </p:custDataLst>
          </p:nvPr>
        </p:nvSpPr>
        <p:spPr bwMode="auto">
          <a:xfrm>
            <a:off x="297995" y="4002852"/>
            <a:ext cx="2243504" cy="2286000"/>
          </a:xfrm>
          <a:prstGeom prst="homePlate">
            <a:avLst>
              <a:gd name="adj" fmla="val 29719"/>
            </a:avLst>
          </a:prstGeom>
          <a:solidFill>
            <a:srgbClr val="8E258D"/>
          </a:solidFill>
          <a:ln w="6350">
            <a:noFill/>
            <a:miter lim="800000"/>
            <a:headEnd type="none" w="sm" len="sm"/>
            <a:tailEnd type="none" w="sm" len="sm"/>
          </a:ln>
          <a:effectLst/>
        </p:spPr>
        <p:txBody>
          <a:bodyPr lIns="54000" tIns="54000" rIns="54000" bIns="54000" anchor="ctr" anchorCtr="1"/>
          <a:lstStyle/>
          <a:p>
            <a:pPr marL="177800" indent="-177800" algn="ctr" defTabSz="762000" eaLnBrk="0" hangingPunct="0">
              <a:spcBef>
                <a:spcPct val="20000"/>
              </a:spcBef>
            </a:pPr>
            <a:r>
              <a:rPr lang="en-GB" sz="1400" b="1" dirty="0">
                <a:solidFill>
                  <a:schemeClr val="bg1"/>
                </a:solidFill>
                <a:latin typeface="Arial"/>
              </a:rPr>
              <a:t>INTERNAL drivers which may impact underlying financial performance</a:t>
            </a:r>
          </a:p>
        </p:txBody>
      </p:sp>
      <p:sp>
        <p:nvSpPr>
          <p:cNvPr id="993294" name="AutoShape 14"/>
          <p:cNvSpPr>
            <a:spLocks noChangeArrowheads="1"/>
          </p:cNvSpPr>
          <p:nvPr>
            <p:custDataLst>
              <p:tags r:id="rId4"/>
            </p:custDataLst>
          </p:nvPr>
        </p:nvSpPr>
        <p:spPr bwMode="auto">
          <a:xfrm>
            <a:off x="2079902" y="3990151"/>
            <a:ext cx="4057650" cy="2286000"/>
          </a:xfrm>
          <a:prstGeom prst="chevron">
            <a:avLst>
              <a:gd name="adj" fmla="val 24046"/>
            </a:avLst>
          </a:prstGeom>
          <a:solidFill>
            <a:srgbClr val="C792C6"/>
          </a:solidFill>
          <a:ln w="6350">
            <a:noFill/>
            <a:miter lim="800000"/>
            <a:headEnd type="none" w="sm" len="sm"/>
            <a:tailEnd type="none" w="sm" len="sm"/>
          </a:ln>
          <a:effectLst/>
        </p:spPr>
        <p:txBody>
          <a:bodyPr lIns="54000" tIns="54000" rIns="54000" bIns="54000" anchor="ctr" anchorCtr="1"/>
          <a:lstStyle/>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New product range</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New management</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Outsourcing</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Credit policy</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Tax structuring</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Production capacity changes</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New stores opened</a:t>
            </a:r>
          </a:p>
          <a:p>
            <a:pPr marL="236538" indent="-236538" defTabSz="762000" eaLnBrk="0" hangingPunct="0">
              <a:spcBef>
                <a:spcPct val="20000"/>
              </a:spcBef>
              <a:buSzPct val="125000"/>
              <a:buFont typeface="Arial" pitchFamily="34" charset="0"/>
              <a:buChar char="▪"/>
            </a:pPr>
            <a:r>
              <a:rPr lang="en-GB" sz="1400" dirty="0">
                <a:solidFill>
                  <a:schemeClr val="accent1"/>
                </a:solidFill>
                <a:latin typeface="Arial"/>
              </a:rPr>
              <a:t>Headcount</a:t>
            </a:r>
          </a:p>
        </p:txBody>
      </p:sp>
      <p:sp>
        <p:nvSpPr>
          <p:cNvPr id="13" name="Rectangle 2"/>
          <p:cNvSpPr txBox="1">
            <a:spLocks noChangeArrowheads="1"/>
          </p:cNvSpPr>
          <p:nvPr/>
        </p:nvSpPr>
        <p:spPr bwMode="gray">
          <a:xfrm>
            <a:off x="50801" y="0"/>
            <a:ext cx="8545513" cy="1028700"/>
          </a:xfrm>
          <a:prstGeom prst="rect">
            <a:avLst/>
          </a:prstGeom>
        </p:spPr>
        <p:txBody>
          <a:bodyPr anchor="ctr"/>
          <a:lstStyle/>
          <a:p>
            <a:pPr lvl="0">
              <a:lnSpc>
                <a:spcPts val="2500"/>
              </a:lnSpc>
              <a:defRPr/>
            </a:pPr>
            <a:r>
              <a:rPr lang="en-US" altLang="en-US" dirty="0" smtClean="0">
                <a:solidFill>
                  <a:schemeClr val="accent1">
                    <a:lumMod val="20000"/>
                    <a:lumOff val="80000"/>
                  </a:schemeClr>
                </a:solidFill>
              </a:rPr>
              <a:t>Quality of earnings: Due diligence considerations</a:t>
            </a:r>
            <a:br>
              <a:rPr lang="en-US" altLang="en-US" dirty="0" smtClean="0">
                <a:solidFill>
                  <a:schemeClr val="accent1">
                    <a:lumMod val="20000"/>
                    <a:lumOff val="80000"/>
                  </a:schemeClr>
                </a:solidFill>
              </a:rPr>
            </a:br>
            <a:r>
              <a:rPr kumimoji="0" lang="en-GB" b="1" i="0" u="none" strike="noStrike" kern="0" cap="none" spc="0" normalizeH="0" baseline="0" noProof="0" dirty="0" smtClean="0">
                <a:ln>
                  <a:noFill/>
                </a:ln>
                <a:solidFill>
                  <a:schemeClr val="bg1"/>
                </a:solidFill>
                <a:effectLst/>
                <a:uLnTx/>
                <a:uFillTx/>
                <a:latin typeface="+mj-lt"/>
                <a:ea typeface="+mj-ea"/>
                <a:cs typeface="+mj-cs"/>
              </a:rPr>
              <a:t>What </a:t>
            </a:r>
            <a:r>
              <a:rPr kumimoji="0" lang="en-GB" b="1" i="0" u="none" strike="noStrike" kern="0" cap="none" spc="0" normalizeH="0" noProof="0" dirty="0" smtClean="0">
                <a:ln>
                  <a:noFill/>
                </a:ln>
                <a:solidFill>
                  <a:schemeClr val="bg1"/>
                </a:solidFill>
                <a:effectLst/>
                <a:uLnTx/>
                <a:uFillTx/>
                <a:latin typeface="+mj-lt"/>
                <a:ea typeface="+mj-ea"/>
                <a:cs typeface="+mj-cs"/>
              </a:rPr>
              <a:t>changes </a:t>
            </a:r>
            <a:r>
              <a:rPr lang="en-GB" b="1" kern="0" dirty="0" smtClean="0">
                <a:solidFill>
                  <a:schemeClr val="bg1"/>
                </a:solidFill>
                <a:latin typeface="+mj-lt"/>
                <a:ea typeface="+mj-ea"/>
                <a:cs typeface="+mj-cs"/>
              </a:rPr>
              <a:t>lead to </a:t>
            </a:r>
            <a:r>
              <a:rPr kumimoji="0" lang="en-GB" b="1" i="0" u="none" strike="noStrike" kern="0" cap="none" spc="0" normalizeH="0" baseline="0" noProof="0" dirty="0" smtClean="0">
                <a:ln>
                  <a:noFill/>
                </a:ln>
                <a:solidFill>
                  <a:schemeClr val="bg1"/>
                </a:solidFill>
                <a:effectLst/>
                <a:uLnTx/>
                <a:uFillTx/>
                <a:latin typeface="+mj-lt"/>
                <a:ea typeface="+mj-ea"/>
                <a:cs typeface="+mj-cs"/>
              </a:rPr>
              <a:t>pro-forma adjustments?</a:t>
            </a:r>
            <a:endParaRPr kumimoji="0" lang="en-GB" b="1" i="0" u="none" strike="noStrike" kern="0" cap="none" spc="0" normalizeH="0" baseline="0" noProof="0" dirty="0">
              <a:ln>
                <a:noFill/>
              </a:ln>
              <a:solidFill>
                <a:schemeClr val="bg1"/>
              </a:solidFill>
              <a:effectLst/>
              <a:uLnTx/>
              <a:uFillTx/>
              <a:latin typeface="+mj-lt"/>
              <a:ea typeface="+mj-ea"/>
              <a:cs typeface="+mj-cs"/>
            </a:endParaRPr>
          </a:p>
        </p:txBody>
      </p:sp>
      <p:sp>
        <p:nvSpPr>
          <p:cNvPr id="20" name="Rectangle 110"/>
          <p:cNvSpPr>
            <a:spLocks noChangeArrowheads="1"/>
          </p:cNvSpPr>
          <p:nvPr>
            <p:custDataLst>
              <p:tags r:id="rId5"/>
            </p:custDataLst>
          </p:nvPr>
        </p:nvSpPr>
        <p:spPr bwMode="auto">
          <a:xfrm>
            <a:off x="6444343" y="1420365"/>
            <a:ext cx="2452914" cy="4838545"/>
          </a:xfrm>
          <a:prstGeom prst="rect">
            <a:avLst/>
          </a:prstGeom>
          <a:solidFill>
            <a:srgbClr val="BABBBC"/>
          </a:solidFill>
          <a:ln w="6350">
            <a:noFill/>
            <a:miter lim="800000"/>
            <a:headEnd type="none" w="sm" len="sm"/>
            <a:tailEnd type="none" w="sm" len="sm"/>
          </a:ln>
          <a:effectLst/>
        </p:spPr>
        <p:txBody>
          <a:bodyPr lIns="54000" tIns="54000" rIns="54000" bIns="54000" anchor="t"/>
          <a:lstStyle/>
          <a:p>
            <a:r>
              <a:rPr lang="en-US" sz="1400" b="1" u="sng" dirty="0" smtClean="0">
                <a:solidFill>
                  <a:schemeClr val="accent1"/>
                </a:solidFill>
              </a:rPr>
              <a:t>Points to consider:</a:t>
            </a:r>
          </a:p>
          <a:p>
            <a:pPr marL="231775" indent="-231775">
              <a:buSzPct val="125000"/>
              <a:buFont typeface="Arial" pitchFamily="34" charset="0"/>
              <a:buChar char="▪"/>
            </a:pPr>
            <a:r>
              <a:rPr lang="en-US" sz="1400" dirty="0" smtClean="0">
                <a:solidFill>
                  <a:schemeClr val="accent1"/>
                </a:solidFill>
              </a:rPr>
              <a:t>How do changes in the value drivers impact underlying performance? </a:t>
            </a:r>
          </a:p>
          <a:p>
            <a:pPr marL="231775" indent="-231775">
              <a:buSzPct val="125000"/>
              <a:buFont typeface="Arial" pitchFamily="34" charset="0"/>
              <a:buChar char="▪"/>
            </a:pPr>
            <a:r>
              <a:rPr lang="en-US" sz="1400" dirty="0" smtClean="0">
                <a:solidFill>
                  <a:schemeClr val="accent1"/>
                </a:solidFill>
              </a:rPr>
              <a:t>If our client is trying to understand the business results and a significant value driver changes then it may be important to present the results excluding the impact e.g. steady forex</a:t>
            </a:r>
          </a:p>
          <a:p>
            <a:pPr marL="231775" indent="-231775">
              <a:buSzPct val="125000"/>
              <a:buFont typeface="Arial" pitchFamily="34" charset="0"/>
              <a:buChar char="▪"/>
            </a:pPr>
            <a:r>
              <a:rPr lang="en-US" sz="1400" dirty="0" smtClean="0">
                <a:solidFill>
                  <a:schemeClr val="accent1"/>
                </a:solidFill>
              </a:rPr>
              <a:t>Pro-forma adjustments must be explicitly stated as such with a clear narrative on the basis and assumption used. </a:t>
            </a:r>
          </a:p>
          <a:p>
            <a:pPr marL="231775" indent="-231775">
              <a:buSzPct val="125000"/>
              <a:buFont typeface="Arial" pitchFamily="34" charset="0"/>
              <a:buChar char="▪"/>
            </a:pPr>
            <a:r>
              <a:rPr lang="en-GB" sz="1400" dirty="0" smtClean="0">
                <a:solidFill>
                  <a:schemeClr val="accent1"/>
                </a:solidFill>
              </a:rPr>
              <a:t>Some of these may not be treated as pro-forma adjustments, instead presented as “other items to consider”</a:t>
            </a:r>
            <a:endParaRPr lang="en-GB" sz="1400" dirty="0">
              <a:solidFill>
                <a:schemeClr val="accent1"/>
              </a:solidFill>
            </a:endParaRPr>
          </a:p>
        </p:txBody>
      </p:sp>
      <p:pic>
        <p:nvPicPr>
          <p:cNvPr id="10" name="Picture 9"/>
          <p:cNvPicPr>
            <a:picLocks noChangeAspect="1" noChangeArrowheads="1"/>
          </p:cNvPicPr>
          <p:nvPr/>
        </p:nvPicPr>
        <p:blipFill>
          <a:blip r:embed="rId8"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285"/>
                                        </p:tgtEl>
                                        <p:attrNameLst>
                                          <p:attrName>style.visibility</p:attrName>
                                        </p:attrNameLst>
                                      </p:cBhvr>
                                      <p:to>
                                        <p:strVal val="visible"/>
                                      </p:to>
                                    </p:set>
                                    <p:anim calcmode="lin" valueType="num">
                                      <p:cBhvr additive="base">
                                        <p:cTn id="7" dur="500" fill="hold"/>
                                        <p:tgtEl>
                                          <p:spTgt spid="993285"/>
                                        </p:tgtEl>
                                        <p:attrNameLst>
                                          <p:attrName>ppt_x</p:attrName>
                                        </p:attrNameLst>
                                      </p:cBhvr>
                                      <p:tavLst>
                                        <p:tav tm="0">
                                          <p:val>
                                            <p:strVal val="#ppt_x"/>
                                          </p:val>
                                        </p:tav>
                                        <p:tav tm="100000">
                                          <p:val>
                                            <p:strVal val="#ppt_x"/>
                                          </p:val>
                                        </p:tav>
                                      </p:tavLst>
                                    </p:anim>
                                    <p:anim calcmode="lin" valueType="num">
                                      <p:cBhvr additive="base">
                                        <p:cTn id="8" dur="500" fill="hold"/>
                                        <p:tgtEl>
                                          <p:spTgt spid="9932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93294"/>
                                        </p:tgtEl>
                                        <p:attrNameLst>
                                          <p:attrName>style.visibility</p:attrName>
                                        </p:attrNameLst>
                                      </p:cBhvr>
                                      <p:to>
                                        <p:strVal val="visible"/>
                                      </p:to>
                                    </p:set>
                                    <p:anim calcmode="lin" valueType="num">
                                      <p:cBhvr additive="base">
                                        <p:cTn id="13" dur="500" fill="hold"/>
                                        <p:tgtEl>
                                          <p:spTgt spid="993294"/>
                                        </p:tgtEl>
                                        <p:attrNameLst>
                                          <p:attrName>ppt_x</p:attrName>
                                        </p:attrNameLst>
                                      </p:cBhvr>
                                      <p:tavLst>
                                        <p:tav tm="0">
                                          <p:val>
                                            <p:strVal val="#ppt_x"/>
                                          </p:val>
                                        </p:tav>
                                        <p:tav tm="100000">
                                          <p:val>
                                            <p:strVal val="#ppt_x"/>
                                          </p:val>
                                        </p:tav>
                                      </p:tavLst>
                                    </p:anim>
                                    <p:anim calcmode="lin" valueType="num">
                                      <p:cBhvr additive="base">
                                        <p:cTn id="14" dur="500" fill="hold"/>
                                        <p:tgtEl>
                                          <p:spTgt spid="993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285" grpId="0" animBg="1"/>
      <p:bldP spid="9932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bwMode="gray"/>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How do I identify adjustments?</a:t>
            </a:r>
            <a:endParaRPr lang="en-GB" sz="1800" dirty="0"/>
          </a:p>
        </p:txBody>
      </p:sp>
      <p:sp>
        <p:nvSpPr>
          <p:cNvPr id="833539" name="Text Box 3"/>
          <p:cNvSpPr txBox="1">
            <a:spLocks noChangeArrowheads="1"/>
          </p:cNvSpPr>
          <p:nvPr/>
        </p:nvSpPr>
        <p:spPr bwMode="blackWhite">
          <a:xfrm>
            <a:off x="252047" y="1268413"/>
            <a:ext cx="4254012" cy="360362"/>
          </a:xfrm>
          <a:prstGeom prst="rect">
            <a:avLst/>
          </a:prstGeom>
          <a:solidFill>
            <a:srgbClr val="007C92"/>
          </a:solidFill>
          <a:ln w="6350" algn="ctr">
            <a:solidFill>
              <a:schemeClr val="accent1"/>
            </a:solidFill>
            <a:miter lim="800000"/>
            <a:headEnd/>
            <a:tailEnd/>
          </a:ln>
          <a:effectLst/>
        </p:spPr>
        <p:txBody>
          <a:bodyPr lIns="54000" tIns="54000" rIns="54000" bIns="54000" anchor="ctr"/>
          <a:lstStyle/>
          <a:p>
            <a:pPr algn="ctr"/>
            <a:r>
              <a:rPr lang="en-GB" sz="1400" b="1">
                <a:solidFill>
                  <a:schemeClr val="bg1"/>
                </a:solidFill>
                <a:cs typeface="Arial" pitchFamily="34" charset="0"/>
              </a:rPr>
              <a:t>Quick wins</a:t>
            </a:r>
          </a:p>
        </p:txBody>
      </p:sp>
      <p:sp>
        <p:nvSpPr>
          <p:cNvPr id="833540" name="Rectangle 4"/>
          <p:cNvSpPr>
            <a:spLocks noChangeArrowheads="1"/>
          </p:cNvSpPr>
          <p:nvPr/>
        </p:nvSpPr>
        <p:spPr bwMode="auto">
          <a:xfrm>
            <a:off x="253513" y="1725614"/>
            <a:ext cx="4252546" cy="2774467"/>
          </a:xfrm>
          <a:prstGeom prst="rect">
            <a:avLst/>
          </a:prstGeom>
          <a:solidFill>
            <a:schemeClr val="bg1"/>
          </a:solidFill>
          <a:ln w="9525">
            <a:solidFill>
              <a:schemeClr val="accent1"/>
            </a:solidFill>
            <a:miter lim="800000"/>
            <a:headEnd/>
            <a:tailEnd/>
          </a:ln>
          <a:effectLst/>
        </p:spPr>
        <p:txBody>
          <a:bodyPr lIns="54000" tIns="54000" rIns="54000" bIns="54000"/>
          <a:lstStyle/>
          <a:p>
            <a:pPr marL="231775" lvl="1" indent="-230188">
              <a:spcBef>
                <a:spcPct val="20000"/>
              </a:spcBef>
              <a:buClr>
                <a:schemeClr val="accent1"/>
              </a:buClr>
              <a:buSzPct val="125000"/>
              <a:buFont typeface="Arial" pitchFamily="34" charset="0"/>
              <a:buChar char="▪"/>
            </a:pPr>
            <a:r>
              <a:rPr lang="en-GB" sz="1400" b="0" dirty="0">
                <a:solidFill>
                  <a:schemeClr val="accent1"/>
                </a:solidFill>
              </a:rPr>
              <a:t>Exceptional items per</a:t>
            </a:r>
          </a:p>
          <a:p>
            <a:pPr marL="457200" lvl="2" indent="-228600">
              <a:spcBef>
                <a:spcPct val="20000"/>
              </a:spcBef>
              <a:buClr>
                <a:schemeClr val="accent1"/>
              </a:buClr>
              <a:buSzPct val="85000"/>
              <a:buFont typeface="Symbol" pitchFamily="18" charset="2"/>
              <a:buChar char="-"/>
            </a:pPr>
            <a:r>
              <a:rPr lang="en-GB" sz="1400" b="0" dirty="0" smtClean="0">
                <a:solidFill>
                  <a:schemeClr val="accent1"/>
                </a:solidFill>
              </a:rPr>
              <a:t>Statutory </a:t>
            </a:r>
            <a:r>
              <a:rPr lang="en-GB" sz="1400" b="0" dirty="0">
                <a:solidFill>
                  <a:schemeClr val="accent1"/>
                </a:solidFill>
              </a:rPr>
              <a:t>accounts</a:t>
            </a:r>
          </a:p>
          <a:p>
            <a:pPr marL="457200" lvl="2" indent="-228600">
              <a:spcBef>
                <a:spcPct val="20000"/>
              </a:spcBef>
              <a:buClr>
                <a:schemeClr val="accent1"/>
              </a:buClr>
              <a:buSzPct val="85000"/>
              <a:buFont typeface="Symbol" pitchFamily="18" charset="2"/>
              <a:buChar char="-"/>
            </a:pPr>
            <a:r>
              <a:rPr lang="en-GB" sz="1400" b="0" dirty="0" smtClean="0">
                <a:solidFill>
                  <a:schemeClr val="accent1"/>
                </a:solidFill>
              </a:rPr>
              <a:t>Per </a:t>
            </a:r>
            <a:r>
              <a:rPr lang="en-GB" sz="1400" b="0" dirty="0">
                <a:solidFill>
                  <a:schemeClr val="accent1"/>
                </a:solidFill>
              </a:rPr>
              <a:t>management accounts</a:t>
            </a:r>
          </a:p>
          <a:p>
            <a:pPr marL="231775" lvl="1" indent="-230188">
              <a:spcBef>
                <a:spcPct val="20000"/>
              </a:spcBef>
              <a:buClr>
                <a:schemeClr val="accent1"/>
              </a:buClr>
              <a:buSzPct val="125000"/>
              <a:buFont typeface="Arial" pitchFamily="34" charset="0"/>
              <a:buChar char="▪"/>
            </a:pPr>
            <a:r>
              <a:rPr lang="en-GB" sz="1400" b="0" dirty="0" smtClean="0">
                <a:solidFill>
                  <a:schemeClr val="accent1"/>
                </a:solidFill>
              </a:rPr>
              <a:t>Adjustments per </a:t>
            </a:r>
            <a:r>
              <a:rPr lang="en-GB" sz="1400" b="0" dirty="0">
                <a:solidFill>
                  <a:schemeClr val="accent1"/>
                </a:solidFill>
              </a:rPr>
              <a:t>information memorandum</a:t>
            </a:r>
          </a:p>
          <a:p>
            <a:pPr marL="231775" lvl="1" indent="-230188">
              <a:spcBef>
                <a:spcPct val="20000"/>
              </a:spcBef>
              <a:buClr>
                <a:schemeClr val="accent1"/>
              </a:buClr>
              <a:buSzPct val="125000"/>
              <a:buFont typeface="Arial" pitchFamily="34" charset="0"/>
              <a:buChar char="▪"/>
            </a:pPr>
            <a:r>
              <a:rPr lang="en-GB" sz="1400" b="0" dirty="0" smtClean="0">
                <a:solidFill>
                  <a:schemeClr val="accent1"/>
                </a:solidFill>
              </a:rPr>
              <a:t>Adjustments per management presentation </a:t>
            </a:r>
          </a:p>
          <a:p>
            <a:pPr marL="231775" lvl="1" indent="-230188">
              <a:spcBef>
                <a:spcPct val="20000"/>
              </a:spcBef>
              <a:buClr>
                <a:schemeClr val="accent1"/>
              </a:buClr>
              <a:buSzPct val="125000"/>
              <a:buFont typeface="Arial" pitchFamily="34" charset="0"/>
              <a:buChar char="▪"/>
            </a:pPr>
            <a:r>
              <a:rPr lang="en-GB" sz="1400" b="0" dirty="0" smtClean="0">
                <a:solidFill>
                  <a:schemeClr val="accent1"/>
                </a:solidFill>
              </a:rPr>
              <a:t>Management </a:t>
            </a:r>
            <a:r>
              <a:rPr lang="en-GB" sz="1400" b="0" dirty="0">
                <a:solidFill>
                  <a:schemeClr val="accent1"/>
                </a:solidFill>
              </a:rPr>
              <a:t>questioning/discussion</a:t>
            </a:r>
          </a:p>
          <a:p>
            <a:pPr marL="231775" lvl="1" indent="-230188">
              <a:spcBef>
                <a:spcPct val="20000"/>
              </a:spcBef>
              <a:buClr>
                <a:schemeClr val="accent1"/>
              </a:buClr>
              <a:buSzPct val="125000"/>
              <a:buFont typeface="Arial" pitchFamily="34" charset="0"/>
              <a:buChar char="▪"/>
            </a:pPr>
            <a:r>
              <a:rPr lang="en-GB" sz="1400" b="0" dirty="0">
                <a:solidFill>
                  <a:schemeClr val="accent1"/>
                </a:solidFill>
              </a:rPr>
              <a:t>Audit differences highlighted in audit files</a:t>
            </a:r>
          </a:p>
          <a:p>
            <a:pPr marL="231775" lvl="1" indent="-230188">
              <a:spcBef>
                <a:spcPct val="20000"/>
              </a:spcBef>
              <a:buClr>
                <a:schemeClr val="accent1"/>
              </a:buClr>
              <a:buSzPct val="125000"/>
              <a:buFont typeface="Arial" pitchFamily="34" charset="0"/>
              <a:buChar char="▪"/>
            </a:pPr>
            <a:r>
              <a:rPr lang="en-GB" sz="1400" b="0" dirty="0">
                <a:solidFill>
                  <a:schemeClr val="accent1"/>
                </a:solidFill>
              </a:rPr>
              <a:t>Board minutes</a:t>
            </a:r>
          </a:p>
          <a:p>
            <a:pPr marL="231775" lvl="1" indent="-230188">
              <a:spcBef>
                <a:spcPct val="20000"/>
              </a:spcBef>
              <a:buClr>
                <a:schemeClr val="accent1"/>
              </a:buClr>
              <a:buSzPct val="125000"/>
              <a:buFont typeface="Arial" pitchFamily="34" charset="0"/>
              <a:buChar char="▪"/>
            </a:pPr>
            <a:r>
              <a:rPr lang="en-GB" sz="1400" b="0" dirty="0">
                <a:solidFill>
                  <a:schemeClr val="accent1"/>
                </a:solidFill>
              </a:rPr>
              <a:t>Constant </a:t>
            </a:r>
            <a:r>
              <a:rPr lang="en-GB" sz="1400" b="0" dirty="0" smtClean="0">
                <a:solidFill>
                  <a:schemeClr val="accent1"/>
                </a:solidFill>
              </a:rPr>
              <a:t>FX</a:t>
            </a:r>
          </a:p>
        </p:txBody>
      </p:sp>
      <p:sp>
        <p:nvSpPr>
          <p:cNvPr id="833541" name="Text Box 5"/>
          <p:cNvSpPr txBox="1">
            <a:spLocks noChangeArrowheads="1"/>
          </p:cNvSpPr>
          <p:nvPr/>
        </p:nvSpPr>
        <p:spPr bwMode="auto">
          <a:xfrm>
            <a:off x="252047" y="5333408"/>
            <a:ext cx="4254012" cy="657225"/>
          </a:xfrm>
          <a:prstGeom prst="rect">
            <a:avLst/>
          </a:prstGeom>
          <a:solidFill>
            <a:srgbClr val="8E258D"/>
          </a:solidFill>
          <a:ln w="6350" algn="ctr">
            <a:noFill/>
            <a:miter lim="800000"/>
            <a:headEnd/>
            <a:tailEnd/>
          </a:ln>
          <a:effectLst/>
        </p:spPr>
        <p:txBody>
          <a:bodyPr lIns="54000" tIns="54000" rIns="54000" bIns="54000" anchor="ctr"/>
          <a:lstStyle/>
          <a:p>
            <a:pPr algn="ctr" defTabSz="762000">
              <a:spcBef>
                <a:spcPct val="20000"/>
              </a:spcBef>
            </a:pPr>
            <a:r>
              <a:rPr lang="en-GB" sz="1600" b="1">
                <a:solidFill>
                  <a:schemeClr val="bg1"/>
                </a:solidFill>
                <a:cs typeface="Arial" pitchFamily="34" charset="0"/>
              </a:rPr>
              <a:t>Watch out for bias</a:t>
            </a:r>
          </a:p>
        </p:txBody>
      </p:sp>
      <p:sp>
        <p:nvSpPr>
          <p:cNvPr id="833542" name="AutoShape 6"/>
          <p:cNvSpPr>
            <a:spLocks noChangeArrowheads="1"/>
          </p:cNvSpPr>
          <p:nvPr/>
        </p:nvSpPr>
        <p:spPr bwMode="auto">
          <a:xfrm rot="21600000" flipH="1" flipV="1">
            <a:off x="2129564" y="4623794"/>
            <a:ext cx="671146" cy="628650"/>
          </a:xfrm>
          <a:prstGeom prst="upArrow">
            <a:avLst>
              <a:gd name="adj1" fmla="val 64769"/>
              <a:gd name="adj2" fmla="val 46208"/>
            </a:avLst>
          </a:prstGeom>
          <a:gradFill rotWithShape="0">
            <a:gsLst>
              <a:gs pos="0">
                <a:schemeClr val="accent1">
                  <a:gamma/>
                  <a:tint val="63922"/>
                  <a:invGamma/>
                </a:schemeClr>
              </a:gs>
              <a:gs pos="100000">
                <a:schemeClr val="accent1"/>
              </a:gs>
            </a:gsLst>
            <a:lin ang="5400000" scaled="1"/>
          </a:gradFill>
          <a:ln w="6350">
            <a:noFill/>
            <a:miter lim="800000"/>
            <a:headEnd type="none" w="sm" len="sm"/>
            <a:tailEnd type="none" w="sm" len="sm"/>
          </a:ln>
          <a:effectLst/>
        </p:spPr>
        <p:txBody>
          <a:bodyPr wrap="none" anchor="ctr"/>
          <a:lstStyle/>
          <a:p>
            <a:endParaRPr lang="en-US"/>
          </a:p>
        </p:txBody>
      </p:sp>
      <p:sp>
        <p:nvSpPr>
          <p:cNvPr id="833544" name="Text Box 8"/>
          <p:cNvSpPr txBox="1">
            <a:spLocks noChangeArrowheads="1"/>
          </p:cNvSpPr>
          <p:nvPr/>
        </p:nvSpPr>
        <p:spPr bwMode="blackWhite">
          <a:xfrm>
            <a:off x="4639408" y="1268413"/>
            <a:ext cx="4251081" cy="360362"/>
          </a:xfrm>
          <a:prstGeom prst="rect">
            <a:avLst/>
          </a:prstGeom>
          <a:solidFill>
            <a:srgbClr val="007C92"/>
          </a:solidFill>
          <a:ln w="6350" algn="ctr">
            <a:solidFill>
              <a:schemeClr val="accent1"/>
            </a:solidFill>
            <a:miter lim="800000"/>
            <a:headEnd/>
            <a:tailEnd/>
          </a:ln>
          <a:effectLst/>
        </p:spPr>
        <p:txBody>
          <a:bodyPr lIns="54000" tIns="54000" rIns="54000" bIns="54000" anchor="ctr"/>
          <a:lstStyle/>
          <a:p>
            <a:pPr algn="ctr"/>
            <a:r>
              <a:rPr lang="en-GB" sz="1400" b="1">
                <a:solidFill>
                  <a:schemeClr val="bg1"/>
                </a:solidFill>
                <a:cs typeface="Arial" pitchFamily="34" charset="0"/>
              </a:rPr>
              <a:t>From robust DD</a:t>
            </a:r>
          </a:p>
        </p:txBody>
      </p:sp>
      <p:sp>
        <p:nvSpPr>
          <p:cNvPr id="833545" name="Rectangle 9"/>
          <p:cNvSpPr>
            <a:spLocks noChangeArrowheads="1"/>
          </p:cNvSpPr>
          <p:nvPr/>
        </p:nvSpPr>
        <p:spPr bwMode="auto">
          <a:xfrm>
            <a:off x="4639408" y="1725614"/>
            <a:ext cx="4252546" cy="2774467"/>
          </a:xfrm>
          <a:prstGeom prst="rect">
            <a:avLst/>
          </a:prstGeom>
          <a:solidFill>
            <a:schemeClr val="bg1"/>
          </a:solidFill>
          <a:ln w="9525">
            <a:solidFill>
              <a:schemeClr val="accent1"/>
            </a:solidFill>
            <a:miter lim="800000"/>
            <a:headEnd/>
            <a:tailEnd/>
          </a:ln>
          <a:effectLst/>
        </p:spPr>
        <p:txBody>
          <a:bodyPr lIns="54000" tIns="54000" rIns="54000" bIns="54000"/>
          <a:lstStyle/>
          <a:p>
            <a:pPr marL="231775" lvl="1" indent="-230188">
              <a:spcBef>
                <a:spcPct val="20000"/>
              </a:spcBef>
              <a:buClr>
                <a:schemeClr val="accent1"/>
              </a:buClr>
              <a:buSzPct val="125000"/>
              <a:buFont typeface="Arial" pitchFamily="34" charset="0"/>
              <a:buChar char="▪"/>
            </a:pPr>
            <a:r>
              <a:rPr lang="en-GB" sz="1400" b="0" dirty="0">
                <a:solidFill>
                  <a:schemeClr val="accent1"/>
                </a:solidFill>
              </a:rPr>
              <a:t>Monthly analysis – sales, COS</a:t>
            </a:r>
          </a:p>
          <a:p>
            <a:pPr marL="231775" lvl="1" indent="-230188">
              <a:spcBef>
                <a:spcPct val="20000"/>
              </a:spcBef>
              <a:buClr>
                <a:schemeClr val="accent1"/>
              </a:buClr>
              <a:buSzPct val="125000"/>
              <a:buFont typeface="Arial" pitchFamily="34" charset="0"/>
              <a:buChar char="▪"/>
            </a:pPr>
            <a:r>
              <a:rPr lang="en-GB" sz="1400" b="0" dirty="0">
                <a:solidFill>
                  <a:schemeClr val="accent1"/>
                </a:solidFill>
              </a:rPr>
              <a:t>Detailed </a:t>
            </a:r>
            <a:r>
              <a:rPr lang="en-GB" sz="1400" b="0" dirty="0" smtClean="0">
                <a:solidFill>
                  <a:schemeClr val="accent1"/>
                </a:solidFill>
              </a:rPr>
              <a:t>analysis of</a:t>
            </a:r>
            <a:r>
              <a:rPr lang="en-GB" sz="1400" b="0" dirty="0">
                <a:solidFill>
                  <a:schemeClr val="accent1"/>
                </a:solidFill>
              </a:rPr>
              <a:t>:</a:t>
            </a:r>
          </a:p>
          <a:p>
            <a:pPr marL="457200" lvl="2" indent="-228600">
              <a:spcBef>
                <a:spcPct val="20000"/>
              </a:spcBef>
              <a:buClr>
                <a:schemeClr val="accent1"/>
              </a:buClr>
              <a:buSzPct val="85000"/>
              <a:buFont typeface="Symbol" pitchFamily="18" charset="2"/>
              <a:buChar char="-"/>
            </a:pPr>
            <a:r>
              <a:rPr lang="en-GB" sz="1400" b="0" dirty="0" smtClean="0">
                <a:solidFill>
                  <a:schemeClr val="accent1"/>
                </a:solidFill>
              </a:rPr>
              <a:t>Other </a:t>
            </a:r>
            <a:r>
              <a:rPr lang="en-GB" sz="1400" b="0" dirty="0">
                <a:solidFill>
                  <a:schemeClr val="accent1"/>
                </a:solidFill>
              </a:rPr>
              <a:t>income/expenses</a:t>
            </a:r>
          </a:p>
          <a:p>
            <a:pPr marL="457200" lvl="2" indent="-228600">
              <a:spcBef>
                <a:spcPct val="20000"/>
              </a:spcBef>
              <a:buClr>
                <a:schemeClr val="accent1"/>
              </a:buClr>
              <a:buSzPct val="85000"/>
              <a:buFont typeface="Symbol" pitchFamily="18" charset="2"/>
              <a:buChar char="-"/>
            </a:pPr>
            <a:r>
              <a:rPr lang="en-GB" sz="1400" b="0" dirty="0" smtClean="0">
                <a:solidFill>
                  <a:schemeClr val="accent1"/>
                </a:solidFill>
              </a:rPr>
              <a:t>Other </a:t>
            </a:r>
            <a:r>
              <a:rPr lang="en-GB" sz="1400" b="0" dirty="0">
                <a:solidFill>
                  <a:schemeClr val="accent1"/>
                </a:solidFill>
              </a:rPr>
              <a:t>debtors/creditors</a:t>
            </a:r>
          </a:p>
          <a:p>
            <a:pPr marL="231775" lvl="1" indent="-230188">
              <a:spcBef>
                <a:spcPct val="20000"/>
              </a:spcBef>
              <a:buClr>
                <a:schemeClr val="accent1"/>
              </a:buClr>
              <a:buSzPct val="125000"/>
              <a:buFont typeface="Arial" pitchFamily="34" charset="0"/>
              <a:buChar char="▪"/>
            </a:pPr>
            <a:r>
              <a:rPr lang="en-GB" sz="1400" b="0" dirty="0">
                <a:solidFill>
                  <a:schemeClr val="accent1"/>
                </a:solidFill>
              </a:rPr>
              <a:t>Analytical review/bridge analysis</a:t>
            </a:r>
          </a:p>
          <a:p>
            <a:pPr marL="231775" lvl="1" indent="-230188">
              <a:spcBef>
                <a:spcPct val="20000"/>
              </a:spcBef>
              <a:buClr>
                <a:schemeClr val="accent1"/>
              </a:buClr>
              <a:buSzPct val="125000"/>
              <a:buFont typeface="Arial" pitchFamily="34" charset="0"/>
              <a:buChar char="▪"/>
            </a:pPr>
            <a:r>
              <a:rPr lang="en-GB" sz="1400" b="0" dirty="0">
                <a:solidFill>
                  <a:schemeClr val="accent1"/>
                </a:solidFill>
              </a:rPr>
              <a:t>Focus on subjective accounting including provision movements</a:t>
            </a:r>
          </a:p>
          <a:p>
            <a:pPr marL="231775" lvl="1" indent="-230188">
              <a:spcBef>
                <a:spcPct val="20000"/>
              </a:spcBef>
              <a:buClr>
                <a:schemeClr val="accent1"/>
              </a:buClr>
              <a:buSzPct val="125000"/>
              <a:buFont typeface="Arial" pitchFamily="34" charset="0"/>
              <a:buChar char="▪"/>
            </a:pPr>
            <a:r>
              <a:rPr lang="en-GB" sz="1400" b="0" dirty="0">
                <a:solidFill>
                  <a:schemeClr val="accent1"/>
                </a:solidFill>
              </a:rPr>
              <a:t>Changes in accounting policies including </a:t>
            </a:r>
            <a:r>
              <a:rPr lang="en-GB" sz="1400" b="0" dirty="0" smtClean="0">
                <a:solidFill>
                  <a:schemeClr val="accent1"/>
                </a:solidFill>
              </a:rPr>
              <a:t>reclassifications</a:t>
            </a:r>
          </a:p>
          <a:p>
            <a:pPr marL="231775" lvl="1" indent="-230188">
              <a:spcBef>
                <a:spcPct val="20000"/>
              </a:spcBef>
              <a:buClr>
                <a:schemeClr val="accent1"/>
              </a:buClr>
              <a:buSzPct val="125000"/>
              <a:buFont typeface="Arial" pitchFamily="34" charset="0"/>
              <a:buChar char="▪"/>
            </a:pPr>
            <a:r>
              <a:rPr lang="en-GB" sz="1400" dirty="0" smtClean="0">
                <a:solidFill>
                  <a:schemeClr val="accent1"/>
                </a:solidFill>
              </a:rPr>
              <a:t>Review of account level trial balance (often line by line) </a:t>
            </a:r>
            <a:endParaRPr lang="en-GB" sz="1400" b="0" dirty="0">
              <a:solidFill>
                <a:schemeClr val="accent1"/>
              </a:solidFill>
            </a:endParaRPr>
          </a:p>
          <a:p>
            <a:pPr marL="180975" lvl="1" indent="-179388">
              <a:spcBef>
                <a:spcPct val="20000"/>
              </a:spcBef>
              <a:buClr>
                <a:schemeClr val="accent1"/>
              </a:buClr>
              <a:buSzPct val="85000"/>
              <a:buFont typeface="Wingdings" pitchFamily="2" charset="2"/>
              <a:buNone/>
            </a:pPr>
            <a:endParaRPr lang="en-GB" sz="1400" b="0" dirty="0">
              <a:solidFill>
                <a:schemeClr val="accent1"/>
              </a:solidFill>
            </a:endParaRPr>
          </a:p>
        </p:txBody>
      </p:sp>
      <p:sp>
        <p:nvSpPr>
          <p:cNvPr id="833546" name="Text Box 10"/>
          <p:cNvSpPr txBox="1">
            <a:spLocks noChangeArrowheads="1"/>
          </p:cNvSpPr>
          <p:nvPr/>
        </p:nvSpPr>
        <p:spPr bwMode="auto">
          <a:xfrm>
            <a:off x="4639408" y="5333408"/>
            <a:ext cx="4251081" cy="657225"/>
          </a:xfrm>
          <a:prstGeom prst="rect">
            <a:avLst/>
          </a:prstGeom>
          <a:solidFill>
            <a:srgbClr val="8E258D"/>
          </a:solidFill>
          <a:ln w="6350" algn="ctr">
            <a:noFill/>
            <a:miter lim="800000"/>
            <a:headEnd/>
            <a:tailEnd/>
          </a:ln>
          <a:effectLst/>
        </p:spPr>
        <p:txBody>
          <a:bodyPr lIns="54000" tIns="54000" rIns="54000" bIns="54000" anchor="ctr"/>
          <a:lstStyle/>
          <a:p>
            <a:pPr algn="ctr" defTabSz="762000">
              <a:spcBef>
                <a:spcPct val="20000"/>
              </a:spcBef>
            </a:pPr>
            <a:r>
              <a:rPr lang="en-GB" sz="1600" b="1">
                <a:solidFill>
                  <a:schemeClr val="bg1"/>
                </a:solidFill>
                <a:cs typeface="Arial" pitchFamily="34" charset="0"/>
              </a:rPr>
              <a:t>Grill the detail</a:t>
            </a:r>
          </a:p>
        </p:txBody>
      </p:sp>
      <p:sp>
        <p:nvSpPr>
          <p:cNvPr id="833547" name="AutoShape 11"/>
          <p:cNvSpPr>
            <a:spLocks noChangeArrowheads="1"/>
          </p:cNvSpPr>
          <p:nvPr/>
        </p:nvSpPr>
        <p:spPr bwMode="auto">
          <a:xfrm rot="21600000" flipH="1" flipV="1">
            <a:off x="6351075" y="4623794"/>
            <a:ext cx="671146" cy="628650"/>
          </a:xfrm>
          <a:prstGeom prst="upArrow">
            <a:avLst>
              <a:gd name="adj1" fmla="val 64769"/>
              <a:gd name="adj2" fmla="val 46208"/>
            </a:avLst>
          </a:prstGeom>
          <a:gradFill rotWithShape="0">
            <a:gsLst>
              <a:gs pos="0">
                <a:schemeClr val="accent1">
                  <a:gamma/>
                  <a:tint val="63922"/>
                  <a:invGamma/>
                </a:schemeClr>
              </a:gs>
              <a:gs pos="100000">
                <a:schemeClr val="accent1"/>
              </a:gs>
            </a:gsLst>
            <a:lin ang="5400000" scaled="1"/>
          </a:gradFill>
          <a:ln w="6350">
            <a:noFill/>
            <a:miter lim="800000"/>
            <a:headEnd type="none" w="sm" len="sm"/>
            <a:tailEnd type="none" w="sm" len="sm"/>
          </a:ln>
          <a:effectLst/>
        </p:spPr>
        <p:txBody>
          <a:bodyPr wrap="none" anchor="ctr"/>
          <a:lstStyle/>
          <a:p>
            <a:endParaRPr lang="en-US"/>
          </a:p>
        </p:txBody>
      </p:sp>
      <p:pic>
        <p:nvPicPr>
          <p:cNvPr id="13" name="Picture 12"/>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Grp="1" noChangeArrowheads="1"/>
          </p:cNvSpPr>
          <p:nvPr>
            <p:ph type="title"/>
          </p:nvPr>
        </p:nvSpPr>
        <p:spPr bwMode="gray">
          <a:xfrm>
            <a:off x="252046" y="1"/>
            <a:ext cx="8297008" cy="982663"/>
          </a:xfrm>
        </p:spPr>
        <p:txBody>
          <a:bodyPr/>
          <a:lstStyle/>
          <a:p>
            <a:r>
              <a:rPr lang="en-US" altLang="en-US" sz="1800" b="0" dirty="0" smtClean="0">
                <a:solidFill>
                  <a:schemeClr val="accent1">
                    <a:lumMod val="20000"/>
                    <a:lumOff val="80000"/>
                  </a:schemeClr>
                </a:solidFill>
                <a:latin typeface="Arial" charset="0"/>
                <a:cs typeface="Arial" charset="0"/>
              </a:rPr>
              <a:t>Quality of earnings: Due diligence considerations</a:t>
            </a:r>
            <a:br>
              <a:rPr lang="en-US" altLang="en-US" sz="1800" b="0" dirty="0" smtClean="0">
                <a:solidFill>
                  <a:schemeClr val="accent1">
                    <a:lumMod val="20000"/>
                    <a:lumOff val="80000"/>
                  </a:schemeClr>
                </a:solidFill>
                <a:latin typeface="Arial" charset="0"/>
                <a:cs typeface="Arial" charset="0"/>
              </a:rPr>
            </a:br>
            <a:r>
              <a:rPr lang="en-GB" sz="1800" dirty="0" smtClean="0"/>
              <a:t>Don’t </a:t>
            </a:r>
            <a:r>
              <a:rPr lang="en-GB" sz="1800" dirty="0"/>
              <a:t>forget the </a:t>
            </a:r>
            <a:r>
              <a:rPr lang="en-GB" sz="1800" dirty="0" smtClean="0"/>
              <a:t>balance sheet!</a:t>
            </a:r>
            <a:endParaRPr lang="en-GB" sz="1800" dirty="0"/>
          </a:p>
        </p:txBody>
      </p:sp>
      <p:sp>
        <p:nvSpPr>
          <p:cNvPr id="1092611" name="Rectangle 3"/>
          <p:cNvSpPr>
            <a:spLocks noGrp="1" noChangeArrowheads="1"/>
          </p:cNvSpPr>
          <p:nvPr>
            <p:ph type="body" idx="1"/>
          </p:nvPr>
        </p:nvSpPr>
        <p:spPr/>
        <p:txBody>
          <a:bodyPr/>
          <a:lstStyle/>
          <a:p>
            <a:pPr lvl="1">
              <a:buSzPct val="125000"/>
              <a:buFont typeface="Arial" pitchFamily="34" charset="0"/>
              <a:buChar char="▪"/>
            </a:pPr>
            <a:r>
              <a:rPr lang="en-GB" sz="1400" dirty="0"/>
              <a:t>A frequent pitfall of underlying earnings analysis is the focus on the </a:t>
            </a:r>
            <a:r>
              <a:rPr lang="en-GB" sz="1400" dirty="0" smtClean="0"/>
              <a:t>income statement for </a:t>
            </a:r>
            <a:r>
              <a:rPr lang="en-GB" sz="1400" dirty="0"/>
              <a:t>one off items.  Often there are a number of items that can be found in the balance sheet.  For example accruals releases or changes in accounting policies</a:t>
            </a:r>
          </a:p>
          <a:p>
            <a:pPr lvl="1">
              <a:buSzPct val="125000"/>
              <a:buFont typeface="Arial" pitchFamily="34" charset="0"/>
              <a:buChar char="▪"/>
            </a:pPr>
            <a:r>
              <a:rPr lang="en-GB" sz="1400" dirty="0"/>
              <a:t>The movement in the balance sheet from the beginning to the end of the year should be explained by reference to cash movements and non cash movements, one off/non recurring items.  The non cash movements should be an area of focus for us as these often include subjective accounting treatments which could be classified as an underlying earnings adjustment</a:t>
            </a:r>
          </a:p>
          <a:p>
            <a:pPr lvl="1">
              <a:buSzPct val="125000"/>
              <a:buFont typeface="Arial" pitchFamily="34" charset="0"/>
              <a:buChar char="▪"/>
            </a:pPr>
            <a:r>
              <a:rPr lang="en-GB" sz="1400" dirty="0"/>
              <a:t>Another benefits of focusing on the net asset movement is that it provides a check that our understanding of cash and non cash movements is correct.  It also </a:t>
            </a:r>
            <a:r>
              <a:rPr lang="en-GB" sz="1400" dirty="0" smtClean="0"/>
              <a:t>helps ensure </a:t>
            </a:r>
            <a:r>
              <a:rPr lang="en-GB" sz="1400" dirty="0"/>
              <a:t>we have not misunderstood movements in the net assets</a:t>
            </a:r>
          </a:p>
          <a:p>
            <a:pPr lvl="1">
              <a:buSzPct val="125000"/>
              <a:buFont typeface="Arial" pitchFamily="34" charset="0"/>
              <a:buChar char="▪"/>
            </a:pPr>
            <a:r>
              <a:rPr lang="en-GB" sz="1400" dirty="0"/>
              <a:t>By using a </a:t>
            </a:r>
            <a:r>
              <a:rPr lang="en-GB" sz="1400" dirty="0" smtClean="0"/>
              <a:t>standardized </a:t>
            </a:r>
            <a:r>
              <a:rPr lang="en-GB" sz="1400" dirty="0"/>
              <a:t>framework for the analysis we should be able to demonstrate that we know how the net assets of the business has redeveloped over the period under review and how the movement links to the profit and loss account and cash flow </a:t>
            </a:r>
            <a:r>
              <a:rPr lang="en-GB" sz="1400" dirty="0" smtClean="0"/>
              <a:t>statements</a:t>
            </a:r>
          </a:p>
          <a:p>
            <a:pPr lvl="1">
              <a:buSzPct val="125000"/>
              <a:buFont typeface="Arial" pitchFamily="34" charset="0"/>
              <a:buChar char="▪"/>
            </a:pPr>
            <a:r>
              <a:rPr lang="en-GB" dirty="0" smtClean="0"/>
              <a:t>See table in the next page for an illustrative example of potential adjustments which can be found in the balance sheet </a:t>
            </a:r>
            <a:endParaRPr lang="en-GB" sz="1400" dirty="0"/>
          </a:p>
        </p:txBody>
      </p:sp>
      <p:pic>
        <p:nvPicPr>
          <p:cNvPr id="6" name="Picture 5"/>
          <p:cNvPicPr>
            <a:picLocks noChangeAspect="1" noChangeArrowheads="1"/>
          </p:cNvPicPr>
          <p:nvPr/>
        </p:nvPicPr>
        <p:blipFill>
          <a:blip r:embed="rId3" cstate="print"/>
          <a:srcRect/>
          <a:stretch>
            <a:fillRect/>
          </a:stretch>
        </p:blipFill>
        <p:spPr bwMode="auto">
          <a:xfrm>
            <a:off x="8045981" y="50800"/>
            <a:ext cx="82296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ASFONT" val="Univers55"/>
</p:tagLst>
</file>

<file path=ppt/tags/tag10.xml><?xml version="1.0" encoding="utf-8"?>
<p:tagLst xmlns:a="http://schemas.openxmlformats.org/drawingml/2006/main" xmlns:r="http://schemas.openxmlformats.org/officeDocument/2006/relationships" xmlns:p="http://schemas.openxmlformats.org/presentationml/2006/main">
  <p:tag name="FASLEFT" val="209"/>
  <p:tag name="FASTOP" val="141.875"/>
  <p:tag name="FASHEIGHT" val="30"/>
  <p:tag name="FASWIDTH" val="75.125"/>
</p:tagLst>
</file>

<file path=ppt/tags/tag11.xml><?xml version="1.0" encoding="utf-8"?>
<p:tagLst xmlns:a="http://schemas.openxmlformats.org/drawingml/2006/main" xmlns:r="http://schemas.openxmlformats.org/officeDocument/2006/relationships" xmlns:p="http://schemas.openxmlformats.org/presentationml/2006/main">
  <p:tag name="FASFONT" val="Univers55"/>
</p:tagLst>
</file>

<file path=ppt/tags/tag12.xml><?xml version="1.0" encoding="utf-8"?>
<p:tagLst xmlns:a="http://schemas.openxmlformats.org/drawingml/2006/main" xmlns:r="http://schemas.openxmlformats.org/officeDocument/2006/relationships" xmlns:p="http://schemas.openxmlformats.org/presentationml/2006/main">
  <p:tag name="ADV_TOP" val="54.5"/>
  <p:tag name="ADV_LEFT" val="129.8268"/>
  <p:tag name="ADV_HEIGHT" val="17"/>
  <p:tag name="ADV_WIDTH" val="35.75"/>
</p:tagLst>
</file>

<file path=ppt/tags/tag13.xml><?xml version="1.0" encoding="utf-8"?>
<p:tagLst xmlns:a="http://schemas.openxmlformats.org/drawingml/2006/main" xmlns:r="http://schemas.openxmlformats.org/officeDocument/2006/relationships" xmlns:p="http://schemas.openxmlformats.org/presentationml/2006/main">
  <p:tag name="ADV_TOP" val="54.5"/>
  <p:tag name="ADV_LEFT" val="129.8268"/>
  <p:tag name="ADV_HEIGHT" val="17"/>
  <p:tag name="ADV_WIDTH" val="35.75"/>
</p:tagLst>
</file>

<file path=ppt/tags/tag2.xml><?xml version="1.0" encoding="utf-8"?>
<p:tagLst xmlns:a="http://schemas.openxmlformats.org/drawingml/2006/main" xmlns:r="http://schemas.openxmlformats.org/officeDocument/2006/relationships" xmlns:p="http://schemas.openxmlformats.org/presentationml/2006/main">
  <p:tag name="FASFONT" val="Univers55"/>
</p:tagLst>
</file>

<file path=ppt/tags/tag3.xml><?xml version="1.0" encoding="utf-8"?>
<p:tagLst xmlns:a="http://schemas.openxmlformats.org/drawingml/2006/main" xmlns:r="http://schemas.openxmlformats.org/officeDocument/2006/relationships" xmlns:p="http://schemas.openxmlformats.org/presentationml/2006/main">
  <p:tag name="FASFONT" val="Univers55"/>
</p:tagLst>
</file>

<file path=ppt/tags/tag4.xml><?xml version="1.0" encoding="utf-8"?>
<p:tagLst xmlns:a="http://schemas.openxmlformats.org/drawingml/2006/main" xmlns:r="http://schemas.openxmlformats.org/officeDocument/2006/relationships" xmlns:p="http://schemas.openxmlformats.org/presentationml/2006/main">
  <p:tag name="FASFONT" val="Univers55"/>
</p:tagLst>
</file>

<file path=ppt/tags/tag5.xml><?xml version="1.0" encoding="utf-8"?>
<p:tagLst xmlns:a="http://schemas.openxmlformats.org/drawingml/2006/main" xmlns:r="http://schemas.openxmlformats.org/officeDocument/2006/relationships" xmlns:p="http://schemas.openxmlformats.org/presentationml/2006/main">
  <p:tag name="FASFONT" val="Univers55"/>
</p:tagLst>
</file>

<file path=ppt/tags/tag6.xml><?xml version="1.0" encoding="utf-8"?>
<p:tagLst xmlns:a="http://schemas.openxmlformats.org/drawingml/2006/main" xmlns:r="http://schemas.openxmlformats.org/officeDocument/2006/relationships" xmlns:p="http://schemas.openxmlformats.org/presentationml/2006/main">
  <p:tag name="FASFONT" val="Univers55"/>
</p:tagLst>
</file>

<file path=ppt/tags/tag7.xml><?xml version="1.0" encoding="utf-8"?>
<p:tagLst xmlns:a="http://schemas.openxmlformats.org/drawingml/2006/main" xmlns:r="http://schemas.openxmlformats.org/officeDocument/2006/relationships" xmlns:p="http://schemas.openxmlformats.org/presentationml/2006/main">
  <p:tag name="FASLEFT" val="146.25"/>
  <p:tag name="FASTOP" val="99.875"/>
  <p:tag name="FASHEIGHT" val="36"/>
  <p:tag name="FASWIDTH" val="51.25"/>
</p:tagLst>
</file>

<file path=ppt/tags/tag8.xml><?xml version="1.0" encoding="utf-8"?>
<p:tagLst xmlns:a="http://schemas.openxmlformats.org/drawingml/2006/main" xmlns:r="http://schemas.openxmlformats.org/officeDocument/2006/relationships" xmlns:p="http://schemas.openxmlformats.org/presentationml/2006/main">
  <p:tag name="FASLEFT" val="209"/>
  <p:tag name="FASTOP" val="141.875"/>
  <p:tag name="FASHEIGHT" val="30"/>
  <p:tag name="FASWIDTH" val="75.125"/>
</p:tagLst>
</file>

<file path=ppt/tags/tag9.xml><?xml version="1.0" encoding="utf-8"?>
<p:tagLst xmlns:a="http://schemas.openxmlformats.org/drawingml/2006/main" xmlns:r="http://schemas.openxmlformats.org/officeDocument/2006/relationships" xmlns:p="http://schemas.openxmlformats.org/presentationml/2006/main">
  <p:tag name="FASLEFT" val="146.25"/>
  <p:tag name="FASTOP" val="99.875"/>
  <p:tag name="FASHEIGHT" val="36"/>
  <p:tag name="FASWIDTH" val="51.25"/>
</p:tagLst>
</file>

<file path=ppt/theme/theme1.xml><?xml version="1.0" encoding="utf-8"?>
<a:theme xmlns:a="http://schemas.openxmlformats.org/drawingml/2006/main" name="KPMG Template 2007">
  <a:themeElements>
    <a:clrScheme name="Custom 34">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E"/>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This document is focused on how we carry out our financial due diligence work in relation to quality of earnings.  It explains how we might plan and execute our analysis, and what the outputs may look like.  </Abstract>
    <Category_x002f_DocumentType xmlns="be912a0f-871e-4bc8-abfc-ad9b3a1cba72">Methodology &amp; Tools | Technique Paper</Category_x002f_DocumentType>
    <Toolkit xmlns="be912a0f-871e-4bc8-abfc-ad9b3a1cba72">Financial Due Diligence</Toolkit>
    <Expiry_x0020_Date xmlns="be912a0f-871e-4bc8-abfc-ad9b3a1cba72">2013-10-24T22:00:00+00:00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FDD_WA_Earnings</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2012-01-23T23:00:00+00:00</Publication_x0020_Date>
    <Primary_x0020_Language xmlns="be912a0f-871e-4bc8-abfc-ad9b3a1cba72">English</Primary_x0020_Language>
  </documentManagement>
</p:properties>
</file>

<file path=customXml/itemProps1.xml><?xml version="1.0" encoding="utf-8"?>
<ds:datastoreItem xmlns:ds="http://schemas.openxmlformats.org/officeDocument/2006/customXml" ds:itemID="{38E2CF56-E79F-459F-BEC4-3B1B6FACE6A6}"/>
</file>

<file path=customXml/itemProps2.xml><?xml version="1.0" encoding="utf-8"?>
<ds:datastoreItem xmlns:ds="http://schemas.openxmlformats.org/officeDocument/2006/customXml" ds:itemID="{EB06CEE1-06E1-4EB7-9DB8-2A240DB806F7}"/>
</file>

<file path=customXml/itemProps3.xml><?xml version="1.0" encoding="utf-8"?>
<ds:datastoreItem xmlns:ds="http://schemas.openxmlformats.org/officeDocument/2006/customXml" ds:itemID="{448EFEAA-CF4E-49F3-B01C-463B05AF24DD}"/>
</file>

<file path=customXml/itemProps4.xml><?xml version="1.0" encoding="utf-8"?>
<ds:datastoreItem xmlns:ds="http://schemas.openxmlformats.org/officeDocument/2006/customXml" ds:itemID="{9F0E4175-71E8-4600-A038-58164A77081A}"/>
</file>

<file path=docProps/app.xml><?xml version="1.0" encoding="utf-8"?>
<Properties xmlns="http://schemas.openxmlformats.org/officeDocument/2006/extended-properties" xmlns:vt="http://schemas.openxmlformats.org/officeDocument/2006/docPropsVTypes">
  <Template/>
  <TotalTime>0</TotalTime>
  <Words>4218</Words>
  <Application>Microsoft Office PowerPoint</Application>
  <PresentationFormat>On-screen Show (4:3)</PresentationFormat>
  <Paragraphs>625</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KPMG Template 2007</vt:lpstr>
      <vt:lpstr>Slide 0</vt:lpstr>
      <vt:lpstr>Slide 1</vt:lpstr>
      <vt:lpstr>Quality of earnings: Due diligence considerations Contents </vt:lpstr>
      <vt:lpstr>Quality of earnings: Due diligence considerations Why do due diligence on earnings? </vt:lpstr>
      <vt:lpstr>Quality of earnings: Due diligence considerations What are the categories of EBITDA adjustments?</vt:lpstr>
      <vt:lpstr>Quality of earnings: Due diligence considerations What are the types of normalization adjustments?</vt:lpstr>
      <vt:lpstr>Slide 6</vt:lpstr>
      <vt:lpstr>Quality of earnings: Due diligence considerations How do I identify adjustments?</vt:lpstr>
      <vt:lpstr>Quality of earnings: Due diligence considerations Don’t forget the balance sheet!</vt:lpstr>
      <vt:lpstr>Quality of earnings: Due diligence considerations Don’t forget the adjustments which can be found in the balance sheet</vt:lpstr>
      <vt:lpstr>Quality of earnings: Due diligence considerations How do I challenge (management) adjustments?</vt:lpstr>
      <vt:lpstr>Quality of earnings: Due diligence considerations Why should I challenge (management) adjustments?</vt:lpstr>
      <vt:lpstr>Quality of earnings: Due diligence considerations What template should I use to present adjustments?</vt:lpstr>
      <vt:lpstr>Quality of earnings: Due diligence considerations Presentation of adjustments</vt:lpstr>
      <vt:lpstr>Quality of earnings: Due diligence considerations Potential EBITDA adjustments – non recurring/one-off items  </vt:lpstr>
      <vt:lpstr>Quality of earnings: Due diligence considerations Potential EBITDA adjustments – accounting changes and estimates</vt:lpstr>
      <vt:lpstr>Quality of earnings: Due diligence considerations Potential EBITDA adjustments – accounting changes and estimates</vt:lpstr>
      <vt:lpstr>Quality of earnings: Due diligence considerations Potential EBITDA adjustments – accounting changes and estimates</vt:lpstr>
      <vt:lpstr>Quality of earnings: Due diligence considerations Potential EBITDA adjustments – accounting changes and estimates</vt:lpstr>
      <vt:lpstr>Quality of earnings: Due diligence considerations Potential EBITDA adjustments – what NOT to adjust </vt:lpstr>
      <vt:lpstr>Quality of earnings: Due diligence considerations Potential pro-forma adjustments </vt:lpstr>
      <vt:lpstr>Quality of earnings: Due diligence considerations Potential pro-forma adjustments </vt:lpstr>
      <vt:lpstr>Quality of earnings: Due diligence considerations Potential pro-forma adjustments </vt:lpstr>
      <vt:lpstr>Quality of earnings: Due diligence considerations Other items to consider </vt:lpstr>
      <vt:lpstr>Quality of earnings: Due diligence considerations Worked examples</vt:lpstr>
      <vt:lpstr>Quality of earnings: Due diligence considerations Final takeaways </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of Earnings DD Considerations</dc:title>
  <dc:creator>Ramaswarmy, K.</dc:creator>
  <cp:keywords/>
  <dc:description/>
  <cp:lastModifiedBy/>
  <cp:revision>1</cp:revision>
  <dcterms:created xsi:type="dcterms:W3CDTF">2012-10-11T03:40:15Z</dcterms:created>
  <dcterms:modified xsi:type="dcterms:W3CDTF">2012-10-11T03:40:18Z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713900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This document is focused on how we carry out our financial due diligence work in relation to quality of earnings.  It explains how we might plan and execute our analysis, and what the outputs may look like.  </vt:lpwstr>
  </property>
  <property fmtid="{D5CDD505-2E9C-101B-9397-08002B2CF9AE}" pid="7" name="Keyword">
    <vt:lpwstr>FDD_WA_Earnings</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27</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This document is focused on how we carry out our financial due diligence work in relation to quality of earnings.  It explains how we might plan and execute our analysis, and what the outputs may look like.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2012-01-23T23:00:00+00:00</vt:lpwstr>
  </property>
  <property fmtid="{D5CDD505-2E9C-101B-9397-08002B2CF9AE}" pid="78" name="AdvExpiryDate">
    <vt:lpwstr>2013-10-24T22:00:00+00:00</vt:lpwstr>
  </property>
  <property fmtid="{D5CDD505-2E9C-101B-9397-08002B2CF9AE}" pid="79" name="AdvSecSGSLSN">
    <vt:lpwstr>7778</vt:lpwstr>
  </property>
  <property fmtid="{D5CDD505-2E9C-101B-9397-08002B2CF9AE}" pid="81" name="AdvBuySide">
    <vt:lpwstr>15424343916120617024424521920120215616921520420536</vt:lpwstr>
  </property>
  <property fmtid="{D5CDD505-2E9C-101B-9397-08002B2CF9AE}" pid="84" name="AdvNativeURL">
    <vt:lpwstr/>
  </property>
  <property fmtid="{D5CDD505-2E9C-101B-9397-08002B2CF9AE}" pid="85" name="AdvServices">
    <vt:lpwstr>89</vt:lpwstr>
  </property>
  <property fmtid="{D5CDD505-2E9C-101B-9397-08002B2CF9AE}" pid="89" name="AdvSellSide">
    <vt:lpwstr>163164167206</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FDD_WA_Earnings</vt:lpwstr>
  </property>
  <property fmtid="{D5CDD505-2E9C-101B-9397-08002B2CF9AE}" pid="102" name="AdvRiskReviewer">
    <vt:lpwstr/>
  </property>
</Properties>
</file>