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customXml/itemProps4.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20"/>
  </p:notesMasterIdLst>
  <p:handoutMasterIdLst>
    <p:handoutMasterId r:id="rId21"/>
  </p:handoutMasterIdLst>
  <p:sldIdLst>
    <p:sldId id="283" r:id="rId2"/>
    <p:sldId id="393" r:id="rId3"/>
    <p:sldId id="495" r:id="rId4"/>
    <p:sldId id="492" r:id="rId5"/>
    <p:sldId id="497" r:id="rId6"/>
    <p:sldId id="496" r:id="rId7"/>
    <p:sldId id="506" r:id="rId8"/>
    <p:sldId id="507" r:id="rId9"/>
    <p:sldId id="509" r:id="rId10"/>
    <p:sldId id="508" r:id="rId11"/>
    <p:sldId id="510" r:id="rId12"/>
    <p:sldId id="511" r:id="rId13"/>
    <p:sldId id="494" r:id="rId14"/>
    <p:sldId id="498" r:id="rId15"/>
    <p:sldId id="505" r:id="rId16"/>
    <p:sldId id="512" r:id="rId17"/>
    <p:sldId id="499" r:id="rId18"/>
    <p:sldId id="513" r:id="rId19"/>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DF5"/>
    <a:srgbClr val="85904E"/>
    <a:srgbClr val="FAD8AF"/>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74611" autoAdjust="0"/>
  </p:normalViewPr>
  <p:slideViewPr>
    <p:cSldViewPr snapToGrid="0" showGuides="1">
      <p:cViewPr varScale="1">
        <p:scale>
          <a:sx n="71" d="100"/>
          <a:sy n="71" d="100"/>
        </p:scale>
        <p:origin x="-1434"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openxmlformats.org/officeDocument/2006/relationships/customXml" Target="../customXml/item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teveburch\Documents\L&amp;d\FDD%20toolkit\work%20areas\comments%20on%20first%20draft\EBITDA%20chart%20for%20Q%20of%20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l">
              <a:defRPr sz="1400" b="1">
                <a:solidFill>
                  <a:srgbClr val="00338D"/>
                </a:solidFill>
                <a:latin typeface="Arial"/>
                <a:ea typeface="Arial"/>
                <a:cs typeface="Arial"/>
              </a:defRPr>
            </a:pPr>
            <a:r>
              <a:rPr lang="en-US" sz="1400"/>
              <a:t>EBITDA</a:t>
            </a:r>
          </a:p>
        </c:rich>
      </c:tx>
      <c:layout>
        <c:manualLayout>
          <c:xMode val="edge"/>
          <c:yMode val="edge"/>
          <c:x val="2.2857142857142999E-2"/>
          <c:y val="3.6363636363636362E-2"/>
        </c:manualLayout>
      </c:layout>
    </c:title>
    <c:plotArea>
      <c:layout>
        <c:manualLayout>
          <c:layoutTarget val="inner"/>
          <c:xMode val="edge"/>
          <c:yMode val="edge"/>
          <c:x val="0.13065939257592879"/>
          <c:y val="0.1527158196134574"/>
          <c:w val="0.53821934758155232"/>
          <c:h val="0.71764030064424011"/>
        </c:manualLayout>
      </c:layout>
      <c:lineChart>
        <c:grouping val="standard"/>
        <c:ser>
          <c:idx val="0"/>
          <c:order val="0"/>
          <c:tx>
            <c:strRef>
              <c:f>Sheet1!$B$4</c:f>
              <c:strCache>
                <c:ptCount val="1"/>
                <c:pt idx="0">
                  <c:v>Vendor adjusted</c:v>
                </c:pt>
              </c:strCache>
            </c:strRef>
          </c:tx>
          <c:spPr>
            <a:ln w="12700">
              <a:solidFill>
                <a:srgbClr val="007C92"/>
              </a:solidFill>
              <a:prstDash val="solid"/>
            </a:ln>
          </c:spPr>
          <c:marker>
            <c:symbol val="diamond"/>
            <c:size val="3"/>
            <c:spPr>
              <a:solidFill>
                <a:srgbClr val="007C92"/>
              </a:solidFill>
              <a:ln>
                <a:solidFill>
                  <a:srgbClr val="007C92"/>
                </a:solidFill>
                <a:prstDash val="solid"/>
              </a:ln>
            </c:spPr>
          </c:marker>
          <c:cat>
            <c:strRef>
              <c:f>Sheet1!$C$3:$F$3</c:f>
              <c:strCache>
                <c:ptCount val="4"/>
                <c:pt idx="0">
                  <c:v>20X0</c:v>
                </c:pt>
                <c:pt idx="1">
                  <c:v>20X1</c:v>
                </c:pt>
                <c:pt idx="2">
                  <c:v>20X2</c:v>
                </c:pt>
                <c:pt idx="3">
                  <c:v>20X3</c:v>
                </c:pt>
              </c:strCache>
            </c:strRef>
          </c:cat>
          <c:val>
            <c:numRef>
              <c:f>Sheet1!$C$4:$F$4</c:f>
              <c:numCache>
                <c:formatCode>General</c:formatCode>
                <c:ptCount val="4"/>
                <c:pt idx="0">
                  <c:v>90</c:v>
                </c:pt>
                <c:pt idx="1">
                  <c:v>110</c:v>
                </c:pt>
                <c:pt idx="2">
                  <c:v>120</c:v>
                </c:pt>
                <c:pt idx="3">
                  <c:v>140</c:v>
                </c:pt>
              </c:numCache>
            </c:numRef>
          </c:val>
        </c:ser>
        <c:ser>
          <c:idx val="1"/>
          <c:order val="1"/>
          <c:tx>
            <c:strRef>
              <c:f>Sheet1!$B$5</c:f>
              <c:strCache>
                <c:ptCount val="1"/>
                <c:pt idx="0">
                  <c:v>Buyer adjusted</c:v>
                </c:pt>
              </c:strCache>
            </c:strRef>
          </c:tx>
          <c:spPr>
            <a:ln w="12700">
              <a:solidFill>
                <a:srgbClr val="8E258D"/>
              </a:solidFill>
              <a:prstDash val="solid"/>
            </a:ln>
          </c:spPr>
          <c:marker>
            <c:symbol val="square"/>
            <c:size val="3"/>
            <c:spPr>
              <a:solidFill>
                <a:srgbClr val="8E258D"/>
              </a:solidFill>
              <a:ln>
                <a:solidFill>
                  <a:srgbClr val="8E258D"/>
                </a:solidFill>
                <a:prstDash val="solid"/>
              </a:ln>
            </c:spPr>
          </c:marker>
          <c:cat>
            <c:strRef>
              <c:f>Sheet1!$C$3:$F$3</c:f>
              <c:strCache>
                <c:ptCount val="4"/>
                <c:pt idx="0">
                  <c:v>20X0</c:v>
                </c:pt>
                <c:pt idx="1">
                  <c:v>20X1</c:v>
                </c:pt>
                <c:pt idx="2">
                  <c:v>20X2</c:v>
                </c:pt>
                <c:pt idx="3">
                  <c:v>20X3</c:v>
                </c:pt>
              </c:strCache>
            </c:strRef>
          </c:cat>
          <c:val>
            <c:numRef>
              <c:f>Sheet1!$C$5:$F$5</c:f>
              <c:numCache>
                <c:formatCode>General</c:formatCode>
                <c:ptCount val="4"/>
                <c:pt idx="0">
                  <c:v>105</c:v>
                </c:pt>
                <c:pt idx="1">
                  <c:v>95</c:v>
                </c:pt>
                <c:pt idx="2">
                  <c:v>85</c:v>
                </c:pt>
                <c:pt idx="3">
                  <c:v>90</c:v>
                </c:pt>
              </c:numCache>
            </c:numRef>
          </c:val>
        </c:ser>
        <c:ser>
          <c:idx val="2"/>
          <c:order val="2"/>
          <c:tx>
            <c:strRef>
              <c:f>Sheet1!$B$6</c:f>
              <c:strCache>
                <c:ptCount val="1"/>
                <c:pt idx="0">
                  <c:v>Reported</c:v>
                </c:pt>
              </c:strCache>
            </c:strRef>
          </c:tx>
          <c:spPr>
            <a:ln w="12700">
              <a:solidFill>
                <a:srgbClr val="A79E70"/>
              </a:solidFill>
              <a:prstDash val="solid"/>
            </a:ln>
          </c:spPr>
          <c:marker>
            <c:symbol val="triangle"/>
            <c:size val="3"/>
            <c:spPr>
              <a:solidFill>
                <a:srgbClr val="A79E70"/>
              </a:solidFill>
              <a:ln>
                <a:solidFill>
                  <a:srgbClr val="A79E70"/>
                </a:solidFill>
                <a:prstDash val="solid"/>
              </a:ln>
            </c:spPr>
          </c:marker>
          <c:cat>
            <c:strRef>
              <c:f>Sheet1!$C$3:$F$3</c:f>
              <c:strCache>
                <c:ptCount val="4"/>
                <c:pt idx="0">
                  <c:v>20X0</c:v>
                </c:pt>
                <c:pt idx="1">
                  <c:v>20X1</c:v>
                </c:pt>
                <c:pt idx="2">
                  <c:v>20X2</c:v>
                </c:pt>
                <c:pt idx="3">
                  <c:v>20X3</c:v>
                </c:pt>
              </c:strCache>
            </c:strRef>
          </c:cat>
          <c:val>
            <c:numRef>
              <c:f>Sheet1!$C$6:$F$6</c:f>
              <c:numCache>
                <c:formatCode>General</c:formatCode>
                <c:ptCount val="4"/>
                <c:pt idx="0">
                  <c:v>100</c:v>
                </c:pt>
                <c:pt idx="1">
                  <c:v>90</c:v>
                </c:pt>
                <c:pt idx="2">
                  <c:v>60</c:v>
                </c:pt>
                <c:pt idx="3">
                  <c:v>55</c:v>
                </c:pt>
              </c:numCache>
            </c:numRef>
          </c:val>
        </c:ser>
        <c:marker val="1"/>
        <c:axId val="132383104"/>
        <c:axId val="132385024"/>
      </c:lineChart>
      <c:catAx>
        <c:axId val="132383104"/>
        <c:scaling>
          <c:orientation val="minMax"/>
        </c:scaling>
        <c:axPos val="b"/>
        <c:tickLblPos val="low"/>
        <c:spPr>
          <a:ln w="3175">
            <a:solidFill>
              <a:srgbClr val="000000"/>
            </a:solidFill>
            <a:prstDash val="solid"/>
          </a:ln>
        </c:spPr>
        <c:txPr>
          <a:bodyPr/>
          <a:lstStyle/>
          <a:p>
            <a:pPr>
              <a:defRPr sz="1200">
                <a:solidFill>
                  <a:srgbClr val="000000"/>
                </a:solidFill>
              </a:defRPr>
            </a:pPr>
            <a:endParaRPr lang="en-US"/>
          </a:p>
        </c:txPr>
        <c:crossAx val="132385024"/>
        <c:crosses val="autoZero"/>
        <c:auto val="1"/>
        <c:lblAlgn val="ctr"/>
        <c:lblOffset val="100"/>
      </c:catAx>
      <c:valAx>
        <c:axId val="132385024"/>
        <c:scaling>
          <c:orientation val="minMax"/>
        </c:scaling>
        <c:axPos val="l"/>
        <c:title>
          <c:tx>
            <c:rich>
              <a:bodyPr rot="-5400000" vert="horz"/>
              <a:lstStyle/>
              <a:p>
                <a:pPr>
                  <a:defRPr sz="1200">
                    <a:solidFill>
                      <a:srgbClr val="000000"/>
                    </a:solidFill>
                  </a:defRPr>
                </a:pPr>
                <a:r>
                  <a:rPr lang="en-US" sz="1200"/>
                  <a:t>£m</a:t>
                </a:r>
              </a:p>
            </c:rich>
          </c:tx>
          <c:layout>
            <c:manualLayout>
              <c:xMode val="edge"/>
              <c:yMode val="edge"/>
              <c:x val="6.5153244401270124E-3"/>
              <c:y val="0.44902452582217084"/>
            </c:manualLayout>
          </c:layout>
        </c:title>
        <c:numFmt formatCode="General" sourceLinked="1"/>
        <c:tickLblPos val="nextTo"/>
        <c:spPr>
          <a:ln w="3175">
            <a:solidFill>
              <a:srgbClr val="000000"/>
            </a:solidFill>
            <a:prstDash val="solid"/>
          </a:ln>
        </c:spPr>
        <c:txPr>
          <a:bodyPr/>
          <a:lstStyle/>
          <a:p>
            <a:pPr>
              <a:defRPr sz="1200">
                <a:solidFill>
                  <a:srgbClr val="000000"/>
                </a:solidFill>
              </a:defRPr>
            </a:pPr>
            <a:endParaRPr lang="en-US"/>
          </a:p>
        </c:txPr>
        <c:crossAx val="132383104"/>
        <c:crosses val="autoZero"/>
        <c:crossBetween val="midCat"/>
      </c:valAx>
      <c:spPr>
        <a:noFill/>
        <a:ln w="25400">
          <a:noFill/>
        </a:ln>
      </c:spPr>
    </c:plotArea>
    <c:legend>
      <c:legendPos val="b"/>
      <c:layout>
        <c:manualLayout>
          <c:xMode val="edge"/>
          <c:yMode val="edge"/>
          <c:x val="0.6916026799673739"/>
          <c:y val="0.14499983271044975"/>
          <c:w val="0.30839730033745977"/>
          <c:h val="0.60438985391806865"/>
        </c:manualLayout>
      </c:layout>
      <c:spPr>
        <a:noFill/>
        <a:ln w="25400">
          <a:noFill/>
        </a:ln>
      </c:spPr>
      <c:txPr>
        <a:bodyPr/>
        <a:lstStyle/>
        <a:p>
          <a:pPr>
            <a:defRPr sz="1200">
              <a:solidFill>
                <a:srgbClr val="000000"/>
              </a:solidFill>
            </a:defRPr>
          </a:pPr>
          <a:endParaRPr lang="en-US"/>
        </a:p>
      </c:txPr>
    </c:legend>
    <c:plotVisOnly val="1"/>
  </c:chart>
  <c:spPr>
    <a:noFill/>
    <a:ln w="9525">
      <a:noFill/>
    </a:ln>
  </c:spPr>
  <c:txPr>
    <a:bodyPr/>
    <a:lstStyle/>
    <a:p>
      <a:pPr>
        <a:defRPr sz="800" b="0" i="0">
          <a:solidFill>
            <a:srgbClr val="000000"/>
          </a:solidFill>
          <a:latin typeface="Arial"/>
          <a:ea typeface="Arial"/>
          <a:cs typeface="Arial"/>
        </a:defRPr>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EADD9-30E8-40F0-979C-F8C387615B50}" type="slidenum">
              <a:rPr lang="en-GB"/>
              <a:pPr/>
              <a:t>12</a:t>
            </a:fld>
            <a:endParaRPr lang="en-GB"/>
          </a:p>
        </p:txBody>
      </p:sp>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en-GB" sz="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11188" y="768350"/>
            <a:ext cx="3992562" cy="2994025"/>
          </a:xfrm>
          <a:ln/>
        </p:spPr>
      </p:sp>
      <p:sp>
        <p:nvSpPr>
          <p:cNvPr id="50179"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a:p>
            <a:pPr lvl="1" eaLnBrk="1" hangingPunct="1"/>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7" name="Picture 6"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Rectangle 11"/>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204099" y="6397137"/>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14.xml"/><Relationship Id="rId7"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0.xml"/><Relationship Id="rId5" Type="http://schemas.openxmlformats.org/officeDocument/2006/relationships/image" Target="../media/image8.png"/><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276600" y="2973608"/>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Quality of earnings</a:t>
            </a:r>
          </a:p>
          <a:p>
            <a:pPr algn="r">
              <a:lnSpc>
                <a:spcPts val="3240"/>
              </a:lnSpc>
              <a:defRPr/>
            </a:pPr>
            <a:r>
              <a:rPr lang="en-GB" sz="3000" b="1" kern="0" dirty="0" smtClean="0">
                <a:solidFill>
                  <a:schemeClr val="bg1"/>
                </a:solidFill>
                <a:latin typeface="Arial"/>
                <a:cs typeface="Arial"/>
              </a:rPr>
              <a:t>Key concepts guide</a:t>
            </a:r>
            <a:endParaRPr lang="en-GB" sz="3000" b="1" kern="0" dirty="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8" name="Comment 28"/>
          <p:cNvSpPr>
            <a:spLocks noChangeArrowheads="1"/>
          </p:cNvSpPr>
          <p:nvPr/>
        </p:nvSpPr>
        <p:spPr bwMode="auto">
          <a:xfrm>
            <a:off x="4403324" y="1804657"/>
            <a:ext cx="4740677" cy="1000687"/>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10"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1"/>
          </p:nvPr>
        </p:nvSpPr>
        <p:spPr>
          <a:xfrm>
            <a:off x="356135" y="1162772"/>
            <a:ext cx="8505754" cy="1609306"/>
          </a:xfrm>
        </p:spPr>
        <p:txBody>
          <a:bodyPr/>
          <a:lstStyle/>
          <a:p>
            <a:pPr marL="231775" indent="-231775">
              <a:spcBef>
                <a:spcPct val="50000"/>
              </a:spcBef>
              <a:buClr>
                <a:schemeClr val="accent1"/>
              </a:buClr>
              <a:buSzPct val="125000"/>
              <a:buFont typeface="Arial" pitchFamily="34" charset="0"/>
              <a:buChar char="▪"/>
              <a:tabLst>
                <a:tab pos="231775" algn="l"/>
              </a:tabLst>
              <a:defRPr/>
            </a:pPr>
            <a:r>
              <a:rPr lang="en-GB" b="0" dirty="0" smtClean="0">
                <a:solidFill>
                  <a:schemeClr val="accent1"/>
                </a:solidFill>
              </a:rPr>
              <a:t>Although EBITDA can be a good measure of operating cash flow, it is important to understand the limitations and risks involved in its use</a:t>
            </a:r>
          </a:p>
          <a:p>
            <a:pPr marL="231775" indent="-231775">
              <a:spcBef>
                <a:spcPct val="50000"/>
              </a:spcBef>
              <a:buClr>
                <a:schemeClr val="accent1"/>
              </a:buClr>
              <a:buSzPct val="125000"/>
              <a:buFont typeface="Arial" pitchFamily="34" charset="0"/>
              <a:buChar char="▪"/>
              <a:tabLst>
                <a:tab pos="231775" algn="l"/>
              </a:tabLst>
              <a:defRPr/>
            </a:pPr>
            <a:r>
              <a:rPr lang="en-GB" b="0" dirty="0" smtClean="0">
                <a:solidFill>
                  <a:schemeClr val="accent1"/>
                </a:solidFill>
              </a:rPr>
              <a:t>Expressing earnings on a pure cash flow basis minimises the influence of judgment and subjectivity applied in its preparation</a:t>
            </a:r>
          </a:p>
          <a:p>
            <a:pPr marL="231775" indent="-231775">
              <a:spcBef>
                <a:spcPct val="50000"/>
              </a:spcBef>
              <a:buClr>
                <a:schemeClr val="accent1"/>
              </a:buClr>
              <a:buSzPct val="125000"/>
              <a:buFont typeface="Arial" pitchFamily="34" charset="0"/>
              <a:buChar char="▪"/>
              <a:tabLst>
                <a:tab pos="231775" algn="l"/>
              </a:tabLst>
              <a:defRPr/>
            </a:pPr>
            <a:r>
              <a:rPr lang="en-GB" b="0" dirty="0" smtClean="0">
                <a:solidFill>
                  <a:schemeClr val="accent1"/>
                </a:solidFill>
              </a:rPr>
              <a:t>EBITDA however is generally prepared on an accruals basis, rather than on a pure cash flow basis.  As such, EBITDA is more exposed to the influence of the judgment and subjectivity used by management in its preparation, including the application of accounting policies</a:t>
            </a:r>
          </a:p>
          <a:p>
            <a:pPr marL="231775" lvl="1" indent="-231775">
              <a:buSzPct val="75000"/>
              <a:tabLst>
                <a:tab pos="231775" algn="l"/>
              </a:tabLst>
              <a:defRPr/>
            </a:pPr>
            <a:endParaRPr lang="en-GB" dirty="0" smtClean="0">
              <a:solidFill>
                <a:schemeClr val="accent1"/>
              </a:solidFill>
            </a:endParaRPr>
          </a:p>
          <a:p>
            <a:pPr marL="231775" lvl="1" indent="-231775">
              <a:buSzPct val="75000"/>
              <a:tabLst>
                <a:tab pos="231775" algn="l"/>
              </a:tabLst>
              <a:defRPr/>
            </a:pPr>
            <a:endParaRPr lang="en-GB" dirty="0" smtClean="0">
              <a:solidFill>
                <a:schemeClr val="accent1"/>
              </a:solidFill>
            </a:endParaRPr>
          </a:p>
          <a:p>
            <a:pPr marL="231775" lvl="1" indent="-231775">
              <a:buSzPct val="75000"/>
              <a:tabLst>
                <a:tab pos="231775" algn="l"/>
              </a:tabLst>
              <a:defRPr/>
            </a:pPr>
            <a:endParaRPr lang="en-US" dirty="0" smtClean="0">
              <a:solidFill>
                <a:schemeClr val="accent1"/>
              </a:solidFill>
            </a:endParaRPr>
          </a:p>
          <a:p>
            <a:pPr marL="231775" indent="-231775" eaLnBrk="1" hangingPunct="1">
              <a:buClr>
                <a:schemeClr val="accent1"/>
              </a:buClr>
              <a:buSzPct val="75000"/>
              <a:buFont typeface="Wingdings" pitchFamily="2" charset="2"/>
              <a:buChar char="l"/>
              <a:tabLst>
                <a:tab pos="231775" algn="l"/>
              </a:tabLst>
              <a:defRPr/>
            </a:pPr>
            <a:endParaRPr lang="en-US" b="0" dirty="0" smtClean="0"/>
          </a:p>
          <a:p>
            <a:pPr marL="231775" indent="-231775" eaLnBrk="1" hangingPunct="1">
              <a:buClr>
                <a:schemeClr val="accent1"/>
              </a:buClr>
              <a:buSzPct val="75000"/>
              <a:buFont typeface="Wingdings" pitchFamily="2" charset="2"/>
              <a:buChar char="l"/>
              <a:tabLst>
                <a:tab pos="231775" algn="l"/>
              </a:tabLst>
              <a:defRPr/>
            </a:pPr>
            <a:endParaRPr lang="en-US" b="0" dirty="0" smtClean="0"/>
          </a:p>
          <a:p>
            <a:pPr marL="231775" indent="-231775" eaLnBrk="1" hangingPunct="1">
              <a:buClr>
                <a:schemeClr val="accent1"/>
              </a:buClr>
              <a:buSzPct val="75000"/>
              <a:buFont typeface="Wingdings" pitchFamily="2" charset="2"/>
              <a:buChar char="l"/>
              <a:tabLst>
                <a:tab pos="231775" algn="l"/>
              </a:tabLst>
              <a:defRPr/>
            </a:pPr>
            <a:endParaRPr lang="en-US" b="0" dirty="0" smtClean="0">
              <a:solidFill>
                <a:schemeClr val="accent1"/>
              </a:solidFill>
            </a:endParaRPr>
          </a:p>
          <a:p>
            <a:pPr>
              <a:defRPr/>
            </a:pPr>
            <a:endParaRPr lang="en-US" dirty="0" smtClean="0">
              <a:solidFill>
                <a:schemeClr val="accent1"/>
              </a:solidFill>
            </a:endParaRPr>
          </a:p>
          <a:p>
            <a:pPr eaLnBrk="1" hangingPunct="1">
              <a:defRPr/>
            </a:pPr>
            <a:endParaRPr lang="en-US" b="0" dirty="0" smtClean="0">
              <a:solidFill>
                <a:schemeClr val="accent1"/>
              </a:solidFill>
            </a:endParaRPr>
          </a:p>
        </p:txBody>
      </p:sp>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What are the limitations of using EBITDA? (1 of 3)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pSp>
        <p:nvGrpSpPr>
          <p:cNvPr id="4" name="Group 3"/>
          <p:cNvGrpSpPr/>
          <p:nvPr/>
        </p:nvGrpSpPr>
        <p:grpSpPr>
          <a:xfrm>
            <a:off x="689541" y="3092232"/>
            <a:ext cx="5744888" cy="3207503"/>
            <a:chOff x="297693" y="2580555"/>
            <a:chExt cx="5744888" cy="3207503"/>
          </a:xfrm>
        </p:grpSpPr>
        <p:sp>
          <p:nvSpPr>
            <p:cNvPr id="6" name="Rectangle 2056"/>
            <p:cNvSpPr>
              <a:spLocks noChangeArrowheads="1"/>
            </p:cNvSpPr>
            <p:nvPr/>
          </p:nvSpPr>
          <p:spPr bwMode="auto">
            <a:xfrm>
              <a:off x="4355014" y="3008313"/>
              <a:ext cx="1489599" cy="2779745"/>
            </a:xfrm>
            <a:prstGeom prst="rect">
              <a:avLst/>
            </a:prstGeom>
            <a:solidFill>
              <a:srgbClr val="BFCCE3"/>
            </a:solidFill>
            <a:ln w="6350">
              <a:solidFill>
                <a:schemeClr val="bg2"/>
              </a:solidFill>
              <a:miter lim="800000"/>
              <a:headEnd/>
              <a:tailEnd/>
            </a:ln>
            <a:effectLst/>
          </p:spPr>
          <p:txBody>
            <a:bodyPr lIns="36576" tIns="36576" rIns="36576" bIns="36576" anchor="ctr"/>
            <a:lstStyle/>
            <a:p>
              <a:pPr algn="ctr"/>
              <a:r>
                <a:rPr lang="en-US" sz="1400" b="1" dirty="0">
                  <a:solidFill>
                    <a:srgbClr val="00338D"/>
                  </a:solidFill>
                  <a:latin typeface="Arial" pitchFamily="34" charset="0"/>
                  <a:cs typeface="Arial" pitchFamily="34" charset="0"/>
                </a:rPr>
                <a:t>Revenues</a:t>
              </a:r>
            </a:p>
            <a:p>
              <a:pPr algn="ctr"/>
              <a:endParaRPr lang="en-US" sz="1400" b="1" dirty="0">
                <a:solidFill>
                  <a:srgbClr val="00338D"/>
                </a:solidFill>
                <a:latin typeface="Arial" pitchFamily="34" charset="0"/>
                <a:cs typeface="Arial" pitchFamily="34" charset="0"/>
              </a:endParaRPr>
            </a:p>
            <a:p>
              <a:pPr algn="ctr"/>
              <a:r>
                <a:rPr lang="en-US" sz="1400" i="1" dirty="0">
                  <a:solidFill>
                    <a:srgbClr val="00338D"/>
                  </a:solidFill>
                  <a:latin typeface="Arial" pitchFamily="34" charset="0"/>
                  <a:cs typeface="Arial" pitchFamily="34" charset="0"/>
                </a:rPr>
                <a:t>Less:</a:t>
              </a:r>
            </a:p>
            <a:p>
              <a:pPr algn="ctr"/>
              <a:endParaRPr lang="en-US" sz="1400" b="1" dirty="0">
                <a:solidFill>
                  <a:srgbClr val="00338D"/>
                </a:solidFill>
                <a:latin typeface="Arial" pitchFamily="34" charset="0"/>
                <a:cs typeface="Arial" pitchFamily="34" charset="0"/>
              </a:endParaRPr>
            </a:p>
            <a:p>
              <a:pPr algn="ctr"/>
              <a:r>
                <a:rPr lang="en-US" sz="1400" b="1" dirty="0">
                  <a:solidFill>
                    <a:srgbClr val="00338D"/>
                  </a:solidFill>
                  <a:latin typeface="Arial" pitchFamily="34" charset="0"/>
                  <a:cs typeface="Arial" pitchFamily="34" charset="0"/>
                </a:rPr>
                <a:t>Cost of sales </a:t>
              </a:r>
              <a:r>
                <a:rPr lang="en-US" sz="1400" b="1" dirty="0" smtClean="0">
                  <a:solidFill>
                    <a:srgbClr val="00338D"/>
                  </a:solidFill>
                  <a:latin typeface="Arial" pitchFamily="34" charset="0"/>
                  <a:cs typeface="Arial" pitchFamily="34" charset="0"/>
                </a:rPr>
                <a:t>and operating expenses</a:t>
              </a:r>
            </a:p>
            <a:p>
              <a:pPr algn="ctr"/>
              <a:r>
                <a:rPr lang="en-US" sz="1400" b="1" dirty="0" smtClean="0">
                  <a:solidFill>
                    <a:srgbClr val="00338D"/>
                  </a:solidFill>
                  <a:latin typeface="Arial" pitchFamily="34" charset="0"/>
                  <a:cs typeface="Arial" pitchFamily="34" charset="0"/>
                </a:rPr>
                <a:t>(excl. </a:t>
              </a:r>
              <a:r>
                <a:rPr lang="en-US" sz="1400" b="1" dirty="0">
                  <a:solidFill>
                    <a:srgbClr val="00338D"/>
                  </a:solidFill>
                  <a:latin typeface="Arial" pitchFamily="34" charset="0"/>
                  <a:cs typeface="Arial" pitchFamily="34" charset="0"/>
                </a:rPr>
                <a:t>D&amp;A)</a:t>
              </a:r>
            </a:p>
            <a:p>
              <a:pPr algn="ctr"/>
              <a:endParaRPr lang="en-US" sz="1400" b="1" dirty="0">
                <a:solidFill>
                  <a:srgbClr val="00338D"/>
                </a:solidFill>
                <a:latin typeface="Arial" pitchFamily="34" charset="0"/>
                <a:cs typeface="Arial" pitchFamily="34" charset="0"/>
              </a:endParaRPr>
            </a:p>
            <a:p>
              <a:pPr algn="ctr"/>
              <a:r>
                <a:rPr lang="en-US" sz="1400" i="1" dirty="0">
                  <a:solidFill>
                    <a:srgbClr val="00338D"/>
                  </a:solidFill>
                  <a:latin typeface="Arial" pitchFamily="34" charset="0"/>
                  <a:cs typeface="Arial" pitchFamily="34" charset="0"/>
                </a:rPr>
                <a:t>Equals:</a:t>
              </a:r>
            </a:p>
            <a:p>
              <a:pPr algn="ctr"/>
              <a:endParaRPr lang="en-US" sz="1400" b="1" dirty="0">
                <a:solidFill>
                  <a:srgbClr val="00338D"/>
                </a:solidFill>
                <a:latin typeface="Arial" pitchFamily="34" charset="0"/>
                <a:cs typeface="Arial" pitchFamily="34" charset="0"/>
              </a:endParaRPr>
            </a:p>
            <a:p>
              <a:pPr algn="ctr"/>
              <a:r>
                <a:rPr lang="en-US" sz="1400" b="1" dirty="0">
                  <a:solidFill>
                    <a:srgbClr val="00338D"/>
                  </a:solidFill>
                  <a:latin typeface="Arial" pitchFamily="34" charset="0"/>
                  <a:cs typeface="Arial" pitchFamily="34" charset="0"/>
                </a:rPr>
                <a:t>EBITDA</a:t>
              </a:r>
            </a:p>
          </p:txBody>
        </p:sp>
        <p:sp>
          <p:nvSpPr>
            <p:cNvPr id="7" name="Rectangle 2052"/>
            <p:cNvSpPr>
              <a:spLocks noChangeArrowheads="1"/>
            </p:cNvSpPr>
            <p:nvPr/>
          </p:nvSpPr>
          <p:spPr bwMode="auto">
            <a:xfrm>
              <a:off x="2499966" y="3614903"/>
              <a:ext cx="1289608" cy="1324741"/>
            </a:xfrm>
            <a:prstGeom prst="rect">
              <a:avLst/>
            </a:prstGeom>
            <a:solidFill>
              <a:srgbClr val="4066AA"/>
            </a:solidFill>
            <a:ln w="6350">
              <a:solidFill>
                <a:schemeClr val="bg2"/>
              </a:solidFill>
              <a:miter lim="800000"/>
              <a:headEnd/>
              <a:tailEnd/>
            </a:ln>
            <a:effectLst/>
          </p:spPr>
          <p:txBody>
            <a:bodyPr lIns="36576" tIns="36576" rIns="36576" bIns="36576" anchor="ctr"/>
            <a:lstStyle/>
            <a:p>
              <a:pPr algn="ctr"/>
              <a:r>
                <a:rPr lang="en-US" sz="1400" b="1" dirty="0">
                  <a:solidFill>
                    <a:schemeClr val="bg1"/>
                  </a:solidFill>
                  <a:latin typeface="Arial" pitchFamily="34" charset="0"/>
                  <a:cs typeface="Arial" pitchFamily="34" charset="0"/>
                </a:rPr>
                <a:t>Management </a:t>
              </a:r>
              <a:r>
                <a:rPr lang="en-US" sz="1400" b="1" dirty="0" smtClean="0">
                  <a:solidFill>
                    <a:schemeClr val="bg1"/>
                  </a:solidFill>
                  <a:latin typeface="Arial" pitchFamily="34" charset="0"/>
                  <a:cs typeface="Arial" pitchFamily="34" charset="0"/>
                </a:rPr>
                <a:t>policies, estimates and assumptions</a:t>
              </a:r>
              <a:endParaRPr lang="en-US" sz="1400" b="1" dirty="0">
                <a:solidFill>
                  <a:schemeClr val="bg1"/>
                </a:solidFill>
                <a:latin typeface="Arial" pitchFamily="34" charset="0"/>
                <a:cs typeface="Arial" pitchFamily="34" charset="0"/>
              </a:endParaRPr>
            </a:p>
          </p:txBody>
        </p:sp>
        <p:sp>
          <p:nvSpPr>
            <p:cNvPr id="8" name="Rectangle 2051"/>
            <p:cNvSpPr>
              <a:spLocks noChangeArrowheads="1"/>
            </p:cNvSpPr>
            <p:nvPr/>
          </p:nvSpPr>
          <p:spPr bwMode="auto">
            <a:xfrm>
              <a:off x="458659" y="3010817"/>
              <a:ext cx="1485211" cy="2777240"/>
            </a:xfrm>
            <a:prstGeom prst="rect">
              <a:avLst/>
            </a:prstGeom>
            <a:solidFill>
              <a:srgbClr val="BFCCE3"/>
            </a:solidFill>
            <a:ln w="6350">
              <a:solidFill>
                <a:schemeClr val="bg2"/>
              </a:solidFill>
              <a:miter lim="800000"/>
              <a:headEnd/>
              <a:tailEnd/>
            </a:ln>
            <a:effectLst/>
          </p:spPr>
          <p:txBody>
            <a:bodyPr lIns="36576" tIns="36576" rIns="36576" bIns="36576" anchor="ctr"/>
            <a:lstStyle/>
            <a:p>
              <a:pPr algn="ctr"/>
              <a:r>
                <a:rPr lang="en-US" sz="1400" b="1">
                  <a:solidFill>
                    <a:srgbClr val="00338D"/>
                  </a:solidFill>
                  <a:latin typeface="Arial" pitchFamily="34" charset="0"/>
                  <a:cs typeface="Arial" pitchFamily="34" charset="0"/>
                </a:rPr>
                <a:t>Cash inflows</a:t>
              </a:r>
            </a:p>
            <a:p>
              <a:pPr algn="ctr"/>
              <a:endParaRPr lang="en-US" sz="1400" b="1">
                <a:solidFill>
                  <a:srgbClr val="00338D"/>
                </a:solidFill>
                <a:latin typeface="Arial" pitchFamily="34" charset="0"/>
                <a:cs typeface="Arial" pitchFamily="34" charset="0"/>
              </a:endParaRPr>
            </a:p>
            <a:p>
              <a:pPr algn="ctr"/>
              <a:r>
                <a:rPr lang="en-US" sz="1400" i="1">
                  <a:solidFill>
                    <a:srgbClr val="00338D"/>
                  </a:solidFill>
                  <a:latin typeface="Arial" pitchFamily="34" charset="0"/>
                  <a:cs typeface="Arial" pitchFamily="34" charset="0"/>
                </a:rPr>
                <a:t>Less</a:t>
              </a:r>
              <a:r>
                <a:rPr lang="en-US" sz="1400" i="1" smtClean="0">
                  <a:solidFill>
                    <a:srgbClr val="00338D"/>
                  </a:solidFill>
                  <a:latin typeface="Arial" pitchFamily="34" charset="0"/>
                  <a:cs typeface="Arial" pitchFamily="34" charset="0"/>
                </a:rPr>
                <a:t>:</a:t>
              </a:r>
              <a:endParaRPr lang="en-US" sz="1400" i="1">
                <a:solidFill>
                  <a:srgbClr val="00338D"/>
                </a:solidFill>
                <a:latin typeface="Arial" pitchFamily="34" charset="0"/>
                <a:cs typeface="Arial" pitchFamily="34" charset="0"/>
              </a:endParaRPr>
            </a:p>
            <a:p>
              <a:pPr algn="ctr"/>
              <a:endParaRPr lang="en-US" sz="1400" b="1">
                <a:solidFill>
                  <a:srgbClr val="00338D"/>
                </a:solidFill>
                <a:latin typeface="Arial" pitchFamily="34" charset="0"/>
                <a:cs typeface="Arial" pitchFamily="34" charset="0"/>
              </a:endParaRPr>
            </a:p>
            <a:p>
              <a:pPr algn="ctr"/>
              <a:r>
                <a:rPr lang="en-US" sz="1400" b="1">
                  <a:solidFill>
                    <a:srgbClr val="00338D"/>
                  </a:solidFill>
                  <a:latin typeface="Arial" pitchFamily="34" charset="0"/>
                  <a:cs typeface="Arial" pitchFamily="34" charset="0"/>
                </a:rPr>
                <a:t>Cash outflows</a:t>
              </a:r>
            </a:p>
            <a:p>
              <a:pPr algn="ctr"/>
              <a:endParaRPr lang="en-US" sz="1400" b="1">
                <a:solidFill>
                  <a:srgbClr val="00338D"/>
                </a:solidFill>
                <a:latin typeface="Arial" pitchFamily="34" charset="0"/>
                <a:cs typeface="Arial" pitchFamily="34" charset="0"/>
              </a:endParaRPr>
            </a:p>
            <a:p>
              <a:pPr algn="ctr"/>
              <a:r>
                <a:rPr lang="en-US" sz="1400" i="1">
                  <a:solidFill>
                    <a:srgbClr val="00338D"/>
                  </a:solidFill>
                  <a:latin typeface="Arial" pitchFamily="34" charset="0"/>
                  <a:cs typeface="Arial" pitchFamily="34" charset="0"/>
                </a:rPr>
                <a:t>Equals:</a:t>
              </a:r>
            </a:p>
            <a:p>
              <a:pPr algn="ctr"/>
              <a:endParaRPr lang="en-US" sz="1400" b="1">
                <a:solidFill>
                  <a:srgbClr val="00338D"/>
                </a:solidFill>
                <a:latin typeface="Arial" pitchFamily="34" charset="0"/>
                <a:cs typeface="Arial" pitchFamily="34" charset="0"/>
              </a:endParaRPr>
            </a:p>
            <a:p>
              <a:pPr algn="ctr"/>
              <a:r>
                <a:rPr lang="en-US" sz="1400" b="1">
                  <a:solidFill>
                    <a:srgbClr val="00338D"/>
                  </a:solidFill>
                  <a:latin typeface="Arial" pitchFamily="34" charset="0"/>
                  <a:cs typeface="Arial" pitchFamily="34" charset="0"/>
                </a:rPr>
                <a:t>TRUE CASH FLOW</a:t>
              </a:r>
            </a:p>
          </p:txBody>
        </p:sp>
        <p:sp>
          <p:nvSpPr>
            <p:cNvPr id="9" name="Rectangle 2054"/>
            <p:cNvSpPr>
              <a:spLocks noChangeArrowheads="1"/>
            </p:cNvSpPr>
            <p:nvPr/>
          </p:nvSpPr>
          <p:spPr bwMode="auto">
            <a:xfrm>
              <a:off x="297693" y="2580555"/>
              <a:ext cx="1813712" cy="274638"/>
            </a:xfrm>
            <a:prstGeom prst="rect">
              <a:avLst/>
            </a:prstGeom>
            <a:noFill/>
            <a:ln w="6350">
              <a:noFill/>
              <a:miter lim="800000"/>
              <a:headEnd/>
              <a:tailEnd/>
            </a:ln>
            <a:effectLst/>
          </p:spPr>
          <p:txBody>
            <a:bodyPr lIns="36576" tIns="36576" rIns="36576" bIns="36576" anchor="ctr"/>
            <a:lstStyle/>
            <a:p>
              <a:pPr algn="ctr"/>
              <a:r>
                <a:rPr lang="en-US" sz="1400" b="1">
                  <a:solidFill>
                    <a:srgbClr val="00338D"/>
                  </a:solidFill>
                  <a:latin typeface="Arial" pitchFamily="34" charset="0"/>
                  <a:cs typeface="Arial" pitchFamily="34" charset="0"/>
                </a:rPr>
                <a:t>CASH BASIS</a:t>
              </a:r>
            </a:p>
          </p:txBody>
        </p:sp>
        <p:sp>
          <p:nvSpPr>
            <p:cNvPr id="10" name="Line 2055"/>
            <p:cNvSpPr>
              <a:spLocks noChangeShapeType="1"/>
            </p:cNvSpPr>
            <p:nvPr/>
          </p:nvSpPr>
          <p:spPr bwMode="auto">
            <a:xfrm>
              <a:off x="376030" y="2901802"/>
              <a:ext cx="1636764" cy="0"/>
            </a:xfrm>
            <a:prstGeom prst="line">
              <a:avLst/>
            </a:prstGeom>
            <a:noFill/>
            <a:ln w="6350">
              <a:solidFill>
                <a:schemeClr val="tx2"/>
              </a:solidFill>
              <a:round/>
              <a:headEnd type="none" w="sm" len="sm"/>
              <a:tailEnd type="none" w="lg" len="med"/>
            </a:ln>
            <a:effectLst/>
          </p:spPr>
          <p:txBody>
            <a:bodyPr wrap="square" lIns="126000" tIns="46800" rIns="90000" bIns="46800">
              <a:spAutoFit/>
            </a:bodyPr>
            <a:lstStyle/>
            <a:p>
              <a:endParaRPr lang="en-US" sz="1400">
                <a:solidFill>
                  <a:srgbClr val="00338D"/>
                </a:solidFill>
                <a:latin typeface="Arial" pitchFamily="34" charset="0"/>
                <a:cs typeface="Arial" pitchFamily="34" charset="0"/>
              </a:endParaRPr>
            </a:p>
          </p:txBody>
        </p:sp>
        <p:grpSp>
          <p:nvGrpSpPr>
            <p:cNvPr id="11" name="Group 2057"/>
            <p:cNvGrpSpPr>
              <a:grpSpLocks/>
            </p:cNvGrpSpPr>
            <p:nvPr/>
          </p:nvGrpSpPr>
          <p:grpSpPr bwMode="auto">
            <a:xfrm>
              <a:off x="4157102" y="2619474"/>
              <a:ext cx="1885479" cy="300038"/>
              <a:chOff x="898" y="832"/>
              <a:chExt cx="779" cy="202"/>
            </a:xfrm>
          </p:grpSpPr>
          <p:sp>
            <p:nvSpPr>
              <p:cNvPr id="14" name="Rectangle 2058"/>
              <p:cNvSpPr>
                <a:spLocks noChangeArrowheads="1"/>
              </p:cNvSpPr>
              <p:nvPr/>
            </p:nvSpPr>
            <p:spPr bwMode="auto">
              <a:xfrm>
                <a:off x="898" y="832"/>
                <a:ext cx="779" cy="202"/>
              </a:xfrm>
              <a:prstGeom prst="rect">
                <a:avLst/>
              </a:prstGeom>
              <a:noFill/>
              <a:ln w="6350">
                <a:noFill/>
                <a:miter lim="800000"/>
                <a:headEnd/>
                <a:tailEnd/>
              </a:ln>
              <a:effectLst/>
            </p:spPr>
            <p:txBody>
              <a:bodyPr lIns="36576" tIns="36576" rIns="36576" bIns="36576" anchor="ctr"/>
              <a:lstStyle/>
              <a:p>
                <a:pPr algn="ctr"/>
                <a:r>
                  <a:rPr lang="en-US" sz="1400" b="1">
                    <a:solidFill>
                      <a:srgbClr val="00338D"/>
                    </a:solidFill>
                    <a:latin typeface="Arial" pitchFamily="34" charset="0"/>
                    <a:cs typeface="Arial" pitchFamily="34" charset="0"/>
                  </a:rPr>
                  <a:t>ACCRUAL BASIS</a:t>
                </a:r>
              </a:p>
            </p:txBody>
          </p:sp>
          <p:sp>
            <p:nvSpPr>
              <p:cNvPr id="15" name="Line 2059"/>
              <p:cNvSpPr>
                <a:spLocks noChangeShapeType="1"/>
              </p:cNvSpPr>
              <p:nvPr/>
            </p:nvSpPr>
            <p:spPr bwMode="auto">
              <a:xfrm>
                <a:off x="927" y="1033"/>
                <a:ext cx="703" cy="0"/>
              </a:xfrm>
              <a:prstGeom prst="line">
                <a:avLst/>
              </a:prstGeom>
              <a:noFill/>
              <a:ln w="6350">
                <a:solidFill>
                  <a:schemeClr val="tx2"/>
                </a:solidFill>
                <a:round/>
                <a:headEnd type="none" w="sm" len="sm"/>
                <a:tailEnd type="none" w="lg" len="med"/>
              </a:ln>
              <a:effectLst/>
            </p:spPr>
            <p:txBody>
              <a:bodyPr lIns="126000" tIns="46800" rIns="90000" bIns="46800">
                <a:spAutoFit/>
              </a:bodyPr>
              <a:lstStyle/>
              <a:p>
                <a:endParaRPr lang="en-US" sz="1400">
                  <a:solidFill>
                    <a:srgbClr val="00338D"/>
                  </a:solidFill>
                  <a:latin typeface="Arial" pitchFamily="34" charset="0"/>
                  <a:cs typeface="Arial" pitchFamily="34" charset="0"/>
                </a:endParaRPr>
              </a:p>
            </p:txBody>
          </p:sp>
        </p:grpSp>
        <p:sp>
          <p:nvSpPr>
            <p:cNvPr id="12" name="AutoShape 8"/>
            <p:cNvSpPr>
              <a:spLocks noChangeArrowheads="1"/>
            </p:cNvSpPr>
            <p:nvPr/>
          </p:nvSpPr>
          <p:spPr bwMode="auto">
            <a:xfrm rot="16200000" flipH="1" flipV="1">
              <a:off x="1735825" y="4102535"/>
              <a:ext cx="1006065" cy="367660"/>
            </a:xfrm>
            <a:prstGeom prst="upArrow">
              <a:avLst>
                <a:gd name="adj1" fmla="val 63852"/>
                <a:gd name="adj2" fmla="val 57442"/>
              </a:avLst>
            </a:prstGeom>
            <a:solidFill>
              <a:srgbClr val="9BCA40"/>
            </a:solidFill>
            <a:ln w="6350">
              <a:noFill/>
              <a:miter lim="800000"/>
              <a:headEnd type="none" w="sm" len="sm"/>
              <a:tailEnd type="none" w="sm" len="sm"/>
            </a:ln>
            <a:effectLst/>
          </p:spPr>
          <p:txBody>
            <a:bodyPr rot="10800000" wrap="none" anchor="ctr"/>
            <a:lstStyle/>
            <a:p>
              <a:pPr algn="ctr" defTabSz="762000"/>
              <a:endParaRPr lang="de-DE" sz="1400"/>
            </a:p>
          </p:txBody>
        </p:sp>
        <p:sp>
          <p:nvSpPr>
            <p:cNvPr id="13" name="AutoShape 8"/>
            <p:cNvSpPr>
              <a:spLocks noChangeArrowheads="1"/>
            </p:cNvSpPr>
            <p:nvPr/>
          </p:nvSpPr>
          <p:spPr bwMode="auto">
            <a:xfrm rot="16200000" flipH="1" flipV="1">
              <a:off x="3585047" y="4085253"/>
              <a:ext cx="1006067" cy="367660"/>
            </a:xfrm>
            <a:prstGeom prst="upArrow">
              <a:avLst>
                <a:gd name="adj1" fmla="val 63852"/>
                <a:gd name="adj2" fmla="val 57442"/>
              </a:avLst>
            </a:prstGeom>
            <a:solidFill>
              <a:srgbClr val="9BCA40"/>
            </a:solidFill>
            <a:ln w="6350">
              <a:noFill/>
              <a:miter lim="800000"/>
              <a:headEnd type="none" w="sm" len="sm"/>
              <a:tailEnd type="none" w="sm" len="sm"/>
            </a:ln>
            <a:effectLst/>
          </p:spPr>
          <p:txBody>
            <a:bodyPr rot="10800000" wrap="none" anchor="ctr"/>
            <a:lstStyle/>
            <a:p>
              <a:pPr algn="ctr" defTabSz="762000"/>
              <a:endParaRPr lang="de-DE" sz="1400"/>
            </a:p>
          </p:txBody>
        </p:sp>
      </p:grpSp>
      <p:sp>
        <p:nvSpPr>
          <p:cNvPr id="17" name="Rectangle 3"/>
          <p:cNvSpPr txBox="1">
            <a:spLocks noChangeArrowheads="1"/>
          </p:cNvSpPr>
          <p:nvPr/>
        </p:nvSpPr>
        <p:spPr bwMode="auto">
          <a:xfrm>
            <a:off x="6693030" y="4858361"/>
            <a:ext cx="2139885" cy="143874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r" defTabSz="914400" rtl="0" eaLnBrk="1" fontAlgn="base" latinLnBrk="0" hangingPunct="1">
              <a:lnSpc>
                <a:spcPct val="100000"/>
              </a:lnSpc>
              <a:spcBef>
                <a:spcPct val="50000"/>
              </a:spcBef>
              <a:spcAft>
                <a:spcPts val="300"/>
              </a:spcAft>
              <a:buClr>
                <a:schemeClr val="accent1"/>
              </a:buClr>
              <a:buSzPct val="75000"/>
              <a:tabLst>
                <a:tab pos="231775" algn="l"/>
              </a:tabLst>
              <a:defRPr/>
            </a:pPr>
            <a:endParaRPr kumimoji="0" lang="en-GB" sz="1600" i="0" u="none" strike="noStrike" kern="0" cap="none" spc="0" normalizeH="0" baseline="0" noProof="0" smtClean="0">
              <a:ln>
                <a:noFill/>
              </a:ln>
              <a:solidFill>
                <a:srgbClr val="8E258D"/>
              </a:solidFill>
              <a:effectLst/>
              <a:uLnTx/>
              <a:uFillTx/>
              <a:latin typeface="+mn-lt"/>
              <a:ea typeface="+mn-ea"/>
              <a:cs typeface="+mn-cs"/>
            </a:endParaRPr>
          </a:p>
          <a:p>
            <a:pPr marR="0" lvl="0" algn="r" defTabSz="914400" rtl="0" eaLnBrk="1" fontAlgn="base" latinLnBrk="0" hangingPunct="1">
              <a:lnSpc>
                <a:spcPct val="100000"/>
              </a:lnSpc>
              <a:spcBef>
                <a:spcPts val="0"/>
              </a:spcBef>
              <a:spcAft>
                <a:spcPts val="0"/>
              </a:spcAft>
              <a:buClr>
                <a:schemeClr val="accent1"/>
              </a:buClr>
              <a:buSzPct val="75000"/>
              <a:tabLst>
                <a:tab pos="0" algn="l"/>
              </a:tabLst>
              <a:defRPr/>
            </a:pPr>
            <a:r>
              <a:rPr kumimoji="0" lang="en-GB" sz="1600" i="0" u="none" strike="noStrike" kern="0" cap="none" spc="0" normalizeH="0" baseline="0" noProof="0" smtClean="0">
                <a:ln>
                  <a:noFill/>
                </a:ln>
                <a:solidFill>
                  <a:srgbClr val="8E258D"/>
                </a:solidFill>
                <a:effectLst/>
                <a:uLnTx/>
                <a:uFillTx/>
                <a:latin typeface="+mn-lt"/>
                <a:ea typeface="+mn-ea"/>
                <a:cs typeface="+mn-cs"/>
              </a:rPr>
              <a:t>...EBITDA is </a:t>
            </a:r>
          </a:p>
          <a:p>
            <a:pPr marR="0" lvl="0" algn="r" defTabSz="914400" rtl="0" eaLnBrk="1" fontAlgn="base" latinLnBrk="0" hangingPunct="1">
              <a:lnSpc>
                <a:spcPct val="100000"/>
              </a:lnSpc>
              <a:spcBef>
                <a:spcPts val="0"/>
              </a:spcBef>
              <a:spcAft>
                <a:spcPts val="0"/>
              </a:spcAft>
              <a:buClr>
                <a:schemeClr val="accent1"/>
              </a:buClr>
              <a:buSzPct val="75000"/>
              <a:tabLst>
                <a:tab pos="0" algn="l"/>
              </a:tabLst>
              <a:defRPr/>
            </a:pPr>
            <a:r>
              <a:rPr kumimoji="0" lang="en-GB" sz="1600" i="0" u="none" strike="noStrike" kern="0" cap="none" spc="0" normalizeH="0" baseline="0" noProof="0" smtClean="0">
                <a:ln>
                  <a:noFill/>
                </a:ln>
                <a:solidFill>
                  <a:srgbClr val="8E258D"/>
                </a:solidFill>
                <a:effectLst/>
                <a:uLnTx/>
                <a:uFillTx/>
                <a:latin typeface="+mn-lt"/>
                <a:ea typeface="+mn-ea"/>
                <a:cs typeface="+mn-cs"/>
              </a:rPr>
              <a:t>therefore not a</a:t>
            </a:r>
            <a:r>
              <a:rPr kumimoji="0" lang="en-GB" sz="1600" i="0" u="none" strike="noStrike" kern="0" cap="none" spc="0" normalizeH="0" noProof="0" smtClean="0">
                <a:ln>
                  <a:noFill/>
                </a:ln>
                <a:solidFill>
                  <a:srgbClr val="8E258D"/>
                </a:solidFill>
                <a:effectLst/>
                <a:uLnTx/>
                <a:uFillTx/>
                <a:latin typeface="+mn-lt"/>
                <a:ea typeface="+mn-ea"/>
                <a:cs typeface="+mn-cs"/>
              </a:rPr>
              <a:t> </a:t>
            </a:r>
            <a:r>
              <a:rPr kumimoji="0" lang="en-GB" sz="1600" i="0" u="none" strike="noStrike" kern="0" cap="none" spc="0" normalizeH="0" baseline="0" noProof="0" smtClean="0">
                <a:ln>
                  <a:noFill/>
                </a:ln>
                <a:solidFill>
                  <a:srgbClr val="8E258D"/>
                </a:solidFill>
                <a:effectLst/>
                <a:uLnTx/>
                <a:uFillTx/>
                <a:latin typeface="+mn-lt"/>
                <a:ea typeface="+mn-ea"/>
                <a:cs typeface="+mn-cs"/>
              </a:rPr>
              <a:t>perfect </a:t>
            </a:r>
          </a:p>
          <a:p>
            <a:pPr marR="0" lvl="0" algn="r" defTabSz="914400" rtl="0" eaLnBrk="1" fontAlgn="base" latinLnBrk="0" hangingPunct="1">
              <a:lnSpc>
                <a:spcPct val="100000"/>
              </a:lnSpc>
              <a:spcBef>
                <a:spcPts val="0"/>
              </a:spcBef>
              <a:spcAft>
                <a:spcPts val="0"/>
              </a:spcAft>
              <a:buClr>
                <a:schemeClr val="accent1"/>
              </a:buClr>
              <a:buSzPct val="75000"/>
              <a:tabLst>
                <a:tab pos="0" algn="l"/>
              </a:tabLst>
              <a:defRPr/>
            </a:pPr>
            <a:r>
              <a:rPr kumimoji="0" lang="en-GB" sz="1600" i="0" u="none" strike="noStrike" kern="0" cap="none" spc="0" normalizeH="0" baseline="0" noProof="0" smtClean="0">
                <a:ln>
                  <a:noFill/>
                </a:ln>
                <a:solidFill>
                  <a:srgbClr val="8E258D"/>
                </a:solidFill>
                <a:effectLst/>
                <a:uLnTx/>
                <a:uFillTx/>
                <a:latin typeface="+mn-lt"/>
                <a:ea typeface="+mn-ea"/>
                <a:cs typeface="+mn-cs"/>
              </a:rPr>
              <a:t>or definitive measure!</a:t>
            </a:r>
          </a:p>
          <a:p>
            <a:pPr marL="231775" marR="0" lvl="1" indent="-231775" algn="r" defTabSz="914400" rtl="0" eaLnBrk="1" fontAlgn="base" latinLnBrk="0" hangingPunct="1">
              <a:lnSpc>
                <a:spcPct val="100000"/>
              </a:lnSpc>
              <a:spcBef>
                <a:spcPts val="300"/>
              </a:spcBef>
              <a:spcAft>
                <a:spcPts val="300"/>
              </a:spcAft>
              <a:buClr>
                <a:schemeClr val="accent1"/>
              </a:buClr>
              <a:buSzPct val="75000"/>
              <a:tabLst>
                <a:tab pos="231775" algn="l"/>
              </a:tabLst>
              <a:defRPr/>
            </a:pPr>
            <a:endParaRPr kumimoji="0" lang="en-GB" sz="1600" i="0" u="none" strike="noStrike" kern="0" cap="none" spc="0" normalizeH="0" baseline="0" noProof="0" smtClean="0">
              <a:ln>
                <a:noFill/>
              </a:ln>
              <a:solidFill>
                <a:srgbClr val="8E258D"/>
              </a:solidFill>
              <a:effectLst/>
              <a:uLnTx/>
              <a:uFillTx/>
              <a:latin typeface="+mn-lt"/>
              <a:cs typeface="+mn-cs"/>
            </a:endParaRPr>
          </a:p>
          <a:p>
            <a:pPr marL="231775" marR="0" lvl="1" indent="-231775" algn="r" defTabSz="914400" rtl="0" eaLnBrk="1" fontAlgn="base" latinLnBrk="0" hangingPunct="1">
              <a:lnSpc>
                <a:spcPct val="100000"/>
              </a:lnSpc>
              <a:spcBef>
                <a:spcPts val="300"/>
              </a:spcBef>
              <a:spcAft>
                <a:spcPts val="300"/>
              </a:spcAft>
              <a:buClr>
                <a:schemeClr val="accent1"/>
              </a:buClr>
              <a:buSzPct val="75000"/>
              <a:tabLst>
                <a:tab pos="231775" algn="l"/>
              </a:tabLst>
              <a:defRPr/>
            </a:pPr>
            <a:endParaRPr kumimoji="0" lang="en-GB" sz="1600" i="0" u="none" strike="noStrike" kern="0" cap="none" spc="0" normalizeH="0" baseline="0" noProof="0" smtClean="0">
              <a:ln>
                <a:noFill/>
              </a:ln>
              <a:solidFill>
                <a:srgbClr val="8E258D"/>
              </a:solidFill>
              <a:effectLst/>
              <a:uLnTx/>
              <a:uFillTx/>
              <a:latin typeface="+mn-lt"/>
              <a:cs typeface="+mn-cs"/>
            </a:endParaRPr>
          </a:p>
          <a:p>
            <a:pPr marL="231775" marR="0" lvl="1" indent="-231775" algn="r" defTabSz="914400" rtl="0" eaLnBrk="1" fontAlgn="base" latinLnBrk="0" hangingPunct="1">
              <a:lnSpc>
                <a:spcPct val="100000"/>
              </a:lnSpc>
              <a:spcBef>
                <a:spcPts val="300"/>
              </a:spcBef>
              <a:spcAft>
                <a:spcPts val="300"/>
              </a:spcAft>
              <a:buClr>
                <a:schemeClr val="accent1"/>
              </a:buClr>
              <a:buSzPct val="75000"/>
              <a:tabLst>
                <a:tab pos="231775" algn="l"/>
              </a:tabLst>
              <a:defRPr/>
            </a:pPr>
            <a:endParaRPr kumimoji="0" lang="en-US" sz="1600" i="0" u="none" strike="noStrike" kern="0" cap="none" spc="0" normalizeH="0" baseline="0" noProof="0" smtClean="0">
              <a:ln>
                <a:noFill/>
              </a:ln>
              <a:solidFill>
                <a:srgbClr val="8E258D"/>
              </a:solidFill>
              <a:effectLst/>
              <a:uLnTx/>
              <a:uFillTx/>
              <a:latin typeface="+mn-lt"/>
              <a:cs typeface="+mn-cs"/>
            </a:endParaRPr>
          </a:p>
          <a:p>
            <a:pPr marL="231775" marR="0" lvl="0" indent="-231775" algn="r" defTabSz="914400" rtl="0" eaLnBrk="1" fontAlgn="base" latinLnBrk="0" hangingPunct="1">
              <a:lnSpc>
                <a:spcPct val="100000"/>
              </a:lnSpc>
              <a:spcBef>
                <a:spcPts val="300"/>
              </a:spcBef>
              <a:spcAft>
                <a:spcPts val="300"/>
              </a:spcAft>
              <a:buClr>
                <a:schemeClr val="accent1"/>
              </a:buClr>
              <a:buSzPct val="75000"/>
              <a:tabLst>
                <a:tab pos="231775" algn="l"/>
              </a:tabLst>
              <a:defRPr/>
            </a:pPr>
            <a:endParaRPr kumimoji="0" lang="en-US" sz="1600" i="0" u="none" strike="noStrike" kern="0" cap="none" spc="0" normalizeH="0" baseline="0" noProof="0" smtClean="0">
              <a:ln>
                <a:noFill/>
              </a:ln>
              <a:solidFill>
                <a:srgbClr val="8E258D"/>
              </a:solidFill>
              <a:effectLst/>
              <a:uLnTx/>
              <a:uFillTx/>
              <a:latin typeface="+mn-lt"/>
              <a:ea typeface="+mn-ea"/>
              <a:cs typeface="+mn-cs"/>
            </a:endParaRPr>
          </a:p>
          <a:p>
            <a:pPr marL="231775" marR="0" lvl="0" indent="-231775" algn="r" defTabSz="914400" rtl="0" eaLnBrk="1" fontAlgn="base" latinLnBrk="0" hangingPunct="1">
              <a:lnSpc>
                <a:spcPct val="100000"/>
              </a:lnSpc>
              <a:spcBef>
                <a:spcPts val="300"/>
              </a:spcBef>
              <a:spcAft>
                <a:spcPts val="300"/>
              </a:spcAft>
              <a:buClr>
                <a:schemeClr val="accent1"/>
              </a:buClr>
              <a:buSzPct val="75000"/>
              <a:tabLst>
                <a:tab pos="231775" algn="l"/>
              </a:tabLst>
              <a:defRPr/>
            </a:pPr>
            <a:endParaRPr kumimoji="0" lang="en-US" sz="1600" i="0" u="none" strike="noStrike" kern="0" cap="none" spc="0" normalizeH="0" baseline="0" noProof="0" smtClean="0">
              <a:ln>
                <a:noFill/>
              </a:ln>
              <a:solidFill>
                <a:srgbClr val="8E258D"/>
              </a:solidFill>
              <a:effectLst/>
              <a:uLnTx/>
              <a:uFillTx/>
              <a:latin typeface="+mn-lt"/>
              <a:ea typeface="+mn-ea"/>
              <a:cs typeface="+mn-cs"/>
            </a:endParaRPr>
          </a:p>
          <a:p>
            <a:pPr marL="231775" marR="0" lvl="0" indent="-231775" algn="r" defTabSz="914400" rtl="0" eaLnBrk="1" fontAlgn="base" latinLnBrk="0" hangingPunct="1">
              <a:lnSpc>
                <a:spcPct val="100000"/>
              </a:lnSpc>
              <a:spcBef>
                <a:spcPts val="300"/>
              </a:spcBef>
              <a:spcAft>
                <a:spcPts val="300"/>
              </a:spcAft>
              <a:buClr>
                <a:schemeClr val="accent1"/>
              </a:buClr>
              <a:buSzPct val="75000"/>
              <a:tabLst>
                <a:tab pos="231775" algn="l"/>
              </a:tabLst>
              <a:defRPr/>
            </a:pPr>
            <a:endParaRPr kumimoji="0" lang="en-US" sz="1600" i="0" u="none" strike="noStrike" kern="0" cap="none" spc="0" normalizeH="0" baseline="0" noProof="0" smtClean="0">
              <a:ln>
                <a:noFill/>
              </a:ln>
              <a:solidFill>
                <a:srgbClr val="8E258D"/>
              </a:solidFill>
              <a:effectLst/>
              <a:uLnTx/>
              <a:uFillTx/>
              <a:latin typeface="+mn-lt"/>
              <a:ea typeface="+mn-ea"/>
              <a:cs typeface="+mn-cs"/>
            </a:endParaRPr>
          </a:p>
          <a:p>
            <a:pPr marL="0" marR="0" lvl="0" indent="0" algn="r" defTabSz="914400" rtl="0" eaLnBrk="1" fontAlgn="base" latinLnBrk="0" hangingPunct="1">
              <a:lnSpc>
                <a:spcPct val="100000"/>
              </a:lnSpc>
              <a:spcBef>
                <a:spcPts val="300"/>
              </a:spcBef>
              <a:spcAft>
                <a:spcPts val="300"/>
              </a:spcAft>
              <a:buClrTx/>
              <a:buSzTx/>
              <a:tabLst/>
              <a:defRPr/>
            </a:pPr>
            <a:endParaRPr kumimoji="0" lang="en-US" sz="1600" i="0" u="none" strike="noStrike" kern="0" cap="none" spc="0" normalizeH="0" baseline="0" noProof="0" smtClean="0">
              <a:ln>
                <a:noFill/>
              </a:ln>
              <a:solidFill>
                <a:srgbClr val="8E258D"/>
              </a:solidFill>
              <a:effectLst/>
              <a:uLnTx/>
              <a:uFillTx/>
              <a:latin typeface="+mn-lt"/>
              <a:ea typeface="+mn-ea"/>
              <a:cs typeface="+mn-cs"/>
            </a:endParaRPr>
          </a:p>
          <a:p>
            <a:pPr marL="0" marR="0" lvl="0" indent="0" algn="r" defTabSz="914400" rtl="0" eaLnBrk="1" fontAlgn="base" latinLnBrk="0" hangingPunct="1">
              <a:lnSpc>
                <a:spcPct val="100000"/>
              </a:lnSpc>
              <a:spcBef>
                <a:spcPts val="300"/>
              </a:spcBef>
              <a:spcAft>
                <a:spcPts val="300"/>
              </a:spcAft>
              <a:buClrTx/>
              <a:buSzTx/>
              <a:tabLst/>
              <a:defRPr/>
            </a:pPr>
            <a:endParaRPr kumimoji="0" lang="en-US" sz="1600" i="0" u="none" strike="noStrike" kern="0" cap="none" spc="0" normalizeH="0" baseline="0" noProof="0" dirty="0" smtClean="0">
              <a:ln>
                <a:noFill/>
              </a:ln>
              <a:solidFill>
                <a:srgbClr val="8E258D"/>
              </a:solidFill>
              <a:effectLst/>
              <a:uLnTx/>
              <a:uFillTx/>
              <a:latin typeface="+mn-lt"/>
              <a:ea typeface="+mn-ea"/>
              <a:cs typeface="+mn-cs"/>
            </a:endParaRPr>
          </a:p>
        </p:txBody>
      </p:sp>
      <p:pic>
        <p:nvPicPr>
          <p:cNvPr id="18" name="Picture 17"/>
          <p:cNvPicPr>
            <a:picLocks noChangeAspect="1" noChangeArrowheads="1"/>
          </p:cNvPicPr>
          <p:nvPr/>
        </p:nvPicPr>
        <p:blipFill>
          <a:blip r:embed="rId3"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What are the limitations of using EBITDA? (2 of 3)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aphicFrame>
        <p:nvGraphicFramePr>
          <p:cNvPr id="20" name="Group 3"/>
          <p:cNvGraphicFramePr>
            <a:graphicFrameLocks noGrp="1"/>
          </p:cNvGraphicFramePr>
          <p:nvPr>
            <p:custDataLst>
              <p:tags r:id="rId1"/>
            </p:custDataLst>
          </p:nvPr>
        </p:nvGraphicFramePr>
        <p:xfrm>
          <a:off x="235667" y="1220979"/>
          <a:ext cx="8682089" cy="4435103"/>
        </p:xfrm>
        <a:graphic>
          <a:graphicData uri="http://schemas.openxmlformats.org/drawingml/2006/table">
            <a:tbl>
              <a:tblPr/>
              <a:tblGrid>
                <a:gridCol w="1545999"/>
                <a:gridCol w="7136090"/>
              </a:tblGrid>
              <a:tr h="296742">
                <a:tc gridSpan="2">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pitchFamily="34" charset="0"/>
                          <a:cs typeface="Arial" pitchFamily="34" charset="0"/>
                        </a:rPr>
                        <a:t>Common limitations of underlying EBITDA...</a:t>
                      </a:r>
                    </a:p>
                  </a:txBody>
                  <a:tcPr marL="54000" marR="54000" marT="54000" marB="54000" anchor="b" horzOverflow="overflow">
                    <a:lnL w="6350" cap="flat" cmpd="sng" algn="ctr">
                      <a:solidFill>
                        <a:srgbClr val="409DAD"/>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409DAD"/>
                    </a:solidFill>
                  </a:tcPr>
                </a:tc>
                <a:tc hMerge="1">
                  <a:txBody>
                    <a:bodyPr/>
                    <a:lstStyle/>
                    <a:p>
                      <a:pPr marL="0" marR="0" lvl="0" indent="0" algn="l" defTabSz="762000" rtl="0" eaLnBrk="1" fontAlgn="base" latinLnBrk="0" hangingPunct="1">
                        <a:lnSpc>
                          <a:spcPct val="100000"/>
                        </a:lnSpc>
                        <a:spcBef>
                          <a:spcPts val="600"/>
                        </a:spcBef>
                        <a:spcAft>
                          <a:spcPct val="0"/>
                        </a:spcAft>
                        <a:buClrTx/>
                        <a:buSzTx/>
                        <a:buFontTx/>
                        <a:buNone/>
                        <a:tabLst/>
                      </a:pPr>
                      <a:endParaRPr kumimoji="0" lang="en-GB" sz="1400" b="1" i="0" u="none" strike="noStrike" cap="none" normalizeH="0" baseline="0" dirty="0" smtClean="0">
                        <a:ln>
                          <a:noFill/>
                        </a:ln>
                        <a:solidFill>
                          <a:schemeClr val="bg1"/>
                        </a:solidFill>
                        <a:effectLst/>
                        <a:latin typeface="Arial" pitchFamily="34" charset="0"/>
                        <a:cs typeface="Arial" pitchFamily="34" charset="0"/>
                      </a:endParaRPr>
                    </a:p>
                  </a:txBody>
                  <a:tcPr marL="54000" marR="54000" marT="54000" marB="54000" anchor="b"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accent4"/>
                    </a:solidFill>
                  </a:tcPr>
                </a:tc>
              </a:tr>
              <a:tr h="623709">
                <a:tc>
                  <a:txBody>
                    <a:bodyPr/>
                    <a:lstStyle/>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r>
                        <a:rPr lang="en-GB" sz="1200" b="0" smtClean="0">
                          <a:solidFill>
                            <a:schemeClr val="accent1"/>
                          </a:solidFill>
                          <a:latin typeface="Arial" pitchFamily="34" charset="0"/>
                          <a:ea typeface="+mn-ea"/>
                          <a:cs typeface="Arial" pitchFamily="34" charset="0"/>
                        </a:rPr>
                        <a:t>Impact of accounting policies and practice</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Not all revenues and costs are cash, and therefore accounting policies</a:t>
                      </a:r>
                      <a:r>
                        <a:rPr lang="en-GB" sz="1200" b="0" baseline="0" dirty="0" smtClean="0">
                          <a:solidFill>
                            <a:srgbClr val="00338D"/>
                          </a:solidFill>
                          <a:latin typeface="Arial" pitchFamily="34" charset="0"/>
                          <a:ea typeface="+mn-ea"/>
                          <a:cs typeface="Arial" pitchFamily="34" charset="0"/>
                        </a:rPr>
                        <a:t> and practices will impact EBITDA</a:t>
                      </a:r>
                    </a:p>
                    <a:p>
                      <a:pPr marL="231775" marR="0" lvl="0" indent="-231775" algn="l" defTabSz="7620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lang="en-GB" sz="1200" b="0" baseline="0" dirty="0" smtClean="0">
                          <a:solidFill>
                            <a:srgbClr val="00338D"/>
                          </a:solidFill>
                          <a:latin typeface="Arial" pitchFamily="34" charset="0"/>
                          <a:ea typeface="+mn-ea"/>
                          <a:cs typeface="Arial" pitchFamily="34" charset="0"/>
                        </a:rPr>
                        <a:t>EBITDA is not a GAAP measure, and areas of concern relate to changes in accounting policy, the use of and changes in estimates, and the degree of consistency with industry norms</a:t>
                      </a:r>
                      <a:endParaRPr lang="en-GB" sz="1200" b="0" dirty="0" smtClean="0">
                        <a:solidFill>
                          <a:srgbClr val="00338D"/>
                        </a:solidFill>
                        <a:latin typeface="Arial" pitchFamily="34" charset="0"/>
                        <a:ea typeface="+mn-ea"/>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659876">
                <a:tc>
                  <a:txBody>
                    <a:bodyPr/>
                    <a:lstStyle/>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r>
                        <a:rPr lang="en-GB" sz="1200" b="0" smtClean="0">
                          <a:solidFill>
                            <a:schemeClr val="accent1"/>
                          </a:solidFill>
                          <a:latin typeface="Arial" pitchFamily="34" charset="0"/>
                          <a:ea typeface="+mn-ea"/>
                          <a:cs typeface="Arial" pitchFamily="34" charset="0"/>
                        </a:rPr>
                        <a:t>Bias may have a significant influence</a:t>
                      </a:r>
                      <a:endParaRPr lang="en-GB" sz="1200" b="0" dirty="0" smtClean="0">
                        <a:solidFill>
                          <a:schemeClr val="accent1"/>
                        </a:solidFill>
                        <a:latin typeface="Arial" pitchFamily="34" charset="0"/>
                        <a:ea typeface="+mn-ea"/>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Quality of earnings adjustments to estimate underlying EBITDA</a:t>
                      </a:r>
                      <a:r>
                        <a:rPr lang="en-GB" sz="1200" b="0" baseline="0" dirty="0" smtClean="0">
                          <a:solidFill>
                            <a:srgbClr val="00338D"/>
                          </a:solidFill>
                          <a:latin typeface="Arial" pitchFamily="34" charset="0"/>
                          <a:ea typeface="+mn-ea"/>
                          <a:cs typeface="Arial" pitchFamily="34" charset="0"/>
                        </a:rPr>
                        <a:t> may be highly subjective</a:t>
                      </a:r>
                    </a:p>
                    <a:p>
                      <a:pPr marL="231775" marR="0" lvl="0" indent="-231775" algn="l" defTabSz="7620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In order</a:t>
                      </a:r>
                      <a:r>
                        <a:rPr lang="en-GB" sz="1200" b="0" baseline="0" dirty="0" smtClean="0">
                          <a:solidFill>
                            <a:srgbClr val="00338D"/>
                          </a:solidFill>
                          <a:latin typeface="Arial" pitchFamily="34" charset="0"/>
                          <a:ea typeface="+mn-ea"/>
                          <a:cs typeface="Arial" pitchFamily="34" charset="0"/>
                        </a:rPr>
                        <a:t> </a:t>
                      </a:r>
                      <a:r>
                        <a:rPr lang="en-GB" sz="1200" b="0" dirty="0" smtClean="0">
                          <a:solidFill>
                            <a:srgbClr val="00338D"/>
                          </a:solidFill>
                          <a:latin typeface="Arial" pitchFamily="34" charset="0"/>
                          <a:ea typeface="+mn-ea"/>
                          <a:cs typeface="Arial" pitchFamily="34" charset="0"/>
                        </a:rPr>
                        <a:t>to seek to maximize the price achieved, vendors tend to be quick to identify positive adjustments to EBITDA, but not negative adjustments</a:t>
                      </a:r>
                    </a:p>
                    <a:p>
                      <a:pPr marL="231775" marR="0" lvl="0" indent="-231775" algn="l" defTabSz="7620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Likewise some buyers may take a very conservative</a:t>
                      </a:r>
                      <a:r>
                        <a:rPr lang="en-GB" sz="1200" b="0" baseline="0" dirty="0" smtClean="0">
                          <a:solidFill>
                            <a:srgbClr val="00338D"/>
                          </a:solidFill>
                          <a:latin typeface="Arial" pitchFamily="34" charset="0"/>
                          <a:ea typeface="+mn-ea"/>
                          <a:cs typeface="Arial" pitchFamily="34" charset="0"/>
                        </a:rPr>
                        <a:t> view and focus on negative adjustments only</a:t>
                      </a:r>
                      <a:endParaRPr lang="en-GB" sz="1200" b="0" dirty="0" smtClean="0">
                        <a:solidFill>
                          <a:srgbClr val="00338D"/>
                        </a:solidFill>
                        <a:latin typeface="Arial" pitchFamily="34" charset="0"/>
                        <a:ea typeface="+mn-ea"/>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2070701">
                <a:tc>
                  <a:txBody>
                    <a:bodyPr/>
                    <a:lstStyle/>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r>
                        <a:rPr lang="en-GB" sz="1200" b="0" smtClean="0">
                          <a:solidFill>
                            <a:schemeClr val="accent1"/>
                          </a:solidFill>
                          <a:latin typeface="Arial" pitchFamily="34" charset="0"/>
                          <a:ea typeface="+mn-ea"/>
                          <a:cs typeface="Arial" pitchFamily="34" charset="0"/>
                        </a:rPr>
                        <a:t>There is no such thing as ‘steady-state’</a:t>
                      </a:r>
                      <a:endParaRPr lang="en-GB" sz="1200" b="0" dirty="0" smtClean="0">
                        <a:solidFill>
                          <a:schemeClr val="accent1"/>
                        </a:solidFill>
                        <a:latin typeface="Arial" pitchFamily="34" charset="0"/>
                        <a:ea typeface="+mn-ea"/>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Most businesses are in state of continual</a:t>
                      </a:r>
                      <a:r>
                        <a:rPr lang="en-GB" sz="1200" b="0" baseline="0" dirty="0" smtClean="0">
                          <a:solidFill>
                            <a:srgbClr val="00338D"/>
                          </a:solidFill>
                          <a:latin typeface="Arial" pitchFamily="34" charset="0"/>
                          <a:ea typeface="+mn-ea"/>
                          <a:cs typeface="Arial" pitchFamily="34" charset="0"/>
                        </a:rPr>
                        <a:t> change, due to many internal and external factors (e.g. acquisitions and disposals, impact of fluctuating commodity prices and exchange rates, etc)</a:t>
                      </a:r>
                    </a:p>
                    <a:p>
                      <a:pPr marL="231775" marR="0" lvl="0" indent="-231775" algn="l" defTabSz="7620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lang="en-GB" sz="1200" b="0" baseline="0" dirty="0" smtClean="0">
                          <a:solidFill>
                            <a:srgbClr val="00338D"/>
                          </a:solidFill>
                          <a:latin typeface="Arial" pitchFamily="34" charset="0"/>
                          <a:ea typeface="+mn-ea"/>
                          <a:cs typeface="Arial" pitchFamily="34" charset="0"/>
                        </a:rPr>
                        <a:t>Identifying the true underlying EBITDA  of the business can becomes highly complex and subjective</a:t>
                      </a:r>
                    </a:p>
                    <a:p>
                      <a:pPr marL="231775" marR="0" lvl="0" indent="-231775" algn="l" defTabSz="7620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lang="en-GB" sz="1200" b="0" baseline="0" dirty="0" smtClean="0">
                          <a:solidFill>
                            <a:srgbClr val="00338D"/>
                          </a:solidFill>
                          <a:latin typeface="Arial" pitchFamily="34" charset="0"/>
                          <a:ea typeface="+mn-ea"/>
                          <a:cs typeface="Arial" pitchFamily="34" charset="0"/>
                        </a:rPr>
                        <a:t>Trying to select one annual period for which EBITDA is most representative may be too simplistic, and risks ignoring important drivers which may impact future earnings</a:t>
                      </a:r>
                    </a:p>
                    <a:p>
                      <a:pPr marL="231775" marR="0" lvl="0" indent="-231775" algn="l" defTabSz="7620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Where there has been/or is expected to be a significant change in the business, underlying EBITDA may need to be pro forma adjusted to reflect this change</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5"/>
          <p:cNvPicPr>
            <a:picLocks noChangeAspect="1" noChangeArrowheads="1"/>
          </p:cNvPicPr>
          <p:nvPr/>
        </p:nvPicPr>
        <p:blipFill>
          <a:blip r:embed="rId4"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What are the limitations of using EBITDA? (3 of 3)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aphicFrame>
        <p:nvGraphicFramePr>
          <p:cNvPr id="20" name="Group 3"/>
          <p:cNvGraphicFramePr>
            <a:graphicFrameLocks noGrp="1"/>
          </p:cNvGraphicFramePr>
          <p:nvPr>
            <p:custDataLst>
              <p:tags r:id="rId1"/>
            </p:custDataLst>
          </p:nvPr>
        </p:nvGraphicFramePr>
        <p:xfrm>
          <a:off x="226241" y="1220979"/>
          <a:ext cx="8691516" cy="4401582"/>
        </p:xfrm>
        <a:graphic>
          <a:graphicData uri="http://schemas.openxmlformats.org/drawingml/2006/table">
            <a:tbl>
              <a:tblPr/>
              <a:tblGrid>
                <a:gridCol w="1508291"/>
                <a:gridCol w="7183225"/>
              </a:tblGrid>
              <a:tr h="296742">
                <a:tc gridSpan="2">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pitchFamily="34" charset="0"/>
                          <a:cs typeface="Arial" pitchFamily="34" charset="0"/>
                        </a:rPr>
                        <a:t>Common limitations of underlying EBITDA...</a:t>
                      </a:r>
                    </a:p>
                  </a:txBody>
                  <a:tcPr marL="54000" marR="54000" marT="54000" marB="54000" anchor="b" horzOverflow="overflow">
                    <a:lnL w="6350" cap="flat" cmpd="sng" algn="ctr">
                      <a:solidFill>
                        <a:srgbClr val="409DAD"/>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409DAD"/>
                    </a:solidFill>
                  </a:tcPr>
                </a:tc>
                <a:tc hMerge="1">
                  <a:txBody>
                    <a:bodyPr/>
                    <a:lstStyle/>
                    <a:p>
                      <a:pPr marL="0" marR="0" lvl="0" indent="0" algn="l" defTabSz="762000" rtl="0" eaLnBrk="1" fontAlgn="base" latinLnBrk="0" hangingPunct="1">
                        <a:lnSpc>
                          <a:spcPct val="100000"/>
                        </a:lnSpc>
                        <a:spcBef>
                          <a:spcPts val="600"/>
                        </a:spcBef>
                        <a:spcAft>
                          <a:spcPct val="0"/>
                        </a:spcAft>
                        <a:buClrTx/>
                        <a:buSzTx/>
                        <a:buFontTx/>
                        <a:buNone/>
                        <a:tabLst/>
                      </a:pPr>
                      <a:endParaRPr kumimoji="0" lang="en-GB" sz="1400" b="1" i="0" u="none" strike="noStrike" cap="none" normalizeH="0" baseline="0" dirty="0" smtClean="0">
                        <a:ln>
                          <a:noFill/>
                        </a:ln>
                        <a:solidFill>
                          <a:schemeClr val="bg1"/>
                        </a:solidFill>
                        <a:effectLst/>
                        <a:latin typeface="Arial" pitchFamily="34" charset="0"/>
                        <a:cs typeface="Arial" pitchFamily="34" charset="0"/>
                      </a:endParaRPr>
                    </a:p>
                  </a:txBody>
                  <a:tcPr marL="54000" marR="54000" marT="54000" marB="54000" anchor="b"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accent4"/>
                    </a:solidFill>
                  </a:tcPr>
                </a:tc>
              </a:tr>
              <a:tr h="603316">
                <a:tc>
                  <a:txBody>
                    <a:bodyPr/>
                    <a:lstStyle/>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r>
                        <a:rPr lang="en-GB" sz="1200" b="0" baseline="0" smtClean="0">
                          <a:solidFill>
                            <a:schemeClr val="accent1"/>
                          </a:solidFill>
                          <a:latin typeface="Arial" pitchFamily="34" charset="0"/>
                          <a:ea typeface="+mn-ea"/>
                          <a:cs typeface="Arial" pitchFamily="34" charset="0"/>
                        </a:rPr>
                        <a:t>Risk is not reflected</a:t>
                      </a:r>
                    </a:p>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endParaRPr lang="en-GB" sz="1200" b="0" dirty="0" smtClean="0">
                        <a:solidFill>
                          <a:schemeClr val="accent1"/>
                        </a:solidFill>
                        <a:latin typeface="Arial" pitchFamily="34" charset="0"/>
                        <a:ea typeface="+mn-ea"/>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A single measure of underlying EBITDA does not address the fact that the business is subject to a number of risks, which should also be factored into a buyer’s appraisal of a potential investment</a:t>
                      </a:r>
                    </a:p>
                    <a:p>
                      <a:pPr marL="231775" marR="0" lvl="0" indent="-231775" algn="l" defTabSz="7620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EBITDA at best can be a range – sensitivity analysis may need to be performed to understand this range</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603315">
                <a:tc>
                  <a:txBody>
                    <a:bodyPr/>
                    <a:lstStyle/>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r>
                        <a:rPr lang="en-GB" sz="1200" b="0" baseline="0" smtClean="0">
                          <a:solidFill>
                            <a:schemeClr val="accent1"/>
                          </a:solidFill>
                          <a:latin typeface="Arial" pitchFamily="34" charset="0"/>
                          <a:ea typeface="+mn-ea"/>
                          <a:cs typeface="Arial" pitchFamily="34" charset="0"/>
                        </a:rPr>
                        <a:t>Certain excluded items still effect value</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Capital expenditure</a:t>
                      </a:r>
                      <a:r>
                        <a:rPr lang="en-GB" sz="1200" b="0" baseline="0" dirty="0" smtClean="0">
                          <a:solidFill>
                            <a:srgbClr val="00338D"/>
                          </a:solidFill>
                          <a:latin typeface="Arial" pitchFamily="34" charset="0"/>
                          <a:ea typeface="+mn-ea"/>
                          <a:cs typeface="Arial" pitchFamily="34" charset="0"/>
                        </a:rPr>
                        <a:t> and working capital requirements effect future cash flows and therefore value, but are not included in EBITDA.  They therefore need to be considered separately</a:t>
                      </a:r>
                    </a:p>
                    <a:p>
                      <a:pPr marL="231775" marR="0" lvl="0" indent="-231775" algn="l" defTabSz="7620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b="0" baseline="0" dirty="0" smtClean="0">
                          <a:solidFill>
                            <a:srgbClr val="00338D"/>
                          </a:solidFill>
                          <a:latin typeface="Arial" pitchFamily="34" charset="0"/>
                          <a:ea typeface="+mn-ea"/>
                          <a:cs typeface="Arial" pitchFamily="34" charset="0"/>
                        </a:rPr>
                        <a:t>Financing and tax also need to be separately considered</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999242">
                <a:tc>
                  <a:txBody>
                    <a:bodyPr/>
                    <a:lstStyle/>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r>
                        <a:rPr lang="en-GB" sz="1200" b="0" smtClean="0">
                          <a:solidFill>
                            <a:schemeClr val="accent1"/>
                          </a:solidFill>
                          <a:latin typeface="Arial" pitchFamily="34" charset="0"/>
                          <a:ea typeface="+mn-ea"/>
                          <a:cs typeface="Arial" pitchFamily="34" charset="0"/>
                        </a:rPr>
                        <a:t>Complete information</a:t>
                      </a:r>
                      <a:r>
                        <a:rPr lang="en-GB" sz="1200" b="0" baseline="0" smtClean="0">
                          <a:solidFill>
                            <a:schemeClr val="accent1"/>
                          </a:solidFill>
                          <a:latin typeface="Arial" pitchFamily="34" charset="0"/>
                          <a:ea typeface="+mn-ea"/>
                          <a:cs typeface="Arial" pitchFamily="34" charset="0"/>
                        </a:rPr>
                        <a:t> is seldom available</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b="0" baseline="0" dirty="0" smtClean="0">
                          <a:solidFill>
                            <a:srgbClr val="00338D"/>
                          </a:solidFill>
                          <a:latin typeface="Arial" pitchFamily="34" charset="0"/>
                          <a:ea typeface="+mn-ea"/>
                          <a:cs typeface="Arial" pitchFamily="34" charset="0"/>
                        </a:rPr>
                        <a:t>Management ‘s reported EBITDA may include or exclude </a:t>
                      </a:r>
                      <a:r>
                        <a:rPr lang="en-GB" sz="1200" b="0" baseline="0" smtClean="0">
                          <a:solidFill>
                            <a:srgbClr val="00338D"/>
                          </a:solidFill>
                          <a:latin typeface="Arial" pitchFamily="34" charset="0"/>
                          <a:ea typeface="+mn-ea"/>
                          <a:cs typeface="Arial" pitchFamily="34" charset="0"/>
                        </a:rPr>
                        <a:t>items that should </a:t>
                      </a:r>
                      <a:r>
                        <a:rPr lang="en-GB" sz="1200" b="0" baseline="0" dirty="0" smtClean="0">
                          <a:solidFill>
                            <a:srgbClr val="00338D"/>
                          </a:solidFill>
                          <a:latin typeface="Arial" pitchFamily="34" charset="0"/>
                          <a:ea typeface="+mn-ea"/>
                          <a:cs typeface="Arial" pitchFamily="34" charset="0"/>
                        </a:rPr>
                        <a:t>be adjusted in the calculation of underlying earnings, which are difficult to identify</a:t>
                      </a:r>
                      <a:endParaRPr lang="en-GB" sz="1200" b="0" dirty="0" smtClean="0">
                        <a:solidFill>
                          <a:srgbClr val="00338D"/>
                        </a:solidFill>
                        <a:latin typeface="Arial" pitchFamily="34" charset="0"/>
                        <a:ea typeface="+mn-ea"/>
                        <a:cs typeface="Arial" pitchFamily="34" charset="0"/>
                      </a:endParaRPr>
                    </a:p>
                    <a:p>
                      <a:pPr marL="231775" marR="0" lvl="0" indent="-231775" algn="l" defTabSz="7620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In addition, some adjustments may be difficult or even impossible to</a:t>
                      </a:r>
                      <a:r>
                        <a:rPr lang="en-GB" sz="1200" b="0" baseline="0" dirty="0" smtClean="0">
                          <a:solidFill>
                            <a:srgbClr val="00338D"/>
                          </a:solidFill>
                          <a:latin typeface="Arial" pitchFamily="34" charset="0"/>
                          <a:ea typeface="+mn-ea"/>
                          <a:cs typeface="Arial" pitchFamily="34" charset="0"/>
                        </a:rPr>
                        <a:t> </a:t>
                      </a:r>
                      <a:r>
                        <a:rPr lang="en-GB" sz="1200" b="0" dirty="0" smtClean="0">
                          <a:solidFill>
                            <a:srgbClr val="00338D"/>
                          </a:solidFill>
                          <a:latin typeface="Arial" pitchFamily="34" charset="0"/>
                          <a:ea typeface="+mn-ea"/>
                          <a:cs typeface="Arial" pitchFamily="34" charset="0"/>
                        </a:rPr>
                        <a:t>quantify, particularly pro-forma adjustments (e.g. the loss attributable from a one-off business interruption)</a:t>
                      </a:r>
                    </a:p>
                    <a:p>
                      <a:pPr marL="231775" marR="0" lvl="0" indent="-231775" algn="l" defTabSz="7620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There always</a:t>
                      </a:r>
                      <a:r>
                        <a:rPr lang="en-GB" sz="1200" b="0" baseline="0" dirty="0" smtClean="0">
                          <a:solidFill>
                            <a:srgbClr val="00338D"/>
                          </a:solidFill>
                          <a:latin typeface="Arial" pitchFamily="34" charset="0"/>
                          <a:ea typeface="+mn-ea"/>
                          <a:cs typeface="Arial" pitchFamily="34" charset="0"/>
                        </a:rPr>
                        <a:t> remains a concern that a</a:t>
                      </a:r>
                      <a:r>
                        <a:rPr lang="en-GB" sz="1200" b="0" dirty="0" smtClean="0">
                          <a:solidFill>
                            <a:srgbClr val="00338D"/>
                          </a:solidFill>
                          <a:latin typeface="Arial" pitchFamily="34" charset="0"/>
                          <a:ea typeface="+mn-ea"/>
                          <a:cs typeface="Arial" pitchFamily="34" charset="0"/>
                        </a:rPr>
                        <a:t>djustments may not be complete</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r h="754144">
                <a:tc>
                  <a:txBody>
                    <a:bodyPr/>
                    <a:lstStyle/>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r>
                        <a:rPr lang="en-GB" sz="1200" b="0" baseline="0" smtClean="0">
                          <a:solidFill>
                            <a:schemeClr val="accent1"/>
                          </a:solidFill>
                          <a:latin typeface="Arial" pitchFamily="34" charset="0"/>
                          <a:ea typeface="+mn-ea"/>
                          <a:cs typeface="Arial" pitchFamily="34" charset="0"/>
                        </a:rPr>
                        <a:t>There may be one-off events in future</a:t>
                      </a:r>
                    </a:p>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endParaRPr lang="en-GB" sz="1200" b="0" smtClean="0">
                        <a:solidFill>
                          <a:schemeClr val="accent1"/>
                        </a:solidFill>
                        <a:latin typeface="Arial" pitchFamily="34" charset="0"/>
                        <a:ea typeface="+mn-ea"/>
                        <a:cs typeface="Arial" pitchFamily="34" charset="0"/>
                      </a:endParaRPr>
                    </a:p>
                    <a:p>
                      <a:pPr marL="0" marR="0" lvl="0" indent="0" algn="l" defTabSz="762000" rtl="0" eaLnBrk="1" fontAlgn="base" latinLnBrk="0" hangingPunct="1">
                        <a:lnSpc>
                          <a:spcPct val="100000"/>
                        </a:lnSpc>
                        <a:spcBef>
                          <a:spcPct val="50000"/>
                        </a:spcBef>
                        <a:spcAft>
                          <a:spcPts val="300"/>
                        </a:spcAft>
                        <a:buClr>
                          <a:schemeClr val="accent1"/>
                        </a:buClr>
                        <a:buSzPct val="75000"/>
                        <a:buFont typeface="Wingdings" pitchFamily="2" charset="2"/>
                        <a:buNone/>
                        <a:tabLst>
                          <a:tab pos="0" algn="l"/>
                        </a:tabLst>
                        <a:defRPr/>
                      </a:pPr>
                      <a:endParaRPr lang="en-GB" sz="1200" b="0" dirty="0" smtClean="0">
                        <a:solidFill>
                          <a:schemeClr val="accent1"/>
                        </a:solidFill>
                        <a:latin typeface="Arial" pitchFamily="34" charset="0"/>
                        <a:ea typeface="+mn-ea"/>
                        <a:cs typeface="Arial" pitchFamily="34" charset="0"/>
                      </a:endParaRP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rgbClr val="BFDEE4"/>
                    </a:solidFill>
                  </a:tcPr>
                </a:tc>
                <a:tc>
                  <a:txBody>
                    <a:bodyPr/>
                    <a:lstStyle/>
                    <a:p>
                      <a:pPr marL="231775" marR="0" lvl="0" indent="-231775" algn="l" defTabSz="7620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There may be</a:t>
                      </a:r>
                      <a:r>
                        <a:rPr lang="en-GB" sz="1200" b="0" baseline="0" dirty="0" smtClean="0">
                          <a:solidFill>
                            <a:srgbClr val="00338D"/>
                          </a:solidFill>
                          <a:latin typeface="Arial" pitchFamily="34" charset="0"/>
                          <a:ea typeface="+mn-ea"/>
                          <a:cs typeface="Arial" pitchFamily="34" charset="0"/>
                        </a:rPr>
                        <a:t> a number of items which have been </a:t>
                      </a:r>
                      <a:r>
                        <a:rPr lang="en-GB" sz="1200" b="0" dirty="0" smtClean="0">
                          <a:solidFill>
                            <a:srgbClr val="00338D"/>
                          </a:solidFill>
                          <a:latin typeface="Arial" pitchFamily="34" charset="0"/>
                          <a:ea typeface="+mn-ea"/>
                          <a:cs typeface="Arial" pitchFamily="34" charset="0"/>
                        </a:rPr>
                        <a:t>adjusted for in underlying earnings as being one-off or exceptional.  If a number of these items seem to arise  in each period, there may be an argument that these are not really one-off items, but merely the normal events that arise in </a:t>
                      </a:r>
                      <a:r>
                        <a:rPr lang="en-GB" sz="1200" b="0" baseline="0" dirty="0" smtClean="0">
                          <a:solidFill>
                            <a:srgbClr val="00338D"/>
                          </a:solidFill>
                          <a:latin typeface="Arial" pitchFamily="34" charset="0"/>
                          <a:ea typeface="+mn-ea"/>
                          <a:cs typeface="Arial" pitchFamily="34" charset="0"/>
                        </a:rPr>
                        <a:t> the course of the ongoing operations of the business</a:t>
                      </a:r>
                    </a:p>
                    <a:p>
                      <a:pPr marL="231775" marR="0" lvl="0" indent="-231775" algn="l" defTabSz="762000" rtl="0" eaLnBrk="1" fontAlgn="base" latinLnBrk="0" hangingPunct="1">
                        <a:lnSpc>
                          <a:spcPct val="100000"/>
                        </a:lnSpc>
                        <a:spcBef>
                          <a:spcPts val="600"/>
                        </a:spcBef>
                        <a:spcAft>
                          <a:spcPts val="0"/>
                        </a:spcAft>
                        <a:buClr>
                          <a:schemeClr val="accent1"/>
                        </a:buClr>
                        <a:buSzPct val="125000"/>
                        <a:buFont typeface="Arial" pitchFamily="34" charset="0"/>
                        <a:buChar char="▪"/>
                        <a:tabLst>
                          <a:tab pos="231775" algn="l"/>
                        </a:tabLst>
                        <a:defRPr/>
                      </a:pPr>
                      <a:r>
                        <a:rPr lang="en-GB" sz="1200" b="0" dirty="0" smtClean="0">
                          <a:solidFill>
                            <a:srgbClr val="00338D"/>
                          </a:solidFill>
                          <a:latin typeface="Arial" pitchFamily="34" charset="0"/>
                          <a:ea typeface="+mn-ea"/>
                          <a:cs typeface="Arial" pitchFamily="34" charset="0"/>
                        </a:rPr>
                        <a:t>There may therefore be future one-off events that need to be considered in the business plan. A business plan without a one-off events contingency may not be realistic</a:t>
                      </a:r>
                    </a:p>
                  </a:txBody>
                  <a:tcPr marL="54000" marR="54000" marT="54000" marB="54000" horzOverflow="overflow">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5"/>
          <p:cNvPicPr>
            <a:picLocks noChangeAspect="1" noChangeArrowheads="1"/>
          </p:cNvPicPr>
          <p:nvPr/>
        </p:nvPicPr>
        <p:blipFill>
          <a:blip r:embed="rId4"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2" name="Rectangle 4"/>
          <p:cNvSpPr>
            <a:spLocks noChangeArrowheads="1"/>
          </p:cNvSpPr>
          <p:nvPr/>
        </p:nvSpPr>
        <p:spPr bwMode="auto">
          <a:xfrm>
            <a:off x="240232" y="1212533"/>
            <a:ext cx="8487208" cy="748158"/>
          </a:xfrm>
          <a:prstGeom prst="rect">
            <a:avLst/>
          </a:prstGeom>
          <a:noFill/>
          <a:ln w="9525">
            <a:noFill/>
            <a:miter lim="800000"/>
            <a:headEnd/>
            <a:tailEnd/>
          </a:ln>
          <a:effectLst/>
        </p:spPr>
        <p:txBody>
          <a:bodyPr lIns="0" tIns="0" rIns="0" bIns="0"/>
          <a:lstStyle/>
          <a:p>
            <a:pPr marL="231775" lvl="0" indent="-231775">
              <a:spcBef>
                <a:spcPct val="50000"/>
              </a:spcBef>
              <a:spcAft>
                <a:spcPts val="300"/>
              </a:spcAft>
              <a:buClr>
                <a:srgbClr val="00338D"/>
              </a:buClr>
              <a:buSzPct val="125000"/>
              <a:buFont typeface="Arial" pitchFamily="34" charset="0"/>
              <a:buChar char="▪"/>
              <a:tabLst>
                <a:tab pos="231775" algn="l"/>
              </a:tabLst>
              <a:defRPr/>
            </a:pPr>
            <a:r>
              <a:rPr lang="en-GB" sz="1400" kern="0" dirty="0" smtClean="0">
                <a:solidFill>
                  <a:srgbClr val="00338D"/>
                </a:solidFill>
                <a:latin typeface="Arial"/>
                <a:cs typeface="Arial"/>
              </a:rPr>
              <a:t>Don’t </a:t>
            </a:r>
            <a:r>
              <a:rPr lang="en-GB" sz="1400" kern="0" dirty="0">
                <a:solidFill>
                  <a:srgbClr val="00338D"/>
                </a:solidFill>
                <a:latin typeface="Arial"/>
                <a:cs typeface="Arial"/>
              </a:rPr>
              <a:t>forget that </a:t>
            </a:r>
            <a:r>
              <a:rPr lang="en-GB" sz="1400" kern="0" dirty="0" smtClean="0">
                <a:solidFill>
                  <a:srgbClr val="00338D"/>
                </a:solidFill>
                <a:latin typeface="Arial"/>
                <a:cs typeface="Arial"/>
              </a:rPr>
              <a:t>an underlying adjustment may </a:t>
            </a:r>
            <a:r>
              <a:rPr lang="en-GB" sz="1400" kern="0" dirty="0">
                <a:solidFill>
                  <a:srgbClr val="00338D"/>
                </a:solidFill>
                <a:latin typeface="Arial"/>
                <a:cs typeface="Arial"/>
              </a:rPr>
              <a:t>impact </a:t>
            </a:r>
            <a:r>
              <a:rPr lang="en-GB" sz="1400" kern="0" dirty="0" smtClean="0">
                <a:solidFill>
                  <a:srgbClr val="00338D"/>
                </a:solidFill>
                <a:latin typeface="Arial"/>
                <a:cs typeface="Arial"/>
              </a:rPr>
              <a:t>more than one area.  For example, the same item could impact any or each of EBITDA, working capital or capital expenditure... remember therefore to adjust for the impact on areas other than EBITDA, where applicable!</a:t>
            </a:r>
          </a:p>
          <a:p>
            <a:pPr marL="0" lvl="1" indent="1588">
              <a:spcBef>
                <a:spcPts val="600"/>
              </a:spcBef>
              <a:spcAft>
                <a:spcPts val="600"/>
              </a:spcAft>
              <a:buClr>
                <a:schemeClr val="tx2"/>
              </a:buClr>
              <a:buSzPct val="85000"/>
            </a:pPr>
            <a:endParaRPr lang="en-GB" sz="1400" dirty="0" smtClean="0">
              <a:solidFill>
                <a:srgbClr val="00338D"/>
              </a:solidFill>
            </a:endParaRPr>
          </a:p>
        </p:txBody>
      </p:sp>
      <p:sp>
        <p:nvSpPr>
          <p:cNvPr id="985093" name="AutoShape 5"/>
          <p:cNvSpPr>
            <a:spLocks noChangeArrowheads="1"/>
          </p:cNvSpPr>
          <p:nvPr>
            <p:custDataLst>
              <p:tags r:id="rId1"/>
            </p:custDataLst>
          </p:nvPr>
        </p:nvSpPr>
        <p:spPr bwMode="auto">
          <a:xfrm>
            <a:off x="658838" y="1987275"/>
            <a:ext cx="3864452" cy="856118"/>
          </a:xfrm>
          <a:prstGeom prst="homePlate">
            <a:avLst>
              <a:gd name="adj" fmla="val 27572"/>
            </a:avLst>
          </a:prstGeom>
          <a:solidFill>
            <a:srgbClr val="E3C9E3"/>
          </a:solidFill>
          <a:ln w="6350">
            <a:solidFill>
              <a:schemeClr val="hlink"/>
            </a:solidFill>
            <a:miter lim="800000"/>
            <a:headEnd type="none" w="sm" len="sm"/>
            <a:tailEnd type="none" w="sm" len="sm"/>
          </a:ln>
          <a:effectLst/>
        </p:spPr>
        <p:txBody>
          <a:bodyPr lIns="54000" tIns="54000" rIns="54000" bIns="54000" anchor="ctr"/>
          <a:lstStyle/>
          <a:p>
            <a:pPr marL="177800" indent="-177800" defTabSz="762000" eaLnBrk="0" hangingPunct="0"/>
            <a:r>
              <a:rPr lang="en-GB" sz="1200" dirty="0">
                <a:solidFill>
                  <a:srgbClr val="00338D"/>
                </a:solidFill>
                <a:cs typeface="Arial" pitchFamily="34" charset="0"/>
              </a:rPr>
              <a:t>1. </a:t>
            </a:r>
            <a:r>
              <a:rPr lang="en-GB" sz="1200" dirty="0" smtClean="0">
                <a:solidFill>
                  <a:srgbClr val="00338D"/>
                </a:solidFill>
                <a:cs typeface="Arial" pitchFamily="34" charset="0"/>
              </a:rPr>
              <a:t>Company A offers one </a:t>
            </a:r>
            <a:r>
              <a:rPr lang="en-GB" sz="1200" dirty="0">
                <a:solidFill>
                  <a:srgbClr val="00338D"/>
                </a:solidFill>
                <a:cs typeface="Arial" pitchFamily="34" charset="0"/>
              </a:rPr>
              <a:t>off </a:t>
            </a:r>
            <a:r>
              <a:rPr lang="en-GB" sz="1200" dirty="0" smtClean="0">
                <a:solidFill>
                  <a:srgbClr val="00338D"/>
                </a:solidFill>
                <a:cs typeface="Arial" pitchFamily="34" charset="0"/>
              </a:rPr>
              <a:t>three </a:t>
            </a:r>
            <a:r>
              <a:rPr lang="en-GB" sz="1200" dirty="0">
                <a:solidFill>
                  <a:srgbClr val="00338D"/>
                </a:solidFill>
                <a:cs typeface="Arial" pitchFamily="34" charset="0"/>
              </a:rPr>
              <a:t>years interest free credit for </a:t>
            </a:r>
            <a:r>
              <a:rPr lang="en-GB" sz="1200" dirty="0" smtClean="0">
                <a:solidFill>
                  <a:srgbClr val="00338D"/>
                </a:solidFill>
                <a:cs typeface="Arial" pitchFamily="34" charset="0"/>
              </a:rPr>
              <a:t>customers </a:t>
            </a:r>
            <a:r>
              <a:rPr lang="en-GB" sz="1200" dirty="0">
                <a:solidFill>
                  <a:srgbClr val="00338D"/>
                </a:solidFill>
                <a:cs typeface="Arial" pitchFamily="34" charset="0"/>
              </a:rPr>
              <a:t>who buy before Christmas</a:t>
            </a:r>
          </a:p>
        </p:txBody>
      </p:sp>
      <p:sp>
        <p:nvSpPr>
          <p:cNvPr id="985098" name="AutoShape 10"/>
          <p:cNvSpPr>
            <a:spLocks noChangeArrowheads="1"/>
          </p:cNvSpPr>
          <p:nvPr>
            <p:custDataLst>
              <p:tags r:id="rId2"/>
            </p:custDataLst>
          </p:nvPr>
        </p:nvSpPr>
        <p:spPr bwMode="auto">
          <a:xfrm>
            <a:off x="4437831" y="1970320"/>
            <a:ext cx="3687141" cy="861866"/>
          </a:xfrm>
          <a:prstGeom prst="chevron">
            <a:avLst>
              <a:gd name="adj" fmla="val 32355"/>
            </a:avLst>
          </a:prstGeom>
          <a:solidFill>
            <a:srgbClr val="8E258D"/>
          </a:solidFill>
          <a:ln w="6350">
            <a:solidFill>
              <a:schemeClr val="accent1"/>
            </a:solidFill>
            <a:miter lim="800000"/>
            <a:headEnd type="none" w="sm" len="sm"/>
            <a:tailEnd type="none" w="sm" len="sm"/>
          </a:ln>
          <a:effectLst/>
        </p:spPr>
        <p:txBody>
          <a:bodyPr lIns="54000" tIns="54000" rIns="54000" bIns="54000" anchor="ctr"/>
          <a:lstStyle/>
          <a:p>
            <a:pPr algn="ctr" defTabSz="762000" eaLnBrk="0" hangingPunct="0"/>
            <a:r>
              <a:rPr lang="en-GB" sz="1200" i="1" smtClean="0">
                <a:solidFill>
                  <a:srgbClr val="98C6EA"/>
                </a:solidFill>
                <a:cs typeface="Arial" pitchFamily="34" charset="0"/>
              </a:rPr>
              <a:t>Resulting boost in sales leads to:</a:t>
            </a:r>
          </a:p>
          <a:p>
            <a:pPr algn="ctr" defTabSz="762000" eaLnBrk="0" hangingPunct="0"/>
            <a:r>
              <a:rPr lang="en-GB" sz="1200" smtClean="0">
                <a:solidFill>
                  <a:srgbClr val="FFFFFF"/>
                </a:solidFill>
                <a:cs typeface="Arial" pitchFamily="34" charset="0"/>
              </a:rPr>
              <a:t>EBITDA up</a:t>
            </a:r>
            <a:endParaRPr lang="en-GB" sz="1200">
              <a:solidFill>
                <a:srgbClr val="FFFFFF"/>
              </a:solidFill>
              <a:cs typeface="Arial" pitchFamily="34" charset="0"/>
            </a:endParaRPr>
          </a:p>
          <a:p>
            <a:pPr algn="ctr" defTabSz="762000" eaLnBrk="0" hangingPunct="0"/>
            <a:r>
              <a:rPr lang="en-GB" sz="1200">
                <a:solidFill>
                  <a:srgbClr val="FFFFFF"/>
                </a:solidFill>
                <a:cs typeface="Arial" pitchFamily="34" charset="0"/>
              </a:rPr>
              <a:t>Stock </a:t>
            </a:r>
            <a:r>
              <a:rPr lang="en-GB" sz="1200" smtClean="0">
                <a:solidFill>
                  <a:srgbClr val="FFFFFF"/>
                </a:solidFill>
                <a:cs typeface="Arial" pitchFamily="34" charset="0"/>
              </a:rPr>
              <a:t>down</a:t>
            </a:r>
            <a:endParaRPr lang="en-GB" sz="1200">
              <a:solidFill>
                <a:srgbClr val="FFFFFF"/>
              </a:solidFill>
              <a:cs typeface="Arial" pitchFamily="34" charset="0"/>
            </a:endParaRPr>
          </a:p>
          <a:p>
            <a:pPr algn="ctr" defTabSz="762000" eaLnBrk="0" hangingPunct="0"/>
            <a:r>
              <a:rPr lang="en-GB" sz="1200">
                <a:solidFill>
                  <a:srgbClr val="FFFFFF"/>
                </a:solidFill>
                <a:cs typeface="Arial" pitchFamily="34" charset="0"/>
              </a:rPr>
              <a:t>Debtors up </a:t>
            </a:r>
            <a:r>
              <a:rPr lang="en-GB" sz="1200" smtClean="0">
                <a:solidFill>
                  <a:srgbClr val="FFFFFF"/>
                </a:solidFill>
                <a:cs typeface="Arial" pitchFamily="34" charset="0"/>
              </a:rPr>
              <a:t>(unless outsourced)?</a:t>
            </a:r>
            <a:endParaRPr lang="en-GB" sz="1200">
              <a:solidFill>
                <a:srgbClr val="FFFFFF"/>
              </a:solidFill>
              <a:cs typeface="Arial" pitchFamily="34" charset="0"/>
            </a:endParaRPr>
          </a:p>
        </p:txBody>
      </p:sp>
      <p:sp>
        <p:nvSpPr>
          <p:cNvPr id="985102" name="AutoShape 14"/>
          <p:cNvSpPr>
            <a:spLocks noChangeArrowheads="1"/>
          </p:cNvSpPr>
          <p:nvPr>
            <p:custDataLst>
              <p:tags r:id="rId3"/>
            </p:custDataLst>
          </p:nvPr>
        </p:nvSpPr>
        <p:spPr bwMode="auto">
          <a:xfrm>
            <a:off x="658838" y="2968667"/>
            <a:ext cx="3864452" cy="838007"/>
          </a:xfrm>
          <a:prstGeom prst="homePlate">
            <a:avLst>
              <a:gd name="adj" fmla="val 27572"/>
            </a:avLst>
          </a:prstGeom>
          <a:solidFill>
            <a:srgbClr val="E3C9E3"/>
          </a:solidFill>
          <a:ln w="6350">
            <a:solidFill>
              <a:schemeClr val="hlink"/>
            </a:solidFill>
            <a:miter lim="800000"/>
            <a:headEnd type="none" w="sm" len="sm"/>
            <a:tailEnd type="none" w="sm" len="sm"/>
          </a:ln>
          <a:effectLst/>
        </p:spPr>
        <p:txBody>
          <a:bodyPr lIns="54000" tIns="54000" rIns="54000" bIns="54000" anchor="ctr"/>
          <a:lstStyle/>
          <a:p>
            <a:pPr marL="177800" indent="-177800" defTabSz="762000" eaLnBrk="0" hangingPunct="0"/>
            <a:r>
              <a:rPr lang="en-GB" sz="1200" dirty="0" smtClean="0">
                <a:solidFill>
                  <a:srgbClr val="00338D"/>
                </a:solidFill>
                <a:cs typeface="Arial" pitchFamily="34" charset="0"/>
              </a:rPr>
              <a:t>2. Company B revamps its flagship store </a:t>
            </a:r>
            <a:r>
              <a:rPr lang="en-GB" sz="1200" dirty="0">
                <a:solidFill>
                  <a:srgbClr val="00338D"/>
                </a:solidFill>
                <a:cs typeface="Arial" pitchFamily="34" charset="0"/>
              </a:rPr>
              <a:t>for </a:t>
            </a:r>
            <a:r>
              <a:rPr lang="en-GB" sz="1200" dirty="0" smtClean="0">
                <a:solidFill>
                  <a:srgbClr val="00338D"/>
                </a:solidFill>
                <a:cs typeface="Arial" pitchFamily="34" charset="0"/>
              </a:rPr>
              <a:t>Christmas every five </a:t>
            </a:r>
            <a:r>
              <a:rPr lang="en-GB" sz="1200" dirty="0">
                <a:solidFill>
                  <a:srgbClr val="00338D"/>
                </a:solidFill>
                <a:cs typeface="Arial" pitchFamily="34" charset="0"/>
              </a:rPr>
              <a:t>years</a:t>
            </a:r>
          </a:p>
        </p:txBody>
      </p:sp>
      <p:sp>
        <p:nvSpPr>
          <p:cNvPr id="985103" name="AutoShape 15"/>
          <p:cNvSpPr>
            <a:spLocks noChangeArrowheads="1"/>
          </p:cNvSpPr>
          <p:nvPr>
            <p:custDataLst>
              <p:tags r:id="rId4"/>
            </p:custDataLst>
          </p:nvPr>
        </p:nvSpPr>
        <p:spPr bwMode="auto">
          <a:xfrm>
            <a:off x="4437831" y="2951712"/>
            <a:ext cx="3687141" cy="861866"/>
          </a:xfrm>
          <a:prstGeom prst="chevron">
            <a:avLst>
              <a:gd name="adj" fmla="val 32355"/>
            </a:avLst>
          </a:prstGeom>
          <a:solidFill>
            <a:srgbClr val="8E258D"/>
          </a:solidFill>
          <a:ln w="6350">
            <a:solidFill>
              <a:schemeClr val="accent1"/>
            </a:solidFill>
            <a:miter lim="800000"/>
            <a:headEnd type="none" w="sm" len="sm"/>
            <a:tailEnd type="none" w="sm" len="sm"/>
          </a:ln>
          <a:effectLst/>
        </p:spPr>
        <p:txBody>
          <a:bodyPr lIns="54000" tIns="54000" rIns="54000" bIns="54000" anchor="ctr"/>
          <a:lstStyle/>
          <a:p>
            <a:pPr algn="ctr" defTabSz="762000" eaLnBrk="0" hangingPunct="0"/>
            <a:r>
              <a:rPr lang="en-GB" sz="1200" i="1" smtClean="0">
                <a:solidFill>
                  <a:srgbClr val="98C6EA"/>
                </a:solidFill>
                <a:cs typeface="Arial" pitchFamily="34" charset="0"/>
              </a:rPr>
              <a:t>Every fith year, investment leads to:</a:t>
            </a:r>
          </a:p>
          <a:p>
            <a:pPr algn="ctr" defTabSz="762000" eaLnBrk="0" hangingPunct="0"/>
            <a:r>
              <a:rPr lang="en-GB" sz="1200" i="1" smtClean="0">
                <a:solidFill>
                  <a:srgbClr val="FFFFFF"/>
                </a:solidFill>
                <a:cs typeface="Arial" pitchFamily="34" charset="0"/>
              </a:rPr>
              <a:t>EBITDA </a:t>
            </a:r>
            <a:r>
              <a:rPr lang="en-GB" sz="1200" i="1">
                <a:solidFill>
                  <a:srgbClr val="FFFFFF"/>
                </a:solidFill>
                <a:cs typeface="Arial" pitchFamily="34" charset="0"/>
              </a:rPr>
              <a:t>up</a:t>
            </a:r>
          </a:p>
          <a:p>
            <a:pPr algn="ctr" defTabSz="762000" eaLnBrk="0" hangingPunct="0"/>
            <a:r>
              <a:rPr lang="en-GB" sz="1200" i="1">
                <a:solidFill>
                  <a:srgbClr val="FFFFFF"/>
                </a:solidFill>
                <a:cs typeface="Arial" pitchFamily="34" charset="0"/>
              </a:rPr>
              <a:t>Creditors up (capex)</a:t>
            </a:r>
          </a:p>
          <a:p>
            <a:pPr algn="ctr" defTabSz="762000" eaLnBrk="0" hangingPunct="0"/>
            <a:r>
              <a:rPr lang="en-GB" sz="1200" i="1">
                <a:solidFill>
                  <a:srgbClr val="FFFFFF"/>
                </a:solidFill>
                <a:cs typeface="Arial" pitchFamily="34" charset="0"/>
              </a:rPr>
              <a:t>Capex up</a:t>
            </a:r>
          </a:p>
        </p:txBody>
      </p:sp>
      <p:sp>
        <p:nvSpPr>
          <p:cNvPr id="985107" name="AutoShape 19"/>
          <p:cNvSpPr>
            <a:spLocks noChangeArrowheads="1"/>
          </p:cNvSpPr>
          <p:nvPr>
            <p:custDataLst>
              <p:tags r:id="rId5"/>
            </p:custDataLst>
          </p:nvPr>
        </p:nvSpPr>
        <p:spPr bwMode="auto">
          <a:xfrm>
            <a:off x="655661" y="3941751"/>
            <a:ext cx="3864452" cy="813129"/>
          </a:xfrm>
          <a:prstGeom prst="homePlate">
            <a:avLst>
              <a:gd name="adj" fmla="val 27572"/>
            </a:avLst>
          </a:prstGeom>
          <a:solidFill>
            <a:srgbClr val="E3C9E3"/>
          </a:solidFill>
          <a:ln w="6350">
            <a:solidFill>
              <a:schemeClr val="hlink"/>
            </a:solidFill>
            <a:miter lim="800000"/>
            <a:headEnd type="none" w="sm" len="sm"/>
            <a:tailEnd type="none" w="sm" len="sm"/>
          </a:ln>
          <a:effectLst/>
        </p:spPr>
        <p:txBody>
          <a:bodyPr lIns="54000" tIns="54000" rIns="54000" bIns="54000" anchor="ctr"/>
          <a:lstStyle/>
          <a:p>
            <a:pPr marL="177800" indent="-177800" defTabSz="762000" eaLnBrk="0" hangingPunct="0"/>
            <a:r>
              <a:rPr lang="en-GB" sz="1200" dirty="0">
                <a:solidFill>
                  <a:srgbClr val="00338D"/>
                </a:solidFill>
                <a:cs typeface="Arial" pitchFamily="34" charset="0"/>
              </a:rPr>
              <a:t>3</a:t>
            </a:r>
            <a:r>
              <a:rPr lang="en-GB" sz="1200">
                <a:solidFill>
                  <a:srgbClr val="00338D"/>
                </a:solidFill>
                <a:cs typeface="Arial" pitchFamily="34" charset="0"/>
              </a:rPr>
              <a:t>. </a:t>
            </a:r>
            <a:r>
              <a:rPr lang="en-GB" sz="1200" smtClean="0">
                <a:solidFill>
                  <a:srgbClr val="00338D"/>
                </a:solidFill>
                <a:cs typeface="Arial" pitchFamily="34" charset="0"/>
              </a:rPr>
              <a:t>Company C </a:t>
            </a:r>
            <a:r>
              <a:rPr lang="en-GB" sz="1200" dirty="0" smtClean="0">
                <a:solidFill>
                  <a:srgbClr val="00338D"/>
                </a:solidFill>
                <a:cs typeface="Arial" pitchFamily="34" charset="0"/>
              </a:rPr>
              <a:t>decides </a:t>
            </a:r>
            <a:r>
              <a:rPr lang="en-GB" sz="1200" dirty="0">
                <a:solidFill>
                  <a:srgbClr val="00338D"/>
                </a:solidFill>
                <a:cs typeface="Arial" pitchFamily="34" charset="0"/>
              </a:rPr>
              <a:t>to outsource the widget manufacturing to India</a:t>
            </a:r>
          </a:p>
        </p:txBody>
      </p:sp>
      <p:sp>
        <p:nvSpPr>
          <p:cNvPr id="985108" name="AutoShape 20"/>
          <p:cNvSpPr>
            <a:spLocks noChangeArrowheads="1"/>
          </p:cNvSpPr>
          <p:nvPr>
            <p:custDataLst>
              <p:tags r:id="rId6"/>
            </p:custDataLst>
          </p:nvPr>
        </p:nvSpPr>
        <p:spPr bwMode="auto">
          <a:xfrm>
            <a:off x="4437833" y="3949614"/>
            <a:ext cx="3700327" cy="810564"/>
          </a:xfrm>
          <a:prstGeom prst="chevron">
            <a:avLst>
              <a:gd name="adj" fmla="val 33936"/>
            </a:avLst>
          </a:prstGeom>
          <a:solidFill>
            <a:srgbClr val="8E258D"/>
          </a:solidFill>
          <a:ln w="6350">
            <a:solidFill>
              <a:schemeClr val="accent1"/>
            </a:solidFill>
            <a:miter lim="800000"/>
            <a:headEnd type="none" w="sm" len="sm"/>
            <a:tailEnd type="none" w="sm" len="sm"/>
          </a:ln>
          <a:effectLst/>
        </p:spPr>
        <p:txBody>
          <a:bodyPr lIns="54000" tIns="54000" rIns="54000" bIns="54000" anchor="ctr"/>
          <a:lstStyle/>
          <a:p>
            <a:pPr algn="ctr" defTabSz="762000" eaLnBrk="0" hangingPunct="0"/>
            <a:r>
              <a:rPr lang="en-GB" sz="1200" i="1" smtClean="0">
                <a:solidFill>
                  <a:srgbClr val="98C6EA"/>
                </a:solidFill>
                <a:cs typeface="Arial" pitchFamily="34" charset="0"/>
              </a:rPr>
              <a:t>Leads to:</a:t>
            </a:r>
          </a:p>
          <a:p>
            <a:pPr algn="ctr" defTabSz="762000" eaLnBrk="0" hangingPunct="0"/>
            <a:r>
              <a:rPr lang="en-GB" sz="1200" i="1" smtClean="0">
                <a:solidFill>
                  <a:srgbClr val="FFFFFF"/>
                </a:solidFill>
                <a:cs typeface="Arial" pitchFamily="34" charset="0"/>
              </a:rPr>
              <a:t>EBITDA </a:t>
            </a:r>
            <a:r>
              <a:rPr lang="en-GB" sz="1200" i="1">
                <a:solidFill>
                  <a:srgbClr val="FFFFFF"/>
                </a:solidFill>
                <a:cs typeface="Arial" pitchFamily="34" charset="0"/>
              </a:rPr>
              <a:t>down/up?</a:t>
            </a:r>
          </a:p>
          <a:p>
            <a:pPr algn="ctr" defTabSz="762000" eaLnBrk="0" hangingPunct="0"/>
            <a:r>
              <a:rPr lang="en-GB" sz="1200" i="1">
                <a:solidFill>
                  <a:srgbClr val="FFFFFF"/>
                </a:solidFill>
                <a:cs typeface="Arial" pitchFamily="34" charset="0"/>
              </a:rPr>
              <a:t>Stock </a:t>
            </a:r>
            <a:r>
              <a:rPr lang="en-GB" sz="1200" i="1" smtClean="0">
                <a:solidFill>
                  <a:srgbClr val="FFFFFF"/>
                </a:solidFill>
                <a:cs typeface="Arial" pitchFamily="34" charset="0"/>
              </a:rPr>
              <a:t>down / Creditors </a:t>
            </a:r>
            <a:r>
              <a:rPr lang="en-GB" sz="1200" i="1">
                <a:solidFill>
                  <a:srgbClr val="FFFFFF"/>
                </a:solidFill>
                <a:cs typeface="Arial" pitchFamily="34" charset="0"/>
              </a:rPr>
              <a:t>up </a:t>
            </a:r>
          </a:p>
          <a:p>
            <a:pPr algn="ctr" defTabSz="762000" eaLnBrk="0" hangingPunct="0"/>
            <a:r>
              <a:rPr lang="en-GB" sz="1200" i="1">
                <a:solidFill>
                  <a:srgbClr val="FFFFFF"/>
                </a:solidFill>
                <a:cs typeface="Arial" pitchFamily="34" charset="0"/>
              </a:rPr>
              <a:t>Capex down</a:t>
            </a:r>
          </a:p>
        </p:txBody>
      </p:sp>
      <p:sp>
        <p:nvSpPr>
          <p:cNvPr id="18" name="Rectangle 4"/>
          <p:cNvSpPr>
            <a:spLocks noChangeArrowheads="1"/>
          </p:cNvSpPr>
          <p:nvPr/>
        </p:nvSpPr>
        <p:spPr bwMode="auto">
          <a:xfrm>
            <a:off x="314960" y="4988560"/>
            <a:ext cx="8392160" cy="1300480"/>
          </a:xfrm>
          <a:prstGeom prst="rect">
            <a:avLst/>
          </a:prstGeom>
          <a:noFill/>
          <a:ln w="9525">
            <a:noFill/>
            <a:miter lim="800000"/>
            <a:headEnd/>
            <a:tailEnd/>
          </a:ln>
          <a:effectLst/>
        </p:spPr>
        <p:txBody>
          <a:bodyPr lIns="0" tIns="0" rIns="0" bIns="0"/>
          <a:lstStyle/>
          <a:p>
            <a:pPr marL="231775" indent="-231775">
              <a:spcBef>
                <a:spcPct val="50000"/>
              </a:spcBef>
              <a:spcAft>
                <a:spcPts val="300"/>
              </a:spcAft>
              <a:buClr>
                <a:srgbClr val="00338D"/>
              </a:buClr>
              <a:buSzPct val="125000"/>
              <a:buFont typeface="Arial" pitchFamily="34" charset="0"/>
              <a:buChar char="▪"/>
              <a:tabLst>
                <a:tab pos="231775" algn="l"/>
              </a:tabLst>
              <a:defRPr/>
            </a:pPr>
            <a:r>
              <a:rPr lang="en-GB" sz="1400" kern="0" dirty="0" smtClean="0">
                <a:solidFill>
                  <a:srgbClr val="00338D"/>
                </a:solidFill>
                <a:latin typeface="Arial"/>
                <a:cs typeface="Arial"/>
              </a:rPr>
              <a:t>Also very important however is ensuring that adjustments are not inconsistently double counted (e.g. including them as a net debt adjustment and an underlying earnings adjustment)</a:t>
            </a:r>
          </a:p>
          <a:p>
            <a:pPr marL="231775" indent="-231775">
              <a:spcBef>
                <a:spcPct val="50000"/>
              </a:spcBef>
              <a:spcAft>
                <a:spcPts val="300"/>
              </a:spcAft>
              <a:buClr>
                <a:srgbClr val="00338D"/>
              </a:buClr>
              <a:buSzPct val="125000"/>
              <a:buFont typeface="Arial" pitchFamily="34" charset="0"/>
              <a:buChar char="▪"/>
              <a:tabLst>
                <a:tab pos="231775" algn="l"/>
              </a:tabLst>
              <a:defRPr/>
            </a:pPr>
            <a:r>
              <a:rPr lang="en-GB" sz="1400" kern="0" dirty="0" smtClean="0">
                <a:solidFill>
                  <a:srgbClr val="00338D"/>
                </a:solidFill>
                <a:latin typeface="Arial"/>
                <a:cs typeface="Arial"/>
              </a:rPr>
              <a:t>For example, treating a pension deficit as a net debt adjustment (which is deducted from the purchase price as a net debt adjustment), but also including a pension deficit charge as a negative adjustment to arrive at underlying EBITDA (which is used in the valuation and therefore comes of the headline price)</a:t>
            </a:r>
          </a:p>
          <a:p>
            <a:pPr marL="192088" lvl="1" indent="-190500">
              <a:spcBef>
                <a:spcPts val="600"/>
              </a:spcBef>
              <a:spcAft>
                <a:spcPts val="600"/>
              </a:spcAft>
              <a:buClr>
                <a:schemeClr val="tx2"/>
              </a:buClr>
              <a:buSzPct val="85000"/>
            </a:pPr>
            <a:endParaRPr lang="en-GB" sz="1400" dirty="0">
              <a:solidFill>
                <a:srgbClr val="00338D"/>
              </a:solidFill>
            </a:endParaRPr>
          </a:p>
        </p:txBody>
      </p:sp>
      <p:sp>
        <p:nvSpPr>
          <p:cNvPr id="12"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lang="en-GB" b="1" kern="0" dirty="0" smtClean="0">
                <a:solidFill>
                  <a:schemeClr val="bg1"/>
                </a:solidFill>
              </a:rPr>
              <a:t>Financial interactions of adjustments</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14" name="Picture 13"/>
          <p:cNvPicPr>
            <a:picLocks noChangeAspect="1" noChangeArrowheads="1"/>
          </p:cNvPicPr>
          <p:nvPr/>
        </p:nvPicPr>
        <p:blipFill>
          <a:blip r:embed="rId9"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5098"/>
                                        </p:tgtEl>
                                        <p:attrNameLst>
                                          <p:attrName>style.visibility</p:attrName>
                                        </p:attrNameLst>
                                      </p:cBhvr>
                                      <p:to>
                                        <p:strVal val="visible"/>
                                      </p:to>
                                    </p:set>
                                    <p:anim calcmode="lin" valueType="num">
                                      <p:cBhvr additive="base">
                                        <p:cTn id="7" dur="500" fill="hold"/>
                                        <p:tgtEl>
                                          <p:spTgt spid="985098"/>
                                        </p:tgtEl>
                                        <p:attrNameLst>
                                          <p:attrName>ppt_x</p:attrName>
                                        </p:attrNameLst>
                                      </p:cBhvr>
                                      <p:tavLst>
                                        <p:tav tm="0">
                                          <p:val>
                                            <p:strVal val="#ppt_x"/>
                                          </p:val>
                                        </p:tav>
                                        <p:tav tm="100000">
                                          <p:val>
                                            <p:strVal val="#ppt_x"/>
                                          </p:val>
                                        </p:tav>
                                      </p:tavLst>
                                    </p:anim>
                                    <p:anim calcmode="lin" valueType="num">
                                      <p:cBhvr additive="base">
                                        <p:cTn id="8" dur="500" fill="hold"/>
                                        <p:tgtEl>
                                          <p:spTgt spid="9850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85103"/>
                                        </p:tgtEl>
                                        <p:attrNameLst>
                                          <p:attrName>style.visibility</p:attrName>
                                        </p:attrNameLst>
                                      </p:cBhvr>
                                      <p:to>
                                        <p:strVal val="visible"/>
                                      </p:to>
                                    </p:set>
                                    <p:anim calcmode="lin" valueType="num">
                                      <p:cBhvr additive="base">
                                        <p:cTn id="11" dur="500" fill="hold"/>
                                        <p:tgtEl>
                                          <p:spTgt spid="985103"/>
                                        </p:tgtEl>
                                        <p:attrNameLst>
                                          <p:attrName>ppt_x</p:attrName>
                                        </p:attrNameLst>
                                      </p:cBhvr>
                                      <p:tavLst>
                                        <p:tav tm="0">
                                          <p:val>
                                            <p:strVal val="#ppt_x"/>
                                          </p:val>
                                        </p:tav>
                                        <p:tav tm="100000">
                                          <p:val>
                                            <p:strVal val="#ppt_x"/>
                                          </p:val>
                                        </p:tav>
                                      </p:tavLst>
                                    </p:anim>
                                    <p:anim calcmode="lin" valueType="num">
                                      <p:cBhvr additive="base">
                                        <p:cTn id="12" dur="500" fill="hold"/>
                                        <p:tgtEl>
                                          <p:spTgt spid="98510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85108"/>
                                        </p:tgtEl>
                                        <p:attrNameLst>
                                          <p:attrName>style.visibility</p:attrName>
                                        </p:attrNameLst>
                                      </p:cBhvr>
                                      <p:to>
                                        <p:strVal val="visible"/>
                                      </p:to>
                                    </p:set>
                                    <p:anim calcmode="lin" valueType="num">
                                      <p:cBhvr additive="base">
                                        <p:cTn id="15" dur="500" fill="hold"/>
                                        <p:tgtEl>
                                          <p:spTgt spid="985108"/>
                                        </p:tgtEl>
                                        <p:attrNameLst>
                                          <p:attrName>ppt_x</p:attrName>
                                        </p:attrNameLst>
                                      </p:cBhvr>
                                      <p:tavLst>
                                        <p:tav tm="0">
                                          <p:val>
                                            <p:strVal val="#ppt_x"/>
                                          </p:val>
                                        </p:tav>
                                        <p:tav tm="100000">
                                          <p:val>
                                            <p:strVal val="#ppt_x"/>
                                          </p:val>
                                        </p:tav>
                                      </p:tavLst>
                                    </p:anim>
                                    <p:anim calcmode="lin" valueType="num">
                                      <p:cBhvr additive="base">
                                        <p:cTn id="16" dur="500" fill="hold"/>
                                        <p:tgtEl>
                                          <p:spTgt spid="985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8" grpId="0" animBg="1"/>
      <p:bldP spid="985103" grpId="0" animBg="1"/>
      <p:bldP spid="98510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5080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lang="en-GB" b="1" kern="0" dirty="0" smtClean="0">
                <a:solidFill>
                  <a:schemeClr val="bg1"/>
                </a:solidFill>
              </a:rPr>
              <a:t>How does our work on quality of earnings help our clients</a:t>
            </a:r>
            <a:r>
              <a:rPr kumimoji="0" lang="en-US" b="1" i="0" u="none" strike="noStrike" kern="0" cap="none" spc="0" normalizeH="0" baseline="0" noProof="0" dirty="0" smtClean="0">
                <a:ln>
                  <a:noFill/>
                </a:ln>
                <a:solidFill>
                  <a:schemeClr val="bg1"/>
                </a:solidFill>
                <a:effectLst/>
                <a:uLnTx/>
                <a:uFillTx/>
              </a:rPr>
              <a:t>? (1 of 3)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1" name="Rounded Rectangle 10"/>
          <p:cNvSpPr/>
          <p:nvPr/>
        </p:nvSpPr>
        <p:spPr bwMode="auto">
          <a:xfrm>
            <a:off x="1748828" y="2695527"/>
            <a:ext cx="7162800" cy="3605685"/>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marR="0" lvl="1" indent="-266700" defTabSz="914400" eaLnBrk="1" fontAlgn="auto" latinLnBrk="0" hangingPunct="1">
              <a:lnSpc>
                <a:spcPct val="100000"/>
              </a:lnSpc>
              <a:spcBef>
                <a:spcPct val="25000"/>
              </a:spcBef>
              <a:spcAft>
                <a:spcPts val="0"/>
              </a:spcAft>
              <a:buClr>
                <a:srgbClr val="8AA5CB"/>
              </a:buClr>
              <a:buSzPct val="85000"/>
              <a:buFontTx/>
              <a:buNone/>
              <a:tabLst/>
              <a:defRPr/>
            </a:pPr>
            <a:r>
              <a:rPr kumimoji="0" lang="en-GB" sz="1400" b="1" i="0" u="none" strike="noStrike" kern="0" cap="none" spc="0" normalizeH="0" baseline="0" noProof="0" dirty="0" smtClean="0">
                <a:ln>
                  <a:noFill/>
                </a:ln>
                <a:solidFill>
                  <a:srgbClr val="00829C"/>
                </a:solidFill>
                <a:effectLst/>
                <a:uLnTx/>
                <a:uFillTx/>
              </a:rPr>
              <a:t>How we help...</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We investigate the components, basis of preparation and drivers of the historical financial information of the business, to help our client form a view on the underlying earnings of the business, most often for last 3 financial years</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Through our financial due diligence, we:</a:t>
            </a:r>
          </a:p>
          <a:p>
            <a:pPr marL="715963" lvl="2" indent="-273050" defTabSz="625475" fontAlgn="auto">
              <a:spcBef>
                <a:spcPct val="25000"/>
              </a:spcBef>
              <a:spcAft>
                <a:spcPts val="0"/>
              </a:spcAft>
              <a:buClr>
                <a:schemeClr val="accent1"/>
              </a:buClr>
              <a:buSzPct val="100000"/>
              <a:buFont typeface="Symbol" pitchFamily="18" charset="2"/>
              <a:buChar char=""/>
            </a:pPr>
            <a:r>
              <a:rPr lang="en-GB" sz="1400" kern="0" dirty="0" smtClean="0">
                <a:solidFill>
                  <a:srgbClr val="000000"/>
                </a:solidFill>
              </a:rPr>
              <a:t>assess the quality of earnings and seek to identify adjustments that enable the client to estimate the underlying EBITDA of the business</a:t>
            </a:r>
          </a:p>
          <a:p>
            <a:pPr marL="715963" lvl="2" indent="-273050" defTabSz="625475" fontAlgn="auto">
              <a:spcBef>
                <a:spcPct val="25000"/>
              </a:spcBef>
              <a:spcAft>
                <a:spcPts val="0"/>
              </a:spcAft>
              <a:buClr>
                <a:schemeClr val="accent1"/>
              </a:buClr>
              <a:buSzPct val="100000"/>
              <a:buFont typeface="Symbol" pitchFamily="18" charset="2"/>
              <a:buChar char=""/>
            </a:pPr>
            <a:r>
              <a:rPr lang="en-GB" sz="1400" kern="0" dirty="0" smtClean="0">
                <a:solidFill>
                  <a:srgbClr val="000000"/>
                </a:solidFill>
              </a:rPr>
              <a:t>Eliminate the effect of items which distort the reported EBITDA in order to comment on and better understand the underlying value drivers of the business</a:t>
            </a:r>
          </a:p>
          <a:p>
            <a:pPr marL="715963" lvl="2" indent="-273050" defTabSz="625475" fontAlgn="auto">
              <a:spcBef>
                <a:spcPct val="25000"/>
              </a:spcBef>
              <a:spcAft>
                <a:spcPts val="0"/>
              </a:spcAft>
              <a:buClr>
                <a:schemeClr val="accent1"/>
              </a:buClr>
              <a:buSzPct val="100000"/>
              <a:buFont typeface="Symbol" pitchFamily="18" charset="2"/>
              <a:buChar char=""/>
            </a:pPr>
            <a:r>
              <a:rPr lang="en-GB" sz="1400" kern="0" dirty="0" smtClean="0">
                <a:solidFill>
                  <a:srgbClr val="000000"/>
                </a:solidFill>
              </a:rPr>
              <a:t>Advise our client (buyer or seller) on the effect on EBITDA of adjustments which are subjective or difficult to quantify</a:t>
            </a:r>
          </a:p>
          <a:p>
            <a:pPr marL="447675" marR="0" lvl="1" indent="-266700" defTabSz="914400" eaLnBrk="1" fontAlgn="auto" latinLnBrk="0" hangingPunct="1">
              <a:lnSpc>
                <a:spcPct val="100000"/>
              </a:lnSpc>
              <a:spcBef>
                <a:spcPct val="25000"/>
              </a:spcBef>
              <a:spcAft>
                <a:spcPts val="0"/>
              </a:spcAft>
              <a:buClr>
                <a:schemeClr val="accent1"/>
              </a:buClr>
              <a:buSzPct val="125000"/>
              <a:buFont typeface="Arial" pitchFamily="34" charset="0"/>
              <a:buChar char="▪"/>
              <a:tabLst/>
              <a:defRPr/>
            </a:pPr>
            <a:r>
              <a:rPr lang="en-GB" sz="1400" kern="0" dirty="0" smtClean="0">
                <a:solidFill>
                  <a:srgbClr val="000000"/>
                </a:solidFill>
              </a:rPr>
              <a:t>The FDD team is uniquely placed to help our clients understand the quality of reported EBITDA, and the associated  limitations and risks</a:t>
            </a:r>
          </a:p>
        </p:txBody>
      </p:sp>
      <p:sp>
        <p:nvSpPr>
          <p:cNvPr id="12" name="Rectangle 114"/>
          <p:cNvSpPr>
            <a:spLocks noChangeArrowheads="1"/>
          </p:cNvSpPr>
          <p:nvPr>
            <p:custDataLst>
              <p:tags r:id="rId1"/>
            </p:custDataLst>
          </p:nvPr>
        </p:nvSpPr>
        <p:spPr bwMode="auto">
          <a:xfrm>
            <a:off x="1828800" y="1267740"/>
            <a:ext cx="7010400" cy="1276288"/>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By seeking to identify the historical underlying earnings of the business, buyers are able to assess the underlying trends and drivers of historical performance, and therefore better understand the business to be acquired</a:t>
            </a:r>
          </a:p>
          <a:p>
            <a:pPr marL="447675" lvl="1" indent="-266700" fontAlgn="auto">
              <a:spcBef>
                <a:spcPct val="25000"/>
              </a:spcBef>
              <a:spcAft>
                <a:spcPts val="0"/>
              </a:spcAft>
              <a:buClr>
                <a:schemeClr val="accent1"/>
              </a:buClr>
              <a:buSzPct val="125000"/>
              <a:buFont typeface="Arial" pitchFamily="34" charset="0"/>
              <a:buChar char="▪"/>
            </a:pPr>
            <a:r>
              <a:rPr kumimoji="0" lang="en-GB" sz="1400" b="0" i="0" u="none" strike="noStrike" kern="0" cap="none" spc="0" normalizeH="0" baseline="0" noProof="0" dirty="0" smtClean="0">
                <a:ln>
                  <a:noFill/>
                </a:ln>
                <a:solidFill>
                  <a:srgbClr val="000000"/>
                </a:solidFill>
                <a:effectLst/>
                <a:uLnTx/>
                <a:uFillTx/>
              </a:rPr>
              <a:t>This understanding of the past is critical</a:t>
            </a:r>
            <a:r>
              <a:rPr kumimoji="0" lang="en-GB" sz="1400" b="0" i="0" u="none" strike="noStrike" kern="0" cap="none" spc="0" normalizeH="0" noProof="0" dirty="0" smtClean="0">
                <a:ln>
                  <a:noFill/>
                </a:ln>
                <a:solidFill>
                  <a:srgbClr val="000000"/>
                </a:solidFill>
                <a:effectLst/>
                <a:uLnTx/>
                <a:uFillTx/>
              </a:rPr>
              <a:t> to enable buyers to appraise their potential investment</a:t>
            </a:r>
            <a:endParaRPr kumimoji="0" lang="en-GB" sz="1400" b="0" i="0" u="none" strike="noStrike" kern="0" cap="none" spc="0" normalizeH="0" baseline="0" noProof="0" dirty="0" smtClean="0">
              <a:ln>
                <a:noFill/>
              </a:ln>
              <a:solidFill>
                <a:srgbClr val="000000"/>
              </a:solidFill>
              <a:effectLst/>
              <a:uLnTx/>
              <a:uFillTx/>
            </a:endParaRPr>
          </a:p>
        </p:txBody>
      </p:sp>
      <p:sp>
        <p:nvSpPr>
          <p:cNvPr id="13" name="Pentagon 12"/>
          <p:cNvSpPr/>
          <p:nvPr/>
        </p:nvSpPr>
        <p:spPr bwMode="auto">
          <a:xfrm>
            <a:off x="211138" y="1267738"/>
            <a:ext cx="1846262" cy="1276289"/>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smtClean="0">
                <a:solidFill>
                  <a:schemeClr val="bg1"/>
                </a:solidFill>
                <a:latin typeface="Arial"/>
              </a:rPr>
              <a:t>1. The past:</a:t>
            </a:r>
          </a:p>
          <a:p>
            <a:pPr marL="0" marR="0" indent="0" defTabSz="762000" eaLnBrk="1" latinLnBrk="0" hangingPunct="1">
              <a:lnSpc>
                <a:spcPct val="100000"/>
              </a:lnSpc>
              <a:spcBef>
                <a:spcPct val="20000"/>
              </a:spcBef>
              <a:buClrTx/>
              <a:buSzTx/>
              <a:buFontTx/>
              <a:buNone/>
              <a:tabLst/>
            </a:pPr>
            <a:r>
              <a:rPr lang="en-GB" sz="1400" i="1" smtClean="0">
                <a:solidFill>
                  <a:schemeClr val="bg1"/>
                </a:solidFill>
                <a:latin typeface="Arial"/>
              </a:rPr>
              <a:t>Understand the value drivers of past performance</a:t>
            </a:r>
          </a:p>
        </p:txBody>
      </p:sp>
      <p:pic>
        <p:nvPicPr>
          <p:cNvPr id="7" name="Picture 6"/>
          <p:cNvPicPr>
            <a:picLocks noChangeAspect="1" noChangeArrowheads="1"/>
          </p:cNvPicPr>
          <p:nvPr/>
        </p:nvPicPr>
        <p:blipFill>
          <a:blip r:embed="rId4"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5080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lang="en-GB" b="1" kern="0" dirty="0" smtClean="0">
                <a:solidFill>
                  <a:schemeClr val="bg1"/>
                </a:solidFill>
              </a:rPr>
              <a:t>How does our work on quality of earnings help our clients</a:t>
            </a:r>
            <a:r>
              <a:rPr kumimoji="0" lang="en-US" b="1" i="0" u="none" strike="noStrike" kern="0" cap="none" spc="0" normalizeH="0" baseline="0" noProof="0" dirty="0" smtClean="0">
                <a:ln>
                  <a:noFill/>
                </a:ln>
                <a:solidFill>
                  <a:schemeClr val="bg1"/>
                </a:solidFill>
                <a:effectLst/>
                <a:uLnTx/>
                <a:uFillTx/>
              </a:rPr>
              <a:t>? (2 of 3</a:t>
            </a:r>
            <a:r>
              <a:rPr kumimoji="0" lang="en-US" b="1" i="0" u="none" strike="noStrike" kern="0" cap="none" spc="0" normalizeH="0" baseline="0" noProof="0" dirty="0" smtClean="0">
                <a:ln>
                  <a:noFill/>
                </a:ln>
                <a:solidFill>
                  <a:srgbClr val="E7EDF5"/>
                </a:solidFill>
                <a:effectLst/>
                <a:uLnTx/>
                <a:uFillTx/>
              </a:rPr>
              <a:t>) </a:t>
            </a:r>
            <a:endParaRPr kumimoji="0" lang="en-US" altLang="en-US" b="1" i="0" u="none" strike="noStrike" kern="0" cap="none" spc="0" normalizeH="0" baseline="0" noProof="0" dirty="0" smtClean="0">
              <a:ln>
                <a:noFill/>
              </a:ln>
              <a:solidFill>
                <a:srgbClr val="E7EDF5"/>
              </a:solidFill>
              <a:effectLst/>
              <a:uLnTx/>
              <a:uFillTx/>
              <a:latin typeface="Arial" charset="0"/>
              <a:ea typeface="+mj-ea"/>
              <a:cs typeface="Arial" charset="0"/>
            </a:endParaRPr>
          </a:p>
        </p:txBody>
      </p:sp>
      <p:sp>
        <p:nvSpPr>
          <p:cNvPr id="11" name="Rounded Rectangle 10"/>
          <p:cNvSpPr/>
          <p:nvPr/>
        </p:nvSpPr>
        <p:spPr bwMode="auto">
          <a:xfrm>
            <a:off x="1775983" y="3404104"/>
            <a:ext cx="7162800" cy="2607398"/>
          </a:xfrm>
          <a:prstGeom prst="roundRect">
            <a:avLst>
              <a:gd name="adj" fmla="val 10908"/>
            </a:avLst>
          </a:prstGeom>
          <a:solidFill>
            <a:srgbClr val="C3DEE2"/>
          </a:solidFill>
          <a:ln w="6350">
            <a:noFill/>
            <a:miter lim="800000"/>
            <a:headEnd type="none" w="sm" len="sm"/>
            <a:tailEnd type="none" w="sm" len="sm"/>
          </a:ln>
          <a:effectLst/>
        </p:spPr>
        <p:txBody>
          <a:bodyPr lIns="54000" tIns="54000" rIns="54000" bIns="54000" anchor="t" anchorCtr="0"/>
          <a:lstStyle/>
          <a:p>
            <a:pPr marL="447675" marR="0" lvl="1" indent="-266700" defTabSz="914400" eaLnBrk="1" fontAlgn="auto" latinLnBrk="0" hangingPunct="1">
              <a:lnSpc>
                <a:spcPct val="100000"/>
              </a:lnSpc>
              <a:spcBef>
                <a:spcPct val="25000"/>
              </a:spcBef>
              <a:spcAft>
                <a:spcPts val="0"/>
              </a:spcAft>
              <a:buClr>
                <a:srgbClr val="8AA5CB"/>
              </a:buClr>
              <a:buSzPct val="85000"/>
              <a:buFontTx/>
              <a:buNone/>
              <a:tabLst/>
              <a:defRPr/>
            </a:pPr>
            <a:r>
              <a:rPr kumimoji="0" lang="en-GB" sz="1400" b="1" i="0" u="none" strike="noStrike" kern="0" cap="none" spc="0" normalizeH="0" baseline="0" noProof="0" dirty="0" smtClean="0">
                <a:ln>
                  <a:noFill/>
                </a:ln>
                <a:solidFill>
                  <a:srgbClr val="00829C"/>
                </a:solidFill>
                <a:effectLst/>
                <a:uLnTx/>
                <a:uFillTx/>
              </a:rPr>
              <a:t>How we help...</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Quality of earnings analysis is often the heart of our due diligence outputs.  By identifying adjustments to reported EBITDA, we help our clients arrive at a normal, quality earnings figure which can be used as a basis for their valuation</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We can also advise our client on the relationship between EBITDA and cash flow for the adjustments identified.  This is key to enable our clients to understand the impact of the adjustments identified on their valuation model</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Adjustments to EBITDA are generally subjective with no right or wrong answers.  Our views and experience are therefore of great value to our clients to help them assess value and negotiate the price</a:t>
            </a:r>
            <a:endParaRPr kumimoji="0" lang="en-GB" sz="1400" b="0" i="0" u="none" strike="noStrike" kern="0" cap="none" spc="0" normalizeH="0" baseline="0" noProof="0" dirty="0" smtClean="0">
              <a:ln>
                <a:noFill/>
              </a:ln>
              <a:solidFill>
                <a:srgbClr val="000000"/>
              </a:solidFill>
              <a:effectLst/>
              <a:uLnTx/>
              <a:uFillTx/>
            </a:endParaRPr>
          </a:p>
          <a:p>
            <a:pPr marL="447675" marR="0" lvl="1" indent="-266700" defTabSz="914400" eaLnBrk="1" fontAlgn="auto" latinLnBrk="0" hangingPunct="1">
              <a:lnSpc>
                <a:spcPct val="100000"/>
              </a:lnSpc>
              <a:spcBef>
                <a:spcPct val="25000"/>
              </a:spcBef>
              <a:spcAft>
                <a:spcPts val="0"/>
              </a:spcAft>
              <a:buClr>
                <a:srgbClr val="8AA5CB"/>
              </a:buClr>
              <a:buSzPct val="85000"/>
              <a:buFont typeface="Wingdings" pitchFamily="2" charset="2"/>
              <a:buChar char="l"/>
              <a:tabLst/>
              <a:defRPr/>
            </a:pPr>
            <a:endParaRPr lang="en-GB" sz="1400" kern="0" dirty="0" smtClean="0">
              <a:solidFill>
                <a:srgbClr val="000000"/>
              </a:solidFill>
            </a:endParaRPr>
          </a:p>
          <a:p>
            <a:pPr marL="447675" marR="0" lvl="1" indent="-266700" defTabSz="914400" eaLnBrk="1" fontAlgn="auto" latinLnBrk="0" hangingPunct="1">
              <a:lnSpc>
                <a:spcPct val="100000"/>
              </a:lnSpc>
              <a:spcBef>
                <a:spcPct val="25000"/>
              </a:spcBef>
              <a:spcAft>
                <a:spcPts val="0"/>
              </a:spcAft>
              <a:buClr>
                <a:srgbClr val="8AA5CB"/>
              </a:buClr>
              <a:buSzPct val="85000"/>
              <a:buFont typeface="Wingdings" pitchFamily="2" charset="2"/>
              <a:buChar char="l"/>
              <a:tabLst/>
              <a:defRPr/>
            </a:pPr>
            <a:endParaRPr kumimoji="0" lang="en-GB" sz="1400" b="0" i="0" u="none" strike="noStrike" kern="0" cap="none" spc="0" normalizeH="0" baseline="0" noProof="0" dirty="0" smtClean="0">
              <a:ln>
                <a:noFill/>
              </a:ln>
              <a:solidFill>
                <a:srgbClr val="000000"/>
              </a:solidFill>
              <a:effectLst/>
              <a:uLnTx/>
              <a:uFillTx/>
            </a:endParaRPr>
          </a:p>
          <a:p>
            <a:pPr marL="447675" marR="0" lvl="1" indent="-266700" defTabSz="914400" eaLnBrk="1" fontAlgn="auto" latinLnBrk="0" hangingPunct="1">
              <a:lnSpc>
                <a:spcPct val="100000"/>
              </a:lnSpc>
              <a:spcBef>
                <a:spcPct val="25000"/>
              </a:spcBef>
              <a:spcAft>
                <a:spcPts val="0"/>
              </a:spcAft>
              <a:buClr>
                <a:srgbClr val="8AA5CB"/>
              </a:buClr>
              <a:buSzPct val="85000"/>
              <a:buFont typeface="Wingdings" pitchFamily="2" charset="2"/>
              <a:buChar char="l"/>
              <a:tabLst/>
              <a:defRPr/>
            </a:pPr>
            <a:endParaRPr kumimoji="0" lang="en-GB" sz="1400" b="0" i="0" u="none" strike="noStrike" kern="0" cap="none" spc="0" normalizeH="0" baseline="0" noProof="0" dirty="0" smtClean="0">
              <a:ln>
                <a:noFill/>
              </a:ln>
              <a:solidFill>
                <a:srgbClr val="000000"/>
              </a:solidFill>
              <a:effectLst/>
              <a:uLnTx/>
              <a:uFillTx/>
            </a:endParaRPr>
          </a:p>
        </p:txBody>
      </p:sp>
      <p:sp>
        <p:nvSpPr>
          <p:cNvPr id="6" name="Rectangle 114"/>
          <p:cNvSpPr>
            <a:spLocks noChangeArrowheads="1"/>
          </p:cNvSpPr>
          <p:nvPr>
            <p:custDataLst>
              <p:tags r:id="rId1"/>
            </p:custDataLst>
          </p:nvPr>
        </p:nvSpPr>
        <p:spPr bwMode="auto">
          <a:xfrm>
            <a:off x="1878421" y="1285191"/>
            <a:ext cx="7010400" cy="1983109"/>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The better our understanding of past performance of a business (including quality of earnings and underlying earnings), the better we can assess the ability of the business to generate earnings in the future, and therefore the more robust the valuation model is likely to be</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The starting point for many valuation models will be the assessment of the historical underlying earnings of the business</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Underlying earnings is also used to assist in calculating potential debt capacity, and in setting earnings based covenants</a:t>
            </a:r>
          </a:p>
          <a:p>
            <a:pPr marL="447675" lvl="1" indent="-266700" fontAlgn="auto">
              <a:spcBef>
                <a:spcPct val="25000"/>
              </a:spcBef>
              <a:spcAft>
                <a:spcPts val="0"/>
              </a:spcAft>
              <a:buClr>
                <a:schemeClr val="accent1"/>
              </a:buClr>
              <a:buSzPct val="125000"/>
              <a:buFont typeface="Arial" pitchFamily="34" charset="0"/>
              <a:buChar char="▪"/>
            </a:pPr>
            <a:endParaRPr kumimoji="0" lang="en-GB" sz="1400" b="0" i="0" u="none" strike="noStrike" kern="0" cap="none" spc="0" normalizeH="0" baseline="0" noProof="0" dirty="0" smtClean="0">
              <a:ln>
                <a:noFill/>
              </a:ln>
              <a:solidFill>
                <a:srgbClr val="000000"/>
              </a:solidFill>
              <a:effectLst/>
              <a:uLnTx/>
              <a:uFillTx/>
            </a:endParaRPr>
          </a:p>
        </p:txBody>
      </p:sp>
      <p:sp>
        <p:nvSpPr>
          <p:cNvPr id="7" name="Pentagon 6"/>
          <p:cNvSpPr/>
          <p:nvPr/>
        </p:nvSpPr>
        <p:spPr bwMode="auto">
          <a:xfrm>
            <a:off x="259419" y="1263419"/>
            <a:ext cx="1846262" cy="1983110"/>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smtClean="0">
                <a:solidFill>
                  <a:schemeClr val="bg1"/>
                </a:solidFill>
                <a:latin typeface="Arial"/>
              </a:rPr>
              <a:t>2. The future:</a:t>
            </a:r>
          </a:p>
          <a:p>
            <a:pPr marL="0" marR="0" indent="0" defTabSz="762000" eaLnBrk="1" latinLnBrk="0" hangingPunct="1">
              <a:lnSpc>
                <a:spcPct val="100000"/>
              </a:lnSpc>
              <a:spcBef>
                <a:spcPct val="20000"/>
              </a:spcBef>
              <a:buClrTx/>
              <a:buSzTx/>
              <a:buFontTx/>
              <a:buNone/>
              <a:tabLst/>
            </a:pPr>
            <a:r>
              <a:rPr lang="en-GB" sz="1400" i="1" smtClean="0">
                <a:solidFill>
                  <a:schemeClr val="bg1"/>
                </a:solidFill>
                <a:latin typeface="Arial"/>
              </a:rPr>
              <a:t>Valuation model</a:t>
            </a:r>
          </a:p>
        </p:txBody>
      </p:sp>
      <p:pic>
        <p:nvPicPr>
          <p:cNvPr id="9" name="Picture 8"/>
          <p:cNvPicPr>
            <a:picLocks noChangeAspect="1" noChangeArrowheads="1"/>
          </p:cNvPicPr>
          <p:nvPr/>
        </p:nvPicPr>
        <p:blipFill>
          <a:blip r:embed="rId4"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7620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lang="en-GB" b="1" kern="0" dirty="0" smtClean="0">
                <a:solidFill>
                  <a:schemeClr val="bg1"/>
                </a:solidFill>
              </a:rPr>
              <a:t>How does our work on quality of earnings help our clients</a:t>
            </a:r>
            <a:r>
              <a:rPr kumimoji="0" lang="en-US" b="1" i="0" u="none" strike="noStrike" kern="0" cap="none" spc="0" normalizeH="0" baseline="0" noProof="0" dirty="0" smtClean="0">
                <a:ln>
                  <a:noFill/>
                </a:ln>
                <a:solidFill>
                  <a:schemeClr val="bg1"/>
                </a:solidFill>
                <a:effectLst/>
                <a:uLnTx/>
                <a:uFillTx/>
              </a:rPr>
              <a:t>? (3 of 3)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aphicFrame>
        <p:nvGraphicFramePr>
          <p:cNvPr id="8" name="Chart 7"/>
          <p:cNvGraphicFramePr/>
          <p:nvPr/>
        </p:nvGraphicFramePr>
        <p:xfrm>
          <a:off x="737511" y="2927559"/>
          <a:ext cx="5097674" cy="3407266"/>
        </p:xfrm>
        <a:graphic>
          <a:graphicData uri="http://schemas.openxmlformats.org/drawingml/2006/chart">
            <c:chart xmlns:c="http://schemas.openxmlformats.org/drawingml/2006/chart" xmlns:r="http://schemas.openxmlformats.org/officeDocument/2006/relationships" r:id="rId4"/>
          </a:graphicData>
        </a:graphic>
      </p:graphicFrame>
      <p:sp>
        <p:nvSpPr>
          <p:cNvPr id="9" name="Up-Down Arrow 8"/>
          <p:cNvSpPr/>
          <p:nvPr/>
        </p:nvSpPr>
        <p:spPr>
          <a:xfrm>
            <a:off x="3808422" y="3855577"/>
            <a:ext cx="273377" cy="641021"/>
          </a:xfrm>
          <a:prstGeom prst="upDownArrow">
            <a:avLst/>
          </a:prstGeom>
          <a:solidFill>
            <a:srgbClr val="E3A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a:stCxn id="13" idx="1"/>
          </p:cNvCxnSpPr>
          <p:nvPr/>
        </p:nvCxnSpPr>
        <p:spPr>
          <a:xfrm flipH="1">
            <a:off x="4091233" y="4185502"/>
            <a:ext cx="2234548" cy="9426"/>
          </a:xfrm>
          <a:prstGeom prst="straightConnector1">
            <a:avLst/>
          </a:prstGeom>
          <a:ln w="12700">
            <a:solidFill>
              <a:schemeClr val="accent6"/>
            </a:solidFill>
            <a:headEnd type="none" w="sm" len="sm"/>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custDataLst>
              <p:tags r:id="rId1"/>
            </p:custDataLst>
          </p:nvPr>
        </p:nvSpPr>
        <p:spPr bwMode="auto">
          <a:xfrm>
            <a:off x="6325781" y="3704735"/>
            <a:ext cx="2054648" cy="961534"/>
          </a:xfrm>
          <a:prstGeom prst="rect">
            <a:avLst/>
          </a:prstGeom>
          <a:solidFill>
            <a:srgbClr val="F5DB7E"/>
          </a:solidFill>
          <a:ln w="12700">
            <a:solidFill>
              <a:schemeClr val="accent6"/>
            </a:solidFill>
            <a:miter lim="800000"/>
            <a:headEnd/>
            <a:tailEnd/>
          </a:ln>
          <a:effectLst/>
        </p:spPr>
        <p:txBody>
          <a:bodyPr lIns="54000" tIns="54000" rIns="54000" bIns="54000" anchor="ctr" anchorCtr="1"/>
          <a:lstStyle/>
          <a:p>
            <a:pPr algn="ctr" defTabSz="762000" eaLnBrk="0" hangingPunct="0">
              <a:lnSpc>
                <a:spcPct val="90000"/>
              </a:lnSpc>
              <a:spcBef>
                <a:spcPts val="600"/>
              </a:spcBef>
            </a:pPr>
            <a:r>
              <a:rPr lang="en-GB" sz="1400" smtClean="0">
                <a:solidFill>
                  <a:schemeClr val="accent4"/>
                </a:solidFill>
                <a:latin typeface="Arial"/>
              </a:rPr>
              <a:t>Likely range of underlying EBITDA used as basis for negotiation of headline price</a:t>
            </a:r>
            <a:endParaRPr lang="en-GB" sz="1400" dirty="0">
              <a:solidFill>
                <a:schemeClr val="accent4"/>
              </a:solidFill>
              <a:latin typeface="Arial"/>
            </a:endParaRPr>
          </a:p>
        </p:txBody>
      </p:sp>
      <p:sp>
        <p:nvSpPr>
          <p:cNvPr id="19" name="Rectangle 4"/>
          <p:cNvSpPr>
            <a:spLocks noChangeArrowheads="1"/>
          </p:cNvSpPr>
          <p:nvPr/>
        </p:nvSpPr>
        <p:spPr bwMode="auto">
          <a:xfrm>
            <a:off x="240232" y="1212533"/>
            <a:ext cx="8487208" cy="748158"/>
          </a:xfrm>
          <a:prstGeom prst="rect">
            <a:avLst/>
          </a:prstGeom>
          <a:noFill/>
          <a:ln w="9525">
            <a:noFill/>
            <a:miter lim="800000"/>
            <a:headEnd/>
            <a:tailEnd/>
          </a:ln>
          <a:effectLst/>
        </p:spPr>
        <p:txBody>
          <a:bodyPr lIns="0" tIns="0" rIns="0" bIns="0"/>
          <a:lstStyle/>
          <a:p>
            <a:pPr marL="231775" indent="-231775">
              <a:spcBef>
                <a:spcPts val="640"/>
              </a:spcBef>
              <a:spcAft>
                <a:spcPts val="0"/>
              </a:spcAft>
              <a:buClr>
                <a:srgbClr val="00338D"/>
              </a:buClr>
              <a:buSzPct val="125000"/>
              <a:buFont typeface="Arial" pitchFamily="34" charset="0"/>
              <a:buChar char="▪"/>
              <a:tabLst>
                <a:tab pos="231775" algn="l"/>
              </a:tabLst>
              <a:defRPr/>
            </a:pPr>
            <a:r>
              <a:rPr lang="en-GB" sz="1400" dirty="0" smtClean="0"/>
              <a:t>The reality is that underlying EBITDA is always within a range, depending on accounting policies, how certain or judgmental the adjustments to reported EBITDA are, and the level of bias applied</a:t>
            </a:r>
          </a:p>
          <a:p>
            <a:pPr marL="231775" indent="-231775">
              <a:spcBef>
                <a:spcPts val="640"/>
              </a:spcBef>
              <a:spcAft>
                <a:spcPts val="0"/>
              </a:spcAft>
              <a:buClr>
                <a:srgbClr val="00338D"/>
              </a:buClr>
              <a:buSzPct val="125000"/>
              <a:buFont typeface="Arial" pitchFamily="34" charset="0"/>
              <a:buChar char="▪"/>
              <a:tabLst>
                <a:tab pos="231775" algn="l"/>
              </a:tabLst>
              <a:defRPr/>
            </a:pPr>
            <a:r>
              <a:rPr lang="en-GB" sz="1400" dirty="0" smtClean="0"/>
              <a:t>In order to maximize the price achieved, vendors tend to take an optimistic view of underlying EBITDA, whereas to reduce the price and mitigate the risk of losing value, buyers tend to take a conservative view</a:t>
            </a:r>
          </a:p>
          <a:p>
            <a:pPr marL="231775" indent="-231775">
              <a:spcBef>
                <a:spcPts val="640"/>
              </a:spcBef>
              <a:spcAft>
                <a:spcPts val="0"/>
              </a:spcAft>
              <a:buClr>
                <a:srgbClr val="00338D"/>
              </a:buClr>
              <a:buSzPct val="125000"/>
              <a:buFont typeface="Arial" pitchFamily="34" charset="0"/>
              <a:buChar char="▪"/>
              <a:tabLst>
                <a:tab pos="231775" algn="l"/>
              </a:tabLst>
              <a:defRPr/>
            </a:pPr>
            <a:r>
              <a:rPr lang="en-GB" sz="1400" dirty="0" smtClean="0"/>
              <a:t>We assist either the vendor or the buyer by furnishing them with the relevant information, to enable them to develop an informed view of underlying EBITDA and its potential range.  This is critical to assist our clients in their negotiations over value and therefore the headline price</a:t>
            </a:r>
          </a:p>
          <a:p>
            <a:pPr marL="231775" lvl="0" indent="-231775">
              <a:spcBef>
                <a:spcPct val="50000"/>
              </a:spcBef>
              <a:spcAft>
                <a:spcPts val="300"/>
              </a:spcAft>
              <a:buClr>
                <a:srgbClr val="00338D"/>
              </a:buClr>
              <a:buSzPct val="75000"/>
              <a:buFont typeface="Wingdings" pitchFamily="2" charset="2"/>
              <a:buChar char="l"/>
              <a:tabLst>
                <a:tab pos="231775" algn="l"/>
              </a:tabLst>
              <a:defRPr/>
            </a:pPr>
            <a:endParaRPr lang="en-GB" sz="1400" kern="0" dirty="0" smtClean="0">
              <a:solidFill>
                <a:srgbClr val="00338D"/>
              </a:solidFill>
              <a:latin typeface="Arial"/>
              <a:cs typeface="Arial"/>
            </a:endParaRPr>
          </a:p>
          <a:p>
            <a:pPr marL="0" lvl="1" indent="1588">
              <a:spcBef>
                <a:spcPts val="600"/>
              </a:spcBef>
              <a:spcAft>
                <a:spcPts val="600"/>
              </a:spcAft>
              <a:buClr>
                <a:schemeClr val="tx2"/>
              </a:buClr>
              <a:buSzPct val="85000"/>
            </a:pPr>
            <a:endParaRPr lang="en-GB" sz="1400" dirty="0" smtClean="0">
              <a:solidFill>
                <a:srgbClr val="00338D"/>
              </a:solidFill>
            </a:endParaRPr>
          </a:p>
        </p:txBody>
      </p:sp>
      <p:pic>
        <p:nvPicPr>
          <p:cNvPr id="14" name="Picture 13"/>
          <p:cNvPicPr>
            <a:picLocks noChangeAspect="1" noChangeArrowheads="1"/>
          </p:cNvPicPr>
          <p:nvPr/>
        </p:nvPicPr>
        <p:blipFill>
          <a:blip r:embed="rId5"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fontAlgn="auto" hangingPunct="0">
              <a:spcBef>
                <a:spcPts val="0"/>
              </a:spcBef>
              <a:spcAft>
                <a:spcPts val="0"/>
              </a:spcAft>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lang="en-GB" b="1" kern="0" dirty="0" smtClean="0">
                <a:solidFill>
                  <a:schemeClr val="bg1"/>
                </a:solidFill>
              </a:rPr>
              <a:t>What is at stake</a:t>
            </a:r>
            <a:r>
              <a:rPr kumimoji="0" lang="en-US" b="1" i="0" u="none" strike="noStrike" kern="0" cap="none" spc="0" normalizeH="0" baseline="0" noProof="0" dirty="0" smtClean="0">
                <a:ln>
                  <a:noFill/>
                </a:ln>
                <a:solidFill>
                  <a:schemeClr val="bg1"/>
                </a:solidFill>
                <a:effectLst/>
                <a:uLnTx/>
                <a:uFillTx/>
              </a:rPr>
              <a: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aphicFrame>
        <p:nvGraphicFramePr>
          <p:cNvPr id="6" name="Group 4"/>
          <p:cNvGraphicFramePr>
            <a:graphicFrameLocks/>
          </p:cNvGraphicFramePr>
          <p:nvPr/>
        </p:nvGraphicFramePr>
        <p:xfrm>
          <a:off x="211138" y="1405318"/>
          <a:ext cx="8662987" cy="4736245"/>
        </p:xfrm>
        <a:graphic>
          <a:graphicData uri="http://schemas.openxmlformats.org/drawingml/2006/table">
            <a:tbl>
              <a:tblPr/>
              <a:tblGrid>
                <a:gridCol w="1519050"/>
                <a:gridCol w="3527612"/>
                <a:gridCol w="3616325"/>
              </a:tblGrid>
              <a:tr h="719138">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endParaRPr kumimoji="0" lang="en-US" sz="1400" b="1" i="0" u="none" strike="noStrike" cap="none" normalizeH="0" baseline="0" dirty="0" smtClean="0">
                        <a:ln>
                          <a:noFill/>
                        </a:ln>
                        <a:solidFill>
                          <a:srgbClr val="FFFFFF"/>
                        </a:solidFill>
                        <a:effectLst/>
                        <a:latin typeface="Arial" charset="0"/>
                        <a:cs typeface="Arial" charset="0"/>
                      </a:endParaRPr>
                    </a:p>
                  </a:txBody>
                  <a:tcPr anchor="ctr" horzOverflow="overflow">
                    <a:lnL w="12700" cap="flat" cmpd="sng" algn="ctr">
                      <a:no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RIGHT</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“ADD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c>
                  <a:txBody>
                    <a:bodyPr/>
                    <a:lstStyle/>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GET IT WRONG</a:t>
                      </a:r>
                    </a:p>
                    <a:p>
                      <a:pPr marL="0" marR="0" lvl="0" indent="0" algn="ctr" defTabSz="914400" rtl="0" eaLnBrk="1" fontAlgn="base" latinLnBrk="0" hangingPunct="1">
                        <a:lnSpc>
                          <a:spcPts val="1600"/>
                        </a:lnSpc>
                        <a:spcBef>
                          <a:spcPct val="40000"/>
                        </a:spcBef>
                        <a:spcAft>
                          <a:spcPct val="0"/>
                        </a:spcAft>
                        <a:buClrTx/>
                        <a:buSzPct val="105000"/>
                        <a:buFontTx/>
                        <a:buNone/>
                        <a:tabLst/>
                      </a:pPr>
                      <a:r>
                        <a:rPr kumimoji="0" lang="en-GB" sz="1400" b="1" i="0" u="none" strike="noStrike" cap="none" normalizeH="0" baseline="0" dirty="0" smtClean="0">
                          <a:ln>
                            <a:noFill/>
                          </a:ln>
                          <a:solidFill>
                            <a:srgbClr val="FFFFFF"/>
                          </a:solidFill>
                          <a:effectLst/>
                          <a:latin typeface="Arial" charset="0"/>
                          <a:cs typeface="Arial" charset="0"/>
                        </a:rPr>
                        <a:t>“DESTROY VALUE”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8F9F4C"/>
                    </a:solidFill>
                  </a:tcPr>
                </a:tc>
              </a:tr>
              <a:tr h="1646266">
                <a:tc>
                  <a:txBody>
                    <a:bodyPr/>
                    <a:lstStyle/>
                    <a:p>
                      <a:pPr marL="0" marR="0" lvl="0" indent="0" algn="ctr"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0" i="0" u="none" strike="noStrike" cap="none" normalizeH="0" baseline="0" smtClean="0">
                          <a:ln>
                            <a:noFill/>
                          </a:ln>
                          <a:solidFill>
                            <a:srgbClr val="00338D"/>
                          </a:solidFill>
                          <a:effectLst/>
                          <a:latin typeface="Arial" charset="0"/>
                          <a:cs typeface="Arial" charset="0"/>
                        </a:rPr>
                        <a:t>Understanding of historical earnings</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Gain an informed and accurate picture of the historical underlying earnings</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Understand the trends and value drivers of the business</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Sound basis for post-acquisition business plan</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defRPr/>
                      </a:pPr>
                      <a:r>
                        <a:rPr lang="en-GB" sz="1400" dirty="0" smtClean="0"/>
                        <a:t>Items distorting historical earnings</a:t>
                      </a:r>
                      <a:r>
                        <a:rPr lang="en-GB" sz="1400" baseline="0" dirty="0" smtClean="0"/>
                        <a:t> not identified or understood</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defRPr/>
                      </a:pPr>
                      <a:r>
                        <a:rPr lang="en-GB" sz="1400" baseline="0" dirty="0" smtClean="0"/>
                        <a:t>Income statement trend analysis and understanding of value drivers is undermined or flawed</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defRPr/>
                      </a:pPr>
                      <a:r>
                        <a:rPr lang="en-GB" sz="1400" dirty="0" smtClean="0"/>
                        <a:t>Weak basis for post-acquisition</a:t>
                      </a:r>
                      <a:r>
                        <a:rPr lang="en-GB" sz="1400" baseline="0" dirty="0" smtClean="0"/>
                        <a:t> business plan</a:t>
                      </a:r>
                      <a:endParaRPr lang="en-GB" sz="1400" b="1" dirty="0" smtClean="0"/>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endParaRPr kumimoji="0" lang="en-GB"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r h="2026763">
                <a:tc>
                  <a:txBody>
                    <a:bodyPr/>
                    <a:lstStyle/>
                    <a:p>
                      <a:pPr marL="0" marR="0" lvl="0" indent="0" algn="ctr" defTabSz="914400" rtl="0" eaLnBrk="1" fontAlgn="base" latinLnBrk="0" hangingPunct="1">
                        <a:lnSpc>
                          <a:spcPct val="100000"/>
                        </a:lnSpc>
                        <a:spcBef>
                          <a:spcPct val="30000"/>
                        </a:spcBef>
                        <a:spcAft>
                          <a:spcPct val="0"/>
                        </a:spcAft>
                        <a:buClr>
                          <a:srgbClr val="8AA5CB"/>
                        </a:buClr>
                        <a:buSzPct val="85000"/>
                        <a:buFont typeface="Wingdings" pitchFamily="2" charset="2"/>
                        <a:buNone/>
                        <a:tabLst/>
                      </a:pPr>
                      <a:r>
                        <a:rPr kumimoji="0" lang="en-GB" sz="1400" b="0" i="0" u="none" strike="noStrike" cap="none" normalizeH="0" baseline="0" smtClean="0">
                          <a:ln>
                            <a:noFill/>
                          </a:ln>
                          <a:solidFill>
                            <a:srgbClr val="00338D"/>
                          </a:solidFill>
                          <a:effectLst/>
                          <a:latin typeface="Arial" charset="0"/>
                          <a:cs typeface="Arial" charset="0"/>
                        </a:rPr>
                        <a:t>Negotiating the price</a:t>
                      </a:r>
                    </a:p>
                  </a:txBody>
                  <a:tcPr anchor="ct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solidFill>
                      <a:srgbClr val="DADFC3"/>
                    </a:solid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smtClean="0">
                          <a:ln>
                            <a:noFill/>
                          </a:ln>
                          <a:solidFill>
                            <a:schemeClr val="tx1"/>
                          </a:solidFill>
                          <a:effectLst/>
                          <a:latin typeface="Arial" charset="0"/>
                          <a:cs typeface="Arial" charset="0"/>
                        </a:rPr>
                        <a:t>Robust valuation model based on accurate view of underlying EBITDA</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smtClean="0">
                          <a:ln>
                            <a:noFill/>
                          </a:ln>
                          <a:solidFill>
                            <a:schemeClr val="tx1"/>
                          </a:solidFill>
                          <a:effectLst/>
                          <a:latin typeface="Arial" charset="0"/>
                          <a:cs typeface="Arial" charset="0"/>
                        </a:rPr>
                        <a:t>Good understanding of likely future range of underlying EBITDA to inform valuation and negotiation of price</a:t>
                      </a:r>
                      <a:endParaRPr kumimoji="0" lang="en-GB"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Basis for valuation model is a poorly informed view of underlying EBITDA, and is therefore undermined/flawed</a:t>
                      </a:r>
                    </a:p>
                    <a:p>
                      <a:pPr marL="261938" marR="0" lvl="0" indent="-261938" algn="l" defTabSz="914400" rtl="0" eaLnBrk="1" fontAlgn="base" latinLnBrk="0" hangingPunct="1">
                        <a:lnSpc>
                          <a:spcPct val="100000"/>
                        </a:lnSpc>
                        <a:spcBef>
                          <a:spcPct val="30000"/>
                        </a:spcBef>
                        <a:spcAft>
                          <a:spcPct val="0"/>
                        </a:spcAft>
                        <a:buClr>
                          <a:schemeClr val="accent1"/>
                        </a:buClr>
                        <a:buSzPct val="125000"/>
                        <a:buFont typeface="Arial" pitchFamily="34" charset="0"/>
                        <a:buChar char="▪"/>
                        <a:tabLst/>
                      </a:pPr>
                      <a:r>
                        <a:rPr kumimoji="0" lang="en-GB" sz="1400" b="0" i="0" u="none" strike="noStrike" cap="none" normalizeH="0" baseline="0" dirty="0" smtClean="0">
                          <a:ln>
                            <a:noFill/>
                          </a:ln>
                          <a:solidFill>
                            <a:schemeClr val="tx1"/>
                          </a:solidFill>
                          <a:effectLst/>
                          <a:latin typeface="Arial" charset="0"/>
                          <a:cs typeface="Arial" charset="0"/>
                        </a:rPr>
                        <a:t>Pay too much - risk of losing value through lack of understanding of value and uninformed negotiation of price</a:t>
                      </a:r>
                    </a:p>
                  </a:txBody>
                  <a:tcPr horzOverflow="overflow">
                    <a:lnL w="12700" cap="flat" cmpd="sng" algn="ctr">
                      <a:solidFill>
                        <a:srgbClr val="AABE75"/>
                      </a:solidFill>
                      <a:prstDash val="solid"/>
                      <a:round/>
                      <a:headEnd type="none" w="med" len="med"/>
                      <a:tailEnd type="none" w="med" len="med"/>
                    </a:lnL>
                    <a:lnR w="12700" cap="flat" cmpd="sng" algn="ctr">
                      <a:solidFill>
                        <a:srgbClr val="AABE75"/>
                      </a:solidFill>
                      <a:prstDash val="solid"/>
                      <a:round/>
                      <a:headEnd type="none" w="med" len="med"/>
                      <a:tailEnd type="none" w="med" len="med"/>
                    </a:lnR>
                    <a:lnT w="12700" cap="flat" cmpd="sng" algn="ctr">
                      <a:solidFill>
                        <a:srgbClr val="AABE75"/>
                      </a:solidFill>
                      <a:prstDash val="solid"/>
                      <a:round/>
                      <a:headEnd type="none" w="med" len="med"/>
                      <a:tailEnd type="none" w="med" len="med"/>
                    </a:lnT>
                    <a:lnB w="12700" cap="flat" cmpd="sng" algn="ctr">
                      <a:solidFill>
                        <a:srgbClr val="AABE75"/>
                      </a:solidFill>
                      <a:prstDash val="solid"/>
                      <a:round/>
                      <a:headEnd type="none" w="med" len="med"/>
                      <a:tailEnd type="none" w="med" len="med"/>
                    </a:lnB>
                    <a:lnTlToBr>
                      <a:noFill/>
                    </a:lnTlToBr>
                    <a:lnBlToTr>
                      <a:noFill/>
                    </a:lnBlToTr>
                    <a:noFill/>
                  </a:tcPr>
                </a:tc>
              </a:tr>
            </a:tbl>
          </a:graphicData>
        </a:graphic>
      </p:graphicFrame>
      <p:pic>
        <p:nvPicPr>
          <p:cNvPr id="7" name="Picture 6"/>
          <p:cNvPicPr>
            <a:picLocks noChangeAspect="1" noChangeArrowheads="1"/>
          </p:cNvPicPr>
          <p:nvPr/>
        </p:nvPicPr>
        <p:blipFill>
          <a:blip r:embed="rId3"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a:xfrm>
            <a:off x="371226" y="1016782"/>
            <a:ext cx="4242977" cy="3991561"/>
          </a:xfrm>
        </p:spPr>
        <p:txBody>
          <a:bodyPr/>
          <a:lstStyle/>
          <a:p>
            <a:r>
              <a:rPr lang="en-US" dirty="0" smtClean="0"/>
              <a:t>The purpose of this document is to assist professionals in gaining an understanding of fundamental concepts around quality of earnings</a:t>
            </a:r>
          </a:p>
          <a:p>
            <a:r>
              <a:rPr lang="en-GB" dirty="0" smtClean="0"/>
              <a:t>This key concept guide on FDD in relation to quality of earnings is focused on our client’s perspective.  It explains what quality of earnings is, why our clients are interested in it, and how  the outputs from our work are used by our clients on transactions</a:t>
            </a:r>
          </a:p>
          <a:p>
            <a:r>
              <a:rPr lang="en-GB" dirty="0" smtClean="0"/>
              <a:t>Note:  guidance on how we carry out our due diligence work and how we analyze quality of earnings is the subject of the separate “Quality of earnings: Due diligence considerations” also available in the </a:t>
            </a:r>
            <a:r>
              <a:rPr lang="en-GB" dirty="0" err="1" smtClean="0"/>
              <a:t>FDD</a:t>
            </a:r>
            <a:r>
              <a:rPr lang="en-GB" dirty="0" smtClean="0"/>
              <a:t> Toolkit</a:t>
            </a:r>
          </a:p>
          <a:p>
            <a:endParaRPr lang="en-US" dirty="0"/>
          </a:p>
        </p:txBody>
      </p:sp>
      <p:grpSp>
        <p:nvGrpSpPr>
          <p:cNvPr id="36" name="Group 35"/>
          <p:cNvGrpSpPr/>
          <p:nvPr/>
        </p:nvGrpSpPr>
        <p:grpSpPr bwMode="gray">
          <a:xfrm>
            <a:off x="5992813" y="38940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US" altLang="en-US" sz="1800" b="0" dirty="0" smtClean="0">
                <a:solidFill>
                  <a:schemeClr val="accent1">
                    <a:lumMod val="20000"/>
                    <a:lumOff val="80000"/>
                  </a:schemeClr>
                </a:solidFill>
                <a:latin typeface="Arial" charset="0"/>
                <a:cs typeface="Arial" charset="0"/>
              </a:rPr>
              <a:t>Quality of earnings: Key concepts guide</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19923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1852613"/>
            <a:ext cx="5711825" cy="4081117"/>
          </a:xfrm>
          <a:prstGeom prst="rect">
            <a:avLst/>
          </a:prstGeom>
          <a:noFill/>
          <a:ln w="9525">
            <a:noFill/>
            <a:miter lim="800000"/>
            <a:headEnd/>
            <a:tailEnd/>
          </a:ln>
        </p:spPr>
        <p:txBody>
          <a:bodyPr>
            <a:spAutoFit/>
          </a:bodyPr>
          <a:lstStyle/>
          <a:p>
            <a:pPr marL="269875" indent="-269875">
              <a:lnSpc>
                <a:spcPct val="120000"/>
              </a:lnSpc>
              <a:buClr>
                <a:schemeClr val="accent1"/>
              </a:buClr>
              <a:buSzPct val="125000"/>
              <a:buFont typeface="Arial" pitchFamily="34" charset="0"/>
              <a:buChar char="▪"/>
            </a:pPr>
            <a:r>
              <a:rPr lang="en-US" sz="1800" b="0" dirty="0" smtClean="0">
                <a:solidFill>
                  <a:schemeClr val="tx2"/>
                </a:solidFill>
              </a:rPr>
              <a:t>What is quality of earnings?</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Why is quality of earnings important?</a:t>
            </a:r>
          </a:p>
          <a:p>
            <a:pPr marL="269875" indent="-269875">
              <a:lnSpc>
                <a:spcPct val="120000"/>
              </a:lnSpc>
              <a:buClr>
                <a:schemeClr val="accent1"/>
              </a:buClr>
              <a:buSzPct val="125000"/>
              <a:buFont typeface="Arial" pitchFamily="34" charset="0"/>
              <a:buChar char="▪"/>
            </a:pPr>
            <a:r>
              <a:rPr lang="en-US" dirty="0" smtClean="0">
                <a:solidFill>
                  <a:schemeClr val="tx2"/>
                </a:solidFill>
              </a:rPr>
              <a:t>How do we measure quality of earnings?</a:t>
            </a:r>
          </a:p>
          <a:p>
            <a:pPr marL="269875" indent="-269875">
              <a:lnSpc>
                <a:spcPct val="120000"/>
              </a:lnSpc>
              <a:buClr>
                <a:schemeClr val="accent1"/>
              </a:buClr>
              <a:buSzPct val="125000"/>
              <a:buFont typeface="Arial" pitchFamily="34" charset="0"/>
              <a:buChar char="▪"/>
            </a:pPr>
            <a:r>
              <a:rPr lang="en-US" dirty="0" smtClean="0">
                <a:solidFill>
                  <a:schemeClr val="tx2"/>
                </a:solidFill>
              </a:rPr>
              <a:t>Why do we use EBITDA to measure underlying earnings?</a:t>
            </a:r>
          </a:p>
          <a:p>
            <a:pPr marL="269875" indent="-269875">
              <a:lnSpc>
                <a:spcPct val="120000"/>
              </a:lnSpc>
              <a:buClr>
                <a:schemeClr val="accent1"/>
              </a:buClr>
              <a:buSzPct val="125000"/>
              <a:buFont typeface="Arial" pitchFamily="34" charset="0"/>
              <a:buChar char="▪"/>
            </a:pPr>
            <a:r>
              <a:rPr lang="en-US" dirty="0" smtClean="0">
                <a:solidFill>
                  <a:schemeClr val="tx2"/>
                </a:solidFill>
              </a:rPr>
              <a:t>How does EBITDA link to the valuation model?</a:t>
            </a:r>
          </a:p>
          <a:p>
            <a:pPr marL="269875" indent="-269875">
              <a:lnSpc>
                <a:spcPct val="120000"/>
              </a:lnSpc>
              <a:buClr>
                <a:schemeClr val="accent1"/>
              </a:buClr>
              <a:buSzPct val="125000"/>
              <a:buFont typeface="Arial" pitchFamily="34" charset="0"/>
              <a:buChar char="▪"/>
            </a:pPr>
            <a:r>
              <a:rPr lang="en-US" dirty="0" smtClean="0">
                <a:solidFill>
                  <a:schemeClr val="tx2"/>
                </a:solidFill>
              </a:rPr>
              <a:t>What are the limitations of using EBITDA?</a:t>
            </a:r>
          </a:p>
          <a:p>
            <a:pPr marL="269875" indent="-269875">
              <a:lnSpc>
                <a:spcPct val="120000"/>
              </a:lnSpc>
              <a:buClr>
                <a:schemeClr val="accent1"/>
              </a:buClr>
              <a:buSzPct val="125000"/>
              <a:buFont typeface="Arial" pitchFamily="34" charset="0"/>
              <a:buChar char="▪"/>
            </a:pPr>
            <a:r>
              <a:rPr lang="en-US" sz="1800" b="0" dirty="0" smtClean="0">
                <a:solidFill>
                  <a:schemeClr val="tx2"/>
                </a:solidFill>
              </a:rPr>
              <a:t>How does our work on quality of earnings help our clients?</a:t>
            </a:r>
          </a:p>
          <a:p>
            <a:pPr marL="269875" indent="-269875">
              <a:lnSpc>
                <a:spcPct val="120000"/>
              </a:lnSpc>
              <a:buClr>
                <a:schemeClr val="accent1"/>
              </a:buClr>
              <a:buSzPct val="125000"/>
              <a:buFont typeface="Arial" pitchFamily="34" charset="0"/>
              <a:buChar char="▪"/>
            </a:pPr>
            <a:r>
              <a:rPr lang="en-US" dirty="0" smtClean="0">
                <a:solidFill>
                  <a:schemeClr val="tx2"/>
                </a:solidFill>
              </a:rPr>
              <a:t>Financial interactions of adjustments</a:t>
            </a:r>
            <a:endParaRPr lang="en-US" sz="1800" b="0" dirty="0" smtClean="0">
              <a:solidFill>
                <a:schemeClr val="tx2"/>
              </a:solidFill>
            </a:endParaRPr>
          </a:p>
          <a:p>
            <a:pPr marL="269875" indent="-269875">
              <a:lnSpc>
                <a:spcPct val="120000"/>
              </a:lnSpc>
              <a:buClr>
                <a:schemeClr val="accent1"/>
              </a:buClr>
              <a:buSzPct val="125000"/>
              <a:buFont typeface="Arial" pitchFamily="34" charset="0"/>
              <a:buChar char="▪"/>
            </a:pPr>
            <a:r>
              <a:rPr lang="en-US" sz="1800" b="0" dirty="0" smtClean="0">
                <a:solidFill>
                  <a:schemeClr val="tx2"/>
                </a:solidFill>
              </a:rPr>
              <a:t>What is at stake?</a:t>
            </a:r>
            <a:endParaRPr lang="en-US" sz="1800" b="0" dirty="0">
              <a:solidFill>
                <a:schemeClr val="tx2"/>
              </a:solidFill>
            </a:endParaRPr>
          </a:p>
          <a:p>
            <a:pPr>
              <a:lnSpc>
                <a:spcPct val="120000"/>
              </a:lnSpc>
            </a:pPr>
            <a:endParaRPr lang="en-US" sz="1800" dirty="0">
              <a:solidFill>
                <a:schemeClr val="tx2"/>
              </a:solidFill>
            </a:endParaRPr>
          </a:p>
        </p:txBody>
      </p:sp>
      <p:pic>
        <p:nvPicPr>
          <p:cNvPr id="6" name="Picture 5"/>
          <p:cNvPicPr>
            <a:picLocks noChangeAspect="1" noChangeArrowheads="1"/>
          </p:cNvPicPr>
          <p:nvPr/>
        </p:nvPicPr>
        <p:blipFill>
          <a:blip r:embed="rId4"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1"/>
          </p:nvPr>
        </p:nvSpPr>
        <p:spPr>
          <a:xfrm>
            <a:off x="400657" y="1255124"/>
            <a:ext cx="8382860" cy="5048963"/>
          </a:xfrm>
        </p:spPr>
        <p:txBody>
          <a:bodyPr/>
          <a:lstStyle/>
          <a:p>
            <a:pPr marL="231775" indent="-231775">
              <a:spcBef>
                <a:spcPct val="50000"/>
              </a:spcBef>
              <a:buClr>
                <a:schemeClr val="accent1"/>
              </a:buClr>
              <a:buSzPct val="75000"/>
              <a:tabLst>
                <a:tab pos="231775" algn="l"/>
              </a:tabLst>
              <a:defRPr/>
            </a:pPr>
            <a:r>
              <a:rPr lang="en-GB" dirty="0" smtClean="0">
                <a:solidFill>
                  <a:srgbClr val="8E258D"/>
                </a:solidFill>
              </a:rPr>
              <a:t>Quality of earnings</a:t>
            </a:r>
          </a:p>
          <a:p>
            <a:pPr marL="231775" indent="-231775">
              <a:spcBef>
                <a:spcPts val="600"/>
              </a:spcBef>
              <a:spcAft>
                <a:spcPts val="0"/>
              </a:spcAft>
              <a:buClr>
                <a:schemeClr val="accent1"/>
              </a:buClr>
              <a:buSzPct val="125000"/>
              <a:buFont typeface="Arial" pitchFamily="34" charset="0"/>
              <a:buChar char="▪"/>
              <a:tabLst>
                <a:tab pos="231775" algn="l"/>
              </a:tabLst>
              <a:defRPr/>
            </a:pPr>
            <a:r>
              <a:rPr lang="en-GB" b="0" dirty="0" smtClean="0">
                <a:solidFill>
                  <a:schemeClr val="accent1"/>
                </a:solidFill>
              </a:rPr>
              <a:t>‘Quality of earnings’ can be described as the extent to which the </a:t>
            </a:r>
            <a:r>
              <a:rPr lang="en-GB" i="1" dirty="0" smtClean="0">
                <a:solidFill>
                  <a:schemeClr val="accent1"/>
                </a:solidFill>
              </a:rPr>
              <a:t>reported earnings </a:t>
            </a:r>
            <a:r>
              <a:rPr lang="en-GB" b="0" dirty="0" smtClean="0">
                <a:solidFill>
                  <a:schemeClr val="accent1"/>
                </a:solidFill>
              </a:rPr>
              <a:t>of a business reflect the </a:t>
            </a:r>
            <a:r>
              <a:rPr lang="en-GB" i="1" dirty="0" smtClean="0">
                <a:solidFill>
                  <a:schemeClr val="accent1"/>
                </a:solidFill>
              </a:rPr>
              <a:t>underlying economic characteristics of it’s normal, recurring operations</a:t>
            </a:r>
            <a:endParaRPr lang="en-GB" b="0" dirty="0" smtClean="0">
              <a:solidFill>
                <a:schemeClr val="accent1"/>
              </a:solidFill>
            </a:endParaRPr>
          </a:p>
          <a:p>
            <a:pPr marL="231775" indent="-231775">
              <a:spcBef>
                <a:spcPts val="600"/>
              </a:spcBef>
              <a:spcAft>
                <a:spcPts val="0"/>
              </a:spcAft>
              <a:buClr>
                <a:schemeClr val="accent1"/>
              </a:buClr>
              <a:buSzPct val="125000"/>
              <a:buFont typeface="Arial" pitchFamily="34" charset="0"/>
              <a:buChar char="▪"/>
              <a:tabLst>
                <a:tab pos="231775" algn="l"/>
              </a:tabLst>
              <a:defRPr/>
            </a:pPr>
            <a:r>
              <a:rPr lang="en-GB" b="0" dirty="0" smtClean="0">
                <a:solidFill>
                  <a:schemeClr val="accent1"/>
                </a:solidFill>
              </a:rPr>
              <a:t>Quality is typically assessed as how </a:t>
            </a:r>
            <a:r>
              <a:rPr lang="en-GB" i="1" dirty="0" smtClean="0">
                <a:solidFill>
                  <a:schemeClr val="accent1"/>
                </a:solidFill>
              </a:rPr>
              <a:t>sustainable</a:t>
            </a:r>
            <a:r>
              <a:rPr lang="en-GB" b="0" dirty="0" smtClean="0">
                <a:solidFill>
                  <a:schemeClr val="accent1"/>
                </a:solidFill>
              </a:rPr>
              <a:t>, </a:t>
            </a:r>
            <a:r>
              <a:rPr lang="en-GB" i="1" dirty="0" smtClean="0">
                <a:solidFill>
                  <a:schemeClr val="accent1"/>
                </a:solidFill>
              </a:rPr>
              <a:t>controllable</a:t>
            </a:r>
            <a:r>
              <a:rPr lang="en-GB" b="0" dirty="0" smtClean="0">
                <a:solidFill>
                  <a:schemeClr val="accent1"/>
                </a:solidFill>
              </a:rPr>
              <a:t> and </a:t>
            </a:r>
            <a:r>
              <a:rPr lang="en-GB" i="1" dirty="0" smtClean="0">
                <a:solidFill>
                  <a:schemeClr val="accent1"/>
                </a:solidFill>
              </a:rPr>
              <a:t>predictable</a:t>
            </a:r>
            <a:r>
              <a:rPr lang="en-GB" b="0" dirty="0" smtClean="0">
                <a:solidFill>
                  <a:schemeClr val="accent1"/>
                </a:solidFill>
              </a:rPr>
              <a:t> the reported earnings of the business are.  It is therefore impacted by many factors including:</a:t>
            </a:r>
          </a:p>
          <a:p>
            <a:pPr marL="577850" lvl="2" indent="-231775">
              <a:spcBef>
                <a:spcPts val="0"/>
              </a:spcBef>
              <a:buSzPct val="100000"/>
              <a:tabLst>
                <a:tab pos="231775" algn="l"/>
              </a:tabLst>
              <a:defRPr/>
            </a:pPr>
            <a:r>
              <a:rPr lang="en-GB" dirty="0" smtClean="0">
                <a:solidFill>
                  <a:schemeClr val="accent1"/>
                </a:solidFill>
              </a:rPr>
              <a:t>Non-recurring / one-off / exceptional items (e.g. redundancy costs, litigation, disposal M&amp;A costs, profit on fixed asset disposals, provision charges/release, etc)</a:t>
            </a:r>
          </a:p>
          <a:p>
            <a:pPr marL="577850" lvl="2" indent="-231775">
              <a:spcBef>
                <a:spcPts val="0"/>
              </a:spcBef>
              <a:buSzPct val="100000"/>
              <a:tabLst>
                <a:tab pos="231775" algn="l"/>
              </a:tabLst>
              <a:defRPr/>
            </a:pPr>
            <a:r>
              <a:rPr lang="en-GB" dirty="0" smtClean="0">
                <a:solidFill>
                  <a:schemeClr val="accent1"/>
                </a:solidFill>
              </a:rPr>
              <a:t>Changes in the nature or scale of operations (e.g. acquisitions and disposals)</a:t>
            </a:r>
          </a:p>
          <a:p>
            <a:pPr marL="577850" lvl="2" indent="-231775">
              <a:spcBef>
                <a:spcPts val="0"/>
              </a:spcBef>
              <a:buSzPct val="100000"/>
              <a:tabLst>
                <a:tab pos="231775" algn="l"/>
              </a:tabLst>
              <a:defRPr/>
            </a:pPr>
            <a:r>
              <a:rPr lang="en-GB" dirty="0" smtClean="0">
                <a:solidFill>
                  <a:schemeClr val="accent1"/>
                </a:solidFill>
              </a:rPr>
              <a:t>One-off accounting adjustments and non-cash items (e.g. releases of reserves or provisions)</a:t>
            </a:r>
          </a:p>
          <a:p>
            <a:pPr marL="577850" lvl="2" indent="-231775">
              <a:spcBef>
                <a:spcPts val="0"/>
              </a:spcBef>
              <a:buSzPct val="100000"/>
              <a:tabLst>
                <a:tab pos="231775" algn="l"/>
              </a:tabLst>
              <a:defRPr/>
            </a:pPr>
            <a:r>
              <a:rPr lang="en-GB" dirty="0" smtClean="0">
                <a:solidFill>
                  <a:schemeClr val="accent1"/>
                </a:solidFill>
              </a:rPr>
              <a:t>Changes in accounting policy</a:t>
            </a:r>
            <a:endParaRPr lang="en-GB" b="0" dirty="0" smtClean="0">
              <a:solidFill>
                <a:schemeClr val="accent1"/>
              </a:solidFill>
            </a:endParaRP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ea typeface="+mn-ea"/>
              </a:rPr>
              <a:t>The above items can significantly effect the trends in the reported earnings of a business, thereby reducing its ‘quality’</a:t>
            </a:r>
          </a:p>
          <a:p>
            <a:pPr marL="231775" lvl="1" indent="-231775">
              <a:spcBef>
                <a:spcPct val="50000"/>
              </a:spcBef>
              <a:buSzPct val="75000"/>
              <a:buNone/>
              <a:tabLst>
                <a:tab pos="231775" algn="l"/>
              </a:tabLst>
              <a:defRPr/>
            </a:pPr>
            <a:r>
              <a:rPr lang="en-GB" b="1" dirty="0" smtClean="0">
                <a:solidFill>
                  <a:srgbClr val="8E258D"/>
                </a:solidFill>
              </a:rPr>
              <a:t>Underlying earnings</a:t>
            </a: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rPr>
              <a:t>‘Underlying earnings’ are understood as the amount of earnings which reflect the economic characteristics of the normal, recurring operations of the business</a:t>
            </a: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rPr>
              <a:t>Reported or projected earnings are therefore adjusted to eliminate the effect of items which are not considered reflective of the normal ongoing operations of the business (including the examples listed above), in an attempt to estimate the true ‘underlying earnings’ of the business</a:t>
            </a:r>
          </a:p>
          <a:p>
            <a:pPr marL="231775" lvl="1" indent="-231775">
              <a:spcBef>
                <a:spcPts val="600"/>
              </a:spcBef>
              <a:spcAft>
                <a:spcPts val="0"/>
              </a:spcAft>
              <a:buSzPct val="125000"/>
              <a:buFont typeface="Arial" pitchFamily="34" charset="0"/>
              <a:buChar char="▪"/>
              <a:tabLst>
                <a:tab pos="231775" algn="l"/>
              </a:tabLst>
              <a:defRPr/>
            </a:pPr>
            <a:r>
              <a:rPr lang="en-GB" dirty="0" smtClean="0">
                <a:solidFill>
                  <a:schemeClr val="accent1"/>
                </a:solidFill>
              </a:rPr>
              <a:t>Underlying earnings is also sometimes referred to as ‘normalized earnings’</a:t>
            </a:r>
          </a:p>
          <a:p>
            <a:pPr marL="231775" lvl="1" indent="-231775">
              <a:buSzPct val="75000"/>
              <a:tabLst>
                <a:tab pos="231775" algn="l"/>
              </a:tabLst>
              <a:defRPr/>
            </a:pPr>
            <a:endParaRPr lang="en-US" dirty="0" smtClean="0">
              <a:solidFill>
                <a:schemeClr val="accent1"/>
              </a:solidFill>
            </a:endParaRPr>
          </a:p>
          <a:p>
            <a:pPr marL="231775" lvl="1" indent="-231775">
              <a:buSzPct val="75000"/>
              <a:tabLst>
                <a:tab pos="231775" algn="l"/>
              </a:tabLst>
              <a:defRPr/>
            </a:pPr>
            <a:endParaRPr lang="en-US" dirty="0" smtClean="0">
              <a:solidFill>
                <a:schemeClr val="accent1"/>
              </a:solidFill>
            </a:endParaRPr>
          </a:p>
          <a:p>
            <a:pPr marL="231775" lvl="1" indent="-231775">
              <a:buSzPct val="75000"/>
              <a:tabLst>
                <a:tab pos="231775" algn="l"/>
              </a:tabLst>
              <a:defRPr/>
            </a:pPr>
            <a:endParaRPr lang="en-GB" dirty="0" smtClean="0">
              <a:solidFill>
                <a:schemeClr val="accent1"/>
              </a:solidFill>
            </a:endParaRPr>
          </a:p>
          <a:p>
            <a:pPr marL="231775" lvl="1" indent="-231775">
              <a:buSzPct val="75000"/>
              <a:tabLst>
                <a:tab pos="231775" algn="l"/>
              </a:tabLst>
              <a:defRPr/>
            </a:pPr>
            <a:endParaRPr lang="en-US" dirty="0" smtClean="0">
              <a:solidFill>
                <a:schemeClr val="accent1"/>
              </a:solidFill>
            </a:endParaRPr>
          </a:p>
          <a:p>
            <a:pPr marL="231775" indent="-231775" eaLnBrk="1" hangingPunct="1">
              <a:buClr>
                <a:schemeClr val="accent1"/>
              </a:buClr>
              <a:buSzPct val="75000"/>
              <a:buFont typeface="Wingdings" pitchFamily="2" charset="2"/>
              <a:buChar char="l"/>
              <a:tabLst>
                <a:tab pos="231775" algn="l"/>
              </a:tabLst>
              <a:defRPr/>
            </a:pPr>
            <a:endParaRPr lang="en-US" b="0" dirty="0" smtClean="0"/>
          </a:p>
          <a:p>
            <a:pPr marL="231775" indent="-231775" eaLnBrk="1" hangingPunct="1">
              <a:buClr>
                <a:schemeClr val="accent1"/>
              </a:buClr>
              <a:buSzPct val="75000"/>
              <a:buFont typeface="Wingdings" pitchFamily="2" charset="2"/>
              <a:buChar char="l"/>
              <a:tabLst>
                <a:tab pos="231775" algn="l"/>
              </a:tabLst>
              <a:defRPr/>
            </a:pPr>
            <a:endParaRPr lang="en-US" b="0" dirty="0" smtClean="0"/>
          </a:p>
          <a:p>
            <a:pPr marL="231775" indent="-231775" eaLnBrk="1" hangingPunct="1">
              <a:buClr>
                <a:schemeClr val="accent1"/>
              </a:buClr>
              <a:buSzPct val="75000"/>
              <a:buFont typeface="Wingdings" pitchFamily="2" charset="2"/>
              <a:buChar char="l"/>
              <a:tabLst>
                <a:tab pos="231775" algn="l"/>
              </a:tabLst>
              <a:defRPr/>
            </a:pPr>
            <a:endParaRPr lang="en-US" b="0" dirty="0" smtClean="0">
              <a:solidFill>
                <a:schemeClr val="accent1"/>
              </a:solidFill>
            </a:endParaRPr>
          </a:p>
          <a:p>
            <a:pPr>
              <a:defRPr/>
            </a:pPr>
            <a:endParaRPr lang="en-US" dirty="0" smtClean="0">
              <a:solidFill>
                <a:schemeClr val="accent1"/>
              </a:solidFill>
            </a:endParaRPr>
          </a:p>
          <a:p>
            <a:pPr eaLnBrk="1" hangingPunct="1">
              <a:defRPr/>
            </a:pPr>
            <a:endParaRPr lang="en-US" b="0" dirty="0" smtClean="0">
              <a:solidFill>
                <a:schemeClr val="accent1"/>
              </a:solidFill>
            </a:endParaRPr>
          </a:p>
        </p:txBody>
      </p:sp>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What is quality of earnings?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pic>
        <p:nvPicPr>
          <p:cNvPr id="6" name="Picture 5"/>
          <p:cNvPicPr>
            <a:picLocks noChangeAspect="1" noChangeArrowheads="1"/>
          </p:cNvPicPr>
          <p:nvPr/>
        </p:nvPicPr>
        <p:blipFill>
          <a:blip r:embed="rId3"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Why is quality of earnings important?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1" name="Rectangle 114"/>
          <p:cNvSpPr>
            <a:spLocks noChangeArrowheads="1"/>
          </p:cNvSpPr>
          <p:nvPr>
            <p:custDataLst>
              <p:tags r:id="rId1"/>
            </p:custDataLst>
          </p:nvPr>
        </p:nvSpPr>
        <p:spPr bwMode="auto">
          <a:xfrm>
            <a:off x="1833154" y="3657206"/>
            <a:ext cx="7010400" cy="2634952"/>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Buyers typically determine the price range that they are willing to pay for a target business using a valuation model of some kind.  Valuation models are generally based on a measure of the ability of the business to generate future earnings</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The better our understanding of past performance of a business (including quality of earnings and underlying earnings), the better we can assess the ability of the business to generate earnings in the future, and therefore the more robust the valuation model is likely to be</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The starting point for many valuation models will be the assessment of the historical underlying earnings of the business</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Underlying earnings is also used to assist in calculating potential debt capacity, and in setting earnings based covenants</a:t>
            </a:r>
          </a:p>
          <a:p>
            <a:pPr marL="447675" lvl="1" indent="-266700" fontAlgn="auto">
              <a:spcBef>
                <a:spcPct val="25000"/>
              </a:spcBef>
              <a:spcAft>
                <a:spcPts val="0"/>
              </a:spcAft>
              <a:buClr>
                <a:srgbClr val="8AA5CB"/>
              </a:buClr>
              <a:buSzPct val="85000"/>
              <a:buFont typeface="Wingdings" pitchFamily="2" charset="2"/>
              <a:buChar char="l"/>
            </a:pPr>
            <a:endParaRPr kumimoji="0" lang="en-GB" sz="1400" b="0" i="0" u="none" strike="noStrike" kern="0" cap="none" spc="0" normalizeH="0" baseline="0" noProof="0" dirty="0" smtClean="0">
              <a:ln>
                <a:noFill/>
              </a:ln>
              <a:solidFill>
                <a:srgbClr val="000000"/>
              </a:solidFill>
              <a:effectLst/>
              <a:uLnTx/>
              <a:uFillTx/>
            </a:endParaRPr>
          </a:p>
          <a:p>
            <a:pPr marL="447675" marR="0" lvl="1" indent="-266700" defTabSz="914400" eaLnBrk="1" fontAlgn="auto" latinLnBrk="0" hangingPunct="1">
              <a:lnSpc>
                <a:spcPct val="100000"/>
              </a:lnSpc>
              <a:spcBef>
                <a:spcPct val="25000"/>
              </a:spcBef>
              <a:spcAft>
                <a:spcPts val="0"/>
              </a:spcAft>
              <a:buClr>
                <a:srgbClr val="8AA5CB"/>
              </a:buClr>
              <a:buSzPct val="85000"/>
              <a:buFont typeface="Wingdings" pitchFamily="2" charset="2"/>
              <a:buChar char="l"/>
              <a:tabLst/>
              <a:defRPr/>
            </a:pPr>
            <a:endParaRPr kumimoji="0" lang="en-GB" sz="1400" b="0" i="0" u="none" strike="noStrike" kern="0" cap="none" spc="0" normalizeH="0" baseline="0" noProof="0" dirty="0" smtClean="0">
              <a:ln>
                <a:noFill/>
              </a:ln>
              <a:solidFill>
                <a:srgbClr val="000000"/>
              </a:solidFill>
              <a:effectLst/>
              <a:uLnTx/>
              <a:uFillTx/>
            </a:endParaRPr>
          </a:p>
          <a:p>
            <a:pPr marL="447675" marR="0" lvl="1" indent="-266700" defTabSz="914400" eaLnBrk="1" fontAlgn="auto" latinLnBrk="0" hangingPunct="1">
              <a:lnSpc>
                <a:spcPct val="100000"/>
              </a:lnSpc>
              <a:spcBef>
                <a:spcPct val="25000"/>
              </a:spcBef>
              <a:spcAft>
                <a:spcPts val="0"/>
              </a:spcAft>
              <a:buClr>
                <a:srgbClr val="8AA5CB"/>
              </a:buClr>
              <a:buSzPct val="85000"/>
              <a:buFont typeface="Wingdings" pitchFamily="2" charset="2"/>
              <a:buChar char="l"/>
              <a:tabLst/>
              <a:defRPr/>
            </a:pPr>
            <a:endParaRPr lang="en-GB" sz="1400" kern="0" dirty="0" smtClean="0">
              <a:solidFill>
                <a:srgbClr val="000000"/>
              </a:solidFill>
            </a:endParaRPr>
          </a:p>
          <a:p>
            <a:pPr marL="447675" marR="0" lvl="1" indent="-266700" defTabSz="914400" eaLnBrk="1" fontAlgn="auto" latinLnBrk="0" hangingPunct="1">
              <a:lnSpc>
                <a:spcPct val="100000"/>
              </a:lnSpc>
              <a:spcBef>
                <a:spcPct val="25000"/>
              </a:spcBef>
              <a:spcAft>
                <a:spcPts val="0"/>
              </a:spcAft>
              <a:buClr>
                <a:srgbClr val="8AA5CB"/>
              </a:buClr>
              <a:buSzPct val="85000"/>
              <a:buFont typeface="Wingdings" pitchFamily="2" charset="2"/>
              <a:buChar char="l"/>
              <a:tabLst/>
              <a:defRPr/>
            </a:pPr>
            <a:endParaRPr lang="en-GB" sz="1400" kern="0" dirty="0" smtClean="0">
              <a:solidFill>
                <a:srgbClr val="000000"/>
              </a:solidFill>
            </a:endParaRPr>
          </a:p>
          <a:p>
            <a:pPr marL="447675" marR="0" lvl="1" indent="-266700" defTabSz="914400" eaLnBrk="1" fontAlgn="auto" latinLnBrk="0" hangingPunct="1">
              <a:lnSpc>
                <a:spcPct val="100000"/>
              </a:lnSpc>
              <a:spcBef>
                <a:spcPct val="25000"/>
              </a:spcBef>
              <a:spcAft>
                <a:spcPts val="0"/>
              </a:spcAft>
              <a:buClr>
                <a:srgbClr val="8AA5CB"/>
              </a:buClr>
              <a:buSzPct val="85000"/>
              <a:buFont typeface="Wingdings" pitchFamily="2" charset="2"/>
              <a:buChar char="l"/>
              <a:tabLst/>
              <a:defRPr/>
            </a:pPr>
            <a:endParaRPr kumimoji="0" lang="en-GB" sz="1400" b="0" i="0" u="none" strike="noStrike" kern="0" cap="none" spc="0" normalizeH="0" baseline="0" noProof="0" dirty="0" smtClean="0">
              <a:ln>
                <a:noFill/>
              </a:ln>
              <a:solidFill>
                <a:srgbClr val="000000"/>
              </a:solidFill>
              <a:effectLst/>
              <a:uLnTx/>
              <a:uFillTx/>
            </a:endParaRPr>
          </a:p>
        </p:txBody>
      </p:sp>
      <p:sp>
        <p:nvSpPr>
          <p:cNvPr id="10" name="Pentagon 9"/>
          <p:cNvSpPr/>
          <p:nvPr/>
        </p:nvSpPr>
        <p:spPr bwMode="auto">
          <a:xfrm>
            <a:off x="214152" y="3635433"/>
            <a:ext cx="1846262" cy="2634953"/>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smtClean="0">
                <a:solidFill>
                  <a:schemeClr val="bg1"/>
                </a:solidFill>
                <a:latin typeface="Arial"/>
              </a:rPr>
              <a:t>2. The future:</a:t>
            </a:r>
          </a:p>
          <a:p>
            <a:pPr marL="0" marR="0" indent="0" defTabSz="762000" eaLnBrk="1" latinLnBrk="0" hangingPunct="1">
              <a:lnSpc>
                <a:spcPct val="100000"/>
              </a:lnSpc>
              <a:spcBef>
                <a:spcPct val="20000"/>
              </a:spcBef>
              <a:buClrTx/>
              <a:buSzTx/>
              <a:buFontTx/>
              <a:buNone/>
              <a:tabLst/>
            </a:pPr>
            <a:r>
              <a:rPr lang="en-GB" sz="1400" i="1" smtClean="0">
                <a:solidFill>
                  <a:schemeClr val="bg1"/>
                </a:solidFill>
                <a:latin typeface="Arial"/>
              </a:rPr>
              <a:t>Valuation model</a:t>
            </a:r>
          </a:p>
        </p:txBody>
      </p:sp>
      <p:sp>
        <p:nvSpPr>
          <p:cNvPr id="8" name="Rectangle 114"/>
          <p:cNvSpPr>
            <a:spLocks noChangeArrowheads="1"/>
          </p:cNvSpPr>
          <p:nvPr>
            <p:custDataLst>
              <p:tags r:id="rId2"/>
            </p:custDataLst>
          </p:nvPr>
        </p:nvSpPr>
        <p:spPr bwMode="auto">
          <a:xfrm>
            <a:off x="1828800" y="1240580"/>
            <a:ext cx="7010400" cy="2228484"/>
          </a:xfrm>
          <a:prstGeom prst="rect">
            <a:avLst/>
          </a:prstGeom>
          <a:solidFill>
            <a:srgbClr val="E3C9E3"/>
          </a:solidFill>
          <a:ln w="6350">
            <a:noFill/>
            <a:miter lim="800000"/>
            <a:headEnd type="none" w="sm" len="sm"/>
            <a:tailEnd type="none" w="sm" len="sm"/>
          </a:ln>
          <a:effectLst/>
        </p:spPr>
        <p:txBody>
          <a:bodyPr lIns="54000" tIns="54000" rIns="54000" bIns="54000" anchor="t" anchorCtr="0"/>
          <a:lstStyle/>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By adjusting historically reported earnings (e.g. by stripping out exceptional income/expenses) to seek to identify the underlying earnings of the business, buyers are the able to assess the underlying trends and drivers of historical performance, and therefore better understand the business to be acquired</a:t>
            </a:r>
          </a:p>
          <a:p>
            <a:pPr marL="447675" lvl="1" indent="-266700" fontAlgn="auto">
              <a:spcBef>
                <a:spcPct val="25000"/>
              </a:spcBef>
              <a:spcAft>
                <a:spcPts val="0"/>
              </a:spcAft>
              <a:buClr>
                <a:schemeClr val="accent1"/>
              </a:buClr>
              <a:buSzPct val="125000"/>
              <a:buFont typeface="Arial" pitchFamily="34" charset="0"/>
              <a:buChar char="▪"/>
            </a:pPr>
            <a:r>
              <a:rPr lang="en-GB" sz="1400" kern="0" dirty="0" smtClean="0">
                <a:solidFill>
                  <a:srgbClr val="000000"/>
                </a:solidFill>
              </a:rPr>
              <a:t>This assessment of quality of historical earnings, and the trends in underlying earnings it reveals, should enable a much deeper and richer understanding of the value drivers of the business, as well as the risks associated with these</a:t>
            </a:r>
          </a:p>
          <a:p>
            <a:pPr marL="447675" lvl="1" indent="-266700" fontAlgn="auto">
              <a:spcBef>
                <a:spcPct val="25000"/>
              </a:spcBef>
              <a:spcAft>
                <a:spcPts val="0"/>
              </a:spcAft>
              <a:buClr>
                <a:schemeClr val="accent1"/>
              </a:buClr>
              <a:buSzPct val="125000"/>
              <a:buFont typeface="Arial" pitchFamily="34" charset="0"/>
              <a:buChar char="▪"/>
            </a:pPr>
            <a:r>
              <a:rPr kumimoji="0" lang="en-GB" sz="1400" b="0" i="0" u="none" strike="noStrike" kern="0" cap="none" spc="0" normalizeH="0" baseline="0" noProof="0" dirty="0" smtClean="0">
                <a:ln>
                  <a:noFill/>
                </a:ln>
                <a:solidFill>
                  <a:srgbClr val="000000"/>
                </a:solidFill>
                <a:effectLst/>
                <a:uLnTx/>
                <a:uFillTx/>
              </a:rPr>
              <a:t>This understanding of the past is critical</a:t>
            </a:r>
            <a:r>
              <a:rPr kumimoji="0" lang="en-GB" sz="1400" b="0" i="0" u="none" strike="noStrike" kern="0" cap="none" spc="0" normalizeH="0" noProof="0" dirty="0" smtClean="0">
                <a:ln>
                  <a:noFill/>
                </a:ln>
                <a:solidFill>
                  <a:srgbClr val="000000"/>
                </a:solidFill>
                <a:effectLst/>
                <a:uLnTx/>
                <a:uFillTx/>
              </a:rPr>
              <a:t> to enable buyers to appraise their potential investment</a:t>
            </a:r>
          </a:p>
        </p:txBody>
      </p:sp>
      <p:sp>
        <p:nvSpPr>
          <p:cNvPr id="9" name="Pentagon 8"/>
          <p:cNvSpPr/>
          <p:nvPr/>
        </p:nvSpPr>
        <p:spPr bwMode="auto">
          <a:xfrm>
            <a:off x="211138" y="1240579"/>
            <a:ext cx="1846262" cy="2229662"/>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defTabSz="762000" eaLnBrk="1" latinLnBrk="0" hangingPunct="1">
              <a:lnSpc>
                <a:spcPct val="100000"/>
              </a:lnSpc>
              <a:spcBef>
                <a:spcPct val="20000"/>
              </a:spcBef>
              <a:buClrTx/>
              <a:buSzTx/>
              <a:buFontTx/>
              <a:buNone/>
              <a:tabLst/>
            </a:pPr>
            <a:r>
              <a:rPr lang="en-GB" sz="1400" b="1" dirty="0" smtClean="0">
                <a:solidFill>
                  <a:schemeClr val="bg1"/>
                </a:solidFill>
                <a:latin typeface="Arial"/>
              </a:rPr>
              <a:t>1. The past:</a:t>
            </a:r>
          </a:p>
          <a:p>
            <a:pPr marL="0" marR="0" indent="0" defTabSz="762000" eaLnBrk="1" latinLnBrk="0" hangingPunct="1">
              <a:lnSpc>
                <a:spcPct val="100000"/>
              </a:lnSpc>
              <a:spcBef>
                <a:spcPct val="20000"/>
              </a:spcBef>
              <a:buClrTx/>
              <a:buSzTx/>
              <a:buFontTx/>
              <a:buNone/>
              <a:tabLst/>
            </a:pPr>
            <a:r>
              <a:rPr lang="en-GB" sz="1400" i="1" dirty="0" smtClean="0">
                <a:solidFill>
                  <a:schemeClr val="bg1"/>
                </a:solidFill>
                <a:latin typeface="Arial"/>
              </a:rPr>
              <a:t>Understand the value drivers of past performance</a:t>
            </a:r>
          </a:p>
        </p:txBody>
      </p:sp>
      <p:pic>
        <p:nvPicPr>
          <p:cNvPr id="12" name="Picture 11"/>
          <p:cNvPicPr>
            <a:picLocks noChangeAspect="1" noChangeArrowheads="1"/>
          </p:cNvPicPr>
          <p:nvPr/>
        </p:nvPicPr>
        <p:blipFill>
          <a:blip r:embed="rId5"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1"/>
          </p:nvPr>
        </p:nvSpPr>
        <p:spPr>
          <a:xfrm>
            <a:off x="248556" y="1273206"/>
            <a:ext cx="8630194" cy="1844463"/>
          </a:xfrm>
        </p:spPr>
        <p:txBody>
          <a:bodyPr/>
          <a:lstStyle/>
          <a:p>
            <a:pPr marL="231775" indent="-231775" eaLnBrk="1" hangingPunct="1">
              <a:spcBef>
                <a:spcPct val="50000"/>
              </a:spcBef>
              <a:buClr>
                <a:schemeClr val="accent1"/>
              </a:buClr>
              <a:buSzPct val="75000"/>
              <a:tabLst>
                <a:tab pos="231775" algn="l"/>
              </a:tabLst>
              <a:defRPr/>
            </a:pPr>
            <a:r>
              <a:rPr lang="en-US" dirty="0" smtClean="0">
                <a:solidFill>
                  <a:srgbClr val="8E258D"/>
                </a:solidFill>
              </a:rPr>
              <a:t>EBITDA</a:t>
            </a:r>
          </a:p>
          <a:p>
            <a:pPr marL="231775" indent="-231775" eaLnBrk="1" hangingPunct="1">
              <a:spcBef>
                <a:spcPct val="50000"/>
              </a:spcBef>
              <a:buClr>
                <a:schemeClr val="accent1"/>
              </a:buClr>
              <a:buSzPct val="125000"/>
              <a:buFont typeface="Arial" pitchFamily="34" charset="0"/>
              <a:buChar char="▪"/>
              <a:tabLst>
                <a:tab pos="231775" algn="l"/>
              </a:tabLst>
              <a:defRPr/>
            </a:pPr>
            <a:r>
              <a:rPr lang="en-US" b="0" dirty="0" smtClean="0">
                <a:solidFill>
                  <a:schemeClr val="accent1"/>
                </a:solidFill>
              </a:rPr>
              <a:t>The most common measure taken when assessing quality of earnings and underlying earnings is EBITDA</a:t>
            </a:r>
          </a:p>
          <a:p>
            <a:pPr marL="231775" indent="-231775" eaLnBrk="1" hangingPunct="1">
              <a:spcBef>
                <a:spcPct val="50000"/>
              </a:spcBef>
              <a:buClr>
                <a:schemeClr val="accent1"/>
              </a:buClr>
              <a:buSzPct val="125000"/>
              <a:buFont typeface="Arial" pitchFamily="34" charset="0"/>
              <a:buChar char="▪"/>
              <a:tabLst>
                <a:tab pos="231775" algn="l"/>
              </a:tabLst>
              <a:defRPr/>
            </a:pPr>
            <a:r>
              <a:rPr lang="en-US" b="0" dirty="0" smtClean="0">
                <a:solidFill>
                  <a:schemeClr val="accent1"/>
                </a:solidFill>
              </a:rPr>
              <a:t>EBITDA is defined as </a:t>
            </a:r>
            <a:r>
              <a:rPr lang="en-US" b="0" i="1" dirty="0" smtClean="0">
                <a:solidFill>
                  <a:schemeClr val="accent1"/>
                </a:solidFill>
              </a:rPr>
              <a:t>E</a:t>
            </a:r>
            <a:r>
              <a:rPr lang="en-GB" b="0" i="1" dirty="0" err="1" smtClean="0">
                <a:solidFill>
                  <a:schemeClr val="accent1"/>
                </a:solidFill>
              </a:rPr>
              <a:t>arnings</a:t>
            </a:r>
            <a:r>
              <a:rPr lang="en-GB" b="0" i="1" dirty="0" smtClean="0">
                <a:solidFill>
                  <a:schemeClr val="accent1"/>
                </a:solidFill>
              </a:rPr>
              <a:t> before Interest, Taxes, Depreciation and Amortization </a:t>
            </a:r>
          </a:p>
          <a:p>
            <a:pPr marL="231775" lvl="1" indent="-231775">
              <a:buSzPct val="125000"/>
              <a:buFont typeface="Arial" pitchFamily="34" charset="0"/>
              <a:buChar char="▪"/>
              <a:tabLst>
                <a:tab pos="231775" algn="l"/>
              </a:tabLst>
              <a:defRPr/>
            </a:pPr>
            <a:r>
              <a:rPr lang="en-GB" dirty="0" smtClean="0">
                <a:solidFill>
                  <a:schemeClr val="accent1"/>
                </a:solidFill>
              </a:rPr>
              <a:t>Although EBITDA is not normally a line item in the income statement for statutory reporting purposes, it is often included in management accounts, and can be calculated by taking net profit and excluding interest, tax, depreciation and amortization</a:t>
            </a:r>
          </a:p>
          <a:p>
            <a:pPr marL="231775" lvl="1" indent="-231775">
              <a:buSzPct val="75000"/>
              <a:tabLst>
                <a:tab pos="231775" algn="l"/>
              </a:tabLst>
              <a:defRPr/>
            </a:pPr>
            <a:endParaRPr lang="en-GB" dirty="0" smtClean="0">
              <a:solidFill>
                <a:schemeClr val="accent1"/>
              </a:solidFill>
            </a:endParaRPr>
          </a:p>
          <a:p>
            <a:pPr marL="231775" lvl="1" indent="-231775">
              <a:buSzPct val="75000"/>
              <a:tabLst>
                <a:tab pos="231775" algn="l"/>
              </a:tabLst>
              <a:defRPr/>
            </a:pPr>
            <a:endParaRPr lang="en-GB" dirty="0" smtClean="0">
              <a:solidFill>
                <a:schemeClr val="accent1"/>
              </a:solidFill>
            </a:endParaRPr>
          </a:p>
          <a:p>
            <a:pPr marL="231775" lvl="1" indent="-231775">
              <a:buSzPct val="75000"/>
              <a:tabLst>
                <a:tab pos="231775" algn="l"/>
              </a:tabLst>
              <a:defRPr/>
            </a:pPr>
            <a:endParaRPr lang="en-GB" dirty="0" smtClean="0">
              <a:solidFill>
                <a:schemeClr val="accent1"/>
              </a:solidFill>
            </a:endParaRPr>
          </a:p>
          <a:p>
            <a:pPr marL="231775" lvl="1" indent="-231775">
              <a:buSzPct val="75000"/>
              <a:tabLst>
                <a:tab pos="231775" algn="l"/>
              </a:tabLst>
              <a:defRPr/>
            </a:pPr>
            <a:endParaRPr lang="en-US" dirty="0" smtClean="0">
              <a:solidFill>
                <a:schemeClr val="accent1"/>
              </a:solidFill>
            </a:endParaRPr>
          </a:p>
          <a:p>
            <a:pPr marL="231775" indent="-231775" eaLnBrk="1" hangingPunct="1">
              <a:buClr>
                <a:schemeClr val="accent1"/>
              </a:buClr>
              <a:buSzPct val="75000"/>
              <a:buFont typeface="Wingdings" pitchFamily="2" charset="2"/>
              <a:buChar char="l"/>
              <a:tabLst>
                <a:tab pos="231775" algn="l"/>
              </a:tabLst>
              <a:defRPr/>
            </a:pPr>
            <a:endParaRPr lang="en-US" b="0" dirty="0" smtClean="0"/>
          </a:p>
          <a:p>
            <a:pPr marL="231775" indent="-231775" eaLnBrk="1" hangingPunct="1">
              <a:buClr>
                <a:schemeClr val="accent1"/>
              </a:buClr>
              <a:buSzPct val="75000"/>
              <a:buFont typeface="Wingdings" pitchFamily="2" charset="2"/>
              <a:buChar char="l"/>
              <a:tabLst>
                <a:tab pos="231775" algn="l"/>
              </a:tabLst>
              <a:defRPr/>
            </a:pPr>
            <a:endParaRPr lang="en-US" b="0" dirty="0" smtClean="0"/>
          </a:p>
          <a:p>
            <a:pPr marL="231775" indent="-231775" eaLnBrk="1" hangingPunct="1">
              <a:buClr>
                <a:schemeClr val="accent1"/>
              </a:buClr>
              <a:buSzPct val="75000"/>
              <a:tabLst>
                <a:tab pos="231775" algn="l"/>
              </a:tabLst>
              <a:defRPr/>
            </a:pPr>
            <a:endParaRPr lang="en-US" b="0" dirty="0" smtClean="0">
              <a:solidFill>
                <a:schemeClr val="accent1"/>
              </a:solidFill>
            </a:endParaRPr>
          </a:p>
          <a:p>
            <a:pPr>
              <a:defRPr/>
            </a:pPr>
            <a:endParaRPr lang="en-US" dirty="0" smtClean="0">
              <a:solidFill>
                <a:schemeClr val="accent1"/>
              </a:solidFill>
            </a:endParaRPr>
          </a:p>
          <a:p>
            <a:pPr eaLnBrk="1" hangingPunct="1">
              <a:defRPr/>
            </a:pPr>
            <a:endParaRPr lang="en-US" b="0" dirty="0" smtClean="0">
              <a:solidFill>
                <a:schemeClr val="accent1"/>
              </a:solidFill>
            </a:endParaRPr>
          </a:p>
        </p:txBody>
      </p:sp>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How do we measure quality of earnings?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graphicFrame>
        <p:nvGraphicFramePr>
          <p:cNvPr id="4" name="Table Placeholder 13"/>
          <p:cNvGraphicFramePr>
            <a:graphicFrameLocks/>
          </p:cNvGraphicFramePr>
          <p:nvPr>
            <p:custDataLst>
              <p:tags r:id="rId1"/>
            </p:custDataLst>
          </p:nvPr>
        </p:nvGraphicFramePr>
        <p:xfrm>
          <a:off x="1241867" y="3239573"/>
          <a:ext cx="3155962" cy="2859357"/>
        </p:xfrm>
        <a:graphic>
          <a:graphicData uri="http://schemas.openxmlformats.org/drawingml/2006/table">
            <a:tbl>
              <a:tblPr firstRow="1" bandRow="1">
                <a:tableStyleId>{5C22544A-7EE6-4342-B048-85BDC9FD1C3A}</a:tableStyleId>
              </a:tblPr>
              <a:tblGrid>
                <a:gridCol w="2184522"/>
                <a:gridCol w="971440"/>
              </a:tblGrid>
              <a:tr h="295477">
                <a:tc>
                  <a:txBody>
                    <a:bodyPr/>
                    <a:lstStyle/>
                    <a:p>
                      <a:r>
                        <a:rPr lang="en-GB" sz="1400" b="1" dirty="0" smtClean="0">
                          <a:solidFill>
                            <a:srgbClr val="FFFFFF"/>
                          </a:solidFill>
                          <a:latin typeface="Arial"/>
                          <a:cs typeface="Arial" pitchFamily="34" charset="0"/>
                        </a:rPr>
                        <a:t>Income Statement</a:t>
                      </a:r>
                      <a:endParaRPr lang="en-GB" sz="1400" b="1" dirty="0">
                        <a:solidFill>
                          <a:srgbClr val="FFFFFF"/>
                        </a:solidFill>
                        <a:latin typeface="Arial"/>
                        <a:cs typeface="Arial" pitchFamily="34" charset="0"/>
                      </a:endParaRPr>
                    </a:p>
                  </a:txBody>
                  <a:tcPr marL="16615" marR="16615" marT="18000" marB="18000" anchor="ctr">
                    <a:lnL w="6350" cap="flat" cmpd="sng" algn="ctr">
                      <a:solidFill>
                        <a:srgbClr val="409DAD"/>
                      </a:solidFill>
                      <a:prstDash val="solid"/>
                      <a:round/>
                      <a:headEnd type="none" w="med" len="med"/>
                      <a:tailEnd type="none" w="med" len="med"/>
                    </a:lnL>
                    <a:lnR w="12700" cmpd="sng">
                      <a:noFill/>
                    </a:lnR>
                    <a:lnT w="6350" cap="flat" cmpd="sng" algn="ctr">
                      <a:solidFill>
                        <a:srgbClr val="409DA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09DAD"/>
                    </a:solidFill>
                  </a:tcPr>
                </a:tc>
                <a:tc>
                  <a:txBody>
                    <a:bodyPr/>
                    <a:lstStyle/>
                    <a:p>
                      <a:pPr algn="r"/>
                      <a:endParaRPr lang="en-GB" sz="1400" dirty="0">
                        <a:solidFill>
                          <a:srgbClr val="FFFFFF"/>
                        </a:solidFill>
                        <a:latin typeface="Arial" pitchFamily="34" charset="0"/>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6350" cap="flat" cmpd="sng" algn="ctr">
                      <a:solidFill>
                        <a:srgbClr val="409DA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09DAD"/>
                    </a:solidFill>
                  </a:tcPr>
                </a:tc>
              </a:tr>
              <a:tr h="256388">
                <a:tc>
                  <a:txBody>
                    <a:bodyPr/>
                    <a:lstStyle/>
                    <a:p>
                      <a:r>
                        <a:rPr lang="en-GB" sz="1400" smtClean="0">
                          <a:latin typeface="Arial"/>
                          <a:cs typeface="Arial" pitchFamily="34" charset="0"/>
                        </a:rPr>
                        <a:t>Sales</a:t>
                      </a:r>
                      <a:endParaRPr lang="en-GB" sz="1400"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smtClean="0">
                          <a:latin typeface="Arial" pitchFamily="34" charset="0"/>
                          <a:cs typeface="Arial" pitchFamily="34" charset="0"/>
                        </a:rPr>
                        <a:t>X</a:t>
                      </a:r>
                      <a:endParaRPr lang="en-GB" sz="1400" dirty="0">
                        <a:latin typeface="Arial" pitchFamily="34" charset="0"/>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56388">
                <a:tc>
                  <a:txBody>
                    <a:bodyPr/>
                    <a:lstStyle/>
                    <a:p>
                      <a:r>
                        <a:rPr lang="en-GB" sz="1400" smtClean="0">
                          <a:latin typeface="Arial"/>
                          <a:cs typeface="Arial" pitchFamily="34" charset="0"/>
                        </a:rPr>
                        <a:t>Cost of sales</a:t>
                      </a:r>
                      <a:endParaRPr lang="en-GB" sz="1400"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400" smtClean="0">
                          <a:latin typeface="Arial" pitchFamily="34" charset="0"/>
                          <a:cs typeface="Arial" pitchFamily="34" charset="0"/>
                        </a:rPr>
                        <a:t>(X)</a:t>
                      </a:r>
                      <a:endParaRPr lang="en-GB" sz="1400" dirty="0">
                        <a:latin typeface="Arial" pitchFamily="34" charset="0"/>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6388">
                <a:tc>
                  <a:txBody>
                    <a:bodyPr/>
                    <a:lstStyle/>
                    <a:p>
                      <a:r>
                        <a:rPr lang="en-GB" sz="1400" smtClean="0">
                          <a:latin typeface="Arial"/>
                          <a:cs typeface="Arial" pitchFamily="34" charset="0"/>
                        </a:rPr>
                        <a:t>Gross Profit</a:t>
                      </a:r>
                      <a:endParaRPr lang="en-GB" sz="1400"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smtClean="0">
                          <a:latin typeface="Arial" pitchFamily="34" charset="0"/>
                          <a:cs typeface="Arial" pitchFamily="34" charset="0"/>
                        </a:rPr>
                        <a:t>X</a:t>
                      </a:r>
                      <a:endParaRPr lang="en-GB" sz="1400" dirty="0">
                        <a:latin typeface="Arial" pitchFamily="34" charset="0"/>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256388">
                <a:tc>
                  <a:txBody>
                    <a:bodyPr/>
                    <a:lstStyle/>
                    <a:p>
                      <a:r>
                        <a:rPr lang="en-GB" sz="1400" smtClean="0">
                          <a:latin typeface="Arial"/>
                          <a:cs typeface="Arial" pitchFamily="34" charset="0"/>
                        </a:rPr>
                        <a:t>Expenses</a:t>
                      </a:r>
                      <a:endParaRPr lang="en-GB" sz="1400"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smtClean="0">
                          <a:latin typeface="Arial" pitchFamily="34" charset="0"/>
                          <a:cs typeface="Arial" pitchFamily="34" charset="0"/>
                        </a:rPr>
                        <a:t>(X)</a:t>
                      </a:r>
                      <a:endParaRPr lang="en-GB" sz="1400" dirty="0">
                        <a:latin typeface="Arial" pitchFamily="34" charset="0"/>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56388">
                <a:tc>
                  <a:txBody>
                    <a:bodyPr/>
                    <a:lstStyle/>
                    <a:p>
                      <a:r>
                        <a:rPr lang="en-GB" sz="1400" smtClean="0">
                          <a:latin typeface="Arial"/>
                          <a:cs typeface="Arial" pitchFamily="34" charset="0"/>
                        </a:rPr>
                        <a:t>Depreciation</a:t>
                      </a:r>
                      <a:endParaRPr lang="en-GB" sz="1400"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smtClean="0">
                          <a:solidFill>
                            <a:srgbClr val="8E258D"/>
                          </a:solidFill>
                          <a:latin typeface="Arial" pitchFamily="34" charset="0"/>
                          <a:cs typeface="Arial" pitchFamily="34" charset="0"/>
                        </a:rPr>
                        <a:t>(D)</a:t>
                      </a:r>
                      <a:endParaRPr lang="en-GB" sz="1400" dirty="0">
                        <a:solidFill>
                          <a:srgbClr val="8E258D"/>
                        </a:solidFill>
                        <a:latin typeface="Arial" pitchFamily="34" charset="0"/>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56388">
                <a:tc>
                  <a:txBody>
                    <a:bodyPr/>
                    <a:lstStyle/>
                    <a:p>
                      <a:r>
                        <a:rPr lang="en-GB" sz="1400" dirty="0" smtClean="0">
                          <a:latin typeface="Arial"/>
                          <a:cs typeface="Arial" pitchFamily="34" charset="0"/>
                        </a:rPr>
                        <a:t>Amortization</a:t>
                      </a:r>
                      <a:endParaRPr lang="en-GB" sz="1400"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400" smtClean="0">
                          <a:solidFill>
                            <a:srgbClr val="6A7F10"/>
                          </a:solidFill>
                          <a:latin typeface="Arial" pitchFamily="34" charset="0"/>
                          <a:cs typeface="Arial" pitchFamily="34" charset="0"/>
                        </a:rPr>
                        <a:t>(A)</a:t>
                      </a:r>
                      <a:endParaRPr lang="en-GB" sz="1400" dirty="0">
                        <a:solidFill>
                          <a:srgbClr val="6A7F10"/>
                        </a:solidFill>
                        <a:latin typeface="Arial" pitchFamily="34" charset="0"/>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6388">
                <a:tc>
                  <a:txBody>
                    <a:bodyPr/>
                    <a:lstStyle/>
                    <a:p>
                      <a:r>
                        <a:rPr lang="en-GB" sz="1400" smtClean="0">
                          <a:latin typeface="Arial"/>
                          <a:cs typeface="Arial" pitchFamily="34" charset="0"/>
                        </a:rPr>
                        <a:t>Operating Profit</a:t>
                      </a:r>
                      <a:endParaRPr lang="en-GB" sz="1400"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smtClean="0">
                          <a:latin typeface="Arial" pitchFamily="34" charset="0"/>
                          <a:cs typeface="Arial" pitchFamily="34" charset="0"/>
                        </a:rPr>
                        <a:t>OP</a:t>
                      </a:r>
                      <a:endParaRPr lang="en-GB" sz="1400" dirty="0">
                        <a:latin typeface="Arial" pitchFamily="34" charset="0"/>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256388">
                <a:tc>
                  <a:txBody>
                    <a:bodyPr/>
                    <a:lstStyle/>
                    <a:p>
                      <a:r>
                        <a:rPr lang="en-GB" sz="1400" smtClean="0">
                          <a:latin typeface="Arial"/>
                          <a:cs typeface="Arial" pitchFamily="34" charset="0"/>
                        </a:rPr>
                        <a:t>Interest</a:t>
                      </a:r>
                      <a:endParaRPr lang="en-GB" sz="1400"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GB" sz="1400" kern="1200" smtClean="0">
                          <a:solidFill>
                            <a:srgbClr val="C84E00"/>
                          </a:solidFill>
                          <a:latin typeface="Arial" pitchFamily="34" charset="0"/>
                          <a:ea typeface="+mn-ea"/>
                          <a:cs typeface="Arial" pitchFamily="34" charset="0"/>
                        </a:rPr>
                        <a:t>(I)</a:t>
                      </a:r>
                      <a:endParaRPr lang="en-GB" sz="1400" kern="1200" dirty="0">
                        <a:solidFill>
                          <a:srgbClr val="C84E00"/>
                        </a:solidFill>
                        <a:latin typeface="Arial" pitchFamily="34" charset="0"/>
                        <a:ea typeface="+mn-ea"/>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56388">
                <a:tc>
                  <a:txBody>
                    <a:bodyPr/>
                    <a:lstStyle/>
                    <a:p>
                      <a:r>
                        <a:rPr lang="en-GB" sz="1400" smtClean="0">
                          <a:latin typeface="Arial"/>
                          <a:cs typeface="Arial" pitchFamily="34" charset="0"/>
                        </a:rPr>
                        <a:t>Tax</a:t>
                      </a:r>
                      <a:endParaRPr lang="en-GB" sz="1400"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12700" cmpd="sng">
                      <a:noFill/>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GB" sz="1400" kern="1200" smtClean="0">
                          <a:solidFill>
                            <a:srgbClr val="4066AA"/>
                          </a:solidFill>
                          <a:latin typeface="Arial" pitchFamily="34" charset="0"/>
                          <a:ea typeface="+mn-ea"/>
                          <a:cs typeface="Arial" pitchFamily="34" charset="0"/>
                        </a:rPr>
                        <a:t>(T)</a:t>
                      </a:r>
                      <a:endParaRPr lang="en-GB" sz="1400" kern="1200" dirty="0">
                        <a:solidFill>
                          <a:srgbClr val="4066AA"/>
                        </a:solidFill>
                        <a:latin typeface="Arial" pitchFamily="34" charset="0"/>
                        <a:ea typeface="+mn-ea"/>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12700" cmpd="sng">
                      <a:noFill/>
                    </a:lnT>
                    <a:lnB w="63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6388">
                <a:tc>
                  <a:txBody>
                    <a:bodyPr/>
                    <a:lstStyle/>
                    <a:p>
                      <a:r>
                        <a:rPr lang="en-GB" sz="1400" b="1" smtClean="0">
                          <a:latin typeface="Arial"/>
                          <a:cs typeface="Arial" pitchFamily="34" charset="0"/>
                        </a:rPr>
                        <a:t>Net profit</a:t>
                      </a:r>
                      <a:endParaRPr lang="en-GB" sz="1400" b="1" dirty="0">
                        <a:latin typeface="Arial"/>
                        <a:cs typeface="Arial" pitchFamily="34" charset="0"/>
                      </a:endParaRPr>
                    </a:p>
                  </a:txBody>
                  <a:tcPr marL="16615" marR="16615" marT="18000" marB="18000">
                    <a:lnL w="6350" cap="flat" cmpd="sng" algn="ctr">
                      <a:solidFill>
                        <a:srgbClr val="409DAD"/>
                      </a:solidFill>
                      <a:prstDash val="solid"/>
                      <a:round/>
                      <a:headEnd type="none" w="med" len="med"/>
                      <a:tailEnd type="none" w="med" len="med"/>
                    </a:lnL>
                    <a:lnR w="12700" cmpd="sng">
                      <a:noFill/>
                    </a:lnR>
                    <a:lnT w="6350" cap="flat" cmpd="sng" algn="ctr">
                      <a:solidFill>
                        <a:srgbClr val="409DAD"/>
                      </a:solidFill>
                      <a:prstDash val="solid"/>
                      <a:round/>
                      <a:headEnd type="none" w="med" len="med"/>
                      <a:tailEnd type="none" w="med" len="med"/>
                    </a:lnT>
                    <a:lnB w="190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400" b="1" smtClean="0">
                          <a:latin typeface="Arial" pitchFamily="34" charset="0"/>
                          <a:cs typeface="Arial" pitchFamily="34" charset="0"/>
                        </a:rPr>
                        <a:t>NP</a:t>
                      </a:r>
                      <a:endParaRPr lang="en-GB" sz="1400" b="1" dirty="0">
                        <a:latin typeface="Arial" pitchFamily="34" charset="0"/>
                        <a:cs typeface="Arial" pitchFamily="34" charset="0"/>
                      </a:endParaRPr>
                    </a:p>
                  </a:txBody>
                  <a:tcPr marL="16615" marR="16615" marT="18000" marB="18000">
                    <a:lnL w="12700" cmpd="sng">
                      <a:noFill/>
                    </a:lnL>
                    <a:lnR w="12700" cap="flat" cmpd="sng" algn="ctr">
                      <a:solidFill>
                        <a:schemeClr val="accent4"/>
                      </a:solidFill>
                      <a:prstDash val="solid"/>
                      <a:round/>
                      <a:headEnd type="none" w="med" len="med"/>
                      <a:tailEnd type="none" w="med" len="med"/>
                    </a:lnR>
                    <a:lnT w="6350" cap="flat" cmpd="sng" algn="ctr">
                      <a:solidFill>
                        <a:srgbClr val="409DAD"/>
                      </a:solidFill>
                      <a:prstDash val="solid"/>
                      <a:round/>
                      <a:headEnd type="none" w="med" len="med"/>
                      <a:tailEnd type="none" w="med" len="med"/>
                    </a:lnT>
                    <a:lnB w="19050" cap="flat" cmpd="sng" algn="ctr">
                      <a:solidFill>
                        <a:srgbClr val="409DA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Rectangle 111"/>
          <p:cNvSpPr>
            <a:spLocks noChangeArrowheads="1"/>
          </p:cNvSpPr>
          <p:nvPr>
            <p:custDataLst>
              <p:tags r:id="rId2"/>
            </p:custDataLst>
          </p:nvPr>
        </p:nvSpPr>
        <p:spPr bwMode="auto">
          <a:xfrm>
            <a:off x="5092938" y="4007269"/>
            <a:ext cx="3546027" cy="521043"/>
          </a:xfrm>
          <a:prstGeom prst="rect">
            <a:avLst/>
          </a:prstGeom>
          <a:noFill/>
          <a:ln w="6350">
            <a:noFill/>
            <a:miter lim="800000"/>
            <a:headEnd type="none" w="sm" len="sm"/>
            <a:tailEnd type="none" w="sm" len="sm"/>
          </a:ln>
          <a:effectLst/>
        </p:spPr>
        <p:txBody>
          <a:bodyPr lIns="54000" tIns="54000" rIns="54000" bIns="54000" anchor="ctr"/>
          <a:lstStyle/>
          <a:p>
            <a:pPr defTabSz="762000">
              <a:spcBef>
                <a:spcPct val="20000"/>
              </a:spcBef>
            </a:pPr>
            <a:r>
              <a:rPr lang="en-GB" sz="1400" smtClean="0">
                <a:solidFill>
                  <a:srgbClr val="000000"/>
                </a:solidFill>
                <a:latin typeface="Arial"/>
              </a:rPr>
              <a:t>EBITDA = OP + </a:t>
            </a:r>
            <a:r>
              <a:rPr lang="en-GB" sz="1400" smtClean="0">
                <a:solidFill>
                  <a:srgbClr val="8E258D"/>
                </a:solidFill>
                <a:latin typeface="Arial" pitchFamily="34" charset="0"/>
                <a:cs typeface="Arial" pitchFamily="34" charset="0"/>
              </a:rPr>
              <a:t>D</a:t>
            </a:r>
            <a:r>
              <a:rPr lang="en-GB" sz="1400" smtClean="0">
                <a:solidFill>
                  <a:srgbClr val="000000"/>
                </a:solidFill>
                <a:latin typeface="Arial"/>
              </a:rPr>
              <a:t> + </a:t>
            </a:r>
            <a:r>
              <a:rPr lang="en-GB" sz="1400" smtClean="0">
                <a:solidFill>
                  <a:srgbClr val="6A7F10"/>
                </a:solidFill>
                <a:latin typeface="Arial" pitchFamily="34" charset="0"/>
                <a:cs typeface="Arial" pitchFamily="34" charset="0"/>
              </a:rPr>
              <a:t>A</a:t>
            </a:r>
            <a:endParaRPr lang="en-GB" sz="1400" dirty="0">
              <a:solidFill>
                <a:srgbClr val="6A7F10"/>
              </a:solidFill>
              <a:latin typeface="Arial" pitchFamily="34" charset="0"/>
              <a:cs typeface="Arial" pitchFamily="34" charset="0"/>
            </a:endParaRPr>
          </a:p>
        </p:txBody>
      </p:sp>
      <p:sp>
        <p:nvSpPr>
          <p:cNvPr id="7" name="Rectangle 111"/>
          <p:cNvSpPr>
            <a:spLocks noChangeArrowheads="1"/>
          </p:cNvSpPr>
          <p:nvPr>
            <p:custDataLst>
              <p:tags r:id="rId3"/>
            </p:custDataLst>
          </p:nvPr>
        </p:nvSpPr>
        <p:spPr bwMode="auto">
          <a:xfrm>
            <a:off x="5088576" y="4838938"/>
            <a:ext cx="3646175" cy="521043"/>
          </a:xfrm>
          <a:prstGeom prst="rect">
            <a:avLst/>
          </a:prstGeom>
          <a:noFill/>
          <a:ln w="6350">
            <a:noFill/>
            <a:miter lim="800000"/>
            <a:headEnd type="none" w="sm" len="sm"/>
            <a:tailEnd type="none" w="sm" len="sm"/>
          </a:ln>
          <a:effectLst/>
        </p:spPr>
        <p:txBody>
          <a:bodyPr lIns="54000" tIns="54000" rIns="54000" bIns="54000" anchor="ctr"/>
          <a:lstStyle/>
          <a:p>
            <a:pPr defTabSz="762000">
              <a:spcBef>
                <a:spcPct val="20000"/>
              </a:spcBef>
            </a:pPr>
            <a:r>
              <a:rPr lang="en-GB" sz="1400" smtClean="0">
                <a:solidFill>
                  <a:srgbClr val="000000"/>
                </a:solidFill>
                <a:latin typeface="Arial"/>
              </a:rPr>
              <a:t>EBITDA = NP + </a:t>
            </a:r>
            <a:r>
              <a:rPr lang="en-GB" sz="1400" smtClean="0">
                <a:solidFill>
                  <a:srgbClr val="8E258D"/>
                </a:solidFill>
                <a:latin typeface="Arial" pitchFamily="34" charset="0"/>
                <a:cs typeface="Arial" pitchFamily="34" charset="0"/>
              </a:rPr>
              <a:t>D</a:t>
            </a:r>
            <a:r>
              <a:rPr lang="en-GB" sz="1400" smtClean="0">
                <a:solidFill>
                  <a:srgbClr val="000000"/>
                </a:solidFill>
                <a:latin typeface="Arial"/>
              </a:rPr>
              <a:t> + </a:t>
            </a:r>
            <a:r>
              <a:rPr lang="en-GB" sz="1400" smtClean="0">
                <a:solidFill>
                  <a:srgbClr val="6A7F10"/>
                </a:solidFill>
                <a:latin typeface="Arial" pitchFamily="34" charset="0"/>
                <a:cs typeface="Arial" pitchFamily="34" charset="0"/>
              </a:rPr>
              <a:t>A</a:t>
            </a:r>
            <a:r>
              <a:rPr lang="en-GB" sz="1400" smtClean="0">
                <a:solidFill>
                  <a:srgbClr val="000000"/>
                </a:solidFill>
                <a:latin typeface="Arial"/>
              </a:rPr>
              <a:t> + </a:t>
            </a:r>
            <a:r>
              <a:rPr lang="en-GB" sz="1400" smtClean="0">
                <a:solidFill>
                  <a:srgbClr val="C84E00"/>
                </a:solidFill>
                <a:latin typeface="Arial" pitchFamily="34" charset="0"/>
                <a:cs typeface="Arial" pitchFamily="34" charset="0"/>
              </a:rPr>
              <a:t>I</a:t>
            </a:r>
            <a:r>
              <a:rPr lang="en-GB" sz="1400" smtClean="0">
                <a:solidFill>
                  <a:srgbClr val="000000"/>
                </a:solidFill>
                <a:latin typeface="Arial"/>
              </a:rPr>
              <a:t> + </a:t>
            </a:r>
            <a:r>
              <a:rPr lang="en-GB" sz="1400" smtClean="0">
                <a:solidFill>
                  <a:srgbClr val="4066AA"/>
                </a:solidFill>
                <a:latin typeface="Arial" pitchFamily="34" charset="0"/>
                <a:cs typeface="Arial" pitchFamily="34" charset="0"/>
              </a:rPr>
              <a:t>T</a:t>
            </a:r>
            <a:endParaRPr lang="en-GB" sz="1400" dirty="0">
              <a:solidFill>
                <a:srgbClr val="4066AA"/>
              </a:solidFill>
              <a:latin typeface="Arial" pitchFamily="34" charset="0"/>
              <a:cs typeface="Arial" pitchFamily="34" charset="0"/>
            </a:endParaRPr>
          </a:p>
        </p:txBody>
      </p:sp>
      <p:sp>
        <p:nvSpPr>
          <p:cNvPr id="8" name="Rectangle 111"/>
          <p:cNvSpPr>
            <a:spLocks noChangeArrowheads="1"/>
          </p:cNvSpPr>
          <p:nvPr>
            <p:custDataLst>
              <p:tags r:id="rId4"/>
            </p:custDataLst>
          </p:nvPr>
        </p:nvSpPr>
        <p:spPr bwMode="auto">
          <a:xfrm>
            <a:off x="5245339" y="4458786"/>
            <a:ext cx="1190344" cy="422233"/>
          </a:xfrm>
          <a:prstGeom prst="rect">
            <a:avLst/>
          </a:prstGeom>
          <a:no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400" smtClean="0">
                <a:solidFill>
                  <a:srgbClr val="000000"/>
                </a:solidFill>
                <a:latin typeface="Arial"/>
              </a:rPr>
              <a:t>or</a:t>
            </a:r>
            <a:endParaRPr lang="en-GB" sz="1400" dirty="0">
              <a:solidFill>
                <a:srgbClr val="6A7F10"/>
              </a:solidFill>
              <a:latin typeface="Arial" pitchFamily="34" charset="0"/>
              <a:cs typeface="Arial" pitchFamily="34" charset="0"/>
            </a:endParaRPr>
          </a:p>
        </p:txBody>
      </p:sp>
      <p:pic>
        <p:nvPicPr>
          <p:cNvPr id="10" name="Picture 9"/>
          <p:cNvPicPr>
            <a:picLocks noChangeAspect="1" noChangeArrowheads="1"/>
          </p:cNvPicPr>
          <p:nvPr/>
        </p:nvPicPr>
        <p:blipFill>
          <a:blip r:embed="rId7"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1"/>
          </p:nvPr>
        </p:nvSpPr>
        <p:spPr>
          <a:xfrm>
            <a:off x="235131" y="1325460"/>
            <a:ext cx="8630195" cy="1243569"/>
          </a:xfrm>
        </p:spPr>
        <p:txBody>
          <a:bodyPr/>
          <a:lstStyle/>
          <a:p>
            <a:pPr marL="231775" indent="-231775">
              <a:spcBef>
                <a:spcPct val="50000"/>
              </a:spcBef>
              <a:buClr>
                <a:schemeClr val="accent1"/>
              </a:buClr>
              <a:buSzPct val="125000"/>
              <a:buFont typeface="Arial" pitchFamily="34" charset="0"/>
              <a:buChar char="▪"/>
              <a:tabLst>
                <a:tab pos="231775" algn="l"/>
              </a:tabLst>
              <a:defRPr/>
            </a:pPr>
            <a:r>
              <a:rPr lang="en-GB" b="0" dirty="0" smtClean="0">
                <a:solidFill>
                  <a:schemeClr val="accent1"/>
                </a:solidFill>
              </a:rPr>
              <a:t>When valuing a business, the most important earnings for a potential buyer are those that will materialize in cash.  It is therefore future cash earnings that are of most interest to buyers</a:t>
            </a:r>
          </a:p>
          <a:p>
            <a:pPr marL="231775" indent="-231775">
              <a:spcBef>
                <a:spcPct val="50000"/>
              </a:spcBef>
              <a:buClr>
                <a:schemeClr val="accent1"/>
              </a:buClr>
              <a:buSzPct val="125000"/>
              <a:buFont typeface="Arial" pitchFamily="34" charset="0"/>
              <a:buChar char="▪"/>
              <a:tabLst>
                <a:tab pos="231775" algn="l"/>
              </a:tabLst>
              <a:defRPr/>
            </a:pPr>
            <a:r>
              <a:rPr lang="en-GB" b="0" dirty="0" smtClean="0">
                <a:solidFill>
                  <a:schemeClr val="accent1"/>
                </a:solidFill>
              </a:rPr>
              <a:t>Typically, buyers focus on underlying EBITDA because it is </a:t>
            </a:r>
            <a:r>
              <a:rPr lang="en-GB" b="0" i="1" dirty="0" smtClean="0">
                <a:solidFill>
                  <a:schemeClr val="accent1"/>
                </a:solidFill>
              </a:rPr>
              <a:t>a good proxy for net operating cash flows</a:t>
            </a:r>
            <a:r>
              <a:rPr lang="en-GB" b="0" dirty="0" smtClean="0">
                <a:solidFill>
                  <a:schemeClr val="accent1"/>
                </a:solidFill>
              </a:rPr>
              <a:t>, and is readily identifiable from the income statements for most businesses</a:t>
            </a:r>
          </a:p>
          <a:p>
            <a:pPr marL="231775" lvl="1" indent="-231775">
              <a:buSzPct val="75000"/>
              <a:tabLst>
                <a:tab pos="231775" algn="l"/>
              </a:tabLst>
              <a:defRPr/>
            </a:pPr>
            <a:endParaRPr lang="en-GB" dirty="0" smtClean="0">
              <a:solidFill>
                <a:schemeClr val="accent1"/>
              </a:solidFill>
            </a:endParaRPr>
          </a:p>
          <a:p>
            <a:pPr marL="231775" lvl="1" indent="-231775">
              <a:buSzPct val="75000"/>
              <a:tabLst>
                <a:tab pos="231775" algn="l"/>
              </a:tabLst>
              <a:defRPr/>
            </a:pPr>
            <a:endParaRPr lang="en-GB" dirty="0" smtClean="0">
              <a:solidFill>
                <a:schemeClr val="accent1"/>
              </a:solidFill>
            </a:endParaRPr>
          </a:p>
          <a:p>
            <a:pPr marL="231775" lvl="1" indent="-231775">
              <a:buSzPct val="75000"/>
              <a:tabLst>
                <a:tab pos="231775" algn="l"/>
              </a:tabLst>
              <a:defRPr/>
            </a:pPr>
            <a:endParaRPr lang="en-US" dirty="0" smtClean="0">
              <a:solidFill>
                <a:schemeClr val="accent1"/>
              </a:solidFill>
            </a:endParaRPr>
          </a:p>
          <a:p>
            <a:pPr marL="231775" indent="-231775" eaLnBrk="1" hangingPunct="1">
              <a:buClr>
                <a:schemeClr val="accent1"/>
              </a:buClr>
              <a:buSzPct val="75000"/>
              <a:buFont typeface="Wingdings" pitchFamily="2" charset="2"/>
              <a:buChar char="l"/>
              <a:tabLst>
                <a:tab pos="231775" algn="l"/>
              </a:tabLst>
              <a:defRPr/>
            </a:pPr>
            <a:endParaRPr lang="en-US" b="0" dirty="0" smtClean="0"/>
          </a:p>
          <a:p>
            <a:pPr marL="231775" indent="-231775" eaLnBrk="1" hangingPunct="1">
              <a:buClr>
                <a:schemeClr val="accent1"/>
              </a:buClr>
              <a:buSzPct val="75000"/>
              <a:buFont typeface="Wingdings" pitchFamily="2" charset="2"/>
              <a:buChar char="l"/>
              <a:tabLst>
                <a:tab pos="231775" algn="l"/>
              </a:tabLst>
              <a:defRPr/>
            </a:pPr>
            <a:endParaRPr lang="en-US" b="0" dirty="0" smtClean="0"/>
          </a:p>
          <a:p>
            <a:pPr marL="231775" indent="-231775" eaLnBrk="1" hangingPunct="1">
              <a:buClr>
                <a:schemeClr val="accent1"/>
              </a:buClr>
              <a:buSzPct val="75000"/>
              <a:buFont typeface="Wingdings" pitchFamily="2" charset="2"/>
              <a:buChar char="l"/>
              <a:tabLst>
                <a:tab pos="231775" algn="l"/>
              </a:tabLst>
              <a:defRPr/>
            </a:pPr>
            <a:endParaRPr lang="en-US" b="0" dirty="0" smtClean="0">
              <a:solidFill>
                <a:schemeClr val="accent1"/>
              </a:solidFill>
            </a:endParaRPr>
          </a:p>
          <a:p>
            <a:pPr>
              <a:defRPr/>
            </a:pPr>
            <a:endParaRPr lang="en-US" dirty="0" smtClean="0">
              <a:solidFill>
                <a:schemeClr val="accent1"/>
              </a:solidFill>
            </a:endParaRPr>
          </a:p>
          <a:p>
            <a:pPr eaLnBrk="1" hangingPunct="1">
              <a:defRPr/>
            </a:pPr>
            <a:endParaRPr lang="en-US" b="0" dirty="0" smtClean="0">
              <a:solidFill>
                <a:schemeClr val="accent1"/>
              </a:solidFill>
            </a:endParaRPr>
          </a:p>
        </p:txBody>
      </p:sp>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Why do we use EBITDA to measure underlying earnings?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 name="Rectangle 3"/>
          <p:cNvSpPr txBox="1">
            <a:spLocks noChangeArrowheads="1"/>
          </p:cNvSpPr>
          <p:nvPr/>
        </p:nvSpPr>
        <p:spPr bwMode="auto">
          <a:xfrm>
            <a:off x="463693" y="2595136"/>
            <a:ext cx="8682037"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400" b="1" i="0" u="none" strike="noStrike" kern="0" cap="none" spc="0" normalizeH="0" baseline="0" noProof="0" dirty="0" smtClean="0">
                <a:ln>
                  <a:noFill/>
                </a:ln>
                <a:solidFill>
                  <a:srgbClr val="00338D"/>
                </a:solidFill>
                <a:effectLst/>
                <a:uLnTx/>
                <a:uFillTx/>
                <a:latin typeface="+mn-lt"/>
                <a:ea typeface="+mn-ea"/>
                <a:cs typeface="+mn-cs"/>
              </a:rPr>
              <a:t>			</a:t>
            </a:r>
            <a:endParaRPr kumimoji="0" lang="en-GB" sz="1400" b="1" i="0" strike="noStrike" kern="0" cap="none" spc="0" normalizeH="0" baseline="0" noProof="0" dirty="0" smtClean="0">
              <a:ln>
                <a:noFill/>
              </a:ln>
              <a:solidFill>
                <a:srgbClr val="8E258D"/>
              </a:solidFill>
              <a:effectLst/>
              <a:uLnTx/>
              <a:uFillTx/>
              <a:latin typeface="+mn-lt"/>
              <a:ea typeface="+mn-ea"/>
              <a:cs typeface="+mn-cs"/>
            </a:endParaRP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400" b="1" i="0" u="none" strike="noStrike" kern="0" cap="none" spc="0" normalizeH="0" baseline="0" noProof="0" dirty="0" smtClean="0">
                <a:ln>
                  <a:noFill/>
                </a:ln>
                <a:solidFill>
                  <a:srgbClr val="7AB800"/>
                </a:solidFill>
                <a:effectLst/>
                <a:uLnTx/>
                <a:uFillTx/>
                <a:latin typeface="+mn-lt"/>
                <a:ea typeface="+mn-ea"/>
                <a:cs typeface="+mn-cs"/>
              </a:rPr>
              <a:t>E</a:t>
            </a:r>
            <a:r>
              <a:rPr kumimoji="0" lang="en-GB" sz="1400" b="1" i="0" u="none" strike="noStrike" kern="0" cap="none" spc="0" normalizeH="0" baseline="0" noProof="0" dirty="0" smtClean="0">
                <a:ln>
                  <a:noFill/>
                </a:ln>
                <a:solidFill>
                  <a:srgbClr val="00338D"/>
                </a:solidFill>
                <a:effectLst/>
                <a:uLnTx/>
                <a:uFillTx/>
                <a:latin typeface="+mn-lt"/>
                <a:ea typeface="+mn-ea"/>
                <a:cs typeface="+mn-cs"/>
              </a:rPr>
              <a:t> – Earnings		</a:t>
            </a:r>
            <a:endParaRPr kumimoji="0" lang="en-GB" sz="1400" b="0" i="0" u="none" strike="noStrike" kern="0" cap="none" spc="0" normalizeH="0" baseline="0" noProof="0" dirty="0" smtClean="0">
              <a:ln>
                <a:noFill/>
              </a:ln>
              <a:solidFill>
                <a:srgbClr val="00338D"/>
              </a:solidFill>
              <a:effectLst/>
              <a:uLnTx/>
              <a:uFillTx/>
              <a:latin typeface="+mn-lt"/>
              <a:ea typeface="+mn-ea"/>
              <a:cs typeface="+mn-cs"/>
            </a:endParaRP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400" b="1" i="0" u="none" strike="noStrike" kern="0" cap="none" spc="0" normalizeH="0" baseline="0" noProof="0" dirty="0" smtClean="0">
                <a:ln>
                  <a:noFill/>
                </a:ln>
                <a:solidFill>
                  <a:srgbClr val="7AB800"/>
                </a:solidFill>
                <a:effectLst/>
                <a:uLnTx/>
                <a:uFillTx/>
                <a:latin typeface="+mn-lt"/>
                <a:ea typeface="+mn-ea"/>
                <a:cs typeface="+mn-cs"/>
              </a:rPr>
              <a:t>B</a:t>
            </a:r>
            <a:r>
              <a:rPr kumimoji="0" lang="en-GB" sz="1400" b="1" i="0" u="none" strike="noStrike" kern="0" cap="none" spc="0" normalizeH="0" baseline="0" noProof="0" dirty="0" smtClean="0">
                <a:ln>
                  <a:noFill/>
                </a:ln>
                <a:solidFill>
                  <a:srgbClr val="00338D"/>
                </a:solidFill>
                <a:effectLst/>
                <a:uLnTx/>
                <a:uFillTx/>
                <a:latin typeface="+mn-lt"/>
                <a:ea typeface="+mn-ea"/>
                <a:cs typeface="+mn-cs"/>
              </a:rPr>
              <a:t> – Before		</a:t>
            </a:r>
            <a:endParaRPr kumimoji="0" lang="en-GB" sz="1400" b="0" i="0" u="none" strike="noStrike" kern="0" cap="none" spc="0" normalizeH="0" baseline="0" noProof="0" dirty="0" smtClean="0">
              <a:ln>
                <a:noFill/>
              </a:ln>
              <a:solidFill>
                <a:srgbClr val="00338D"/>
              </a:solidFill>
              <a:effectLst/>
              <a:uLnTx/>
              <a:uFillTx/>
              <a:latin typeface="+mn-lt"/>
              <a:ea typeface="+mn-ea"/>
              <a:cs typeface="+mn-cs"/>
            </a:endParaRPr>
          </a:p>
          <a:p>
            <a:pPr marL="0" marR="0" lvl="0" indent="0" algn="l" defTabSz="592138" rtl="0" eaLnBrk="1" fontAlgn="base" latinLnBrk="0" hangingPunct="1">
              <a:lnSpc>
                <a:spcPct val="100000"/>
              </a:lnSpc>
              <a:spcBef>
                <a:spcPts val="300"/>
              </a:spcBef>
              <a:spcAft>
                <a:spcPts val="300"/>
              </a:spcAft>
              <a:buClrTx/>
              <a:buSzTx/>
              <a:buFontTx/>
              <a:buNone/>
              <a:tabLst/>
              <a:defRPr/>
            </a:pPr>
            <a:r>
              <a:rPr kumimoji="0" lang="en-GB" sz="1400" b="1" i="0" u="none" strike="noStrike" kern="0" cap="none" spc="0" normalizeH="0" baseline="0" noProof="0" dirty="0" smtClean="0">
                <a:ln>
                  <a:noFill/>
                </a:ln>
                <a:solidFill>
                  <a:srgbClr val="7AB800"/>
                </a:solidFill>
                <a:effectLst/>
                <a:uLnTx/>
                <a:uFillTx/>
                <a:latin typeface="+mn-lt"/>
                <a:ea typeface="+mn-ea"/>
                <a:cs typeface="+mn-cs"/>
              </a:rPr>
              <a:t> I </a:t>
            </a:r>
            <a:r>
              <a:rPr kumimoji="0" lang="en-GB" sz="1400" b="1" i="0" u="none" strike="noStrike" kern="0" cap="none" spc="0" normalizeH="0" baseline="0" noProof="0" dirty="0" smtClean="0">
                <a:ln>
                  <a:noFill/>
                </a:ln>
                <a:solidFill>
                  <a:srgbClr val="00338D"/>
                </a:solidFill>
                <a:effectLst/>
                <a:uLnTx/>
                <a:uFillTx/>
                <a:latin typeface="+mn-lt"/>
                <a:ea typeface="+mn-ea"/>
                <a:cs typeface="+mn-cs"/>
              </a:rPr>
              <a:t>– Interest		</a:t>
            </a:r>
            <a:r>
              <a:rPr kumimoji="0" lang="en-GB" sz="1400" i="0" u="none" strike="noStrike" kern="0" cap="none" spc="0" normalizeH="0" baseline="0" noProof="0" dirty="0" smtClean="0">
                <a:ln>
                  <a:noFill/>
                </a:ln>
                <a:solidFill>
                  <a:srgbClr val="00338D"/>
                </a:solidFill>
                <a:effectLst/>
                <a:uLnTx/>
                <a:uFillTx/>
                <a:latin typeface="+mn-lt"/>
                <a:ea typeface="+mn-ea"/>
                <a:cs typeface="+mn-cs"/>
              </a:rPr>
              <a:t>B</a:t>
            </a:r>
            <a:r>
              <a:rPr kumimoji="0" lang="en-GB" sz="1400" b="0" i="0" u="none" strike="noStrike" kern="0" cap="none" spc="0" normalizeH="0" baseline="0" noProof="0" dirty="0" smtClean="0">
                <a:ln>
                  <a:noFill/>
                </a:ln>
                <a:solidFill>
                  <a:srgbClr val="00338D"/>
                </a:solidFill>
                <a:effectLst/>
                <a:uLnTx/>
                <a:uFillTx/>
                <a:latin typeface="+mn-lt"/>
                <a:ea typeface="+mn-ea"/>
                <a:cs typeface="+mn-cs"/>
              </a:rPr>
              <a:t>ased on the buyer’s capital structure and financing</a:t>
            </a:r>
            <a:r>
              <a:rPr kumimoji="0" lang="en-GB" sz="1400" b="0" i="0" u="none" strike="noStrike" kern="0" cap="none" spc="0" normalizeH="0" noProof="0" dirty="0" smtClean="0">
                <a:ln>
                  <a:noFill/>
                </a:ln>
                <a:solidFill>
                  <a:srgbClr val="00338D"/>
                </a:solidFill>
                <a:effectLst/>
                <a:uLnTx/>
                <a:uFillTx/>
                <a:latin typeface="+mn-lt"/>
                <a:ea typeface="+mn-ea"/>
                <a:cs typeface="+mn-cs"/>
              </a:rPr>
              <a:t> arrangements</a:t>
            </a:r>
            <a:r>
              <a:rPr kumimoji="0" lang="en-GB" sz="1400" b="0" i="0" u="none" strike="noStrike" kern="0" cap="none" spc="0" normalizeH="0" baseline="0" noProof="0" dirty="0" smtClean="0">
                <a:ln>
                  <a:noFill/>
                </a:ln>
                <a:solidFill>
                  <a:srgbClr val="00338D"/>
                </a:solidFill>
                <a:effectLst/>
                <a:uLnTx/>
                <a:uFillTx/>
                <a:latin typeface="+mn-lt"/>
                <a:ea typeface="+mn-ea"/>
                <a:cs typeface="+mn-cs"/>
              </a:rPr>
              <a:t> </a:t>
            </a:r>
          </a:p>
          <a:p>
            <a:pPr marL="2151063" marR="0" lvl="0" indent="-2151063" algn="l" defTabSz="592138" rtl="0" eaLnBrk="1" fontAlgn="base" latinLnBrk="0" hangingPunct="1">
              <a:lnSpc>
                <a:spcPct val="100000"/>
              </a:lnSpc>
              <a:spcBef>
                <a:spcPts val="300"/>
              </a:spcBef>
              <a:spcAft>
                <a:spcPts val="300"/>
              </a:spcAft>
              <a:buClrTx/>
              <a:buSzTx/>
              <a:buFontTx/>
              <a:buNone/>
              <a:tabLst>
                <a:tab pos="1793875" algn="l"/>
              </a:tabLst>
              <a:defRPr/>
            </a:pPr>
            <a:r>
              <a:rPr kumimoji="0" lang="en-GB" sz="1400" b="1" i="0" u="none" strike="noStrike" kern="0" cap="none" spc="0" normalizeH="0" baseline="0" noProof="0" dirty="0" smtClean="0">
                <a:ln>
                  <a:noFill/>
                </a:ln>
                <a:solidFill>
                  <a:srgbClr val="7AB800"/>
                </a:solidFill>
                <a:effectLst/>
                <a:uLnTx/>
                <a:uFillTx/>
                <a:latin typeface="+mn-lt"/>
                <a:ea typeface="+mn-ea"/>
                <a:cs typeface="+mn-cs"/>
              </a:rPr>
              <a:t>T</a:t>
            </a:r>
            <a:r>
              <a:rPr kumimoji="0" lang="en-GB" sz="1400" b="1" i="0" u="none" strike="noStrike" kern="0" cap="none" spc="0" normalizeH="0" baseline="0" noProof="0" dirty="0" smtClean="0">
                <a:ln>
                  <a:noFill/>
                </a:ln>
                <a:solidFill>
                  <a:srgbClr val="00338D"/>
                </a:solidFill>
                <a:effectLst/>
                <a:uLnTx/>
                <a:uFillTx/>
                <a:latin typeface="+mn-lt"/>
                <a:ea typeface="+mn-ea"/>
                <a:cs typeface="+mn-cs"/>
              </a:rPr>
              <a:t> – Tax	</a:t>
            </a:r>
            <a:r>
              <a:rPr kumimoji="0" lang="en-GB" sz="1400" i="0" u="none" strike="noStrike" kern="0" cap="none" spc="0" normalizeH="0" baseline="0" noProof="0" dirty="0" smtClean="0">
                <a:ln>
                  <a:noFill/>
                </a:ln>
                <a:solidFill>
                  <a:srgbClr val="00338D"/>
                </a:solidFill>
                <a:effectLst/>
                <a:uLnTx/>
                <a:uFillTx/>
                <a:latin typeface="+mn-lt"/>
                <a:ea typeface="+mn-ea"/>
                <a:cs typeface="+mn-cs"/>
              </a:rPr>
              <a:t>B</a:t>
            </a:r>
            <a:r>
              <a:rPr kumimoji="0" lang="en-GB" sz="1400" b="0" i="0" u="none" strike="noStrike" kern="0" cap="none" spc="0" normalizeH="0" baseline="0" noProof="0" dirty="0" smtClean="0">
                <a:ln>
                  <a:noFill/>
                </a:ln>
                <a:solidFill>
                  <a:srgbClr val="00338D"/>
                </a:solidFill>
                <a:effectLst/>
                <a:uLnTx/>
                <a:uFillTx/>
                <a:latin typeface="+mn-lt"/>
                <a:ea typeface="+mn-ea"/>
                <a:cs typeface="+mn-cs"/>
              </a:rPr>
              <a:t>ased on buyer’s tax planning and often considered as part of the cost of capital</a:t>
            </a:r>
          </a:p>
          <a:p>
            <a:pPr marL="0" marR="0" lvl="0" indent="0" algn="l" defTabSz="784225" rtl="0" eaLnBrk="1" fontAlgn="base" latinLnBrk="0" hangingPunct="1">
              <a:lnSpc>
                <a:spcPct val="100000"/>
              </a:lnSpc>
              <a:spcBef>
                <a:spcPts val="300"/>
              </a:spcBef>
              <a:spcAft>
                <a:spcPts val="300"/>
              </a:spcAft>
              <a:buClrTx/>
              <a:buSzTx/>
              <a:buFontTx/>
              <a:buNone/>
              <a:tabLst/>
              <a:defRPr/>
            </a:pPr>
            <a:r>
              <a:rPr kumimoji="0" lang="en-GB" sz="1400" b="1" i="0" u="none" strike="noStrike" kern="0" cap="none" spc="0" normalizeH="0" baseline="0" noProof="0" dirty="0" smtClean="0">
                <a:ln>
                  <a:noFill/>
                </a:ln>
                <a:solidFill>
                  <a:srgbClr val="7AB800"/>
                </a:solidFill>
                <a:effectLst/>
                <a:uLnTx/>
                <a:uFillTx/>
                <a:latin typeface="+mn-lt"/>
                <a:ea typeface="+mn-ea"/>
                <a:cs typeface="+mn-cs"/>
              </a:rPr>
              <a:t>D</a:t>
            </a:r>
            <a:r>
              <a:rPr kumimoji="0" lang="en-GB" sz="1400" b="1" i="0" u="none" strike="noStrike" kern="0" cap="none" spc="0" normalizeH="0" baseline="0" noProof="0" dirty="0" smtClean="0">
                <a:ln>
                  <a:noFill/>
                </a:ln>
                <a:solidFill>
                  <a:srgbClr val="00338D"/>
                </a:solidFill>
                <a:effectLst/>
                <a:uLnTx/>
                <a:uFillTx/>
                <a:latin typeface="+mn-lt"/>
                <a:ea typeface="+mn-ea"/>
                <a:cs typeface="+mn-cs"/>
              </a:rPr>
              <a:t> – Depreciation*	     </a:t>
            </a:r>
            <a:r>
              <a:rPr kumimoji="0" lang="en-GB" sz="1400" b="0" i="0" u="none" strike="noStrike" kern="0" cap="none" spc="0" normalizeH="0" baseline="0" noProof="0" dirty="0" smtClean="0">
                <a:ln>
                  <a:noFill/>
                </a:ln>
                <a:solidFill>
                  <a:srgbClr val="00338D"/>
                </a:solidFill>
                <a:effectLst/>
                <a:uLnTx/>
                <a:uFillTx/>
                <a:latin typeface="+mn-lt"/>
                <a:ea typeface="+mn-ea"/>
                <a:cs typeface="+mn-cs"/>
              </a:rPr>
              <a:t>Based on the fixed asset policies of the company (non-cash)</a:t>
            </a:r>
          </a:p>
          <a:p>
            <a:pPr marL="1793875" marR="0" lvl="0" indent="-1793875" algn="l" defTabSz="592138" rtl="0" eaLnBrk="1" fontAlgn="base" latinLnBrk="0" hangingPunct="1">
              <a:lnSpc>
                <a:spcPct val="100000"/>
              </a:lnSpc>
              <a:spcBef>
                <a:spcPts val="300"/>
              </a:spcBef>
              <a:spcAft>
                <a:spcPts val="300"/>
              </a:spcAft>
              <a:buClrTx/>
              <a:buSzTx/>
              <a:buFontTx/>
              <a:buNone/>
              <a:tabLst/>
              <a:defRPr/>
            </a:pPr>
            <a:r>
              <a:rPr kumimoji="0" lang="en-GB" sz="1400" b="1" i="0" u="none" strike="noStrike" kern="0" cap="none" spc="0" normalizeH="0" baseline="0" noProof="0" dirty="0" smtClean="0">
                <a:ln>
                  <a:noFill/>
                </a:ln>
                <a:solidFill>
                  <a:srgbClr val="7AB800"/>
                </a:solidFill>
                <a:effectLst/>
                <a:uLnTx/>
                <a:uFillTx/>
                <a:latin typeface="+mn-lt"/>
                <a:ea typeface="+mn-ea"/>
                <a:cs typeface="+mn-cs"/>
              </a:rPr>
              <a:t>A</a:t>
            </a:r>
            <a:r>
              <a:rPr kumimoji="0" lang="en-GB" sz="1400" b="1" i="0" u="none" strike="noStrike" kern="0" cap="none" spc="0" normalizeH="0" baseline="0" noProof="0" dirty="0" smtClean="0">
                <a:ln>
                  <a:noFill/>
                </a:ln>
                <a:solidFill>
                  <a:srgbClr val="00338D"/>
                </a:solidFill>
                <a:effectLst/>
                <a:uLnTx/>
                <a:uFillTx/>
                <a:latin typeface="+mn-lt"/>
                <a:ea typeface="+mn-ea"/>
                <a:cs typeface="+mn-cs"/>
              </a:rPr>
              <a:t> – Amortisation*	</a:t>
            </a:r>
            <a:r>
              <a:rPr kumimoji="0" lang="en-GB" sz="1400" b="0" i="0" u="none" strike="noStrike" kern="0" cap="none" spc="0" normalizeH="0" baseline="0" noProof="0" dirty="0" smtClean="0">
                <a:ln>
                  <a:noFill/>
                </a:ln>
                <a:solidFill>
                  <a:srgbClr val="00338D"/>
                </a:solidFill>
                <a:effectLst/>
                <a:uLnTx/>
                <a:uFillTx/>
                <a:latin typeface="+mn-lt"/>
                <a:ea typeface="+mn-ea"/>
                <a:cs typeface="+mn-cs"/>
              </a:rPr>
              <a:t>Based on the intangible assets policies of the company  (non-cash)</a:t>
            </a:r>
          </a:p>
          <a:p>
            <a:pPr marL="0" marR="0" lvl="0" indent="0" algn="l" defTabSz="592138" rtl="0" eaLnBrk="1" fontAlgn="base" latinLnBrk="0" hangingPunct="1">
              <a:lnSpc>
                <a:spcPct val="100000"/>
              </a:lnSpc>
              <a:spcBef>
                <a:spcPts val="300"/>
              </a:spcBef>
              <a:spcAft>
                <a:spcPts val="300"/>
              </a:spcAft>
              <a:buClrTx/>
              <a:buSzTx/>
              <a:buFontTx/>
              <a:buNone/>
              <a:tabLst/>
              <a:defRPr/>
            </a:pPr>
            <a:r>
              <a:rPr kumimoji="0" lang="en-GB" sz="1400" b="0" i="0" u="none" strike="noStrike" kern="0" cap="none" spc="0" normalizeH="0" baseline="0" noProof="0" dirty="0" smtClean="0">
                <a:ln>
                  <a:noFill/>
                </a:ln>
                <a:solidFill>
                  <a:srgbClr val="00338D"/>
                </a:solidFill>
                <a:effectLst/>
                <a:uLnTx/>
                <a:uFillTx/>
                <a:latin typeface="+mn-lt"/>
                <a:ea typeface="+mn-ea"/>
                <a:cs typeface="+mn-cs"/>
              </a:rPr>
              <a:t>			* Both are also affected by choice of accounting policy</a:t>
            </a:r>
          </a:p>
          <a:p>
            <a:pPr marL="0" marR="0" lvl="0" indent="0" algn="l" defTabSz="914400" rtl="0" eaLnBrk="1" fontAlgn="base" latinLnBrk="0" hangingPunct="1">
              <a:lnSpc>
                <a:spcPct val="100000"/>
              </a:lnSpc>
              <a:spcBef>
                <a:spcPts val="300"/>
              </a:spcBef>
              <a:spcAft>
                <a:spcPts val="300"/>
              </a:spcAft>
              <a:buClrTx/>
              <a:buSzTx/>
              <a:buFontTx/>
              <a:buNone/>
              <a:tabLst/>
              <a:defRPr/>
            </a:pPr>
            <a:endParaRPr kumimoji="0" lang="en-GB" sz="1400" b="1" i="0" u="none" strike="noStrike" kern="0" cap="none" spc="0" normalizeH="0" baseline="0" noProof="0" dirty="0" smtClean="0">
              <a:ln>
                <a:noFill/>
              </a:ln>
              <a:solidFill>
                <a:srgbClr val="00338D"/>
              </a:solidFill>
              <a:effectLst/>
              <a:uLnTx/>
              <a:uFillTx/>
              <a:latin typeface="+mn-lt"/>
              <a:ea typeface="+mn-ea"/>
              <a:cs typeface="+mn-cs"/>
            </a:endParaRPr>
          </a:p>
          <a:p>
            <a:pPr marL="0" marR="0" lvl="0" indent="0" algn="l" defTabSz="914400" rtl="0" eaLnBrk="1" fontAlgn="base" latinLnBrk="0" hangingPunct="1">
              <a:lnSpc>
                <a:spcPct val="100000"/>
              </a:lnSpc>
              <a:spcBef>
                <a:spcPts val="300"/>
              </a:spcBef>
              <a:spcAft>
                <a:spcPts val="300"/>
              </a:spcAft>
              <a:buClrTx/>
              <a:buSzTx/>
              <a:buFontTx/>
              <a:buNone/>
              <a:tabLst>
                <a:tab pos="809625" algn="l"/>
              </a:tabLst>
              <a:defRPr/>
            </a:pPr>
            <a:r>
              <a:rPr kumimoji="0" lang="en-GB" sz="1400" b="1" i="0" u="none" strike="noStrike" kern="0" cap="none" spc="0" normalizeH="0" baseline="0" noProof="0" dirty="0" smtClean="0">
                <a:ln>
                  <a:noFill/>
                </a:ln>
                <a:solidFill>
                  <a:srgbClr val="00338D"/>
                </a:solidFill>
                <a:effectLst/>
                <a:uLnTx/>
                <a:uFillTx/>
                <a:latin typeface="+mn-lt"/>
                <a:ea typeface="+mn-ea"/>
                <a:cs typeface="+mn-cs"/>
              </a:rPr>
              <a:t>	</a:t>
            </a:r>
            <a:r>
              <a:rPr kumimoji="0" lang="en-GB" sz="1400" b="1" i="0" u="none" strike="noStrike" kern="0" cap="none" spc="0" normalizeH="0" baseline="0" noProof="0" dirty="0" smtClean="0">
                <a:ln>
                  <a:noFill/>
                </a:ln>
                <a:solidFill>
                  <a:srgbClr val="8E258D"/>
                </a:solidFill>
                <a:effectLst/>
                <a:uLnTx/>
                <a:uFillTx/>
                <a:latin typeface="+mn-lt"/>
                <a:ea typeface="+mn-ea"/>
                <a:cs typeface="+mn-cs"/>
              </a:rPr>
              <a:t>The business is then stripped down to get ‘naked profit’</a:t>
            </a:r>
          </a:p>
          <a:p>
            <a:pPr marL="0" marR="0" lvl="0" indent="0" algn="l" defTabSz="914400" rtl="0" eaLnBrk="1" fontAlgn="base" latinLnBrk="0" hangingPunct="1">
              <a:lnSpc>
                <a:spcPct val="100000"/>
              </a:lnSpc>
              <a:spcBef>
                <a:spcPts val="300"/>
              </a:spcBef>
              <a:spcAft>
                <a:spcPts val="300"/>
              </a:spcAft>
              <a:buClrTx/>
              <a:buSzTx/>
              <a:buFontTx/>
              <a:buNone/>
              <a:tabLst>
                <a:tab pos="809625" algn="l"/>
              </a:tabLst>
              <a:defRPr/>
            </a:pPr>
            <a:r>
              <a:rPr kumimoji="0" lang="en-GB" sz="1400" b="1" i="0" u="none" strike="noStrike" kern="0" cap="none" spc="0" normalizeH="0" baseline="0" noProof="0" dirty="0" smtClean="0">
                <a:ln>
                  <a:noFill/>
                </a:ln>
                <a:solidFill>
                  <a:srgbClr val="00338D"/>
                </a:solidFill>
                <a:effectLst/>
                <a:uLnTx/>
                <a:uFillTx/>
                <a:latin typeface="+mn-lt"/>
                <a:ea typeface="+mn-ea"/>
                <a:cs typeface="+mn-cs"/>
              </a:rPr>
              <a:t>	</a:t>
            </a:r>
            <a:r>
              <a:rPr lang="en-GB" sz="1400" b="1" kern="0" dirty="0" smtClean="0">
                <a:solidFill>
                  <a:srgbClr val="8E258D"/>
                </a:solidFill>
                <a:latin typeface="+mn-lt"/>
                <a:cs typeface="+mn-cs"/>
              </a:rPr>
              <a:t>This helps people compare businesses more easily</a:t>
            </a:r>
          </a:p>
          <a:p>
            <a:pPr marL="0" marR="0" lvl="0" indent="0" algn="l" defTabSz="914400" rtl="0" eaLnBrk="1" fontAlgn="base" latinLnBrk="0" hangingPunct="1">
              <a:lnSpc>
                <a:spcPct val="100000"/>
              </a:lnSpc>
              <a:spcBef>
                <a:spcPts val="300"/>
              </a:spcBef>
              <a:spcAft>
                <a:spcPts val="300"/>
              </a:spcAft>
              <a:buClrTx/>
              <a:buSzTx/>
              <a:buFontTx/>
              <a:buNone/>
              <a:tabLst>
                <a:tab pos="809625" algn="l"/>
              </a:tabLst>
              <a:defRPr/>
            </a:pPr>
            <a:r>
              <a:rPr kumimoji="0" lang="en-GB" sz="1400" b="1" i="0" u="none" strike="noStrike" kern="0" cap="none" spc="0" normalizeH="0" baseline="0" noProof="0" dirty="0" smtClean="0">
                <a:ln>
                  <a:noFill/>
                </a:ln>
                <a:solidFill>
                  <a:srgbClr val="00338D"/>
                </a:solidFill>
                <a:effectLst/>
                <a:uLnTx/>
                <a:uFillTx/>
                <a:latin typeface="+mn-lt"/>
                <a:ea typeface="+mn-ea"/>
                <a:cs typeface="+mn-cs"/>
              </a:rPr>
              <a:t>	</a:t>
            </a:r>
            <a:r>
              <a:rPr lang="en-GB" sz="1400" b="1" kern="0" dirty="0" smtClean="0">
                <a:solidFill>
                  <a:srgbClr val="8E258D"/>
                </a:solidFill>
                <a:latin typeface="+mn-lt"/>
                <a:cs typeface="+mn-cs"/>
              </a:rPr>
              <a:t>Good proxy for operating cash flow and therefore better basis for valuation models</a:t>
            </a:r>
            <a:endParaRPr lang="en-GB" sz="1400" b="1" kern="0" dirty="0">
              <a:solidFill>
                <a:srgbClr val="8E258D"/>
              </a:solidFill>
              <a:latin typeface="+mn-lt"/>
              <a:cs typeface="+mn-cs"/>
            </a:endParaRPr>
          </a:p>
        </p:txBody>
      </p:sp>
      <p:sp>
        <p:nvSpPr>
          <p:cNvPr id="6" name="AutoShape 8"/>
          <p:cNvSpPr>
            <a:spLocks noChangeArrowheads="1"/>
          </p:cNvSpPr>
          <p:nvPr/>
        </p:nvSpPr>
        <p:spPr bwMode="auto">
          <a:xfrm rot="16200000" flipH="1" flipV="1">
            <a:off x="817968" y="5172550"/>
            <a:ext cx="159487" cy="314061"/>
          </a:xfrm>
          <a:prstGeom prst="upArrow">
            <a:avLst>
              <a:gd name="adj1" fmla="val 63852"/>
              <a:gd name="adj2" fmla="val 57442"/>
            </a:avLst>
          </a:prstGeom>
          <a:solidFill>
            <a:srgbClr val="7AB800"/>
          </a:solidFill>
          <a:ln w="6350">
            <a:noFill/>
            <a:miter lim="800000"/>
            <a:headEnd type="none" w="sm" len="sm"/>
            <a:tailEnd type="none" w="sm" len="sm"/>
          </a:ln>
          <a:effectLst/>
        </p:spPr>
        <p:txBody>
          <a:bodyPr rot="10800000" wrap="none" anchor="ctr"/>
          <a:lstStyle/>
          <a:p>
            <a:pPr algn="ctr" defTabSz="762000"/>
            <a:endParaRPr lang="de-DE" sz="1800"/>
          </a:p>
        </p:txBody>
      </p:sp>
      <p:sp>
        <p:nvSpPr>
          <p:cNvPr id="7" name="AutoShape 8"/>
          <p:cNvSpPr>
            <a:spLocks noChangeArrowheads="1"/>
          </p:cNvSpPr>
          <p:nvPr/>
        </p:nvSpPr>
        <p:spPr bwMode="auto">
          <a:xfrm rot="16200000" flipH="1" flipV="1">
            <a:off x="822340" y="5445762"/>
            <a:ext cx="159487" cy="314061"/>
          </a:xfrm>
          <a:prstGeom prst="upArrow">
            <a:avLst>
              <a:gd name="adj1" fmla="val 63852"/>
              <a:gd name="adj2" fmla="val 57442"/>
            </a:avLst>
          </a:prstGeom>
          <a:solidFill>
            <a:srgbClr val="7AB800"/>
          </a:solidFill>
          <a:ln w="6350">
            <a:noFill/>
            <a:miter lim="800000"/>
            <a:headEnd type="none" w="sm" len="sm"/>
            <a:tailEnd type="none" w="sm" len="sm"/>
          </a:ln>
          <a:effectLst/>
        </p:spPr>
        <p:txBody>
          <a:bodyPr rot="10800000" wrap="none" anchor="ctr"/>
          <a:lstStyle/>
          <a:p>
            <a:pPr algn="ctr" defTabSz="762000"/>
            <a:endParaRPr lang="de-DE" sz="1800"/>
          </a:p>
        </p:txBody>
      </p:sp>
      <p:sp>
        <p:nvSpPr>
          <p:cNvPr id="8" name="AutoShape 8"/>
          <p:cNvSpPr>
            <a:spLocks noChangeArrowheads="1"/>
          </p:cNvSpPr>
          <p:nvPr/>
        </p:nvSpPr>
        <p:spPr bwMode="auto">
          <a:xfrm rot="16200000" flipH="1" flipV="1">
            <a:off x="822341" y="5726044"/>
            <a:ext cx="159487" cy="314061"/>
          </a:xfrm>
          <a:prstGeom prst="upArrow">
            <a:avLst>
              <a:gd name="adj1" fmla="val 63852"/>
              <a:gd name="adj2" fmla="val 57442"/>
            </a:avLst>
          </a:prstGeom>
          <a:solidFill>
            <a:srgbClr val="7AB800"/>
          </a:solidFill>
          <a:ln w="6350">
            <a:noFill/>
            <a:miter lim="800000"/>
            <a:headEnd type="none" w="sm" len="sm"/>
            <a:tailEnd type="none" w="sm" len="sm"/>
          </a:ln>
          <a:effectLst/>
        </p:spPr>
        <p:txBody>
          <a:bodyPr rot="10800000" wrap="none" anchor="ctr"/>
          <a:lstStyle/>
          <a:p>
            <a:pPr algn="ctr" defTabSz="762000"/>
            <a:endParaRPr lang="de-DE" sz="1800"/>
          </a:p>
        </p:txBody>
      </p:sp>
      <p:sp>
        <p:nvSpPr>
          <p:cNvPr id="9" name="Rectangle 111"/>
          <p:cNvSpPr>
            <a:spLocks noChangeArrowheads="1"/>
          </p:cNvSpPr>
          <p:nvPr>
            <p:custDataLst>
              <p:tags r:id="rId1"/>
            </p:custDataLst>
          </p:nvPr>
        </p:nvSpPr>
        <p:spPr bwMode="auto">
          <a:xfrm>
            <a:off x="2192945" y="2404879"/>
            <a:ext cx="3546027" cy="521043"/>
          </a:xfrm>
          <a:prstGeom prst="rect">
            <a:avLst/>
          </a:prstGeom>
          <a:noFill/>
          <a:ln w="6350">
            <a:noFill/>
            <a:miter lim="800000"/>
            <a:headEnd type="none" w="sm" len="sm"/>
            <a:tailEnd type="none" w="sm" len="sm"/>
          </a:ln>
          <a:effectLst/>
        </p:spPr>
        <p:txBody>
          <a:bodyPr lIns="54000" tIns="54000" rIns="54000" bIns="54000" anchor="ctr"/>
          <a:lstStyle/>
          <a:p>
            <a:pPr defTabSz="762000">
              <a:spcBef>
                <a:spcPct val="20000"/>
              </a:spcBef>
            </a:pPr>
            <a:r>
              <a:rPr lang="en-GB" sz="1400" b="1" kern="0" smtClean="0">
                <a:solidFill>
                  <a:srgbClr val="8E258D"/>
                </a:solidFill>
                <a:latin typeface="Arial"/>
                <a:cs typeface="Arial"/>
              </a:rPr>
              <a:t>Why take each bit out...?</a:t>
            </a:r>
            <a:endParaRPr lang="en-GB" sz="1400" dirty="0">
              <a:solidFill>
                <a:srgbClr val="6A7F10"/>
              </a:solidFill>
              <a:latin typeface="Arial" pitchFamily="34" charset="0"/>
              <a:cs typeface="Arial" pitchFamily="34" charset="0"/>
            </a:endParaRPr>
          </a:p>
        </p:txBody>
      </p:sp>
      <p:pic>
        <p:nvPicPr>
          <p:cNvPr id="11" name="Picture 10"/>
          <p:cNvPicPr>
            <a:picLocks noChangeAspect="1" noChangeArrowheads="1"/>
          </p:cNvPicPr>
          <p:nvPr/>
        </p:nvPicPr>
        <p:blipFill>
          <a:blip r:embed="rId4"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1" name="Rectangle 3"/>
          <p:cNvSpPr>
            <a:spLocks noGrp="1" noChangeArrowheads="1"/>
          </p:cNvSpPr>
          <p:nvPr>
            <p:ph type="body" idx="1"/>
          </p:nvPr>
        </p:nvSpPr>
        <p:spPr>
          <a:xfrm>
            <a:off x="108224" y="1244776"/>
            <a:ext cx="8908869" cy="386798"/>
          </a:xfrm>
        </p:spPr>
        <p:txBody>
          <a:bodyPr/>
          <a:lstStyle/>
          <a:p>
            <a:pPr marL="231775" indent="-231775" algn="ctr">
              <a:spcBef>
                <a:spcPct val="50000"/>
              </a:spcBef>
              <a:buClr>
                <a:schemeClr val="accent1"/>
              </a:buClr>
              <a:buSzPct val="75000"/>
              <a:tabLst>
                <a:tab pos="231775" algn="l"/>
              </a:tabLst>
              <a:defRPr/>
            </a:pPr>
            <a:r>
              <a:rPr lang="en-GB" sz="1600" i="1" smtClean="0">
                <a:solidFill>
                  <a:srgbClr val="8E258D"/>
                </a:solidFill>
              </a:rPr>
              <a:t>Enterprise or equity value (EV) </a:t>
            </a:r>
            <a:r>
              <a:rPr lang="en-GB" sz="1600" b="0" smtClean="0">
                <a:solidFill>
                  <a:srgbClr val="8E258D"/>
                </a:solidFill>
              </a:rPr>
              <a:t>of a business is usually determined by one of two methods...</a:t>
            </a:r>
          </a:p>
          <a:p>
            <a:pPr marL="231775" lvl="1" indent="-231775" algn="ctr">
              <a:buSzPct val="75000"/>
              <a:tabLst>
                <a:tab pos="231775" algn="l"/>
              </a:tabLst>
              <a:defRPr/>
            </a:pPr>
            <a:endParaRPr lang="en-GB" sz="1600" smtClean="0">
              <a:solidFill>
                <a:srgbClr val="8E258D"/>
              </a:solidFill>
            </a:endParaRPr>
          </a:p>
          <a:p>
            <a:pPr marL="231775" lvl="1" indent="-231775" algn="ctr">
              <a:buSzPct val="75000"/>
              <a:tabLst>
                <a:tab pos="231775" algn="l"/>
              </a:tabLst>
              <a:defRPr/>
            </a:pPr>
            <a:endParaRPr lang="en-GB" sz="1600" smtClean="0">
              <a:solidFill>
                <a:srgbClr val="8E258D"/>
              </a:solidFill>
            </a:endParaRPr>
          </a:p>
          <a:p>
            <a:pPr marL="231775" lvl="1" indent="-231775" algn="ctr">
              <a:buSzPct val="75000"/>
              <a:tabLst>
                <a:tab pos="231775" algn="l"/>
              </a:tabLst>
              <a:defRPr/>
            </a:pPr>
            <a:endParaRPr lang="en-US" sz="1600" dirty="0" smtClean="0">
              <a:solidFill>
                <a:srgbClr val="8E258D"/>
              </a:solidFill>
            </a:endParaRPr>
          </a:p>
          <a:p>
            <a:pPr marL="231775" indent="-231775" algn="ctr" eaLnBrk="1" hangingPunct="1">
              <a:buClr>
                <a:schemeClr val="accent1"/>
              </a:buClr>
              <a:buSzPct val="75000"/>
              <a:buFont typeface="Wingdings" pitchFamily="2" charset="2"/>
              <a:buChar char="l"/>
              <a:tabLst>
                <a:tab pos="231775" algn="l"/>
              </a:tabLst>
              <a:defRPr/>
            </a:pPr>
            <a:endParaRPr lang="en-US" sz="1600" b="0" dirty="0" smtClean="0">
              <a:solidFill>
                <a:srgbClr val="8E258D"/>
              </a:solidFill>
            </a:endParaRPr>
          </a:p>
          <a:p>
            <a:pPr marL="231775" indent="-231775" algn="ctr" eaLnBrk="1" hangingPunct="1">
              <a:buClr>
                <a:schemeClr val="accent1"/>
              </a:buClr>
              <a:buSzPct val="75000"/>
              <a:buFont typeface="Wingdings" pitchFamily="2" charset="2"/>
              <a:buChar char="l"/>
              <a:tabLst>
                <a:tab pos="231775" algn="l"/>
              </a:tabLst>
              <a:defRPr/>
            </a:pPr>
            <a:endParaRPr lang="en-US" sz="1600" b="0" dirty="0" smtClean="0">
              <a:solidFill>
                <a:srgbClr val="8E258D"/>
              </a:solidFill>
            </a:endParaRPr>
          </a:p>
          <a:p>
            <a:pPr marL="231775" indent="-231775" algn="ctr" eaLnBrk="1" hangingPunct="1">
              <a:buClr>
                <a:schemeClr val="accent1"/>
              </a:buClr>
              <a:buSzPct val="75000"/>
              <a:buFont typeface="Wingdings" pitchFamily="2" charset="2"/>
              <a:buChar char="l"/>
              <a:tabLst>
                <a:tab pos="231775" algn="l"/>
              </a:tabLst>
              <a:defRPr/>
            </a:pPr>
            <a:endParaRPr lang="en-US" sz="1600" b="0" dirty="0" smtClean="0">
              <a:solidFill>
                <a:srgbClr val="8E258D"/>
              </a:solidFill>
            </a:endParaRPr>
          </a:p>
          <a:p>
            <a:pPr algn="ctr">
              <a:defRPr/>
            </a:pPr>
            <a:endParaRPr lang="en-US" sz="1600" dirty="0" smtClean="0">
              <a:solidFill>
                <a:srgbClr val="8E258D"/>
              </a:solidFill>
            </a:endParaRPr>
          </a:p>
          <a:p>
            <a:pPr algn="ctr" eaLnBrk="1" hangingPunct="1">
              <a:defRPr/>
            </a:pPr>
            <a:endParaRPr lang="en-US" sz="1600" b="0" dirty="0" smtClean="0">
              <a:solidFill>
                <a:srgbClr val="8E258D"/>
              </a:solidFill>
            </a:endParaRPr>
          </a:p>
        </p:txBody>
      </p:sp>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How does EBITDA link to</a:t>
            </a:r>
            <a:r>
              <a:rPr kumimoji="0" lang="en-US" b="1" i="0" u="none" strike="noStrike" kern="0" cap="none" spc="0" normalizeH="0" noProof="0" dirty="0" smtClean="0">
                <a:ln>
                  <a:noFill/>
                </a:ln>
                <a:solidFill>
                  <a:schemeClr val="bg1"/>
                </a:solidFill>
                <a:effectLst/>
                <a:uLnTx/>
                <a:uFillTx/>
              </a:rPr>
              <a:t> the valuation model</a:t>
            </a:r>
            <a:r>
              <a:rPr kumimoji="0" lang="en-US" b="1" i="0" u="none" strike="noStrike" kern="0" cap="none" spc="0" normalizeH="0" baseline="0" noProof="0" dirty="0" smtClean="0">
                <a:ln>
                  <a:noFill/>
                </a:ln>
                <a:solidFill>
                  <a:schemeClr val="bg1"/>
                </a:solidFill>
                <a:effectLst/>
                <a:uLnTx/>
                <a:uFillTx/>
              </a:rPr>
              <a: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12" name="AutoShape 8"/>
          <p:cNvSpPr>
            <a:spLocks noChangeArrowheads="1"/>
          </p:cNvSpPr>
          <p:nvPr/>
        </p:nvSpPr>
        <p:spPr bwMode="auto">
          <a:xfrm flipH="1" flipV="1">
            <a:off x="2166361" y="1550964"/>
            <a:ext cx="485191" cy="255370"/>
          </a:xfrm>
          <a:prstGeom prst="upArrow">
            <a:avLst>
              <a:gd name="adj1" fmla="val 63852"/>
              <a:gd name="adj2" fmla="val 57442"/>
            </a:avLst>
          </a:prstGeom>
          <a:solidFill>
            <a:srgbClr val="C792C6"/>
          </a:solidFill>
          <a:ln w="6350">
            <a:noFill/>
            <a:miter lim="800000"/>
            <a:headEnd type="none" w="sm" len="sm"/>
            <a:tailEnd type="none" w="sm" len="sm"/>
          </a:ln>
          <a:effectLst/>
        </p:spPr>
        <p:txBody>
          <a:bodyPr rot="10800000" wrap="none" anchor="ctr"/>
          <a:lstStyle/>
          <a:p>
            <a:pPr algn="ctr" defTabSz="762000"/>
            <a:endParaRPr lang="de-DE" sz="1800"/>
          </a:p>
        </p:txBody>
      </p:sp>
      <p:grpSp>
        <p:nvGrpSpPr>
          <p:cNvPr id="49" name="Group 48"/>
          <p:cNvGrpSpPr/>
          <p:nvPr/>
        </p:nvGrpSpPr>
        <p:grpSpPr>
          <a:xfrm>
            <a:off x="237639" y="1878693"/>
            <a:ext cx="8713856" cy="3707329"/>
            <a:chOff x="237639" y="2038952"/>
            <a:chExt cx="8713856" cy="3707329"/>
          </a:xfrm>
        </p:grpSpPr>
        <p:sp>
          <p:nvSpPr>
            <p:cNvPr id="11" name="Rectangle 111"/>
            <p:cNvSpPr>
              <a:spLocks noChangeArrowheads="1"/>
            </p:cNvSpPr>
            <p:nvPr>
              <p:custDataLst>
                <p:tags r:id="rId1"/>
              </p:custDataLst>
            </p:nvPr>
          </p:nvSpPr>
          <p:spPr bwMode="auto">
            <a:xfrm>
              <a:off x="4666863" y="2047909"/>
              <a:ext cx="4255756"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600" b="1" smtClean="0">
                  <a:solidFill>
                    <a:schemeClr val="bg1"/>
                  </a:solidFill>
                  <a:latin typeface="Arial"/>
                </a:rPr>
                <a:t>2.  Price Earnings Multiple</a:t>
              </a:r>
              <a:endParaRPr lang="en-GB" sz="1600" b="1" dirty="0">
                <a:solidFill>
                  <a:schemeClr val="bg1"/>
                </a:solidFill>
                <a:latin typeface="Arial"/>
              </a:endParaRPr>
            </a:p>
          </p:txBody>
        </p:sp>
        <p:sp>
          <p:nvSpPr>
            <p:cNvPr id="15" name="Rectangle 3"/>
            <p:cNvSpPr txBox="1">
              <a:spLocks noChangeArrowheads="1"/>
            </p:cNvSpPr>
            <p:nvPr/>
          </p:nvSpPr>
          <p:spPr bwMode="auto">
            <a:xfrm>
              <a:off x="4742843" y="2642729"/>
              <a:ext cx="4208652" cy="35073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ct val="50000"/>
                </a:spcBef>
                <a:spcAft>
                  <a:spcPts val="300"/>
                </a:spcAft>
                <a:buClr>
                  <a:schemeClr val="accent1"/>
                </a:buClr>
                <a:buSzPct val="125000"/>
                <a:buFont typeface="Arial" pitchFamily="34" charset="0"/>
                <a:buChar char="▪"/>
                <a:tabLst>
                  <a:tab pos="231775" algn="l"/>
                </a:tabLst>
                <a:defRPr/>
              </a:pPr>
              <a:r>
                <a:rPr kumimoji="0" lang="en-GB" sz="1400" b="0" i="0" u="none" strike="noStrike" kern="0" cap="none" spc="0" normalizeH="0" baseline="0" noProof="0" dirty="0" smtClean="0">
                  <a:ln>
                    <a:noFill/>
                  </a:ln>
                  <a:solidFill>
                    <a:schemeClr val="accent1"/>
                  </a:solidFill>
                  <a:effectLst/>
                  <a:uLnTx/>
                  <a:uFillTx/>
                  <a:latin typeface="Arial" pitchFamily="34" charset="0"/>
                  <a:cs typeface="Arial" pitchFamily="34" charset="0"/>
                </a:rPr>
                <a:t>Based on simple multiple of underlying earnings</a:t>
              </a:r>
            </a:p>
            <a:p>
              <a:pPr marL="231775" marR="0" lvl="1"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GB"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231775" marR="0" lvl="1"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GB"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231775" marR="0" lvl="1"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231775" marR="0" lvl="0"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rgbClr val="00338D"/>
                </a:solidFill>
                <a:effectLst/>
                <a:uLnTx/>
                <a:uFillTx/>
                <a:latin typeface="Arial" pitchFamily="34" charset="0"/>
                <a:cs typeface="Arial" pitchFamily="34" charset="0"/>
              </a:endParaRPr>
            </a:p>
            <a:p>
              <a:pPr marL="231775" marR="0" lvl="0"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rgbClr val="00338D"/>
                </a:solidFill>
                <a:effectLst/>
                <a:uLnTx/>
                <a:uFillTx/>
                <a:latin typeface="Arial" pitchFamily="34" charset="0"/>
                <a:cs typeface="Arial" pitchFamily="34" charset="0"/>
              </a:endParaRPr>
            </a:p>
            <a:p>
              <a:pPr marL="231775" marR="0" lvl="0"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defRPr/>
              </a:pPr>
              <a:endParaRPr kumimoji="0" lang="en-US" sz="1400" b="1"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defRPr/>
              </a:pPr>
              <a:endParaRPr kumimoji="0" lang="en-US"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p:txBody>
        </p:sp>
        <p:sp>
          <p:nvSpPr>
            <p:cNvPr id="17" name="Rectangle 3"/>
            <p:cNvSpPr>
              <a:spLocks noChangeArrowheads="1"/>
            </p:cNvSpPr>
            <p:nvPr/>
          </p:nvSpPr>
          <p:spPr bwMode="gray">
            <a:xfrm>
              <a:off x="4844989" y="3035542"/>
              <a:ext cx="1102932" cy="603315"/>
            </a:xfrm>
            <a:prstGeom prst="rect">
              <a:avLst/>
            </a:prstGeom>
            <a:solidFill>
              <a:srgbClr val="8E258D"/>
            </a:solidFill>
            <a:ln w="12700">
              <a:noFill/>
              <a:miter lim="800000"/>
              <a:headEnd/>
              <a:tailEnd/>
            </a:ln>
            <a:effectLst/>
          </p:spPr>
          <p:txBody>
            <a:bodyPr lIns="90473" tIns="44443" rIns="90473" bIns="44443" anchor="ctr"/>
            <a:lstStyle/>
            <a:p>
              <a:pPr marL="115888" algn="ctr" eaLnBrk="0" hangingPunct="0">
                <a:lnSpc>
                  <a:spcPct val="90000"/>
                </a:lnSpc>
              </a:pPr>
              <a:r>
                <a:rPr lang="en-US" sz="1200" b="1" smtClean="0">
                  <a:solidFill>
                    <a:schemeClr val="bg1"/>
                  </a:solidFill>
                </a:rPr>
                <a:t>Underlying</a:t>
              </a:r>
            </a:p>
            <a:p>
              <a:pPr marL="115888" algn="ctr" eaLnBrk="0" hangingPunct="0">
                <a:lnSpc>
                  <a:spcPct val="90000"/>
                </a:lnSpc>
              </a:pPr>
              <a:r>
                <a:rPr lang="en-US" sz="1200" b="1" smtClean="0">
                  <a:solidFill>
                    <a:schemeClr val="bg1"/>
                  </a:solidFill>
                </a:rPr>
                <a:t>EBITDA</a:t>
              </a:r>
            </a:p>
          </p:txBody>
        </p:sp>
        <p:sp>
          <p:nvSpPr>
            <p:cNvPr id="18" name="Rectangle 4"/>
            <p:cNvSpPr>
              <a:spLocks noChangeArrowheads="1"/>
            </p:cNvSpPr>
            <p:nvPr/>
          </p:nvSpPr>
          <p:spPr bwMode="gray">
            <a:xfrm>
              <a:off x="6245869" y="3035542"/>
              <a:ext cx="1054816" cy="603315"/>
            </a:xfrm>
            <a:prstGeom prst="rect">
              <a:avLst/>
            </a:prstGeom>
            <a:solidFill>
              <a:srgbClr val="4066AA"/>
            </a:solidFill>
            <a:ln w="12700">
              <a:noFill/>
              <a:miter lim="800000"/>
              <a:headEnd/>
              <a:tailEnd/>
            </a:ln>
            <a:effectLst/>
          </p:spPr>
          <p:txBody>
            <a:bodyPr lIns="90473" tIns="44443" rIns="90473" bIns="44443" anchor="ctr"/>
            <a:lstStyle/>
            <a:p>
              <a:pPr marL="115888" algn="ctr" eaLnBrk="0" hangingPunct="0">
                <a:lnSpc>
                  <a:spcPct val="90000"/>
                </a:lnSpc>
              </a:pPr>
              <a:r>
                <a:rPr lang="en-US" sz="1200" b="1" smtClean="0">
                  <a:solidFill>
                    <a:schemeClr val="bg1"/>
                  </a:solidFill>
                </a:rPr>
                <a:t>P/E Multiple</a:t>
              </a:r>
              <a:endParaRPr lang="en-US" sz="1200" b="1">
                <a:solidFill>
                  <a:schemeClr val="bg1"/>
                </a:solidFill>
              </a:endParaRPr>
            </a:p>
          </p:txBody>
        </p:sp>
        <p:sp>
          <p:nvSpPr>
            <p:cNvPr id="19" name="Rectangle 5"/>
            <p:cNvSpPr>
              <a:spLocks noChangeArrowheads="1"/>
            </p:cNvSpPr>
            <p:nvPr/>
          </p:nvSpPr>
          <p:spPr bwMode="gray">
            <a:xfrm>
              <a:off x="7615476" y="3035542"/>
              <a:ext cx="1151048" cy="603315"/>
            </a:xfrm>
            <a:prstGeom prst="rect">
              <a:avLst/>
            </a:prstGeom>
            <a:solidFill>
              <a:srgbClr val="4066AA"/>
            </a:solidFill>
            <a:ln w="12700">
              <a:noFill/>
              <a:miter lim="800000"/>
              <a:headEnd/>
              <a:tailEnd/>
            </a:ln>
            <a:effectLst/>
          </p:spPr>
          <p:txBody>
            <a:bodyPr lIns="90473" tIns="44443" rIns="90473" bIns="44443" anchor="ctr"/>
            <a:lstStyle/>
            <a:p>
              <a:pPr marL="115888" algn="ctr" eaLnBrk="0" hangingPunct="0">
                <a:lnSpc>
                  <a:spcPct val="90000"/>
                </a:lnSpc>
              </a:pPr>
              <a:r>
                <a:rPr lang="en-US" sz="1200" b="1" smtClean="0">
                  <a:solidFill>
                    <a:schemeClr val="bg1"/>
                  </a:solidFill>
                </a:rPr>
                <a:t>EV</a:t>
              </a:r>
              <a:endParaRPr lang="en-US" sz="1200" b="1">
                <a:solidFill>
                  <a:schemeClr val="bg1"/>
                </a:solidFill>
              </a:endParaRPr>
            </a:p>
          </p:txBody>
        </p:sp>
        <p:sp>
          <p:nvSpPr>
            <p:cNvPr id="20" name="Text Box 6"/>
            <p:cNvSpPr txBox="1">
              <a:spLocks noChangeArrowheads="1"/>
            </p:cNvSpPr>
            <p:nvPr/>
          </p:nvSpPr>
          <p:spPr bwMode="auto">
            <a:xfrm>
              <a:off x="5930259" y="3106860"/>
              <a:ext cx="287761" cy="461649"/>
            </a:xfrm>
            <a:prstGeom prst="rect">
              <a:avLst/>
            </a:prstGeom>
            <a:noFill/>
            <a:ln w="12700">
              <a:noFill/>
              <a:miter lim="800000"/>
              <a:headEnd/>
              <a:tailEnd/>
            </a:ln>
            <a:effectLst/>
          </p:spPr>
          <p:txBody>
            <a:bodyPr wrap="square" lIns="91425" tIns="45712" rIns="91425" bIns="45712">
              <a:spAutoFit/>
            </a:bodyPr>
            <a:lstStyle/>
            <a:p>
              <a:pPr eaLnBrk="0" hangingPunct="0">
                <a:spcBef>
                  <a:spcPct val="50000"/>
                </a:spcBef>
              </a:pPr>
              <a:r>
                <a:rPr lang="en-US" sz="2400">
                  <a:solidFill>
                    <a:srgbClr val="00338D"/>
                  </a:solidFill>
                </a:rPr>
                <a:t>x</a:t>
              </a:r>
            </a:p>
          </p:txBody>
        </p:sp>
        <p:sp>
          <p:nvSpPr>
            <p:cNvPr id="21" name="Text Box 7"/>
            <p:cNvSpPr txBox="1">
              <a:spLocks noChangeArrowheads="1"/>
            </p:cNvSpPr>
            <p:nvPr/>
          </p:nvSpPr>
          <p:spPr bwMode="auto">
            <a:xfrm>
              <a:off x="7260916" y="3106663"/>
              <a:ext cx="383065" cy="461649"/>
            </a:xfrm>
            <a:prstGeom prst="rect">
              <a:avLst/>
            </a:prstGeom>
            <a:noFill/>
            <a:ln w="12700">
              <a:noFill/>
              <a:miter lim="800000"/>
              <a:headEnd/>
              <a:tailEnd/>
            </a:ln>
            <a:effectLst/>
          </p:spPr>
          <p:txBody>
            <a:bodyPr wrap="square" lIns="91425" tIns="45712" rIns="91425" bIns="45712">
              <a:spAutoFit/>
            </a:bodyPr>
            <a:lstStyle/>
            <a:p>
              <a:pPr eaLnBrk="0" hangingPunct="0">
                <a:spcBef>
                  <a:spcPct val="50000"/>
                </a:spcBef>
              </a:pPr>
              <a:r>
                <a:rPr lang="en-US" sz="2400">
                  <a:solidFill>
                    <a:srgbClr val="00338D"/>
                  </a:solidFill>
                </a:rPr>
                <a:t>=</a:t>
              </a:r>
            </a:p>
          </p:txBody>
        </p:sp>
        <p:sp>
          <p:nvSpPr>
            <p:cNvPr id="23" name="Text Box 9"/>
            <p:cNvSpPr txBox="1">
              <a:spLocks noChangeArrowheads="1"/>
            </p:cNvSpPr>
            <p:nvPr/>
          </p:nvSpPr>
          <p:spPr bwMode="auto">
            <a:xfrm>
              <a:off x="6142960" y="4173712"/>
              <a:ext cx="1297367" cy="861758"/>
            </a:xfrm>
            <a:prstGeom prst="rect">
              <a:avLst/>
            </a:prstGeom>
            <a:noFill/>
            <a:ln w="12700">
              <a:noFill/>
              <a:miter lim="800000"/>
              <a:headEnd/>
              <a:tailEnd/>
            </a:ln>
            <a:effectLst/>
          </p:spPr>
          <p:txBody>
            <a:bodyPr wrap="square" lIns="0" tIns="45712" rIns="0" bIns="45712">
              <a:spAutoFit/>
            </a:bodyPr>
            <a:lstStyle/>
            <a:p>
              <a:pPr algn="ctr" eaLnBrk="0" hangingPunct="0">
                <a:spcBef>
                  <a:spcPct val="50000"/>
                </a:spcBef>
              </a:pPr>
              <a:r>
                <a:rPr lang="en-US" sz="1000">
                  <a:solidFill>
                    <a:srgbClr val="00338D"/>
                  </a:solidFill>
                </a:rPr>
                <a:t>Various market and industry </a:t>
              </a:r>
              <a:r>
                <a:rPr lang="en-US" sz="1000" smtClean="0">
                  <a:solidFill>
                    <a:srgbClr val="00338D"/>
                  </a:solidFill>
                </a:rPr>
                <a:t>benchmarks (KPMG Corporate Finance may be able to advise)</a:t>
              </a:r>
              <a:endParaRPr lang="en-US" sz="1000">
                <a:solidFill>
                  <a:srgbClr val="00338D"/>
                </a:solidFill>
              </a:endParaRPr>
            </a:p>
          </p:txBody>
        </p:sp>
        <p:sp>
          <p:nvSpPr>
            <p:cNvPr id="24" name="Text Box 10"/>
            <p:cNvSpPr txBox="1">
              <a:spLocks noChangeArrowheads="1"/>
            </p:cNvSpPr>
            <p:nvPr/>
          </p:nvSpPr>
          <p:spPr bwMode="auto">
            <a:xfrm>
              <a:off x="7522402" y="4182750"/>
              <a:ext cx="1338604" cy="246205"/>
            </a:xfrm>
            <a:prstGeom prst="rect">
              <a:avLst/>
            </a:prstGeom>
            <a:noFill/>
            <a:ln w="12700">
              <a:noFill/>
              <a:miter lim="800000"/>
              <a:headEnd/>
              <a:tailEnd/>
            </a:ln>
            <a:effectLst/>
          </p:spPr>
          <p:txBody>
            <a:bodyPr wrap="square" lIns="0" tIns="45712" rIns="0" bIns="45712">
              <a:spAutoFit/>
            </a:bodyPr>
            <a:lstStyle/>
            <a:p>
              <a:pPr algn="ctr" eaLnBrk="0" hangingPunct="0">
                <a:spcBef>
                  <a:spcPct val="50000"/>
                </a:spcBef>
              </a:pPr>
              <a:r>
                <a:rPr lang="en-US" sz="1000" smtClean="0">
                  <a:solidFill>
                    <a:srgbClr val="00338D"/>
                  </a:solidFill>
                </a:rPr>
                <a:t>Headline price</a:t>
              </a:r>
              <a:endParaRPr lang="en-US" sz="1000">
                <a:solidFill>
                  <a:srgbClr val="00338D"/>
                </a:solidFill>
              </a:endParaRPr>
            </a:p>
          </p:txBody>
        </p:sp>
        <p:sp>
          <p:nvSpPr>
            <p:cNvPr id="25" name="AutoShape 11"/>
            <p:cNvSpPr>
              <a:spLocks noChangeArrowheads="1"/>
            </p:cNvSpPr>
            <p:nvPr/>
          </p:nvSpPr>
          <p:spPr bwMode="auto">
            <a:xfrm rot="16200000">
              <a:off x="5230467" y="3692220"/>
              <a:ext cx="381439" cy="380691"/>
            </a:xfrm>
            <a:prstGeom prst="rightArrow">
              <a:avLst>
                <a:gd name="adj1" fmla="val 42500"/>
                <a:gd name="adj2" fmla="val 53063"/>
              </a:avLst>
            </a:prstGeom>
            <a:solidFill>
              <a:srgbClr val="80BEC9"/>
            </a:solidFill>
            <a:ln w="12700">
              <a:noFill/>
              <a:miter lim="800000"/>
              <a:headEnd/>
              <a:tailEnd/>
            </a:ln>
            <a:effectLst/>
          </p:spPr>
          <p:txBody>
            <a:bodyPr wrap="none" anchor="ctr"/>
            <a:lstStyle/>
            <a:p>
              <a:endParaRPr lang="en-US" sz="1400"/>
            </a:p>
          </p:txBody>
        </p:sp>
        <p:sp>
          <p:nvSpPr>
            <p:cNvPr id="26" name="AutoShape 12"/>
            <p:cNvSpPr>
              <a:spLocks noChangeArrowheads="1"/>
            </p:cNvSpPr>
            <p:nvPr/>
          </p:nvSpPr>
          <p:spPr bwMode="auto">
            <a:xfrm rot="16200000">
              <a:off x="6593325" y="3692201"/>
              <a:ext cx="381439" cy="382160"/>
            </a:xfrm>
            <a:prstGeom prst="rightArrow">
              <a:avLst>
                <a:gd name="adj1" fmla="val 42500"/>
                <a:gd name="adj2" fmla="val 52859"/>
              </a:avLst>
            </a:prstGeom>
            <a:solidFill>
              <a:srgbClr val="80BEC9"/>
            </a:solidFill>
            <a:ln w="12700">
              <a:noFill/>
              <a:miter lim="800000"/>
              <a:headEnd/>
              <a:tailEnd/>
            </a:ln>
            <a:effectLst/>
          </p:spPr>
          <p:txBody>
            <a:bodyPr wrap="none" anchor="ctr"/>
            <a:lstStyle/>
            <a:p>
              <a:endParaRPr lang="en-US" sz="1400"/>
            </a:p>
          </p:txBody>
        </p:sp>
        <p:sp>
          <p:nvSpPr>
            <p:cNvPr id="27" name="AutoShape 13"/>
            <p:cNvSpPr>
              <a:spLocks noChangeArrowheads="1"/>
            </p:cNvSpPr>
            <p:nvPr/>
          </p:nvSpPr>
          <p:spPr bwMode="auto">
            <a:xfrm rot="5400000">
              <a:off x="7989494" y="3701647"/>
              <a:ext cx="381439" cy="380691"/>
            </a:xfrm>
            <a:prstGeom prst="rightArrow">
              <a:avLst>
                <a:gd name="adj1" fmla="val 42500"/>
                <a:gd name="adj2" fmla="val 53063"/>
              </a:avLst>
            </a:prstGeom>
            <a:solidFill>
              <a:srgbClr val="80BEC9"/>
            </a:solidFill>
            <a:ln w="12700">
              <a:noFill/>
              <a:miter lim="800000"/>
              <a:headEnd/>
              <a:tailEnd/>
            </a:ln>
            <a:effectLst/>
          </p:spPr>
          <p:txBody>
            <a:bodyPr wrap="none" anchor="ctr"/>
            <a:lstStyle/>
            <a:p>
              <a:endParaRPr lang="en-US" sz="1400"/>
            </a:p>
          </p:txBody>
        </p:sp>
        <p:sp>
          <p:nvSpPr>
            <p:cNvPr id="29" name="Text Box 9"/>
            <p:cNvSpPr txBox="1">
              <a:spLocks noChangeArrowheads="1"/>
            </p:cNvSpPr>
            <p:nvPr/>
          </p:nvSpPr>
          <p:spPr bwMode="auto">
            <a:xfrm>
              <a:off x="4856830" y="4176076"/>
              <a:ext cx="1139709" cy="400093"/>
            </a:xfrm>
            <a:prstGeom prst="rect">
              <a:avLst/>
            </a:prstGeom>
            <a:noFill/>
            <a:ln w="12700">
              <a:noFill/>
              <a:miter lim="800000"/>
              <a:headEnd/>
              <a:tailEnd/>
            </a:ln>
            <a:effectLst/>
          </p:spPr>
          <p:txBody>
            <a:bodyPr wrap="square" lIns="0" tIns="45712" rIns="0" bIns="45712">
              <a:spAutoFit/>
            </a:bodyPr>
            <a:lstStyle/>
            <a:p>
              <a:pPr algn="ctr" eaLnBrk="0" hangingPunct="0">
                <a:spcBef>
                  <a:spcPct val="50000"/>
                </a:spcBef>
              </a:pPr>
              <a:r>
                <a:rPr lang="en-US" sz="1000" dirty="0" smtClean="0">
                  <a:solidFill>
                    <a:srgbClr val="00338D"/>
                  </a:solidFill>
                </a:rPr>
                <a:t>Derived from quality  of earnings analysis</a:t>
              </a:r>
              <a:endParaRPr lang="en-US" sz="1000" dirty="0">
                <a:solidFill>
                  <a:srgbClr val="00338D"/>
                </a:solidFill>
              </a:endParaRPr>
            </a:p>
          </p:txBody>
        </p:sp>
        <p:sp>
          <p:nvSpPr>
            <p:cNvPr id="32" name="Rectangle 111"/>
            <p:cNvSpPr>
              <a:spLocks noChangeArrowheads="1"/>
            </p:cNvSpPr>
            <p:nvPr>
              <p:custDataLst>
                <p:tags r:id="rId2"/>
              </p:custDataLst>
            </p:nvPr>
          </p:nvSpPr>
          <p:spPr bwMode="auto">
            <a:xfrm>
              <a:off x="237639" y="2046306"/>
              <a:ext cx="4255756" cy="5210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600" b="1" dirty="0" smtClean="0">
                  <a:solidFill>
                    <a:schemeClr val="bg1"/>
                  </a:solidFill>
                  <a:latin typeface="Arial"/>
                </a:rPr>
                <a:t>1.  Discounted Cash Flow (DCF)</a:t>
              </a:r>
              <a:endParaRPr lang="en-GB" sz="1600" b="1" dirty="0">
                <a:solidFill>
                  <a:schemeClr val="bg1"/>
                </a:solidFill>
                <a:latin typeface="Arial"/>
              </a:endParaRPr>
            </a:p>
          </p:txBody>
        </p:sp>
        <p:sp>
          <p:nvSpPr>
            <p:cNvPr id="33" name="Rectangle 3"/>
            <p:cNvSpPr txBox="1">
              <a:spLocks noChangeArrowheads="1"/>
            </p:cNvSpPr>
            <p:nvPr/>
          </p:nvSpPr>
          <p:spPr bwMode="auto">
            <a:xfrm>
              <a:off x="352118" y="2650750"/>
              <a:ext cx="3986981" cy="3042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ct val="50000"/>
                </a:spcBef>
                <a:spcAft>
                  <a:spcPts val="300"/>
                </a:spcAft>
                <a:buClr>
                  <a:schemeClr val="accent1"/>
                </a:buClr>
                <a:buSzPct val="125000"/>
                <a:buFont typeface="Arial" pitchFamily="34" charset="0"/>
                <a:buChar char="▪"/>
                <a:tabLst>
                  <a:tab pos="231775" algn="l"/>
                </a:tabLst>
                <a:defRPr/>
              </a:pPr>
              <a:r>
                <a:rPr lang="en-GB" sz="1400" kern="0" dirty="0" smtClean="0">
                  <a:solidFill>
                    <a:schemeClr val="accent1"/>
                  </a:solidFill>
                  <a:latin typeface="Arial" pitchFamily="34" charset="0"/>
                  <a:cs typeface="Arial" pitchFamily="34" charset="0"/>
                </a:rPr>
                <a:t>Based on a detailed cash flow forecast</a:t>
              </a:r>
              <a:endParaRPr kumimoji="0" lang="en-GB"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231775" marR="0" lvl="1"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GB"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231775" marR="0" lvl="1"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231775" marR="0" lvl="0"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rgbClr val="00338D"/>
                </a:solidFill>
                <a:effectLst/>
                <a:uLnTx/>
                <a:uFillTx/>
                <a:latin typeface="Arial" pitchFamily="34" charset="0"/>
                <a:cs typeface="Arial" pitchFamily="34" charset="0"/>
              </a:endParaRPr>
            </a:p>
            <a:p>
              <a:pPr marL="231775" marR="0" lvl="0"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rgbClr val="00338D"/>
                </a:solidFill>
                <a:effectLst/>
                <a:uLnTx/>
                <a:uFillTx/>
                <a:latin typeface="Arial" pitchFamily="34" charset="0"/>
                <a:cs typeface="Arial" pitchFamily="34" charset="0"/>
              </a:endParaRPr>
            </a:p>
            <a:p>
              <a:pPr marL="231775" marR="0" lvl="0"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defRPr/>
              </a:pPr>
              <a:endParaRPr kumimoji="0" lang="en-US" sz="1400" b="1" i="0" u="none" strike="noStrike" kern="0" cap="none" spc="0" normalizeH="0" baseline="0" noProof="0" dirty="0" smtClean="0">
                <a:ln>
                  <a:noFill/>
                </a:ln>
                <a:solidFill>
                  <a:schemeClr val="accent1"/>
                </a:solidFill>
                <a:effectLst/>
                <a:uLnTx/>
                <a:uFillTx/>
                <a:latin typeface="Arial" pitchFamily="34" charset="0"/>
                <a:cs typeface="Arial"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defRPr/>
              </a:pPr>
              <a:endParaRPr kumimoji="0" lang="en-US" sz="1400" b="0" i="0" u="none" strike="noStrike" kern="0" cap="none" spc="0" normalizeH="0" baseline="0" noProof="0" dirty="0" smtClean="0">
                <a:ln>
                  <a:noFill/>
                </a:ln>
                <a:solidFill>
                  <a:schemeClr val="accent1"/>
                </a:solidFill>
                <a:effectLst/>
                <a:uLnTx/>
                <a:uFillTx/>
                <a:latin typeface="Arial" pitchFamily="34" charset="0"/>
                <a:cs typeface="Arial" pitchFamily="34" charset="0"/>
              </a:endParaRPr>
            </a:p>
          </p:txBody>
        </p:sp>
        <p:sp>
          <p:nvSpPr>
            <p:cNvPr id="34" name="Rectangle 3"/>
            <p:cNvSpPr>
              <a:spLocks noChangeArrowheads="1"/>
            </p:cNvSpPr>
            <p:nvPr/>
          </p:nvSpPr>
          <p:spPr bwMode="gray">
            <a:xfrm>
              <a:off x="415765" y="3033939"/>
              <a:ext cx="1102932" cy="603315"/>
            </a:xfrm>
            <a:prstGeom prst="rect">
              <a:avLst/>
            </a:prstGeom>
            <a:solidFill>
              <a:srgbClr val="8E258D"/>
            </a:solidFill>
            <a:ln w="12700">
              <a:noFill/>
              <a:miter lim="800000"/>
              <a:headEnd/>
              <a:tailEnd/>
            </a:ln>
            <a:effectLst/>
          </p:spPr>
          <p:txBody>
            <a:bodyPr lIns="90473" tIns="44443" rIns="90473" bIns="44443" anchor="ctr"/>
            <a:lstStyle/>
            <a:p>
              <a:pPr marL="115888" algn="ctr" eaLnBrk="0" hangingPunct="0">
                <a:lnSpc>
                  <a:spcPct val="90000"/>
                </a:lnSpc>
              </a:pPr>
              <a:r>
                <a:rPr lang="en-US" sz="1200" b="1" smtClean="0">
                  <a:solidFill>
                    <a:schemeClr val="bg1"/>
                  </a:solidFill>
                </a:rPr>
                <a:t>Underlying </a:t>
              </a:r>
            </a:p>
            <a:p>
              <a:pPr marL="115888" algn="ctr" eaLnBrk="0" hangingPunct="0">
                <a:lnSpc>
                  <a:spcPct val="90000"/>
                </a:lnSpc>
              </a:pPr>
              <a:r>
                <a:rPr lang="en-US" sz="1200" b="1" smtClean="0">
                  <a:solidFill>
                    <a:schemeClr val="bg1"/>
                  </a:solidFill>
                </a:rPr>
                <a:t>EBITDA </a:t>
              </a:r>
              <a:endParaRPr lang="en-US" sz="1200" b="1">
                <a:solidFill>
                  <a:schemeClr val="bg1"/>
                </a:solidFill>
              </a:endParaRPr>
            </a:p>
          </p:txBody>
        </p:sp>
        <p:sp>
          <p:nvSpPr>
            <p:cNvPr id="35" name="Rectangle 4"/>
            <p:cNvSpPr>
              <a:spLocks noChangeArrowheads="1"/>
            </p:cNvSpPr>
            <p:nvPr/>
          </p:nvSpPr>
          <p:spPr bwMode="gray">
            <a:xfrm>
              <a:off x="1816645" y="3033939"/>
              <a:ext cx="1054816" cy="603315"/>
            </a:xfrm>
            <a:prstGeom prst="rect">
              <a:avLst/>
            </a:prstGeom>
            <a:solidFill>
              <a:srgbClr val="4066AA"/>
            </a:solidFill>
            <a:ln w="12700">
              <a:noFill/>
              <a:miter lim="800000"/>
              <a:headEnd/>
              <a:tailEnd/>
            </a:ln>
            <a:effectLst/>
          </p:spPr>
          <p:txBody>
            <a:bodyPr wrap="none" lIns="0" tIns="44443" rIns="0" bIns="44443" anchor="ctr" anchorCtr="1"/>
            <a:lstStyle/>
            <a:p>
              <a:pPr marL="115888" algn="ctr" eaLnBrk="0" hangingPunct="0">
                <a:lnSpc>
                  <a:spcPct val="90000"/>
                </a:lnSpc>
              </a:pPr>
              <a:r>
                <a:rPr lang="en-US" sz="1200" b="1" smtClean="0">
                  <a:solidFill>
                    <a:schemeClr val="bg1"/>
                  </a:solidFill>
                </a:rPr>
                <a:t>Modelling  </a:t>
              </a:r>
            </a:p>
            <a:p>
              <a:pPr marL="115888" algn="ctr" eaLnBrk="0" hangingPunct="0">
                <a:lnSpc>
                  <a:spcPct val="90000"/>
                </a:lnSpc>
              </a:pPr>
              <a:r>
                <a:rPr lang="en-US" sz="1200" b="1" smtClean="0">
                  <a:solidFill>
                    <a:schemeClr val="bg1"/>
                  </a:solidFill>
                </a:rPr>
                <a:t>Assumptions  </a:t>
              </a:r>
              <a:endParaRPr lang="en-US" sz="1200" b="1">
                <a:solidFill>
                  <a:schemeClr val="bg1"/>
                </a:solidFill>
              </a:endParaRPr>
            </a:p>
          </p:txBody>
        </p:sp>
        <p:sp>
          <p:nvSpPr>
            <p:cNvPr id="36" name="Rectangle 5"/>
            <p:cNvSpPr>
              <a:spLocks noChangeArrowheads="1"/>
            </p:cNvSpPr>
            <p:nvPr/>
          </p:nvSpPr>
          <p:spPr bwMode="gray">
            <a:xfrm>
              <a:off x="3253627" y="3033939"/>
              <a:ext cx="1151048" cy="603315"/>
            </a:xfrm>
            <a:prstGeom prst="rect">
              <a:avLst/>
            </a:prstGeom>
            <a:solidFill>
              <a:srgbClr val="4066AA"/>
            </a:solidFill>
            <a:ln w="12700">
              <a:noFill/>
              <a:miter lim="800000"/>
              <a:headEnd/>
              <a:tailEnd/>
            </a:ln>
            <a:effectLst/>
          </p:spPr>
          <p:txBody>
            <a:bodyPr lIns="90473" tIns="44443" rIns="90473" bIns="44443" anchor="ctr"/>
            <a:lstStyle/>
            <a:p>
              <a:pPr marL="115888" algn="ctr" eaLnBrk="0" hangingPunct="0">
                <a:lnSpc>
                  <a:spcPct val="90000"/>
                </a:lnSpc>
              </a:pPr>
              <a:r>
                <a:rPr lang="en-US" sz="1200" b="1" smtClean="0">
                  <a:solidFill>
                    <a:schemeClr val="bg1"/>
                  </a:solidFill>
                </a:rPr>
                <a:t>EV</a:t>
              </a:r>
              <a:endParaRPr lang="en-US" sz="1200" b="1">
                <a:solidFill>
                  <a:schemeClr val="bg1"/>
                </a:solidFill>
              </a:endParaRPr>
            </a:p>
          </p:txBody>
        </p:sp>
        <p:sp>
          <p:nvSpPr>
            <p:cNvPr id="37" name="Text Box 6"/>
            <p:cNvSpPr txBox="1">
              <a:spLocks noChangeArrowheads="1"/>
            </p:cNvSpPr>
            <p:nvPr/>
          </p:nvSpPr>
          <p:spPr bwMode="auto">
            <a:xfrm>
              <a:off x="1481785" y="3095632"/>
              <a:ext cx="287761" cy="461649"/>
            </a:xfrm>
            <a:prstGeom prst="rect">
              <a:avLst/>
            </a:prstGeom>
            <a:noFill/>
            <a:ln w="12700">
              <a:noFill/>
              <a:miter lim="800000"/>
              <a:headEnd/>
              <a:tailEnd/>
            </a:ln>
            <a:effectLst/>
          </p:spPr>
          <p:txBody>
            <a:bodyPr wrap="square" lIns="91425" tIns="45712" rIns="91425" bIns="45712">
              <a:spAutoFit/>
            </a:bodyPr>
            <a:lstStyle/>
            <a:p>
              <a:pPr eaLnBrk="0" hangingPunct="0">
                <a:spcBef>
                  <a:spcPct val="50000"/>
                </a:spcBef>
              </a:pPr>
              <a:r>
                <a:rPr lang="en-US" sz="2400" smtClean="0">
                  <a:solidFill>
                    <a:srgbClr val="00338D"/>
                  </a:solidFill>
                </a:rPr>
                <a:t>+</a:t>
              </a:r>
              <a:endParaRPr lang="en-US" sz="2400">
                <a:solidFill>
                  <a:srgbClr val="00338D"/>
                </a:solidFill>
              </a:endParaRPr>
            </a:p>
          </p:txBody>
        </p:sp>
        <p:sp>
          <p:nvSpPr>
            <p:cNvPr id="39" name="Text Box 9"/>
            <p:cNvSpPr txBox="1">
              <a:spLocks noChangeArrowheads="1"/>
            </p:cNvSpPr>
            <p:nvPr/>
          </p:nvSpPr>
          <p:spPr bwMode="auto">
            <a:xfrm>
              <a:off x="1781111" y="4095109"/>
              <a:ext cx="1424100" cy="1631200"/>
            </a:xfrm>
            <a:prstGeom prst="rect">
              <a:avLst/>
            </a:prstGeom>
            <a:noFill/>
            <a:ln w="12700">
              <a:noFill/>
              <a:miter lim="800000"/>
              <a:headEnd/>
              <a:tailEnd/>
            </a:ln>
            <a:effectLst/>
          </p:spPr>
          <p:txBody>
            <a:bodyPr wrap="square" lIns="0" tIns="45712" rIns="0" bIns="45712">
              <a:spAutoFit/>
            </a:bodyPr>
            <a:lstStyle/>
            <a:p>
              <a:pPr eaLnBrk="0" hangingPunct="0">
                <a:spcBef>
                  <a:spcPct val="50000"/>
                </a:spcBef>
              </a:pPr>
              <a:r>
                <a:rPr lang="en-US" sz="1000" smtClean="0">
                  <a:solidFill>
                    <a:srgbClr val="00338D"/>
                  </a:solidFill>
                </a:rPr>
                <a:t>Assumptions incorporated into model to forecast NPV of future cash flows, including:</a:t>
              </a:r>
            </a:p>
            <a:p>
              <a:pPr marL="87313" lvl="1" indent="-87313" eaLnBrk="0" hangingPunct="0">
                <a:spcBef>
                  <a:spcPts val="0"/>
                </a:spcBef>
                <a:buFont typeface="Arial" pitchFamily="34" charset="0"/>
                <a:buChar char="•"/>
              </a:pPr>
              <a:r>
                <a:rPr lang="en-GB" sz="1000" smtClean="0">
                  <a:solidFill>
                    <a:srgbClr val="00338D"/>
                  </a:solidFill>
                </a:rPr>
                <a:t>business plan and future growth</a:t>
              </a:r>
            </a:p>
            <a:p>
              <a:pPr marL="87313" lvl="1" indent="-87313" eaLnBrk="0" hangingPunct="0">
                <a:spcBef>
                  <a:spcPts val="0"/>
                </a:spcBef>
                <a:buFont typeface="Arial" pitchFamily="34" charset="0"/>
                <a:buChar char="•"/>
              </a:pPr>
              <a:r>
                <a:rPr lang="en-GB" sz="1000" smtClean="0">
                  <a:solidFill>
                    <a:srgbClr val="00338D"/>
                  </a:solidFill>
                </a:rPr>
                <a:t>working capital</a:t>
              </a:r>
            </a:p>
            <a:p>
              <a:pPr marL="87313" lvl="1" indent="-87313" eaLnBrk="0" hangingPunct="0">
                <a:spcBef>
                  <a:spcPts val="0"/>
                </a:spcBef>
                <a:buFont typeface="Arial" pitchFamily="34" charset="0"/>
                <a:buChar char="•"/>
              </a:pPr>
              <a:r>
                <a:rPr lang="en-GB" sz="1000" smtClean="0">
                  <a:solidFill>
                    <a:srgbClr val="00338D"/>
                  </a:solidFill>
                </a:rPr>
                <a:t>capex requirements</a:t>
              </a:r>
            </a:p>
            <a:p>
              <a:pPr marL="87313" lvl="1" indent="-87313" eaLnBrk="0" hangingPunct="0">
                <a:spcBef>
                  <a:spcPts val="0"/>
                </a:spcBef>
                <a:buFont typeface="Arial" pitchFamily="34" charset="0"/>
                <a:buChar char="•"/>
              </a:pPr>
              <a:r>
                <a:rPr lang="en-GB" sz="1000" smtClean="0">
                  <a:solidFill>
                    <a:srgbClr val="00338D"/>
                  </a:solidFill>
                </a:rPr>
                <a:t>financing and taxation</a:t>
              </a:r>
            </a:p>
            <a:p>
              <a:pPr marL="87313" lvl="1" indent="-87313" eaLnBrk="0" hangingPunct="0">
                <a:spcBef>
                  <a:spcPts val="0"/>
                </a:spcBef>
                <a:buFont typeface="Arial" pitchFamily="34" charset="0"/>
                <a:buChar char="•"/>
              </a:pPr>
              <a:r>
                <a:rPr lang="en-GB" sz="1000" smtClean="0">
                  <a:solidFill>
                    <a:srgbClr val="00338D"/>
                  </a:solidFill>
                </a:rPr>
                <a:t>discount factor...etc</a:t>
              </a:r>
              <a:endParaRPr lang="en-US" sz="1000">
                <a:solidFill>
                  <a:srgbClr val="00338D"/>
                </a:solidFill>
              </a:endParaRPr>
            </a:p>
          </p:txBody>
        </p:sp>
        <p:sp>
          <p:nvSpPr>
            <p:cNvPr id="40" name="Text Box 10"/>
            <p:cNvSpPr txBox="1">
              <a:spLocks noChangeArrowheads="1"/>
            </p:cNvSpPr>
            <p:nvPr/>
          </p:nvSpPr>
          <p:spPr bwMode="auto">
            <a:xfrm>
              <a:off x="3189428" y="4200397"/>
              <a:ext cx="1338604" cy="246205"/>
            </a:xfrm>
            <a:prstGeom prst="rect">
              <a:avLst/>
            </a:prstGeom>
            <a:noFill/>
            <a:ln w="12700">
              <a:noFill/>
              <a:miter lim="800000"/>
              <a:headEnd/>
              <a:tailEnd/>
            </a:ln>
            <a:effectLst/>
          </p:spPr>
          <p:txBody>
            <a:bodyPr wrap="square" lIns="0" tIns="45712" rIns="0" bIns="45712">
              <a:spAutoFit/>
            </a:bodyPr>
            <a:lstStyle/>
            <a:p>
              <a:pPr algn="ctr" eaLnBrk="0" hangingPunct="0">
                <a:spcBef>
                  <a:spcPct val="50000"/>
                </a:spcBef>
              </a:pPr>
              <a:r>
                <a:rPr lang="en-US" sz="1000" smtClean="0">
                  <a:solidFill>
                    <a:srgbClr val="00338D"/>
                  </a:solidFill>
                </a:rPr>
                <a:t>Headline price</a:t>
              </a:r>
            </a:p>
          </p:txBody>
        </p:sp>
        <p:sp>
          <p:nvSpPr>
            <p:cNvPr id="41" name="AutoShape 11"/>
            <p:cNvSpPr>
              <a:spLocks noChangeArrowheads="1"/>
            </p:cNvSpPr>
            <p:nvPr/>
          </p:nvSpPr>
          <p:spPr bwMode="auto">
            <a:xfrm rot="16200000">
              <a:off x="762743" y="3690617"/>
              <a:ext cx="381439" cy="380691"/>
            </a:xfrm>
            <a:prstGeom prst="rightArrow">
              <a:avLst>
                <a:gd name="adj1" fmla="val 42500"/>
                <a:gd name="adj2" fmla="val 53063"/>
              </a:avLst>
            </a:prstGeom>
            <a:solidFill>
              <a:srgbClr val="80BEC9"/>
            </a:solidFill>
            <a:ln w="12700">
              <a:noFill/>
              <a:miter lim="800000"/>
              <a:headEnd/>
              <a:tailEnd/>
            </a:ln>
            <a:effectLst/>
          </p:spPr>
          <p:txBody>
            <a:bodyPr wrap="none" anchor="ctr"/>
            <a:lstStyle/>
            <a:p>
              <a:endParaRPr lang="en-US" sz="1400"/>
            </a:p>
          </p:txBody>
        </p:sp>
        <p:sp>
          <p:nvSpPr>
            <p:cNvPr id="42" name="AutoShape 12"/>
            <p:cNvSpPr>
              <a:spLocks noChangeArrowheads="1"/>
            </p:cNvSpPr>
            <p:nvPr/>
          </p:nvSpPr>
          <p:spPr bwMode="auto">
            <a:xfrm rot="16200000">
              <a:off x="2164101" y="3690598"/>
              <a:ext cx="381439" cy="382160"/>
            </a:xfrm>
            <a:prstGeom prst="rightArrow">
              <a:avLst>
                <a:gd name="adj1" fmla="val 42500"/>
                <a:gd name="adj2" fmla="val 52859"/>
              </a:avLst>
            </a:prstGeom>
            <a:solidFill>
              <a:srgbClr val="80BEC9"/>
            </a:solidFill>
            <a:ln w="12700">
              <a:noFill/>
              <a:miter lim="800000"/>
              <a:headEnd/>
              <a:tailEnd/>
            </a:ln>
            <a:effectLst/>
          </p:spPr>
          <p:txBody>
            <a:bodyPr wrap="none" anchor="ctr"/>
            <a:lstStyle/>
            <a:p>
              <a:endParaRPr lang="en-US" sz="1400"/>
            </a:p>
          </p:txBody>
        </p:sp>
        <p:sp>
          <p:nvSpPr>
            <p:cNvPr id="43" name="AutoShape 13"/>
            <p:cNvSpPr>
              <a:spLocks noChangeArrowheads="1"/>
            </p:cNvSpPr>
            <p:nvPr/>
          </p:nvSpPr>
          <p:spPr bwMode="auto">
            <a:xfrm rot="5400000">
              <a:off x="3656520" y="3700044"/>
              <a:ext cx="381439" cy="380691"/>
            </a:xfrm>
            <a:prstGeom prst="rightArrow">
              <a:avLst>
                <a:gd name="adj1" fmla="val 42500"/>
                <a:gd name="adj2" fmla="val 53063"/>
              </a:avLst>
            </a:prstGeom>
            <a:solidFill>
              <a:srgbClr val="80BEC9"/>
            </a:solidFill>
            <a:ln w="12700">
              <a:noFill/>
              <a:miter lim="800000"/>
              <a:headEnd/>
              <a:tailEnd/>
            </a:ln>
            <a:effectLst/>
          </p:spPr>
          <p:txBody>
            <a:bodyPr wrap="none" anchor="ctr"/>
            <a:lstStyle/>
            <a:p>
              <a:endParaRPr lang="en-US" sz="1400"/>
            </a:p>
          </p:txBody>
        </p:sp>
        <p:sp>
          <p:nvSpPr>
            <p:cNvPr id="44" name="Text Box 9"/>
            <p:cNvSpPr txBox="1">
              <a:spLocks noChangeArrowheads="1"/>
            </p:cNvSpPr>
            <p:nvPr/>
          </p:nvSpPr>
          <p:spPr bwMode="auto">
            <a:xfrm>
              <a:off x="302475" y="4126348"/>
              <a:ext cx="1324194" cy="1554255"/>
            </a:xfrm>
            <a:prstGeom prst="rect">
              <a:avLst/>
            </a:prstGeom>
            <a:noFill/>
            <a:ln w="12700">
              <a:noFill/>
              <a:miter lim="800000"/>
              <a:headEnd/>
              <a:tailEnd/>
            </a:ln>
            <a:effectLst/>
          </p:spPr>
          <p:txBody>
            <a:bodyPr wrap="square" lIns="0" tIns="45712" rIns="0" bIns="45712">
              <a:spAutoFit/>
            </a:bodyPr>
            <a:lstStyle/>
            <a:p>
              <a:pPr algn="ctr" eaLnBrk="0" hangingPunct="0">
                <a:spcBef>
                  <a:spcPct val="50000"/>
                </a:spcBef>
              </a:pPr>
              <a:r>
                <a:rPr lang="en-US" sz="1000" smtClean="0">
                  <a:solidFill>
                    <a:srgbClr val="00338D"/>
                  </a:solidFill>
                </a:rPr>
                <a:t>The DCF often uses current estimate of underlying EBITDA as benchmark or starting point</a:t>
              </a:r>
            </a:p>
            <a:p>
              <a:pPr algn="ctr" eaLnBrk="0" hangingPunct="0">
                <a:spcBef>
                  <a:spcPct val="50000"/>
                </a:spcBef>
              </a:pPr>
              <a:r>
                <a:rPr lang="en-US" sz="1000" smtClean="0">
                  <a:solidFill>
                    <a:srgbClr val="00338D"/>
                  </a:solidFill>
                </a:rPr>
                <a:t>This is likely to be derived from / informed by the quality of earnings analysis</a:t>
              </a:r>
              <a:endParaRPr lang="en-US" sz="1000">
                <a:solidFill>
                  <a:srgbClr val="00338D"/>
                </a:solidFill>
              </a:endParaRPr>
            </a:p>
          </p:txBody>
        </p:sp>
        <p:sp>
          <p:nvSpPr>
            <p:cNvPr id="45" name="Rectangle 44"/>
            <p:cNvSpPr/>
            <p:nvPr/>
          </p:nvSpPr>
          <p:spPr>
            <a:xfrm>
              <a:off x="240632" y="2040556"/>
              <a:ext cx="4244741" cy="3705725"/>
            </a:xfrm>
            <a:prstGeom prst="rect">
              <a:avLst/>
            </a:prstGeom>
            <a:noFill/>
            <a:ln w="9525">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4666649" y="2038952"/>
              <a:ext cx="4244741" cy="3707329"/>
            </a:xfrm>
            <a:prstGeom prst="rect">
              <a:avLst/>
            </a:prstGeom>
            <a:noFill/>
            <a:ln w="9525">
              <a:solidFill>
                <a:srgbClr val="007C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utoShape 12"/>
            <p:cNvSpPr>
              <a:spLocks noChangeArrowheads="1"/>
            </p:cNvSpPr>
            <p:nvPr/>
          </p:nvSpPr>
          <p:spPr bwMode="auto">
            <a:xfrm>
              <a:off x="2935704" y="3166712"/>
              <a:ext cx="259883" cy="346510"/>
            </a:xfrm>
            <a:prstGeom prst="rightArrow">
              <a:avLst>
                <a:gd name="adj1" fmla="val 42732"/>
                <a:gd name="adj2" fmla="val 64407"/>
              </a:avLst>
            </a:prstGeom>
            <a:noFill/>
            <a:ln w="19050">
              <a:solidFill>
                <a:prstClr val="black"/>
              </a:solidFill>
              <a:miter lim="800000"/>
              <a:headEnd/>
              <a:tailEnd/>
            </a:ln>
            <a:effectLst/>
          </p:spPr>
          <p:txBody>
            <a:bodyPr wrap="none" anchor="ctr"/>
            <a:lstStyle/>
            <a:p>
              <a:endParaRPr lang="en-US" sz="1400"/>
            </a:p>
          </p:txBody>
        </p:sp>
      </p:grpSp>
      <p:sp>
        <p:nvSpPr>
          <p:cNvPr id="48" name="AutoShape 8"/>
          <p:cNvSpPr>
            <a:spLocks noChangeArrowheads="1"/>
          </p:cNvSpPr>
          <p:nvPr/>
        </p:nvSpPr>
        <p:spPr bwMode="auto">
          <a:xfrm flipH="1" flipV="1">
            <a:off x="6372293" y="1552536"/>
            <a:ext cx="485191" cy="255370"/>
          </a:xfrm>
          <a:prstGeom prst="upArrow">
            <a:avLst>
              <a:gd name="adj1" fmla="val 63852"/>
              <a:gd name="adj2" fmla="val 57442"/>
            </a:avLst>
          </a:prstGeom>
          <a:solidFill>
            <a:srgbClr val="C792C6"/>
          </a:solidFill>
          <a:ln w="6350">
            <a:noFill/>
            <a:miter lim="800000"/>
            <a:headEnd type="none" w="sm" len="sm"/>
            <a:tailEnd type="none" w="sm" len="sm"/>
          </a:ln>
          <a:effectLst/>
        </p:spPr>
        <p:txBody>
          <a:bodyPr rot="10800000" wrap="none" anchor="ctr"/>
          <a:lstStyle/>
          <a:p>
            <a:pPr algn="ctr" defTabSz="762000"/>
            <a:endParaRPr lang="de-DE" sz="1800"/>
          </a:p>
        </p:txBody>
      </p:sp>
      <p:sp>
        <p:nvSpPr>
          <p:cNvPr id="50" name="Rectangle 3"/>
          <p:cNvSpPr txBox="1">
            <a:spLocks noChangeArrowheads="1"/>
          </p:cNvSpPr>
          <p:nvPr/>
        </p:nvSpPr>
        <p:spPr bwMode="auto">
          <a:xfrm>
            <a:off x="46591" y="5988033"/>
            <a:ext cx="8908869" cy="38679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ctr" defTabSz="914400" rtl="0" eaLnBrk="1" fontAlgn="base" latinLnBrk="0" hangingPunct="1">
              <a:lnSpc>
                <a:spcPct val="100000"/>
              </a:lnSpc>
              <a:spcBef>
                <a:spcPct val="50000"/>
              </a:spcBef>
              <a:spcAft>
                <a:spcPts val="300"/>
              </a:spcAft>
              <a:buClr>
                <a:schemeClr val="accent1"/>
              </a:buClr>
              <a:buSzPct val="75000"/>
              <a:buFontTx/>
              <a:buNone/>
              <a:tabLst>
                <a:tab pos="231775" algn="l"/>
              </a:tabLst>
              <a:defRPr/>
            </a:pPr>
            <a:r>
              <a:rPr kumimoji="0" lang="en-GB" sz="1600" b="1" i="1" u="none" strike="noStrike" kern="0" cap="none" spc="0" normalizeH="0" baseline="0" noProof="0" smtClean="0">
                <a:ln>
                  <a:noFill/>
                </a:ln>
                <a:solidFill>
                  <a:srgbClr val="8E258D"/>
                </a:solidFill>
                <a:effectLst/>
                <a:uLnTx/>
                <a:uFillTx/>
                <a:latin typeface="+mn-lt"/>
                <a:ea typeface="+mn-ea"/>
                <a:cs typeface="+mn-cs"/>
              </a:rPr>
              <a:t>...the underlying</a:t>
            </a:r>
            <a:r>
              <a:rPr kumimoji="0" lang="en-GB" sz="1600" b="1" i="1" u="none" strike="noStrike" kern="0" cap="none" spc="0" normalizeH="0" noProof="0" smtClean="0">
                <a:ln>
                  <a:noFill/>
                </a:ln>
                <a:solidFill>
                  <a:srgbClr val="8E258D"/>
                </a:solidFill>
                <a:effectLst/>
                <a:uLnTx/>
                <a:uFillTx/>
                <a:latin typeface="+mn-lt"/>
                <a:ea typeface="+mn-ea"/>
                <a:cs typeface="+mn-cs"/>
              </a:rPr>
              <a:t> EBITDA of the busines is key to both methods!</a:t>
            </a:r>
            <a:endParaRPr kumimoji="0" lang="en-GB" sz="1600" b="0" i="0" u="none" strike="noStrike" kern="0" cap="none" spc="0" normalizeH="0" baseline="0" noProof="0" smtClean="0">
              <a:ln>
                <a:noFill/>
              </a:ln>
              <a:solidFill>
                <a:srgbClr val="8E258D"/>
              </a:solidFill>
              <a:effectLst/>
              <a:uLnTx/>
              <a:uFillTx/>
              <a:latin typeface="+mn-lt"/>
              <a:ea typeface="+mn-ea"/>
              <a:cs typeface="+mn-cs"/>
            </a:endParaRPr>
          </a:p>
          <a:p>
            <a:pPr marL="231775" marR="0" lvl="1" indent="-231775" algn="ctr"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GB" sz="1600" b="0" i="0" u="none" strike="noStrike" kern="0" cap="none" spc="0" normalizeH="0" baseline="0" noProof="0" smtClean="0">
              <a:ln>
                <a:noFill/>
              </a:ln>
              <a:solidFill>
                <a:srgbClr val="8E258D"/>
              </a:solidFill>
              <a:effectLst/>
              <a:uLnTx/>
              <a:uFillTx/>
              <a:latin typeface="+mn-lt"/>
              <a:cs typeface="+mn-cs"/>
            </a:endParaRPr>
          </a:p>
          <a:p>
            <a:pPr marL="231775" marR="0" lvl="1" indent="-231775" algn="ctr"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GB" sz="1600" b="0" i="0" u="none" strike="noStrike" kern="0" cap="none" spc="0" normalizeH="0" baseline="0" noProof="0" smtClean="0">
              <a:ln>
                <a:noFill/>
              </a:ln>
              <a:solidFill>
                <a:srgbClr val="8E258D"/>
              </a:solidFill>
              <a:effectLst/>
              <a:uLnTx/>
              <a:uFillTx/>
              <a:latin typeface="+mn-lt"/>
              <a:cs typeface="+mn-cs"/>
            </a:endParaRPr>
          </a:p>
          <a:p>
            <a:pPr marL="231775" marR="0" lvl="1" indent="-231775" algn="ctr"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600" b="0" i="0" u="none" strike="noStrike" kern="0" cap="none" spc="0" normalizeH="0" baseline="0" noProof="0" smtClean="0">
              <a:ln>
                <a:noFill/>
              </a:ln>
              <a:solidFill>
                <a:srgbClr val="8E258D"/>
              </a:solidFill>
              <a:effectLst/>
              <a:uLnTx/>
              <a:uFillTx/>
              <a:latin typeface="+mn-lt"/>
              <a:cs typeface="+mn-cs"/>
            </a:endParaRPr>
          </a:p>
          <a:p>
            <a:pPr marL="231775" marR="0" lvl="0" indent="-231775" algn="ctr"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600" b="0" i="0" u="none" strike="noStrike" kern="0" cap="none" spc="0" normalizeH="0" baseline="0" noProof="0" smtClean="0">
              <a:ln>
                <a:noFill/>
              </a:ln>
              <a:solidFill>
                <a:srgbClr val="8E258D"/>
              </a:solidFill>
              <a:effectLst/>
              <a:uLnTx/>
              <a:uFillTx/>
              <a:latin typeface="+mn-lt"/>
              <a:ea typeface="+mn-ea"/>
              <a:cs typeface="+mn-cs"/>
            </a:endParaRPr>
          </a:p>
          <a:p>
            <a:pPr marL="231775" marR="0" lvl="0" indent="-231775" algn="ctr"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600" b="0" i="0" u="none" strike="noStrike" kern="0" cap="none" spc="0" normalizeH="0" baseline="0" noProof="0" smtClean="0">
              <a:ln>
                <a:noFill/>
              </a:ln>
              <a:solidFill>
                <a:srgbClr val="8E258D"/>
              </a:solidFill>
              <a:effectLst/>
              <a:uLnTx/>
              <a:uFillTx/>
              <a:latin typeface="+mn-lt"/>
              <a:ea typeface="+mn-ea"/>
              <a:cs typeface="+mn-cs"/>
            </a:endParaRPr>
          </a:p>
          <a:p>
            <a:pPr marL="231775" marR="0" lvl="0" indent="-231775" algn="ctr"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tab pos="231775" algn="l"/>
              </a:tabLst>
              <a:defRPr/>
            </a:pPr>
            <a:endParaRPr kumimoji="0" lang="en-US" sz="1600" b="0" i="0" u="none" strike="noStrike" kern="0" cap="none" spc="0" normalizeH="0" baseline="0" noProof="0" smtClean="0">
              <a:ln>
                <a:noFill/>
              </a:ln>
              <a:solidFill>
                <a:srgbClr val="8E258D"/>
              </a:solidFill>
              <a:effectLst/>
              <a:uLnTx/>
              <a:uFillTx/>
              <a:latin typeface="+mn-lt"/>
              <a:ea typeface="+mn-ea"/>
              <a:cs typeface="+mn-cs"/>
            </a:endParaRPr>
          </a:p>
          <a:p>
            <a:pPr marL="0" marR="0" lvl="0" indent="0" algn="ctr" defTabSz="914400" rtl="0" eaLnBrk="1" fontAlgn="base" latinLnBrk="0" hangingPunct="1">
              <a:lnSpc>
                <a:spcPct val="100000"/>
              </a:lnSpc>
              <a:spcBef>
                <a:spcPts val="300"/>
              </a:spcBef>
              <a:spcAft>
                <a:spcPts val="300"/>
              </a:spcAft>
              <a:buClrTx/>
              <a:buSzTx/>
              <a:buFontTx/>
              <a:buNone/>
              <a:tabLst/>
              <a:defRPr/>
            </a:pPr>
            <a:endParaRPr kumimoji="0" lang="en-US" sz="1600" b="1" i="0" u="none" strike="noStrike" kern="0" cap="none" spc="0" normalizeH="0" baseline="0" noProof="0" smtClean="0">
              <a:ln>
                <a:noFill/>
              </a:ln>
              <a:solidFill>
                <a:srgbClr val="8E258D"/>
              </a:solidFill>
              <a:effectLst/>
              <a:uLnTx/>
              <a:uFillTx/>
              <a:latin typeface="+mn-lt"/>
              <a:ea typeface="+mn-ea"/>
              <a:cs typeface="+mn-cs"/>
            </a:endParaRPr>
          </a:p>
          <a:p>
            <a:pPr marL="0" marR="0" lvl="0" indent="0" algn="ctr" defTabSz="914400" rtl="0" eaLnBrk="1" fontAlgn="base" latinLnBrk="0" hangingPunct="1">
              <a:lnSpc>
                <a:spcPct val="100000"/>
              </a:lnSpc>
              <a:spcBef>
                <a:spcPts val="300"/>
              </a:spcBef>
              <a:spcAft>
                <a:spcPts val="300"/>
              </a:spcAft>
              <a:buClrTx/>
              <a:buSzTx/>
              <a:buFontTx/>
              <a:buNone/>
              <a:tabLst/>
              <a:defRPr/>
            </a:pPr>
            <a:endParaRPr kumimoji="0" lang="en-US" sz="1600" b="0" i="0" u="none" strike="noStrike" kern="0" cap="none" spc="0" normalizeH="0" baseline="0" noProof="0" dirty="0" smtClean="0">
              <a:ln>
                <a:noFill/>
              </a:ln>
              <a:solidFill>
                <a:srgbClr val="8E258D"/>
              </a:solidFill>
              <a:effectLst/>
              <a:uLnTx/>
              <a:uFillTx/>
              <a:latin typeface="+mn-lt"/>
              <a:ea typeface="+mn-ea"/>
              <a:cs typeface="+mn-cs"/>
            </a:endParaRPr>
          </a:p>
        </p:txBody>
      </p:sp>
      <p:sp>
        <p:nvSpPr>
          <p:cNvPr id="55" name="AutoShape 8"/>
          <p:cNvSpPr>
            <a:spLocks noChangeArrowheads="1"/>
          </p:cNvSpPr>
          <p:nvPr/>
        </p:nvSpPr>
        <p:spPr bwMode="auto">
          <a:xfrm flipH="1" flipV="1">
            <a:off x="2130225" y="5662622"/>
            <a:ext cx="485191" cy="255370"/>
          </a:xfrm>
          <a:prstGeom prst="upArrow">
            <a:avLst>
              <a:gd name="adj1" fmla="val 63852"/>
              <a:gd name="adj2" fmla="val 57442"/>
            </a:avLst>
          </a:prstGeom>
          <a:solidFill>
            <a:srgbClr val="C792C6"/>
          </a:solidFill>
          <a:ln w="6350">
            <a:noFill/>
            <a:miter lim="800000"/>
            <a:headEnd type="none" w="sm" len="sm"/>
            <a:tailEnd type="none" w="sm" len="sm"/>
          </a:ln>
          <a:effectLst/>
        </p:spPr>
        <p:txBody>
          <a:bodyPr rot="10800000" wrap="none" anchor="ctr"/>
          <a:lstStyle/>
          <a:p>
            <a:pPr algn="ctr" defTabSz="762000"/>
            <a:endParaRPr lang="de-DE" sz="1800"/>
          </a:p>
        </p:txBody>
      </p:sp>
      <p:sp>
        <p:nvSpPr>
          <p:cNvPr id="56" name="AutoShape 8"/>
          <p:cNvSpPr>
            <a:spLocks noChangeArrowheads="1"/>
          </p:cNvSpPr>
          <p:nvPr/>
        </p:nvSpPr>
        <p:spPr bwMode="auto">
          <a:xfrm flipH="1" flipV="1">
            <a:off x="6336157" y="5664194"/>
            <a:ext cx="485191" cy="255370"/>
          </a:xfrm>
          <a:prstGeom prst="upArrow">
            <a:avLst>
              <a:gd name="adj1" fmla="val 63852"/>
              <a:gd name="adj2" fmla="val 57442"/>
            </a:avLst>
          </a:prstGeom>
          <a:solidFill>
            <a:srgbClr val="C792C6"/>
          </a:solidFill>
          <a:ln w="6350">
            <a:noFill/>
            <a:miter lim="800000"/>
            <a:headEnd type="none" w="sm" len="sm"/>
            <a:tailEnd type="none" w="sm" len="sm"/>
          </a:ln>
          <a:effectLst/>
        </p:spPr>
        <p:txBody>
          <a:bodyPr rot="10800000" wrap="none" anchor="ctr"/>
          <a:lstStyle/>
          <a:p>
            <a:pPr algn="ctr" defTabSz="762000"/>
            <a:endParaRPr lang="de-DE" sz="1800"/>
          </a:p>
        </p:txBody>
      </p:sp>
      <p:pic>
        <p:nvPicPr>
          <p:cNvPr id="51" name="Picture 50"/>
          <p:cNvPicPr>
            <a:picLocks noChangeAspect="1" noChangeArrowheads="1"/>
          </p:cNvPicPr>
          <p:nvPr/>
        </p:nvPicPr>
        <p:blipFill>
          <a:blip r:embed="rId5"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white">
          <a:xfrm>
            <a:off x="152400" y="0"/>
            <a:ext cx="8991600"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1600" dirty="0" smtClean="0">
                <a:solidFill>
                  <a:schemeClr val="accent1">
                    <a:lumMod val="20000"/>
                    <a:lumOff val="80000"/>
                  </a:schemeClr>
                </a:solidFill>
              </a:rPr>
              <a:t>Quality of earnings: Key concepts guide</a:t>
            </a:r>
            <a:br>
              <a:rPr lang="en-US" altLang="en-US" sz="1600" dirty="0" smtClean="0">
                <a:solidFill>
                  <a:schemeClr val="accent1">
                    <a:lumMod val="20000"/>
                    <a:lumOff val="80000"/>
                  </a:schemeClr>
                </a:solidFill>
              </a:rPr>
            </a:br>
            <a:r>
              <a:rPr kumimoji="0" lang="en-US" b="1" i="0" u="none" strike="noStrike" kern="0" cap="none" spc="0" normalizeH="0" baseline="0" noProof="0" dirty="0" smtClean="0">
                <a:ln>
                  <a:noFill/>
                </a:ln>
                <a:solidFill>
                  <a:schemeClr val="bg1"/>
                </a:solidFill>
                <a:effectLst/>
                <a:uLnTx/>
                <a:uFillTx/>
              </a:rPr>
              <a:t>How does </a:t>
            </a:r>
            <a:r>
              <a:rPr kumimoji="0" lang="en-US" b="1" i="0" u="none" strike="noStrike" kern="0" cap="none" spc="0" normalizeH="0" noProof="0" dirty="0" smtClean="0">
                <a:ln>
                  <a:noFill/>
                </a:ln>
                <a:solidFill>
                  <a:schemeClr val="bg1"/>
                </a:solidFill>
                <a:effectLst/>
                <a:uLnTx/>
                <a:uFillTx/>
              </a:rPr>
              <a:t>the valuation model link to the purchase price</a:t>
            </a:r>
            <a:r>
              <a:rPr kumimoji="0" lang="en-US" b="1" i="0" u="none" strike="noStrike" kern="0" cap="none" spc="0" normalizeH="0" baseline="0" noProof="0" dirty="0" smtClean="0">
                <a:ln>
                  <a:noFill/>
                </a:ln>
                <a:solidFill>
                  <a:schemeClr val="bg1"/>
                </a:solidFill>
                <a:effectLst/>
                <a:uLnTx/>
                <a:uFillTx/>
              </a:rPr>
              <a:t>? </a:t>
            </a:r>
            <a:endParaRPr kumimoji="0" lang="en-US" altLang="en-US" b="1" i="0" u="none" strike="noStrike" kern="0" cap="none" spc="0" normalizeH="0" baseline="0" noProof="0" dirty="0" smtClean="0">
              <a:ln>
                <a:noFill/>
              </a:ln>
              <a:solidFill>
                <a:schemeClr val="bg1"/>
              </a:solidFill>
              <a:effectLst/>
              <a:uLnTx/>
              <a:uFillTx/>
              <a:latin typeface="Arial" charset="0"/>
              <a:ea typeface="+mj-ea"/>
              <a:cs typeface="Arial" charset="0"/>
            </a:endParaRPr>
          </a:p>
        </p:txBody>
      </p:sp>
      <p:sp>
        <p:nvSpPr>
          <p:cNvPr id="49" name="Rectangle 3"/>
          <p:cNvSpPr txBox="1">
            <a:spLocks noChangeArrowheads="1"/>
          </p:cNvSpPr>
          <p:nvPr/>
        </p:nvSpPr>
        <p:spPr bwMode="auto">
          <a:xfrm>
            <a:off x="313425" y="1297285"/>
            <a:ext cx="4438650" cy="453628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600" b="1" i="0" u="none" strike="noStrike" kern="0" cap="none" spc="0" normalizeH="0" baseline="0" noProof="0" dirty="0" smtClean="0">
                <a:ln>
                  <a:noFill/>
                </a:ln>
                <a:solidFill>
                  <a:srgbClr val="00338D"/>
                </a:solidFill>
                <a:effectLst/>
                <a:uLnTx/>
                <a:uFillTx/>
                <a:latin typeface="+mn-lt"/>
                <a:ea typeface="+mn-ea"/>
                <a:cs typeface="+mn-cs"/>
              </a:rPr>
              <a:t>Headline price			$m</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PE multiple (EBITDA x multiple)	XYZ</a:t>
            </a:r>
          </a:p>
          <a:p>
            <a:pPr marL="166688" lvl="1" indent="15875">
              <a:spcBef>
                <a:spcPts val="300"/>
              </a:spcBef>
              <a:spcAft>
                <a:spcPts val="300"/>
              </a:spcAft>
              <a:buClr>
                <a:schemeClr val="accent1"/>
              </a:buClr>
              <a:buSzPct val="65000"/>
            </a:pPr>
            <a:r>
              <a:rPr lang="en-GB" sz="1600" kern="0" dirty="0" smtClean="0">
                <a:latin typeface="+mn-lt"/>
                <a:cs typeface="+mn-cs"/>
              </a:rPr>
              <a:t>o</a:t>
            </a:r>
            <a:r>
              <a:rPr kumimoji="0" lang="en-GB" sz="1600" b="0" i="0" u="none" strike="noStrike" kern="0" cap="none" spc="0" normalizeH="0" baseline="0" noProof="0" dirty="0" smtClean="0">
                <a:ln>
                  <a:noFill/>
                </a:ln>
                <a:solidFill>
                  <a:schemeClr val="tx1"/>
                </a:solidFill>
                <a:effectLst/>
                <a:uLnTx/>
                <a:uFillTx/>
                <a:latin typeface="+mn-lt"/>
                <a:cs typeface="+mn-cs"/>
              </a:rPr>
              <a:t>r				or</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DCF				ABC</a:t>
            </a: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600" b="1" i="0" u="none" strike="noStrike" kern="0" cap="none" spc="0" normalizeH="0" baseline="0" noProof="0" dirty="0" smtClean="0">
                <a:ln>
                  <a:noFill/>
                </a:ln>
                <a:solidFill>
                  <a:srgbClr val="00338D"/>
                </a:solidFill>
                <a:effectLst/>
                <a:uLnTx/>
                <a:uFillTx/>
                <a:latin typeface="+mn-lt"/>
                <a:ea typeface="+mn-ea"/>
                <a:cs typeface="+mn-cs"/>
              </a:rPr>
              <a:t>Price adjustments</a:t>
            </a:r>
          </a:p>
          <a:p>
            <a:pPr marL="166688" marR="0" lvl="1" indent="-165100"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Completion mechanism</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Net debt/cash			(B)</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Working capital		 	 G</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err="1" smtClean="0">
                <a:ln>
                  <a:noFill/>
                </a:ln>
                <a:solidFill>
                  <a:schemeClr val="tx1"/>
                </a:solidFill>
                <a:effectLst/>
                <a:uLnTx/>
                <a:uFillTx/>
                <a:latin typeface="+mn-lt"/>
                <a:cs typeface="+mn-cs"/>
              </a:rPr>
              <a:t>Capex</a:t>
            </a:r>
            <a:r>
              <a:rPr kumimoji="0" lang="en-GB" sz="1600" b="0" i="0" u="none" strike="noStrike" kern="0" cap="none" spc="0" normalizeH="0" baseline="0" noProof="0" dirty="0" smtClean="0">
                <a:ln>
                  <a:noFill/>
                </a:ln>
                <a:solidFill>
                  <a:schemeClr val="tx1"/>
                </a:solidFill>
                <a:effectLst/>
                <a:uLnTx/>
                <a:uFillTx/>
                <a:latin typeface="+mn-lt"/>
                <a:cs typeface="+mn-cs"/>
              </a:rPr>
              <a:t>			(F)</a:t>
            </a:r>
          </a:p>
          <a:p>
            <a:pPr marL="166688" marR="0" lvl="1" indent="-165100" algn="l" defTabSz="914400" rtl="0" eaLnBrk="1" fontAlgn="base" latinLnBrk="0" hangingPunct="1">
              <a:lnSpc>
                <a:spcPct val="100000"/>
              </a:lnSpc>
              <a:spcBef>
                <a:spcPts val="300"/>
              </a:spcBef>
              <a:spcAft>
                <a:spcPts val="300"/>
              </a:spcAft>
              <a:buClr>
                <a:schemeClr val="accent1"/>
              </a:buClr>
              <a:buSzPct val="65000"/>
              <a:buFont typeface="Wingdings" pitchFamily="2" charset="2"/>
              <a:buNone/>
              <a:tabLst/>
              <a:defRPr/>
            </a:pPr>
            <a:r>
              <a:rPr kumimoji="0" lang="en-GB" sz="1600" b="1" i="0" u="none" strike="noStrike" kern="0" cap="none" spc="0" normalizeH="0" baseline="0" noProof="0" dirty="0" smtClean="0">
                <a:ln>
                  <a:noFill/>
                </a:ln>
                <a:solidFill>
                  <a:srgbClr val="00338D"/>
                </a:solidFill>
                <a:effectLst/>
                <a:uLnTx/>
                <a:uFillTx/>
                <a:latin typeface="+mn-lt"/>
                <a:ea typeface="+mn-ea"/>
                <a:cs typeface="+mn-cs"/>
              </a:rPr>
              <a:t>Other matters</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Commitments			 H</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Liabilities			 L</a:t>
            </a:r>
          </a:p>
          <a:p>
            <a:pPr marL="346075" marR="0" lvl="2" indent="-179388" algn="l" defTabSz="914400" rtl="0" eaLnBrk="1" fontAlgn="base" latinLnBrk="0" hangingPunct="1">
              <a:lnSpc>
                <a:spcPct val="100000"/>
              </a:lnSpc>
              <a:spcBef>
                <a:spcPts val="300"/>
              </a:spcBef>
              <a:spcAft>
                <a:spcPts val="300"/>
              </a:spcAft>
              <a:buClr>
                <a:schemeClr val="accent1"/>
              </a:buClr>
              <a:buSzPct val="65000"/>
              <a:buFont typeface="Arial" pitchFamily="34" charset="0"/>
              <a:buChar char="–"/>
              <a:tabLst/>
              <a:defRPr/>
            </a:pPr>
            <a:r>
              <a:rPr kumimoji="0" lang="en-GB" sz="1600" b="0" i="0" u="none" strike="noStrike" kern="0" cap="none" spc="0" normalizeH="0" baseline="0" noProof="0" dirty="0" smtClean="0">
                <a:ln>
                  <a:noFill/>
                </a:ln>
                <a:solidFill>
                  <a:schemeClr val="tx1"/>
                </a:solidFill>
                <a:effectLst/>
                <a:uLnTx/>
                <a:uFillTx/>
                <a:latin typeface="+mn-lt"/>
                <a:cs typeface="+mn-cs"/>
              </a:rPr>
              <a:t>Excess assets			 R	</a:t>
            </a: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GB" sz="1600" b="1" i="0" u="none" strike="noStrike" kern="0" cap="none" spc="0" normalizeH="0" baseline="0" noProof="0" dirty="0" smtClean="0">
                <a:ln>
                  <a:noFill/>
                </a:ln>
                <a:solidFill>
                  <a:srgbClr val="00338D"/>
                </a:solidFill>
                <a:effectLst/>
                <a:uLnTx/>
                <a:uFillTx/>
                <a:latin typeface="+mn-lt"/>
                <a:ea typeface="+mn-ea"/>
                <a:cs typeface="+mn-cs"/>
              </a:rPr>
              <a:t>NET  PURCHASE PRICE		XXX</a:t>
            </a:r>
            <a:endParaRPr kumimoji="0" lang="en-GB" sz="1600" b="1" i="0" u="none" strike="noStrike" kern="0" cap="none" spc="0" normalizeH="0" baseline="0" noProof="0" dirty="0">
              <a:ln>
                <a:noFill/>
              </a:ln>
              <a:solidFill>
                <a:srgbClr val="00338D"/>
              </a:solidFill>
              <a:effectLst/>
              <a:uLnTx/>
              <a:uFillTx/>
              <a:latin typeface="+mn-lt"/>
              <a:ea typeface="+mn-ea"/>
              <a:cs typeface="+mn-cs"/>
            </a:endParaRPr>
          </a:p>
        </p:txBody>
      </p:sp>
      <p:sp>
        <p:nvSpPr>
          <p:cNvPr id="51" name="Line 4"/>
          <p:cNvSpPr>
            <a:spLocks noChangeShapeType="1"/>
          </p:cNvSpPr>
          <p:nvPr/>
        </p:nvSpPr>
        <p:spPr bwMode="auto">
          <a:xfrm>
            <a:off x="3760010" y="5578826"/>
            <a:ext cx="778119" cy="0"/>
          </a:xfrm>
          <a:prstGeom prst="line">
            <a:avLst/>
          </a:prstGeom>
          <a:noFill/>
          <a:ln w="6350">
            <a:solidFill>
              <a:schemeClr val="tx2"/>
            </a:solidFill>
            <a:round/>
            <a:headEnd/>
            <a:tailEnd/>
          </a:ln>
          <a:effectLst/>
        </p:spPr>
        <p:txBody>
          <a:bodyPr lIns="54000" tIns="54000" rIns="54000" bIns="0" anchor="ctr"/>
          <a:lstStyle/>
          <a:p>
            <a:endParaRPr lang="en-US"/>
          </a:p>
        </p:txBody>
      </p:sp>
      <p:sp>
        <p:nvSpPr>
          <p:cNvPr id="52" name="Line 5"/>
          <p:cNvSpPr>
            <a:spLocks noChangeShapeType="1"/>
          </p:cNvSpPr>
          <p:nvPr/>
        </p:nvSpPr>
        <p:spPr bwMode="auto">
          <a:xfrm>
            <a:off x="3760010" y="6065714"/>
            <a:ext cx="778119" cy="0"/>
          </a:xfrm>
          <a:prstGeom prst="line">
            <a:avLst/>
          </a:prstGeom>
          <a:noFill/>
          <a:ln w="6350">
            <a:solidFill>
              <a:schemeClr val="tx2"/>
            </a:solidFill>
            <a:round/>
            <a:headEnd/>
            <a:tailEnd/>
          </a:ln>
          <a:effectLst/>
        </p:spPr>
        <p:txBody>
          <a:bodyPr lIns="54000" tIns="54000" rIns="54000" bIns="0" anchor="ctr"/>
          <a:lstStyle/>
          <a:p>
            <a:endParaRPr lang="en-US"/>
          </a:p>
        </p:txBody>
      </p:sp>
      <p:sp>
        <p:nvSpPr>
          <p:cNvPr id="53" name="Text Box 6"/>
          <p:cNvSpPr txBox="1">
            <a:spLocks noChangeArrowheads="1"/>
          </p:cNvSpPr>
          <p:nvPr/>
        </p:nvSpPr>
        <p:spPr bwMode="auto">
          <a:xfrm>
            <a:off x="4730169" y="1860970"/>
            <a:ext cx="4413832" cy="331526"/>
          </a:xfrm>
          <a:prstGeom prst="rect">
            <a:avLst/>
          </a:prstGeom>
          <a:noFill/>
          <a:ln w="6350">
            <a:noFill/>
            <a:miter lim="800000"/>
            <a:headEnd/>
            <a:tailEnd/>
          </a:ln>
          <a:effectLst/>
        </p:spPr>
        <p:txBody>
          <a:bodyPr wrap="square" lIns="54000" tIns="54000" rIns="54000" bIns="0">
            <a:spAutoFit/>
          </a:bodyPr>
          <a:lstStyle/>
          <a:p>
            <a:r>
              <a:rPr lang="en-GB" smtClean="0">
                <a:solidFill>
                  <a:srgbClr val="8E258D"/>
                </a:solidFill>
              </a:rPr>
              <a:t>Valuation of EV </a:t>
            </a:r>
            <a:r>
              <a:rPr lang="en-GB">
                <a:solidFill>
                  <a:srgbClr val="8E258D"/>
                </a:solidFill>
              </a:rPr>
              <a:t>– </a:t>
            </a:r>
            <a:r>
              <a:rPr lang="en-GB" smtClean="0">
                <a:solidFill>
                  <a:srgbClr val="8E258D"/>
                </a:solidFill>
              </a:rPr>
              <a:t>headline price agreed</a:t>
            </a:r>
            <a:endParaRPr lang="en-GB" dirty="0">
              <a:solidFill>
                <a:srgbClr val="8E258D"/>
              </a:solidFill>
            </a:endParaRPr>
          </a:p>
        </p:txBody>
      </p:sp>
      <p:sp>
        <p:nvSpPr>
          <p:cNvPr id="54" name="Text Box 7"/>
          <p:cNvSpPr txBox="1">
            <a:spLocks noChangeArrowheads="1"/>
          </p:cNvSpPr>
          <p:nvPr/>
        </p:nvSpPr>
        <p:spPr bwMode="auto">
          <a:xfrm>
            <a:off x="4775350" y="3487297"/>
            <a:ext cx="4051016" cy="331526"/>
          </a:xfrm>
          <a:prstGeom prst="rect">
            <a:avLst/>
          </a:prstGeom>
          <a:noFill/>
          <a:ln w="6350">
            <a:noFill/>
            <a:miter lim="800000"/>
            <a:headEnd/>
            <a:tailEnd/>
          </a:ln>
          <a:effectLst/>
        </p:spPr>
        <p:txBody>
          <a:bodyPr wrap="square" lIns="54000" tIns="54000" rIns="54000" bIns="0">
            <a:spAutoFit/>
          </a:bodyPr>
          <a:lstStyle/>
          <a:p>
            <a:r>
              <a:rPr lang="en-GB" dirty="0" smtClean="0">
                <a:solidFill>
                  <a:srgbClr val="8E258D"/>
                </a:solidFill>
              </a:rPr>
              <a:t>SPA Completion </a:t>
            </a:r>
            <a:r>
              <a:rPr lang="en-GB" dirty="0">
                <a:solidFill>
                  <a:srgbClr val="8E258D"/>
                </a:solidFill>
              </a:rPr>
              <a:t>Accounts</a:t>
            </a:r>
          </a:p>
        </p:txBody>
      </p:sp>
      <p:sp>
        <p:nvSpPr>
          <p:cNvPr id="57" name="Text Box 8"/>
          <p:cNvSpPr txBox="1">
            <a:spLocks noChangeArrowheads="1"/>
          </p:cNvSpPr>
          <p:nvPr/>
        </p:nvSpPr>
        <p:spPr bwMode="auto">
          <a:xfrm>
            <a:off x="4787707" y="4479250"/>
            <a:ext cx="4202289" cy="885524"/>
          </a:xfrm>
          <a:prstGeom prst="rect">
            <a:avLst/>
          </a:prstGeom>
          <a:noFill/>
          <a:ln w="6350">
            <a:noFill/>
            <a:miter lim="800000"/>
            <a:headEnd/>
            <a:tailEnd/>
          </a:ln>
          <a:effectLst/>
        </p:spPr>
        <p:txBody>
          <a:bodyPr wrap="square" lIns="54000" tIns="54000" rIns="54000" bIns="0">
            <a:spAutoFit/>
          </a:bodyPr>
          <a:lstStyle/>
          <a:p>
            <a:r>
              <a:rPr lang="en-GB" dirty="0" smtClean="0">
                <a:solidFill>
                  <a:srgbClr val="8E258D"/>
                </a:solidFill>
              </a:rPr>
              <a:t>May be reflected in valuation for headline price or SPA </a:t>
            </a:r>
            <a:r>
              <a:rPr lang="en-GB" dirty="0">
                <a:solidFill>
                  <a:srgbClr val="8E258D"/>
                </a:solidFill>
              </a:rPr>
              <a:t>treatment</a:t>
            </a:r>
          </a:p>
          <a:p>
            <a:r>
              <a:rPr lang="en-GB" dirty="0" smtClean="0">
                <a:solidFill>
                  <a:srgbClr val="8E258D"/>
                </a:solidFill>
              </a:rPr>
              <a:t>(e.g. indemnities and warranties)</a:t>
            </a:r>
            <a:endParaRPr lang="en-GB" dirty="0">
              <a:solidFill>
                <a:srgbClr val="8E258D"/>
              </a:solidFill>
            </a:endParaRPr>
          </a:p>
        </p:txBody>
      </p:sp>
      <p:sp>
        <p:nvSpPr>
          <p:cNvPr id="58" name="AutoShape 9"/>
          <p:cNvSpPr>
            <a:spLocks/>
          </p:cNvSpPr>
          <p:nvPr/>
        </p:nvSpPr>
        <p:spPr bwMode="auto">
          <a:xfrm>
            <a:off x="4457115" y="1549676"/>
            <a:ext cx="201512" cy="1032063"/>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endParaRPr lang="en-US"/>
          </a:p>
        </p:txBody>
      </p:sp>
      <p:sp>
        <p:nvSpPr>
          <p:cNvPr id="59" name="AutoShape 10"/>
          <p:cNvSpPr>
            <a:spLocks/>
          </p:cNvSpPr>
          <p:nvPr/>
        </p:nvSpPr>
        <p:spPr bwMode="auto">
          <a:xfrm>
            <a:off x="4447488" y="3205220"/>
            <a:ext cx="201513" cy="966491"/>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endParaRPr lang="en-US"/>
          </a:p>
        </p:txBody>
      </p:sp>
      <p:sp>
        <p:nvSpPr>
          <p:cNvPr id="60" name="AutoShape 11"/>
          <p:cNvSpPr>
            <a:spLocks/>
          </p:cNvSpPr>
          <p:nvPr/>
        </p:nvSpPr>
        <p:spPr bwMode="auto">
          <a:xfrm>
            <a:off x="4475747" y="4488874"/>
            <a:ext cx="151107" cy="949408"/>
          </a:xfrm>
          <a:prstGeom prst="rightBrace">
            <a:avLst>
              <a:gd name="adj1" fmla="val 47243"/>
              <a:gd name="adj2" fmla="val 50000"/>
            </a:avLst>
          </a:prstGeom>
          <a:noFill/>
          <a:ln w="28575">
            <a:solidFill>
              <a:srgbClr val="8E258D"/>
            </a:solidFill>
            <a:round/>
            <a:headEnd/>
            <a:tailEnd/>
          </a:ln>
          <a:effectLst/>
        </p:spPr>
        <p:txBody>
          <a:bodyPr wrap="none" lIns="54000" tIns="54000" rIns="54000" bIns="0" anchor="ctr"/>
          <a:lstStyle/>
          <a:p>
            <a:endParaRPr lang="en-US"/>
          </a:p>
        </p:txBody>
      </p:sp>
      <p:sp>
        <p:nvSpPr>
          <p:cNvPr id="61" name="Oval 60"/>
          <p:cNvSpPr/>
          <p:nvPr/>
        </p:nvSpPr>
        <p:spPr>
          <a:xfrm>
            <a:off x="141402" y="1517715"/>
            <a:ext cx="3524081" cy="50426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72938" y="2196444"/>
            <a:ext cx="977131" cy="3865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noChangeArrowheads="1"/>
          </p:cNvPicPr>
          <p:nvPr/>
        </p:nvPicPr>
        <p:blipFill>
          <a:blip r:embed="rId3" cstate="print"/>
          <a:srcRect/>
          <a:stretch>
            <a:fillRect/>
          </a:stretch>
        </p:blipFill>
        <p:spPr bwMode="auto">
          <a:xfrm>
            <a:off x="80713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ADV_TOP" val="88.62504"/>
  <p:tag name="ADV_LEFT" val="14.12504"/>
  <p:tag name="ADV_HEIGHT" val="359.3197"/>
  <p:tag name="ADV_WIDTH" val="334.9616"/>
</p:tagLst>
</file>

<file path=ppt/tags/tag11.xml><?xml version="1.0" encoding="utf-8"?>
<p:tagLst xmlns:a="http://schemas.openxmlformats.org/drawingml/2006/main" xmlns:r="http://schemas.openxmlformats.org/officeDocument/2006/relationships" xmlns:p="http://schemas.openxmlformats.org/presentationml/2006/main">
  <p:tag name="ADV_TOP" val="88.62504"/>
  <p:tag name="ADV_LEFT" val="14.12504"/>
  <p:tag name="ADV_HEIGHT" val="359.3197"/>
  <p:tag name="ADV_WIDTH" val="334.9616"/>
</p:tagLst>
</file>

<file path=ppt/tags/tag12.xml><?xml version="1.0" encoding="utf-8"?>
<p:tagLst xmlns:a="http://schemas.openxmlformats.org/drawingml/2006/main" xmlns:r="http://schemas.openxmlformats.org/officeDocument/2006/relationships" xmlns:p="http://schemas.openxmlformats.org/presentationml/2006/main">
  <p:tag name="FASLEFT" val="146.25"/>
  <p:tag name="FASTOP" val="99.875"/>
  <p:tag name="FASHEIGHT" val="36"/>
  <p:tag name="FASWIDTH" val="51.25"/>
</p:tagLst>
</file>

<file path=ppt/tags/tag13.xml><?xml version="1.0" encoding="utf-8"?>
<p:tagLst xmlns:a="http://schemas.openxmlformats.org/drawingml/2006/main" xmlns:r="http://schemas.openxmlformats.org/officeDocument/2006/relationships" xmlns:p="http://schemas.openxmlformats.org/presentationml/2006/main">
  <p:tag name="FASLEFT" val="209"/>
  <p:tag name="FASTOP" val="141.875"/>
  <p:tag name="FASHEIGHT" val="30"/>
  <p:tag name="FASWIDTH" val="75.125"/>
</p:tagLst>
</file>

<file path=ppt/tags/tag14.xml><?xml version="1.0" encoding="utf-8"?>
<p:tagLst xmlns:a="http://schemas.openxmlformats.org/drawingml/2006/main" xmlns:r="http://schemas.openxmlformats.org/officeDocument/2006/relationships" xmlns:p="http://schemas.openxmlformats.org/presentationml/2006/main">
  <p:tag name="FASLEFT" val="146.25"/>
  <p:tag name="FASTOP" val="99.875"/>
  <p:tag name="FASHEIGHT" val="36"/>
  <p:tag name="FASWIDTH" val="51.25"/>
</p:tagLst>
</file>

<file path=ppt/tags/tag15.xml><?xml version="1.0" encoding="utf-8"?>
<p:tagLst xmlns:a="http://schemas.openxmlformats.org/drawingml/2006/main" xmlns:r="http://schemas.openxmlformats.org/officeDocument/2006/relationships" xmlns:p="http://schemas.openxmlformats.org/presentationml/2006/main">
  <p:tag name="FASLEFT" val="209"/>
  <p:tag name="FASTOP" val="141.875"/>
  <p:tag name="FASHEIGHT" val="30"/>
  <p:tag name="FASWIDTH" val="75.125"/>
</p:tagLst>
</file>

<file path=ppt/tags/tag16.xml><?xml version="1.0" encoding="utf-8"?>
<p:tagLst xmlns:a="http://schemas.openxmlformats.org/drawingml/2006/main" xmlns:r="http://schemas.openxmlformats.org/officeDocument/2006/relationships" xmlns:p="http://schemas.openxmlformats.org/presentationml/2006/main">
  <p:tag name="FASLEFT" val="146.25"/>
  <p:tag name="FASTOP" val="99.875"/>
  <p:tag name="FASHEIGHT" val="36"/>
  <p:tag name="FASWIDTH" val="51.25"/>
</p:tagLst>
</file>

<file path=ppt/tags/tag17.xml><?xml version="1.0" encoding="utf-8"?>
<p:tagLst xmlns:a="http://schemas.openxmlformats.org/drawingml/2006/main" xmlns:r="http://schemas.openxmlformats.org/officeDocument/2006/relationships" xmlns:p="http://schemas.openxmlformats.org/presentationml/2006/main">
  <p:tag name="FASLEFT" val="209"/>
  <p:tag name="FASTOP" val="141.875"/>
  <p:tag name="FASHEIGHT" val="30"/>
  <p:tag name="FASWIDTH" val="75.125"/>
</p:tagLst>
</file>

<file path=ppt/tags/tag18.xml><?xml version="1.0" encoding="utf-8"?>
<p:tagLst xmlns:a="http://schemas.openxmlformats.org/drawingml/2006/main" xmlns:r="http://schemas.openxmlformats.org/officeDocument/2006/relationships" xmlns:p="http://schemas.openxmlformats.org/presentationml/2006/main">
  <p:tag name="FASFONT" val="Univers55"/>
</p:tagLst>
</file>

<file path=ppt/tags/tag19.xml><?xml version="1.0" encoding="utf-8"?>
<p:tagLst xmlns:a="http://schemas.openxmlformats.org/drawingml/2006/main" xmlns:r="http://schemas.openxmlformats.org/officeDocument/2006/relationships" xmlns:p="http://schemas.openxmlformats.org/presentationml/2006/main">
  <p:tag name="FASFONT" val="Univers5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20.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ADV_TOP" val="88.62504"/>
  <p:tag name="ADV_LEFT" val="14.12504"/>
  <p:tag name="ADV_HEIGHT" val="253.1716"/>
  <p:tag name="ADV_WIDTH" val="334.9616"/>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FONT" val="Univers55"/>
</p:tagLst>
</file>

<file path=ppt/tags/tag8.xml><?xml version="1.0" encoding="utf-8"?>
<p:tagLst xmlns:a="http://schemas.openxmlformats.org/drawingml/2006/main" xmlns:r="http://schemas.openxmlformats.org/officeDocument/2006/relationships" xmlns:p="http://schemas.openxmlformats.org/presentationml/2006/main">
  <p:tag name="FASFONT" val="Univers55"/>
</p:tagLst>
</file>

<file path=ppt/tags/tag9.xml><?xml version="1.0" encoding="utf-8"?>
<p:tagLst xmlns:a="http://schemas.openxmlformats.org/drawingml/2006/main" xmlns:r="http://schemas.openxmlformats.org/officeDocument/2006/relationships" xmlns:p="http://schemas.openxmlformats.org/presentationml/2006/main">
  <p:tag name="FASFONT" val="Univers55"/>
</p:tagLst>
</file>

<file path=ppt/theme/theme1.xml><?xml version="1.0" encoding="utf-8"?>
<a:theme xmlns:a="http://schemas.openxmlformats.org/drawingml/2006/main" name="KPMG Template 2007">
  <a:themeElements>
    <a:clrScheme name="Custom 35">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E"/>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assist in gaining an understanding of fundamental concepts around quality of earnings. It explains what quality of earnings is, why our clients are interested in it, and how  our work is used by our client.</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FDD_WA_Earnings</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4A52108-ACF2-4E99-9ACA-8BAD7B49E716}"/>
</file>

<file path=customXml/itemProps2.xml><?xml version="1.0" encoding="utf-8"?>
<ds:datastoreItem xmlns:ds="http://schemas.openxmlformats.org/officeDocument/2006/customXml" ds:itemID="{8F8F4877-9725-4E06-B239-ECAA8865BC8D}"/>
</file>

<file path=customXml/itemProps3.xml><?xml version="1.0" encoding="utf-8"?>
<ds:datastoreItem xmlns:ds="http://schemas.openxmlformats.org/officeDocument/2006/customXml" ds:itemID="{9232178C-4924-4106-90EB-EC34DB51C1B2}"/>
</file>

<file path=customXml/itemProps4.xml><?xml version="1.0" encoding="utf-8"?>
<ds:datastoreItem xmlns:ds="http://schemas.openxmlformats.org/officeDocument/2006/customXml" ds:itemID="{3DACE019-21B0-4989-B3D2-8C46AA34DC99}"/>
</file>

<file path=docProps/app.xml><?xml version="1.0" encoding="utf-8"?>
<Properties xmlns="http://schemas.openxmlformats.org/officeDocument/2006/extended-properties" xmlns:vt="http://schemas.openxmlformats.org/officeDocument/2006/docPropsVTypes">
  <Template>KPMG Template 2007</Template>
  <TotalTime>0</TotalTime>
  <Words>3017</Words>
  <Application>Microsoft Office PowerPoint</Application>
  <PresentationFormat>Letter Paper (8.5x11 in)</PresentationFormat>
  <Paragraphs>353</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KPMG Template 2007</vt:lpstr>
      <vt:lpstr>Slide 0</vt:lpstr>
      <vt:lpstr>Slide 1</vt:lpstr>
      <vt:lpstr>Quality of earnings: Key concepts guide Contents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of Earnings Key Concepts Guide</dc:title>
  <dc:creator>Ramaswarmy, K.</dc:creator>
  <cp:keywords/>
  <dc:description/>
  <cp:lastModifiedBy/>
  <cp:revision>1</cp:revision>
  <dcterms:created xsi:type="dcterms:W3CDTF">2012-10-11T03:40:38Z</dcterms:created>
  <dcterms:modified xsi:type="dcterms:W3CDTF">2012-10-11T03:40:40Z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714000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assist in gaining an understanding of fundamental concepts around quality of earnings. It explains what quality of earnings is, why our clients are interested in it, and how  our work is used by our client.</vt:lpwstr>
  </property>
  <property fmtid="{D5CDD505-2E9C-101B-9397-08002B2CF9AE}" pid="7" name="Keyword">
    <vt:lpwstr>FDD_WA_Earnings</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18</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assist in gaining an understanding of fundamental concepts around quality of earnings. It explains what quality of earnings is, why our clients are interested in it, and how  our work is used by our client.</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15424343916120617024424521920120215616921520420536</vt:lpwstr>
  </property>
  <property fmtid="{D5CDD505-2E9C-101B-9397-08002B2CF9AE}" pid="84" name="AdvNativeURL">
    <vt:lpwstr/>
  </property>
  <property fmtid="{D5CDD505-2E9C-101B-9397-08002B2CF9AE}" pid="85" name="AdvServices">
    <vt:lpwstr>89</vt:lpwstr>
  </property>
  <property fmtid="{D5CDD505-2E9C-101B-9397-08002B2CF9AE}" pid="89" name="AdvSellSide">
    <vt:lpwstr>163164167206</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FDD_WA_Earnings</vt:lpwstr>
  </property>
  <property fmtid="{D5CDD505-2E9C-101B-9397-08002B2CF9AE}" pid="102" name="AdvRiskReviewer">
    <vt:lpwstr/>
  </property>
</Properties>
</file>