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7" autoAdjust="0"/>
    <p:restoredTop sz="92333" autoAdjust="0"/>
  </p:normalViewPr>
  <p:slideViewPr>
    <p:cSldViewPr snapToGrid="0" showGuides="1">
      <p:cViewPr varScale="1">
        <p:scale>
          <a:sx n="71" d="100"/>
          <a:sy n="71" d="100"/>
        </p:scale>
        <p:origin x="-1626"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Text Box 9"/>
          <p:cNvSpPr txBox="1">
            <a:spLocks noChangeArrowheads="1"/>
          </p:cNvSpPr>
          <p:nvPr userDrawn="1"/>
        </p:nvSpPr>
        <p:spPr bwMode="auto">
          <a:xfrm>
            <a:off x="219905" y="6380227"/>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6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rPr>
              <a:t>© </a:t>
            </a:r>
            <a:r>
              <a:rPr kumimoji="0" lang="en-US" sz="500" b="0" i="0" u="none" strike="noStrike" kern="0" cap="none" spc="0" normalizeH="0" baseline="0" noProof="0" dirty="0" smtClean="0">
                <a:ln>
                  <a:noFill/>
                </a:ln>
                <a:solidFill>
                  <a:srgbClr val="00338D"/>
                </a:solidFill>
                <a:effectLst/>
                <a:uLnTx/>
                <a:uFillTx/>
              </a:rPr>
              <a:t>2012 </a:t>
            </a:r>
            <a:r>
              <a:rPr kumimoji="0" lang="en-US" sz="500" b="0" i="0" u="none" strike="noStrike" kern="0" cap="none" spc="0" normalizeH="0" baseline="0" noProof="0" dirty="0">
                <a:ln>
                  <a:noFill/>
                </a:ln>
                <a:solidFill>
                  <a:srgbClr val="00338D"/>
                </a:solidFill>
                <a:effectLst/>
                <a:uLnTx/>
                <a:uFillTx/>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3200346"/>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Report checker</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Capabilities and benefits</a:t>
            </a: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Comment 28"/>
          <p:cNvSpPr>
            <a:spLocks noChangeArrowheads="1"/>
          </p:cNvSpPr>
          <p:nvPr/>
        </p:nvSpPr>
        <p:spPr bwMode="auto">
          <a:xfrm>
            <a:off x="4341182" y="1804657"/>
            <a:ext cx="4802820" cy="1045075"/>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1000" kern="0" dirty="0">
              <a:solidFill>
                <a:srgbClr val="FFFFFF"/>
              </a:solidFill>
            </a:endParaRPr>
          </a:p>
        </p:txBody>
      </p:sp>
      <p:pic>
        <p:nvPicPr>
          <p:cNvPr id="8"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TextBox 10"/>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r>
              <a:rPr lang="en-US" b="1" dirty="0" smtClean="0"/>
              <a:t>The purpose of this document is to provide an overview of the capabilities of KGS staff to do a consistency and casting check on a report. It also lists out the benefits of KGS staff executing these tasks vis-à-vis an onshore resource.</a:t>
            </a:r>
          </a:p>
          <a:p>
            <a:endParaRPr lang="en-US" b="1" dirty="0" smtClean="0"/>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dirty="0" smtClean="0">
              <a:solidFill>
                <a:schemeClr val="bg1"/>
              </a:solidFill>
            </a:endParaRPr>
          </a:p>
          <a:p>
            <a:endParaRPr lang="en-US" b="1" dirty="0" smtClean="0"/>
          </a:p>
        </p:txBody>
      </p:sp>
      <p:grpSp>
        <p:nvGrpSpPr>
          <p:cNvPr id="36" name="Group 35"/>
          <p:cNvGrpSpPr/>
          <p:nvPr/>
        </p:nvGrpSpPr>
        <p:grpSpPr bwMode="gray">
          <a:xfrm>
            <a:off x="6500813" y="41607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Report checker</a:t>
            </a:r>
            <a:br>
              <a:rPr lang="en-GB" sz="1600" b="0" dirty="0" smtClean="0">
                <a:solidFill>
                  <a:schemeClr val="accent1">
                    <a:lumMod val="20000"/>
                    <a:lumOff val="80000"/>
                  </a:schemeClr>
                </a:solidFill>
              </a:rPr>
            </a:br>
            <a:r>
              <a:rPr lang="en-GB" sz="1800" dirty="0" smtClean="0"/>
              <a:t>Capabilities and potential benefits</a:t>
            </a:r>
            <a:endParaRPr lang="en-US" sz="1800" dirty="0"/>
          </a:p>
        </p:txBody>
      </p:sp>
      <p:graphicFrame>
        <p:nvGraphicFramePr>
          <p:cNvPr id="4" name="Table 3"/>
          <p:cNvGraphicFramePr>
            <a:graphicFrameLocks noGrp="1"/>
          </p:cNvGraphicFramePr>
          <p:nvPr/>
        </p:nvGraphicFramePr>
        <p:xfrm>
          <a:off x="252047" y="1268414"/>
          <a:ext cx="4254012" cy="2520627"/>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Capabilities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229747">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Check the quality</a:t>
                      </a:r>
                      <a:r>
                        <a:rPr lang="en-US" sz="1200" kern="1200" baseline="0" dirty="0" smtClean="0">
                          <a:solidFill>
                            <a:schemeClr val="dk1"/>
                          </a:solidFill>
                          <a:latin typeface="+mn-lt"/>
                          <a:ea typeface="+mn-ea"/>
                          <a:cs typeface="+mn-cs"/>
                        </a:rPr>
                        <a:t> of text</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Internal and external consistency checks for numbers in the report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smtClean="0">
                          <a:solidFill>
                            <a:schemeClr val="dk1"/>
                          </a:solidFill>
                          <a:latin typeface="+mn-lt"/>
                          <a:ea typeface="+mn-ea"/>
                          <a:cs typeface="+mn-cs"/>
                        </a:rPr>
                        <a:t>Thorough process to check a report from base data</a:t>
                      </a:r>
                    </a:p>
                    <a:p>
                      <a:pPr marL="182563" indent="-182563" algn="l" defTabSz="914400" rtl="0" eaLnBrk="1" latinLnBrk="0" hangingPunct="1">
                        <a:spcBef>
                          <a:spcPts val="600"/>
                        </a:spcBef>
                        <a:buClr>
                          <a:srgbClr val="97989A"/>
                        </a:buClr>
                        <a:buFont typeface="Arial" pitchFamily="34" charset="0"/>
                        <a:buChar char="■"/>
                      </a:pPr>
                      <a:endParaRPr lang="en-US" sz="1200" kern="1200" dirty="0" smtClean="0">
                        <a:solidFill>
                          <a:schemeClr val="dk1"/>
                        </a:solidFill>
                        <a:latin typeface="+mn-lt"/>
                        <a:ea typeface="+mn-ea"/>
                        <a:cs typeface="+mn-cs"/>
                      </a:endParaRP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9" name="Table 8"/>
          <p:cNvGraphicFramePr>
            <a:graphicFrameLocks noGrp="1"/>
          </p:cNvGraphicFramePr>
          <p:nvPr/>
        </p:nvGraphicFramePr>
        <p:xfrm>
          <a:off x="4637942" y="1268414"/>
          <a:ext cx="4254012" cy="2520627"/>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baseline="0" dirty="0" smtClean="0"/>
                        <a:t>B</a:t>
                      </a:r>
                      <a:r>
                        <a:rPr lang="en-US" sz="1200" dirty="0" smtClean="0"/>
                        <a:t>enefits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229747">
                <a:tc>
                  <a:txBody>
                    <a:bodyPr/>
                    <a:lstStyle/>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Overnight</a:t>
                      </a:r>
                      <a:r>
                        <a:rPr lang="en-US" sz="1200" kern="1200" baseline="0" dirty="0" smtClean="0">
                          <a:solidFill>
                            <a:schemeClr val="dk1"/>
                          </a:solidFill>
                          <a:latin typeface="+mn-lt"/>
                          <a:ea typeface="+mn-ea"/>
                          <a:cs typeface="+mn-cs"/>
                        </a:rPr>
                        <a:t> turnaround / real time feedback </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Changes/corrections are documented and so there is a log of changes made</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Allows onshore team to focus on other important things</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Someone who is not from the project team can look at things from a fresh perspective</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5" name="Table 4"/>
          <p:cNvGraphicFramePr>
            <a:graphicFrameLocks noGrp="1"/>
          </p:cNvGraphicFramePr>
          <p:nvPr/>
        </p:nvGraphicFramePr>
        <p:xfrm>
          <a:off x="251520" y="4221088"/>
          <a:ext cx="4254012" cy="1680480"/>
        </p:xfrm>
        <a:graphic>
          <a:graphicData uri="http://schemas.openxmlformats.org/drawingml/2006/table">
            <a:tbl>
              <a:tblPr firstRow="1" bandRow="1">
                <a:tableStyleId>{5C22544A-7EE6-4342-B048-85BDC9FD1C3A}</a:tableStyleId>
              </a:tblPr>
              <a:tblGrid>
                <a:gridCol w="4254012"/>
              </a:tblGrid>
              <a:tr h="288032">
                <a:tc>
                  <a:txBody>
                    <a:bodyPr/>
                    <a:lstStyle/>
                    <a:p>
                      <a:pPr>
                        <a:spcBef>
                          <a:spcPts val="600"/>
                        </a:spcBef>
                      </a:pPr>
                      <a:r>
                        <a:rPr lang="en-US" sz="1200" dirty="0" smtClean="0"/>
                        <a:t>Real</a:t>
                      </a:r>
                      <a:r>
                        <a:rPr lang="en-US" sz="1200" baseline="0" dirty="0" smtClean="0"/>
                        <a:t> life situation (1)</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1389600">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A project team have booked a KPMG Global Services (KGS) staff and briefed him on the deliverable. </a:t>
                      </a:r>
                      <a:r>
                        <a:rPr lang="en-US" sz="1200" kern="1200" dirty="0" smtClean="0">
                          <a:solidFill>
                            <a:schemeClr val="dk1"/>
                          </a:solidFill>
                          <a:latin typeface="+mn-lt"/>
                          <a:ea typeface="+mn-ea"/>
                          <a:cs typeface="+mn-cs"/>
                        </a:rPr>
                        <a:t>They </a:t>
                      </a:r>
                      <a:r>
                        <a:rPr lang="en-US" sz="1200" kern="1200" baseline="0" dirty="0" smtClean="0">
                          <a:solidFill>
                            <a:schemeClr val="dk1"/>
                          </a:solidFill>
                          <a:latin typeface="+mn-lt"/>
                          <a:ea typeface="+mn-ea"/>
                          <a:cs typeface="+mn-cs"/>
                        </a:rPr>
                        <a:t>complete the report, late night and the report is to be sent out early next morning. They send it to KGS and an analyst works on it. The analyst sends it back by start of day for onshore team. Thus, the KGS staff made use of the time advantage and delivered the product.</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sp>
        <p:nvSpPr>
          <p:cNvPr id="7" name="Slide Number Placeholder 9"/>
          <p:cNvSpPr txBox="1">
            <a:spLocks/>
          </p:cNvSpPr>
          <p:nvPr/>
        </p:nvSpPr>
        <p:spPr>
          <a:xfrm>
            <a:off x="8544364" y="6362071"/>
            <a:ext cx="394895" cy="365125"/>
          </a:xfrm>
          <a:prstGeom prst="rect">
            <a:avLst/>
          </a:prstGeom>
        </p:spPr>
        <p:txBody>
          <a:bodyPr vert="horz" lIns="91440" tIns="45720" rIns="91440" bIns="45720" rtlCol="0" anchor="ctr"/>
          <a:lstStyle>
            <a:lvl1pPr algn="r">
              <a:defRPr sz="1000">
                <a:solidFill>
                  <a:schemeClr val="accent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E6E298-9194-4510-B6EF-BE7823790EC7}" type="slidenum">
              <a:rPr kumimoji="0" lang="en-US" sz="1000" b="0" i="0" u="none" strike="noStrike" kern="1200" cap="none" spc="0" normalizeH="0" baseline="0" noProof="0" smtClean="0">
                <a:ln>
                  <a:noFill/>
                </a:ln>
                <a:solidFill>
                  <a:schemeClr val="accent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000" b="0" i="0" u="none" strike="noStrike" kern="1200" cap="none" spc="0" normalizeH="0" baseline="0" noProof="0" dirty="0">
              <a:ln>
                <a:noFill/>
              </a:ln>
              <a:solidFill>
                <a:schemeClr val="accent1"/>
              </a:solidFill>
              <a:effectLst/>
              <a:uLnTx/>
              <a:uFillTx/>
              <a:latin typeface="Arial" charset="0"/>
              <a:ea typeface="+mn-ea"/>
              <a:cs typeface="Arial" charset="0"/>
            </a:endParaRPr>
          </a:p>
        </p:txBody>
      </p:sp>
      <p:pic>
        <p:nvPicPr>
          <p:cNvPr id="8" name="Picture 3"/>
          <p:cNvPicPr>
            <a:picLocks noChangeAspect="1" noChangeArrowheads="1"/>
          </p:cNvPicPr>
          <p:nvPr/>
        </p:nvPicPr>
        <p:blipFill>
          <a:blip r:embed="rId3" cstate="print"/>
          <a:srcRect/>
          <a:stretch>
            <a:fillRect/>
          </a:stretch>
        </p:blipFill>
        <p:spPr bwMode="auto">
          <a:xfrm>
            <a:off x="8092194" y="76200"/>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37">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E8D"/>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an overview of the capabilities of KGS staff to do a consistency and casting check on a report. It also lists out the benefits of KGS staff executing these tasks vis-à-vis an onshore resource.</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FDD_OS_Checker</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DDA148-FC85-48C1-8668-0A8F40299F19}"/>
</file>

<file path=customXml/itemProps2.xml><?xml version="1.0" encoding="utf-8"?>
<ds:datastoreItem xmlns:ds="http://schemas.openxmlformats.org/officeDocument/2006/customXml" ds:itemID="{470D66F4-FDC9-4C1D-8FA9-C7B963918451}"/>
</file>

<file path=customXml/itemProps3.xml><?xml version="1.0" encoding="utf-8"?>
<ds:datastoreItem xmlns:ds="http://schemas.openxmlformats.org/officeDocument/2006/customXml" ds:itemID="{EED30BC6-A196-4168-BB85-0BC876AE244E}"/>
</file>

<file path=customXml/itemProps4.xml><?xml version="1.0" encoding="utf-8"?>
<ds:datastoreItem xmlns:ds="http://schemas.openxmlformats.org/officeDocument/2006/customXml" ds:itemID="{875D354E-8E6D-43F4-8506-5C62DFD33C21}"/>
</file>

<file path=docProps/app.xml><?xml version="1.0" encoding="utf-8"?>
<Properties xmlns="http://schemas.openxmlformats.org/officeDocument/2006/extended-properties" xmlns:vt="http://schemas.openxmlformats.org/officeDocument/2006/docPropsVTypes">
  <Template>KPMG Template 2007</Template>
  <TotalTime>0</TotalTime>
  <Words>541</Words>
  <Application>Microsoft Office PowerPoint</Application>
  <PresentationFormat>Letter Paper (8.5x11 in)</PresentationFormat>
  <Paragraphs>45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Report checker Capabilities and potential benefits</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checker capabilities and benefits</dc:title>
  <dc:creator>Ramaswarmy, K.</dc:creator>
  <cp:keywords/>
  <dc:description/>
  <cp:lastModifiedBy/>
  <cp:revision>1</cp:revision>
  <dcterms:created xsi:type="dcterms:W3CDTF">2012-10-11T03:42:21Z</dcterms:created>
  <dcterms:modified xsi:type="dcterms:W3CDTF">2012-10-11T03:42:23Z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714200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an overview of the capabilities of KGS staff to do a consistency and casting check on a report. It also lists out the benefits of KGS staff executing these tasks vis-à-vis an onshore resource.</vt:lpwstr>
  </property>
  <property fmtid="{D5CDD505-2E9C-101B-9397-08002B2CF9AE}" pid="7" name="Keyword">
    <vt:lpwstr>FDD_OS_Checker</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an overview of the capabilities of KGS staff to do a consistency and casting check on a report. It also lists out the benefits of KGS staff executing these tasks vis-à-vis an onshore resource.</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FDD_OS_Checker</vt:lpwstr>
  </property>
  <property fmtid="{D5CDD505-2E9C-101B-9397-08002B2CF9AE}" pid="102" name="AdvRiskReviewer">
    <vt:lpwstr/>
  </property>
</Properties>
</file>