
<file path=[Content_Types].xml><?xml version="1.0" encoding="utf-8"?>
<Types xmlns="http://schemas.openxmlformats.org/package/2006/content-types">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customXml/itemProps1.xml" ContentType="application/vnd.openxmlformats-officedocument.customXmlProperties+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customXml/itemProps4.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customXml/itemProps2.xml" ContentType="application/vnd.openxmlformats-officedocument.customXmlPropertie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customXml/itemProps3.xml" ContentType="application/vnd.openxmlformats-officedocument.customXmlPropertie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ags/tag2.xml" ContentType="application/vnd.openxmlformats-officedocument.presentationml.tags+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48" r:id="rId1"/>
  </p:sldMasterIdLst>
  <p:notesMasterIdLst>
    <p:notesMasterId r:id="rId15"/>
  </p:notesMasterIdLst>
  <p:handoutMasterIdLst>
    <p:handoutMasterId r:id="rId16"/>
  </p:handoutMasterIdLst>
  <p:sldIdLst>
    <p:sldId id="283" r:id="rId2"/>
    <p:sldId id="472" r:id="rId3"/>
    <p:sldId id="473" r:id="rId4"/>
    <p:sldId id="464" r:id="rId5"/>
    <p:sldId id="465" r:id="rId6"/>
    <p:sldId id="398" r:id="rId7"/>
    <p:sldId id="466" r:id="rId8"/>
    <p:sldId id="456" r:id="rId9"/>
    <p:sldId id="457" r:id="rId10"/>
    <p:sldId id="467" r:id="rId11"/>
    <p:sldId id="468" r:id="rId12"/>
    <p:sldId id="470" r:id="rId13"/>
    <p:sldId id="474" r:id="rId14"/>
  </p:sldIdLst>
  <p:sldSz cx="9144000" cy="6858000" type="letter"/>
  <p:notesSz cx="6985000" cy="92837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7EDF5"/>
    <a:srgbClr val="FAD8AF"/>
    <a:srgbClr val="85904E"/>
    <a:srgbClr val="E3A780"/>
    <a:srgbClr val="E5E9D3"/>
    <a:srgbClr val="C4C7B5"/>
    <a:srgbClr val="969696"/>
    <a:srgbClr val="E2E7CB"/>
    <a:srgbClr val="DEE3C7"/>
    <a:srgbClr val="B5B9A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62" autoAdjust="0"/>
    <p:restoredTop sz="84495" autoAdjust="0"/>
  </p:normalViewPr>
  <p:slideViewPr>
    <p:cSldViewPr snapToGrid="0" showGuides="1">
      <p:cViewPr varScale="1">
        <p:scale>
          <a:sx n="69" d="100"/>
          <a:sy n="69" d="100"/>
        </p:scale>
        <p:origin x="-1590" y="-108"/>
      </p:cViewPr>
      <p:guideLst>
        <p:guide orient="horz" pos="880"/>
        <p:guide orient="horz" pos="3984"/>
        <p:guide pos="2160"/>
        <p:guide pos="236"/>
        <p:guide/>
        <p:guide pos="2993"/>
        <p:guide pos="5722"/>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75" d="100"/>
        <a:sy n="75" d="100"/>
      </p:scale>
      <p:origin x="0" y="0"/>
    </p:cViewPr>
  </p:sorterViewPr>
  <p:notesViewPr>
    <p:cSldViewPr snapToGrid="0" showGuides="1">
      <p:cViewPr varScale="1">
        <p:scale>
          <a:sx n="49" d="100"/>
          <a:sy n="49" d="100"/>
        </p:scale>
        <p:origin x="-2616" y="-102"/>
      </p:cViewPr>
      <p:guideLst>
        <p:guide orient="horz" pos="2925"/>
        <p:guide pos="220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5" Type="http://schemas.openxmlformats.org/officeDocument/2006/relationships/customXml" Target="../customXml/item4.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26207" cy="464185"/>
          </a:xfrm>
          <a:prstGeom prst="rect">
            <a:avLst/>
          </a:prstGeom>
        </p:spPr>
        <p:txBody>
          <a:bodyPr vert="horz" lIns="85935" tIns="42968" rIns="85935" bIns="42968" rtlCol="0"/>
          <a:lstStyle>
            <a:lvl1pPr algn="l">
              <a:defRPr sz="1100"/>
            </a:lvl1pPr>
          </a:lstStyle>
          <a:p>
            <a:endParaRPr lang="en-US"/>
          </a:p>
        </p:txBody>
      </p:sp>
      <p:sp>
        <p:nvSpPr>
          <p:cNvPr id="3" name="Date Placeholder 2"/>
          <p:cNvSpPr>
            <a:spLocks noGrp="1"/>
          </p:cNvSpPr>
          <p:nvPr>
            <p:ph type="dt" sz="quarter" idx="1"/>
          </p:nvPr>
        </p:nvSpPr>
        <p:spPr>
          <a:xfrm>
            <a:off x="3957229" y="0"/>
            <a:ext cx="3026207" cy="464185"/>
          </a:xfrm>
          <a:prstGeom prst="rect">
            <a:avLst/>
          </a:prstGeom>
        </p:spPr>
        <p:txBody>
          <a:bodyPr vert="horz" lIns="85935" tIns="42968" rIns="85935" bIns="42968" rtlCol="0"/>
          <a:lstStyle>
            <a:lvl1pPr algn="r">
              <a:defRPr sz="1100"/>
            </a:lvl1pPr>
          </a:lstStyle>
          <a:p>
            <a:fld id="{0D22E357-049F-462B-BB65-E9632E0570CA}" type="datetimeFigureOut">
              <a:rPr lang="en-US" smtClean="0"/>
              <a:pPr/>
              <a:t>11/5/2012</a:t>
            </a:fld>
            <a:endParaRPr lang="en-US"/>
          </a:p>
        </p:txBody>
      </p:sp>
      <p:sp>
        <p:nvSpPr>
          <p:cNvPr id="4" name="Footer Placeholder 3"/>
          <p:cNvSpPr>
            <a:spLocks noGrp="1"/>
          </p:cNvSpPr>
          <p:nvPr>
            <p:ph type="ftr" sz="quarter" idx="2"/>
          </p:nvPr>
        </p:nvSpPr>
        <p:spPr>
          <a:xfrm>
            <a:off x="1" y="8818074"/>
            <a:ext cx="3026207" cy="464185"/>
          </a:xfrm>
          <a:prstGeom prst="rect">
            <a:avLst/>
          </a:prstGeom>
        </p:spPr>
        <p:txBody>
          <a:bodyPr vert="horz" lIns="85935" tIns="42968" rIns="85935" bIns="42968" rtlCol="0" anchor="b"/>
          <a:lstStyle>
            <a:lvl1pPr algn="l">
              <a:defRPr sz="1100"/>
            </a:lvl1pPr>
          </a:lstStyle>
          <a:p>
            <a:endParaRPr lang="en-US"/>
          </a:p>
        </p:txBody>
      </p:sp>
      <p:sp>
        <p:nvSpPr>
          <p:cNvPr id="5" name="Slide Number Placeholder 4"/>
          <p:cNvSpPr>
            <a:spLocks noGrp="1"/>
          </p:cNvSpPr>
          <p:nvPr>
            <p:ph type="sldNum" sz="quarter" idx="3"/>
          </p:nvPr>
        </p:nvSpPr>
        <p:spPr>
          <a:xfrm>
            <a:off x="3957229" y="8818074"/>
            <a:ext cx="3026207" cy="464185"/>
          </a:xfrm>
          <a:prstGeom prst="rect">
            <a:avLst/>
          </a:prstGeom>
        </p:spPr>
        <p:txBody>
          <a:bodyPr vert="horz" lIns="85935" tIns="42968" rIns="85935" bIns="42968" rtlCol="0" anchor="b"/>
          <a:lstStyle>
            <a:lvl1pPr algn="r">
              <a:defRPr sz="1100"/>
            </a:lvl1pPr>
          </a:lstStyle>
          <a:p>
            <a:fld id="{5C8AD0C5-4622-4E76-A636-035CC0EAC7ED}"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026833" cy="46418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lvl1pPr>
              <a:defRPr sz="1200"/>
            </a:lvl1pPr>
          </a:lstStyle>
          <a:p>
            <a:endParaRPr lang="en-GB"/>
          </a:p>
        </p:txBody>
      </p:sp>
      <p:sp>
        <p:nvSpPr>
          <p:cNvPr id="3075" name="Rectangle 3"/>
          <p:cNvSpPr>
            <a:spLocks noGrp="1" noChangeArrowheads="1"/>
          </p:cNvSpPr>
          <p:nvPr>
            <p:ph type="dt" idx="1"/>
          </p:nvPr>
        </p:nvSpPr>
        <p:spPr bwMode="auto">
          <a:xfrm>
            <a:off x="3956551" y="1"/>
            <a:ext cx="3026833" cy="46418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lvl1pPr algn="r">
              <a:defRPr sz="1200"/>
            </a:lvl1pPr>
          </a:lstStyle>
          <a:p>
            <a:endParaRPr lang="en-GB"/>
          </a:p>
        </p:txBody>
      </p:sp>
      <p:sp>
        <p:nvSpPr>
          <p:cNvPr id="3076"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98500" y="4409761"/>
            <a:ext cx="5588000" cy="417766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3078" name="Rectangle 6"/>
          <p:cNvSpPr>
            <a:spLocks noGrp="1" noChangeArrowheads="1"/>
          </p:cNvSpPr>
          <p:nvPr>
            <p:ph type="ftr" sz="quarter" idx="4"/>
          </p:nvPr>
        </p:nvSpPr>
        <p:spPr bwMode="auto">
          <a:xfrm>
            <a:off x="0" y="8817905"/>
            <a:ext cx="3026833" cy="464185"/>
          </a:xfrm>
          <a:prstGeom prst="rect">
            <a:avLst/>
          </a:prstGeom>
          <a:noFill/>
          <a:ln w="9525">
            <a:noFill/>
            <a:miter lim="800000"/>
            <a:headEnd/>
            <a:tailEnd/>
          </a:ln>
          <a:effectLst/>
        </p:spPr>
        <p:txBody>
          <a:bodyPr vert="horz" wrap="square" lIns="88899" tIns="44451" rIns="88899" bIns="44451" numCol="1" anchor="b" anchorCtr="0" compatLnSpc="1">
            <a:prstTxWarp prst="textNoShape">
              <a:avLst/>
            </a:prstTxWarp>
          </a:bodyPr>
          <a:lstStyle>
            <a:lvl1pPr>
              <a:defRPr sz="1200"/>
            </a:lvl1pPr>
          </a:lstStyle>
          <a:p>
            <a:endParaRPr lang="en-GB"/>
          </a:p>
        </p:txBody>
      </p:sp>
      <p:sp>
        <p:nvSpPr>
          <p:cNvPr id="3079" name="Rectangle 7"/>
          <p:cNvSpPr>
            <a:spLocks noGrp="1" noChangeArrowheads="1"/>
          </p:cNvSpPr>
          <p:nvPr>
            <p:ph type="sldNum" sz="quarter" idx="5"/>
          </p:nvPr>
        </p:nvSpPr>
        <p:spPr bwMode="auto">
          <a:xfrm>
            <a:off x="3956551" y="8817905"/>
            <a:ext cx="3026833" cy="464185"/>
          </a:xfrm>
          <a:prstGeom prst="rect">
            <a:avLst/>
          </a:prstGeom>
          <a:noFill/>
          <a:ln w="9525">
            <a:noFill/>
            <a:miter lim="800000"/>
            <a:headEnd/>
            <a:tailEnd/>
          </a:ln>
          <a:effectLst/>
        </p:spPr>
        <p:txBody>
          <a:bodyPr vert="horz" wrap="square" lIns="88899" tIns="44451" rIns="88899" bIns="44451" numCol="1" anchor="b" anchorCtr="0" compatLnSpc="1">
            <a:prstTxWarp prst="textNoShape">
              <a:avLst/>
            </a:prstTxWarp>
          </a:bodyPr>
          <a:lstStyle>
            <a:lvl1pPr algn="r">
              <a:defRPr sz="1200"/>
            </a:lvl1pPr>
          </a:lstStyle>
          <a:p>
            <a:fld id="{CE25E89C-3755-4ED1-B3E3-D6ED53597C15}" type="slidenum">
              <a:rPr lang="en-GB"/>
              <a:pPr/>
              <a:t>‹#›</a:t>
            </a:fld>
            <a:endParaRPr lang="en-GB"/>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1171575" y="696913"/>
            <a:ext cx="4641850" cy="3481387"/>
          </a:xfrm>
          <a:ln/>
        </p:spPr>
      </p:sp>
      <p:sp>
        <p:nvSpPr>
          <p:cNvPr id="16387"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59D5F3-953D-413E-BF24-4A7FB4C03F9A}" type="slidenum">
              <a:rPr lang="en-GB"/>
              <a:pPr/>
              <a:t>11</a:t>
            </a:fld>
            <a:endParaRPr lang="en-GB"/>
          </a:p>
        </p:txBody>
      </p:sp>
      <p:sp>
        <p:nvSpPr>
          <p:cNvPr id="740354" name="Rectangle 2"/>
          <p:cNvSpPr>
            <a:spLocks noGrp="1" noRot="1" noChangeAspect="1" noChangeArrowheads="1" noTextEdit="1"/>
          </p:cNvSpPr>
          <p:nvPr>
            <p:ph type="sldImg"/>
          </p:nvPr>
        </p:nvSpPr>
        <p:spPr>
          <a:xfrm>
            <a:off x="1174750" y="696913"/>
            <a:ext cx="4643438" cy="3481387"/>
          </a:xfrm>
          <a:ln/>
        </p:spPr>
      </p:sp>
      <p:sp>
        <p:nvSpPr>
          <p:cNvPr id="740355" name="Rectangle 3"/>
          <p:cNvSpPr>
            <a:spLocks noGrp="1" noChangeArrowheads="1"/>
          </p:cNvSpPr>
          <p:nvPr>
            <p:ph type="body" idx="1"/>
          </p:nvPr>
        </p:nvSpPr>
        <p:spPr>
          <a:xfrm>
            <a:off x="698175" y="4410505"/>
            <a:ext cx="5588652" cy="4176172"/>
          </a:xfrm>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1195388" y="690563"/>
            <a:ext cx="4597400" cy="3448050"/>
          </a:xfrm>
          <a:ln/>
        </p:spPr>
      </p:sp>
      <p:sp>
        <p:nvSpPr>
          <p:cNvPr id="103427" name="Rectangle 3"/>
          <p:cNvSpPr>
            <a:spLocks noGrp="1" noChangeArrowheads="1"/>
          </p:cNvSpPr>
          <p:nvPr>
            <p:ph type="body" idx="1"/>
          </p:nvPr>
        </p:nvSpPr>
        <p:spPr>
          <a:xfrm>
            <a:off x="911932" y="4448441"/>
            <a:ext cx="5167607" cy="4142471"/>
          </a:xfrm>
          <a:noFill/>
          <a:ln/>
        </p:spPr>
        <p:txBody>
          <a:bodyPr lIns="90587" tIns="45292" rIns="90587" bIns="45292"/>
          <a:lstStyle/>
          <a:p>
            <a:endParaRPr lang="en-GB"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528E60-9D5D-4BE8-97F5-017B747DC050}" type="slidenum">
              <a:rPr lang="en-GB"/>
              <a:pPr/>
              <a:t>3</a:t>
            </a:fld>
            <a:endParaRPr lang="en-GB"/>
          </a:p>
        </p:txBody>
      </p:sp>
      <p:sp>
        <p:nvSpPr>
          <p:cNvPr id="636930" name="Rectangle 2"/>
          <p:cNvSpPr>
            <a:spLocks noGrp="1" noRot="1" noChangeAspect="1" noChangeArrowheads="1" noTextEdit="1"/>
          </p:cNvSpPr>
          <p:nvPr>
            <p:ph type="sldImg"/>
          </p:nvPr>
        </p:nvSpPr>
        <p:spPr>
          <a:xfrm>
            <a:off x="1325563" y="447675"/>
            <a:ext cx="4332287" cy="3249613"/>
          </a:xfrm>
          <a:ln/>
        </p:spPr>
      </p:sp>
      <p:sp>
        <p:nvSpPr>
          <p:cNvPr id="636931" name="Rectangle 3"/>
          <p:cNvSpPr>
            <a:spLocks noGrp="1" noChangeArrowheads="1"/>
          </p:cNvSpPr>
          <p:nvPr>
            <p:ph type="body" idx="1"/>
          </p:nvPr>
        </p:nvSpPr>
        <p:spPr>
          <a:xfrm>
            <a:off x="848251" y="3844826"/>
            <a:ext cx="5288502" cy="4773194"/>
          </a:xfrm>
        </p:spPr>
        <p:txBody>
          <a:bodyPr lIns="89702" tIns="44851" rIns="89702" bIns="44851"/>
          <a:lstStyle/>
          <a:p>
            <a:pPr lvl="1">
              <a:buFontTx/>
              <a:buChar char="•"/>
            </a:pP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ADA446-8DEE-459C-9BD6-0727B0375AA1}" type="slidenum">
              <a:rPr lang="en-GB"/>
              <a:pPr/>
              <a:t>5</a:t>
            </a:fld>
            <a:endParaRPr lang="en-GB"/>
          </a:p>
        </p:txBody>
      </p:sp>
      <p:sp>
        <p:nvSpPr>
          <p:cNvPr id="733186" name="Rectangle 2"/>
          <p:cNvSpPr>
            <a:spLocks noGrp="1" noRot="1" noChangeAspect="1" noChangeArrowheads="1" noTextEdit="1"/>
          </p:cNvSpPr>
          <p:nvPr>
            <p:ph type="sldImg"/>
          </p:nvPr>
        </p:nvSpPr>
        <p:spPr>
          <a:xfrm>
            <a:off x="1174750" y="696913"/>
            <a:ext cx="4643438" cy="3481387"/>
          </a:xfrm>
          <a:ln/>
        </p:spPr>
      </p:sp>
      <p:sp>
        <p:nvSpPr>
          <p:cNvPr id="733187" name="Rectangle 3"/>
          <p:cNvSpPr>
            <a:spLocks noGrp="1" noChangeArrowheads="1"/>
          </p:cNvSpPr>
          <p:nvPr>
            <p:ph type="body" idx="1"/>
          </p:nvPr>
        </p:nvSpPr>
        <p:spPr>
          <a:xfrm>
            <a:off x="698175" y="4410505"/>
            <a:ext cx="5588652" cy="4176172"/>
          </a:xfrm>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ADA446-8DEE-459C-9BD6-0727B0375AA1}" type="slidenum">
              <a:rPr lang="en-GB"/>
              <a:pPr/>
              <a:t>6</a:t>
            </a:fld>
            <a:endParaRPr lang="en-GB" dirty="0"/>
          </a:p>
        </p:txBody>
      </p:sp>
      <p:sp>
        <p:nvSpPr>
          <p:cNvPr id="733186" name="Rectangle 2"/>
          <p:cNvSpPr>
            <a:spLocks noGrp="1" noRot="1" noChangeAspect="1" noChangeArrowheads="1" noTextEdit="1"/>
          </p:cNvSpPr>
          <p:nvPr>
            <p:ph type="sldImg"/>
          </p:nvPr>
        </p:nvSpPr>
        <p:spPr>
          <a:xfrm>
            <a:off x="1174750" y="696913"/>
            <a:ext cx="4643438" cy="3481387"/>
          </a:xfrm>
          <a:ln/>
        </p:spPr>
      </p:sp>
      <p:sp>
        <p:nvSpPr>
          <p:cNvPr id="733187" name="Rectangle 3"/>
          <p:cNvSpPr>
            <a:spLocks noGrp="1" noChangeArrowheads="1"/>
          </p:cNvSpPr>
          <p:nvPr>
            <p:ph type="body" idx="1"/>
          </p:nvPr>
        </p:nvSpPr>
        <p:spPr>
          <a:xfrm>
            <a:off x="698175" y="4410505"/>
            <a:ext cx="5588652" cy="4176172"/>
          </a:xfrm>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p>
            <a:fld id="{FF45A610-9E82-4665-97BF-1E2ABCCD9634}" type="slidenum">
              <a:rPr lang="en-GB"/>
              <a:pPr/>
              <a:t>7</a:t>
            </a:fld>
            <a:endParaRPr lang="en-GB" dirty="0"/>
          </a:p>
        </p:txBody>
      </p:sp>
      <p:sp>
        <p:nvSpPr>
          <p:cNvPr id="211971" name="Rectangle 2"/>
          <p:cNvSpPr>
            <a:spLocks noGrp="1" noRot="1" noChangeAspect="1" noChangeArrowheads="1" noTextEdit="1"/>
          </p:cNvSpPr>
          <p:nvPr>
            <p:ph type="sldImg"/>
          </p:nvPr>
        </p:nvSpPr>
        <p:spPr>
          <a:xfrm>
            <a:off x="1327150" y="815975"/>
            <a:ext cx="4325938" cy="3244850"/>
          </a:xfrm>
          <a:ln/>
        </p:spPr>
      </p:sp>
      <p:sp>
        <p:nvSpPr>
          <p:cNvPr id="211972" name="Rectangle 3"/>
          <p:cNvSpPr>
            <a:spLocks noGrp="1" noChangeArrowheads="1"/>
          </p:cNvSpPr>
          <p:nvPr>
            <p:ph type="body" idx="1"/>
          </p:nvPr>
        </p:nvSpPr>
        <p:spPr>
          <a:xfrm>
            <a:off x="929812" y="4412467"/>
            <a:ext cx="5125378" cy="3916584"/>
          </a:xfrm>
          <a:noFill/>
          <a:ln/>
        </p:spPr>
        <p:txBody>
          <a:bodyPr/>
          <a:lstStyle/>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p:spPr>
        <p:txBody>
          <a:bodyPr/>
          <a:lstStyle/>
          <a:p>
            <a:fld id="{D9A81B83-2C03-4B89-8895-D5F54F28D671}" type="slidenum">
              <a:rPr lang="en-GB"/>
              <a:pPr/>
              <a:t>8</a:t>
            </a:fld>
            <a:endParaRPr lang="en-GB" dirty="0"/>
          </a:p>
        </p:txBody>
      </p:sp>
      <p:sp>
        <p:nvSpPr>
          <p:cNvPr id="212995" name="Rectangle 2"/>
          <p:cNvSpPr>
            <a:spLocks noGrp="1" noRot="1" noChangeAspect="1" noChangeArrowheads="1" noTextEdit="1"/>
          </p:cNvSpPr>
          <p:nvPr>
            <p:ph type="sldImg"/>
          </p:nvPr>
        </p:nvSpPr>
        <p:spPr>
          <a:xfrm>
            <a:off x="1327150" y="815975"/>
            <a:ext cx="4325938" cy="3244850"/>
          </a:xfrm>
          <a:ln/>
        </p:spPr>
      </p:sp>
      <p:sp>
        <p:nvSpPr>
          <p:cNvPr id="212996" name="Rectangle 3"/>
          <p:cNvSpPr>
            <a:spLocks noGrp="1" noChangeArrowheads="1"/>
          </p:cNvSpPr>
          <p:nvPr>
            <p:ph type="body" idx="1"/>
          </p:nvPr>
        </p:nvSpPr>
        <p:spPr>
          <a:xfrm>
            <a:off x="929812" y="4412467"/>
            <a:ext cx="5125378" cy="3916584"/>
          </a:xfrm>
          <a:noFill/>
          <a:ln/>
        </p:spPr>
        <p:txBody>
          <a:bodyPr/>
          <a:lstStyle/>
          <a:p>
            <a:pPr marL="268288" indent="-268288" eaLnBrk="1" hangingPunct="1">
              <a:buFontTx/>
              <a:buChar char="•"/>
            </a:pP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1" name="Picture 10" descr="Cover-option-2_no-trans.png"/>
          <p:cNvPicPr>
            <a:picLocks noChangeAspect="1"/>
          </p:cNvPicPr>
          <p:nvPr userDrawn="1"/>
        </p:nvPicPr>
        <p:blipFill>
          <a:blip r:embed="rId2" cstate="print"/>
          <a:stretch>
            <a:fillRect/>
          </a:stretch>
        </p:blipFill>
        <p:spPr>
          <a:xfrm>
            <a:off x="0" y="0"/>
            <a:ext cx="9156192" cy="6867144"/>
          </a:xfrm>
          <a:prstGeom prst="rect">
            <a:avLst/>
          </a:prstGeom>
        </p:spPr>
      </p:pic>
      <p:sp>
        <p:nvSpPr>
          <p:cNvPr id="2" name="Title 1"/>
          <p:cNvSpPr>
            <a:spLocks noGrp="1"/>
          </p:cNvSpPr>
          <p:nvPr>
            <p:ph type="ctrTitle"/>
          </p:nvPr>
        </p:nvSpPr>
        <p:spPr>
          <a:xfrm>
            <a:off x="3275857" y="2571744"/>
            <a:ext cx="5510986" cy="2357454"/>
          </a:xfrm>
        </p:spPr>
        <p:txBody>
          <a:bodyPr anchor="t" anchorCtr="0"/>
          <a:lstStyle>
            <a:lvl1pPr algn="r">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275856" y="4984855"/>
            <a:ext cx="5511600" cy="1752600"/>
          </a:xfrm>
        </p:spPr>
        <p:txBody>
          <a:bodyPr bIns="0"/>
          <a:lstStyle>
            <a:lvl1pPr marL="0" indent="0" algn="r">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Two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smtClean="0"/>
              <a:t>Click to edit Master title style</a:t>
            </a:r>
            <a:endParaRPr lang="en-GB" dirty="0"/>
          </a:p>
        </p:txBody>
      </p:sp>
      <p:sp>
        <p:nvSpPr>
          <p:cNvPr id="10" name="Text Placeholder 7"/>
          <p:cNvSpPr>
            <a:spLocks noGrp="1"/>
          </p:cNvSpPr>
          <p:nvPr>
            <p:ph type="body" sz="quarter" idx="12"/>
          </p:nvPr>
        </p:nvSpPr>
        <p:spPr bwMode="gray">
          <a:xfrm>
            <a:off x="252046" y="1195200"/>
            <a:ext cx="1594338" cy="4895850"/>
          </a:xfrm>
        </p:spPr>
        <p:txBody>
          <a:bodyPr rIns="144000" rtlCol="0">
            <a:normAutofit/>
          </a:bodyPr>
          <a:lstStyle>
            <a:lvl1pPr algn="l" defTabSz="914400" rtl="0" eaLnBrk="1" latinLnBrk="0" hangingPunct="1">
              <a:lnSpc>
                <a:spcPct val="135000"/>
              </a:lnSpc>
              <a:spcBef>
                <a:spcPts val="600"/>
              </a:spcBef>
              <a:buFont typeface="Arial" pitchFamily="34" charset="0"/>
              <a:defRPr lang="en-US" sz="900" b="1" kern="1200" noProof="0" dirty="0" smtClean="0">
                <a:solidFill>
                  <a:srgbClr val="00338D"/>
                </a:solidFill>
                <a:latin typeface="Arial" pitchFamily="34" charset="0"/>
                <a:ea typeface="+mn-ea"/>
                <a:cs typeface="Arial" pitchFamily="34" charset="0"/>
              </a:defRPr>
            </a:lvl1pPr>
            <a:lvl2pPr marL="180975" indent="-180975" algn="l" defTabSz="914400" rtl="0" eaLnBrk="1" latinLnBrk="0" hangingPunct="1">
              <a:lnSpc>
                <a:spcPct val="135000"/>
              </a:lnSpc>
              <a:spcBef>
                <a:spcPts val="600"/>
              </a:spcBef>
              <a:buClr>
                <a:srgbClr val="00338D"/>
              </a:buClr>
              <a:buFont typeface="Arial" pitchFamily="34" charset="0"/>
              <a:buChar char="■"/>
              <a:defRPr lang="en-US" sz="900" b="1" kern="1200" noProof="0" dirty="0" smtClean="0">
                <a:solidFill>
                  <a:srgbClr val="00338D"/>
                </a:solidFill>
                <a:latin typeface="Arial" pitchFamily="34" charset="0"/>
                <a:ea typeface="+mn-ea"/>
                <a:cs typeface="Arial" pitchFamily="34" charset="0"/>
              </a:defRPr>
            </a:lvl2pPr>
            <a:lvl3pPr marL="361950" indent="-177800" algn="l" defTabSz="914400" rtl="0" eaLnBrk="1" latinLnBrk="0" hangingPunct="1">
              <a:lnSpc>
                <a:spcPct val="135000"/>
              </a:lnSpc>
              <a:spcBef>
                <a:spcPts val="600"/>
              </a:spcBef>
              <a:buClr>
                <a:srgbClr val="00338D"/>
              </a:buClr>
              <a:buFont typeface="Arial" pitchFamily="34" charset="0"/>
              <a:buChar char="–"/>
              <a:defRPr lang="en-US" sz="900" b="1" kern="1200" noProof="0" dirty="0" smtClean="0">
                <a:solidFill>
                  <a:srgbClr val="00338D"/>
                </a:solidFill>
                <a:latin typeface="Arial" pitchFamily="34" charset="0"/>
                <a:ea typeface="+mn-ea"/>
                <a:cs typeface="Arial" pitchFamily="34" charset="0"/>
              </a:defRPr>
            </a:lvl3pPr>
            <a:lvl4pPr marL="539750" indent="-177800" algn="l" defTabSz="914400" rtl="0" eaLnBrk="1" latinLnBrk="0" hangingPunct="1">
              <a:lnSpc>
                <a:spcPct val="135000"/>
              </a:lnSpc>
              <a:spcBef>
                <a:spcPts val="600"/>
              </a:spcBef>
              <a:buClr>
                <a:srgbClr val="00338D"/>
              </a:buClr>
              <a:buFont typeface="Arial" pitchFamily="34" charset="0"/>
              <a:buChar char="■"/>
              <a:defRPr lang="en-US" sz="900" b="1" kern="1200" noProof="0" dirty="0" smtClean="0">
                <a:solidFill>
                  <a:srgbClr val="00338D"/>
                </a:solidFill>
                <a:latin typeface="Arial" pitchFamily="34" charset="0"/>
                <a:ea typeface="+mn-ea"/>
                <a:cs typeface="Arial" pitchFamily="34" charset="0"/>
              </a:defRPr>
            </a:lvl4pPr>
            <a:lvl5pPr marL="719138" indent="-174625" algn="l" defTabSz="914400" rtl="0" eaLnBrk="1" latinLnBrk="0" hangingPunct="1">
              <a:lnSpc>
                <a:spcPct val="135000"/>
              </a:lnSpc>
              <a:spcBef>
                <a:spcPts val="600"/>
              </a:spcBef>
              <a:buClr>
                <a:srgbClr val="00338D"/>
              </a:buClr>
              <a:buFont typeface="Arial" pitchFamily="34" charset="0"/>
              <a:buChar char="–"/>
              <a:defRPr lang="en-GB" sz="900" b="1" kern="1200" noProof="0" dirty="0" smtClean="0">
                <a:solidFill>
                  <a:srgbClr val="00338D"/>
                </a:solidFill>
                <a:latin typeface="Arial" pitchFamily="34" charset="0"/>
                <a:ea typeface="+mn-ea"/>
                <a:cs typeface="Arial" pitchFamily="34" charset="0"/>
              </a:defRPr>
            </a:lvl5pPr>
            <a:lvl6pPr marL="895350" indent="-177800">
              <a:lnSpc>
                <a:spcPct val="100000"/>
              </a:lnSpc>
              <a:buClr>
                <a:srgbClr val="00338D"/>
              </a:buClr>
              <a:buFont typeface="Arial" pitchFamily="34" charset="0"/>
              <a:buChar char="■"/>
              <a:defRPr lang="en-US" sz="900" b="1" kern="1200" baseline="0" dirty="0" smtClean="0">
                <a:solidFill>
                  <a:srgbClr val="00338D"/>
                </a:solidFill>
                <a:latin typeface="Arial" pitchFamily="34" charset="0"/>
                <a:ea typeface="+mn-ea"/>
                <a:cs typeface="Arial" pitchFamily="34" charset="0"/>
              </a:defRPr>
            </a:lvl6pPr>
            <a:lvl7pPr marL="1079500" indent="-184150">
              <a:lnSpc>
                <a:spcPct val="100000"/>
              </a:lnSpc>
              <a:buClr>
                <a:srgbClr val="00338D"/>
              </a:buClr>
              <a:buFont typeface="Arial" pitchFamily="34" charset="0"/>
              <a:buChar char="–"/>
              <a:defRPr lang="en-US" sz="900" b="1" kern="1200" baseline="0" dirty="0" smtClean="0">
                <a:solidFill>
                  <a:srgbClr val="00338D"/>
                </a:solidFill>
                <a:latin typeface="Arial" pitchFamily="34" charset="0"/>
                <a:ea typeface="+mn-ea"/>
                <a:cs typeface="Arial" pitchFamily="34" charset="0"/>
              </a:defRPr>
            </a:lvl7pPr>
            <a:lvl8pPr marL="1257300" indent="-177800">
              <a:lnSpc>
                <a:spcPct val="100000"/>
              </a:lnSpc>
              <a:buClr>
                <a:srgbClr val="00338D"/>
              </a:buClr>
              <a:buFont typeface="Arial" pitchFamily="34" charset="0"/>
              <a:buChar char="■"/>
              <a:defRPr lang="en-US" sz="900" b="1" kern="1200" dirty="0" smtClean="0">
                <a:solidFill>
                  <a:srgbClr val="00338D"/>
                </a:solidFill>
                <a:latin typeface="Arial" pitchFamily="34" charset="0"/>
                <a:ea typeface="+mn-ea"/>
                <a:cs typeface="+mn-cs"/>
              </a:defRPr>
            </a:lvl8pPr>
            <a:lvl9pPr marL="1401763" indent="-144463">
              <a:lnSpc>
                <a:spcPct val="100000"/>
              </a:lnSpc>
              <a:buClr>
                <a:srgbClr val="00338D"/>
              </a:buClr>
              <a:buFont typeface="Arial" pitchFamily="34" charset="0"/>
              <a:buChar char="–"/>
              <a:defRPr lang="en-US" sz="900" b="1" kern="1200" dirty="0" smtClean="0">
                <a:solidFill>
                  <a:srgbClr val="00338D"/>
                </a:solidFill>
                <a:latin typeface="Arial" pitchFamily="34" charset="0"/>
                <a:ea typeface="+mn-ea"/>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26" name="Text Placeholder 25"/>
          <p:cNvSpPr>
            <a:spLocks noGrp="1"/>
          </p:cNvSpPr>
          <p:nvPr>
            <p:ph type="body" sz="quarter" idx="13"/>
          </p:nvPr>
        </p:nvSpPr>
        <p:spPr bwMode="gray">
          <a:xfrm>
            <a:off x="2113085" y="1196975"/>
            <a:ext cx="3323492" cy="4895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8" name="Text Placeholder 27"/>
          <p:cNvSpPr>
            <a:spLocks noGrp="1"/>
          </p:cNvSpPr>
          <p:nvPr>
            <p:ph type="body" sz="quarter" idx="14"/>
          </p:nvPr>
        </p:nvSpPr>
        <p:spPr bwMode="gray">
          <a:xfrm>
            <a:off x="5568462" y="1196975"/>
            <a:ext cx="3323492" cy="4895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11" name="Picture 10" descr="Cover_trans.png"/>
          <p:cNvPicPr>
            <a:picLocks noChangeAspect="1"/>
          </p:cNvPicPr>
          <p:nvPr userDrawn="1"/>
        </p:nvPicPr>
        <p:blipFill>
          <a:blip r:embed="rId2" cstate="print"/>
          <a:stretch>
            <a:fillRect/>
          </a:stretch>
        </p:blipFill>
        <p:spPr>
          <a:xfrm>
            <a:off x="1" y="0"/>
            <a:ext cx="5023095"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782896"/>
            <a:ext cx="3156750" cy="13866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5_Title Slide">
    <p:spTree>
      <p:nvGrpSpPr>
        <p:cNvPr id="1" name=""/>
        <p:cNvGrpSpPr/>
        <p:nvPr/>
      </p:nvGrpSpPr>
      <p:grpSpPr>
        <a:xfrm>
          <a:off x="0" y="0"/>
          <a:ext cx="0" cy="0"/>
          <a:chOff x="0" y="0"/>
          <a:chExt cx="0" cy="0"/>
        </a:xfrm>
      </p:grpSpPr>
      <p:pic>
        <p:nvPicPr>
          <p:cNvPr id="13" name="Picture 12" descr="Copyright_no trans.png"/>
          <p:cNvPicPr>
            <a:picLocks noChangeAspect="1"/>
          </p:cNvPicPr>
          <p:nvPr userDrawn="1"/>
        </p:nvPicPr>
        <p:blipFill>
          <a:blip r:embed="rId2" cstate="print"/>
          <a:stretch>
            <a:fillRect/>
          </a:stretch>
        </p:blipFill>
        <p:spPr>
          <a:xfrm>
            <a:off x="0" y="0"/>
            <a:ext cx="5020562" cy="3225600"/>
          </a:xfrm>
          <a:prstGeom prst="rect">
            <a:avLst/>
          </a:prstGeom>
        </p:spPr>
      </p:pic>
      <p:sp>
        <p:nvSpPr>
          <p:cNvPr id="2" name="Title 1"/>
          <p:cNvSpPr>
            <a:spLocks noGrp="1"/>
          </p:cNvSpPr>
          <p:nvPr>
            <p:ph type="ctrTitle"/>
          </p:nvPr>
        </p:nvSpPr>
        <p:spPr>
          <a:xfrm>
            <a:off x="357158" y="1440000"/>
            <a:ext cx="3998818"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8" y="3825100"/>
            <a:ext cx="3999600" cy="1752600"/>
          </a:xfrm>
        </p:spPr>
        <p:txBody>
          <a:bodyPr/>
          <a:lstStyle>
            <a:lvl1pPr marL="0" indent="0" algn="l">
              <a:buNone/>
              <a:defRPr sz="1200" b="0">
                <a:solidFill>
                  <a:srgbClr val="0070C0"/>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4_Title Slide">
    <p:spTree>
      <p:nvGrpSpPr>
        <p:cNvPr id="1" name=""/>
        <p:cNvGrpSpPr/>
        <p:nvPr/>
      </p:nvGrpSpPr>
      <p:grpSpPr>
        <a:xfrm>
          <a:off x="0" y="0"/>
          <a:ext cx="0" cy="0"/>
          <a:chOff x="0" y="0"/>
          <a:chExt cx="0" cy="0"/>
        </a:xfrm>
      </p:grpSpPr>
      <p:pic>
        <p:nvPicPr>
          <p:cNvPr id="8" name="Picture 7" descr="Contents_trans.png"/>
          <p:cNvPicPr>
            <a:picLocks noChangeAspect="1"/>
          </p:cNvPicPr>
          <p:nvPr userDrawn="1"/>
        </p:nvPicPr>
        <p:blipFill>
          <a:blip r:embed="rId2" cstate="print"/>
          <a:stretch>
            <a:fillRect/>
          </a:stretch>
        </p:blipFill>
        <p:spPr>
          <a:xfrm>
            <a:off x="0" y="0"/>
            <a:ext cx="4958906"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817176"/>
            <a:ext cx="3206730" cy="12893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dirty="0"/>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2_Title Slide">
    <p:bg>
      <p:bgPr>
        <a:solidFill>
          <a:schemeClr val="bg1"/>
        </a:solidFill>
        <a:effectLst/>
      </p:bgPr>
    </p:bg>
    <p:spTree>
      <p:nvGrpSpPr>
        <p:cNvPr id="1" name=""/>
        <p:cNvGrpSpPr/>
        <p:nvPr/>
      </p:nvGrpSpPr>
      <p:grpSpPr>
        <a:xfrm>
          <a:off x="0" y="0"/>
          <a:ext cx="0" cy="0"/>
          <a:chOff x="0" y="0"/>
          <a:chExt cx="0" cy="0"/>
        </a:xfrm>
      </p:grpSpPr>
      <p:pic>
        <p:nvPicPr>
          <p:cNvPr id="9" name="Picture 8" descr="Contents_trans.png"/>
          <p:cNvPicPr>
            <a:picLocks noChangeAspect="1"/>
          </p:cNvPicPr>
          <p:nvPr userDrawn="1"/>
        </p:nvPicPr>
        <p:blipFill>
          <a:blip r:embed="rId2" cstate="print"/>
          <a:srcRect l="4857"/>
          <a:stretch>
            <a:fillRect/>
          </a:stretch>
        </p:blipFill>
        <p:spPr>
          <a:xfrm>
            <a:off x="0" y="0"/>
            <a:ext cx="6337923" cy="6867144"/>
          </a:xfrm>
          <a:prstGeom prst="rect">
            <a:avLst/>
          </a:prstGeom>
        </p:spPr>
      </p:pic>
      <p:sp>
        <p:nvSpPr>
          <p:cNvPr id="2" name="Title 1"/>
          <p:cNvSpPr>
            <a:spLocks noGrp="1"/>
          </p:cNvSpPr>
          <p:nvPr>
            <p:ph type="ctrTitle"/>
          </p:nvPr>
        </p:nvSpPr>
        <p:spPr>
          <a:xfrm>
            <a:off x="357158" y="849145"/>
            <a:ext cx="5424664" cy="501354"/>
          </a:xfrm>
        </p:spPr>
        <p:txBody>
          <a:bodyPr anchor="t" anchorCtr="0"/>
          <a:lstStyle>
            <a:lvl1pPr algn="l">
              <a:lnSpc>
                <a:spcPts val="3240"/>
              </a:lnSpc>
              <a:defRPr sz="3000">
                <a:solidFill>
                  <a:schemeClr val="bg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371226" y="1575582"/>
            <a:ext cx="4242977" cy="3991561"/>
          </a:xfrm>
        </p:spPr>
        <p:txBody>
          <a:bodyPr bIns="0"/>
          <a:lstStyle>
            <a:lvl1pPr marL="0" indent="0" algn="l">
              <a:buNone/>
              <a:defRPr sz="16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GB"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dirty="0" smtClean="0"/>
              <a:t>Click to edit Master title style</a:t>
            </a:r>
            <a:endParaRPr lang="en-GB" dirty="0"/>
          </a:p>
        </p:txBody>
      </p:sp>
      <p:sp>
        <p:nvSpPr>
          <p:cNvPr id="3" name="Content Placeholder 2"/>
          <p:cNvSpPr>
            <a:spLocks noGrp="1"/>
          </p:cNvSpPr>
          <p:nvPr>
            <p:ph idx="1"/>
          </p:nvPr>
        </p:nvSpPr>
        <p:spPr>
          <a:xfrm>
            <a:off x="211138" y="1219200"/>
            <a:ext cx="8682037" cy="4525962"/>
          </a:xfrm>
        </p:spPr>
        <p:txBody>
          <a:bodyPr bIns="0"/>
          <a:lstStyle>
            <a:lvl1pPr>
              <a:spcBef>
                <a:spcPts val="300"/>
              </a:spcBef>
              <a:spcAft>
                <a:spcPts val="300"/>
              </a:spcAft>
              <a:defRPr sz="1400">
                <a:solidFill>
                  <a:srgbClr val="00338D"/>
                </a:solidFill>
              </a:defRPr>
            </a:lvl1pPr>
            <a:lvl2pPr marL="166688" indent="-165100">
              <a:spcBef>
                <a:spcPts val="300"/>
              </a:spcBef>
              <a:spcAft>
                <a:spcPts val="300"/>
              </a:spcAft>
              <a:buClr>
                <a:schemeClr val="accent1"/>
              </a:buClr>
              <a:buSzPct val="65000"/>
              <a:buFont typeface="Wingdings" pitchFamily="2" charset="2"/>
              <a:buChar char="l"/>
              <a:defRPr sz="1400"/>
            </a:lvl2pPr>
            <a:lvl3pPr marL="346075" indent="-179388">
              <a:spcBef>
                <a:spcPts val="300"/>
              </a:spcBef>
              <a:spcAft>
                <a:spcPts val="300"/>
              </a:spcAft>
              <a:buSzPct val="65000"/>
              <a:buFont typeface="Arial" pitchFamily="34" charset="0"/>
              <a:buChar char="–"/>
              <a:defRPr sz="1400"/>
            </a:lvl3pPr>
            <a:lvl4pPr marL="512763" indent="-161925">
              <a:spcBef>
                <a:spcPts val="300"/>
              </a:spcBef>
              <a:spcAft>
                <a:spcPts val="300"/>
              </a:spcAft>
              <a:buClr>
                <a:schemeClr val="accent1"/>
              </a:buClr>
              <a:buSzPct val="65000"/>
              <a:buFont typeface="Wingdings" pitchFamily="2" charset="2"/>
              <a:buChar char="l"/>
              <a:defRPr sz="1400"/>
            </a:lvl4pPr>
            <a:lvl5pPr marL="692150" indent="-179388">
              <a:spcBef>
                <a:spcPts val="300"/>
              </a:spcBef>
              <a:spcAft>
                <a:spcPts val="300"/>
              </a:spcAft>
              <a:buClr>
                <a:schemeClr val="accent1"/>
              </a:buClr>
              <a:buSzPct val="6500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3" name="Content Placeholder 2"/>
          <p:cNvSpPr>
            <a:spLocks noGrp="1"/>
          </p:cNvSpPr>
          <p:nvPr>
            <p:ph idx="1"/>
          </p:nvPr>
        </p:nvSpPr>
        <p:spPr>
          <a:xfrm>
            <a:off x="211138" y="1219200"/>
            <a:ext cx="8682037" cy="4525962"/>
          </a:xfrm>
        </p:spPr>
        <p:txBody>
          <a:bodyPr bIns="0"/>
          <a:lstStyle>
            <a:lvl1pPr>
              <a:defRPr>
                <a:solidFill>
                  <a:schemeClr val="accent1"/>
                </a:solidFill>
              </a:defRPr>
            </a:lvl1pPr>
            <a:lvl2pPr marL="233363" indent="-231775">
              <a:buFont typeface="+mj-lt"/>
              <a:buNone/>
              <a:defRPr/>
            </a:lvl2pPr>
            <a:lvl3pPr marL="166688" indent="-166688">
              <a:buFont typeface="Wingdings" pitchFamily="2" charset="2"/>
              <a:buChar char="l"/>
              <a:defRPr/>
            </a:lvl3pPr>
            <a:lvl4pPr marL="346075" indent="-179388">
              <a:buFont typeface="Arial" pitchFamily="34" charset="0"/>
              <a:buChar char="–"/>
              <a:defRPr/>
            </a:lvl4pPr>
            <a:lvl5pPr marL="512763" indent="-166688" defTabSz="850900">
              <a:buClr>
                <a:schemeClr val="accent1"/>
              </a:buClr>
              <a:buSzPct val="65000"/>
              <a:buFont typeface="Wingdings" pitchFamily="2" charset="2"/>
              <a:buChar char="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Line 10"/>
          <p:cNvSpPr>
            <a:spLocks noChangeShapeType="1"/>
          </p:cNvSpPr>
          <p:nvPr userDrawn="1"/>
        </p:nvSpPr>
        <p:spPr bwMode="auto">
          <a:xfrm>
            <a:off x="300039" y="6373813"/>
            <a:ext cx="8529637" cy="0"/>
          </a:xfrm>
          <a:prstGeom prst="line">
            <a:avLst/>
          </a:prstGeom>
          <a:noFill/>
          <a:ln w="3175">
            <a:solidFill>
              <a:schemeClr val="accent1"/>
            </a:solidFill>
            <a:round/>
            <a:headEnd/>
            <a:tailEnd/>
          </a:ln>
          <a:effectLst/>
        </p:spPr>
        <p:txBody>
          <a:bodyPr/>
          <a:lstStyle/>
          <a:p>
            <a:endParaRPr lang="en-GB"/>
          </a:p>
        </p:txBody>
      </p:sp>
      <p:sp>
        <p:nvSpPr>
          <p:cNvPr id="14"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3" name="Content Placeholder 2"/>
          <p:cNvSpPr>
            <a:spLocks noGrp="1"/>
          </p:cNvSpPr>
          <p:nvPr>
            <p:ph sz="half" idx="1"/>
          </p:nvPr>
        </p:nvSpPr>
        <p:spPr>
          <a:xfrm>
            <a:off x="211139" y="1219200"/>
            <a:ext cx="4264025" cy="4525962"/>
          </a:xfrm>
        </p:spPr>
        <p:txBody>
          <a:bodyPr bIns="0"/>
          <a:lstStyle>
            <a:lvl1pPr>
              <a:defRPr sz="1600">
                <a:solidFill>
                  <a:srgbClr val="00338D"/>
                </a:solidFill>
              </a:defRPr>
            </a:lvl1pPr>
            <a:lvl2pPr>
              <a:defRPr sz="1600"/>
            </a:lvl2pPr>
            <a:lvl3pPr marL="139700" indent="-139700">
              <a:buFont typeface="Arial" pitchFamily="34" charset="0"/>
              <a:buChar char="•"/>
              <a:defRPr sz="1400"/>
            </a:lvl3pPr>
            <a:lvl4pPr marL="349250" indent="-182563">
              <a:buFont typeface="Arial" pitchFamily="34" charset="0"/>
              <a:buChar char="–"/>
              <a:defRPr sz="1600"/>
            </a:lvl4pPr>
            <a:lvl5pPr marL="515938" indent="-166688">
              <a:buClr>
                <a:schemeClr val="accent1"/>
              </a:buClr>
              <a:buFont typeface="Arial" pitchFamily="34" charset="0"/>
              <a:buChar char="•"/>
              <a:defRPr sz="1600"/>
            </a:lvl5pPr>
            <a:lvl6pPr>
              <a:defRPr sz="1800"/>
            </a:lvl6pPr>
            <a:lvl7pPr>
              <a:defRPr sz="1800"/>
            </a:lvl7pPr>
            <a:lvl8pPr marL="687388" indent="-160338">
              <a:buFont typeface="Arial" pitchFamily="34" charset="0"/>
              <a:buChar char="–"/>
              <a:defRPr sz="1600"/>
            </a:lvl8pPr>
            <a:lvl9pPr>
              <a:defRPr sz="18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7"/>
            <a:r>
              <a:rPr lang="en-US" dirty="0" smtClean="0"/>
              <a:t>Fifth level</a:t>
            </a:r>
            <a:endParaRPr lang="en-GB" dirty="0"/>
          </a:p>
        </p:txBody>
      </p:sp>
      <p:sp>
        <p:nvSpPr>
          <p:cNvPr id="4" name="Content Placeholder 3"/>
          <p:cNvSpPr>
            <a:spLocks noGrp="1"/>
          </p:cNvSpPr>
          <p:nvPr>
            <p:ph sz="half" idx="2"/>
          </p:nvPr>
        </p:nvSpPr>
        <p:spPr>
          <a:xfrm>
            <a:off x="4627563" y="1219200"/>
            <a:ext cx="4265612" cy="4525962"/>
          </a:xfrm>
        </p:spPr>
        <p:txBody>
          <a:bodyPr bIns="0"/>
          <a:lstStyle>
            <a:lvl1pPr>
              <a:defRPr sz="1600">
                <a:solidFill>
                  <a:srgbClr val="00338D"/>
                </a:solidFill>
              </a:defRPr>
            </a:lvl1pPr>
            <a:lvl2pPr>
              <a:defRPr sz="1600"/>
            </a:lvl2pPr>
            <a:lvl3pPr marL="127000" indent="-127000">
              <a:buFont typeface="Arial" pitchFamily="34" charset="0"/>
              <a:buChar char="•"/>
              <a:defRPr sz="1400"/>
            </a:lvl3pPr>
            <a:lvl4pPr marL="349250" indent="-182563">
              <a:buFont typeface="Arial" pitchFamily="34" charset="0"/>
              <a:buChar char="–"/>
              <a:defRPr sz="1600"/>
            </a:lvl4pPr>
            <a:lvl5pPr marL="536575" indent="-187325">
              <a:buClr>
                <a:schemeClr val="accent1"/>
              </a:buClr>
              <a:buFont typeface="Arial" pitchFamily="34" charset="0"/>
              <a:buChar char="•"/>
              <a:defRPr sz="1600"/>
            </a:lvl5pPr>
            <a:lvl6pPr>
              <a:defRPr sz="1800"/>
            </a:lvl6pPr>
            <a:lvl7pPr>
              <a:defRPr sz="1800"/>
            </a:lvl7pPr>
            <a:lvl8pPr>
              <a:defRPr sz="1800"/>
            </a:lvl8pPr>
            <a:lvl9pPr marL="809625" indent="-241300">
              <a:buClr>
                <a:schemeClr val="accent1"/>
              </a:buClr>
              <a:buSzPct val="65000"/>
              <a:buFont typeface="Arial" pitchFamily="34" charset="0"/>
              <a:buChar char="–"/>
              <a:defRPr sz="16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8"/>
            <a:r>
              <a:rPr lang="en-US" dirty="0" smtClean="0"/>
              <a:t>Fifth level</a:t>
            </a:r>
            <a:endParaRPr lang="en-GB" dirty="0"/>
          </a:p>
        </p:txBody>
      </p:sp>
      <p:sp>
        <p:nvSpPr>
          <p:cNvPr id="10" name="Line 10"/>
          <p:cNvSpPr>
            <a:spLocks noChangeShapeType="1"/>
          </p:cNvSpPr>
          <p:nvPr userDrawn="1"/>
        </p:nvSpPr>
        <p:spPr bwMode="auto">
          <a:xfrm>
            <a:off x="300039" y="6373813"/>
            <a:ext cx="8529637" cy="0"/>
          </a:xfrm>
          <a:prstGeom prst="line">
            <a:avLst/>
          </a:prstGeom>
          <a:noFill/>
          <a:ln w="3175">
            <a:solidFill>
              <a:schemeClr val="accent1"/>
            </a:solidFill>
            <a:round/>
            <a:headEnd/>
            <a:tailEnd/>
          </a:ln>
          <a:effectLst/>
        </p:spPr>
        <p:txBody>
          <a:bodyPr/>
          <a:lstStyle/>
          <a:p>
            <a:endParaRPr lang="en-GB"/>
          </a:p>
        </p:txBody>
      </p:sp>
      <p:sp>
        <p:nvSpPr>
          <p:cNvPr id="21"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13"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10"/>
          <p:cNvSpPr/>
          <p:nvPr userDrawn="1"/>
        </p:nvSpPr>
        <p:spPr>
          <a:xfrm>
            <a:off x="-13447" y="-13447"/>
            <a:ext cx="9157447" cy="1045413"/>
          </a:xfrm>
          <a:custGeom>
            <a:avLst/>
            <a:gdLst>
              <a:gd name="connsiteX0" fmla="*/ 0 w 9157447"/>
              <a:gd name="connsiteY0" fmla="*/ 1008529 h 1008529"/>
              <a:gd name="connsiteX1" fmla="*/ 8848165 w 9157447"/>
              <a:gd name="connsiteY1" fmla="*/ 995082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8506 w 9157447"/>
              <a:gd name="connsiteY1" fmla="*/ 968188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42375 w 9157447"/>
              <a:gd name="connsiteY1" fmla="*/ 993584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2063 w 9157447"/>
              <a:gd name="connsiteY1" fmla="*/ 993584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2063 w 9157447"/>
              <a:gd name="connsiteY1" fmla="*/ 993584 h 1008529"/>
              <a:gd name="connsiteX2" fmla="*/ 9157447 w 9157447"/>
              <a:gd name="connsiteY2" fmla="*/ 0 h 1008529"/>
              <a:gd name="connsiteX3" fmla="*/ 0 w 9157447"/>
              <a:gd name="connsiteY3" fmla="*/ 11953 h 1008529"/>
              <a:gd name="connsiteX4" fmla="*/ 0 w 9157447"/>
              <a:gd name="connsiteY4" fmla="*/ 1008529 h 1008529"/>
              <a:gd name="connsiteX0" fmla="*/ 0 w 9157447"/>
              <a:gd name="connsiteY0" fmla="*/ 993584 h 993584"/>
              <a:gd name="connsiteX1" fmla="*/ 8882063 w 9157447"/>
              <a:gd name="connsiteY1" fmla="*/ 993584 h 993584"/>
              <a:gd name="connsiteX2" fmla="*/ 9157447 w 9157447"/>
              <a:gd name="connsiteY2" fmla="*/ 0 h 993584"/>
              <a:gd name="connsiteX3" fmla="*/ 0 w 9157447"/>
              <a:gd name="connsiteY3" fmla="*/ 11953 h 993584"/>
              <a:gd name="connsiteX4" fmla="*/ 0 w 9157447"/>
              <a:gd name="connsiteY4" fmla="*/ 993584 h 993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7447" h="993584">
                <a:moveTo>
                  <a:pt x="0" y="993584"/>
                </a:moveTo>
                <a:lnTo>
                  <a:pt x="8882063" y="993584"/>
                </a:lnTo>
                <a:lnTo>
                  <a:pt x="9157447" y="0"/>
                </a:lnTo>
                <a:lnTo>
                  <a:pt x="0" y="11953"/>
                </a:lnTo>
                <a:lnTo>
                  <a:pt x="0" y="993584"/>
                </a:lnTo>
                <a:close/>
              </a:path>
            </a:pathLst>
          </a:custGeom>
          <a:gradFill flip="none" rotWithShape="1">
            <a:gsLst>
              <a:gs pos="4000">
                <a:srgbClr val="0080C0">
                  <a:alpha val="83000"/>
                </a:srgbClr>
              </a:gs>
              <a:gs pos="44000">
                <a:srgbClr val="003492">
                  <a:alpha val="89000"/>
                </a:srgbClr>
              </a:gs>
              <a:gs pos="100000">
                <a:srgbClr val="002C7A">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6" name="Rectangle 2"/>
          <p:cNvSpPr>
            <a:spLocks noGrp="1" noChangeArrowheads="1"/>
          </p:cNvSpPr>
          <p:nvPr>
            <p:ph type="title"/>
          </p:nvPr>
        </p:nvSpPr>
        <p:spPr bwMode="auto">
          <a:xfrm>
            <a:off x="203201" y="115888"/>
            <a:ext cx="8545513" cy="79216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US" dirty="0" smtClean="0"/>
              <a:t>Click to edit Master title style</a:t>
            </a:r>
            <a:endParaRPr lang="en-GB" dirty="0" smtClean="0"/>
          </a:p>
        </p:txBody>
      </p:sp>
      <p:sp>
        <p:nvSpPr>
          <p:cNvPr id="1027" name="Rectangle 3"/>
          <p:cNvSpPr>
            <a:spLocks noGrp="1" noChangeArrowheads="1"/>
          </p:cNvSpPr>
          <p:nvPr>
            <p:ph type="body" idx="1"/>
          </p:nvPr>
        </p:nvSpPr>
        <p:spPr bwMode="auto">
          <a:xfrm>
            <a:off x="211138" y="1219200"/>
            <a:ext cx="8682037" cy="4525962"/>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endParaRPr lang="en-US" dirty="0" smtClean="0"/>
          </a:p>
        </p:txBody>
      </p:sp>
      <p:sp>
        <p:nvSpPr>
          <p:cNvPr id="7"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
        <p:nvSpPr>
          <p:cNvPr id="13" name="Text Box 9"/>
          <p:cNvSpPr txBox="1">
            <a:spLocks noChangeArrowheads="1"/>
          </p:cNvSpPr>
          <p:nvPr userDrawn="1"/>
        </p:nvSpPr>
        <p:spPr bwMode="auto">
          <a:xfrm>
            <a:off x="219905" y="6433495"/>
            <a:ext cx="3794524" cy="323850"/>
          </a:xfrm>
          <a:prstGeom prst="rect">
            <a:avLst/>
          </a:prstGeom>
          <a:noFill/>
          <a:ln w="9525">
            <a:noFill/>
            <a:miter lim="800000"/>
            <a:headEnd/>
            <a:tailEnd/>
          </a:ln>
        </p:spPr>
        <p:txBody>
          <a:bodyPr anchor="ctr"/>
          <a:lstStyle/>
          <a:p>
            <a:pPr marL="0" marR="0" lvl="0" indent="0" defTabSz="914400" eaLnBrk="0" fontAlgn="auto" latinLnBrk="0" hangingPunct="0">
              <a:lnSpc>
                <a:spcPts val="700"/>
              </a:lnSpc>
              <a:spcBef>
                <a:spcPts val="0"/>
              </a:spcBef>
              <a:spcAft>
                <a:spcPts val="0"/>
              </a:spcAft>
              <a:buClrTx/>
              <a:buSzTx/>
              <a:buFontTx/>
              <a:buNone/>
              <a:tabLst/>
              <a:defRPr/>
            </a:pPr>
            <a:r>
              <a:rPr kumimoji="0" lang="en-US" sz="500" b="0" i="0" u="none" strike="noStrike" kern="0" cap="none" spc="0" normalizeH="0" baseline="0" noProof="0" dirty="0">
                <a:ln>
                  <a:noFill/>
                </a:ln>
                <a:solidFill>
                  <a:srgbClr val="00338D"/>
                </a:solidFill>
                <a:effectLst/>
                <a:uLnTx/>
                <a:uFillTx/>
              </a:rPr>
              <a:t>© </a:t>
            </a:r>
            <a:r>
              <a:rPr kumimoji="0" lang="en-US" sz="500" b="0" i="0" u="none" strike="noStrike" kern="0" cap="none" spc="0" normalizeH="0" baseline="0" noProof="0" dirty="0" smtClean="0">
                <a:ln>
                  <a:noFill/>
                </a:ln>
                <a:solidFill>
                  <a:srgbClr val="00338D"/>
                </a:solidFill>
                <a:effectLst/>
                <a:uLnTx/>
                <a:uFillTx/>
              </a:rPr>
              <a:t>2012 </a:t>
            </a:r>
            <a:r>
              <a:rPr kumimoji="0" lang="en-US" sz="500" b="0" i="0" u="none" strike="noStrike" kern="0" cap="none" spc="0" normalizeH="0" baseline="0" noProof="0" dirty="0">
                <a:ln>
                  <a:noFill/>
                </a:ln>
                <a:solidFill>
                  <a:srgbClr val="00338D"/>
                </a:solidFill>
                <a:effectLst/>
                <a:uLnTx/>
                <a:uFillTx/>
              </a:rPr>
              <a:t>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endParaRPr kumimoji="0" lang="en-GB" sz="500" b="0" i="0" u="none" strike="noStrike" kern="0" cap="none" spc="0" normalizeH="0" baseline="0" noProof="0" dirty="0">
              <a:ln>
                <a:noFill/>
              </a:ln>
              <a:solidFill>
                <a:srgbClr val="00338D"/>
              </a:solidFill>
              <a:effectLst/>
              <a:uLnTx/>
              <a:uFillTx/>
            </a:endParaRPr>
          </a:p>
        </p:txBody>
      </p:sp>
      <p:sp>
        <p:nvSpPr>
          <p:cNvPr id="14" name="Rectangle 13"/>
          <p:cNvSpPr/>
          <p:nvPr userDrawn="1"/>
        </p:nvSpPr>
        <p:spPr bwMode="gray">
          <a:xfrm>
            <a:off x="8300742" y="6381329"/>
            <a:ext cx="503530" cy="280987"/>
          </a:xfrm>
          <a:prstGeom prst="rect">
            <a:avLst/>
          </a:prstGeom>
          <a:ln>
            <a:miter lim="800000"/>
            <a:headEnd/>
            <a:tailEnd/>
          </a:ln>
        </p:spPr>
        <p:txBody>
          <a:bodyPr lIns="72000" tIns="72000" rIns="0" bIns="0"/>
          <a:lstStyle/>
          <a:p>
            <a:pPr algn="r">
              <a:spcBef>
                <a:spcPct val="40000"/>
              </a:spcBef>
              <a:defRPr/>
            </a:pPr>
            <a:fld id="{6BA71C0A-9F0F-41ED-AE97-DBF05B351E59}" type="slidenum">
              <a:rPr lang="en-US" sz="900" smtClean="0">
                <a:solidFill>
                  <a:srgbClr val="00338D"/>
                </a:solidFill>
                <a:latin typeface="Arial"/>
              </a:rPr>
              <a:pPr algn="r">
                <a:spcBef>
                  <a:spcPct val="40000"/>
                </a:spcBef>
                <a:defRPr/>
              </a:pPr>
              <a:t>‹#›</a:t>
            </a:fld>
            <a:endParaRPr lang="en-US" sz="900" dirty="0">
              <a:solidFill>
                <a:srgbClr val="00338D"/>
              </a:solidFill>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65" r:id="rId3"/>
    <p:sldLayoutId id="2147483664" r:id="rId4"/>
    <p:sldLayoutId id="2147483662" r:id="rId5"/>
    <p:sldLayoutId id="2147483650" r:id="rId6"/>
    <p:sldLayoutId id="2147483660" r:id="rId7"/>
    <p:sldLayoutId id="2147483652" r:id="rId8"/>
    <p:sldLayoutId id="2147483654" r:id="rId9"/>
    <p:sldLayoutId id="2147483655" r:id="rId10"/>
    <p:sldLayoutId id="2147483667" r:id="rId11"/>
    <p:sldLayoutId id="2147483670" r:id="rId12"/>
  </p:sldLayoutIdLst>
  <p:hf hdr="0" ftr="0" dt="0"/>
  <p:txStyles>
    <p:titleStyle>
      <a:lvl1pPr algn="l" rtl="0" eaLnBrk="1" fontAlgn="base" hangingPunct="1">
        <a:lnSpc>
          <a:spcPts val="2500"/>
        </a:lnSpc>
        <a:spcBef>
          <a:spcPct val="0"/>
        </a:spcBef>
        <a:spcAft>
          <a:spcPct val="0"/>
        </a:spcAft>
        <a:defRPr sz="2000"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charset="0"/>
          <a:cs typeface="Arial" charset="0"/>
        </a:defRPr>
      </a:lvl2pPr>
      <a:lvl3pPr algn="l" rtl="0" eaLnBrk="1" fontAlgn="base" hangingPunct="1">
        <a:spcBef>
          <a:spcPct val="0"/>
        </a:spcBef>
        <a:spcAft>
          <a:spcPct val="0"/>
        </a:spcAft>
        <a:defRPr b="1">
          <a:solidFill>
            <a:schemeClr val="bg1"/>
          </a:solidFill>
          <a:latin typeface="Arial" charset="0"/>
          <a:cs typeface="Arial" charset="0"/>
        </a:defRPr>
      </a:lvl3pPr>
      <a:lvl4pPr algn="l" rtl="0" eaLnBrk="1" fontAlgn="base" hangingPunct="1">
        <a:spcBef>
          <a:spcPct val="0"/>
        </a:spcBef>
        <a:spcAft>
          <a:spcPct val="0"/>
        </a:spcAft>
        <a:defRPr b="1">
          <a:solidFill>
            <a:schemeClr val="bg1"/>
          </a:solidFill>
          <a:latin typeface="Arial" charset="0"/>
          <a:cs typeface="Arial" charset="0"/>
        </a:defRPr>
      </a:lvl4pPr>
      <a:lvl5pPr algn="l" rtl="0" eaLnBrk="1" fontAlgn="base" hangingPunct="1">
        <a:spcBef>
          <a:spcPct val="0"/>
        </a:spcBef>
        <a:spcAft>
          <a:spcPct val="0"/>
        </a:spcAft>
        <a:defRPr b="1">
          <a:solidFill>
            <a:schemeClr val="bg1"/>
          </a:solidFill>
          <a:latin typeface="Arial" charset="0"/>
          <a:cs typeface="Arial" charset="0"/>
        </a:defRPr>
      </a:lvl5pPr>
      <a:lvl6pPr marL="457200" algn="l" rtl="0" eaLnBrk="1" fontAlgn="base" hangingPunct="1">
        <a:spcBef>
          <a:spcPct val="0"/>
        </a:spcBef>
        <a:spcAft>
          <a:spcPct val="0"/>
        </a:spcAft>
        <a:defRPr b="1">
          <a:solidFill>
            <a:schemeClr val="bg1"/>
          </a:solidFill>
          <a:latin typeface="Arial" charset="0"/>
          <a:cs typeface="Arial" charset="0"/>
        </a:defRPr>
      </a:lvl6pPr>
      <a:lvl7pPr marL="914400" algn="l" rtl="0" eaLnBrk="1" fontAlgn="base" hangingPunct="1">
        <a:spcBef>
          <a:spcPct val="0"/>
        </a:spcBef>
        <a:spcAft>
          <a:spcPct val="0"/>
        </a:spcAft>
        <a:defRPr b="1">
          <a:solidFill>
            <a:schemeClr val="bg1"/>
          </a:solidFill>
          <a:latin typeface="Arial" charset="0"/>
          <a:cs typeface="Arial" charset="0"/>
        </a:defRPr>
      </a:lvl7pPr>
      <a:lvl8pPr marL="1371600" algn="l" rtl="0" eaLnBrk="1" fontAlgn="base" hangingPunct="1">
        <a:spcBef>
          <a:spcPct val="0"/>
        </a:spcBef>
        <a:spcAft>
          <a:spcPct val="0"/>
        </a:spcAft>
        <a:defRPr b="1">
          <a:solidFill>
            <a:schemeClr val="bg1"/>
          </a:solidFill>
          <a:latin typeface="Arial" charset="0"/>
          <a:cs typeface="Arial" charset="0"/>
        </a:defRPr>
      </a:lvl8pPr>
      <a:lvl9pPr marL="1828800" algn="l" rtl="0" eaLnBrk="1" fontAlgn="base" hangingPunct="1">
        <a:spcBef>
          <a:spcPct val="0"/>
        </a:spcBef>
        <a:spcAft>
          <a:spcPct val="0"/>
        </a:spcAft>
        <a:defRPr b="1">
          <a:solidFill>
            <a:schemeClr val="bg1"/>
          </a:solidFill>
          <a:latin typeface="Arial" charset="0"/>
          <a:cs typeface="Arial" charset="0"/>
        </a:defRPr>
      </a:lvl9pPr>
    </p:titleStyle>
    <p:bodyStyle>
      <a:lvl1pPr algn="l" rtl="0" eaLnBrk="1" fontAlgn="base" hangingPunct="1">
        <a:spcBef>
          <a:spcPts val="300"/>
        </a:spcBef>
        <a:spcAft>
          <a:spcPts val="300"/>
        </a:spcAft>
        <a:defRPr sz="1400" b="1">
          <a:solidFill>
            <a:schemeClr val="accent1"/>
          </a:solidFill>
          <a:latin typeface="+mn-lt"/>
          <a:ea typeface="+mn-ea"/>
          <a:cs typeface="+mn-cs"/>
        </a:defRPr>
      </a:lvl1pPr>
      <a:lvl2pPr marL="168275" indent="-168275" algn="l" rtl="0" eaLnBrk="1" fontAlgn="base" hangingPunct="1">
        <a:spcBef>
          <a:spcPts val="300"/>
        </a:spcBef>
        <a:spcAft>
          <a:spcPts val="300"/>
        </a:spcAft>
        <a:buClr>
          <a:schemeClr val="accent1"/>
        </a:buClr>
        <a:buSzPct val="65000"/>
        <a:buFont typeface="Wingdings" pitchFamily="2" charset="2"/>
        <a:buChar char="l"/>
        <a:defRPr sz="1400">
          <a:solidFill>
            <a:schemeClr val="tx1"/>
          </a:solidFill>
          <a:latin typeface="+mn-lt"/>
          <a:cs typeface="+mn-cs"/>
        </a:defRPr>
      </a:lvl2pPr>
      <a:lvl3pPr marL="401638" indent="-163513" algn="l" rtl="0" eaLnBrk="1" fontAlgn="base" hangingPunct="1">
        <a:spcBef>
          <a:spcPts val="300"/>
        </a:spcBef>
        <a:spcAft>
          <a:spcPts val="300"/>
        </a:spcAft>
        <a:buClr>
          <a:schemeClr val="accent1"/>
        </a:buClr>
        <a:buSzPct val="65000"/>
        <a:buFont typeface="Arial" pitchFamily="34" charset="0"/>
        <a:buChar char="–"/>
        <a:defRPr sz="1400">
          <a:solidFill>
            <a:schemeClr val="tx1"/>
          </a:solidFill>
          <a:latin typeface="+mn-lt"/>
          <a:cs typeface="+mn-cs"/>
        </a:defRPr>
      </a:lvl3pPr>
      <a:lvl4pPr marL="568325" indent="-166688" algn="l" rtl="0" eaLnBrk="1" fontAlgn="base" hangingPunct="1">
        <a:spcBef>
          <a:spcPts val="300"/>
        </a:spcBef>
        <a:spcAft>
          <a:spcPts val="300"/>
        </a:spcAft>
        <a:buClr>
          <a:schemeClr val="accent1"/>
        </a:buClr>
        <a:buSzPct val="65000"/>
        <a:buFont typeface="Wingdings" pitchFamily="2" charset="2"/>
        <a:buChar char="l"/>
        <a:defRPr sz="1400">
          <a:solidFill>
            <a:schemeClr val="tx1"/>
          </a:solidFill>
          <a:latin typeface="+mn-lt"/>
          <a:cs typeface="+mn-cs"/>
        </a:defRPr>
      </a:lvl4pPr>
      <a:lvl5pPr marL="6350" algn="l" rtl="0" eaLnBrk="1" fontAlgn="base" hangingPunct="1">
        <a:spcBef>
          <a:spcPts val="0"/>
        </a:spcBef>
        <a:spcAft>
          <a:spcPct val="0"/>
        </a:spcAft>
        <a:defRPr sz="1100">
          <a:solidFill>
            <a:schemeClr val="tx1"/>
          </a:solidFill>
          <a:latin typeface="+mn-lt"/>
          <a:cs typeface="+mn-cs"/>
        </a:defRPr>
      </a:lvl5pPr>
      <a:lvl6pPr marL="174625" indent="-174625" algn="l" rtl="0" eaLnBrk="1" fontAlgn="base" hangingPunct="1">
        <a:spcBef>
          <a:spcPct val="20000"/>
        </a:spcBef>
        <a:spcAft>
          <a:spcPct val="0"/>
        </a:spcAft>
        <a:buClr>
          <a:schemeClr val="accent1"/>
        </a:buClr>
        <a:buSzPct val="65000"/>
        <a:buFont typeface="Wingdings" pitchFamily="2" charset="2"/>
        <a:buChar char="l"/>
        <a:defRPr sz="1400">
          <a:solidFill>
            <a:schemeClr val="tx1"/>
          </a:solidFill>
          <a:latin typeface="+mn-lt"/>
          <a:cs typeface="+mn-cs"/>
        </a:defRPr>
      </a:lvl6pPr>
      <a:lvl7pPr marL="347663" indent="-173038" algn="l" rtl="0" eaLnBrk="1" fontAlgn="base" hangingPunct="1">
        <a:spcBef>
          <a:spcPct val="20000"/>
        </a:spcBef>
        <a:spcAft>
          <a:spcPct val="0"/>
        </a:spcAft>
        <a:buClr>
          <a:schemeClr val="accent1"/>
        </a:buClr>
        <a:buFont typeface="Times New Roman" pitchFamily="18" charset="0"/>
        <a:buChar char="-"/>
        <a:defRPr sz="1400">
          <a:solidFill>
            <a:schemeClr val="tx1"/>
          </a:solidFill>
          <a:latin typeface="+mn-lt"/>
          <a:cs typeface="+mn-cs"/>
        </a:defRPr>
      </a:lvl7pPr>
      <a:lvl8pPr marL="508000" indent="-160338" algn="l" rtl="0" eaLnBrk="1" fontAlgn="base" hangingPunct="1">
        <a:spcBef>
          <a:spcPct val="20000"/>
        </a:spcBef>
        <a:spcAft>
          <a:spcPct val="0"/>
        </a:spcAft>
        <a:buClr>
          <a:schemeClr val="accent1"/>
        </a:buClr>
        <a:buSzPct val="65000"/>
        <a:buFont typeface="Wingdings" pitchFamily="2" charset="2"/>
        <a:buChar char="l"/>
        <a:defRPr sz="1400">
          <a:solidFill>
            <a:schemeClr val="tx1"/>
          </a:solidFill>
          <a:latin typeface="+mn-lt"/>
          <a:cs typeface="+mn-cs"/>
        </a:defRPr>
      </a:lvl8pPr>
      <a:lvl9pPr marL="1835150" algn="l" rtl="0" eaLnBrk="1" fontAlgn="base" hangingPunct="1">
        <a:spcBef>
          <a:spcPct val="20000"/>
        </a:spcBef>
        <a:spcAft>
          <a:spcPct val="0"/>
        </a:spcAft>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lumbus.kworld.kpmg.com/G-TS/0021/Tools/2230/Global%20TS%20-%20Auditor%20independence%20guidance%20%20for%20TS%20non-audit%20services.ppt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www.columbus.kworld.kpmg.com/G-TS/0021/" TargetMode="External"/><Relationship Id="rId4" Type="http://schemas.openxmlformats.org/officeDocument/2006/relationships/hyperlink" Target="http://www.gqrmm-prod.kworld.kpmg.com/" TargetMode="Externa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8.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4.xml"/><Relationship Id="rId7" Type="http://schemas.openxmlformats.org/officeDocument/2006/relationships/notesSlide" Target="../notesSlides/notesSlide5.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8.xml"/><Relationship Id="rId5" Type="http://schemas.openxmlformats.org/officeDocument/2006/relationships/tags" Target="../tags/tag6.xml"/><Relationship Id="rId4"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8.png"/><Relationship Id="rId5" Type="http://schemas.openxmlformats.org/officeDocument/2006/relationships/notesSlide" Target="../notesSlides/notesSlide6.xml"/><Relationship Id="rId4"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8.png"/><Relationship Id="rId5" Type="http://schemas.openxmlformats.org/officeDocument/2006/relationships/notesSlide" Target="../notesSlides/notesSlide7.xml"/><Relationship Id="rId4"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59"/>
          <p:cNvSpPr txBox="1">
            <a:spLocks noChangeArrowheads="1"/>
          </p:cNvSpPr>
          <p:nvPr/>
        </p:nvSpPr>
        <p:spPr bwMode="auto">
          <a:xfrm>
            <a:off x="7154644" y="2"/>
            <a:ext cx="2003425" cy="233363"/>
          </a:xfrm>
          <a:prstGeom prst="rect">
            <a:avLst/>
          </a:prstGeom>
          <a:solidFill>
            <a:srgbClr val="B21107"/>
          </a:solidFill>
          <a:ln w="6350">
            <a:noFill/>
            <a:miter lim="800000"/>
            <a:headEnd/>
            <a:tailEnd/>
          </a:ln>
        </p:spPr>
        <p:txBody>
          <a:bodyPr tIns="91440" bIns="91440" anchor="ctr"/>
          <a:lstStyle/>
          <a:p>
            <a:pPr>
              <a:spcBef>
                <a:spcPct val="50000"/>
              </a:spcBef>
            </a:pPr>
            <a:r>
              <a:rPr lang="en-US" sz="1000" b="1" dirty="0">
                <a:solidFill>
                  <a:schemeClr val="bg1"/>
                </a:solidFill>
              </a:rPr>
              <a:t>FOR INTERNAL USE ONLY</a:t>
            </a:r>
          </a:p>
        </p:txBody>
      </p:sp>
      <p:sp>
        <p:nvSpPr>
          <p:cNvPr id="8" name="Rectangle 2"/>
          <p:cNvSpPr txBox="1">
            <a:spLocks noChangeArrowheads="1"/>
          </p:cNvSpPr>
          <p:nvPr/>
        </p:nvSpPr>
        <p:spPr bwMode="gray">
          <a:xfrm>
            <a:off x="3199224" y="2941130"/>
            <a:ext cx="5700713" cy="2109788"/>
          </a:xfrm>
          <a:prstGeom prst="rect">
            <a:avLst/>
          </a:prstGeom>
          <a:noFill/>
          <a:ln w="9525">
            <a:noFill/>
            <a:miter lim="800000"/>
            <a:headEnd/>
            <a:tailEnd/>
          </a:ln>
          <a:effectLst/>
        </p:spPr>
        <p:txBody>
          <a:bodyPr lIns="0" tIns="0" rIns="0" bIns="0"/>
          <a:lstStyle/>
          <a:p>
            <a:pPr algn="r">
              <a:lnSpc>
                <a:spcPts val="3240"/>
              </a:lnSpc>
              <a:defRPr/>
            </a:pPr>
            <a:r>
              <a:rPr lang="en-GB" sz="1200" b="1" baseline="-25000" dirty="0" smtClean="0">
                <a:solidFill>
                  <a:schemeClr val="bg1"/>
                </a:solidFill>
              </a:rPr>
              <a:t>TRANSACTION SERVICES</a:t>
            </a:r>
          </a:p>
          <a:p>
            <a:pPr algn="r">
              <a:lnSpc>
                <a:spcPts val="3240"/>
              </a:lnSpc>
              <a:defRPr/>
            </a:pPr>
            <a:r>
              <a:rPr lang="en-GB" sz="2000" b="1" kern="0" dirty="0" smtClean="0">
                <a:solidFill>
                  <a:schemeClr val="bg1"/>
                </a:solidFill>
                <a:latin typeface="Arial"/>
                <a:cs typeface="Arial"/>
              </a:rPr>
              <a:t>FINANCIAL DUE DILIGENCE (FDD)</a:t>
            </a:r>
            <a:r>
              <a:rPr lang="en-GB" sz="2000" b="1" kern="0" dirty="0" smtClean="0">
                <a:solidFill>
                  <a:srgbClr val="FFFFFF"/>
                </a:solidFill>
                <a:latin typeface="Arial"/>
                <a:cs typeface="Arial"/>
              </a:rPr>
              <a:t> TOOLKIT</a:t>
            </a:r>
          </a:p>
          <a:p>
            <a:pPr algn="r">
              <a:lnSpc>
                <a:spcPts val="3240"/>
              </a:lnSpc>
              <a:defRPr/>
            </a:pPr>
            <a:endParaRPr lang="en-GB" sz="3200" b="1" kern="0" dirty="0" smtClean="0">
              <a:solidFill>
                <a:srgbClr val="FFFFFF"/>
              </a:solidFill>
              <a:latin typeface="Arial"/>
              <a:cs typeface="Arial"/>
            </a:endParaRPr>
          </a:p>
          <a:p>
            <a:pPr algn="r">
              <a:lnSpc>
                <a:spcPts val="3240"/>
              </a:lnSpc>
              <a:defRPr/>
            </a:pPr>
            <a:r>
              <a:rPr lang="en-GB" sz="2800" b="1" kern="0" dirty="0" smtClean="0">
                <a:solidFill>
                  <a:srgbClr val="FFFFFF"/>
                </a:solidFill>
                <a:latin typeface="Arial"/>
                <a:cs typeface="Arial"/>
              </a:rPr>
              <a:t>Sale and purchase agreements</a:t>
            </a:r>
          </a:p>
          <a:p>
            <a:pPr algn="r">
              <a:lnSpc>
                <a:spcPts val="3240"/>
              </a:lnSpc>
              <a:defRPr/>
            </a:pPr>
            <a:r>
              <a:rPr lang="en-GB" sz="2800" b="1" kern="0" dirty="0" smtClean="0">
                <a:solidFill>
                  <a:srgbClr val="FFFFFF"/>
                </a:solidFill>
                <a:latin typeface="Arial"/>
                <a:cs typeface="Arial"/>
              </a:rPr>
              <a:t>Completion Mechanism: </a:t>
            </a:r>
          </a:p>
          <a:p>
            <a:pPr algn="r">
              <a:lnSpc>
                <a:spcPts val="3240"/>
              </a:lnSpc>
              <a:defRPr/>
            </a:pPr>
            <a:r>
              <a:rPr lang="en-GB" sz="2800" b="1" kern="0" dirty="0" smtClean="0">
                <a:solidFill>
                  <a:srgbClr val="FFFFFF"/>
                </a:solidFill>
                <a:latin typeface="Arial"/>
                <a:cs typeface="Arial"/>
              </a:rPr>
              <a:t>Closing Accounts</a:t>
            </a:r>
            <a:endParaRPr lang="en-GB" sz="2800" b="1" kern="0" dirty="0">
              <a:solidFill>
                <a:srgbClr val="FFFFFF"/>
              </a:solidFill>
              <a:latin typeface="Arial"/>
              <a:ea typeface="+mj-ea"/>
              <a:cs typeface="Arial"/>
            </a:endParaRPr>
          </a:p>
          <a:p>
            <a:pPr algn="r">
              <a:lnSpc>
                <a:spcPts val="3240"/>
              </a:lnSpc>
              <a:defRPr/>
            </a:pPr>
            <a:r>
              <a:rPr lang="en-GB" sz="1200" b="1" kern="0" dirty="0" smtClean="0">
                <a:solidFill>
                  <a:srgbClr val="FFFFFF"/>
                </a:solidFill>
                <a:latin typeface="Arial"/>
                <a:ea typeface="+mj-ea"/>
                <a:cs typeface="Arial"/>
              </a:rPr>
              <a:t>January 2012</a:t>
            </a:r>
            <a:endParaRPr lang="en-US" sz="1200" b="1" kern="0" dirty="0">
              <a:solidFill>
                <a:srgbClr val="FFFFFF"/>
              </a:solidFill>
              <a:latin typeface="Arial"/>
              <a:ea typeface="+mj-ea"/>
              <a:cs typeface="Arial"/>
            </a:endParaRPr>
          </a:p>
        </p:txBody>
      </p:sp>
      <p:sp>
        <p:nvSpPr>
          <p:cNvPr id="7" name="Comment 28"/>
          <p:cNvSpPr>
            <a:spLocks noChangeArrowheads="1"/>
          </p:cNvSpPr>
          <p:nvPr/>
        </p:nvSpPr>
        <p:spPr bwMode="auto">
          <a:xfrm>
            <a:off x="4314548" y="1804657"/>
            <a:ext cx="4829453" cy="1062830"/>
          </a:xfrm>
          <a:prstGeom prst="rect">
            <a:avLst/>
          </a:prstGeom>
          <a:solidFill>
            <a:srgbClr val="7AB800"/>
          </a:solidFill>
          <a:ln w="9525">
            <a:solidFill>
              <a:srgbClr val="FFFFFF"/>
            </a:solidFill>
            <a:miter lim="800000"/>
            <a:headEnd/>
            <a:tailEnd/>
          </a:ln>
        </p:spPr>
        <p:txBody>
          <a:bodyPr/>
          <a:lstStyle/>
          <a:p>
            <a:pPr lvl="0" fontAlgn="auto">
              <a:spcBef>
                <a:spcPts val="0"/>
              </a:spcBef>
              <a:spcAft>
                <a:spcPts val="0"/>
              </a:spcAft>
              <a:defRPr/>
            </a:pPr>
            <a:r>
              <a:rPr lang="en-US" sz="900" kern="0" dirty="0" smtClean="0">
                <a:solidFill>
                  <a:srgbClr val="FFFFFF"/>
                </a:solidFill>
              </a:rPr>
              <a:t>Financial due diligence (FDD) services are permitted for audit clients subject to the general independence considerations for SEC and IFAC audit clients contained in  "</a:t>
            </a:r>
            <a:r>
              <a:rPr lang="en-US" sz="900" kern="0" dirty="0" smtClean="0">
                <a:solidFill>
                  <a:srgbClr val="FFFFFF"/>
                </a:solidFill>
                <a:hlinkClick r:id="rId3"/>
              </a:rPr>
              <a:t>Auditor Independence - General guidance for TS Services</a:t>
            </a:r>
            <a:r>
              <a:rPr lang="en-US" sz="900" kern="0" dirty="0" smtClean="0">
                <a:solidFill>
                  <a:srgbClr val="FFFFFF"/>
                </a:solidFill>
              </a:rPr>
              <a:t>."  Additionally,  Chapters 11 and 20 of the </a:t>
            </a:r>
            <a:r>
              <a:rPr lang="en-US" sz="900" kern="0" dirty="0" smtClean="0">
                <a:solidFill>
                  <a:srgbClr val="FFFFFF"/>
                </a:solidFill>
                <a:hlinkClick r:id="rId4"/>
              </a:rPr>
              <a:t>Global Quality &amp; Risk Management Manual </a:t>
            </a:r>
            <a:r>
              <a:rPr lang="en-US" sz="900" kern="0" dirty="0" smtClean="0">
                <a:solidFill>
                  <a:srgbClr val="FFFFFF"/>
                </a:solidFill>
              </a:rPr>
              <a:t>and Sections 1 and 5 of the </a:t>
            </a:r>
            <a:r>
              <a:rPr lang="en-US" sz="900" kern="0" dirty="0" smtClean="0">
                <a:solidFill>
                  <a:srgbClr val="FFFFFF"/>
                </a:solidFill>
                <a:hlinkClick r:id="rId5"/>
              </a:rPr>
              <a:t>Global Transaction Services Manual</a:t>
            </a:r>
            <a:r>
              <a:rPr lang="en-US" sz="900" kern="0" dirty="0" smtClean="0">
                <a:solidFill>
                  <a:srgbClr val="FFFFFF"/>
                </a:solidFill>
              </a:rPr>
              <a:t> contain independence guidance. Where this warning icon is present in the toolkit, it is an indication of independence concerns for audit client engagements.</a:t>
            </a:r>
            <a:endParaRPr lang="en-US" sz="1000" kern="0" dirty="0">
              <a:solidFill>
                <a:srgbClr val="FFFFFF"/>
              </a:solidFill>
            </a:endParaRPr>
          </a:p>
        </p:txBody>
      </p:sp>
      <p:pic>
        <p:nvPicPr>
          <p:cNvPr id="9" name="Picture 3" descr="DPP-1"/>
          <p:cNvPicPr>
            <a:picLocks noChangeAspect="1" noChangeArrowheads="1"/>
          </p:cNvPicPr>
          <p:nvPr/>
        </p:nvPicPr>
        <p:blipFill>
          <a:blip r:embed="rId6" cstate="print"/>
          <a:srcRect/>
          <a:stretch>
            <a:fillRect/>
          </a:stretch>
        </p:blipFill>
        <p:spPr bwMode="auto">
          <a:xfrm>
            <a:off x="3714276" y="1906061"/>
            <a:ext cx="492125" cy="485775"/>
          </a:xfrm>
          <a:prstGeom prst="rect">
            <a:avLst/>
          </a:prstGeom>
          <a:noFill/>
          <a:ln w="9525">
            <a:noFill/>
            <a:miter lim="800000"/>
            <a:headEnd/>
            <a:tailEnd/>
          </a:ln>
        </p:spPr>
      </p:pic>
      <p:sp>
        <p:nvSpPr>
          <p:cNvPr id="10" name="Text Box 22"/>
          <p:cNvSpPr txBox="1">
            <a:spLocks noChangeArrowheads="1"/>
          </p:cNvSpPr>
          <p:nvPr/>
        </p:nvSpPr>
        <p:spPr bwMode="auto">
          <a:xfrm>
            <a:off x="2743200" y="6161096"/>
            <a:ext cx="6400800" cy="696904"/>
          </a:xfrm>
          <a:prstGeom prst="rect">
            <a:avLst/>
          </a:prstGeom>
          <a:solidFill>
            <a:srgbClr val="00338D"/>
          </a:solidFill>
          <a:ln w="6350">
            <a:noFill/>
            <a:miter lim="800000"/>
            <a:headEnd/>
            <a:tailEnd/>
          </a:ln>
          <a:effectLst/>
        </p:spPr>
        <p:txBody>
          <a:bodyPr tIns="91440" bIns="9144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1" u="none" strike="noStrike" kern="0" cap="none" spc="0" normalizeH="0" baseline="0" noProof="0" dirty="0">
                <a:ln>
                  <a:noFill/>
                </a:ln>
                <a:solidFill>
                  <a:srgbClr val="FFFFFF"/>
                </a:solidFill>
                <a:effectLst/>
                <a:uLnTx/>
                <a:uFillTx/>
              </a:rPr>
              <a:t>Throughout this document, “KPMG” [“we,” “our,” and “us”] refers to KPMG International Cooperative (“KPMG International”), a Swiss entity, and/or to any one or more of the member firms of the KPMG network of independent firms affiliated with KPMG International. KPMG International provides no client services.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203201" y="115888"/>
            <a:ext cx="8545513" cy="792162"/>
          </a:xfrm>
        </p:spPr>
        <p:txBody>
          <a:bodyPr/>
          <a:lstStyle/>
          <a:p>
            <a:r>
              <a:rPr lang="en-GB" sz="1800" b="0" dirty="0" smtClean="0">
                <a:solidFill>
                  <a:schemeClr val="accent1">
                    <a:lumMod val="20000"/>
                    <a:lumOff val="80000"/>
                  </a:schemeClr>
                </a:solidFill>
              </a:rPr>
              <a:t>Completion mechanism: Closing accounts</a:t>
            </a:r>
            <a:br>
              <a:rPr lang="en-GB" sz="1800" b="0" dirty="0" smtClean="0">
                <a:solidFill>
                  <a:schemeClr val="accent1">
                    <a:lumMod val="20000"/>
                    <a:lumOff val="80000"/>
                  </a:schemeClr>
                </a:solidFill>
              </a:rPr>
            </a:br>
            <a:r>
              <a:rPr lang="en-GB" sz="1800" dirty="0" smtClean="0"/>
              <a:t>Due diligence considerations</a:t>
            </a:r>
            <a:endParaRPr lang="en-GB" sz="1800" dirty="0"/>
          </a:p>
        </p:txBody>
      </p:sp>
      <p:sp>
        <p:nvSpPr>
          <p:cNvPr id="14" name="Rectangle 115"/>
          <p:cNvSpPr>
            <a:spLocks noChangeArrowheads="1"/>
          </p:cNvSpPr>
          <p:nvPr>
            <p:custDataLst>
              <p:tags r:id="rId1"/>
            </p:custDataLst>
          </p:nvPr>
        </p:nvSpPr>
        <p:spPr bwMode="auto">
          <a:xfrm>
            <a:off x="0" y="1019378"/>
            <a:ext cx="9144000" cy="521043"/>
          </a:xfrm>
          <a:prstGeom prst="rect">
            <a:avLst/>
          </a:prstGeom>
          <a:solidFill>
            <a:srgbClr val="BABBBC"/>
          </a:solidFill>
          <a:ln w="6350">
            <a:noFill/>
            <a:miter lim="800000"/>
            <a:headEnd type="none" w="sm" len="sm"/>
            <a:tailEnd type="none" w="sm" len="sm"/>
          </a:ln>
          <a:effectLst/>
        </p:spPr>
        <p:txBody>
          <a:bodyPr lIns="54000" tIns="54000" rIns="54000" bIns="54000" anchor="ctr"/>
          <a:lstStyle/>
          <a:p>
            <a:pPr defTabSz="762000">
              <a:spcBef>
                <a:spcPct val="20000"/>
              </a:spcBef>
            </a:pPr>
            <a:r>
              <a:rPr lang="en-US" sz="1400" b="1" dirty="0" smtClean="0">
                <a:solidFill>
                  <a:schemeClr val="accent4"/>
                </a:solidFill>
                <a:latin typeface="Arial"/>
              </a:rPr>
              <a:t>There are potential risks around value leakage if purchase price adjustments are incorrectly drafted, particularly where only one type of adjustment mechanism is used (e.g. net debt, working capital, capex).</a:t>
            </a:r>
          </a:p>
        </p:txBody>
      </p:sp>
      <p:sp>
        <p:nvSpPr>
          <p:cNvPr id="22" name="Rectangle 114"/>
          <p:cNvSpPr>
            <a:spLocks noChangeArrowheads="1"/>
          </p:cNvSpPr>
          <p:nvPr>
            <p:custDataLst>
              <p:tags r:id="rId2"/>
            </p:custDataLst>
          </p:nvPr>
        </p:nvSpPr>
        <p:spPr bwMode="auto">
          <a:xfrm>
            <a:off x="1746912" y="1670457"/>
            <a:ext cx="7092287" cy="1566229"/>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marL="231775" lvl="1" indent="-230188">
              <a:spcBef>
                <a:spcPts val="300"/>
              </a:spcBef>
              <a:spcAft>
                <a:spcPts val="300"/>
              </a:spcAft>
              <a:buClr>
                <a:schemeClr val="accent1"/>
              </a:buClr>
              <a:buSzPct val="125000"/>
              <a:buFont typeface="Arial" pitchFamily="34" charset="0"/>
              <a:buChar char="▪"/>
            </a:pPr>
            <a:r>
              <a:rPr lang="en-US" sz="1200" dirty="0" smtClean="0"/>
              <a:t>Review the drafting of accounting definitions, accounting policies, hierarchy of accounting policies, price adjustment mechanism and closing account preparation/review process included in the SPA.</a:t>
            </a:r>
          </a:p>
          <a:p>
            <a:pPr marL="231775" lvl="1" indent="-230188">
              <a:spcBef>
                <a:spcPts val="300"/>
              </a:spcBef>
              <a:spcAft>
                <a:spcPts val="300"/>
              </a:spcAft>
              <a:buClr>
                <a:schemeClr val="accent1"/>
              </a:buClr>
              <a:buSzPct val="125000"/>
              <a:buFont typeface="Arial" pitchFamily="34" charset="0"/>
              <a:buChar char="▪"/>
            </a:pPr>
            <a:r>
              <a:rPr lang="en-US" sz="1200" dirty="0" smtClean="0"/>
              <a:t>Compare analysis of net debt, working capital (as per financial due diligence) to the definitions in the SPA.</a:t>
            </a:r>
          </a:p>
          <a:p>
            <a:pPr marL="231775" lvl="1" indent="-230188">
              <a:spcBef>
                <a:spcPts val="300"/>
              </a:spcBef>
              <a:spcAft>
                <a:spcPts val="300"/>
              </a:spcAft>
              <a:buClr>
                <a:schemeClr val="accent1"/>
              </a:buClr>
              <a:buSzPct val="125000"/>
              <a:buFont typeface="Arial" pitchFamily="34" charset="0"/>
              <a:buChar char="▪"/>
            </a:pPr>
            <a:r>
              <a:rPr lang="en-US" sz="1200" dirty="0" smtClean="0"/>
              <a:t>Analyze the forecast closing balance sheet including a roll forward of the balance sheet from the latest historic date (for net assets/forecast balance sheet adjustment).</a:t>
            </a:r>
          </a:p>
        </p:txBody>
      </p:sp>
      <p:sp>
        <p:nvSpPr>
          <p:cNvPr id="23" name="Pentagon 22"/>
          <p:cNvSpPr/>
          <p:nvPr/>
        </p:nvSpPr>
        <p:spPr bwMode="auto">
          <a:xfrm>
            <a:off x="304800" y="1670455"/>
            <a:ext cx="1524000" cy="695373"/>
          </a:xfrm>
          <a:prstGeom prst="homePlate">
            <a:avLst>
              <a:gd name="adj" fmla="val 48884"/>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dirty="0" smtClean="0">
                <a:solidFill>
                  <a:schemeClr val="bg1"/>
                </a:solidFill>
                <a:latin typeface="Arial"/>
              </a:rPr>
              <a:t>Due diligence scope considerations</a:t>
            </a:r>
          </a:p>
        </p:txBody>
      </p:sp>
      <p:sp>
        <p:nvSpPr>
          <p:cNvPr id="24" name="Rounded Rectangle 23"/>
          <p:cNvSpPr/>
          <p:nvPr/>
        </p:nvSpPr>
        <p:spPr bwMode="auto">
          <a:xfrm>
            <a:off x="1805296" y="3334266"/>
            <a:ext cx="7162800" cy="2877848"/>
          </a:xfrm>
          <a:prstGeom prst="roundRect">
            <a:avLst>
              <a:gd name="adj" fmla="val 10908"/>
            </a:avLst>
          </a:prstGeom>
          <a:solidFill>
            <a:srgbClr val="C3DEE2"/>
          </a:solidFill>
          <a:ln w="6350">
            <a:noFill/>
            <a:miter lim="800000"/>
            <a:headEnd type="none" w="sm" len="sm"/>
            <a:tailEnd type="none" w="sm" len="sm"/>
          </a:ln>
          <a:effectLst/>
        </p:spPr>
        <p:txBody>
          <a:bodyPr lIns="54000" tIns="54000" rIns="54000" bIns="54000" anchor="t" anchorCtr="0"/>
          <a:lstStyle/>
          <a:p>
            <a:pPr marL="228600" lvl="2" indent="-228600" fontAlgn="auto">
              <a:spcBef>
                <a:spcPts val="300"/>
              </a:spcBef>
              <a:spcAft>
                <a:spcPts val="300"/>
              </a:spcAft>
              <a:buClr>
                <a:schemeClr val="accent1"/>
              </a:buClr>
              <a:buSzPct val="75000"/>
              <a:defRPr/>
            </a:pPr>
            <a:r>
              <a:rPr lang="en-US" sz="1200" b="1" kern="0" dirty="0" smtClean="0">
                <a:solidFill>
                  <a:schemeClr val="accent1"/>
                </a:solidFill>
              </a:rPr>
              <a:t>Common pitfalls include…</a:t>
            </a:r>
          </a:p>
          <a:p>
            <a:pPr marL="228600" lvl="2" indent="-228600" fontAlgn="auto">
              <a:spcBef>
                <a:spcPts val="300"/>
              </a:spcBef>
              <a:spcAft>
                <a:spcPts val="300"/>
              </a:spcAft>
              <a:buClr>
                <a:schemeClr val="accent1"/>
              </a:buClr>
              <a:buSzPct val="125000"/>
              <a:buFont typeface="Arial" pitchFamily="34" charset="0"/>
              <a:buChar char="▪"/>
              <a:defRPr/>
            </a:pPr>
            <a:r>
              <a:rPr lang="en-US" sz="1200" kern="0" dirty="0" smtClean="0"/>
              <a:t>Where there is only a cash/debt purchase price adjustment mechanism without working capital, the vendor could increase the cash balance by deferring the payment of creditors. The purchaser would have to pay the vendor for the increase in cash on closing, but then would also have to fund the catch up of creditor payments. A cash/debt purchase price adjustment mechanism should also have a corresponding working capital purchase price adjustment mechanism.</a:t>
            </a:r>
          </a:p>
          <a:p>
            <a:pPr marL="228600" lvl="2" indent="-228600" fontAlgn="auto">
              <a:spcBef>
                <a:spcPts val="300"/>
              </a:spcBef>
              <a:spcAft>
                <a:spcPts val="300"/>
              </a:spcAft>
              <a:buClr>
                <a:schemeClr val="accent1"/>
              </a:buClr>
              <a:buSzPct val="125000"/>
              <a:buFont typeface="Arial" pitchFamily="34" charset="0"/>
              <a:buChar char="▪"/>
              <a:defRPr/>
            </a:pPr>
            <a:r>
              <a:rPr lang="en-US" sz="1200" kern="0" dirty="0" smtClean="0"/>
              <a:t>The same could apply where there is only a purchase price adjustment for capex. The vendor could fund the capex with debt such that purchaser pays a purchase price adjustment to the vendor for the capex spent. But, the purchaser would then acquire the business with more debt. A capex purchase adjustment mechanism should also have a corresponding cash/debt purchase price mechanism.</a:t>
            </a:r>
          </a:p>
          <a:p>
            <a:pPr marL="228600" lvl="2" indent="-228600" fontAlgn="auto">
              <a:spcBef>
                <a:spcPts val="300"/>
              </a:spcBef>
              <a:spcAft>
                <a:spcPts val="300"/>
              </a:spcAft>
              <a:buClr>
                <a:schemeClr val="accent1"/>
              </a:buClr>
              <a:buSzPct val="125000"/>
              <a:buFont typeface="Arial" pitchFamily="34" charset="0"/>
              <a:buChar char="▪"/>
              <a:defRPr/>
            </a:pPr>
            <a:r>
              <a:rPr lang="en-US" sz="1200" kern="0" dirty="0" smtClean="0"/>
              <a:t>See next page for further discussion on common pitfalls…</a:t>
            </a:r>
          </a:p>
        </p:txBody>
      </p:sp>
      <p:pic>
        <p:nvPicPr>
          <p:cNvPr id="8" name="Picture 7"/>
          <p:cNvPicPr>
            <a:picLocks noChangeAspect="1" noChangeArrowheads="1"/>
          </p:cNvPicPr>
          <p:nvPr/>
        </p:nvPicPr>
        <p:blipFill>
          <a:blip r:embed="rId5" cstate="print"/>
          <a:srcRect/>
          <a:stretch>
            <a:fillRect/>
          </a:stretch>
        </p:blipFill>
        <p:spPr bwMode="auto">
          <a:xfrm>
            <a:off x="8105140" y="38100"/>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203201" y="115888"/>
            <a:ext cx="8545513" cy="792162"/>
          </a:xfrm>
        </p:spPr>
        <p:txBody>
          <a:bodyPr/>
          <a:lstStyle/>
          <a:p>
            <a:r>
              <a:rPr lang="en-GB" sz="1800" b="0" dirty="0" smtClean="0">
                <a:solidFill>
                  <a:schemeClr val="accent1">
                    <a:lumMod val="20000"/>
                    <a:lumOff val="80000"/>
                  </a:schemeClr>
                </a:solidFill>
              </a:rPr>
              <a:t>Completion mechanism: Closing accounts</a:t>
            </a:r>
            <a:br>
              <a:rPr lang="en-GB" sz="1800" b="0" dirty="0" smtClean="0">
                <a:solidFill>
                  <a:schemeClr val="accent1">
                    <a:lumMod val="20000"/>
                    <a:lumOff val="80000"/>
                  </a:schemeClr>
                </a:solidFill>
              </a:rPr>
            </a:br>
            <a:r>
              <a:rPr lang="en-GB" sz="1800" dirty="0" smtClean="0"/>
              <a:t>Due diligence considerations (cont’d)</a:t>
            </a:r>
            <a:endParaRPr lang="en-GB" sz="1800" dirty="0"/>
          </a:p>
        </p:txBody>
      </p:sp>
      <p:sp>
        <p:nvSpPr>
          <p:cNvPr id="24" name="Rounded Rectangle 23"/>
          <p:cNvSpPr/>
          <p:nvPr/>
        </p:nvSpPr>
        <p:spPr bwMode="auto">
          <a:xfrm>
            <a:off x="1805296" y="1113624"/>
            <a:ext cx="7162800" cy="5083976"/>
          </a:xfrm>
          <a:prstGeom prst="roundRect">
            <a:avLst>
              <a:gd name="adj" fmla="val 10908"/>
            </a:avLst>
          </a:prstGeom>
          <a:solidFill>
            <a:srgbClr val="C3DEE2"/>
          </a:solidFill>
          <a:ln w="6350">
            <a:noFill/>
            <a:miter lim="800000"/>
            <a:headEnd type="none" w="sm" len="sm"/>
            <a:tailEnd type="none" w="sm" len="sm"/>
          </a:ln>
          <a:effectLst/>
        </p:spPr>
        <p:txBody>
          <a:bodyPr lIns="54000" tIns="54000" rIns="54000" bIns="54000" anchor="t" anchorCtr="0"/>
          <a:lstStyle/>
          <a:p>
            <a:pPr marL="228600" lvl="2" indent="-228600" fontAlgn="auto">
              <a:spcBef>
                <a:spcPts val="300"/>
              </a:spcBef>
              <a:spcAft>
                <a:spcPts val="300"/>
              </a:spcAft>
              <a:buClr>
                <a:schemeClr val="accent1"/>
              </a:buClr>
              <a:buSzPct val="75000"/>
              <a:defRPr/>
            </a:pPr>
            <a:r>
              <a:rPr lang="en-US" sz="1200" b="1" kern="0" dirty="0" smtClean="0">
                <a:solidFill>
                  <a:schemeClr val="accent1"/>
                </a:solidFill>
              </a:rPr>
              <a:t>Common pitfalls include…</a:t>
            </a:r>
          </a:p>
          <a:p>
            <a:pPr marL="228600" lvl="2" indent="-228600" fontAlgn="auto">
              <a:spcBef>
                <a:spcPts val="300"/>
              </a:spcBef>
              <a:spcAft>
                <a:spcPts val="300"/>
              </a:spcAft>
              <a:buClr>
                <a:schemeClr val="accent1"/>
              </a:buClr>
              <a:buSzPct val="125000"/>
              <a:buFont typeface="Arial" pitchFamily="34" charset="0"/>
              <a:buChar char="▪"/>
              <a:defRPr/>
            </a:pPr>
            <a:r>
              <a:rPr lang="en-US" sz="1200" kern="0" dirty="0" smtClean="0"/>
              <a:t>Items included in working capital for the reference working balance in the SPA may be reclassified in other general ledger codes on closing so they fall outside of working capital definition and working capital adjustment. The SPA needs to include robust wording on how the closing accounts will be prepared to avoid this risk.</a:t>
            </a:r>
          </a:p>
          <a:p>
            <a:pPr marL="228600" lvl="2" indent="-228600" fontAlgn="auto">
              <a:spcBef>
                <a:spcPts val="300"/>
              </a:spcBef>
              <a:spcAft>
                <a:spcPts val="300"/>
              </a:spcAft>
              <a:buClr>
                <a:schemeClr val="accent1"/>
              </a:buClr>
              <a:buSzPct val="125000"/>
              <a:buFont typeface="Arial" pitchFamily="34" charset="0"/>
              <a:buChar char="▪"/>
              <a:defRPr/>
            </a:pPr>
            <a:r>
              <a:rPr lang="en-US" sz="1200" kern="0" dirty="0" smtClean="0"/>
              <a:t>The definitions of working capital, net debt etc. are vague, ambiguous and/or don’t capture all the items. Definitions should be as watertight as possible, although this is difficult to do in word form alone. The best way is to set out a whole balance sheet precedent at closing (including general ledger codes) and extracting specific line items from it for each definition. Preparing separate statements (e.g. cash, debt, working capital) can lead to double counting and cut off issues. </a:t>
            </a:r>
          </a:p>
          <a:p>
            <a:pPr marL="228600" lvl="2" indent="-228600" fontAlgn="auto">
              <a:spcBef>
                <a:spcPts val="300"/>
              </a:spcBef>
              <a:spcAft>
                <a:spcPts val="300"/>
              </a:spcAft>
              <a:buClr>
                <a:schemeClr val="accent1"/>
              </a:buClr>
              <a:buSzPct val="125000"/>
              <a:buFont typeface="Arial" pitchFamily="34" charset="0"/>
              <a:buChar char="▪"/>
              <a:defRPr/>
            </a:pPr>
            <a:r>
              <a:rPr lang="en-US" sz="1200" kern="0" dirty="0" smtClean="0"/>
              <a:t>The actual level of working capital on closing is calculated on a different basis to the hard coded benchmark working capital included in the SPA. </a:t>
            </a:r>
          </a:p>
          <a:p>
            <a:pPr marL="228600" lvl="2" indent="-228600" fontAlgn="auto">
              <a:spcBef>
                <a:spcPts val="300"/>
              </a:spcBef>
              <a:spcAft>
                <a:spcPts val="300"/>
              </a:spcAft>
              <a:buClr>
                <a:schemeClr val="accent1"/>
              </a:buClr>
              <a:buSzPct val="125000"/>
              <a:buFont typeface="Arial" pitchFamily="34" charset="0"/>
              <a:buChar char="▪"/>
              <a:defRPr/>
            </a:pPr>
            <a:r>
              <a:rPr lang="en-US" sz="1200" kern="0" dirty="0" smtClean="0"/>
              <a:t>Management prepare the closing accounts using their normal financial accounting standards. The closing accounts should be prepared in accordance with how the SPA specifies i.e. the only rule for what gets included as an adjustment is what is specified in the SPA.</a:t>
            </a:r>
          </a:p>
          <a:p>
            <a:pPr marL="228600" lvl="2" indent="-228600" fontAlgn="auto">
              <a:spcBef>
                <a:spcPts val="300"/>
              </a:spcBef>
              <a:spcAft>
                <a:spcPts val="300"/>
              </a:spcAft>
              <a:buClr>
                <a:schemeClr val="accent1"/>
              </a:buClr>
              <a:buSzPct val="125000"/>
              <a:buFont typeface="Arial" pitchFamily="34" charset="0"/>
              <a:buChar char="▪"/>
              <a:defRPr/>
            </a:pPr>
            <a:r>
              <a:rPr lang="en-US" sz="1200" kern="0" dirty="0" smtClean="0"/>
              <a:t>The closing date is set for mid month, when the systems can only deliver financials at the month end.  Closing dates are typically at month or period ends.</a:t>
            </a:r>
          </a:p>
          <a:p>
            <a:pPr marL="228600" lvl="2" indent="-228600" fontAlgn="auto">
              <a:spcBef>
                <a:spcPts val="300"/>
              </a:spcBef>
              <a:spcAft>
                <a:spcPts val="300"/>
              </a:spcAft>
              <a:buClr>
                <a:schemeClr val="accent1"/>
              </a:buClr>
              <a:buSzPct val="125000"/>
              <a:buFont typeface="Arial" pitchFamily="34" charset="0"/>
              <a:buChar char="▪"/>
              <a:defRPr/>
            </a:pPr>
            <a:r>
              <a:rPr lang="en-US" sz="1200" kern="0" dirty="0" smtClean="0"/>
              <a:t>The month end processes used to calculate the month end numbers for the closing accounts are not subject to rigorous cut off and provisioning processes. The SPA should consider specifying that the month end numbers are subject to year end cut off and provisioning processes.</a:t>
            </a:r>
          </a:p>
          <a:p>
            <a:pPr marL="228600" lvl="2" indent="-228600" fontAlgn="auto">
              <a:spcBef>
                <a:spcPts val="300"/>
              </a:spcBef>
              <a:spcAft>
                <a:spcPts val="300"/>
              </a:spcAft>
              <a:buClr>
                <a:schemeClr val="accent1"/>
              </a:buClr>
              <a:buSzPct val="75000"/>
              <a:buFont typeface="Wingdings" pitchFamily="2" charset="2"/>
              <a:buChar char="l"/>
              <a:defRPr/>
            </a:pPr>
            <a:endParaRPr lang="en-US" sz="1200" kern="0" dirty="0" smtClean="0"/>
          </a:p>
          <a:p>
            <a:pPr marL="228600" lvl="2" indent="-228600" fontAlgn="auto">
              <a:spcBef>
                <a:spcPts val="300"/>
              </a:spcBef>
              <a:spcAft>
                <a:spcPts val="300"/>
              </a:spcAft>
              <a:buClr>
                <a:schemeClr val="accent1"/>
              </a:buClr>
              <a:buSzPct val="75000"/>
              <a:buFont typeface="Wingdings" pitchFamily="2" charset="2"/>
              <a:buChar char="l"/>
              <a:defRPr/>
            </a:pPr>
            <a:endParaRPr lang="en-US" sz="1200" kern="0" dirty="0" smtClean="0"/>
          </a:p>
          <a:p>
            <a:pPr marL="228600" lvl="2" indent="-228600" fontAlgn="auto">
              <a:spcBef>
                <a:spcPts val="300"/>
              </a:spcBef>
              <a:spcAft>
                <a:spcPts val="300"/>
              </a:spcAft>
              <a:buClr>
                <a:schemeClr val="accent1"/>
              </a:buClr>
              <a:buSzPct val="75000"/>
              <a:buFont typeface="Wingdings" pitchFamily="2" charset="2"/>
              <a:buChar char="l"/>
              <a:defRPr/>
            </a:pPr>
            <a:endParaRPr lang="en-US" sz="1200" kern="0" dirty="0" smtClean="0"/>
          </a:p>
        </p:txBody>
      </p:sp>
      <p:pic>
        <p:nvPicPr>
          <p:cNvPr id="5" name="Picture 4"/>
          <p:cNvPicPr>
            <a:picLocks noChangeAspect="1" noChangeArrowheads="1"/>
          </p:cNvPicPr>
          <p:nvPr/>
        </p:nvPicPr>
        <p:blipFill>
          <a:blip r:embed="rId3" cstate="print"/>
          <a:srcRect/>
          <a:stretch>
            <a:fillRect/>
          </a:stretch>
        </p:blipFill>
        <p:spPr bwMode="auto">
          <a:xfrm>
            <a:off x="8105140" y="38100"/>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1" name="Rectangle 3"/>
          <p:cNvSpPr>
            <a:spLocks noGrp="1" noChangeArrowheads="1"/>
          </p:cNvSpPr>
          <p:nvPr>
            <p:ph type="body" idx="1"/>
          </p:nvPr>
        </p:nvSpPr>
        <p:spPr/>
        <p:txBody>
          <a:bodyPr/>
          <a:lstStyle/>
          <a:p>
            <a:pPr marL="231775" lvl="1" indent="-230188">
              <a:spcBef>
                <a:spcPts val="600"/>
              </a:spcBef>
              <a:spcAft>
                <a:spcPts val="600"/>
              </a:spcAft>
              <a:buSzPct val="125000"/>
              <a:buFont typeface="Arial" pitchFamily="34" charset="0"/>
              <a:buChar char="▪"/>
            </a:pPr>
            <a:r>
              <a:rPr lang="en-GB" sz="1800" dirty="0"/>
              <a:t>Purpose is to adjust </a:t>
            </a:r>
            <a:r>
              <a:rPr lang="en-GB" sz="1800" dirty="0" smtClean="0"/>
              <a:t>Enterprise Value for </a:t>
            </a:r>
            <a:r>
              <a:rPr lang="en-GB" sz="1800" dirty="0"/>
              <a:t>net debt and working capital seasonality </a:t>
            </a:r>
          </a:p>
          <a:p>
            <a:pPr marL="231775" lvl="1" indent="-230188">
              <a:spcBef>
                <a:spcPts val="600"/>
              </a:spcBef>
              <a:spcAft>
                <a:spcPts val="600"/>
              </a:spcAft>
              <a:buSzPct val="125000"/>
              <a:buFont typeface="Arial" pitchFamily="34" charset="0"/>
              <a:buChar char="▪"/>
            </a:pPr>
            <a:r>
              <a:rPr lang="en-GB" sz="1800" dirty="0"/>
              <a:t>Care in setting target</a:t>
            </a:r>
          </a:p>
          <a:p>
            <a:pPr marL="231775" lvl="1" indent="-230188">
              <a:spcBef>
                <a:spcPts val="600"/>
              </a:spcBef>
              <a:spcAft>
                <a:spcPts val="600"/>
              </a:spcAft>
              <a:buSzPct val="125000"/>
              <a:buFont typeface="Arial" pitchFamily="34" charset="0"/>
              <a:buChar char="▪"/>
            </a:pPr>
            <a:r>
              <a:rPr lang="en-GB" sz="1800" dirty="0"/>
              <a:t>Like-for-like comparison</a:t>
            </a:r>
          </a:p>
          <a:p>
            <a:pPr marL="231775" lvl="1" indent="-230188">
              <a:spcBef>
                <a:spcPts val="600"/>
              </a:spcBef>
              <a:spcAft>
                <a:spcPts val="600"/>
              </a:spcAft>
              <a:buSzPct val="125000"/>
              <a:buFont typeface="Arial" pitchFamily="34" charset="0"/>
              <a:buChar char="▪"/>
            </a:pPr>
            <a:r>
              <a:rPr lang="en-GB" sz="1800" dirty="0"/>
              <a:t>Test the mechanism</a:t>
            </a:r>
          </a:p>
          <a:p>
            <a:pPr marL="231775" lvl="1" indent="-230188">
              <a:spcBef>
                <a:spcPts val="600"/>
              </a:spcBef>
              <a:spcAft>
                <a:spcPts val="600"/>
              </a:spcAft>
              <a:buSzPct val="125000"/>
              <a:buFont typeface="Arial" pitchFamily="34" charset="0"/>
              <a:buChar char="▪"/>
            </a:pPr>
            <a:r>
              <a:rPr lang="en-GB" sz="1800" dirty="0"/>
              <a:t>Clear hierarchy, clear drafting </a:t>
            </a:r>
          </a:p>
          <a:p>
            <a:pPr marL="231775" lvl="1" indent="-230188">
              <a:spcBef>
                <a:spcPts val="600"/>
              </a:spcBef>
              <a:spcAft>
                <a:spcPts val="600"/>
              </a:spcAft>
              <a:buSzPct val="125000"/>
              <a:buFont typeface="Arial" pitchFamily="34" charset="0"/>
              <a:buChar char="▪"/>
            </a:pPr>
            <a:r>
              <a:rPr lang="en-GB" sz="1800" dirty="0"/>
              <a:t>Efficient process for dispute </a:t>
            </a:r>
            <a:r>
              <a:rPr lang="en-GB" sz="1800" dirty="0" smtClean="0"/>
              <a:t>resolution</a:t>
            </a:r>
            <a:endParaRPr lang="en-GB" sz="1800" dirty="0"/>
          </a:p>
        </p:txBody>
      </p:sp>
      <p:sp>
        <p:nvSpPr>
          <p:cNvPr id="5" name="Rectangle 2"/>
          <p:cNvSpPr>
            <a:spLocks noGrp="1" noChangeArrowheads="1"/>
          </p:cNvSpPr>
          <p:nvPr>
            <p:ph type="title"/>
          </p:nvPr>
        </p:nvSpPr>
        <p:spPr bwMode="gray"/>
        <p:txBody>
          <a:bodyPr/>
          <a:lstStyle/>
          <a:p>
            <a:r>
              <a:rPr lang="en-GB" sz="1800" b="0" dirty="0" smtClean="0">
                <a:solidFill>
                  <a:schemeClr val="accent1">
                    <a:lumMod val="20000"/>
                    <a:lumOff val="80000"/>
                  </a:schemeClr>
                </a:solidFill>
              </a:rPr>
              <a:t>Completion mechanism: Closing accounts</a:t>
            </a:r>
            <a:br>
              <a:rPr lang="en-GB" sz="1800" b="0" dirty="0" smtClean="0">
                <a:solidFill>
                  <a:schemeClr val="accent1">
                    <a:lumMod val="20000"/>
                    <a:lumOff val="80000"/>
                  </a:schemeClr>
                </a:solidFill>
              </a:rPr>
            </a:br>
            <a:r>
              <a:rPr lang="en-GB" sz="1800" dirty="0" smtClean="0"/>
              <a:t>Summary</a:t>
            </a:r>
            <a:endParaRPr lang="en-GB" sz="1800" dirty="0"/>
          </a:p>
        </p:txBody>
      </p:sp>
      <p:pic>
        <p:nvPicPr>
          <p:cNvPr id="7" name="Picture 6"/>
          <p:cNvPicPr>
            <a:picLocks noChangeAspect="1" noChangeArrowheads="1"/>
          </p:cNvPicPr>
          <p:nvPr/>
        </p:nvPicPr>
        <p:blipFill>
          <a:blip r:embed="rId3" cstate="print"/>
          <a:srcRect/>
          <a:stretch>
            <a:fillRect/>
          </a:stretch>
        </p:blipFill>
        <p:spPr bwMode="auto">
          <a:xfrm>
            <a:off x="8105140" y="38100"/>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txBox="1">
            <a:spLocks/>
          </p:cNvSpPr>
          <p:nvPr/>
        </p:nvSpPr>
        <p:spPr bwMode="gray">
          <a:xfrm>
            <a:off x="320400" y="3789363"/>
            <a:ext cx="3531520" cy="2623794"/>
          </a:xfrm>
          <a:prstGeom prst="rect">
            <a:avLst/>
          </a:prstGeom>
          <a:noFill/>
          <a:ln w="9525">
            <a:noFill/>
            <a:miter lim="800000"/>
            <a:headEnd/>
            <a:tailEnd/>
          </a:ln>
        </p:spPr>
        <p:txBody>
          <a:bodyPr vert="horz" lIns="0" tIns="0" rIns="0" bIns="0" rtlCol="0" anchor="b">
            <a:noAutofit/>
          </a:bodyPr>
          <a:lstStyle/>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r>
              <a:rPr kumimoji="0" lang="en-US" sz="1000" b="0" i="0" u="none" strike="noStrike" kern="1200" cap="none" spc="0" normalizeH="0" baseline="0" noProof="0" dirty="0" smtClean="0">
                <a:ln>
                  <a:noFill/>
                </a:ln>
                <a:solidFill>
                  <a:srgbClr val="000000"/>
                </a:solidFill>
                <a:effectLst/>
                <a:uLnTx/>
                <a:uFillTx/>
                <a:latin typeface="Arial"/>
                <a:ea typeface="+mn-ea"/>
                <a:cs typeface="+mn-cs"/>
              </a:rPr>
              <a:t>© 2012 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p>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endParaRPr kumimoji="0" lang="en-GB" sz="1000" b="0" i="0" u="none" strike="noStrike" kern="1200" cap="none" spc="0" normalizeH="0" baseline="0" noProof="0" dirty="0" smtClean="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600"/>
              </a:spcAft>
              <a:buClrTx/>
              <a:buSzTx/>
              <a:buFont typeface="Arial" pitchFamily="34" charset="0"/>
              <a:buNone/>
              <a:tabLst/>
              <a:defRPr/>
            </a:pPr>
            <a:r>
              <a:rPr kumimoji="0" lang="en-GB" sz="1000" b="0" i="0" u="none" strike="noStrike" kern="1200" cap="none" spc="0" normalizeH="0" baseline="0" noProof="0" dirty="0" smtClean="0">
                <a:ln>
                  <a:noFill/>
                </a:ln>
                <a:solidFill>
                  <a:srgbClr val="000000"/>
                </a:solidFill>
                <a:effectLst/>
                <a:uLnTx/>
                <a:uFillTx/>
                <a:latin typeface="Arial"/>
                <a:ea typeface="+mn-ea"/>
                <a:cs typeface="+mn-cs"/>
              </a:rPr>
              <a:t>The KPMG name, logo and "cutting through complexity" are registered trademarks or trademarks of KPMG International Cooperative ("KPMG International"). </a:t>
            </a:r>
            <a:endParaRPr kumimoji="0" lang="en-GB" sz="1000" b="0" i="0" u="none" strike="noStrike" kern="1200" cap="none" spc="0" normalizeH="0" baseline="0" noProof="0" dirty="0">
              <a:ln>
                <a:noFill/>
              </a:ln>
              <a:solidFill>
                <a:srgbClr val="000000"/>
              </a:solidFill>
              <a:effectLst/>
              <a:uLnTx/>
              <a:uFillTx/>
              <a:latin typeface="Arial"/>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ubtitle 19"/>
          <p:cNvSpPr>
            <a:spLocks noGrp="1"/>
          </p:cNvSpPr>
          <p:nvPr>
            <p:ph type="subTitle" idx="1"/>
          </p:nvPr>
        </p:nvSpPr>
        <p:spPr bwMode="gray">
          <a:xfrm>
            <a:off x="371226" y="1575583"/>
            <a:ext cx="4242977" cy="3555218"/>
          </a:xfrm>
        </p:spPr>
        <p:txBody>
          <a:bodyPr/>
          <a:lstStyle/>
          <a:p>
            <a:r>
              <a:rPr lang="en-US" dirty="0" smtClean="0"/>
              <a:t>The purpose of this document is to assist professionals in gaining an understanding of closing accounts as a completion mechanism. This document provides an overview, key principles, process, preparation and due diligence considerations for completion accounts. </a:t>
            </a:r>
          </a:p>
          <a:p>
            <a:r>
              <a:rPr lang="en-GB" dirty="0" smtClean="0"/>
              <a:t>Note: This document is part of the sale and purchase agreement (SPA) section of the </a:t>
            </a:r>
            <a:r>
              <a:rPr lang="en-GB" dirty="0" err="1" smtClean="0"/>
              <a:t>FDD</a:t>
            </a:r>
            <a:r>
              <a:rPr lang="en-GB" dirty="0" smtClean="0"/>
              <a:t> toolkit.  Key concepts of SPA, locked-box mechanism, representations and warranties and indemnities, definitions are all separate documents within the SPA section. </a:t>
            </a:r>
            <a:endParaRPr lang="en-US" dirty="0"/>
          </a:p>
        </p:txBody>
      </p:sp>
      <p:grpSp>
        <p:nvGrpSpPr>
          <p:cNvPr id="36" name="Group 35"/>
          <p:cNvGrpSpPr/>
          <p:nvPr/>
        </p:nvGrpSpPr>
        <p:grpSpPr bwMode="gray">
          <a:xfrm>
            <a:off x="6081713" y="3970287"/>
            <a:ext cx="2395538" cy="2393157"/>
            <a:chOff x="557213" y="1061987"/>
            <a:chExt cx="2395538" cy="2393157"/>
          </a:xfrm>
        </p:grpSpPr>
        <p:sp>
          <p:nvSpPr>
            <p:cNvPr id="37" name="Freeform 18"/>
            <p:cNvSpPr>
              <a:spLocks/>
            </p:cNvSpPr>
            <p:nvPr/>
          </p:nvSpPr>
          <p:spPr bwMode="gray">
            <a:xfrm rot="16200000" flipH="1">
              <a:off x="1809751" y="1415815"/>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CAB5E8"/>
                </a:gs>
                <a:gs pos="35000">
                  <a:srgbClr val="DACBEE"/>
                </a:gs>
                <a:gs pos="80000">
                  <a:srgbClr val="F1EAF9"/>
                </a:gs>
              </a:gsLst>
              <a:lin ang="18000000" scaled="0"/>
            </a:gradFill>
            <a:ln>
              <a:solidFill>
                <a:srgbClr val="7E60A0"/>
              </a:solidFill>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38" name="Freeform 18"/>
            <p:cNvSpPr>
              <a:spLocks/>
            </p:cNvSpPr>
            <p:nvPr/>
          </p:nvSpPr>
          <p:spPr bwMode="gray">
            <a:xfrm rot="10800000" flipH="1">
              <a:off x="923350" y="141502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DBFDA7"/>
                </a:gs>
                <a:gs pos="35000">
                  <a:srgbClr val="E5FDC2"/>
                </a:gs>
                <a:gs pos="80000">
                  <a:srgbClr val="F6FFE6"/>
                </a:gs>
              </a:gsLst>
              <a:lin ang="18600000" scaled="0"/>
            </a:gradFill>
            <a:ln>
              <a:solidFill>
                <a:schemeClr val="accent5">
                  <a:lumMod val="75000"/>
                </a:schemeClr>
              </a:solidFill>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39" name="Freeform 18"/>
            <p:cNvSpPr>
              <a:spLocks/>
            </p:cNvSpPr>
            <p:nvPr/>
          </p:nvSpPr>
          <p:spPr bwMode="gray">
            <a:xfrm>
              <a:off x="923350" y="231864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FEBE86"/>
                </a:gs>
                <a:gs pos="35000">
                  <a:srgbClr val="FED0AA"/>
                </a:gs>
                <a:gs pos="80000">
                  <a:srgbClr val="FEEBDB"/>
                </a:gs>
              </a:gsLst>
              <a:lin ang="18000000" scaled="0"/>
            </a:gradFill>
            <a:ln>
              <a:solidFill>
                <a:srgbClr val="C84E00"/>
              </a:solidFill>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0" name="Freeform 19"/>
            <p:cNvSpPr>
              <a:spLocks/>
            </p:cNvSpPr>
            <p:nvPr/>
          </p:nvSpPr>
          <p:spPr bwMode="gray">
            <a:xfrm>
              <a:off x="1809751" y="2318641"/>
              <a:ext cx="784225" cy="783431"/>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a:gsLst>
                <a:gs pos="0">
                  <a:srgbClr val="A2C4FF"/>
                </a:gs>
                <a:gs pos="35000">
                  <a:srgbClr val="BED5FF"/>
                </a:gs>
                <a:gs pos="100000">
                  <a:srgbClr val="E4EEFF"/>
                </a:gs>
              </a:gsLst>
              <a:lin ang="13800000" scaled="0"/>
            </a:gradFill>
            <a:ln>
              <a:solidFill>
                <a:srgbClr val="4274B0"/>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1" name="Freeform 21"/>
            <p:cNvSpPr>
              <a:spLocks/>
            </p:cNvSpPr>
            <p:nvPr/>
          </p:nvSpPr>
          <p:spPr bwMode="gray">
            <a:xfrm>
              <a:off x="557213" y="1061987"/>
              <a:ext cx="2395538" cy="1141413"/>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2" name="Freeform 22"/>
            <p:cNvSpPr>
              <a:spLocks/>
            </p:cNvSpPr>
            <p:nvPr/>
          </p:nvSpPr>
          <p:spPr bwMode="gray">
            <a:xfrm>
              <a:off x="557213" y="2313731"/>
              <a:ext cx="2395538" cy="1141413"/>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3" name="WordArt 112"/>
            <p:cNvSpPr>
              <a:spLocks noChangeArrowheads="1" noChangeShapeType="1" noTextEdit="1"/>
            </p:cNvSpPr>
            <p:nvPr/>
          </p:nvSpPr>
          <p:spPr bwMode="gray">
            <a:xfrm rot="16200000">
              <a:off x="902389" y="1038543"/>
              <a:ext cx="1707525" cy="1988114"/>
            </a:xfrm>
            <a:prstGeom prst="rect">
              <a:avLst/>
            </a:prstGeom>
          </p:spPr>
          <p:txBody>
            <a:bodyPr spcFirstLastPara="1" wrap="none" fromWordArt="1">
              <a:prstTxWarp prst="textCircle">
                <a:avLst>
                  <a:gd name="adj" fmla="val 18052649"/>
                </a:avLst>
              </a:prstTxWarp>
            </a:bodyPr>
            <a:lstStyle/>
            <a:p>
              <a:pPr algn="ctr"/>
              <a:r>
                <a:rPr lang="en-US" sz="1000" b="1" kern="10" spc="360" dirty="0" smtClean="0">
                  <a:ln w="9525">
                    <a:noFill/>
                    <a:round/>
                    <a:headEnd/>
                    <a:tailEnd/>
                  </a:ln>
                  <a:solidFill>
                    <a:srgbClr val="F8F8F8"/>
                  </a:solidFill>
                  <a:latin typeface="+mj-lt"/>
                  <a:cs typeface="Arial"/>
                </a:rPr>
                <a:t>GO TO MARKET MATERIALS</a:t>
              </a:r>
              <a:endParaRPr lang="en-US" sz="1000" b="1" kern="10" spc="360" dirty="0">
                <a:ln w="9525">
                  <a:noFill/>
                  <a:round/>
                  <a:headEnd/>
                  <a:tailEnd/>
                </a:ln>
                <a:solidFill>
                  <a:srgbClr val="F8F8F8"/>
                </a:solidFill>
                <a:latin typeface="+mj-lt"/>
                <a:cs typeface="Arial"/>
              </a:endParaRPr>
            </a:p>
          </p:txBody>
        </p:sp>
        <p:sp>
          <p:nvSpPr>
            <p:cNvPr id="44" name="WordArt 112"/>
            <p:cNvSpPr>
              <a:spLocks noChangeArrowheads="1" noChangeShapeType="1" noTextEdit="1"/>
            </p:cNvSpPr>
            <p:nvPr/>
          </p:nvSpPr>
          <p:spPr bwMode="gray">
            <a:xfrm>
              <a:off x="675501" y="1389869"/>
              <a:ext cx="2177173" cy="1988114"/>
            </a:xfrm>
            <a:prstGeom prst="rect">
              <a:avLst/>
            </a:prstGeom>
          </p:spPr>
          <p:txBody>
            <a:bodyPr spcFirstLastPara="1" wrap="none" fromWordArt="1">
              <a:prstTxWarp prst="textArchDown">
                <a:avLst>
                  <a:gd name="adj" fmla="val 2060966"/>
                </a:avLst>
              </a:prstTxWarp>
            </a:bodyPr>
            <a:lstStyle/>
            <a:p>
              <a:pPr algn="ctr"/>
              <a:r>
                <a:rPr lang="en-US" sz="1000" b="1" kern="10" spc="360" dirty="0" smtClean="0">
                  <a:ln w="9525">
                    <a:noFill/>
                    <a:round/>
                    <a:headEnd/>
                    <a:tailEnd/>
                  </a:ln>
                  <a:solidFill>
                    <a:srgbClr val="F8F8F8"/>
                  </a:solidFill>
                  <a:latin typeface="+mj-lt"/>
                  <a:cs typeface="Arial"/>
                </a:rPr>
                <a:t>RISK MANAGEMENT GUIDANCE</a:t>
              </a:r>
              <a:endParaRPr lang="en-US" sz="1000" b="1" kern="10" spc="360" dirty="0">
                <a:ln w="9525">
                  <a:noFill/>
                  <a:round/>
                  <a:headEnd/>
                  <a:tailEnd/>
                </a:ln>
                <a:solidFill>
                  <a:srgbClr val="F8F8F8"/>
                </a:solidFill>
                <a:latin typeface="+mj-lt"/>
                <a:cs typeface="Arial"/>
              </a:endParaRPr>
            </a:p>
          </p:txBody>
        </p:sp>
        <p:sp>
          <p:nvSpPr>
            <p:cNvPr id="45" name="Oval 44"/>
            <p:cNvSpPr/>
            <p:nvPr/>
          </p:nvSpPr>
          <p:spPr bwMode="gray">
            <a:xfrm>
              <a:off x="2574132" y="1518112"/>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1"/>
                  </a:solidFill>
                  <a:latin typeface="+mj-lt"/>
                  <a:sym typeface="Symbol"/>
                </a:rPr>
                <a:t></a:t>
              </a:r>
              <a:endParaRPr lang="en-US" sz="800" dirty="0">
                <a:solidFill>
                  <a:schemeClr val="accent1"/>
                </a:solidFill>
                <a:latin typeface="+mj-lt"/>
              </a:endParaRPr>
            </a:p>
          </p:txBody>
        </p:sp>
        <p:sp>
          <p:nvSpPr>
            <p:cNvPr id="46" name="Oval 45"/>
            <p:cNvSpPr/>
            <p:nvPr/>
          </p:nvSpPr>
          <p:spPr bwMode="gray">
            <a:xfrm>
              <a:off x="2583657" y="2892243"/>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1"/>
                  </a:solidFill>
                  <a:latin typeface="+mj-lt"/>
                  <a:sym typeface="Symbol"/>
                </a:rPr>
                <a:t></a:t>
              </a:r>
              <a:endParaRPr lang="en-US" sz="800" dirty="0">
                <a:solidFill>
                  <a:schemeClr val="accent1"/>
                </a:solidFill>
                <a:latin typeface="+mj-lt"/>
              </a:endParaRPr>
            </a:p>
          </p:txBody>
        </p:sp>
        <p:sp>
          <p:nvSpPr>
            <p:cNvPr id="47" name="TextBox 46"/>
            <p:cNvSpPr txBox="1"/>
            <p:nvPr/>
          </p:nvSpPr>
          <p:spPr bwMode="gray">
            <a:xfrm rot="18954064">
              <a:off x="1203178" y="1888690"/>
              <a:ext cx="792866" cy="401973"/>
            </a:xfrm>
            <a:prstGeom prst="rect">
              <a:avLst/>
            </a:prstGeom>
            <a:noFill/>
          </p:spPr>
          <p:txBody>
            <a:bodyPr wrap="square" lIns="0" tIns="0" rIns="0" bIns="0" rtlCol="0">
              <a:prstTxWarp prst="textArchUp">
                <a:avLst/>
              </a:prstTxWarp>
              <a:spAutoFit/>
            </a:bodyPr>
            <a:lstStyle/>
            <a:p>
              <a:pPr algn="ctr"/>
              <a:r>
                <a:rPr lang="en-US" sz="800" dirty="0" smtClean="0">
                  <a:solidFill>
                    <a:schemeClr val="accent1"/>
                  </a:solidFill>
                  <a:latin typeface="+mj-lt"/>
                </a:rPr>
                <a:t>ENGAGEMENT</a:t>
              </a:r>
            </a:p>
            <a:p>
              <a:pPr algn="ctr"/>
              <a:r>
                <a:rPr lang="en-US" sz="800" dirty="0" smtClean="0">
                  <a:solidFill>
                    <a:schemeClr val="accent1"/>
                  </a:solidFill>
                  <a:latin typeface="+mj-lt"/>
                </a:rPr>
                <a:t>PROCESS</a:t>
              </a:r>
            </a:p>
            <a:p>
              <a:pPr algn="ctr"/>
              <a:r>
                <a:rPr lang="en-US" sz="800" dirty="0" smtClean="0">
                  <a:solidFill>
                    <a:schemeClr val="accent1"/>
                  </a:solidFill>
                  <a:latin typeface="+mj-lt"/>
                </a:rPr>
                <a:t>GUIDANCE</a:t>
              </a:r>
              <a:endParaRPr lang="en-US" sz="800" dirty="0">
                <a:solidFill>
                  <a:schemeClr val="accent1"/>
                </a:solidFill>
                <a:latin typeface="+mj-lt"/>
              </a:endParaRPr>
            </a:p>
          </p:txBody>
        </p:sp>
        <p:sp>
          <p:nvSpPr>
            <p:cNvPr id="48" name="TextBox 47"/>
            <p:cNvSpPr txBox="1"/>
            <p:nvPr/>
          </p:nvSpPr>
          <p:spPr bwMode="gray">
            <a:xfrm rot="2516322">
              <a:off x="1675157" y="1836693"/>
              <a:ext cx="705092" cy="307698"/>
            </a:xfrm>
            <a:prstGeom prst="rect">
              <a:avLst/>
            </a:prstGeom>
            <a:noFill/>
          </p:spPr>
          <p:txBody>
            <a:bodyPr wrap="square" lIns="0" tIns="0" rIns="0" bIns="0" rtlCol="0">
              <a:prstTxWarp prst="textArchUp">
                <a:avLst/>
              </a:prstTxWarp>
              <a:spAutoFit/>
            </a:bodyPr>
            <a:lstStyle/>
            <a:p>
              <a:pPr algn="ctr"/>
              <a:r>
                <a:rPr lang="en-US" sz="800" dirty="0" smtClean="0">
                  <a:solidFill>
                    <a:schemeClr val="accent1"/>
                  </a:solidFill>
                  <a:latin typeface="+mn-lt"/>
                </a:rPr>
                <a:t>FDD WORK</a:t>
              </a:r>
            </a:p>
            <a:p>
              <a:pPr algn="ctr"/>
              <a:r>
                <a:rPr lang="en-US" sz="800" dirty="0" smtClean="0">
                  <a:solidFill>
                    <a:schemeClr val="accent1"/>
                  </a:solidFill>
                  <a:latin typeface="+mn-lt"/>
                </a:rPr>
                <a:t>AREAS</a:t>
              </a:r>
              <a:endParaRPr lang="en-US" sz="800" dirty="0">
                <a:solidFill>
                  <a:schemeClr val="accent1"/>
                </a:solidFill>
                <a:latin typeface="+mn-lt"/>
              </a:endParaRPr>
            </a:p>
          </p:txBody>
        </p:sp>
        <p:sp>
          <p:nvSpPr>
            <p:cNvPr id="49" name="TextBox 48"/>
            <p:cNvSpPr txBox="1"/>
            <p:nvPr/>
          </p:nvSpPr>
          <p:spPr bwMode="gray">
            <a:xfrm rot="2691548">
              <a:off x="1071717" y="2290718"/>
              <a:ext cx="879676" cy="459129"/>
            </a:xfrm>
            <a:prstGeom prst="rect">
              <a:avLst/>
            </a:prstGeom>
            <a:noFill/>
          </p:spPr>
          <p:txBody>
            <a:bodyPr wrap="square" lIns="0" tIns="0" rIns="0" bIns="0" rtlCol="0">
              <a:prstTxWarp prst="textArchDown">
                <a:avLst/>
              </a:prstTxWarp>
              <a:spAutoFit/>
            </a:bodyPr>
            <a:lstStyle/>
            <a:p>
              <a:pPr algn="ctr"/>
              <a:r>
                <a:rPr lang="en-US" sz="800" dirty="0" smtClean="0">
                  <a:solidFill>
                    <a:schemeClr val="accent1"/>
                  </a:solidFill>
                  <a:latin typeface="+mj-lt"/>
                </a:rPr>
                <a:t>ENGAGEMENT</a:t>
              </a:r>
            </a:p>
            <a:p>
              <a:pPr algn="ctr"/>
              <a:r>
                <a:rPr lang="en-US" sz="800" dirty="0" smtClean="0">
                  <a:solidFill>
                    <a:schemeClr val="accent1"/>
                  </a:solidFill>
                  <a:latin typeface="+mj-lt"/>
                </a:rPr>
                <a:t>ENABLERS</a:t>
              </a:r>
              <a:endParaRPr lang="en-US" sz="800" dirty="0">
                <a:solidFill>
                  <a:schemeClr val="accent1"/>
                </a:solidFill>
                <a:latin typeface="+mj-lt"/>
              </a:endParaRPr>
            </a:p>
          </p:txBody>
        </p:sp>
        <p:sp>
          <p:nvSpPr>
            <p:cNvPr id="50" name="TextBox 49"/>
            <p:cNvSpPr txBox="1"/>
            <p:nvPr/>
          </p:nvSpPr>
          <p:spPr bwMode="gray">
            <a:xfrm rot="18997325">
              <a:off x="1497519" y="2204468"/>
              <a:ext cx="879676" cy="459129"/>
            </a:xfrm>
            <a:prstGeom prst="rect">
              <a:avLst/>
            </a:prstGeom>
            <a:noFill/>
          </p:spPr>
          <p:txBody>
            <a:bodyPr wrap="square" lIns="0" tIns="0" rIns="0" bIns="0" rtlCol="0">
              <a:prstTxWarp prst="textArchDown">
                <a:avLst/>
              </a:prstTxWarp>
              <a:spAutoFit/>
            </a:bodyPr>
            <a:lstStyle/>
            <a:p>
              <a:pPr algn="ctr"/>
              <a:r>
                <a:rPr lang="en-US" sz="800" dirty="0" smtClean="0">
                  <a:solidFill>
                    <a:schemeClr val="accent1"/>
                  </a:solidFill>
                  <a:latin typeface="+mj-lt"/>
                </a:rPr>
                <a:t>OFFSHORE</a:t>
              </a:r>
            </a:p>
            <a:p>
              <a:pPr algn="ctr"/>
              <a:r>
                <a:rPr lang="en-US" sz="800" dirty="0" smtClean="0">
                  <a:solidFill>
                    <a:schemeClr val="accent1"/>
                  </a:solidFill>
                  <a:latin typeface="+mj-lt"/>
                </a:rPr>
                <a:t>SUPPORT</a:t>
              </a:r>
            </a:p>
            <a:p>
              <a:pPr algn="ctr"/>
              <a:r>
                <a:rPr lang="en-US" sz="800" dirty="0" smtClean="0">
                  <a:solidFill>
                    <a:schemeClr val="accent1"/>
                  </a:solidFill>
                  <a:latin typeface="+mj-lt"/>
                </a:rPr>
                <a:t>OPPORTUNITIES</a:t>
              </a:r>
            </a:p>
          </p:txBody>
        </p:sp>
        <p:sp>
          <p:nvSpPr>
            <p:cNvPr id="51" name="Oval 50"/>
            <p:cNvSpPr/>
            <p:nvPr/>
          </p:nvSpPr>
          <p:spPr bwMode="gray">
            <a:xfrm>
              <a:off x="1476827" y="1981099"/>
              <a:ext cx="572947" cy="57294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latin typeface="+mj-lt"/>
              </a:endParaRPr>
            </a:p>
          </p:txBody>
        </p:sp>
        <p:sp>
          <p:nvSpPr>
            <p:cNvPr id="52" name="TextBox 51"/>
            <p:cNvSpPr txBox="1"/>
            <p:nvPr/>
          </p:nvSpPr>
          <p:spPr bwMode="gray">
            <a:xfrm>
              <a:off x="1496240" y="2084843"/>
              <a:ext cx="532436" cy="338554"/>
            </a:xfrm>
            <a:prstGeom prst="rect">
              <a:avLst/>
            </a:prstGeom>
            <a:noFill/>
          </p:spPr>
          <p:txBody>
            <a:bodyPr wrap="square" rtlCol="0">
              <a:spAutoFit/>
            </a:bodyPr>
            <a:lstStyle/>
            <a:p>
              <a:pPr algn="ctr"/>
              <a:r>
                <a:rPr lang="en-US" sz="800" b="1" dirty="0" smtClean="0">
                  <a:solidFill>
                    <a:schemeClr val="bg1"/>
                  </a:solidFill>
                  <a:effectLst>
                    <a:outerShdw blurRad="38100" dist="38100" dir="2700000" algn="tl">
                      <a:srgbClr val="000000">
                        <a:alpha val="43137"/>
                      </a:srgbClr>
                    </a:outerShdw>
                  </a:effectLst>
                  <a:latin typeface="+mj-lt"/>
                </a:rPr>
                <a:t>FDD </a:t>
              </a:r>
            </a:p>
            <a:p>
              <a:pPr algn="ctr"/>
              <a:r>
                <a:rPr lang="en-US" sz="800" b="1" dirty="0" smtClean="0">
                  <a:solidFill>
                    <a:schemeClr val="bg1"/>
                  </a:solidFill>
                  <a:effectLst>
                    <a:outerShdw blurRad="38100" dist="38100" dir="2700000" algn="tl">
                      <a:srgbClr val="000000">
                        <a:alpha val="43137"/>
                      </a:srgbClr>
                    </a:outerShdw>
                  </a:effectLst>
                  <a:latin typeface="+mj-lt"/>
                </a:rPr>
                <a:t>Toolkit</a:t>
              </a:r>
              <a:endParaRPr lang="en-US" sz="800" b="1" dirty="0">
                <a:solidFill>
                  <a:schemeClr val="bg1"/>
                </a:solidFill>
                <a:effectLst>
                  <a:outerShdw blurRad="38100" dist="38100" dir="2700000" algn="tl">
                    <a:srgbClr val="000000">
                      <a:alpha val="43137"/>
                    </a:srgbClr>
                  </a:outerShdw>
                </a:effectLst>
                <a:latin typeface="+mj-lt"/>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title" idx="4294967295"/>
          </p:nvPr>
        </p:nvSpPr>
        <p:spPr bwMode="gray">
          <a:xfrm>
            <a:off x="152400" y="0"/>
            <a:ext cx="8991600" cy="987425"/>
          </a:xfrm>
        </p:spPr>
        <p:txBody>
          <a:bodyPr lIns="91440" tIns="45720" rIns="91440" bIns="45720"/>
          <a:lstStyle/>
          <a:p>
            <a:r>
              <a:rPr lang="en-GB" sz="1800" b="0" dirty="0" smtClean="0">
                <a:solidFill>
                  <a:schemeClr val="accent1">
                    <a:lumMod val="20000"/>
                    <a:lumOff val="80000"/>
                  </a:schemeClr>
                </a:solidFill>
              </a:rPr>
              <a:t>Completion mechanism: Closing accounts</a:t>
            </a:r>
            <a:br>
              <a:rPr lang="en-GB" sz="1800" b="0" dirty="0" smtClean="0">
                <a:solidFill>
                  <a:schemeClr val="accent1">
                    <a:lumMod val="20000"/>
                    <a:lumOff val="80000"/>
                  </a:schemeClr>
                </a:solidFill>
              </a:rPr>
            </a:br>
            <a:r>
              <a:rPr lang="en-US" altLang="en-US" sz="1800" dirty="0" smtClean="0">
                <a:latin typeface="Arial" charset="0"/>
                <a:cs typeface="Arial" charset="0"/>
              </a:rPr>
              <a:t>Contents </a:t>
            </a:r>
          </a:p>
        </p:txBody>
      </p:sp>
      <p:pic>
        <p:nvPicPr>
          <p:cNvPr id="15363" name="Picture 4"/>
          <p:cNvPicPr>
            <a:picLocks noChangeAspect="1" noChangeArrowheads="1"/>
          </p:cNvPicPr>
          <p:nvPr/>
        </p:nvPicPr>
        <p:blipFill>
          <a:blip r:embed="rId3" cstate="print"/>
          <a:srcRect/>
          <a:stretch>
            <a:fillRect/>
          </a:stretch>
        </p:blipFill>
        <p:spPr bwMode="auto">
          <a:xfrm>
            <a:off x="685800" y="2043113"/>
            <a:ext cx="2486025" cy="3514725"/>
          </a:xfrm>
          <a:prstGeom prst="rect">
            <a:avLst/>
          </a:prstGeom>
          <a:noFill/>
          <a:ln w="9525">
            <a:noFill/>
            <a:miter lim="800000"/>
            <a:headEnd/>
            <a:tailEnd/>
          </a:ln>
        </p:spPr>
      </p:pic>
      <p:sp>
        <p:nvSpPr>
          <p:cNvPr id="15365" name="Text Box 5"/>
          <p:cNvSpPr txBox="1">
            <a:spLocks noChangeArrowheads="1"/>
          </p:cNvSpPr>
          <p:nvPr/>
        </p:nvSpPr>
        <p:spPr bwMode="auto">
          <a:xfrm>
            <a:off x="3324225" y="2043113"/>
            <a:ext cx="5711825" cy="2492990"/>
          </a:xfrm>
          <a:prstGeom prst="rect">
            <a:avLst/>
          </a:prstGeom>
          <a:noFill/>
          <a:ln w="9525">
            <a:noFill/>
            <a:miter lim="800000"/>
            <a:headEnd/>
            <a:tailEnd/>
          </a:ln>
        </p:spPr>
        <p:txBody>
          <a:bodyPr>
            <a:spAutoFit/>
          </a:bodyPr>
          <a:lstStyle/>
          <a:p>
            <a:pPr marL="407987" lvl="2" indent="-227013">
              <a:spcBef>
                <a:spcPts val="300"/>
              </a:spcBef>
              <a:spcAft>
                <a:spcPts val="300"/>
              </a:spcAft>
              <a:buClr>
                <a:schemeClr val="accent1"/>
              </a:buClr>
              <a:buSzPct val="125000"/>
              <a:buFont typeface="Arial" pitchFamily="34" charset="0"/>
              <a:buChar char="▪"/>
            </a:pPr>
            <a:r>
              <a:rPr lang="en-GB" dirty="0" smtClean="0"/>
              <a:t>Overview</a:t>
            </a:r>
          </a:p>
          <a:p>
            <a:pPr marL="407987" lvl="2" indent="-227013">
              <a:spcBef>
                <a:spcPts val="300"/>
              </a:spcBef>
              <a:spcAft>
                <a:spcPts val="300"/>
              </a:spcAft>
              <a:buClr>
                <a:schemeClr val="accent1"/>
              </a:buClr>
              <a:buSzPct val="125000"/>
              <a:buFont typeface="Arial" pitchFamily="34" charset="0"/>
              <a:buChar char="▪"/>
            </a:pPr>
            <a:r>
              <a:rPr lang="en-GB" dirty="0" smtClean="0"/>
              <a:t>Price adjustments</a:t>
            </a:r>
          </a:p>
          <a:p>
            <a:pPr marL="407987" lvl="2" indent="-227013">
              <a:spcBef>
                <a:spcPts val="300"/>
              </a:spcBef>
              <a:spcAft>
                <a:spcPts val="300"/>
              </a:spcAft>
              <a:buClr>
                <a:schemeClr val="accent1"/>
              </a:buClr>
              <a:buSzPct val="125000"/>
              <a:buFont typeface="Arial" pitchFamily="34" charset="0"/>
              <a:buChar char="▪"/>
            </a:pPr>
            <a:r>
              <a:rPr lang="en-GB" dirty="0" smtClean="0"/>
              <a:t>Key principles</a:t>
            </a:r>
          </a:p>
          <a:p>
            <a:pPr marL="407987" lvl="2" indent="-227013">
              <a:spcBef>
                <a:spcPts val="300"/>
              </a:spcBef>
              <a:spcAft>
                <a:spcPts val="300"/>
              </a:spcAft>
              <a:buClr>
                <a:schemeClr val="accent1"/>
              </a:buClr>
              <a:buSzPct val="125000"/>
              <a:buFont typeface="Arial" pitchFamily="34" charset="0"/>
              <a:buChar char="▪"/>
            </a:pPr>
            <a:r>
              <a:rPr lang="en-GB" dirty="0" smtClean="0"/>
              <a:t>Process</a:t>
            </a:r>
          </a:p>
          <a:p>
            <a:pPr marL="407987" lvl="2" indent="-227013">
              <a:spcBef>
                <a:spcPts val="300"/>
              </a:spcBef>
              <a:spcAft>
                <a:spcPts val="300"/>
              </a:spcAft>
              <a:buClr>
                <a:schemeClr val="accent1"/>
              </a:buClr>
              <a:buSzPct val="125000"/>
              <a:buFont typeface="Arial" pitchFamily="34" charset="0"/>
              <a:buChar char="▪"/>
            </a:pPr>
            <a:r>
              <a:rPr lang="en-GB" dirty="0" smtClean="0"/>
              <a:t>Preparation</a:t>
            </a:r>
          </a:p>
          <a:p>
            <a:pPr marL="407987" lvl="2" indent="-227013">
              <a:spcBef>
                <a:spcPts val="300"/>
              </a:spcBef>
              <a:spcAft>
                <a:spcPts val="300"/>
              </a:spcAft>
              <a:buClr>
                <a:schemeClr val="accent1"/>
              </a:buClr>
              <a:buSzPct val="125000"/>
              <a:buFont typeface="Arial" pitchFamily="34" charset="0"/>
              <a:buChar char="▪"/>
            </a:pPr>
            <a:r>
              <a:rPr lang="en-GB" dirty="0" smtClean="0"/>
              <a:t>Due diligence considerations</a:t>
            </a:r>
          </a:p>
          <a:p>
            <a:pPr marL="407987" lvl="2" indent="-227013">
              <a:spcBef>
                <a:spcPts val="300"/>
              </a:spcBef>
              <a:spcAft>
                <a:spcPts val="300"/>
              </a:spcAft>
              <a:buClr>
                <a:schemeClr val="accent1"/>
              </a:buClr>
              <a:buSzPct val="125000"/>
              <a:buFont typeface="Arial" pitchFamily="34" charset="0"/>
              <a:buChar char="▪"/>
            </a:pPr>
            <a:r>
              <a:rPr lang="en-GB" dirty="0" smtClean="0"/>
              <a:t>Summary</a:t>
            </a:r>
          </a:p>
        </p:txBody>
      </p:sp>
      <p:pic>
        <p:nvPicPr>
          <p:cNvPr id="6" name="Picture 5"/>
          <p:cNvPicPr>
            <a:picLocks noChangeAspect="1" noChangeArrowheads="1"/>
          </p:cNvPicPr>
          <p:nvPr/>
        </p:nvPicPr>
        <p:blipFill>
          <a:blip r:embed="rId4" cstate="print"/>
          <a:srcRect/>
          <a:stretch>
            <a:fillRect/>
          </a:stretch>
        </p:blipFill>
        <p:spPr bwMode="auto">
          <a:xfrm>
            <a:off x="8105140" y="381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8" name="Text Box 4"/>
          <p:cNvSpPr txBox="1">
            <a:spLocks noChangeArrowheads="1"/>
          </p:cNvSpPr>
          <p:nvPr/>
        </p:nvSpPr>
        <p:spPr bwMode="auto">
          <a:xfrm>
            <a:off x="8067675" y="773113"/>
            <a:ext cx="184150" cy="304800"/>
          </a:xfrm>
          <a:prstGeom prst="rect">
            <a:avLst/>
          </a:prstGeom>
          <a:noFill/>
          <a:ln w="12700">
            <a:noFill/>
            <a:miter lim="800000"/>
            <a:headEnd type="none" w="sm" len="sm"/>
            <a:tailEnd type="none" w="sm" len="sm"/>
          </a:ln>
          <a:effectLst/>
        </p:spPr>
        <p:txBody>
          <a:bodyPr wrap="none">
            <a:spAutoFit/>
          </a:bodyPr>
          <a:lstStyle/>
          <a:p>
            <a:pPr marL="285750" indent="-285750" algn="ctr" defTabSz="762000" eaLnBrk="0" hangingPunct="0"/>
            <a:endParaRPr lang="en-US" dirty="0">
              <a:solidFill>
                <a:srgbClr val="001B64"/>
              </a:solidFill>
              <a:latin typeface="Univers 55" pitchFamily="2" charset="0"/>
            </a:endParaRPr>
          </a:p>
        </p:txBody>
      </p:sp>
      <p:sp>
        <p:nvSpPr>
          <p:cNvPr id="21" name="Rectangle 114"/>
          <p:cNvSpPr>
            <a:spLocks noChangeArrowheads="1"/>
          </p:cNvSpPr>
          <p:nvPr>
            <p:custDataLst>
              <p:tags r:id="rId1"/>
            </p:custDataLst>
          </p:nvPr>
        </p:nvSpPr>
        <p:spPr bwMode="auto">
          <a:xfrm>
            <a:off x="1746912" y="1098957"/>
            <a:ext cx="7092287" cy="1303049"/>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marL="231775" lvl="1" indent="-230188">
              <a:spcBef>
                <a:spcPts val="300"/>
              </a:spcBef>
              <a:spcAft>
                <a:spcPts val="600"/>
              </a:spcAft>
              <a:buClr>
                <a:schemeClr val="accent1"/>
              </a:buClr>
              <a:buSzPct val="125000"/>
              <a:buFont typeface="Arial" pitchFamily="34" charset="0"/>
              <a:buChar char="▪"/>
            </a:pPr>
            <a:r>
              <a:rPr lang="en-GB" sz="1200" dirty="0" smtClean="0"/>
              <a:t>Completion accounts are used as a mechanism to adjust for uncertainty that exists at the point the SPA is signed but can be used to re-open negotiations on price</a:t>
            </a:r>
          </a:p>
          <a:p>
            <a:pPr marL="231775" lvl="1" indent="-230188">
              <a:spcBef>
                <a:spcPts val="300"/>
              </a:spcBef>
              <a:spcAft>
                <a:spcPts val="600"/>
              </a:spcAft>
              <a:buClr>
                <a:schemeClr val="accent1"/>
              </a:buClr>
              <a:buSzPct val="125000"/>
              <a:buFont typeface="Arial" pitchFamily="34" charset="0"/>
              <a:buChar char="▪"/>
            </a:pPr>
            <a:r>
              <a:rPr lang="en-GB" sz="1200" kern="0" dirty="0" smtClean="0"/>
              <a:t>A completion accounts mechanism is where the purchaser agrees a preliminary purchase price based on a forecast completion balance sheet or benchmarks (e.g. normal level of working capital). If the actual balance sheet delivered on completion is different to the forecast balance sheet/benchmark, then there is a post completion price adjustment to ‘true up’ the purchase price.</a:t>
            </a:r>
            <a:endParaRPr lang="en-GB" sz="1200" dirty="0" smtClean="0"/>
          </a:p>
        </p:txBody>
      </p:sp>
      <p:sp>
        <p:nvSpPr>
          <p:cNvPr id="22" name="Pentagon 21"/>
          <p:cNvSpPr/>
          <p:nvPr/>
        </p:nvSpPr>
        <p:spPr bwMode="auto">
          <a:xfrm>
            <a:off x="304800" y="1098956"/>
            <a:ext cx="1524000" cy="637786"/>
          </a:xfrm>
          <a:prstGeom prst="homePlate">
            <a:avLst>
              <a:gd name="adj" fmla="val 48884"/>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dirty="0" smtClean="0">
                <a:solidFill>
                  <a:schemeClr val="bg1"/>
                </a:solidFill>
                <a:latin typeface="Arial"/>
              </a:rPr>
              <a:t>Completion accounts</a:t>
            </a:r>
          </a:p>
        </p:txBody>
      </p:sp>
      <p:sp>
        <p:nvSpPr>
          <p:cNvPr id="20" name="Rounded Rectangle 19"/>
          <p:cNvSpPr/>
          <p:nvPr/>
        </p:nvSpPr>
        <p:spPr bwMode="auto">
          <a:xfrm>
            <a:off x="1703696" y="2616200"/>
            <a:ext cx="7162800" cy="3683000"/>
          </a:xfrm>
          <a:prstGeom prst="roundRect">
            <a:avLst>
              <a:gd name="adj" fmla="val 10908"/>
            </a:avLst>
          </a:prstGeom>
          <a:solidFill>
            <a:srgbClr val="C3DEE2"/>
          </a:solidFill>
          <a:ln w="6350">
            <a:noFill/>
            <a:miter lim="800000"/>
            <a:headEnd type="none" w="sm" len="sm"/>
            <a:tailEnd type="none" w="sm" len="sm"/>
          </a:ln>
          <a:effectLst/>
        </p:spPr>
        <p:txBody>
          <a:bodyPr lIns="54000" tIns="54000" rIns="54000" bIns="54000" anchor="t" anchorCtr="0"/>
          <a:lstStyle/>
          <a:p>
            <a:pPr marL="228600" lvl="2" indent="-228600" fontAlgn="auto">
              <a:spcBef>
                <a:spcPts val="300"/>
              </a:spcBef>
              <a:spcAft>
                <a:spcPts val="300"/>
              </a:spcAft>
              <a:buClr>
                <a:schemeClr val="accent1"/>
              </a:buClr>
              <a:buSzPct val="125000"/>
              <a:buFont typeface="Arial" pitchFamily="34" charset="0"/>
              <a:buChar char="▪"/>
              <a:defRPr/>
            </a:pPr>
            <a:r>
              <a:rPr lang="en-GB" sz="1200" kern="0" dirty="0" smtClean="0"/>
              <a:t>Firstly, the forecast completion balance sheet or benchmarks are subject to due diligence. They are then agreed and incorporated into the SPA for signing.</a:t>
            </a:r>
          </a:p>
          <a:p>
            <a:pPr marL="228600" lvl="2" indent="-228600" fontAlgn="auto">
              <a:spcBef>
                <a:spcPts val="300"/>
              </a:spcBef>
              <a:spcAft>
                <a:spcPts val="300"/>
              </a:spcAft>
              <a:buClr>
                <a:schemeClr val="accent1"/>
              </a:buClr>
              <a:buSzPct val="125000"/>
              <a:buFont typeface="Arial" pitchFamily="34" charset="0"/>
              <a:buChar char="▪"/>
              <a:defRPr/>
            </a:pPr>
            <a:r>
              <a:rPr lang="en-GB" sz="1200" kern="0" dirty="0" smtClean="0"/>
              <a:t>The preliminary purchase price is specified in the SPA and paid to the vendor on completion.</a:t>
            </a:r>
          </a:p>
          <a:p>
            <a:pPr marL="228600" lvl="2" indent="-228600" fontAlgn="auto">
              <a:spcBef>
                <a:spcPts val="300"/>
              </a:spcBef>
              <a:spcAft>
                <a:spcPts val="300"/>
              </a:spcAft>
              <a:buClr>
                <a:schemeClr val="accent1"/>
              </a:buClr>
              <a:buSzPct val="125000"/>
              <a:buFont typeface="Arial" pitchFamily="34" charset="0"/>
              <a:buChar char="▪"/>
              <a:defRPr/>
            </a:pPr>
            <a:r>
              <a:rPr lang="en-GB" sz="1200" kern="0" dirty="0" smtClean="0"/>
              <a:t>Post completion, a set of completion accounts are prepared, and reviewed by the other party. The completion accounts are prepared in accordance with how the SPA specifies that they should be prepared as opposed necessarily to the accounting principles used in preparing the statutory financial statements. This is discussed in more detail later.</a:t>
            </a:r>
          </a:p>
          <a:p>
            <a:pPr marL="228600" lvl="2" indent="-228600">
              <a:spcBef>
                <a:spcPts val="300"/>
              </a:spcBef>
              <a:spcAft>
                <a:spcPts val="300"/>
              </a:spcAft>
              <a:buClr>
                <a:schemeClr val="accent1"/>
              </a:buClr>
              <a:buSzPct val="125000"/>
              <a:buFont typeface="Arial" pitchFamily="34" charset="0"/>
              <a:buChar char="▪"/>
              <a:defRPr/>
            </a:pPr>
            <a:r>
              <a:rPr lang="en-GB" sz="1200" kern="0" dirty="0" smtClean="0"/>
              <a:t>Once the completion accounts have been agreed by both parties, these are then compared to the forecast balance sheet/benchmarks specified in the SPA to calculate the price adjustments. The precise calculation of the purchase price adjustment will be specified in the SPA and is typically pound for pound. However, there may be </a:t>
            </a:r>
            <a:r>
              <a:rPr lang="en-GB" sz="1200" i="1" kern="0" dirty="0" smtClean="0"/>
              <a:t>de </a:t>
            </a:r>
            <a:r>
              <a:rPr lang="en-GB" sz="1200" i="1" kern="0" dirty="0" err="1" smtClean="0"/>
              <a:t>minimis</a:t>
            </a:r>
            <a:r>
              <a:rPr lang="en-GB" sz="1200" kern="0" dirty="0" smtClean="0"/>
              <a:t> limits and thresholds although this is rare and usually only applies to representations and warranties.</a:t>
            </a:r>
          </a:p>
          <a:p>
            <a:pPr marL="228600" lvl="2" indent="-228600">
              <a:spcBef>
                <a:spcPts val="300"/>
              </a:spcBef>
              <a:spcAft>
                <a:spcPts val="300"/>
              </a:spcAft>
              <a:buClr>
                <a:schemeClr val="accent1"/>
              </a:buClr>
              <a:buSzPct val="125000"/>
              <a:buFont typeface="Arial" pitchFamily="34" charset="0"/>
              <a:buChar char="▪"/>
              <a:defRPr/>
            </a:pPr>
            <a:r>
              <a:rPr lang="en-GB" sz="1200" kern="0" dirty="0" smtClean="0"/>
              <a:t>The purchase price adjustment is then cash settled between the two parties typically together with some interest for the elapsed time from completion. (Payment is usually either way although, in order to prevent renegotiation of funding, a purchaser may negotiate that there is no additional payment if the vendor over delivers) </a:t>
            </a:r>
          </a:p>
          <a:p>
            <a:pPr marL="228600" lvl="2" indent="-228600">
              <a:spcBef>
                <a:spcPts val="300"/>
              </a:spcBef>
              <a:spcAft>
                <a:spcPts val="300"/>
              </a:spcAft>
              <a:buClr>
                <a:schemeClr val="accent1"/>
              </a:buClr>
              <a:buSzPct val="125000"/>
              <a:buFont typeface="Arial" pitchFamily="34" charset="0"/>
              <a:buChar char="▪"/>
              <a:defRPr/>
            </a:pPr>
            <a:r>
              <a:rPr lang="en-GB" sz="1200" kern="0" dirty="0" smtClean="0"/>
              <a:t>See next page for detailed discussion on purchase price adjustments</a:t>
            </a:r>
          </a:p>
          <a:p>
            <a:pPr marL="228600" lvl="2" indent="-228600" fontAlgn="auto">
              <a:spcBef>
                <a:spcPts val="300"/>
              </a:spcBef>
              <a:spcAft>
                <a:spcPts val="300"/>
              </a:spcAft>
              <a:buClr>
                <a:schemeClr val="accent1"/>
              </a:buClr>
              <a:buSzPct val="75000"/>
              <a:buFont typeface="Wingdings" pitchFamily="2" charset="2"/>
              <a:buChar char="l"/>
              <a:defRPr/>
            </a:pPr>
            <a:endParaRPr lang="en-GB" sz="1200" kern="0" dirty="0" smtClean="0"/>
          </a:p>
        </p:txBody>
      </p:sp>
      <p:sp>
        <p:nvSpPr>
          <p:cNvPr id="29" name="Pentagon 28"/>
          <p:cNvSpPr/>
          <p:nvPr/>
        </p:nvSpPr>
        <p:spPr bwMode="auto">
          <a:xfrm>
            <a:off x="325651" y="2643113"/>
            <a:ext cx="1476232" cy="3685032"/>
          </a:xfrm>
          <a:prstGeom prst="homePlate">
            <a:avLst>
              <a:gd name="adj" fmla="val 48884"/>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dirty="0" smtClean="0">
                <a:solidFill>
                  <a:schemeClr val="bg1"/>
                </a:solidFill>
                <a:latin typeface="Arial"/>
              </a:rPr>
              <a:t>How does completion accounts work?</a:t>
            </a:r>
          </a:p>
        </p:txBody>
      </p:sp>
      <p:sp>
        <p:nvSpPr>
          <p:cNvPr id="18" name="Rectangle 2"/>
          <p:cNvSpPr>
            <a:spLocks noGrp="1" noChangeArrowheads="1"/>
          </p:cNvSpPr>
          <p:nvPr>
            <p:ph type="title"/>
          </p:nvPr>
        </p:nvSpPr>
        <p:spPr bwMode="gray">
          <a:xfrm>
            <a:off x="203201" y="115888"/>
            <a:ext cx="8545513" cy="792162"/>
          </a:xfrm>
        </p:spPr>
        <p:txBody>
          <a:bodyPr/>
          <a:lstStyle/>
          <a:p>
            <a:r>
              <a:rPr lang="en-GB" sz="1600" b="0" dirty="0" smtClean="0">
                <a:solidFill>
                  <a:schemeClr val="accent1">
                    <a:lumMod val="20000"/>
                    <a:lumOff val="80000"/>
                  </a:schemeClr>
                </a:solidFill>
              </a:rPr>
              <a:t>Completion mechanism: Closing accounts</a:t>
            </a:r>
            <a:r>
              <a:rPr lang="en-GB" sz="1600" b="0" dirty="0">
                <a:solidFill>
                  <a:schemeClr val="accent1">
                    <a:lumMod val="20000"/>
                    <a:lumOff val="80000"/>
                  </a:schemeClr>
                </a:solidFill>
              </a:rPr>
              <a:t/>
            </a:r>
            <a:br>
              <a:rPr lang="en-GB" sz="1600" b="0" dirty="0">
                <a:solidFill>
                  <a:schemeClr val="accent1">
                    <a:lumMod val="20000"/>
                    <a:lumOff val="80000"/>
                  </a:schemeClr>
                </a:solidFill>
              </a:rPr>
            </a:br>
            <a:r>
              <a:rPr lang="en-GB" sz="1800" dirty="0" smtClean="0"/>
              <a:t>Overview</a:t>
            </a:r>
            <a:endParaRPr lang="en-GB" sz="1800" dirty="0"/>
          </a:p>
        </p:txBody>
      </p:sp>
      <p:pic>
        <p:nvPicPr>
          <p:cNvPr id="9" name="Picture 8"/>
          <p:cNvPicPr>
            <a:picLocks noChangeAspect="1" noChangeArrowheads="1"/>
          </p:cNvPicPr>
          <p:nvPr/>
        </p:nvPicPr>
        <p:blipFill>
          <a:blip r:embed="rId4" cstate="print"/>
          <a:srcRect/>
          <a:stretch>
            <a:fillRect/>
          </a:stretch>
        </p:blipFill>
        <p:spPr bwMode="auto">
          <a:xfrm>
            <a:off x="8105140" y="381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bwMode="gray"/>
        <p:txBody>
          <a:bodyPr/>
          <a:lstStyle/>
          <a:p>
            <a:r>
              <a:rPr lang="en-GB" sz="1800" b="0" dirty="0" smtClean="0">
                <a:solidFill>
                  <a:schemeClr val="accent1">
                    <a:lumMod val="20000"/>
                    <a:lumOff val="80000"/>
                  </a:schemeClr>
                </a:solidFill>
              </a:rPr>
              <a:t>Completion mechanism: Closing accounts</a:t>
            </a:r>
            <a:br>
              <a:rPr lang="en-GB" sz="1800" b="0" dirty="0" smtClean="0">
                <a:solidFill>
                  <a:schemeClr val="accent1">
                    <a:lumMod val="20000"/>
                    <a:lumOff val="80000"/>
                  </a:schemeClr>
                </a:solidFill>
              </a:rPr>
            </a:br>
            <a:r>
              <a:rPr lang="en-GB" sz="1800" dirty="0" smtClean="0"/>
              <a:t>Price adjustments</a:t>
            </a:r>
            <a:endParaRPr lang="en-GB" sz="1800" dirty="0"/>
          </a:p>
        </p:txBody>
      </p:sp>
      <p:sp>
        <p:nvSpPr>
          <p:cNvPr id="9" name="Rectangle 114"/>
          <p:cNvSpPr>
            <a:spLocks noChangeArrowheads="1"/>
          </p:cNvSpPr>
          <p:nvPr>
            <p:custDataLst>
              <p:tags r:id="rId1"/>
            </p:custDataLst>
          </p:nvPr>
        </p:nvSpPr>
        <p:spPr bwMode="auto">
          <a:xfrm>
            <a:off x="1155700" y="1619657"/>
            <a:ext cx="7863840" cy="1550263"/>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marL="231775" lvl="1" indent="-230188">
              <a:lnSpc>
                <a:spcPts val="1000"/>
              </a:lnSpc>
              <a:spcBef>
                <a:spcPts val="300"/>
              </a:spcBef>
              <a:spcAft>
                <a:spcPts val="0"/>
              </a:spcAft>
              <a:buClr>
                <a:schemeClr val="accent1"/>
              </a:buClr>
              <a:buSzPct val="125000"/>
              <a:buFont typeface="Arial" pitchFamily="34" charset="0"/>
              <a:buChar char="▪"/>
            </a:pPr>
            <a:r>
              <a:rPr lang="en-US" sz="900" dirty="0" smtClean="0"/>
              <a:t>A net asset adjustment is based on the assumption that the business will be delivered with the forecast closing balance sheet agreed in the SPA.</a:t>
            </a:r>
          </a:p>
          <a:p>
            <a:pPr marL="231775" lvl="1" indent="-230188">
              <a:lnSpc>
                <a:spcPts val="1000"/>
              </a:lnSpc>
              <a:spcBef>
                <a:spcPts val="300"/>
              </a:spcBef>
              <a:spcAft>
                <a:spcPts val="0"/>
              </a:spcAft>
              <a:buClr>
                <a:schemeClr val="accent1"/>
              </a:buClr>
              <a:buSzPct val="125000"/>
              <a:buFont typeface="Arial" pitchFamily="34" charset="0"/>
              <a:buChar char="▪"/>
            </a:pPr>
            <a:r>
              <a:rPr lang="en-US" sz="900" dirty="0" smtClean="0"/>
              <a:t>Any deficit from the forecast closing net assets benchmark is treated as a purchase price deduction (conversely, any surplus increases the purchase price).</a:t>
            </a:r>
          </a:p>
          <a:p>
            <a:pPr marL="231775" lvl="1" indent="-230188">
              <a:lnSpc>
                <a:spcPts val="1000"/>
              </a:lnSpc>
              <a:spcBef>
                <a:spcPts val="300"/>
              </a:spcBef>
              <a:spcAft>
                <a:spcPts val="0"/>
              </a:spcAft>
              <a:buClr>
                <a:schemeClr val="accent1"/>
              </a:buClr>
              <a:buSzPct val="125000"/>
              <a:buFont typeface="Arial" pitchFamily="34" charset="0"/>
              <a:buChar char="▪"/>
            </a:pPr>
            <a:r>
              <a:rPr lang="en-US" sz="900" dirty="0" smtClean="0"/>
              <a:t>The potential benefit of a net assets price adjustment compared to working capital and net debt adjustments is that it captures movements in the whole balance sheet. It helps reduce the risk of omissions from the net debt adjustment where net debt like items are classified elsewhere in the balance sheet. It also reduces the risk of double counting or reclassification between net debt, provisions, working capital, etc. </a:t>
            </a:r>
          </a:p>
          <a:p>
            <a:pPr marL="231775" lvl="1" indent="-230188">
              <a:lnSpc>
                <a:spcPts val="1000"/>
              </a:lnSpc>
              <a:spcBef>
                <a:spcPts val="300"/>
              </a:spcBef>
              <a:spcAft>
                <a:spcPts val="0"/>
              </a:spcAft>
              <a:buClr>
                <a:schemeClr val="accent1"/>
              </a:buClr>
              <a:buSzPct val="125000"/>
              <a:buFont typeface="Arial" pitchFamily="34" charset="0"/>
              <a:buChar char="▪"/>
            </a:pPr>
            <a:r>
              <a:rPr lang="en-US" sz="900" dirty="0" smtClean="0"/>
              <a:t>For a purchaser, a net asset adjustment is the most holistic and therefore the best form of adjustment mechanism. However, as a result it is often difficult to negotiate a net asset price adjustment with a vendor.</a:t>
            </a:r>
          </a:p>
          <a:p>
            <a:pPr marL="231775" lvl="1" indent="-230188">
              <a:lnSpc>
                <a:spcPts val="1000"/>
              </a:lnSpc>
              <a:spcBef>
                <a:spcPts val="300"/>
              </a:spcBef>
              <a:spcAft>
                <a:spcPts val="0"/>
              </a:spcAft>
              <a:buClr>
                <a:schemeClr val="accent1"/>
              </a:buClr>
              <a:buSzPct val="125000"/>
              <a:buFont typeface="Arial" pitchFamily="34" charset="0"/>
              <a:buChar char="▪"/>
            </a:pPr>
            <a:r>
              <a:rPr lang="en-US" sz="900" dirty="0" smtClean="0"/>
              <a:t>The net assets adjustment does not capture net debt like items not included in the balance sheet (e.g. trapped cash that is not distributable). So it may be necessary to include specific items not captured in a balance sheet as part of the definition of net assets.</a:t>
            </a:r>
          </a:p>
        </p:txBody>
      </p:sp>
      <p:sp>
        <p:nvSpPr>
          <p:cNvPr id="10" name="Pentagon 9"/>
          <p:cNvSpPr/>
          <p:nvPr/>
        </p:nvSpPr>
        <p:spPr bwMode="auto">
          <a:xfrm>
            <a:off x="76200" y="1619656"/>
            <a:ext cx="1041400" cy="637786"/>
          </a:xfrm>
          <a:prstGeom prst="homePlate">
            <a:avLst>
              <a:gd name="adj" fmla="val 48884"/>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b="1" dirty="0" smtClean="0">
                <a:solidFill>
                  <a:schemeClr val="bg1"/>
                </a:solidFill>
                <a:latin typeface="Arial"/>
              </a:rPr>
              <a:t>Net assets</a:t>
            </a:r>
          </a:p>
        </p:txBody>
      </p:sp>
      <p:sp>
        <p:nvSpPr>
          <p:cNvPr id="11" name="Rectangle 110"/>
          <p:cNvSpPr>
            <a:spLocks noChangeArrowheads="1"/>
          </p:cNvSpPr>
          <p:nvPr>
            <p:custDataLst>
              <p:tags r:id="rId2"/>
            </p:custDataLst>
          </p:nvPr>
        </p:nvSpPr>
        <p:spPr bwMode="auto">
          <a:xfrm>
            <a:off x="0" y="1030853"/>
            <a:ext cx="9144000" cy="521043"/>
          </a:xfrm>
          <a:prstGeom prst="rect">
            <a:avLst/>
          </a:prstGeom>
          <a:solidFill>
            <a:srgbClr val="A79E70"/>
          </a:solidFill>
          <a:ln w="6350">
            <a:noFill/>
            <a:miter lim="800000"/>
            <a:headEnd type="none" w="sm" len="sm"/>
            <a:tailEnd type="none" w="sm" len="sm"/>
          </a:ln>
          <a:effectLst/>
        </p:spPr>
        <p:txBody>
          <a:bodyPr lIns="54000" tIns="54000" rIns="54000" bIns="54000" anchor="ctr"/>
          <a:lstStyle/>
          <a:p>
            <a:pPr defTabSz="762000">
              <a:spcBef>
                <a:spcPct val="20000"/>
              </a:spcBef>
            </a:pPr>
            <a:r>
              <a:rPr lang="en-US" sz="1200" b="1" i="1" dirty="0" smtClean="0">
                <a:solidFill>
                  <a:schemeClr val="bg1"/>
                </a:solidFill>
                <a:latin typeface="Arial"/>
              </a:rPr>
              <a:t>There are different types of price adjustments that can be built into a closing accounts mechanism. A combination of these may be used. These are discussed in more detail below.</a:t>
            </a:r>
            <a:endParaRPr lang="en-US" sz="1200" b="1" i="1" dirty="0">
              <a:solidFill>
                <a:schemeClr val="bg1"/>
              </a:solidFill>
              <a:latin typeface="Arial"/>
            </a:endParaRPr>
          </a:p>
        </p:txBody>
      </p:sp>
      <p:sp>
        <p:nvSpPr>
          <p:cNvPr id="12" name="Rectangle 114"/>
          <p:cNvSpPr>
            <a:spLocks noChangeArrowheads="1"/>
          </p:cNvSpPr>
          <p:nvPr>
            <p:custDataLst>
              <p:tags r:id="rId3"/>
            </p:custDataLst>
          </p:nvPr>
        </p:nvSpPr>
        <p:spPr bwMode="auto">
          <a:xfrm>
            <a:off x="1150012" y="3237637"/>
            <a:ext cx="7863840" cy="1105763"/>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marL="231775" lvl="1" indent="-230188">
              <a:lnSpc>
                <a:spcPts val="1000"/>
              </a:lnSpc>
              <a:spcBef>
                <a:spcPts val="300"/>
              </a:spcBef>
              <a:spcAft>
                <a:spcPts val="0"/>
              </a:spcAft>
              <a:buClr>
                <a:schemeClr val="accent1"/>
              </a:buClr>
              <a:buSzPct val="125000"/>
              <a:buFont typeface="Arial" pitchFamily="34" charset="0"/>
              <a:buChar char="▪"/>
            </a:pPr>
            <a:r>
              <a:rPr lang="en-US" sz="900" dirty="0" smtClean="0"/>
              <a:t>The offer letter usually states that the price for the business will be on the assumption that it is delivered with a ‘normal’ level of working capital.</a:t>
            </a:r>
          </a:p>
          <a:p>
            <a:pPr marL="231775" lvl="1" indent="-230188">
              <a:lnSpc>
                <a:spcPts val="1000"/>
              </a:lnSpc>
              <a:spcBef>
                <a:spcPts val="300"/>
              </a:spcBef>
              <a:spcAft>
                <a:spcPts val="0"/>
              </a:spcAft>
              <a:buClr>
                <a:schemeClr val="accent1"/>
              </a:buClr>
              <a:buSzPct val="125000"/>
              <a:buFont typeface="Arial" pitchFamily="34" charset="0"/>
              <a:buChar char="▪"/>
            </a:pPr>
            <a:r>
              <a:rPr lang="en-US" sz="900" dirty="0" smtClean="0"/>
              <a:t>The ‘normal’ level of working capital (often referred to as the ‘target’ or ‘benchmark’) would typically be hard coded into the SPA.</a:t>
            </a:r>
          </a:p>
          <a:p>
            <a:pPr marL="231775" lvl="1" indent="-230188">
              <a:lnSpc>
                <a:spcPts val="1000"/>
              </a:lnSpc>
              <a:spcBef>
                <a:spcPts val="300"/>
              </a:spcBef>
              <a:spcAft>
                <a:spcPts val="0"/>
              </a:spcAft>
              <a:buClr>
                <a:schemeClr val="accent1"/>
              </a:buClr>
              <a:buSzPct val="125000"/>
              <a:buFont typeface="Arial" pitchFamily="34" charset="0"/>
              <a:buChar char="▪"/>
            </a:pPr>
            <a:r>
              <a:rPr lang="en-US" sz="900" dirty="0" smtClean="0"/>
              <a:t>The SPA will also define working capital. This will determine what will be included in the actual working capital per the closing accounts for comparison against the benchmark in the SPA. Therefore it is important that the SPA definition is comparable to how the ‘normal’ level of working capital has been calculated (as per the due diligence)</a:t>
            </a:r>
          </a:p>
          <a:p>
            <a:pPr marL="231775" lvl="1" indent="-230188">
              <a:lnSpc>
                <a:spcPts val="1000"/>
              </a:lnSpc>
              <a:spcBef>
                <a:spcPts val="300"/>
              </a:spcBef>
              <a:spcAft>
                <a:spcPts val="0"/>
              </a:spcAft>
              <a:buClr>
                <a:schemeClr val="accent1"/>
              </a:buClr>
              <a:buSzPct val="125000"/>
              <a:buFont typeface="Arial" pitchFamily="34" charset="0"/>
              <a:buChar char="▪"/>
            </a:pPr>
            <a:r>
              <a:rPr lang="en-US" sz="900" dirty="0" smtClean="0"/>
              <a:t>Any deficit from the ‘normal’ level of working capital is treated as a purchase price deduction (conversely, any surplus increases the purchase price). The purchaser would seek to set the target working capital as high as possible while the vendor would seek to set as low as possible. </a:t>
            </a:r>
          </a:p>
        </p:txBody>
      </p:sp>
      <p:sp>
        <p:nvSpPr>
          <p:cNvPr id="15" name="Pentagon 14"/>
          <p:cNvSpPr/>
          <p:nvPr/>
        </p:nvSpPr>
        <p:spPr bwMode="auto">
          <a:xfrm>
            <a:off x="76200" y="3263036"/>
            <a:ext cx="1041400" cy="637786"/>
          </a:xfrm>
          <a:prstGeom prst="homePlate">
            <a:avLst>
              <a:gd name="adj" fmla="val 48884"/>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b="1" dirty="0" smtClean="0">
                <a:solidFill>
                  <a:schemeClr val="bg1"/>
                </a:solidFill>
                <a:latin typeface="Arial"/>
              </a:rPr>
              <a:t>Working capital</a:t>
            </a:r>
          </a:p>
        </p:txBody>
      </p:sp>
      <p:sp>
        <p:nvSpPr>
          <p:cNvPr id="16" name="Rectangle 114"/>
          <p:cNvSpPr>
            <a:spLocks noChangeArrowheads="1"/>
          </p:cNvSpPr>
          <p:nvPr>
            <p:custDataLst>
              <p:tags r:id="rId4"/>
            </p:custDataLst>
          </p:nvPr>
        </p:nvSpPr>
        <p:spPr bwMode="auto">
          <a:xfrm>
            <a:off x="1150012" y="4400957"/>
            <a:ext cx="7863840" cy="983843"/>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marL="231775" lvl="1" indent="-230188">
              <a:lnSpc>
                <a:spcPts val="1000"/>
              </a:lnSpc>
              <a:spcBef>
                <a:spcPts val="300"/>
              </a:spcBef>
              <a:spcAft>
                <a:spcPts val="0"/>
              </a:spcAft>
              <a:buClr>
                <a:schemeClr val="accent1"/>
              </a:buClr>
              <a:buSzPct val="125000"/>
              <a:buFont typeface="Arial" pitchFamily="34" charset="0"/>
              <a:buChar char="▪"/>
            </a:pPr>
            <a:r>
              <a:rPr lang="en-US" sz="900" dirty="0" smtClean="0"/>
              <a:t>The offer letter usually states that the agreed price for the business will be on the assumption that it is delivered on a debt free/cash free basis, i.e.; the benchmark for cash and net debt is set at zero.</a:t>
            </a:r>
          </a:p>
          <a:p>
            <a:pPr marL="231775" lvl="1" indent="-230188">
              <a:lnSpc>
                <a:spcPts val="1000"/>
              </a:lnSpc>
              <a:spcBef>
                <a:spcPts val="300"/>
              </a:spcBef>
              <a:spcAft>
                <a:spcPts val="0"/>
              </a:spcAft>
              <a:buClr>
                <a:schemeClr val="accent1"/>
              </a:buClr>
              <a:buSzPct val="125000"/>
              <a:buFont typeface="Arial" pitchFamily="34" charset="0"/>
              <a:buChar char="▪"/>
            </a:pPr>
            <a:r>
              <a:rPr lang="en-US" sz="900" dirty="0" smtClean="0"/>
              <a:t>Any debt in the business on closing will be treated as a purchase price deduction (conversely any cash adds to the purchase price). </a:t>
            </a:r>
          </a:p>
          <a:p>
            <a:pPr marL="231775" lvl="1" indent="-230188">
              <a:lnSpc>
                <a:spcPts val="1000"/>
              </a:lnSpc>
              <a:spcBef>
                <a:spcPts val="300"/>
              </a:spcBef>
              <a:spcAft>
                <a:spcPts val="0"/>
              </a:spcAft>
              <a:buClr>
                <a:schemeClr val="accent1"/>
              </a:buClr>
              <a:buSzPct val="125000"/>
              <a:buFont typeface="Arial" pitchFamily="34" charset="0"/>
              <a:buChar char="▪"/>
            </a:pPr>
            <a:r>
              <a:rPr lang="en-US" sz="900" dirty="0" smtClean="0"/>
              <a:t>In the SPA, the definition of cash and debt will determine what is captured in the net debt adjustment. So it is important from a purchaser’s perspective to get a clear and comprehensive definition of net debt that captures all key items (both on and off balance sheet) identified in the net debt like analysis (as per the due diligence).</a:t>
            </a:r>
          </a:p>
        </p:txBody>
      </p:sp>
      <p:sp>
        <p:nvSpPr>
          <p:cNvPr id="17" name="Pentagon 16"/>
          <p:cNvSpPr/>
          <p:nvPr/>
        </p:nvSpPr>
        <p:spPr bwMode="auto">
          <a:xfrm>
            <a:off x="76200" y="4426356"/>
            <a:ext cx="1041400" cy="637786"/>
          </a:xfrm>
          <a:prstGeom prst="homePlate">
            <a:avLst>
              <a:gd name="adj" fmla="val 48884"/>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b="1" dirty="0" smtClean="0">
                <a:solidFill>
                  <a:schemeClr val="bg1"/>
                </a:solidFill>
                <a:latin typeface="Arial"/>
              </a:rPr>
              <a:t>Net debt</a:t>
            </a:r>
          </a:p>
        </p:txBody>
      </p:sp>
      <p:sp>
        <p:nvSpPr>
          <p:cNvPr id="18" name="Rectangle 114"/>
          <p:cNvSpPr>
            <a:spLocks noChangeArrowheads="1"/>
          </p:cNvSpPr>
          <p:nvPr>
            <p:custDataLst>
              <p:tags r:id="rId5"/>
            </p:custDataLst>
          </p:nvPr>
        </p:nvSpPr>
        <p:spPr bwMode="auto">
          <a:xfrm>
            <a:off x="1150012" y="5445532"/>
            <a:ext cx="7863840" cy="898118"/>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marL="231775" lvl="1" indent="-230188">
              <a:lnSpc>
                <a:spcPts val="1000"/>
              </a:lnSpc>
              <a:spcBef>
                <a:spcPts val="300"/>
              </a:spcBef>
              <a:spcAft>
                <a:spcPts val="0"/>
              </a:spcAft>
              <a:buClr>
                <a:schemeClr val="accent1"/>
              </a:buClr>
              <a:buSzPct val="125000"/>
              <a:buFont typeface="Arial" pitchFamily="34" charset="0"/>
              <a:buChar char="▪"/>
            </a:pPr>
            <a:r>
              <a:rPr lang="en-US" sz="900" dirty="0" smtClean="0"/>
              <a:t>The offer letter may assume that the business is acquired with a certain level of capex having been spent on the business prior to closing. The purchaser will not want the risk of inheriting a capital expenditure backlog. This is particularly relevant to capital intensive businesses</a:t>
            </a:r>
          </a:p>
          <a:p>
            <a:pPr marL="231775" lvl="1" indent="-230188">
              <a:lnSpc>
                <a:spcPts val="1000"/>
              </a:lnSpc>
              <a:spcBef>
                <a:spcPts val="300"/>
              </a:spcBef>
              <a:spcAft>
                <a:spcPts val="0"/>
              </a:spcAft>
              <a:buClr>
                <a:schemeClr val="accent1"/>
              </a:buClr>
              <a:buSzPct val="125000"/>
              <a:buFont typeface="Arial" pitchFamily="34" charset="0"/>
              <a:buChar char="▪"/>
            </a:pPr>
            <a:r>
              <a:rPr lang="en-US" sz="900" dirty="0" smtClean="0"/>
              <a:t>A target level of capital expenditure is typically hard coded in the SPA. The definition of capital expenditure would need to be clearly defined so it doesn’t capture items like capitalized operating expenses.</a:t>
            </a:r>
          </a:p>
          <a:p>
            <a:pPr marL="231775" lvl="1" indent="-230188">
              <a:lnSpc>
                <a:spcPts val="1000"/>
              </a:lnSpc>
              <a:spcBef>
                <a:spcPts val="300"/>
              </a:spcBef>
              <a:spcAft>
                <a:spcPts val="0"/>
              </a:spcAft>
              <a:buClr>
                <a:schemeClr val="accent1"/>
              </a:buClr>
              <a:buSzPct val="125000"/>
              <a:buFont typeface="Arial" pitchFamily="34" charset="0"/>
              <a:buChar char="▪"/>
            </a:pPr>
            <a:r>
              <a:rPr lang="en-US" sz="900" dirty="0" smtClean="0"/>
              <a:t>Any deficit in the level of capital expenditure from the target level is treated as a purchase price reduction (conversely, any excess capital expenditure increases the purchase price, although there is sometimes a cap).</a:t>
            </a:r>
          </a:p>
        </p:txBody>
      </p:sp>
      <p:sp>
        <p:nvSpPr>
          <p:cNvPr id="19" name="Pentagon 18"/>
          <p:cNvSpPr/>
          <p:nvPr/>
        </p:nvSpPr>
        <p:spPr bwMode="auto">
          <a:xfrm>
            <a:off x="76200" y="5470931"/>
            <a:ext cx="1041400" cy="637786"/>
          </a:xfrm>
          <a:prstGeom prst="homePlate">
            <a:avLst>
              <a:gd name="adj" fmla="val 48884"/>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b="1" dirty="0" err="1" smtClean="0">
                <a:solidFill>
                  <a:schemeClr val="bg1"/>
                </a:solidFill>
                <a:latin typeface="Arial"/>
              </a:rPr>
              <a:t>Capex</a:t>
            </a:r>
            <a:endParaRPr lang="en-GB" sz="1400" b="1" dirty="0" smtClean="0">
              <a:solidFill>
                <a:schemeClr val="bg1"/>
              </a:solidFill>
              <a:latin typeface="Arial"/>
            </a:endParaRPr>
          </a:p>
        </p:txBody>
      </p:sp>
      <p:pic>
        <p:nvPicPr>
          <p:cNvPr id="14" name="Picture 13"/>
          <p:cNvPicPr>
            <a:picLocks noChangeAspect="1" noChangeArrowheads="1"/>
          </p:cNvPicPr>
          <p:nvPr/>
        </p:nvPicPr>
        <p:blipFill>
          <a:blip r:embed="rId8" cstate="print"/>
          <a:srcRect/>
          <a:stretch>
            <a:fillRect/>
          </a:stretch>
        </p:blipFill>
        <p:spPr bwMode="auto">
          <a:xfrm>
            <a:off x="8105140" y="38100"/>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gray"/>
        <p:txBody>
          <a:bodyPr/>
          <a:lstStyle/>
          <a:p>
            <a:r>
              <a:rPr lang="en-GB" sz="1800" b="0" dirty="0" smtClean="0">
                <a:solidFill>
                  <a:schemeClr val="accent1">
                    <a:lumMod val="20000"/>
                    <a:lumOff val="80000"/>
                  </a:schemeClr>
                </a:solidFill>
              </a:rPr>
              <a:t>Completion mechanism: Closing accounts</a:t>
            </a:r>
            <a:br>
              <a:rPr lang="en-GB" sz="1800" b="0" dirty="0" smtClean="0">
                <a:solidFill>
                  <a:schemeClr val="accent1">
                    <a:lumMod val="20000"/>
                    <a:lumOff val="80000"/>
                  </a:schemeClr>
                </a:solidFill>
              </a:rPr>
            </a:br>
            <a:r>
              <a:rPr lang="en-GB" sz="1800" dirty="0" smtClean="0"/>
              <a:t>Key principles</a:t>
            </a:r>
            <a:endParaRPr lang="en-GB" sz="1800" dirty="0"/>
          </a:p>
        </p:txBody>
      </p:sp>
      <p:sp>
        <p:nvSpPr>
          <p:cNvPr id="7" name="Rectangle 114"/>
          <p:cNvSpPr>
            <a:spLocks noChangeArrowheads="1"/>
          </p:cNvSpPr>
          <p:nvPr>
            <p:custDataLst>
              <p:tags r:id="rId1"/>
            </p:custDataLst>
          </p:nvPr>
        </p:nvSpPr>
        <p:spPr bwMode="auto">
          <a:xfrm>
            <a:off x="1457116" y="1113473"/>
            <a:ext cx="7562423" cy="1702298"/>
          </a:xfrm>
          <a:prstGeom prst="roundRect">
            <a:avLst/>
          </a:prstGeom>
          <a:solidFill>
            <a:srgbClr val="80BEC9"/>
          </a:solidFill>
          <a:ln w="6350">
            <a:noFill/>
            <a:miter lim="800000"/>
            <a:headEnd type="none" w="sm" len="sm"/>
            <a:tailEnd type="none" w="sm" len="sm"/>
          </a:ln>
          <a:effectLst/>
        </p:spPr>
        <p:txBody>
          <a:bodyPr lIns="54000" tIns="54000" rIns="54000" bIns="54000" anchor="t"/>
          <a:lstStyle/>
          <a:p>
            <a:pPr marL="231775" lvl="1" indent="-230188" defTabSz="762000">
              <a:spcBef>
                <a:spcPts val="300"/>
              </a:spcBef>
              <a:spcAft>
                <a:spcPts val="300"/>
              </a:spcAft>
              <a:buClr>
                <a:schemeClr val="accent1"/>
              </a:buClr>
              <a:buSzPct val="125000"/>
              <a:buFont typeface="Arial" pitchFamily="34" charset="0"/>
              <a:buChar char="▪"/>
            </a:pPr>
            <a:r>
              <a:rPr lang="en-US" sz="1200" dirty="0" smtClean="0">
                <a:solidFill>
                  <a:schemeClr val="accent1"/>
                </a:solidFill>
                <a:latin typeface="Arial"/>
              </a:rPr>
              <a:t>Set an appropriate target for balances sought to be adjusted through the completion mechanism, i.e. working capital,  net debt, net assets, capital expenditure </a:t>
            </a:r>
          </a:p>
          <a:p>
            <a:pPr marL="231775" lvl="1" indent="-230188" defTabSz="762000">
              <a:spcBef>
                <a:spcPts val="300"/>
              </a:spcBef>
              <a:spcAft>
                <a:spcPts val="300"/>
              </a:spcAft>
              <a:buClr>
                <a:schemeClr val="accent1"/>
              </a:buClr>
              <a:buSzPct val="125000"/>
              <a:buFont typeface="Arial" pitchFamily="34" charset="0"/>
              <a:buChar char="▪"/>
            </a:pPr>
            <a:r>
              <a:rPr lang="en-US" sz="1200" dirty="0" smtClean="0">
                <a:solidFill>
                  <a:schemeClr val="accent1"/>
                </a:solidFill>
                <a:latin typeface="Arial"/>
              </a:rPr>
              <a:t>Determine whether to use fixed numbers for targets or if something else is more appropriate (ratios or percentages)</a:t>
            </a:r>
          </a:p>
          <a:p>
            <a:pPr marL="231775" lvl="1" indent="-230188" defTabSz="762000">
              <a:spcBef>
                <a:spcPts val="300"/>
              </a:spcBef>
              <a:spcAft>
                <a:spcPts val="300"/>
              </a:spcAft>
              <a:buClr>
                <a:schemeClr val="accent1"/>
              </a:buClr>
              <a:buSzPct val="125000"/>
              <a:buFont typeface="Arial" pitchFamily="34" charset="0"/>
              <a:buChar char="▪"/>
            </a:pPr>
            <a:r>
              <a:rPr lang="en-US" sz="1200" dirty="0" smtClean="0">
                <a:solidFill>
                  <a:schemeClr val="accent1"/>
                </a:solidFill>
                <a:latin typeface="Arial"/>
              </a:rPr>
              <a:t>Make target calculations as detailed as possible –  helps eliminate ambiguity and disputes when comparing to closing accounts</a:t>
            </a:r>
          </a:p>
          <a:p>
            <a:pPr marL="231775" lvl="1" indent="-230188" defTabSz="762000">
              <a:spcBef>
                <a:spcPts val="300"/>
              </a:spcBef>
              <a:spcAft>
                <a:spcPts val="300"/>
              </a:spcAft>
              <a:buClr>
                <a:schemeClr val="accent1"/>
              </a:buClr>
              <a:buSzPct val="125000"/>
              <a:buFont typeface="Arial" pitchFamily="34" charset="0"/>
              <a:buChar char="▪"/>
            </a:pPr>
            <a:r>
              <a:rPr lang="en-US" sz="1200" dirty="0" smtClean="0">
                <a:solidFill>
                  <a:schemeClr val="accent1"/>
                </a:solidFill>
                <a:latin typeface="Arial"/>
              </a:rPr>
              <a:t>Consider the due diligence findings</a:t>
            </a:r>
          </a:p>
        </p:txBody>
      </p:sp>
      <p:sp>
        <p:nvSpPr>
          <p:cNvPr id="8" name="Pentagon 7"/>
          <p:cNvSpPr/>
          <p:nvPr/>
        </p:nvSpPr>
        <p:spPr bwMode="auto">
          <a:xfrm>
            <a:off x="76199" y="1113472"/>
            <a:ext cx="1317171" cy="637786"/>
          </a:xfrm>
          <a:prstGeom prst="homePlate">
            <a:avLst>
              <a:gd name="adj" fmla="val 48884"/>
            </a:avLst>
          </a:prstGeom>
          <a:solidFill>
            <a:srgbClr val="007C92"/>
          </a:solidFill>
          <a:ln w="6350">
            <a:noFill/>
            <a:miter lim="800000"/>
            <a:headEnd type="none" w="sm" len="sm"/>
            <a:tailEnd type="none" w="sm" len="sm"/>
          </a:ln>
          <a:effectLst/>
        </p:spPr>
        <p:txBody>
          <a:bodyPr lIns="54000" tIns="54000" rIns="54000" bIns="54000" anchor="ctr"/>
          <a:lstStyle/>
          <a:p>
            <a:pPr marL="0" marR="0" indent="0" algn="ctr" defTabSz="762000" eaLnBrk="1" latinLnBrk="0" hangingPunct="1">
              <a:lnSpc>
                <a:spcPct val="100000"/>
              </a:lnSpc>
              <a:spcBef>
                <a:spcPct val="20000"/>
              </a:spcBef>
              <a:buClrTx/>
              <a:buSzTx/>
              <a:buFontTx/>
              <a:buNone/>
              <a:tabLst/>
            </a:pPr>
            <a:r>
              <a:rPr lang="en-GB" sz="1400" b="1" dirty="0" smtClean="0">
                <a:solidFill>
                  <a:schemeClr val="bg1"/>
                </a:solidFill>
                <a:latin typeface="Arial"/>
              </a:rPr>
              <a:t>Target</a:t>
            </a:r>
          </a:p>
        </p:txBody>
      </p:sp>
      <p:sp>
        <p:nvSpPr>
          <p:cNvPr id="9" name="Rectangle 114"/>
          <p:cNvSpPr>
            <a:spLocks noChangeArrowheads="1"/>
          </p:cNvSpPr>
          <p:nvPr>
            <p:custDataLst>
              <p:tags r:id="rId2"/>
            </p:custDataLst>
          </p:nvPr>
        </p:nvSpPr>
        <p:spPr bwMode="auto">
          <a:xfrm>
            <a:off x="1441904" y="2914248"/>
            <a:ext cx="7562423" cy="1048152"/>
          </a:xfrm>
          <a:prstGeom prst="roundRect">
            <a:avLst/>
          </a:prstGeom>
          <a:solidFill>
            <a:srgbClr val="80BEC9"/>
          </a:solidFill>
          <a:ln w="6350">
            <a:noFill/>
            <a:miter lim="800000"/>
            <a:headEnd type="none" w="sm" len="sm"/>
            <a:tailEnd type="none" w="sm" len="sm"/>
          </a:ln>
          <a:effectLst/>
        </p:spPr>
        <p:txBody>
          <a:bodyPr lIns="54000" tIns="54000" rIns="54000" bIns="54000" anchor="t"/>
          <a:lstStyle/>
          <a:p>
            <a:pPr marL="231775" lvl="1" indent="-230188" defTabSz="762000">
              <a:spcBef>
                <a:spcPts val="300"/>
              </a:spcBef>
              <a:spcAft>
                <a:spcPts val="300"/>
              </a:spcAft>
              <a:buClr>
                <a:schemeClr val="accent1"/>
              </a:buClr>
              <a:buSzPct val="125000"/>
              <a:buFont typeface="Arial" pitchFamily="34" charset="0"/>
              <a:buChar char="▪"/>
            </a:pPr>
            <a:r>
              <a:rPr lang="en-US" sz="1200" dirty="0" smtClean="0">
                <a:solidFill>
                  <a:schemeClr val="accent1"/>
                </a:solidFill>
                <a:latin typeface="Arial"/>
              </a:rPr>
              <a:t>Terms should be clearly defined – ‘normal’ working capital, net debt, net assets, capital expenditure - in the SPA</a:t>
            </a:r>
          </a:p>
          <a:p>
            <a:pPr marL="231775" lvl="1" indent="-230188" defTabSz="762000">
              <a:spcBef>
                <a:spcPts val="300"/>
              </a:spcBef>
              <a:spcAft>
                <a:spcPts val="300"/>
              </a:spcAft>
              <a:buClr>
                <a:schemeClr val="accent1"/>
              </a:buClr>
              <a:buSzPct val="125000"/>
              <a:buFont typeface="Arial" pitchFamily="34" charset="0"/>
              <a:buChar char="▪"/>
            </a:pPr>
            <a:r>
              <a:rPr lang="en-US" sz="1200" dirty="0" smtClean="0">
                <a:solidFill>
                  <a:schemeClr val="accent1"/>
                </a:solidFill>
                <a:latin typeface="Arial"/>
              </a:rPr>
              <a:t>Check for circular reference, vague or ambiguous definitions</a:t>
            </a:r>
          </a:p>
          <a:p>
            <a:pPr marL="231775" lvl="1" indent="-230188" defTabSz="762000">
              <a:spcBef>
                <a:spcPts val="300"/>
              </a:spcBef>
              <a:spcAft>
                <a:spcPts val="300"/>
              </a:spcAft>
              <a:buClr>
                <a:schemeClr val="accent1"/>
              </a:buClr>
              <a:buSzPct val="125000"/>
              <a:buFont typeface="Arial" pitchFamily="34" charset="0"/>
              <a:buChar char="▪"/>
            </a:pPr>
            <a:r>
              <a:rPr lang="en-US" sz="1200" dirty="0" smtClean="0">
                <a:solidFill>
                  <a:schemeClr val="accent1"/>
                </a:solidFill>
                <a:latin typeface="Arial"/>
              </a:rPr>
              <a:t>Consider the due diligence findings</a:t>
            </a:r>
          </a:p>
        </p:txBody>
      </p:sp>
      <p:sp>
        <p:nvSpPr>
          <p:cNvPr id="10" name="Pentagon 9"/>
          <p:cNvSpPr/>
          <p:nvPr/>
        </p:nvSpPr>
        <p:spPr bwMode="auto">
          <a:xfrm>
            <a:off x="66675" y="2939645"/>
            <a:ext cx="1317171" cy="637786"/>
          </a:xfrm>
          <a:prstGeom prst="homePlate">
            <a:avLst>
              <a:gd name="adj" fmla="val 48884"/>
            </a:avLst>
          </a:prstGeom>
          <a:solidFill>
            <a:srgbClr val="007C92"/>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400" b="1" dirty="0" smtClean="0">
                <a:solidFill>
                  <a:schemeClr val="bg1"/>
                </a:solidFill>
                <a:latin typeface="Arial"/>
              </a:rPr>
              <a:t>Definitions</a:t>
            </a:r>
          </a:p>
        </p:txBody>
      </p:sp>
      <p:sp>
        <p:nvSpPr>
          <p:cNvPr id="11" name="Rectangle 114"/>
          <p:cNvSpPr>
            <a:spLocks noChangeArrowheads="1"/>
          </p:cNvSpPr>
          <p:nvPr>
            <p:custDataLst>
              <p:tags r:id="rId3"/>
            </p:custDataLst>
          </p:nvPr>
        </p:nvSpPr>
        <p:spPr bwMode="auto">
          <a:xfrm>
            <a:off x="1432379" y="4076212"/>
            <a:ext cx="7562423" cy="1235974"/>
          </a:xfrm>
          <a:prstGeom prst="roundRect">
            <a:avLst/>
          </a:prstGeom>
          <a:solidFill>
            <a:srgbClr val="80BEC9"/>
          </a:solidFill>
          <a:ln w="6350">
            <a:noFill/>
            <a:miter lim="800000"/>
            <a:headEnd type="none" w="sm" len="sm"/>
            <a:tailEnd type="none" w="sm" len="sm"/>
          </a:ln>
          <a:effectLst/>
        </p:spPr>
        <p:txBody>
          <a:bodyPr lIns="54000" tIns="54000" rIns="54000" bIns="54000" anchor="t"/>
          <a:lstStyle/>
          <a:p>
            <a:pPr marL="231775" lvl="1" indent="-230188" defTabSz="762000">
              <a:spcBef>
                <a:spcPts val="300"/>
              </a:spcBef>
              <a:spcAft>
                <a:spcPts val="300"/>
              </a:spcAft>
              <a:buClr>
                <a:schemeClr val="accent1"/>
              </a:buClr>
              <a:buSzPct val="125000"/>
              <a:buFont typeface="Arial" pitchFamily="34" charset="0"/>
              <a:buChar char="▪"/>
            </a:pPr>
            <a:r>
              <a:rPr lang="en-US" sz="1200" dirty="0" smtClean="0">
                <a:solidFill>
                  <a:schemeClr val="accent1"/>
                </a:solidFill>
                <a:latin typeface="Arial"/>
              </a:rPr>
              <a:t>Consistency with accounting principles, past financials (particularly those used for setting target), Generally Accepted Accounting Principles (GAAP)</a:t>
            </a:r>
          </a:p>
          <a:p>
            <a:pPr marL="231775" lvl="1" indent="-230188" defTabSz="762000">
              <a:spcBef>
                <a:spcPts val="300"/>
              </a:spcBef>
              <a:spcAft>
                <a:spcPts val="300"/>
              </a:spcAft>
              <a:buClr>
                <a:schemeClr val="accent1"/>
              </a:buClr>
              <a:buSzPct val="125000"/>
              <a:buFont typeface="Arial" pitchFamily="34" charset="0"/>
              <a:buChar char="▪"/>
            </a:pPr>
            <a:r>
              <a:rPr lang="en-US" sz="1200" dirty="0" smtClean="0">
                <a:solidFill>
                  <a:schemeClr val="accent1"/>
                </a:solidFill>
                <a:latin typeface="Arial"/>
              </a:rPr>
              <a:t>Should be detailed enough to compare to target balances</a:t>
            </a:r>
          </a:p>
          <a:p>
            <a:pPr marL="231775" lvl="1" indent="-230188" defTabSz="762000">
              <a:spcBef>
                <a:spcPts val="300"/>
              </a:spcBef>
              <a:spcAft>
                <a:spcPts val="300"/>
              </a:spcAft>
              <a:buClr>
                <a:schemeClr val="accent1"/>
              </a:buClr>
              <a:buSzPct val="125000"/>
              <a:buFont typeface="Arial" pitchFamily="34" charset="0"/>
              <a:buChar char="▪"/>
            </a:pPr>
            <a:r>
              <a:rPr lang="en-US" sz="1200" dirty="0" smtClean="0">
                <a:solidFill>
                  <a:schemeClr val="accent1"/>
                </a:solidFill>
                <a:latin typeface="Arial"/>
              </a:rPr>
              <a:t>In case of conflict accounting principles prevail over past financials and GAAP and past financials over GAAP</a:t>
            </a:r>
          </a:p>
        </p:txBody>
      </p:sp>
      <p:sp>
        <p:nvSpPr>
          <p:cNvPr id="12" name="Pentagon 11"/>
          <p:cNvSpPr/>
          <p:nvPr/>
        </p:nvSpPr>
        <p:spPr bwMode="auto">
          <a:xfrm>
            <a:off x="57150" y="4139710"/>
            <a:ext cx="1317171" cy="637786"/>
          </a:xfrm>
          <a:prstGeom prst="homePlate">
            <a:avLst>
              <a:gd name="adj" fmla="val 48884"/>
            </a:avLst>
          </a:prstGeom>
          <a:solidFill>
            <a:srgbClr val="007C92"/>
          </a:solidFill>
          <a:ln w="6350">
            <a:noFill/>
            <a:miter lim="800000"/>
            <a:headEnd type="none" w="sm" len="sm"/>
            <a:tailEnd type="none" w="sm" len="sm"/>
          </a:ln>
          <a:effectLst/>
        </p:spPr>
        <p:txBody>
          <a:bodyPr lIns="54000" tIns="54000" rIns="54000" bIns="54000" anchor="ctr"/>
          <a:lstStyle/>
          <a:p>
            <a:pPr marL="0" marR="0" indent="0" algn="ctr" defTabSz="762000" eaLnBrk="1" latinLnBrk="0" hangingPunct="1">
              <a:lnSpc>
                <a:spcPct val="100000"/>
              </a:lnSpc>
              <a:spcBef>
                <a:spcPct val="20000"/>
              </a:spcBef>
              <a:buClrTx/>
              <a:buSzTx/>
              <a:buFontTx/>
              <a:buNone/>
              <a:tabLst/>
            </a:pPr>
            <a:r>
              <a:rPr lang="en-GB" sz="1400" b="1" dirty="0" smtClean="0">
                <a:solidFill>
                  <a:schemeClr val="bg1"/>
                </a:solidFill>
                <a:latin typeface="Arial"/>
              </a:rPr>
              <a:t>Basis of preparation</a:t>
            </a:r>
          </a:p>
        </p:txBody>
      </p:sp>
      <p:pic>
        <p:nvPicPr>
          <p:cNvPr id="13" name="Picture 12"/>
          <p:cNvPicPr>
            <a:picLocks noChangeAspect="1" noChangeArrowheads="1"/>
          </p:cNvPicPr>
          <p:nvPr/>
        </p:nvPicPr>
        <p:blipFill>
          <a:blip r:embed="rId6" cstate="print"/>
          <a:srcRect/>
          <a:stretch>
            <a:fillRect/>
          </a:stretch>
        </p:blipFill>
        <p:spPr bwMode="auto">
          <a:xfrm>
            <a:off x="8105140" y="38100"/>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gray"/>
        <p:txBody>
          <a:bodyPr/>
          <a:lstStyle/>
          <a:p>
            <a:r>
              <a:rPr lang="en-GB" sz="1800" b="0" dirty="0" smtClean="0">
                <a:solidFill>
                  <a:schemeClr val="accent1">
                    <a:lumMod val="20000"/>
                    <a:lumOff val="80000"/>
                  </a:schemeClr>
                </a:solidFill>
              </a:rPr>
              <a:t>Completion mechanism: Closing accounts</a:t>
            </a:r>
            <a:br>
              <a:rPr lang="en-GB" sz="1800" b="0" dirty="0" smtClean="0">
                <a:solidFill>
                  <a:schemeClr val="accent1">
                    <a:lumMod val="20000"/>
                    <a:lumOff val="80000"/>
                  </a:schemeClr>
                </a:solidFill>
              </a:rPr>
            </a:br>
            <a:r>
              <a:rPr lang="en-GB" sz="1800" dirty="0" smtClean="0"/>
              <a:t>Process</a:t>
            </a:r>
            <a:endParaRPr lang="en-GB" sz="1800" dirty="0"/>
          </a:p>
        </p:txBody>
      </p:sp>
      <p:sp>
        <p:nvSpPr>
          <p:cNvPr id="7" name="Rectangle 114"/>
          <p:cNvSpPr>
            <a:spLocks noChangeArrowheads="1"/>
          </p:cNvSpPr>
          <p:nvPr>
            <p:custDataLst>
              <p:tags r:id="rId1"/>
            </p:custDataLst>
          </p:nvPr>
        </p:nvSpPr>
        <p:spPr bwMode="auto">
          <a:xfrm>
            <a:off x="1457116" y="1113472"/>
            <a:ext cx="7562423" cy="1801177"/>
          </a:xfrm>
          <a:prstGeom prst="roundRect">
            <a:avLst/>
          </a:prstGeom>
          <a:solidFill>
            <a:srgbClr val="BABBBC"/>
          </a:solidFill>
          <a:ln w="6350">
            <a:noFill/>
            <a:miter lim="800000"/>
            <a:headEnd type="none" w="sm" len="sm"/>
            <a:tailEnd type="none" w="sm" len="sm"/>
          </a:ln>
          <a:effectLst/>
        </p:spPr>
        <p:txBody>
          <a:bodyPr lIns="54000" tIns="54000" rIns="54000" bIns="54000" anchor="ctr"/>
          <a:lstStyle/>
          <a:p>
            <a:pPr marL="231775" lvl="1" indent="-230188" defTabSz="762000">
              <a:spcBef>
                <a:spcPct val="20000"/>
              </a:spcBef>
              <a:buClr>
                <a:schemeClr val="accent1"/>
              </a:buClr>
              <a:buSzPct val="125000"/>
              <a:buFont typeface="Arial" pitchFamily="34" charset="0"/>
              <a:buChar char="▪"/>
            </a:pPr>
            <a:r>
              <a:rPr lang="en-US" sz="1200" dirty="0" smtClean="0">
                <a:solidFill>
                  <a:schemeClr val="accent1"/>
                </a:solidFill>
                <a:latin typeface="Arial"/>
              </a:rPr>
              <a:t>Preparation and review timetable agreed in the SPA</a:t>
            </a:r>
          </a:p>
          <a:p>
            <a:pPr marL="231775" lvl="1" indent="-230188" defTabSz="762000">
              <a:spcBef>
                <a:spcPct val="20000"/>
              </a:spcBef>
              <a:buClr>
                <a:schemeClr val="accent1"/>
              </a:buClr>
              <a:buSzPct val="125000"/>
              <a:buFont typeface="Arial" pitchFamily="34" charset="0"/>
              <a:buChar char="▪"/>
            </a:pPr>
            <a:r>
              <a:rPr lang="en-US" sz="1200" dirty="0" smtClean="0">
                <a:solidFill>
                  <a:schemeClr val="accent1"/>
                </a:solidFill>
                <a:latin typeface="Arial"/>
              </a:rPr>
              <a:t>Who is in the best position to prepare? (usually the purchaser as they ‘control’ the business post close when the closing accounts are prepared)</a:t>
            </a:r>
          </a:p>
          <a:p>
            <a:pPr marL="231775" lvl="1" indent="-230188" defTabSz="762000">
              <a:spcBef>
                <a:spcPct val="20000"/>
              </a:spcBef>
              <a:buClr>
                <a:schemeClr val="accent1"/>
              </a:buClr>
              <a:buSzPct val="125000"/>
              <a:buFont typeface="Arial" pitchFamily="34" charset="0"/>
              <a:buChar char="▪"/>
            </a:pPr>
            <a:r>
              <a:rPr lang="en-US" sz="1200" dirty="0" smtClean="0">
                <a:solidFill>
                  <a:schemeClr val="accent1"/>
                </a:solidFill>
                <a:latin typeface="Arial"/>
              </a:rPr>
              <a:t>Is there a tactical advantage to preparation? (gives the preparer advantage in setting the starting point for negotiations)</a:t>
            </a:r>
          </a:p>
          <a:p>
            <a:pPr marL="231775" lvl="1" indent="-230188" defTabSz="762000">
              <a:spcBef>
                <a:spcPct val="20000"/>
              </a:spcBef>
              <a:buClr>
                <a:schemeClr val="accent1"/>
              </a:buClr>
              <a:buSzPct val="125000"/>
              <a:buFont typeface="Arial" pitchFamily="34" charset="0"/>
              <a:buChar char="▪"/>
            </a:pPr>
            <a:r>
              <a:rPr lang="en-US" sz="1200" dirty="0" smtClean="0">
                <a:solidFill>
                  <a:schemeClr val="accent1"/>
                </a:solidFill>
                <a:latin typeface="Arial"/>
              </a:rPr>
              <a:t>Considerations include -  contents of closing accounts, time, cost, resources, likelihood of dispute, ease of preparation vs. dispute, certification requirements</a:t>
            </a:r>
          </a:p>
          <a:p>
            <a:pPr marL="231775" lvl="1" indent="-230188" defTabSz="762000">
              <a:spcBef>
                <a:spcPct val="20000"/>
              </a:spcBef>
              <a:buClr>
                <a:schemeClr val="accent1"/>
              </a:buClr>
              <a:buSzPct val="125000"/>
              <a:buFont typeface="Arial" pitchFamily="34" charset="0"/>
              <a:buChar char="▪"/>
            </a:pPr>
            <a:r>
              <a:rPr lang="en-US" sz="1200" dirty="0" smtClean="0">
                <a:solidFill>
                  <a:schemeClr val="accent1"/>
                </a:solidFill>
                <a:latin typeface="Arial"/>
              </a:rPr>
              <a:t>Preparer requires access to accounting records and employees </a:t>
            </a:r>
          </a:p>
        </p:txBody>
      </p:sp>
      <p:sp>
        <p:nvSpPr>
          <p:cNvPr id="8" name="Pentagon 7"/>
          <p:cNvSpPr/>
          <p:nvPr/>
        </p:nvSpPr>
        <p:spPr bwMode="auto">
          <a:xfrm>
            <a:off x="76199" y="1113472"/>
            <a:ext cx="1317171" cy="637786"/>
          </a:xfrm>
          <a:prstGeom prst="homePlate">
            <a:avLst>
              <a:gd name="adj" fmla="val 48884"/>
            </a:avLst>
          </a:prstGeom>
          <a:solidFill>
            <a:srgbClr val="A79E70"/>
          </a:solidFill>
          <a:ln w="6350">
            <a:noFill/>
            <a:miter lim="800000"/>
            <a:headEnd type="none" w="sm" len="sm"/>
            <a:tailEnd type="none" w="sm" len="sm"/>
          </a:ln>
          <a:effectLst/>
        </p:spPr>
        <p:txBody>
          <a:bodyPr lIns="54000" tIns="54000" rIns="54000" bIns="54000" anchor="ctr"/>
          <a:lstStyle/>
          <a:p>
            <a:pPr marL="0" marR="0" indent="0" algn="ctr" defTabSz="762000" eaLnBrk="1" latinLnBrk="0" hangingPunct="1">
              <a:lnSpc>
                <a:spcPct val="100000"/>
              </a:lnSpc>
              <a:spcBef>
                <a:spcPct val="20000"/>
              </a:spcBef>
              <a:buClrTx/>
              <a:buSzTx/>
              <a:buFontTx/>
              <a:buNone/>
              <a:tabLst/>
            </a:pPr>
            <a:r>
              <a:rPr lang="en-GB" sz="1400" b="1" dirty="0" smtClean="0">
                <a:solidFill>
                  <a:schemeClr val="bg1"/>
                </a:solidFill>
                <a:latin typeface="Arial"/>
              </a:rPr>
              <a:t>Preparation</a:t>
            </a:r>
          </a:p>
        </p:txBody>
      </p:sp>
      <p:sp>
        <p:nvSpPr>
          <p:cNvPr id="9" name="Rectangle 114"/>
          <p:cNvSpPr>
            <a:spLocks noChangeArrowheads="1"/>
          </p:cNvSpPr>
          <p:nvPr>
            <p:custDataLst>
              <p:tags r:id="rId2"/>
            </p:custDataLst>
          </p:nvPr>
        </p:nvSpPr>
        <p:spPr bwMode="auto">
          <a:xfrm>
            <a:off x="1441904" y="3099992"/>
            <a:ext cx="7562423" cy="1106210"/>
          </a:xfrm>
          <a:prstGeom prst="roundRect">
            <a:avLst/>
          </a:prstGeom>
          <a:solidFill>
            <a:srgbClr val="BABBBC"/>
          </a:solidFill>
          <a:ln w="6350">
            <a:noFill/>
            <a:miter lim="800000"/>
            <a:headEnd type="none" w="sm" len="sm"/>
            <a:tailEnd type="none" w="sm" len="sm"/>
          </a:ln>
          <a:effectLst/>
        </p:spPr>
        <p:txBody>
          <a:bodyPr lIns="54000" tIns="54000" rIns="54000" bIns="54000" anchor="ctr"/>
          <a:lstStyle/>
          <a:p>
            <a:pPr marL="231775" lvl="1" indent="-230188" defTabSz="762000">
              <a:spcBef>
                <a:spcPct val="20000"/>
              </a:spcBef>
              <a:buClr>
                <a:schemeClr val="accent1"/>
              </a:buClr>
              <a:buSzPct val="125000"/>
              <a:buFont typeface="Arial" pitchFamily="34" charset="0"/>
              <a:buChar char="▪"/>
            </a:pPr>
            <a:r>
              <a:rPr lang="en-US" sz="1200" dirty="0" smtClean="0">
                <a:solidFill>
                  <a:schemeClr val="accent1"/>
                </a:solidFill>
                <a:latin typeface="Arial"/>
              </a:rPr>
              <a:t>Limited time period available for review (once preparer delivers closing accounts)</a:t>
            </a:r>
          </a:p>
          <a:p>
            <a:pPr marL="231775" lvl="1" indent="-230188" defTabSz="762000">
              <a:spcBef>
                <a:spcPct val="20000"/>
              </a:spcBef>
              <a:buClr>
                <a:schemeClr val="accent1"/>
              </a:buClr>
              <a:buSzPct val="125000"/>
              <a:buFont typeface="Arial" pitchFamily="34" charset="0"/>
              <a:buChar char="▪"/>
            </a:pPr>
            <a:r>
              <a:rPr lang="en-US" sz="1200" dirty="0" smtClean="0">
                <a:solidFill>
                  <a:schemeClr val="accent1"/>
                </a:solidFill>
                <a:latin typeface="Arial"/>
              </a:rPr>
              <a:t>Reviewer rights must be clearly laid out in the SPA (often an area of dispute in itself)</a:t>
            </a:r>
          </a:p>
          <a:p>
            <a:pPr marL="231775" lvl="1" indent="-230188" defTabSz="762000">
              <a:spcBef>
                <a:spcPct val="20000"/>
              </a:spcBef>
              <a:buClr>
                <a:schemeClr val="accent1"/>
              </a:buClr>
              <a:buSzPct val="125000"/>
              <a:buFont typeface="Arial" pitchFamily="34" charset="0"/>
              <a:buChar char="▪"/>
            </a:pPr>
            <a:r>
              <a:rPr lang="en-US" sz="1200" dirty="0" smtClean="0">
                <a:solidFill>
                  <a:schemeClr val="accent1"/>
                </a:solidFill>
                <a:latin typeface="Arial"/>
              </a:rPr>
              <a:t>Reviewer to demonstrate that the position chosen by preparer is unreasonable/inconsistent</a:t>
            </a:r>
          </a:p>
          <a:p>
            <a:pPr marL="231775" lvl="1" indent="-230188" defTabSz="762000">
              <a:spcBef>
                <a:spcPct val="20000"/>
              </a:spcBef>
              <a:buClr>
                <a:schemeClr val="accent1"/>
              </a:buClr>
              <a:buSzPct val="125000"/>
              <a:buFont typeface="Arial" pitchFamily="34" charset="0"/>
              <a:buChar char="▪"/>
            </a:pPr>
            <a:r>
              <a:rPr lang="en-US" sz="1200" dirty="0" smtClean="0">
                <a:solidFill>
                  <a:schemeClr val="accent1"/>
                </a:solidFill>
                <a:latin typeface="Arial"/>
              </a:rPr>
              <a:t>Reviewer may seek access to working papers, supporting documentation, relevant employees </a:t>
            </a:r>
          </a:p>
        </p:txBody>
      </p:sp>
      <p:sp>
        <p:nvSpPr>
          <p:cNvPr id="10" name="Pentagon 9"/>
          <p:cNvSpPr/>
          <p:nvPr/>
        </p:nvSpPr>
        <p:spPr bwMode="auto">
          <a:xfrm>
            <a:off x="66675" y="3125389"/>
            <a:ext cx="1317171" cy="637786"/>
          </a:xfrm>
          <a:prstGeom prst="homePlate">
            <a:avLst>
              <a:gd name="adj" fmla="val 48884"/>
            </a:avLst>
          </a:prstGeom>
          <a:solidFill>
            <a:srgbClr val="A79E70"/>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400" b="1" dirty="0" smtClean="0">
                <a:solidFill>
                  <a:schemeClr val="bg1"/>
                </a:solidFill>
                <a:latin typeface="Arial"/>
              </a:rPr>
              <a:t>Review</a:t>
            </a:r>
          </a:p>
        </p:txBody>
      </p:sp>
      <p:sp>
        <p:nvSpPr>
          <p:cNvPr id="11" name="Rectangle 114"/>
          <p:cNvSpPr>
            <a:spLocks noChangeArrowheads="1"/>
          </p:cNvSpPr>
          <p:nvPr>
            <p:custDataLst>
              <p:tags r:id="rId3"/>
            </p:custDataLst>
          </p:nvPr>
        </p:nvSpPr>
        <p:spPr bwMode="auto">
          <a:xfrm>
            <a:off x="1432379" y="4396206"/>
            <a:ext cx="7562423" cy="1704563"/>
          </a:xfrm>
          <a:prstGeom prst="roundRect">
            <a:avLst/>
          </a:prstGeom>
          <a:solidFill>
            <a:srgbClr val="BABBBC"/>
          </a:solidFill>
          <a:ln w="6350">
            <a:noFill/>
            <a:miter lim="800000"/>
            <a:headEnd type="none" w="sm" len="sm"/>
            <a:tailEnd type="none" w="sm" len="sm"/>
          </a:ln>
          <a:effectLst/>
        </p:spPr>
        <p:txBody>
          <a:bodyPr lIns="54000" tIns="54000" rIns="54000" bIns="54000" anchor="ctr"/>
          <a:lstStyle/>
          <a:p>
            <a:pPr marL="231775" lvl="1" indent="-230188" defTabSz="762000">
              <a:spcBef>
                <a:spcPct val="20000"/>
              </a:spcBef>
              <a:buClr>
                <a:schemeClr val="accent1"/>
              </a:buClr>
              <a:buSzPct val="125000"/>
              <a:buFont typeface="Arial" pitchFamily="34" charset="0"/>
              <a:buChar char="▪"/>
            </a:pPr>
            <a:r>
              <a:rPr lang="en-US" sz="1200" dirty="0" smtClean="0">
                <a:solidFill>
                  <a:schemeClr val="accent1"/>
                </a:solidFill>
                <a:latin typeface="Arial"/>
              </a:rPr>
              <a:t>Dispute process and timetable clearly laid out in the SPA</a:t>
            </a:r>
          </a:p>
          <a:p>
            <a:pPr marL="231775" lvl="1" indent="-230188" defTabSz="762000">
              <a:spcBef>
                <a:spcPct val="20000"/>
              </a:spcBef>
              <a:buClr>
                <a:schemeClr val="accent1"/>
              </a:buClr>
              <a:buSzPct val="125000"/>
              <a:buFont typeface="Arial" pitchFamily="34" charset="0"/>
              <a:buChar char="▪"/>
            </a:pPr>
            <a:r>
              <a:rPr lang="en-US" sz="1200" dirty="0" smtClean="0">
                <a:solidFill>
                  <a:schemeClr val="accent1"/>
                </a:solidFill>
                <a:latin typeface="Arial"/>
              </a:rPr>
              <a:t>Negotiations (for a set period) precede disputes.  Both parties have a right to refer to independent specialist</a:t>
            </a:r>
          </a:p>
          <a:p>
            <a:pPr marL="231775" lvl="1" indent="-230188" defTabSz="762000">
              <a:spcBef>
                <a:spcPct val="20000"/>
              </a:spcBef>
              <a:buClr>
                <a:schemeClr val="accent1"/>
              </a:buClr>
              <a:buSzPct val="125000"/>
              <a:buFont typeface="Arial" pitchFamily="34" charset="0"/>
              <a:buChar char="▪"/>
            </a:pPr>
            <a:r>
              <a:rPr lang="en-US" sz="1200" dirty="0" smtClean="0">
                <a:solidFill>
                  <a:schemeClr val="accent1"/>
                </a:solidFill>
                <a:latin typeface="Arial"/>
              </a:rPr>
              <a:t>Only one chance to dispute (whatever is not disputed is deemed agreed)</a:t>
            </a:r>
          </a:p>
          <a:p>
            <a:pPr marL="231775" lvl="1" indent="-230188" defTabSz="762000">
              <a:spcBef>
                <a:spcPct val="20000"/>
              </a:spcBef>
              <a:buClr>
                <a:schemeClr val="accent1"/>
              </a:buClr>
              <a:buSzPct val="125000"/>
              <a:buFont typeface="Arial" pitchFamily="34" charset="0"/>
              <a:buChar char="▪"/>
            </a:pPr>
            <a:r>
              <a:rPr lang="en-US" sz="1200" dirty="0" smtClean="0">
                <a:solidFill>
                  <a:schemeClr val="accent1"/>
                </a:solidFill>
                <a:latin typeface="Arial"/>
              </a:rPr>
              <a:t>Dispute notices are reviewed and delivered by legal counsel</a:t>
            </a:r>
          </a:p>
          <a:p>
            <a:pPr marL="231775" lvl="1" indent="-230188" defTabSz="762000">
              <a:spcBef>
                <a:spcPct val="20000"/>
              </a:spcBef>
              <a:buClr>
                <a:schemeClr val="accent1"/>
              </a:buClr>
              <a:buSzPct val="125000"/>
              <a:buFont typeface="Arial" pitchFamily="34" charset="0"/>
              <a:buChar char="▪"/>
            </a:pPr>
            <a:r>
              <a:rPr lang="en-US" sz="1200" dirty="0" smtClean="0">
                <a:solidFill>
                  <a:schemeClr val="accent1"/>
                </a:solidFill>
                <a:latin typeface="Arial"/>
              </a:rPr>
              <a:t>Content (calculations, explanations etc) and format of dispute notice is generally stated in the SPA</a:t>
            </a:r>
          </a:p>
          <a:p>
            <a:pPr marL="231775" lvl="1" indent="-230188" defTabSz="762000">
              <a:spcBef>
                <a:spcPct val="20000"/>
              </a:spcBef>
              <a:buClr>
                <a:schemeClr val="accent1"/>
              </a:buClr>
              <a:buSzPct val="125000"/>
              <a:buFont typeface="Arial" pitchFamily="34" charset="0"/>
              <a:buChar char="▪"/>
            </a:pPr>
            <a:r>
              <a:rPr lang="en-US" sz="1200" dirty="0" smtClean="0">
                <a:solidFill>
                  <a:schemeClr val="accent1"/>
                </a:solidFill>
                <a:latin typeface="Arial"/>
              </a:rPr>
              <a:t>Other considerations – who prepares, when and where to deliver</a:t>
            </a:r>
          </a:p>
        </p:txBody>
      </p:sp>
      <p:sp>
        <p:nvSpPr>
          <p:cNvPr id="12" name="Pentagon 11"/>
          <p:cNvSpPr/>
          <p:nvPr/>
        </p:nvSpPr>
        <p:spPr bwMode="auto">
          <a:xfrm>
            <a:off x="71664" y="4459706"/>
            <a:ext cx="1317171" cy="637786"/>
          </a:xfrm>
          <a:prstGeom prst="homePlate">
            <a:avLst>
              <a:gd name="adj" fmla="val 48884"/>
            </a:avLst>
          </a:prstGeom>
          <a:solidFill>
            <a:srgbClr val="A79E70"/>
          </a:solidFill>
          <a:ln w="6350">
            <a:noFill/>
            <a:miter lim="800000"/>
            <a:headEnd type="none" w="sm" len="sm"/>
            <a:tailEnd type="none" w="sm" len="sm"/>
          </a:ln>
          <a:effectLst/>
        </p:spPr>
        <p:txBody>
          <a:bodyPr lIns="54000" tIns="54000" rIns="54000" bIns="54000" anchor="ctr"/>
          <a:lstStyle/>
          <a:p>
            <a:pPr marL="0" marR="0" indent="0" algn="ctr" defTabSz="762000" eaLnBrk="1" latinLnBrk="0" hangingPunct="1">
              <a:lnSpc>
                <a:spcPct val="100000"/>
              </a:lnSpc>
              <a:spcBef>
                <a:spcPct val="20000"/>
              </a:spcBef>
              <a:buClrTx/>
              <a:buSzTx/>
              <a:buFontTx/>
              <a:buNone/>
              <a:tabLst/>
            </a:pPr>
            <a:r>
              <a:rPr lang="en-GB" sz="1400" b="1" dirty="0" smtClean="0">
                <a:solidFill>
                  <a:schemeClr val="bg1"/>
                </a:solidFill>
                <a:latin typeface="Arial"/>
              </a:rPr>
              <a:t>Dispute resolution</a:t>
            </a:r>
          </a:p>
        </p:txBody>
      </p:sp>
      <p:pic>
        <p:nvPicPr>
          <p:cNvPr id="13" name="Picture 12"/>
          <p:cNvPicPr>
            <a:picLocks noChangeAspect="1" noChangeArrowheads="1"/>
          </p:cNvPicPr>
          <p:nvPr/>
        </p:nvPicPr>
        <p:blipFill>
          <a:blip r:embed="rId6" cstate="print"/>
          <a:srcRect/>
          <a:stretch>
            <a:fillRect/>
          </a:stretch>
        </p:blipFill>
        <p:spPr bwMode="auto">
          <a:xfrm>
            <a:off x="8105140" y="38100"/>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20" name="Line 40"/>
          <p:cNvSpPr>
            <a:spLocks noChangeShapeType="1"/>
          </p:cNvSpPr>
          <p:nvPr/>
        </p:nvSpPr>
        <p:spPr bwMode="auto">
          <a:xfrm flipH="1">
            <a:off x="4712677" y="1490663"/>
            <a:ext cx="7327" cy="4592637"/>
          </a:xfrm>
          <a:prstGeom prst="line">
            <a:avLst/>
          </a:prstGeom>
          <a:noFill/>
          <a:ln w="19050">
            <a:solidFill>
              <a:schemeClr val="hlink"/>
            </a:solidFill>
            <a:prstDash val="dash"/>
            <a:round/>
            <a:headEnd/>
            <a:tailEnd/>
          </a:ln>
        </p:spPr>
        <p:txBody>
          <a:bodyPr lIns="0" tIns="0" rIns="0" bIns="0" anchor="ctr"/>
          <a:lstStyle/>
          <a:p>
            <a:endParaRPr lang="en-US" sz="1400" b="1" dirty="0"/>
          </a:p>
        </p:txBody>
      </p:sp>
      <p:sp>
        <p:nvSpPr>
          <p:cNvPr id="86021" name="Rectangle 4"/>
          <p:cNvSpPr>
            <a:spLocks noChangeArrowheads="1"/>
          </p:cNvSpPr>
          <p:nvPr/>
        </p:nvSpPr>
        <p:spPr bwMode="auto">
          <a:xfrm>
            <a:off x="952500" y="457200"/>
            <a:ext cx="7239000" cy="490538"/>
          </a:xfrm>
          <a:prstGeom prst="rect">
            <a:avLst/>
          </a:prstGeom>
          <a:noFill/>
          <a:ln w="12700">
            <a:noFill/>
            <a:miter lim="800000"/>
            <a:headEnd/>
            <a:tailEnd/>
          </a:ln>
        </p:spPr>
        <p:txBody>
          <a:bodyPr lIns="76200" tIns="38100" rIns="76200" bIns="38100" anchorCtr="1"/>
          <a:lstStyle/>
          <a:p>
            <a:pPr algn="l">
              <a:spcBef>
                <a:spcPct val="0"/>
              </a:spcBef>
            </a:pPr>
            <a:endParaRPr lang="en-US" sz="1700" dirty="0">
              <a:solidFill>
                <a:schemeClr val="accent1"/>
              </a:solidFill>
              <a:latin typeface="Univers 55" pitchFamily="2" charset="0"/>
            </a:endParaRPr>
          </a:p>
        </p:txBody>
      </p:sp>
      <p:sp>
        <p:nvSpPr>
          <p:cNvPr id="86023" name="AutoShape 5"/>
          <p:cNvSpPr>
            <a:spLocks noChangeArrowheads="1"/>
          </p:cNvSpPr>
          <p:nvPr/>
        </p:nvSpPr>
        <p:spPr bwMode="auto">
          <a:xfrm>
            <a:off x="923192" y="2468564"/>
            <a:ext cx="7543800" cy="981075"/>
          </a:xfrm>
          <a:prstGeom prst="leftRightArrow">
            <a:avLst>
              <a:gd name="adj1" fmla="val 73463"/>
              <a:gd name="adj2" fmla="val 57771"/>
            </a:avLst>
          </a:prstGeom>
          <a:solidFill>
            <a:srgbClr val="8E258D"/>
          </a:solidFill>
          <a:ln w="6350">
            <a:noFill/>
            <a:miter lim="800000"/>
            <a:headEnd type="none" w="sm" len="sm"/>
            <a:tailEnd type="none" w="sm" len="sm"/>
          </a:ln>
          <a:effectLst/>
        </p:spPr>
        <p:txBody>
          <a:bodyPr lIns="54000" tIns="54000" rIns="54000" bIns="54000" anchor="ctr" anchorCtr="1"/>
          <a:lstStyle/>
          <a:p>
            <a:pPr algn="ctr" defTabSz="762000">
              <a:spcBef>
                <a:spcPct val="20000"/>
              </a:spcBef>
            </a:pPr>
            <a:r>
              <a:rPr lang="en-GB" sz="1400" b="1" dirty="0">
                <a:solidFill>
                  <a:schemeClr val="bg1"/>
                </a:solidFill>
                <a:latin typeface="Arial"/>
              </a:rPr>
              <a:t>Range of ‘reasonable’ judgement</a:t>
            </a:r>
          </a:p>
        </p:txBody>
      </p:sp>
      <p:sp>
        <p:nvSpPr>
          <p:cNvPr id="556041" name="Text Box 9"/>
          <p:cNvSpPr txBox="1">
            <a:spLocks noChangeArrowheads="1"/>
          </p:cNvSpPr>
          <p:nvPr/>
        </p:nvSpPr>
        <p:spPr bwMode="auto">
          <a:xfrm>
            <a:off x="2370992" y="5397501"/>
            <a:ext cx="2209800" cy="523220"/>
          </a:xfrm>
          <a:prstGeom prst="rect">
            <a:avLst/>
          </a:prstGeom>
          <a:solidFill>
            <a:srgbClr val="80BEC9"/>
          </a:solidFill>
          <a:ln w="6350">
            <a:noFill/>
            <a:miter lim="800000"/>
            <a:headEnd type="none" w="sm" len="sm"/>
            <a:tailEnd type="none" w="sm" len="sm"/>
          </a:ln>
          <a:effectLst/>
        </p:spPr>
        <p:txBody>
          <a:bodyPr lIns="54000" tIns="54000" rIns="54000" bIns="54000" anchor="ctr"/>
          <a:lstStyle/>
          <a:p>
            <a:pPr algn="ctr" defTabSz="762000" eaLnBrk="0" hangingPunct="0">
              <a:spcBef>
                <a:spcPct val="20000"/>
              </a:spcBef>
            </a:pPr>
            <a:r>
              <a:rPr lang="en-US" sz="1400" b="1" dirty="0">
                <a:solidFill>
                  <a:schemeClr val="accent1"/>
                </a:solidFill>
                <a:latin typeface="Arial"/>
              </a:rPr>
              <a:t>Vendors Accountant “Certifies”</a:t>
            </a:r>
          </a:p>
        </p:txBody>
      </p:sp>
      <p:sp>
        <p:nvSpPr>
          <p:cNvPr id="556042" name="Text Box 10"/>
          <p:cNvSpPr txBox="1">
            <a:spLocks noChangeArrowheads="1"/>
          </p:cNvSpPr>
          <p:nvPr/>
        </p:nvSpPr>
        <p:spPr bwMode="auto">
          <a:xfrm>
            <a:off x="6526823" y="4476750"/>
            <a:ext cx="1859574" cy="539750"/>
          </a:xfrm>
          <a:prstGeom prst="rect">
            <a:avLst/>
          </a:prstGeom>
          <a:solidFill>
            <a:srgbClr val="80BEC9"/>
          </a:solidFill>
          <a:ln w="6350">
            <a:noFill/>
            <a:miter lim="800000"/>
            <a:headEnd type="none" w="sm" len="sm"/>
            <a:tailEnd type="none" w="sm" len="sm"/>
          </a:ln>
          <a:effectLst/>
        </p:spPr>
        <p:txBody>
          <a:bodyPr lIns="54000" tIns="54000" rIns="54000" bIns="54000" anchor="ctr"/>
          <a:lstStyle/>
          <a:p>
            <a:pPr algn="ctr" defTabSz="762000" eaLnBrk="0" hangingPunct="0">
              <a:spcBef>
                <a:spcPct val="20000"/>
              </a:spcBef>
            </a:pPr>
            <a:r>
              <a:rPr lang="en-US" sz="1400" b="1" dirty="0">
                <a:solidFill>
                  <a:schemeClr val="accent1"/>
                </a:solidFill>
                <a:latin typeface="Arial"/>
              </a:rPr>
              <a:t>Purchaser Prepares</a:t>
            </a:r>
          </a:p>
        </p:txBody>
      </p:sp>
      <p:sp>
        <p:nvSpPr>
          <p:cNvPr id="86026" name="Text Box 11"/>
          <p:cNvSpPr txBox="1">
            <a:spLocks noChangeArrowheads="1"/>
          </p:cNvSpPr>
          <p:nvPr/>
        </p:nvSpPr>
        <p:spPr bwMode="auto">
          <a:xfrm>
            <a:off x="923193" y="1490663"/>
            <a:ext cx="1915258" cy="628650"/>
          </a:xfrm>
          <a:prstGeom prst="rect">
            <a:avLst/>
          </a:prstGeom>
          <a:solidFill>
            <a:srgbClr val="C792C6"/>
          </a:solidFill>
          <a:ln w="6350">
            <a:noFill/>
            <a:miter lim="800000"/>
            <a:headEnd type="none" w="sm" len="sm"/>
            <a:tailEnd type="none" w="sm" len="sm"/>
          </a:ln>
          <a:effectLst/>
        </p:spPr>
        <p:txBody>
          <a:bodyPr lIns="54000" tIns="54000" rIns="54000" bIns="54000" anchor="ctr" anchorCtr="1"/>
          <a:lstStyle/>
          <a:p>
            <a:pPr algn="ctr" defTabSz="762000" eaLnBrk="0" hangingPunct="0">
              <a:spcBef>
                <a:spcPct val="20000"/>
              </a:spcBef>
            </a:pPr>
            <a:r>
              <a:rPr lang="en-US" sz="1400" b="1" dirty="0">
                <a:solidFill>
                  <a:schemeClr val="accent1"/>
                </a:solidFill>
                <a:latin typeface="Arial"/>
              </a:rPr>
              <a:t>Advantageous to Vendor</a:t>
            </a:r>
          </a:p>
        </p:txBody>
      </p:sp>
      <p:sp>
        <p:nvSpPr>
          <p:cNvPr id="86027" name="Text Box 17"/>
          <p:cNvSpPr txBox="1">
            <a:spLocks noChangeArrowheads="1"/>
          </p:cNvSpPr>
          <p:nvPr/>
        </p:nvSpPr>
        <p:spPr bwMode="auto">
          <a:xfrm>
            <a:off x="6551735" y="1490663"/>
            <a:ext cx="1915257" cy="628650"/>
          </a:xfrm>
          <a:prstGeom prst="rect">
            <a:avLst/>
          </a:prstGeom>
          <a:solidFill>
            <a:srgbClr val="C792C6"/>
          </a:solidFill>
          <a:ln w="6350">
            <a:noFill/>
            <a:miter lim="800000"/>
            <a:headEnd type="none" w="sm" len="sm"/>
            <a:tailEnd type="none" w="sm" len="sm"/>
          </a:ln>
          <a:effectLst/>
        </p:spPr>
        <p:txBody>
          <a:bodyPr lIns="54000" tIns="54000" rIns="54000" bIns="54000" anchor="ctr" anchorCtr="1"/>
          <a:lstStyle/>
          <a:p>
            <a:pPr algn="ctr" defTabSz="762000" eaLnBrk="0" hangingPunct="0">
              <a:spcBef>
                <a:spcPct val="20000"/>
              </a:spcBef>
            </a:pPr>
            <a:r>
              <a:rPr lang="en-US" sz="1400" b="1" dirty="0">
                <a:solidFill>
                  <a:schemeClr val="accent1"/>
                </a:solidFill>
                <a:latin typeface="Arial"/>
              </a:rPr>
              <a:t>Advantageous to Purchaser</a:t>
            </a:r>
          </a:p>
        </p:txBody>
      </p:sp>
      <p:sp>
        <p:nvSpPr>
          <p:cNvPr id="556050" name="AutoShape 18"/>
          <p:cNvSpPr>
            <a:spLocks noChangeArrowheads="1"/>
          </p:cNvSpPr>
          <p:nvPr/>
        </p:nvSpPr>
        <p:spPr bwMode="auto">
          <a:xfrm>
            <a:off x="6724650" y="3652838"/>
            <a:ext cx="1463919" cy="701675"/>
          </a:xfrm>
          <a:prstGeom prst="leftRightArrow">
            <a:avLst>
              <a:gd name="adj1" fmla="val 50000"/>
              <a:gd name="adj2" fmla="val 45204"/>
            </a:avLst>
          </a:prstGeom>
          <a:solidFill>
            <a:srgbClr val="007C92"/>
          </a:solidFill>
          <a:ln w="6350">
            <a:noFill/>
            <a:miter lim="800000"/>
            <a:headEnd type="none" w="sm" len="sm"/>
            <a:tailEnd type="none" w="sm" len="sm"/>
          </a:ln>
          <a:effectLst/>
        </p:spPr>
        <p:txBody>
          <a:bodyPr lIns="54000" tIns="54000" rIns="54000" bIns="54000" anchor="ctr"/>
          <a:lstStyle/>
          <a:p>
            <a:pPr algn="ctr" defTabSz="762000">
              <a:spcBef>
                <a:spcPct val="20000"/>
              </a:spcBef>
            </a:pPr>
            <a:endParaRPr lang="en-US" sz="1400" b="1" dirty="0">
              <a:solidFill>
                <a:schemeClr val="bg1"/>
              </a:solidFill>
              <a:latin typeface="Arial"/>
            </a:endParaRPr>
          </a:p>
        </p:txBody>
      </p:sp>
      <p:sp>
        <p:nvSpPr>
          <p:cNvPr id="556051" name="AutoShape 19"/>
          <p:cNvSpPr>
            <a:spLocks noChangeArrowheads="1"/>
          </p:cNvSpPr>
          <p:nvPr/>
        </p:nvSpPr>
        <p:spPr bwMode="auto">
          <a:xfrm>
            <a:off x="1106366" y="3703638"/>
            <a:ext cx="1463919" cy="701675"/>
          </a:xfrm>
          <a:prstGeom prst="leftRightArrow">
            <a:avLst>
              <a:gd name="adj1" fmla="val 50000"/>
              <a:gd name="adj2" fmla="val 45204"/>
            </a:avLst>
          </a:prstGeom>
          <a:solidFill>
            <a:srgbClr val="007C92"/>
          </a:solidFill>
          <a:ln w="6350">
            <a:noFill/>
            <a:miter lim="800000"/>
            <a:headEnd type="none" w="sm" len="sm"/>
            <a:tailEnd type="none" w="sm" len="sm"/>
          </a:ln>
          <a:effectLst/>
        </p:spPr>
        <p:txBody>
          <a:bodyPr lIns="54000" tIns="54000" rIns="54000" bIns="54000" anchor="ctr"/>
          <a:lstStyle/>
          <a:p>
            <a:pPr algn="ctr" defTabSz="762000">
              <a:spcBef>
                <a:spcPct val="20000"/>
              </a:spcBef>
            </a:pPr>
            <a:endParaRPr lang="en-US" sz="1400" b="1" dirty="0">
              <a:solidFill>
                <a:schemeClr val="bg1"/>
              </a:solidFill>
              <a:latin typeface="Arial"/>
            </a:endParaRPr>
          </a:p>
        </p:txBody>
      </p:sp>
      <p:sp>
        <p:nvSpPr>
          <p:cNvPr id="556053" name="Text Box 21"/>
          <p:cNvSpPr txBox="1">
            <a:spLocks noChangeArrowheads="1"/>
          </p:cNvSpPr>
          <p:nvPr/>
        </p:nvSpPr>
        <p:spPr bwMode="auto">
          <a:xfrm>
            <a:off x="908538" y="4476750"/>
            <a:ext cx="1859574" cy="539750"/>
          </a:xfrm>
          <a:prstGeom prst="rect">
            <a:avLst/>
          </a:prstGeom>
          <a:solidFill>
            <a:srgbClr val="80BEC9"/>
          </a:solidFill>
          <a:ln w="6350">
            <a:noFill/>
            <a:miter lim="800000"/>
            <a:headEnd type="none" w="sm" len="sm"/>
            <a:tailEnd type="none" w="sm" len="sm"/>
          </a:ln>
          <a:effectLst/>
        </p:spPr>
        <p:txBody>
          <a:bodyPr lIns="54000" tIns="54000" rIns="54000" bIns="54000" anchor="ctr"/>
          <a:lstStyle/>
          <a:p>
            <a:pPr algn="ctr" defTabSz="762000" eaLnBrk="0" hangingPunct="0">
              <a:spcBef>
                <a:spcPct val="20000"/>
              </a:spcBef>
            </a:pPr>
            <a:r>
              <a:rPr lang="en-US" sz="1400" b="1" dirty="0">
                <a:solidFill>
                  <a:schemeClr val="accent1"/>
                </a:solidFill>
                <a:latin typeface="Arial"/>
              </a:rPr>
              <a:t>Vendor Prepares</a:t>
            </a:r>
          </a:p>
        </p:txBody>
      </p:sp>
      <p:sp>
        <p:nvSpPr>
          <p:cNvPr id="556054" name="AutoShape 22"/>
          <p:cNvSpPr>
            <a:spLocks noChangeArrowheads="1"/>
          </p:cNvSpPr>
          <p:nvPr/>
        </p:nvSpPr>
        <p:spPr bwMode="auto">
          <a:xfrm>
            <a:off x="3241431" y="4570414"/>
            <a:ext cx="1339362" cy="701675"/>
          </a:xfrm>
          <a:prstGeom prst="leftRightArrow">
            <a:avLst>
              <a:gd name="adj1" fmla="val 50000"/>
              <a:gd name="adj2" fmla="val 41357"/>
            </a:avLst>
          </a:prstGeom>
          <a:solidFill>
            <a:srgbClr val="007C92"/>
          </a:solidFill>
          <a:ln w="6350">
            <a:noFill/>
            <a:miter lim="800000"/>
            <a:headEnd type="none" w="sm" len="sm"/>
            <a:tailEnd type="none" w="sm" len="sm"/>
          </a:ln>
          <a:effectLst/>
        </p:spPr>
        <p:txBody>
          <a:bodyPr lIns="54000" tIns="54000" rIns="54000" bIns="54000" anchor="ctr"/>
          <a:lstStyle/>
          <a:p>
            <a:pPr algn="ctr" defTabSz="762000">
              <a:spcBef>
                <a:spcPct val="20000"/>
              </a:spcBef>
            </a:pPr>
            <a:endParaRPr lang="en-US" sz="1400" b="1" dirty="0">
              <a:solidFill>
                <a:schemeClr val="accent1"/>
              </a:solidFill>
              <a:latin typeface="Arial"/>
            </a:endParaRPr>
          </a:p>
        </p:txBody>
      </p:sp>
      <p:sp>
        <p:nvSpPr>
          <p:cNvPr id="556055" name="AutoShape 23"/>
          <p:cNvSpPr>
            <a:spLocks noChangeArrowheads="1"/>
          </p:cNvSpPr>
          <p:nvPr/>
        </p:nvSpPr>
        <p:spPr bwMode="auto">
          <a:xfrm>
            <a:off x="4846027" y="4570414"/>
            <a:ext cx="1282211" cy="701675"/>
          </a:xfrm>
          <a:prstGeom prst="leftRightArrow">
            <a:avLst>
              <a:gd name="adj1" fmla="val 50000"/>
              <a:gd name="adj2" fmla="val 39593"/>
            </a:avLst>
          </a:prstGeom>
          <a:solidFill>
            <a:srgbClr val="007C92"/>
          </a:solidFill>
          <a:ln w="6350">
            <a:noFill/>
            <a:miter lim="800000"/>
            <a:headEnd type="none" w="sm" len="sm"/>
            <a:tailEnd type="none" w="sm" len="sm"/>
          </a:ln>
          <a:effectLst/>
        </p:spPr>
        <p:txBody>
          <a:bodyPr lIns="54000" tIns="54000" rIns="54000" bIns="54000" anchor="ctr"/>
          <a:lstStyle/>
          <a:p>
            <a:pPr algn="ctr" defTabSz="762000">
              <a:spcBef>
                <a:spcPct val="20000"/>
              </a:spcBef>
            </a:pPr>
            <a:endParaRPr lang="en-US" sz="1400" b="1" dirty="0">
              <a:solidFill>
                <a:schemeClr val="accent1"/>
              </a:solidFill>
              <a:latin typeface="Arial"/>
            </a:endParaRPr>
          </a:p>
        </p:txBody>
      </p:sp>
      <p:sp>
        <p:nvSpPr>
          <p:cNvPr id="556056" name="Text Box 24"/>
          <p:cNvSpPr txBox="1">
            <a:spLocks noChangeArrowheads="1"/>
          </p:cNvSpPr>
          <p:nvPr/>
        </p:nvSpPr>
        <p:spPr bwMode="auto">
          <a:xfrm>
            <a:off x="4846027" y="5397501"/>
            <a:ext cx="2209800" cy="523220"/>
          </a:xfrm>
          <a:prstGeom prst="rect">
            <a:avLst/>
          </a:prstGeom>
          <a:solidFill>
            <a:srgbClr val="80BEC9"/>
          </a:solidFill>
          <a:ln w="6350">
            <a:noFill/>
            <a:miter lim="800000"/>
            <a:headEnd type="none" w="sm" len="sm"/>
            <a:tailEnd type="none" w="sm" len="sm"/>
          </a:ln>
          <a:effectLst/>
        </p:spPr>
        <p:txBody>
          <a:bodyPr lIns="54000" tIns="54000" rIns="54000" bIns="54000" anchor="ctr"/>
          <a:lstStyle/>
          <a:p>
            <a:pPr algn="ctr" defTabSz="762000" eaLnBrk="0" hangingPunct="0">
              <a:spcBef>
                <a:spcPct val="20000"/>
              </a:spcBef>
            </a:pPr>
            <a:r>
              <a:rPr lang="en-US" sz="1400" b="1" dirty="0">
                <a:solidFill>
                  <a:schemeClr val="accent1"/>
                </a:solidFill>
                <a:latin typeface="Arial"/>
              </a:rPr>
              <a:t>Purchaser Accountant “Certifies”</a:t>
            </a:r>
          </a:p>
        </p:txBody>
      </p:sp>
      <p:sp>
        <p:nvSpPr>
          <p:cNvPr id="556071" name="Text Box 39"/>
          <p:cNvSpPr txBox="1">
            <a:spLocks noChangeArrowheads="1"/>
          </p:cNvSpPr>
          <p:nvPr/>
        </p:nvSpPr>
        <p:spPr bwMode="auto">
          <a:xfrm rot="-5400000">
            <a:off x="-537750" y="5274139"/>
            <a:ext cx="1891937" cy="307777"/>
          </a:xfrm>
          <a:prstGeom prst="rect">
            <a:avLst/>
          </a:prstGeom>
          <a:solidFill>
            <a:srgbClr val="BDDC80"/>
          </a:solidFill>
          <a:ln w="6350">
            <a:noFill/>
            <a:miter lim="800000"/>
            <a:headEnd type="none" w="sm" len="sm"/>
            <a:tailEnd type="none" w="sm" len="sm"/>
          </a:ln>
          <a:effectLst/>
        </p:spPr>
        <p:txBody>
          <a:bodyPr lIns="54000" tIns="54000" rIns="54000" bIns="54000" anchor="ctr"/>
          <a:lstStyle/>
          <a:p>
            <a:pPr algn="ctr" defTabSz="762000" eaLnBrk="0" hangingPunct="0">
              <a:spcBef>
                <a:spcPct val="20000"/>
              </a:spcBef>
            </a:pPr>
            <a:r>
              <a:rPr lang="en-US" sz="1400" b="1" dirty="0">
                <a:solidFill>
                  <a:schemeClr val="accent4"/>
                </a:solidFill>
                <a:latin typeface="Arial"/>
              </a:rPr>
              <a:t>Likely Outcomes</a:t>
            </a:r>
          </a:p>
        </p:txBody>
      </p:sp>
      <p:sp>
        <p:nvSpPr>
          <p:cNvPr id="21" name="Rectangle 2"/>
          <p:cNvSpPr>
            <a:spLocks noGrp="1" noChangeArrowheads="1"/>
          </p:cNvSpPr>
          <p:nvPr>
            <p:ph type="title"/>
          </p:nvPr>
        </p:nvSpPr>
        <p:spPr bwMode="gray"/>
        <p:txBody>
          <a:bodyPr/>
          <a:lstStyle/>
          <a:p>
            <a:r>
              <a:rPr lang="en-GB" sz="1800" b="0" dirty="0" smtClean="0">
                <a:solidFill>
                  <a:schemeClr val="accent1">
                    <a:lumMod val="20000"/>
                    <a:lumOff val="80000"/>
                  </a:schemeClr>
                </a:solidFill>
              </a:rPr>
              <a:t>Completion mechanism: Closing accounts</a:t>
            </a:r>
            <a:br>
              <a:rPr lang="en-GB" sz="1800" b="0" dirty="0" smtClean="0">
                <a:solidFill>
                  <a:schemeClr val="accent1">
                    <a:lumMod val="20000"/>
                    <a:lumOff val="80000"/>
                  </a:schemeClr>
                </a:solidFill>
              </a:rPr>
            </a:br>
            <a:r>
              <a:rPr lang="en-GB" sz="1800" dirty="0" smtClean="0"/>
              <a:t>Preparation </a:t>
            </a:r>
            <a:endParaRPr lang="en-GB" sz="1800" dirty="0"/>
          </a:p>
        </p:txBody>
      </p:sp>
      <p:pic>
        <p:nvPicPr>
          <p:cNvPr id="19" name="Picture 18"/>
          <p:cNvPicPr>
            <a:picLocks noChangeAspect="1" noChangeArrowheads="1"/>
          </p:cNvPicPr>
          <p:nvPr/>
        </p:nvPicPr>
        <p:blipFill>
          <a:blip r:embed="rId3" cstate="print"/>
          <a:srcRect/>
          <a:stretch>
            <a:fillRect/>
          </a:stretch>
        </p:blipFill>
        <p:spPr bwMode="auto">
          <a:xfrm>
            <a:off x="8105140" y="381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56050"/>
                                        </p:tgtEl>
                                        <p:attrNameLst>
                                          <p:attrName>style.visibility</p:attrName>
                                        </p:attrNameLst>
                                      </p:cBhvr>
                                      <p:to>
                                        <p:strVal val="visible"/>
                                      </p:to>
                                    </p:set>
                                    <p:anim calcmode="lin" valueType="num">
                                      <p:cBhvr additive="base">
                                        <p:cTn id="7" dur="500" fill="hold"/>
                                        <p:tgtEl>
                                          <p:spTgt spid="556050"/>
                                        </p:tgtEl>
                                        <p:attrNameLst>
                                          <p:attrName>ppt_x</p:attrName>
                                        </p:attrNameLst>
                                      </p:cBhvr>
                                      <p:tavLst>
                                        <p:tav tm="0">
                                          <p:val>
                                            <p:strVal val="1+#ppt_w/2"/>
                                          </p:val>
                                        </p:tav>
                                        <p:tav tm="100000">
                                          <p:val>
                                            <p:strVal val="#ppt_x"/>
                                          </p:val>
                                        </p:tav>
                                      </p:tavLst>
                                    </p:anim>
                                    <p:anim calcmode="lin" valueType="num">
                                      <p:cBhvr additive="base">
                                        <p:cTn id="8" dur="500" fill="hold"/>
                                        <p:tgtEl>
                                          <p:spTgt spid="55605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56042"/>
                                        </p:tgtEl>
                                        <p:attrNameLst>
                                          <p:attrName>style.visibility</p:attrName>
                                        </p:attrNameLst>
                                      </p:cBhvr>
                                      <p:to>
                                        <p:strVal val="visible"/>
                                      </p:to>
                                    </p:set>
                                    <p:anim calcmode="lin" valueType="num">
                                      <p:cBhvr additive="base">
                                        <p:cTn id="11" dur="500" fill="hold"/>
                                        <p:tgtEl>
                                          <p:spTgt spid="556042"/>
                                        </p:tgtEl>
                                        <p:attrNameLst>
                                          <p:attrName>ppt_x</p:attrName>
                                        </p:attrNameLst>
                                      </p:cBhvr>
                                      <p:tavLst>
                                        <p:tav tm="0">
                                          <p:val>
                                            <p:strVal val="1+#ppt_w/2"/>
                                          </p:val>
                                        </p:tav>
                                        <p:tav tm="100000">
                                          <p:val>
                                            <p:strVal val="#ppt_x"/>
                                          </p:val>
                                        </p:tav>
                                      </p:tavLst>
                                    </p:anim>
                                    <p:anim calcmode="lin" valueType="num">
                                      <p:cBhvr additive="base">
                                        <p:cTn id="12" dur="500" fill="hold"/>
                                        <p:tgtEl>
                                          <p:spTgt spid="556042"/>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56055"/>
                                        </p:tgtEl>
                                        <p:attrNameLst>
                                          <p:attrName>style.visibility</p:attrName>
                                        </p:attrNameLst>
                                      </p:cBhvr>
                                      <p:to>
                                        <p:strVal val="visible"/>
                                      </p:to>
                                    </p:set>
                                    <p:anim calcmode="lin" valueType="num">
                                      <p:cBhvr additive="base">
                                        <p:cTn id="15" dur="500" fill="hold"/>
                                        <p:tgtEl>
                                          <p:spTgt spid="556055"/>
                                        </p:tgtEl>
                                        <p:attrNameLst>
                                          <p:attrName>ppt_x</p:attrName>
                                        </p:attrNameLst>
                                      </p:cBhvr>
                                      <p:tavLst>
                                        <p:tav tm="0">
                                          <p:val>
                                            <p:strVal val="1+#ppt_w/2"/>
                                          </p:val>
                                        </p:tav>
                                        <p:tav tm="100000">
                                          <p:val>
                                            <p:strVal val="#ppt_x"/>
                                          </p:val>
                                        </p:tav>
                                      </p:tavLst>
                                    </p:anim>
                                    <p:anim calcmode="lin" valueType="num">
                                      <p:cBhvr additive="base">
                                        <p:cTn id="16" dur="500" fill="hold"/>
                                        <p:tgtEl>
                                          <p:spTgt spid="556055"/>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556056"/>
                                        </p:tgtEl>
                                        <p:attrNameLst>
                                          <p:attrName>style.visibility</p:attrName>
                                        </p:attrNameLst>
                                      </p:cBhvr>
                                      <p:to>
                                        <p:strVal val="visible"/>
                                      </p:to>
                                    </p:set>
                                    <p:anim calcmode="lin" valueType="num">
                                      <p:cBhvr additive="base">
                                        <p:cTn id="19" dur="500" fill="hold"/>
                                        <p:tgtEl>
                                          <p:spTgt spid="556056"/>
                                        </p:tgtEl>
                                        <p:attrNameLst>
                                          <p:attrName>ppt_x</p:attrName>
                                        </p:attrNameLst>
                                      </p:cBhvr>
                                      <p:tavLst>
                                        <p:tav tm="0">
                                          <p:val>
                                            <p:strVal val="1+#ppt_w/2"/>
                                          </p:val>
                                        </p:tav>
                                        <p:tav tm="100000">
                                          <p:val>
                                            <p:strVal val="#ppt_x"/>
                                          </p:val>
                                        </p:tav>
                                      </p:tavLst>
                                    </p:anim>
                                    <p:anim calcmode="lin" valueType="num">
                                      <p:cBhvr additive="base">
                                        <p:cTn id="20" dur="500" fill="hold"/>
                                        <p:tgtEl>
                                          <p:spTgt spid="55605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56051"/>
                                        </p:tgtEl>
                                        <p:attrNameLst>
                                          <p:attrName>style.visibility</p:attrName>
                                        </p:attrNameLst>
                                      </p:cBhvr>
                                      <p:to>
                                        <p:strVal val="visible"/>
                                      </p:to>
                                    </p:set>
                                    <p:anim calcmode="lin" valueType="num">
                                      <p:cBhvr additive="base">
                                        <p:cTn id="25" dur="500" fill="hold"/>
                                        <p:tgtEl>
                                          <p:spTgt spid="556051"/>
                                        </p:tgtEl>
                                        <p:attrNameLst>
                                          <p:attrName>ppt_x</p:attrName>
                                        </p:attrNameLst>
                                      </p:cBhvr>
                                      <p:tavLst>
                                        <p:tav tm="0">
                                          <p:val>
                                            <p:strVal val="0-#ppt_w/2"/>
                                          </p:val>
                                        </p:tav>
                                        <p:tav tm="100000">
                                          <p:val>
                                            <p:strVal val="#ppt_x"/>
                                          </p:val>
                                        </p:tav>
                                      </p:tavLst>
                                    </p:anim>
                                    <p:anim calcmode="lin" valueType="num">
                                      <p:cBhvr additive="base">
                                        <p:cTn id="26" dur="500" fill="hold"/>
                                        <p:tgtEl>
                                          <p:spTgt spid="556051"/>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556053"/>
                                        </p:tgtEl>
                                        <p:attrNameLst>
                                          <p:attrName>style.visibility</p:attrName>
                                        </p:attrNameLst>
                                      </p:cBhvr>
                                      <p:to>
                                        <p:strVal val="visible"/>
                                      </p:to>
                                    </p:set>
                                    <p:anim calcmode="lin" valueType="num">
                                      <p:cBhvr additive="base">
                                        <p:cTn id="29" dur="500" fill="hold"/>
                                        <p:tgtEl>
                                          <p:spTgt spid="556053"/>
                                        </p:tgtEl>
                                        <p:attrNameLst>
                                          <p:attrName>ppt_x</p:attrName>
                                        </p:attrNameLst>
                                      </p:cBhvr>
                                      <p:tavLst>
                                        <p:tav tm="0">
                                          <p:val>
                                            <p:strVal val="0-#ppt_w/2"/>
                                          </p:val>
                                        </p:tav>
                                        <p:tav tm="100000">
                                          <p:val>
                                            <p:strVal val="#ppt_x"/>
                                          </p:val>
                                        </p:tav>
                                      </p:tavLst>
                                    </p:anim>
                                    <p:anim calcmode="lin" valueType="num">
                                      <p:cBhvr additive="base">
                                        <p:cTn id="30" dur="500" fill="hold"/>
                                        <p:tgtEl>
                                          <p:spTgt spid="556053"/>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556041"/>
                                        </p:tgtEl>
                                        <p:attrNameLst>
                                          <p:attrName>style.visibility</p:attrName>
                                        </p:attrNameLst>
                                      </p:cBhvr>
                                      <p:to>
                                        <p:strVal val="visible"/>
                                      </p:to>
                                    </p:set>
                                    <p:anim calcmode="lin" valueType="num">
                                      <p:cBhvr additive="base">
                                        <p:cTn id="33" dur="500" fill="hold"/>
                                        <p:tgtEl>
                                          <p:spTgt spid="556041"/>
                                        </p:tgtEl>
                                        <p:attrNameLst>
                                          <p:attrName>ppt_x</p:attrName>
                                        </p:attrNameLst>
                                      </p:cBhvr>
                                      <p:tavLst>
                                        <p:tav tm="0">
                                          <p:val>
                                            <p:strVal val="0-#ppt_w/2"/>
                                          </p:val>
                                        </p:tav>
                                        <p:tav tm="100000">
                                          <p:val>
                                            <p:strVal val="#ppt_x"/>
                                          </p:val>
                                        </p:tav>
                                      </p:tavLst>
                                    </p:anim>
                                    <p:anim calcmode="lin" valueType="num">
                                      <p:cBhvr additive="base">
                                        <p:cTn id="34" dur="500" fill="hold"/>
                                        <p:tgtEl>
                                          <p:spTgt spid="556041"/>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556054"/>
                                        </p:tgtEl>
                                        <p:attrNameLst>
                                          <p:attrName>style.visibility</p:attrName>
                                        </p:attrNameLst>
                                      </p:cBhvr>
                                      <p:to>
                                        <p:strVal val="visible"/>
                                      </p:to>
                                    </p:set>
                                    <p:anim calcmode="lin" valueType="num">
                                      <p:cBhvr additive="base">
                                        <p:cTn id="37" dur="500" fill="hold"/>
                                        <p:tgtEl>
                                          <p:spTgt spid="556054"/>
                                        </p:tgtEl>
                                        <p:attrNameLst>
                                          <p:attrName>ppt_x</p:attrName>
                                        </p:attrNameLst>
                                      </p:cBhvr>
                                      <p:tavLst>
                                        <p:tav tm="0">
                                          <p:val>
                                            <p:strVal val="0-#ppt_w/2"/>
                                          </p:val>
                                        </p:tav>
                                        <p:tav tm="100000">
                                          <p:val>
                                            <p:strVal val="#ppt_x"/>
                                          </p:val>
                                        </p:tav>
                                      </p:tavLst>
                                    </p:anim>
                                    <p:anim calcmode="lin" valueType="num">
                                      <p:cBhvr additive="base">
                                        <p:cTn id="38" dur="500" fill="hold"/>
                                        <p:tgtEl>
                                          <p:spTgt spid="556054"/>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556071"/>
                                        </p:tgtEl>
                                        <p:attrNameLst>
                                          <p:attrName>style.visibility</p:attrName>
                                        </p:attrNameLst>
                                      </p:cBhvr>
                                      <p:to>
                                        <p:strVal val="visible"/>
                                      </p:to>
                                    </p:set>
                                    <p:anim calcmode="lin" valueType="num">
                                      <p:cBhvr additive="base">
                                        <p:cTn id="41" dur="500" fill="hold"/>
                                        <p:tgtEl>
                                          <p:spTgt spid="556071"/>
                                        </p:tgtEl>
                                        <p:attrNameLst>
                                          <p:attrName>ppt_x</p:attrName>
                                        </p:attrNameLst>
                                      </p:cBhvr>
                                      <p:tavLst>
                                        <p:tav tm="0">
                                          <p:val>
                                            <p:strVal val="0-#ppt_w/2"/>
                                          </p:val>
                                        </p:tav>
                                        <p:tav tm="100000">
                                          <p:val>
                                            <p:strVal val="#ppt_x"/>
                                          </p:val>
                                        </p:tav>
                                      </p:tavLst>
                                    </p:anim>
                                    <p:anim calcmode="lin" valueType="num">
                                      <p:cBhvr additive="base">
                                        <p:cTn id="42" dur="500" fill="hold"/>
                                        <p:tgtEl>
                                          <p:spTgt spid="5560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41" grpId="0" animBg="1"/>
      <p:bldP spid="556042" grpId="0" animBg="1"/>
      <p:bldP spid="556050" grpId="0" animBg="1"/>
      <p:bldP spid="556051" grpId="0" animBg="1"/>
      <p:bldP spid="556053" grpId="0" animBg="1"/>
      <p:bldP spid="556054" grpId="0" animBg="1"/>
      <p:bldP spid="556055" grpId="0" animBg="1"/>
      <p:bldP spid="556056" grpId="0" animBg="1"/>
      <p:bldP spid="556071"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5" name="Rectangle 90"/>
          <p:cNvSpPr>
            <a:spLocks noGrp="1" noChangeArrowheads="1"/>
          </p:cNvSpPr>
          <p:nvPr>
            <p:ph type="body" idx="1"/>
          </p:nvPr>
        </p:nvSpPr>
        <p:spPr>
          <a:xfrm>
            <a:off x="211138" y="1219199"/>
            <a:ext cx="8682037" cy="5164015"/>
          </a:xfrm>
        </p:spPr>
        <p:txBody>
          <a:bodyPr/>
          <a:lstStyle/>
          <a:p>
            <a:pPr marL="231775" lvl="1" indent="-230188" eaLnBrk="1" hangingPunct="1">
              <a:buSzPct val="125000"/>
              <a:buFont typeface="Arial" pitchFamily="34" charset="0"/>
              <a:buChar char="▪"/>
            </a:pPr>
            <a:r>
              <a:rPr lang="en-GB" sz="1800" dirty="0" smtClean="0"/>
              <a:t>The Specific Accounting policies in the SPA state that “Receivables will be provided for to the extent that recovery is doubtful”</a:t>
            </a:r>
          </a:p>
          <a:p>
            <a:pPr marL="231775" lvl="1" indent="-230188" eaLnBrk="1" hangingPunct="1">
              <a:buSzPct val="125000"/>
              <a:buFont typeface="Arial" pitchFamily="34" charset="0"/>
              <a:buChar char="▪"/>
            </a:pPr>
            <a:r>
              <a:rPr lang="en-GB" sz="1800" dirty="0" smtClean="0"/>
              <a:t>The receivables ageing profile is shown below</a:t>
            </a:r>
          </a:p>
          <a:p>
            <a:pPr marL="231775" lvl="1" indent="-230188" eaLnBrk="1" hangingPunct="1">
              <a:buSzPct val="125000"/>
              <a:buFont typeface="Arial" pitchFamily="34" charset="0"/>
              <a:buChar char="▪"/>
            </a:pPr>
            <a:r>
              <a:rPr lang="en-GB" sz="1800" dirty="0" smtClean="0"/>
              <a:t>What is “reasonable”?</a:t>
            </a:r>
          </a:p>
          <a:p>
            <a:pPr marL="231775" lvl="1" indent="-230188" eaLnBrk="1" hangingPunct="1">
              <a:buNone/>
            </a:pPr>
            <a:endParaRPr lang="en-GB" sz="1800" dirty="0" smtClean="0"/>
          </a:p>
          <a:p>
            <a:pPr marL="231775" lvl="1" indent="-230188" eaLnBrk="1" hangingPunct="1"/>
            <a:endParaRPr lang="en-GB" sz="1800" dirty="0" smtClean="0"/>
          </a:p>
          <a:p>
            <a:pPr marL="231775" lvl="1" indent="-230188" eaLnBrk="1" hangingPunct="1"/>
            <a:endParaRPr lang="en-GB" sz="1800" dirty="0" smtClean="0"/>
          </a:p>
          <a:p>
            <a:pPr marL="231775" lvl="1" indent="-230188" eaLnBrk="1" hangingPunct="1"/>
            <a:endParaRPr lang="en-GB" sz="1800" dirty="0" smtClean="0"/>
          </a:p>
          <a:p>
            <a:pPr marL="231775" lvl="1" indent="-230188" eaLnBrk="1" hangingPunct="1"/>
            <a:endParaRPr lang="en-GB" sz="1800" dirty="0" smtClean="0"/>
          </a:p>
          <a:p>
            <a:pPr marL="231775" lvl="1" indent="-230188" eaLnBrk="1" hangingPunct="1"/>
            <a:endParaRPr lang="en-GB" sz="1800" dirty="0" smtClean="0"/>
          </a:p>
          <a:p>
            <a:pPr marL="231775" lvl="1" indent="-230188" eaLnBrk="1" hangingPunct="1"/>
            <a:endParaRPr lang="en-GB" sz="1800" dirty="0" smtClean="0"/>
          </a:p>
          <a:p>
            <a:pPr marL="231775" lvl="1" indent="-230188" eaLnBrk="1" hangingPunct="1">
              <a:buSzPct val="125000"/>
              <a:buFont typeface="Arial" pitchFamily="34" charset="0"/>
              <a:buChar char="▪"/>
            </a:pPr>
            <a:r>
              <a:rPr lang="en-GB" sz="1800" dirty="0" smtClean="0"/>
              <a:t>According to the ageing, any amount from $2m (2%) </a:t>
            </a:r>
            <a:br>
              <a:rPr lang="en-GB" sz="1800" dirty="0" smtClean="0"/>
            </a:br>
            <a:r>
              <a:rPr lang="en-GB" sz="1800" dirty="0" smtClean="0"/>
              <a:t>to $20m (20%) may be successfully argued</a:t>
            </a:r>
          </a:p>
          <a:p>
            <a:pPr marL="231775" lvl="1" indent="-230188" eaLnBrk="1" hangingPunct="1">
              <a:buSzPct val="125000"/>
              <a:buFont typeface="Arial" pitchFamily="34" charset="0"/>
              <a:buChar char="▪"/>
            </a:pPr>
            <a:r>
              <a:rPr lang="en-GB" sz="1800" dirty="0" smtClean="0"/>
              <a:t>If your client is the Purchaser, they are likely to set </a:t>
            </a:r>
            <a:br>
              <a:rPr lang="en-GB" sz="1800" dirty="0" smtClean="0"/>
            </a:br>
            <a:r>
              <a:rPr lang="en-GB" sz="1800" dirty="0" smtClean="0"/>
              <a:t>a high provision level as the “start-point”</a:t>
            </a:r>
          </a:p>
        </p:txBody>
      </p:sp>
      <p:sp>
        <p:nvSpPr>
          <p:cNvPr id="87047" name="AutoShape 24"/>
          <p:cNvSpPr>
            <a:spLocks noChangeArrowheads="1"/>
          </p:cNvSpPr>
          <p:nvPr/>
        </p:nvSpPr>
        <p:spPr bwMode="auto">
          <a:xfrm>
            <a:off x="5783874" y="5177518"/>
            <a:ext cx="2662603" cy="473075"/>
          </a:xfrm>
          <a:prstGeom prst="leftRightArrow">
            <a:avLst>
              <a:gd name="adj1" fmla="val 68287"/>
              <a:gd name="adj2" fmla="val 62187"/>
            </a:avLst>
          </a:prstGeom>
          <a:solidFill>
            <a:srgbClr val="80BEC9"/>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100" dirty="0">
                <a:solidFill>
                  <a:schemeClr val="accent1"/>
                </a:solidFill>
                <a:latin typeface="Arial"/>
              </a:rPr>
              <a:t>Range of ‘reasonable’ judgement</a:t>
            </a:r>
          </a:p>
        </p:txBody>
      </p:sp>
      <p:sp>
        <p:nvSpPr>
          <p:cNvPr id="87048" name="Text Box 25"/>
          <p:cNvSpPr txBox="1">
            <a:spLocks noChangeArrowheads="1"/>
          </p:cNvSpPr>
          <p:nvPr/>
        </p:nvSpPr>
        <p:spPr bwMode="auto">
          <a:xfrm>
            <a:off x="6049108" y="2145324"/>
            <a:ext cx="2461845" cy="1652954"/>
          </a:xfrm>
          <a:prstGeom prst="rect">
            <a:avLst/>
          </a:prstGeom>
          <a:solidFill>
            <a:srgbClr val="C792C6"/>
          </a:solidFill>
          <a:ln w="6350">
            <a:noFill/>
            <a:miter lim="800000"/>
            <a:headEnd type="none" w="sm" len="sm"/>
            <a:tailEnd type="none" w="sm" len="sm"/>
          </a:ln>
          <a:effectLst/>
        </p:spPr>
        <p:txBody>
          <a:bodyPr lIns="54000" tIns="54000" rIns="54000" bIns="54000" anchor="ctr" anchorCtr="1"/>
          <a:lstStyle/>
          <a:p>
            <a:pPr algn="ctr" defTabSz="762000" eaLnBrk="0" hangingPunct="0">
              <a:spcBef>
                <a:spcPct val="20000"/>
              </a:spcBef>
            </a:pPr>
            <a:r>
              <a:rPr lang="en-US" sz="1100" dirty="0" smtClean="0">
                <a:solidFill>
                  <a:schemeClr val="accent1"/>
                </a:solidFill>
                <a:latin typeface="Arial"/>
              </a:rPr>
              <a:t>If the purchaser prepares the closing accounts, they are likely to be towards the 20% end of the scale while the vendor prepared statements are likely to be closer to the 2%. In either case, the other party has the responsibility to demonstrate that the position chosen is unreasonable</a:t>
            </a:r>
            <a:endParaRPr lang="en-US" sz="1100" dirty="0">
              <a:solidFill>
                <a:schemeClr val="accent1"/>
              </a:solidFill>
              <a:latin typeface="Arial"/>
            </a:endParaRPr>
          </a:p>
        </p:txBody>
      </p:sp>
      <p:sp>
        <p:nvSpPr>
          <p:cNvPr id="87049" name="Text Box 26"/>
          <p:cNvSpPr txBox="1">
            <a:spLocks noChangeArrowheads="1"/>
          </p:cNvSpPr>
          <p:nvPr/>
        </p:nvSpPr>
        <p:spPr bwMode="auto">
          <a:xfrm>
            <a:off x="5783874" y="4635501"/>
            <a:ext cx="968619" cy="449263"/>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algn="ctr" defTabSz="762000" eaLnBrk="0" hangingPunct="0">
              <a:spcBef>
                <a:spcPct val="20000"/>
              </a:spcBef>
            </a:pPr>
            <a:r>
              <a:rPr lang="en-US" sz="1100" dirty="0">
                <a:solidFill>
                  <a:schemeClr val="bg1"/>
                </a:solidFill>
                <a:latin typeface="Arial"/>
              </a:rPr>
              <a:t>Provision level = 2%</a:t>
            </a:r>
          </a:p>
        </p:txBody>
      </p:sp>
      <p:sp>
        <p:nvSpPr>
          <p:cNvPr id="87050" name="Text Box 27"/>
          <p:cNvSpPr txBox="1">
            <a:spLocks noChangeArrowheads="1"/>
          </p:cNvSpPr>
          <p:nvPr/>
        </p:nvSpPr>
        <p:spPr bwMode="auto">
          <a:xfrm>
            <a:off x="7479323" y="4635501"/>
            <a:ext cx="967154" cy="449263"/>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algn="ctr" defTabSz="762000" eaLnBrk="0" hangingPunct="0">
              <a:spcBef>
                <a:spcPct val="20000"/>
              </a:spcBef>
            </a:pPr>
            <a:r>
              <a:rPr lang="en-US" sz="1100" dirty="0">
                <a:solidFill>
                  <a:schemeClr val="bg1"/>
                </a:solidFill>
                <a:latin typeface="Arial"/>
              </a:rPr>
              <a:t>Provision level = 20%</a:t>
            </a:r>
          </a:p>
        </p:txBody>
      </p:sp>
      <p:sp>
        <p:nvSpPr>
          <p:cNvPr id="600093" name="Rectangle 29"/>
          <p:cNvSpPr>
            <a:spLocks noChangeArrowheads="1"/>
          </p:cNvSpPr>
          <p:nvPr/>
        </p:nvSpPr>
        <p:spPr bwMode="auto">
          <a:xfrm>
            <a:off x="252046" y="4737100"/>
            <a:ext cx="5128846" cy="1157288"/>
          </a:xfrm>
          <a:prstGeom prst="rect">
            <a:avLst/>
          </a:prstGeom>
          <a:noFill/>
          <a:ln w="9525" algn="ctr">
            <a:noFill/>
            <a:miter lim="800000"/>
            <a:headEnd/>
            <a:tailEnd/>
          </a:ln>
        </p:spPr>
        <p:txBody>
          <a:bodyPr lIns="0" tIns="0" rIns="0" bIns="0"/>
          <a:lstStyle/>
          <a:p>
            <a:pPr marL="365125" lvl="1" indent="-363538" algn="l">
              <a:spcBef>
                <a:spcPct val="60000"/>
              </a:spcBef>
              <a:buClr>
                <a:schemeClr val="tx2"/>
              </a:buClr>
              <a:buSzPct val="85000"/>
              <a:buFont typeface="Wingdings" pitchFamily="2" charset="2"/>
              <a:buChar char="l"/>
            </a:pPr>
            <a:endParaRPr lang="en-US" sz="3600" dirty="0">
              <a:solidFill>
                <a:schemeClr val="tx1"/>
              </a:solidFill>
            </a:endParaRPr>
          </a:p>
        </p:txBody>
      </p:sp>
      <p:grpSp>
        <p:nvGrpSpPr>
          <p:cNvPr id="3" name="Group 91"/>
          <p:cNvGrpSpPr>
            <a:grpSpLocks/>
          </p:cNvGrpSpPr>
          <p:nvPr/>
        </p:nvGrpSpPr>
        <p:grpSpPr bwMode="auto">
          <a:xfrm>
            <a:off x="624254" y="3095081"/>
            <a:ext cx="4744915" cy="1215481"/>
            <a:chOff x="426" y="1920"/>
            <a:chExt cx="3238" cy="996"/>
          </a:xfrm>
        </p:grpSpPr>
        <p:sp>
          <p:nvSpPr>
            <p:cNvPr id="87069" name="Rectangle 35"/>
            <p:cNvSpPr>
              <a:spLocks noChangeArrowheads="1"/>
            </p:cNvSpPr>
            <p:nvPr/>
          </p:nvSpPr>
          <p:spPr bwMode="auto">
            <a:xfrm>
              <a:off x="426" y="1920"/>
              <a:ext cx="645" cy="996"/>
            </a:xfrm>
            <a:prstGeom prst="rect">
              <a:avLst/>
            </a:prstGeom>
            <a:solidFill>
              <a:schemeClr val="accent1"/>
            </a:solidFill>
            <a:ln w="25400" algn="ctr">
              <a:noFill/>
              <a:miter lim="800000"/>
              <a:headEnd/>
              <a:tailEnd/>
            </a:ln>
          </p:spPr>
          <p:txBody>
            <a:bodyPr wrap="none" anchor="ctr"/>
            <a:lstStyle/>
            <a:p>
              <a:endParaRPr lang="en-US" dirty="0"/>
            </a:p>
          </p:txBody>
        </p:sp>
        <p:sp>
          <p:nvSpPr>
            <p:cNvPr id="87070" name="Rectangle 36"/>
            <p:cNvSpPr>
              <a:spLocks noChangeArrowheads="1"/>
            </p:cNvSpPr>
            <p:nvPr/>
          </p:nvSpPr>
          <p:spPr bwMode="auto">
            <a:xfrm>
              <a:off x="1071" y="1920"/>
              <a:ext cx="645" cy="40"/>
            </a:xfrm>
            <a:prstGeom prst="rect">
              <a:avLst/>
            </a:prstGeom>
            <a:solidFill>
              <a:schemeClr val="folHlink"/>
            </a:solidFill>
            <a:ln w="4826">
              <a:noFill/>
              <a:miter lim="800000"/>
              <a:headEnd/>
              <a:tailEnd/>
            </a:ln>
          </p:spPr>
          <p:txBody>
            <a:bodyPr/>
            <a:lstStyle/>
            <a:p>
              <a:endParaRPr lang="en-US" dirty="0"/>
            </a:p>
          </p:txBody>
        </p:sp>
        <p:sp>
          <p:nvSpPr>
            <p:cNvPr id="87071" name="Rectangle 37"/>
            <p:cNvSpPr>
              <a:spLocks noChangeArrowheads="1"/>
            </p:cNvSpPr>
            <p:nvPr/>
          </p:nvSpPr>
          <p:spPr bwMode="auto">
            <a:xfrm>
              <a:off x="1716" y="1960"/>
              <a:ext cx="642" cy="59"/>
            </a:xfrm>
            <a:prstGeom prst="rect">
              <a:avLst/>
            </a:prstGeom>
            <a:solidFill>
              <a:schemeClr val="bg2"/>
            </a:solidFill>
            <a:ln w="4826">
              <a:noFill/>
              <a:miter lim="800000"/>
              <a:headEnd/>
              <a:tailEnd/>
            </a:ln>
          </p:spPr>
          <p:txBody>
            <a:bodyPr/>
            <a:lstStyle/>
            <a:p>
              <a:endParaRPr lang="en-US" dirty="0"/>
            </a:p>
          </p:txBody>
        </p:sp>
        <p:sp>
          <p:nvSpPr>
            <p:cNvPr id="87072" name="Rectangle 38"/>
            <p:cNvSpPr>
              <a:spLocks noChangeArrowheads="1"/>
            </p:cNvSpPr>
            <p:nvPr/>
          </p:nvSpPr>
          <p:spPr bwMode="auto">
            <a:xfrm>
              <a:off x="2358" y="2019"/>
              <a:ext cx="640" cy="299"/>
            </a:xfrm>
            <a:prstGeom prst="rect">
              <a:avLst/>
            </a:prstGeom>
            <a:solidFill>
              <a:schemeClr val="accent2"/>
            </a:solidFill>
            <a:ln w="4826">
              <a:noFill/>
              <a:miter lim="800000"/>
              <a:headEnd/>
              <a:tailEnd/>
            </a:ln>
          </p:spPr>
          <p:txBody>
            <a:bodyPr/>
            <a:lstStyle/>
            <a:p>
              <a:endParaRPr lang="en-US" dirty="0"/>
            </a:p>
          </p:txBody>
        </p:sp>
        <p:sp>
          <p:nvSpPr>
            <p:cNvPr id="87073" name="Rectangle 39"/>
            <p:cNvSpPr>
              <a:spLocks noChangeArrowheads="1"/>
            </p:cNvSpPr>
            <p:nvPr/>
          </p:nvSpPr>
          <p:spPr bwMode="auto">
            <a:xfrm>
              <a:off x="3022" y="2318"/>
              <a:ext cx="642" cy="598"/>
            </a:xfrm>
            <a:prstGeom prst="rect">
              <a:avLst/>
            </a:prstGeom>
            <a:solidFill>
              <a:schemeClr val="hlink"/>
            </a:solidFill>
            <a:ln w="4826">
              <a:noFill/>
              <a:miter lim="800000"/>
              <a:headEnd/>
              <a:tailEnd/>
            </a:ln>
          </p:spPr>
          <p:txBody>
            <a:bodyPr/>
            <a:lstStyle/>
            <a:p>
              <a:endParaRPr lang="en-US" dirty="0"/>
            </a:p>
          </p:txBody>
        </p:sp>
        <p:sp>
          <p:nvSpPr>
            <p:cNvPr id="87074" name="Rectangle 53"/>
            <p:cNvSpPr>
              <a:spLocks noChangeArrowheads="1"/>
            </p:cNvSpPr>
            <p:nvPr/>
          </p:nvSpPr>
          <p:spPr bwMode="auto">
            <a:xfrm>
              <a:off x="546" y="1979"/>
              <a:ext cx="24" cy="126"/>
            </a:xfrm>
            <a:prstGeom prst="rect">
              <a:avLst/>
            </a:prstGeom>
            <a:noFill/>
            <a:ln w="9525">
              <a:noFill/>
              <a:miter lim="800000"/>
              <a:headEnd/>
              <a:tailEnd/>
            </a:ln>
          </p:spPr>
          <p:txBody>
            <a:bodyPr wrap="none" lIns="0" tIns="0" rIns="0" bIns="0">
              <a:spAutoFit/>
            </a:bodyPr>
            <a:lstStyle/>
            <a:p>
              <a:pPr algn="l"/>
              <a:r>
                <a:rPr lang="en-GB" sz="1000" dirty="0">
                  <a:solidFill>
                    <a:srgbClr val="000000"/>
                  </a:solidFill>
                  <a:latin typeface="Arial" charset="0"/>
                </a:rPr>
                <a:t> </a:t>
              </a:r>
              <a:endParaRPr lang="en-GB" sz="1000" b="1" dirty="0"/>
            </a:p>
          </p:txBody>
        </p:sp>
      </p:grpSp>
      <p:sp>
        <p:nvSpPr>
          <p:cNvPr id="87058" name="Line 92"/>
          <p:cNvSpPr>
            <a:spLocks noChangeShapeType="1"/>
          </p:cNvSpPr>
          <p:nvPr/>
        </p:nvSpPr>
        <p:spPr bwMode="auto">
          <a:xfrm flipV="1">
            <a:off x="550985" y="4316269"/>
            <a:ext cx="4876800" cy="11413"/>
          </a:xfrm>
          <a:prstGeom prst="line">
            <a:avLst/>
          </a:prstGeom>
          <a:noFill/>
          <a:ln w="12700">
            <a:solidFill>
              <a:schemeClr val="tx2"/>
            </a:solidFill>
            <a:round/>
            <a:headEnd/>
            <a:tailEnd/>
          </a:ln>
        </p:spPr>
        <p:txBody>
          <a:bodyPr lIns="0" tIns="0" rIns="0" bIns="0" anchor="ctr"/>
          <a:lstStyle/>
          <a:p>
            <a:endParaRPr lang="en-US" sz="1000" dirty="0"/>
          </a:p>
        </p:txBody>
      </p:sp>
      <p:sp>
        <p:nvSpPr>
          <p:cNvPr id="87059" name="Text Box 93"/>
          <p:cNvSpPr txBox="1">
            <a:spLocks noChangeArrowheads="1"/>
          </p:cNvSpPr>
          <p:nvPr/>
        </p:nvSpPr>
        <p:spPr bwMode="auto">
          <a:xfrm>
            <a:off x="558801" y="4421839"/>
            <a:ext cx="783492" cy="329549"/>
          </a:xfrm>
          <a:prstGeom prst="rect">
            <a:avLst/>
          </a:prstGeom>
          <a:noFill/>
          <a:ln w="9525" algn="ctr">
            <a:noFill/>
            <a:miter lim="800000"/>
            <a:headEnd/>
            <a:tailEnd/>
          </a:ln>
        </p:spPr>
        <p:txBody>
          <a:bodyPr lIns="0" tIns="0" rIns="0" bIns="0"/>
          <a:lstStyle/>
          <a:p>
            <a:r>
              <a:rPr lang="en-GB" sz="1000" dirty="0"/>
              <a:t>Gross </a:t>
            </a:r>
            <a:r>
              <a:rPr lang="en-GB" sz="1000" dirty="0" smtClean="0"/>
              <a:t>receivables</a:t>
            </a:r>
            <a:endParaRPr lang="en-GB" sz="1000" dirty="0"/>
          </a:p>
        </p:txBody>
      </p:sp>
      <p:sp>
        <p:nvSpPr>
          <p:cNvPr id="87060" name="Text Box 94"/>
          <p:cNvSpPr txBox="1">
            <a:spLocks noChangeArrowheads="1"/>
          </p:cNvSpPr>
          <p:nvPr/>
        </p:nvSpPr>
        <p:spPr bwMode="auto">
          <a:xfrm>
            <a:off x="1349620" y="4456078"/>
            <a:ext cx="851388" cy="295310"/>
          </a:xfrm>
          <a:prstGeom prst="rect">
            <a:avLst/>
          </a:prstGeom>
          <a:noFill/>
          <a:ln w="9525" algn="ctr">
            <a:noFill/>
            <a:miter lim="800000"/>
            <a:headEnd/>
            <a:tailEnd/>
          </a:ln>
        </p:spPr>
        <p:txBody>
          <a:bodyPr lIns="0" tIns="0" rIns="0" bIns="0"/>
          <a:lstStyle/>
          <a:p>
            <a:pPr algn="ctr"/>
            <a:r>
              <a:rPr lang="en-GB" sz="1000" dirty="0"/>
              <a:t>In receivership</a:t>
            </a:r>
          </a:p>
        </p:txBody>
      </p:sp>
      <p:sp>
        <p:nvSpPr>
          <p:cNvPr id="87061" name="Text Box 95"/>
          <p:cNvSpPr txBox="1">
            <a:spLocks noChangeArrowheads="1"/>
          </p:cNvSpPr>
          <p:nvPr/>
        </p:nvSpPr>
        <p:spPr bwMode="auto">
          <a:xfrm>
            <a:off x="2296258" y="4421839"/>
            <a:ext cx="980342" cy="329549"/>
          </a:xfrm>
          <a:prstGeom prst="rect">
            <a:avLst/>
          </a:prstGeom>
          <a:noFill/>
          <a:ln w="9525" algn="ctr">
            <a:noFill/>
            <a:miter lim="800000"/>
            <a:headEnd/>
            <a:tailEnd/>
          </a:ln>
        </p:spPr>
        <p:txBody>
          <a:bodyPr lIns="0" tIns="0" rIns="0" bIns="0"/>
          <a:lstStyle/>
          <a:p>
            <a:pPr algn="ctr"/>
            <a:r>
              <a:rPr lang="en-GB" sz="1000" dirty="0"/>
              <a:t>&gt;180 days overdue</a:t>
            </a:r>
          </a:p>
        </p:txBody>
      </p:sp>
      <p:sp>
        <p:nvSpPr>
          <p:cNvPr id="87062" name="Text Box 96"/>
          <p:cNvSpPr txBox="1">
            <a:spLocks noChangeArrowheads="1"/>
          </p:cNvSpPr>
          <p:nvPr/>
        </p:nvSpPr>
        <p:spPr bwMode="auto">
          <a:xfrm>
            <a:off x="3371850" y="4421839"/>
            <a:ext cx="980342" cy="329549"/>
          </a:xfrm>
          <a:prstGeom prst="rect">
            <a:avLst/>
          </a:prstGeom>
          <a:noFill/>
          <a:ln w="9525" algn="ctr">
            <a:noFill/>
            <a:miter lim="800000"/>
            <a:headEnd/>
            <a:tailEnd/>
          </a:ln>
        </p:spPr>
        <p:txBody>
          <a:bodyPr lIns="0" tIns="0" rIns="0" bIns="0"/>
          <a:lstStyle/>
          <a:p>
            <a:pPr algn="ctr"/>
            <a:r>
              <a:rPr lang="en-GB" sz="1000" dirty="0"/>
              <a:t>Overdue</a:t>
            </a:r>
          </a:p>
        </p:txBody>
      </p:sp>
      <p:sp>
        <p:nvSpPr>
          <p:cNvPr id="87063" name="Text Box 97"/>
          <p:cNvSpPr txBox="1">
            <a:spLocks noChangeArrowheads="1"/>
          </p:cNvSpPr>
          <p:nvPr/>
        </p:nvSpPr>
        <p:spPr bwMode="auto">
          <a:xfrm>
            <a:off x="4447443" y="4421839"/>
            <a:ext cx="980342" cy="329549"/>
          </a:xfrm>
          <a:prstGeom prst="rect">
            <a:avLst/>
          </a:prstGeom>
          <a:noFill/>
          <a:ln w="9525" algn="ctr">
            <a:noFill/>
            <a:miter lim="800000"/>
            <a:headEnd/>
            <a:tailEnd/>
          </a:ln>
        </p:spPr>
        <p:txBody>
          <a:bodyPr lIns="0" tIns="0" rIns="0" bIns="0"/>
          <a:lstStyle/>
          <a:p>
            <a:pPr algn="ctr"/>
            <a:r>
              <a:rPr lang="en-GB" sz="1000" dirty="0"/>
              <a:t>Current</a:t>
            </a:r>
          </a:p>
        </p:txBody>
      </p:sp>
      <p:sp>
        <p:nvSpPr>
          <p:cNvPr id="87064" name="Text Box 98"/>
          <p:cNvSpPr txBox="1">
            <a:spLocks noChangeArrowheads="1"/>
          </p:cNvSpPr>
          <p:nvPr/>
        </p:nvSpPr>
        <p:spPr bwMode="auto">
          <a:xfrm>
            <a:off x="621323" y="2836863"/>
            <a:ext cx="720969" cy="329549"/>
          </a:xfrm>
          <a:prstGeom prst="rect">
            <a:avLst/>
          </a:prstGeom>
          <a:noFill/>
          <a:ln w="9525" algn="ctr">
            <a:noFill/>
            <a:miter lim="800000"/>
            <a:headEnd/>
            <a:tailEnd/>
          </a:ln>
        </p:spPr>
        <p:txBody>
          <a:bodyPr lIns="0" tIns="0" rIns="0" bIns="0"/>
          <a:lstStyle/>
          <a:p>
            <a:pPr algn="ctr"/>
            <a:r>
              <a:rPr lang="en-GB" sz="1200" dirty="0" smtClean="0"/>
              <a:t>$100</a:t>
            </a:r>
            <a:endParaRPr lang="en-GB" sz="1200" dirty="0"/>
          </a:p>
        </p:txBody>
      </p:sp>
      <p:sp>
        <p:nvSpPr>
          <p:cNvPr id="87065" name="Text Box 99"/>
          <p:cNvSpPr txBox="1">
            <a:spLocks noChangeArrowheads="1"/>
          </p:cNvSpPr>
          <p:nvPr/>
        </p:nvSpPr>
        <p:spPr bwMode="auto">
          <a:xfrm>
            <a:off x="1689589" y="2836863"/>
            <a:ext cx="763465" cy="329549"/>
          </a:xfrm>
          <a:prstGeom prst="rect">
            <a:avLst/>
          </a:prstGeom>
          <a:noFill/>
          <a:ln w="9525" algn="ctr">
            <a:noFill/>
            <a:miter lim="800000"/>
            <a:headEnd/>
            <a:tailEnd/>
          </a:ln>
        </p:spPr>
        <p:txBody>
          <a:bodyPr lIns="0" tIns="0" rIns="0" bIns="0"/>
          <a:lstStyle/>
          <a:p>
            <a:pPr algn="ctr"/>
            <a:r>
              <a:rPr lang="en-GB" sz="1200" dirty="0" smtClean="0"/>
              <a:t>$2</a:t>
            </a:r>
            <a:endParaRPr lang="en-GB" sz="1200" dirty="0"/>
          </a:p>
        </p:txBody>
      </p:sp>
      <p:sp>
        <p:nvSpPr>
          <p:cNvPr id="87066" name="Text Box 100"/>
          <p:cNvSpPr txBox="1">
            <a:spLocks noChangeArrowheads="1"/>
          </p:cNvSpPr>
          <p:nvPr/>
        </p:nvSpPr>
        <p:spPr bwMode="auto">
          <a:xfrm>
            <a:off x="2499947" y="2836863"/>
            <a:ext cx="980342" cy="329549"/>
          </a:xfrm>
          <a:prstGeom prst="rect">
            <a:avLst/>
          </a:prstGeom>
          <a:noFill/>
          <a:ln w="9525" algn="ctr">
            <a:noFill/>
            <a:miter lim="800000"/>
            <a:headEnd/>
            <a:tailEnd/>
          </a:ln>
        </p:spPr>
        <p:txBody>
          <a:bodyPr lIns="0" tIns="0" rIns="0" bIns="0"/>
          <a:lstStyle/>
          <a:p>
            <a:pPr algn="ctr"/>
            <a:r>
              <a:rPr lang="en-GB" sz="1200" dirty="0" smtClean="0"/>
              <a:t>$3</a:t>
            </a:r>
            <a:endParaRPr lang="en-GB" sz="1200" dirty="0"/>
          </a:p>
        </p:txBody>
      </p:sp>
      <p:sp>
        <p:nvSpPr>
          <p:cNvPr id="87067" name="Text Box 101"/>
          <p:cNvSpPr txBox="1">
            <a:spLocks noChangeArrowheads="1"/>
          </p:cNvSpPr>
          <p:nvPr/>
        </p:nvSpPr>
        <p:spPr bwMode="auto">
          <a:xfrm>
            <a:off x="3412881" y="2929593"/>
            <a:ext cx="980342" cy="329549"/>
          </a:xfrm>
          <a:prstGeom prst="rect">
            <a:avLst/>
          </a:prstGeom>
          <a:noFill/>
          <a:ln w="9525" algn="ctr">
            <a:noFill/>
            <a:miter lim="800000"/>
            <a:headEnd/>
            <a:tailEnd/>
          </a:ln>
        </p:spPr>
        <p:txBody>
          <a:bodyPr lIns="0" tIns="0" rIns="0" bIns="0"/>
          <a:lstStyle/>
          <a:p>
            <a:pPr algn="ctr"/>
            <a:r>
              <a:rPr lang="en-GB" sz="1200" dirty="0" smtClean="0"/>
              <a:t>$15</a:t>
            </a:r>
            <a:endParaRPr lang="en-GB" sz="1200" dirty="0"/>
          </a:p>
        </p:txBody>
      </p:sp>
      <p:sp>
        <p:nvSpPr>
          <p:cNvPr id="87068" name="Text Box 102"/>
          <p:cNvSpPr txBox="1">
            <a:spLocks noChangeArrowheads="1"/>
          </p:cNvSpPr>
          <p:nvPr/>
        </p:nvSpPr>
        <p:spPr bwMode="auto">
          <a:xfrm>
            <a:off x="4447443" y="3303368"/>
            <a:ext cx="980342" cy="329549"/>
          </a:xfrm>
          <a:prstGeom prst="rect">
            <a:avLst/>
          </a:prstGeom>
          <a:noFill/>
          <a:ln w="9525" algn="ctr">
            <a:noFill/>
            <a:miter lim="800000"/>
            <a:headEnd/>
            <a:tailEnd/>
          </a:ln>
        </p:spPr>
        <p:txBody>
          <a:bodyPr lIns="0" tIns="0" rIns="0" bIns="0"/>
          <a:lstStyle/>
          <a:p>
            <a:pPr algn="ctr"/>
            <a:r>
              <a:rPr lang="en-GB" sz="1200" dirty="0" smtClean="0"/>
              <a:t>$80</a:t>
            </a:r>
            <a:endParaRPr lang="en-GB" sz="1200" dirty="0"/>
          </a:p>
        </p:txBody>
      </p:sp>
      <p:sp>
        <p:nvSpPr>
          <p:cNvPr id="33" name="Down Arrow 32"/>
          <p:cNvSpPr/>
          <p:nvPr/>
        </p:nvSpPr>
        <p:spPr>
          <a:xfrm>
            <a:off x="6981092" y="3858846"/>
            <a:ext cx="404446" cy="703385"/>
          </a:xfrm>
          <a:prstGeom prst="downArrow">
            <a:avLst/>
          </a:prstGeom>
          <a:solidFill>
            <a:srgbClr val="8E258D"/>
          </a:solidFill>
          <a:ln w="6350">
            <a:noFill/>
            <a:miter lim="800000"/>
            <a:headEnd type="none" w="sm" len="sm"/>
            <a:tailEnd type="none" w="sm" len="sm"/>
          </a:ln>
          <a:effectLst/>
        </p:spPr>
        <p:txBody>
          <a:bodyPr lIns="54000" tIns="54000" rIns="54000" bIns="54000" anchor="ctr" anchorCtr="1"/>
          <a:lstStyle/>
          <a:p>
            <a:pPr algn="ctr" defTabSz="762000">
              <a:spcBef>
                <a:spcPct val="20000"/>
              </a:spcBef>
            </a:pPr>
            <a:endParaRPr lang="en-US" sz="1400" dirty="0">
              <a:solidFill>
                <a:schemeClr val="bg1"/>
              </a:solidFill>
              <a:latin typeface="Arial"/>
              <a:cs typeface="Arial" charset="0"/>
            </a:endParaRPr>
          </a:p>
        </p:txBody>
      </p:sp>
      <p:sp>
        <p:nvSpPr>
          <p:cNvPr id="43" name="Rectangle 2"/>
          <p:cNvSpPr>
            <a:spLocks noGrp="1" noChangeArrowheads="1"/>
          </p:cNvSpPr>
          <p:nvPr>
            <p:ph type="title"/>
          </p:nvPr>
        </p:nvSpPr>
        <p:spPr bwMode="gray"/>
        <p:txBody>
          <a:bodyPr/>
          <a:lstStyle/>
          <a:p>
            <a:r>
              <a:rPr lang="en-GB" sz="1800" b="0" dirty="0" smtClean="0">
                <a:solidFill>
                  <a:schemeClr val="accent1">
                    <a:lumMod val="20000"/>
                    <a:lumOff val="80000"/>
                  </a:schemeClr>
                </a:solidFill>
              </a:rPr>
              <a:t>Completion mechanism: Closing accounts</a:t>
            </a:r>
            <a:br>
              <a:rPr lang="en-GB" sz="1800" b="0" dirty="0" smtClean="0">
                <a:solidFill>
                  <a:schemeClr val="accent1">
                    <a:lumMod val="20000"/>
                    <a:lumOff val="80000"/>
                  </a:schemeClr>
                </a:solidFill>
              </a:rPr>
            </a:br>
            <a:r>
              <a:rPr lang="en-GB" sz="1800" dirty="0" smtClean="0"/>
              <a:t>Preparation (cont’d)</a:t>
            </a:r>
            <a:endParaRPr lang="en-GB" sz="1800" dirty="0"/>
          </a:p>
        </p:txBody>
      </p:sp>
      <p:pic>
        <p:nvPicPr>
          <p:cNvPr id="29" name="Picture 28"/>
          <p:cNvPicPr>
            <a:picLocks noChangeAspect="1" noChangeArrowheads="1"/>
          </p:cNvPicPr>
          <p:nvPr/>
        </p:nvPicPr>
        <p:blipFill>
          <a:blip r:embed="rId3" cstate="print"/>
          <a:srcRect/>
          <a:stretch>
            <a:fillRect/>
          </a:stretch>
        </p:blipFill>
        <p:spPr bwMode="auto">
          <a:xfrm>
            <a:off x="8105140" y="38100"/>
            <a:ext cx="822960" cy="822960"/>
          </a:xfrm>
          <a:prstGeom prst="rect">
            <a:avLst/>
          </a:prstGeom>
          <a:noFill/>
          <a:ln w="9525">
            <a:noFill/>
            <a:miter lim="800000"/>
            <a:headEnd/>
            <a:tailEnd/>
          </a:ln>
          <a:effectLst/>
        </p:spPr>
      </p:pic>
      <p:sp>
        <p:nvSpPr>
          <p:cNvPr id="30" name="TextBox 29"/>
          <p:cNvSpPr txBox="1"/>
          <p:nvPr/>
        </p:nvSpPr>
        <p:spPr>
          <a:xfrm flipH="1">
            <a:off x="4470400" y="2679701"/>
            <a:ext cx="1066800" cy="400110"/>
          </a:xfrm>
          <a:prstGeom prst="rect">
            <a:avLst/>
          </a:prstGeom>
          <a:solidFill>
            <a:srgbClr val="C00000"/>
          </a:solidFill>
        </p:spPr>
        <p:txBody>
          <a:bodyPr wrap="square" rtlCol="0">
            <a:spAutoFit/>
          </a:bodyPr>
          <a:lstStyle/>
          <a:p>
            <a:pPr algn="ctr"/>
            <a:r>
              <a:rPr lang="en-US" sz="1000" b="1" dirty="0" smtClean="0">
                <a:solidFill>
                  <a:schemeClr val="bg1"/>
                </a:solidFill>
              </a:rPr>
              <a:t>For example purposes only</a:t>
            </a:r>
            <a:endParaRPr lang="en-US" sz="1000" b="1"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600093"/>
                                        </p:tgtEl>
                                        <p:attrNameLst>
                                          <p:attrName>style.visibility</p:attrName>
                                        </p:attrNameLst>
                                      </p:cBhvr>
                                      <p:to>
                                        <p:strVal val="visible"/>
                                      </p:to>
                                    </p:set>
                                    <p:anim calcmode="lin" valueType="num">
                                      <p:cBhvr additive="base">
                                        <p:cTn id="7" dur="500" fill="hold"/>
                                        <p:tgtEl>
                                          <p:spTgt spid="600093"/>
                                        </p:tgtEl>
                                        <p:attrNameLst>
                                          <p:attrName>ppt_x</p:attrName>
                                        </p:attrNameLst>
                                      </p:cBhvr>
                                      <p:tavLst>
                                        <p:tav tm="0">
                                          <p:val>
                                            <p:strVal val="#ppt_x"/>
                                          </p:val>
                                        </p:tav>
                                        <p:tav tm="100000">
                                          <p:val>
                                            <p:strVal val="#ppt_x"/>
                                          </p:val>
                                        </p:tav>
                                      </p:tavLst>
                                    </p:anim>
                                    <p:anim calcmode="lin" valueType="num">
                                      <p:cBhvr additive="base">
                                        <p:cTn id="8" dur="500" fill="hold"/>
                                        <p:tgtEl>
                                          <p:spTgt spid="6000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093" grpId="0"/>
    </p:bldLst>
  </p:timing>
</p:sld>
</file>

<file path=ppt/tags/tag1.xml><?xml version="1.0" encoding="utf-8"?>
<p:tagLst xmlns:a="http://schemas.openxmlformats.org/drawingml/2006/main" xmlns:r="http://schemas.openxmlformats.org/officeDocument/2006/relationships" xmlns:p="http://schemas.openxmlformats.org/presentationml/2006/main">
  <p:tag name="FASFONT" val="Univers55"/>
</p:tagLst>
</file>

<file path=ppt/tags/tag10.xml><?xml version="1.0" encoding="utf-8"?>
<p:tagLst xmlns:a="http://schemas.openxmlformats.org/drawingml/2006/main" xmlns:r="http://schemas.openxmlformats.org/officeDocument/2006/relationships" xmlns:p="http://schemas.openxmlformats.org/presentationml/2006/main">
  <p:tag name="FASFONT" val="Univers55"/>
</p:tagLst>
</file>

<file path=ppt/tags/tag11.xml><?xml version="1.0" encoding="utf-8"?>
<p:tagLst xmlns:a="http://schemas.openxmlformats.org/drawingml/2006/main" xmlns:r="http://schemas.openxmlformats.org/officeDocument/2006/relationships" xmlns:p="http://schemas.openxmlformats.org/presentationml/2006/main">
  <p:tag name="FASFONT" val="Univers55"/>
</p:tagLst>
</file>

<file path=ppt/tags/tag12.xml><?xml version="1.0" encoding="utf-8"?>
<p:tagLst xmlns:a="http://schemas.openxmlformats.org/drawingml/2006/main" xmlns:r="http://schemas.openxmlformats.org/officeDocument/2006/relationships" xmlns:p="http://schemas.openxmlformats.org/presentationml/2006/main">
  <p:tag name="FASFONT" val="Univers55"/>
</p:tagLst>
</file>

<file path=ppt/tags/tag13.xml><?xml version="1.0" encoding="utf-8"?>
<p:tagLst xmlns:a="http://schemas.openxmlformats.org/drawingml/2006/main" xmlns:r="http://schemas.openxmlformats.org/officeDocument/2006/relationships" xmlns:p="http://schemas.openxmlformats.org/presentationml/2006/main">
  <p:tag name="FASFONT" val="Univers55"/>
</p:tagLst>
</file>

<file path=ppt/tags/tag14.xml><?xml version="1.0" encoding="utf-8"?>
<p:tagLst xmlns:a="http://schemas.openxmlformats.org/drawingml/2006/main" xmlns:r="http://schemas.openxmlformats.org/officeDocument/2006/relationships" xmlns:p="http://schemas.openxmlformats.org/presentationml/2006/main">
  <p:tag name="FASFONT" val="Univers55"/>
</p:tagLst>
</file>

<file path=ppt/tags/tag2.xml><?xml version="1.0" encoding="utf-8"?>
<p:tagLst xmlns:a="http://schemas.openxmlformats.org/drawingml/2006/main" xmlns:r="http://schemas.openxmlformats.org/officeDocument/2006/relationships" xmlns:p="http://schemas.openxmlformats.org/presentationml/2006/main">
  <p:tag name="FASFONT" val="Univers55"/>
</p:tagLst>
</file>

<file path=ppt/tags/tag3.xml><?xml version="1.0" encoding="utf-8"?>
<p:tagLst xmlns:a="http://schemas.openxmlformats.org/drawingml/2006/main" xmlns:r="http://schemas.openxmlformats.org/officeDocument/2006/relationships" xmlns:p="http://schemas.openxmlformats.org/presentationml/2006/main">
  <p:tag name="FASFONT" val="Univers55"/>
</p:tagLst>
</file>

<file path=ppt/tags/tag4.xml><?xml version="1.0" encoding="utf-8"?>
<p:tagLst xmlns:a="http://schemas.openxmlformats.org/drawingml/2006/main" xmlns:r="http://schemas.openxmlformats.org/officeDocument/2006/relationships" xmlns:p="http://schemas.openxmlformats.org/presentationml/2006/main">
  <p:tag name="FASFONT" val="Univers55"/>
</p:tagLst>
</file>

<file path=ppt/tags/tag5.xml><?xml version="1.0" encoding="utf-8"?>
<p:tagLst xmlns:a="http://schemas.openxmlformats.org/drawingml/2006/main" xmlns:r="http://schemas.openxmlformats.org/officeDocument/2006/relationships" xmlns:p="http://schemas.openxmlformats.org/presentationml/2006/main">
  <p:tag name="FASFONT" val="Univers55"/>
</p:tagLst>
</file>

<file path=ppt/tags/tag6.xml><?xml version="1.0" encoding="utf-8"?>
<p:tagLst xmlns:a="http://schemas.openxmlformats.org/drawingml/2006/main" xmlns:r="http://schemas.openxmlformats.org/officeDocument/2006/relationships" xmlns:p="http://schemas.openxmlformats.org/presentationml/2006/main">
  <p:tag name="FASFONT" val="Univers55"/>
</p:tagLst>
</file>

<file path=ppt/tags/tag7.xml><?xml version="1.0" encoding="utf-8"?>
<p:tagLst xmlns:a="http://schemas.openxmlformats.org/drawingml/2006/main" xmlns:r="http://schemas.openxmlformats.org/officeDocument/2006/relationships" xmlns:p="http://schemas.openxmlformats.org/presentationml/2006/main">
  <p:tag name="FASFONT" val="Univers55"/>
</p:tagLst>
</file>

<file path=ppt/tags/tag8.xml><?xml version="1.0" encoding="utf-8"?>
<p:tagLst xmlns:a="http://schemas.openxmlformats.org/drawingml/2006/main" xmlns:r="http://schemas.openxmlformats.org/officeDocument/2006/relationships" xmlns:p="http://schemas.openxmlformats.org/presentationml/2006/main">
  <p:tag name="FASFONT" val="Univers55"/>
</p:tagLst>
</file>

<file path=ppt/tags/tag9.xml><?xml version="1.0" encoding="utf-8"?>
<p:tagLst xmlns:a="http://schemas.openxmlformats.org/drawingml/2006/main" xmlns:r="http://schemas.openxmlformats.org/officeDocument/2006/relationships" xmlns:p="http://schemas.openxmlformats.org/presentationml/2006/main">
  <p:tag name="FASFONT" val="Univers55"/>
</p:tagLst>
</file>

<file path=ppt/theme/theme1.xml><?xml version="1.0" encoding="utf-8"?>
<a:theme xmlns:a="http://schemas.openxmlformats.org/drawingml/2006/main" name="KPMG Template 2007">
  <a:themeElements>
    <a:clrScheme name="Custom 39">
      <a:dk1>
        <a:srgbClr val="000000"/>
      </a:dk1>
      <a:lt1>
        <a:srgbClr val="FFFFFF"/>
      </a:lt1>
      <a:dk2>
        <a:srgbClr val="000000"/>
      </a:dk2>
      <a:lt2>
        <a:srgbClr val="747678"/>
      </a:lt2>
      <a:accent1>
        <a:srgbClr val="00338D"/>
      </a:accent1>
      <a:accent2>
        <a:srgbClr val="6A7F10"/>
      </a:accent2>
      <a:accent3>
        <a:srgbClr val="8E258D"/>
      </a:accent3>
      <a:accent4>
        <a:srgbClr val="007C92"/>
      </a:accent4>
      <a:accent5>
        <a:srgbClr val="B5BF88"/>
      </a:accent5>
      <a:accent6>
        <a:srgbClr val="DADFC3"/>
      </a:accent6>
      <a:hlink>
        <a:srgbClr val="007C92"/>
      </a:hlink>
      <a:folHlink>
        <a:srgbClr val="8E258D"/>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KPMG">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B5BF88"/>
        </a:accent5>
        <a:accent6>
          <a:srgbClr val="5F720D"/>
        </a:accent6>
        <a:hlink>
          <a:srgbClr val="BABBBC"/>
        </a:hlink>
        <a:folHlink>
          <a:srgbClr val="007C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Clean Team Document" ma:contentTypeID="0x01010D00D03250A7DD12EA4F82474666A1769A020017891F5ACEFD40438639142355CBAF12" ma:contentTypeVersion="94" ma:contentTypeDescription="" ma:contentTypeScope="" ma:versionID="f1848e6438963a2200bb06dc33536b5d">
  <xsd:schema xmlns:xsd="http://www.w3.org/2001/XMLSchema" xmlns:p="http://schemas.microsoft.com/office/2006/metadata/properties" xmlns:ns1="http://schemas.microsoft.com/sharepoint/v3" xmlns:ns2="36a1efc2-d798-49a0-b287-5ea8e702f8a2" xmlns:ns3="cf981484-ed93-4090-baf6-fe2481f804a7" xmlns:ns4="3b8ef508-e9d1-4b2f-9c4d-11b1305c9fbd" xmlns:ns5="http://schemas.microsoft.com/sharepoint/v3/fields" xmlns:ns6="d5eb7b08-b2c5-40f5-90dd-3641eb55a45e" xmlns:ns7="489cfb28-c304-49d6-bddc-c8ec7c386673" targetNamespace="http://schemas.microsoft.com/office/2006/metadata/properties" ma:root="true" ma:fieldsID="2e822ad1c395415d9462d3220e956ddb" ns1:_="" ns2:_="" ns3:_="" ns4:_="" ns5:_="" ns6:_="" ns7:_="">
    <xsd:import namespace="http://schemas.microsoft.com/sharepoint/v3"/>
    <xsd:import namespace="36a1efc2-d798-49a0-b287-5ea8e702f8a2"/>
    <xsd:import namespace="cf981484-ed93-4090-baf6-fe2481f804a7"/>
    <xsd:import namespace="3b8ef508-e9d1-4b2f-9c4d-11b1305c9fbd"/>
    <xsd:import namespace="http://schemas.microsoft.com/sharepoint/v3/fields"/>
    <xsd:import namespace="d5eb7b08-b2c5-40f5-90dd-3641eb55a45e"/>
    <xsd:import namespace="489cfb28-c304-49d6-bddc-c8ec7c386673"/>
    <xsd:element name="properties">
      <xsd:complexType>
        <xsd:sequence>
          <xsd:element name="documentManagement">
            <xsd:complexType>
              <xsd:all>
                <xsd:element ref="ns2:Sanitization_x0020_Stage" minOccurs="0"/>
                <xsd:element ref="ns3:Abstract" minOccurs="0"/>
                <xsd:element ref="ns2:_x0023__x0020_of_x0020_Pages" minOccurs="0"/>
                <xsd:element ref="ns4:Risk_x0020_Management_x0020_Level" minOccurs="0"/>
                <xsd:element ref="ns1:Priority" minOccurs="0"/>
                <xsd:element ref="ns2:Internal_x0020_Use_x0020_Only" minOccurs="0"/>
                <xsd:element ref="ns4:Category_x002f_DocumentType" minOccurs="0"/>
                <xsd:element ref="ns4:Country_x0020_Name" minOccurs="0"/>
                <xsd:element ref="ns4:Global_x0020_Coverage" minOccurs="0"/>
                <xsd:element ref="ns4:Primary_x0020_Language" minOccurs="0"/>
                <xsd:element ref="ns4:Expiry_x0020_Date" minOccurs="0"/>
                <xsd:element ref="ns4:PublicationDate" minOccurs="0"/>
                <xsd:element ref="ns4:PrimarySGSLSN0" minOccurs="0"/>
                <xsd:element ref="ns4:Services" minOccurs="0"/>
                <xsd:element ref="ns4:Toolkit0" minOccurs="0"/>
                <xsd:element ref="ns4:SecondarySGSLSN" minOccurs="0"/>
                <xsd:element ref="ns4:LOB_x002f_Sector_x002f_Subsector" minOccurs="0"/>
                <xsd:element ref="ns4:IT_x0020_Platform" minOccurs="0"/>
                <xsd:element ref="ns2:Website" minOccurs="0"/>
                <xsd:element ref="ns2:Reviewer_x0020_Comments" minOccurs="0"/>
                <xsd:element ref="ns2:Website_x0020_Subfolder" minOccurs="0"/>
                <xsd:element ref="ns2:Document_x0020_Level" minOccurs="0"/>
                <xsd:element ref="ns5:KPMGMW3FunctionSelection" minOccurs="0"/>
                <xsd:element ref="ns5:KPMGMW3IndustrySectorSubSectorSelection" minOccurs="0"/>
                <xsd:element ref="ns1:KPMGMW3Language" minOccurs="0"/>
                <xsd:element ref="ns1:KPMGMW3Geography" minOccurs="0"/>
                <xsd:element ref="ns5:KPMGMW3SubService" minOccurs="0"/>
                <xsd:element ref="ns5:KPMGMW3SubSector" minOccurs="0"/>
                <xsd:element ref="ns5:KPMGMW3Sector" minOccurs="0"/>
                <xsd:element ref="ns5:KPMGMW3Function" minOccurs="0"/>
                <xsd:element ref="ns5:KPMGMW3DocumentType" minOccurs="0"/>
                <xsd:element ref="ns5:KPMGMW3Service" minOccurs="0"/>
                <xsd:element ref="ns4:Media_x0020_Type" minOccurs="0"/>
                <xsd:element ref="ns6:PostJobsID" minOccurs="0"/>
                <xsd:element ref="ns7:Copied" minOccurs="0"/>
                <xsd:element ref="ns7:Contact_x0020_Person" minOccurs="0"/>
                <xsd:element ref="ns7:Active_x0020_Status" minOccurs="0"/>
                <xsd:element ref="ns7:KPMG_x0020_Function" minOccurs="0"/>
                <xsd:element ref="ns7:Keyword" minOccurs="0"/>
                <xsd:element ref="ns7:Primary_x0020_Owner0"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riority" ma:index="6" nillable="true" ma:displayName="Priority" ma:default="(2) Normal" ma:internalName="Priority">
      <xsd:simpleType>
        <xsd:restriction base="dms:Choice">
          <xsd:enumeration value="(1) High"/>
          <xsd:enumeration value="(2) Normal"/>
          <xsd:enumeration value="(3) Low"/>
        </xsd:restriction>
      </xsd:simpleType>
    </xsd:element>
    <xsd:element name="KPMGMW3Language" ma:index="28" nillable="true" ma:displayName="zzzLanguage" ma:description="Identifies the language of the resource" ma:hidden="true" ma:internalName="KPMGMW3Language" ma:readOnly="false">
      <xsd:simpleType>
        <xsd:restriction base="dms:Unknown"/>
      </xsd:simpleType>
    </xsd:element>
    <xsd:element name="KPMGMW3Geography" ma:index="29" nillable="true" ma:displayName="zzzGeographic coverageOLD" ma:description="Country the content item applies to. &#10;It is possible to select multiple countries by holding down the Ctrl key while making the selections." ma:hidden="true" ma:internalName="KPMGMW3Geography" ma:readOnly="false">
      <xsd:simpleType>
        <xsd:restriction base="dms:Unknown"/>
      </xsd:simpleType>
    </xsd:element>
  </xsd:schema>
  <xsd:schema xmlns:xsd="http://www.w3.org/2001/XMLSchema" xmlns:dms="http://schemas.microsoft.com/office/2006/documentManagement/types" targetNamespace="36a1efc2-d798-49a0-b287-5ea8e702f8a2" elementFormDefault="qualified">
    <xsd:import namespace="http://schemas.microsoft.com/office/2006/documentManagement/types"/>
    <xsd:element name="Sanitization_x0020_Stage" ma:index="2" nillable="true" ma:displayName="Clean Team Stage" ma:default="1-Staging" ma:format="RadioButtons" ma:internalName="Sanitization_x0020_Stage">
      <xsd:simpleType>
        <xsd:restriction base="dms:Choice">
          <xsd:enumeration value="1-Staging"/>
          <xsd:enumeration value="2-On Deck"/>
          <xsd:enumeration value="3-Scrub"/>
          <xsd:enumeration value="4-PM Review"/>
          <xsd:enumeration value="5-PM Review Complete"/>
          <xsd:enumeration value="6-GSC Quality Review"/>
          <xsd:enumeration value="7-DPP"/>
          <xsd:enumeration value="8-GBRC"/>
          <xsd:enumeration value="9-Clean Team Final Review"/>
          <xsd:enumeration value="10-Post"/>
          <xsd:enumeration value="11-Posted"/>
        </xsd:restriction>
      </xsd:simpleType>
    </xsd:element>
    <xsd:element name="_x0023__x0020_of_x0020_Pages" ma:index="4" nillable="true" ma:displayName="# of Pages" ma:decimals="0" ma:internalName="_x0023__x0020_of_x0020_Pages">
      <xsd:simpleType>
        <xsd:restriction base="dms:Number"/>
      </xsd:simpleType>
    </xsd:element>
    <xsd:element name="Internal_x0020_Use_x0020_Only" ma:index="7" nillable="true" ma:displayName="Internal Use Only" ma:default="0" ma:internalName="Internal_x0020_Use_x0020_Only">
      <xsd:simpleType>
        <xsd:restriction base="dms:Boolean"/>
      </xsd:simpleType>
    </xsd:element>
    <xsd:element name="Website" ma:index="21" nillable="true" ma:displayName="Website" ma:internalName="Website">
      <xsd:simpleType>
        <xsd:restriction base="dms:Text">
          <xsd:maxLength value="255"/>
        </xsd:restriction>
      </xsd:simpleType>
    </xsd:element>
    <xsd:element name="Reviewer_x0020_Comments" ma:index="22" nillable="true" ma:displayName="Reviewer Comments" ma:internalName="Reviewer_x0020_Comments">
      <xsd:simpleType>
        <xsd:restriction base="dms:Note"/>
      </xsd:simpleType>
    </xsd:element>
    <xsd:element name="Website_x0020_Subfolder" ma:index="23" nillable="true" ma:displayName="Website Subfolder" ma:internalName="Website_x0020_Subfolder">
      <xsd:simpleType>
        <xsd:restriction base="dms:Text">
          <xsd:maxLength value="255"/>
        </xsd:restriction>
      </xsd:simpleType>
    </xsd:element>
    <xsd:element name="Document_x0020_Level" ma:index="25" nillable="true" ma:displayName="zzzDocument LevelOLD" ma:format="RadioButtons" ma:hidden="true" ma:internalName="Document_x0020_Level" ma:readOnly="false">
      <xsd:simpleType>
        <xsd:restriction base="dms:Choice">
          <xsd:enumeration value="1"/>
          <xsd:enumeration value="2"/>
        </xsd:restriction>
      </xsd:simpleType>
    </xsd:element>
  </xsd:schema>
  <xsd:schema xmlns:xsd="http://www.w3.org/2001/XMLSchema" xmlns:dms="http://schemas.microsoft.com/office/2006/documentManagement/types" targetNamespace="cf981484-ed93-4090-baf6-fe2481f804a7" elementFormDefault="qualified">
    <xsd:import namespace="http://schemas.microsoft.com/office/2006/documentManagement/types"/>
    <xsd:element name="Abstract" ma:index="3" nillable="true" ma:displayName="Abstract" ma:internalName="Abstract">
      <xsd:simpleType>
        <xsd:restriction base="dms:Note"/>
      </xsd:simpleType>
    </xsd:element>
  </xsd:schema>
  <xsd:schema xmlns:xsd="http://www.w3.org/2001/XMLSchema" xmlns:dms="http://schemas.microsoft.com/office/2006/documentManagement/types" targetNamespace="3b8ef508-e9d1-4b2f-9c4d-11b1305c9fbd" elementFormDefault="qualified">
    <xsd:import namespace="http://schemas.microsoft.com/office/2006/documentManagement/types"/>
    <xsd:element name="Risk_x0020_Management_x0020_Level" ma:index="5" nillable="true" ma:displayName="Risk Management Level" ma:list="{4496d8a9-1db5-4886-8b5c-cc7b0d72739c}" ma:internalName="Risk_x0020_Management_x0020_Level" ma:showField="Risk_x0020_Management_x0020_Leve">
      <xsd:simpleType>
        <xsd:restriction base="dms:Lookup"/>
      </xsd:simpleType>
    </xsd:element>
    <xsd:element name="Category_x002f_DocumentType" ma:index="8" nillable="true" ma:displayName="Category/DocumentType" ma:list="{457437b8-c49f-4149-8c53-cf2d4f5c631b}" ma:internalName="Category_x002f_DocumentType" ma:showField="Category_x002f_DocumentType">
      <xsd:simpleType>
        <xsd:restriction base="dms:Lookup"/>
      </xsd:simpleType>
    </xsd:element>
    <xsd:element name="Country_x0020_Name" ma:index="9" nillable="true" ma:displayName="Country Name" ma:list="{2d3f2165-d692-4825-a2ff-7af432f098ee}" ma:internalName="Country_x0020_Name" ma:showField="Country">
      <xsd:complexType>
        <xsd:complexContent>
          <xsd:extension base="dms:MultiChoiceLookup">
            <xsd:sequence>
              <xsd:element name="Value" type="dms:Lookup" maxOccurs="unbounded" minOccurs="0" nillable="true"/>
            </xsd:sequence>
          </xsd:extension>
        </xsd:complexContent>
      </xsd:complexType>
    </xsd:element>
    <xsd:element name="Global_x0020_Coverage" ma:index="10" nillable="true" ma:displayName="Global Coverage" ma:default="1" ma:internalName="Global_x0020_Coverage">
      <xsd:simpleType>
        <xsd:restriction base="dms:Boolean"/>
      </xsd:simpleType>
    </xsd:element>
    <xsd:element name="Primary_x0020_Language" ma:index="11" nillable="true" ma:displayName="Primary Language" ma:list="{d19c3b01-2ebb-4a87-96e2-8418c24ef865}" ma:internalName="Primary_x0020_Language" ma:showField="Language">
      <xsd:simpleType>
        <xsd:restriction base="dms:Lookup"/>
      </xsd:simpleType>
    </xsd:element>
    <xsd:element name="Expiry_x0020_Date" ma:index="12" nillable="true" ma:displayName="Expiry Date" ma:format="DateOnly" ma:internalName="Expiry_x0020_Date">
      <xsd:simpleType>
        <xsd:restriction base="dms:DateTime"/>
      </xsd:simpleType>
    </xsd:element>
    <xsd:element name="PublicationDate" ma:index="13" nillable="true" ma:displayName="Publication Date" ma:description="If you are confused about what the Publish Date should be, please consult with the Project Manager." ma:format="DateOnly" ma:internalName="PublicationDate">
      <xsd:simpleType>
        <xsd:restriction base="dms:DateTime"/>
      </xsd:simpleType>
    </xsd:element>
    <xsd:element name="PrimarySGSLSN0" ma:index="15" nillable="true" ma:displayName="Primary Service Group/Service Line/Service Network" ma:list="{a6c94cfa-c306-4177-be17-51ba6cd40cd0}" ma:internalName="PrimarySGSLSN0" ma:showField="ServiceGroup_x002f_ServiceLine_x">
      <xsd:simpleType>
        <xsd:restriction base="dms:Lookup"/>
      </xsd:simpleType>
    </xsd:element>
    <xsd:element name="Services" ma:index="16" nillable="true" ma:displayName="Services" ma:list="{77152ed9-4dc2-4930-a4b5-e50e64c61d75}" ma:internalName="Services" ma:showField="Service">
      <xsd:complexType>
        <xsd:complexContent>
          <xsd:extension base="dms:MultiChoiceLookup">
            <xsd:sequence>
              <xsd:element name="Value" type="dms:Lookup" maxOccurs="unbounded" minOccurs="0" nillable="true"/>
            </xsd:sequence>
          </xsd:extension>
        </xsd:complexContent>
      </xsd:complexType>
    </xsd:element>
    <xsd:element name="Toolkit0" ma:index="17" nillable="true" ma:displayName="Toolkit" ma:list="{484968ca-a474-4a60-a5b4-b2503f4967c7}" ma:internalName="Toolkit0" ma:showField="Toolkit">
      <xsd:complexType>
        <xsd:complexContent>
          <xsd:extension base="dms:MultiChoiceLookup">
            <xsd:sequence>
              <xsd:element name="Value" type="dms:Lookup" maxOccurs="unbounded" minOccurs="0" nillable="true"/>
            </xsd:sequence>
          </xsd:extension>
        </xsd:complexContent>
      </xsd:complexType>
    </xsd:element>
    <xsd:element name="SecondarySGSLSN" ma:index="18" nillable="true" ma:displayName="Secondary Service Group/Service Line/Service Network" ma:list="{a6c94cfa-c306-4177-be17-51ba6cd40cd0}" ma:internalName="SecondarySGSLSN" ma:showField="ServiceGroup_x002f_ServiceLine_x">
      <xsd:complexType>
        <xsd:complexContent>
          <xsd:extension base="dms:MultiChoiceLookup">
            <xsd:sequence>
              <xsd:element name="Value" type="dms:Lookup" maxOccurs="unbounded" minOccurs="0" nillable="true"/>
            </xsd:sequence>
          </xsd:extension>
        </xsd:complexContent>
      </xsd:complexType>
    </xsd:element>
    <xsd:element name="LOB_x002f_Sector_x002f_Subsector" ma:index="19" nillable="true" ma:displayName="LOB/Sector/Subsector" ma:list="{d7502378-bb85-4107-b2c0-bb3dc9a795f8}" ma:internalName="LOB_x002f_Sector_x002f_Subsector" ma:showField="LOB_x002f_Sector_x002f_Subsector">
      <xsd:complexType>
        <xsd:complexContent>
          <xsd:extension base="dms:MultiChoiceLookup">
            <xsd:sequence>
              <xsd:element name="Value" type="dms:Lookup" maxOccurs="unbounded" minOccurs="0" nillable="true"/>
            </xsd:sequence>
          </xsd:extension>
        </xsd:complexContent>
      </xsd:complexType>
    </xsd:element>
    <xsd:element name="IT_x0020_Platform" ma:index="20" nillable="true" ma:displayName="IT Platform" ma:list="{0f03e8d2-d830-4a70-8eca-dc50d1e1997e}" ma:internalName="IT_x0020_Platform" ma:showField="Platform">
      <xsd:simpleType>
        <xsd:restriction base="dms:Lookup"/>
      </xsd:simpleType>
    </xsd:element>
    <xsd:element name="Media_x0020_Type" ma:index="41" nillable="true" ma:displayName="Media Type" ma:list="{bfbeafc4-81d3-4fff-99fb-d4b842061d11}" ma:internalName="Media_x0020_Type" ma:showField="Media_x0020_Type">
      <xsd:simpleType>
        <xsd:restriction base="dms:Lookup"/>
      </xsd:simpleType>
    </xsd:element>
  </xsd:schema>
  <xsd:schema xmlns:xsd="http://www.w3.org/2001/XMLSchema" xmlns:dms="http://schemas.microsoft.com/office/2006/documentManagement/types" targetNamespace="http://schemas.microsoft.com/sharepoint/v3/fields" elementFormDefault="qualified">
    <xsd:import namespace="http://schemas.microsoft.com/office/2006/documentManagement/types"/>
    <xsd:element name="KPMGMW3FunctionSelection" ma:index="26" nillable="true" ma:displayName="zzzFunction/Service/SubService SelectionOLD" ma:description="Function/Service/SubService Selection" ma:hidden="true" ma:internalName="KPMGMW3FunctionSelection" ma:readOnly="false">
      <xsd:simpleType>
        <xsd:restriction base="dms:Unknown"/>
      </xsd:simpleType>
    </xsd:element>
    <xsd:element name="KPMGMW3IndustrySectorSubSectorSelection" ma:index="27" nillable="true" ma:displayName="zzzIndustry Sector/SubSector SelectionOLD" ma:description="Industry Multi Selection Sector/SubSector Selection" ma:hidden="true" ma:internalName="KPMGMW3IndustrySectorSubSectorSelection" ma:readOnly="false">
      <xsd:simpleType>
        <xsd:restriction base="dms:Unknown"/>
      </xsd:simpleType>
    </xsd:element>
    <xsd:element name="KPMGMW3SubService" ma:index="30" nillable="true" ma:displayName="Sub Service" ma:description="Identifies the KPMG sub service which is discussed or targeted in this folder" ma:internalName="KPMGMW3SubService" ma:readOnly="true">
      <xsd:simpleType>
        <xsd:restriction base="dms:Text"/>
      </xsd:simpleType>
    </xsd:element>
    <xsd:element name="KPMGMW3SubSector" ma:index="33" nillable="true" ma:displayName="Sub Sector" ma:description="Sub Sector" ma:internalName="KPMGMW3SubSector" ma:readOnly="true">
      <xsd:simpleType>
        <xsd:restriction base="dms:Text"/>
      </xsd:simpleType>
    </xsd:element>
    <xsd:element name="KPMGMW3Sector" ma:index="35" nillable="true" ma:displayName="Sector" ma:description="Sector" ma:internalName="KPMGMW3Sector" ma:readOnly="true">
      <xsd:simpleType>
        <xsd:restriction base="dms:Text"/>
      </xsd:simpleType>
    </xsd:element>
    <xsd:element name="KPMGMW3Function" ma:index="38" nillable="true" ma:displayName="Function" ma:description="Function" ma:internalName="KPMGMW3Function" ma:readOnly="true">
      <xsd:simpleType>
        <xsd:restriction base="dms:Text"/>
      </xsd:simpleType>
    </xsd:element>
    <xsd:element name="KPMGMW3DocumentType" ma:index="39" nillable="true" ma:displayName="zzzDocument TypeOLD" ma:description="" ma:hidden="true" ma:internalName="KPMGMW3DocumentType" ma:readOnly="false">
      <xsd:simpleType>
        <xsd:restriction base="dms:Unknown"/>
      </xsd:simpleType>
    </xsd:element>
    <xsd:element name="KPMGMW3Service" ma:index="40" nillable="true" ma:displayName="Service" ma:description="Identifies the KPMG service which is discussed or targeted in this folder" ma:internalName="KPMGMW3Service" ma:readOnly="true">
      <xsd:simpleType>
        <xsd:restriction base="dms:Text"/>
      </xsd:simpleType>
    </xsd:element>
  </xsd:schema>
  <xsd:schema xmlns:xsd="http://www.w3.org/2001/XMLSchema" xmlns:dms="http://schemas.microsoft.com/office/2006/documentManagement/types" targetNamespace="d5eb7b08-b2c5-40f5-90dd-3641eb55a45e" elementFormDefault="qualified">
    <xsd:import namespace="http://schemas.microsoft.com/office/2006/documentManagement/types"/>
    <xsd:element name="PostJobsID" ma:index="42" nillable="true" ma:displayName="CT Folder Name" ma:list="{6e3a48a6-73f8-4200-b825-01fc03fe288f}" ma:internalName="PostJobsID" ma:showField="LinkTitleNoMenu">
      <xsd:simpleType>
        <xsd:restriction base="dms:Lookup"/>
      </xsd:simpleType>
    </xsd:element>
  </xsd:schema>
  <xsd:schema xmlns:xsd="http://www.w3.org/2001/XMLSchema" xmlns:dms="http://schemas.microsoft.com/office/2006/documentManagement/types" targetNamespace="489cfb28-c304-49d6-bddc-c8ec7c386673" elementFormDefault="qualified">
    <xsd:import namespace="http://schemas.microsoft.com/office/2006/documentManagement/types"/>
    <xsd:element name="Copied" ma:index="43" nillable="true" ma:displayName="Copied" ma:default="0" ma:internalName="Copied">
      <xsd:simpleType>
        <xsd:restriction base="dms:Boolean"/>
      </xsd:simpleType>
    </xsd:element>
    <xsd:element name="Contact_x0020_Person" ma:index="45" nillable="true" ma:displayName="Contact Person" ma:internalName="Contact_x0020_Person">
      <xsd:simpleType>
        <xsd:restriction base="dms:Text">
          <xsd:maxLength value="255"/>
        </xsd:restriction>
      </xsd:simpleType>
    </xsd:element>
    <xsd:element name="Active_x0020_Status" ma:index="46" nillable="true" ma:displayName="Active Status" ma:default="Active" ma:format="Dropdown" ma:internalName="Active_x0020_Status">
      <xsd:simpleType>
        <xsd:restriction base="dms:Choice">
          <xsd:enumeration value="Active"/>
          <xsd:enumeration value="Inactive"/>
          <xsd:enumeration value="DPP Hold"/>
        </xsd:restriction>
      </xsd:simpleType>
    </xsd:element>
    <xsd:element name="KPMG_x0020_Function" ma:index="47" nillable="true" ma:displayName="KPMG Function" ma:default="Advisory" ma:format="Dropdown" ma:internalName="KPMG_x0020_Function">
      <xsd:simpleType>
        <xsd:restriction base="dms:Choice">
          <xsd:enumeration value="Advisory"/>
          <xsd:enumeration value="Audit"/>
          <xsd:enumeration value="Global Markets"/>
          <xsd:enumeration value="Tax"/>
        </xsd:restriction>
      </xsd:simpleType>
    </xsd:element>
    <xsd:element name="Keyword" ma:index="48" nillable="true" ma:displayName="Keyword" ma:internalName="Keyword">
      <xsd:simpleType>
        <xsd:restriction base="dms:Text">
          <xsd:maxLength value="255"/>
        </xsd:restriction>
      </xsd:simpleType>
    </xsd:element>
    <xsd:element name="Primary_x0020_Owner0" ma:index="49" nillable="true" ma:displayName="Primary Owner" ma:list="{19b62745-b8e6-4f84-ac0c-0d9d00cec4b7}" ma:internalName="Primary_x0020_Owner0" ma:showField="Primary_x0020_Owner">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4" ma:displayName="Author"/>
        <xsd:element ref="dcterms:created" minOccurs="0" maxOccurs="1"/>
        <xsd:element ref="dc:identifier" minOccurs="0" maxOccurs="1"/>
        <xsd:element name="contentType" minOccurs="0" maxOccurs="1" type="xsd:string" ma:index="3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ct:contentTypeSchema xmlns:ct="http://schemas.microsoft.com/office/2006/metadata/contentType" xmlns:ma="http://schemas.microsoft.com/office/2006/metadata/properties/metaAttributes" ct:_="" ma:_="" ma:contentTypeName="Document" ma:contentTypeID="0x01010047BF17E03D014643865FF6E2D5F2D209" ma:contentTypeVersion="17" ma:contentTypeDescription="Create a new document." ma:contentTypeScope="" ma:versionID="8104d6d0cc61a567227b6f7816da12eb">
  <xsd:schema xmlns:xsd="http://www.w3.org/2001/XMLSchema" xmlns:p="http://schemas.microsoft.com/office/2006/metadata/properties" xmlns:ns2="be912a0f-871e-4bc8-abfc-ad9b3a1cba72" targetNamespace="http://schemas.microsoft.com/office/2006/metadata/properties" ma:root="true" ma:fieldsID="14aa5b4281d343cb9347b96283bd65eb" ns2:_="">
    <xsd:import namespace="be912a0f-871e-4bc8-abfc-ad9b3a1cba72"/>
    <xsd:element name="properties">
      <xsd:complexType>
        <xsd:sequence>
          <xsd:element name="documentManagement">
            <xsd:complexType>
              <xsd:all>
                <xsd:element ref="ns2:Abstract" minOccurs="0"/>
                <xsd:element ref="ns2:Category_x002f_DocumentType" minOccurs="0"/>
                <xsd:element ref="ns2:Primary_x0020_Service_x0020_Group_x002f_Service_x0020_Line_x002f_Service_x0020_Network" minOccurs="0"/>
                <xsd:element ref="ns2:Toolkit" minOccurs="0"/>
                <xsd:element ref="ns2:Services" minOccurs="0"/>
                <xsd:element ref="ns2:Secondary_x0020_Service_x0020_Group_x002f_Service_x0020_Line_x002f_Service_x0020_Network" minOccurs="0"/>
                <xsd:element ref="ns2:Keyword" minOccurs="0"/>
                <xsd:element ref="ns2:Risk_x0020_Management_x0020_Level" minOccurs="0"/>
                <xsd:element ref="ns2:Publication_x0020_Date" minOccurs="0"/>
                <xsd:element ref="ns2:Expiry_x0020_Date" minOccurs="0"/>
                <xsd:element ref="ns2:Country_x0020_Name" minOccurs="0"/>
                <xsd:element ref="ns2:KPMG_x0020_Function" minOccurs="0"/>
                <xsd:element ref="ns2:Media_x0020_Type" minOccurs="0"/>
                <xsd:element ref="ns2:Primary_x0020_Language" minOccurs="0"/>
                <xsd:element ref="ns2:Primary_x0020_Owner" minOccurs="0"/>
                <xsd:element ref="ns2:Contact_x0020_Person" minOccurs="0"/>
              </xsd:all>
            </xsd:complexType>
          </xsd:element>
        </xsd:sequence>
      </xsd:complexType>
    </xsd:element>
  </xsd:schema>
  <xsd:schema xmlns:xsd="http://www.w3.org/2001/XMLSchema" xmlns:dms="http://schemas.microsoft.com/office/2006/documentManagement/types" targetNamespace="be912a0f-871e-4bc8-abfc-ad9b3a1cba72" elementFormDefault="qualified">
    <xsd:import namespace="http://schemas.microsoft.com/office/2006/documentManagement/types"/>
    <xsd:element name="Abstract" ma:index="8" nillable="true" ma:displayName="Abstract" ma:default="x" ma:internalName="Abstract">
      <xsd:simpleType>
        <xsd:restriction base="dms:Text">
          <xsd:maxLength value="255"/>
        </xsd:restriction>
      </xsd:simpleType>
    </xsd:element>
    <xsd:element name="Category_x002f_DocumentType" ma:index="9" nillable="true" ma:displayName="Category/DocumentType" ma:internalName="Category_x002f_DocumentType">
      <xsd:simpleType>
        <xsd:restriction base="dms:Text">
          <xsd:maxLength value="255"/>
        </xsd:restriction>
      </xsd:simpleType>
    </xsd:element>
    <xsd:element name="Primary_x0020_Service_x0020_Group_x002f_Service_x0020_Line_x002f_Service_x0020_Network" ma:index="10" nillable="true" ma:displayName="Primary Service Group/Service Line/Service Network" ma:internalName="Primary_x0020_Service_x0020_Group_x002f_Service_x0020_Line_x002f_Service_x0020_Network">
      <xsd:simpleType>
        <xsd:restriction base="dms:Text">
          <xsd:maxLength value="255"/>
        </xsd:restriction>
      </xsd:simpleType>
    </xsd:element>
    <xsd:element name="Toolkit" ma:index="11" nillable="true" ma:displayName="Toolkit" ma:internalName="Toolkit">
      <xsd:simpleType>
        <xsd:restriction base="dms:Text">
          <xsd:maxLength value="255"/>
        </xsd:restriction>
      </xsd:simpleType>
    </xsd:element>
    <xsd:element name="Services" ma:index="12" nillable="true" ma:displayName="Services" ma:internalName="Services">
      <xsd:simpleType>
        <xsd:restriction base="dms:Text">
          <xsd:maxLength value="255"/>
        </xsd:restriction>
      </xsd:simpleType>
    </xsd:element>
    <xsd:element name="Secondary_x0020_Service_x0020_Group_x002f_Service_x0020_Line_x002f_Service_x0020_Network" ma:index="13" nillable="true" ma:displayName="Secondary Service Group/Service Line/Service Network" ma:internalName="Secondary_x0020_Service_x0020_Group_x002f_Service_x0020_Line_x002f_Service_x0020_Network">
      <xsd:simpleType>
        <xsd:restriction base="dms:Note"/>
      </xsd:simpleType>
    </xsd:element>
    <xsd:element name="Keyword" ma:index="14" nillable="true" ma:displayName="Keyword" ma:internalName="Keyword">
      <xsd:simpleType>
        <xsd:restriction base="dms:Text">
          <xsd:maxLength value="255"/>
        </xsd:restriction>
      </xsd:simpleType>
    </xsd:element>
    <xsd:element name="Risk_x0020_Management_x0020_Level" ma:index="15" nillable="true" ma:displayName="Risk Management Level" ma:internalName="Risk_x0020_Management_x0020_Level">
      <xsd:simpleType>
        <xsd:restriction base="dms:Text">
          <xsd:maxLength value="255"/>
        </xsd:restriction>
      </xsd:simpleType>
    </xsd:element>
    <xsd:element name="Publication_x0020_Date" ma:index="16" nillable="true" ma:displayName="Publication Date" ma:format="DateOnly" ma:internalName="Publication_x0020_Date">
      <xsd:simpleType>
        <xsd:restriction base="dms:DateTime"/>
      </xsd:simpleType>
    </xsd:element>
    <xsd:element name="Expiry_x0020_Date" ma:index="17" nillable="true" ma:displayName="Expiry Date" ma:format="DateOnly" ma:internalName="Expiry_x0020_Date">
      <xsd:simpleType>
        <xsd:restriction base="dms:DateTime"/>
      </xsd:simpleType>
    </xsd:element>
    <xsd:element name="Country_x0020_Name" ma:index="18" nillable="true" ma:displayName="Country Name" ma:internalName="Country_x0020_Name">
      <xsd:simpleType>
        <xsd:restriction base="dms:Text">
          <xsd:maxLength value="255"/>
        </xsd:restriction>
      </xsd:simpleType>
    </xsd:element>
    <xsd:element name="KPMG_x0020_Function" ma:index="19" nillable="true" ma:displayName="KPMG Function" ma:internalName="KPMG_x0020_Function">
      <xsd:simpleType>
        <xsd:restriction base="dms:Text">
          <xsd:maxLength value="255"/>
        </xsd:restriction>
      </xsd:simpleType>
    </xsd:element>
    <xsd:element name="Media_x0020_Type" ma:index="20" nillable="true" ma:displayName="Media Type" ma:format="Dropdown" ma:internalName="Media_x0020_Type">
      <xsd:simpleType>
        <xsd:restriction base="dms:Choice">
          <xsd:enumeration value="AUD"/>
          <xsd:enumeration value="BMP"/>
          <xsd:enumeration value="CSV"/>
          <xsd:enumeration value="DAT"/>
          <xsd:enumeration value="DOC"/>
          <xsd:enumeration value="External Link"/>
          <xsd:enumeration value="External Quick Link"/>
          <xsd:enumeration value="FLV"/>
          <xsd:enumeration value="GIF"/>
          <xsd:enumeration value="HTM"/>
          <xsd:enumeration value="Internal Link"/>
          <xsd:enumeration value="Internal Quick Link"/>
          <xsd:enumeration value="JPG"/>
          <xsd:enumeration value="MHT"/>
          <xsd:enumeration value="MP3"/>
          <xsd:enumeration value="MPP"/>
          <xsd:enumeration value="MSG"/>
          <xsd:enumeration value="MSI"/>
          <xsd:enumeration value="OBD"/>
          <xsd:enumeration value="PDF"/>
          <xsd:enumeration value="PNG"/>
          <xsd:enumeration value="PPT"/>
          <xsd:enumeration value="RTF"/>
          <xsd:enumeration value="SWF"/>
          <xsd:enumeration value="TXT"/>
          <xsd:enumeration value="VID"/>
          <xsd:enumeration value="VSD"/>
          <xsd:enumeration value="WMF"/>
          <xsd:enumeration value="XLA"/>
          <xsd:enumeration value="XLS"/>
          <xsd:enumeration value="ZIP"/>
        </xsd:restriction>
      </xsd:simpleType>
    </xsd:element>
    <xsd:element name="Primary_x0020_Language" ma:index="21" nillable="true" ma:displayName="Primary Language" ma:default="English" ma:internalName="Primary_x0020_Language">
      <xsd:simpleType>
        <xsd:restriction base="dms:Text">
          <xsd:maxLength value="255"/>
        </xsd:restriction>
      </xsd:simpleType>
    </xsd:element>
    <xsd:element name="Primary_x0020_Owner" ma:index="22" nillable="true" ma:displayName="Primary Owner" ma:default="Global Advisory Development" ma:internalName="Primary_x0020_Owner">
      <xsd:simpleType>
        <xsd:restriction base="dms:Text">
          <xsd:maxLength value="255"/>
        </xsd:restriction>
      </xsd:simpleType>
    </xsd:element>
    <xsd:element name="Contact_x0020_Person" ma:index="23" nillable="true" ma:displayName="Contact Person" ma:default="KPMG" ma:internalName="Contact_x0020_Person">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Media_x0020_Type xmlns="be912a0f-871e-4bc8-abfc-ad9b3a1cba72">PPT</Media_x0020_Type>
    <KPMG_x0020_Function xmlns="be912a0f-871e-4bc8-abfc-ad9b3a1cba72">Advisory</KPMG_x0020_Function>
    <Primary_x0020_Owner xmlns="be912a0f-871e-4bc8-abfc-ad9b3a1cba72">Global Advisory Development</Primary_x0020_Owner>
    <Abstract xmlns="be912a0f-871e-4bc8-abfc-ad9b3a1cba72">The purpose of this document is to assist in gaining an understanding of closing accounts as a completion mechanism. This document provides an overview, key principles, process, preparation and due diligence considerations for completion accounts. </Abstract>
    <Category_x002f_DocumentType xmlns="be912a0f-871e-4bc8-abfc-ad9b3a1cba72">Methodology &amp; Tools | Technique Paper</Category_x002f_DocumentType>
    <Toolkit xmlns="be912a0f-871e-4bc8-abfc-ad9b3a1cba72">Financial Due Diligence</Toolkit>
    <Expiry_x0020_Date xmlns="be912a0f-871e-4bc8-abfc-ad9b3a1cba72">2013-10-24T22:00:00+00:00</Expiry_x0020_Date>
    <Contact_x0020_Person xmlns="be912a0f-871e-4bc8-abfc-ad9b3a1cba72">Global Advisory Development</Contact_x0020_Person>
    <Secondary_x0020_Service_x0020_Group_x002f_Service_x0020_Line_x002f_Service_x0020_Network xmlns="be912a0f-871e-4bc8-abfc-ad9b3a1cba72">DA | TS | Buy Side - Corporate and Private Equity; DA | TS | Sell Side - Corporate and Private Equity</Secondary_x0020_Service_x0020_Group_x002f_Service_x0020_Line_x002f_Service_x0020_Network>
    <Country_x0020_Name xmlns="be912a0f-871e-4bc8-abfc-ad9b3a1cba72">Global | GO</Country_x0020_Name>
    <Keyword xmlns="be912a0f-871e-4bc8-abfc-ad9b3a1cba72">FDD_WA_Sale</Keyword>
    <Risk_x0020_Management_x0020_Level xmlns="be912a0f-871e-4bc8-abfc-ad9b3a1cba72">1. Risk Reviewed</Risk_x0020_Management_x0020_Level>
    <Primary_x0020_Service_x0020_Group_x002f_Service_x0020_Line_x002f_Service_x0020_Network xmlns="be912a0f-871e-4bc8-abfc-ad9b3a1cba72">DA | TS</Primary_x0020_Service_x0020_Group_x002f_Service_x0020_Line_x002f_Service_x0020_Network>
    <Services xmlns="be912a0f-871e-4bc8-abfc-ad9b3a1cba72">Financial Due Diligence</Services>
    <Publication_x0020_Date xmlns="be912a0f-871e-4bc8-abfc-ad9b3a1cba72">2012-01-23T23:00:00+00:00</Publication_x0020_Date>
    <Primary_x0020_Language xmlns="be912a0f-871e-4bc8-abfc-ad9b3a1cba72">English</Primary_x0020_Language>
  </documentManagement>
</p:properties>
</file>

<file path=customXml/itemProps1.xml><?xml version="1.0" encoding="utf-8"?>
<ds:datastoreItem xmlns:ds="http://schemas.openxmlformats.org/officeDocument/2006/customXml" ds:itemID="{2CB69A46-5489-450C-9400-C05144D7CFA7}"/>
</file>

<file path=customXml/itemProps2.xml><?xml version="1.0" encoding="utf-8"?>
<ds:datastoreItem xmlns:ds="http://schemas.openxmlformats.org/officeDocument/2006/customXml" ds:itemID="{39C8EA32-AB29-43F5-AC5F-1AA03747E6B0}"/>
</file>

<file path=customXml/itemProps3.xml><?xml version="1.0" encoding="utf-8"?>
<ds:datastoreItem xmlns:ds="http://schemas.openxmlformats.org/officeDocument/2006/customXml" ds:itemID="{BAB1EB52-1887-4BD5-BE13-5345FB4FD5FD}"/>
</file>

<file path=customXml/itemProps4.xml><?xml version="1.0" encoding="utf-8"?>
<ds:datastoreItem xmlns:ds="http://schemas.openxmlformats.org/officeDocument/2006/customXml" ds:itemID="{CA318A08-9273-46F3-82F3-6ED0868E9746}"/>
</file>

<file path=docProps/app.xml><?xml version="1.0" encoding="utf-8"?>
<Properties xmlns="http://schemas.openxmlformats.org/officeDocument/2006/extended-properties" xmlns:vt="http://schemas.openxmlformats.org/officeDocument/2006/docPropsVTypes">
  <Template>KPMG Template 2007</Template>
  <TotalTime>0</TotalTime>
  <Words>2657</Words>
  <Application>Microsoft Office PowerPoint</Application>
  <PresentationFormat>Letter Paper (8.5x11 in)</PresentationFormat>
  <Paragraphs>174</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KPMG Template 2007</vt:lpstr>
      <vt:lpstr>Slide 0</vt:lpstr>
      <vt:lpstr>Slide 1</vt:lpstr>
      <vt:lpstr>Completion mechanism: Closing accounts Contents </vt:lpstr>
      <vt:lpstr>Completion mechanism: Closing accounts Overview</vt:lpstr>
      <vt:lpstr>Completion mechanism: Closing accounts Price adjustments</vt:lpstr>
      <vt:lpstr>Completion mechanism: Closing accounts Key principles</vt:lpstr>
      <vt:lpstr>Completion mechanism: Closing accounts Process</vt:lpstr>
      <vt:lpstr>Completion mechanism: Closing accounts Preparation </vt:lpstr>
      <vt:lpstr>Completion mechanism: Closing accounts Preparation (cont’d)</vt:lpstr>
      <vt:lpstr>Completion mechanism: Closing accounts Due diligence considerations</vt:lpstr>
      <vt:lpstr>Completion mechanism: Closing accounts Due diligence considerations (cont’d)</vt:lpstr>
      <vt:lpstr>Completion mechanism: Closing accounts Summary</vt:lpstr>
      <vt:lpstr>Slide 12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 and purchase agreements Completion Mechanism - Closing Accounts</dc:title>
  <dc:creator>Ramaswarmy, Karthee</dc:creator>
  <cp:keywords/>
  <dc:description/>
  <cp:lastModifiedBy/>
  <cp:revision>1</cp:revision>
  <dcterms:created xsi:type="dcterms:W3CDTF">2012-11-05T06:12:22Z</dcterms:created>
  <dcterms:modified xsi:type="dcterms:W3CDTF">2012-11-05T06:13:06Z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0x01010047BF17E03D014643865FF6E2D5F2D209</vt:lpwstr>
  </property>
  <property fmtid="{D5CDD505-2E9C-101B-9397-08002B2CF9AE}" pid="3" name="Order">
    <vt:r8>757200</vt:r8>
  </property>
  <property fmtid="{D5CDD505-2E9C-101B-9397-08002B2CF9AE}" pid="4" name="Post Confirm - AKM ONLY">
    <vt:bool>true</vt:bool>
  </property>
  <property fmtid="{D5CDD505-2E9C-101B-9397-08002B2CF9AE}" pid="5" name="Abstract">
    <vt:lpwstr>The purpose of this document is to assist in gaining an understanding of closing accounts as a completion mechanism. This document provides an overview, key principles, process, preparation and due diligence considerations for completion accounts. </vt:lpwstr>
  </property>
  <property fmtid="{D5CDD505-2E9C-101B-9397-08002B2CF9AE}" pid="6" name="Keyword">
    <vt:lpwstr>FDD_WA_Sale</vt:lpwstr>
  </property>
  <property fmtid="{D5CDD505-2E9C-101B-9397-08002B2CF9AE}" pid="7" name="Expiry Date">
    <vt:lpwstr>2013-10-25T04:00:00+00:00</vt:lpwstr>
  </property>
  <property fmtid="{D5CDD505-2E9C-101B-9397-08002B2CF9AE}" pid="8" name="Copied">
    <vt:lpwstr>false</vt:lpwstr>
  </property>
  <property fmtid="{D5CDD505-2E9C-101B-9397-08002B2CF9AE}" pid="10" name="Primary Owner0">
    <vt:lpwstr>4</vt:lpwstr>
  </property>
  <property fmtid="{D5CDD505-2E9C-101B-9397-08002B2CF9AE}" pid="12" name="Contact Person">
    <vt:lpwstr>Global Advisory Development</vt:lpwstr>
  </property>
  <property fmtid="{D5CDD505-2E9C-101B-9397-08002B2CF9AE}" pid="14" name="Priority">
    <vt:lpwstr>(2) Normal</vt:lpwstr>
  </property>
  <property fmtid="{D5CDD505-2E9C-101B-9397-08002B2CF9AE}" pid="15" name="Toolkit0">
    <vt:lpwstr>134</vt:lpwstr>
  </property>
  <property fmtid="{D5CDD505-2E9C-101B-9397-08002B2CF9AE}" pid="17" name="Internal Use Only">
    <vt:lpwstr>true</vt:lpwstr>
  </property>
  <property fmtid="{D5CDD505-2E9C-101B-9397-08002B2CF9AE}" pid="19" name="# of Pages">
    <vt:lpwstr>13</vt:lpwstr>
  </property>
  <property fmtid="{D5CDD505-2E9C-101B-9397-08002B2CF9AE}" pid="21" name="Primary Language">
    <vt:lpwstr>19</vt:lpwstr>
  </property>
  <property fmtid="{D5CDD505-2E9C-101B-9397-08002B2CF9AE}" pid="25" name="Category/DocumentType">
    <vt:lpwstr>28</vt:lpwstr>
  </property>
  <property fmtid="{D5CDD505-2E9C-101B-9397-08002B2CF9AE}" pid="26" name="PrimarySGSLSN0">
    <vt:lpwstr>76</vt:lpwstr>
  </property>
  <property fmtid="{D5CDD505-2E9C-101B-9397-08002B2CF9AE}" pid="27" name="Global Coverage">
    <vt:lpwstr>true</vt:lpwstr>
  </property>
  <property fmtid="{D5CDD505-2E9C-101B-9397-08002B2CF9AE}" pid="28" name="Country Name">
    <vt:lpwstr>1</vt:lpwstr>
  </property>
  <property fmtid="{D5CDD505-2E9C-101B-9397-08002B2CF9AE}" pid="29" name="PublicationDate">
    <vt:lpwstr>2012-01-24T05:00:00+00:00</vt:lpwstr>
  </property>
  <property fmtid="{D5CDD505-2E9C-101B-9397-08002B2CF9AE}" pid="30" name="Sanitization Stage">
    <vt:lpwstr>10-Post</vt:lpwstr>
  </property>
  <property fmtid="{D5CDD505-2E9C-101B-9397-08002B2CF9AE}" pid="32" name="Active Status">
    <vt:lpwstr>Active</vt:lpwstr>
  </property>
  <property fmtid="{D5CDD505-2E9C-101B-9397-08002B2CF9AE}" pid="33" name="PostJobsID">
    <vt:lpwstr>125</vt:lpwstr>
  </property>
  <property fmtid="{D5CDD505-2E9C-101B-9397-08002B2CF9AE}" pid="34" name="SecondarySGSLSN">
    <vt:lpwstr>7778</vt:lpwstr>
  </property>
  <property fmtid="{D5CDD505-2E9C-101B-9397-08002B2CF9AE}" pid="35" name="KPMG Function">
    <vt:lpwstr>Advisory</vt:lpwstr>
  </property>
  <property fmtid="{D5CDD505-2E9C-101B-9397-08002B2CF9AE}" pid="36" name="Media Type">
    <vt:lpwstr>22</vt:lpwstr>
  </property>
  <property fmtid="{D5CDD505-2E9C-101B-9397-08002B2CF9AE}" pid="37" name="Risk Management Level">
    <vt:lpwstr>2</vt:lpwstr>
  </property>
  <property fmtid="{D5CDD505-2E9C-101B-9397-08002B2CF9AE}" pid="39" name="Services">
    <vt:lpwstr>87</vt:lpwstr>
  </property>
  <property fmtid="{D5CDD505-2E9C-101B-9397-08002B2CF9AE}" pid="40" name="AdvOtherCountries">
    <vt:lpwstr>1</vt:lpwstr>
  </property>
  <property fmtid="{D5CDD505-2E9C-101B-9397-08002B2CF9AE}" pid="42" name="AdvRiskMgmtLevel">
    <vt:lpwstr>2</vt:lpwstr>
  </property>
  <property fmtid="{D5CDD505-2E9C-101B-9397-08002B2CF9AE}" pid="43" name="AdvMediaType">
    <vt:lpwstr>24</vt:lpwstr>
  </property>
  <property fmtid="{D5CDD505-2E9C-101B-9397-08002B2CF9AE}" pid="44" name="AdvConfidential">
    <vt:lpwstr>false</vt:lpwstr>
  </property>
  <property fmtid="{D5CDD505-2E9C-101B-9397-08002B2CF9AE}" pid="45" name="AdvKPMGFunction">
    <vt:lpwstr>1</vt:lpwstr>
  </property>
  <property fmtid="{D5CDD505-2E9C-101B-9397-08002B2CF9AE}" pid="46" name="AdvToolkit">
    <vt:lpwstr>132</vt:lpwstr>
  </property>
  <property fmtid="{D5CDD505-2E9C-101B-9397-08002B2CF9AE}" pid="50" name="AdvSecContentURL">
    <vt:lpwstr/>
  </property>
  <property fmtid="{D5CDD505-2E9C-101B-9397-08002B2CF9AE}" pid="53" name="AdvPriOwner">
    <vt:lpwstr>4</vt:lpwstr>
  </property>
  <property fmtid="{D5CDD505-2E9C-101B-9397-08002B2CF9AE}" pid="57" name="AdvImageURL">
    <vt:lpwstr/>
  </property>
  <property fmtid="{D5CDD505-2E9C-101B-9397-08002B2CF9AE}" pid="60" name="AdvAbstract">
    <vt:lpwstr>The purpose of this document is to assist in gaining an understanding of closing accounts as a completion mechanism. This document provides an overview, key principles, process, preparation and due diligence considerations for completion accounts. </vt:lpwstr>
  </property>
  <property fmtid="{D5CDD505-2E9C-101B-9397-08002B2CF9AE}" pid="62" name="AdvFeatured">
    <vt:lpwstr>false</vt:lpwstr>
  </property>
  <property fmtid="{D5CDD505-2E9C-101B-9397-08002B2CF9AE}" pid="63" name="AdvPriLanguage">
    <vt:lpwstr>19</vt:lpwstr>
  </property>
  <property fmtid="{D5CDD505-2E9C-101B-9397-08002B2CF9AE}" pid="67" name="AdvCountryName">
    <vt:lpwstr>1</vt:lpwstr>
  </property>
  <property fmtid="{D5CDD505-2E9C-101B-9397-08002B2CF9AE}" pid="73" name="AdvPriSGSLSN">
    <vt:lpwstr>76</vt:lpwstr>
  </property>
  <property fmtid="{D5CDD505-2E9C-101B-9397-08002B2CF9AE}" pid="75" name="AdvPublicationDate">
    <vt:lpwstr>2012-01-23T23:00:00+00:00</vt:lpwstr>
  </property>
  <property fmtid="{D5CDD505-2E9C-101B-9397-08002B2CF9AE}" pid="77" name="AdvExpiryDate">
    <vt:lpwstr>2013-10-24T22:00:00+00:00</vt:lpwstr>
  </property>
  <property fmtid="{D5CDD505-2E9C-101B-9397-08002B2CF9AE}" pid="78" name="AdvSecSGSLSN">
    <vt:lpwstr>7778</vt:lpwstr>
  </property>
  <property fmtid="{D5CDD505-2E9C-101B-9397-08002B2CF9AE}" pid="80" name="AdvBuySide">
    <vt:lpwstr>154244751184244161245206202229230185</vt:lpwstr>
  </property>
  <property fmtid="{D5CDD505-2E9C-101B-9397-08002B2CF9AE}" pid="83" name="AdvNativeURL">
    <vt:lpwstr/>
  </property>
  <property fmtid="{D5CDD505-2E9C-101B-9397-08002B2CF9AE}" pid="84" name="AdvServices">
    <vt:lpwstr>89</vt:lpwstr>
  </property>
  <property fmtid="{D5CDD505-2E9C-101B-9397-08002B2CF9AE}" pid="88" name="AdvSellSide">
    <vt:lpwstr>8786206168181</vt:lpwstr>
  </property>
  <property fmtid="{D5CDD505-2E9C-101B-9397-08002B2CF9AE}" pid="92" name="AdvCatDocType">
    <vt:lpwstr>28</vt:lpwstr>
  </property>
  <property fmtid="{D5CDD505-2E9C-101B-9397-08002B2CF9AE}" pid="94" name="AdvActiveStatus">
    <vt:lpwstr>Active</vt:lpwstr>
  </property>
  <property fmtid="{D5CDD505-2E9C-101B-9397-08002B2CF9AE}" pid="95" name="AdvGlobalCoverage">
    <vt:lpwstr>true</vt:lpwstr>
  </property>
  <property fmtid="{D5CDD505-2E9C-101B-9397-08002B2CF9AE}" pid="99" name="AdvContactPerson">
    <vt:lpwstr>Global Advisory Development</vt:lpwstr>
  </property>
  <property fmtid="{D5CDD505-2E9C-101B-9397-08002B2CF9AE}" pid="100" name="AdvKeyword">
    <vt:lpwstr>FDD_WA_Sale</vt:lpwstr>
  </property>
  <property fmtid="{D5CDD505-2E9C-101B-9397-08002B2CF9AE}" pid="101" name="AdvRiskReviewer">
    <vt:lpwstr/>
  </property>
</Properties>
</file>