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16"/>
  </p:notesMasterIdLst>
  <p:handoutMasterIdLst>
    <p:handoutMasterId r:id="rId17"/>
  </p:handoutMasterIdLst>
  <p:sldIdLst>
    <p:sldId id="471" r:id="rId2"/>
    <p:sldId id="472" r:id="rId3"/>
    <p:sldId id="473" r:id="rId4"/>
    <p:sldId id="467" r:id="rId5"/>
    <p:sldId id="456" r:id="rId6"/>
    <p:sldId id="468" r:id="rId7"/>
    <p:sldId id="459" r:id="rId8"/>
    <p:sldId id="469" r:id="rId9"/>
    <p:sldId id="458" r:id="rId10"/>
    <p:sldId id="463" r:id="rId11"/>
    <p:sldId id="465" r:id="rId12"/>
    <p:sldId id="466" r:id="rId13"/>
    <p:sldId id="470" r:id="rId14"/>
    <p:sldId id="474" r:id="rId15"/>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DF5"/>
    <a:srgbClr val="FAD8AF"/>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7" autoAdjust="0"/>
    <p:restoredTop sz="99519" autoAdjust="0"/>
  </p:normalViewPr>
  <p:slideViewPr>
    <p:cSldViewPr snapToGrid="0" showGuides="1">
      <p:cViewPr varScale="1">
        <p:scale>
          <a:sx n="70" d="100"/>
          <a:sy n="70" d="100"/>
        </p:scale>
        <p:origin x="-1392" y="-102"/>
      </p:cViewPr>
      <p:guideLst>
        <p:guide orient="horz" pos="880"/>
        <p:guide orient="horz" pos="3984"/>
        <p:guide pos="2160"/>
        <p:guide pos="236"/>
        <p:guide/>
        <p:guide pos="2993"/>
        <p:guide pos="5722"/>
      </p:guideLst>
    </p:cSldViewPr>
  </p:slideViewPr>
  <p:outlineViewPr>
    <p:cViewPr>
      <p:scale>
        <a:sx n="33" d="100"/>
        <a:sy n="33" d="100"/>
      </p:scale>
      <p:origin x="0" y="0"/>
    </p:cViewPr>
    <p:sldLst>
      <p:sld r:id="rId1" collapse="1"/>
    </p:sldLst>
  </p:outlineViewPr>
  <p:notesTextViewPr>
    <p:cViewPr>
      <p:scale>
        <a:sx n="75" d="100"/>
        <a:sy n="75" d="100"/>
      </p:scale>
      <p:origin x="0" y="0"/>
    </p:cViewPr>
  </p:notesTextViewPr>
  <p:sorterViewPr>
    <p:cViewPr>
      <p:scale>
        <a:sx n="75" d="100"/>
        <a:sy n="75"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26" Type="http://schemas.openxmlformats.org/officeDocument/2006/relationships/customXml" Target="../customXml/item4.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82C7E-979A-484A-8522-47BAF82E5DC7}" type="slidenum">
              <a:rPr lang="en-GB"/>
              <a:pPr/>
              <a:t>9</a:t>
            </a:fld>
            <a:endParaRPr lang="en-GB"/>
          </a:p>
        </p:txBody>
      </p:sp>
      <p:sp>
        <p:nvSpPr>
          <p:cNvPr id="321538" name="Rectangle 2"/>
          <p:cNvSpPr>
            <a:spLocks noGrp="1" noRot="1" noChangeAspect="1" noChangeArrowheads="1" noTextEdit="1"/>
          </p:cNvSpPr>
          <p:nvPr>
            <p:ph type="sldImg"/>
          </p:nvPr>
        </p:nvSpPr>
        <p:spPr>
          <a:xfrm>
            <a:off x="1173163" y="695325"/>
            <a:ext cx="4641850" cy="3481388"/>
          </a:xfrm>
          <a:ln/>
        </p:spPr>
      </p:sp>
      <p:sp>
        <p:nvSpPr>
          <p:cNvPr id="321539" name="Rectangle 3"/>
          <p:cNvSpPr>
            <a:spLocks noGrp="1" noChangeArrowheads="1"/>
          </p:cNvSpPr>
          <p:nvPr>
            <p:ph type="body" idx="1"/>
          </p:nvPr>
        </p:nvSpPr>
        <p:spPr>
          <a:xfrm>
            <a:off x="699750" y="4410730"/>
            <a:ext cx="5587063" cy="4177448"/>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6A3D6-B3F8-4AF9-BFD5-738F39659E3B}" type="slidenum">
              <a:rPr lang="en-GB"/>
              <a:pPr/>
              <a:t>10</a:t>
            </a:fld>
            <a:endParaRPr lang="en-GB"/>
          </a:p>
        </p:txBody>
      </p:sp>
      <p:sp>
        <p:nvSpPr>
          <p:cNvPr id="315394" name="Rectangle 2"/>
          <p:cNvSpPr>
            <a:spLocks noGrp="1" noRot="1" noChangeAspect="1" noChangeArrowheads="1" noTextEdit="1"/>
          </p:cNvSpPr>
          <p:nvPr>
            <p:ph type="sldImg"/>
          </p:nvPr>
        </p:nvSpPr>
        <p:spPr>
          <a:xfrm>
            <a:off x="1174750" y="696913"/>
            <a:ext cx="4638675" cy="3479800"/>
          </a:xfrm>
          <a:ln/>
        </p:spPr>
      </p:sp>
      <p:sp>
        <p:nvSpPr>
          <p:cNvPr id="31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7699F-DDC6-4D47-B102-E1E0B75D5BD2}" type="slidenum">
              <a:rPr lang="en-GB"/>
              <a:pPr/>
              <a:t>11</a:t>
            </a:fld>
            <a:endParaRPr lang="en-GB"/>
          </a:p>
        </p:txBody>
      </p:sp>
      <p:sp>
        <p:nvSpPr>
          <p:cNvPr id="323586" name="Rectangle 2"/>
          <p:cNvSpPr>
            <a:spLocks noGrp="1" noRot="1" noChangeAspect="1" noChangeArrowheads="1" noTextEdit="1"/>
          </p:cNvSpPr>
          <p:nvPr>
            <p:ph type="sldImg"/>
          </p:nvPr>
        </p:nvSpPr>
        <p:spPr>
          <a:xfrm>
            <a:off x="1173163" y="695325"/>
            <a:ext cx="4641850" cy="3481388"/>
          </a:xfrm>
          <a:ln/>
        </p:spPr>
      </p:sp>
      <p:sp>
        <p:nvSpPr>
          <p:cNvPr id="323587" name="Rectangle 3"/>
          <p:cNvSpPr>
            <a:spLocks noGrp="1" noChangeArrowheads="1"/>
          </p:cNvSpPr>
          <p:nvPr>
            <p:ph type="body" idx="1"/>
          </p:nvPr>
        </p:nvSpPr>
        <p:spPr>
          <a:xfrm>
            <a:off x="699750" y="4410730"/>
            <a:ext cx="5587063" cy="4177448"/>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2" y="4448441"/>
            <a:ext cx="5167607" cy="4142471"/>
          </a:xfrm>
          <a:noFill/>
          <a:ln/>
        </p:spPr>
        <p:txBody>
          <a:bodyPr lIns="90587" tIns="45292" rIns="90587" bIns="45292"/>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3</a:t>
            </a:fld>
            <a:endParaRPr lang="en-GB"/>
          </a:p>
        </p:txBody>
      </p:sp>
      <p:sp>
        <p:nvSpPr>
          <p:cNvPr id="636930" name="Rectangle 2"/>
          <p:cNvSpPr>
            <a:spLocks noGrp="1" noRot="1" noChangeAspect="1" noChangeArrowheads="1" noTextEdit="1"/>
          </p:cNvSpPr>
          <p:nvPr>
            <p:ph type="sldImg"/>
          </p:nvPr>
        </p:nvSpPr>
        <p:spPr>
          <a:xfrm>
            <a:off x="1325563" y="447675"/>
            <a:ext cx="4332287" cy="3249613"/>
          </a:xfrm>
          <a:ln/>
        </p:spPr>
      </p:sp>
      <p:sp>
        <p:nvSpPr>
          <p:cNvPr id="636931" name="Rectangle 3"/>
          <p:cNvSpPr>
            <a:spLocks noGrp="1" noChangeArrowheads="1"/>
          </p:cNvSpPr>
          <p:nvPr>
            <p:ph type="body" idx="1"/>
          </p:nvPr>
        </p:nvSpPr>
        <p:spPr>
          <a:xfrm>
            <a:off x="848251" y="3844826"/>
            <a:ext cx="5288502" cy="4773194"/>
          </a:xfrm>
        </p:spPr>
        <p:txBody>
          <a:bodyPr lIns="89702" tIns="44851" rIns="89702" bIns="44851"/>
          <a:lstStyle/>
          <a:p>
            <a:pPr lvl="1">
              <a:buFontTx/>
              <a:buChar cha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5DE003-12D3-41F5-ADBA-0A4ACDB538FB}" type="slidenum">
              <a:rPr lang="en-GB"/>
              <a:pPr/>
              <a:t>4</a:t>
            </a:fld>
            <a:endParaRPr lang="en-GB"/>
          </a:p>
        </p:txBody>
      </p:sp>
      <p:sp>
        <p:nvSpPr>
          <p:cNvPr id="290818" name="Rectangle 2"/>
          <p:cNvSpPr>
            <a:spLocks noGrp="1" noRot="1" noChangeAspect="1" noChangeArrowheads="1" noTextEdit="1"/>
          </p:cNvSpPr>
          <p:nvPr>
            <p:ph type="sldImg"/>
          </p:nvPr>
        </p:nvSpPr>
        <p:spPr>
          <a:xfrm>
            <a:off x="1174750" y="696913"/>
            <a:ext cx="4638675" cy="3479800"/>
          </a:xfrm>
          <a:ln/>
        </p:spPr>
      </p:sp>
      <p:sp>
        <p:nvSpPr>
          <p:cNvPr id="29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4C57E-52BE-4B7F-982E-0157FE3CE77E}" type="slidenum">
              <a:rPr lang="en-GB"/>
              <a:pPr/>
              <a:t>6</a:t>
            </a:fld>
            <a:endParaRPr lang="en-GB"/>
          </a:p>
        </p:txBody>
      </p:sp>
      <p:sp>
        <p:nvSpPr>
          <p:cNvPr id="354306" name="Rectangle 2"/>
          <p:cNvSpPr>
            <a:spLocks noGrp="1" noRot="1" noChangeAspect="1" noChangeArrowheads="1" noTextEdit="1"/>
          </p:cNvSpPr>
          <p:nvPr>
            <p:ph type="sldImg"/>
          </p:nvPr>
        </p:nvSpPr>
        <p:spPr>
          <a:xfrm>
            <a:off x="1174750" y="696913"/>
            <a:ext cx="4638675" cy="3479800"/>
          </a:xfrm>
          <a:ln/>
        </p:spPr>
      </p:sp>
      <p:sp>
        <p:nvSpPr>
          <p:cNvPr id="35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4C57E-52BE-4B7F-982E-0157FE3CE77E}" type="slidenum">
              <a:rPr lang="en-GB"/>
              <a:pPr/>
              <a:t>7</a:t>
            </a:fld>
            <a:endParaRPr lang="en-GB"/>
          </a:p>
        </p:txBody>
      </p:sp>
      <p:sp>
        <p:nvSpPr>
          <p:cNvPr id="354306" name="Rectangle 2"/>
          <p:cNvSpPr>
            <a:spLocks noGrp="1" noRot="1" noChangeAspect="1" noChangeArrowheads="1" noTextEdit="1"/>
          </p:cNvSpPr>
          <p:nvPr>
            <p:ph type="sldImg"/>
          </p:nvPr>
        </p:nvSpPr>
        <p:spPr>
          <a:xfrm>
            <a:off x="1174750" y="696913"/>
            <a:ext cx="4638675" cy="3479800"/>
          </a:xfrm>
          <a:ln/>
        </p:spPr>
      </p:sp>
      <p:sp>
        <p:nvSpPr>
          <p:cNvPr id="35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BB4571-04AB-4FF1-BEDE-6EF1F417CC08}" type="slidenum">
              <a:rPr lang="en-GB"/>
              <a:pPr/>
              <a:t>8</a:t>
            </a:fld>
            <a:endParaRPr lang="en-GB"/>
          </a:p>
        </p:txBody>
      </p:sp>
      <p:sp>
        <p:nvSpPr>
          <p:cNvPr id="303106" name="Rectangle 2"/>
          <p:cNvSpPr>
            <a:spLocks noGrp="1" noRot="1" noChangeAspect="1" noChangeArrowheads="1" noTextEdit="1"/>
          </p:cNvSpPr>
          <p:nvPr>
            <p:ph type="sldImg"/>
          </p:nvPr>
        </p:nvSpPr>
        <p:spPr>
          <a:xfrm>
            <a:off x="1174750" y="696913"/>
            <a:ext cx="4638675" cy="3479800"/>
          </a:xfrm>
          <a:ln/>
        </p:spPr>
      </p:sp>
      <p:sp>
        <p:nvSpPr>
          <p:cNvPr id="3031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10" name="Text Placeholder 7"/>
          <p:cNvSpPr>
            <a:spLocks noGrp="1"/>
          </p:cNvSpPr>
          <p:nvPr>
            <p:ph type="body" sz="quarter" idx="12"/>
          </p:nvPr>
        </p:nvSpPr>
        <p:spPr bwMode="gray">
          <a:xfrm>
            <a:off x="252046" y="1195200"/>
            <a:ext cx="1594338" cy="4895850"/>
          </a:xfrm>
        </p:spPr>
        <p:txBody>
          <a:bodyPr rIns="144000" rtlCol="0">
            <a:normAutofit/>
          </a:bodyPr>
          <a:lstStyle>
            <a:lvl1pPr algn="l" defTabSz="914400" rtl="0" eaLnBrk="1" latinLnBrk="0" hangingPunct="1">
              <a:lnSpc>
                <a:spcPct val="135000"/>
              </a:lnSpc>
              <a:spcBef>
                <a:spcPts val="600"/>
              </a:spcBef>
              <a:buFont typeface="Arial" pitchFamily="34" charset="0"/>
              <a:defRPr lang="en-US" sz="900" b="1" kern="1200" noProof="0" dirty="0" smtClean="0">
                <a:solidFill>
                  <a:srgbClr val="00338D"/>
                </a:solidFill>
                <a:latin typeface="Arial" pitchFamily="34" charset="0"/>
                <a:ea typeface="+mn-ea"/>
                <a:cs typeface="Arial" pitchFamily="34" charset="0"/>
              </a:defRPr>
            </a:lvl1pPr>
            <a:lvl2pPr marL="180975" indent="-180975" algn="l" defTabSz="914400" rtl="0" eaLnBrk="1" latinLnBrk="0" hangingPunct="1">
              <a:lnSpc>
                <a:spcPct val="135000"/>
              </a:lnSpc>
              <a:spcBef>
                <a:spcPts val="600"/>
              </a:spcBef>
              <a:buClr>
                <a:srgbClr val="00338D"/>
              </a:buClr>
              <a:buFont typeface="Arial" pitchFamily="34" charset="0"/>
              <a:buChar char="■"/>
              <a:defRPr lang="en-US" sz="900" b="1" kern="1200" noProof="0" dirty="0" smtClean="0">
                <a:solidFill>
                  <a:srgbClr val="00338D"/>
                </a:solidFill>
                <a:latin typeface="Arial" pitchFamily="34" charset="0"/>
                <a:ea typeface="+mn-ea"/>
                <a:cs typeface="Arial" pitchFamily="34" charset="0"/>
              </a:defRPr>
            </a:lvl2pPr>
            <a:lvl3pPr marL="361950" indent="-177800" algn="l" defTabSz="914400" rtl="0" eaLnBrk="1" latinLnBrk="0" hangingPunct="1">
              <a:lnSpc>
                <a:spcPct val="135000"/>
              </a:lnSpc>
              <a:spcBef>
                <a:spcPts val="600"/>
              </a:spcBef>
              <a:buClr>
                <a:srgbClr val="00338D"/>
              </a:buClr>
              <a:buFont typeface="Arial" pitchFamily="34" charset="0"/>
              <a:buChar char="–"/>
              <a:defRPr lang="en-US" sz="900" b="1" kern="1200" noProof="0" dirty="0" smtClean="0">
                <a:solidFill>
                  <a:srgbClr val="00338D"/>
                </a:solidFill>
                <a:latin typeface="Arial" pitchFamily="34" charset="0"/>
                <a:ea typeface="+mn-ea"/>
                <a:cs typeface="Arial" pitchFamily="34" charset="0"/>
              </a:defRPr>
            </a:lvl3pPr>
            <a:lvl4pPr marL="539750" indent="-177800" algn="l" defTabSz="914400" rtl="0" eaLnBrk="1" latinLnBrk="0" hangingPunct="1">
              <a:lnSpc>
                <a:spcPct val="135000"/>
              </a:lnSpc>
              <a:spcBef>
                <a:spcPts val="600"/>
              </a:spcBef>
              <a:buClr>
                <a:srgbClr val="00338D"/>
              </a:buClr>
              <a:buFont typeface="Arial" pitchFamily="34" charset="0"/>
              <a:buChar char="■"/>
              <a:defRPr lang="en-US" sz="900" b="1" kern="1200" noProof="0" dirty="0" smtClean="0">
                <a:solidFill>
                  <a:srgbClr val="00338D"/>
                </a:solidFill>
                <a:latin typeface="Arial" pitchFamily="34" charset="0"/>
                <a:ea typeface="+mn-ea"/>
                <a:cs typeface="Arial" pitchFamily="34" charset="0"/>
              </a:defRPr>
            </a:lvl4pPr>
            <a:lvl5pPr marL="719138" indent="-174625" algn="l" defTabSz="914400" rtl="0" eaLnBrk="1" latinLnBrk="0" hangingPunct="1">
              <a:lnSpc>
                <a:spcPct val="135000"/>
              </a:lnSpc>
              <a:spcBef>
                <a:spcPts val="600"/>
              </a:spcBef>
              <a:buClr>
                <a:srgbClr val="00338D"/>
              </a:buClr>
              <a:buFont typeface="Arial" pitchFamily="34" charset="0"/>
              <a:buChar char="–"/>
              <a:defRPr lang="en-GB" sz="900" b="1" kern="1200" noProof="0" dirty="0" smtClean="0">
                <a:solidFill>
                  <a:srgbClr val="00338D"/>
                </a:solidFill>
                <a:latin typeface="Arial" pitchFamily="34" charset="0"/>
                <a:ea typeface="+mn-ea"/>
                <a:cs typeface="Arial" pitchFamily="34" charset="0"/>
              </a:defRPr>
            </a:lvl5pPr>
            <a:lvl6pPr marL="895350" indent="-177800">
              <a:lnSpc>
                <a:spcPct val="100000"/>
              </a:lnSpc>
              <a:buClr>
                <a:srgbClr val="00338D"/>
              </a:buClr>
              <a:buFont typeface="Arial" pitchFamily="34" charset="0"/>
              <a:buChar char="■"/>
              <a:defRPr lang="en-US" sz="900" b="1" kern="1200" baseline="0" dirty="0" smtClean="0">
                <a:solidFill>
                  <a:srgbClr val="00338D"/>
                </a:solidFill>
                <a:latin typeface="Arial" pitchFamily="34" charset="0"/>
                <a:ea typeface="+mn-ea"/>
                <a:cs typeface="Arial" pitchFamily="34" charset="0"/>
              </a:defRPr>
            </a:lvl6pPr>
            <a:lvl7pPr marL="1079500" indent="-184150">
              <a:lnSpc>
                <a:spcPct val="100000"/>
              </a:lnSpc>
              <a:buClr>
                <a:srgbClr val="00338D"/>
              </a:buClr>
              <a:buFont typeface="Arial" pitchFamily="34" charset="0"/>
              <a:buChar char="–"/>
              <a:defRPr lang="en-US" sz="900" b="1" kern="1200" baseline="0" dirty="0" smtClean="0">
                <a:solidFill>
                  <a:srgbClr val="00338D"/>
                </a:solidFill>
                <a:latin typeface="Arial" pitchFamily="34" charset="0"/>
                <a:ea typeface="+mn-ea"/>
                <a:cs typeface="Arial" pitchFamily="34" charset="0"/>
              </a:defRPr>
            </a:lvl7pPr>
            <a:lvl8pPr marL="1257300" indent="-177800">
              <a:lnSpc>
                <a:spcPct val="100000"/>
              </a:lnSpc>
              <a:buClr>
                <a:srgbClr val="00338D"/>
              </a:buClr>
              <a:buFont typeface="Arial" pitchFamily="34" charset="0"/>
              <a:buChar char="■"/>
              <a:defRPr lang="en-US" sz="900" b="1" kern="1200" dirty="0" smtClean="0">
                <a:solidFill>
                  <a:srgbClr val="00338D"/>
                </a:solidFill>
                <a:latin typeface="Arial" pitchFamily="34" charset="0"/>
                <a:ea typeface="+mn-ea"/>
                <a:cs typeface="+mn-cs"/>
              </a:defRPr>
            </a:lvl8pPr>
            <a:lvl9pPr marL="1401763" indent="-144463">
              <a:lnSpc>
                <a:spcPct val="100000"/>
              </a:lnSpc>
              <a:buClr>
                <a:srgbClr val="00338D"/>
              </a:buClr>
              <a:buFont typeface="Arial" pitchFamily="34" charset="0"/>
              <a:buChar char="–"/>
              <a:defRPr lang="en-US" sz="900" b="1" kern="1200" dirty="0" smtClean="0">
                <a:solidFill>
                  <a:srgbClr val="00338D"/>
                </a:solidFill>
                <a:latin typeface="Arial" pitchFamily="34" charset="0"/>
                <a:ea typeface="+mn-ea"/>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26" name="Text Placeholder 25"/>
          <p:cNvSpPr>
            <a:spLocks noGrp="1"/>
          </p:cNvSpPr>
          <p:nvPr>
            <p:ph type="body" sz="quarter" idx="13"/>
          </p:nvPr>
        </p:nvSpPr>
        <p:spPr bwMode="gray">
          <a:xfrm>
            <a:off x="2113085" y="1196975"/>
            <a:ext cx="3323492"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8" name="Text Placeholder 27"/>
          <p:cNvSpPr>
            <a:spLocks noGrp="1"/>
          </p:cNvSpPr>
          <p:nvPr>
            <p:ph type="body" sz="quarter" idx="14"/>
          </p:nvPr>
        </p:nvSpPr>
        <p:spPr bwMode="gray">
          <a:xfrm>
            <a:off x="5568462" y="1196975"/>
            <a:ext cx="3323492"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Text Box 9"/>
          <p:cNvSpPr txBox="1">
            <a:spLocks noChangeArrowheads="1"/>
          </p:cNvSpPr>
          <p:nvPr/>
        </p:nvSpPr>
        <p:spPr bwMode="auto">
          <a:xfrm>
            <a:off x="219905" y="6433495"/>
            <a:ext cx="3794524" cy="323850"/>
          </a:xfrm>
          <a:prstGeom prst="rect">
            <a:avLst/>
          </a:prstGeom>
          <a:noFill/>
          <a:ln w="9525">
            <a:noFill/>
            <a:miter lim="800000"/>
            <a:headEnd/>
            <a:tailEnd/>
          </a:ln>
        </p:spPr>
        <p:txBody>
          <a:bodyPr anchor="ctr"/>
          <a:lstStyle/>
          <a:p>
            <a:pPr marL="0" marR="0" lvl="0" indent="0" defTabSz="914400" eaLnBrk="0" fontAlgn="auto" latinLnBrk="0" hangingPunct="0">
              <a:lnSpc>
                <a:spcPts val="7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338D"/>
                </a:solidFill>
                <a:effectLst/>
                <a:uLnTx/>
                <a:uFillTx/>
              </a:rPr>
              <a:t>© </a:t>
            </a:r>
            <a:r>
              <a:rPr kumimoji="0" lang="en-US" sz="500" b="0" i="0" u="none" strike="noStrike" kern="0" cap="none" spc="0" normalizeH="0" baseline="0" noProof="0" dirty="0" smtClean="0">
                <a:ln>
                  <a:noFill/>
                </a:ln>
                <a:solidFill>
                  <a:srgbClr val="00338D"/>
                </a:solidFill>
                <a:effectLst/>
                <a:uLnTx/>
                <a:uFillTx/>
              </a:rPr>
              <a:t>2012 </a:t>
            </a:r>
            <a:r>
              <a:rPr kumimoji="0" lang="en-US" sz="500" b="0" i="0" u="none" strike="noStrike" kern="0" cap="none" spc="0" normalizeH="0" baseline="0" noProof="0" dirty="0">
                <a:ln>
                  <a:noFill/>
                </a:ln>
                <a:solidFill>
                  <a:srgbClr val="00338D"/>
                </a:solidFill>
                <a:effectLst/>
                <a:uLnTx/>
                <a:uFillTx/>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0" cap="none" spc="0" normalizeH="0" baseline="0" noProof="0" dirty="0">
              <a:ln>
                <a:noFill/>
              </a:ln>
              <a:solidFill>
                <a:srgbClr val="00338D"/>
              </a:solidFill>
              <a:effectLst/>
              <a:uLnTx/>
              <a:uFillTx/>
            </a:endParaRPr>
          </a:p>
        </p:txBody>
      </p:sp>
      <p:sp>
        <p:nvSpPr>
          <p:cNvPr id="13" name="Rectangle 12"/>
          <p:cNvSpPr/>
          <p:nvPr/>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70"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8" name="Rectangle 2"/>
          <p:cNvSpPr txBox="1">
            <a:spLocks noChangeArrowheads="1"/>
          </p:cNvSpPr>
          <p:nvPr/>
        </p:nvSpPr>
        <p:spPr bwMode="gray">
          <a:xfrm>
            <a:off x="3175930" y="3005173"/>
            <a:ext cx="57007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a:t>
            </a:r>
            <a:r>
              <a:rPr lang="en-GB" sz="2000" b="1" kern="0" dirty="0" smtClean="0">
                <a:solidFill>
                  <a:srgbClr val="FFFFFF"/>
                </a:solidFill>
                <a:latin typeface="Arial"/>
                <a:cs typeface="Arial"/>
              </a:rPr>
              <a:t> TOOLKIT</a:t>
            </a:r>
          </a:p>
          <a:p>
            <a:pPr algn="r">
              <a:lnSpc>
                <a:spcPts val="3240"/>
              </a:lnSpc>
              <a:defRPr/>
            </a:pPr>
            <a:endParaRPr lang="en-GB" sz="3200" b="1" kern="0" dirty="0" smtClean="0">
              <a:solidFill>
                <a:srgbClr val="FFFFFF"/>
              </a:solidFill>
              <a:latin typeface="Arial"/>
              <a:cs typeface="Arial"/>
            </a:endParaRPr>
          </a:p>
          <a:p>
            <a:pPr algn="r">
              <a:lnSpc>
                <a:spcPts val="3240"/>
              </a:lnSpc>
              <a:defRPr/>
            </a:pPr>
            <a:r>
              <a:rPr lang="en-GB" sz="2800" b="1" kern="0" dirty="0" smtClean="0">
                <a:solidFill>
                  <a:srgbClr val="FFFFFF"/>
                </a:solidFill>
                <a:latin typeface="Arial"/>
                <a:cs typeface="Arial"/>
              </a:rPr>
              <a:t>Sale and purchase agreements</a:t>
            </a:r>
          </a:p>
          <a:p>
            <a:pPr algn="r">
              <a:lnSpc>
                <a:spcPts val="3240"/>
              </a:lnSpc>
              <a:defRPr/>
            </a:pPr>
            <a:r>
              <a:rPr lang="en-GB" sz="2800" b="1" kern="0" dirty="0" smtClean="0">
                <a:solidFill>
                  <a:srgbClr val="FFFFFF"/>
                </a:solidFill>
                <a:latin typeface="Arial"/>
                <a:cs typeface="Arial"/>
              </a:rPr>
              <a:t>Completion Mechanism: </a:t>
            </a:r>
          </a:p>
          <a:p>
            <a:pPr algn="r">
              <a:lnSpc>
                <a:spcPts val="3240"/>
              </a:lnSpc>
              <a:defRPr/>
            </a:pPr>
            <a:r>
              <a:rPr lang="en-GB" sz="2800" b="1" kern="0" dirty="0" smtClean="0">
                <a:solidFill>
                  <a:srgbClr val="FFFFFF"/>
                </a:solidFill>
                <a:latin typeface="Arial"/>
                <a:cs typeface="Arial"/>
              </a:rPr>
              <a:t>Locked-box</a:t>
            </a:r>
            <a:endParaRPr lang="en-GB" sz="2800" b="1" kern="0" dirty="0">
              <a:solidFill>
                <a:srgbClr val="FFFFFF"/>
              </a:solidFill>
              <a:latin typeface="Arial"/>
              <a:ea typeface="+mj-ea"/>
              <a:cs typeface="Arial"/>
            </a:endParaRPr>
          </a:p>
          <a:p>
            <a:pPr algn="r">
              <a:lnSpc>
                <a:spcPts val="3240"/>
              </a:lnSpc>
              <a:defRPr/>
            </a:pPr>
            <a:r>
              <a:rPr lang="en-GB" sz="1200" b="1" kern="0" dirty="0" smtClean="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7" name="Comment 28"/>
          <p:cNvSpPr>
            <a:spLocks noChangeArrowheads="1"/>
          </p:cNvSpPr>
          <p:nvPr/>
        </p:nvSpPr>
        <p:spPr bwMode="auto">
          <a:xfrm>
            <a:off x="4363770" y="1804657"/>
            <a:ext cx="4780231" cy="1010971"/>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9"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4"/>
          <p:cNvSpPr>
            <a:spLocks noChangeArrowheads="1"/>
          </p:cNvSpPr>
          <p:nvPr>
            <p:custDataLst>
              <p:tags r:id="rId1"/>
            </p:custDataLst>
          </p:nvPr>
        </p:nvSpPr>
        <p:spPr bwMode="auto">
          <a:xfrm>
            <a:off x="1618320" y="1053253"/>
            <a:ext cx="7352643" cy="120291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lnSpc>
                <a:spcPts val="1400"/>
              </a:lnSpc>
              <a:spcBef>
                <a:spcPts val="300"/>
              </a:spcBef>
              <a:spcAft>
                <a:spcPts val="300"/>
              </a:spcAft>
              <a:buClr>
                <a:schemeClr val="accent1"/>
              </a:buClr>
              <a:buSzPct val="75000"/>
            </a:pPr>
            <a:r>
              <a:rPr lang="en-US" sz="1100" b="1" dirty="0" smtClean="0"/>
              <a:t>Require vendor management : </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To operate its business in the ordinary course of business</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To not make or agree to make any payments other than arm's length payments that are in the ordinary and usual course of business</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To carry on business consistent with past practice over a period of [one year] prior to the date of the SPA</a:t>
            </a:r>
          </a:p>
        </p:txBody>
      </p:sp>
      <p:sp>
        <p:nvSpPr>
          <p:cNvPr id="5" name="Pentagon 4"/>
          <p:cNvSpPr/>
          <p:nvPr/>
        </p:nvSpPr>
        <p:spPr bwMode="auto">
          <a:xfrm>
            <a:off x="176208" y="1083068"/>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100" dirty="0" smtClean="0">
                <a:solidFill>
                  <a:schemeClr val="bg1"/>
                </a:solidFill>
                <a:latin typeface="Arial"/>
              </a:rPr>
              <a:t>Business operations</a:t>
            </a:r>
          </a:p>
        </p:txBody>
      </p:sp>
      <p:sp>
        <p:nvSpPr>
          <p:cNvPr id="6" name="Rectangle 114"/>
          <p:cNvSpPr>
            <a:spLocks noChangeArrowheads="1"/>
          </p:cNvSpPr>
          <p:nvPr>
            <p:custDataLst>
              <p:tags r:id="rId2"/>
            </p:custDataLst>
          </p:nvPr>
        </p:nvSpPr>
        <p:spPr bwMode="auto">
          <a:xfrm>
            <a:off x="1605620" y="2320068"/>
            <a:ext cx="7352643" cy="2031615"/>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lnSpc>
                <a:spcPts val="1400"/>
              </a:lnSpc>
              <a:spcBef>
                <a:spcPts val="300"/>
              </a:spcBef>
              <a:spcAft>
                <a:spcPts val="300"/>
              </a:spcAft>
              <a:buClr>
                <a:schemeClr val="accent1"/>
              </a:buClr>
              <a:buSzPct val="75000"/>
            </a:pPr>
            <a:r>
              <a:rPr lang="en-US" sz="1100" b="1" dirty="0" smtClean="0"/>
              <a:t>Other considerations include (but not limited to):</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Employee </a:t>
            </a:r>
            <a:r>
              <a:rPr lang="en-US" sz="1100" dirty="0" err="1" smtClean="0"/>
              <a:t>T&amp;C’s</a:t>
            </a:r>
            <a:r>
              <a:rPr lang="en-US" sz="1100" dirty="0" smtClean="0"/>
              <a:t>, customer and supplier contracts, incentives and bonuses</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Commitments (capital and otherwise)</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Acquisitions, disposals, restructurings</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Management of working capital</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Financing arrangements</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Book-keeping, statutory requirements, tax filings, regulatory compliance</a:t>
            </a:r>
          </a:p>
          <a:p>
            <a:pPr marL="231775" lvl="1" indent="-230188">
              <a:lnSpc>
                <a:spcPts val="1400"/>
              </a:lnSpc>
              <a:spcBef>
                <a:spcPts val="300"/>
              </a:spcBef>
              <a:spcAft>
                <a:spcPts val="300"/>
              </a:spcAft>
              <a:buClr>
                <a:schemeClr val="accent1"/>
              </a:buClr>
              <a:buSzPct val="125000"/>
              <a:buFont typeface="Arial" pitchFamily="34" charset="0"/>
              <a:buChar char="▪"/>
            </a:pPr>
            <a:r>
              <a:rPr lang="en-US" sz="1100" dirty="0" smtClean="0"/>
              <a:t>Branding, marketing, IP protection</a:t>
            </a:r>
          </a:p>
        </p:txBody>
      </p:sp>
      <p:sp>
        <p:nvSpPr>
          <p:cNvPr id="7" name="Pentagon 6"/>
          <p:cNvSpPr/>
          <p:nvPr/>
        </p:nvSpPr>
        <p:spPr bwMode="auto">
          <a:xfrm>
            <a:off x="163508" y="2349884"/>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100" dirty="0" smtClean="0">
                <a:solidFill>
                  <a:schemeClr val="bg1"/>
                </a:solidFill>
                <a:latin typeface="Arial"/>
              </a:rPr>
              <a:t>Other considerations</a:t>
            </a:r>
          </a:p>
        </p:txBody>
      </p:sp>
      <p:sp>
        <p:nvSpPr>
          <p:cNvPr id="10"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sz="1800" dirty="0" smtClean="0"/>
              <a:t>How to prevent value leakage</a:t>
            </a:r>
            <a:endParaRPr lang="en-GB" sz="1800" dirty="0"/>
          </a:p>
        </p:txBody>
      </p:sp>
      <p:sp>
        <p:nvSpPr>
          <p:cNvPr id="12" name="Rectangle 114"/>
          <p:cNvSpPr>
            <a:spLocks noChangeArrowheads="1"/>
          </p:cNvSpPr>
          <p:nvPr>
            <p:custDataLst>
              <p:tags r:id="rId3"/>
            </p:custDataLst>
          </p:nvPr>
        </p:nvSpPr>
        <p:spPr bwMode="auto">
          <a:xfrm>
            <a:off x="1615140" y="4420396"/>
            <a:ext cx="7352643" cy="188101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lnSpc>
                <a:spcPts val="1400"/>
              </a:lnSpc>
              <a:spcBef>
                <a:spcPts val="300"/>
              </a:spcBef>
              <a:spcAft>
                <a:spcPts val="300"/>
              </a:spcAft>
              <a:buClr>
                <a:schemeClr val="accent1"/>
              </a:buClr>
              <a:buSzPct val="75000"/>
            </a:pPr>
            <a:r>
              <a:rPr lang="en-US" sz="1100" b="1" dirty="0" smtClean="0"/>
              <a:t>Potential value leakages over which </a:t>
            </a:r>
            <a:r>
              <a:rPr lang="en-GB" sz="1100" b="1" dirty="0" smtClean="0"/>
              <a:t>purchaser may require representations and warranties:</a:t>
            </a:r>
            <a:endParaRPr lang="en-US" sz="1100" b="1" dirty="0" smtClean="0"/>
          </a:p>
          <a:p>
            <a:pPr marL="231775" lvl="1" indent="-230188">
              <a:lnSpc>
                <a:spcPts val="1300"/>
              </a:lnSpc>
              <a:spcBef>
                <a:spcPts val="300"/>
              </a:spcBef>
              <a:spcAft>
                <a:spcPts val="300"/>
              </a:spcAft>
              <a:buClr>
                <a:schemeClr val="accent1"/>
              </a:buClr>
              <a:buSzPct val="125000"/>
              <a:buFont typeface="Arial" pitchFamily="34" charset="0"/>
              <a:buChar char="▪"/>
            </a:pPr>
            <a:r>
              <a:rPr lang="en-US" sz="1100" dirty="0" smtClean="0"/>
              <a:t>Distributions (e.g. dividends)</a:t>
            </a:r>
          </a:p>
          <a:p>
            <a:pPr marL="231775" lvl="1" indent="-230188">
              <a:lnSpc>
                <a:spcPts val="1300"/>
              </a:lnSpc>
              <a:spcBef>
                <a:spcPts val="300"/>
              </a:spcBef>
              <a:spcAft>
                <a:spcPts val="300"/>
              </a:spcAft>
              <a:buClr>
                <a:schemeClr val="accent1"/>
              </a:buClr>
              <a:buSzPct val="125000"/>
              <a:buFont typeface="Arial" pitchFamily="34" charset="0"/>
              <a:buChar char="▪"/>
            </a:pPr>
            <a:r>
              <a:rPr lang="en-US" sz="1100" dirty="0" smtClean="0"/>
              <a:t>Excessive management charges from the Vendor</a:t>
            </a:r>
          </a:p>
          <a:p>
            <a:pPr marL="231775" lvl="1" indent="-230188">
              <a:lnSpc>
                <a:spcPts val="1300"/>
              </a:lnSpc>
              <a:spcBef>
                <a:spcPts val="300"/>
              </a:spcBef>
              <a:spcAft>
                <a:spcPts val="300"/>
              </a:spcAft>
              <a:buClr>
                <a:schemeClr val="accent1"/>
              </a:buClr>
              <a:buSzPct val="125000"/>
              <a:buFont typeface="Arial" pitchFamily="34" charset="0"/>
              <a:buChar char="▪"/>
            </a:pPr>
            <a:r>
              <a:rPr lang="en-US" sz="1100" dirty="0" smtClean="0"/>
              <a:t>Non-arm’s length transactions with the Vendor, the Vendor’s Group or any connected party</a:t>
            </a:r>
          </a:p>
          <a:p>
            <a:pPr marL="231775" lvl="1" indent="-230188">
              <a:lnSpc>
                <a:spcPts val="1300"/>
              </a:lnSpc>
              <a:spcBef>
                <a:spcPts val="300"/>
              </a:spcBef>
              <a:spcAft>
                <a:spcPts val="300"/>
              </a:spcAft>
              <a:buClr>
                <a:schemeClr val="accent1"/>
              </a:buClr>
              <a:buSzPct val="125000"/>
              <a:buFont typeface="Arial" pitchFamily="34" charset="0"/>
              <a:buChar char="▪"/>
            </a:pPr>
            <a:r>
              <a:rPr lang="en-US" sz="1100" dirty="0" smtClean="0"/>
              <a:t>Increased costs (e.g. from pay-rises or bonuses; unfavorable terms on new/renewed contracts etc)</a:t>
            </a:r>
          </a:p>
          <a:p>
            <a:pPr marL="231775" lvl="1" indent="-230188">
              <a:lnSpc>
                <a:spcPts val="1300"/>
              </a:lnSpc>
              <a:spcBef>
                <a:spcPts val="300"/>
              </a:spcBef>
              <a:spcAft>
                <a:spcPts val="300"/>
              </a:spcAft>
              <a:buClr>
                <a:schemeClr val="accent1"/>
              </a:buClr>
              <a:buSzPct val="125000"/>
              <a:buFont typeface="Arial" pitchFamily="34" charset="0"/>
              <a:buChar char="▪"/>
            </a:pPr>
            <a:r>
              <a:rPr lang="en-US" sz="1100" dirty="0" smtClean="0"/>
              <a:t>Disposal of assets at an under-value</a:t>
            </a:r>
          </a:p>
          <a:p>
            <a:pPr marL="231775" lvl="1" indent="-230188">
              <a:lnSpc>
                <a:spcPts val="1300"/>
              </a:lnSpc>
              <a:spcBef>
                <a:spcPts val="300"/>
              </a:spcBef>
              <a:spcAft>
                <a:spcPts val="300"/>
              </a:spcAft>
              <a:buClr>
                <a:schemeClr val="accent1"/>
              </a:buClr>
              <a:buSzPct val="125000"/>
              <a:buFont typeface="Arial" pitchFamily="34" charset="0"/>
              <a:buChar char="▪"/>
            </a:pPr>
            <a:r>
              <a:rPr lang="en-US" sz="1100" dirty="0" smtClean="0"/>
              <a:t>Events giving rise to provisions or liabilities not reflected in the accounts at the Effective Date (e.g. loss of stock or fixed assets; contamination of a site, other ‘non-adjusting’ post balance sheet events, etc)</a:t>
            </a:r>
          </a:p>
        </p:txBody>
      </p:sp>
      <p:sp>
        <p:nvSpPr>
          <p:cNvPr id="13" name="Pentagon 12"/>
          <p:cNvSpPr/>
          <p:nvPr/>
        </p:nvSpPr>
        <p:spPr bwMode="auto">
          <a:xfrm>
            <a:off x="173028" y="4450212"/>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100" dirty="0" smtClean="0">
                <a:solidFill>
                  <a:schemeClr val="bg1"/>
                </a:solidFill>
                <a:latin typeface="Arial"/>
              </a:rPr>
              <a:t>Representations and warranties</a:t>
            </a:r>
          </a:p>
        </p:txBody>
      </p:sp>
      <p:pic>
        <p:nvPicPr>
          <p:cNvPr id="14" name="Picture 13"/>
          <p:cNvPicPr>
            <a:picLocks noChangeAspect="1" noChangeArrowheads="1"/>
          </p:cNvPicPr>
          <p:nvPr/>
        </p:nvPicPr>
        <p:blipFill>
          <a:blip r:embed="rId6"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1" name="Rectangle 3"/>
          <p:cNvSpPr>
            <a:spLocks noGrp="1" noChangeArrowheads="1"/>
          </p:cNvSpPr>
          <p:nvPr>
            <p:ph type="body" idx="1"/>
          </p:nvPr>
        </p:nvSpPr>
        <p:spPr/>
        <p:txBody>
          <a:bodyPr/>
          <a:lstStyle/>
          <a:p>
            <a:pPr lvl="1">
              <a:buFont typeface="Wingdings" pitchFamily="2" charset="2"/>
              <a:buNone/>
            </a:pPr>
            <a:r>
              <a:rPr lang="en-GB" sz="1800" b="1" dirty="0"/>
              <a:t>Other issues:</a:t>
            </a:r>
          </a:p>
          <a:p>
            <a:pPr marL="228600" lvl="1" indent="-227013">
              <a:buSzPct val="125000"/>
              <a:buFont typeface="Arial" pitchFamily="34" charset="0"/>
              <a:buChar char="▪"/>
            </a:pPr>
            <a:r>
              <a:rPr lang="en-GB" sz="1800" dirty="0"/>
              <a:t>Vendor may want to include details of ‘Permitted Leakages’ – e.g. known transactions with Vendor Group</a:t>
            </a:r>
          </a:p>
          <a:p>
            <a:pPr marL="228600" lvl="1" indent="-227013">
              <a:buSzPct val="125000"/>
              <a:buFont typeface="Arial" pitchFamily="34" charset="0"/>
              <a:buChar char="▪"/>
            </a:pPr>
            <a:r>
              <a:rPr lang="en-GB" sz="1800" dirty="0"/>
              <a:t>Permitted Leakages can either be adjusted for in the SPA or reflected by Purchaser in headline price</a:t>
            </a:r>
          </a:p>
          <a:p>
            <a:pPr marL="228600" lvl="1" indent="-227013">
              <a:buSzPct val="125000"/>
              <a:buFont typeface="Arial" pitchFamily="34" charset="0"/>
              <a:buChar char="▪"/>
            </a:pPr>
            <a:r>
              <a:rPr lang="en-GB" sz="1800" dirty="0"/>
              <a:t>Purchaser may insist that any breach in </a:t>
            </a:r>
            <a:r>
              <a:rPr lang="en-GB" sz="1800" dirty="0" smtClean="0"/>
              <a:t>representations and warranties </a:t>
            </a:r>
            <a:r>
              <a:rPr lang="en-GB" sz="1800" dirty="0"/>
              <a:t>between Effective Date and Completion are not subject to </a:t>
            </a:r>
            <a:r>
              <a:rPr lang="en-GB" sz="1800" i="1" dirty="0"/>
              <a:t>de </a:t>
            </a:r>
            <a:r>
              <a:rPr lang="en-GB" sz="1800" i="1" dirty="0" err="1"/>
              <a:t>minimus</a:t>
            </a:r>
            <a:r>
              <a:rPr lang="en-GB" sz="1800" i="1" dirty="0"/>
              <a:t> </a:t>
            </a:r>
            <a:r>
              <a:rPr lang="en-GB" sz="1800" dirty="0"/>
              <a:t>thresholds</a:t>
            </a:r>
          </a:p>
          <a:p>
            <a:pPr marL="228600" lvl="1" indent="-227013">
              <a:buSzPct val="125000"/>
              <a:buFont typeface="Arial" pitchFamily="34" charset="0"/>
              <a:buChar char="▪"/>
            </a:pPr>
            <a:r>
              <a:rPr lang="en-GB" sz="1800" dirty="0"/>
              <a:t>Purchaser may insist that the time limit to make claims will be such that it includes at least one set of audited accounts</a:t>
            </a:r>
          </a:p>
          <a:p>
            <a:pPr lvl="1"/>
            <a:endParaRPr lang="en-GB" sz="1800" dirty="0"/>
          </a:p>
          <a:p>
            <a:endParaRPr lang="en-GB" sz="1800" b="0" dirty="0"/>
          </a:p>
        </p:txBody>
      </p:sp>
      <p:sp>
        <p:nvSpPr>
          <p:cNvPr id="5"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sz="1800" dirty="0" smtClean="0"/>
              <a:t>Value leakage</a:t>
            </a:r>
            <a:endParaRPr lang="en-GB" sz="1800" dirty="0"/>
          </a:p>
        </p:txBody>
      </p:sp>
      <p:pic>
        <p:nvPicPr>
          <p:cNvPr id="7" name="Picture 6"/>
          <p:cNvPicPr>
            <a:picLocks noChangeAspect="1" noChangeArrowheads="1"/>
          </p:cNvPicPr>
          <p:nvPr/>
        </p:nvPicPr>
        <p:blipFill>
          <a:blip r:embed="rId3"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p:txBody>
          <a:bodyPr/>
          <a:lstStyle/>
          <a:p>
            <a:pPr marL="228600" lvl="1" indent="-227013">
              <a:buSzPct val="125000"/>
              <a:buFont typeface="Arial" pitchFamily="34" charset="0"/>
              <a:buChar char="▪"/>
            </a:pPr>
            <a:r>
              <a:rPr lang="en-US" sz="1800" dirty="0">
                <a:solidFill>
                  <a:schemeClr val="accent2"/>
                </a:solidFill>
              </a:rPr>
              <a:t>Sellers Argue</a:t>
            </a:r>
            <a:r>
              <a:rPr lang="en-US" sz="1800" dirty="0"/>
              <a:t>: </a:t>
            </a:r>
            <a:r>
              <a:rPr lang="en-US" sz="1800" i="1" dirty="0"/>
              <a:t>“Consideration not received until closing, so we want compensation for all profits earned in that period, or loss of interest on consideration.”</a:t>
            </a:r>
          </a:p>
          <a:p>
            <a:pPr marL="228600" lvl="1" indent="-227013">
              <a:buSzPct val="125000"/>
              <a:buFont typeface="Arial" pitchFamily="34" charset="0"/>
              <a:buChar char="▪"/>
            </a:pPr>
            <a:r>
              <a:rPr lang="en-US" sz="1800" dirty="0">
                <a:solidFill>
                  <a:schemeClr val="folHlink"/>
                </a:solidFill>
              </a:rPr>
              <a:t>Buyers Argue</a:t>
            </a:r>
            <a:r>
              <a:rPr lang="en-US" sz="1800" dirty="0"/>
              <a:t>: </a:t>
            </a:r>
            <a:r>
              <a:rPr lang="en-US" sz="1800" i="1" dirty="0"/>
              <a:t>“We are at-risk for underperformance from the Effective Date – the best we will offer is a risk-free rate.”</a:t>
            </a:r>
          </a:p>
          <a:p>
            <a:pPr lvl="1">
              <a:buSzPct val="125000"/>
              <a:buFont typeface="Arial" pitchFamily="34" charset="0"/>
              <a:buChar char="▪"/>
            </a:pPr>
            <a:endParaRPr lang="en-US" sz="1800" i="1" dirty="0"/>
          </a:p>
          <a:p>
            <a:pPr marL="228600" lvl="1" indent="-227013">
              <a:buSzPct val="125000"/>
              <a:buFont typeface="Arial" pitchFamily="34" charset="0"/>
              <a:buChar char="▪"/>
            </a:pPr>
            <a:r>
              <a:rPr lang="en-US" sz="1800" dirty="0"/>
              <a:t>What we see: A compromise!</a:t>
            </a:r>
          </a:p>
          <a:p>
            <a:pPr lvl="2" indent="-231775">
              <a:buSzPct val="100000"/>
            </a:pPr>
            <a:r>
              <a:rPr lang="en-US" sz="1800" dirty="0"/>
              <a:t>Usually based on an effective interest rate (related to </a:t>
            </a:r>
            <a:r>
              <a:rPr lang="en-US" sz="1800" i="1" dirty="0"/>
              <a:t>forecasted</a:t>
            </a:r>
            <a:r>
              <a:rPr lang="en-US" sz="1800" dirty="0"/>
              <a:t> profits)</a:t>
            </a:r>
          </a:p>
          <a:p>
            <a:pPr lvl="2" indent="-231775">
              <a:buSzPct val="100000"/>
            </a:pPr>
            <a:r>
              <a:rPr lang="en-US" sz="1800" dirty="0"/>
              <a:t>‘Profits’ for this purpose will often be the net profit (after tax and interest) on the basis that this is the maximum that could be ‘distributed’</a:t>
            </a:r>
          </a:p>
          <a:p>
            <a:pPr lvl="2" indent="-231775">
              <a:buSzPct val="100000"/>
            </a:pPr>
            <a:r>
              <a:rPr lang="en-US" sz="1800" dirty="0"/>
              <a:t>Sometimes buyers successfully reduce this for Capital Expenditure</a:t>
            </a:r>
          </a:p>
          <a:p>
            <a:pPr lvl="2">
              <a:buFont typeface="Symbol" pitchFamily="18" charset="2"/>
              <a:buNone/>
            </a:pPr>
            <a:endParaRPr lang="en-US" sz="1800" dirty="0"/>
          </a:p>
        </p:txBody>
      </p:sp>
      <p:sp>
        <p:nvSpPr>
          <p:cNvPr id="5"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sz="1800" dirty="0" smtClean="0"/>
              <a:t>Value leakage (cont’d) </a:t>
            </a:r>
            <a:endParaRPr lang="en-GB" sz="1800" dirty="0"/>
          </a:p>
        </p:txBody>
      </p:sp>
      <p:pic>
        <p:nvPicPr>
          <p:cNvPr id="7" name="Picture 6"/>
          <p:cNvPicPr>
            <a:picLocks noChangeAspect="1" noChangeArrowheads="1"/>
          </p:cNvPicPr>
          <p:nvPr/>
        </p:nvPicPr>
        <p:blipFill>
          <a:blip r:embed="rId3"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sz="1800" dirty="0" smtClean="0"/>
              <a:t>Due diligence considerations</a:t>
            </a:r>
            <a:endParaRPr lang="en-GB" sz="1800" dirty="0"/>
          </a:p>
        </p:txBody>
      </p:sp>
      <p:sp>
        <p:nvSpPr>
          <p:cNvPr id="14" name="Rectangle 115"/>
          <p:cNvSpPr>
            <a:spLocks noChangeArrowheads="1"/>
          </p:cNvSpPr>
          <p:nvPr>
            <p:custDataLst>
              <p:tags r:id="rId1"/>
            </p:custDataLst>
          </p:nvPr>
        </p:nvSpPr>
        <p:spPr bwMode="auto">
          <a:xfrm>
            <a:off x="244444" y="1078127"/>
            <a:ext cx="8627952" cy="521043"/>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defTabSz="762000">
              <a:spcBef>
                <a:spcPct val="20000"/>
              </a:spcBef>
            </a:pPr>
            <a:r>
              <a:rPr lang="en-US" sz="1200" b="1" dirty="0" smtClean="0">
                <a:solidFill>
                  <a:schemeClr val="accent4"/>
                </a:solidFill>
                <a:latin typeface="Arial"/>
              </a:rPr>
              <a:t>There are potential risks around value leakage if the leakage and ‘permitted leakage’ definitions, locked box representations and warranties and conduct of business vendor undertakings are not comprehensive.</a:t>
            </a:r>
          </a:p>
        </p:txBody>
      </p:sp>
      <p:sp>
        <p:nvSpPr>
          <p:cNvPr id="22" name="Rectangle 114"/>
          <p:cNvSpPr>
            <a:spLocks noChangeArrowheads="1"/>
          </p:cNvSpPr>
          <p:nvPr>
            <p:custDataLst>
              <p:tags r:id="rId2"/>
            </p:custDataLst>
          </p:nvPr>
        </p:nvSpPr>
        <p:spPr bwMode="auto">
          <a:xfrm>
            <a:off x="1746912" y="1670457"/>
            <a:ext cx="7092287" cy="232097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300"/>
              </a:spcAft>
              <a:buClr>
                <a:schemeClr val="accent1"/>
              </a:buClr>
              <a:buSzPct val="125000"/>
              <a:buFont typeface="Arial" pitchFamily="34" charset="0"/>
              <a:buChar char="▪"/>
            </a:pPr>
            <a:r>
              <a:rPr lang="en-US" sz="1200" dirty="0" smtClean="0"/>
              <a:t>Review drafting of conduct of business vendor undertakings, leakage and permitted leakage definitions, locked box representations and warranties included in the SPA.</a:t>
            </a:r>
          </a:p>
          <a:p>
            <a:pPr marL="231775" lvl="1" indent="-230188">
              <a:spcBef>
                <a:spcPts val="300"/>
              </a:spcBef>
              <a:spcAft>
                <a:spcPts val="300"/>
              </a:spcAft>
              <a:buClr>
                <a:schemeClr val="accent1"/>
              </a:buClr>
              <a:buSzPct val="125000"/>
              <a:buFont typeface="Arial" pitchFamily="34" charset="0"/>
              <a:buChar char="▪"/>
            </a:pPr>
            <a:r>
              <a:rPr lang="en-US" sz="1200" dirty="0" smtClean="0"/>
              <a:t>Analyze debt and debt-like items, including intercompany financing versus intercompany trading balances, (see net debt section) for consideration in the valuation.</a:t>
            </a:r>
          </a:p>
          <a:p>
            <a:pPr marL="231775" lvl="1" indent="-230188">
              <a:spcBef>
                <a:spcPts val="300"/>
              </a:spcBef>
              <a:spcAft>
                <a:spcPts val="300"/>
              </a:spcAft>
              <a:buClr>
                <a:schemeClr val="accent1"/>
              </a:buClr>
              <a:buSzPct val="125000"/>
              <a:buFont typeface="Arial" pitchFamily="34" charset="0"/>
              <a:buChar char="▪"/>
            </a:pPr>
            <a:r>
              <a:rPr lang="en-US" sz="1200" dirty="0" smtClean="0"/>
              <a:t>Analyze normal level of working capital (see working capital section) for consideration in the valuation.</a:t>
            </a:r>
          </a:p>
          <a:p>
            <a:pPr marL="231775" lvl="1" indent="-230188">
              <a:spcBef>
                <a:spcPts val="300"/>
              </a:spcBef>
              <a:spcAft>
                <a:spcPts val="300"/>
              </a:spcAft>
              <a:buClr>
                <a:schemeClr val="accent1"/>
              </a:buClr>
              <a:buSzPct val="125000"/>
              <a:buFont typeface="Arial" pitchFamily="34" charset="0"/>
              <a:buChar char="▪"/>
            </a:pPr>
            <a:r>
              <a:rPr lang="en-US" sz="1200" dirty="0" smtClean="0"/>
              <a:t>Analyze the forecast trading period between the effective date and completion date and the permitted leakage schedule which will factor into the valuation.</a:t>
            </a:r>
          </a:p>
          <a:p>
            <a:pPr marL="231775" lvl="1" indent="-230188">
              <a:spcBef>
                <a:spcPts val="300"/>
              </a:spcBef>
              <a:spcAft>
                <a:spcPts val="300"/>
              </a:spcAft>
              <a:buClr>
                <a:schemeClr val="accent1"/>
              </a:buClr>
              <a:buSzPct val="125000"/>
              <a:buFont typeface="Arial" pitchFamily="34" charset="0"/>
              <a:buChar char="▪"/>
            </a:pPr>
            <a:r>
              <a:rPr lang="en-US" sz="1200" dirty="0" smtClean="0"/>
              <a:t>Analyze the forecast intercompany trading in the period between the effective date and completion date to identify intercompany payments which should be classified as leakage rather than trading.</a:t>
            </a:r>
          </a:p>
          <a:p>
            <a:pPr marL="231775" lvl="1" indent="-230188">
              <a:spcBef>
                <a:spcPts val="300"/>
              </a:spcBef>
              <a:spcAft>
                <a:spcPts val="300"/>
              </a:spcAft>
              <a:buClr>
                <a:schemeClr val="accent1"/>
              </a:buClr>
              <a:buSzPct val="75000"/>
              <a:buFont typeface="Wingdings" pitchFamily="2" charset="2"/>
              <a:buChar char="l"/>
            </a:pPr>
            <a:endParaRPr lang="en-US" sz="1200" dirty="0" smtClean="0"/>
          </a:p>
        </p:txBody>
      </p:sp>
      <p:sp>
        <p:nvSpPr>
          <p:cNvPr id="23" name="Pentagon 22"/>
          <p:cNvSpPr/>
          <p:nvPr/>
        </p:nvSpPr>
        <p:spPr bwMode="auto">
          <a:xfrm>
            <a:off x="304800" y="1670455"/>
            <a:ext cx="1524000" cy="695373"/>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Due diligence scope considerations</a:t>
            </a:r>
          </a:p>
        </p:txBody>
      </p:sp>
      <p:sp>
        <p:nvSpPr>
          <p:cNvPr id="24" name="Rounded Rectangle 23"/>
          <p:cNvSpPr/>
          <p:nvPr/>
        </p:nvSpPr>
        <p:spPr bwMode="auto">
          <a:xfrm>
            <a:off x="1761753" y="4093029"/>
            <a:ext cx="7162800" cy="2264229"/>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defRPr/>
            </a:pPr>
            <a:r>
              <a:rPr lang="en-US" sz="1200" b="1" kern="0" dirty="0" smtClean="0">
                <a:solidFill>
                  <a:schemeClr val="accent1"/>
                </a:solidFill>
              </a:rPr>
              <a:t>Common pitfalls include…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Locked box balance sheet is not audited and/or has not been subject to proper year end cut off procedures.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locked box balance sheet is a pro forma locked box balance sheet (e.g. assuming a certain business is not included) and did not actually exist at the effective balance sheet, so may not be robust.</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vendor is unable to separate intercompany balances between trading and financing balances.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leakage definition does not capture all items of potential leakage. The permitted leakage is sought to be covered off through legal definitions and is not quantified. A schedule of amounts of permitted leakage should be included in the SPA.</a:t>
            </a:r>
          </a:p>
          <a:p>
            <a:pPr marL="228600" lvl="2" indent="-228600" fontAlgn="auto">
              <a:spcBef>
                <a:spcPts val="300"/>
              </a:spcBef>
              <a:spcAft>
                <a:spcPts val="300"/>
              </a:spcAft>
              <a:buClr>
                <a:schemeClr val="accent1"/>
              </a:buClr>
              <a:buSzPct val="75000"/>
              <a:buFont typeface="Wingdings" pitchFamily="2" charset="2"/>
              <a:buChar char="l"/>
              <a:defRPr/>
            </a:pPr>
            <a:endParaRPr lang="en-US" sz="1200" kern="0" dirty="0" smtClean="0"/>
          </a:p>
        </p:txBody>
      </p:sp>
      <p:pic>
        <p:nvPicPr>
          <p:cNvPr id="8" name="Picture 7"/>
          <p:cNvPicPr>
            <a:picLocks noChangeAspect="1" noChangeArrowheads="1"/>
          </p:cNvPicPr>
          <p:nvPr/>
        </p:nvPicPr>
        <p:blipFill>
          <a:blip r:embed="rId5"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dirty="0" smtClean="0"/>
              <a:t>The purpose of this document is to assist professionals in gaining an understanding of locked- box as a completion mechanism. This document provides an overview, key considerations and guidance on how to prevent value leakage in a locked-box. </a:t>
            </a:r>
          </a:p>
          <a:p>
            <a:r>
              <a:rPr lang="en-GB" dirty="0" smtClean="0"/>
              <a:t>Note: This document is part of the sale and purchase agreement (SPA) section of the </a:t>
            </a:r>
            <a:r>
              <a:rPr lang="en-GB" dirty="0" err="1" smtClean="0"/>
              <a:t>FDD</a:t>
            </a:r>
            <a:r>
              <a:rPr lang="en-GB" dirty="0" smtClean="0"/>
              <a:t> toolkit.  Key concepts of SPA, closing accounts mechanism, representations and warranties and indemnities, definitions are all separate documents within the SPA section. </a:t>
            </a:r>
            <a:endParaRPr lang="en-US" dirty="0"/>
          </a:p>
        </p:txBody>
      </p:sp>
      <p:grpSp>
        <p:nvGrpSpPr>
          <p:cNvPr id="36" name="Group 35"/>
          <p:cNvGrpSpPr/>
          <p:nvPr/>
        </p:nvGrpSpPr>
        <p:grpSpPr bwMode="gray">
          <a:xfrm>
            <a:off x="6196013" y="40210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
        <p:nvSpPr>
          <p:cNvPr id="21" name="Right Brace 20"/>
          <p:cNvSpPr/>
          <p:nvPr/>
        </p:nvSpPr>
        <p:spPr>
          <a:xfrm>
            <a:off x="1854200" y="4356100"/>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US" altLang="en-US" sz="1600" b="0" dirty="0" smtClean="0">
                <a:solidFill>
                  <a:schemeClr val="accent1">
                    <a:lumMod val="20000"/>
                    <a:lumOff val="80000"/>
                  </a:schemeClr>
                </a:solidFill>
                <a:latin typeface="Arial" charset="0"/>
                <a:cs typeface="Arial" charset="0"/>
              </a:rPr>
              <a:t>Completion mechanism: Locked-box</a:t>
            </a:r>
            <a:br>
              <a:rPr lang="en-US" altLang="en-US" sz="16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2492990"/>
          </a:xfrm>
          <a:prstGeom prst="rect">
            <a:avLst/>
          </a:prstGeom>
          <a:noFill/>
          <a:ln w="9525">
            <a:noFill/>
            <a:miter lim="800000"/>
            <a:headEnd/>
            <a:tailEnd/>
          </a:ln>
        </p:spPr>
        <p:txBody>
          <a:bodyPr>
            <a:spAutoFit/>
          </a:bodyPr>
          <a:lstStyle/>
          <a:p>
            <a:pPr marL="407987" lvl="2" indent="-227013">
              <a:spcBef>
                <a:spcPts val="300"/>
              </a:spcBef>
              <a:spcAft>
                <a:spcPts val="300"/>
              </a:spcAft>
              <a:buClr>
                <a:schemeClr val="accent1"/>
              </a:buClr>
              <a:buSzPct val="125000"/>
              <a:buFont typeface="Arial" pitchFamily="34" charset="0"/>
              <a:buChar char="▪"/>
            </a:pPr>
            <a:r>
              <a:rPr lang="en-GB" dirty="0" smtClean="0"/>
              <a:t>Overview</a:t>
            </a:r>
          </a:p>
          <a:p>
            <a:pPr marL="407987" lvl="2" indent="-227013">
              <a:spcBef>
                <a:spcPts val="300"/>
              </a:spcBef>
              <a:spcAft>
                <a:spcPts val="300"/>
              </a:spcAft>
              <a:buClr>
                <a:schemeClr val="accent1"/>
              </a:buClr>
              <a:buSzPct val="125000"/>
              <a:buFont typeface="Arial" pitchFamily="34" charset="0"/>
              <a:buChar char="▪"/>
            </a:pPr>
            <a:r>
              <a:rPr lang="en-GB" dirty="0" smtClean="0"/>
              <a:t>Key considerations</a:t>
            </a:r>
          </a:p>
          <a:p>
            <a:pPr marL="407987" lvl="2" indent="-227013">
              <a:spcBef>
                <a:spcPts val="300"/>
              </a:spcBef>
              <a:spcAft>
                <a:spcPts val="300"/>
              </a:spcAft>
              <a:buClr>
                <a:schemeClr val="accent1"/>
              </a:buClr>
              <a:buSzPct val="125000"/>
              <a:buFont typeface="Arial" pitchFamily="34" charset="0"/>
              <a:buChar char="▪"/>
            </a:pPr>
            <a:r>
              <a:rPr lang="en-GB" dirty="0" smtClean="0"/>
              <a:t>Vendor’s perspective</a:t>
            </a:r>
          </a:p>
          <a:p>
            <a:pPr marL="407987" lvl="2" indent="-227013">
              <a:spcBef>
                <a:spcPts val="300"/>
              </a:spcBef>
              <a:spcAft>
                <a:spcPts val="300"/>
              </a:spcAft>
              <a:buClr>
                <a:schemeClr val="accent1"/>
              </a:buClr>
              <a:buSzPct val="125000"/>
              <a:buFont typeface="Arial" pitchFamily="34" charset="0"/>
              <a:buChar char="▪"/>
            </a:pPr>
            <a:r>
              <a:rPr lang="en-GB" dirty="0" smtClean="0"/>
              <a:t>Purchaser’s perspective</a:t>
            </a:r>
          </a:p>
          <a:p>
            <a:pPr marL="407987" lvl="2" indent="-227013">
              <a:spcBef>
                <a:spcPts val="300"/>
              </a:spcBef>
              <a:spcAft>
                <a:spcPts val="300"/>
              </a:spcAft>
              <a:buClr>
                <a:schemeClr val="accent1"/>
              </a:buClr>
              <a:buSzPct val="125000"/>
              <a:buFont typeface="Arial" pitchFamily="34" charset="0"/>
              <a:buChar char="▪"/>
            </a:pPr>
            <a:r>
              <a:rPr lang="en-GB" dirty="0" smtClean="0"/>
              <a:t>When is it appropriate</a:t>
            </a:r>
          </a:p>
          <a:p>
            <a:pPr marL="407987" lvl="2" indent="-227013">
              <a:spcBef>
                <a:spcPts val="300"/>
              </a:spcBef>
              <a:spcAft>
                <a:spcPts val="300"/>
              </a:spcAft>
              <a:buClr>
                <a:schemeClr val="accent1"/>
              </a:buClr>
              <a:buSzPct val="125000"/>
              <a:buFont typeface="Arial" pitchFamily="34" charset="0"/>
              <a:buChar char="▪"/>
            </a:pPr>
            <a:r>
              <a:rPr lang="en-GB" dirty="0" smtClean="0"/>
              <a:t>How to prevent value leakage</a:t>
            </a:r>
          </a:p>
          <a:p>
            <a:pPr marL="407987" lvl="2" indent="-227013">
              <a:spcBef>
                <a:spcPts val="300"/>
              </a:spcBef>
              <a:spcAft>
                <a:spcPts val="300"/>
              </a:spcAft>
              <a:buClr>
                <a:schemeClr val="accent1"/>
              </a:buClr>
              <a:buSzPct val="125000"/>
              <a:buFont typeface="Arial" pitchFamily="34" charset="0"/>
              <a:buChar char="▪"/>
            </a:pPr>
            <a:r>
              <a:rPr lang="en-GB" dirty="0" smtClean="0"/>
              <a:t>Due diligence considerations</a:t>
            </a:r>
          </a:p>
        </p:txBody>
      </p:sp>
      <p:pic>
        <p:nvPicPr>
          <p:cNvPr id="6" name="Picture 5"/>
          <p:cNvPicPr>
            <a:picLocks noChangeAspect="1" noChangeArrowheads="1"/>
          </p:cNvPicPr>
          <p:nvPr/>
        </p:nvPicPr>
        <p:blipFill>
          <a:blip r:embed="rId4"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1" name="Rectangle 114"/>
          <p:cNvSpPr>
            <a:spLocks noChangeArrowheads="1"/>
          </p:cNvSpPr>
          <p:nvPr>
            <p:custDataLst>
              <p:tags r:id="rId1"/>
            </p:custDataLst>
          </p:nvPr>
        </p:nvSpPr>
        <p:spPr bwMode="auto">
          <a:xfrm>
            <a:off x="1746912" y="1098957"/>
            <a:ext cx="7092287" cy="179664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300"/>
              </a:spcAft>
              <a:buClr>
                <a:schemeClr val="accent1"/>
              </a:buClr>
              <a:buSzPct val="125000"/>
              <a:buFont typeface="Arial" pitchFamily="34" charset="0"/>
              <a:buChar char="▪"/>
            </a:pPr>
            <a:r>
              <a:rPr lang="en-US" sz="1200" dirty="0" smtClean="0"/>
              <a:t>In a Locked Box mechanism, all price adjustments are agreed at signing - there is no closing accounts process</a:t>
            </a:r>
          </a:p>
          <a:p>
            <a:pPr marL="231775" lvl="1" indent="-230188">
              <a:spcBef>
                <a:spcPts val="300"/>
              </a:spcBef>
              <a:spcAft>
                <a:spcPts val="300"/>
              </a:spcAft>
              <a:buClr>
                <a:schemeClr val="accent1"/>
              </a:buClr>
              <a:buSzPct val="125000"/>
              <a:buFont typeface="Arial" pitchFamily="34" charset="0"/>
              <a:buChar char="▪"/>
            </a:pPr>
            <a:r>
              <a:rPr lang="en-US" sz="1200" dirty="0" smtClean="0"/>
              <a:t>The name ‘Locked Box’ refers to the contractual protections needed to prevent value-leakage between the Effective Date and Completion </a:t>
            </a:r>
          </a:p>
          <a:p>
            <a:pPr marL="231775" lvl="1" indent="-230188">
              <a:spcBef>
                <a:spcPts val="300"/>
              </a:spcBef>
              <a:spcAft>
                <a:spcPts val="300"/>
              </a:spcAft>
              <a:buClr>
                <a:schemeClr val="accent1"/>
              </a:buClr>
              <a:buSzPct val="125000"/>
              <a:buFont typeface="Arial" pitchFamily="34" charset="0"/>
              <a:buChar char="▪"/>
            </a:pPr>
            <a:r>
              <a:rPr lang="en-GB" sz="1200" kern="0" dirty="0" smtClean="0">
                <a:solidFill>
                  <a:srgbClr val="000000"/>
                </a:solidFill>
              </a:rPr>
              <a:t>There is no purchase price adjustment where a locked box mechanism is used. The purchaser agrees a purchase price based on a recent historical balance sheet (‘locked box balance sheet’) i.e. assuming that the purchaser is buying the business at that balance sheet date (‘effective date’). The purchaser pays the purchase price on the completion date.</a:t>
            </a:r>
            <a:endParaRPr lang="en-GB" sz="1200" kern="0" dirty="0" smtClean="0"/>
          </a:p>
          <a:p>
            <a:pPr marL="231775" lvl="1" indent="-230188">
              <a:spcBef>
                <a:spcPts val="300"/>
              </a:spcBef>
              <a:spcAft>
                <a:spcPts val="300"/>
              </a:spcAft>
              <a:buClr>
                <a:schemeClr val="accent1"/>
              </a:buClr>
              <a:buSzPct val="75000"/>
              <a:buFont typeface="Wingdings" pitchFamily="2" charset="2"/>
              <a:buChar char="l"/>
            </a:pPr>
            <a:endParaRPr lang="en-US" sz="1200" dirty="0" smtClean="0"/>
          </a:p>
        </p:txBody>
      </p:sp>
      <p:sp>
        <p:nvSpPr>
          <p:cNvPr id="22" name="Pentagon 21"/>
          <p:cNvSpPr/>
          <p:nvPr/>
        </p:nvSpPr>
        <p:spPr bwMode="auto">
          <a:xfrm>
            <a:off x="304800" y="10989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Locked-box</a:t>
            </a:r>
          </a:p>
        </p:txBody>
      </p:sp>
      <p:sp>
        <p:nvSpPr>
          <p:cNvPr id="16"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sz="1800" dirty="0" smtClean="0"/>
              <a:t>Overview</a:t>
            </a:r>
            <a:endParaRPr lang="en-GB" sz="1800" dirty="0"/>
          </a:p>
        </p:txBody>
      </p:sp>
      <p:sp>
        <p:nvSpPr>
          <p:cNvPr id="20" name="Rounded Rectangle 19"/>
          <p:cNvSpPr/>
          <p:nvPr/>
        </p:nvSpPr>
        <p:spPr bwMode="auto">
          <a:xfrm>
            <a:off x="1703696" y="3011714"/>
            <a:ext cx="7162800" cy="3048000"/>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Under a locked box mechanism, the purchaser has economic control from the effective date i.e., takes on the financial risks and rewards of ownership of the business from the effective date. (‘locked box balance sheet date’).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By exchange of contracts, the level of working capital and net debt are known and fixed as of the effective date.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purchaser will therefore factor into the purchase price any debt and or working capital surplus or shortfall (relative to normal working capital) existing in the locked box balance sheet at the effective date.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Although, the purchaser has economic control from the effective date, the purchaser will not get actual control until the completion date. The vendor will continue to manage the business until the completion date, so it is important that there is no leakage of value between the effective date and completion date (i.e. The locked box is locked).</a:t>
            </a:r>
          </a:p>
          <a:p>
            <a:pPr marL="228600" lvl="2" indent="-228600">
              <a:spcBef>
                <a:spcPts val="300"/>
              </a:spcBef>
              <a:spcAft>
                <a:spcPts val="300"/>
              </a:spcAft>
              <a:buClr>
                <a:schemeClr val="accent1"/>
              </a:buClr>
              <a:buSzPct val="125000"/>
              <a:buFont typeface="Arial" pitchFamily="34" charset="0"/>
              <a:buChar char="▪"/>
              <a:defRPr/>
            </a:pPr>
            <a:r>
              <a:rPr lang="en-GB" sz="1200" kern="0" dirty="0" smtClean="0"/>
              <a:t>See subsequent pages for an illustrative timeline of the locked-box mechanism.</a:t>
            </a:r>
          </a:p>
        </p:txBody>
      </p:sp>
      <p:sp>
        <p:nvSpPr>
          <p:cNvPr id="29" name="Pentagon 28"/>
          <p:cNvSpPr/>
          <p:nvPr/>
        </p:nvSpPr>
        <p:spPr bwMode="auto">
          <a:xfrm>
            <a:off x="325651" y="3024302"/>
            <a:ext cx="1476232" cy="3049682"/>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How does locked-box work?</a:t>
            </a:r>
          </a:p>
        </p:txBody>
      </p:sp>
      <p:pic>
        <p:nvPicPr>
          <p:cNvPr id="10" name="Picture 9"/>
          <p:cNvPicPr>
            <a:picLocks noChangeAspect="1" noChangeArrowheads="1"/>
          </p:cNvPicPr>
          <p:nvPr/>
        </p:nvPicPr>
        <p:blipFill>
          <a:blip r:embed="rId4"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altLang="en-US" sz="1800" dirty="0" smtClean="0"/>
              <a:t>O</a:t>
            </a:r>
            <a:r>
              <a:rPr lang="en-GB" sz="1800" dirty="0" smtClean="0"/>
              <a:t>verview (cont’d)</a:t>
            </a:r>
            <a:endParaRPr lang="en-GB" sz="1800" dirty="0"/>
          </a:p>
        </p:txBody>
      </p:sp>
      <p:sp>
        <p:nvSpPr>
          <p:cNvPr id="6" name="Rounded Rectangle 5"/>
          <p:cNvSpPr/>
          <p:nvPr/>
        </p:nvSpPr>
        <p:spPr bwMode="auto">
          <a:xfrm>
            <a:off x="1732724" y="1095827"/>
            <a:ext cx="7162800" cy="3147561"/>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defRPr/>
            </a:pPr>
            <a:r>
              <a:rPr lang="en-US" sz="1200" b="1" kern="0" dirty="0" smtClean="0"/>
              <a:t>Features </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Removes the uncertainty of a post deal completion adjustment process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Still a relatively new concept and generally favors the vendor</a:t>
            </a:r>
          </a:p>
          <a:p>
            <a:pPr marL="228600" lvl="2" indent="-228600" fontAlgn="auto">
              <a:spcBef>
                <a:spcPts val="300"/>
              </a:spcBef>
              <a:spcAft>
                <a:spcPts val="300"/>
              </a:spcAft>
              <a:buClr>
                <a:schemeClr val="accent1"/>
              </a:buClr>
              <a:buSzPct val="75000"/>
              <a:defRPr/>
            </a:pPr>
            <a:r>
              <a:rPr lang="en-US" sz="1200" b="1" kern="0" dirty="0" smtClean="0"/>
              <a:t>Consideration in a locked-box</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A price is struck as at the ‘Effective date’ and there is no price adjustment, i.e. no closing accounts exercise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Purchaser pays a single amount which takes into account the debt and working capital position at the effective date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Debt and working capital are therefore fixed at an ‘Effective date’ prior to the ‘Completion date’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purchase price may also include an amount which reflects compensation to the vendor i.e. interest on purchase price between ‘Effective date’ and the ‘Completion date’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Profits between effective date and completion date accrue to the purchaser</a:t>
            </a:r>
          </a:p>
        </p:txBody>
      </p:sp>
      <p:sp>
        <p:nvSpPr>
          <p:cNvPr id="7" name="Pentagon 6"/>
          <p:cNvSpPr/>
          <p:nvPr/>
        </p:nvSpPr>
        <p:spPr bwMode="auto">
          <a:xfrm>
            <a:off x="354679" y="1108416"/>
            <a:ext cx="1476232" cy="3163548"/>
          </a:xfrm>
          <a:prstGeom prst="homePlate">
            <a:avLst>
              <a:gd name="adj" fmla="val 3472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What is unique about lock-box</a:t>
            </a:r>
          </a:p>
        </p:txBody>
      </p:sp>
      <p:pic>
        <p:nvPicPr>
          <p:cNvPr id="8" name="Picture 7"/>
          <p:cNvPicPr>
            <a:picLocks noChangeAspect="1" noChangeArrowheads="1"/>
          </p:cNvPicPr>
          <p:nvPr/>
        </p:nvPicPr>
        <p:blipFill>
          <a:blip r:embed="rId3"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1139" y="1041400"/>
            <a:ext cx="4264025" cy="4525962"/>
          </a:xfrm>
        </p:spPr>
        <p:txBody>
          <a:bodyPr/>
          <a:lstStyle/>
          <a:p>
            <a:pPr lvl="2">
              <a:lnSpc>
                <a:spcPts val="1300"/>
              </a:lnSpc>
              <a:spcAft>
                <a:spcPts val="0"/>
              </a:spcAft>
              <a:buNone/>
            </a:pPr>
            <a:r>
              <a:rPr lang="en-GB" sz="900" b="1" dirty="0" smtClean="0">
                <a:solidFill>
                  <a:srgbClr val="00338D"/>
                </a:solidFill>
                <a:cs typeface="Arial" charset="0"/>
              </a:rPr>
              <a:t>Value leakage</a:t>
            </a:r>
          </a:p>
          <a:p>
            <a:pPr lvl="2">
              <a:lnSpc>
                <a:spcPts val="1300"/>
              </a:lnSpc>
              <a:spcAft>
                <a:spcPts val="0"/>
              </a:spcAft>
              <a:buSzPct val="125000"/>
              <a:buFont typeface="Arial" pitchFamily="34" charset="0"/>
              <a:buChar char="▪"/>
            </a:pPr>
            <a:r>
              <a:rPr lang="en-GB" sz="900" dirty="0" smtClean="0">
                <a:solidFill>
                  <a:srgbClr val="000000"/>
                </a:solidFill>
                <a:cs typeface="Arial" charset="0"/>
              </a:rPr>
              <a:t>Protection against leakage is normally provided by the SPA. For the historical period from the effective date to the exchange date, the vendor would normally provide a warranty that there hasn’t been any leakage (except ‘permitted leakage’) for that historical period.</a:t>
            </a:r>
          </a:p>
          <a:p>
            <a:pPr lvl="2">
              <a:lnSpc>
                <a:spcPts val="1300"/>
              </a:lnSpc>
              <a:spcAft>
                <a:spcPts val="0"/>
              </a:spcAft>
              <a:buSzPct val="125000"/>
              <a:buFont typeface="Arial" pitchFamily="34" charset="0"/>
              <a:buChar char="▪"/>
            </a:pPr>
            <a:r>
              <a:rPr lang="en-GB" sz="900" dirty="0" smtClean="0">
                <a:solidFill>
                  <a:srgbClr val="000000"/>
                </a:solidFill>
                <a:cs typeface="Arial" charset="0"/>
              </a:rPr>
              <a:t>For the future period from exchange to completion, the vendor would typically agree in the SPA to vendor undertakings as to how they conduct the business for this future period prior to the purchaser getting actual control of the business. This places restrictions on the vendor activities that could strip value from the business for that period. Examples of business conduct restrictions include:</a:t>
            </a:r>
          </a:p>
          <a:p>
            <a:pPr lvl="3">
              <a:lnSpc>
                <a:spcPts val="1300"/>
              </a:lnSpc>
              <a:spcAft>
                <a:spcPts val="0"/>
              </a:spcAft>
              <a:buSzPct val="100000"/>
            </a:pPr>
            <a:r>
              <a:rPr lang="en-GB" sz="900" dirty="0" smtClean="0">
                <a:solidFill>
                  <a:srgbClr val="000000"/>
                </a:solidFill>
                <a:cs typeface="Arial" charset="0"/>
              </a:rPr>
              <a:t>Payment of dividends</a:t>
            </a:r>
          </a:p>
          <a:p>
            <a:pPr lvl="3">
              <a:lnSpc>
                <a:spcPts val="1300"/>
              </a:lnSpc>
              <a:spcAft>
                <a:spcPts val="0"/>
              </a:spcAft>
              <a:buSzPct val="100000"/>
            </a:pPr>
            <a:r>
              <a:rPr lang="en-GB" sz="900" dirty="0" smtClean="0">
                <a:solidFill>
                  <a:srgbClr val="000000"/>
                </a:solidFill>
                <a:cs typeface="Arial" charset="0"/>
              </a:rPr>
              <a:t>Agreement/termination of large or long-term contracts</a:t>
            </a:r>
          </a:p>
          <a:p>
            <a:pPr lvl="3">
              <a:lnSpc>
                <a:spcPts val="1300"/>
              </a:lnSpc>
              <a:spcAft>
                <a:spcPts val="0"/>
              </a:spcAft>
              <a:buSzPct val="100000"/>
            </a:pPr>
            <a:r>
              <a:rPr lang="en-GB" sz="900" dirty="0" smtClean="0">
                <a:solidFill>
                  <a:srgbClr val="000000"/>
                </a:solidFill>
                <a:cs typeface="Arial" charset="0"/>
              </a:rPr>
              <a:t>Purchase/disposal of large fixed assets/businesses</a:t>
            </a:r>
          </a:p>
          <a:p>
            <a:pPr lvl="3">
              <a:lnSpc>
                <a:spcPts val="1300"/>
              </a:lnSpc>
              <a:spcAft>
                <a:spcPts val="0"/>
              </a:spcAft>
              <a:buSzPct val="100000"/>
            </a:pPr>
            <a:r>
              <a:rPr lang="en-GB" sz="900" dirty="0" smtClean="0">
                <a:solidFill>
                  <a:srgbClr val="000000"/>
                </a:solidFill>
                <a:cs typeface="Arial" charset="0"/>
              </a:rPr>
              <a:t>Increase indebtedness</a:t>
            </a:r>
          </a:p>
          <a:p>
            <a:pPr lvl="3">
              <a:lnSpc>
                <a:spcPts val="1300"/>
              </a:lnSpc>
              <a:spcAft>
                <a:spcPts val="0"/>
              </a:spcAft>
              <a:buSzPct val="100000"/>
            </a:pPr>
            <a:r>
              <a:rPr lang="en-GB" sz="900" dirty="0" smtClean="0">
                <a:solidFill>
                  <a:srgbClr val="000000"/>
                </a:solidFill>
                <a:cs typeface="Arial" charset="0"/>
              </a:rPr>
              <a:t>Issue/repay share capital</a:t>
            </a:r>
          </a:p>
          <a:p>
            <a:pPr lvl="3">
              <a:lnSpc>
                <a:spcPts val="1300"/>
              </a:lnSpc>
              <a:spcAft>
                <a:spcPts val="0"/>
              </a:spcAft>
              <a:buSzPct val="100000"/>
            </a:pPr>
            <a:r>
              <a:rPr lang="en-GB" sz="900" dirty="0" smtClean="0">
                <a:solidFill>
                  <a:srgbClr val="000000"/>
                </a:solidFill>
                <a:cs typeface="Arial" charset="0"/>
              </a:rPr>
              <a:t>Material changes to management remuneration</a:t>
            </a:r>
          </a:p>
          <a:p>
            <a:pPr lvl="3">
              <a:lnSpc>
                <a:spcPts val="1300"/>
              </a:lnSpc>
              <a:spcAft>
                <a:spcPts val="0"/>
              </a:spcAft>
              <a:buSzPct val="100000"/>
            </a:pPr>
            <a:r>
              <a:rPr lang="en-GB" sz="900" dirty="0" smtClean="0">
                <a:solidFill>
                  <a:srgbClr val="000000"/>
                </a:solidFill>
                <a:cs typeface="Arial" charset="0"/>
              </a:rPr>
              <a:t>Change to terms of trade or financing with vendor group</a:t>
            </a:r>
          </a:p>
          <a:p>
            <a:pPr lvl="2">
              <a:lnSpc>
                <a:spcPts val="1300"/>
              </a:lnSpc>
              <a:spcAft>
                <a:spcPts val="0"/>
              </a:spcAft>
              <a:buSzPct val="125000"/>
              <a:buFont typeface="Arial" pitchFamily="34" charset="0"/>
              <a:buChar char="▪"/>
            </a:pPr>
            <a:r>
              <a:rPr lang="en-GB" sz="900" dirty="0" smtClean="0">
                <a:solidFill>
                  <a:srgbClr val="000000"/>
                </a:solidFill>
                <a:cs typeface="Arial" charset="0"/>
              </a:rPr>
              <a:t>However, a purchaser cannot be protected against adverse trading as the purpose of a locked box is that the purchaser has the risks, and rewards, of the business from the effective date.</a:t>
            </a:r>
          </a:p>
          <a:p>
            <a:pPr lvl="2">
              <a:lnSpc>
                <a:spcPts val="1300"/>
              </a:lnSpc>
              <a:spcAft>
                <a:spcPts val="0"/>
              </a:spcAft>
              <a:buSzPct val="125000"/>
              <a:buFont typeface="Arial" pitchFamily="34" charset="0"/>
              <a:buChar char="▪"/>
            </a:pPr>
            <a:r>
              <a:rPr lang="en-GB" sz="900" dirty="0" smtClean="0">
                <a:solidFill>
                  <a:srgbClr val="000000"/>
                </a:solidFill>
                <a:cs typeface="Arial" charset="0"/>
              </a:rPr>
              <a:t>The SPA will compensate the purchaser for leakage, to the extent the leakage is not allowed by the contract (i.e. ‘permitted leakage’).</a:t>
            </a:r>
          </a:p>
          <a:p>
            <a:pPr lvl="2">
              <a:lnSpc>
                <a:spcPts val="1300"/>
              </a:lnSpc>
              <a:spcAft>
                <a:spcPts val="0"/>
              </a:spcAft>
              <a:buSzPct val="125000"/>
              <a:buFont typeface="Arial" pitchFamily="34" charset="0"/>
              <a:buChar char="▪"/>
            </a:pPr>
            <a:r>
              <a:rPr lang="en-GB" sz="900" dirty="0" smtClean="0">
                <a:solidFill>
                  <a:srgbClr val="000000"/>
                </a:solidFill>
                <a:cs typeface="Arial" charset="0"/>
              </a:rPr>
              <a:t>However, the vendor will often dividend out the cash generated in the period to completion as part of ‘permitted leakage’, so interest payments wouldn’t be necessary.</a:t>
            </a:r>
          </a:p>
          <a:p>
            <a:pPr lvl="2">
              <a:lnSpc>
                <a:spcPts val="1300"/>
              </a:lnSpc>
              <a:spcAft>
                <a:spcPts val="0"/>
              </a:spcAft>
              <a:buSzPct val="125000"/>
              <a:buFont typeface="Arial" pitchFamily="34" charset="0"/>
              <a:buChar char="▪"/>
            </a:pPr>
            <a:r>
              <a:rPr lang="en-GB" sz="900" dirty="0" smtClean="0">
                <a:solidFill>
                  <a:srgbClr val="000000"/>
                </a:solidFill>
                <a:cs typeface="Arial" charset="0"/>
              </a:rPr>
              <a:t>The following pages discuss how purchasers seek to mitigate value leakage</a:t>
            </a:r>
            <a:endParaRPr lang="en-GB" sz="900" dirty="0">
              <a:solidFill>
                <a:srgbClr val="000000"/>
              </a:solidFill>
              <a:cs typeface="Arial" charset="0"/>
            </a:endParaRPr>
          </a:p>
          <a:p>
            <a:pPr lvl="2">
              <a:lnSpc>
                <a:spcPts val="1300"/>
              </a:lnSpc>
              <a:spcAft>
                <a:spcPts val="0"/>
              </a:spcAft>
              <a:buSzPct val="75000"/>
              <a:buFont typeface="Wingdings" pitchFamily="2" charset="2"/>
              <a:buChar char="l"/>
            </a:pPr>
            <a:endParaRPr lang="en-GB" sz="900" dirty="0" smtClean="0">
              <a:solidFill>
                <a:srgbClr val="000000"/>
              </a:solidFill>
              <a:cs typeface="Arial" charset="0"/>
            </a:endParaRPr>
          </a:p>
        </p:txBody>
      </p:sp>
      <p:sp>
        <p:nvSpPr>
          <p:cNvPr id="4" name="Content Placeholder 3"/>
          <p:cNvSpPr>
            <a:spLocks noGrp="1"/>
          </p:cNvSpPr>
          <p:nvPr>
            <p:ph sz="half" idx="2"/>
          </p:nvPr>
        </p:nvSpPr>
        <p:spPr>
          <a:xfrm>
            <a:off x="4627563" y="1011583"/>
            <a:ext cx="4265612" cy="4525962"/>
          </a:xfrm>
        </p:spPr>
        <p:txBody>
          <a:bodyPr/>
          <a:lstStyle/>
          <a:p>
            <a:pPr>
              <a:lnSpc>
                <a:spcPts val="1300"/>
              </a:lnSpc>
              <a:spcAft>
                <a:spcPts val="0"/>
              </a:spcAft>
            </a:pPr>
            <a:r>
              <a:rPr lang="en-GB" sz="900" dirty="0" smtClean="0">
                <a:cs typeface="Arial" charset="0"/>
              </a:rPr>
              <a:t>Modelling</a:t>
            </a:r>
          </a:p>
          <a:p>
            <a:pPr lvl="2">
              <a:lnSpc>
                <a:spcPts val="1300"/>
              </a:lnSpc>
              <a:spcAft>
                <a:spcPts val="0"/>
              </a:spcAft>
              <a:buSzPct val="125000"/>
              <a:buFont typeface="Arial" pitchFamily="34" charset="0"/>
              <a:buChar char="▪"/>
            </a:pPr>
            <a:r>
              <a:rPr lang="en-GB" sz="900" dirty="0" smtClean="0">
                <a:solidFill>
                  <a:srgbClr val="000000"/>
                </a:solidFill>
                <a:cs typeface="Arial" charset="0"/>
              </a:rPr>
              <a:t>To the extent profits between the effective date and completion date increase the net assets or cash of the business, these accrue to the purchaser. A valuation model would typically reflect target management’s forecast for this period from the locked box balance sheet date to completion (net of any ‘permitted leakage’).</a:t>
            </a:r>
          </a:p>
          <a:p>
            <a:pPr>
              <a:lnSpc>
                <a:spcPts val="1300"/>
              </a:lnSpc>
              <a:spcAft>
                <a:spcPts val="0"/>
              </a:spcAft>
            </a:pPr>
            <a:r>
              <a:rPr lang="en-GB" sz="900" dirty="0" smtClean="0">
                <a:cs typeface="Arial" charset="0"/>
              </a:rPr>
              <a:t>Interest payments</a:t>
            </a:r>
          </a:p>
          <a:p>
            <a:pPr lvl="2">
              <a:lnSpc>
                <a:spcPts val="1300"/>
              </a:lnSpc>
              <a:spcAft>
                <a:spcPts val="0"/>
              </a:spcAft>
              <a:buSzPct val="125000"/>
              <a:buFont typeface="Arial" pitchFamily="34" charset="0"/>
              <a:buChar char="▪"/>
            </a:pPr>
            <a:r>
              <a:rPr lang="en-GB" sz="900" dirty="0" smtClean="0">
                <a:solidFill>
                  <a:srgbClr val="000000"/>
                </a:solidFill>
                <a:cs typeface="Arial" charset="0"/>
              </a:rPr>
              <a:t>The purchase price is not paid to the vendor until completion although the economic benefits are transferred to the purchaser on the effective date. So a mechanism may be put in place to compensate the vendor for the delay in receipt of the purchase price from where they transfer economic control to the purchaser on the effective date to receipt on </a:t>
            </a:r>
            <a:r>
              <a:rPr lang="en-GB" sz="900" dirty="0" smtClean="0">
                <a:cs typeface="Arial" charset="0"/>
              </a:rPr>
              <a:t>the completion date. This may be in the form of a daily interest calculation or fixed ‘profit-related’ adjustment</a:t>
            </a:r>
            <a:r>
              <a:rPr lang="en-GB" sz="900" dirty="0" smtClean="0">
                <a:solidFill>
                  <a:srgbClr val="000000"/>
                </a:solidFill>
                <a:cs typeface="Arial" charset="0"/>
              </a:rPr>
              <a:t>. (</a:t>
            </a:r>
            <a:r>
              <a:rPr lang="en-GB" sz="900" dirty="0" smtClean="0"/>
              <a:t>Historically we have seen locked box agreements where there is a daily ‘profit related’ adjustment. This is contrary to the aim of a locked box, which is that the buyer has the risks and rewards from the effective date. However, vendors were able to negotiate these terms due to the favourable market. This is currently not common.)</a:t>
            </a:r>
            <a:endParaRPr lang="en-GB" sz="900" dirty="0" smtClean="0">
              <a:solidFill>
                <a:srgbClr val="000000"/>
              </a:solidFill>
              <a:cs typeface="Arial" charset="0"/>
            </a:endParaRPr>
          </a:p>
          <a:p>
            <a:pPr lvl="2">
              <a:lnSpc>
                <a:spcPts val="1300"/>
              </a:lnSpc>
              <a:spcAft>
                <a:spcPts val="0"/>
              </a:spcAft>
              <a:buSzPct val="125000"/>
              <a:buFont typeface="Arial" pitchFamily="34" charset="0"/>
              <a:buChar char="▪"/>
            </a:pPr>
            <a:r>
              <a:rPr lang="en-GB" sz="900" dirty="0" smtClean="0">
                <a:solidFill>
                  <a:srgbClr val="000000"/>
                </a:solidFill>
                <a:cs typeface="Arial" charset="0"/>
              </a:rPr>
              <a:t>However, the vendor will often dividend out the cash generated in the period to completion as part of ‘permitted leakage’, so interest payments wouldn’t be necessary.</a:t>
            </a:r>
          </a:p>
          <a:p>
            <a:pPr lvl="2">
              <a:lnSpc>
                <a:spcPts val="1300"/>
              </a:lnSpc>
              <a:spcAft>
                <a:spcPts val="0"/>
              </a:spcAft>
              <a:buNone/>
            </a:pPr>
            <a:r>
              <a:rPr lang="en-GB" sz="900" b="1" dirty="0" smtClean="0">
                <a:solidFill>
                  <a:srgbClr val="002060"/>
                </a:solidFill>
                <a:cs typeface="Arial" charset="0"/>
              </a:rPr>
              <a:t>Warranty</a:t>
            </a:r>
          </a:p>
          <a:p>
            <a:pPr lvl="2">
              <a:lnSpc>
                <a:spcPts val="1300"/>
              </a:lnSpc>
              <a:spcAft>
                <a:spcPts val="0"/>
              </a:spcAft>
              <a:buSzPct val="125000"/>
              <a:buFont typeface="Arial" pitchFamily="34" charset="0"/>
              <a:buChar char="▪"/>
            </a:pPr>
            <a:r>
              <a:rPr lang="en-GB" sz="900" dirty="0" smtClean="0">
                <a:solidFill>
                  <a:srgbClr val="000000"/>
                </a:solidFill>
                <a:cs typeface="Arial" charset="0"/>
              </a:rPr>
              <a:t>An audited set of locked box accounts provides more comfort around the robustness of the balance sheet. However, the benefit of audited accounts will be less if significant time has elapsed since the last set of the audited accounts. In this case you should consider requesting an audit of a later balance sheet. The locked box is typically the last set of audited accounts. However, in some situations (e.g. carve out) no audit is possible. </a:t>
            </a:r>
          </a:p>
          <a:p>
            <a:pPr lvl="2">
              <a:lnSpc>
                <a:spcPts val="1300"/>
              </a:lnSpc>
              <a:spcAft>
                <a:spcPts val="0"/>
              </a:spcAft>
              <a:buSzPct val="125000"/>
              <a:buFont typeface="Arial" pitchFamily="34" charset="0"/>
              <a:buChar char="▪"/>
            </a:pPr>
            <a:r>
              <a:rPr lang="en-GB" sz="900" dirty="0" smtClean="0">
                <a:solidFill>
                  <a:srgbClr val="000000"/>
                </a:solidFill>
                <a:cs typeface="Arial" charset="0"/>
              </a:rPr>
              <a:t>Where the locked box accounts are not audited, a warranty should be sought. The vendor will typically provide a warranty around the preparation of the locked box balance sheet being prepared with due care and attention, consistent with past accounting policies/practices and not being materially misstated.</a:t>
            </a:r>
          </a:p>
          <a:p>
            <a:pPr lvl="2">
              <a:lnSpc>
                <a:spcPts val="1300"/>
              </a:lnSpc>
              <a:spcAft>
                <a:spcPts val="0"/>
              </a:spcAft>
            </a:pPr>
            <a:endParaRPr lang="en-GB" sz="900" dirty="0">
              <a:solidFill>
                <a:srgbClr val="000000"/>
              </a:solidFill>
              <a:cs typeface="Arial" charset="0"/>
            </a:endParaRPr>
          </a:p>
        </p:txBody>
      </p:sp>
      <p:sp>
        <p:nvSpPr>
          <p:cNvPr id="8"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sz="1800" dirty="0" smtClean="0"/>
              <a:t>Key considerations</a:t>
            </a:r>
            <a:endParaRPr lang="en-GB" sz="1800" dirty="0"/>
          </a:p>
        </p:txBody>
      </p:sp>
      <p:pic>
        <p:nvPicPr>
          <p:cNvPr id="10" name="Picture 9"/>
          <p:cNvPicPr>
            <a:picLocks noChangeAspect="1" noChangeArrowheads="1"/>
          </p:cNvPicPr>
          <p:nvPr/>
        </p:nvPicPr>
        <p:blipFill>
          <a:blip r:embed="rId3"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sz="1800" dirty="0" smtClean="0"/>
              <a:t>From vendor’s perspective </a:t>
            </a:r>
            <a:endParaRPr lang="en-GB" sz="1800" dirty="0"/>
          </a:p>
        </p:txBody>
      </p:sp>
      <p:sp>
        <p:nvSpPr>
          <p:cNvPr id="8" name="Rectangle 114"/>
          <p:cNvSpPr>
            <a:spLocks noChangeArrowheads="1"/>
          </p:cNvSpPr>
          <p:nvPr>
            <p:custDataLst>
              <p:tags r:id="rId1"/>
            </p:custDataLst>
          </p:nvPr>
        </p:nvSpPr>
        <p:spPr bwMode="auto">
          <a:xfrm>
            <a:off x="1746912" y="1098957"/>
            <a:ext cx="7092287" cy="132674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300"/>
              </a:spcAft>
              <a:buClr>
                <a:schemeClr val="accent1"/>
              </a:buClr>
              <a:buSzPct val="125000"/>
              <a:buFont typeface="Arial" pitchFamily="34" charset="0"/>
              <a:buChar char="▪"/>
            </a:pPr>
            <a:r>
              <a:rPr lang="en-US" sz="1200" dirty="0" smtClean="0"/>
              <a:t>No closing accounts – process is less drawn out</a:t>
            </a:r>
          </a:p>
          <a:p>
            <a:pPr marL="231775" lvl="1" indent="-230188">
              <a:spcBef>
                <a:spcPts val="300"/>
              </a:spcBef>
              <a:spcAft>
                <a:spcPts val="300"/>
              </a:spcAft>
              <a:buClr>
                <a:schemeClr val="accent1"/>
              </a:buClr>
              <a:buSzPct val="125000"/>
              <a:buFont typeface="Arial" pitchFamily="34" charset="0"/>
              <a:buChar char="▪"/>
            </a:pPr>
            <a:r>
              <a:rPr lang="en-US" sz="1200" dirty="0" smtClean="0"/>
              <a:t>Certainty of price at completion</a:t>
            </a:r>
          </a:p>
          <a:p>
            <a:pPr marL="231775" lvl="1" indent="-230188">
              <a:spcBef>
                <a:spcPts val="300"/>
              </a:spcBef>
              <a:spcAft>
                <a:spcPts val="300"/>
              </a:spcAft>
              <a:buClr>
                <a:schemeClr val="accent1"/>
              </a:buClr>
              <a:buSzPct val="125000"/>
              <a:buFont typeface="Arial" pitchFamily="34" charset="0"/>
              <a:buChar char="▪"/>
            </a:pPr>
            <a:r>
              <a:rPr lang="en-US" sz="1200" dirty="0" smtClean="0"/>
              <a:t>No need for continuing involvement post completion</a:t>
            </a:r>
          </a:p>
          <a:p>
            <a:pPr marL="231775" lvl="1" indent="-230188">
              <a:spcBef>
                <a:spcPts val="300"/>
              </a:spcBef>
              <a:spcAft>
                <a:spcPts val="300"/>
              </a:spcAft>
              <a:buClr>
                <a:schemeClr val="accent1"/>
              </a:buClr>
              <a:buSzPct val="125000"/>
              <a:buFont typeface="Arial" pitchFamily="34" charset="0"/>
              <a:buChar char="▪"/>
            </a:pPr>
            <a:r>
              <a:rPr lang="en-US" sz="1200" dirty="0" smtClean="0"/>
              <a:t>Completion can be at any time – no need for month or period end</a:t>
            </a:r>
          </a:p>
          <a:p>
            <a:pPr marL="231775" lvl="1" indent="-230188">
              <a:spcBef>
                <a:spcPts val="300"/>
              </a:spcBef>
              <a:spcAft>
                <a:spcPts val="300"/>
              </a:spcAft>
              <a:buClr>
                <a:schemeClr val="accent1"/>
              </a:buClr>
              <a:buSzPct val="125000"/>
              <a:buFont typeface="Arial" pitchFamily="34" charset="0"/>
              <a:buChar char="▪"/>
            </a:pPr>
            <a:r>
              <a:rPr lang="en-US" sz="1200" dirty="0" smtClean="0"/>
              <a:t>Used as a negotiating tool – some prospective purchasers may be prepared to accept a locked box</a:t>
            </a:r>
          </a:p>
        </p:txBody>
      </p:sp>
      <p:sp>
        <p:nvSpPr>
          <p:cNvPr id="9" name="Pentagon 8"/>
          <p:cNvSpPr/>
          <p:nvPr/>
        </p:nvSpPr>
        <p:spPr bwMode="auto">
          <a:xfrm>
            <a:off x="304800" y="10989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Advantages</a:t>
            </a:r>
          </a:p>
        </p:txBody>
      </p:sp>
      <p:sp>
        <p:nvSpPr>
          <p:cNvPr id="10" name="Rectangle 114"/>
          <p:cNvSpPr>
            <a:spLocks noChangeArrowheads="1"/>
          </p:cNvSpPr>
          <p:nvPr>
            <p:custDataLst>
              <p:tags r:id="rId2"/>
            </p:custDataLst>
          </p:nvPr>
        </p:nvSpPr>
        <p:spPr bwMode="auto">
          <a:xfrm>
            <a:off x="1734212" y="3080157"/>
            <a:ext cx="7092287" cy="2144986"/>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300"/>
              </a:spcAft>
              <a:buClr>
                <a:schemeClr val="accent1"/>
              </a:buClr>
              <a:buSzPct val="125000"/>
              <a:buFont typeface="Arial" pitchFamily="34" charset="0"/>
              <a:buChar char="▪"/>
            </a:pPr>
            <a:r>
              <a:rPr lang="en-US" sz="1200" dirty="0" smtClean="0"/>
              <a:t>Target business needs to be ‘locked’ to prevent value leakage</a:t>
            </a:r>
          </a:p>
          <a:p>
            <a:pPr marL="231775" lvl="1" indent="-230188">
              <a:spcBef>
                <a:spcPts val="300"/>
              </a:spcBef>
              <a:spcAft>
                <a:spcPts val="300"/>
              </a:spcAft>
              <a:buClr>
                <a:schemeClr val="accent1"/>
              </a:buClr>
              <a:buSzPct val="125000"/>
              <a:buFont typeface="Arial" pitchFamily="34" charset="0"/>
              <a:buChar char="▪"/>
            </a:pPr>
            <a:r>
              <a:rPr lang="en-US" sz="1200" dirty="0" smtClean="0"/>
              <a:t>Separation activities may have to be advanced so that the balance sheet at the Effective Date reflects the business being sold</a:t>
            </a:r>
          </a:p>
          <a:p>
            <a:pPr marL="231775" lvl="1" indent="-230188">
              <a:spcBef>
                <a:spcPts val="300"/>
              </a:spcBef>
              <a:spcAft>
                <a:spcPts val="300"/>
              </a:spcAft>
              <a:buClr>
                <a:schemeClr val="accent1"/>
              </a:buClr>
              <a:buSzPct val="125000"/>
              <a:buFont typeface="Arial" pitchFamily="34" charset="0"/>
              <a:buChar char="▪"/>
            </a:pPr>
            <a:r>
              <a:rPr lang="en-US" sz="1200" dirty="0" smtClean="0"/>
              <a:t>Purchaser may require greater level of access to the business and information of the Effective Date balance sheet</a:t>
            </a:r>
          </a:p>
          <a:p>
            <a:pPr marL="231775" lvl="1" indent="-230188">
              <a:spcBef>
                <a:spcPts val="300"/>
              </a:spcBef>
              <a:spcAft>
                <a:spcPts val="300"/>
              </a:spcAft>
              <a:buClr>
                <a:schemeClr val="accent1"/>
              </a:buClr>
              <a:buSzPct val="125000"/>
              <a:buFont typeface="Arial" pitchFamily="34" charset="0"/>
              <a:buChar char="▪"/>
            </a:pPr>
            <a:r>
              <a:rPr lang="en-US" sz="1200" dirty="0" smtClean="0"/>
              <a:t>Purchaser will require value leakage representations and warranties</a:t>
            </a:r>
          </a:p>
          <a:p>
            <a:pPr marL="231775" lvl="1" indent="-230188">
              <a:spcBef>
                <a:spcPts val="300"/>
              </a:spcBef>
              <a:spcAft>
                <a:spcPts val="300"/>
              </a:spcAft>
              <a:buClr>
                <a:schemeClr val="accent1"/>
              </a:buClr>
              <a:buSzPct val="125000"/>
              <a:buFont typeface="Arial" pitchFamily="34" charset="0"/>
              <a:buChar char="▪"/>
            </a:pPr>
            <a:r>
              <a:rPr lang="en-US" sz="1200" dirty="0" smtClean="0"/>
              <a:t>Purchaser will probably require stronger general representations and warranties – greater chance of being exposed to a claim</a:t>
            </a:r>
          </a:p>
          <a:p>
            <a:pPr marL="231775" lvl="1" indent="-230188">
              <a:spcBef>
                <a:spcPts val="300"/>
              </a:spcBef>
              <a:spcAft>
                <a:spcPts val="300"/>
              </a:spcAft>
              <a:buClr>
                <a:schemeClr val="accent1"/>
              </a:buClr>
              <a:buSzPct val="125000"/>
              <a:buFont typeface="Arial" pitchFamily="34" charset="0"/>
              <a:buChar char="▪"/>
            </a:pPr>
            <a:r>
              <a:rPr lang="en-US" sz="1200" dirty="0" smtClean="0"/>
              <a:t>May be unattractive to some bidders</a:t>
            </a:r>
          </a:p>
        </p:txBody>
      </p:sp>
      <p:sp>
        <p:nvSpPr>
          <p:cNvPr id="11" name="Pentagon 10"/>
          <p:cNvSpPr/>
          <p:nvPr/>
        </p:nvSpPr>
        <p:spPr bwMode="auto">
          <a:xfrm>
            <a:off x="292100" y="30801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Risks</a:t>
            </a:r>
          </a:p>
        </p:txBody>
      </p:sp>
      <p:pic>
        <p:nvPicPr>
          <p:cNvPr id="12" name="Picture 11"/>
          <p:cNvPicPr>
            <a:picLocks noChangeAspect="1" noChangeArrowheads="1"/>
          </p:cNvPicPr>
          <p:nvPr/>
        </p:nvPicPr>
        <p:blipFill>
          <a:blip r:embed="rId5"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sz="1800" dirty="0" smtClean="0"/>
              <a:t>From purchaser’s perspective </a:t>
            </a:r>
            <a:endParaRPr lang="en-GB" sz="1800" dirty="0"/>
          </a:p>
        </p:txBody>
      </p:sp>
      <p:sp>
        <p:nvSpPr>
          <p:cNvPr id="8" name="Rectangle 114"/>
          <p:cNvSpPr>
            <a:spLocks noChangeArrowheads="1"/>
          </p:cNvSpPr>
          <p:nvPr>
            <p:custDataLst>
              <p:tags r:id="rId1"/>
            </p:custDataLst>
          </p:nvPr>
        </p:nvSpPr>
        <p:spPr bwMode="auto">
          <a:xfrm>
            <a:off x="1746912" y="1098958"/>
            <a:ext cx="7092287" cy="1108666"/>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300"/>
              </a:spcAft>
              <a:buClr>
                <a:schemeClr val="accent1"/>
              </a:buClr>
              <a:buSzPct val="125000"/>
              <a:buFont typeface="Arial" pitchFamily="34" charset="0"/>
              <a:buChar char="▪"/>
            </a:pPr>
            <a:r>
              <a:rPr lang="en-US" sz="1200" dirty="0" smtClean="0"/>
              <a:t>May give a competitive advantage</a:t>
            </a:r>
          </a:p>
          <a:p>
            <a:pPr marL="231775" lvl="1" indent="-230188">
              <a:spcBef>
                <a:spcPts val="300"/>
              </a:spcBef>
              <a:spcAft>
                <a:spcPts val="300"/>
              </a:spcAft>
              <a:buClr>
                <a:schemeClr val="accent1"/>
              </a:buClr>
              <a:buSzPct val="125000"/>
              <a:buFont typeface="Arial" pitchFamily="34" charset="0"/>
              <a:buChar char="▪"/>
            </a:pPr>
            <a:r>
              <a:rPr lang="en-US" sz="1200" dirty="0" smtClean="0"/>
              <a:t>Quicker process</a:t>
            </a:r>
          </a:p>
          <a:p>
            <a:pPr marL="231775" lvl="1" indent="-230188">
              <a:spcBef>
                <a:spcPts val="300"/>
              </a:spcBef>
              <a:spcAft>
                <a:spcPts val="300"/>
              </a:spcAft>
              <a:buClr>
                <a:schemeClr val="accent1"/>
              </a:buClr>
              <a:buSzPct val="125000"/>
              <a:buFont typeface="Arial" pitchFamily="34" charset="0"/>
              <a:buChar char="▪"/>
            </a:pPr>
            <a:r>
              <a:rPr lang="en-US" sz="1200" dirty="0" smtClean="0"/>
              <a:t>Management not distracted post completion</a:t>
            </a:r>
          </a:p>
          <a:p>
            <a:pPr marL="231775" lvl="1" indent="-230188">
              <a:spcBef>
                <a:spcPts val="300"/>
              </a:spcBef>
              <a:spcAft>
                <a:spcPts val="300"/>
              </a:spcAft>
              <a:buClr>
                <a:schemeClr val="accent1"/>
              </a:buClr>
              <a:buSzPct val="125000"/>
              <a:buFont typeface="Arial" pitchFamily="34" charset="0"/>
              <a:buChar char="▪"/>
            </a:pPr>
            <a:r>
              <a:rPr lang="en-US" sz="1200" dirty="0" smtClean="0"/>
              <a:t>Certainty of purchase price at completion</a:t>
            </a:r>
          </a:p>
        </p:txBody>
      </p:sp>
      <p:sp>
        <p:nvSpPr>
          <p:cNvPr id="9" name="Pentagon 8"/>
          <p:cNvSpPr/>
          <p:nvPr/>
        </p:nvSpPr>
        <p:spPr bwMode="auto">
          <a:xfrm>
            <a:off x="304800" y="10989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Advantages</a:t>
            </a:r>
          </a:p>
        </p:txBody>
      </p:sp>
      <p:sp>
        <p:nvSpPr>
          <p:cNvPr id="10" name="Rectangle 114"/>
          <p:cNvSpPr>
            <a:spLocks noChangeArrowheads="1"/>
          </p:cNvSpPr>
          <p:nvPr>
            <p:custDataLst>
              <p:tags r:id="rId2"/>
            </p:custDataLst>
          </p:nvPr>
        </p:nvSpPr>
        <p:spPr bwMode="auto">
          <a:xfrm>
            <a:off x="1734212" y="3080157"/>
            <a:ext cx="7092287" cy="2144986"/>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300"/>
              </a:spcAft>
              <a:buClr>
                <a:schemeClr val="accent1"/>
              </a:buClr>
              <a:buSzPct val="125000"/>
              <a:buFont typeface="Arial" pitchFamily="34" charset="0"/>
              <a:buChar char="▪"/>
            </a:pPr>
            <a:r>
              <a:rPr lang="en-US" sz="1200" dirty="0" smtClean="0"/>
              <a:t>No opportunity to obtain price reduction at completion, unless representations and warranties and indemnities are used</a:t>
            </a:r>
          </a:p>
          <a:p>
            <a:pPr marL="231775" lvl="1" indent="-230188">
              <a:spcBef>
                <a:spcPts val="300"/>
              </a:spcBef>
              <a:spcAft>
                <a:spcPts val="300"/>
              </a:spcAft>
              <a:buClr>
                <a:schemeClr val="accent1"/>
              </a:buClr>
              <a:buSzPct val="125000"/>
              <a:buFont typeface="Arial" pitchFamily="34" charset="0"/>
              <a:buChar char="▪"/>
            </a:pPr>
            <a:r>
              <a:rPr lang="en-US" sz="1200" dirty="0" smtClean="0"/>
              <a:t>Value leakage – the Purchaser will want to limit this as much as possible</a:t>
            </a:r>
          </a:p>
          <a:p>
            <a:pPr marL="231775" lvl="1" indent="-230188">
              <a:spcBef>
                <a:spcPts val="300"/>
              </a:spcBef>
              <a:spcAft>
                <a:spcPts val="300"/>
              </a:spcAft>
              <a:buClr>
                <a:schemeClr val="accent1"/>
              </a:buClr>
              <a:buSzPct val="125000"/>
              <a:buFont typeface="Arial" pitchFamily="34" charset="0"/>
              <a:buChar char="▪"/>
            </a:pPr>
            <a:r>
              <a:rPr lang="en-US" sz="1200" dirty="0" smtClean="0"/>
              <a:t>Purchaser takes risk and reward post Effective Date, but has limited control</a:t>
            </a:r>
          </a:p>
          <a:p>
            <a:pPr marL="231775" lvl="1" indent="-230188">
              <a:spcBef>
                <a:spcPts val="300"/>
              </a:spcBef>
              <a:spcAft>
                <a:spcPts val="300"/>
              </a:spcAft>
              <a:buClr>
                <a:schemeClr val="accent1"/>
              </a:buClr>
              <a:buSzPct val="125000"/>
              <a:buFont typeface="Arial" pitchFamily="34" charset="0"/>
              <a:buChar char="▪"/>
            </a:pPr>
            <a:r>
              <a:rPr lang="en-US" sz="1200" dirty="0" smtClean="0"/>
              <a:t>Purchaser DD will need to assess robustness of balance sheet at Effective Date in more detail than usual…with less time and access</a:t>
            </a:r>
          </a:p>
          <a:p>
            <a:pPr marL="231775" lvl="1" indent="-230188">
              <a:spcBef>
                <a:spcPts val="300"/>
              </a:spcBef>
              <a:spcAft>
                <a:spcPts val="300"/>
              </a:spcAft>
              <a:buClr>
                <a:schemeClr val="accent1"/>
              </a:buClr>
              <a:buSzPct val="125000"/>
              <a:buFont typeface="Arial" pitchFamily="34" charset="0"/>
              <a:buChar char="▪"/>
            </a:pPr>
            <a:r>
              <a:rPr lang="en-US" sz="1200" dirty="0" smtClean="0"/>
              <a:t>Effective Date balance sheet may not be audited</a:t>
            </a:r>
          </a:p>
          <a:p>
            <a:pPr marL="231775" lvl="1" indent="-230188">
              <a:spcBef>
                <a:spcPts val="300"/>
              </a:spcBef>
              <a:spcAft>
                <a:spcPts val="300"/>
              </a:spcAft>
              <a:buClr>
                <a:schemeClr val="accent1"/>
              </a:buClr>
              <a:buSzPct val="125000"/>
              <a:buFont typeface="Arial" pitchFamily="34" charset="0"/>
              <a:buChar char="▪"/>
            </a:pPr>
            <a:r>
              <a:rPr lang="en-US" sz="1200" dirty="0" smtClean="0"/>
              <a:t>Level of vendor undertakings in relation to management of the business is a critical element of protection to the Purchaser</a:t>
            </a:r>
          </a:p>
        </p:txBody>
      </p:sp>
      <p:sp>
        <p:nvSpPr>
          <p:cNvPr id="11" name="Pentagon 10"/>
          <p:cNvSpPr/>
          <p:nvPr/>
        </p:nvSpPr>
        <p:spPr bwMode="auto">
          <a:xfrm>
            <a:off x="292100" y="30801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Risks</a:t>
            </a:r>
          </a:p>
        </p:txBody>
      </p:sp>
      <p:pic>
        <p:nvPicPr>
          <p:cNvPr id="12" name="Picture 11"/>
          <p:cNvPicPr>
            <a:picLocks noChangeAspect="1" noChangeArrowheads="1"/>
          </p:cNvPicPr>
          <p:nvPr/>
        </p:nvPicPr>
        <p:blipFill>
          <a:blip r:embed="rId5"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p:txBody>
          <a:bodyPr/>
          <a:lstStyle/>
          <a:p>
            <a:pPr marL="234950" lvl="1" indent="-234950">
              <a:buSzPct val="125000"/>
              <a:buFont typeface="Arial" pitchFamily="34" charset="0"/>
              <a:buChar char="▪"/>
            </a:pPr>
            <a:r>
              <a:rPr lang="en-GB" sz="1800" dirty="0"/>
              <a:t>Sale of a single set of shares – or where a balance sheet is readily available</a:t>
            </a:r>
          </a:p>
          <a:p>
            <a:pPr marL="234950" lvl="1" indent="-234950">
              <a:buSzPct val="125000"/>
              <a:buFont typeface="Arial" pitchFamily="34" charset="0"/>
              <a:buChar char="▪"/>
            </a:pPr>
            <a:r>
              <a:rPr lang="en-GB" sz="1800" dirty="0"/>
              <a:t>Operationally stand alone business</a:t>
            </a:r>
          </a:p>
          <a:p>
            <a:pPr marL="234950" lvl="1" indent="-234950">
              <a:buSzPct val="125000"/>
              <a:buFont typeface="Arial" pitchFamily="34" charset="0"/>
              <a:buChar char="▪"/>
            </a:pPr>
            <a:r>
              <a:rPr lang="en-GB" sz="1800" dirty="0"/>
              <a:t>Possible for a carve out transaction, but likely to result in more onerous due diligence</a:t>
            </a:r>
          </a:p>
          <a:p>
            <a:pPr marL="234950" lvl="1" indent="-234950">
              <a:buSzPct val="125000"/>
              <a:buFont typeface="Arial" pitchFamily="34" charset="0"/>
              <a:buChar char="▪"/>
            </a:pPr>
            <a:r>
              <a:rPr lang="en-GB" sz="1800" dirty="0"/>
              <a:t>The Effective Date balance sheet must accurately reflect the configuration of the business in the form it will be delivered to the Purchaser</a:t>
            </a:r>
          </a:p>
          <a:p>
            <a:pPr marL="234950" lvl="1" indent="-234950">
              <a:buSzPct val="125000"/>
              <a:buFont typeface="Arial" pitchFamily="34" charset="0"/>
              <a:buChar char="▪"/>
            </a:pPr>
            <a:r>
              <a:rPr lang="en-GB" sz="1800" dirty="0"/>
              <a:t>The business should be stand alone in terms of its accounting</a:t>
            </a:r>
          </a:p>
          <a:p>
            <a:pPr marL="234950" lvl="1" indent="-234950">
              <a:buSzPct val="125000"/>
              <a:buFont typeface="Arial" pitchFamily="34" charset="0"/>
              <a:buChar char="▪"/>
            </a:pPr>
            <a:r>
              <a:rPr lang="en-GB" sz="1800" dirty="0"/>
              <a:t>A Vendor must be able to demonstrate that the ‘box’ can be effectively ‘locked’ so that no value can be lost after the Effective Date</a:t>
            </a:r>
          </a:p>
          <a:p>
            <a:pPr marL="234950" indent="-234950"/>
            <a:r>
              <a:rPr lang="en-GB" sz="1800" b="0" dirty="0"/>
              <a:t> </a:t>
            </a:r>
          </a:p>
        </p:txBody>
      </p:sp>
      <p:sp>
        <p:nvSpPr>
          <p:cNvPr id="5"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Completion mechanism: Locked-box</a:t>
            </a:r>
            <a:br>
              <a:rPr lang="en-US" altLang="en-US" sz="1800" b="0" dirty="0" smtClean="0">
                <a:solidFill>
                  <a:schemeClr val="accent1">
                    <a:lumMod val="20000"/>
                    <a:lumOff val="80000"/>
                  </a:schemeClr>
                </a:solidFill>
                <a:latin typeface="Arial" charset="0"/>
                <a:cs typeface="Arial" charset="0"/>
              </a:rPr>
            </a:br>
            <a:r>
              <a:rPr lang="en-GB" sz="1800" dirty="0" smtClean="0"/>
              <a:t>When is it appropriate</a:t>
            </a:r>
            <a:endParaRPr lang="en-GB" sz="1800" dirty="0"/>
          </a:p>
        </p:txBody>
      </p:sp>
      <p:pic>
        <p:nvPicPr>
          <p:cNvPr id="7" name="Picture 6"/>
          <p:cNvPicPr>
            <a:picLocks noChangeAspect="1" noChangeArrowheads="1"/>
          </p:cNvPicPr>
          <p:nvPr/>
        </p:nvPicPr>
        <p:blipFill>
          <a:blip r:embed="rId3" cstate="print"/>
          <a:srcRect/>
          <a:stretch>
            <a:fillRect/>
          </a:stretch>
        </p:blipFill>
        <p:spPr bwMode="auto">
          <a:xfrm>
            <a:off x="8045981" y="9666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38">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professionals in gaining an understanding of locked- box as a completion mechanism. This document provides an overview, key considerations and guidance on how to prevent value leakage in a locked-box. </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FDD_WA_Sale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3EC43F97-A82F-4E0D-8A86-E65563C8FA10}"/>
</file>

<file path=customXml/itemProps2.xml><?xml version="1.0" encoding="utf-8"?>
<ds:datastoreItem xmlns:ds="http://schemas.openxmlformats.org/officeDocument/2006/customXml" ds:itemID="{020A6DEF-BCFA-40FE-8F90-7981A4F5CC17}"/>
</file>

<file path=customXml/itemProps3.xml><?xml version="1.0" encoding="utf-8"?>
<ds:datastoreItem xmlns:ds="http://schemas.openxmlformats.org/officeDocument/2006/customXml" ds:itemID="{DC5F2BB8-C79D-4C31-B1D6-FAFA6661C920}"/>
</file>

<file path=customXml/itemProps4.xml><?xml version="1.0" encoding="utf-8"?>
<ds:datastoreItem xmlns:ds="http://schemas.openxmlformats.org/officeDocument/2006/customXml" ds:itemID="{A7EE08D4-AD23-4CC2-91F6-13FF19D5FFF3}"/>
</file>

<file path=docProps/app.xml><?xml version="1.0" encoding="utf-8"?>
<Properties xmlns="http://schemas.openxmlformats.org/officeDocument/2006/extended-properties" xmlns:vt="http://schemas.openxmlformats.org/officeDocument/2006/docPropsVTypes">
  <Template>KPMG Template 2007</Template>
  <TotalTime>0</TotalTime>
  <Words>2558</Words>
  <Application>Microsoft Office PowerPoint</Application>
  <PresentationFormat>Letter Paper (8.5x11 in)</PresentationFormat>
  <Paragraphs>177</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KPMG Template 2007</vt:lpstr>
      <vt:lpstr>Slide 0</vt:lpstr>
      <vt:lpstr>Slide 1</vt:lpstr>
      <vt:lpstr>Completion mechanism: Locked-box Contents </vt:lpstr>
      <vt:lpstr>Completion mechanism: Locked-box Overview</vt:lpstr>
      <vt:lpstr>Completion mechanism: Locked-box Overview (cont’d)</vt:lpstr>
      <vt:lpstr>Completion mechanism: Locked-box Key considerations</vt:lpstr>
      <vt:lpstr>Completion mechanism: Locked-box From vendor’s perspective </vt:lpstr>
      <vt:lpstr>Completion mechanism: Locked-box From purchaser’s perspective </vt:lpstr>
      <vt:lpstr>Completion mechanism: Locked-box When is it appropriate</vt:lpstr>
      <vt:lpstr>Completion mechanism: Locked-box How to prevent value leakage</vt:lpstr>
      <vt:lpstr>Completion mechanism: Locked-box Value leakage</vt:lpstr>
      <vt:lpstr>Completion mechanism: Locked-box Value leakage (cont’d) </vt:lpstr>
      <vt:lpstr>Completion mechanism: Locked-box Due diligence considerations</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 and purchase agreements Completion Mechanism - Locked-box</dc:title>
  <dc:creator>Ramaswarmy, K.</dc:creator>
  <cp:keywords/>
  <dc:description/>
  <cp:lastModifiedBy/>
  <cp:revision>1</cp:revision>
  <dcterms:created xsi:type="dcterms:W3CDTF">2012-10-11T03:43:41Z</dcterms:created>
  <dcterms:modified xsi:type="dcterms:W3CDTF">2012-10-11T03:43:43Z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714800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professionals in gaining an understanding of locked- box as a completion mechanism. This document provides an overview, key considerations and guidance on how to prevent value leakage in a locked-box. </vt:lpwstr>
  </property>
  <property fmtid="{D5CDD505-2E9C-101B-9397-08002B2CF9AE}" pid="7" name="Keyword">
    <vt:lpwstr>FDD_WA_Sale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14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professionals in gaining an understanding of locked- box as a completion mechanism. This document provides an overview, key considerations and guidance on how to prevent value leakage in a locked-box.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154244751184244161245206202229230185</vt:lpwstr>
  </property>
  <property fmtid="{D5CDD505-2E9C-101B-9397-08002B2CF9AE}" pid="84" name="AdvNativeURL">
    <vt:lpwstr/>
  </property>
  <property fmtid="{D5CDD505-2E9C-101B-9397-08002B2CF9AE}" pid="85" name="AdvServices">
    <vt:lpwstr>89</vt:lpwstr>
  </property>
  <property fmtid="{D5CDD505-2E9C-101B-9397-08002B2CF9AE}" pid="89" name="AdvSellSide">
    <vt:lpwstr>206167169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FDD_WA_Sale</vt:lpwstr>
  </property>
  <property fmtid="{D5CDD505-2E9C-101B-9397-08002B2CF9AE}" pid="102" name="AdvRiskReviewer">
    <vt:lpwstr/>
  </property>
</Properties>
</file>